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 id="2147483721" r:id="rId7"/>
    <p:sldMasterId id="2147483745" r:id="rId8"/>
    <p:sldMasterId id="2147483757" r:id="rId9"/>
    <p:sldMasterId id="2147483769" r:id="rId10"/>
    <p:sldMasterId id="2147483781" r:id="rId11"/>
    <p:sldMasterId id="2147483793" r:id="rId12"/>
  </p:sldMasterIdLst>
  <p:notesMasterIdLst>
    <p:notesMasterId r:id="rId40"/>
  </p:notesMasterIdLst>
  <p:sldIdLst>
    <p:sldId id="256" r:id="rId13"/>
    <p:sldId id="257" r:id="rId14"/>
    <p:sldId id="258" r:id="rId15"/>
    <p:sldId id="259" r:id="rId16"/>
    <p:sldId id="260" r:id="rId17"/>
    <p:sldId id="262" r:id="rId18"/>
    <p:sldId id="261" r:id="rId19"/>
    <p:sldId id="264" r:id="rId20"/>
    <p:sldId id="265" r:id="rId21"/>
    <p:sldId id="285" r:id="rId22"/>
    <p:sldId id="267" r:id="rId23"/>
    <p:sldId id="269" r:id="rId24"/>
    <p:sldId id="268" r:id="rId25"/>
    <p:sldId id="280" r:id="rId26"/>
    <p:sldId id="281" r:id="rId27"/>
    <p:sldId id="282" r:id="rId28"/>
    <p:sldId id="283" r:id="rId29"/>
    <p:sldId id="271" r:id="rId30"/>
    <p:sldId id="272" r:id="rId31"/>
    <p:sldId id="273" r:id="rId32"/>
    <p:sldId id="274" r:id="rId33"/>
    <p:sldId id="276" r:id="rId34"/>
    <p:sldId id="277" r:id="rId35"/>
    <p:sldId id="278" r:id="rId36"/>
    <p:sldId id="275" r:id="rId37"/>
    <p:sldId id="286" r:id="rId38"/>
    <p:sldId id="279"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14" autoAdjust="0"/>
    <p:restoredTop sz="69545" autoAdjust="0"/>
  </p:normalViewPr>
  <p:slideViewPr>
    <p:cSldViewPr snapToGrid="0">
      <p:cViewPr varScale="1">
        <p:scale>
          <a:sx n="71" d="100"/>
          <a:sy n="71" d="100"/>
        </p:scale>
        <p:origin x="1572" y="108"/>
      </p:cViewPr>
      <p:guideLst/>
    </p:cSldViewPr>
  </p:slideViewPr>
  <p:notesTextViewPr>
    <p:cViewPr>
      <p:scale>
        <a:sx n="1" d="1"/>
        <a:sy n="1" d="1"/>
      </p:scale>
      <p:origin x="0" y="0"/>
    </p:cViewPr>
  </p:notesTextViewPr>
  <p:notesViewPr>
    <p:cSldViewPr snapToGrid="0">
      <p:cViewPr varScale="1">
        <p:scale>
          <a:sx n="82" d="100"/>
          <a:sy n="82"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03B125A-106A-45F2-9C3F-955259BADADD}" type="datetimeFigureOut">
              <a:rPr lang="en-US" smtClean="0"/>
              <a:t>4/7/2023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0977E29-8A78-4C35-891E-1BD6AA7FFBF5}" type="slidenum">
              <a:rPr lang="en-US" smtClean="0"/>
              <a:t>‹#›</a:t>
            </a:fld>
            <a:endParaRPr lang="en-US"/>
          </a:p>
        </p:txBody>
      </p:sp>
    </p:spTree>
    <p:extLst>
      <p:ext uri="{BB962C8B-B14F-4D97-AF65-F5344CB8AC3E}">
        <p14:creationId xmlns:p14="http://schemas.microsoft.com/office/powerpoint/2010/main" val="1558907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701800" y="327025"/>
            <a:ext cx="3971925" cy="22336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xfrm>
            <a:off x="561151" y="2685208"/>
            <a:ext cx="5924762" cy="60647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latin typeface="Arial" panose="020B0604020202020204" pitchFamily="34" charset="0"/>
                <a:cs typeface="Arial" panose="020B0604020202020204" pitchFamily="34" charset="0"/>
              </a:rPr>
              <a:t>[Handouts required: either the CA EL Roadmap printable document or the CA EL Roadmap Policy. Both are available at https://www.cde.ca.gov/sp/el/rm/rmpolicy.asp. If using the CA EL Roadmap Policy, participants will also need access to internet-capable devices so that they can access the CA EL Roadmap elements at https://www.cde.ca.gov/sp/el/rm/principleone.asp and the Crosswalk to the Local Control and Accountability</a:t>
            </a:r>
            <a:r>
              <a:rPr lang="en-US" altLang="en-US" b="1" baseline="0" dirty="0">
                <a:latin typeface="Arial" panose="020B0604020202020204" pitchFamily="34" charset="0"/>
                <a:cs typeface="Arial" panose="020B0604020202020204" pitchFamily="34" charset="0"/>
              </a:rPr>
              <a:t> Plan at https://www.cde.ca.gov/sp/el/rm/principlepriority.asp </a:t>
            </a:r>
            <a:r>
              <a:rPr lang="en-US" altLang="en-US" b="1" dirty="0">
                <a:latin typeface="Arial" panose="020B0604020202020204" pitchFamily="34" charset="0"/>
                <a:cs typeface="Arial" panose="020B0604020202020204" pitchFamily="34" charset="0"/>
              </a:rPr>
              <a:t>. This information is included in the printable document so no separate handout is required if using that document. Finally, copies of the Self-Reflection available at https://www.cde.ca.gov/sp/el/rm/resources.asp are needed]</a:t>
            </a:r>
          </a:p>
          <a:p>
            <a:pPr eaLnBrk="1" hangingPunct="1">
              <a:spcBef>
                <a:spcPct val="0"/>
              </a:spcBef>
            </a:pPr>
            <a:endParaRPr lang="en-US" altLang="en-US" b="1" dirty="0">
              <a:latin typeface="Arial" panose="020B0604020202020204" pitchFamily="34" charset="0"/>
              <a:cs typeface="Arial" panose="020B0604020202020204" pitchFamily="34" charset="0"/>
            </a:endParaRPr>
          </a:p>
          <a:p>
            <a:pPr eaLnBrk="1" hangingPunct="1">
              <a:spcBef>
                <a:spcPct val="0"/>
              </a:spcBef>
            </a:pPr>
            <a:r>
              <a:rPr lang="en-US" altLang="en-US" b="1" dirty="0">
                <a:latin typeface="Arial" panose="020B0604020202020204" pitchFamily="34" charset="0"/>
                <a:cs typeface="Arial" panose="020B0604020202020204" pitchFamily="34" charset="0"/>
              </a:rPr>
              <a:t>[Other needs: speakers and internet connection to play included videos. Chart paper and markers are recommended for group discussions]</a:t>
            </a:r>
          </a:p>
          <a:p>
            <a:pPr eaLnBrk="1" hangingPunct="1">
              <a:spcBef>
                <a:spcPct val="0"/>
              </a:spcBef>
            </a:pPr>
            <a:endParaRPr lang="en-US" altLang="en-US" b="1" dirty="0">
              <a:latin typeface="Arial" panose="020B0604020202020204" pitchFamily="34" charset="0"/>
              <a:cs typeface="Arial" panose="020B0604020202020204" pitchFamily="34" charset="0"/>
            </a:endParaRPr>
          </a:p>
          <a:p>
            <a:pPr eaLnBrk="1" hangingPunct="1">
              <a:spcBef>
                <a:spcPct val="0"/>
              </a:spcBef>
            </a:pPr>
            <a:r>
              <a:rPr lang="en-US" altLang="en-US" b="1" dirty="0">
                <a:latin typeface="Arial" panose="020B0604020202020204" pitchFamily="34" charset="0"/>
                <a:cs typeface="Arial" panose="020B0604020202020204" pitchFamily="34" charset="0"/>
              </a:rPr>
              <a:t>[Total presentation time: 2 hours and 30 minutes. This presentation can be extended with optional embedded extensions indicated in presenter talking points if time allows]</a:t>
            </a:r>
          </a:p>
          <a:p>
            <a:pPr eaLnBrk="1" hangingPunct="1">
              <a:spcBef>
                <a:spcPct val="0"/>
              </a:spcBef>
            </a:pPr>
            <a:endParaRPr lang="en-US" altLang="en-US" b="1" dirty="0">
              <a:latin typeface="Arial" panose="020B0604020202020204" pitchFamily="34" charset="0"/>
              <a:cs typeface="Arial" panose="020B0604020202020204" pitchFamily="34" charset="0"/>
            </a:endParaRPr>
          </a:p>
          <a:p>
            <a:pPr eaLnBrk="1" hangingPunct="1">
              <a:spcBef>
                <a:spcPct val="0"/>
              </a:spcBef>
            </a:pPr>
            <a:r>
              <a:rPr lang="en-US" altLang="en-US" b="1" dirty="0">
                <a:latin typeface="Arial" panose="020B0604020202020204" pitchFamily="34" charset="0"/>
                <a:cs typeface="Arial" panose="020B0604020202020204" pitchFamily="34" charset="0"/>
              </a:rPr>
              <a:t>[1</a:t>
            </a:r>
            <a:r>
              <a:rPr lang="en-US" altLang="en-US" b="1" baseline="0" dirty="0">
                <a:latin typeface="Arial" panose="020B0604020202020204" pitchFamily="34" charset="0"/>
                <a:cs typeface="Arial" panose="020B0604020202020204" pitchFamily="34" charset="0"/>
              </a:rPr>
              <a:t> minute]</a:t>
            </a:r>
            <a:endParaRPr lang="en-US" altLang="en-US" b="1" dirty="0">
              <a:latin typeface="Arial" panose="020B0604020202020204" pitchFamily="34" charset="0"/>
              <a:cs typeface="Arial" panose="020B0604020202020204" pitchFamily="34" charset="0"/>
            </a:endParaRPr>
          </a:p>
          <a:p>
            <a:pPr marL="285750" indent="-285750" eaLnBrk="1" hangingPunct="1">
              <a:spcBef>
                <a:spcPct val="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My name is</a:t>
            </a:r>
            <a:r>
              <a:rPr lang="en-US" altLang="en-US" b="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__________[name] and I am a ______________ [title] at __________ [affiliation].</a:t>
            </a:r>
          </a:p>
          <a:p>
            <a:pPr marL="285750" indent="-285750" eaLnBrk="1" hangingPunct="1">
              <a:spcBef>
                <a:spcPct val="0"/>
              </a:spcBef>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marL="285750" indent="-285750" defTabSz="931774">
              <a:spcBef>
                <a:spcPct val="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This presentation is titled, “Paving the Way for English Learners with the California English Learner Roadmap.” The information in this presentation comes from the English Learner Support Division at the California Department of Education. </a:t>
            </a:r>
          </a:p>
          <a:p>
            <a:pPr marL="285750" indent="-285750" eaLnBrk="1" hangingPunct="1">
              <a:spcBef>
                <a:spcPct val="0"/>
              </a:spcBef>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marL="285750" indent="-285750" eaLnBrk="1" hangingPunct="1">
              <a:spcBef>
                <a:spcPct val="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Today I will provide an overview of and updates on the California English Learner Roadmap. </a:t>
            </a: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r>
              <a:rPr lang="en-US" altLang="en-US" b="1" dirty="0">
                <a:solidFill>
                  <a:srgbClr val="000000"/>
                </a:solidFill>
                <a:latin typeface="Arial" panose="020B0604020202020204" pitchFamily="34" charset="0"/>
                <a:cs typeface="Arial" panose="020B0604020202020204" pitchFamily="34" charset="0"/>
              </a:rPr>
              <a:t>[Click to advance to next slide]</a:t>
            </a:r>
          </a:p>
          <a:p>
            <a:pPr marL="296033" indent="-296033">
              <a:spcBef>
                <a:spcPct val="0"/>
              </a:spcBef>
            </a:pPr>
            <a:endParaRPr lang="en-US" altLang="en-US" dirty="0">
              <a:latin typeface="Arial" panose="020B0604020202020204" pitchFamily="34" charset="0"/>
              <a:cs typeface="Arial" panose="020B0604020202020204" pitchFamily="34"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81922">
              <a:defRPr>
                <a:solidFill>
                  <a:schemeClr val="tx1"/>
                </a:solidFill>
                <a:latin typeface="Calibri" panose="020F0502020204030204" pitchFamily="34" charset="0"/>
              </a:defRPr>
            </a:lvl1pPr>
            <a:lvl2pPr marL="771626" indent="-296033" defTabSz="981922">
              <a:defRPr>
                <a:solidFill>
                  <a:schemeClr val="tx1"/>
                </a:solidFill>
                <a:latin typeface="Calibri" panose="020F0502020204030204" pitchFamily="34" charset="0"/>
              </a:defRPr>
            </a:lvl2pPr>
            <a:lvl3pPr marL="1187364" indent="-236179" defTabSz="981922">
              <a:defRPr>
                <a:solidFill>
                  <a:schemeClr val="tx1"/>
                </a:solidFill>
                <a:latin typeface="Calibri" panose="020F0502020204030204" pitchFamily="34" charset="0"/>
              </a:defRPr>
            </a:lvl3pPr>
            <a:lvl4pPr marL="1664575" indent="-236179" defTabSz="981922">
              <a:defRPr>
                <a:solidFill>
                  <a:schemeClr val="tx1"/>
                </a:solidFill>
                <a:latin typeface="Calibri" panose="020F0502020204030204" pitchFamily="34" charset="0"/>
              </a:defRPr>
            </a:lvl4pPr>
            <a:lvl5pPr marL="2138550" indent="-236179" defTabSz="981922">
              <a:defRPr>
                <a:solidFill>
                  <a:schemeClr val="tx1"/>
                </a:solidFill>
                <a:latin typeface="Calibri" panose="020F0502020204030204" pitchFamily="34" charset="0"/>
              </a:defRPr>
            </a:lvl5pPr>
            <a:lvl6pPr marL="2604437" indent="-236179" defTabSz="981922" eaLnBrk="0" fontAlgn="base" hangingPunct="0">
              <a:spcBef>
                <a:spcPct val="0"/>
              </a:spcBef>
              <a:spcAft>
                <a:spcPct val="0"/>
              </a:spcAft>
              <a:defRPr>
                <a:solidFill>
                  <a:schemeClr val="tx1"/>
                </a:solidFill>
                <a:latin typeface="Calibri" panose="020F0502020204030204" pitchFamily="34" charset="0"/>
              </a:defRPr>
            </a:lvl6pPr>
            <a:lvl7pPr marL="3070323" indent="-236179" defTabSz="981922" eaLnBrk="0" fontAlgn="base" hangingPunct="0">
              <a:spcBef>
                <a:spcPct val="0"/>
              </a:spcBef>
              <a:spcAft>
                <a:spcPct val="0"/>
              </a:spcAft>
              <a:defRPr>
                <a:solidFill>
                  <a:schemeClr val="tx1"/>
                </a:solidFill>
                <a:latin typeface="Calibri" panose="020F0502020204030204" pitchFamily="34" charset="0"/>
              </a:defRPr>
            </a:lvl7pPr>
            <a:lvl8pPr marL="3536210" indent="-236179" defTabSz="981922" eaLnBrk="0" fontAlgn="base" hangingPunct="0">
              <a:spcBef>
                <a:spcPct val="0"/>
              </a:spcBef>
              <a:spcAft>
                <a:spcPct val="0"/>
              </a:spcAft>
              <a:defRPr>
                <a:solidFill>
                  <a:schemeClr val="tx1"/>
                </a:solidFill>
                <a:latin typeface="Calibri" panose="020F0502020204030204" pitchFamily="34" charset="0"/>
              </a:defRPr>
            </a:lvl8pPr>
            <a:lvl9pPr marL="4002097" indent="-236179" defTabSz="98192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CFEE579-CEA2-4E40-9811-7C6383BF7AEB}"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3113895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85901">
              <a:defRPr/>
            </a:pPr>
            <a:r>
              <a:rPr lang="en-US" altLang="en-US" sz="1400" b="1" dirty="0">
                <a:latin typeface="Arial" panose="020B0604020202020204" pitchFamily="34" charset="0"/>
                <a:cs typeface="Arial" panose="020B0604020202020204" pitchFamily="34" charset="0"/>
              </a:rPr>
              <a:t>[2 minutes]</a:t>
            </a:r>
          </a:p>
          <a:p>
            <a:pPr defTabSz="985901">
              <a:defRPr/>
            </a:pPr>
            <a:r>
              <a:rPr lang="en-US" altLang="en-US" sz="1400" dirty="0">
                <a:solidFill>
                  <a:prstClr val="black"/>
                </a:solidFill>
                <a:latin typeface="Arial" panose="020B0604020202020204" pitchFamily="34" charset="0"/>
                <a:cs typeface="Arial" panose="020B0604020202020204" pitchFamily="34" charset="0"/>
              </a:rPr>
              <a:t>The mission stated in the EL Roadmap Policy is: </a:t>
            </a:r>
          </a:p>
          <a:p>
            <a:pPr defTabSz="985901">
              <a:defRPr/>
            </a:pPr>
            <a:endParaRPr lang="en-US" altLang="en-US" sz="1400" dirty="0">
              <a:solidFill>
                <a:prstClr val="black"/>
              </a:solidFill>
              <a:latin typeface="Arial" panose="020B0604020202020204" pitchFamily="34" charset="0"/>
              <a:cs typeface="Arial" panose="020B0604020202020204" pitchFamily="34" charset="0"/>
            </a:endParaRPr>
          </a:p>
          <a:p>
            <a:pPr marL="308061" indent="-308061" defTabSz="985901">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“California schools affirm, welcome, and respond to a diverse range of EL strengths, needs, and identities. California schools prepare graduates with the linguistic, academic, and social skills and competencies they require for college, career, and civic participation in a global, diverse, and multilingual world, thus ensuring a thriving future for California.”</a:t>
            </a:r>
          </a:p>
          <a:p>
            <a:pPr defTabSz="985901">
              <a:defRPr/>
            </a:pPr>
            <a:endParaRPr lang="en-US" altLang="en-US" sz="1400" dirty="0">
              <a:solidFill>
                <a:prstClr val="black"/>
              </a:solidFill>
              <a:latin typeface="Arial" panose="020B0604020202020204" pitchFamily="34" charset="0"/>
              <a:cs typeface="Arial" panose="020B0604020202020204" pitchFamily="34" charset="0"/>
            </a:endParaRPr>
          </a:p>
          <a:p>
            <a:pPr defTabSz="985901">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pPr>
              <a:defRPr/>
            </a:pPr>
            <a:endParaRPr 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6108" indent="-302349">
              <a:defRPr>
                <a:solidFill>
                  <a:schemeClr val="tx1"/>
                </a:solidFill>
                <a:latin typeface="Calibri" panose="020F0502020204030204" pitchFamily="34" charset="0"/>
              </a:defRPr>
            </a:lvl2pPr>
            <a:lvl3pPr marL="1209397" indent="-241879">
              <a:defRPr>
                <a:solidFill>
                  <a:schemeClr val="tx1"/>
                </a:solidFill>
                <a:latin typeface="Calibri" panose="020F0502020204030204" pitchFamily="34" charset="0"/>
              </a:defRPr>
            </a:lvl3pPr>
            <a:lvl4pPr marL="1693155" indent="-241879">
              <a:defRPr>
                <a:solidFill>
                  <a:schemeClr val="tx1"/>
                </a:solidFill>
                <a:latin typeface="Calibri" panose="020F0502020204030204" pitchFamily="34" charset="0"/>
              </a:defRPr>
            </a:lvl4pPr>
            <a:lvl5pPr marL="2176914" indent="-241879">
              <a:defRPr>
                <a:solidFill>
                  <a:schemeClr val="tx1"/>
                </a:solidFill>
                <a:latin typeface="Calibri" panose="020F0502020204030204" pitchFamily="34" charset="0"/>
              </a:defRPr>
            </a:lvl5pPr>
            <a:lvl6pPr marL="2660672" indent="-241879" eaLnBrk="0" fontAlgn="base" hangingPunct="0">
              <a:spcBef>
                <a:spcPct val="0"/>
              </a:spcBef>
              <a:spcAft>
                <a:spcPct val="0"/>
              </a:spcAft>
              <a:defRPr>
                <a:solidFill>
                  <a:schemeClr val="tx1"/>
                </a:solidFill>
                <a:latin typeface="Calibri" panose="020F0502020204030204" pitchFamily="34" charset="0"/>
              </a:defRPr>
            </a:lvl6pPr>
            <a:lvl7pPr marL="3144431" indent="-241879" eaLnBrk="0" fontAlgn="base" hangingPunct="0">
              <a:spcBef>
                <a:spcPct val="0"/>
              </a:spcBef>
              <a:spcAft>
                <a:spcPct val="0"/>
              </a:spcAft>
              <a:defRPr>
                <a:solidFill>
                  <a:schemeClr val="tx1"/>
                </a:solidFill>
                <a:latin typeface="Calibri" panose="020F0502020204030204" pitchFamily="34" charset="0"/>
              </a:defRPr>
            </a:lvl7pPr>
            <a:lvl8pPr marL="3628190" indent="-241879" eaLnBrk="0" fontAlgn="base" hangingPunct="0">
              <a:spcBef>
                <a:spcPct val="0"/>
              </a:spcBef>
              <a:spcAft>
                <a:spcPct val="0"/>
              </a:spcAft>
              <a:defRPr>
                <a:solidFill>
                  <a:schemeClr val="tx1"/>
                </a:solidFill>
                <a:latin typeface="Calibri" panose="020F0502020204030204" pitchFamily="34" charset="0"/>
              </a:defRPr>
            </a:lvl8pPr>
            <a:lvl9pPr marL="4111949" indent="-2418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2E6285-3D2F-499C-8224-0C6FD53E70A8}" type="slidenum">
              <a:rPr lang="en-US" altLang="en-US" smtClean="0">
                <a:solidFill>
                  <a:prstClr val="black"/>
                </a:solidFill>
              </a:rPr>
              <a:pPr fontAlgn="base">
                <a:spcBef>
                  <a:spcPct val="0"/>
                </a:spcBef>
                <a:spcAft>
                  <a:spcPct val="0"/>
                </a:spcAft>
              </a:pPr>
              <a:t>10</a:t>
            </a:fld>
            <a:endParaRPr lang="en-US" altLang="en-US">
              <a:solidFill>
                <a:prstClr val="black"/>
              </a:solidFill>
            </a:endParaRPr>
          </a:p>
        </p:txBody>
      </p:sp>
    </p:spTree>
    <p:extLst>
      <p:ext uri="{BB962C8B-B14F-4D97-AF65-F5344CB8AC3E}">
        <p14:creationId xmlns:p14="http://schemas.microsoft.com/office/powerpoint/2010/main" val="2758958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47950" rtl="0" eaLnBrk="1" fontAlgn="auto" latinLnBrk="0" hangingPunct="1">
              <a:lnSpc>
                <a:spcPct val="100000"/>
              </a:lnSpc>
              <a:spcBef>
                <a:spcPct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[2</a:t>
            </a:r>
            <a:r>
              <a:rPr lang="en-US" altLang="en-US" sz="1400" b="1" baseline="0" dirty="0">
                <a:latin typeface="Arial" panose="020B0604020202020204" pitchFamily="34" charset="0"/>
                <a:cs typeface="Arial" panose="020B0604020202020204" pitchFamily="34" charset="0"/>
              </a:rPr>
              <a:t> minutes]</a:t>
            </a:r>
            <a:endParaRPr lang="en-US" altLang="en-US" sz="1400" b="1" dirty="0">
              <a:latin typeface="Arial" panose="020B0604020202020204" pitchFamily="34" charset="0"/>
              <a:cs typeface="Arial" panose="020B0604020202020204" pitchFamily="34" charset="0"/>
            </a:endParaRPr>
          </a:p>
          <a:p>
            <a:pPr defTabSz="947950">
              <a:spcBef>
                <a:spcPct val="0"/>
              </a:spcBef>
            </a:pPr>
            <a:r>
              <a:rPr lang="en-US" altLang="en-US" sz="1400" dirty="0">
                <a:solidFill>
                  <a:srgbClr val="000000"/>
                </a:solidFill>
                <a:latin typeface="Arial" panose="020B0604020202020204" pitchFamily="34" charset="0"/>
                <a:cs typeface="Arial" panose="020B0604020202020204" pitchFamily="34" charset="0"/>
              </a:rPr>
              <a:t>The four interrelated principles are:</a:t>
            </a:r>
          </a:p>
          <a:p>
            <a:pPr marL="285750" indent="-285750" defTabSz="947950">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One: Assets-Oriented and Needs-Responsive Schools,</a:t>
            </a:r>
          </a:p>
          <a:p>
            <a:pPr marL="285750" indent="-285750" defTabSz="947950">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85750" indent="-285750" defTabSz="947950">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Two: Intellectual Quality of Instruction and Meaningful Access,</a:t>
            </a:r>
          </a:p>
          <a:p>
            <a:pPr marL="285750" indent="-285750" defTabSz="947950">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85750" indent="-285750" defTabSz="947950">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Three: System Conditions that Support Effectiveness, and</a:t>
            </a:r>
          </a:p>
          <a:p>
            <a:pPr marL="285750" indent="-285750" defTabSz="947950">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85750" indent="-285750" defTabSz="947950">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Four: Alignment and Articulation Within and Across Systems.</a:t>
            </a:r>
          </a:p>
          <a:p>
            <a:pPr defTabSz="947950">
              <a:spcBef>
                <a:spcPct val="0"/>
              </a:spcBef>
              <a:buFontTx/>
              <a:buChar char="•"/>
            </a:pPr>
            <a:endParaRPr lang="en-US" altLang="en-US" sz="1400" dirty="0">
              <a:solidFill>
                <a:srgbClr val="000000"/>
              </a:solidFill>
              <a:latin typeface="Arial" panose="020B0604020202020204" pitchFamily="34" charset="0"/>
              <a:cs typeface="Arial" panose="020B0604020202020204" pitchFamily="34" charset="0"/>
            </a:endParaRPr>
          </a:p>
          <a:p>
            <a:pPr defTabSz="947950">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defTabSz="947950">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47950">
              <a:spcBef>
                <a:spcPct val="0"/>
              </a:spcBef>
            </a:pPr>
            <a:endParaRPr lang="en-US" altLang="en-US" dirty="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C24E541-C345-4726-B1F8-AE8FFE1DB8F4}" type="slidenum">
              <a:rPr lang="en-US" altLang="en-US" smtClean="0">
                <a:solidFill>
                  <a:srgbClr val="000000"/>
                </a:solidFill>
              </a:rPr>
              <a:pPr fontAlgn="base">
                <a:spcBef>
                  <a:spcPct val="0"/>
                </a:spcBef>
                <a:spcAft>
                  <a:spcPct val="0"/>
                </a:spcAft>
              </a:pPr>
              <a:t>11</a:t>
            </a:fld>
            <a:endParaRPr lang="en-US" altLang="en-US">
              <a:solidFill>
                <a:srgbClr val="000000"/>
              </a:solidFill>
            </a:endParaRPr>
          </a:p>
        </p:txBody>
      </p:sp>
    </p:spTree>
    <p:extLst>
      <p:ext uri="{BB962C8B-B14F-4D97-AF65-F5344CB8AC3E}">
        <p14:creationId xmlns:p14="http://schemas.microsoft.com/office/powerpoint/2010/main" val="1454115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733425" y="3746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xfrm>
            <a:off x="717550" y="3648702"/>
            <a:ext cx="5608320" cy="48039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47950" rtl="0" eaLnBrk="1" fontAlgn="auto" latinLnBrk="0" hangingPunct="1">
              <a:lnSpc>
                <a:spcPct val="100000"/>
              </a:lnSpc>
              <a:spcBef>
                <a:spcPct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[2</a:t>
            </a:r>
            <a:r>
              <a:rPr lang="en-US" altLang="en-US" sz="1400" b="1" baseline="0" dirty="0">
                <a:latin typeface="Arial" panose="020B0604020202020204" pitchFamily="34" charset="0"/>
                <a:cs typeface="Arial" panose="020B0604020202020204" pitchFamily="34" charset="0"/>
              </a:rPr>
              <a:t> minutes]</a:t>
            </a:r>
          </a:p>
          <a:p>
            <a:pPr marL="0" marR="0" lvl="0" indent="0" algn="l" defTabSz="947950" rtl="0" eaLnBrk="1" fontAlgn="auto" latinLnBrk="0" hangingPunct="1">
              <a:lnSpc>
                <a:spcPct val="100000"/>
              </a:lnSpc>
              <a:spcBef>
                <a:spcPct val="0"/>
              </a:spcBef>
              <a:spcAft>
                <a:spcPts val="0"/>
              </a:spcAft>
              <a:buClrTx/>
              <a:buSzTx/>
              <a:buFontTx/>
              <a:buNone/>
              <a:tabLst/>
              <a:defRPr/>
            </a:pPr>
            <a:endParaRPr lang="en-US" altLang="en-US" sz="1400" b="1" baseline="0" dirty="0">
              <a:latin typeface="Arial" panose="020B0604020202020204" pitchFamily="34" charset="0"/>
              <a:cs typeface="Arial" panose="020B0604020202020204" pitchFamily="34" charset="0"/>
            </a:endParaRPr>
          </a:p>
          <a:p>
            <a:pPr marL="0" marR="0" lvl="0" indent="0" algn="l" defTabSz="947950" rtl="0" eaLnBrk="1" fontAlgn="auto" latinLnBrk="0" hangingPunct="1">
              <a:lnSpc>
                <a:spcPct val="100000"/>
              </a:lnSpc>
              <a:spcBef>
                <a:spcPct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[If using the CA EL Roadmap document,</a:t>
            </a:r>
            <a:r>
              <a:rPr lang="en-US" altLang="en-US" sz="1400" b="1" baseline="0" dirty="0">
                <a:latin typeface="Arial" panose="020B0604020202020204" pitchFamily="34" charset="0"/>
                <a:cs typeface="Arial" panose="020B0604020202020204" pitchFamily="34" charset="0"/>
              </a:rPr>
              <a:t> point participants to where the principles are further broken down into elements in the Four Interrelated Principles section of the document. If using the policy, participants will need to access the elements online at https://www.cde.ca.gov/sp/el/rm/principleone.asp or you will need to print out the information available on the page for each principle]</a:t>
            </a:r>
          </a:p>
          <a:p>
            <a:pPr marL="0" marR="0" lvl="0" indent="0" algn="l" defTabSz="947950" rtl="0" eaLnBrk="1" fontAlgn="auto" latinLnBrk="0" hangingPunct="1">
              <a:lnSpc>
                <a:spcPct val="100000"/>
              </a:lnSpc>
              <a:spcBef>
                <a:spcPct val="0"/>
              </a:spcBef>
              <a:spcAft>
                <a:spcPts val="0"/>
              </a:spcAft>
              <a:buClrTx/>
              <a:buSzTx/>
              <a:buFontTx/>
              <a:buNone/>
              <a:tabLst/>
              <a:defRPr/>
            </a:pPr>
            <a:endParaRPr lang="en-US" altLang="en-US" sz="1400" b="1" dirty="0">
              <a:latin typeface="Arial" panose="020B0604020202020204" pitchFamily="34" charset="0"/>
              <a:cs typeface="Arial" panose="020B0604020202020204" pitchFamily="34" charset="0"/>
            </a:endParaRPr>
          </a:p>
          <a:p>
            <a:pPr defTabSz="947950">
              <a:spcBef>
                <a:spcPct val="0"/>
              </a:spcBef>
            </a:pPr>
            <a:r>
              <a:rPr lang="en-US" altLang="en-US" sz="1400" dirty="0">
                <a:solidFill>
                  <a:srgbClr val="000000"/>
                </a:solidFill>
                <a:latin typeface="Arial" panose="020B0604020202020204" pitchFamily="34" charset="0"/>
                <a:cs typeface="Arial" panose="020B0604020202020204" pitchFamily="34" charset="0"/>
              </a:rPr>
              <a:t>The inspirational, aspirational vision of the </a:t>
            </a:r>
            <a:r>
              <a:rPr lang="en-US" altLang="en-US" sz="1400" i="1" dirty="0">
                <a:solidFill>
                  <a:srgbClr val="000000"/>
                </a:solidFill>
                <a:latin typeface="Arial" panose="020B0604020202020204" pitchFamily="34" charset="0"/>
                <a:cs typeface="Arial" panose="020B0604020202020204" pitchFamily="34" charset="0"/>
              </a:rPr>
              <a:t>CA EL Roadmap </a:t>
            </a:r>
            <a:r>
              <a:rPr lang="en-US" altLang="en-US" sz="1400" dirty="0">
                <a:solidFill>
                  <a:srgbClr val="000000"/>
                </a:solidFill>
                <a:latin typeface="Arial" panose="020B0604020202020204" pitchFamily="34" charset="0"/>
                <a:cs typeface="Arial" panose="020B0604020202020204" pitchFamily="34" charset="0"/>
              </a:rPr>
              <a:t>is broken down into four principles that together form the path that will make the vision a reality.</a:t>
            </a:r>
          </a:p>
          <a:p>
            <a:pPr defTabSz="947950">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47950">
              <a:spcBef>
                <a:spcPct val="0"/>
              </a:spcBef>
            </a:pPr>
            <a:r>
              <a:rPr lang="en-US" altLang="en-US" sz="1400" dirty="0">
                <a:solidFill>
                  <a:srgbClr val="000000"/>
                </a:solidFill>
                <a:latin typeface="Arial" panose="020B0604020202020204" pitchFamily="34" charset="0"/>
                <a:cs typeface="Arial" panose="020B0604020202020204" pitchFamily="34" charset="0"/>
              </a:rPr>
              <a:t>The </a:t>
            </a:r>
            <a:r>
              <a:rPr lang="en-US" altLang="en-US" sz="1400" i="1" dirty="0">
                <a:solidFill>
                  <a:srgbClr val="000000"/>
                </a:solidFill>
                <a:latin typeface="Arial" panose="020B0604020202020204" pitchFamily="34" charset="0"/>
                <a:cs typeface="Arial" panose="020B0604020202020204" pitchFamily="34" charset="0"/>
              </a:rPr>
              <a:t>CA EL Roadmap </a:t>
            </a:r>
            <a:r>
              <a:rPr lang="en-US" altLang="en-US" sz="1400" dirty="0">
                <a:solidFill>
                  <a:srgbClr val="000000"/>
                </a:solidFill>
                <a:latin typeface="Arial" panose="020B0604020202020204" pitchFamily="34" charset="0"/>
                <a:cs typeface="Arial" panose="020B0604020202020204" pitchFamily="34" charset="0"/>
              </a:rPr>
              <a:t>further breaks down the four principles into elements that make up each principle. The elements are the actionable steps that can be taken to implement the principle. </a:t>
            </a:r>
          </a:p>
          <a:p>
            <a:pPr defTabSz="947950">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47950">
              <a:spcBef>
                <a:spcPct val="0"/>
              </a:spcBef>
            </a:pPr>
            <a:r>
              <a:rPr lang="en-US" altLang="en-US" sz="1400" dirty="0">
                <a:solidFill>
                  <a:srgbClr val="000000"/>
                </a:solidFill>
                <a:latin typeface="Arial" panose="020B0604020202020204" pitchFamily="34" charset="0"/>
                <a:cs typeface="Arial" panose="020B0604020202020204" pitchFamily="34" charset="0"/>
              </a:rPr>
              <a:t>Together, the elements form the principle. </a:t>
            </a:r>
          </a:p>
          <a:p>
            <a:pPr defTabSz="947950">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47950">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defTabSz="947950">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47950">
              <a:spcBef>
                <a:spcPct val="0"/>
              </a:spcBef>
            </a:pPr>
            <a:endParaRPr lang="en-US" altLang="en-US" sz="1400" dirty="0">
              <a:latin typeface="Arial" panose="020B0604020202020204" pitchFamily="34" charset="0"/>
              <a:cs typeface="Arial" panose="020B0604020202020204" pitchFamily="34" charset="0"/>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0007" indent="-296033">
              <a:defRPr>
                <a:solidFill>
                  <a:schemeClr val="tx1"/>
                </a:solidFill>
                <a:latin typeface="Calibri" panose="020F0502020204030204" pitchFamily="34" charset="0"/>
              </a:defRPr>
            </a:lvl2pPr>
            <a:lvl3pPr marL="1185747" indent="-236179">
              <a:defRPr>
                <a:solidFill>
                  <a:schemeClr val="tx1"/>
                </a:solidFill>
                <a:latin typeface="Calibri" panose="020F0502020204030204" pitchFamily="34" charset="0"/>
              </a:defRPr>
            </a:lvl3pPr>
            <a:lvl4pPr marL="1661340" indent="-236179">
              <a:defRPr>
                <a:solidFill>
                  <a:schemeClr val="tx1"/>
                </a:solidFill>
                <a:latin typeface="Calibri" panose="020F0502020204030204" pitchFamily="34" charset="0"/>
              </a:defRPr>
            </a:lvl4pPr>
            <a:lvl5pPr marL="2135315" indent="-236179">
              <a:defRPr>
                <a:solidFill>
                  <a:schemeClr val="tx1"/>
                </a:solidFill>
                <a:latin typeface="Calibri" panose="020F0502020204030204" pitchFamily="34" charset="0"/>
              </a:defRPr>
            </a:lvl5pPr>
            <a:lvl6pPr marL="2601201" indent="-236179" eaLnBrk="0" fontAlgn="base" hangingPunct="0">
              <a:spcBef>
                <a:spcPct val="0"/>
              </a:spcBef>
              <a:spcAft>
                <a:spcPct val="0"/>
              </a:spcAft>
              <a:defRPr>
                <a:solidFill>
                  <a:schemeClr val="tx1"/>
                </a:solidFill>
                <a:latin typeface="Calibri" panose="020F0502020204030204" pitchFamily="34" charset="0"/>
              </a:defRPr>
            </a:lvl6pPr>
            <a:lvl7pPr marL="3067088" indent="-236179" eaLnBrk="0" fontAlgn="base" hangingPunct="0">
              <a:spcBef>
                <a:spcPct val="0"/>
              </a:spcBef>
              <a:spcAft>
                <a:spcPct val="0"/>
              </a:spcAft>
              <a:defRPr>
                <a:solidFill>
                  <a:schemeClr val="tx1"/>
                </a:solidFill>
                <a:latin typeface="Calibri" panose="020F0502020204030204" pitchFamily="34" charset="0"/>
              </a:defRPr>
            </a:lvl7pPr>
            <a:lvl8pPr marL="3532975" indent="-236179" eaLnBrk="0" fontAlgn="base" hangingPunct="0">
              <a:spcBef>
                <a:spcPct val="0"/>
              </a:spcBef>
              <a:spcAft>
                <a:spcPct val="0"/>
              </a:spcAft>
              <a:defRPr>
                <a:solidFill>
                  <a:schemeClr val="tx1"/>
                </a:solidFill>
                <a:latin typeface="Calibri" panose="020F0502020204030204" pitchFamily="34" charset="0"/>
              </a:defRPr>
            </a:lvl8pPr>
            <a:lvl9pPr marL="3998862" indent="-2361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E62CD65-B78E-463C-A20D-02DFDD779EFA}" type="slidenum">
              <a:rPr lang="en-US" altLang="en-US" smtClean="0">
                <a:solidFill>
                  <a:srgbClr val="000000"/>
                </a:solidFill>
              </a:rPr>
              <a:pPr fontAlgn="base">
                <a:spcBef>
                  <a:spcPct val="0"/>
                </a:spcBef>
                <a:spcAft>
                  <a:spcPct val="0"/>
                </a:spcAft>
              </a:pPr>
              <a:t>12</a:t>
            </a:fld>
            <a:endParaRPr lang="en-US" altLang="en-US">
              <a:solidFill>
                <a:srgbClr val="000000"/>
              </a:solidFill>
            </a:endParaRPr>
          </a:p>
        </p:txBody>
      </p:sp>
    </p:spTree>
    <p:extLst>
      <p:ext uri="{BB962C8B-B14F-4D97-AF65-F5344CB8AC3E}">
        <p14:creationId xmlns:p14="http://schemas.microsoft.com/office/powerpoint/2010/main" val="954057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[5</a:t>
            </a:r>
            <a:r>
              <a:rPr lang="en-US" altLang="en-US" sz="1400" b="1" baseline="0" dirty="0">
                <a:latin typeface="Arial" panose="020B0604020202020204" pitchFamily="34" charset="0"/>
                <a:cs typeface="Arial" panose="020B0604020202020204" pitchFamily="34" charset="0"/>
              </a:rPr>
              <a:t> minutes]</a:t>
            </a:r>
            <a:endParaRPr lang="en-US" altLang="en-US" sz="1400" b="1" dirty="0">
              <a:latin typeface="Arial" panose="020B0604020202020204" pitchFamily="34" charset="0"/>
              <a:cs typeface="Arial" panose="020B0604020202020204" pitchFamily="34" charset="0"/>
            </a:endParaRPr>
          </a:p>
          <a:p>
            <a:pPr eaLnBrk="1" hangingPunct="1">
              <a:spcBef>
                <a:spcPct val="0"/>
              </a:spcBef>
            </a:pPr>
            <a:r>
              <a:rPr lang="en-US" altLang="en-US" sz="1400" dirty="0">
                <a:latin typeface="Arial" panose="020B0604020202020204" pitchFamily="34" charset="0"/>
                <a:cs typeface="Arial" panose="020B0604020202020204" pitchFamily="34" charset="0"/>
              </a:rPr>
              <a:t>This video, created by the California Association for Bilingual Education, or CABE, provides an overview of the four interrelated EL Roadmap principles.</a:t>
            </a:r>
          </a:p>
          <a:p>
            <a:pPr eaLnBrk="1" hangingPunct="1">
              <a:spcBef>
                <a:spcPct val="0"/>
              </a:spcBef>
            </a:pPr>
            <a:endParaRPr lang="en-US" altLang="en-US" sz="1400" dirty="0">
              <a:latin typeface="Arial" panose="020B0604020202020204" pitchFamily="34" charset="0"/>
              <a:cs typeface="Arial" panose="020B0604020202020204" pitchFamily="34" charset="0"/>
            </a:endParaRPr>
          </a:p>
          <a:p>
            <a:pPr eaLnBrk="1" hangingPunct="1">
              <a:spcBef>
                <a:spcPct val="0"/>
              </a:spcBef>
            </a:pPr>
            <a:r>
              <a:rPr lang="en-US" altLang="en-US" sz="1400" dirty="0">
                <a:latin typeface="Arial" panose="020B0604020202020204" pitchFamily="34" charset="0"/>
                <a:cs typeface="Arial" panose="020B0604020202020204" pitchFamily="34" charset="0"/>
              </a:rPr>
              <a:t>Dr. Laurie Olsen, the co-chair of the EL Roadmap Workgroup, provides this information.</a:t>
            </a:r>
          </a:p>
          <a:p>
            <a:pPr eaLnBrk="1" hangingPunct="1">
              <a:spcBef>
                <a:spcPct val="0"/>
              </a:spcBef>
            </a:pPr>
            <a:endParaRPr lang="en-US" altLang="en-US" sz="1400" dirty="0">
              <a:latin typeface="Arial" panose="020B0604020202020204" pitchFamily="34" charset="0"/>
              <a:cs typeface="Arial" panose="020B0604020202020204" pitchFamily="34" charset="0"/>
            </a:endParaRPr>
          </a:p>
          <a:p>
            <a:pPr eaLnBrk="1" hangingPunct="1">
              <a:spcBef>
                <a:spcPct val="0"/>
              </a:spcBef>
            </a:pPr>
            <a:r>
              <a:rPr lang="en-US" altLang="en-US" sz="1400" b="1" dirty="0">
                <a:latin typeface="Arial" panose="020B0604020202020204" pitchFamily="34" charset="0"/>
                <a:cs typeface="Arial" panose="020B0604020202020204" pitchFamily="34" charset="0"/>
              </a:rPr>
              <a:t>[Play embedded video or play from YouTube at https://youtu.be/YXfmPRsEYMs?list=PLzAV3ARcMmw1l-hX2vpb6RSbDSYt8mvPE]</a:t>
            </a:r>
          </a:p>
          <a:p>
            <a:pPr eaLnBrk="1" hangingPunct="1">
              <a:spcBef>
                <a:spcPct val="0"/>
              </a:spcBef>
            </a:pPr>
            <a:endParaRPr lang="en-US" altLang="en-US" sz="1400" b="1" dirty="0">
              <a:latin typeface="Arial" panose="020B0604020202020204" pitchFamily="34" charset="0"/>
              <a:cs typeface="Arial" panose="020B0604020202020204" pitchFamily="34" charset="0"/>
            </a:endParaRPr>
          </a:p>
          <a:p>
            <a:pPr eaLnBrk="1" hangingPunct="1">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eaLnBrk="1" hangingPunct="1">
              <a:spcBef>
                <a:spcPct val="0"/>
              </a:spcBef>
            </a:pPr>
            <a:endParaRPr lang="en-US" altLang="en-US" sz="1400" b="1" dirty="0">
              <a:latin typeface="Arial" panose="020B0604020202020204" pitchFamily="34" charset="0"/>
              <a:cs typeface="Arial" panose="020B0604020202020204" pitchFamily="34" charset="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18F9363-B98B-42FC-AA5A-F1FE4042CC25}" type="slidenum">
              <a:rPr lang="en-US" altLang="en-US" smtClean="0">
                <a:solidFill>
                  <a:srgbClr val="000000"/>
                </a:solidFill>
              </a:rPr>
              <a:pPr fontAlgn="base">
                <a:spcBef>
                  <a:spcPct val="0"/>
                </a:spcBef>
                <a:spcAft>
                  <a:spcPct val="0"/>
                </a:spcAft>
              </a:pPr>
              <a:t>13</a:t>
            </a:fld>
            <a:endParaRPr lang="en-US" altLang="en-US">
              <a:solidFill>
                <a:srgbClr val="000000"/>
              </a:solidFill>
            </a:endParaRPr>
          </a:p>
        </p:txBody>
      </p:sp>
    </p:spTree>
    <p:extLst>
      <p:ext uri="{BB962C8B-B14F-4D97-AF65-F5344CB8AC3E}">
        <p14:creationId xmlns:p14="http://schemas.microsoft.com/office/powerpoint/2010/main" val="1022920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130300" y="477838"/>
            <a:ext cx="4962525" cy="2792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7792" indent="-294292">
              <a:defRPr>
                <a:solidFill>
                  <a:schemeClr val="tx1"/>
                </a:solidFill>
                <a:latin typeface="Calibri" panose="020F0502020204030204" pitchFamily="34" charset="0"/>
              </a:defRPr>
            </a:lvl2pPr>
            <a:lvl3pPr marL="1182105" indent="-235107">
              <a:defRPr>
                <a:solidFill>
                  <a:schemeClr val="tx1"/>
                </a:solidFill>
                <a:latin typeface="Calibri" panose="020F0502020204030204" pitchFamily="34" charset="0"/>
              </a:defRPr>
            </a:lvl3pPr>
            <a:lvl4pPr marL="1655604" indent="-235107">
              <a:defRPr>
                <a:solidFill>
                  <a:schemeClr val="tx1"/>
                </a:solidFill>
                <a:latin typeface="Calibri" panose="020F0502020204030204" pitchFamily="34" charset="0"/>
              </a:defRPr>
            </a:lvl4pPr>
            <a:lvl5pPr marL="2127458" indent="-235107">
              <a:defRPr>
                <a:solidFill>
                  <a:schemeClr val="tx1"/>
                </a:solidFill>
                <a:latin typeface="Calibri" panose="020F0502020204030204" pitchFamily="34" charset="0"/>
              </a:defRPr>
            </a:lvl5pPr>
            <a:lvl6pPr marL="2600958" indent="-235107" eaLnBrk="0" fontAlgn="base" hangingPunct="0">
              <a:spcBef>
                <a:spcPct val="0"/>
              </a:spcBef>
              <a:spcAft>
                <a:spcPct val="0"/>
              </a:spcAft>
              <a:defRPr>
                <a:solidFill>
                  <a:schemeClr val="tx1"/>
                </a:solidFill>
                <a:latin typeface="Calibri" panose="020F0502020204030204" pitchFamily="34" charset="0"/>
              </a:defRPr>
            </a:lvl6pPr>
            <a:lvl7pPr marL="3074458" indent="-235107" eaLnBrk="0" fontAlgn="base" hangingPunct="0">
              <a:spcBef>
                <a:spcPct val="0"/>
              </a:spcBef>
              <a:spcAft>
                <a:spcPct val="0"/>
              </a:spcAft>
              <a:defRPr>
                <a:solidFill>
                  <a:schemeClr val="tx1"/>
                </a:solidFill>
                <a:latin typeface="Calibri" panose="020F0502020204030204" pitchFamily="34" charset="0"/>
              </a:defRPr>
            </a:lvl7pPr>
            <a:lvl8pPr marL="3547958" indent="-235107" eaLnBrk="0" fontAlgn="base" hangingPunct="0">
              <a:spcBef>
                <a:spcPct val="0"/>
              </a:spcBef>
              <a:spcAft>
                <a:spcPct val="0"/>
              </a:spcAft>
              <a:defRPr>
                <a:solidFill>
                  <a:schemeClr val="tx1"/>
                </a:solidFill>
                <a:latin typeface="Calibri" panose="020F0502020204030204" pitchFamily="34" charset="0"/>
              </a:defRPr>
            </a:lvl8pPr>
            <a:lvl9pPr marL="4021457" indent="-2351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7B87829-0F85-4E6A-B98F-D34898D39EA5}" type="slidenum">
              <a:rPr lang="en-US" altLang="en-US" smtClean="0">
                <a:solidFill>
                  <a:srgbClr val="000000"/>
                </a:solidFill>
              </a:rPr>
              <a:pPr fontAlgn="base">
                <a:spcBef>
                  <a:spcPct val="0"/>
                </a:spcBef>
                <a:spcAft>
                  <a:spcPct val="0"/>
                </a:spcAft>
              </a:pPr>
              <a:t>14</a:t>
            </a:fld>
            <a:endParaRPr lang="en-US" altLang="en-US">
              <a:solidFill>
                <a:srgbClr val="000000"/>
              </a:solidFill>
            </a:endParaRPr>
          </a:p>
        </p:txBody>
      </p:sp>
      <p:sp>
        <p:nvSpPr>
          <p:cNvPr id="5" name="Notes Placeholder 4"/>
          <p:cNvSpPr>
            <a:spLocks noGrp="1"/>
          </p:cNvSpPr>
          <p:nvPr>
            <p:ph type="body" sz="quarter" idx="11"/>
          </p:nvPr>
        </p:nvSpPr>
        <p:spPr>
          <a:xfrm>
            <a:off x="754970" y="3397385"/>
            <a:ext cx="5712178" cy="5315435"/>
          </a:xfrm>
        </p:spPr>
        <p:txBody>
          <a:bodyPr/>
          <a:lstStyle/>
          <a:p>
            <a:pPr marL="0" marR="0" lvl="0" indent="0" algn="l" defTabSz="964890" rtl="0" eaLnBrk="1" fontAlgn="auto" latinLnBrk="0" hangingPunct="1">
              <a:lnSpc>
                <a:spcPct val="100000"/>
              </a:lnSpc>
              <a:spcBef>
                <a:spcPts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[10</a:t>
            </a:r>
            <a:r>
              <a:rPr lang="en-US" altLang="en-US" sz="1400" b="1" baseline="0" dirty="0">
                <a:latin typeface="Arial" panose="020B0604020202020204" pitchFamily="34" charset="0"/>
                <a:cs typeface="Arial" panose="020B0604020202020204" pitchFamily="34" charset="0"/>
              </a:rPr>
              <a:t> minutes]</a:t>
            </a:r>
          </a:p>
          <a:p>
            <a:pPr marL="0" marR="0" lvl="0" indent="0" algn="l" defTabSz="964890" rtl="0" eaLnBrk="1" fontAlgn="auto" latinLnBrk="0" hangingPunct="1">
              <a:lnSpc>
                <a:spcPct val="100000"/>
              </a:lnSpc>
              <a:spcBef>
                <a:spcPts val="0"/>
              </a:spcBef>
              <a:spcAft>
                <a:spcPts val="0"/>
              </a:spcAft>
              <a:buClrTx/>
              <a:buSzTx/>
              <a:buFontTx/>
              <a:buNone/>
              <a:tabLst/>
              <a:defRPr/>
            </a:pPr>
            <a:endParaRPr lang="en-US" altLang="en-US" sz="1400" b="1" baseline="0" dirty="0">
              <a:latin typeface="Arial" panose="020B0604020202020204" pitchFamily="34" charset="0"/>
              <a:cs typeface="Arial" panose="020B0604020202020204" pitchFamily="34" charset="0"/>
            </a:endParaRPr>
          </a:p>
          <a:p>
            <a:pPr marL="0" marR="0" lvl="0" indent="0" algn="l" defTabSz="964890" rtl="0" eaLnBrk="1" fontAlgn="auto" latinLnBrk="0" hangingPunct="1">
              <a:lnSpc>
                <a:spcPct val="100000"/>
              </a:lnSpc>
              <a:spcBef>
                <a:spcPts val="0"/>
              </a:spcBef>
              <a:spcAft>
                <a:spcPts val="0"/>
              </a:spcAft>
              <a:buClrTx/>
              <a:buSzTx/>
              <a:buFontTx/>
              <a:buNone/>
              <a:tabLst/>
              <a:defRPr/>
            </a:pPr>
            <a:r>
              <a:rPr lang="en-US" altLang="en-US" sz="1400" b="1" baseline="0" dirty="0">
                <a:latin typeface="Arial" panose="020B0604020202020204" pitchFamily="34" charset="0"/>
                <a:cs typeface="Arial" panose="020B0604020202020204" pitchFamily="34" charset="0"/>
              </a:rPr>
              <a:t>[To shorten the timeframe of this presentation, you can also have participants choose one principle to focus on for this activity or assign principles by table, rather than having all participants discuss all four principles]</a:t>
            </a:r>
          </a:p>
          <a:p>
            <a:pPr marL="0" marR="0" lvl="0" indent="0" algn="l" defTabSz="964890" rtl="0" eaLnBrk="1" fontAlgn="auto" latinLnBrk="0" hangingPunct="1">
              <a:lnSpc>
                <a:spcPct val="100000"/>
              </a:lnSpc>
              <a:spcBef>
                <a:spcPts val="0"/>
              </a:spcBef>
              <a:spcAft>
                <a:spcPts val="0"/>
              </a:spcAft>
              <a:buClrTx/>
              <a:buSzTx/>
              <a:buFontTx/>
              <a:buNone/>
              <a:tabLst/>
              <a:defRPr/>
            </a:pPr>
            <a:endParaRPr lang="en-US" altLang="en-US" sz="1400" b="1" dirty="0">
              <a:latin typeface="Arial" panose="020B0604020202020204" pitchFamily="34" charset="0"/>
              <a:cs typeface="Arial" panose="020B0604020202020204" pitchFamily="34" charset="0"/>
            </a:endParaRPr>
          </a:p>
          <a:p>
            <a:pPr defTabSz="964890">
              <a:defRPr/>
            </a:pPr>
            <a:r>
              <a:rPr lang="en-US" alt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The policy contains four principles.</a:t>
            </a:r>
          </a:p>
          <a:p>
            <a:pPr defTabSz="964890">
              <a:defRPr/>
            </a:pPr>
            <a:endParaRPr lang="en-US" alt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defTabSz="964890">
              <a:defRPr/>
            </a:pPr>
            <a:r>
              <a:rPr lang="en-US" alt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Principle one is: </a:t>
            </a: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301528" indent="-301528" defTabSz="964890">
              <a:buFont typeface="Arial" panose="020B0604020202020204" pitchFamily="34" charset="0"/>
              <a:buChar char="•"/>
              <a:defRPr/>
            </a:pPr>
            <a:r>
              <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Pre-schools and schools are responsive to different EL strengths, needs, and identities and support the socio-emotional health and development of English learners. Programs value and build upon the cultural and linguistic assets students bring to their education in safe and affirming school climates. Educators value and build strong family, community, and school partnerships</a:t>
            </a:r>
          </a:p>
          <a:p>
            <a:pPr marL="301528" indent="-301528" defTabSz="964890">
              <a:buFont typeface="Arial" panose="020B0604020202020204" pitchFamily="34" charset="0"/>
              <a:buChar char="•"/>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301528" indent="-301528" defTabSz="964890">
              <a:buFont typeface="Arial" panose="020B0604020202020204" pitchFamily="34" charset="0"/>
              <a:buChar char="•"/>
              <a:defRPr/>
            </a:pPr>
            <a:r>
              <a:rPr lang="en-US" sz="1400" dirty="0">
                <a:latin typeface="Arial" panose="020B0604020202020204" pitchFamily="34" charset="0"/>
                <a:cs typeface="Arial" panose="020B0604020202020204" pitchFamily="34" charset="0"/>
              </a:rPr>
              <a:t>Please look over the elements under principle one and briefly discuss:</a:t>
            </a:r>
          </a:p>
          <a:p>
            <a:pPr marL="766248" lvl="1" indent="-301528" defTabSz="964890">
              <a:buFont typeface="Arial" panose="020B0604020202020204" pitchFamily="34" charset="0"/>
              <a:buChar char="•"/>
              <a:defRPr/>
            </a:pPr>
            <a:r>
              <a:rPr lang="en-US" sz="1400" dirty="0">
                <a:latin typeface="Arial" panose="020B0604020202020204" pitchFamily="34" charset="0"/>
                <a:cs typeface="Arial" panose="020B0604020202020204" pitchFamily="34" charset="0"/>
              </a:rPr>
              <a:t>If you were engaged in a continuous improvement cycle, how would you decide what to focus on within this principle? What data would you use? What would your focus be?</a:t>
            </a:r>
          </a:p>
          <a:p>
            <a:pPr defTabSz="964890">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defTabSz="964890">
              <a:defRPr/>
            </a:pPr>
            <a:r>
              <a:rPr lang="en-US" altLang="en-US" sz="14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[Click to advance to next slide]</a:t>
            </a:r>
          </a:p>
          <a:p>
            <a:pPr>
              <a:defRPr/>
            </a:pPr>
            <a:endParaRPr lang="en-US" dirty="0"/>
          </a:p>
        </p:txBody>
      </p:sp>
    </p:spTree>
    <p:extLst>
      <p:ext uri="{BB962C8B-B14F-4D97-AF65-F5344CB8AC3E}">
        <p14:creationId xmlns:p14="http://schemas.microsoft.com/office/powerpoint/2010/main" val="1467744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1316038" y="411163"/>
            <a:ext cx="4597400" cy="2587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7792" indent="-294292">
              <a:defRPr>
                <a:solidFill>
                  <a:schemeClr val="tx1"/>
                </a:solidFill>
                <a:latin typeface="Calibri" panose="020F0502020204030204" pitchFamily="34" charset="0"/>
              </a:defRPr>
            </a:lvl2pPr>
            <a:lvl3pPr marL="1182105" indent="-235107">
              <a:defRPr>
                <a:solidFill>
                  <a:schemeClr val="tx1"/>
                </a:solidFill>
                <a:latin typeface="Calibri" panose="020F0502020204030204" pitchFamily="34" charset="0"/>
              </a:defRPr>
            </a:lvl3pPr>
            <a:lvl4pPr marL="1655604" indent="-235107">
              <a:defRPr>
                <a:solidFill>
                  <a:schemeClr val="tx1"/>
                </a:solidFill>
                <a:latin typeface="Calibri" panose="020F0502020204030204" pitchFamily="34" charset="0"/>
              </a:defRPr>
            </a:lvl4pPr>
            <a:lvl5pPr marL="2127458" indent="-235107">
              <a:defRPr>
                <a:solidFill>
                  <a:schemeClr val="tx1"/>
                </a:solidFill>
                <a:latin typeface="Calibri" panose="020F0502020204030204" pitchFamily="34" charset="0"/>
              </a:defRPr>
            </a:lvl5pPr>
            <a:lvl6pPr marL="2600958" indent="-235107" eaLnBrk="0" fontAlgn="base" hangingPunct="0">
              <a:spcBef>
                <a:spcPct val="0"/>
              </a:spcBef>
              <a:spcAft>
                <a:spcPct val="0"/>
              </a:spcAft>
              <a:defRPr>
                <a:solidFill>
                  <a:schemeClr val="tx1"/>
                </a:solidFill>
                <a:latin typeface="Calibri" panose="020F0502020204030204" pitchFamily="34" charset="0"/>
              </a:defRPr>
            </a:lvl6pPr>
            <a:lvl7pPr marL="3074458" indent="-235107" eaLnBrk="0" fontAlgn="base" hangingPunct="0">
              <a:spcBef>
                <a:spcPct val="0"/>
              </a:spcBef>
              <a:spcAft>
                <a:spcPct val="0"/>
              </a:spcAft>
              <a:defRPr>
                <a:solidFill>
                  <a:schemeClr val="tx1"/>
                </a:solidFill>
                <a:latin typeface="Calibri" panose="020F0502020204030204" pitchFamily="34" charset="0"/>
              </a:defRPr>
            </a:lvl7pPr>
            <a:lvl8pPr marL="3547958" indent="-235107" eaLnBrk="0" fontAlgn="base" hangingPunct="0">
              <a:spcBef>
                <a:spcPct val="0"/>
              </a:spcBef>
              <a:spcAft>
                <a:spcPct val="0"/>
              </a:spcAft>
              <a:defRPr>
                <a:solidFill>
                  <a:schemeClr val="tx1"/>
                </a:solidFill>
                <a:latin typeface="Calibri" panose="020F0502020204030204" pitchFamily="34" charset="0"/>
              </a:defRPr>
            </a:lvl8pPr>
            <a:lvl9pPr marL="4021457" indent="-2351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F7F0BD3-37A5-4F22-8D2E-116C3231CD80}" type="slidenum">
              <a:rPr lang="en-US" altLang="en-US" smtClean="0">
                <a:solidFill>
                  <a:srgbClr val="000000"/>
                </a:solidFill>
              </a:rPr>
              <a:pPr fontAlgn="base">
                <a:spcBef>
                  <a:spcPct val="0"/>
                </a:spcBef>
                <a:spcAft>
                  <a:spcPct val="0"/>
                </a:spcAft>
              </a:pPr>
              <a:t>15</a:t>
            </a:fld>
            <a:endParaRPr lang="en-US" altLang="en-US">
              <a:solidFill>
                <a:srgbClr val="000000"/>
              </a:solidFill>
            </a:endParaRPr>
          </a:p>
        </p:txBody>
      </p:sp>
      <p:sp>
        <p:nvSpPr>
          <p:cNvPr id="5" name="Notes Placeholder 4"/>
          <p:cNvSpPr>
            <a:spLocks noGrp="1"/>
          </p:cNvSpPr>
          <p:nvPr>
            <p:ph type="body" sz="quarter" idx="11"/>
          </p:nvPr>
        </p:nvSpPr>
        <p:spPr>
          <a:xfrm>
            <a:off x="758687" y="3174360"/>
            <a:ext cx="5712178" cy="5464117"/>
          </a:xfrm>
        </p:spPr>
        <p:txBody>
          <a:bodyPr/>
          <a:lstStyle/>
          <a:p>
            <a:pPr marL="0" marR="0" lvl="0" indent="0" algn="l" defTabSz="964890" rtl="0" eaLnBrk="1" fontAlgn="auto" latinLnBrk="0" hangingPunct="1">
              <a:lnSpc>
                <a:spcPct val="100000"/>
              </a:lnSpc>
              <a:spcBef>
                <a:spcPts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[10</a:t>
            </a:r>
            <a:r>
              <a:rPr lang="en-US" altLang="en-US" sz="1400" b="1" baseline="0" dirty="0">
                <a:latin typeface="Arial" panose="020B0604020202020204" pitchFamily="34" charset="0"/>
                <a:cs typeface="Arial" panose="020B0604020202020204" pitchFamily="34" charset="0"/>
              </a:rPr>
              <a:t> minutes]</a:t>
            </a:r>
          </a:p>
          <a:p>
            <a:pPr marL="0" marR="0" lvl="0" indent="0" algn="l" defTabSz="964890" rtl="0" eaLnBrk="1" fontAlgn="auto" latinLnBrk="0" hangingPunct="1">
              <a:lnSpc>
                <a:spcPct val="100000"/>
              </a:lnSpc>
              <a:spcBef>
                <a:spcPts val="0"/>
              </a:spcBef>
              <a:spcAft>
                <a:spcPts val="0"/>
              </a:spcAft>
              <a:buClrTx/>
              <a:buSzTx/>
              <a:buFontTx/>
              <a:buNone/>
              <a:tabLst/>
              <a:defRPr/>
            </a:pPr>
            <a:endParaRPr lang="en-US" altLang="en-US" sz="1400" b="1" baseline="0" dirty="0">
              <a:latin typeface="Arial" panose="020B0604020202020204" pitchFamily="34" charset="0"/>
              <a:cs typeface="Arial" panose="020B0604020202020204" pitchFamily="34" charset="0"/>
            </a:endParaRPr>
          </a:p>
          <a:p>
            <a:pPr marL="0" marR="0" lvl="0" indent="0" algn="l" defTabSz="964890" rtl="0" eaLnBrk="1" fontAlgn="auto" latinLnBrk="0" hangingPunct="1">
              <a:lnSpc>
                <a:spcPct val="100000"/>
              </a:lnSpc>
              <a:spcBef>
                <a:spcPts val="0"/>
              </a:spcBef>
              <a:spcAft>
                <a:spcPts val="0"/>
              </a:spcAft>
              <a:buClrTx/>
              <a:buSzTx/>
              <a:buFontTx/>
              <a:buNone/>
              <a:tabLst/>
              <a:defRPr/>
            </a:pPr>
            <a:r>
              <a:rPr lang="en-US" altLang="en-US" sz="1400" b="1" baseline="0" dirty="0">
                <a:latin typeface="Arial" panose="020B0604020202020204" pitchFamily="34" charset="0"/>
                <a:cs typeface="Arial" panose="020B0604020202020204" pitchFamily="34" charset="0"/>
              </a:rPr>
              <a:t>[To shorten the timeframe of this presentation, you can also have participants choose one principle to focus on for this activity or assign principles by table, rather than having all participants discuss all four principles]</a:t>
            </a:r>
          </a:p>
          <a:p>
            <a:pPr marL="0" marR="0" lvl="0" indent="0" algn="l" defTabSz="964890" rtl="0" eaLnBrk="1" fontAlgn="auto" latinLnBrk="0" hangingPunct="1">
              <a:lnSpc>
                <a:spcPct val="100000"/>
              </a:lnSpc>
              <a:spcBef>
                <a:spcPts val="0"/>
              </a:spcBef>
              <a:spcAft>
                <a:spcPts val="0"/>
              </a:spcAft>
              <a:buClrTx/>
              <a:buSzTx/>
              <a:buFontTx/>
              <a:buNone/>
              <a:tabLst/>
              <a:defRPr/>
            </a:pPr>
            <a:endParaRPr lang="en-US" altLang="en-US" sz="1400" b="1" dirty="0">
              <a:latin typeface="Arial" panose="020B0604020202020204" pitchFamily="34" charset="0"/>
              <a:cs typeface="Arial" panose="020B0604020202020204" pitchFamily="34" charset="0"/>
            </a:endParaRPr>
          </a:p>
          <a:p>
            <a:pPr defTabSz="964890">
              <a:defRPr/>
            </a:pPr>
            <a:r>
              <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Principle two is:</a:t>
            </a:r>
          </a:p>
          <a:p>
            <a:pPr marL="301528" indent="-301528" defTabSz="964890">
              <a:buFont typeface="Arial" panose="020B0604020202020204" pitchFamily="34" charset="0"/>
              <a:buChar char="•"/>
              <a:defRPr/>
            </a:pPr>
            <a:r>
              <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English learners engage in intellectually rich, developmentally appropriate learning experiences that foster high levels of English proficiency. These experiences integrate language development, literacy, and content learning as well as provide access for comprehension and participation through native language instruction and scaffolding. English learners have meaningful access to a full standards-based and relevant curriculum and the opportunity to develop proficiency in English and other languages.</a:t>
            </a:r>
          </a:p>
          <a:p>
            <a:pPr marL="301528" indent="-301528" defTabSz="964890">
              <a:buFont typeface="Arial" panose="020B0604020202020204" pitchFamily="34" charset="0"/>
              <a:buChar char="•"/>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301528" indent="-301528" defTabSz="964890">
              <a:buFont typeface="Arial" panose="020B0604020202020204" pitchFamily="34" charset="0"/>
              <a:buChar char="•"/>
              <a:defRPr/>
            </a:pPr>
            <a:r>
              <a:rPr lang="en-US" sz="1400" dirty="0">
                <a:latin typeface="Arial" panose="020B0604020202020204" pitchFamily="34" charset="0"/>
                <a:cs typeface="Arial" panose="020B0604020202020204" pitchFamily="34" charset="0"/>
              </a:rPr>
              <a:t>Please look over the elements under principle two and briefly discuss:</a:t>
            </a:r>
          </a:p>
          <a:p>
            <a:pPr marL="766248" lvl="1" indent="-301528" defTabSz="964890">
              <a:buFont typeface="Arial" panose="020B0604020202020204" pitchFamily="34" charset="0"/>
              <a:buChar char="•"/>
              <a:defRPr/>
            </a:pPr>
            <a:r>
              <a:rPr lang="en-US" sz="1400" dirty="0">
                <a:latin typeface="Arial" panose="020B0604020202020204" pitchFamily="34" charset="0"/>
                <a:cs typeface="Arial" panose="020B0604020202020204" pitchFamily="34" charset="0"/>
              </a:rPr>
              <a:t>If you were engaged in a continuous improvement cycle, how would you decide what to focus on within this principle? What data would you use? What would your focus be?</a:t>
            </a:r>
          </a:p>
          <a:p>
            <a:pPr defTabSz="964890">
              <a:defRPr/>
            </a:pPr>
            <a:endParaRPr lang="en-US" altLang="en-US" sz="1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defTabSz="964890">
              <a:defRPr/>
            </a:pPr>
            <a:r>
              <a:rPr lang="en-US" altLang="en-US" sz="14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[Click to advance to next slide]</a:t>
            </a:r>
          </a:p>
          <a:p>
            <a:pPr>
              <a:defRPr/>
            </a:pPr>
            <a:endParaRPr lang="en-US" dirty="0"/>
          </a:p>
        </p:txBody>
      </p:sp>
    </p:spTree>
    <p:extLst>
      <p:ext uri="{BB962C8B-B14F-4D97-AF65-F5344CB8AC3E}">
        <p14:creationId xmlns:p14="http://schemas.microsoft.com/office/powerpoint/2010/main" val="769596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263650" y="441325"/>
            <a:ext cx="4768850" cy="2682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7792" indent="-294292">
              <a:defRPr>
                <a:solidFill>
                  <a:schemeClr val="tx1"/>
                </a:solidFill>
                <a:latin typeface="Calibri" panose="020F0502020204030204" pitchFamily="34" charset="0"/>
              </a:defRPr>
            </a:lvl2pPr>
            <a:lvl3pPr marL="1182105" indent="-235107">
              <a:defRPr>
                <a:solidFill>
                  <a:schemeClr val="tx1"/>
                </a:solidFill>
                <a:latin typeface="Calibri" panose="020F0502020204030204" pitchFamily="34" charset="0"/>
              </a:defRPr>
            </a:lvl3pPr>
            <a:lvl4pPr marL="1655604" indent="-235107">
              <a:defRPr>
                <a:solidFill>
                  <a:schemeClr val="tx1"/>
                </a:solidFill>
                <a:latin typeface="Calibri" panose="020F0502020204030204" pitchFamily="34" charset="0"/>
              </a:defRPr>
            </a:lvl4pPr>
            <a:lvl5pPr marL="2127458" indent="-235107">
              <a:defRPr>
                <a:solidFill>
                  <a:schemeClr val="tx1"/>
                </a:solidFill>
                <a:latin typeface="Calibri" panose="020F0502020204030204" pitchFamily="34" charset="0"/>
              </a:defRPr>
            </a:lvl5pPr>
            <a:lvl6pPr marL="2600958" indent="-235107" eaLnBrk="0" fontAlgn="base" hangingPunct="0">
              <a:spcBef>
                <a:spcPct val="0"/>
              </a:spcBef>
              <a:spcAft>
                <a:spcPct val="0"/>
              </a:spcAft>
              <a:defRPr>
                <a:solidFill>
                  <a:schemeClr val="tx1"/>
                </a:solidFill>
                <a:latin typeface="Calibri" panose="020F0502020204030204" pitchFamily="34" charset="0"/>
              </a:defRPr>
            </a:lvl6pPr>
            <a:lvl7pPr marL="3074458" indent="-235107" eaLnBrk="0" fontAlgn="base" hangingPunct="0">
              <a:spcBef>
                <a:spcPct val="0"/>
              </a:spcBef>
              <a:spcAft>
                <a:spcPct val="0"/>
              </a:spcAft>
              <a:defRPr>
                <a:solidFill>
                  <a:schemeClr val="tx1"/>
                </a:solidFill>
                <a:latin typeface="Calibri" panose="020F0502020204030204" pitchFamily="34" charset="0"/>
              </a:defRPr>
            </a:lvl7pPr>
            <a:lvl8pPr marL="3547958" indent="-235107" eaLnBrk="0" fontAlgn="base" hangingPunct="0">
              <a:spcBef>
                <a:spcPct val="0"/>
              </a:spcBef>
              <a:spcAft>
                <a:spcPct val="0"/>
              </a:spcAft>
              <a:defRPr>
                <a:solidFill>
                  <a:schemeClr val="tx1"/>
                </a:solidFill>
                <a:latin typeface="Calibri" panose="020F0502020204030204" pitchFamily="34" charset="0"/>
              </a:defRPr>
            </a:lvl8pPr>
            <a:lvl9pPr marL="4021457" indent="-2351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3C00C75-2822-4E5C-9FA3-E3C7214059D3}" type="slidenum">
              <a:rPr lang="en-US" altLang="en-US" smtClean="0">
                <a:solidFill>
                  <a:srgbClr val="000000"/>
                </a:solidFill>
              </a:rPr>
              <a:pPr fontAlgn="base">
                <a:spcBef>
                  <a:spcPct val="0"/>
                </a:spcBef>
                <a:spcAft>
                  <a:spcPct val="0"/>
                </a:spcAft>
              </a:pPr>
              <a:t>16</a:t>
            </a:fld>
            <a:endParaRPr lang="en-US" altLang="en-US">
              <a:solidFill>
                <a:srgbClr val="000000"/>
              </a:solidFill>
            </a:endParaRPr>
          </a:p>
        </p:txBody>
      </p:sp>
      <p:sp>
        <p:nvSpPr>
          <p:cNvPr id="5" name="Notes Placeholder 4"/>
          <p:cNvSpPr>
            <a:spLocks noGrp="1"/>
          </p:cNvSpPr>
          <p:nvPr>
            <p:ph type="body" sz="quarter" idx="11"/>
          </p:nvPr>
        </p:nvSpPr>
        <p:spPr>
          <a:xfrm>
            <a:off x="721456" y="3248702"/>
            <a:ext cx="5712178" cy="5508722"/>
          </a:xfrm>
        </p:spPr>
        <p:txBody>
          <a:bodyPr/>
          <a:lstStyle/>
          <a:p>
            <a:pPr marL="0" marR="0" lvl="0" indent="0" algn="l" defTabSz="964890" rtl="0" eaLnBrk="1" fontAlgn="auto" latinLnBrk="0" hangingPunct="1">
              <a:lnSpc>
                <a:spcPct val="100000"/>
              </a:lnSpc>
              <a:spcBef>
                <a:spcPts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[10</a:t>
            </a:r>
            <a:r>
              <a:rPr lang="en-US" altLang="en-US" sz="1400" b="1" baseline="0" dirty="0">
                <a:latin typeface="Arial" panose="020B0604020202020204" pitchFamily="34" charset="0"/>
                <a:cs typeface="Arial" panose="020B0604020202020204" pitchFamily="34" charset="0"/>
              </a:rPr>
              <a:t> minutes]</a:t>
            </a:r>
          </a:p>
          <a:p>
            <a:pPr marL="0" marR="0" lvl="0" indent="0" algn="l" defTabSz="964890" rtl="0" eaLnBrk="1" fontAlgn="auto" latinLnBrk="0" hangingPunct="1">
              <a:lnSpc>
                <a:spcPct val="100000"/>
              </a:lnSpc>
              <a:spcBef>
                <a:spcPts val="0"/>
              </a:spcBef>
              <a:spcAft>
                <a:spcPts val="0"/>
              </a:spcAft>
              <a:buClrTx/>
              <a:buSzTx/>
              <a:buFontTx/>
              <a:buNone/>
              <a:tabLst/>
              <a:defRPr/>
            </a:pPr>
            <a:endParaRPr lang="en-US" altLang="en-US" sz="1400" b="1" baseline="0" dirty="0">
              <a:latin typeface="Arial" panose="020B0604020202020204" pitchFamily="34" charset="0"/>
              <a:cs typeface="Arial" panose="020B0604020202020204" pitchFamily="34" charset="0"/>
            </a:endParaRPr>
          </a:p>
          <a:p>
            <a:pPr marL="0" marR="0" lvl="0" indent="0" algn="l" defTabSz="964890" rtl="0" eaLnBrk="1" fontAlgn="auto" latinLnBrk="0" hangingPunct="1">
              <a:lnSpc>
                <a:spcPct val="100000"/>
              </a:lnSpc>
              <a:spcBef>
                <a:spcPts val="0"/>
              </a:spcBef>
              <a:spcAft>
                <a:spcPts val="0"/>
              </a:spcAft>
              <a:buClrTx/>
              <a:buSzTx/>
              <a:buFontTx/>
              <a:buNone/>
              <a:tabLst/>
              <a:defRPr/>
            </a:pPr>
            <a:r>
              <a:rPr lang="en-US" altLang="en-US" sz="1400" b="1" baseline="0" dirty="0">
                <a:latin typeface="Arial" panose="020B0604020202020204" pitchFamily="34" charset="0"/>
                <a:cs typeface="Arial" panose="020B0604020202020204" pitchFamily="34" charset="0"/>
              </a:rPr>
              <a:t>[To shorten the timeframe of this presentation, you can also have participants choose one principle to focus on for this activity or assign principles by table, rather than having all participants discuss all four principles]</a:t>
            </a:r>
          </a:p>
          <a:p>
            <a:pPr marL="0" marR="0" lvl="0" indent="0" algn="l" defTabSz="964890" rtl="0" eaLnBrk="1" fontAlgn="auto" latinLnBrk="0" hangingPunct="1">
              <a:lnSpc>
                <a:spcPct val="100000"/>
              </a:lnSpc>
              <a:spcBef>
                <a:spcPts val="0"/>
              </a:spcBef>
              <a:spcAft>
                <a:spcPts val="0"/>
              </a:spcAft>
              <a:buClrTx/>
              <a:buSzTx/>
              <a:buFontTx/>
              <a:buNone/>
              <a:tabLst/>
              <a:defRPr/>
            </a:pPr>
            <a:endParaRPr lang="en-US" altLang="en-US" sz="1400" b="1" dirty="0">
              <a:latin typeface="Arial" panose="020B0604020202020204" pitchFamily="34" charset="0"/>
              <a:cs typeface="Arial" panose="020B0604020202020204" pitchFamily="34" charset="0"/>
            </a:endParaRPr>
          </a:p>
          <a:p>
            <a:pPr defTabSz="964890">
              <a:defRPr/>
            </a:pPr>
            <a:r>
              <a:rPr lang="en-US" alt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Principle three is:</a:t>
            </a:r>
          </a:p>
          <a:p>
            <a:pPr marL="301528" indent="-301528" defTabSz="964890">
              <a:buFont typeface="Arial" panose="020B0604020202020204" pitchFamily="34" charset="0"/>
              <a:buChar char="•"/>
              <a:defRPr/>
            </a:pPr>
            <a:r>
              <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Each level of the school system (state, county, district, school, pre-school) has leaders and educators who are knowledgeable of and responsive to the strengths and needs of English learners and their communities, and who utilize valid assessment and other data systems that inform instruction and continuous improvement. Each level of the school system provides resources and tiered support to ensure strong programs and build the capacity of teachers and staff to leverage the strengths and meet the needs of English learners.</a:t>
            </a:r>
          </a:p>
          <a:p>
            <a:pPr marL="301528" indent="-301528" defTabSz="964890">
              <a:buFont typeface="Arial" panose="020B0604020202020204" pitchFamily="34" charset="0"/>
              <a:buChar char="•"/>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301528" indent="-301528" defTabSz="964890">
              <a:buFont typeface="Arial" panose="020B0604020202020204" pitchFamily="34" charset="0"/>
              <a:buChar char="•"/>
              <a:defRPr/>
            </a:pPr>
            <a:r>
              <a:rPr lang="en-US" sz="1400" dirty="0">
                <a:latin typeface="Arial" panose="020B0604020202020204" pitchFamily="34" charset="0"/>
                <a:cs typeface="Arial" panose="020B0604020202020204" pitchFamily="34" charset="0"/>
              </a:rPr>
              <a:t>Please look over the elements under principle three and briefly discuss:</a:t>
            </a:r>
          </a:p>
          <a:p>
            <a:pPr marL="766248" lvl="1" indent="-301528" defTabSz="964890">
              <a:buFont typeface="Arial" panose="020B0604020202020204" pitchFamily="34" charset="0"/>
              <a:buChar char="•"/>
              <a:defRPr/>
            </a:pPr>
            <a:r>
              <a:rPr lang="en-US" sz="1400" dirty="0">
                <a:latin typeface="Arial" panose="020B0604020202020204" pitchFamily="34" charset="0"/>
                <a:cs typeface="Arial" panose="020B0604020202020204" pitchFamily="34" charset="0"/>
              </a:rPr>
              <a:t>If you were engaged in a continuous improvement cycle, how would you decide what to focus on within this principle? What data would you use? What would your focus be?</a:t>
            </a:r>
          </a:p>
          <a:p>
            <a:pPr defTabSz="964890">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defTabSz="964890">
              <a:defRPr/>
            </a:pPr>
            <a:r>
              <a:rPr lang="en-US" altLang="en-US" sz="14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[Click to advance to next slide]</a:t>
            </a:r>
          </a:p>
          <a:p>
            <a:pPr>
              <a:defRPr/>
            </a:pPr>
            <a:endParaRPr lang="en-US" dirty="0"/>
          </a:p>
        </p:txBody>
      </p:sp>
    </p:spTree>
    <p:extLst>
      <p:ext uri="{BB962C8B-B14F-4D97-AF65-F5344CB8AC3E}">
        <p14:creationId xmlns:p14="http://schemas.microsoft.com/office/powerpoint/2010/main" val="931183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158875" y="314325"/>
            <a:ext cx="4949825" cy="27844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7792" indent="-294292">
              <a:defRPr>
                <a:solidFill>
                  <a:schemeClr val="tx1"/>
                </a:solidFill>
                <a:latin typeface="Calibri" panose="020F0502020204030204" pitchFamily="34" charset="0"/>
              </a:defRPr>
            </a:lvl2pPr>
            <a:lvl3pPr marL="1182105" indent="-235107">
              <a:defRPr>
                <a:solidFill>
                  <a:schemeClr val="tx1"/>
                </a:solidFill>
                <a:latin typeface="Calibri" panose="020F0502020204030204" pitchFamily="34" charset="0"/>
              </a:defRPr>
            </a:lvl3pPr>
            <a:lvl4pPr marL="1655604" indent="-235107">
              <a:defRPr>
                <a:solidFill>
                  <a:schemeClr val="tx1"/>
                </a:solidFill>
                <a:latin typeface="Calibri" panose="020F0502020204030204" pitchFamily="34" charset="0"/>
              </a:defRPr>
            </a:lvl4pPr>
            <a:lvl5pPr marL="2127458" indent="-235107">
              <a:defRPr>
                <a:solidFill>
                  <a:schemeClr val="tx1"/>
                </a:solidFill>
                <a:latin typeface="Calibri" panose="020F0502020204030204" pitchFamily="34" charset="0"/>
              </a:defRPr>
            </a:lvl5pPr>
            <a:lvl6pPr marL="2600958" indent="-235107" eaLnBrk="0" fontAlgn="base" hangingPunct="0">
              <a:spcBef>
                <a:spcPct val="0"/>
              </a:spcBef>
              <a:spcAft>
                <a:spcPct val="0"/>
              </a:spcAft>
              <a:defRPr>
                <a:solidFill>
                  <a:schemeClr val="tx1"/>
                </a:solidFill>
                <a:latin typeface="Calibri" panose="020F0502020204030204" pitchFamily="34" charset="0"/>
              </a:defRPr>
            </a:lvl6pPr>
            <a:lvl7pPr marL="3074458" indent="-235107" eaLnBrk="0" fontAlgn="base" hangingPunct="0">
              <a:spcBef>
                <a:spcPct val="0"/>
              </a:spcBef>
              <a:spcAft>
                <a:spcPct val="0"/>
              </a:spcAft>
              <a:defRPr>
                <a:solidFill>
                  <a:schemeClr val="tx1"/>
                </a:solidFill>
                <a:latin typeface="Calibri" panose="020F0502020204030204" pitchFamily="34" charset="0"/>
              </a:defRPr>
            </a:lvl7pPr>
            <a:lvl8pPr marL="3547958" indent="-235107" eaLnBrk="0" fontAlgn="base" hangingPunct="0">
              <a:spcBef>
                <a:spcPct val="0"/>
              </a:spcBef>
              <a:spcAft>
                <a:spcPct val="0"/>
              </a:spcAft>
              <a:defRPr>
                <a:solidFill>
                  <a:schemeClr val="tx1"/>
                </a:solidFill>
                <a:latin typeface="Calibri" panose="020F0502020204030204" pitchFamily="34" charset="0"/>
              </a:defRPr>
            </a:lvl8pPr>
            <a:lvl9pPr marL="4021457" indent="-2351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E4C9B17-EED3-4343-B568-1819E5696D4B}" type="slidenum">
              <a:rPr lang="en-US" altLang="en-US" smtClean="0">
                <a:solidFill>
                  <a:srgbClr val="000000"/>
                </a:solidFill>
              </a:rPr>
              <a:pPr fontAlgn="base">
                <a:spcBef>
                  <a:spcPct val="0"/>
                </a:spcBef>
                <a:spcAft>
                  <a:spcPct val="0"/>
                </a:spcAft>
              </a:pPr>
              <a:t>17</a:t>
            </a:fld>
            <a:endParaRPr lang="en-US" altLang="en-US">
              <a:solidFill>
                <a:srgbClr val="000000"/>
              </a:solidFill>
            </a:endParaRPr>
          </a:p>
        </p:txBody>
      </p:sp>
      <p:sp>
        <p:nvSpPr>
          <p:cNvPr id="5" name="Notes Placeholder 4"/>
          <p:cNvSpPr>
            <a:spLocks noGrp="1"/>
          </p:cNvSpPr>
          <p:nvPr>
            <p:ph type="body" sz="quarter" idx="11"/>
          </p:nvPr>
        </p:nvSpPr>
        <p:spPr>
          <a:xfrm>
            <a:off x="777272" y="3221723"/>
            <a:ext cx="5712178" cy="5484621"/>
          </a:xfrm>
        </p:spPr>
        <p:txBody>
          <a:bodyPr/>
          <a:lstStyle/>
          <a:p>
            <a:pPr marL="0" marR="0" lvl="0" indent="0" algn="l" defTabSz="964890" rtl="0" eaLnBrk="1" fontAlgn="auto" latinLnBrk="0" hangingPunct="1">
              <a:lnSpc>
                <a:spcPct val="100000"/>
              </a:lnSpc>
              <a:spcBef>
                <a:spcPts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[10</a:t>
            </a:r>
            <a:r>
              <a:rPr lang="en-US" altLang="en-US" sz="1400" b="1" baseline="0" dirty="0">
                <a:latin typeface="Arial" panose="020B0604020202020204" pitchFamily="34" charset="0"/>
                <a:cs typeface="Arial" panose="020B0604020202020204" pitchFamily="34" charset="0"/>
              </a:rPr>
              <a:t> minutes]</a:t>
            </a:r>
          </a:p>
          <a:p>
            <a:pPr marL="0" marR="0" lvl="0" indent="0" algn="l" defTabSz="964890" rtl="0" eaLnBrk="1" fontAlgn="auto" latinLnBrk="0" hangingPunct="1">
              <a:lnSpc>
                <a:spcPct val="100000"/>
              </a:lnSpc>
              <a:spcBef>
                <a:spcPts val="0"/>
              </a:spcBef>
              <a:spcAft>
                <a:spcPts val="0"/>
              </a:spcAft>
              <a:buClrTx/>
              <a:buSzTx/>
              <a:buFontTx/>
              <a:buNone/>
              <a:tabLst/>
              <a:defRPr/>
            </a:pPr>
            <a:endParaRPr lang="en-US" altLang="en-US" sz="1400" b="1" baseline="0" dirty="0">
              <a:latin typeface="Arial" panose="020B0604020202020204" pitchFamily="34" charset="0"/>
              <a:cs typeface="Arial" panose="020B0604020202020204" pitchFamily="34" charset="0"/>
            </a:endParaRPr>
          </a:p>
          <a:p>
            <a:pPr marL="0" marR="0" lvl="0" indent="0" algn="l" defTabSz="964890" rtl="0" eaLnBrk="1" fontAlgn="auto" latinLnBrk="0" hangingPunct="1">
              <a:lnSpc>
                <a:spcPct val="100000"/>
              </a:lnSpc>
              <a:spcBef>
                <a:spcPts val="0"/>
              </a:spcBef>
              <a:spcAft>
                <a:spcPts val="0"/>
              </a:spcAft>
              <a:buClrTx/>
              <a:buSzTx/>
              <a:buFontTx/>
              <a:buNone/>
              <a:tabLst/>
              <a:defRPr/>
            </a:pPr>
            <a:r>
              <a:rPr lang="en-US" altLang="en-US" sz="1400" b="1" baseline="0" dirty="0">
                <a:latin typeface="Arial" panose="020B0604020202020204" pitchFamily="34" charset="0"/>
                <a:cs typeface="Arial" panose="020B0604020202020204" pitchFamily="34" charset="0"/>
              </a:rPr>
              <a:t>[To shorten the timeframe of this presentation, you can also have participants choose one principle to focus on for this activity or assign principles by table, rather than having all participants discuss all four principles]</a:t>
            </a:r>
          </a:p>
          <a:p>
            <a:pPr marL="0" marR="0" lvl="0" indent="0" algn="l" defTabSz="964890" rtl="0" eaLnBrk="1" fontAlgn="auto" latinLnBrk="0" hangingPunct="1">
              <a:lnSpc>
                <a:spcPct val="100000"/>
              </a:lnSpc>
              <a:spcBef>
                <a:spcPts val="0"/>
              </a:spcBef>
              <a:spcAft>
                <a:spcPts val="0"/>
              </a:spcAft>
              <a:buClrTx/>
              <a:buSzTx/>
              <a:buFontTx/>
              <a:buNone/>
              <a:tabLst/>
              <a:defRPr/>
            </a:pPr>
            <a:endParaRPr lang="en-US" altLang="en-US" sz="1400" b="1" dirty="0">
              <a:latin typeface="Arial" panose="020B0604020202020204" pitchFamily="34" charset="0"/>
              <a:cs typeface="Arial" panose="020B0604020202020204" pitchFamily="34" charset="0"/>
            </a:endParaRPr>
          </a:p>
          <a:p>
            <a:pPr defTabSz="964890">
              <a:defRPr/>
            </a:pPr>
            <a:r>
              <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Principle four is: </a:t>
            </a:r>
          </a:p>
          <a:p>
            <a:pPr marL="301528" indent="-301528" defTabSz="964890">
              <a:buFont typeface="Arial" panose="020B0604020202020204" pitchFamily="34" charset="0"/>
              <a:buChar char="•"/>
              <a:defRPr/>
            </a:pPr>
            <a:r>
              <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English learners experience a coherent, articulated, and aligned set of practices and pathways across grade levels and educational segments, beginning with a strong foundation in early childhood and appropriate identification of strengths and needs, continuing through to reclassification, graduation, higher education, and career opportunities. These pathways foster the skills, language(s), literacy, and knowledge students need for college- and career-readiness and participation in a global, diverse, multilingual twenty-first century world.</a:t>
            </a:r>
          </a:p>
          <a:p>
            <a:pPr marL="301528" indent="-301528" defTabSz="964890">
              <a:buFont typeface="Arial" panose="020B0604020202020204" pitchFamily="34" charset="0"/>
              <a:buChar char="•"/>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301528" indent="-301528" defTabSz="964890">
              <a:buFont typeface="Arial" panose="020B0604020202020204" pitchFamily="34" charset="0"/>
              <a:buChar char="•"/>
              <a:defRPr/>
            </a:pPr>
            <a:r>
              <a:rPr lang="en-US" sz="1400" dirty="0">
                <a:latin typeface="Arial" panose="020B0604020202020204" pitchFamily="34" charset="0"/>
                <a:cs typeface="Arial" panose="020B0604020202020204" pitchFamily="34" charset="0"/>
              </a:rPr>
              <a:t>Please look over the elements under principle four and briefly discuss:</a:t>
            </a:r>
          </a:p>
          <a:p>
            <a:pPr marL="766248" lvl="1" indent="-301528" defTabSz="964890">
              <a:buFont typeface="Arial" panose="020B0604020202020204" pitchFamily="34" charset="0"/>
              <a:buChar char="•"/>
              <a:defRPr/>
            </a:pPr>
            <a:r>
              <a:rPr lang="en-US" sz="1400" dirty="0">
                <a:latin typeface="Arial" panose="020B0604020202020204" pitchFamily="34" charset="0"/>
                <a:cs typeface="Arial" panose="020B0604020202020204" pitchFamily="34" charset="0"/>
              </a:rPr>
              <a:t>If you were engaged in a continuous improvement cycle, how would you decide what to focus on within this principle? What data would you use? What would your focus be?</a:t>
            </a:r>
          </a:p>
          <a:p>
            <a:pPr defTabSz="964890">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defTabSz="964890">
              <a:defRPr/>
            </a:pPr>
            <a:r>
              <a:rPr lang="en-US" altLang="en-US" sz="14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[Click to advance to next slide]</a:t>
            </a:r>
          </a:p>
          <a:p>
            <a:pPr>
              <a:defRPr/>
            </a:pPr>
            <a:endParaRPr lang="en-US" dirty="0"/>
          </a:p>
        </p:txBody>
      </p:sp>
    </p:spTree>
    <p:extLst>
      <p:ext uri="{BB962C8B-B14F-4D97-AF65-F5344CB8AC3E}">
        <p14:creationId xmlns:p14="http://schemas.microsoft.com/office/powerpoint/2010/main" val="273508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90" name="Shape 94"/>
          <p:cNvSpPr>
            <a:spLocks noGrp="1" noRot="1" noChangeAspect="1" noTextEdit="1"/>
          </p:cNvSpPr>
          <p:nvPr>
            <p:ph type="sldImg" idx="2"/>
          </p:nvPr>
        </p:nvSpPr>
        <p:spPr>
          <a:xfrm>
            <a:off x="1789113" y="282575"/>
            <a:ext cx="4011612" cy="2255838"/>
          </a:xfrm>
          <a:noFill/>
          <a:ln w="9525">
            <a:miter lim="800000"/>
            <a:headEnd/>
            <a:tailEnd/>
          </a:ln>
        </p:spPr>
      </p:sp>
      <p:sp>
        <p:nvSpPr>
          <p:cNvPr id="95" name="Shape 95"/>
          <p:cNvSpPr txBox="1">
            <a:spLocks noGrp="1"/>
          </p:cNvSpPr>
          <p:nvPr>
            <p:ph type="body" idx="1"/>
          </p:nvPr>
        </p:nvSpPr>
        <p:spPr>
          <a:xfrm>
            <a:off x="769197" y="2635594"/>
            <a:ext cx="5733274" cy="6260544"/>
          </a:xfrm>
          <a:noFill/>
          <a:ln/>
        </p:spPr>
        <p:txBody>
          <a:bodyPr spcFirstLastPara="1">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altLang="en-US" sz="1400" b="1" dirty="0">
                <a:latin typeface="Arial" panose="020B0604020202020204" pitchFamily="34" charset="0"/>
                <a:cs typeface="Arial" panose="020B0604020202020204" pitchFamily="34" charset="0"/>
              </a:rPr>
              <a:t>[5</a:t>
            </a:r>
            <a:r>
              <a:rPr lang="en-US" altLang="en-US" sz="1400" b="1" baseline="0" dirty="0">
                <a:latin typeface="Arial" panose="020B0604020202020204" pitchFamily="34" charset="0"/>
                <a:cs typeface="Arial" panose="020B0604020202020204" pitchFamily="34" charset="0"/>
              </a:rPr>
              <a:t> minutes]</a:t>
            </a:r>
          </a:p>
          <a:p>
            <a:pPr marL="291149" indent="-291149">
              <a:buClr>
                <a:schemeClr val="dk1"/>
              </a:buClr>
              <a:buSzPts val="1400"/>
              <a:buFont typeface="Arial"/>
              <a:buChar char="•"/>
              <a:defRPr/>
            </a:pPr>
            <a:r>
              <a:rPr lang="en-US" sz="1400" dirty="0">
                <a:solidFill>
                  <a:schemeClr val="dk1"/>
                </a:solidFill>
                <a:latin typeface="Arial" panose="020B0604020202020204" pitchFamily="34" charset="0"/>
                <a:ea typeface="Calibri"/>
                <a:cs typeface="Arial" panose="020B0604020202020204" pitchFamily="34" charset="0"/>
                <a:sym typeface="Calibri"/>
              </a:rPr>
              <a:t>We will now take a chunk of time to look deeper into how your LEA’s current practices align with the principles and elements of the </a:t>
            </a:r>
            <a:r>
              <a:rPr lang="en-US" sz="1400" i="1" dirty="0">
                <a:solidFill>
                  <a:schemeClr val="dk1"/>
                </a:solidFill>
                <a:latin typeface="Arial" panose="020B0604020202020204" pitchFamily="34" charset="0"/>
                <a:ea typeface="Calibri"/>
                <a:cs typeface="Arial" panose="020B0604020202020204" pitchFamily="34" charset="0"/>
                <a:sym typeface="Calibri"/>
              </a:rPr>
              <a:t>CA EL Roadmap</a:t>
            </a:r>
            <a:r>
              <a:rPr lang="en-US" sz="1400" dirty="0">
                <a:solidFill>
                  <a:schemeClr val="dk1"/>
                </a:solidFill>
                <a:latin typeface="Arial" panose="020B0604020202020204" pitchFamily="34" charset="0"/>
                <a:ea typeface="Calibri"/>
                <a:cs typeface="Arial" panose="020B0604020202020204" pitchFamily="34" charset="0"/>
                <a:sym typeface="Calibri"/>
              </a:rPr>
              <a:t>. Part of the goal of this work is to identify areas of growth that can be addressed through the LCAP process.</a:t>
            </a:r>
            <a:endParaRPr sz="1400" dirty="0">
              <a:solidFill>
                <a:schemeClr val="dk1"/>
              </a:solidFill>
              <a:latin typeface="Arial" panose="020B0604020202020204" pitchFamily="34" charset="0"/>
              <a:ea typeface="Calibri"/>
              <a:cs typeface="Arial" panose="020B0604020202020204" pitchFamily="34" charset="0"/>
              <a:sym typeface="Calibri"/>
            </a:endParaRPr>
          </a:p>
          <a:p>
            <a:pPr marL="291149" indent="-200570">
              <a:buClr>
                <a:schemeClr val="dk1"/>
              </a:buClr>
              <a:buSzPts val="1400"/>
              <a:defRPr/>
            </a:pPr>
            <a:endParaRPr sz="1400" dirty="0">
              <a:solidFill>
                <a:schemeClr val="dk1"/>
              </a:solidFill>
              <a:latin typeface="Arial" panose="020B0604020202020204" pitchFamily="34" charset="0"/>
              <a:ea typeface="Calibri"/>
              <a:cs typeface="Arial" panose="020B0604020202020204" pitchFamily="34" charset="0"/>
              <a:sym typeface="Calibri"/>
            </a:endParaRPr>
          </a:p>
          <a:p>
            <a:pPr marL="291149" indent="-291149">
              <a:buClr>
                <a:schemeClr val="dk1"/>
              </a:buClr>
              <a:buSzPts val="1400"/>
              <a:buFont typeface="Arial"/>
              <a:buChar char="•"/>
              <a:defRPr/>
            </a:pPr>
            <a:r>
              <a:rPr lang="en-US" sz="1400" dirty="0">
                <a:solidFill>
                  <a:schemeClr val="dk1"/>
                </a:solidFill>
                <a:latin typeface="Arial" panose="020B0604020202020204" pitchFamily="34" charset="0"/>
                <a:ea typeface="Calibri"/>
                <a:cs typeface="Arial" panose="020B0604020202020204" pitchFamily="34" charset="0"/>
                <a:sym typeface="Calibri"/>
              </a:rPr>
              <a:t>This activity will provide you with an opportunity to engage in some dialogue as a team and identify any areas that might need improvement.</a:t>
            </a:r>
            <a:endParaRPr sz="1400" dirty="0">
              <a:solidFill>
                <a:schemeClr val="dk1"/>
              </a:solidFill>
              <a:latin typeface="Arial" panose="020B0604020202020204" pitchFamily="34" charset="0"/>
              <a:ea typeface="Calibri"/>
              <a:cs typeface="Arial" panose="020B0604020202020204" pitchFamily="34" charset="0"/>
              <a:sym typeface="Calibri"/>
            </a:endParaRPr>
          </a:p>
          <a:p>
            <a:pPr marL="291149" indent="-200570">
              <a:buClr>
                <a:schemeClr val="dk1"/>
              </a:buClr>
              <a:buSzPts val="1400"/>
              <a:defRPr/>
            </a:pPr>
            <a:endParaRPr sz="1400" dirty="0">
              <a:solidFill>
                <a:schemeClr val="dk1"/>
              </a:solidFill>
              <a:latin typeface="Arial" panose="020B0604020202020204" pitchFamily="34" charset="0"/>
              <a:ea typeface="Calibri"/>
              <a:cs typeface="Arial" panose="020B0604020202020204" pitchFamily="34" charset="0"/>
              <a:sym typeface="Calibri"/>
            </a:endParaRPr>
          </a:p>
          <a:p>
            <a:pPr marL="302285" indent="-302285">
              <a:buSzPts val="1400"/>
              <a:buFont typeface="Arial"/>
              <a:buChar char="•"/>
              <a:defRPr/>
            </a:pPr>
            <a:r>
              <a:rPr lang="en-US" sz="1400" dirty="0">
                <a:latin typeface="Arial" panose="020B0604020202020204" pitchFamily="34" charset="0"/>
                <a:cs typeface="Arial" panose="020B0604020202020204" pitchFamily="34" charset="0"/>
                <a:sym typeface="Arial"/>
              </a:rPr>
              <a:t>The Self-Reflection Rubric is a tool that is available to LEAs as part of the Web-based Resources. A copy of the rubric is also available as a handout. </a:t>
            </a:r>
            <a:endParaRPr sz="1400" dirty="0">
              <a:solidFill>
                <a:schemeClr val="dk1"/>
              </a:solidFill>
              <a:latin typeface="Arial" panose="020B0604020202020204" pitchFamily="34" charset="0"/>
              <a:ea typeface="Calibri"/>
              <a:cs typeface="Arial" panose="020B0604020202020204" pitchFamily="34" charset="0"/>
              <a:sym typeface="Calibri"/>
            </a:endParaRPr>
          </a:p>
          <a:p>
            <a:pPr>
              <a:buSzPts val="1400"/>
              <a:defRPr/>
            </a:pPr>
            <a:endParaRPr lang="en-US" sz="1400" dirty="0">
              <a:latin typeface="Arial" panose="020B0604020202020204" pitchFamily="34" charset="0"/>
              <a:cs typeface="Arial" panose="020B0604020202020204" pitchFamily="34" charset="0"/>
              <a:sym typeface="Arial"/>
            </a:endParaRPr>
          </a:p>
          <a:p>
            <a:pPr marL="246423" indent="-246423">
              <a:buSzPts val="1400"/>
              <a:buFont typeface="Arial"/>
              <a:buChar char="•"/>
              <a:defRPr/>
            </a:pPr>
            <a:r>
              <a:rPr lang="en-US" sz="1400" dirty="0">
                <a:latin typeface="Arial" panose="020B0604020202020204" pitchFamily="34" charset="0"/>
                <a:cs typeface="Arial" panose="020B0604020202020204" pitchFamily="34" charset="0"/>
                <a:sym typeface="Arial"/>
              </a:rPr>
              <a:t>This rubric allows schools, districts, and programs to identify strengths and weaknesses in their EL policies, programs, and practices. While the California School Dashboard provides a snapshot of how an LEA is doing, it does not provide the full story. This tool allows LEAs to dig deeper into their EL policies, programs, and practices and provides a starting point as LEAs engage in a continuous improvement cycle to better embrace and support English learners.</a:t>
            </a:r>
            <a:endParaRPr sz="1400" dirty="0">
              <a:latin typeface="Arial" panose="020B0604020202020204" pitchFamily="34" charset="0"/>
              <a:cs typeface="Arial" panose="020B0604020202020204" pitchFamily="34" charset="0"/>
              <a:sym typeface="Arial"/>
            </a:endParaRPr>
          </a:p>
          <a:p>
            <a:pPr>
              <a:buSzPts val="1400"/>
              <a:defRPr/>
            </a:pPr>
            <a:endParaRPr sz="1400" dirty="0">
              <a:latin typeface="Arial" panose="020B0604020202020204" pitchFamily="34" charset="0"/>
              <a:cs typeface="Arial" panose="020B0604020202020204" pitchFamily="34" charset="0"/>
              <a:sym typeface="Arial"/>
            </a:endParaRPr>
          </a:p>
          <a:p>
            <a:pPr>
              <a:buSzPts val="1400"/>
              <a:defRPr/>
            </a:pPr>
            <a:r>
              <a:rPr lang="en-US" sz="1400" b="1" dirty="0">
                <a:solidFill>
                  <a:schemeClr val="dk1"/>
                </a:solidFill>
                <a:latin typeface="Arial" panose="020B0604020202020204" pitchFamily="34" charset="0"/>
                <a:cs typeface="Arial" panose="020B0604020202020204" pitchFamily="34" charset="0"/>
                <a:sym typeface="Arial"/>
              </a:rPr>
              <a:t>[Click to advance to next slide]</a:t>
            </a:r>
            <a:endParaRPr sz="1400" dirty="0">
              <a:solidFill>
                <a:schemeClr val="dk1"/>
              </a:solidFill>
              <a:latin typeface="Arial" panose="020B0604020202020204" pitchFamily="34" charset="0"/>
              <a:ea typeface="Calibri"/>
              <a:cs typeface="Arial" panose="020B0604020202020204" pitchFamily="34" charset="0"/>
              <a:sym typeface="Calibri"/>
            </a:endParaRPr>
          </a:p>
          <a:p>
            <a:pPr>
              <a:buSzPts val="1400"/>
              <a:defRPr/>
            </a:pPr>
            <a:endParaRPr dirty="0">
              <a:sym typeface="Arial"/>
            </a:endParaRPr>
          </a:p>
        </p:txBody>
      </p:sp>
      <p:sp>
        <p:nvSpPr>
          <p:cNvPr id="12292" name="Shape 96"/>
          <p:cNvSpPr>
            <a:spLocks noGrp="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55449" indent="-289562">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63100" indent="-231326">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28987" indent="-231326">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94873" indent="-231326">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60760"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026647"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92534"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958421"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207CCDB6-3D0C-4299-8398-6FA86115C7C9}" type="slidenum">
              <a:rPr lang="en-US" altLang="en-US" sz="1200"/>
              <a:pPr/>
              <a:t>18</a:t>
            </a:fld>
            <a:endParaRPr lang="en-US" altLang="en-US" sz="1200"/>
          </a:p>
        </p:txBody>
      </p:sp>
    </p:spTree>
    <p:extLst>
      <p:ext uri="{BB962C8B-B14F-4D97-AF65-F5344CB8AC3E}">
        <p14:creationId xmlns:p14="http://schemas.microsoft.com/office/powerpoint/2010/main" val="1603624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Shape 103"/>
          <p:cNvSpPr>
            <a:spLocks noGrp="1" noRot="1" noChangeAspect="1" noTextEdit="1"/>
          </p:cNvSpPr>
          <p:nvPr>
            <p:ph type="sldImg" idx="2"/>
          </p:nvPr>
        </p:nvSpPr>
        <p:spPr>
          <a:noFill/>
          <a:ln>
            <a:headEnd/>
            <a:tailEnd/>
          </a:ln>
        </p:spPr>
      </p:sp>
      <p:sp>
        <p:nvSpPr>
          <p:cNvPr id="104" name="Shape 104"/>
          <p:cNvSpPr txBox="1">
            <a:spLocks noGrp="1"/>
          </p:cNvSpPr>
          <p:nvPr>
            <p:ph type="body" idx="1"/>
          </p:nvPr>
        </p:nvSpPr>
        <p:spPr>
          <a:xfrm>
            <a:off x="717268" y="4548135"/>
            <a:ext cx="5731651" cy="4107524"/>
          </a:xfrm>
          <a:noFill/>
          <a:ln/>
        </p:spPr>
        <p:txBody>
          <a:bodyPr spcFirstLastPara="1">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altLang="en-US" sz="1400" b="1" dirty="0">
                <a:latin typeface="Arial" panose="020B0604020202020204" pitchFamily="34" charset="0"/>
                <a:cs typeface="Arial" panose="020B0604020202020204" pitchFamily="34" charset="0"/>
              </a:rPr>
              <a:t>[5</a:t>
            </a:r>
            <a:r>
              <a:rPr lang="en-US" altLang="en-US" sz="1400" b="1" baseline="0" dirty="0">
                <a:latin typeface="Arial" panose="020B0604020202020204" pitchFamily="34" charset="0"/>
                <a:cs typeface="Arial" panose="020B0604020202020204" pitchFamily="34" charset="0"/>
              </a:rPr>
              <a:t> minutes]</a:t>
            </a:r>
          </a:p>
          <a:p>
            <a:pPr>
              <a:buSzPts val="1400"/>
              <a:defRPr/>
            </a:pPr>
            <a:r>
              <a:rPr lang="en-US" sz="1400" dirty="0">
                <a:solidFill>
                  <a:schemeClr val="dk1"/>
                </a:solidFill>
                <a:latin typeface="Arial" panose="020B0604020202020204" pitchFamily="34" charset="0"/>
                <a:ea typeface="Calibri"/>
                <a:cs typeface="Arial" panose="020B0604020202020204" pitchFamily="34" charset="0"/>
                <a:sym typeface="Calibri"/>
              </a:rPr>
              <a:t>You have the</a:t>
            </a:r>
            <a:r>
              <a:rPr lang="en-US" sz="1400" baseline="0" dirty="0">
                <a:solidFill>
                  <a:schemeClr val="dk1"/>
                </a:solidFill>
                <a:latin typeface="Arial" panose="020B0604020202020204" pitchFamily="34" charset="0"/>
                <a:ea typeface="Calibri"/>
                <a:cs typeface="Arial" panose="020B0604020202020204" pitchFamily="34" charset="0"/>
                <a:sym typeface="Calibri"/>
              </a:rPr>
              <a:t> Self-Reflection Rubric as a handout</a:t>
            </a:r>
            <a:r>
              <a:rPr lang="en-US" sz="1400" dirty="0">
                <a:solidFill>
                  <a:schemeClr val="dk1"/>
                </a:solidFill>
                <a:latin typeface="Arial" panose="020B0604020202020204" pitchFamily="34" charset="0"/>
                <a:ea typeface="Calibri"/>
                <a:cs typeface="Arial" panose="020B0604020202020204" pitchFamily="34" charset="0"/>
                <a:sym typeface="Calibri"/>
              </a:rPr>
              <a:t>. It is designed to look at each principle, element by element.</a:t>
            </a:r>
            <a:endParaRPr sz="1400" dirty="0">
              <a:solidFill>
                <a:schemeClr val="dk1"/>
              </a:solidFill>
              <a:latin typeface="Arial" panose="020B0604020202020204" pitchFamily="34" charset="0"/>
              <a:ea typeface="Calibri"/>
              <a:cs typeface="Arial" panose="020B0604020202020204" pitchFamily="34" charset="0"/>
              <a:sym typeface="Calibri"/>
            </a:endParaRPr>
          </a:p>
          <a:p>
            <a:pPr>
              <a:buSzPts val="1400"/>
              <a:defRPr/>
            </a:pPr>
            <a:endParaRPr sz="1400" dirty="0">
              <a:solidFill>
                <a:schemeClr val="dk1"/>
              </a:solidFill>
              <a:latin typeface="Arial" panose="020B0604020202020204" pitchFamily="34" charset="0"/>
              <a:ea typeface="Calibri"/>
              <a:cs typeface="Arial" panose="020B0604020202020204" pitchFamily="34" charset="0"/>
              <a:sym typeface="Calibri"/>
            </a:endParaRPr>
          </a:p>
          <a:p>
            <a:pPr>
              <a:buSzPts val="1400"/>
              <a:defRPr/>
            </a:pPr>
            <a:r>
              <a:rPr lang="en-US" sz="1400" dirty="0">
                <a:solidFill>
                  <a:schemeClr val="dk1"/>
                </a:solidFill>
                <a:latin typeface="Arial" panose="020B0604020202020204" pitchFamily="34" charset="0"/>
                <a:ea typeface="Calibri"/>
                <a:cs typeface="Arial" panose="020B0604020202020204" pitchFamily="34" charset="0"/>
                <a:sym typeface="Calibri"/>
              </a:rPr>
              <a:t>Take a moment to look at Principle 1, Element A.  Starting from the left, each element is followed by a description of the level of implementation for the element. </a:t>
            </a:r>
          </a:p>
          <a:p>
            <a:pPr>
              <a:buSzPts val="1400"/>
              <a:defRPr/>
            </a:pPr>
            <a:endParaRPr lang="en-US" sz="1400" dirty="0">
              <a:solidFill>
                <a:schemeClr val="dk1"/>
              </a:solidFill>
              <a:latin typeface="Arial" panose="020B0604020202020204" pitchFamily="34" charset="0"/>
              <a:ea typeface="Calibri"/>
              <a:cs typeface="Arial" panose="020B0604020202020204" pitchFamily="34" charset="0"/>
              <a:sym typeface="Calibri"/>
            </a:endParaRPr>
          </a:p>
          <a:p>
            <a:pPr>
              <a:buSzPts val="1400"/>
              <a:defRPr/>
            </a:pPr>
            <a:r>
              <a:rPr lang="en-US" sz="1400" dirty="0">
                <a:solidFill>
                  <a:schemeClr val="dk1"/>
                </a:solidFill>
                <a:latin typeface="Arial" panose="020B0604020202020204" pitchFamily="34" charset="0"/>
                <a:ea typeface="Calibri"/>
                <a:cs typeface="Arial" panose="020B0604020202020204" pitchFamily="34" charset="0"/>
                <a:sym typeface="Calibri"/>
              </a:rPr>
              <a:t>The levels of implementation are:</a:t>
            </a:r>
            <a:endParaRPr sz="1400" dirty="0">
              <a:solidFill>
                <a:schemeClr val="dk1"/>
              </a:solidFill>
              <a:latin typeface="Arial" panose="020B0604020202020204" pitchFamily="34" charset="0"/>
              <a:ea typeface="Calibri"/>
              <a:cs typeface="Arial" panose="020B0604020202020204" pitchFamily="34" charset="0"/>
              <a:sym typeface="Calibri"/>
            </a:endParaRPr>
          </a:p>
          <a:p>
            <a:pPr marL="174689" indent="-174689">
              <a:buClr>
                <a:schemeClr val="dk1"/>
              </a:buClr>
              <a:buSzPts val="1200"/>
              <a:buFont typeface="Arial"/>
              <a:buChar char="•"/>
              <a:defRPr/>
            </a:pPr>
            <a:r>
              <a:rPr lang="en-US" sz="1400" dirty="0">
                <a:solidFill>
                  <a:schemeClr val="dk1"/>
                </a:solidFill>
                <a:latin typeface="Arial" panose="020B0604020202020204" pitchFamily="34" charset="0"/>
                <a:ea typeface="Calibri"/>
                <a:cs typeface="Arial" panose="020B0604020202020204" pitchFamily="34" charset="0"/>
                <a:sym typeface="Calibri"/>
              </a:rPr>
              <a:t>1, meaning minimally or not at all responsive;</a:t>
            </a:r>
            <a:endParaRPr sz="1400" dirty="0">
              <a:solidFill>
                <a:schemeClr val="dk1"/>
              </a:solidFill>
              <a:latin typeface="Arial" panose="020B0604020202020204" pitchFamily="34" charset="0"/>
              <a:ea typeface="Calibri"/>
              <a:cs typeface="Arial" panose="020B0604020202020204" pitchFamily="34" charset="0"/>
              <a:sym typeface="Calibri"/>
            </a:endParaRPr>
          </a:p>
          <a:p>
            <a:pPr marL="174689" indent="-174689">
              <a:buClr>
                <a:schemeClr val="dk1"/>
              </a:buClr>
              <a:buSzPts val="1200"/>
              <a:buFont typeface="Arial"/>
              <a:buChar char="•"/>
              <a:defRPr/>
            </a:pPr>
            <a:r>
              <a:rPr lang="en-US" sz="1400" dirty="0">
                <a:solidFill>
                  <a:schemeClr val="dk1"/>
                </a:solidFill>
                <a:latin typeface="Arial" panose="020B0604020202020204" pitchFamily="34" charset="0"/>
                <a:ea typeface="Calibri"/>
                <a:cs typeface="Arial" panose="020B0604020202020204" pitchFamily="34" charset="0"/>
                <a:sym typeface="Calibri"/>
              </a:rPr>
              <a:t>2, meaning somewhat responsive;</a:t>
            </a:r>
            <a:endParaRPr sz="1400" dirty="0">
              <a:solidFill>
                <a:schemeClr val="dk1"/>
              </a:solidFill>
              <a:latin typeface="Arial" panose="020B0604020202020204" pitchFamily="34" charset="0"/>
              <a:ea typeface="Calibri"/>
              <a:cs typeface="Arial" panose="020B0604020202020204" pitchFamily="34" charset="0"/>
              <a:sym typeface="Calibri"/>
            </a:endParaRPr>
          </a:p>
          <a:p>
            <a:pPr marL="174689" indent="-174689">
              <a:buClr>
                <a:schemeClr val="dk1"/>
              </a:buClr>
              <a:buSzPts val="1200"/>
              <a:buFont typeface="Arial"/>
              <a:buChar char="•"/>
              <a:defRPr/>
            </a:pPr>
            <a:r>
              <a:rPr lang="en-US" sz="1400" dirty="0">
                <a:solidFill>
                  <a:schemeClr val="dk1"/>
                </a:solidFill>
                <a:latin typeface="Arial" panose="020B0604020202020204" pitchFamily="34" charset="0"/>
                <a:ea typeface="Calibri"/>
                <a:cs typeface="Arial" panose="020B0604020202020204" pitchFamily="34" charset="0"/>
                <a:sym typeface="Calibri"/>
              </a:rPr>
              <a:t>3, meaning responsive; or</a:t>
            </a:r>
            <a:endParaRPr sz="1400" dirty="0">
              <a:solidFill>
                <a:schemeClr val="dk1"/>
              </a:solidFill>
              <a:latin typeface="Arial" panose="020B0604020202020204" pitchFamily="34" charset="0"/>
              <a:ea typeface="Calibri"/>
              <a:cs typeface="Arial" panose="020B0604020202020204" pitchFamily="34" charset="0"/>
              <a:sym typeface="Calibri"/>
            </a:endParaRPr>
          </a:p>
          <a:p>
            <a:pPr marL="174689" indent="-174689">
              <a:buClr>
                <a:schemeClr val="dk1"/>
              </a:buClr>
              <a:buSzPts val="1200"/>
              <a:buFont typeface="Arial"/>
              <a:buChar char="•"/>
              <a:defRPr/>
            </a:pPr>
            <a:r>
              <a:rPr lang="en-US" sz="1400" dirty="0">
                <a:solidFill>
                  <a:schemeClr val="dk1"/>
                </a:solidFill>
                <a:latin typeface="Arial" panose="020B0604020202020204" pitchFamily="34" charset="0"/>
                <a:ea typeface="Calibri"/>
                <a:cs typeface="Arial" panose="020B0604020202020204" pitchFamily="34" charset="0"/>
                <a:sym typeface="Calibri"/>
              </a:rPr>
              <a:t>4, meaning very responsive.</a:t>
            </a:r>
            <a:endParaRPr sz="1400" dirty="0">
              <a:solidFill>
                <a:schemeClr val="dk1"/>
              </a:solidFill>
              <a:latin typeface="Arial" panose="020B0604020202020204" pitchFamily="34" charset="0"/>
              <a:ea typeface="Calibri"/>
              <a:cs typeface="Arial" panose="020B0604020202020204" pitchFamily="34" charset="0"/>
              <a:sym typeface="Calibri"/>
            </a:endParaRPr>
          </a:p>
          <a:p>
            <a:pPr marL="174689" indent="-97050">
              <a:buClr>
                <a:schemeClr val="dk1"/>
              </a:buClr>
              <a:buSzPts val="1200"/>
              <a:defRPr/>
            </a:pPr>
            <a:endParaRPr sz="1400" dirty="0">
              <a:solidFill>
                <a:schemeClr val="dk1"/>
              </a:solidFill>
              <a:latin typeface="Arial" panose="020B0604020202020204" pitchFamily="34" charset="0"/>
              <a:ea typeface="Calibri"/>
              <a:cs typeface="Arial" panose="020B0604020202020204" pitchFamily="34" charset="0"/>
              <a:sym typeface="Calibri"/>
            </a:endParaRPr>
          </a:p>
          <a:p>
            <a:pPr>
              <a:buClr>
                <a:schemeClr val="dk1"/>
              </a:buClr>
              <a:buSzPts val="1200"/>
              <a:defRPr/>
            </a:pPr>
            <a:r>
              <a:rPr lang="en-US" sz="1400" dirty="0">
                <a:solidFill>
                  <a:schemeClr val="dk1"/>
                </a:solidFill>
                <a:latin typeface="Arial" panose="020B0604020202020204" pitchFamily="34" charset="0"/>
                <a:ea typeface="Calibri"/>
                <a:cs typeface="Arial" panose="020B0604020202020204" pitchFamily="34" charset="0"/>
                <a:sym typeface="Calibri"/>
              </a:rPr>
              <a:t>The right side of the rubric includes a place to make notes on how each element connects to the goals and activities in the LCAP. </a:t>
            </a:r>
            <a:endParaRPr sz="1400" dirty="0">
              <a:solidFill>
                <a:schemeClr val="dk1"/>
              </a:solidFill>
              <a:latin typeface="Arial" panose="020B0604020202020204" pitchFamily="34" charset="0"/>
              <a:ea typeface="Calibri"/>
              <a:cs typeface="Arial" panose="020B0604020202020204" pitchFamily="34" charset="0"/>
              <a:sym typeface="Calibri"/>
            </a:endParaRPr>
          </a:p>
          <a:p>
            <a:pPr>
              <a:buClr>
                <a:schemeClr val="dk1"/>
              </a:buClr>
              <a:buSzPts val="1200"/>
              <a:defRPr/>
            </a:pPr>
            <a:endParaRPr sz="1400" dirty="0">
              <a:solidFill>
                <a:schemeClr val="dk1"/>
              </a:solidFill>
              <a:latin typeface="Arial" panose="020B0604020202020204" pitchFamily="34" charset="0"/>
              <a:ea typeface="Calibri"/>
              <a:cs typeface="Arial" panose="020B0604020202020204" pitchFamily="34" charset="0"/>
              <a:sym typeface="Calibri"/>
            </a:endParaRPr>
          </a:p>
          <a:p>
            <a:pPr>
              <a:buClr>
                <a:schemeClr val="dk1"/>
              </a:buClr>
              <a:buSzPts val="1200"/>
              <a:defRPr/>
            </a:pPr>
            <a:r>
              <a:rPr lang="en-US" sz="1400" b="1" dirty="0">
                <a:solidFill>
                  <a:schemeClr val="dk1"/>
                </a:solidFill>
                <a:latin typeface="Arial" panose="020B0604020202020204" pitchFamily="34" charset="0"/>
                <a:cs typeface="Arial" panose="020B0604020202020204" pitchFamily="34" charset="0"/>
                <a:sym typeface="Arial"/>
              </a:rPr>
              <a:t>[Click to advance to next slide]</a:t>
            </a:r>
            <a:endParaRPr sz="1400" dirty="0">
              <a:solidFill>
                <a:schemeClr val="dk1"/>
              </a:solidFill>
              <a:latin typeface="Arial" panose="020B0604020202020204" pitchFamily="34" charset="0"/>
              <a:ea typeface="Calibri"/>
              <a:cs typeface="Arial" panose="020B0604020202020204" pitchFamily="34" charset="0"/>
              <a:sym typeface="Calibri"/>
            </a:endParaRPr>
          </a:p>
          <a:p>
            <a:pPr>
              <a:buClr>
                <a:schemeClr val="dk1"/>
              </a:buClr>
              <a:buSzPts val="1200"/>
              <a:defRPr/>
            </a:pPr>
            <a:endParaRPr dirty="0">
              <a:solidFill>
                <a:schemeClr val="dk1"/>
              </a:solidFill>
              <a:latin typeface="Calibri"/>
              <a:ea typeface="Calibri"/>
              <a:cs typeface="Calibri"/>
              <a:sym typeface="Calibri"/>
            </a:endParaRPr>
          </a:p>
        </p:txBody>
      </p:sp>
      <p:sp>
        <p:nvSpPr>
          <p:cNvPr id="14340" name="Shape 105"/>
          <p:cNvSpPr>
            <a:spLocks noGrp="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55449" indent="-289562">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63100" indent="-231326">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28987" indent="-231326">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94873" indent="-231326">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60760"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026647"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92534"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958421"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25EFB17E-4C63-4D22-9B05-EFDF7BF591B1}" type="slidenum">
              <a:rPr lang="en-US" altLang="en-US" sz="1200">
                <a:latin typeface="Calibri" panose="020F0502020204030204" pitchFamily="34" charset="0"/>
                <a:cs typeface="Calibri" panose="020F0502020204030204" pitchFamily="34" charset="0"/>
                <a:sym typeface="Calibri" panose="020F0502020204030204" pitchFamily="34" charset="0"/>
              </a:rPr>
              <a:pPr/>
              <a:t>19</a:t>
            </a:fld>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048605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701675" y="566738"/>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68020" y="3990671"/>
            <a:ext cx="5608320" cy="40976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[2</a:t>
            </a:r>
            <a:r>
              <a:rPr lang="en-US" altLang="en-US" sz="1400" b="1" baseline="0" dirty="0">
                <a:latin typeface="Arial" panose="020B0604020202020204" pitchFamily="34" charset="0"/>
                <a:cs typeface="Arial" panose="020B0604020202020204" pitchFamily="34" charset="0"/>
              </a:rPr>
              <a:t> minutes]</a:t>
            </a:r>
            <a:endParaRPr lang="en-US" altLang="en-US" sz="1400" b="1" dirty="0">
              <a:latin typeface="Arial" panose="020B0604020202020204" pitchFamily="34" charset="0"/>
              <a:cs typeface="Arial" panose="020B0604020202020204" pitchFamily="34" charset="0"/>
            </a:endParaRPr>
          </a:p>
          <a:p>
            <a:pPr>
              <a:defRPr/>
            </a:pPr>
            <a:r>
              <a:rPr lang="en-US" sz="1400" dirty="0">
                <a:latin typeface="Arial" panose="020B0604020202020204" pitchFamily="34" charset="0"/>
                <a:cs typeface="Arial" panose="020B0604020202020204" pitchFamily="34" charset="0"/>
              </a:rPr>
              <a:t>The outcomes for this session are:</a:t>
            </a:r>
          </a:p>
          <a:p>
            <a:pPr marL="302317" indent="-302317">
              <a:buFont typeface="Arial" panose="020B0604020202020204" pitchFamily="34" charset="0"/>
              <a:buChar char="•"/>
              <a:defRPr/>
            </a:pPr>
            <a:r>
              <a:rPr lang="en-US" sz="1400" dirty="0">
                <a:latin typeface="Arial" panose="020B0604020202020204" pitchFamily="34" charset="0"/>
                <a:cs typeface="Arial" panose="020B0604020202020204" pitchFamily="34" charset="0"/>
              </a:rPr>
              <a:t>To understand the context of the English Learner, or EL, Roadmap Policy </a:t>
            </a:r>
          </a:p>
          <a:p>
            <a:pPr>
              <a:defRPr/>
            </a:pPr>
            <a:endParaRPr lang="en-US" sz="1400" dirty="0">
              <a:latin typeface="Arial" panose="020B0604020202020204" pitchFamily="34" charset="0"/>
              <a:cs typeface="Arial" panose="020B0604020202020204" pitchFamily="34" charset="0"/>
            </a:endParaRPr>
          </a:p>
          <a:p>
            <a:pPr marL="302317" indent="-302317">
              <a:buFont typeface="Arial" panose="020B0604020202020204" pitchFamily="34" charset="0"/>
              <a:buChar char="•"/>
              <a:defRPr/>
            </a:pPr>
            <a:r>
              <a:rPr lang="en-US" sz="1400" dirty="0">
                <a:latin typeface="Arial" panose="020B0604020202020204" pitchFamily="34" charset="0"/>
                <a:cs typeface="Arial" panose="020B0604020202020204" pitchFamily="34" charset="0"/>
              </a:rPr>
              <a:t>To become familiar with the policy and its principles</a:t>
            </a:r>
          </a:p>
          <a:p>
            <a:pPr>
              <a:defRPr/>
            </a:pPr>
            <a:endParaRPr lang="en-US" sz="1400" dirty="0">
              <a:latin typeface="Arial" panose="020B0604020202020204" pitchFamily="34" charset="0"/>
              <a:cs typeface="Arial" panose="020B0604020202020204" pitchFamily="34" charset="0"/>
            </a:endParaRPr>
          </a:p>
          <a:p>
            <a:pPr marL="302317" indent="-302317">
              <a:buFont typeface="Arial" panose="020B0604020202020204" pitchFamily="34" charset="0"/>
              <a:buChar char="•"/>
              <a:defRPr/>
            </a:pPr>
            <a:r>
              <a:rPr lang="en-US" sz="1400" dirty="0">
                <a:latin typeface="Arial" panose="020B0604020202020204" pitchFamily="34" charset="0"/>
                <a:cs typeface="Arial" panose="020B0604020202020204" pitchFamily="34" charset="0"/>
              </a:rPr>
              <a:t>To understand how the EL Roadmap Policy connects to the Local Control and Accountability Plan, or LCAP</a:t>
            </a:r>
          </a:p>
          <a:p>
            <a:pPr>
              <a:defRPr/>
            </a:pPr>
            <a:endParaRPr lang="en-US" sz="1400" dirty="0">
              <a:latin typeface="Arial" panose="020B0604020202020204" pitchFamily="34" charset="0"/>
              <a:cs typeface="Arial" panose="020B0604020202020204" pitchFamily="34" charset="0"/>
            </a:endParaRPr>
          </a:p>
          <a:p>
            <a:pPr marL="302317" indent="-302317">
              <a:buFont typeface="Arial" panose="020B0604020202020204" pitchFamily="34" charset="0"/>
              <a:buChar char="•"/>
              <a:defRPr/>
            </a:pPr>
            <a:r>
              <a:rPr lang="en-US" sz="1400" dirty="0">
                <a:latin typeface="Arial" panose="020B0604020202020204" pitchFamily="34" charset="0"/>
                <a:cs typeface="Arial" panose="020B0604020202020204" pitchFamily="34" charset="0"/>
              </a:rPr>
              <a:t>To understand the development process, organization, and purpose of the Guidance Document and Web-based Resources</a:t>
            </a:r>
          </a:p>
          <a:p>
            <a:pPr>
              <a:defRPr/>
            </a:pPr>
            <a:endParaRPr lang="en-US" sz="1400" dirty="0">
              <a:latin typeface="Arial" panose="020B0604020202020204" pitchFamily="34" charset="0"/>
              <a:cs typeface="Arial" panose="020B0604020202020204" pitchFamily="34" charset="0"/>
            </a:endParaRPr>
          </a:p>
          <a:p>
            <a:pPr marL="302317" indent="-302317">
              <a:buFont typeface="Arial" panose="020B0604020202020204" pitchFamily="34" charset="0"/>
              <a:buChar char="•"/>
              <a:defRPr/>
            </a:pPr>
            <a:r>
              <a:rPr lang="en-US" sz="1400" dirty="0">
                <a:latin typeface="Arial" panose="020B0604020202020204" pitchFamily="34" charset="0"/>
                <a:cs typeface="Arial" panose="020B0604020202020204" pitchFamily="34" charset="0"/>
              </a:rPr>
              <a:t>To reflect on your role in the implementation process and assess your local educational agency’s,</a:t>
            </a:r>
            <a:r>
              <a:rPr lang="en-US" sz="1400" baseline="0" dirty="0">
                <a:latin typeface="Arial" panose="020B0604020202020204" pitchFamily="34" charset="0"/>
                <a:cs typeface="Arial" panose="020B0604020202020204" pitchFamily="34" charset="0"/>
              </a:rPr>
              <a:t> or LEA’s, </a:t>
            </a:r>
            <a:r>
              <a:rPr lang="en-US" sz="1400" dirty="0">
                <a:latin typeface="Arial" panose="020B0604020202020204" pitchFamily="34" charset="0"/>
                <a:cs typeface="Arial" panose="020B0604020202020204" pitchFamily="34" charset="0"/>
              </a:rPr>
              <a:t>progress and next steps</a:t>
            </a:r>
          </a:p>
          <a:p>
            <a:pPr>
              <a:defRPr/>
            </a:pPr>
            <a:endParaRPr lang="en-US" sz="1400" dirty="0">
              <a:latin typeface="Arial" panose="020B0604020202020204" pitchFamily="34" charset="0"/>
              <a:cs typeface="Arial" panose="020B0604020202020204" pitchFamily="34" charset="0"/>
            </a:endParaRPr>
          </a:p>
          <a:p>
            <a:pPr>
              <a:defRPr/>
            </a:pPr>
            <a:r>
              <a:rPr lang="en-US" altLang="en-US" sz="1400" b="1" dirty="0">
                <a:latin typeface="Arial" panose="020B0604020202020204" pitchFamily="34" charset="0"/>
                <a:cs typeface="Arial" panose="020B0604020202020204" pitchFamily="34" charset="0"/>
              </a:rPr>
              <a:t>[Click to advance to next slide]</a:t>
            </a:r>
          </a:p>
          <a:p>
            <a:pPr>
              <a:defRPr/>
            </a:pPr>
            <a:endParaRPr 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1450" indent="-296711">
              <a:defRPr>
                <a:solidFill>
                  <a:schemeClr val="tx1"/>
                </a:solidFill>
                <a:latin typeface="Calibri" panose="020F0502020204030204" pitchFamily="34" charset="0"/>
              </a:defRPr>
            </a:lvl2pPr>
            <a:lvl3pPr marL="1186847" indent="-237369">
              <a:defRPr>
                <a:solidFill>
                  <a:schemeClr val="tx1"/>
                </a:solidFill>
                <a:latin typeface="Calibri" panose="020F0502020204030204" pitchFamily="34" charset="0"/>
              </a:defRPr>
            </a:lvl3pPr>
            <a:lvl4pPr marL="1661585" indent="-237369">
              <a:defRPr>
                <a:solidFill>
                  <a:schemeClr val="tx1"/>
                </a:solidFill>
                <a:latin typeface="Calibri" panose="020F0502020204030204" pitchFamily="34" charset="0"/>
              </a:defRPr>
            </a:lvl4pPr>
            <a:lvl5pPr marL="2136324" indent="-237369">
              <a:defRPr>
                <a:solidFill>
                  <a:schemeClr val="tx1"/>
                </a:solidFill>
                <a:latin typeface="Calibri" panose="020F0502020204030204" pitchFamily="34" charset="0"/>
              </a:defRPr>
            </a:lvl5pPr>
            <a:lvl6pPr marL="2611062" indent="-237369" eaLnBrk="0" fontAlgn="base" hangingPunct="0">
              <a:spcBef>
                <a:spcPct val="0"/>
              </a:spcBef>
              <a:spcAft>
                <a:spcPct val="0"/>
              </a:spcAft>
              <a:defRPr>
                <a:solidFill>
                  <a:schemeClr val="tx1"/>
                </a:solidFill>
                <a:latin typeface="Calibri" panose="020F0502020204030204" pitchFamily="34" charset="0"/>
              </a:defRPr>
            </a:lvl6pPr>
            <a:lvl7pPr marL="3085801" indent="-237369" eaLnBrk="0" fontAlgn="base" hangingPunct="0">
              <a:spcBef>
                <a:spcPct val="0"/>
              </a:spcBef>
              <a:spcAft>
                <a:spcPct val="0"/>
              </a:spcAft>
              <a:defRPr>
                <a:solidFill>
                  <a:schemeClr val="tx1"/>
                </a:solidFill>
                <a:latin typeface="Calibri" panose="020F0502020204030204" pitchFamily="34" charset="0"/>
              </a:defRPr>
            </a:lvl7pPr>
            <a:lvl8pPr marL="3560540" indent="-237369" eaLnBrk="0" fontAlgn="base" hangingPunct="0">
              <a:spcBef>
                <a:spcPct val="0"/>
              </a:spcBef>
              <a:spcAft>
                <a:spcPct val="0"/>
              </a:spcAft>
              <a:defRPr>
                <a:solidFill>
                  <a:schemeClr val="tx1"/>
                </a:solidFill>
                <a:latin typeface="Calibri" panose="020F0502020204030204" pitchFamily="34" charset="0"/>
              </a:defRPr>
            </a:lvl8pPr>
            <a:lvl9pPr marL="4035279" indent="-23736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A5C8129-C96C-466D-9166-43E2283E1940}" type="slidenum">
              <a:rPr lang="en-US" altLang="en-US" smtClean="0">
                <a:solidFill>
                  <a:prstClr val="black"/>
                </a:solidFill>
              </a:rPr>
              <a:pPr fontAlgn="base">
                <a:spcBef>
                  <a:spcPct val="0"/>
                </a:spcBef>
                <a:spcAft>
                  <a:spcPct val="0"/>
                </a:spcAft>
              </a:pPr>
              <a:t>2</a:t>
            </a:fld>
            <a:endParaRPr lang="en-US" altLang="en-US">
              <a:solidFill>
                <a:prstClr val="black"/>
              </a:solidFill>
            </a:endParaRPr>
          </a:p>
        </p:txBody>
      </p:sp>
    </p:spTree>
    <p:extLst>
      <p:ext uri="{BB962C8B-B14F-4D97-AF65-F5344CB8AC3E}">
        <p14:creationId xmlns:p14="http://schemas.microsoft.com/office/powerpoint/2010/main" val="3944358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Shape 111"/>
          <p:cNvSpPr>
            <a:spLocks noGrp="1" noRot="1" noChangeAspect="1" noTextEdit="1"/>
          </p:cNvSpPr>
          <p:nvPr>
            <p:ph type="sldImg" idx="2"/>
          </p:nvPr>
        </p:nvSpPr>
        <p:spPr>
          <a:xfrm>
            <a:off x="747713" y="569913"/>
            <a:ext cx="5670550" cy="3189287"/>
          </a:xfrm>
          <a:noFill/>
          <a:ln>
            <a:headEnd/>
            <a:tailEnd/>
          </a:ln>
        </p:spPr>
      </p:sp>
      <p:sp>
        <p:nvSpPr>
          <p:cNvPr id="16387" name="Shape 112"/>
          <p:cNvSpPr txBox="1">
            <a:spLocks noGrp="1"/>
          </p:cNvSpPr>
          <p:nvPr>
            <p:ph type="body" idx="1"/>
          </p:nvPr>
        </p:nvSpPr>
        <p:spPr>
          <a:xfrm>
            <a:off x="717268" y="3973566"/>
            <a:ext cx="5731651" cy="4820894"/>
          </a:xfrm>
          <a:noFill/>
          <a:ln/>
        </p:spPr>
        <p:txBody>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altLang="en-US" sz="1400" b="1" dirty="0">
                <a:latin typeface="Arial" panose="020B0604020202020204" pitchFamily="34" charset="0"/>
                <a:cs typeface="Arial" panose="020B0604020202020204" pitchFamily="34" charset="0"/>
              </a:rPr>
              <a:t>[12</a:t>
            </a:r>
            <a:r>
              <a:rPr lang="en-US" altLang="en-US" sz="1400" b="1" baseline="0" dirty="0">
                <a:latin typeface="Arial" panose="020B0604020202020204" pitchFamily="34" charset="0"/>
                <a:cs typeface="Arial" panose="020B0604020202020204" pitchFamily="34" charset="0"/>
              </a:rPr>
              <a:t> minutes]</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US" altLang="en-US" sz="1400" b="1"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altLang="en-US" sz="1400" b="1" baseline="0" dirty="0">
                <a:latin typeface="Arial" panose="020B0604020202020204" pitchFamily="34" charset="0"/>
                <a:cs typeface="Arial" panose="020B0604020202020204" pitchFamily="34" charset="0"/>
              </a:rPr>
              <a:t>[Assign a principle to each table or have tables choose one principle to focus on for this activity. For longer sessions, you can have participants look at multiple principles and extend this activity]</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US" altLang="en-US" sz="1400" b="1" baseline="0" dirty="0">
              <a:latin typeface="Arial" panose="020B0604020202020204" pitchFamily="34" charset="0"/>
              <a:cs typeface="Arial" panose="020B0604020202020204" pitchFamily="34" charset="0"/>
            </a:endParaRPr>
          </a:p>
          <a:p>
            <a:pPr>
              <a:buSzPts val="1400"/>
            </a:pPr>
            <a:r>
              <a:rPr lang="en-US" altLang="en-US" sz="1400" dirty="0">
                <a:latin typeface="Arial" panose="020B0604020202020204" pitchFamily="34" charset="0"/>
                <a:cs typeface="Calibri" panose="020F0502020204030204" pitchFamily="34" charset="0"/>
                <a:sym typeface="Calibri" panose="020F0502020204030204" pitchFamily="34" charset="0"/>
              </a:rPr>
              <a:t>In your team, please focus on one principle. </a:t>
            </a:r>
          </a:p>
          <a:p>
            <a:pPr>
              <a:buSzPts val="1400"/>
            </a:pPr>
            <a:endParaRPr lang="en-US" sz="1400" dirty="0">
              <a:latin typeface="Arial" panose="020B0604020202020204" pitchFamily="34" charset="0"/>
              <a:ea typeface="Arial"/>
              <a:cs typeface="Calibri" panose="020F0502020204030204" pitchFamily="34" charset="0"/>
              <a:sym typeface="Calibri" panose="020F0502020204030204" pitchFamily="34" charset="0"/>
            </a:endParaRPr>
          </a:p>
          <a:p>
            <a:pPr>
              <a:buSzPts val="1400"/>
            </a:pPr>
            <a:r>
              <a:rPr lang="en-US" sz="1400" dirty="0">
                <a:latin typeface="Arial"/>
                <a:ea typeface="Arial"/>
                <a:cs typeface="Arial"/>
                <a:sym typeface="Arial"/>
              </a:rPr>
              <a:t>Read through that entire section of the rubric, marking where you think a particular school, district, or program is in each area from your perspective and role</a:t>
            </a:r>
          </a:p>
          <a:p>
            <a:pPr>
              <a:buSzPts val="1400"/>
            </a:pP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dirty="0">
                <a:latin typeface="Arial" panose="020B0604020202020204" pitchFamily="34" charset="0"/>
                <a:cs typeface="Calibri" panose="020F0502020204030204" pitchFamily="34" charset="0"/>
                <a:sym typeface="Calibri" panose="020F0502020204030204" pitchFamily="34" charset="0"/>
              </a:rPr>
              <a:t>Be prepared to share.</a:t>
            </a:r>
          </a:p>
          <a:p>
            <a:pPr>
              <a:buSzPts val="1400"/>
            </a:pP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b="1" dirty="0">
                <a:latin typeface="Arial" panose="020B0604020202020204" pitchFamily="34" charset="0"/>
                <a:cs typeface="Calibri" panose="020F0502020204030204" pitchFamily="34" charset="0"/>
                <a:sym typeface="Calibri" panose="020F0502020204030204" pitchFamily="34" charset="0"/>
              </a:rPr>
              <a:t>[Give groups 10 minutes to complete this task. The countdown timer begins with when you click to advance slide. It will turn red after 10 minutes.]</a:t>
            </a: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400"/>
            </a:pPr>
            <a:endParaRPr lang="en-US" altLang="en-US" sz="1400" b="1"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b="1" dirty="0">
                <a:latin typeface="Arial" panose="020B0604020202020204" pitchFamily="34" charset="0"/>
                <a:cs typeface="Calibri" panose="020F0502020204030204" pitchFamily="34" charset="0"/>
                <a:sym typeface="Calibri" panose="020F0502020204030204" pitchFamily="34" charset="0"/>
              </a:rPr>
              <a:t>[Click to advance to the next slide]</a:t>
            </a: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400"/>
            </a:pPr>
            <a:endParaRPr lang="en-US" altLang="en-US" dirty="0">
              <a:latin typeface="Calibri" panose="020F0502020204030204" pitchFamily="34" charset="0"/>
              <a:cs typeface="Calibri" panose="020F0502020204030204" pitchFamily="34" charset="0"/>
              <a:sym typeface="Calibri" panose="020F0502020204030204" pitchFamily="34" charset="0"/>
            </a:endParaRPr>
          </a:p>
        </p:txBody>
      </p:sp>
      <p:sp>
        <p:nvSpPr>
          <p:cNvPr id="16388" name="Shape 113"/>
          <p:cNvSpPr>
            <a:spLocks noGrp="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55449" indent="-289562">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63100" indent="-231326">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28987" indent="-231326">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94873" indent="-231326">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60760"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026647"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92534"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958421"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B4839044-2D21-4EBC-9635-97FFE7153678}" type="slidenum">
              <a:rPr lang="en-US" altLang="en-US" sz="1200">
                <a:latin typeface="Calibri" panose="020F0502020204030204" pitchFamily="34" charset="0"/>
                <a:cs typeface="Calibri" panose="020F0502020204030204" pitchFamily="34" charset="0"/>
                <a:sym typeface="Calibri" panose="020F0502020204030204" pitchFamily="34" charset="0"/>
              </a:rPr>
              <a:pPr/>
              <a:t>20</a:t>
            </a:fld>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720022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Shape 120"/>
          <p:cNvSpPr>
            <a:spLocks noGrp="1" noRot="1" noChangeAspect="1" noTextEdit="1"/>
          </p:cNvSpPr>
          <p:nvPr>
            <p:ph type="sldImg" idx="2"/>
          </p:nvPr>
        </p:nvSpPr>
        <p:spPr>
          <a:noFill/>
          <a:ln>
            <a:headEnd/>
            <a:tailEnd/>
          </a:ln>
        </p:spPr>
      </p:sp>
      <p:sp>
        <p:nvSpPr>
          <p:cNvPr id="18435" name="Shape 121"/>
          <p:cNvSpPr txBox="1">
            <a:spLocks noGrp="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r>
              <a:rPr lang="en-US" altLang="en-US" sz="1400" b="1" dirty="0">
                <a:latin typeface="Arial" panose="020B0604020202020204" pitchFamily="34" charset="0"/>
                <a:cs typeface="Arial" panose="020B0604020202020204" pitchFamily="34" charset="0"/>
              </a:rPr>
              <a:t>[12</a:t>
            </a:r>
            <a:r>
              <a:rPr lang="en-US" altLang="en-US" sz="1400" b="1" baseline="0" dirty="0">
                <a:latin typeface="Arial" panose="020B0604020202020204" pitchFamily="34" charset="0"/>
                <a:cs typeface="Arial" panose="020B0604020202020204" pitchFamily="34" charset="0"/>
              </a:rPr>
              <a:t> minutes]</a:t>
            </a:r>
          </a:p>
          <a:p>
            <a:pPr>
              <a:buSzPts val="1200"/>
            </a:pP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1200"/>
              <a:buFontTx/>
              <a:buNone/>
              <a:tabLst/>
              <a:defRPr/>
            </a:pPr>
            <a:r>
              <a:rPr lang="en-US" altLang="en-US" sz="1400" b="1" dirty="0">
                <a:latin typeface="Arial" panose="020B0604020202020204" pitchFamily="34" charset="0"/>
                <a:cs typeface="Calibri" panose="020F0502020204030204" pitchFamily="34" charset="0"/>
                <a:sym typeface="Calibri" panose="020F0502020204030204" pitchFamily="34" charset="0"/>
              </a:rPr>
              <a:t>[Consider</a:t>
            </a:r>
            <a:r>
              <a:rPr lang="en-US" altLang="en-US" sz="1400" b="1" baseline="0" dirty="0">
                <a:latin typeface="Arial" panose="020B0604020202020204" pitchFamily="34" charset="0"/>
                <a:cs typeface="Calibri" panose="020F0502020204030204" pitchFamily="34" charset="0"/>
                <a:sym typeface="Calibri" panose="020F0502020204030204" pitchFamily="34" charset="0"/>
              </a:rPr>
              <a:t> providing chart paper to participants for this activity]</a:t>
            </a:r>
          </a:p>
          <a:p>
            <a:pPr>
              <a:buSzPts val="1200"/>
            </a:pP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200"/>
            </a:pPr>
            <a:r>
              <a:rPr lang="en-US" altLang="en-US" sz="1400" dirty="0">
                <a:latin typeface="Arial" panose="020B0604020202020204" pitchFamily="34" charset="0"/>
                <a:cs typeface="Calibri" panose="020F0502020204030204" pitchFamily="34" charset="0"/>
                <a:sym typeface="Calibri" panose="020F0502020204030204" pitchFamily="34" charset="0"/>
              </a:rPr>
              <a:t>Now you will have 10 minutes total for team dialogue on your reflections for each principle and its elements. As you look at each area, take time to note the implications for the LCAP. </a:t>
            </a:r>
          </a:p>
          <a:p>
            <a:pPr>
              <a:buSzPts val="1200"/>
            </a:pP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b="1" dirty="0">
                <a:latin typeface="Arial" panose="020B0604020202020204" pitchFamily="34" charset="0"/>
                <a:cs typeface="Calibri" panose="020F0502020204030204" pitchFamily="34" charset="0"/>
                <a:sym typeface="Calibri" panose="020F0502020204030204" pitchFamily="34" charset="0"/>
              </a:rPr>
              <a:t>[Give teams 10 minutes to complete this task.</a:t>
            </a:r>
            <a:r>
              <a:rPr lang="en-US" altLang="en-US" sz="1400" b="1" baseline="0" dirty="0">
                <a:latin typeface="Arial" panose="020B0604020202020204" pitchFamily="34" charset="0"/>
                <a:cs typeface="Calibri" panose="020F0502020204030204" pitchFamily="34" charset="0"/>
                <a:sym typeface="Calibri" panose="020F0502020204030204" pitchFamily="34" charset="0"/>
              </a:rPr>
              <a:t> </a:t>
            </a:r>
            <a:r>
              <a:rPr lang="en-US" altLang="en-US" sz="1400" b="1" dirty="0">
                <a:latin typeface="Arial" panose="020B0604020202020204" pitchFamily="34" charset="0"/>
                <a:cs typeface="Calibri" panose="020F0502020204030204" pitchFamily="34" charset="0"/>
                <a:sym typeface="Calibri" panose="020F0502020204030204" pitchFamily="34" charset="0"/>
              </a:rPr>
              <a:t>The countdown timer begins with when you click to advance slide. It will turn red after 10 minutes.]</a:t>
            </a:r>
          </a:p>
          <a:p>
            <a:pPr>
              <a:buSzPts val="1400"/>
            </a:pPr>
            <a:endParaRPr lang="en-US" altLang="en-US" sz="1400" b="1"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b="1" dirty="0">
                <a:latin typeface="Arial" panose="020B0604020202020204" pitchFamily="34" charset="0"/>
                <a:cs typeface="Calibri" panose="020F0502020204030204" pitchFamily="34" charset="0"/>
                <a:sym typeface="Calibri" panose="020F0502020204030204" pitchFamily="34" charset="0"/>
              </a:rPr>
              <a:t>[If time allows, ask tables</a:t>
            </a:r>
            <a:r>
              <a:rPr lang="en-US" altLang="en-US" sz="1400" b="1" baseline="0" dirty="0">
                <a:latin typeface="Arial" panose="020B0604020202020204" pitchFamily="34" charset="0"/>
                <a:cs typeface="Calibri" panose="020F0502020204030204" pitchFamily="34" charset="0"/>
                <a:sym typeface="Calibri" panose="020F0502020204030204" pitchFamily="34" charset="0"/>
              </a:rPr>
              <a:t> to share out highlights from their discussions]</a:t>
            </a: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endParaRPr lang="en-US" altLang="en-US" sz="1400" b="1" dirty="0">
              <a:latin typeface="Arial" panose="020B0604020202020204" pitchFamily="34" charset="0"/>
              <a:cs typeface="Calibri" panose="020F0502020204030204" pitchFamily="34" charset="0"/>
              <a:sym typeface="Calibri" panose="020F0502020204030204" pitchFamily="34" charset="0"/>
            </a:endParaRPr>
          </a:p>
          <a:p>
            <a:r>
              <a:rPr lang="en-US" altLang="en-US" sz="1400" b="1" dirty="0">
                <a:latin typeface="Arial" panose="020B0604020202020204" pitchFamily="34" charset="0"/>
                <a:cs typeface="Calibri" panose="020F0502020204030204" pitchFamily="34" charset="0"/>
                <a:sym typeface="Calibri" panose="020F0502020204030204" pitchFamily="34" charset="0"/>
              </a:rPr>
              <a:t>[Click to advance to next slide]</a:t>
            </a:r>
          </a:p>
          <a:p>
            <a:pPr>
              <a:buSzPts val="1200"/>
            </a:pPr>
            <a:endParaRPr lang="en-US" altLang="en-US" dirty="0">
              <a:latin typeface="Calibri" panose="020F0502020204030204" pitchFamily="34" charset="0"/>
              <a:cs typeface="Calibri" panose="020F0502020204030204" pitchFamily="34" charset="0"/>
              <a:sym typeface="Calibri" panose="020F0502020204030204" pitchFamily="34" charset="0"/>
            </a:endParaRPr>
          </a:p>
          <a:p>
            <a:pPr>
              <a:buSzPts val="1400"/>
            </a:pPr>
            <a:endParaRPr lang="en-US" altLang="en-US" dirty="0">
              <a:latin typeface="Calibri" panose="020F0502020204030204" pitchFamily="34" charset="0"/>
              <a:cs typeface="Calibri" panose="020F0502020204030204" pitchFamily="34" charset="0"/>
              <a:sym typeface="Calibri" panose="020F0502020204030204" pitchFamily="34" charset="0"/>
            </a:endParaRPr>
          </a:p>
        </p:txBody>
      </p:sp>
      <p:sp>
        <p:nvSpPr>
          <p:cNvPr id="18436" name="Shape 122"/>
          <p:cNvSpPr>
            <a:spLocks noGrp="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55449" indent="-289562">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63100" indent="-231326">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28987" indent="-231326">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94873" indent="-231326">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60760"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026647"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92534"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958421" indent="-231326"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14FDC644-EAA4-41C5-87E9-DDDEE23863AF}" type="slidenum">
              <a:rPr lang="en-US" altLang="en-US" sz="1200">
                <a:latin typeface="Calibri" panose="020F0502020204030204" pitchFamily="34" charset="0"/>
                <a:cs typeface="Calibri" panose="020F0502020204030204" pitchFamily="34" charset="0"/>
                <a:sym typeface="Calibri" panose="020F0502020204030204" pitchFamily="34" charset="0"/>
              </a:rPr>
              <a:pPr/>
              <a:t>21</a:t>
            </a:fld>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025050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997075" y="268288"/>
            <a:ext cx="3365500" cy="1893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xfrm>
            <a:off x="792926" y="2162651"/>
            <a:ext cx="5990070" cy="626971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400" b="1" dirty="0">
                <a:latin typeface="Arial" panose="020B0604020202020204" pitchFamily="34" charset="0"/>
                <a:cs typeface="Arial" panose="020B0604020202020204" pitchFamily="34" charset="0"/>
              </a:rPr>
              <a:t>[10</a:t>
            </a:r>
            <a:r>
              <a:rPr lang="en-US" altLang="en-US" sz="1400" b="1" baseline="0" dirty="0">
                <a:latin typeface="Arial" panose="020B0604020202020204" pitchFamily="34" charset="0"/>
                <a:cs typeface="Arial" panose="020B0604020202020204" pitchFamily="34" charset="0"/>
              </a:rPr>
              <a:t> minutes]</a:t>
            </a:r>
          </a:p>
          <a:p>
            <a:pPr marL="291148" indent="-291148">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Now, we will discuss how this policy affects local educational agencies’, or LEAs’, LCAPs.</a:t>
            </a:r>
          </a:p>
          <a:p>
            <a:pPr>
              <a:buFont typeface="Arial" panose="020B0604020202020204" pitchFamily="34" charset="0"/>
              <a:buNone/>
              <a:defRPr/>
            </a:pPr>
            <a:endParaRPr lang="en-US" altLang="en-US" sz="1400" dirty="0">
              <a:latin typeface="Arial" panose="020B0604020202020204" pitchFamily="34" charset="0"/>
              <a:cs typeface="Arial" panose="020B0604020202020204" pitchFamily="34" charset="0"/>
            </a:endParaRPr>
          </a:p>
          <a:p>
            <a:pPr marL="291148" indent="-291148">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LEAs must write an LCAP that addresses the LCAP state priorities. </a:t>
            </a:r>
          </a:p>
          <a:p>
            <a:pPr>
              <a:buFont typeface="Arial" panose="020B0604020202020204" pitchFamily="34" charset="0"/>
              <a:buNone/>
              <a:defRPr/>
            </a:pPr>
            <a:endParaRPr lang="en-US" altLang="en-US" sz="1400" dirty="0">
              <a:latin typeface="Arial" panose="020B0604020202020204" pitchFamily="34" charset="0"/>
              <a:cs typeface="Arial" panose="020B0604020202020204" pitchFamily="34" charset="0"/>
            </a:endParaRPr>
          </a:p>
          <a:p>
            <a:pPr marL="291148" indent="-291148">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The Crosswalk to LCAP is a document that helps LEAs address the principles and elements of the EL Roadmap policy while simultaneously addressing these state priorities. </a:t>
            </a:r>
          </a:p>
          <a:p>
            <a:pPr>
              <a:buFont typeface="Arial" panose="020B0604020202020204" pitchFamily="34" charset="0"/>
              <a:buNone/>
              <a:defRPr/>
            </a:pPr>
            <a:endParaRPr lang="en-US" altLang="en-US" sz="1400" dirty="0">
              <a:latin typeface="Arial" panose="020B0604020202020204" pitchFamily="34" charset="0"/>
              <a:cs typeface="Arial" panose="020B0604020202020204" pitchFamily="34" charset="0"/>
            </a:endParaRPr>
          </a:p>
          <a:p>
            <a:pPr marL="291148" indent="-291148">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Please take a moment to look over the Crosswalk to LCAP, either in the </a:t>
            </a:r>
            <a:r>
              <a:rPr lang="en-US" altLang="en-US" sz="1400" i="1" dirty="0">
                <a:latin typeface="Arial" panose="020B0604020202020204" pitchFamily="34" charset="0"/>
                <a:cs typeface="Arial" panose="020B0604020202020204" pitchFamily="34" charset="0"/>
              </a:rPr>
              <a:t>CA EL Roadmap </a:t>
            </a:r>
            <a:r>
              <a:rPr lang="en-US" altLang="en-US" sz="1400" dirty="0">
                <a:latin typeface="Arial" panose="020B0604020202020204" pitchFamily="34" charset="0"/>
                <a:cs typeface="Arial" panose="020B0604020202020204" pitchFamily="34" charset="0"/>
              </a:rPr>
              <a:t>or online.</a:t>
            </a:r>
          </a:p>
          <a:p>
            <a:pPr>
              <a:buFont typeface="Arial" panose="020B0604020202020204" pitchFamily="34" charset="0"/>
              <a:buNone/>
              <a:defRPr/>
            </a:pPr>
            <a:endParaRPr lang="en-US" altLang="en-US" sz="1400"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altLang="en-US" sz="1400" b="1" dirty="0">
                <a:latin typeface="Arial" panose="020B0604020202020204" pitchFamily="34" charset="0"/>
                <a:cs typeface="Arial" panose="020B0604020202020204" pitchFamily="34" charset="0"/>
              </a:rPr>
              <a:t>[Give participants a minute to look over the Crosswalk to LCAP handout]</a:t>
            </a:r>
          </a:p>
          <a:p>
            <a:pPr>
              <a:buFont typeface="Arial" panose="020B0604020202020204" pitchFamily="34" charset="0"/>
              <a:buNone/>
              <a:defRPr/>
            </a:pPr>
            <a:endParaRPr lang="en-US" altLang="en-US" sz="1400"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altLang="en-US" sz="1400" dirty="0">
                <a:latin typeface="Arial" panose="020B0604020202020204" pitchFamily="34" charset="0"/>
                <a:cs typeface="Arial" panose="020B0604020202020204" pitchFamily="34" charset="0"/>
              </a:rPr>
              <a:t>Now, please discuss:</a:t>
            </a:r>
          </a:p>
          <a:p>
            <a:pPr>
              <a:buFont typeface="Arial" panose="020B0604020202020204" pitchFamily="34" charset="0"/>
              <a:buNone/>
              <a:defRPr/>
            </a:pPr>
            <a:endParaRPr lang="en-US" altLang="en-US" sz="1400" dirty="0">
              <a:latin typeface="Arial" panose="020B0604020202020204" pitchFamily="34" charset="0"/>
              <a:cs typeface="Arial" panose="020B0604020202020204" pitchFamily="34" charset="0"/>
            </a:endParaRPr>
          </a:p>
          <a:p>
            <a:pPr marL="291148" indent="-291148">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How do the Principles and Elements work within the LCAP?</a:t>
            </a:r>
          </a:p>
          <a:p>
            <a:pPr marL="0" indent="0">
              <a:buFont typeface="Arial" panose="020B0604020202020204" pitchFamily="34" charset="0"/>
              <a:buNone/>
              <a:defRPr/>
            </a:pPr>
            <a:endParaRPr lang="en-US" altLang="en-US" sz="1400" dirty="0">
              <a:latin typeface="Arial" panose="020B0604020202020204" pitchFamily="34" charset="0"/>
              <a:cs typeface="Arial" panose="020B0604020202020204" pitchFamily="34" charset="0"/>
            </a:endParaRPr>
          </a:p>
          <a:p>
            <a:pPr marL="291148" marR="0" lvl="0" indent="-29114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Based on your discussion earlier with the rubric, what areas might you want to focus on in LCAP development?</a:t>
            </a:r>
            <a:endParaRPr lang="en-US" altLang="en-US" sz="1400" dirty="0">
              <a:latin typeface="Arial" panose="020B0604020202020204" pitchFamily="34" charset="0"/>
              <a:cs typeface="Arial" panose="020B0604020202020204" pitchFamily="34" charset="0"/>
            </a:endParaRPr>
          </a:p>
          <a:p>
            <a:pPr marL="291148" indent="-291148">
              <a:buFont typeface="Arial" panose="020B0604020202020204" pitchFamily="34" charset="0"/>
              <a:buChar char="•"/>
              <a:defRPr/>
            </a:pPr>
            <a:endParaRPr lang="en-US" altLang="en-US" sz="1400"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altLang="en-US" sz="1400" b="1" dirty="0">
                <a:latin typeface="Arial" panose="020B0604020202020204" pitchFamily="34" charset="0"/>
                <a:cs typeface="Arial" panose="020B0604020202020204" pitchFamily="34" charset="0"/>
              </a:rPr>
              <a:t>[Give participants a few minutes to discuss]</a:t>
            </a:r>
          </a:p>
          <a:p>
            <a:pPr>
              <a:buFont typeface="Arial" panose="020B0604020202020204" pitchFamily="34" charset="0"/>
              <a:buNone/>
              <a:defRPr/>
            </a:pPr>
            <a:endParaRPr lang="en-US" altLang="en-US" sz="1400" b="1"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altLang="en-US" sz="1400" b="1" dirty="0">
                <a:latin typeface="Arial" panose="020B0604020202020204" pitchFamily="34" charset="0"/>
                <a:cs typeface="Arial" panose="020B0604020202020204" pitchFamily="34" charset="0"/>
              </a:rPr>
              <a:t>[Share out responses as time allows]</a:t>
            </a:r>
          </a:p>
          <a:p>
            <a:pPr>
              <a:buFont typeface="Arial" panose="020B0604020202020204" pitchFamily="34" charset="0"/>
              <a:buNone/>
              <a:defRPr/>
            </a:pPr>
            <a:endParaRPr lang="en-US" altLang="en-US" sz="1400" b="1"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altLang="en-US" sz="1400" b="1" dirty="0">
                <a:latin typeface="Arial" panose="020B0604020202020204" pitchFamily="34" charset="0"/>
                <a:cs typeface="Arial" panose="020B0604020202020204" pitchFamily="34" charset="0"/>
              </a:rPr>
              <a:t>[Click to advance to next slide]</a:t>
            </a:r>
          </a:p>
          <a:p>
            <a:pPr>
              <a:defRPr/>
            </a:pPr>
            <a:endParaRPr lang="en-US" altLang="en-US" sz="1400" b="1" dirty="0">
              <a:latin typeface="Arial" panose="020B0604020202020204" pitchFamily="34" charset="0"/>
              <a:cs typeface="Arial" panose="020B0604020202020204" pitchFamily="34" charset="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2989" indent="-300009">
              <a:defRPr>
                <a:solidFill>
                  <a:schemeClr val="tx1"/>
                </a:solidFill>
                <a:latin typeface="Calibri" panose="020F0502020204030204" pitchFamily="34" charset="0"/>
              </a:defRPr>
            </a:lvl2pPr>
            <a:lvl3pPr marL="1206627" indent="-239019">
              <a:defRPr>
                <a:solidFill>
                  <a:schemeClr val="tx1"/>
                </a:solidFill>
                <a:latin typeface="Calibri" panose="020F0502020204030204" pitchFamily="34" charset="0"/>
              </a:defRPr>
            </a:lvl3pPr>
            <a:lvl4pPr marL="1691257" indent="-239019">
              <a:defRPr>
                <a:solidFill>
                  <a:schemeClr val="tx1"/>
                </a:solidFill>
                <a:latin typeface="Calibri" panose="020F0502020204030204" pitchFamily="34" charset="0"/>
              </a:defRPr>
            </a:lvl4pPr>
            <a:lvl5pPr marL="2174237" indent="-239019">
              <a:defRPr>
                <a:solidFill>
                  <a:schemeClr val="tx1"/>
                </a:solidFill>
                <a:latin typeface="Calibri" panose="020F0502020204030204" pitchFamily="34" charset="0"/>
              </a:defRPr>
            </a:lvl5pPr>
            <a:lvl6pPr marL="2648976" indent="-239019" eaLnBrk="0" fontAlgn="base" hangingPunct="0">
              <a:spcBef>
                <a:spcPct val="0"/>
              </a:spcBef>
              <a:spcAft>
                <a:spcPct val="0"/>
              </a:spcAft>
              <a:defRPr>
                <a:solidFill>
                  <a:schemeClr val="tx1"/>
                </a:solidFill>
                <a:latin typeface="Calibri" panose="020F0502020204030204" pitchFamily="34" charset="0"/>
              </a:defRPr>
            </a:lvl6pPr>
            <a:lvl7pPr marL="3123715" indent="-239019" eaLnBrk="0" fontAlgn="base" hangingPunct="0">
              <a:spcBef>
                <a:spcPct val="0"/>
              </a:spcBef>
              <a:spcAft>
                <a:spcPct val="0"/>
              </a:spcAft>
              <a:defRPr>
                <a:solidFill>
                  <a:schemeClr val="tx1"/>
                </a:solidFill>
                <a:latin typeface="Calibri" panose="020F0502020204030204" pitchFamily="34" charset="0"/>
              </a:defRPr>
            </a:lvl7pPr>
            <a:lvl8pPr marL="3598454" indent="-239019" eaLnBrk="0" fontAlgn="base" hangingPunct="0">
              <a:spcBef>
                <a:spcPct val="0"/>
              </a:spcBef>
              <a:spcAft>
                <a:spcPct val="0"/>
              </a:spcAft>
              <a:defRPr>
                <a:solidFill>
                  <a:schemeClr val="tx1"/>
                </a:solidFill>
                <a:latin typeface="Calibri" panose="020F0502020204030204" pitchFamily="34" charset="0"/>
              </a:defRPr>
            </a:lvl8pPr>
            <a:lvl9pPr marL="4073193" indent="-23901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4430E0D-F079-419C-86DD-23E69BFA0E19}" type="slidenum">
              <a:rPr lang="en-US" altLang="en-US" smtClean="0">
                <a:solidFill>
                  <a:prstClr val="black"/>
                </a:solidFill>
                <a:latin typeface="Arial" panose="020B0604020202020204" pitchFamily="34" charset="0"/>
              </a:rPr>
              <a:pPr fontAlgn="base">
                <a:spcBef>
                  <a:spcPct val="0"/>
                </a:spcBef>
                <a:spcAft>
                  <a:spcPct val="0"/>
                </a:spcAft>
              </a:pPr>
              <a:t>22</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290919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427038"/>
            <a:ext cx="5670550" cy="3189287"/>
          </a:xfrm>
        </p:spPr>
      </p:sp>
      <p:sp>
        <p:nvSpPr>
          <p:cNvPr id="3" name="Notes Placeholder 2"/>
          <p:cNvSpPr>
            <a:spLocks noGrp="1"/>
          </p:cNvSpPr>
          <p:nvPr>
            <p:ph type="body" idx="1"/>
          </p:nvPr>
        </p:nvSpPr>
        <p:spPr>
          <a:xfrm>
            <a:off x="716619" y="3907759"/>
            <a:ext cx="5732949" cy="457206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[10</a:t>
            </a:r>
            <a:r>
              <a:rPr lang="en-US" altLang="en-US" sz="1400" b="1" baseline="0" dirty="0">
                <a:latin typeface="Arial" panose="020B0604020202020204" pitchFamily="34" charset="0"/>
                <a:cs typeface="Arial" panose="020B0604020202020204" pitchFamily="34" charset="0"/>
              </a:rPr>
              <a:t> minutes]</a:t>
            </a:r>
          </a:p>
          <a:p>
            <a:pPr>
              <a:defRPr/>
            </a:pPr>
            <a:r>
              <a:rPr lang="en-US" sz="1400" dirty="0">
                <a:latin typeface="Arial" panose="020B0604020202020204" pitchFamily="34" charset="0"/>
                <a:cs typeface="Arial" panose="020B0604020202020204" pitchFamily="34" charset="0"/>
              </a:rPr>
              <a:t>Please discuss with your table:</a:t>
            </a:r>
          </a:p>
          <a:p>
            <a:pPr>
              <a:defRPr/>
            </a:pPr>
            <a:endParaRPr lang="en-US" sz="1400" dirty="0">
              <a:latin typeface="Arial" panose="020B0604020202020204" pitchFamily="34" charset="0"/>
              <a:cs typeface="Arial" panose="020B0604020202020204" pitchFamily="34" charset="0"/>
            </a:endParaRPr>
          </a:p>
          <a:p>
            <a:pPr marL="174688" indent="-174688">
              <a:buFont typeface="Arial" panose="020B0604020202020204" pitchFamily="34" charset="0"/>
              <a:buChar char="•"/>
              <a:defRPr/>
            </a:pPr>
            <a:r>
              <a:rPr lang="en-US" sz="1400" dirty="0">
                <a:latin typeface="Arial" panose="020B0604020202020204" pitchFamily="34" charset="0"/>
                <a:cs typeface="Arial" panose="020B0604020202020204" pitchFamily="34" charset="0"/>
              </a:rPr>
              <a:t>What are the implications for what we discussed today in your classroom, school, district, or county office?</a:t>
            </a:r>
          </a:p>
          <a:p>
            <a:pPr marL="640524" lvl="1" indent="-174688">
              <a:buFont typeface="Arial" panose="020B0604020202020204" pitchFamily="34" charset="0"/>
              <a:buChar char="•"/>
              <a:defRPr/>
            </a:pPr>
            <a:r>
              <a:rPr lang="en-US" sz="1400" dirty="0">
                <a:latin typeface="Arial" panose="020B0604020202020204" pitchFamily="34" charset="0"/>
                <a:cs typeface="Arial" panose="020B0604020202020204" pitchFamily="34" charset="0"/>
              </a:rPr>
              <a:t>EL Roadmap Policy, Principles, Elements, Web-based Resources, and Guidance Document</a:t>
            </a:r>
          </a:p>
          <a:p>
            <a:pPr marL="174688" indent="-174688">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a:p>
            <a:pPr marL="174688" indent="-174688">
              <a:buFont typeface="Arial" panose="020B0604020202020204" pitchFamily="34" charset="0"/>
              <a:buChar char="•"/>
              <a:defRPr/>
            </a:pPr>
            <a:r>
              <a:rPr lang="en-US" sz="1400" dirty="0">
                <a:latin typeface="Arial" panose="020B0604020202020204" pitchFamily="34" charset="0"/>
                <a:cs typeface="Arial" panose="020B0604020202020204" pitchFamily="34" charset="0"/>
              </a:rPr>
              <a:t>What might your role be in sharing the EL Roadmap with district staff and stakeholders?</a:t>
            </a:r>
          </a:p>
          <a:p>
            <a:pPr marL="174688" indent="-174688">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a:p>
            <a:pPr marL="174688" indent="-174688">
              <a:buFont typeface="Arial" panose="020B0604020202020204" pitchFamily="34" charset="0"/>
              <a:buChar char="•"/>
              <a:defRPr/>
            </a:pPr>
            <a:r>
              <a:rPr lang="en-US" sz="1400" dirty="0">
                <a:latin typeface="Arial" panose="020B0604020202020204" pitchFamily="34" charset="0"/>
                <a:cs typeface="Arial" panose="020B0604020202020204" pitchFamily="34" charset="0"/>
              </a:rPr>
              <a:t>How can the EL Roadmap inform district decisions, LCAP development, and EL policy?</a:t>
            </a:r>
          </a:p>
          <a:p>
            <a:pPr marL="174688" indent="-174688">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sz="1400" b="1" dirty="0">
                <a:latin typeface="Arial" panose="020B0604020202020204" pitchFamily="34" charset="0"/>
                <a:cs typeface="Arial" panose="020B0604020202020204" pitchFamily="34" charset="0"/>
              </a:rPr>
              <a:t>[Give time for participants to discuss in small groups]</a:t>
            </a:r>
          </a:p>
          <a:p>
            <a:pPr>
              <a:buFont typeface="Arial" panose="020B0604020202020204" pitchFamily="34" charset="0"/>
              <a:buNone/>
              <a:defRPr/>
            </a:pPr>
            <a:endParaRPr lang="en-US" sz="1400" b="1"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sz="1400" b="1" dirty="0">
                <a:latin typeface="Arial" panose="020B0604020202020204" pitchFamily="34" charset="0"/>
                <a:cs typeface="Arial" panose="020B0604020202020204" pitchFamily="34" charset="0"/>
              </a:rPr>
              <a:t>[Share out responses as time allows]</a:t>
            </a:r>
          </a:p>
          <a:p>
            <a:pPr>
              <a:defRPr/>
            </a:pPr>
            <a:endParaRPr lang="en-US" sz="1400" dirty="0">
              <a:latin typeface="Arial" panose="020B0604020202020204" pitchFamily="34" charset="0"/>
              <a:cs typeface="Arial" panose="020B0604020202020204" pitchFamily="34" charset="0"/>
            </a:endParaRPr>
          </a:p>
          <a:p>
            <a:pPr>
              <a:defRPr/>
            </a:pPr>
            <a:r>
              <a:rPr lang="en-US" altLang="en-US" sz="1400" b="1" dirty="0">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10"/>
          </p:nvPr>
        </p:nvSpPr>
        <p:spPr/>
        <p:txBody>
          <a:bodyPr/>
          <a:lstStyle/>
          <a:p>
            <a:fld id="{1CE27A00-9ED4-434D-BC8A-5D31EFE24023}"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339875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[4</a:t>
            </a:r>
            <a:r>
              <a:rPr lang="en-US" altLang="en-US" sz="1400" b="1" baseline="0" dirty="0">
                <a:latin typeface="Arial" panose="020B0604020202020204" pitchFamily="34" charset="0"/>
                <a:cs typeface="Arial" panose="020B0604020202020204" pitchFamily="34" charset="0"/>
              </a:rPr>
              <a:t> minutes]</a:t>
            </a:r>
          </a:p>
          <a:p>
            <a:pPr eaLnBrk="1" hangingPunct="1">
              <a:spcBef>
                <a:spcPct val="0"/>
              </a:spcBef>
            </a:pPr>
            <a:r>
              <a:rPr lang="en-US" altLang="en-US" sz="1400" dirty="0">
                <a:latin typeface="Arial" panose="020B0604020202020204" pitchFamily="34" charset="0"/>
                <a:ea typeface="MS PGothic" panose="020B0600070205080204" pitchFamily="34" charset="-128"/>
                <a:cs typeface="Arial" panose="020B0604020202020204" pitchFamily="34" charset="0"/>
              </a:rPr>
              <a:t>To close this session, I will show a video clip that the Anaheim Union High School District Superintendent Michael Matsuda, a member of the EL Roadmap Workgroup, created with members of his staff and students from his district.</a:t>
            </a:r>
          </a:p>
          <a:p>
            <a:pPr eaLnBrk="1" hangingPunct="1">
              <a:spcBef>
                <a:spcPct val="0"/>
              </a:spcBef>
            </a:pPr>
            <a:endParaRPr lang="en-US" altLang="en-US" sz="140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dirty="0">
                <a:latin typeface="Arial" panose="020B0604020202020204" pitchFamily="34" charset="0"/>
                <a:ea typeface="MS PGothic" panose="020B0600070205080204" pitchFamily="34" charset="-128"/>
                <a:cs typeface="Arial" panose="020B0604020202020204" pitchFamily="34" charset="0"/>
              </a:rPr>
              <a:t>Please enjoy this inspirational video.</a:t>
            </a:r>
          </a:p>
          <a:p>
            <a:pPr eaLnBrk="1" hangingPunct="1">
              <a:spcBef>
                <a:spcPct val="0"/>
              </a:spcBef>
            </a:pPr>
            <a:endParaRPr lang="en-US" altLang="en-US" sz="140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b="1" dirty="0">
                <a:latin typeface="Arial" panose="020B0604020202020204" pitchFamily="34" charset="0"/>
                <a:ea typeface="MS PGothic" panose="020B0600070205080204" pitchFamily="34" charset="-128"/>
                <a:cs typeface="Arial" panose="020B0604020202020204" pitchFamily="34" charset="0"/>
              </a:rPr>
              <a:t>[Click to play video at https://www.youtube.com/watch?v=VtqJCB6ssGk&amp;feature=youtu.be]</a:t>
            </a:r>
          </a:p>
          <a:p>
            <a:pPr eaLnBrk="1" hangingPunct="1">
              <a:spcBef>
                <a:spcPct val="0"/>
              </a:spcBef>
            </a:pPr>
            <a:endParaRPr lang="en-US" altLang="en-US" sz="140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b="1" dirty="0">
                <a:latin typeface="Arial" panose="020B0604020202020204" pitchFamily="34" charset="0"/>
                <a:ea typeface="MS PGothic" panose="020B0600070205080204" pitchFamily="34" charset="-128"/>
                <a:cs typeface="Arial" panose="020B0604020202020204" pitchFamily="34" charset="0"/>
              </a:rPr>
              <a:t>[Click to advance to next slide]</a:t>
            </a:r>
          </a:p>
          <a:p>
            <a:pPr eaLnBrk="1" hangingPunct="1">
              <a:spcBef>
                <a:spcPct val="0"/>
              </a:spcBef>
            </a:pPr>
            <a:endParaRPr lang="en-US" altLang="en-US" dirty="0">
              <a:ea typeface="MS PGothic" panose="020B0600070205080204" pitchFamily="34" charset="-128"/>
              <a:cs typeface="Arial" panose="020B0604020202020204" pitchFamily="34" charset="0"/>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2989" indent="-300009">
              <a:defRPr>
                <a:solidFill>
                  <a:schemeClr val="tx1"/>
                </a:solidFill>
                <a:latin typeface="Calibri" panose="020F0502020204030204" pitchFamily="34" charset="0"/>
              </a:defRPr>
            </a:lvl2pPr>
            <a:lvl3pPr marL="1206627" indent="-239019">
              <a:defRPr>
                <a:solidFill>
                  <a:schemeClr val="tx1"/>
                </a:solidFill>
                <a:latin typeface="Calibri" panose="020F0502020204030204" pitchFamily="34" charset="0"/>
              </a:defRPr>
            </a:lvl3pPr>
            <a:lvl4pPr marL="1691257" indent="-239019">
              <a:defRPr>
                <a:solidFill>
                  <a:schemeClr val="tx1"/>
                </a:solidFill>
                <a:latin typeface="Calibri" panose="020F0502020204030204" pitchFamily="34" charset="0"/>
              </a:defRPr>
            </a:lvl4pPr>
            <a:lvl5pPr marL="2174237" indent="-239019">
              <a:defRPr>
                <a:solidFill>
                  <a:schemeClr val="tx1"/>
                </a:solidFill>
                <a:latin typeface="Calibri" panose="020F0502020204030204" pitchFamily="34" charset="0"/>
              </a:defRPr>
            </a:lvl5pPr>
            <a:lvl6pPr marL="2648976" indent="-239019" eaLnBrk="0" fontAlgn="base" hangingPunct="0">
              <a:spcBef>
                <a:spcPct val="0"/>
              </a:spcBef>
              <a:spcAft>
                <a:spcPct val="0"/>
              </a:spcAft>
              <a:defRPr>
                <a:solidFill>
                  <a:schemeClr val="tx1"/>
                </a:solidFill>
                <a:latin typeface="Calibri" panose="020F0502020204030204" pitchFamily="34" charset="0"/>
              </a:defRPr>
            </a:lvl6pPr>
            <a:lvl7pPr marL="3123715" indent="-239019" eaLnBrk="0" fontAlgn="base" hangingPunct="0">
              <a:spcBef>
                <a:spcPct val="0"/>
              </a:spcBef>
              <a:spcAft>
                <a:spcPct val="0"/>
              </a:spcAft>
              <a:defRPr>
                <a:solidFill>
                  <a:schemeClr val="tx1"/>
                </a:solidFill>
                <a:latin typeface="Calibri" panose="020F0502020204030204" pitchFamily="34" charset="0"/>
              </a:defRPr>
            </a:lvl7pPr>
            <a:lvl8pPr marL="3598454" indent="-239019" eaLnBrk="0" fontAlgn="base" hangingPunct="0">
              <a:spcBef>
                <a:spcPct val="0"/>
              </a:spcBef>
              <a:spcAft>
                <a:spcPct val="0"/>
              </a:spcAft>
              <a:defRPr>
                <a:solidFill>
                  <a:schemeClr val="tx1"/>
                </a:solidFill>
                <a:latin typeface="Calibri" panose="020F0502020204030204" pitchFamily="34" charset="0"/>
              </a:defRPr>
            </a:lvl8pPr>
            <a:lvl9pPr marL="4073193" indent="-23901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068C29E-A937-4BD3-985C-E357886B5311}" type="slidenum">
              <a:rPr lang="en-US" altLang="en-US" smtClean="0">
                <a:solidFill>
                  <a:srgbClr val="000000"/>
                </a:solidFill>
                <a:latin typeface="Arial" panose="020B0604020202020204" pitchFamily="34" charset="0"/>
              </a:rPr>
              <a:pPr fontAlgn="base">
                <a:spcBef>
                  <a:spcPct val="0"/>
                </a:spcBef>
                <a:spcAft>
                  <a:spcPct val="0"/>
                </a:spcAft>
              </a:pPr>
              <a:t>24</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725523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790575"/>
            <a:ext cx="5575300" cy="3136900"/>
          </a:xfrm>
        </p:spPr>
      </p:sp>
      <p:sp>
        <p:nvSpPr>
          <p:cNvPr id="3" name="Notes Placeholder 2"/>
          <p:cNvSpPr>
            <a:spLocks noGrp="1"/>
          </p:cNvSpPr>
          <p:nvPr>
            <p:ph type="body" idx="1"/>
          </p:nvPr>
        </p:nvSpPr>
        <p:spPr>
          <a:xfrm>
            <a:off x="701040" y="4176526"/>
            <a:ext cx="5608320" cy="3971298"/>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400" b="1" dirty="0">
                <a:latin typeface="Arial" panose="020B0604020202020204" pitchFamily="34" charset="0"/>
                <a:cs typeface="Arial" panose="020B0604020202020204" pitchFamily="34" charset="0"/>
              </a:rPr>
              <a:t>[3</a:t>
            </a:r>
            <a:r>
              <a:rPr lang="en-US" altLang="en-US" sz="1400" b="1" baseline="0" dirty="0">
                <a:latin typeface="Arial" panose="020B0604020202020204" pitchFamily="34" charset="0"/>
                <a:cs typeface="Arial" panose="020B0604020202020204" pitchFamily="34" charset="0"/>
              </a:rPr>
              <a:t> minutes]</a:t>
            </a:r>
            <a:endParaRPr lang="en-US" sz="1400" dirty="0">
              <a:latin typeface="Arial" panose="020B0604020202020204" pitchFamily="34" charset="0"/>
              <a:cs typeface="Arial" panose="020B0604020202020204" pitchFamily="34" charset="0"/>
            </a:endParaRPr>
          </a:p>
          <a:p>
            <a:pPr marL="291179" indent="-291179">
              <a:buFont typeface="Arial" panose="020B0604020202020204" pitchFamily="34" charset="0"/>
              <a:buChar char="•"/>
            </a:pPr>
            <a:r>
              <a:rPr lang="en-US" sz="1400" dirty="0">
                <a:latin typeface="Arial" panose="020B0604020202020204" pitchFamily="34" charset="0"/>
                <a:cs typeface="Arial" panose="020B0604020202020204" pitchFamily="34" charset="0"/>
              </a:rPr>
              <a:t>There are many resources to support EL Roadmap implementation. </a:t>
            </a:r>
          </a:p>
          <a:p>
            <a:pPr marL="291179" indent="-291179">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91179" indent="-291179">
              <a:buFont typeface="Arial" panose="020B0604020202020204" pitchFamily="34" charset="0"/>
              <a:buChar char="•"/>
            </a:pPr>
            <a:r>
              <a:rPr lang="en-US" sz="1400" dirty="0">
                <a:latin typeface="Arial" panose="020B0604020202020204" pitchFamily="34" charset="0"/>
                <a:cs typeface="Arial" panose="020B0604020202020204" pitchFamily="34" charset="0"/>
              </a:rPr>
              <a:t>The CDE EL Roadmap web page, at https://www.cde.ca.gov/sp/el/rm/, includes the EL Roadmap Policy, the EL Roadmap Guidance Document, information on and examples of each principle in action, the Self-Reflection Rubric, Frequently Asked Questions, the EL Roadmap Webinar, this presentation and others, and more.</a:t>
            </a:r>
          </a:p>
          <a:p>
            <a:pPr marL="291179" indent="-291179">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91179" indent="-291179">
              <a:buFont typeface="Arial" panose="020B0604020202020204" pitchFamily="34" charset="0"/>
              <a:buChar char="•"/>
            </a:pPr>
            <a:r>
              <a:rPr lang="en-US" sz="1400" dirty="0">
                <a:latin typeface="Arial" panose="020B0604020202020204" pitchFamily="34" charset="0"/>
                <a:cs typeface="Arial" panose="020B0604020202020204" pitchFamily="34" charset="0"/>
              </a:rPr>
              <a:t>Another resource is the California Association for Bilingual Education EL Roadmap videos at https://youtu.be/6_piqi-lBFw?list=PLzAV3ARcMmw1l-hX2vpb6RSbDSYt8mvPE. These videos include an Introduction and Overview video, a Four Principles video, and a Call to Action video. </a:t>
            </a:r>
          </a:p>
          <a:p>
            <a:endParaRPr lang="en-US" sz="1400" dirty="0">
              <a:latin typeface="Arial" panose="020B0604020202020204" pitchFamily="34" charset="0"/>
              <a:cs typeface="Arial" panose="020B0604020202020204" pitchFamily="34" charset="0"/>
            </a:endParaRPr>
          </a:p>
          <a:p>
            <a:pPr defTabSz="931774"/>
            <a:r>
              <a:rPr lang="en-US" altLang="en-US" sz="1400" b="1" dirty="0">
                <a:latin typeface="Arial" panose="020B0604020202020204" pitchFamily="34" charset="0"/>
                <a:ea typeface="MS PGothic" panose="020B0600070205080204" pitchFamily="34" charset="-128"/>
                <a:cs typeface="Arial" panose="020B0604020202020204" pitchFamily="34" charset="0"/>
              </a:rPr>
              <a:t>[Click to advance to next slide]</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977E29-8A78-4C35-891E-1BD6AA7FFBF5}" type="slidenum">
              <a:rPr lang="en-US" smtClean="0"/>
              <a:t>25</a:t>
            </a:fld>
            <a:endParaRPr lang="en-US"/>
          </a:p>
        </p:txBody>
      </p:sp>
    </p:spTree>
    <p:extLst>
      <p:ext uri="{BB962C8B-B14F-4D97-AF65-F5344CB8AC3E}">
        <p14:creationId xmlns:p14="http://schemas.microsoft.com/office/powerpoint/2010/main" val="1595942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sz="1400" b="1" dirty="0">
                <a:latin typeface="Arial" panose="020B0604020202020204" pitchFamily="34" charset="0"/>
                <a:cs typeface="Arial" panose="020B0604020202020204" pitchFamily="34" charset="0"/>
              </a:rPr>
              <a:t>[1 minute]</a:t>
            </a:r>
          </a:p>
          <a:p>
            <a:r>
              <a:rPr lang="en-US" sz="1400" dirty="0">
                <a:latin typeface="Arial" panose="020B0604020202020204" pitchFamily="34" charset="0"/>
                <a:cs typeface="Arial" panose="020B0604020202020204" pitchFamily="34" charset="0"/>
              </a:rPr>
              <a:t>For further information about the EL Roadmap, contact the Language Policy and Leadership Office in the English Learner Support Division at the California Department of Education by phone at 916-319-0845 or by email at ELRoadmapProject@cde.ca.gov.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For information, updates, and resources from the English Learner Support Division, follow @</a:t>
            </a:r>
            <a:r>
              <a:rPr lang="en-US" sz="1400" dirty="0" err="1">
                <a:latin typeface="Arial" panose="020B0604020202020204" pitchFamily="34" charset="0"/>
                <a:cs typeface="Arial" panose="020B0604020202020204" pitchFamily="34" charset="0"/>
              </a:rPr>
              <a:t>MultilingualCA</a:t>
            </a:r>
            <a:r>
              <a:rPr lang="en-US" sz="1400" dirty="0">
                <a:latin typeface="Arial" panose="020B0604020202020204" pitchFamily="34" charset="0"/>
                <a:cs typeface="Arial" panose="020B0604020202020204" pitchFamily="34" charset="0"/>
              </a:rPr>
              <a:t> on Twitter. </a:t>
            </a:r>
          </a:p>
          <a:p>
            <a:endParaRPr lang="en-US" sz="1400" dirty="0">
              <a:latin typeface="Arial" panose="020B0604020202020204" pitchFamily="34" charset="0"/>
              <a:cs typeface="Arial" panose="020B0604020202020204" pitchFamily="34" charset="0"/>
            </a:endParaRPr>
          </a:p>
          <a:p>
            <a:pPr defTabSz="949478"/>
            <a:r>
              <a:rPr lang="en-US" altLang="en-US" sz="1400" b="1" dirty="0">
                <a:latin typeface="Arial" panose="020B0604020202020204" pitchFamily="34" charset="0"/>
                <a:ea typeface="MS PGothic" panose="020B0600070205080204" pitchFamily="34" charset="-128"/>
                <a:cs typeface="Arial" panose="020B0604020202020204" pitchFamily="34" charset="0"/>
              </a:rPr>
              <a:t>[Click to advance to next slide]</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977E29-8A78-4C35-891E-1BD6AA7FFBF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889845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sz="1400" b="1" dirty="0">
                <a:latin typeface="Arial" panose="020B0604020202020204" pitchFamily="34" charset="0"/>
                <a:cs typeface="Arial" panose="020B0604020202020204" pitchFamily="34" charset="0"/>
              </a:rPr>
              <a:t>[1</a:t>
            </a:r>
            <a:r>
              <a:rPr lang="en-US" altLang="en-US" sz="1400" b="1" baseline="0" dirty="0">
                <a:latin typeface="Arial" panose="020B0604020202020204" pitchFamily="34" charset="0"/>
                <a:cs typeface="Arial" panose="020B0604020202020204" pitchFamily="34" charset="0"/>
              </a:rPr>
              <a:t> minute]</a:t>
            </a:r>
          </a:p>
          <a:p>
            <a:pPr marL="291148" indent="-291148">
              <a:spcBef>
                <a:spcPct val="0"/>
              </a:spcBef>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In conclusion, the EL Roadmap is ushering in a new era of education for English learners in the state of California that focuses on the whole child and emphasizes the importance of being bilingual, multilingual, and </a:t>
            </a:r>
            <a:r>
              <a:rPr lang="en-US" altLang="en-US" sz="1400" dirty="0" err="1">
                <a:latin typeface="Arial" panose="020B0604020202020204" pitchFamily="34" charset="0"/>
                <a:cs typeface="Arial" panose="020B0604020202020204" pitchFamily="34" charset="0"/>
              </a:rPr>
              <a:t>biliterate</a:t>
            </a:r>
            <a:r>
              <a:rPr lang="en-US" altLang="en-US" sz="1400" dirty="0">
                <a:latin typeface="Arial" panose="020B0604020202020204" pitchFamily="34" charset="0"/>
                <a:cs typeface="Arial" panose="020B0604020202020204" pitchFamily="34" charset="0"/>
              </a:rPr>
              <a:t> in our global society. </a:t>
            </a:r>
          </a:p>
          <a:p>
            <a:pPr eaLnBrk="1" hangingPunct="1">
              <a:spcBef>
                <a:spcPct val="0"/>
              </a:spcBef>
              <a:buFont typeface="Arial" panose="020B0604020202020204" pitchFamily="34" charset="0"/>
              <a:buNone/>
              <a:defRPr/>
            </a:pPr>
            <a:endParaRPr lang="en-US" altLang="en-US" sz="1400" dirty="0">
              <a:latin typeface="Arial" panose="020B0604020202020204" pitchFamily="34" charset="0"/>
              <a:cs typeface="Arial" panose="020B0604020202020204" pitchFamily="34" charset="0"/>
            </a:endParaRPr>
          </a:p>
          <a:p>
            <a:pPr marL="291148" indent="-291148">
              <a:spcBef>
                <a:spcPct val="0"/>
              </a:spcBef>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Keep your eyes open for observable changes in your community, schools, districts, county offices, and at </a:t>
            </a:r>
            <a:r>
              <a:rPr lang="en-US" altLang="en-US" sz="1400">
                <a:latin typeface="Arial" panose="020B0604020202020204" pitchFamily="34" charset="0"/>
                <a:cs typeface="Arial" panose="020B0604020202020204" pitchFamily="34" charset="0"/>
              </a:rPr>
              <a:t>the CDE.</a:t>
            </a:r>
            <a:endParaRPr lang="en-US" altLang="en-US" sz="1400" dirty="0">
              <a:latin typeface="Arial" panose="020B0604020202020204" pitchFamily="34" charset="0"/>
              <a:cs typeface="Arial" panose="020B0604020202020204" pitchFamily="34" charset="0"/>
            </a:endParaRPr>
          </a:p>
          <a:p>
            <a:pPr eaLnBrk="1" hangingPunct="1">
              <a:spcBef>
                <a:spcPct val="0"/>
              </a:spcBef>
              <a:defRPr/>
            </a:pPr>
            <a:endParaRPr lang="en-US" altLang="en-US" sz="1400" dirty="0">
              <a:latin typeface="Arial" panose="020B0604020202020204" pitchFamily="34" charset="0"/>
              <a:cs typeface="Arial" panose="020B0604020202020204" pitchFamily="34" charset="0"/>
            </a:endParaRPr>
          </a:p>
          <a:p>
            <a:pPr eaLnBrk="1" hangingPunct="1">
              <a:spcBef>
                <a:spcPct val="0"/>
              </a:spcBef>
              <a:defRPr/>
            </a:pPr>
            <a:r>
              <a:rPr lang="en-US" altLang="en-US" sz="1400" dirty="0">
                <a:latin typeface="Arial" panose="020B0604020202020204" pitchFamily="34" charset="0"/>
                <a:cs typeface="Arial" panose="020B0604020202020204" pitchFamily="34" charset="0"/>
              </a:rPr>
              <a:t>Thank you so much for coming. </a:t>
            </a:r>
          </a:p>
          <a:p>
            <a:endParaRPr lang="en-US" dirty="0"/>
          </a:p>
          <a:p>
            <a:r>
              <a:rPr lang="en-US" sz="1400" b="1" dirty="0">
                <a:latin typeface="Arial" panose="020B0604020202020204" pitchFamily="34" charset="0"/>
                <a:cs typeface="Arial" panose="020B0604020202020204" pitchFamily="34" charset="0"/>
              </a:rPr>
              <a:t>[End presentation]</a:t>
            </a:r>
          </a:p>
        </p:txBody>
      </p:sp>
      <p:sp>
        <p:nvSpPr>
          <p:cNvPr id="4" name="Slide Number Placeholder 3"/>
          <p:cNvSpPr>
            <a:spLocks noGrp="1"/>
          </p:cNvSpPr>
          <p:nvPr>
            <p:ph type="sldNum" sz="quarter" idx="10"/>
          </p:nvPr>
        </p:nvSpPr>
        <p:spPr/>
        <p:txBody>
          <a:bodyPr/>
          <a:lstStyle/>
          <a:p>
            <a:fld id="{1CE27A00-9ED4-434D-BC8A-5D31EFE24023}"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81352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en-US" sz="1400" b="1" dirty="0">
                <a:latin typeface="Arial" panose="020B0604020202020204" pitchFamily="34" charset="0"/>
                <a:cs typeface="Arial" panose="020B0604020202020204" pitchFamily="34" charset="0"/>
              </a:rPr>
              <a:t>[6</a:t>
            </a:r>
            <a:r>
              <a:rPr lang="en-US" altLang="en-US" sz="1400" b="1" baseline="0" dirty="0">
                <a:latin typeface="Arial" panose="020B0604020202020204" pitchFamily="34" charset="0"/>
                <a:cs typeface="Arial" panose="020B0604020202020204" pitchFamily="34" charset="0"/>
              </a:rPr>
              <a:t> minutes]</a:t>
            </a:r>
            <a:endParaRPr lang="en-US" altLang="en-US" sz="1400" b="1" dirty="0">
              <a:latin typeface="Arial" panose="020B0604020202020204" pitchFamily="34" charset="0"/>
              <a:cs typeface="Arial" panose="020B0604020202020204" pitchFamily="34" charset="0"/>
            </a:endParaRPr>
          </a:p>
          <a:p>
            <a:pPr marL="291148" indent="-291148" defTabSz="931774" fontAlgn="base">
              <a:spcBef>
                <a:spcPct val="0"/>
              </a:spcBef>
              <a:spcAft>
                <a:spcPct val="0"/>
              </a:spcAft>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Please take a moment to introduce yourself to the other people at your table and discuss why learning about the EL Roadmap is important to your work.</a:t>
            </a:r>
          </a:p>
          <a:p>
            <a:pPr marL="177924" indent="-177924" defTabSz="931774" fontAlgn="base">
              <a:spcBef>
                <a:spcPct val="0"/>
              </a:spcBef>
              <a:spcAft>
                <a:spcPct val="0"/>
              </a:spcAft>
              <a:buFontTx/>
              <a:buChar char="•"/>
              <a:defRPr/>
            </a:pPr>
            <a:endParaRPr lang="en-US" altLang="en-US" sz="1400" dirty="0">
              <a:solidFill>
                <a:prstClr val="black"/>
              </a:solidFill>
              <a:latin typeface="Arial" panose="020B0604020202020204" pitchFamily="34" charset="0"/>
              <a:cs typeface="Arial" panose="020B0604020202020204" pitchFamily="34" charset="0"/>
            </a:endParaRPr>
          </a:p>
          <a:p>
            <a:pPr marL="177924" indent="-177924" defTabSz="931774" fontAlgn="base">
              <a:spcBef>
                <a:spcPct val="0"/>
              </a:spcBef>
              <a:spcAft>
                <a:spcPct val="0"/>
              </a:spcAft>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10"/>
          </p:nvPr>
        </p:nvSpPr>
        <p:spPr/>
        <p:txBody>
          <a:bodyPr/>
          <a:lstStyle/>
          <a:p>
            <a:fld id="{1CE27A00-9ED4-434D-BC8A-5D31EFE24023}"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618878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96925" y="519113"/>
            <a:ext cx="5861050" cy="32972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xfrm>
            <a:off x="749796" y="4077533"/>
            <a:ext cx="5988411" cy="506368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[2</a:t>
            </a:r>
            <a:r>
              <a:rPr lang="en-US" altLang="en-US" sz="1400" b="1" baseline="0" dirty="0">
                <a:latin typeface="Arial" panose="020B0604020202020204" pitchFamily="34" charset="0"/>
                <a:cs typeface="Arial" panose="020B0604020202020204" pitchFamily="34" charset="0"/>
              </a:rPr>
              <a:t> minutes]</a:t>
            </a:r>
            <a:endParaRPr lang="en-US" altLang="en-US" sz="1400" b="1" dirty="0">
              <a:latin typeface="Arial" panose="020B0604020202020204" pitchFamily="34" charset="0"/>
              <a:cs typeface="Arial" panose="020B0604020202020204" pitchFamily="34" charset="0"/>
            </a:endParaRPr>
          </a:p>
          <a:p>
            <a:pPr>
              <a:spcBef>
                <a:spcPct val="0"/>
              </a:spcBef>
              <a:defRPr/>
            </a:pPr>
            <a:r>
              <a:rPr lang="en-US" altLang="en-US" sz="1400" dirty="0">
                <a:latin typeface="Arial" panose="020B0604020202020204" pitchFamily="34" charset="0"/>
                <a:cs typeface="Arial" panose="020B0604020202020204" pitchFamily="34" charset="0"/>
              </a:rPr>
              <a:t>Let’s discuss why we need the EL Roadmap.</a:t>
            </a:r>
          </a:p>
          <a:p>
            <a:pPr>
              <a:spcBef>
                <a:spcPct val="0"/>
              </a:spcBef>
              <a:defRPr/>
            </a:pPr>
            <a:endParaRPr lang="en-US" altLang="en-US" sz="1400" dirty="0">
              <a:latin typeface="Arial" panose="020B0604020202020204" pitchFamily="34" charset="0"/>
              <a:cs typeface="Arial" panose="020B0604020202020204" pitchFamily="34" charset="0"/>
            </a:endParaRPr>
          </a:p>
          <a:p>
            <a:pPr marL="302317" indent="-302317">
              <a:spcBef>
                <a:spcPct val="0"/>
              </a:spcBef>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In the 2017–18 school year, California had more than 1.2</a:t>
            </a:r>
            <a:r>
              <a:rPr lang="en-US" altLang="en-US" sz="1400" baseline="0"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million students who were classified as English learners. That is one in every four public school students statewide.</a:t>
            </a:r>
          </a:p>
          <a:p>
            <a:pPr marL="302317" indent="-302317">
              <a:spcBef>
                <a:spcPct val="0"/>
              </a:spcBef>
              <a:buFont typeface="Arial" panose="020B0604020202020204" pitchFamily="34" charset="0"/>
              <a:buChar char="•"/>
              <a:defRPr/>
            </a:pPr>
            <a:endParaRPr lang="en-US" altLang="en-US" sz="1400" dirty="0">
              <a:latin typeface="Arial" panose="020B0604020202020204" pitchFamily="34" charset="0"/>
              <a:cs typeface="Arial" panose="020B0604020202020204" pitchFamily="34" charset="0"/>
            </a:endParaRPr>
          </a:p>
          <a:p>
            <a:pPr marL="302317" indent="-302317">
              <a:spcBef>
                <a:spcPct val="0"/>
              </a:spcBef>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We need to provide systems of support to English learners, schools, and parents so that English learners have access to the curriculum and feel supported at school. We must provide the support needed to ensure that English learners have the same opportunities as English-only students.</a:t>
            </a:r>
          </a:p>
          <a:p>
            <a:pPr marL="302317" indent="-302317">
              <a:spcBef>
                <a:spcPct val="0"/>
              </a:spcBef>
              <a:buFont typeface="Arial" panose="020B0604020202020204" pitchFamily="34" charset="0"/>
              <a:buChar char="•"/>
              <a:defRPr/>
            </a:pPr>
            <a:endParaRPr lang="en-US" altLang="en-US" sz="1400" dirty="0">
              <a:latin typeface="Arial" panose="020B0604020202020204" pitchFamily="34" charset="0"/>
              <a:cs typeface="Arial" panose="020B0604020202020204" pitchFamily="34" charset="0"/>
            </a:endParaRPr>
          </a:p>
          <a:p>
            <a:pPr marL="302317" indent="-302317">
              <a:spcBef>
                <a:spcPct val="0"/>
              </a:spcBef>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We are all on the road of continuous improvement. The California EL Roadmap is a map to get there.</a:t>
            </a:r>
          </a:p>
          <a:p>
            <a:pPr marL="302317" indent="-302317">
              <a:spcBef>
                <a:spcPct val="0"/>
              </a:spcBef>
              <a:buFont typeface="Arial" panose="020B0604020202020204" pitchFamily="34" charset="0"/>
              <a:buChar char="•"/>
              <a:defRPr/>
            </a:pPr>
            <a:endParaRPr lang="en-US" altLang="en-US" sz="1400" dirty="0">
              <a:latin typeface="Arial" panose="020B0604020202020204" pitchFamily="34" charset="0"/>
              <a:cs typeface="Arial" panose="020B0604020202020204" pitchFamily="34" charset="0"/>
            </a:endParaRPr>
          </a:p>
          <a:p>
            <a:pPr marL="302317" indent="-302317">
              <a:spcBef>
                <a:spcPct val="0"/>
              </a:spcBef>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The California EL Roadmap Policy not only helps schools and districts meet the academic standards, it also helps them equip students with the twenty-first century skills necessary to succeed in college and career, and prepares them to participate in our global society.</a:t>
            </a:r>
          </a:p>
          <a:p>
            <a:pPr>
              <a:spcBef>
                <a:spcPct val="0"/>
              </a:spcBef>
              <a:buFontTx/>
              <a:buChar char="•"/>
              <a:defRPr/>
            </a:pPr>
            <a:endParaRPr lang="en-US" altLang="en-US" sz="1400" dirty="0">
              <a:latin typeface="Arial" panose="020B0604020202020204" pitchFamily="34" charset="0"/>
              <a:cs typeface="Arial" panose="020B0604020202020204" pitchFamily="34" charset="0"/>
            </a:endParaRPr>
          </a:p>
          <a:p>
            <a:pPr>
              <a:spcBef>
                <a:spcPct val="0"/>
              </a:spcBef>
              <a:defRPr/>
            </a:pPr>
            <a:r>
              <a:rPr lang="en-US" altLang="en-US" sz="1400" b="1" dirty="0">
                <a:latin typeface="Arial" panose="020B0604020202020204" pitchFamily="34" charset="0"/>
                <a:cs typeface="Arial" panose="020B0604020202020204" pitchFamily="34" charset="0"/>
              </a:rPr>
              <a:t>[Click to advance to next slide]</a:t>
            </a:r>
          </a:p>
          <a:p>
            <a:pPr>
              <a:spcBef>
                <a:spcPct val="0"/>
              </a:spcBef>
              <a:defRPr/>
            </a:pPr>
            <a:endParaRPr lang="en-US" altLang="en-US" sz="1400" b="1" dirty="0">
              <a:latin typeface="Arial" panose="020B0604020202020204" pitchFamily="34" charset="0"/>
              <a:cs typeface="Arial" panose="020B0604020202020204" pitchFamily="34" charset="0"/>
            </a:endParaRPr>
          </a:p>
          <a:p>
            <a:pPr>
              <a:spcBef>
                <a:spcPct val="0"/>
              </a:spcBef>
              <a:defRPr/>
            </a:pPr>
            <a:endParaRPr lang="en-US" altLang="en-US" sz="1400" b="1" dirty="0">
              <a:latin typeface="Arial" panose="020B0604020202020204" pitchFamily="34" charset="0"/>
              <a:cs typeface="Arial" panose="020B0604020202020204" pitchFamily="34" charset="0"/>
            </a:endParaRPr>
          </a:p>
          <a:p>
            <a:pPr>
              <a:spcBef>
                <a:spcPct val="0"/>
              </a:spcBef>
              <a:defRPr/>
            </a:pPr>
            <a:endParaRPr lang="en-US" altLang="en-US" sz="1400" dirty="0">
              <a:latin typeface="Arial" panose="020B0604020202020204" pitchFamily="34" charset="0"/>
              <a:cs typeface="Arial" panose="020B0604020202020204" pitchFamily="34" charset="0"/>
            </a:endParaRPr>
          </a:p>
          <a:p>
            <a:pPr>
              <a:spcBef>
                <a:spcPct val="0"/>
              </a:spcBef>
              <a:defRPr/>
            </a:pPr>
            <a:endParaRPr lang="en-US" altLang="en-US" sz="1400" dirty="0">
              <a:latin typeface="Arial" panose="020B0604020202020204" pitchFamily="34" charset="0"/>
              <a:cs typeface="Arial" panose="020B0604020202020204" pitchFamily="34"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2989" indent="-300009">
              <a:defRPr>
                <a:solidFill>
                  <a:schemeClr val="tx1"/>
                </a:solidFill>
                <a:latin typeface="Calibri" panose="020F0502020204030204" pitchFamily="34" charset="0"/>
              </a:defRPr>
            </a:lvl2pPr>
            <a:lvl3pPr marL="1206627" indent="-239019">
              <a:defRPr>
                <a:solidFill>
                  <a:schemeClr val="tx1"/>
                </a:solidFill>
                <a:latin typeface="Calibri" panose="020F0502020204030204" pitchFamily="34" charset="0"/>
              </a:defRPr>
            </a:lvl3pPr>
            <a:lvl4pPr marL="1691257" indent="-239019">
              <a:defRPr>
                <a:solidFill>
                  <a:schemeClr val="tx1"/>
                </a:solidFill>
                <a:latin typeface="Calibri" panose="020F0502020204030204" pitchFamily="34" charset="0"/>
              </a:defRPr>
            </a:lvl4pPr>
            <a:lvl5pPr marL="2174237" indent="-239019">
              <a:defRPr>
                <a:solidFill>
                  <a:schemeClr val="tx1"/>
                </a:solidFill>
                <a:latin typeface="Calibri" panose="020F0502020204030204" pitchFamily="34" charset="0"/>
              </a:defRPr>
            </a:lvl5pPr>
            <a:lvl6pPr marL="2648976" indent="-239019" eaLnBrk="0" fontAlgn="base" hangingPunct="0">
              <a:spcBef>
                <a:spcPct val="0"/>
              </a:spcBef>
              <a:spcAft>
                <a:spcPct val="0"/>
              </a:spcAft>
              <a:defRPr>
                <a:solidFill>
                  <a:schemeClr val="tx1"/>
                </a:solidFill>
                <a:latin typeface="Calibri" panose="020F0502020204030204" pitchFamily="34" charset="0"/>
              </a:defRPr>
            </a:lvl6pPr>
            <a:lvl7pPr marL="3123715" indent="-239019" eaLnBrk="0" fontAlgn="base" hangingPunct="0">
              <a:spcBef>
                <a:spcPct val="0"/>
              </a:spcBef>
              <a:spcAft>
                <a:spcPct val="0"/>
              </a:spcAft>
              <a:defRPr>
                <a:solidFill>
                  <a:schemeClr val="tx1"/>
                </a:solidFill>
                <a:latin typeface="Calibri" panose="020F0502020204030204" pitchFamily="34" charset="0"/>
              </a:defRPr>
            </a:lvl7pPr>
            <a:lvl8pPr marL="3598454" indent="-239019" eaLnBrk="0" fontAlgn="base" hangingPunct="0">
              <a:spcBef>
                <a:spcPct val="0"/>
              </a:spcBef>
              <a:spcAft>
                <a:spcPct val="0"/>
              </a:spcAft>
              <a:defRPr>
                <a:solidFill>
                  <a:schemeClr val="tx1"/>
                </a:solidFill>
                <a:latin typeface="Calibri" panose="020F0502020204030204" pitchFamily="34" charset="0"/>
              </a:defRPr>
            </a:lvl8pPr>
            <a:lvl9pPr marL="4073193" indent="-23901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464DD07-BD03-46FD-8F41-578FD7A8D307}" type="slidenum">
              <a:rPr lang="en-US" altLang="en-US" smtClean="0">
                <a:solidFill>
                  <a:prstClr val="black"/>
                </a:solidFill>
              </a:rPr>
              <a:pPr fontAlgn="base">
                <a:spcBef>
                  <a:spcPct val="0"/>
                </a:spcBef>
                <a:spcAft>
                  <a:spcPct val="0"/>
                </a:spcAft>
              </a:pPr>
              <a:t>4</a:t>
            </a:fld>
            <a:endParaRPr lang="en-US" altLang="en-US">
              <a:solidFill>
                <a:prstClr val="black"/>
              </a:solidFill>
            </a:endParaRPr>
          </a:p>
        </p:txBody>
      </p:sp>
    </p:spTree>
    <p:extLst>
      <p:ext uri="{BB962C8B-B14F-4D97-AF65-F5344CB8AC3E}">
        <p14:creationId xmlns:p14="http://schemas.microsoft.com/office/powerpoint/2010/main" val="3519863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400" b="1" dirty="0">
                <a:latin typeface="Arial" panose="020B0604020202020204" pitchFamily="34" charset="0"/>
                <a:cs typeface="Arial" panose="020B0604020202020204" pitchFamily="34" charset="0"/>
              </a:rPr>
              <a:t>[2</a:t>
            </a:r>
            <a:r>
              <a:rPr lang="en-US" altLang="en-US" sz="1400" b="1" baseline="0" dirty="0">
                <a:latin typeface="Arial" panose="020B0604020202020204" pitchFamily="34" charset="0"/>
                <a:cs typeface="Arial" panose="020B0604020202020204" pitchFamily="34" charset="0"/>
              </a:rPr>
              <a:t> minutes]</a:t>
            </a:r>
            <a:endParaRPr lang="en-US" altLang="en-US" sz="1400" b="1" dirty="0">
              <a:latin typeface="Arial" panose="020B0604020202020204" pitchFamily="34" charset="0"/>
              <a:cs typeface="Arial" panose="020B0604020202020204" pitchFamily="34" charset="0"/>
            </a:endParaRPr>
          </a:p>
          <a:p>
            <a:pPr marL="302317" indent="-302317">
              <a:buFont typeface="Arial" panose="020B0604020202020204" pitchFamily="34" charset="0"/>
              <a:buChar char="•"/>
              <a:defRPr/>
            </a:pPr>
            <a:r>
              <a:rPr lang="en-US" sz="1400" dirty="0">
                <a:latin typeface="Arial" panose="020B0604020202020204" pitchFamily="34" charset="0"/>
                <a:cs typeface="Arial" panose="020B0604020202020204" pitchFamily="34" charset="0"/>
              </a:rPr>
              <a:t>With all of the recent changes in programs and services for English learners, it was time to develop a cohesive direction and a common aspirational, inspirational vision.</a:t>
            </a:r>
          </a:p>
          <a:p>
            <a:pPr>
              <a:defRPr/>
            </a:pPr>
            <a:endParaRPr lang="en-US" sz="1400" dirty="0">
              <a:latin typeface="Arial" panose="020B0604020202020204" pitchFamily="34" charset="0"/>
              <a:cs typeface="Arial" panose="020B0604020202020204" pitchFamily="34" charset="0"/>
            </a:endParaRPr>
          </a:p>
          <a:p>
            <a:pPr marL="302317" indent="-302317">
              <a:buFont typeface="Arial" panose="020B0604020202020204" pitchFamily="34" charset="0"/>
              <a:buChar char="•"/>
              <a:defRPr/>
            </a:pPr>
            <a:r>
              <a:rPr lang="en-US" sz="1400" dirty="0">
                <a:latin typeface="Arial" panose="020B0604020202020204" pitchFamily="34" charset="0"/>
                <a:cs typeface="Arial" panose="020B0604020202020204" pitchFamily="34" charset="0"/>
              </a:rPr>
              <a:t>The goal was to pull from current research and practice to set a course for innovation in serving English learners, thus “moving the needle” on EL programs and services.</a:t>
            </a:r>
          </a:p>
          <a:p>
            <a:pPr>
              <a:defRPr/>
            </a:pPr>
            <a:endParaRPr lang="en-US" sz="1400" dirty="0">
              <a:latin typeface="Arial" panose="020B0604020202020204" pitchFamily="34" charset="0"/>
              <a:cs typeface="Arial" panose="020B0604020202020204" pitchFamily="34" charset="0"/>
            </a:endParaRPr>
          </a:p>
          <a:p>
            <a:pPr marL="302317" indent="-302317">
              <a:buFont typeface="Arial" panose="020B0604020202020204" pitchFamily="34" charset="0"/>
              <a:buChar char="•"/>
              <a:defRPr/>
            </a:pPr>
            <a:r>
              <a:rPr lang="en-US" sz="1400" dirty="0">
                <a:latin typeface="Arial" panose="020B0604020202020204" pitchFamily="34" charset="0"/>
                <a:cs typeface="Arial" panose="020B0604020202020204" pitchFamily="34" charset="0"/>
              </a:rPr>
              <a:t>The goal was to create these resources in collaboration with the field, including the guidance document, tools, and crosswalks to other documents and legal citations, including the LCAP.</a:t>
            </a:r>
          </a:p>
          <a:p>
            <a:pPr>
              <a:defRPr/>
            </a:pPr>
            <a:endParaRPr lang="en-US" sz="1400" dirty="0">
              <a:latin typeface="Arial" panose="020B0604020202020204" pitchFamily="34" charset="0"/>
              <a:cs typeface="Arial" panose="020B0604020202020204" pitchFamily="34" charset="0"/>
            </a:endParaRPr>
          </a:p>
          <a:p>
            <a:pPr>
              <a:defRPr/>
            </a:pPr>
            <a:r>
              <a:rPr lang="en-US" altLang="en-US" sz="1400" b="1" dirty="0">
                <a:latin typeface="Arial" panose="020B0604020202020204" pitchFamily="34" charset="0"/>
                <a:cs typeface="Arial" panose="020B0604020202020204" pitchFamily="34" charset="0"/>
              </a:rPr>
              <a:t>[Click to advance to next slide]</a:t>
            </a:r>
          </a:p>
          <a:p>
            <a:pPr>
              <a:defRPr/>
            </a:pPr>
            <a:endParaRPr lang="en-US" sz="1400" dirty="0">
              <a:latin typeface="Arial" panose="020B0604020202020204" pitchFamily="34" charset="0"/>
              <a:cs typeface="Arial" panose="020B0604020202020204" pitchFamily="34"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1450" indent="-296711">
              <a:defRPr>
                <a:solidFill>
                  <a:schemeClr val="tx1"/>
                </a:solidFill>
                <a:latin typeface="Calibri" panose="020F0502020204030204" pitchFamily="34" charset="0"/>
              </a:defRPr>
            </a:lvl2pPr>
            <a:lvl3pPr marL="1186847" indent="-237369">
              <a:defRPr>
                <a:solidFill>
                  <a:schemeClr val="tx1"/>
                </a:solidFill>
                <a:latin typeface="Calibri" panose="020F0502020204030204" pitchFamily="34" charset="0"/>
              </a:defRPr>
            </a:lvl3pPr>
            <a:lvl4pPr marL="1661585" indent="-237369">
              <a:defRPr>
                <a:solidFill>
                  <a:schemeClr val="tx1"/>
                </a:solidFill>
                <a:latin typeface="Calibri" panose="020F0502020204030204" pitchFamily="34" charset="0"/>
              </a:defRPr>
            </a:lvl4pPr>
            <a:lvl5pPr marL="2136324" indent="-237369">
              <a:defRPr>
                <a:solidFill>
                  <a:schemeClr val="tx1"/>
                </a:solidFill>
                <a:latin typeface="Calibri" panose="020F0502020204030204" pitchFamily="34" charset="0"/>
              </a:defRPr>
            </a:lvl5pPr>
            <a:lvl6pPr marL="2611062" indent="-237369" eaLnBrk="0" fontAlgn="base" hangingPunct="0">
              <a:spcBef>
                <a:spcPct val="0"/>
              </a:spcBef>
              <a:spcAft>
                <a:spcPct val="0"/>
              </a:spcAft>
              <a:defRPr>
                <a:solidFill>
                  <a:schemeClr val="tx1"/>
                </a:solidFill>
                <a:latin typeface="Calibri" panose="020F0502020204030204" pitchFamily="34" charset="0"/>
              </a:defRPr>
            </a:lvl6pPr>
            <a:lvl7pPr marL="3085801" indent="-237369" eaLnBrk="0" fontAlgn="base" hangingPunct="0">
              <a:spcBef>
                <a:spcPct val="0"/>
              </a:spcBef>
              <a:spcAft>
                <a:spcPct val="0"/>
              </a:spcAft>
              <a:defRPr>
                <a:solidFill>
                  <a:schemeClr val="tx1"/>
                </a:solidFill>
                <a:latin typeface="Calibri" panose="020F0502020204030204" pitchFamily="34" charset="0"/>
              </a:defRPr>
            </a:lvl7pPr>
            <a:lvl8pPr marL="3560540" indent="-237369" eaLnBrk="0" fontAlgn="base" hangingPunct="0">
              <a:spcBef>
                <a:spcPct val="0"/>
              </a:spcBef>
              <a:spcAft>
                <a:spcPct val="0"/>
              </a:spcAft>
              <a:defRPr>
                <a:solidFill>
                  <a:schemeClr val="tx1"/>
                </a:solidFill>
                <a:latin typeface="Calibri" panose="020F0502020204030204" pitchFamily="34" charset="0"/>
              </a:defRPr>
            </a:lvl8pPr>
            <a:lvl9pPr marL="4035279" indent="-23736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2EC2A74-F1FF-4ACD-8D6D-759C5BFAAAF3}" type="slidenum">
              <a:rPr lang="en-US" altLang="en-US" smtClean="0">
                <a:solidFill>
                  <a:prstClr val="black"/>
                </a:solidFill>
              </a:rPr>
              <a:pPr fontAlgn="base">
                <a:spcBef>
                  <a:spcPct val="0"/>
                </a:spcBef>
                <a:spcAft>
                  <a:spcPct val="0"/>
                </a:spcAft>
              </a:pPr>
              <a:t>5</a:t>
            </a:fld>
            <a:endParaRPr lang="en-US" altLang="en-US">
              <a:solidFill>
                <a:prstClr val="black"/>
              </a:solidFill>
            </a:endParaRPr>
          </a:p>
        </p:txBody>
      </p:sp>
    </p:spTree>
    <p:extLst>
      <p:ext uri="{BB962C8B-B14F-4D97-AF65-F5344CB8AC3E}">
        <p14:creationId xmlns:p14="http://schemas.microsoft.com/office/powerpoint/2010/main" val="2494085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4641850" y="231775"/>
            <a:ext cx="1660525" cy="933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244098" y="896554"/>
            <a:ext cx="6691961" cy="816662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49478" rtl="0" eaLnBrk="1" fontAlgn="auto" latinLnBrk="0" hangingPunct="1">
              <a:lnSpc>
                <a:spcPct val="100000"/>
              </a:lnSpc>
              <a:spcBef>
                <a:spcPts val="0"/>
              </a:spcBef>
              <a:spcAft>
                <a:spcPts val="0"/>
              </a:spcAft>
              <a:buClrTx/>
              <a:buSzTx/>
              <a:buFontTx/>
              <a:buNone/>
              <a:tabLst/>
              <a:defRPr/>
            </a:pPr>
            <a:r>
              <a:rPr lang="en-US" altLang="en-US" sz="1200" b="1" dirty="0">
                <a:latin typeface="Arial" panose="020B0604020202020204" pitchFamily="34" charset="0"/>
                <a:cs typeface="Arial" panose="020B0604020202020204" pitchFamily="34" charset="0"/>
              </a:rPr>
              <a:t>[6</a:t>
            </a:r>
            <a:r>
              <a:rPr lang="en-US" altLang="en-US" sz="1200" b="1" baseline="0" dirty="0">
                <a:latin typeface="Arial" panose="020B0604020202020204" pitchFamily="34" charset="0"/>
                <a:cs typeface="Arial" panose="020B0604020202020204" pitchFamily="34" charset="0"/>
              </a:rPr>
              <a:t> minutes]</a:t>
            </a:r>
            <a:endParaRPr lang="en-US" altLang="en-US" sz="1200" b="1" dirty="0">
              <a:latin typeface="Arial" panose="020B0604020202020204" pitchFamily="34" charset="0"/>
              <a:cs typeface="Arial" panose="020B0604020202020204" pitchFamily="34" charset="0"/>
            </a:endParaRPr>
          </a:p>
          <a:p>
            <a:pPr defTabSz="949478">
              <a:defRPr/>
            </a:pPr>
            <a:r>
              <a:rPr lang="en-US" altLang="en-US" dirty="0">
                <a:solidFill>
                  <a:prstClr val="black"/>
                </a:solidFill>
                <a:latin typeface="Arial" panose="020B0604020202020204" pitchFamily="34" charset="0"/>
                <a:cs typeface="Arial" panose="020B0604020202020204" pitchFamily="34" charset="0"/>
              </a:rPr>
              <a:t>This image shows a timeline of events in EL education.</a:t>
            </a:r>
          </a:p>
          <a:p>
            <a:pPr defTabSz="949478">
              <a:defRPr/>
            </a:pPr>
            <a:endParaRPr lang="en-US" altLang="en-US" sz="800" dirty="0">
              <a:solidFill>
                <a:prstClr val="black"/>
              </a:solidFill>
              <a:latin typeface="Arial" panose="020B0604020202020204" pitchFamily="34" charset="0"/>
              <a:cs typeface="Arial" panose="020B0604020202020204" pitchFamily="34" charset="0"/>
            </a:endParaRPr>
          </a:p>
          <a:p>
            <a:pPr defTabSz="949478">
              <a:defRPr/>
            </a:pPr>
            <a:r>
              <a:rPr lang="en-US" altLang="en-US" dirty="0">
                <a:solidFill>
                  <a:prstClr val="black"/>
                </a:solidFill>
                <a:latin typeface="Arial" panose="020B0604020202020204" pitchFamily="34" charset="0"/>
                <a:cs typeface="Arial" panose="020B0604020202020204" pitchFamily="34" charset="0"/>
              </a:rPr>
              <a:t>In 1974, the court case </a:t>
            </a:r>
            <a:r>
              <a:rPr lang="en-US" altLang="en-US" i="1" dirty="0">
                <a:solidFill>
                  <a:prstClr val="black"/>
                </a:solidFill>
                <a:latin typeface="Arial" panose="020B0604020202020204" pitchFamily="34" charset="0"/>
                <a:cs typeface="Arial" panose="020B0604020202020204" pitchFamily="34" charset="0"/>
              </a:rPr>
              <a:t>Lau v. Nichols </a:t>
            </a:r>
            <a:r>
              <a:rPr lang="en-US" altLang="en-US" dirty="0">
                <a:solidFill>
                  <a:prstClr val="black"/>
                </a:solidFill>
                <a:latin typeface="Arial" panose="020B0604020202020204" pitchFamily="34" charset="0"/>
                <a:cs typeface="Arial" panose="020B0604020202020204" pitchFamily="34" charset="0"/>
              </a:rPr>
              <a:t>established that not providing specific language support to English learners violated their civil rights. The 1974 decision paved the way for the 1976 California Bilingual-Bicultural Act, which made bilingual education a right for English learners. </a:t>
            </a:r>
          </a:p>
          <a:p>
            <a:pPr defTabSz="949478">
              <a:defRPr/>
            </a:pPr>
            <a:endParaRPr lang="en-US" altLang="en-US" sz="800" dirty="0">
              <a:solidFill>
                <a:prstClr val="black"/>
              </a:solidFill>
              <a:latin typeface="Arial" panose="020B0604020202020204" pitchFamily="34" charset="0"/>
              <a:cs typeface="Arial" panose="020B0604020202020204" pitchFamily="34" charset="0"/>
            </a:endParaRPr>
          </a:p>
          <a:p>
            <a:pPr defTabSz="949478">
              <a:defRPr/>
            </a:pPr>
            <a:r>
              <a:rPr lang="en-US" altLang="en-US" dirty="0">
                <a:solidFill>
                  <a:prstClr val="black"/>
                </a:solidFill>
                <a:latin typeface="Arial" panose="020B0604020202020204" pitchFamily="34" charset="0"/>
                <a:cs typeface="Arial" panose="020B0604020202020204" pitchFamily="34" charset="0"/>
              </a:rPr>
              <a:t>These two developments ushered in the era of building bilingual programs, practices, and supports. </a:t>
            </a:r>
          </a:p>
          <a:p>
            <a:pPr defTabSz="949478">
              <a:defRPr/>
            </a:pPr>
            <a:endParaRPr lang="en-US" altLang="en-US" sz="800" dirty="0">
              <a:solidFill>
                <a:prstClr val="black"/>
              </a:solidFill>
              <a:latin typeface="Arial" panose="020B0604020202020204" pitchFamily="34" charset="0"/>
              <a:cs typeface="Arial" panose="020B0604020202020204" pitchFamily="34" charset="0"/>
            </a:endParaRPr>
          </a:p>
          <a:p>
            <a:pPr defTabSz="949478">
              <a:defRPr/>
            </a:pPr>
            <a:r>
              <a:rPr lang="en-US" altLang="en-US" dirty="0">
                <a:solidFill>
                  <a:prstClr val="black"/>
                </a:solidFill>
                <a:latin typeface="Arial" panose="020B0604020202020204" pitchFamily="34" charset="0"/>
                <a:cs typeface="Arial" panose="020B0604020202020204" pitchFamily="34" charset="0"/>
              </a:rPr>
              <a:t>In 1981, the United States Court of Appeals, 5</a:t>
            </a:r>
            <a:r>
              <a:rPr lang="en-US" altLang="en-US" baseline="30000" dirty="0">
                <a:solidFill>
                  <a:prstClr val="black"/>
                </a:solidFill>
                <a:latin typeface="Arial" panose="020B0604020202020204" pitchFamily="34" charset="0"/>
                <a:cs typeface="Arial" panose="020B0604020202020204" pitchFamily="34" charset="0"/>
              </a:rPr>
              <a:t>th</a:t>
            </a:r>
            <a:r>
              <a:rPr lang="en-US" altLang="en-US" dirty="0">
                <a:solidFill>
                  <a:prstClr val="black"/>
                </a:solidFill>
                <a:latin typeface="Arial" panose="020B0604020202020204" pitchFamily="34" charset="0"/>
                <a:cs typeface="Arial" panose="020B0604020202020204" pitchFamily="34" charset="0"/>
              </a:rPr>
              <a:t> Circuit, heard an appeal and ruled in favor of the </a:t>
            </a:r>
            <a:r>
              <a:rPr lang="en-US" altLang="en-US" dirty="0" err="1">
                <a:solidFill>
                  <a:prstClr val="black"/>
                </a:solidFill>
                <a:latin typeface="Arial" panose="020B0604020202020204" pitchFamily="34" charset="0"/>
                <a:cs typeface="Arial" panose="020B0604020202020204" pitchFamily="34" charset="0"/>
              </a:rPr>
              <a:t>Castañedas</a:t>
            </a:r>
            <a:r>
              <a:rPr lang="en-US" altLang="en-US" dirty="0">
                <a:solidFill>
                  <a:prstClr val="black"/>
                </a:solidFill>
                <a:latin typeface="Arial" panose="020B0604020202020204" pitchFamily="34" charset="0"/>
                <a:cs typeface="Arial" panose="020B0604020202020204" pitchFamily="34" charset="0"/>
              </a:rPr>
              <a:t>, establishing a three pronged approach for assessing bilingual programs. The criteria are: </a:t>
            </a:r>
          </a:p>
          <a:p>
            <a:pPr marL="308094" indent="-308094" defTabSz="949478">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The bilingual education program must be “based on sound educational theory,”</a:t>
            </a:r>
          </a:p>
          <a:p>
            <a:pPr marL="308094" indent="-308094" defTabSz="949478">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The program must be “implemented effectively with resources for personnel, instructional materials, and space,” and </a:t>
            </a:r>
          </a:p>
          <a:p>
            <a:pPr marL="308094" indent="-308094" defTabSz="949478">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After a trial period, the program must be proven effective in overcoming language barriers.</a:t>
            </a:r>
            <a:endParaRPr lang="en-US" altLang="en-US" dirty="0">
              <a:solidFill>
                <a:prstClr val="black"/>
              </a:solidFill>
              <a:latin typeface="Arial" panose="020B0604020202020204" pitchFamily="34" charset="0"/>
              <a:cs typeface="Arial" panose="020B0604020202020204" pitchFamily="34" charset="0"/>
            </a:endParaRPr>
          </a:p>
          <a:p>
            <a:pPr defTabSz="949478">
              <a:defRPr/>
            </a:pPr>
            <a:endParaRPr lang="en-US" altLang="en-US" sz="800" dirty="0">
              <a:solidFill>
                <a:prstClr val="black"/>
              </a:solidFill>
              <a:latin typeface="Arial" panose="020B0604020202020204" pitchFamily="34" charset="0"/>
              <a:cs typeface="Arial" panose="020B0604020202020204" pitchFamily="34" charset="0"/>
            </a:endParaRPr>
          </a:p>
          <a:p>
            <a:pPr defTabSz="949478">
              <a:defRPr/>
            </a:pPr>
            <a:r>
              <a:rPr lang="en-US" altLang="en-US" dirty="0">
                <a:solidFill>
                  <a:prstClr val="black"/>
                </a:solidFill>
                <a:latin typeface="Arial" panose="020B0604020202020204" pitchFamily="34" charset="0"/>
                <a:cs typeface="Arial" panose="020B0604020202020204" pitchFamily="34" charset="0"/>
              </a:rPr>
              <a:t>In the 1990s, pushback to bilingual education ushered in an era of English-only research, policy, and accountability. This culminated in 1998 with the passage of Proposition 227, also known as the English in Public Schools Initiative, which stated that instruction to English learners must be provided overwhelmingly in English.</a:t>
            </a:r>
          </a:p>
          <a:p>
            <a:pPr defTabSz="949478">
              <a:defRPr/>
            </a:pPr>
            <a:endParaRPr lang="en-US" altLang="en-US" sz="800" dirty="0">
              <a:solidFill>
                <a:prstClr val="black"/>
              </a:solidFill>
              <a:latin typeface="Arial" panose="020B0604020202020204" pitchFamily="34" charset="0"/>
              <a:cs typeface="Arial" panose="020B0604020202020204" pitchFamily="34" charset="0"/>
            </a:endParaRPr>
          </a:p>
          <a:p>
            <a:pPr defTabSz="949478">
              <a:defRPr/>
            </a:pPr>
            <a:r>
              <a:rPr lang="en-US" altLang="en-US" dirty="0">
                <a:solidFill>
                  <a:prstClr val="black"/>
                </a:solidFill>
                <a:latin typeface="Arial" panose="020B0604020202020204" pitchFamily="34" charset="0"/>
                <a:cs typeface="Arial" panose="020B0604020202020204" pitchFamily="34" charset="0"/>
              </a:rPr>
              <a:t>In 2001, No Child Left Behind came into effect and, along with Proposition 227, lead to English-only research, policy, and accountability. </a:t>
            </a:r>
          </a:p>
          <a:p>
            <a:pPr defTabSz="949478">
              <a:defRPr/>
            </a:pPr>
            <a:endParaRPr lang="en-US" altLang="en-US" sz="800" dirty="0">
              <a:solidFill>
                <a:prstClr val="black"/>
              </a:solidFill>
              <a:latin typeface="Arial" panose="020B0604020202020204" pitchFamily="34" charset="0"/>
              <a:cs typeface="Arial" panose="020B0604020202020204" pitchFamily="34" charset="0"/>
            </a:endParaRPr>
          </a:p>
          <a:p>
            <a:pPr defTabSz="949478">
              <a:defRPr/>
            </a:pPr>
            <a:r>
              <a:rPr lang="en-US" altLang="en-US" dirty="0">
                <a:solidFill>
                  <a:prstClr val="black"/>
                </a:solidFill>
                <a:latin typeface="Arial" panose="020B0604020202020204" pitchFamily="34" charset="0"/>
                <a:cs typeface="Arial" panose="020B0604020202020204" pitchFamily="34" charset="0"/>
              </a:rPr>
              <a:t>In 2006, the tide began to turn when the National Literacy Panel on Language Minority Children and Youth released its report, finding that literacy in the home language corresponds to literacy in English for English learners.</a:t>
            </a:r>
          </a:p>
          <a:p>
            <a:pPr defTabSz="949478">
              <a:defRPr/>
            </a:pPr>
            <a:endParaRPr lang="en-US" altLang="en-US" sz="800" dirty="0">
              <a:solidFill>
                <a:prstClr val="black"/>
              </a:solidFill>
              <a:latin typeface="Arial" panose="020B0604020202020204" pitchFamily="34" charset="0"/>
              <a:cs typeface="Arial" panose="020B0604020202020204" pitchFamily="34" charset="0"/>
            </a:endParaRPr>
          </a:p>
          <a:p>
            <a:pPr defTabSz="949478">
              <a:defRPr/>
            </a:pPr>
            <a:r>
              <a:rPr lang="en-US" altLang="en-US" dirty="0">
                <a:solidFill>
                  <a:prstClr val="black"/>
                </a:solidFill>
                <a:latin typeface="Arial" panose="020B0604020202020204" pitchFamily="34" charset="0"/>
                <a:cs typeface="Arial" panose="020B0604020202020204" pitchFamily="34" charset="0"/>
              </a:rPr>
              <a:t>In 2010, the California Common Core State Standards, or CCSS, were adopted. In 2012, the new English Language Development, or ELD, Standards and the State Seal of Biliteracy were both adopted. This was followed by the California English Language Arts, or ELA,/ELD Framework in 2014 and the Every Student Succeeds Act in 2015.</a:t>
            </a:r>
          </a:p>
          <a:p>
            <a:pPr defTabSz="949478">
              <a:defRPr/>
            </a:pPr>
            <a:endParaRPr lang="en-US" altLang="en-US" sz="800" dirty="0">
              <a:solidFill>
                <a:prstClr val="black"/>
              </a:solidFill>
              <a:latin typeface="Arial" panose="020B0604020202020204" pitchFamily="34" charset="0"/>
              <a:cs typeface="Arial" panose="020B0604020202020204" pitchFamily="34" charset="0"/>
            </a:endParaRPr>
          </a:p>
          <a:p>
            <a:pPr defTabSz="949478">
              <a:defRPr/>
            </a:pPr>
            <a:r>
              <a:rPr lang="en-US" altLang="en-US" dirty="0">
                <a:solidFill>
                  <a:prstClr val="black"/>
                </a:solidFill>
                <a:latin typeface="Arial" panose="020B0604020202020204" pitchFamily="34" charset="0"/>
                <a:cs typeface="Arial" panose="020B0604020202020204" pitchFamily="34" charset="0"/>
              </a:rPr>
              <a:t>In November of 2016, the California Education for a Global Economy, or California </a:t>
            </a:r>
            <a:r>
              <a:rPr lang="en-US" altLang="en-US" dirty="0" err="1">
                <a:solidFill>
                  <a:prstClr val="black"/>
                </a:solidFill>
                <a:latin typeface="Arial" panose="020B0604020202020204" pitchFamily="34" charset="0"/>
                <a:cs typeface="Arial" panose="020B0604020202020204" pitchFamily="34" charset="0"/>
              </a:rPr>
              <a:t>Ed.G.E</a:t>
            </a:r>
            <a:r>
              <a:rPr lang="en-US" altLang="en-US" dirty="0">
                <a:solidFill>
                  <a:prstClr val="black"/>
                </a:solidFill>
                <a:latin typeface="Arial" panose="020B0604020202020204" pitchFamily="34" charset="0"/>
                <a:cs typeface="Arial" panose="020B0604020202020204" pitchFamily="34" charset="0"/>
              </a:rPr>
              <a:t>., Initiative was passed by 73 percent of voters in California. This initiative repealed parts of </a:t>
            </a:r>
            <a:r>
              <a:rPr lang="en-US" altLang="en-US" i="1" dirty="0">
                <a:solidFill>
                  <a:prstClr val="black"/>
                </a:solidFill>
                <a:latin typeface="Arial" panose="020B0604020202020204" pitchFamily="34" charset="0"/>
                <a:cs typeface="Arial" panose="020B0604020202020204" pitchFamily="34" charset="0"/>
              </a:rPr>
              <a:t>Education Cod</a:t>
            </a:r>
            <a:r>
              <a:rPr lang="en-US" altLang="en-US" dirty="0">
                <a:solidFill>
                  <a:prstClr val="black"/>
                </a:solidFill>
                <a:latin typeface="Arial" panose="020B0604020202020204" pitchFamily="34" charset="0"/>
                <a:cs typeface="Arial" panose="020B0604020202020204" pitchFamily="34" charset="0"/>
              </a:rPr>
              <a:t>e established by Proposition 227, including the requirement that instruction for English learners must be overwhelmingly in English, thus making way for more multilingual programs. </a:t>
            </a:r>
          </a:p>
          <a:p>
            <a:pPr defTabSz="949478">
              <a:defRPr/>
            </a:pPr>
            <a:endParaRPr lang="en-US" altLang="en-US" sz="800" dirty="0">
              <a:solidFill>
                <a:prstClr val="black"/>
              </a:solidFill>
              <a:latin typeface="Arial" panose="020B0604020202020204" pitchFamily="34" charset="0"/>
              <a:cs typeface="Arial" panose="020B0604020202020204" pitchFamily="34" charset="0"/>
            </a:endParaRPr>
          </a:p>
          <a:p>
            <a:pPr defTabSz="949478">
              <a:defRPr/>
            </a:pPr>
            <a:r>
              <a:rPr lang="en-US" altLang="en-US" dirty="0">
                <a:solidFill>
                  <a:prstClr val="black"/>
                </a:solidFill>
                <a:latin typeface="Arial" panose="020B0604020202020204" pitchFamily="34" charset="0"/>
                <a:cs typeface="Arial" panose="020B0604020202020204" pitchFamily="34" charset="0"/>
              </a:rPr>
              <a:t>Finally, in 2017, the California EL Roadmap Policy was approved, which brings us to the present day when the California EL Roadmap guidance document is available and the policy is in its implementation phase. </a:t>
            </a:r>
          </a:p>
          <a:p>
            <a:pPr defTabSz="949478">
              <a:defRPr/>
            </a:pPr>
            <a:endParaRPr lang="en-US" altLang="en-US" sz="800" dirty="0">
              <a:solidFill>
                <a:prstClr val="black"/>
              </a:solidFill>
              <a:latin typeface="Arial" panose="020B0604020202020204" pitchFamily="34" charset="0"/>
              <a:cs typeface="Arial" panose="020B0604020202020204" pitchFamily="34" charset="0"/>
            </a:endParaRPr>
          </a:p>
          <a:p>
            <a:pPr defTabSz="949478">
              <a:defRPr/>
            </a:pPr>
            <a:r>
              <a:rPr lang="en-US" altLang="en-US" b="1" dirty="0">
                <a:solidFill>
                  <a:prstClr val="black"/>
                </a:solidFill>
                <a:latin typeface="Arial" panose="020B0604020202020204" pitchFamily="34" charset="0"/>
                <a:cs typeface="Arial" panose="020B0604020202020204" pitchFamily="34" charset="0"/>
              </a:rPr>
              <a:t>[Click to advance to next slide]</a:t>
            </a:r>
          </a:p>
          <a:p>
            <a:pPr>
              <a:defRPr/>
            </a:pPr>
            <a:endParaRPr lang="en-US" altLang="en-US" sz="1000" dirty="0">
              <a:latin typeface="Arial" panose="020B0604020202020204" pitchFamily="34" charset="0"/>
              <a:cs typeface="Arial" panose="020B0604020202020204" pitchFamily="34" charset="0"/>
            </a:endParaRPr>
          </a:p>
          <a:p>
            <a:pPr>
              <a:defRPr/>
            </a:pPr>
            <a:endParaRPr lang="en-US" altLang="en-US" sz="1000" dirty="0">
              <a:latin typeface="Arial" panose="020B0604020202020204" pitchFamily="34" charset="0"/>
              <a:cs typeface="Arial" panose="020B0604020202020204" pitchFamily="34" charset="0"/>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0007" indent="-296033">
              <a:defRPr>
                <a:solidFill>
                  <a:schemeClr val="tx1"/>
                </a:solidFill>
                <a:latin typeface="Calibri" panose="020F0502020204030204" pitchFamily="34" charset="0"/>
              </a:defRPr>
            </a:lvl2pPr>
            <a:lvl3pPr marL="1185747" indent="-236179">
              <a:defRPr>
                <a:solidFill>
                  <a:schemeClr val="tx1"/>
                </a:solidFill>
                <a:latin typeface="Calibri" panose="020F0502020204030204" pitchFamily="34" charset="0"/>
              </a:defRPr>
            </a:lvl3pPr>
            <a:lvl4pPr marL="1661340" indent="-236179">
              <a:defRPr>
                <a:solidFill>
                  <a:schemeClr val="tx1"/>
                </a:solidFill>
                <a:latin typeface="Calibri" panose="020F0502020204030204" pitchFamily="34" charset="0"/>
              </a:defRPr>
            </a:lvl4pPr>
            <a:lvl5pPr marL="2135315" indent="-236179">
              <a:defRPr>
                <a:solidFill>
                  <a:schemeClr val="tx1"/>
                </a:solidFill>
                <a:latin typeface="Calibri" panose="020F0502020204030204" pitchFamily="34" charset="0"/>
              </a:defRPr>
            </a:lvl5pPr>
            <a:lvl6pPr marL="2601201" indent="-236179" eaLnBrk="0" fontAlgn="base" hangingPunct="0">
              <a:spcBef>
                <a:spcPct val="0"/>
              </a:spcBef>
              <a:spcAft>
                <a:spcPct val="0"/>
              </a:spcAft>
              <a:defRPr>
                <a:solidFill>
                  <a:schemeClr val="tx1"/>
                </a:solidFill>
                <a:latin typeface="Calibri" panose="020F0502020204030204" pitchFamily="34" charset="0"/>
              </a:defRPr>
            </a:lvl6pPr>
            <a:lvl7pPr marL="3067088" indent="-236179" eaLnBrk="0" fontAlgn="base" hangingPunct="0">
              <a:spcBef>
                <a:spcPct val="0"/>
              </a:spcBef>
              <a:spcAft>
                <a:spcPct val="0"/>
              </a:spcAft>
              <a:defRPr>
                <a:solidFill>
                  <a:schemeClr val="tx1"/>
                </a:solidFill>
                <a:latin typeface="Calibri" panose="020F0502020204030204" pitchFamily="34" charset="0"/>
              </a:defRPr>
            </a:lvl7pPr>
            <a:lvl8pPr marL="3532975" indent="-236179" eaLnBrk="0" fontAlgn="base" hangingPunct="0">
              <a:spcBef>
                <a:spcPct val="0"/>
              </a:spcBef>
              <a:spcAft>
                <a:spcPct val="0"/>
              </a:spcAft>
              <a:defRPr>
                <a:solidFill>
                  <a:schemeClr val="tx1"/>
                </a:solidFill>
                <a:latin typeface="Calibri" panose="020F0502020204030204" pitchFamily="34" charset="0"/>
              </a:defRPr>
            </a:lvl8pPr>
            <a:lvl9pPr marL="3998862" indent="-2361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D0B1CD3-F2FC-4B21-96D7-1519864C60AD}" type="slidenum">
              <a:rPr lang="en-US" altLang="en-US" smtClean="0">
                <a:solidFill>
                  <a:srgbClr val="000000"/>
                </a:solidFill>
              </a:rPr>
              <a:pPr fontAlgn="base">
                <a:spcBef>
                  <a:spcPct val="0"/>
                </a:spcBef>
                <a:spcAft>
                  <a:spcPct val="0"/>
                </a:spcAft>
              </a:pPr>
              <a:t>6</a:t>
            </a:fld>
            <a:endParaRPr lang="en-US" altLang="en-US">
              <a:solidFill>
                <a:srgbClr val="000000"/>
              </a:solidFill>
            </a:endParaRPr>
          </a:p>
        </p:txBody>
      </p:sp>
    </p:spTree>
    <p:extLst>
      <p:ext uri="{BB962C8B-B14F-4D97-AF65-F5344CB8AC3E}">
        <p14:creationId xmlns:p14="http://schemas.microsoft.com/office/powerpoint/2010/main" val="1006571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447800" y="258763"/>
            <a:ext cx="4598988" cy="2587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xfrm>
            <a:off x="683190" y="3061680"/>
            <a:ext cx="5978313" cy="59974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85157" rtl="0" eaLnBrk="1" fontAlgn="auto" latinLnBrk="0" hangingPunct="1">
              <a:lnSpc>
                <a:spcPct val="100000"/>
              </a:lnSpc>
              <a:spcBef>
                <a:spcPct val="0"/>
              </a:spcBef>
              <a:spcAft>
                <a:spcPts val="0"/>
              </a:spcAft>
              <a:buClrTx/>
              <a:buSzTx/>
              <a:buFontTx/>
              <a:buNone/>
              <a:tabLst/>
              <a:defRPr/>
            </a:pPr>
            <a:r>
              <a:rPr lang="en-US" altLang="en-US" sz="1200" b="1" dirty="0">
                <a:latin typeface="Arial" panose="020B0604020202020204" pitchFamily="34" charset="0"/>
                <a:cs typeface="Arial" panose="020B0604020202020204" pitchFamily="34" charset="0"/>
              </a:rPr>
              <a:t>[5</a:t>
            </a:r>
            <a:r>
              <a:rPr lang="en-US" altLang="en-US" sz="1200" b="1" baseline="0" dirty="0">
                <a:latin typeface="Arial" panose="020B0604020202020204" pitchFamily="34" charset="0"/>
                <a:cs typeface="Arial" panose="020B0604020202020204" pitchFamily="34" charset="0"/>
              </a:rPr>
              <a:t> minutes]</a:t>
            </a:r>
            <a:endParaRPr lang="en-US" altLang="en-US" sz="1200" b="1" dirty="0">
              <a:latin typeface="Arial" panose="020B0604020202020204" pitchFamily="34" charset="0"/>
              <a:cs typeface="Arial" panose="020B0604020202020204" pitchFamily="34" charset="0"/>
            </a:endParaRPr>
          </a:p>
          <a:p>
            <a:pPr marL="307356" indent="-307356" defTabSz="985157">
              <a:spcBef>
                <a:spcPct val="0"/>
              </a:spcBef>
              <a:buFontTx/>
              <a:buChar char="•"/>
            </a:pPr>
            <a:r>
              <a:rPr lang="en-US" altLang="en-US" dirty="0">
                <a:solidFill>
                  <a:srgbClr val="000000"/>
                </a:solidFill>
                <a:latin typeface="Arial" panose="020B0604020202020204" pitchFamily="34" charset="0"/>
                <a:cs typeface="Arial" panose="020B0604020202020204" pitchFamily="34" charset="0"/>
              </a:rPr>
              <a:t>The California EL Roadmap Policy, approved by the State Board of Education on July 12, 2017, updates policy for educating English learners. </a:t>
            </a:r>
          </a:p>
          <a:p>
            <a:pPr marL="307356" indent="-307356" defTabSz="985157">
              <a:spcBef>
                <a:spcPct val="0"/>
              </a:spcBef>
            </a:pPr>
            <a:endParaRPr lang="en-US" altLang="en-US" dirty="0">
              <a:solidFill>
                <a:srgbClr val="000000"/>
              </a:solidFill>
              <a:latin typeface="Arial" panose="020B0604020202020204" pitchFamily="34" charset="0"/>
              <a:cs typeface="Arial" panose="020B0604020202020204" pitchFamily="34" charset="0"/>
            </a:endParaRPr>
          </a:p>
          <a:p>
            <a:pPr marL="307356" indent="-307356" defTabSz="985157">
              <a:spcBef>
                <a:spcPct val="0"/>
              </a:spcBef>
              <a:buFontTx/>
              <a:buChar char="•"/>
            </a:pPr>
            <a:r>
              <a:rPr lang="en-US" altLang="en-US" dirty="0">
                <a:solidFill>
                  <a:srgbClr val="000000"/>
                </a:solidFill>
                <a:latin typeface="Arial" panose="020B0604020202020204" pitchFamily="34" charset="0"/>
                <a:cs typeface="Arial" panose="020B0604020202020204" pitchFamily="34" charset="0"/>
              </a:rPr>
              <a:t>This policy brings California’s policy for educating English learners in line with current research and with the California Way.</a:t>
            </a:r>
          </a:p>
          <a:p>
            <a:pPr marL="307356" indent="-307356" defTabSz="985157">
              <a:spcBef>
                <a:spcPct val="0"/>
              </a:spcBef>
              <a:buFontTx/>
              <a:buChar char="•"/>
            </a:pPr>
            <a:endParaRPr lang="en-US" altLang="en-US" dirty="0">
              <a:solidFill>
                <a:srgbClr val="000000"/>
              </a:solidFill>
              <a:latin typeface="Arial" panose="020B0604020202020204" pitchFamily="34" charset="0"/>
              <a:cs typeface="Arial" panose="020B0604020202020204" pitchFamily="34" charset="0"/>
            </a:endParaRPr>
          </a:p>
          <a:p>
            <a:pPr marL="307356" indent="-307356" defTabSz="985157">
              <a:spcBef>
                <a:spcPct val="0"/>
              </a:spcBef>
              <a:buFontTx/>
              <a:buChar char="•"/>
            </a:pPr>
            <a:r>
              <a:rPr lang="en-US" altLang="en-US" dirty="0">
                <a:solidFill>
                  <a:srgbClr val="000000"/>
                </a:solidFill>
                <a:latin typeface="Arial" panose="020B0604020202020204" pitchFamily="34" charset="0"/>
                <a:cs typeface="Arial" panose="020B0604020202020204" pitchFamily="34" charset="0"/>
              </a:rPr>
              <a:t>The California Way builds on a collaborative team approach to positive education change and is now attracting national attention as an alternative to test-driven reform. The California Way rests on the belief that educators want to excel, trusts them to improve when given the proper supports, and provides local schools and districts with the leeway and flexibility to deploy resources so they can improve. The California Way engages students, parents, and communities as part of a collaborative decision-making process around how to fund and implement these improvement efforts, and provides supplemental resources to ensure that California's English learners, foster youths, and students in poverty have the learning supports they need. The California EL Roadmap Policy is consistent with this guiding vision.</a:t>
            </a:r>
          </a:p>
          <a:p>
            <a:pPr marL="307356" indent="-307356" defTabSz="985157">
              <a:spcBef>
                <a:spcPct val="0"/>
              </a:spcBef>
            </a:pPr>
            <a:endParaRPr lang="en-US" altLang="en-US" dirty="0">
              <a:solidFill>
                <a:srgbClr val="000000"/>
              </a:solidFill>
              <a:latin typeface="Arial" panose="020B0604020202020204" pitchFamily="34" charset="0"/>
              <a:cs typeface="Arial" panose="020B0604020202020204" pitchFamily="34" charset="0"/>
            </a:endParaRPr>
          </a:p>
          <a:p>
            <a:pPr marL="307356" indent="-307356" defTabSz="985157">
              <a:spcBef>
                <a:spcPct val="0"/>
              </a:spcBef>
              <a:buFontTx/>
              <a:buChar char="•"/>
            </a:pPr>
            <a:r>
              <a:rPr lang="en-US" altLang="en-US" dirty="0">
                <a:solidFill>
                  <a:srgbClr val="000000"/>
                </a:solidFill>
                <a:latin typeface="Arial" panose="020B0604020202020204" pitchFamily="34" charset="0"/>
                <a:cs typeface="Arial" panose="020B0604020202020204" pitchFamily="34" charset="0"/>
              </a:rPr>
              <a:t>Along with the policy, members of the EL Roadmap workgroup worked with the CDE and the writer, Professor Kenji </a:t>
            </a:r>
            <a:r>
              <a:rPr lang="en-US" altLang="en-US" dirty="0" err="1">
                <a:solidFill>
                  <a:srgbClr val="000000"/>
                </a:solidFill>
                <a:latin typeface="Arial" panose="020B0604020202020204" pitchFamily="34" charset="0"/>
                <a:cs typeface="Arial" panose="020B0604020202020204" pitchFamily="34" charset="0"/>
              </a:rPr>
              <a:t>Hakuta</a:t>
            </a:r>
            <a:r>
              <a:rPr lang="en-US" altLang="en-US" dirty="0">
                <a:solidFill>
                  <a:srgbClr val="000000"/>
                </a:solidFill>
                <a:latin typeface="Arial" panose="020B0604020202020204" pitchFamily="34" charset="0"/>
                <a:cs typeface="Arial" panose="020B0604020202020204" pitchFamily="34" charset="0"/>
              </a:rPr>
              <a:t>, to inform a guidance document that incorporates the policy itself and provides Web-based Resources for use in local planning.</a:t>
            </a:r>
          </a:p>
          <a:p>
            <a:pPr marL="307356" indent="-307356" defTabSz="985157">
              <a:spcBef>
                <a:spcPct val="0"/>
              </a:spcBef>
              <a:buFontTx/>
              <a:buChar char="•"/>
            </a:pPr>
            <a:endParaRPr lang="en-US" altLang="en-US" dirty="0">
              <a:solidFill>
                <a:srgbClr val="000000"/>
              </a:solidFill>
              <a:latin typeface="Arial" panose="020B0604020202020204" pitchFamily="34" charset="0"/>
              <a:cs typeface="Arial" panose="020B0604020202020204" pitchFamily="34" charset="0"/>
            </a:endParaRPr>
          </a:p>
          <a:p>
            <a:pPr marL="307356" indent="-307356" defTabSz="985157">
              <a:spcBef>
                <a:spcPct val="0"/>
              </a:spcBef>
              <a:buFontTx/>
              <a:buChar char="•"/>
            </a:pPr>
            <a:r>
              <a:rPr lang="en-US" altLang="en-US" dirty="0">
                <a:solidFill>
                  <a:srgbClr val="000000"/>
                </a:solidFill>
                <a:latin typeface="Arial" panose="020B0604020202020204" pitchFamily="34" charset="0"/>
                <a:cs typeface="Arial" panose="020B0604020202020204" pitchFamily="34" charset="0"/>
              </a:rPr>
              <a:t>The </a:t>
            </a:r>
            <a:r>
              <a:rPr lang="en-US" altLang="en-US" i="1" dirty="0">
                <a:solidFill>
                  <a:srgbClr val="000000"/>
                </a:solidFill>
                <a:latin typeface="Arial" panose="020B0604020202020204" pitchFamily="34" charset="0"/>
                <a:cs typeface="Arial" panose="020B0604020202020204" pitchFamily="34" charset="0"/>
              </a:rPr>
              <a:t>California English Learner Roadmap: Strengthening Comprehensive Policies, Programs, and Practices for English Learners,</a:t>
            </a:r>
            <a:r>
              <a:rPr lang="en-US" altLang="en-US" dirty="0">
                <a:solidFill>
                  <a:srgbClr val="000000"/>
                </a:solidFill>
                <a:latin typeface="Arial" panose="020B0604020202020204" pitchFamily="34" charset="0"/>
                <a:cs typeface="Arial" panose="020B0604020202020204" pitchFamily="34" charset="0"/>
              </a:rPr>
              <a:t> or </a:t>
            </a:r>
            <a:r>
              <a:rPr lang="en-US" altLang="en-US" i="1" dirty="0">
                <a:solidFill>
                  <a:srgbClr val="000000"/>
                </a:solidFill>
                <a:latin typeface="Arial" panose="020B0604020202020204" pitchFamily="34" charset="0"/>
                <a:cs typeface="Arial" panose="020B0604020202020204" pitchFamily="34" charset="0"/>
              </a:rPr>
              <a:t>California EL Roadmap, </a:t>
            </a:r>
            <a:r>
              <a:rPr lang="en-US" altLang="en-US" dirty="0">
                <a:solidFill>
                  <a:srgbClr val="000000"/>
                </a:solidFill>
                <a:latin typeface="Arial" panose="020B0604020202020204" pitchFamily="34" charset="0"/>
                <a:cs typeface="Arial" panose="020B0604020202020204" pitchFamily="34" charset="0"/>
              </a:rPr>
              <a:t>is the product of the California EL Roadmap project and includes the California State Board of Education EL Roadmap Policy, the guidance document, and the Web-based Resources. </a:t>
            </a:r>
            <a:endParaRPr lang="en-US" altLang="en-US" i="1" dirty="0">
              <a:solidFill>
                <a:srgbClr val="000000"/>
              </a:solidFill>
              <a:latin typeface="Arial" panose="020B0604020202020204" pitchFamily="34" charset="0"/>
              <a:cs typeface="Arial" panose="020B0604020202020204" pitchFamily="34" charset="0"/>
            </a:endParaRPr>
          </a:p>
          <a:p>
            <a:pPr marL="307356" indent="-307356" defTabSz="985157">
              <a:spcBef>
                <a:spcPct val="0"/>
              </a:spcBef>
            </a:pPr>
            <a:endParaRPr lang="en-US" altLang="en-US" dirty="0">
              <a:solidFill>
                <a:srgbClr val="000000"/>
              </a:solidFill>
              <a:latin typeface="Arial" panose="020B0604020202020204" pitchFamily="34" charset="0"/>
              <a:cs typeface="Arial" panose="020B0604020202020204" pitchFamily="34" charset="0"/>
            </a:endParaRPr>
          </a:p>
          <a:p>
            <a:pPr marL="307356" indent="-307356" defTabSz="985157">
              <a:spcBef>
                <a:spcPct val="0"/>
              </a:spcBef>
            </a:pPr>
            <a:r>
              <a:rPr lang="en-US" altLang="en-US" b="1" dirty="0">
                <a:solidFill>
                  <a:srgbClr val="000000"/>
                </a:solidFill>
                <a:latin typeface="Arial" panose="020B0604020202020204" pitchFamily="34" charset="0"/>
                <a:cs typeface="Arial" panose="020B0604020202020204" pitchFamily="34" charset="0"/>
              </a:rPr>
              <a:t>[Click to advance to next slide]</a:t>
            </a:r>
          </a:p>
          <a:p>
            <a:pPr marL="307356" indent="-307356" defTabSz="985157">
              <a:spcBef>
                <a:spcPct val="0"/>
              </a:spcBef>
            </a:pPr>
            <a:endParaRPr lang="en-US" altLang="en-US" dirty="0">
              <a:solidFill>
                <a:srgbClr val="000000"/>
              </a:solidFill>
              <a:latin typeface="Arial" panose="020B0604020202020204" pitchFamily="34" charset="0"/>
              <a:cs typeface="Arial" panose="020B0604020202020204" pitchFamily="34" charset="0"/>
            </a:endParaRPr>
          </a:p>
          <a:p>
            <a:pPr marL="307356" indent="-307356" defTabSz="985157">
              <a:spcBef>
                <a:spcPct val="0"/>
              </a:spcBef>
            </a:pPr>
            <a:endParaRPr lang="en-US" altLang="en-US" dirty="0">
              <a:solidFill>
                <a:srgbClr val="000000"/>
              </a:solidFill>
              <a:latin typeface="Arial" panose="020B0604020202020204" pitchFamily="34" charset="0"/>
              <a:cs typeface="Arial" panose="020B0604020202020204" pitchFamily="34" charset="0"/>
            </a:endParaRPr>
          </a:p>
          <a:p>
            <a:pPr marL="307356" indent="-307356" defTabSz="985157">
              <a:spcBef>
                <a:spcPct val="0"/>
              </a:spcBef>
            </a:pPr>
            <a:endParaRPr lang="en-US" alt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1626" indent="-296033">
              <a:defRPr>
                <a:solidFill>
                  <a:schemeClr val="tx1"/>
                </a:solidFill>
                <a:latin typeface="Calibri" panose="020F0502020204030204" pitchFamily="34" charset="0"/>
              </a:defRPr>
            </a:lvl2pPr>
            <a:lvl3pPr marL="1187364" indent="-236179">
              <a:defRPr>
                <a:solidFill>
                  <a:schemeClr val="tx1"/>
                </a:solidFill>
                <a:latin typeface="Calibri" panose="020F0502020204030204" pitchFamily="34" charset="0"/>
              </a:defRPr>
            </a:lvl3pPr>
            <a:lvl4pPr marL="1664575" indent="-236179">
              <a:defRPr>
                <a:solidFill>
                  <a:schemeClr val="tx1"/>
                </a:solidFill>
                <a:latin typeface="Calibri" panose="020F0502020204030204" pitchFamily="34" charset="0"/>
              </a:defRPr>
            </a:lvl4pPr>
            <a:lvl5pPr marL="2138550" indent="-236179">
              <a:defRPr>
                <a:solidFill>
                  <a:schemeClr val="tx1"/>
                </a:solidFill>
                <a:latin typeface="Calibri" panose="020F0502020204030204" pitchFamily="34" charset="0"/>
              </a:defRPr>
            </a:lvl5pPr>
            <a:lvl6pPr marL="2604437" indent="-236179" eaLnBrk="0" fontAlgn="base" hangingPunct="0">
              <a:spcBef>
                <a:spcPct val="0"/>
              </a:spcBef>
              <a:spcAft>
                <a:spcPct val="0"/>
              </a:spcAft>
              <a:defRPr>
                <a:solidFill>
                  <a:schemeClr val="tx1"/>
                </a:solidFill>
                <a:latin typeface="Calibri" panose="020F0502020204030204" pitchFamily="34" charset="0"/>
              </a:defRPr>
            </a:lvl6pPr>
            <a:lvl7pPr marL="3070323" indent="-236179" eaLnBrk="0" fontAlgn="base" hangingPunct="0">
              <a:spcBef>
                <a:spcPct val="0"/>
              </a:spcBef>
              <a:spcAft>
                <a:spcPct val="0"/>
              </a:spcAft>
              <a:defRPr>
                <a:solidFill>
                  <a:schemeClr val="tx1"/>
                </a:solidFill>
                <a:latin typeface="Calibri" panose="020F0502020204030204" pitchFamily="34" charset="0"/>
              </a:defRPr>
            </a:lvl7pPr>
            <a:lvl8pPr marL="3536210" indent="-236179" eaLnBrk="0" fontAlgn="base" hangingPunct="0">
              <a:spcBef>
                <a:spcPct val="0"/>
              </a:spcBef>
              <a:spcAft>
                <a:spcPct val="0"/>
              </a:spcAft>
              <a:defRPr>
                <a:solidFill>
                  <a:schemeClr val="tx1"/>
                </a:solidFill>
                <a:latin typeface="Calibri" panose="020F0502020204030204" pitchFamily="34" charset="0"/>
              </a:defRPr>
            </a:lvl8pPr>
            <a:lvl9pPr marL="4002097" indent="-2361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676DC3C-65A1-49C5-874E-39E45E213817}" type="slidenum">
              <a:rPr lang="en-US" altLang="en-US" smtClean="0">
                <a:solidFill>
                  <a:srgbClr val="000000"/>
                </a:solidFill>
              </a:rPr>
              <a:pPr fontAlgn="base">
                <a:spcBef>
                  <a:spcPct val="0"/>
                </a:spcBef>
                <a:spcAft>
                  <a:spcPct val="0"/>
                </a:spcAft>
              </a:pPr>
              <a:t>7</a:t>
            </a:fld>
            <a:endParaRPr lang="en-US" altLang="en-US">
              <a:solidFill>
                <a:srgbClr val="000000"/>
              </a:solidFill>
            </a:endParaRPr>
          </a:p>
        </p:txBody>
      </p:sp>
    </p:spTree>
    <p:extLst>
      <p:ext uri="{BB962C8B-B14F-4D97-AF65-F5344CB8AC3E}">
        <p14:creationId xmlns:p14="http://schemas.microsoft.com/office/powerpoint/2010/main" val="1292965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1301750" y="407988"/>
            <a:ext cx="4592638" cy="2582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xfrm>
            <a:off x="835731" y="3168201"/>
            <a:ext cx="5859850" cy="5810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49478" rtl="0" eaLnBrk="1" fontAlgn="auto" latinLnBrk="0" hangingPunct="1">
              <a:lnSpc>
                <a:spcPct val="100000"/>
              </a:lnSpc>
              <a:spcBef>
                <a:spcPts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[5</a:t>
            </a:r>
            <a:r>
              <a:rPr lang="en-US" altLang="en-US" sz="1400" b="1" baseline="0" dirty="0">
                <a:latin typeface="Arial" panose="020B0604020202020204" pitchFamily="34" charset="0"/>
                <a:cs typeface="Arial" panose="020B0604020202020204" pitchFamily="34" charset="0"/>
              </a:rPr>
              <a:t> minutes]</a:t>
            </a:r>
            <a:endParaRPr lang="en-US" altLang="en-US" sz="1400" b="1" dirty="0">
              <a:latin typeface="Arial" panose="020B0604020202020204" pitchFamily="34" charset="0"/>
              <a:cs typeface="Arial" panose="020B0604020202020204" pitchFamily="34" charset="0"/>
            </a:endParaRPr>
          </a:p>
          <a:p>
            <a:pPr defTabSz="949478">
              <a:defRPr/>
            </a:pPr>
            <a:r>
              <a:rPr lang="en-US" altLang="en-US" sz="1400" dirty="0">
                <a:solidFill>
                  <a:prstClr val="black"/>
                </a:solidFill>
                <a:latin typeface="Arial" panose="020B0604020202020204" pitchFamily="34" charset="0"/>
                <a:cs typeface="Arial" panose="020B0604020202020204" pitchFamily="34" charset="0"/>
              </a:rPr>
              <a:t>When creating the </a:t>
            </a:r>
            <a:r>
              <a:rPr lang="en-US" altLang="en-US" sz="1400" i="1" dirty="0">
                <a:solidFill>
                  <a:prstClr val="black"/>
                </a:solidFill>
                <a:latin typeface="Arial" panose="020B0604020202020204" pitchFamily="34" charset="0"/>
                <a:cs typeface="Arial" panose="020B0604020202020204" pitchFamily="34" charset="0"/>
              </a:rPr>
              <a:t>California EL Roadmap, </a:t>
            </a:r>
            <a:r>
              <a:rPr lang="en-US" altLang="en-US" sz="1400" dirty="0">
                <a:solidFill>
                  <a:prstClr val="black"/>
                </a:solidFill>
                <a:latin typeface="Arial" panose="020B0604020202020204" pitchFamily="34" charset="0"/>
                <a:cs typeface="Arial" panose="020B0604020202020204" pitchFamily="34" charset="0"/>
              </a:rPr>
              <a:t>the process was informed by a variety of programs, priorities, and input.</a:t>
            </a:r>
          </a:p>
          <a:p>
            <a:pPr defTabSz="949478">
              <a:defRPr/>
            </a:pPr>
            <a:endParaRPr lang="en-US" altLang="en-US" sz="1400" dirty="0">
              <a:solidFill>
                <a:prstClr val="black"/>
              </a:solidFill>
              <a:latin typeface="Arial" panose="020B0604020202020204" pitchFamily="34" charset="0"/>
              <a:cs typeface="Arial" panose="020B0604020202020204" pitchFamily="34" charset="0"/>
            </a:endParaRPr>
          </a:p>
          <a:p>
            <a:pPr defTabSz="949478">
              <a:defRPr/>
            </a:pPr>
            <a:r>
              <a:rPr lang="en-US" altLang="en-US" sz="1400" dirty="0">
                <a:solidFill>
                  <a:prstClr val="black"/>
                </a:solidFill>
                <a:latin typeface="Arial" panose="020B0604020202020204" pitchFamily="34" charset="0"/>
                <a:cs typeface="Arial" panose="020B0604020202020204" pitchFamily="34" charset="0"/>
              </a:rPr>
              <a:t>The CDE and the writer took into account:</a:t>
            </a:r>
          </a:p>
          <a:p>
            <a:pPr marL="319878" indent="-319878" defTabSz="949478">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The deliberations and input of the EL Roadmap Workgroup, a group of experienced educators and experts in their fields who contributed to this process, input from the field, and the legal foundations.</a:t>
            </a:r>
          </a:p>
          <a:p>
            <a:pPr defTabSz="949478">
              <a:defRPr/>
            </a:pPr>
            <a:endParaRPr lang="en-US" altLang="en-US" sz="1400" dirty="0">
              <a:solidFill>
                <a:prstClr val="black"/>
              </a:solidFill>
              <a:latin typeface="Arial" panose="020B0604020202020204" pitchFamily="34" charset="0"/>
              <a:cs typeface="Arial" panose="020B0604020202020204" pitchFamily="34" charset="0"/>
            </a:endParaRPr>
          </a:p>
          <a:p>
            <a:pPr defTabSz="949478">
              <a:defRPr/>
            </a:pPr>
            <a:r>
              <a:rPr lang="en-US" altLang="en-US" sz="1400" dirty="0">
                <a:solidFill>
                  <a:prstClr val="black"/>
                </a:solidFill>
                <a:latin typeface="Arial" panose="020B0604020202020204" pitchFamily="34" charset="0"/>
                <a:cs typeface="Arial" panose="020B0604020202020204" pitchFamily="34" charset="0"/>
              </a:rPr>
              <a:t>The EL Roadmap Policy was also built to be consistent with the initiatives put forward by Tom Torlakson, the State Superintendent of Public Instruction at the time, including:</a:t>
            </a:r>
          </a:p>
          <a:p>
            <a:pPr defTabSz="949478">
              <a:defRPr/>
            </a:pPr>
            <a:endParaRPr lang="en-US" altLang="en-US" sz="1400" dirty="0">
              <a:solidFill>
                <a:prstClr val="black"/>
              </a:solidFill>
              <a:latin typeface="Arial" panose="020B0604020202020204" pitchFamily="34" charset="0"/>
              <a:cs typeface="Arial" panose="020B0604020202020204" pitchFamily="34" charset="0"/>
            </a:endParaRPr>
          </a:p>
          <a:p>
            <a:pPr marL="302349" indent="-302349" defTabSz="949478">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Global California 2030, the State Seal of Biliteracy, Blueprints 1.0 and 2.0, Greatness by Design, Integrating the CA ELD Standards into K–12 Mathematics and Science Teaching and Learning, the California ELD Standards, the ELA/ELD Framework, and the California Common Core State Standards.</a:t>
            </a:r>
          </a:p>
          <a:p>
            <a:pPr marL="302349" indent="-302349" defTabSz="949478">
              <a:buFont typeface="Arial" panose="020B0604020202020204" pitchFamily="34" charset="0"/>
              <a:buChar char="•"/>
              <a:defRPr/>
            </a:pPr>
            <a:endParaRPr lang="en-US" altLang="en-US" sz="1400" dirty="0">
              <a:solidFill>
                <a:prstClr val="black"/>
              </a:solidFill>
              <a:latin typeface="Arial" panose="020B0604020202020204" pitchFamily="34" charset="0"/>
              <a:cs typeface="Arial" panose="020B0604020202020204" pitchFamily="34" charset="0"/>
            </a:endParaRPr>
          </a:p>
          <a:p>
            <a:pPr defTabSz="949478">
              <a:defRPr/>
            </a:pPr>
            <a:r>
              <a:rPr lang="en-US" altLang="en-US" sz="1400" dirty="0">
                <a:solidFill>
                  <a:prstClr val="black"/>
                </a:solidFill>
                <a:latin typeface="Arial" panose="020B0604020202020204" pitchFamily="34" charset="0"/>
                <a:cs typeface="Arial" panose="020B0604020202020204" pitchFamily="34" charset="0"/>
              </a:rPr>
              <a:t>Taken together, this is the California Way. </a:t>
            </a:r>
          </a:p>
          <a:p>
            <a:pPr defTabSz="949478">
              <a:defRPr/>
            </a:pPr>
            <a:endParaRPr lang="en-US" altLang="en-US" sz="1400" b="1" dirty="0">
              <a:solidFill>
                <a:prstClr val="black"/>
              </a:solidFill>
              <a:latin typeface="Arial" panose="020B0604020202020204" pitchFamily="34" charset="0"/>
              <a:cs typeface="Arial" panose="020B0604020202020204" pitchFamily="34" charset="0"/>
            </a:endParaRPr>
          </a:p>
          <a:p>
            <a:pPr defTabSz="949478">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pPr>
              <a:defRPr/>
            </a:pPr>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FDC77AD-55DC-46A3-8CE3-5A97ACC2DEAC}" type="slidenum">
              <a:rPr lang="en-US" altLang="en-US" smtClean="0">
                <a:solidFill>
                  <a:srgbClr val="000000"/>
                </a:solidFill>
              </a:rPr>
              <a:pPr fontAlgn="base">
                <a:spcBef>
                  <a:spcPct val="0"/>
                </a:spcBef>
                <a:spcAft>
                  <a:spcPct val="0"/>
                </a:spcAft>
              </a:pPr>
              <a:t>8</a:t>
            </a:fld>
            <a:endParaRPr lang="en-US" altLang="en-US">
              <a:solidFill>
                <a:srgbClr val="000000"/>
              </a:solidFill>
            </a:endParaRPr>
          </a:p>
        </p:txBody>
      </p:sp>
    </p:spTree>
    <p:extLst>
      <p:ext uri="{BB962C8B-B14F-4D97-AF65-F5344CB8AC3E}">
        <p14:creationId xmlns:p14="http://schemas.microsoft.com/office/powerpoint/2010/main" val="1732009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marR="0" lvl="0" indent="0" algn="l" defTabSz="985797" rtl="0" eaLnBrk="1" fontAlgn="auto" latinLnBrk="0" hangingPunct="1">
              <a:lnSpc>
                <a:spcPct val="100000"/>
              </a:lnSpc>
              <a:spcBef>
                <a:spcPts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[2</a:t>
            </a:r>
            <a:r>
              <a:rPr lang="en-US" altLang="en-US" sz="1400" b="1" baseline="0" dirty="0">
                <a:latin typeface="Arial" panose="020B0604020202020204" pitchFamily="34" charset="0"/>
                <a:cs typeface="Arial" panose="020B0604020202020204" pitchFamily="34" charset="0"/>
              </a:rPr>
              <a:t> minutes]</a:t>
            </a:r>
            <a:endParaRPr lang="en-US" altLang="en-US" sz="1400" b="1" dirty="0">
              <a:latin typeface="Arial" panose="020B0604020202020204" pitchFamily="34" charset="0"/>
              <a:cs typeface="Arial" panose="020B0604020202020204" pitchFamily="34" charset="0"/>
            </a:endParaRPr>
          </a:p>
          <a:p>
            <a:pPr defTabSz="985797">
              <a:defRPr/>
            </a:pPr>
            <a:r>
              <a:rPr lang="en-US" altLang="en-US" sz="1400" dirty="0">
                <a:solidFill>
                  <a:prstClr val="black"/>
                </a:solidFill>
                <a:latin typeface="Arial" panose="020B0604020202020204" pitchFamily="34" charset="0"/>
                <a:cs typeface="Arial" panose="020B0604020202020204" pitchFamily="34" charset="0"/>
              </a:rPr>
              <a:t>The </a:t>
            </a:r>
            <a:r>
              <a:rPr lang="en-US" altLang="en-US" sz="1400" i="1" dirty="0">
                <a:solidFill>
                  <a:prstClr val="black"/>
                </a:solidFill>
                <a:latin typeface="Arial" panose="020B0604020202020204" pitchFamily="34" charset="0"/>
                <a:cs typeface="Arial" panose="020B0604020202020204" pitchFamily="34" charset="0"/>
              </a:rPr>
              <a:t>California EL Roadmap </a:t>
            </a:r>
            <a:r>
              <a:rPr lang="en-US" altLang="en-US" sz="1400" dirty="0">
                <a:solidFill>
                  <a:prstClr val="black"/>
                </a:solidFill>
                <a:latin typeface="Arial" panose="020B0604020202020204" pitchFamily="34" charset="0"/>
                <a:cs typeface="Arial" panose="020B0604020202020204" pitchFamily="34" charset="0"/>
              </a:rPr>
              <a:t>articulates an inspirational and aspirational vision for educating English learners.</a:t>
            </a:r>
          </a:p>
          <a:p>
            <a:pPr defTabSz="985797">
              <a:defRPr/>
            </a:pPr>
            <a:endParaRPr lang="en-US" altLang="en-US" sz="1400" dirty="0">
              <a:solidFill>
                <a:prstClr val="black"/>
              </a:solidFill>
              <a:latin typeface="Arial" panose="020B0604020202020204" pitchFamily="34" charset="0"/>
              <a:cs typeface="Arial" panose="020B0604020202020204" pitchFamily="34" charset="0"/>
            </a:endParaRPr>
          </a:p>
          <a:p>
            <a:pPr defTabSz="985797">
              <a:defRPr/>
            </a:pPr>
            <a:r>
              <a:rPr lang="en-US" altLang="en-US" sz="1400" dirty="0">
                <a:solidFill>
                  <a:prstClr val="black"/>
                </a:solidFill>
                <a:latin typeface="Arial" panose="020B0604020202020204" pitchFamily="34" charset="0"/>
                <a:cs typeface="Arial" panose="020B0604020202020204" pitchFamily="34" charset="0"/>
              </a:rPr>
              <a:t>The vision is:</a:t>
            </a:r>
          </a:p>
          <a:p>
            <a:pPr defTabSz="985797">
              <a:defRPr/>
            </a:pPr>
            <a:endParaRPr lang="en-US" altLang="en-US" sz="1400" dirty="0">
              <a:solidFill>
                <a:prstClr val="black"/>
              </a:solidFill>
              <a:latin typeface="Arial" panose="020B0604020202020204" pitchFamily="34" charset="0"/>
              <a:cs typeface="Arial" panose="020B0604020202020204" pitchFamily="34" charset="0"/>
            </a:endParaRPr>
          </a:p>
          <a:p>
            <a:pPr marL="308027" indent="-308027" defTabSz="985797">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“English learners fully and meaningfully access and participate in a twenty-first century education from early childhood through grade twelve that results in their attaining high levels of English proficiency, mastery of grade level standards, and opportunities to develop proficiency in multiple languages.”</a:t>
            </a:r>
          </a:p>
          <a:p>
            <a:pPr defTabSz="985797">
              <a:defRPr/>
            </a:pPr>
            <a:endParaRPr lang="en-US" altLang="en-US" sz="1400" dirty="0">
              <a:solidFill>
                <a:prstClr val="black"/>
              </a:solidFill>
              <a:latin typeface="Arial" panose="020B0604020202020204" pitchFamily="34" charset="0"/>
              <a:cs typeface="Arial" panose="020B0604020202020204" pitchFamily="34" charset="0"/>
            </a:endParaRPr>
          </a:p>
          <a:p>
            <a:pPr defTabSz="985797">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pPr>
              <a:defRPr/>
            </a:pPr>
            <a:endParaRPr 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1626" indent="-296033">
              <a:defRPr>
                <a:solidFill>
                  <a:schemeClr val="tx1"/>
                </a:solidFill>
                <a:latin typeface="Calibri" panose="020F0502020204030204" pitchFamily="34" charset="0"/>
              </a:defRPr>
            </a:lvl2pPr>
            <a:lvl3pPr marL="1187364" indent="-236179">
              <a:defRPr>
                <a:solidFill>
                  <a:schemeClr val="tx1"/>
                </a:solidFill>
                <a:latin typeface="Calibri" panose="020F0502020204030204" pitchFamily="34" charset="0"/>
              </a:defRPr>
            </a:lvl3pPr>
            <a:lvl4pPr marL="1664575" indent="-236179">
              <a:defRPr>
                <a:solidFill>
                  <a:schemeClr val="tx1"/>
                </a:solidFill>
                <a:latin typeface="Calibri" panose="020F0502020204030204" pitchFamily="34" charset="0"/>
              </a:defRPr>
            </a:lvl4pPr>
            <a:lvl5pPr marL="2138550" indent="-236179">
              <a:defRPr>
                <a:solidFill>
                  <a:schemeClr val="tx1"/>
                </a:solidFill>
                <a:latin typeface="Calibri" panose="020F0502020204030204" pitchFamily="34" charset="0"/>
              </a:defRPr>
            </a:lvl5pPr>
            <a:lvl6pPr marL="2604437" indent="-236179" eaLnBrk="0" fontAlgn="base" hangingPunct="0">
              <a:spcBef>
                <a:spcPct val="0"/>
              </a:spcBef>
              <a:spcAft>
                <a:spcPct val="0"/>
              </a:spcAft>
              <a:defRPr>
                <a:solidFill>
                  <a:schemeClr val="tx1"/>
                </a:solidFill>
                <a:latin typeface="Calibri" panose="020F0502020204030204" pitchFamily="34" charset="0"/>
              </a:defRPr>
            </a:lvl6pPr>
            <a:lvl7pPr marL="3070323" indent="-236179" eaLnBrk="0" fontAlgn="base" hangingPunct="0">
              <a:spcBef>
                <a:spcPct val="0"/>
              </a:spcBef>
              <a:spcAft>
                <a:spcPct val="0"/>
              </a:spcAft>
              <a:defRPr>
                <a:solidFill>
                  <a:schemeClr val="tx1"/>
                </a:solidFill>
                <a:latin typeface="Calibri" panose="020F0502020204030204" pitchFamily="34" charset="0"/>
              </a:defRPr>
            </a:lvl7pPr>
            <a:lvl8pPr marL="3536210" indent="-236179" eaLnBrk="0" fontAlgn="base" hangingPunct="0">
              <a:spcBef>
                <a:spcPct val="0"/>
              </a:spcBef>
              <a:spcAft>
                <a:spcPct val="0"/>
              </a:spcAft>
              <a:defRPr>
                <a:solidFill>
                  <a:schemeClr val="tx1"/>
                </a:solidFill>
                <a:latin typeface="Calibri" panose="020F0502020204030204" pitchFamily="34" charset="0"/>
              </a:defRPr>
            </a:lvl8pPr>
            <a:lvl9pPr marL="4002097" indent="-2361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397B5B4-B332-469B-B1B4-9C509BA6E263}" type="slidenum">
              <a:rPr lang="en-US" altLang="en-US" smtClean="0">
                <a:solidFill>
                  <a:srgbClr val="000000"/>
                </a:solidFill>
              </a:rPr>
              <a:pPr fontAlgn="base">
                <a:spcBef>
                  <a:spcPct val="0"/>
                </a:spcBef>
                <a:spcAft>
                  <a:spcPct val="0"/>
                </a:spcAft>
              </a:pPr>
              <a:t>9</a:t>
            </a:fld>
            <a:endParaRPr lang="en-US" altLang="en-US">
              <a:solidFill>
                <a:srgbClr val="000000"/>
              </a:solidFill>
            </a:endParaRPr>
          </a:p>
        </p:txBody>
      </p:sp>
    </p:spTree>
    <p:extLst>
      <p:ext uri="{BB962C8B-B14F-4D97-AF65-F5344CB8AC3E}">
        <p14:creationId xmlns:p14="http://schemas.microsoft.com/office/powerpoint/2010/main" val="3748572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ACS WASC ©2014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EEEC8-1ECC-4FE6-8D36-D5F986763EEC}" type="slidenum">
              <a:rPr lang="en-US" smtClean="0"/>
              <a:t>‹#›</a:t>
            </a:fld>
            <a:endParaRPr lang="en-US"/>
          </a:p>
        </p:txBody>
      </p:sp>
    </p:spTree>
    <p:extLst>
      <p:ext uri="{BB962C8B-B14F-4D97-AF65-F5344CB8AC3E}">
        <p14:creationId xmlns:p14="http://schemas.microsoft.com/office/powerpoint/2010/main" val="279273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ACS WASC ©2014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EEEC8-1ECC-4FE6-8D36-D5F986763EEC}" type="slidenum">
              <a:rPr lang="en-US" smtClean="0"/>
              <a:t>‹#›</a:t>
            </a:fld>
            <a:endParaRPr lang="en-US"/>
          </a:p>
        </p:txBody>
      </p:sp>
    </p:spTree>
    <p:extLst>
      <p:ext uri="{BB962C8B-B14F-4D97-AF65-F5344CB8AC3E}">
        <p14:creationId xmlns:p14="http://schemas.microsoft.com/office/powerpoint/2010/main" val="18865408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E631272-5413-43AC-8224-3F729258AD66}" type="slidenum">
              <a:rPr lang="en-US"/>
              <a:pPr>
                <a:defRPr/>
              </a:pPr>
              <a:t>‹#›</a:t>
            </a:fld>
            <a:endParaRPr lang="en-US" dirty="0"/>
          </a:p>
        </p:txBody>
      </p:sp>
    </p:spTree>
    <p:extLst>
      <p:ext uri="{BB962C8B-B14F-4D97-AF65-F5344CB8AC3E}">
        <p14:creationId xmlns:p14="http://schemas.microsoft.com/office/powerpoint/2010/main" val="42123656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E6DE9B3A-B342-4CBE-AE30-0DF22323DDA1}" type="slidenum">
              <a:rPr lang="en-US"/>
              <a:pPr>
                <a:defRPr/>
              </a:pPr>
              <a:t>‹#›</a:t>
            </a:fld>
            <a:endParaRPr lang="en-US" dirty="0"/>
          </a:p>
        </p:txBody>
      </p:sp>
    </p:spTree>
    <p:extLst>
      <p:ext uri="{BB962C8B-B14F-4D97-AF65-F5344CB8AC3E}">
        <p14:creationId xmlns:p14="http://schemas.microsoft.com/office/powerpoint/2010/main" val="8211159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9C721E9-AB13-4A4F-9096-82A676B3BDA8}" type="slidenum">
              <a:rPr lang="en-US"/>
              <a:pPr>
                <a:defRPr/>
              </a:pPr>
              <a:t>‹#›</a:t>
            </a:fld>
            <a:endParaRPr lang="en-US" dirty="0"/>
          </a:p>
        </p:txBody>
      </p:sp>
    </p:spTree>
    <p:extLst>
      <p:ext uri="{BB962C8B-B14F-4D97-AF65-F5344CB8AC3E}">
        <p14:creationId xmlns:p14="http://schemas.microsoft.com/office/powerpoint/2010/main" val="5298688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1AC0A9F6-CE1D-44A2-90EC-7129C9559CF2}" type="slidenum">
              <a:rPr lang="en-US"/>
              <a:pPr>
                <a:defRPr/>
              </a:pPr>
              <a:t>‹#›</a:t>
            </a:fld>
            <a:endParaRPr lang="en-US" dirty="0"/>
          </a:p>
        </p:txBody>
      </p:sp>
    </p:spTree>
    <p:extLst>
      <p:ext uri="{BB962C8B-B14F-4D97-AF65-F5344CB8AC3E}">
        <p14:creationId xmlns:p14="http://schemas.microsoft.com/office/powerpoint/2010/main" val="27782870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91DBE8F9-D9F1-4DA6-B479-1E53BBB9E7F8}" type="slidenum">
              <a:rPr lang="en-US"/>
              <a:pPr>
                <a:defRPr/>
              </a:pPr>
              <a:t>‹#›</a:t>
            </a:fld>
            <a:endParaRPr lang="en-US" dirty="0"/>
          </a:p>
        </p:txBody>
      </p:sp>
    </p:spTree>
    <p:extLst>
      <p:ext uri="{BB962C8B-B14F-4D97-AF65-F5344CB8AC3E}">
        <p14:creationId xmlns:p14="http://schemas.microsoft.com/office/powerpoint/2010/main" val="34176051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685800">
              <a:defRPr/>
            </a:lvl1pPr>
          </a:lstStyle>
          <a:p>
            <a:pPr>
              <a:defRPr/>
            </a:pPr>
            <a:endParaRPr lang="en-US"/>
          </a:p>
        </p:txBody>
      </p:sp>
      <p:sp>
        <p:nvSpPr>
          <p:cNvPr id="9" name="Slide Number Placeholder 8"/>
          <p:cNvSpPr>
            <a:spLocks noGrp="1"/>
          </p:cNvSpPr>
          <p:nvPr>
            <p:ph type="sldNum" sz="quarter" idx="12"/>
          </p:nvPr>
        </p:nvSpPr>
        <p:spPr/>
        <p:txBody>
          <a:bodyPr/>
          <a:lstStyle>
            <a:lvl1pPr defTabSz="685800">
              <a:defRPr/>
            </a:lvl1pPr>
          </a:lstStyle>
          <a:p>
            <a:pPr>
              <a:defRPr/>
            </a:pPr>
            <a:fld id="{A3C7184D-C61D-4B79-BF46-66BFE5DB1C1D}" type="slidenum">
              <a:rPr lang="en-US"/>
              <a:pPr>
                <a:defRPr/>
              </a:pPr>
              <a:t>‹#›</a:t>
            </a:fld>
            <a:endParaRPr lang="en-US" dirty="0"/>
          </a:p>
        </p:txBody>
      </p:sp>
    </p:spTree>
    <p:extLst>
      <p:ext uri="{BB962C8B-B14F-4D97-AF65-F5344CB8AC3E}">
        <p14:creationId xmlns:p14="http://schemas.microsoft.com/office/powerpoint/2010/main" val="19391442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685800">
              <a:defRPr/>
            </a:lvl1pPr>
          </a:lstStyle>
          <a:p>
            <a:pPr>
              <a:defRPr/>
            </a:pPr>
            <a:endParaRPr lang="en-US"/>
          </a:p>
        </p:txBody>
      </p:sp>
      <p:sp>
        <p:nvSpPr>
          <p:cNvPr id="6" name="Slide Number Placeholder 4"/>
          <p:cNvSpPr>
            <a:spLocks noGrp="1"/>
          </p:cNvSpPr>
          <p:nvPr>
            <p:ph type="sldNum" sz="quarter" idx="12"/>
          </p:nvPr>
        </p:nvSpPr>
        <p:spPr/>
        <p:txBody>
          <a:bodyPr/>
          <a:lstStyle>
            <a:lvl1pPr defTabSz="685800">
              <a:defRPr/>
            </a:lvl1pPr>
          </a:lstStyle>
          <a:p>
            <a:pPr>
              <a:defRPr/>
            </a:pPr>
            <a:fld id="{6989A147-5827-461D-94DB-634BF1BEE192}" type="slidenum">
              <a:rPr lang="en-US"/>
              <a:pPr>
                <a:defRPr/>
              </a:pPr>
              <a:t>‹#›</a:t>
            </a:fld>
            <a:endParaRPr lang="en-US" dirty="0"/>
          </a:p>
        </p:txBody>
      </p:sp>
    </p:spTree>
    <p:extLst>
      <p:ext uri="{BB962C8B-B14F-4D97-AF65-F5344CB8AC3E}">
        <p14:creationId xmlns:p14="http://schemas.microsoft.com/office/powerpoint/2010/main" val="31009362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685800">
              <a:defRPr/>
            </a:lvl1pPr>
          </a:lstStyle>
          <a:p>
            <a:pPr>
              <a:defRPr/>
            </a:pPr>
            <a:endParaRPr lang="en-US"/>
          </a:p>
        </p:txBody>
      </p:sp>
      <p:sp>
        <p:nvSpPr>
          <p:cNvPr id="5" name="Slide Number Placeholder 3"/>
          <p:cNvSpPr>
            <a:spLocks noGrp="1"/>
          </p:cNvSpPr>
          <p:nvPr>
            <p:ph type="sldNum" sz="quarter" idx="12"/>
          </p:nvPr>
        </p:nvSpPr>
        <p:spPr/>
        <p:txBody>
          <a:bodyPr/>
          <a:lstStyle>
            <a:lvl1pPr defTabSz="685800">
              <a:defRPr/>
            </a:lvl1pPr>
          </a:lstStyle>
          <a:p>
            <a:pPr>
              <a:defRPr/>
            </a:pPr>
            <a:fld id="{2D117464-A3C3-4703-B328-9CD373A64B86}" type="slidenum">
              <a:rPr lang="en-US"/>
              <a:pPr>
                <a:defRPr/>
              </a:pPr>
              <a:t>‹#›</a:t>
            </a:fld>
            <a:endParaRPr lang="en-US" dirty="0"/>
          </a:p>
        </p:txBody>
      </p:sp>
    </p:spTree>
    <p:extLst>
      <p:ext uri="{BB962C8B-B14F-4D97-AF65-F5344CB8AC3E}">
        <p14:creationId xmlns:p14="http://schemas.microsoft.com/office/powerpoint/2010/main" val="32054975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Tree>
    <p:extLst>
      <p:ext uri="{BB962C8B-B14F-4D97-AF65-F5344CB8AC3E}">
        <p14:creationId xmlns:p14="http://schemas.microsoft.com/office/powerpoint/2010/main" val="40136579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F948B250-D056-4B7C-9A13-D4A511F95266}" type="slidenum">
              <a:rPr lang="en-US"/>
              <a:pPr>
                <a:defRPr/>
              </a:pPr>
              <a:t>‹#›</a:t>
            </a:fld>
            <a:endParaRPr lang="en-US" dirty="0"/>
          </a:p>
        </p:txBody>
      </p:sp>
    </p:spTree>
    <p:extLst>
      <p:ext uri="{BB962C8B-B14F-4D97-AF65-F5344CB8AC3E}">
        <p14:creationId xmlns:p14="http://schemas.microsoft.com/office/powerpoint/2010/main" val="272655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ACS WASC ©2014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EEEC8-1ECC-4FE6-8D36-D5F986763EEC}" type="slidenum">
              <a:rPr lang="en-US" smtClean="0"/>
              <a:t>‹#›</a:t>
            </a:fld>
            <a:endParaRPr lang="en-US"/>
          </a:p>
        </p:txBody>
      </p:sp>
    </p:spTree>
    <p:extLst>
      <p:ext uri="{BB962C8B-B14F-4D97-AF65-F5344CB8AC3E}">
        <p14:creationId xmlns:p14="http://schemas.microsoft.com/office/powerpoint/2010/main" val="43576510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B898E9FD-0A82-476D-A7A9-FCAB20A56401}" type="slidenum">
              <a:rPr lang="en-US"/>
              <a:pPr>
                <a:defRPr/>
              </a:pPr>
              <a:t>‹#›</a:t>
            </a:fld>
            <a:endParaRPr lang="en-US" dirty="0"/>
          </a:p>
        </p:txBody>
      </p:sp>
    </p:spTree>
    <p:extLst>
      <p:ext uri="{BB962C8B-B14F-4D97-AF65-F5344CB8AC3E}">
        <p14:creationId xmlns:p14="http://schemas.microsoft.com/office/powerpoint/2010/main" val="9885017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E631272-5413-43AC-8224-3F729258AD66}" type="slidenum">
              <a:rPr lang="en-US"/>
              <a:pPr>
                <a:defRPr/>
              </a:pPr>
              <a:t>‹#›</a:t>
            </a:fld>
            <a:endParaRPr lang="en-US" dirty="0"/>
          </a:p>
        </p:txBody>
      </p:sp>
    </p:spTree>
    <p:extLst>
      <p:ext uri="{BB962C8B-B14F-4D97-AF65-F5344CB8AC3E}">
        <p14:creationId xmlns:p14="http://schemas.microsoft.com/office/powerpoint/2010/main" val="30107558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E6DE9B3A-B342-4CBE-AE30-0DF22323DDA1}" type="slidenum">
              <a:rPr lang="en-US"/>
              <a:pPr>
                <a:defRPr/>
              </a:pPr>
              <a:t>‹#›</a:t>
            </a:fld>
            <a:endParaRPr lang="en-US" dirty="0"/>
          </a:p>
        </p:txBody>
      </p:sp>
    </p:spTree>
    <p:extLst>
      <p:ext uri="{BB962C8B-B14F-4D97-AF65-F5344CB8AC3E}">
        <p14:creationId xmlns:p14="http://schemas.microsoft.com/office/powerpoint/2010/main" val="199252946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9C721E9-AB13-4A4F-9096-82A676B3BDA8}" type="slidenum">
              <a:rPr lang="en-US"/>
              <a:pPr>
                <a:defRPr/>
              </a:pPr>
              <a:t>‹#›</a:t>
            </a:fld>
            <a:endParaRPr lang="en-US" dirty="0"/>
          </a:p>
        </p:txBody>
      </p:sp>
    </p:spTree>
    <p:extLst>
      <p:ext uri="{BB962C8B-B14F-4D97-AF65-F5344CB8AC3E}">
        <p14:creationId xmlns:p14="http://schemas.microsoft.com/office/powerpoint/2010/main" val="33145516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1AC0A9F6-CE1D-44A2-90EC-7129C9559CF2}" type="slidenum">
              <a:rPr lang="en-US"/>
              <a:pPr>
                <a:defRPr/>
              </a:pPr>
              <a:t>‹#›</a:t>
            </a:fld>
            <a:endParaRPr lang="en-US" dirty="0"/>
          </a:p>
        </p:txBody>
      </p:sp>
    </p:spTree>
    <p:extLst>
      <p:ext uri="{BB962C8B-B14F-4D97-AF65-F5344CB8AC3E}">
        <p14:creationId xmlns:p14="http://schemas.microsoft.com/office/powerpoint/2010/main" val="33473402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91DBE8F9-D9F1-4DA6-B479-1E53BBB9E7F8}" type="slidenum">
              <a:rPr lang="en-US"/>
              <a:pPr>
                <a:defRPr/>
              </a:pPr>
              <a:t>‹#›</a:t>
            </a:fld>
            <a:endParaRPr lang="en-US" dirty="0"/>
          </a:p>
        </p:txBody>
      </p:sp>
    </p:spTree>
    <p:extLst>
      <p:ext uri="{BB962C8B-B14F-4D97-AF65-F5344CB8AC3E}">
        <p14:creationId xmlns:p14="http://schemas.microsoft.com/office/powerpoint/2010/main" val="137367214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685800">
              <a:defRPr/>
            </a:lvl1pPr>
          </a:lstStyle>
          <a:p>
            <a:pPr>
              <a:defRPr/>
            </a:pPr>
            <a:endParaRPr lang="en-US"/>
          </a:p>
        </p:txBody>
      </p:sp>
      <p:sp>
        <p:nvSpPr>
          <p:cNvPr id="9" name="Slide Number Placeholder 8"/>
          <p:cNvSpPr>
            <a:spLocks noGrp="1"/>
          </p:cNvSpPr>
          <p:nvPr>
            <p:ph type="sldNum" sz="quarter" idx="12"/>
          </p:nvPr>
        </p:nvSpPr>
        <p:spPr/>
        <p:txBody>
          <a:bodyPr/>
          <a:lstStyle>
            <a:lvl1pPr defTabSz="685800">
              <a:defRPr/>
            </a:lvl1pPr>
          </a:lstStyle>
          <a:p>
            <a:pPr>
              <a:defRPr/>
            </a:pPr>
            <a:fld id="{A3C7184D-C61D-4B79-BF46-66BFE5DB1C1D}" type="slidenum">
              <a:rPr lang="en-US"/>
              <a:pPr>
                <a:defRPr/>
              </a:pPr>
              <a:t>‹#›</a:t>
            </a:fld>
            <a:endParaRPr lang="en-US" dirty="0"/>
          </a:p>
        </p:txBody>
      </p:sp>
    </p:spTree>
    <p:extLst>
      <p:ext uri="{BB962C8B-B14F-4D97-AF65-F5344CB8AC3E}">
        <p14:creationId xmlns:p14="http://schemas.microsoft.com/office/powerpoint/2010/main" val="322219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685800">
              <a:defRPr/>
            </a:lvl1pPr>
          </a:lstStyle>
          <a:p>
            <a:pPr>
              <a:defRPr/>
            </a:pPr>
            <a:endParaRPr lang="en-US"/>
          </a:p>
        </p:txBody>
      </p:sp>
      <p:sp>
        <p:nvSpPr>
          <p:cNvPr id="6" name="Slide Number Placeholder 4"/>
          <p:cNvSpPr>
            <a:spLocks noGrp="1"/>
          </p:cNvSpPr>
          <p:nvPr>
            <p:ph type="sldNum" sz="quarter" idx="12"/>
          </p:nvPr>
        </p:nvSpPr>
        <p:spPr/>
        <p:txBody>
          <a:bodyPr/>
          <a:lstStyle>
            <a:lvl1pPr defTabSz="685800">
              <a:defRPr/>
            </a:lvl1pPr>
          </a:lstStyle>
          <a:p>
            <a:pPr>
              <a:defRPr/>
            </a:pPr>
            <a:fld id="{6989A147-5827-461D-94DB-634BF1BEE192}" type="slidenum">
              <a:rPr lang="en-US"/>
              <a:pPr>
                <a:defRPr/>
              </a:pPr>
              <a:t>‹#›</a:t>
            </a:fld>
            <a:endParaRPr lang="en-US" dirty="0"/>
          </a:p>
        </p:txBody>
      </p:sp>
    </p:spTree>
    <p:extLst>
      <p:ext uri="{BB962C8B-B14F-4D97-AF65-F5344CB8AC3E}">
        <p14:creationId xmlns:p14="http://schemas.microsoft.com/office/powerpoint/2010/main" val="27823661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685800">
              <a:defRPr/>
            </a:lvl1pPr>
          </a:lstStyle>
          <a:p>
            <a:pPr>
              <a:defRPr/>
            </a:pPr>
            <a:endParaRPr lang="en-US"/>
          </a:p>
        </p:txBody>
      </p:sp>
      <p:sp>
        <p:nvSpPr>
          <p:cNvPr id="5" name="Slide Number Placeholder 3"/>
          <p:cNvSpPr>
            <a:spLocks noGrp="1"/>
          </p:cNvSpPr>
          <p:nvPr>
            <p:ph type="sldNum" sz="quarter" idx="12"/>
          </p:nvPr>
        </p:nvSpPr>
        <p:spPr/>
        <p:txBody>
          <a:bodyPr/>
          <a:lstStyle>
            <a:lvl1pPr defTabSz="685800">
              <a:defRPr/>
            </a:lvl1pPr>
          </a:lstStyle>
          <a:p>
            <a:pPr>
              <a:defRPr/>
            </a:pPr>
            <a:fld id="{2D117464-A3C3-4703-B328-9CD373A64B86}" type="slidenum">
              <a:rPr lang="en-US"/>
              <a:pPr>
                <a:defRPr/>
              </a:pPr>
              <a:t>‹#›</a:t>
            </a:fld>
            <a:endParaRPr lang="en-US" dirty="0"/>
          </a:p>
        </p:txBody>
      </p:sp>
    </p:spTree>
    <p:extLst>
      <p:ext uri="{BB962C8B-B14F-4D97-AF65-F5344CB8AC3E}">
        <p14:creationId xmlns:p14="http://schemas.microsoft.com/office/powerpoint/2010/main" val="8029009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Tree>
    <p:extLst>
      <p:ext uri="{BB962C8B-B14F-4D97-AF65-F5344CB8AC3E}">
        <p14:creationId xmlns:p14="http://schemas.microsoft.com/office/powerpoint/2010/main" val="3808564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11"/>
          <p:cNvSpPr>
            <a:spLocks noChangeArrowheads="1"/>
          </p:cNvSpPr>
          <p:nvPr userDrawn="1"/>
        </p:nvSpPr>
        <p:spPr bwMode="auto">
          <a:xfrm>
            <a:off x="0" y="-76200"/>
            <a:ext cx="12192000" cy="1447800"/>
          </a:xfrm>
          <a:prstGeom prst="rect">
            <a:avLst/>
          </a:prstGeom>
          <a:gradFill rotWithShape="1">
            <a:gsLst>
              <a:gs pos="0">
                <a:srgbClr val="FFFFCC"/>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endParaRPr lang="en-US" altLang="en-US">
              <a:solidFill>
                <a:srgbClr val="000000"/>
              </a:solidFill>
            </a:endParaRPr>
          </a:p>
        </p:txBody>
      </p:sp>
      <p:sp>
        <p:nvSpPr>
          <p:cNvPr id="4" name="Rectangle 12"/>
          <p:cNvSpPr>
            <a:spLocks noChangeArrowheads="1"/>
          </p:cNvSpPr>
          <p:nvPr userDrawn="1"/>
        </p:nvSpPr>
        <p:spPr bwMode="auto">
          <a:xfrm>
            <a:off x="0" y="1252538"/>
            <a:ext cx="12192000" cy="1190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endParaRPr lang="en-US" altLang="en-US">
              <a:solidFill>
                <a:srgbClr val="000000"/>
              </a:solidFill>
            </a:endParaRPr>
          </a:p>
        </p:txBody>
      </p:sp>
      <p:pic>
        <p:nvPicPr>
          <p:cNvPr id="5" name="Picture 8"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100" y="-127000"/>
            <a:ext cx="1906588"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2"/>
            <a:ext cx="10363200" cy="1470025"/>
          </a:xfrm>
        </p:spPr>
        <p:txBody>
          <a:bodyPr>
            <a:normAutofit/>
          </a:bodyPr>
          <a:lstStyle>
            <a:lvl1pPr>
              <a:defRPr sz="3600">
                <a:solidFill>
                  <a:srgbClr val="0033CC"/>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41391426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F948B250-D056-4B7C-9A13-D4A511F95266}" type="slidenum">
              <a:rPr lang="en-US"/>
              <a:pPr>
                <a:defRPr/>
              </a:pPr>
              <a:t>‹#›</a:t>
            </a:fld>
            <a:endParaRPr lang="en-US" dirty="0"/>
          </a:p>
        </p:txBody>
      </p:sp>
    </p:spTree>
    <p:extLst>
      <p:ext uri="{BB962C8B-B14F-4D97-AF65-F5344CB8AC3E}">
        <p14:creationId xmlns:p14="http://schemas.microsoft.com/office/powerpoint/2010/main" val="7247713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B898E9FD-0A82-476D-A7A9-FCAB20A56401}" type="slidenum">
              <a:rPr lang="en-US"/>
              <a:pPr>
                <a:defRPr/>
              </a:pPr>
              <a:t>‹#›</a:t>
            </a:fld>
            <a:endParaRPr lang="en-US" dirty="0"/>
          </a:p>
        </p:txBody>
      </p:sp>
    </p:spTree>
    <p:extLst>
      <p:ext uri="{BB962C8B-B14F-4D97-AF65-F5344CB8AC3E}">
        <p14:creationId xmlns:p14="http://schemas.microsoft.com/office/powerpoint/2010/main" val="134039835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E631272-5413-43AC-8224-3F729258AD66}" type="slidenum">
              <a:rPr lang="en-US"/>
              <a:pPr>
                <a:defRPr/>
              </a:pPr>
              <a:t>‹#›</a:t>
            </a:fld>
            <a:endParaRPr lang="en-US" dirty="0"/>
          </a:p>
        </p:txBody>
      </p:sp>
    </p:spTree>
    <p:extLst>
      <p:ext uri="{BB962C8B-B14F-4D97-AF65-F5344CB8AC3E}">
        <p14:creationId xmlns:p14="http://schemas.microsoft.com/office/powerpoint/2010/main" val="34649906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1DF8B9A7-A203-4633-8B40-2EB6B498DACA}" type="slidenum">
              <a:rPr lang="en-US"/>
              <a:pPr>
                <a:defRPr/>
              </a:pPr>
              <a:t>‹#›</a:t>
            </a:fld>
            <a:endParaRPr lang="en-US" dirty="0"/>
          </a:p>
        </p:txBody>
      </p:sp>
    </p:spTree>
    <p:extLst>
      <p:ext uri="{BB962C8B-B14F-4D97-AF65-F5344CB8AC3E}">
        <p14:creationId xmlns:p14="http://schemas.microsoft.com/office/powerpoint/2010/main" val="147108678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526C5673-BAB8-467B-9AEC-FD2BF2B6719D}" type="slidenum">
              <a:rPr lang="en-US"/>
              <a:pPr>
                <a:defRPr/>
              </a:pPr>
              <a:t>‹#›</a:t>
            </a:fld>
            <a:endParaRPr lang="en-US" dirty="0"/>
          </a:p>
        </p:txBody>
      </p:sp>
    </p:spTree>
    <p:extLst>
      <p:ext uri="{BB962C8B-B14F-4D97-AF65-F5344CB8AC3E}">
        <p14:creationId xmlns:p14="http://schemas.microsoft.com/office/powerpoint/2010/main" val="332430387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100E143D-6A3F-465B-AD1E-8B19EB9C5C33}" type="slidenum">
              <a:rPr lang="en-US"/>
              <a:pPr>
                <a:defRPr/>
              </a:pPr>
              <a:t>‹#›</a:t>
            </a:fld>
            <a:endParaRPr lang="en-US" dirty="0"/>
          </a:p>
        </p:txBody>
      </p:sp>
    </p:spTree>
    <p:extLst>
      <p:ext uri="{BB962C8B-B14F-4D97-AF65-F5344CB8AC3E}">
        <p14:creationId xmlns:p14="http://schemas.microsoft.com/office/powerpoint/2010/main" val="52532678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0255C2E1-897A-4E23-82AC-5A4568299DBB}" type="slidenum">
              <a:rPr lang="en-US"/>
              <a:pPr>
                <a:defRPr/>
              </a:pPr>
              <a:t>‹#›</a:t>
            </a:fld>
            <a:endParaRPr lang="en-US" dirty="0"/>
          </a:p>
        </p:txBody>
      </p:sp>
    </p:spTree>
    <p:extLst>
      <p:ext uri="{BB962C8B-B14F-4D97-AF65-F5344CB8AC3E}">
        <p14:creationId xmlns:p14="http://schemas.microsoft.com/office/powerpoint/2010/main" val="73805331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91440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vl1pPr>
          </a:lstStyle>
          <a:p>
            <a:pPr>
              <a:defRPr/>
            </a:pPr>
            <a:fld id="{7C6F4014-8CA6-4289-B1D4-2BB9D8595296}" type="slidenum">
              <a:rPr lang="en-US"/>
              <a:pPr>
                <a:defRPr/>
              </a:pPr>
              <a:t>‹#›</a:t>
            </a:fld>
            <a:endParaRPr lang="en-US" dirty="0"/>
          </a:p>
        </p:txBody>
      </p:sp>
    </p:spTree>
    <p:extLst>
      <p:ext uri="{BB962C8B-B14F-4D97-AF65-F5344CB8AC3E}">
        <p14:creationId xmlns:p14="http://schemas.microsoft.com/office/powerpoint/2010/main" val="371492449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olor-ppt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914400">
              <a:defRPr/>
            </a:lvl1pPr>
          </a:lstStyle>
          <a:p>
            <a:pPr>
              <a:defRPr/>
            </a:pPr>
            <a:endParaRPr lang="en-US"/>
          </a:p>
        </p:txBody>
      </p:sp>
      <p:sp>
        <p:nvSpPr>
          <p:cNvPr id="6" name="Slide Number Placeholder 4"/>
          <p:cNvSpPr>
            <a:spLocks noGrp="1"/>
          </p:cNvSpPr>
          <p:nvPr>
            <p:ph type="sldNum" sz="quarter" idx="12"/>
          </p:nvPr>
        </p:nvSpPr>
        <p:spPr/>
        <p:txBody>
          <a:bodyPr/>
          <a:lstStyle>
            <a:lvl1pPr defTabSz="914400">
              <a:defRPr/>
            </a:lvl1pPr>
          </a:lstStyle>
          <a:p>
            <a:pPr>
              <a:defRPr/>
            </a:pPr>
            <a:fld id="{BEF1C708-4D63-4306-AD22-602DD77E0A01}" type="slidenum">
              <a:rPr lang="en-US"/>
              <a:pPr>
                <a:defRPr/>
              </a:pPr>
              <a:t>‹#›</a:t>
            </a:fld>
            <a:endParaRPr lang="en-US" dirty="0"/>
          </a:p>
        </p:txBody>
      </p:sp>
    </p:spTree>
    <p:extLst>
      <p:ext uri="{BB962C8B-B14F-4D97-AF65-F5344CB8AC3E}">
        <p14:creationId xmlns:p14="http://schemas.microsoft.com/office/powerpoint/2010/main" val="38593390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olor-ppt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914400">
              <a:defRPr/>
            </a:lvl1pPr>
          </a:lstStyle>
          <a:p>
            <a:pPr>
              <a:defRPr/>
            </a:pPr>
            <a:endParaRPr lang="en-US"/>
          </a:p>
        </p:txBody>
      </p:sp>
      <p:sp>
        <p:nvSpPr>
          <p:cNvPr id="5" name="Slide Number Placeholder 3"/>
          <p:cNvSpPr>
            <a:spLocks noGrp="1"/>
          </p:cNvSpPr>
          <p:nvPr>
            <p:ph type="sldNum" sz="quarter" idx="12"/>
          </p:nvPr>
        </p:nvSpPr>
        <p:spPr/>
        <p:txBody>
          <a:bodyPr/>
          <a:lstStyle>
            <a:lvl1pPr defTabSz="914400">
              <a:defRPr/>
            </a:lvl1pPr>
          </a:lstStyle>
          <a:p>
            <a:pPr>
              <a:defRPr/>
            </a:pPr>
            <a:fld id="{AA222B47-07F9-4220-8F9E-DBA762B227C9}" type="slidenum">
              <a:rPr lang="en-US"/>
              <a:pPr>
                <a:defRPr/>
              </a:pPr>
              <a:t>‹#›</a:t>
            </a:fld>
            <a:endParaRPr lang="en-US" dirty="0"/>
          </a:p>
        </p:txBody>
      </p:sp>
    </p:spTree>
    <p:extLst>
      <p:ext uri="{BB962C8B-B14F-4D97-AF65-F5344CB8AC3E}">
        <p14:creationId xmlns:p14="http://schemas.microsoft.com/office/powerpoint/2010/main" val="1905910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E6DE9B3A-B342-4CBE-AE30-0DF22323DDA1}" type="slidenum">
              <a:rPr lang="en-US"/>
              <a:pPr>
                <a:defRPr/>
              </a:pPr>
              <a:t>‹#›</a:t>
            </a:fld>
            <a:endParaRPr lang="en-US" dirty="0"/>
          </a:p>
        </p:txBody>
      </p:sp>
    </p:spTree>
    <p:extLst>
      <p:ext uri="{BB962C8B-B14F-4D97-AF65-F5344CB8AC3E}">
        <p14:creationId xmlns:p14="http://schemas.microsoft.com/office/powerpoint/2010/main" val="423528918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Tree>
    <p:extLst>
      <p:ext uri="{BB962C8B-B14F-4D97-AF65-F5344CB8AC3E}">
        <p14:creationId xmlns:p14="http://schemas.microsoft.com/office/powerpoint/2010/main" val="16989532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C0441E86-5530-4AEE-9F93-6A6A99A3E262}" type="slidenum">
              <a:rPr lang="en-US"/>
              <a:pPr>
                <a:defRPr/>
              </a:pPr>
              <a:t>‹#›</a:t>
            </a:fld>
            <a:endParaRPr lang="en-US" dirty="0"/>
          </a:p>
        </p:txBody>
      </p:sp>
    </p:spTree>
    <p:extLst>
      <p:ext uri="{BB962C8B-B14F-4D97-AF65-F5344CB8AC3E}">
        <p14:creationId xmlns:p14="http://schemas.microsoft.com/office/powerpoint/2010/main" val="122334972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25686CF4-F01A-40EF-89E1-B78C41064A2A}" type="slidenum">
              <a:rPr lang="en-US"/>
              <a:pPr>
                <a:defRPr/>
              </a:pPr>
              <a:t>‹#›</a:t>
            </a:fld>
            <a:endParaRPr lang="en-US" dirty="0"/>
          </a:p>
        </p:txBody>
      </p:sp>
    </p:spTree>
    <p:extLst>
      <p:ext uri="{BB962C8B-B14F-4D97-AF65-F5344CB8AC3E}">
        <p14:creationId xmlns:p14="http://schemas.microsoft.com/office/powerpoint/2010/main" val="233202332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26160C94-55BE-4EF3-993D-3FD10C2C52FB}" type="slidenum">
              <a:rPr lang="en-US"/>
              <a:pPr>
                <a:defRPr/>
              </a:pPr>
              <a:t>‹#›</a:t>
            </a:fld>
            <a:endParaRPr lang="en-US" dirty="0"/>
          </a:p>
        </p:txBody>
      </p:sp>
    </p:spTree>
    <p:extLst>
      <p:ext uri="{BB962C8B-B14F-4D97-AF65-F5344CB8AC3E}">
        <p14:creationId xmlns:p14="http://schemas.microsoft.com/office/powerpoint/2010/main" val="213746032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0638" y="0"/>
            <a:ext cx="10952162" cy="369888"/>
          </a:xfrm>
          <a:prstGeom prst="rect">
            <a:avLst/>
          </a:prstGeom>
          <a:gradFill rotWithShape="0">
            <a:gsLst>
              <a:gs pos="0">
                <a:srgbClr val="9C0600"/>
              </a:gs>
              <a:gs pos="25999">
                <a:srgbClr val="F1A05F"/>
              </a:gs>
              <a:gs pos="100000">
                <a:srgbClr val="FBDDA9"/>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endParaRPr lang="en-US" altLang="en-US">
              <a:solidFill>
                <a:srgbClr val="000000"/>
              </a:solidFill>
            </a:endParaRPr>
          </a:p>
        </p:txBody>
      </p:sp>
    </p:spTree>
    <p:extLst>
      <p:ext uri="{BB962C8B-B14F-4D97-AF65-F5344CB8AC3E}">
        <p14:creationId xmlns:p14="http://schemas.microsoft.com/office/powerpoint/2010/main" val="1694493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9C721E9-AB13-4A4F-9096-82A676B3BDA8}" type="slidenum">
              <a:rPr lang="en-US"/>
              <a:pPr>
                <a:defRPr/>
              </a:pPr>
              <a:t>‹#›</a:t>
            </a:fld>
            <a:endParaRPr lang="en-US" dirty="0"/>
          </a:p>
        </p:txBody>
      </p:sp>
    </p:spTree>
    <p:extLst>
      <p:ext uri="{BB962C8B-B14F-4D97-AF65-F5344CB8AC3E}">
        <p14:creationId xmlns:p14="http://schemas.microsoft.com/office/powerpoint/2010/main" val="2162265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1AC0A9F6-CE1D-44A2-90EC-7129C9559CF2}" type="slidenum">
              <a:rPr lang="en-US"/>
              <a:pPr>
                <a:defRPr/>
              </a:pPr>
              <a:t>‹#›</a:t>
            </a:fld>
            <a:endParaRPr lang="en-US" dirty="0"/>
          </a:p>
        </p:txBody>
      </p:sp>
    </p:spTree>
    <p:extLst>
      <p:ext uri="{BB962C8B-B14F-4D97-AF65-F5344CB8AC3E}">
        <p14:creationId xmlns:p14="http://schemas.microsoft.com/office/powerpoint/2010/main" val="1451760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91DBE8F9-D9F1-4DA6-B479-1E53BBB9E7F8}" type="slidenum">
              <a:rPr lang="en-US"/>
              <a:pPr>
                <a:defRPr/>
              </a:pPr>
              <a:t>‹#›</a:t>
            </a:fld>
            <a:endParaRPr lang="en-US" dirty="0"/>
          </a:p>
        </p:txBody>
      </p:sp>
    </p:spTree>
    <p:extLst>
      <p:ext uri="{BB962C8B-B14F-4D97-AF65-F5344CB8AC3E}">
        <p14:creationId xmlns:p14="http://schemas.microsoft.com/office/powerpoint/2010/main" val="3555376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685800">
              <a:defRPr/>
            </a:lvl1pPr>
          </a:lstStyle>
          <a:p>
            <a:pPr>
              <a:defRPr/>
            </a:pPr>
            <a:endParaRPr lang="en-US"/>
          </a:p>
        </p:txBody>
      </p:sp>
      <p:sp>
        <p:nvSpPr>
          <p:cNvPr id="9" name="Slide Number Placeholder 8"/>
          <p:cNvSpPr>
            <a:spLocks noGrp="1"/>
          </p:cNvSpPr>
          <p:nvPr>
            <p:ph type="sldNum" sz="quarter" idx="12"/>
          </p:nvPr>
        </p:nvSpPr>
        <p:spPr/>
        <p:txBody>
          <a:bodyPr/>
          <a:lstStyle>
            <a:lvl1pPr defTabSz="685800">
              <a:defRPr/>
            </a:lvl1pPr>
          </a:lstStyle>
          <a:p>
            <a:pPr>
              <a:defRPr/>
            </a:pPr>
            <a:fld id="{A3C7184D-C61D-4B79-BF46-66BFE5DB1C1D}" type="slidenum">
              <a:rPr lang="en-US"/>
              <a:pPr>
                <a:defRPr/>
              </a:pPr>
              <a:t>‹#›</a:t>
            </a:fld>
            <a:endParaRPr lang="en-US" dirty="0"/>
          </a:p>
        </p:txBody>
      </p:sp>
    </p:spTree>
    <p:extLst>
      <p:ext uri="{BB962C8B-B14F-4D97-AF65-F5344CB8AC3E}">
        <p14:creationId xmlns:p14="http://schemas.microsoft.com/office/powerpoint/2010/main" val="2665974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685800">
              <a:defRPr/>
            </a:lvl1pPr>
          </a:lstStyle>
          <a:p>
            <a:pPr>
              <a:defRPr/>
            </a:pPr>
            <a:endParaRPr lang="en-US"/>
          </a:p>
        </p:txBody>
      </p:sp>
      <p:sp>
        <p:nvSpPr>
          <p:cNvPr id="6" name="Slide Number Placeholder 4"/>
          <p:cNvSpPr>
            <a:spLocks noGrp="1"/>
          </p:cNvSpPr>
          <p:nvPr>
            <p:ph type="sldNum" sz="quarter" idx="12"/>
          </p:nvPr>
        </p:nvSpPr>
        <p:spPr/>
        <p:txBody>
          <a:bodyPr/>
          <a:lstStyle>
            <a:lvl1pPr defTabSz="685800">
              <a:defRPr/>
            </a:lvl1pPr>
          </a:lstStyle>
          <a:p>
            <a:pPr>
              <a:defRPr/>
            </a:pPr>
            <a:fld id="{6989A147-5827-461D-94DB-634BF1BEE192}" type="slidenum">
              <a:rPr lang="en-US"/>
              <a:pPr>
                <a:defRPr/>
              </a:pPr>
              <a:t>‹#›</a:t>
            </a:fld>
            <a:endParaRPr lang="en-US" dirty="0"/>
          </a:p>
        </p:txBody>
      </p:sp>
    </p:spTree>
    <p:extLst>
      <p:ext uri="{BB962C8B-B14F-4D97-AF65-F5344CB8AC3E}">
        <p14:creationId xmlns:p14="http://schemas.microsoft.com/office/powerpoint/2010/main" val="297234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685800">
              <a:defRPr/>
            </a:lvl1pPr>
          </a:lstStyle>
          <a:p>
            <a:pPr>
              <a:defRPr/>
            </a:pPr>
            <a:endParaRPr lang="en-US"/>
          </a:p>
        </p:txBody>
      </p:sp>
      <p:sp>
        <p:nvSpPr>
          <p:cNvPr id="5" name="Slide Number Placeholder 3"/>
          <p:cNvSpPr>
            <a:spLocks noGrp="1"/>
          </p:cNvSpPr>
          <p:nvPr>
            <p:ph type="sldNum" sz="quarter" idx="12"/>
          </p:nvPr>
        </p:nvSpPr>
        <p:spPr/>
        <p:txBody>
          <a:bodyPr/>
          <a:lstStyle>
            <a:lvl1pPr defTabSz="685800">
              <a:defRPr/>
            </a:lvl1pPr>
          </a:lstStyle>
          <a:p>
            <a:pPr>
              <a:defRPr/>
            </a:pPr>
            <a:fld id="{2D117464-A3C3-4703-B328-9CD373A64B86}" type="slidenum">
              <a:rPr lang="en-US"/>
              <a:pPr>
                <a:defRPr/>
              </a:pPr>
              <a:t>‹#›</a:t>
            </a:fld>
            <a:endParaRPr lang="en-US" dirty="0"/>
          </a:p>
        </p:txBody>
      </p:sp>
    </p:spTree>
    <p:extLst>
      <p:ext uri="{BB962C8B-B14F-4D97-AF65-F5344CB8AC3E}">
        <p14:creationId xmlns:p14="http://schemas.microsoft.com/office/powerpoint/2010/main" val="3757109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ACS WASC ©2014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EEEC8-1ECC-4FE6-8D36-D5F986763EEC}" type="slidenum">
              <a:rPr lang="en-US" smtClean="0"/>
              <a:t>‹#›</a:t>
            </a:fld>
            <a:endParaRPr lang="en-US"/>
          </a:p>
        </p:txBody>
      </p:sp>
    </p:spTree>
    <p:extLst>
      <p:ext uri="{BB962C8B-B14F-4D97-AF65-F5344CB8AC3E}">
        <p14:creationId xmlns:p14="http://schemas.microsoft.com/office/powerpoint/2010/main" val="249654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Tree>
    <p:extLst>
      <p:ext uri="{BB962C8B-B14F-4D97-AF65-F5344CB8AC3E}">
        <p14:creationId xmlns:p14="http://schemas.microsoft.com/office/powerpoint/2010/main" val="4125414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F948B250-D056-4B7C-9A13-D4A511F95266}" type="slidenum">
              <a:rPr lang="en-US"/>
              <a:pPr>
                <a:defRPr/>
              </a:pPr>
              <a:t>‹#›</a:t>
            </a:fld>
            <a:endParaRPr lang="en-US" dirty="0"/>
          </a:p>
        </p:txBody>
      </p:sp>
    </p:spTree>
    <p:extLst>
      <p:ext uri="{BB962C8B-B14F-4D97-AF65-F5344CB8AC3E}">
        <p14:creationId xmlns:p14="http://schemas.microsoft.com/office/powerpoint/2010/main" val="1959545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B898E9FD-0A82-476D-A7A9-FCAB20A56401}" type="slidenum">
              <a:rPr lang="en-US"/>
              <a:pPr>
                <a:defRPr/>
              </a:pPr>
              <a:t>‹#›</a:t>
            </a:fld>
            <a:endParaRPr lang="en-US" dirty="0"/>
          </a:p>
        </p:txBody>
      </p:sp>
    </p:spTree>
    <p:extLst>
      <p:ext uri="{BB962C8B-B14F-4D97-AF65-F5344CB8AC3E}">
        <p14:creationId xmlns:p14="http://schemas.microsoft.com/office/powerpoint/2010/main" val="877792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E631272-5413-43AC-8224-3F729258AD66}" type="slidenum">
              <a:rPr lang="en-US"/>
              <a:pPr>
                <a:defRPr/>
              </a:pPr>
              <a:t>‹#›</a:t>
            </a:fld>
            <a:endParaRPr lang="en-US" dirty="0"/>
          </a:p>
        </p:txBody>
      </p:sp>
    </p:spTree>
    <p:extLst>
      <p:ext uri="{BB962C8B-B14F-4D97-AF65-F5344CB8AC3E}">
        <p14:creationId xmlns:p14="http://schemas.microsoft.com/office/powerpoint/2010/main" val="41506722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E6DE9B3A-B342-4CBE-AE30-0DF22323DDA1}" type="slidenum">
              <a:rPr lang="en-US"/>
              <a:pPr>
                <a:defRPr/>
              </a:pPr>
              <a:t>‹#›</a:t>
            </a:fld>
            <a:endParaRPr lang="en-US" dirty="0"/>
          </a:p>
        </p:txBody>
      </p:sp>
    </p:spTree>
    <p:extLst>
      <p:ext uri="{BB962C8B-B14F-4D97-AF65-F5344CB8AC3E}">
        <p14:creationId xmlns:p14="http://schemas.microsoft.com/office/powerpoint/2010/main" val="3151340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9C721E9-AB13-4A4F-9096-82A676B3BDA8}" type="slidenum">
              <a:rPr lang="en-US"/>
              <a:pPr>
                <a:defRPr/>
              </a:pPr>
              <a:t>‹#›</a:t>
            </a:fld>
            <a:endParaRPr lang="en-US" dirty="0"/>
          </a:p>
        </p:txBody>
      </p:sp>
    </p:spTree>
    <p:extLst>
      <p:ext uri="{BB962C8B-B14F-4D97-AF65-F5344CB8AC3E}">
        <p14:creationId xmlns:p14="http://schemas.microsoft.com/office/powerpoint/2010/main" val="2295264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1AC0A9F6-CE1D-44A2-90EC-7129C9559CF2}" type="slidenum">
              <a:rPr lang="en-US"/>
              <a:pPr>
                <a:defRPr/>
              </a:pPr>
              <a:t>‹#›</a:t>
            </a:fld>
            <a:endParaRPr lang="en-US" dirty="0"/>
          </a:p>
        </p:txBody>
      </p:sp>
    </p:spTree>
    <p:extLst>
      <p:ext uri="{BB962C8B-B14F-4D97-AF65-F5344CB8AC3E}">
        <p14:creationId xmlns:p14="http://schemas.microsoft.com/office/powerpoint/2010/main" val="1044699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91DBE8F9-D9F1-4DA6-B479-1E53BBB9E7F8}" type="slidenum">
              <a:rPr lang="en-US"/>
              <a:pPr>
                <a:defRPr/>
              </a:pPr>
              <a:t>‹#›</a:t>
            </a:fld>
            <a:endParaRPr lang="en-US" dirty="0"/>
          </a:p>
        </p:txBody>
      </p:sp>
    </p:spTree>
    <p:extLst>
      <p:ext uri="{BB962C8B-B14F-4D97-AF65-F5344CB8AC3E}">
        <p14:creationId xmlns:p14="http://schemas.microsoft.com/office/powerpoint/2010/main" val="1765895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685800">
              <a:defRPr/>
            </a:lvl1pPr>
          </a:lstStyle>
          <a:p>
            <a:pPr>
              <a:defRPr/>
            </a:pPr>
            <a:endParaRPr lang="en-US"/>
          </a:p>
        </p:txBody>
      </p:sp>
      <p:sp>
        <p:nvSpPr>
          <p:cNvPr id="9" name="Slide Number Placeholder 8"/>
          <p:cNvSpPr>
            <a:spLocks noGrp="1"/>
          </p:cNvSpPr>
          <p:nvPr>
            <p:ph type="sldNum" sz="quarter" idx="12"/>
          </p:nvPr>
        </p:nvSpPr>
        <p:spPr/>
        <p:txBody>
          <a:bodyPr/>
          <a:lstStyle>
            <a:lvl1pPr defTabSz="685800">
              <a:defRPr/>
            </a:lvl1pPr>
          </a:lstStyle>
          <a:p>
            <a:pPr>
              <a:defRPr/>
            </a:pPr>
            <a:fld id="{A3C7184D-C61D-4B79-BF46-66BFE5DB1C1D}" type="slidenum">
              <a:rPr lang="en-US"/>
              <a:pPr>
                <a:defRPr/>
              </a:pPr>
              <a:t>‹#›</a:t>
            </a:fld>
            <a:endParaRPr lang="en-US" dirty="0"/>
          </a:p>
        </p:txBody>
      </p:sp>
    </p:spTree>
    <p:extLst>
      <p:ext uri="{BB962C8B-B14F-4D97-AF65-F5344CB8AC3E}">
        <p14:creationId xmlns:p14="http://schemas.microsoft.com/office/powerpoint/2010/main" val="25904175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685800">
              <a:defRPr/>
            </a:lvl1pPr>
          </a:lstStyle>
          <a:p>
            <a:pPr>
              <a:defRPr/>
            </a:pPr>
            <a:endParaRPr lang="en-US"/>
          </a:p>
        </p:txBody>
      </p:sp>
      <p:sp>
        <p:nvSpPr>
          <p:cNvPr id="6" name="Slide Number Placeholder 4"/>
          <p:cNvSpPr>
            <a:spLocks noGrp="1"/>
          </p:cNvSpPr>
          <p:nvPr>
            <p:ph type="sldNum" sz="quarter" idx="12"/>
          </p:nvPr>
        </p:nvSpPr>
        <p:spPr/>
        <p:txBody>
          <a:bodyPr/>
          <a:lstStyle>
            <a:lvl1pPr defTabSz="685800">
              <a:defRPr/>
            </a:lvl1pPr>
          </a:lstStyle>
          <a:p>
            <a:pPr>
              <a:defRPr/>
            </a:pPr>
            <a:fld id="{6989A147-5827-461D-94DB-634BF1BEE192}" type="slidenum">
              <a:rPr lang="en-US"/>
              <a:pPr>
                <a:defRPr/>
              </a:pPr>
              <a:t>‹#›</a:t>
            </a:fld>
            <a:endParaRPr lang="en-US" dirty="0"/>
          </a:p>
        </p:txBody>
      </p:sp>
    </p:spTree>
    <p:extLst>
      <p:ext uri="{BB962C8B-B14F-4D97-AF65-F5344CB8AC3E}">
        <p14:creationId xmlns:p14="http://schemas.microsoft.com/office/powerpoint/2010/main" val="1112466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ACS WASC ©2014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EEEC8-1ECC-4FE6-8D36-D5F986763EEC}" type="slidenum">
              <a:rPr lang="en-US" smtClean="0"/>
              <a:t>‹#›</a:t>
            </a:fld>
            <a:endParaRPr lang="en-US"/>
          </a:p>
        </p:txBody>
      </p:sp>
    </p:spTree>
    <p:extLst>
      <p:ext uri="{BB962C8B-B14F-4D97-AF65-F5344CB8AC3E}">
        <p14:creationId xmlns:p14="http://schemas.microsoft.com/office/powerpoint/2010/main" val="4162926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685800">
              <a:defRPr/>
            </a:lvl1pPr>
          </a:lstStyle>
          <a:p>
            <a:pPr>
              <a:defRPr/>
            </a:pPr>
            <a:endParaRPr lang="en-US"/>
          </a:p>
        </p:txBody>
      </p:sp>
      <p:sp>
        <p:nvSpPr>
          <p:cNvPr id="5" name="Slide Number Placeholder 3"/>
          <p:cNvSpPr>
            <a:spLocks noGrp="1"/>
          </p:cNvSpPr>
          <p:nvPr>
            <p:ph type="sldNum" sz="quarter" idx="12"/>
          </p:nvPr>
        </p:nvSpPr>
        <p:spPr/>
        <p:txBody>
          <a:bodyPr/>
          <a:lstStyle>
            <a:lvl1pPr defTabSz="685800">
              <a:defRPr/>
            </a:lvl1pPr>
          </a:lstStyle>
          <a:p>
            <a:pPr>
              <a:defRPr/>
            </a:pPr>
            <a:fld id="{2D117464-A3C3-4703-B328-9CD373A64B86}" type="slidenum">
              <a:rPr lang="en-US"/>
              <a:pPr>
                <a:defRPr/>
              </a:pPr>
              <a:t>‹#›</a:t>
            </a:fld>
            <a:endParaRPr lang="en-US" dirty="0"/>
          </a:p>
        </p:txBody>
      </p:sp>
    </p:spTree>
    <p:extLst>
      <p:ext uri="{BB962C8B-B14F-4D97-AF65-F5344CB8AC3E}">
        <p14:creationId xmlns:p14="http://schemas.microsoft.com/office/powerpoint/2010/main" val="2070417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Tree>
    <p:extLst>
      <p:ext uri="{BB962C8B-B14F-4D97-AF65-F5344CB8AC3E}">
        <p14:creationId xmlns:p14="http://schemas.microsoft.com/office/powerpoint/2010/main" val="8894883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F948B250-D056-4B7C-9A13-D4A511F95266}" type="slidenum">
              <a:rPr lang="en-US"/>
              <a:pPr>
                <a:defRPr/>
              </a:pPr>
              <a:t>‹#›</a:t>
            </a:fld>
            <a:endParaRPr lang="en-US" dirty="0"/>
          </a:p>
        </p:txBody>
      </p:sp>
    </p:spTree>
    <p:extLst>
      <p:ext uri="{BB962C8B-B14F-4D97-AF65-F5344CB8AC3E}">
        <p14:creationId xmlns:p14="http://schemas.microsoft.com/office/powerpoint/2010/main" val="29781079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B898E9FD-0A82-476D-A7A9-FCAB20A56401}" type="slidenum">
              <a:rPr lang="en-US"/>
              <a:pPr>
                <a:defRPr/>
              </a:pPr>
              <a:t>‹#›</a:t>
            </a:fld>
            <a:endParaRPr lang="en-US" dirty="0"/>
          </a:p>
        </p:txBody>
      </p:sp>
    </p:spTree>
    <p:extLst>
      <p:ext uri="{BB962C8B-B14F-4D97-AF65-F5344CB8AC3E}">
        <p14:creationId xmlns:p14="http://schemas.microsoft.com/office/powerpoint/2010/main" val="36613734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E631272-5413-43AC-8224-3F729258AD66}" type="slidenum">
              <a:rPr lang="en-US"/>
              <a:pPr>
                <a:defRPr/>
              </a:pPr>
              <a:t>‹#›</a:t>
            </a:fld>
            <a:endParaRPr lang="en-US" dirty="0"/>
          </a:p>
        </p:txBody>
      </p:sp>
    </p:spTree>
    <p:extLst>
      <p:ext uri="{BB962C8B-B14F-4D97-AF65-F5344CB8AC3E}">
        <p14:creationId xmlns:p14="http://schemas.microsoft.com/office/powerpoint/2010/main" val="8777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E6DE9B3A-B342-4CBE-AE30-0DF22323DDA1}" type="slidenum">
              <a:rPr lang="en-US"/>
              <a:pPr>
                <a:defRPr/>
              </a:pPr>
              <a:t>‹#›</a:t>
            </a:fld>
            <a:endParaRPr lang="en-US" dirty="0"/>
          </a:p>
        </p:txBody>
      </p:sp>
    </p:spTree>
    <p:extLst>
      <p:ext uri="{BB962C8B-B14F-4D97-AF65-F5344CB8AC3E}">
        <p14:creationId xmlns:p14="http://schemas.microsoft.com/office/powerpoint/2010/main" val="3073176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9C721E9-AB13-4A4F-9096-82A676B3BDA8}" type="slidenum">
              <a:rPr lang="en-US"/>
              <a:pPr>
                <a:defRPr/>
              </a:pPr>
              <a:t>‹#›</a:t>
            </a:fld>
            <a:endParaRPr lang="en-US" dirty="0"/>
          </a:p>
        </p:txBody>
      </p:sp>
    </p:spTree>
    <p:extLst>
      <p:ext uri="{BB962C8B-B14F-4D97-AF65-F5344CB8AC3E}">
        <p14:creationId xmlns:p14="http://schemas.microsoft.com/office/powerpoint/2010/main" val="35418745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1AC0A9F6-CE1D-44A2-90EC-7129C9559CF2}" type="slidenum">
              <a:rPr lang="en-US"/>
              <a:pPr>
                <a:defRPr/>
              </a:pPr>
              <a:t>‹#›</a:t>
            </a:fld>
            <a:endParaRPr lang="en-US" dirty="0"/>
          </a:p>
        </p:txBody>
      </p:sp>
    </p:spTree>
    <p:extLst>
      <p:ext uri="{BB962C8B-B14F-4D97-AF65-F5344CB8AC3E}">
        <p14:creationId xmlns:p14="http://schemas.microsoft.com/office/powerpoint/2010/main" val="15835946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91DBE8F9-D9F1-4DA6-B479-1E53BBB9E7F8}" type="slidenum">
              <a:rPr lang="en-US"/>
              <a:pPr>
                <a:defRPr/>
              </a:pPr>
              <a:t>‹#›</a:t>
            </a:fld>
            <a:endParaRPr lang="en-US" dirty="0"/>
          </a:p>
        </p:txBody>
      </p:sp>
    </p:spTree>
    <p:extLst>
      <p:ext uri="{BB962C8B-B14F-4D97-AF65-F5344CB8AC3E}">
        <p14:creationId xmlns:p14="http://schemas.microsoft.com/office/powerpoint/2010/main" val="37004921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685800">
              <a:defRPr/>
            </a:lvl1pPr>
          </a:lstStyle>
          <a:p>
            <a:pPr>
              <a:defRPr/>
            </a:pPr>
            <a:endParaRPr lang="en-US"/>
          </a:p>
        </p:txBody>
      </p:sp>
      <p:sp>
        <p:nvSpPr>
          <p:cNvPr id="9" name="Slide Number Placeholder 8"/>
          <p:cNvSpPr>
            <a:spLocks noGrp="1"/>
          </p:cNvSpPr>
          <p:nvPr>
            <p:ph type="sldNum" sz="quarter" idx="12"/>
          </p:nvPr>
        </p:nvSpPr>
        <p:spPr/>
        <p:txBody>
          <a:bodyPr/>
          <a:lstStyle>
            <a:lvl1pPr defTabSz="685800">
              <a:defRPr/>
            </a:lvl1pPr>
          </a:lstStyle>
          <a:p>
            <a:pPr>
              <a:defRPr/>
            </a:pPr>
            <a:fld id="{A3C7184D-C61D-4B79-BF46-66BFE5DB1C1D}" type="slidenum">
              <a:rPr lang="en-US"/>
              <a:pPr>
                <a:defRPr/>
              </a:pPr>
              <a:t>‹#›</a:t>
            </a:fld>
            <a:endParaRPr lang="en-US" dirty="0"/>
          </a:p>
        </p:txBody>
      </p:sp>
    </p:spTree>
    <p:extLst>
      <p:ext uri="{BB962C8B-B14F-4D97-AF65-F5344CB8AC3E}">
        <p14:creationId xmlns:p14="http://schemas.microsoft.com/office/powerpoint/2010/main" val="853980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ACS WASC ©2014</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EEEC8-1ECC-4FE6-8D36-D5F986763EEC}" type="slidenum">
              <a:rPr lang="en-US" smtClean="0"/>
              <a:t>‹#›</a:t>
            </a:fld>
            <a:endParaRPr lang="en-US"/>
          </a:p>
        </p:txBody>
      </p:sp>
    </p:spTree>
    <p:extLst>
      <p:ext uri="{BB962C8B-B14F-4D97-AF65-F5344CB8AC3E}">
        <p14:creationId xmlns:p14="http://schemas.microsoft.com/office/powerpoint/2010/main" val="29561882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685800">
              <a:defRPr/>
            </a:lvl1pPr>
          </a:lstStyle>
          <a:p>
            <a:pPr>
              <a:defRPr/>
            </a:pPr>
            <a:endParaRPr lang="en-US"/>
          </a:p>
        </p:txBody>
      </p:sp>
      <p:sp>
        <p:nvSpPr>
          <p:cNvPr id="6" name="Slide Number Placeholder 4"/>
          <p:cNvSpPr>
            <a:spLocks noGrp="1"/>
          </p:cNvSpPr>
          <p:nvPr>
            <p:ph type="sldNum" sz="quarter" idx="12"/>
          </p:nvPr>
        </p:nvSpPr>
        <p:spPr/>
        <p:txBody>
          <a:bodyPr/>
          <a:lstStyle>
            <a:lvl1pPr defTabSz="685800">
              <a:defRPr/>
            </a:lvl1pPr>
          </a:lstStyle>
          <a:p>
            <a:pPr>
              <a:defRPr/>
            </a:pPr>
            <a:fld id="{6989A147-5827-461D-94DB-634BF1BEE192}" type="slidenum">
              <a:rPr lang="en-US"/>
              <a:pPr>
                <a:defRPr/>
              </a:pPr>
              <a:t>‹#›</a:t>
            </a:fld>
            <a:endParaRPr lang="en-US" dirty="0"/>
          </a:p>
        </p:txBody>
      </p:sp>
    </p:spTree>
    <p:extLst>
      <p:ext uri="{BB962C8B-B14F-4D97-AF65-F5344CB8AC3E}">
        <p14:creationId xmlns:p14="http://schemas.microsoft.com/office/powerpoint/2010/main" val="31909613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685800">
              <a:defRPr/>
            </a:lvl1pPr>
          </a:lstStyle>
          <a:p>
            <a:pPr>
              <a:defRPr/>
            </a:pPr>
            <a:endParaRPr lang="en-US"/>
          </a:p>
        </p:txBody>
      </p:sp>
      <p:sp>
        <p:nvSpPr>
          <p:cNvPr id="5" name="Slide Number Placeholder 3"/>
          <p:cNvSpPr>
            <a:spLocks noGrp="1"/>
          </p:cNvSpPr>
          <p:nvPr>
            <p:ph type="sldNum" sz="quarter" idx="12"/>
          </p:nvPr>
        </p:nvSpPr>
        <p:spPr/>
        <p:txBody>
          <a:bodyPr/>
          <a:lstStyle>
            <a:lvl1pPr defTabSz="685800">
              <a:defRPr/>
            </a:lvl1pPr>
          </a:lstStyle>
          <a:p>
            <a:pPr>
              <a:defRPr/>
            </a:pPr>
            <a:fld id="{2D117464-A3C3-4703-B328-9CD373A64B86}" type="slidenum">
              <a:rPr lang="en-US"/>
              <a:pPr>
                <a:defRPr/>
              </a:pPr>
              <a:t>‹#›</a:t>
            </a:fld>
            <a:endParaRPr lang="en-US" dirty="0"/>
          </a:p>
        </p:txBody>
      </p:sp>
    </p:spTree>
    <p:extLst>
      <p:ext uri="{BB962C8B-B14F-4D97-AF65-F5344CB8AC3E}">
        <p14:creationId xmlns:p14="http://schemas.microsoft.com/office/powerpoint/2010/main" val="36019433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Tree>
    <p:extLst>
      <p:ext uri="{BB962C8B-B14F-4D97-AF65-F5344CB8AC3E}">
        <p14:creationId xmlns:p14="http://schemas.microsoft.com/office/powerpoint/2010/main" val="28206840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F948B250-D056-4B7C-9A13-D4A511F95266}" type="slidenum">
              <a:rPr lang="en-US"/>
              <a:pPr>
                <a:defRPr/>
              </a:pPr>
              <a:t>‹#›</a:t>
            </a:fld>
            <a:endParaRPr lang="en-US" dirty="0"/>
          </a:p>
        </p:txBody>
      </p:sp>
    </p:spTree>
    <p:extLst>
      <p:ext uri="{BB962C8B-B14F-4D97-AF65-F5344CB8AC3E}">
        <p14:creationId xmlns:p14="http://schemas.microsoft.com/office/powerpoint/2010/main" val="12846536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B898E9FD-0A82-476D-A7A9-FCAB20A56401}" type="slidenum">
              <a:rPr lang="en-US"/>
              <a:pPr>
                <a:defRPr/>
              </a:pPr>
              <a:t>‹#›</a:t>
            </a:fld>
            <a:endParaRPr lang="en-US" dirty="0"/>
          </a:p>
        </p:txBody>
      </p:sp>
    </p:spTree>
    <p:extLst>
      <p:ext uri="{BB962C8B-B14F-4D97-AF65-F5344CB8AC3E}">
        <p14:creationId xmlns:p14="http://schemas.microsoft.com/office/powerpoint/2010/main" val="7038363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E631272-5413-43AC-8224-3F729258AD66}" type="slidenum">
              <a:rPr lang="en-US"/>
              <a:pPr>
                <a:defRPr/>
              </a:pPr>
              <a:t>‹#›</a:t>
            </a:fld>
            <a:endParaRPr lang="en-US" dirty="0"/>
          </a:p>
        </p:txBody>
      </p:sp>
    </p:spTree>
    <p:extLst>
      <p:ext uri="{BB962C8B-B14F-4D97-AF65-F5344CB8AC3E}">
        <p14:creationId xmlns:p14="http://schemas.microsoft.com/office/powerpoint/2010/main" val="11928581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E6DE9B3A-B342-4CBE-AE30-0DF22323DDA1}" type="slidenum">
              <a:rPr lang="en-US"/>
              <a:pPr>
                <a:defRPr/>
              </a:pPr>
              <a:t>‹#›</a:t>
            </a:fld>
            <a:endParaRPr lang="en-US" dirty="0"/>
          </a:p>
        </p:txBody>
      </p:sp>
    </p:spTree>
    <p:extLst>
      <p:ext uri="{BB962C8B-B14F-4D97-AF65-F5344CB8AC3E}">
        <p14:creationId xmlns:p14="http://schemas.microsoft.com/office/powerpoint/2010/main" val="10392498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9C721E9-AB13-4A4F-9096-82A676B3BDA8}" type="slidenum">
              <a:rPr lang="en-US"/>
              <a:pPr>
                <a:defRPr/>
              </a:pPr>
              <a:t>‹#›</a:t>
            </a:fld>
            <a:endParaRPr lang="en-US" dirty="0"/>
          </a:p>
        </p:txBody>
      </p:sp>
    </p:spTree>
    <p:extLst>
      <p:ext uri="{BB962C8B-B14F-4D97-AF65-F5344CB8AC3E}">
        <p14:creationId xmlns:p14="http://schemas.microsoft.com/office/powerpoint/2010/main" val="18240604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1AC0A9F6-CE1D-44A2-90EC-7129C9559CF2}" type="slidenum">
              <a:rPr lang="en-US"/>
              <a:pPr>
                <a:defRPr/>
              </a:pPr>
              <a:t>‹#›</a:t>
            </a:fld>
            <a:endParaRPr lang="en-US" dirty="0"/>
          </a:p>
        </p:txBody>
      </p:sp>
    </p:spTree>
    <p:extLst>
      <p:ext uri="{BB962C8B-B14F-4D97-AF65-F5344CB8AC3E}">
        <p14:creationId xmlns:p14="http://schemas.microsoft.com/office/powerpoint/2010/main" val="29524182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91DBE8F9-D9F1-4DA6-B479-1E53BBB9E7F8}" type="slidenum">
              <a:rPr lang="en-US"/>
              <a:pPr>
                <a:defRPr/>
              </a:pPr>
              <a:t>‹#›</a:t>
            </a:fld>
            <a:endParaRPr lang="en-US" dirty="0"/>
          </a:p>
        </p:txBody>
      </p:sp>
    </p:spTree>
    <p:extLst>
      <p:ext uri="{BB962C8B-B14F-4D97-AF65-F5344CB8AC3E}">
        <p14:creationId xmlns:p14="http://schemas.microsoft.com/office/powerpoint/2010/main" val="440495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ACS WASC ©2014</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2EEEC8-1ECC-4FE6-8D36-D5F986763EEC}" type="slidenum">
              <a:rPr lang="en-US" smtClean="0"/>
              <a:t>‹#›</a:t>
            </a:fld>
            <a:endParaRPr lang="en-US"/>
          </a:p>
        </p:txBody>
      </p:sp>
    </p:spTree>
    <p:extLst>
      <p:ext uri="{BB962C8B-B14F-4D97-AF65-F5344CB8AC3E}">
        <p14:creationId xmlns:p14="http://schemas.microsoft.com/office/powerpoint/2010/main" val="16828166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685800">
              <a:defRPr/>
            </a:lvl1pPr>
          </a:lstStyle>
          <a:p>
            <a:pPr>
              <a:defRPr/>
            </a:pPr>
            <a:endParaRPr lang="en-US"/>
          </a:p>
        </p:txBody>
      </p:sp>
      <p:sp>
        <p:nvSpPr>
          <p:cNvPr id="9" name="Slide Number Placeholder 8"/>
          <p:cNvSpPr>
            <a:spLocks noGrp="1"/>
          </p:cNvSpPr>
          <p:nvPr>
            <p:ph type="sldNum" sz="quarter" idx="12"/>
          </p:nvPr>
        </p:nvSpPr>
        <p:spPr/>
        <p:txBody>
          <a:bodyPr/>
          <a:lstStyle>
            <a:lvl1pPr defTabSz="685800">
              <a:defRPr/>
            </a:lvl1pPr>
          </a:lstStyle>
          <a:p>
            <a:pPr>
              <a:defRPr/>
            </a:pPr>
            <a:fld id="{A3C7184D-C61D-4B79-BF46-66BFE5DB1C1D}" type="slidenum">
              <a:rPr lang="en-US"/>
              <a:pPr>
                <a:defRPr/>
              </a:pPr>
              <a:t>‹#›</a:t>
            </a:fld>
            <a:endParaRPr lang="en-US" dirty="0"/>
          </a:p>
        </p:txBody>
      </p:sp>
    </p:spTree>
    <p:extLst>
      <p:ext uri="{BB962C8B-B14F-4D97-AF65-F5344CB8AC3E}">
        <p14:creationId xmlns:p14="http://schemas.microsoft.com/office/powerpoint/2010/main" val="13119745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685800">
              <a:defRPr/>
            </a:lvl1pPr>
          </a:lstStyle>
          <a:p>
            <a:pPr>
              <a:defRPr/>
            </a:pPr>
            <a:endParaRPr lang="en-US"/>
          </a:p>
        </p:txBody>
      </p:sp>
      <p:sp>
        <p:nvSpPr>
          <p:cNvPr id="6" name="Slide Number Placeholder 4"/>
          <p:cNvSpPr>
            <a:spLocks noGrp="1"/>
          </p:cNvSpPr>
          <p:nvPr>
            <p:ph type="sldNum" sz="quarter" idx="12"/>
          </p:nvPr>
        </p:nvSpPr>
        <p:spPr/>
        <p:txBody>
          <a:bodyPr/>
          <a:lstStyle>
            <a:lvl1pPr defTabSz="685800">
              <a:defRPr/>
            </a:lvl1pPr>
          </a:lstStyle>
          <a:p>
            <a:pPr>
              <a:defRPr/>
            </a:pPr>
            <a:fld id="{6989A147-5827-461D-94DB-634BF1BEE192}" type="slidenum">
              <a:rPr lang="en-US"/>
              <a:pPr>
                <a:defRPr/>
              </a:pPr>
              <a:t>‹#›</a:t>
            </a:fld>
            <a:endParaRPr lang="en-US" dirty="0"/>
          </a:p>
        </p:txBody>
      </p:sp>
    </p:spTree>
    <p:extLst>
      <p:ext uri="{BB962C8B-B14F-4D97-AF65-F5344CB8AC3E}">
        <p14:creationId xmlns:p14="http://schemas.microsoft.com/office/powerpoint/2010/main" val="28547303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685800">
              <a:defRPr/>
            </a:lvl1pPr>
          </a:lstStyle>
          <a:p>
            <a:pPr>
              <a:defRPr/>
            </a:pPr>
            <a:endParaRPr lang="en-US"/>
          </a:p>
        </p:txBody>
      </p:sp>
      <p:sp>
        <p:nvSpPr>
          <p:cNvPr id="5" name="Slide Number Placeholder 3"/>
          <p:cNvSpPr>
            <a:spLocks noGrp="1"/>
          </p:cNvSpPr>
          <p:nvPr>
            <p:ph type="sldNum" sz="quarter" idx="12"/>
          </p:nvPr>
        </p:nvSpPr>
        <p:spPr/>
        <p:txBody>
          <a:bodyPr/>
          <a:lstStyle>
            <a:lvl1pPr defTabSz="685800">
              <a:defRPr/>
            </a:lvl1pPr>
          </a:lstStyle>
          <a:p>
            <a:pPr>
              <a:defRPr/>
            </a:pPr>
            <a:fld id="{2D117464-A3C3-4703-B328-9CD373A64B86}" type="slidenum">
              <a:rPr lang="en-US"/>
              <a:pPr>
                <a:defRPr/>
              </a:pPr>
              <a:t>‹#›</a:t>
            </a:fld>
            <a:endParaRPr lang="en-US" dirty="0"/>
          </a:p>
        </p:txBody>
      </p:sp>
    </p:spTree>
    <p:extLst>
      <p:ext uri="{BB962C8B-B14F-4D97-AF65-F5344CB8AC3E}">
        <p14:creationId xmlns:p14="http://schemas.microsoft.com/office/powerpoint/2010/main" val="12631895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Tree>
    <p:extLst>
      <p:ext uri="{BB962C8B-B14F-4D97-AF65-F5344CB8AC3E}">
        <p14:creationId xmlns:p14="http://schemas.microsoft.com/office/powerpoint/2010/main" val="41312795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F948B250-D056-4B7C-9A13-D4A511F95266}" type="slidenum">
              <a:rPr lang="en-US"/>
              <a:pPr>
                <a:defRPr/>
              </a:pPr>
              <a:t>‹#›</a:t>
            </a:fld>
            <a:endParaRPr lang="en-US" dirty="0"/>
          </a:p>
        </p:txBody>
      </p:sp>
    </p:spTree>
    <p:extLst>
      <p:ext uri="{BB962C8B-B14F-4D97-AF65-F5344CB8AC3E}">
        <p14:creationId xmlns:p14="http://schemas.microsoft.com/office/powerpoint/2010/main" val="35024703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B898E9FD-0A82-476D-A7A9-FCAB20A56401}" type="slidenum">
              <a:rPr lang="en-US"/>
              <a:pPr>
                <a:defRPr/>
              </a:pPr>
              <a:t>‹#›</a:t>
            </a:fld>
            <a:endParaRPr lang="en-US" dirty="0"/>
          </a:p>
        </p:txBody>
      </p:sp>
    </p:spTree>
    <p:extLst>
      <p:ext uri="{BB962C8B-B14F-4D97-AF65-F5344CB8AC3E}">
        <p14:creationId xmlns:p14="http://schemas.microsoft.com/office/powerpoint/2010/main" val="38889139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E631272-5413-43AC-8224-3F729258AD66}" type="slidenum">
              <a:rPr lang="en-US"/>
              <a:pPr>
                <a:defRPr/>
              </a:pPr>
              <a:t>‹#›</a:t>
            </a:fld>
            <a:endParaRPr lang="en-US" dirty="0"/>
          </a:p>
        </p:txBody>
      </p:sp>
    </p:spTree>
    <p:extLst>
      <p:ext uri="{BB962C8B-B14F-4D97-AF65-F5344CB8AC3E}">
        <p14:creationId xmlns:p14="http://schemas.microsoft.com/office/powerpoint/2010/main" val="26399902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D6B4D49A-A89C-4B42-A6E1-037E2C019478}" type="slidenum">
              <a:rPr lang="en-US"/>
              <a:pPr>
                <a:defRPr/>
              </a:pPr>
              <a:t>‹#›</a:t>
            </a:fld>
            <a:endParaRPr lang="en-US" dirty="0"/>
          </a:p>
        </p:txBody>
      </p:sp>
    </p:spTree>
    <p:extLst>
      <p:ext uri="{BB962C8B-B14F-4D97-AF65-F5344CB8AC3E}">
        <p14:creationId xmlns:p14="http://schemas.microsoft.com/office/powerpoint/2010/main" val="35126414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32409817-102B-4032-97B2-0AD7BC9DA674}" type="slidenum">
              <a:rPr lang="en-US"/>
              <a:pPr>
                <a:defRPr/>
              </a:pPr>
              <a:t>‹#›</a:t>
            </a:fld>
            <a:endParaRPr lang="en-US" dirty="0"/>
          </a:p>
        </p:txBody>
      </p:sp>
    </p:spTree>
    <p:extLst>
      <p:ext uri="{BB962C8B-B14F-4D97-AF65-F5344CB8AC3E}">
        <p14:creationId xmlns:p14="http://schemas.microsoft.com/office/powerpoint/2010/main" val="13717258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C8DD8DBA-1127-4F7C-8C0C-7CB7006D901F}" type="slidenum">
              <a:rPr lang="en-US"/>
              <a:pPr>
                <a:defRPr/>
              </a:pPr>
              <a:t>‹#›</a:t>
            </a:fld>
            <a:endParaRPr lang="en-US" dirty="0"/>
          </a:p>
        </p:txBody>
      </p:sp>
    </p:spTree>
    <p:extLst>
      <p:ext uri="{BB962C8B-B14F-4D97-AF65-F5344CB8AC3E}">
        <p14:creationId xmlns:p14="http://schemas.microsoft.com/office/powerpoint/2010/main" val="3308842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ACS WASC ©2014</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EEEC8-1ECC-4FE6-8D36-D5F986763EEC}" type="slidenum">
              <a:rPr lang="en-US" smtClean="0"/>
              <a:t>‹#›</a:t>
            </a:fld>
            <a:endParaRPr lang="en-US"/>
          </a:p>
        </p:txBody>
      </p:sp>
    </p:spTree>
    <p:extLst>
      <p:ext uri="{BB962C8B-B14F-4D97-AF65-F5344CB8AC3E}">
        <p14:creationId xmlns:p14="http://schemas.microsoft.com/office/powerpoint/2010/main" val="29815275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D34E82A0-682D-4CB0-AB0A-6D219A81A414}" type="slidenum">
              <a:rPr lang="en-US"/>
              <a:pPr>
                <a:defRPr/>
              </a:pPr>
              <a:t>‹#›</a:t>
            </a:fld>
            <a:endParaRPr lang="en-US" dirty="0"/>
          </a:p>
        </p:txBody>
      </p:sp>
    </p:spTree>
    <p:extLst>
      <p:ext uri="{BB962C8B-B14F-4D97-AF65-F5344CB8AC3E}">
        <p14:creationId xmlns:p14="http://schemas.microsoft.com/office/powerpoint/2010/main" val="18799585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685800">
              <a:defRPr/>
            </a:lvl1pPr>
          </a:lstStyle>
          <a:p>
            <a:pPr>
              <a:defRPr/>
            </a:pPr>
            <a:endParaRPr lang="en-US"/>
          </a:p>
        </p:txBody>
      </p:sp>
      <p:sp>
        <p:nvSpPr>
          <p:cNvPr id="9" name="Slide Number Placeholder 8"/>
          <p:cNvSpPr>
            <a:spLocks noGrp="1"/>
          </p:cNvSpPr>
          <p:nvPr>
            <p:ph type="sldNum" sz="quarter" idx="12"/>
          </p:nvPr>
        </p:nvSpPr>
        <p:spPr/>
        <p:txBody>
          <a:bodyPr/>
          <a:lstStyle>
            <a:lvl1pPr defTabSz="685800">
              <a:defRPr/>
            </a:lvl1pPr>
          </a:lstStyle>
          <a:p>
            <a:pPr>
              <a:defRPr/>
            </a:pPr>
            <a:fld id="{30BA8D8D-5DA0-470D-808C-2F9484D22E30}" type="slidenum">
              <a:rPr lang="en-US"/>
              <a:pPr>
                <a:defRPr/>
              </a:pPr>
              <a:t>‹#›</a:t>
            </a:fld>
            <a:endParaRPr lang="en-US" dirty="0"/>
          </a:p>
        </p:txBody>
      </p:sp>
    </p:spTree>
    <p:extLst>
      <p:ext uri="{BB962C8B-B14F-4D97-AF65-F5344CB8AC3E}">
        <p14:creationId xmlns:p14="http://schemas.microsoft.com/office/powerpoint/2010/main" val="19931129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685800">
              <a:defRPr/>
            </a:lvl1pPr>
          </a:lstStyle>
          <a:p>
            <a:pPr>
              <a:defRPr/>
            </a:pPr>
            <a:endParaRPr lang="en-US"/>
          </a:p>
        </p:txBody>
      </p:sp>
      <p:sp>
        <p:nvSpPr>
          <p:cNvPr id="6" name="Slide Number Placeholder 4"/>
          <p:cNvSpPr>
            <a:spLocks noGrp="1"/>
          </p:cNvSpPr>
          <p:nvPr>
            <p:ph type="sldNum" sz="quarter" idx="12"/>
          </p:nvPr>
        </p:nvSpPr>
        <p:spPr/>
        <p:txBody>
          <a:bodyPr/>
          <a:lstStyle>
            <a:lvl1pPr defTabSz="685800">
              <a:defRPr/>
            </a:lvl1pPr>
          </a:lstStyle>
          <a:p>
            <a:pPr>
              <a:defRPr/>
            </a:pPr>
            <a:fld id="{7DD04062-8138-474A-9294-5883740F9E1A}" type="slidenum">
              <a:rPr lang="en-US"/>
              <a:pPr>
                <a:defRPr/>
              </a:pPr>
              <a:t>‹#›</a:t>
            </a:fld>
            <a:endParaRPr lang="en-US" dirty="0"/>
          </a:p>
        </p:txBody>
      </p:sp>
    </p:spTree>
    <p:extLst>
      <p:ext uri="{BB962C8B-B14F-4D97-AF65-F5344CB8AC3E}">
        <p14:creationId xmlns:p14="http://schemas.microsoft.com/office/powerpoint/2010/main" val="34611679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685800">
              <a:defRPr/>
            </a:lvl1pPr>
          </a:lstStyle>
          <a:p>
            <a:pPr>
              <a:defRPr/>
            </a:pPr>
            <a:endParaRPr lang="en-US"/>
          </a:p>
        </p:txBody>
      </p:sp>
      <p:sp>
        <p:nvSpPr>
          <p:cNvPr id="5" name="Slide Number Placeholder 3"/>
          <p:cNvSpPr>
            <a:spLocks noGrp="1"/>
          </p:cNvSpPr>
          <p:nvPr>
            <p:ph type="sldNum" sz="quarter" idx="12"/>
          </p:nvPr>
        </p:nvSpPr>
        <p:spPr/>
        <p:txBody>
          <a:bodyPr/>
          <a:lstStyle>
            <a:lvl1pPr defTabSz="685800">
              <a:defRPr/>
            </a:lvl1pPr>
          </a:lstStyle>
          <a:p>
            <a:pPr>
              <a:defRPr/>
            </a:pPr>
            <a:fld id="{39DB3860-4EC1-43DB-B604-CB3A44DF949A}" type="slidenum">
              <a:rPr lang="en-US"/>
              <a:pPr>
                <a:defRPr/>
              </a:pPr>
              <a:t>‹#›</a:t>
            </a:fld>
            <a:endParaRPr lang="en-US" dirty="0"/>
          </a:p>
        </p:txBody>
      </p:sp>
    </p:spTree>
    <p:extLst>
      <p:ext uri="{BB962C8B-B14F-4D97-AF65-F5344CB8AC3E}">
        <p14:creationId xmlns:p14="http://schemas.microsoft.com/office/powerpoint/2010/main" val="25814030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Tree>
    <p:extLst>
      <p:ext uri="{BB962C8B-B14F-4D97-AF65-F5344CB8AC3E}">
        <p14:creationId xmlns:p14="http://schemas.microsoft.com/office/powerpoint/2010/main" val="24213096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599F15FB-D2C4-46B6-9C79-5739234D3E01}" type="slidenum">
              <a:rPr lang="en-US"/>
              <a:pPr>
                <a:defRPr/>
              </a:pPr>
              <a:t>‹#›</a:t>
            </a:fld>
            <a:endParaRPr lang="en-US" dirty="0"/>
          </a:p>
        </p:txBody>
      </p:sp>
    </p:spTree>
    <p:extLst>
      <p:ext uri="{BB962C8B-B14F-4D97-AF65-F5344CB8AC3E}">
        <p14:creationId xmlns:p14="http://schemas.microsoft.com/office/powerpoint/2010/main" val="23608269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BE0B665C-4988-4454-A137-211CDF2F9F38}" type="slidenum">
              <a:rPr lang="en-US"/>
              <a:pPr>
                <a:defRPr/>
              </a:pPr>
              <a:t>‹#›</a:t>
            </a:fld>
            <a:endParaRPr lang="en-US" dirty="0"/>
          </a:p>
        </p:txBody>
      </p:sp>
    </p:spTree>
    <p:extLst>
      <p:ext uri="{BB962C8B-B14F-4D97-AF65-F5344CB8AC3E}">
        <p14:creationId xmlns:p14="http://schemas.microsoft.com/office/powerpoint/2010/main" val="27345289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4B8D51DC-2D9F-4AB3-87BF-97F81F5C1FC5}" type="slidenum">
              <a:rPr lang="en-US"/>
              <a:pPr>
                <a:defRPr/>
              </a:pPr>
              <a:t>‹#›</a:t>
            </a:fld>
            <a:endParaRPr lang="en-US" dirty="0"/>
          </a:p>
        </p:txBody>
      </p:sp>
    </p:spTree>
    <p:extLst>
      <p:ext uri="{BB962C8B-B14F-4D97-AF65-F5344CB8AC3E}">
        <p14:creationId xmlns:p14="http://schemas.microsoft.com/office/powerpoint/2010/main" val="5714685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2A09B9D1-8A5F-47D0-B588-03FBFD8ED285}" type="slidenum">
              <a:rPr lang="en-US"/>
              <a:pPr>
                <a:defRPr/>
              </a:pPr>
              <a:t>‹#›</a:t>
            </a:fld>
            <a:endParaRPr lang="en-US" dirty="0"/>
          </a:p>
        </p:txBody>
      </p:sp>
    </p:spTree>
    <p:extLst>
      <p:ext uri="{BB962C8B-B14F-4D97-AF65-F5344CB8AC3E}">
        <p14:creationId xmlns:p14="http://schemas.microsoft.com/office/powerpoint/2010/main" val="25310442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D77B0D6D-9892-4469-84CD-D7C79082817E}" type="slidenum">
              <a:rPr lang="en-US"/>
              <a:pPr>
                <a:defRPr/>
              </a:pPr>
              <a:t>‹#›</a:t>
            </a:fld>
            <a:endParaRPr lang="en-US" dirty="0"/>
          </a:p>
        </p:txBody>
      </p:sp>
    </p:spTree>
    <p:extLst>
      <p:ext uri="{BB962C8B-B14F-4D97-AF65-F5344CB8AC3E}">
        <p14:creationId xmlns:p14="http://schemas.microsoft.com/office/powerpoint/2010/main" val="1471064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ACS WASC ©2014</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2EEEC8-1ECC-4FE6-8D36-D5F986763EEC}" type="slidenum">
              <a:rPr lang="en-US" smtClean="0"/>
              <a:t>‹#›</a:t>
            </a:fld>
            <a:endParaRPr lang="en-US"/>
          </a:p>
        </p:txBody>
      </p:sp>
    </p:spTree>
    <p:extLst>
      <p:ext uri="{BB962C8B-B14F-4D97-AF65-F5344CB8AC3E}">
        <p14:creationId xmlns:p14="http://schemas.microsoft.com/office/powerpoint/2010/main" val="12711805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734881F7-3882-4C23-B41A-9416453F5602}" type="slidenum">
              <a:rPr lang="en-US"/>
              <a:pPr>
                <a:defRPr/>
              </a:pPr>
              <a:t>‹#›</a:t>
            </a:fld>
            <a:endParaRPr lang="en-US" dirty="0"/>
          </a:p>
        </p:txBody>
      </p:sp>
    </p:spTree>
    <p:extLst>
      <p:ext uri="{BB962C8B-B14F-4D97-AF65-F5344CB8AC3E}">
        <p14:creationId xmlns:p14="http://schemas.microsoft.com/office/powerpoint/2010/main" val="28402071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FF195271-4AEF-4637-96BC-6F7F0E1C7316}" type="slidenum">
              <a:rPr lang="en-US"/>
              <a:pPr>
                <a:defRPr/>
              </a:pPr>
              <a:t>‹#›</a:t>
            </a:fld>
            <a:endParaRPr lang="en-US" dirty="0"/>
          </a:p>
        </p:txBody>
      </p:sp>
    </p:spTree>
    <p:extLst>
      <p:ext uri="{BB962C8B-B14F-4D97-AF65-F5344CB8AC3E}">
        <p14:creationId xmlns:p14="http://schemas.microsoft.com/office/powerpoint/2010/main" val="5732817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91440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vl1pPr>
          </a:lstStyle>
          <a:p>
            <a:pPr>
              <a:defRPr/>
            </a:pPr>
            <a:fld id="{C78BA2E7-C83C-4CD1-8D40-514BC65F0C3A}" type="slidenum">
              <a:rPr lang="en-US"/>
              <a:pPr>
                <a:defRPr/>
              </a:pPr>
              <a:t>‹#›</a:t>
            </a:fld>
            <a:endParaRPr lang="en-US" dirty="0"/>
          </a:p>
        </p:txBody>
      </p:sp>
    </p:spTree>
    <p:extLst>
      <p:ext uri="{BB962C8B-B14F-4D97-AF65-F5344CB8AC3E}">
        <p14:creationId xmlns:p14="http://schemas.microsoft.com/office/powerpoint/2010/main" val="6077200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914400">
              <a:defRPr/>
            </a:lvl1pPr>
          </a:lstStyle>
          <a:p>
            <a:pPr>
              <a:defRPr/>
            </a:pPr>
            <a:endParaRPr lang="en-US"/>
          </a:p>
        </p:txBody>
      </p:sp>
      <p:sp>
        <p:nvSpPr>
          <p:cNvPr id="6" name="Slide Number Placeholder 4"/>
          <p:cNvSpPr>
            <a:spLocks noGrp="1"/>
          </p:cNvSpPr>
          <p:nvPr>
            <p:ph type="sldNum" sz="quarter" idx="12"/>
          </p:nvPr>
        </p:nvSpPr>
        <p:spPr/>
        <p:txBody>
          <a:bodyPr/>
          <a:lstStyle>
            <a:lvl1pPr defTabSz="914400">
              <a:defRPr/>
            </a:lvl1pPr>
          </a:lstStyle>
          <a:p>
            <a:pPr>
              <a:defRPr/>
            </a:pPr>
            <a:fld id="{0A4181A6-69C3-47C6-ACB7-82984D70995F}" type="slidenum">
              <a:rPr lang="en-US"/>
              <a:pPr>
                <a:defRPr/>
              </a:pPr>
              <a:t>‹#›</a:t>
            </a:fld>
            <a:endParaRPr lang="en-US" dirty="0"/>
          </a:p>
        </p:txBody>
      </p:sp>
    </p:spTree>
    <p:extLst>
      <p:ext uri="{BB962C8B-B14F-4D97-AF65-F5344CB8AC3E}">
        <p14:creationId xmlns:p14="http://schemas.microsoft.com/office/powerpoint/2010/main" val="1355414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914400">
              <a:defRPr/>
            </a:lvl1pPr>
          </a:lstStyle>
          <a:p>
            <a:pPr>
              <a:defRPr/>
            </a:pPr>
            <a:endParaRPr lang="en-US"/>
          </a:p>
        </p:txBody>
      </p:sp>
      <p:sp>
        <p:nvSpPr>
          <p:cNvPr id="5" name="Slide Number Placeholder 3"/>
          <p:cNvSpPr>
            <a:spLocks noGrp="1"/>
          </p:cNvSpPr>
          <p:nvPr>
            <p:ph type="sldNum" sz="quarter" idx="12"/>
          </p:nvPr>
        </p:nvSpPr>
        <p:spPr/>
        <p:txBody>
          <a:bodyPr/>
          <a:lstStyle>
            <a:lvl1pPr defTabSz="914400">
              <a:defRPr/>
            </a:lvl1pPr>
          </a:lstStyle>
          <a:p>
            <a:pPr>
              <a:defRPr/>
            </a:pPr>
            <a:fld id="{C5AEB0DE-93F7-431C-89E5-D393EB22110B}" type="slidenum">
              <a:rPr lang="en-US"/>
              <a:pPr>
                <a:defRPr/>
              </a:pPr>
              <a:t>‹#›</a:t>
            </a:fld>
            <a:endParaRPr lang="en-US" dirty="0"/>
          </a:p>
        </p:txBody>
      </p:sp>
    </p:spTree>
    <p:extLst>
      <p:ext uri="{BB962C8B-B14F-4D97-AF65-F5344CB8AC3E}">
        <p14:creationId xmlns:p14="http://schemas.microsoft.com/office/powerpoint/2010/main" val="38547176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Tree>
    <p:extLst>
      <p:ext uri="{BB962C8B-B14F-4D97-AF65-F5344CB8AC3E}">
        <p14:creationId xmlns:p14="http://schemas.microsoft.com/office/powerpoint/2010/main" val="15427672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14A20509-FAEB-4EF2-B7FB-5557BBB3AECA}" type="slidenum">
              <a:rPr lang="en-US"/>
              <a:pPr>
                <a:defRPr/>
              </a:pPr>
              <a:t>‹#›</a:t>
            </a:fld>
            <a:endParaRPr lang="en-US" dirty="0"/>
          </a:p>
        </p:txBody>
      </p:sp>
    </p:spTree>
    <p:extLst>
      <p:ext uri="{BB962C8B-B14F-4D97-AF65-F5344CB8AC3E}">
        <p14:creationId xmlns:p14="http://schemas.microsoft.com/office/powerpoint/2010/main" val="7820221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3AFF20B4-CE49-4DE2-BC81-7E44692B38FF}" type="slidenum">
              <a:rPr lang="en-US"/>
              <a:pPr>
                <a:defRPr/>
              </a:pPr>
              <a:t>‹#›</a:t>
            </a:fld>
            <a:endParaRPr lang="en-US" dirty="0"/>
          </a:p>
        </p:txBody>
      </p:sp>
    </p:spTree>
    <p:extLst>
      <p:ext uri="{BB962C8B-B14F-4D97-AF65-F5344CB8AC3E}">
        <p14:creationId xmlns:p14="http://schemas.microsoft.com/office/powerpoint/2010/main" val="41859707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336C7C57-B8B7-48E5-A56D-EF75E75E28E9}" type="slidenum">
              <a:rPr lang="en-US"/>
              <a:pPr>
                <a:defRPr/>
              </a:pPr>
              <a:t>‹#›</a:t>
            </a:fld>
            <a:endParaRPr lang="en-US" dirty="0"/>
          </a:p>
        </p:txBody>
      </p:sp>
    </p:spTree>
    <p:extLst>
      <p:ext uri="{BB962C8B-B14F-4D97-AF65-F5344CB8AC3E}">
        <p14:creationId xmlns:p14="http://schemas.microsoft.com/office/powerpoint/2010/main" val="15957505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E6DE9B3A-B342-4CBE-AE30-0DF22323DDA1}" type="slidenum">
              <a:rPr lang="en-US"/>
              <a:pPr>
                <a:defRPr/>
              </a:pPr>
              <a:t>‹#›</a:t>
            </a:fld>
            <a:endParaRPr lang="en-US" dirty="0"/>
          </a:p>
        </p:txBody>
      </p:sp>
    </p:spTree>
    <p:extLst>
      <p:ext uri="{BB962C8B-B14F-4D97-AF65-F5344CB8AC3E}">
        <p14:creationId xmlns:p14="http://schemas.microsoft.com/office/powerpoint/2010/main" val="3302776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ACS WASC ©2014</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EEEC8-1ECC-4FE6-8D36-D5F986763EEC}" type="slidenum">
              <a:rPr lang="en-US" smtClean="0"/>
              <a:t>‹#›</a:t>
            </a:fld>
            <a:endParaRPr lang="en-US"/>
          </a:p>
        </p:txBody>
      </p:sp>
    </p:spTree>
    <p:extLst>
      <p:ext uri="{BB962C8B-B14F-4D97-AF65-F5344CB8AC3E}">
        <p14:creationId xmlns:p14="http://schemas.microsoft.com/office/powerpoint/2010/main" val="26846327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9C721E9-AB13-4A4F-9096-82A676B3BDA8}" type="slidenum">
              <a:rPr lang="en-US"/>
              <a:pPr>
                <a:defRPr/>
              </a:pPr>
              <a:t>‹#›</a:t>
            </a:fld>
            <a:endParaRPr lang="en-US" dirty="0"/>
          </a:p>
        </p:txBody>
      </p:sp>
    </p:spTree>
    <p:extLst>
      <p:ext uri="{BB962C8B-B14F-4D97-AF65-F5344CB8AC3E}">
        <p14:creationId xmlns:p14="http://schemas.microsoft.com/office/powerpoint/2010/main" val="8462213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1AC0A9F6-CE1D-44A2-90EC-7129C9559CF2}" type="slidenum">
              <a:rPr lang="en-US"/>
              <a:pPr>
                <a:defRPr/>
              </a:pPr>
              <a:t>‹#›</a:t>
            </a:fld>
            <a:endParaRPr lang="en-US" dirty="0"/>
          </a:p>
        </p:txBody>
      </p:sp>
    </p:spTree>
    <p:extLst>
      <p:ext uri="{BB962C8B-B14F-4D97-AF65-F5344CB8AC3E}">
        <p14:creationId xmlns:p14="http://schemas.microsoft.com/office/powerpoint/2010/main" val="2007440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91DBE8F9-D9F1-4DA6-B479-1E53BBB9E7F8}" type="slidenum">
              <a:rPr lang="en-US"/>
              <a:pPr>
                <a:defRPr/>
              </a:pPr>
              <a:t>‹#›</a:t>
            </a:fld>
            <a:endParaRPr lang="en-US" dirty="0"/>
          </a:p>
        </p:txBody>
      </p:sp>
    </p:spTree>
    <p:extLst>
      <p:ext uri="{BB962C8B-B14F-4D97-AF65-F5344CB8AC3E}">
        <p14:creationId xmlns:p14="http://schemas.microsoft.com/office/powerpoint/2010/main" val="20274144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685800">
              <a:defRPr/>
            </a:lvl1pPr>
          </a:lstStyle>
          <a:p>
            <a:pPr>
              <a:defRPr/>
            </a:pPr>
            <a:endParaRPr lang="en-US"/>
          </a:p>
        </p:txBody>
      </p:sp>
      <p:sp>
        <p:nvSpPr>
          <p:cNvPr id="9" name="Slide Number Placeholder 8"/>
          <p:cNvSpPr>
            <a:spLocks noGrp="1"/>
          </p:cNvSpPr>
          <p:nvPr>
            <p:ph type="sldNum" sz="quarter" idx="12"/>
          </p:nvPr>
        </p:nvSpPr>
        <p:spPr/>
        <p:txBody>
          <a:bodyPr/>
          <a:lstStyle>
            <a:lvl1pPr defTabSz="685800">
              <a:defRPr/>
            </a:lvl1pPr>
          </a:lstStyle>
          <a:p>
            <a:pPr>
              <a:defRPr/>
            </a:pPr>
            <a:fld id="{A3C7184D-C61D-4B79-BF46-66BFE5DB1C1D}" type="slidenum">
              <a:rPr lang="en-US"/>
              <a:pPr>
                <a:defRPr/>
              </a:pPr>
              <a:t>‹#›</a:t>
            </a:fld>
            <a:endParaRPr lang="en-US" dirty="0"/>
          </a:p>
        </p:txBody>
      </p:sp>
    </p:spTree>
    <p:extLst>
      <p:ext uri="{BB962C8B-B14F-4D97-AF65-F5344CB8AC3E}">
        <p14:creationId xmlns:p14="http://schemas.microsoft.com/office/powerpoint/2010/main" val="40240590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685800">
              <a:defRPr/>
            </a:lvl1pPr>
          </a:lstStyle>
          <a:p>
            <a:pPr>
              <a:defRPr/>
            </a:pPr>
            <a:endParaRPr lang="en-US"/>
          </a:p>
        </p:txBody>
      </p:sp>
      <p:sp>
        <p:nvSpPr>
          <p:cNvPr id="6" name="Slide Number Placeholder 4"/>
          <p:cNvSpPr>
            <a:spLocks noGrp="1"/>
          </p:cNvSpPr>
          <p:nvPr>
            <p:ph type="sldNum" sz="quarter" idx="12"/>
          </p:nvPr>
        </p:nvSpPr>
        <p:spPr/>
        <p:txBody>
          <a:bodyPr/>
          <a:lstStyle>
            <a:lvl1pPr defTabSz="685800">
              <a:defRPr/>
            </a:lvl1pPr>
          </a:lstStyle>
          <a:p>
            <a:pPr>
              <a:defRPr/>
            </a:pPr>
            <a:fld id="{6989A147-5827-461D-94DB-634BF1BEE192}" type="slidenum">
              <a:rPr lang="en-US"/>
              <a:pPr>
                <a:defRPr/>
              </a:pPr>
              <a:t>‹#›</a:t>
            </a:fld>
            <a:endParaRPr lang="en-US" dirty="0"/>
          </a:p>
        </p:txBody>
      </p:sp>
    </p:spTree>
    <p:extLst>
      <p:ext uri="{BB962C8B-B14F-4D97-AF65-F5344CB8AC3E}">
        <p14:creationId xmlns:p14="http://schemas.microsoft.com/office/powerpoint/2010/main" val="36542151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685800">
              <a:defRPr/>
            </a:lvl1pPr>
          </a:lstStyle>
          <a:p>
            <a:pPr>
              <a:defRPr/>
            </a:pPr>
            <a:endParaRPr lang="en-US"/>
          </a:p>
        </p:txBody>
      </p:sp>
      <p:sp>
        <p:nvSpPr>
          <p:cNvPr id="5" name="Slide Number Placeholder 3"/>
          <p:cNvSpPr>
            <a:spLocks noGrp="1"/>
          </p:cNvSpPr>
          <p:nvPr>
            <p:ph type="sldNum" sz="quarter" idx="12"/>
          </p:nvPr>
        </p:nvSpPr>
        <p:spPr/>
        <p:txBody>
          <a:bodyPr/>
          <a:lstStyle>
            <a:lvl1pPr defTabSz="685800">
              <a:defRPr/>
            </a:lvl1pPr>
          </a:lstStyle>
          <a:p>
            <a:pPr>
              <a:defRPr/>
            </a:pPr>
            <a:fld id="{2D117464-A3C3-4703-B328-9CD373A64B86}" type="slidenum">
              <a:rPr lang="en-US"/>
              <a:pPr>
                <a:defRPr/>
              </a:pPr>
              <a:t>‹#›</a:t>
            </a:fld>
            <a:endParaRPr lang="en-US" dirty="0"/>
          </a:p>
        </p:txBody>
      </p:sp>
    </p:spTree>
    <p:extLst>
      <p:ext uri="{BB962C8B-B14F-4D97-AF65-F5344CB8AC3E}">
        <p14:creationId xmlns:p14="http://schemas.microsoft.com/office/powerpoint/2010/main" val="10830037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Tree>
    <p:extLst>
      <p:ext uri="{BB962C8B-B14F-4D97-AF65-F5344CB8AC3E}">
        <p14:creationId xmlns:p14="http://schemas.microsoft.com/office/powerpoint/2010/main" val="1958740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F948B250-D056-4B7C-9A13-D4A511F95266}" type="slidenum">
              <a:rPr lang="en-US"/>
              <a:pPr>
                <a:defRPr/>
              </a:pPr>
              <a:t>‹#›</a:t>
            </a:fld>
            <a:endParaRPr lang="en-US" dirty="0"/>
          </a:p>
        </p:txBody>
      </p:sp>
    </p:spTree>
    <p:extLst>
      <p:ext uri="{BB962C8B-B14F-4D97-AF65-F5344CB8AC3E}">
        <p14:creationId xmlns:p14="http://schemas.microsoft.com/office/powerpoint/2010/main" val="21822926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B898E9FD-0A82-476D-A7A9-FCAB20A56401}" type="slidenum">
              <a:rPr lang="en-US"/>
              <a:pPr>
                <a:defRPr/>
              </a:pPr>
              <a:t>‹#›</a:t>
            </a:fld>
            <a:endParaRPr lang="en-US" dirty="0"/>
          </a:p>
        </p:txBody>
      </p:sp>
    </p:spTree>
    <p:extLst>
      <p:ext uri="{BB962C8B-B14F-4D97-AF65-F5344CB8AC3E}">
        <p14:creationId xmlns:p14="http://schemas.microsoft.com/office/powerpoint/2010/main" val="14693017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E631272-5413-43AC-8224-3F729258AD66}" type="slidenum">
              <a:rPr lang="en-US"/>
              <a:pPr>
                <a:defRPr/>
              </a:pPr>
              <a:t>‹#›</a:t>
            </a:fld>
            <a:endParaRPr lang="en-US" dirty="0"/>
          </a:p>
        </p:txBody>
      </p:sp>
    </p:spTree>
    <p:extLst>
      <p:ext uri="{BB962C8B-B14F-4D97-AF65-F5344CB8AC3E}">
        <p14:creationId xmlns:p14="http://schemas.microsoft.com/office/powerpoint/2010/main" val="4265131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ACS WASC ©2014</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EEEC8-1ECC-4FE6-8D36-D5F986763EEC}" type="slidenum">
              <a:rPr lang="en-US" smtClean="0"/>
              <a:t>‹#›</a:t>
            </a:fld>
            <a:endParaRPr lang="en-US"/>
          </a:p>
        </p:txBody>
      </p:sp>
    </p:spTree>
    <p:extLst>
      <p:ext uri="{BB962C8B-B14F-4D97-AF65-F5344CB8AC3E}">
        <p14:creationId xmlns:p14="http://schemas.microsoft.com/office/powerpoint/2010/main" val="15375775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E6DE9B3A-B342-4CBE-AE30-0DF22323DDA1}" type="slidenum">
              <a:rPr lang="en-US"/>
              <a:pPr>
                <a:defRPr/>
              </a:pPr>
              <a:t>‹#›</a:t>
            </a:fld>
            <a:endParaRPr lang="en-US" dirty="0"/>
          </a:p>
        </p:txBody>
      </p:sp>
    </p:spTree>
    <p:extLst>
      <p:ext uri="{BB962C8B-B14F-4D97-AF65-F5344CB8AC3E}">
        <p14:creationId xmlns:p14="http://schemas.microsoft.com/office/powerpoint/2010/main" val="30016809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9C721E9-AB13-4A4F-9096-82A676B3BDA8}" type="slidenum">
              <a:rPr lang="en-US"/>
              <a:pPr>
                <a:defRPr/>
              </a:pPr>
              <a:t>‹#›</a:t>
            </a:fld>
            <a:endParaRPr lang="en-US" dirty="0"/>
          </a:p>
        </p:txBody>
      </p:sp>
    </p:spTree>
    <p:extLst>
      <p:ext uri="{BB962C8B-B14F-4D97-AF65-F5344CB8AC3E}">
        <p14:creationId xmlns:p14="http://schemas.microsoft.com/office/powerpoint/2010/main" val="13087137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1AC0A9F6-CE1D-44A2-90EC-7129C9559CF2}" type="slidenum">
              <a:rPr lang="en-US"/>
              <a:pPr>
                <a:defRPr/>
              </a:pPr>
              <a:t>‹#›</a:t>
            </a:fld>
            <a:endParaRPr lang="en-US" dirty="0"/>
          </a:p>
        </p:txBody>
      </p:sp>
    </p:spTree>
    <p:extLst>
      <p:ext uri="{BB962C8B-B14F-4D97-AF65-F5344CB8AC3E}">
        <p14:creationId xmlns:p14="http://schemas.microsoft.com/office/powerpoint/2010/main" val="11717156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91DBE8F9-D9F1-4DA6-B479-1E53BBB9E7F8}" type="slidenum">
              <a:rPr lang="en-US"/>
              <a:pPr>
                <a:defRPr/>
              </a:pPr>
              <a:t>‹#›</a:t>
            </a:fld>
            <a:endParaRPr lang="en-US" dirty="0"/>
          </a:p>
        </p:txBody>
      </p:sp>
    </p:spTree>
    <p:extLst>
      <p:ext uri="{BB962C8B-B14F-4D97-AF65-F5344CB8AC3E}">
        <p14:creationId xmlns:p14="http://schemas.microsoft.com/office/powerpoint/2010/main" val="28100123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685800">
              <a:defRPr/>
            </a:lvl1pPr>
          </a:lstStyle>
          <a:p>
            <a:pPr>
              <a:defRPr/>
            </a:pPr>
            <a:endParaRPr lang="en-US"/>
          </a:p>
        </p:txBody>
      </p:sp>
      <p:sp>
        <p:nvSpPr>
          <p:cNvPr id="9" name="Slide Number Placeholder 8"/>
          <p:cNvSpPr>
            <a:spLocks noGrp="1"/>
          </p:cNvSpPr>
          <p:nvPr>
            <p:ph type="sldNum" sz="quarter" idx="12"/>
          </p:nvPr>
        </p:nvSpPr>
        <p:spPr/>
        <p:txBody>
          <a:bodyPr/>
          <a:lstStyle>
            <a:lvl1pPr defTabSz="685800">
              <a:defRPr/>
            </a:lvl1pPr>
          </a:lstStyle>
          <a:p>
            <a:pPr>
              <a:defRPr/>
            </a:pPr>
            <a:fld id="{A3C7184D-C61D-4B79-BF46-66BFE5DB1C1D}" type="slidenum">
              <a:rPr lang="en-US"/>
              <a:pPr>
                <a:defRPr/>
              </a:pPr>
              <a:t>‹#›</a:t>
            </a:fld>
            <a:endParaRPr lang="en-US" dirty="0"/>
          </a:p>
        </p:txBody>
      </p:sp>
    </p:spTree>
    <p:extLst>
      <p:ext uri="{BB962C8B-B14F-4D97-AF65-F5344CB8AC3E}">
        <p14:creationId xmlns:p14="http://schemas.microsoft.com/office/powerpoint/2010/main" val="14797801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685800">
              <a:defRPr/>
            </a:lvl1pPr>
          </a:lstStyle>
          <a:p>
            <a:pPr>
              <a:defRPr/>
            </a:pPr>
            <a:endParaRPr lang="en-US"/>
          </a:p>
        </p:txBody>
      </p:sp>
      <p:sp>
        <p:nvSpPr>
          <p:cNvPr id="6" name="Slide Number Placeholder 4"/>
          <p:cNvSpPr>
            <a:spLocks noGrp="1"/>
          </p:cNvSpPr>
          <p:nvPr>
            <p:ph type="sldNum" sz="quarter" idx="12"/>
          </p:nvPr>
        </p:nvSpPr>
        <p:spPr/>
        <p:txBody>
          <a:bodyPr/>
          <a:lstStyle>
            <a:lvl1pPr defTabSz="685800">
              <a:defRPr/>
            </a:lvl1pPr>
          </a:lstStyle>
          <a:p>
            <a:pPr>
              <a:defRPr/>
            </a:pPr>
            <a:fld id="{6989A147-5827-461D-94DB-634BF1BEE192}" type="slidenum">
              <a:rPr lang="en-US"/>
              <a:pPr>
                <a:defRPr/>
              </a:pPr>
              <a:t>‹#›</a:t>
            </a:fld>
            <a:endParaRPr lang="en-US" dirty="0"/>
          </a:p>
        </p:txBody>
      </p:sp>
    </p:spTree>
    <p:extLst>
      <p:ext uri="{BB962C8B-B14F-4D97-AF65-F5344CB8AC3E}">
        <p14:creationId xmlns:p14="http://schemas.microsoft.com/office/powerpoint/2010/main" val="35332348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685800">
              <a:defRPr/>
            </a:lvl1pPr>
          </a:lstStyle>
          <a:p>
            <a:pPr>
              <a:defRPr/>
            </a:pPr>
            <a:endParaRPr lang="en-US"/>
          </a:p>
        </p:txBody>
      </p:sp>
      <p:sp>
        <p:nvSpPr>
          <p:cNvPr id="5" name="Slide Number Placeholder 3"/>
          <p:cNvSpPr>
            <a:spLocks noGrp="1"/>
          </p:cNvSpPr>
          <p:nvPr>
            <p:ph type="sldNum" sz="quarter" idx="12"/>
          </p:nvPr>
        </p:nvSpPr>
        <p:spPr/>
        <p:txBody>
          <a:bodyPr/>
          <a:lstStyle>
            <a:lvl1pPr defTabSz="685800">
              <a:defRPr/>
            </a:lvl1pPr>
          </a:lstStyle>
          <a:p>
            <a:pPr>
              <a:defRPr/>
            </a:pPr>
            <a:fld id="{2D117464-A3C3-4703-B328-9CD373A64B86}" type="slidenum">
              <a:rPr lang="en-US"/>
              <a:pPr>
                <a:defRPr/>
              </a:pPr>
              <a:t>‹#›</a:t>
            </a:fld>
            <a:endParaRPr lang="en-US" dirty="0"/>
          </a:p>
        </p:txBody>
      </p:sp>
    </p:spTree>
    <p:extLst>
      <p:ext uri="{BB962C8B-B14F-4D97-AF65-F5344CB8AC3E}">
        <p14:creationId xmlns:p14="http://schemas.microsoft.com/office/powerpoint/2010/main" val="35700972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Tree>
    <p:extLst>
      <p:ext uri="{BB962C8B-B14F-4D97-AF65-F5344CB8AC3E}">
        <p14:creationId xmlns:p14="http://schemas.microsoft.com/office/powerpoint/2010/main" val="17538944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F948B250-D056-4B7C-9A13-D4A511F95266}" type="slidenum">
              <a:rPr lang="en-US"/>
              <a:pPr>
                <a:defRPr/>
              </a:pPr>
              <a:t>‹#›</a:t>
            </a:fld>
            <a:endParaRPr lang="en-US" dirty="0"/>
          </a:p>
        </p:txBody>
      </p:sp>
    </p:spTree>
    <p:extLst>
      <p:ext uri="{BB962C8B-B14F-4D97-AF65-F5344CB8AC3E}">
        <p14:creationId xmlns:p14="http://schemas.microsoft.com/office/powerpoint/2010/main" val="10553648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B898E9FD-0A82-476D-A7A9-FCAB20A56401}" type="slidenum">
              <a:rPr lang="en-US"/>
              <a:pPr>
                <a:defRPr/>
              </a:pPr>
              <a:t>‹#›</a:t>
            </a:fld>
            <a:endParaRPr lang="en-US" dirty="0"/>
          </a:p>
        </p:txBody>
      </p:sp>
    </p:spTree>
    <p:extLst>
      <p:ext uri="{BB962C8B-B14F-4D97-AF65-F5344CB8AC3E}">
        <p14:creationId xmlns:p14="http://schemas.microsoft.com/office/powerpoint/2010/main" val="3768425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theme" Target="../theme/theme12.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ACS WASC ©2014</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EEEC8-1ECC-4FE6-8D36-D5F986763EEC}" type="slidenum">
              <a:rPr lang="en-US" smtClean="0"/>
              <a:t>‹#›</a:t>
            </a:fld>
            <a:endParaRPr lang="en-US"/>
          </a:p>
        </p:txBody>
      </p:sp>
    </p:spTree>
    <p:extLst>
      <p:ext uri="{BB962C8B-B14F-4D97-AF65-F5344CB8AC3E}">
        <p14:creationId xmlns:p14="http://schemas.microsoft.com/office/powerpoint/2010/main" val="1004757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prstClr val="black">
                    <a:tint val="75000"/>
                  </a:prstClr>
                </a:solidFill>
                <a:latin typeface="+mn-lt"/>
              </a:defRPr>
            </a:lvl1pPr>
          </a:lstStyle>
          <a:p>
            <a:pPr>
              <a:defRPr/>
            </a:pPr>
            <a:fld id="{0E6709A4-13C4-4092-ACBD-45AEFE238EC6}" type="slidenum">
              <a:rPr lang="en-US"/>
              <a:pPr>
                <a:defRPr/>
              </a:pPr>
              <a:t>‹#›</a:t>
            </a:fld>
            <a:endParaRPr lang="en-US" dirty="0"/>
          </a:p>
        </p:txBody>
      </p:sp>
      <p:pic>
        <p:nvPicPr>
          <p:cNvPr id="2055" name="Picture 10" descr="California Department of Education seal."/>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732025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prstClr val="black">
                    <a:tint val="75000"/>
                  </a:prstClr>
                </a:solidFill>
                <a:latin typeface="+mn-lt"/>
              </a:defRPr>
            </a:lvl1pPr>
          </a:lstStyle>
          <a:p>
            <a:pPr>
              <a:defRPr/>
            </a:pPr>
            <a:fld id="{0E6709A4-13C4-4092-ACBD-45AEFE238EC6}" type="slidenum">
              <a:rPr lang="en-US"/>
              <a:pPr>
                <a:defRPr/>
              </a:pPr>
              <a:t>‹#›</a:t>
            </a:fld>
            <a:endParaRPr lang="en-US" dirty="0"/>
          </a:p>
        </p:txBody>
      </p:sp>
      <p:pic>
        <p:nvPicPr>
          <p:cNvPr id="2055" name="Picture 10" descr="California Department of Education seal."/>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454770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mn-lt"/>
              </a:defRPr>
            </a:lvl1pPr>
          </a:lstStyle>
          <a:p>
            <a:pPr>
              <a:defRPr/>
            </a:pPr>
            <a:fld id="{E28674D9-C52B-4108-8EE2-F0B63BB4EB4A}" type="slidenum">
              <a:rPr lang="en-US"/>
              <a:pPr>
                <a:defRPr/>
              </a:pPr>
              <a:t>‹#›</a:t>
            </a:fld>
            <a:endParaRPr lang="en-US" dirty="0"/>
          </a:p>
        </p:txBody>
      </p:sp>
      <p:pic>
        <p:nvPicPr>
          <p:cNvPr id="2055" name="Picture 10" descr="Color-ppt3"/>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6001563"/>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prstClr val="black">
                    <a:tint val="75000"/>
                  </a:prstClr>
                </a:solidFill>
                <a:latin typeface="+mn-lt"/>
              </a:defRPr>
            </a:lvl1pPr>
          </a:lstStyle>
          <a:p>
            <a:pPr>
              <a:defRPr/>
            </a:pPr>
            <a:fld id="{0E6709A4-13C4-4092-ACBD-45AEFE238EC6}" type="slidenum">
              <a:rPr lang="en-US"/>
              <a:pPr>
                <a:defRPr/>
              </a:pPr>
              <a:t>‹#›</a:t>
            </a:fld>
            <a:endParaRPr lang="en-US" dirty="0"/>
          </a:p>
        </p:txBody>
      </p:sp>
      <p:pic>
        <p:nvPicPr>
          <p:cNvPr id="2055" name="Picture 10" descr="California Department of Education seal."/>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60531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prstClr val="black">
                    <a:tint val="75000"/>
                  </a:prstClr>
                </a:solidFill>
                <a:latin typeface="+mn-lt"/>
              </a:defRPr>
            </a:lvl1pPr>
          </a:lstStyle>
          <a:p>
            <a:pPr>
              <a:defRPr/>
            </a:pPr>
            <a:fld id="{0E6709A4-13C4-4092-ACBD-45AEFE238EC6}" type="slidenum">
              <a:rPr lang="en-US"/>
              <a:pPr>
                <a:defRPr/>
              </a:pPr>
              <a:t>‹#›</a:t>
            </a:fld>
            <a:endParaRPr lang="en-US" dirty="0"/>
          </a:p>
        </p:txBody>
      </p:sp>
      <p:pic>
        <p:nvPicPr>
          <p:cNvPr id="2055" name="Picture 10" descr="California Department of Education seal."/>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265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prstClr val="black">
                    <a:tint val="75000"/>
                  </a:prstClr>
                </a:solidFill>
                <a:latin typeface="+mn-lt"/>
              </a:defRPr>
            </a:lvl1pPr>
          </a:lstStyle>
          <a:p>
            <a:pPr>
              <a:defRPr/>
            </a:pPr>
            <a:fld id="{0E6709A4-13C4-4092-ACBD-45AEFE238EC6}" type="slidenum">
              <a:rPr lang="en-US"/>
              <a:pPr>
                <a:defRPr/>
              </a:pPr>
              <a:t>‹#›</a:t>
            </a:fld>
            <a:endParaRPr lang="en-US" dirty="0"/>
          </a:p>
        </p:txBody>
      </p:sp>
      <p:pic>
        <p:nvPicPr>
          <p:cNvPr id="2055" name="Picture 10" descr="California Department of Education seal."/>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35626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prstClr val="black">
                    <a:tint val="75000"/>
                  </a:prstClr>
                </a:solidFill>
                <a:latin typeface="+mn-lt"/>
              </a:defRPr>
            </a:lvl1pPr>
          </a:lstStyle>
          <a:p>
            <a:pPr>
              <a:defRPr/>
            </a:pPr>
            <a:fld id="{0E6709A4-13C4-4092-ACBD-45AEFE238EC6}" type="slidenum">
              <a:rPr lang="en-US"/>
              <a:pPr>
                <a:defRPr/>
              </a:pPr>
              <a:t>‹#›</a:t>
            </a:fld>
            <a:endParaRPr lang="en-US" dirty="0"/>
          </a:p>
        </p:txBody>
      </p:sp>
      <p:pic>
        <p:nvPicPr>
          <p:cNvPr id="2055" name="Picture 10" descr="California Department of Education seal."/>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596844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prstClr val="black">
                    <a:tint val="75000"/>
                  </a:prstClr>
                </a:solidFill>
                <a:latin typeface="+mn-lt"/>
              </a:defRPr>
            </a:lvl1pPr>
          </a:lstStyle>
          <a:p>
            <a:pPr>
              <a:defRPr/>
            </a:pPr>
            <a:fld id="{B1D4CDD1-A081-448E-856D-D5F22F134454}" type="slidenum">
              <a:rPr lang="en-US"/>
              <a:pPr>
                <a:defRPr/>
              </a:pPr>
              <a:t>‹#›</a:t>
            </a:fld>
            <a:endParaRPr lang="en-US" dirty="0"/>
          </a:p>
        </p:txBody>
      </p:sp>
      <p:pic>
        <p:nvPicPr>
          <p:cNvPr id="4103" name="Picture 10" descr="Color-ppt3"/>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73168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mn-lt"/>
              </a:defRPr>
            </a:lvl1pPr>
          </a:lstStyle>
          <a:p>
            <a:pPr>
              <a:defRPr/>
            </a:pPr>
            <a:fld id="{E3259AB5-521F-493C-A424-924848D58DF8}" type="slidenum">
              <a:rPr lang="en-US"/>
              <a:pPr>
                <a:defRPr/>
              </a:pPr>
              <a:t>‹#›</a:t>
            </a:fld>
            <a:endParaRPr lang="en-US" dirty="0"/>
          </a:p>
        </p:txBody>
      </p:sp>
      <p:pic>
        <p:nvPicPr>
          <p:cNvPr id="2055" name="Picture 10" descr="Color-ppt3"/>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84513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prstClr val="black">
                    <a:tint val="75000"/>
                  </a:prstClr>
                </a:solidFill>
                <a:latin typeface="+mn-lt"/>
              </a:defRPr>
            </a:lvl1pPr>
          </a:lstStyle>
          <a:p>
            <a:pPr>
              <a:defRPr/>
            </a:pPr>
            <a:fld id="{0E6709A4-13C4-4092-ACBD-45AEFE238EC6}" type="slidenum">
              <a:rPr lang="en-US"/>
              <a:pPr>
                <a:defRPr/>
              </a:pPr>
              <a:t>‹#›</a:t>
            </a:fld>
            <a:endParaRPr lang="en-US" dirty="0"/>
          </a:p>
        </p:txBody>
      </p:sp>
      <p:pic>
        <p:nvPicPr>
          <p:cNvPr id="2055" name="Picture 10" descr="California Department of Education seal."/>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241592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prstClr val="black">
                    <a:tint val="75000"/>
                  </a:prstClr>
                </a:solidFill>
                <a:latin typeface="+mn-lt"/>
              </a:defRPr>
            </a:lvl1pPr>
          </a:lstStyle>
          <a:p>
            <a:pPr>
              <a:defRPr/>
            </a:pPr>
            <a:fld id="{0E6709A4-13C4-4092-ACBD-45AEFE238EC6}" type="slidenum">
              <a:rPr lang="en-US"/>
              <a:pPr>
                <a:defRPr/>
              </a:pPr>
              <a:t>‹#›</a:t>
            </a:fld>
            <a:endParaRPr lang="en-US" dirty="0"/>
          </a:p>
        </p:txBody>
      </p:sp>
      <p:pic>
        <p:nvPicPr>
          <p:cNvPr id="2055" name="Picture 10" descr="California Department of Education seal."/>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20882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9.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hyperlink" Target="https://youtu.be/YXfmPRsEYMs?list=PLzAV3ARcMmw1l-hX2vpb6RSbDSYt8mvPE" TargetMode="External"/><Relationship Id="rId2" Type="http://schemas.openxmlformats.org/officeDocument/2006/relationships/notesSlide" Target="../notesSlides/notesSlide13.xml"/><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1.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e.ca.gov/sp/el/rm/resources.asp" TargetMode="External"/><Relationship Id="rId2" Type="http://schemas.openxmlformats.org/officeDocument/2006/relationships/notesSlide" Target="../notesSlides/notesSlide22.xml"/><Relationship Id="rId1" Type="http://schemas.openxmlformats.org/officeDocument/2006/relationships/slideLayout" Target="../slideLayouts/slideLayout8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1.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VtqJCB6ssGk&amp;feature=youtu.be" TargetMode="External"/><Relationship Id="rId2" Type="http://schemas.openxmlformats.org/officeDocument/2006/relationships/notesSlide" Target="../notesSlides/notesSlide24.xml"/><Relationship Id="rId1" Type="http://schemas.openxmlformats.org/officeDocument/2006/relationships/slideLayout" Target="../slideLayouts/slideLayout10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e.ca.gov/sp/el/rm/" TargetMode="External"/><Relationship Id="rId2" Type="http://schemas.openxmlformats.org/officeDocument/2006/relationships/notesSlide" Target="../notesSlides/notesSlide25.xml"/><Relationship Id="rId1" Type="http://schemas.openxmlformats.org/officeDocument/2006/relationships/slideLayout" Target="../slideLayouts/slideLayout69.xml"/><Relationship Id="rId4" Type="http://schemas.openxmlformats.org/officeDocument/2006/relationships/hyperlink" Target="https://youtu.be/6_piqi-lBFw?list=PLzAV3ARcMmw1l-hX2vpb6RSbDSYt8mvP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ELRoadmapProject@cde.ca.gov" TargetMode="External"/><Relationship Id="rId2" Type="http://schemas.openxmlformats.org/officeDocument/2006/relationships/notesSlide" Target="../notesSlides/notesSlide26.xml"/><Relationship Id="rId1" Type="http://schemas.openxmlformats.org/officeDocument/2006/relationships/slideLayout" Target="../slideLayouts/slideLayout6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1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8.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63447"/>
            <a:ext cx="10363200" cy="1470025"/>
          </a:xfrm>
        </p:spPr>
        <p:txBody>
          <a:bodyPr>
            <a:normAutofit fontScale="90000"/>
          </a:bodyPr>
          <a:lstStyle/>
          <a:p>
            <a:pPr algn="ctr" eaLnBrk="1" hangingPunct="1">
              <a:defRPr/>
            </a:pPr>
            <a:r>
              <a:rPr lang="en-US" altLang="en-US" sz="4900" b="1" dirty="0">
                <a:solidFill>
                  <a:srgbClr val="002060"/>
                </a:solidFill>
                <a:ea typeface="+mn-ea"/>
              </a:rPr>
              <a:t>Paving the Way for English Learners with the California English Learner Roadmap</a:t>
            </a:r>
            <a:br>
              <a:rPr lang="en-US" altLang="en-US" sz="6000" i="1" dirty="0">
                <a:solidFill>
                  <a:srgbClr val="002060"/>
                </a:solidFill>
                <a:latin typeface="Calibri"/>
                <a:ea typeface="+mn-ea"/>
                <a:cs typeface="+mn-cs"/>
              </a:rPr>
            </a:br>
            <a:endParaRPr lang="en-US" dirty="0"/>
          </a:p>
        </p:txBody>
      </p:sp>
      <p:sp>
        <p:nvSpPr>
          <p:cNvPr id="3" name="TextBox 2"/>
          <p:cNvSpPr txBox="1"/>
          <p:nvPr/>
        </p:nvSpPr>
        <p:spPr>
          <a:xfrm>
            <a:off x="7628709" y="76402"/>
            <a:ext cx="4563291" cy="830997"/>
          </a:xfrm>
          <a:prstGeom prst="rect">
            <a:avLst/>
          </a:prstGeom>
          <a:noFill/>
        </p:spPr>
        <p:txBody>
          <a:bodyPr wrap="square" rtlCol="0">
            <a:spAutoFit/>
          </a:bodyPr>
          <a:lstStyle/>
          <a:p>
            <a:r>
              <a:rPr lang="en-US" sz="2400" dirty="0">
                <a:solidFill>
                  <a:srgbClr val="002060"/>
                </a:solidFill>
                <a:latin typeface="Arial" panose="020B0604020202020204" pitchFamily="34" charset="0"/>
                <a:cs typeface="Arial" panose="020B0604020202020204" pitchFamily="34" charset="0"/>
              </a:rPr>
              <a:t>Presentation for School, District, and County Leadership</a:t>
            </a:r>
          </a:p>
        </p:txBody>
      </p:sp>
      <p:sp>
        <p:nvSpPr>
          <p:cNvPr id="13" name="Title 4"/>
          <p:cNvSpPr txBox="1">
            <a:spLocks/>
          </p:cNvSpPr>
          <p:nvPr/>
        </p:nvSpPr>
        <p:spPr bwMode="auto">
          <a:xfrm>
            <a:off x="2209800" y="3655595"/>
            <a:ext cx="7772400" cy="1243013"/>
          </a:xfrm>
          <a:prstGeom prst="rect">
            <a:avLst/>
          </a:prstGeom>
          <a:noFill/>
          <a:ln w="9525">
            <a:noFill/>
            <a:miter lim="800000"/>
            <a:headEnd/>
            <a:tailEnd/>
          </a:ln>
        </p:spPr>
        <p:txBody>
          <a:bodyPr anchor="ctr">
            <a:normAutofit fontScale="75000" lnSpcReduction="20000"/>
          </a:bodyPr>
          <a:lstStyle>
            <a:lvl1pPr algn="ctr" rtl="0" eaLnBrk="0" fontAlgn="base" hangingPunct="0">
              <a:spcBef>
                <a:spcPct val="0"/>
              </a:spcBef>
              <a:spcAft>
                <a:spcPct val="0"/>
              </a:spcAft>
              <a:defRPr sz="3600" kern="1200">
                <a:solidFill>
                  <a:srgbClr val="0033CC"/>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20000"/>
              </a:lnSpc>
              <a:defRPr/>
            </a:pPr>
            <a:r>
              <a:rPr lang="en-US" sz="3200" b="1" dirty="0">
                <a:solidFill>
                  <a:srgbClr val="002060"/>
                </a:solidFill>
              </a:rPr>
              <a:t>California Department of Education (CDE)</a:t>
            </a:r>
          </a:p>
          <a:p>
            <a:pPr>
              <a:lnSpc>
                <a:spcPct val="120000"/>
              </a:lnSpc>
              <a:defRPr/>
            </a:pPr>
            <a:r>
              <a:rPr lang="en-US" sz="3200" b="1" dirty="0">
                <a:solidFill>
                  <a:srgbClr val="002060"/>
                </a:solidFill>
              </a:rPr>
              <a:t>English Learner Support Division</a:t>
            </a:r>
          </a:p>
          <a:p>
            <a:pPr>
              <a:lnSpc>
                <a:spcPct val="120000"/>
              </a:lnSpc>
              <a:defRPr/>
            </a:pPr>
            <a:r>
              <a:rPr lang="en-US" sz="3200" dirty="0">
                <a:solidFill>
                  <a:srgbClr val="002060"/>
                </a:solidFill>
              </a:rPr>
              <a:t>Updated February 2019</a:t>
            </a:r>
          </a:p>
        </p:txBody>
      </p:sp>
      <p:pic>
        <p:nvPicPr>
          <p:cNvPr id="40963" name="Picture 14" descr="Image of a car on a road leading to pin marked, &quot;21st century education, multilingual proficiency, and meaningful access.&quot;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843463"/>
            <a:ext cx="1226978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596167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4400" b="1" dirty="0">
                <a:solidFill>
                  <a:schemeClr val="tx2">
                    <a:lumMod val="75000"/>
                  </a:schemeClr>
                </a:solidFill>
                <a:latin typeface="Arial" panose="020B0604020202020204" pitchFamily="34" charset="0"/>
                <a:cs typeface="Arial" panose="020B0604020202020204" pitchFamily="34" charset="0"/>
              </a:rPr>
              <a:t>Mission</a:t>
            </a:r>
          </a:p>
        </p:txBody>
      </p:sp>
      <p:sp>
        <p:nvSpPr>
          <p:cNvPr id="6" name="Content Placeholder 5"/>
          <p:cNvSpPr>
            <a:spLocks noGrp="1"/>
          </p:cNvSpPr>
          <p:nvPr>
            <p:ph sz="half" idx="1"/>
          </p:nvPr>
        </p:nvSpPr>
        <p:spPr>
          <a:xfrm>
            <a:off x="938253" y="1641955"/>
            <a:ext cx="5963479" cy="4896959"/>
          </a:xfrm>
        </p:spPr>
        <p:txBody>
          <a:bodyPr rtlCol="0">
            <a:noAutofit/>
          </a:bodyPr>
          <a:lstStyle/>
          <a:p>
            <a:pPr marL="0" indent="0" eaLnBrk="1" fontAlgn="auto" hangingPunct="1">
              <a:spcAft>
                <a:spcPts val="0"/>
              </a:spcAft>
              <a:buNone/>
              <a:defRPr/>
            </a:pPr>
            <a:r>
              <a:rPr lang="en-US" altLang="en-US" sz="2800" dirty="0">
                <a:latin typeface="Arial" panose="020B0604020202020204" pitchFamily="34" charset="0"/>
                <a:cs typeface="Arial" panose="020B0604020202020204" pitchFamily="34" charset="0"/>
              </a:rPr>
              <a:t>California schools affirm, welcome, and respond to a diverse range of English learner strengths, needs, and identities. California schools prepare graduates with the linguistic, academic, and social skills and competencies they require for college, career, and civic participation in a global, diverse, and multilingual world, thus ensuring a thriving future for California.</a:t>
            </a:r>
          </a:p>
          <a:p>
            <a:pPr eaLnBrk="1" fontAlgn="auto" hangingPunct="1">
              <a:spcAft>
                <a:spcPts val="0"/>
              </a:spcAft>
              <a:buFont typeface="Arial"/>
              <a:buChar char="•"/>
              <a:defRPr/>
            </a:pPr>
            <a:endParaRPr lang="en-US" sz="2800" dirty="0">
              <a:latin typeface="Arial" panose="020B0604020202020204" pitchFamily="34" charset="0"/>
              <a:cs typeface="Arial" panose="020B0604020202020204" pitchFamily="34" charset="0"/>
            </a:endParaRPr>
          </a:p>
        </p:txBody>
      </p:sp>
      <p:pic>
        <p:nvPicPr>
          <p:cNvPr id="49158" name="Picture 1" descr="This image shows a road sign with the word &quot;mission.&quot;"/>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046006" y="2251262"/>
            <a:ext cx="4869503" cy="2921993"/>
          </a:xfrm>
          <a:noFill/>
        </p:spPr>
      </p:pic>
      <p:sp>
        <p:nvSpPr>
          <p:cNvPr id="491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DACA4578-1769-455B-860E-5743C2BD8BDC}" type="slidenum">
              <a:rPr lang="en-US" altLang="en-US" sz="900">
                <a:solidFill>
                  <a:srgbClr val="898989"/>
                </a:solidFill>
              </a:rPr>
              <a:pPr fontAlgn="base">
                <a:spcBef>
                  <a:spcPct val="0"/>
                </a:spcBef>
                <a:spcAft>
                  <a:spcPct val="0"/>
                </a:spcAft>
                <a:buFontTx/>
                <a:buNone/>
              </a:pPr>
              <a:t>10</a:t>
            </a:fld>
            <a:endParaRPr lang="en-US" altLang="en-US" sz="900" dirty="0">
              <a:solidFill>
                <a:srgbClr val="898989"/>
              </a:solidFill>
            </a:endParaRPr>
          </a:p>
        </p:txBody>
      </p:sp>
    </p:spTree>
    <p:extLst>
      <p:ext uri="{BB962C8B-B14F-4D97-AF65-F5344CB8AC3E}">
        <p14:creationId xmlns:p14="http://schemas.microsoft.com/office/powerpoint/2010/main" val="3552216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b="1" dirty="0">
                <a:solidFill>
                  <a:srgbClr val="002060"/>
                </a:solidFill>
                <a:latin typeface="Arial" panose="020B0604020202020204" pitchFamily="34" charset="0"/>
                <a:cs typeface="Arial" panose="020B0604020202020204" pitchFamily="34" charset="0"/>
              </a:rPr>
              <a:t>Four Interrelated Principles</a:t>
            </a:r>
          </a:p>
        </p:txBody>
      </p:sp>
      <p:sp>
        <p:nvSpPr>
          <p:cNvPr id="3" name="Content Placeholder 2"/>
          <p:cNvSpPr>
            <a:spLocks noGrp="1"/>
          </p:cNvSpPr>
          <p:nvPr>
            <p:ph idx="1"/>
          </p:nvPr>
        </p:nvSpPr>
        <p:spPr/>
        <p:txBody>
          <a:bodyPr/>
          <a:lstStyle/>
          <a:p>
            <a:pPr>
              <a:defRPr/>
            </a:pPr>
            <a:r>
              <a:rPr lang="en-US" sz="2800" b="1" dirty="0">
                <a:latin typeface="Arial" panose="020B0604020202020204" pitchFamily="34" charset="0"/>
                <a:cs typeface="Arial" panose="020B0604020202020204" pitchFamily="34" charset="0"/>
              </a:rPr>
              <a:t>Principle One</a:t>
            </a:r>
            <a:r>
              <a:rPr lang="en-US" sz="2800" dirty="0">
                <a:latin typeface="Arial" panose="020B0604020202020204" pitchFamily="34" charset="0"/>
                <a:cs typeface="Arial" panose="020B0604020202020204" pitchFamily="34" charset="0"/>
              </a:rPr>
              <a:t>: Assets-Oriented and Needs-Responsive Schools</a:t>
            </a:r>
          </a:p>
          <a:p>
            <a:pPr marL="0" indent="0">
              <a:buFont typeface="Arial" panose="020B0604020202020204" pitchFamily="34" charset="0"/>
              <a:buNone/>
              <a:defRPr/>
            </a:pPr>
            <a:endParaRPr lang="en-US" sz="2800" dirty="0">
              <a:latin typeface="Arial" panose="020B0604020202020204" pitchFamily="34" charset="0"/>
              <a:cs typeface="Arial" panose="020B0604020202020204" pitchFamily="34" charset="0"/>
            </a:endParaRPr>
          </a:p>
          <a:p>
            <a:pPr>
              <a:defRPr/>
            </a:pPr>
            <a:r>
              <a:rPr lang="en-US" sz="2800" b="1" dirty="0">
                <a:latin typeface="Arial" panose="020B0604020202020204" pitchFamily="34" charset="0"/>
                <a:cs typeface="Arial" panose="020B0604020202020204" pitchFamily="34" charset="0"/>
              </a:rPr>
              <a:t>Principle Two</a:t>
            </a:r>
            <a:r>
              <a:rPr lang="en-US" sz="2800" dirty="0">
                <a:latin typeface="Arial" panose="020B0604020202020204" pitchFamily="34" charset="0"/>
                <a:cs typeface="Arial" panose="020B0604020202020204" pitchFamily="34" charset="0"/>
              </a:rPr>
              <a:t>: Intellectual Quality of Instruction and Meaningful Access</a:t>
            </a:r>
          </a:p>
          <a:p>
            <a:pPr marL="0" indent="0">
              <a:buFont typeface="Arial" panose="020B0604020202020204" pitchFamily="34" charset="0"/>
              <a:buNone/>
              <a:defRPr/>
            </a:pPr>
            <a:endParaRPr lang="en-US" sz="2800" dirty="0">
              <a:latin typeface="Arial" panose="020B0604020202020204" pitchFamily="34" charset="0"/>
              <a:cs typeface="Arial" panose="020B0604020202020204" pitchFamily="34" charset="0"/>
            </a:endParaRPr>
          </a:p>
          <a:p>
            <a:pPr>
              <a:defRPr/>
            </a:pPr>
            <a:r>
              <a:rPr lang="en-US" sz="2800" b="1" dirty="0">
                <a:latin typeface="Arial" panose="020B0604020202020204" pitchFamily="34" charset="0"/>
                <a:cs typeface="Arial" panose="020B0604020202020204" pitchFamily="34" charset="0"/>
              </a:rPr>
              <a:t>Principle Three</a:t>
            </a:r>
            <a:r>
              <a:rPr lang="en-US" sz="2800" dirty="0">
                <a:latin typeface="Arial" panose="020B0604020202020204" pitchFamily="34" charset="0"/>
                <a:cs typeface="Arial" panose="020B0604020202020204" pitchFamily="34" charset="0"/>
              </a:rPr>
              <a:t>: System Conditions that Support Effectiveness</a:t>
            </a:r>
          </a:p>
          <a:p>
            <a:pPr marL="0" indent="0">
              <a:buFont typeface="Arial" panose="020B0604020202020204" pitchFamily="34" charset="0"/>
              <a:buNone/>
              <a:defRPr/>
            </a:pPr>
            <a:endParaRPr lang="en-US" sz="2800" dirty="0">
              <a:latin typeface="Arial" panose="020B0604020202020204" pitchFamily="34" charset="0"/>
              <a:cs typeface="Arial" panose="020B0604020202020204" pitchFamily="34" charset="0"/>
            </a:endParaRPr>
          </a:p>
          <a:p>
            <a:pPr>
              <a:defRPr/>
            </a:pPr>
            <a:r>
              <a:rPr lang="en-US" sz="2800" b="1" dirty="0">
                <a:latin typeface="Arial" panose="020B0604020202020204" pitchFamily="34" charset="0"/>
                <a:cs typeface="Arial" panose="020B0604020202020204" pitchFamily="34" charset="0"/>
              </a:rPr>
              <a:t>Principle Four</a:t>
            </a:r>
            <a:r>
              <a:rPr lang="en-US" sz="2800" dirty="0">
                <a:latin typeface="Arial" panose="020B0604020202020204" pitchFamily="34" charset="0"/>
                <a:cs typeface="Arial" panose="020B0604020202020204" pitchFamily="34" charset="0"/>
              </a:rPr>
              <a:t>: Alignment and Articulation Within and Across Systems</a:t>
            </a:r>
            <a:br>
              <a:rPr lang="en-US" sz="2800" dirty="0">
                <a:latin typeface="Arial" panose="020B0604020202020204" pitchFamily="34" charset="0"/>
                <a:cs typeface="Arial" panose="020B0604020202020204" pitchFamily="34" charset="0"/>
              </a:rPr>
            </a:br>
            <a:br>
              <a:rPr lang="en-US" dirty="0"/>
            </a:br>
            <a:br>
              <a:rPr lang="en-US" dirty="0"/>
            </a:br>
            <a:endParaRPr lang="en-US" dirty="0"/>
          </a:p>
        </p:txBody>
      </p:sp>
      <p:sp>
        <p:nvSpPr>
          <p:cNvPr id="7578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470A050E-D4F6-4A3C-9072-639BACCD2BE4}" type="slidenum">
              <a:rPr lang="en-US" altLang="en-US" sz="1200" smtClean="0">
                <a:solidFill>
                  <a:srgbClr val="898989"/>
                </a:solidFill>
              </a:rPr>
              <a:pPr fontAlgn="base">
                <a:spcBef>
                  <a:spcPct val="0"/>
                </a:spcBef>
                <a:spcAft>
                  <a:spcPct val="0"/>
                </a:spcAft>
                <a:buFontTx/>
                <a:buNone/>
              </a:pPr>
              <a:t>11</a:t>
            </a:fld>
            <a:endParaRPr lang="en-US" altLang="en-US" sz="1200">
              <a:solidFill>
                <a:srgbClr val="898989"/>
              </a:solidFill>
            </a:endParaRPr>
          </a:p>
        </p:txBody>
      </p:sp>
    </p:spTree>
    <p:extLst>
      <p:ext uri="{BB962C8B-B14F-4D97-AF65-F5344CB8AC3E}">
        <p14:creationId xmlns:p14="http://schemas.microsoft.com/office/powerpoint/2010/main" val="3859939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altLang="en-US" b="1">
                <a:solidFill>
                  <a:srgbClr val="002060"/>
                </a:solidFill>
                <a:latin typeface="Arial" panose="020B0604020202020204" pitchFamily="34" charset="0"/>
                <a:cs typeface="Arial" panose="020B0604020202020204" pitchFamily="34" charset="0"/>
              </a:rPr>
              <a:t>Principles to Elements</a:t>
            </a:r>
          </a:p>
        </p:txBody>
      </p:sp>
      <p:pic>
        <p:nvPicPr>
          <p:cNvPr id="79875" name="Picture 6" descr="Image of steps with &quot;element&quot; written on each ste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128838"/>
            <a:ext cx="4729163"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Picture 9" descr="Image of a hiker who is about to walk up the &quot;element&quot; st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81113" y="4394200"/>
            <a:ext cx="20478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extBox 7"/>
          <p:cNvSpPr txBox="1">
            <a:spLocks noChangeArrowheads="1"/>
          </p:cNvSpPr>
          <p:nvPr/>
        </p:nvSpPr>
        <p:spPr bwMode="auto">
          <a:xfrm>
            <a:off x="3751263" y="5191125"/>
            <a:ext cx="2403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000000"/>
                </a:solidFill>
                <a:latin typeface="Arial" panose="020B0604020202020204" pitchFamily="34" charset="0"/>
                <a:cs typeface="Arial" panose="020B0604020202020204" pitchFamily="34" charset="0"/>
              </a:rPr>
              <a:t>Element</a:t>
            </a:r>
          </a:p>
        </p:txBody>
      </p:sp>
      <p:sp>
        <p:nvSpPr>
          <p:cNvPr id="79877" name="TextBox 10"/>
          <p:cNvSpPr txBox="1">
            <a:spLocks noChangeArrowheads="1"/>
          </p:cNvSpPr>
          <p:nvPr/>
        </p:nvSpPr>
        <p:spPr bwMode="auto">
          <a:xfrm>
            <a:off x="4513263" y="4379913"/>
            <a:ext cx="2403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dirty="0">
                <a:solidFill>
                  <a:srgbClr val="000000"/>
                </a:solidFill>
                <a:latin typeface="Arial" panose="020B0604020202020204" pitchFamily="34" charset="0"/>
                <a:cs typeface="Arial" panose="020B0604020202020204" pitchFamily="34" charset="0"/>
              </a:rPr>
              <a:t>Element</a:t>
            </a:r>
          </a:p>
        </p:txBody>
      </p:sp>
      <p:sp>
        <p:nvSpPr>
          <p:cNvPr id="79878" name="TextBox 11"/>
          <p:cNvSpPr txBox="1">
            <a:spLocks noChangeArrowheads="1"/>
          </p:cNvSpPr>
          <p:nvPr/>
        </p:nvSpPr>
        <p:spPr bwMode="auto">
          <a:xfrm>
            <a:off x="5338763" y="3522663"/>
            <a:ext cx="24018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000000"/>
                </a:solidFill>
                <a:latin typeface="Arial" panose="020B0604020202020204" pitchFamily="34" charset="0"/>
                <a:cs typeface="Arial" panose="020B0604020202020204" pitchFamily="34" charset="0"/>
              </a:rPr>
              <a:t>Element</a:t>
            </a:r>
          </a:p>
        </p:txBody>
      </p:sp>
      <p:sp>
        <p:nvSpPr>
          <p:cNvPr id="79879" name="TextBox 12"/>
          <p:cNvSpPr txBox="1">
            <a:spLocks noChangeArrowheads="1"/>
          </p:cNvSpPr>
          <p:nvPr/>
        </p:nvSpPr>
        <p:spPr bwMode="auto">
          <a:xfrm>
            <a:off x="6116638" y="2667000"/>
            <a:ext cx="2401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000000"/>
                </a:solidFill>
                <a:latin typeface="Arial" panose="020B0604020202020204" pitchFamily="34" charset="0"/>
                <a:cs typeface="Arial" panose="020B0604020202020204" pitchFamily="34" charset="0"/>
              </a:rPr>
              <a:t>Element</a:t>
            </a:r>
          </a:p>
        </p:txBody>
      </p:sp>
      <p:sp>
        <p:nvSpPr>
          <p:cNvPr id="79880" name="TextBox 13"/>
          <p:cNvSpPr txBox="1">
            <a:spLocks noChangeArrowheads="1"/>
          </p:cNvSpPr>
          <p:nvPr/>
        </p:nvSpPr>
        <p:spPr bwMode="auto">
          <a:xfrm>
            <a:off x="8467725" y="1806575"/>
            <a:ext cx="3114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C00000"/>
                </a:solidFill>
                <a:latin typeface="Arial" panose="020B0604020202020204" pitchFamily="34" charset="0"/>
                <a:cs typeface="Arial" panose="020B0604020202020204" pitchFamily="34" charset="0"/>
              </a:rPr>
              <a:t>PRINCIPLE</a:t>
            </a:r>
          </a:p>
        </p:txBody>
      </p:sp>
      <p:sp>
        <p:nvSpPr>
          <p:cNvPr id="79882" name="TextBox 1"/>
          <p:cNvSpPr txBox="1">
            <a:spLocks noChangeArrowheads="1"/>
          </p:cNvSpPr>
          <p:nvPr/>
        </p:nvSpPr>
        <p:spPr bwMode="auto">
          <a:xfrm rot="-2664608">
            <a:off x="5729288" y="4349750"/>
            <a:ext cx="518636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4000" b="1">
                <a:solidFill>
                  <a:srgbClr val="823500"/>
                </a:solidFill>
                <a:latin typeface="Arial" panose="020B0604020202020204" pitchFamily="34" charset="0"/>
                <a:cs typeface="Arial" panose="020B0604020202020204" pitchFamily="34" charset="0"/>
              </a:rPr>
              <a:t>Actionable Steps</a:t>
            </a:r>
          </a:p>
        </p:txBody>
      </p:sp>
      <p:sp>
        <p:nvSpPr>
          <p:cNvPr id="2" name="Slide Number Placeholder 1"/>
          <p:cNvSpPr>
            <a:spLocks noGrp="1"/>
          </p:cNvSpPr>
          <p:nvPr>
            <p:ph type="sldNum" sz="quarter" idx="12"/>
          </p:nvPr>
        </p:nvSpPr>
        <p:spPr/>
        <p:txBody>
          <a:bodyPr/>
          <a:lstStyle/>
          <a:p>
            <a:pPr>
              <a:defRPr/>
            </a:pPr>
            <a:fld id="{D77B0D6D-9892-4469-84CD-D7C79082817E}" type="slidenum">
              <a:rPr lang="en-US" smtClean="0"/>
              <a:pPr>
                <a:defRPr/>
              </a:pPr>
              <a:t>12</a:t>
            </a:fld>
            <a:endParaRPr lang="en-US" dirty="0"/>
          </a:p>
        </p:txBody>
      </p:sp>
    </p:spTree>
    <p:extLst>
      <p:ext uri="{BB962C8B-B14F-4D97-AF65-F5344CB8AC3E}">
        <p14:creationId xmlns:p14="http://schemas.microsoft.com/office/powerpoint/2010/main" val="3459656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b="1">
                <a:solidFill>
                  <a:srgbClr val="002060"/>
                </a:solidFill>
                <a:latin typeface="Arial" panose="020B0604020202020204" pitchFamily="34" charset="0"/>
                <a:cs typeface="Arial" panose="020B0604020202020204" pitchFamily="34" charset="0"/>
              </a:rPr>
              <a:t>The Four Principles</a:t>
            </a:r>
          </a:p>
        </p:txBody>
      </p:sp>
      <p:sp>
        <p:nvSpPr>
          <p:cNvPr id="778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582E1B76-65A6-48C3-80AB-452D1BC64572}" type="slidenum">
              <a:rPr lang="en-US" altLang="en-US" sz="1200" smtClean="0">
                <a:solidFill>
                  <a:srgbClr val="898989"/>
                </a:solidFill>
              </a:rPr>
              <a:pPr fontAlgn="base">
                <a:spcBef>
                  <a:spcPct val="0"/>
                </a:spcBef>
                <a:spcAft>
                  <a:spcPct val="0"/>
                </a:spcAft>
                <a:buFontTx/>
                <a:buNone/>
              </a:pPr>
              <a:t>13</a:t>
            </a:fld>
            <a:endParaRPr lang="en-US" altLang="en-US" sz="1200">
              <a:solidFill>
                <a:srgbClr val="898989"/>
              </a:solidFill>
            </a:endParaRPr>
          </a:p>
        </p:txBody>
      </p:sp>
      <p:sp>
        <p:nvSpPr>
          <p:cNvPr id="2" name="Content Placeholder 1"/>
          <p:cNvSpPr>
            <a:spLocks noGrp="1"/>
          </p:cNvSpPr>
          <p:nvPr>
            <p:ph idx="1"/>
          </p:nvPr>
        </p:nvSpPr>
        <p:spPr>
          <a:xfrm>
            <a:off x="609600" y="2142309"/>
            <a:ext cx="10972800" cy="3983854"/>
          </a:xfrm>
        </p:spPr>
        <p:txBody>
          <a:bodyPr/>
          <a:lstStyle/>
          <a:p>
            <a:pPr marL="0" indent="0">
              <a:buNone/>
            </a:pPr>
            <a:r>
              <a:rPr lang="en-US" sz="2400" dirty="0">
                <a:latin typeface="Arial" panose="020B0604020202020204" pitchFamily="34" charset="0"/>
                <a:cs typeface="Arial" panose="020B0604020202020204" pitchFamily="34" charset="0"/>
              </a:rPr>
              <a:t>Video available at </a:t>
            </a:r>
            <a:r>
              <a:rPr lang="en-US" sz="2400" dirty="0">
                <a:latin typeface="Arial" panose="020B0604020202020204" pitchFamily="34" charset="0"/>
                <a:cs typeface="Arial" panose="020B0604020202020204" pitchFamily="34" charset="0"/>
                <a:hlinkClick r:id="rId3" tooltip="CABE EL Roadmap Four Principles Video"/>
              </a:rPr>
              <a:t>https://youtu.be/YXfmPRsEYMs?list=PLzAV3ARcMmw1l-hX2vpb6RSbDSYt8mvPE</a:t>
            </a:r>
            <a:r>
              <a:rPr lang="en-US" sz="2400" dirty="0">
                <a:latin typeface="Arial" panose="020B0604020202020204" pitchFamily="34" charset="0"/>
                <a:cs typeface="Arial" panose="020B0604020202020204" pitchFamily="34" charset="0"/>
              </a:rPr>
              <a:t> </a:t>
            </a:r>
            <a:endParaRPr lang="en-US" sz="2400" dirty="0"/>
          </a:p>
        </p:txBody>
      </p:sp>
    </p:spTree>
    <p:extLst>
      <p:ext uri="{BB962C8B-B14F-4D97-AF65-F5344CB8AC3E}">
        <p14:creationId xmlns:p14="http://schemas.microsoft.com/office/powerpoint/2010/main" val="1936962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8938" y="457206"/>
            <a:ext cx="9963462" cy="1143000"/>
          </a:xfrm>
        </p:spPr>
        <p:txBody>
          <a:bodyPr rtlCol="0">
            <a:noAutofit/>
          </a:bodyPr>
          <a:lstStyle/>
          <a:p>
            <a:pPr eaLnBrk="1" fontAlgn="auto" hangingPunct="1">
              <a:spcAft>
                <a:spcPts val="0"/>
              </a:spcAft>
              <a:defRPr/>
            </a:pPr>
            <a:r>
              <a:rPr lang="en-US" sz="3600" b="1" dirty="0">
                <a:solidFill>
                  <a:schemeClr val="tx2">
                    <a:lumMod val="75000"/>
                  </a:schemeClr>
                </a:solidFill>
                <a:latin typeface="Arial" panose="020B0604020202020204" pitchFamily="34" charset="0"/>
                <a:cs typeface="Arial" panose="020B0604020202020204" pitchFamily="34" charset="0"/>
              </a:rPr>
              <a:t>Principle</a:t>
            </a:r>
            <a:r>
              <a:rPr lang="en-US" sz="3600" b="1" dirty="0">
                <a:solidFill>
                  <a:srgbClr val="002060"/>
                </a:solidFill>
                <a:latin typeface="Arial" panose="020B0604020202020204" pitchFamily="34" charset="0"/>
                <a:cs typeface="Arial" panose="020B0604020202020204" pitchFamily="34" charset="0"/>
              </a:rPr>
              <a:t> One: Assets-Oriented and Needs-Responsive Schools</a:t>
            </a:r>
            <a:br>
              <a:rPr lang="en-US" sz="3600" dirty="0">
                <a:solidFill>
                  <a:srgbClr val="002060"/>
                </a:solidFill>
                <a:latin typeface="Arial" panose="020B0604020202020204" pitchFamily="34" charset="0"/>
                <a:cs typeface="Arial" panose="020B0604020202020204" pitchFamily="34" charset="0"/>
              </a:rPr>
            </a:br>
            <a:endParaRPr lang="en-US" sz="3600" dirty="0">
              <a:solidFill>
                <a:srgbClr val="002060"/>
              </a:solidFill>
              <a:latin typeface="Arial" panose="020B0604020202020204" pitchFamily="34" charset="0"/>
              <a:cs typeface="Arial" panose="020B0604020202020204" pitchFamily="34" charset="0"/>
            </a:endParaRPr>
          </a:p>
        </p:txBody>
      </p:sp>
      <p:sp>
        <p:nvSpPr>
          <p:cNvPr id="77827" name="Content Placeholder 2"/>
          <p:cNvSpPr>
            <a:spLocks noGrp="1"/>
          </p:cNvSpPr>
          <p:nvPr>
            <p:ph sz="half" idx="1"/>
          </p:nvPr>
        </p:nvSpPr>
        <p:spPr>
          <a:xfrm>
            <a:off x="609600" y="1600206"/>
            <a:ext cx="5925672" cy="4997818"/>
          </a:xfrm>
        </p:spPr>
        <p:txBody>
          <a:bodyPr/>
          <a:lstStyle/>
          <a:p>
            <a:pPr marL="0" indent="0" eaLnBrk="1" hangingPunct="1">
              <a:spcBef>
                <a:spcPct val="0"/>
              </a:spcBef>
              <a:spcAft>
                <a:spcPts val="900"/>
              </a:spcAft>
              <a:buFont typeface="Arial" panose="020B0604020202020204" pitchFamily="34" charset="0"/>
              <a:buNone/>
            </a:pPr>
            <a:r>
              <a:rPr lang="en-US" altLang="en-US" dirty="0">
                <a:latin typeface="Arial" panose="020B0604020202020204" pitchFamily="34" charset="0"/>
                <a:cs typeface="Arial" panose="020B0604020202020204" pitchFamily="34" charset="0"/>
              </a:rPr>
              <a:t>Pre-schools and schools are responsive to different English learner strengths, needs, and identities and support the socio-emotional health and development of English learners. Programs value and build upon the cultural and linguistic assets students bring to their education in safe and affirming school climates. Educators value and build strong family, community, and school partnerships</a:t>
            </a:r>
            <a:r>
              <a:rPr lang="en-US" altLang="en-US" sz="2100" dirty="0">
                <a:latin typeface="Arial" panose="020B0604020202020204" pitchFamily="34" charset="0"/>
                <a:cs typeface="Arial" panose="020B0604020202020204" pitchFamily="34" charset="0"/>
              </a:rPr>
              <a:t>.</a:t>
            </a:r>
          </a:p>
          <a:p>
            <a:pPr marL="0" indent="0" eaLnBrk="1" hangingPunct="1">
              <a:buFont typeface="Arial" panose="020B0604020202020204" pitchFamily="34" charset="0"/>
              <a:buNone/>
            </a:pPr>
            <a:endParaRPr lang="en-US" altLang="en-US" dirty="0"/>
          </a:p>
        </p:txBody>
      </p:sp>
      <p:sp>
        <p:nvSpPr>
          <p:cNvPr id="3" name="Content Placeholder 2"/>
          <p:cNvSpPr>
            <a:spLocks noGrp="1"/>
          </p:cNvSpPr>
          <p:nvPr>
            <p:ph sz="half" idx="2"/>
          </p:nvPr>
        </p:nvSpPr>
        <p:spPr>
          <a:xfrm>
            <a:off x="6750424" y="1600206"/>
            <a:ext cx="4831976" cy="4525963"/>
          </a:xfrm>
        </p:spPr>
        <p:txBody>
          <a:bodyPr/>
          <a:lstStyle/>
          <a:p>
            <a:r>
              <a:rPr lang="en-US" dirty="0">
                <a:latin typeface="Arial" panose="020B0604020202020204" pitchFamily="34" charset="0"/>
                <a:cs typeface="Arial" panose="020B0604020202020204" pitchFamily="34" charset="0"/>
              </a:rPr>
              <a:t>Please </a:t>
            </a:r>
            <a:r>
              <a:rPr lang="en-US" b="1" dirty="0">
                <a:latin typeface="Arial" panose="020B0604020202020204" pitchFamily="34" charset="0"/>
                <a:cs typeface="Arial" panose="020B0604020202020204" pitchFamily="34" charset="0"/>
              </a:rPr>
              <a:t>look over the elements under principle one </a:t>
            </a:r>
            <a:r>
              <a:rPr lang="en-US" dirty="0">
                <a:latin typeface="Arial" panose="020B0604020202020204" pitchFamily="34" charset="0"/>
                <a:cs typeface="Arial" panose="020B0604020202020204" pitchFamily="34" charset="0"/>
              </a:rPr>
              <a:t>and briefly </a:t>
            </a:r>
            <a:r>
              <a:rPr lang="en-US" b="1" dirty="0">
                <a:latin typeface="Arial" panose="020B0604020202020204" pitchFamily="34" charset="0"/>
                <a:cs typeface="Arial" panose="020B0604020202020204" pitchFamily="34" charset="0"/>
              </a:rPr>
              <a:t>discuss:</a:t>
            </a:r>
          </a:p>
          <a:p>
            <a:r>
              <a:rPr lang="en-US" dirty="0">
                <a:latin typeface="Arial" panose="020B0604020202020204" pitchFamily="34" charset="0"/>
                <a:cs typeface="Arial" panose="020B0604020202020204" pitchFamily="34" charset="0"/>
              </a:rPr>
              <a:t>If you were engaged in a continuous improvement cycle, how would you decide what to focus on within this principle? What data would you use? What would your focus be?</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255C2E1-897A-4E23-82AC-5A4568299DBB}" type="slidenum">
              <a:rPr lang="en-US" smtClean="0"/>
              <a:pPr>
                <a:defRPr/>
              </a:pPr>
              <a:t>14</a:t>
            </a:fld>
            <a:endParaRPr lang="en-US" dirty="0"/>
          </a:p>
        </p:txBody>
      </p:sp>
    </p:spTree>
    <p:extLst>
      <p:ext uri="{BB962C8B-B14F-4D97-AF65-F5344CB8AC3E}">
        <p14:creationId xmlns:p14="http://schemas.microsoft.com/office/powerpoint/2010/main" val="3393334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1768839" y="457206"/>
            <a:ext cx="9813561" cy="1143000"/>
          </a:xfrm>
        </p:spPr>
        <p:txBody>
          <a:bodyPr/>
          <a:lstStyle/>
          <a:p>
            <a:pPr eaLnBrk="1" hangingPunct="1"/>
            <a:r>
              <a:rPr lang="en-US" altLang="en-US" sz="3600" b="1" dirty="0">
                <a:solidFill>
                  <a:srgbClr val="002060"/>
                </a:solidFill>
                <a:latin typeface="Arial" panose="020B0604020202020204" pitchFamily="34" charset="0"/>
                <a:cs typeface="Arial" panose="020B0604020202020204" pitchFamily="34" charset="0"/>
              </a:rPr>
              <a:t>Principle Two: Intellectual Quality of Instruction and Meaningful Access</a:t>
            </a:r>
            <a:br>
              <a:rPr lang="en-US" altLang="en-US" sz="3600" dirty="0">
                <a:solidFill>
                  <a:srgbClr val="002060"/>
                </a:solidFill>
                <a:latin typeface="Arial" panose="020B0604020202020204" pitchFamily="34" charset="0"/>
                <a:cs typeface="Arial" panose="020B0604020202020204" pitchFamily="34" charset="0"/>
              </a:rPr>
            </a:br>
            <a:endParaRPr lang="en-US" altLang="en-US" sz="3600"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609599" y="1600206"/>
            <a:ext cx="5935663" cy="5040437"/>
          </a:xfrm>
        </p:spPr>
        <p:txBody>
          <a:bodyPr rtlCol="0">
            <a:normAutofit fontScale="92500" lnSpcReduction="20000"/>
          </a:bodyPr>
          <a:lstStyle/>
          <a:p>
            <a:pPr marL="0" indent="0" eaLnBrk="1" fontAlgn="auto" hangingPunct="1">
              <a:spcAft>
                <a:spcPts val="0"/>
              </a:spcAft>
              <a:buFont typeface="Arial"/>
              <a:buNone/>
              <a:defRPr/>
            </a:pPr>
            <a:r>
              <a:rPr lang="en-US" dirty="0">
                <a:latin typeface="Arial" panose="020B0604020202020204" pitchFamily="34" charset="0"/>
                <a:cs typeface="Arial" panose="020B0604020202020204" pitchFamily="34" charset="0"/>
              </a:rPr>
              <a:t>English learners engage in intellectually rich, developmentally appropriate learning experiences that foster high levels of English proficiency. These experiences integrate language development, literacy, and content learning as well as provide access for comprehension and participation through native language instruction and scaffolding. English learners have meaningful access to a full standards-based and relevant curriculum and the opportunity to develop proficiency in English and other languages.</a:t>
            </a:r>
            <a:endParaRPr lang="en-US" i="1" dirty="0">
              <a:solidFill>
                <a:prstClr val="black"/>
              </a:solidFill>
              <a:latin typeface="Arial" panose="020B0604020202020204" pitchFamily="34" charset="0"/>
              <a:cs typeface="Arial" panose="020B0604020202020204" pitchFamily="34" charset="0"/>
            </a:endParaRPr>
          </a:p>
          <a:p>
            <a:pPr marL="0" indent="0" eaLnBrk="1" fontAlgn="auto" hangingPunct="1">
              <a:spcAft>
                <a:spcPts val="0"/>
              </a:spcAft>
              <a:buFont typeface="Arial"/>
              <a:buNone/>
              <a:defRPr/>
            </a:pPr>
            <a:endParaRPr lang="en-US" dirty="0"/>
          </a:p>
        </p:txBody>
      </p:sp>
      <p:sp>
        <p:nvSpPr>
          <p:cNvPr id="2" name="Content Placeholder 1"/>
          <p:cNvSpPr>
            <a:spLocks noGrp="1"/>
          </p:cNvSpPr>
          <p:nvPr>
            <p:ph sz="half" idx="2"/>
          </p:nvPr>
        </p:nvSpPr>
        <p:spPr>
          <a:xfrm>
            <a:off x="6866965" y="1600206"/>
            <a:ext cx="5020235" cy="5257794"/>
          </a:xfrm>
        </p:spPr>
        <p:txBody>
          <a:bodyPr/>
          <a:lstStyle/>
          <a:p>
            <a:r>
              <a:rPr lang="en-US" dirty="0">
                <a:latin typeface="Arial" panose="020B0604020202020204" pitchFamily="34" charset="0"/>
                <a:cs typeface="Arial" panose="020B0604020202020204" pitchFamily="34" charset="0"/>
              </a:rPr>
              <a:t>Please </a:t>
            </a:r>
            <a:r>
              <a:rPr lang="en-US" b="1" dirty="0">
                <a:latin typeface="Arial" panose="020B0604020202020204" pitchFamily="34" charset="0"/>
                <a:cs typeface="Arial" panose="020B0604020202020204" pitchFamily="34" charset="0"/>
              </a:rPr>
              <a:t>look over the elements under principle two </a:t>
            </a:r>
            <a:r>
              <a:rPr lang="en-US" dirty="0">
                <a:latin typeface="Arial" panose="020B0604020202020204" pitchFamily="34" charset="0"/>
                <a:cs typeface="Arial" panose="020B0604020202020204" pitchFamily="34" charset="0"/>
              </a:rPr>
              <a:t>and briefly </a:t>
            </a:r>
            <a:r>
              <a:rPr lang="en-US" b="1" dirty="0">
                <a:latin typeface="Arial" panose="020B0604020202020204" pitchFamily="34" charset="0"/>
                <a:cs typeface="Arial" panose="020B0604020202020204" pitchFamily="34" charset="0"/>
              </a:rPr>
              <a:t>discuss:</a:t>
            </a:r>
          </a:p>
          <a:p>
            <a:r>
              <a:rPr lang="en-US" dirty="0">
                <a:latin typeface="Arial" panose="020B0604020202020204" pitchFamily="34" charset="0"/>
                <a:cs typeface="Arial" panose="020B0604020202020204" pitchFamily="34" charset="0"/>
              </a:rPr>
              <a:t>If you were engaged in a continuous improvement cycle, how would you decide what to focus on within this principle? What data would you use? What would your focus be?</a:t>
            </a:r>
          </a:p>
          <a:p>
            <a:endParaRPr lang="en-US" dirty="0"/>
          </a:p>
        </p:txBody>
      </p:sp>
      <p:sp>
        <p:nvSpPr>
          <p:cNvPr id="4" name="Slide Number Placeholder 3"/>
          <p:cNvSpPr>
            <a:spLocks noGrp="1"/>
          </p:cNvSpPr>
          <p:nvPr>
            <p:ph type="sldNum" sz="quarter" idx="12"/>
          </p:nvPr>
        </p:nvSpPr>
        <p:spPr/>
        <p:txBody>
          <a:bodyPr/>
          <a:lstStyle/>
          <a:p>
            <a:pPr>
              <a:defRPr/>
            </a:pPr>
            <a:fld id="{0255C2E1-897A-4E23-82AC-5A4568299DBB}" type="slidenum">
              <a:rPr lang="en-US" smtClean="0"/>
              <a:pPr>
                <a:defRPr/>
              </a:pPr>
              <a:t>15</a:t>
            </a:fld>
            <a:endParaRPr lang="en-US" dirty="0"/>
          </a:p>
        </p:txBody>
      </p:sp>
    </p:spTree>
    <p:extLst>
      <p:ext uri="{BB962C8B-B14F-4D97-AF65-F5344CB8AC3E}">
        <p14:creationId xmlns:p14="http://schemas.microsoft.com/office/powerpoint/2010/main" val="4007322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altLang="en-US" sz="3600" b="1">
                <a:solidFill>
                  <a:srgbClr val="002060"/>
                </a:solidFill>
                <a:latin typeface="Arial" panose="020B0604020202020204" pitchFamily="34" charset="0"/>
                <a:cs typeface="Arial" panose="020B0604020202020204" pitchFamily="34" charset="0"/>
              </a:rPr>
              <a:t>Principle Three: System Conditions </a:t>
            </a:r>
            <a:br>
              <a:rPr lang="en-US" altLang="en-US" sz="3600" b="1">
                <a:solidFill>
                  <a:srgbClr val="002060"/>
                </a:solidFill>
                <a:latin typeface="Arial" panose="020B0604020202020204" pitchFamily="34" charset="0"/>
                <a:cs typeface="Arial" panose="020B0604020202020204" pitchFamily="34" charset="0"/>
              </a:rPr>
            </a:br>
            <a:r>
              <a:rPr lang="en-US" altLang="en-US" sz="3600" b="1">
                <a:solidFill>
                  <a:srgbClr val="002060"/>
                </a:solidFill>
                <a:latin typeface="Arial" panose="020B0604020202020204" pitchFamily="34" charset="0"/>
                <a:cs typeface="Arial" panose="020B0604020202020204" pitchFamily="34" charset="0"/>
              </a:rPr>
              <a:t>that Support Effectiveness</a:t>
            </a:r>
            <a:br>
              <a:rPr lang="en-US" altLang="en-US" sz="3600">
                <a:solidFill>
                  <a:srgbClr val="002060"/>
                </a:solidFill>
                <a:latin typeface="Arial" panose="020B0604020202020204" pitchFamily="34" charset="0"/>
                <a:cs typeface="Arial" panose="020B0604020202020204" pitchFamily="34" charset="0"/>
              </a:rPr>
            </a:br>
            <a:endParaRPr lang="en-US" altLang="en-US" sz="3600">
              <a:solidFill>
                <a:srgbClr val="002060"/>
              </a:solidFill>
              <a:latin typeface="Arial" panose="020B0604020202020204" pitchFamily="34" charset="0"/>
              <a:cs typeface="Arial" panose="020B0604020202020204" pitchFamily="34" charset="0"/>
            </a:endParaRPr>
          </a:p>
        </p:txBody>
      </p:sp>
      <p:sp>
        <p:nvSpPr>
          <p:cNvPr id="81923" name="Content Placeholder 2"/>
          <p:cNvSpPr>
            <a:spLocks noGrp="1"/>
          </p:cNvSpPr>
          <p:nvPr>
            <p:ph sz="half" idx="1"/>
          </p:nvPr>
        </p:nvSpPr>
        <p:spPr>
          <a:xfrm>
            <a:off x="609600" y="1600206"/>
            <a:ext cx="6418729" cy="4525963"/>
          </a:xfrm>
        </p:spPr>
        <p:txBody>
          <a:bodyPr/>
          <a:lstStyle/>
          <a:p>
            <a:pPr marL="0" indent="0" eaLnBrk="1" hangingPunct="1">
              <a:lnSpc>
                <a:spcPct val="90000"/>
              </a:lnSpc>
              <a:spcBef>
                <a:spcPts val="750"/>
              </a:spcBef>
              <a:buFont typeface="Arial" panose="020B0604020202020204" pitchFamily="34" charset="0"/>
              <a:buNone/>
            </a:pPr>
            <a:r>
              <a:rPr lang="en-US" altLang="en-US" sz="2600" dirty="0">
                <a:latin typeface="Arial" panose="020B0604020202020204" pitchFamily="34" charset="0"/>
                <a:cs typeface="Arial" panose="020B0604020202020204" pitchFamily="34" charset="0"/>
              </a:rPr>
              <a:t>Each level of the school system (state, county, district, school, pre-school) has leaders and educators who are knowledgeable of and responsive to the strengths and needs of English learners and their communities, and who utilize valid assessment and other data systems that inform instruction and continuous improvement. Each level of the school system provides resources and tiered support to ensure strong programs and build the capacity of teachers and staff to leverage the strengths and meet the needs of English learners.</a:t>
            </a:r>
            <a:endParaRPr lang="en-US" altLang="en-US" sz="2600" dirty="0">
              <a:solidFill>
                <a:srgbClr val="000000"/>
              </a:solidFill>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endParaRPr lang="en-US" altLang="en-US" dirty="0"/>
          </a:p>
        </p:txBody>
      </p:sp>
      <p:sp>
        <p:nvSpPr>
          <p:cNvPr id="2" name="Content Placeholder 1"/>
          <p:cNvSpPr>
            <a:spLocks noGrp="1"/>
          </p:cNvSpPr>
          <p:nvPr>
            <p:ph sz="half" idx="2"/>
          </p:nvPr>
        </p:nvSpPr>
        <p:spPr>
          <a:xfrm>
            <a:off x="7028329" y="1600206"/>
            <a:ext cx="4778189" cy="4525963"/>
          </a:xfrm>
        </p:spPr>
        <p:txBody>
          <a:bodyPr/>
          <a:lstStyle/>
          <a:p>
            <a:r>
              <a:rPr lang="en-US" dirty="0">
                <a:latin typeface="Arial" panose="020B0604020202020204" pitchFamily="34" charset="0"/>
                <a:cs typeface="Arial" panose="020B0604020202020204" pitchFamily="34" charset="0"/>
              </a:rPr>
              <a:t>Please </a:t>
            </a:r>
            <a:r>
              <a:rPr lang="en-US" b="1" dirty="0">
                <a:latin typeface="Arial" panose="020B0604020202020204" pitchFamily="34" charset="0"/>
                <a:cs typeface="Arial" panose="020B0604020202020204" pitchFamily="34" charset="0"/>
              </a:rPr>
              <a:t>look over the elements under principle three </a:t>
            </a:r>
            <a:r>
              <a:rPr lang="en-US" dirty="0">
                <a:latin typeface="Arial" panose="020B0604020202020204" pitchFamily="34" charset="0"/>
                <a:cs typeface="Arial" panose="020B0604020202020204" pitchFamily="34" charset="0"/>
              </a:rPr>
              <a:t>and briefly </a:t>
            </a:r>
            <a:r>
              <a:rPr lang="en-US" b="1" dirty="0">
                <a:latin typeface="Arial" panose="020B0604020202020204" pitchFamily="34" charset="0"/>
                <a:cs typeface="Arial" panose="020B0604020202020204" pitchFamily="34" charset="0"/>
              </a:rPr>
              <a:t>discuss:</a:t>
            </a:r>
          </a:p>
          <a:p>
            <a:r>
              <a:rPr lang="en-US" dirty="0">
                <a:latin typeface="Arial" panose="020B0604020202020204" pitchFamily="34" charset="0"/>
                <a:cs typeface="Arial" panose="020B0604020202020204" pitchFamily="34" charset="0"/>
              </a:rPr>
              <a:t>If you were engaged in a continuous improvement cycle, how would you decide what to focus on within this principle? What data would you use? What would your focus be?</a:t>
            </a:r>
          </a:p>
          <a:p>
            <a:endParaRPr lang="en-US" dirty="0"/>
          </a:p>
        </p:txBody>
      </p:sp>
      <p:sp>
        <p:nvSpPr>
          <p:cNvPr id="3" name="Slide Number Placeholder 2"/>
          <p:cNvSpPr>
            <a:spLocks noGrp="1"/>
          </p:cNvSpPr>
          <p:nvPr>
            <p:ph type="sldNum" sz="quarter" idx="12"/>
          </p:nvPr>
        </p:nvSpPr>
        <p:spPr/>
        <p:txBody>
          <a:bodyPr/>
          <a:lstStyle/>
          <a:p>
            <a:pPr>
              <a:defRPr/>
            </a:pPr>
            <a:fld id="{0255C2E1-897A-4E23-82AC-5A4568299DBB}" type="slidenum">
              <a:rPr lang="en-US" smtClean="0"/>
              <a:pPr>
                <a:defRPr/>
              </a:pPr>
              <a:t>16</a:t>
            </a:fld>
            <a:endParaRPr lang="en-US" dirty="0"/>
          </a:p>
        </p:txBody>
      </p:sp>
    </p:spTree>
    <p:extLst>
      <p:ext uri="{BB962C8B-B14F-4D97-AF65-F5344CB8AC3E}">
        <p14:creationId xmlns:p14="http://schemas.microsoft.com/office/powerpoint/2010/main" val="2243502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989350" y="457206"/>
            <a:ext cx="10593049" cy="1143000"/>
          </a:xfrm>
        </p:spPr>
        <p:txBody>
          <a:bodyPr/>
          <a:lstStyle/>
          <a:p>
            <a:pPr eaLnBrk="1" hangingPunct="1"/>
            <a:r>
              <a:rPr lang="en-US" altLang="en-US" sz="3600" b="1" dirty="0">
                <a:solidFill>
                  <a:srgbClr val="002060"/>
                </a:solidFill>
                <a:latin typeface="Arial" panose="020B0604020202020204" pitchFamily="34" charset="0"/>
                <a:cs typeface="Arial" panose="020B0604020202020204" pitchFamily="34" charset="0"/>
              </a:rPr>
              <a:t>Principle Four: Alignment and</a:t>
            </a:r>
            <a:br>
              <a:rPr lang="en-US" altLang="en-US" sz="3600" b="1" dirty="0">
                <a:solidFill>
                  <a:srgbClr val="002060"/>
                </a:solidFill>
                <a:latin typeface="Arial" panose="020B0604020202020204" pitchFamily="34" charset="0"/>
                <a:cs typeface="Arial" panose="020B0604020202020204" pitchFamily="34" charset="0"/>
              </a:rPr>
            </a:br>
            <a:r>
              <a:rPr lang="en-US" altLang="en-US" sz="3600" b="1" dirty="0">
                <a:solidFill>
                  <a:srgbClr val="002060"/>
                </a:solidFill>
                <a:latin typeface="Arial" panose="020B0604020202020204" pitchFamily="34" charset="0"/>
                <a:cs typeface="Arial" panose="020B0604020202020204" pitchFamily="34" charset="0"/>
              </a:rPr>
              <a:t> Articulation Within and Across Systems</a:t>
            </a:r>
            <a:br>
              <a:rPr lang="en-US" altLang="en-US" sz="3600" dirty="0">
                <a:solidFill>
                  <a:srgbClr val="002060"/>
                </a:solidFill>
                <a:latin typeface="Arial" panose="020B0604020202020204" pitchFamily="34" charset="0"/>
                <a:cs typeface="Arial" panose="020B0604020202020204" pitchFamily="34" charset="0"/>
              </a:rPr>
            </a:br>
            <a:endParaRPr lang="en-US" altLang="en-US" sz="3600"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609600" y="1600206"/>
            <a:ext cx="6338047" cy="5015747"/>
          </a:xfrm>
        </p:spPr>
        <p:txBody>
          <a:bodyPr rtlCol="0">
            <a:normAutofit fontScale="92500" lnSpcReduction="20000"/>
          </a:bodyPr>
          <a:lstStyle/>
          <a:p>
            <a:pPr marL="0" indent="0" eaLnBrk="1" fontAlgn="auto" hangingPunct="1">
              <a:spcAft>
                <a:spcPts val="0"/>
              </a:spcAft>
              <a:buFont typeface="Arial"/>
              <a:buNone/>
              <a:defRPr/>
            </a:pPr>
            <a:r>
              <a:rPr lang="en-US" altLang="en-US" dirty="0">
                <a:latin typeface="Arial" panose="020B0604020202020204" pitchFamily="34" charset="0"/>
                <a:cs typeface="Arial" panose="020B0604020202020204" pitchFamily="34" charset="0"/>
              </a:rPr>
              <a:t>English learners experience a coherent, articulated, and aligned set of practices and pathways across grade levels and educational segments, beginning with a strong foundation in early childhood and appropriate identification of strengths and needs, continuing through to reclassification, graduation, higher education, and career opportunities. These pathways foster the skills, language(s), literacy, and knowledge students need for college- and career-readiness and participation in a global, diverse, multilingual twenty-first century world.</a:t>
            </a:r>
          </a:p>
          <a:p>
            <a:pPr marL="0" indent="0" eaLnBrk="1" fontAlgn="auto" hangingPunct="1">
              <a:spcAft>
                <a:spcPts val="0"/>
              </a:spcAft>
              <a:buFont typeface="Arial"/>
              <a:buNone/>
              <a:defRPr/>
            </a:pPr>
            <a:endParaRPr lang="en-US" dirty="0"/>
          </a:p>
        </p:txBody>
      </p:sp>
      <p:sp>
        <p:nvSpPr>
          <p:cNvPr id="2" name="Content Placeholder 1"/>
          <p:cNvSpPr>
            <a:spLocks noGrp="1"/>
          </p:cNvSpPr>
          <p:nvPr>
            <p:ph sz="half" idx="2"/>
          </p:nvPr>
        </p:nvSpPr>
        <p:spPr>
          <a:xfrm>
            <a:off x="7216588" y="1600205"/>
            <a:ext cx="4745561" cy="4525963"/>
          </a:xfrm>
        </p:spPr>
        <p:txBody>
          <a:bodyPr/>
          <a:lstStyle/>
          <a:p>
            <a:r>
              <a:rPr lang="en-US" dirty="0">
                <a:latin typeface="Arial" panose="020B0604020202020204" pitchFamily="34" charset="0"/>
                <a:cs typeface="Arial" panose="020B0604020202020204" pitchFamily="34" charset="0"/>
              </a:rPr>
              <a:t>Please </a:t>
            </a:r>
            <a:r>
              <a:rPr lang="en-US" b="1" dirty="0">
                <a:latin typeface="Arial" panose="020B0604020202020204" pitchFamily="34" charset="0"/>
                <a:cs typeface="Arial" panose="020B0604020202020204" pitchFamily="34" charset="0"/>
              </a:rPr>
              <a:t>look over the elements under principle four </a:t>
            </a:r>
            <a:r>
              <a:rPr lang="en-US" dirty="0">
                <a:latin typeface="Arial" panose="020B0604020202020204" pitchFamily="34" charset="0"/>
                <a:cs typeface="Arial" panose="020B0604020202020204" pitchFamily="34" charset="0"/>
              </a:rPr>
              <a:t>and briefly </a:t>
            </a:r>
            <a:r>
              <a:rPr lang="en-US" b="1" dirty="0">
                <a:latin typeface="Arial" panose="020B0604020202020204" pitchFamily="34" charset="0"/>
                <a:cs typeface="Arial" panose="020B0604020202020204" pitchFamily="34" charset="0"/>
              </a:rPr>
              <a:t>discuss:</a:t>
            </a:r>
          </a:p>
          <a:p>
            <a:r>
              <a:rPr lang="en-US" dirty="0">
                <a:latin typeface="Arial" panose="020B0604020202020204" pitchFamily="34" charset="0"/>
                <a:cs typeface="Arial" panose="020B0604020202020204" pitchFamily="34" charset="0"/>
              </a:rPr>
              <a:t>If you were engaged in a continuous improvement cycle, how would you decide what to focus on within this principle? What data would you use? What would your focus be?</a:t>
            </a:r>
          </a:p>
          <a:p>
            <a:endParaRPr lang="en-US" dirty="0"/>
          </a:p>
        </p:txBody>
      </p:sp>
      <p:sp>
        <p:nvSpPr>
          <p:cNvPr id="4" name="Slide Number Placeholder 3"/>
          <p:cNvSpPr>
            <a:spLocks noGrp="1"/>
          </p:cNvSpPr>
          <p:nvPr>
            <p:ph type="sldNum" sz="quarter" idx="12"/>
          </p:nvPr>
        </p:nvSpPr>
        <p:spPr/>
        <p:txBody>
          <a:bodyPr/>
          <a:lstStyle/>
          <a:p>
            <a:pPr>
              <a:defRPr/>
            </a:pPr>
            <a:fld id="{0255C2E1-897A-4E23-82AC-5A4568299DBB}" type="slidenum">
              <a:rPr lang="en-US" smtClean="0"/>
              <a:pPr>
                <a:defRPr/>
              </a:pPr>
              <a:t>17</a:t>
            </a:fld>
            <a:endParaRPr lang="en-US" dirty="0"/>
          </a:p>
        </p:txBody>
      </p:sp>
    </p:spTree>
    <p:extLst>
      <p:ext uri="{BB962C8B-B14F-4D97-AF65-F5344CB8AC3E}">
        <p14:creationId xmlns:p14="http://schemas.microsoft.com/office/powerpoint/2010/main" val="3353089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txBox="1">
            <a:spLocks noGrp="1"/>
          </p:cNvSpPr>
          <p:nvPr>
            <p:ph type="title"/>
          </p:nvPr>
        </p:nvSpPr>
        <p:spPr/>
        <p:txBody>
          <a:bodyPr/>
          <a:lstStyle/>
          <a:p>
            <a:pPr eaLnBrk="1" hangingPunct="1">
              <a:spcBef>
                <a:spcPct val="0"/>
              </a:spcBef>
              <a:spcAft>
                <a:spcPct val="0"/>
              </a:spcAft>
            </a:pPr>
            <a:r>
              <a:rPr lang="en-US" altLang="en-US" b="1">
                <a:solidFill>
                  <a:srgbClr val="002060"/>
                </a:solidFill>
                <a:latin typeface="Arial" panose="020B0604020202020204" pitchFamily="34" charset="0"/>
                <a:cs typeface="Calibri" panose="020F0502020204030204" pitchFamily="34" charset="0"/>
                <a:sym typeface="Arial" panose="020B0604020202020204" pitchFamily="34" charset="0"/>
              </a:rPr>
              <a:t>Self-Reflection Rubric Purpose</a:t>
            </a:r>
            <a:endParaRPr lang="en-US"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1267" name="Shape 99"/>
          <p:cNvSpPr txBox="1">
            <a:spLocks noGrp="1"/>
          </p:cNvSpPr>
          <p:nvPr>
            <p:ph type="body" idx="1"/>
          </p:nvPr>
        </p:nvSpPr>
        <p:spPr>
          <a:xfrm>
            <a:off x="1981200" y="1600201"/>
            <a:ext cx="4038600" cy="4525963"/>
          </a:xfrm>
        </p:spPr>
        <p:txBody>
          <a:bodyPr/>
          <a:lstStyle/>
          <a:p>
            <a:pPr marL="0" indent="0" eaLnBrk="1" hangingPunct="1">
              <a:spcBef>
                <a:spcPct val="0"/>
              </a:spcBef>
              <a:buClr>
                <a:srgbClr val="000000"/>
              </a:buClr>
              <a:buSzPts val="2400"/>
              <a:buNone/>
            </a:pPr>
            <a:r>
              <a:rPr lang="en-US" altLang="en-US" sz="2400" b="1" dirty="0">
                <a:solidFill>
                  <a:srgbClr val="000000"/>
                </a:solidFill>
                <a:latin typeface="Arial" panose="020B0604020202020204" pitchFamily="34" charset="0"/>
                <a:cs typeface="Calibri" panose="020F0502020204030204" pitchFamily="34" charset="0"/>
                <a:sym typeface="Arial" panose="020B0604020202020204" pitchFamily="34" charset="0"/>
              </a:rPr>
              <a:t>Purpose: </a:t>
            </a:r>
            <a:r>
              <a:rPr lang="en-US" altLang="en-US" sz="2400" dirty="0">
                <a:solidFill>
                  <a:srgbClr val="000000"/>
                </a:solidFill>
                <a:latin typeface="Arial" panose="020B0604020202020204" pitchFamily="34" charset="0"/>
                <a:cs typeface="Calibri" panose="020F0502020204030204" pitchFamily="34" charset="0"/>
                <a:sym typeface="Arial" panose="020B0604020202020204" pitchFamily="34" charset="0"/>
              </a:rPr>
              <a:t>Schools, districts, and programs are able to reflect on their EL policies, programs, and practices based on a clearly outlined rubric for the purpose of guiding and prioritizing planning and improvement.</a:t>
            </a:r>
            <a:endParaRPr lang="en-US" altLang="en-US"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marL="0" indent="0" eaLnBrk="1" hangingPunct="1">
              <a:spcBef>
                <a:spcPts val="475"/>
              </a:spcBef>
              <a:buClr>
                <a:srgbClr val="000000"/>
              </a:buClr>
              <a:buSzPts val="2400"/>
              <a:buNone/>
            </a:pPr>
            <a:endParaRPr lang="en-US" altLang="en-US" sz="1000" dirty="0">
              <a:solidFill>
                <a:srgbClr val="000000"/>
              </a:solidFill>
              <a:latin typeface="Arial" panose="020B0604020202020204" pitchFamily="34" charset="0"/>
              <a:cs typeface="Calibri" panose="020F0502020204030204" pitchFamily="34" charset="0"/>
              <a:sym typeface="Arial" panose="020B0604020202020204" pitchFamily="34" charset="0"/>
            </a:endParaRPr>
          </a:p>
          <a:p>
            <a:pPr marL="0" indent="0" eaLnBrk="1" hangingPunct="1">
              <a:spcBef>
                <a:spcPts val="475"/>
              </a:spcBef>
              <a:buClr>
                <a:srgbClr val="000000"/>
              </a:buClr>
              <a:buSzPts val="2400"/>
              <a:buNone/>
            </a:pPr>
            <a:r>
              <a:rPr lang="en-US" altLang="en-US" sz="2400" dirty="0">
                <a:solidFill>
                  <a:srgbClr val="000000"/>
                </a:solidFill>
                <a:latin typeface="Arial" panose="020B0604020202020204" pitchFamily="34" charset="0"/>
                <a:cs typeface="Calibri" panose="020F0502020204030204" pitchFamily="34" charset="0"/>
                <a:sym typeface="Arial" panose="020B0604020202020204" pitchFamily="34" charset="0"/>
              </a:rPr>
              <a:t>Available on the </a:t>
            </a:r>
            <a:r>
              <a:rPr lang="en-US" altLang="en-US" sz="2400" dirty="0">
                <a:latin typeface="Arial" panose="020B0604020202020204" pitchFamily="34" charset="0"/>
                <a:cs typeface="Calibri" panose="020F0502020204030204" pitchFamily="34" charset="0"/>
                <a:sym typeface="Arial" panose="020B0604020202020204" pitchFamily="34" charset="0"/>
              </a:rPr>
              <a:t>CA EL Roadmap Resources Web page as a handout.</a:t>
            </a:r>
            <a:endParaRPr lang="en-US" altLang="en-US" sz="2400" dirty="0">
              <a:solidFill>
                <a:srgbClr val="000000"/>
              </a:solidFill>
              <a:latin typeface="Arial" panose="020B0604020202020204" pitchFamily="34" charset="0"/>
              <a:cs typeface="Calibri" panose="020F0502020204030204" pitchFamily="34" charset="0"/>
              <a:sym typeface="Arial" panose="020B0604020202020204" pitchFamily="34" charset="0"/>
            </a:endParaRPr>
          </a:p>
        </p:txBody>
      </p:sp>
      <p:pic>
        <p:nvPicPr>
          <p:cNvPr id="3" name="Picture 2" descr="This image shows the EL Roadmap Self-Reflection Rubric."/>
          <p:cNvPicPr>
            <a:picLocks noChangeAspect="1"/>
          </p:cNvPicPr>
          <p:nvPr/>
        </p:nvPicPr>
        <p:blipFill>
          <a:blip r:embed="rId3"/>
          <a:stretch>
            <a:fillRect/>
          </a:stretch>
        </p:blipFill>
        <p:spPr>
          <a:xfrm>
            <a:off x="6576392" y="2024104"/>
            <a:ext cx="4306888" cy="3341688"/>
          </a:xfrm>
          <a:prstGeom prst="rect">
            <a:avLst/>
          </a:prstGeom>
          <a:ln>
            <a:solidFill>
              <a:schemeClr val="tx1"/>
            </a:solid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a:defRPr/>
            </a:pPr>
            <a:fld id="{FF195271-4AEF-4637-96BC-6F7F0E1C7316}" type="slidenum">
              <a:rPr lang="en-US" smtClean="0"/>
              <a:pPr>
                <a:defRPr/>
              </a:pPr>
              <a:t>18</a:t>
            </a:fld>
            <a:endParaRPr lang="en-US" dirty="0"/>
          </a:p>
        </p:txBody>
      </p:sp>
    </p:spTree>
    <p:extLst>
      <p:ext uri="{BB962C8B-B14F-4D97-AF65-F5344CB8AC3E}">
        <p14:creationId xmlns:p14="http://schemas.microsoft.com/office/powerpoint/2010/main" val="3177151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txBox="1">
            <a:spLocks noGrp="1"/>
          </p:cNvSpPr>
          <p:nvPr>
            <p:ph type="title"/>
          </p:nvPr>
        </p:nvSpPr>
        <p:spPr/>
        <p:txBody>
          <a:bodyPr/>
          <a:lstStyle/>
          <a:p>
            <a:pPr eaLnBrk="1" hangingPunct="1">
              <a:spcBef>
                <a:spcPct val="0"/>
              </a:spcBef>
              <a:spcAft>
                <a:spcPct val="0"/>
              </a:spcAft>
            </a:pPr>
            <a:r>
              <a:rPr lang="en-US" altLang="en-US" b="1">
                <a:solidFill>
                  <a:srgbClr val="002060"/>
                </a:solidFill>
                <a:latin typeface="Arial" panose="020B0604020202020204" pitchFamily="34" charset="0"/>
                <a:cs typeface="Calibri" panose="020F0502020204030204" pitchFamily="34" charset="0"/>
                <a:sym typeface="Calibri" panose="020F0502020204030204" pitchFamily="34" charset="0"/>
              </a:rPr>
              <a:t>Self-Reflection Rubric</a:t>
            </a:r>
          </a:p>
        </p:txBody>
      </p:sp>
      <p:pic>
        <p:nvPicPr>
          <p:cNvPr id="8" name="Shape 109" descr="This image shows the Self-reflection Rubric. "/>
          <p:cNvPicPr preferRelativeResize="0"/>
          <p:nvPr/>
        </p:nvPicPr>
        <p:blipFill rotWithShape="1">
          <a:blip r:embed="rId3"/>
          <a:srcRect/>
          <a:stretch/>
        </p:blipFill>
        <p:spPr>
          <a:xfrm>
            <a:off x="2573338" y="1514475"/>
            <a:ext cx="7396162" cy="4914900"/>
          </a:xfrm>
          <a:prstGeom prst="rect">
            <a:avLst/>
          </a:prstGeom>
          <a:ln>
            <a:solidFill>
              <a:schemeClr val="tx1"/>
            </a:solid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a:defRPr/>
            </a:pPr>
            <a:fld id="{D77B0D6D-9892-4469-84CD-D7C79082817E}" type="slidenum">
              <a:rPr lang="en-US" smtClean="0"/>
              <a:pPr>
                <a:defRPr/>
              </a:pPr>
              <a:t>19</a:t>
            </a:fld>
            <a:endParaRPr lang="en-US" dirty="0"/>
          </a:p>
        </p:txBody>
      </p:sp>
    </p:spTree>
    <p:extLst>
      <p:ext uri="{BB962C8B-B14F-4D97-AF65-F5344CB8AC3E}">
        <p14:creationId xmlns:p14="http://schemas.microsoft.com/office/powerpoint/2010/main" val="4241381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a:solidFill>
                  <a:schemeClr val="tx2">
                    <a:lumMod val="75000"/>
                  </a:schemeClr>
                </a:solidFill>
                <a:latin typeface="Arial" panose="020B0604020202020204" pitchFamily="34" charset="0"/>
                <a:cs typeface="Arial" panose="020B0604020202020204" pitchFamily="34" charset="0"/>
              </a:rPr>
              <a:t>Outcomes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rtlCol="0">
            <a:normAutofit/>
          </a:bodyPr>
          <a:lstStyle/>
          <a:p>
            <a:pPr>
              <a:spcBef>
                <a:spcPts val="800"/>
              </a:spcBef>
            </a:pPr>
            <a:r>
              <a:rPr lang="en-US" dirty="0">
                <a:latin typeface="Arial" panose="020B0604020202020204" pitchFamily="34" charset="0"/>
              </a:rPr>
              <a:t>To understand the context of the English Learner (EL) Roadmap Policy</a:t>
            </a:r>
          </a:p>
          <a:p>
            <a:pPr marL="0" indent="0">
              <a:spcBef>
                <a:spcPts val="800"/>
              </a:spcBef>
              <a:buNone/>
            </a:pPr>
            <a:endParaRPr lang="en-US" sz="800" dirty="0">
              <a:latin typeface="Arial" panose="020B0604020202020204" pitchFamily="34" charset="0"/>
            </a:endParaRPr>
          </a:p>
          <a:p>
            <a:pPr>
              <a:spcBef>
                <a:spcPts val="800"/>
              </a:spcBef>
            </a:pPr>
            <a:r>
              <a:rPr lang="en-US" dirty="0">
                <a:latin typeface="Arial" panose="020B0604020202020204" pitchFamily="34" charset="0"/>
              </a:rPr>
              <a:t>To become familiar with the policy and its principles</a:t>
            </a:r>
          </a:p>
          <a:p>
            <a:pPr marL="0" indent="0">
              <a:spcBef>
                <a:spcPts val="800"/>
              </a:spcBef>
              <a:buNone/>
            </a:pPr>
            <a:endParaRPr lang="en-US" sz="800" dirty="0">
              <a:latin typeface="Arial" panose="020B0604020202020204" pitchFamily="34" charset="0"/>
            </a:endParaRPr>
          </a:p>
          <a:p>
            <a:pPr>
              <a:spcBef>
                <a:spcPts val="800"/>
              </a:spcBef>
            </a:pPr>
            <a:r>
              <a:rPr lang="en-US" dirty="0">
                <a:latin typeface="Arial" panose="020B0604020202020204" pitchFamily="34" charset="0"/>
              </a:rPr>
              <a:t>To understand how the EL Roadmap Policy connects to the Local Control and Accountability Plan (LCAP)</a:t>
            </a:r>
          </a:p>
          <a:p>
            <a:pPr marL="0" indent="0">
              <a:spcBef>
                <a:spcPts val="800"/>
              </a:spcBef>
              <a:buNone/>
            </a:pPr>
            <a:endParaRPr lang="en-US" sz="800" dirty="0">
              <a:latin typeface="Arial" panose="020B0604020202020204" pitchFamily="34" charset="0"/>
            </a:endParaRPr>
          </a:p>
          <a:p>
            <a:pPr>
              <a:spcBef>
                <a:spcPts val="800"/>
              </a:spcBef>
            </a:pPr>
            <a:r>
              <a:rPr lang="en-US" dirty="0">
                <a:latin typeface="Arial" panose="020B0604020202020204" pitchFamily="34" charset="0"/>
              </a:rPr>
              <a:t>To understand the development process, organization, and purpose of the Guidance Document and Web-based Resources</a:t>
            </a:r>
          </a:p>
          <a:p>
            <a:pPr marL="0" indent="0">
              <a:spcBef>
                <a:spcPts val="800"/>
              </a:spcBef>
              <a:buNone/>
            </a:pPr>
            <a:endParaRPr lang="en-US" sz="800" dirty="0">
              <a:latin typeface="Arial" panose="020B0604020202020204" pitchFamily="34" charset="0"/>
            </a:endParaRPr>
          </a:p>
          <a:p>
            <a:pPr>
              <a:spcBef>
                <a:spcPts val="800"/>
              </a:spcBef>
            </a:pPr>
            <a:r>
              <a:rPr lang="en-US" dirty="0">
                <a:latin typeface="Arial" panose="020B0604020202020204" pitchFamily="34" charset="0"/>
              </a:rPr>
              <a:t>To reflect on your role in the implementation process and assess your local educational agency’s (LEA’s) progress and next steps</a:t>
            </a:r>
          </a:p>
          <a:p>
            <a:pPr eaLnBrk="1" fontAlgn="auto" hangingPunct="1">
              <a:spcAft>
                <a:spcPts val="0"/>
              </a:spcAft>
              <a:buFont typeface="Arial"/>
              <a:buChar char="•"/>
              <a:defRPr/>
            </a:pPr>
            <a:endParaRPr lang="en-US" dirty="0"/>
          </a:p>
        </p:txBody>
      </p:sp>
      <p:sp>
        <p:nvSpPr>
          <p:cNvPr id="2048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35483CA6-E9B7-44CD-9C04-1A1CD0F1008F}" type="slidenum">
              <a:rPr lang="en-US" altLang="en-US" sz="900">
                <a:solidFill>
                  <a:srgbClr val="898989"/>
                </a:solidFill>
              </a:rPr>
              <a:pPr fontAlgn="base">
                <a:spcBef>
                  <a:spcPct val="0"/>
                </a:spcBef>
                <a:spcAft>
                  <a:spcPct val="0"/>
                </a:spcAft>
                <a:buFontTx/>
                <a:buNone/>
              </a:pPr>
              <a:t>2</a:t>
            </a:fld>
            <a:endParaRPr lang="en-US" altLang="en-US" sz="900">
              <a:solidFill>
                <a:srgbClr val="898989"/>
              </a:solidFill>
            </a:endParaRPr>
          </a:p>
        </p:txBody>
      </p:sp>
    </p:spTree>
    <p:extLst>
      <p:ext uri="{BB962C8B-B14F-4D97-AF65-F5344CB8AC3E}">
        <p14:creationId xmlns:p14="http://schemas.microsoft.com/office/powerpoint/2010/main" val="2090649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noGrp="1"/>
          </p:cNvSpPr>
          <p:nvPr>
            <p:ph type="title"/>
          </p:nvPr>
        </p:nvSpPr>
        <p:spPr/>
        <p:txBody>
          <a:bodyPr/>
          <a:lstStyle/>
          <a:p>
            <a:pPr eaLnBrk="1" hangingPunct="1">
              <a:spcBef>
                <a:spcPct val="0"/>
              </a:spcBef>
              <a:spcAft>
                <a:spcPct val="0"/>
              </a:spcAft>
            </a:pPr>
            <a:r>
              <a:rPr lang="en-US" altLang="en-US" b="1">
                <a:solidFill>
                  <a:srgbClr val="002060"/>
                </a:solidFill>
                <a:latin typeface="Arial" panose="020B0604020202020204" pitchFamily="34" charset="0"/>
                <a:cs typeface="Calibri" panose="020F0502020204030204" pitchFamily="34" charset="0"/>
                <a:sym typeface="Arial" panose="020B0604020202020204" pitchFamily="34" charset="0"/>
              </a:rPr>
              <a:t>Self-Reflection Activity</a:t>
            </a:r>
            <a:endParaRPr lang="en-US"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16" name="Shape 116"/>
          <p:cNvSpPr txBox="1">
            <a:spLocks noGrp="1"/>
          </p:cNvSpPr>
          <p:nvPr>
            <p:ph type="body" idx="1"/>
          </p:nvPr>
        </p:nvSpPr>
        <p:spPr>
          <a:xfrm>
            <a:off x="2012374" y="1624013"/>
            <a:ext cx="6024721" cy="4525963"/>
          </a:xfrm>
        </p:spPr>
        <p:txBody>
          <a:bodyPr>
            <a:noAutofit/>
          </a:bodyPr>
          <a:lstStyle/>
          <a:p>
            <a:pPr marL="257175" indent="-53975" eaLnBrk="1" fontAlgn="auto" hangingPunct="1">
              <a:spcBef>
                <a:spcPts val="640"/>
              </a:spcBef>
              <a:buSzPts val="3200"/>
              <a:buNone/>
              <a:defRPr/>
            </a:pPr>
            <a:r>
              <a:rPr lang="en-US" sz="2400" b="1" dirty="0">
                <a:latin typeface="Arial"/>
                <a:ea typeface="Arial"/>
                <a:cs typeface="Arial"/>
                <a:sym typeface="Arial"/>
              </a:rPr>
              <a:t>In teams:</a:t>
            </a:r>
          </a:p>
          <a:p>
            <a:pPr marL="660400" indent="-457200" eaLnBrk="1" fontAlgn="auto" hangingPunct="1">
              <a:spcBef>
                <a:spcPts val="640"/>
              </a:spcBef>
              <a:buSzPts val="3200"/>
              <a:defRPr/>
            </a:pPr>
            <a:r>
              <a:rPr lang="en-US" sz="2400" dirty="0">
                <a:latin typeface="Arial"/>
                <a:ea typeface="Arial"/>
                <a:cs typeface="Arial"/>
                <a:sym typeface="Arial"/>
              </a:rPr>
              <a:t>Please focus on one principle</a:t>
            </a:r>
          </a:p>
          <a:p>
            <a:pPr marL="203200" indent="0" eaLnBrk="1" fontAlgn="auto" hangingPunct="1">
              <a:spcBef>
                <a:spcPts val="640"/>
              </a:spcBef>
              <a:buSzPts val="3200"/>
              <a:buNone/>
              <a:defRPr/>
            </a:pPr>
            <a:endParaRPr lang="en-US" sz="1000" dirty="0">
              <a:latin typeface="Arial"/>
              <a:ea typeface="Arial"/>
              <a:cs typeface="Arial"/>
              <a:sym typeface="Arial"/>
            </a:endParaRPr>
          </a:p>
          <a:p>
            <a:pPr marL="660400" indent="-457200" eaLnBrk="1" fontAlgn="auto" hangingPunct="1">
              <a:spcBef>
                <a:spcPts val="640"/>
              </a:spcBef>
              <a:buSzPts val="3200"/>
              <a:defRPr/>
            </a:pPr>
            <a:r>
              <a:rPr lang="en-US" sz="2400" dirty="0">
                <a:latin typeface="Arial"/>
                <a:ea typeface="Arial"/>
                <a:cs typeface="Arial"/>
                <a:sym typeface="Arial"/>
              </a:rPr>
              <a:t>Read through that entire section of the rubric, marking where you think a particular school, district, or program is in each area from your perspective and role</a:t>
            </a:r>
          </a:p>
          <a:p>
            <a:pPr marL="203200" indent="0" eaLnBrk="1" fontAlgn="auto" hangingPunct="1">
              <a:spcBef>
                <a:spcPts val="640"/>
              </a:spcBef>
              <a:buSzPts val="3200"/>
              <a:buNone/>
              <a:defRPr/>
            </a:pPr>
            <a:endParaRPr lang="en-US" sz="1000" dirty="0">
              <a:latin typeface="Arial"/>
              <a:ea typeface="Arial"/>
              <a:cs typeface="Arial"/>
              <a:sym typeface="Arial"/>
            </a:endParaRPr>
          </a:p>
          <a:p>
            <a:pPr marL="660400" indent="-457200" eaLnBrk="1" fontAlgn="auto" hangingPunct="1">
              <a:spcBef>
                <a:spcPts val="640"/>
              </a:spcBef>
              <a:buSzPts val="3200"/>
              <a:defRPr/>
            </a:pPr>
            <a:r>
              <a:rPr lang="en-US" sz="2400" dirty="0">
                <a:latin typeface="Arial"/>
                <a:ea typeface="Arial"/>
                <a:cs typeface="Arial"/>
                <a:sym typeface="Arial"/>
              </a:rPr>
              <a:t>Be prepared to share</a:t>
            </a:r>
            <a:endParaRPr sz="2400" dirty="0">
              <a:latin typeface="Arial"/>
              <a:ea typeface="Arial"/>
              <a:cs typeface="Arial"/>
              <a:sym typeface="Arial"/>
            </a:endParaRPr>
          </a:p>
          <a:p>
            <a:pPr marL="257175" indent="-53975" eaLnBrk="1" fontAlgn="auto" hangingPunct="1">
              <a:spcBef>
                <a:spcPts val="640"/>
              </a:spcBef>
              <a:buSzPts val="3200"/>
              <a:buNone/>
              <a:defRPr/>
            </a:pPr>
            <a:endParaRPr sz="3200" dirty="0">
              <a:latin typeface="Arial"/>
              <a:ea typeface="Arial"/>
              <a:cs typeface="Arial"/>
              <a:sym typeface="Arial"/>
            </a:endParaRPr>
          </a:p>
          <a:p>
            <a:pPr marL="257175" indent="-53975" eaLnBrk="1" fontAlgn="auto" hangingPunct="1">
              <a:spcBef>
                <a:spcPts val="640"/>
              </a:spcBef>
              <a:buSzPts val="3200"/>
              <a:buNone/>
              <a:defRPr/>
            </a:pPr>
            <a:endParaRPr sz="3200" dirty="0">
              <a:latin typeface="Arial"/>
              <a:ea typeface="Arial"/>
              <a:cs typeface="Arial"/>
              <a:sym typeface="Arial"/>
            </a:endParaRPr>
          </a:p>
        </p:txBody>
      </p:sp>
      <p:pic>
        <p:nvPicPr>
          <p:cNvPr id="15364" name="Picture 7" descr="This image shows lightbulbs with one lit u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54176" y="2358153"/>
            <a:ext cx="3432659" cy="257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onut 6" descr="10-minute timer:&#10;This is a donut shape that fades away to indicate the time remaining."/>
          <p:cNvSpPr/>
          <p:nvPr/>
        </p:nvSpPr>
        <p:spPr>
          <a:xfrm>
            <a:off x="83563" y="4367510"/>
            <a:ext cx="1724025" cy="1689100"/>
          </a:xfrm>
          <a:prstGeom prst="donut">
            <a:avLst>
              <a:gd name="adj" fmla="val 13546"/>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black"/>
              </a:solidFill>
            </a:endParaRPr>
          </a:p>
        </p:txBody>
      </p:sp>
      <p:sp>
        <p:nvSpPr>
          <p:cNvPr id="8" name="Donut 7" descr="10-minute timer:&#10;This is a donut shape that fades away to indicate the time remaining."/>
          <p:cNvSpPr/>
          <p:nvPr/>
        </p:nvSpPr>
        <p:spPr>
          <a:xfrm>
            <a:off x="83562" y="4367510"/>
            <a:ext cx="1724025" cy="1689100"/>
          </a:xfrm>
          <a:prstGeom prst="donut">
            <a:avLst>
              <a:gd name="adj" fmla="val 13546"/>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black"/>
              </a:solidFill>
            </a:endParaRPr>
          </a:p>
        </p:txBody>
      </p:sp>
      <p:sp>
        <p:nvSpPr>
          <p:cNvPr id="15369" name="TextBox 8" descr="This is floating text that labels the amount of time the timer is set for."/>
          <p:cNvSpPr txBox="1">
            <a:spLocks noChangeArrowheads="1"/>
          </p:cNvSpPr>
          <p:nvPr/>
        </p:nvSpPr>
        <p:spPr bwMode="auto">
          <a:xfrm>
            <a:off x="288350" y="4690939"/>
            <a:ext cx="1314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2400" dirty="0"/>
              <a:t>10 minutes</a:t>
            </a:r>
          </a:p>
        </p:txBody>
      </p:sp>
      <p:sp>
        <p:nvSpPr>
          <p:cNvPr id="2" name="Slide Number Placeholder 1"/>
          <p:cNvSpPr>
            <a:spLocks noGrp="1"/>
          </p:cNvSpPr>
          <p:nvPr>
            <p:ph type="sldNum" sz="quarter" idx="12"/>
          </p:nvPr>
        </p:nvSpPr>
        <p:spPr/>
        <p:txBody>
          <a:bodyPr/>
          <a:lstStyle/>
          <a:p>
            <a:pPr>
              <a:defRPr/>
            </a:pPr>
            <a:fld id="{FF195271-4AEF-4637-96BC-6F7F0E1C7316}" type="slidenum">
              <a:rPr lang="en-US" smtClean="0"/>
              <a:pPr>
                <a:defRPr/>
              </a:pPr>
              <a:t>20</a:t>
            </a:fld>
            <a:endParaRPr lang="en-US" dirty="0"/>
          </a:p>
        </p:txBody>
      </p:sp>
    </p:spTree>
    <p:extLst>
      <p:ext uri="{BB962C8B-B14F-4D97-AF65-F5344CB8AC3E}">
        <p14:creationId xmlns:p14="http://schemas.microsoft.com/office/powerpoint/2010/main" val="2162608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xit" presetSubtype="1" fill="hold" nodeType="clickEffect">
                                  <p:stCondLst>
                                    <p:cond delay="0"/>
                                  </p:stCondLst>
                                  <p:childTnLst>
                                    <p:animEffect transition="out" filter="wheel(1)">
                                      <p:cBhvr>
                                        <p:cTn id="6" dur="600000"/>
                                        <p:tgtEl>
                                          <p:spTgt spid="8"/>
                                        </p:tgtEl>
                                      </p:cBhvr>
                                    </p:animEffect>
                                    <p:set>
                                      <p:cBhvr>
                                        <p:cTn id="7" dur="1" fill="hold">
                                          <p:stCondLst>
                                            <p:cond delay="599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txBox="1">
            <a:spLocks noGrp="1"/>
          </p:cNvSpPr>
          <p:nvPr>
            <p:ph type="title"/>
          </p:nvPr>
        </p:nvSpPr>
        <p:spPr/>
        <p:txBody>
          <a:bodyPr/>
          <a:lstStyle/>
          <a:p>
            <a:pPr eaLnBrk="1" hangingPunct="1">
              <a:spcBef>
                <a:spcPct val="0"/>
              </a:spcBef>
              <a:spcAft>
                <a:spcPct val="0"/>
              </a:spcAft>
            </a:pPr>
            <a:r>
              <a:rPr lang="en-US" altLang="en-US" b="1" dirty="0">
                <a:solidFill>
                  <a:srgbClr val="002060"/>
                </a:solidFill>
                <a:latin typeface="Arial" panose="020B0604020202020204" pitchFamily="34" charset="0"/>
                <a:cs typeface="Calibri" panose="020F0502020204030204" pitchFamily="34" charset="0"/>
                <a:sym typeface="Arial" panose="020B0604020202020204" pitchFamily="34" charset="0"/>
              </a:rPr>
              <a:t>Team Dialogue</a:t>
            </a:r>
            <a:endParaRPr lang="en-US" altLang="en-US"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25" name="Shape 125"/>
          <p:cNvSpPr txBox="1">
            <a:spLocks noGrp="1"/>
          </p:cNvSpPr>
          <p:nvPr>
            <p:ph type="body" idx="2"/>
          </p:nvPr>
        </p:nvSpPr>
        <p:spPr>
          <a:xfrm>
            <a:off x="2454442" y="1604212"/>
            <a:ext cx="8053137" cy="4090736"/>
          </a:xfrm>
        </p:spPr>
        <p:txBody>
          <a:bodyPr>
            <a:noAutofit/>
          </a:bodyPr>
          <a:lstStyle/>
          <a:p>
            <a:pPr marL="0" indent="0" eaLnBrk="1" fontAlgn="auto" hangingPunct="1">
              <a:spcBef>
                <a:spcPts val="0"/>
              </a:spcBef>
              <a:buSzPts val="3200"/>
              <a:buNone/>
              <a:defRPr/>
            </a:pPr>
            <a:r>
              <a:rPr lang="en-US" sz="2400" b="1" dirty="0">
                <a:latin typeface="Arial" panose="020B0604020202020204" pitchFamily="34" charset="0"/>
                <a:ea typeface="Arial"/>
                <a:cs typeface="Arial" panose="020B0604020202020204" pitchFamily="34" charset="0"/>
                <a:sym typeface="Arial"/>
              </a:rPr>
              <a:t>Discuss reflections from your principle and corresponding elements with your table</a:t>
            </a:r>
          </a:p>
          <a:p>
            <a:pPr marL="0" indent="0" eaLnBrk="1" fontAlgn="auto" hangingPunct="1">
              <a:spcBef>
                <a:spcPts val="0"/>
              </a:spcBef>
              <a:buSzPts val="3200"/>
              <a:buNone/>
              <a:defRPr/>
            </a:pPr>
            <a:endParaRPr lang="en-US" sz="800" b="1" dirty="0">
              <a:latin typeface="Arial" panose="020B0604020202020204" pitchFamily="34" charset="0"/>
              <a:ea typeface="Arial"/>
              <a:cs typeface="Arial" panose="020B0604020202020204" pitchFamily="34" charset="0"/>
              <a:sym typeface="Arial"/>
            </a:endParaRPr>
          </a:p>
          <a:p>
            <a:pPr marL="0" indent="0" eaLnBrk="1" fontAlgn="auto" hangingPunct="1">
              <a:spcBef>
                <a:spcPts val="0"/>
              </a:spcBef>
              <a:buSzPts val="3200"/>
              <a:buNone/>
              <a:defRPr/>
            </a:pPr>
            <a:endParaRPr lang="en-US" sz="1200" dirty="0">
              <a:latin typeface="Arial" panose="020B0604020202020204" pitchFamily="34" charset="0"/>
              <a:ea typeface="Arial"/>
              <a:cs typeface="Arial" panose="020B0604020202020204" pitchFamily="34" charset="0"/>
              <a:sym typeface="Arial"/>
            </a:endParaRPr>
          </a:p>
          <a:p>
            <a:pPr eaLnBrk="1" fontAlgn="auto" hangingPunct="1">
              <a:spcBef>
                <a:spcPts val="0"/>
              </a:spcBef>
              <a:buSzPts val="3200"/>
              <a:defRPr/>
            </a:pPr>
            <a:r>
              <a:rPr lang="en-US" sz="2400" dirty="0">
                <a:latin typeface="Arial" panose="020B0604020202020204" pitchFamily="34" charset="0"/>
                <a:cs typeface="Arial" panose="020B0604020202020204" pitchFamily="34" charset="0"/>
                <a:sym typeface="Arial"/>
              </a:rPr>
              <a:t>What did you notice when you were using this rubric about the program, district, or school you focused on?</a:t>
            </a:r>
          </a:p>
          <a:p>
            <a:pPr marL="0" indent="0" eaLnBrk="1" fontAlgn="auto" hangingPunct="1">
              <a:spcBef>
                <a:spcPts val="0"/>
              </a:spcBef>
              <a:buSzPts val="3200"/>
              <a:buNone/>
              <a:defRPr/>
            </a:pPr>
            <a:endParaRPr lang="en-US" sz="2400" dirty="0">
              <a:latin typeface="Arial" panose="020B0604020202020204" pitchFamily="34" charset="0"/>
              <a:cs typeface="Arial" panose="020B0604020202020204" pitchFamily="34" charset="0"/>
              <a:sym typeface="Arial"/>
            </a:endParaRPr>
          </a:p>
          <a:p>
            <a:pPr eaLnBrk="1" fontAlgn="auto" hangingPunct="1">
              <a:spcBef>
                <a:spcPts val="0"/>
              </a:spcBef>
              <a:buSzPts val="3200"/>
              <a:defRPr/>
            </a:pPr>
            <a:r>
              <a:rPr lang="en-US" sz="2400" dirty="0">
                <a:latin typeface="Arial" panose="020B0604020202020204" pitchFamily="34" charset="0"/>
                <a:cs typeface="Arial" panose="020B0604020202020204" pitchFamily="34" charset="0"/>
                <a:sym typeface="Arial"/>
              </a:rPr>
              <a:t>How might you use this with others? </a:t>
            </a:r>
          </a:p>
          <a:p>
            <a:pPr eaLnBrk="1" fontAlgn="auto" hangingPunct="1">
              <a:spcBef>
                <a:spcPts val="0"/>
              </a:spcBef>
              <a:buSzPts val="3200"/>
              <a:defRPr/>
            </a:pPr>
            <a:endParaRPr lang="en-US" sz="2400" dirty="0">
              <a:latin typeface="Arial" panose="020B0604020202020204" pitchFamily="34" charset="0"/>
              <a:cs typeface="Arial" panose="020B0604020202020204" pitchFamily="34" charset="0"/>
              <a:sym typeface="Arial"/>
            </a:endParaRPr>
          </a:p>
          <a:p>
            <a:pPr eaLnBrk="1" fontAlgn="auto" hangingPunct="1">
              <a:spcBef>
                <a:spcPts val="0"/>
              </a:spcBef>
              <a:buSzPts val="3200"/>
              <a:defRPr/>
            </a:pPr>
            <a:r>
              <a:rPr lang="en-US" sz="2400" dirty="0">
                <a:latin typeface="Arial" panose="020B0604020202020204" pitchFamily="34" charset="0"/>
                <a:cs typeface="Arial" panose="020B0604020202020204" pitchFamily="34" charset="0"/>
                <a:sym typeface="Arial"/>
              </a:rPr>
              <a:t>How might you adapt this for different uses?</a:t>
            </a:r>
          </a:p>
          <a:p>
            <a:pPr marL="257175" indent="-123825" eaLnBrk="1" fontAlgn="auto" hangingPunct="1">
              <a:buNone/>
              <a:defRPr/>
            </a:pPr>
            <a:endParaRPr dirty="0"/>
          </a:p>
        </p:txBody>
      </p:sp>
      <p:sp>
        <p:nvSpPr>
          <p:cNvPr id="10" name="Donut 9" descr="10-minute timer:&#10;This is a donut shape that fades away to indicate the time remaining."/>
          <p:cNvSpPr/>
          <p:nvPr/>
        </p:nvSpPr>
        <p:spPr>
          <a:xfrm>
            <a:off x="406990" y="4945150"/>
            <a:ext cx="1724025" cy="1689100"/>
          </a:xfrm>
          <a:prstGeom prst="donut">
            <a:avLst>
              <a:gd name="adj" fmla="val 13546"/>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black"/>
              </a:solidFill>
            </a:endParaRPr>
          </a:p>
        </p:txBody>
      </p:sp>
      <p:sp>
        <p:nvSpPr>
          <p:cNvPr id="11" name="Donut 10" descr="10-minute timer:&#10;This is a donut shape that fades away to indicate the time remaining."/>
          <p:cNvSpPr/>
          <p:nvPr/>
        </p:nvSpPr>
        <p:spPr>
          <a:xfrm>
            <a:off x="406990" y="4945150"/>
            <a:ext cx="1724025" cy="1689100"/>
          </a:xfrm>
          <a:prstGeom prst="donut">
            <a:avLst>
              <a:gd name="adj" fmla="val 13546"/>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black"/>
              </a:solidFill>
            </a:endParaRPr>
          </a:p>
        </p:txBody>
      </p:sp>
      <p:sp>
        <p:nvSpPr>
          <p:cNvPr id="12" name="TextBox 8" descr="This is floating text that labels the amount of time the timer is set for."/>
          <p:cNvSpPr txBox="1">
            <a:spLocks noChangeArrowheads="1"/>
          </p:cNvSpPr>
          <p:nvPr/>
        </p:nvSpPr>
        <p:spPr bwMode="auto">
          <a:xfrm>
            <a:off x="611777" y="5268579"/>
            <a:ext cx="1314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2400" dirty="0"/>
              <a:t>10 minutes</a:t>
            </a:r>
          </a:p>
        </p:txBody>
      </p:sp>
      <p:sp>
        <p:nvSpPr>
          <p:cNvPr id="2" name="Slide Number Placeholder 1"/>
          <p:cNvSpPr>
            <a:spLocks noGrp="1"/>
          </p:cNvSpPr>
          <p:nvPr>
            <p:ph type="sldNum" sz="quarter" idx="12"/>
          </p:nvPr>
        </p:nvSpPr>
        <p:spPr/>
        <p:txBody>
          <a:bodyPr/>
          <a:lstStyle/>
          <a:p>
            <a:pPr>
              <a:defRPr/>
            </a:pPr>
            <a:fld id="{FF195271-4AEF-4637-96BC-6F7F0E1C7316}" type="slidenum">
              <a:rPr lang="en-US" smtClean="0"/>
              <a:pPr>
                <a:defRPr/>
              </a:pPr>
              <a:t>21</a:t>
            </a:fld>
            <a:endParaRPr lang="en-US" dirty="0"/>
          </a:p>
        </p:txBody>
      </p:sp>
    </p:spTree>
    <p:extLst>
      <p:ext uri="{BB962C8B-B14F-4D97-AF65-F5344CB8AC3E}">
        <p14:creationId xmlns:p14="http://schemas.microsoft.com/office/powerpoint/2010/main" val="137905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600000"/>
                                        <p:tgtEl>
                                          <p:spTgt spid="11"/>
                                        </p:tgtEl>
                                      </p:cBhvr>
                                    </p:animEffect>
                                    <p:set>
                                      <p:cBhvr>
                                        <p:cTn id="7" dur="1" fill="hold">
                                          <p:stCondLst>
                                            <p:cond delay="599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descr="Image of "/>
          <p:cNvSpPr>
            <a:spLocks noGrp="1"/>
          </p:cNvSpPr>
          <p:nvPr>
            <p:ph type="title"/>
          </p:nvPr>
        </p:nvSpPr>
        <p:spPr>
          <a:xfrm>
            <a:off x="2255843" y="274638"/>
            <a:ext cx="8229600" cy="1143000"/>
          </a:xfrm>
        </p:spPr>
        <p:txBody>
          <a:bodyPr/>
          <a:lstStyle/>
          <a:p>
            <a:pPr eaLnBrk="1" hangingPunct="1"/>
            <a:r>
              <a:rPr lang="en-US" altLang="en-US" b="1" dirty="0">
                <a:solidFill>
                  <a:srgbClr val="002060"/>
                </a:solidFill>
                <a:latin typeface="Arial" panose="020B0604020202020204" pitchFamily="34" charset="0"/>
                <a:cs typeface="Arial" panose="020B0604020202020204" pitchFamily="34" charset="0"/>
              </a:rPr>
              <a:t>Local Control Accountability Plan</a:t>
            </a:r>
          </a:p>
        </p:txBody>
      </p:sp>
      <p:sp>
        <p:nvSpPr>
          <p:cNvPr id="3" name="Content Placeholder 2"/>
          <p:cNvSpPr>
            <a:spLocks noGrp="1"/>
          </p:cNvSpPr>
          <p:nvPr>
            <p:ph sz="half" idx="1"/>
          </p:nvPr>
        </p:nvSpPr>
        <p:spPr>
          <a:xfrm>
            <a:off x="500933" y="1671768"/>
            <a:ext cx="7577592" cy="4525963"/>
          </a:xfrm>
        </p:spPr>
        <p:txBody>
          <a:bodyPr rtlCol="0">
            <a:noAutofit/>
          </a:bodyPr>
          <a:lstStyle/>
          <a:p>
            <a:pPr>
              <a:defRPr/>
            </a:pPr>
            <a:r>
              <a:rPr lang="en-US" sz="2400" dirty="0">
                <a:latin typeface="Arial" panose="020B0604020202020204" pitchFamily="34" charset="0"/>
                <a:cs typeface="Arial" panose="020B0604020202020204" pitchFamily="34" charset="0"/>
              </a:rPr>
              <a:t>LEAs must write an LCAP</a:t>
            </a:r>
          </a:p>
          <a:p>
            <a:pPr marL="0" indent="0">
              <a:buNone/>
              <a:defRPr/>
            </a:pPr>
            <a:endParaRPr lang="en-US" sz="8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How do the Principles and Elements work within the LCAP?</a:t>
            </a:r>
          </a:p>
          <a:p>
            <a:pPr>
              <a:defRPr/>
            </a:pPr>
            <a:r>
              <a:rPr lang="en-US" sz="2400" dirty="0">
                <a:latin typeface="Arial" panose="020B0604020202020204" pitchFamily="34" charset="0"/>
                <a:cs typeface="Arial" panose="020B0604020202020204" pitchFamily="34" charset="0"/>
              </a:rPr>
              <a:t>Based on your discussion earlier with the rubric, what areas might you want to focus on in LCAP development?</a:t>
            </a:r>
          </a:p>
          <a:p>
            <a:pPr marL="0" indent="0">
              <a:buNone/>
              <a:defRPr/>
            </a:pPr>
            <a:endParaRPr lang="en-US" sz="8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See handout</a:t>
            </a:r>
          </a:p>
          <a:p>
            <a:pPr marL="0" indent="0" eaLnBrk="1" fontAlgn="auto" hangingPunct="1">
              <a:spcAft>
                <a:spcPts val="0"/>
              </a:spcAft>
              <a:buNone/>
              <a:defRPr/>
            </a:pPr>
            <a:endParaRPr lang="en-US" sz="800"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r>
              <a:rPr lang="en-US" sz="2400" dirty="0">
                <a:latin typeface="Arial" panose="020B0604020202020204" pitchFamily="34" charset="0"/>
                <a:cs typeface="Arial" panose="020B0604020202020204" pitchFamily="34" charset="0"/>
              </a:rPr>
              <a:t>Available at </a:t>
            </a:r>
            <a:r>
              <a:rPr lang="en-US" sz="2400" dirty="0">
                <a:latin typeface="Arial" panose="020B0604020202020204" pitchFamily="34" charset="0"/>
                <a:cs typeface="Arial" panose="020B0604020202020204" pitchFamily="34" charset="0"/>
                <a:hlinkClick r:id="rId3" tooltip="EL Roadmap From Principles to Priorities Web page"/>
              </a:rPr>
              <a:t>https://www.cde.ca.gov/sp/el/rm/resources.asp</a:t>
            </a:r>
            <a:r>
              <a:rPr lang="en-US" sz="2400" dirty="0">
                <a:latin typeface="Arial" panose="020B0604020202020204" pitchFamily="34" charset="0"/>
                <a:cs typeface="Arial" panose="020B0604020202020204" pitchFamily="34" charset="0"/>
              </a:rPr>
              <a:t>.</a:t>
            </a:r>
          </a:p>
        </p:txBody>
      </p:sp>
      <p:pic>
        <p:nvPicPr>
          <p:cNvPr id="4" name="Content Placeholder 3" descr="Image of the Crosswalk of the CA EL Roadmap Principles and Elements to the LCFF and LCAP. "/>
          <p:cNvPicPr>
            <a:picLocks noGrp="1" noChangeAspect="1"/>
          </p:cNvPicPr>
          <p:nvPr>
            <p:ph sz="half" idx="2"/>
          </p:nvPr>
        </p:nvPicPr>
        <p:blipFill>
          <a:blip r:embed="rId4"/>
          <a:stretch>
            <a:fillRect/>
          </a:stretch>
        </p:blipFill>
        <p:spPr>
          <a:xfrm>
            <a:off x="8231249" y="1671768"/>
            <a:ext cx="3641713" cy="4525963"/>
          </a:xfrm>
          <a:prstGeom prst="rect">
            <a:avLst/>
          </a:prstGeom>
        </p:spPr>
      </p:pic>
      <p:sp>
        <p:nvSpPr>
          <p:cNvPr id="778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281EEB0C-C40F-4F69-B91B-0D9A2A316AA5}" type="slidenum">
              <a:rPr lang="en-US" altLang="en-US" sz="1050">
                <a:solidFill>
                  <a:srgbClr val="000000"/>
                </a:solidFill>
                <a:latin typeface="Arial" panose="020B0604020202020204" pitchFamily="34" charset="0"/>
              </a:rPr>
              <a:pPr fontAlgn="base">
                <a:spcBef>
                  <a:spcPct val="0"/>
                </a:spcBef>
                <a:spcAft>
                  <a:spcPct val="0"/>
                </a:spcAft>
                <a:buFontTx/>
                <a:buNone/>
              </a:pPr>
              <a:t>22</a:t>
            </a:fld>
            <a:endParaRPr lang="en-US" altLang="en-US" sz="1050">
              <a:solidFill>
                <a:srgbClr val="000000"/>
              </a:solidFill>
              <a:latin typeface="Arial" panose="020B0604020202020204" pitchFamily="34" charset="0"/>
            </a:endParaRPr>
          </a:p>
        </p:txBody>
      </p:sp>
    </p:spTree>
    <p:extLst>
      <p:ext uri="{BB962C8B-B14F-4D97-AF65-F5344CB8AC3E}">
        <p14:creationId xmlns:p14="http://schemas.microsoft.com/office/powerpoint/2010/main" val="1634106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Arial" panose="020B0604020202020204" pitchFamily="34" charset="0"/>
              </a:rPr>
              <a:t>Closing Discussion</a:t>
            </a:r>
            <a:endParaRPr lang="en-US"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defRPr/>
            </a:pPr>
            <a:r>
              <a:rPr lang="en-US" altLang="en-US" dirty="0">
                <a:latin typeface="Arial" panose="020B0604020202020204" pitchFamily="34" charset="0"/>
                <a:cs typeface="Arial" panose="020B0604020202020204" pitchFamily="34" charset="0"/>
              </a:rPr>
              <a:t>What are the implications for what we discussed today in your classroom, school, district, or county office?</a:t>
            </a:r>
          </a:p>
          <a:p>
            <a:pPr lvl="1">
              <a:defRPr/>
            </a:pPr>
            <a:r>
              <a:rPr lang="en-US" altLang="en-US" sz="2400" dirty="0">
                <a:latin typeface="Arial" panose="020B0604020202020204" pitchFamily="34" charset="0"/>
                <a:cs typeface="Arial" panose="020B0604020202020204" pitchFamily="34" charset="0"/>
              </a:rPr>
              <a:t>EL Roadmap Policy, principles, elements, Web-based Resources, and Guidance Document</a:t>
            </a:r>
          </a:p>
          <a:p>
            <a:pPr marL="457200" lvl="1" indent="0">
              <a:buNone/>
              <a:defRPr/>
            </a:pPr>
            <a:endParaRPr lang="en-US" altLang="en-US" sz="2400"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What might your role be in sharing the EL Roadmap with district staff and stakeholders?</a:t>
            </a:r>
          </a:p>
          <a:p>
            <a:pPr marL="0" indent="0">
              <a:buNone/>
              <a:defRPr/>
            </a:pPr>
            <a:endParaRPr lang="en-US" altLang="en-US"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How can the EL Roadmap inform district decisions, LCAP development, and EL policy?</a:t>
            </a:r>
          </a:p>
          <a:p>
            <a:endParaRPr lang="en-US" dirty="0"/>
          </a:p>
        </p:txBody>
      </p:sp>
      <p:sp>
        <p:nvSpPr>
          <p:cNvPr id="5" name="Slide Number Placeholder 4"/>
          <p:cNvSpPr>
            <a:spLocks noGrp="1"/>
          </p:cNvSpPr>
          <p:nvPr>
            <p:ph type="sldNum" sz="quarter" idx="12"/>
          </p:nvPr>
        </p:nvSpPr>
        <p:spPr/>
        <p:txBody>
          <a:bodyPr/>
          <a:lstStyle/>
          <a:p>
            <a:pPr>
              <a:defRPr/>
            </a:pPr>
            <a:fld id="{09C721E9-AB13-4A4F-9096-82A676B3BDA8}" type="slidenum">
              <a:rPr lang="en-US" smtClean="0"/>
              <a:pPr>
                <a:defRPr/>
              </a:pPr>
              <a:t>23</a:t>
            </a:fld>
            <a:endParaRPr lang="en-US" dirty="0"/>
          </a:p>
        </p:txBody>
      </p:sp>
    </p:spTree>
    <p:extLst>
      <p:ext uri="{BB962C8B-B14F-4D97-AF65-F5344CB8AC3E}">
        <p14:creationId xmlns:p14="http://schemas.microsoft.com/office/powerpoint/2010/main" val="3939060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2458749" y="337096"/>
            <a:ext cx="8229600" cy="1143000"/>
          </a:xfrm>
        </p:spPr>
        <p:txBody>
          <a:bodyPr rtlCol="0">
            <a:normAutofit/>
          </a:bodyPr>
          <a:lstStyle/>
          <a:p>
            <a:pPr eaLnBrk="1" fontAlgn="auto" hangingPunct="1">
              <a:spcAft>
                <a:spcPts val="0"/>
              </a:spcAft>
              <a:defRPr/>
            </a:pPr>
            <a:r>
              <a:rPr lang="en-US" altLang="en-US" b="1" dirty="0">
                <a:solidFill>
                  <a:srgbClr val="002060"/>
                </a:solidFill>
                <a:latin typeface="Arial" panose="020B0604020202020204" pitchFamily="34" charset="0"/>
                <a:cs typeface="Arial" panose="020B0604020202020204" pitchFamily="34" charset="0"/>
              </a:rPr>
              <a:t>Anaheim Union High School District’s </a:t>
            </a:r>
            <a:br>
              <a:rPr lang="en-US" altLang="en-US" b="1" dirty="0">
                <a:solidFill>
                  <a:srgbClr val="002060"/>
                </a:solidFill>
                <a:latin typeface="Arial" panose="020B0604020202020204" pitchFamily="34" charset="0"/>
                <a:cs typeface="Arial" panose="020B0604020202020204" pitchFamily="34" charset="0"/>
              </a:rPr>
            </a:br>
            <a:r>
              <a:rPr lang="en-US" altLang="en-US" b="1" dirty="0">
                <a:solidFill>
                  <a:srgbClr val="002060"/>
                </a:solidFill>
                <a:latin typeface="Arial" panose="020B0604020202020204" pitchFamily="34" charset="0"/>
                <a:cs typeface="Arial" panose="020B0604020202020204" pitchFamily="34" charset="0"/>
              </a:rPr>
              <a:t>EL Roadmap Video</a:t>
            </a:r>
          </a:p>
        </p:txBody>
      </p:sp>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24</a:t>
            </a:fld>
            <a:endParaRPr lang="en-US" dirty="0"/>
          </a:p>
        </p:txBody>
      </p:sp>
      <p:sp>
        <p:nvSpPr>
          <p:cNvPr id="3" name="Content Placeholder 2"/>
          <p:cNvSpPr>
            <a:spLocks noGrp="1"/>
          </p:cNvSpPr>
          <p:nvPr>
            <p:ph idx="1"/>
          </p:nvPr>
        </p:nvSpPr>
        <p:spPr>
          <a:xfrm>
            <a:off x="609600" y="2181497"/>
            <a:ext cx="10972800" cy="3944668"/>
          </a:xfrm>
        </p:spPr>
        <p:txBody>
          <a:bodyPr/>
          <a:lstStyle/>
          <a:p>
            <a:pPr marL="0" indent="0">
              <a:buNone/>
            </a:pPr>
            <a:r>
              <a:rPr lang="en-US" dirty="0">
                <a:latin typeface="Arial" panose="020B0604020202020204" pitchFamily="34" charset="0"/>
                <a:cs typeface="Arial" panose="020B0604020202020204" pitchFamily="34" charset="0"/>
              </a:rPr>
              <a:t>Video available at </a:t>
            </a:r>
            <a:r>
              <a:rPr lang="en-US" altLang="en-US" dirty="0">
                <a:solidFill>
                  <a:prstClr val="black"/>
                </a:solidFill>
                <a:latin typeface="Arial" panose="020B0604020202020204" pitchFamily="34" charset="0"/>
                <a:cs typeface="Arial" panose="020B0604020202020204" pitchFamily="34" charset="0"/>
                <a:hlinkClick r:id="rId3" tooltip="Anaheim Union High School District EL Roadmap Video"/>
              </a:rPr>
              <a:t>https://www.youtube.com/watch?v=VtqJCB6ssGk&amp;feature=youtu.be</a:t>
            </a:r>
            <a:r>
              <a:rPr lang="en-US" altLang="en-US" dirty="0">
                <a:solidFill>
                  <a:prstClr val="black"/>
                </a:solidFill>
                <a:latin typeface="Arial" panose="020B060402020202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430087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Calibri" panose="020F0502020204030204" pitchFamily="34" charset="0"/>
                <a:sym typeface="Arial" panose="020B0604020202020204" pitchFamily="34" charset="0"/>
              </a:rPr>
              <a:t>Resources</a:t>
            </a:r>
            <a:endParaRPr lang="en-US" dirty="0"/>
          </a:p>
        </p:txBody>
      </p:sp>
      <p:sp>
        <p:nvSpPr>
          <p:cNvPr id="3" name="Content Placeholder 2"/>
          <p:cNvSpPr>
            <a:spLocks noGrp="1"/>
          </p:cNvSpPr>
          <p:nvPr>
            <p:ph idx="1"/>
          </p:nvPr>
        </p:nvSpPr>
        <p:spPr/>
        <p:txBody>
          <a:bodyPr/>
          <a:lstStyle/>
          <a:p>
            <a:r>
              <a:rPr lang="en-US" sz="2800" dirty="0">
                <a:latin typeface="Arial" panose="020B0604020202020204" pitchFamily="34" charset="0"/>
                <a:cs typeface="Arial" panose="020B0604020202020204" pitchFamily="34" charset="0"/>
              </a:rPr>
              <a:t>CDE EL Roadmap web page at </a:t>
            </a:r>
            <a:r>
              <a:rPr lang="en-US" sz="2800" dirty="0">
                <a:latin typeface="Arial" panose="020B0604020202020204" pitchFamily="34" charset="0"/>
                <a:cs typeface="Arial" panose="020B0604020202020204" pitchFamily="34" charset="0"/>
                <a:hlinkClick r:id="rId3" tooltip="CDE EL Roadmap wab page"/>
              </a:rPr>
              <a:t>https://www.cde.ca.gov/sp/el/rm/</a:t>
            </a:r>
            <a:endParaRPr lang="en-US" sz="28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Includes: the EL Roadmap Policy, the EL Roadmap Guidance Document, information on and examples of each principle in action, the                  Self-Reflection Rubric, Frequently Asked Questions, the EL Roadmap Webinar, this presentation and others, and more</a:t>
            </a:r>
          </a:p>
          <a:p>
            <a:pPr marL="457200" lvl="1" indent="0">
              <a:buNone/>
            </a:pPr>
            <a:endParaRPr lang="en-US" sz="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California Association for Bilingual Education EL Roadmap videos at </a:t>
            </a:r>
            <a:r>
              <a:rPr lang="en-US" sz="2800" dirty="0">
                <a:latin typeface="Arial" panose="020B0604020202020204" pitchFamily="34" charset="0"/>
                <a:cs typeface="Arial" panose="020B0604020202020204" pitchFamily="34" charset="0"/>
                <a:hlinkClick r:id="rId4" tooltip="CABE EL Roadmap Videos on YouTube"/>
              </a:rPr>
              <a:t>https://youtu.be/6_piqi-lBFw?list=PLzAV3ARcMmw1l-hX2vpb6RSbDSYt8mvPE</a:t>
            </a:r>
            <a:r>
              <a:rPr lang="en-US" sz="2800" dirty="0">
                <a:latin typeface="Arial" panose="020B0604020202020204" pitchFamily="34" charset="0"/>
                <a:cs typeface="Arial" panose="020B0604020202020204" pitchFamily="34" charset="0"/>
              </a:rPr>
              <a:t> </a:t>
            </a:r>
          </a:p>
          <a:p>
            <a:pPr lvl="1"/>
            <a:r>
              <a:rPr lang="en-US" sz="2400" dirty="0">
                <a:latin typeface="Arial" panose="020B0604020202020204" pitchFamily="34" charset="0"/>
                <a:cs typeface="Arial" panose="020B0604020202020204" pitchFamily="34" charset="0"/>
              </a:rPr>
              <a:t>Includes Introduction and Overview, Four Principles, and Call to Action videos</a:t>
            </a:r>
          </a:p>
        </p:txBody>
      </p:sp>
      <p:sp>
        <p:nvSpPr>
          <p:cNvPr id="5" name="Slide Number Placeholder 4"/>
          <p:cNvSpPr>
            <a:spLocks noGrp="1"/>
          </p:cNvSpPr>
          <p:nvPr>
            <p:ph type="sldNum" sz="quarter" idx="12"/>
          </p:nvPr>
        </p:nvSpPr>
        <p:spPr/>
        <p:txBody>
          <a:bodyPr/>
          <a:lstStyle/>
          <a:p>
            <a:pPr>
              <a:defRPr/>
            </a:pPr>
            <a:fld id="{D77B0D6D-9892-4469-84CD-D7C79082817E}" type="slidenum">
              <a:rPr lang="en-US" smtClean="0"/>
              <a:pPr>
                <a:defRPr/>
              </a:pPr>
              <a:t>25</a:t>
            </a:fld>
            <a:endParaRPr lang="en-US" dirty="0"/>
          </a:p>
        </p:txBody>
      </p:sp>
    </p:spTree>
    <p:extLst>
      <p:ext uri="{BB962C8B-B14F-4D97-AF65-F5344CB8AC3E}">
        <p14:creationId xmlns:p14="http://schemas.microsoft.com/office/powerpoint/2010/main" val="3301531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Calibri" panose="020F0502020204030204" pitchFamily="34" charset="0"/>
                <a:sym typeface="Arial" panose="020B0604020202020204" pitchFamily="34" charset="0"/>
              </a:rPr>
              <a:t>Contact Information</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For further information about the EL Roadmap, contact the Language Policy and Leadership Office in the English Learner Support Division at the CDE</a:t>
            </a:r>
          </a:p>
          <a:p>
            <a:pPr lvl="1"/>
            <a:r>
              <a:rPr lang="en-US" dirty="0">
                <a:latin typeface="Arial" panose="020B0604020202020204" pitchFamily="34" charset="0"/>
                <a:cs typeface="Arial" panose="020B0604020202020204" pitchFamily="34" charset="0"/>
              </a:rPr>
              <a:t>Phone: 916-319-0845</a:t>
            </a:r>
          </a:p>
          <a:p>
            <a:pPr lvl="1"/>
            <a:r>
              <a:rPr lang="en-US" dirty="0">
                <a:latin typeface="Arial" panose="020B0604020202020204" pitchFamily="34" charset="0"/>
                <a:cs typeface="Arial" panose="020B0604020202020204" pitchFamily="34" charset="0"/>
              </a:rPr>
              <a:t>Email: </a:t>
            </a:r>
            <a:r>
              <a:rPr lang="en-US" dirty="0">
                <a:latin typeface="Arial" panose="020B0604020202020204" pitchFamily="34" charset="0"/>
                <a:cs typeface="Arial" panose="020B0604020202020204" pitchFamily="34" charset="0"/>
                <a:hlinkClick r:id="rId3"/>
              </a:rPr>
              <a:t>ELRoadmapProject@cde.ca.gov</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Follow the English Learner Support Division on Twitter: @</a:t>
            </a:r>
            <a:r>
              <a:rPr lang="en-US" dirty="0" err="1">
                <a:latin typeface="Arial" panose="020B0604020202020204" pitchFamily="34" charset="0"/>
                <a:cs typeface="Arial" panose="020B0604020202020204" pitchFamily="34" charset="0"/>
              </a:rPr>
              <a:t>MultilingualCA</a:t>
            </a:r>
            <a:r>
              <a:rPr lang="en-US" dirty="0">
                <a:latin typeface="Arial" panose="020B0604020202020204" pitchFamily="34" charset="0"/>
                <a:cs typeface="Arial" panose="020B0604020202020204" pitchFamily="34" charset="0"/>
              </a:rPr>
              <a:t>  </a:t>
            </a:r>
          </a:p>
          <a:p>
            <a:pPr marL="457200" lvl="1" indent="0">
              <a:buNone/>
            </a:pPr>
            <a:endParaRPr lang="en-US" dirty="0"/>
          </a:p>
          <a:p>
            <a:pPr marL="457200" lvl="1" indent="0">
              <a:buNone/>
            </a:pPr>
            <a:endParaRPr lang="en-US" dirty="0"/>
          </a:p>
        </p:txBody>
      </p:sp>
      <p:pic>
        <p:nvPicPr>
          <p:cNvPr id="2054" name="Picture 6" descr="Image result for twit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0958" y="5200496"/>
            <a:ext cx="1293180" cy="129318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ca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0643" y="5178147"/>
            <a:ext cx="1428347" cy="1428347"/>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emai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13760" y="5030541"/>
            <a:ext cx="3012799" cy="169093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D77B0D6D-9892-4469-84CD-D7C79082817E}" type="slidenum">
              <a:rPr lang="en-US" smtClean="0"/>
              <a:pPr>
                <a:defRPr/>
              </a:pPr>
              <a:t>26</a:t>
            </a:fld>
            <a:endParaRPr lang="en-US" dirty="0"/>
          </a:p>
        </p:txBody>
      </p:sp>
    </p:spTree>
    <p:extLst>
      <p:ext uri="{BB962C8B-B14F-4D97-AF65-F5344CB8AC3E}">
        <p14:creationId xmlns:p14="http://schemas.microsoft.com/office/powerpoint/2010/main" val="2658648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Arial" panose="020B0604020202020204" pitchFamily="34" charset="0"/>
                <a:cs typeface="Arial" panose="020B0604020202020204" pitchFamily="34" charset="0"/>
              </a:rPr>
              <a:t>Thank you!</a:t>
            </a:r>
          </a:p>
        </p:txBody>
      </p:sp>
      <p:pic>
        <p:nvPicPr>
          <p:cNvPr id="6" name="Content Placeholder 5" descr="This image shows strips of colored paper with &quot;thank you&quot; written on them in a variety of languages."/>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06811" y="1613773"/>
            <a:ext cx="6598508" cy="4383883"/>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pPr>
              <a:defRPr/>
            </a:pPr>
            <a:fld id="{09C721E9-AB13-4A4F-9096-82A676B3BDA8}" type="slidenum">
              <a:rPr lang="en-US" smtClean="0"/>
              <a:pPr>
                <a:defRPr/>
              </a:pPr>
              <a:t>27</a:t>
            </a:fld>
            <a:endParaRPr lang="en-US" dirty="0"/>
          </a:p>
        </p:txBody>
      </p:sp>
    </p:spTree>
    <p:extLst>
      <p:ext uri="{BB962C8B-B14F-4D97-AF65-F5344CB8AC3E}">
        <p14:creationId xmlns:p14="http://schemas.microsoft.com/office/powerpoint/2010/main" val="3514901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Arial" panose="020B0604020202020204" pitchFamily="34" charset="0"/>
                <a:cs typeface="Arial" panose="020B0604020202020204" pitchFamily="34" charset="0"/>
              </a:rPr>
              <a:t>Welcome!</a:t>
            </a:r>
          </a:p>
        </p:txBody>
      </p:sp>
      <p:sp>
        <p:nvSpPr>
          <p:cNvPr id="3" name="Content Placeholder 2"/>
          <p:cNvSpPr>
            <a:spLocks noGrp="1"/>
          </p:cNvSpPr>
          <p:nvPr>
            <p:ph sz="half" idx="1"/>
          </p:nvPr>
        </p:nvSpPr>
        <p:spPr>
          <a:xfrm>
            <a:off x="609600" y="1911927"/>
            <a:ext cx="5384800" cy="4214242"/>
          </a:xfrm>
        </p:spPr>
        <p:txBody>
          <a:bodyPr/>
          <a:lstStyle/>
          <a:p>
            <a:pPr marL="0" indent="0">
              <a:buNone/>
              <a:defRPr/>
            </a:pPr>
            <a:r>
              <a:rPr lang="en-US" altLang="en-US" sz="2800" dirty="0">
                <a:latin typeface="Arial" panose="020B0604020202020204" pitchFamily="34" charset="0"/>
                <a:cs typeface="Arial" panose="020B0604020202020204" pitchFamily="34" charset="0"/>
              </a:rPr>
              <a:t>Please take a moment to share with your table group:</a:t>
            </a:r>
          </a:p>
          <a:p>
            <a:pPr marL="0" indent="0">
              <a:buNone/>
              <a:defRPr/>
            </a:pPr>
            <a:endParaRPr lang="en-US" altLang="en-US" sz="800" dirty="0">
              <a:latin typeface="Arial" panose="020B0604020202020204" pitchFamily="34" charset="0"/>
              <a:cs typeface="Arial" panose="020B0604020202020204" pitchFamily="34" charset="0"/>
            </a:endParaRPr>
          </a:p>
          <a:p>
            <a:pPr lvl="1">
              <a:defRPr/>
            </a:pPr>
            <a:r>
              <a:rPr lang="en-US" altLang="en-US" sz="2400" dirty="0">
                <a:latin typeface="Arial" panose="020B0604020202020204" pitchFamily="34" charset="0"/>
                <a:cs typeface="Arial" panose="020B0604020202020204" pitchFamily="34" charset="0"/>
              </a:rPr>
              <a:t>Your name and role </a:t>
            </a:r>
          </a:p>
          <a:p>
            <a:pPr marL="457200" lvl="1" indent="0">
              <a:buNone/>
              <a:defRPr/>
            </a:pPr>
            <a:endParaRPr lang="en-US" altLang="en-US" sz="800" dirty="0">
              <a:latin typeface="Arial" panose="020B0604020202020204" pitchFamily="34" charset="0"/>
              <a:cs typeface="Arial" panose="020B0604020202020204" pitchFamily="34" charset="0"/>
            </a:endParaRPr>
          </a:p>
          <a:p>
            <a:pPr lvl="1">
              <a:defRPr/>
            </a:pPr>
            <a:r>
              <a:rPr lang="en-US" altLang="en-US" sz="2400" dirty="0">
                <a:latin typeface="Arial" panose="020B0604020202020204" pitchFamily="34" charset="0"/>
                <a:cs typeface="Arial" panose="020B0604020202020204" pitchFamily="34" charset="0"/>
              </a:rPr>
              <a:t>Why is learning about the EL Roadmap important to your work?</a:t>
            </a:r>
          </a:p>
          <a:p>
            <a:pPr marL="0" indent="0">
              <a:buNone/>
            </a:pPr>
            <a:endParaRPr lang="en-US" dirty="0">
              <a:latin typeface="Arial" panose="020B0604020202020204" pitchFamily="34" charset="0"/>
              <a:cs typeface="Arial" panose="020B0604020202020204" pitchFamily="34" charset="0"/>
            </a:endParaRPr>
          </a:p>
        </p:txBody>
      </p:sp>
      <p:pic>
        <p:nvPicPr>
          <p:cNvPr id="7" name="Content Placeholder 6" descr="This image shows several colorful, overlapping chat bubbles."/>
          <p:cNvPicPr>
            <a:picLocks noGrp="1" noChangeAspect="1"/>
          </p:cNvPicPr>
          <p:nvPr>
            <p:ph sz="half" idx="2"/>
          </p:nvPr>
        </p:nvPicPr>
        <p:blipFill>
          <a:blip r:embed="rId3"/>
          <a:stretch>
            <a:fillRect/>
          </a:stretch>
        </p:blipFill>
        <p:spPr>
          <a:xfrm>
            <a:off x="6421581" y="1911927"/>
            <a:ext cx="5454377" cy="3133679"/>
          </a:xfrm>
          <a:prstGeom prst="rect">
            <a:avLst/>
          </a:prstGeom>
        </p:spPr>
      </p:pic>
      <p:sp>
        <p:nvSpPr>
          <p:cNvPr id="5" name="Slide Number Placeholder 4"/>
          <p:cNvSpPr>
            <a:spLocks noGrp="1"/>
          </p:cNvSpPr>
          <p:nvPr>
            <p:ph type="sldNum" sz="quarter" idx="12"/>
          </p:nvPr>
        </p:nvSpPr>
        <p:spPr/>
        <p:txBody>
          <a:bodyPr/>
          <a:lstStyle/>
          <a:p>
            <a:pPr>
              <a:defRPr/>
            </a:pPr>
            <a:fld id="{09C721E9-AB13-4A4F-9096-82A676B3BDA8}" type="slidenum">
              <a:rPr lang="en-US" smtClean="0"/>
              <a:pPr>
                <a:defRPr/>
              </a:pPr>
              <a:t>3</a:t>
            </a:fld>
            <a:endParaRPr lang="en-US" dirty="0"/>
          </a:p>
        </p:txBody>
      </p:sp>
    </p:spTree>
    <p:extLst>
      <p:ext uri="{BB962C8B-B14F-4D97-AF65-F5344CB8AC3E}">
        <p14:creationId xmlns:p14="http://schemas.microsoft.com/office/powerpoint/2010/main" val="3729885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b="1" dirty="0">
                <a:solidFill>
                  <a:srgbClr val="002060"/>
                </a:solidFill>
                <a:latin typeface="Arial" panose="020B0604020202020204" pitchFamily="34" charset="0"/>
                <a:cs typeface="Arial" panose="020B0604020202020204" pitchFamily="34" charset="0"/>
              </a:rPr>
              <a:t>Why a Roadmap?</a:t>
            </a:r>
          </a:p>
        </p:txBody>
      </p:sp>
      <p:sp>
        <p:nvSpPr>
          <p:cNvPr id="18435" name="Content Placeholder 2"/>
          <p:cNvSpPr>
            <a:spLocks noGrp="1"/>
          </p:cNvSpPr>
          <p:nvPr>
            <p:ph sz="half" idx="1"/>
          </p:nvPr>
        </p:nvSpPr>
        <p:spPr>
          <a:xfrm>
            <a:off x="1502797" y="2057401"/>
            <a:ext cx="5531417" cy="3840956"/>
          </a:xfrm>
        </p:spPr>
        <p:txBody>
          <a:bodyPr rtlCol="0">
            <a:normAutofit/>
          </a:bodyPr>
          <a:lstStyle/>
          <a:p>
            <a:pPr eaLnBrk="1" fontAlgn="auto" hangingPunct="1">
              <a:spcAft>
                <a:spcPts val="0"/>
              </a:spcAft>
              <a:buFont typeface="Arial"/>
              <a:buChar char="•"/>
              <a:defRPr/>
            </a:pPr>
            <a:r>
              <a:rPr lang="en-US" altLang="en-US" sz="2400" dirty="0">
                <a:latin typeface="Arial" panose="020B0604020202020204" pitchFamily="34" charset="0"/>
                <a:cs typeface="Arial" panose="020B0604020202020204" pitchFamily="34" charset="0"/>
              </a:rPr>
              <a:t>Over 1.2 million English learners in California’s schools</a:t>
            </a:r>
          </a:p>
          <a:p>
            <a:pPr eaLnBrk="1" fontAlgn="auto" hangingPunct="1">
              <a:spcAft>
                <a:spcPts val="0"/>
              </a:spcAft>
              <a:buFont typeface="Arial"/>
              <a:buChar char="•"/>
              <a:defRPr/>
            </a:pPr>
            <a:endParaRPr lang="en-US" altLang="en-US" sz="900"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r>
              <a:rPr lang="en-US" altLang="en-US" sz="2400" dirty="0">
                <a:latin typeface="Arial" panose="020B0604020202020204" pitchFamily="34" charset="0"/>
                <a:cs typeface="Arial" panose="020B0604020202020204" pitchFamily="34" charset="0"/>
              </a:rPr>
              <a:t>Systems of support</a:t>
            </a:r>
          </a:p>
          <a:p>
            <a:pPr marL="0" indent="0" eaLnBrk="1" fontAlgn="auto" hangingPunct="1">
              <a:spcAft>
                <a:spcPts val="0"/>
              </a:spcAft>
              <a:buNone/>
              <a:defRPr/>
            </a:pPr>
            <a:endParaRPr lang="en-US" altLang="en-US" sz="900"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r>
              <a:rPr lang="en-US" altLang="en-US" sz="2400" dirty="0">
                <a:latin typeface="Arial" panose="020B0604020202020204" pitchFamily="34" charset="0"/>
                <a:cs typeface="Arial" panose="020B0604020202020204" pitchFamily="34" charset="0"/>
              </a:rPr>
              <a:t>Helps schools meet new state and federal standards</a:t>
            </a:r>
          </a:p>
          <a:p>
            <a:pPr marL="0" indent="0" eaLnBrk="1" fontAlgn="auto" hangingPunct="1">
              <a:spcAft>
                <a:spcPts val="0"/>
              </a:spcAft>
              <a:buNone/>
              <a:defRPr/>
            </a:pPr>
            <a:endParaRPr lang="en-US" altLang="en-US" sz="900"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r>
              <a:rPr lang="en-US" altLang="en-US" sz="2400" dirty="0">
                <a:latin typeface="Arial" panose="020B0604020202020204" pitchFamily="34" charset="0"/>
                <a:cs typeface="Arial" panose="020B0604020202020204" pitchFamily="34" charset="0"/>
              </a:rPr>
              <a:t>Helps equip students with twenty-first century skills </a:t>
            </a:r>
          </a:p>
          <a:p>
            <a:pPr marL="0" indent="0" eaLnBrk="1" fontAlgn="auto" hangingPunct="1">
              <a:spcAft>
                <a:spcPts val="0"/>
              </a:spcAft>
              <a:buNone/>
              <a:defRPr/>
            </a:pPr>
            <a:endParaRPr lang="en-US" altLang="en-US" dirty="0"/>
          </a:p>
        </p:txBody>
      </p:sp>
      <p:pic>
        <p:nvPicPr>
          <p:cNvPr id="26629" name="Picture 4" descr="This image shows a map of california roads around the Sacramento region."/>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7473584" y="2122212"/>
            <a:ext cx="3880878" cy="3166959"/>
          </a:xfrm>
          <a:noFill/>
        </p:spPr>
      </p:pic>
      <p:sp>
        <p:nvSpPr>
          <p:cNvPr id="266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F540714B-C213-4C43-8ABF-F4809ACC3DFD}" type="slidenum">
              <a:rPr lang="en-US" altLang="en-US" sz="1050">
                <a:solidFill>
                  <a:srgbClr val="000000"/>
                </a:solidFill>
                <a:latin typeface="Arial" panose="020B0604020202020204" pitchFamily="34" charset="0"/>
              </a:rPr>
              <a:pPr fontAlgn="base">
                <a:spcBef>
                  <a:spcPct val="0"/>
                </a:spcBef>
                <a:spcAft>
                  <a:spcPct val="0"/>
                </a:spcAft>
                <a:buFontTx/>
                <a:buNone/>
              </a:pPr>
              <a:t>4</a:t>
            </a:fld>
            <a:endParaRPr lang="en-US" altLang="en-US" sz="1050">
              <a:solidFill>
                <a:srgbClr val="000000"/>
              </a:solidFill>
              <a:latin typeface="Arial" panose="020B0604020202020204" pitchFamily="34" charset="0"/>
            </a:endParaRPr>
          </a:p>
        </p:txBody>
      </p:sp>
    </p:spTree>
    <p:extLst>
      <p:ext uri="{BB962C8B-B14F-4D97-AF65-F5344CB8AC3E}">
        <p14:creationId xmlns:p14="http://schemas.microsoft.com/office/powerpoint/2010/main" val="1050970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p:txBody>
          <a:bodyPr/>
          <a:lstStyle/>
          <a:p>
            <a:pPr eaLnBrk="1" hangingPunct="1"/>
            <a:r>
              <a:rPr lang="en-US" altLang="en-US" b="1" dirty="0">
                <a:solidFill>
                  <a:srgbClr val="002060"/>
                </a:solidFill>
                <a:latin typeface="Arial" panose="020B0604020202020204" pitchFamily="34" charset="0"/>
                <a:cs typeface="Arial" panose="020B0604020202020204" pitchFamily="34" charset="0"/>
              </a:rPr>
              <a:t>EL Roadmap Purpose</a:t>
            </a:r>
          </a:p>
        </p:txBody>
      </p:sp>
      <p:sp>
        <p:nvSpPr>
          <p:cNvPr id="4" name="Content Placeholder 3"/>
          <p:cNvSpPr>
            <a:spLocks noGrp="1"/>
          </p:cNvSpPr>
          <p:nvPr>
            <p:ph sz="half" idx="1"/>
          </p:nvPr>
        </p:nvSpPr>
        <p:spPr>
          <a:xfrm>
            <a:off x="1981200" y="2057401"/>
            <a:ext cx="4819650" cy="3693319"/>
          </a:xfrm>
        </p:spPr>
        <p:txBody>
          <a:bodyPr rtlCol="0">
            <a:normAutofit lnSpcReduction="10000"/>
          </a:bodyPr>
          <a:lstStyle/>
          <a:p>
            <a:pPr eaLnBrk="1" fontAlgn="auto" hangingPunct="1">
              <a:spcAft>
                <a:spcPts val="0"/>
              </a:spcAft>
              <a:buFont typeface="Arial"/>
              <a:buChar char="•"/>
              <a:defRPr/>
            </a:pPr>
            <a:r>
              <a:rPr lang="en-US" sz="2400" dirty="0">
                <a:latin typeface="Arial" panose="020B0604020202020204" pitchFamily="34" charset="0"/>
                <a:cs typeface="Arial" panose="020B0604020202020204" pitchFamily="34" charset="0"/>
              </a:rPr>
              <a:t>Desire for more aspirational, inspirational vision</a:t>
            </a:r>
          </a:p>
          <a:p>
            <a:pPr eaLnBrk="1" fontAlgn="auto" hangingPunct="1">
              <a:spcAft>
                <a:spcPts val="0"/>
              </a:spcAft>
              <a:buFont typeface="Arial"/>
              <a:buChar char="•"/>
              <a:defRPr/>
            </a:pPr>
            <a:endParaRPr lang="en-US" sz="675"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r>
              <a:rPr lang="en-US" sz="2400" dirty="0">
                <a:latin typeface="Arial" panose="020B0604020202020204" pitchFamily="34" charset="0"/>
                <a:cs typeface="Arial" panose="020B0604020202020204" pitchFamily="34" charset="0"/>
              </a:rPr>
              <a:t>EL Roadmap needed to “move the needle” in EL programs and services</a:t>
            </a:r>
          </a:p>
          <a:p>
            <a:pPr marL="0" indent="0" eaLnBrk="1" fontAlgn="auto" hangingPunct="1">
              <a:spcAft>
                <a:spcPts val="0"/>
              </a:spcAft>
              <a:buNone/>
              <a:defRPr/>
            </a:pPr>
            <a:endParaRPr lang="en-US" sz="900"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r>
              <a:rPr lang="en-US" sz="2400" dirty="0">
                <a:latin typeface="Arial" panose="020B0604020202020204" pitchFamily="34" charset="0"/>
                <a:cs typeface="Arial" panose="020B0604020202020204" pitchFamily="34" charset="0"/>
              </a:rPr>
              <a:t>Definite need for a guidance document, tools, crosswalks to other documents and legal citations, and to the LCAP</a:t>
            </a:r>
          </a:p>
          <a:p>
            <a:pPr marL="0" indent="0" eaLnBrk="1" fontAlgn="auto" hangingPunct="1">
              <a:spcAft>
                <a:spcPts val="0"/>
              </a:spcAft>
              <a:buNone/>
              <a:defRPr/>
            </a:pPr>
            <a:endParaRPr lang="en-US" sz="900" dirty="0"/>
          </a:p>
        </p:txBody>
      </p:sp>
      <p:pic>
        <p:nvPicPr>
          <p:cNvPr id="28676" name="Content Placeholder 5" descr="This image shows a map of California."/>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071123" y="2057401"/>
            <a:ext cx="3139678" cy="3394472"/>
          </a:xfrm>
        </p:spPr>
      </p:pic>
      <p:sp>
        <p:nvSpPr>
          <p:cNvPr id="2" name="Slide Number Placeholder 1"/>
          <p:cNvSpPr>
            <a:spLocks noGrp="1"/>
          </p:cNvSpPr>
          <p:nvPr>
            <p:ph type="sldNum" sz="quarter" idx="12"/>
          </p:nvPr>
        </p:nvSpPr>
        <p:spPr/>
        <p:txBody>
          <a:bodyPr/>
          <a:lstStyle/>
          <a:p>
            <a:pPr>
              <a:defRPr/>
            </a:pPr>
            <a:fld id="{6BDCF93C-8E6C-447F-BD13-04106D9729A0}" type="slidenum">
              <a:rPr lang="en-US" altLang="en-US"/>
              <a:pPr>
                <a:defRPr/>
              </a:pPr>
              <a:t>5</a:t>
            </a:fld>
            <a:endParaRPr lang="en-US" altLang="en-US" dirty="0"/>
          </a:p>
        </p:txBody>
      </p:sp>
    </p:spTree>
    <p:extLst>
      <p:ext uri="{BB962C8B-B14F-4D97-AF65-F5344CB8AC3E}">
        <p14:creationId xmlns:p14="http://schemas.microsoft.com/office/powerpoint/2010/main" val="2930620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908050" y="-92075"/>
            <a:ext cx="10972800" cy="1143000"/>
          </a:xfrm>
        </p:spPr>
        <p:txBody>
          <a:bodyPr/>
          <a:lstStyle/>
          <a:p>
            <a:r>
              <a:rPr lang="en-US" altLang="en-US" b="1" dirty="0">
                <a:solidFill>
                  <a:srgbClr val="002060"/>
                </a:solidFill>
                <a:latin typeface="Arial" panose="020B0604020202020204" pitchFamily="34" charset="0"/>
                <a:cs typeface="Arial" panose="020B0604020202020204" pitchFamily="34" charset="0"/>
              </a:rPr>
              <a:t>Historical Perspective</a:t>
            </a:r>
          </a:p>
        </p:txBody>
      </p:sp>
      <p:pic>
        <p:nvPicPr>
          <p:cNvPr id="63491" name="Picture 5" descr="Image is a timeline leading from 1974 to 2017.&#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 y="1430338"/>
            <a:ext cx="11420475"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Box 2"/>
          <p:cNvSpPr txBox="1">
            <a:spLocks noChangeArrowheads="1"/>
          </p:cNvSpPr>
          <p:nvPr/>
        </p:nvSpPr>
        <p:spPr bwMode="auto">
          <a:xfrm>
            <a:off x="125413" y="5389563"/>
            <a:ext cx="375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b="1" dirty="0">
                <a:solidFill>
                  <a:srgbClr val="214200"/>
                </a:solidFill>
                <a:latin typeface="Arial" panose="020B0604020202020204" pitchFamily="34" charset="0"/>
                <a:cs typeface="Arial" panose="020B0604020202020204" pitchFamily="34" charset="0"/>
              </a:rPr>
              <a:t>Era of building programs, practices, and approaches</a:t>
            </a:r>
          </a:p>
        </p:txBody>
      </p:sp>
      <p:sp>
        <p:nvSpPr>
          <p:cNvPr id="63493" name="TextBox 19"/>
          <p:cNvSpPr txBox="1">
            <a:spLocks noChangeArrowheads="1"/>
          </p:cNvSpPr>
          <p:nvPr/>
        </p:nvSpPr>
        <p:spPr bwMode="auto">
          <a:xfrm>
            <a:off x="20638" y="1995488"/>
            <a:ext cx="863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1974</a:t>
            </a:r>
          </a:p>
        </p:txBody>
      </p:sp>
      <p:sp>
        <p:nvSpPr>
          <p:cNvPr id="63494" name="TextBox 1"/>
          <p:cNvSpPr txBox="1">
            <a:spLocks noChangeArrowheads="1"/>
          </p:cNvSpPr>
          <p:nvPr/>
        </p:nvSpPr>
        <p:spPr bwMode="auto">
          <a:xfrm>
            <a:off x="20638" y="1636713"/>
            <a:ext cx="20966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Lau v. Nichols</a:t>
            </a:r>
          </a:p>
        </p:txBody>
      </p:sp>
      <p:sp>
        <p:nvSpPr>
          <p:cNvPr id="63495" name="TextBox 28"/>
          <p:cNvSpPr txBox="1">
            <a:spLocks noChangeArrowheads="1"/>
          </p:cNvSpPr>
          <p:nvPr/>
        </p:nvSpPr>
        <p:spPr bwMode="auto">
          <a:xfrm>
            <a:off x="404813" y="4086225"/>
            <a:ext cx="863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1976</a:t>
            </a:r>
          </a:p>
        </p:txBody>
      </p:sp>
      <p:sp>
        <p:nvSpPr>
          <p:cNvPr id="63496" name="TextBox 2"/>
          <p:cNvSpPr txBox="1">
            <a:spLocks noChangeArrowheads="1"/>
          </p:cNvSpPr>
          <p:nvPr/>
        </p:nvSpPr>
        <p:spPr bwMode="auto">
          <a:xfrm>
            <a:off x="125413" y="4429125"/>
            <a:ext cx="19646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CA Bilingual-</a:t>
            </a:r>
          </a:p>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Bicultural Act</a:t>
            </a:r>
          </a:p>
        </p:txBody>
      </p:sp>
      <p:sp>
        <p:nvSpPr>
          <p:cNvPr id="63497" name="TextBox 28"/>
          <p:cNvSpPr txBox="1">
            <a:spLocks noChangeArrowheads="1"/>
          </p:cNvSpPr>
          <p:nvPr/>
        </p:nvSpPr>
        <p:spPr bwMode="auto">
          <a:xfrm>
            <a:off x="1422400" y="2786063"/>
            <a:ext cx="863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1981</a:t>
            </a:r>
          </a:p>
        </p:txBody>
      </p:sp>
      <p:sp>
        <p:nvSpPr>
          <p:cNvPr id="63498" name="TextBox 2"/>
          <p:cNvSpPr txBox="1">
            <a:spLocks noChangeArrowheads="1"/>
          </p:cNvSpPr>
          <p:nvPr/>
        </p:nvSpPr>
        <p:spPr bwMode="auto">
          <a:xfrm>
            <a:off x="1385888" y="2136775"/>
            <a:ext cx="20462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err="1">
                <a:solidFill>
                  <a:srgbClr val="000000"/>
                </a:solidFill>
                <a:latin typeface="Arial" panose="020B0604020202020204" pitchFamily="34" charset="0"/>
                <a:cs typeface="Arial" panose="020B0604020202020204" pitchFamily="34" charset="0"/>
              </a:rPr>
              <a:t>Castañeda</a:t>
            </a:r>
            <a:r>
              <a:rPr lang="en-US" altLang="en-US" sz="2400" dirty="0">
                <a:solidFill>
                  <a:srgbClr val="000000"/>
                </a:solidFill>
                <a:latin typeface="Arial" panose="020B0604020202020204" pitchFamily="34" charset="0"/>
                <a:cs typeface="Arial" panose="020B0604020202020204" pitchFamily="34" charset="0"/>
              </a:rPr>
              <a:t> v. Pickard</a:t>
            </a:r>
          </a:p>
        </p:txBody>
      </p:sp>
      <p:sp>
        <p:nvSpPr>
          <p:cNvPr id="63500" name="TextBox 5"/>
          <p:cNvSpPr txBox="1">
            <a:spLocks noChangeArrowheads="1"/>
          </p:cNvSpPr>
          <p:nvPr/>
        </p:nvSpPr>
        <p:spPr bwMode="auto">
          <a:xfrm>
            <a:off x="4412126" y="1666839"/>
            <a:ext cx="10246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1990s</a:t>
            </a:r>
          </a:p>
        </p:txBody>
      </p:sp>
      <p:sp>
        <p:nvSpPr>
          <p:cNvPr id="63499" name="TextBox 54"/>
          <p:cNvSpPr txBox="1">
            <a:spLocks noChangeArrowheads="1"/>
          </p:cNvSpPr>
          <p:nvPr/>
        </p:nvSpPr>
        <p:spPr bwMode="auto">
          <a:xfrm>
            <a:off x="2411413" y="928688"/>
            <a:ext cx="44751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b="1" dirty="0">
                <a:solidFill>
                  <a:srgbClr val="C00000"/>
                </a:solidFill>
                <a:latin typeface="Arial" panose="020B0604020202020204" pitchFamily="34" charset="0"/>
                <a:cs typeface="Arial" panose="020B0604020202020204" pitchFamily="34" charset="0"/>
              </a:rPr>
              <a:t>Era of English-only research, policy, and accountability</a:t>
            </a:r>
          </a:p>
        </p:txBody>
      </p:sp>
      <p:sp>
        <p:nvSpPr>
          <p:cNvPr id="63501" name="TextBox 29"/>
          <p:cNvSpPr txBox="1">
            <a:spLocks noChangeArrowheads="1"/>
          </p:cNvSpPr>
          <p:nvPr/>
        </p:nvSpPr>
        <p:spPr bwMode="auto">
          <a:xfrm>
            <a:off x="4156240" y="4844623"/>
            <a:ext cx="863600" cy="461962"/>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1998</a:t>
            </a:r>
          </a:p>
        </p:txBody>
      </p:sp>
      <p:sp>
        <p:nvSpPr>
          <p:cNvPr id="63502" name="TextBox 7"/>
          <p:cNvSpPr txBox="1">
            <a:spLocks noChangeArrowheads="1"/>
          </p:cNvSpPr>
          <p:nvPr/>
        </p:nvSpPr>
        <p:spPr bwMode="auto">
          <a:xfrm>
            <a:off x="3479800" y="5237163"/>
            <a:ext cx="17960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Proposition</a:t>
            </a:r>
          </a:p>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 227</a:t>
            </a:r>
          </a:p>
        </p:txBody>
      </p:sp>
      <p:sp>
        <p:nvSpPr>
          <p:cNvPr id="63503" name="TextBox 30"/>
          <p:cNvSpPr txBox="1">
            <a:spLocks noChangeArrowheads="1"/>
          </p:cNvSpPr>
          <p:nvPr/>
        </p:nvSpPr>
        <p:spPr bwMode="auto">
          <a:xfrm>
            <a:off x="6059488" y="438626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2001</a:t>
            </a:r>
          </a:p>
        </p:txBody>
      </p:sp>
      <p:sp>
        <p:nvSpPr>
          <p:cNvPr id="63504" name="TextBox 16"/>
          <p:cNvSpPr txBox="1">
            <a:spLocks noChangeArrowheads="1"/>
          </p:cNvSpPr>
          <p:nvPr/>
        </p:nvSpPr>
        <p:spPr bwMode="auto">
          <a:xfrm>
            <a:off x="5199063" y="4743450"/>
            <a:ext cx="22367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No Child Left Behind </a:t>
            </a:r>
          </a:p>
        </p:txBody>
      </p:sp>
      <p:sp>
        <p:nvSpPr>
          <p:cNvPr id="63505" name="TextBox 34"/>
          <p:cNvSpPr txBox="1">
            <a:spLocks noChangeArrowheads="1"/>
          </p:cNvSpPr>
          <p:nvPr/>
        </p:nvSpPr>
        <p:spPr bwMode="auto">
          <a:xfrm>
            <a:off x="7637463" y="2898775"/>
            <a:ext cx="895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2006</a:t>
            </a:r>
          </a:p>
        </p:txBody>
      </p:sp>
      <p:sp>
        <p:nvSpPr>
          <p:cNvPr id="63506" name="TextBox 19"/>
          <p:cNvSpPr txBox="1">
            <a:spLocks noChangeArrowheads="1"/>
          </p:cNvSpPr>
          <p:nvPr/>
        </p:nvSpPr>
        <p:spPr bwMode="auto">
          <a:xfrm>
            <a:off x="5405631" y="1809750"/>
            <a:ext cx="38667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National Literacy Panel on </a:t>
            </a:r>
          </a:p>
          <a:p>
            <a:pPr algn="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Language Minority </a:t>
            </a:r>
          </a:p>
          <a:p>
            <a:pPr algn="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Children and Youth</a:t>
            </a:r>
          </a:p>
        </p:txBody>
      </p:sp>
      <p:sp>
        <p:nvSpPr>
          <p:cNvPr id="63507" name="TextBox 37"/>
          <p:cNvSpPr txBox="1">
            <a:spLocks noChangeArrowheads="1"/>
          </p:cNvSpPr>
          <p:nvPr/>
        </p:nvSpPr>
        <p:spPr bwMode="auto">
          <a:xfrm>
            <a:off x="8072152" y="3761719"/>
            <a:ext cx="942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2010</a:t>
            </a:r>
          </a:p>
        </p:txBody>
      </p:sp>
      <p:sp>
        <p:nvSpPr>
          <p:cNvPr id="63508" name="TextBox 26"/>
          <p:cNvSpPr txBox="1">
            <a:spLocks noChangeArrowheads="1"/>
          </p:cNvSpPr>
          <p:nvPr/>
        </p:nvSpPr>
        <p:spPr bwMode="auto">
          <a:xfrm>
            <a:off x="6033832" y="4018360"/>
            <a:ext cx="34009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CA Common Core State Standards (CCSS)</a:t>
            </a:r>
          </a:p>
        </p:txBody>
      </p:sp>
      <p:sp>
        <p:nvSpPr>
          <p:cNvPr id="63509" name="TextBox 38"/>
          <p:cNvSpPr txBox="1">
            <a:spLocks noChangeArrowheads="1"/>
          </p:cNvSpPr>
          <p:nvPr/>
        </p:nvSpPr>
        <p:spPr bwMode="auto">
          <a:xfrm>
            <a:off x="8973385" y="1065212"/>
            <a:ext cx="86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2012</a:t>
            </a:r>
          </a:p>
        </p:txBody>
      </p:sp>
      <p:sp>
        <p:nvSpPr>
          <p:cNvPr id="63510" name="TextBox 29"/>
          <p:cNvSpPr txBox="1">
            <a:spLocks noChangeArrowheads="1"/>
          </p:cNvSpPr>
          <p:nvPr/>
        </p:nvSpPr>
        <p:spPr bwMode="auto">
          <a:xfrm>
            <a:off x="6756400" y="-19843"/>
            <a:ext cx="55324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New English Language Development (ELD) Standards Adopted</a:t>
            </a:r>
          </a:p>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CA State Seal of </a:t>
            </a:r>
            <a:r>
              <a:rPr lang="en-US" altLang="en-US" sz="2400" dirty="0" err="1">
                <a:solidFill>
                  <a:srgbClr val="000000"/>
                </a:solidFill>
                <a:latin typeface="Arial" panose="020B0604020202020204" pitchFamily="34" charset="0"/>
                <a:cs typeface="Arial" panose="020B0604020202020204" pitchFamily="34" charset="0"/>
              </a:rPr>
              <a:t>Biliteracy</a:t>
            </a:r>
            <a:r>
              <a:rPr lang="en-US" altLang="en-US" sz="2400" dirty="0">
                <a:solidFill>
                  <a:srgbClr val="000000"/>
                </a:solidFill>
                <a:latin typeface="Arial" panose="020B0604020202020204" pitchFamily="34" charset="0"/>
                <a:cs typeface="Arial" panose="020B0604020202020204" pitchFamily="34" charset="0"/>
              </a:rPr>
              <a:t> established</a:t>
            </a:r>
          </a:p>
        </p:txBody>
      </p:sp>
      <p:sp>
        <p:nvSpPr>
          <p:cNvPr id="63511" name="TextBox 23"/>
          <p:cNvSpPr txBox="1">
            <a:spLocks noChangeArrowheads="1"/>
          </p:cNvSpPr>
          <p:nvPr/>
        </p:nvSpPr>
        <p:spPr bwMode="auto">
          <a:xfrm>
            <a:off x="8169275" y="5345112"/>
            <a:ext cx="863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2014</a:t>
            </a:r>
          </a:p>
        </p:txBody>
      </p:sp>
      <p:sp>
        <p:nvSpPr>
          <p:cNvPr id="63512" name="TextBox 34"/>
          <p:cNvSpPr txBox="1">
            <a:spLocks noChangeArrowheads="1"/>
          </p:cNvSpPr>
          <p:nvPr/>
        </p:nvSpPr>
        <p:spPr bwMode="auto">
          <a:xfrm>
            <a:off x="5456992" y="5687412"/>
            <a:ext cx="45259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The CA English Language Arts/ ELD Framework is adopted</a:t>
            </a:r>
          </a:p>
        </p:txBody>
      </p:sp>
      <p:sp>
        <p:nvSpPr>
          <p:cNvPr id="63519" name="TextBox 38"/>
          <p:cNvSpPr txBox="1">
            <a:spLocks noChangeArrowheads="1"/>
          </p:cNvSpPr>
          <p:nvPr/>
        </p:nvSpPr>
        <p:spPr bwMode="auto">
          <a:xfrm>
            <a:off x="9982954" y="2991687"/>
            <a:ext cx="86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2015</a:t>
            </a:r>
          </a:p>
        </p:txBody>
      </p:sp>
      <p:sp>
        <p:nvSpPr>
          <p:cNvPr id="63520" name="TextBox 16"/>
          <p:cNvSpPr txBox="1">
            <a:spLocks noChangeArrowheads="1"/>
          </p:cNvSpPr>
          <p:nvPr/>
        </p:nvSpPr>
        <p:spPr bwMode="auto">
          <a:xfrm>
            <a:off x="9387585" y="1888182"/>
            <a:ext cx="1598806"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Every Student Succeeds Act</a:t>
            </a:r>
          </a:p>
        </p:txBody>
      </p:sp>
      <p:sp>
        <p:nvSpPr>
          <p:cNvPr id="63513" name="TextBox 38"/>
          <p:cNvSpPr txBox="1">
            <a:spLocks noChangeArrowheads="1"/>
          </p:cNvSpPr>
          <p:nvPr/>
        </p:nvSpPr>
        <p:spPr bwMode="auto">
          <a:xfrm>
            <a:off x="10186988" y="4276725"/>
            <a:ext cx="86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2016</a:t>
            </a:r>
          </a:p>
        </p:txBody>
      </p:sp>
      <p:sp>
        <p:nvSpPr>
          <p:cNvPr id="63514" name="TextBox 16"/>
          <p:cNvSpPr txBox="1">
            <a:spLocks noChangeArrowheads="1"/>
          </p:cNvSpPr>
          <p:nvPr/>
        </p:nvSpPr>
        <p:spPr bwMode="auto">
          <a:xfrm>
            <a:off x="9888538" y="4557713"/>
            <a:ext cx="24003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CA Education for a Global Economy Initiative (Proposition 58) passed</a:t>
            </a:r>
          </a:p>
        </p:txBody>
      </p:sp>
      <p:sp>
        <p:nvSpPr>
          <p:cNvPr id="63515" name="TextBox 26"/>
          <p:cNvSpPr txBox="1">
            <a:spLocks noChangeArrowheads="1"/>
          </p:cNvSpPr>
          <p:nvPr/>
        </p:nvSpPr>
        <p:spPr bwMode="auto">
          <a:xfrm>
            <a:off x="10907713" y="2654805"/>
            <a:ext cx="863600" cy="461963"/>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2017</a:t>
            </a:r>
          </a:p>
        </p:txBody>
      </p:sp>
      <p:sp>
        <p:nvSpPr>
          <p:cNvPr id="63516" name="TextBox 29"/>
          <p:cNvSpPr txBox="1">
            <a:spLocks noChangeArrowheads="1"/>
          </p:cNvSpPr>
          <p:nvPr/>
        </p:nvSpPr>
        <p:spPr bwMode="auto">
          <a:xfrm>
            <a:off x="10704161" y="1190802"/>
            <a:ext cx="15986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CA EL Roadmap Policy approved</a:t>
            </a:r>
          </a:p>
        </p:txBody>
      </p:sp>
      <p:sp>
        <p:nvSpPr>
          <p:cNvPr id="63517" name="Slide Number Placeholder 4"/>
          <p:cNvSpPr>
            <a:spLocks noGrp="1"/>
          </p:cNvSpPr>
          <p:nvPr>
            <p:ph type="sldNum" sz="quarter" idx="12"/>
          </p:nvPr>
        </p:nvSpPr>
        <p:spPr bwMode="auto">
          <a:xfrm>
            <a:off x="8723313" y="6329363"/>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DA65F5C1-0260-4C5E-B3ED-FA33DAEA3B15}" type="slidenum">
              <a:rPr lang="en-US" altLang="en-US" sz="1200" smtClean="0">
                <a:solidFill>
                  <a:srgbClr val="898989"/>
                </a:solidFill>
              </a:rPr>
              <a:pPr fontAlgn="base">
                <a:spcBef>
                  <a:spcPct val="0"/>
                </a:spcBef>
                <a:spcAft>
                  <a:spcPct val="0"/>
                </a:spcAft>
                <a:buFontTx/>
                <a:buNone/>
              </a:pPr>
              <a:t>6</a:t>
            </a:fld>
            <a:endParaRPr lang="en-US" altLang="en-US" sz="1200" dirty="0">
              <a:solidFill>
                <a:srgbClr val="898989"/>
              </a:solidFill>
            </a:endParaRPr>
          </a:p>
        </p:txBody>
      </p:sp>
    </p:spTree>
    <p:extLst>
      <p:ext uri="{BB962C8B-B14F-4D97-AF65-F5344CB8AC3E}">
        <p14:creationId xmlns:p14="http://schemas.microsoft.com/office/powerpoint/2010/main" val="2942926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a:solidFill>
                  <a:schemeClr val="tx2">
                    <a:lumMod val="75000"/>
                  </a:schemeClr>
                </a:solidFill>
                <a:latin typeface="Arial" panose="020B0604020202020204" pitchFamily="34" charset="0"/>
                <a:cs typeface="Arial" panose="020B0604020202020204" pitchFamily="34" charset="0"/>
              </a:rPr>
              <a:t>The </a:t>
            </a:r>
            <a:r>
              <a:rPr lang="en-US" b="1" i="1" dirty="0">
                <a:solidFill>
                  <a:schemeClr val="tx2">
                    <a:lumMod val="75000"/>
                  </a:schemeClr>
                </a:solidFill>
                <a:latin typeface="Arial" panose="020B0604020202020204" pitchFamily="34" charset="0"/>
                <a:cs typeface="Arial" panose="020B0604020202020204" pitchFamily="34" charset="0"/>
              </a:rPr>
              <a:t>CA EL Roadmap </a:t>
            </a:r>
            <a:r>
              <a:rPr lang="en-US" b="1" dirty="0">
                <a:solidFill>
                  <a:schemeClr val="tx2">
                    <a:lumMod val="75000"/>
                  </a:schemeClr>
                </a:solidFill>
                <a:latin typeface="Arial" panose="020B0604020202020204" pitchFamily="34" charset="0"/>
                <a:cs typeface="Arial" panose="020B0604020202020204" pitchFamily="34" charset="0"/>
              </a:rPr>
              <a:t>Defined</a:t>
            </a:r>
          </a:p>
        </p:txBody>
      </p:sp>
      <p:sp>
        <p:nvSpPr>
          <p:cNvPr id="3" name="Content Placeholder 2"/>
          <p:cNvSpPr>
            <a:spLocks noGrp="1"/>
          </p:cNvSpPr>
          <p:nvPr>
            <p:ph sz="half" idx="1"/>
          </p:nvPr>
        </p:nvSpPr>
        <p:spPr>
          <a:xfrm>
            <a:off x="493712" y="1711518"/>
            <a:ext cx="6100763" cy="4552950"/>
          </a:xfrm>
        </p:spPr>
        <p:txBody>
          <a:bodyPr rtlCol="0">
            <a:normAutofit/>
          </a:bodyPr>
          <a:lstStyle/>
          <a:p>
            <a:pPr marL="0" indent="0" eaLnBrk="1" fontAlgn="auto" hangingPunct="1">
              <a:spcBef>
                <a:spcPct val="0"/>
              </a:spcBef>
              <a:spcAft>
                <a:spcPts val="0"/>
              </a:spcAft>
              <a:buFontTx/>
              <a:buNone/>
              <a:defRPr/>
            </a:pPr>
            <a:r>
              <a:rPr lang="en-US" altLang="en-US" sz="2800" dirty="0">
                <a:latin typeface="Arial" panose="020B0604020202020204" pitchFamily="34" charset="0"/>
                <a:cs typeface="Arial" panose="020B0604020202020204" pitchFamily="34" charset="0"/>
              </a:rPr>
              <a:t>The </a:t>
            </a:r>
            <a:r>
              <a:rPr lang="en-US" altLang="en-US" sz="2800" i="1" dirty="0">
                <a:latin typeface="Arial" panose="020B0604020202020204" pitchFamily="34" charset="0"/>
                <a:cs typeface="Arial" panose="020B0604020202020204" pitchFamily="34" charset="0"/>
              </a:rPr>
              <a:t>California English Learner Roadmap: Strengthening Comprehensive Educational Policies, Programs, and Practices for English Learners (CA EL Roadmap)</a:t>
            </a:r>
          </a:p>
          <a:p>
            <a:pPr marL="0" indent="0" eaLnBrk="1" fontAlgn="auto" hangingPunct="1">
              <a:spcBef>
                <a:spcPct val="0"/>
              </a:spcBef>
              <a:spcAft>
                <a:spcPts val="0"/>
              </a:spcAft>
              <a:buFontTx/>
              <a:buNone/>
              <a:defRPr/>
            </a:pPr>
            <a:endParaRPr lang="en-US" altLang="en-US" i="1" dirty="0">
              <a:latin typeface="Arial" panose="020B0604020202020204" pitchFamily="34" charset="0"/>
              <a:cs typeface="Arial" panose="020B0604020202020204" pitchFamily="34" charset="0"/>
            </a:endParaRPr>
          </a:p>
          <a:p>
            <a:pPr lvl="1" eaLnBrk="1" fontAlgn="auto" hangingPunct="1">
              <a:spcBef>
                <a:spcPct val="0"/>
              </a:spcBef>
              <a:spcAft>
                <a:spcPts val="0"/>
              </a:spcAft>
              <a:buFont typeface="Arial"/>
              <a:buChar char="–"/>
              <a:defRPr/>
            </a:pPr>
            <a:r>
              <a:rPr lang="en-US" altLang="en-US" sz="2800" dirty="0">
                <a:latin typeface="Arial" panose="020B0604020202020204" pitchFamily="34" charset="0"/>
                <a:cs typeface="Arial" panose="020B0604020202020204" pitchFamily="34" charset="0"/>
              </a:rPr>
              <a:t>State Board Policy</a:t>
            </a:r>
          </a:p>
          <a:p>
            <a:pPr lvl="1" eaLnBrk="1" fontAlgn="auto" hangingPunct="1">
              <a:spcBef>
                <a:spcPct val="0"/>
              </a:spcBef>
              <a:spcAft>
                <a:spcPts val="0"/>
              </a:spcAft>
              <a:buFont typeface="Arial"/>
              <a:buChar char="–"/>
              <a:defRPr/>
            </a:pPr>
            <a:r>
              <a:rPr lang="en-US" altLang="en-US" sz="2800" dirty="0">
                <a:latin typeface="Arial" panose="020B0604020202020204" pitchFamily="34" charset="0"/>
                <a:cs typeface="Arial" panose="020B0604020202020204" pitchFamily="34" charset="0"/>
              </a:rPr>
              <a:t>Guidance Document</a:t>
            </a:r>
          </a:p>
          <a:p>
            <a:pPr lvl="1" eaLnBrk="1" fontAlgn="auto" hangingPunct="1">
              <a:spcBef>
                <a:spcPct val="0"/>
              </a:spcBef>
              <a:spcAft>
                <a:spcPts val="0"/>
              </a:spcAft>
              <a:buFont typeface="Arial"/>
              <a:buChar char="–"/>
              <a:defRPr/>
            </a:pPr>
            <a:r>
              <a:rPr lang="en-US" altLang="en-US" sz="2800" dirty="0">
                <a:latin typeface="Arial" panose="020B0604020202020204" pitchFamily="34" charset="0"/>
                <a:cs typeface="Arial" panose="020B0604020202020204" pitchFamily="34" charset="0"/>
              </a:rPr>
              <a:t>Web-based Resources</a:t>
            </a:r>
          </a:p>
          <a:p>
            <a:pPr marL="0" indent="0" eaLnBrk="1" fontAlgn="auto" hangingPunct="1">
              <a:spcAft>
                <a:spcPts val="0"/>
              </a:spcAft>
              <a:buFontTx/>
              <a:buNone/>
              <a:defRPr/>
            </a:pPr>
            <a:endParaRPr lang="en-US" sz="1600"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latin typeface="Arial" panose="020B0604020202020204" pitchFamily="34" charset="0"/>
              <a:cs typeface="Arial" panose="020B0604020202020204" pitchFamily="34" charset="0"/>
            </a:endParaRPr>
          </a:p>
        </p:txBody>
      </p:sp>
      <p:pic>
        <p:nvPicPr>
          <p:cNvPr id="61444" name="Picture 3" descr="Image of the EL Roadmap infographic with shortened principles and elements. Image of car on a road leading toward pin marked &quot;21st century education, multilingula proficiency, and meaningful access.&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4475" y="1524000"/>
            <a:ext cx="5497513"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EF38C3DE-D6CB-4E64-84A3-95EE461804AB}" type="slidenum">
              <a:rPr lang="en-US" altLang="en-US" sz="1200" smtClean="0">
                <a:solidFill>
                  <a:srgbClr val="898989"/>
                </a:solidFill>
              </a:rPr>
              <a:pPr fontAlgn="base">
                <a:spcBef>
                  <a:spcPct val="0"/>
                </a:spcBef>
                <a:spcAft>
                  <a:spcPct val="0"/>
                </a:spcAft>
                <a:buFontTx/>
                <a:buNone/>
              </a:pPr>
              <a:t>7</a:t>
            </a:fld>
            <a:endParaRPr lang="en-US" altLang="en-US" sz="1200">
              <a:solidFill>
                <a:srgbClr val="898989"/>
              </a:solidFill>
            </a:endParaRPr>
          </a:p>
        </p:txBody>
      </p:sp>
    </p:spTree>
    <p:extLst>
      <p:ext uri="{BB962C8B-B14F-4D97-AF65-F5344CB8AC3E}">
        <p14:creationId xmlns:p14="http://schemas.microsoft.com/office/powerpoint/2010/main" val="104296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914400" y="227013"/>
            <a:ext cx="10972800" cy="1143000"/>
          </a:xfrm>
        </p:spPr>
        <p:txBody>
          <a:bodyPr/>
          <a:lstStyle/>
          <a:p>
            <a:r>
              <a:rPr lang="en-US" altLang="en-US" b="1" dirty="0">
                <a:solidFill>
                  <a:srgbClr val="002060"/>
                </a:solidFill>
                <a:latin typeface="Arial" panose="020B0604020202020204" pitchFamily="34" charset="0"/>
                <a:cs typeface="Arial" panose="020B0604020202020204" pitchFamily="34" charset="0"/>
              </a:rPr>
              <a:t>The </a:t>
            </a:r>
            <a:r>
              <a:rPr lang="en-US" altLang="en-US" b="1" i="1" dirty="0">
                <a:solidFill>
                  <a:srgbClr val="002060"/>
                </a:solidFill>
                <a:latin typeface="Arial" panose="020B0604020202020204" pitchFamily="34" charset="0"/>
                <a:cs typeface="Arial" panose="020B0604020202020204" pitchFamily="34" charset="0"/>
              </a:rPr>
              <a:t>CA EL Roadmap </a:t>
            </a:r>
            <a:r>
              <a:rPr lang="en-US" altLang="en-US" b="1" dirty="0">
                <a:solidFill>
                  <a:srgbClr val="002060"/>
                </a:solidFill>
                <a:latin typeface="Arial" panose="020B0604020202020204" pitchFamily="34" charset="0"/>
                <a:cs typeface="Arial" panose="020B0604020202020204" pitchFamily="34" charset="0"/>
              </a:rPr>
              <a:t>and the California Way</a:t>
            </a:r>
            <a:endParaRPr lang="en-US" altLang="en-US" dirty="0"/>
          </a:p>
        </p:txBody>
      </p:sp>
      <p:pic>
        <p:nvPicPr>
          <p:cNvPr id="67587" name="Content Placeholder 4" descr="Image of a road with a sunset and the words &quot;The California Way&quot; on top of the im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2388" y="2709863"/>
            <a:ext cx="404812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2" name="Picture 5" descr="This is an image of scale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5575" y="4373563"/>
            <a:ext cx="1639888"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3" name="TextBox 2" descr="This says &quot;Legal Foundations&quot; and is superimposed over the image of scales."/>
          <p:cNvSpPr txBox="1">
            <a:spLocks noChangeArrowheads="1"/>
          </p:cNvSpPr>
          <p:nvPr/>
        </p:nvSpPr>
        <p:spPr bwMode="auto">
          <a:xfrm>
            <a:off x="1131888" y="4084638"/>
            <a:ext cx="2201863"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0" fontAlgn="base" hangingPunct="0">
              <a:spcBef>
                <a:spcPct val="0"/>
              </a:spcBef>
              <a:spcAft>
                <a:spcPct val="0"/>
              </a:spcAft>
            </a:pPr>
            <a:r>
              <a:rPr lang="en-US" altLang="en-US" sz="2400" b="1" dirty="0">
                <a:solidFill>
                  <a:srgbClr val="000000"/>
                </a:solidFill>
                <a:latin typeface="Arial" panose="020B0604020202020204" pitchFamily="34" charset="0"/>
                <a:cs typeface="Arial" panose="020B0604020202020204" pitchFamily="34" charset="0"/>
              </a:rPr>
              <a:t>Legal Foundations</a:t>
            </a:r>
          </a:p>
          <a:p>
            <a:pPr algn="ctr" eaLnBrk="0" fontAlgn="base" hangingPunct="0">
              <a:spcBef>
                <a:spcPct val="0"/>
              </a:spcBef>
              <a:spcAft>
                <a:spcPct val="0"/>
              </a:spcAft>
            </a:pPr>
            <a:endParaRPr lang="en-US" altLang="en-US" sz="2000" b="1" dirty="0">
              <a:solidFill>
                <a:srgbClr val="000000"/>
              </a:solidFill>
              <a:latin typeface="Arial" panose="020B0604020202020204" pitchFamily="34" charset="0"/>
              <a:cs typeface="Arial" panose="020B0604020202020204" pitchFamily="34" charset="0"/>
            </a:endParaRPr>
          </a:p>
        </p:txBody>
      </p:sp>
      <p:pic>
        <p:nvPicPr>
          <p:cNvPr id="140294" name="Picture 14" descr="This is an image of people speaki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00150" y="2881313"/>
            <a:ext cx="1558925"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5" name="TextBox 17" descr="This says &quot;Field Input&quot; and is superimposed over the image of people speaking."/>
          <p:cNvSpPr txBox="1">
            <a:spLocks noChangeArrowheads="1"/>
          </p:cNvSpPr>
          <p:nvPr/>
        </p:nvSpPr>
        <p:spPr bwMode="auto">
          <a:xfrm>
            <a:off x="1122363" y="2955925"/>
            <a:ext cx="17414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0" fontAlgn="base" hangingPunct="0">
              <a:spcBef>
                <a:spcPct val="0"/>
              </a:spcBef>
              <a:spcAft>
                <a:spcPct val="0"/>
              </a:spcAft>
            </a:pPr>
            <a:r>
              <a:rPr lang="en-US" altLang="en-US" sz="2400" b="1" dirty="0">
                <a:solidFill>
                  <a:srgbClr val="000000"/>
                </a:solidFill>
                <a:latin typeface="Arial" panose="020B0604020202020204" pitchFamily="34" charset="0"/>
                <a:cs typeface="Arial" panose="020B0604020202020204" pitchFamily="34" charset="0"/>
              </a:rPr>
              <a:t>Field Input</a:t>
            </a:r>
          </a:p>
          <a:p>
            <a:pPr algn="ctr" eaLnBrk="0" fontAlgn="base" hangingPunct="0">
              <a:spcBef>
                <a:spcPct val="0"/>
              </a:spcBef>
              <a:spcAft>
                <a:spcPct val="0"/>
              </a:spcAft>
            </a:pPr>
            <a:endParaRPr lang="en-US" altLang="en-US" sz="2000" b="1" dirty="0">
              <a:solidFill>
                <a:srgbClr val="000000"/>
              </a:solidFill>
              <a:latin typeface="Arial" panose="020B0604020202020204" pitchFamily="34" charset="0"/>
              <a:cs typeface="Arial" panose="020B0604020202020204" pitchFamily="34" charset="0"/>
            </a:endParaRPr>
          </a:p>
        </p:txBody>
      </p:sp>
      <p:pic>
        <p:nvPicPr>
          <p:cNvPr id="140296" name="Picture 1" descr="This image shows the logo for Global California 2030."/>
          <p:cNvPicPr>
            <a:picLocks noChangeAspect="1"/>
          </p:cNvPicPr>
          <p:nvPr/>
        </p:nvPicPr>
        <p:blipFill>
          <a:blip r:embed="rId6">
            <a:extLst>
              <a:ext uri="{28A0092B-C50C-407E-A947-70E740481C1C}">
                <a14:useLocalDpi xmlns:a14="http://schemas.microsoft.com/office/drawing/2010/main" val="0"/>
              </a:ext>
            </a:extLst>
          </a:blip>
          <a:srcRect l="6917" t="5611" r="5827" b="14980"/>
          <a:stretch>
            <a:fillRect/>
          </a:stretch>
        </p:blipFill>
        <p:spPr bwMode="auto">
          <a:xfrm>
            <a:off x="2074863" y="1584325"/>
            <a:ext cx="1531937"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This image shows the California State Seal of Biliterac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4100" y="1050925"/>
            <a:ext cx="159385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his image shows the cover of the Superintendent's A Blueprint for Great Schools 1.0."/>
          <p:cNvPicPr>
            <a:picLocks noChangeAspect="1" noChangeArrowheads="1"/>
          </p:cNvPicPr>
          <p:nvPr/>
        </p:nvPicPr>
        <p:blipFill>
          <a:blip r:embed="rId8"/>
          <a:srcRect l="42468" t="16154" r="29167" b="25639"/>
          <a:stretch>
            <a:fillRect/>
          </a:stretch>
        </p:blipFill>
        <p:spPr bwMode="auto">
          <a:xfrm>
            <a:off x="5476875" y="1050925"/>
            <a:ext cx="1166813" cy="1504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his image shows the cover of the Superintendent's A Blueprint for Great Schools 2.0."/>
          <p:cNvPicPr>
            <a:picLocks noChangeAspect="1" noChangeArrowheads="1"/>
          </p:cNvPicPr>
          <p:nvPr/>
        </p:nvPicPr>
        <p:blipFill>
          <a:blip r:embed="rId9"/>
          <a:srcRect l="30769" t="12308" r="31892" b="9486"/>
          <a:stretch>
            <a:fillRect/>
          </a:stretch>
        </p:blipFill>
        <p:spPr bwMode="auto">
          <a:xfrm>
            <a:off x="7346950" y="1139825"/>
            <a:ext cx="1041400" cy="1371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This image shows the cover of the book Greatness by Design."/>
          <p:cNvPicPr>
            <a:picLocks noChangeAspect="1" noChangeArrowheads="1"/>
          </p:cNvPicPr>
          <p:nvPr/>
        </p:nvPicPr>
        <p:blipFill>
          <a:blip r:embed="rId10"/>
          <a:srcRect l="36685" t="27779" r="35236" b="14734"/>
          <a:stretch>
            <a:fillRect/>
          </a:stretch>
        </p:blipFill>
        <p:spPr bwMode="auto">
          <a:xfrm>
            <a:off x="8737600" y="1665288"/>
            <a:ext cx="1200150" cy="15033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This image shows the cover of Integrating the CA ELD Standards into K-12 Mathematics and Science Teaching and Learning."/>
          <p:cNvPicPr>
            <a:picLocks noChangeAspect="1" noChangeArrowheads="1"/>
          </p:cNvPicPr>
          <p:nvPr/>
        </p:nvPicPr>
        <p:blipFill>
          <a:blip r:embed="rId11"/>
          <a:srcRect l="33060" t="16414" r="32744" b="12074"/>
          <a:stretch>
            <a:fillRect/>
          </a:stretch>
        </p:blipFill>
        <p:spPr bwMode="auto">
          <a:xfrm>
            <a:off x="9456738" y="3257550"/>
            <a:ext cx="1177925" cy="1504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This image shows the cover of the California English Language Development Standards."/>
          <p:cNvPicPr>
            <a:picLocks noChangeAspect="1" noChangeArrowheads="1"/>
          </p:cNvPicPr>
          <p:nvPr/>
        </p:nvPicPr>
        <p:blipFill>
          <a:blip r:embed="rId12"/>
          <a:srcRect l="15865" t="12788" r="16827" b="4092"/>
          <a:stretch>
            <a:fillRect/>
          </a:stretch>
        </p:blipFill>
        <p:spPr bwMode="auto">
          <a:xfrm>
            <a:off x="8509000" y="4972050"/>
            <a:ext cx="1536700" cy="1174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This image shows the cover of the English Langauge Arts/Englis Language Development Framework."/>
          <p:cNvPicPr>
            <a:picLocks noChangeAspect="1" noChangeArrowheads="1"/>
          </p:cNvPicPr>
          <p:nvPr/>
        </p:nvPicPr>
        <p:blipFill>
          <a:blip r:embed="rId13"/>
          <a:srcRect l="50623" t="22792" r="21956" b="20258"/>
          <a:stretch>
            <a:fillRect/>
          </a:stretch>
        </p:blipFill>
        <p:spPr bwMode="auto">
          <a:xfrm>
            <a:off x="7099300" y="5186363"/>
            <a:ext cx="1109663" cy="1430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This image shows the cover of the California Common Core State Standards. "/>
          <p:cNvPicPr>
            <a:picLocks noChangeAspect="1" noChangeArrowheads="1"/>
          </p:cNvPicPr>
          <p:nvPr/>
        </p:nvPicPr>
        <p:blipFill>
          <a:blip r:embed="rId14"/>
          <a:srcRect l="29808" t="22563" r="16187" b="10513"/>
          <a:stretch>
            <a:fillRect/>
          </a:stretch>
        </p:blipFill>
        <p:spPr bwMode="auto">
          <a:xfrm>
            <a:off x="5187950" y="5292725"/>
            <a:ext cx="1511300" cy="1152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This is the ELPAC logo"/>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992438" y="5478463"/>
            <a:ext cx="204628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0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defRPr>
                <a:solidFill>
                  <a:schemeClr val="tx1"/>
                </a:solidFill>
                <a:latin typeface="Calibri" panose="020F0502020204030204" pitchFamily="34" charset="0"/>
              </a:defRPr>
            </a:lvl1pPr>
            <a:lvl2pPr marL="742950" indent="-285750" defTabSz="685800">
              <a:defRPr>
                <a:solidFill>
                  <a:schemeClr val="tx1"/>
                </a:solidFill>
                <a:latin typeface="Calibri" panose="020F0502020204030204" pitchFamily="34" charset="0"/>
              </a:defRPr>
            </a:lvl2pPr>
            <a:lvl3pPr marL="1143000" indent="-228600" defTabSz="685800">
              <a:defRPr>
                <a:solidFill>
                  <a:schemeClr val="tx1"/>
                </a:solidFill>
                <a:latin typeface="Calibri" panose="020F0502020204030204" pitchFamily="34" charset="0"/>
              </a:defRPr>
            </a:lvl3pPr>
            <a:lvl4pPr marL="1600200" indent="-228600" defTabSz="685800">
              <a:defRPr>
                <a:solidFill>
                  <a:schemeClr val="tx1"/>
                </a:solidFill>
                <a:latin typeface="Calibri" panose="020F0502020204030204" pitchFamily="34" charset="0"/>
              </a:defRPr>
            </a:lvl4pPr>
            <a:lvl5pPr marL="2057400" indent="-228600" defTabSz="685800">
              <a:defRPr>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22EE90B-B6A7-469A-8059-22FC94F6E2FC}" type="slidenum">
              <a:rPr lang="en-US" altLang="en-US" smtClean="0">
                <a:solidFill>
                  <a:srgbClr val="898989"/>
                </a:solidFill>
              </a:rPr>
              <a:pPr fontAlgn="base">
                <a:spcBef>
                  <a:spcPct val="0"/>
                </a:spcBef>
                <a:spcAft>
                  <a:spcPct val="0"/>
                </a:spcAft>
              </a:pPr>
              <a:t>8</a:t>
            </a:fld>
            <a:endParaRPr lang="en-US" altLang="en-US">
              <a:solidFill>
                <a:srgbClr val="898989"/>
              </a:solidFill>
            </a:endParaRPr>
          </a:p>
        </p:txBody>
      </p:sp>
    </p:spTree>
    <p:extLst>
      <p:ext uri="{BB962C8B-B14F-4D97-AF65-F5344CB8AC3E}">
        <p14:creationId xmlns:p14="http://schemas.microsoft.com/office/powerpoint/2010/main" val="1109652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2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29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02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029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029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3" grpId="0"/>
      <p:bldP spid="14029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altLang="en-US" b="1" dirty="0">
                <a:solidFill>
                  <a:srgbClr val="002060"/>
                </a:solidFill>
                <a:latin typeface="Arial" panose="020B0604020202020204" pitchFamily="34" charset="0"/>
                <a:cs typeface="Arial" panose="020B0604020202020204" pitchFamily="34" charset="0"/>
              </a:rPr>
              <a:t>Vision</a:t>
            </a:r>
          </a:p>
        </p:txBody>
      </p:sp>
      <p:sp>
        <p:nvSpPr>
          <p:cNvPr id="3" name="Content Placeholder 2"/>
          <p:cNvSpPr>
            <a:spLocks noGrp="1"/>
          </p:cNvSpPr>
          <p:nvPr>
            <p:ph sz="half" idx="1"/>
          </p:nvPr>
        </p:nvSpPr>
        <p:spPr>
          <a:xfrm>
            <a:off x="609600" y="1600200"/>
            <a:ext cx="5384800" cy="4525963"/>
          </a:xfrm>
        </p:spPr>
        <p:txBody>
          <a:bodyPr rtlCol="0">
            <a:normAutofit lnSpcReduction="10000"/>
          </a:bodyPr>
          <a:lstStyle/>
          <a:p>
            <a:pPr marL="0" indent="0" eaLnBrk="1" fontAlgn="auto" hangingPunct="1">
              <a:spcAft>
                <a:spcPts val="0"/>
              </a:spcAft>
              <a:buFont typeface="Arial"/>
              <a:buNone/>
              <a:defRPr/>
            </a:pPr>
            <a:r>
              <a:rPr lang="en-US" altLang="en-US" dirty="0">
                <a:latin typeface="Arial" panose="020B0604020202020204" pitchFamily="34" charset="0"/>
                <a:cs typeface="Arial" panose="020B0604020202020204" pitchFamily="34" charset="0"/>
              </a:rPr>
              <a:t>English learners fully and meaningfully access and participate in a twenty-first century education from early childhood through grade twelve that results in their attaining high levels of English proficiency, mastery of grade level standards, and opportunities to develop proficiency in multiple languages.</a:t>
            </a:r>
          </a:p>
          <a:p>
            <a:pPr eaLnBrk="1" fontAlgn="auto" hangingPunct="1">
              <a:spcAft>
                <a:spcPts val="0"/>
              </a:spcAft>
              <a:buFont typeface="Arial"/>
              <a:buChar char="•"/>
              <a:defRPr/>
            </a:pPr>
            <a:endParaRPr lang="en-US" dirty="0">
              <a:latin typeface="Arial" panose="020B0604020202020204" pitchFamily="34" charset="0"/>
              <a:cs typeface="Arial" panose="020B0604020202020204" pitchFamily="34" charset="0"/>
            </a:endParaRPr>
          </a:p>
        </p:txBody>
      </p:sp>
      <p:pic>
        <p:nvPicPr>
          <p:cNvPr id="73732" name="Picture 1" descr="This image shows a road sign with the word &quot;vision.&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5688" y="1600200"/>
            <a:ext cx="5446712"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4A5A9D6D-D368-42C4-859F-82FC23E58C38}" type="slidenum">
              <a:rPr lang="en-US" altLang="en-US" sz="1200" smtClean="0">
                <a:solidFill>
                  <a:srgbClr val="898989"/>
                </a:solidFill>
              </a:rPr>
              <a:pPr fontAlgn="base">
                <a:spcBef>
                  <a:spcPct val="0"/>
                </a:spcBef>
                <a:spcAft>
                  <a:spcPct val="0"/>
                </a:spcAft>
                <a:buFontTx/>
                <a:buNone/>
              </a:pPr>
              <a:t>9</a:t>
            </a:fld>
            <a:endParaRPr lang="en-US" altLang="en-US" sz="1200">
              <a:solidFill>
                <a:srgbClr val="898989"/>
              </a:solidFill>
            </a:endParaRPr>
          </a:p>
        </p:txBody>
      </p:sp>
    </p:spTree>
    <p:extLst>
      <p:ext uri="{BB962C8B-B14F-4D97-AF65-F5344CB8AC3E}">
        <p14:creationId xmlns:p14="http://schemas.microsoft.com/office/powerpoint/2010/main" val="2504295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1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6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LSD-Region VII Best Results Presentation" id="{C2E2AC19-820C-41C1-8CC2-17C64A4E199C}" vid="{0D6B8567-B568-4A67-A806-E8C92F9A8645}"/>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9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387</TotalTime>
  <Words>5642</Words>
  <Application>Microsoft Office PowerPoint</Application>
  <PresentationFormat>Widescreen</PresentationFormat>
  <Paragraphs>529</Paragraphs>
  <Slides>27</Slides>
  <Notes>27</Notes>
  <HiddenSlides>0</HiddenSlides>
  <MMClips>0</MMClips>
  <ScaleCrop>false</ScaleCrop>
  <HeadingPairs>
    <vt:vector size="6" baseType="variant">
      <vt:variant>
        <vt:lpstr>Fonts Used</vt:lpstr>
      </vt:variant>
      <vt:variant>
        <vt:i4>3</vt:i4>
      </vt:variant>
      <vt:variant>
        <vt:lpstr>Theme</vt:lpstr>
      </vt:variant>
      <vt:variant>
        <vt:i4>12</vt:i4>
      </vt:variant>
      <vt:variant>
        <vt:lpstr>Slide Titles</vt:lpstr>
      </vt:variant>
      <vt:variant>
        <vt:i4>27</vt:i4>
      </vt:variant>
    </vt:vector>
  </HeadingPairs>
  <TitlesOfParts>
    <vt:vector size="42" baseType="lpstr">
      <vt:lpstr>Arial</vt:lpstr>
      <vt:lpstr>Calibri</vt:lpstr>
      <vt:lpstr>Calibri Light</vt:lpstr>
      <vt:lpstr>Office Theme</vt:lpstr>
      <vt:lpstr>Default Theme</vt:lpstr>
      <vt:lpstr>1_Default Theme</vt:lpstr>
      <vt:lpstr>2_Default Theme</vt:lpstr>
      <vt:lpstr>3_Default Theme</vt:lpstr>
      <vt:lpstr>4_Default Theme</vt:lpstr>
      <vt:lpstr>5_Default Theme</vt:lpstr>
      <vt:lpstr>8_Default Theme</vt:lpstr>
      <vt:lpstr>9_Default Theme</vt:lpstr>
      <vt:lpstr>10_Default Theme</vt:lpstr>
      <vt:lpstr>11_Default Theme</vt:lpstr>
      <vt:lpstr>6_Default Theme</vt:lpstr>
      <vt:lpstr>Paving the Way for English Learners with the California English Learner Roadmap </vt:lpstr>
      <vt:lpstr>Outcomes</vt:lpstr>
      <vt:lpstr>Welcome!</vt:lpstr>
      <vt:lpstr>Why a Roadmap?</vt:lpstr>
      <vt:lpstr>EL Roadmap Purpose</vt:lpstr>
      <vt:lpstr>Historical Perspective</vt:lpstr>
      <vt:lpstr>The CA EL Roadmap Defined</vt:lpstr>
      <vt:lpstr>The CA EL Roadmap and the California Way</vt:lpstr>
      <vt:lpstr>Vision</vt:lpstr>
      <vt:lpstr>Mission</vt:lpstr>
      <vt:lpstr>Four Interrelated Principles</vt:lpstr>
      <vt:lpstr>Principles to Elements</vt:lpstr>
      <vt:lpstr>The Four Principles</vt:lpstr>
      <vt:lpstr>Principle One: Assets-Oriented and Needs-Responsive Schools </vt:lpstr>
      <vt:lpstr>Principle Two: Intellectual Quality of Instruction and Meaningful Access </vt:lpstr>
      <vt:lpstr>Principle Three: System Conditions  that Support Effectiveness </vt:lpstr>
      <vt:lpstr>Principle Four: Alignment and  Articulation Within and Across Systems </vt:lpstr>
      <vt:lpstr>Self-Reflection Rubric Purpose</vt:lpstr>
      <vt:lpstr>Self-Reflection Rubric</vt:lpstr>
      <vt:lpstr>Self-Reflection Activity</vt:lpstr>
      <vt:lpstr>Team Dialogue</vt:lpstr>
      <vt:lpstr>Local Control Accountability Plan</vt:lpstr>
      <vt:lpstr>Closing Discussion</vt:lpstr>
      <vt:lpstr>Anaheim Union High School District’s  EL Roadmap Video</vt:lpstr>
      <vt:lpstr>Resources</vt:lpstr>
      <vt:lpstr>Contact Information</vt:lpstr>
      <vt:lpstr>Thank you!</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Roadmap Leadership Presentation - English Learners (CA Dept of Education)</dc:title>
  <dc:subject>English Learner Roadmap School, District, and County Leadership Presentation for the implementation process.</dc:subject>
  <dc:creator>Gina Garcia-Smith</dc:creator>
  <cp:lastModifiedBy>Jennifer Cordova</cp:lastModifiedBy>
  <cp:revision>40</cp:revision>
  <cp:lastPrinted>2019-02-06T20:39:16Z</cp:lastPrinted>
  <dcterms:created xsi:type="dcterms:W3CDTF">2019-02-06T18:20:18Z</dcterms:created>
  <dcterms:modified xsi:type="dcterms:W3CDTF">2023-04-07T20:41:26Z</dcterms:modified>
</cp:coreProperties>
</file>