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95" r:id="rId2"/>
    <p:sldId id="292" r:id="rId3"/>
    <p:sldId id="296" r:id="rId4"/>
    <p:sldId id="293" r:id="rId5"/>
    <p:sldId id="298" r:id="rId6"/>
    <p:sldId id="285" r:id="rId7"/>
    <p:sldId id="302" r:id="rId8"/>
    <p:sldId id="299" r:id="rId9"/>
    <p:sldId id="301" r:id="rId10"/>
    <p:sldId id="294" r:id="rId11"/>
    <p:sldId id="291" r:id="rId1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859C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9" autoAdjust="0"/>
    <p:restoredTop sz="84740" autoAdjust="0"/>
  </p:normalViewPr>
  <p:slideViewPr>
    <p:cSldViewPr snapToGrid="0">
      <p:cViewPr varScale="1">
        <p:scale>
          <a:sx n="96" d="100"/>
          <a:sy n="96" d="100"/>
        </p:scale>
        <p:origin x="132"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51" tIns="46476" rIns="92951" bIns="46476" rtlCol="0"/>
          <a:lstStyle>
            <a:lvl1pPr algn="l">
              <a:defRPr sz="1200"/>
            </a:lvl1pPr>
          </a:lstStyle>
          <a:p>
            <a:endParaRPr lang="en-US"/>
          </a:p>
        </p:txBody>
      </p:sp>
      <p:sp>
        <p:nvSpPr>
          <p:cNvPr id="3" name="Date Placeholder 2"/>
          <p:cNvSpPr>
            <a:spLocks noGrp="1"/>
          </p:cNvSpPr>
          <p:nvPr>
            <p:ph type="dt" sz="quarter" idx="1"/>
          </p:nvPr>
        </p:nvSpPr>
        <p:spPr>
          <a:xfrm>
            <a:off x="3956551" y="1"/>
            <a:ext cx="3026833" cy="465797"/>
          </a:xfrm>
          <a:prstGeom prst="rect">
            <a:avLst/>
          </a:prstGeom>
        </p:spPr>
        <p:txBody>
          <a:bodyPr vert="horz" lIns="92951" tIns="46476" rIns="92951" bIns="46476" rtlCol="0"/>
          <a:lstStyle>
            <a:lvl1pPr algn="r">
              <a:defRPr sz="1200"/>
            </a:lvl1pPr>
          </a:lstStyle>
          <a:p>
            <a:fld id="{2B026767-7FE0-4521-A13D-7B85214E9113}" type="datetimeFigureOut">
              <a:rPr lang="en-US" smtClean="0"/>
              <a:t>1/22/2018</a:t>
            </a:fld>
            <a:endParaRPr lang="en-US"/>
          </a:p>
        </p:txBody>
      </p:sp>
      <p:sp>
        <p:nvSpPr>
          <p:cNvPr id="4" name="Footer Placeholder 3"/>
          <p:cNvSpPr>
            <a:spLocks noGrp="1"/>
          </p:cNvSpPr>
          <p:nvPr>
            <p:ph type="ftr" sz="quarter" idx="2"/>
          </p:nvPr>
        </p:nvSpPr>
        <p:spPr>
          <a:xfrm>
            <a:off x="0" y="8817905"/>
            <a:ext cx="3026833" cy="465796"/>
          </a:xfrm>
          <a:prstGeom prst="rect">
            <a:avLst/>
          </a:prstGeom>
        </p:spPr>
        <p:txBody>
          <a:bodyPr vert="horz" lIns="92951" tIns="46476" rIns="92951" bIns="46476"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5"/>
            <a:ext cx="3026833" cy="465796"/>
          </a:xfrm>
          <a:prstGeom prst="rect">
            <a:avLst/>
          </a:prstGeom>
        </p:spPr>
        <p:txBody>
          <a:bodyPr vert="horz" lIns="92951" tIns="46476" rIns="92951" bIns="46476" rtlCol="0" anchor="b"/>
          <a:lstStyle>
            <a:lvl1pPr algn="r">
              <a:defRPr sz="1200"/>
            </a:lvl1pPr>
          </a:lstStyle>
          <a:p>
            <a:fld id="{1E5F47B2-6FAA-4BFA-98E9-580AE524C238}" type="slidenum">
              <a:rPr lang="en-US" smtClean="0"/>
              <a:t>‹#›</a:t>
            </a:fld>
            <a:endParaRPr lang="en-US"/>
          </a:p>
        </p:txBody>
      </p:sp>
    </p:spTree>
    <p:extLst>
      <p:ext uri="{BB962C8B-B14F-4D97-AF65-F5344CB8AC3E}">
        <p14:creationId xmlns:p14="http://schemas.microsoft.com/office/powerpoint/2010/main" val="2020693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51" tIns="46476" rIns="92951" bIns="46476" rtlCol="0"/>
          <a:lstStyle>
            <a:lvl1pPr algn="l">
              <a:defRPr sz="1200"/>
            </a:lvl1pPr>
          </a:lstStyle>
          <a:p>
            <a:endParaRPr lang="en-US"/>
          </a:p>
        </p:txBody>
      </p:sp>
      <p:sp>
        <p:nvSpPr>
          <p:cNvPr id="3" name="Date Placeholder 2"/>
          <p:cNvSpPr>
            <a:spLocks noGrp="1"/>
          </p:cNvSpPr>
          <p:nvPr>
            <p:ph type="dt" idx="1"/>
          </p:nvPr>
        </p:nvSpPr>
        <p:spPr>
          <a:xfrm>
            <a:off x="3956551" y="1"/>
            <a:ext cx="3026833" cy="465797"/>
          </a:xfrm>
          <a:prstGeom prst="rect">
            <a:avLst/>
          </a:prstGeom>
        </p:spPr>
        <p:txBody>
          <a:bodyPr vert="horz" lIns="92951" tIns="46476" rIns="92951" bIns="46476" rtlCol="0"/>
          <a:lstStyle>
            <a:lvl1pPr algn="r">
              <a:defRPr sz="1200"/>
            </a:lvl1pPr>
          </a:lstStyle>
          <a:p>
            <a:fld id="{3A0354CD-FB61-4D9F-AC4B-A5F7F958827D}" type="datetimeFigureOut">
              <a:rPr lang="en-US" smtClean="0"/>
              <a:t>1/22/2018</a:t>
            </a:fld>
            <a:endParaRPr lang="en-US"/>
          </a:p>
        </p:txBody>
      </p:sp>
      <p:sp>
        <p:nvSpPr>
          <p:cNvPr id="4" name="Slide Image Placeholder 3"/>
          <p:cNvSpPr>
            <a:spLocks noGrp="1" noRot="1" noChangeAspect="1"/>
          </p:cNvSpPr>
          <p:nvPr>
            <p:ph type="sldImg" idx="2"/>
          </p:nvPr>
        </p:nvSpPr>
        <p:spPr>
          <a:xfrm>
            <a:off x="709613" y="1160463"/>
            <a:ext cx="5565775" cy="3132137"/>
          </a:xfrm>
          <a:prstGeom prst="rect">
            <a:avLst/>
          </a:prstGeom>
          <a:noFill/>
          <a:ln w="12700">
            <a:solidFill>
              <a:prstClr val="black"/>
            </a:solidFill>
          </a:ln>
        </p:spPr>
        <p:txBody>
          <a:bodyPr vert="horz" lIns="92951" tIns="46476" rIns="92951" bIns="46476"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1" tIns="46476" rIns="92951" bIns="464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5"/>
            <a:ext cx="3026833" cy="465796"/>
          </a:xfrm>
          <a:prstGeom prst="rect">
            <a:avLst/>
          </a:prstGeom>
        </p:spPr>
        <p:txBody>
          <a:bodyPr vert="horz" lIns="92951" tIns="46476" rIns="92951" bIns="46476"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5"/>
            <a:ext cx="3026833" cy="465796"/>
          </a:xfrm>
          <a:prstGeom prst="rect">
            <a:avLst/>
          </a:prstGeom>
        </p:spPr>
        <p:txBody>
          <a:bodyPr vert="horz" lIns="92951" tIns="46476" rIns="92951" bIns="46476" rtlCol="0" anchor="b"/>
          <a:lstStyle>
            <a:lvl1pPr algn="r">
              <a:defRPr sz="1200"/>
            </a:lvl1pPr>
          </a:lstStyle>
          <a:p>
            <a:fld id="{CBEB1759-C44A-4D8A-9ACD-90C51D98AFAD}" type="slidenum">
              <a:rPr lang="en-US" smtClean="0"/>
              <a:t>‹#›</a:t>
            </a:fld>
            <a:endParaRPr lang="en-US"/>
          </a:p>
        </p:txBody>
      </p:sp>
    </p:spTree>
    <p:extLst>
      <p:ext uri="{BB962C8B-B14F-4D97-AF65-F5344CB8AC3E}">
        <p14:creationId xmlns:p14="http://schemas.microsoft.com/office/powerpoint/2010/main" val="770113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77925"/>
            <a:ext cx="5653088" cy="31813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F4F6D4-8A29-43B4-937A-6DF373F39D1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652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378"/>
            <a:r>
              <a:rPr lang="en-US" dirty="0" smtClean="0"/>
              <a:t>ESSA maintains original purpose of ESEA: equal opportunity for all students</a:t>
            </a:r>
          </a:p>
          <a:p>
            <a:endParaRPr lang="en-US" dirty="0"/>
          </a:p>
        </p:txBody>
      </p:sp>
      <p:sp>
        <p:nvSpPr>
          <p:cNvPr id="4" name="Slide Number Placeholder 3"/>
          <p:cNvSpPr>
            <a:spLocks noGrp="1"/>
          </p:cNvSpPr>
          <p:nvPr>
            <p:ph type="sldNum" sz="quarter" idx="10"/>
          </p:nvPr>
        </p:nvSpPr>
        <p:spPr/>
        <p:txBody>
          <a:bodyPr/>
          <a:lstStyle/>
          <a:p>
            <a:fld id="{CBEB1759-C44A-4D8A-9ACD-90C51D98AFAD}" type="slidenum">
              <a:rPr lang="en-US" smtClean="0"/>
              <a:t>3</a:t>
            </a:fld>
            <a:endParaRPr lang="en-US"/>
          </a:p>
        </p:txBody>
      </p:sp>
    </p:spTree>
    <p:extLst>
      <p:ext uri="{BB962C8B-B14F-4D97-AF65-F5344CB8AC3E}">
        <p14:creationId xmlns:p14="http://schemas.microsoft.com/office/powerpoint/2010/main" val="355903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California going further than what ESSA requires</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CBEB1759-C44A-4D8A-9ACD-90C51D98AFAD}" type="slidenum">
              <a:rPr lang="en-US" smtClean="0"/>
              <a:t>4</a:t>
            </a:fld>
            <a:endParaRPr lang="en-US"/>
          </a:p>
        </p:txBody>
      </p:sp>
    </p:spTree>
    <p:extLst>
      <p:ext uri="{BB962C8B-B14F-4D97-AF65-F5344CB8AC3E}">
        <p14:creationId xmlns:p14="http://schemas.microsoft.com/office/powerpoint/2010/main" val="379150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378"/>
            <a:r>
              <a:rPr lang="en-US" dirty="0" smtClean="0"/>
              <a:t>Proposed revisions to the ESSA State Plan clarify technical points and provide additional information that we believe will help bridge differences between our state and the U.S. Department of Education on interpreting key elements of ESSA statute.</a:t>
            </a:r>
          </a:p>
          <a:p>
            <a:endParaRPr lang="en-US" dirty="0"/>
          </a:p>
        </p:txBody>
      </p:sp>
      <p:sp>
        <p:nvSpPr>
          <p:cNvPr id="4" name="Slide Number Placeholder 3"/>
          <p:cNvSpPr>
            <a:spLocks noGrp="1"/>
          </p:cNvSpPr>
          <p:nvPr>
            <p:ph type="sldNum" sz="quarter" idx="10"/>
          </p:nvPr>
        </p:nvSpPr>
        <p:spPr/>
        <p:txBody>
          <a:bodyPr/>
          <a:lstStyle/>
          <a:p>
            <a:fld id="{CBEB1759-C44A-4D8A-9ACD-90C51D98AFAD}" type="slidenum">
              <a:rPr lang="en-US" smtClean="0"/>
              <a:t>5</a:t>
            </a:fld>
            <a:endParaRPr lang="en-US"/>
          </a:p>
        </p:txBody>
      </p:sp>
    </p:spTree>
    <p:extLst>
      <p:ext uri="{BB962C8B-B14F-4D97-AF65-F5344CB8AC3E}">
        <p14:creationId xmlns:p14="http://schemas.microsoft.com/office/powerpoint/2010/main" val="162386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EB1759-C44A-4D8A-9ACD-90C51D98AFAD}" type="slidenum">
              <a:rPr lang="en-US" smtClean="0"/>
              <a:t>10</a:t>
            </a:fld>
            <a:endParaRPr lang="en-US"/>
          </a:p>
        </p:txBody>
      </p:sp>
    </p:spTree>
    <p:extLst>
      <p:ext uri="{BB962C8B-B14F-4D97-AF65-F5344CB8AC3E}">
        <p14:creationId xmlns:p14="http://schemas.microsoft.com/office/powerpoint/2010/main" val="376015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5">
                <a:lumMod val="75000"/>
              </a:schemeClr>
            </a:gs>
            <a:gs pos="57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50139" y="1122363"/>
            <a:ext cx="9144000" cy="2387600"/>
          </a:xfrm>
        </p:spPr>
        <p:txBody>
          <a:bodyPr anchor="b"/>
          <a:lstStyle>
            <a:lvl1pPr algn="ctr">
              <a:defRPr sz="4500" b="1">
                <a:solidFill>
                  <a:schemeClr val="bg1"/>
                </a:solidFill>
                <a:effectLst>
                  <a:outerShdw blurRad="38100" dist="38100" dir="2700000" algn="tl">
                    <a:srgbClr val="000000">
                      <a:alpha val="43137"/>
                    </a:srgbClr>
                  </a:outerShdw>
                </a:effectLst>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2250139" y="3602038"/>
            <a:ext cx="9144000" cy="1655762"/>
          </a:xfrm>
          <a:noFill/>
        </p:spPr>
        <p:txBody>
          <a:bodyPr/>
          <a:lstStyle>
            <a:lvl1pPr marL="0" indent="0" algn="ctr">
              <a:buNone/>
              <a:defRPr sz="1800">
                <a:solidFill>
                  <a:srgbClr val="070C51"/>
                </a:solidFil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Click to edit Master subtitle style</a:t>
            </a:r>
          </a:p>
        </p:txBody>
      </p:sp>
      <p:sp>
        <p:nvSpPr>
          <p:cNvPr id="5" name="Footer Placeholder 4"/>
          <p:cNvSpPr>
            <a:spLocks noGrp="1"/>
          </p:cNvSpPr>
          <p:nvPr>
            <p:ph type="ftr" sz="quarter" idx="11"/>
          </p:nvPr>
        </p:nvSpPr>
        <p:spPr>
          <a:xfrm>
            <a:off x="2527300" y="6255911"/>
            <a:ext cx="4687229" cy="566002"/>
          </a:xfrm>
        </p:spPr>
        <p:txBody>
          <a:bodyPr/>
          <a:lstStyle>
            <a:lvl1pPr>
              <a:defRPr sz="975">
                <a:latin typeface="Cambria" panose="02040503050406030204" pitchFamily="18" charset="0"/>
              </a:defRPr>
            </a:lvl1pPr>
          </a:lstStyle>
          <a:p>
            <a:pPr algn="l" eaLnBrk="0" fontAlgn="base" hangingPunct="0">
              <a:spcBef>
                <a:spcPts val="600"/>
              </a:spcBef>
              <a:spcAft>
                <a:spcPct val="0"/>
              </a:spcAft>
              <a:defRPr/>
            </a:pPr>
            <a:r>
              <a:rPr lang="en-US" altLang="en-US" b="1" smtClean="0">
                <a:solidFill>
                  <a:srgbClr val="070C51"/>
                </a:solidFill>
              </a:rPr>
              <a:t>CALIFORNIA DEPARTMENT OF EDUCATION</a:t>
            </a:r>
            <a:br>
              <a:rPr lang="en-US" altLang="en-US" b="1" smtClean="0">
                <a:solidFill>
                  <a:srgbClr val="070C51"/>
                </a:solidFill>
              </a:rPr>
            </a:br>
            <a:r>
              <a:rPr lang="en-US" altLang="en-US" smtClean="0">
                <a:solidFill>
                  <a:srgbClr val="070C51"/>
                </a:solidFill>
              </a:rPr>
              <a:t>Tom Torlakson, State Superintendent of Public Instruction</a:t>
            </a:r>
            <a:endParaRPr lang="en-US" altLang="en-US" b="1" smtClean="0">
              <a:solidFill>
                <a:srgbClr val="000000"/>
              </a:solidFill>
            </a:endParaRPr>
          </a:p>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92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6" name="Slide Number Placeholder 5"/>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04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6" name="Slide Number Placeholder 5"/>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60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09454" y="365129"/>
            <a:ext cx="8444345" cy="1325563"/>
          </a:xfrm>
        </p:spPr>
        <p:txBody>
          <a:bodyPr>
            <a:normAutofit/>
          </a:bodyPr>
          <a:lstStyle>
            <a:lvl1pPr>
              <a:defRPr sz="4000" b="1">
                <a:solidFill>
                  <a:schemeClr val="bg1"/>
                </a:solidFill>
                <a:effectLst>
                  <a:outerShdw blurRad="38100" dist="38100" dir="2700000" algn="tl">
                    <a:srgbClr val="000000">
                      <a:alpha val="43137"/>
                    </a:srgbClr>
                  </a:outerShdw>
                </a:effectLst>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a:xfrm>
            <a:off x="2909454" y="1825625"/>
            <a:ext cx="8444346" cy="4351338"/>
          </a:xfrm>
          <a:noFill/>
        </p:spPr>
        <p:txBody>
          <a:bodyPr/>
          <a:lstStyle>
            <a:lvl1pPr>
              <a:defRPr>
                <a:solidFill>
                  <a:srgbClr val="070C51"/>
                </a:solidFill>
              </a:defRPr>
            </a:lvl1pPr>
            <a:lvl2pPr>
              <a:defRPr>
                <a:solidFill>
                  <a:srgbClr val="070C51"/>
                </a:solidFill>
              </a:defRPr>
            </a:lvl2pPr>
            <a:lvl3pPr>
              <a:defRPr>
                <a:solidFill>
                  <a:srgbClr val="070C51"/>
                </a:solidFill>
              </a:defRPr>
            </a:lvl3pPr>
            <a:lvl4pPr>
              <a:defRPr>
                <a:solidFill>
                  <a:srgbClr val="070C51"/>
                </a:solidFill>
              </a:defRPr>
            </a:lvl4pPr>
            <a:lvl5pPr>
              <a:defRPr>
                <a:solidFill>
                  <a:srgbClr val="070C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6" name="Slide Number Placeholder 5"/>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
        <p:nvSpPr>
          <p:cNvPr id="7" name="Rectangle 11"/>
          <p:cNvSpPr>
            <a:spLocks noChangeArrowheads="1"/>
          </p:cNvSpPr>
          <p:nvPr userDrawn="1"/>
        </p:nvSpPr>
        <p:spPr bwMode="auto">
          <a:xfrm>
            <a:off x="209061" y="4574161"/>
            <a:ext cx="1524000" cy="685800"/>
          </a:xfrm>
          <a:prstGeom prst="rect">
            <a:avLst/>
          </a:prstGeom>
          <a:noFill/>
          <a:ln>
            <a:noFill/>
          </a:ln>
          <a:effectLst/>
          <a:extLst>
            <a:ext uri="{909E8E84-426E-40dd-AFC4-6F175D3DCCD1}">
              <a14:hiddenFill xmlns="" xmlns:a14="http://schemas.microsoft.com/office/drawing/2010/main" xmlns:mv="urn:schemas-microsoft-com:mac:vml" xmlns:mc="http://schemas.openxmlformats.org/markup-compatibility/2006">
                <a:solidFill>
                  <a:schemeClr val="accent1"/>
                </a:solidFill>
              </a14:hiddenFill>
            </a:ext>
            <a:ext uri="{91240B29-F687-4f45-9708-019B960494DF}">
              <a14:hiddenLine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defTabSz="685766" eaLnBrk="0" fontAlgn="base" hangingPunct="0">
              <a:spcBef>
                <a:spcPct val="0"/>
              </a:spcBef>
              <a:spcAft>
                <a:spcPct val="0"/>
              </a:spcAft>
              <a:defRPr/>
            </a:pPr>
            <a:r>
              <a:rPr lang="en-US" altLang="en-US" sz="1000" b="1" kern="0" dirty="0">
                <a:solidFill>
                  <a:srgbClr val="070C51"/>
                </a:solidFill>
                <a:latin typeface="Cambria" panose="02040503050406030204" pitchFamily="18" charset="0"/>
              </a:rPr>
              <a:t>TOM TORLAKSON</a:t>
            </a:r>
            <a:br>
              <a:rPr lang="en-US" altLang="en-US" sz="1000" b="1" kern="0" dirty="0">
                <a:solidFill>
                  <a:srgbClr val="070C51"/>
                </a:solidFill>
                <a:latin typeface="Cambria" panose="02040503050406030204" pitchFamily="18" charset="0"/>
              </a:rPr>
            </a:br>
            <a:r>
              <a:rPr lang="en-US" altLang="en-US" sz="900" kern="0" dirty="0">
                <a:solidFill>
                  <a:srgbClr val="070C51"/>
                </a:solidFill>
                <a:latin typeface="Cambria" panose="02040503050406030204" pitchFamily="18" charset="0"/>
              </a:rPr>
              <a:t>State Superintendent </a:t>
            </a:r>
            <a:br>
              <a:rPr lang="en-US" altLang="en-US" sz="900" kern="0" dirty="0">
                <a:solidFill>
                  <a:srgbClr val="070C51"/>
                </a:solidFill>
                <a:latin typeface="Cambria" panose="02040503050406030204" pitchFamily="18" charset="0"/>
              </a:rPr>
            </a:br>
            <a:r>
              <a:rPr lang="en-US" altLang="en-US" sz="900" kern="0" dirty="0">
                <a:solidFill>
                  <a:srgbClr val="070C51"/>
                </a:solidFill>
                <a:latin typeface="Cambria" panose="02040503050406030204" pitchFamily="18" charset="0"/>
              </a:rPr>
              <a:t>of Public Instruction</a:t>
            </a:r>
            <a:endParaRPr lang="en-US" altLang="en-US" sz="4400" kern="0" dirty="0">
              <a:solidFill>
                <a:srgbClr val="000000"/>
              </a:solidFill>
              <a:latin typeface="Cambria" panose="02040503050406030204" pitchFamily="18" charset="0"/>
            </a:endParaRPr>
          </a:p>
        </p:txBody>
      </p:sp>
    </p:spTree>
    <p:extLst>
      <p:ext uri="{BB962C8B-B14F-4D97-AF65-F5344CB8AC3E}">
        <p14:creationId xmlns:p14="http://schemas.microsoft.com/office/powerpoint/2010/main" val="356172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4500" b="1">
                <a:solidFill>
                  <a:schemeClr val="bg1"/>
                </a:solidFill>
                <a:effectLst>
                  <a:outerShdw blurRad="38100" dist="38100" dir="2700000" algn="tl">
                    <a:srgbClr val="000000">
                      <a:alpha val="43137"/>
                    </a:srgbClr>
                  </a:outerShdw>
                </a:effectLst>
                <a:latin typeface="Cambria" panose="02040503050406030204" pitchFamily="18" charset="0"/>
              </a:defRPr>
            </a:lvl1pPr>
          </a:lstStyle>
          <a:p>
            <a:r>
              <a:rPr lang="en-US" dirty="0"/>
              <a:t>Click to edit Master title style</a:t>
            </a:r>
          </a:p>
        </p:txBody>
      </p:sp>
      <p:sp>
        <p:nvSpPr>
          <p:cNvPr id="3" name="Text Placeholder 2"/>
          <p:cNvSpPr>
            <a:spLocks noGrp="1"/>
          </p:cNvSpPr>
          <p:nvPr>
            <p:ph type="body" idx="1"/>
          </p:nvPr>
        </p:nvSpPr>
        <p:spPr>
          <a:xfrm>
            <a:off x="831851" y="4589475"/>
            <a:ext cx="10515600" cy="1500187"/>
          </a:xfrm>
        </p:spPr>
        <p:txBody>
          <a:bodyPr/>
          <a:lstStyle>
            <a:lvl1pPr marL="0" indent="0">
              <a:buNone/>
              <a:defRPr sz="1800">
                <a:solidFill>
                  <a:schemeClr val="tx2">
                    <a:lumMod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6" name="Slide Number Placeholder 5"/>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txBox="1">
            <a:spLocks/>
          </p:cNvSpPr>
          <p:nvPr userDrawn="1"/>
        </p:nvSpPr>
        <p:spPr>
          <a:xfrm>
            <a:off x="1524000" y="6155473"/>
            <a:ext cx="4687229" cy="566002"/>
          </a:xfrm>
          <a:prstGeom prst="rect">
            <a:avLst/>
          </a:prstGeom>
        </p:spPr>
        <p:txBody>
          <a:bodyPr vert="horz" lIns="68580" tIns="34290" rIns="68580" bIns="34290" rtlCol="0" anchor="ctr"/>
          <a:lstStyle>
            <a:defPPr>
              <a:defRPr lang="en-US"/>
            </a:defPPr>
            <a:lvl1pPr marL="0" algn="ctr" defTabSz="914400" rtl="0" eaLnBrk="1" latinLnBrk="0" hangingPunct="1">
              <a:defRPr sz="1300" kern="1200">
                <a:solidFill>
                  <a:schemeClr val="tx1">
                    <a:tint val="75000"/>
                  </a:schemeClr>
                </a:solidFill>
                <a:latin typeface="Cambria" panose="02040503050406030204"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0" fontAlgn="base" hangingPunct="0">
              <a:spcBef>
                <a:spcPts val="600"/>
              </a:spcBef>
              <a:spcAft>
                <a:spcPct val="0"/>
              </a:spcAft>
              <a:defRPr/>
            </a:pPr>
            <a:r>
              <a:rPr lang="en-US" altLang="en-US" sz="975" b="1">
                <a:solidFill>
                  <a:srgbClr val="070C51"/>
                </a:solidFill>
              </a:rPr>
              <a:t>CALIFORNIA DEPARTMENT OF EDUCATION</a:t>
            </a:r>
            <a:br>
              <a:rPr lang="en-US" altLang="en-US" sz="975" b="1">
                <a:solidFill>
                  <a:srgbClr val="070C51"/>
                </a:solidFill>
              </a:rPr>
            </a:br>
            <a:r>
              <a:rPr lang="en-US" altLang="en-US" sz="975">
                <a:solidFill>
                  <a:srgbClr val="070C51"/>
                </a:solidFill>
              </a:rPr>
              <a:t>Tom Torlakson, State Superintendent of Public Instruction</a:t>
            </a:r>
            <a:endParaRPr lang="en-US" altLang="en-US" sz="975" b="1">
              <a:solidFill>
                <a:srgbClr val="000000"/>
              </a:solidFill>
            </a:endParaRPr>
          </a:p>
          <a:p>
            <a:endParaRPr lang="en-US" sz="975" dirty="0">
              <a:solidFill>
                <a:prstClr val="black">
                  <a:tint val="75000"/>
                </a:prstClr>
              </a:solidFill>
            </a:endParaRPr>
          </a:p>
        </p:txBody>
      </p:sp>
    </p:spTree>
    <p:extLst>
      <p:ext uri="{BB962C8B-B14F-4D97-AF65-F5344CB8AC3E}">
        <p14:creationId xmlns:p14="http://schemas.microsoft.com/office/powerpoint/2010/main" val="240182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7" name="Slide Number Placeholder 6"/>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90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9" name="Slide Number Placeholder 8"/>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242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5" name="Slide Number Placeholder 4"/>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126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693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3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7" name="Slide Number Placeholder 6"/>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687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37"/>
            <a:ext cx="617220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62"/>
            <a:ext cx="2743200" cy="365125"/>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CALIFORNIA DEPARTMENT OF EDUCATION Tom Torlakson, State Superintendent of Public Instruction </a:t>
            </a:r>
          </a:p>
        </p:txBody>
      </p:sp>
      <p:sp>
        <p:nvSpPr>
          <p:cNvPr id="7" name="Slide Number Placeholder 6"/>
          <p:cNvSpPr>
            <a:spLocks noGrp="1"/>
          </p:cNvSpPr>
          <p:nvPr>
            <p:ph type="sldNum" sz="quarter" idx="12"/>
          </p:nvPr>
        </p:nvSpPr>
        <p:spPr/>
        <p:txBody>
          <a:body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0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30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47" name="Flowchart: Stored Data 46"/>
          <p:cNvSpPr/>
          <p:nvPr userDrawn="1"/>
        </p:nvSpPr>
        <p:spPr>
          <a:xfrm flipV="1">
            <a:off x="-431798" y="-139700"/>
            <a:ext cx="3201812" cy="7112000"/>
          </a:xfrm>
          <a:prstGeom prst="flowChartOnlineStorage">
            <a:avLst/>
          </a:prstGeom>
          <a:solidFill>
            <a:schemeClr val="bg1"/>
          </a:solidFill>
          <a:effectLst>
            <a:outerShdw blurRad="50800" dist="38100" algn="l"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350">
              <a:solidFill>
                <a:prstClr val="white"/>
              </a:solidFill>
            </a:endParaRPr>
          </a:p>
        </p:txBody>
      </p:sp>
      <p:sp>
        <p:nvSpPr>
          <p:cNvPr id="2" name="Title Placeholder 1"/>
          <p:cNvSpPr>
            <a:spLocks noGrp="1"/>
          </p:cNvSpPr>
          <p:nvPr>
            <p:ph type="title"/>
          </p:nvPr>
        </p:nvSpPr>
        <p:spPr>
          <a:xfrm>
            <a:off x="2763371" y="365129"/>
            <a:ext cx="89535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763371" y="1825625"/>
            <a:ext cx="89535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CALIFORNIA DEPARTMENT OF EDUCATION Tom Torlakson, State Superintendent of Public Instruction </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CBE444-7569-46E4-9A97-9A61433CC1DD}" type="slidenum">
              <a:rPr lang="en-US" smtClean="0">
                <a:solidFill>
                  <a:prstClr val="black">
                    <a:tint val="75000"/>
                  </a:prstClr>
                </a:solidFill>
              </a:rPr>
              <a:pPr/>
              <a:t>‹#›</a:t>
            </a:fld>
            <a:endParaRPr lang="en-US">
              <a:solidFill>
                <a:prstClr val="black">
                  <a:tint val="75000"/>
                </a:prstClr>
              </a:solidFill>
            </a:endParaRPr>
          </a:p>
        </p:txBody>
      </p:sp>
      <p:pic>
        <p:nvPicPr>
          <p:cNvPr id="9" name="Picture 8" descr="ESSA - The California Way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364" y="219200"/>
            <a:ext cx="1563624" cy="813816"/>
          </a:xfrm>
          <a:prstGeom prst="rect">
            <a:avLst/>
          </a:prstGeom>
        </p:spPr>
      </p:pic>
      <p:pic>
        <p:nvPicPr>
          <p:cNvPr id="10" name="Picture 9" descr="Official Seal of the California Department of Education"/>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392904" y="5267074"/>
            <a:ext cx="1133856" cy="11338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00097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hf hdr="0" ftr="0" dt="0"/>
  <p:txStyles>
    <p:titleStyle>
      <a:lvl1pPr algn="ctr" defTabSz="685766" rtl="0" eaLnBrk="1" latinLnBrk="0" hangingPunct="1">
        <a:lnSpc>
          <a:spcPct val="90000"/>
        </a:lnSpc>
        <a:spcBef>
          <a:spcPct val="0"/>
        </a:spcBef>
        <a:buNone/>
        <a:defRPr sz="3300" kern="1200">
          <a:solidFill>
            <a:schemeClr val="bg1"/>
          </a:solidFill>
          <a:effectLst>
            <a:outerShdw blurRad="38100" dist="38100" dir="2700000" algn="tl">
              <a:srgbClr val="000000">
                <a:alpha val="43137"/>
              </a:srgbClr>
            </a:outerShdw>
          </a:effectLst>
          <a:latin typeface="Cambria" panose="02040503050406030204" pitchFamily="18" charset="0"/>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rgbClr val="070C5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rgbClr val="070C5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rgbClr val="070C5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rgbClr val="070C5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rgbClr val="070C5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2479">
              <a:srgbClr val="DAE3F3"/>
            </a:gs>
            <a:gs pos="58416">
              <a:srgbClr val="ADBDDA"/>
            </a:gs>
            <a:gs pos="23000">
              <a:srgbClr val="859CC5"/>
            </a:gs>
            <a:gs pos="7965">
              <a:schemeClr val="accent5">
                <a:lumMod val="75000"/>
              </a:schemeClr>
            </a:gs>
            <a:gs pos="99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14650" y="633916"/>
            <a:ext cx="8439150" cy="1729973"/>
          </a:xfrm>
        </p:spPr>
        <p:txBody>
          <a:bodyPr>
            <a:noAutofit/>
          </a:bodyPr>
          <a:lstStyle/>
          <a:p>
            <a:r>
              <a:rPr lang="en-US" sz="4400" dirty="0" smtClean="0">
                <a:latin typeface="Arial" panose="020B0604020202020204" pitchFamily="34" charset="0"/>
                <a:cs typeface="Arial" panose="020B0604020202020204" pitchFamily="34" charset="0"/>
              </a:rPr>
              <a:t>Item 5</a:t>
            </a: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07178" y="2679392"/>
            <a:ext cx="8254093" cy="1680733"/>
          </a:xfrm>
        </p:spPr>
        <p:txBody>
          <a:bodyPr>
            <a:noAutofit/>
          </a:bodyPr>
          <a:lstStyle/>
          <a:p>
            <a:r>
              <a:rPr lang="en-US" sz="3200" dirty="0" smtClean="0">
                <a:latin typeface="Arial" panose="020B0604020202020204" pitchFamily="34" charset="0"/>
                <a:cs typeface="Arial" panose="020B0604020202020204" pitchFamily="34" charset="0"/>
              </a:rPr>
              <a:t>Approval of Revisions to the Every Student Succeeds Act State Plan</a:t>
            </a:r>
          </a:p>
          <a:p>
            <a:endParaRPr lang="en-US" sz="3200" dirty="0" smtClean="0"/>
          </a:p>
          <a:p>
            <a:r>
              <a:rPr lang="en-US" sz="3200" dirty="0" smtClean="0">
                <a:latin typeface="Arial" panose="020B0604020202020204" pitchFamily="34" charset="0"/>
                <a:cs typeface="Arial" panose="020B0604020202020204" pitchFamily="34" charset="0"/>
              </a:rPr>
              <a:t>Update on the Eligibility Criteria for the Identification of the Lowest Performing Title I Schools</a:t>
            </a:r>
            <a:endParaRPr lang="en-US" sz="3200" dirty="0">
              <a:latin typeface="Arial" panose="020B0604020202020204" pitchFamily="34" charset="0"/>
              <a:cs typeface="Arial" panose="020B0604020202020204" pitchFamily="34" charset="0"/>
            </a:endParaRPr>
          </a:p>
          <a:p>
            <a:endParaRPr lang="en-US" sz="2800" dirty="0" smtClean="0"/>
          </a:p>
          <a:p>
            <a:endParaRPr lang="en-US" sz="2400" dirty="0" smtClean="0"/>
          </a:p>
          <a:p>
            <a:endParaRPr lang="en-US" sz="2400" dirty="0"/>
          </a:p>
        </p:txBody>
      </p:sp>
      <p:sp>
        <p:nvSpPr>
          <p:cNvPr id="7" name="Slide Number Placeholder 6"/>
          <p:cNvSpPr>
            <a:spLocks noGrp="1"/>
          </p:cNvSpPr>
          <p:nvPr>
            <p:ph type="sldNum" sz="quarter" idx="12"/>
          </p:nvPr>
        </p:nvSpPr>
        <p:spPr/>
        <p:txBody>
          <a:bodyPr/>
          <a:lstStyle/>
          <a:p>
            <a:fld id="{25CBE444-7569-46E4-9A97-9A61433CC1DD}"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49130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Areas of Feedback</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09454" y="1825624"/>
            <a:ext cx="8814908" cy="4675383"/>
          </a:xfrm>
        </p:spPr>
        <p:txBody>
          <a:bodyPr>
            <a:normAutofit fontScale="92500" lnSpcReduction="10000"/>
          </a:bodyPr>
          <a:lstStyle/>
          <a:p>
            <a:r>
              <a:rPr lang="en-US" sz="3200" dirty="0" smtClean="0">
                <a:latin typeface="Arial" panose="020B0604020202020204" pitchFamily="34" charset="0"/>
                <a:cs typeface="Arial" panose="020B0604020202020204" pitchFamily="34" charset="0"/>
              </a:rPr>
              <a:t>Change: additional information for how goals meet statutory requirement</a:t>
            </a:r>
          </a:p>
          <a:p>
            <a:r>
              <a:rPr lang="en-US" sz="3200" dirty="0" smtClean="0">
                <a:latin typeface="Arial" panose="020B0604020202020204" pitchFamily="34" charset="0"/>
                <a:cs typeface="Arial" panose="020B0604020202020204" pitchFamily="34" charset="0"/>
              </a:rPr>
              <a:t>Interim measures</a:t>
            </a:r>
          </a:p>
          <a:p>
            <a:r>
              <a:rPr lang="en-US" sz="3200" dirty="0" smtClean="0">
                <a:latin typeface="Arial" panose="020B0604020202020204" pitchFamily="34" charset="0"/>
                <a:cs typeface="Arial" panose="020B0604020202020204" pitchFamily="34" charset="0"/>
              </a:rPr>
              <a:t>College/Career Indicator and grade 11 assessments</a:t>
            </a:r>
          </a:p>
          <a:p>
            <a:r>
              <a:rPr lang="en-US" sz="3200" dirty="0" smtClean="0">
                <a:latin typeface="Arial" panose="020B0604020202020204" pitchFamily="34" charset="0"/>
                <a:cs typeface="Arial" panose="020B0604020202020204" pitchFamily="34" charset="0"/>
              </a:rPr>
              <a:t>English Learner Progress Indicator</a:t>
            </a:r>
          </a:p>
          <a:p>
            <a:r>
              <a:rPr lang="en-US" sz="3200" dirty="0" smtClean="0">
                <a:latin typeface="Arial" panose="020B0604020202020204" pitchFamily="34" charset="0"/>
                <a:cs typeface="Arial" panose="020B0604020202020204" pitchFamily="34" charset="0"/>
              </a:rPr>
              <a:t>Weighing of each indicator</a:t>
            </a:r>
          </a:p>
          <a:p>
            <a:r>
              <a:rPr lang="en-US" sz="3200" dirty="0" smtClean="0">
                <a:latin typeface="Arial" panose="020B0604020202020204" pitchFamily="34" charset="0"/>
                <a:cs typeface="Arial" panose="020B0604020202020204" pitchFamily="34" charset="0"/>
              </a:rPr>
              <a:t>Identification of lowest performing schools</a:t>
            </a:r>
          </a:p>
          <a:p>
            <a:r>
              <a:rPr lang="en-US" sz="3200" dirty="0" smtClean="0">
                <a:latin typeface="Arial" panose="020B0604020202020204" pitchFamily="34" charset="0"/>
                <a:cs typeface="Arial" panose="020B0604020202020204" pitchFamily="34" charset="0"/>
              </a:rPr>
              <a:t>Student growth model</a:t>
            </a:r>
          </a:p>
          <a:p>
            <a:r>
              <a:rPr lang="en-US" sz="3200" dirty="0" smtClean="0">
                <a:latin typeface="Arial" panose="020B0604020202020204" pitchFamily="34" charset="0"/>
                <a:cs typeface="Arial" panose="020B0604020202020204" pitchFamily="34" charset="0"/>
              </a:rPr>
              <a:t>Access to educators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30570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Recommendation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Arial" panose="020B0604020202020204" pitchFamily="34" charset="0"/>
                <a:cs typeface="Arial" panose="020B0604020202020204" pitchFamily="34" charset="0"/>
              </a:rPr>
              <a:t>The CDE recommends that the SBE approve the revised State Plan for submission to the ED on January 26, 2018, pending the SBE Executive Director approval of the final revisions requested by the SBE and correction of any typographical errors.</a:t>
            </a:r>
            <a:endParaRPr lang="en-US"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69074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5000">
              <a:srgbClr val="859CC5"/>
            </a:gs>
            <a:gs pos="0">
              <a:schemeClr val="accent5">
                <a:lumMod val="75000"/>
              </a:schemeClr>
            </a:gs>
            <a:gs pos="30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Attachments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09452" y="1751010"/>
            <a:ext cx="8868417" cy="4351338"/>
          </a:xfrm>
        </p:spPr>
        <p:txBody>
          <a:bodyPr>
            <a:noAutofit/>
          </a:bodyPr>
          <a:lstStyle/>
          <a:p>
            <a:pPr marL="514350" indent="-514350">
              <a:buFont typeface="+mj-lt"/>
              <a:buAutoNum type="arabicPeriod"/>
            </a:pPr>
            <a:r>
              <a:rPr lang="en-US" sz="3000" dirty="0" smtClean="0">
                <a:latin typeface="Arial" panose="020B0604020202020204" pitchFamily="34" charset="0"/>
                <a:cs typeface="Arial" panose="020B0604020202020204" pitchFamily="34" charset="0"/>
              </a:rPr>
              <a:t>Matrix </a:t>
            </a:r>
            <a:r>
              <a:rPr lang="en-US" sz="3000" dirty="0">
                <a:latin typeface="Arial" panose="020B0604020202020204" pitchFamily="34" charset="0"/>
                <a:cs typeface="Arial" panose="020B0604020202020204" pitchFamily="34" charset="0"/>
              </a:rPr>
              <a:t>of the U.S. Department of Education’s Interim Feedback </a:t>
            </a:r>
            <a:r>
              <a:rPr lang="en-US" sz="3000" dirty="0" smtClean="0">
                <a:latin typeface="Arial" panose="020B0604020202020204" pitchFamily="34" charset="0"/>
                <a:cs typeface="Arial" panose="020B0604020202020204" pitchFamily="34" charset="0"/>
              </a:rPr>
              <a:t>Cross-Referenced </a:t>
            </a:r>
            <a:r>
              <a:rPr lang="en-US" sz="3000" dirty="0">
                <a:latin typeface="Arial" panose="020B0604020202020204" pitchFamily="34" charset="0"/>
                <a:cs typeface="Arial" panose="020B0604020202020204" pitchFamily="34" charset="0"/>
              </a:rPr>
              <a:t>with California’s Consolidated ESSA State </a:t>
            </a:r>
            <a:r>
              <a:rPr lang="en-US" sz="3000" dirty="0" smtClean="0">
                <a:latin typeface="Arial" panose="020B0604020202020204" pitchFamily="34" charset="0"/>
                <a:cs typeface="Arial" panose="020B0604020202020204" pitchFamily="34" charset="0"/>
              </a:rPr>
              <a:t>Plans</a:t>
            </a:r>
          </a:p>
          <a:p>
            <a:pPr marL="514350" indent="-514350">
              <a:buFont typeface="+mj-lt"/>
              <a:buAutoNum type="arabicPeriod"/>
            </a:pPr>
            <a:r>
              <a:rPr lang="en-US" sz="3000" dirty="0" smtClean="0">
                <a:latin typeface="Arial" panose="020B0604020202020204" pitchFamily="34" charset="0"/>
                <a:cs typeface="Arial" panose="020B0604020202020204" pitchFamily="34" charset="0"/>
              </a:rPr>
              <a:t>Proposed </a:t>
            </a:r>
            <a:r>
              <a:rPr lang="en-US" sz="3000" dirty="0">
                <a:latin typeface="Arial" panose="020B0604020202020204" pitchFamily="34" charset="0"/>
                <a:cs typeface="Arial" panose="020B0604020202020204" pitchFamily="34" charset="0"/>
              </a:rPr>
              <a:t>Revisions to California’s Consolidated ESSA State </a:t>
            </a:r>
            <a:r>
              <a:rPr lang="en-US" sz="3000" dirty="0" smtClean="0">
                <a:latin typeface="Arial" panose="020B0604020202020204" pitchFamily="34" charset="0"/>
                <a:cs typeface="Arial" panose="020B0604020202020204" pitchFamily="34" charset="0"/>
              </a:rPr>
              <a:t>Plan, Section </a:t>
            </a:r>
            <a:r>
              <a:rPr lang="en-US" sz="3000" dirty="0">
                <a:latin typeface="Arial" panose="020B0604020202020204" pitchFamily="34" charset="0"/>
                <a:cs typeface="Arial" panose="020B0604020202020204" pitchFamily="34" charset="0"/>
              </a:rPr>
              <a:t>508 of the federal Rehabilitation Act of 1973 Version </a:t>
            </a:r>
            <a:endParaRPr lang="en-US" sz="30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000" dirty="0" smtClean="0">
                <a:latin typeface="Arial" panose="020B0604020202020204" pitchFamily="34" charset="0"/>
                <a:cs typeface="Arial" panose="020B0604020202020204" pitchFamily="34" charset="0"/>
              </a:rPr>
              <a:t>Proposed </a:t>
            </a:r>
            <a:r>
              <a:rPr lang="en-US" sz="3000" dirty="0">
                <a:latin typeface="Arial" panose="020B0604020202020204" pitchFamily="34" charset="0"/>
                <a:cs typeface="Arial" panose="020B0604020202020204" pitchFamily="34" charset="0"/>
              </a:rPr>
              <a:t>Revisions to California’s Consolidated ESSA State Plan</a:t>
            </a:r>
            <a:r>
              <a:rPr lang="en-US" sz="3000" dirty="0" smtClean="0">
                <a:latin typeface="Arial" panose="020B0604020202020204" pitchFamily="34" charset="0"/>
                <a:cs typeface="Arial" panose="020B0604020202020204" pitchFamily="34" charset="0"/>
              </a:rPr>
              <a:t>, Tracked </a:t>
            </a:r>
            <a:r>
              <a:rPr lang="en-US" sz="3000" dirty="0">
                <a:latin typeface="Arial" panose="020B0604020202020204" pitchFamily="34" charset="0"/>
                <a:cs typeface="Arial" panose="020B0604020202020204" pitchFamily="34" charset="0"/>
              </a:rPr>
              <a:t>Changes Version </a:t>
            </a:r>
            <a:endParaRPr lang="en-US" sz="30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000" dirty="0" smtClean="0">
                <a:latin typeface="Arial" panose="020B0604020202020204" pitchFamily="34" charset="0"/>
                <a:cs typeface="Arial" panose="020B0604020202020204" pitchFamily="34" charset="0"/>
              </a:rPr>
              <a:t>Color </a:t>
            </a:r>
            <a:r>
              <a:rPr lang="en-US" sz="3000" dirty="0">
                <a:latin typeface="Arial" panose="020B0604020202020204" pitchFamily="34" charset="0"/>
                <a:cs typeface="Arial" panose="020B0604020202020204" pitchFamily="34" charset="0"/>
              </a:rPr>
              <a:t>Combinations Using Fall 2017 California School Dashboard </a:t>
            </a:r>
            <a:r>
              <a:rPr lang="en-US" sz="3000" dirty="0" smtClean="0">
                <a:latin typeface="Arial" panose="020B0604020202020204" pitchFamily="34" charset="0"/>
                <a:cs typeface="Arial" panose="020B0604020202020204" pitchFamily="34" charset="0"/>
              </a:rPr>
              <a:t>Data</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16770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Every Student Succeeds Act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ESSA maintains original purpose of ESEA</a:t>
            </a:r>
          </a:p>
          <a:p>
            <a:r>
              <a:rPr lang="en-US" sz="3200" dirty="0" smtClean="0">
                <a:latin typeface="Arial" panose="020B0604020202020204" pitchFamily="34" charset="0"/>
                <a:cs typeface="Arial" panose="020B0604020202020204" pitchFamily="34" charset="0"/>
              </a:rPr>
              <a:t>Ensures educational equity and opportunity for disadvantaged and high-needs students</a:t>
            </a:r>
          </a:p>
          <a:p>
            <a:r>
              <a:rPr lang="en-US" sz="3200" dirty="0" smtClean="0">
                <a:latin typeface="Arial" panose="020B0604020202020204" pitchFamily="34" charset="0"/>
                <a:cs typeface="Arial" panose="020B0604020202020204" pitchFamily="34" charset="0"/>
              </a:rPr>
              <a:t>Grants much more authority to states</a:t>
            </a:r>
          </a:p>
          <a:p>
            <a:r>
              <a:rPr lang="en-US" sz="3100" dirty="0" smtClean="0">
                <a:latin typeface="Arial" panose="020B0604020202020204" pitchFamily="34" charset="0"/>
                <a:cs typeface="Arial" panose="020B0604020202020204" pitchFamily="34" charset="0"/>
              </a:rPr>
              <a:t>Encourages local collaboration through increased flexibility</a:t>
            </a:r>
          </a:p>
          <a:p>
            <a:pPr marL="342883" lvl="1" indent="0">
              <a:buNone/>
            </a:pPr>
            <a:r>
              <a:rPr lang="en-US" sz="2800" i="1" dirty="0">
                <a:latin typeface="Arial" panose="020B0604020202020204" pitchFamily="34" charset="0"/>
                <a:cs typeface="Arial" panose="020B0604020202020204" pitchFamily="34" charset="0"/>
              </a:rPr>
              <a:t>“Each state has flexibility in how it meets the statutory and regulatory requirements” Deputy Assistant Secretary Jason Botel</a:t>
            </a:r>
          </a:p>
          <a:p>
            <a:endParaRPr lang="en-US" i="1" dirty="0"/>
          </a:p>
          <a:p>
            <a:endParaRPr lang="en-US" dirty="0"/>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82966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Beyond the ESSA State Plan</a:t>
            </a:r>
          </a:p>
        </p:txBody>
      </p:sp>
      <p:sp>
        <p:nvSpPr>
          <p:cNvPr id="3" name="Content Placeholder 2"/>
          <p:cNvSpPr>
            <a:spLocks noGrp="1"/>
          </p:cNvSpPr>
          <p:nvPr>
            <p:ph idx="1"/>
          </p:nvPr>
        </p:nvSpPr>
        <p:spPr>
          <a:xfrm>
            <a:off x="2909454" y="1565753"/>
            <a:ext cx="8444346" cy="5155734"/>
          </a:xfrm>
        </p:spPr>
        <p:txBody>
          <a:bodyPr>
            <a:normAutofit lnSpcReduction="10000"/>
          </a:bodyPr>
          <a:lstStyle/>
          <a:p>
            <a:r>
              <a:rPr lang="en-US" sz="3500" dirty="0" smtClean="0">
                <a:latin typeface="Arial" panose="020B0604020202020204" pitchFamily="34" charset="0"/>
                <a:cs typeface="Arial" panose="020B0604020202020204" pitchFamily="34" charset="0"/>
              </a:rPr>
              <a:t>New standards, frameworks, and instructional materials</a:t>
            </a:r>
          </a:p>
          <a:p>
            <a:r>
              <a:rPr lang="en-US" sz="3500" dirty="0" smtClean="0">
                <a:latin typeface="Arial" panose="020B0604020202020204" pitchFamily="34" charset="0"/>
                <a:cs typeface="Arial" panose="020B0604020202020204" pitchFamily="34" charset="0"/>
              </a:rPr>
              <a:t>New assessment system</a:t>
            </a:r>
          </a:p>
          <a:p>
            <a:r>
              <a:rPr lang="en-US" sz="3500" dirty="0" smtClean="0">
                <a:latin typeface="Arial" panose="020B0604020202020204" pitchFamily="34" charset="0"/>
                <a:cs typeface="Arial" panose="020B0604020202020204" pitchFamily="34" charset="0"/>
              </a:rPr>
              <a:t>Local Control Funding Formula (LCFF)</a:t>
            </a:r>
          </a:p>
          <a:p>
            <a:pPr lvl="1"/>
            <a:r>
              <a:rPr lang="en-US" sz="3000" dirty="0" smtClean="0">
                <a:latin typeface="Arial" panose="020B0604020202020204" pitchFamily="34" charset="0"/>
                <a:cs typeface="Arial" panose="020B0604020202020204" pitchFamily="34" charset="0"/>
              </a:rPr>
              <a:t>New accountability and continuous improvement system</a:t>
            </a:r>
          </a:p>
          <a:p>
            <a:pPr lvl="2"/>
            <a:r>
              <a:rPr lang="en-US" sz="2600" dirty="0">
                <a:latin typeface="Arial" panose="020B0604020202020204" pitchFamily="34" charset="0"/>
                <a:cs typeface="Arial" panose="020B0604020202020204" pitchFamily="34" charset="0"/>
              </a:rPr>
              <a:t>Multiple-indicator system with 13 statutorily defined student groups</a:t>
            </a:r>
          </a:p>
          <a:p>
            <a:pPr lvl="2"/>
            <a:r>
              <a:rPr lang="en-US" sz="2600" dirty="0">
                <a:latin typeface="Arial" panose="020B0604020202020204" pitchFamily="34" charset="0"/>
                <a:cs typeface="Arial" panose="020B0604020202020204" pitchFamily="34" charset="0"/>
              </a:rPr>
              <a:t>Support for districts with struggling </a:t>
            </a:r>
            <a:r>
              <a:rPr lang="en-US" sz="2600" dirty="0" smtClean="0">
                <a:latin typeface="Arial" panose="020B0604020202020204" pitchFamily="34" charset="0"/>
                <a:cs typeface="Arial" panose="020B0604020202020204" pitchFamily="34" charset="0"/>
              </a:rPr>
              <a:t>student groups </a:t>
            </a:r>
          </a:p>
          <a:p>
            <a:r>
              <a:rPr lang="en-US" sz="3500" dirty="0" smtClean="0">
                <a:latin typeface="Arial" panose="020B0604020202020204" pitchFamily="34" charset="0"/>
                <a:cs typeface="Arial" panose="020B0604020202020204" pitchFamily="34" charset="0"/>
              </a:rPr>
              <a:t>This </a:t>
            </a:r>
            <a:r>
              <a:rPr lang="en-US" sz="3500" dirty="0">
                <a:latin typeface="Arial" panose="020B0604020202020204" pitchFamily="34" charset="0"/>
                <a:cs typeface="Arial" panose="020B0604020202020204" pitchFamily="34" charset="0"/>
              </a:rPr>
              <a:t>work will continue well beyond </a:t>
            </a:r>
            <a:r>
              <a:rPr lang="en-US" sz="3500" dirty="0" smtClean="0">
                <a:latin typeface="Arial" panose="020B0604020202020204" pitchFamily="34" charset="0"/>
                <a:cs typeface="Arial" panose="020B0604020202020204" pitchFamily="34" charset="0"/>
              </a:rPr>
              <a:t>the approval of </a:t>
            </a:r>
            <a:r>
              <a:rPr lang="en-US" sz="3500" dirty="0">
                <a:latin typeface="Arial" panose="020B0604020202020204" pitchFamily="34" charset="0"/>
                <a:cs typeface="Arial" panose="020B0604020202020204" pitchFamily="34" charset="0"/>
              </a:rPr>
              <a:t>the ESSA State </a:t>
            </a:r>
            <a:r>
              <a:rPr lang="en-US" sz="3500" dirty="0" smtClean="0">
                <a:latin typeface="Arial" panose="020B0604020202020204" pitchFamily="34" charset="0"/>
                <a:cs typeface="Arial" panose="020B0604020202020204" pitchFamily="34" charset="0"/>
              </a:rPr>
              <a:t>Plan</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31632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California’s ESSA State Plan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Committed </a:t>
            </a:r>
            <a:r>
              <a:rPr lang="en-US" sz="3200" dirty="0">
                <a:latin typeface="Arial" panose="020B0604020202020204" pitchFamily="34" charset="0"/>
                <a:cs typeface="Arial" panose="020B0604020202020204" pitchFamily="34" charset="0"/>
              </a:rPr>
              <a:t>to ensuring </a:t>
            </a:r>
            <a:r>
              <a:rPr lang="en-US" sz="3200" dirty="0" smtClean="0">
                <a:latin typeface="Arial" panose="020B0604020202020204" pitchFamily="34" charset="0"/>
                <a:cs typeface="Arial" panose="020B0604020202020204" pitchFamily="34" charset="0"/>
              </a:rPr>
              <a:t>ESSA State Plan </a:t>
            </a:r>
            <a:r>
              <a:rPr lang="en-US" sz="3200" dirty="0">
                <a:latin typeface="Arial" panose="020B0604020202020204" pitchFamily="34" charset="0"/>
                <a:cs typeface="Arial" panose="020B0604020202020204" pitchFamily="34" charset="0"/>
              </a:rPr>
              <a:t>meets federal requirements while allowing California to fully implement </a:t>
            </a:r>
            <a:r>
              <a:rPr lang="en-US" sz="3200" dirty="0" smtClean="0">
                <a:latin typeface="Arial" panose="020B0604020202020204" pitchFamily="34" charset="0"/>
                <a:cs typeface="Arial" panose="020B0604020202020204" pitchFamily="34" charset="0"/>
              </a:rPr>
              <a:t>the LCFF</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California has been working to develop an integrated state, federal and local accountability system grounded in the principles of LCFF, which empowers local communities to make local decisions to address local needs</a:t>
            </a:r>
          </a:p>
          <a:p>
            <a:endParaRPr lang="en-US" dirty="0"/>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88115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Submission to 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00000"/>
              </a:lnSpc>
              <a:spcBef>
                <a:spcPts val="0"/>
              </a:spcBef>
              <a:spcAft>
                <a:spcPts val="600"/>
              </a:spcAft>
            </a:pPr>
            <a:r>
              <a:rPr lang="en-US" sz="3200" dirty="0" smtClean="0">
                <a:latin typeface="Arial" panose="020B0604020202020204" pitchFamily="34" charset="0"/>
                <a:cs typeface="Arial" panose="020B0604020202020204" pitchFamily="34" charset="0"/>
              </a:rPr>
              <a:t>State Plan submitted to ED September 15, 2017</a:t>
            </a:r>
          </a:p>
          <a:p>
            <a:pPr>
              <a:lnSpc>
                <a:spcPct val="100000"/>
              </a:lnSpc>
              <a:spcBef>
                <a:spcPts val="0"/>
              </a:spcBef>
              <a:spcAft>
                <a:spcPts val="600"/>
              </a:spcAft>
            </a:pPr>
            <a:r>
              <a:rPr lang="en-US" sz="3200" dirty="0" smtClean="0">
                <a:latin typeface="Arial" panose="020B0604020202020204" pitchFamily="34" charset="0"/>
                <a:cs typeface="Arial" panose="020B0604020202020204" pitchFamily="34" charset="0"/>
              </a:rPr>
              <a:t>Peer Reviews on Title I, Title III, and McKinney-Vento sections took place October 30–November 3, 2017</a:t>
            </a:r>
          </a:p>
          <a:p>
            <a:pPr>
              <a:lnSpc>
                <a:spcPct val="100000"/>
              </a:lnSpc>
              <a:spcBef>
                <a:spcPts val="0"/>
              </a:spcBef>
              <a:spcAft>
                <a:spcPts val="600"/>
              </a:spcAft>
            </a:pPr>
            <a:r>
              <a:rPr lang="en-US" sz="3200" dirty="0" smtClean="0">
                <a:latin typeface="Arial" panose="020B0604020202020204" pitchFamily="34" charset="0"/>
                <a:cs typeface="Arial" panose="020B0604020202020204" pitchFamily="34" charset="0"/>
              </a:rPr>
              <a:t>ED had 120 days from the date of submission to review State Plan</a:t>
            </a: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01953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4" y="365129"/>
            <a:ext cx="8977746" cy="1325563"/>
          </a:xfrm>
        </p:spPr>
        <p:txBody>
          <a:bodyPr/>
          <a:lstStyle/>
          <a:p>
            <a:r>
              <a:rPr lang="en-US" sz="3600" dirty="0">
                <a:solidFill>
                  <a:prstClr val="white"/>
                </a:solidFill>
                <a:latin typeface="Arial" panose="020B0604020202020204" pitchFamily="34" charset="0"/>
                <a:cs typeface="Arial" panose="020B0604020202020204" pitchFamily="34" charset="0"/>
              </a:rPr>
              <a:t>CA ESSA State Plan Revision Timeline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7</a:t>
            </a:fld>
            <a:endParaRPr lang="en-US">
              <a:solidFill>
                <a:prstClr val="black">
                  <a:tint val="75000"/>
                </a:prstClr>
              </a:solidFill>
            </a:endParaRPr>
          </a:p>
        </p:txBody>
      </p:sp>
      <p:graphicFrame>
        <p:nvGraphicFramePr>
          <p:cNvPr id="7" name="Content Placeholder 6" descr="A table displaying the ESSA State Plan Revision timeline."/>
          <p:cNvGraphicFramePr>
            <a:graphicFrameLocks noGrp="1"/>
          </p:cNvGraphicFramePr>
          <p:nvPr>
            <p:ph idx="1"/>
            <p:extLst>
              <p:ext uri="{D42A27DB-BD31-4B8C-83A1-F6EECF244321}">
                <p14:modId xmlns:p14="http://schemas.microsoft.com/office/powerpoint/2010/main" val="1504281048"/>
              </p:ext>
            </p:extLst>
          </p:nvPr>
        </p:nvGraphicFramePr>
        <p:xfrm>
          <a:off x="2822713" y="1926079"/>
          <a:ext cx="8646197" cy="3828680"/>
        </p:xfrm>
        <a:graphic>
          <a:graphicData uri="http://schemas.openxmlformats.org/drawingml/2006/table">
            <a:tbl>
              <a:tblPr firstRow="1" firstCol="1" bandRow="1"/>
              <a:tblGrid>
                <a:gridCol w="1909565"/>
                <a:gridCol w="6736632"/>
              </a:tblGrid>
              <a:tr h="425409">
                <a:tc>
                  <a:txBody>
                    <a:bodyPr/>
                    <a:lstStyle/>
                    <a:p>
                      <a:pPr marL="0" marR="0">
                        <a:lnSpc>
                          <a:spcPct val="107000"/>
                        </a:lnSpc>
                        <a:spcBef>
                          <a:spcPts val="0"/>
                        </a:spcBef>
                        <a:spcAft>
                          <a:spcPts val="0"/>
                        </a:spcAft>
                      </a:pPr>
                      <a:r>
                        <a:rPr lang="en-US" sz="1200" b="1" dirty="0">
                          <a:solidFill>
                            <a:srgbClr val="FFFFFF"/>
                          </a:solidFill>
                          <a:effectLst/>
                          <a:latin typeface="Arial" panose="020B0604020202020204" pitchFamily="34" charset="0"/>
                          <a:ea typeface="SimSun" panose="02010600030101010101" pitchFamily="2" charset="-122"/>
                          <a:cs typeface="Arial" panose="020B0604020202020204" pitchFamily="34" charset="0"/>
                        </a:rPr>
                        <a:t>Date</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200" b="1" dirty="0">
                          <a:solidFill>
                            <a:srgbClr val="FFFFFF"/>
                          </a:solidFill>
                          <a:effectLst/>
                          <a:latin typeface="Arial" panose="020B0604020202020204" pitchFamily="34" charset="0"/>
                          <a:ea typeface="SimSun" panose="02010600030101010101" pitchFamily="2" charset="-122"/>
                          <a:cs typeface="Arial" panose="020B0604020202020204" pitchFamily="34" charset="0"/>
                        </a:rPr>
                        <a:t>Plan Development Activity</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r>
              <a:tr h="425409">
                <a:tc>
                  <a:txBody>
                    <a:bodyPr/>
                    <a:lstStyle/>
                    <a:p>
                      <a:pPr marL="0" marR="0">
                        <a:lnSpc>
                          <a:spcPct val="107000"/>
                        </a:lnSpc>
                        <a:spcBef>
                          <a:spcPts val="0"/>
                        </a:spcBef>
                        <a:spcAft>
                          <a:spcPts val="0"/>
                        </a:spcAft>
                      </a:pPr>
                      <a:r>
                        <a:rPr lang="en-US" sz="1200" b="1">
                          <a:effectLst/>
                          <a:latin typeface="Arial" panose="020B0604020202020204" pitchFamily="34" charset="0"/>
                          <a:ea typeface="SimSun" panose="02010600030101010101" pitchFamily="2" charset="-122"/>
                          <a:cs typeface="Arial" panose="020B0604020202020204" pitchFamily="34" charset="0"/>
                        </a:rPr>
                        <a:t>December 21, 2017</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ED provided interim feedback to California</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425409">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December 22, 2017</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ED posted California’s interim feedback and peer review notes</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425409">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January 4, 2018</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California requested extension from ED to respond to feedback</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425409">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January 5, 2018</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SBE published Board item related to proposed revisions for January meeting</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425409">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January 9, 2018</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ESSA Stakeholder Meeting (accountability)</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850817">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January 18-19, 2018</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SBE will consider proposed revisions to ESSA State Plan</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425409">
                <a:tc>
                  <a:txBody>
                    <a:bodyPr/>
                    <a:lstStyle/>
                    <a:p>
                      <a:pPr marL="0" marR="0">
                        <a:lnSpc>
                          <a:spcPct val="107000"/>
                        </a:lnSpc>
                        <a:spcBef>
                          <a:spcPts val="0"/>
                        </a:spcBef>
                        <a:spcAft>
                          <a:spcPts val="0"/>
                        </a:spcAft>
                      </a:pPr>
                      <a:r>
                        <a:rPr lang="en-US" sz="1200" b="1" dirty="0">
                          <a:effectLst/>
                          <a:latin typeface="Arial" panose="020B0604020202020204" pitchFamily="34" charset="0"/>
                          <a:ea typeface="SimSun" panose="02010600030101010101" pitchFamily="2" charset="-122"/>
                          <a:cs typeface="Arial" panose="020B0604020202020204" pitchFamily="34" charset="0"/>
                        </a:rPr>
                        <a:t>January 26, 2018</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9CC2E5"/>
                      </a:solidFill>
                      <a:prstDash val="solid"/>
                      <a:round/>
                      <a:headEnd type="none" w="med" len="med"/>
                      <a:tailEnd type="none" w="med" len="med"/>
                    </a:lnL>
                    <a:lnR>
                      <a:noFill/>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SimSun" panose="02010600030101010101" pitchFamily="2" charset="-122"/>
                          <a:cs typeface="Arial" panose="020B0604020202020204" pitchFamily="34" charset="0"/>
                        </a:rPr>
                        <a:t>California plans to resubmit ESSA State Plan, pending SBE action</a:t>
                      </a:r>
                    </a:p>
                  </a:txBody>
                  <a:tcPr marL="68580" marR="68580" marT="0" marB="0">
                    <a:lnL>
                      <a:noFill/>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bl>
          </a:graphicData>
        </a:graphic>
      </p:graphicFrame>
    </p:spTree>
    <p:extLst>
      <p:ext uri="{BB962C8B-B14F-4D97-AF65-F5344CB8AC3E}">
        <p14:creationId xmlns:p14="http://schemas.microsoft.com/office/powerpoint/2010/main" val="283162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Proposed Revisions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3200" dirty="0">
                <a:latin typeface="Arial" panose="020B0604020202020204" pitchFamily="34" charset="0"/>
                <a:cs typeface="Arial" panose="020B0604020202020204" pitchFamily="34" charset="0"/>
              </a:rPr>
              <a:t>Proposed revised ESSA State Plan has same intents as September submitted version, with greater rationale and explanation for each of the areas of feedback</a:t>
            </a:r>
          </a:p>
          <a:p>
            <a:r>
              <a:rPr lang="en-US" sz="3200" dirty="0" smtClean="0">
                <a:latin typeface="Arial" panose="020B0604020202020204" pitchFamily="34" charset="0"/>
                <a:cs typeface="Arial" panose="020B0604020202020204" pitchFamily="34" charset="0"/>
              </a:rPr>
              <a:t>Clarify </a:t>
            </a:r>
            <a:r>
              <a:rPr lang="en-US" sz="3200" dirty="0">
                <a:latin typeface="Arial" panose="020B0604020202020204" pitchFamily="34" charset="0"/>
                <a:cs typeface="Arial" panose="020B0604020202020204" pitchFamily="34" charset="0"/>
              </a:rPr>
              <a:t>technical points </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Provide </a:t>
            </a:r>
            <a:r>
              <a:rPr lang="en-US" sz="3200" dirty="0">
                <a:latin typeface="Arial" panose="020B0604020202020204" pitchFamily="34" charset="0"/>
                <a:cs typeface="Arial" panose="020B0604020202020204" pitchFamily="34" charset="0"/>
              </a:rPr>
              <a:t>additional information that </a:t>
            </a:r>
            <a:r>
              <a:rPr lang="en-US" sz="3200" dirty="0" smtClean="0">
                <a:latin typeface="Arial" panose="020B0604020202020204" pitchFamily="34" charset="0"/>
                <a:cs typeface="Arial" panose="020B0604020202020204" pitchFamily="34" charset="0"/>
              </a:rPr>
              <a:t>helps </a:t>
            </a:r>
            <a:r>
              <a:rPr lang="en-US" sz="3200" dirty="0">
                <a:latin typeface="Arial" panose="020B0604020202020204" pitchFamily="34" charset="0"/>
                <a:cs typeface="Arial" panose="020B0604020202020204" pitchFamily="34" charset="0"/>
              </a:rPr>
              <a:t>bridge differences between California and the U.S. Department of Education on interpreting key elements of ESSA </a:t>
            </a:r>
            <a:r>
              <a:rPr lang="en-US" sz="3200" dirty="0" smtClean="0">
                <a:latin typeface="Arial" panose="020B0604020202020204" pitchFamily="34" charset="0"/>
                <a:cs typeface="Arial" panose="020B0604020202020204" pitchFamily="34" charset="0"/>
              </a:rPr>
              <a:t>statute</a:t>
            </a:r>
          </a:p>
          <a:p>
            <a:pPr marL="0" indent="0">
              <a:buNone/>
            </a:pPr>
            <a:endParaRPr lang="en-US" dirty="0"/>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58058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Proposed Revisions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09454" y="1603171"/>
            <a:ext cx="8444346" cy="4840713"/>
          </a:xfrm>
        </p:spPr>
        <p:txBody>
          <a:bodyPr>
            <a:normAutofit fontScale="92500" lnSpcReduction="10000"/>
          </a:bodyPr>
          <a:lstStyle/>
          <a:p>
            <a:r>
              <a:rPr lang="en-US" sz="3500" dirty="0" smtClean="0">
                <a:latin typeface="Arial" panose="020B0604020202020204" pitchFamily="34" charset="0"/>
                <a:cs typeface="Arial" panose="020B0604020202020204" pitchFamily="34" charset="0"/>
              </a:rPr>
              <a:t>Add additional state systems context to clarify how federal and state requirements fit together: expectations of Local Control Accountability Plans</a:t>
            </a:r>
          </a:p>
          <a:p>
            <a:r>
              <a:rPr lang="en-US" sz="3500" dirty="0" smtClean="0">
                <a:latin typeface="Arial" panose="020B0604020202020204" pitchFamily="34" charset="0"/>
                <a:cs typeface="Arial" panose="020B0604020202020204" pitchFamily="34" charset="0"/>
              </a:rPr>
              <a:t>Greater emphasis on five-by-five placement reports</a:t>
            </a:r>
          </a:p>
          <a:p>
            <a:r>
              <a:rPr lang="en-US" sz="3500" dirty="0" smtClean="0">
                <a:latin typeface="Arial" panose="020B0604020202020204" pitchFamily="34" charset="0"/>
                <a:cs typeface="Arial" panose="020B0604020202020204" pitchFamily="34" charset="0"/>
              </a:rPr>
              <a:t>Respond to request for baseline data</a:t>
            </a:r>
          </a:p>
          <a:p>
            <a:r>
              <a:rPr lang="en-US" sz="3500" dirty="0" smtClean="0">
                <a:latin typeface="Arial" panose="020B0604020202020204" pitchFamily="34" charset="0"/>
                <a:cs typeface="Arial" panose="020B0604020202020204" pitchFamily="34" charset="0"/>
              </a:rPr>
              <a:t>Add</a:t>
            </a:r>
          </a:p>
          <a:p>
            <a:pPr lvl="1"/>
            <a:r>
              <a:rPr lang="en-US" sz="3000" dirty="0" smtClean="0">
                <a:latin typeface="Arial" panose="020B0604020202020204" pitchFamily="34" charset="0"/>
                <a:cs typeface="Arial" panose="020B0604020202020204" pitchFamily="34" charset="0"/>
              </a:rPr>
              <a:t>State-level student subgroup data</a:t>
            </a:r>
          </a:p>
          <a:p>
            <a:pPr lvl="1"/>
            <a:r>
              <a:rPr lang="en-US" sz="3000" dirty="0" smtClean="0">
                <a:latin typeface="Arial" panose="020B0604020202020204" pitchFamily="34" charset="0"/>
                <a:cs typeface="Arial" panose="020B0604020202020204" pitchFamily="34" charset="0"/>
              </a:rPr>
              <a:t>Suspension rates at school level</a:t>
            </a:r>
          </a:p>
          <a:p>
            <a:pPr lvl="1"/>
            <a:r>
              <a:rPr lang="en-US" sz="3000" dirty="0" smtClean="0">
                <a:latin typeface="Arial" panose="020B0604020202020204" pitchFamily="34" charset="0"/>
                <a:cs typeface="Arial" panose="020B0604020202020204" pitchFamily="34" charset="0"/>
              </a:rPr>
              <a:t>Added data for November 2017</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CBE444-7569-46E4-9A97-9A61433CC1DD}"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01359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654</Words>
  <Application>Microsoft Office PowerPoint</Application>
  <PresentationFormat>Widescreen</PresentationFormat>
  <Paragraphs>90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SimSun</vt:lpstr>
      <vt:lpstr>Arial</vt:lpstr>
      <vt:lpstr>Calibri</vt:lpstr>
      <vt:lpstr>Cambria</vt:lpstr>
      <vt:lpstr>1_Office Theme</vt:lpstr>
      <vt:lpstr>Item 5</vt:lpstr>
      <vt:lpstr>Attachments</vt:lpstr>
      <vt:lpstr>Every Student Succeeds Act</vt:lpstr>
      <vt:lpstr>Beyond the ESSA State Plan</vt:lpstr>
      <vt:lpstr>California’s ESSA State Plan</vt:lpstr>
      <vt:lpstr>Submission to ED</vt:lpstr>
      <vt:lpstr>CA ESSA State Plan Revision Timeline</vt:lpstr>
      <vt:lpstr>Proposed Revisions</vt:lpstr>
      <vt:lpstr>Proposed Revisions </vt:lpstr>
      <vt:lpstr>Areas of Feedback</vt:lpstr>
      <vt:lpstr>Recommendation</vt:lpstr>
    </vt:vector>
  </TitlesOfParts>
  <Company>California State Board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2018 Agenda Item 05 Slides 2 - Meeting Agendas (CA State Board of Education)</dc:title>
  <dc:subject>Approval of Revisions to the Every Student Succeeds Act State Plan,Update on the Eligibility Criteria for the Identification of the Lowest Performing Title I Schools. </dc:subject>
  <dc:creator>Joy Kessel</dc:creator>
  <cp:keywords/>
  <dc:description/>
  <cp:revision>76</cp:revision>
  <cp:lastPrinted>2018-01-16T16:16:02Z</cp:lastPrinted>
  <dcterms:created xsi:type="dcterms:W3CDTF">2017-11-02T20:14:02Z</dcterms:created>
  <dcterms:modified xsi:type="dcterms:W3CDTF">2018-01-22T22:53:22Z</dcterms:modified>
  <cp:category/>
</cp:coreProperties>
</file>