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4"/>
    <p:sldMasterId id="2147483697" r:id="rId5"/>
  </p:sldMasterIdLst>
  <p:notesMasterIdLst>
    <p:notesMasterId r:id="rId51"/>
  </p:notesMasterIdLst>
  <p:handoutMasterIdLst>
    <p:handoutMasterId r:id="rId52"/>
  </p:handoutMasterIdLst>
  <p:sldIdLst>
    <p:sldId id="256" r:id="rId6"/>
    <p:sldId id="306" r:id="rId7"/>
    <p:sldId id="307" r:id="rId8"/>
    <p:sldId id="259" r:id="rId9"/>
    <p:sldId id="291" r:id="rId10"/>
    <p:sldId id="287" r:id="rId11"/>
    <p:sldId id="288" r:id="rId12"/>
    <p:sldId id="289" r:id="rId13"/>
    <p:sldId id="290" r:id="rId14"/>
    <p:sldId id="264" r:id="rId15"/>
    <p:sldId id="263" r:id="rId16"/>
    <p:sldId id="265" r:id="rId17"/>
    <p:sldId id="268" r:id="rId18"/>
    <p:sldId id="266" r:id="rId19"/>
    <p:sldId id="267" r:id="rId20"/>
    <p:sldId id="292" r:id="rId21"/>
    <p:sldId id="269" r:id="rId22"/>
    <p:sldId id="272" r:id="rId23"/>
    <p:sldId id="273" r:id="rId24"/>
    <p:sldId id="278" r:id="rId25"/>
    <p:sldId id="308" r:id="rId26"/>
    <p:sldId id="277" r:id="rId27"/>
    <p:sldId id="262" r:id="rId28"/>
    <p:sldId id="280" r:id="rId29"/>
    <p:sldId id="275" r:id="rId30"/>
    <p:sldId id="281" r:id="rId31"/>
    <p:sldId id="276" r:id="rId32"/>
    <p:sldId id="293" r:id="rId33"/>
    <p:sldId id="294" r:id="rId34"/>
    <p:sldId id="309" r:id="rId35"/>
    <p:sldId id="310" r:id="rId36"/>
    <p:sldId id="311" r:id="rId37"/>
    <p:sldId id="312" r:id="rId38"/>
    <p:sldId id="313" r:id="rId39"/>
    <p:sldId id="314" r:id="rId40"/>
    <p:sldId id="316" r:id="rId41"/>
    <p:sldId id="317" r:id="rId42"/>
    <p:sldId id="315" r:id="rId43"/>
    <p:sldId id="318" r:id="rId44"/>
    <p:sldId id="304" r:id="rId45"/>
    <p:sldId id="305" r:id="rId46"/>
    <p:sldId id="282" r:id="rId47"/>
    <p:sldId id="283" r:id="rId48"/>
    <p:sldId id="284" r:id="rId49"/>
    <p:sldId id="320" r:id="rId50"/>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Singh" initials="JS" lastIdx="13" clrIdx="0">
    <p:extLst>
      <p:ext uri="{19B8F6BF-5375-455C-9EA6-DF929625EA0E}">
        <p15:presenceInfo xmlns:p15="http://schemas.microsoft.com/office/powerpoint/2012/main" userId="S-1-5-21-2608872058-1432505909-2668327341-1593" providerId="AD"/>
      </p:ext>
    </p:extLst>
  </p:cmAuthor>
  <p:cmAuthor id="2" name="Jonathan Isler" initials="JI" lastIdx="1" clrIdx="1">
    <p:extLst>
      <p:ext uri="{19B8F6BF-5375-455C-9EA6-DF929625EA0E}">
        <p15:presenceInfo xmlns:p15="http://schemas.microsoft.com/office/powerpoint/2012/main" userId="S-1-5-21-2608872058-1432505909-2668327341-19781" providerId="AD"/>
      </p:ext>
    </p:extLst>
  </p:cmAuthor>
  <p:cmAuthor id="3" name="AMARD-LT" initials="A" lastIdx="11" clrIdx="2">
    <p:extLst>
      <p:ext uri="{19B8F6BF-5375-455C-9EA6-DF929625EA0E}">
        <p15:presenceInfo xmlns:p15="http://schemas.microsoft.com/office/powerpoint/2012/main" userId="S-1-5-21-2608872058-1432505909-2668327341-18224" providerId="AD"/>
      </p:ext>
    </p:extLst>
  </p:cmAuthor>
  <p:cmAuthor id="4" name="Syma Solovitch" initials="SS" lastIdx="2" clrIdx="3">
    <p:extLst>
      <p:ext uri="{19B8F6BF-5375-455C-9EA6-DF929625EA0E}">
        <p15:presenceInfo xmlns:p15="http://schemas.microsoft.com/office/powerpoint/2012/main" userId="S-1-5-21-2608872058-1432505909-2668327341-5111" providerId="AD"/>
      </p:ext>
    </p:extLst>
  </p:cmAuthor>
  <p:cmAuthor id="5" name="Cindy Kazanis" initials="CK" lastIdx="7" clrIdx="4">
    <p:extLst>
      <p:ext uri="{19B8F6BF-5375-455C-9EA6-DF929625EA0E}">
        <p15:presenceInfo xmlns:p15="http://schemas.microsoft.com/office/powerpoint/2012/main" userId="Cindy Kazan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9900FF"/>
    <a:srgbClr val="ED7D31"/>
    <a:srgbClr val="FF9900"/>
    <a:srgbClr val="CC66FF"/>
    <a:srgbClr val="C00000"/>
    <a:srgbClr val="2E75B6"/>
    <a:srgbClr val="660066"/>
    <a:srgbClr val="C0C0C0"/>
    <a:srgbClr val="C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731" autoAdjust="0"/>
  </p:normalViewPr>
  <p:slideViewPr>
    <p:cSldViewPr snapToGrid="0" showGuides="1">
      <p:cViewPr varScale="1">
        <p:scale>
          <a:sx n="73" d="100"/>
          <a:sy n="73" d="100"/>
        </p:scale>
        <p:origin x="998"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8335"/>
    </p:cViewPr>
  </p:sorterViewPr>
  <p:notesViewPr>
    <p:cSldViewPr snapToGrid="0" showGuides="1">
      <p:cViewPr>
        <p:scale>
          <a:sx n="130" d="100"/>
          <a:sy n="130" d="100"/>
        </p:scale>
        <p:origin x="2790" y="-123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82119" cy="466434"/>
          </a:xfrm>
          <a:prstGeom prst="rect">
            <a:avLst/>
          </a:prstGeom>
        </p:spPr>
        <p:txBody>
          <a:bodyPr vert="horz" lIns="92948" tIns="46474" rIns="92948" bIns="46474" rtlCol="0"/>
          <a:lstStyle>
            <a:lvl1pPr algn="l">
              <a:defRPr sz="1300"/>
            </a:lvl1pPr>
          </a:lstStyle>
          <a:p>
            <a:endParaRPr lang="en-US" dirty="0"/>
          </a:p>
        </p:txBody>
      </p:sp>
      <p:sp>
        <p:nvSpPr>
          <p:cNvPr id="3" name="Date Placeholder 2"/>
          <p:cNvSpPr>
            <a:spLocks noGrp="1"/>
          </p:cNvSpPr>
          <p:nvPr>
            <p:ph type="dt" sz="quarter" idx="1"/>
          </p:nvPr>
        </p:nvSpPr>
        <p:spPr>
          <a:xfrm>
            <a:off x="3898103" y="3"/>
            <a:ext cx="2982119" cy="466434"/>
          </a:xfrm>
          <a:prstGeom prst="rect">
            <a:avLst/>
          </a:prstGeom>
        </p:spPr>
        <p:txBody>
          <a:bodyPr vert="horz" lIns="92948" tIns="46474" rIns="92948" bIns="46474" rtlCol="0"/>
          <a:lstStyle>
            <a:lvl1pPr algn="r">
              <a:defRPr sz="1300"/>
            </a:lvl1pPr>
          </a:lstStyle>
          <a:p>
            <a:fld id="{2A447464-972E-4486-A7D2-77A0E5B9949D}" type="datetimeFigureOut">
              <a:rPr lang="en-US" smtClean="0"/>
              <a:t>7/10/2018</a:t>
            </a:fld>
            <a:endParaRPr lang="en-US" dirty="0"/>
          </a:p>
        </p:txBody>
      </p:sp>
      <p:sp>
        <p:nvSpPr>
          <p:cNvPr id="4" name="Footer Placeholder 3"/>
          <p:cNvSpPr>
            <a:spLocks noGrp="1"/>
          </p:cNvSpPr>
          <p:nvPr>
            <p:ph type="ftr" sz="quarter" idx="2"/>
          </p:nvPr>
        </p:nvSpPr>
        <p:spPr>
          <a:xfrm>
            <a:off x="0" y="8829968"/>
            <a:ext cx="2982119" cy="466433"/>
          </a:xfrm>
          <a:prstGeom prst="rect">
            <a:avLst/>
          </a:prstGeom>
        </p:spPr>
        <p:txBody>
          <a:bodyPr vert="horz" lIns="92948" tIns="46474" rIns="92948" bIns="46474"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98103" y="8829968"/>
            <a:ext cx="2982119" cy="466433"/>
          </a:xfrm>
          <a:prstGeom prst="rect">
            <a:avLst/>
          </a:prstGeom>
        </p:spPr>
        <p:txBody>
          <a:bodyPr vert="horz" lIns="92948" tIns="46474" rIns="92948" bIns="46474" rtlCol="0" anchor="b"/>
          <a:lstStyle>
            <a:lvl1pPr algn="r">
              <a:defRPr sz="1300"/>
            </a:lvl1pPr>
          </a:lstStyle>
          <a:p>
            <a:fld id="{00106763-975D-4BC1-97EB-65184B29572D}" type="slidenum">
              <a:rPr lang="en-US" smtClean="0"/>
              <a:t>‹#›</a:t>
            </a:fld>
            <a:endParaRPr lang="en-US" dirty="0"/>
          </a:p>
        </p:txBody>
      </p:sp>
    </p:spTree>
    <p:extLst>
      <p:ext uri="{BB962C8B-B14F-4D97-AF65-F5344CB8AC3E}">
        <p14:creationId xmlns:p14="http://schemas.microsoft.com/office/powerpoint/2010/main" val="3427987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82119" cy="466434"/>
          </a:xfrm>
          <a:prstGeom prst="rect">
            <a:avLst/>
          </a:prstGeom>
        </p:spPr>
        <p:txBody>
          <a:bodyPr vert="horz" lIns="92948" tIns="46474" rIns="92948" bIns="46474" rtlCol="0"/>
          <a:lstStyle>
            <a:lvl1pPr algn="l">
              <a:defRPr sz="1300"/>
            </a:lvl1pPr>
          </a:lstStyle>
          <a:p>
            <a:endParaRPr lang="en-US" dirty="0"/>
          </a:p>
        </p:txBody>
      </p:sp>
      <p:sp>
        <p:nvSpPr>
          <p:cNvPr id="3" name="Date Placeholder 2"/>
          <p:cNvSpPr>
            <a:spLocks noGrp="1"/>
          </p:cNvSpPr>
          <p:nvPr>
            <p:ph type="dt" idx="1"/>
          </p:nvPr>
        </p:nvSpPr>
        <p:spPr>
          <a:xfrm>
            <a:off x="3898103" y="3"/>
            <a:ext cx="2982119" cy="466434"/>
          </a:xfrm>
          <a:prstGeom prst="rect">
            <a:avLst/>
          </a:prstGeom>
        </p:spPr>
        <p:txBody>
          <a:bodyPr vert="horz" lIns="92948" tIns="46474" rIns="92948" bIns="46474" rtlCol="0"/>
          <a:lstStyle>
            <a:lvl1pPr algn="r">
              <a:defRPr sz="1300"/>
            </a:lvl1pPr>
          </a:lstStyle>
          <a:p>
            <a:fld id="{D529C2FB-6DF0-44D3-8FE9-27F3BB9FAAC8}" type="datetimeFigureOut">
              <a:rPr lang="en-US" smtClean="0"/>
              <a:t>7/10/2018</a:t>
            </a:fld>
            <a:endParaRPr lang="en-US" dirty="0"/>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2948" tIns="46474" rIns="92948" bIns="46474" rtlCol="0" anchor="ctr"/>
          <a:lstStyle/>
          <a:p>
            <a:endParaRPr lang="en-US" dirty="0"/>
          </a:p>
        </p:txBody>
      </p:sp>
      <p:sp>
        <p:nvSpPr>
          <p:cNvPr id="5" name="Notes Placeholder 4"/>
          <p:cNvSpPr>
            <a:spLocks noGrp="1"/>
          </p:cNvSpPr>
          <p:nvPr>
            <p:ph type="body" sz="quarter" idx="3"/>
          </p:nvPr>
        </p:nvSpPr>
        <p:spPr>
          <a:xfrm>
            <a:off x="688182" y="4473893"/>
            <a:ext cx="5505450" cy="3660458"/>
          </a:xfrm>
          <a:prstGeom prst="rect">
            <a:avLst/>
          </a:prstGeom>
        </p:spPr>
        <p:txBody>
          <a:bodyPr vert="horz" lIns="92948" tIns="46474" rIns="92948" bIns="46474"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8"/>
            <a:ext cx="2982119" cy="466433"/>
          </a:xfrm>
          <a:prstGeom prst="rect">
            <a:avLst/>
          </a:prstGeom>
        </p:spPr>
        <p:txBody>
          <a:bodyPr vert="horz" lIns="92948" tIns="46474" rIns="92948" bIns="46474"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98103" y="8829968"/>
            <a:ext cx="2982119" cy="466433"/>
          </a:xfrm>
          <a:prstGeom prst="rect">
            <a:avLst/>
          </a:prstGeom>
        </p:spPr>
        <p:txBody>
          <a:bodyPr vert="horz" lIns="92948" tIns="46474" rIns="92948" bIns="46474" rtlCol="0" anchor="b"/>
          <a:lstStyle>
            <a:lvl1pPr algn="r">
              <a:defRPr sz="1300"/>
            </a:lvl1pPr>
          </a:lstStyle>
          <a:p>
            <a:fld id="{A2AF5477-A919-46E9-BEBB-A72DF7B34052}" type="slidenum">
              <a:rPr lang="en-US" smtClean="0"/>
              <a:t>‹#›</a:t>
            </a:fld>
            <a:endParaRPr lang="en-US" dirty="0"/>
          </a:p>
        </p:txBody>
      </p:sp>
    </p:spTree>
    <p:extLst>
      <p:ext uri="{BB962C8B-B14F-4D97-AF65-F5344CB8AC3E}">
        <p14:creationId xmlns:p14="http://schemas.microsoft.com/office/powerpoint/2010/main" val="1926569011"/>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25" y="1181100"/>
            <a:ext cx="5667375" cy="3189288"/>
          </a:xfrm>
        </p:spPr>
      </p:sp>
      <p:sp>
        <p:nvSpPr>
          <p:cNvPr id="3" name="Notes Placeholder 2"/>
          <p:cNvSpPr>
            <a:spLocks noGrp="1"/>
          </p:cNvSpPr>
          <p:nvPr>
            <p:ph type="body" idx="1"/>
          </p:nvPr>
        </p:nvSpPr>
        <p:spPr/>
        <p:txBody>
          <a:bodyPr/>
          <a:lstStyle/>
          <a:p>
            <a:r>
              <a:rPr lang="en-US" dirty="0" smtClean="0"/>
              <a:t>Note about the </a:t>
            </a:r>
            <a:r>
              <a:rPr lang="en-US" b="1" dirty="0" smtClean="0"/>
              <a:t>US ED Waiver Letter </a:t>
            </a:r>
            <a:r>
              <a:rPr lang="en-US" dirty="0" smtClean="0"/>
              <a:t>being sent in early May</a:t>
            </a:r>
            <a:r>
              <a:rPr lang="en-US" baseline="0" dirty="0" smtClean="0"/>
              <a:t> asking for inclusion of prior year RFEPs and extra weight for LTELs.  They have 120 days to review, so that would put us no later than early September. </a:t>
            </a:r>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2621935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25"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2102755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25"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2118405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rationale was developed,</a:t>
            </a:r>
            <a:r>
              <a:rPr lang="en-US" baseline="0" dirty="0" smtClean="0"/>
              <a:t> in conjunction with the TDG, in </a:t>
            </a:r>
            <a:r>
              <a:rPr lang="en-US" dirty="0" smtClean="0"/>
              <a:t>May/June 2016 and presented to the CPAG in June 2016. The ELPI</a:t>
            </a:r>
            <a:r>
              <a:rPr lang="en-US" baseline="0" dirty="0" smtClean="0"/>
              <a:t> formula was presented to the ELPI Workgroup in October 2016 (the SBE had already approved the ELPI methodology in September 2016).</a:t>
            </a:r>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t>30</a:t>
            </a:fld>
            <a:endParaRPr lang="en-US" dirty="0"/>
          </a:p>
        </p:txBody>
      </p:sp>
    </p:spTree>
    <p:extLst>
      <p:ext uri="{BB962C8B-B14F-4D97-AF65-F5344CB8AC3E}">
        <p14:creationId xmlns:p14="http://schemas.microsoft.com/office/powerpoint/2010/main" val="3556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Arial" panose="020B0604020202020204" pitchFamily="34" charset="0"/>
                <a:ea typeface="+mn-ea"/>
                <a:cs typeface="Arial" panose="020B0604020202020204" pitchFamily="34" charset="0"/>
              </a:rPr>
              <a:t>Moving up a CELDT</a:t>
            </a:r>
            <a:r>
              <a:rPr lang="en-US" sz="1400" kern="1200" baseline="0" dirty="0" smtClean="0">
                <a:solidFill>
                  <a:schemeClr val="tx1"/>
                </a:solidFill>
                <a:effectLst/>
                <a:latin typeface="Arial" panose="020B0604020202020204" pitchFamily="34" charset="0"/>
                <a:ea typeface="+mn-ea"/>
                <a:cs typeface="Arial" panose="020B0604020202020204" pitchFamily="34" charset="0"/>
              </a:rPr>
              <a:t> level demonstrates ad</a:t>
            </a:r>
            <a:r>
              <a:rPr lang="en-US" sz="1400" kern="1200" dirty="0" smtClean="0">
                <a:solidFill>
                  <a:schemeClr val="tx1"/>
                </a:solidFill>
                <a:effectLst/>
                <a:latin typeface="Arial" panose="020B0604020202020204" pitchFamily="34" charset="0"/>
                <a:ea typeface="+mn-ea"/>
                <a:cs typeface="Arial" panose="020B0604020202020204" pitchFamily="34" charset="0"/>
              </a:rPr>
              <a:t>equate progress toward proficiency.</a:t>
            </a:r>
          </a:p>
          <a:p>
            <a:endParaRPr lang="en-US" sz="1400" kern="1200" dirty="0" smtClean="0">
              <a:solidFill>
                <a:schemeClr val="tx1"/>
              </a:solidFill>
              <a:effectLst/>
              <a:latin typeface="Arial" panose="020B0604020202020204" pitchFamily="34" charset="0"/>
              <a:ea typeface="+mn-ea"/>
              <a:cs typeface="Arial" panose="020B0604020202020204" pitchFamily="34" charset="0"/>
            </a:endParaRPr>
          </a:p>
          <a:p>
            <a:r>
              <a:rPr lang="en-US" dirty="0" smtClean="0"/>
              <a:t>EL students testing at the Early</a:t>
            </a:r>
            <a:r>
              <a:rPr lang="en-US" baseline="0" dirty="0" smtClean="0"/>
              <a:t> Advanced or Advanced CELDT levels just have to maintain at the Early Advanced or Advanced level.</a:t>
            </a:r>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t>31</a:t>
            </a:fld>
            <a:endParaRPr lang="en-US" dirty="0"/>
          </a:p>
        </p:txBody>
      </p:sp>
    </p:spTree>
    <p:extLst>
      <p:ext uri="{BB962C8B-B14F-4D97-AF65-F5344CB8AC3E}">
        <p14:creationId xmlns:p14="http://schemas.microsoft.com/office/powerpoint/2010/main" val="1587361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kern="1200" dirty="0" smtClean="0">
                <a:solidFill>
                  <a:schemeClr val="tx1"/>
                </a:solidFill>
                <a:effectLst/>
                <a:latin typeface="Arial" panose="020B0604020202020204" pitchFamily="34" charset="0"/>
                <a:ea typeface="+mn-ea"/>
                <a:cs typeface="Arial" panose="020B0604020202020204" pitchFamily="34" charset="0"/>
              </a:rPr>
              <a:t>Change is the percentage point difference between the Current Year Status and the Prior Year Status. </a:t>
            </a:r>
            <a:endParaRPr lang="en-US" b="0" dirty="0"/>
          </a:p>
        </p:txBody>
      </p:sp>
      <p:sp>
        <p:nvSpPr>
          <p:cNvPr id="4" name="Slide Number Placeholder 3"/>
          <p:cNvSpPr>
            <a:spLocks noGrp="1"/>
          </p:cNvSpPr>
          <p:nvPr>
            <p:ph type="sldNum" sz="quarter" idx="10"/>
          </p:nvPr>
        </p:nvSpPr>
        <p:spPr/>
        <p:txBody>
          <a:bodyPr/>
          <a:lstStyle/>
          <a:p>
            <a:fld id="{A2AF5477-A919-46E9-BEBB-A72DF7B34052}" type="slidenum">
              <a:rPr lang="en-US" smtClean="0"/>
              <a:t>32</a:t>
            </a:fld>
            <a:endParaRPr lang="en-US" dirty="0"/>
          </a:p>
        </p:txBody>
      </p:sp>
    </p:spTree>
    <p:extLst>
      <p:ext uri="{BB962C8B-B14F-4D97-AF65-F5344CB8AC3E}">
        <p14:creationId xmlns:p14="http://schemas.microsoft.com/office/powerpoint/2010/main" val="3307134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a:t>
            </a:r>
            <a:r>
              <a:rPr lang="en-US" baseline="0" dirty="0" smtClean="0"/>
              <a:t> revisited what a district level distribution looks like when only two points of CELDT data for one cohort of students are used to report Status and Change. To do this, we calculated the district level EL percent proficient by aggregating the 2016-17 CELDT data for current overall performance levels and domain levels to calculate current status for schools and then districts and performed the same process aggregating prior overall performance levels and domain levels to calculate prior status. Change was calculated by subtracting the prior status number from current status number.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Using only two points in time, the Change number is positive across all fifth percentile cut points. This is problematic both in terms of reporting ELPI for schools and districts in the 5 x 5 grid and in providing adequate differentiation between schools and between districts which is necessary to meaningfully measure performance. </a:t>
            </a:r>
            <a:endParaRPr lang="es-MX" dirty="0" smtClean="0"/>
          </a:p>
          <a:p>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t>33</a:t>
            </a:fld>
            <a:endParaRPr lang="en-US" dirty="0"/>
          </a:p>
        </p:txBody>
      </p:sp>
    </p:spTree>
    <p:extLst>
      <p:ext uri="{BB962C8B-B14F-4D97-AF65-F5344CB8AC3E}">
        <p14:creationId xmlns:p14="http://schemas.microsoft.com/office/powerpoint/2010/main" val="109713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Based</a:t>
            </a:r>
            <a:r>
              <a:rPr lang="en-US" baseline="0" dirty="0" smtClean="0"/>
              <a:t> on the same district level distribution shown in the previous slide, we find the ELPI report in the 5 x 5 grid makes little sense with all districts falling into either the Increased or Increased Significantly levels for Change.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result would make it difficult for ELPI to inform decisions related to the identification of schools and districts needing assistance. </a:t>
            </a:r>
            <a:endParaRPr lang="en-US" dirty="0" smtClean="0"/>
          </a:p>
          <a:p>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t>34</a:t>
            </a:fld>
            <a:endParaRPr lang="en-US" dirty="0"/>
          </a:p>
        </p:txBody>
      </p:sp>
    </p:spTree>
    <p:extLst>
      <p:ext uri="{BB962C8B-B14F-4D97-AF65-F5344CB8AC3E}">
        <p14:creationId xmlns:p14="http://schemas.microsoft.com/office/powerpoint/2010/main" val="2681649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Arial" panose="020B0604020202020204" pitchFamily="34" charset="0"/>
                <a:ea typeface="+mn-ea"/>
                <a:cs typeface="Arial" panose="020B0604020202020204" pitchFamily="34" charset="0"/>
              </a:rPr>
              <a:t>This data simulation shows at the district-level that Change between two points in time for a matched cohort of students will only be positive. This is because, as expected, EL student progress toward proficiency on any ELP assessment typically follows an upward growth trajectory. </a:t>
            </a:r>
          </a:p>
          <a:p>
            <a:endParaRPr lang="en-US" sz="1400" kern="1200" dirty="0" smtClean="0">
              <a:solidFill>
                <a:schemeClr val="tx1"/>
              </a:solidFill>
              <a:effectLst/>
              <a:latin typeface="Arial" panose="020B0604020202020204" pitchFamily="34" charset="0"/>
              <a:ea typeface="+mn-ea"/>
              <a:cs typeface="Arial" panose="020B0604020202020204" pitchFamily="34" charset="0"/>
            </a:endParaRPr>
          </a:p>
          <a:p>
            <a:r>
              <a:rPr lang="en-US" sz="1400" kern="1200" dirty="0" smtClean="0">
                <a:solidFill>
                  <a:schemeClr val="tx1"/>
                </a:solidFill>
                <a:effectLst/>
                <a:latin typeface="Arial" panose="020B0604020202020204" pitchFamily="34" charset="0"/>
                <a:ea typeface="+mn-ea"/>
                <a:cs typeface="Arial" panose="020B0604020202020204" pitchFamily="34" charset="0"/>
              </a:rPr>
              <a:t>There is insufficient differentiation in the performance between schools and LEAs, which is required in ESSA. </a:t>
            </a:r>
          </a:p>
          <a:p>
            <a:endParaRPr lang="en-US" sz="1400" kern="1200" dirty="0" smtClean="0">
              <a:solidFill>
                <a:schemeClr val="tx1"/>
              </a:solidFill>
              <a:effectLst/>
              <a:latin typeface="Arial" panose="020B0604020202020204" pitchFamily="34" charset="0"/>
              <a:ea typeface="+mn-ea"/>
              <a:cs typeface="Arial" panose="020B0604020202020204" pitchFamily="34" charset="0"/>
            </a:endParaRPr>
          </a:p>
          <a:p>
            <a:r>
              <a:rPr lang="en-US" sz="1400" kern="1200" dirty="0" smtClean="0">
                <a:solidFill>
                  <a:schemeClr val="tx1"/>
                </a:solidFill>
                <a:effectLst/>
                <a:latin typeface="Arial" panose="020B0604020202020204" pitchFamily="34" charset="0"/>
                <a:ea typeface="+mn-ea"/>
                <a:cs typeface="Arial" panose="020B0604020202020204" pitchFamily="34" charset="0"/>
              </a:rPr>
              <a:t>Using the current ELPI methodology with three years of data provides adequate differentiation in performance between schools and LEAs and fully uses the five-by-five grid. </a:t>
            </a:r>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t>35</a:t>
            </a:fld>
            <a:endParaRPr lang="en-US" dirty="0"/>
          </a:p>
        </p:txBody>
      </p:sp>
    </p:spTree>
    <p:extLst>
      <p:ext uri="{BB962C8B-B14F-4D97-AF65-F5344CB8AC3E}">
        <p14:creationId xmlns:p14="http://schemas.microsoft.com/office/powerpoint/2010/main" val="2960549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 of the 12 ELPI workgroup members were</a:t>
            </a:r>
            <a:r>
              <a:rPr lang="en-US" baseline="0" dirty="0" smtClean="0"/>
              <a:t> present for the June 2018 meeting.</a:t>
            </a:r>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t>36</a:t>
            </a:fld>
            <a:endParaRPr lang="en-US" dirty="0"/>
          </a:p>
        </p:txBody>
      </p:sp>
    </p:spTree>
    <p:extLst>
      <p:ext uri="{BB962C8B-B14F-4D97-AF65-F5344CB8AC3E}">
        <p14:creationId xmlns:p14="http://schemas.microsoft.com/office/powerpoint/2010/main" val="614454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LEAs should know which EL</a:t>
            </a:r>
            <a:r>
              <a:rPr lang="en-US" baseline="0" dirty="0" smtClean="0"/>
              <a:t> students are making progress and which EL students are not. </a:t>
            </a:r>
            <a:endParaRPr lang="en-US" dirty="0"/>
          </a:p>
        </p:txBody>
      </p:sp>
      <p:sp>
        <p:nvSpPr>
          <p:cNvPr id="4" name="Slide Number Placeholder 3"/>
          <p:cNvSpPr>
            <a:spLocks noGrp="1"/>
          </p:cNvSpPr>
          <p:nvPr>
            <p:ph type="sldNum" sz="quarter" idx="10"/>
          </p:nvPr>
        </p:nvSpPr>
        <p:spPr/>
        <p:txBody>
          <a:bodyPr/>
          <a:lstStyle/>
          <a:p>
            <a:fld id="{A2AF5477-A919-46E9-BEBB-A72DF7B34052}" type="slidenum">
              <a:rPr lang="en-US" smtClean="0"/>
              <a:t>37</a:t>
            </a:fld>
            <a:endParaRPr lang="en-US" dirty="0"/>
          </a:p>
        </p:txBody>
      </p:sp>
    </p:spTree>
    <p:extLst>
      <p:ext uri="{BB962C8B-B14F-4D97-AF65-F5344CB8AC3E}">
        <p14:creationId xmlns:p14="http://schemas.microsoft.com/office/powerpoint/2010/main" val="2830045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ingle Content">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Content Placeholder 4"/>
          <p:cNvSpPr>
            <a:spLocks noGrp="1"/>
          </p:cNvSpPr>
          <p:nvPr>
            <p:ph sz="quarter" idx="11"/>
          </p:nvPr>
        </p:nvSpPr>
        <p:spPr>
          <a:xfrm>
            <a:off x="414867" y="1870687"/>
            <a:ext cx="6501981" cy="4268855"/>
          </a:xfrm>
        </p:spPr>
        <p:txBody>
          <a:bodyPr/>
          <a:lstStyle/>
          <a:p>
            <a:pPr lvl="0"/>
            <a:r>
              <a:rPr lang="en-US" smtClean="0"/>
              <a:t>Click to edit Master text styles</a:t>
            </a:r>
          </a:p>
        </p:txBody>
      </p:sp>
      <p:sp>
        <p:nvSpPr>
          <p:cNvPr id="6" name="Content Placeholder 4"/>
          <p:cNvSpPr>
            <a:spLocks noGrp="1"/>
          </p:cNvSpPr>
          <p:nvPr>
            <p:ph sz="quarter" idx="12"/>
          </p:nvPr>
        </p:nvSpPr>
        <p:spPr>
          <a:xfrm>
            <a:off x="7007382" y="1870686"/>
            <a:ext cx="4904202" cy="4268855"/>
          </a:xfrm>
        </p:spPr>
        <p:txBody>
          <a:bodyPr/>
          <a:lstStyle/>
          <a:p>
            <a:pPr lvl="0"/>
            <a:r>
              <a:rPr lang="en-US" smtClean="0"/>
              <a:t>Click to edit Master text styles</a:t>
            </a:r>
          </a:p>
        </p:txBody>
      </p:sp>
    </p:spTree>
    <p:extLst>
      <p:ext uri="{BB962C8B-B14F-4D97-AF65-F5344CB8AC3E}">
        <p14:creationId xmlns:p14="http://schemas.microsoft.com/office/powerpoint/2010/main" val="17057056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938" y="-240242"/>
            <a:ext cx="11494169" cy="3632199"/>
          </a:xfrm>
        </p:spPr>
        <p:txBody>
          <a:bodyPr/>
          <a:lstStyle>
            <a:lvl1pPr algn="ctr">
              <a:defRPr/>
            </a:lvl1p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BD4257AD-90F9-4636-AD93-EC01DBF603ED}" type="slidenum">
              <a:rPr lang="en-US" smtClean="0"/>
              <a:t>‹#›</a:t>
            </a:fld>
            <a:endParaRPr lang="en-US" dirty="0"/>
          </a:p>
        </p:txBody>
      </p:sp>
    </p:spTree>
    <p:extLst>
      <p:ext uri="{BB962C8B-B14F-4D97-AF65-F5344CB8AC3E}">
        <p14:creationId xmlns:p14="http://schemas.microsoft.com/office/powerpoint/2010/main" val="124198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a:xfrm>
            <a:off x="4038600" y="6356355"/>
            <a:ext cx="4114800" cy="365125"/>
          </a:xfrm>
          <a:prstGeom prst="rect">
            <a:avLst/>
          </a:prstGeom>
        </p:spPr>
        <p:txBody>
          <a:bodyPr/>
          <a:lstStyle/>
          <a:p>
            <a:r>
              <a:rPr lang="en-US" dirty="0" smtClean="0"/>
              <a:t>California Department of Education</a:t>
            </a:r>
            <a:endParaRPr lang="en-US" dirty="0"/>
          </a:p>
        </p:txBody>
      </p:sp>
      <p:sp>
        <p:nvSpPr>
          <p:cNvPr id="5" name="Slide Number Placeholder 4"/>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7153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038600" y="6356355"/>
            <a:ext cx="4114800" cy="365125"/>
          </a:xfrm>
          <a:prstGeom prst="rect">
            <a:avLst/>
          </a:prstGeom>
        </p:spPr>
        <p:txBody>
          <a:bodyPr/>
          <a:lstStyle/>
          <a:p>
            <a:r>
              <a:rPr lang="en-US" dirty="0" smtClean="0"/>
              <a:t>California Department of Education</a:t>
            </a:r>
            <a:endParaRPr lang="en-US" dirty="0"/>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054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536448" y="1907159"/>
            <a:ext cx="11119104"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Insert Graphic/video/chart\</a:t>
            </a:r>
          </a:p>
        </p:txBody>
      </p:sp>
      <p:sp>
        <p:nvSpPr>
          <p:cNvPr id="6" name="Footer Placeholder 5"/>
          <p:cNvSpPr>
            <a:spLocks noGrp="1"/>
          </p:cNvSpPr>
          <p:nvPr>
            <p:ph type="ftr" sz="quarter" idx="11"/>
          </p:nvPr>
        </p:nvSpPr>
        <p:spPr>
          <a:xfrm>
            <a:off x="4038600" y="6356355"/>
            <a:ext cx="4114800" cy="365125"/>
          </a:xfrm>
          <a:prstGeom prst="rect">
            <a:avLst/>
          </a:prstGeom>
        </p:spPr>
        <p:txBody>
          <a:bodyPr/>
          <a:lstStyle/>
          <a:p>
            <a:r>
              <a:rPr lang="en-US" dirty="0" smtClean="0"/>
              <a:t>California Department of Education</a:t>
            </a:r>
            <a:endParaRPr lang="en-US" dirty="0"/>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5942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Title 1"/>
          <p:cNvSpPr>
            <a:spLocks noGrp="1"/>
          </p:cNvSpPr>
          <p:nvPr>
            <p:ph type="ctrTitle"/>
          </p:nvPr>
        </p:nvSpPr>
        <p:spPr>
          <a:xfrm>
            <a:off x="231645" y="1188779"/>
            <a:ext cx="11618976" cy="2048256"/>
          </a:xfrm>
        </p:spPr>
        <p:txBody>
          <a:bodyPr anchor="ctr">
            <a:normAutofit/>
          </a:bodyPr>
          <a:lstStyle>
            <a:lvl1pPr algn="ctr">
              <a:defRPr sz="4400" baseline="0"/>
            </a:lvl1pPr>
          </a:lstStyle>
          <a:p>
            <a:r>
              <a:rPr lang="en-US" dirty="0" smtClean="0"/>
              <a:t>Click to edit Master title style</a:t>
            </a:r>
            <a:endParaRPr lang="en-US" dirty="0"/>
          </a:p>
        </p:txBody>
      </p:sp>
      <p:sp>
        <p:nvSpPr>
          <p:cNvPr id="6" name="Subtitle 2"/>
          <p:cNvSpPr>
            <a:spLocks noGrp="1"/>
          </p:cNvSpPr>
          <p:nvPr>
            <p:ph type="subTitle" idx="1"/>
          </p:nvPr>
        </p:nvSpPr>
        <p:spPr>
          <a:xfrm>
            <a:off x="231645" y="3784539"/>
            <a:ext cx="11618976" cy="2029968"/>
          </a:xfrm>
        </p:spPr>
        <p:txBody>
          <a:bodyPr>
            <a:normAutofit/>
          </a:bodyPr>
          <a:lstStyle>
            <a:lvl1pPr marL="0" indent="0" algn="ctr">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cxnSp>
        <p:nvCxnSpPr>
          <p:cNvPr id="7" name="Straight Connector 6"/>
          <p:cNvCxnSpPr/>
          <p:nvPr userDrawn="1"/>
        </p:nvCxnSpPr>
        <p:spPr>
          <a:xfrm flipV="1">
            <a:off x="287217" y="3488497"/>
            <a:ext cx="11563404" cy="21466"/>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baseline="0" dirty="0" smtClean="0">
                <a:solidFill>
                  <a:srgbClr val="000066"/>
                </a:solidFill>
                <a:latin typeface="Arial" panose="020B0604020202020204" pitchFamily="34" charset="0"/>
                <a:cs typeface="Arial" panose="020B0604020202020204" pitchFamily="34" charset="0"/>
              </a:rPr>
              <a:t>Tom Torlakson</a:t>
            </a:r>
          </a:p>
          <a:p>
            <a:r>
              <a:rPr lang="en-US" sz="1200" b="1" dirty="0" smtClean="0">
                <a:solidFill>
                  <a:srgbClr val="000066"/>
                </a:solidFill>
                <a:latin typeface="Arial" panose="020B0604020202020204" pitchFamily="34" charset="0"/>
                <a:cs typeface="Arial" panose="020B0604020202020204" pitchFamily="34" charset="0"/>
              </a:rPr>
              <a:t>State</a:t>
            </a:r>
            <a:r>
              <a:rPr lang="en-US" sz="1200" b="1" baseline="0" dirty="0" smtClean="0">
                <a:solidFill>
                  <a:srgbClr val="000066"/>
                </a:solidFill>
                <a:latin typeface="Arial" panose="020B0604020202020204" pitchFamily="34" charset="0"/>
                <a:cs typeface="Arial" panose="020B0604020202020204" pitchFamily="34" charset="0"/>
              </a:rPr>
              <a:t> Superintendent of Public Instruction</a:t>
            </a:r>
            <a:endParaRPr lang="en-US" sz="1200" b="1" dirty="0">
              <a:solidFill>
                <a:srgbClr val="0000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64132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000">
              <a:schemeClr val="accent1">
                <a:lumMod val="5000"/>
                <a:lumOff val="95000"/>
              </a:schemeClr>
            </a:gs>
            <a:gs pos="57000">
              <a:schemeClr val="accent1">
                <a:lumMod val="45000"/>
                <a:lumOff val="55000"/>
              </a:schemeClr>
            </a:gs>
            <a:gs pos="77000">
              <a:schemeClr val="accent1">
                <a:lumMod val="45000"/>
                <a:lumOff val="55000"/>
              </a:schemeClr>
            </a:gs>
            <a:gs pos="87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smtClean="0"/>
              <a:t>Click to edit Master title style</a:t>
            </a:r>
            <a:endParaRPr lang="en-US" dirty="0"/>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t>‹#›</a:t>
            </a:fld>
            <a:endParaRPr lang="en-US" dirty="0"/>
          </a:p>
        </p:txBody>
      </p:sp>
      <p:sp>
        <p:nvSpPr>
          <p:cNvPr id="5" name="Rectangle 4"/>
          <p:cNvSpPr/>
          <p:nvPr userDrawn="1"/>
        </p:nvSpPr>
        <p:spPr>
          <a:xfrm>
            <a:off x="4679746" y="6356350"/>
            <a:ext cx="2824043" cy="276999"/>
          </a:xfrm>
          <a:prstGeom prst="rect">
            <a:avLst/>
          </a:prstGeom>
        </p:spPr>
        <p:txBody>
          <a:bodyPr wrap="none">
            <a:spAutoFit/>
          </a:bodyPr>
          <a:lstStyle/>
          <a:p>
            <a:r>
              <a:rPr lang="en-US" sz="1200" cap="small" baseline="0" dirty="0" smtClean="0">
                <a:solidFill>
                  <a:srgbClr val="002060"/>
                </a:solidFill>
                <a:latin typeface="Arial" panose="020B0604020202020204" pitchFamily="34" charset="0"/>
                <a:cs typeface="Arial" panose="020B0604020202020204" pitchFamily="34" charset="0"/>
              </a:rPr>
              <a:t>California Department of Education</a:t>
            </a:r>
            <a:endParaRPr lang="en-US" sz="1200" cap="small" baseline="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6968251"/>
      </p:ext>
    </p:extLst>
  </p:cSld>
  <p:clrMap bg1="lt1" tx1="dk1" bg2="lt2" tx2="dk2" accent1="accent1" accent2="accent2" accent3="accent3" accent4="accent4" accent5="accent5" accent6="accent6" hlink="hlink" folHlink="folHlink"/>
  <p:sldLayoutIdLst>
    <p:sldLayoutId id="2147483696" r:id="rId1"/>
    <p:sldLayoutId id="2147483695" r:id="rId2"/>
    <p:sldLayoutId id="2147483700" r:id="rId3"/>
    <p:sldLayoutId id="2147483701" r:id="rId4"/>
    <p:sldLayoutId id="2147483702" r:id="rId5"/>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000">
              <a:schemeClr val="accent1">
                <a:lumMod val="5000"/>
                <a:lumOff val="95000"/>
              </a:schemeClr>
            </a:gs>
            <a:gs pos="57000">
              <a:schemeClr val="accent1">
                <a:lumMod val="45000"/>
                <a:lumOff val="55000"/>
              </a:schemeClr>
            </a:gs>
            <a:gs pos="77000">
              <a:schemeClr val="accent1">
                <a:lumMod val="45000"/>
                <a:lumOff val="55000"/>
              </a:schemeClr>
            </a:gs>
            <a:gs pos="87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dirty="0" smtClean="0"/>
              <a:t>Click to edit Master title style</a:t>
            </a:r>
            <a:endParaRPr lang="en-US" dirty="0"/>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t>‹#›</a:t>
            </a:fld>
            <a:endParaRPr lang="en-US" dirty="0"/>
          </a:p>
        </p:txBody>
      </p:sp>
    </p:spTree>
    <p:extLst>
      <p:ext uri="{BB962C8B-B14F-4D97-AF65-F5344CB8AC3E}">
        <p14:creationId xmlns:p14="http://schemas.microsoft.com/office/powerpoint/2010/main" val="3468860612"/>
      </p:ext>
    </p:extLst>
  </p:cSld>
  <p:clrMap bg1="lt1" tx1="dk1" bg2="lt2" tx2="dk2" accent1="accent1" accent2="accent2" accent3="accent3" accent4="accent4" accent5="accent5" accent6="accent6" hlink="hlink" folHlink="folHlink"/>
  <p:sldLayoutIdLst>
    <p:sldLayoutId id="2147483699"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ies.ed.gov/ncee/edlab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12327" y="641932"/>
            <a:ext cx="11618976" cy="2048256"/>
          </a:xfrm>
        </p:spPr>
        <p:txBody>
          <a:bodyPr>
            <a:normAutofit fontScale="90000"/>
          </a:bodyPr>
          <a:lstStyle/>
          <a:p>
            <a:r>
              <a:rPr lang="en-US" b="0" dirty="0"/>
              <a:t/>
            </a:r>
            <a:br>
              <a:rPr lang="en-US" b="0" dirty="0"/>
            </a:br>
            <a:r>
              <a:rPr lang="en-US" b="0" dirty="0"/>
              <a:t/>
            </a:r>
            <a:br>
              <a:rPr lang="en-US" b="0" dirty="0"/>
            </a:br>
            <a:r>
              <a:rPr lang="en-US" b="0" dirty="0"/>
              <a:t> </a:t>
            </a:r>
            <a:r>
              <a:rPr lang="en-US" dirty="0"/>
              <a:t>Item </a:t>
            </a:r>
            <a:r>
              <a:rPr lang="en-US" dirty="0" smtClean="0"/>
              <a:t>1: </a:t>
            </a:r>
            <a:r>
              <a:rPr lang="en-US" dirty="0"/>
              <a:t>Developing an Integrated Local, State, and Federal Accountability and Continuous Improvement System</a:t>
            </a:r>
          </a:p>
        </p:txBody>
      </p:sp>
      <p:sp>
        <p:nvSpPr>
          <p:cNvPr id="5" name="Subtitle 4"/>
          <p:cNvSpPr>
            <a:spLocks noGrp="1"/>
          </p:cNvSpPr>
          <p:nvPr>
            <p:ph type="subTitle" idx="1"/>
          </p:nvPr>
        </p:nvSpPr>
        <p:spPr/>
        <p:txBody>
          <a:bodyPr/>
          <a:lstStyle/>
          <a:p>
            <a:r>
              <a:rPr lang="en-US" b="0" dirty="0" smtClean="0"/>
              <a:t> </a:t>
            </a:r>
            <a:r>
              <a:rPr lang="en-US" b="0" dirty="0"/>
              <a:t>State Board of </a:t>
            </a:r>
            <a:r>
              <a:rPr lang="en-US" b="0" dirty="0" smtClean="0"/>
              <a:t>Education</a:t>
            </a:r>
          </a:p>
          <a:p>
            <a:r>
              <a:rPr lang="en-US" b="0" dirty="0" smtClean="0"/>
              <a:t>July 11, 2018</a:t>
            </a:r>
            <a:endParaRPr lang="en-US" dirty="0"/>
          </a:p>
        </p:txBody>
      </p:sp>
    </p:spTree>
    <p:extLst>
      <p:ext uri="{BB962C8B-B14F-4D97-AF65-F5344CB8AC3E}">
        <p14:creationId xmlns:p14="http://schemas.microsoft.com/office/powerpoint/2010/main" val="3061005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Additional Analyses by ETS</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10</a:t>
            </a:fld>
            <a:endParaRPr lang="en-US" dirty="0"/>
          </a:p>
        </p:txBody>
      </p:sp>
      <p:sp>
        <p:nvSpPr>
          <p:cNvPr id="5" name="Content Placeholder 4"/>
          <p:cNvSpPr>
            <a:spLocks noGrp="1"/>
          </p:cNvSpPr>
          <p:nvPr>
            <p:ph sz="quarter" idx="11"/>
          </p:nvPr>
        </p:nvSpPr>
        <p:spPr>
          <a:xfrm>
            <a:off x="414867" y="1691014"/>
            <a:ext cx="11353799" cy="4665337"/>
          </a:xfrm>
        </p:spPr>
        <p:txBody>
          <a:bodyPr>
            <a:normAutofit/>
          </a:bodyPr>
          <a:lstStyle/>
          <a:p>
            <a:pPr marL="0" indent="0">
              <a:buNone/>
            </a:pPr>
            <a:r>
              <a:rPr lang="en-US" b="1" dirty="0" smtClean="0"/>
              <a:t>June </a:t>
            </a:r>
            <a:r>
              <a:rPr lang="en-US" b="1" dirty="0"/>
              <a:t>2018 SBE </a:t>
            </a:r>
            <a:r>
              <a:rPr lang="en-US" b="1" dirty="0" smtClean="0"/>
              <a:t>Memorandum</a:t>
            </a:r>
            <a:endParaRPr lang="en-US" b="1" dirty="0"/>
          </a:p>
          <a:p>
            <a:r>
              <a:rPr lang="en-US" dirty="0" smtClean="0"/>
              <a:t>Included an ETS Updated Analysis of the RG Growth Model that replicated many of the analyses provided in the April 2018 Memorandum.</a:t>
            </a:r>
          </a:p>
          <a:p>
            <a:r>
              <a:rPr lang="en-US" dirty="0" smtClean="0"/>
              <a:t>ETS </a:t>
            </a:r>
            <a:r>
              <a:rPr lang="en-US" dirty="0"/>
              <a:t>used student level </a:t>
            </a:r>
            <a:r>
              <a:rPr lang="en-US" dirty="0" smtClean="0"/>
              <a:t>data to compare the 2015 and 2016 RG results to the 2016 and 2017 RG results. </a:t>
            </a:r>
            <a:endParaRPr lang="en-US" dirty="0"/>
          </a:p>
        </p:txBody>
      </p:sp>
    </p:spTree>
    <p:extLst>
      <p:ext uri="{BB962C8B-B14F-4D97-AF65-F5344CB8AC3E}">
        <p14:creationId xmlns:p14="http://schemas.microsoft.com/office/powerpoint/2010/main" val="2275031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ETS Analyses and Results </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11</a:t>
            </a:fld>
            <a:endParaRPr lang="en-US" dirty="0"/>
          </a:p>
        </p:txBody>
      </p:sp>
      <p:sp>
        <p:nvSpPr>
          <p:cNvPr id="5" name="Content Placeholder 4"/>
          <p:cNvSpPr>
            <a:spLocks noGrp="1"/>
          </p:cNvSpPr>
          <p:nvPr>
            <p:ph sz="quarter" idx="11"/>
          </p:nvPr>
        </p:nvSpPr>
        <p:spPr>
          <a:xfrm>
            <a:off x="414867" y="1646238"/>
            <a:ext cx="11353799" cy="4710113"/>
          </a:xfrm>
        </p:spPr>
        <p:txBody>
          <a:bodyPr>
            <a:normAutofit/>
          </a:bodyPr>
          <a:lstStyle/>
          <a:p>
            <a:r>
              <a:rPr lang="en-US" dirty="0" smtClean="0"/>
              <a:t>The analyses conducted included:</a:t>
            </a:r>
            <a:endParaRPr lang="en-US" dirty="0"/>
          </a:p>
          <a:p>
            <a:pPr lvl="1"/>
            <a:r>
              <a:rPr lang="en-US" dirty="0" smtClean="0"/>
              <a:t>Relationships with student demographic variables</a:t>
            </a:r>
            <a:endParaRPr lang="en-US" dirty="0"/>
          </a:p>
          <a:p>
            <a:pPr lvl="1"/>
            <a:r>
              <a:rPr lang="en-US" dirty="0"/>
              <a:t>Correlations between RG model and </a:t>
            </a:r>
            <a:r>
              <a:rPr lang="en-US" dirty="0" smtClean="0"/>
              <a:t>relationship with grade configuration</a:t>
            </a:r>
          </a:p>
          <a:p>
            <a:pPr lvl="1"/>
            <a:r>
              <a:rPr lang="en-US" dirty="0" smtClean="0"/>
              <a:t>Precision or reliability of the RG model</a:t>
            </a:r>
          </a:p>
          <a:p>
            <a:r>
              <a:rPr lang="en-US" dirty="0" smtClean="0"/>
              <a:t>The findings indicated that generally the results are statistically similar in both years</a:t>
            </a:r>
          </a:p>
        </p:txBody>
      </p:sp>
    </p:spTree>
    <p:extLst>
      <p:ext uri="{BB962C8B-B14F-4D97-AF65-F5344CB8AC3E}">
        <p14:creationId xmlns:p14="http://schemas.microsoft.com/office/powerpoint/2010/main" val="3400541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Year-to-Year Growth Outcomes</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12</a:t>
            </a:fld>
            <a:endParaRPr lang="en-US" dirty="0"/>
          </a:p>
        </p:txBody>
      </p:sp>
      <p:sp>
        <p:nvSpPr>
          <p:cNvPr id="5" name="Content Placeholder 4"/>
          <p:cNvSpPr>
            <a:spLocks noGrp="1"/>
          </p:cNvSpPr>
          <p:nvPr>
            <p:ph sz="quarter" idx="11"/>
          </p:nvPr>
        </p:nvSpPr>
        <p:spPr>
          <a:xfrm>
            <a:off x="414867" y="1524000"/>
            <a:ext cx="11353799" cy="4832351"/>
          </a:xfrm>
        </p:spPr>
        <p:txBody>
          <a:bodyPr>
            <a:normAutofit/>
          </a:bodyPr>
          <a:lstStyle/>
          <a:p>
            <a:r>
              <a:rPr lang="en-US" dirty="0" smtClean="0"/>
              <a:t>ETS also compared the year-to-year growth outcomes and found low stability between years:</a:t>
            </a:r>
          </a:p>
          <a:p>
            <a:pPr lvl="1"/>
            <a:r>
              <a:rPr lang="en-US" dirty="0" smtClean="0"/>
              <a:t>For example, schools with high growth one year were likely to have low growth the following year and vis-a-versa</a:t>
            </a:r>
          </a:p>
          <a:p>
            <a:r>
              <a:rPr lang="en-US" dirty="0" smtClean="0"/>
              <a:t>Similar results were found in the other two growth models that the SBE considered at the May 2018 SBE meeting (Change in Distance to Met and Conditional Percentile Rank of Gain)</a:t>
            </a:r>
            <a:endParaRPr lang="en-US" dirty="0"/>
          </a:p>
        </p:txBody>
      </p:sp>
    </p:spTree>
    <p:extLst>
      <p:ext uri="{BB962C8B-B14F-4D97-AF65-F5344CB8AC3E}">
        <p14:creationId xmlns:p14="http://schemas.microsoft.com/office/powerpoint/2010/main" val="2045701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Year-to-Year Growth Outcomes </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13</a:t>
            </a:fld>
            <a:endParaRPr lang="en-US" dirty="0"/>
          </a:p>
        </p:txBody>
      </p:sp>
      <p:sp>
        <p:nvSpPr>
          <p:cNvPr id="5" name="Content Placeholder 4"/>
          <p:cNvSpPr>
            <a:spLocks noGrp="1"/>
          </p:cNvSpPr>
          <p:nvPr>
            <p:ph sz="quarter" idx="11"/>
          </p:nvPr>
        </p:nvSpPr>
        <p:spPr>
          <a:xfrm>
            <a:off x="414867" y="1524000"/>
            <a:ext cx="11353799" cy="4832351"/>
          </a:xfrm>
        </p:spPr>
        <p:txBody>
          <a:bodyPr>
            <a:normAutofit/>
          </a:bodyPr>
          <a:lstStyle/>
          <a:p>
            <a:r>
              <a:rPr lang="en-US" dirty="0"/>
              <a:t>The ETS report </a:t>
            </a:r>
            <a:r>
              <a:rPr lang="en-US" dirty="0" smtClean="0"/>
              <a:t>states </a:t>
            </a:r>
            <a:r>
              <a:rPr lang="en-US" dirty="0"/>
              <a:t>such high volatility can make it difficult for LEAs to use growth data for driving decisions, as decisions made one year might be contradicted with the next year’s growth </a:t>
            </a:r>
            <a:r>
              <a:rPr lang="en-US" dirty="0" smtClean="0"/>
              <a:t>data.</a:t>
            </a:r>
            <a:endParaRPr lang="en-US" dirty="0"/>
          </a:p>
        </p:txBody>
      </p:sp>
    </p:spTree>
    <p:extLst>
      <p:ext uri="{BB962C8B-B14F-4D97-AF65-F5344CB8AC3E}">
        <p14:creationId xmlns:p14="http://schemas.microsoft.com/office/powerpoint/2010/main" val="3058481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States</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14</a:t>
            </a:fld>
            <a:endParaRPr lang="en-US" dirty="0"/>
          </a:p>
        </p:txBody>
      </p:sp>
      <p:sp>
        <p:nvSpPr>
          <p:cNvPr id="5" name="Content Placeholder 4"/>
          <p:cNvSpPr>
            <a:spLocks noGrp="1"/>
          </p:cNvSpPr>
          <p:nvPr>
            <p:ph sz="quarter" idx="11"/>
          </p:nvPr>
        </p:nvSpPr>
        <p:spPr>
          <a:xfrm>
            <a:off x="414867" y="1524000"/>
            <a:ext cx="11353799" cy="4832351"/>
          </a:xfrm>
        </p:spPr>
        <p:txBody>
          <a:bodyPr>
            <a:normAutofit fontScale="92500" lnSpcReduction="20000"/>
          </a:bodyPr>
          <a:lstStyle/>
          <a:p>
            <a:r>
              <a:rPr lang="en-US" dirty="0" smtClean="0"/>
              <a:t>The volatility is not unique to California</a:t>
            </a:r>
          </a:p>
          <a:p>
            <a:pPr lvl="1"/>
            <a:r>
              <a:rPr lang="en-US" dirty="0" smtClean="0"/>
              <a:t>An analysis of data from a large district in another state, with non Smarter Balanced Assessments, revealed the same results</a:t>
            </a:r>
          </a:p>
          <a:p>
            <a:pPr lvl="1"/>
            <a:r>
              <a:rPr lang="en-US" dirty="0" smtClean="0"/>
              <a:t>A study* conducted on Nevada’s growth model also showed the same volatility in growth from year to year</a:t>
            </a:r>
          </a:p>
          <a:p>
            <a:pPr lvl="1"/>
            <a:endParaRPr lang="en-US" dirty="0"/>
          </a:p>
          <a:p>
            <a:pPr marL="457200" lvl="1" indent="0">
              <a:lnSpc>
                <a:spcPct val="110000"/>
              </a:lnSpc>
              <a:buNone/>
            </a:pPr>
            <a:r>
              <a:rPr lang="en-US" sz="2200" dirty="0" smtClean="0"/>
              <a:t>*</a:t>
            </a:r>
            <a:r>
              <a:rPr lang="en-US" sz="2200" dirty="0"/>
              <a:t>Lash, A. </a:t>
            </a:r>
            <a:r>
              <a:rPr lang="en-US" sz="2200" dirty="0" err="1"/>
              <a:t>Makkonen</a:t>
            </a:r>
            <a:r>
              <a:rPr lang="en-US" sz="2200" dirty="0"/>
              <a:t>, R., Tran, L., and Huang, M. (2016). </a:t>
            </a:r>
            <a:r>
              <a:rPr lang="en-US" sz="2200" i="1" dirty="0"/>
              <a:t>Analysis of the stability of teacher-level growth scores from the student growth percentile model</a:t>
            </a:r>
            <a:r>
              <a:rPr lang="en-US" sz="2200" dirty="0"/>
              <a:t> (REL 2016‑104). Washington, DC: U.S. Department of Education, Institute of Education Statistics, National Center for Education Evaluation and Regional Assistance, Regional Educational Laboratory West. Retrieved from </a:t>
            </a:r>
            <a:r>
              <a:rPr lang="en-US" sz="2200" u="sng" dirty="0">
                <a:hlinkClick r:id="rId2" tooltip="Regional Educational Laboratory Program Web page"/>
              </a:rPr>
              <a:t>https://ies.ed.gov/ncee/edlabs/</a:t>
            </a:r>
            <a:endParaRPr lang="en-US" sz="2200" dirty="0"/>
          </a:p>
          <a:p>
            <a:pPr marL="457200" lvl="1" indent="0">
              <a:buNone/>
            </a:pPr>
            <a:endParaRPr lang="en-US" dirty="0"/>
          </a:p>
        </p:txBody>
      </p:sp>
    </p:spTree>
    <p:extLst>
      <p:ext uri="{BB962C8B-B14F-4D97-AF65-F5344CB8AC3E}">
        <p14:creationId xmlns:p14="http://schemas.microsoft.com/office/powerpoint/2010/main" val="3502024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Feedback From Stakeholder Groups </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15</a:t>
            </a:fld>
            <a:endParaRPr lang="en-US" dirty="0"/>
          </a:p>
        </p:txBody>
      </p:sp>
      <p:sp>
        <p:nvSpPr>
          <p:cNvPr id="5" name="Content Placeholder 4"/>
          <p:cNvSpPr>
            <a:spLocks noGrp="1"/>
          </p:cNvSpPr>
          <p:nvPr>
            <p:ph sz="quarter" idx="11"/>
          </p:nvPr>
        </p:nvSpPr>
        <p:spPr>
          <a:xfrm>
            <a:off x="414867" y="1524000"/>
            <a:ext cx="11353799" cy="4832351"/>
          </a:xfrm>
        </p:spPr>
        <p:txBody>
          <a:bodyPr>
            <a:normAutofit fontScale="85000" lnSpcReduction="20000"/>
          </a:bodyPr>
          <a:lstStyle/>
          <a:p>
            <a:pPr>
              <a:lnSpc>
                <a:spcPct val="110000"/>
              </a:lnSpc>
              <a:spcBef>
                <a:spcPts val="1200"/>
              </a:spcBef>
              <a:spcAft>
                <a:spcPts val="0"/>
              </a:spcAft>
            </a:pPr>
            <a:r>
              <a:rPr lang="en-US" dirty="0" smtClean="0"/>
              <a:t>Following the May 2018 SBE meeting, the CDE staff presented the RG growth model results from the June Memorandum and obtained feedback from 1,000 individuals. Specifically, five stakeholder sessions were held along with a Webinar designed for LEA accountability coordinators.</a:t>
            </a:r>
          </a:p>
          <a:p>
            <a:pPr lvl="1">
              <a:lnSpc>
                <a:spcPct val="110000"/>
              </a:lnSpc>
              <a:spcBef>
                <a:spcPts val="1200"/>
              </a:spcBef>
              <a:spcAft>
                <a:spcPts val="0"/>
              </a:spcAft>
            </a:pPr>
            <a:r>
              <a:rPr lang="en-US" dirty="0" smtClean="0"/>
              <a:t> Stakeholders indicated that the Distance from Level 3 (DF3) provides actionable information; therefore a growth model was not necessary</a:t>
            </a:r>
          </a:p>
          <a:p>
            <a:pPr lvl="1">
              <a:lnSpc>
                <a:spcPct val="110000"/>
              </a:lnSpc>
              <a:spcBef>
                <a:spcPts val="1200"/>
              </a:spcBef>
              <a:spcAft>
                <a:spcPts val="0"/>
              </a:spcAft>
            </a:pPr>
            <a:r>
              <a:rPr lang="en-US" dirty="0" smtClean="0"/>
              <a:t>Other stakeholders suggested that a growth model could provide additional useful information, but the RG model did not provide the information they wanted</a:t>
            </a:r>
          </a:p>
          <a:p>
            <a:pPr lvl="1"/>
            <a:endParaRPr lang="en-US" dirty="0"/>
          </a:p>
        </p:txBody>
      </p:sp>
    </p:spTree>
    <p:extLst>
      <p:ext uri="{BB962C8B-B14F-4D97-AF65-F5344CB8AC3E}">
        <p14:creationId xmlns:p14="http://schemas.microsoft.com/office/powerpoint/2010/main" val="927725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 of RG </a:t>
            </a:r>
            <a:r>
              <a:rPr lang="en-US" dirty="0" smtClean="0"/>
              <a:t>Model</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16</a:t>
            </a:fld>
            <a:endParaRPr lang="en-US" dirty="0"/>
          </a:p>
        </p:txBody>
      </p:sp>
      <p:sp>
        <p:nvSpPr>
          <p:cNvPr id="5" name="Content Placeholder 4"/>
          <p:cNvSpPr>
            <a:spLocks noGrp="1"/>
          </p:cNvSpPr>
          <p:nvPr>
            <p:ph sz="quarter" idx="11"/>
          </p:nvPr>
        </p:nvSpPr>
        <p:spPr>
          <a:xfrm>
            <a:off x="414867" y="1646238"/>
            <a:ext cx="11353799" cy="4710113"/>
          </a:xfrm>
        </p:spPr>
        <p:txBody>
          <a:bodyPr>
            <a:normAutofit/>
          </a:bodyPr>
          <a:lstStyle/>
          <a:p>
            <a:pPr>
              <a:lnSpc>
                <a:spcPct val="110000"/>
              </a:lnSpc>
            </a:pPr>
            <a:r>
              <a:rPr lang="en-US" dirty="0" smtClean="0"/>
              <a:t>The </a:t>
            </a:r>
            <a:r>
              <a:rPr lang="en-US" dirty="0"/>
              <a:t>RG model can </a:t>
            </a:r>
            <a:r>
              <a:rPr lang="en-US" dirty="0" smtClean="0"/>
              <a:t>be </a:t>
            </a:r>
            <a:r>
              <a:rPr lang="en-US" dirty="0"/>
              <a:t>used to identify outliers for a case study, if desired. For example, identifying schools that are in the 5</a:t>
            </a:r>
            <a:r>
              <a:rPr lang="en-US" baseline="30000" dirty="0"/>
              <a:t>th</a:t>
            </a:r>
            <a:r>
              <a:rPr lang="en-US" dirty="0"/>
              <a:t> quintile in both 2016 and 2017 (approximately </a:t>
            </a:r>
            <a:r>
              <a:rPr lang="en-US" dirty="0" smtClean="0"/>
              <a:t>7 percent).</a:t>
            </a:r>
            <a:endParaRPr lang="en-US" dirty="0"/>
          </a:p>
          <a:p>
            <a:endParaRPr lang="en-US" dirty="0"/>
          </a:p>
        </p:txBody>
      </p:sp>
    </p:spTree>
    <p:extLst>
      <p:ext uri="{BB962C8B-B14F-4D97-AF65-F5344CB8AC3E}">
        <p14:creationId xmlns:p14="http://schemas.microsoft.com/office/powerpoint/2010/main" val="1375709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Recommendation </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17</a:t>
            </a:fld>
            <a:endParaRPr lang="en-US" dirty="0"/>
          </a:p>
        </p:txBody>
      </p:sp>
      <p:sp>
        <p:nvSpPr>
          <p:cNvPr id="5" name="Content Placeholder 4"/>
          <p:cNvSpPr>
            <a:spLocks noGrp="1"/>
          </p:cNvSpPr>
          <p:nvPr>
            <p:ph sz="quarter" idx="11"/>
          </p:nvPr>
        </p:nvSpPr>
        <p:spPr>
          <a:xfrm>
            <a:off x="414867" y="1524000"/>
            <a:ext cx="11353799" cy="4832351"/>
          </a:xfrm>
        </p:spPr>
        <p:txBody>
          <a:bodyPr>
            <a:normAutofit/>
          </a:bodyPr>
          <a:lstStyle/>
          <a:p>
            <a:r>
              <a:rPr lang="en-US" dirty="0" smtClean="0"/>
              <a:t>Approve the further study of the RG growth model using additional years of assessment data as it becomes available. Additionally, the CDE does not recommend using the RG results for informational purposes in the </a:t>
            </a:r>
            <a:r>
              <a:rPr lang="en-US" dirty="0" smtClean="0"/>
              <a:t>meantime </a:t>
            </a:r>
            <a:r>
              <a:rPr lang="en-US" dirty="0" smtClean="0"/>
              <a:t>because of the likelihood for confusion given the volatility of the model.</a:t>
            </a:r>
          </a:p>
        </p:txBody>
      </p:sp>
    </p:spTree>
    <p:extLst>
      <p:ext uri="{BB962C8B-B14F-4D97-AF65-F5344CB8AC3E}">
        <p14:creationId xmlns:p14="http://schemas.microsoft.com/office/powerpoint/2010/main" val="1069341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Considerations</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18</a:t>
            </a:fld>
            <a:endParaRPr lang="en-US" dirty="0"/>
          </a:p>
        </p:txBody>
      </p:sp>
      <p:sp>
        <p:nvSpPr>
          <p:cNvPr id="5" name="Content Placeholder 4"/>
          <p:cNvSpPr>
            <a:spLocks noGrp="1"/>
          </p:cNvSpPr>
          <p:nvPr>
            <p:ph sz="quarter" idx="11"/>
          </p:nvPr>
        </p:nvSpPr>
        <p:spPr>
          <a:xfrm>
            <a:off x="414867" y="1524000"/>
            <a:ext cx="11353799" cy="4832351"/>
          </a:xfrm>
        </p:spPr>
        <p:txBody>
          <a:bodyPr>
            <a:normAutofit/>
          </a:bodyPr>
          <a:lstStyle/>
          <a:p>
            <a:r>
              <a:rPr lang="en-US" dirty="0" smtClean="0"/>
              <a:t>It </a:t>
            </a:r>
            <a:r>
              <a:rPr lang="en-US" dirty="0"/>
              <a:t>is possible that CDE may need to explore other growth models in order to provide schools and LEAs with the information </a:t>
            </a:r>
            <a:r>
              <a:rPr lang="en-US" dirty="0" smtClean="0"/>
              <a:t>that they </a:t>
            </a:r>
            <a:r>
              <a:rPr lang="en-US" dirty="0"/>
              <a:t>have </a:t>
            </a:r>
            <a:r>
              <a:rPr lang="en-US" dirty="0" smtClean="0"/>
              <a:t>requested. </a:t>
            </a:r>
          </a:p>
          <a:p>
            <a:r>
              <a:rPr lang="en-US" dirty="0" smtClean="0"/>
              <a:t>In addition, ETS has completed their contracted scop</a:t>
            </a:r>
            <a:r>
              <a:rPr lang="en-US" dirty="0" smtClean="0"/>
              <a:t>e of </a:t>
            </a:r>
            <a:r>
              <a:rPr lang="en-US" dirty="0" smtClean="0"/>
              <a:t>work related to the growth </a:t>
            </a:r>
            <a:r>
              <a:rPr lang="en-US" dirty="0" smtClean="0"/>
              <a:t>model. </a:t>
            </a:r>
            <a:endParaRPr lang="en-US" dirty="0"/>
          </a:p>
          <a:p>
            <a:pPr lvl="1"/>
            <a:endParaRPr lang="en-US" dirty="0"/>
          </a:p>
          <a:p>
            <a:endParaRPr lang="en-US" dirty="0"/>
          </a:p>
        </p:txBody>
      </p:sp>
    </p:spTree>
    <p:extLst>
      <p:ext uri="{BB962C8B-B14F-4D97-AF65-F5344CB8AC3E}">
        <p14:creationId xmlns:p14="http://schemas.microsoft.com/office/powerpoint/2010/main" val="859226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Growth Model Next Steps</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19</a:t>
            </a:fld>
            <a:endParaRPr lang="en-US" dirty="0"/>
          </a:p>
        </p:txBody>
      </p:sp>
      <p:sp>
        <p:nvSpPr>
          <p:cNvPr id="5" name="Content Placeholder 4"/>
          <p:cNvSpPr>
            <a:spLocks noGrp="1"/>
          </p:cNvSpPr>
          <p:nvPr>
            <p:ph sz="quarter" idx="11"/>
          </p:nvPr>
        </p:nvSpPr>
        <p:spPr>
          <a:xfrm>
            <a:off x="414867" y="1524000"/>
            <a:ext cx="11353799" cy="4832351"/>
          </a:xfrm>
        </p:spPr>
        <p:txBody>
          <a:bodyPr>
            <a:normAutofit lnSpcReduction="10000"/>
          </a:bodyPr>
          <a:lstStyle/>
          <a:p>
            <a:pPr>
              <a:lnSpc>
                <a:spcPct val="100000"/>
              </a:lnSpc>
            </a:pPr>
            <a:r>
              <a:rPr lang="en-US" dirty="0" smtClean="0"/>
              <a:t>Continue to provide LEAs and schools support on how to analyze their annual assessment results to set </a:t>
            </a:r>
            <a:r>
              <a:rPr lang="en-US" dirty="0"/>
              <a:t>Local Control and Accountability Plan </a:t>
            </a:r>
            <a:r>
              <a:rPr lang="en-US" dirty="0" smtClean="0"/>
              <a:t>(LCAP) goals.</a:t>
            </a:r>
          </a:p>
          <a:p>
            <a:pPr>
              <a:lnSpc>
                <a:spcPct val="100000"/>
              </a:lnSpc>
            </a:pPr>
            <a:r>
              <a:rPr lang="en-US" dirty="0" smtClean="0"/>
              <a:t>Convene a series of meetings with growth model </a:t>
            </a:r>
            <a:r>
              <a:rPr lang="en-US" dirty="0" smtClean="0"/>
              <a:t>experts, LEA </a:t>
            </a:r>
            <a:r>
              <a:rPr lang="en-US" dirty="0" smtClean="0"/>
              <a:t>program </a:t>
            </a:r>
            <a:r>
              <a:rPr lang="en-US" dirty="0" smtClean="0"/>
              <a:t>experts, </a:t>
            </a:r>
            <a:r>
              <a:rPr lang="en-US" dirty="0" smtClean="0"/>
              <a:t>and stakeholders to obtain further public </a:t>
            </a:r>
            <a:r>
              <a:rPr lang="en-US" dirty="0" smtClean="0"/>
              <a:t>input on </a:t>
            </a:r>
            <a:r>
              <a:rPr lang="en-US" dirty="0" smtClean="0"/>
              <a:t>the purpose of the growth model in the accountability system, and to determine which growth model would best meet that purpose</a:t>
            </a:r>
            <a:r>
              <a:rPr lang="en-US" dirty="0" smtClean="0"/>
              <a:t>.   </a:t>
            </a:r>
            <a:endParaRPr lang="en-US" dirty="0"/>
          </a:p>
        </p:txBody>
      </p:sp>
    </p:spTree>
    <p:extLst>
      <p:ext uri="{BB962C8B-B14F-4D97-AF65-F5344CB8AC3E}">
        <p14:creationId xmlns:p14="http://schemas.microsoft.com/office/powerpoint/2010/main" val="3585204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Attachments</a:t>
            </a:r>
            <a:endParaRPr lang="en-US" dirty="0"/>
          </a:p>
        </p:txBody>
      </p:sp>
      <p:sp>
        <p:nvSpPr>
          <p:cNvPr id="4" name="Content Placeholder 3"/>
          <p:cNvSpPr>
            <a:spLocks noGrp="1"/>
          </p:cNvSpPr>
          <p:nvPr>
            <p:ph idx="1"/>
          </p:nvPr>
        </p:nvSpPr>
        <p:spPr>
          <a:xfrm>
            <a:off x="414868" y="1646238"/>
            <a:ext cx="11353800" cy="4351338"/>
          </a:xfrm>
        </p:spPr>
        <p:txBody>
          <a:bodyPr>
            <a:noAutofit/>
          </a:bodyPr>
          <a:lstStyle/>
          <a:p>
            <a:r>
              <a:rPr lang="en-US" sz="2800" b="1" dirty="0" smtClean="0"/>
              <a:t>Attachment 1:</a:t>
            </a:r>
            <a:r>
              <a:rPr lang="en-US" sz="2800" dirty="0" smtClean="0"/>
              <a:t> Incorporating a Growth Model into the California School Dashboard</a:t>
            </a:r>
          </a:p>
          <a:p>
            <a:r>
              <a:rPr lang="en-US" sz="2800" b="1" dirty="0" smtClean="0"/>
              <a:t>Attachment 2:</a:t>
            </a:r>
            <a:r>
              <a:rPr lang="en-US" sz="2800" dirty="0" smtClean="0"/>
              <a:t> Application of Safety Net Methodology (Three-by-Five) for Student Groups</a:t>
            </a:r>
          </a:p>
          <a:p>
            <a:r>
              <a:rPr lang="en-US" sz="2800" b="1" dirty="0" smtClean="0"/>
              <a:t>Attachment 3:</a:t>
            </a:r>
            <a:r>
              <a:rPr lang="en-US" sz="2800" dirty="0" smtClean="0"/>
              <a:t> English Learner Progress Indicator</a:t>
            </a:r>
          </a:p>
          <a:p>
            <a:r>
              <a:rPr lang="en-US" sz="2800" b="1" dirty="0" smtClean="0"/>
              <a:t>Attachment 4:</a:t>
            </a:r>
            <a:r>
              <a:rPr lang="en-US" sz="2800" dirty="0" smtClean="0"/>
              <a:t> Update on the California School Dashboard</a:t>
            </a:r>
          </a:p>
          <a:p>
            <a:r>
              <a:rPr lang="en-US" sz="2800" b="1" dirty="0" smtClean="0"/>
              <a:t>Attachment 5:</a:t>
            </a:r>
            <a:r>
              <a:rPr lang="en-US" sz="2800" dirty="0" smtClean="0"/>
              <a:t> California School Dashboard Educational Outreach Activities </a:t>
            </a:r>
            <a:endParaRPr lang="en-US" sz="2800" dirty="0"/>
          </a:p>
        </p:txBody>
      </p:sp>
      <p:sp>
        <p:nvSpPr>
          <p:cNvPr id="3" name="Slide Number Placeholder 2"/>
          <p:cNvSpPr>
            <a:spLocks noGrp="1"/>
          </p:cNvSpPr>
          <p:nvPr>
            <p:ph type="sldNum" sz="quarter" idx="12"/>
          </p:nvPr>
        </p:nvSpPr>
        <p:spPr/>
        <p:txBody>
          <a:bodyPr/>
          <a:lstStyle/>
          <a:p>
            <a:fld id="{BD4257AD-90F9-4636-AD93-EC01DBF603ED}" type="slidenum">
              <a:rPr lang="en-US" smtClean="0"/>
              <a:t>2</a:t>
            </a:fld>
            <a:endParaRPr lang="en-US" dirty="0"/>
          </a:p>
        </p:txBody>
      </p:sp>
    </p:spTree>
    <p:extLst>
      <p:ext uri="{BB962C8B-B14F-4D97-AF65-F5344CB8AC3E}">
        <p14:creationId xmlns:p14="http://schemas.microsoft.com/office/powerpoint/2010/main" val="3996710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Attachment 2: Application of the Safety Net Methodology for Student Groups</a:t>
            </a:r>
          </a:p>
        </p:txBody>
      </p:sp>
      <p:sp>
        <p:nvSpPr>
          <p:cNvPr id="3" name="Slide Number Placeholder 2"/>
          <p:cNvSpPr>
            <a:spLocks noGrp="1"/>
          </p:cNvSpPr>
          <p:nvPr>
            <p:ph type="sldNum" sz="quarter" idx="10"/>
          </p:nvPr>
        </p:nvSpPr>
        <p:spPr/>
        <p:txBody>
          <a:bodyPr/>
          <a:lstStyle/>
          <a:p>
            <a:fld id="{BD4257AD-90F9-4636-AD93-EC01DBF603ED}" type="slidenum">
              <a:rPr lang="en-US" smtClean="0"/>
              <a:t>20</a:t>
            </a:fld>
            <a:endParaRPr lang="en-US" dirty="0"/>
          </a:p>
        </p:txBody>
      </p:sp>
      <p:sp>
        <p:nvSpPr>
          <p:cNvPr id="5" name="Content Placeholder 4"/>
          <p:cNvSpPr>
            <a:spLocks noGrp="1"/>
          </p:cNvSpPr>
          <p:nvPr>
            <p:ph sz="quarter" idx="11"/>
          </p:nvPr>
        </p:nvSpPr>
        <p:spPr>
          <a:xfrm>
            <a:off x="414867" y="1706562"/>
            <a:ext cx="11353799" cy="4832351"/>
          </a:xfrm>
        </p:spPr>
        <p:txBody>
          <a:bodyPr>
            <a:normAutofit/>
          </a:bodyPr>
          <a:lstStyle/>
          <a:p>
            <a:r>
              <a:rPr lang="en-US" dirty="0" smtClean="0"/>
              <a:t>September 2017 SBE Meeting: The SBE approved the application of the Safety Net Methodology at the school and LEA level for two state indicators based on the number of students included in the indicator:</a:t>
            </a:r>
          </a:p>
          <a:p>
            <a:pPr lvl="1"/>
            <a:r>
              <a:rPr lang="en-US" b="1" dirty="0" smtClean="0"/>
              <a:t>Graduation Rate Indicator</a:t>
            </a:r>
            <a:r>
              <a:rPr lang="en-US" dirty="0" smtClean="0"/>
              <a:t> (applied if there are 30 to 149 students in the graduation cohort)</a:t>
            </a:r>
          </a:p>
          <a:p>
            <a:pPr lvl="1"/>
            <a:r>
              <a:rPr lang="en-US" b="1" dirty="0" smtClean="0"/>
              <a:t>Suspension Rate Indicator</a:t>
            </a:r>
            <a:r>
              <a:rPr lang="en-US" dirty="0" smtClean="0"/>
              <a:t> (applied </a:t>
            </a:r>
            <a:r>
              <a:rPr lang="en-US" dirty="0"/>
              <a:t>if there are 30 to 149 </a:t>
            </a:r>
            <a:r>
              <a:rPr lang="en-US" dirty="0" smtClean="0"/>
              <a:t>students cumulatively enrolled)</a:t>
            </a:r>
          </a:p>
        </p:txBody>
      </p:sp>
    </p:spTree>
    <p:extLst>
      <p:ext uri="{BB962C8B-B14F-4D97-AF65-F5344CB8AC3E}">
        <p14:creationId xmlns:p14="http://schemas.microsoft.com/office/powerpoint/2010/main" val="2586446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The </a:t>
            </a:r>
            <a:r>
              <a:rPr lang="en-US" dirty="0" smtClean="0">
                <a:solidFill>
                  <a:prstClr val="black"/>
                </a:solidFill>
              </a:rPr>
              <a:t>Three-by-Five </a:t>
            </a:r>
            <a:r>
              <a:rPr lang="en-US" dirty="0">
                <a:solidFill>
                  <a:prstClr val="black"/>
                </a:solidFill>
              </a:rPr>
              <a:t>Grid</a:t>
            </a:r>
            <a:endParaRPr lang="en-US" dirty="0"/>
          </a:p>
        </p:txBody>
      </p:sp>
      <p:sp>
        <p:nvSpPr>
          <p:cNvPr id="3" name="Content Placeholder 2"/>
          <p:cNvSpPr>
            <a:spLocks noGrp="1"/>
          </p:cNvSpPr>
          <p:nvPr>
            <p:ph sz="quarter" idx="11"/>
          </p:nvPr>
        </p:nvSpPr>
        <p:spPr>
          <a:xfrm>
            <a:off x="414867" y="1493823"/>
            <a:ext cx="11496717" cy="1548142"/>
          </a:xfrm>
        </p:spPr>
        <p:txBody>
          <a:bodyPr>
            <a:normAutofit/>
          </a:bodyPr>
          <a:lstStyle/>
          <a:p>
            <a:r>
              <a:rPr lang="en-US" sz="2800" dirty="0"/>
              <a:t>The Safety Net removes the Declined Significantly and Increased Significantly Change columns from the five-by-five grid producing a three-by-five grid</a:t>
            </a:r>
          </a:p>
          <a:p>
            <a:endParaRPr lang="en-US" dirty="0"/>
          </a:p>
        </p:txBody>
      </p:sp>
      <p:pic>
        <p:nvPicPr>
          <p:cNvPr id="5" name="Content Placeholder 4" descr="Image of a five-by-five grid, specifying the declined and increased significantly change columns producing the result of a three-by-five grid."/>
          <p:cNvPicPr>
            <a:picLocks noGrp="1" noChangeAspect="1"/>
          </p:cNvPicPr>
          <p:nvPr>
            <p:ph sz="quarter" idx="12"/>
          </p:nvPr>
        </p:nvPicPr>
        <p:blipFill>
          <a:blip r:embed="rId2"/>
          <a:stretch>
            <a:fillRect/>
          </a:stretch>
        </p:blipFill>
        <p:spPr>
          <a:xfrm>
            <a:off x="2416136" y="2851842"/>
            <a:ext cx="6314424" cy="3494390"/>
          </a:xfrm>
          <a:prstGeom prst="rect">
            <a:avLst/>
          </a:prstGeom>
        </p:spPr>
      </p:pic>
    </p:spTree>
    <p:extLst>
      <p:ext uri="{BB962C8B-B14F-4D97-AF65-F5344CB8AC3E}">
        <p14:creationId xmlns:p14="http://schemas.microsoft.com/office/powerpoint/2010/main" val="870985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Applying the Safety Net to Student Group</a:t>
            </a:r>
          </a:p>
        </p:txBody>
      </p:sp>
      <p:sp>
        <p:nvSpPr>
          <p:cNvPr id="3" name="Slide Number Placeholder 2"/>
          <p:cNvSpPr>
            <a:spLocks noGrp="1"/>
          </p:cNvSpPr>
          <p:nvPr>
            <p:ph type="sldNum" sz="quarter" idx="10"/>
          </p:nvPr>
        </p:nvSpPr>
        <p:spPr/>
        <p:txBody>
          <a:bodyPr/>
          <a:lstStyle/>
          <a:p>
            <a:fld id="{BD4257AD-90F9-4636-AD93-EC01DBF603ED}" type="slidenum">
              <a:rPr lang="en-US" smtClean="0"/>
              <a:t>22</a:t>
            </a:fld>
            <a:endParaRPr lang="en-US" dirty="0"/>
          </a:p>
        </p:txBody>
      </p:sp>
      <p:sp>
        <p:nvSpPr>
          <p:cNvPr id="5" name="Content Placeholder 4"/>
          <p:cNvSpPr>
            <a:spLocks noGrp="1"/>
          </p:cNvSpPr>
          <p:nvPr>
            <p:ph sz="quarter" idx="11"/>
          </p:nvPr>
        </p:nvSpPr>
        <p:spPr>
          <a:xfrm>
            <a:off x="414867" y="1785257"/>
            <a:ext cx="11353799" cy="4832351"/>
          </a:xfrm>
        </p:spPr>
        <p:txBody>
          <a:bodyPr>
            <a:normAutofit/>
          </a:bodyPr>
          <a:lstStyle/>
          <a:p>
            <a:r>
              <a:rPr lang="en-US" dirty="0" smtClean="0"/>
              <a:t>The CDE is recommending that the Safety Net be applied to the Graduation Rate and Suspension Rate Indicators for all student groups in the 2018 Dashboard if they have: </a:t>
            </a:r>
          </a:p>
          <a:p>
            <a:pPr lvl="1"/>
            <a:r>
              <a:rPr lang="en-US" dirty="0" smtClean="0"/>
              <a:t>30 to 149 students in the graduation cohort</a:t>
            </a:r>
          </a:p>
          <a:p>
            <a:pPr lvl="1"/>
            <a:r>
              <a:rPr lang="en-US" dirty="0" smtClean="0"/>
              <a:t>30 to 149 students cumulatively enrolled</a:t>
            </a:r>
          </a:p>
        </p:txBody>
      </p:sp>
    </p:spTree>
    <p:extLst>
      <p:ext uri="{BB962C8B-B14F-4D97-AF65-F5344CB8AC3E}">
        <p14:creationId xmlns:p14="http://schemas.microsoft.com/office/powerpoint/2010/main" val="4245364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Graduation Rate Indicator</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23</a:t>
            </a:fld>
            <a:endParaRPr lang="en-US" dirty="0"/>
          </a:p>
        </p:txBody>
      </p:sp>
      <p:sp>
        <p:nvSpPr>
          <p:cNvPr id="5" name="Content Placeholder 4"/>
          <p:cNvSpPr>
            <a:spLocks noGrp="1"/>
          </p:cNvSpPr>
          <p:nvPr>
            <p:ph sz="quarter" idx="11"/>
          </p:nvPr>
        </p:nvSpPr>
        <p:spPr>
          <a:xfrm>
            <a:off x="414867" y="1870687"/>
            <a:ext cx="11353799" cy="1482113"/>
          </a:xfrm>
        </p:spPr>
        <p:txBody>
          <a:bodyPr/>
          <a:lstStyle/>
          <a:p>
            <a:r>
              <a:rPr lang="en-US" dirty="0" smtClean="0"/>
              <a:t> Impact of Safety Net on student groups</a:t>
            </a:r>
            <a:endParaRPr lang="en-US" dirty="0"/>
          </a:p>
        </p:txBody>
      </p:sp>
      <p:graphicFrame>
        <p:nvGraphicFramePr>
          <p:cNvPr id="2" name="Content Placeholder 1" descr="A table indicating the performance level changes and number of student groups impacted for the graduation rate indicator."/>
          <p:cNvGraphicFramePr>
            <a:graphicFrameLocks noGrp="1"/>
          </p:cNvGraphicFramePr>
          <p:nvPr>
            <p:ph sz="quarter" idx="4294967295"/>
            <p:extLst>
              <p:ext uri="{D42A27DB-BD31-4B8C-83A1-F6EECF244321}">
                <p14:modId xmlns:p14="http://schemas.microsoft.com/office/powerpoint/2010/main" val="3185846661"/>
              </p:ext>
            </p:extLst>
          </p:nvPr>
        </p:nvGraphicFramePr>
        <p:xfrm>
          <a:off x="414867" y="2804884"/>
          <a:ext cx="11353800" cy="3017520"/>
        </p:xfrm>
        <a:graphic>
          <a:graphicData uri="http://schemas.openxmlformats.org/drawingml/2006/table">
            <a:tbl>
              <a:tblPr firstRow="1" bandRow="1">
                <a:tableStyleId>{5C22544A-7EE6-4342-B048-85BDC9FD1C3A}</a:tableStyleId>
              </a:tblPr>
              <a:tblGrid>
                <a:gridCol w="5676900"/>
                <a:gridCol w="5676900"/>
              </a:tblGrid>
              <a:tr h="370840">
                <a:tc>
                  <a:txBody>
                    <a:bodyPr/>
                    <a:lstStyle/>
                    <a:p>
                      <a:pPr algn="ctr"/>
                      <a:r>
                        <a:rPr lang="en-US" sz="2800" dirty="0" smtClean="0">
                          <a:latin typeface="Arial" panose="020B0604020202020204" pitchFamily="34" charset="0"/>
                          <a:cs typeface="Arial" panose="020B0604020202020204" pitchFamily="34" charset="0"/>
                        </a:rPr>
                        <a:t>Performance</a:t>
                      </a:r>
                      <a:r>
                        <a:rPr lang="en-US" sz="2800" baseline="0" dirty="0" smtClean="0">
                          <a:latin typeface="Arial" panose="020B0604020202020204" pitchFamily="34" charset="0"/>
                          <a:cs typeface="Arial" panose="020B0604020202020204" pitchFamily="34" charset="0"/>
                        </a:rPr>
                        <a:t> Level Changes</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Number of Student Groups</a:t>
                      </a:r>
                      <a:r>
                        <a:rPr lang="en-US" sz="2800" baseline="0" dirty="0" smtClean="0">
                          <a:latin typeface="Arial" panose="020B0604020202020204" pitchFamily="34" charset="0"/>
                          <a:cs typeface="Arial" panose="020B0604020202020204" pitchFamily="34" charset="0"/>
                        </a:rPr>
                        <a:t> Impacted</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From Red to Orange</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243 (3.1%)</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For Orange</a:t>
                      </a:r>
                      <a:r>
                        <a:rPr lang="en-US" sz="2800" baseline="0" dirty="0" smtClean="0">
                          <a:latin typeface="Arial" panose="020B0604020202020204" pitchFamily="34" charset="0"/>
                          <a:cs typeface="Arial" panose="020B0604020202020204" pitchFamily="34" charset="0"/>
                        </a:rPr>
                        <a:t> to Yellow</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42 (0.5%)</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From Blue</a:t>
                      </a:r>
                      <a:r>
                        <a:rPr lang="en-US" sz="2800" baseline="0" dirty="0" smtClean="0">
                          <a:latin typeface="Arial" panose="020B0604020202020204" pitchFamily="34" charset="0"/>
                          <a:cs typeface="Arial" panose="020B0604020202020204" pitchFamily="34" charset="0"/>
                        </a:rPr>
                        <a:t> to Green</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325 (4.2%)</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No Changes</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7,157 (92.1%)</a:t>
                      </a:r>
                      <a:endParaRPr lang="en-US" sz="28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8752312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Suspension Rate Indicator</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24</a:t>
            </a:fld>
            <a:endParaRPr lang="en-US" dirty="0"/>
          </a:p>
        </p:txBody>
      </p:sp>
      <p:sp>
        <p:nvSpPr>
          <p:cNvPr id="5" name="Content Placeholder 4"/>
          <p:cNvSpPr>
            <a:spLocks noGrp="1"/>
          </p:cNvSpPr>
          <p:nvPr>
            <p:ph sz="quarter" idx="11"/>
          </p:nvPr>
        </p:nvSpPr>
        <p:spPr>
          <a:xfrm>
            <a:off x="414866" y="1646238"/>
            <a:ext cx="11353799" cy="1482113"/>
          </a:xfrm>
        </p:spPr>
        <p:txBody>
          <a:bodyPr/>
          <a:lstStyle/>
          <a:p>
            <a:r>
              <a:rPr lang="en-US" dirty="0" smtClean="0"/>
              <a:t> Impact of Safety Net on student groups</a:t>
            </a:r>
            <a:endParaRPr lang="en-US" dirty="0"/>
          </a:p>
        </p:txBody>
      </p:sp>
      <p:graphicFrame>
        <p:nvGraphicFramePr>
          <p:cNvPr id="2" name="Content Placeholder 1" descr="A table indicating the performance level changes and number of student groups impacted for the suspension rate indicator."/>
          <p:cNvGraphicFramePr>
            <a:graphicFrameLocks noGrp="1"/>
          </p:cNvGraphicFramePr>
          <p:nvPr>
            <p:ph sz="quarter" idx="4294967295"/>
            <p:extLst>
              <p:ext uri="{D42A27DB-BD31-4B8C-83A1-F6EECF244321}">
                <p14:modId xmlns:p14="http://schemas.microsoft.com/office/powerpoint/2010/main" val="965029853"/>
              </p:ext>
            </p:extLst>
          </p:nvPr>
        </p:nvGraphicFramePr>
        <p:xfrm>
          <a:off x="458707" y="2493682"/>
          <a:ext cx="11353800" cy="3535680"/>
        </p:xfrm>
        <a:graphic>
          <a:graphicData uri="http://schemas.openxmlformats.org/drawingml/2006/table">
            <a:tbl>
              <a:tblPr firstRow="1" bandRow="1">
                <a:tableStyleId>{5C22544A-7EE6-4342-B048-85BDC9FD1C3A}</a:tableStyleId>
              </a:tblPr>
              <a:tblGrid>
                <a:gridCol w="5676900"/>
                <a:gridCol w="5676900"/>
              </a:tblGrid>
              <a:tr h="370840">
                <a:tc>
                  <a:txBody>
                    <a:bodyPr/>
                    <a:lstStyle/>
                    <a:p>
                      <a:pPr algn="ctr"/>
                      <a:r>
                        <a:rPr lang="en-US" sz="2800" dirty="0" smtClean="0">
                          <a:latin typeface="Arial" panose="020B0604020202020204" pitchFamily="34" charset="0"/>
                          <a:cs typeface="Arial" panose="020B0604020202020204" pitchFamily="34" charset="0"/>
                        </a:rPr>
                        <a:t>Performance</a:t>
                      </a:r>
                      <a:r>
                        <a:rPr lang="en-US" sz="2800" baseline="0" dirty="0" smtClean="0">
                          <a:latin typeface="Arial" panose="020B0604020202020204" pitchFamily="34" charset="0"/>
                          <a:cs typeface="Arial" panose="020B0604020202020204" pitchFamily="34" charset="0"/>
                        </a:rPr>
                        <a:t> Level Changes</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Number of Student Groups</a:t>
                      </a:r>
                      <a:r>
                        <a:rPr lang="en-US" sz="2800" baseline="0" dirty="0" smtClean="0">
                          <a:latin typeface="Arial" panose="020B0604020202020204" pitchFamily="34" charset="0"/>
                          <a:cs typeface="Arial" panose="020B0604020202020204" pitchFamily="34" charset="0"/>
                        </a:rPr>
                        <a:t> Impacted</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From Red to Orange</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1,600 (2.8%)</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For Orange</a:t>
                      </a:r>
                      <a:r>
                        <a:rPr lang="en-US" sz="2800" baseline="0" dirty="0" smtClean="0">
                          <a:latin typeface="Arial" panose="020B0604020202020204" pitchFamily="34" charset="0"/>
                          <a:cs typeface="Arial" panose="020B0604020202020204" pitchFamily="34" charset="0"/>
                        </a:rPr>
                        <a:t> to Yellow</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12 (0.02%)</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From Yellow</a:t>
                      </a:r>
                      <a:r>
                        <a:rPr lang="en-US" sz="2800" baseline="0" dirty="0" smtClean="0">
                          <a:latin typeface="Arial" panose="020B0604020202020204" pitchFamily="34" charset="0"/>
                          <a:cs typeface="Arial" panose="020B0604020202020204" pitchFamily="34" charset="0"/>
                        </a:rPr>
                        <a:t> to Orange </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1,212 (2.1%)</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From Blue</a:t>
                      </a:r>
                      <a:r>
                        <a:rPr lang="en-US" sz="2800" baseline="0" dirty="0" smtClean="0">
                          <a:latin typeface="Arial" panose="020B0604020202020204" pitchFamily="34" charset="0"/>
                          <a:cs typeface="Arial" panose="020B0604020202020204" pitchFamily="34" charset="0"/>
                        </a:rPr>
                        <a:t> to Green</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439 (0.8%)</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No Changes</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53,657 (94.3%)</a:t>
                      </a:r>
                      <a:endParaRPr lang="en-US" sz="28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657904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Stakeholder Feedback</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25</a:t>
            </a:fld>
            <a:endParaRPr lang="en-US" dirty="0"/>
          </a:p>
        </p:txBody>
      </p:sp>
      <p:sp>
        <p:nvSpPr>
          <p:cNvPr id="5" name="Content Placeholder 4"/>
          <p:cNvSpPr>
            <a:spLocks noGrp="1"/>
          </p:cNvSpPr>
          <p:nvPr>
            <p:ph sz="quarter" idx="11"/>
          </p:nvPr>
        </p:nvSpPr>
        <p:spPr>
          <a:xfrm>
            <a:off x="414867" y="1524000"/>
            <a:ext cx="11353799" cy="4832351"/>
          </a:xfrm>
        </p:spPr>
        <p:txBody>
          <a:bodyPr>
            <a:normAutofit/>
          </a:bodyPr>
          <a:lstStyle/>
          <a:p>
            <a:r>
              <a:rPr lang="en-US" dirty="0" smtClean="0"/>
              <a:t>CDE staff presented the Safety Net Methodology to the LCFF stakeholder group, which meets every other month, and the SBE Advisory Commission on Special Education. Both groups supported the implementation of the Safety Net at the student group level for the Graduation Rate and Suspension Rate Indicators. </a:t>
            </a:r>
            <a:endParaRPr lang="en-US" dirty="0"/>
          </a:p>
        </p:txBody>
      </p:sp>
    </p:spTree>
    <p:extLst>
      <p:ext uri="{BB962C8B-B14F-4D97-AF65-F5344CB8AC3E}">
        <p14:creationId xmlns:p14="http://schemas.microsoft.com/office/powerpoint/2010/main" val="3779706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Safety Net Methodology </a:t>
            </a:r>
            <a:br>
              <a:rPr lang="en-US" dirty="0" smtClean="0"/>
            </a:br>
            <a:r>
              <a:rPr lang="en-US" dirty="0" smtClean="0"/>
              <a:t>Next Steps</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26</a:t>
            </a:fld>
            <a:endParaRPr lang="en-US" dirty="0"/>
          </a:p>
        </p:txBody>
      </p:sp>
      <p:sp>
        <p:nvSpPr>
          <p:cNvPr id="5" name="Content Placeholder 4"/>
          <p:cNvSpPr>
            <a:spLocks noGrp="1"/>
          </p:cNvSpPr>
          <p:nvPr>
            <p:ph sz="quarter" idx="11"/>
          </p:nvPr>
        </p:nvSpPr>
        <p:spPr>
          <a:xfrm>
            <a:off x="414867" y="1703540"/>
            <a:ext cx="11353799" cy="4652811"/>
          </a:xfrm>
        </p:spPr>
        <p:txBody>
          <a:bodyPr>
            <a:normAutofit/>
          </a:bodyPr>
          <a:lstStyle/>
          <a:p>
            <a:r>
              <a:rPr lang="en-US" dirty="0" smtClean="0"/>
              <a:t>Determine if the Safety Net should be applied to the following indicators:</a:t>
            </a:r>
          </a:p>
          <a:p>
            <a:pPr lvl="1"/>
            <a:r>
              <a:rPr lang="en-US" dirty="0" smtClean="0"/>
              <a:t>Chronic Absenteeism</a:t>
            </a:r>
          </a:p>
          <a:p>
            <a:pPr lvl="1"/>
            <a:r>
              <a:rPr lang="en-US" dirty="0" smtClean="0"/>
              <a:t>College/Career Indictor </a:t>
            </a:r>
          </a:p>
        </p:txBody>
      </p:sp>
    </p:spTree>
    <p:extLst>
      <p:ext uri="{BB962C8B-B14F-4D97-AF65-F5344CB8AC3E}">
        <p14:creationId xmlns:p14="http://schemas.microsoft.com/office/powerpoint/2010/main" val="1224725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Safety Net Methodology Recommendation </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27</a:t>
            </a:fld>
            <a:endParaRPr lang="en-US" dirty="0"/>
          </a:p>
        </p:txBody>
      </p:sp>
      <p:sp>
        <p:nvSpPr>
          <p:cNvPr id="5" name="Content Placeholder 4"/>
          <p:cNvSpPr>
            <a:spLocks noGrp="1"/>
          </p:cNvSpPr>
          <p:nvPr>
            <p:ph sz="quarter" idx="11"/>
          </p:nvPr>
        </p:nvSpPr>
        <p:spPr>
          <a:xfrm>
            <a:off x="414867" y="1819656"/>
            <a:ext cx="11353799" cy="4536695"/>
          </a:xfrm>
        </p:spPr>
        <p:txBody>
          <a:bodyPr>
            <a:normAutofit/>
          </a:bodyPr>
          <a:lstStyle/>
          <a:p>
            <a:r>
              <a:rPr lang="en-US" dirty="0"/>
              <a:t>The CDE recommends that the SBE approve the application of the Safety Net methodology at the student group level in the 2018 Dashboard for the Graduation Rate Indicator and the Suspension Rate </a:t>
            </a:r>
            <a:r>
              <a:rPr lang="en-US" dirty="0" smtClean="0"/>
              <a:t>Indicator.</a:t>
            </a:r>
          </a:p>
        </p:txBody>
      </p:sp>
    </p:spTree>
    <p:extLst>
      <p:ext uri="{BB962C8B-B14F-4D97-AF65-F5344CB8AC3E}">
        <p14:creationId xmlns:p14="http://schemas.microsoft.com/office/powerpoint/2010/main" val="2418545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
            <a:ext cx="12192000" cy="2921325"/>
          </a:xfrm>
        </p:spPr>
        <p:txBody>
          <a:bodyPr>
            <a:normAutofit/>
          </a:bodyPr>
          <a:lstStyle/>
          <a:p>
            <a:pPr algn="ctr"/>
            <a:r>
              <a:rPr lang="en-US" sz="4400" dirty="0" smtClean="0"/>
              <a:t>Attachment 3: English </a:t>
            </a:r>
            <a:r>
              <a:rPr lang="en-US" sz="4400" dirty="0"/>
              <a:t>Learner Progress Indicator (ELPI)</a:t>
            </a:r>
            <a:endParaRPr lang="es-MX" sz="4400"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2901729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29608" y="1246909"/>
            <a:ext cx="11664469" cy="5379522"/>
          </a:xfrm>
        </p:spPr>
        <p:txBody>
          <a:bodyPr>
            <a:noAutofit/>
          </a:bodyPr>
          <a:lstStyle/>
          <a:p>
            <a:pPr marL="0" indent="0">
              <a:buNone/>
            </a:pPr>
            <a:r>
              <a:rPr lang="en-US" sz="3000" dirty="0"/>
              <a:t>Per ESSA Sections 1111(c)(4)(A)(ii) and 1111(c)(4)(B)(iv) </a:t>
            </a:r>
          </a:p>
          <a:p>
            <a:pPr marL="0" indent="0">
              <a:buNone/>
            </a:pPr>
            <a:r>
              <a:rPr lang="en-US" sz="3000" dirty="0"/>
              <a:t>states </a:t>
            </a:r>
            <a:r>
              <a:rPr lang="en-US" sz="3000" b="1" dirty="0"/>
              <a:t>must</a:t>
            </a:r>
            <a:r>
              <a:rPr lang="en-US" sz="3000" dirty="0"/>
              <a:t>:</a:t>
            </a:r>
          </a:p>
          <a:p>
            <a:r>
              <a:rPr lang="en-US" sz="3000" dirty="0"/>
              <a:t>Test ELs in all grades (K–12). However, Title I only requires the EL accountability component to include the following grades:</a:t>
            </a:r>
          </a:p>
          <a:p>
            <a:pPr lvl="1"/>
            <a:r>
              <a:rPr lang="en-US" dirty="0"/>
              <a:t>Grades 3–8 </a:t>
            </a:r>
          </a:p>
          <a:p>
            <a:pPr lvl="1"/>
            <a:r>
              <a:rPr lang="en-US" dirty="0"/>
              <a:t>The same high school grade tested on the statewide assessment (i.e., grade 11 for California) </a:t>
            </a:r>
          </a:p>
          <a:p>
            <a:pPr lvl="0"/>
            <a:r>
              <a:rPr lang="en-US" sz="3000" dirty="0"/>
              <a:t>Include an indicator measuring </a:t>
            </a:r>
            <a:r>
              <a:rPr lang="en-US" sz="3000" b="1" dirty="0"/>
              <a:t>EL </a:t>
            </a:r>
            <a:r>
              <a:rPr lang="en-US" sz="3000" b="1" i="1" dirty="0"/>
              <a:t>progress</a:t>
            </a:r>
            <a:r>
              <a:rPr lang="en-US" sz="3000" b="1" dirty="0"/>
              <a:t> towards achieving English language proficiency</a:t>
            </a:r>
            <a:endParaRPr lang="en-US" altLang="en-US" sz="3000" b="1" dirty="0"/>
          </a:p>
        </p:txBody>
      </p:sp>
      <p:sp>
        <p:nvSpPr>
          <p:cNvPr id="6148" name="Slide Number Placeholder 1"/>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557199" indent="-214308">
              <a:spcBef>
                <a:spcPct val="20000"/>
              </a:spcBef>
              <a:buChar char="–"/>
              <a:defRPr sz="2100">
                <a:solidFill>
                  <a:schemeClr val="tx1"/>
                </a:solidFill>
                <a:latin typeface="Arial" panose="020B0604020202020204" pitchFamily="34" charset="0"/>
              </a:defRPr>
            </a:lvl2pPr>
            <a:lvl3pPr marL="857228" indent="-171446">
              <a:spcBef>
                <a:spcPct val="20000"/>
              </a:spcBef>
              <a:buChar char="•"/>
              <a:defRPr sz="1800">
                <a:solidFill>
                  <a:schemeClr val="tx1"/>
                </a:solidFill>
                <a:latin typeface="Arial" panose="020B0604020202020204" pitchFamily="34" charset="0"/>
              </a:defRPr>
            </a:lvl3pPr>
            <a:lvl4pPr marL="1200120" indent="-171446">
              <a:spcBef>
                <a:spcPct val="20000"/>
              </a:spcBef>
              <a:buChar char="–"/>
              <a:defRPr sz="1500">
                <a:solidFill>
                  <a:schemeClr val="tx1"/>
                </a:solidFill>
                <a:latin typeface="Arial" panose="020B0604020202020204" pitchFamily="34" charset="0"/>
              </a:defRPr>
            </a:lvl4pPr>
            <a:lvl5pPr marL="1543012" indent="-171446">
              <a:spcBef>
                <a:spcPct val="20000"/>
              </a:spcBef>
              <a:buChar char="»"/>
              <a:defRPr sz="1500">
                <a:solidFill>
                  <a:schemeClr val="tx1"/>
                </a:solidFill>
                <a:latin typeface="Arial" panose="020B0604020202020204" pitchFamily="34" charset="0"/>
              </a:defRPr>
            </a:lvl5pPr>
            <a:lvl6pPr marL="1885903" indent="-171446" eaLnBrk="0" fontAlgn="base" hangingPunct="0">
              <a:spcBef>
                <a:spcPct val="20000"/>
              </a:spcBef>
              <a:spcAft>
                <a:spcPct val="0"/>
              </a:spcAft>
              <a:buChar char="»"/>
              <a:defRPr sz="1500">
                <a:solidFill>
                  <a:schemeClr val="tx1"/>
                </a:solidFill>
                <a:latin typeface="Arial" panose="020B0604020202020204" pitchFamily="34" charset="0"/>
              </a:defRPr>
            </a:lvl6pPr>
            <a:lvl7pPr marL="2228795" indent="-171446" eaLnBrk="0" fontAlgn="base" hangingPunct="0">
              <a:spcBef>
                <a:spcPct val="20000"/>
              </a:spcBef>
              <a:spcAft>
                <a:spcPct val="0"/>
              </a:spcAft>
              <a:buChar char="»"/>
              <a:defRPr sz="1500">
                <a:solidFill>
                  <a:schemeClr val="tx1"/>
                </a:solidFill>
                <a:latin typeface="Arial" panose="020B0604020202020204" pitchFamily="34" charset="0"/>
              </a:defRPr>
            </a:lvl7pPr>
            <a:lvl8pPr marL="2571686" indent="-171446" eaLnBrk="0" fontAlgn="base" hangingPunct="0">
              <a:spcBef>
                <a:spcPct val="20000"/>
              </a:spcBef>
              <a:spcAft>
                <a:spcPct val="0"/>
              </a:spcAft>
              <a:buChar char="»"/>
              <a:defRPr sz="1500">
                <a:solidFill>
                  <a:schemeClr val="tx1"/>
                </a:solidFill>
                <a:latin typeface="Arial" panose="020B0604020202020204" pitchFamily="34" charset="0"/>
              </a:defRPr>
            </a:lvl8pPr>
            <a:lvl9pPr marL="2914577" indent="-171446"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E26E0CB9-3AF9-4BBA-9512-3BBADFD82BDC}" type="slidenum">
              <a:rPr lang="en-US" altLang="en-US" sz="1050">
                <a:solidFill>
                  <a:prstClr val="black"/>
                </a:solidFill>
              </a:rPr>
              <a:pPr>
                <a:spcBef>
                  <a:spcPct val="0"/>
                </a:spcBef>
                <a:buFontTx/>
                <a:buNone/>
              </a:pPr>
              <a:t>29</a:t>
            </a:fld>
            <a:endParaRPr lang="en-US" altLang="en-US" sz="1050" dirty="0">
              <a:solidFill>
                <a:prstClr val="black"/>
              </a:solidFill>
            </a:endParaRPr>
          </a:p>
        </p:txBody>
      </p:sp>
      <p:sp>
        <p:nvSpPr>
          <p:cNvPr id="5" name="Title 1"/>
          <p:cNvSpPr>
            <a:spLocks noGrp="1"/>
          </p:cNvSpPr>
          <p:nvPr>
            <p:ph type="title"/>
          </p:nvPr>
        </p:nvSpPr>
        <p:spPr>
          <a:xfrm>
            <a:off x="329608" y="372371"/>
            <a:ext cx="11463808" cy="546382"/>
          </a:xfrm>
        </p:spPr>
        <p:txBody>
          <a:bodyPr>
            <a:noAutofit/>
          </a:bodyPr>
          <a:lstStyle/>
          <a:p>
            <a:pPr algn="ctr"/>
            <a:r>
              <a:rPr lang="en-US" sz="4000" dirty="0">
                <a:solidFill>
                  <a:prstClr val="black"/>
                </a:solidFill>
              </a:rPr>
              <a:t>ESSA Accountability Requirements for ELs</a:t>
            </a:r>
          </a:p>
        </p:txBody>
      </p:sp>
    </p:spTree>
    <p:extLst>
      <p:ext uri="{BB962C8B-B14F-4D97-AF65-F5344CB8AC3E}">
        <p14:creationId xmlns:p14="http://schemas.microsoft.com/office/powerpoint/2010/main" val="3931269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 Recommendation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smtClean="0"/>
              <a:t>California Department of Education (CDE) </a:t>
            </a:r>
            <a:r>
              <a:rPr lang="en-US" dirty="0" smtClean="0"/>
              <a:t>recommends that the SBE approve: (1) further study of the Residual Gain (RG) growth model to examine volatility in the model using additional years of assessment data as it becomes available (2) the recommended proposal to apply the Safety Net methodology to student groups, and (3) the three-year plan for the ELPI.</a:t>
            </a:r>
            <a:endParaRPr lang="en-US"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3854036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Original Rationale for the Current ELPI Methodology</a:t>
            </a:r>
            <a:endParaRPr lang="en-US" dirty="0"/>
          </a:p>
        </p:txBody>
      </p:sp>
      <p:sp>
        <p:nvSpPr>
          <p:cNvPr id="3" name="Content Placeholder 2"/>
          <p:cNvSpPr>
            <a:spLocks noGrp="1"/>
          </p:cNvSpPr>
          <p:nvPr>
            <p:ph idx="1"/>
          </p:nvPr>
        </p:nvSpPr>
        <p:spPr>
          <a:xfrm>
            <a:off x="414868" y="1646238"/>
            <a:ext cx="11353800" cy="4710113"/>
          </a:xfrm>
        </p:spPr>
        <p:txBody>
          <a:bodyPr>
            <a:normAutofit fontScale="55000" lnSpcReduction="20000"/>
          </a:bodyPr>
          <a:lstStyle/>
          <a:p>
            <a:pPr marL="0" indent="0">
              <a:lnSpc>
                <a:spcPct val="120000"/>
              </a:lnSpc>
              <a:buNone/>
              <a:defRPr/>
            </a:pPr>
            <a:r>
              <a:rPr lang="en-US" sz="4400" dirty="0">
                <a:solidFill>
                  <a:prstClr val="black"/>
                </a:solidFill>
              </a:rPr>
              <a:t>T</a:t>
            </a:r>
            <a:r>
              <a:rPr lang="en-US" sz="4400" dirty="0" smtClean="0">
                <a:solidFill>
                  <a:prstClr val="black"/>
                </a:solidFill>
              </a:rPr>
              <a:t>he </a:t>
            </a:r>
            <a:r>
              <a:rPr lang="en-US" sz="4400" dirty="0" smtClean="0">
                <a:solidFill>
                  <a:prstClr val="black"/>
                </a:solidFill>
              </a:rPr>
              <a:t>CDE </a:t>
            </a:r>
            <a:r>
              <a:rPr lang="en-US" sz="4400" dirty="0">
                <a:solidFill>
                  <a:prstClr val="black"/>
                </a:solidFill>
              </a:rPr>
              <a:t>considered several options to create a progress measure that both addresses federal statute and is technically sound for the EL student group. The </a:t>
            </a:r>
            <a:r>
              <a:rPr lang="en-US" sz="4400" dirty="0" smtClean="0">
                <a:solidFill>
                  <a:prstClr val="black"/>
                </a:solidFill>
              </a:rPr>
              <a:t>CDE </a:t>
            </a:r>
            <a:r>
              <a:rPr lang="en-US" sz="4400" dirty="0">
                <a:solidFill>
                  <a:prstClr val="black"/>
                </a:solidFill>
              </a:rPr>
              <a:t>concluded:</a:t>
            </a:r>
          </a:p>
          <a:p>
            <a:pPr>
              <a:lnSpc>
                <a:spcPct val="120000"/>
              </a:lnSpc>
            </a:pPr>
            <a:r>
              <a:rPr lang="en-US" sz="4400" dirty="0">
                <a:solidFill>
                  <a:prstClr val="black"/>
                </a:solidFill>
              </a:rPr>
              <a:t>A growth measure would accurately capture the impact of the school’s and/or local educational agency’s (LEA) EL program.</a:t>
            </a:r>
          </a:p>
          <a:p>
            <a:pPr>
              <a:lnSpc>
                <a:spcPct val="120000"/>
              </a:lnSpc>
            </a:pPr>
            <a:r>
              <a:rPr lang="en-US" sz="4400" dirty="0">
                <a:solidFill>
                  <a:prstClr val="black"/>
                </a:solidFill>
              </a:rPr>
              <a:t>Any measure of EL progress must set annual student level growth expectations based on the student’s prior year English language proficiency assessment performance to determine adequate progress toward proficiency. </a:t>
            </a:r>
          </a:p>
          <a:p>
            <a:pPr>
              <a:lnSpc>
                <a:spcPct val="120000"/>
              </a:lnSpc>
            </a:pPr>
            <a:r>
              <a:rPr lang="en-US" sz="4400" dirty="0">
                <a:solidFill>
                  <a:prstClr val="black"/>
                </a:solidFill>
              </a:rPr>
              <a:t>The State Board of Education (SBE) adopted the current ELPI methodology unanimously and with strong support from stakeholder groups, practitioners, and EL researchers.</a:t>
            </a:r>
          </a:p>
          <a:p>
            <a:endParaRPr lang="en-US"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432783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ELPI Status</a:t>
            </a:r>
          </a:p>
        </p:txBody>
      </p:sp>
      <p:sp>
        <p:nvSpPr>
          <p:cNvPr id="3" name="Content Placeholder 2"/>
          <p:cNvSpPr>
            <a:spLocks noGrp="1"/>
          </p:cNvSpPr>
          <p:nvPr>
            <p:ph idx="1"/>
          </p:nvPr>
        </p:nvSpPr>
        <p:spPr>
          <a:xfrm>
            <a:off x="487296" y="1499700"/>
            <a:ext cx="11353800" cy="4412213"/>
          </a:xfrm>
        </p:spPr>
        <p:txBody>
          <a:bodyPr>
            <a:normAutofit fontScale="85000" lnSpcReduction="20000"/>
          </a:bodyPr>
          <a:lstStyle/>
          <a:p>
            <a:pPr marL="285750" indent="-285750">
              <a:spcBef>
                <a:spcPts val="1200"/>
              </a:spcBef>
            </a:pPr>
            <a:r>
              <a:rPr lang="en-US" sz="3500" dirty="0">
                <a:solidFill>
                  <a:prstClr val="black"/>
                </a:solidFill>
                <a:ea typeface="Calibri" panose="020F0502020204030204" pitchFamily="34" charset="0"/>
              </a:rPr>
              <a:t>The CDE determined that ELPI Status should measure EL student growth toward English language proficiency.</a:t>
            </a:r>
          </a:p>
          <a:p>
            <a:pPr marL="285750" indent="-285750">
              <a:spcBef>
                <a:spcPts val="1200"/>
              </a:spcBef>
            </a:pPr>
            <a:r>
              <a:rPr lang="en-US" sz="3500" dirty="0">
                <a:solidFill>
                  <a:prstClr val="black"/>
                </a:solidFill>
                <a:ea typeface="Calibri" panose="020F0502020204030204" pitchFamily="34" charset="0"/>
              </a:rPr>
              <a:t>To determine Status for the ELPI, the student level growth results were aggregated to the school and LEA levels to calculate the percent of students who moved up at least one performance level from the prior year. </a:t>
            </a:r>
          </a:p>
          <a:p>
            <a:pPr marL="285750" indent="-285750">
              <a:spcBef>
                <a:spcPts val="1200"/>
              </a:spcBef>
            </a:pPr>
            <a:r>
              <a:rPr lang="en-US" sz="3500" dirty="0">
                <a:solidFill>
                  <a:prstClr val="black"/>
                </a:solidFill>
                <a:ea typeface="Calibri" panose="020F0502020204030204" pitchFamily="34" charset="0"/>
              </a:rPr>
              <a:t>The Status calculation provides schools and LEAs with invaluable information on the proportion of their students who are on-track in making progress toward the goal of English language proficiency. </a:t>
            </a:r>
          </a:p>
          <a:p>
            <a:endParaRPr lang="en-US"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1799831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ELPI Change</a:t>
            </a:r>
            <a:endParaRPr lang="en-US" dirty="0"/>
          </a:p>
        </p:txBody>
      </p:sp>
      <p:sp>
        <p:nvSpPr>
          <p:cNvPr id="3" name="Content Placeholder 2"/>
          <p:cNvSpPr>
            <a:spLocks noGrp="1"/>
          </p:cNvSpPr>
          <p:nvPr>
            <p:ph idx="1"/>
          </p:nvPr>
        </p:nvSpPr>
        <p:spPr>
          <a:xfrm>
            <a:off x="414868" y="1825625"/>
            <a:ext cx="11496716" cy="4059127"/>
          </a:xfrm>
        </p:spPr>
        <p:txBody>
          <a:bodyPr>
            <a:normAutofit/>
          </a:bodyPr>
          <a:lstStyle/>
          <a:p>
            <a:r>
              <a:rPr lang="en-US" sz="3000" dirty="0">
                <a:solidFill>
                  <a:prstClr val="black"/>
                </a:solidFill>
              </a:rPr>
              <a:t>The TDG </a:t>
            </a:r>
            <a:r>
              <a:rPr lang="en-US" sz="3000" dirty="0" smtClean="0">
                <a:solidFill>
                  <a:prstClr val="black"/>
                </a:solidFill>
              </a:rPr>
              <a:t>supported the CDE’s determination </a:t>
            </a:r>
            <a:r>
              <a:rPr lang="en-US" sz="3000" dirty="0">
                <a:solidFill>
                  <a:prstClr val="black"/>
                </a:solidFill>
              </a:rPr>
              <a:t>that </a:t>
            </a:r>
            <a:r>
              <a:rPr lang="en-US" sz="3000" dirty="0" smtClean="0">
                <a:solidFill>
                  <a:prstClr val="black"/>
                </a:solidFill>
              </a:rPr>
              <a:t>the ELPI </a:t>
            </a:r>
            <a:r>
              <a:rPr lang="en-US" sz="3000" dirty="0">
                <a:solidFill>
                  <a:prstClr val="black"/>
                </a:solidFill>
              </a:rPr>
              <a:t>Change should measure the year-to-year change in the </a:t>
            </a:r>
            <a:r>
              <a:rPr lang="en-US" sz="3000" b="1" dirty="0">
                <a:solidFill>
                  <a:prstClr val="black"/>
                </a:solidFill>
              </a:rPr>
              <a:t>rate</a:t>
            </a:r>
            <a:r>
              <a:rPr lang="en-US" sz="3000" dirty="0">
                <a:solidFill>
                  <a:prstClr val="black"/>
                </a:solidFill>
              </a:rPr>
              <a:t> schools and LEAs move EL students toward proficiency. </a:t>
            </a:r>
          </a:p>
          <a:p>
            <a:r>
              <a:rPr lang="en-US" sz="3000" dirty="0" smtClean="0">
                <a:solidFill>
                  <a:prstClr val="black"/>
                </a:solidFill>
              </a:rPr>
              <a:t>The </a:t>
            </a:r>
            <a:r>
              <a:rPr lang="en-US" sz="3000" dirty="0">
                <a:solidFill>
                  <a:prstClr val="black"/>
                </a:solidFill>
              </a:rPr>
              <a:t>Change calculation allows schools and LEAs to determine if they are improving upon their ability to keep EL students on-track toward the goal of English language proficiency. </a:t>
            </a:r>
          </a:p>
          <a:p>
            <a:endParaRPr lang="en-US"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223279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179" y="0"/>
            <a:ext cx="9136538" cy="999455"/>
          </a:xfrm>
        </p:spPr>
        <p:txBody>
          <a:bodyPr>
            <a:normAutofit/>
          </a:bodyPr>
          <a:lstStyle/>
          <a:p>
            <a:r>
              <a:rPr lang="en-US" sz="2400" dirty="0"/>
              <a:t>District Level EL Percent Proficient Distribution for Status and Change Using Two Years of Longitudinal Data</a:t>
            </a:r>
          </a:p>
        </p:txBody>
      </p:sp>
      <p:graphicFrame>
        <p:nvGraphicFramePr>
          <p:cNvPr id="6" name="Content Placeholder 5" descr="A table indicating district level EL percent."/>
          <p:cNvGraphicFramePr>
            <a:graphicFrameLocks noGrp="1"/>
          </p:cNvGraphicFramePr>
          <p:nvPr>
            <p:ph sz="quarter" idx="11"/>
            <p:extLst>
              <p:ext uri="{D42A27DB-BD31-4B8C-83A1-F6EECF244321}">
                <p14:modId xmlns:p14="http://schemas.microsoft.com/office/powerpoint/2010/main" val="4155289060"/>
              </p:ext>
            </p:extLst>
          </p:nvPr>
        </p:nvGraphicFramePr>
        <p:xfrm>
          <a:off x="2465030" y="922686"/>
          <a:ext cx="7172835" cy="4645192"/>
        </p:xfrm>
        <a:graphic>
          <a:graphicData uri="http://schemas.openxmlformats.org/drawingml/2006/table">
            <a:tbl>
              <a:tblPr firstRow="1"/>
              <a:tblGrid>
                <a:gridCol w="1287432"/>
                <a:gridCol w="1339980"/>
                <a:gridCol w="1707818"/>
                <a:gridCol w="2009970"/>
                <a:gridCol w="827635"/>
              </a:tblGrid>
              <a:tr h="390997">
                <a:tc>
                  <a:txBody>
                    <a:bodyPr/>
                    <a:lstStyle/>
                    <a:p>
                      <a:pPr marL="0" marR="0" algn="ctr" fontAlgn="ctr">
                        <a:lnSpc>
                          <a:spcPct val="107000"/>
                        </a:lnSpc>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5th Percentile Cut Points</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ctr">
                    <a:lnL w="28575" cap="flat" cmpd="dbl"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Status Level</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ctr">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Current Percent Proficient (Status)</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ctr">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 Level</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ctr">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ctr">
                    <a:lnL>
                      <a:noFill/>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23905">
                <a:tc>
                  <a:txBody>
                    <a:bodyPr/>
                    <a:lstStyle/>
                    <a:p>
                      <a:pPr marL="0" marR="0" algn="ctr" fontAlgn="b">
                        <a:lnSpc>
                          <a:spcPct val="107000"/>
                        </a:lnSpc>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p95</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High</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65.11</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34.53</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p90</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High</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59.35</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28.52</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p85</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55.22</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25.00</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p80</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52.71</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22.85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p75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21.12</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p70</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47.79</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19.57</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p65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46.15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18.66</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p60</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44.36</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17.71</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p55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42.86</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16.67</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p50</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41.18</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15.94</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p45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39.59</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15.07</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p40</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37.82</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14.17</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p35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36.41</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13.33</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p30</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Low</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35.14</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12.26</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p25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Low</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33.33</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11.36</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p20</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Low</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31.49</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9.93</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p15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Low</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29.51</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7.86</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p10</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Low</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27.15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5.83</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3905">
                <a:tc>
                  <a:txBody>
                    <a:bodyPr/>
                    <a:lstStyle/>
                    <a:p>
                      <a:pPr marL="0" marR="0" algn="ctr" fontAlgn="b">
                        <a:lnSpc>
                          <a:spcPct val="107000"/>
                        </a:lnSpc>
                        <a:spcBef>
                          <a:spcPts val="0"/>
                        </a:spcBef>
                        <a:spcAft>
                          <a:spcPts val="0"/>
                        </a:spcAft>
                      </a:pPr>
                      <a:r>
                        <a:rPr lang="en-US" sz="11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p5</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w="28575" cap="flat" cmpd="dbl"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Low</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23.44</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11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a:t>
                      </a:r>
                      <a:endParaRPr lang="en-US" sz="110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a:noFill/>
                    </a:lnR>
                    <a:lnT w="12700" cap="flat" cmpd="sng" algn="ctr">
                      <a:solidFill>
                        <a:srgbClr val="000000"/>
                      </a:solidFill>
                      <a:prstDash val="dot"/>
                      <a:round/>
                      <a:headEnd type="none" w="med" len="med"/>
                      <a:tailEnd type="none" w="med" len="med"/>
                    </a:lnT>
                    <a:lnB w="28575" cap="flat" cmpd="dbl" algn="ctr">
                      <a:solidFill>
                        <a:srgbClr val="000000"/>
                      </a:solidFill>
                      <a:prstDash val="solid"/>
                      <a:round/>
                      <a:headEnd type="none" w="med" len="med"/>
                      <a:tailEnd type="none" w="med" len="med"/>
                    </a:lnB>
                    <a:solidFill>
                      <a:srgbClr val="D9D9D9"/>
                    </a:solidFill>
                  </a:tcPr>
                </a:tc>
                <a:tc>
                  <a:txBody>
                    <a:bodyPr/>
                    <a:lstStyle/>
                    <a:p>
                      <a:pPr marL="0" marR="0" algn="r" fontAlgn="b">
                        <a:lnSpc>
                          <a:spcPct val="107000"/>
                        </a:lnSpc>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2.74</a:t>
                      </a:r>
                      <a:endParaRPr lang="en-US" sz="1100" dirty="0">
                        <a:effectLst/>
                        <a:latin typeface="Arial" panose="020B0604020202020204" pitchFamily="34" charset="0"/>
                        <a:ea typeface="SimSun" panose="02010600030101010101" pitchFamily="2" charset="-122"/>
                        <a:cs typeface="Arial" panose="020B0604020202020204" pitchFamily="34" charset="0"/>
                      </a:endParaRPr>
                    </a:p>
                  </a:txBody>
                  <a:tcPr marL="8514" marR="8514" marT="8514" marB="0" anchor="b">
                    <a:lnL>
                      <a:noFill/>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4" name="Content Placeholder 3"/>
          <p:cNvSpPr>
            <a:spLocks noGrp="1"/>
          </p:cNvSpPr>
          <p:nvPr>
            <p:ph sz="quarter" idx="12"/>
          </p:nvPr>
        </p:nvSpPr>
        <p:spPr>
          <a:xfrm>
            <a:off x="3121853" y="5691797"/>
            <a:ext cx="6257536" cy="798767"/>
          </a:xfrm>
        </p:spPr>
        <p:txBody>
          <a:bodyPr>
            <a:normAutofit lnSpcReduction="10000"/>
          </a:bodyPr>
          <a:lstStyle/>
          <a:p>
            <a:pPr marL="0" lvl="0" indent="0">
              <a:lnSpc>
                <a:spcPct val="100000"/>
              </a:lnSpc>
              <a:spcBef>
                <a:spcPts val="0"/>
              </a:spcBef>
              <a:spcAft>
                <a:spcPts val="0"/>
              </a:spcAft>
              <a:buNone/>
            </a:pPr>
            <a:r>
              <a:rPr lang="en-US" sz="2500" dirty="0">
                <a:solidFill>
                  <a:prstClr val="black"/>
                </a:solidFill>
              </a:rPr>
              <a:t>*Based on current ELPI cut points        </a:t>
            </a:r>
          </a:p>
          <a:p>
            <a:pPr marL="0" lvl="0" indent="0">
              <a:lnSpc>
                <a:spcPct val="100000"/>
              </a:lnSpc>
              <a:spcBef>
                <a:spcPts val="0"/>
              </a:spcBef>
              <a:spcAft>
                <a:spcPts val="0"/>
              </a:spcAft>
              <a:buNone/>
            </a:pPr>
            <a:r>
              <a:rPr lang="en-US" sz="2500" dirty="0">
                <a:solidFill>
                  <a:prstClr val="black"/>
                </a:solidFill>
              </a:rPr>
              <a:t>Data Source: 2016–17 CELDT (N=1,265)</a:t>
            </a:r>
            <a:r>
              <a:rPr lang="en-US" sz="1100" dirty="0">
                <a:solidFill>
                  <a:prstClr val="black"/>
                </a:solidFill>
              </a:rPr>
              <a:t> </a:t>
            </a:r>
          </a:p>
          <a:p>
            <a:endParaRPr lang="en-US" dirty="0"/>
          </a:p>
        </p:txBody>
      </p:sp>
    </p:spTree>
    <p:extLst>
      <p:ext uri="{BB962C8B-B14F-4D97-AF65-F5344CB8AC3E}">
        <p14:creationId xmlns:p14="http://schemas.microsoft.com/office/powerpoint/2010/main" val="772179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District Level EL Percent Proficient Status and Change </a:t>
            </a:r>
            <a:br>
              <a:rPr lang="en-US" sz="2600" dirty="0">
                <a:solidFill>
                  <a:prstClr val="black"/>
                </a:solidFill>
              </a:rPr>
            </a:br>
            <a:r>
              <a:rPr lang="en-US" sz="2600" dirty="0">
                <a:solidFill>
                  <a:prstClr val="black"/>
                </a:solidFill>
              </a:rPr>
              <a:t>in Five by Five Grid </a:t>
            </a:r>
            <a:br>
              <a:rPr lang="en-US" sz="2600" dirty="0">
                <a:solidFill>
                  <a:prstClr val="black"/>
                </a:solidFill>
              </a:rPr>
            </a:br>
            <a:r>
              <a:rPr lang="en-US" sz="2400" dirty="0">
                <a:solidFill>
                  <a:prstClr val="black"/>
                </a:solidFill>
              </a:rPr>
              <a:t>Based on Two Years of Longitudinal Data </a:t>
            </a:r>
            <a:endParaRPr lang="en-US" dirty="0"/>
          </a:p>
        </p:txBody>
      </p:sp>
      <p:graphicFrame>
        <p:nvGraphicFramePr>
          <p:cNvPr id="5" name="Content Placeholder 4" descr="A five-by-five grid table displaying district level EL percent proficient status and change."/>
          <p:cNvGraphicFramePr>
            <a:graphicFrameLocks noGrp="1"/>
          </p:cNvGraphicFramePr>
          <p:nvPr>
            <p:ph sz="quarter" idx="11"/>
            <p:extLst>
              <p:ext uri="{D42A27DB-BD31-4B8C-83A1-F6EECF244321}">
                <p14:modId xmlns:p14="http://schemas.microsoft.com/office/powerpoint/2010/main" val="1699537220"/>
              </p:ext>
            </p:extLst>
          </p:nvPr>
        </p:nvGraphicFramePr>
        <p:xfrm>
          <a:off x="2773672" y="1530035"/>
          <a:ext cx="6636189" cy="3793198"/>
        </p:xfrm>
        <a:graphic>
          <a:graphicData uri="http://schemas.openxmlformats.org/drawingml/2006/table">
            <a:tbl>
              <a:tblPr firstRow="1" firstCol="1" bandRow="1"/>
              <a:tblGrid>
                <a:gridCol w="992076"/>
                <a:gridCol w="1152954"/>
                <a:gridCol w="1085922"/>
                <a:gridCol w="1126141"/>
                <a:gridCol w="1085922"/>
                <a:gridCol w="1193174"/>
              </a:tblGrid>
              <a:tr h="657667">
                <a:tc>
                  <a:txBody>
                    <a:bodyPr/>
                    <a:lstStyle/>
                    <a:p>
                      <a:pPr marL="0" marR="0" algn="ctr">
                        <a:lnSpc>
                          <a:spcPct val="107000"/>
                        </a:lnSpc>
                        <a:spcBef>
                          <a:spcPts val="0"/>
                        </a:spcBef>
                        <a:spcAft>
                          <a:spcPts val="0"/>
                        </a:spcAft>
                      </a:pPr>
                      <a:r>
                        <a:rPr lang="en-US" sz="10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Level</a:t>
                      </a:r>
                      <a:endParaRPr lang="en-US" sz="1000" dirty="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 Declined Significantly</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 Declined</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 Maintained</a:t>
                      </a:r>
                      <a:endParaRPr lang="en-US" sz="1000" dirty="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 Increased</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Significantly</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26293">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Status:</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High</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Yellow</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Green</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Blue</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Blue</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Blue</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100" b="1" i="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190 Districts</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r>
              <a:tr h="626293">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Status:</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Orange</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Yellow</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Green</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Green</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Blue</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100" b="1" i="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253 Districts</a:t>
                      </a:r>
                      <a:r>
                        <a:rPr lang="en-US" sz="11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r>
              <a:tr h="626293">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Status:</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Orange</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Orange</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Yellow</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Green</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Green</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100" b="1" i="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443 Districts</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00"/>
                    </a:solidFill>
                  </a:tcPr>
                </a:tc>
              </a:tr>
              <a:tr h="626293">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Status:</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Low</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Orange</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Orange</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i="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Yellow</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100" b="1" i="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126 Districts</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Yellow</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100" b="1" i="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127 Districts</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30359">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Status:</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Low</a:t>
                      </a:r>
                      <a:r>
                        <a:rPr lang="en-US" sz="7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Orange</a:t>
                      </a:r>
                      <a:endParaRPr lang="en-US" sz="1000">
                        <a:effectLst/>
                        <a:latin typeface="Arial" panose="020B0604020202020204" pitchFamily="34" charset="0"/>
                        <a:ea typeface="SimSun" panose="02010600030101010101" pitchFamily="2" charset="-122"/>
                        <a:cs typeface="Arial" panose="020B0604020202020204" pitchFamily="34" charset="0"/>
                      </a:endParaRPr>
                    </a:p>
                    <a:p>
                      <a:pPr marL="0" marR="0" algn="ctr">
                        <a:lnSpc>
                          <a:spcPct val="107000"/>
                        </a:lnSpc>
                        <a:spcBef>
                          <a:spcPts val="0"/>
                        </a:spcBef>
                        <a:spcAft>
                          <a:spcPts val="0"/>
                        </a:spcAft>
                      </a:pPr>
                      <a:r>
                        <a:rPr lang="en-US" sz="1100" b="1" i="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126 Districts</a:t>
                      </a:r>
                      <a:endParaRPr lang="en-US" sz="100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500"/>
                    </a:solidFill>
                  </a:tcPr>
                </a:tc>
                <a:tc>
                  <a:txBody>
                    <a:bodyPr/>
                    <a:lstStyle/>
                    <a:p>
                      <a:pPr marL="0" marR="0" algn="ctr">
                        <a:lnSpc>
                          <a:spcPct val="107000"/>
                        </a:lnSpc>
                        <a:spcBef>
                          <a:spcPts val="0"/>
                        </a:spcBef>
                        <a:spcAft>
                          <a:spcPts val="0"/>
                        </a:spcAft>
                      </a:pPr>
                      <a:r>
                        <a:rPr lang="en-US" sz="10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Yellow</a:t>
                      </a:r>
                      <a:endParaRPr lang="en-US" sz="1000" dirty="0">
                        <a:effectLst/>
                        <a:latin typeface="Arial" panose="020B0604020202020204" pitchFamily="34" charset="0"/>
                        <a:ea typeface="SimSun" panose="02010600030101010101" pitchFamily="2" charset="-122"/>
                        <a:cs typeface="Arial" panose="020B0604020202020204" pitchFamily="34" charset="0"/>
                      </a:endParaRPr>
                    </a:p>
                  </a:txBody>
                  <a:tcPr marL="56222" marR="56222" marT="78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Content Placeholder 3"/>
          <p:cNvSpPr>
            <a:spLocks noGrp="1"/>
          </p:cNvSpPr>
          <p:nvPr>
            <p:ph sz="quarter" idx="12"/>
          </p:nvPr>
        </p:nvSpPr>
        <p:spPr>
          <a:xfrm>
            <a:off x="3099060" y="5439247"/>
            <a:ext cx="6506665" cy="807050"/>
          </a:xfrm>
        </p:spPr>
        <p:txBody>
          <a:bodyPr>
            <a:normAutofit lnSpcReduction="10000"/>
          </a:bodyPr>
          <a:lstStyle/>
          <a:p>
            <a:pPr marL="0" lvl="0" indent="0">
              <a:lnSpc>
                <a:spcPct val="100000"/>
              </a:lnSpc>
              <a:spcBef>
                <a:spcPts val="0"/>
              </a:spcBef>
              <a:spcAft>
                <a:spcPts val="0"/>
              </a:spcAft>
              <a:buNone/>
            </a:pPr>
            <a:r>
              <a:rPr lang="en-US" sz="2400" dirty="0">
                <a:solidFill>
                  <a:prstClr val="black"/>
                </a:solidFill>
                <a:ea typeface="Times New Roman" panose="02020603050405020304" pitchFamily="18" charset="0"/>
              </a:rPr>
              <a:t>*Including charter schools as districts and based on 2016-17 CELDT with N=1,265</a:t>
            </a:r>
            <a:endParaRPr lang="en-US" sz="2400" dirty="0">
              <a:solidFill>
                <a:prstClr val="black"/>
              </a:solidFill>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0315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Issues with Measuring Change </a:t>
            </a:r>
            <a:br>
              <a:rPr lang="en-US" dirty="0">
                <a:solidFill>
                  <a:prstClr val="black"/>
                </a:solidFill>
              </a:rPr>
            </a:br>
            <a:r>
              <a:rPr lang="en-US" dirty="0">
                <a:solidFill>
                  <a:prstClr val="black"/>
                </a:solidFill>
              </a:rPr>
              <a:t>Using Only Two Years of Data</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prstClr val="black"/>
                </a:solidFill>
                <a:ea typeface="Times New Roman" panose="02020603050405020304" pitchFamily="18" charset="0"/>
              </a:rPr>
              <a:t>Change as measured using two years of data for a matched cohort of students in every percentile is </a:t>
            </a:r>
            <a:r>
              <a:rPr lang="en-US" b="1" dirty="0">
                <a:solidFill>
                  <a:prstClr val="black"/>
                </a:solidFill>
                <a:ea typeface="Times New Roman" panose="02020603050405020304" pitchFamily="18" charset="0"/>
              </a:rPr>
              <a:t>positive. </a:t>
            </a:r>
            <a:r>
              <a:rPr lang="en-US" dirty="0">
                <a:solidFill>
                  <a:prstClr val="black"/>
                </a:solidFill>
                <a:ea typeface="Times New Roman" panose="02020603050405020304" pitchFamily="18" charset="0"/>
              </a:rPr>
              <a:t>Change </a:t>
            </a:r>
            <a:r>
              <a:rPr lang="en-US" b="1" dirty="0">
                <a:solidFill>
                  <a:prstClr val="black"/>
                </a:solidFill>
                <a:ea typeface="Times New Roman" panose="02020603050405020304" pitchFamily="18" charset="0"/>
              </a:rPr>
              <a:t>does not</a:t>
            </a:r>
            <a:r>
              <a:rPr lang="en-US" dirty="0">
                <a:solidFill>
                  <a:prstClr val="black"/>
                </a:solidFill>
                <a:ea typeface="Times New Roman" panose="02020603050405020304" pitchFamily="18" charset="0"/>
              </a:rPr>
              <a:t>: </a:t>
            </a:r>
          </a:p>
          <a:p>
            <a:endParaRPr lang="en-US" sz="1800" dirty="0">
              <a:solidFill>
                <a:prstClr val="black"/>
              </a:solidFill>
              <a:ea typeface="Times New Roman" panose="02020603050405020304" pitchFamily="18" charset="0"/>
            </a:endParaRPr>
          </a:p>
          <a:p>
            <a:pPr marL="285750" indent="-285750"/>
            <a:r>
              <a:rPr lang="en-US" dirty="0">
                <a:solidFill>
                  <a:prstClr val="black"/>
                </a:solidFill>
              </a:rPr>
              <a:t>Measure the year-to-year change in the</a:t>
            </a:r>
            <a:r>
              <a:rPr lang="en-US" b="1" dirty="0">
                <a:solidFill>
                  <a:prstClr val="black"/>
                </a:solidFill>
              </a:rPr>
              <a:t> rate </a:t>
            </a:r>
            <a:r>
              <a:rPr lang="en-US" dirty="0">
                <a:solidFill>
                  <a:prstClr val="black"/>
                </a:solidFill>
              </a:rPr>
              <a:t>at which schools and LEAs move EL students toward proficiency as Change in the current ELPI does. </a:t>
            </a:r>
          </a:p>
          <a:p>
            <a:pPr marL="285750" indent="-285750"/>
            <a:endParaRPr lang="en-US" sz="1800" dirty="0">
              <a:solidFill>
                <a:prstClr val="black"/>
              </a:solidFill>
            </a:endParaRPr>
          </a:p>
          <a:p>
            <a:pPr marL="285750" indent="-285750"/>
            <a:r>
              <a:rPr lang="en-US" dirty="0">
                <a:solidFill>
                  <a:prstClr val="black"/>
                </a:solidFill>
                <a:ea typeface="Times New Roman" panose="02020603050405020304" pitchFamily="18" charset="0"/>
              </a:rPr>
              <a:t>Allow for adequate differentiation in performance between schools and LEAs, thereby not providing a meaningful measure to determine which schools and LEAs are in need of technical assistance. </a:t>
            </a:r>
          </a:p>
          <a:p>
            <a:endParaRPr lang="en-US"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2753458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prstClr val="black"/>
                </a:solidFill>
              </a:rPr>
              <a:t>ELPI Workgroup </a:t>
            </a:r>
            <a:r>
              <a:rPr lang="en-US" dirty="0" smtClean="0">
                <a:solidFill>
                  <a:prstClr val="black"/>
                </a:solidFill>
              </a:rPr>
              <a:t>Feedback</a:t>
            </a:r>
            <a:endParaRPr lang="en-US" dirty="0"/>
          </a:p>
        </p:txBody>
      </p:sp>
      <p:sp>
        <p:nvSpPr>
          <p:cNvPr id="3" name="Content Placeholder 2"/>
          <p:cNvSpPr>
            <a:spLocks noGrp="1"/>
          </p:cNvSpPr>
          <p:nvPr>
            <p:ph idx="1"/>
          </p:nvPr>
        </p:nvSpPr>
        <p:spPr>
          <a:xfrm>
            <a:off x="215692" y="1464550"/>
            <a:ext cx="11552975" cy="4895851"/>
          </a:xfrm>
        </p:spPr>
        <p:txBody>
          <a:bodyPr>
            <a:normAutofit fontScale="70000" lnSpcReduction="20000"/>
          </a:bodyPr>
          <a:lstStyle/>
          <a:p>
            <a:pPr marL="0" indent="0">
              <a:spcBef>
                <a:spcPts val="0"/>
              </a:spcBef>
              <a:buNone/>
              <a:defRPr/>
            </a:pPr>
            <a:r>
              <a:rPr lang="en-US" sz="4300" dirty="0">
                <a:solidFill>
                  <a:prstClr val="black"/>
                </a:solidFill>
              </a:rPr>
              <a:t>At the </a:t>
            </a:r>
            <a:r>
              <a:rPr lang="en-US" sz="4300" dirty="0" smtClean="0">
                <a:solidFill>
                  <a:prstClr val="black"/>
                </a:solidFill>
              </a:rPr>
              <a:t>June </a:t>
            </a:r>
            <a:r>
              <a:rPr lang="en-US" sz="4300" dirty="0">
                <a:solidFill>
                  <a:prstClr val="black"/>
                </a:solidFill>
              </a:rPr>
              <a:t>2018 ELPI Workgroup meeting, the CDE presented the </a:t>
            </a:r>
            <a:r>
              <a:rPr lang="en-US" sz="4300" dirty="0" smtClean="0">
                <a:solidFill>
                  <a:prstClr val="black"/>
                </a:solidFill>
              </a:rPr>
              <a:t>data simulations. Members </a:t>
            </a:r>
            <a:r>
              <a:rPr lang="en-US" sz="4300" dirty="0">
                <a:solidFill>
                  <a:prstClr val="black"/>
                </a:solidFill>
              </a:rPr>
              <a:t>unanimously agreed:</a:t>
            </a:r>
          </a:p>
          <a:p>
            <a:pPr marL="742950" indent="-742950">
              <a:lnSpc>
                <a:spcPct val="120000"/>
              </a:lnSpc>
              <a:spcBef>
                <a:spcPts val="1200"/>
              </a:spcBef>
              <a:spcAft>
                <a:spcPts val="0"/>
              </a:spcAft>
              <a:buFont typeface="+mj-lt"/>
              <a:buAutoNum type="arabicPeriod"/>
              <a:defRPr/>
            </a:pPr>
            <a:r>
              <a:rPr lang="en-US" sz="4300" dirty="0" smtClean="0">
                <a:solidFill>
                  <a:prstClr val="black"/>
                </a:solidFill>
              </a:rPr>
              <a:t>Only </a:t>
            </a:r>
            <a:r>
              <a:rPr lang="en-US" sz="4300" dirty="0">
                <a:solidFill>
                  <a:prstClr val="black"/>
                </a:solidFill>
              </a:rPr>
              <a:t>Status can appropriately be reported with two years of ELPAC Summative results for the 2019 Dashboard. Three years of ELPAC data are necessary to produce valid Status and Change (and color) values which can be reported for ELPI in the 2020 California School Dashboard.</a:t>
            </a:r>
          </a:p>
          <a:p>
            <a:pPr marL="742950" indent="-742950">
              <a:lnSpc>
                <a:spcPct val="120000"/>
              </a:lnSpc>
              <a:spcBef>
                <a:spcPts val="1200"/>
              </a:spcBef>
              <a:spcAft>
                <a:spcPts val="0"/>
              </a:spcAft>
              <a:buFont typeface="+mj-lt"/>
              <a:buAutoNum type="arabicPeriod"/>
              <a:defRPr/>
            </a:pPr>
            <a:r>
              <a:rPr lang="en-US" sz="4300" dirty="0" smtClean="0"/>
              <a:t>Additional </a:t>
            </a:r>
            <a:r>
              <a:rPr lang="en-US" sz="4300" dirty="0"/>
              <a:t>data reports could be made available on the CDE’s DataQuest site in 2018 and 2019 for use in Local Control and Accountability Plan (LCAP) reporting.</a:t>
            </a:r>
          </a:p>
          <a:p>
            <a:endParaRPr lang="en-US"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29175821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prstClr val="black"/>
                </a:solidFill>
              </a:rPr>
              <a:t>Additional ELPI </a:t>
            </a:r>
            <a:r>
              <a:rPr lang="en-US" dirty="0">
                <a:solidFill>
                  <a:prstClr val="black"/>
                </a:solidFill>
              </a:rPr>
              <a:t>Workgroup </a:t>
            </a:r>
            <a:r>
              <a:rPr lang="en-US" dirty="0" smtClean="0">
                <a:solidFill>
                  <a:prstClr val="black"/>
                </a:solidFill>
              </a:rPr>
              <a:t> Feedback</a:t>
            </a:r>
            <a:endParaRPr lang="en-US"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37</a:t>
            </a:fld>
            <a:endParaRPr lang="en-US" dirty="0">
              <a:solidFill>
                <a:prstClr val="black">
                  <a:tint val="75000"/>
                </a:prstClr>
              </a:solidFill>
            </a:endParaRPr>
          </a:p>
        </p:txBody>
      </p:sp>
      <p:sp>
        <p:nvSpPr>
          <p:cNvPr id="5" name="Content Placeholder 5">
            <a:extLst>
              <a:ext uri="{FF2B5EF4-FFF2-40B4-BE49-F238E27FC236}">
                <a16:creationId xmlns:a16="http://schemas.microsoft.com/office/drawing/2014/main" xmlns="" id="{0257672B-03B2-418B-AECC-5E27B048CA47}"/>
              </a:ext>
            </a:extLst>
          </p:cNvPr>
          <p:cNvSpPr>
            <a:spLocks noGrp="1"/>
          </p:cNvSpPr>
          <p:nvPr>
            <p:ph idx="1"/>
          </p:nvPr>
        </p:nvSpPr>
        <p:spPr>
          <a:xfrm>
            <a:off x="211016" y="1825624"/>
            <a:ext cx="11582400" cy="4689475"/>
          </a:xfrm>
        </p:spPr>
        <p:txBody>
          <a:bodyPr>
            <a:normAutofit fontScale="92500"/>
          </a:bodyPr>
          <a:lstStyle/>
          <a:p>
            <a:pPr marL="742950" indent="-514350">
              <a:buFont typeface="+mj-lt"/>
              <a:buAutoNum type="arabicPeriod" startAt="3"/>
            </a:pPr>
            <a:r>
              <a:rPr lang="en-US" sz="3200" dirty="0"/>
              <a:t>LEAs already have access to their own EL students’ data, which can and should be used for LCAP reporting.</a:t>
            </a:r>
          </a:p>
          <a:p>
            <a:pPr marL="742950" indent="-514350">
              <a:buFont typeface="+mj-lt"/>
              <a:buAutoNum type="arabicPeriod" startAt="3"/>
            </a:pPr>
            <a:r>
              <a:rPr lang="en-US" sz="3200" dirty="0"/>
              <a:t>During this transition period, LEAs are still </a:t>
            </a:r>
            <a:r>
              <a:rPr lang="en-US" sz="3200" dirty="0" smtClean="0"/>
              <a:t>obligated </a:t>
            </a:r>
            <a:r>
              <a:rPr lang="en-US" sz="3200" dirty="0"/>
              <a:t>to </a:t>
            </a:r>
            <a:r>
              <a:rPr lang="en-US" sz="3200" dirty="0" smtClean="0"/>
              <a:t>annually monitor EL student progress towards reaching </a:t>
            </a:r>
            <a:r>
              <a:rPr lang="en-US" sz="3200" dirty="0"/>
              <a:t>English Proficiency. </a:t>
            </a:r>
          </a:p>
          <a:p>
            <a:pPr marL="742950" indent="-514350">
              <a:buFont typeface="+mj-lt"/>
              <a:buAutoNum type="arabicPeriod" startAt="3"/>
            </a:pPr>
            <a:r>
              <a:rPr lang="en-US" sz="3200" dirty="0"/>
              <a:t>The CDE will consider revisiting the ELPI formula once two years of ELPAC data become available in the summer of 2019, consulting with the TDG, the ELPI Workgroup, the Bilingual Coordinators Network (BCN) and other important stakeholders.</a:t>
            </a:r>
          </a:p>
        </p:txBody>
      </p:sp>
    </p:spTree>
    <p:extLst>
      <p:ext uri="{BB962C8B-B14F-4D97-AF65-F5344CB8AC3E}">
        <p14:creationId xmlns:p14="http://schemas.microsoft.com/office/powerpoint/2010/main" val="27817402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79"/>
            <a:ext cx="12083358" cy="1477796"/>
          </a:xfrm>
        </p:spPr>
        <p:txBody>
          <a:bodyPr/>
          <a:lstStyle/>
          <a:p>
            <a:pPr algn="ctr"/>
            <a:r>
              <a:rPr lang="en-US" sz="4000" dirty="0" smtClean="0">
                <a:solidFill>
                  <a:prstClr val="black"/>
                </a:solidFill>
              </a:rPr>
              <a:t>TDG Feedback</a:t>
            </a:r>
            <a:endParaRPr lang="en-US" dirty="0"/>
          </a:p>
        </p:txBody>
      </p:sp>
      <p:sp>
        <p:nvSpPr>
          <p:cNvPr id="3" name="Content Placeholder 2"/>
          <p:cNvSpPr>
            <a:spLocks noGrp="1"/>
          </p:cNvSpPr>
          <p:nvPr>
            <p:ph idx="1"/>
          </p:nvPr>
        </p:nvSpPr>
        <p:spPr>
          <a:xfrm>
            <a:off x="214978" y="1424151"/>
            <a:ext cx="11653401" cy="4878555"/>
          </a:xfrm>
        </p:spPr>
        <p:txBody>
          <a:bodyPr>
            <a:normAutofit fontScale="62500" lnSpcReduction="20000"/>
          </a:bodyPr>
          <a:lstStyle/>
          <a:p>
            <a:pPr marL="0" indent="0">
              <a:lnSpc>
                <a:spcPct val="120000"/>
              </a:lnSpc>
              <a:spcBef>
                <a:spcPts val="1200"/>
              </a:spcBef>
              <a:spcAft>
                <a:spcPts val="0"/>
              </a:spcAft>
              <a:buNone/>
              <a:defRPr/>
            </a:pPr>
            <a:r>
              <a:rPr lang="en-US" sz="4200" dirty="0" smtClean="0">
                <a:solidFill>
                  <a:prstClr val="black"/>
                </a:solidFill>
              </a:rPr>
              <a:t>In June 2018 </a:t>
            </a:r>
            <a:r>
              <a:rPr lang="en-US" sz="4200" dirty="0">
                <a:solidFill>
                  <a:prstClr val="black"/>
                </a:solidFill>
              </a:rPr>
              <a:t>the CDE </a:t>
            </a:r>
            <a:r>
              <a:rPr lang="en-US" sz="4200" dirty="0" smtClean="0">
                <a:solidFill>
                  <a:prstClr val="black"/>
                </a:solidFill>
              </a:rPr>
              <a:t>also presented </a:t>
            </a:r>
            <a:r>
              <a:rPr lang="en-US" sz="4200" dirty="0">
                <a:solidFill>
                  <a:prstClr val="black"/>
                </a:solidFill>
              </a:rPr>
              <a:t>to the TDG on the results of data simulations using two years of CELDT data to determine Change. TDG members unanimously agreed:</a:t>
            </a:r>
          </a:p>
          <a:p>
            <a:pPr>
              <a:lnSpc>
                <a:spcPct val="120000"/>
              </a:lnSpc>
              <a:spcBef>
                <a:spcPts val="1200"/>
              </a:spcBef>
              <a:spcAft>
                <a:spcPts val="0"/>
              </a:spcAft>
              <a:defRPr/>
            </a:pPr>
            <a:r>
              <a:rPr lang="en-US" sz="4200" dirty="0" smtClean="0">
                <a:solidFill>
                  <a:prstClr val="black"/>
                </a:solidFill>
              </a:rPr>
              <a:t>Only </a:t>
            </a:r>
            <a:r>
              <a:rPr lang="en-US" sz="4200" dirty="0">
                <a:solidFill>
                  <a:prstClr val="black"/>
                </a:solidFill>
              </a:rPr>
              <a:t>Status can appropriately be reported with two years of ELPAC Summative results for the 2019 Dashboard. </a:t>
            </a:r>
            <a:r>
              <a:rPr lang="en-US" sz="4200" dirty="0" smtClean="0">
                <a:solidFill>
                  <a:prstClr val="black"/>
                </a:solidFill>
              </a:rPr>
              <a:t>Three </a:t>
            </a:r>
            <a:r>
              <a:rPr lang="en-US" sz="4200" dirty="0">
                <a:solidFill>
                  <a:prstClr val="black"/>
                </a:solidFill>
              </a:rPr>
              <a:t>years of ELPAC data are necessary to produce valid Status and Change (and color) values for the California School Dashboard for ELPI.</a:t>
            </a:r>
          </a:p>
          <a:p>
            <a:pPr>
              <a:lnSpc>
                <a:spcPct val="120000"/>
              </a:lnSpc>
              <a:spcBef>
                <a:spcPts val="1200"/>
              </a:spcBef>
              <a:spcAft>
                <a:spcPts val="0"/>
              </a:spcAft>
              <a:defRPr/>
            </a:pPr>
            <a:r>
              <a:rPr lang="en-US" sz="4200" dirty="0" smtClean="0">
                <a:solidFill>
                  <a:prstClr val="black"/>
                </a:solidFill>
              </a:rPr>
              <a:t>While </a:t>
            </a:r>
            <a:r>
              <a:rPr lang="en-US" sz="4200" dirty="0">
                <a:solidFill>
                  <a:prstClr val="black"/>
                </a:solidFill>
              </a:rPr>
              <a:t>Status and Change cannot be calculated using the current, approved ELPI methodology until three years of ELPAC data become available, remember that EL students are already included in all Dashboard indicators.</a:t>
            </a:r>
          </a:p>
          <a:p>
            <a:endParaRPr lang="en-US"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3330572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868" y="0"/>
            <a:ext cx="11353799" cy="1477796"/>
          </a:xfrm>
        </p:spPr>
        <p:txBody>
          <a:bodyPr/>
          <a:lstStyle/>
          <a:p>
            <a:pPr algn="ctr"/>
            <a:r>
              <a:rPr lang="en-US" dirty="0">
                <a:solidFill>
                  <a:prstClr val="black"/>
                </a:solidFill>
              </a:rPr>
              <a:t>ESSA State Plan and the Dashboard</a:t>
            </a:r>
            <a:endParaRPr lang="en-US"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39</a:t>
            </a:fld>
            <a:endParaRPr lang="en-US" dirty="0">
              <a:solidFill>
                <a:prstClr val="black">
                  <a:tint val="75000"/>
                </a:prstClr>
              </a:solidFill>
            </a:endParaRPr>
          </a:p>
        </p:txBody>
      </p:sp>
      <p:sp>
        <p:nvSpPr>
          <p:cNvPr id="5" name="Content Placeholder 2"/>
          <p:cNvSpPr>
            <a:spLocks noGrp="1"/>
          </p:cNvSpPr>
          <p:nvPr>
            <p:ph idx="1"/>
          </p:nvPr>
        </p:nvSpPr>
        <p:spPr>
          <a:xfrm>
            <a:off x="414868" y="1478478"/>
            <a:ext cx="11664469" cy="5379522"/>
          </a:xfrm>
        </p:spPr>
        <p:txBody>
          <a:bodyPr>
            <a:noAutofit/>
          </a:bodyPr>
          <a:lstStyle/>
          <a:p>
            <a:r>
              <a:rPr lang="en-US" sz="3000" dirty="0" smtClean="0"/>
              <a:t>California’s ESSA State Plan outlines </a:t>
            </a:r>
            <a:r>
              <a:rPr lang="en-US" sz="3200" dirty="0"/>
              <a:t>future plans once two years of </a:t>
            </a:r>
            <a:r>
              <a:rPr lang="en-US" sz="3200" dirty="0" smtClean="0"/>
              <a:t>ELPAC Summative results </a:t>
            </a:r>
            <a:r>
              <a:rPr lang="en-US" sz="3200" dirty="0"/>
              <a:t>are available</a:t>
            </a:r>
            <a:r>
              <a:rPr lang="en-US" sz="3200" dirty="0" smtClean="0"/>
              <a:t>.</a:t>
            </a:r>
          </a:p>
          <a:p>
            <a:endParaRPr lang="en-US" altLang="en-US" sz="1200" dirty="0"/>
          </a:p>
          <a:p>
            <a:r>
              <a:rPr lang="en-US" altLang="en-US" sz="3000" dirty="0" smtClean="0"/>
              <a:t>The CDE will be able to report Status in ELPI after two years of data (i.e., fall 2019). </a:t>
            </a:r>
          </a:p>
          <a:p>
            <a:endParaRPr lang="en-US" altLang="en-US" sz="1200" dirty="0"/>
          </a:p>
          <a:p>
            <a:r>
              <a:rPr lang="en-US" altLang="en-US" sz="3000" dirty="0" smtClean="0"/>
              <a:t>The CDE will revisit the ELPI methodology when two years of ELPAC Summative results are available. </a:t>
            </a:r>
            <a:endParaRPr lang="en-US" altLang="en-US" sz="3000" dirty="0"/>
          </a:p>
        </p:txBody>
      </p:sp>
    </p:spTree>
    <p:extLst>
      <p:ext uri="{BB962C8B-B14F-4D97-AF65-F5344CB8AC3E}">
        <p14:creationId xmlns:p14="http://schemas.microsoft.com/office/powerpoint/2010/main" val="394977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Attachment 1: Incorporating a Growth Model into the Dashboard</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4</a:t>
            </a:fld>
            <a:endParaRPr lang="en-US" dirty="0"/>
          </a:p>
        </p:txBody>
      </p:sp>
      <p:sp>
        <p:nvSpPr>
          <p:cNvPr id="5" name="Content Placeholder 4"/>
          <p:cNvSpPr>
            <a:spLocks noGrp="1"/>
          </p:cNvSpPr>
          <p:nvPr>
            <p:ph sz="quarter" idx="11"/>
          </p:nvPr>
        </p:nvSpPr>
        <p:spPr>
          <a:xfrm>
            <a:off x="414867" y="1646238"/>
            <a:ext cx="11353799" cy="4710113"/>
          </a:xfrm>
        </p:spPr>
        <p:txBody>
          <a:bodyPr>
            <a:normAutofit lnSpcReduction="10000"/>
          </a:bodyPr>
          <a:lstStyle/>
          <a:p>
            <a:r>
              <a:rPr lang="en-US" dirty="0" smtClean="0"/>
              <a:t>At the May 2018 State Board </a:t>
            </a:r>
            <a:r>
              <a:rPr lang="en-US" dirty="0"/>
              <a:t>of Education (SBE) </a:t>
            </a:r>
            <a:r>
              <a:rPr lang="en-US" dirty="0" smtClean="0"/>
              <a:t>meeting, the SBE:</a:t>
            </a:r>
          </a:p>
          <a:p>
            <a:pPr lvl="1"/>
            <a:r>
              <a:rPr lang="en-US" dirty="0" smtClean="0"/>
              <a:t>Approved further exploration of the Residual Gain (RG) Growth Model </a:t>
            </a:r>
          </a:p>
          <a:p>
            <a:pPr lvl="1"/>
            <a:r>
              <a:rPr lang="en-US" dirty="0" smtClean="0"/>
              <a:t>Requested that the Educational Testing Service (ETS) conduct further analysis of the RG model using the 2016–17 Smarter Balanced Assessment results</a:t>
            </a:r>
          </a:p>
          <a:p>
            <a:pPr lvl="1"/>
            <a:r>
              <a:rPr lang="en-US" dirty="0" smtClean="0"/>
              <a:t>Requested that </a:t>
            </a:r>
            <a:r>
              <a:rPr lang="en-US" dirty="0" smtClean="0"/>
              <a:t>CDE </a:t>
            </a:r>
            <a:r>
              <a:rPr lang="en-US" dirty="0" smtClean="0"/>
              <a:t>staff obtain additional feedback from stakeholders on incorporating the growth model into the Dashboard.</a:t>
            </a:r>
            <a:endParaRPr lang="en-US" dirty="0"/>
          </a:p>
        </p:txBody>
      </p:sp>
    </p:spTree>
    <p:extLst>
      <p:ext uri="{BB962C8B-B14F-4D97-AF65-F5344CB8AC3E}">
        <p14:creationId xmlns:p14="http://schemas.microsoft.com/office/powerpoint/2010/main" val="39279328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9734" y="203504"/>
            <a:ext cx="8339328" cy="475980"/>
          </a:xfrm>
        </p:spPr>
        <p:txBody>
          <a:bodyPr>
            <a:noAutofit/>
          </a:bodyPr>
          <a:lstStyle/>
          <a:p>
            <a:pPr algn="ctr"/>
            <a:r>
              <a:rPr lang="en-US" sz="3000" dirty="0" smtClean="0"/>
              <a:t>2018 and 2019 Key Dates</a:t>
            </a:r>
            <a:endParaRPr lang="en-US" sz="3000"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40</a:t>
            </a:fld>
            <a:endParaRPr lang="en-US" dirty="0">
              <a:solidFill>
                <a:prstClr val="black">
                  <a:tint val="75000"/>
                </a:prstClr>
              </a:solidFill>
            </a:endParaRPr>
          </a:p>
        </p:txBody>
      </p:sp>
      <p:graphicFrame>
        <p:nvGraphicFramePr>
          <p:cNvPr id="8" name="Content Placeholder 7" descr="Keys dates in 2018 and 2019 for the Englisher Learner Progress Indicator " title="2018 and 2019 Key Dates"/>
          <p:cNvGraphicFramePr>
            <a:graphicFrameLocks noGrp="1"/>
          </p:cNvGraphicFramePr>
          <p:nvPr>
            <p:ph idx="1"/>
            <p:extLst>
              <p:ext uri="{D42A27DB-BD31-4B8C-83A1-F6EECF244321}">
                <p14:modId xmlns:p14="http://schemas.microsoft.com/office/powerpoint/2010/main" val="764529402"/>
              </p:ext>
            </p:extLst>
          </p:nvPr>
        </p:nvGraphicFramePr>
        <p:xfrm>
          <a:off x="275304" y="1013780"/>
          <a:ext cx="11602064" cy="4156185"/>
        </p:xfrm>
        <a:graphic>
          <a:graphicData uri="http://schemas.openxmlformats.org/drawingml/2006/table">
            <a:tbl>
              <a:tblPr firstRow="1" firstCol="1" bandRow="1">
                <a:tableStyleId>{5C22544A-7EE6-4342-B048-85BDC9FD1C3A}</a:tableStyleId>
              </a:tblPr>
              <a:tblGrid>
                <a:gridCol w="2636997"/>
                <a:gridCol w="8965067"/>
              </a:tblGrid>
              <a:tr h="305891">
                <a:tc>
                  <a:txBody>
                    <a:bodyPr/>
                    <a:lstStyle/>
                    <a:p>
                      <a:pPr algn="ctr"/>
                      <a:r>
                        <a:rPr lang="en-US" sz="2400" dirty="0">
                          <a:effectLst/>
                          <a:latin typeface="Arial" panose="020B0604020202020204" pitchFamily="34" charset="0"/>
                          <a:cs typeface="Arial" panose="020B0604020202020204" pitchFamily="34" charset="0"/>
                        </a:rPr>
                        <a:t>Month</a:t>
                      </a:r>
                    </a:p>
                  </a:txBody>
                  <a:tcPr marL="51435" marR="51435" marT="0" marB="0" anchor="ctr"/>
                </a:tc>
                <a:tc>
                  <a:txBody>
                    <a:bodyPr/>
                    <a:lstStyle/>
                    <a:p>
                      <a:pPr algn="ctr"/>
                      <a:r>
                        <a:rPr lang="en-US" sz="2400" dirty="0">
                          <a:effectLst/>
                          <a:latin typeface="Arial" panose="020B0604020202020204" pitchFamily="34" charset="0"/>
                          <a:cs typeface="Arial" panose="020B0604020202020204" pitchFamily="34" charset="0"/>
                        </a:rPr>
                        <a:t>Event/Activity</a:t>
                      </a:r>
                    </a:p>
                  </a:txBody>
                  <a:tcPr marL="51435" marR="51435" marT="0" marB="0" anchor="ctr"/>
                </a:tc>
              </a:tr>
              <a:tr h="611781">
                <a:tc>
                  <a:txBody>
                    <a:bodyPr/>
                    <a:lstStyle/>
                    <a:p>
                      <a:pPr algn="ctr"/>
                      <a:r>
                        <a:rPr lang="en-US" sz="2400" dirty="0" smtClean="0">
                          <a:effectLst/>
                          <a:latin typeface="Arial" panose="020B0604020202020204" pitchFamily="34" charset="0"/>
                          <a:cs typeface="Arial" panose="020B0604020202020204" pitchFamily="34" charset="0"/>
                        </a:rPr>
                        <a:t>August </a:t>
                      </a:r>
                      <a:r>
                        <a:rPr lang="en-US" sz="2400" dirty="0">
                          <a:effectLst/>
                          <a:latin typeface="Arial" panose="020B0604020202020204" pitchFamily="34" charset="0"/>
                          <a:cs typeface="Arial" panose="020B0604020202020204" pitchFamily="34" charset="0"/>
                        </a:rPr>
                        <a:t>2018</a:t>
                      </a:r>
                    </a:p>
                  </a:txBody>
                  <a:tcPr marL="51435" marR="51435" marT="0" marB="0" anchor="ctr"/>
                </a:tc>
                <a:tc>
                  <a:txBody>
                    <a:bodyPr/>
                    <a:lstStyle/>
                    <a:p>
                      <a:pPr marL="0" marR="0" lvl="0" indent="0" algn="l">
                        <a:spcBef>
                          <a:spcPts val="0"/>
                        </a:spcBef>
                        <a:spcAft>
                          <a:spcPts val="0"/>
                        </a:spcAft>
                        <a:buFont typeface="Symbol" panose="05050102010706020507" pitchFamily="18" charset="2"/>
                        <a:buNone/>
                      </a:pPr>
                      <a:r>
                        <a:rPr lang="en-US" sz="2400" dirty="0">
                          <a:effectLst/>
                          <a:latin typeface="Arial" panose="020B0604020202020204" pitchFamily="34" charset="0"/>
                          <a:cs typeface="Arial" panose="020B0604020202020204" pitchFamily="34" charset="0"/>
                        </a:rPr>
                        <a:t>Spring </a:t>
                      </a:r>
                      <a:r>
                        <a:rPr lang="en-US" sz="2400" dirty="0" smtClean="0">
                          <a:effectLst/>
                          <a:latin typeface="Arial" panose="020B0604020202020204" pitchFamily="34" charset="0"/>
                          <a:cs typeface="Arial" panose="020B0604020202020204" pitchFamily="34" charset="0"/>
                        </a:rPr>
                        <a:t>2018 ELPAC Summative results available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tc>
              </a:tr>
              <a:tr h="611781">
                <a:tc>
                  <a:txBody>
                    <a:bodyPr/>
                    <a:lstStyle/>
                    <a:p>
                      <a:pPr algn="ctr"/>
                      <a:r>
                        <a:rPr lang="en-US" sz="2400" dirty="0" smtClean="0">
                          <a:effectLst/>
                          <a:latin typeface="Arial" panose="020B0604020202020204" pitchFamily="34" charset="0"/>
                          <a:cs typeface="Arial" panose="020B0604020202020204" pitchFamily="34" charset="0"/>
                        </a:rPr>
                        <a:t>September </a:t>
                      </a:r>
                      <a:r>
                        <a:rPr lang="en-US" sz="2400" dirty="0">
                          <a:effectLst/>
                          <a:latin typeface="Arial" panose="020B0604020202020204" pitchFamily="34" charset="0"/>
                          <a:cs typeface="Arial" panose="020B0604020202020204" pitchFamily="34" charset="0"/>
                        </a:rPr>
                        <a:t>2018</a:t>
                      </a:r>
                    </a:p>
                  </a:txBody>
                  <a:tcPr marL="51435" marR="51435" marT="0" marB="0" anchor="ctr"/>
                </a:tc>
                <a:tc>
                  <a:txBody>
                    <a:bodyPr/>
                    <a:lstStyle/>
                    <a:p>
                      <a:pPr marL="0" marR="0" lvl="0" indent="0">
                        <a:spcBef>
                          <a:spcPts val="0"/>
                        </a:spcBef>
                        <a:spcAft>
                          <a:spcPts val="0"/>
                        </a:spcAft>
                        <a:buFont typeface="Symbol" panose="05050102010706020507" pitchFamily="18" charset="2"/>
                        <a:buNone/>
                      </a:pPr>
                      <a:r>
                        <a:rPr lang="en-US" sz="2400" dirty="0" smtClean="0">
                          <a:effectLst/>
                          <a:latin typeface="Arial" panose="020B0604020202020204" pitchFamily="34" charset="0"/>
                          <a:cs typeface="Arial" panose="020B0604020202020204" pitchFamily="34" charset="0"/>
                        </a:rPr>
                        <a:t>SBE </a:t>
                      </a:r>
                      <a:r>
                        <a:rPr lang="en-US" sz="2400" dirty="0">
                          <a:effectLst/>
                          <a:latin typeface="Arial" panose="020B0604020202020204" pitchFamily="34" charset="0"/>
                          <a:cs typeface="Arial" panose="020B0604020202020204" pitchFamily="34" charset="0"/>
                        </a:rPr>
                        <a:t>Meeting: </a:t>
                      </a:r>
                      <a:r>
                        <a:rPr lang="en-US" sz="2400" dirty="0" smtClean="0">
                          <a:effectLst/>
                          <a:latin typeface="Arial" panose="020B0604020202020204" pitchFamily="34" charset="0"/>
                          <a:cs typeface="Arial" panose="020B0604020202020204" pitchFamily="34" charset="0"/>
                        </a:rPr>
                        <a:t>Adopt</a:t>
                      </a:r>
                      <a:r>
                        <a:rPr lang="en-US" sz="2400" baseline="0" dirty="0" smtClean="0">
                          <a:effectLst/>
                          <a:latin typeface="Arial" panose="020B0604020202020204" pitchFamily="34" charset="0"/>
                          <a:cs typeface="Arial" panose="020B0604020202020204" pitchFamily="34" charset="0"/>
                        </a:rPr>
                        <a:t> 2018 Dashboard report using ELPAC data</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tc>
              </a:tr>
              <a:tr h="611781">
                <a:tc>
                  <a:txBody>
                    <a:bodyPr/>
                    <a:lstStyle/>
                    <a:p>
                      <a:pPr algn="ctr"/>
                      <a:r>
                        <a:rPr lang="en-US" sz="2400" dirty="0" smtClean="0">
                          <a:effectLst/>
                          <a:latin typeface="Arial" panose="020B0604020202020204" pitchFamily="34" charset="0"/>
                          <a:cs typeface="Arial" panose="020B0604020202020204" pitchFamily="34" charset="0"/>
                        </a:rPr>
                        <a:t>December</a:t>
                      </a:r>
                      <a:r>
                        <a:rPr lang="en-US" sz="2400" baseline="0" dirty="0" smtClean="0">
                          <a:effectLst/>
                          <a:latin typeface="Arial" panose="020B0604020202020204" pitchFamily="34" charset="0"/>
                          <a:cs typeface="Arial" panose="020B0604020202020204" pitchFamily="34" charset="0"/>
                        </a:rPr>
                        <a:t> 2018</a:t>
                      </a:r>
                      <a:endParaRPr lang="en-US" sz="2400" dirty="0">
                        <a:effectLst/>
                        <a:latin typeface="Arial" panose="020B0604020202020204" pitchFamily="34" charset="0"/>
                        <a:cs typeface="Arial" panose="020B0604020202020204" pitchFamily="34" charset="0"/>
                      </a:endParaRPr>
                    </a:p>
                  </a:txBody>
                  <a:tcPr marL="51435" marR="51435" marT="0" marB="0" anchor="ctr"/>
                </a:tc>
                <a:tc>
                  <a:txBody>
                    <a:bodyPr/>
                    <a:lstStyle/>
                    <a:p>
                      <a:pPr marL="0" marR="0" lvl="0" indent="0">
                        <a:spcBef>
                          <a:spcPts val="0"/>
                        </a:spcBef>
                        <a:spcAft>
                          <a:spcPts val="0"/>
                        </a:spcAft>
                        <a:buFont typeface="Symbol" panose="05050102010706020507" pitchFamily="18" charset="2"/>
                        <a:buNone/>
                      </a:pPr>
                      <a:r>
                        <a:rPr lang="en-US" sz="2400" dirty="0" smtClean="0">
                          <a:effectLst/>
                          <a:latin typeface="Arial" panose="020B0604020202020204" pitchFamily="34" charset="0"/>
                          <a:ea typeface="Calibri" panose="020F0502020204030204" pitchFamily="34" charset="0"/>
                          <a:cs typeface="Arial" panose="020B0604020202020204" pitchFamily="34" charset="0"/>
                        </a:rPr>
                        <a:t>Report ELPAC Performance</a:t>
                      </a:r>
                      <a:r>
                        <a:rPr lang="en-US" sz="2400" baseline="0" dirty="0" smtClean="0">
                          <a:effectLst/>
                          <a:latin typeface="Arial" panose="020B0604020202020204" pitchFamily="34" charset="0"/>
                          <a:ea typeface="Calibri" panose="020F0502020204030204" pitchFamily="34" charset="0"/>
                          <a:cs typeface="Arial" panose="020B0604020202020204" pitchFamily="34" charset="0"/>
                        </a:rPr>
                        <a:t> Levels for schools and districts using 2018 ELPAC data</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tc>
              </a:tr>
              <a:tr h="611781">
                <a:tc>
                  <a:txBody>
                    <a:bodyPr/>
                    <a:lstStyle/>
                    <a:p>
                      <a:pPr algn="ctr"/>
                      <a:r>
                        <a:rPr lang="en-US" sz="2400" dirty="0" smtClean="0">
                          <a:effectLst/>
                          <a:latin typeface="Arial" panose="020B0604020202020204" pitchFamily="34" charset="0"/>
                          <a:cs typeface="Arial" panose="020B0604020202020204" pitchFamily="34" charset="0"/>
                        </a:rPr>
                        <a:t>August 2019</a:t>
                      </a:r>
                      <a:endParaRPr lang="en-US" sz="2400" dirty="0">
                        <a:effectLst/>
                        <a:latin typeface="Arial" panose="020B0604020202020204" pitchFamily="34" charset="0"/>
                        <a:cs typeface="Arial" panose="020B0604020202020204" pitchFamily="34" charset="0"/>
                      </a:endParaRPr>
                    </a:p>
                  </a:txBody>
                  <a:tcPr marL="51435" marR="51435" marT="0" marB="0" anchor="ctr"/>
                </a:tc>
                <a:tc>
                  <a:txBody>
                    <a:bodyPr/>
                    <a:lstStyle/>
                    <a:p>
                      <a:pPr marL="0" marR="0" lvl="0" indent="0" algn="l">
                        <a:spcBef>
                          <a:spcPts val="0"/>
                        </a:spcBef>
                        <a:spcAft>
                          <a:spcPts val="0"/>
                        </a:spcAft>
                        <a:buFont typeface="Symbol" panose="05050102010706020507" pitchFamily="18" charset="2"/>
                        <a:buNone/>
                      </a:pPr>
                      <a:r>
                        <a:rPr lang="en-US" sz="2400" dirty="0">
                          <a:effectLst/>
                          <a:latin typeface="Arial" panose="020B0604020202020204" pitchFamily="34" charset="0"/>
                          <a:cs typeface="Arial" panose="020B0604020202020204" pitchFamily="34" charset="0"/>
                        </a:rPr>
                        <a:t>Spring </a:t>
                      </a:r>
                      <a:r>
                        <a:rPr lang="en-US" sz="2400" dirty="0" smtClean="0">
                          <a:effectLst/>
                          <a:latin typeface="Arial" panose="020B0604020202020204" pitchFamily="34" charset="0"/>
                          <a:cs typeface="Arial" panose="020B0604020202020204" pitchFamily="34" charset="0"/>
                        </a:rPr>
                        <a:t>2019 ELPAC Summative results available</a:t>
                      </a:r>
                      <a:endParaRPr lang="en-US" sz="2400" dirty="0">
                        <a:effectLst/>
                        <a:latin typeface="Arial" panose="020B0604020202020204" pitchFamily="34" charset="0"/>
                        <a:cs typeface="Arial" panose="020B0604020202020204" pitchFamily="34" charset="0"/>
                      </a:endParaRPr>
                    </a:p>
                  </a:txBody>
                  <a:tcPr marL="51435" marR="51435" marT="0" marB="0" anchor="ctr"/>
                </a:tc>
              </a:tr>
              <a:tr h="611781">
                <a:tc>
                  <a:txBody>
                    <a:bodyPr/>
                    <a:lstStyle/>
                    <a:p>
                      <a:pPr algn="ctr"/>
                      <a:r>
                        <a:rPr lang="en-US" sz="2400" dirty="0" smtClean="0">
                          <a:effectLst/>
                          <a:latin typeface="Arial" panose="020B0604020202020204" pitchFamily="34" charset="0"/>
                          <a:cs typeface="Arial" panose="020B0604020202020204" pitchFamily="34" charset="0"/>
                        </a:rPr>
                        <a:t>November 2019</a:t>
                      </a:r>
                      <a:endParaRPr lang="en-US" sz="2400" dirty="0">
                        <a:effectLst/>
                        <a:latin typeface="Arial" panose="020B0604020202020204" pitchFamily="34" charset="0"/>
                        <a:cs typeface="Arial" panose="020B0604020202020204" pitchFamily="34" charset="0"/>
                      </a:endParaRPr>
                    </a:p>
                  </a:txBody>
                  <a:tcPr marL="51435" marR="51435" marT="0" marB="0" anchor="ctr"/>
                </a:tc>
                <a:tc>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2400" u="none" kern="1200" dirty="0" smtClean="0">
                          <a:solidFill>
                            <a:schemeClr val="dk1"/>
                          </a:solidFill>
                          <a:effectLst/>
                          <a:latin typeface="Arial" panose="020B0604020202020204" pitchFamily="34" charset="0"/>
                          <a:ea typeface="+mn-ea"/>
                          <a:cs typeface="Arial" panose="020B0604020202020204" pitchFamily="34" charset="0"/>
                        </a:rPr>
                        <a:t>SBE Meeting: ELPI Status Cut Scores Approved</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tc>
              </a:tr>
              <a:tr h="611781">
                <a:tc>
                  <a:txBody>
                    <a:bodyPr/>
                    <a:lstStyle/>
                    <a:p>
                      <a:pPr algn="ctr"/>
                      <a:r>
                        <a:rPr lang="en-US" sz="2400" dirty="0" smtClean="0">
                          <a:effectLst/>
                          <a:latin typeface="Arial" panose="020B0604020202020204" pitchFamily="34" charset="0"/>
                          <a:cs typeface="Arial" panose="020B0604020202020204" pitchFamily="34" charset="0"/>
                        </a:rPr>
                        <a:t>December 2019</a:t>
                      </a:r>
                      <a:endParaRPr lang="en-US" sz="2400" dirty="0">
                        <a:effectLst/>
                        <a:latin typeface="Arial" panose="020B0604020202020204" pitchFamily="34" charset="0"/>
                        <a:cs typeface="Arial" panose="020B0604020202020204" pitchFamily="34" charset="0"/>
                      </a:endParaRPr>
                    </a:p>
                  </a:txBody>
                  <a:tcPr marL="51435" marR="51435" marT="0" marB="0" anchor="ctr"/>
                </a:tc>
                <a:tc>
                  <a:txBody>
                    <a:bodyPr/>
                    <a:lstStyle/>
                    <a:p>
                      <a:pPr marL="0" marR="0" lvl="0" indent="0">
                        <a:spcBef>
                          <a:spcPts val="0"/>
                        </a:spcBef>
                        <a:spcAft>
                          <a:spcPts val="0"/>
                        </a:spcAft>
                        <a:buFont typeface="Symbol" panose="05050102010706020507" pitchFamily="18" charset="2"/>
                        <a:buNone/>
                      </a:pPr>
                      <a:r>
                        <a:rPr lang="en-US" sz="2400" u="none" kern="1200" dirty="0" smtClean="0">
                          <a:solidFill>
                            <a:schemeClr val="dk1"/>
                          </a:solidFill>
                          <a:effectLst/>
                          <a:latin typeface="Arial" panose="020B0604020202020204" pitchFamily="34" charset="0"/>
                          <a:ea typeface="+mn-ea"/>
                          <a:cs typeface="Arial" panose="020B0604020202020204" pitchFamily="34" charset="0"/>
                        </a:rPr>
                        <a:t>ELPI Status reported</a:t>
                      </a:r>
                      <a:r>
                        <a:rPr lang="en-US" sz="2400" u="none" kern="1200" baseline="0" dirty="0" smtClean="0">
                          <a:solidFill>
                            <a:schemeClr val="dk1"/>
                          </a:solidFill>
                          <a:effectLst/>
                          <a:latin typeface="Arial" panose="020B0604020202020204" pitchFamily="34" charset="0"/>
                          <a:ea typeface="+mn-ea"/>
                          <a:cs typeface="Arial" panose="020B0604020202020204" pitchFamily="34" charset="0"/>
                        </a:rPr>
                        <a:t> in the 2019 Dashboard</a:t>
                      </a:r>
                      <a:endParaRPr lang="en-US" sz="2400" u="none" kern="120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r>
            </a:tbl>
          </a:graphicData>
        </a:graphic>
      </p:graphicFrame>
    </p:spTree>
    <p:extLst>
      <p:ext uri="{BB962C8B-B14F-4D97-AF65-F5344CB8AC3E}">
        <p14:creationId xmlns:p14="http://schemas.microsoft.com/office/powerpoint/2010/main" val="14224253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9734" y="203504"/>
            <a:ext cx="8339328" cy="475980"/>
          </a:xfrm>
        </p:spPr>
        <p:txBody>
          <a:bodyPr>
            <a:noAutofit/>
          </a:bodyPr>
          <a:lstStyle/>
          <a:p>
            <a:pPr algn="ctr"/>
            <a:r>
              <a:rPr lang="en-US" sz="3000" dirty="0" smtClean="0"/>
              <a:t>2020 Key Dates</a:t>
            </a:r>
            <a:endParaRPr lang="en-US" sz="3000" dirty="0"/>
          </a:p>
        </p:txBody>
      </p:sp>
      <p:sp>
        <p:nvSpPr>
          <p:cNvPr id="4" name="Slide Number Placeholder 3"/>
          <p:cNvSpPr>
            <a:spLocks noGrp="1"/>
          </p:cNvSpPr>
          <p:nvPr>
            <p:ph type="sldNum" sz="quarter" idx="12"/>
          </p:nvPr>
        </p:nvSpPr>
        <p:spPr/>
        <p:txBody>
          <a:bodyPr/>
          <a:lstStyle/>
          <a:p>
            <a:fld id="{E3F07B27-5348-4263-B67F-EF7FF0A6AD4A}" type="slidenum">
              <a:rPr lang="en-US" smtClean="0">
                <a:solidFill>
                  <a:prstClr val="black">
                    <a:tint val="75000"/>
                  </a:prstClr>
                </a:solidFill>
              </a:rPr>
              <a:pPr/>
              <a:t>41</a:t>
            </a:fld>
            <a:endParaRPr lang="en-US" dirty="0">
              <a:solidFill>
                <a:prstClr val="black">
                  <a:tint val="75000"/>
                </a:prstClr>
              </a:solidFill>
            </a:endParaRPr>
          </a:p>
        </p:txBody>
      </p:sp>
      <p:graphicFrame>
        <p:nvGraphicFramePr>
          <p:cNvPr id="8" name="Content Placeholder 7" descr="Keys dates in 2020 for the Englisher Learner Progress Indicator " title="2020 Key Dates"/>
          <p:cNvGraphicFramePr>
            <a:graphicFrameLocks noGrp="1"/>
          </p:cNvGraphicFramePr>
          <p:nvPr>
            <p:ph idx="1"/>
            <p:extLst>
              <p:ext uri="{D42A27DB-BD31-4B8C-83A1-F6EECF244321}">
                <p14:modId xmlns:p14="http://schemas.microsoft.com/office/powerpoint/2010/main" val="2603698799"/>
              </p:ext>
            </p:extLst>
          </p:nvPr>
        </p:nvGraphicFramePr>
        <p:xfrm>
          <a:off x="314632" y="1003949"/>
          <a:ext cx="11602064" cy="2201103"/>
        </p:xfrm>
        <a:graphic>
          <a:graphicData uri="http://schemas.openxmlformats.org/drawingml/2006/table">
            <a:tbl>
              <a:tblPr firstRow="1" firstCol="1" bandRow="1">
                <a:tableStyleId>{5C22544A-7EE6-4342-B048-85BDC9FD1C3A}</a:tableStyleId>
              </a:tblPr>
              <a:tblGrid>
                <a:gridCol w="2490902"/>
                <a:gridCol w="9111162"/>
              </a:tblGrid>
              <a:tr h="305891">
                <a:tc>
                  <a:txBody>
                    <a:bodyPr/>
                    <a:lstStyle/>
                    <a:p>
                      <a:pPr algn="ctr"/>
                      <a:r>
                        <a:rPr lang="en-US" sz="2400" dirty="0">
                          <a:effectLst/>
                          <a:latin typeface="Arial" panose="020B0604020202020204" pitchFamily="34" charset="0"/>
                          <a:cs typeface="Arial" panose="020B0604020202020204" pitchFamily="34" charset="0"/>
                        </a:rPr>
                        <a:t>Month</a:t>
                      </a:r>
                    </a:p>
                  </a:txBody>
                  <a:tcPr marL="51435" marR="51435" marT="0" marB="0" anchor="ctr"/>
                </a:tc>
                <a:tc>
                  <a:txBody>
                    <a:bodyPr/>
                    <a:lstStyle/>
                    <a:p>
                      <a:pPr algn="ctr"/>
                      <a:r>
                        <a:rPr lang="en-US" sz="2400" dirty="0">
                          <a:effectLst/>
                          <a:latin typeface="Arial" panose="020B0604020202020204" pitchFamily="34" charset="0"/>
                          <a:cs typeface="Arial" panose="020B0604020202020204" pitchFamily="34" charset="0"/>
                        </a:rPr>
                        <a:t>Event/Activity</a:t>
                      </a:r>
                    </a:p>
                  </a:txBody>
                  <a:tcPr marL="51435" marR="51435" marT="0" marB="0" anchor="ctr"/>
                </a:tc>
              </a:tr>
              <a:tr h="611781">
                <a:tc>
                  <a:txBody>
                    <a:bodyPr/>
                    <a:lstStyle/>
                    <a:p>
                      <a:pPr algn="ctr"/>
                      <a:r>
                        <a:rPr lang="en-US" sz="2400" b="1" kern="1200" dirty="0" smtClean="0">
                          <a:solidFill>
                            <a:schemeClr val="lt1"/>
                          </a:solidFill>
                          <a:effectLst/>
                          <a:latin typeface="Arial" panose="020B0604020202020204" pitchFamily="34" charset="0"/>
                          <a:ea typeface="+mn-ea"/>
                          <a:cs typeface="Arial" panose="020B0604020202020204" pitchFamily="34" charset="0"/>
                        </a:rPr>
                        <a:t>August 2020</a:t>
                      </a:r>
                      <a:endParaRPr lang="en-US" sz="2400" b="1" kern="1200" dirty="0">
                        <a:solidFill>
                          <a:schemeClr val="lt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u="none" kern="1200" dirty="0" smtClean="0">
                          <a:solidFill>
                            <a:schemeClr val="dk1"/>
                          </a:solidFill>
                          <a:effectLst/>
                          <a:latin typeface="Arial" panose="020B0604020202020204" pitchFamily="34" charset="0"/>
                          <a:ea typeface="+mn-ea"/>
                          <a:cs typeface="Arial" panose="020B0604020202020204" pitchFamily="34" charset="0"/>
                        </a:rPr>
                        <a:t>Spring 2020 ELPAC </a:t>
                      </a:r>
                      <a:r>
                        <a:rPr lang="en-US" sz="2400" dirty="0" smtClean="0">
                          <a:effectLst/>
                          <a:latin typeface="Arial" panose="020B0604020202020204" pitchFamily="34" charset="0"/>
                          <a:cs typeface="Arial" panose="020B0604020202020204" pitchFamily="34" charset="0"/>
                        </a:rPr>
                        <a:t>Summative </a:t>
                      </a:r>
                      <a:r>
                        <a:rPr lang="en-US" sz="2400" u="none" kern="1200" dirty="0" smtClean="0">
                          <a:solidFill>
                            <a:schemeClr val="dk1"/>
                          </a:solidFill>
                          <a:effectLst/>
                          <a:latin typeface="Arial" panose="020B0604020202020204" pitchFamily="34" charset="0"/>
                          <a:ea typeface="+mn-ea"/>
                          <a:cs typeface="Arial" panose="020B0604020202020204" pitchFamily="34" charset="0"/>
                        </a:rPr>
                        <a:t>results available</a:t>
                      </a:r>
                    </a:p>
                  </a:txBody>
                  <a:tcPr marL="51435" marR="51435" marT="0" marB="0" anchor="ctr"/>
                </a:tc>
              </a:tr>
              <a:tr h="611781">
                <a:tc>
                  <a:txBody>
                    <a:bodyPr/>
                    <a:lstStyle/>
                    <a:p>
                      <a:pPr algn="ctr"/>
                      <a:r>
                        <a:rPr lang="en-US" sz="2400" b="1" kern="1200" dirty="0" smtClean="0">
                          <a:solidFill>
                            <a:schemeClr val="lt1"/>
                          </a:solidFill>
                          <a:effectLst/>
                          <a:latin typeface="Arial" panose="020B0604020202020204" pitchFamily="34" charset="0"/>
                          <a:ea typeface="+mn-ea"/>
                          <a:cs typeface="Arial" panose="020B0604020202020204" pitchFamily="34" charset="0"/>
                        </a:rPr>
                        <a:t>November 2020</a:t>
                      </a:r>
                      <a:endParaRPr lang="en-US" sz="2400" b="1" kern="1200" dirty="0">
                        <a:solidFill>
                          <a:schemeClr val="lt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r>
                        <a:rPr lang="en-US" sz="2400" u="none" kern="1200" dirty="0" smtClean="0">
                          <a:solidFill>
                            <a:schemeClr val="dk1"/>
                          </a:solidFill>
                          <a:effectLst/>
                          <a:latin typeface="Arial" panose="020B0604020202020204" pitchFamily="34" charset="0"/>
                          <a:ea typeface="+mn-ea"/>
                          <a:cs typeface="Arial" panose="020B0604020202020204" pitchFamily="34" charset="0"/>
                        </a:rPr>
                        <a:t>SBE Meeting: adoption of Change cut scores for the ELPI</a:t>
                      </a:r>
                      <a:endParaRPr lang="en-US" sz="2400" u="none" kern="120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r>
              <a:tr h="611781">
                <a:tc>
                  <a:txBody>
                    <a:bodyPr/>
                    <a:lstStyle/>
                    <a:p>
                      <a:pPr algn="ctr"/>
                      <a:r>
                        <a:rPr lang="en-US" sz="2400" b="1" kern="1200" dirty="0" smtClean="0">
                          <a:solidFill>
                            <a:schemeClr val="lt1"/>
                          </a:solidFill>
                          <a:effectLst/>
                          <a:latin typeface="Arial" panose="020B0604020202020204" pitchFamily="34" charset="0"/>
                          <a:ea typeface="+mn-ea"/>
                          <a:cs typeface="Arial" panose="020B0604020202020204" pitchFamily="34" charset="0"/>
                        </a:rPr>
                        <a:t>December 2020</a:t>
                      </a:r>
                      <a:endParaRPr lang="en-US" sz="2400" b="1" kern="1200" dirty="0">
                        <a:solidFill>
                          <a:schemeClr val="lt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r>
                        <a:rPr lang="en-US" sz="2400" u="none" kern="1200" dirty="0" smtClean="0">
                          <a:solidFill>
                            <a:schemeClr val="dk1"/>
                          </a:solidFill>
                          <a:effectLst/>
                          <a:latin typeface="Arial" panose="020B0604020202020204" pitchFamily="34" charset="0"/>
                          <a:ea typeface="+mn-ea"/>
                          <a:cs typeface="Arial" panose="020B0604020202020204" pitchFamily="34" charset="0"/>
                        </a:rPr>
                        <a:t>2020 Dashboard release includes Status and Change for the ELPI</a:t>
                      </a:r>
                      <a:endParaRPr lang="en-US" sz="2400" u="none" kern="120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r>
            </a:tbl>
          </a:graphicData>
        </a:graphic>
      </p:graphicFrame>
    </p:spTree>
    <p:extLst>
      <p:ext uri="{BB962C8B-B14F-4D97-AF65-F5344CB8AC3E}">
        <p14:creationId xmlns:p14="http://schemas.microsoft.com/office/powerpoint/2010/main" val="25138283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Attachments 4 and 5: Update on the California School Dashboard and Stakeholder Outreach</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42</a:t>
            </a:fld>
            <a:endParaRPr lang="en-US" dirty="0"/>
          </a:p>
        </p:txBody>
      </p:sp>
      <p:sp>
        <p:nvSpPr>
          <p:cNvPr id="5" name="Content Placeholder 4"/>
          <p:cNvSpPr>
            <a:spLocks noGrp="1"/>
          </p:cNvSpPr>
          <p:nvPr>
            <p:ph sz="quarter" idx="11"/>
          </p:nvPr>
        </p:nvSpPr>
        <p:spPr>
          <a:xfrm>
            <a:off x="414867" y="1646238"/>
            <a:ext cx="11353799" cy="4832351"/>
          </a:xfrm>
        </p:spPr>
        <p:txBody>
          <a:bodyPr>
            <a:normAutofit fontScale="85000" lnSpcReduction="20000"/>
          </a:bodyPr>
          <a:lstStyle/>
          <a:p>
            <a:pPr>
              <a:lnSpc>
                <a:spcPct val="110000"/>
              </a:lnSpc>
              <a:spcBef>
                <a:spcPts val="1200"/>
              </a:spcBef>
              <a:spcAft>
                <a:spcPts val="0"/>
              </a:spcAft>
            </a:pPr>
            <a:r>
              <a:rPr lang="en-US" dirty="0" smtClean="0"/>
              <a:t>The 2018–19 State Budget contains $300,000 to update the Dashboard’s User interface.</a:t>
            </a:r>
          </a:p>
          <a:p>
            <a:pPr>
              <a:lnSpc>
                <a:spcPct val="110000"/>
              </a:lnSpc>
              <a:spcBef>
                <a:spcPts val="1200"/>
              </a:spcBef>
              <a:spcAft>
                <a:spcPts val="0"/>
              </a:spcAft>
            </a:pPr>
            <a:r>
              <a:rPr lang="en-US" dirty="0" smtClean="0"/>
              <a:t>The San Joaquin County Office of Education released a Request for Proposals to improve the look and feel of the Dashboard.</a:t>
            </a:r>
          </a:p>
          <a:p>
            <a:pPr>
              <a:lnSpc>
                <a:spcPct val="110000"/>
              </a:lnSpc>
              <a:spcBef>
                <a:spcPts val="1200"/>
              </a:spcBef>
              <a:spcAft>
                <a:spcPts val="0"/>
              </a:spcAft>
            </a:pPr>
            <a:r>
              <a:rPr lang="en-US" dirty="0" smtClean="0"/>
              <a:t>Interested vendors were made aware of the stakeholder feedback received since the Spring 2017 Dashboard release about necessary improvements.</a:t>
            </a:r>
          </a:p>
          <a:p>
            <a:pPr>
              <a:lnSpc>
                <a:spcPct val="110000"/>
              </a:lnSpc>
              <a:spcBef>
                <a:spcPts val="1200"/>
              </a:spcBef>
              <a:spcAft>
                <a:spcPts val="0"/>
              </a:spcAft>
            </a:pPr>
            <a:r>
              <a:rPr lang="en-US" dirty="0" smtClean="0"/>
              <a:t>Collaborative Communications, based in Washington D.C., was the successful bidder.</a:t>
            </a:r>
          </a:p>
          <a:p>
            <a:pPr marL="0" indent="0">
              <a:buNone/>
            </a:pPr>
            <a:endParaRPr lang="en-US" dirty="0" smtClean="0"/>
          </a:p>
        </p:txBody>
      </p:sp>
    </p:spTree>
    <p:extLst>
      <p:ext uri="{BB962C8B-B14F-4D97-AF65-F5344CB8AC3E}">
        <p14:creationId xmlns:p14="http://schemas.microsoft.com/office/powerpoint/2010/main" val="15129119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Timeline: Development</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43</a:t>
            </a:fld>
            <a:endParaRPr lang="en-US" dirty="0"/>
          </a:p>
        </p:txBody>
      </p:sp>
      <p:sp>
        <p:nvSpPr>
          <p:cNvPr id="5" name="Content Placeholder 4"/>
          <p:cNvSpPr>
            <a:spLocks noGrp="1"/>
          </p:cNvSpPr>
          <p:nvPr>
            <p:ph sz="quarter" idx="11"/>
          </p:nvPr>
        </p:nvSpPr>
        <p:spPr>
          <a:xfrm>
            <a:off x="414867" y="1524000"/>
            <a:ext cx="11353799" cy="4832351"/>
          </a:xfrm>
        </p:spPr>
        <p:txBody>
          <a:bodyPr>
            <a:normAutofit/>
          </a:bodyPr>
          <a:lstStyle/>
          <a:p>
            <a:r>
              <a:rPr lang="en-US" dirty="0" smtClean="0"/>
              <a:t>In order to implemented changes to the Dashboard in time for the LEA private preview in November 2018, Collaborative Communication has already begun work. The timeline and tasks are:</a:t>
            </a:r>
          </a:p>
          <a:p>
            <a:pPr lvl="1"/>
            <a:r>
              <a:rPr lang="en-US" dirty="0" smtClean="0"/>
              <a:t>June 25-29: Initial design and content work completed</a:t>
            </a:r>
          </a:p>
          <a:p>
            <a:pPr lvl="1"/>
            <a:r>
              <a:rPr lang="en-US" dirty="0" smtClean="0"/>
              <a:t>July 2-6: Design and content refined and prototype development begins</a:t>
            </a:r>
          </a:p>
          <a:p>
            <a:pPr lvl="1"/>
            <a:r>
              <a:rPr lang="en-US" dirty="0" smtClean="0"/>
              <a:t>July 9-10: Prototype delivered (includes Spanish translation)</a:t>
            </a:r>
          </a:p>
        </p:txBody>
      </p:sp>
    </p:spTree>
    <p:extLst>
      <p:ext uri="{BB962C8B-B14F-4D97-AF65-F5344CB8AC3E}">
        <p14:creationId xmlns:p14="http://schemas.microsoft.com/office/powerpoint/2010/main" val="13786073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Timeline: Refinements</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44</a:t>
            </a:fld>
            <a:endParaRPr lang="en-US" dirty="0"/>
          </a:p>
        </p:txBody>
      </p:sp>
      <p:sp>
        <p:nvSpPr>
          <p:cNvPr id="5" name="Content Placeholder 4"/>
          <p:cNvSpPr>
            <a:spLocks noGrp="1"/>
          </p:cNvSpPr>
          <p:nvPr>
            <p:ph sz="quarter" idx="11"/>
          </p:nvPr>
        </p:nvSpPr>
        <p:spPr>
          <a:xfrm>
            <a:off x="414867" y="1524000"/>
            <a:ext cx="11353799" cy="4832351"/>
          </a:xfrm>
        </p:spPr>
        <p:txBody>
          <a:bodyPr>
            <a:normAutofit/>
          </a:bodyPr>
          <a:lstStyle/>
          <a:p>
            <a:pPr lvl="1"/>
            <a:r>
              <a:rPr lang="en-US" dirty="0" smtClean="0"/>
              <a:t>July 16-20: Presentation of prototype to stakeholder groups, including:</a:t>
            </a:r>
          </a:p>
          <a:p>
            <a:pPr lvl="2"/>
            <a:r>
              <a:rPr lang="en-US" dirty="0" smtClean="0"/>
              <a:t>Education advocacy and equity groups</a:t>
            </a:r>
          </a:p>
          <a:p>
            <a:pPr lvl="2"/>
            <a:r>
              <a:rPr lang="en-US" dirty="0" smtClean="0"/>
              <a:t>Parent Teacher Association members </a:t>
            </a:r>
          </a:p>
          <a:p>
            <a:pPr lvl="1"/>
            <a:r>
              <a:rPr lang="en-US" dirty="0" smtClean="0"/>
              <a:t>July 23-17: Revise based on feedback and deliver final </a:t>
            </a:r>
            <a:r>
              <a:rPr lang="en-US" dirty="0"/>
              <a:t>prototype </a:t>
            </a:r>
            <a:endParaRPr lang="en-US" dirty="0" smtClean="0"/>
          </a:p>
        </p:txBody>
      </p:sp>
    </p:spTree>
    <p:extLst>
      <p:ext uri="{BB962C8B-B14F-4D97-AF65-F5344CB8AC3E}">
        <p14:creationId xmlns:p14="http://schemas.microsoft.com/office/powerpoint/2010/main" val="30960107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Stakeholder Outreach</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45</a:t>
            </a:fld>
            <a:endParaRPr lang="en-US" dirty="0"/>
          </a:p>
        </p:txBody>
      </p:sp>
      <p:sp>
        <p:nvSpPr>
          <p:cNvPr id="5" name="Content Placeholder 4"/>
          <p:cNvSpPr>
            <a:spLocks noGrp="1"/>
          </p:cNvSpPr>
          <p:nvPr>
            <p:ph sz="quarter" idx="11"/>
          </p:nvPr>
        </p:nvSpPr>
        <p:spPr>
          <a:xfrm>
            <a:off x="414867" y="1524000"/>
            <a:ext cx="11353799" cy="4832351"/>
          </a:xfrm>
        </p:spPr>
        <p:txBody>
          <a:bodyPr>
            <a:normAutofit/>
          </a:bodyPr>
          <a:lstStyle/>
          <a:p>
            <a:pPr marL="457200" lvl="1" indent="0">
              <a:buNone/>
            </a:pPr>
            <a:r>
              <a:rPr lang="en-US" sz="3600" dirty="0" smtClean="0"/>
              <a:t>In May and June 2018, </a:t>
            </a:r>
            <a:r>
              <a:rPr lang="en-US" sz="3600" dirty="0"/>
              <a:t>CDE staff </a:t>
            </a:r>
            <a:r>
              <a:rPr lang="en-US" sz="3600" dirty="0" smtClean="0"/>
              <a:t>conducted </a:t>
            </a:r>
            <a:r>
              <a:rPr lang="en-US" sz="3600" b="1" dirty="0" smtClean="0"/>
              <a:t>25 outreach </a:t>
            </a:r>
            <a:r>
              <a:rPr lang="en-US" sz="3600" dirty="0" smtClean="0"/>
              <a:t>activities, involving nearly 2,000 individuals, in which they shared updates and received feedback on items pending before the SBE in July. </a:t>
            </a:r>
          </a:p>
        </p:txBody>
      </p:sp>
    </p:spTree>
    <p:extLst>
      <p:ext uri="{BB962C8B-B14F-4D97-AF65-F5344CB8AC3E}">
        <p14:creationId xmlns:p14="http://schemas.microsoft.com/office/powerpoint/2010/main" val="3126956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SBE </a:t>
            </a:r>
            <a:r>
              <a:rPr lang="en-US" dirty="0" smtClean="0"/>
              <a:t>Questions</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5</a:t>
            </a:fld>
            <a:endParaRPr lang="en-US" dirty="0"/>
          </a:p>
        </p:txBody>
      </p:sp>
      <p:sp>
        <p:nvSpPr>
          <p:cNvPr id="5" name="Content Placeholder 4"/>
          <p:cNvSpPr>
            <a:spLocks noGrp="1"/>
          </p:cNvSpPr>
          <p:nvPr>
            <p:ph sz="quarter" idx="11"/>
          </p:nvPr>
        </p:nvSpPr>
        <p:spPr>
          <a:xfrm>
            <a:off x="414867" y="1646238"/>
            <a:ext cx="11353799" cy="4710113"/>
          </a:xfrm>
        </p:spPr>
        <p:txBody>
          <a:bodyPr>
            <a:normAutofit/>
          </a:bodyPr>
          <a:lstStyle/>
          <a:p>
            <a:r>
              <a:rPr lang="en-US" dirty="0" smtClean="0"/>
              <a:t>In addition, SBE members </a:t>
            </a:r>
            <a:r>
              <a:rPr lang="en-US" dirty="0"/>
              <a:t>requested that </a:t>
            </a:r>
            <a:r>
              <a:rPr lang="en-US" dirty="0" smtClean="0"/>
              <a:t>CDE </a:t>
            </a:r>
            <a:r>
              <a:rPr lang="en-US" dirty="0"/>
              <a:t>staff </a:t>
            </a:r>
            <a:r>
              <a:rPr lang="en-US" dirty="0" smtClean="0"/>
              <a:t>provide information to three questions at </a:t>
            </a:r>
            <a:r>
              <a:rPr lang="en-US" dirty="0"/>
              <a:t>the July SBE meeting</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2146456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SBE Question #1:</a:t>
            </a:r>
            <a:br>
              <a:rPr lang="en-US" dirty="0"/>
            </a:br>
            <a:r>
              <a:rPr lang="en-US" dirty="0"/>
              <a:t>What Does the RG Growth Model Tell Us?</a:t>
            </a:r>
          </a:p>
        </p:txBody>
      </p:sp>
      <p:sp>
        <p:nvSpPr>
          <p:cNvPr id="3" name="Slide Number Placeholder 2"/>
          <p:cNvSpPr>
            <a:spLocks noGrp="1"/>
          </p:cNvSpPr>
          <p:nvPr>
            <p:ph type="sldNum" sz="quarter" idx="10"/>
          </p:nvPr>
        </p:nvSpPr>
        <p:spPr/>
        <p:txBody>
          <a:bodyPr/>
          <a:lstStyle/>
          <a:p>
            <a:fld id="{BD4257AD-90F9-4636-AD93-EC01DBF603ED}" type="slidenum">
              <a:rPr lang="en-US" smtClean="0"/>
              <a:t>6</a:t>
            </a:fld>
            <a:endParaRPr lang="en-US" dirty="0"/>
          </a:p>
        </p:txBody>
      </p:sp>
      <p:sp>
        <p:nvSpPr>
          <p:cNvPr id="5" name="Content Placeholder 4"/>
          <p:cNvSpPr>
            <a:spLocks noGrp="1"/>
          </p:cNvSpPr>
          <p:nvPr>
            <p:ph sz="quarter" idx="11"/>
          </p:nvPr>
        </p:nvSpPr>
        <p:spPr>
          <a:xfrm>
            <a:off x="414867" y="1734855"/>
            <a:ext cx="11353799" cy="4621496"/>
          </a:xfrm>
        </p:spPr>
        <p:txBody>
          <a:bodyPr>
            <a:normAutofit fontScale="92500"/>
          </a:bodyPr>
          <a:lstStyle/>
          <a:p>
            <a:r>
              <a:rPr lang="en-US" dirty="0"/>
              <a:t>The RG provides growth for each student or student group with current and prior year test scores (cohort of students) for grades 4 through 8. The RG tells us:</a:t>
            </a:r>
          </a:p>
          <a:p>
            <a:pPr lvl="1"/>
            <a:r>
              <a:rPr lang="en-US" dirty="0"/>
              <a:t>Whether or not a student or student group met their predicted test </a:t>
            </a:r>
            <a:r>
              <a:rPr lang="en-US" dirty="0" smtClean="0"/>
              <a:t>scores.</a:t>
            </a:r>
            <a:endParaRPr lang="en-US" dirty="0"/>
          </a:p>
          <a:p>
            <a:pPr lvl="1"/>
            <a:r>
              <a:rPr lang="en-US" dirty="0"/>
              <a:t>How far the student or student group was below the predicted score, or how much the predicted score was </a:t>
            </a:r>
            <a:r>
              <a:rPr lang="en-US" dirty="0" smtClean="0"/>
              <a:t>exceeded. </a:t>
            </a:r>
            <a:endParaRPr lang="en-US" dirty="0"/>
          </a:p>
          <a:p>
            <a:pPr lvl="1"/>
            <a:r>
              <a:rPr lang="en-US" dirty="0"/>
              <a:t>Whether a school or student group had high or low </a:t>
            </a:r>
            <a:r>
              <a:rPr lang="en-US" dirty="0" smtClean="0"/>
              <a:t>RG growth </a:t>
            </a:r>
            <a:r>
              <a:rPr lang="en-US" dirty="0"/>
              <a:t>from the prior year to the current </a:t>
            </a:r>
            <a:r>
              <a:rPr lang="en-US" dirty="0" smtClean="0"/>
              <a:t>year.</a:t>
            </a:r>
            <a:endParaRPr lang="en-US" dirty="0"/>
          </a:p>
          <a:p>
            <a:pPr marL="0" indent="0">
              <a:buNone/>
            </a:pPr>
            <a:endParaRPr lang="en-US" dirty="0"/>
          </a:p>
        </p:txBody>
      </p:sp>
    </p:spTree>
    <p:extLst>
      <p:ext uri="{BB962C8B-B14F-4D97-AF65-F5344CB8AC3E}">
        <p14:creationId xmlns:p14="http://schemas.microsoft.com/office/powerpoint/2010/main" val="2484756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SBE Question #2: </a:t>
            </a:r>
            <a:br>
              <a:rPr lang="en-US" dirty="0"/>
            </a:br>
            <a:r>
              <a:rPr lang="en-US" dirty="0"/>
              <a:t>What the RG Growth Model Does Not Tell Us</a:t>
            </a:r>
          </a:p>
        </p:txBody>
      </p:sp>
      <p:sp>
        <p:nvSpPr>
          <p:cNvPr id="3" name="Slide Number Placeholder 2"/>
          <p:cNvSpPr>
            <a:spLocks noGrp="1"/>
          </p:cNvSpPr>
          <p:nvPr>
            <p:ph type="sldNum" sz="quarter" idx="10"/>
          </p:nvPr>
        </p:nvSpPr>
        <p:spPr/>
        <p:txBody>
          <a:bodyPr/>
          <a:lstStyle/>
          <a:p>
            <a:fld id="{BD4257AD-90F9-4636-AD93-EC01DBF603ED}" type="slidenum">
              <a:rPr lang="en-US" smtClean="0"/>
              <a:t>7</a:t>
            </a:fld>
            <a:endParaRPr lang="en-US" dirty="0"/>
          </a:p>
        </p:txBody>
      </p:sp>
      <p:sp>
        <p:nvSpPr>
          <p:cNvPr id="5" name="Content Placeholder 4"/>
          <p:cNvSpPr>
            <a:spLocks noGrp="1"/>
          </p:cNvSpPr>
          <p:nvPr>
            <p:ph sz="quarter" idx="11"/>
          </p:nvPr>
        </p:nvSpPr>
        <p:spPr>
          <a:xfrm>
            <a:off x="414867" y="1646238"/>
            <a:ext cx="11353799" cy="4710113"/>
          </a:xfrm>
        </p:spPr>
        <p:txBody>
          <a:bodyPr>
            <a:normAutofit/>
          </a:bodyPr>
          <a:lstStyle/>
          <a:p>
            <a:r>
              <a:rPr lang="en-US" dirty="0"/>
              <a:t>How far students or student groups </a:t>
            </a:r>
            <a:r>
              <a:rPr lang="en-US" dirty="0" smtClean="0"/>
              <a:t>(individual student data will not be available to show) who </a:t>
            </a:r>
            <a:r>
              <a:rPr lang="en-US" dirty="0"/>
              <a:t>met the predicted targets are from </a:t>
            </a:r>
            <a:r>
              <a:rPr lang="en-US" dirty="0" smtClean="0"/>
              <a:t>Level 3 (Standard Met).</a:t>
            </a:r>
            <a:endParaRPr lang="en-US" dirty="0"/>
          </a:p>
          <a:p>
            <a:r>
              <a:rPr lang="en-US" dirty="0"/>
              <a:t>If </a:t>
            </a:r>
            <a:r>
              <a:rPr lang="en-US" dirty="0" smtClean="0"/>
              <a:t>achievement </a:t>
            </a:r>
            <a:r>
              <a:rPr lang="en-US" dirty="0"/>
              <a:t>gaps are closing.</a:t>
            </a:r>
          </a:p>
          <a:p>
            <a:r>
              <a:rPr lang="en-US" dirty="0"/>
              <a:t>Whether meeting or exceeding the predicted targets indicates if a student is on track to proficiency.</a:t>
            </a:r>
          </a:p>
          <a:p>
            <a:pPr marL="0" indent="0">
              <a:buNone/>
            </a:pPr>
            <a:endParaRPr lang="en-US" dirty="0"/>
          </a:p>
        </p:txBody>
      </p:sp>
    </p:spTree>
    <p:extLst>
      <p:ext uri="{BB962C8B-B14F-4D97-AF65-F5344CB8AC3E}">
        <p14:creationId xmlns:p14="http://schemas.microsoft.com/office/powerpoint/2010/main" val="1980661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SBE Question #3: What Does Distance </a:t>
            </a:r>
            <a:br>
              <a:rPr lang="en-US" dirty="0"/>
            </a:br>
            <a:r>
              <a:rPr lang="en-US" dirty="0"/>
              <a:t>from Level 3 Change Tell Us?</a:t>
            </a:r>
          </a:p>
        </p:txBody>
      </p:sp>
      <p:sp>
        <p:nvSpPr>
          <p:cNvPr id="3" name="Slide Number Placeholder 2"/>
          <p:cNvSpPr>
            <a:spLocks noGrp="1"/>
          </p:cNvSpPr>
          <p:nvPr>
            <p:ph type="sldNum" sz="quarter" idx="10"/>
          </p:nvPr>
        </p:nvSpPr>
        <p:spPr/>
        <p:txBody>
          <a:bodyPr/>
          <a:lstStyle/>
          <a:p>
            <a:fld id="{BD4257AD-90F9-4636-AD93-EC01DBF603ED}" type="slidenum">
              <a:rPr lang="en-US" smtClean="0"/>
              <a:t>8</a:t>
            </a:fld>
            <a:endParaRPr lang="en-US" dirty="0"/>
          </a:p>
        </p:txBody>
      </p:sp>
      <p:sp>
        <p:nvSpPr>
          <p:cNvPr id="5" name="Content Placeholder 4"/>
          <p:cNvSpPr>
            <a:spLocks noGrp="1"/>
          </p:cNvSpPr>
          <p:nvPr>
            <p:ph sz="quarter" idx="11"/>
          </p:nvPr>
        </p:nvSpPr>
        <p:spPr>
          <a:xfrm>
            <a:off x="414867" y="1646238"/>
            <a:ext cx="11353799" cy="4710113"/>
          </a:xfrm>
        </p:spPr>
        <p:txBody>
          <a:bodyPr>
            <a:normAutofit/>
          </a:bodyPr>
          <a:lstStyle/>
          <a:p>
            <a:r>
              <a:rPr lang="en-US" dirty="0"/>
              <a:t>The Academic Indicator uses the DF3 methodology:</a:t>
            </a:r>
          </a:p>
          <a:p>
            <a:pPr lvl="1"/>
            <a:r>
              <a:rPr lang="en-US" dirty="0"/>
              <a:t>The results of DF3 show, on average, the needed improvement to bring the average student to Level 3 or the extent to which the average student exceeds Level 3. </a:t>
            </a:r>
          </a:p>
          <a:p>
            <a:pPr lvl="1"/>
            <a:r>
              <a:rPr lang="en-US" b="1" dirty="0"/>
              <a:t>Change reflects the difference in how students in the current year performed on the Smarter Balanced Assessment compared to students in the prior year.</a:t>
            </a:r>
          </a:p>
          <a:p>
            <a:endParaRPr lang="en-US" dirty="0"/>
          </a:p>
          <a:p>
            <a:pPr marL="0" indent="0">
              <a:buNone/>
            </a:pPr>
            <a:endParaRPr lang="en-US" dirty="0"/>
          </a:p>
        </p:txBody>
      </p:sp>
    </p:spTree>
    <p:extLst>
      <p:ext uri="{BB962C8B-B14F-4D97-AF65-F5344CB8AC3E}">
        <p14:creationId xmlns:p14="http://schemas.microsoft.com/office/powerpoint/2010/main" val="2399055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Change vs. Growth ELA </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9</a:t>
            </a:fld>
            <a:endParaRPr lang="en-US" dirty="0"/>
          </a:p>
        </p:txBody>
      </p:sp>
      <p:graphicFrame>
        <p:nvGraphicFramePr>
          <p:cNvPr id="2" name="Content Placeholder 1" descr="A table indicating the Change vs Growth ELA."/>
          <p:cNvGraphicFramePr>
            <a:graphicFrameLocks noGrp="1"/>
          </p:cNvGraphicFramePr>
          <p:nvPr>
            <p:ph sz="quarter" idx="11"/>
            <p:extLst>
              <p:ext uri="{D42A27DB-BD31-4B8C-83A1-F6EECF244321}">
                <p14:modId xmlns:p14="http://schemas.microsoft.com/office/powerpoint/2010/main" val="1114825188"/>
              </p:ext>
            </p:extLst>
          </p:nvPr>
        </p:nvGraphicFramePr>
        <p:xfrm>
          <a:off x="414338" y="1524000"/>
          <a:ext cx="11353801" cy="4663440"/>
        </p:xfrm>
        <a:graphic>
          <a:graphicData uri="http://schemas.openxmlformats.org/drawingml/2006/table">
            <a:tbl>
              <a:tblPr firstRow="1" bandRow="1">
                <a:tableStyleId>{5C22544A-7EE6-4342-B048-85BDC9FD1C3A}</a:tableStyleId>
              </a:tblPr>
              <a:tblGrid>
                <a:gridCol w="2892533"/>
                <a:gridCol w="2115317"/>
                <a:gridCol w="2115317"/>
                <a:gridCol w="2115317"/>
                <a:gridCol w="2115317"/>
              </a:tblGrid>
              <a:tr h="370840">
                <a:tc>
                  <a:txBody>
                    <a:bodyPr/>
                    <a:lstStyle/>
                    <a:p>
                      <a:r>
                        <a:rPr lang="en-US" sz="2400" dirty="0" smtClean="0">
                          <a:latin typeface="Arial" panose="020B0604020202020204" pitchFamily="34" charset="0"/>
                          <a:cs typeface="Arial" panose="020B0604020202020204" pitchFamily="34" charset="0"/>
                        </a:rPr>
                        <a:t>Student Group</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Average</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Academic</a:t>
                      </a:r>
                      <a:r>
                        <a:rPr lang="en-US" sz="2400" baseline="0" dirty="0" smtClean="0">
                          <a:latin typeface="Arial" panose="020B0604020202020204" pitchFamily="34" charset="0"/>
                          <a:cs typeface="Arial" panose="020B0604020202020204" pitchFamily="34" charset="0"/>
                        </a:rPr>
                        <a:t> Status (DF3)</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Average</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Academic Change (DF3)</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Average</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Academic Growth (RG)</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Percent Meeting</a:t>
                      </a:r>
                      <a:r>
                        <a:rPr lang="en-US" sz="2400" baseline="0" dirty="0" smtClean="0">
                          <a:latin typeface="Arial" panose="020B0604020202020204" pitchFamily="34" charset="0"/>
                          <a:cs typeface="Arial" panose="020B0604020202020204" pitchFamily="34" charset="0"/>
                        </a:rPr>
                        <a:t> Predicted Target</a:t>
                      </a:r>
                      <a:endParaRPr lang="en-US" sz="2400" dirty="0">
                        <a:latin typeface="Arial" panose="020B0604020202020204" pitchFamily="34" charset="0"/>
                        <a:cs typeface="Arial" panose="020B0604020202020204" pitchFamily="34" charset="0"/>
                      </a:endParaRPr>
                    </a:p>
                  </a:txBody>
                  <a:tcPr/>
                </a:tc>
              </a:tr>
              <a:tr h="370840">
                <a:tc>
                  <a:txBody>
                    <a:bodyPr/>
                    <a:lstStyle/>
                    <a:p>
                      <a:r>
                        <a:rPr lang="en-US" sz="2400" dirty="0" smtClean="0">
                          <a:latin typeface="Arial" panose="020B0604020202020204" pitchFamily="34" charset="0"/>
                          <a:cs typeface="Arial" panose="020B0604020202020204" pitchFamily="34" charset="0"/>
                        </a:rPr>
                        <a:t>All</a:t>
                      </a:r>
                      <a:r>
                        <a:rPr lang="en-US" sz="2400" baseline="0" dirty="0" smtClean="0">
                          <a:latin typeface="Arial" panose="020B0604020202020204" pitchFamily="34" charset="0"/>
                          <a:cs typeface="Arial" panose="020B0604020202020204" pitchFamily="34" charset="0"/>
                        </a:rPr>
                        <a:t> Students</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-17</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-0.5</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0.0</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51.1%</a:t>
                      </a:r>
                      <a:endParaRPr lang="en-US" sz="2400" dirty="0">
                        <a:latin typeface="Arial" panose="020B0604020202020204" pitchFamily="34" charset="0"/>
                        <a:cs typeface="Arial" panose="020B0604020202020204" pitchFamily="34" charset="0"/>
                      </a:endParaRPr>
                    </a:p>
                  </a:txBody>
                  <a:tcPr anchor="ctr"/>
                </a:tc>
              </a:tr>
              <a:tr h="370840">
                <a:tc>
                  <a:txBody>
                    <a:bodyPr/>
                    <a:lstStyle/>
                    <a:p>
                      <a:r>
                        <a:rPr lang="en-US" sz="2400" dirty="0" smtClean="0">
                          <a:latin typeface="Arial" panose="020B0604020202020204" pitchFamily="34" charset="0"/>
                          <a:cs typeface="Arial" panose="020B0604020202020204" pitchFamily="34" charset="0"/>
                        </a:rPr>
                        <a:t>Socioeconomically</a:t>
                      </a:r>
                      <a:r>
                        <a:rPr lang="en-US" sz="2400" baseline="0" dirty="0" smtClean="0">
                          <a:latin typeface="Arial" panose="020B0604020202020204" pitchFamily="34" charset="0"/>
                          <a:cs typeface="Arial" panose="020B0604020202020204" pitchFamily="34" charset="0"/>
                        </a:rPr>
                        <a:t> Disadvantaged</a:t>
                      </a:r>
                    </a:p>
                  </a:txBody>
                  <a:tcPr/>
                </a:tc>
                <a:tc>
                  <a:txBody>
                    <a:bodyPr/>
                    <a:lstStyle/>
                    <a:p>
                      <a:pPr algn="ctr"/>
                      <a:r>
                        <a:rPr lang="en-US" sz="2400" dirty="0" smtClean="0">
                          <a:latin typeface="Arial" panose="020B0604020202020204" pitchFamily="34" charset="0"/>
                          <a:cs typeface="Arial" panose="020B0604020202020204" pitchFamily="34" charset="0"/>
                        </a:rPr>
                        <a:t>-45.9</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-1.3</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-2.3</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49.9%</a:t>
                      </a:r>
                      <a:endParaRPr lang="en-US" sz="2400" dirty="0">
                        <a:latin typeface="Arial" panose="020B0604020202020204" pitchFamily="34" charset="0"/>
                        <a:cs typeface="Arial" panose="020B0604020202020204" pitchFamily="34" charset="0"/>
                      </a:endParaRPr>
                    </a:p>
                  </a:txBody>
                  <a:tcPr anchor="ctr"/>
                </a:tc>
              </a:tr>
              <a:tr h="370840">
                <a:tc>
                  <a:txBody>
                    <a:bodyPr/>
                    <a:lstStyle/>
                    <a:p>
                      <a:r>
                        <a:rPr lang="en-US" sz="2400" dirty="0" smtClean="0">
                          <a:latin typeface="Arial" panose="020B0604020202020204" pitchFamily="34" charset="0"/>
                          <a:cs typeface="Arial" panose="020B0604020202020204" pitchFamily="34" charset="0"/>
                        </a:rPr>
                        <a:t>English</a:t>
                      </a:r>
                      <a:r>
                        <a:rPr lang="en-US" sz="2400" baseline="0" dirty="0" smtClean="0">
                          <a:latin typeface="Arial" panose="020B0604020202020204" pitchFamily="34" charset="0"/>
                          <a:cs typeface="Arial" panose="020B0604020202020204" pitchFamily="34" charset="0"/>
                        </a:rPr>
                        <a:t> Learners</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-50.8</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-1.6</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-2.5</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49.4%</a:t>
                      </a:r>
                      <a:endParaRPr lang="en-US" sz="2400" dirty="0">
                        <a:latin typeface="Arial" panose="020B0604020202020204" pitchFamily="34" charset="0"/>
                        <a:cs typeface="Arial" panose="020B0604020202020204" pitchFamily="34" charset="0"/>
                      </a:endParaRPr>
                    </a:p>
                  </a:txBody>
                  <a:tcPr anchor="ctr"/>
                </a:tc>
              </a:tr>
              <a:tr h="370840">
                <a:tc>
                  <a:txBody>
                    <a:bodyPr/>
                    <a:lstStyle/>
                    <a:p>
                      <a:r>
                        <a:rPr lang="en-US" sz="2400" dirty="0" smtClean="0">
                          <a:latin typeface="Arial" panose="020B0604020202020204" pitchFamily="34" charset="0"/>
                          <a:cs typeface="Arial" panose="020B0604020202020204" pitchFamily="34" charset="0"/>
                        </a:rPr>
                        <a:t>White</a:t>
                      </a:r>
                    </a:p>
                  </a:txBody>
                  <a:tcPr/>
                </a:tc>
                <a:tc>
                  <a:txBody>
                    <a:bodyPr/>
                    <a:lstStyle/>
                    <a:p>
                      <a:pPr algn="ctr"/>
                      <a:r>
                        <a:rPr lang="en-US" sz="2400" dirty="0" smtClean="0">
                          <a:latin typeface="Arial" panose="020B0604020202020204" pitchFamily="34" charset="0"/>
                          <a:cs typeface="Arial" panose="020B0604020202020204" pitchFamily="34" charset="0"/>
                        </a:rPr>
                        <a:t>15.1</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-0.5</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1.8</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52.0%</a:t>
                      </a:r>
                      <a:endParaRPr lang="en-US" sz="2400" dirty="0">
                        <a:latin typeface="Arial" panose="020B0604020202020204" pitchFamily="34" charset="0"/>
                        <a:cs typeface="Arial" panose="020B0604020202020204" pitchFamily="34" charset="0"/>
                      </a:endParaRPr>
                    </a:p>
                  </a:txBody>
                  <a:tcPr anchor="ctr"/>
                </a:tc>
              </a:tr>
              <a:tr h="370840">
                <a:tc>
                  <a:txBody>
                    <a:bodyPr/>
                    <a:lstStyle/>
                    <a:p>
                      <a:r>
                        <a:rPr lang="en-US" sz="2400" dirty="0" smtClean="0">
                          <a:latin typeface="Arial" panose="020B0604020202020204" pitchFamily="34" charset="0"/>
                          <a:cs typeface="Arial" panose="020B0604020202020204" pitchFamily="34" charset="0"/>
                        </a:rPr>
                        <a:t>Hispanic</a:t>
                      </a:r>
                    </a:p>
                  </a:txBody>
                  <a:tcPr/>
                </a:tc>
                <a:tc>
                  <a:txBody>
                    <a:bodyPr/>
                    <a:lstStyle/>
                    <a:p>
                      <a:pPr algn="ctr"/>
                      <a:r>
                        <a:rPr lang="en-US" sz="2400" dirty="0" smtClean="0">
                          <a:latin typeface="Arial" panose="020B0604020202020204" pitchFamily="34" charset="0"/>
                          <a:cs typeface="Arial" panose="020B0604020202020204" pitchFamily="34" charset="0"/>
                        </a:rPr>
                        <a:t>-41.3</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-0.6</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-1.5</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49.8%</a:t>
                      </a:r>
                      <a:endParaRPr lang="en-US" sz="2400" dirty="0">
                        <a:latin typeface="Arial" panose="020B0604020202020204" pitchFamily="34" charset="0"/>
                        <a:cs typeface="Arial" panose="020B0604020202020204" pitchFamily="34" charset="0"/>
                      </a:endParaRPr>
                    </a:p>
                  </a:txBody>
                  <a:tcPr anchor="ctr"/>
                </a:tc>
              </a:tr>
              <a:tr h="370840">
                <a:tc>
                  <a:txBody>
                    <a:bodyPr/>
                    <a:lstStyle/>
                    <a:p>
                      <a:r>
                        <a:rPr lang="en-US" sz="2400" dirty="0" smtClean="0">
                          <a:latin typeface="Arial" panose="020B0604020202020204" pitchFamily="34" charset="0"/>
                          <a:cs typeface="Arial" panose="020B0604020202020204" pitchFamily="34" charset="0"/>
                        </a:rPr>
                        <a:t>Foster</a:t>
                      </a:r>
                    </a:p>
                  </a:txBody>
                  <a:tcPr/>
                </a:tc>
                <a:tc>
                  <a:txBody>
                    <a:bodyPr/>
                    <a:lstStyle/>
                    <a:p>
                      <a:pPr algn="ctr"/>
                      <a:r>
                        <a:rPr lang="en-US" sz="2400" dirty="0" smtClean="0">
                          <a:latin typeface="Arial" panose="020B0604020202020204" pitchFamily="34" charset="0"/>
                          <a:cs typeface="Arial" panose="020B0604020202020204" pitchFamily="34" charset="0"/>
                        </a:rPr>
                        <a:t>-86.9</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4.2</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-6.9</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46.2%</a:t>
                      </a:r>
                      <a:endParaRPr lang="en-US" sz="240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2322536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BA2F52-3D79-4D5A-A2A8-7BFEC56B3DB1}" vid="{D36AF434-9944-480F-BA7C-28E2586817E5}"/>
    </a:ext>
  </a:extLst>
</a:theme>
</file>

<file path=ppt/theme/theme2.xml><?xml version="1.0" encoding="utf-8"?>
<a:theme xmlns:a="http://schemas.openxmlformats.org/drawingml/2006/main" name="2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BA2F52-3D79-4D5A-A2A8-7BFEC56B3DB1}" vid="{0910FCBC-4697-4EA1-A885-45ECC6C50C8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453CFC7061F841A73706A3CAF5A3E5" ma:contentTypeVersion="0" ma:contentTypeDescription="Create a new document." ma:contentTypeScope="" ma:versionID="4db607152fe6b1b2a551c27ad01b0e6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2D86C0-2AD2-47C9-94D9-8BD1BE5C8EB8}">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DC5C4CE-B14B-4A30-8BD4-53569FEC75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C335830-738F-4EC9-BBF1-69B209EC49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AAU_Widescreen_Template</Template>
  <TotalTime>824</TotalTime>
  <Words>3411</Words>
  <Application>Microsoft Office PowerPoint</Application>
  <PresentationFormat>Widescreen</PresentationFormat>
  <Paragraphs>457</Paragraphs>
  <Slides>45</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45</vt:i4>
      </vt:variant>
    </vt:vector>
  </HeadingPairs>
  <TitlesOfParts>
    <vt:vector size="53" baseType="lpstr">
      <vt:lpstr>SimSun</vt:lpstr>
      <vt:lpstr>Arial</vt:lpstr>
      <vt:lpstr>Calibri</vt:lpstr>
      <vt:lpstr>Courier New</vt:lpstr>
      <vt:lpstr>Symbol</vt:lpstr>
      <vt:lpstr>Times New Roman</vt:lpstr>
      <vt:lpstr>1_AAU Slide Master</vt:lpstr>
      <vt:lpstr>2_AAU Slide Master</vt:lpstr>
      <vt:lpstr>   Item 1: Developing an Integrated Local, State, and Federal Accountability and Continuous Improvement System</vt:lpstr>
      <vt:lpstr>Attachments</vt:lpstr>
      <vt:lpstr>Item Recommendation</vt:lpstr>
      <vt:lpstr>Attachment 1: Incorporating a Growth Model into the Dashboard</vt:lpstr>
      <vt:lpstr>SBE Questions</vt:lpstr>
      <vt:lpstr>SBE Question #1: What Does the RG Growth Model Tell Us?</vt:lpstr>
      <vt:lpstr>SBE Question #2:  What the RG Growth Model Does Not Tell Us</vt:lpstr>
      <vt:lpstr>SBE Question #3: What Does Distance  from Level 3 Change Tell Us?</vt:lpstr>
      <vt:lpstr>Change vs. Growth ELA </vt:lpstr>
      <vt:lpstr>Additional Analyses by ETS</vt:lpstr>
      <vt:lpstr>ETS Analyses and Results </vt:lpstr>
      <vt:lpstr>Year-to-Year Growth Outcomes</vt:lpstr>
      <vt:lpstr>Year-to-Year Growth Outcomes </vt:lpstr>
      <vt:lpstr>Other States</vt:lpstr>
      <vt:lpstr>Feedback From Stakeholder Groups </vt:lpstr>
      <vt:lpstr>Use of RG Model</vt:lpstr>
      <vt:lpstr>Recommendation </vt:lpstr>
      <vt:lpstr>Other Considerations</vt:lpstr>
      <vt:lpstr>Growth Model Next Steps</vt:lpstr>
      <vt:lpstr>Attachment 2: Application of the Safety Net Methodology for Student Groups</vt:lpstr>
      <vt:lpstr>The Three-by-Five Grid</vt:lpstr>
      <vt:lpstr>Applying the Safety Net to Student Group</vt:lpstr>
      <vt:lpstr>Graduation Rate Indicator</vt:lpstr>
      <vt:lpstr>Suspension Rate Indicator</vt:lpstr>
      <vt:lpstr>Stakeholder Feedback</vt:lpstr>
      <vt:lpstr>Safety Net Methodology  Next Steps</vt:lpstr>
      <vt:lpstr>Safety Net Methodology Recommendation </vt:lpstr>
      <vt:lpstr>Attachment 3: English Learner Progress Indicator (ELPI)</vt:lpstr>
      <vt:lpstr>ESSA Accountability Requirements for ELs</vt:lpstr>
      <vt:lpstr>Original Rationale for the Current ELPI Methodology</vt:lpstr>
      <vt:lpstr>ELPI Status</vt:lpstr>
      <vt:lpstr>ELPI Change</vt:lpstr>
      <vt:lpstr>District Level EL Percent Proficient Distribution for Status and Change Using Two Years of Longitudinal Data</vt:lpstr>
      <vt:lpstr>District Level EL Percent Proficient Status and Change  in Five by Five Grid  Based on Two Years of Longitudinal Data </vt:lpstr>
      <vt:lpstr>Issues with Measuring Change  Using Only Two Years of Data</vt:lpstr>
      <vt:lpstr>ELPI Workgroup Feedback</vt:lpstr>
      <vt:lpstr>Additional ELPI Workgroup  Feedback</vt:lpstr>
      <vt:lpstr>TDG Feedback</vt:lpstr>
      <vt:lpstr>ESSA State Plan and the Dashboard</vt:lpstr>
      <vt:lpstr>2018 and 2019 Key Dates</vt:lpstr>
      <vt:lpstr>2020 Key Dates</vt:lpstr>
      <vt:lpstr>Attachments 4 and 5: Update on the California School Dashboard and Stakeholder Outreach</vt:lpstr>
      <vt:lpstr>Implementation Timeline: Development</vt:lpstr>
      <vt:lpstr>Implementation Timeline: Refinements</vt:lpstr>
      <vt:lpstr>Stakeholder Outreach</vt:lpstr>
    </vt:vector>
  </TitlesOfParts>
  <Company>California State Board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2018 Agenda Item 01 Slides - Meeting Agendas (CA State Board of Education)</dc:title>
  <dc:subject>Item 1 Developing an Integrated Local, State, and Federal Accountability and Continuous Improvement System.</dc:subject>
  <dc:creator>Jenny Singh</dc:creator>
  <cp:keywords/>
  <dc:description/>
  <cp:lastModifiedBy>Jenny Singh</cp:lastModifiedBy>
  <cp:revision>68</cp:revision>
  <cp:lastPrinted>2018-07-10T00:15:11Z</cp:lastPrinted>
  <dcterms:created xsi:type="dcterms:W3CDTF">2018-07-05T20:26:14Z</dcterms:created>
  <dcterms:modified xsi:type="dcterms:W3CDTF">2018-07-10T22:21:52Z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0x01010068453CFC7061F841A73706A3CAF5A3E5</vt:lpwstr>
  </property>
</Properties>
</file>