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9" r:id="rId3"/>
    <p:sldId id="329" r:id="rId4"/>
    <p:sldId id="258" r:id="rId5"/>
    <p:sldId id="302" r:id="rId6"/>
    <p:sldId id="314" r:id="rId7"/>
    <p:sldId id="323" r:id="rId8"/>
    <p:sldId id="326" r:id="rId9"/>
    <p:sldId id="328" r:id="rId10"/>
    <p:sldId id="32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0B8"/>
    <a:srgbClr val="F3D685"/>
    <a:srgbClr val="F2DD86"/>
    <a:srgbClr val="F17157"/>
    <a:srgbClr val="F3826B"/>
    <a:srgbClr val="0D1793"/>
    <a:srgbClr val="070C51"/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29" autoAdjust="0"/>
    <p:restoredTop sz="9466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48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AA448D-A1AE-4596-8FC4-C1B838694C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146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55CD26-DE40-44F3-8921-8D8FEC3EB7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5699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549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961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389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44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6635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141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pic>
          <p:nvPicPr>
            <p:cNvPr id="7" name="Picture 16" descr="Official Seal of the California Department of Education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A4A4A4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 dirty="0" smtClean="0">
                <a:solidFill>
                  <a:srgbClr val="070C5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 dirty="0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100" dirty="0" smtClean="0">
                <a:solidFill>
                  <a:srgbClr val="070C51"/>
                </a:solidFill>
                <a:latin typeface="Arial" panose="020B0604020202020204" pitchFamily="34" charset="0"/>
              </a:rPr>
              <a:t>Tom Torlakson, State Superintendent of Public Instruction</a:t>
            </a:r>
            <a:endParaRPr lang="en-US" altLang="en-US" sz="1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6781800" cy="242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05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67D2F-197E-484D-818F-E3EA99B544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02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7EB6D-4BC5-4CF1-A063-34594D1A6A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60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A6A-34C2-4648-917C-84D2520139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498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AAD8-C081-4439-9204-92F987F3D4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634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289D-6BD6-4149-99E2-788AAEBBDA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52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48C5-0EF3-4C6B-8250-95032C58CB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262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E9AA7-64FA-4268-B9A2-BDC32C3A82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383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E6AB-4161-4691-BDC7-961CA7B3B9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643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5037-D785-4B1F-8FD8-918D7B5855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4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dirty="0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pic>
          <p:nvPicPr>
            <p:cNvPr id="2" name="Picture 10" descr="Color-ppt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6200" y="1752600"/>
            <a:ext cx="152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000" b="1" dirty="0" smtClean="0">
                <a:solidFill>
                  <a:srgbClr val="070C51"/>
                </a:solidFill>
                <a:latin typeface="Arial" panose="020B0604020202020204" pitchFamily="34" charset="0"/>
              </a:rPr>
              <a:t>TOM TORLAKSON</a:t>
            </a:r>
            <a:br>
              <a:rPr lang="en-US" altLang="en-US" sz="1000" b="1" dirty="0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dirty="0" smtClean="0">
                <a:solidFill>
                  <a:srgbClr val="070C5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800" dirty="0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dirty="0" smtClean="0">
                <a:solidFill>
                  <a:srgbClr val="070C5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4400" dirty="0" smtClean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C63E2C-B3F6-4A64-8B36-745612F656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6781800" cy="2725737"/>
          </a:xfrm>
        </p:spPr>
        <p:txBody>
          <a:bodyPr/>
          <a:lstStyle/>
          <a:p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Item #16</a:t>
            </a:r>
            <a:br>
              <a:rPr lang="en-US" altLang="en-US" sz="3600" dirty="0" smtClean="0"/>
            </a:br>
            <a:r>
              <a:rPr lang="en-US" sz="3600" dirty="0" smtClean="0"/>
              <a:t>Promise Academy – Material Revision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State Board </a:t>
            </a:r>
            <a:r>
              <a:rPr lang="en-US" altLang="en-US" sz="3600" dirty="0"/>
              <a:t>of Education</a:t>
            </a:r>
            <a:br>
              <a:rPr lang="en-US" altLang="en-US" sz="3600" dirty="0"/>
            </a:br>
            <a:r>
              <a:rPr lang="en-US" altLang="en-US" sz="3600" dirty="0" smtClean="0"/>
              <a:t>September 7, </a:t>
            </a:r>
            <a:r>
              <a:rPr lang="en-US" altLang="en-US" sz="3600" dirty="0"/>
              <a:t>2018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858000" cy="4495800"/>
          </a:xfrm>
        </p:spPr>
        <p:txBody>
          <a:bodyPr/>
          <a:lstStyle/>
          <a:p>
            <a:r>
              <a:rPr lang="en-US" dirty="0" smtClean="0"/>
              <a:t>CDE staff is recommending approval of the material revision</a:t>
            </a:r>
          </a:p>
          <a:p>
            <a:r>
              <a:rPr lang="en-US" dirty="0" smtClean="0"/>
              <a:t>Sound educational program, fiscally viable provided funds are secured</a:t>
            </a:r>
          </a:p>
          <a:p>
            <a:r>
              <a:rPr lang="en-US" dirty="0" smtClean="0"/>
              <a:t>Clarification of Charter Elements in 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9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007" y="76200"/>
            <a:ext cx="68580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293" y="1066800"/>
            <a:ext cx="6858000" cy="5486400"/>
          </a:xfrm>
        </p:spPr>
        <p:txBody>
          <a:bodyPr/>
          <a:lstStyle/>
          <a:p>
            <a:r>
              <a:rPr lang="en-US" sz="2400" dirty="0" smtClean="0"/>
              <a:t>Promise Academy </a:t>
            </a:r>
            <a:r>
              <a:rPr lang="en-US" sz="2400" dirty="0" smtClean="0"/>
              <a:t>(PA) was </a:t>
            </a:r>
            <a:r>
              <a:rPr lang="en-US" sz="2400" dirty="0" smtClean="0"/>
              <a:t>approved by the </a:t>
            </a:r>
            <a:r>
              <a:rPr lang="en-US" sz="2400" dirty="0" smtClean="0"/>
              <a:t>State Board of Education </a:t>
            </a:r>
            <a:r>
              <a:rPr lang="en-US" sz="2400" dirty="0" smtClean="0"/>
              <a:t>on January 19,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Grades transitional kindergarten (TK) through eight </a:t>
            </a:r>
            <a:r>
              <a:rPr lang="en-US" sz="2400" dirty="0" smtClean="0"/>
              <a:t>for a five year term - July 1, </a:t>
            </a:r>
            <a:r>
              <a:rPr lang="en-US" sz="2400" dirty="0" smtClean="0"/>
              <a:t>2018, </a:t>
            </a:r>
            <a:r>
              <a:rPr lang="en-US" sz="2400" dirty="0" smtClean="0"/>
              <a:t>through June 30,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Three </a:t>
            </a:r>
            <a:r>
              <a:rPr lang="en-US" sz="2400" dirty="0"/>
              <a:t>c</a:t>
            </a:r>
            <a:r>
              <a:rPr lang="en-US" sz="2400" dirty="0" smtClean="0"/>
              <a:t>onditions as part of the approval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Two</a:t>
            </a:r>
            <a:r>
              <a:rPr lang="en-US" sz="2400" dirty="0" smtClean="0"/>
              <a:t> </a:t>
            </a:r>
            <a:r>
              <a:rPr lang="en-US" sz="2400" dirty="0" smtClean="0"/>
              <a:t>conditions have been met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One</a:t>
            </a:r>
            <a:r>
              <a:rPr lang="en-US" sz="2400" dirty="0" smtClean="0"/>
              <a:t> </a:t>
            </a:r>
            <a:r>
              <a:rPr lang="en-US" sz="2400" dirty="0" smtClean="0"/>
              <a:t>condition regarding the facility lease agreement has not been met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“By June 15, 2018, the Promise Academy Board will provide the </a:t>
            </a:r>
            <a:r>
              <a:rPr lang="en-US" dirty="0" smtClean="0"/>
              <a:t>California Department of Education (CDE) </a:t>
            </a:r>
            <a:r>
              <a:rPr lang="en-US" dirty="0" smtClean="0"/>
              <a:t>with a fully executed facility lease agreement”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3943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828" y="152400"/>
            <a:ext cx="6858000" cy="1143000"/>
          </a:xfrm>
        </p:spPr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758" y="1295400"/>
            <a:ext cx="6858000" cy="4897395"/>
          </a:xfrm>
        </p:spPr>
        <p:txBody>
          <a:bodyPr/>
          <a:lstStyle/>
          <a:p>
            <a:r>
              <a:rPr lang="en-US" sz="2800" dirty="0"/>
              <a:t>School must open by September 30, </a:t>
            </a:r>
            <a:r>
              <a:rPr lang="en-US" sz="2800" dirty="0" smtClean="0"/>
              <a:t>2018, </a:t>
            </a:r>
            <a:r>
              <a:rPr lang="en-US" sz="2800" dirty="0"/>
              <a:t>to retain SBE authorization or be approved for a material revision </a:t>
            </a:r>
          </a:p>
          <a:p>
            <a:r>
              <a:rPr lang="en-US" sz="2800" dirty="0"/>
              <a:t>May 29, 2018, CDE received the request for material revision to delay the opening by one year due to inability to secure a facility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8541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5000" y="533400"/>
            <a:ext cx="6858000" cy="1143000"/>
          </a:xfrm>
        </p:spPr>
        <p:txBody>
          <a:bodyPr/>
          <a:lstStyle/>
          <a:p>
            <a:r>
              <a:rPr lang="en-US" dirty="0" smtClean="0"/>
              <a:t>CDE Recommendation (1)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05000" y="1600200"/>
            <a:ext cx="68580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CDE </a:t>
            </a:r>
            <a:r>
              <a:rPr lang="en-US" sz="2800" dirty="0" smtClean="0"/>
              <a:t>recommendation is </a:t>
            </a:r>
            <a:r>
              <a:rPr lang="en-US" sz="2800" dirty="0"/>
              <a:t>that the SBE hold a public hearing to </a:t>
            </a:r>
            <a:r>
              <a:rPr lang="en-US" sz="2800" b="1" dirty="0" smtClean="0"/>
              <a:t>approve</a:t>
            </a: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dirty="0" smtClean="0"/>
              <a:t>request from Promise Academy for a material revision under the oversight of the SBE: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Change from opening </a:t>
            </a:r>
            <a:r>
              <a:rPr lang="en-US" sz="2800" dirty="0" smtClean="0"/>
              <a:t>2018</a:t>
            </a:r>
            <a:r>
              <a:rPr lang="en-US" sz="2800" dirty="0" smtClean="0"/>
              <a:t>–</a:t>
            </a:r>
            <a:r>
              <a:rPr lang="en-US" sz="2800" dirty="0" smtClean="0"/>
              <a:t>19 </a:t>
            </a:r>
            <a:r>
              <a:rPr lang="en-US" sz="2800" dirty="0" smtClean="0"/>
              <a:t>to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2019</a:t>
            </a:r>
            <a:r>
              <a:rPr lang="en-US" sz="2800" dirty="0" smtClean="0"/>
              <a:t>–</a:t>
            </a:r>
            <a:r>
              <a:rPr lang="en-US" sz="2800" dirty="0" smtClean="0"/>
              <a:t>2020 </a:t>
            </a:r>
            <a:r>
              <a:rPr lang="en-US" sz="2800" dirty="0" smtClean="0"/>
              <a:t>for </a:t>
            </a:r>
            <a:r>
              <a:rPr lang="en-US" sz="2800" dirty="0"/>
              <a:t>a </a:t>
            </a:r>
            <a:r>
              <a:rPr lang="en-US" sz="2800" dirty="0" smtClean="0"/>
              <a:t>five-year year term of July 1, </a:t>
            </a:r>
            <a:r>
              <a:rPr lang="en-US" sz="2800" dirty="0" smtClean="0"/>
              <a:t>2018, </a:t>
            </a:r>
            <a:r>
              <a:rPr lang="en-US" sz="2800" dirty="0" smtClean="0"/>
              <a:t>through June 30, 2023</a:t>
            </a:r>
            <a:endParaRPr lang="en-US" sz="28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029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 Recommendation (2)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05000" y="1752600"/>
            <a:ext cx="6858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Recommendation </a:t>
            </a:r>
            <a:r>
              <a:rPr lang="en-US" sz="3000" dirty="0"/>
              <a:t>based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Sound Educational Program </a:t>
            </a:r>
            <a:endParaRPr lang="en-US" sz="3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Demonstrably likely to successfully implement the program</a:t>
            </a:r>
            <a:endParaRPr lang="en-US" sz="3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Reasonably comprehensive description of most charter elements</a:t>
            </a:r>
            <a:endParaRPr lang="en-US" sz="3000" dirty="0"/>
          </a:p>
          <a:p>
            <a:pPr marL="1371600" lvl="3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3039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6858000" cy="1143000"/>
          </a:xfrm>
        </p:spPr>
        <p:txBody>
          <a:bodyPr/>
          <a:lstStyle/>
          <a:p>
            <a:r>
              <a:rPr lang="en-US" dirty="0" smtClean="0"/>
              <a:t>Advisory Commission on Charter Schools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858000" cy="4495800"/>
          </a:xfrm>
        </p:spPr>
        <p:txBody>
          <a:bodyPr/>
          <a:lstStyle/>
          <a:p>
            <a:r>
              <a:rPr lang="en-US" sz="2800" dirty="0" smtClean="0"/>
              <a:t>August 14, </a:t>
            </a:r>
            <a:r>
              <a:rPr lang="en-US" sz="2800" dirty="0" smtClean="0"/>
              <a:t>2018, </a:t>
            </a:r>
            <a:r>
              <a:rPr lang="en-US" sz="2800" dirty="0"/>
              <a:t>meeting</a:t>
            </a:r>
          </a:p>
          <a:p>
            <a:r>
              <a:rPr lang="en-US" sz="2800" dirty="0"/>
              <a:t>Advisory Commission on Charter Schools (ACCS) moved </a:t>
            </a:r>
            <a:r>
              <a:rPr lang="en-US" sz="2800" dirty="0" smtClean="0"/>
              <a:t>staff’s recommendation to approve the request for material </a:t>
            </a:r>
            <a:r>
              <a:rPr lang="en-US" sz="2800" dirty="0" smtClean="0"/>
              <a:t>revision. </a:t>
            </a:r>
            <a:endParaRPr lang="en-US" sz="2800" dirty="0" smtClean="0"/>
          </a:p>
          <a:p>
            <a:r>
              <a:rPr lang="en-US" sz="2800" dirty="0" smtClean="0"/>
              <a:t>The motion passed </a:t>
            </a:r>
            <a:r>
              <a:rPr lang="en-US" sz="2800" dirty="0" smtClean="0"/>
              <a:t>unanimously.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490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227" y="304800"/>
            <a:ext cx="68580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CDE Review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227" y="1219200"/>
            <a:ext cx="6858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Review of the conditions of the original SBE approval </a:t>
            </a:r>
          </a:p>
          <a:p>
            <a:pPr lvl="0"/>
            <a:r>
              <a:rPr lang="en-US" sz="2200" dirty="0"/>
              <a:t>By </a:t>
            </a:r>
            <a:r>
              <a:rPr lang="en-US" sz="2200" dirty="0" smtClean="0"/>
              <a:t>June 15, </a:t>
            </a:r>
            <a:r>
              <a:rPr lang="en-US" sz="2200" dirty="0"/>
              <a:t>2018, provide </a:t>
            </a:r>
            <a:r>
              <a:rPr lang="en-US" sz="2200" dirty="0" smtClean="0"/>
              <a:t>a revised budget with a positive three-year ending fund balance.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T</a:t>
            </a:r>
            <a:r>
              <a:rPr lang="en-US" sz="2200" dirty="0" smtClean="0"/>
              <a:t>his </a:t>
            </a:r>
            <a:r>
              <a:rPr lang="en-US" sz="2200" dirty="0"/>
              <a:t>condition has been met.</a:t>
            </a:r>
          </a:p>
          <a:p>
            <a:pPr lvl="0"/>
            <a:r>
              <a:rPr lang="en-US" sz="2200" dirty="0"/>
              <a:t>By June 15, 2018, </a:t>
            </a:r>
            <a:r>
              <a:rPr lang="en-US" sz="2200" dirty="0" smtClean="0"/>
              <a:t>provide a </a:t>
            </a:r>
            <a:r>
              <a:rPr lang="en-US" sz="2200" dirty="0"/>
              <a:t>revised charter petition containing the necessary changes needed to reflect the SBE as the authorizing entity. </a:t>
            </a:r>
            <a:endParaRPr lang="en-US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This condition has been met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By </a:t>
            </a:r>
            <a:r>
              <a:rPr lang="en-US" sz="2200" dirty="0" smtClean="0"/>
              <a:t>June </a:t>
            </a:r>
            <a:r>
              <a:rPr lang="en-US" sz="2200" dirty="0"/>
              <a:t>15, 2018, the PPS Board will provide the CDE with a fully executed facility lease agreement. </a:t>
            </a:r>
            <a:endParaRPr lang="en-US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This </a:t>
            </a:r>
            <a:r>
              <a:rPr lang="en-US" sz="2200" dirty="0"/>
              <a:t>condition </a:t>
            </a:r>
            <a:r>
              <a:rPr lang="en-US" sz="2200" b="1" dirty="0"/>
              <a:t>has not been met.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070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68580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CDE Review (2)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371600"/>
            <a:ext cx="6858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Sound educational </a:t>
            </a:r>
            <a:r>
              <a:rPr lang="en-US" sz="2600" dirty="0" smtClean="0"/>
              <a:t>program:</a:t>
            </a:r>
          </a:p>
          <a:p>
            <a:r>
              <a:rPr lang="en-US" sz="2200" dirty="0" smtClean="0"/>
              <a:t>Review of the educational program in the new charter petition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Petition does provide a reasonably comprehensive description of most charter elements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 smtClean="0"/>
              <a:t>Charter School Petition Review Form - Attachment 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If approved by the SBE, the following charter elements need to be clarified by the petitioner</a:t>
            </a:r>
            <a:r>
              <a:rPr lang="en-US" sz="2200" dirty="0" smtClean="0"/>
              <a:t>: description of educational program, measurable pupil outcomes, governance structure and suspension and expulsion </a:t>
            </a:r>
            <a:r>
              <a:rPr lang="en-US" sz="2200" dirty="0" smtClean="0"/>
              <a:t>procedures.</a:t>
            </a:r>
            <a:endParaRPr lang="en-US" sz="2200" dirty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566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03" y="304800"/>
            <a:ext cx="68580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CDE Review (3)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95400"/>
            <a:ext cx="68580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Ability to Implement:</a:t>
            </a:r>
          </a:p>
          <a:p>
            <a:r>
              <a:rPr lang="en-US" sz="2400" dirty="0" smtClean="0"/>
              <a:t>Review of multi-year financial plan based on </a:t>
            </a:r>
            <a:r>
              <a:rPr lang="en-US" sz="2400" dirty="0" smtClean="0"/>
              <a:t>2018</a:t>
            </a:r>
            <a:r>
              <a:rPr lang="en-US" sz="2400" dirty="0" smtClean="0"/>
              <a:t>–</a:t>
            </a:r>
            <a:r>
              <a:rPr lang="en-US" sz="2400" dirty="0" smtClean="0"/>
              <a:t>19 </a:t>
            </a:r>
            <a:r>
              <a:rPr lang="en-US" sz="2400" dirty="0" smtClean="0"/>
              <a:t>being a planning year and opening </a:t>
            </a:r>
            <a:r>
              <a:rPr lang="en-US" sz="2400" dirty="0" smtClean="0"/>
              <a:t>2019</a:t>
            </a:r>
            <a:r>
              <a:rPr lang="en-US" sz="2400" dirty="0" smtClean="0"/>
              <a:t>–</a:t>
            </a:r>
            <a:r>
              <a:rPr lang="en-US" sz="2400" dirty="0" smtClean="0"/>
              <a:t>2020</a:t>
            </a:r>
            <a:endParaRPr lang="en-US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Multi-year financial plan is not fiscally viable without Silicon Schools Fund grants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Commitment letters received for $300,000 FY </a:t>
            </a:r>
            <a:r>
              <a:rPr lang="en-US" sz="2400" dirty="0" smtClean="0"/>
              <a:t>2108</a:t>
            </a:r>
            <a:r>
              <a:rPr lang="en-US" sz="2400" dirty="0" smtClean="0"/>
              <a:t>–</a:t>
            </a:r>
            <a:r>
              <a:rPr lang="en-US" sz="2400" dirty="0" smtClean="0"/>
              <a:t>19 </a:t>
            </a:r>
            <a:r>
              <a:rPr lang="en-US" sz="2400" dirty="0" smtClean="0"/>
              <a:t>and $200,000 FY </a:t>
            </a:r>
            <a:r>
              <a:rPr lang="en-US" sz="2400" dirty="0" smtClean="0"/>
              <a:t>2019</a:t>
            </a:r>
            <a:r>
              <a:rPr lang="en-US" sz="2400" dirty="0" smtClean="0"/>
              <a:t>–</a:t>
            </a:r>
            <a:r>
              <a:rPr lang="en-US" sz="2400" dirty="0" smtClean="0"/>
              <a:t>2020 </a:t>
            </a:r>
            <a:endParaRPr lang="en-US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Positive ending fund balances and adequate reserves for fiscal years </a:t>
            </a:r>
            <a:r>
              <a:rPr lang="en-US" sz="2400" dirty="0" smtClean="0"/>
              <a:t>2019</a:t>
            </a:r>
            <a:r>
              <a:rPr lang="en-US" sz="2400" dirty="0" smtClean="0"/>
              <a:t>–20</a:t>
            </a:r>
            <a:r>
              <a:rPr lang="en-US" sz="2400" dirty="0" smtClean="0"/>
              <a:t>20 </a:t>
            </a:r>
            <a:r>
              <a:rPr lang="en-US" sz="2400" dirty="0" smtClean="0"/>
              <a:t>through </a:t>
            </a:r>
            <a:r>
              <a:rPr lang="en-US" sz="2400" dirty="0" smtClean="0"/>
              <a:t>2021</a:t>
            </a:r>
            <a:r>
              <a:rPr lang="en-US" sz="2400" dirty="0" smtClean="0"/>
              <a:t>–</a:t>
            </a:r>
            <a:r>
              <a:rPr lang="en-US" sz="2400" dirty="0" smtClean="0"/>
              <a:t>22</a:t>
            </a:r>
            <a:r>
              <a:rPr lang="en-US" sz="2400" dirty="0" smtClean="0"/>
              <a:t>, provided </a:t>
            </a:r>
            <a:r>
              <a:rPr lang="en-US" sz="2400" dirty="0" smtClean="0"/>
              <a:t>funds </a:t>
            </a:r>
            <a:r>
              <a:rPr lang="en-US" sz="2400" dirty="0" smtClean="0"/>
              <a:t>are secured</a:t>
            </a:r>
          </a:p>
          <a:p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11492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Office:Microsoft Office 98:Templates:Blank Presentation</Template>
  <TotalTime>1988</TotalTime>
  <Words>516</Words>
  <Application>Microsoft Office PowerPoint</Application>
  <PresentationFormat>On-screen Show (4:3)</PresentationFormat>
  <Paragraphs>64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</vt:lpstr>
      <vt:lpstr>Wingdings</vt:lpstr>
      <vt:lpstr>Blank Presentation</vt:lpstr>
      <vt:lpstr> Item #16 Promise Academy – Material Revision State Board of Education September 7, 2018 </vt:lpstr>
      <vt:lpstr>Background</vt:lpstr>
      <vt:lpstr>Background (2)</vt:lpstr>
      <vt:lpstr>CDE Recommendation (1)</vt:lpstr>
      <vt:lpstr>CDE Recommendation (2)</vt:lpstr>
      <vt:lpstr>Advisory Commission on Charter Schools  </vt:lpstr>
      <vt:lpstr> CDE Review  </vt:lpstr>
      <vt:lpstr> CDE Review (2)  </vt:lpstr>
      <vt:lpstr> CDE Review (3)  </vt:lpstr>
      <vt:lpstr>Summary</vt:lpstr>
    </vt:vector>
  </TitlesOfParts>
  <Company>California State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2018 Agenda Item 16 Slides - Meeting Agendas (CA State Board of Education)</dc:title>
  <dc:subject>Promise Academy, Material Revision State Board of Education September 7, 2018.</dc:subject>
  <dc:creator>Lisa Constancio</dc:creator>
  <cp:keywords/>
  <dc:description/>
  <cp:revision>188</cp:revision>
  <cp:lastPrinted>2004-03-18T19:17:10Z</cp:lastPrinted>
  <dcterms:created xsi:type="dcterms:W3CDTF">2004-03-18T18:57:21Z</dcterms:created>
  <dcterms:modified xsi:type="dcterms:W3CDTF">2018-09-04T21:40:28Z</dcterms:modified>
  <cp:category/>
</cp:coreProperties>
</file>