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0" r:id="rId2"/>
    <p:sldId id="268" r:id="rId3"/>
    <p:sldId id="269" r:id="rId4"/>
    <p:sldId id="260" r:id="rId5"/>
    <p:sldId id="266" r:id="rId6"/>
    <p:sldId id="261" r:id="rId7"/>
    <p:sldId id="262" r:id="rId8"/>
    <p:sldId id="263" r:id="rId9"/>
    <p:sldId id="265" r:id="rId10"/>
    <p:sldId id="259" r:id="rId11"/>
    <p:sldId id="267" r:id="rId12"/>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44815" autoAdjust="0"/>
  </p:normalViewPr>
  <p:slideViewPr>
    <p:cSldViewPr snapToGrid="0">
      <p:cViewPr varScale="1">
        <p:scale>
          <a:sx n="52" d="100"/>
          <a:sy n="52" d="100"/>
        </p:scale>
        <p:origin x="20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FE72AAAD-D238-45B9-94E8-5423FA3B0F7C}" type="datetimeFigureOut">
              <a:rPr lang="en-US" smtClean="0"/>
              <a:t>3/14/2019</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A1C826C3-8F74-4CA1-A564-28434B17CB09}" type="slidenum">
              <a:rPr lang="en-US" smtClean="0"/>
              <a:t>‹#›</a:t>
            </a:fld>
            <a:endParaRPr lang="en-US"/>
          </a:p>
        </p:txBody>
      </p:sp>
    </p:spTree>
    <p:extLst>
      <p:ext uri="{BB962C8B-B14F-4D97-AF65-F5344CB8AC3E}">
        <p14:creationId xmlns:p14="http://schemas.microsoft.com/office/powerpoint/2010/main" val="176388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$900 million</a:t>
            </a:r>
            <a:r>
              <a:rPr lang="en-US" baseline="0" dirty="0" smtClean="0"/>
              <a:t> was to assist with the full implementation of the LCFF.</a:t>
            </a:r>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2</a:t>
            </a:fld>
            <a:endParaRPr lang="en-US"/>
          </a:p>
        </p:txBody>
      </p:sp>
    </p:spTree>
    <p:extLst>
      <p:ext uri="{BB962C8B-B14F-4D97-AF65-F5344CB8AC3E}">
        <p14:creationId xmlns:p14="http://schemas.microsoft.com/office/powerpoint/2010/main" val="2651353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Counties not represented</a:t>
            </a:r>
            <a:r>
              <a:rPr lang="en-US" baseline="0" dirty="0"/>
              <a:t> = Alpine, Mariposa, Mono, and Sierra</a:t>
            </a:r>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11</a:t>
            </a:fld>
            <a:endParaRPr lang="en-US"/>
          </a:p>
        </p:txBody>
      </p:sp>
    </p:spTree>
    <p:extLst>
      <p:ext uri="{BB962C8B-B14F-4D97-AF65-F5344CB8AC3E}">
        <p14:creationId xmlns:p14="http://schemas.microsoft.com/office/powerpoint/2010/main" val="152874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intent is that these two sister programs would work together for student outcomes. </a:t>
            </a:r>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3</a:t>
            </a:fld>
            <a:endParaRPr lang="en-US"/>
          </a:p>
        </p:txBody>
      </p:sp>
    </p:spTree>
    <p:extLst>
      <p:ext uri="{BB962C8B-B14F-4D97-AF65-F5344CB8AC3E}">
        <p14:creationId xmlns:p14="http://schemas.microsoft.com/office/powerpoint/2010/main" val="157429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2018-19</a:t>
            </a:r>
            <a:r>
              <a:rPr lang="en-US" baseline="0" dirty="0"/>
              <a:t> legislation for CTEIG included new Statute for CTEIG that reads.</a:t>
            </a:r>
          </a:p>
          <a:p>
            <a:endParaRPr lang="en-US" baseline="0" dirty="0"/>
          </a:p>
          <a:p>
            <a:r>
              <a:rPr lang="en-US" baseline="0" dirty="0"/>
              <a:t>In following the new statute, we will begin with the allocation and how it was calculated. </a:t>
            </a:r>
          </a:p>
          <a:p>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4</a:t>
            </a:fld>
            <a:endParaRPr lang="en-US"/>
          </a:p>
        </p:txBody>
      </p:sp>
    </p:spTree>
    <p:extLst>
      <p:ext uri="{BB962C8B-B14F-4D97-AF65-F5344CB8AC3E}">
        <p14:creationId xmlns:p14="http://schemas.microsoft.com/office/powerpoint/2010/main" val="1552752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CTEIG</a:t>
            </a:r>
            <a:r>
              <a:rPr lang="en-US" baseline="0" dirty="0"/>
              <a:t> legislation, there were o</a:t>
            </a:r>
            <a:r>
              <a:rPr lang="en-US" dirty="0"/>
              <a:t>riginally</a:t>
            </a:r>
            <a:r>
              <a:rPr lang="en-US" baseline="0" dirty="0"/>
              <a:t> three categories of funding specified including: the Small Category which represents LEAs and Consortia with less than 140 ADA and is equal to 4% or $6 million dollars; The Medium Category which represents LEAs and Consortia with 141-549 ADA and is equal to 6% or $12 million dollars; and the Large Category which represents LEAs and Consortia with 500 or more ADA and is equal to 88% or $132 million dollars. </a:t>
            </a:r>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5</a:t>
            </a:fld>
            <a:endParaRPr lang="en-US"/>
          </a:p>
        </p:txBody>
      </p:sp>
    </p:spTree>
    <p:extLst>
      <p:ext uri="{BB962C8B-B14F-4D97-AF65-F5344CB8AC3E}">
        <p14:creationId xmlns:p14="http://schemas.microsoft.com/office/powerpoint/2010/main" val="1310110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a:t>
            </a:r>
            <a:r>
              <a:rPr lang="en-US" baseline="0" dirty="0"/>
              <a:t> refer to pages   </a:t>
            </a:r>
            <a:r>
              <a:rPr lang="en-US" baseline="0" dirty="0" smtClean="0"/>
              <a:t>4  </a:t>
            </a:r>
            <a:r>
              <a:rPr lang="en-US" baseline="0" dirty="0"/>
              <a:t>-  </a:t>
            </a:r>
            <a:r>
              <a:rPr lang="en-US" baseline="0" dirty="0" smtClean="0"/>
              <a:t>7 in Attachment 1 </a:t>
            </a:r>
            <a:r>
              <a:rPr lang="en-US" baseline="0" dirty="0"/>
              <a:t>as I walk you through the allocation formula.</a:t>
            </a:r>
            <a:endParaRPr lang="en-US" dirty="0"/>
          </a:p>
          <a:p>
            <a:endParaRPr lang="en-US" dirty="0"/>
          </a:p>
          <a:p>
            <a:r>
              <a:rPr lang="en-US" dirty="0"/>
              <a:t>Based on the</a:t>
            </a:r>
            <a:r>
              <a:rPr lang="en-US" baseline="0" dirty="0"/>
              <a:t> previous CTEIG funding split, each category was </a:t>
            </a:r>
            <a:r>
              <a:rPr lang="en-US" baseline="0" dirty="0" smtClean="0"/>
              <a:t>split </a:t>
            </a:r>
            <a:r>
              <a:rPr lang="en-US" baseline="0" dirty="0"/>
              <a:t>into 70% of funds for the Base Grant and 30% of funds for Positive Consideration.</a:t>
            </a:r>
          </a:p>
          <a:p>
            <a:r>
              <a:rPr lang="en-US" baseline="0" dirty="0"/>
              <a:t>For the Base Grant we took the total amount of grant dollars available in </a:t>
            </a:r>
            <a:r>
              <a:rPr lang="en-US" baseline="0" dirty="0" smtClean="0"/>
              <a:t>the </a:t>
            </a:r>
            <a:r>
              <a:rPr lang="en-US" baseline="0" dirty="0"/>
              <a:t>category and multiplied the number by 70% giving us a dollar amount. We </a:t>
            </a:r>
            <a:r>
              <a:rPr lang="en-US" baseline="0" dirty="0" smtClean="0"/>
              <a:t>took </a:t>
            </a:r>
            <a:r>
              <a:rPr lang="en-US" baseline="0" dirty="0"/>
              <a:t>that dollar amount and divided it by the total number of ADA (inclusive of all LEAs and Consortia ADA) which gave us a Per Pupil dollar amount. The Per Pupil $ amount </a:t>
            </a:r>
            <a:r>
              <a:rPr lang="en-US" baseline="0" dirty="0" smtClean="0"/>
              <a:t>was </a:t>
            </a:r>
            <a:r>
              <a:rPr lang="en-US" baseline="0" dirty="0"/>
              <a:t>multiplied by the Total ADA of each LEA or Consortia to provide the Base Grant for the LEA or Consortia.</a:t>
            </a:r>
          </a:p>
          <a:p>
            <a:endParaRPr lang="en-US" baseline="0" dirty="0"/>
          </a:p>
          <a:p>
            <a:r>
              <a:rPr lang="en-US" baseline="0" dirty="0"/>
              <a:t>For Positive </a:t>
            </a:r>
            <a:r>
              <a:rPr lang="en-US" baseline="0" dirty="0" smtClean="0"/>
              <a:t>Consideration there were eight criteria. These eight criteria </a:t>
            </a:r>
            <a:r>
              <a:rPr lang="en-US" baseline="0" dirty="0"/>
              <a:t>made up </a:t>
            </a:r>
            <a:r>
              <a:rPr lang="en-US" baseline="0" dirty="0" smtClean="0"/>
              <a:t>30 </a:t>
            </a:r>
            <a:r>
              <a:rPr lang="en-US" baseline="0" dirty="0"/>
              <a:t>percent of the total funds </a:t>
            </a:r>
            <a:r>
              <a:rPr lang="en-US" baseline="0" dirty="0" smtClean="0"/>
              <a:t>from </a:t>
            </a:r>
            <a:r>
              <a:rPr lang="en-US" baseline="0" dirty="0"/>
              <a:t>each </a:t>
            </a:r>
            <a:r>
              <a:rPr lang="en-US" baseline="0" dirty="0" smtClean="0"/>
              <a:t>category. Per legislation we assigned </a:t>
            </a:r>
            <a:r>
              <a:rPr lang="en-US" baseline="0" dirty="0"/>
              <a:t>a weight to each of the eight criteria. </a:t>
            </a:r>
            <a:r>
              <a:rPr lang="en-US" baseline="0" dirty="0" smtClean="0"/>
              <a:t>We </a:t>
            </a:r>
            <a:r>
              <a:rPr lang="en-US" baseline="0" dirty="0"/>
              <a:t>weighted 3 criteria as 5% each and five criteria as 3% each to make up the total 30% in the Positive Criteria funds. The total category amount was then multiplied by either the 3% or 5% to give a total dollar amount for the individual criteria. That dollar amount </a:t>
            </a:r>
            <a:r>
              <a:rPr lang="en-US" baseline="0" dirty="0" smtClean="0"/>
              <a:t>was </a:t>
            </a:r>
            <a:r>
              <a:rPr lang="en-US" baseline="0" dirty="0"/>
              <a:t>divided by the total numbers eligible for </a:t>
            </a:r>
            <a:r>
              <a:rPr lang="en-US" baseline="0" dirty="0" smtClean="0"/>
              <a:t>the criteria </a:t>
            </a:r>
            <a:r>
              <a:rPr lang="en-US" baseline="0" dirty="0"/>
              <a:t>to provide a Per Pupil dollar amount. </a:t>
            </a:r>
            <a:r>
              <a:rPr lang="en-US" baseline="0" dirty="0" smtClean="0"/>
              <a:t>The </a:t>
            </a:r>
            <a:r>
              <a:rPr lang="en-US" baseline="0" dirty="0"/>
              <a:t>Per Pupil dollar amount was then multiplied by the Total ADA of each LEA or Consortia to provide the Positive Consideration funding amount for each of the eight criteria. </a:t>
            </a:r>
          </a:p>
          <a:p>
            <a:endParaRPr lang="en-US" baseline="0" dirty="0"/>
          </a:p>
          <a:p>
            <a:r>
              <a:rPr lang="en-US" baseline="0" dirty="0"/>
              <a:t>Finally we added the base grant amount and the positive consideration amounts to total each LEA’s or Consortia’s CTEIG Allocation in the Small, Medium, and Large Categories.</a:t>
            </a:r>
          </a:p>
          <a:p>
            <a:endParaRPr lang="en-US" baseline="0" dirty="0"/>
          </a:p>
          <a:p>
            <a:r>
              <a:rPr lang="en-US" baseline="0" dirty="0"/>
              <a:t>After running the allocations for the Small, Medium, and Large categories, we had approximately $17 million of the $150 million dollars unallocated. In reviewing the data we recognized the main factor for this was due to the $2 to $1 match which was difficult </a:t>
            </a:r>
            <a:r>
              <a:rPr lang="en-US" baseline="0" dirty="0" smtClean="0"/>
              <a:t>to do as made clear by comments from the field.  In </a:t>
            </a:r>
            <a:r>
              <a:rPr lang="en-US" baseline="0" dirty="0"/>
              <a:t>fact we had LEAs </a:t>
            </a:r>
            <a:r>
              <a:rPr lang="en-US" baseline="0" dirty="0" smtClean="0"/>
              <a:t>which </a:t>
            </a:r>
            <a:r>
              <a:rPr lang="en-US" baseline="0" dirty="0"/>
              <a:t>were allocated more money than they could match. Because of this and wanting to provide the LEAs and Consortia with as much funding as possible, we went back and reallocated dollars to the Small and Medium Categories thereby being able to </a:t>
            </a:r>
            <a:r>
              <a:rPr lang="en-US" baseline="0" dirty="0" smtClean="0"/>
              <a:t>allocate </a:t>
            </a:r>
            <a:r>
              <a:rPr lang="en-US" baseline="0" dirty="0"/>
              <a:t>a total of 67 of the </a:t>
            </a:r>
            <a:r>
              <a:rPr lang="en-US" baseline="0" dirty="0" smtClean="0"/>
              <a:t>337 LEAs </a:t>
            </a:r>
            <a:r>
              <a:rPr lang="en-US" baseline="0" dirty="0"/>
              <a:t>to either their calculated allocation or their match limit.  The balances remaining from these two categories were then added to the balance of the Large Category, and by creating Categories Large A, B, and C, we were able to fully </a:t>
            </a:r>
            <a:r>
              <a:rPr lang="en-US" baseline="0" dirty="0" smtClean="0"/>
              <a:t>allocate </a:t>
            </a:r>
            <a:r>
              <a:rPr lang="en-US" baseline="0" dirty="0"/>
              <a:t>another </a:t>
            </a:r>
            <a:r>
              <a:rPr lang="en-US" baseline="0" dirty="0" smtClean="0"/>
              <a:t>132 </a:t>
            </a:r>
            <a:r>
              <a:rPr lang="en-US" baseline="0" dirty="0"/>
              <a:t>LEAs or consortia in categories Large </a:t>
            </a:r>
            <a:r>
              <a:rPr lang="en-US" baseline="0" dirty="0" smtClean="0"/>
              <a:t>A, Large B, and Large C. </a:t>
            </a:r>
            <a:r>
              <a:rPr lang="en-US" baseline="0" dirty="0"/>
              <a:t>This allowed for a total of </a:t>
            </a:r>
            <a:r>
              <a:rPr lang="en-US" baseline="0" dirty="0" smtClean="0"/>
              <a:t>199 </a:t>
            </a:r>
            <a:r>
              <a:rPr lang="en-US" baseline="0" dirty="0"/>
              <a:t>out of </a:t>
            </a:r>
            <a:r>
              <a:rPr lang="en-US" baseline="0" dirty="0" smtClean="0"/>
              <a:t>337LEAs </a:t>
            </a:r>
            <a:r>
              <a:rPr lang="en-US" baseline="0" dirty="0"/>
              <a:t>or Consortia to be fully </a:t>
            </a:r>
            <a:r>
              <a:rPr lang="en-US" baseline="0" dirty="0" smtClean="0"/>
              <a:t>allocated </a:t>
            </a:r>
            <a:r>
              <a:rPr lang="en-US" baseline="0" dirty="0"/>
              <a:t>to their calculated allocation or their match limit. </a:t>
            </a:r>
          </a:p>
          <a:p>
            <a:endParaRPr lang="en-US" baseline="0" dirty="0"/>
          </a:p>
          <a:p>
            <a:r>
              <a:rPr lang="en-US" baseline="0" dirty="0"/>
              <a:t>This then left a remaining balance of funds which we recommend dividing up on a per pupil basis for the remaining </a:t>
            </a:r>
            <a:r>
              <a:rPr lang="en-US" baseline="0" dirty="0" smtClean="0"/>
              <a:t>137 </a:t>
            </a:r>
            <a:r>
              <a:rPr lang="en-US" baseline="0" dirty="0"/>
              <a:t>LEAs or Consortia in the Large C Category</a:t>
            </a:r>
            <a:r>
              <a:rPr lang="en-US" baseline="0" dirty="0" smtClean="0"/>
              <a:t>.</a:t>
            </a:r>
          </a:p>
          <a:p>
            <a:endParaRPr lang="en-US" baseline="0" dirty="0" smtClean="0"/>
          </a:p>
          <a:p>
            <a:r>
              <a:rPr lang="en-US" baseline="0" dirty="0" smtClean="0"/>
              <a:t>After publishing the allocations, we were made aware that four LEAs were placed in the wrong category – either Large Category B or Large Category C. We have since updated the allocations which resulted in many allocations in those categories be updated (the majority to a higher dollar amount).</a:t>
            </a:r>
          </a:p>
          <a:p>
            <a:endParaRPr lang="en-US" baseline="0" dirty="0"/>
          </a:p>
          <a:p>
            <a:r>
              <a:rPr lang="en-US" baseline="0" dirty="0"/>
              <a:t>What questions might you have about the Allocation Formula?</a:t>
            </a:r>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6</a:t>
            </a:fld>
            <a:endParaRPr lang="en-US"/>
          </a:p>
        </p:txBody>
      </p:sp>
    </p:spTree>
    <p:extLst>
      <p:ext uri="{BB962C8B-B14F-4D97-AF65-F5344CB8AC3E}">
        <p14:creationId xmlns:p14="http://schemas.microsoft.com/office/powerpoint/2010/main" val="514353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specific funding amounts you see here are reflective of the new total category</a:t>
            </a:r>
            <a:r>
              <a:rPr lang="en-US" baseline="0" dirty="0" smtClean="0"/>
              <a:t> allocations after moving the four LEAs to their correct category.  </a:t>
            </a:r>
            <a:r>
              <a:rPr lang="en-US" dirty="0" smtClean="0"/>
              <a:t>Please </a:t>
            </a:r>
            <a:r>
              <a:rPr lang="en-US" dirty="0"/>
              <a:t>refer to pages 1-11 of Attachment </a:t>
            </a:r>
            <a:r>
              <a:rPr lang="en-US" dirty="0" smtClean="0"/>
              <a:t>2, The allocations</a:t>
            </a:r>
            <a:r>
              <a:rPr lang="en-US" baseline="0" dirty="0" smtClean="0"/>
              <a:t> listed for LEAs remain the same for the Small, Medium, and Large A Categories.  Large B and Large C categories have been adjusted.</a:t>
            </a:r>
            <a:endParaRPr lang="en-US" dirty="0"/>
          </a:p>
          <a:p>
            <a:endParaRPr lang="en-US" baseline="0" dirty="0"/>
          </a:p>
          <a:p>
            <a:r>
              <a:rPr lang="en-US" baseline="0" dirty="0"/>
              <a:t>What questions might you have about the Specific Funding amounts?</a:t>
            </a:r>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7</a:t>
            </a:fld>
            <a:endParaRPr lang="en-US"/>
          </a:p>
        </p:txBody>
      </p:sp>
    </p:spTree>
    <p:extLst>
      <p:ext uri="{BB962C8B-B14F-4D97-AF65-F5344CB8AC3E}">
        <p14:creationId xmlns:p14="http://schemas.microsoft.com/office/powerpoint/2010/main" val="43604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 might you have about the purposes</a:t>
            </a:r>
            <a:r>
              <a:rPr lang="en-US" baseline="0" dirty="0"/>
              <a:t> for which grant funds may be used?</a:t>
            </a:r>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8</a:t>
            </a:fld>
            <a:endParaRPr lang="en-US"/>
          </a:p>
        </p:txBody>
      </p:sp>
    </p:spTree>
    <p:extLst>
      <p:ext uri="{BB962C8B-B14F-4D97-AF65-F5344CB8AC3E}">
        <p14:creationId xmlns:p14="http://schemas.microsoft.com/office/powerpoint/2010/main" val="2038056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smtClean="0"/>
              <a:t>In total we are</a:t>
            </a:r>
            <a:r>
              <a:rPr lang="en-US" baseline="0" dirty="0" smtClean="0"/>
              <a:t> able to recommend 337 grantees of which 199 were awarded to either their full allocation amount or their match limit amount.</a:t>
            </a:r>
          </a:p>
          <a:p>
            <a:endParaRPr lang="en-US" dirty="0" smtClean="0"/>
          </a:p>
          <a:p>
            <a:r>
              <a:rPr lang="en-US" dirty="0" smtClean="0"/>
              <a:t>What </a:t>
            </a:r>
            <a:r>
              <a:rPr lang="en-US" dirty="0"/>
              <a:t>questions might you have about the number of grants to be awarded?</a:t>
            </a:r>
          </a:p>
        </p:txBody>
      </p:sp>
      <p:sp>
        <p:nvSpPr>
          <p:cNvPr id="4" name="Slide Number Placeholder 3"/>
          <p:cNvSpPr>
            <a:spLocks noGrp="1"/>
          </p:cNvSpPr>
          <p:nvPr>
            <p:ph type="sldNum" sz="quarter" idx="10"/>
          </p:nvPr>
        </p:nvSpPr>
        <p:spPr/>
        <p:txBody>
          <a:bodyPr/>
          <a:lstStyle/>
          <a:p>
            <a:fld id="{A1C826C3-8F74-4CA1-A564-28434B17CB09}" type="slidenum">
              <a:rPr lang="en-US" smtClean="0"/>
              <a:t>9</a:t>
            </a:fld>
            <a:endParaRPr lang="en-US"/>
          </a:p>
        </p:txBody>
      </p:sp>
    </p:spTree>
    <p:extLst>
      <p:ext uri="{BB962C8B-B14F-4D97-AF65-F5344CB8AC3E}">
        <p14:creationId xmlns:p14="http://schemas.microsoft.com/office/powerpoint/2010/main" val="3731367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understand</a:t>
            </a:r>
            <a:r>
              <a:rPr lang="en-US" baseline="0" dirty="0"/>
              <a:t> that this was a tight timeline, but wanted to provide the LEAs with their preliminary allocations prior to March 15</a:t>
            </a:r>
            <a:r>
              <a:rPr lang="en-US" baseline="30000" dirty="0"/>
              <a:t>th</a:t>
            </a:r>
            <a:r>
              <a:rPr lang="en-US" baseline="0" dirty="0"/>
              <a:t> </a:t>
            </a:r>
            <a:r>
              <a:rPr lang="en-US" baseline="0" dirty="0" smtClean="0"/>
              <a:t>notices going out to the field. </a:t>
            </a:r>
            <a:endParaRPr lang="en-US" baseline="0" dirty="0"/>
          </a:p>
          <a:p>
            <a:endParaRPr lang="en-US" dirty="0"/>
          </a:p>
        </p:txBody>
      </p:sp>
      <p:sp>
        <p:nvSpPr>
          <p:cNvPr id="4" name="Slide Number Placeholder 3"/>
          <p:cNvSpPr>
            <a:spLocks noGrp="1"/>
          </p:cNvSpPr>
          <p:nvPr>
            <p:ph type="sldNum" sz="quarter" idx="10"/>
          </p:nvPr>
        </p:nvSpPr>
        <p:spPr/>
        <p:txBody>
          <a:bodyPr/>
          <a:lstStyle/>
          <a:p>
            <a:fld id="{A1C826C3-8F74-4CA1-A564-28434B17CB09}" type="slidenum">
              <a:rPr lang="en-US" smtClean="0"/>
              <a:t>10</a:t>
            </a:fld>
            <a:endParaRPr lang="en-US"/>
          </a:p>
        </p:txBody>
      </p:sp>
    </p:spTree>
    <p:extLst>
      <p:ext uri="{BB962C8B-B14F-4D97-AF65-F5344CB8AC3E}">
        <p14:creationId xmlns:p14="http://schemas.microsoft.com/office/powerpoint/2010/main" val="2153221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r>
              <a:rPr lang="en-US" altLang="en-US" sz="1000" b="1" dirty="0">
                <a:solidFill>
                  <a:srgbClr val="070C51"/>
                </a:solidFill>
                <a:latin typeface="Arial" panose="020B0604020202020204" pitchFamily="34" charset="0"/>
              </a:rPr>
              <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43200" y="0"/>
            <a:ext cx="9144000" cy="4229100"/>
          </a:xfrm>
        </p:spPr>
        <p:txBody>
          <a:bodyPr/>
          <a:lstStyle/>
          <a:p>
            <a:r>
              <a:rPr lang="en-US" altLang="en-US" dirty="0"/>
              <a:t>California State Board of Education</a:t>
            </a:r>
            <a:br>
              <a:rPr lang="en-US" altLang="en-US" dirty="0"/>
            </a:br>
            <a:r>
              <a:rPr lang="en-US" altLang="en-US" dirty="0"/>
              <a:t>March 2019 Meeting – Item </a:t>
            </a:r>
            <a:r>
              <a:rPr lang="en-US" altLang="en-US" dirty="0" smtClean="0"/>
              <a:t>4</a:t>
            </a:r>
            <a:br>
              <a:rPr lang="en-US" altLang="en-US" dirty="0" smtClean="0"/>
            </a:br>
            <a:r>
              <a:rPr lang="en-US" altLang="en-US" dirty="0"/>
              <a:t/>
            </a:r>
            <a:br>
              <a:rPr lang="en-US" altLang="en-US" dirty="0"/>
            </a:br>
            <a:r>
              <a:rPr lang="en-US" altLang="en-US" dirty="0" smtClean="0"/>
              <a:t>Career </a:t>
            </a:r>
            <a:r>
              <a:rPr lang="en-US" altLang="en-US" dirty="0"/>
              <a:t>Technical Education Incentive Grant</a:t>
            </a:r>
            <a:endParaRPr lang="en-US" dirty="0"/>
          </a:p>
        </p:txBody>
      </p:sp>
      <p:sp>
        <p:nvSpPr>
          <p:cNvPr id="4" name="Slide Number Placeholder 3"/>
          <p:cNvSpPr>
            <a:spLocks noGrp="1"/>
          </p:cNvSpPr>
          <p:nvPr>
            <p:ph type="sldNum" sz="quarter" idx="4294967295"/>
          </p:nvPr>
        </p:nvSpPr>
        <p:spPr>
          <a:xfrm>
            <a:off x="9956800" y="6248400"/>
            <a:ext cx="2235200" cy="457200"/>
          </a:xfrm>
        </p:spPr>
        <p:txBody>
          <a:bodyPr/>
          <a:lstStyle/>
          <a:p>
            <a:pPr>
              <a:defRPr/>
            </a:pPr>
            <a:fld id="{D6029DA4-09B0-4A2D-AA4B-CC45A202471A}" type="slidenum">
              <a:rPr lang="en-US" altLang="en-US" smtClean="0"/>
              <a:pPr>
                <a:defRPr/>
              </a:pPr>
              <a:t>1</a:t>
            </a:fld>
            <a:endParaRPr lang="en-US" altLang="en-US"/>
          </a:p>
        </p:txBody>
      </p:sp>
    </p:spTree>
    <p:extLst>
      <p:ext uri="{BB962C8B-B14F-4D97-AF65-F5344CB8AC3E}">
        <p14:creationId xmlns:p14="http://schemas.microsoft.com/office/powerpoint/2010/main" val="508385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a:t>
            </a:r>
          </a:p>
        </p:txBody>
      </p:sp>
      <p:sp>
        <p:nvSpPr>
          <p:cNvPr id="3" name="Content Placeholder 2"/>
          <p:cNvSpPr>
            <a:spLocks noGrp="1"/>
          </p:cNvSpPr>
          <p:nvPr>
            <p:ph idx="1"/>
          </p:nvPr>
        </p:nvSpPr>
        <p:spPr/>
        <p:txBody>
          <a:bodyPr/>
          <a:lstStyle/>
          <a:p>
            <a:r>
              <a:rPr lang="en-US" dirty="0"/>
              <a:t>Application was released December 19, 2018, and was due January 25, 2019</a:t>
            </a:r>
          </a:p>
          <a:p>
            <a:r>
              <a:rPr lang="en-US" dirty="0"/>
              <a:t>2 part application</a:t>
            </a:r>
          </a:p>
          <a:p>
            <a:pPr lvl="1"/>
            <a:r>
              <a:rPr lang="en-US" dirty="0"/>
              <a:t>Part 1: LEA information entered into </a:t>
            </a:r>
            <a:r>
              <a:rPr lang="en-US" dirty="0" smtClean="0"/>
              <a:t>the Program Grant Management System (PGMS)</a:t>
            </a:r>
            <a:endParaRPr lang="en-US" dirty="0"/>
          </a:p>
          <a:p>
            <a:pPr lvl="1"/>
            <a:r>
              <a:rPr lang="en-US" dirty="0"/>
              <a:t>Part 2: Self-evaluation (90 points), six page narrative (2 points), one year budget (2 points), and 3 year budget (6 points) for a total of 100 points</a:t>
            </a:r>
          </a:p>
          <a:p>
            <a:pPr marL="457200" lvl="1" indent="0">
              <a:buNone/>
            </a:pPr>
            <a:endParaRPr lang="en-US" dirty="0"/>
          </a:p>
        </p:txBody>
      </p:sp>
      <p:sp>
        <p:nvSpPr>
          <p:cNvPr id="4" name="Slide Number Placeholder 3">
            <a:extLst>
              <a:ext uri="{FF2B5EF4-FFF2-40B4-BE49-F238E27FC236}">
                <a16:creationId xmlns:a16="http://schemas.microsoft.com/office/drawing/2014/main" xmlns="" id="{905B5309-2F10-434D-AC23-D6BAE4DFA461}"/>
              </a:ext>
            </a:extLst>
          </p:cNvPr>
          <p:cNvSpPr>
            <a:spLocks noGrp="1"/>
          </p:cNvSpPr>
          <p:nvPr>
            <p:ph type="sldNum" sz="quarter" idx="12"/>
          </p:nvPr>
        </p:nvSpPr>
        <p:spPr/>
        <p:txBody>
          <a:bodyPr/>
          <a:lstStyle/>
          <a:p>
            <a:pPr>
              <a:defRPr/>
            </a:pPr>
            <a:fld id="{D6029DA4-09B0-4A2D-AA4B-CC45A202471A}" type="slidenum">
              <a:rPr lang="en-US" altLang="en-US" sz="1800" smtClean="0">
                <a:latin typeface="Arial" panose="020B0604020202020204" pitchFamily="34" charset="0"/>
              </a:rPr>
              <a:pPr>
                <a:defRPr/>
              </a:pPr>
              <a:t>10</a:t>
            </a:fld>
            <a:endParaRPr lang="en-US" altLang="en-US" sz="1800" dirty="0">
              <a:latin typeface="Arial" panose="020B0604020202020204" pitchFamily="34" charset="0"/>
            </a:endParaRPr>
          </a:p>
        </p:txBody>
      </p:sp>
    </p:spTree>
    <p:extLst>
      <p:ext uri="{BB962C8B-B14F-4D97-AF65-F5344CB8AC3E}">
        <p14:creationId xmlns:p14="http://schemas.microsoft.com/office/powerpoint/2010/main" val="3002658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 2018–19 CTEIG Grant Statistics</a:t>
            </a:r>
          </a:p>
        </p:txBody>
      </p:sp>
      <p:sp>
        <p:nvSpPr>
          <p:cNvPr id="3" name="Content Placeholder 2"/>
          <p:cNvSpPr>
            <a:spLocks noGrp="1"/>
          </p:cNvSpPr>
          <p:nvPr>
            <p:ph idx="1"/>
          </p:nvPr>
        </p:nvSpPr>
        <p:spPr/>
        <p:txBody>
          <a:bodyPr/>
          <a:lstStyle/>
          <a:p>
            <a:r>
              <a:rPr lang="en-US" dirty="0" smtClean="0"/>
              <a:t>337 recommended grantees</a:t>
            </a:r>
          </a:p>
          <a:p>
            <a:r>
              <a:rPr lang="en-US" dirty="0" smtClean="0"/>
              <a:t>There were 44 new grant applicants, compared to 17 the prior year, and 34 are recommended</a:t>
            </a:r>
            <a:endParaRPr lang="en-US" dirty="0"/>
          </a:p>
          <a:p>
            <a:r>
              <a:rPr lang="en-US" dirty="0" smtClean="0"/>
              <a:t>The LEAs </a:t>
            </a:r>
            <a:r>
              <a:rPr lang="en-US" dirty="0"/>
              <a:t>represent 54 counties</a:t>
            </a:r>
          </a:p>
        </p:txBody>
      </p:sp>
      <p:sp>
        <p:nvSpPr>
          <p:cNvPr id="4" name="Slide Number Placeholder 3">
            <a:extLst>
              <a:ext uri="{FF2B5EF4-FFF2-40B4-BE49-F238E27FC236}">
                <a16:creationId xmlns:a16="http://schemas.microsoft.com/office/drawing/2014/main" xmlns="" id="{0C741425-495F-4596-BB64-BA9170AB8F00}"/>
              </a:ext>
            </a:extLst>
          </p:cNvPr>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a:p>
        </p:txBody>
      </p:sp>
    </p:spTree>
    <p:extLst>
      <p:ext uri="{BB962C8B-B14F-4D97-AF65-F5344CB8AC3E}">
        <p14:creationId xmlns:p14="http://schemas.microsoft.com/office/powerpoint/2010/main" val="398218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smtClean="0"/>
              <a:t>Overview (1 of 2)</a:t>
            </a:r>
          </a:p>
        </p:txBody>
      </p:sp>
      <p:sp>
        <p:nvSpPr>
          <p:cNvPr id="9219" name="Content Placeholder 4"/>
          <p:cNvSpPr>
            <a:spLocks noGrp="1"/>
          </p:cNvSpPr>
          <p:nvPr>
            <p:ph idx="1"/>
          </p:nvPr>
        </p:nvSpPr>
        <p:spPr/>
        <p:txBody>
          <a:bodyPr/>
          <a:lstStyle/>
          <a:p>
            <a:pPr marL="0" indent="0">
              <a:buNone/>
            </a:pPr>
            <a:r>
              <a:rPr lang="en-US" altLang="en-US" dirty="0" smtClean="0"/>
              <a:t>CTEIG 2015-18</a:t>
            </a:r>
          </a:p>
          <a:p>
            <a:pPr marL="0" indent="0">
              <a:buNone/>
            </a:pPr>
            <a:r>
              <a:rPr lang="en-US" altLang="en-US" dirty="0"/>
              <a:t>	</a:t>
            </a:r>
            <a:r>
              <a:rPr lang="en-US" altLang="en-US" dirty="0" smtClean="0"/>
              <a:t>$900 million (one time funds) 2015 – 18 </a:t>
            </a:r>
          </a:p>
          <a:p>
            <a:pPr marL="0" indent="0">
              <a:buNone/>
            </a:pPr>
            <a:r>
              <a:rPr lang="en-US" altLang="en-US" dirty="0"/>
              <a:t>	</a:t>
            </a:r>
            <a:r>
              <a:rPr lang="en-US" altLang="en-US" dirty="0" smtClean="0"/>
              <a:t>1% or approximately $3 million annually for 	7 Regional Technical Assistance Centers</a:t>
            </a:r>
          </a:p>
          <a:p>
            <a:pPr marL="457200" lvl="1" indent="0">
              <a:buNone/>
            </a:pPr>
            <a:endParaRPr lang="en-US" altLang="en-US" dirty="0" smtClean="0"/>
          </a:p>
        </p:txBody>
      </p:sp>
    </p:spTree>
    <p:extLst>
      <p:ext uri="{BB962C8B-B14F-4D97-AF65-F5344CB8AC3E}">
        <p14:creationId xmlns:p14="http://schemas.microsoft.com/office/powerpoint/2010/main" val="1327450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Continued (2 of 2)</a:t>
            </a:r>
            <a:endParaRPr lang="en-US" dirty="0"/>
          </a:p>
        </p:txBody>
      </p:sp>
      <p:sp>
        <p:nvSpPr>
          <p:cNvPr id="3" name="Content Placeholder 2"/>
          <p:cNvSpPr>
            <a:spLocks noGrp="1"/>
          </p:cNvSpPr>
          <p:nvPr>
            <p:ph idx="1"/>
          </p:nvPr>
        </p:nvSpPr>
        <p:spPr>
          <a:xfrm>
            <a:off x="2540000" y="1752600"/>
            <a:ext cx="9144000" cy="4114800"/>
          </a:xfrm>
        </p:spPr>
        <p:txBody>
          <a:bodyPr/>
          <a:lstStyle/>
          <a:p>
            <a:r>
              <a:rPr lang="en-US" altLang="en-US" dirty="0" smtClean="0"/>
              <a:t>2018-19 $300 million on-going</a:t>
            </a:r>
            <a:endParaRPr lang="en-US" altLang="en-US" dirty="0"/>
          </a:p>
          <a:p>
            <a:pPr lvl="1"/>
            <a:r>
              <a:rPr lang="en-US" altLang="en-US" dirty="0"/>
              <a:t>California Community College Chancellor’s Office $150 million for the K-12 Strong Workforce </a:t>
            </a:r>
            <a:r>
              <a:rPr lang="en-US" altLang="en-US" dirty="0" smtClean="0"/>
              <a:t>Program with an additional $14 million to provide Technical Assistance to K-12 Strong Workforce Program and CTEIG recipients.</a:t>
            </a:r>
            <a:endParaRPr lang="en-US" altLang="en-US" dirty="0"/>
          </a:p>
          <a:p>
            <a:pPr lvl="1"/>
            <a:r>
              <a:rPr lang="en-US" altLang="en-US" dirty="0"/>
              <a:t>California Department of Education $150 million for the Career Technical Education Incentive </a:t>
            </a:r>
            <a:r>
              <a:rPr lang="en-US" altLang="en-US" dirty="0" smtClean="0"/>
              <a:t>Grant.</a:t>
            </a:r>
            <a:endParaRPr lang="en-US" altLang="en-US" dirty="0"/>
          </a:p>
          <a:p>
            <a:pPr marL="0" indent="0">
              <a:buNone/>
            </a:pPr>
            <a:endParaRPr lang="en-US" dirty="0"/>
          </a:p>
        </p:txBody>
      </p:sp>
    </p:spTree>
    <p:extLst>
      <p:ext uri="{BB962C8B-B14F-4D97-AF65-F5344CB8AC3E}">
        <p14:creationId xmlns:p14="http://schemas.microsoft.com/office/powerpoint/2010/main" val="296726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Statute </a:t>
            </a:r>
          </a:p>
        </p:txBody>
      </p:sp>
      <p:sp>
        <p:nvSpPr>
          <p:cNvPr id="3" name="Content Placeholder 2"/>
          <p:cNvSpPr>
            <a:spLocks noGrp="1"/>
          </p:cNvSpPr>
          <p:nvPr>
            <p:ph idx="1"/>
          </p:nvPr>
        </p:nvSpPr>
        <p:spPr/>
        <p:txBody>
          <a:bodyPr/>
          <a:lstStyle/>
          <a:p>
            <a:pPr marL="0" indent="0">
              <a:buNone/>
            </a:pPr>
            <a:r>
              <a:rPr lang="en-US" i="1" dirty="0"/>
              <a:t>Education Code </a:t>
            </a:r>
            <a:r>
              <a:rPr lang="en-US" dirty="0"/>
              <a:t>53076(a) Determine, in collaboration with the executive director of the state board, and make public at a regularly scheduled meeting of the state board, the allocation formula, specific funding amounts, the purposes for which grant funds may be used, allowable and non-allowable expenditures, and the number of grants to be awarded.</a:t>
            </a:r>
          </a:p>
          <a:p>
            <a:pPr marL="0" indent="0">
              <a:buNone/>
            </a:pPr>
            <a:endParaRPr lang="en-US" dirty="0"/>
          </a:p>
        </p:txBody>
      </p:sp>
      <p:sp>
        <p:nvSpPr>
          <p:cNvPr id="4" name="Slide Number Placeholder 3">
            <a:extLst>
              <a:ext uri="{FF2B5EF4-FFF2-40B4-BE49-F238E27FC236}">
                <a16:creationId xmlns:a16="http://schemas.microsoft.com/office/drawing/2014/main" xmlns="" id="{9075402C-1884-4482-9F64-E707B7317EDC}"/>
              </a:ext>
            </a:extLst>
          </p:cNvPr>
          <p:cNvSpPr>
            <a:spLocks noGrp="1"/>
          </p:cNvSpPr>
          <p:nvPr>
            <p:ph type="sldNum" sz="quarter" idx="12"/>
          </p:nvPr>
        </p:nvSpPr>
        <p:spPr/>
        <p:txBody>
          <a:bodyPr/>
          <a:lstStyle/>
          <a:p>
            <a:pPr>
              <a:defRPr/>
            </a:pPr>
            <a:fld id="{D6029DA4-09B0-4A2D-AA4B-CC45A202471A}" type="slidenum">
              <a:rPr lang="en-US" altLang="en-US" sz="1800" smtClean="0">
                <a:latin typeface="Arial" panose="020B0604020202020204" pitchFamily="34" charset="0"/>
              </a:rPr>
              <a:pPr>
                <a:defRPr/>
              </a:pPr>
              <a:t>4</a:t>
            </a:fld>
            <a:endParaRPr lang="en-US" altLang="en-US" sz="1800" dirty="0">
              <a:latin typeface="Arial" panose="020B0604020202020204" pitchFamily="34" charset="0"/>
            </a:endParaRPr>
          </a:p>
        </p:txBody>
      </p:sp>
    </p:spTree>
    <p:extLst>
      <p:ext uri="{BB962C8B-B14F-4D97-AF65-F5344CB8AC3E}">
        <p14:creationId xmlns:p14="http://schemas.microsoft.com/office/powerpoint/2010/main" val="2744916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Original 3 Categories of Funding</a:t>
            </a:r>
          </a:p>
        </p:txBody>
      </p:sp>
      <p:sp>
        <p:nvSpPr>
          <p:cNvPr id="3" name="Content Placeholder 2"/>
          <p:cNvSpPr>
            <a:spLocks noGrp="1"/>
          </p:cNvSpPr>
          <p:nvPr>
            <p:ph idx="1"/>
          </p:nvPr>
        </p:nvSpPr>
        <p:spPr>
          <a:xfrm>
            <a:off x="2320119" y="1981200"/>
            <a:ext cx="9719481" cy="4114800"/>
          </a:xfrm>
        </p:spPr>
        <p:txBody>
          <a:bodyPr/>
          <a:lstStyle/>
          <a:p>
            <a:pPr marL="0" indent="0">
              <a:buNone/>
            </a:pPr>
            <a:endParaRPr lang="en-US" dirty="0"/>
          </a:p>
          <a:p>
            <a:pPr marL="0" indent="0">
              <a:buNone/>
            </a:pPr>
            <a:r>
              <a:rPr lang="en-US" dirty="0"/>
              <a:t>$150 million total to allocate:</a:t>
            </a:r>
          </a:p>
          <a:p>
            <a:pPr marL="0" indent="0">
              <a:buNone/>
            </a:pPr>
            <a:r>
              <a:rPr lang="en-US" dirty="0"/>
              <a:t>Small Category: &gt;140 ADA = 4% or $6 million</a:t>
            </a:r>
          </a:p>
          <a:p>
            <a:pPr marL="0" indent="0">
              <a:buNone/>
            </a:pPr>
            <a:r>
              <a:rPr lang="en-US" dirty="0"/>
              <a:t>Medium Category: 141–549 ADA = 6% or $12 million</a:t>
            </a:r>
          </a:p>
          <a:p>
            <a:pPr marL="0" indent="0">
              <a:buNone/>
            </a:pPr>
            <a:r>
              <a:rPr lang="en-US" dirty="0"/>
              <a:t>Large Category: 550&lt; ADA = 88% or $132 million</a:t>
            </a:r>
          </a:p>
        </p:txBody>
      </p:sp>
      <p:sp>
        <p:nvSpPr>
          <p:cNvPr id="4" name="Slide Number Placeholder 3">
            <a:extLst>
              <a:ext uri="{FF2B5EF4-FFF2-40B4-BE49-F238E27FC236}">
                <a16:creationId xmlns:a16="http://schemas.microsoft.com/office/drawing/2014/main" xmlns="" id="{67634377-4EB2-4A2D-883B-129E95AA240C}"/>
              </a:ext>
            </a:extLst>
          </p:cNvPr>
          <p:cNvSpPr>
            <a:spLocks noGrp="1"/>
          </p:cNvSpPr>
          <p:nvPr>
            <p:ph type="sldNum" sz="quarter" idx="12"/>
          </p:nvPr>
        </p:nvSpPr>
        <p:spPr/>
        <p:txBody>
          <a:bodyPr/>
          <a:lstStyle/>
          <a:p>
            <a:pPr>
              <a:defRPr/>
            </a:pPr>
            <a:fld id="{D6029DA4-09B0-4A2D-AA4B-CC45A202471A}" type="slidenum">
              <a:rPr lang="en-US" altLang="en-US" sz="1800" smtClean="0">
                <a:latin typeface="Arial" panose="020B0604020202020204" pitchFamily="34" charset="0"/>
              </a:rPr>
              <a:pPr>
                <a:defRPr/>
              </a:pPr>
              <a:t>5</a:t>
            </a:fld>
            <a:endParaRPr lang="en-US" altLang="en-US" sz="1800" dirty="0">
              <a:latin typeface="Arial" panose="020B0604020202020204" pitchFamily="34" charset="0"/>
            </a:endParaRPr>
          </a:p>
        </p:txBody>
      </p:sp>
    </p:spTree>
    <p:extLst>
      <p:ext uri="{BB962C8B-B14F-4D97-AF65-F5344CB8AC3E}">
        <p14:creationId xmlns:p14="http://schemas.microsoft.com/office/powerpoint/2010/main" val="2709078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30629"/>
            <a:ext cx="9144000" cy="1091681"/>
          </a:xfrm>
        </p:spPr>
        <p:txBody>
          <a:bodyPr/>
          <a:lstStyle/>
          <a:p>
            <a:r>
              <a:rPr lang="en-US" dirty="0"/>
              <a:t>Allocation Formula</a:t>
            </a:r>
          </a:p>
        </p:txBody>
      </p:sp>
      <p:sp>
        <p:nvSpPr>
          <p:cNvPr id="3" name="Content Placeholder 2"/>
          <p:cNvSpPr>
            <a:spLocks noGrp="1"/>
          </p:cNvSpPr>
          <p:nvPr>
            <p:ph idx="1"/>
          </p:nvPr>
        </p:nvSpPr>
        <p:spPr>
          <a:xfrm>
            <a:off x="2332653" y="1091681"/>
            <a:ext cx="9545216" cy="5039487"/>
          </a:xfrm>
        </p:spPr>
        <p:txBody>
          <a:bodyPr/>
          <a:lstStyle/>
          <a:p>
            <a:pPr marL="0" indent="0">
              <a:buNone/>
            </a:pPr>
            <a:r>
              <a:rPr lang="en-US" sz="2800" dirty="0"/>
              <a:t>70% – Base Grant</a:t>
            </a:r>
          </a:p>
          <a:p>
            <a:pPr marL="0" indent="0">
              <a:buNone/>
            </a:pPr>
            <a:r>
              <a:rPr lang="en-US" sz="2800" dirty="0"/>
              <a:t>Total Category Amount X 70% = $ / Total ADA = $ Per Pupil</a:t>
            </a:r>
          </a:p>
          <a:p>
            <a:pPr marL="0" indent="0">
              <a:buNone/>
            </a:pPr>
            <a:r>
              <a:rPr lang="en-US" sz="2800" dirty="0"/>
              <a:t>X LEA ADA = LEA Base Grant</a:t>
            </a:r>
          </a:p>
          <a:p>
            <a:pPr marL="0" indent="0">
              <a:buNone/>
            </a:pPr>
            <a:endParaRPr lang="en-US" sz="1000" dirty="0"/>
          </a:p>
          <a:p>
            <a:pPr marL="0" indent="0">
              <a:buNone/>
            </a:pPr>
            <a:r>
              <a:rPr lang="en-US" sz="2800" dirty="0"/>
              <a:t>30% – Positive Consideration (8 Criteria)</a:t>
            </a:r>
          </a:p>
          <a:p>
            <a:pPr marL="0" indent="0">
              <a:buNone/>
            </a:pPr>
            <a:r>
              <a:rPr lang="en-US" sz="2800" dirty="0"/>
              <a:t>Total Category Amount X 5% or 3% = $ / Total Criteria = </a:t>
            </a:r>
          </a:p>
          <a:p>
            <a:pPr marL="0" indent="0">
              <a:buNone/>
            </a:pPr>
            <a:r>
              <a:rPr lang="en-US" sz="2800" dirty="0"/>
              <a:t>$ Per Pupil X LEA # or ADA = $ LEA Positive Consideration Amount</a:t>
            </a:r>
          </a:p>
          <a:p>
            <a:pPr marL="0" indent="0">
              <a:buNone/>
            </a:pPr>
            <a:endParaRPr lang="en-US" sz="1000" dirty="0"/>
          </a:p>
          <a:p>
            <a:pPr marL="0" indent="0">
              <a:buNone/>
            </a:pPr>
            <a:r>
              <a:rPr lang="en-US" sz="2800" dirty="0"/>
              <a:t>Base Grant + Positive Considerations = $ Total LEA Allocation</a:t>
            </a:r>
          </a:p>
          <a:p>
            <a:pPr marL="0" indent="0">
              <a:buNone/>
            </a:pPr>
            <a:endParaRPr lang="en-US" sz="2800" dirty="0"/>
          </a:p>
        </p:txBody>
      </p:sp>
      <p:sp>
        <p:nvSpPr>
          <p:cNvPr id="4" name="Slide Number Placeholder 3">
            <a:extLst>
              <a:ext uri="{FF2B5EF4-FFF2-40B4-BE49-F238E27FC236}">
                <a16:creationId xmlns:a16="http://schemas.microsoft.com/office/drawing/2014/main" xmlns="" id="{C386561F-D918-457C-9031-F01015B4D411}"/>
              </a:ext>
            </a:extLst>
          </p:cNvPr>
          <p:cNvSpPr>
            <a:spLocks noGrp="1"/>
          </p:cNvSpPr>
          <p:nvPr>
            <p:ph type="sldNum" sz="quarter" idx="12"/>
          </p:nvPr>
        </p:nvSpPr>
        <p:spPr/>
        <p:txBody>
          <a:bodyPr/>
          <a:lstStyle/>
          <a:p>
            <a:pPr>
              <a:defRPr/>
            </a:pPr>
            <a:fld id="{D6029DA4-09B0-4A2D-AA4B-CC45A202471A}" type="slidenum">
              <a:rPr lang="en-US" altLang="en-US" sz="1800" smtClean="0">
                <a:latin typeface="Arial" panose="020B0604020202020204" pitchFamily="34" charset="0"/>
              </a:rPr>
              <a:pPr>
                <a:defRPr/>
              </a:pPr>
              <a:t>6</a:t>
            </a:fld>
            <a:endParaRPr lang="en-US" altLang="en-US" sz="1800" dirty="0">
              <a:latin typeface="Arial" panose="020B0604020202020204" pitchFamily="34" charset="0"/>
            </a:endParaRPr>
          </a:p>
        </p:txBody>
      </p:sp>
    </p:spTree>
    <p:extLst>
      <p:ext uri="{BB962C8B-B14F-4D97-AF65-F5344CB8AC3E}">
        <p14:creationId xmlns:p14="http://schemas.microsoft.com/office/powerpoint/2010/main" val="390553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Funding Amounts</a:t>
            </a:r>
          </a:p>
        </p:txBody>
      </p:sp>
      <p:sp>
        <p:nvSpPr>
          <p:cNvPr id="3" name="Content Placeholder 2"/>
          <p:cNvSpPr>
            <a:spLocks noGrp="1"/>
          </p:cNvSpPr>
          <p:nvPr>
            <p:ph idx="1"/>
          </p:nvPr>
        </p:nvSpPr>
        <p:spPr>
          <a:xfrm>
            <a:off x="2313542" y="1981200"/>
            <a:ext cx="9878458" cy="4114800"/>
          </a:xfrm>
        </p:spPr>
        <p:txBody>
          <a:bodyPr/>
          <a:lstStyle/>
          <a:p>
            <a:r>
              <a:rPr lang="en-US" sz="2800" dirty="0"/>
              <a:t>Small Category: &lt;140 ADA (22 LEAs) $2,000,160</a:t>
            </a:r>
          </a:p>
          <a:p>
            <a:r>
              <a:rPr lang="en-US" sz="2800" dirty="0"/>
              <a:t>Medium Category: 141–550 ADA (45 LEAs) $6,010,501</a:t>
            </a:r>
          </a:p>
          <a:p>
            <a:r>
              <a:rPr lang="en-US" sz="2800" dirty="0"/>
              <a:t>Large A Category: 551–1100 ADA </a:t>
            </a:r>
            <a:r>
              <a:rPr lang="en-US" sz="2800" dirty="0" smtClean="0"/>
              <a:t>(49 </a:t>
            </a:r>
            <a:r>
              <a:rPr lang="en-US" sz="2800" dirty="0"/>
              <a:t>LEAs) $</a:t>
            </a:r>
            <a:r>
              <a:rPr lang="en-US" sz="2800" dirty="0" smtClean="0"/>
              <a:t>10,493,459</a:t>
            </a:r>
            <a:endParaRPr lang="en-US" sz="2800" dirty="0"/>
          </a:p>
          <a:p>
            <a:r>
              <a:rPr lang="en-US" sz="2800" dirty="0"/>
              <a:t>Large B Category: 1101–2500 ADA (</a:t>
            </a:r>
            <a:r>
              <a:rPr lang="en-US" sz="2800" dirty="0" smtClean="0"/>
              <a:t>55 </a:t>
            </a:r>
            <a:r>
              <a:rPr lang="en-US" sz="2800" dirty="0"/>
              <a:t>LEAs) </a:t>
            </a:r>
            <a:r>
              <a:rPr lang="en-US" sz="2800" dirty="0" smtClean="0"/>
              <a:t>$8,983,421</a:t>
            </a:r>
            <a:endParaRPr lang="en-US" sz="2800" dirty="0"/>
          </a:p>
          <a:p>
            <a:r>
              <a:rPr lang="en-US" sz="2800" dirty="0"/>
              <a:t>Large C Category: 2501&lt; ADA (</a:t>
            </a:r>
            <a:r>
              <a:rPr lang="en-US" sz="2800" dirty="0" smtClean="0"/>
              <a:t>167 </a:t>
            </a:r>
            <a:r>
              <a:rPr lang="en-US" sz="2800" dirty="0"/>
              <a:t>LEAs) $</a:t>
            </a:r>
            <a:r>
              <a:rPr lang="en-US" sz="2800" dirty="0" smtClean="0"/>
              <a:t>121,696,161</a:t>
            </a:r>
            <a:endParaRPr lang="en-US" sz="2800" dirty="0"/>
          </a:p>
          <a:p>
            <a:r>
              <a:rPr lang="en-US" sz="2800" dirty="0"/>
              <a:t>Total All Categories </a:t>
            </a:r>
            <a:r>
              <a:rPr lang="en-US" sz="2800" dirty="0" smtClean="0"/>
              <a:t>$149,183,702</a:t>
            </a:r>
            <a:endParaRPr lang="en-US" sz="2800" dirty="0"/>
          </a:p>
          <a:p>
            <a:r>
              <a:rPr lang="en-US" sz="2800" dirty="0"/>
              <a:t>Remaining to Allocate: </a:t>
            </a:r>
            <a:r>
              <a:rPr lang="en-US" sz="2800" dirty="0" smtClean="0"/>
              <a:t>$816,298</a:t>
            </a:r>
            <a:endParaRPr lang="en-US" sz="2800" dirty="0"/>
          </a:p>
        </p:txBody>
      </p:sp>
      <p:sp>
        <p:nvSpPr>
          <p:cNvPr id="4" name="Slide Number Placeholder 3">
            <a:extLst>
              <a:ext uri="{FF2B5EF4-FFF2-40B4-BE49-F238E27FC236}">
                <a16:creationId xmlns:a16="http://schemas.microsoft.com/office/drawing/2014/main" xmlns="" id="{F31A6FD9-DC43-40B0-BEFA-EAD42F5F890F}"/>
              </a:ext>
            </a:extLst>
          </p:cNvPr>
          <p:cNvSpPr>
            <a:spLocks noGrp="1"/>
          </p:cNvSpPr>
          <p:nvPr>
            <p:ph type="sldNum" sz="quarter" idx="12"/>
          </p:nvPr>
        </p:nvSpPr>
        <p:spPr/>
        <p:txBody>
          <a:bodyPr/>
          <a:lstStyle/>
          <a:p>
            <a:pPr>
              <a:defRPr/>
            </a:pPr>
            <a:fld id="{D6029DA4-09B0-4A2D-AA4B-CC45A202471A}" type="slidenum">
              <a:rPr lang="en-US" altLang="en-US" sz="1800" smtClean="0">
                <a:latin typeface="Arial" panose="020B0604020202020204" pitchFamily="34" charset="0"/>
              </a:rPr>
              <a:pPr>
                <a:defRPr/>
              </a:pPr>
              <a:t>7</a:t>
            </a:fld>
            <a:endParaRPr lang="en-US" altLang="en-US" sz="1800">
              <a:latin typeface="Arial" panose="020B0604020202020204" pitchFamily="34" charset="0"/>
            </a:endParaRPr>
          </a:p>
        </p:txBody>
      </p:sp>
    </p:spTree>
    <p:extLst>
      <p:ext uri="{BB962C8B-B14F-4D97-AF65-F5344CB8AC3E}">
        <p14:creationId xmlns:p14="http://schemas.microsoft.com/office/powerpoint/2010/main" val="225682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 for which Grant Funds May be Used</a:t>
            </a:r>
          </a:p>
        </p:txBody>
      </p:sp>
      <p:sp>
        <p:nvSpPr>
          <p:cNvPr id="3" name="Content Placeholder 2"/>
          <p:cNvSpPr>
            <a:spLocks noGrp="1"/>
          </p:cNvSpPr>
          <p:nvPr>
            <p:ph idx="1"/>
          </p:nvPr>
        </p:nvSpPr>
        <p:spPr/>
        <p:txBody>
          <a:bodyPr/>
          <a:lstStyle/>
          <a:p>
            <a:pPr marL="0" indent="0">
              <a:buNone/>
            </a:pPr>
            <a:r>
              <a:rPr lang="en-US" dirty="0"/>
              <a:t>The CTEIG funds may be used to encourage and maintain the delivery of high quality career technical education (CTE) programs. This may include, but is not limited to, the items listed on pages 3 and 4 </a:t>
            </a:r>
            <a:r>
              <a:rPr lang="en-US" dirty="0" smtClean="0"/>
              <a:t>along with the allowable and non-allowable expenditures on pages 4 and 5 of the board item. </a:t>
            </a:r>
            <a:endParaRPr lang="en-US" dirty="0"/>
          </a:p>
        </p:txBody>
      </p:sp>
      <p:sp>
        <p:nvSpPr>
          <p:cNvPr id="4" name="Slide Number Placeholder 3">
            <a:extLst>
              <a:ext uri="{FF2B5EF4-FFF2-40B4-BE49-F238E27FC236}">
                <a16:creationId xmlns:a16="http://schemas.microsoft.com/office/drawing/2014/main" xmlns="" id="{1ADC2508-F57D-4418-96B8-A7A5BC2F77FA}"/>
              </a:ext>
            </a:extLst>
          </p:cNvPr>
          <p:cNvSpPr>
            <a:spLocks noGrp="1"/>
          </p:cNvSpPr>
          <p:nvPr>
            <p:ph type="sldNum" sz="quarter" idx="12"/>
          </p:nvPr>
        </p:nvSpPr>
        <p:spPr/>
        <p:txBody>
          <a:bodyPr/>
          <a:lstStyle/>
          <a:p>
            <a:pPr>
              <a:defRPr/>
            </a:pPr>
            <a:fld id="{D6029DA4-09B0-4A2D-AA4B-CC45A202471A}" type="slidenum">
              <a:rPr lang="en-US" altLang="en-US" sz="1800" smtClean="0">
                <a:latin typeface="Arial" panose="020B0604020202020204" pitchFamily="34" charset="0"/>
              </a:rPr>
              <a:pPr>
                <a:defRPr/>
              </a:pPr>
              <a:t>8</a:t>
            </a:fld>
            <a:endParaRPr lang="en-US" altLang="en-US" sz="1800">
              <a:latin typeface="Arial" panose="020B0604020202020204" pitchFamily="34" charset="0"/>
            </a:endParaRPr>
          </a:p>
        </p:txBody>
      </p:sp>
    </p:spTree>
    <p:extLst>
      <p:ext uri="{BB962C8B-B14F-4D97-AF65-F5344CB8AC3E}">
        <p14:creationId xmlns:p14="http://schemas.microsoft.com/office/powerpoint/2010/main" val="2989367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Grants </a:t>
            </a:r>
            <a:r>
              <a:rPr lang="en-US" dirty="0" smtClean="0"/>
              <a:t>Recommended</a:t>
            </a:r>
            <a:endParaRPr lang="en-US" dirty="0"/>
          </a:p>
        </p:txBody>
      </p:sp>
      <p:sp>
        <p:nvSpPr>
          <p:cNvPr id="3" name="Content Placeholder 2"/>
          <p:cNvSpPr>
            <a:spLocks noGrp="1"/>
          </p:cNvSpPr>
          <p:nvPr>
            <p:ph idx="1"/>
          </p:nvPr>
        </p:nvSpPr>
        <p:spPr/>
        <p:txBody>
          <a:bodyPr/>
          <a:lstStyle/>
          <a:p>
            <a:r>
              <a:rPr lang="en-US" dirty="0" smtClean="0"/>
              <a:t>337 </a:t>
            </a:r>
            <a:r>
              <a:rPr lang="en-US" dirty="0"/>
              <a:t>grantees </a:t>
            </a:r>
            <a:r>
              <a:rPr lang="en-US" dirty="0" smtClean="0"/>
              <a:t>recommended </a:t>
            </a:r>
            <a:endParaRPr lang="en-US" dirty="0"/>
          </a:p>
          <a:p>
            <a:r>
              <a:rPr lang="en-US" dirty="0" smtClean="0"/>
              <a:t>199 </a:t>
            </a:r>
            <a:r>
              <a:rPr lang="en-US" dirty="0"/>
              <a:t>grantees were </a:t>
            </a:r>
            <a:r>
              <a:rPr lang="en-US" dirty="0" smtClean="0"/>
              <a:t>allocated </a:t>
            </a:r>
            <a:r>
              <a:rPr lang="en-US" dirty="0"/>
              <a:t>to either their full allocation amount or their match limit amount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xmlns="" id="{63BD88A2-8DE1-4141-8E05-6CBF4BE765F5}"/>
              </a:ext>
            </a:extLst>
          </p:cNvPr>
          <p:cNvSpPr>
            <a:spLocks noGrp="1"/>
          </p:cNvSpPr>
          <p:nvPr>
            <p:ph type="sldNum" sz="quarter" idx="12"/>
          </p:nvPr>
        </p:nvSpPr>
        <p:spPr/>
        <p:txBody>
          <a:bodyPr/>
          <a:lstStyle/>
          <a:p>
            <a:pPr>
              <a:defRPr/>
            </a:pPr>
            <a:fld id="{D6029DA4-09B0-4A2D-AA4B-CC45A202471A}" type="slidenum">
              <a:rPr lang="en-US" altLang="en-US" sz="1800" smtClean="0">
                <a:latin typeface="Arial" panose="020B0604020202020204" pitchFamily="34" charset="0"/>
              </a:rPr>
              <a:pPr>
                <a:defRPr/>
              </a:pPr>
              <a:t>9</a:t>
            </a:fld>
            <a:endParaRPr lang="en-US" altLang="en-US" sz="1800">
              <a:latin typeface="Arial" panose="020B0604020202020204" pitchFamily="34" charset="0"/>
            </a:endParaRPr>
          </a:p>
        </p:txBody>
      </p:sp>
    </p:spTree>
    <p:extLst>
      <p:ext uri="{BB962C8B-B14F-4D97-AF65-F5344CB8AC3E}">
        <p14:creationId xmlns:p14="http://schemas.microsoft.com/office/powerpoint/2010/main" val="3777186298"/>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580</TotalTime>
  <Words>1424</Words>
  <Application>Microsoft Office PowerPoint</Application>
  <PresentationFormat>Widescreen</PresentationFormat>
  <Paragraphs>101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vt:lpstr>
      <vt:lpstr>Blank Presentation</vt:lpstr>
      <vt:lpstr>California State Board of Education March 2019 Meeting – Item 4  Career Technical Education Incentive Grant</vt:lpstr>
      <vt:lpstr>Overview (1 of 2)</vt:lpstr>
      <vt:lpstr>Overview Continued (2 of 2)</vt:lpstr>
      <vt:lpstr>New Statute </vt:lpstr>
      <vt:lpstr>Original 3 Categories of Funding</vt:lpstr>
      <vt:lpstr>Allocation Formula</vt:lpstr>
      <vt:lpstr>Specific Funding Amounts</vt:lpstr>
      <vt:lpstr>Purposes for which Grant Funds May be Used</vt:lpstr>
      <vt:lpstr>Number of Grants Recommended</vt:lpstr>
      <vt:lpstr>Application Process</vt:lpstr>
      <vt:lpstr>FY 2018–19 CTEIG Grant Statistics</vt:lpstr>
    </vt:vector>
  </TitlesOfParts>
  <Company>California State Board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2019 Agenda Item 04 Slides - Meeting Agendas (CA State Board of Education)</dc:title>
  <dc:subject>California State Board of Education March 2019 Meeting Item 4. Career Technical Education Incentive Grant.</dc:subject>
  <dc:creator/>
  <cp:keywords/>
  <dc:description/>
  <cp:revision>66</cp:revision>
  <cp:lastPrinted>2019-03-13T18:49:24Z</cp:lastPrinted>
  <dcterms:created xsi:type="dcterms:W3CDTF">2016-12-13T00:20:38Z</dcterms:created>
  <dcterms:modified xsi:type="dcterms:W3CDTF">2019-03-14T22:03:42Z</dcterms:modified>
  <cp:category/>
</cp:coreProperties>
</file>