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1"/>
  </p:notesMasterIdLst>
  <p:handoutMasterIdLst>
    <p:handoutMasterId r:id="rId62"/>
  </p:handoutMasterIdLst>
  <p:sldIdLst>
    <p:sldId id="256" r:id="rId2"/>
    <p:sldId id="263" r:id="rId3"/>
    <p:sldId id="266" r:id="rId4"/>
    <p:sldId id="264" r:id="rId5"/>
    <p:sldId id="275" r:id="rId6"/>
    <p:sldId id="276" r:id="rId7"/>
    <p:sldId id="277" r:id="rId8"/>
    <p:sldId id="278" r:id="rId9"/>
    <p:sldId id="279" r:id="rId10"/>
    <p:sldId id="280" r:id="rId11"/>
    <p:sldId id="281" r:id="rId12"/>
    <p:sldId id="282" r:id="rId13"/>
    <p:sldId id="283" r:id="rId14"/>
    <p:sldId id="284" r:id="rId15"/>
    <p:sldId id="285" r:id="rId16"/>
    <p:sldId id="312" r:id="rId17"/>
    <p:sldId id="269" r:id="rId18"/>
    <p:sldId id="304" r:id="rId19"/>
    <p:sldId id="305" r:id="rId20"/>
    <p:sldId id="306" r:id="rId21"/>
    <p:sldId id="309" r:id="rId22"/>
    <p:sldId id="344" r:id="rId23"/>
    <p:sldId id="310" r:id="rId24"/>
    <p:sldId id="307" r:id="rId25"/>
    <p:sldId id="293" r:id="rId26"/>
    <p:sldId id="291" r:id="rId27"/>
    <p:sldId id="345" r:id="rId28"/>
    <p:sldId id="308" r:id="rId29"/>
    <p:sldId id="311" r:id="rId30"/>
    <p:sldId id="289" r:id="rId31"/>
    <p:sldId id="299" r:id="rId32"/>
    <p:sldId id="346" r:id="rId33"/>
    <p:sldId id="298" r:id="rId34"/>
    <p:sldId id="301" r:id="rId35"/>
    <p:sldId id="300" r:id="rId36"/>
    <p:sldId id="347" r:id="rId37"/>
    <p:sldId id="303" r:id="rId38"/>
    <p:sldId id="270" r:id="rId39"/>
    <p:sldId id="316" r:id="rId40"/>
    <p:sldId id="350" r:id="rId41"/>
    <p:sldId id="349" r:id="rId42"/>
    <p:sldId id="325" r:id="rId43"/>
    <p:sldId id="322" r:id="rId44"/>
    <p:sldId id="321" r:id="rId45"/>
    <p:sldId id="319" r:id="rId46"/>
    <p:sldId id="324" r:id="rId47"/>
    <p:sldId id="343" r:id="rId48"/>
    <p:sldId id="340" r:id="rId49"/>
    <p:sldId id="339" r:id="rId50"/>
    <p:sldId id="351" r:id="rId51"/>
    <p:sldId id="352" r:id="rId52"/>
    <p:sldId id="336" r:id="rId53"/>
    <p:sldId id="341" r:id="rId54"/>
    <p:sldId id="353" r:id="rId55"/>
    <p:sldId id="328" r:id="rId56"/>
    <p:sldId id="330" r:id="rId57"/>
    <p:sldId id="332" r:id="rId58"/>
    <p:sldId id="331" r:id="rId59"/>
    <p:sldId id="348"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4052"/>
    <a:srgbClr val="CCD3DE"/>
    <a:srgbClr val="BEC6D4"/>
    <a:srgbClr val="71389E"/>
    <a:srgbClr val="975EC6"/>
    <a:srgbClr val="693494"/>
    <a:srgbClr val="965BC5"/>
    <a:srgbClr val="262626"/>
    <a:srgbClr val="003D55"/>
    <a:srgbClr val="0C5A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3A8B3A-0C4C-8855-3A19-3F8534D3403A}" v="35" dt="2022-08-08T21:45:31.704"/>
    <p1510:client id="{A408AB47-2283-9280-2E92-92AB502D43E8}" v="45" dt="2022-08-08T21:52:56.134"/>
    <p1510:client id="{DF493EC5-D223-73BE-D85F-EF959F15A1A8}" v="39" dt="2022-08-08T21:55:58.1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4974" y="288"/>
      </p:cViewPr>
      <p:guideLst>
        <p:guide orient="horz" pos="2136"/>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microsoft.com/office/2018/10/relationships/authors" Targe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E3908B-7448-4D43-8C22-9A07F8522A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DC3211-F02A-4992-953C-ED02D4C3C6A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3DF128-C3BE-42B2-BEBE-66A6FF5DB71C}" type="datetimeFigureOut">
              <a:rPr lang="en-US" smtClean="0"/>
              <a:t>11/30/2023</a:t>
            </a:fld>
            <a:endParaRPr lang="en-US"/>
          </a:p>
        </p:txBody>
      </p:sp>
      <p:sp>
        <p:nvSpPr>
          <p:cNvPr id="4" name="Footer Placeholder 3">
            <a:extLst>
              <a:ext uri="{FF2B5EF4-FFF2-40B4-BE49-F238E27FC236}">
                <a16:creationId xmlns:a16="http://schemas.microsoft.com/office/drawing/2014/main" id="{B7CFC1C3-C463-41A9-982E-ADB1B8903D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206EF01-FADD-45E2-8354-F91E46DE41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B16DAC-0561-4BE7-B752-5F481DC18C72}" type="slidenum">
              <a:rPr lang="en-US" smtClean="0"/>
              <a:t>‹#›</a:t>
            </a:fld>
            <a:endParaRPr lang="en-US"/>
          </a:p>
        </p:txBody>
      </p:sp>
    </p:spTree>
    <p:extLst>
      <p:ext uri="{BB962C8B-B14F-4D97-AF65-F5344CB8AC3E}">
        <p14:creationId xmlns:p14="http://schemas.microsoft.com/office/powerpoint/2010/main" val="3497118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E3E1B6-431C-427A-9189-4C7C5BA844E4}" type="datetimeFigureOut">
              <a:rPr lang="en-US" smtClean="0"/>
              <a:t>11/30/2023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B0DBD-1D94-4779-B008-CFEC7A950F90}" type="slidenum">
              <a:rPr lang="en-US" smtClean="0"/>
              <a:t>‹#›</a:t>
            </a:fld>
            <a:endParaRPr lang="en-US"/>
          </a:p>
        </p:txBody>
      </p:sp>
    </p:spTree>
    <p:extLst>
      <p:ext uri="{BB962C8B-B14F-4D97-AF65-F5344CB8AC3E}">
        <p14:creationId xmlns:p14="http://schemas.microsoft.com/office/powerpoint/2010/main" val="157912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2B0DBD-1D94-4779-B008-CFEC7A950F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2482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2B0DBD-1D94-4779-B008-CFEC7A950F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8113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2B0DBD-1D94-4779-B008-CFEC7A950F90}" type="slidenum">
              <a:rPr lang="en-US" smtClean="0"/>
              <a:t>48</a:t>
            </a:fld>
            <a:endParaRPr lang="en-US"/>
          </a:p>
        </p:txBody>
      </p:sp>
    </p:spTree>
    <p:extLst>
      <p:ext uri="{BB962C8B-B14F-4D97-AF65-F5344CB8AC3E}">
        <p14:creationId xmlns:p14="http://schemas.microsoft.com/office/powerpoint/2010/main" val="19998532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15AED132-33BC-4897-98DD-50BD00FACD4E}"/>
              </a:ext>
            </a:extLst>
          </p:cNvPr>
          <p:cNvSpPr>
            <a:spLocks noGrp="1"/>
          </p:cNvSpPr>
          <p:nvPr>
            <p:ph type="title"/>
          </p:nvPr>
        </p:nvSpPr>
        <p:spPr>
          <a:xfrm>
            <a:off x="1498600" y="2208007"/>
            <a:ext cx="9347200" cy="2441986"/>
          </a:xfrm>
        </p:spPr>
        <p:txBody>
          <a:bodyPr/>
          <a:lstStyle>
            <a:lvl1pPr algn="ctr">
              <a:lnSpc>
                <a:spcPct val="100000"/>
              </a:lnSpc>
              <a:defRPr sz="8000">
                <a:solidFill>
                  <a:schemeClr val="bg1"/>
                </a:solidFill>
              </a:defRPr>
            </a:lvl1pPr>
          </a:lstStyle>
          <a:p>
            <a:r>
              <a:rPr lang="en-US"/>
              <a:t>Click to edit Master title style</a:t>
            </a:r>
          </a:p>
        </p:txBody>
      </p:sp>
      <p:pic>
        <p:nvPicPr>
          <p:cNvPr id="5" name="Picture 4" descr="California Department of Education">
            <a:extLst>
              <a:ext uri="{FF2B5EF4-FFF2-40B4-BE49-F238E27FC236}">
                <a16:creationId xmlns:a16="http://schemas.microsoft.com/office/drawing/2014/main" id="{4A957E21-4E77-468E-A923-7EC792D9BA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 y="216885"/>
            <a:ext cx="1535715" cy="1535715"/>
          </a:xfrm>
          <a:prstGeom prst="rect">
            <a:avLst/>
          </a:prstGeom>
        </p:spPr>
      </p:pic>
    </p:spTree>
    <p:extLst>
      <p:ext uri="{BB962C8B-B14F-4D97-AF65-F5344CB8AC3E}">
        <p14:creationId xmlns:p14="http://schemas.microsoft.com/office/powerpoint/2010/main" val="1947733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24D0-CC66-484C-BDAE-80AA1BA3ED4C}"/>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4D160E42-F71D-431C-BC15-7EF198F99856}"/>
              </a:ext>
            </a:extLst>
          </p:cNvPr>
          <p:cNvSpPr>
            <a:spLocks noGrp="1"/>
          </p:cNvSpPr>
          <p:nvPr>
            <p:ph sz="quarter" idx="11"/>
          </p:nvPr>
        </p:nvSpPr>
        <p:spPr>
          <a:xfrm>
            <a:off x="647700" y="1917701"/>
            <a:ext cx="3324532" cy="1415434"/>
          </a:xfrm>
        </p:spPr>
        <p:txBody>
          <a:bodyPr/>
          <a:lstStyle/>
          <a:p>
            <a:pPr lvl="0"/>
            <a:r>
              <a:rPr lang="en-US"/>
              <a:t>Click to edit Master text styles</a:t>
            </a:r>
          </a:p>
        </p:txBody>
      </p:sp>
      <p:sp>
        <p:nvSpPr>
          <p:cNvPr id="4" name="Content Placeholder">
            <a:extLst>
              <a:ext uri="{FF2B5EF4-FFF2-40B4-BE49-F238E27FC236}">
                <a16:creationId xmlns:a16="http://schemas.microsoft.com/office/drawing/2014/main" id="{CC897884-B1DA-48FF-8CCA-46F47A52A2E4}"/>
              </a:ext>
            </a:extLst>
          </p:cNvPr>
          <p:cNvSpPr>
            <a:spLocks noGrp="1"/>
          </p:cNvSpPr>
          <p:nvPr>
            <p:ph sz="quarter" idx="12"/>
          </p:nvPr>
        </p:nvSpPr>
        <p:spPr>
          <a:xfrm>
            <a:off x="4211893" y="3654284"/>
            <a:ext cx="3324532" cy="1415434"/>
          </a:xfrm>
        </p:spPr>
        <p:txBody>
          <a:bodyPr/>
          <a:lstStyle/>
          <a:p>
            <a:pPr lvl="0"/>
            <a:r>
              <a:rPr lang="en-US"/>
              <a:t>Click to edit Master text styles</a:t>
            </a:r>
          </a:p>
        </p:txBody>
      </p:sp>
      <p:sp>
        <p:nvSpPr>
          <p:cNvPr id="5" name="Content Placeholder">
            <a:extLst>
              <a:ext uri="{FF2B5EF4-FFF2-40B4-BE49-F238E27FC236}">
                <a16:creationId xmlns:a16="http://schemas.microsoft.com/office/drawing/2014/main" id="{8D9B7AF6-2E0F-4885-8824-28647981892E}"/>
              </a:ext>
            </a:extLst>
          </p:cNvPr>
          <p:cNvSpPr>
            <a:spLocks noGrp="1"/>
          </p:cNvSpPr>
          <p:nvPr>
            <p:ph sz="quarter" idx="13"/>
          </p:nvPr>
        </p:nvSpPr>
        <p:spPr>
          <a:xfrm>
            <a:off x="3972232" y="1883699"/>
            <a:ext cx="3324532" cy="1415434"/>
          </a:xfrm>
        </p:spPr>
        <p:txBody>
          <a:bodyPr/>
          <a:lstStyle/>
          <a:p>
            <a:pPr lvl="0"/>
            <a:r>
              <a:rPr lang="en-US"/>
              <a:t>Click to edit Master text styles</a:t>
            </a:r>
          </a:p>
        </p:txBody>
      </p:sp>
      <p:sp>
        <p:nvSpPr>
          <p:cNvPr id="6" name="Content Placeholder">
            <a:extLst>
              <a:ext uri="{FF2B5EF4-FFF2-40B4-BE49-F238E27FC236}">
                <a16:creationId xmlns:a16="http://schemas.microsoft.com/office/drawing/2014/main" id="{8E3D3129-4376-4AC0-8208-592D985A8E26}"/>
              </a:ext>
            </a:extLst>
          </p:cNvPr>
          <p:cNvSpPr>
            <a:spLocks noGrp="1"/>
          </p:cNvSpPr>
          <p:nvPr>
            <p:ph sz="quarter" idx="14"/>
          </p:nvPr>
        </p:nvSpPr>
        <p:spPr>
          <a:xfrm>
            <a:off x="7608939" y="1917701"/>
            <a:ext cx="3324532" cy="1415434"/>
          </a:xfrm>
        </p:spPr>
        <p:txBody>
          <a:bodyPr/>
          <a:lstStyle/>
          <a:p>
            <a:pPr lvl="0"/>
            <a:r>
              <a:rPr lang="en-US"/>
              <a:t>Click to edit Master text styles</a:t>
            </a:r>
          </a:p>
        </p:txBody>
      </p:sp>
      <p:sp>
        <p:nvSpPr>
          <p:cNvPr id="7" name="Content Placeholder">
            <a:extLst>
              <a:ext uri="{FF2B5EF4-FFF2-40B4-BE49-F238E27FC236}">
                <a16:creationId xmlns:a16="http://schemas.microsoft.com/office/drawing/2014/main" id="{FB1A3386-6798-4915-A292-F4258B30B8B5}"/>
              </a:ext>
            </a:extLst>
          </p:cNvPr>
          <p:cNvSpPr>
            <a:spLocks noGrp="1"/>
          </p:cNvSpPr>
          <p:nvPr>
            <p:ph sz="quarter" idx="15"/>
          </p:nvPr>
        </p:nvSpPr>
        <p:spPr>
          <a:xfrm>
            <a:off x="7726925" y="3485535"/>
            <a:ext cx="3324532" cy="1415434"/>
          </a:xfrm>
        </p:spPr>
        <p:txBody>
          <a:bodyPr/>
          <a:lstStyle/>
          <a:p>
            <a:pPr lvl="0"/>
            <a:r>
              <a:rPr lang="en-US"/>
              <a:t>Click to edit Master text styles</a:t>
            </a:r>
          </a:p>
        </p:txBody>
      </p:sp>
      <p:sp>
        <p:nvSpPr>
          <p:cNvPr id="8" name="Content Placeholder">
            <a:extLst>
              <a:ext uri="{FF2B5EF4-FFF2-40B4-BE49-F238E27FC236}">
                <a16:creationId xmlns:a16="http://schemas.microsoft.com/office/drawing/2014/main" id="{E5B43E3E-B310-4DF9-8B9A-71F880A4FDA2}"/>
              </a:ext>
            </a:extLst>
          </p:cNvPr>
          <p:cNvSpPr>
            <a:spLocks noGrp="1"/>
          </p:cNvSpPr>
          <p:nvPr>
            <p:ph sz="quarter" idx="16"/>
          </p:nvPr>
        </p:nvSpPr>
        <p:spPr>
          <a:xfrm>
            <a:off x="696861" y="3524866"/>
            <a:ext cx="3324532" cy="1415434"/>
          </a:xfrm>
        </p:spPr>
        <p:txBody>
          <a:bodyPr/>
          <a:lstStyle/>
          <a:p>
            <a:pPr lvl="0"/>
            <a:r>
              <a:rPr lang="en-US"/>
              <a:t>Click to edit Master text styles</a:t>
            </a:r>
          </a:p>
        </p:txBody>
      </p:sp>
      <p:sp>
        <p:nvSpPr>
          <p:cNvPr id="9" name="Content Placeholder">
            <a:extLst>
              <a:ext uri="{FF2B5EF4-FFF2-40B4-BE49-F238E27FC236}">
                <a16:creationId xmlns:a16="http://schemas.microsoft.com/office/drawing/2014/main" id="{CCE48EF7-7627-4797-8DEC-CBEF1F6A4559}"/>
              </a:ext>
            </a:extLst>
          </p:cNvPr>
          <p:cNvSpPr>
            <a:spLocks noGrp="1"/>
          </p:cNvSpPr>
          <p:nvPr>
            <p:ph sz="quarter" idx="17"/>
          </p:nvPr>
        </p:nvSpPr>
        <p:spPr>
          <a:xfrm>
            <a:off x="696861" y="5255752"/>
            <a:ext cx="3324532" cy="1415434"/>
          </a:xfrm>
        </p:spPr>
        <p:txBody>
          <a:bodyPr/>
          <a:lstStyle/>
          <a:p>
            <a:pPr lvl="0"/>
            <a:r>
              <a:rPr lang="en-US"/>
              <a:t>Click to edit Master text styles</a:t>
            </a:r>
          </a:p>
        </p:txBody>
      </p:sp>
      <p:sp>
        <p:nvSpPr>
          <p:cNvPr id="10" name="Content Placeholder">
            <a:extLst>
              <a:ext uri="{FF2B5EF4-FFF2-40B4-BE49-F238E27FC236}">
                <a16:creationId xmlns:a16="http://schemas.microsoft.com/office/drawing/2014/main" id="{BFF2FC00-B18E-4D73-8183-10A378469F7C}"/>
              </a:ext>
            </a:extLst>
          </p:cNvPr>
          <p:cNvSpPr>
            <a:spLocks noGrp="1"/>
          </p:cNvSpPr>
          <p:nvPr>
            <p:ph sz="quarter" idx="18"/>
          </p:nvPr>
        </p:nvSpPr>
        <p:spPr>
          <a:xfrm>
            <a:off x="4402393" y="5284795"/>
            <a:ext cx="3324532" cy="1415434"/>
          </a:xfrm>
        </p:spPr>
        <p:txBody>
          <a:bodyPr/>
          <a:lstStyle/>
          <a:p>
            <a:pPr lvl="0"/>
            <a:r>
              <a:rPr lang="en-US"/>
              <a:t>Click to edit Master text styles</a:t>
            </a:r>
          </a:p>
        </p:txBody>
      </p:sp>
      <p:sp>
        <p:nvSpPr>
          <p:cNvPr id="11" name="Content Placeholder">
            <a:extLst>
              <a:ext uri="{FF2B5EF4-FFF2-40B4-BE49-F238E27FC236}">
                <a16:creationId xmlns:a16="http://schemas.microsoft.com/office/drawing/2014/main" id="{F1BF4435-0086-4B8E-8EAE-0ADEFFF20B4B}"/>
              </a:ext>
            </a:extLst>
          </p:cNvPr>
          <p:cNvSpPr>
            <a:spLocks noGrp="1"/>
          </p:cNvSpPr>
          <p:nvPr>
            <p:ph sz="quarter" idx="19"/>
          </p:nvPr>
        </p:nvSpPr>
        <p:spPr>
          <a:xfrm>
            <a:off x="8026809" y="5255752"/>
            <a:ext cx="3324532" cy="1415434"/>
          </a:xfrm>
        </p:spPr>
        <p:txBody>
          <a:bodyPr/>
          <a:lstStyle/>
          <a:p>
            <a:pPr lvl="0"/>
            <a:r>
              <a:rPr lang="en-US"/>
              <a:t>Click to edit Master text styles</a:t>
            </a:r>
          </a:p>
        </p:txBody>
      </p:sp>
    </p:spTree>
    <p:extLst>
      <p:ext uri="{BB962C8B-B14F-4D97-AF65-F5344CB8AC3E}">
        <p14:creationId xmlns:p14="http://schemas.microsoft.com/office/powerpoint/2010/main" val="647464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9" name="Title">
            <a:extLst>
              <a:ext uri="{FF2B5EF4-FFF2-40B4-BE49-F238E27FC236}">
                <a16:creationId xmlns:a16="http://schemas.microsoft.com/office/drawing/2014/main" id="{DE17EC12-8EDA-418C-95EA-B14FD4699C85}"/>
              </a:ext>
            </a:extLst>
          </p:cNvPr>
          <p:cNvSpPr>
            <a:spLocks noGrp="1"/>
          </p:cNvSpPr>
          <p:nvPr>
            <p:ph type="title"/>
          </p:nvPr>
        </p:nvSpPr>
        <p:spPr>
          <a:xfrm>
            <a:off x="1451514" y="2563577"/>
            <a:ext cx="9288972" cy="2476490"/>
          </a:xfrm>
        </p:spPr>
        <p:txBody>
          <a:bodyPr/>
          <a:lstStyle>
            <a:lvl1pPr algn="ctr">
              <a:defRPr sz="8000">
                <a:solidFill>
                  <a:schemeClr val="tx1"/>
                </a:solidFill>
              </a:defRPr>
            </a:lvl1pPr>
          </a:lstStyle>
          <a:p>
            <a:endParaRPr lang="en-US"/>
          </a:p>
        </p:txBody>
      </p:sp>
    </p:spTree>
    <p:extLst>
      <p:ext uri="{BB962C8B-B14F-4D97-AF65-F5344CB8AC3E}">
        <p14:creationId xmlns:p14="http://schemas.microsoft.com/office/powerpoint/2010/main" val="3775550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DC57D509-06F3-4F98-90AA-0EE7BD1D8AFC}"/>
              </a:ext>
            </a:extLst>
          </p:cNvPr>
          <p:cNvSpPr>
            <a:spLocks noGrp="1"/>
          </p:cNvSpPr>
          <p:nvPr>
            <p:ph type="title"/>
          </p:nvPr>
        </p:nvSpPr>
        <p:spPr>
          <a:xfrm>
            <a:off x="647700" y="546008"/>
            <a:ext cx="9288972" cy="1229075"/>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3" name="Content">
            <a:extLst>
              <a:ext uri="{FF2B5EF4-FFF2-40B4-BE49-F238E27FC236}">
                <a16:creationId xmlns:a16="http://schemas.microsoft.com/office/drawing/2014/main" id="{88CB66B4-D294-4EAD-BC00-AEEF13826063}"/>
              </a:ext>
            </a:extLst>
          </p:cNvPr>
          <p:cNvSpPr>
            <a:spLocks noGrp="1"/>
          </p:cNvSpPr>
          <p:nvPr>
            <p:ph sz="half" idx="1"/>
          </p:nvPr>
        </p:nvSpPr>
        <p:spPr>
          <a:xfrm>
            <a:off x="647699" y="2092960"/>
            <a:ext cx="5295903" cy="3964940"/>
          </a:xfrm>
          <a:prstGeom prst="rect">
            <a:avLst/>
          </a:prstGeom>
        </p:spPr>
        <p:txBody>
          <a:bodyPr/>
          <a:lstStyle>
            <a:lvl1pPr>
              <a:buClr>
                <a:schemeClr val="accent1"/>
              </a:buClr>
              <a:defRPr sz="3200"/>
            </a:lvl1pPr>
            <a:lvl2pPr marL="640080" indent="-274320">
              <a:buClr>
                <a:schemeClr val="accent1"/>
              </a:buClr>
              <a:defRPr lang="en-US" sz="3000" kern="1200" dirty="0">
                <a:solidFill>
                  <a:schemeClr val="tx1"/>
                </a:solidFill>
                <a:latin typeface="+mn-lt"/>
                <a:ea typeface="+mn-ea"/>
                <a:cs typeface="+mn-cs"/>
              </a:defRPr>
            </a:lvl2pPr>
            <a:lvl3pPr marL="914400" indent="-274320">
              <a:buClr>
                <a:schemeClr val="accent1"/>
              </a:buClr>
              <a:buFont typeface="Arial" panose="020B0604020202020204" pitchFamily="34" charset="0"/>
              <a:buChar char="▪"/>
              <a:defRPr lang="en-US" sz="2800" kern="1200" dirty="0">
                <a:solidFill>
                  <a:schemeClr val="tx1"/>
                </a:solidFill>
                <a:latin typeface="+mn-lt"/>
                <a:ea typeface="+mn-ea"/>
                <a:cs typeface="+mn-cs"/>
              </a:defRPr>
            </a:lvl3pPr>
            <a:lvl4pPr marL="1188720" indent="-274320">
              <a:buClr>
                <a:schemeClr val="accent1"/>
              </a:buClr>
              <a:defRPr lang="en-US" sz="2600" kern="1200" dirty="0">
                <a:solidFill>
                  <a:schemeClr val="tx1"/>
                </a:solidFill>
                <a:latin typeface="+mn-lt"/>
                <a:ea typeface="+mn-ea"/>
                <a:cs typeface="+mn-cs"/>
              </a:defRPr>
            </a:lvl4pPr>
            <a:lvl5pPr marL="1463040" indent="-274320">
              <a:buClr>
                <a:schemeClr val="accent1"/>
              </a:buClr>
              <a:defRPr lang="en-US" sz="2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a:extLst>
              <a:ext uri="{FF2B5EF4-FFF2-40B4-BE49-F238E27FC236}">
                <a16:creationId xmlns:a16="http://schemas.microsoft.com/office/drawing/2014/main" id="{A15BB3D2-285C-4BFF-B1BA-5171ABDD02F8}"/>
              </a:ext>
            </a:extLst>
          </p:cNvPr>
          <p:cNvSpPr>
            <a:spLocks noGrp="1"/>
          </p:cNvSpPr>
          <p:nvPr>
            <p:ph sz="half" idx="10"/>
          </p:nvPr>
        </p:nvSpPr>
        <p:spPr>
          <a:xfrm>
            <a:off x="6172200" y="2092960"/>
            <a:ext cx="5295903" cy="3964940"/>
          </a:xfrm>
          <a:prstGeom prst="rect">
            <a:avLst/>
          </a:prstGeom>
        </p:spPr>
        <p:txBody>
          <a:bodyPr/>
          <a:lstStyle>
            <a:lvl1pPr>
              <a:buClr>
                <a:schemeClr val="accent1"/>
              </a:buClr>
              <a:defRPr sz="3200"/>
            </a:lvl1pPr>
            <a:lvl2pPr marL="640080" indent="-274320">
              <a:buClr>
                <a:schemeClr val="accent1"/>
              </a:buClr>
              <a:defRPr lang="en-US" sz="3000" kern="1200" dirty="0">
                <a:solidFill>
                  <a:schemeClr val="tx1"/>
                </a:solidFill>
                <a:latin typeface="+mn-lt"/>
                <a:ea typeface="+mn-ea"/>
                <a:cs typeface="+mn-cs"/>
              </a:defRPr>
            </a:lvl2pPr>
            <a:lvl3pPr marL="914400" indent="-274320">
              <a:buClr>
                <a:schemeClr val="accent1"/>
              </a:buClr>
              <a:buFont typeface="Arial" panose="020B0604020202020204" pitchFamily="34" charset="0"/>
              <a:buChar char="▪"/>
              <a:defRPr lang="en-US" sz="2800" kern="1200" dirty="0">
                <a:solidFill>
                  <a:schemeClr val="tx1"/>
                </a:solidFill>
                <a:latin typeface="+mn-lt"/>
                <a:ea typeface="+mn-ea"/>
                <a:cs typeface="+mn-cs"/>
              </a:defRPr>
            </a:lvl3pPr>
            <a:lvl4pPr marL="1188720" indent="-274320">
              <a:buClr>
                <a:schemeClr val="accent1"/>
              </a:buClr>
              <a:defRPr lang="en-US" sz="2600" kern="1200" dirty="0">
                <a:solidFill>
                  <a:schemeClr val="tx1"/>
                </a:solidFill>
                <a:latin typeface="+mn-lt"/>
                <a:ea typeface="+mn-ea"/>
                <a:cs typeface="+mn-cs"/>
              </a:defRPr>
            </a:lvl4pPr>
            <a:lvl5pPr marL="1463040" indent="-274320">
              <a:buClr>
                <a:schemeClr val="accent1"/>
              </a:buClr>
              <a:defRPr lang="en-US" sz="2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8812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51E748A5-918B-4C07-80B1-6C2AE419FDDD}"/>
              </a:ext>
            </a:extLst>
          </p:cNvPr>
          <p:cNvSpPr>
            <a:spLocks noGrp="1"/>
          </p:cNvSpPr>
          <p:nvPr>
            <p:ph type="title"/>
          </p:nvPr>
        </p:nvSpPr>
        <p:spPr>
          <a:xfrm>
            <a:off x="647700" y="546008"/>
            <a:ext cx="9288972" cy="1229075"/>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4" name="Text Placeholder 2">
            <a:extLst>
              <a:ext uri="{FF2B5EF4-FFF2-40B4-BE49-F238E27FC236}">
                <a16:creationId xmlns:a16="http://schemas.microsoft.com/office/drawing/2014/main" id="{C6B74CDF-15BE-4B2E-91A5-91587CFB6026}"/>
              </a:ext>
            </a:extLst>
          </p:cNvPr>
          <p:cNvSpPr>
            <a:spLocks noGrp="1"/>
          </p:cNvSpPr>
          <p:nvPr>
            <p:ph idx="1" hasCustomPrompt="1"/>
          </p:nvPr>
        </p:nvSpPr>
        <p:spPr>
          <a:xfrm>
            <a:off x="647700" y="2045081"/>
            <a:ext cx="10515600" cy="40128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0117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81B619-22C3-4FAA-AD44-5C1076EAA70A}"/>
              </a:ext>
              <a:ext uri="{C183D7F6-B498-43B3-948B-1728B52AA6E4}">
                <adec:decorative xmlns:adec="http://schemas.microsoft.com/office/drawing/2017/decorative" val="1"/>
              </a:ext>
            </a:extLst>
          </p:cNvPr>
          <p:cNvSpPr/>
          <p:nvPr userDrawn="1"/>
        </p:nvSpPr>
        <p:spPr>
          <a:xfrm>
            <a:off x="3086100" y="0"/>
            <a:ext cx="6172200" cy="6858000"/>
          </a:xfrm>
          <a:prstGeom prst="rect">
            <a:avLst/>
          </a:prstGeom>
          <a:solidFill>
            <a:srgbClr val="35405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id="{08610751-F01F-48A3-A6FC-FD433116B873}"/>
              </a:ext>
            </a:extLst>
          </p:cNvPr>
          <p:cNvSpPr>
            <a:spLocks noGrp="1"/>
          </p:cNvSpPr>
          <p:nvPr>
            <p:ph type="title" hasCustomPrompt="1"/>
          </p:nvPr>
        </p:nvSpPr>
        <p:spPr>
          <a:xfrm>
            <a:off x="3086100" y="304800"/>
            <a:ext cx="6172200" cy="5753099"/>
          </a:xfrm>
        </p:spPr>
        <p:txBody>
          <a:bodyPr/>
          <a:lstStyle>
            <a:lvl1pPr algn="ctr">
              <a:lnSpc>
                <a:spcPct val="100000"/>
              </a:lnSpc>
              <a:defRPr sz="8800">
                <a:solidFill>
                  <a:schemeClr val="bg1"/>
                </a:solidFill>
              </a:defRPr>
            </a:lvl1pPr>
          </a:lstStyle>
          <a:p>
            <a:r>
              <a:rPr lang="en-US"/>
              <a:t>Click to edit title</a:t>
            </a:r>
          </a:p>
        </p:txBody>
      </p:sp>
    </p:spTree>
    <p:extLst>
      <p:ext uri="{BB962C8B-B14F-4D97-AF65-F5344CB8AC3E}">
        <p14:creationId xmlns:p14="http://schemas.microsoft.com/office/powerpoint/2010/main" val="3303333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DC57D509-06F3-4F98-90AA-0EE7BD1D8AFC}"/>
              </a:ext>
            </a:extLst>
          </p:cNvPr>
          <p:cNvSpPr>
            <a:spLocks noGrp="1"/>
          </p:cNvSpPr>
          <p:nvPr>
            <p:ph type="title"/>
          </p:nvPr>
        </p:nvSpPr>
        <p:spPr>
          <a:xfrm>
            <a:off x="647700" y="304801"/>
            <a:ext cx="10858500" cy="1335314"/>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02251E4C-AE67-4F14-A791-DD173F4C2FC7}"/>
              </a:ext>
            </a:extLst>
          </p:cNvPr>
          <p:cNvSpPr>
            <a:spLocks noGrp="1"/>
          </p:cNvSpPr>
          <p:nvPr>
            <p:ph sz="quarter" idx="10"/>
          </p:nvPr>
        </p:nvSpPr>
        <p:spPr>
          <a:xfrm>
            <a:off x="647700" y="1752601"/>
            <a:ext cx="5448300" cy="43053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E79F0BD1-2D27-4EBE-9EFF-C80453B02D10}"/>
              </a:ext>
            </a:extLst>
          </p:cNvPr>
          <p:cNvSpPr>
            <a:spLocks noGrp="1"/>
          </p:cNvSpPr>
          <p:nvPr>
            <p:ph sz="quarter" idx="11"/>
          </p:nvPr>
        </p:nvSpPr>
        <p:spPr>
          <a:xfrm>
            <a:off x="6357256" y="1752601"/>
            <a:ext cx="5148943" cy="4305299"/>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1917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0123" y="1825625"/>
            <a:ext cx="5829677" cy="3606454"/>
          </a:xfrm>
        </p:spPr>
        <p:txBody>
          <a:bodyPr>
            <a:normAutofit/>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199" y="1825625"/>
            <a:ext cx="5769321" cy="3606454"/>
          </a:xfrm>
        </p:spPr>
        <p:txBody>
          <a:bodyPr>
            <a:normAutofit/>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11123628" y="6054251"/>
            <a:ext cx="640080" cy="640080"/>
          </a:xfrm>
          <a:prstGeom prst="ellipse">
            <a:avLst/>
          </a:prstGeom>
          <a:solidFill>
            <a:srgbClr val="074A6D"/>
          </a:solidFill>
        </p:spPr>
        <p:txBody>
          <a:bodyPr vert="horz" lIns="91440" tIns="45720" rIns="91440" bIns="45720" rtlCol="0" anchor="ctr"/>
          <a:lstStyle>
            <a:lvl1pPr algn="ctr">
              <a:defRPr sz="1400" b="1">
                <a:solidFill>
                  <a:schemeClr val="bg1"/>
                </a:solidFill>
              </a:defRPr>
            </a:lvl1pPr>
          </a:lstStyle>
          <a:p>
            <a:fld id="{A278BFE2-05B1-41B7-9664-186D4B9427C3}" type="slidenum">
              <a:rPr lang="en-US" smtClean="0"/>
              <a:pPr/>
              <a:t>‹#›</a:t>
            </a:fld>
            <a:endParaRPr lang="en-US"/>
          </a:p>
        </p:txBody>
      </p:sp>
    </p:spTree>
    <p:custDataLst>
      <p:tags r:id="rId1"/>
    </p:custDataLst>
    <p:extLst>
      <p:ext uri="{BB962C8B-B14F-4D97-AF65-F5344CB8AC3E}">
        <p14:creationId xmlns:p14="http://schemas.microsoft.com/office/powerpoint/2010/main" val="1363070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15AED132-33BC-4897-98DD-50BD00FACD4E}"/>
              </a:ext>
            </a:extLst>
          </p:cNvPr>
          <p:cNvSpPr>
            <a:spLocks noGrp="1"/>
          </p:cNvSpPr>
          <p:nvPr>
            <p:ph type="title"/>
          </p:nvPr>
        </p:nvSpPr>
        <p:spPr>
          <a:xfrm>
            <a:off x="647700" y="3545114"/>
            <a:ext cx="10858500" cy="2512786"/>
          </a:xfrm>
        </p:spPr>
        <p:txBody>
          <a:bodyPr/>
          <a:lstStyle>
            <a:lvl1pPr algn="ctr">
              <a:lnSpc>
                <a:spcPct val="100000"/>
              </a:lnSpc>
              <a:defRPr sz="8000">
                <a:solidFill>
                  <a:schemeClr val="bg1"/>
                </a:solidFill>
              </a:defRPr>
            </a:lvl1pPr>
          </a:lstStyle>
          <a:p>
            <a:r>
              <a:rPr lang="en-US"/>
              <a:t>Click to edit Master title style</a:t>
            </a:r>
          </a:p>
        </p:txBody>
      </p:sp>
      <p:pic>
        <p:nvPicPr>
          <p:cNvPr id="7" name="Picture 6">
            <a:extLst>
              <a:ext uri="{FF2B5EF4-FFF2-40B4-BE49-F238E27FC236}">
                <a16:creationId xmlns:a16="http://schemas.microsoft.com/office/drawing/2014/main" id="{19E10945-0B93-4332-8B3E-ACA153FCF9A3}"/>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56"/>
          <a:stretch/>
        </p:blipFill>
        <p:spPr>
          <a:xfrm>
            <a:off x="-19050" y="1"/>
            <a:ext cx="12192000" cy="3545113"/>
          </a:xfrm>
          <a:prstGeom prst="rect">
            <a:avLst/>
          </a:prstGeom>
        </p:spPr>
      </p:pic>
    </p:spTree>
    <p:extLst>
      <p:ext uri="{BB962C8B-B14F-4D97-AF65-F5344CB8AC3E}">
        <p14:creationId xmlns:p14="http://schemas.microsoft.com/office/powerpoint/2010/main" val="2582251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2">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81B619-22C3-4FAA-AD44-5C1076EAA70A}"/>
              </a:ext>
              <a:ext uri="{C183D7F6-B498-43B3-948B-1728B52AA6E4}">
                <adec:decorative xmlns:adec="http://schemas.microsoft.com/office/drawing/2017/decorative" val="1"/>
              </a:ext>
            </a:extLst>
          </p:cNvPr>
          <p:cNvSpPr/>
          <p:nvPr userDrawn="1"/>
        </p:nvSpPr>
        <p:spPr>
          <a:xfrm>
            <a:off x="3086100" y="0"/>
            <a:ext cx="6172200" cy="6858000"/>
          </a:xfrm>
          <a:prstGeom prst="rect">
            <a:avLst/>
          </a:prstGeom>
          <a:solidFill>
            <a:srgbClr val="35405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id="{08610751-F01F-48A3-A6FC-FD433116B873}"/>
              </a:ext>
            </a:extLst>
          </p:cNvPr>
          <p:cNvSpPr>
            <a:spLocks noGrp="1"/>
          </p:cNvSpPr>
          <p:nvPr>
            <p:ph type="title" hasCustomPrompt="1"/>
          </p:nvPr>
        </p:nvSpPr>
        <p:spPr>
          <a:xfrm>
            <a:off x="3086100" y="304800"/>
            <a:ext cx="6172200" cy="5753099"/>
          </a:xfrm>
        </p:spPr>
        <p:txBody>
          <a:bodyPr/>
          <a:lstStyle>
            <a:lvl1pPr algn="ctr">
              <a:lnSpc>
                <a:spcPct val="100000"/>
              </a:lnSpc>
              <a:defRPr sz="8800">
                <a:solidFill>
                  <a:schemeClr val="bg1"/>
                </a:solidFill>
              </a:defRPr>
            </a:lvl1pPr>
          </a:lstStyle>
          <a:p>
            <a:r>
              <a:rPr lang="en-US"/>
              <a:t>Click to edit title</a:t>
            </a:r>
          </a:p>
        </p:txBody>
      </p:sp>
    </p:spTree>
    <p:extLst>
      <p:ext uri="{BB962C8B-B14F-4D97-AF65-F5344CB8AC3E}">
        <p14:creationId xmlns:p14="http://schemas.microsoft.com/office/powerpoint/2010/main" val="3645350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3">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07CAC7-C460-47F3-BB1B-AE03FC9DCD1D}"/>
              </a:ext>
              <a:ext uri="{C183D7F6-B498-43B3-948B-1728B52AA6E4}">
                <adec:decorative xmlns:adec="http://schemas.microsoft.com/office/drawing/2017/decorative" val="1"/>
              </a:ext>
            </a:extLst>
          </p:cNvPr>
          <p:cNvSpPr/>
          <p:nvPr userDrawn="1"/>
        </p:nvSpPr>
        <p:spPr>
          <a:xfrm>
            <a:off x="5860280" y="-103239"/>
            <a:ext cx="6375263" cy="696123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itle">
            <a:extLst>
              <a:ext uri="{FF2B5EF4-FFF2-40B4-BE49-F238E27FC236}">
                <a16:creationId xmlns:a16="http://schemas.microsoft.com/office/drawing/2014/main" id="{2CCCFFB3-2B0C-4737-8C2B-5847DB10CF18}"/>
              </a:ext>
            </a:extLst>
          </p:cNvPr>
          <p:cNvSpPr>
            <a:spLocks noGrp="1"/>
          </p:cNvSpPr>
          <p:nvPr>
            <p:ph type="title" hasCustomPrompt="1"/>
          </p:nvPr>
        </p:nvSpPr>
        <p:spPr>
          <a:xfrm>
            <a:off x="6172200" y="304800"/>
            <a:ext cx="5334000" cy="5753100"/>
          </a:xfrm>
        </p:spPr>
        <p:txBody>
          <a:bodyPr/>
          <a:lstStyle>
            <a:lvl1pPr algn="ctr">
              <a:lnSpc>
                <a:spcPct val="100000"/>
              </a:lnSpc>
              <a:defRPr sz="8000">
                <a:solidFill>
                  <a:schemeClr val="bg1"/>
                </a:solidFill>
              </a:defRPr>
            </a:lvl1pPr>
          </a:lstStyle>
          <a:p>
            <a:r>
              <a:rPr lang="en-US"/>
              <a:t>Title Slide</a:t>
            </a:r>
          </a:p>
        </p:txBody>
      </p:sp>
    </p:spTree>
    <p:extLst>
      <p:ext uri="{BB962C8B-B14F-4D97-AF65-F5344CB8AC3E}">
        <p14:creationId xmlns:p14="http://schemas.microsoft.com/office/powerpoint/2010/main" val="341245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51E748A5-918B-4C07-80B1-6C2AE419FDDD}"/>
              </a:ext>
            </a:extLst>
          </p:cNvPr>
          <p:cNvSpPr>
            <a:spLocks noGrp="1"/>
          </p:cNvSpPr>
          <p:nvPr>
            <p:ph type="title"/>
          </p:nvPr>
        </p:nvSpPr>
        <p:spPr>
          <a:xfrm>
            <a:off x="647700" y="304801"/>
            <a:ext cx="10858500" cy="1335314"/>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BAB24A5-BAD8-4DB2-B429-3BCE161EDA02}"/>
              </a:ext>
            </a:extLst>
          </p:cNvPr>
          <p:cNvSpPr>
            <a:spLocks noGrp="1"/>
          </p:cNvSpPr>
          <p:nvPr>
            <p:ph sz="quarter" idx="10"/>
          </p:nvPr>
        </p:nvSpPr>
        <p:spPr>
          <a:xfrm>
            <a:off x="647699" y="1752600"/>
            <a:ext cx="10858499"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5689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ntent (Horizontal)">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51E748A5-918B-4C07-80B1-6C2AE419FDDD}"/>
              </a:ext>
            </a:extLst>
          </p:cNvPr>
          <p:cNvSpPr>
            <a:spLocks noGrp="1"/>
          </p:cNvSpPr>
          <p:nvPr>
            <p:ph type="title"/>
          </p:nvPr>
        </p:nvSpPr>
        <p:spPr>
          <a:xfrm>
            <a:off x="647700" y="304800"/>
            <a:ext cx="5263816" cy="5753100"/>
          </a:xfrm>
          <a:prstGeom prst="rect">
            <a:avLst/>
          </a:prstGeom>
        </p:spPr>
        <p:txBody>
          <a:bodyPr vert="horz" lIns="91440" tIns="45720" rIns="91440" bIns="45720" rtlCol="0" anchor="ctr" anchorCtr="0">
            <a:noAutofit/>
          </a:bodyPr>
          <a:lstStyle>
            <a:lvl1pPr>
              <a:lnSpc>
                <a:spcPct val="100000"/>
              </a:lnSpc>
              <a:defRPr>
                <a:solidFill>
                  <a:schemeClr val="tx1"/>
                </a:solidFill>
              </a:defRPr>
            </a:lvl1pPr>
          </a:lstStyle>
          <a:p>
            <a:r>
              <a:rPr lang="en-US"/>
              <a:t>Click to edit Master title style</a:t>
            </a:r>
          </a:p>
        </p:txBody>
      </p:sp>
      <p:sp>
        <p:nvSpPr>
          <p:cNvPr id="3" name="Oval 2">
            <a:extLst>
              <a:ext uri="{FF2B5EF4-FFF2-40B4-BE49-F238E27FC236}">
                <a16:creationId xmlns:a16="http://schemas.microsoft.com/office/drawing/2014/main" id="{96935034-F1E7-45C6-90F2-C602F782C4AA}"/>
              </a:ext>
              <a:ext uri="{C183D7F6-B498-43B3-948B-1728B52AA6E4}">
                <adec:decorative xmlns:adec="http://schemas.microsoft.com/office/drawing/2017/decorative" val="1"/>
              </a:ext>
            </a:extLst>
          </p:cNvPr>
          <p:cNvSpPr/>
          <p:nvPr userDrawn="1"/>
        </p:nvSpPr>
        <p:spPr>
          <a:xfrm>
            <a:off x="6064478" y="429310"/>
            <a:ext cx="76200" cy="5362575"/>
          </a:xfrm>
          <a:prstGeom prst="ellipse">
            <a:avLst/>
          </a:prstGeom>
          <a:solidFill>
            <a:schemeClr val="tx2">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E9DE89D9-B5B5-44B4-BD91-F317054FBE1C}"/>
              </a:ext>
            </a:extLst>
          </p:cNvPr>
          <p:cNvSpPr>
            <a:spLocks noGrp="1"/>
          </p:cNvSpPr>
          <p:nvPr>
            <p:ph sz="quarter" idx="10"/>
          </p:nvPr>
        </p:nvSpPr>
        <p:spPr>
          <a:xfrm>
            <a:off x="6356684" y="304800"/>
            <a:ext cx="5187616" cy="575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0138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DC57D509-06F3-4F98-90AA-0EE7BD1D8AFC}"/>
              </a:ext>
            </a:extLst>
          </p:cNvPr>
          <p:cNvSpPr>
            <a:spLocks noGrp="1"/>
          </p:cNvSpPr>
          <p:nvPr>
            <p:ph type="title"/>
          </p:nvPr>
        </p:nvSpPr>
        <p:spPr>
          <a:xfrm>
            <a:off x="647700" y="304801"/>
            <a:ext cx="10858500" cy="1335314"/>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02251E4C-AE67-4F14-A791-DD173F4C2FC7}"/>
              </a:ext>
            </a:extLst>
          </p:cNvPr>
          <p:cNvSpPr>
            <a:spLocks noGrp="1"/>
          </p:cNvSpPr>
          <p:nvPr>
            <p:ph sz="quarter" idx="10"/>
          </p:nvPr>
        </p:nvSpPr>
        <p:spPr>
          <a:xfrm>
            <a:off x="647700" y="1752601"/>
            <a:ext cx="5448300"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E79F0BD1-2D27-4EBE-9EFF-C80453B02D10}"/>
              </a:ext>
            </a:extLst>
          </p:cNvPr>
          <p:cNvSpPr>
            <a:spLocks noGrp="1"/>
          </p:cNvSpPr>
          <p:nvPr>
            <p:ph sz="quarter" idx="11"/>
          </p:nvPr>
        </p:nvSpPr>
        <p:spPr>
          <a:xfrm>
            <a:off x="6357256" y="1752601"/>
            <a:ext cx="5148943" cy="4305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9344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1289BE7D-1215-472B-8E96-33B39885C32E}"/>
              </a:ext>
            </a:extLst>
          </p:cNvPr>
          <p:cNvSpPr>
            <a:spLocks noGrp="1"/>
          </p:cNvSpPr>
          <p:nvPr>
            <p:ph type="title"/>
          </p:nvPr>
        </p:nvSpPr>
        <p:spPr>
          <a:xfrm>
            <a:off x="647700" y="304800"/>
            <a:ext cx="10858500" cy="1320800"/>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9BF2AC34-E280-4117-AC49-8FDFCE9006B6}"/>
              </a:ext>
            </a:extLst>
          </p:cNvPr>
          <p:cNvSpPr>
            <a:spLocks noGrp="1"/>
          </p:cNvSpPr>
          <p:nvPr>
            <p:ph sz="quarter" idx="10"/>
          </p:nvPr>
        </p:nvSpPr>
        <p:spPr>
          <a:xfrm>
            <a:off x="647700" y="1752601"/>
            <a:ext cx="3400425"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EB9E7ACB-46E8-4425-AE03-6C52694602A6}"/>
              </a:ext>
            </a:extLst>
          </p:cNvPr>
          <p:cNvSpPr>
            <a:spLocks noGrp="1"/>
          </p:cNvSpPr>
          <p:nvPr>
            <p:ph sz="quarter" idx="11"/>
          </p:nvPr>
        </p:nvSpPr>
        <p:spPr>
          <a:xfrm>
            <a:off x="4376737" y="1752601"/>
            <a:ext cx="3400425"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439A5F31-DAAD-418F-B6E7-C43CE4C5BAC9}"/>
              </a:ext>
            </a:extLst>
          </p:cNvPr>
          <p:cNvSpPr>
            <a:spLocks noGrp="1"/>
          </p:cNvSpPr>
          <p:nvPr>
            <p:ph sz="quarter" idx="12"/>
          </p:nvPr>
        </p:nvSpPr>
        <p:spPr>
          <a:xfrm>
            <a:off x="8105775" y="1752601"/>
            <a:ext cx="3400425"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0261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7699CDD5-D47B-4671-A89C-2BD3226A96E4}"/>
              </a:ext>
            </a:extLst>
          </p:cNvPr>
          <p:cNvSpPr>
            <a:spLocks noGrp="1"/>
          </p:cNvSpPr>
          <p:nvPr>
            <p:ph type="title"/>
          </p:nvPr>
        </p:nvSpPr>
        <p:spPr>
          <a:xfrm>
            <a:off x="647700" y="304800"/>
            <a:ext cx="10858500" cy="1306286"/>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3" name="Content Placeholder">
            <a:extLst>
              <a:ext uri="{FF2B5EF4-FFF2-40B4-BE49-F238E27FC236}">
                <a16:creationId xmlns:a16="http://schemas.microsoft.com/office/drawing/2014/main" id="{C19936BF-D909-4B69-B0DC-2A31753C3893}"/>
              </a:ext>
            </a:extLst>
          </p:cNvPr>
          <p:cNvSpPr>
            <a:spLocks noGrp="1"/>
          </p:cNvSpPr>
          <p:nvPr>
            <p:ph sz="quarter" idx="11"/>
          </p:nvPr>
        </p:nvSpPr>
        <p:spPr>
          <a:xfrm>
            <a:off x="647700" y="1917701"/>
            <a:ext cx="5201556" cy="1817688"/>
          </a:xfrm>
        </p:spPr>
        <p:txBody>
          <a:bodyPr/>
          <a:lstStyle/>
          <a:p>
            <a:pPr lvl="0"/>
            <a:r>
              <a:rPr lang="en-US"/>
              <a:t>Click to edit Master text styles</a:t>
            </a:r>
          </a:p>
        </p:txBody>
      </p:sp>
      <p:sp>
        <p:nvSpPr>
          <p:cNvPr id="9" name="Content Placeholder">
            <a:extLst>
              <a:ext uri="{FF2B5EF4-FFF2-40B4-BE49-F238E27FC236}">
                <a16:creationId xmlns:a16="http://schemas.microsoft.com/office/drawing/2014/main" id="{79BD6580-94FF-4302-B7EE-6FFDCD78C0D6}"/>
              </a:ext>
            </a:extLst>
          </p:cNvPr>
          <p:cNvSpPr>
            <a:spLocks noGrp="1"/>
          </p:cNvSpPr>
          <p:nvPr>
            <p:ph sz="quarter" idx="12"/>
          </p:nvPr>
        </p:nvSpPr>
        <p:spPr>
          <a:xfrm>
            <a:off x="647699" y="4240212"/>
            <a:ext cx="5201557" cy="1817688"/>
          </a:xfrm>
        </p:spPr>
        <p:txBody>
          <a:bodyPr/>
          <a:lstStyle/>
          <a:p>
            <a:pPr lvl="0"/>
            <a:r>
              <a:rPr lang="en-US"/>
              <a:t>Click to edit Master text styles</a:t>
            </a:r>
          </a:p>
        </p:txBody>
      </p:sp>
      <p:sp>
        <p:nvSpPr>
          <p:cNvPr id="10" name="Content Placeholder">
            <a:extLst>
              <a:ext uri="{FF2B5EF4-FFF2-40B4-BE49-F238E27FC236}">
                <a16:creationId xmlns:a16="http://schemas.microsoft.com/office/drawing/2014/main" id="{2DC9D97D-4067-4D82-8F60-D276632FC88E}"/>
              </a:ext>
            </a:extLst>
          </p:cNvPr>
          <p:cNvSpPr>
            <a:spLocks noGrp="1"/>
          </p:cNvSpPr>
          <p:nvPr>
            <p:ph sz="quarter" idx="13"/>
          </p:nvPr>
        </p:nvSpPr>
        <p:spPr>
          <a:xfrm>
            <a:off x="6172200" y="1917701"/>
            <a:ext cx="5143500" cy="1817688"/>
          </a:xfrm>
        </p:spPr>
        <p:txBody>
          <a:bodyPr/>
          <a:lstStyle/>
          <a:p>
            <a:pPr lvl="0"/>
            <a:r>
              <a:rPr lang="en-US"/>
              <a:t>Click to edit Master text styles</a:t>
            </a:r>
          </a:p>
        </p:txBody>
      </p:sp>
      <p:sp>
        <p:nvSpPr>
          <p:cNvPr id="15" name="Content Placeholder">
            <a:extLst>
              <a:ext uri="{FF2B5EF4-FFF2-40B4-BE49-F238E27FC236}">
                <a16:creationId xmlns:a16="http://schemas.microsoft.com/office/drawing/2014/main" id="{2F9F0E31-A4E6-4D62-8898-5A66B193033F}"/>
              </a:ext>
            </a:extLst>
          </p:cNvPr>
          <p:cNvSpPr>
            <a:spLocks noGrp="1"/>
          </p:cNvSpPr>
          <p:nvPr>
            <p:ph sz="quarter" idx="14"/>
          </p:nvPr>
        </p:nvSpPr>
        <p:spPr>
          <a:xfrm>
            <a:off x="6172200" y="4191620"/>
            <a:ext cx="5143500" cy="1817688"/>
          </a:xfrm>
        </p:spPr>
        <p:txBody>
          <a:bodyPr/>
          <a:lstStyle/>
          <a:p>
            <a:pPr lvl="0"/>
            <a:r>
              <a:rPr lang="en-US"/>
              <a:t>Click to edit Master text styles</a:t>
            </a:r>
          </a:p>
        </p:txBody>
      </p:sp>
    </p:spTree>
    <p:extLst>
      <p:ext uri="{BB962C8B-B14F-4D97-AF65-F5344CB8AC3E}">
        <p14:creationId xmlns:p14="http://schemas.microsoft.com/office/powerpoint/2010/main" val="2097218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30C03B-BE66-4A20-904D-4AE51F19DFBE}"/>
              </a:ext>
            </a:extLst>
          </p:cNvPr>
          <p:cNvSpPr>
            <a:spLocks noGrp="1"/>
          </p:cNvSpPr>
          <p:nvPr userDrawn="1">
            <p:ph type="title"/>
          </p:nvPr>
        </p:nvSpPr>
        <p:spPr>
          <a:xfrm>
            <a:off x="647699" y="304800"/>
            <a:ext cx="10858499" cy="1229075"/>
          </a:xfrm>
          <a:prstGeom prst="rect">
            <a:avLst/>
          </a:prstGeom>
        </p:spPr>
        <p:txBody>
          <a:bodyPr vert="horz" lIns="91440" tIns="45720" rIns="91440" bIns="45720" rtlCol="0" anchor="ctr" anchorCtr="0">
            <a:noAutofit/>
          </a:bodyPr>
          <a:lstStyle/>
          <a:p>
            <a:r>
              <a:rPr lang="en-US"/>
              <a:t>Click to edit Master title style</a:t>
            </a:r>
          </a:p>
        </p:txBody>
      </p:sp>
      <p:sp>
        <p:nvSpPr>
          <p:cNvPr id="5" name="Text Placeholder 2">
            <a:extLst>
              <a:ext uri="{FF2B5EF4-FFF2-40B4-BE49-F238E27FC236}">
                <a16:creationId xmlns:a16="http://schemas.microsoft.com/office/drawing/2014/main" id="{C8CDCDB8-35E9-418D-B336-9506574A050A}"/>
              </a:ext>
            </a:extLst>
          </p:cNvPr>
          <p:cNvSpPr>
            <a:spLocks noGrp="1"/>
          </p:cNvSpPr>
          <p:nvPr>
            <p:ph type="body" idx="1"/>
          </p:nvPr>
        </p:nvSpPr>
        <p:spPr>
          <a:xfrm>
            <a:off x="647698" y="1752600"/>
            <a:ext cx="10858500" cy="4305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4601930"/>
      </p:ext>
    </p:extLst>
  </p:cSld>
  <p:clrMap bg1="lt1" tx1="dk1" bg2="lt2" tx2="dk2" accent1="accent1" accent2="accent2" accent3="accent3" accent4="accent4" accent5="accent5" accent6="accent6" hlink="hlink" folHlink="folHlink"/>
  <p:sldLayoutIdLst>
    <p:sldLayoutId id="2147483677" r:id="rId1"/>
    <p:sldLayoutId id="2147483662" r:id="rId2"/>
    <p:sldLayoutId id="2147483675" r:id="rId3"/>
    <p:sldLayoutId id="2147483674" r:id="rId4"/>
    <p:sldLayoutId id="2147483650" r:id="rId5"/>
    <p:sldLayoutId id="2147483676" r:id="rId6"/>
    <p:sldLayoutId id="2147483652" r:id="rId7"/>
    <p:sldLayoutId id="2147483658" r:id="rId8"/>
    <p:sldLayoutId id="2147483660" r:id="rId9"/>
    <p:sldLayoutId id="2147483678" r:id="rId10"/>
    <p:sldLayoutId id="2147483673" r:id="rId11"/>
    <p:sldLayoutId id="2147483679" r:id="rId12"/>
    <p:sldLayoutId id="2147483680" r:id="rId13"/>
    <p:sldLayoutId id="2147483681" r:id="rId14"/>
    <p:sldLayoutId id="2147483683" r:id="rId15"/>
    <p:sldLayoutId id="2147483684" r:id="rId16"/>
  </p:sldLayoutIdLst>
  <p:hf sldNum="0" hdr="0" ftr="0" dt="0"/>
  <p:txStyles>
    <p:titleStyle>
      <a:lvl1pPr algn="l" defTabSz="914400" rtl="0" eaLnBrk="1" latinLnBrk="0" hangingPunct="1">
        <a:lnSpc>
          <a:spcPct val="100000"/>
        </a:lnSpc>
        <a:spcBef>
          <a:spcPct val="0"/>
        </a:spcBef>
        <a:buNone/>
        <a:defRPr sz="6000" b="1" kern="1200">
          <a:solidFill>
            <a:schemeClr val="tx1"/>
          </a:solidFill>
          <a:latin typeface="+mj-lt"/>
          <a:ea typeface="+mj-ea"/>
          <a:cs typeface="Aharoni" panose="02010803020104030203" pitchFamily="2" charset="-79"/>
        </a:defRPr>
      </a:lvl1pPr>
    </p:titleStyle>
    <p:bodyStyle>
      <a:lvl1pPr marL="365760" indent="-274320" algn="l" defTabSz="914400" rtl="0" eaLnBrk="1" latinLnBrk="0" hangingPunct="1">
        <a:lnSpc>
          <a:spcPct val="100000"/>
        </a:lnSpc>
        <a:spcBef>
          <a:spcPts val="600"/>
        </a:spcBef>
        <a:spcAft>
          <a:spcPts val="600"/>
        </a:spcAft>
        <a:buClr>
          <a:schemeClr val="tx2"/>
        </a:buClr>
        <a:buFont typeface="Arial" panose="020B0604020202020204" pitchFamily="34" charset="0"/>
        <a:buChar char="•"/>
        <a:tabLst>
          <a:tab pos="227013" algn="l"/>
        </a:tabLst>
        <a:defRPr sz="3600" kern="1200">
          <a:solidFill>
            <a:schemeClr val="tx1"/>
          </a:solidFill>
          <a:latin typeface="Arial" panose="020B0604020202020204" pitchFamily="34" charset="0"/>
          <a:ea typeface="+mn-ea"/>
          <a:cs typeface="Arial" panose="020B0604020202020204" pitchFamily="34" charset="0"/>
        </a:defRPr>
      </a:lvl1pPr>
      <a:lvl2pPr marL="682625" indent="-273050" algn="l" defTabSz="914400" rtl="0" eaLnBrk="1" latinLnBrk="0" hangingPunct="1">
        <a:lnSpc>
          <a:spcPct val="100000"/>
        </a:lnSpc>
        <a:spcBef>
          <a:spcPts val="600"/>
        </a:spcBef>
        <a:spcAft>
          <a:spcPts val="600"/>
        </a:spcAft>
        <a:buClr>
          <a:schemeClr val="tx2"/>
        </a:buClr>
        <a:buFont typeface="Arial" panose="020B0604020202020204" pitchFamily="34" charset="0"/>
        <a:buChar char="◦"/>
        <a:tabLst>
          <a:tab pos="346075" algn="l"/>
          <a:tab pos="569913" algn="ctr"/>
        </a:tabLst>
        <a:defRPr sz="3400" kern="1200">
          <a:solidFill>
            <a:schemeClr val="tx1"/>
          </a:solidFill>
          <a:latin typeface="Arial" panose="020B0604020202020204" pitchFamily="34" charset="0"/>
          <a:ea typeface="+mn-ea"/>
          <a:cs typeface="Arial" panose="020B0604020202020204" pitchFamily="34" charset="0"/>
        </a:defRPr>
      </a:lvl2pPr>
      <a:lvl3pPr marL="1030288" indent="-273050" algn="l" defTabSz="914400" rtl="0" eaLnBrk="1" latinLnBrk="0" hangingPunct="1">
        <a:lnSpc>
          <a:spcPct val="100000"/>
        </a:lnSpc>
        <a:spcBef>
          <a:spcPts val="600"/>
        </a:spcBef>
        <a:spcAft>
          <a:spcPts val="600"/>
        </a:spcAft>
        <a:buClr>
          <a:schemeClr val="tx2"/>
        </a:buClr>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3pPr>
      <a:lvl4pPr marL="1423988" indent="-273050" algn="l" defTabSz="914400" rtl="0" eaLnBrk="1" latinLnBrk="0" hangingPunct="1">
        <a:lnSpc>
          <a:spcPct val="100000"/>
        </a:lnSpc>
        <a:spcBef>
          <a:spcPts val="600"/>
        </a:spcBef>
        <a:spcAft>
          <a:spcPts val="600"/>
        </a:spcAft>
        <a:buClr>
          <a:schemeClr val="tx2"/>
        </a:buClr>
        <a:buFont typeface="Arial" panose="020B0604020202020204" pitchFamily="34" charset="0"/>
        <a:buChar char="•"/>
        <a:tabLst>
          <a:tab pos="117475" algn="ctr"/>
        </a:tabLst>
        <a:defRPr sz="3000" kern="1200">
          <a:solidFill>
            <a:schemeClr val="tx1"/>
          </a:solidFill>
          <a:latin typeface="Arial" panose="020B0604020202020204" pitchFamily="34" charset="0"/>
          <a:ea typeface="+mn-ea"/>
          <a:cs typeface="Arial" panose="020B0604020202020204" pitchFamily="34" charset="0"/>
        </a:defRPr>
      </a:lvl4pPr>
      <a:lvl5pPr marL="1655763" indent="-273050" algn="l" defTabSz="914400" rtl="0" eaLnBrk="1" latinLnBrk="0" hangingPunct="1">
        <a:lnSpc>
          <a:spcPct val="100000"/>
        </a:lnSpc>
        <a:spcBef>
          <a:spcPts val="600"/>
        </a:spcBef>
        <a:spcAft>
          <a:spcPts val="600"/>
        </a:spcAft>
        <a:buClr>
          <a:schemeClr val="tx2"/>
        </a:buClr>
        <a:buFont typeface="Open Sans" panose="020B0606030504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04" userDrawn="1">
          <p15:clr>
            <a:srgbClr val="F26B43"/>
          </p15:clr>
        </p15:guide>
        <p15:guide id="2" pos="3840" userDrawn="1">
          <p15:clr>
            <a:srgbClr val="F26B43"/>
          </p15:clr>
        </p15:guide>
        <p15:guide id="3" pos="384" userDrawn="1">
          <p15:clr>
            <a:srgbClr val="F26B43"/>
          </p15:clr>
        </p15:guide>
        <p15:guide id="5" pos="7248" userDrawn="1">
          <p15:clr>
            <a:srgbClr val="F26B43"/>
          </p15:clr>
        </p15:guide>
        <p15:guide id="6" orient="horz" pos="192" userDrawn="1">
          <p15:clr>
            <a:srgbClr val="F26B43"/>
          </p15:clr>
        </p15:guide>
        <p15:guide id="8" orient="horz" pos="381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hyperlink" Target="http://www.cde.ca.gov/" TargetMode="External"/><Relationship Id="rId2" Type="http://schemas.openxmlformats.org/officeDocument/2006/relationships/hyperlink" Target="https://www.cde.ca.gov/ta/ac/cm/" TargetMode="Externa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hyperlink" Target="mailto:Dashboard@cde.ca.gov"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A426D-E3DE-E35E-114C-63C8160BCAF4}"/>
              </a:ext>
            </a:extLst>
          </p:cNvPr>
          <p:cNvSpPr>
            <a:spLocks noGrp="1"/>
          </p:cNvSpPr>
          <p:nvPr>
            <p:ph type="title"/>
          </p:nvPr>
        </p:nvSpPr>
        <p:spPr>
          <a:xfrm>
            <a:off x="1422400" y="2516351"/>
            <a:ext cx="9347200" cy="2441986"/>
          </a:xfrm>
        </p:spPr>
        <p:txBody>
          <a:bodyPr/>
          <a:lstStyle/>
          <a:p>
            <a:r>
              <a:rPr lang="en-US" sz="6000">
                <a:cs typeface="Aharoni"/>
              </a:rPr>
              <a:t>California Practitioners Advisory Group (CPAG)</a:t>
            </a:r>
            <a:br>
              <a:rPr lang="en-US" sz="6000"/>
            </a:br>
            <a:br>
              <a:rPr lang="en-US" sz="6000"/>
            </a:br>
            <a:r>
              <a:rPr lang="en-US" sz="4000" b="0">
                <a:cs typeface="Aharoni"/>
              </a:rPr>
              <a:t>August 19, 2022</a:t>
            </a:r>
            <a:endParaRPr lang="en-US" sz="6000">
              <a:cs typeface="Aharoni"/>
            </a:endParaRPr>
          </a:p>
        </p:txBody>
      </p:sp>
    </p:spTree>
    <p:extLst>
      <p:ext uri="{BB962C8B-B14F-4D97-AF65-F5344CB8AC3E}">
        <p14:creationId xmlns:p14="http://schemas.microsoft.com/office/powerpoint/2010/main" val="3630984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95EF2-A177-46BC-B34B-30C71B37386F}"/>
              </a:ext>
            </a:extLst>
          </p:cNvPr>
          <p:cNvSpPr>
            <a:spLocks noGrp="1"/>
          </p:cNvSpPr>
          <p:nvPr>
            <p:ph type="title"/>
          </p:nvPr>
        </p:nvSpPr>
        <p:spPr/>
        <p:txBody>
          <a:bodyPr/>
          <a:lstStyle/>
          <a:p>
            <a:r>
              <a:rPr lang="en-US"/>
              <a:t>Dashboard Priority 5</a:t>
            </a:r>
          </a:p>
        </p:txBody>
      </p:sp>
      <p:sp>
        <p:nvSpPr>
          <p:cNvPr id="3" name="Content Placeholder 2">
            <a:extLst>
              <a:ext uri="{FF2B5EF4-FFF2-40B4-BE49-F238E27FC236}">
                <a16:creationId xmlns:a16="http://schemas.microsoft.com/office/drawing/2014/main" id="{3A7FEC0F-186C-425B-BDEA-72C8FD7EF09A}"/>
              </a:ext>
            </a:extLst>
          </p:cNvPr>
          <p:cNvSpPr>
            <a:spLocks noGrp="1"/>
          </p:cNvSpPr>
          <p:nvPr>
            <p:ph sz="quarter" idx="10"/>
          </p:nvPr>
        </p:nvSpPr>
        <p:spPr/>
        <p:txBody>
          <a:bodyPr>
            <a:normAutofit/>
          </a:bodyPr>
          <a:lstStyle/>
          <a:p>
            <a:r>
              <a:rPr lang="en-US" sz="4800"/>
              <a:t>Reports transparently and comprehensively at the state, district, school, and student group levels. </a:t>
            </a:r>
          </a:p>
        </p:txBody>
      </p:sp>
    </p:spTree>
    <p:extLst>
      <p:ext uri="{BB962C8B-B14F-4D97-AF65-F5344CB8AC3E}">
        <p14:creationId xmlns:p14="http://schemas.microsoft.com/office/powerpoint/2010/main" val="2378818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95EF2-A177-46BC-B34B-30C71B37386F}"/>
              </a:ext>
            </a:extLst>
          </p:cNvPr>
          <p:cNvSpPr>
            <a:spLocks noGrp="1"/>
          </p:cNvSpPr>
          <p:nvPr>
            <p:ph type="title"/>
          </p:nvPr>
        </p:nvSpPr>
        <p:spPr/>
        <p:txBody>
          <a:bodyPr/>
          <a:lstStyle/>
          <a:p>
            <a:r>
              <a:rPr lang="en-US"/>
              <a:t>Dashboard Priority 6</a:t>
            </a:r>
          </a:p>
        </p:txBody>
      </p:sp>
      <p:sp>
        <p:nvSpPr>
          <p:cNvPr id="3" name="Content Placeholder 2">
            <a:extLst>
              <a:ext uri="{FF2B5EF4-FFF2-40B4-BE49-F238E27FC236}">
                <a16:creationId xmlns:a16="http://schemas.microsoft.com/office/drawing/2014/main" id="{3A7FEC0F-186C-425B-BDEA-72C8FD7EF09A}"/>
              </a:ext>
            </a:extLst>
          </p:cNvPr>
          <p:cNvSpPr>
            <a:spLocks noGrp="1"/>
          </p:cNvSpPr>
          <p:nvPr>
            <p:ph sz="quarter" idx="10"/>
          </p:nvPr>
        </p:nvSpPr>
        <p:spPr/>
        <p:txBody>
          <a:bodyPr>
            <a:normAutofit/>
          </a:bodyPr>
          <a:lstStyle/>
          <a:p>
            <a:r>
              <a:rPr lang="en-US" sz="4800"/>
              <a:t>Promotes effective visualization, clear communication, and thorough documentation.</a:t>
            </a:r>
          </a:p>
        </p:txBody>
      </p:sp>
    </p:spTree>
    <p:extLst>
      <p:ext uri="{BB962C8B-B14F-4D97-AF65-F5344CB8AC3E}">
        <p14:creationId xmlns:p14="http://schemas.microsoft.com/office/powerpoint/2010/main" val="3566111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95EF2-A177-46BC-B34B-30C71B37386F}"/>
              </a:ext>
            </a:extLst>
          </p:cNvPr>
          <p:cNvSpPr>
            <a:spLocks noGrp="1"/>
          </p:cNvSpPr>
          <p:nvPr>
            <p:ph type="title"/>
          </p:nvPr>
        </p:nvSpPr>
        <p:spPr/>
        <p:txBody>
          <a:bodyPr/>
          <a:lstStyle/>
          <a:p>
            <a:r>
              <a:rPr lang="en-US"/>
              <a:t>Dashboard Priority 7</a:t>
            </a:r>
          </a:p>
        </p:txBody>
      </p:sp>
      <p:sp>
        <p:nvSpPr>
          <p:cNvPr id="3" name="Content Placeholder 2">
            <a:extLst>
              <a:ext uri="{FF2B5EF4-FFF2-40B4-BE49-F238E27FC236}">
                <a16:creationId xmlns:a16="http://schemas.microsoft.com/office/drawing/2014/main" id="{3A7FEC0F-186C-425B-BDEA-72C8FD7EF09A}"/>
              </a:ext>
            </a:extLst>
          </p:cNvPr>
          <p:cNvSpPr>
            <a:spLocks noGrp="1"/>
          </p:cNvSpPr>
          <p:nvPr>
            <p:ph sz="quarter" idx="10"/>
          </p:nvPr>
        </p:nvSpPr>
        <p:spPr/>
        <p:txBody>
          <a:bodyPr>
            <a:normAutofit/>
          </a:bodyPr>
          <a:lstStyle/>
          <a:p>
            <a:r>
              <a:rPr lang="en-US" sz="4800"/>
              <a:t>Reflects technical quality through measures that are valid and reliable.</a:t>
            </a:r>
          </a:p>
        </p:txBody>
      </p:sp>
    </p:spTree>
    <p:extLst>
      <p:ext uri="{BB962C8B-B14F-4D97-AF65-F5344CB8AC3E}">
        <p14:creationId xmlns:p14="http://schemas.microsoft.com/office/powerpoint/2010/main" val="2465056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95EF2-A177-46BC-B34B-30C71B37386F}"/>
              </a:ext>
            </a:extLst>
          </p:cNvPr>
          <p:cNvSpPr>
            <a:spLocks noGrp="1"/>
          </p:cNvSpPr>
          <p:nvPr>
            <p:ph type="title"/>
          </p:nvPr>
        </p:nvSpPr>
        <p:spPr/>
        <p:txBody>
          <a:bodyPr/>
          <a:lstStyle/>
          <a:p>
            <a:r>
              <a:rPr lang="en-US"/>
              <a:t>Dashboard Priority 8</a:t>
            </a:r>
          </a:p>
        </p:txBody>
      </p:sp>
      <p:sp>
        <p:nvSpPr>
          <p:cNvPr id="3" name="Content Placeholder 2">
            <a:extLst>
              <a:ext uri="{FF2B5EF4-FFF2-40B4-BE49-F238E27FC236}">
                <a16:creationId xmlns:a16="http://schemas.microsoft.com/office/drawing/2014/main" id="{3A7FEC0F-186C-425B-BDEA-72C8FD7EF09A}"/>
              </a:ext>
            </a:extLst>
          </p:cNvPr>
          <p:cNvSpPr>
            <a:spLocks noGrp="1"/>
          </p:cNvSpPr>
          <p:nvPr>
            <p:ph sz="quarter" idx="10"/>
          </p:nvPr>
        </p:nvSpPr>
        <p:spPr/>
        <p:txBody>
          <a:bodyPr>
            <a:normAutofit/>
          </a:bodyPr>
          <a:lstStyle/>
          <a:p>
            <a:r>
              <a:rPr lang="en-US" sz="4800"/>
              <a:t>Leverages the expertise and perspectives of a broad set of educational partners and community members. </a:t>
            </a:r>
          </a:p>
        </p:txBody>
      </p:sp>
    </p:spTree>
    <p:extLst>
      <p:ext uri="{BB962C8B-B14F-4D97-AF65-F5344CB8AC3E}">
        <p14:creationId xmlns:p14="http://schemas.microsoft.com/office/powerpoint/2010/main" val="1173332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95EF2-A177-46BC-B34B-30C71B37386F}"/>
              </a:ext>
            </a:extLst>
          </p:cNvPr>
          <p:cNvSpPr>
            <a:spLocks noGrp="1"/>
          </p:cNvSpPr>
          <p:nvPr>
            <p:ph type="title"/>
          </p:nvPr>
        </p:nvSpPr>
        <p:spPr/>
        <p:txBody>
          <a:bodyPr/>
          <a:lstStyle/>
          <a:p>
            <a:r>
              <a:rPr lang="en-US"/>
              <a:t>Dashboard Priority 9</a:t>
            </a:r>
          </a:p>
        </p:txBody>
      </p:sp>
      <p:sp>
        <p:nvSpPr>
          <p:cNvPr id="3" name="Content Placeholder 2">
            <a:extLst>
              <a:ext uri="{FF2B5EF4-FFF2-40B4-BE49-F238E27FC236}">
                <a16:creationId xmlns:a16="http://schemas.microsoft.com/office/drawing/2014/main" id="{3A7FEC0F-186C-425B-BDEA-72C8FD7EF09A}"/>
              </a:ext>
            </a:extLst>
          </p:cNvPr>
          <p:cNvSpPr>
            <a:spLocks noGrp="1"/>
          </p:cNvSpPr>
          <p:nvPr>
            <p:ph sz="quarter" idx="10"/>
          </p:nvPr>
        </p:nvSpPr>
        <p:spPr/>
        <p:txBody>
          <a:bodyPr>
            <a:normAutofit/>
          </a:bodyPr>
          <a:lstStyle/>
          <a:p>
            <a:r>
              <a:rPr lang="en-US" sz="4800"/>
              <a:t>Promotes coherence between data reporting and support/improvement programs.</a:t>
            </a:r>
          </a:p>
        </p:txBody>
      </p:sp>
    </p:spTree>
    <p:extLst>
      <p:ext uri="{BB962C8B-B14F-4D97-AF65-F5344CB8AC3E}">
        <p14:creationId xmlns:p14="http://schemas.microsoft.com/office/powerpoint/2010/main" val="3168744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95EF2-A177-46BC-B34B-30C71B37386F}"/>
              </a:ext>
            </a:extLst>
          </p:cNvPr>
          <p:cNvSpPr>
            <a:spLocks noGrp="1"/>
          </p:cNvSpPr>
          <p:nvPr>
            <p:ph type="title"/>
          </p:nvPr>
        </p:nvSpPr>
        <p:spPr/>
        <p:txBody>
          <a:bodyPr/>
          <a:lstStyle/>
          <a:p>
            <a:r>
              <a:rPr lang="en-US"/>
              <a:t>Dashboard Priority 10</a:t>
            </a:r>
          </a:p>
        </p:txBody>
      </p:sp>
      <p:sp>
        <p:nvSpPr>
          <p:cNvPr id="3" name="Content Placeholder 2">
            <a:extLst>
              <a:ext uri="{FF2B5EF4-FFF2-40B4-BE49-F238E27FC236}">
                <a16:creationId xmlns:a16="http://schemas.microsoft.com/office/drawing/2014/main" id="{3A7FEC0F-186C-425B-BDEA-72C8FD7EF09A}"/>
              </a:ext>
            </a:extLst>
          </p:cNvPr>
          <p:cNvSpPr>
            <a:spLocks noGrp="1"/>
          </p:cNvSpPr>
          <p:nvPr>
            <p:ph sz="quarter" idx="10"/>
          </p:nvPr>
        </p:nvSpPr>
        <p:spPr/>
        <p:txBody>
          <a:bodyPr>
            <a:normAutofit/>
          </a:bodyPr>
          <a:lstStyle/>
          <a:p>
            <a:r>
              <a:rPr lang="en-US" sz="4800"/>
              <a:t>Is subject to continuous revision and improvement.</a:t>
            </a:r>
          </a:p>
        </p:txBody>
      </p:sp>
    </p:spTree>
    <p:extLst>
      <p:ext uri="{BB962C8B-B14F-4D97-AF65-F5344CB8AC3E}">
        <p14:creationId xmlns:p14="http://schemas.microsoft.com/office/powerpoint/2010/main" val="2358433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44FB9-E61B-286B-4DFD-FE77E87FDE20}"/>
              </a:ext>
            </a:extLst>
          </p:cNvPr>
          <p:cNvSpPr>
            <a:spLocks noGrp="1"/>
          </p:cNvSpPr>
          <p:nvPr>
            <p:ph type="title"/>
          </p:nvPr>
        </p:nvSpPr>
        <p:spPr/>
        <p:txBody>
          <a:bodyPr/>
          <a:lstStyle/>
          <a:p>
            <a:r>
              <a:rPr lang="en-US" sz="4000">
                <a:cs typeface="Aharoni"/>
              </a:rPr>
              <a:t>Dashboard Priority Discussion Questions for </a:t>
            </a:r>
            <a:r>
              <a:rPr lang="en-US" sz="4000">
                <a:ea typeface="+mj-lt"/>
                <a:cs typeface="Aharoni"/>
              </a:rPr>
              <a:t>the </a:t>
            </a:r>
            <a:r>
              <a:rPr lang="en-US" sz="4000">
                <a:ea typeface="+mj-lt"/>
                <a:cs typeface="+mj-lt"/>
              </a:rPr>
              <a:t>California Practitioners Advisory Group (CPAG)</a:t>
            </a:r>
            <a:r>
              <a:rPr lang="en-US" sz="4000">
                <a:cs typeface="Aharoni"/>
              </a:rPr>
              <a:t>:</a:t>
            </a:r>
            <a:endParaRPr lang="en-US" sz="4000"/>
          </a:p>
        </p:txBody>
      </p:sp>
      <p:sp>
        <p:nvSpPr>
          <p:cNvPr id="3" name="Content Placeholder 2">
            <a:extLst>
              <a:ext uri="{FF2B5EF4-FFF2-40B4-BE49-F238E27FC236}">
                <a16:creationId xmlns:a16="http://schemas.microsoft.com/office/drawing/2014/main" id="{11505042-C7BA-90EE-0125-D38824799CD3}"/>
              </a:ext>
            </a:extLst>
          </p:cNvPr>
          <p:cNvSpPr>
            <a:spLocks noGrp="1"/>
          </p:cNvSpPr>
          <p:nvPr>
            <p:ph sz="quarter" idx="10"/>
          </p:nvPr>
        </p:nvSpPr>
        <p:spPr>
          <a:xfrm>
            <a:off x="664632" y="2074333"/>
            <a:ext cx="10858499" cy="4305300"/>
          </a:xfrm>
        </p:spPr>
        <p:txBody>
          <a:bodyPr vert="horz" lIns="91440" tIns="45720" rIns="91440" bIns="45720" rtlCol="0" anchor="t">
            <a:normAutofit/>
          </a:bodyPr>
          <a:lstStyle/>
          <a:p>
            <a:r>
              <a:rPr lang="en-US">
                <a:latin typeface="Arial"/>
                <a:cs typeface="Arial"/>
              </a:rPr>
              <a:t>What input and feedback do CPAG members have around the Dashboard Priorities?</a:t>
            </a:r>
            <a:endParaRPr lang="en-US"/>
          </a:p>
        </p:txBody>
      </p:sp>
    </p:spTree>
    <p:extLst>
      <p:ext uri="{BB962C8B-B14F-4D97-AF65-F5344CB8AC3E}">
        <p14:creationId xmlns:p14="http://schemas.microsoft.com/office/powerpoint/2010/main" val="2239209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0E803-40E7-157B-4DFC-E75ED529260B}"/>
              </a:ext>
            </a:extLst>
          </p:cNvPr>
          <p:cNvSpPr>
            <a:spLocks noGrp="1"/>
          </p:cNvSpPr>
          <p:nvPr>
            <p:ph type="title"/>
          </p:nvPr>
        </p:nvSpPr>
        <p:spPr/>
        <p:txBody>
          <a:bodyPr/>
          <a:lstStyle/>
          <a:p>
            <a:r>
              <a:rPr lang="en-US" sz="6600">
                <a:ea typeface="+mj-lt"/>
                <a:cs typeface="+mj-lt"/>
              </a:rPr>
              <a:t>Differentiated Assistance using the 2022 Dashboard</a:t>
            </a:r>
            <a:endParaRPr lang="en-US" sz="6600"/>
          </a:p>
        </p:txBody>
      </p:sp>
    </p:spTree>
    <p:extLst>
      <p:ext uri="{BB962C8B-B14F-4D97-AF65-F5344CB8AC3E}">
        <p14:creationId xmlns:p14="http://schemas.microsoft.com/office/powerpoint/2010/main" val="2276454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A873E-1611-6831-CD66-3B854614A861}"/>
              </a:ext>
            </a:extLst>
          </p:cNvPr>
          <p:cNvSpPr>
            <a:spLocks noGrp="1"/>
          </p:cNvSpPr>
          <p:nvPr>
            <p:ph type="title"/>
          </p:nvPr>
        </p:nvSpPr>
        <p:spPr/>
        <p:txBody>
          <a:bodyPr/>
          <a:lstStyle/>
          <a:p>
            <a:r>
              <a:rPr lang="en-US">
                <a:ea typeface="+mj-lt"/>
                <a:cs typeface="+mj-lt"/>
              </a:rPr>
              <a:t>Levels of Assistance</a:t>
            </a:r>
            <a:endParaRPr lang="en-US"/>
          </a:p>
        </p:txBody>
      </p:sp>
      <p:sp>
        <p:nvSpPr>
          <p:cNvPr id="3" name="Content Placeholder 2">
            <a:extLst>
              <a:ext uri="{FF2B5EF4-FFF2-40B4-BE49-F238E27FC236}">
                <a16:creationId xmlns:a16="http://schemas.microsoft.com/office/drawing/2014/main" id="{3BB87526-EDF2-8A22-045F-772137B9C4CE}"/>
              </a:ext>
            </a:extLst>
          </p:cNvPr>
          <p:cNvSpPr>
            <a:spLocks noGrp="1"/>
          </p:cNvSpPr>
          <p:nvPr>
            <p:ph sz="quarter" idx="10"/>
          </p:nvPr>
        </p:nvSpPr>
        <p:spPr/>
        <p:txBody>
          <a:bodyPr vert="horz" lIns="91440" tIns="45720" rIns="91440" bIns="45720" rtlCol="0" anchor="t">
            <a:normAutofit fontScale="92500" lnSpcReduction="10000"/>
          </a:bodyPr>
          <a:lstStyle/>
          <a:p>
            <a:r>
              <a:rPr lang="en-US" b="1">
                <a:latin typeface="Arial"/>
                <a:cs typeface="Arial"/>
              </a:rPr>
              <a:t>Level 1 – Support for All: </a:t>
            </a:r>
            <a:endParaRPr lang="en-US"/>
          </a:p>
          <a:p>
            <a:pPr lvl="1"/>
            <a:r>
              <a:rPr lang="en-US">
                <a:latin typeface="Arial"/>
                <a:cs typeface="Arial"/>
              </a:rPr>
              <a:t>All districts, charter schools, and County Offices of Education (COEs) are eligible for general assistance.</a:t>
            </a:r>
            <a:endParaRPr lang="en-US"/>
          </a:p>
          <a:p>
            <a:r>
              <a:rPr lang="en-US" b="1">
                <a:latin typeface="Arial"/>
                <a:cs typeface="Arial"/>
              </a:rPr>
              <a:t>Level 2 – Differentiated Assistance: </a:t>
            </a:r>
            <a:endParaRPr lang="en-US"/>
          </a:p>
          <a:p>
            <a:pPr lvl="1"/>
            <a:r>
              <a:rPr lang="en-US">
                <a:latin typeface="Arial"/>
                <a:cs typeface="Arial"/>
              </a:rPr>
              <a:t>All districts, charter schools, and COEs are eligible for Differentiated Assistance based on performance in each Local Control Funding Formula (LCFF) state priority area. </a:t>
            </a:r>
            <a:endParaRPr lang="en-US"/>
          </a:p>
        </p:txBody>
      </p:sp>
    </p:spTree>
    <p:extLst>
      <p:ext uri="{BB962C8B-B14F-4D97-AF65-F5344CB8AC3E}">
        <p14:creationId xmlns:p14="http://schemas.microsoft.com/office/powerpoint/2010/main" val="147497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E369E-37BC-DBE9-B0E0-E05A7C48129C}"/>
              </a:ext>
            </a:extLst>
          </p:cNvPr>
          <p:cNvSpPr>
            <a:spLocks noGrp="1"/>
          </p:cNvSpPr>
          <p:nvPr>
            <p:ph type="title"/>
          </p:nvPr>
        </p:nvSpPr>
        <p:spPr>
          <a:xfrm>
            <a:off x="647700" y="304801"/>
            <a:ext cx="10858500" cy="1088064"/>
          </a:xfrm>
        </p:spPr>
        <p:txBody>
          <a:bodyPr/>
          <a:lstStyle/>
          <a:p>
            <a:r>
              <a:rPr lang="en-US" sz="4800">
                <a:ea typeface="+mj-lt"/>
                <a:cs typeface="+mj-lt"/>
              </a:rPr>
              <a:t>Differentiated Assistance:</a:t>
            </a:r>
            <a:br>
              <a:rPr lang="en-US" sz="4800">
                <a:ea typeface="+mj-lt"/>
                <a:cs typeface="+mj-lt"/>
              </a:rPr>
            </a:br>
            <a:r>
              <a:rPr lang="en-US" sz="4800">
                <a:ea typeface="+mj-lt"/>
                <a:cs typeface="+mj-lt"/>
              </a:rPr>
              <a:t>Timeline for Eligibility and “Exit”</a:t>
            </a:r>
            <a:endParaRPr lang="en-US" sz="4800"/>
          </a:p>
        </p:txBody>
      </p:sp>
      <p:sp>
        <p:nvSpPr>
          <p:cNvPr id="3" name="Content Placeholder 2">
            <a:extLst>
              <a:ext uri="{FF2B5EF4-FFF2-40B4-BE49-F238E27FC236}">
                <a16:creationId xmlns:a16="http://schemas.microsoft.com/office/drawing/2014/main" id="{AC54EA73-7613-102C-F9F3-DF2C7BE75D24}"/>
              </a:ext>
            </a:extLst>
          </p:cNvPr>
          <p:cNvSpPr>
            <a:spLocks noGrp="1"/>
          </p:cNvSpPr>
          <p:nvPr>
            <p:ph sz="quarter" idx="10"/>
          </p:nvPr>
        </p:nvSpPr>
        <p:spPr>
          <a:xfrm>
            <a:off x="509477" y="1848294"/>
            <a:ext cx="10858499" cy="4305300"/>
          </a:xfrm>
        </p:spPr>
        <p:txBody>
          <a:bodyPr vert="horz" lIns="91440" tIns="45720" rIns="91440" bIns="45720" rtlCol="0" anchor="t">
            <a:noAutofit/>
          </a:bodyPr>
          <a:lstStyle/>
          <a:p>
            <a:r>
              <a:rPr lang="en-US" sz="3200">
                <a:latin typeface="Arial"/>
                <a:cs typeface="Arial"/>
              </a:rPr>
              <a:t>Differentiated Assistance eligibility determinations are made annually following the release of the Dashboard. </a:t>
            </a:r>
          </a:p>
          <a:p>
            <a:r>
              <a:rPr lang="en-US" sz="3200">
                <a:latin typeface="Arial"/>
                <a:cs typeface="Arial"/>
              </a:rPr>
              <a:t>Differentiated Assistance is not a status. Districts, COEs and charter schools do not exit from assistance.</a:t>
            </a:r>
            <a:endParaRPr lang="en-US" sz="3200"/>
          </a:p>
          <a:p>
            <a:pPr lvl="1"/>
            <a:r>
              <a:rPr lang="en-US" sz="2800">
                <a:latin typeface="Arial"/>
                <a:cs typeface="Arial"/>
              </a:rPr>
              <a:t>If a district, COE, or charter school was determined to be eligible for Differentiated Assistance in the previous year and no longer meets the eligibility criteria, the entity will no longer be eligible for Differentiated Assistance. However, the entity will be eligible for support for all. </a:t>
            </a:r>
            <a:endParaRPr lang="en-US" sz="2800"/>
          </a:p>
        </p:txBody>
      </p:sp>
    </p:spTree>
    <p:extLst>
      <p:ext uri="{BB962C8B-B14F-4D97-AF65-F5344CB8AC3E}">
        <p14:creationId xmlns:p14="http://schemas.microsoft.com/office/powerpoint/2010/main" val="4065569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B4FAA-1F4A-4A26-AEF9-8B9BECDA5779}"/>
              </a:ext>
            </a:extLst>
          </p:cNvPr>
          <p:cNvSpPr>
            <a:spLocks noGrp="1"/>
          </p:cNvSpPr>
          <p:nvPr>
            <p:ph type="title"/>
          </p:nvPr>
        </p:nvSpPr>
        <p:spPr>
          <a:xfrm>
            <a:off x="647696" y="485555"/>
            <a:ext cx="10858500" cy="832883"/>
          </a:xfrm>
        </p:spPr>
        <p:txBody>
          <a:bodyPr/>
          <a:lstStyle/>
          <a:p>
            <a:r>
              <a:rPr lang="en-US" sz="5400"/>
              <a:t>Today’s Topics (1)</a:t>
            </a:r>
          </a:p>
        </p:txBody>
      </p:sp>
      <p:sp>
        <p:nvSpPr>
          <p:cNvPr id="3" name="Content Placeholder 2">
            <a:extLst>
              <a:ext uri="{FF2B5EF4-FFF2-40B4-BE49-F238E27FC236}">
                <a16:creationId xmlns:a16="http://schemas.microsoft.com/office/drawing/2014/main" id="{E52230F7-6E55-4CE3-9088-58890470970A}"/>
              </a:ext>
            </a:extLst>
          </p:cNvPr>
          <p:cNvSpPr>
            <a:spLocks noGrp="1"/>
          </p:cNvSpPr>
          <p:nvPr>
            <p:ph sz="quarter" idx="10"/>
          </p:nvPr>
        </p:nvSpPr>
        <p:spPr>
          <a:xfrm>
            <a:off x="647697" y="1935126"/>
            <a:ext cx="10858499" cy="4710222"/>
          </a:xfrm>
        </p:spPr>
        <p:txBody>
          <a:bodyPr vert="horz" lIns="91440" tIns="45720" rIns="91440" bIns="45720" rtlCol="0" anchor="t">
            <a:normAutofit/>
          </a:bodyPr>
          <a:lstStyle/>
          <a:p>
            <a:r>
              <a:rPr lang="en-US" sz="3200" b="1">
                <a:solidFill>
                  <a:srgbClr val="354052"/>
                </a:solidFill>
                <a:latin typeface="Arial"/>
                <a:cs typeface="Arial"/>
              </a:rPr>
              <a:t>Guiding Principles for the California School Dashboard (Dashboard)</a:t>
            </a:r>
            <a:endParaRPr lang="en-US" sz="3200" b="1">
              <a:solidFill>
                <a:srgbClr val="354052"/>
              </a:solidFill>
            </a:endParaRPr>
          </a:p>
          <a:p>
            <a:r>
              <a:rPr lang="en-US" sz="3200" b="1">
                <a:solidFill>
                  <a:srgbClr val="354052"/>
                </a:solidFill>
                <a:latin typeface="Arial"/>
                <a:cs typeface="Arial"/>
              </a:rPr>
              <a:t>Differentiated Assistance</a:t>
            </a:r>
          </a:p>
          <a:p>
            <a:pPr lvl="1"/>
            <a:r>
              <a:rPr lang="en-US" sz="2800">
                <a:solidFill>
                  <a:srgbClr val="354052"/>
                </a:solidFill>
                <a:latin typeface="Arial"/>
                <a:cs typeface="Arial"/>
              </a:rPr>
              <a:t>Overview of Current Eligibility Criteria</a:t>
            </a:r>
          </a:p>
          <a:p>
            <a:pPr lvl="1"/>
            <a:r>
              <a:rPr lang="en-US" sz="2800">
                <a:solidFill>
                  <a:srgbClr val="354052"/>
                </a:solidFill>
                <a:latin typeface="Arial"/>
                <a:cs typeface="Arial"/>
              </a:rPr>
              <a:t>Proposal of Eligibility Criteria to Use Status Only Data from the 2022 California School Dashboard (Dashboard)</a:t>
            </a:r>
          </a:p>
        </p:txBody>
      </p:sp>
    </p:spTree>
    <p:extLst>
      <p:ext uri="{BB962C8B-B14F-4D97-AF65-F5344CB8AC3E}">
        <p14:creationId xmlns:p14="http://schemas.microsoft.com/office/powerpoint/2010/main" val="1741623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84C61-1143-C8FB-C3C5-D84966055342}"/>
              </a:ext>
            </a:extLst>
          </p:cNvPr>
          <p:cNvSpPr>
            <a:spLocks noGrp="1"/>
          </p:cNvSpPr>
          <p:nvPr>
            <p:ph type="title"/>
          </p:nvPr>
        </p:nvSpPr>
        <p:spPr>
          <a:xfrm>
            <a:off x="382772" y="132443"/>
            <a:ext cx="11717079" cy="1335314"/>
          </a:xfrm>
        </p:spPr>
        <p:txBody>
          <a:bodyPr/>
          <a:lstStyle/>
          <a:p>
            <a:r>
              <a:rPr lang="en-US" sz="4400">
                <a:ea typeface="+mj-lt"/>
                <a:cs typeface="+mj-lt"/>
              </a:rPr>
              <a:t>Differentiated Assistance Eligibility Criteria</a:t>
            </a:r>
          </a:p>
        </p:txBody>
      </p:sp>
      <p:sp>
        <p:nvSpPr>
          <p:cNvPr id="3" name="Content Placeholder 2">
            <a:extLst>
              <a:ext uri="{FF2B5EF4-FFF2-40B4-BE49-F238E27FC236}">
                <a16:creationId xmlns:a16="http://schemas.microsoft.com/office/drawing/2014/main" id="{35FC29F0-4C25-290A-C2C5-3EDB69B9CCC6}"/>
              </a:ext>
            </a:extLst>
          </p:cNvPr>
          <p:cNvSpPr>
            <a:spLocks noGrp="1"/>
          </p:cNvSpPr>
          <p:nvPr>
            <p:ph sz="quarter" idx="10"/>
          </p:nvPr>
        </p:nvSpPr>
        <p:spPr/>
        <p:txBody>
          <a:bodyPr vert="horz" lIns="91440" tIns="45720" rIns="91440" bIns="45720" rtlCol="0" anchor="t">
            <a:normAutofit/>
          </a:bodyPr>
          <a:lstStyle/>
          <a:p>
            <a:r>
              <a:rPr lang="en-US" sz="3200" b="1">
                <a:latin typeface="Arial"/>
                <a:cs typeface="Arial"/>
              </a:rPr>
              <a:t>Both state and local indicator</a:t>
            </a:r>
            <a:r>
              <a:rPr lang="en-US" sz="3200">
                <a:latin typeface="Arial"/>
                <a:cs typeface="Arial"/>
              </a:rPr>
              <a:t> results for each priority area reported on the Dashboard are used to determine eligibility of </a:t>
            </a:r>
            <a:r>
              <a:rPr lang="en-US" sz="3200" b="1">
                <a:latin typeface="Arial"/>
                <a:cs typeface="Arial"/>
              </a:rPr>
              <a:t>districts and COEs</a:t>
            </a:r>
            <a:r>
              <a:rPr lang="en-US" sz="3200">
                <a:latin typeface="Arial"/>
                <a:cs typeface="Arial"/>
              </a:rPr>
              <a:t> for Differentiated Assistance.</a:t>
            </a:r>
            <a:endParaRPr lang="en-US" sz="3200"/>
          </a:p>
          <a:p>
            <a:r>
              <a:rPr lang="en-US" sz="3200">
                <a:latin typeface="Arial"/>
                <a:cs typeface="Arial"/>
              </a:rPr>
              <a:t>The following tables identify the student group criteria for each priority area used to make LCFF eligibility for assistance determinations.</a:t>
            </a:r>
            <a:endParaRPr lang="en-US" sz="3200"/>
          </a:p>
          <a:p>
            <a:pPr marL="91440" indent="0">
              <a:buNone/>
            </a:pPr>
            <a:endParaRPr lang="en-US"/>
          </a:p>
        </p:txBody>
      </p:sp>
    </p:spTree>
    <p:extLst>
      <p:ext uri="{BB962C8B-B14F-4D97-AF65-F5344CB8AC3E}">
        <p14:creationId xmlns:p14="http://schemas.microsoft.com/office/powerpoint/2010/main" val="2328768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30D0F-DCD8-EA8F-2E36-C51C5B5831C3}"/>
              </a:ext>
            </a:extLst>
          </p:cNvPr>
          <p:cNvSpPr>
            <a:spLocks noGrp="1"/>
          </p:cNvSpPr>
          <p:nvPr>
            <p:ph type="title"/>
          </p:nvPr>
        </p:nvSpPr>
        <p:spPr>
          <a:xfrm>
            <a:off x="126107" y="193040"/>
            <a:ext cx="12065893" cy="1315720"/>
          </a:xfrm>
        </p:spPr>
        <p:txBody>
          <a:bodyPr/>
          <a:lstStyle/>
          <a:p>
            <a:r>
              <a:rPr lang="en-US" sz="4000">
                <a:ea typeface="+mj-lt"/>
                <a:cs typeface="+mj-lt"/>
              </a:rPr>
              <a:t>Differentiated Assistance Eligibility Criteria for Priorities 1-5</a:t>
            </a:r>
            <a:endParaRPr lang="en-US" sz="4000"/>
          </a:p>
        </p:txBody>
      </p:sp>
      <p:graphicFrame>
        <p:nvGraphicFramePr>
          <p:cNvPr id="4" name="Table 4">
            <a:extLst>
              <a:ext uri="{FF2B5EF4-FFF2-40B4-BE49-F238E27FC236}">
                <a16:creationId xmlns:a16="http://schemas.microsoft.com/office/drawing/2014/main" id="{FCC98CAE-C2CF-BD49-825B-8EF1690F3854}"/>
              </a:ext>
            </a:extLst>
          </p:cNvPr>
          <p:cNvGraphicFramePr>
            <a:graphicFrameLocks noGrp="1"/>
          </p:cNvGraphicFramePr>
          <p:nvPr>
            <p:ph sz="quarter" idx="10"/>
            <p:extLst>
              <p:ext uri="{D42A27DB-BD31-4B8C-83A1-F6EECF244321}">
                <p14:modId xmlns:p14="http://schemas.microsoft.com/office/powerpoint/2010/main" val="3381157781"/>
              </p:ext>
            </p:extLst>
          </p:nvPr>
        </p:nvGraphicFramePr>
        <p:xfrm>
          <a:off x="402366" y="2057400"/>
          <a:ext cx="11387267" cy="3291840"/>
        </p:xfrm>
        <a:graphic>
          <a:graphicData uri="http://schemas.openxmlformats.org/drawingml/2006/table">
            <a:tbl>
              <a:tblPr firstRow="1" bandRow="1">
                <a:tableStyleId>{5C22544A-7EE6-4342-B048-85BDC9FD1C3A}</a:tableStyleId>
              </a:tblPr>
              <a:tblGrid>
                <a:gridCol w="1378778">
                  <a:extLst>
                    <a:ext uri="{9D8B030D-6E8A-4147-A177-3AD203B41FA5}">
                      <a16:colId xmlns:a16="http://schemas.microsoft.com/office/drawing/2014/main" val="3201721788"/>
                    </a:ext>
                  </a:extLst>
                </a:gridCol>
                <a:gridCol w="3532536">
                  <a:extLst>
                    <a:ext uri="{9D8B030D-6E8A-4147-A177-3AD203B41FA5}">
                      <a16:colId xmlns:a16="http://schemas.microsoft.com/office/drawing/2014/main" val="2721237073"/>
                    </a:ext>
                  </a:extLst>
                </a:gridCol>
                <a:gridCol w="6475953">
                  <a:extLst>
                    <a:ext uri="{9D8B030D-6E8A-4147-A177-3AD203B41FA5}">
                      <a16:colId xmlns:a16="http://schemas.microsoft.com/office/drawing/2014/main" val="4117683089"/>
                    </a:ext>
                  </a:extLst>
                </a:gridCol>
              </a:tblGrid>
              <a:tr h="370840">
                <a:tc>
                  <a:txBody>
                    <a:bodyPr/>
                    <a:lstStyle/>
                    <a:p>
                      <a:pPr lvl="0">
                        <a:buNone/>
                      </a:pPr>
                      <a:r>
                        <a:rPr lang="en-US" sz="2400">
                          <a:latin typeface="Arial"/>
                        </a:rPr>
                        <a:t>Priority </a:t>
                      </a:r>
                      <a:br>
                        <a:rPr lang="en-US" sz="2400">
                          <a:latin typeface="Arial"/>
                        </a:rPr>
                      </a:br>
                      <a:r>
                        <a:rPr lang="en-US" sz="2400">
                          <a:latin typeface="Arial"/>
                        </a:rPr>
                        <a:t>Number</a:t>
                      </a:r>
                    </a:p>
                  </a:txBody>
                  <a:tcPr>
                    <a:solidFill>
                      <a:schemeClr val="tx2">
                        <a:lumMod val="75000"/>
                      </a:schemeClr>
                    </a:solidFill>
                  </a:tcPr>
                </a:tc>
                <a:tc>
                  <a:txBody>
                    <a:bodyPr/>
                    <a:lstStyle/>
                    <a:p>
                      <a:r>
                        <a:rPr lang="en-US" sz="2400">
                          <a:latin typeface="Arial"/>
                        </a:rPr>
                        <a:t>Priority Area</a:t>
                      </a:r>
                    </a:p>
                  </a:txBody>
                  <a:tcPr>
                    <a:solidFill>
                      <a:schemeClr val="tx2">
                        <a:lumMod val="75000"/>
                      </a:schemeClr>
                    </a:solidFill>
                  </a:tcPr>
                </a:tc>
                <a:tc>
                  <a:txBody>
                    <a:bodyPr/>
                    <a:lstStyle/>
                    <a:p>
                      <a:r>
                        <a:rPr lang="en-US" sz="2400">
                          <a:latin typeface="Arial"/>
                        </a:rPr>
                        <a:t>Criteria</a:t>
                      </a:r>
                    </a:p>
                  </a:txBody>
                  <a:tcPr>
                    <a:solidFill>
                      <a:schemeClr val="tx2">
                        <a:lumMod val="75000"/>
                      </a:schemeClr>
                    </a:solidFill>
                  </a:tcPr>
                </a:tc>
                <a:extLst>
                  <a:ext uri="{0D108BD9-81ED-4DB2-BD59-A6C34878D82A}">
                    <a16:rowId xmlns:a16="http://schemas.microsoft.com/office/drawing/2014/main" val="1155010650"/>
                  </a:ext>
                </a:extLst>
              </a:tr>
              <a:tr h="370840">
                <a:tc>
                  <a:txBody>
                    <a:bodyPr/>
                    <a:lstStyle/>
                    <a:p>
                      <a:pPr lvl="0">
                        <a:buNone/>
                      </a:pPr>
                      <a:r>
                        <a:rPr lang="en-US" sz="2400">
                          <a:latin typeface="Arial"/>
                        </a:rPr>
                        <a:t>1</a:t>
                      </a:r>
                    </a:p>
                  </a:txBody>
                  <a:tcPr/>
                </a:tc>
                <a:tc>
                  <a:txBody>
                    <a:bodyPr/>
                    <a:lstStyle/>
                    <a:p>
                      <a:r>
                        <a:rPr lang="en-US" sz="2400">
                          <a:latin typeface="Arial"/>
                        </a:rPr>
                        <a:t>Basics</a:t>
                      </a:r>
                    </a:p>
                  </a:txBody>
                  <a:tcPr/>
                </a:tc>
                <a:tc>
                  <a:txBody>
                    <a:bodyPr/>
                    <a:lstStyle/>
                    <a:p>
                      <a:pPr marL="342900" lvl="0" indent="-342900">
                        <a:buFont typeface="Arial"/>
                        <a:buChar char="•"/>
                      </a:pPr>
                      <a:r>
                        <a:rPr lang="en-US" sz="2400" b="0" i="0" u="none" strike="noStrike" noProof="0">
                          <a:latin typeface="Arial"/>
                        </a:rPr>
                        <a:t>Not Met for Two or More Years on Local Performance</a:t>
                      </a:r>
                    </a:p>
                  </a:txBody>
                  <a:tcPr/>
                </a:tc>
                <a:extLst>
                  <a:ext uri="{0D108BD9-81ED-4DB2-BD59-A6C34878D82A}">
                    <a16:rowId xmlns:a16="http://schemas.microsoft.com/office/drawing/2014/main" val="3386362562"/>
                  </a:ext>
                </a:extLst>
              </a:tr>
              <a:tr h="370839">
                <a:tc>
                  <a:txBody>
                    <a:bodyPr/>
                    <a:lstStyle/>
                    <a:p>
                      <a:pPr lvl="0">
                        <a:buNone/>
                      </a:pPr>
                      <a:r>
                        <a:rPr lang="en-US" sz="2400" b="0" i="0" u="none" strike="noStrike" noProof="0">
                          <a:latin typeface="Arial"/>
                        </a:rPr>
                        <a:t>2</a:t>
                      </a:r>
                    </a:p>
                  </a:txBody>
                  <a:tcPr/>
                </a:tc>
                <a:tc>
                  <a:txBody>
                    <a:bodyPr/>
                    <a:lstStyle/>
                    <a:p>
                      <a:pPr lvl="0">
                        <a:buNone/>
                      </a:pPr>
                      <a:r>
                        <a:rPr lang="en-US" sz="2400">
                          <a:latin typeface="Arial"/>
                        </a:rPr>
                        <a:t>Implementation </a:t>
                      </a:r>
                      <a:r>
                        <a:rPr lang="en-US" sz="2400" b="0" i="0" u="none" strike="noStrike" noProof="0">
                          <a:latin typeface="Arial"/>
                        </a:rPr>
                        <a:t>of State Academic Standards</a:t>
                      </a:r>
                      <a:endParaRPr lang="en-US" sz="2400">
                        <a:latin typeface="Arial"/>
                      </a:endParaRPr>
                    </a:p>
                  </a:txBody>
                  <a:tcPr/>
                </a:tc>
                <a:tc>
                  <a:txBody>
                    <a:bodyPr/>
                    <a:lstStyle/>
                    <a:p>
                      <a:pPr marL="342900" lvl="0" indent="-342900">
                        <a:buFont typeface="Arial"/>
                        <a:buChar char="•"/>
                      </a:pPr>
                      <a:r>
                        <a:rPr lang="en-US" sz="2400" b="0" i="0" u="none" strike="noStrike" noProof="0">
                          <a:latin typeface="Arial"/>
                        </a:rPr>
                        <a:t>Not Met for Two or More Years on Local Performance</a:t>
                      </a:r>
                      <a:endParaRPr lang="en-US" sz="2400">
                        <a:latin typeface="Arial"/>
                      </a:endParaRPr>
                    </a:p>
                  </a:txBody>
                  <a:tcPr/>
                </a:tc>
                <a:extLst>
                  <a:ext uri="{0D108BD9-81ED-4DB2-BD59-A6C34878D82A}">
                    <a16:rowId xmlns:a16="http://schemas.microsoft.com/office/drawing/2014/main" val="753328262"/>
                  </a:ext>
                </a:extLst>
              </a:tr>
              <a:tr h="370838">
                <a:tc>
                  <a:txBody>
                    <a:bodyPr/>
                    <a:lstStyle/>
                    <a:p>
                      <a:pPr lvl="0">
                        <a:buNone/>
                      </a:pPr>
                      <a:r>
                        <a:rPr lang="en-US" sz="2400" b="0" i="0" u="none" strike="noStrike" noProof="0">
                          <a:latin typeface="Arial"/>
                        </a:rPr>
                        <a:t>3</a:t>
                      </a:r>
                    </a:p>
                  </a:txBody>
                  <a:tcPr/>
                </a:tc>
                <a:tc>
                  <a:txBody>
                    <a:bodyPr/>
                    <a:lstStyle/>
                    <a:p>
                      <a:pPr lvl="0">
                        <a:buNone/>
                      </a:pPr>
                      <a:r>
                        <a:rPr lang="en-US" sz="2400" b="0" i="0" u="none" strike="noStrike" noProof="0">
                          <a:latin typeface="Arial"/>
                        </a:rPr>
                        <a:t>Parent and Family Engagement</a:t>
                      </a:r>
                    </a:p>
                  </a:txBody>
                  <a:tcPr/>
                </a:tc>
                <a:tc>
                  <a:txBody>
                    <a:bodyPr/>
                    <a:lstStyle/>
                    <a:p>
                      <a:pPr marL="342900" lvl="0" indent="-342900" algn="l">
                        <a:lnSpc>
                          <a:spcPct val="100000"/>
                        </a:lnSpc>
                        <a:spcBef>
                          <a:spcPts val="0"/>
                        </a:spcBef>
                        <a:spcAft>
                          <a:spcPts val="0"/>
                        </a:spcAft>
                        <a:buFont typeface="Arial"/>
                        <a:buChar char="•"/>
                      </a:pPr>
                      <a:r>
                        <a:rPr lang="en-US" sz="2400" b="0" i="0" u="none" strike="noStrike" noProof="0" dirty="0">
                          <a:latin typeface="Arial"/>
                        </a:rPr>
                        <a:t>Not Met for Two or More Years on Local Performance</a:t>
                      </a:r>
                    </a:p>
                  </a:txBody>
                  <a:tcPr/>
                </a:tc>
                <a:extLst>
                  <a:ext uri="{0D108BD9-81ED-4DB2-BD59-A6C34878D82A}">
                    <a16:rowId xmlns:a16="http://schemas.microsoft.com/office/drawing/2014/main" val="1571956437"/>
                  </a:ext>
                </a:extLst>
              </a:tr>
            </a:tbl>
          </a:graphicData>
        </a:graphic>
      </p:graphicFrame>
    </p:spTree>
    <p:extLst>
      <p:ext uri="{BB962C8B-B14F-4D97-AF65-F5344CB8AC3E}">
        <p14:creationId xmlns:p14="http://schemas.microsoft.com/office/powerpoint/2010/main" val="3261806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30D0F-DCD8-EA8F-2E36-C51C5B5831C3}"/>
              </a:ext>
            </a:extLst>
          </p:cNvPr>
          <p:cNvSpPr>
            <a:spLocks noGrp="1"/>
          </p:cNvSpPr>
          <p:nvPr>
            <p:ph type="title"/>
          </p:nvPr>
        </p:nvSpPr>
        <p:spPr>
          <a:xfrm>
            <a:off x="859566" y="101601"/>
            <a:ext cx="10472867" cy="863600"/>
          </a:xfrm>
        </p:spPr>
        <p:txBody>
          <a:bodyPr/>
          <a:lstStyle/>
          <a:p>
            <a:r>
              <a:rPr lang="en-US" sz="4000">
                <a:ea typeface="+mj-lt"/>
                <a:cs typeface="+mj-lt"/>
              </a:rPr>
              <a:t>Eligibility Criteria for Priorities 1-5 (Cont.)</a:t>
            </a:r>
            <a:endParaRPr lang="en-US" sz="4000"/>
          </a:p>
        </p:txBody>
      </p:sp>
      <p:graphicFrame>
        <p:nvGraphicFramePr>
          <p:cNvPr id="4" name="Table 4">
            <a:extLst>
              <a:ext uri="{FF2B5EF4-FFF2-40B4-BE49-F238E27FC236}">
                <a16:creationId xmlns:a16="http://schemas.microsoft.com/office/drawing/2014/main" id="{FCC98CAE-C2CF-BD49-825B-8EF1690F3854}"/>
              </a:ext>
            </a:extLst>
          </p:cNvPr>
          <p:cNvGraphicFramePr>
            <a:graphicFrameLocks noGrp="1"/>
          </p:cNvGraphicFramePr>
          <p:nvPr>
            <p:ph sz="quarter" idx="10"/>
            <p:extLst>
              <p:ext uri="{D42A27DB-BD31-4B8C-83A1-F6EECF244321}">
                <p14:modId xmlns:p14="http://schemas.microsoft.com/office/powerpoint/2010/main" val="1623058220"/>
              </p:ext>
            </p:extLst>
          </p:nvPr>
        </p:nvGraphicFramePr>
        <p:xfrm>
          <a:off x="402366" y="1371600"/>
          <a:ext cx="11387267" cy="4663440"/>
        </p:xfrm>
        <a:graphic>
          <a:graphicData uri="http://schemas.openxmlformats.org/drawingml/2006/table">
            <a:tbl>
              <a:tblPr firstRow="1" bandRow="1">
                <a:tableStyleId>{5C22544A-7EE6-4342-B048-85BDC9FD1C3A}</a:tableStyleId>
              </a:tblPr>
              <a:tblGrid>
                <a:gridCol w="1350013">
                  <a:extLst>
                    <a:ext uri="{9D8B030D-6E8A-4147-A177-3AD203B41FA5}">
                      <a16:colId xmlns:a16="http://schemas.microsoft.com/office/drawing/2014/main" val="3201721788"/>
                    </a:ext>
                  </a:extLst>
                </a:gridCol>
                <a:gridCol w="2783014">
                  <a:extLst>
                    <a:ext uri="{9D8B030D-6E8A-4147-A177-3AD203B41FA5}">
                      <a16:colId xmlns:a16="http://schemas.microsoft.com/office/drawing/2014/main" val="2721237073"/>
                    </a:ext>
                  </a:extLst>
                </a:gridCol>
                <a:gridCol w="7254240">
                  <a:extLst>
                    <a:ext uri="{9D8B030D-6E8A-4147-A177-3AD203B41FA5}">
                      <a16:colId xmlns:a16="http://schemas.microsoft.com/office/drawing/2014/main" val="4117683089"/>
                    </a:ext>
                  </a:extLst>
                </a:gridCol>
              </a:tblGrid>
              <a:tr h="370840">
                <a:tc>
                  <a:txBody>
                    <a:bodyPr/>
                    <a:lstStyle/>
                    <a:p>
                      <a:pPr lvl="0">
                        <a:buNone/>
                      </a:pPr>
                      <a:r>
                        <a:rPr lang="en-US" sz="2400">
                          <a:latin typeface="Arial"/>
                        </a:rPr>
                        <a:t>Priority </a:t>
                      </a:r>
                      <a:br>
                        <a:rPr lang="en-US" sz="2400">
                          <a:latin typeface="Arial"/>
                        </a:rPr>
                      </a:br>
                      <a:r>
                        <a:rPr lang="en-US" sz="2400">
                          <a:latin typeface="Arial"/>
                        </a:rPr>
                        <a:t>Number</a:t>
                      </a:r>
                    </a:p>
                  </a:txBody>
                  <a:tcPr>
                    <a:solidFill>
                      <a:schemeClr val="tx2">
                        <a:lumMod val="75000"/>
                      </a:schemeClr>
                    </a:solidFill>
                  </a:tcPr>
                </a:tc>
                <a:tc>
                  <a:txBody>
                    <a:bodyPr/>
                    <a:lstStyle/>
                    <a:p>
                      <a:r>
                        <a:rPr lang="en-US" sz="2400">
                          <a:latin typeface="Arial"/>
                        </a:rPr>
                        <a:t>Priority Area</a:t>
                      </a:r>
                    </a:p>
                  </a:txBody>
                  <a:tcPr>
                    <a:solidFill>
                      <a:schemeClr val="tx2">
                        <a:lumMod val="75000"/>
                      </a:schemeClr>
                    </a:solidFill>
                  </a:tcPr>
                </a:tc>
                <a:tc>
                  <a:txBody>
                    <a:bodyPr/>
                    <a:lstStyle/>
                    <a:p>
                      <a:r>
                        <a:rPr lang="en-US" sz="2400">
                          <a:latin typeface="Arial"/>
                        </a:rPr>
                        <a:t>Criteria</a:t>
                      </a:r>
                    </a:p>
                  </a:txBody>
                  <a:tcPr>
                    <a:solidFill>
                      <a:schemeClr val="tx2">
                        <a:lumMod val="75000"/>
                      </a:schemeClr>
                    </a:solidFill>
                  </a:tcPr>
                </a:tc>
                <a:extLst>
                  <a:ext uri="{0D108BD9-81ED-4DB2-BD59-A6C34878D82A}">
                    <a16:rowId xmlns:a16="http://schemas.microsoft.com/office/drawing/2014/main" val="1155010650"/>
                  </a:ext>
                </a:extLst>
              </a:tr>
              <a:tr h="370838">
                <a:tc>
                  <a:txBody>
                    <a:bodyPr/>
                    <a:lstStyle/>
                    <a:p>
                      <a:pPr lvl="0">
                        <a:buNone/>
                      </a:pPr>
                      <a:r>
                        <a:rPr lang="en-US" sz="2400" b="0" i="0" u="none" strike="noStrike" noProof="0">
                          <a:latin typeface="Arial"/>
                        </a:rPr>
                        <a:t>4</a:t>
                      </a:r>
                    </a:p>
                  </a:txBody>
                  <a:tcPr/>
                </a:tc>
                <a:tc>
                  <a:txBody>
                    <a:bodyPr/>
                    <a:lstStyle/>
                    <a:p>
                      <a:pPr lvl="0">
                        <a:buNone/>
                      </a:pPr>
                      <a:r>
                        <a:rPr lang="en-US" sz="2400" b="0" i="0" u="none" strike="noStrike" noProof="0">
                          <a:latin typeface="Arial"/>
                        </a:rPr>
                        <a:t>Pupil Achievement</a:t>
                      </a:r>
                    </a:p>
                  </a:txBody>
                  <a:tcPr/>
                </a:tc>
                <a:tc>
                  <a:txBody>
                    <a:bodyPr/>
                    <a:lstStyle/>
                    <a:p>
                      <a:pPr marL="342900" lvl="0" indent="-342900">
                        <a:buFont typeface="Arial"/>
                        <a:buChar char="•"/>
                      </a:pPr>
                      <a:r>
                        <a:rPr lang="en-US" sz="2400" b="0" i="0" u="none" strike="noStrike" noProof="0">
                          <a:latin typeface="Arial"/>
                        </a:rPr>
                        <a:t>Red on both English language arts and math tests, or </a:t>
                      </a:r>
                      <a:endParaRPr lang="en-US" sz="2400">
                        <a:latin typeface="Arial"/>
                      </a:endParaRPr>
                    </a:p>
                    <a:p>
                      <a:pPr marL="342900" lvl="0" indent="-342900">
                        <a:buFont typeface="Arial"/>
                        <a:buChar char="•"/>
                      </a:pPr>
                      <a:r>
                        <a:rPr lang="en-US" sz="2400" b="0" i="0" u="none" strike="noStrike" noProof="0">
                          <a:latin typeface="Arial"/>
                        </a:rPr>
                        <a:t>Red on English language arts or math test and Orange on the other test, or </a:t>
                      </a:r>
                      <a:endParaRPr lang="en-US" sz="2400">
                        <a:latin typeface="Arial"/>
                      </a:endParaRPr>
                    </a:p>
                    <a:p>
                      <a:pPr marL="342900" lvl="0" indent="-342900">
                        <a:buFont typeface="Arial"/>
                        <a:buChar char="•"/>
                      </a:pPr>
                      <a:r>
                        <a:rPr lang="en-US" sz="2400" b="0" i="0" u="none" strike="noStrike" noProof="0">
                          <a:latin typeface="Arial"/>
                        </a:rPr>
                        <a:t>Status of ‘Very Low’ on the English Learner Progress Indicator (ELPI) (English Learner student group only) (Note: Only ELPI Status was available in 2019) </a:t>
                      </a:r>
                      <a:endParaRPr lang="en-US" sz="2400">
                        <a:latin typeface="Arial"/>
                      </a:endParaRPr>
                    </a:p>
                  </a:txBody>
                  <a:tcPr/>
                </a:tc>
                <a:extLst>
                  <a:ext uri="{0D108BD9-81ED-4DB2-BD59-A6C34878D82A}">
                    <a16:rowId xmlns:a16="http://schemas.microsoft.com/office/drawing/2014/main" val="2665396160"/>
                  </a:ext>
                </a:extLst>
              </a:tr>
              <a:tr h="370838">
                <a:tc>
                  <a:txBody>
                    <a:bodyPr/>
                    <a:lstStyle/>
                    <a:p>
                      <a:pPr lvl="0">
                        <a:buNone/>
                      </a:pPr>
                      <a:r>
                        <a:rPr lang="en-US" sz="2400" b="0" i="0" u="none" strike="noStrike" noProof="0">
                          <a:latin typeface="Arial"/>
                        </a:rPr>
                        <a:t>5</a:t>
                      </a:r>
                    </a:p>
                  </a:txBody>
                  <a:tcPr/>
                </a:tc>
                <a:tc>
                  <a:txBody>
                    <a:bodyPr/>
                    <a:lstStyle/>
                    <a:p>
                      <a:pPr lvl="0">
                        <a:buNone/>
                      </a:pPr>
                      <a:r>
                        <a:rPr lang="en-US" sz="2400" b="0" i="0" u="none" strike="noStrike" noProof="0">
                          <a:latin typeface="Arial"/>
                        </a:rPr>
                        <a:t>Pupil Engagement</a:t>
                      </a:r>
                    </a:p>
                  </a:txBody>
                  <a:tcPr/>
                </a:tc>
                <a:tc>
                  <a:txBody>
                    <a:bodyPr/>
                    <a:lstStyle/>
                    <a:p>
                      <a:pPr marL="342900" lvl="0" indent="-342900">
                        <a:buFont typeface="Arial"/>
                        <a:buChar char="•"/>
                      </a:pPr>
                      <a:r>
                        <a:rPr lang="en-US" sz="2400" b="0" i="0" u="none" strike="noStrike" noProof="0" dirty="0">
                          <a:latin typeface="Arial"/>
                        </a:rPr>
                        <a:t>Red on Graduation Rate Indicator, or</a:t>
                      </a:r>
                    </a:p>
                    <a:p>
                      <a:pPr marL="342900" lvl="0" indent="-342900">
                        <a:buFont typeface="Arial"/>
                        <a:buChar char="•"/>
                      </a:pPr>
                      <a:r>
                        <a:rPr lang="en-US" sz="2400" b="0" i="0" u="none" strike="noStrike" noProof="0" dirty="0">
                          <a:latin typeface="Arial"/>
                        </a:rPr>
                        <a:t>Red on Chronic Absence Indicator </a:t>
                      </a:r>
                    </a:p>
                  </a:txBody>
                  <a:tcPr/>
                </a:tc>
                <a:extLst>
                  <a:ext uri="{0D108BD9-81ED-4DB2-BD59-A6C34878D82A}">
                    <a16:rowId xmlns:a16="http://schemas.microsoft.com/office/drawing/2014/main" val="3462468731"/>
                  </a:ext>
                </a:extLst>
              </a:tr>
            </a:tbl>
          </a:graphicData>
        </a:graphic>
      </p:graphicFrame>
    </p:spTree>
    <p:extLst>
      <p:ext uri="{BB962C8B-B14F-4D97-AF65-F5344CB8AC3E}">
        <p14:creationId xmlns:p14="http://schemas.microsoft.com/office/powerpoint/2010/main" val="428166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30D0F-DCD8-EA8F-2E36-C51C5B5831C3}"/>
              </a:ext>
            </a:extLst>
          </p:cNvPr>
          <p:cNvSpPr>
            <a:spLocks noGrp="1"/>
          </p:cNvSpPr>
          <p:nvPr>
            <p:ph type="title"/>
          </p:nvPr>
        </p:nvSpPr>
        <p:spPr>
          <a:xfrm>
            <a:off x="0" y="170121"/>
            <a:ext cx="12065901" cy="1024300"/>
          </a:xfrm>
        </p:spPr>
        <p:txBody>
          <a:bodyPr/>
          <a:lstStyle/>
          <a:p>
            <a:r>
              <a:rPr lang="en-US" sz="4000">
                <a:cs typeface="Arial"/>
              </a:rPr>
              <a:t>Differentiated Assistance Eligibility Criteria for Priorities 6-10</a:t>
            </a:r>
            <a:endParaRPr lang="en-US" sz="4000"/>
          </a:p>
        </p:txBody>
      </p:sp>
      <p:graphicFrame>
        <p:nvGraphicFramePr>
          <p:cNvPr id="4" name="Table 4">
            <a:extLst>
              <a:ext uri="{FF2B5EF4-FFF2-40B4-BE49-F238E27FC236}">
                <a16:creationId xmlns:a16="http://schemas.microsoft.com/office/drawing/2014/main" id="{FCC98CAE-C2CF-BD49-825B-8EF1690F3854}"/>
              </a:ext>
            </a:extLst>
          </p:cNvPr>
          <p:cNvGraphicFramePr>
            <a:graphicFrameLocks noGrp="1"/>
          </p:cNvGraphicFramePr>
          <p:nvPr>
            <p:ph sz="quarter" idx="10"/>
            <p:extLst>
              <p:ext uri="{D42A27DB-BD31-4B8C-83A1-F6EECF244321}">
                <p14:modId xmlns:p14="http://schemas.microsoft.com/office/powerpoint/2010/main" val="2767913761"/>
              </p:ext>
            </p:extLst>
          </p:nvPr>
        </p:nvGraphicFramePr>
        <p:xfrm>
          <a:off x="63049" y="1384359"/>
          <a:ext cx="12065901" cy="5303520"/>
        </p:xfrm>
        <a:graphic>
          <a:graphicData uri="http://schemas.openxmlformats.org/drawingml/2006/table">
            <a:tbl>
              <a:tblPr firstRow="1" bandRow="1">
                <a:tableStyleId>{5C22544A-7EE6-4342-B048-85BDC9FD1C3A}</a:tableStyleId>
              </a:tblPr>
              <a:tblGrid>
                <a:gridCol w="1446774">
                  <a:extLst>
                    <a:ext uri="{9D8B030D-6E8A-4147-A177-3AD203B41FA5}">
                      <a16:colId xmlns:a16="http://schemas.microsoft.com/office/drawing/2014/main" val="3201721788"/>
                    </a:ext>
                  </a:extLst>
                </a:gridCol>
                <a:gridCol w="4465675">
                  <a:extLst>
                    <a:ext uri="{9D8B030D-6E8A-4147-A177-3AD203B41FA5}">
                      <a16:colId xmlns:a16="http://schemas.microsoft.com/office/drawing/2014/main" val="2721237073"/>
                    </a:ext>
                  </a:extLst>
                </a:gridCol>
                <a:gridCol w="6153452">
                  <a:extLst>
                    <a:ext uri="{9D8B030D-6E8A-4147-A177-3AD203B41FA5}">
                      <a16:colId xmlns:a16="http://schemas.microsoft.com/office/drawing/2014/main" val="4117683089"/>
                    </a:ext>
                  </a:extLst>
                </a:gridCol>
              </a:tblGrid>
              <a:tr h="370840">
                <a:tc>
                  <a:txBody>
                    <a:bodyPr/>
                    <a:lstStyle/>
                    <a:p>
                      <a:pPr lvl="0">
                        <a:buNone/>
                      </a:pPr>
                      <a:r>
                        <a:rPr lang="en-US" sz="2400">
                          <a:latin typeface="Arial"/>
                        </a:rPr>
                        <a:t>Priority </a:t>
                      </a:r>
                      <a:br>
                        <a:rPr lang="en-US" sz="2400">
                          <a:latin typeface="Arial"/>
                        </a:rPr>
                      </a:br>
                      <a:r>
                        <a:rPr lang="en-US" sz="2400">
                          <a:latin typeface="Arial"/>
                        </a:rPr>
                        <a:t>Number</a:t>
                      </a:r>
                    </a:p>
                  </a:txBody>
                  <a:tcPr>
                    <a:solidFill>
                      <a:schemeClr val="tx2">
                        <a:lumMod val="75000"/>
                      </a:schemeClr>
                    </a:solidFill>
                  </a:tcPr>
                </a:tc>
                <a:tc>
                  <a:txBody>
                    <a:bodyPr/>
                    <a:lstStyle/>
                    <a:p>
                      <a:r>
                        <a:rPr lang="en-US" sz="2400">
                          <a:latin typeface="Arial"/>
                        </a:rPr>
                        <a:t>Priority Area</a:t>
                      </a:r>
                    </a:p>
                  </a:txBody>
                  <a:tcPr>
                    <a:solidFill>
                      <a:schemeClr val="tx2">
                        <a:lumMod val="75000"/>
                      </a:schemeClr>
                    </a:solidFill>
                  </a:tcPr>
                </a:tc>
                <a:tc>
                  <a:txBody>
                    <a:bodyPr/>
                    <a:lstStyle/>
                    <a:p>
                      <a:r>
                        <a:rPr lang="en-US" sz="2400">
                          <a:latin typeface="Arial"/>
                        </a:rPr>
                        <a:t>Criteria</a:t>
                      </a:r>
                    </a:p>
                  </a:txBody>
                  <a:tcPr>
                    <a:solidFill>
                      <a:schemeClr val="tx2">
                        <a:lumMod val="75000"/>
                      </a:schemeClr>
                    </a:solidFill>
                  </a:tcPr>
                </a:tc>
                <a:extLst>
                  <a:ext uri="{0D108BD9-81ED-4DB2-BD59-A6C34878D82A}">
                    <a16:rowId xmlns:a16="http://schemas.microsoft.com/office/drawing/2014/main" val="1155010650"/>
                  </a:ext>
                </a:extLst>
              </a:tr>
              <a:tr h="370838">
                <a:tc>
                  <a:txBody>
                    <a:bodyPr/>
                    <a:lstStyle/>
                    <a:p>
                      <a:pPr lvl="0">
                        <a:buNone/>
                      </a:pPr>
                      <a:r>
                        <a:rPr lang="en-US" sz="2400" b="0" i="0" u="none" strike="noStrike" noProof="0">
                          <a:latin typeface="Arial"/>
                        </a:rPr>
                        <a:t>6</a:t>
                      </a:r>
                    </a:p>
                  </a:txBody>
                  <a:tcPr/>
                </a:tc>
                <a:tc>
                  <a:txBody>
                    <a:bodyPr/>
                    <a:lstStyle/>
                    <a:p>
                      <a:pPr lvl="0">
                        <a:buNone/>
                      </a:pPr>
                      <a:r>
                        <a:rPr lang="en-US" sz="2400" b="0" i="0" u="none" strike="noStrike" noProof="0">
                          <a:latin typeface="Arial"/>
                        </a:rPr>
                        <a:t>School Climate</a:t>
                      </a:r>
                    </a:p>
                  </a:txBody>
                  <a:tcPr/>
                </a:tc>
                <a:tc>
                  <a:txBody>
                    <a:bodyPr/>
                    <a:lstStyle/>
                    <a:p>
                      <a:pPr marL="342900" lvl="0" indent="-342900">
                        <a:buFont typeface="Arial"/>
                        <a:buChar char="•"/>
                      </a:pPr>
                      <a:r>
                        <a:rPr lang="en-US" sz="2400" b="0" i="0" u="none" strike="noStrike" noProof="0">
                          <a:latin typeface="Arial"/>
                        </a:rPr>
                        <a:t>Red on Suspension Rate Indicator, or </a:t>
                      </a:r>
                      <a:endParaRPr lang="en-US" sz="2400">
                        <a:latin typeface="Arial"/>
                      </a:endParaRPr>
                    </a:p>
                    <a:p>
                      <a:pPr marL="342900" lvl="0" indent="-342900">
                        <a:buFont typeface="Arial"/>
                        <a:buChar char="•"/>
                      </a:pPr>
                      <a:r>
                        <a:rPr lang="en-US" sz="2400" b="0" i="0" u="none" strike="noStrike" noProof="0">
                          <a:latin typeface="Arial"/>
                        </a:rPr>
                        <a:t>Not Met for Two or More Years on Local Performance</a:t>
                      </a:r>
                      <a:endParaRPr lang="en-US" sz="2400">
                        <a:latin typeface="Arial"/>
                      </a:endParaRPr>
                    </a:p>
                  </a:txBody>
                  <a:tcPr/>
                </a:tc>
                <a:extLst>
                  <a:ext uri="{0D108BD9-81ED-4DB2-BD59-A6C34878D82A}">
                    <a16:rowId xmlns:a16="http://schemas.microsoft.com/office/drawing/2014/main" val="1179771118"/>
                  </a:ext>
                </a:extLst>
              </a:tr>
              <a:tr h="370838">
                <a:tc>
                  <a:txBody>
                    <a:bodyPr/>
                    <a:lstStyle/>
                    <a:p>
                      <a:pPr lvl="0">
                        <a:buNone/>
                      </a:pPr>
                      <a:r>
                        <a:rPr lang="en-US" sz="2400" b="0" i="0" u="none" strike="noStrike" noProof="0">
                          <a:latin typeface="Arial"/>
                        </a:rPr>
                        <a:t>7</a:t>
                      </a:r>
                    </a:p>
                  </a:txBody>
                  <a:tcPr/>
                </a:tc>
                <a:tc>
                  <a:txBody>
                    <a:bodyPr/>
                    <a:lstStyle/>
                    <a:p>
                      <a:pPr lvl="0">
                        <a:buNone/>
                      </a:pPr>
                      <a:r>
                        <a:rPr lang="en-US" sz="2400" b="0" i="0" u="none" strike="noStrike" noProof="0">
                          <a:latin typeface="Arial"/>
                        </a:rPr>
                        <a:t>Access to a Board Course of Study</a:t>
                      </a:r>
                    </a:p>
                  </a:txBody>
                  <a:tcPr/>
                </a:tc>
                <a:tc>
                  <a:txBody>
                    <a:bodyPr/>
                    <a:lstStyle/>
                    <a:p>
                      <a:pPr marL="342900" lvl="0" indent="-342900">
                        <a:buFont typeface="Arial"/>
                        <a:buChar char="•"/>
                      </a:pPr>
                      <a:r>
                        <a:rPr lang="en-US" sz="2400" b="0" i="0" u="none" strike="noStrike" noProof="0">
                          <a:latin typeface="Arial"/>
                        </a:rPr>
                        <a:t>Not Met for Two or More Years on Local Performance</a:t>
                      </a:r>
                      <a:endParaRPr lang="en-US" sz="2400">
                        <a:latin typeface="Arial"/>
                      </a:endParaRPr>
                    </a:p>
                  </a:txBody>
                  <a:tcPr/>
                </a:tc>
                <a:extLst>
                  <a:ext uri="{0D108BD9-81ED-4DB2-BD59-A6C34878D82A}">
                    <a16:rowId xmlns:a16="http://schemas.microsoft.com/office/drawing/2014/main" val="3766378500"/>
                  </a:ext>
                </a:extLst>
              </a:tr>
              <a:tr h="370838">
                <a:tc>
                  <a:txBody>
                    <a:bodyPr/>
                    <a:lstStyle/>
                    <a:p>
                      <a:pPr lvl="0">
                        <a:buNone/>
                      </a:pPr>
                      <a:r>
                        <a:rPr lang="en-US" sz="2400" b="0" i="0" u="none" strike="noStrike" noProof="0">
                          <a:latin typeface="Arial"/>
                        </a:rPr>
                        <a:t>8</a:t>
                      </a:r>
                    </a:p>
                  </a:txBody>
                  <a:tcPr/>
                </a:tc>
                <a:tc>
                  <a:txBody>
                    <a:bodyPr/>
                    <a:lstStyle/>
                    <a:p>
                      <a:pPr lvl="0">
                        <a:buNone/>
                      </a:pPr>
                      <a:r>
                        <a:rPr lang="en-US" sz="2400" b="0" i="0" u="none" strike="noStrike" noProof="0">
                          <a:latin typeface="Arial"/>
                        </a:rPr>
                        <a:t>Outcomes in a Broad Course of Study</a:t>
                      </a:r>
                    </a:p>
                  </a:txBody>
                  <a:tcPr/>
                </a:tc>
                <a:tc>
                  <a:txBody>
                    <a:bodyPr/>
                    <a:lstStyle/>
                    <a:p>
                      <a:pPr marL="342900" lvl="0" indent="-342900">
                        <a:buFont typeface="Arial"/>
                        <a:buChar char="•"/>
                      </a:pPr>
                      <a:r>
                        <a:rPr lang="en-US" sz="2400" b="0" i="0" u="none" strike="noStrike" noProof="0">
                          <a:latin typeface="Arial"/>
                        </a:rPr>
                        <a:t>Red on College/Career Indicator (CCI)</a:t>
                      </a:r>
                      <a:endParaRPr lang="en-US" sz="2400">
                        <a:latin typeface="Arial"/>
                      </a:endParaRPr>
                    </a:p>
                  </a:txBody>
                  <a:tcPr/>
                </a:tc>
                <a:extLst>
                  <a:ext uri="{0D108BD9-81ED-4DB2-BD59-A6C34878D82A}">
                    <a16:rowId xmlns:a16="http://schemas.microsoft.com/office/drawing/2014/main" val="2448868225"/>
                  </a:ext>
                </a:extLst>
              </a:tr>
              <a:tr h="370838">
                <a:tc>
                  <a:txBody>
                    <a:bodyPr/>
                    <a:lstStyle/>
                    <a:p>
                      <a:pPr lvl="0">
                        <a:buNone/>
                      </a:pPr>
                      <a:r>
                        <a:rPr lang="en-US" sz="2400" b="0" i="0" u="none" strike="noStrike" noProof="0">
                          <a:latin typeface="Arial"/>
                        </a:rPr>
                        <a:t>9</a:t>
                      </a:r>
                    </a:p>
                  </a:txBody>
                  <a:tcPr/>
                </a:tc>
                <a:tc>
                  <a:txBody>
                    <a:bodyPr/>
                    <a:lstStyle/>
                    <a:p>
                      <a:pPr lvl="0">
                        <a:buNone/>
                      </a:pPr>
                      <a:r>
                        <a:rPr lang="en-US" sz="2400" b="0" i="0" u="none" strike="noStrike" noProof="0">
                          <a:latin typeface="Arial"/>
                        </a:rPr>
                        <a:t>Coordination of Services for Expelled Pupils – COEs ONLY</a:t>
                      </a:r>
                    </a:p>
                  </a:txBody>
                  <a:tcPr/>
                </a:tc>
                <a:tc>
                  <a:txBody>
                    <a:bodyPr/>
                    <a:lstStyle/>
                    <a:p>
                      <a:pPr marL="342900" lvl="0" indent="-342900">
                        <a:buFont typeface="Arial"/>
                        <a:buChar char="•"/>
                      </a:pPr>
                      <a:r>
                        <a:rPr lang="en-US" sz="2400" b="0" i="0" u="none" strike="noStrike" noProof="0">
                          <a:latin typeface="Arial"/>
                        </a:rPr>
                        <a:t>Not Met for Two or More Years on Local Performance</a:t>
                      </a:r>
                      <a:endParaRPr lang="en-US" sz="2400">
                        <a:latin typeface="Arial"/>
                      </a:endParaRPr>
                    </a:p>
                  </a:txBody>
                  <a:tcPr/>
                </a:tc>
                <a:extLst>
                  <a:ext uri="{0D108BD9-81ED-4DB2-BD59-A6C34878D82A}">
                    <a16:rowId xmlns:a16="http://schemas.microsoft.com/office/drawing/2014/main" val="1599845856"/>
                  </a:ext>
                </a:extLst>
              </a:tr>
              <a:tr h="370838">
                <a:tc>
                  <a:txBody>
                    <a:bodyPr/>
                    <a:lstStyle/>
                    <a:p>
                      <a:pPr lvl="0">
                        <a:buNone/>
                      </a:pPr>
                      <a:r>
                        <a:rPr lang="en-US" sz="2400" b="0" i="0" u="none" strike="noStrike" noProof="0">
                          <a:latin typeface="Arial"/>
                        </a:rPr>
                        <a:t>10</a:t>
                      </a:r>
                    </a:p>
                  </a:txBody>
                  <a:tcPr/>
                </a:tc>
                <a:tc>
                  <a:txBody>
                    <a:bodyPr/>
                    <a:lstStyle/>
                    <a:p>
                      <a:pPr lvl="0">
                        <a:buNone/>
                      </a:pPr>
                      <a:r>
                        <a:rPr lang="en-US" sz="2400" b="0" i="0" u="none" strike="noStrike" noProof="0">
                          <a:latin typeface="Arial"/>
                        </a:rPr>
                        <a:t>Coordination of Services for Foster Youth – COEs Only</a:t>
                      </a:r>
                      <a:endParaRPr lang="en-US" sz="2400">
                        <a:latin typeface="Arial"/>
                      </a:endParaRPr>
                    </a:p>
                  </a:txBody>
                  <a:tcPr/>
                </a:tc>
                <a:tc>
                  <a:txBody>
                    <a:bodyPr/>
                    <a:lstStyle/>
                    <a:p>
                      <a:pPr marL="342900" lvl="0" indent="-342900">
                        <a:buFont typeface="Arial"/>
                        <a:buChar char="•"/>
                      </a:pPr>
                      <a:r>
                        <a:rPr lang="en-US" sz="2400" b="0" i="0" u="none" strike="noStrike" noProof="0" dirty="0">
                          <a:latin typeface="Arial"/>
                        </a:rPr>
                        <a:t>Not Met for Two or More Years on Local Performance</a:t>
                      </a:r>
                      <a:endParaRPr lang="en-US" sz="2400" dirty="0">
                        <a:latin typeface="Arial"/>
                      </a:endParaRPr>
                    </a:p>
                  </a:txBody>
                  <a:tcPr/>
                </a:tc>
                <a:extLst>
                  <a:ext uri="{0D108BD9-81ED-4DB2-BD59-A6C34878D82A}">
                    <a16:rowId xmlns:a16="http://schemas.microsoft.com/office/drawing/2014/main" val="1309834476"/>
                  </a:ext>
                </a:extLst>
              </a:tr>
            </a:tbl>
          </a:graphicData>
        </a:graphic>
      </p:graphicFrame>
    </p:spTree>
    <p:extLst>
      <p:ext uri="{BB962C8B-B14F-4D97-AF65-F5344CB8AC3E}">
        <p14:creationId xmlns:p14="http://schemas.microsoft.com/office/powerpoint/2010/main" val="2509575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A3338-6DD0-D887-0C79-34E0C9C12FED}"/>
              </a:ext>
            </a:extLst>
          </p:cNvPr>
          <p:cNvSpPr>
            <a:spLocks noGrp="1"/>
          </p:cNvSpPr>
          <p:nvPr>
            <p:ph type="title"/>
          </p:nvPr>
        </p:nvSpPr>
        <p:spPr>
          <a:xfrm>
            <a:off x="328723" y="155945"/>
            <a:ext cx="10858500" cy="1335314"/>
          </a:xfrm>
        </p:spPr>
        <p:txBody>
          <a:bodyPr/>
          <a:lstStyle/>
          <a:p>
            <a:r>
              <a:rPr lang="en-US" sz="4000">
                <a:ea typeface="+mj-lt"/>
                <a:cs typeface="+mj-lt"/>
              </a:rPr>
              <a:t>Districts and COEs May be Eligible for Differentiated Assistance Based on...</a:t>
            </a:r>
            <a:endParaRPr lang="en-US" sz="4000"/>
          </a:p>
        </p:txBody>
      </p:sp>
      <p:sp>
        <p:nvSpPr>
          <p:cNvPr id="3" name="Content Placeholder 2">
            <a:extLst>
              <a:ext uri="{FF2B5EF4-FFF2-40B4-BE49-F238E27FC236}">
                <a16:creationId xmlns:a16="http://schemas.microsoft.com/office/drawing/2014/main" id="{7E2B2C88-F021-BD8C-A9D9-832795C0EAD8}"/>
              </a:ext>
            </a:extLst>
          </p:cNvPr>
          <p:cNvSpPr>
            <a:spLocks noGrp="1"/>
          </p:cNvSpPr>
          <p:nvPr>
            <p:ph sz="quarter" idx="10"/>
          </p:nvPr>
        </p:nvSpPr>
        <p:spPr>
          <a:xfrm>
            <a:off x="647699" y="1752600"/>
            <a:ext cx="10858499" cy="4648736"/>
          </a:xfrm>
        </p:spPr>
        <p:txBody>
          <a:bodyPr vert="horz" lIns="91440" tIns="45720" rIns="91440" bIns="45720" rtlCol="0" anchor="t">
            <a:normAutofit fontScale="70000" lnSpcReduction="20000"/>
          </a:bodyPr>
          <a:lstStyle/>
          <a:p>
            <a:r>
              <a:rPr lang="en-US" b="1">
                <a:latin typeface="Arial"/>
                <a:cs typeface="Arial"/>
              </a:rPr>
              <a:t>State Indicators Only (Method 1):</a:t>
            </a:r>
            <a:endParaRPr lang="en-US" b="1"/>
          </a:p>
          <a:p>
            <a:pPr lvl="1"/>
            <a:r>
              <a:rPr lang="en-US">
                <a:latin typeface="Arial"/>
                <a:cs typeface="Arial"/>
              </a:rPr>
              <a:t>One student group meets the criteria in at least two priority areas (e.g., Hispanic student group is Red for Chronic Absenteeism and Suspension—priority areas 5 and 6).</a:t>
            </a:r>
            <a:endParaRPr lang="en-US"/>
          </a:p>
          <a:p>
            <a:r>
              <a:rPr lang="en-US" b="1">
                <a:latin typeface="Arial"/>
                <a:cs typeface="Arial"/>
              </a:rPr>
              <a:t>Local Indicators Only (Method 2):</a:t>
            </a:r>
            <a:endParaRPr lang="en-US" b="1"/>
          </a:p>
          <a:p>
            <a:pPr lvl="1"/>
            <a:r>
              <a:rPr lang="en-US">
                <a:latin typeface="Arial"/>
                <a:cs typeface="Arial"/>
              </a:rPr>
              <a:t>“Not Met for Two or More Years” in at least two priority areas (e.g., priority areas 1 and 2).</a:t>
            </a:r>
            <a:endParaRPr lang="en-US"/>
          </a:p>
          <a:p>
            <a:r>
              <a:rPr lang="en-US" b="1">
                <a:latin typeface="Arial"/>
                <a:cs typeface="Arial"/>
              </a:rPr>
              <a:t>A Combination of State and Local Indicators (Method 3):</a:t>
            </a:r>
            <a:endParaRPr lang="en-US" b="1"/>
          </a:p>
          <a:p>
            <a:pPr lvl="1"/>
            <a:r>
              <a:rPr lang="en-US">
                <a:latin typeface="Arial"/>
                <a:cs typeface="Arial"/>
              </a:rPr>
              <a:t>One or more student group(s) meets(s) the criteria in one priority area (e.g., Students with disabilities receives Red for graduation rate—5), and the LEA or COE meets the “Not Met for Two or More Years” on only one local indicator in a different priority area (e.g., Parent Engagement—3) </a:t>
            </a:r>
            <a:endParaRPr lang="en-US"/>
          </a:p>
        </p:txBody>
      </p:sp>
    </p:spTree>
    <p:extLst>
      <p:ext uri="{BB962C8B-B14F-4D97-AF65-F5344CB8AC3E}">
        <p14:creationId xmlns:p14="http://schemas.microsoft.com/office/powerpoint/2010/main" val="155298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C9A0B-45AF-4FC4-BA01-6C09A8565ABE}"/>
              </a:ext>
            </a:extLst>
          </p:cNvPr>
          <p:cNvSpPr>
            <a:spLocks noGrp="1"/>
          </p:cNvSpPr>
          <p:nvPr>
            <p:ph type="title"/>
          </p:nvPr>
        </p:nvSpPr>
        <p:spPr>
          <a:xfrm>
            <a:off x="647700" y="1"/>
            <a:ext cx="9288972" cy="944880"/>
          </a:xfrm>
        </p:spPr>
        <p:txBody>
          <a:bodyPr/>
          <a:lstStyle/>
          <a:p>
            <a:r>
              <a:rPr lang="en-US" sz="5400"/>
              <a:t>LEAs Eligible by Method</a:t>
            </a:r>
          </a:p>
        </p:txBody>
      </p:sp>
      <p:sp>
        <p:nvSpPr>
          <p:cNvPr id="3" name="Content Placeholder 2">
            <a:extLst>
              <a:ext uri="{FF2B5EF4-FFF2-40B4-BE49-F238E27FC236}">
                <a16:creationId xmlns:a16="http://schemas.microsoft.com/office/drawing/2014/main" id="{64FBD479-A865-4D23-AC34-DE0E2905C43B}"/>
              </a:ext>
            </a:extLst>
          </p:cNvPr>
          <p:cNvSpPr>
            <a:spLocks noGrp="1"/>
          </p:cNvSpPr>
          <p:nvPr>
            <p:ph sz="half" idx="1"/>
          </p:nvPr>
        </p:nvSpPr>
        <p:spPr>
          <a:xfrm>
            <a:off x="429263" y="975360"/>
            <a:ext cx="11267439" cy="944880"/>
          </a:xfrm>
        </p:spPr>
        <p:txBody>
          <a:bodyPr vert="horz" lIns="91440" tIns="45720" rIns="91440" bIns="45720" rtlCol="0" anchor="t">
            <a:normAutofit fontScale="92500"/>
          </a:bodyPr>
          <a:lstStyle/>
          <a:p>
            <a:pPr marL="91440" indent="0">
              <a:buNone/>
            </a:pPr>
            <a:r>
              <a:rPr lang="en-US" sz="2500">
                <a:latin typeface="Arial"/>
                <a:cs typeface="Arial"/>
              </a:rPr>
              <a:t>The table below outlines the three different methods for determining LEAs eligible for </a:t>
            </a:r>
            <a:r>
              <a:rPr lang="en-US" sz="2500" b="1">
                <a:latin typeface="Arial"/>
                <a:cs typeface="Arial"/>
              </a:rPr>
              <a:t>Differentiated Assistance (DA) </a:t>
            </a:r>
            <a:r>
              <a:rPr lang="en-US" sz="2500">
                <a:latin typeface="Arial"/>
                <a:cs typeface="Arial"/>
              </a:rPr>
              <a:t>and the number of LEAs eligible by each method. </a:t>
            </a:r>
          </a:p>
        </p:txBody>
      </p:sp>
      <p:graphicFrame>
        <p:nvGraphicFramePr>
          <p:cNvPr id="5" name="Content Placeholder 4">
            <a:extLst>
              <a:ext uri="{FF2B5EF4-FFF2-40B4-BE49-F238E27FC236}">
                <a16:creationId xmlns:a16="http://schemas.microsoft.com/office/drawing/2014/main" id="{160A63F9-BF59-4106-96D3-2B6FDDE69B46}"/>
              </a:ext>
            </a:extLst>
          </p:cNvPr>
          <p:cNvGraphicFramePr>
            <a:graphicFrameLocks noGrp="1"/>
          </p:cNvGraphicFramePr>
          <p:nvPr>
            <p:ph sz="half" idx="10"/>
            <p:extLst>
              <p:ext uri="{D42A27DB-BD31-4B8C-83A1-F6EECF244321}">
                <p14:modId xmlns:p14="http://schemas.microsoft.com/office/powerpoint/2010/main" val="2776545459"/>
              </p:ext>
            </p:extLst>
          </p:nvPr>
        </p:nvGraphicFramePr>
        <p:xfrm>
          <a:off x="135331" y="1920240"/>
          <a:ext cx="11953888" cy="4480560"/>
        </p:xfrm>
        <a:graphic>
          <a:graphicData uri="http://schemas.openxmlformats.org/drawingml/2006/table">
            <a:tbl>
              <a:tblPr firstRow="1" bandRow="1">
                <a:tableStyleId>{5C22544A-7EE6-4342-B048-85BDC9FD1C3A}</a:tableStyleId>
              </a:tblPr>
              <a:tblGrid>
                <a:gridCol w="2379191">
                  <a:extLst>
                    <a:ext uri="{9D8B030D-6E8A-4147-A177-3AD203B41FA5}">
                      <a16:colId xmlns:a16="http://schemas.microsoft.com/office/drawing/2014/main" val="3118309654"/>
                    </a:ext>
                  </a:extLst>
                </a:gridCol>
                <a:gridCol w="7086678">
                  <a:extLst>
                    <a:ext uri="{9D8B030D-6E8A-4147-A177-3AD203B41FA5}">
                      <a16:colId xmlns:a16="http://schemas.microsoft.com/office/drawing/2014/main" val="502229850"/>
                    </a:ext>
                  </a:extLst>
                </a:gridCol>
                <a:gridCol w="2488019">
                  <a:extLst>
                    <a:ext uri="{9D8B030D-6E8A-4147-A177-3AD203B41FA5}">
                      <a16:colId xmlns:a16="http://schemas.microsoft.com/office/drawing/2014/main" val="1120973271"/>
                    </a:ext>
                  </a:extLst>
                </a:gridCol>
              </a:tblGrid>
              <a:tr h="370840">
                <a:tc>
                  <a:txBody>
                    <a:bodyPr/>
                    <a:lstStyle/>
                    <a:p>
                      <a:pPr algn="ctr" rtl="0" fontAlgn="base"/>
                      <a:r>
                        <a:rPr lang="en-US" sz="2400" b="1" i="0">
                          <a:effectLst/>
                          <a:latin typeface="Arial" panose="020B0604020202020204" pitchFamily="34" charset="0"/>
                        </a:rPr>
                        <a:t>Method Type</a:t>
                      </a:r>
                      <a:r>
                        <a:rPr lang="en-US" sz="2400" b="0" i="0">
                          <a:effectLst/>
                          <a:latin typeface="Arial" panose="020B0604020202020204" pitchFamily="34" charset="0"/>
                        </a:rPr>
                        <a:t> </a:t>
                      </a:r>
                      <a:endParaRPr lang="en-US" sz="2400" b="0" i="0">
                        <a:effectLst/>
                      </a:endParaRPr>
                    </a:p>
                  </a:txBody>
                  <a:tcPr anchor="ctr">
                    <a:solidFill>
                      <a:schemeClr val="tx2">
                        <a:lumMod val="75000"/>
                      </a:schemeClr>
                    </a:solidFill>
                  </a:tcPr>
                </a:tc>
                <a:tc>
                  <a:txBody>
                    <a:bodyPr/>
                    <a:lstStyle/>
                    <a:p>
                      <a:pPr algn="ctr" rtl="0" fontAlgn="base"/>
                      <a:r>
                        <a:rPr lang="en-US" sz="2400" b="1" i="0">
                          <a:effectLst/>
                          <a:latin typeface="Arial" panose="020B0604020202020204" pitchFamily="34" charset="0"/>
                        </a:rPr>
                        <a:t>Description</a:t>
                      </a:r>
                      <a:r>
                        <a:rPr lang="en-US" sz="2400" b="0" i="0">
                          <a:effectLst/>
                          <a:latin typeface="Arial" panose="020B0604020202020204" pitchFamily="34" charset="0"/>
                        </a:rPr>
                        <a:t> </a:t>
                      </a:r>
                      <a:endParaRPr lang="en-US" sz="2400" b="0" i="0">
                        <a:effectLst/>
                      </a:endParaRPr>
                    </a:p>
                  </a:txBody>
                  <a:tcPr anchor="ctr">
                    <a:solidFill>
                      <a:schemeClr val="tx2">
                        <a:lumMod val="75000"/>
                      </a:schemeClr>
                    </a:solidFill>
                  </a:tcPr>
                </a:tc>
                <a:tc>
                  <a:txBody>
                    <a:bodyPr/>
                    <a:lstStyle/>
                    <a:p>
                      <a:pPr algn="ctr" rtl="0" fontAlgn="base"/>
                      <a:r>
                        <a:rPr lang="en-US" sz="2400" b="1" i="0">
                          <a:effectLst/>
                          <a:latin typeface="Arial" panose="020B0604020202020204" pitchFamily="34" charset="0"/>
                        </a:rPr>
                        <a:t>2019 LEAs Eligible for DA</a:t>
                      </a:r>
                      <a:r>
                        <a:rPr lang="en-US" sz="2400" b="0" i="0">
                          <a:effectLst/>
                          <a:latin typeface="Arial" panose="020B0604020202020204" pitchFamily="34" charset="0"/>
                        </a:rPr>
                        <a:t> </a:t>
                      </a:r>
                      <a:endParaRPr lang="en-US" sz="2400" b="0" i="0">
                        <a:effectLst/>
                      </a:endParaRPr>
                    </a:p>
                  </a:txBody>
                  <a:tcPr anchor="ctr">
                    <a:solidFill>
                      <a:schemeClr val="tx2">
                        <a:lumMod val="75000"/>
                      </a:schemeClr>
                    </a:solidFill>
                  </a:tcPr>
                </a:tc>
                <a:extLst>
                  <a:ext uri="{0D108BD9-81ED-4DB2-BD59-A6C34878D82A}">
                    <a16:rowId xmlns:a16="http://schemas.microsoft.com/office/drawing/2014/main" val="3605879138"/>
                  </a:ext>
                </a:extLst>
              </a:tr>
              <a:tr h="370840">
                <a:tc>
                  <a:txBody>
                    <a:bodyPr/>
                    <a:lstStyle/>
                    <a:p>
                      <a:pPr algn="l" rtl="0" fontAlgn="base"/>
                      <a:r>
                        <a:rPr lang="en-US" sz="2400" b="0" i="0">
                          <a:effectLst/>
                          <a:latin typeface="Arial" panose="020B0604020202020204" pitchFamily="34" charset="0"/>
                        </a:rPr>
                        <a:t>Method 1: State Indicators </a:t>
                      </a:r>
                      <a:endParaRPr lang="en-US" sz="2400" b="0" i="0">
                        <a:effectLst/>
                      </a:endParaRPr>
                    </a:p>
                  </a:txBody>
                  <a:tcPr/>
                </a:tc>
                <a:tc>
                  <a:txBody>
                    <a:bodyPr/>
                    <a:lstStyle/>
                    <a:p>
                      <a:pPr algn="l" rtl="0" fontAlgn="base"/>
                      <a:r>
                        <a:rPr lang="en-US" sz="2400" b="0" i="0">
                          <a:solidFill>
                            <a:srgbClr val="000000"/>
                          </a:solidFill>
                          <a:effectLst/>
                          <a:latin typeface="Arial" panose="020B0604020202020204" pitchFamily="34" charset="0"/>
                        </a:rPr>
                        <a:t>One student group meets the criteria in at least two priority areas. </a:t>
                      </a:r>
                      <a:endParaRPr lang="en-US" sz="2400" b="0" i="0">
                        <a:solidFill>
                          <a:srgbClr val="000000"/>
                        </a:solidFill>
                        <a:effectLst/>
                      </a:endParaRPr>
                    </a:p>
                  </a:txBody>
                  <a:tcPr/>
                </a:tc>
                <a:tc>
                  <a:txBody>
                    <a:bodyPr/>
                    <a:lstStyle/>
                    <a:p>
                      <a:pPr algn="ctr" rtl="0" fontAlgn="base"/>
                      <a:r>
                        <a:rPr lang="en-US" sz="2400" b="0" i="0">
                          <a:effectLst/>
                          <a:latin typeface="Arial" panose="020B0604020202020204" pitchFamily="34" charset="0"/>
                        </a:rPr>
                        <a:t>331 </a:t>
                      </a:r>
                      <a:endParaRPr lang="en-US" sz="2400" b="0" i="0">
                        <a:effectLst/>
                      </a:endParaRPr>
                    </a:p>
                  </a:txBody>
                  <a:tcPr/>
                </a:tc>
                <a:extLst>
                  <a:ext uri="{0D108BD9-81ED-4DB2-BD59-A6C34878D82A}">
                    <a16:rowId xmlns:a16="http://schemas.microsoft.com/office/drawing/2014/main" val="2082746458"/>
                  </a:ext>
                </a:extLst>
              </a:tr>
              <a:tr h="370840">
                <a:tc>
                  <a:txBody>
                    <a:bodyPr/>
                    <a:lstStyle/>
                    <a:p>
                      <a:pPr algn="l" rtl="0" fontAlgn="base"/>
                      <a:r>
                        <a:rPr lang="en-US" sz="2400" b="0" i="0">
                          <a:effectLst/>
                          <a:latin typeface="Arial" panose="020B0604020202020204" pitchFamily="34" charset="0"/>
                        </a:rPr>
                        <a:t>Method 2: Local Indicators </a:t>
                      </a:r>
                      <a:endParaRPr lang="en-US" sz="2400" b="0" i="0">
                        <a:effectLst/>
                      </a:endParaRPr>
                    </a:p>
                  </a:txBody>
                  <a:tcPr/>
                </a:tc>
                <a:tc>
                  <a:txBody>
                    <a:bodyPr/>
                    <a:lstStyle/>
                    <a:p>
                      <a:pPr algn="l" rtl="0" fontAlgn="base"/>
                      <a:r>
                        <a:rPr lang="en-US" sz="2400" b="0" i="0">
                          <a:effectLst/>
                          <a:latin typeface="Arial" panose="020B0604020202020204" pitchFamily="34" charset="0"/>
                        </a:rPr>
                        <a:t>“Not Met for Two or More Years” in at least two priority areas (e.g., priority areas 1 and 2). </a:t>
                      </a:r>
                      <a:endParaRPr lang="en-US" sz="2400" b="0" i="0">
                        <a:effectLst/>
                      </a:endParaRPr>
                    </a:p>
                  </a:txBody>
                  <a:tcPr/>
                </a:tc>
                <a:tc>
                  <a:txBody>
                    <a:bodyPr/>
                    <a:lstStyle/>
                    <a:p>
                      <a:pPr algn="ctr" rtl="0" fontAlgn="base"/>
                      <a:r>
                        <a:rPr lang="en-US" sz="2400" b="0" i="0">
                          <a:effectLst/>
                          <a:latin typeface="Arial" panose="020B0604020202020204" pitchFamily="34" charset="0"/>
                        </a:rPr>
                        <a:t>2 </a:t>
                      </a:r>
                      <a:endParaRPr lang="en-US" sz="2400" b="0" i="0">
                        <a:effectLst/>
                      </a:endParaRPr>
                    </a:p>
                  </a:txBody>
                  <a:tcPr/>
                </a:tc>
                <a:extLst>
                  <a:ext uri="{0D108BD9-81ED-4DB2-BD59-A6C34878D82A}">
                    <a16:rowId xmlns:a16="http://schemas.microsoft.com/office/drawing/2014/main" val="1811607328"/>
                  </a:ext>
                </a:extLst>
              </a:tr>
              <a:tr h="370840">
                <a:tc>
                  <a:txBody>
                    <a:bodyPr/>
                    <a:lstStyle/>
                    <a:p>
                      <a:pPr algn="l" rtl="0" fontAlgn="base"/>
                      <a:r>
                        <a:rPr lang="en-US" sz="2400" b="0" i="0">
                          <a:effectLst/>
                          <a:latin typeface="Arial" panose="020B0604020202020204" pitchFamily="34" charset="0"/>
                        </a:rPr>
                        <a:t>Method 3: Combination of State and Local Indicators </a:t>
                      </a:r>
                      <a:endParaRPr lang="en-US" sz="2400" b="0" i="0">
                        <a:effectLst/>
                      </a:endParaRPr>
                    </a:p>
                  </a:txBody>
                  <a:tcPr/>
                </a:tc>
                <a:tc>
                  <a:txBody>
                    <a:bodyPr/>
                    <a:lstStyle/>
                    <a:p>
                      <a:pPr algn="l" rtl="0" fontAlgn="base"/>
                      <a:r>
                        <a:rPr lang="en-US" sz="2400" b="0" i="0">
                          <a:effectLst/>
                          <a:latin typeface="Arial" panose="020B0604020202020204" pitchFamily="34" charset="0"/>
                        </a:rPr>
                        <a:t>One or more student group(s) meets(s) the criteria in one priority area, and the LEA or COE meets the “Not Met for Two or More Years” on only one local indicator in a different priority area. </a:t>
                      </a:r>
                      <a:endParaRPr lang="en-US" sz="2400" b="0" i="0">
                        <a:effectLst/>
                      </a:endParaRPr>
                    </a:p>
                  </a:txBody>
                  <a:tcPr/>
                </a:tc>
                <a:tc>
                  <a:txBody>
                    <a:bodyPr/>
                    <a:lstStyle/>
                    <a:p>
                      <a:pPr algn="ctr" rtl="0" fontAlgn="base"/>
                      <a:r>
                        <a:rPr lang="en-US" sz="2400" b="0" i="0">
                          <a:effectLst/>
                          <a:latin typeface="Arial" panose="020B0604020202020204" pitchFamily="34" charset="0"/>
                        </a:rPr>
                        <a:t>0 </a:t>
                      </a:r>
                      <a:endParaRPr lang="en-US" sz="2400" b="0" i="0">
                        <a:effectLst/>
                      </a:endParaRPr>
                    </a:p>
                  </a:txBody>
                  <a:tcPr/>
                </a:tc>
                <a:extLst>
                  <a:ext uri="{0D108BD9-81ED-4DB2-BD59-A6C34878D82A}">
                    <a16:rowId xmlns:a16="http://schemas.microsoft.com/office/drawing/2014/main" val="2767420039"/>
                  </a:ext>
                </a:extLst>
              </a:tr>
              <a:tr h="370840">
                <a:tc>
                  <a:txBody>
                    <a:bodyPr/>
                    <a:lstStyle/>
                    <a:p>
                      <a:pPr algn="l" rtl="0" fontAlgn="base"/>
                      <a:r>
                        <a:rPr lang="en-US" sz="2400" b="0" i="0">
                          <a:effectLst/>
                          <a:latin typeface="Arial" panose="020B0604020202020204" pitchFamily="34" charset="0"/>
                        </a:rPr>
                        <a:t>All Methods </a:t>
                      </a:r>
                      <a:endParaRPr lang="en-US" sz="2400" b="0" i="0">
                        <a:effectLst/>
                      </a:endParaRPr>
                    </a:p>
                  </a:txBody>
                  <a:tcPr/>
                </a:tc>
                <a:tc>
                  <a:txBody>
                    <a:bodyPr/>
                    <a:lstStyle/>
                    <a:p>
                      <a:pPr algn="l" rtl="0" fontAlgn="base"/>
                      <a:r>
                        <a:rPr lang="en-US" sz="2400" b="0" i="0">
                          <a:effectLst/>
                          <a:latin typeface="Arial" panose="020B0604020202020204" pitchFamily="34" charset="0"/>
                        </a:rPr>
                        <a:t>N/A </a:t>
                      </a:r>
                      <a:endParaRPr lang="en-US" sz="2400" b="0" i="0">
                        <a:effectLst/>
                      </a:endParaRPr>
                    </a:p>
                  </a:txBody>
                  <a:tcPr/>
                </a:tc>
                <a:tc>
                  <a:txBody>
                    <a:bodyPr/>
                    <a:lstStyle/>
                    <a:p>
                      <a:pPr algn="ctr" rtl="0" fontAlgn="base"/>
                      <a:r>
                        <a:rPr lang="en-US" sz="2400" b="0" i="0" dirty="0">
                          <a:effectLst/>
                          <a:latin typeface="Arial" panose="020B0604020202020204" pitchFamily="34" charset="0"/>
                        </a:rPr>
                        <a:t>333 </a:t>
                      </a:r>
                      <a:endParaRPr lang="en-US" sz="2400" b="0" i="0" dirty="0">
                        <a:effectLst/>
                      </a:endParaRPr>
                    </a:p>
                  </a:txBody>
                  <a:tcPr/>
                </a:tc>
                <a:extLst>
                  <a:ext uri="{0D108BD9-81ED-4DB2-BD59-A6C34878D82A}">
                    <a16:rowId xmlns:a16="http://schemas.microsoft.com/office/drawing/2014/main" val="4261468886"/>
                  </a:ext>
                </a:extLst>
              </a:tr>
            </a:tbl>
          </a:graphicData>
        </a:graphic>
      </p:graphicFrame>
    </p:spTree>
    <p:extLst>
      <p:ext uri="{BB962C8B-B14F-4D97-AF65-F5344CB8AC3E}">
        <p14:creationId xmlns:p14="http://schemas.microsoft.com/office/powerpoint/2010/main" val="3064424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C9A0B-45AF-4FC4-BA01-6C09A8565ABE}"/>
              </a:ext>
            </a:extLst>
          </p:cNvPr>
          <p:cNvSpPr>
            <a:spLocks noGrp="1"/>
          </p:cNvSpPr>
          <p:nvPr>
            <p:ph type="title"/>
          </p:nvPr>
        </p:nvSpPr>
        <p:spPr>
          <a:xfrm>
            <a:off x="379051" y="477756"/>
            <a:ext cx="11454986" cy="564706"/>
          </a:xfrm>
        </p:spPr>
        <p:txBody>
          <a:bodyPr/>
          <a:lstStyle/>
          <a:p>
            <a:r>
              <a:rPr lang="en-US" sz="3600"/>
              <a:t>LEAs Eligible for 2019 Differentiated Assistance (DA) by Student Group</a:t>
            </a:r>
            <a:r>
              <a:rPr lang="en-US" sz="3600" b="0"/>
              <a:t> </a:t>
            </a:r>
            <a:endParaRPr lang="en-US" sz="3600"/>
          </a:p>
        </p:txBody>
      </p:sp>
      <p:graphicFrame>
        <p:nvGraphicFramePr>
          <p:cNvPr id="5" name="Content Placeholder 4">
            <a:extLst>
              <a:ext uri="{FF2B5EF4-FFF2-40B4-BE49-F238E27FC236}">
                <a16:creationId xmlns:a16="http://schemas.microsoft.com/office/drawing/2014/main" id="{160A63F9-BF59-4106-96D3-2B6FDDE69B46}"/>
              </a:ext>
            </a:extLst>
          </p:cNvPr>
          <p:cNvGraphicFramePr>
            <a:graphicFrameLocks noGrp="1"/>
          </p:cNvGraphicFramePr>
          <p:nvPr>
            <p:ph sz="half" idx="10"/>
            <p:extLst>
              <p:ext uri="{D42A27DB-BD31-4B8C-83A1-F6EECF244321}">
                <p14:modId xmlns:p14="http://schemas.microsoft.com/office/powerpoint/2010/main" val="1917208002"/>
              </p:ext>
            </p:extLst>
          </p:nvPr>
        </p:nvGraphicFramePr>
        <p:xfrm>
          <a:off x="869064" y="1712786"/>
          <a:ext cx="10474960" cy="4114800"/>
        </p:xfrm>
        <a:graphic>
          <a:graphicData uri="http://schemas.openxmlformats.org/drawingml/2006/table">
            <a:tbl>
              <a:tblPr firstRow="1" bandRow="1">
                <a:tableStyleId>{5C22544A-7EE6-4342-B048-85BDC9FD1C3A}</a:tableStyleId>
              </a:tblPr>
              <a:tblGrid>
                <a:gridCol w="4830407">
                  <a:extLst>
                    <a:ext uri="{9D8B030D-6E8A-4147-A177-3AD203B41FA5}">
                      <a16:colId xmlns:a16="http://schemas.microsoft.com/office/drawing/2014/main" val="3118309654"/>
                    </a:ext>
                  </a:extLst>
                </a:gridCol>
                <a:gridCol w="5644553">
                  <a:extLst>
                    <a:ext uri="{9D8B030D-6E8A-4147-A177-3AD203B41FA5}">
                      <a16:colId xmlns:a16="http://schemas.microsoft.com/office/drawing/2014/main" val="502229850"/>
                    </a:ext>
                  </a:extLst>
                </a:gridCol>
              </a:tblGrid>
              <a:tr h="455599">
                <a:tc>
                  <a:txBody>
                    <a:bodyPr/>
                    <a:lstStyle/>
                    <a:p>
                      <a:pPr algn="ctr" rtl="0" fontAlgn="base"/>
                      <a:r>
                        <a:rPr lang="en-US" sz="2400" b="1" i="0">
                          <a:effectLst/>
                          <a:latin typeface="Arial" panose="020B0604020202020204" pitchFamily="34" charset="0"/>
                        </a:rPr>
                        <a:t>Student Group</a:t>
                      </a:r>
                      <a:r>
                        <a:rPr lang="en-US" sz="2400" b="0" i="0">
                          <a:effectLst/>
                          <a:latin typeface="Arial" panose="020B0604020202020204" pitchFamily="34" charset="0"/>
                        </a:rPr>
                        <a:t> </a:t>
                      </a:r>
                      <a:endParaRPr lang="en-US" sz="2400" b="0" i="0">
                        <a:effectLst/>
                      </a:endParaRPr>
                    </a:p>
                  </a:txBody>
                  <a:tcPr anchor="ctr">
                    <a:solidFill>
                      <a:schemeClr val="tx2">
                        <a:lumMod val="75000"/>
                      </a:schemeClr>
                    </a:solidFill>
                  </a:tcPr>
                </a:tc>
                <a:tc>
                  <a:txBody>
                    <a:bodyPr/>
                    <a:lstStyle/>
                    <a:p>
                      <a:pPr algn="ctr" rtl="0" fontAlgn="base"/>
                      <a:r>
                        <a:rPr lang="en-US" sz="2400" b="1" i="0">
                          <a:effectLst/>
                          <a:latin typeface="Arial" panose="020B0604020202020204" pitchFamily="34" charset="0"/>
                        </a:rPr>
                        <a:t>Number of LEAs Eligible for DA</a:t>
                      </a:r>
                      <a:r>
                        <a:rPr lang="en-US" sz="2400" b="0" i="0">
                          <a:effectLst/>
                          <a:latin typeface="Arial" panose="020B0604020202020204" pitchFamily="34" charset="0"/>
                        </a:rPr>
                        <a:t> </a:t>
                      </a:r>
                      <a:endParaRPr lang="en-US" sz="2400" b="0" i="0">
                        <a:effectLst/>
                      </a:endParaRPr>
                    </a:p>
                  </a:txBody>
                  <a:tcPr anchor="ctr">
                    <a:solidFill>
                      <a:schemeClr val="tx2">
                        <a:lumMod val="75000"/>
                      </a:schemeClr>
                    </a:solidFill>
                  </a:tcPr>
                </a:tc>
                <a:extLst>
                  <a:ext uri="{0D108BD9-81ED-4DB2-BD59-A6C34878D82A}">
                    <a16:rowId xmlns:a16="http://schemas.microsoft.com/office/drawing/2014/main" val="3605879138"/>
                  </a:ext>
                </a:extLst>
              </a:tr>
              <a:tr h="455599">
                <a:tc>
                  <a:txBody>
                    <a:bodyPr/>
                    <a:lstStyle/>
                    <a:p>
                      <a:pPr algn="l" rtl="0" fontAlgn="base"/>
                      <a:r>
                        <a:rPr lang="en-US" sz="2400" b="0" i="0">
                          <a:effectLst/>
                          <a:latin typeface="Arial" panose="020B0604020202020204" pitchFamily="34" charset="0"/>
                        </a:rPr>
                        <a:t>Black/African American </a:t>
                      </a:r>
                      <a:endParaRPr lang="en-US" sz="2400" b="0" i="0">
                        <a:effectLst/>
                      </a:endParaRPr>
                    </a:p>
                  </a:txBody>
                  <a:tcPr/>
                </a:tc>
                <a:tc>
                  <a:txBody>
                    <a:bodyPr/>
                    <a:lstStyle/>
                    <a:p>
                      <a:pPr algn="ctr" rtl="0" fontAlgn="base"/>
                      <a:r>
                        <a:rPr lang="en-US" sz="2400" b="0" i="0">
                          <a:effectLst/>
                          <a:latin typeface="Arial" panose="020B0604020202020204" pitchFamily="34" charset="0"/>
                        </a:rPr>
                        <a:t>53 </a:t>
                      </a:r>
                      <a:endParaRPr lang="en-US" sz="2400" b="0" i="0">
                        <a:effectLst/>
                      </a:endParaRPr>
                    </a:p>
                  </a:txBody>
                  <a:tcPr anchor="ctr"/>
                </a:tc>
                <a:extLst>
                  <a:ext uri="{0D108BD9-81ED-4DB2-BD59-A6C34878D82A}">
                    <a16:rowId xmlns:a16="http://schemas.microsoft.com/office/drawing/2014/main" val="2082746458"/>
                  </a:ext>
                </a:extLst>
              </a:tr>
              <a:tr h="455599">
                <a:tc>
                  <a:txBody>
                    <a:bodyPr/>
                    <a:lstStyle/>
                    <a:p>
                      <a:pPr algn="l" rtl="0" fontAlgn="base"/>
                      <a:r>
                        <a:rPr lang="en-US" sz="2400" b="0" i="0">
                          <a:solidFill>
                            <a:srgbClr val="000000"/>
                          </a:solidFill>
                          <a:effectLst/>
                          <a:latin typeface="Arial" panose="020B0604020202020204" pitchFamily="34" charset="0"/>
                        </a:rPr>
                        <a:t>American Indian/Alaska Native </a:t>
                      </a:r>
                      <a:endParaRPr lang="en-US" sz="2400" b="0" i="0">
                        <a:effectLst/>
                      </a:endParaRPr>
                    </a:p>
                  </a:txBody>
                  <a:tcPr/>
                </a:tc>
                <a:tc>
                  <a:txBody>
                    <a:bodyPr/>
                    <a:lstStyle/>
                    <a:p>
                      <a:pPr algn="ctr" rtl="0" fontAlgn="base"/>
                      <a:r>
                        <a:rPr lang="en-US" sz="2400" b="0" i="0">
                          <a:effectLst/>
                          <a:latin typeface="Arial" panose="020B0604020202020204" pitchFamily="34" charset="0"/>
                        </a:rPr>
                        <a:t>28 </a:t>
                      </a:r>
                      <a:endParaRPr lang="en-US" sz="2400" b="0" i="0">
                        <a:effectLst/>
                      </a:endParaRPr>
                    </a:p>
                  </a:txBody>
                  <a:tcPr anchor="ctr"/>
                </a:tc>
                <a:extLst>
                  <a:ext uri="{0D108BD9-81ED-4DB2-BD59-A6C34878D82A}">
                    <a16:rowId xmlns:a16="http://schemas.microsoft.com/office/drawing/2014/main" val="317391054"/>
                  </a:ext>
                </a:extLst>
              </a:tr>
              <a:tr h="455599">
                <a:tc>
                  <a:txBody>
                    <a:bodyPr/>
                    <a:lstStyle/>
                    <a:p>
                      <a:pPr algn="l" rtl="0" fontAlgn="base"/>
                      <a:r>
                        <a:rPr lang="en-US" sz="2400" b="0" i="0">
                          <a:effectLst/>
                          <a:latin typeface="Arial" panose="020B0604020202020204" pitchFamily="34" charset="0"/>
                        </a:rPr>
                        <a:t>Asian American </a:t>
                      </a:r>
                      <a:endParaRPr lang="en-US" sz="2400" b="0" i="0">
                        <a:effectLst/>
                      </a:endParaRPr>
                    </a:p>
                  </a:txBody>
                  <a:tcPr/>
                </a:tc>
                <a:tc>
                  <a:txBody>
                    <a:bodyPr/>
                    <a:lstStyle/>
                    <a:p>
                      <a:pPr algn="ctr" rtl="0" fontAlgn="base"/>
                      <a:r>
                        <a:rPr lang="en-US" sz="2400" b="0" i="0">
                          <a:effectLst/>
                          <a:latin typeface="Arial" panose="020B0604020202020204" pitchFamily="34" charset="0"/>
                        </a:rPr>
                        <a:t>0 </a:t>
                      </a:r>
                      <a:endParaRPr lang="en-US" sz="2400" b="0" i="0">
                        <a:effectLst/>
                      </a:endParaRPr>
                    </a:p>
                  </a:txBody>
                  <a:tcPr anchor="ctr"/>
                </a:tc>
                <a:extLst>
                  <a:ext uri="{0D108BD9-81ED-4DB2-BD59-A6C34878D82A}">
                    <a16:rowId xmlns:a16="http://schemas.microsoft.com/office/drawing/2014/main" val="28644009"/>
                  </a:ext>
                </a:extLst>
              </a:tr>
              <a:tr h="455599">
                <a:tc>
                  <a:txBody>
                    <a:bodyPr/>
                    <a:lstStyle/>
                    <a:p>
                      <a:pPr algn="l" rtl="0" fontAlgn="base"/>
                      <a:r>
                        <a:rPr lang="en-US" sz="2400" b="0" i="0">
                          <a:solidFill>
                            <a:srgbClr val="000000"/>
                          </a:solidFill>
                          <a:effectLst/>
                          <a:latin typeface="Arial" panose="020B0604020202020204" pitchFamily="34" charset="0"/>
                        </a:rPr>
                        <a:t>Filipino </a:t>
                      </a:r>
                      <a:endParaRPr lang="en-US" sz="2400" b="0" i="0">
                        <a:effectLst/>
                      </a:endParaRPr>
                    </a:p>
                  </a:txBody>
                  <a:tcPr/>
                </a:tc>
                <a:tc>
                  <a:txBody>
                    <a:bodyPr/>
                    <a:lstStyle/>
                    <a:p>
                      <a:pPr algn="ctr" rtl="0" fontAlgn="base"/>
                      <a:r>
                        <a:rPr lang="en-US" sz="2400" b="0" i="0">
                          <a:effectLst/>
                          <a:latin typeface="Arial" panose="020B0604020202020204" pitchFamily="34" charset="0"/>
                        </a:rPr>
                        <a:t>0 </a:t>
                      </a:r>
                      <a:endParaRPr lang="en-US" sz="2400" b="0" i="0">
                        <a:effectLst/>
                      </a:endParaRPr>
                    </a:p>
                  </a:txBody>
                  <a:tcPr anchor="ctr"/>
                </a:tc>
                <a:extLst>
                  <a:ext uri="{0D108BD9-81ED-4DB2-BD59-A6C34878D82A}">
                    <a16:rowId xmlns:a16="http://schemas.microsoft.com/office/drawing/2014/main" val="1414014334"/>
                  </a:ext>
                </a:extLst>
              </a:tr>
              <a:tr h="455599">
                <a:tc>
                  <a:txBody>
                    <a:bodyPr/>
                    <a:lstStyle/>
                    <a:p>
                      <a:pPr algn="l" rtl="0" fontAlgn="base"/>
                      <a:r>
                        <a:rPr lang="en-US" sz="2400" b="0" i="0">
                          <a:solidFill>
                            <a:srgbClr val="000000"/>
                          </a:solidFill>
                          <a:effectLst/>
                          <a:latin typeface="Arial" panose="020B0604020202020204" pitchFamily="34" charset="0"/>
                        </a:rPr>
                        <a:t>Hispanic </a:t>
                      </a:r>
                      <a:endParaRPr lang="en-US" sz="2400" b="0" i="0">
                        <a:effectLst/>
                      </a:endParaRPr>
                    </a:p>
                  </a:txBody>
                  <a:tcPr/>
                </a:tc>
                <a:tc>
                  <a:txBody>
                    <a:bodyPr/>
                    <a:lstStyle/>
                    <a:p>
                      <a:pPr algn="ctr" rtl="0" fontAlgn="base"/>
                      <a:r>
                        <a:rPr lang="en-US" sz="2400" b="0" i="0">
                          <a:effectLst/>
                          <a:latin typeface="Arial" panose="020B0604020202020204" pitchFamily="34" charset="0"/>
                        </a:rPr>
                        <a:t>42 </a:t>
                      </a:r>
                      <a:endParaRPr lang="en-US" sz="2400" b="0" i="0">
                        <a:effectLst/>
                      </a:endParaRPr>
                    </a:p>
                  </a:txBody>
                  <a:tcPr anchor="ctr"/>
                </a:tc>
                <a:extLst>
                  <a:ext uri="{0D108BD9-81ED-4DB2-BD59-A6C34878D82A}">
                    <a16:rowId xmlns:a16="http://schemas.microsoft.com/office/drawing/2014/main" val="1658745787"/>
                  </a:ext>
                </a:extLst>
              </a:tr>
              <a:tr h="455599">
                <a:tc>
                  <a:txBody>
                    <a:bodyPr/>
                    <a:lstStyle/>
                    <a:p>
                      <a:pPr algn="l" rtl="0" fontAlgn="base"/>
                      <a:r>
                        <a:rPr lang="en-US" sz="2400" b="0" i="0">
                          <a:effectLst/>
                          <a:latin typeface="Arial" panose="020B0604020202020204" pitchFamily="34" charset="0"/>
                        </a:rPr>
                        <a:t>Pacific Islander </a:t>
                      </a:r>
                      <a:endParaRPr lang="en-US" sz="2400" b="0" i="0">
                        <a:effectLst/>
                      </a:endParaRPr>
                    </a:p>
                  </a:txBody>
                  <a:tcPr/>
                </a:tc>
                <a:tc>
                  <a:txBody>
                    <a:bodyPr/>
                    <a:lstStyle/>
                    <a:p>
                      <a:pPr algn="ctr" rtl="0" fontAlgn="base"/>
                      <a:r>
                        <a:rPr lang="en-US" sz="2400" b="0" i="0">
                          <a:effectLst/>
                          <a:latin typeface="Arial" panose="020B0604020202020204" pitchFamily="34" charset="0"/>
                        </a:rPr>
                        <a:t>8 </a:t>
                      </a:r>
                      <a:endParaRPr lang="en-US" sz="2400" b="0" i="0">
                        <a:effectLst/>
                      </a:endParaRPr>
                    </a:p>
                  </a:txBody>
                  <a:tcPr anchor="ctr"/>
                </a:tc>
                <a:extLst>
                  <a:ext uri="{0D108BD9-81ED-4DB2-BD59-A6C34878D82A}">
                    <a16:rowId xmlns:a16="http://schemas.microsoft.com/office/drawing/2014/main" val="2354213277"/>
                  </a:ext>
                </a:extLst>
              </a:tr>
              <a:tr h="455599">
                <a:tc>
                  <a:txBody>
                    <a:bodyPr/>
                    <a:lstStyle/>
                    <a:p>
                      <a:pPr algn="l" rtl="0" fontAlgn="base"/>
                      <a:r>
                        <a:rPr lang="en-US" sz="2400" b="0" i="0">
                          <a:effectLst/>
                          <a:latin typeface="Arial" panose="020B0604020202020204" pitchFamily="34" charset="0"/>
                        </a:rPr>
                        <a:t>White </a:t>
                      </a:r>
                      <a:endParaRPr lang="en-US" sz="2400" b="0" i="0">
                        <a:effectLst/>
                      </a:endParaRPr>
                    </a:p>
                  </a:txBody>
                  <a:tcPr/>
                </a:tc>
                <a:tc>
                  <a:txBody>
                    <a:bodyPr/>
                    <a:lstStyle/>
                    <a:p>
                      <a:pPr algn="ctr" rtl="0" fontAlgn="base"/>
                      <a:r>
                        <a:rPr lang="en-US" sz="2400" b="0" i="0">
                          <a:effectLst/>
                          <a:latin typeface="Arial" panose="020B0604020202020204" pitchFamily="34" charset="0"/>
                        </a:rPr>
                        <a:t>31 </a:t>
                      </a:r>
                      <a:endParaRPr lang="en-US" sz="2400" b="0" i="0">
                        <a:effectLst/>
                      </a:endParaRPr>
                    </a:p>
                  </a:txBody>
                  <a:tcPr anchor="ctr"/>
                </a:tc>
                <a:extLst>
                  <a:ext uri="{0D108BD9-81ED-4DB2-BD59-A6C34878D82A}">
                    <a16:rowId xmlns:a16="http://schemas.microsoft.com/office/drawing/2014/main" val="1702098908"/>
                  </a:ext>
                </a:extLst>
              </a:tr>
              <a:tr h="455599">
                <a:tc>
                  <a:txBody>
                    <a:bodyPr/>
                    <a:lstStyle/>
                    <a:p>
                      <a:pPr algn="l" rtl="0" fontAlgn="base"/>
                      <a:r>
                        <a:rPr lang="en-US" sz="2400" b="0" i="0">
                          <a:effectLst/>
                          <a:latin typeface="Arial" panose="020B0604020202020204" pitchFamily="34" charset="0"/>
                        </a:rPr>
                        <a:t>Two or More Races </a:t>
                      </a:r>
                      <a:endParaRPr lang="en-US" sz="2400" b="0" i="0">
                        <a:effectLst/>
                      </a:endParaRPr>
                    </a:p>
                  </a:txBody>
                  <a:tcPr/>
                </a:tc>
                <a:tc>
                  <a:txBody>
                    <a:bodyPr/>
                    <a:lstStyle/>
                    <a:p>
                      <a:pPr algn="ctr" rtl="0" fontAlgn="base"/>
                      <a:r>
                        <a:rPr lang="en-US" sz="2400" b="0" i="0" dirty="0">
                          <a:effectLst/>
                          <a:latin typeface="Arial" panose="020B0604020202020204" pitchFamily="34" charset="0"/>
                        </a:rPr>
                        <a:t>9 </a:t>
                      </a:r>
                      <a:endParaRPr lang="en-US" sz="2400" b="0" i="0" dirty="0">
                        <a:effectLst/>
                      </a:endParaRPr>
                    </a:p>
                  </a:txBody>
                  <a:tcPr anchor="ctr"/>
                </a:tc>
                <a:extLst>
                  <a:ext uri="{0D108BD9-81ED-4DB2-BD59-A6C34878D82A}">
                    <a16:rowId xmlns:a16="http://schemas.microsoft.com/office/drawing/2014/main" val="963429165"/>
                  </a:ext>
                </a:extLst>
              </a:tr>
            </a:tbl>
          </a:graphicData>
        </a:graphic>
      </p:graphicFrame>
    </p:spTree>
    <p:extLst>
      <p:ext uri="{BB962C8B-B14F-4D97-AF65-F5344CB8AC3E}">
        <p14:creationId xmlns:p14="http://schemas.microsoft.com/office/powerpoint/2010/main" val="34076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C9A0B-45AF-4FC4-BA01-6C09A8565ABE}"/>
              </a:ext>
            </a:extLst>
          </p:cNvPr>
          <p:cNvSpPr>
            <a:spLocks noGrp="1"/>
          </p:cNvSpPr>
          <p:nvPr>
            <p:ph type="title"/>
          </p:nvPr>
        </p:nvSpPr>
        <p:spPr>
          <a:xfrm>
            <a:off x="217731" y="445860"/>
            <a:ext cx="11423089" cy="564706"/>
          </a:xfrm>
        </p:spPr>
        <p:txBody>
          <a:bodyPr/>
          <a:lstStyle/>
          <a:p>
            <a:r>
              <a:rPr lang="en-US" sz="4000"/>
              <a:t>LEAs Eligible for 2019 DA by Student Group</a:t>
            </a:r>
            <a:r>
              <a:rPr lang="en-US" sz="4000" b="0"/>
              <a:t> </a:t>
            </a:r>
            <a:endParaRPr lang="en-US" sz="4000"/>
          </a:p>
        </p:txBody>
      </p:sp>
      <p:graphicFrame>
        <p:nvGraphicFramePr>
          <p:cNvPr id="5" name="Content Placeholder 4">
            <a:extLst>
              <a:ext uri="{FF2B5EF4-FFF2-40B4-BE49-F238E27FC236}">
                <a16:creationId xmlns:a16="http://schemas.microsoft.com/office/drawing/2014/main" id="{160A63F9-BF59-4106-96D3-2B6FDDE69B46}"/>
              </a:ext>
            </a:extLst>
          </p:cNvPr>
          <p:cNvGraphicFramePr>
            <a:graphicFrameLocks noGrp="1"/>
          </p:cNvGraphicFramePr>
          <p:nvPr>
            <p:ph sz="half" idx="10"/>
            <p:extLst>
              <p:ext uri="{D42A27DB-BD31-4B8C-83A1-F6EECF244321}">
                <p14:modId xmlns:p14="http://schemas.microsoft.com/office/powerpoint/2010/main" val="3333162049"/>
              </p:ext>
            </p:extLst>
          </p:nvPr>
        </p:nvGraphicFramePr>
        <p:xfrm>
          <a:off x="662940" y="1874520"/>
          <a:ext cx="10866120" cy="3108960"/>
        </p:xfrm>
        <a:graphic>
          <a:graphicData uri="http://schemas.openxmlformats.org/drawingml/2006/table">
            <a:tbl>
              <a:tblPr firstRow="1" bandRow="1">
                <a:tableStyleId>{5C22544A-7EE6-4342-B048-85BDC9FD1C3A}</a:tableStyleId>
              </a:tblPr>
              <a:tblGrid>
                <a:gridCol w="5306369">
                  <a:extLst>
                    <a:ext uri="{9D8B030D-6E8A-4147-A177-3AD203B41FA5}">
                      <a16:colId xmlns:a16="http://schemas.microsoft.com/office/drawing/2014/main" val="3118309654"/>
                    </a:ext>
                  </a:extLst>
                </a:gridCol>
                <a:gridCol w="5559751">
                  <a:extLst>
                    <a:ext uri="{9D8B030D-6E8A-4147-A177-3AD203B41FA5}">
                      <a16:colId xmlns:a16="http://schemas.microsoft.com/office/drawing/2014/main" val="502229850"/>
                    </a:ext>
                  </a:extLst>
                </a:gridCol>
              </a:tblGrid>
              <a:tr h="370840">
                <a:tc>
                  <a:txBody>
                    <a:bodyPr/>
                    <a:lstStyle/>
                    <a:p>
                      <a:pPr algn="ctr" rtl="0" fontAlgn="base"/>
                      <a:r>
                        <a:rPr lang="en-US" sz="2400" b="1" i="0">
                          <a:effectLst/>
                          <a:latin typeface="Arial" panose="020B0604020202020204" pitchFamily="34" charset="0"/>
                        </a:rPr>
                        <a:t>Student Group</a:t>
                      </a:r>
                      <a:r>
                        <a:rPr lang="en-US" sz="2400" b="0" i="0">
                          <a:effectLst/>
                          <a:latin typeface="Arial" panose="020B0604020202020204" pitchFamily="34" charset="0"/>
                        </a:rPr>
                        <a:t> </a:t>
                      </a:r>
                      <a:endParaRPr lang="en-US" sz="2400" b="0" i="0">
                        <a:effectLst/>
                      </a:endParaRPr>
                    </a:p>
                  </a:txBody>
                  <a:tcPr anchor="ctr">
                    <a:solidFill>
                      <a:schemeClr val="tx2">
                        <a:lumMod val="75000"/>
                      </a:schemeClr>
                    </a:solidFill>
                  </a:tcPr>
                </a:tc>
                <a:tc>
                  <a:txBody>
                    <a:bodyPr/>
                    <a:lstStyle/>
                    <a:p>
                      <a:pPr algn="ctr" rtl="0" fontAlgn="base"/>
                      <a:r>
                        <a:rPr lang="en-US" sz="2400" b="1" i="0">
                          <a:effectLst/>
                          <a:latin typeface="Arial" panose="020B0604020202020204" pitchFamily="34" charset="0"/>
                        </a:rPr>
                        <a:t>Number of LEAs Eligible for DA</a:t>
                      </a:r>
                      <a:r>
                        <a:rPr lang="en-US" sz="2400" b="0" i="0">
                          <a:effectLst/>
                          <a:latin typeface="Arial" panose="020B0604020202020204" pitchFamily="34" charset="0"/>
                        </a:rPr>
                        <a:t> </a:t>
                      </a:r>
                      <a:endParaRPr lang="en-US" sz="2400" b="0" i="0">
                        <a:effectLst/>
                      </a:endParaRPr>
                    </a:p>
                  </a:txBody>
                  <a:tcPr anchor="ctr">
                    <a:solidFill>
                      <a:schemeClr val="tx2">
                        <a:lumMod val="75000"/>
                      </a:schemeClr>
                    </a:solidFill>
                  </a:tcPr>
                </a:tc>
                <a:extLst>
                  <a:ext uri="{0D108BD9-81ED-4DB2-BD59-A6C34878D82A}">
                    <a16:rowId xmlns:a16="http://schemas.microsoft.com/office/drawing/2014/main" val="3605879138"/>
                  </a:ext>
                </a:extLst>
              </a:tr>
              <a:tr h="370840">
                <a:tc>
                  <a:txBody>
                    <a:bodyPr/>
                    <a:lstStyle/>
                    <a:p>
                      <a:pPr algn="l" rtl="0" fontAlgn="base"/>
                      <a:r>
                        <a:rPr lang="en-US" sz="2400" b="0" i="0">
                          <a:effectLst/>
                          <a:latin typeface="Arial" panose="020B0604020202020204" pitchFamily="34" charset="0"/>
                        </a:rPr>
                        <a:t>Homeless Students  </a:t>
                      </a:r>
                      <a:endParaRPr lang="en-US" sz="2400" b="0" i="0">
                        <a:effectLst/>
                      </a:endParaRPr>
                    </a:p>
                  </a:txBody>
                  <a:tcPr/>
                </a:tc>
                <a:tc>
                  <a:txBody>
                    <a:bodyPr/>
                    <a:lstStyle/>
                    <a:p>
                      <a:pPr algn="ctr" rtl="0" fontAlgn="base"/>
                      <a:r>
                        <a:rPr lang="en-US" sz="2400" b="0" i="0">
                          <a:effectLst/>
                          <a:latin typeface="Arial" panose="020B0604020202020204" pitchFamily="34" charset="0"/>
                        </a:rPr>
                        <a:t>98 </a:t>
                      </a:r>
                      <a:endParaRPr lang="en-US" sz="2400" b="0" i="0">
                        <a:effectLst/>
                      </a:endParaRPr>
                    </a:p>
                  </a:txBody>
                  <a:tcPr anchor="ctr"/>
                </a:tc>
                <a:extLst>
                  <a:ext uri="{0D108BD9-81ED-4DB2-BD59-A6C34878D82A}">
                    <a16:rowId xmlns:a16="http://schemas.microsoft.com/office/drawing/2014/main" val="764834756"/>
                  </a:ext>
                </a:extLst>
              </a:tr>
              <a:tr h="370840">
                <a:tc>
                  <a:txBody>
                    <a:bodyPr/>
                    <a:lstStyle/>
                    <a:p>
                      <a:pPr algn="l" rtl="0" fontAlgn="base"/>
                      <a:r>
                        <a:rPr lang="en-US" sz="2400" b="0" i="0">
                          <a:effectLst/>
                          <a:latin typeface="Arial" panose="020B0604020202020204" pitchFamily="34" charset="0"/>
                        </a:rPr>
                        <a:t>English Learner Students  </a:t>
                      </a:r>
                      <a:endParaRPr lang="en-US" sz="2400" b="0" i="0">
                        <a:effectLst/>
                      </a:endParaRPr>
                    </a:p>
                  </a:txBody>
                  <a:tcPr/>
                </a:tc>
                <a:tc>
                  <a:txBody>
                    <a:bodyPr/>
                    <a:lstStyle/>
                    <a:p>
                      <a:pPr algn="ctr" rtl="0" fontAlgn="base"/>
                      <a:r>
                        <a:rPr lang="en-US" sz="2400" b="0" i="0">
                          <a:effectLst/>
                          <a:latin typeface="Arial" panose="020B0604020202020204" pitchFamily="34" charset="0"/>
                        </a:rPr>
                        <a:t>57 </a:t>
                      </a:r>
                      <a:endParaRPr lang="en-US" sz="2400" b="0" i="0">
                        <a:effectLst/>
                      </a:endParaRPr>
                    </a:p>
                  </a:txBody>
                  <a:tcPr anchor="ctr"/>
                </a:tc>
                <a:extLst>
                  <a:ext uri="{0D108BD9-81ED-4DB2-BD59-A6C34878D82A}">
                    <a16:rowId xmlns:a16="http://schemas.microsoft.com/office/drawing/2014/main" val="1420472009"/>
                  </a:ext>
                </a:extLst>
              </a:tr>
              <a:tr h="370840">
                <a:tc>
                  <a:txBody>
                    <a:bodyPr/>
                    <a:lstStyle/>
                    <a:p>
                      <a:pPr algn="l" rtl="0" fontAlgn="base"/>
                      <a:r>
                        <a:rPr lang="en-US" sz="2400" b="0" i="0">
                          <a:effectLst/>
                          <a:latin typeface="Arial" panose="020B0604020202020204" pitchFamily="34" charset="0"/>
                        </a:rPr>
                        <a:t>Foster Youth Students  </a:t>
                      </a:r>
                      <a:endParaRPr lang="en-US" sz="2400" b="0" i="0">
                        <a:effectLst/>
                      </a:endParaRPr>
                    </a:p>
                  </a:txBody>
                  <a:tcPr/>
                </a:tc>
                <a:tc>
                  <a:txBody>
                    <a:bodyPr/>
                    <a:lstStyle/>
                    <a:p>
                      <a:pPr algn="ctr" rtl="0" fontAlgn="base"/>
                      <a:r>
                        <a:rPr lang="en-US" sz="2400" b="0" i="0">
                          <a:effectLst/>
                          <a:latin typeface="Arial" panose="020B0604020202020204" pitchFamily="34" charset="0"/>
                        </a:rPr>
                        <a:t>101 </a:t>
                      </a:r>
                      <a:endParaRPr lang="en-US" sz="2400" b="0" i="0">
                        <a:effectLst/>
                      </a:endParaRPr>
                    </a:p>
                  </a:txBody>
                  <a:tcPr anchor="ctr"/>
                </a:tc>
                <a:extLst>
                  <a:ext uri="{0D108BD9-81ED-4DB2-BD59-A6C34878D82A}">
                    <a16:rowId xmlns:a16="http://schemas.microsoft.com/office/drawing/2014/main" val="1811607328"/>
                  </a:ext>
                </a:extLst>
              </a:tr>
              <a:tr h="370840">
                <a:tc>
                  <a:txBody>
                    <a:bodyPr/>
                    <a:lstStyle/>
                    <a:p>
                      <a:pPr algn="l" rtl="0" fontAlgn="base"/>
                      <a:r>
                        <a:rPr lang="en-US" sz="2400" b="0" i="0">
                          <a:effectLst/>
                          <a:latin typeface="Arial" panose="020B0604020202020204" pitchFamily="34" charset="0"/>
                        </a:rPr>
                        <a:t>Student with Disabilities  </a:t>
                      </a:r>
                      <a:endParaRPr lang="en-US" sz="2400" b="0" i="0">
                        <a:effectLst/>
                      </a:endParaRPr>
                    </a:p>
                  </a:txBody>
                  <a:tcPr/>
                </a:tc>
                <a:tc>
                  <a:txBody>
                    <a:bodyPr/>
                    <a:lstStyle/>
                    <a:p>
                      <a:pPr algn="ctr" rtl="0" fontAlgn="base"/>
                      <a:r>
                        <a:rPr lang="en-US" sz="2400" b="0" i="0">
                          <a:effectLst/>
                          <a:latin typeface="Arial" panose="020B0604020202020204" pitchFamily="34" charset="0"/>
                        </a:rPr>
                        <a:t>187 </a:t>
                      </a:r>
                      <a:endParaRPr lang="en-US" sz="2400" b="0" i="0">
                        <a:effectLst/>
                      </a:endParaRPr>
                    </a:p>
                  </a:txBody>
                  <a:tcPr anchor="ctr"/>
                </a:tc>
                <a:extLst>
                  <a:ext uri="{0D108BD9-81ED-4DB2-BD59-A6C34878D82A}">
                    <a16:rowId xmlns:a16="http://schemas.microsoft.com/office/drawing/2014/main" val="2767420039"/>
                  </a:ext>
                </a:extLst>
              </a:tr>
              <a:tr h="370840">
                <a:tc>
                  <a:txBody>
                    <a:bodyPr/>
                    <a:lstStyle/>
                    <a:p>
                      <a:pPr algn="l" rtl="0" fontAlgn="base"/>
                      <a:r>
                        <a:rPr lang="en-US" sz="2400" b="0" i="0">
                          <a:solidFill>
                            <a:srgbClr val="000000"/>
                          </a:solidFill>
                          <a:effectLst/>
                          <a:latin typeface="Arial" panose="020B0604020202020204" pitchFamily="34" charset="0"/>
                        </a:rPr>
                        <a:t>Socioeconomically Disadvantaged Students  </a:t>
                      </a:r>
                      <a:endParaRPr lang="en-US" sz="2400" b="0" i="0">
                        <a:effectLst/>
                      </a:endParaRPr>
                    </a:p>
                  </a:txBody>
                  <a:tcPr/>
                </a:tc>
                <a:tc>
                  <a:txBody>
                    <a:bodyPr/>
                    <a:lstStyle/>
                    <a:p>
                      <a:pPr algn="ctr" rtl="0" fontAlgn="base"/>
                      <a:r>
                        <a:rPr lang="en-US" sz="2400" b="0" i="0" dirty="0">
                          <a:effectLst/>
                          <a:latin typeface="Arial" panose="020B0604020202020204" pitchFamily="34" charset="0"/>
                        </a:rPr>
                        <a:t>62 </a:t>
                      </a:r>
                      <a:endParaRPr lang="en-US" sz="2400" b="0" i="0" dirty="0">
                        <a:effectLst/>
                      </a:endParaRPr>
                    </a:p>
                  </a:txBody>
                  <a:tcPr anchor="ctr"/>
                </a:tc>
                <a:extLst>
                  <a:ext uri="{0D108BD9-81ED-4DB2-BD59-A6C34878D82A}">
                    <a16:rowId xmlns:a16="http://schemas.microsoft.com/office/drawing/2014/main" val="4261468886"/>
                  </a:ext>
                </a:extLst>
              </a:tr>
            </a:tbl>
          </a:graphicData>
        </a:graphic>
      </p:graphicFrame>
    </p:spTree>
    <p:extLst>
      <p:ext uri="{BB962C8B-B14F-4D97-AF65-F5344CB8AC3E}">
        <p14:creationId xmlns:p14="http://schemas.microsoft.com/office/powerpoint/2010/main" val="1104225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FE8F5-DFCA-4484-80B1-B00C16467142}"/>
              </a:ext>
            </a:extLst>
          </p:cNvPr>
          <p:cNvSpPr>
            <a:spLocks noGrp="1"/>
          </p:cNvSpPr>
          <p:nvPr>
            <p:ph type="title"/>
          </p:nvPr>
        </p:nvSpPr>
        <p:spPr>
          <a:xfrm>
            <a:off x="647700" y="546008"/>
            <a:ext cx="11312652" cy="1229075"/>
          </a:xfrm>
        </p:spPr>
        <p:txBody>
          <a:bodyPr/>
          <a:lstStyle/>
          <a:p>
            <a:r>
              <a:rPr lang="en-US" sz="5400">
                <a:cs typeface="Aharoni"/>
              </a:rPr>
              <a:t>DA and Charter Schools</a:t>
            </a:r>
          </a:p>
        </p:txBody>
      </p:sp>
      <p:sp>
        <p:nvSpPr>
          <p:cNvPr id="3" name="Content Placeholder 2">
            <a:extLst>
              <a:ext uri="{FF2B5EF4-FFF2-40B4-BE49-F238E27FC236}">
                <a16:creationId xmlns:a16="http://schemas.microsoft.com/office/drawing/2014/main" id="{E6B9CC90-5DA5-42B5-83B5-D0F1E95F89BB}"/>
              </a:ext>
            </a:extLst>
          </p:cNvPr>
          <p:cNvSpPr>
            <a:spLocks noGrp="1"/>
          </p:cNvSpPr>
          <p:nvPr>
            <p:ph idx="1"/>
          </p:nvPr>
        </p:nvSpPr>
        <p:spPr/>
        <p:txBody>
          <a:bodyPr vert="horz" lIns="91440" tIns="45720" rIns="91440" bIns="45720" rtlCol="0" anchor="t">
            <a:normAutofit fontScale="77500" lnSpcReduction="20000"/>
          </a:bodyPr>
          <a:lstStyle/>
          <a:p>
            <a:r>
              <a:rPr lang="en-US">
                <a:latin typeface="Arial"/>
                <a:cs typeface="Arial"/>
              </a:rPr>
              <a:t>While charter schools were identified for DA in 2019, they are not eligible to be identified in 2022. </a:t>
            </a:r>
            <a:endParaRPr lang="en-US"/>
          </a:p>
          <a:p>
            <a:pPr lvl="1"/>
            <a:r>
              <a:rPr lang="en-US">
                <a:latin typeface="Arial"/>
                <a:cs typeface="Arial"/>
              </a:rPr>
              <a:t>Changes were made to the eligibility criteria following the 2019 identification process:</a:t>
            </a:r>
          </a:p>
          <a:p>
            <a:pPr marL="1029970" lvl="2"/>
            <a:r>
              <a:rPr lang="en-US">
                <a:latin typeface="Arial"/>
                <a:cs typeface="Arial"/>
              </a:rPr>
              <a:t>As seen in Assembly Bill (AB) 130 section 123(d) (Chapter 44, Statutes of 2021), and the parameters set forth in California </a:t>
            </a:r>
            <a:r>
              <a:rPr lang="en-US" i="1">
                <a:latin typeface="Arial"/>
                <a:cs typeface="Arial"/>
              </a:rPr>
              <a:t>Education Code </a:t>
            </a:r>
            <a:r>
              <a:rPr lang="en-US">
                <a:latin typeface="Arial"/>
                <a:cs typeface="Arial"/>
              </a:rPr>
              <a:t>Section 47607.3(a)</a:t>
            </a:r>
          </a:p>
          <a:p>
            <a:r>
              <a:rPr lang="en-US">
                <a:latin typeface="Arial"/>
                <a:cs typeface="Arial"/>
              </a:rPr>
              <a:t>Charter schools will begin eligibility for identification again under the new criteria with the release of the 2023 Dashboard.</a:t>
            </a:r>
          </a:p>
        </p:txBody>
      </p:sp>
    </p:spTree>
    <p:extLst>
      <p:ext uri="{BB962C8B-B14F-4D97-AF65-F5344CB8AC3E}">
        <p14:creationId xmlns:p14="http://schemas.microsoft.com/office/powerpoint/2010/main" val="2877262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CD48-A5EE-5B47-02D9-C5CB6EFBB071}"/>
              </a:ext>
            </a:extLst>
          </p:cNvPr>
          <p:cNvSpPr>
            <a:spLocks noGrp="1"/>
          </p:cNvSpPr>
          <p:nvPr>
            <p:ph type="title"/>
          </p:nvPr>
        </p:nvSpPr>
        <p:spPr/>
        <p:txBody>
          <a:bodyPr/>
          <a:lstStyle/>
          <a:p>
            <a:r>
              <a:rPr lang="en-US" sz="5400">
                <a:cs typeface="Aharoni"/>
              </a:rPr>
              <a:t>Changes for Differentiated Assistance </a:t>
            </a:r>
            <a:br>
              <a:rPr lang="en-US" sz="5400">
                <a:cs typeface="Aharoni"/>
              </a:rPr>
            </a:br>
            <a:r>
              <a:rPr lang="en-US" sz="5400">
                <a:cs typeface="Aharoni"/>
              </a:rPr>
              <a:t>in 2022</a:t>
            </a:r>
            <a:endParaRPr lang="en-US" sz="5400"/>
          </a:p>
        </p:txBody>
      </p:sp>
    </p:spTree>
    <p:extLst>
      <p:ext uri="{BB962C8B-B14F-4D97-AF65-F5344CB8AC3E}">
        <p14:creationId xmlns:p14="http://schemas.microsoft.com/office/powerpoint/2010/main" val="1199255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B4FAA-1F4A-4A26-AEF9-8B9BECDA5779}"/>
              </a:ext>
            </a:extLst>
          </p:cNvPr>
          <p:cNvSpPr>
            <a:spLocks noGrp="1"/>
          </p:cNvSpPr>
          <p:nvPr>
            <p:ph type="title"/>
          </p:nvPr>
        </p:nvSpPr>
        <p:spPr>
          <a:xfrm>
            <a:off x="647696" y="485555"/>
            <a:ext cx="10858500" cy="832883"/>
          </a:xfrm>
        </p:spPr>
        <p:txBody>
          <a:bodyPr/>
          <a:lstStyle/>
          <a:p>
            <a:r>
              <a:rPr lang="en-US" sz="5400"/>
              <a:t>Today’s Topics (2)</a:t>
            </a:r>
          </a:p>
        </p:txBody>
      </p:sp>
      <p:sp>
        <p:nvSpPr>
          <p:cNvPr id="3" name="Content Placeholder 2">
            <a:extLst>
              <a:ext uri="{FF2B5EF4-FFF2-40B4-BE49-F238E27FC236}">
                <a16:creationId xmlns:a16="http://schemas.microsoft.com/office/drawing/2014/main" id="{E52230F7-6E55-4CE3-9088-58890470970A}"/>
              </a:ext>
            </a:extLst>
          </p:cNvPr>
          <p:cNvSpPr>
            <a:spLocks noGrp="1"/>
          </p:cNvSpPr>
          <p:nvPr>
            <p:ph sz="quarter" idx="10"/>
          </p:nvPr>
        </p:nvSpPr>
        <p:spPr>
          <a:xfrm>
            <a:off x="666750" y="1662223"/>
            <a:ext cx="10858499" cy="4710222"/>
          </a:xfrm>
        </p:spPr>
        <p:txBody>
          <a:bodyPr vert="horz" lIns="91440" tIns="45720" rIns="91440" bIns="45720" rtlCol="0" anchor="t">
            <a:normAutofit/>
          </a:bodyPr>
          <a:lstStyle/>
          <a:p>
            <a:r>
              <a:rPr lang="en-US" sz="3200" b="1">
                <a:solidFill>
                  <a:srgbClr val="354052"/>
                </a:solidFill>
                <a:latin typeface="Arial"/>
                <a:cs typeface="Arial"/>
              </a:rPr>
              <a:t>Review Proposal to Link the Dashboard to the Teacher Assignment Outcome Data on </a:t>
            </a:r>
            <a:r>
              <a:rPr lang="en-US" sz="3200" b="1" err="1">
                <a:solidFill>
                  <a:srgbClr val="354052"/>
                </a:solidFill>
                <a:latin typeface="Arial"/>
                <a:cs typeface="Arial"/>
              </a:rPr>
              <a:t>DataQuest</a:t>
            </a:r>
            <a:r>
              <a:rPr lang="en-US" sz="3200" b="1">
                <a:solidFill>
                  <a:srgbClr val="354052"/>
                </a:solidFill>
                <a:latin typeface="Arial"/>
                <a:cs typeface="Arial"/>
              </a:rPr>
              <a:t> </a:t>
            </a:r>
            <a:r>
              <a:rPr lang="en-US" sz="3200">
                <a:solidFill>
                  <a:srgbClr val="354052"/>
                </a:solidFill>
                <a:latin typeface="Arial"/>
                <a:cs typeface="Arial"/>
              </a:rPr>
              <a:t> </a:t>
            </a:r>
            <a:endParaRPr lang="en-US" sz="3200">
              <a:solidFill>
                <a:srgbClr val="354052"/>
              </a:solidFill>
            </a:endParaRPr>
          </a:p>
          <a:p>
            <a:pPr lvl="1"/>
            <a:r>
              <a:rPr lang="en-US" sz="2800">
                <a:solidFill>
                  <a:srgbClr val="354052"/>
                </a:solidFill>
                <a:latin typeface="Arial"/>
                <a:cs typeface="Arial"/>
              </a:rPr>
              <a:t>Overview of June 2022 Release of Statewide Teaching Assignment Monitoring Outcome Data on </a:t>
            </a:r>
            <a:r>
              <a:rPr lang="en-US" sz="2800" err="1">
                <a:solidFill>
                  <a:srgbClr val="354052"/>
                </a:solidFill>
                <a:latin typeface="Arial"/>
                <a:cs typeface="Arial"/>
              </a:rPr>
              <a:t>DataQuest</a:t>
            </a:r>
            <a:endParaRPr lang="en-US" sz="2800">
              <a:solidFill>
                <a:srgbClr val="354052"/>
              </a:solidFill>
              <a:latin typeface="Arial"/>
              <a:cs typeface="Arial"/>
            </a:endParaRPr>
          </a:p>
          <a:p>
            <a:pPr lvl="1"/>
            <a:r>
              <a:rPr lang="en-US" sz="2800">
                <a:solidFill>
                  <a:srgbClr val="354052"/>
                </a:solidFill>
                <a:latin typeface="Arial"/>
                <a:cs typeface="Arial"/>
              </a:rPr>
              <a:t>Ad-Hoc Work Group</a:t>
            </a:r>
          </a:p>
          <a:p>
            <a:pPr lvl="2"/>
            <a:r>
              <a:rPr lang="en-US" sz="2600">
                <a:solidFill>
                  <a:srgbClr val="354052"/>
                </a:solidFill>
                <a:latin typeface="Arial"/>
                <a:cs typeface="Arial"/>
              </a:rPr>
              <a:t>Formation of a new ad-hoc work group to develop objective criteria for the incorporation of Teacher Assignment Data into Priority One of the Dashboard</a:t>
            </a:r>
          </a:p>
        </p:txBody>
      </p:sp>
    </p:spTree>
    <p:extLst>
      <p:ext uri="{BB962C8B-B14F-4D97-AF65-F5344CB8AC3E}">
        <p14:creationId xmlns:p14="http://schemas.microsoft.com/office/powerpoint/2010/main" val="769313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332A1-150C-404C-810C-0E89402EC024}"/>
              </a:ext>
            </a:extLst>
          </p:cNvPr>
          <p:cNvSpPr>
            <a:spLocks noGrp="1"/>
          </p:cNvSpPr>
          <p:nvPr>
            <p:ph type="title"/>
          </p:nvPr>
        </p:nvSpPr>
        <p:spPr/>
        <p:txBody>
          <a:bodyPr/>
          <a:lstStyle/>
          <a:p>
            <a:r>
              <a:rPr lang="en-US" sz="4400">
                <a:cs typeface="Aharoni"/>
              </a:rPr>
              <a:t>Why Do We Need to Change the DA Methodology for 2022?</a:t>
            </a:r>
          </a:p>
        </p:txBody>
      </p:sp>
      <p:sp>
        <p:nvSpPr>
          <p:cNvPr id="3" name="Content Placeholder 2">
            <a:extLst>
              <a:ext uri="{FF2B5EF4-FFF2-40B4-BE49-F238E27FC236}">
                <a16:creationId xmlns:a16="http://schemas.microsoft.com/office/drawing/2014/main" id="{2A875AD8-AD67-4051-B489-E7599E7AF721}"/>
              </a:ext>
            </a:extLst>
          </p:cNvPr>
          <p:cNvSpPr>
            <a:spLocks noGrp="1"/>
          </p:cNvSpPr>
          <p:nvPr>
            <p:ph sz="quarter" idx="10"/>
          </p:nvPr>
        </p:nvSpPr>
        <p:spPr>
          <a:xfrm>
            <a:off x="647699" y="1752600"/>
            <a:ext cx="10858499" cy="4713130"/>
          </a:xfrm>
        </p:spPr>
        <p:txBody>
          <a:bodyPr vert="horz" lIns="91440" tIns="45720" rIns="91440" bIns="45720" rtlCol="0" anchor="t">
            <a:normAutofit fontScale="85000" lnSpcReduction="20000"/>
          </a:bodyPr>
          <a:lstStyle/>
          <a:p>
            <a:r>
              <a:rPr lang="en-US" sz="3500">
                <a:latin typeface="Arial"/>
                <a:cs typeface="Arial"/>
              </a:rPr>
              <a:t>As a result of the limitations in AB 130, the California Department of Education (CDE) must make 2022 DA eligibility determinations using only Status levels from the 2022 Dashboard</a:t>
            </a:r>
            <a:endParaRPr lang="en-US" sz="3500"/>
          </a:p>
          <a:p>
            <a:r>
              <a:rPr lang="en-US" sz="3500">
                <a:latin typeface="Arial"/>
                <a:cs typeface="Arial"/>
              </a:rPr>
              <a:t>Only "Method 1" of the following three methods are available in 2022: </a:t>
            </a:r>
            <a:endParaRPr lang="en-US" sz="3500"/>
          </a:p>
          <a:p>
            <a:pPr lvl="1"/>
            <a:r>
              <a:rPr lang="en-US" sz="3000">
                <a:latin typeface="Arial"/>
                <a:cs typeface="Arial"/>
              </a:rPr>
              <a:t>Method 1: State Indicators Only</a:t>
            </a:r>
          </a:p>
          <a:p>
            <a:pPr lvl="1"/>
            <a:r>
              <a:rPr lang="en-US" sz="3000">
                <a:latin typeface="Arial"/>
                <a:cs typeface="Arial"/>
              </a:rPr>
              <a:t>Method 2: Local Indicators Only</a:t>
            </a:r>
          </a:p>
          <a:p>
            <a:pPr lvl="1"/>
            <a:r>
              <a:rPr lang="en-US" sz="3000">
                <a:latin typeface="Arial"/>
                <a:cs typeface="Arial"/>
              </a:rPr>
              <a:t>Method 3: Combination of State and Local Indicators </a:t>
            </a:r>
          </a:p>
          <a:p>
            <a:r>
              <a:rPr lang="en-US" sz="3500">
                <a:latin typeface="Arial"/>
                <a:cs typeface="Arial"/>
              </a:rPr>
              <a:t>No College/Career Indicator (CCI) on the 2022 Dashboard</a:t>
            </a:r>
          </a:p>
        </p:txBody>
      </p:sp>
    </p:spTree>
    <p:extLst>
      <p:ext uri="{BB962C8B-B14F-4D97-AF65-F5344CB8AC3E}">
        <p14:creationId xmlns:p14="http://schemas.microsoft.com/office/powerpoint/2010/main" val="3620339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02F53D-7E74-464C-9921-28FB34A7E1F0}"/>
              </a:ext>
            </a:extLst>
          </p:cNvPr>
          <p:cNvSpPr>
            <a:spLocks noGrp="1"/>
          </p:cNvSpPr>
          <p:nvPr>
            <p:ph type="title"/>
          </p:nvPr>
        </p:nvSpPr>
        <p:spPr>
          <a:xfrm>
            <a:off x="615502" y="126718"/>
            <a:ext cx="10858500" cy="968435"/>
          </a:xfrm>
        </p:spPr>
        <p:txBody>
          <a:bodyPr/>
          <a:lstStyle/>
          <a:p>
            <a:r>
              <a:rPr lang="en-US" sz="4400">
                <a:cs typeface="Aharoni"/>
              </a:rPr>
              <a:t>Using Status as a Proxy for Color (1)</a:t>
            </a:r>
            <a:endParaRPr lang="en-US" sz="4800"/>
          </a:p>
        </p:txBody>
      </p:sp>
      <p:sp>
        <p:nvSpPr>
          <p:cNvPr id="4" name="Content Placeholder 3">
            <a:extLst>
              <a:ext uri="{FF2B5EF4-FFF2-40B4-BE49-F238E27FC236}">
                <a16:creationId xmlns:a16="http://schemas.microsoft.com/office/drawing/2014/main" id="{883E9BAD-10AF-4E06-A7D5-1945CC5D5681}"/>
              </a:ext>
            </a:extLst>
          </p:cNvPr>
          <p:cNvSpPr>
            <a:spLocks noGrp="1"/>
          </p:cNvSpPr>
          <p:nvPr>
            <p:ph sz="quarter" idx="10"/>
          </p:nvPr>
        </p:nvSpPr>
        <p:spPr>
          <a:xfrm>
            <a:off x="340242" y="1350334"/>
            <a:ext cx="11642651" cy="5273749"/>
          </a:xfrm>
        </p:spPr>
        <p:txBody>
          <a:bodyPr vert="horz" lIns="91440" tIns="45720" rIns="91440" bIns="45720" rtlCol="0" anchor="t">
            <a:noAutofit/>
          </a:bodyPr>
          <a:lstStyle/>
          <a:p>
            <a:r>
              <a:rPr lang="en-US" sz="3200">
                <a:latin typeface="Arial"/>
                <a:cs typeface="Arial"/>
              </a:rPr>
              <a:t>An investigation into the use of Status as a proxy for color was done prior to the March 2022 State Board of Education (SBE) meeting.</a:t>
            </a:r>
            <a:endParaRPr lang="en-US" sz="3200"/>
          </a:p>
          <a:p>
            <a:r>
              <a:rPr lang="en-US" sz="3200">
                <a:latin typeface="Arial"/>
                <a:cs typeface="Arial"/>
              </a:rPr>
              <a:t>The lowest status level (Very Low/Very High) is a decent proxy for Red.</a:t>
            </a:r>
            <a:endParaRPr lang="en-US" sz="3200"/>
          </a:p>
          <a:p>
            <a:pPr lvl="1"/>
            <a:r>
              <a:rPr lang="en-US" sz="2800">
                <a:latin typeface="Arial"/>
                <a:cs typeface="Arial"/>
              </a:rPr>
              <a:t>The other Status levels (i.e., Low, Medium, High) are not suitable proxies for the corresponding color (e.g., Low and Orange or High and Orange) and increases the level of error in eligibility determinations.</a:t>
            </a:r>
          </a:p>
          <a:p>
            <a:endParaRPr lang="en-US" sz="2000" b="1">
              <a:latin typeface="Arial"/>
              <a:cs typeface="Arial"/>
            </a:endParaRPr>
          </a:p>
        </p:txBody>
      </p:sp>
    </p:spTree>
    <p:extLst>
      <p:ext uri="{BB962C8B-B14F-4D97-AF65-F5344CB8AC3E}">
        <p14:creationId xmlns:p14="http://schemas.microsoft.com/office/powerpoint/2010/main" val="3553651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02F53D-7E74-464C-9921-28FB34A7E1F0}"/>
              </a:ext>
            </a:extLst>
          </p:cNvPr>
          <p:cNvSpPr>
            <a:spLocks noGrp="1"/>
          </p:cNvSpPr>
          <p:nvPr>
            <p:ph type="title"/>
          </p:nvPr>
        </p:nvSpPr>
        <p:spPr>
          <a:xfrm>
            <a:off x="615502" y="126718"/>
            <a:ext cx="10858500" cy="968435"/>
          </a:xfrm>
        </p:spPr>
        <p:txBody>
          <a:bodyPr/>
          <a:lstStyle/>
          <a:p>
            <a:r>
              <a:rPr lang="en-US" sz="4400">
                <a:cs typeface="Aharoni"/>
              </a:rPr>
              <a:t>Using Status as a Proxy for Color (2)</a:t>
            </a:r>
            <a:endParaRPr lang="en-US" sz="4800"/>
          </a:p>
        </p:txBody>
      </p:sp>
      <p:sp>
        <p:nvSpPr>
          <p:cNvPr id="4" name="Content Placeholder 3">
            <a:extLst>
              <a:ext uri="{FF2B5EF4-FFF2-40B4-BE49-F238E27FC236}">
                <a16:creationId xmlns:a16="http://schemas.microsoft.com/office/drawing/2014/main" id="{883E9BAD-10AF-4E06-A7D5-1945CC5D5681}"/>
              </a:ext>
            </a:extLst>
          </p:cNvPr>
          <p:cNvSpPr>
            <a:spLocks noGrp="1"/>
          </p:cNvSpPr>
          <p:nvPr>
            <p:ph sz="quarter" idx="10"/>
          </p:nvPr>
        </p:nvSpPr>
        <p:spPr>
          <a:xfrm>
            <a:off x="340242" y="1212112"/>
            <a:ext cx="11642651" cy="5411972"/>
          </a:xfrm>
        </p:spPr>
        <p:txBody>
          <a:bodyPr vert="horz" lIns="91440" tIns="45720" rIns="91440" bIns="45720" rtlCol="0" anchor="t">
            <a:noAutofit/>
          </a:bodyPr>
          <a:lstStyle/>
          <a:p>
            <a:r>
              <a:rPr lang="en-US" sz="3200">
                <a:latin typeface="Arial"/>
                <a:cs typeface="Arial"/>
              </a:rPr>
              <a:t>For schools with a color in the 2019 Chronic Absenteeism Indicator:</a:t>
            </a:r>
          </a:p>
          <a:p>
            <a:pPr marL="1029970" lvl="2"/>
            <a:r>
              <a:rPr lang="en-US" sz="2800" b="1">
                <a:latin typeface="Arial"/>
                <a:cs typeface="Arial"/>
              </a:rPr>
              <a:t>79 percent earned Very High and Red</a:t>
            </a:r>
          </a:p>
          <a:p>
            <a:pPr marL="1029970" lvl="2"/>
            <a:r>
              <a:rPr lang="en-US" sz="2800">
                <a:latin typeface="Arial"/>
                <a:cs typeface="Arial"/>
              </a:rPr>
              <a:t>45 percent earned High and Orange</a:t>
            </a:r>
          </a:p>
          <a:p>
            <a:pPr marL="1029970" lvl="2"/>
            <a:r>
              <a:rPr lang="en-US" sz="2800">
                <a:latin typeface="Arial"/>
                <a:cs typeface="Arial"/>
              </a:rPr>
              <a:t>19 percent earned Medium and Yellow</a:t>
            </a:r>
          </a:p>
          <a:p>
            <a:pPr marL="1029970" lvl="2"/>
            <a:r>
              <a:rPr lang="en-US" sz="2800">
                <a:latin typeface="Arial"/>
                <a:cs typeface="Arial"/>
              </a:rPr>
              <a:t>62 percent earned Low and Green</a:t>
            </a:r>
          </a:p>
          <a:p>
            <a:pPr marL="1029970" lvl="2"/>
            <a:r>
              <a:rPr lang="en-US" sz="2800" b="1">
                <a:latin typeface="Arial"/>
                <a:cs typeface="Arial"/>
              </a:rPr>
              <a:t>84 percent earned Very Low and Blue</a:t>
            </a:r>
          </a:p>
          <a:p>
            <a:pPr marL="92710" indent="0">
              <a:buNone/>
            </a:pPr>
            <a:r>
              <a:rPr lang="en-US" sz="3200">
                <a:latin typeface="Arial"/>
                <a:cs typeface="Arial"/>
              </a:rPr>
              <a:t>Note: "Very High" is the lowest status level for Chronic Absenteeism</a:t>
            </a:r>
          </a:p>
        </p:txBody>
      </p:sp>
    </p:spTree>
    <p:extLst>
      <p:ext uri="{BB962C8B-B14F-4D97-AF65-F5344CB8AC3E}">
        <p14:creationId xmlns:p14="http://schemas.microsoft.com/office/powerpoint/2010/main" val="2815603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C9A0B-45AF-4FC4-BA01-6C09A8565ABE}"/>
              </a:ext>
            </a:extLst>
          </p:cNvPr>
          <p:cNvSpPr>
            <a:spLocks noGrp="1"/>
          </p:cNvSpPr>
          <p:nvPr>
            <p:ph type="title"/>
          </p:nvPr>
        </p:nvSpPr>
        <p:spPr>
          <a:xfrm>
            <a:off x="647700" y="1"/>
            <a:ext cx="9715500" cy="876289"/>
          </a:xfrm>
        </p:spPr>
        <p:txBody>
          <a:bodyPr/>
          <a:lstStyle/>
          <a:p>
            <a:r>
              <a:rPr lang="en-US" sz="4800">
                <a:ea typeface="+mj-lt"/>
                <a:cs typeface="+mj-lt"/>
              </a:rPr>
              <a:t>Proposed 2022 DA Methodology</a:t>
            </a:r>
            <a:endParaRPr lang="en-US" sz="4800" b="0">
              <a:ea typeface="+mj-lt"/>
              <a:cs typeface="+mj-lt"/>
            </a:endParaRPr>
          </a:p>
        </p:txBody>
      </p:sp>
      <p:sp>
        <p:nvSpPr>
          <p:cNvPr id="3" name="Content Placeholder 2">
            <a:extLst>
              <a:ext uri="{FF2B5EF4-FFF2-40B4-BE49-F238E27FC236}">
                <a16:creationId xmlns:a16="http://schemas.microsoft.com/office/drawing/2014/main" id="{64FBD479-A865-4D23-AC34-DE0E2905C43B}"/>
              </a:ext>
            </a:extLst>
          </p:cNvPr>
          <p:cNvSpPr>
            <a:spLocks noGrp="1"/>
          </p:cNvSpPr>
          <p:nvPr>
            <p:ph sz="half" idx="1"/>
          </p:nvPr>
        </p:nvSpPr>
        <p:spPr>
          <a:xfrm>
            <a:off x="373959" y="882503"/>
            <a:ext cx="11267439" cy="876289"/>
          </a:xfrm>
        </p:spPr>
        <p:txBody>
          <a:bodyPr vert="horz" lIns="91440" tIns="45720" rIns="91440" bIns="45720" rtlCol="0" anchor="t">
            <a:normAutofit/>
          </a:bodyPr>
          <a:lstStyle/>
          <a:p>
            <a:pPr marL="91440" indent="0">
              <a:buNone/>
            </a:pPr>
            <a:r>
              <a:rPr lang="en-US" sz="2400">
                <a:latin typeface="Arial"/>
                <a:cs typeface="Arial"/>
              </a:rPr>
              <a:t>The table below outlines the proposed DA eligibility criteria by priority area for 2022.</a:t>
            </a:r>
          </a:p>
        </p:txBody>
      </p:sp>
      <p:graphicFrame>
        <p:nvGraphicFramePr>
          <p:cNvPr id="5" name="Content Placeholder 4">
            <a:extLst>
              <a:ext uri="{FF2B5EF4-FFF2-40B4-BE49-F238E27FC236}">
                <a16:creationId xmlns:a16="http://schemas.microsoft.com/office/drawing/2014/main" id="{160A63F9-BF59-4106-96D3-2B6FDDE69B46}"/>
              </a:ext>
            </a:extLst>
          </p:cNvPr>
          <p:cNvGraphicFramePr>
            <a:graphicFrameLocks noGrp="1"/>
          </p:cNvGraphicFramePr>
          <p:nvPr>
            <p:ph sz="half" idx="10"/>
            <p:extLst>
              <p:ext uri="{D42A27DB-BD31-4B8C-83A1-F6EECF244321}">
                <p14:modId xmlns:p14="http://schemas.microsoft.com/office/powerpoint/2010/main" val="2959756422"/>
              </p:ext>
            </p:extLst>
          </p:nvPr>
        </p:nvGraphicFramePr>
        <p:xfrm>
          <a:off x="462280" y="2045468"/>
          <a:ext cx="11267439" cy="3857492"/>
        </p:xfrm>
        <a:graphic>
          <a:graphicData uri="http://schemas.openxmlformats.org/drawingml/2006/table">
            <a:tbl>
              <a:tblPr firstRow="1" bandRow="1">
                <a:tableStyleId>{5C22544A-7EE6-4342-B048-85BDC9FD1C3A}</a:tableStyleId>
              </a:tblPr>
              <a:tblGrid>
                <a:gridCol w="4468581">
                  <a:extLst>
                    <a:ext uri="{9D8B030D-6E8A-4147-A177-3AD203B41FA5}">
                      <a16:colId xmlns:a16="http://schemas.microsoft.com/office/drawing/2014/main" val="3118309654"/>
                    </a:ext>
                  </a:extLst>
                </a:gridCol>
                <a:gridCol w="6798858">
                  <a:extLst>
                    <a:ext uri="{9D8B030D-6E8A-4147-A177-3AD203B41FA5}">
                      <a16:colId xmlns:a16="http://schemas.microsoft.com/office/drawing/2014/main" val="502229850"/>
                    </a:ext>
                  </a:extLst>
                </a:gridCol>
              </a:tblGrid>
              <a:tr h="656549">
                <a:tc>
                  <a:txBody>
                    <a:bodyPr/>
                    <a:lstStyle/>
                    <a:p>
                      <a:pPr algn="ctr" rtl="0" fontAlgn="base"/>
                      <a:r>
                        <a:rPr lang="en-US" sz="2400" b="1" i="0" kern="1200">
                          <a:solidFill>
                            <a:schemeClr val="lt1"/>
                          </a:solidFill>
                          <a:effectLst/>
                          <a:latin typeface="Arial"/>
                          <a:ea typeface="+mn-ea"/>
                          <a:cs typeface="+mn-cs"/>
                        </a:rPr>
                        <a:t>LCFF Priority Area </a:t>
                      </a:r>
                    </a:p>
                  </a:txBody>
                  <a:tcPr anchor="ctr">
                    <a:solidFill>
                      <a:schemeClr val="tx2">
                        <a:lumMod val="75000"/>
                      </a:schemeClr>
                    </a:solidFill>
                  </a:tcPr>
                </a:tc>
                <a:tc>
                  <a:txBody>
                    <a:bodyPr/>
                    <a:lstStyle/>
                    <a:p>
                      <a:pPr algn="ctr" rtl="0" fontAlgn="base"/>
                      <a:r>
                        <a:rPr lang="en-US" sz="2400" b="1" i="0" kern="1200">
                          <a:solidFill>
                            <a:schemeClr val="lt1"/>
                          </a:solidFill>
                          <a:effectLst/>
                          <a:latin typeface="Arial"/>
                          <a:ea typeface="+mn-ea"/>
                          <a:cs typeface="+mn-cs"/>
                        </a:rPr>
                        <a:t>2022 Dashboard State Indicators Criteria </a:t>
                      </a:r>
                    </a:p>
                  </a:txBody>
                  <a:tcPr anchor="ctr">
                    <a:solidFill>
                      <a:schemeClr val="tx2">
                        <a:lumMod val="75000"/>
                      </a:schemeClr>
                    </a:solidFill>
                  </a:tcPr>
                </a:tc>
                <a:extLst>
                  <a:ext uri="{0D108BD9-81ED-4DB2-BD59-A6C34878D82A}">
                    <a16:rowId xmlns:a16="http://schemas.microsoft.com/office/drawing/2014/main" val="3605879138"/>
                  </a:ext>
                </a:extLst>
              </a:tr>
              <a:tr h="1382303">
                <a:tc>
                  <a:txBody>
                    <a:bodyPr/>
                    <a:lstStyle/>
                    <a:p>
                      <a:pPr algn="l" rtl="0" fontAlgn="base"/>
                      <a:r>
                        <a:rPr lang="en-US" sz="2400" b="0" i="0" kern="1200">
                          <a:solidFill>
                            <a:schemeClr val="dk1"/>
                          </a:solidFill>
                          <a:effectLst/>
                          <a:latin typeface="Arial"/>
                          <a:ea typeface="+mn-ea"/>
                          <a:cs typeface="+mn-cs"/>
                        </a:rPr>
                        <a:t>Priority 4 – Pupil Achievement </a:t>
                      </a:r>
                    </a:p>
                  </a:txBody>
                  <a:tcPr/>
                </a:tc>
                <a:tc>
                  <a:txBody>
                    <a:bodyPr/>
                    <a:lstStyle/>
                    <a:p>
                      <a:pPr marL="342900" indent="-342900" rtl="0" fontAlgn="base">
                        <a:buFont typeface="Arial" panose="020B0604020202020204" pitchFamily="34" charset="0"/>
                        <a:buChar char="•"/>
                      </a:pPr>
                      <a:r>
                        <a:rPr lang="en-US" sz="2400" b="0" i="0" kern="1200">
                          <a:solidFill>
                            <a:schemeClr val="dk1"/>
                          </a:solidFill>
                          <a:effectLst/>
                          <a:latin typeface="Arial"/>
                          <a:ea typeface="+mn-ea"/>
                          <a:cs typeface="+mn-cs"/>
                        </a:rPr>
                        <a:t>“</a:t>
                      </a:r>
                      <a:r>
                        <a:rPr lang="en-US" sz="2400" b="1" i="0" kern="1200">
                          <a:solidFill>
                            <a:schemeClr val="dk1"/>
                          </a:solidFill>
                          <a:effectLst/>
                          <a:latin typeface="Arial"/>
                          <a:ea typeface="+mn-ea"/>
                          <a:cs typeface="+mn-cs"/>
                        </a:rPr>
                        <a:t>Very Low</a:t>
                      </a:r>
                      <a:r>
                        <a:rPr lang="en-US" sz="2400" b="0" i="0" kern="1200">
                          <a:solidFill>
                            <a:schemeClr val="dk1"/>
                          </a:solidFill>
                          <a:effectLst/>
                          <a:latin typeface="Arial"/>
                          <a:ea typeface="+mn-ea"/>
                          <a:cs typeface="+mn-cs"/>
                        </a:rPr>
                        <a:t>” on both English Language Arts (ELA) and Math Academic Indicator; or</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2400" b="0" i="0" u="none" strike="noStrike" kern="1200" noProof="0">
                          <a:solidFill>
                            <a:schemeClr val="dk1"/>
                          </a:solidFill>
                          <a:effectLst/>
                          <a:latin typeface="Arial"/>
                        </a:rPr>
                        <a:t>“</a:t>
                      </a:r>
                      <a:r>
                        <a:rPr lang="en-US" sz="2400" b="1" i="0" u="none" strike="noStrike" kern="1200" noProof="0">
                          <a:solidFill>
                            <a:schemeClr val="dk1"/>
                          </a:solidFill>
                          <a:effectLst/>
                          <a:latin typeface="Arial"/>
                        </a:rPr>
                        <a:t>Very Low</a:t>
                      </a:r>
                      <a:r>
                        <a:rPr lang="en-US" sz="2400" b="0" i="0" u="none" strike="noStrike" kern="1200" noProof="0">
                          <a:solidFill>
                            <a:schemeClr val="dk1"/>
                          </a:solidFill>
                          <a:effectLst/>
                          <a:latin typeface="Arial"/>
                        </a:rPr>
                        <a:t>” on the ELPI. </a:t>
                      </a:r>
                      <a:endParaRPr lang="en-US" sz="2000"/>
                    </a:p>
                  </a:txBody>
                  <a:tcPr/>
                </a:tc>
                <a:extLst>
                  <a:ext uri="{0D108BD9-81ED-4DB2-BD59-A6C34878D82A}">
                    <a16:rowId xmlns:a16="http://schemas.microsoft.com/office/drawing/2014/main" val="2082746458"/>
                  </a:ext>
                </a:extLst>
              </a:tr>
              <a:tr h="995680">
                <a:tc>
                  <a:txBody>
                    <a:bodyPr/>
                    <a:lstStyle/>
                    <a:p>
                      <a:pPr marL="0" indent="0" algn="l" rtl="0" fontAlgn="base">
                        <a:buFont typeface="Arial" panose="020B0604020202020204" pitchFamily="34" charset="0"/>
                        <a:buNone/>
                      </a:pPr>
                      <a:r>
                        <a:rPr lang="en-US" sz="2400" b="0" i="0" kern="1200">
                          <a:solidFill>
                            <a:schemeClr val="dk1"/>
                          </a:solidFill>
                          <a:effectLst/>
                          <a:latin typeface="Arial"/>
                          <a:ea typeface="+mn-ea"/>
                          <a:cs typeface="+mn-cs"/>
                        </a:rPr>
                        <a:t>Priority 5 – Pupil Engagement </a:t>
                      </a:r>
                    </a:p>
                  </a:txBody>
                  <a:tcPr/>
                </a:tc>
                <a:tc>
                  <a:txBody>
                    <a:bodyPr/>
                    <a:lstStyle/>
                    <a:p>
                      <a:pPr marL="342900" indent="-342900" algn="l" rtl="0" fontAlgn="base">
                        <a:buFont typeface="Arial" panose="020B0604020202020204" pitchFamily="34" charset="0"/>
                        <a:buChar char="•"/>
                      </a:pPr>
                      <a:r>
                        <a:rPr lang="en-US" sz="2400" b="0" i="0" kern="1200">
                          <a:solidFill>
                            <a:schemeClr val="dk1"/>
                          </a:solidFill>
                          <a:effectLst/>
                          <a:latin typeface="Arial"/>
                          <a:ea typeface="+mn-ea"/>
                          <a:cs typeface="+mn-cs"/>
                        </a:rPr>
                        <a:t>“</a:t>
                      </a:r>
                      <a:r>
                        <a:rPr lang="en-US" sz="2400" b="1" i="0" kern="1200">
                          <a:solidFill>
                            <a:schemeClr val="dk1"/>
                          </a:solidFill>
                          <a:effectLst/>
                          <a:latin typeface="Arial"/>
                          <a:ea typeface="+mn-ea"/>
                          <a:cs typeface="+mn-cs"/>
                        </a:rPr>
                        <a:t>Very Low</a:t>
                      </a:r>
                      <a:r>
                        <a:rPr lang="en-US" sz="2400" b="0" i="0" kern="1200">
                          <a:solidFill>
                            <a:schemeClr val="dk1"/>
                          </a:solidFill>
                          <a:effectLst/>
                          <a:latin typeface="Arial"/>
                          <a:ea typeface="+mn-ea"/>
                          <a:cs typeface="+mn-cs"/>
                        </a:rPr>
                        <a:t>” on Graduation Rate Indicator; or</a:t>
                      </a:r>
                    </a:p>
                    <a:p>
                      <a:pPr marL="342900" indent="-342900" algn="l" rtl="0" fontAlgn="base">
                        <a:buFont typeface="Arial" panose="020B0604020202020204" pitchFamily="34" charset="0"/>
                        <a:buChar char="•"/>
                      </a:pPr>
                      <a:r>
                        <a:rPr lang="en-US" sz="2400" b="0" i="0" u="none" strike="noStrike" kern="1200" noProof="0">
                          <a:solidFill>
                            <a:schemeClr val="dk1"/>
                          </a:solidFill>
                          <a:effectLst/>
                          <a:latin typeface="Arial"/>
                        </a:rPr>
                        <a:t>“</a:t>
                      </a:r>
                      <a:r>
                        <a:rPr lang="en-US" sz="2400" b="1" i="0" u="none" strike="noStrike" kern="1200" noProof="0">
                          <a:solidFill>
                            <a:schemeClr val="dk1"/>
                          </a:solidFill>
                          <a:effectLst/>
                          <a:latin typeface="Arial"/>
                        </a:rPr>
                        <a:t>Very High</a:t>
                      </a:r>
                      <a:r>
                        <a:rPr lang="en-US" sz="2400" b="0" i="0" u="none" strike="noStrike" kern="1200" noProof="0">
                          <a:solidFill>
                            <a:schemeClr val="dk1"/>
                          </a:solidFill>
                          <a:effectLst/>
                          <a:latin typeface="Arial"/>
                        </a:rPr>
                        <a:t>” on Chronic Absenteeism Indicator</a:t>
                      </a:r>
                      <a:endParaRPr lang="en-US" sz="2000"/>
                    </a:p>
                  </a:txBody>
                  <a:tcPr/>
                </a:tc>
                <a:extLst>
                  <a:ext uri="{0D108BD9-81ED-4DB2-BD59-A6C34878D82A}">
                    <a16:rowId xmlns:a16="http://schemas.microsoft.com/office/drawing/2014/main" val="1811607328"/>
                  </a:ext>
                </a:extLst>
              </a:tr>
              <a:tr h="656549">
                <a:tc>
                  <a:txBody>
                    <a:bodyPr/>
                    <a:lstStyle/>
                    <a:p>
                      <a:pPr algn="l" rtl="0" fontAlgn="base"/>
                      <a:r>
                        <a:rPr lang="en-US" sz="2400" b="0" i="0" kern="1200">
                          <a:solidFill>
                            <a:schemeClr val="dk1"/>
                          </a:solidFill>
                          <a:effectLst/>
                          <a:latin typeface="Arial"/>
                          <a:ea typeface="+mn-ea"/>
                          <a:cs typeface="+mn-cs"/>
                        </a:rPr>
                        <a:t>Priority 6 – School Climate </a:t>
                      </a:r>
                    </a:p>
                  </a:txBody>
                  <a:tcPr/>
                </a:tc>
                <a:tc>
                  <a:txBody>
                    <a:bodyPr/>
                    <a:lstStyle/>
                    <a:p>
                      <a:pPr marL="342900" indent="-342900" algn="l" rtl="0" fontAlgn="base">
                        <a:buFont typeface="Arial" panose="020B0604020202020204" pitchFamily="34" charset="0"/>
                        <a:buChar char="•"/>
                      </a:pPr>
                      <a:r>
                        <a:rPr lang="en-US" sz="2400" b="0" i="0" kern="1200" dirty="0">
                          <a:solidFill>
                            <a:schemeClr val="dk1"/>
                          </a:solidFill>
                          <a:effectLst/>
                          <a:latin typeface="Arial"/>
                          <a:ea typeface="+mn-ea"/>
                          <a:cs typeface="+mn-cs"/>
                        </a:rPr>
                        <a:t>“</a:t>
                      </a:r>
                      <a:r>
                        <a:rPr lang="en-US" sz="2400" b="1" i="0" kern="1200" dirty="0">
                          <a:solidFill>
                            <a:schemeClr val="dk1"/>
                          </a:solidFill>
                          <a:effectLst/>
                          <a:latin typeface="Arial"/>
                          <a:ea typeface="+mn-ea"/>
                          <a:cs typeface="+mn-cs"/>
                        </a:rPr>
                        <a:t>Very High</a:t>
                      </a:r>
                      <a:r>
                        <a:rPr lang="en-US" sz="2400" b="0" i="0" kern="1200" dirty="0">
                          <a:solidFill>
                            <a:schemeClr val="dk1"/>
                          </a:solidFill>
                          <a:effectLst/>
                          <a:latin typeface="Arial"/>
                          <a:ea typeface="+mn-ea"/>
                          <a:cs typeface="+mn-cs"/>
                        </a:rPr>
                        <a:t>” on the Suspension Rate Indicator </a:t>
                      </a:r>
                    </a:p>
                  </a:txBody>
                  <a:tcPr/>
                </a:tc>
                <a:extLst>
                  <a:ext uri="{0D108BD9-81ED-4DB2-BD59-A6C34878D82A}">
                    <a16:rowId xmlns:a16="http://schemas.microsoft.com/office/drawing/2014/main" val="2767420039"/>
                  </a:ext>
                </a:extLst>
              </a:tr>
            </a:tbl>
          </a:graphicData>
        </a:graphic>
      </p:graphicFrame>
    </p:spTree>
    <p:extLst>
      <p:ext uri="{BB962C8B-B14F-4D97-AF65-F5344CB8AC3E}">
        <p14:creationId xmlns:p14="http://schemas.microsoft.com/office/powerpoint/2010/main" val="18142909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C9A0B-45AF-4FC4-BA01-6C09A8565ABE}"/>
              </a:ext>
            </a:extLst>
          </p:cNvPr>
          <p:cNvSpPr>
            <a:spLocks noGrp="1"/>
          </p:cNvSpPr>
          <p:nvPr>
            <p:ph type="title"/>
          </p:nvPr>
        </p:nvSpPr>
        <p:spPr>
          <a:xfrm>
            <a:off x="505459" y="274321"/>
            <a:ext cx="11487490" cy="1219200"/>
          </a:xfrm>
        </p:spPr>
        <p:txBody>
          <a:bodyPr/>
          <a:lstStyle/>
          <a:p>
            <a:r>
              <a:rPr lang="en-US" sz="4800">
                <a:cs typeface="Aharoni"/>
              </a:rPr>
              <a:t>Data Simulation Results using 2019 Dashboard</a:t>
            </a:r>
          </a:p>
        </p:txBody>
      </p:sp>
      <p:graphicFrame>
        <p:nvGraphicFramePr>
          <p:cNvPr id="5" name="Content Placeholder 4">
            <a:extLst>
              <a:ext uri="{FF2B5EF4-FFF2-40B4-BE49-F238E27FC236}">
                <a16:creationId xmlns:a16="http://schemas.microsoft.com/office/drawing/2014/main" id="{160A63F9-BF59-4106-96D3-2B6FDDE69B46}"/>
              </a:ext>
            </a:extLst>
          </p:cNvPr>
          <p:cNvGraphicFramePr>
            <a:graphicFrameLocks noGrp="1"/>
          </p:cNvGraphicFramePr>
          <p:nvPr>
            <p:ph sz="half" idx="10"/>
            <p:extLst>
              <p:ext uri="{D42A27DB-BD31-4B8C-83A1-F6EECF244321}">
                <p14:modId xmlns:p14="http://schemas.microsoft.com/office/powerpoint/2010/main" val="233518586"/>
              </p:ext>
            </p:extLst>
          </p:nvPr>
        </p:nvGraphicFramePr>
        <p:xfrm>
          <a:off x="367236" y="2103150"/>
          <a:ext cx="11190355" cy="3200400"/>
        </p:xfrm>
        <a:graphic>
          <a:graphicData uri="http://schemas.openxmlformats.org/drawingml/2006/table">
            <a:tbl>
              <a:tblPr firstRow="1" bandRow="1">
                <a:tableStyleId>{5C22544A-7EE6-4342-B048-85BDC9FD1C3A}</a:tableStyleId>
              </a:tblPr>
              <a:tblGrid>
                <a:gridCol w="6214317">
                  <a:extLst>
                    <a:ext uri="{9D8B030D-6E8A-4147-A177-3AD203B41FA5}">
                      <a16:colId xmlns:a16="http://schemas.microsoft.com/office/drawing/2014/main" val="3118309654"/>
                    </a:ext>
                  </a:extLst>
                </a:gridCol>
                <a:gridCol w="4976038">
                  <a:extLst>
                    <a:ext uri="{9D8B030D-6E8A-4147-A177-3AD203B41FA5}">
                      <a16:colId xmlns:a16="http://schemas.microsoft.com/office/drawing/2014/main" val="502229850"/>
                    </a:ext>
                  </a:extLst>
                </a:gridCol>
              </a:tblGrid>
              <a:tr h="370840">
                <a:tc>
                  <a:txBody>
                    <a:bodyPr/>
                    <a:lstStyle/>
                    <a:p>
                      <a:pPr algn="ctr" rtl="0" fontAlgn="base"/>
                      <a:r>
                        <a:rPr lang="en-US" sz="3200" b="1" i="0" kern="1200">
                          <a:solidFill>
                            <a:schemeClr val="lt1"/>
                          </a:solidFill>
                          <a:effectLst/>
                          <a:latin typeface="Arial"/>
                          <a:ea typeface="+mn-ea"/>
                          <a:cs typeface="+mn-cs"/>
                        </a:rPr>
                        <a:t>Year</a:t>
                      </a:r>
                      <a:endParaRPr lang="en-US" sz="3200" b="1" i="0" kern="1200">
                        <a:solidFill>
                          <a:schemeClr val="lt1"/>
                        </a:solidFill>
                        <a:effectLst/>
                        <a:latin typeface="Arial" panose="020B0604020202020204" pitchFamily="34" charset="0"/>
                        <a:ea typeface="+mn-ea"/>
                        <a:cs typeface="+mn-cs"/>
                      </a:endParaRPr>
                    </a:p>
                  </a:txBody>
                  <a:tcPr anchor="ctr">
                    <a:solidFill>
                      <a:schemeClr val="tx2">
                        <a:lumMod val="75000"/>
                      </a:schemeClr>
                    </a:solidFill>
                  </a:tcPr>
                </a:tc>
                <a:tc>
                  <a:txBody>
                    <a:bodyPr/>
                    <a:lstStyle/>
                    <a:p>
                      <a:pPr algn="ctr" rtl="0" fontAlgn="base"/>
                      <a:r>
                        <a:rPr lang="en-US" sz="3200" b="1" i="0" kern="1200">
                          <a:solidFill>
                            <a:schemeClr val="lt1"/>
                          </a:solidFill>
                          <a:effectLst/>
                          <a:latin typeface="Arial"/>
                          <a:ea typeface="+mn-ea"/>
                          <a:cs typeface="+mn-cs"/>
                        </a:rPr>
                        <a:t>Number of LEAs </a:t>
                      </a:r>
                      <a:br>
                        <a:rPr lang="en-US" sz="3200" b="1" i="0" kern="1200">
                          <a:solidFill>
                            <a:srgbClr val="FFFFFF"/>
                          </a:solidFill>
                          <a:effectLst/>
                          <a:latin typeface="Arial"/>
                          <a:ea typeface="+mn-ea"/>
                          <a:cs typeface="+mn-cs"/>
                        </a:rPr>
                      </a:br>
                      <a:r>
                        <a:rPr lang="en-US" sz="3200" b="1" i="0" kern="1200">
                          <a:solidFill>
                            <a:schemeClr val="lt1"/>
                          </a:solidFill>
                          <a:effectLst/>
                          <a:latin typeface="Arial"/>
                          <a:ea typeface="+mn-ea"/>
                          <a:cs typeface="+mn-cs"/>
                        </a:rPr>
                        <a:t>Eligible for DA</a:t>
                      </a:r>
                    </a:p>
                  </a:txBody>
                  <a:tcPr anchor="ctr">
                    <a:solidFill>
                      <a:schemeClr val="tx2">
                        <a:lumMod val="75000"/>
                      </a:schemeClr>
                    </a:solidFill>
                  </a:tcPr>
                </a:tc>
                <a:extLst>
                  <a:ext uri="{0D108BD9-81ED-4DB2-BD59-A6C34878D82A}">
                    <a16:rowId xmlns:a16="http://schemas.microsoft.com/office/drawing/2014/main" val="3605879138"/>
                  </a:ext>
                </a:extLst>
              </a:tr>
              <a:tr h="370840">
                <a:tc>
                  <a:txBody>
                    <a:bodyPr/>
                    <a:lstStyle/>
                    <a:p>
                      <a:pPr algn="l" rtl="0" fontAlgn="base"/>
                      <a:r>
                        <a:rPr lang="en-US" sz="3200" b="0" i="0" kern="1200">
                          <a:solidFill>
                            <a:schemeClr val="dk1"/>
                          </a:solidFill>
                          <a:effectLst/>
                          <a:latin typeface="Arial"/>
                          <a:ea typeface="+mn-ea"/>
                          <a:cs typeface="+mn-cs"/>
                        </a:rPr>
                        <a:t>2019 DA Results </a:t>
                      </a:r>
                    </a:p>
                    <a:p>
                      <a:pPr algn="l" rtl="0" fontAlgn="base"/>
                      <a:r>
                        <a:rPr lang="en-US" sz="3200" b="0" i="0" kern="1200">
                          <a:solidFill>
                            <a:schemeClr val="dk1"/>
                          </a:solidFill>
                          <a:effectLst/>
                          <a:latin typeface="Arial"/>
                          <a:ea typeface="+mn-ea"/>
                          <a:cs typeface="+mn-cs"/>
                        </a:rPr>
                        <a:t>(adjusted to exclude CCI)</a:t>
                      </a:r>
                    </a:p>
                  </a:txBody>
                  <a:tcPr/>
                </a:tc>
                <a:tc>
                  <a:txBody>
                    <a:bodyPr/>
                    <a:lstStyle/>
                    <a:p>
                      <a:pPr algn="ctr" rtl="0" fontAlgn="base"/>
                      <a:r>
                        <a:rPr lang="en-US" sz="3200" b="0" i="0" kern="1200">
                          <a:solidFill>
                            <a:schemeClr val="dk1"/>
                          </a:solidFill>
                          <a:effectLst/>
                          <a:latin typeface="Arial"/>
                          <a:ea typeface="+mn-ea"/>
                          <a:cs typeface="+mn-cs"/>
                        </a:rPr>
                        <a:t>297</a:t>
                      </a:r>
                    </a:p>
                  </a:txBody>
                  <a:tcPr/>
                </a:tc>
                <a:extLst>
                  <a:ext uri="{0D108BD9-81ED-4DB2-BD59-A6C34878D82A}">
                    <a16:rowId xmlns:a16="http://schemas.microsoft.com/office/drawing/2014/main" val="2082746458"/>
                  </a:ext>
                </a:extLst>
              </a:tr>
              <a:tr h="370840">
                <a:tc>
                  <a:txBody>
                    <a:bodyPr/>
                    <a:lstStyle/>
                    <a:p>
                      <a:pPr algn="l" rtl="0" fontAlgn="base"/>
                      <a:r>
                        <a:rPr lang="en-US" sz="3200" b="0" i="0" kern="1200">
                          <a:solidFill>
                            <a:schemeClr val="dk1"/>
                          </a:solidFill>
                          <a:effectLst/>
                          <a:latin typeface="Arial"/>
                          <a:ea typeface="+mn-ea"/>
                          <a:cs typeface="+mn-cs"/>
                        </a:rPr>
                        <a:t>2019 DA Results using the 2022 DA Proposed Criteria</a:t>
                      </a:r>
                    </a:p>
                  </a:txBody>
                  <a:tcPr/>
                </a:tc>
                <a:tc>
                  <a:txBody>
                    <a:bodyPr/>
                    <a:lstStyle/>
                    <a:p>
                      <a:pPr algn="ctr" rtl="0" fontAlgn="base"/>
                      <a:r>
                        <a:rPr lang="en-US" sz="3200" b="0" i="0" kern="1200" dirty="0">
                          <a:solidFill>
                            <a:schemeClr val="dk1"/>
                          </a:solidFill>
                          <a:effectLst/>
                          <a:latin typeface="Arial" panose="020B0604020202020204" pitchFamily="34" charset="0"/>
                          <a:ea typeface="+mn-ea"/>
                          <a:cs typeface="+mn-cs"/>
                        </a:rPr>
                        <a:t>399</a:t>
                      </a:r>
                    </a:p>
                  </a:txBody>
                  <a:tcPr/>
                </a:tc>
                <a:extLst>
                  <a:ext uri="{0D108BD9-81ED-4DB2-BD59-A6C34878D82A}">
                    <a16:rowId xmlns:a16="http://schemas.microsoft.com/office/drawing/2014/main" val="1811607328"/>
                  </a:ext>
                </a:extLst>
              </a:tr>
            </a:tbl>
          </a:graphicData>
        </a:graphic>
      </p:graphicFrame>
    </p:spTree>
    <p:extLst>
      <p:ext uri="{BB962C8B-B14F-4D97-AF65-F5344CB8AC3E}">
        <p14:creationId xmlns:p14="http://schemas.microsoft.com/office/powerpoint/2010/main" val="22220112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C9A0B-45AF-4FC4-BA01-6C09A8565ABE}"/>
              </a:ext>
            </a:extLst>
          </p:cNvPr>
          <p:cNvSpPr>
            <a:spLocks noGrp="1"/>
          </p:cNvSpPr>
          <p:nvPr>
            <p:ph type="title"/>
          </p:nvPr>
        </p:nvSpPr>
        <p:spPr>
          <a:xfrm>
            <a:off x="366587" y="268586"/>
            <a:ext cx="11633892" cy="787400"/>
          </a:xfrm>
        </p:spPr>
        <p:txBody>
          <a:bodyPr/>
          <a:lstStyle/>
          <a:p>
            <a:r>
              <a:rPr lang="en-US" sz="4000"/>
              <a:t>Data Simulations Results by Student Group without the CCI (1)</a:t>
            </a:r>
          </a:p>
        </p:txBody>
      </p:sp>
      <p:graphicFrame>
        <p:nvGraphicFramePr>
          <p:cNvPr id="5" name="Content Placeholder 4">
            <a:extLst>
              <a:ext uri="{FF2B5EF4-FFF2-40B4-BE49-F238E27FC236}">
                <a16:creationId xmlns:a16="http://schemas.microsoft.com/office/drawing/2014/main" id="{160A63F9-BF59-4106-96D3-2B6FDDE69B46}"/>
              </a:ext>
            </a:extLst>
          </p:cNvPr>
          <p:cNvGraphicFramePr>
            <a:graphicFrameLocks noGrp="1"/>
          </p:cNvGraphicFramePr>
          <p:nvPr>
            <p:ph sz="half" idx="10"/>
            <p:extLst>
              <p:ext uri="{D42A27DB-BD31-4B8C-83A1-F6EECF244321}">
                <p14:modId xmlns:p14="http://schemas.microsoft.com/office/powerpoint/2010/main" val="1427557326"/>
              </p:ext>
            </p:extLst>
          </p:nvPr>
        </p:nvGraphicFramePr>
        <p:xfrm>
          <a:off x="462282" y="1377334"/>
          <a:ext cx="11267436" cy="5212080"/>
        </p:xfrm>
        <a:graphic>
          <a:graphicData uri="http://schemas.openxmlformats.org/drawingml/2006/table">
            <a:tbl>
              <a:tblPr firstRow="1" bandRow="1">
                <a:tableStyleId>{5C22544A-7EE6-4342-B048-85BDC9FD1C3A}</a:tableStyleId>
              </a:tblPr>
              <a:tblGrid>
                <a:gridCol w="4077822">
                  <a:extLst>
                    <a:ext uri="{9D8B030D-6E8A-4147-A177-3AD203B41FA5}">
                      <a16:colId xmlns:a16="http://schemas.microsoft.com/office/drawing/2014/main" val="3118309654"/>
                    </a:ext>
                  </a:extLst>
                </a:gridCol>
                <a:gridCol w="3583172">
                  <a:extLst>
                    <a:ext uri="{9D8B030D-6E8A-4147-A177-3AD203B41FA5}">
                      <a16:colId xmlns:a16="http://schemas.microsoft.com/office/drawing/2014/main" val="502229850"/>
                    </a:ext>
                  </a:extLst>
                </a:gridCol>
                <a:gridCol w="3606442">
                  <a:extLst>
                    <a:ext uri="{9D8B030D-6E8A-4147-A177-3AD203B41FA5}">
                      <a16:colId xmlns:a16="http://schemas.microsoft.com/office/drawing/2014/main" val="3766271920"/>
                    </a:ext>
                  </a:extLst>
                </a:gridCol>
              </a:tblGrid>
              <a:tr h="633845">
                <a:tc>
                  <a:txBody>
                    <a:bodyPr/>
                    <a:lstStyle/>
                    <a:p>
                      <a:pPr algn="ctr" rtl="0" fontAlgn="base"/>
                      <a:r>
                        <a:rPr lang="en-US" sz="2400" b="1" i="0">
                          <a:solidFill>
                            <a:schemeClr val="bg1"/>
                          </a:solidFill>
                          <a:effectLst/>
                          <a:latin typeface="Arial"/>
                        </a:rPr>
                        <a:t>Student Group </a:t>
                      </a:r>
                    </a:p>
                  </a:txBody>
                  <a:tcPr anchor="ctr">
                    <a:solidFill>
                      <a:schemeClr val="tx2">
                        <a:lumMod val="75000"/>
                      </a:schemeClr>
                    </a:solidFill>
                  </a:tcPr>
                </a:tc>
                <a:tc>
                  <a:txBody>
                    <a:bodyPr/>
                    <a:lstStyle/>
                    <a:p>
                      <a:pPr lvl="0" algn="ctr">
                        <a:buNone/>
                      </a:pPr>
                      <a:r>
                        <a:rPr lang="en-US" sz="2400" b="1" i="0" u="none" strike="noStrike" noProof="0">
                          <a:solidFill>
                            <a:schemeClr val="bg1"/>
                          </a:solidFill>
                          <a:effectLst/>
                          <a:latin typeface="Arial"/>
                        </a:rPr>
                        <a:t>2019 DA Results </a:t>
                      </a:r>
                      <a:br>
                        <a:rPr lang="en-US" sz="2400" b="1" i="0" u="none" strike="noStrike" noProof="0">
                          <a:solidFill>
                            <a:srgbClr val="FFFFFF"/>
                          </a:solidFill>
                          <a:effectLst/>
                          <a:latin typeface="Arial"/>
                        </a:rPr>
                      </a:br>
                      <a:r>
                        <a:rPr lang="en-US" sz="2400" b="1" i="0" u="none" strike="noStrike" noProof="0">
                          <a:solidFill>
                            <a:schemeClr val="bg1"/>
                          </a:solidFill>
                          <a:effectLst/>
                          <a:latin typeface="Arial"/>
                        </a:rPr>
                        <a:t>(adjusted to exclude CCI)</a:t>
                      </a:r>
                      <a:endParaRPr lang="en-US" sz="2400" b="1">
                        <a:solidFill>
                          <a:schemeClr val="bg1"/>
                        </a:solidFill>
                      </a:endParaRPr>
                    </a:p>
                  </a:txBody>
                  <a:tcPr anchor="ctr">
                    <a:solidFill>
                      <a:schemeClr val="tx2">
                        <a:lumMod val="75000"/>
                      </a:schemeClr>
                    </a:solidFill>
                  </a:tcPr>
                </a:tc>
                <a:tc>
                  <a:txBody>
                    <a:bodyPr/>
                    <a:lstStyle/>
                    <a:p>
                      <a:pPr lvl="0" algn="ctr">
                        <a:buNone/>
                      </a:pPr>
                      <a:r>
                        <a:rPr lang="en-US" sz="2400" b="1" i="0" u="none" strike="noStrike" noProof="0">
                          <a:solidFill>
                            <a:schemeClr val="bg1"/>
                          </a:solidFill>
                          <a:effectLst/>
                          <a:latin typeface="Arial"/>
                        </a:rPr>
                        <a:t>2019 DA Results using the 2022 DA Proposed Criteria</a:t>
                      </a:r>
                      <a:endParaRPr lang="en-US" sz="2400" b="1" i="0">
                        <a:solidFill>
                          <a:schemeClr val="bg1"/>
                        </a:solidFill>
                        <a:effectLst/>
                        <a:latin typeface="Arial"/>
                      </a:endParaRPr>
                    </a:p>
                  </a:txBody>
                  <a:tcPr anchor="ctr">
                    <a:solidFill>
                      <a:schemeClr val="tx2">
                        <a:lumMod val="75000"/>
                      </a:schemeClr>
                    </a:solidFill>
                  </a:tcPr>
                </a:tc>
                <a:extLst>
                  <a:ext uri="{0D108BD9-81ED-4DB2-BD59-A6C34878D82A}">
                    <a16:rowId xmlns:a16="http://schemas.microsoft.com/office/drawing/2014/main" val="3605879138"/>
                  </a:ext>
                </a:extLst>
              </a:tr>
              <a:tr h="370840">
                <a:tc>
                  <a:txBody>
                    <a:bodyPr/>
                    <a:lstStyle/>
                    <a:p>
                      <a:pPr algn="l" rtl="0" fontAlgn="base"/>
                      <a:r>
                        <a:rPr lang="en-US" sz="2400" b="0" i="0">
                          <a:effectLst/>
                          <a:latin typeface="Arial" panose="020B0604020202020204" pitchFamily="34" charset="0"/>
                        </a:rPr>
                        <a:t>Black/African American </a:t>
                      </a:r>
                      <a:endParaRPr lang="en-US" sz="2400" b="0" i="0">
                        <a:effectLst/>
                      </a:endParaRPr>
                    </a:p>
                  </a:txBody>
                  <a:tcPr/>
                </a:tc>
                <a:tc>
                  <a:txBody>
                    <a:bodyPr/>
                    <a:lstStyle/>
                    <a:p>
                      <a:pPr algn="ctr" rtl="0" fontAlgn="base"/>
                      <a:r>
                        <a:rPr lang="en-US" sz="2400" b="0" i="0" kern="1200">
                          <a:solidFill>
                            <a:schemeClr val="dk1"/>
                          </a:solidFill>
                          <a:effectLst/>
                          <a:latin typeface="Arial"/>
                          <a:ea typeface="+mn-ea"/>
                          <a:cs typeface="+mn-cs"/>
                        </a:rPr>
                        <a:t>50</a:t>
                      </a:r>
                    </a:p>
                  </a:txBody>
                  <a:tcPr anchor="ctr"/>
                </a:tc>
                <a:tc>
                  <a:txBody>
                    <a:bodyPr/>
                    <a:lstStyle/>
                    <a:p>
                      <a:pPr algn="ctr" rtl="0" fontAlgn="base"/>
                      <a:r>
                        <a:rPr lang="en-US" sz="2400" b="0" i="0" kern="1200">
                          <a:solidFill>
                            <a:schemeClr val="dk1"/>
                          </a:solidFill>
                          <a:effectLst/>
                          <a:latin typeface="Arial" panose="020B0604020202020204" pitchFamily="34" charset="0"/>
                          <a:ea typeface="+mn-ea"/>
                          <a:cs typeface="+mn-cs"/>
                        </a:rPr>
                        <a:t>80 </a:t>
                      </a:r>
                    </a:p>
                  </a:txBody>
                  <a:tcPr anchor="ctr"/>
                </a:tc>
                <a:extLst>
                  <a:ext uri="{0D108BD9-81ED-4DB2-BD59-A6C34878D82A}">
                    <a16:rowId xmlns:a16="http://schemas.microsoft.com/office/drawing/2014/main" val="2082746458"/>
                  </a:ext>
                </a:extLst>
              </a:tr>
              <a:tr h="370840">
                <a:tc>
                  <a:txBody>
                    <a:bodyPr/>
                    <a:lstStyle/>
                    <a:p>
                      <a:pPr algn="l" rtl="0" fontAlgn="base"/>
                      <a:r>
                        <a:rPr lang="en-US" sz="2400" b="0" i="0">
                          <a:solidFill>
                            <a:srgbClr val="000000"/>
                          </a:solidFill>
                          <a:effectLst/>
                          <a:latin typeface="Arial" panose="020B0604020202020204" pitchFamily="34" charset="0"/>
                        </a:rPr>
                        <a:t>American Indian/Alaska Native </a:t>
                      </a:r>
                      <a:endParaRPr lang="en-US" sz="2400" b="0" i="0">
                        <a:effectLst/>
                      </a:endParaRPr>
                    </a:p>
                  </a:txBody>
                  <a:tcPr/>
                </a:tc>
                <a:tc>
                  <a:txBody>
                    <a:bodyPr/>
                    <a:lstStyle/>
                    <a:p>
                      <a:pPr algn="ctr" rtl="0" fontAlgn="base"/>
                      <a:r>
                        <a:rPr lang="en-US" sz="2400" b="0" i="0" kern="1200">
                          <a:solidFill>
                            <a:schemeClr val="dk1"/>
                          </a:solidFill>
                          <a:effectLst/>
                          <a:latin typeface="Arial"/>
                          <a:ea typeface="+mn-ea"/>
                          <a:cs typeface="+mn-cs"/>
                        </a:rPr>
                        <a:t>27</a:t>
                      </a:r>
                    </a:p>
                  </a:txBody>
                  <a:tcPr anchor="ctr"/>
                </a:tc>
                <a:tc>
                  <a:txBody>
                    <a:bodyPr/>
                    <a:lstStyle/>
                    <a:p>
                      <a:pPr algn="ctr" rtl="0" fontAlgn="base"/>
                      <a:r>
                        <a:rPr lang="en-US" sz="2400" b="0" i="0" kern="1200">
                          <a:solidFill>
                            <a:schemeClr val="dk1"/>
                          </a:solidFill>
                          <a:effectLst/>
                          <a:latin typeface="Arial" panose="020B0604020202020204" pitchFamily="34" charset="0"/>
                          <a:ea typeface="+mn-ea"/>
                          <a:cs typeface="+mn-cs"/>
                        </a:rPr>
                        <a:t>41 </a:t>
                      </a:r>
                    </a:p>
                  </a:txBody>
                  <a:tcPr anchor="ctr"/>
                </a:tc>
                <a:extLst>
                  <a:ext uri="{0D108BD9-81ED-4DB2-BD59-A6C34878D82A}">
                    <a16:rowId xmlns:a16="http://schemas.microsoft.com/office/drawing/2014/main" val="317391054"/>
                  </a:ext>
                </a:extLst>
              </a:tr>
              <a:tr h="370840">
                <a:tc>
                  <a:txBody>
                    <a:bodyPr/>
                    <a:lstStyle/>
                    <a:p>
                      <a:pPr algn="l" rtl="0" fontAlgn="base"/>
                      <a:r>
                        <a:rPr lang="en-US" sz="2400" b="0" i="0">
                          <a:effectLst/>
                          <a:latin typeface="Arial" panose="020B0604020202020204" pitchFamily="34" charset="0"/>
                        </a:rPr>
                        <a:t>Asian American </a:t>
                      </a:r>
                      <a:endParaRPr lang="en-US" sz="2400" b="0" i="0">
                        <a:effectLst/>
                      </a:endParaRPr>
                    </a:p>
                  </a:txBody>
                  <a:tcPr/>
                </a:tc>
                <a:tc>
                  <a:txBody>
                    <a:bodyPr/>
                    <a:lstStyle/>
                    <a:p>
                      <a:pPr algn="ctr" rtl="0" fontAlgn="base"/>
                      <a:r>
                        <a:rPr lang="en-US" sz="2400" b="0" i="0" kern="1200">
                          <a:solidFill>
                            <a:schemeClr val="dk1"/>
                          </a:solidFill>
                          <a:effectLst/>
                          <a:latin typeface="Arial"/>
                          <a:ea typeface="+mn-ea"/>
                          <a:cs typeface="+mn-cs"/>
                        </a:rPr>
                        <a:t>0</a:t>
                      </a:r>
                    </a:p>
                  </a:txBody>
                  <a:tcPr anchor="ctr"/>
                </a:tc>
                <a:tc>
                  <a:txBody>
                    <a:bodyPr/>
                    <a:lstStyle/>
                    <a:p>
                      <a:pPr algn="ctr" rtl="0" fontAlgn="base"/>
                      <a:r>
                        <a:rPr lang="en-US" sz="2400" b="0" i="0" kern="1200">
                          <a:solidFill>
                            <a:schemeClr val="dk1"/>
                          </a:solidFill>
                          <a:effectLst/>
                          <a:latin typeface="Arial" panose="020B0604020202020204" pitchFamily="34" charset="0"/>
                          <a:ea typeface="+mn-ea"/>
                          <a:cs typeface="+mn-cs"/>
                        </a:rPr>
                        <a:t>1 </a:t>
                      </a:r>
                    </a:p>
                  </a:txBody>
                  <a:tcPr anchor="ctr"/>
                </a:tc>
                <a:extLst>
                  <a:ext uri="{0D108BD9-81ED-4DB2-BD59-A6C34878D82A}">
                    <a16:rowId xmlns:a16="http://schemas.microsoft.com/office/drawing/2014/main" val="28644009"/>
                  </a:ext>
                </a:extLst>
              </a:tr>
              <a:tr h="370840">
                <a:tc>
                  <a:txBody>
                    <a:bodyPr/>
                    <a:lstStyle/>
                    <a:p>
                      <a:pPr algn="l" rtl="0" fontAlgn="base"/>
                      <a:r>
                        <a:rPr lang="en-US" sz="2400" b="0" i="0">
                          <a:solidFill>
                            <a:srgbClr val="000000"/>
                          </a:solidFill>
                          <a:effectLst/>
                          <a:latin typeface="Arial" panose="020B0604020202020204" pitchFamily="34" charset="0"/>
                        </a:rPr>
                        <a:t>Filipino </a:t>
                      </a:r>
                      <a:endParaRPr lang="en-US" sz="2400" b="0" i="0">
                        <a:effectLst/>
                      </a:endParaRPr>
                    </a:p>
                  </a:txBody>
                  <a:tcPr/>
                </a:tc>
                <a:tc>
                  <a:txBody>
                    <a:bodyPr/>
                    <a:lstStyle/>
                    <a:p>
                      <a:pPr algn="ctr" rtl="0" fontAlgn="base"/>
                      <a:r>
                        <a:rPr lang="en-US" sz="2400" b="0" i="0" kern="1200">
                          <a:solidFill>
                            <a:schemeClr val="dk1"/>
                          </a:solidFill>
                          <a:effectLst/>
                          <a:latin typeface="Arial"/>
                          <a:ea typeface="+mn-ea"/>
                          <a:cs typeface="+mn-cs"/>
                        </a:rPr>
                        <a:t>0</a:t>
                      </a:r>
                    </a:p>
                  </a:txBody>
                  <a:tcPr anchor="ctr"/>
                </a:tc>
                <a:tc>
                  <a:txBody>
                    <a:bodyPr/>
                    <a:lstStyle/>
                    <a:p>
                      <a:pPr algn="ctr" rtl="0" fontAlgn="base"/>
                      <a:r>
                        <a:rPr lang="en-US" sz="2400" b="0" i="0" kern="1200">
                          <a:solidFill>
                            <a:schemeClr val="dk1"/>
                          </a:solidFill>
                          <a:effectLst/>
                          <a:latin typeface="Arial" panose="020B0604020202020204" pitchFamily="34" charset="0"/>
                          <a:ea typeface="+mn-ea"/>
                          <a:cs typeface="+mn-cs"/>
                        </a:rPr>
                        <a:t>0 </a:t>
                      </a:r>
                    </a:p>
                  </a:txBody>
                  <a:tcPr anchor="ctr"/>
                </a:tc>
                <a:extLst>
                  <a:ext uri="{0D108BD9-81ED-4DB2-BD59-A6C34878D82A}">
                    <a16:rowId xmlns:a16="http://schemas.microsoft.com/office/drawing/2014/main" val="1414014334"/>
                  </a:ext>
                </a:extLst>
              </a:tr>
              <a:tr h="370840">
                <a:tc>
                  <a:txBody>
                    <a:bodyPr/>
                    <a:lstStyle/>
                    <a:p>
                      <a:pPr algn="l" rtl="0" fontAlgn="base"/>
                      <a:r>
                        <a:rPr lang="en-US" sz="2400" b="0" i="0">
                          <a:solidFill>
                            <a:srgbClr val="000000"/>
                          </a:solidFill>
                          <a:effectLst/>
                          <a:latin typeface="Arial" panose="020B0604020202020204" pitchFamily="34" charset="0"/>
                        </a:rPr>
                        <a:t>Hispanic </a:t>
                      </a:r>
                      <a:endParaRPr lang="en-US" sz="2400" b="0" i="0">
                        <a:effectLst/>
                      </a:endParaRPr>
                    </a:p>
                  </a:txBody>
                  <a:tcPr/>
                </a:tc>
                <a:tc>
                  <a:txBody>
                    <a:bodyPr/>
                    <a:lstStyle/>
                    <a:p>
                      <a:pPr algn="ctr" rtl="0" fontAlgn="base"/>
                      <a:r>
                        <a:rPr lang="en-US" sz="2400" b="0" i="0" kern="1200">
                          <a:solidFill>
                            <a:schemeClr val="dk1"/>
                          </a:solidFill>
                          <a:effectLst/>
                          <a:latin typeface="Arial"/>
                          <a:ea typeface="+mn-ea"/>
                          <a:cs typeface="+mn-cs"/>
                        </a:rPr>
                        <a:t>34</a:t>
                      </a:r>
                    </a:p>
                  </a:txBody>
                  <a:tcPr anchor="ctr"/>
                </a:tc>
                <a:tc>
                  <a:txBody>
                    <a:bodyPr/>
                    <a:lstStyle/>
                    <a:p>
                      <a:pPr algn="ctr" rtl="0" fontAlgn="base"/>
                      <a:r>
                        <a:rPr lang="en-US" sz="2400" b="0" i="0" kern="1200">
                          <a:solidFill>
                            <a:schemeClr val="dk1"/>
                          </a:solidFill>
                          <a:effectLst/>
                          <a:latin typeface="Arial" panose="020B0604020202020204" pitchFamily="34" charset="0"/>
                          <a:ea typeface="+mn-ea"/>
                          <a:cs typeface="+mn-cs"/>
                        </a:rPr>
                        <a:t>31 </a:t>
                      </a:r>
                    </a:p>
                  </a:txBody>
                  <a:tcPr anchor="ctr"/>
                </a:tc>
                <a:extLst>
                  <a:ext uri="{0D108BD9-81ED-4DB2-BD59-A6C34878D82A}">
                    <a16:rowId xmlns:a16="http://schemas.microsoft.com/office/drawing/2014/main" val="1658745787"/>
                  </a:ext>
                </a:extLst>
              </a:tr>
              <a:tr h="370840">
                <a:tc>
                  <a:txBody>
                    <a:bodyPr/>
                    <a:lstStyle/>
                    <a:p>
                      <a:pPr algn="l" rtl="0" fontAlgn="base"/>
                      <a:r>
                        <a:rPr lang="en-US" sz="2400" b="0" i="0">
                          <a:effectLst/>
                          <a:latin typeface="Arial" panose="020B0604020202020204" pitchFamily="34" charset="0"/>
                        </a:rPr>
                        <a:t>Pacific Islander </a:t>
                      </a:r>
                      <a:endParaRPr lang="en-US" sz="2400" b="0" i="0">
                        <a:effectLst/>
                      </a:endParaRPr>
                    </a:p>
                  </a:txBody>
                  <a:tcPr/>
                </a:tc>
                <a:tc>
                  <a:txBody>
                    <a:bodyPr/>
                    <a:lstStyle/>
                    <a:p>
                      <a:pPr lvl="0" algn="ctr">
                        <a:buNone/>
                      </a:pPr>
                      <a:r>
                        <a:rPr lang="en-US" sz="2400" b="0" i="0" kern="1200">
                          <a:solidFill>
                            <a:schemeClr val="dk1"/>
                          </a:solidFill>
                          <a:effectLst/>
                          <a:latin typeface="Arial"/>
                          <a:ea typeface="+mn-ea"/>
                          <a:cs typeface="+mn-cs"/>
                        </a:rPr>
                        <a:t>8</a:t>
                      </a:r>
                    </a:p>
                  </a:txBody>
                  <a:tcPr anchor="ctr"/>
                </a:tc>
                <a:tc>
                  <a:txBody>
                    <a:bodyPr/>
                    <a:lstStyle/>
                    <a:p>
                      <a:pPr algn="ctr" rtl="0" fontAlgn="base"/>
                      <a:r>
                        <a:rPr lang="en-US" sz="2400" b="0" i="0" kern="1200">
                          <a:solidFill>
                            <a:schemeClr val="dk1"/>
                          </a:solidFill>
                          <a:effectLst/>
                          <a:latin typeface="Arial" panose="020B0604020202020204" pitchFamily="34" charset="0"/>
                          <a:ea typeface="+mn-ea"/>
                          <a:cs typeface="+mn-cs"/>
                        </a:rPr>
                        <a:t>10 </a:t>
                      </a:r>
                    </a:p>
                  </a:txBody>
                  <a:tcPr anchor="ctr"/>
                </a:tc>
                <a:extLst>
                  <a:ext uri="{0D108BD9-81ED-4DB2-BD59-A6C34878D82A}">
                    <a16:rowId xmlns:a16="http://schemas.microsoft.com/office/drawing/2014/main" val="2354213277"/>
                  </a:ext>
                </a:extLst>
              </a:tr>
              <a:tr h="370840">
                <a:tc>
                  <a:txBody>
                    <a:bodyPr/>
                    <a:lstStyle/>
                    <a:p>
                      <a:pPr algn="l" rtl="0" fontAlgn="base"/>
                      <a:r>
                        <a:rPr lang="en-US" sz="2400" b="0" i="0">
                          <a:effectLst/>
                          <a:latin typeface="Arial" panose="020B0604020202020204" pitchFamily="34" charset="0"/>
                        </a:rPr>
                        <a:t>White </a:t>
                      </a:r>
                      <a:endParaRPr lang="en-US" sz="2400" b="0" i="0">
                        <a:effectLst/>
                      </a:endParaRPr>
                    </a:p>
                  </a:txBody>
                  <a:tcPr/>
                </a:tc>
                <a:tc>
                  <a:txBody>
                    <a:bodyPr/>
                    <a:lstStyle/>
                    <a:p>
                      <a:pPr lvl="0" algn="ctr" rtl="0">
                        <a:buNone/>
                      </a:pPr>
                      <a:r>
                        <a:rPr lang="en-US" sz="2400" b="0" i="0" kern="1200">
                          <a:solidFill>
                            <a:schemeClr val="dk1"/>
                          </a:solidFill>
                          <a:effectLst/>
                          <a:latin typeface="Arial"/>
                          <a:ea typeface="+mn-ea"/>
                          <a:cs typeface="+mn-cs"/>
                        </a:rPr>
                        <a:t>25</a:t>
                      </a:r>
                    </a:p>
                  </a:txBody>
                  <a:tcPr anchor="ctr"/>
                </a:tc>
                <a:tc>
                  <a:txBody>
                    <a:bodyPr/>
                    <a:lstStyle/>
                    <a:p>
                      <a:pPr algn="ctr" rtl="0" fontAlgn="base"/>
                      <a:r>
                        <a:rPr lang="en-US" sz="2400" b="0" i="0" kern="1200">
                          <a:solidFill>
                            <a:schemeClr val="dk1"/>
                          </a:solidFill>
                          <a:effectLst/>
                          <a:latin typeface="Arial" panose="020B0604020202020204" pitchFamily="34" charset="0"/>
                          <a:ea typeface="+mn-ea"/>
                          <a:cs typeface="+mn-cs"/>
                        </a:rPr>
                        <a:t>33 </a:t>
                      </a:r>
                    </a:p>
                  </a:txBody>
                  <a:tcPr anchor="ctr"/>
                </a:tc>
                <a:extLst>
                  <a:ext uri="{0D108BD9-81ED-4DB2-BD59-A6C34878D82A}">
                    <a16:rowId xmlns:a16="http://schemas.microsoft.com/office/drawing/2014/main" val="1702098908"/>
                  </a:ext>
                </a:extLst>
              </a:tr>
              <a:tr h="370840">
                <a:tc>
                  <a:txBody>
                    <a:bodyPr/>
                    <a:lstStyle/>
                    <a:p>
                      <a:pPr algn="l" rtl="0" fontAlgn="base"/>
                      <a:r>
                        <a:rPr lang="en-US" sz="2400" b="0" i="0">
                          <a:effectLst/>
                          <a:latin typeface="Arial" panose="020B0604020202020204" pitchFamily="34" charset="0"/>
                        </a:rPr>
                        <a:t>Two or More Races </a:t>
                      </a:r>
                      <a:endParaRPr lang="en-US" sz="2400" b="0" i="0">
                        <a:effectLst/>
                      </a:endParaRPr>
                    </a:p>
                  </a:txBody>
                  <a:tcPr/>
                </a:tc>
                <a:tc>
                  <a:txBody>
                    <a:bodyPr/>
                    <a:lstStyle/>
                    <a:p>
                      <a:pPr lvl="0" algn="ctr" rtl="0">
                        <a:buNone/>
                      </a:pPr>
                      <a:r>
                        <a:rPr lang="en-US" sz="2400" b="0" i="0" kern="1200">
                          <a:solidFill>
                            <a:schemeClr val="dk1"/>
                          </a:solidFill>
                          <a:effectLst/>
                          <a:latin typeface="Arial"/>
                          <a:ea typeface="+mn-ea"/>
                          <a:cs typeface="+mn-cs"/>
                        </a:rPr>
                        <a:t>8</a:t>
                      </a:r>
                    </a:p>
                  </a:txBody>
                  <a:tcPr anchor="ctr"/>
                </a:tc>
                <a:tc>
                  <a:txBody>
                    <a:bodyPr/>
                    <a:lstStyle/>
                    <a:p>
                      <a:pPr algn="ctr" rtl="0" fontAlgn="base"/>
                      <a:r>
                        <a:rPr lang="en-US" sz="2400" b="0" i="0" kern="1200" dirty="0">
                          <a:solidFill>
                            <a:schemeClr val="dk1"/>
                          </a:solidFill>
                          <a:effectLst/>
                          <a:latin typeface="Arial" panose="020B0604020202020204" pitchFamily="34" charset="0"/>
                          <a:ea typeface="+mn-ea"/>
                          <a:cs typeface="+mn-cs"/>
                        </a:rPr>
                        <a:t>16 </a:t>
                      </a:r>
                    </a:p>
                  </a:txBody>
                  <a:tcPr anchor="ctr"/>
                </a:tc>
                <a:extLst>
                  <a:ext uri="{0D108BD9-81ED-4DB2-BD59-A6C34878D82A}">
                    <a16:rowId xmlns:a16="http://schemas.microsoft.com/office/drawing/2014/main" val="963429165"/>
                  </a:ext>
                </a:extLst>
              </a:tr>
            </a:tbl>
          </a:graphicData>
        </a:graphic>
      </p:graphicFrame>
    </p:spTree>
    <p:extLst>
      <p:ext uri="{BB962C8B-B14F-4D97-AF65-F5344CB8AC3E}">
        <p14:creationId xmlns:p14="http://schemas.microsoft.com/office/powerpoint/2010/main" val="701790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C9A0B-45AF-4FC4-BA01-6C09A8565ABE}"/>
              </a:ext>
            </a:extLst>
          </p:cNvPr>
          <p:cNvSpPr>
            <a:spLocks noGrp="1"/>
          </p:cNvSpPr>
          <p:nvPr>
            <p:ph type="title"/>
          </p:nvPr>
        </p:nvSpPr>
        <p:spPr>
          <a:xfrm>
            <a:off x="286096" y="236688"/>
            <a:ext cx="11633892" cy="787400"/>
          </a:xfrm>
        </p:spPr>
        <p:txBody>
          <a:bodyPr/>
          <a:lstStyle/>
          <a:p>
            <a:r>
              <a:rPr lang="en-US" sz="4000"/>
              <a:t>Data Simulations Results by Student Group without the CCI (2)</a:t>
            </a:r>
          </a:p>
        </p:txBody>
      </p:sp>
      <p:graphicFrame>
        <p:nvGraphicFramePr>
          <p:cNvPr id="5" name="Content Placeholder 4">
            <a:extLst>
              <a:ext uri="{FF2B5EF4-FFF2-40B4-BE49-F238E27FC236}">
                <a16:creationId xmlns:a16="http://schemas.microsoft.com/office/drawing/2014/main" id="{160A63F9-BF59-4106-96D3-2B6FDDE69B46}"/>
              </a:ext>
            </a:extLst>
          </p:cNvPr>
          <p:cNvGraphicFramePr>
            <a:graphicFrameLocks noGrp="1"/>
          </p:cNvGraphicFramePr>
          <p:nvPr>
            <p:ph sz="half" idx="10"/>
            <p:extLst>
              <p:ext uri="{D42A27DB-BD31-4B8C-83A1-F6EECF244321}">
                <p14:modId xmlns:p14="http://schemas.microsoft.com/office/powerpoint/2010/main" val="3289435167"/>
              </p:ext>
            </p:extLst>
          </p:nvPr>
        </p:nvGraphicFramePr>
        <p:xfrm>
          <a:off x="286096" y="1508760"/>
          <a:ext cx="11267436" cy="3840480"/>
        </p:xfrm>
        <a:graphic>
          <a:graphicData uri="http://schemas.openxmlformats.org/drawingml/2006/table">
            <a:tbl>
              <a:tblPr firstRow="1" bandRow="1">
                <a:tableStyleId>{5C22544A-7EE6-4342-B048-85BDC9FD1C3A}</a:tableStyleId>
              </a:tblPr>
              <a:tblGrid>
                <a:gridCol w="4307169">
                  <a:extLst>
                    <a:ext uri="{9D8B030D-6E8A-4147-A177-3AD203B41FA5}">
                      <a16:colId xmlns:a16="http://schemas.microsoft.com/office/drawing/2014/main" val="3118309654"/>
                    </a:ext>
                  </a:extLst>
                </a:gridCol>
                <a:gridCol w="3487479">
                  <a:extLst>
                    <a:ext uri="{9D8B030D-6E8A-4147-A177-3AD203B41FA5}">
                      <a16:colId xmlns:a16="http://schemas.microsoft.com/office/drawing/2014/main" val="502229850"/>
                    </a:ext>
                  </a:extLst>
                </a:gridCol>
                <a:gridCol w="3472788">
                  <a:extLst>
                    <a:ext uri="{9D8B030D-6E8A-4147-A177-3AD203B41FA5}">
                      <a16:colId xmlns:a16="http://schemas.microsoft.com/office/drawing/2014/main" val="3766271920"/>
                    </a:ext>
                  </a:extLst>
                </a:gridCol>
              </a:tblGrid>
              <a:tr h="633845">
                <a:tc>
                  <a:txBody>
                    <a:bodyPr/>
                    <a:lstStyle/>
                    <a:p>
                      <a:pPr algn="ctr" rtl="0" fontAlgn="base"/>
                      <a:r>
                        <a:rPr lang="en-US" sz="2400" b="1" i="0">
                          <a:solidFill>
                            <a:schemeClr val="bg1"/>
                          </a:solidFill>
                          <a:effectLst/>
                          <a:latin typeface="Arial"/>
                        </a:rPr>
                        <a:t>Student Group </a:t>
                      </a:r>
                    </a:p>
                  </a:txBody>
                  <a:tcPr anchor="ctr">
                    <a:solidFill>
                      <a:schemeClr val="tx2">
                        <a:lumMod val="75000"/>
                      </a:schemeClr>
                    </a:solidFill>
                  </a:tcPr>
                </a:tc>
                <a:tc>
                  <a:txBody>
                    <a:bodyPr/>
                    <a:lstStyle/>
                    <a:p>
                      <a:pPr lvl="0" algn="ctr">
                        <a:buNone/>
                      </a:pPr>
                      <a:r>
                        <a:rPr lang="en-US" sz="2400" b="1" i="0" u="none" strike="noStrike" noProof="0">
                          <a:solidFill>
                            <a:schemeClr val="bg1"/>
                          </a:solidFill>
                          <a:effectLst/>
                          <a:latin typeface="Arial"/>
                        </a:rPr>
                        <a:t>2019 DA Results </a:t>
                      </a:r>
                      <a:br>
                        <a:rPr lang="en-US" sz="2400" b="1" i="0" u="none" strike="noStrike" noProof="0">
                          <a:solidFill>
                            <a:srgbClr val="FFFFFF"/>
                          </a:solidFill>
                          <a:effectLst/>
                          <a:latin typeface="Arial"/>
                        </a:rPr>
                      </a:br>
                      <a:r>
                        <a:rPr lang="en-US" sz="2400" b="1" i="0" u="none" strike="noStrike" noProof="0">
                          <a:solidFill>
                            <a:schemeClr val="bg1"/>
                          </a:solidFill>
                          <a:effectLst/>
                          <a:latin typeface="Arial"/>
                        </a:rPr>
                        <a:t>(adjusted to exclude CCI)</a:t>
                      </a:r>
                      <a:endParaRPr lang="en-US" sz="2400" b="1">
                        <a:solidFill>
                          <a:schemeClr val="bg1"/>
                        </a:solidFill>
                      </a:endParaRPr>
                    </a:p>
                  </a:txBody>
                  <a:tcPr anchor="ctr">
                    <a:solidFill>
                      <a:schemeClr val="tx2">
                        <a:lumMod val="75000"/>
                      </a:schemeClr>
                    </a:solidFill>
                  </a:tcPr>
                </a:tc>
                <a:tc>
                  <a:txBody>
                    <a:bodyPr/>
                    <a:lstStyle/>
                    <a:p>
                      <a:pPr lvl="0" algn="ctr">
                        <a:buNone/>
                      </a:pPr>
                      <a:r>
                        <a:rPr lang="en-US" sz="2400" b="1" i="0" u="none" strike="noStrike" noProof="0">
                          <a:solidFill>
                            <a:schemeClr val="bg1"/>
                          </a:solidFill>
                          <a:effectLst/>
                          <a:latin typeface="Arial"/>
                        </a:rPr>
                        <a:t>2019 DA Results using the 2022 DA Proposed Criteria</a:t>
                      </a:r>
                      <a:endParaRPr lang="en-US" sz="2400" b="1" i="0">
                        <a:solidFill>
                          <a:schemeClr val="bg1"/>
                        </a:solidFill>
                        <a:effectLst/>
                        <a:latin typeface="Arial"/>
                      </a:endParaRPr>
                    </a:p>
                  </a:txBody>
                  <a:tcPr anchor="ctr">
                    <a:solidFill>
                      <a:schemeClr val="tx2">
                        <a:lumMod val="75000"/>
                      </a:schemeClr>
                    </a:solidFill>
                  </a:tcPr>
                </a:tc>
                <a:extLst>
                  <a:ext uri="{0D108BD9-81ED-4DB2-BD59-A6C34878D82A}">
                    <a16:rowId xmlns:a16="http://schemas.microsoft.com/office/drawing/2014/main" val="3605879138"/>
                  </a:ext>
                </a:extLst>
              </a:tr>
              <a:tr h="370840">
                <a:tc>
                  <a:txBody>
                    <a:bodyPr/>
                    <a:lstStyle/>
                    <a:p>
                      <a:pPr algn="l" rtl="0" fontAlgn="base"/>
                      <a:r>
                        <a:rPr lang="en-US" sz="2400" b="0" i="0">
                          <a:effectLst/>
                          <a:latin typeface="Arial" panose="020B0604020202020204" pitchFamily="34" charset="0"/>
                        </a:rPr>
                        <a:t>Homeless Students  </a:t>
                      </a:r>
                      <a:endParaRPr lang="en-US" sz="2400" b="0" i="0">
                        <a:effectLst/>
                      </a:endParaRPr>
                    </a:p>
                  </a:txBody>
                  <a:tcPr/>
                </a:tc>
                <a:tc>
                  <a:txBody>
                    <a:bodyPr/>
                    <a:lstStyle/>
                    <a:p>
                      <a:pPr lvl="0" algn="ctr" rtl="0">
                        <a:buNone/>
                      </a:pPr>
                      <a:r>
                        <a:rPr lang="en-US" sz="2400" b="0" i="0" kern="1200">
                          <a:solidFill>
                            <a:schemeClr val="dk1"/>
                          </a:solidFill>
                          <a:effectLst/>
                          <a:latin typeface="Arial"/>
                          <a:ea typeface="+mn-ea"/>
                          <a:cs typeface="+mn-cs"/>
                        </a:rPr>
                        <a:t>89</a:t>
                      </a:r>
                    </a:p>
                  </a:txBody>
                  <a:tcPr anchor="ctr"/>
                </a:tc>
                <a:tc>
                  <a:txBody>
                    <a:bodyPr/>
                    <a:lstStyle/>
                    <a:p>
                      <a:pPr algn="ctr" rtl="0" fontAlgn="base"/>
                      <a:r>
                        <a:rPr lang="en-US" sz="2400" b="0" i="0" kern="1200">
                          <a:solidFill>
                            <a:schemeClr val="dk1"/>
                          </a:solidFill>
                          <a:effectLst/>
                          <a:latin typeface="Arial" panose="020B0604020202020204" pitchFamily="34" charset="0"/>
                          <a:ea typeface="+mn-ea"/>
                          <a:cs typeface="+mn-cs"/>
                        </a:rPr>
                        <a:t>149 </a:t>
                      </a:r>
                    </a:p>
                  </a:txBody>
                  <a:tcPr anchor="ctr"/>
                </a:tc>
                <a:extLst>
                  <a:ext uri="{0D108BD9-81ED-4DB2-BD59-A6C34878D82A}">
                    <a16:rowId xmlns:a16="http://schemas.microsoft.com/office/drawing/2014/main" val="764834756"/>
                  </a:ext>
                </a:extLst>
              </a:tr>
              <a:tr h="370840">
                <a:tc>
                  <a:txBody>
                    <a:bodyPr/>
                    <a:lstStyle/>
                    <a:p>
                      <a:pPr algn="l" rtl="0" fontAlgn="base"/>
                      <a:r>
                        <a:rPr lang="en-US" sz="2400" b="0" i="0">
                          <a:effectLst/>
                          <a:latin typeface="Arial" panose="020B0604020202020204" pitchFamily="34" charset="0"/>
                        </a:rPr>
                        <a:t>English Learner Students  </a:t>
                      </a:r>
                      <a:endParaRPr lang="en-US" sz="2400" b="0" i="0">
                        <a:effectLst/>
                      </a:endParaRPr>
                    </a:p>
                  </a:txBody>
                  <a:tcPr/>
                </a:tc>
                <a:tc>
                  <a:txBody>
                    <a:bodyPr/>
                    <a:lstStyle/>
                    <a:p>
                      <a:pPr lvl="0" algn="ctr" rtl="0">
                        <a:buNone/>
                      </a:pPr>
                      <a:r>
                        <a:rPr lang="en-US" sz="2400" b="0" i="0" kern="1200">
                          <a:solidFill>
                            <a:schemeClr val="dk1"/>
                          </a:solidFill>
                          <a:effectLst/>
                          <a:latin typeface="Arial"/>
                          <a:ea typeface="+mn-ea"/>
                          <a:cs typeface="+mn-cs"/>
                        </a:rPr>
                        <a:t>41</a:t>
                      </a:r>
                    </a:p>
                  </a:txBody>
                  <a:tcPr anchor="ctr"/>
                </a:tc>
                <a:tc>
                  <a:txBody>
                    <a:bodyPr/>
                    <a:lstStyle/>
                    <a:p>
                      <a:pPr algn="ctr" rtl="0" fontAlgn="base"/>
                      <a:r>
                        <a:rPr lang="en-US" sz="2400" b="0" i="0" kern="1200">
                          <a:solidFill>
                            <a:schemeClr val="dk1"/>
                          </a:solidFill>
                          <a:effectLst/>
                          <a:latin typeface="Arial" panose="020B0604020202020204" pitchFamily="34" charset="0"/>
                          <a:ea typeface="+mn-ea"/>
                          <a:cs typeface="+mn-cs"/>
                        </a:rPr>
                        <a:t>46 </a:t>
                      </a:r>
                    </a:p>
                  </a:txBody>
                  <a:tcPr anchor="ctr"/>
                </a:tc>
                <a:extLst>
                  <a:ext uri="{0D108BD9-81ED-4DB2-BD59-A6C34878D82A}">
                    <a16:rowId xmlns:a16="http://schemas.microsoft.com/office/drawing/2014/main" val="1420472009"/>
                  </a:ext>
                </a:extLst>
              </a:tr>
              <a:tr h="370840">
                <a:tc>
                  <a:txBody>
                    <a:bodyPr/>
                    <a:lstStyle/>
                    <a:p>
                      <a:pPr algn="l" rtl="0" fontAlgn="base"/>
                      <a:r>
                        <a:rPr lang="en-US" sz="2400" b="0" i="0">
                          <a:effectLst/>
                          <a:latin typeface="Arial" panose="020B0604020202020204" pitchFamily="34" charset="0"/>
                        </a:rPr>
                        <a:t>Foster Youth Students  </a:t>
                      </a:r>
                      <a:endParaRPr lang="en-US" sz="2400" b="0" i="0">
                        <a:effectLst/>
                      </a:endParaRPr>
                    </a:p>
                  </a:txBody>
                  <a:tcPr/>
                </a:tc>
                <a:tc>
                  <a:txBody>
                    <a:bodyPr/>
                    <a:lstStyle/>
                    <a:p>
                      <a:pPr lvl="0" algn="ctr" rtl="0">
                        <a:buNone/>
                      </a:pPr>
                      <a:r>
                        <a:rPr lang="en-US" sz="2400" b="0" i="0" kern="1200">
                          <a:solidFill>
                            <a:schemeClr val="dk1"/>
                          </a:solidFill>
                          <a:effectLst/>
                          <a:latin typeface="Arial"/>
                          <a:ea typeface="+mn-ea"/>
                          <a:cs typeface="+mn-cs"/>
                        </a:rPr>
                        <a:t>84</a:t>
                      </a:r>
                    </a:p>
                  </a:txBody>
                  <a:tcPr anchor="ctr"/>
                </a:tc>
                <a:tc>
                  <a:txBody>
                    <a:bodyPr/>
                    <a:lstStyle/>
                    <a:p>
                      <a:pPr algn="ctr" rtl="0" fontAlgn="base"/>
                      <a:r>
                        <a:rPr lang="en-US" sz="2400" b="0" i="0" kern="1200">
                          <a:solidFill>
                            <a:schemeClr val="dk1"/>
                          </a:solidFill>
                          <a:effectLst/>
                          <a:latin typeface="Arial" panose="020B0604020202020204" pitchFamily="34" charset="0"/>
                          <a:ea typeface="+mn-ea"/>
                          <a:cs typeface="+mn-cs"/>
                        </a:rPr>
                        <a:t>144 </a:t>
                      </a:r>
                    </a:p>
                  </a:txBody>
                  <a:tcPr anchor="ctr"/>
                </a:tc>
                <a:extLst>
                  <a:ext uri="{0D108BD9-81ED-4DB2-BD59-A6C34878D82A}">
                    <a16:rowId xmlns:a16="http://schemas.microsoft.com/office/drawing/2014/main" val="1811607328"/>
                  </a:ext>
                </a:extLst>
              </a:tr>
              <a:tr h="370840">
                <a:tc>
                  <a:txBody>
                    <a:bodyPr/>
                    <a:lstStyle/>
                    <a:p>
                      <a:pPr algn="l" rtl="0" fontAlgn="base"/>
                      <a:r>
                        <a:rPr lang="en-US" sz="2400" b="0" i="0">
                          <a:effectLst/>
                          <a:latin typeface="Arial" panose="020B0604020202020204" pitchFamily="34" charset="0"/>
                        </a:rPr>
                        <a:t>Student with Disabilities  </a:t>
                      </a:r>
                      <a:endParaRPr lang="en-US" sz="2400" b="0" i="0">
                        <a:effectLst/>
                      </a:endParaRPr>
                    </a:p>
                  </a:txBody>
                  <a:tcPr/>
                </a:tc>
                <a:tc>
                  <a:txBody>
                    <a:bodyPr/>
                    <a:lstStyle/>
                    <a:p>
                      <a:pPr lvl="0" algn="ctr">
                        <a:buNone/>
                      </a:pPr>
                      <a:r>
                        <a:rPr lang="en-US" sz="2400" b="0" i="0" kern="1200">
                          <a:solidFill>
                            <a:schemeClr val="dk1"/>
                          </a:solidFill>
                          <a:effectLst/>
                          <a:latin typeface="Arial"/>
                          <a:ea typeface="+mn-ea"/>
                          <a:cs typeface="+mn-cs"/>
                        </a:rPr>
                        <a:t>134</a:t>
                      </a:r>
                    </a:p>
                  </a:txBody>
                  <a:tcPr anchor="ctr"/>
                </a:tc>
                <a:tc>
                  <a:txBody>
                    <a:bodyPr/>
                    <a:lstStyle/>
                    <a:p>
                      <a:pPr algn="ctr" rtl="0" fontAlgn="base"/>
                      <a:r>
                        <a:rPr lang="en-US" sz="2400" b="0" i="0" kern="1200">
                          <a:solidFill>
                            <a:schemeClr val="dk1"/>
                          </a:solidFill>
                          <a:effectLst/>
                          <a:latin typeface="Arial" panose="020B0604020202020204" pitchFamily="34" charset="0"/>
                          <a:ea typeface="+mn-ea"/>
                          <a:cs typeface="+mn-cs"/>
                        </a:rPr>
                        <a:t>283 </a:t>
                      </a:r>
                    </a:p>
                  </a:txBody>
                  <a:tcPr anchor="ctr"/>
                </a:tc>
                <a:extLst>
                  <a:ext uri="{0D108BD9-81ED-4DB2-BD59-A6C34878D82A}">
                    <a16:rowId xmlns:a16="http://schemas.microsoft.com/office/drawing/2014/main" val="2767420039"/>
                  </a:ext>
                </a:extLst>
              </a:tr>
              <a:tr h="370840">
                <a:tc>
                  <a:txBody>
                    <a:bodyPr/>
                    <a:lstStyle/>
                    <a:p>
                      <a:pPr algn="l" rtl="0" fontAlgn="base"/>
                      <a:r>
                        <a:rPr lang="en-US" sz="2400" b="0" i="0">
                          <a:solidFill>
                            <a:srgbClr val="000000"/>
                          </a:solidFill>
                          <a:effectLst/>
                          <a:latin typeface="Arial" panose="020B0604020202020204" pitchFamily="34" charset="0"/>
                        </a:rPr>
                        <a:t>Socioeconomically Disadvantaged Students  </a:t>
                      </a:r>
                      <a:endParaRPr lang="en-US" sz="2400" b="0" i="0">
                        <a:effectLst/>
                      </a:endParaRPr>
                    </a:p>
                  </a:txBody>
                  <a:tcPr/>
                </a:tc>
                <a:tc>
                  <a:txBody>
                    <a:bodyPr/>
                    <a:lstStyle/>
                    <a:p>
                      <a:pPr algn="ctr" rtl="0" fontAlgn="base"/>
                      <a:r>
                        <a:rPr lang="en-US" sz="2400" b="0" i="0" kern="1200">
                          <a:solidFill>
                            <a:schemeClr val="dk1"/>
                          </a:solidFill>
                          <a:effectLst/>
                          <a:latin typeface="Arial"/>
                          <a:ea typeface="+mn-ea"/>
                          <a:cs typeface="+mn-cs"/>
                        </a:rPr>
                        <a:t>51</a:t>
                      </a:r>
                    </a:p>
                  </a:txBody>
                  <a:tcPr anchor="ctr"/>
                </a:tc>
                <a:tc>
                  <a:txBody>
                    <a:bodyPr/>
                    <a:lstStyle/>
                    <a:p>
                      <a:pPr algn="ctr" rtl="0" fontAlgn="base"/>
                      <a:r>
                        <a:rPr lang="en-US" sz="2400" b="0" i="0" kern="1200" dirty="0">
                          <a:solidFill>
                            <a:schemeClr val="dk1"/>
                          </a:solidFill>
                          <a:effectLst/>
                          <a:latin typeface="Arial" panose="020B0604020202020204" pitchFamily="34" charset="0"/>
                          <a:ea typeface="+mn-ea"/>
                          <a:cs typeface="+mn-cs"/>
                        </a:rPr>
                        <a:t>73 </a:t>
                      </a:r>
                    </a:p>
                  </a:txBody>
                  <a:tcPr anchor="ctr"/>
                </a:tc>
                <a:extLst>
                  <a:ext uri="{0D108BD9-81ED-4DB2-BD59-A6C34878D82A}">
                    <a16:rowId xmlns:a16="http://schemas.microsoft.com/office/drawing/2014/main" val="4261468886"/>
                  </a:ext>
                </a:extLst>
              </a:tr>
            </a:tbl>
          </a:graphicData>
        </a:graphic>
      </p:graphicFrame>
    </p:spTree>
    <p:extLst>
      <p:ext uri="{BB962C8B-B14F-4D97-AF65-F5344CB8AC3E}">
        <p14:creationId xmlns:p14="http://schemas.microsoft.com/office/powerpoint/2010/main" val="13291093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650A8-5D90-C583-09C6-3A750DC2B45E}"/>
              </a:ext>
            </a:extLst>
          </p:cNvPr>
          <p:cNvSpPr>
            <a:spLocks noGrp="1"/>
          </p:cNvSpPr>
          <p:nvPr>
            <p:ph type="title"/>
          </p:nvPr>
        </p:nvSpPr>
        <p:spPr/>
        <p:txBody>
          <a:bodyPr/>
          <a:lstStyle/>
          <a:p>
            <a:r>
              <a:rPr lang="en-US">
                <a:cs typeface="Aharoni"/>
              </a:rPr>
              <a:t>DA Question for CPAG </a:t>
            </a:r>
            <a:endParaRPr lang="en-US"/>
          </a:p>
        </p:txBody>
      </p:sp>
      <p:sp>
        <p:nvSpPr>
          <p:cNvPr id="3" name="Content Placeholder 2">
            <a:extLst>
              <a:ext uri="{FF2B5EF4-FFF2-40B4-BE49-F238E27FC236}">
                <a16:creationId xmlns:a16="http://schemas.microsoft.com/office/drawing/2014/main" id="{5E52DA2E-565E-BFD1-69B7-5B681B5F38E9}"/>
              </a:ext>
            </a:extLst>
          </p:cNvPr>
          <p:cNvSpPr>
            <a:spLocks noGrp="1"/>
          </p:cNvSpPr>
          <p:nvPr>
            <p:ph sz="quarter" idx="10"/>
          </p:nvPr>
        </p:nvSpPr>
        <p:spPr/>
        <p:txBody>
          <a:bodyPr vert="horz" lIns="91440" tIns="45720" rIns="91440" bIns="45720" rtlCol="0" anchor="t">
            <a:normAutofit/>
          </a:bodyPr>
          <a:lstStyle/>
          <a:p>
            <a:r>
              <a:rPr lang="en-US">
                <a:latin typeface="Arial"/>
                <a:cs typeface="Arial"/>
              </a:rPr>
              <a:t>What input and feedback do CPAG members have around the proposed adjusted methodology for determining Differentiated Assistance in 2022?</a:t>
            </a:r>
            <a:endParaRPr lang="en-US"/>
          </a:p>
        </p:txBody>
      </p:sp>
    </p:spTree>
    <p:extLst>
      <p:ext uri="{BB962C8B-B14F-4D97-AF65-F5344CB8AC3E}">
        <p14:creationId xmlns:p14="http://schemas.microsoft.com/office/powerpoint/2010/main" val="42106637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0E803-40E7-157B-4DFC-E75ED529260B}"/>
              </a:ext>
            </a:extLst>
          </p:cNvPr>
          <p:cNvSpPr>
            <a:spLocks noGrp="1"/>
          </p:cNvSpPr>
          <p:nvPr>
            <p:ph type="title"/>
          </p:nvPr>
        </p:nvSpPr>
        <p:spPr/>
        <p:txBody>
          <a:bodyPr/>
          <a:lstStyle/>
          <a:p>
            <a:r>
              <a:rPr lang="en-US" sz="5400">
                <a:ea typeface="+mj-lt"/>
                <a:cs typeface="+mj-lt"/>
              </a:rPr>
              <a:t>Teacher Assignment Data &amp; the 2022 Dashboard</a:t>
            </a:r>
            <a:endParaRPr lang="en-US" sz="6000"/>
          </a:p>
        </p:txBody>
      </p:sp>
    </p:spTree>
    <p:extLst>
      <p:ext uri="{BB962C8B-B14F-4D97-AF65-F5344CB8AC3E}">
        <p14:creationId xmlns:p14="http://schemas.microsoft.com/office/powerpoint/2010/main" val="12308534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3F34A-5D0A-3077-2AB3-BCC9AA1D26F0}"/>
              </a:ext>
            </a:extLst>
          </p:cNvPr>
          <p:cNvSpPr>
            <a:spLocks noGrp="1"/>
          </p:cNvSpPr>
          <p:nvPr>
            <p:ph type="title"/>
          </p:nvPr>
        </p:nvSpPr>
        <p:spPr/>
        <p:txBody>
          <a:bodyPr/>
          <a:lstStyle/>
          <a:p>
            <a:r>
              <a:rPr lang="en-US" sz="4000">
                <a:cs typeface="Arial"/>
              </a:rPr>
              <a:t>Statewide Teaching Assignment Monitoring Outcome Data</a:t>
            </a:r>
            <a:endParaRPr lang="en-US" sz="4000"/>
          </a:p>
        </p:txBody>
      </p:sp>
      <p:sp>
        <p:nvSpPr>
          <p:cNvPr id="3" name="Content Placeholder 2">
            <a:extLst>
              <a:ext uri="{FF2B5EF4-FFF2-40B4-BE49-F238E27FC236}">
                <a16:creationId xmlns:a16="http://schemas.microsoft.com/office/drawing/2014/main" id="{8D5B0372-5C8E-571F-69BA-5423787FEF04}"/>
              </a:ext>
            </a:extLst>
          </p:cNvPr>
          <p:cNvSpPr>
            <a:spLocks noGrp="1"/>
          </p:cNvSpPr>
          <p:nvPr>
            <p:ph sz="quarter" idx="10"/>
          </p:nvPr>
        </p:nvSpPr>
        <p:spPr>
          <a:xfrm>
            <a:off x="647699" y="1752600"/>
            <a:ext cx="10858499" cy="4831187"/>
          </a:xfrm>
        </p:spPr>
        <p:txBody>
          <a:bodyPr vert="horz" lIns="91440" tIns="45720" rIns="91440" bIns="45720" rtlCol="0" anchor="t">
            <a:normAutofit/>
          </a:bodyPr>
          <a:lstStyle/>
          <a:p>
            <a:r>
              <a:rPr lang="en-US" sz="3200">
                <a:latin typeface="Arial"/>
                <a:cs typeface="Arial"/>
              </a:rPr>
              <a:t>Following SBE approval of teacher assignment definitions in the ESSA State Plan, the California Commission on Teacher Credentialing (CTC) and CDE worked together for two years to bring the two data sets together. </a:t>
            </a:r>
          </a:p>
          <a:p>
            <a:r>
              <a:rPr lang="en-US" sz="3200">
                <a:latin typeface="Arial"/>
                <a:cs typeface="Arial"/>
              </a:rPr>
              <a:t>First set of data was released on </a:t>
            </a:r>
            <a:r>
              <a:rPr lang="en-US" sz="3200" err="1">
                <a:latin typeface="Arial"/>
                <a:cs typeface="Arial"/>
              </a:rPr>
              <a:t>DataQuest</a:t>
            </a:r>
            <a:r>
              <a:rPr lang="en-US" sz="3200">
                <a:latin typeface="Arial"/>
                <a:cs typeface="Arial"/>
              </a:rPr>
              <a:t> on June 30, 2022.</a:t>
            </a:r>
          </a:p>
          <a:p>
            <a:pPr lvl="1"/>
            <a:r>
              <a:rPr lang="en-US" sz="2800">
                <a:latin typeface="Arial"/>
                <a:cs typeface="Arial"/>
              </a:rPr>
              <a:t>Data was also made available for inclusion in the 2020-21 State Accountability Report Cards (SARCs).</a:t>
            </a:r>
          </a:p>
        </p:txBody>
      </p:sp>
    </p:spTree>
    <p:extLst>
      <p:ext uri="{BB962C8B-B14F-4D97-AF65-F5344CB8AC3E}">
        <p14:creationId xmlns:p14="http://schemas.microsoft.com/office/powerpoint/2010/main" val="3174614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74E4B-D334-4019-BB8D-586E9A302A0E}"/>
              </a:ext>
            </a:extLst>
          </p:cNvPr>
          <p:cNvSpPr>
            <a:spLocks noGrp="1"/>
          </p:cNvSpPr>
          <p:nvPr>
            <p:ph type="title"/>
          </p:nvPr>
        </p:nvSpPr>
        <p:spPr>
          <a:xfrm>
            <a:off x="647698" y="274677"/>
            <a:ext cx="10858500" cy="705292"/>
          </a:xfrm>
        </p:spPr>
        <p:txBody>
          <a:bodyPr/>
          <a:lstStyle/>
          <a:p>
            <a:r>
              <a:rPr lang="en-US" sz="5400"/>
              <a:t>Today’s Topics (3)</a:t>
            </a:r>
          </a:p>
        </p:txBody>
      </p:sp>
      <p:sp>
        <p:nvSpPr>
          <p:cNvPr id="3" name="Content Placeholder 2">
            <a:extLst>
              <a:ext uri="{FF2B5EF4-FFF2-40B4-BE49-F238E27FC236}">
                <a16:creationId xmlns:a16="http://schemas.microsoft.com/office/drawing/2014/main" id="{50A6AB78-44E5-4F87-BD7B-9254D37C9141}"/>
              </a:ext>
            </a:extLst>
          </p:cNvPr>
          <p:cNvSpPr>
            <a:spLocks noGrp="1"/>
          </p:cNvSpPr>
          <p:nvPr>
            <p:ph sz="quarter" idx="10"/>
          </p:nvPr>
        </p:nvSpPr>
        <p:spPr>
          <a:xfrm>
            <a:off x="647699" y="1286541"/>
            <a:ext cx="10858499" cy="5178054"/>
          </a:xfrm>
        </p:spPr>
        <p:txBody>
          <a:bodyPr vert="horz" lIns="91440" tIns="45720" rIns="91440" bIns="45720" rtlCol="0" anchor="t">
            <a:normAutofit/>
          </a:bodyPr>
          <a:lstStyle/>
          <a:p>
            <a:r>
              <a:rPr lang="en-US" sz="3200" b="1">
                <a:latin typeface="Arial"/>
                <a:cs typeface="Arial"/>
              </a:rPr>
              <a:t>Review Proposal to Link the Dashboard to the Science Data on the California Assessment of Student Performance and Progress (CAASPP) Web Site</a:t>
            </a:r>
            <a:r>
              <a:rPr lang="en-US" sz="3200">
                <a:latin typeface="Arial"/>
                <a:cs typeface="Arial"/>
              </a:rPr>
              <a:t> </a:t>
            </a:r>
            <a:endParaRPr lang="en-US" sz="3200"/>
          </a:p>
          <a:p>
            <a:r>
              <a:rPr lang="en-US" sz="3200" b="1">
                <a:latin typeface="Arial"/>
                <a:cs typeface="Arial"/>
              </a:rPr>
              <a:t>2022 Dashboard Update</a:t>
            </a:r>
            <a:endParaRPr lang="en-US" sz="3200" b="1"/>
          </a:p>
          <a:p>
            <a:pPr lvl="1"/>
            <a:r>
              <a:rPr lang="en-US" sz="2800">
                <a:latin typeface="Arial"/>
                <a:cs typeface="Arial"/>
              </a:rPr>
              <a:t>New Graphic to Display Status Only Data </a:t>
            </a:r>
            <a:endParaRPr lang="en-US" sz="2400">
              <a:solidFill>
                <a:srgbClr val="354052"/>
              </a:solidFill>
            </a:endParaRPr>
          </a:p>
          <a:p>
            <a:pPr lvl="1"/>
            <a:r>
              <a:rPr lang="en-US" sz="2800">
                <a:latin typeface="Arial"/>
                <a:cs typeface="Arial"/>
              </a:rPr>
              <a:t>Resources </a:t>
            </a:r>
            <a:r>
              <a:rPr lang="en-US" sz="2800">
                <a:solidFill>
                  <a:srgbClr val="354052"/>
                </a:solidFill>
                <a:latin typeface="Arial"/>
                <a:cs typeface="Arial"/>
              </a:rPr>
              <a:t>to Support Local Educational Agencies (LEAs) and Communities Navigate Through the Dashboard </a:t>
            </a:r>
            <a:endParaRPr lang="en-US" sz="2800">
              <a:solidFill>
                <a:srgbClr val="354052"/>
              </a:solidFill>
            </a:endParaRPr>
          </a:p>
        </p:txBody>
      </p:sp>
    </p:spTree>
    <p:extLst>
      <p:ext uri="{BB962C8B-B14F-4D97-AF65-F5344CB8AC3E}">
        <p14:creationId xmlns:p14="http://schemas.microsoft.com/office/powerpoint/2010/main" val="10811115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C0B321-2C4A-4390-9C81-AC983939D31A}"/>
              </a:ext>
            </a:extLst>
          </p:cNvPr>
          <p:cNvSpPr>
            <a:spLocks noGrp="1"/>
          </p:cNvSpPr>
          <p:nvPr>
            <p:ph type="title"/>
          </p:nvPr>
        </p:nvSpPr>
        <p:spPr>
          <a:xfrm>
            <a:off x="647700" y="0"/>
            <a:ext cx="10858500" cy="1076960"/>
          </a:xfrm>
        </p:spPr>
        <p:txBody>
          <a:bodyPr/>
          <a:lstStyle/>
          <a:p>
            <a:r>
              <a:rPr lang="en-US" sz="3200" dirty="0" err="1">
                <a:cs typeface="Arial"/>
              </a:rPr>
              <a:t>DataQuest</a:t>
            </a:r>
            <a:r>
              <a:rPr lang="en-US" sz="3200" dirty="0">
                <a:cs typeface="Arial"/>
              </a:rPr>
              <a:t> Report: </a:t>
            </a:r>
            <a:r>
              <a:rPr lang="en-US" sz="3200" dirty="0">
                <a:cs typeface="Aharoni"/>
              </a:rPr>
              <a:t>2020-21 Teaching Assignment Monitoring Outcomes by Full-Time Equivalent (FTE)</a:t>
            </a:r>
            <a:endParaRPr lang="en-US" sz="3200" dirty="0"/>
          </a:p>
        </p:txBody>
      </p:sp>
      <p:graphicFrame>
        <p:nvGraphicFramePr>
          <p:cNvPr id="7" name="Content Placeholder 6">
            <a:extLst>
              <a:ext uri="{FF2B5EF4-FFF2-40B4-BE49-F238E27FC236}">
                <a16:creationId xmlns:a16="http://schemas.microsoft.com/office/drawing/2014/main" id="{B7A59567-C936-473F-A4B4-E3E97E925C2C}"/>
              </a:ext>
            </a:extLst>
          </p:cNvPr>
          <p:cNvGraphicFramePr>
            <a:graphicFrameLocks noGrp="1"/>
          </p:cNvGraphicFramePr>
          <p:nvPr>
            <p:ph sz="quarter" idx="10"/>
            <p:extLst>
              <p:ext uri="{D42A27DB-BD31-4B8C-83A1-F6EECF244321}">
                <p14:modId xmlns:p14="http://schemas.microsoft.com/office/powerpoint/2010/main" val="1688613723"/>
              </p:ext>
            </p:extLst>
          </p:nvPr>
        </p:nvGraphicFramePr>
        <p:xfrm>
          <a:off x="1149758" y="1178560"/>
          <a:ext cx="9892367" cy="1653540"/>
        </p:xfrm>
        <a:graphic>
          <a:graphicData uri="http://schemas.openxmlformats.org/drawingml/2006/table">
            <a:tbl>
              <a:tblPr firstRow="1" bandRow="1">
                <a:tableStyleId>{5C22544A-7EE6-4342-B048-85BDC9FD1C3A}</a:tableStyleId>
              </a:tblPr>
              <a:tblGrid>
                <a:gridCol w="1648729">
                  <a:extLst>
                    <a:ext uri="{9D8B030D-6E8A-4147-A177-3AD203B41FA5}">
                      <a16:colId xmlns:a16="http://schemas.microsoft.com/office/drawing/2014/main" val="348759611"/>
                    </a:ext>
                  </a:extLst>
                </a:gridCol>
                <a:gridCol w="2080257">
                  <a:extLst>
                    <a:ext uri="{9D8B030D-6E8A-4147-A177-3AD203B41FA5}">
                      <a16:colId xmlns:a16="http://schemas.microsoft.com/office/drawing/2014/main" val="213653292"/>
                    </a:ext>
                  </a:extLst>
                </a:gridCol>
                <a:gridCol w="1394458">
                  <a:extLst>
                    <a:ext uri="{9D8B030D-6E8A-4147-A177-3AD203B41FA5}">
                      <a16:colId xmlns:a16="http://schemas.microsoft.com/office/drawing/2014/main" val="2423689896"/>
                    </a:ext>
                  </a:extLst>
                </a:gridCol>
                <a:gridCol w="1706880">
                  <a:extLst>
                    <a:ext uri="{9D8B030D-6E8A-4147-A177-3AD203B41FA5}">
                      <a16:colId xmlns:a16="http://schemas.microsoft.com/office/drawing/2014/main" val="2589863856"/>
                    </a:ext>
                  </a:extLst>
                </a:gridCol>
                <a:gridCol w="1413314">
                  <a:extLst>
                    <a:ext uri="{9D8B030D-6E8A-4147-A177-3AD203B41FA5}">
                      <a16:colId xmlns:a16="http://schemas.microsoft.com/office/drawing/2014/main" val="4094345474"/>
                    </a:ext>
                  </a:extLst>
                </a:gridCol>
                <a:gridCol w="1648729">
                  <a:extLst>
                    <a:ext uri="{9D8B030D-6E8A-4147-A177-3AD203B41FA5}">
                      <a16:colId xmlns:a16="http://schemas.microsoft.com/office/drawing/2014/main" val="1713200555"/>
                    </a:ext>
                  </a:extLst>
                </a:gridCol>
              </a:tblGrid>
              <a:tr h="865505">
                <a:tc>
                  <a:txBody>
                    <a:bodyPr/>
                    <a:lstStyle/>
                    <a:p>
                      <a:pPr algn="ctr"/>
                      <a:r>
                        <a:rPr lang="en-US" sz="2400" dirty="0">
                          <a:effectLst/>
                          <a:latin typeface="Arial"/>
                          <a:cs typeface="Arial"/>
                        </a:rPr>
                        <a:t>Name</a:t>
                      </a:r>
                      <a:endParaRPr lang="en-US" sz="2400" dirty="0">
                        <a:solidFill>
                          <a:srgbClr val="FFFFFF"/>
                        </a:solidFill>
                        <a:effectLst/>
                        <a:latin typeface="Arial"/>
                        <a:cs typeface="Arial"/>
                      </a:endParaRPr>
                    </a:p>
                  </a:txBody>
                  <a:tcPr marL="38100" marR="38100" marT="38100" marB="38100" anchor="ctr">
                    <a:solidFill>
                      <a:schemeClr val="tx2">
                        <a:lumMod val="75000"/>
                      </a:schemeClr>
                    </a:solidFill>
                  </a:tcPr>
                </a:tc>
                <a:tc>
                  <a:txBody>
                    <a:bodyPr/>
                    <a:lstStyle/>
                    <a:p>
                      <a:pPr algn="ctr"/>
                      <a:r>
                        <a:rPr lang="en-US" sz="2400">
                          <a:effectLst/>
                          <a:latin typeface="Arial"/>
                          <a:cs typeface="Arial"/>
                        </a:rPr>
                        <a:t>Total</a:t>
                      </a:r>
                      <a:br>
                        <a:rPr lang="en-US" sz="2400">
                          <a:effectLst/>
                          <a:latin typeface="Arial"/>
                          <a:cs typeface="Arial"/>
                        </a:rPr>
                      </a:br>
                      <a:r>
                        <a:rPr lang="en-US" sz="2400">
                          <a:effectLst/>
                          <a:latin typeface="Arial"/>
                          <a:cs typeface="Arial"/>
                        </a:rPr>
                        <a:t>Teaching</a:t>
                      </a:r>
                      <a:br>
                        <a:rPr lang="en-US" sz="2400">
                          <a:effectLst/>
                          <a:latin typeface="Arial"/>
                          <a:cs typeface="Arial"/>
                        </a:rPr>
                      </a:br>
                      <a:r>
                        <a:rPr lang="en-US" sz="2400">
                          <a:effectLst/>
                          <a:latin typeface="Arial"/>
                          <a:cs typeface="Arial"/>
                        </a:rPr>
                        <a:t>FTE</a:t>
                      </a:r>
                      <a:endParaRPr lang="en-US" sz="2400">
                        <a:solidFill>
                          <a:srgbClr val="FFFFFF"/>
                        </a:solidFill>
                        <a:effectLst/>
                        <a:latin typeface="Arial"/>
                        <a:cs typeface="Arial"/>
                      </a:endParaRPr>
                    </a:p>
                  </a:txBody>
                  <a:tcPr marL="38100" marR="38100" marT="38100" marB="38100" anchor="ctr">
                    <a:solidFill>
                      <a:schemeClr val="tx2">
                        <a:lumMod val="75000"/>
                      </a:schemeClr>
                    </a:solidFill>
                  </a:tcPr>
                </a:tc>
                <a:tc>
                  <a:txBody>
                    <a:bodyPr/>
                    <a:lstStyle/>
                    <a:p>
                      <a:pPr algn="ctr"/>
                      <a:r>
                        <a:rPr lang="en-US" sz="2400">
                          <a:effectLst/>
                          <a:latin typeface="Arial"/>
                          <a:cs typeface="Arial"/>
                        </a:rPr>
                        <a:t>Clear</a:t>
                      </a:r>
                      <a:endParaRPr lang="en-US" sz="2400">
                        <a:solidFill>
                          <a:srgbClr val="FFFFFF"/>
                        </a:solidFill>
                        <a:effectLst/>
                        <a:latin typeface="Arial"/>
                        <a:cs typeface="Arial"/>
                      </a:endParaRPr>
                    </a:p>
                  </a:txBody>
                  <a:tcPr marL="38100" marR="38100" marT="38100" marB="38100" anchor="ctr">
                    <a:solidFill>
                      <a:schemeClr val="tx2">
                        <a:lumMod val="75000"/>
                      </a:schemeClr>
                    </a:solidFill>
                  </a:tcPr>
                </a:tc>
                <a:tc>
                  <a:txBody>
                    <a:bodyPr/>
                    <a:lstStyle/>
                    <a:p>
                      <a:pPr algn="ctr"/>
                      <a:r>
                        <a:rPr lang="en-US" sz="2400">
                          <a:effectLst/>
                          <a:latin typeface="Arial"/>
                          <a:cs typeface="Arial"/>
                        </a:rPr>
                        <a:t>Out-of-Field</a:t>
                      </a:r>
                      <a:endParaRPr lang="en-US" sz="2400">
                        <a:solidFill>
                          <a:srgbClr val="FFFFFF"/>
                        </a:solidFill>
                        <a:effectLst/>
                        <a:latin typeface="Arial"/>
                        <a:cs typeface="Arial"/>
                      </a:endParaRPr>
                    </a:p>
                  </a:txBody>
                  <a:tcPr marL="38100" marR="38100" marT="38100" marB="38100" anchor="ctr">
                    <a:solidFill>
                      <a:schemeClr val="tx2">
                        <a:lumMod val="75000"/>
                      </a:schemeClr>
                    </a:solidFill>
                  </a:tcPr>
                </a:tc>
                <a:tc>
                  <a:txBody>
                    <a:bodyPr/>
                    <a:lstStyle/>
                    <a:p>
                      <a:pPr algn="ctr"/>
                      <a:r>
                        <a:rPr lang="en-US" sz="2400">
                          <a:effectLst/>
                          <a:latin typeface="Arial"/>
                          <a:cs typeface="Arial"/>
                        </a:rPr>
                        <a:t>Intern</a:t>
                      </a:r>
                      <a:endParaRPr lang="en-US" sz="2400">
                        <a:solidFill>
                          <a:srgbClr val="FFFFFF"/>
                        </a:solidFill>
                        <a:effectLst/>
                        <a:latin typeface="Arial"/>
                        <a:cs typeface="Arial"/>
                      </a:endParaRPr>
                    </a:p>
                  </a:txBody>
                  <a:tcPr marL="38100" marR="38100" marT="38100" marB="38100" anchor="ctr">
                    <a:solidFill>
                      <a:schemeClr val="tx2">
                        <a:lumMod val="75000"/>
                      </a:schemeClr>
                    </a:solidFill>
                  </a:tcPr>
                </a:tc>
                <a:tc>
                  <a:txBody>
                    <a:bodyPr/>
                    <a:lstStyle/>
                    <a:p>
                      <a:pPr algn="ctr"/>
                      <a:r>
                        <a:rPr lang="en-US" sz="2400">
                          <a:effectLst/>
                          <a:latin typeface="Arial"/>
                          <a:cs typeface="Arial"/>
                        </a:rPr>
                        <a:t>Ineffective</a:t>
                      </a:r>
                      <a:endParaRPr lang="en-US" sz="2400">
                        <a:solidFill>
                          <a:srgbClr val="FFFFFF"/>
                        </a:solidFill>
                        <a:effectLst/>
                        <a:latin typeface="Arial"/>
                        <a:cs typeface="Arial"/>
                      </a:endParaRPr>
                    </a:p>
                  </a:txBody>
                  <a:tcPr marL="38100" marR="38100" marT="38100" marB="38100" anchor="ctr">
                    <a:solidFill>
                      <a:schemeClr val="tx2">
                        <a:lumMod val="75000"/>
                      </a:schemeClr>
                    </a:solidFill>
                  </a:tcPr>
                </a:tc>
                <a:extLst>
                  <a:ext uri="{0D108BD9-81ED-4DB2-BD59-A6C34878D82A}">
                    <a16:rowId xmlns:a16="http://schemas.microsoft.com/office/drawing/2014/main" val="712226275"/>
                  </a:ext>
                </a:extLst>
              </a:tr>
              <a:tr h="469809">
                <a:tc>
                  <a:txBody>
                    <a:bodyPr/>
                    <a:lstStyle/>
                    <a:p>
                      <a:r>
                        <a:rPr lang="en-US" sz="2400" u="none">
                          <a:effectLst/>
                          <a:latin typeface="Arial"/>
                          <a:cs typeface="Arial"/>
                        </a:rPr>
                        <a:t>Statewide</a:t>
                      </a:r>
                    </a:p>
                  </a:txBody>
                  <a:tcPr marL="57150" marR="57150" marT="57150" marB="57150" anchor="ctr"/>
                </a:tc>
                <a:tc>
                  <a:txBody>
                    <a:bodyPr/>
                    <a:lstStyle/>
                    <a:p>
                      <a:pPr algn="r"/>
                      <a:r>
                        <a:rPr lang="en-US" sz="2400">
                          <a:effectLst/>
                          <a:latin typeface="Arial"/>
                          <a:cs typeface="Arial"/>
                        </a:rPr>
                        <a:t>274,759.1</a:t>
                      </a:r>
                    </a:p>
                  </a:txBody>
                  <a:tcPr marL="57150" marR="57150" marT="57150" marB="57150" anchor="ctr"/>
                </a:tc>
                <a:tc>
                  <a:txBody>
                    <a:bodyPr/>
                    <a:lstStyle/>
                    <a:p>
                      <a:pPr algn="r"/>
                      <a:r>
                        <a:rPr lang="en-US" sz="2400">
                          <a:effectLst/>
                          <a:latin typeface="Arial"/>
                          <a:cs typeface="Arial"/>
                        </a:rPr>
                        <a:t>83.1%</a:t>
                      </a:r>
                    </a:p>
                  </a:txBody>
                  <a:tcPr marL="57150" marR="57150" marT="57150" marB="57150" anchor="ctr"/>
                </a:tc>
                <a:tc>
                  <a:txBody>
                    <a:bodyPr/>
                    <a:lstStyle/>
                    <a:p>
                      <a:pPr algn="r"/>
                      <a:r>
                        <a:rPr lang="en-US" sz="2400">
                          <a:effectLst/>
                          <a:latin typeface="Arial"/>
                          <a:cs typeface="Arial"/>
                        </a:rPr>
                        <a:t>4.4%</a:t>
                      </a:r>
                    </a:p>
                  </a:txBody>
                  <a:tcPr marL="57150" marR="57150" marT="57150" marB="57150" anchor="ctr"/>
                </a:tc>
                <a:tc>
                  <a:txBody>
                    <a:bodyPr/>
                    <a:lstStyle/>
                    <a:p>
                      <a:pPr algn="r"/>
                      <a:r>
                        <a:rPr lang="en-US" sz="2400">
                          <a:effectLst/>
                          <a:latin typeface="Arial"/>
                          <a:cs typeface="Arial"/>
                        </a:rPr>
                        <a:t>1.5%</a:t>
                      </a:r>
                    </a:p>
                  </a:txBody>
                  <a:tcPr marL="57150" marR="57150" marT="57150" marB="57150" anchor="ctr"/>
                </a:tc>
                <a:tc>
                  <a:txBody>
                    <a:bodyPr/>
                    <a:lstStyle/>
                    <a:p>
                      <a:pPr algn="r"/>
                      <a:r>
                        <a:rPr lang="en-US" sz="2400" dirty="0">
                          <a:effectLst/>
                          <a:latin typeface="Arial"/>
                          <a:cs typeface="Arial"/>
                        </a:rPr>
                        <a:t>4.1%</a:t>
                      </a:r>
                    </a:p>
                  </a:txBody>
                  <a:tcPr marL="57150" marR="57150" marT="57150" marB="57150" anchor="ctr"/>
                </a:tc>
                <a:extLst>
                  <a:ext uri="{0D108BD9-81ED-4DB2-BD59-A6C34878D82A}">
                    <a16:rowId xmlns:a16="http://schemas.microsoft.com/office/drawing/2014/main" val="3190139752"/>
                  </a:ext>
                </a:extLst>
              </a:tr>
            </a:tbl>
          </a:graphicData>
        </a:graphic>
      </p:graphicFrame>
      <p:sp>
        <p:nvSpPr>
          <p:cNvPr id="6" name="Content Placeholder 5">
            <a:extLst>
              <a:ext uri="{FF2B5EF4-FFF2-40B4-BE49-F238E27FC236}">
                <a16:creationId xmlns:a16="http://schemas.microsoft.com/office/drawing/2014/main" id="{9725B733-CD0E-42DA-9BA9-6FE2899B43E1}"/>
              </a:ext>
            </a:extLst>
          </p:cNvPr>
          <p:cNvSpPr>
            <a:spLocks noGrp="1"/>
          </p:cNvSpPr>
          <p:nvPr>
            <p:ph sz="quarter" idx="11"/>
          </p:nvPr>
        </p:nvSpPr>
        <p:spPr>
          <a:xfrm>
            <a:off x="83823" y="2962396"/>
            <a:ext cx="11710247" cy="3843111"/>
          </a:xfrm>
        </p:spPr>
        <p:txBody>
          <a:bodyPr vert="horz" lIns="91440" tIns="45720" rIns="91440" bIns="45720" rtlCol="0" anchor="t">
            <a:noAutofit/>
          </a:bodyPr>
          <a:lstStyle/>
          <a:p>
            <a:r>
              <a:rPr lang="en-US" sz="2400" b="1" dirty="0">
                <a:latin typeface="Arial"/>
                <a:cs typeface="Arial"/>
              </a:rPr>
              <a:t>Clear: </a:t>
            </a:r>
            <a:r>
              <a:rPr lang="en-US" sz="2400" dirty="0">
                <a:latin typeface="Arial"/>
                <a:cs typeface="Arial"/>
              </a:rPr>
              <a:t>the class or course is taught by a qualified teacher. </a:t>
            </a:r>
          </a:p>
          <a:p>
            <a:r>
              <a:rPr lang="en-US" sz="2400" b="1" dirty="0">
                <a:latin typeface="Arial"/>
                <a:cs typeface="Arial"/>
              </a:rPr>
              <a:t>Out-of-Field: </a:t>
            </a:r>
            <a:r>
              <a:rPr lang="en-US" sz="2400" dirty="0">
                <a:latin typeface="Arial"/>
                <a:cs typeface="Arial"/>
              </a:rPr>
              <a:t>the</a:t>
            </a:r>
            <a:r>
              <a:rPr lang="en-US" sz="2400" b="1" dirty="0">
                <a:latin typeface="Arial"/>
                <a:cs typeface="Arial"/>
              </a:rPr>
              <a:t> </a:t>
            </a:r>
            <a:r>
              <a:rPr lang="en-US" sz="2400" dirty="0">
                <a:latin typeface="Arial"/>
                <a:cs typeface="Arial"/>
              </a:rPr>
              <a:t>teacher has a credential but has not demonstrated subject matter competence in the subject area(s) or for the associated student population.</a:t>
            </a:r>
            <a:endParaRPr lang="en-US" sz="2400" dirty="0"/>
          </a:p>
          <a:p>
            <a:r>
              <a:rPr lang="en-US" sz="2400" b="1" dirty="0">
                <a:latin typeface="Arial"/>
                <a:cs typeface="Arial"/>
              </a:rPr>
              <a:t>Intern credential: </a:t>
            </a:r>
            <a:r>
              <a:rPr lang="en-US" sz="2400" dirty="0">
                <a:latin typeface="Arial"/>
                <a:cs typeface="Arial"/>
              </a:rPr>
              <a:t>the teacher is still completing their training or other credential requirements.</a:t>
            </a:r>
          </a:p>
          <a:p>
            <a:r>
              <a:rPr lang="en-US" sz="2400" b="1" dirty="0">
                <a:latin typeface="Arial"/>
                <a:cs typeface="Arial"/>
              </a:rPr>
              <a:t>Ineffective: </a:t>
            </a:r>
            <a:r>
              <a:rPr lang="en-US" sz="2400" dirty="0">
                <a:latin typeface="Arial"/>
                <a:cs typeface="Arial"/>
              </a:rPr>
              <a:t>the teacher is authorized by an emergency permit, or holds a teaching credential but is teaching outside of their credentialed area without authorization, or holds no credential, permit, or authorization to teach in California.</a:t>
            </a:r>
          </a:p>
          <a:p>
            <a:endParaRPr lang="en-US" dirty="0"/>
          </a:p>
        </p:txBody>
      </p:sp>
    </p:spTree>
    <p:extLst>
      <p:ext uri="{BB962C8B-B14F-4D97-AF65-F5344CB8AC3E}">
        <p14:creationId xmlns:p14="http://schemas.microsoft.com/office/powerpoint/2010/main" val="28885183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A4BF39-6175-45C6-BA22-17304AEAA78B}"/>
              </a:ext>
            </a:extLst>
          </p:cNvPr>
          <p:cNvSpPr>
            <a:spLocks noGrp="1"/>
          </p:cNvSpPr>
          <p:nvPr>
            <p:ph type="title"/>
          </p:nvPr>
        </p:nvSpPr>
        <p:spPr>
          <a:xfrm>
            <a:off x="647700" y="193040"/>
            <a:ext cx="10858500" cy="1087119"/>
          </a:xfrm>
        </p:spPr>
        <p:txBody>
          <a:bodyPr/>
          <a:lstStyle/>
          <a:p>
            <a:r>
              <a:rPr lang="en-US" sz="4400"/>
              <a:t>Use of These Data on the California School Dashboard </a:t>
            </a:r>
          </a:p>
        </p:txBody>
      </p:sp>
      <p:pic>
        <p:nvPicPr>
          <p:cNvPr id="7" name="Content Placeholder 6" descr="Screenshot of the Local Indicators section for Basics: Teachers, Instructional Materials, Facilities. In this example, the Standard was Met for this indicator.">
            <a:extLst>
              <a:ext uri="{FF2B5EF4-FFF2-40B4-BE49-F238E27FC236}">
                <a16:creationId xmlns:a16="http://schemas.microsoft.com/office/drawing/2014/main" id="{ACF755EE-42A4-41D8-867D-91B3EA62BFBA}"/>
              </a:ext>
            </a:extLst>
          </p:cNvPr>
          <p:cNvPicPr>
            <a:picLocks noGrp="1" noChangeAspect="1"/>
          </p:cNvPicPr>
          <p:nvPr>
            <p:ph sz="quarter" idx="10"/>
          </p:nvPr>
        </p:nvPicPr>
        <p:blipFill>
          <a:blip r:embed="rId2"/>
          <a:stretch>
            <a:fillRect/>
          </a:stretch>
        </p:blipFill>
        <p:spPr>
          <a:xfrm>
            <a:off x="647700" y="1539967"/>
            <a:ext cx="7947659" cy="967462"/>
          </a:xfrm>
          <a:prstGeom prst="rect">
            <a:avLst/>
          </a:prstGeom>
        </p:spPr>
      </p:pic>
      <p:sp>
        <p:nvSpPr>
          <p:cNvPr id="6" name="Content Placeholder 5">
            <a:extLst>
              <a:ext uri="{FF2B5EF4-FFF2-40B4-BE49-F238E27FC236}">
                <a16:creationId xmlns:a16="http://schemas.microsoft.com/office/drawing/2014/main" id="{0808F122-6A65-4FE3-A043-CC8E0163B4DC}"/>
              </a:ext>
            </a:extLst>
          </p:cNvPr>
          <p:cNvSpPr>
            <a:spLocks noGrp="1"/>
          </p:cNvSpPr>
          <p:nvPr>
            <p:ph sz="quarter" idx="11"/>
          </p:nvPr>
        </p:nvSpPr>
        <p:spPr>
          <a:xfrm>
            <a:off x="647700" y="2767237"/>
            <a:ext cx="10858500" cy="3785961"/>
          </a:xfrm>
        </p:spPr>
        <p:txBody>
          <a:bodyPr vert="horz" lIns="91440" tIns="45720" rIns="91440" bIns="45720" rtlCol="0" anchor="t">
            <a:normAutofit/>
          </a:bodyPr>
          <a:lstStyle/>
          <a:p>
            <a:pPr marL="91440" indent="0">
              <a:buNone/>
            </a:pPr>
            <a:r>
              <a:rPr lang="en-US" sz="2400">
                <a:latin typeface="Arial"/>
                <a:cs typeface="Arial"/>
              </a:rPr>
              <a:t>This measure addresses the percentage of appropriately assigned teachers; students' access to curriculum-aligned instructional materials; and safe, clean and functional school facilities. There are 3 components:</a:t>
            </a:r>
          </a:p>
          <a:p>
            <a:pPr marL="605790" indent="-514350">
              <a:buFont typeface="+mj-lt"/>
              <a:buAutoNum type="arabicPeriod"/>
            </a:pPr>
            <a:r>
              <a:rPr lang="en-US" sz="2400">
                <a:latin typeface="Arial"/>
                <a:cs typeface="Arial"/>
              </a:rPr>
              <a:t>Mis-Assignments of Teachers </a:t>
            </a:r>
          </a:p>
          <a:p>
            <a:pPr marL="605790" indent="-514350">
              <a:buFont typeface="+mj-lt"/>
              <a:buAutoNum type="arabicPeriod"/>
            </a:pPr>
            <a:r>
              <a:rPr lang="en-US" sz="2400">
                <a:latin typeface="Arial"/>
                <a:cs typeface="Arial"/>
              </a:rPr>
              <a:t>Percent of Students Without Access to their Own Copies of Standards-Aligned Instructional Materials for Use at School and at Home</a:t>
            </a:r>
          </a:p>
          <a:p>
            <a:pPr marL="605790" indent="-514350">
              <a:buFont typeface="+mj-lt"/>
              <a:buAutoNum type="arabicPeriod"/>
            </a:pPr>
            <a:r>
              <a:rPr lang="en-US" sz="2400">
                <a:latin typeface="Arial"/>
                <a:cs typeface="Arial"/>
              </a:rPr>
              <a:t>Instances Where Facilities Do Not Meet The "Good Repair" Standard (Including Deficiencies And Extreme Deficiencies)</a:t>
            </a:r>
          </a:p>
        </p:txBody>
      </p:sp>
    </p:spTree>
    <p:extLst>
      <p:ext uri="{BB962C8B-B14F-4D97-AF65-F5344CB8AC3E}">
        <p14:creationId xmlns:p14="http://schemas.microsoft.com/office/powerpoint/2010/main" val="24308399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28FF0-567F-7548-E5F9-008D32BA777F}"/>
              </a:ext>
            </a:extLst>
          </p:cNvPr>
          <p:cNvSpPr>
            <a:spLocks noGrp="1"/>
          </p:cNvSpPr>
          <p:nvPr>
            <p:ph type="title"/>
          </p:nvPr>
        </p:nvSpPr>
        <p:spPr/>
        <p:txBody>
          <a:bodyPr/>
          <a:lstStyle/>
          <a:p>
            <a:r>
              <a:rPr lang="en-US" sz="5400">
                <a:ea typeface="+mj-lt"/>
                <a:cs typeface="+mj-lt"/>
              </a:rPr>
              <a:t>Teacher Data for Priority 1</a:t>
            </a:r>
            <a:endParaRPr lang="en-US" sz="5400" b="0">
              <a:ea typeface="+mj-lt"/>
              <a:cs typeface="+mj-lt"/>
            </a:endParaRPr>
          </a:p>
        </p:txBody>
      </p:sp>
      <p:sp>
        <p:nvSpPr>
          <p:cNvPr id="3" name="Content Placeholder 2">
            <a:extLst>
              <a:ext uri="{FF2B5EF4-FFF2-40B4-BE49-F238E27FC236}">
                <a16:creationId xmlns:a16="http://schemas.microsoft.com/office/drawing/2014/main" id="{5A03DF49-5809-5677-12F0-EDD4C889BE57}"/>
              </a:ext>
            </a:extLst>
          </p:cNvPr>
          <p:cNvSpPr>
            <a:spLocks noGrp="1"/>
          </p:cNvSpPr>
          <p:nvPr>
            <p:ph sz="quarter" idx="10"/>
          </p:nvPr>
        </p:nvSpPr>
        <p:spPr/>
        <p:txBody>
          <a:bodyPr vert="horz" lIns="91440" tIns="45720" rIns="91440" bIns="45720" rtlCol="0" anchor="t">
            <a:normAutofit fontScale="70000" lnSpcReduction="20000"/>
          </a:bodyPr>
          <a:lstStyle/>
          <a:p>
            <a:pPr>
              <a:lnSpc>
                <a:spcPct val="120000"/>
              </a:lnSpc>
            </a:pPr>
            <a:r>
              <a:rPr lang="en-US">
                <a:latin typeface="Arial"/>
                <a:cs typeface="Arial"/>
              </a:rPr>
              <a:t>State and local measures are drawn from the ten priority areas of the LCFF, as required in California </a:t>
            </a:r>
            <a:r>
              <a:rPr lang="en-US" i="1">
                <a:latin typeface="Arial"/>
                <a:cs typeface="Arial"/>
              </a:rPr>
              <a:t>Education Code </a:t>
            </a:r>
            <a:r>
              <a:rPr lang="en-US">
                <a:latin typeface="Arial"/>
                <a:cs typeface="Arial"/>
              </a:rPr>
              <a:t>(</a:t>
            </a:r>
            <a:r>
              <a:rPr lang="en-US" i="1">
                <a:latin typeface="Arial"/>
                <a:cs typeface="Arial"/>
              </a:rPr>
              <a:t>EC</a:t>
            </a:r>
            <a:r>
              <a:rPr lang="en-US">
                <a:latin typeface="Arial"/>
                <a:cs typeface="Arial"/>
              </a:rPr>
              <a:t>) Section 52064.5.</a:t>
            </a:r>
          </a:p>
          <a:p>
            <a:pPr>
              <a:lnSpc>
                <a:spcPct val="120000"/>
              </a:lnSpc>
            </a:pPr>
            <a:r>
              <a:rPr lang="en-US">
                <a:latin typeface="Arial"/>
                <a:cs typeface="Arial"/>
              </a:rPr>
              <a:t>In 2019, Senate Bill 75 updated </a:t>
            </a:r>
            <a:r>
              <a:rPr lang="en-US" i="1">
                <a:latin typeface="Arial"/>
                <a:cs typeface="Arial"/>
              </a:rPr>
              <a:t>EC</a:t>
            </a:r>
            <a:r>
              <a:rPr lang="en-US">
                <a:latin typeface="Arial"/>
                <a:cs typeface="Arial"/>
              </a:rPr>
              <a:t> Section 52064.5 and requires that "no later than January 31, 2021, local indicators shall reflect school-level data to the extent the department collects or otherwise has access to relevant and reliable school-level data for all school statewide." </a:t>
            </a:r>
          </a:p>
          <a:p>
            <a:pPr>
              <a:lnSpc>
                <a:spcPct val="120000"/>
              </a:lnSpc>
            </a:pPr>
            <a:r>
              <a:rPr lang="en-US"/>
              <a:t>The CDE continues to process this first set of data based on a data sharing agreement with the Commission on Teacher Credentialing.</a:t>
            </a:r>
          </a:p>
          <a:p>
            <a:endParaRPr lang="en-US"/>
          </a:p>
        </p:txBody>
      </p:sp>
    </p:spTree>
    <p:extLst>
      <p:ext uri="{BB962C8B-B14F-4D97-AF65-F5344CB8AC3E}">
        <p14:creationId xmlns:p14="http://schemas.microsoft.com/office/powerpoint/2010/main" val="30969571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B16ED-35D9-4DBA-98BB-DDED5076EFB1}"/>
              </a:ext>
            </a:extLst>
          </p:cNvPr>
          <p:cNvSpPr>
            <a:spLocks noGrp="1"/>
          </p:cNvSpPr>
          <p:nvPr>
            <p:ph type="title"/>
          </p:nvPr>
        </p:nvSpPr>
        <p:spPr/>
        <p:txBody>
          <a:bodyPr/>
          <a:lstStyle/>
          <a:p>
            <a:r>
              <a:rPr lang="en-US" sz="4000"/>
              <a:t>2022 and 2023 Dashboards and Priority 1</a:t>
            </a:r>
          </a:p>
        </p:txBody>
      </p:sp>
      <p:sp>
        <p:nvSpPr>
          <p:cNvPr id="3" name="Content Placeholder 2">
            <a:extLst>
              <a:ext uri="{FF2B5EF4-FFF2-40B4-BE49-F238E27FC236}">
                <a16:creationId xmlns:a16="http://schemas.microsoft.com/office/drawing/2014/main" id="{7178D1B6-9C75-4225-ABC5-70C5589058C6}"/>
              </a:ext>
            </a:extLst>
          </p:cNvPr>
          <p:cNvSpPr>
            <a:spLocks noGrp="1"/>
          </p:cNvSpPr>
          <p:nvPr>
            <p:ph sz="quarter" idx="10"/>
          </p:nvPr>
        </p:nvSpPr>
        <p:spPr/>
        <p:txBody>
          <a:bodyPr vert="horz" lIns="91440" tIns="45720" rIns="91440" bIns="45720" rtlCol="0" anchor="t">
            <a:normAutofit lnSpcReduction="10000"/>
          </a:bodyPr>
          <a:lstStyle/>
          <a:p>
            <a:r>
              <a:rPr lang="en-US" sz="2400" b="1">
                <a:latin typeface="Arial"/>
                <a:ea typeface="Arial" panose="020B0604020202020204" pitchFamily="34" charset="0"/>
                <a:cs typeface="Arial"/>
              </a:rPr>
              <a:t>June 30, 2022: </a:t>
            </a:r>
            <a:r>
              <a:rPr lang="en-US" sz="2400">
                <a:latin typeface="Arial"/>
                <a:ea typeface="Arial" panose="020B0604020202020204" pitchFamily="34" charset="0"/>
                <a:cs typeface="Arial"/>
              </a:rPr>
              <a:t>CDE released a </a:t>
            </a:r>
            <a:r>
              <a:rPr lang="en-US" sz="2400" err="1">
                <a:latin typeface="Arial"/>
                <a:ea typeface="Arial" panose="020B0604020202020204" pitchFamily="34" charset="0"/>
                <a:cs typeface="Arial"/>
              </a:rPr>
              <a:t>DataQuest</a:t>
            </a:r>
            <a:r>
              <a:rPr lang="en-US" sz="2400">
                <a:latin typeface="Arial"/>
                <a:ea typeface="Arial" panose="020B0604020202020204" pitchFamily="34" charset="0"/>
                <a:cs typeface="Arial"/>
              </a:rPr>
              <a:t> report with information relevant to Priority 1. </a:t>
            </a:r>
            <a:endParaRPr lang="en-US" sz="2400">
              <a:latin typeface="Arial"/>
              <a:ea typeface="Arial" panose="020B0604020202020204" pitchFamily="34" charset="0"/>
            </a:endParaRPr>
          </a:p>
          <a:p>
            <a:r>
              <a:rPr lang="en-US" sz="2400" b="1">
                <a:latin typeface="Arial"/>
                <a:ea typeface="Arial" panose="020B0604020202020204" pitchFamily="34" charset="0"/>
                <a:cs typeface="Arial"/>
              </a:rPr>
              <a:t>August 2022: </a:t>
            </a:r>
            <a:r>
              <a:rPr lang="en-US" sz="2400">
                <a:latin typeface="Arial"/>
                <a:ea typeface="Arial" panose="020B0604020202020204" pitchFamily="34" charset="0"/>
                <a:cs typeface="Arial"/>
              </a:rPr>
              <a:t>CDE will convene an ad-hoc policy advisory group to solicit feedback on the reporting of this data, including a review of the data elements, and resources to the field to support the December 2022 Dashboard release. The SBE will be updated on the progress of this work in Fall 2022.</a:t>
            </a:r>
            <a:endParaRPr lang="en-US" sz="2400">
              <a:ea typeface="Arial" panose="020B0604020202020204" pitchFamily="34" charset="0"/>
            </a:endParaRPr>
          </a:p>
          <a:p>
            <a:r>
              <a:rPr lang="en-US" sz="2400" b="1">
                <a:latin typeface="Arial"/>
                <a:ea typeface="Arial" panose="020B0604020202020204" pitchFamily="34" charset="0"/>
                <a:cs typeface="Arial"/>
              </a:rPr>
              <a:t>Winter/Spring 2023: </a:t>
            </a:r>
            <a:r>
              <a:rPr lang="en-US" sz="2400">
                <a:latin typeface="Arial"/>
                <a:ea typeface="Arial" panose="020B0604020202020204" pitchFamily="34" charset="0"/>
                <a:cs typeface="Arial"/>
              </a:rPr>
              <a:t>Following the release of the second year of data, the CDE will re-engage ad-hoc policy advisory group and technical experts to develop objective criteria for the SBE to consider pursuant to California </a:t>
            </a:r>
            <a:r>
              <a:rPr lang="en-US" sz="2400" i="1">
                <a:latin typeface="Arial"/>
                <a:ea typeface="Arial" panose="020B0604020202020204" pitchFamily="34" charset="0"/>
                <a:cs typeface="Arial"/>
              </a:rPr>
              <a:t>EC</a:t>
            </a:r>
            <a:r>
              <a:rPr lang="en-US" sz="2400">
                <a:latin typeface="Arial"/>
                <a:ea typeface="Arial" panose="020B0604020202020204" pitchFamily="34" charset="0"/>
                <a:cs typeface="Arial"/>
              </a:rPr>
              <a:t> Section 52064.5 for use on the 2023 Dashboard.</a:t>
            </a:r>
            <a:endParaRPr lang="en-US" sz="2400">
              <a:latin typeface="Arial"/>
              <a:cs typeface="Arial"/>
            </a:endParaRPr>
          </a:p>
        </p:txBody>
      </p:sp>
    </p:spTree>
    <p:extLst>
      <p:ext uri="{BB962C8B-B14F-4D97-AF65-F5344CB8AC3E}">
        <p14:creationId xmlns:p14="http://schemas.microsoft.com/office/powerpoint/2010/main" val="37829831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BE82D-25CB-530E-5F7C-238C2D0BFA01}"/>
              </a:ext>
            </a:extLst>
          </p:cNvPr>
          <p:cNvSpPr>
            <a:spLocks noGrp="1"/>
          </p:cNvSpPr>
          <p:nvPr>
            <p:ph type="title"/>
          </p:nvPr>
        </p:nvSpPr>
        <p:spPr/>
        <p:txBody>
          <a:bodyPr/>
          <a:lstStyle/>
          <a:p>
            <a:r>
              <a:rPr lang="en-US" sz="4400">
                <a:cs typeface="Aharoni"/>
              </a:rPr>
              <a:t>Priority 1 Ad-hoc Workgroup on Teacher Assignments</a:t>
            </a:r>
          </a:p>
        </p:txBody>
      </p:sp>
      <p:sp>
        <p:nvSpPr>
          <p:cNvPr id="3" name="Content Placeholder 2">
            <a:extLst>
              <a:ext uri="{FF2B5EF4-FFF2-40B4-BE49-F238E27FC236}">
                <a16:creationId xmlns:a16="http://schemas.microsoft.com/office/drawing/2014/main" id="{16B48F52-EAFC-8610-59C5-76DE9C2F3B32}"/>
              </a:ext>
            </a:extLst>
          </p:cNvPr>
          <p:cNvSpPr>
            <a:spLocks noGrp="1"/>
          </p:cNvSpPr>
          <p:nvPr>
            <p:ph sz="quarter" idx="10"/>
          </p:nvPr>
        </p:nvSpPr>
        <p:spPr>
          <a:xfrm>
            <a:off x="647699" y="2020186"/>
            <a:ext cx="10858499" cy="4037714"/>
          </a:xfrm>
        </p:spPr>
        <p:txBody>
          <a:bodyPr vert="horz" lIns="91440" tIns="45720" rIns="91440" bIns="45720" rtlCol="0" anchor="t">
            <a:normAutofit fontScale="77500" lnSpcReduction="20000"/>
          </a:bodyPr>
          <a:lstStyle/>
          <a:p>
            <a:r>
              <a:rPr lang="en-US">
                <a:latin typeface="Arial"/>
                <a:cs typeface="Arial"/>
              </a:rPr>
              <a:t>The CDE has recruited education practitioners and advocates to participate in a workgroup to:</a:t>
            </a:r>
          </a:p>
          <a:p>
            <a:pPr lvl="1"/>
            <a:r>
              <a:rPr lang="en-US"/>
              <a:t>Review first set of data and develop common understanding of these data points</a:t>
            </a:r>
          </a:p>
          <a:p>
            <a:pPr lvl="1"/>
            <a:r>
              <a:rPr lang="en-US"/>
              <a:t>Establish process to determine </a:t>
            </a:r>
            <a:r>
              <a:rPr lang="en-US" sz="3200">
                <a:latin typeface="Arial"/>
                <a:ea typeface="Arial" panose="020B0604020202020204" pitchFamily="34" charset="0"/>
                <a:cs typeface="Arial"/>
              </a:rPr>
              <a:t>next steps for developing objective criteria once at least two years of data are available </a:t>
            </a:r>
          </a:p>
          <a:p>
            <a:pPr lvl="1"/>
            <a:r>
              <a:rPr lang="en-US"/>
              <a:t>Provide input on how to operationalize the use of objective criteria for Priority 1 when this is one-part of a three-part local indicator</a:t>
            </a:r>
          </a:p>
          <a:p>
            <a:pPr lvl="1"/>
            <a:r>
              <a:rPr lang="en-US">
                <a:latin typeface="Arial"/>
                <a:cs typeface="Arial"/>
              </a:rPr>
              <a:t>First meeting will take place in August 2022 to advise the production of the 2022 Dashboard</a:t>
            </a:r>
          </a:p>
        </p:txBody>
      </p:sp>
    </p:spTree>
    <p:extLst>
      <p:ext uri="{BB962C8B-B14F-4D97-AF65-F5344CB8AC3E}">
        <p14:creationId xmlns:p14="http://schemas.microsoft.com/office/powerpoint/2010/main" val="28200075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FEF71-9042-6334-5B3C-6B80BB673904}"/>
              </a:ext>
            </a:extLst>
          </p:cNvPr>
          <p:cNvSpPr>
            <a:spLocks noGrp="1"/>
          </p:cNvSpPr>
          <p:nvPr>
            <p:ph type="title"/>
          </p:nvPr>
        </p:nvSpPr>
        <p:spPr/>
        <p:txBody>
          <a:bodyPr/>
          <a:lstStyle/>
          <a:p>
            <a:r>
              <a:rPr lang="en-US" sz="4400">
                <a:cs typeface="Aharoni"/>
              </a:rPr>
              <a:t>2022 Dashboard: Link to Teacher Data</a:t>
            </a:r>
            <a:endParaRPr lang="en-US" sz="4400"/>
          </a:p>
        </p:txBody>
      </p:sp>
      <p:sp>
        <p:nvSpPr>
          <p:cNvPr id="3" name="Content Placeholder 2">
            <a:extLst>
              <a:ext uri="{FF2B5EF4-FFF2-40B4-BE49-F238E27FC236}">
                <a16:creationId xmlns:a16="http://schemas.microsoft.com/office/drawing/2014/main" id="{F79DC752-0045-7E5D-9212-A92BD36E61AF}"/>
              </a:ext>
            </a:extLst>
          </p:cNvPr>
          <p:cNvSpPr>
            <a:spLocks noGrp="1"/>
          </p:cNvSpPr>
          <p:nvPr>
            <p:ph sz="quarter" idx="10"/>
          </p:nvPr>
        </p:nvSpPr>
        <p:spPr/>
        <p:txBody>
          <a:bodyPr vert="horz" lIns="91440" tIns="45720" rIns="91440" bIns="45720" rtlCol="0" anchor="t">
            <a:normAutofit fontScale="92500" lnSpcReduction="20000"/>
          </a:bodyPr>
          <a:lstStyle/>
          <a:p>
            <a:r>
              <a:rPr lang="en-US">
                <a:latin typeface="Arial"/>
                <a:cs typeface="Arial"/>
              </a:rPr>
              <a:t>Proposal: </a:t>
            </a:r>
            <a:endParaRPr lang="en-US"/>
          </a:p>
          <a:p>
            <a:pPr lvl="1"/>
            <a:r>
              <a:rPr lang="en-US">
                <a:latin typeface="Arial"/>
                <a:cs typeface="Arial"/>
              </a:rPr>
              <a:t>Add a link to each LEA's "2020-21 Teaching Assignment Monitoring Outcomes by Full-Time Equivalent (FTE)" report on </a:t>
            </a:r>
            <a:r>
              <a:rPr lang="en-US" err="1">
                <a:latin typeface="Arial"/>
                <a:cs typeface="Arial"/>
              </a:rPr>
              <a:t>DataQuest</a:t>
            </a:r>
            <a:r>
              <a:rPr lang="en-US">
                <a:latin typeface="Arial"/>
                <a:cs typeface="Arial"/>
              </a:rPr>
              <a:t> within Priority 1 on their 2022 Dashboard</a:t>
            </a:r>
          </a:p>
          <a:p>
            <a:pPr marL="91440" indent="0">
              <a:buNone/>
            </a:pPr>
            <a:endParaRPr lang="en-US"/>
          </a:p>
          <a:p>
            <a:pPr marL="91440" indent="0">
              <a:buNone/>
            </a:pPr>
            <a:r>
              <a:rPr lang="en-US">
                <a:latin typeface="Arial"/>
                <a:cs typeface="Arial"/>
              </a:rPr>
              <a:t>Note: LEAs will still be responsible for manually entering their Priority 1 data from 2021-22 during the local indicator submission window (August – September 2022)</a:t>
            </a:r>
            <a:endParaRPr lang="en-US"/>
          </a:p>
        </p:txBody>
      </p:sp>
    </p:spTree>
    <p:extLst>
      <p:ext uri="{BB962C8B-B14F-4D97-AF65-F5344CB8AC3E}">
        <p14:creationId xmlns:p14="http://schemas.microsoft.com/office/powerpoint/2010/main" val="29554316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15B48-A60F-18A5-7E8C-B157257828C3}"/>
              </a:ext>
            </a:extLst>
          </p:cNvPr>
          <p:cNvSpPr>
            <a:spLocks noGrp="1"/>
          </p:cNvSpPr>
          <p:nvPr>
            <p:ph type="title"/>
          </p:nvPr>
        </p:nvSpPr>
        <p:spPr/>
        <p:txBody>
          <a:bodyPr/>
          <a:lstStyle/>
          <a:p>
            <a:r>
              <a:rPr lang="en-US" sz="4800">
                <a:cs typeface="Aharoni"/>
              </a:rPr>
              <a:t>Teacher Data Question for CPAG:</a:t>
            </a:r>
            <a:endParaRPr lang="en-US" sz="4800"/>
          </a:p>
        </p:txBody>
      </p:sp>
      <p:sp>
        <p:nvSpPr>
          <p:cNvPr id="3" name="Content Placeholder 2">
            <a:extLst>
              <a:ext uri="{FF2B5EF4-FFF2-40B4-BE49-F238E27FC236}">
                <a16:creationId xmlns:a16="http://schemas.microsoft.com/office/drawing/2014/main" id="{31BE58BA-1902-013A-AC7D-513009462F04}"/>
              </a:ext>
            </a:extLst>
          </p:cNvPr>
          <p:cNvSpPr>
            <a:spLocks noGrp="1"/>
          </p:cNvSpPr>
          <p:nvPr>
            <p:ph sz="quarter" idx="10"/>
          </p:nvPr>
        </p:nvSpPr>
        <p:spPr>
          <a:xfrm>
            <a:off x="647699" y="2041236"/>
            <a:ext cx="10858499" cy="4016664"/>
          </a:xfrm>
        </p:spPr>
        <p:txBody>
          <a:bodyPr vert="horz" lIns="91440" tIns="45720" rIns="91440" bIns="45720" rtlCol="0" anchor="t">
            <a:normAutofit/>
          </a:bodyPr>
          <a:lstStyle/>
          <a:p>
            <a:r>
              <a:rPr lang="en-US">
                <a:latin typeface="Arial"/>
                <a:cs typeface="Arial"/>
              </a:rPr>
              <a:t>What input and feedback do CPAG members have around the proposal to add a link to each LEA's "2020-21 Teaching Assignment Monitoring Outcomes by Full-Time Equivalent (FTE)" report on </a:t>
            </a:r>
            <a:r>
              <a:rPr lang="en-US" err="1">
                <a:latin typeface="Arial"/>
                <a:cs typeface="Arial"/>
              </a:rPr>
              <a:t>DataQuest</a:t>
            </a:r>
            <a:r>
              <a:rPr lang="en-US">
                <a:latin typeface="Arial"/>
                <a:cs typeface="Arial"/>
              </a:rPr>
              <a:t> within Priority 1 on their 2022 Dashboard?</a:t>
            </a:r>
          </a:p>
          <a:p>
            <a:endParaRPr lang="en-US"/>
          </a:p>
        </p:txBody>
      </p:sp>
    </p:spTree>
    <p:extLst>
      <p:ext uri="{BB962C8B-B14F-4D97-AF65-F5344CB8AC3E}">
        <p14:creationId xmlns:p14="http://schemas.microsoft.com/office/powerpoint/2010/main" val="29741588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0E803-40E7-157B-4DFC-E75ED529260B}"/>
              </a:ext>
            </a:extLst>
          </p:cNvPr>
          <p:cNvSpPr>
            <a:spLocks noGrp="1"/>
          </p:cNvSpPr>
          <p:nvPr>
            <p:ph type="title"/>
          </p:nvPr>
        </p:nvSpPr>
        <p:spPr/>
        <p:txBody>
          <a:bodyPr/>
          <a:lstStyle/>
          <a:p>
            <a:r>
              <a:rPr lang="en-US" sz="4800">
                <a:ea typeface="+mj-lt"/>
                <a:cs typeface="+mj-lt"/>
              </a:rPr>
              <a:t>California Science Test (CAST) and the 2022 Dashboard</a:t>
            </a:r>
            <a:endParaRPr lang="en-US" sz="4800"/>
          </a:p>
        </p:txBody>
      </p:sp>
    </p:spTree>
    <p:extLst>
      <p:ext uri="{BB962C8B-B14F-4D97-AF65-F5344CB8AC3E}">
        <p14:creationId xmlns:p14="http://schemas.microsoft.com/office/powerpoint/2010/main" val="40613678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0A3A8-2C19-E678-1B89-3EBA3E9CC036}"/>
              </a:ext>
            </a:extLst>
          </p:cNvPr>
          <p:cNvSpPr>
            <a:spLocks noGrp="1"/>
          </p:cNvSpPr>
          <p:nvPr>
            <p:ph type="title"/>
          </p:nvPr>
        </p:nvSpPr>
        <p:spPr/>
        <p:txBody>
          <a:bodyPr/>
          <a:lstStyle/>
          <a:p>
            <a:r>
              <a:rPr lang="en-US" sz="4800">
                <a:cs typeface="Aharoni"/>
              </a:rPr>
              <a:t>2022 CAST and the Dashboard</a:t>
            </a:r>
            <a:endParaRPr lang="en-US" sz="4800"/>
          </a:p>
        </p:txBody>
      </p:sp>
      <p:sp>
        <p:nvSpPr>
          <p:cNvPr id="3" name="Content Placeholder 2">
            <a:extLst>
              <a:ext uri="{FF2B5EF4-FFF2-40B4-BE49-F238E27FC236}">
                <a16:creationId xmlns:a16="http://schemas.microsoft.com/office/drawing/2014/main" id="{B2ADB665-6F9F-FCFC-81DB-BCCF648F7113}"/>
              </a:ext>
            </a:extLst>
          </p:cNvPr>
          <p:cNvSpPr>
            <a:spLocks noGrp="1"/>
          </p:cNvSpPr>
          <p:nvPr>
            <p:ph sz="quarter" idx="10"/>
          </p:nvPr>
        </p:nvSpPr>
        <p:spPr/>
        <p:txBody>
          <a:bodyPr vert="horz" lIns="91440" tIns="45720" rIns="91440" bIns="45720" rtlCol="0" anchor="t">
            <a:normAutofit fontScale="92500"/>
          </a:bodyPr>
          <a:lstStyle/>
          <a:p>
            <a:r>
              <a:rPr lang="en-US">
                <a:latin typeface="Arial"/>
                <a:cs typeface="Arial"/>
              </a:rPr>
              <a:t>Educators and students are still in the process of adjusting teaching and learning through the California Next Generation Science Standards (CA NGSS).</a:t>
            </a:r>
          </a:p>
          <a:p>
            <a:r>
              <a:rPr lang="en-US">
                <a:latin typeface="Arial"/>
                <a:cs typeface="Arial"/>
              </a:rPr>
              <a:t>CAST is an important component in our CAASPP System.</a:t>
            </a:r>
          </a:p>
          <a:p>
            <a:r>
              <a:rPr lang="en-US">
                <a:latin typeface="Arial"/>
                <a:cs typeface="Arial"/>
              </a:rPr>
              <a:t>Need multiple years of test data before evaluating the addition of CAST to the Dashboard.</a:t>
            </a:r>
            <a:endParaRPr lang="en-US"/>
          </a:p>
        </p:txBody>
      </p:sp>
    </p:spTree>
    <p:extLst>
      <p:ext uri="{BB962C8B-B14F-4D97-AF65-F5344CB8AC3E}">
        <p14:creationId xmlns:p14="http://schemas.microsoft.com/office/powerpoint/2010/main" val="10701272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FEF71-9042-6334-5B3C-6B80BB673904}"/>
              </a:ext>
            </a:extLst>
          </p:cNvPr>
          <p:cNvSpPr>
            <a:spLocks noGrp="1"/>
          </p:cNvSpPr>
          <p:nvPr>
            <p:ph type="title"/>
          </p:nvPr>
        </p:nvSpPr>
        <p:spPr/>
        <p:txBody>
          <a:bodyPr/>
          <a:lstStyle/>
          <a:p>
            <a:r>
              <a:rPr lang="en-US" sz="4400">
                <a:cs typeface="Aharoni"/>
              </a:rPr>
              <a:t>2022 Dashboard: Link to Science Data</a:t>
            </a:r>
            <a:endParaRPr lang="en-US" sz="4400"/>
          </a:p>
        </p:txBody>
      </p:sp>
      <p:sp>
        <p:nvSpPr>
          <p:cNvPr id="3" name="Content Placeholder 2">
            <a:extLst>
              <a:ext uri="{FF2B5EF4-FFF2-40B4-BE49-F238E27FC236}">
                <a16:creationId xmlns:a16="http://schemas.microsoft.com/office/drawing/2014/main" id="{F79DC752-0045-7E5D-9212-A92BD36E61AF}"/>
              </a:ext>
            </a:extLst>
          </p:cNvPr>
          <p:cNvSpPr>
            <a:spLocks noGrp="1"/>
          </p:cNvSpPr>
          <p:nvPr>
            <p:ph sz="quarter" idx="10"/>
          </p:nvPr>
        </p:nvSpPr>
        <p:spPr/>
        <p:txBody>
          <a:bodyPr vert="horz" lIns="91440" tIns="45720" rIns="91440" bIns="45720" rtlCol="0" anchor="t">
            <a:normAutofit lnSpcReduction="10000"/>
          </a:bodyPr>
          <a:lstStyle/>
          <a:p>
            <a:r>
              <a:rPr lang="en-US" b="1">
                <a:latin typeface="Arial"/>
                <a:cs typeface="Arial"/>
              </a:rPr>
              <a:t>Proposal</a:t>
            </a:r>
            <a:r>
              <a:rPr lang="en-US">
                <a:latin typeface="Arial"/>
                <a:cs typeface="Arial"/>
              </a:rPr>
              <a:t>: </a:t>
            </a:r>
            <a:endParaRPr lang="en-US"/>
          </a:p>
          <a:p>
            <a:pPr lvl="1"/>
            <a:r>
              <a:rPr lang="en-US">
                <a:latin typeface="Arial"/>
                <a:cs typeface="Arial"/>
              </a:rPr>
              <a:t>Add a link to the 2022 CAST results for each school and LEA through the 2022 Dashboard</a:t>
            </a:r>
          </a:p>
          <a:p>
            <a:pPr marL="571500" indent="-571500"/>
            <a:r>
              <a:rPr lang="en-US" b="1">
                <a:latin typeface="Arial"/>
                <a:cs typeface="Arial"/>
              </a:rPr>
              <a:t>Options</a:t>
            </a:r>
            <a:r>
              <a:rPr lang="en-US">
                <a:latin typeface="Arial"/>
                <a:cs typeface="Arial"/>
              </a:rPr>
              <a:t>: </a:t>
            </a:r>
            <a:endParaRPr lang="en-US"/>
          </a:p>
          <a:p>
            <a:pPr lvl="1"/>
            <a:r>
              <a:rPr lang="en-US">
                <a:latin typeface="Arial"/>
                <a:cs typeface="Arial"/>
              </a:rPr>
              <a:t>General link to CAST results</a:t>
            </a:r>
          </a:p>
          <a:p>
            <a:pPr lvl="1"/>
            <a:r>
              <a:rPr lang="en-US">
                <a:latin typeface="Arial"/>
                <a:cs typeface="Arial"/>
              </a:rPr>
              <a:t>Specific link to school/LEA through Additional Reports button</a:t>
            </a:r>
            <a:endParaRPr lang="en-US"/>
          </a:p>
        </p:txBody>
      </p:sp>
    </p:spTree>
    <p:extLst>
      <p:ext uri="{BB962C8B-B14F-4D97-AF65-F5344CB8AC3E}">
        <p14:creationId xmlns:p14="http://schemas.microsoft.com/office/powerpoint/2010/main" val="3513110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3A1C2-2693-54D3-EDFE-130C6F483FE9}"/>
              </a:ext>
            </a:extLst>
          </p:cNvPr>
          <p:cNvSpPr>
            <a:spLocks noGrp="1"/>
          </p:cNvSpPr>
          <p:nvPr>
            <p:ph type="title"/>
          </p:nvPr>
        </p:nvSpPr>
        <p:spPr/>
        <p:txBody>
          <a:bodyPr/>
          <a:lstStyle/>
          <a:p>
            <a:r>
              <a:rPr lang="en-US" sz="6000">
                <a:cs typeface="Arial"/>
              </a:rPr>
              <a:t>California School Dashboard Principles</a:t>
            </a:r>
            <a:endParaRPr lang="en-US" sz="6000"/>
          </a:p>
        </p:txBody>
      </p:sp>
    </p:spTree>
    <p:extLst>
      <p:ext uri="{BB962C8B-B14F-4D97-AF65-F5344CB8AC3E}">
        <p14:creationId xmlns:p14="http://schemas.microsoft.com/office/powerpoint/2010/main" val="27805592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3496A2-B6CC-4757-9C74-B69A37885CE5}"/>
              </a:ext>
            </a:extLst>
          </p:cNvPr>
          <p:cNvSpPr>
            <a:spLocks noGrp="1"/>
          </p:cNvSpPr>
          <p:nvPr>
            <p:ph type="title"/>
          </p:nvPr>
        </p:nvSpPr>
        <p:spPr/>
        <p:txBody>
          <a:bodyPr/>
          <a:lstStyle/>
          <a:p>
            <a:r>
              <a:rPr lang="en-US" sz="4400">
                <a:cs typeface="Arial"/>
              </a:rPr>
              <a:t>Options for Inclusion on the 2022 Dashboard: </a:t>
            </a:r>
            <a:r>
              <a:rPr lang="en-US" sz="4400">
                <a:solidFill>
                  <a:schemeClr val="accent4">
                    <a:lumMod val="50000"/>
                  </a:schemeClr>
                </a:solidFill>
                <a:cs typeface="Arial"/>
              </a:rPr>
              <a:t>General Link</a:t>
            </a:r>
            <a:endParaRPr lang="en-US" sz="4400"/>
          </a:p>
        </p:txBody>
      </p:sp>
      <p:sp>
        <p:nvSpPr>
          <p:cNvPr id="5" name="Content Placeholder 4">
            <a:extLst>
              <a:ext uri="{FF2B5EF4-FFF2-40B4-BE49-F238E27FC236}">
                <a16:creationId xmlns:a16="http://schemas.microsoft.com/office/drawing/2014/main" id="{0A1E0896-7B6D-442E-984E-FBB4B0E35CDE}"/>
              </a:ext>
            </a:extLst>
          </p:cNvPr>
          <p:cNvSpPr>
            <a:spLocks noGrp="1"/>
          </p:cNvSpPr>
          <p:nvPr>
            <p:ph sz="quarter" idx="10"/>
          </p:nvPr>
        </p:nvSpPr>
        <p:spPr>
          <a:xfrm>
            <a:off x="647700" y="1872343"/>
            <a:ext cx="10680700" cy="1335314"/>
          </a:xfrm>
        </p:spPr>
        <p:txBody>
          <a:bodyPr>
            <a:normAutofit/>
          </a:bodyPr>
          <a:lstStyle/>
          <a:p>
            <a:r>
              <a:rPr lang="en-US">
                <a:latin typeface="Arial"/>
                <a:cs typeface="Arial"/>
              </a:rPr>
              <a:t>General link to CAST results through the "More Information" tab at the top of the Dashboard</a:t>
            </a:r>
          </a:p>
          <a:p>
            <a:endParaRPr lang="en-US"/>
          </a:p>
        </p:txBody>
      </p:sp>
      <p:pic>
        <p:nvPicPr>
          <p:cNvPr id="7" name="Content Placeholder 6" descr="Screenshot of the Dashboard Top Menu. It contains the Dashboard logo then followed by &quot;Home,&quot; &quot;About,&quot; &quot;State Summary,&quot; &quot;Search,&quot; &quot;More information,&quot; and &quot;Select Language Tabs.&quot; More Information is selected.">
            <a:extLst>
              <a:ext uri="{FF2B5EF4-FFF2-40B4-BE49-F238E27FC236}">
                <a16:creationId xmlns:a16="http://schemas.microsoft.com/office/drawing/2014/main" id="{2AC21047-4178-4CA2-BF27-24231EBD5FE6}"/>
              </a:ext>
            </a:extLst>
          </p:cNvPr>
          <p:cNvPicPr>
            <a:picLocks noGrp="1" noChangeAspect="1"/>
          </p:cNvPicPr>
          <p:nvPr>
            <p:ph sz="quarter" idx="11"/>
          </p:nvPr>
        </p:nvPicPr>
        <p:blipFill>
          <a:blip r:embed="rId2"/>
          <a:stretch>
            <a:fillRect/>
          </a:stretch>
        </p:blipFill>
        <p:spPr>
          <a:xfrm>
            <a:off x="326335" y="3650344"/>
            <a:ext cx="11255983" cy="710045"/>
          </a:xfrm>
          <a:prstGeom prst="rect">
            <a:avLst/>
          </a:prstGeom>
        </p:spPr>
      </p:pic>
    </p:spTree>
    <p:extLst>
      <p:ext uri="{BB962C8B-B14F-4D97-AF65-F5344CB8AC3E}">
        <p14:creationId xmlns:p14="http://schemas.microsoft.com/office/powerpoint/2010/main" val="28689372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D1B214-BF84-4009-87B3-0D33E7E62B5E}"/>
              </a:ext>
            </a:extLst>
          </p:cNvPr>
          <p:cNvSpPr>
            <a:spLocks noGrp="1"/>
          </p:cNvSpPr>
          <p:nvPr>
            <p:ph type="title"/>
          </p:nvPr>
        </p:nvSpPr>
        <p:spPr>
          <a:xfrm>
            <a:off x="647700" y="304801"/>
            <a:ext cx="10858500" cy="1232451"/>
          </a:xfrm>
        </p:spPr>
        <p:txBody>
          <a:bodyPr/>
          <a:lstStyle/>
          <a:p>
            <a:r>
              <a:rPr lang="en-US" sz="4400">
                <a:cs typeface="Arial"/>
              </a:rPr>
              <a:t>Options for Inclusion on the 2022 Dashboard: </a:t>
            </a:r>
            <a:r>
              <a:rPr lang="en-US" sz="4400">
                <a:solidFill>
                  <a:schemeClr val="accent4">
                    <a:lumMod val="50000"/>
                  </a:schemeClr>
                </a:solidFill>
                <a:cs typeface="Arial"/>
              </a:rPr>
              <a:t>Additional Reports Button</a:t>
            </a:r>
            <a:endParaRPr lang="en-US" sz="4400"/>
          </a:p>
        </p:txBody>
      </p:sp>
      <p:sp>
        <p:nvSpPr>
          <p:cNvPr id="5" name="Content Placeholder 4">
            <a:extLst>
              <a:ext uri="{FF2B5EF4-FFF2-40B4-BE49-F238E27FC236}">
                <a16:creationId xmlns:a16="http://schemas.microsoft.com/office/drawing/2014/main" id="{A5D801C0-FE18-42EE-B9AE-3C74468E62B7}"/>
              </a:ext>
            </a:extLst>
          </p:cNvPr>
          <p:cNvSpPr>
            <a:spLocks noGrp="1"/>
          </p:cNvSpPr>
          <p:nvPr>
            <p:ph sz="quarter" idx="10"/>
          </p:nvPr>
        </p:nvSpPr>
        <p:spPr>
          <a:xfrm>
            <a:off x="647698" y="2054088"/>
            <a:ext cx="10858499" cy="1374912"/>
          </a:xfrm>
        </p:spPr>
        <p:txBody>
          <a:bodyPr/>
          <a:lstStyle/>
          <a:p>
            <a:r>
              <a:rPr lang="en-US">
                <a:latin typeface="Arial"/>
                <a:cs typeface="Arial"/>
              </a:rPr>
              <a:t>Specific link to school/LEA through Additional Reports button</a:t>
            </a:r>
            <a:endParaRPr lang="en-US"/>
          </a:p>
        </p:txBody>
      </p:sp>
      <p:pic>
        <p:nvPicPr>
          <p:cNvPr id="7" name="Content Placeholder 6" descr="Screenshot of the side menu on the Dashboard. Contains the following options: Generate PDF Report, View All Schools, and View Additional Reports.">
            <a:extLst>
              <a:ext uri="{FF2B5EF4-FFF2-40B4-BE49-F238E27FC236}">
                <a16:creationId xmlns:a16="http://schemas.microsoft.com/office/drawing/2014/main" id="{DE093880-D05F-4493-92CB-517D4D52D93F}"/>
              </a:ext>
            </a:extLst>
          </p:cNvPr>
          <p:cNvPicPr>
            <a:picLocks noGrp="1" noChangeAspect="1"/>
          </p:cNvPicPr>
          <p:nvPr>
            <p:ph sz="quarter" idx="11"/>
          </p:nvPr>
        </p:nvPicPr>
        <p:blipFill>
          <a:blip r:embed="rId2"/>
          <a:stretch>
            <a:fillRect/>
          </a:stretch>
        </p:blipFill>
        <p:spPr>
          <a:xfrm>
            <a:off x="3848873" y="3429000"/>
            <a:ext cx="4494253" cy="2824370"/>
          </a:xfrm>
          <a:prstGeom prst="rect">
            <a:avLst/>
          </a:prstGeom>
        </p:spPr>
      </p:pic>
    </p:spTree>
    <p:extLst>
      <p:ext uri="{BB962C8B-B14F-4D97-AF65-F5344CB8AC3E}">
        <p14:creationId xmlns:p14="http://schemas.microsoft.com/office/powerpoint/2010/main" val="25854425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15B48-A60F-18A5-7E8C-B157257828C3}"/>
              </a:ext>
            </a:extLst>
          </p:cNvPr>
          <p:cNvSpPr>
            <a:spLocks noGrp="1"/>
          </p:cNvSpPr>
          <p:nvPr>
            <p:ph type="title"/>
          </p:nvPr>
        </p:nvSpPr>
        <p:spPr/>
        <p:txBody>
          <a:bodyPr/>
          <a:lstStyle/>
          <a:p>
            <a:r>
              <a:rPr lang="en-US" sz="4000">
                <a:cs typeface="Aharoni"/>
              </a:rPr>
              <a:t>Science Assessment Questions for CPAG:</a:t>
            </a:r>
            <a:endParaRPr lang="en-US" sz="4000"/>
          </a:p>
        </p:txBody>
      </p:sp>
      <p:sp>
        <p:nvSpPr>
          <p:cNvPr id="3" name="Content Placeholder 2">
            <a:extLst>
              <a:ext uri="{FF2B5EF4-FFF2-40B4-BE49-F238E27FC236}">
                <a16:creationId xmlns:a16="http://schemas.microsoft.com/office/drawing/2014/main" id="{31BE58BA-1902-013A-AC7D-513009462F04}"/>
              </a:ext>
            </a:extLst>
          </p:cNvPr>
          <p:cNvSpPr>
            <a:spLocks noGrp="1"/>
          </p:cNvSpPr>
          <p:nvPr>
            <p:ph sz="quarter" idx="10"/>
          </p:nvPr>
        </p:nvSpPr>
        <p:spPr>
          <a:xfrm>
            <a:off x="647699" y="2041236"/>
            <a:ext cx="10858499" cy="4016664"/>
          </a:xfrm>
        </p:spPr>
        <p:txBody>
          <a:bodyPr vert="horz" lIns="91440" tIns="45720" rIns="91440" bIns="45720" rtlCol="0" anchor="t">
            <a:normAutofit/>
          </a:bodyPr>
          <a:lstStyle/>
          <a:p>
            <a:r>
              <a:rPr lang="en-US">
                <a:latin typeface="Arial"/>
                <a:cs typeface="Arial"/>
              </a:rPr>
              <a:t>What input and feedback do CPAG members have around the proposal to add a link to the 2021-22 CAASPP Science Assessment results to the 2022 Dashboard?</a:t>
            </a:r>
          </a:p>
          <a:p>
            <a:r>
              <a:rPr lang="en-US">
                <a:latin typeface="Arial"/>
                <a:cs typeface="Arial"/>
              </a:rPr>
              <a:t>Which location option do CPAG members prefer?</a:t>
            </a:r>
            <a:endParaRPr lang="en-US"/>
          </a:p>
        </p:txBody>
      </p:sp>
    </p:spTree>
    <p:extLst>
      <p:ext uri="{BB962C8B-B14F-4D97-AF65-F5344CB8AC3E}">
        <p14:creationId xmlns:p14="http://schemas.microsoft.com/office/powerpoint/2010/main" val="4221550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0E803-40E7-157B-4DFC-E75ED529260B}"/>
              </a:ext>
            </a:extLst>
          </p:cNvPr>
          <p:cNvSpPr>
            <a:spLocks noGrp="1"/>
          </p:cNvSpPr>
          <p:nvPr>
            <p:ph type="title"/>
          </p:nvPr>
        </p:nvSpPr>
        <p:spPr/>
        <p:txBody>
          <a:bodyPr/>
          <a:lstStyle/>
          <a:p>
            <a:r>
              <a:rPr lang="en-US" sz="7200">
                <a:ea typeface="+mj-lt"/>
                <a:cs typeface="+mj-lt"/>
              </a:rPr>
              <a:t>2022 Dashboard Update</a:t>
            </a:r>
            <a:endParaRPr lang="en-US" sz="7200"/>
          </a:p>
        </p:txBody>
      </p:sp>
    </p:spTree>
    <p:extLst>
      <p:ext uri="{BB962C8B-B14F-4D97-AF65-F5344CB8AC3E}">
        <p14:creationId xmlns:p14="http://schemas.microsoft.com/office/powerpoint/2010/main" val="11012106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7ADED-74AD-45D0-BF44-1A41DE21B332}"/>
              </a:ext>
            </a:extLst>
          </p:cNvPr>
          <p:cNvSpPr>
            <a:spLocks noGrp="1"/>
          </p:cNvSpPr>
          <p:nvPr>
            <p:ph type="title"/>
          </p:nvPr>
        </p:nvSpPr>
        <p:spPr>
          <a:xfrm>
            <a:off x="394970" y="17780"/>
            <a:ext cx="11402060" cy="664049"/>
          </a:xfrm>
        </p:spPr>
        <p:txBody>
          <a:bodyPr/>
          <a:lstStyle/>
          <a:p>
            <a:r>
              <a:rPr lang="en-US" sz="4400" dirty="0">
                <a:cs typeface="Aharoni"/>
              </a:rPr>
              <a:t>Annual Summary of Dashboard Indicators</a:t>
            </a:r>
            <a:endParaRPr lang="en-US" sz="4400" dirty="0"/>
          </a:p>
        </p:txBody>
      </p:sp>
      <p:sp>
        <p:nvSpPr>
          <p:cNvPr id="3" name="Content Placeholder 2">
            <a:extLst>
              <a:ext uri="{FF2B5EF4-FFF2-40B4-BE49-F238E27FC236}">
                <a16:creationId xmlns:a16="http://schemas.microsoft.com/office/drawing/2014/main" id="{BA6A5618-5A1C-4717-A0DF-DFA082941767}"/>
              </a:ext>
            </a:extLst>
          </p:cNvPr>
          <p:cNvSpPr>
            <a:spLocks noGrp="1"/>
          </p:cNvSpPr>
          <p:nvPr>
            <p:ph sz="quarter" idx="10"/>
          </p:nvPr>
        </p:nvSpPr>
        <p:spPr>
          <a:xfrm>
            <a:off x="783747" y="631029"/>
            <a:ext cx="10858499" cy="398781"/>
          </a:xfrm>
        </p:spPr>
        <p:txBody>
          <a:bodyPr>
            <a:noAutofit/>
          </a:bodyPr>
          <a:lstStyle/>
          <a:p>
            <a:r>
              <a:rPr lang="en-US" sz="2400" dirty="0"/>
              <a:t>n/a = Not Applicable; </a:t>
            </a:r>
            <a:r>
              <a:rPr lang="en-US" sz="2400" dirty="0">
                <a:solidFill>
                  <a:schemeClr val="dk1"/>
                </a:solidFill>
                <a:sym typeface="Wingdings" panose="05000000000000000000" pitchFamily="2" charset="2"/>
              </a:rPr>
              <a:t>Yes</a:t>
            </a:r>
            <a:r>
              <a:rPr lang="en-US" sz="2400" b="1" dirty="0">
                <a:sym typeface="Wingdings" panose="05000000000000000000" pitchFamily="2" charset="2"/>
              </a:rPr>
              <a:t> =  </a:t>
            </a:r>
            <a:r>
              <a:rPr lang="en-US" sz="2400" dirty="0">
                <a:sym typeface="Wingdings" panose="05000000000000000000" pitchFamily="2" charset="2"/>
              </a:rPr>
              <a:t>performance colors reported</a:t>
            </a:r>
            <a:r>
              <a:rPr lang="en-US" sz="2400" b="1" dirty="0">
                <a:sym typeface="Wingdings" panose="05000000000000000000" pitchFamily="2" charset="2"/>
              </a:rPr>
              <a:t> </a:t>
            </a:r>
            <a:r>
              <a:rPr lang="en-US" sz="2400" dirty="0"/>
              <a:t> </a:t>
            </a:r>
          </a:p>
        </p:txBody>
      </p:sp>
      <p:graphicFrame>
        <p:nvGraphicFramePr>
          <p:cNvPr id="5" name="Content Placeholder 4">
            <a:extLst>
              <a:ext uri="{FF2B5EF4-FFF2-40B4-BE49-F238E27FC236}">
                <a16:creationId xmlns:a16="http://schemas.microsoft.com/office/drawing/2014/main" id="{FF7AFD2A-F6DA-48A4-A038-017DE3C2652F}"/>
              </a:ext>
            </a:extLst>
          </p:cNvPr>
          <p:cNvGraphicFramePr>
            <a:graphicFrameLocks noGrp="1"/>
          </p:cNvGraphicFramePr>
          <p:nvPr>
            <p:ph sz="quarter" idx="11"/>
            <p:extLst>
              <p:ext uri="{D42A27DB-BD31-4B8C-83A1-F6EECF244321}">
                <p14:modId xmlns:p14="http://schemas.microsoft.com/office/powerpoint/2010/main" val="1647581756"/>
              </p:ext>
            </p:extLst>
          </p:nvPr>
        </p:nvGraphicFramePr>
        <p:xfrm>
          <a:off x="239076" y="1069206"/>
          <a:ext cx="11713848" cy="5721324"/>
        </p:xfrm>
        <a:graphic>
          <a:graphicData uri="http://schemas.openxmlformats.org/drawingml/2006/table">
            <a:tbl>
              <a:tblPr firstRow="1" bandRow="1">
                <a:tableStyleId>{5C22544A-7EE6-4342-B048-85BDC9FD1C3A}</a:tableStyleId>
              </a:tblPr>
              <a:tblGrid>
                <a:gridCol w="3225484">
                  <a:extLst>
                    <a:ext uri="{9D8B030D-6E8A-4147-A177-3AD203B41FA5}">
                      <a16:colId xmlns:a16="http://schemas.microsoft.com/office/drawing/2014/main" val="4256699380"/>
                    </a:ext>
                  </a:extLst>
                </a:gridCol>
                <a:gridCol w="1270000">
                  <a:extLst>
                    <a:ext uri="{9D8B030D-6E8A-4147-A177-3AD203B41FA5}">
                      <a16:colId xmlns:a16="http://schemas.microsoft.com/office/drawing/2014/main" val="2200536252"/>
                    </a:ext>
                  </a:extLst>
                </a:gridCol>
                <a:gridCol w="1361440">
                  <a:extLst>
                    <a:ext uri="{9D8B030D-6E8A-4147-A177-3AD203B41FA5}">
                      <a16:colId xmlns:a16="http://schemas.microsoft.com/office/drawing/2014/main" val="522694561"/>
                    </a:ext>
                  </a:extLst>
                </a:gridCol>
                <a:gridCol w="1432560">
                  <a:extLst>
                    <a:ext uri="{9D8B030D-6E8A-4147-A177-3AD203B41FA5}">
                      <a16:colId xmlns:a16="http://schemas.microsoft.com/office/drawing/2014/main" val="4005500100"/>
                    </a:ext>
                  </a:extLst>
                </a:gridCol>
                <a:gridCol w="1371600">
                  <a:extLst>
                    <a:ext uri="{9D8B030D-6E8A-4147-A177-3AD203B41FA5}">
                      <a16:colId xmlns:a16="http://schemas.microsoft.com/office/drawing/2014/main" val="3910977856"/>
                    </a:ext>
                  </a:extLst>
                </a:gridCol>
                <a:gridCol w="1422400">
                  <a:extLst>
                    <a:ext uri="{9D8B030D-6E8A-4147-A177-3AD203B41FA5}">
                      <a16:colId xmlns:a16="http://schemas.microsoft.com/office/drawing/2014/main" val="2527374829"/>
                    </a:ext>
                  </a:extLst>
                </a:gridCol>
                <a:gridCol w="1630364">
                  <a:extLst>
                    <a:ext uri="{9D8B030D-6E8A-4147-A177-3AD203B41FA5}">
                      <a16:colId xmlns:a16="http://schemas.microsoft.com/office/drawing/2014/main" val="4138091398"/>
                    </a:ext>
                  </a:extLst>
                </a:gridCol>
              </a:tblGrid>
              <a:tr h="600684">
                <a:tc>
                  <a:txBody>
                    <a:bodyPr/>
                    <a:lstStyle/>
                    <a:p>
                      <a:r>
                        <a:rPr lang="en-US" sz="2400" kern="0" baseline="0" dirty="0">
                          <a:latin typeface="+mj-lt"/>
                        </a:rPr>
                        <a:t>Indicator</a:t>
                      </a:r>
                    </a:p>
                  </a:txBody>
                  <a:tcPr marR="0" marT="0" marB="0" anchor="ctr">
                    <a:solidFill>
                      <a:schemeClr val="tx2">
                        <a:lumMod val="75000"/>
                      </a:schemeClr>
                    </a:solidFill>
                  </a:tcPr>
                </a:tc>
                <a:tc>
                  <a:txBody>
                    <a:bodyPr/>
                    <a:lstStyle/>
                    <a:p>
                      <a:pPr algn="ctr"/>
                      <a:r>
                        <a:rPr lang="en-US" sz="2400" dirty="0">
                          <a:latin typeface="+mj-lt"/>
                        </a:rPr>
                        <a:t>2017</a:t>
                      </a:r>
                    </a:p>
                  </a:txBody>
                  <a:tcPr marR="0" marT="0" marB="0" anchor="ctr">
                    <a:solidFill>
                      <a:schemeClr val="tx2">
                        <a:lumMod val="75000"/>
                      </a:schemeClr>
                    </a:solidFill>
                  </a:tcPr>
                </a:tc>
                <a:tc>
                  <a:txBody>
                    <a:bodyPr/>
                    <a:lstStyle/>
                    <a:p>
                      <a:pPr algn="ctr"/>
                      <a:r>
                        <a:rPr lang="en-US" sz="2400" dirty="0">
                          <a:latin typeface="+mj-lt"/>
                        </a:rPr>
                        <a:t>2018</a:t>
                      </a:r>
                    </a:p>
                  </a:txBody>
                  <a:tcPr marR="0" marT="0" marB="0" anchor="ctr">
                    <a:solidFill>
                      <a:schemeClr val="tx2">
                        <a:lumMod val="75000"/>
                      </a:schemeClr>
                    </a:solidFill>
                  </a:tcPr>
                </a:tc>
                <a:tc>
                  <a:txBody>
                    <a:bodyPr/>
                    <a:lstStyle/>
                    <a:p>
                      <a:pPr algn="ctr"/>
                      <a:r>
                        <a:rPr lang="en-US" sz="2400" dirty="0">
                          <a:latin typeface="+mj-lt"/>
                        </a:rPr>
                        <a:t>2019</a:t>
                      </a:r>
                    </a:p>
                  </a:txBody>
                  <a:tcPr marR="0" marT="0" marB="0" anchor="ctr">
                    <a:solidFill>
                      <a:schemeClr val="tx2">
                        <a:lumMod val="75000"/>
                      </a:schemeClr>
                    </a:solidFill>
                  </a:tcPr>
                </a:tc>
                <a:tc>
                  <a:txBody>
                    <a:bodyPr/>
                    <a:lstStyle/>
                    <a:p>
                      <a:pPr algn="ctr"/>
                      <a:r>
                        <a:rPr lang="en-US" sz="2400" dirty="0">
                          <a:latin typeface="+mj-lt"/>
                        </a:rPr>
                        <a:t>2020</a:t>
                      </a:r>
                    </a:p>
                  </a:txBody>
                  <a:tcPr marR="0" marT="0" marB="0" anchor="ctr">
                    <a:solidFill>
                      <a:schemeClr val="tx2">
                        <a:lumMod val="75000"/>
                      </a:schemeClr>
                    </a:solidFill>
                  </a:tcPr>
                </a:tc>
                <a:tc>
                  <a:txBody>
                    <a:bodyPr/>
                    <a:lstStyle/>
                    <a:p>
                      <a:pPr algn="ctr"/>
                      <a:r>
                        <a:rPr lang="en-US" sz="2400" dirty="0">
                          <a:latin typeface="+mj-lt"/>
                        </a:rPr>
                        <a:t>2021</a:t>
                      </a:r>
                    </a:p>
                  </a:txBody>
                  <a:tcPr marR="0" marT="0" marB="0" anchor="ctr">
                    <a:solidFill>
                      <a:schemeClr val="tx2">
                        <a:lumMod val="75000"/>
                      </a:schemeClr>
                    </a:solidFill>
                  </a:tcPr>
                </a:tc>
                <a:tc>
                  <a:txBody>
                    <a:bodyPr/>
                    <a:lstStyle/>
                    <a:p>
                      <a:pPr algn="ctr"/>
                      <a:r>
                        <a:rPr lang="en-US" sz="2400" dirty="0">
                          <a:latin typeface="+mj-lt"/>
                        </a:rPr>
                        <a:t>2022</a:t>
                      </a:r>
                    </a:p>
                  </a:txBody>
                  <a:tcPr marR="0" marT="0" marB="0" anchor="ctr">
                    <a:solidFill>
                      <a:schemeClr val="tx2">
                        <a:lumMod val="75000"/>
                      </a:schemeClr>
                    </a:solidFill>
                  </a:tcPr>
                </a:tc>
                <a:extLst>
                  <a:ext uri="{0D108BD9-81ED-4DB2-BD59-A6C34878D82A}">
                    <a16:rowId xmlns:a16="http://schemas.microsoft.com/office/drawing/2014/main" val="1029976559"/>
                  </a:ext>
                </a:extLst>
              </a:tr>
              <a:tr h="700183">
                <a:tc>
                  <a:txBody>
                    <a:bodyPr/>
                    <a:lstStyle/>
                    <a:p>
                      <a:r>
                        <a:rPr lang="en-US" sz="2400" b="1" kern="0" baseline="0" dirty="0">
                          <a:latin typeface="+mj-lt"/>
                        </a:rPr>
                        <a:t>ELA/Mathematics</a:t>
                      </a:r>
                    </a:p>
                  </a:txBody>
                  <a:tcPr marR="0" marT="0" marB="0" anchor="ctr"/>
                </a:tc>
                <a:tc>
                  <a:txBody>
                    <a:bodyPr/>
                    <a:lstStyle/>
                    <a:p>
                      <a:pPr algn="ctr"/>
                      <a:r>
                        <a:rPr lang="en-US" sz="2400" b="0" dirty="0">
                          <a:latin typeface="+mj-lt"/>
                          <a:sym typeface="Wingdings" panose="05000000000000000000" pitchFamily="2" charset="2"/>
                        </a:rPr>
                        <a:t>Yes</a:t>
                      </a:r>
                      <a:endParaRPr lang="en-US" sz="2400" b="0" dirty="0">
                        <a:latin typeface="+mj-lt"/>
                      </a:endParaRPr>
                    </a:p>
                  </a:txBody>
                  <a:tcPr marR="0" marT="0" marB="0" anchor="ctr"/>
                </a:tc>
                <a:tc>
                  <a:txBody>
                    <a:bodyPr/>
                    <a:lstStyle/>
                    <a:p>
                      <a:pPr algn="ctr"/>
                      <a:r>
                        <a:rPr lang="en-US" sz="2400" b="0" kern="1200" dirty="0">
                          <a:solidFill>
                            <a:schemeClr val="dk1"/>
                          </a:solidFill>
                          <a:latin typeface="+mj-lt"/>
                          <a:ea typeface="+mn-ea"/>
                          <a:cs typeface="+mn-cs"/>
                          <a:sym typeface="Wingdings" panose="05000000000000000000" pitchFamily="2" charset="2"/>
                        </a:rPr>
                        <a:t>Yes</a:t>
                      </a:r>
                      <a:endParaRPr lang="en-US" sz="2400" b="0" kern="1200" dirty="0">
                        <a:solidFill>
                          <a:schemeClr val="dk1"/>
                        </a:solidFill>
                        <a:latin typeface="+mj-lt"/>
                        <a:ea typeface="+mn-ea"/>
                        <a:cs typeface="+mn-cs"/>
                      </a:endParaRPr>
                    </a:p>
                  </a:txBody>
                  <a:tcPr marR="0" marT="0" marB="0" anchor="ctr"/>
                </a:tc>
                <a:tc>
                  <a:txBody>
                    <a:bodyPr/>
                    <a:lstStyle/>
                    <a:p>
                      <a:pPr algn="ctr"/>
                      <a:r>
                        <a:rPr lang="en-US" sz="2400" b="0" kern="1200" dirty="0">
                          <a:solidFill>
                            <a:schemeClr val="dk1"/>
                          </a:solidFill>
                          <a:latin typeface="+mj-lt"/>
                          <a:ea typeface="+mn-ea"/>
                          <a:cs typeface="+mn-cs"/>
                          <a:sym typeface="Wingdings" panose="05000000000000000000" pitchFamily="2" charset="2"/>
                        </a:rPr>
                        <a:t>Yes</a:t>
                      </a:r>
                      <a:endParaRPr lang="en-US" sz="2400" b="0" kern="1200" dirty="0">
                        <a:solidFill>
                          <a:schemeClr val="dk1"/>
                        </a:solidFill>
                        <a:latin typeface="+mj-lt"/>
                        <a:ea typeface="+mn-ea"/>
                        <a:cs typeface="+mn-cs"/>
                      </a:endParaRPr>
                    </a:p>
                  </a:txBody>
                  <a:tcPr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latin typeface="+mj-lt"/>
                          <a:ea typeface="+mn-ea"/>
                          <a:cs typeface="+mn-cs"/>
                        </a:rPr>
                        <a:t>n/a</a:t>
                      </a:r>
                    </a:p>
                  </a:txBody>
                  <a:tcPr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latin typeface="+mj-lt"/>
                          <a:ea typeface="+mn-ea"/>
                          <a:cs typeface="+mn-cs"/>
                        </a:rPr>
                        <a:t>n/a</a:t>
                      </a:r>
                    </a:p>
                  </a:txBody>
                  <a:tcPr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54052"/>
                          </a:solidFill>
                          <a:effectLst/>
                          <a:uLnTx/>
                          <a:uFillTx/>
                          <a:latin typeface="+mj-lt"/>
                          <a:ea typeface="+mn-ea"/>
                          <a:cs typeface="+mn-cs"/>
                        </a:rPr>
                        <a:t>Status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54052"/>
                          </a:solidFill>
                          <a:effectLst/>
                          <a:uLnTx/>
                          <a:uFillTx/>
                          <a:latin typeface="+mj-lt"/>
                          <a:ea typeface="+mn-ea"/>
                          <a:cs typeface="+mn-cs"/>
                        </a:rPr>
                        <a:t>Only</a:t>
                      </a:r>
                      <a:endParaRPr kumimoji="0" lang="en-US" sz="2400" b="0" i="0" u="none" strike="noStrike" kern="1200" cap="none" spc="0" normalizeH="0" baseline="0" noProof="0" dirty="0">
                        <a:ln>
                          <a:noFill/>
                        </a:ln>
                        <a:solidFill>
                          <a:srgbClr val="354052"/>
                        </a:solidFill>
                        <a:effectLst/>
                        <a:uLnTx/>
                        <a:uFillTx/>
                        <a:latin typeface="+mj-lt"/>
                        <a:cs typeface="+mn-cs"/>
                      </a:endParaRPr>
                    </a:p>
                  </a:txBody>
                  <a:tcPr marR="0" marT="0" marB="0" anchor="ctr"/>
                </a:tc>
                <a:extLst>
                  <a:ext uri="{0D108BD9-81ED-4DB2-BD59-A6C34878D82A}">
                    <a16:rowId xmlns:a16="http://schemas.microsoft.com/office/drawing/2014/main" val="3986003586"/>
                  </a:ext>
                </a:extLst>
              </a:tr>
              <a:tr h="7001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0" baseline="0">
                          <a:latin typeface="+mj-lt"/>
                        </a:rPr>
                        <a:t>Chronic Absenteeism</a:t>
                      </a:r>
                    </a:p>
                  </a:txBody>
                  <a:tcPr marR="0" marT="0" marB="0" anchor="ctr"/>
                </a:tc>
                <a:tc>
                  <a:txBody>
                    <a:bodyPr/>
                    <a:lstStyle/>
                    <a:p>
                      <a:pPr algn="ctr"/>
                      <a:r>
                        <a:rPr lang="en-US" sz="2400" dirty="0">
                          <a:latin typeface="+mj-lt"/>
                        </a:rPr>
                        <a:t>n/a</a:t>
                      </a:r>
                    </a:p>
                  </a:txBody>
                  <a:tcPr marR="0" marT="0" marB="0" anchor="ctr"/>
                </a:tc>
                <a:tc>
                  <a:txBody>
                    <a:bodyPr/>
                    <a:lstStyle/>
                    <a:p>
                      <a:pPr algn="ctr"/>
                      <a:r>
                        <a:rPr lang="en-US" sz="2400" b="0" kern="1200" dirty="0">
                          <a:solidFill>
                            <a:schemeClr val="dk1"/>
                          </a:solidFill>
                          <a:latin typeface="+mj-lt"/>
                          <a:ea typeface="+mn-ea"/>
                          <a:cs typeface="+mn-cs"/>
                          <a:sym typeface="Wingdings" panose="05000000000000000000" pitchFamily="2" charset="2"/>
                        </a:rPr>
                        <a:t>Yes</a:t>
                      </a:r>
                      <a:endParaRPr lang="en-US" sz="2400" b="0" kern="1200" dirty="0">
                        <a:solidFill>
                          <a:schemeClr val="dk1"/>
                        </a:solidFill>
                        <a:latin typeface="+mj-lt"/>
                        <a:ea typeface="+mn-ea"/>
                        <a:cs typeface="+mn-cs"/>
                      </a:endParaRPr>
                    </a:p>
                  </a:txBody>
                  <a:tcPr marR="0" marT="0" marB="0" anchor="ctr"/>
                </a:tc>
                <a:tc>
                  <a:txBody>
                    <a:bodyPr/>
                    <a:lstStyle/>
                    <a:p>
                      <a:pPr algn="ctr"/>
                      <a:r>
                        <a:rPr lang="en-US" sz="2400" b="0" kern="1200" dirty="0">
                          <a:solidFill>
                            <a:schemeClr val="dk1"/>
                          </a:solidFill>
                          <a:latin typeface="+mj-lt"/>
                          <a:ea typeface="+mn-ea"/>
                          <a:cs typeface="+mn-cs"/>
                          <a:sym typeface="Wingdings" panose="05000000000000000000" pitchFamily="2" charset="2"/>
                        </a:rPr>
                        <a:t>Yes</a:t>
                      </a:r>
                      <a:endParaRPr lang="en-US" sz="2400" b="0" kern="1200" dirty="0">
                        <a:solidFill>
                          <a:schemeClr val="dk1"/>
                        </a:solidFill>
                        <a:latin typeface="+mj-lt"/>
                        <a:ea typeface="+mn-ea"/>
                        <a:cs typeface="+mn-cs"/>
                      </a:endParaRPr>
                    </a:p>
                  </a:txBody>
                  <a:tcPr marR="0" marT="0" marB="0" anchor="ctr"/>
                </a:tc>
                <a:tc>
                  <a:txBody>
                    <a:bodyPr/>
                    <a:lstStyle/>
                    <a:p>
                      <a:pPr algn="ctr"/>
                      <a:r>
                        <a:rPr lang="en-US" sz="2400">
                          <a:latin typeface="+mj-lt"/>
                        </a:rPr>
                        <a:t>n/a</a:t>
                      </a:r>
                    </a:p>
                  </a:txBody>
                  <a:tcPr marR="0" marT="0" marB="0" anchor="ctr"/>
                </a:tc>
                <a:tc>
                  <a:txBody>
                    <a:bodyPr/>
                    <a:lstStyle/>
                    <a:p>
                      <a:pPr algn="ctr"/>
                      <a:r>
                        <a:rPr lang="en-US" sz="2400">
                          <a:latin typeface="+mj-lt"/>
                        </a:rPr>
                        <a:t>n/a</a:t>
                      </a:r>
                    </a:p>
                  </a:txBody>
                  <a:tcPr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354052"/>
                          </a:solidFill>
                          <a:effectLst/>
                          <a:uLnTx/>
                          <a:uFillTx/>
                          <a:latin typeface="+mj-lt"/>
                          <a:ea typeface="+mn-ea"/>
                          <a:cs typeface="+mn-cs"/>
                        </a:rPr>
                        <a:t>Status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354052"/>
                          </a:solidFill>
                          <a:effectLst/>
                          <a:uLnTx/>
                          <a:uFillTx/>
                          <a:latin typeface="+mj-lt"/>
                          <a:ea typeface="+mn-ea"/>
                          <a:cs typeface="+mn-cs"/>
                        </a:rPr>
                        <a:t>Only</a:t>
                      </a:r>
                      <a:endParaRPr kumimoji="0" lang="en-US" sz="2400" b="0" i="0" u="none" strike="noStrike" kern="1200" cap="none" spc="0" normalizeH="0" baseline="0" noProof="0">
                        <a:ln>
                          <a:noFill/>
                        </a:ln>
                        <a:solidFill>
                          <a:srgbClr val="354052"/>
                        </a:solidFill>
                        <a:effectLst/>
                        <a:uLnTx/>
                        <a:uFillTx/>
                        <a:latin typeface="+mj-lt"/>
                        <a:cs typeface="+mn-cs"/>
                      </a:endParaRPr>
                    </a:p>
                  </a:txBody>
                  <a:tcPr marR="0" marT="0" marB="0" anchor="ctr"/>
                </a:tc>
                <a:extLst>
                  <a:ext uri="{0D108BD9-81ED-4DB2-BD59-A6C34878D82A}">
                    <a16:rowId xmlns:a16="http://schemas.microsoft.com/office/drawing/2014/main" val="2881774813"/>
                  </a:ext>
                </a:extLst>
              </a:tr>
              <a:tr h="700183">
                <a:tc>
                  <a:txBody>
                    <a:bodyPr/>
                    <a:lstStyle/>
                    <a:p>
                      <a:pPr marL="0" marR="0" lvl="0" indent="0" algn="l" rtl="0" eaLnBrk="1" fontAlgn="auto" latinLnBrk="0" hangingPunct="1">
                        <a:lnSpc>
                          <a:spcPct val="100000"/>
                        </a:lnSpc>
                        <a:spcBef>
                          <a:spcPts val="0"/>
                        </a:spcBef>
                        <a:spcAft>
                          <a:spcPts val="0"/>
                        </a:spcAft>
                        <a:buClrTx/>
                        <a:buSzTx/>
                        <a:buFontTx/>
                        <a:buNone/>
                      </a:pPr>
                      <a:r>
                        <a:rPr lang="en-US" sz="2400" b="1" kern="0" baseline="0">
                          <a:latin typeface="+mj-lt"/>
                        </a:rPr>
                        <a:t>English Language Progress </a:t>
                      </a:r>
                    </a:p>
                  </a:txBody>
                  <a:tcPr marR="0" marT="0" marB="0" anchor="ctr"/>
                </a:tc>
                <a:tc>
                  <a:txBody>
                    <a:bodyPr/>
                    <a:lstStyle/>
                    <a:p>
                      <a:pPr algn="ctr"/>
                      <a:r>
                        <a:rPr lang="en-US" sz="2400" b="0" kern="1200" dirty="0">
                          <a:solidFill>
                            <a:schemeClr val="dk1"/>
                          </a:solidFill>
                          <a:latin typeface="+mj-lt"/>
                          <a:ea typeface="+mn-ea"/>
                          <a:cs typeface="+mn-cs"/>
                          <a:sym typeface="Wingdings" panose="05000000000000000000" pitchFamily="2" charset="2"/>
                        </a:rPr>
                        <a:t>Yes</a:t>
                      </a:r>
                      <a:endParaRPr lang="en-US" sz="2400" b="0" kern="1200" dirty="0">
                        <a:solidFill>
                          <a:schemeClr val="dk1"/>
                        </a:solidFill>
                        <a:latin typeface="+mj-lt"/>
                        <a:ea typeface="+mn-ea"/>
                        <a:cs typeface="+mn-cs"/>
                      </a:endParaRPr>
                    </a:p>
                  </a:txBody>
                  <a:tcPr marR="0" marT="0" marB="0" anchor="ctr"/>
                </a:tc>
                <a:tc>
                  <a:txBody>
                    <a:bodyPr/>
                    <a:lstStyle/>
                    <a:p>
                      <a:pPr algn="ctr"/>
                      <a:r>
                        <a:rPr lang="en-US" sz="2400">
                          <a:latin typeface="+mj-lt"/>
                        </a:rPr>
                        <a:t>n/a</a:t>
                      </a:r>
                    </a:p>
                  </a:txBody>
                  <a:tcPr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latin typeface="+mj-lt"/>
                          <a:ea typeface="+mn-ea"/>
                          <a:cs typeface="+mn-cs"/>
                        </a:rPr>
                        <a:t>Status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latin typeface="+mj-lt"/>
                          <a:ea typeface="+mn-ea"/>
                          <a:cs typeface="+mn-cs"/>
                        </a:rPr>
                        <a:t>Only</a:t>
                      </a:r>
                      <a:endParaRPr lang="en-US" sz="2400" dirty="0">
                        <a:latin typeface="+mj-lt"/>
                      </a:endParaRPr>
                    </a:p>
                  </a:txBody>
                  <a:tcPr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latin typeface="+mj-lt"/>
                          <a:ea typeface="+mn-ea"/>
                          <a:cs typeface="+mn-cs"/>
                        </a:rPr>
                        <a:t>n/a</a:t>
                      </a:r>
                    </a:p>
                  </a:txBody>
                  <a:tcPr marR="0" marT="0" marB="0" anchor="ctr"/>
                </a:tc>
                <a:tc>
                  <a:txBody>
                    <a:bodyPr/>
                    <a:lstStyle/>
                    <a:p>
                      <a:pPr algn="ctr"/>
                      <a:r>
                        <a:rPr lang="en-US" sz="2400">
                          <a:latin typeface="+mj-lt"/>
                        </a:rPr>
                        <a:t>n/a</a:t>
                      </a:r>
                    </a:p>
                  </a:txBody>
                  <a:tcPr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354052"/>
                          </a:solidFill>
                          <a:effectLst/>
                          <a:uLnTx/>
                          <a:uFillTx/>
                          <a:latin typeface="+mj-lt"/>
                          <a:ea typeface="+mn-ea"/>
                          <a:cs typeface="+mn-cs"/>
                        </a:rPr>
                        <a:t>Status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354052"/>
                          </a:solidFill>
                          <a:effectLst/>
                          <a:uLnTx/>
                          <a:uFillTx/>
                          <a:latin typeface="+mj-lt"/>
                          <a:ea typeface="+mn-ea"/>
                          <a:cs typeface="+mn-cs"/>
                        </a:rPr>
                        <a:t>Only</a:t>
                      </a:r>
                      <a:endParaRPr kumimoji="0" lang="en-US" sz="2400" b="0" i="0" u="none" strike="noStrike" kern="1200" cap="none" spc="0" normalizeH="0" baseline="0" noProof="0">
                        <a:ln>
                          <a:noFill/>
                        </a:ln>
                        <a:solidFill>
                          <a:srgbClr val="354052"/>
                        </a:solidFill>
                        <a:effectLst/>
                        <a:uLnTx/>
                        <a:uFillTx/>
                        <a:latin typeface="+mj-lt"/>
                        <a:cs typeface="+mn-cs"/>
                      </a:endParaRPr>
                    </a:p>
                  </a:txBody>
                  <a:tcPr marR="0" marT="0" marB="0" anchor="ctr"/>
                </a:tc>
                <a:extLst>
                  <a:ext uri="{0D108BD9-81ED-4DB2-BD59-A6C34878D82A}">
                    <a16:rowId xmlns:a16="http://schemas.microsoft.com/office/drawing/2014/main" val="4252109796"/>
                  </a:ext>
                </a:extLst>
              </a:tr>
              <a:tr h="521461">
                <a:tc>
                  <a:txBody>
                    <a:bodyPr/>
                    <a:lstStyle/>
                    <a:p>
                      <a:r>
                        <a:rPr lang="en-US" sz="2400" b="1" kern="0" baseline="0">
                          <a:latin typeface="+mj-lt"/>
                        </a:rPr>
                        <a:t>Suspension Rate</a:t>
                      </a:r>
                    </a:p>
                  </a:txBody>
                  <a:tcPr marR="0" marT="0" marB="0" anchor="ctr"/>
                </a:tc>
                <a:tc>
                  <a:txBody>
                    <a:bodyPr/>
                    <a:lstStyle/>
                    <a:p>
                      <a:pPr algn="ctr"/>
                      <a:r>
                        <a:rPr lang="en-US" sz="2400" b="0" kern="1200" dirty="0">
                          <a:solidFill>
                            <a:schemeClr val="dk1"/>
                          </a:solidFill>
                          <a:latin typeface="+mj-lt"/>
                          <a:ea typeface="+mn-ea"/>
                          <a:cs typeface="+mn-cs"/>
                          <a:sym typeface="Wingdings" panose="05000000000000000000" pitchFamily="2" charset="2"/>
                        </a:rPr>
                        <a:t>Yes</a:t>
                      </a:r>
                      <a:endParaRPr lang="en-US" sz="2400" b="0" kern="1200" dirty="0">
                        <a:solidFill>
                          <a:schemeClr val="dk1"/>
                        </a:solidFill>
                        <a:latin typeface="+mj-lt"/>
                        <a:ea typeface="+mn-ea"/>
                        <a:cs typeface="+mn-cs"/>
                      </a:endParaRPr>
                    </a:p>
                  </a:txBody>
                  <a:tcPr marR="0" marT="0" marB="0" anchor="ctr"/>
                </a:tc>
                <a:tc>
                  <a:txBody>
                    <a:bodyPr/>
                    <a:lstStyle/>
                    <a:p>
                      <a:pPr algn="ctr"/>
                      <a:r>
                        <a:rPr lang="en-US" sz="2400" b="0" kern="1200" dirty="0">
                          <a:solidFill>
                            <a:schemeClr val="dk1"/>
                          </a:solidFill>
                          <a:latin typeface="+mj-lt"/>
                          <a:ea typeface="+mn-ea"/>
                          <a:cs typeface="+mn-cs"/>
                          <a:sym typeface="Wingdings" panose="05000000000000000000" pitchFamily="2" charset="2"/>
                        </a:rPr>
                        <a:t>Yes</a:t>
                      </a:r>
                      <a:endParaRPr lang="en-US" sz="2400" b="0" kern="1200" dirty="0">
                        <a:solidFill>
                          <a:schemeClr val="dk1"/>
                        </a:solidFill>
                        <a:latin typeface="+mj-lt"/>
                        <a:ea typeface="+mn-ea"/>
                        <a:cs typeface="+mn-cs"/>
                      </a:endParaRPr>
                    </a:p>
                  </a:txBody>
                  <a:tcPr marR="0" marT="0" marB="0" anchor="ctr"/>
                </a:tc>
                <a:tc>
                  <a:txBody>
                    <a:bodyPr/>
                    <a:lstStyle/>
                    <a:p>
                      <a:pPr algn="ctr"/>
                      <a:r>
                        <a:rPr lang="en-US" sz="2400" b="0" kern="1200" dirty="0">
                          <a:solidFill>
                            <a:schemeClr val="dk1"/>
                          </a:solidFill>
                          <a:latin typeface="+mj-lt"/>
                          <a:ea typeface="+mn-ea"/>
                          <a:cs typeface="+mn-cs"/>
                          <a:sym typeface="Wingdings" panose="05000000000000000000" pitchFamily="2" charset="2"/>
                        </a:rPr>
                        <a:t>Yes</a:t>
                      </a:r>
                      <a:endParaRPr lang="en-US" sz="2400" b="0" kern="1200" dirty="0">
                        <a:solidFill>
                          <a:schemeClr val="dk1"/>
                        </a:solidFill>
                        <a:latin typeface="+mj-lt"/>
                        <a:ea typeface="+mn-ea"/>
                        <a:cs typeface="+mn-cs"/>
                      </a:endParaRPr>
                    </a:p>
                  </a:txBody>
                  <a:tcPr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latin typeface="+mj-lt"/>
                          <a:ea typeface="+mn-ea"/>
                          <a:cs typeface="+mn-cs"/>
                        </a:rPr>
                        <a:t>n/a</a:t>
                      </a:r>
                    </a:p>
                  </a:txBody>
                  <a:tcPr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354052"/>
                          </a:solidFill>
                          <a:effectLst/>
                          <a:uLnTx/>
                          <a:uFillTx/>
                          <a:latin typeface="+mj-lt"/>
                          <a:cs typeface="+mn-cs"/>
                        </a:rPr>
                        <a:t>n/a</a:t>
                      </a:r>
                    </a:p>
                  </a:txBody>
                  <a:tcPr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354052"/>
                          </a:solidFill>
                          <a:effectLst/>
                          <a:uLnTx/>
                          <a:uFillTx/>
                          <a:latin typeface="+mj-lt"/>
                          <a:ea typeface="+mn-ea"/>
                          <a:cs typeface="+mn-cs"/>
                        </a:rPr>
                        <a:t>Status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354052"/>
                          </a:solidFill>
                          <a:effectLst/>
                          <a:uLnTx/>
                          <a:uFillTx/>
                          <a:latin typeface="+mj-lt"/>
                          <a:ea typeface="+mn-ea"/>
                          <a:cs typeface="+mn-cs"/>
                        </a:rPr>
                        <a:t>Only</a:t>
                      </a:r>
                      <a:endParaRPr kumimoji="0" lang="en-US" sz="2400" b="0" i="0" u="none" strike="noStrike" kern="1200" cap="none" spc="0" normalizeH="0" baseline="0" noProof="0">
                        <a:ln>
                          <a:noFill/>
                        </a:ln>
                        <a:solidFill>
                          <a:srgbClr val="354052"/>
                        </a:solidFill>
                        <a:effectLst/>
                        <a:uLnTx/>
                        <a:uFillTx/>
                        <a:latin typeface="+mj-lt"/>
                        <a:cs typeface="+mn-cs"/>
                      </a:endParaRPr>
                    </a:p>
                  </a:txBody>
                  <a:tcPr marR="0" marT="0" marB="0" anchor="ctr"/>
                </a:tc>
                <a:extLst>
                  <a:ext uri="{0D108BD9-81ED-4DB2-BD59-A6C34878D82A}">
                    <a16:rowId xmlns:a16="http://schemas.microsoft.com/office/drawing/2014/main" val="317302121"/>
                  </a:ext>
                </a:extLst>
              </a:tr>
              <a:tr h="700183">
                <a:tc>
                  <a:txBody>
                    <a:bodyPr/>
                    <a:lstStyle/>
                    <a:p>
                      <a:r>
                        <a:rPr lang="en-US" sz="2400" b="1" kern="0" baseline="0">
                          <a:latin typeface="+mj-lt"/>
                        </a:rPr>
                        <a:t>Graduation</a:t>
                      </a:r>
                    </a:p>
                  </a:txBody>
                  <a:tcPr marR="0" marT="0" marB="0" anchor="ctr"/>
                </a:tc>
                <a:tc>
                  <a:txBody>
                    <a:bodyPr/>
                    <a:lstStyle/>
                    <a:p>
                      <a:pPr algn="ctr"/>
                      <a:r>
                        <a:rPr lang="en-US" sz="2400" b="0" kern="1200" dirty="0">
                          <a:solidFill>
                            <a:schemeClr val="dk1"/>
                          </a:solidFill>
                          <a:latin typeface="+mj-lt"/>
                          <a:ea typeface="+mn-ea"/>
                          <a:cs typeface="+mn-cs"/>
                          <a:sym typeface="Wingdings" panose="05000000000000000000" pitchFamily="2" charset="2"/>
                        </a:rPr>
                        <a:t>Yes</a:t>
                      </a:r>
                      <a:endParaRPr lang="en-US" sz="2400" b="0" kern="1200" dirty="0">
                        <a:solidFill>
                          <a:schemeClr val="dk1"/>
                        </a:solidFill>
                        <a:latin typeface="+mj-lt"/>
                        <a:ea typeface="+mn-ea"/>
                        <a:cs typeface="+mn-cs"/>
                      </a:endParaRPr>
                    </a:p>
                  </a:txBody>
                  <a:tcPr marR="0" marT="0" marB="0" anchor="ctr"/>
                </a:tc>
                <a:tc>
                  <a:txBody>
                    <a:bodyPr/>
                    <a:lstStyle/>
                    <a:p>
                      <a:pPr algn="ctr"/>
                      <a:r>
                        <a:rPr lang="en-US" sz="2400" b="0" kern="1200" dirty="0">
                          <a:solidFill>
                            <a:schemeClr val="dk1"/>
                          </a:solidFill>
                          <a:latin typeface="+mj-lt"/>
                          <a:ea typeface="+mn-ea"/>
                          <a:cs typeface="+mn-cs"/>
                          <a:sym typeface="Wingdings" panose="05000000000000000000" pitchFamily="2" charset="2"/>
                        </a:rPr>
                        <a:t>Yes</a:t>
                      </a:r>
                      <a:endParaRPr lang="en-US" sz="2400" b="0" kern="1200" dirty="0">
                        <a:solidFill>
                          <a:schemeClr val="dk1"/>
                        </a:solidFill>
                        <a:latin typeface="+mj-lt"/>
                        <a:ea typeface="+mn-ea"/>
                        <a:cs typeface="+mn-cs"/>
                      </a:endParaRPr>
                    </a:p>
                  </a:txBody>
                  <a:tcPr marR="0" marT="0" marB="0" anchor="ctr"/>
                </a:tc>
                <a:tc>
                  <a:txBody>
                    <a:bodyPr/>
                    <a:lstStyle/>
                    <a:p>
                      <a:pPr algn="ctr"/>
                      <a:r>
                        <a:rPr lang="en-US" sz="2400" b="0" kern="1200" dirty="0">
                          <a:solidFill>
                            <a:schemeClr val="dk1"/>
                          </a:solidFill>
                          <a:latin typeface="+mj-lt"/>
                          <a:ea typeface="+mn-ea"/>
                          <a:cs typeface="+mn-cs"/>
                          <a:sym typeface="Wingdings" panose="05000000000000000000" pitchFamily="2" charset="2"/>
                        </a:rPr>
                        <a:t>Yes</a:t>
                      </a:r>
                      <a:endParaRPr lang="en-US" sz="2400" b="0" kern="1200" dirty="0">
                        <a:solidFill>
                          <a:schemeClr val="dk1"/>
                        </a:solidFill>
                        <a:latin typeface="+mj-lt"/>
                        <a:ea typeface="+mn-ea"/>
                        <a:cs typeface="+mn-cs"/>
                      </a:endParaRPr>
                    </a:p>
                  </a:txBody>
                  <a:tcPr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latin typeface="+mj-lt"/>
                          <a:ea typeface="+mn-ea"/>
                          <a:cs typeface="+mn-cs"/>
                        </a:rPr>
                        <a:t>n/a</a:t>
                      </a:r>
                    </a:p>
                  </a:txBody>
                  <a:tcPr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54052"/>
                          </a:solidFill>
                          <a:effectLst/>
                          <a:uLnTx/>
                          <a:uFillTx/>
                          <a:latin typeface="+mj-lt"/>
                          <a:cs typeface="+mn-cs"/>
                        </a:rPr>
                        <a:t>n/a</a:t>
                      </a:r>
                    </a:p>
                  </a:txBody>
                  <a:tcPr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54052"/>
                          </a:solidFill>
                          <a:effectLst/>
                          <a:uLnTx/>
                          <a:uFillTx/>
                          <a:latin typeface="+mj-lt"/>
                          <a:ea typeface="+mn-ea"/>
                          <a:cs typeface="+mn-cs"/>
                        </a:rPr>
                        <a:t>Status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54052"/>
                          </a:solidFill>
                          <a:effectLst/>
                          <a:uLnTx/>
                          <a:uFillTx/>
                          <a:latin typeface="+mj-lt"/>
                          <a:ea typeface="+mn-ea"/>
                          <a:cs typeface="+mn-cs"/>
                        </a:rPr>
                        <a:t>Only</a:t>
                      </a:r>
                      <a:endParaRPr kumimoji="0" lang="en-US" sz="2400" b="0" i="0" u="none" strike="noStrike" kern="1200" cap="none" spc="0" normalizeH="0" baseline="0" noProof="0" dirty="0">
                        <a:ln>
                          <a:noFill/>
                        </a:ln>
                        <a:solidFill>
                          <a:srgbClr val="354052"/>
                        </a:solidFill>
                        <a:effectLst/>
                        <a:uLnTx/>
                        <a:uFillTx/>
                        <a:latin typeface="+mj-lt"/>
                        <a:cs typeface="+mn-cs"/>
                      </a:endParaRPr>
                    </a:p>
                  </a:txBody>
                  <a:tcPr marR="0" marT="0" marB="0" anchor="ctr"/>
                </a:tc>
                <a:extLst>
                  <a:ext uri="{0D108BD9-81ED-4DB2-BD59-A6C34878D82A}">
                    <a16:rowId xmlns:a16="http://schemas.microsoft.com/office/drawing/2014/main" val="1430311696"/>
                  </a:ext>
                </a:extLst>
              </a:tr>
              <a:tr h="700183">
                <a:tc>
                  <a:txBody>
                    <a:bodyPr/>
                    <a:lstStyle/>
                    <a:p>
                      <a:r>
                        <a:rPr lang="en-US" sz="2400" b="1" kern="0" baseline="0">
                          <a:latin typeface="+mj-lt"/>
                        </a:rPr>
                        <a:t>College/Career</a:t>
                      </a:r>
                    </a:p>
                  </a:txBody>
                  <a:tcPr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latin typeface="+mj-lt"/>
                          <a:ea typeface="+mn-ea"/>
                          <a:cs typeface="+mn-cs"/>
                        </a:rPr>
                        <a:t>n/a</a:t>
                      </a:r>
                    </a:p>
                  </a:txBody>
                  <a:tcPr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latin typeface="+mj-lt"/>
                          <a:ea typeface="+mn-ea"/>
                          <a:cs typeface="Arial"/>
                        </a:rPr>
                        <a:t>Status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latin typeface="+mj-lt"/>
                          <a:ea typeface="+mn-ea"/>
                          <a:cs typeface="Arial"/>
                        </a:rPr>
                        <a:t>Only</a:t>
                      </a:r>
                    </a:p>
                  </a:txBody>
                  <a:tcPr marR="0" marT="0" marB="0" anchor="ctr"/>
                </a:tc>
                <a:tc>
                  <a:txBody>
                    <a:bodyPr/>
                    <a:lstStyle/>
                    <a:p>
                      <a:pPr algn="ctr"/>
                      <a:r>
                        <a:rPr lang="en-US" sz="2400" b="0" kern="1200" dirty="0">
                          <a:solidFill>
                            <a:schemeClr val="dk1"/>
                          </a:solidFill>
                          <a:latin typeface="+mj-lt"/>
                          <a:ea typeface="+mn-ea"/>
                          <a:cs typeface="+mn-cs"/>
                          <a:sym typeface="Wingdings" panose="05000000000000000000" pitchFamily="2" charset="2"/>
                        </a:rPr>
                        <a:t>Yes</a:t>
                      </a:r>
                      <a:endParaRPr lang="en-US" sz="2400" b="0" kern="1200" dirty="0">
                        <a:solidFill>
                          <a:schemeClr val="dk1"/>
                        </a:solidFill>
                        <a:latin typeface="+mj-lt"/>
                        <a:ea typeface="+mn-ea"/>
                        <a:cs typeface="+mn-cs"/>
                      </a:endParaRPr>
                    </a:p>
                  </a:txBody>
                  <a:tcPr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latin typeface="+mj-lt"/>
                          <a:ea typeface="+mn-ea"/>
                          <a:cs typeface="+mn-cs"/>
                        </a:rPr>
                        <a:t>n/a</a:t>
                      </a:r>
                    </a:p>
                  </a:txBody>
                  <a:tcPr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54052"/>
                          </a:solidFill>
                          <a:effectLst/>
                          <a:uLnTx/>
                          <a:uFillTx/>
                          <a:latin typeface="+mj-lt"/>
                          <a:cs typeface="+mn-cs"/>
                        </a:rPr>
                        <a:t>n/a</a:t>
                      </a:r>
                    </a:p>
                  </a:txBody>
                  <a:tcPr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latin typeface="+mj-lt"/>
                          <a:ea typeface="+mn-ea"/>
                          <a:cs typeface="+mn-cs"/>
                        </a:rPr>
                        <a:t>n/a</a:t>
                      </a:r>
                    </a:p>
                  </a:txBody>
                  <a:tcPr marR="0" marT="0" marB="0" anchor="ctr"/>
                </a:tc>
                <a:extLst>
                  <a:ext uri="{0D108BD9-81ED-4DB2-BD59-A6C34878D82A}">
                    <a16:rowId xmlns:a16="http://schemas.microsoft.com/office/drawing/2014/main" val="2239447327"/>
                  </a:ext>
                </a:extLst>
              </a:tr>
              <a:tr h="700183">
                <a:tc>
                  <a:txBody>
                    <a:bodyPr/>
                    <a:lstStyle/>
                    <a:p>
                      <a:r>
                        <a:rPr lang="en-US" sz="2400" b="1" kern="0" baseline="0">
                          <a:latin typeface="+mj-lt"/>
                        </a:rPr>
                        <a:t>Local Indicators</a:t>
                      </a:r>
                    </a:p>
                  </a:txBody>
                  <a:tcPr marR="0" marT="0" marB="0" anchor="ctr"/>
                </a:tc>
                <a:tc>
                  <a:txBody>
                    <a:bodyPr/>
                    <a:lstStyle/>
                    <a:p>
                      <a:pPr algn="ctr"/>
                      <a:r>
                        <a:rPr lang="en-US" sz="2400" b="0" kern="1200" dirty="0">
                          <a:solidFill>
                            <a:schemeClr val="dk1"/>
                          </a:solidFill>
                          <a:latin typeface="+mj-lt"/>
                          <a:ea typeface="+mn-ea"/>
                          <a:cs typeface="+mn-cs"/>
                          <a:sym typeface="Wingdings" panose="05000000000000000000" pitchFamily="2" charset="2"/>
                        </a:rPr>
                        <a:t>Yes</a:t>
                      </a:r>
                      <a:endParaRPr lang="en-US" sz="2400" b="0" kern="1200" dirty="0">
                        <a:solidFill>
                          <a:schemeClr val="dk1"/>
                        </a:solidFill>
                        <a:latin typeface="+mj-lt"/>
                        <a:ea typeface="+mn-ea"/>
                        <a:cs typeface="+mn-cs"/>
                      </a:endParaRPr>
                    </a:p>
                  </a:txBody>
                  <a:tcPr marR="0" marT="0" marB="0" anchor="ctr"/>
                </a:tc>
                <a:tc>
                  <a:txBody>
                    <a:bodyPr/>
                    <a:lstStyle/>
                    <a:p>
                      <a:pPr algn="ctr"/>
                      <a:r>
                        <a:rPr lang="en-US" sz="2400" b="0" kern="1200" dirty="0">
                          <a:solidFill>
                            <a:schemeClr val="dk1"/>
                          </a:solidFill>
                          <a:latin typeface="+mj-lt"/>
                          <a:ea typeface="+mn-ea"/>
                          <a:cs typeface="+mn-cs"/>
                          <a:sym typeface="Wingdings" panose="05000000000000000000" pitchFamily="2" charset="2"/>
                        </a:rPr>
                        <a:t>Yes</a:t>
                      </a:r>
                      <a:endParaRPr lang="en-US" sz="2400" b="0" kern="1200" dirty="0">
                        <a:solidFill>
                          <a:schemeClr val="dk1"/>
                        </a:solidFill>
                        <a:latin typeface="+mj-lt"/>
                        <a:ea typeface="+mn-ea"/>
                        <a:cs typeface="+mn-cs"/>
                      </a:endParaRPr>
                    </a:p>
                  </a:txBody>
                  <a:tcPr marR="0" marT="0" marB="0" anchor="ctr"/>
                </a:tc>
                <a:tc>
                  <a:txBody>
                    <a:bodyPr/>
                    <a:lstStyle/>
                    <a:p>
                      <a:pPr algn="ctr"/>
                      <a:r>
                        <a:rPr lang="en-US" sz="2400" b="0" kern="1200" dirty="0">
                          <a:solidFill>
                            <a:schemeClr val="dk1"/>
                          </a:solidFill>
                          <a:latin typeface="+mj-lt"/>
                          <a:ea typeface="+mn-ea"/>
                          <a:cs typeface="+mn-cs"/>
                          <a:sym typeface="Wingdings" panose="05000000000000000000" pitchFamily="2" charset="2"/>
                        </a:rPr>
                        <a:t>Yes</a:t>
                      </a:r>
                      <a:endParaRPr lang="en-US" sz="2400" b="0" kern="1200" dirty="0">
                        <a:solidFill>
                          <a:schemeClr val="dk1"/>
                        </a:solidFill>
                        <a:latin typeface="+mj-lt"/>
                        <a:ea typeface="+mn-ea"/>
                        <a:cs typeface="+mn-cs"/>
                      </a:endParaRPr>
                    </a:p>
                  </a:txBody>
                  <a:tcPr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latin typeface="+mj-lt"/>
                          <a:ea typeface="+mn-ea"/>
                          <a:cs typeface="+mn-cs"/>
                        </a:rPr>
                        <a:t>n/a</a:t>
                      </a:r>
                    </a:p>
                  </a:txBody>
                  <a:tcPr marR="0" marT="0" marB="0" anchor="ctr"/>
                </a:tc>
                <a:tc>
                  <a:txBody>
                    <a:bodyPr/>
                    <a:lstStyle/>
                    <a:p>
                      <a:pPr algn="ctr"/>
                      <a:r>
                        <a:rPr lang="en-US" sz="2400" b="0" kern="1200" dirty="0">
                          <a:solidFill>
                            <a:schemeClr val="dk1"/>
                          </a:solidFill>
                          <a:latin typeface="+mj-lt"/>
                          <a:ea typeface="+mn-ea"/>
                          <a:cs typeface="+mn-cs"/>
                          <a:sym typeface="Wingdings" panose="05000000000000000000" pitchFamily="2" charset="2"/>
                        </a:rPr>
                        <a:t>Yes</a:t>
                      </a:r>
                      <a:endParaRPr lang="en-US" sz="2400" b="1" dirty="0">
                        <a:latin typeface="+mj-lt"/>
                      </a:endParaRPr>
                    </a:p>
                  </a:txBody>
                  <a:tcPr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latin typeface="+mj-lt"/>
                          <a:ea typeface="+mn-ea"/>
                          <a:cs typeface="+mn-cs"/>
                        </a:rPr>
                        <a:t>Status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latin typeface="+mj-lt"/>
                          <a:ea typeface="+mn-ea"/>
                          <a:cs typeface="+mn-cs"/>
                        </a:rPr>
                        <a:t>Only</a:t>
                      </a:r>
                    </a:p>
                  </a:txBody>
                  <a:tcPr marR="0" marT="0" marB="0" anchor="ctr"/>
                </a:tc>
                <a:extLst>
                  <a:ext uri="{0D108BD9-81ED-4DB2-BD59-A6C34878D82A}">
                    <a16:rowId xmlns:a16="http://schemas.microsoft.com/office/drawing/2014/main" val="259127240"/>
                  </a:ext>
                </a:extLst>
              </a:tr>
            </a:tbl>
          </a:graphicData>
        </a:graphic>
      </p:graphicFrame>
    </p:spTree>
    <p:extLst>
      <p:ext uri="{BB962C8B-B14F-4D97-AF65-F5344CB8AC3E}">
        <p14:creationId xmlns:p14="http://schemas.microsoft.com/office/powerpoint/2010/main" val="32272216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8481D-4120-F786-C1E4-882CE417CE9B}"/>
              </a:ext>
            </a:extLst>
          </p:cNvPr>
          <p:cNvSpPr>
            <a:spLocks noGrp="1"/>
          </p:cNvSpPr>
          <p:nvPr>
            <p:ph type="title"/>
          </p:nvPr>
        </p:nvSpPr>
        <p:spPr>
          <a:xfrm>
            <a:off x="190123" y="365125"/>
            <a:ext cx="11751398" cy="1325563"/>
          </a:xfrm>
        </p:spPr>
        <p:txBody>
          <a:bodyPr vert="horz" lIns="91440" tIns="45720" rIns="91440" bIns="45720" rtlCol="0" anchor="ctr">
            <a:normAutofit/>
          </a:bodyPr>
          <a:lstStyle/>
          <a:p>
            <a:r>
              <a:rPr lang="en-US" kern="1200"/>
              <a:t>Status Only</a:t>
            </a:r>
          </a:p>
        </p:txBody>
      </p:sp>
      <p:sp>
        <p:nvSpPr>
          <p:cNvPr id="4" name="Content Placeholder 3">
            <a:extLst>
              <a:ext uri="{FF2B5EF4-FFF2-40B4-BE49-F238E27FC236}">
                <a16:creationId xmlns:a16="http://schemas.microsoft.com/office/drawing/2014/main" id="{8D2C9067-3891-3CD9-C002-91065ED9E3F6}"/>
              </a:ext>
            </a:extLst>
          </p:cNvPr>
          <p:cNvSpPr>
            <a:spLocks noGrp="1"/>
          </p:cNvSpPr>
          <p:nvPr>
            <p:ph sz="half" idx="1"/>
          </p:nvPr>
        </p:nvSpPr>
        <p:spPr>
          <a:xfrm>
            <a:off x="190123" y="1825625"/>
            <a:ext cx="5829677" cy="3606454"/>
          </a:xfrm>
        </p:spPr>
        <p:txBody>
          <a:bodyPr vert="horz" lIns="91440" tIns="45720" rIns="91440" bIns="45720" rtlCol="0" anchor="t">
            <a:normAutofit/>
          </a:bodyPr>
          <a:lstStyle/>
          <a:p>
            <a:r>
              <a:rPr lang="en-US">
                <a:latin typeface="Arial"/>
                <a:cs typeface="Arial"/>
              </a:rPr>
              <a:t>"Cell Phone" Bars for each Status level</a:t>
            </a:r>
            <a:endParaRPr lang="en-US"/>
          </a:p>
          <a:p>
            <a:r>
              <a:rPr lang="en-US">
                <a:latin typeface="Arial"/>
                <a:cs typeface="Arial"/>
              </a:rPr>
              <a:t>One color for all Status levels</a:t>
            </a:r>
          </a:p>
          <a:p>
            <a:endParaRPr lang="en-US"/>
          </a:p>
        </p:txBody>
      </p:sp>
      <p:pic>
        <p:nvPicPr>
          <p:cNvPr id="5" name="Picture 5" descr="The Status level icons for the 2022 Dashboard has 5 levels. Very Low (1 bar), Low (2 bars), Medium (3 bars), High (4 bars), and Very High (5 bars).">
            <a:extLst>
              <a:ext uri="{FF2B5EF4-FFF2-40B4-BE49-F238E27FC236}">
                <a16:creationId xmlns:a16="http://schemas.microsoft.com/office/drawing/2014/main" id="{840EE449-7608-4119-D597-4CBF8161C127}"/>
              </a:ext>
            </a:extLst>
          </p:cNvPr>
          <p:cNvPicPr>
            <a:picLocks noGrp="1" noChangeAspect="1"/>
          </p:cNvPicPr>
          <p:nvPr>
            <p:ph sz="half" idx="2"/>
          </p:nvPr>
        </p:nvPicPr>
        <p:blipFill>
          <a:blip r:embed="rId2"/>
          <a:stretch>
            <a:fillRect/>
          </a:stretch>
        </p:blipFill>
        <p:spPr>
          <a:xfrm>
            <a:off x="6019800" y="1825625"/>
            <a:ext cx="5769321" cy="3022025"/>
          </a:xfrm>
          <a:prstGeom prst="rect">
            <a:avLst/>
          </a:prstGeom>
          <a:noFill/>
        </p:spPr>
      </p:pic>
    </p:spTree>
    <p:extLst>
      <p:ext uri="{BB962C8B-B14F-4D97-AF65-F5344CB8AC3E}">
        <p14:creationId xmlns:p14="http://schemas.microsoft.com/office/powerpoint/2010/main" val="22798837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6F054-AFED-B782-6137-DF99778D078F}"/>
              </a:ext>
            </a:extLst>
          </p:cNvPr>
          <p:cNvSpPr>
            <a:spLocks noGrp="1"/>
          </p:cNvSpPr>
          <p:nvPr>
            <p:ph type="title"/>
          </p:nvPr>
        </p:nvSpPr>
        <p:spPr>
          <a:xfrm>
            <a:off x="223284" y="304801"/>
            <a:ext cx="11493796" cy="1335314"/>
          </a:xfrm>
        </p:spPr>
        <p:txBody>
          <a:bodyPr/>
          <a:lstStyle/>
          <a:p>
            <a:pPr>
              <a:tabLst>
                <a:tab pos="11260138" algn="l"/>
              </a:tabLst>
            </a:pPr>
            <a:r>
              <a:rPr lang="en-US" sz="3600">
                <a:ea typeface="+mj-lt"/>
                <a:cs typeface="+mj-lt"/>
              </a:rPr>
              <a:t>Resources to Support LEAs and Communities Navigate Through the Dashboard</a:t>
            </a:r>
            <a:endParaRPr lang="en-US" sz="3600" b="0">
              <a:ea typeface="+mj-lt"/>
              <a:cs typeface="+mj-lt"/>
            </a:endParaRPr>
          </a:p>
        </p:txBody>
      </p:sp>
      <p:sp>
        <p:nvSpPr>
          <p:cNvPr id="3" name="Content Placeholder 2">
            <a:extLst>
              <a:ext uri="{FF2B5EF4-FFF2-40B4-BE49-F238E27FC236}">
                <a16:creationId xmlns:a16="http://schemas.microsoft.com/office/drawing/2014/main" id="{D8CEECAE-55D3-50C1-3FA7-EC83B95B4E98}"/>
              </a:ext>
            </a:extLst>
          </p:cNvPr>
          <p:cNvSpPr>
            <a:spLocks noGrp="1"/>
          </p:cNvSpPr>
          <p:nvPr>
            <p:ph sz="quarter" idx="10"/>
          </p:nvPr>
        </p:nvSpPr>
        <p:spPr>
          <a:xfrm>
            <a:off x="223283" y="1912088"/>
            <a:ext cx="10858499" cy="4305300"/>
          </a:xfrm>
        </p:spPr>
        <p:txBody>
          <a:bodyPr vert="horz" lIns="91440" tIns="45720" rIns="91440" bIns="45720" rtlCol="0" anchor="t">
            <a:normAutofit fontScale="92500" lnSpcReduction="20000"/>
          </a:bodyPr>
          <a:lstStyle/>
          <a:p>
            <a:r>
              <a:rPr lang="en-US">
                <a:latin typeface="Arial"/>
                <a:cs typeface="Arial"/>
              </a:rPr>
              <a:t>CDE has developed multiple resources to assist the field with the return of accountability in 2022</a:t>
            </a:r>
          </a:p>
          <a:p>
            <a:pPr marL="1029970" lvl="2">
              <a:buFont typeface="Wingdings,Sans-Serif" panose="020B0604020202020204" pitchFamily="34" charset="0"/>
              <a:buChar char="§"/>
            </a:pPr>
            <a:r>
              <a:rPr lang="en-US">
                <a:latin typeface="Arial"/>
                <a:cs typeface="Arial"/>
              </a:rPr>
              <a:t>Toolkit (flyers, webinars, talking points)</a:t>
            </a:r>
          </a:p>
          <a:p>
            <a:pPr marL="1029970" lvl="2">
              <a:buFont typeface="Wingdings,Sans-Serif" panose="020B0604020202020204" pitchFamily="34" charset="0"/>
              <a:buChar char="§"/>
            </a:pPr>
            <a:r>
              <a:rPr lang="en-US">
                <a:latin typeface="Arial"/>
                <a:cs typeface="Arial"/>
              </a:rPr>
              <a:t>Re-Design of Web Pages to Support LEAs Access General and Technical Information About the Dashboard </a:t>
            </a:r>
          </a:p>
          <a:p>
            <a:pPr marL="1029970" lvl="2">
              <a:buFont typeface="Wingdings,Sans-Serif" panose="020B0604020202020204" pitchFamily="34" charset="0"/>
              <a:buChar char="§"/>
            </a:pPr>
            <a:r>
              <a:rPr lang="en-US">
                <a:latin typeface="Arial"/>
                <a:cs typeface="Arial"/>
              </a:rPr>
              <a:t>Reinvigorating Outreach Efforts Through Social Media</a:t>
            </a:r>
          </a:p>
          <a:p>
            <a:pPr marL="1029970" lvl="2">
              <a:buFont typeface="Wingdings,Sans-Serif" panose="020B0604020202020204" pitchFamily="34" charset="0"/>
              <a:buChar char="§"/>
            </a:pPr>
            <a:r>
              <a:rPr lang="en-US">
                <a:latin typeface="Arial"/>
                <a:cs typeface="Arial"/>
              </a:rPr>
              <a:t>Additional Dashboard Activities to Support LEAs and Schools</a:t>
            </a:r>
          </a:p>
        </p:txBody>
      </p:sp>
    </p:spTree>
    <p:extLst>
      <p:ext uri="{BB962C8B-B14F-4D97-AF65-F5344CB8AC3E}">
        <p14:creationId xmlns:p14="http://schemas.microsoft.com/office/powerpoint/2010/main" val="38983192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2DBFF-2DF8-2DF9-E67E-518F72D22806}"/>
              </a:ext>
            </a:extLst>
          </p:cNvPr>
          <p:cNvSpPr>
            <a:spLocks noGrp="1"/>
          </p:cNvSpPr>
          <p:nvPr>
            <p:ph type="title"/>
          </p:nvPr>
        </p:nvSpPr>
        <p:spPr>
          <a:xfrm>
            <a:off x="647700" y="304801"/>
            <a:ext cx="10858500" cy="896678"/>
          </a:xfrm>
        </p:spPr>
        <p:txBody>
          <a:bodyPr/>
          <a:lstStyle/>
          <a:p>
            <a:r>
              <a:rPr lang="en-US" sz="4800">
                <a:cs typeface="Arial"/>
              </a:rPr>
              <a:t>2022 Dashboard Toolkit</a:t>
            </a:r>
            <a:endParaRPr lang="en-US" sz="4800"/>
          </a:p>
        </p:txBody>
      </p:sp>
      <p:sp>
        <p:nvSpPr>
          <p:cNvPr id="3" name="Content Placeholder 2">
            <a:extLst>
              <a:ext uri="{FF2B5EF4-FFF2-40B4-BE49-F238E27FC236}">
                <a16:creationId xmlns:a16="http://schemas.microsoft.com/office/drawing/2014/main" id="{F3766A6C-DDF3-937B-2C3D-EE73B23546E3}"/>
              </a:ext>
            </a:extLst>
          </p:cNvPr>
          <p:cNvSpPr>
            <a:spLocks noGrp="1"/>
          </p:cNvSpPr>
          <p:nvPr>
            <p:ph sz="quarter" idx="10"/>
          </p:nvPr>
        </p:nvSpPr>
        <p:spPr>
          <a:xfrm>
            <a:off x="647699" y="1477927"/>
            <a:ext cx="10858499" cy="5073862"/>
          </a:xfrm>
        </p:spPr>
        <p:txBody>
          <a:bodyPr vert="horz" lIns="91440" tIns="45720" rIns="91440" bIns="45720" rtlCol="0" anchor="t">
            <a:normAutofit/>
          </a:bodyPr>
          <a:lstStyle/>
          <a:p>
            <a:pPr>
              <a:buFont typeface="Arial"/>
              <a:buChar char="•"/>
            </a:pPr>
            <a:r>
              <a:rPr lang="en-US" sz="3200">
                <a:latin typeface="Arial"/>
                <a:cs typeface="Arial"/>
              </a:rPr>
              <a:t>Released in August 2022. It includes:</a:t>
            </a:r>
            <a:endParaRPr lang="en-US" sz="3200"/>
          </a:p>
          <a:p>
            <a:pPr lvl="1"/>
            <a:r>
              <a:rPr lang="en-US" sz="3200">
                <a:latin typeface="Arial"/>
                <a:cs typeface="Arial"/>
              </a:rPr>
              <a:t>LEA Flyers</a:t>
            </a:r>
            <a:endParaRPr lang="en-US" sz="3200"/>
          </a:p>
          <a:p>
            <a:pPr lvl="1"/>
            <a:r>
              <a:rPr lang="en-US" sz="3200">
                <a:latin typeface="Arial"/>
                <a:cs typeface="Arial"/>
              </a:rPr>
              <a:t>Parent Flyers</a:t>
            </a:r>
          </a:p>
          <a:p>
            <a:pPr lvl="1"/>
            <a:r>
              <a:rPr lang="en-US" sz="3200">
                <a:latin typeface="Arial"/>
                <a:cs typeface="Arial"/>
              </a:rPr>
              <a:t>Webinars for Each Indicator (coming soon)</a:t>
            </a:r>
          </a:p>
          <a:p>
            <a:pPr lvl="1"/>
            <a:r>
              <a:rPr lang="en-US" sz="3200">
                <a:latin typeface="Arial"/>
                <a:cs typeface="Arial"/>
              </a:rPr>
              <a:t>Talking points for 2022 Dashboard Results (coming soon)</a:t>
            </a:r>
          </a:p>
          <a:p>
            <a:r>
              <a:rPr lang="en-US" sz="3200">
                <a:latin typeface="Arial"/>
                <a:cs typeface="Arial"/>
              </a:rPr>
              <a:t>Sharing resources via Twitter (@</a:t>
            </a:r>
            <a:r>
              <a:rPr lang="en-US" sz="3200" err="1">
                <a:latin typeface="Arial"/>
                <a:cs typeface="Arial"/>
              </a:rPr>
              <a:t>CDEdashboard</a:t>
            </a:r>
            <a:r>
              <a:rPr lang="en-US" sz="3200">
                <a:latin typeface="Arial"/>
                <a:cs typeface="Arial"/>
              </a:rPr>
              <a:t>) and multiple CDE listservs.</a:t>
            </a:r>
          </a:p>
        </p:txBody>
      </p:sp>
    </p:spTree>
    <p:extLst>
      <p:ext uri="{BB962C8B-B14F-4D97-AF65-F5344CB8AC3E}">
        <p14:creationId xmlns:p14="http://schemas.microsoft.com/office/powerpoint/2010/main" val="38500889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2502C-2E5B-EC3B-431F-0F3A08F532E1}"/>
              </a:ext>
            </a:extLst>
          </p:cNvPr>
          <p:cNvSpPr>
            <a:spLocks noGrp="1"/>
          </p:cNvSpPr>
          <p:nvPr>
            <p:ph type="title"/>
          </p:nvPr>
        </p:nvSpPr>
        <p:spPr/>
        <p:txBody>
          <a:bodyPr/>
          <a:lstStyle/>
          <a:p>
            <a:r>
              <a:rPr lang="en-US" sz="4800">
                <a:cs typeface="Aharoni"/>
              </a:rPr>
              <a:t>Accountability Website Redesign</a:t>
            </a:r>
            <a:endParaRPr lang="en-US" sz="4800"/>
          </a:p>
        </p:txBody>
      </p:sp>
      <p:sp>
        <p:nvSpPr>
          <p:cNvPr id="3" name="Content Placeholder 2">
            <a:extLst>
              <a:ext uri="{FF2B5EF4-FFF2-40B4-BE49-F238E27FC236}">
                <a16:creationId xmlns:a16="http://schemas.microsoft.com/office/drawing/2014/main" id="{6DEF7B87-DE63-2762-736B-BA2BFE926C20}"/>
              </a:ext>
            </a:extLst>
          </p:cNvPr>
          <p:cNvSpPr>
            <a:spLocks noGrp="1"/>
          </p:cNvSpPr>
          <p:nvPr>
            <p:ph sz="quarter" idx="10"/>
          </p:nvPr>
        </p:nvSpPr>
        <p:spPr/>
        <p:txBody>
          <a:bodyPr vert="horz" lIns="91440" tIns="45720" rIns="91440" bIns="45720" rtlCol="0" anchor="t">
            <a:normAutofit fontScale="92500" lnSpcReduction="20000"/>
          </a:bodyPr>
          <a:lstStyle/>
          <a:p>
            <a:r>
              <a:rPr lang="en-US">
                <a:latin typeface="Arial"/>
                <a:cs typeface="Arial"/>
              </a:rPr>
              <a:t>We have undergone an extensive redesign of our School Dashboard and System of Support web page (</a:t>
            </a:r>
            <a:r>
              <a:rPr lang="en-US">
                <a:latin typeface="Arial"/>
                <a:cs typeface="Arial"/>
                <a:hlinkClick r:id="rId2" tooltip="The California Dashboard and System of Support Web page."/>
              </a:rPr>
              <a:t>https://www.cde.ca.gov/ta/ac/cm/</a:t>
            </a:r>
            <a:r>
              <a:rPr lang="en-US">
                <a:latin typeface="Arial"/>
                <a:cs typeface="Arial"/>
              </a:rPr>
              <a:t>) in order to:</a:t>
            </a:r>
          </a:p>
          <a:p>
            <a:pPr lvl="1"/>
            <a:r>
              <a:rPr lang="en-US">
                <a:latin typeface="Arial"/>
                <a:cs typeface="Arial"/>
              </a:rPr>
              <a:t>Create distinct pages and links for each Dashboard indicator</a:t>
            </a:r>
          </a:p>
          <a:p>
            <a:pPr lvl="1"/>
            <a:r>
              <a:rPr lang="en-US">
                <a:latin typeface="Arial"/>
                <a:cs typeface="Arial"/>
              </a:rPr>
              <a:t>Highlight the availability of resources, flyers, technical documents, etc.</a:t>
            </a:r>
          </a:p>
          <a:p>
            <a:pPr lvl="1"/>
            <a:r>
              <a:rPr lang="en-US">
                <a:latin typeface="Arial"/>
                <a:cs typeface="Arial"/>
              </a:rPr>
              <a:t>Provide direct links across the CDE web site (</a:t>
            </a:r>
            <a:r>
              <a:rPr lang="en-US">
                <a:latin typeface="Arial"/>
                <a:cs typeface="Arial"/>
                <a:hlinkClick r:id="rId3" tooltip="California Department of Education Home Page."/>
              </a:rPr>
              <a:t>http://www.cde.ca.gov</a:t>
            </a:r>
            <a:r>
              <a:rPr lang="en-US">
                <a:latin typeface="Arial"/>
                <a:cs typeface="Arial"/>
              </a:rPr>
              <a:t>)</a:t>
            </a:r>
            <a:endParaRPr lang="en-US"/>
          </a:p>
          <a:p>
            <a:pPr lvl="1"/>
            <a:endParaRPr lang="en-US"/>
          </a:p>
        </p:txBody>
      </p:sp>
    </p:spTree>
    <p:extLst>
      <p:ext uri="{BB962C8B-B14F-4D97-AF65-F5344CB8AC3E}">
        <p14:creationId xmlns:p14="http://schemas.microsoft.com/office/powerpoint/2010/main" val="25677234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9CF96-230E-4203-BB35-26F1143BFAC9}"/>
              </a:ext>
            </a:extLst>
          </p:cNvPr>
          <p:cNvSpPr>
            <a:spLocks noGrp="1"/>
          </p:cNvSpPr>
          <p:nvPr>
            <p:ph type="title"/>
          </p:nvPr>
        </p:nvSpPr>
        <p:spPr/>
        <p:txBody>
          <a:bodyPr/>
          <a:lstStyle/>
          <a:p>
            <a:r>
              <a:rPr lang="en-US" sz="4400">
                <a:ea typeface="+mj-lt"/>
                <a:cs typeface="+mj-lt"/>
              </a:rPr>
              <a:t>Additional Dashboard Activities to Support LEAs and Schools</a:t>
            </a:r>
            <a:endParaRPr lang="en-US" sz="4400"/>
          </a:p>
        </p:txBody>
      </p:sp>
      <p:sp>
        <p:nvSpPr>
          <p:cNvPr id="3" name="Content Placeholder 2">
            <a:extLst>
              <a:ext uri="{FF2B5EF4-FFF2-40B4-BE49-F238E27FC236}">
                <a16:creationId xmlns:a16="http://schemas.microsoft.com/office/drawing/2014/main" id="{6AE22685-1725-4FD6-97EA-F8B274C722B7}"/>
              </a:ext>
            </a:extLst>
          </p:cNvPr>
          <p:cNvSpPr>
            <a:spLocks noGrp="1"/>
          </p:cNvSpPr>
          <p:nvPr>
            <p:ph sz="quarter" idx="10"/>
          </p:nvPr>
        </p:nvSpPr>
        <p:spPr>
          <a:xfrm>
            <a:off x="647699" y="2020186"/>
            <a:ext cx="10858499" cy="4037714"/>
          </a:xfrm>
        </p:spPr>
        <p:txBody>
          <a:bodyPr/>
          <a:lstStyle/>
          <a:p>
            <a:r>
              <a:rPr lang="en-US" sz="3200" dirty="0">
                <a:latin typeface="Arial"/>
                <a:cs typeface="Arial"/>
              </a:rPr>
              <a:t>Fall Conference Presentations</a:t>
            </a:r>
            <a:endParaRPr lang="en-US" sz="3200" dirty="0"/>
          </a:p>
          <a:p>
            <a:r>
              <a:rPr lang="en-US" sz="3200" dirty="0">
                <a:latin typeface="Arial"/>
                <a:cs typeface="Arial"/>
              </a:rPr>
              <a:t>Preview Support</a:t>
            </a:r>
          </a:p>
          <a:p>
            <a:pPr lvl="1"/>
            <a:r>
              <a:rPr lang="en-US" sz="3200" dirty="0">
                <a:latin typeface="Arial"/>
                <a:cs typeface="Arial"/>
              </a:rPr>
              <a:t>LEAs have access to a private preview of data prior to the Dashboard release</a:t>
            </a:r>
          </a:p>
          <a:p>
            <a:r>
              <a:rPr lang="en-US" sz="3200" dirty="0">
                <a:latin typeface="Arial"/>
                <a:cs typeface="Arial"/>
              </a:rPr>
              <a:t>Public Release Support</a:t>
            </a:r>
          </a:p>
          <a:p>
            <a:pPr lvl="1"/>
            <a:r>
              <a:rPr lang="en-US" sz="3200" dirty="0">
                <a:latin typeface="Arial"/>
                <a:cs typeface="Arial"/>
              </a:rPr>
              <a:t>New email address: </a:t>
            </a:r>
            <a:r>
              <a:rPr lang="en-US" sz="3200" dirty="0">
                <a:latin typeface="Arial"/>
                <a:cs typeface="Arial"/>
                <a:hlinkClick r:id="rId2"/>
              </a:rPr>
              <a:t>Dashboard@cde.ca.gov</a:t>
            </a:r>
            <a:r>
              <a:rPr lang="en-US" sz="3200" dirty="0">
                <a:latin typeface="Arial"/>
                <a:cs typeface="Arial"/>
              </a:rPr>
              <a:t> </a:t>
            </a:r>
          </a:p>
          <a:p>
            <a:endParaRPr lang="en-US" dirty="0"/>
          </a:p>
        </p:txBody>
      </p:sp>
    </p:spTree>
    <p:extLst>
      <p:ext uri="{BB962C8B-B14F-4D97-AF65-F5344CB8AC3E}">
        <p14:creationId xmlns:p14="http://schemas.microsoft.com/office/powerpoint/2010/main" val="2633010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95EF2-A177-46BC-B34B-30C71B37386F}"/>
              </a:ext>
            </a:extLst>
          </p:cNvPr>
          <p:cNvSpPr>
            <a:spLocks noGrp="1"/>
          </p:cNvSpPr>
          <p:nvPr>
            <p:ph type="title"/>
          </p:nvPr>
        </p:nvSpPr>
        <p:spPr/>
        <p:txBody>
          <a:bodyPr/>
          <a:lstStyle/>
          <a:p>
            <a:r>
              <a:rPr lang="en-US"/>
              <a:t>Dashboard Priority 1</a:t>
            </a:r>
          </a:p>
        </p:txBody>
      </p:sp>
      <p:sp>
        <p:nvSpPr>
          <p:cNvPr id="3" name="Content Placeholder 2">
            <a:extLst>
              <a:ext uri="{FF2B5EF4-FFF2-40B4-BE49-F238E27FC236}">
                <a16:creationId xmlns:a16="http://schemas.microsoft.com/office/drawing/2014/main" id="{3A7FEC0F-186C-425B-BDEA-72C8FD7EF09A}"/>
              </a:ext>
            </a:extLst>
          </p:cNvPr>
          <p:cNvSpPr>
            <a:spLocks noGrp="1"/>
          </p:cNvSpPr>
          <p:nvPr>
            <p:ph sz="quarter" idx="10"/>
          </p:nvPr>
        </p:nvSpPr>
        <p:spPr/>
        <p:txBody>
          <a:bodyPr>
            <a:normAutofit/>
          </a:bodyPr>
          <a:lstStyle/>
          <a:p>
            <a:r>
              <a:rPr lang="en-US" sz="4800"/>
              <a:t>Focuses on elements that express the state's priorities for a well-rounded, well-supported education and makes space for what is valued locally. </a:t>
            </a:r>
          </a:p>
        </p:txBody>
      </p:sp>
    </p:spTree>
    <p:extLst>
      <p:ext uri="{BB962C8B-B14F-4D97-AF65-F5344CB8AC3E}">
        <p14:creationId xmlns:p14="http://schemas.microsoft.com/office/powerpoint/2010/main" val="3672294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95EF2-A177-46BC-B34B-30C71B37386F}"/>
              </a:ext>
            </a:extLst>
          </p:cNvPr>
          <p:cNvSpPr>
            <a:spLocks noGrp="1"/>
          </p:cNvSpPr>
          <p:nvPr>
            <p:ph type="title"/>
          </p:nvPr>
        </p:nvSpPr>
        <p:spPr/>
        <p:txBody>
          <a:bodyPr/>
          <a:lstStyle/>
          <a:p>
            <a:r>
              <a:rPr lang="en-US"/>
              <a:t>Dashboard Priority 2</a:t>
            </a:r>
          </a:p>
        </p:txBody>
      </p:sp>
      <p:sp>
        <p:nvSpPr>
          <p:cNvPr id="3" name="Content Placeholder 2">
            <a:extLst>
              <a:ext uri="{FF2B5EF4-FFF2-40B4-BE49-F238E27FC236}">
                <a16:creationId xmlns:a16="http://schemas.microsoft.com/office/drawing/2014/main" id="{3A7FEC0F-186C-425B-BDEA-72C8FD7EF09A}"/>
              </a:ext>
            </a:extLst>
          </p:cNvPr>
          <p:cNvSpPr>
            <a:spLocks noGrp="1"/>
          </p:cNvSpPr>
          <p:nvPr>
            <p:ph sz="quarter" idx="10"/>
          </p:nvPr>
        </p:nvSpPr>
        <p:spPr/>
        <p:txBody>
          <a:bodyPr>
            <a:normAutofit/>
          </a:bodyPr>
          <a:lstStyle/>
          <a:p>
            <a:r>
              <a:rPr lang="en-US" sz="4800"/>
              <a:t>Promotes equity through focus on student group opportunities and performance.</a:t>
            </a:r>
          </a:p>
        </p:txBody>
      </p:sp>
    </p:spTree>
    <p:extLst>
      <p:ext uri="{BB962C8B-B14F-4D97-AF65-F5344CB8AC3E}">
        <p14:creationId xmlns:p14="http://schemas.microsoft.com/office/powerpoint/2010/main" val="2759092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95EF2-A177-46BC-B34B-30C71B37386F}"/>
              </a:ext>
            </a:extLst>
          </p:cNvPr>
          <p:cNvSpPr>
            <a:spLocks noGrp="1"/>
          </p:cNvSpPr>
          <p:nvPr>
            <p:ph type="title"/>
          </p:nvPr>
        </p:nvSpPr>
        <p:spPr/>
        <p:txBody>
          <a:bodyPr/>
          <a:lstStyle/>
          <a:p>
            <a:r>
              <a:rPr lang="en-US"/>
              <a:t>Dashboard Priority 3</a:t>
            </a:r>
          </a:p>
        </p:txBody>
      </p:sp>
      <p:sp>
        <p:nvSpPr>
          <p:cNvPr id="3" name="Content Placeholder 2">
            <a:extLst>
              <a:ext uri="{FF2B5EF4-FFF2-40B4-BE49-F238E27FC236}">
                <a16:creationId xmlns:a16="http://schemas.microsoft.com/office/drawing/2014/main" id="{3A7FEC0F-186C-425B-BDEA-72C8FD7EF09A}"/>
              </a:ext>
            </a:extLst>
          </p:cNvPr>
          <p:cNvSpPr>
            <a:spLocks noGrp="1"/>
          </p:cNvSpPr>
          <p:nvPr>
            <p:ph sz="quarter" idx="10"/>
          </p:nvPr>
        </p:nvSpPr>
        <p:spPr/>
        <p:txBody>
          <a:bodyPr>
            <a:normAutofit/>
          </a:bodyPr>
          <a:lstStyle/>
          <a:p>
            <a:r>
              <a:rPr lang="en-US" sz="4800"/>
              <a:t>Gives equal weight to each indicator. </a:t>
            </a:r>
          </a:p>
        </p:txBody>
      </p:sp>
    </p:spTree>
    <p:extLst>
      <p:ext uri="{BB962C8B-B14F-4D97-AF65-F5344CB8AC3E}">
        <p14:creationId xmlns:p14="http://schemas.microsoft.com/office/powerpoint/2010/main" val="1000288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95EF2-A177-46BC-B34B-30C71B37386F}"/>
              </a:ext>
            </a:extLst>
          </p:cNvPr>
          <p:cNvSpPr>
            <a:spLocks noGrp="1"/>
          </p:cNvSpPr>
          <p:nvPr>
            <p:ph type="title"/>
          </p:nvPr>
        </p:nvSpPr>
        <p:spPr/>
        <p:txBody>
          <a:bodyPr/>
          <a:lstStyle/>
          <a:p>
            <a:r>
              <a:rPr lang="en-US"/>
              <a:t>Dashboard Priority 4</a:t>
            </a:r>
          </a:p>
        </p:txBody>
      </p:sp>
      <p:sp>
        <p:nvSpPr>
          <p:cNvPr id="3" name="Content Placeholder 2">
            <a:extLst>
              <a:ext uri="{FF2B5EF4-FFF2-40B4-BE49-F238E27FC236}">
                <a16:creationId xmlns:a16="http://schemas.microsoft.com/office/drawing/2014/main" id="{3A7FEC0F-186C-425B-BDEA-72C8FD7EF09A}"/>
              </a:ext>
            </a:extLst>
          </p:cNvPr>
          <p:cNvSpPr>
            <a:spLocks noGrp="1"/>
          </p:cNvSpPr>
          <p:nvPr>
            <p:ph sz="quarter" idx="10"/>
          </p:nvPr>
        </p:nvSpPr>
        <p:spPr/>
        <p:txBody>
          <a:bodyPr>
            <a:normAutofit/>
          </a:bodyPr>
          <a:lstStyle/>
          <a:p>
            <a:r>
              <a:rPr lang="en-US" sz="4800"/>
              <a:t>Values high performance and growth equally.</a:t>
            </a:r>
          </a:p>
        </p:txBody>
      </p:sp>
    </p:spTree>
    <p:extLst>
      <p:ext uri="{BB962C8B-B14F-4D97-AF65-F5344CB8AC3E}">
        <p14:creationId xmlns:p14="http://schemas.microsoft.com/office/powerpoint/2010/main" val="30309731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Dashboard">
      <a:dk1>
        <a:srgbClr val="354052"/>
      </a:dk1>
      <a:lt1>
        <a:sysClr val="window" lastClr="FFFFFF"/>
      </a:lt1>
      <a:dk2>
        <a:srgbClr val="2B50AC"/>
      </a:dk2>
      <a:lt2>
        <a:srgbClr val="EEECE1"/>
      </a:lt2>
      <a:accent1>
        <a:srgbClr val="426BD0"/>
      </a:accent1>
      <a:accent2>
        <a:srgbClr val="009543"/>
      </a:accent2>
      <a:accent3>
        <a:srgbClr val="FFB907"/>
      </a:accent3>
      <a:accent4>
        <a:srgbClr val="FF7418"/>
      </a:accent4>
      <a:accent5>
        <a:srgbClr val="E00D1F"/>
      </a:accent5>
      <a:accent6>
        <a:srgbClr val="354052"/>
      </a:accent6>
      <a:hlink>
        <a:srgbClr val="0000FF"/>
      </a:hlink>
      <a:folHlink>
        <a:srgbClr val="800080"/>
      </a:folHlink>
    </a:clrScheme>
    <a:fontScheme name="T4T">
      <a:majorFont>
        <a:latin typeface="Arial"/>
        <a:ea typeface="BIZ UDGothic"/>
        <a:cs typeface=""/>
      </a:majorFont>
      <a:minorFont>
        <a:latin typeface="Open Sans"/>
        <a:ea typeface="BIZ UD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3177</Words>
  <Application>Microsoft Office PowerPoint</Application>
  <PresentationFormat>Widescreen</PresentationFormat>
  <Paragraphs>411</Paragraphs>
  <Slides>59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Calibri</vt:lpstr>
      <vt:lpstr>Open Sans</vt:lpstr>
      <vt:lpstr>Wingdings</vt:lpstr>
      <vt:lpstr>Wingdings,Sans-Serif</vt:lpstr>
      <vt:lpstr>Office Theme</vt:lpstr>
      <vt:lpstr>California Practitioners Advisory Group (CPAG)  August 19, 2022</vt:lpstr>
      <vt:lpstr>Today’s Topics (1)</vt:lpstr>
      <vt:lpstr>Today’s Topics (2)</vt:lpstr>
      <vt:lpstr>Today’s Topics (3)</vt:lpstr>
      <vt:lpstr>California School Dashboard Principles</vt:lpstr>
      <vt:lpstr>Dashboard Priority 1</vt:lpstr>
      <vt:lpstr>Dashboard Priority 2</vt:lpstr>
      <vt:lpstr>Dashboard Priority 3</vt:lpstr>
      <vt:lpstr>Dashboard Priority 4</vt:lpstr>
      <vt:lpstr>Dashboard Priority 5</vt:lpstr>
      <vt:lpstr>Dashboard Priority 6</vt:lpstr>
      <vt:lpstr>Dashboard Priority 7</vt:lpstr>
      <vt:lpstr>Dashboard Priority 8</vt:lpstr>
      <vt:lpstr>Dashboard Priority 9</vt:lpstr>
      <vt:lpstr>Dashboard Priority 10</vt:lpstr>
      <vt:lpstr>Dashboard Priority Discussion Questions for the California Practitioners Advisory Group (CPAG):</vt:lpstr>
      <vt:lpstr>Differentiated Assistance using the 2022 Dashboard</vt:lpstr>
      <vt:lpstr>Levels of Assistance</vt:lpstr>
      <vt:lpstr>Differentiated Assistance: Timeline for Eligibility and “Exit”</vt:lpstr>
      <vt:lpstr>Differentiated Assistance Eligibility Criteria</vt:lpstr>
      <vt:lpstr>Differentiated Assistance Eligibility Criteria for Priorities 1-5</vt:lpstr>
      <vt:lpstr>Eligibility Criteria for Priorities 1-5 (Cont.)</vt:lpstr>
      <vt:lpstr>Differentiated Assistance Eligibility Criteria for Priorities 6-10</vt:lpstr>
      <vt:lpstr>Districts and COEs May be Eligible for Differentiated Assistance Based on...</vt:lpstr>
      <vt:lpstr>LEAs Eligible by Method</vt:lpstr>
      <vt:lpstr>LEAs Eligible for 2019 Differentiated Assistance (DA) by Student Group </vt:lpstr>
      <vt:lpstr>LEAs Eligible for 2019 DA by Student Group </vt:lpstr>
      <vt:lpstr>DA and Charter Schools</vt:lpstr>
      <vt:lpstr>Changes for Differentiated Assistance  in 2022</vt:lpstr>
      <vt:lpstr>Why Do We Need to Change the DA Methodology for 2022?</vt:lpstr>
      <vt:lpstr>Using Status as a Proxy for Color (1)</vt:lpstr>
      <vt:lpstr>Using Status as a Proxy for Color (2)</vt:lpstr>
      <vt:lpstr>Proposed 2022 DA Methodology</vt:lpstr>
      <vt:lpstr>Data Simulation Results using 2019 Dashboard</vt:lpstr>
      <vt:lpstr>Data Simulations Results by Student Group without the CCI (1)</vt:lpstr>
      <vt:lpstr>Data Simulations Results by Student Group without the CCI (2)</vt:lpstr>
      <vt:lpstr>DA Question for CPAG </vt:lpstr>
      <vt:lpstr>Teacher Assignment Data &amp; the 2022 Dashboard</vt:lpstr>
      <vt:lpstr>Statewide Teaching Assignment Monitoring Outcome Data</vt:lpstr>
      <vt:lpstr>DataQuest Report: 2020-21 Teaching Assignment Monitoring Outcomes by Full-Time Equivalent (FTE)</vt:lpstr>
      <vt:lpstr>Use of These Data on the California School Dashboard </vt:lpstr>
      <vt:lpstr>Teacher Data for Priority 1</vt:lpstr>
      <vt:lpstr>2022 and 2023 Dashboards and Priority 1</vt:lpstr>
      <vt:lpstr>Priority 1 Ad-hoc Workgroup on Teacher Assignments</vt:lpstr>
      <vt:lpstr>2022 Dashboard: Link to Teacher Data</vt:lpstr>
      <vt:lpstr>Teacher Data Question for CPAG:</vt:lpstr>
      <vt:lpstr>California Science Test (CAST) and the 2022 Dashboard</vt:lpstr>
      <vt:lpstr>2022 CAST and the Dashboard</vt:lpstr>
      <vt:lpstr>2022 Dashboard: Link to Science Data</vt:lpstr>
      <vt:lpstr>Options for Inclusion on the 2022 Dashboard: General Link</vt:lpstr>
      <vt:lpstr>Options for Inclusion on the 2022 Dashboard: Additional Reports Button</vt:lpstr>
      <vt:lpstr>Science Assessment Questions for CPAG:</vt:lpstr>
      <vt:lpstr>2022 Dashboard Update</vt:lpstr>
      <vt:lpstr>Annual Summary of Dashboard Indicators</vt:lpstr>
      <vt:lpstr>Status Only</vt:lpstr>
      <vt:lpstr>Resources to Support LEAs and Communities Navigate Through the Dashboard</vt:lpstr>
      <vt:lpstr>2022 Dashboard Toolkit</vt:lpstr>
      <vt:lpstr>Accountability Website Redesign</vt:lpstr>
      <vt:lpstr>Additional Dashboard Activities to Support LEAs and Schools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CPAG Item 01 Presentation - California Practitioners Advisory Group (CA Dept of Education)</dc:title>
  <dc:subject>February 2022 California Practitioners Advisory Group (CPAG) Item 01 Presentation on the Information Item Related to California’s State and Federal Accountability System: Dashboard Principles and Updates on the 2022 Dashboard.</dc:subject>
  <dc:creator/>
  <cp:lastModifiedBy/>
  <cp:revision>1</cp:revision>
  <dcterms:created xsi:type="dcterms:W3CDTF">2023-11-30T23:23:55Z</dcterms:created>
  <dcterms:modified xsi:type="dcterms:W3CDTF">2023-11-30T23:24:28Z</dcterms:modified>
</cp:coreProperties>
</file>