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888" r:id="rId2"/>
    <p:sldMasterId id="2147483879" r:id="rId3"/>
    <p:sldMasterId id="2147483648" r:id="rId4"/>
    <p:sldMasterId id="2147483661" r:id="rId5"/>
  </p:sldMasterIdLst>
  <p:notesMasterIdLst>
    <p:notesMasterId r:id="rId167"/>
  </p:notesMasterIdLst>
  <p:sldIdLst>
    <p:sldId id="2101" r:id="rId6"/>
    <p:sldId id="2035" r:id="rId7"/>
    <p:sldId id="2118" r:id="rId8"/>
    <p:sldId id="2116" r:id="rId9"/>
    <p:sldId id="1456" r:id="rId10"/>
    <p:sldId id="291" r:id="rId11"/>
    <p:sldId id="2117" r:id="rId12"/>
    <p:sldId id="2181" r:id="rId13"/>
    <p:sldId id="2202" r:id="rId14"/>
    <p:sldId id="2293" r:id="rId15"/>
    <p:sldId id="2184" r:id="rId16"/>
    <p:sldId id="261" r:id="rId17"/>
    <p:sldId id="2298" r:id="rId18"/>
    <p:sldId id="2242" r:id="rId19"/>
    <p:sldId id="2244" r:id="rId20"/>
    <p:sldId id="2245" r:id="rId21"/>
    <p:sldId id="2241" r:id="rId22"/>
    <p:sldId id="330" r:id="rId23"/>
    <p:sldId id="2237" r:id="rId24"/>
    <p:sldId id="2294" r:id="rId25"/>
    <p:sldId id="2295" r:id="rId26"/>
    <p:sldId id="2203" r:id="rId27"/>
    <p:sldId id="2205" r:id="rId28"/>
    <p:sldId id="2279" r:id="rId29"/>
    <p:sldId id="2280" r:id="rId30"/>
    <p:sldId id="2204" r:id="rId31"/>
    <p:sldId id="406" r:id="rId32"/>
    <p:sldId id="2277" r:id="rId33"/>
    <p:sldId id="2284" r:id="rId34"/>
    <p:sldId id="2286" r:id="rId35"/>
    <p:sldId id="2287" r:id="rId36"/>
    <p:sldId id="2292" r:id="rId37"/>
    <p:sldId id="2285" r:id="rId38"/>
    <p:sldId id="2238" r:id="rId39"/>
    <p:sldId id="286" r:id="rId40"/>
    <p:sldId id="2201" r:id="rId41"/>
    <p:sldId id="2119" r:id="rId42"/>
    <p:sldId id="2331" r:id="rId43"/>
    <p:sldId id="2121" r:id="rId44"/>
    <p:sldId id="2127" r:id="rId45"/>
    <p:sldId id="2155" r:id="rId46"/>
    <p:sldId id="2327" r:id="rId47"/>
    <p:sldId id="2296" r:id="rId48"/>
    <p:sldId id="2165" r:id="rId49"/>
    <p:sldId id="2290" r:id="rId50"/>
    <p:sldId id="2126" r:id="rId51"/>
    <p:sldId id="2159" r:id="rId52"/>
    <p:sldId id="2125" r:id="rId53"/>
    <p:sldId id="2160" r:id="rId54"/>
    <p:sldId id="2230" r:id="rId55"/>
    <p:sldId id="2103" r:id="rId56"/>
    <p:sldId id="2157" r:id="rId57"/>
    <p:sldId id="2156" r:id="rId58"/>
    <p:sldId id="2104" r:id="rId59"/>
    <p:sldId id="2161" r:id="rId60"/>
    <p:sldId id="2177" r:id="rId61"/>
    <p:sldId id="2180" r:id="rId62"/>
    <p:sldId id="2105" r:id="rId63"/>
    <p:sldId id="2162" r:id="rId64"/>
    <p:sldId id="2274" r:id="rId65"/>
    <p:sldId id="2299" r:id="rId66"/>
    <p:sldId id="2300" r:id="rId67"/>
    <p:sldId id="2247" r:id="rId68"/>
    <p:sldId id="2282" r:id="rId69"/>
    <p:sldId id="2273" r:id="rId70"/>
    <p:sldId id="2272" r:id="rId71"/>
    <p:sldId id="2271" r:id="rId72"/>
    <p:sldId id="2270" r:id="rId73"/>
    <p:sldId id="2269" r:id="rId74"/>
    <p:sldId id="2268" r:id="rId75"/>
    <p:sldId id="2267" r:id="rId76"/>
    <p:sldId id="2266" r:id="rId77"/>
    <p:sldId id="2265" r:id="rId78"/>
    <p:sldId id="2264" r:id="rId79"/>
    <p:sldId id="2263" r:id="rId80"/>
    <p:sldId id="2262" r:id="rId81"/>
    <p:sldId id="2261" r:id="rId82"/>
    <p:sldId id="2260" r:id="rId83"/>
    <p:sldId id="2259" r:id="rId84"/>
    <p:sldId id="2258" r:id="rId85"/>
    <p:sldId id="2303" r:id="rId86"/>
    <p:sldId id="2304" r:id="rId87"/>
    <p:sldId id="2154" r:id="rId88"/>
    <p:sldId id="2328" r:id="rId89"/>
    <p:sldId id="2153" r:id="rId90"/>
    <p:sldId id="2152" r:id="rId91"/>
    <p:sldId id="2151" r:id="rId92"/>
    <p:sldId id="2150" r:id="rId93"/>
    <p:sldId id="2149" r:id="rId94"/>
    <p:sldId id="2148" r:id="rId95"/>
    <p:sldId id="2231" r:id="rId96"/>
    <p:sldId id="2146" r:id="rId97"/>
    <p:sldId id="2145" r:id="rId98"/>
    <p:sldId id="2144" r:id="rId99"/>
    <p:sldId id="2143" r:id="rId100"/>
    <p:sldId id="2142" r:id="rId101"/>
    <p:sldId id="585" r:id="rId102"/>
    <p:sldId id="2235" r:id="rId103"/>
    <p:sldId id="2283" r:id="rId104"/>
    <p:sldId id="2178" r:id="rId105"/>
    <p:sldId id="2288" r:id="rId106"/>
    <p:sldId id="2233" r:id="rId107"/>
    <p:sldId id="2234" r:id="rId108"/>
    <p:sldId id="2315" r:id="rId109"/>
    <p:sldId id="2316" r:id="rId110"/>
    <p:sldId id="2313" r:id="rId111"/>
    <p:sldId id="2314" r:id="rId112"/>
    <p:sldId id="2131" r:id="rId113"/>
    <p:sldId id="2130" r:id="rId114"/>
    <p:sldId id="2129" r:id="rId115"/>
    <p:sldId id="2093" r:id="rId116"/>
    <p:sldId id="2318" r:id="rId117"/>
    <p:sldId id="2322" r:id="rId118"/>
    <p:sldId id="2317" r:id="rId119"/>
    <p:sldId id="2319" r:id="rId120"/>
    <p:sldId id="2320" r:id="rId121"/>
    <p:sldId id="2128" r:id="rId122"/>
    <p:sldId id="2222" r:id="rId123"/>
    <p:sldId id="2221" r:id="rId124"/>
    <p:sldId id="2220" r:id="rId125"/>
    <p:sldId id="2219" r:id="rId126"/>
    <p:sldId id="2218" r:id="rId127"/>
    <p:sldId id="2217" r:id="rId128"/>
    <p:sldId id="2216" r:id="rId129"/>
    <p:sldId id="2215" r:id="rId130"/>
    <p:sldId id="2214" r:id="rId131"/>
    <p:sldId id="2213" r:id="rId132"/>
    <p:sldId id="2212" r:id="rId133"/>
    <p:sldId id="2211" r:id="rId134"/>
    <p:sldId id="2210" r:id="rId135"/>
    <p:sldId id="2209" r:id="rId136"/>
    <p:sldId id="2333" r:id="rId137"/>
    <p:sldId id="2223" r:id="rId138"/>
    <p:sldId id="2226" r:id="rId139"/>
    <p:sldId id="2329" r:id="rId140"/>
    <p:sldId id="2224" r:id="rId141"/>
    <p:sldId id="2227" r:id="rId142"/>
    <p:sldId id="2330" r:id="rId143"/>
    <p:sldId id="2225" r:id="rId144"/>
    <p:sldId id="2206" r:id="rId145"/>
    <p:sldId id="1820" r:id="rId146"/>
    <p:sldId id="2207" r:id="rId147"/>
    <p:sldId id="1983" r:id="rId148"/>
    <p:sldId id="2324" r:id="rId149"/>
    <p:sldId id="1799" r:id="rId150"/>
    <p:sldId id="1978" r:id="rId151"/>
    <p:sldId id="1885" r:id="rId152"/>
    <p:sldId id="2323" r:id="rId153"/>
    <p:sldId id="1980" r:id="rId154"/>
    <p:sldId id="1893" r:id="rId155"/>
    <p:sldId id="269" r:id="rId156"/>
    <p:sldId id="304" r:id="rId157"/>
    <p:sldId id="305" r:id="rId158"/>
    <p:sldId id="306" r:id="rId159"/>
    <p:sldId id="309" r:id="rId160"/>
    <p:sldId id="344" r:id="rId161"/>
    <p:sldId id="310" r:id="rId162"/>
    <p:sldId id="307" r:id="rId163"/>
    <p:sldId id="2325" r:id="rId164"/>
    <p:sldId id="2302" r:id="rId165"/>
    <p:sldId id="303" r:id="rId1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7"/>
    <a:srgbClr val="F6F5F0"/>
    <a:srgbClr val="A20000"/>
    <a:srgbClr val="0000FF"/>
    <a:srgbClr val="305AC2"/>
    <a:srgbClr val="006500"/>
    <a:srgbClr val="FFA5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E119D-97EE-4799-A09B-5A2E76B14C9C}" v="39" dt="2023-08-15T21:18:45.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75169" autoAdjust="0"/>
  </p:normalViewPr>
  <p:slideViewPr>
    <p:cSldViewPr snapToGrid="0">
      <p:cViewPr>
        <p:scale>
          <a:sx n="100" d="100"/>
          <a:sy n="100" d="100"/>
        </p:scale>
        <p:origin x="5850" y="-234"/>
      </p:cViewPr>
      <p:guideLst/>
    </p:cSldViewPr>
  </p:slideViewPr>
  <p:outlineViewPr>
    <p:cViewPr>
      <p:scale>
        <a:sx n="33" d="100"/>
        <a:sy n="33" d="100"/>
      </p:scale>
      <p:origin x="0" y="-316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0"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slide" Target="slides/slide151.xml"/><Relationship Id="rId164" Type="http://schemas.openxmlformats.org/officeDocument/2006/relationships/slide" Target="slides/slide159.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72" Type="http://schemas.microsoft.com/office/2015/10/relationships/revisionInfo" Target="revisionInfo.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4D61F-496D-4961-A6EB-AC90A1DECEFB}"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9AFD1-20A6-42CC-B465-29C4C9334A19}" type="slidenum">
              <a:rPr lang="en-US" smtClean="0"/>
              <a:t>‹#›</a:t>
            </a:fld>
            <a:endParaRPr lang="en-US"/>
          </a:p>
        </p:txBody>
      </p:sp>
    </p:spTree>
    <p:extLst>
      <p:ext uri="{BB962C8B-B14F-4D97-AF65-F5344CB8AC3E}">
        <p14:creationId xmlns:p14="http://schemas.microsoft.com/office/powerpoint/2010/main" val="231731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6</a:t>
            </a:fld>
            <a:endParaRPr lang="en-US"/>
          </a:p>
        </p:txBody>
      </p:sp>
    </p:spTree>
    <p:extLst>
      <p:ext uri="{BB962C8B-B14F-4D97-AF65-F5344CB8AC3E}">
        <p14:creationId xmlns:p14="http://schemas.microsoft.com/office/powerpoint/2010/main" val="607835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cs typeface="Arial"/>
              </a:rPr>
              <a:t>This slide refers to Scenario 2: Growth Score—Above and Growth Category—Above Typical Growth.</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fontAlgn="base">
              <a:defRPr/>
            </a:pPr>
            <a:r>
              <a:rPr kumimoji="0" lang="en-US" sz="1200" b="0" i="0" u="none" strike="noStrike" kern="1200" cap="none" spc="0" normalizeH="0" baseline="0" noProof="0">
                <a:ln>
                  <a:noFill/>
                </a:ln>
                <a:solidFill>
                  <a:prstClr val="black"/>
                </a:solidFill>
                <a:effectLst/>
                <a:uLnTx/>
                <a:uFillTx/>
                <a:latin typeface="Arial"/>
                <a:cs typeface="Arial"/>
              </a:rPr>
              <a:t>The left tile, the growth reporting scale, refers to the ELA average growth score for all 50 students. </a:t>
            </a:r>
            <a:r>
              <a:rPr lang="en-US">
                <a:latin typeface="Arial"/>
                <a:cs typeface="Arial"/>
              </a:rPr>
              <a:t>Average growth scores are described as </a:t>
            </a:r>
            <a:r>
              <a:rPr lang="en-US" b="1">
                <a:latin typeface="Arial"/>
                <a:cs typeface="Arial"/>
              </a:rPr>
              <a:t>below,</a:t>
            </a:r>
            <a:r>
              <a:rPr lang="en-US">
                <a:latin typeface="Arial"/>
                <a:cs typeface="Arial"/>
              </a:rPr>
              <a:t> </a:t>
            </a:r>
            <a:r>
              <a:rPr lang="en-US" b="1">
                <a:latin typeface="Arial"/>
                <a:cs typeface="Arial"/>
              </a:rPr>
              <a:t>similar to</a:t>
            </a:r>
            <a:r>
              <a:rPr lang="en-US">
                <a:latin typeface="Arial"/>
                <a:cs typeface="Arial"/>
              </a:rPr>
              <a:t>, or </a:t>
            </a:r>
            <a:r>
              <a:rPr lang="en-US" b="1">
                <a:latin typeface="Arial"/>
                <a:cs typeface="Arial"/>
              </a:rPr>
              <a:t>above</a:t>
            </a:r>
            <a:r>
              <a:rPr lang="en-US">
                <a:latin typeface="Arial"/>
                <a:cs typeface="Arial"/>
              </a:rPr>
              <a:t> typical growth. </a:t>
            </a:r>
            <a:endParaRPr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fontAlgn="base">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Arial"/>
                <a:cs typeface="Arial"/>
              </a:rPr>
              <a:t>The growth reporting scale indicates that students in the All Students group generally scored 12 points above typical growth for students with similar test scores in the previous grade level.</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US" sz="1200" b="0" i="0" u="none" strike="noStrike" kern="1200" cap="none" spc="0" normalizeH="0" baseline="0" noProof="0">
                <a:ln>
                  <a:noFill/>
                </a:ln>
                <a:solidFill>
                  <a:prstClr val="black"/>
                </a:solidFill>
                <a:effectLst/>
                <a:uLnTx/>
                <a:uFillTx/>
                <a:latin typeface="Arial"/>
                <a:cs typeface="Arial"/>
              </a:rPr>
              <a:t>The right tile refers to the growth category. </a:t>
            </a:r>
            <a:r>
              <a:rPr lang="en-US">
                <a:solidFill>
                  <a:prstClr val="black"/>
                </a:solidFill>
                <a:latin typeface="Arial"/>
                <a:cs typeface="Arial"/>
              </a:rPr>
              <a:t>There are three growth categories</a:t>
            </a:r>
            <a:r>
              <a:rPr kumimoji="0" lang="en-US" sz="1200" b="0" i="0" u="none" strike="noStrike" kern="1200" cap="none" spc="0" normalizeH="0" baseline="0" noProof="0">
                <a:ln>
                  <a:noFill/>
                </a:ln>
                <a:solidFill>
                  <a:prstClr val="black"/>
                </a:solidFill>
                <a:effectLst/>
                <a:uLnTx/>
                <a:uFillTx/>
                <a:latin typeface="Arial"/>
                <a:cs typeface="Arial"/>
              </a:rPr>
              <a:t>, the arrow pointing down representing below typical growth, the arrows pointing left and right representing typical growth, and the arrow pointing up representing above typical growth. The growth scores of students in the All Students group were on average above typical growth for students with the same test scores in the previous grade level.</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fontAlgn="base">
              <a:defRPr/>
            </a:pPr>
            <a:r>
              <a:rPr kumimoji="0" lang="en-US" sz="1200" b="0" i="0" u="none" strike="noStrike" kern="1200" cap="none" spc="0" normalizeH="0" baseline="0" noProof="0">
                <a:ln>
                  <a:noFill/>
                </a:ln>
                <a:solidFill>
                  <a:prstClr val="black"/>
                </a:solidFill>
                <a:effectLst/>
                <a:uLnTx/>
                <a:uFillTx/>
                <a:latin typeface="Arial"/>
                <a:cs typeface="Arial"/>
              </a:rPr>
              <a:t>The pop-up window refers to the possible range of growth scores for all 50 students in ELA. </a:t>
            </a:r>
            <a:r>
              <a:rPr lang="en-US" b="0" i="0" u="none" strike="noStrike">
                <a:solidFill>
                  <a:srgbClr val="000000"/>
                </a:solidFill>
                <a:effectLst/>
                <a:latin typeface="Arial" panose="020B0604020202020204" pitchFamily="34" charset="0"/>
              </a:rPr>
              <a:t>Average growth scores are described as </a:t>
            </a:r>
            <a:r>
              <a:rPr lang="en-US" b="1" i="0" u="none" strike="noStrike">
                <a:solidFill>
                  <a:srgbClr val="000000"/>
                </a:solidFill>
                <a:effectLst/>
                <a:latin typeface="Arial" panose="020B0604020202020204" pitchFamily="34" charset="0"/>
              </a:rPr>
              <a:t>below,</a:t>
            </a:r>
            <a:r>
              <a:rPr lang="en-US" b="0" i="0" u="none" strike="noStrike">
                <a:solidFill>
                  <a:srgbClr val="000000"/>
                </a:solidFill>
                <a:effectLst/>
                <a:latin typeface="Arial" panose="020B0604020202020204" pitchFamily="34" charset="0"/>
              </a:rPr>
              <a:t> </a:t>
            </a:r>
            <a:r>
              <a:rPr lang="en-US" b="1" i="0" u="none" strike="noStrike">
                <a:solidFill>
                  <a:srgbClr val="000000"/>
                </a:solidFill>
                <a:effectLst/>
                <a:latin typeface="Arial" panose="020B0604020202020204" pitchFamily="34" charset="0"/>
              </a:rPr>
              <a:t>similar to</a:t>
            </a:r>
            <a:r>
              <a:rPr lang="en-US" b="0" i="0" u="none" strike="noStrike">
                <a:solidFill>
                  <a:srgbClr val="000000"/>
                </a:solidFill>
                <a:effectLst/>
                <a:latin typeface="Arial" panose="020B0604020202020204" pitchFamily="34" charset="0"/>
              </a:rPr>
              <a:t>, or </a:t>
            </a:r>
            <a:r>
              <a:rPr lang="en-US" b="1" i="0" u="none" strike="noStrike">
                <a:solidFill>
                  <a:srgbClr val="000000"/>
                </a:solidFill>
                <a:effectLst/>
                <a:latin typeface="Arial" panose="020B0604020202020204" pitchFamily="34" charset="0"/>
              </a:rPr>
              <a:t>above</a:t>
            </a:r>
            <a:r>
              <a:rPr lang="en-US" b="0" i="0" u="none" strike="noStrike">
                <a:solidFill>
                  <a:srgbClr val="000000"/>
                </a:solidFill>
                <a:effectLst/>
                <a:latin typeface="Arial" panose="020B0604020202020204" pitchFamily="34" charset="0"/>
              </a:rPr>
              <a:t> typical growth. </a:t>
            </a:r>
            <a:r>
              <a:rPr lang="en-US" b="0" i="0">
                <a:solidFill>
                  <a:srgbClr val="000000"/>
                </a:solidFill>
                <a:effectLst/>
                <a:latin typeface="Arial" panose="020B0604020202020204" pitchFamily="34" charset="0"/>
              </a:rPr>
              <a:t>​</a:t>
            </a:r>
            <a:r>
              <a:rPr kumimoji="0" lang="en-US" sz="1200" b="0" i="0" u="none" strike="noStrike" kern="1200" cap="none" spc="0" normalizeH="0" baseline="0" noProof="0">
                <a:ln>
                  <a:noFill/>
                </a:ln>
                <a:solidFill>
                  <a:srgbClr val="000000"/>
                </a:solidFill>
                <a:effectLst/>
                <a:uLnTx/>
                <a:uFillTx/>
                <a:latin typeface="Arial"/>
                <a:cs typeface="Arial"/>
              </a:rPr>
              <a:t>The growth reporting scale </a:t>
            </a:r>
            <a:r>
              <a:rPr kumimoji="0" lang="en-US" sz="1200" b="0" i="0" u="none" strike="noStrike" kern="1200" cap="none" spc="0" normalizeH="0" baseline="0" noProof="0">
                <a:ln>
                  <a:noFill/>
                </a:ln>
                <a:solidFill>
                  <a:prstClr val="black"/>
                </a:solidFill>
                <a:effectLst/>
                <a:uLnTx/>
                <a:uFillTx/>
                <a:latin typeface="Arial"/>
                <a:cs typeface="Arial"/>
              </a:rPr>
              <a:t>indicates that students in the All Students group generally scored 12 points above typical growth for students with similar test scores in the previous grade level. This student group’s possible range of growth scores runs from 6 points above to 18 points above, which is entirely above typical growth.</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7B98A608-F92D-41DD-AE8D-BD573BA9CBD2}" type="slidenum">
              <a:rPr lang="en-US" smtClean="0"/>
              <a:t>73</a:t>
            </a:fld>
            <a:endParaRPr lang="en-US"/>
          </a:p>
        </p:txBody>
      </p:sp>
    </p:spTree>
    <p:extLst>
      <p:ext uri="{BB962C8B-B14F-4D97-AF65-F5344CB8AC3E}">
        <p14:creationId xmlns:p14="http://schemas.microsoft.com/office/powerpoint/2010/main" val="202585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cs typeface="Arial"/>
              </a:rPr>
              <a:t>This slide refers to Scenario 3: Growth Score—Below and Growth Category—Similar to Typical Growth.</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fontAlgn="base">
              <a:defRPr/>
            </a:pPr>
            <a:r>
              <a:rPr kumimoji="0" lang="en-US" sz="1200" b="0" i="0" u="none" strike="noStrike" kern="1200" cap="none" spc="0" normalizeH="0" baseline="0" noProof="0">
                <a:ln>
                  <a:noFill/>
                </a:ln>
                <a:solidFill>
                  <a:prstClr val="black"/>
                </a:solidFill>
                <a:effectLst/>
                <a:uLnTx/>
                <a:uFillTx/>
                <a:latin typeface="Arial"/>
                <a:cs typeface="Arial"/>
              </a:rPr>
              <a:t>The left tile, the growth reporting scale, refers to the ELA average growth score for 12 American Indian students. </a:t>
            </a:r>
            <a:r>
              <a:rPr lang="en-US">
                <a:latin typeface="Arial"/>
                <a:cs typeface="Arial"/>
              </a:rPr>
              <a:t>Average growth scores are described as </a:t>
            </a:r>
            <a:r>
              <a:rPr lang="en-US" b="1">
                <a:latin typeface="Arial"/>
                <a:cs typeface="Arial"/>
              </a:rPr>
              <a:t>below,</a:t>
            </a:r>
            <a:r>
              <a:rPr lang="en-US">
                <a:latin typeface="Arial"/>
                <a:cs typeface="Arial"/>
              </a:rPr>
              <a:t> </a:t>
            </a:r>
            <a:r>
              <a:rPr lang="en-US" b="1">
                <a:latin typeface="Arial"/>
                <a:cs typeface="Arial"/>
              </a:rPr>
              <a:t>similar to</a:t>
            </a:r>
            <a:r>
              <a:rPr lang="en-US">
                <a:latin typeface="Arial"/>
                <a:cs typeface="Arial"/>
              </a:rPr>
              <a:t>, or </a:t>
            </a:r>
            <a:r>
              <a:rPr lang="en-US" b="1">
                <a:latin typeface="Arial"/>
                <a:cs typeface="Arial"/>
              </a:rPr>
              <a:t>above</a:t>
            </a:r>
            <a:r>
              <a:rPr lang="en-US">
                <a:latin typeface="Arial"/>
                <a:cs typeface="Arial"/>
              </a:rPr>
              <a:t> typical growth. </a:t>
            </a:r>
            <a:endParaRPr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fontAlgn="base">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Arial"/>
                <a:cs typeface="Arial"/>
              </a:rPr>
              <a:t>The growth reporting scale indicates that students in the American Indian group generally scored 3 points below typical growth for students with similar test scores in the previous grade level.</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US" sz="1200" b="0" i="0" u="none" strike="noStrike" kern="1200" cap="none" spc="0" normalizeH="0" baseline="0" noProof="0">
                <a:ln>
                  <a:noFill/>
                </a:ln>
                <a:solidFill>
                  <a:prstClr val="black"/>
                </a:solidFill>
                <a:effectLst/>
                <a:uLnTx/>
                <a:uFillTx/>
                <a:latin typeface="Arial"/>
                <a:cs typeface="Arial"/>
              </a:rPr>
              <a:t>The right tile refers to the growth category. </a:t>
            </a:r>
            <a:r>
              <a:rPr lang="en-US">
                <a:solidFill>
                  <a:prstClr val="black"/>
                </a:solidFill>
                <a:latin typeface="Arial"/>
                <a:cs typeface="Arial"/>
              </a:rPr>
              <a:t>There are three growth categories</a:t>
            </a:r>
            <a:r>
              <a:rPr kumimoji="0" lang="en-US" sz="1200" b="0" i="0" u="none" strike="noStrike" kern="1200" cap="none" spc="0" normalizeH="0" baseline="0" noProof="0">
                <a:ln>
                  <a:noFill/>
                </a:ln>
                <a:solidFill>
                  <a:prstClr val="black"/>
                </a:solidFill>
                <a:effectLst/>
                <a:uLnTx/>
                <a:uFillTx/>
                <a:latin typeface="Arial"/>
                <a:cs typeface="Arial"/>
              </a:rPr>
              <a:t>, the arrow pointing down representing below typical growth, the arrows pointing left and right representing typical growth, and the arrow pointing up representing above typical growth. The growth scores of students in the American Indian group were on average similar to typical growth for students with the same test scores in the previous grade level.</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fontAlgn="base">
              <a:defRPr/>
            </a:pPr>
            <a:r>
              <a:rPr kumimoji="0" lang="en-US" sz="1200" b="0" i="0" u="none" strike="noStrike" kern="1200" cap="none" spc="0" normalizeH="0" baseline="0" noProof="0">
                <a:ln>
                  <a:noFill/>
                </a:ln>
                <a:solidFill>
                  <a:prstClr val="black"/>
                </a:solidFill>
                <a:effectLst/>
                <a:uLnTx/>
                <a:uFillTx/>
                <a:latin typeface="Arial"/>
                <a:cs typeface="Arial"/>
              </a:rPr>
              <a:t>The pop-up window refers to the possible range of growth scores for 12 American Indian students in ELA. </a:t>
            </a:r>
            <a:r>
              <a:rPr lang="en-US" b="0" i="0" u="none" strike="noStrike">
                <a:solidFill>
                  <a:srgbClr val="000000"/>
                </a:solidFill>
                <a:effectLst/>
                <a:latin typeface="Arial" panose="020B0604020202020204" pitchFamily="34" charset="0"/>
              </a:rPr>
              <a:t>Average growth scores are described as </a:t>
            </a:r>
            <a:r>
              <a:rPr lang="en-US" b="1" i="0" u="none" strike="noStrike">
                <a:solidFill>
                  <a:srgbClr val="000000"/>
                </a:solidFill>
                <a:effectLst/>
                <a:latin typeface="Arial" panose="020B0604020202020204" pitchFamily="34" charset="0"/>
              </a:rPr>
              <a:t>below,</a:t>
            </a:r>
            <a:r>
              <a:rPr lang="en-US" b="0" i="0" u="none" strike="noStrike">
                <a:solidFill>
                  <a:srgbClr val="000000"/>
                </a:solidFill>
                <a:effectLst/>
                <a:latin typeface="Arial" panose="020B0604020202020204" pitchFamily="34" charset="0"/>
              </a:rPr>
              <a:t> </a:t>
            </a:r>
            <a:r>
              <a:rPr lang="en-US" b="1" i="0" u="none" strike="noStrike">
                <a:solidFill>
                  <a:srgbClr val="000000"/>
                </a:solidFill>
                <a:effectLst/>
                <a:latin typeface="Arial" panose="020B0604020202020204" pitchFamily="34" charset="0"/>
              </a:rPr>
              <a:t>similar to</a:t>
            </a:r>
            <a:r>
              <a:rPr lang="en-US" b="0" i="0" u="none" strike="noStrike">
                <a:solidFill>
                  <a:srgbClr val="000000"/>
                </a:solidFill>
                <a:effectLst/>
                <a:latin typeface="Arial" panose="020B0604020202020204" pitchFamily="34" charset="0"/>
              </a:rPr>
              <a:t>, or </a:t>
            </a:r>
            <a:r>
              <a:rPr lang="en-US" b="1" i="0" u="none" strike="noStrike">
                <a:solidFill>
                  <a:srgbClr val="000000"/>
                </a:solidFill>
                <a:effectLst/>
                <a:latin typeface="Arial" panose="020B0604020202020204" pitchFamily="34" charset="0"/>
              </a:rPr>
              <a:t>above</a:t>
            </a:r>
            <a:r>
              <a:rPr lang="en-US" b="0" i="0" u="none" strike="noStrike">
                <a:solidFill>
                  <a:srgbClr val="000000"/>
                </a:solidFill>
                <a:effectLst/>
                <a:latin typeface="Arial" panose="020B0604020202020204" pitchFamily="34" charset="0"/>
              </a:rPr>
              <a:t> typical growth. </a:t>
            </a:r>
            <a:r>
              <a:rPr lang="en-US" b="0" i="0">
                <a:solidFill>
                  <a:srgbClr val="000000"/>
                </a:solidFill>
                <a:effectLst/>
                <a:latin typeface="Arial" panose="020B0604020202020204" pitchFamily="34" charset="0"/>
              </a:rPr>
              <a:t>​</a:t>
            </a:r>
            <a:r>
              <a:rPr kumimoji="0" lang="en-US" sz="1200" b="0" i="0" u="none" strike="noStrike" kern="1200" cap="none" spc="0" normalizeH="0" baseline="0" noProof="0">
                <a:ln>
                  <a:noFill/>
                </a:ln>
                <a:solidFill>
                  <a:srgbClr val="000000"/>
                </a:solidFill>
                <a:effectLst/>
                <a:uLnTx/>
                <a:uFillTx/>
                <a:latin typeface="Arial"/>
                <a:cs typeface="Arial"/>
              </a:rPr>
              <a:t>The growth reporting scale </a:t>
            </a:r>
            <a:r>
              <a:rPr kumimoji="0" lang="en-US" sz="1200" b="0" i="0" u="none" strike="noStrike" kern="1200" cap="none" spc="0" normalizeH="0" baseline="0" noProof="0">
                <a:ln>
                  <a:noFill/>
                </a:ln>
                <a:solidFill>
                  <a:prstClr val="black"/>
                </a:solidFill>
                <a:effectLst/>
                <a:uLnTx/>
                <a:uFillTx/>
                <a:latin typeface="Arial"/>
                <a:cs typeface="Arial"/>
              </a:rPr>
              <a:t>indicates that students in the American Indian group generally scored 3 points below typical growth for students with similar test scores in the previous grade level. This student group’s possible range of growth scores runs from 13 points below to 7 points above. Because this student group’s possible range overlaps typical growth, this student group’s average growth score is considered similar to typical growth.</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7B98A608-F92D-41DD-AE8D-BD573BA9CBD2}" type="slidenum">
              <a:rPr lang="en-US" smtClean="0"/>
              <a:t>74</a:t>
            </a:fld>
            <a:endParaRPr lang="en-US"/>
          </a:p>
        </p:txBody>
      </p:sp>
    </p:spTree>
    <p:extLst>
      <p:ext uri="{BB962C8B-B14F-4D97-AF65-F5344CB8AC3E}">
        <p14:creationId xmlns:p14="http://schemas.microsoft.com/office/powerpoint/2010/main" val="2715826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cs typeface="Arial"/>
              </a:rPr>
              <a:t>This slide refers to Scenario 4: Growth Score—Below and Growth Category—Below Typical Growth.</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fontAlgn="base">
              <a:defRPr/>
            </a:pPr>
            <a:r>
              <a:rPr kumimoji="0" lang="en-US" sz="1200" b="0" i="0" u="none" strike="noStrike" kern="1200" cap="none" spc="0" normalizeH="0" baseline="0" noProof="0">
                <a:ln>
                  <a:noFill/>
                </a:ln>
                <a:solidFill>
                  <a:prstClr val="black"/>
                </a:solidFill>
                <a:effectLst/>
                <a:uLnTx/>
                <a:uFillTx/>
                <a:latin typeface="Arial"/>
                <a:cs typeface="Arial"/>
              </a:rPr>
              <a:t>The left tile, the growth reporting scale, refers to the ELA average growth score for 1,469 English learner students. </a:t>
            </a:r>
            <a:r>
              <a:rPr lang="en-US">
                <a:latin typeface="Arial"/>
                <a:cs typeface="Arial"/>
              </a:rPr>
              <a:t>Average growth scores are described as </a:t>
            </a:r>
            <a:r>
              <a:rPr lang="en-US" b="1">
                <a:latin typeface="Arial"/>
                <a:cs typeface="Arial"/>
              </a:rPr>
              <a:t>below,</a:t>
            </a:r>
            <a:r>
              <a:rPr lang="en-US">
                <a:latin typeface="Arial"/>
                <a:cs typeface="Arial"/>
              </a:rPr>
              <a:t> </a:t>
            </a:r>
            <a:r>
              <a:rPr lang="en-US" b="1">
                <a:latin typeface="Arial"/>
                <a:cs typeface="Arial"/>
              </a:rPr>
              <a:t>similar to</a:t>
            </a:r>
            <a:r>
              <a:rPr lang="en-US">
                <a:latin typeface="Arial"/>
                <a:cs typeface="Arial"/>
              </a:rPr>
              <a:t>, or </a:t>
            </a:r>
            <a:r>
              <a:rPr lang="en-US" b="1">
                <a:latin typeface="Arial"/>
                <a:cs typeface="Arial"/>
              </a:rPr>
              <a:t>above</a:t>
            </a:r>
            <a:r>
              <a:rPr lang="en-US">
                <a:latin typeface="Arial"/>
                <a:cs typeface="Arial"/>
              </a:rPr>
              <a:t> typical growth. </a:t>
            </a:r>
            <a:endParaRPr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fontAlgn="base">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Arial"/>
                <a:cs typeface="Arial"/>
              </a:rPr>
              <a:t>The growth reporting scale indicates that students in the English Learner group generally scored 8 points below typical growth for students with similar test scores in the previous grade level.</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US" sz="1200" b="0" i="0" u="none" strike="noStrike" kern="1200" cap="none" spc="0" normalizeH="0" baseline="0" noProof="0">
                <a:ln>
                  <a:noFill/>
                </a:ln>
                <a:solidFill>
                  <a:prstClr val="black"/>
                </a:solidFill>
                <a:effectLst/>
                <a:uLnTx/>
                <a:uFillTx/>
                <a:latin typeface="Arial"/>
                <a:cs typeface="Arial"/>
              </a:rPr>
              <a:t>The right tile refers to the growth category. </a:t>
            </a:r>
            <a:r>
              <a:rPr lang="en-US">
                <a:solidFill>
                  <a:prstClr val="black"/>
                </a:solidFill>
                <a:latin typeface="Arial"/>
                <a:cs typeface="Arial"/>
              </a:rPr>
              <a:t>There are three growth categories</a:t>
            </a:r>
            <a:r>
              <a:rPr kumimoji="0" lang="en-US" sz="1200" b="0" i="0" u="none" strike="noStrike" kern="1200" cap="none" spc="0" normalizeH="0" baseline="0" noProof="0">
                <a:ln>
                  <a:noFill/>
                </a:ln>
                <a:solidFill>
                  <a:prstClr val="black"/>
                </a:solidFill>
                <a:effectLst/>
                <a:uLnTx/>
                <a:uFillTx/>
                <a:latin typeface="Arial"/>
                <a:cs typeface="Arial"/>
              </a:rPr>
              <a:t>, the arrow pointing down representing below typical growth, the arrows pointing left and right representing typical growth, and the arrow pointing up representing above typical growth. The growth scores of students in the English Learner group were on average above typical growth for students with the same test scores in the previous grade level.</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fontAlgn="base">
              <a:defRPr/>
            </a:pPr>
            <a:r>
              <a:rPr kumimoji="0" lang="en-US" sz="1200" b="0" i="0" u="none" strike="noStrike" kern="1200" cap="none" spc="0" normalizeH="0" baseline="0" noProof="0">
                <a:ln>
                  <a:noFill/>
                </a:ln>
                <a:solidFill>
                  <a:prstClr val="black"/>
                </a:solidFill>
                <a:effectLst/>
                <a:uLnTx/>
                <a:uFillTx/>
                <a:latin typeface="Arial"/>
                <a:cs typeface="Arial"/>
              </a:rPr>
              <a:t>The pop-up window refers to the possible range of growth scores for 1,469 English learner students in ELA.</a:t>
            </a:r>
            <a:r>
              <a:rPr lang="en-US" b="0" i="0" u="none" strike="noStrike">
                <a:solidFill>
                  <a:srgbClr val="000000"/>
                </a:solidFill>
                <a:effectLst/>
                <a:latin typeface="Arial" panose="020B0604020202020204" pitchFamily="34" charset="0"/>
              </a:rPr>
              <a:t> Average growth scores are described as </a:t>
            </a:r>
            <a:r>
              <a:rPr lang="en-US" b="1" i="0" u="none" strike="noStrike">
                <a:solidFill>
                  <a:srgbClr val="000000"/>
                </a:solidFill>
                <a:effectLst/>
                <a:latin typeface="Arial" panose="020B0604020202020204" pitchFamily="34" charset="0"/>
              </a:rPr>
              <a:t>below,</a:t>
            </a:r>
            <a:r>
              <a:rPr lang="en-US" b="0" i="0" u="none" strike="noStrike">
                <a:solidFill>
                  <a:srgbClr val="000000"/>
                </a:solidFill>
                <a:effectLst/>
                <a:latin typeface="Arial" panose="020B0604020202020204" pitchFamily="34" charset="0"/>
              </a:rPr>
              <a:t> </a:t>
            </a:r>
            <a:r>
              <a:rPr lang="en-US" b="1" i="0" u="none" strike="noStrike">
                <a:solidFill>
                  <a:srgbClr val="000000"/>
                </a:solidFill>
                <a:effectLst/>
                <a:latin typeface="Arial" panose="020B0604020202020204" pitchFamily="34" charset="0"/>
              </a:rPr>
              <a:t>similar to</a:t>
            </a:r>
            <a:r>
              <a:rPr lang="en-US" b="0" i="0" u="none" strike="noStrike">
                <a:solidFill>
                  <a:srgbClr val="000000"/>
                </a:solidFill>
                <a:effectLst/>
                <a:latin typeface="Arial" panose="020B0604020202020204" pitchFamily="34" charset="0"/>
              </a:rPr>
              <a:t>, or </a:t>
            </a:r>
            <a:r>
              <a:rPr lang="en-US" b="1" i="0" u="none" strike="noStrike">
                <a:solidFill>
                  <a:srgbClr val="000000"/>
                </a:solidFill>
                <a:effectLst/>
                <a:latin typeface="Arial" panose="020B0604020202020204" pitchFamily="34" charset="0"/>
              </a:rPr>
              <a:t>above</a:t>
            </a:r>
            <a:r>
              <a:rPr lang="en-US" b="0" i="0" u="none" strike="noStrike">
                <a:solidFill>
                  <a:srgbClr val="000000"/>
                </a:solidFill>
                <a:effectLst/>
                <a:latin typeface="Arial" panose="020B0604020202020204" pitchFamily="34" charset="0"/>
              </a:rPr>
              <a:t> typical growth. </a:t>
            </a:r>
            <a:r>
              <a:rPr lang="en-US" b="0" i="0">
                <a:solidFill>
                  <a:srgbClr val="000000"/>
                </a:solidFill>
                <a:effectLst/>
                <a:latin typeface="Arial" panose="020B0604020202020204" pitchFamily="34" charset="0"/>
              </a:rPr>
              <a:t>​</a:t>
            </a:r>
            <a:r>
              <a:rPr kumimoji="0" lang="en-US" sz="1200" b="0" i="0" u="none" strike="noStrike" kern="1200" cap="none" spc="0" normalizeH="0" baseline="0" noProof="0">
                <a:ln>
                  <a:noFill/>
                </a:ln>
                <a:solidFill>
                  <a:srgbClr val="000000"/>
                </a:solidFill>
                <a:effectLst/>
                <a:uLnTx/>
                <a:uFillTx/>
                <a:latin typeface="Arial"/>
                <a:cs typeface="Arial"/>
              </a:rPr>
              <a:t>The growth reporting scale </a:t>
            </a:r>
            <a:r>
              <a:rPr kumimoji="0" lang="en-US" sz="1200" b="0" i="0" u="none" strike="noStrike" kern="1200" cap="none" spc="0" normalizeH="0" baseline="0" noProof="0">
                <a:ln>
                  <a:noFill/>
                </a:ln>
                <a:solidFill>
                  <a:prstClr val="black"/>
                </a:solidFill>
                <a:effectLst/>
                <a:uLnTx/>
                <a:uFillTx/>
                <a:latin typeface="Arial"/>
                <a:cs typeface="Arial"/>
              </a:rPr>
              <a:t>indicates that students in the English Learner group generally scored 8 points below typical growth for students with similar test scores in the previous grade level. This student group’s possible range of growth scores runs from 9 points below to 6 points below, which is entirely below typical growth.</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7B98A608-F92D-41DD-AE8D-BD573BA9CBD2}" type="slidenum">
              <a:rPr lang="en-US" smtClean="0"/>
              <a:t>75</a:t>
            </a:fld>
            <a:endParaRPr lang="en-US"/>
          </a:p>
        </p:txBody>
      </p:sp>
    </p:spTree>
    <p:extLst>
      <p:ext uri="{BB962C8B-B14F-4D97-AF65-F5344CB8AC3E}">
        <p14:creationId xmlns:p14="http://schemas.microsoft.com/office/powerpoint/2010/main" val="2905834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cs typeface="Arial"/>
              </a:rPr>
              <a:t>This slide refers to Scenario 5: Growth Score—At Typical Growth and Growth Category—Similar to Typical Growth.</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fontAlgn="base">
              <a:defRPr/>
            </a:pPr>
            <a:r>
              <a:rPr kumimoji="0" lang="en-US" sz="1200" b="0" i="0" u="none" strike="noStrike" kern="1200" cap="none" spc="0" normalizeH="0" baseline="0" noProof="0">
                <a:ln>
                  <a:noFill/>
                </a:ln>
                <a:solidFill>
                  <a:prstClr val="black"/>
                </a:solidFill>
                <a:effectLst/>
                <a:uLnTx/>
                <a:uFillTx/>
                <a:latin typeface="Arial"/>
                <a:cs typeface="Arial"/>
              </a:rPr>
              <a:t>The left tile, the growth reporting scale, refers to the ELA average growth score for 5,798 students. </a:t>
            </a:r>
            <a:r>
              <a:rPr lang="en-US">
                <a:latin typeface="Arial"/>
                <a:cs typeface="Arial"/>
              </a:rPr>
              <a:t>Average growth scores are described as </a:t>
            </a:r>
            <a:r>
              <a:rPr lang="en-US" b="1">
                <a:latin typeface="Arial"/>
                <a:cs typeface="Arial"/>
              </a:rPr>
              <a:t>below,</a:t>
            </a:r>
            <a:r>
              <a:rPr lang="en-US">
                <a:latin typeface="Arial"/>
                <a:cs typeface="Arial"/>
              </a:rPr>
              <a:t> </a:t>
            </a:r>
            <a:r>
              <a:rPr lang="en-US" b="1">
                <a:latin typeface="Arial"/>
                <a:cs typeface="Arial"/>
              </a:rPr>
              <a:t>similar to</a:t>
            </a:r>
            <a:r>
              <a:rPr lang="en-US">
                <a:latin typeface="Arial"/>
                <a:cs typeface="Arial"/>
              </a:rPr>
              <a:t>, or </a:t>
            </a:r>
            <a:r>
              <a:rPr lang="en-US" b="1">
                <a:latin typeface="Arial"/>
                <a:cs typeface="Arial"/>
              </a:rPr>
              <a:t>above</a:t>
            </a:r>
            <a:r>
              <a:rPr lang="en-US">
                <a:latin typeface="Arial"/>
                <a:cs typeface="Arial"/>
              </a:rPr>
              <a:t> typical growth. </a:t>
            </a:r>
            <a:endParaRPr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fontAlgn="base">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Arial"/>
                <a:cs typeface="Arial"/>
              </a:rPr>
              <a:t>The growth reporting scale indicates that students in the All Students group generally scored at typical growth for students with similar test scores in the previous grade level.</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US" sz="1200" b="0" i="0" u="none" strike="noStrike" kern="1200" cap="none" spc="0" normalizeH="0" baseline="0" noProof="0">
                <a:ln>
                  <a:noFill/>
                </a:ln>
                <a:solidFill>
                  <a:prstClr val="black"/>
                </a:solidFill>
                <a:effectLst/>
                <a:uLnTx/>
                <a:uFillTx/>
                <a:latin typeface="Arial"/>
                <a:cs typeface="Arial"/>
              </a:rPr>
              <a:t>The right tile refers to the growth category. </a:t>
            </a:r>
            <a:r>
              <a:rPr lang="en-US">
                <a:solidFill>
                  <a:prstClr val="black"/>
                </a:solidFill>
                <a:latin typeface="Arial"/>
                <a:cs typeface="Arial"/>
              </a:rPr>
              <a:t>There are three growth categories</a:t>
            </a:r>
            <a:r>
              <a:rPr kumimoji="0" lang="en-US" sz="1200" b="0" i="0" u="none" strike="noStrike" kern="1200" cap="none" spc="0" normalizeH="0" baseline="0" noProof="0">
                <a:ln>
                  <a:noFill/>
                </a:ln>
                <a:solidFill>
                  <a:prstClr val="black"/>
                </a:solidFill>
                <a:effectLst/>
                <a:uLnTx/>
                <a:uFillTx/>
                <a:latin typeface="Arial"/>
                <a:cs typeface="Arial"/>
              </a:rPr>
              <a:t>, the arrow pointing down representing below typical growth, the arrows pointing left and right representing typical growth, and the arrow pointing up representing above typical growth. The growth scores of students in the All Students group were on average similar to typical growth for students with the same test scores in the previous grade level.</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fontAlgn="base">
              <a:defRPr/>
            </a:pPr>
            <a:r>
              <a:rPr kumimoji="0" lang="en-US" sz="1200" b="0" i="0" u="none" strike="noStrike" kern="1200" cap="none" spc="0" normalizeH="0" baseline="0" noProof="0">
                <a:ln>
                  <a:noFill/>
                </a:ln>
                <a:solidFill>
                  <a:prstClr val="black"/>
                </a:solidFill>
                <a:effectLst/>
                <a:uLnTx/>
                <a:uFillTx/>
                <a:latin typeface="Arial"/>
                <a:cs typeface="Arial"/>
              </a:rPr>
              <a:t>The pop-up window refers to the possible range of growth scores for the All Students group.</a:t>
            </a:r>
            <a:r>
              <a:rPr lang="en-US" b="0" i="0" u="none" strike="noStrike">
                <a:solidFill>
                  <a:srgbClr val="000000"/>
                </a:solidFill>
                <a:effectLst/>
                <a:latin typeface="Arial" panose="020B0604020202020204" pitchFamily="34" charset="0"/>
              </a:rPr>
              <a:t> Average growth scores are described as </a:t>
            </a:r>
            <a:r>
              <a:rPr lang="en-US" b="1" i="0" u="none" strike="noStrike">
                <a:solidFill>
                  <a:srgbClr val="000000"/>
                </a:solidFill>
                <a:effectLst/>
                <a:latin typeface="Arial" panose="020B0604020202020204" pitchFamily="34" charset="0"/>
              </a:rPr>
              <a:t>below,</a:t>
            </a:r>
            <a:r>
              <a:rPr lang="en-US" b="0" i="0" u="none" strike="noStrike">
                <a:solidFill>
                  <a:srgbClr val="000000"/>
                </a:solidFill>
                <a:effectLst/>
                <a:latin typeface="Arial" panose="020B0604020202020204" pitchFamily="34" charset="0"/>
              </a:rPr>
              <a:t> </a:t>
            </a:r>
            <a:r>
              <a:rPr lang="en-US" b="1" i="0" u="none" strike="noStrike">
                <a:solidFill>
                  <a:srgbClr val="000000"/>
                </a:solidFill>
                <a:effectLst/>
                <a:latin typeface="Arial" panose="020B0604020202020204" pitchFamily="34" charset="0"/>
              </a:rPr>
              <a:t>similar to</a:t>
            </a:r>
            <a:r>
              <a:rPr lang="en-US" b="0" i="0" u="none" strike="noStrike">
                <a:solidFill>
                  <a:srgbClr val="000000"/>
                </a:solidFill>
                <a:effectLst/>
                <a:latin typeface="Arial" panose="020B0604020202020204" pitchFamily="34" charset="0"/>
              </a:rPr>
              <a:t>, or </a:t>
            </a:r>
            <a:r>
              <a:rPr lang="en-US" b="1" i="0" u="none" strike="noStrike">
                <a:solidFill>
                  <a:srgbClr val="000000"/>
                </a:solidFill>
                <a:effectLst/>
                <a:latin typeface="Arial" panose="020B0604020202020204" pitchFamily="34" charset="0"/>
              </a:rPr>
              <a:t>above</a:t>
            </a:r>
            <a:r>
              <a:rPr lang="en-US" b="0" i="0" u="none" strike="noStrike">
                <a:solidFill>
                  <a:srgbClr val="000000"/>
                </a:solidFill>
                <a:effectLst/>
                <a:latin typeface="Arial" panose="020B0604020202020204" pitchFamily="34" charset="0"/>
              </a:rPr>
              <a:t> typical growth. </a:t>
            </a:r>
            <a:r>
              <a:rPr lang="en-US" b="0" i="0">
                <a:solidFill>
                  <a:srgbClr val="000000"/>
                </a:solidFill>
                <a:effectLst/>
                <a:latin typeface="Arial" panose="020B0604020202020204" pitchFamily="34" charset="0"/>
              </a:rPr>
              <a:t>​</a:t>
            </a:r>
            <a:r>
              <a:rPr kumimoji="0" lang="en-US" sz="1200" b="0" i="0" u="none" strike="noStrike" kern="1200" cap="none" spc="0" normalizeH="0" baseline="0" noProof="0">
                <a:ln>
                  <a:noFill/>
                </a:ln>
                <a:solidFill>
                  <a:prstClr val="black"/>
                </a:solidFill>
                <a:effectLst/>
                <a:uLnTx/>
                <a:uFillTx/>
                <a:latin typeface="Arial"/>
                <a:cs typeface="Arial"/>
              </a:rPr>
              <a:t> </a:t>
            </a:r>
            <a:r>
              <a:rPr kumimoji="0" lang="en-US" sz="1200" b="0" i="0" u="none" strike="noStrike" kern="1200" cap="none" spc="0" normalizeH="0" baseline="0" noProof="0">
                <a:ln>
                  <a:noFill/>
                </a:ln>
                <a:solidFill>
                  <a:srgbClr val="000000"/>
                </a:solidFill>
                <a:effectLst/>
                <a:uLnTx/>
                <a:uFillTx/>
                <a:latin typeface="Arial"/>
                <a:cs typeface="Arial"/>
              </a:rPr>
              <a:t>The growth reporting scale </a:t>
            </a:r>
            <a:r>
              <a:rPr kumimoji="0" lang="en-US" sz="1200" b="0" i="0" u="none" strike="noStrike" kern="1200" cap="none" spc="0" normalizeH="0" baseline="0" noProof="0">
                <a:ln>
                  <a:noFill/>
                </a:ln>
                <a:solidFill>
                  <a:prstClr val="black"/>
                </a:solidFill>
                <a:effectLst/>
                <a:uLnTx/>
                <a:uFillTx/>
                <a:latin typeface="Arial"/>
                <a:cs typeface="Arial"/>
              </a:rPr>
              <a:t>indicates students in the All Students group generally scored at typical growth for students with similar test scores in the previous grade level. This student group’s possible range of growth scores runs from 1 point below to typical growth. Because this student group’s possible range overlaps typical growth, this student group’s average growth score is considered similar to typical growth.</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7B98A608-F92D-41DD-AE8D-BD573BA9CBD2}" type="slidenum">
              <a:rPr lang="en-US" smtClean="0"/>
              <a:t>76</a:t>
            </a:fld>
            <a:endParaRPr lang="en-US"/>
          </a:p>
        </p:txBody>
      </p:sp>
    </p:spTree>
    <p:extLst>
      <p:ext uri="{BB962C8B-B14F-4D97-AF65-F5344CB8AC3E}">
        <p14:creationId xmlns:p14="http://schemas.microsoft.com/office/powerpoint/2010/main" val="427604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9AFD1-20A6-42CC-B465-29C4C9334A19}" type="slidenum">
              <a:rPr lang="en-US" smtClean="0"/>
              <a:t>78</a:t>
            </a:fld>
            <a:endParaRPr lang="en-US"/>
          </a:p>
        </p:txBody>
      </p:sp>
    </p:spTree>
    <p:extLst>
      <p:ext uri="{BB962C8B-B14F-4D97-AF65-F5344CB8AC3E}">
        <p14:creationId xmlns:p14="http://schemas.microsoft.com/office/powerpoint/2010/main" val="149595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slide compares each student group’s average ELA and mathematics growth score to the typical growth for students with the same test scores in the previous grade level. Student groups compared are the following: </a:t>
            </a:r>
          </a:p>
          <a:p>
            <a:endParaRPr lang="en-US" dirty="0">
              <a:latin typeface="Arial" panose="020B0604020202020204" pitchFamily="34" charset="0"/>
              <a:cs typeface="Arial" panose="020B0604020202020204" pitchFamily="34" charset="0"/>
            </a:endParaRP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All Students</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Asian</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American Indian</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African American</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Filipino</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Hispanic</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Pacific Islander</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White</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Two or More Races</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Socioeconomically Disadvantaged</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Students with Disabilities</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Foster Youth</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Homeless</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English Learner</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Long-term English Learner</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English Only</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English Learners Only</a:t>
            </a:r>
          </a:p>
          <a:p>
            <a:pPr marL="457200" indent="-171450">
              <a:buFont typeface="Arial" panose="020B0604020202020204" pitchFamily="34" charset="0"/>
              <a:buChar char="•"/>
            </a:pPr>
            <a:r>
              <a:rPr lang="en-US" dirty="0">
                <a:latin typeface="Arial" panose="020B0604020202020204" pitchFamily="34" charset="0"/>
                <a:cs typeface="Arial" panose="020B0604020202020204" pitchFamily="34" charset="0"/>
              </a:rPr>
              <a:t>Reclassified Fluent English Proficient Only</a:t>
            </a:r>
          </a:p>
          <a:p>
            <a:endParaRPr lang="en-US" dirty="0">
              <a:latin typeface="Arial" panose="020B0604020202020204" pitchFamily="34" charset="0"/>
              <a:cs typeface="Arial" panose="020B0604020202020204" pitchFamily="34" charset="0"/>
            </a:endParaRPr>
          </a:p>
          <a:p>
            <a:pPr marL="0" lvl="1"/>
            <a:r>
              <a:rPr lang="en-US" b="1" dirty="0">
                <a:latin typeface="Arial" panose="020B0604020202020204" pitchFamily="34" charset="0"/>
                <a:cs typeface="Arial" panose="020B0604020202020204" pitchFamily="34" charset="0"/>
              </a:rPr>
              <a:t>Average ELA Growth Score</a:t>
            </a:r>
          </a:p>
          <a:p>
            <a:pPr marL="0" lvl="1"/>
            <a:r>
              <a:rPr lang="en-US" dirty="0">
                <a:latin typeface="Arial" panose="020B0604020202020204" pitchFamily="34" charset="0"/>
                <a:cs typeface="Arial" panose="020B0604020202020204" pitchFamily="34" charset="0"/>
              </a:rPr>
              <a:t>Student groups with similar to typical growth scores include the following:</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All Students</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Hispanic</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Students with Disabilities</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English Learner</a:t>
            </a:r>
          </a:p>
          <a:p>
            <a:pPr marL="0" lvl="1"/>
            <a:endParaRPr lang="en-US" dirty="0">
              <a:latin typeface="Arial" panose="020B0604020202020204" pitchFamily="34" charset="0"/>
              <a:cs typeface="Arial" panose="020B0604020202020204" pitchFamily="34" charset="0"/>
            </a:endParaRPr>
          </a:p>
          <a:p>
            <a:pPr marL="0" lvl="1"/>
            <a:r>
              <a:rPr lang="en-US" dirty="0">
                <a:latin typeface="Arial" panose="020B0604020202020204" pitchFamily="34" charset="0"/>
                <a:cs typeface="Arial" panose="020B0604020202020204" pitchFamily="34" charset="0"/>
              </a:rPr>
              <a:t>Student groups with above typical growth include the following:</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White</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Socioeconomically Disadvantaged</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English Only</a:t>
            </a:r>
          </a:p>
          <a:p>
            <a:pPr marL="0" lvl="1"/>
            <a:endParaRPr lang="en-US" dirty="0">
              <a:latin typeface="Arial" panose="020B0604020202020204" pitchFamily="34" charset="0"/>
              <a:cs typeface="Arial" panose="020B0604020202020204" pitchFamily="34" charset="0"/>
            </a:endParaRPr>
          </a:p>
          <a:p>
            <a:pPr marL="0" lvl="1"/>
            <a:r>
              <a:rPr lang="en-US" dirty="0">
                <a:latin typeface="Arial" panose="020B0604020202020204" pitchFamily="34" charset="0"/>
                <a:cs typeface="Arial" panose="020B0604020202020204" pitchFamily="34" charset="0"/>
              </a:rPr>
              <a:t>Student groups with not enough students to report include the following:</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Asian</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American Indian</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African American</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Filipino</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Pacific Islander</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Two or More Races</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Foster Youth</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Homeless</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Long-term English Learner</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English Learners Only</a:t>
            </a:r>
          </a:p>
          <a:p>
            <a:pPr marL="4572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Reclassified Fluent English Proficient Only</a:t>
            </a:r>
          </a:p>
          <a:p>
            <a:pPr marL="0" lvl="1"/>
            <a:endParaRPr lang="en-US" dirty="0">
              <a:latin typeface="Arial" panose="020B0604020202020204" pitchFamily="34" charset="0"/>
              <a:cs typeface="Arial" panose="020B0604020202020204" pitchFamily="34" charset="0"/>
            </a:endParaRPr>
          </a:p>
          <a:p>
            <a:pPr marL="0" lvl="1"/>
            <a:r>
              <a:rPr lang="en-US" b="1" dirty="0">
                <a:latin typeface="Arial" panose="020B0604020202020204" pitchFamily="34" charset="0"/>
                <a:cs typeface="Arial" panose="020B0604020202020204" pitchFamily="34" charset="0"/>
              </a:rPr>
              <a:t>Average Mathematics Growth Score</a:t>
            </a:r>
          </a:p>
          <a:p>
            <a:pPr marL="0" lvl="1"/>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student group with below typical growth scores is All Students.</a:t>
            </a:r>
          </a:p>
          <a:p>
            <a:pPr marL="0" lvl="1"/>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1"/>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groups with similar to typical growth scores include the following:</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Hispanic</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Socioeconomically Disadvantaged</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with Disabilities</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English Learner</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English Only</a:t>
            </a:r>
          </a:p>
          <a:p>
            <a:pPr marL="0" lvl="1"/>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1"/>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student group with above typical growth is White.</a:t>
            </a:r>
          </a:p>
          <a:p>
            <a:pPr marL="0" lvl="1"/>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1"/>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groups with not enough students to report include the following:</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Asian</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American Indian</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African American</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Filipino</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Pacific Islander</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 or More Races</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Foster Youth</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Homeless</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Long-term English Learner</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English Learners Only</a:t>
            </a:r>
          </a:p>
          <a:p>
            <a:pPr marL="457200" lvl="1"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Reclassified Fluent English Proficient Only</a:t>
            </a:r>
            <a:endParaRPr lang="en-US" b="1" dirty="0">
              <a:latin typeface="Arial" panose="020B0604020202020204" pitchFamily="34" charset="0"/>
              <a:cs typeface="Arial" panose="020B0604020202020204" pitchFamily="34" charset="0"/>
            </a:endParaRPr>
          </a:p>
          <a:p>
            <a:pPr lvl="1"/>
            <a:endParaRPr lang="en-US" dirty="0"/>
          </a:p>
        </p:txBody>
      </p:sp>
      <p:sp>
        <p:nvSpPr>
          <p:cNvPr id="4" name="Slide Number Placeholder 3"/>
          <p:cNvSpPr>
            <a:spLocks noGrp="1"/>
          </p:cNvSpPr>
          <p:nvPr>
            <p:ph type="sldNum" sz="quarter" idx="5"/>
          </p:nvPr>
        </p:nvSpPr>
        <p:spPr/>
        <p:txBody>
          <a:bodyPr/>
          <a:lstStyle/>
          <a:p>
            <a:fld id="{7B98A608-F92D-41DD-AE8D-BD573BA9CBD2}" type="slidenum">
              <a:rPr lang="en-US" smtClean="0"/>
              <a:t>79</a:t>
            </a:fld>
            <a:endParaRPr lang="en-US"/>
          </a:p>
        </p:txBody>
      </p:sp>
    </p:spTree>
    <p:extLst>
      <p:ext uri="{BB962C8B-B14F-4D97-AF65-F5344CB8AC3E}">
        <p14:creationId xmlns:p14="http://schemas.microsoft.com/office/powerpoint/2010/main" val="13389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This slide compares each student group’s average ELA and mathematics growth score to the typical growth for students with the same test scores in the previous grade level. Student groups compared are the following: </a:t>
            </a:r>
          </a:p>
          <a:p>
            <a:endParaRPr lang="en-US">
              <a:latin typeface="Arial" panose="020B0604020202020204" pitchFamily="34" charset="0"/>
              <a:cs typeface="Arial" panose="020B0604020202020204" pitchFamily="34" charset="0"/>
            </a:endParaRP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All Students</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Asian</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American Indian</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African American</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Filipino</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Hispanic</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Pacific Islander</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White</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Two or More Races</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Socioeconomically Disadvantaged</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Students with Disabilities</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Foster Youth</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Homeless</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English Learner</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Long-term English Learner</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English Only</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English Learners Only</a:t>
            </a:r>
          </a:p>
          <a:p>
            <a:pPr marL="457200" indent="-171450">
              <a:buFont typeface="Arial" panose="020B0604020202020204" pitchFamily="34" charset="0"/>
              <a:buChar char="•"/>
            </a:pPr>
            <a:r>
              <a:rPr lang="en-US">
                <a:latin typeface="Arial" panose="020B0604020202020204" pitchFamily="34" charset="0"/>
                <a:cs typeface="Arial" panose="020B0604020202020204" pitchFamily="34" charset="0"/>
              </a:rPr>
              <a:t>Reclassified Fluent English Proficient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pop-up refers to the growth scores of the students in the Hispanic group being on average similar to typical growth for students with the same test scores in the previous grade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lvl="1"/>
            <a:r>
              <a:rPr lang="en-US" b="1">
                <a:latin typeface="Arial" panose="020B0604020202020204" pitchFamily="34" charset="0"/>
                <a:cs typeface="Arial" panose="020B0604020202020204" pitchFamily="34" charset="0"/>
              </a:rPr>
              <a:t>Average ELA Growth Score</a:t>
            </a:r>
          </a:p>
          <a:p>
            <a:pPr marL="0" lvl="1"/>
            <a:r>
              <a:rPr lang="en-US">
                <a:latin typeface="Arial" panose="020B0604020202020204" pitchFamily="34" charset="0"/>
                <a:cs typeface="Arial" panose="020B0604020202020204" pitchFamily="34" charset="0"/>
              </a:rPr>
              <a:t>Student groups with similar to typical growth scores include the following:</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All Students</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Hispanic</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Students with Disabilities</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English Learner</a:t>
            </a:r>
          </a:p>
          <a:p>
            <a:pPr marL="0" lvl="1"/>
            <a:endParaRPr lang="en-US">
              <a:latin typeface="Arial" panose="020B0604020202020204" pitchFamily="34" charset="0"/>
              <a:cs typeface="Arial" panose="020B0604020202020204" pitchFamily="34" charset="0"/>
            </a:endParaRPr>
          </a:p>
          <a:p>
            <a:pPr marL="0" lvl="1"/>
            <a:r>
              <a:rPr lang="en-US">
                <a:latin typeface="Arial" panose="020B0604020202020204" pitchFamily="34" charset="0"/>
                <a:cs typeface="Arial" panose="020B0604020202020204" pitchFamily="34" charset="0"/>
              </a:rPr>
              <a:t>Student groups with above typical growth include the following:</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White</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Socioeconomically Disadvantaged</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English Only</a:t>
            </a:r>
          </a:p>
          <a:p>
            <a:pPr marL="0" lvl="1"/>
            <a:endParaRPr lang="en-US">
              <a:latin typeface="Arial" panose="020B0604020202020204" pitchFamily="34" charset="0"/>
              <a:cs typeface="Arial" panose="020B0604020202020204" pitchFamily="34" charset="0"/>
            </a:endParaRPr>
          </a:p>
          <a:p>
            <a:pPr marL="0" lvl="1"/>
            <a:r>
              <a:rPr lang="en-US">
                <a:latin typeface="Arial" panose="020B0604020202020204" pitchFamily="34" charset="0"/>
                <a:cs typeface="Arial" panose="020B0604020202020204" pitchFamily="34" charset="0"/>
              </a:rPr>
              <a:t>Student groups with not enough students to report include the following:</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Asian</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American Indian</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African American</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Filipino</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Pacific Islander</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Two or More Races</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Foster Youth</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Homeless</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Long-term English Learner</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English Learners Only</a:t>
            </a:r>
          </a:p>
          <a:p>
            <a:pPr marL="457200" lvl="1" indent="-171450">
              <a:buFont typeface="Arial" panose="020B0604020202020204" pitchFamily="34" charset="0"/>
              <a:buChar char="•"/>
            </a:pPr>
            <a:r>
              <a:rPr lang="en-US">
                <a:latin typeface="Arial" panose="020B0604020202020204" pitchFamily="34" charset="0"/>
                <a:cs typeface="Arial" panose="020B0604020202020204" pitchFamily="34" charset="0"/>
              </a:rPr>
              <a:t>Reclassified Fluent English Proficient Only</a:t>
            </a:r>
          </a:p>
          <a:p>
            <a:pPr marL="0" lvl="1"/>
            <a:endParaRPr lang="en-US">
              <a:latin typeface="Arial" panose="020B0604020202020204" pitchFamily="34" charset="0"/>
              <a:cs typeface="Arial" panose="020B0604020202020204" pitchFamily="34" charset="0"/>
            </a:endParaRPr>
          </a:p>
          <a:p>
            <a:pPr marL="0" lvl="1"/>
            <a:r>
              <a:rPr lang="en-US" b="1">
                <a:latin typeface="Arial" panose="020B0604020202020204" pitchFamily="34" charset="0"/>
                <a:cs typeface="Arial" panose="020B0604020202020204" pitchFamily="34" charset="0"/>
              </a:rPr>
              <a:t>Average Mathematics Growth Score</a:t>
            </a:r>
          </a:p>
          <a:p>
            <a:pPr marL="0" lvl="1"/>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student group with below typical growth scores is All Students.</a:t>
            </a:r>
          </a:p>
          <a:p>
            <a:pPr marL="0" lvl="1"/>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lvl="1"/>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Student groups with similar to typical growth scores include the following:</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Hispanic</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Socioeconomically Disadvantaged</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Students with Disabilities</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English Learner</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English Only</a:t>
            </a:r>
          </a:p>
          <a:p>
            <a:pPr marL="0" lvl="1"/>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lvl="1"/>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student group with above typical growth is White.</a:t>
            </a:r>
          </a:p>
          <a:p>
            <a:pPr marL="0" lvl="1"/>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lvl="1"/>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Student groups with not enough students to report include the following:</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Asian</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American Indian</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African American</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Filipino</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Pacific Islander</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Two or More Races</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Foster Youth</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Homeless</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Long-term English Learner</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English Learners Only</a:t>
            </a:r>
          </a:p>
          <a:p>
            <a:pPr marL="457200" lvl="1"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Reclassified Fluent English Proficient Only</a:t>
            </a:r>
            <a:endParaRPr lang="en-US" b="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7B98A608-F92D-41DD-AE8D-BD573BA9CBD2}" type="slidenum">
              <a:rPr lang="en-US" smtClean="0"/>
              <a:t>80</a:t>
            </a:fld>
            <a:endParaRPr lang="en-US"/>
          </a:p>
        </p:txBody>
      </p:sp>
    </p:spTree>
    <p:extLst>
      <p:ext uri="{BB962C8B-B14F-4D97-AF65-F5344CB8AC3E}">
        <p14:creationId xmlns:p14="http://schemas.microsoft.com/office/powerpoint/2010/main" val="3448077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97</a:t>
            </a:fld>
            <a:endParaRPr lang="en-US"/>
          </a:p>
        </p:txBody>
      </p:sp>
    </p:spTree>
    <p:extLst>
      <p:ext uri="{BB962C8B-B14F-4D97-AF65-F5344CB8AC3E}">
        <p14:creationId xmlns:p14="http://schemas.microsoft.com/office/powerpoint/2010/main" val="3796063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9AFD1-20A6-42CC-B465-29C4C9334A19}" type="slidenum">
              <a:rPr lang="en-US" smtClean="0"/>
              <a:t>103</a:t>
            </a:fld>
            <a:endParaRPr lang="en-US"/>
          </a:p>
        </p:txBody>
      </p:sp>
    </p:spTree>
    <p:extLst>
      <p:ext uri="{BB962C8B-B14F-4D97-AF65-F5344CB8AC3E}">
        <p14:creationId xmlns:p14="http://schemas.microsoft.com/office/powerpoint/2010/main" val="3519941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9AFD1-20A6-42CC-B465-29C4C9334A19}" type="slidenum">
              <a:rPr lang="en-US" smtClean="0"/>
              <a:t>105</a:t>
            </a:fld>
            <a:endParaRPr lang="en-US"/>
          </a:p>
        </p:txBody>
      </p:sp>
    </p:spTree>
    <p:extLst>
      <p:ext uri="{BB962C8B-B14F-4D97-AF65-F5344CB8AC3E}">
        <p14:creationId xmlns:p14="http://schemas.microsoft.com/office/powerpoint/2010/main" val="237820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98A608-F92D-41DD-AE8D-BD573BA9CBD2}" type="slidenum">
              <a:rPr lang="en-US" smtClean="0"/>
              <a:t>65</a:t>
            </a:fld>
            <a:endParaRPr lang="en-US"/>
          </a:p>
        </p:txBody>
      </p:sp>
    </p:spTree>
    <p:extLst>
      <p:ext uri="{BB962C8B-B14F-4D97-AF65-F5344CB8AC3E}">
        <p14:creationId xmlns:p14="http://schemas.microsoft.com/office/powerpoint/2010/main" val="3737837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9AFD1-20A6-42CC-B465-29C4C9334A19}" type="slidenum">
              <a:rPr lang="en-US" smtClean="0"/>
              <a:t>106</a:t>
            </a:fld>
            <a:endParaRPr lang="en-US"/>
          </a:p>
        </p:txBody>
      </p:sp>
    </p:spTree>
    <p:extLst>
      <p:ext uri="{BB962C8B-B14F-4D97-AF65-F5344CB8AC3E}">
        <p14:creationId xmlns:p14="http://schemas.microsoft.com/office/powerpoint/2010/main" val="2492577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9AFD1-20A6-42CC-B465-29C4C9334A19}" type="slidenum">
              <a:rPr lang="en-US" smtClean="0"/>
              <a:t>107</a:t>
            </a:fld>
            <a:endParaRPr lang="en-US"/>
          </a:p>
        </p:txBody>
      </p:sp>
    </p:spTree>
    <p:extLst>
      <p:ext uri="{BB962C8B-B14F-4D97-AF65-F5344CB8AC3E}">
        <p14:creationId xmlns:p14="http://schemas.microsoft.com/office/powerpoint/2010/main" val="1091336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2B0DBD-1D94-4779-B008-CFEC7A950F90}" type="slidenum">
              <a:rPr lang="en-US" smtClean="0"/>
              <a:t>111</a:t>
            </a:fld>
            <a:endParaRPr lang="en-US"/>
          </a:p>
        </p:txBody>
      </p:sp>
    </p:spTree>
    <p:extLst>
      <p:ext uri="{BB962C8B-B14F-4D97-AF65-F5344CB8AC3E}">
        <p14:creationId xmlns:p14="http://schemas.microsoft.com/office/powerpoint/2010/main" val="351128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The Summative Alternate ELPAC is not vertically aligned compared to the Summative ELPAC which is vertically aligned. </a:t>
            </a:r>
          </a:p>
          <a:p>
            <a:endParaRPr lang="en-US" dirty="0">
              <a:latin typeface="Arial"/>
              <a:cs typeface="Arial"/>
            </a:endParaRPr>
          </a:p>
          <a:p>
            <a:r>
              <a:rPr lang="en-US" dirty="0">
                <a:latin typeface="Arial"/>
                <a:cs typeface="Arial"/>
              </a:rPr>
              <a:t>The Alternate ELPAC technical report was publicly released late April 2023: </a:t>
            </a:r>
          </a:p>
          <a:p>
            <a:endParaRPr lang="en-US" dirty="0">
              <a:latin typeface="Arial"/>
              <a:cs typeface="Arial"/>
            </a:endParaRPr>
          </a:p>
          <a:p>
            <a:r>
              <a:rPr lang="en-US" dirty="0">
                <a:latin typeface="Arial"/>
                <a:cs typeface="Arial"/>
              </a:rPr>
              <a:t>            Alternate English Language Proficiency Assessments for California 2021–22 Operational Field Test Technical Report</a:t>
            </a:r>
          </a:p>
          <a:p>
            <a:pPr lvl="1"/>
            <a:r>
              <a:rPr lang="en-US" dirty="0">
                <a:latin typeface="Arial"/>
                <a:cs typeface="Arial"/>
              </a:rPr>
              <a:t>According to the report, the average standard error across grades is 5.0. See Handout 4, table 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Scale scores can allow for equal intervals of growth to be measured from any point on the continuum of English language proficiency only when the scores from different grades are vertically equated. </a:t>
            </a:r>
            <a:endParaRPr lang="en-US" dirty="0"/>
          </a:p>
        </p:txBody>
      </p:sp>
      <p:sp>
        <p:nvSpPr>
          <p:cNvPr id="4" name="Slide Number Placeholder 3"/>
          <p:cNvSpPr>
            <a:spLocks noGrp="1"/>
          </p:cNvSpPr>
          <p:nvPr>
            <p:ph type="sldNum" sz="quarter" idx="5"/>
          </p:nvPr>
        </p:nvSpPr>
        <p:spPr/>
        <p:txBody>
          <a:bodyPr/>
          <a:lstStyle/>
          <a:p>
            <a:fld id="{A39C8C8D-9F22-4D5E-A5DA-59EF718D50CC}" type="slidenum">
              <a:rPr lang="en-US" smtClean="0"/>
              <a:t>114</a:t>
            </a:fld>
            <a:endParaRPr lang="en-US"/>
          </a:p>
        </p:txBody>
      </p:sp>
    </p:spTree>
    <p:extLst>
      <p:ext uri="{BB962C8B-B14F-4D97-AF65-F5344CB8AC3E}">
        <p14:creationId xmlns:p14="http://schemas.microsoft.com/office/powerpoint/2010/main" val="3665145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115</a:t>
            </a:fld>
            <a:endParaRPr lang="en-US"/>
          </a:p>
        </p:txBody>
      </p:sp>
    </p:spTree>
    <p:extLst>
      <p:ext uri="{BB962C8B-B14F-4D97-AF65-F5344CB8AC3E}">
        <p14:creationId xmlns:p14="http://schemas.microsoft.com/office/powerpoint/2010/main" val="583405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116</a:t>
            </a:fld>
            <a:endParaRPr lang="en-US"/>
          </a:p>
        </p:txBody>
      </p:sp>
    </p:spTree>
    <p:extLst>
      <p:ext uri="{BB962C8B-B14F-4D97-AF65-F5344CB8AC3E}">
        <p14:creationId xmlns:p14="http://schemas.microsoft.com/office/powerpoint/2010/main" val="1394238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145</a:t>
            </a:fld>
            <a:endParaRPr lang="en-US"/>
          </a:p>
        </p:txBody>
      </p:sp>
    </p:spTree>
    <p:extLst>
      <p:ext uri="{BB962C8B-B14F-4D97-AF65-F5344CB8AC3E}">
        <p14:creationId xmlns:p14="http://schemas.microsoft.com/office/powerpoint/2010/main" val="1658339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Bullets 1-3 are also applicable to the Color assignment methodology. Bullets 2 and 3 would not apply if the LOSS participation rate methodology used for the Academic Indicator were applied to the ELPI since the ELPI Status calculation uses two years of data rather than a single year like the Academic Indicator status calculation. </a:t>
            </a:r>
          </a:p>
        </p:txBody>
      </p:sp>
      <p:sp>
        <p:nvSpPr>
          <p:cNvPr id="4" name="Slide Number Placeholder 3"/>
          <p:cNvSpPr>
            <a:spLocks noGrp="1"/>
          </p:cNvSpPr>
          <p:nvPr>
            <p:ph type="sldNum" sz="quarter" idx="5"/>
          </p:nvPr>
        </p:nvSpPr>
        <p:spPr/>
        <p:txBody>
          <a:bodyPr/>
          <a:lstStyle/>
          <a:p>
            <a:fld id="{B72B0DBD-1D94-4779-B008-CFEC7A950F90}" type="slidenum">
              <a:rPr lang="en-US" smtClean="0"/>
              <a:t>150</a:t>
            </a:fld>
            <a:endParaRPr lang="en-US"/>
          </a:p>
        </p:txBody>
      </p:sp>
    </p:spTree>
    <p:extLst>
      <p:ext uri="{BB962C8B-B14F-4D97-AF65-F5344CB8AC3E}">
        <p14:creationId xmlns:p14="http://schemas.microsoft.com/office/powerpoint/2010/main" val="323254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a:cs typeface="Arial"/>
              </a:rPr>
              <a:t>This slide refers to the growth score snapshot for California School A.</a:t>
            </a:r>
            <a:r>
              <a:rPr lang="en-US">
                <a:latin typeface="Arial"/>
                <a:cs typeface="Arial"/>
              </a:rPr>
              <a:t> </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r>
              <a:rPr lang="en-US" sz="1200">
                <a:latin typeface="Arial"/>
                <a:cs typeface="Arial"/>
              </a:rPr>
              <a:t>The top of the screen includes the content area, number of students, growth score, and growth category for California School A.</a:t>
            </a:r>
            <a:r>
              <a:rPr lang="en-US">
                <a:latin typeface="Arial"/>
                <a:cs typeface="Arial"/>
              </a:rPr>
              <a:t> </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pPr fontAlgn="base">
              <a:defRPr/>
            </a:pPr>
            <a:r>
              <a:rPr lang="en-US" sz="1200">
                <a:latin typeface="Arial"/>
                <a:cs typeface="Arial"/>
              </a:rPr>
              <a:t>The left tile, the growth reporting scale, refers to the English language arts/literacy, or ELA, average growth score for all 50 students.</a:t>
            </a:r>
            <a:r>
              <a:rPr lang="en-US">
                <a:latin typeface="Arial"/>
                <a:cs typeface="Arial"/>
              </a:rPr>
              <a:t> Average growth scores are described as </a:t>
            </a:r>
            <a:r>
              <a:rPr lang="en-US" b="1">
                <a:latin typeface="Arial"/>
                <a:cs typeface="Arial"/>
              </a:rPr>
              <a:t>below,</a:t>
            </a:r>
            <a:r>
              <a:rPr lang="en-US">
                <a:latin typeface="Arial"/>
                <a:cs typeface="Arial"/>
              </a:rPr>
              <a:t> </a:t>
            </a:r>
            <a:r>
              <a:rPr lang="en-US" b="1">
                <a:latin typeface="Arial"/>
                <a:cs typeface="Arial"/>
              </a:rPr>
              <a:t>similar to</a:t>
            </a:r>
            <a:r>
              <a:rPr lang="en-US">
                <a:latin typeface="Arial"/>
                <a:cs typeface="Arial"/>
              </a:rPr>
              <a:t>, or </a:t>
            </a:r>
            <a:r>
              <a:rPr lang="en-US" b="1">
                <a:latin typeface="Arial"/>
                <a:cs typeface="Arial"/>
              </a:rPr>
              <a:t>above</a:t>
            </a:r>
            <a:r>
              <a:rPr lang="en-US">
                <a:latin typeface="Arial"/>
                <a:cs typeface="Arial"/>
              </a:rPr>
              <a:t> typical growth. </a:t>
            </a:r>
            <a:endParaRPr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r>
              <a:rPr lang="en-US" sz="1200">
                <a:latin typeface="Arial"/>
                <a:cs typeface="Arial"/>
              </a:rPr>
              <a:t>The growth reporting scale indicates that students in the All Students group generally scored 12 points above typical growth for students with similar test scores in the previous grade level.</a:t>
            </a:r>
            <a:r>
              <a:rPr lang="en-US">
                <a:latin typeface="Arial"/>
                <a:cs typeface="Arial"/>
              </a:rPr>
              <a:t> </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r>
              <a:rPr lang="en-US" sz="1200">
                <a:latin typeface="Arial"/>
                <a:cs typeface="Arial"/>
              </a:rPr>
              <a:t>The right tile refers to the growth category. The straight line represents three points, the arrow pointing down representing below typical growth, the arrows pointing left and right representing typical growth, and the arrow pointing up representing above typical growth. The growth scores of students in the All Students group were on average above typical growth for students with the same test scores in the previous grade level.</a:t>
            </a:r>
            <a:r>
              <a:rPr lang="en-US">
                <a:latin typeface="Arial"/>
                <a:cs typeface="Arial"/>
              </a:rPr>
              <a:t> </a:t>
            </a:r>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B98A608-F92D-41DD-AE8D-BD573BA9CBD2}" type="slidenum">
              <a:rPr lang="en-US" smtClean="0"/>
              <a:t>66</a:t>
            </a:fld>
            <a:endParaRPr lang="en-US"/>
          </a:p>
        </p:txBody>
      </p:sp>
    </p:spTree>
    <p:extLst>
      <p:ext uri="{BB962C8B-B14F-4D97-AF65-F5344CB8AC3E}">
        <p14:creationId xmlns:p14="http://schemas.microsoft.com/office/powerpoint/2010/main" val="304423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r>
              <a:rPr lang="en-US">
                <a:solidFill>
                  <a:prstClr val="black"/>
                </a:solidFill>
                <a:latin typeface="Arial"/>
                <a:cs typeface="Arial"/>
              </a:rPr>
              <a:t>The</a:t>
            </a:r>
            <a:r>
              <a:rPr lang="en-US" sz="1200">
                <a:latin typeface="Arial"/>
                <a:cs typeface="Arial"/>
              </a:rPr>
              <a:t> growth reporting scale refers to the ELA average growth score for all 50 students. </a:t>
            </a:r>
            <a:r>
              <a:rPr lang="en-US"/>
              <a:t>Average growth scores are described as </a:t>
            </a:r>
            <a:r>
              <a:rPr lang="en-US" b="1"/>
              <a:t>below,</a:t>
            </a:r>
            <a:r>
              <a:rPr lang="en-US"/>
              <a:t> </a:t>
            </a:r>
            <a:r>
              <a:rPr lang="en-US" b="1"/>
              <a:t>similar to</a:t>
            </a:r>
            <a:r>
              <a:rPr lang="en-US"/>
              <a:t>, or </a:t>
            </a:r>
            <a:r>
              <a:rPr lang="en-US" b="1"/>
              <a:t>above</a:t>
            </a:r>
            <a:r>
              <a:rPr lang="en-US"/>
              <a:t> typical growth. </a:t>
            </a:r>
            <a:endParaRPr lang="en-US">
              <a:cs typeface="Calibri"/>
            </a:endParaRPr>
          </a:p>
          <a:p>
            <a:pPr>
              <a:defRPr/>
            </a:pPr>
            <a:r>
              <a:rPr lang="en-US">
                <a:solidFill>
                  <a:srgbClr val="000000"/>
                </a:solidFill>
                <a:latin typeface="Arial"/>
                <a:cs typeface="Arial"/>
              </a:rPr>
              <a:t> </a:t>
            </a:r>
            <a:endParaRPr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r>
              <a:rPr lang="en-US" sz="1200">
                <a:latin typeface="Arial"/>
                <a:cs typeface="Arial"/>
              </a:rPr>
              <a:t>The growth reporting scale indicates that students in the All Students group generally scored 12 points above typical growth for students with similar test scores in the previous grade level.</a:t>
            </a:r>
            <a:r>
              <a:rPr lang="en-US">
                <a:latin typeface="Arial"/>
                <a:cs typeface="Arial"/>
              </a:rPr>
              <a:t> </a:t>
            </a: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7B98A608-F92D-41DD-AE8D-BD573BA9CBD2}" type="slidenum">
              <a:rPr lang="en-US" smtClean="0"/>
              <a:t>67</a:t>
            </a:fld>
            <a:endParaRPr lang="en-US"/>
          </a:p>
        </p:txBody>
      </p:sp>
    </p:spTree>
    <p:extLst>
      <p:ext uri="{BB962C8B-B14F-4D97-AF65-F5344CB8AC3E}">
        <p14:creationId xmlns:p14="http://schemas.microsoft.com/office/powerpoint/2010/main" val="209257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latin typeface="Arial"/>
                <a:cs typeface="Arial"/>
              </a:rPr>
              <a:t>There are three growth categories</a:t>
            </a:r>
            <a:r>
              <a:rPr kumimoji="0" lang="en-US" sz="1200" b="0" i="0" u="none" strike="noStrike" kern="1200" cap="none" spc="0" normalizeH="0" baseline="0" noProof="0" dirty="0">
                <a:ln>
                  <a:noFill/>
                </a:ln>
                <a:solidFill>
                  <a:prstClr val="black"/>
                </a:solidFill>
                <a:effectLst/>
                <a:uLnTx/>
                <a:uFillTx/>
                <a:latin typeface="Arial"/>
                <a:cs typeface="Arial"/>
              </a:rPr>
              <a:t>, the arrow pointing down representing below typical growth, the arrows pointing left and right representing typical growth, and the arrow pointing up representing above typical growth. The growth scores of students in the All Students group were on average above typical growth for students with the same test scores in the previous grade level.</a:t>
            </a:r>
            <a:r>
              <a:rPr lang="en-US" dirty="0">
                <a:solidFill>
                  <a:prstClr val="black"/>
                </a:solidFill>
                <a:latin typeface="Arial"/>
                <a:cs typeface="Arial"/>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B98A608-F92D-41DD-AE8D-BD573BA9CBD2}" type="slidenum">
              <a:rPr lang="en-US" smtClean="0"/>
              <a:t>68</a:t>
            </a:fld>
            <a:endParaRPr lang="en-US"/>
          </a:p>
        </p:txBody>
      </p:sp>
    </p:spTree>
    <p:extLst>
      <p:ext uri="{BB962C8B-B14F-4D97-AF65-F5344CB8AC3E}">
        <p14:creationId xmlns:p14="http://schemas.microsoft.com/office/powerpoint/2010/main" val="180298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200" b="0" i="0" u="none" strike="noStrike" kern="1200" cap="none" spc="0" normalizeH="0" baseline="0" noProof="0">
                <a:ln>
                  <a:noFill/>
                </a:ln>
                <a:solidFill>
                  <a:prstClr val="black"/>
                </a:solidFill>
                <a:effectLst/>
                <a:uLnTx/>
                <a:uFillTx/>
                <a:latin typeface="Arial"/>
                <a:cs typeface="Arial"/>
              </a:rPr>
              <a:t>Average growth score is linked to the growth category in a pop-up window and refers to the possible range of growth scores for all 50 students in ELA.</a:t>
            </a:r>
            <a:r>
              <a:rPr lang="en-US">
                <a:solidFill>
                  <a:prstClr val="black"/>
                </a:solidFill>
                <a:latin typeface="Arial"/>
                <a:cs typeface="Arial"/>
              </a:rPr>
              <a:t> </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fontAlgn="base">
              <a:defRPr/>
            </a:pPr>
            <a:r>
              <a:rPr kumimoji="0" lang="en-US" sz="1200" b="0" i="0" u="none" strike="noStrike" kern="1200" cap="none" spc="0" normalizeH="0" baseline="0" noProof="0">
                <a:ln>
                  <a:noFill/>
                </a:ln>
                <a:solidFill>
                  <a:prstClr val="black"/>
                </a:solidFill>
                <a:effectLst/>
                <a:uLnTx/>
                <a:uFillTx/>
                <a:latin typeface="Arial"/>
                <a:cs typeface="Arial"/>
              </a:rPr>
              <a:t>The growth reporting scale refers to the ELA average growth score for all 50 students. </a:t>
            </a:r>
            <a:r>
              <a:rPr lang="en-US" b="0" i="0" u="none" strike="noStrike">
                <a:solidFill>
                  <a:srgbClr val="000000"/>
                </a:solidFill>
                <a:effectLst/>
                <a:latin typeface="Arial" panose="020B0604020202020204" pitchFamily="34" charset="0"/>
              </a:rPr>
              <a:t>Average growth scores are described as </a:t>
            </a:r>
            <a:r>
              <a:rPr lang="en-US" b="1" i="0" u="none" strike="noStrike">
                <a:solidFill>
                  <a:srgbClr val="000000"/>
                </a:solidFill>
                <a:effectLst/>
                <a:latin typeface="Arial" panose="020B0604020202020204" pitchFamily="34" charset="0"/>
              </a:rPr>
              <a:t>below,</a:t>
            </a:r>
            <a:r>
              <a:rPr lang="en-US" b="0" i="0" u="none" strike="noStrike">
                <a:solidFill>
                  <a:srgbClr val="000000"/>
                </a:solidFill>
                <a:effectLst/>
                <a:latin typeface="Arial" panose="020B0604020202020204" pitchFamily="34" charset="0"/>
              </a:rPr>
              <a:t> </a:t>
            </a:r>
            <a:r>
              <a:rPr lang="en-US" b="1" i="0" u="none" strike="noStrike">
                <a:solidFill>
                  <a:srgbClr val="000000"/>
                </a:solidFill>
                <a:effectLst/>
                <a:latin typeface="Arial" panose="020B0604020202020204" pitchFamily="34" charset="0"/>
              </a:rPr>
              <a:t>similar to</a:t>
            </a:r>
            <a:r>
              <a:rPr lang="en-US" b="0" i="0" u="none" strike="noStrike">
                <a:solidFill>
                  <a:srgbClr val="000000"/>
                </a:solidFill>
                <a:effectLst/>
                <a:latin typeface="Arial" panose="020B0604020202020204" pitchFamily="34" charset="0"/>
              </a:rPr>
              <a:t>, or </a:t>
            </a:r>
            <a:r>
              <a:rPr lang="en-US" b="1" i="0" u="none" strike="noStrike">
                <a:solidFill>
                  <a:srgbClr val="000000"/>
                </a:solidFill>
                <a:effectLst/>
                <a:latin typeface="Arial" panose="020B0604020202020204" pitchFamily="34" charset="0"/>
              </a:rPr>
              <a:t>above</a:t>
            </a:r>
            <a:r>
              <a:rPr lang="en-US" b="0" i="0" u="none" strike="noStrike">
                <a:solidFill>
                  <a:srgbClr val="000000"/>
                </a:solidFill>
                <a:effectLst/>
                <a:latin typeface="Arial" panose="020B0604020202020204" pitchFamily="34" charset="0"/>
              </a:rPr>
              <a:t> typical growth. </a:t>
            </a:r>
            <a:r>
              <a:rPr lang="en-US" b="0" i="0">
                <a:solidFill>
                  <a:srgbClr val="000000"/>
                </a:solidFill>
                <a:effectLst/>
                <a:latin typeface="Arial" panose="020B0604020202020204" pitchFamily="34" charset="0"/>
              </a:rPr>
              <a:t>​</a:t>
            </a:r>
          </a:p>
          <a:p>
            <a:pPr fontAlgn="bas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kumimoji="0" lang="en-US" sz="1200" b="0" i="0" u="none" strike="noStrike" kern="1200" cap="none" spc="0" normalizeH="0" baseline="0" noProof="0">
                <a:ln>
                  <a:noFill/>
                </a:ln>
                <a:solidFill>
                  <a:srgbClr val="000000"/>
                </a:solidFill>
                <a:effectLst/>
                <a:uLnTx/>
                <a:uFillTx/>
                <a:latin typeface="Arial"/>
                <a:cs typeface="Arial"/>
              </a:rPr>
              <a:t>The growth reporting scale </a:t>
            </a:r>
            <a:r>
              <a:rPr kumimoji="0" lang="en-US" sz="1200" b="0" i="0" u="none" strike="noStrike" kern="1200" cap="none" spc="0" normalizeH="0" baseline="0" noProof="0">
                <a:ln>
                  <a:noFill/>
                </a:ln>
                <a:solidFill>
                  <a:prstClr val="black"/>
                </a:solidFill>
                <a:effectLst/>
                <a:uLnTx/>
                <a:uFillTx/>
                <a:latin typeface="Arial"/>
                <a:cs typeface="Arial"/>
              </a:rPr>
              <a:t>indicates that students in the All Students group generally scored 12 points above typical growth for students with similar test scores in the previous grade level. This student group’s possible range of growth scores runs from 6 points above to 18 points above, which is entirely above typical growth.</a:t>
            </a:r>
            <a:r>
              <a:rPr lang="en-US">
                <a:solidFill>
                  <a:prstClr val="black"/>
                </a:solidFill>
                <a:latin typeface="Arial"/>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7B98A608-F92D-41DD-AE8D-BD573BA9CBD2}" type="slidenum">
              <a:rPr lang="en-US" smtClean="0"/>
              <a:t>69</a:t>
            </a:fld>
            <a:endParaRPr lang="en-US"/>
          </a:p>
        </p:txBody>
      </p:sp>
    </p:spTree>
    <p:extLst>
      <p:ext uri="{BB962C8B-B14F-4D97-AF65-F5344CB8AC3E}">
        <p14:creationId xmlns:p14="http://schemas.microsoft.com/office/powerpoint/2010/main" val="222350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98A608-F92D-41DD-AE8D-BD573BA9CBD2}" type="slidenum">
              <a:rPr lang="en-US" smtClean="0"/>
              <a:t>70</a:t>
            </a:fld>
            <a:endParaRPr lang="en-US"/>
          </a:p>
        </p:txBody>
      </p:sp>
    </p:spTree>
    <p:extLst>
      <p:ext uri="{BB962C8B-B14F-4D97-AF65-F5344CB8AC3E}">
        <p14:creationId xmlns:p14="http://schemas.microsoft.com/office/powerpoint/2010/main" val="299532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This slide refers to the six scenarios for growth score and growth category.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Scenario 1: Growth Score is Above and Growth Category is Similar to Typical Growth</a:t>
            </a:r>
          </a:p>
          <a:p>
            <a:r>
              <a:rPr lang="en-US">
                <a:latin typeface="Arial" panose="020B0604020202020204" pitchFamily="34" charset="0"/>
                <a:cs typeface="Arial" panose="020B0604020202020204" pitchFamily="34" charset="0"/>
              </a:rPr>
              <a:t>Scenario 2: Growth Score is Above and Growth Category is Above Typical Growth</a:t>
            </a:r>
          </a:p>
          <a:p>
            <a:r>
              <a:rPr lang="en-US">
                <a:latin typeface="Arial" panose="020B0604020202020204" pitchFamily="34" charset="0"/>
                <a:cs typeface="Arial" panose="020B0604020202020204" pitchFamily="34" charset="0"/>
              </a:rPr>
              <a:t>Scenario 3: Growth Score is Below and Growth Category is Similar to  Typical Growth</a:t>
            </a:r>
          </a:p>
          <a:p>
            <a:r>
              <a:rPr lang="en-US">
                <a:latin typeface="Arial" panose="020B0604020202020204" pitchFamily="34" charset="0"/>
                <a:cs typeface="Arial" panose="020B0604020202020204" pitchFamily="34" charset="0"/>
              </a:rPr>
              <a:t>Scenario 4: Growth Score is Below and Growth Category is Below Typical Growth</a:t>
            </a:r>
          </a:p>
          <a:p>
            <a:r>
              <a:rPr lang="en-US">
                <a:latin typeface="Arial" panose="020B0604020202020204" pitchFamily="34" charset="0"/>
                <a:cs typeface="Arial" panose="020B0604020202020204" pitchFamily="34" charset="0"/>
              </a:rPr>
              <a:t>Scenario 5: Growth Score is At Typical Growth and Growth Category is Similar to Typical Growth</a:t>
            </a:r>
          </a:p>
          <a:p>
            <a:r>
              <a:rPr lang="en-US">
                <a:latin typeface="Arial" panose="020B0604020202020204" pitchFamily="34" charset="0"/>
                <a:cs typeface="Arial" panose="020B0604020202020204" pitchFamily="34" charset="0"/>
              </a:rPr>
              <a:t>Scenario 6: Growth Score is Not Reportable and Growth Category is N/A</a:t>
            </a:r>
          </a:p>
        </p:txBody>
      </p:sp>
      <p:sp>
        <p:nvSpPr>
          <p:cNvPr id="4" name="Slide Number Placeholder 3"/>
          <p:cNvSpPr>
            <a:spLocks noGrp="1"/>
          </p:cNvSpPr>
          <p:nvPr>
            <p:ph type="sldNum" sz="quarter" idx="5"/>
          </p:nvPr>
        </p:nvSpPr>
        <p:spPr/>
        <p:txBody>
          <a:bodyPr/>
          <a:lstStyle/>
          <a:p>
            <a:fld id="{7B98A608-F92D-41DD-AE8D-BD573BA9CBD2}" type="slidenum">
              <a:rPr lang="en-US" smtClean="0"/>
              <a:t>71</a:t>
            </a:fld>
            <a:endParaRPr lang="en-US"/>
          </a:p>
        </p:txBody>
      </p:sp>
    </p:spTree>
    <p:extLst>
      <p:ext uri="{BB962C8B-B14F-4D97-AF65-F5344CB8AC3E}">
        <p14:creationId xmlns:p14="http://schemas.microsoft.com/office/powerpoint/2010/main" val="111266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cs typeface="Arial"/>
              </a:rPr>
              <a:t>This slide refers to Scenario 1: Growth Score—Above and Growth Category—Similar to Typical Growth.</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fontAlgn="base">
              <a:defRPr/>
            </a:pPr>
            <a:r>
              <a:rPr kumimoji="0" lang="en-US" sz="1200" b="0" i="0" u="none" strike="noStrike" kern="1200" cap="none" spc="0" normalizeH="0" baseline="0" noProof="0" dirty="0">
                <a:ln>
                  <a:noFill/>
                </a:ln>
                <a:solidFill>
                  <a:prstClr val="black"/>
                </a:solidFill>
                <a:effectLst/>
                <a:uLnTx/>
                <a:uFillTx/>
                <a:latin typeface="Arial"/>
                <a:cs typeface="Arial"/>
              </a:rPr>
              <a:t>The left tile, the growth reporting scale, refers to the ELA average growth score for all 50 students. </a:t>
            </a:r>
            <a:r>
              <a:rPr lang="en-US" dirty="0">
                <a:latin typeface="Arial"/>
                <a:cs typeface="Arial"/>
              </a:rPr>
              <a:t>Average growth scores are described as </a:t>
            </a:r>
            <a:r>
              <a:rPr lang="en-US" b="1" dirty="0">
                <a:latin typeface="Arial"/>
                <a:cs typeface="Arial"/>
              </a:rPr>
              <a:t>below,</a:t>
            </a:r>
            <a:r>
              <a:rPr lang="en-US" dirty="0">
                <a:latin typeface="Arial"/>
                <a:cs typeface="Arial"/>
              </a:rPr>
              <a:t> </a:t>
            </a:r>
            <a:r>
              <a:rPr lang="en-US" b="1" dirty="0">
                <a:latin typeface="Arial"/>
                <a:cs typeface="Arial"/>
              </a:rPr>
              <a:t>similar to</a:t>
            </a:r>
            <a:r>
              <a:rPr lang="en-US" dirty="0">
                <a:latin typeface="Arial"/>
                <a:cs typeface="Arial"/>
              </a:rPr>
              <a:t>, or </a:t>
            </a:r>
            <a:r>
              <a:rPr lang="en-US" b="1" dirty="0">
                <a:latin typeface="Arial"/>
                <a:cs typeface="Arial"/>
              </a:rPr>
              <a:t>above</a:t>
            </a:r>
            <a:r>
              <a:rPr lang="en-US" dirty="0">
                <a:latin typeface="Arial"/>
                <a:cs typeface="Arial"/>
              </a:rPr>
              <a:t> typical growth. </a:t>
            </a:r>
            <a:endParaRPr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fontAlgn="base">
              <a:defRPr/>
            </a:pPr>
            <a:endParaRPr lang="en-US"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cs typeface="Arial"/>
              </a:rPr>
              <a:t>The growth reporting scale indicates that students in the English Learner group generally scored 9 points above typical growth for students with similar test scores in the previous grade level.</a:t>
            </a:r>
            <a:r>
              <a:rPr lang="en-US" dirty="0">
                <a:solidFill>
                  <a:prstClr val="black"/>
                </a:solidFill>
                <a:latin typeface="Arial"/>
                <a:cs typeface="Arial"/>
              </a:rPr>
              <a:t> </a:t>
            </a:r>
            <a:endParaRPr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US" sz="1200" b="0" i="0" u="none" strike="noStrike" kern="1200" cap="none" spc="0" normalizeH="0" baseline="0" noProof="0" dirty="0">
                <a:ln>
                  <a:noFill/>
                </a:ln>
                <a:solidFill>
                  <a:prstClr val="black"/>
                </a:solidFill>
                <a:effectLst/>
                <a:uLnTx/>
                <a:uFillTx/>
                <a:latin typeface="Arial"/>
                <a:cs typeface="Arial"/>
              </a:rPr>
              <a:t>The right tile refers to the growth category. </a:t>
            </a:r>
            <a:r>
              <a:rPr lang="en-US" dirty="0">
                <a:solidFill>
                  <a:prstClr val="black"/>
                </a:solidFill>
                <a:latin typeface="Arial"/>
                <a:cs typeface="Arial"/>
              </a:rPr>
              <a:t>There are three growth categories</a:t>
            </a:r>
            <a:r>
              <a:rPr kumimoji="0" lang="en-US" sz="1200" b="0" i="0" u="none" strike="noStrike" kern="1200" cap="none" spc="0" normalizeH="0" baseline="0" noProof="0" dirty="0">
                <a:ln>
                  <a:noFill/>
                </a:ln>
                <a:solidFill>
                  <a:prstClr val="black"/>
                </a:solidFill>
                <a:effectLst/>
                <a:uLnTx/>
                <a:uFillTx/>
                <a:latin typeface="Arial"/>
                <a:cs typeface="Arial"/>
              </a:rPr>
              <a:t>, the arrow pointing down representing below typical growth, the arrows pointing left and right representing typical growth, and the arrow pointing up representing above typical growth. The growth scores of students in the English Learner group were on average above typical growth for students with the same test scores in the previous grade level.</a:t>
            </a:r>
            <a:r>
              <a:rPr lang="en-US" dirty="0">
                <a:solidFill>
                  <a:prstClr val="black"/>
                </a:solidFill>
                <a:latin typeface="Arial"/>
                <a:cs typeface="Arial"/>
              </a:rPr>
              <a:t> </a:t>
            </a:r>
            <a:endParaRPr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fontAlgn="base">
              <a:defRPr/>
            </a:pPr>
            <a:r>
              <a:rPr kumimoji="0" lang="en-US" sz="1200" b="0" i="0" u="none" strike="noStrike" kern="1200" cap="none" spc="0" normalizeH="0" baseline="0" noProof="0" dirty="0">
                <a:ln>
                  <a:noFill/>
                </a:ln>
                <a:solidFill>
                  <a:prstClr val="black"/>
                </a:solidFill>
                <a:effectLst/>
                <a:uLnTx/>
                <a:uFillTx/>
                <a:latin typeface="Arial"/>
                <a:cs typeface="Arial"/>
              </a:rPr>
              <a:t>The pop-up window refers to the possible range of growth scores for all 50 students in ELA. </a:t>
            </a:r>
            <a:r>
              <a:rPr lang="en-US" b="0" i="0" u="none" strike="noStrike" dirty="0">
                <a:solidFill>
                  <a:srgbClr val="000000"/>
                </a:solidFill>
                <a:effectLst/>
                <a:latin typeface="Arial" panose="020B0604020202020204" pitchFamily="34" charset="0"/>
              </a:rPr>
              <a:t>Average growth scores are described as </a:t>
            </a:r>
            <a:r>
              <a:rPr lang="en-US" b="1" i="0" u="none" strike="noStrike" dirty="0">
                <a:solidFill>
                  <a:srgbClr val="000000"/>
                </a:solidFill>
                <a:effectLst/>
                <a:latin typeface="Arial" panose="020B0604020202020204" pitchFamily="34" charset="0"/>
              </a:rPr>
              <a:t>below,</a:t>
            </a:r>
            <a:r>
              <a:rPr lang="en-US" b="0" i="0" u="none" strike="noStrike" dirty="0">
                <a:solidFill>
                  <a:srgbClr val="000000"/>
                </a:solidFill>
                <a:effectLst/>
                <a:latin typeface="Arial" panose="020B0604020202020204" pitchFamily="34" charset="0"/>
              </a:rPr>
              <a:t> </a:t>
            </a:r>
            <a:r>
              <a:rPr lang="en-US" b="1" i="0" u="none" strike="noStrike" dirty="0">
                <a:solidFill>
                  <a:srgbClr val="000000"/>
                </a:solidFill>
                <a:effectLst/>
                <a:latin typeface="Arial" panose="020B0604020202020204" pitchFamily="34" charset="0"/>
              </a:rPr>
              <a:t>similar to</a:t>
            </a:r>
            <a:r>
              <a:rPr lang="en-US" b="0" i="0" u="none" strike="noStrike" dirty="0">
                <a:solidFill>
                  <a:srgbClr val="000000"/>
                </a:solidFill>
                <a:effectLst/>
                <a:latin typeface="Arial" panose="020B0604020202020204" pitchFamily="34" charset="0"/>
              </a:rPr>
              <a:t>, or </a:t>
            </a:r>
            <a:r>
              <a:rPr lang="en-US" b="1" i="0" u="none" strike="noStrike" dirty="0">
                <a:solidFill>
                  <a:srgbClr val="000000"/>
                </a:solidFill>
                <a:effectLst/>
                <a:latin typeface="Arial" panose="020B0604020202020204" pitchFamily="34" charset="0"/>
              </a:rPr>
              <a:t>above</a:t>
            </a:r>
            <a:r>
              <a:rPr lang="en-US" b="0" i="0" u="none" strike="noStrike" dirty="0">
                <a:solidFill>
                  <a:srgbClr val="000000"/>
                </a:solidFill>
                <a:effectLst/>
                <a:latin typeface="Arial" panose="020B0604020202020204" pitchFamily="34" charset="0"/>
              </a:rPr>
              <a:t> typical growth. </a:t>
            </a:r>
            <a:r>
              <a:rPr lang="en-US" b="0" i="0" dirty="0">
                <a:solidFill>
                  <a:srgbClr val="000000"/>
                </a:solidFill>
                <a:effectLst/>
                <a:latin typeface="Arial" panose="020B0604020202020204" pitchFamily="34" charset="0"/>
              </a:rPr>
              <a:t>​</a:t>
            </a:r>
            <a:r>
              <a:rPr kumimoji="0" lang="en-US" sz="1200" b="0" i="0" u="none" strike="noStrike" kern="1200" cap="none" spc="0" normalizeH="0" baseline="0" noProof="0" dirty="0">
                <a:ln>
                  <a:noFill/>
                </a:ln>
                <a:solidFill>
                  <a:srgbClr val="000000"/>
                </a:solidFill>
                <a:effectLst/>
                <a:uLnTx/>
                <a:uFillTx/>
                <a:latin typeface="Arial"/>
                <a:cs typeface="Arial"/>
              </a:rPr>
              <a:t>The growth reporting scale </a:t>
            </a:r>
            <a:r>
              <a:rPr kumimoji="0" lang="en-US" sz="1200" b="0" i="0" u="none" strike="noStrike" kern="1200" cap="none" spc="0" normalizeH="0" baseline="0" noProof="0" dirty="0">
                <a:ln>
                  <a:noFill/>
                </a:ln>
                <a:solidFill>
                  <a:prstClr val="black"/>
                </a:solidFill>
                <a:effectLst/>
                <a:uLnTx/>
                <a:uFillTx/>
                <a:latin typeface="Arial"/>
                <a:cs typeface="Arial"/>
              </a:rPr>
              <a:t>indicates that students in the English Learner group generally scored 9 points above typical growth for students with similar test scores in the previous grade level. This student group’s possible range of growth scores runs from 1 point below to 20 points above. Because this student group’s possible range overlaps typical growth, this student group’s average growth score is considered similar to typical growth.</a:t>
            </a:r>
            <a:r>
              <a:rPr lang="en-US" dirty="0">
                <a:solidFill>
                  <a:prstClr val="black"/>
                </a:solidFill>
                <a:latin typeface="Arial"/>
                <a:cs typeface="Arial"/>
              </a:rPr>
              <a:t> </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B98A608-F92D-41DD-AE8D-BD573BA9CBD2}" type="slidenum">
              <a:rPr lang="en-US" smtClean="0"/>
              <a:t>72</a:t>
            </a:fld>
            <a:endParaRPr lang="en-US"/>
          </a:p>
        </p:txBody>
      </p:sp>
    </p:spTree>
    <p:extLst>
      <p:ext uri="{BB962C8B-B14F-4D97-AF65-F5344CB8AC3E}">
        <p14:creationId xmlns:p14="http://schemas.microsoft.com/office/powerpoint/2010/main" val="387151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22083772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C862-AC0B-4703-AE6B-86F6F7E66EBE}"/>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09204FB-7020-4921-803F-59FE75CEB42D}"/>
              </a:ext>
            </a:extLst>
          </p:cNvPr>
          <p:cNvSpPr>
            <a:spLocks noGrp="1"/>
          </p:cNvSpPr>
          <p:nvPr>
            <p:ph sz="quarter" idx="10"/>
          </p:nvPr>
        </p:nvSpPr>
        <p:spPr>
          <a:xfrm>
            <a:off x="647700" y="1797050"/>
            <a:ext cx="4579938" cy="305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06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24D0-CC66-484C-BDAE-80AA1BA3ED4C}"/>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4D160E42-F71D-431C-BC15-7EF198F99856}"/>
              </a:ext>
            </a:extLst>
          </p:cNvPr>
          <p:cNvSpPr>
            <a:spLocks noGrp="1"/>
          </p:cNvSpPr>
          <p:nvPr>
            <p:ph sz="quarter" idx="11"/>
          </p:nvPr>
        </p:nvSpPr>
        <p:spPr>
          <a:xfrm>
            <a:off x="647700" y="1917701"/>
            <a:ext cx="3324532" cy="1415434"/>
          </a:xfrm>
        </p:spPr>
        <p:txBody>
          <a:bodyPr/>
          <a:lstStyle/>
          <a:p>
            <a:pPr lvl="0"/>
            <a:r>
              <a:rPr lang="en-US"/>
              <a:t>Click to edit Master text styles</a:t>
            </a:r>
          </a:p>
        </p:txBody>
      </p:sp>
      <p:sp>
        <p:nvSpPr>
          <p:cNvPr id="4" name="Content Placeholder">
            <a:extLst>
              <a:ext uri="{FF2B5EF4-FFF2-40B4-BE49-F238E27FC236}">
                <a16:creationId xmlns:a16="http://schemas.microsoft.com/office/drawing/2014/main" id="{CC897884-B1DA-48FF-8CCA-46F47A52A2E4}"/>
              </a:ext>
            </a:extLst>
          </p:cNvPr>
          <p:cNvSpPr>
            <a:spLocks noGrp="1"/>
          </p:cNvSpPr>
          <p:nvPr>
            <p:ph sz="quarter" idx="12"/>
          </p:nvPr>
        </p:nvSpPr>
        <p:spPr>
          <a:xfrm>
            <a:off x="4211893" y="3654284"/>
            <a:ext cx="3324532" cy="1415434"/>
          </a:xfrm>
        </p:spPr>
        <p:txBody>
          <a:bodyPr/>
          <a:lstStyle/>
          <a:p>
            <a:pPr lvl="0"/>
            <a:r>
              <a:rPr lang="en-US"/>
              <a:t>Click to edit Master text styles</a:t>
            </a:r>
          </a:p>
        </p:txBody>
      </p:sp>
      <p:sp>
        <p:nvSpPr>
          <p:cNvPr id="5" name="Content Placeholder">
            <a:extLst>
              <a:ext uri="{FF2B5EF4-FFF2-40B4-BE49-F238E27FC236}">
                <a16:creationId xmlns:a16="http://schemas.microsoft.com/office/drawing/2014/main" id="{8D9B7AF6-2E0F-4885-8824-28647981892E}"/>
              </a:ext>
            </a:extLst>
          </p:cNvPr>
          <p:cNvSpPr>
            <a:spLocks noGrp="1"/>
          </p:cNvSpPr>
          <p:nvPr>
            <p:ph sz="quarter" idx="13"/>
          </p:nvPr>
        </p:nvSpPr>
        <p:spPr>
          <a:xfrm>
            <a:off x="3972232" y="1883699"/>
            <a:ext cx="3324532" cy="1415434"/>
          </a:xfrm>
        </p:spPr>
        <p:txBody>
          <a:bodyPr/>
          <a:lstStyle/>
          <a:p>
            <a:pPr lvl="0"/>
            <a:r>
              <a:rPr lang="en-US"/>
              <a:t>Click to edit Master text styles</a:t>
            </a:r>
          </a:p>
        </p:txBody>
      </p:sp>
      <p:sp>
        <p:nvSpPr>
          <p:cNvPr id="6" name="Content Placeholder">
            <a:extLst>
              <a:ext uri="{FF2B5EF4-FFF2-40B4-BE49-F238E27FC236}">
                <a16:creationId xmlns:a16="http://schemas.microsoft.com/office/drawing/2014/main" id="{8E3D3129-4376-4AC0-8208-592D985A8E26}"/>
              </a:ext>
            </a:extLst>
          </p:cNvPr>
          <p:cNvSpPr>
            <a:spLocks noGrp="1"/>
          </p:cNvSpPr>
          <p:nvPr>
            <p:ph sz="quarter" idx="14"/>
          </p:nvPr>
        </p:nvSpPr>
        <p:spPr>
          <a:xfrm>
            <a:off x="7608939" y="1917701"/>
            <a:ext cx="3324532" cy="1415434"/>
          </a:xfrm>
        </p:spPr>
        <p:txBody>
          <a:bodyPr/>
          <a:lstStyle/>
          <a:p>
            <a:pPr lvl="0"/>
            <a:r>
              <a:rPr lang="en-US"/>
              <a:t>Click to edit Master text styles</a:t>
            </a:r>
          </a:p>
        </p:txBody>
      </p:sp>
      <p:sp>
        <p:nvSpPr>
          <p:cNvPr id="7" name="Content Placeholder">
            <a:extLst>
              <a:ext uri="{FF2B5EF4-FFF2-40B4-BE49-F238E27FC236}">
                <a16:creationId xmlns:a16="http://schemas.microsoft.com/office/drawing/2014/main" id="{FB1A3386-6798-4915-A292-F4258B30B8B5}"/>
              </a:ext>
            </a:extLst>
          </p:cNvPr>
          <p:cNvSpPr>
            <a:spLocks noGrp="1"/>
          </p:cNvSpPr>
          <p:nvPr>
            <p:ph sz="quarter" idx="15"/>
          </p:nvPr>
        </p:nvSpPr>
        <p:spPr>
          <a:xfrm>
            <a:off x="7726925" y="3485535"/>
            <a:ext cx="3324532" cy="1415434"/>
          </a:xfrm>
        </p:spPr>
        <p:txBody>
          <a:bodyPr/>
          <a:lstStyle/>
          <a:p>
            <a:pPr lvl="0"/>
            <a:r>
              <a:rPr lang="en-US"/>
              <a:t>Click to edit Master text styles</a:t>
            </a:r>
          </a:p>
        </p:txBody>
      </p:sp>
      <p:sp>
        <p:nvSpPr>
          <p:cNvPr id="8" name="Content Placeholder">
            <a:extLst>
              <a:ext uri="{FF2B5EF4-FFF2-40B4-BE49-F238E27FC236}">
                <a16:creationId xmlns:a16="http://schemas.microsoft.com/office/drawing/2014/main" id="{E5B43E3E-B310-4DF9-8B9A-71F880A4FDA2}"/>
              </a:ext>
            </a:extLst>
          </p:cNvPr>
          <p:cNvSpPr>
            <a:spLocks noGrp="1"/>
          </p:cNvSpPr>
          <p:nvPr>
            <p:ph sz="quarter" idx="16"/>
          </p:nvPr>
        </p:nvSpPr>
        <p:spPr>
          <a:xfrm>
            <a:off x="696861" y="3524866"/>
            <a:ext cx="3324532" cy="1415434"/>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CCE48EF7-7627-4797-8DEC-CBEF1F6A4559}"/>
              </a:ext>
            </a:extLst>
          </p:cNvPr>
          <p:cNvSpPr>
            <a:spLocks noGrp="1"/>
          </p:cNvSpPr>
          <p:nvPr>
            <p:ph sz="quarter" idx="17"/>
          </p:nvPr>
        </p:nvSpPr>
        <p:spPr>
          <a:xfrm>
            <a:off x="696861" y="5255752"/>
            <a:ext cx="3324532" cy="1415434"/>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BFF2FC00-B18E-4D73-8183-10A378469F7C}"/>
              </a:ext>
            </a:extLst>
          </p:cNvPr>
          <p:cNvSpPr>
            <a:spLocks noGrp="1"/>
          </p:cNvSpPr>
          <p:nvPr>
            <p:ph sz="quarter" idx="18"/>
          </p:nvPr>
        </p:nvSpPr>
        <p:spPr>
          <a:xfrm>
            <a:off x="4402393" y="5284795"/>
            <a:ext cx="3324532" cy="1415434"/>
          </a:xfrm>
        </p:spPr>
        <p:txBody>
          <a:bodyPr/>
          <a:lstStyle/>
          <a:p>
            <a:pPr lvl="0"/>
            <a:r>
              <a:rPr lang="en-US"/>
              <a:t>Click to edit Master text styles</a:t>
            </a:r>
          </a:p>
        </p:txBody>
      </p:sp>
      <p:sp>
        <p:nvSpPr>
          <p:cNvPr id="11" name="Content Placeholder">
            <a:extLst>
              <a:ext uri="{FF2B5EF4-FFF2-40B4-BE49-F238E27FC236}">
                <a16:creationId xmlns:a16="http://schemas.microsoft.com/office/drawing/2014/main" id="{F1BF4435-0086-4B8E-8EAE-0ADEFFF20B4B}"/>
              </a:ext>
            </a:extLst>
          </p:cNvPr>
          <p:cNvSpPr>
            <a:spLocks noGrp="1"/>
          </p:cNvSpPr>
          <p:nvPr>
            <p:ph sz="quarter" idx="19"/>
          </p:nvPr>
        </p:nvSpPr>
        <p:spPr>
          <a:xfrm>
            <a:off x="8026809" y="5255752"/>
            <a:ext cx="3324532" cy="1415434"/>
          </a:xfrm>
        </p:spPr>
        <p:txBody>
          <a:bodyPr/>
          <a:lstStyle/>
          <a:p>
            <a:pPr lvl="0"/>
            <a:r>
              <a:rPr lang="en-US"/>
              <a:t>Click to edit Master text styles</a:t>
            </a:r>
          </a:p>
        </p:txBody>
      </p:sp>
      <p:sp>
        <p:nvSpPr>
          <p:cNvPr id="13" name="Content Placeholder 12">
            <a:extLst>
              <a:ext uri="{FF2B5EF4-FFF2-40B4-BE49-F238E27FC236}">
                <a16:creationId xmlns:a16="http://schemas.microsoft.com/office/drawing/2014/main" id="{E59C96A2-DCD8-3921-2237-DD9EE99DCBCA}"/>
              </a:ext>
            </a:extLst>
          </p:cNvPr>
          <p:cNvSpPr>
            <a:spLocks noGrp="1"/>
          </p:cNvSpPr>
          <p:nvPr>
            <p:ph sz="quarter" idx="20"/>
          </p:nvPr>
        </p:nvSpPr>
        <p:spPr>
          <a:xfrm>
            <a:off x="2608263" y="1665288"/>
            <a:ext cx="2646362" cy="1858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942E9A21-36D1-5BD0-CE9B-6834F2E2F40E}"/>
              </a:ext>
            </a:extLst>
          </p:cNvPr>
          <p:cNvSpPr>
            <a:spLocks noGrp="1"/>
          </p:cNvSpPr>
          <p:nvPr>
            <p:ph sz="quarter" idx="21"/>
          </p:nvPr>
        </p:nvSpPr>
        <p:spPr>
          <a:xfrm>
            <a:off x="6718300" y="1663700"/>
            <a:ext cx="2865438" cy="2359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568596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a:p>
        </p:txBody>
      </p:sp>
    </p:spTree>
    <p:extLst>
      <p:ext uri="{BB962C8B-B14F-4D97-AF65-F5344CB8AC3E}">
        <p14:creationId xmlns:p14="http://schemas.microsoft.com/office/powerpoint/2010/main" val="30202081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53304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8903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84274698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123" y="1825625"/>
            <a:ext cx="5829677"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769321"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1123628" y="6054251"/>
            <a:ext cx="640080" cy="640080"/>
          </a:xfrm>
          <a:prstGeom prst="ellipse">
            <a:avLst/>
          </a:prstGeom>
          <a:solidFill>
            <a:srgbClr val="074A6D"/>
          </a:solidFill>
        </p:spPr>
        <p:txBody>
          <a:bodyPr vert="horz" lIns="91440" tIns="45720" rIns="91440" bIns="45720" rtlCol="0" anchor="ctr"/>
          <a:lstStyle>
            <a:lvl1pPr algn="ctr">
              <a:defRPr sz="1400" b="1">
                <a:solidFill>
                  <a:schemeClr val="bg1"/>
                </a:solidFill>
              </a:defRPr>
            </a:lvl1pPr>
          </a:lstStyle>
          <a:p>
            <a:fld id="{A278BFE2-05B1-41B7-9664-186D4B9427C3}" type="slidenum">
              <a:rPr lang="en-US" smtClean="0"/>
              <a:pPr/>
              <a:t>‹#›</a:t>
            </a:fld>
            <a:endParaRPr lang="en-US"/>
          </a:p>
        </p:txBody>
      </p:sp>
    </p:spTree>
    <p:custDataLst>
      <p:tags r:id="rId1"/>
    </p:custDataLst>
    <p:extLst>
      <p:ext uri="{BB962C8B-B14F-4D97-AF65-F5344CB8AC3E}">
        <p14:creationId xmlns:p14="http://schemas.microsoft.com/office/powerpoint/2010/main" val="42380904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CCEE-A158-1E72-48E1-BF4114719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272B5-21CD-A483-C645-B59639C9E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BD0297-5DD7-1A4A-0E7D-E3E79D324D05}"/>
              </a:ext>
            </a:extLst>
          </p:cNvPr>
          <p:cNvSpPr>
            <a:spLocks noGrp="1"/>
          </p:cNvSpPr>
          <p:nvPr>
            <p:ph type="dt" sz="half" idx="10"/>
          </p:nvPr>
        </p:nvSpPr>
        <p:spPr/>
        <p:txBody>
          <a:bodyPr/>
          <a:lstStyle/>
          <a:p>
            <a:fld id="{4F6D0975-EA1C-4C48-994F-669F2216CBF5}" type="datetimeFigureOut">
              <a:rPr lang="en-US" smtClean="0"/>
              <a:t>8/15/2023</a:t>
            </a:fld>
            <a:endParaRPr lang="en-US"/>
          </a:p>
        </p:txBody>
      </p:sp>
      <p:sp>
        <p:nvSpPr>
          <p:cNvPr id="5" name="Footer Placeholder 4">
            <a:extLst>
              <a:ext uri="{FF2B5EF4-FFF2-40B4-BE49-F238E27FC236}">
                <a16:creationId xmlns:a16="http://schemas.microsoft.com/office/drawing/2014/main" id="{D84C84B3-0AFF-7A79-50B0-CD86F1444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7E8E1-A758-086B-3669-225939341687}"/>
              </a:ext>
            </a:extLst>
          </p:cNvPr>
          <p:cNvSpPr>
            <a:spLocks noGrp="1"/>
          </p:cNvSpPr>
          <p:nvPr>
            <p:ph type="sldNum" sz="quarter" idx="12"/>
          </p:nvPr>
        </p:nvSpPr>
        <p:spPr/>
        <p:txBody>
          <a:bodyPr/>
          <a:lstStyle/>
          <a:p>
            <a:fld id="{55A08726-C3BA-4D46-A2B5-0FE8F083756E}" type="slidenum">
              <a:rPr lang="en-US" smtClean="0"/>
              <a:t>‹#›</a:t>
            </a:fld>
            <a:endParaRPr lang="en-US"/>
          </a:p>
        </p:txBody>
      </p:sp>
    </p:spTree>
    <p:extLst>
      <p:ext uri="{BB962C8B-B14F-4D97-AF65-F5344CB8AC3E}">
        <p14:creationId xmlns:p14="http://schemas.microsoft.com/office/powerpoint/2010/main" val="120161264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7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2691-D1B5-4D79-B02E-AF95E20D3AC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AB7F3916-69D6-4208-ABBC-DA92BA6851B3}"/>
              </a:ext>
            </a:extLst>
          </p:cNvPr>
          <p:cNvSpPr>
            <a:spLocks noGrp="1"/>
          </p:cNvSpPr>
          <p:nvPr>
            <p:ph sz="quarter" idx="10"/>
          </p:nvPr>
        </p:nvSpPr>
        <p:spPr>
          <a:xfrm>
            <a:off x="647700" y="1903413"/>
            <a:ext cx="2890838" cy="2528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DCC002F2-11F5-4D15-A105-3476002C075E}"/>
              </a:ext>
            </a:extLst>
          </p:cNvPr>
          <p:cNvSpPr>
            <a:spLocks noGrp="1"/>
          </p:cNvSpPr>
          <p:nvPr>
            <p:ph type="pic" sz="quarter" idx="11"/>
          </p:nvPr>
        </p:nvSpPr>
        <p:spPr>
          <a:xfrm>
            <a:off x="4475163" y="2097088"/>
            <a:ext cx="1420812" cy="1230312"/>
          </a:xfrm>
        </p:spPr>
        <p:txBody>
          <a:bodyPr/>
          <a:lstStyle/>
          <a:p>
            <a:endParaRPr lang="en-US"/>
          </a:p>
        </p:txBody>
      </p:sp>
      <p:sp>
        <p:nvSpPr>
          <p:cNvPr id="8" name="Picture Placeholder 7">
            <a:extLst>
              <a:ext uri="{FF2B5EF4-FFF2-40B4-BE49-F238E27FC236}">
                <a16:creationId xmlns:a16="http://schemas.microsoft.com/office/drawing/2014/main" id="{C8D82BAD-EAF3-47DD-B052-0C5F240EE302}"/>
              </a:ext>
            </a:extLst>
          </p:cNvPr>
          <p:cNvSpPr>
            <a:spLocks noGrp="1"/>
          </p:cNvSpPr>
          <p:nvPr>
            <p:ph type="pic" sz="quarter" idx="12"/>
          </p:nvPr>
        </p:nvSpPr>
        <p:spPr>
          <a:xfrm>
            <a:off x="6475413" y="2097088"/>
            <a:ext cx="1668462" cy="1228725"/>
          </a:xfrm>
        </p:spPr>
        <p:txBody>
          <a:bodyPr/>
          <a:lstStyle/>
          <a:p>
            <a:endParaRPr lang="en-US"/>
          </a:p>
        </p:txBody>
      </p:sp>
      <p:sp>
        <p:nvSpPr>
          <p:cNvPr id="10" name="Picture Placeholder 9">
            <a:extLst>
              <a:ext uri="{FF2B5EF4-FFF2-40B4-BE49-F238E27FC236}">
                <a16:creationId xmlns:a16="http://schemas.microsoft.com/office/drawing/2014/main" id="{9EA4034E-FCEC-453C-9E7F-5471E18C89EB}"/>
              </a:ext>
            </a:extLst>
          </p:cNvPr>
          <p:cNvSpPr>
            <a:spLocks noGrp="1"/>
          </p:cNvSpPr>
          <p:nvPr>
            <p:ph type="pic" sz="quarter" idx="13"/>
          </p:nvPr>
        </p:nvSpPr>
        <p:spPr>
          <a:xfrm>
            <a:off x="4862513" y="3889375"/>
            <a:ext cx="1612900" cy="1543050"/>
          </a:xfrm>
        </p:spPr>
        <p:txBody>
          <a:bodyPr/>
          <a:lstStyle/>
          <a:p>
            <a:endParaRPr lang="en-US"/>
          </a:p>
        </p:txBody>
      </p:sp>
      <p:sp>
        <p:nvSpPr>
          <p:cNvPr id="12" name="Picture Placeholder 11">
            <a:extLst>
              <a:ext uri="{FF2B5EF4-FFF2-40B4-BE49-F238E27FC236}">
                <a16:creationId xmlns:a16="http://schemas.microsoft.com/office/drawing/2014/main" id="{052207EE-D2F2-4EE6-8CF9-8C40D0D8104F}"/>
              </a:ext>
            </a:extLst>
          </p:cNvPr>
          <p:cNvSpPr>
            <a:spLocks noGrp="1"/>
          </p:cNvSpPr>
          <p:nvPr>
            <p:ph type="pic" sz="quarter" idx="14"/>
          </p:nvPr>
        </p:nvSpPr>
        <p:spPr>
          <a:xfrm>
            <a:off x="7454900" y="4022725"/>
            <a:ext cx="1754188" cy="1409700"/>
          </a:xfrm>
        </p:spPr>
        <p:txBody>
          <a:bodyPr/>
          <a:lstStyle/>
          <a:p>
            <a:endParaRPr lang="en-US"/>
          </a:p>
        </p:txBody>
      </p:sp>
      <p:sp>
        <p:nvSpPr>
          <p:cNvPr id="14" name="Picture Placeholder 13">
            <a:extLst>
              <a:ext uri="{FF2B5EF4-FFF2-40B4-BE49-F238E27FC236}">
                <a16:creationId xmlns:a16="http://schemas.microsoft.com/office/drawing/2014/main" id="{5955696F-73B1-443E-A8D7-22DACF2BE9FB}"/>
              </a:ext>
            </a:extLst>
          </p:cNvPr>
          <p:cNvSpPr>
            <a:spLocks noGrp="1"/>
          </p:cNvSpPr>
          <p:nvPr>
            <p:ph type="pic" sz="quarter" idx="15"/>
          </p:nvPr>
        </p:nvSpPr>
        <p:spPr>
          <a:xfrm>
            <a:off x="8745538" y="2097088"/>
            <a:ext cx="1538287" cy="1331912"/>
          </a:xfrm>
        </p:spPr>
        <p:txBody>
          <a:bodyPr/>
          <a:lstStyle/>
          <a:p>
            <a:endParaRPr lang="en-US"/>
          </a:p>
        </p:txBody>
      </p:sp>
      <p:sp>
        <p:nvSpPr>
          <p:cNvPr id="16" name="Picture Placeholder 15">
            <a:extLst>
              <a:ext uri="{FF2B5EF4-FFF2-40B4-BE49-F238E27FC236}">
                <a16:creationId xmlns:a16="http://schemas.microsoft.com/office/drawing/2014/main" id="{AAAFD2EA-B1CF-4EDF-A095-C172B316C6D0}"/>
              </a:ext>
            </a:extLst>
          </p:cNvPr>
          <p:cNvSpPr>
            <a:spLocks noGrp="1"/>
          </p:cNvSpPr>
          <p:nvPr>
            <p:ph type="pic" sz="quarter" idx="16"/>
          </p:nvPr>
        </p:nvSpPr>
        <p:spPr>
          <a:xfrm>
            <a:off x="10058400" y="4022725"/>
            <a:ext cx="1485900" cy="1409700"/>
          </a:xfrm>
        </p:spPr>
        <p:txBody>
          <a:bodyPr/>
          <a:lstStyle/>
          <a:p>
            <a:endParaRPr lang="en-US"/>
          </a:p>
        </p:txBody>
      </p:sp>
    </p:spTree>
    <p:extLst>
      <p:ext uri="{BB962C8B-B14F-4D97-AF65-F5344CB8AC3E}">
        <p14:creationId xmlns:p14="http://schemas.microsoft.com/office/powerpoint/2010/main" val="400879926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5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7104-472E-444C-9A18-75F48B162088}"/>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48AACE7-6DFD-4589-A97A-D69BAEE7D806}"/>
              </a:ext>
            </a:extLst>
          </p:cNvPr>
          <p:cNvSpPr>
            <a:spLocks noGrp="1"/>
          </p:cNvSpPr>
          <p:nvPr>
            <p:ph sz="quarter" idx="10"/>
          </p:nvPr>
        </p:nvSpPr>
        <p:spPr>
          <a:xfrm>
            <a:off x="731838" y="1817688"/>
            <a:ext cx="2581275" cy="2366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09C1DD6-ED16-4143-BA4B-BFD0C084EC7F}"/>
              </a:ext>
            </a:extLst>
          </p:cNvPr>
          <p:cNvSpPr>
            <a:spLocks noGrp="1"/>
          </p:cNvSpPr>
          <p:nvPr>
            <p:ph type="pic" sz="quarter" idx="11"/>
          </p:nvPr>
        </p:nvSpPr>
        <p:spPr>
          <a:xfrm>
            <a:off x="5508625" y="2011363"/>
            <a:ext cx="1763713" cy="1549400"/>
          </a:xfrm>
        </p:spPr>
        <p:txBody>
          <a:bodyPr/>
          <a:lstStyle/>
          <a:p>
            <a:endParaRPr lang="en-US"/>
          </a:p>
        </p:txBody>
      </p:sp>
      <p:sp>
        <p:nvSpPr>
          <p:cNvPr id="8" name="Picture Placeholder 7">
            <a:extLst>
              <a:ext uri="{FF2B5EF4-FFF2-40B4-BE49-F238E27FC236}">
                <a16:creationId xmlns:a16="http://schemas.microsoft.com/office/drawing/2014/main" id="{FEA34A94-9B03-4362-8A22-761730A2E23A}"/>
              </a:ext>
            </a:extLst>
          </p:cNvPr>
          <p:cNvSpPr>
            <a:spLocks noGrp="1"/>
          </p:cNvSpPr>
          <p:nvPr>
            <p:ph type="pic" sz="quarter" idx="12"/>
          </p:nvPr>
        </p:nvSpPr>
        <p:spPr>
          <a:xfrm>
            <a:off x="5421313" y="4038600"/>
            <a:ext cx="2033587" cy="1727200"/>
          </a:xfrm>
        </p:spPr>
        <p:txBody>
          <a:bodyPr/>
          <a:lstStyle/>
          <a:p>
            <a:endParaRPr lang="en-US"/>
          </a:p>
        </p:txBody>
      </p:sp>
      <p:sp>
        <p:nvSpPr>
          <p:cNvPr id="10" name="Picture Placeholder 9">
            <a:extLst>
              <a:ext uri="{FF2B5EF4-FFF2-40B4-BE49-F238E27FC236}">
                <a16:creationId xmlns:a16="http://schemas.microsoft.com/office/drawing/2014/main" id="{E0E130CC-580F-481B-8208-46ADD2A9A48F}"/>
              </a:ext>
            </a:extLst>
          </p:cNvPr>
          <p:cNvSpPr>
            <a:spLocks noGrp="1"/>
          </p:cNvSpPr>
          <p:nvPr>
            <p:ph type="pic" sz="quarter" idx="13"/>
          </p:nvPr>
        </p:nvSpPr>
        <p:spPr>
          <a:xfrm>
            <a:off x="3313113" y="4808538"/>
            <a:ext cx="1828800" cy="1624012"/>
          </a:xfrm>
        </p:spPr>
        <p:txBody>
          <a:bodyPr/>
          <a:lstStyle/>
          <a:p>
            <a:endParaRPr lang="en-US"/>
          </a:p>
        </p:txBody>
      </p:sp>
      <p:sp>
        <p:nvSpPr>
          <p:cNvPr id="12" name="Picture Placeholder 11">
            <a:extLst>
              <a:ext uri="{FF2B5EF4-FFF2-40B4-BE49-F238E27FC236}">
                <a16:creationId xmlns:a16="http://schemas.microsoft.com/office/drawing/2014/main" id="{DF3CEC27-CB52-4833-8FDA-BBF45787E500}"/>
              </a:ext>
            </a:extLst>
          </p:cNvPr>
          <p:cNvSpPr>
            <a:spLocks noGrp="1"/>
          </p:cNvSpPr>
          <p:nvPr>
            <p:ph type="pic" sz="quarter" idx="14"/>
          </p:nvPr>
        </p:nvSpPr>
        <p:spPr>
          <a:xfrm>
            <a:off x="8240713" y="1925638"/>
            <a:ext cx="1549400" cy="1720850"/>
          </a:xfrm>
        </p:spPr>
        <p:txBody>
          <a:bodyPr/>
          <a:lstStyle/>
          <a:p>
            <a:endParaRPr lang="en-US"/>
          </a:p>
        </p:txBody>
      </p:sp>
    </p:spTree>
    <p:extLst>
      <p:ext uri="{BB962C8B-B14F-4D97-AF65-F5344CB8AC3E}">
        <p14:creationId xmlns:p14="http://schemas.microsoft.com/office/powerpoint/2010/main" val="251314131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19050" y="1"/>
            <a:ext cx="12192000" cy="3545113"/>
          </a:xfrm>
          <a:prstGeom prst="rect">
            <a:avLst/>
          </a:prstGeom>
        </p:spPr>
      </p:pic>
    </p:spTree>
    <p:extLst>
      <p:ext uri="{BB962C8B-B14F-4D97-AF65-F5344CB8AC3E}">
        <p14:creationId xmlns:p14="http://schemas.microsoft.com/office/powerpoint/2010/main" val="402863541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userDrawn="1">
  <p:cSld name="3_Two Content">
    <p:bg>
      <p:bgPr>
        <a:gradFill>
          <a:gsLst>
            <a:gs pos="0">
              <a:srgbClr val="FFFFFF"/>
            </a:gs>
            <a:gs pos="62000">
              <a:srgbClr val="EDEDED">
                <a:alpha val="62745"/>
              </a:srgbClr>
            </a:gs>
            <a:gs pos="100000">
              <a:srgbClr val="EDEDED"/>
            </a:gs>
          </a:gsLst>
          <a:lin ang="4800000" scaled="0"/>
        </a:gra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47700" y="546008"/>
            <a:ext cx="9288972" cy="1229075"/>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chemeClr val="dk2"/>
              </a:buClr>
              <a:buSzPts val="6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647699" y="2092960"/>
            <a:ext cx="5295903" cy="396494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00"/>
              </a:spcBef>
              <a:spcAft>
                <a:spcPts val="0"/>
              </a:spcAft>
              <a:buClr>
                <a:schemeClr val="accent1"/>
              </a:buClr>
              <a:buSzPts val="3200"/>
              <a:buChar char="•"/>
              <a:defRPr sz="3200"/>
            </a:lvl1pPr>
            <a:lvl2pPr marL="914400" lvl="1" indent="-419100" algn="l">
              <a:lnSpc>
                <a:spcPct val="100000"/>
              </a:lnSpc>
              <a:spcBef>
                <a:spcPts val="600"/>
              </a:spcBef>
              <a:spcAft>
                <a:spcPts val="0"/>
              </a:spcAft>
              <a:buClr>
                <a:schemeClr val="accent1"/>
              </a:buClr>
              <a:buSzPts val="3000"/>
              <a:buChar char="◦"/>
              <a:defRPr sz="3000">
                <a:solidFill>
                  <a:schemeClr val="dk1"/>
                </a:solidFill>
                <a:latin typeface="Arial"/>
                <a:ea typeface="Arial"/>
                <a:cs typeface="Arial"/>
                <a:sym typeface="Arial"/>
              </a:defRPr>
            </a:lvl2pPr>
            <a:lvl3pPr marL="1371600" lvl="2" indent="-406400" algn="l">
              <a:lnSpc>
                <a:spcPct val="100000"/>
              </a:lnSpc>
              <a:spcBef>
                <a:spcPts val="600"/>
              </a:spcBef>
              <a:spcAft>
                <a:spcPts val="0"/>
              </a:spcAft>
              <a:buClr>
                <a:schemeClr val="accent1"/>
              </a:buClr>
              <a:buSzPts val="2800"/>
              <a:buFont typeface="Arial"/>
              <a:buChar char="▪"/>
              <a:defRPr sz="2800">
                <a:solidFill>
                  <a:schemeClr val="dk1"/>
                </a:solidFill>
                <a:latin typeface="Arial"/>
                <a:ea typeface="Arial"/>
                <a:cs typeface="Arial"/>
                <a:sym typeface="Arial"/>
              </a:defRPr>
            </a:lvl3pPr>
            <a:lvl4pPr marL="1828800" lvl="3" indent="-393700" algn="l">
              <a:lnSpc>
                <a:spcPct val="100000"/>
              </a:lnSpc>
              <a:spcBef>
                <a:spcPts val="600"/>
              </a:spcBef>
              <a:spcAft>
                <a:spcPts val="0"/>
              </a:spcAft>
              <a:buClr>
                <a:schemeClr val="accent1"/>
              </a:buClr>
              <a:buSzPts val="2600"/>
              <a:buChar char="▫"/>
              <a:defRPr sz="2600">
                <a:solidFill>
                  <a:schemeClr val="dk1"/>
                </a:solidFill>
                <a:latin typeface="Arial"/>
                <a:ea typeface="Arial"/>
                <a:cs typeface="Arial"/>
                <a:sym typeface="Arial"/>
              </a:defRPr>
            </a:lvl4pPr>
            <a:lvl5pPr marL="2286000" lvl="4" indent="-381000" algn="l">
              <a:lnSpc>
                <a:spcPct val="100000"/>
              </a:lnSpc>
              <a:spcBef>
                <a:spcPts val="600"/>
              </a:spcBef>
              <a:spcAft>
                <a:spcPts val="0"/>
              </a:spcAft>
              <a:buClr>
                <a:schemeClr val="accent1"/>
              </a:buClr>
              <a:buSzPts val="2400"/>
              <a:buChar char="▪"/>
              <a:defRPr sz="2400">
                <a:solidFill>
                  <a:schemeClr val="dk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FBC3B4F-8854-999E-23B8-5B4A3F5E9EE2}"/>
              </a:ext>
            </a:extLst>
          </p:cNvPr>
          <p:cNvSpPr>
            <a:spLocks noGrp="1"/>
          </p:cNvSpPr>
          <p:nvPr>
            <p:ph type="pic" sz="quarter" idx="10"/>
          </p:nvPr>
        </p:nvSpPr>
        <p:spPr>
          <a:xfrm>
            <a:off x="6419850" y="2092960"/>
            <a:ext cx="1247775" cy="1130300"/>
          </a:xfrm>
        </p:spPr>
        <p:txBody>
          <a:bodyPr/>
          <a:lstStyle/>
          <a:p>
            <a:endParaRPr lang="en-US"/>
          </a:p>
        </p:txBody>
      </p:sp>
      <p:sp>
        <p:nvSpPr>
          <p:cNvPr id="7" name="Table Placeholder 6">
            <a:extLst>
              <a:ext uri="{FF2B5EF4-FFF2-40B4-BE49-F238E27FC236}">
                <a16:creationId xmlns:a16="http://schemas.microsoft.com/office/drawing/2014/main" id="{68FC6DC4-3D27-179B-870D-6E19FCBBF34C}"/>
              </a:ext>
            </a:extLst>
          </p:cNvPr>
          <p:cNvSpPr>
            <a:spLocks noGrp="1"/>
          </p:cNvSpPr>
          <p:nvPr>
            <p:ph type="tbl" sz="quarter" idx="11"/>
          </p:nvPr>
        </p:nvSpPr>
        <p:spPr>
          <a:xfrm>
            <a:off x="8029575" y="2343150"/>
            <a:ext cx="3638550" cy="3714750"/>
          </a:xfrm>
        </p:spPr>
        <p:txBody>
          <a:bodyPr/>
          <a:lstStyle/>
          <a:p>
            <a:endParaRPr lang="en-US"/>
          </a:p>
        </p:txBody>
      </p:sp>
    </p:spTree>
    <p:extLst>
      <p:ext uri="{BB962C8B-B14F-4D97-AF65-F5344CB8AC3E}">
        <p14:creationId xmlns:p14="http://schemas.microsoft.com/office/powerpoint/2010/main" val="84057792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8910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wo Content">
    <p:bg>
      <p:bgPr>
        <a:gradFill>
          <a:gsLst>
            <a:gs pos="0">
              <a:srgbClr val="EDEDED">
                <a:lumMod val="0"/>
                <a:lumOff val="100000"/>
              </a:srgbClr>
            </a:gs>
            <a:gs pos="100000">
              <a:srgbClr val="EDEDED"/>
            </a:gs>
            <a:gs pos="62000">
              <a:srgbClr val="EDEDED">
                <a:alpha val="63000"/>
              </a:srgbClr>
            </a:gs>
          </a:gsLst>
          <a:lin ang="4800000" scaled="0"/>
        </a:gradFill>
        <a:effectLst/>
      </p:bgPr>
    </p:bg>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hasCustomPrompt="1"/>
          </p:nvPr>
        </p:nvSpPr>
        <p:spPr>
          <a:xfrm>
            <a:off x="-1" y="-1"/>
            <a:ext cx="12192001" cy="1464907"/>
          </a:xfrm>
          <a:prstGeom prst="rect">
            <a:avLst/>
          </a:prstGeom>
          <a:solidFill>
            <a:schemeClr val="tx1">
              <a:lumMod val="20000"/>
              <a:lumOff val="80000"/>
            </a:schemeClr>
          </a:solidFill>
        </p:spPr>
        <p:txBody>
          <a:bodyPr vert="horz" lIns="91440" tIns="45720" rIns="91440" bIns="45720" rtlCol="0" anchor="ctr" anchorCtr="0">
            <a:noAutofit/>
          </a:bodyPr>
          <a:lstStyle>
            <a:lvl1pPr marL="548640">
              <a:lnSpc>
                <a:spcPct val="85000"/>
              </a:lnSpc>
              <a:defRPr>
                <a:solidFill>
                  <a:schemeClr val="tx2"/>
                </a:solidFill>
              </a:defRPr>
            </a:lvl1pPr>
          </a:lstStyle>
          <a:p>
            <a:r>
              <a:rPr lang="en-US"/>
              <a:t>Click to edit Master title style         </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1752600"/>
            <a:ext cx="5483888" cy="430530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1752600"/>
            <a:ext cx="5483888" cy="430530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256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1349398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19050" y="1"/>
            <a:ext cx="12192000" cy="3545113"/>
          </a:xfrm>
          <a:prstGeom prst="rect">
            <a:avLst/>
          </a:prstGeom>
        </p:spPr>
      </p:pic>
    </p:spTree>
    <p:extLst>
      <p:ext uri="{BB962C8B-B14F-4D97-AF65-F5344CB8AC3E}">
        <p14:creationId xmlns:p14="http://schemas.microsoft.com/office/powerpoint/2010/main" val="679245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912943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Tree>
    <p:extLst>
      <p:ext uri="{BB962C8B-B14F-4D97-AF65-F5344CB8AC3E}">
        <p14:creationId xmlns:p14="http://schemas.microsoft.com/office/powerpoint/2010/main" val="1743725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3146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801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47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237928585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573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a:t>Click to edit Master text styles</a:t>
            </a:r>
          </a:p>
        </p:txBody>
      </p:sp>
    </p:spTree>
    <p:extLst>
      <p:ext uri="{BB962C8B-B14F-4D97-AF65-F5344CB8AC3E}">
        <p14:creationId xmlns:p14="http://schemas.microsoft.com/office/powerpoint/2010/main" val="3185690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C862-AC0B-4703-AE6B-86F6F7E66EBE}"/>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09204FB-7020-4921-803F-59FE75CEB42D}"/>
              </a:ext>
            </a:extLst>
          </p:cNvPr>
          <p:cNvSpPr>
            <a:spLocks noGrp="1"/>
          </p:cNvSpPr>
          <p:nvPr>
            <p:ph sz="quarter" idx="10"/>
          </p:nvPr>
        </p:nvSpPr>
        <p:spPr>
          <a:xfrm>
            <a:off x="647700" y="1797050"/>
            <a:ext cx="4579938" cy="305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7958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24D0-CC66-484C-BDAE-80AA1BA3ED4C}"/>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4D160E42-F71D-431C-BC15-7EF198F99856}"/>
              </a:ext>
            </a:extLst>
          </p:cNvPr>
          <p:cNvSpPr>
            <a:spLocks noGrp="1"/>
          </p:cNvSpPr>
          <p:nvPr>
            <p:ph sz="quarter" idx="11"/>
          </p:nvPr>
        </p:nvSpPr>
        <p:spPr>
          <a:xfrm>
            <a:off x="647700" y="1917701"/>
            <a:ext cx="3324532" cy="1415434"/>
          </a:xfrm>
        </p:spPr>
        <p:txBody>
          <a:bodyPr/>
          <a:lstStyle/>
          <a:p>
            <a:pPr lvl="0"/>
            <a:r>
              <a:rPr lang="en-US"/>
              <a:t>Click to edit Master text styles</a:t>
            </a:r>
          </a:p>
        </p:txBody>
      </p:sp>
      <p:sp>
        <p:nvSpPr>
          <p:cNvPr id="4" name="Content Placeholder">
            <a:extLst>
              <a:ext uri="{FF2B5EF4-FFF2-40B4-BE49-F238E27FC236}">
                <a16:creationId xmlns:a16="http://schemas.microsoft.com/office/drawing/2014/main" id="{CC897884-B1DA-48FF-8CCA-46F47A52A2E4}"/>
              </a:ext>
            </a:extLst>
          </p:cNvPr>
          <p:cNvSpPr>
            <a:spLocks noGrp="1"/>
          </p:cNvSpPr>
          <p:nvPr>
            <p:ph sz="quarter" idx="12"/>
          </p:nvPr>
        </p:nvSpPr>
        <p:spPr>
          <a:xfrm>
            <a:off x="4211893" y="3654284"/>
            <a:ext cx="3324532" cy="1415434"/>
          </a:xfrm>
        </p:spPr>
        <p:txBody>
          <a:bodyPr/>
          <a:lstStyle/>
          <a:p>
            <a:pPr lvl="0"/>
            <a:r>
              <a:rPr lang="en-US"/>
              <a:t>Click to edit Master text styles</a:t>
            </a:r>
          </a:p>
        </p:txBody>
      </p:sp>
      <p:sp>
        <p:nvSpPr>
          <p:cNvPr id="5" name="Content Placeholder">
            <a:extLst>
              <a:ext uri="{FF2B5EF4-FFF2-40B4-BE49-F238E27FC236}">
                <a16:creationId xmlns:a16="http://schemas.microsoft.com/office/drawing/2014/main" id="{8D9B7AF6-2E0F-4885-8824-28647981892E}"/>
              </a:ext>
            </a:extLst>
          </p:cNvPr>
          <p:cNvSpPr>
            <a:spLocks noGrp="1"/>
          </p:cNvSpPr>
          <p:nvPr>
            <p:ph sz="quarter" idx="13"/>
          </p:nvPr>
        </p:nvSpPr>
        <p:spPr>
          <a:xfrm>
            <a:off x="3972232" y="1883699"/>
            <a:ext cx="3324532" cy="1415434"/>
          </a:xfrm>
        </p:spPr>
        <p:txBody>
          <a:bodyPr/>
          <a:lstStyle/>
          <a:p>
            <a:pPr lvl="0"/>
            <a:r>
              <a:rPr lang="en-US"/>
              <a:t>Click to edit Master text styles</a:t>
            </a:r>
          </a:p>
        </p:txBody>
      </p:sp>
      <p:sp>
        <p:nvSpPr>
          <p:cNvPr id="6" name="Content Placeholder">
            <a:extLst>
              <a:ext uri="{FF2B5EF4-FFF2-40B4-BE49-F238E27FC236}">
                <a16:creationId xmlns:a16="http://schemas.microsoft.com/office/drawing/2014/main" id="{8E3D3129-4376-4AC0-8208-592D985A8E26}"/>
              </a:ext>
            </a:extLst>
          </p:cNvPr>
          <p:cNvSpPr>
            <a:spLocks noGrp="1"/>
          </p:cNvSpPr>
          <p:nvPr>
            <p:ph sz="quarter" idx="14"/>
          </p:nvPr>
        </p:nvSpPr>
        <p:spPr>
          <a:xfrm>
            <a:off x="7608939" y="1917701"/>
            <a:ext cx="3324532" cy="1415434"/>
          </a:xfrm>
        </p:spPr>
        <p:txBody>
          <a:bodyPr/>
          <a:lstStyle/>
          <a:p>
            <a:pPr lvl="0"/>
            <a:r>
              <a:rPr lang="en-US"/>
              <a:t>Click to edit Master text styles</a:t>
            </a:r>
          </a:p>
        </p:txBody>
      </p:sp>
      <p:sp>
        <p:nvSpPr>
          <p:cNvPr id="7" name="Content Placeholder">
            <a:extLst>
              <a:ext uri="{FF2B5EF4-FFF2-40B4-BE49-F238E27FC236}">
                <a16:creationId xmlns:a16="http://schemas.microsoft.com/office/drawing/2014/main" id="{FB1A3386-6798-4915-A292-F4258B30B8B5}"/>
              </a:ext>
            </a:extLst>
          </p:cNvPr>
          <p:cNvSpPr>
            <a:spLocks noGrp="1"/>
          </p:cNvSpPr>
          <p:nvPr>
            <p:ph sz="quarter" idx="15"/>
          </p:nvPr>
        </p:nvSpPr>
        <p:spPr>
          <a:xfrm>
            <a:off x="7726925" y="3485535"/>
            <a:ext cx="3324532" cy="1415434"/>
          </a:xfrm>
        </p:spPr>
        <p:txBody>
          <a:bodyPr/>
          <a:lstStyle/>
          <a:p>
            <a:pPr lvl="0"/>
            <a:r>
              <a:rPr lang="en-US"/>
              <a:t>Click to edit Master text styles</a:t>
            </a:r>
          </a:p>
        </p:txBody>
      </p:sp>
      <p:sp>
        <p:nvSpPr>
          <p:cNvPr id="8" name="Content Placeholder">
            <a:extLst>
              <a:ext uri="{FF2B5EF4-FFF2-40B4-BE49-F238E27FC236}">
                <a16:creationId xmlns:a16="http://schemas.microsoft.com/office/drawing/2014/main" id="{E5B43E3E-B310-4DF9-8B9A-71F880A4FDA2}"/>
              </a:ext>
            </a:extLst>
          </p:cNvPr>
          <p:cNvSpPr>
            <a:spLocks noGrp="1"/>
          </p:cNvSpPr>
          <p:nvPr>
            <p:ph sz="quarter" idx="16"/>
          </p:nvPr>
        </p:nvSpPr>
        <p:spPr>
          <a:xfrm>
            <a:off x="696861" y="3524866"/>
            <a:ext cx="3324532" cy="1415434"/>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CCE48EF7-7627-4797-8DEC-CBEF1F6A4559}"/>
              </a:ext>
            </a:extLst>
          </p:cNvPr>
          <p:cNvSpPr>
            <a:spLocks noGrp="1"/>
          </p:cNvSpPr>
          <p:nvPr>
            <p:ph sz="quarter" idx="17"/>
          </p:nvPr>
        </p:nvSpPr>
        <p:spPr>
          <a:xfrm>
            <a:off x="696861" y="5255752"/>
            <a:ext cx="3324532" cy="1415434"/>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BFF2FC00-B18E-4D73-8183-10A378469F7C}"/>
              </a:ext>
            </a:extLst>
          </p:cNvPr>
          <p:cNvSpPr>
            <a:spLocks noGrp="1"/>
          </p:cNvSpPr>
          <p:nvPr>
            <p:ph sz="quarter" idx="18"/>
          </p:nvPr>
        </p:nvSpPr>
        <p:spPr>
          <a:xfrm>
            <a:off x="4402393" y="5284795"/>
            <a:ext cx="3324532" cy="1415434"/>
          </a:xfrm>
        </p:spPr>
        <p:txBody>
          <a:bodyPr/>
          <a:lstStyle/>
          <a:p>
            <a:pPr lvl="0"/>
            <a:r>
              <a:rPr lang="en-US"/>
              <a:t>Click to edit Master text styles</a:t>
            </a:r>
          </a:p>
        </p:txBody>
      </p:sp>
      <p:sp>
        <p:nvSpPr>
          <p:cNvPr id="11" name="Content Placeholder">
            <a:extLst>
              <a:ext uri="{FF2B5EF4-FFF2-40B4-BE49-F238E27FC236}">
                <a16:creationId xmlns:a16="http://schemas.microsoft.com/office/drawing/2014/main" id="{F1BF4435-0086-4B8E-8EAE-0ADEFFF20B4B}"/>
              </a:ext>
            </a:extLst>
          </p:cNvPr>
          <p:cNvSpPr>
            <a:spLocks noGrp="1"/>
          </p:cNvSpPr>
          <p:nvPr>
            <p:ph sz="quarter" idx="19"/>
          </p:nvPr>
        </p:nvSpPr>
        <p:spPr>
          <a:xfrm>
            <a:off x="8026809" y="5255752"/>
            <a:ext cx="3324532" cy="1415434"/>
          </a:xfrm>
        </p:spPr>
        <p:txBody>
          <a:bodyPr/>
          <a:lstStyle/>
          <a:p>
            <a:pPr lvl="0"/>
            <a:r>
              <a:rPr lang="en-US"/>
              <a:t>Click to edit Master text styles</a:t>
            </a:r>
          </a:p>
        </p:txBody>
      </p:sp>
      <p:sp>
        <p:nvSpPr>
          <p:cNvPr id="13" name="Text Placeholder 12">
            <a:extLst>
              <a:ext uri="{FF2B5EF4-FFF2-40B4-BE49-F238E27FC236}">
                <a16:creationId xmlns:a16="http://schemas.microsoft.com/office/drawing/2014/main" id="{D631A755-449E-6CEE-80A2-85D9C6029654}"/>
              </a:ext>
            </a:extLst>
          </p:cNvPr>
          <p:cNvSpPr>
            <a:spLocks noGrp="1"/>
          </p:cNvSpPr>
          <p:nvPr>
            <p:ph type="body" sz="quarter" idx="20"/>
          </p:nvPr>
        </p:nvSpPr>
        <p:spPr>
          <a:xfrm>
            <a:off x="2603108" y="1450834"/>
            <a:ext cx="1800225" cy="122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1B07AAC8-951F-994C-DAEE-611749C5232D}"/>
              </a:ext>
            </a:extLst>
          </p:cNvPr>
          <p:cNvSpPr>
            <a:spLocks noGrp="1"/>
          </p:cNvSpPr>
          <p:nvPr>
            <p:ph type="body" sz="quarter" idx="21"/>
          </p:nvPr>
        </p:nvSpPr>
        <p:spPr>
          <a:xfrm>
            <a:off x="3425825" y="1601788"/>
            <a:ext cx="3325813" cy="2363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6EE8DC26-FB9C-3958-6443-699F0BB71E45}"/>
              </a:ext>
            </a:extLst>
          </p:cNvPr>
          <p:cNvSpPr>
            <a:spLocks noGrp="1"/>
          </p:cNvSpPr>
          <p:nvPr>
            <p:ph sz="quarter" idx="22"/>
          </p:nvPr>
        </p:nvSpPr>
        <p:spPr>
          <a:xfrm>
            <a:off x="5670370" y="1363613"/>
            <a:ext cx="3252787" cy="161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237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a:p>
        </p:txBody>
      </p:sp>
    </p:spTree>
    <p:extLst>
      <p:ext uri="{BB962C8B-B14F-4D97-AF65-F5344CB8AC3E}">
        <p14:creationId xmlns:p14="http://schemas.microsoft.com/office/powerpoint/2010/main" val="2888135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812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117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819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722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102612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Tree>
    <p:extLst>
      <p:ext uri="{BB962C8B-B14F-4D97-AF65-F5344CB8AC3E}">
        <p14:creationId xmlns:p14="http://schemas.microsoft.com/office/powerpoint/2010/main" val="364261175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123" y="1825625"/>
            <a:ext cx="5829677"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769321"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1123628" y="6054251"/>
            <a:ext cx="640080" cy="640080"/>
          </a:xfrm>
          <a:prstGeom prst="ellipse">
            <a:avLst/>
          </a:prstGeom>
          <a:solidFill>
            <a:srgbClr val="074A6D"/>
          </a:solidFill>
        </p:spPr>
        <p:txBody>
          <a:bodyPr vert="horz" lIns="91440" tIns="45720" rIns="91440" bIns="45720" rtlCol="0" anchor="ctr"/>
          <a:lstStyle>
            <a:lvl1pPr algn="ctr">
              <a:defRPr sz="1400" b="1">
                <a:solidFill>
                  <a:schemeClr val="bg1"/>
                </a:solidFill>
              </a:defRPr>
            </a:lvl1pPr>
          </a:lstStyle>
          <a:p>
            <a:fld id="{A278BFE2-05B1-41B7-9664-186D4B9427C3}" type="slidenum">
              <a:rPr lang="en-US" smtClean="0"/>
              <a:pPr/>
              <a:t>‹#›</a:t>
            </a:fld>
            <a:endParaRPr lang="en-US"/>
          </a:p>
        </p:txBody>
      </p:sp>
    </p:spTree>
    <p:custDataLst>
      <p:tags r:id="rId1"/>
    </p:custDataLst>
    <p:extLst>
      <p:ext uri="{BB962C8B-B14F-4D97-AF65-F5344CB8AC3E}">
        <p14:creationId xmlns:p14="http://schemas.microsoft.com/office/powerpoint/2010/main" val="2569878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CCEE-A158-1E72-48E1-BF4114719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272B5-21CD-A483-C645-B59639C9E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BD0297-5DD7-1A4A-0E7D-E3E79D324D05}"/>
              </a:ext>
            </a:extLst>
          </p:cNvPr>
          <p:cNvSpPr>
            <a:spLocks noGrp="1"/>
          </p:cNvSpPr>
          <p:nvPr>
            <p:ph type="dt" sz="half" idx="10"/>
          </p:nvPr>
        </p:nvSpPr>
        <p:spPr/>
        <p:txBody>
          <a:bodyPr/>
          <a:lstStyle/>
          <a:p>
            <a:fld id="{4F6D0975-EA1C-4C48-994F-669F2216CBF5}" type="datetimeFigureOut">
              <a:rPr lang="en-US" smtClean="0"/>
              <a:t>8/15/2023</a:t>
            </a:fld>
            <a:endParaRPr lang="en-US"/>
          </a:p>
        </p:txBody>
      </p:sp>
      <p:sp>
        <p:nvSpPr>
          <p:cNvPr id="5" name="Footer Placeholder 4">
            <a:extLst>
              <a:ext uri="{FF2B5EF4-FFF2-40B4-BE49-F238E27FC236}">
                <a16:creationId xmlns:a16="http://schemas.microsoft.com/office/drawing/2014/main" id="{D84C84B3-0AFF-7A79-50B0-CD86F1444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7E8E1-A758-086B-3669-225939341687}"/>
              </a:ext>
            </a:extLst>
          </p:cNvPr>
          <p:cNvSpPr>
            <a:spLocks noGrp="1"/>
          </p:cNvSpPr>
          <p:nvPr>
            <p:ph type="sldNum" sz="quarter" idx="12"/>
          </p:nvPr>
        </p:nvSpPr>
        <p:spPr/>
        <p:txBody>
          <a:bodyPr/>
          <a:lstStyle/>
          <a:p>
            <a:fld id="{55A08726-C3BA-4D46-A2B5-0FE8F083756E}" type="slidenum">
              <a:rPr lang="en-US" smtClean="0"/>
              <a:t>‹#›</a:t>
            </a:fld>
            <a:endParaRPr lang="en-US"/>
          </a:p>
        </p:txBody>
      </p:sp>
    </p:spTree>
    <p:extLst>
      <p:ext uri="{BB962C8B-B14F-4D97-AF65-F5344CB8AC3E}">
        <p14:creationId xmlns:p14="http://schemas.microsoft.com/office/powerpoint/2010/main" val="157561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7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2691-D1B5-4D79-B02E-AF95E20D3AC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AB7F3916-69D6-4208-ABBC-DA92BA6851B3}"/>
              </a:ext>
            </a:extLst>
          </p:cNvPr>
          <p:cNvSpPr>
            <a:spLocks noGrp="1"/>
          </p:cNvSpPr>
          <p:nvPr>
            <p:ph sz="quarter" idx="10"/>
          </p:nvPr>
        </p:nvSpPr>
        <p:spPr>
          <a:xfrm>
            <a:off x="647700" y="1903413"/>
            <a:ext cx="2890838" cy="2528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DCC002F2-11F5-4D15-A105-3476002C075E}"/>
              </a:ext>
            </a:extLst>
          </p:cNvPr>
          <p:cNvSpPr>
            <a:spLocks noGrp="1"/>
          </p:cNvSpPr>
          <p:nvPr>
            <p:ph type="pic" sz="quarter" idx="11"/>
          </p:nvPr>
        </p:nvSpPr>
        <p:spPr>
          <a:xfrm>
            <a:off x="4475163" y="2097088"/>
            <a:ext cx="1420812" cy="1230312"/>
          </a:xfrm>
        </p:spPr>
        <p:txBody>
          <a:bodyPr/>
          <a:lstStyle/>
          <a:p>
            <a:endParaRPr lang="en-US"/>
          </a:p>
        </p:txBody>
      </p:sp>
      <p:sp>
        <p:nvSpPr>
          <p:cNvPr id="8" name="Picture Placeholder 7">
            <a:extLst>
              <a:ext uri="{FF2B5EF4-FFF2-40B4-BE49-F238E27FC236}">
                <a16:creationId xmlns:a16="http://schemas.microsoft.com/office/drawing/2014/main" id="{C8D82BAD-EAF3-47DD-B052-0C5F240EE302}"/>
              </a:ext>
            </a:extLst>
          </p:cNvPr>
          <p:cNvSpPr>
            <a:spLocks noGrp="1"/>
          </p:cNvSpPr>
          <p:nvPr>
            <p:ph type="pic" sz="quarter" idx="12"/>
          </p:nvPr>
        </p:nvSpPr>
        <p:spPr>
          <a:xfrm>
            <a:off x="6475413" y="2097088"/>
            <a:ext cx="1668462" cy="1228725"/>
          </a:xfrm>
        </p:spPr>
        <p:txBody>
          <a:bodyPr/>
          <a:lstStyle/>
          <a:p>
            <a:endParaRPr lang="en-US"/>
          </a:p>
        </p:txBody>
      </p:sp>
      <p:sp>
        <p:nvSpPr>
          <p:cNvPr id="10" name="Picture Placeholder 9">
            <a:extLst>
              <a:ext uri="{FF2B5EF4-FFF2-40B4-BE49-F238E27FC236}">
                <a16:creationId xmlns:a16="http://schemas.microsoft.com/office/drawing/2014/main" id="{9EA4034E-FCEC-453C-9E7F-5471E18C89EB}"/>
              </a:ext>
            </a:extLst>
          </p:cNvPr>
          <p:cNvSpPr>
            <a:spLocks noGrp="1"/>
          </p:cNvSpPr>
          <p:nvPr>
            <p:ph type="pic" sz="quarter" idx="13"/>
          </p:nvPr>
        </p:nvSpPr>
        <p:spPr>
          <a:xfrm>
            <a:off x="4862513" y="3889375"/>
            <a:ext cx="1612900" cy="1543050"/>
          </a:xfrm>
        </p:spPr>
        <p:txBody>
          <a:bodyPr/>
          <a:lstStyle/>
          <a:p>
            <a:endParaRPr lang="en-US"/>
          </a:p>
        </p:txBody>
      </p:sp>
      <p:sp>
        <p:nvSpPr>
          <p:cNvPr id="12" name="Picture Placeholder 11">
            <a:extLst>
              <a:ext uri="{FF2B5EF4-FFF2-40B4-BE49-F238E27FC236}">
                <a16:creationId xmlns:a16="http://schemas.microsoft.com/office/drawing/2014/main" id="{052207EE-D2F2-4EE6-8CF9-8C40D0D8104F}"/>
              </a:ext>
            </a:extLst>
          </p:cNvPr>
          <p:cNvSpPr>
            <a:spLocks noGrp="1"/>
          </p:cNvSpPr>
          <p:nvPr>
            <p:ph type="pic" sz="quarter" idx="14"/>
          </p:nvPr>
        </p:nvSpPr>
        <p:spPr>
          <a:xfrm>
            <a:off x="7454900" y="4022725"/>
            <a:ext cx="1754188" cy="1409700"/>
          </a:xfrm>
        </p:spPr>
        <p:txBody>
          <a:bodyPr/>
          <a:lstStyle/>
          <a:p>
            <a:endParaRPr lang="en-US"/>
          </a:p>
        </p:txBody>
      </p:sp>
      <p:sp>
        <p:nvSpPr>
          <p:cNvPr id="14" name="Picture Placeholder 13">
            <a:extLst>
              <a:ext uri="{FF2B5EF4-FFF2-40B4-BE49-F238E27FC236}">
                <a16:creationId xmlns:a16="http://schemas.microsoft.com/office/drawing/2014/main" id="{5955696F-73B1-443E-A8D7-22DACF2BE9FB}"/>
              </a:ext>
            </a:extLst>
          </p:cNvPr>
          <p:cNvSpPr>
            <a:spLocks noGrp="1"/>
          </p:cNvSpPr>
          <p:nvPr>
            <p:ph type="pic" sz="quarter" idx="15"/>
          </p:nvPr>
        </p:nvSpPr>
        <p:spPr>
          <a:xfrm>
            <a:off x="8745538" y="2097088"/>
            <a:ext cx="1538287" cy="1331912"/>
          </a:xfrm>
        </p:spPr>
        <p:txBody>
          <a:bodyPr/>
          <a:lstStyle/>
          <a:p>
            <a:endParaRPr lang="en-US"/>
          </a:p>
        </p:txBody>
      </p:sp>
      <p:sp>
        <p:nvSpPr>
          <p:cNvPr id="16" name="Picture Placeholder 15">
            <a:extLst>
              <a:ext uri="{FF2B5EF4-FFF2-40B4-BE49-F238E27FC236}">
                <a16:creationId xmlns:a16="http://schemas.microsoft.com/office/drawing/2014/main" id="{AAAFD2EA-B1CF-4EDF-A095-C172B316C6D0}"/>
              </a:ext>
            </a:extLst>
          </p:cNvPr>
          <p:cNvSpPr>
            <a:spLocks noGrp="1"/>
          </p:cNvSpPr>
          <p:nvPr>
            <p:ph type="pic" sz="quarter" idx="16"/>
          </p:nvPr>
        </p:nvSpPr>
        <p:spPr>
          <a:xfrm>
            <a:off x="10058400" y="4022725"/>
            <a:ext cx="1485900" cy="1409700"/>
          </a:xfrm>
        </p:spPr>
        <p:txBody>
          <a:bodyPr/>
          <a:lstStyle/>
          <a:p>
            <a:endParaRPr lang="en-US"/>
          </a:p>
        </p:txBody>
      </p:sp>
    </p:spTree>
    <p:extLst>
      <p:ext uri="{BB962C8B-B14F-4D97-AF65-F5344CB8AC3E}">
        <p14:creationId xmlns:p14="http://schemas.microsoft.com/office/powerpoint/2010/main" val="1994705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5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7104-472E-444C-9A18-75F48B162088}"/>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48AACE7-6DFD-4589-A97A-D69BAEE7D806}"/>
              </a:ext>
            </a:extLst>
          </p:cNvPr>
          <p:cNvSpPr>
            <a:spLocks noGrp="1"/>
          </p:cNvSpPr>
          <p:nvPr>
            <p:ph sz="quarter" idx="10"/>
          </p:nvPr>
        </p:nvSpPr>
        <p:spPr>
          <a:xfrm>
            <a:off x="731838" y="1817688"/>
            <a:ext cx="2581275" cy="2366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09C1DD6-ED16-4143-BA4B-BFD0C084EC7F}"/>
              </a:ext>
            </a:extLst>
          </p:cNvPr>
          <p:cNvSpPr>
            <a:spLocks noGrp="1"/>
          </p:cNvSpPr>
          <p:nvPr>
            <p:ph type="pic" sz="quarter" idx="11"/>
          </p:nvPr>
        </p:nvSpPr>
        <p:spPr>
          <a:xfrm>
            <a:off x="5508625" y="2011363"/>
            <a:ext cx="1763713" cy="1549400"/>
          </a:xfrm>
        </p:spPr>
        <p:txBody>
          <a:bodyPr/>
          <a:lstStyle/>
          <a:p>
            <a:endParaRPr lang="en-US"/>
          </a:p>
        </p:txBody>
      </p:sp>
      <p:sp>
        <p:nvSpPr>
          <p:cNvPr id="8" name="Picture Placeholder 7">
            <a:extLst>
              <a:ext uri="{FF2B5EF4-FFF2-40B4-BE49-F238E27FC236}">
                <a16:creationId xmlns:a16="http://schemas.microsoft.com/office/drawing/2014/main" id="{FEA34A94-9B03-4362-8A22-761730A2E23A}"/>
              </a:ext>
            </a:extLst>
          </p:cNvPr>
          <p:cNvSpPr>
            <a:spLocks noGrp="1"/>
          </p:cNvSpPr>
          <p:nvPr>
            <p:ph type="pic" sz="quarter" idx="12"/>
          </p:nvPr>
        </p:nvSpPr>
        <p:spPr>
          <a:xfrm>
            <a:off x="5421313" y="4038600"/>
            <a:ext cx="2033587" cy="1727200"/>
          </a:xfrm>
        </p:spPr>
        <p:txBody>
          <a:bodyPr/>
          <a:lstStyle/>
          <a:p>
            <a:endParaRPr lang="en-US"/>
          </a:p>
        </p:txBody>
      </p:sp>
      <p:sp>
        <p:nvSpPr>
          <p:cNvPr id="10" name="Picture Placeholder 9">
            <a:extLst>
              <a:ext uri="{FF2B5EF4-FFF2-40B4-BE49-F238E27FC236}">
                <a16:creationId xmlns:a16="http://schemas.microsoft.com/office/drawing/2014/main" id="{E0E130CC-580F-481B-8208-46ADD2A9A48F}"/>
              </a:ext>
            </a:extLst>
          </p:cNvPr>
          <p:cNvSpPr>
            <a:spLocks noGrp="1"/>
          </p:cNvSpPr>
          <p:nvPr>
            <p:ph type="pic" sz="quarter" idx="13"/>
          </p:nvPr>
        </p:nvSpPr>
        <p:spPr>
          <a:xfrm>
            <a:off x="3313113" y="4808538"/>
            <a:ext cx="1828800" cy="1624012"/>
          </a:xfrm>
        </p:spPr>
        <p:txBody>
          <a:bodyPr/>
          <a:lstStyle/>
          <a:p>
            <a:endParaRPr lang="en-US"/>
          </a:p>
        </p:txBody>
      </p:sp>
      <p:sp>
        <p:nvSpPr>
          <p:cNvPr id="12" name="Picture Placeholder 11">
            <a:extLst>
              <a:ext uri="{FF2B5EF4-FFF2-40B4-BE49-F238E27FC236}">
                <a16:creationId xmlns:a16="http://schemas.microsoft.com/office/drawing/2014/main" id="{DF3CEC27-CB52-4833-8FDA-BBF45787E500}"/>
              </a:ext>
            </a:extLst>
          </p:cNvPr>
          <p:cNvSpPr>
            <a:spLocks noGrp="1"/>
          </p:cNvSpPr>
          <p:nvPr>
            <p:ph type="pic" sz="quarter" idx="14"/>
          </p:nvPr>
        </p:nvSpPr>
        <p:spPr>
          <a:xfrm>
            <a:off x="8240713" y="1925638"/>
            <a:ext cx="1549400" cy="1720850"/>
          </a:xfrm>
        </p:spPr>
        <p:txBody>
          <a:bodyPr/>
          <a:lstStyle/>
          <a:p>
            <a:endParaRPr lang="en-US"/>
          </a:p>
        </p:txBody>
      </p:sp>
    </p:spTree>
    <p:extLst>
      <p:ext uri="{BB962C8B-B14F-4D97-AF65-F5344CB8AC3E}">
        <p14:creationId xmlns:p14="http://schemas.microsoft.com/office/powerpoint/2010/main" val="16667714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userDrawn="1">
  <p:cSld name="3_Two Content">
    <p:bg>
      <p:bgPr>
        <a:gradFill>
          <a:gsLst>
            <a:gs pos="0">
              <a:srgbClr val="FFFFFF"/>
            </a:gs>
            <a:gs pos="62000">
              <a:srgbClr val="EDEDED">
                <a:alpha val="62745"/>
              </a:srgbClr>
            </a:gs>
            <a:gs pos="100000">
              <a:srgbClr val="EDEDED"/>
            </a:gs>
          </a:gsLst>
          <a:lin ang="4800000" scaled="0"/>
        </a:gra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47700" y="546008"/>
            <a:ext cx="9288972" cy="1229075"/>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chemeClr val="dk2"/>
              </a:buClr>
              <a:buSzPts val="6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647699" y="2092960"/>
            <a:ext cx="5295903" cy="396494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00"/>
              </a:spcBef>
              <a:spcAft>
                <a:spcPts val="0"/>
              </a:spcAft>
              <a:buClr>
                <a:schemeClr val="accent1"/>
              </a:buClr>
              <a:buSzPts val="3200"/>
              <a:buChar char="•"/>
              <a:defRPr sz="3200"/>
            </a:lvl1pPr>
            <a:lvl2pPr marL="914400" lvl="1" indent="-419100" algn="l">
              <a:lnSpc>
                <a:spcPct val="100000"/>
              </a:lnSpc>
              <a:spcBef>
                <a:spcPts val="600"/>
              </a:spcBef>
              <a:spcAft>
                <a:spcPts val="0"/>
              </a:spcAft>
              <a:buClr>
                <a:schemeClr val="accent1"/>
              </a:buClr>
              <a:buSzPts val="3000"/>
              <a:buChar char="◦"/>
              <a:defRPr sz="3000">
                <a:solidFill>
                  <a:schemeClr val="dk1"/>
                </a:solidFill>
                <a:latin typeface="Arial"/>
                <a:ea typeface="Arial"/>
                <a:cs typeface="Arial"/>
                <a:sym typeface="Arial"/>
              </a:defRPr>
            </a:lvl2pPr>
            <a:lvl3pPr marL="1371600" lvl="2" indent="-406400" algn="l">
              <a:lnSpc>
                <a:spcPct val="100000"/>
              </a:lnSpc>
              <a:spcBef>
                <a:spcPts val="600"/>
              </a:spcBef>
              <a:spcAft>
                <a:spcPts val="0"/>
              </a:spcAft>
              <a:buClr>
                <a:schemeClr val="accent1"/>
              </a:buClr>
              <a:buSzPts val="2800"/>
              <a:buFont typeface="Arial"/>
              <a:buChar char="▪"/>
              <a:defRPr sz="2800">
                <a:solidFill>
                  <a:schemeClr val="dk1"/>
                </a:solidFill>
                <a:latin typeface="Arial"/>
                <a:ea typeface="Arial"/>
                <a:cs typeface="Arial"/>
                <a:sym typeface="Arial"/>
              </a:defRPr>
            </a:lvl3pPr>
            <a:lvl4pPr marL="1828800" lvl="3" indent="-393700" algn="l">
              <a:lnSpc>
                <a:spcPct val="100000"/>
              </a:lnSpc>
              <a:spcBef>
                <a:spcPts val="600"/>
              </a:spcBef>
              <a:spcAft>
                <a:spcPts val="0"/>
              </a:spcAft>
              <a:buClr>
                <a:schemeClr val="accent1"/>
              </a:buClr>
              <a:buSzPts val="2600"/>
              <a:buChar char="▫"/>
              <a:defRPr sz="2600">
                <a:solidFill>
                  <a:schemeClr val="dk1"/>
                </a:solidFill>
                <a:latin typeface="Arial"/>
                <a:ea typeface="Arial"/>
                <a:cs typeface="Arial"/>
                <a:sym typeface="Arial"/>
              </a:defRPr>
            </a:lvl4pPr>
            <a:lvl5pPr marL="2286000" lvl="4" indent="-381000" algn="l">
              <a:lnSpc>
                <a:spcPct val="100000"/>
              </a:lnSpc>
              <a:spcBef>
                <a:spcPts val="600"/>
              </a:spcBef>
              <a:spcAft>
                <a:spcPts val="0"/>
              </a:spcAft>
              <a:buClr>
                <a:schemeClr val="accent1"/>
              </a:buClr>
              <a:buSzPts val="2400"/>
              <a:buChar char="▪"/>
              <a:defRPr sz="2400">
                <a:solidFill>
                  <a:schemeClr val="dk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FBC3B4F-8854-999E-23B8-5B4A3F5E9EE2}"/>
              </a:ext>
            </a:extLst>
          </p:cNvPr>
          <p:cNvSpPr>
            <a:spLocks noGrp="1"/>
          </p:cNvSpPr>
          <p:nvPr>
            <p:ph type="pic" sz="quarter" idx="10"/>
          </p:nvPr>
        </p:nvSpPr>
        <p:spPr>
          <a:xfrm>
            <a:off x="6419850" y="2092960"/>
            <a:ext cx="1247775" cy="1130300"/>
          </a:xfrm>
        </p:spPr>
        <p:txBody>
          <a:bodyPr/>
          <a:lstStyle/>
          <a:p>
            <a:endParaRPr lang="en-US"/>
          </a:p>
        </p:txBody>
      </p:sp>
      <p:sp>
        <p:nvSpPr>
          <p:cNvPr id="7" name="Table Placeholder 6">
            <a:extLst>
              <a:ext uri="{FF2B5EF4-FFF2-40B4-BE49-F238E27FC236}">
                <a16:creationId xmlns:a16="http://schemas.microsoft.com/office/drawing/2014/main" id="{68FC6DC4-3D27-179B-870D-6E19FCBBF34C}"/>
              </a:ext>
            </a:extLst>
          </p:cNvPr>
          <p:cNvSpPr>
            <a:spLocks noGrp="1"/>
          </p:cNvSpPr>
          <p:nvPr>
            <p:ph type="tbl" sz="quarter" idx="11"/>
          </p:nvPr>
        </p:nvSpPr>
        <p:spPr>
          <a:xfrm>
            <a:off x="8029575" y="2343150"/>
            <a:ext cx="3638550" cy="3714750"/>
          </a:xfrm>
        </p:spPr>
        <p:txBody>
          <a:bodyPr/>
          <a:lstStyle/>
          <a:p>
            <a:endParaRPr lang="en-US"/>
          </a:p>
        </p:txBody>
      </p:sp>
    </p:spTree>
    <p:extLst>
      <p:ext uri="{BB962C8B-B14F-4D97-AF65-F5344CB8AC3E}">
        <p14:creationId xmlns:p14="http://schemas.microsoft.com/office/powerpoint/2010/main" val="4163659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533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Content">
    <p:bg>
      <p:bgPr>
        <a:solidFill>
          <a:srgbClr val="EAF2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Content Placeholder 4"/>
          <p:cNvSpPr>
            <a:spLocks noGrp="1"/>
          </p:cNvSpPr>
          <p:nvPr>
            <p:ph sz="quarter" idx="11"/>
          </p:nvPr>
        </p:nvSpPr>
        <p:spPr>
          <a:xfrm>
            <a:off x="414867" y="1870687"/>
            <a:ext cx="11353799" cy="4268855"/>
          </a:xfrm>
        </p:spPr>
        <p:txBody>
          <a:bodyPr/>
          <a:lstStyle>
            <a:lvl1pPr>
              <a:lnSpc>
                <a:spcPct val="100000"/>
              </a:lnSpc>
              <a:defRPr/>
            </a:lvl1pPr>
          </a:lstStyle>
          <a:p>
            <a:pPr lvl="0"/>
            <a:r>
              <a:rPr lang="en-US"/>
              <a:t>Edit Master text styles</a:t>
            </a:r>
          </a:p>
        </p:txBody>
      </p:sp>
    </p:spTree>
    <p:extLst>
      <p:ext uri="{BB962C8B-B14F-4D97-AF65-F5344CB8AC3E}">
        <p14:creationId xmlns:p14="http://schemas.microsoft.com/office/powerpoint/2010/main" val="960293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415" y="988791"/>
            <a:ext cx="11494169" cy="3632199"/>
          </a:xfrm>
        </p:spPr>
        <p:txBody>
          <a:bodyPr/>
          <a:lstStyle>
            <a:lvl1pPr algn="ctr">
              <a:defRPr/>
            </a:lvl1pPr>
          </a:lstStyle>
          <a:p>
            <a:r>
              <a:rPr lang="en-US"/>
              <a:t>Click to edit Master title style</a:t>
            </a:r>
          </a:p>
        </p:txBody>
      </p:sp>
      <p:sp>
        <p:nvSpPr>
          <p:cNvPr id="4" name="Slide Number Placeholder 3"/>
          <p:cNvSpPr>
            <a:spLocks noGrp="1"/>
          </p:cNvSpPr>
          <p:nvPr>
            <p:ph type="sldNum" sz="quarter" idx="11"/>
          </p:nvPr>
        </p:nvSpPr>
        <p:spPr/>
        <p:txBody>
          <a:bodyPr/>
          <a:lstStyle/>
          <a:p>
            <a:fld id="{BD4257AD-90F9-4636-AD93-EC01DBF603ED}" type="slidenum">
              <a:rPr lang="en-US" smtClean="0"/>
              <a:t>‹#›</a:t>
            </a:fld>
            <a:endParaRPr lang="en-US"/>
          </a:p>
        </p:txBody>
      </p:sp>
    </p:spTree>
    <p:extLst>
      <p:ext uri="{BB962C8B-B14F-4D97-AF65-F5344CB8AC3E}">
        <p14:creationId xmlns:p14="http://schemas.microsoft.com/office/powerpoint/2010/main" val="3772033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quarter" idx="11"/>
          </p:nvPr>
        </p:nvSpPr>
        <p:spPr>
          <a:xfrm>
            <a:off x="414867" y="1870687"/>
            <a:ext cx="6501981" cy="4268855"/>
          </a:xfrm>
        </p:spPr>
        <p:txBody>
          <a:bodyPr/>
          <a:lstStyle/>
          <a:p>
            <a:pPr lvl="0"/>
            <a:r>
              <a:rPr lang="en-US"/>
              <a:t>Edit Master text styles</a:t>
            </a:r>
          </a:p>
        </p:txBody>
      </p:sp>
      <p:sp>
        <p:nvSpPr>
          <p:cNvPr id="6" name="Content Placeholder 4"/>
          <p:cNvSpPr>
            <a:spLocks noGrp="1"/>
          </p:cNvSpPr>
          <p:nvPr>
            <p:ph sz="quarter" idx="12"/>
          </p:nvPr>
        </p:nvSpPr>
        <p:spPr>
          <a:xfrm>
            <a:off x="7007382" y="1870686"/>
            <a:ext cx="4904202" cy="4268855"/>
          </a:xfrm>
        </p:spPr>
        <p:txBody>
          <a:bodyPr/>
          <a:lstStyle/>
          <a:p>
            <a:pPr lvl="0"/>
            <a:r>
              <a:rPr lang="en-US"/>
              <a:t>Edit Master text styles</a:t>
            </a:r>
          </a:p>
        </p:txBody>
      </p:sp>
    </p:spTree>
    <p:extLst>
      <p:ext uri="{BB962C8B-B14F-4D97-AF65-F5344CB8AC3E}">
        <p14:creationId xmlns:p14="http://schemas.microsoft.com/office/powerpoint/2010/main" val="2354587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25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804555"/>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961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D3E6-B878-1946-9F40-56CF7E3EB626}"/>
              </a:ext>
            </a:extLst>
          </p:cNvPr>
          <p:cNvSpPr>
            <a:spLocks noGrp="1"/>
          </p:cNvSpPr>
          <p:nvPr>
            <p:ph type="ctrTitle"/>
          </p:nvPr>
        </p:nvSpPr>
        <p:spPr>
          <a:xfrm>
            <a:off x="523875" y="1636713"/>
            <a:ext cx="8534400" cy="2387600"/>
          </a:xfrm>
        </p:spPr>
        <p:txBody>
          <a:bodyPr anchor="b">
            <a:noAutofit/>
          </a:bodyPr>
          <a:lstStyle>
            <a:lvl1pPr algn="l">
              <a:defRPr sz="4000" b="1" i="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2A0532B-3697-0D42-8498-E2FCD011A2C6}"/>
              </a:ext>
            </a:extLst>
          </p:cNvPr>
          <p:cNvSpPr>
            <a:spLocks noGrp="1"/>
          </p:cNvSpPr>
          <p:nvPr>
            <p:ph type="subTitle" idx="1"/>
          </p:nvPr>
        </p:nvSpPr>
        <p:spPr>
          <a:xfrm>
            <a:off x="523875" y="4116388"/>
            <a:ext cx="8534400" cy="1655762"/>
          </a:xfrm>
        </p:spPr>
        <p:txBody>
          <a:bodyPr>
            <a:normAutofit/>
          </a:bodyPr>
          <a:lstStyle>
            <a:lvl1pPr marL="0" indent="0" algn="l">
              <a:buNone/>
              <a:defRPr sz="2200" b="1" i="0">
                <a:solidFill>
                  <a:schemeClr val="bg1"/>
                </a:solidFill>
                <a:latin typeface="Arial" panose="020B0604020202020204" pitchFamily="34" charset="0"/>
                <a:ea typeface="Open Sans Semibold" panose="020B06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2307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6121-1258-0349-86BB-D3BCAC47F74C}"/>
              </a:ext>
            </a:extLst>
          </p:cNvPr>
          <p:cNvSpPr>
            <a:spLocks noGrp="1"/>
          </p:cNvSpPr>
          <p:nvPr>
            <p:ph type="title"/>
          </p:nvPr>
        </p:nvSpPr>
        <p:spPr>
          <a:xfrm>
            <a:off x="831850" y="1640541"/>
            <a:ext cx="10515600" cy="2020985"/>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A7E2E43F-6B5C-DF4B-8B09-36FB03BC1CBE}"/>
              </a:ext>
            </a:extLst>
          </p:cNvPr>
          <p:cNvSpPr>
            <a:spLocks noGrp="1"/>
          </p:cNvSpPr>
          <p:nvPr>
            <p:ph type="body" idx="1"/>
          </p:nvPr>
        </p:nvSpPr>
        <p:spPr>
          <a:xfrm>
            <a:off x="831850" y="3688515"/>
            <a:ext cx="10515600" cy="802804"/>
          </a:xfrm>
        </p:spPr>
        <p:txBody>
          <a:bodyPr>
            <a:normAutofit/>
          </a:bodyPr>
          <a:lstStyle>
            <a:lvl1pPr marL="0" indent="0">
              <a:buNone/>
              <a:defRPr sz="2200" b="1" i="0">
                <a:solidFill>
                  <a:schemeClr val="bg1"/>
                </a:solidFill>
                <a:latin typeface="Arial" panose="020B0604020202020204" pitchFamily="34" charset="0"/>
                <a:ea typeface="Open Sans Semibold" panose="020B0606030504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988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741F-3291-EC8B-4B79-DB1A551DE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4D9EBC-AB03-4FC6-4C04-675C113DE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DA68-01AF-FBF6-8CBB-BD751F685B18}"/>
              </a:ext>
            </a:extLst>
          </p:cNvPr>
          <p:cNvSpPr>
            <a:spLocks noGrp="1"/>
          </p:cNvSpPr>
          <p:nvPr>
            <p:ph type="dt" sz="half" idx="10"/>
          </p:nvPr>
        </p:nvSpPr>
        <p:spPr/>
        <p:txBody>
          <a:bodyPr/>
          <a:lstStyle/>
          <a:p>
            <a:fld id="{DE953B8A-AF9E-4357-88BE-06E1FB7CFC62}" type="datetimeFigureOut">
              <a:rPr lang="en-US" smtClean="0"/>
              <a:t>8/15/2023</a:t>
            </a:fld>
            <a:endParaRPr lang="en-US"/>
          </a:p>
        </p:txBody>
      </p:sp>
      <p:sp>
        <p:nvSpPr>
          <p:cNvPr id="5" name="Footer Placeholder 4">
            <a:extLst>
              <a:ext uri="{FF2B5EF4-FFF2-40B4-BE49-F238E27FC236}">
                <a16:creationId xmlns:a16="http://schemas.microsoft.com/office/drawing/2014/main" id="{C85B84E8-4530-48A6-690F-9F6891FCF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C4E7A-25CC-BE5F-020D-0F99B5743EE3}"/>
              </a:ext>
            </a:extLst>
          </p:cNvPr>
          <p:cNvSpPr>
            <a:spLocks noGrp="1"/>
          </p:cNvSpPr>
          <p:nvPr>
            <p:ph type="sldNum" sz="quarter" idx="12"/>
          </p:nvPr>
        </p:nvSpPr>
        <p:spPr/>
        <p:txBody>
          <a:bodyPr/>
          <a:lstStyle/>
          <a:p>
            <a:fld id="{31E28CAD-39F6-40BA-AF4D-035B8EB61BDB}" type="slidenum">
              <a:rPr lang="en-US" smtClean="0"/>
              <a:t>‹#›</a:t>
            </a:fld>
            <a:endParaRPr lang="en-US"/>
          </a:p>
        </p:txBody>
      </p:sp>
    </p:spTree>
    <p:extLst>
      <p:ext uri="{BB962C8B-B14F-4D97-AF65-F5344CB8AC3E}">
        <p14:creationId xmlns:p14="http://schemas.microsoft.com/office/powerpoint/2010/main" val="3500851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802A-5542-DF6A-E1D6-12289CD940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205AEA-91AC-E168-F9F9-DC2961021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149FC-D06F-21E5-7120-2F718A53B728}"/>
              </a:ext>
            </a:extLst>
          </p:cNvPr>
          <p:cNvSpPr>
            <a:spLocks noGrp="1"/>
          </p:cNvSpPr>
          <p:nvPr>
            <p:ph type="dt" sz="half" idx="10"/>
          </p:nvPr>
        </p:nvSpPr>
        <p:spPr/>
        <p:txBody>
          <a:bodyPr/>
          <a:lstStyle/>
          <a:p>
            <a:fld id="{DE953B8A-AF9E-4357-88BE-06E1FB7CFC62}" type="datetimeFigureOut">
              <a:rPr lang="en-US" smtClean="0"/>
              <a:t>8/15/2023</a:t>
            </a:fld>
            <a:endParaRPr lang="en-US"/>
          </a:p>
        </p:txBody>
      </p:sp>
      <p:sp>
        <p:nvSpPr>
          <p:cNvPr id="5" name="Footer Placeholder 4">
            <a:extLst>
              <a:ext uri="{FF2B5EF4-FFF2-40B4-BE49-F238E27FC236}">
                <a16:creationId xmlns:a16="http://schemas.microsoft.com/office/drawing/2014/main" id="{45B017CC-5A56-8F14-9618-1AE4B7207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8A50D-EDDF-9381-B9F5-A6E791EF6DE6}"/>
              </a:ext>
            </a:extLst>
          </p:cNvPr>
          <p:cNvSpPr>
            <a:spLocks noGrp="1"/>
          </p:cNvSpPr>
          <p:nvPr>
            <p:ph type="sldNum" sz="quarter" idx="12"/>
          </p:nvPr>
        </p:nvSpPr>
        <p:spPr/>
        <p:txBody>
          <a:bodyPr/>
          <a:lstStyle/>
          <a:p>
            <a:fld id="{31E28CAD-39F6-40BA-AF4D-035B8EB61BDB}" type="slidenum">
              <a:rPr lang="en-US" smtClean="0"/>
              <a:t>‹#›</a:t>
            </a:fld>
            <a:endParaRPr lang="en-US"/>
          </a:p>
        </p:txBody>
      </p:sp>
    </p:spTree>
    <p:extLst>
      <p:ext uri="{BB962C8B-B14F-4D97-AF65-F5344CB8AC3E}">
        <p14:creationId xmlns:p14="http://schemas.microsoft.com/office/powerpoint/2010/main" val="21726823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83FB-B5FD-CEDA-AD58-DD832644F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94C440-7C34-1629-3D16-98F0C9702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B7646F-A741-C4DD-76CE-DBE09D507F56}"/>
              </a:ext>
            </a:extLst>
          </p:cNvPr>
          <p:cNvSpPr>
            <a:spLocks noGrp="1"/>
          </p:cNvSpPr>
          <p:nvPr>
            <p:ph type="dt" sz="half" idx="10"/>
          </p:nvPr>
        </p:nvSpPr>
        <p:spPr/>
        <p:txBody>
          <a:bodyPr/>
          <a:lstStyle/>
          <a:p>
            <a:fld id="{DE953B8A-AF9E-4357-88BE-06E1FB7CFC62}" type="datetimeFigureOut">
              <a:rPr lang="en-US" smtClean="0"/>
              <a:t>8/15/2023</a:t>
            </a:fld>
            <a:endParaRPr lang="en-US"/>
          </a:p>
        </p:txBody>
      </p:sp>
      <p:sp>
        <p:nvSpPr>
          <p:cNvPr id="5" name="Footer Placeholder 4">
            <a:extLst>
              <a:ext uri="{FF2B5EF4-FFF2-40B4-BE49-F238E27FC236}">
                <a16:creationId xmlns:a16="http://schemas.microsoft.com/office/drawing/2014/main" id="{5D072686-B692-A4D4-E19C-C5A50C8B3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BAF29-A045-3868-5006-6AA934BA620A}"/>
              </a:ext>
            </a:extLst>
          </p:cNvPr>
          <p:cNvSpPr>
            <a:spLocks noGrp="1"/>
          </p:cNvSpPr>
          <p:nvPr>
            <p:ph type="sldNum" sz="quarter" idx="12"/>
          </p:nvPr>
        </p:nvSpPr>
        <p:spPr/>
        <p:txBody>
          <a:bodyPr/>
          <a:lstStyle/>
          <a:p>
            <a:fld id="{31E28CAD-39F6-40BA-AF4D-035B8EB61BDB}" type="slidenum">
              <a:rPr lang="en-US" smtClean="0"/>
              <a:t>‹#›</a:t>
            </a:fld>
            <a:endParaRPr lang="en-US"/>
          </a:p>
        </p:txBody>
      </p:sp>
    </p:spTree>
    <p:extLst>
      <p:ext uri="{BB962C8B-B14F-4D97-AF65-F5344CB8AC3E}">
        <p14:creationId xmlns:p14="http://schemas.microsoft.com/office/powerpoint/2010/main" val="2202879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87C8-048C-9FD7-9412-D1B250F71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984EA-044E-24A1-CB78-6D191CCF16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3BE3C5-060A-0DC9-6FC6-E4F89A5B77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A5F096-EDD7-8713-91D6-A833CD0FAF10}"/>
              </a:ext>
            </a:extLst>
          </p:cNvPr>
          <p:cNvSpPr>
            <a:spLocks noGrp="1"/>
          </p:cNvSpPr>
          <p:nvPr>
            <p:ph type="dt" sz="half" idx="10"/>
          </p:nvPr>
        </p:nvSpPr>
        <p:spPr/>
        <p:txBody>
          <a:bodyPr/>
          <a:lstStyle/>
          <a:p>
            <a:fld id="{DE953B8A-AF9E-4357-88BE-06E1FB7CFC62}" type="datetimeFigureOut">
              <a:rPr lang="en-US" smtClean="0"/>
              <a:t>8/15/2023</a:t>
            </a:fld>
            <a:endParaRPr lang="en-US"/>
          </a:p>
        </p:txBody>
      </p:sp>
      <p:sp>
        <p:nvSpPr>
          <p:cNvPr id="6" name="Footer Placeholder 5">
            <a:extLst>
              <a:ext uri="{FF2B5EF4-FFF2-40B4-BE49-F238E27FC236}">
                <a16:creationId xmlns:a16="http://schemas.microsoft.com/office/drawing/2014/main" id="{6CD43377-A637-BF04-63DB-3BA398BDD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1DA38-CCA1-CB23-C384-5A04ACEC44E5}"/>
              </a:ext>
            </a:extLst>
          </p:cNvPr>
          <p:cNvSpPr>
            <a:spLocks noGrp="1"/>
          </p:cNvSpPr>
          <p:nvPr>
            <p:ph type="sldNum" sz="quarter" idx="12"/>
          </p:nvPr>
        </p:nvSpPr>
        <p:spPr/>
        <p:txBody>
          <a:bodyPr/>
          <a:lstStyle/>
          <a:p>
            <a:fld id="{31E28CAD-39F6-40BA-AF4D-035B8EB61BDB}" type="slidenum">
              <a:rPr lang="en-US" smtClean="0"/>
              <a:t>‹#›</a:t>
            </a:fld>
            <a:endParaRPr lang="en-US"/>
          </a:p>
        </p:txBody>
      </p:sp>
    </p:spTree>
    <p:extLst>
      <p:ext uri="{BB962C8B-B14F-4D97-AF65-F5344CB8AC3E}">
        <p14:creationId xmlns:p14="http://schemas.microsoft.com/office/powerpoint/2010/main" val="3747018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B1D4-A8A1-D94B-AB0B-EB638D7442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CD4022-C773-3719-E947-445E71D09E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0787A2-D667-24D1-5C2E-697ABDDDA5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8E5CDF-414C-2AE5-7CF7-E7A40A1D5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81B09A-CEE8-F87A-5E67-22F813BBD0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E31E01-D56F-C20A-DF4F-46A8A167D82E}"/>
              </a:ext>
            </a:extLst>
          </p:cNvPr>
          <p:cNvSpPr>
            <a:spLocks noGrp="1"/>
          </p:cNvSpPr>
          <p:nvPr>
            <p:ph type="dt" sz="half" idx="10"/>
          </p:nvPr>
        </p:nvSpPr>
        <p:spPr/>
        <p:txBody>
          <a:bodyPr/>
          <a:lstStyle/>
          <a:p>
            <a:fld id="{DE953B8A-AF9E-4357-88BE-06E1FB7CFC62}" type="datetimeFigureOut">
              <a:rPr lang="en-US" smtClean="0"/>
              <a:t>8/15/2023</a:t>
            </a:fld>
            <a:endParaRPr lang="en-US"/>
          </a:p>
        </p:txBody>
      </p:sp>
      <p:sp>
        <p:nvSpPr>
          <p:cNvPr id="8" name="Footer Placeholder 7">
            <a:extLst>
              <a:ext uri="{FF2B5EF4-FFF2-40B4-BE49-F238E27FC236}">
                <a16:creationId xmlns:a16="http://schemas.microsoft.com/office/drawing/2014/main" id="{51AE7449-1325-CD6B-24D1-24A4535D39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74496C-EA4F-DF40-C320-310794B5D468}"/>
              </a:ext>
            </a:extLst>
          </p:cNvPr>
          <p:cNvSpPr>
            <a:spLocks noGrp="1"/>
          </p:cNvSpPr>
          <p:nvPr>
            <p:ph type="sldNum" sz="quarter" idx="12"/>
          </p:nvPr>
        </p:nvSpPr>
        <p:spPr/>
        <p:txBody>
          <a:bodyPr/>
          <a:lstStyle/>
          <a:p>
            <a:fld id="{31E28CAD-39F6-40BA-AF4D-035B8EB61BDB}" type="slidenum">
              <a:rPr lang="en-US" smtClean="0"/>
              <a:t>‹#›</a:t>
            </a:fld>
            <a:endParaRPr lang="en-US"/>
          </a:p>
        </p:txBody>
      </p:sp>
    </p:spTree>
    <p:extLst>
      <p:ext uri="{BB962C8B-B14F-4D97-AF65-F5344CB8AC3E}">
        <p14:creationId xmlns:p14="http://schemas.microsoft.com/office/powerpoint/2010/main" val="748070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4CFE-944E-67DE-96D1-C63CE2020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23661F-98F3-D553-62F1-F6C01EAD7FAB}"/>
              </a:ext>
            </a:extLst>
          </p:cNvPr>
          <p:cNvSpPr>
            <a:spLocks noGrp="1"/>
          </p:cNvSpPr>
          <p:nvPr>
            <p:ph type="dt" sz="half" idx="10"/>
          </p:nvPr>
        </p:nvSpPr>
        <p:spPr/>
        <p:txBody>
          <a:bodyPr/>
          <a:lstStyle/>
          <a:p>
            <a:fld id="{DE953B8A-AF9E-4357-88BE-06E1FB7CFC62}" type="datetimeFigureOut">
              <a:rPr lang="en-US" smtClean="0"/>
              <a:t>8/15/2023</a:t>
            </a:fld>
            <a:endParaRPr lang="en-US"/>
          </a:p>
        </p:txBody>
      </p:sp>
      <p:sp>
        <p:nvSpPr>
          <p:cNvPr id="4" name="Footer Placeholder 3">
            <a:extLst>
              <a:ext uri="{FF2B5EF4-FFF2-40B4-BE49-F238E27FC236}">
                <a16:creationId xmlns:a16="http://schemas.microsoft.com/office/drawing/2014/main" id="{1733FA46-DB7A-B050-C5D6-9981ACCE56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CC333D-8AE6-512C-949E-77157984045F}"/>
              </a:ext>
            </a:extLst>
          </p:cNvPr>
          <p:cNvSpPr>
            <a:spLocks noGrp="1"/>
          </p:cNvSpPr>
          <p:nvPr>
            <p:ph type="sldNum" sz="quarter" idx="12"/>
          </p:nvPr>
        </p:nvSpPr>
        <p:spPr/>
        <p:txBody>
          <a:bodyPr/>
          <a:lstStyle/>
          <a:p>
            <a:fld id="{31E28CAD-39F6-40BA-AF4D-035B8EB61BDB}" type="slidenum">
              <a:rPr lang="en-US" smtClean="0"/>
              <a:t>‹#›</a:t>
            </a:fld>
            <a:endParaRPr lang="en-US"/>
          </a:p>
        </p:txBody>
      </p:sp>
    </p:spTree>
    <p:extLst>
      <p:ext uri="{BB962C8B-B14F-4D97-AF65-F5344CB8AC3E}">
        <p14:creationId xmlns:p14="http://schemas.microsoft.com/office/powerpoint/2010/main" val="511618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D5B4BE-12F1-874D-074B-A0BC6E5DB765}"/>
              </a:ext>
            </a:extLst>
          </p:cNvPr>
          <p:cNvSpPr>
            <a:spLocks noGrp="1"/>
          </p:cNvSpPr>
          <p:nvPr>
            <p:ph type="dt" sz="half" idx="10"/>
          </p:nvPr>
        </p:nvSpPr>
        <p:spPr/>
        <p:txBody>
          <a:bodyPr/>
          <a:lstStyle/>
          <a:p>
            <a:fld id="{DE953B8A-AF9E-4357-88BE-06E1FB7CFC62}" type="datetimeFigureOut">
              <a:rPr lang="en-US" smtClean="0"/>
              <a:t>8/15/2023</a:t>
            </a:fld>
            <a:endParaRPr lang="en-US"/>
          </a:p>
        </p:txBody>
      </p:sp>
      <p:sp>
        <p:nvSpPr>
          <p:cNvPr id="3" name="Footer Placeholder 2">
            <a:extLst>
              <a:ext uri="{FF2B5EF4-FFF2-40B4-BE49-F238E27FC236}">
                <a16:creationId xmlns:a16="http://schemas.microsoft.com/office/drawing/2014/main" id="{D66622AB-8422-66A9-7C6A-BCC590AA5A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0AC2E9-3CC9-DC74-528D-8ACA821D7F32}"/>
              </a:ext>
            </a:extLst>
          </p:cNvPr>
          <p:cNvSpPr>
            <a:spLocks noGrp="1"/>
          </p:cNvSpPr>
          <p:nvPr>
            <p:ph type="sldNum" sz="quarter" idx="12"/>
          </p:nvPr>
        </p:nvSpPr>
        <p:spPr/>
        <p:txBody>
          <a:bodyPr/>
          <a:lstStyle/>
          <a:p>
            <a:fld id="{31E28CAD-39F6-40BA-AF4D-035B8EB61BDB}" type="slidenum">
              <a:rPr lang="en-US" smtClean="0"/>
              <a:t>‹#›</a:t>
            </a:fld>
            <a:endParaRPr lang="en-US"/>
          </a:p>
        </p:txBody>
      </p:sp>
    </p:spTree>
    <p:extLst>
      <p:ext uri="{BB962C8B-B14F-4D97-AF65-F5344CB8AC3E}">
        <p14:creationId xmlns:p14="http://schemas.microsoft.com/office/powerpoint/2010/main" val="267198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574723"/>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44DE-6666-459B-850B-CC3438C328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D4F7B3-6496-0572-15A5-FF1FEB1739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E8873-0C30-2955-A611-FC93C150F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0C446-11EA-ADF7-AF5C-ACC4721736DA}"/>
              </a:ext>
            </a:extLst>
          </p:cNvPr>
          <p:cNvSpPr>
            <a:spLocks noGrp="1"/>
          </p:cNvSpPr>
          <p:nvPr>
            <p:ph type="dt" sz="half" idx="10"/>
          </p:nvPr>
        </p:nvSpPr>
        <p:spPr/>
        <p:txBody>
          <a:bodyPr/>
          <a:lstStyle/>
          <a:p>
            <a:fld id="{DE953B8A-AF9E-4357-88BE-06E1FB7CFC62}" type="datetimeFigureOut">
              <a:rPr lang="en-US" smtClean="0"/>
              <a:t>8/15/2023</a:t>
            </a:fld>
            <a:endParaRPr lang="en-US"/>
          </a:p>
        </p:txBody>
      </p:sp>
      <p:sp>
        <p:nvSpPr>
          <p:cNvPr id="6" name="Footer Placeholder 5">
            <a:extLst>
              <a:ext uri="{FF2B5EF4-FFF2-40B4-BE49-F238E27FC236}">
                <a16:creationId xmlns:a16="http://schemas.microsoft.com/office/drawing/2014/main" id="{49652E50-F1D1-25F0-4816-CC3D371E0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6EAC95-34F8-20E9-26BE-0449A9CAF09E}"/>
              </a:ext>
            </a:extLst>
          </p:cNvPr>
          <p:cNvSpPr>
            <a:spLocks noGrp="1"/>
          </p:cNvSpPr>
          <p:nvPr>
            <p:ph type="sldNum" sz="quarter" idx="12"/>
          </p:nvPr>
        </p:nvSpPr>
        <p:spPr/>
        <p:txBody>
          <a:bodyPr/>
          <a:lstStyle/>
          <a:p>
            <a:fld id="{31E28CAD-39F6-40BA-AF4D-035B8EB61BDB}" type="slidenum">
              <a:rPr lang="en-US" smtClean="0"/>
              <a:t>‹#›</a:t>
            </a:fld>
            <a:endParaRPr lang="en-US"/>
          </a:p>
        </p:txBody>
      </p:sp>
    </p:spTree>
    <p:extLst>
      <p:ext uri="{BB962C8B-B14F-4D97-AF65-F5344CB8AC3E}">
        <p14:creationId xmlns:p14="http://schemas.microsoft.com/office/powerpoint/2010/main" val="14174188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D287-1416-C36F-1F7A-DCE3E1C6D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604584-BA95-2545-3747-41CD2697A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0DDF1-A516-3FAD-C281-4C48745E1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BFCCDA-713F-F4DD-FA9E-27F5D2EF3927}"/>
              </a:ext>
            </a:extLst>
          </p:cNvPr>
          <p:cNvSpPr>
            <a:spLocks noGrp="1"/>
          </p:cNvSpPr>
          <p:nvPr>
            <p:ph type="dt" sz="half" idx="10"/>
          </p:nvPr>
        </p:nvSpPr>
        <p:spPr/>
        <p:txBody>
          <a:bodyPr/>
          <a:lstStyle/>
          <a:p>
            <a:fld id="{DE953B8A-AF9E-4357-88BE-06E1FB7CFC62}" type="datetimeFigureOut">
              <a:rPr lang="en-US" smtClean="0"/>
              <a:t>8/15/2023</a:t>
            </a:fld>
            <a:endParaRPr lang="en-US"/>
          </a:p>
        </p:txBody>
      </p:sp>
      <p:sp>
        <p:nvSpPr>
          <p:cNvPr id="6" name="Footer Placeholder 5">
            <a:extLst>
              <a:ext uri="{FF2B5EF4-FFF2-40B4-BE49-F238E27FC236}">
                <a16:creationId xmlns:a16="http://schemas.microsoft.com/office/drawing/2014/main" id="{8799E871-13B3-5987-5BCA-7C0AF5BFA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309ED-230D-83F2-F5E1-B2EA5DD09CC1}"/>
              </a:ext>
            </a:extLst>
          </p:cNvPr>
          <p:cNvSpPr>
            <a:spLocks noGrp="1"/>
          </p:cNvSpPr>
          <p:nvPr>
            <p:ph type="sldNum" sz="quarter" idx="12"/>
          </p:nvPr>
        </p:nvSpPr>
        <p:spPr/>
        <p:txBody>
          <a:bodyPr/>
          <a:lstStyle/>
          <a:p>
            <a:fld id="{31E28CAD-39F6-40BA-AF4D-035B8EB61BDB}" type="slidenum">
              <a:rPr lang="en-US" smtClean="0"/>
              <a:t>‹#›</a:t>
            </a:fld>
            <a:endParaRPr lang="en-US"/>
          </a:p>
        </p:txBody>
      </p:sp>
    </p:spTree>
    <p:extLst>
      <p:ext uri="{BB962C8B-B14F-4D97-AF65-F5344CB8AC3E}">
        <p14:creationId xmlns:p14="http://schemas.microsoft.com/office/powerpoint/2010/main" val="4098636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54F94-D2CA-E2A3-3F21-8F29F9035D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EECFDC-3F12-4E8F-C99D-685EC0F363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67090-4959-9388-D4ED-153652947C9B}"/>
              </a:ext>
            </a:extLst>
          </p:cNvPr>
          <p:cNvSpPr>
            <a:spLocks noGrp="1"/>
          </p:cNvSpPr>
          <p:nvPr>
            <p:ph type="dt" sz="half" idx="10"/>
          </p:nvPr>
        </p:nvSpPr>
        <p:spPr/>
        <p:txBody>
          <a:bodyPr/>
          <a:lstStyle/>
          <a:p>
            <a:fld id="{DE953B8A-AF9E-4357-88BE-06E1FB7CFC62}" type="datetimeFigureOut">
              <a:rPr lang="en-US" smtClean="0"/>
              <a:t>8/15/2023</a:t>
            </a:fld>
            <a:endParaRPr lang="en-US"/>
          </a:p>
        </p:txBody>
      </p:sp>
      <p:sp>
        <p:nvSpPr>
          <p:cNvPr id="5" name="Footer Placeholder 4">
            <a:extLst>
              <a:ext uri="{FF2B5EF4-FFF2-40B4-BE49-F238E27FC236}">
                <a16:creationId xmlns:a16="http://schemas.microsoft.com/office/drawing/2014/main" id="{EC9FE0E5-B30E-DFB0-1958-710BF93C2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50C10-1E0D-B5DB-3785-CA9C0CF6E46F}"/>
              </a:ext>
            </a:extLst>
          </p:cNvPr>
          <p:cNvSpPr>
            <a:spLocks noGrp="1"/>
          </p:cNvSpPr>
          <p:nvPr>
            <p:ph type="sldNum" sz="quarter" idx="12"/>
          </p:nvPr>
        </p:nvSpPr>
        <p:spPr/>
        <p:txBody>
          <a:bodyPr/>
          <a:lstStyle/>
          <a:p>
            <a:fld id="{31E28CAD-39F6-40BA-AF4D-035B8EB61BDB}" type="slidenum">
              <a:rPr lang="en-US" smtClean="0"/>
              <a:t>‹#›</a:t>
            </a:fld>
            <a:endParaRPr lang="en-US"/>
          </a:p>
        </p:txBody>
      </p:sp>
    </p:spTree>
    <p:extLst>
      <p:ext uri="{BB962C8B-B14F-4D97-AF65-F5344CB8AC3E}">
        <p14:creationId xmlns:p14="http://schemas.microsoft.com/office/powerpoint/2010/main" val="4921134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ACC97B-9CC1-EFAB-7437-EC364F92C3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4B7186-D63E-E830-0417-6A68C3DB5A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5A411-0E72-5C53-F723-212E3F0B502D}"/>
              </a:ext>
            </a:extLst>
          </p:cNvPr>
          <p:cNvSpPr>
            <a:spLocks noGrp="1"/>
          </p:cNvSpPr>
          <p:nvPr>
            <p:ph type="dt" sz="half" idx="10"/>
          </p:nvPr>
        </p:nvSpPr>
        <p:spPr/>
        <p:txBody>
          <a:bodyPr/>
          <a:lstStyle/>
          <a:p>
            <a:fld id="{DE953B8A-AF9E-4357-88BE-06E1FB7CFC62}" type="datetimeFigureOut">
              <a:rPr lang="en-US" smtClean="0"/>
              <a:t>8/15/2023</a:t>
            </a:fld>
            <a:endParaRPr lang="en-US"/>
          </a:p>
        </p:txBody>
      </p:sp>
      <p:sp>
        <p:nvSpPr>
          <p:cNvPr id="5" name="Footer Placeholder 4">
            <a:extLst>
              <a:ext uri="{FF2B5EF4-FFF2-40B4-BE49-F238E27FC236}">
                <a16:creationId xmlns:a16="http://schemas.microsoft.com/office/drawing/2014/main" id="{75332EF4-7331-89A6-04C7-E41692BDEC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08BE7-8278-9980-2F2D-7434CA45D2FD}"/>
              </a:ext>
            </a:extLst>
          </p:cNvPr>
          <p:cNvSpPr>
            <a:spLocks noGrp="1"/>
          </p:cNvSpPr>
          <p:nvPr>
            <p:ph type="sldNum" sz="quarter" idx="12"/>
          </p:nvPr>
        </p:nvSpPr>
        <p:spPr/>
        <p:txBody>
          <a:bodyPr/>
          <a:lstStyle/>
          <a:p>
            <a:fld id="{31E28CAD-39F6-40BA-AF4D-035B8EB61BDB}" type="slidenum">
              <a:rPr lang="en-US" smtClean="0"/>
              <a:t>‹#›</a:t>
            </a:fld>
            <a:endParaRPr lang="en-US"/>
          </a:p>
        </p:txBody>
      </p:sp>
    </p:spTree>
    <p:extLst>
      <p:ext uri="{BB962C8B-B14F-4D97-AF65-F5344CB8AC3E}">
        <p14:creationId xmlns:p14="http://schemas.microsoft.com/office/powerpoint/2010/main" val="2359952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7_Title Only">
    <p:bg>
      <p:bgPr>
        <a:solidFill>
          <a:schemeClr val="bg1"/>
        </a:solidFill>
        <a:effectLst/>
      </p:bgPr>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5DA76B4-4D01-8707-C377-0565E7D8ADC0}"/>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l">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10" name="Zaoblený obdélník 9">
            <a:extLst>
              <a:ext uri="{FF2B5EF4-FFF2-40B4-BE49-F238E27FC236}">
                <a16:creationId xmlns:a16="http://schemas.microsoft.com/office/drawing/2014/main" id="{167F5238-55E5-FD73-7796-D7842CE2845B}"/>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6">
            <a:extLst>
              <a:ext uri="{FF2B5EF4-FFF2-40B4-BE49-F238E27FC236}">
                <a16:creationId xmlns:a16="http://schemas.microsoft.com/office/drawing/2014/main" id="{390B3FC1-59BA-7BE2-11D5-E360809CD74F}"/>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DAEEF85F-0AAC-F8B4-2F39-5AF776B4B976}"/>
              </a:ext>
            </a:extLst>
          </p:cNvPr>
          <p:cNvSpPr/>
          <p:nvPr userDrawn="1"/>
        </p:nvSpPr>
        <p:spPr>
          <a:xfrm rot="3122059">
            <a:off x="11072917" y="542259"/>
            <a:ext cx="898314" cy="125166"/>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aoblený obdélník 21">
            <a:extLst>
              <a:ext uri="{FF2B5EF4-FFF2-40B4-BE49-F238E27FC236}">
                <a16:creationId xmlns:a16="http://schemas.microsoft.com/office/drawing/2014/main" id="{A6F5B2F8-236C-2FF6-6A9E-854CFD002C24}"/>
              </a:ext>
            </a:extLst>
          </p:cNvPr>
          <p:cNvSpPr/>
          <p:nvPr userDrawn="1"/>
        </p:nvSpPr>
        <p:spPr>
          <a:xfrm rot="13939051">
            <a:off x="920385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725B2735-EC32-41A5-3B74-64F46D87235B}"/>
              </a:ext>
            </a:extLst>
          </p:cNvPr>
          <p:cNvSpPr/>
          <p:nvPr userDrawn="1"/>
        </p:nvSpPr>
        <p:spPr>
          <a:xfrm rot="13939051">
            <a:off x="9347060" y="90200"/>
            <a:ext cx="1075797" cy="409032"/>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text 21">
            <a:extLst>
              <a:ext uri="{FF2B5EF4-FFF2-40B4-BE49-F238E27FC236}">
                <a16:creationId xmlns:a16="http://schemas.microsoft.com/office/drawing/2014/main" id="{CDEE384B-B75F-B54D-094E-6EA2A2F5F7D8}"/>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4" name="Zástupný text 21">
            <a:extLst>
              <a:ext uri="{FF2B5EF4-FFF2-40B4-BE49-F238E27FC236}">
                <a16:creationId xmlns:a16="http://schemas.microsoft.com/office/drawing/2014/main" id="{EEBA007F-A764-1B4F-06B1-85A251DD4C15}"/>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Tree>
    <p:extLst>
      <p:ext uri="{BB962C8B-B14F-4D97-AF65-F5344CB8AC3E}">
        <p14:creationId xmlns:p14="http://schemas.microsoft.com/office/powerpoint/2010/main" val="141620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bg1"/>
        </a:solidFill>
        <a:effectLst/>
      </p:bgPr>
    </p:bg>
    <p:spTree>
      <p:nvGrpSpPr>
        <p:cNvPr id="1" name=""/>
        <p:cNvGrpSpPr/>
        <p:nvPr/>
      </p:nvGrpSpPr>
      <p:grpSpPr>
        <a:xfrm>
          <a:off x="0" y="0"/>
          <a:ext cx="0" cy="0"/>
          <a:chOff x="0" y="0"/>
          <a:chExt cx="0" cy="0"/>
        </a:xfrm>
      </p:grpSpPr>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r">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 name="Zástupný text 21">
            <a:extLst>
              <a:ext uri="{FF2B5EF4-FFF2-40B4-BE49-F238E27FC236}">
                <a16:creationId xmlns:a16="http://schemas.microsoft.com/office/drawing/2014/main" id="{B7787004-0AA1-B2D9-DE2D-F38A891B389B}"/>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3" name="Zástupný text 21">
            <a:extLst>
              <a:ext uri="{FF2B5EF4-FFF2-40B4-BE49-F238E27FC236}">
                <a16:creationId xmlns:a16="http://schemas.microsoft.com/office/drawing/2014/main" id="{7B89B3B7-520C-2665-2513-E17D433D1F6B}"/>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Tree>
    <p:extLst>
      <p:ext uri="{BB962C8B-B14F-4D97-AF65-F5344CB8AC3E}">
        <p14:creationId xmlns:p14="http://schemas.microsoft.com/office/powerpoint/2010/main" val="13670038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nternal Use Only copyright">
    <p:bg>
      <p:bgPr>
        <a:solidFill>
          <a:schemeClr val="bg1"/>
        </a:solidFill>
        <a:effectLst/>
      </p:bgPr>
    </p:bg>
    <p:spTree>
      <p:nvGrpSpPr>
        <p:cNvPr id="1" name=""/>
        <p:cNvGrpSpPr/>
        <p:nvPr/>
      </p:nvGrpSpPr>
      <p:grpSpPr>
        <a:xfrm>
          <a:off x="0" y="0"/>
          <a:ext cx="0" cy="0"/>
          <a:chOff x="0" y="0"/>
          <a:chExt cx="0" cy="0"/>
        </a:xfrm>
      </p:grpSpPr>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r">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 name="Zástupný text 21">
            <a:extLst>
              <a:ext uri="{FF2B5EF4-FFF2-40B4-BE49-F238E27FC236}">
                <a16:creationId xmlns:a16="http://schemas.microsoft.com/office/drawing/2014/main" id="{B7787004-0AA1-B2D9-DE2D-F38A891B389B}"/>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3" name="Zástupný text 21">
            <a:extLst>
              <a:ext uri="{FF2B5EF4-FFF2-40B4-BE49-F238E27FC236}">
                <a16:creationId xmlns:a16="http://schemas.microsoft.com/office/drawing/2014/main" id="{7B89B3B7-520C-2665-2513-E17D433D1F6B}"/>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
        <p:nvSpPr>
          <p:cNvPr id="4" name="TextBox 6">
            <a:extLst>
              <a:ext uri="{FF2B5EF4-FFF2-40B4-BE49-F238E27FC236}">
                <a16:creationId xmlns:a16="http://schemas.microsoft.com/office/drawing/2014/main" id="{D0652049-F8A9-8812-D496-F97D809E0E54}"/>
              </a:ext>
            </a:extLst>
          </p:cNvPr>
          <p:cNvSpPr txBox="1"/>
          <p:nvPr userDrawn="1"/>
        </p:nvSpPr>
        <p:spPr>
          <a:xfrm>
            <a:off x="1262556" y="6223918"/>
            <a:ext cx="7650956" cy="215444"/>
          </a:xfrm>
          <a:prstGeom prst="rect">
            <a:avLst/>
          </a:prstGeom>
          <a:noFill/>
        </p:spPr>
        <p:txBody>
          <a:bodyPr wrap="square">
            <a:spAutoFit/>
          </a:bodyPr>
          <a:lstStyle/>
          <a:p>
            <a:r>
              <a:rPr kumimoji="0" lang="en-US" sz="800" b="0" i="0" u="none" strike="noStrike" kern="0" cap="none" spc="0" normalizeH="0" baseline="0" noProof="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ETS Proprietary and Confidential</a:t>
            </a:r>
            <a:endParaRPr lang="en-US" sz="800" b="0" i="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30D20CAD-9FD9-54C9-1429-20D0C8011765}"/>
              </a:ext>
            </a:extLst>
          </p:cNvPr>
          <p:cNvSpPr>
            <a:spLocks noGrp="1"/>
          </p:cNvSpPr>
          <p:nvPr>
            <p:ph type="body" sz="quarter" idx="14"/>
          </p:nvPr>
        </p:nvSpPr>
        <p:spPr>
          <a:xfrm>
            <a:off x="429768" y="1929384"/>
            <a:ext cx="4572000" cy="3875088"/>
          </a:xfrm>
          <a:prstGeom prst="rect">
            <a:avLst/>
          </a:prstGeom>
        </p:spPr>
        <p:txBody>
          <a:bodyPr/>
          <a:lstStyle>
            <a:lvl1pPr>
              <a:lnSpc>
                <a:spcPct val="120000"/>
              </a:lnSpc>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b="0" i="0">
                <a:latin typeface="Open Sans" panose="020B0606030504020204" pitchFamily="34" charset="0"/>
                <a:ea typeface="Open Sans" panose="020B0606030504020204" pitchFamily="34" charset="0"/>
                <a:cs typeface="Open Sans" panose="020B0606030504020204" pitchFamily="34" charset="0"/>
              </a:defRPr>
            </a:lvl2pPr>
            <a:lvl3pPr>
              <a:defRPr sz="1200"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ext Placeholder 5">
            <a:extLst>
              <a:ext uri="{FF2B5EF4-FFF2-40B4-BE49-F238E27FC236}">
                <a16:creationId xmlns:a16="http://schemas.microsoft.com/office/drawing/2014/main" id="{2DEA9C2D-4BD3-4AEB-7CDB-0F01F72671D3}"/>
              </a:ext>
            </a:extLst>
          </p:cNvPr>
          <p:cNvSpPr>
            <a:spLocks noGrp="1"/>
          </p:cNvSpPr>
          <p:nvPr>
            <p:ph type="body" sz="quarter" idx="15"/>
          </p:nvPr>
        </p:nvSpPr>
        <p:spPr>
          <a:xfrm>
            <a:off x="6236208" y="1929384"/>
            <a:ext cx="4572000" cy="3875088"/>
          </a:xfrm>
          <a:prstGeom prst="rect">
            <a:avLst/>
          </a:prstGeom>
        </p:spPr>
        <p:txBody>
          <a:bodyPr/>
          <a:lstStyle>
            <a:lvl1pPr>
              <a:lnSpc>
                <a:spcPct val="120000"/>
              </a:lnSpc>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b="0" i="0">
                <a:latin typeface="Open Sans" panose="020B0606030504020204" pitchFamily="34" charset="0"/>
                <a:ea typeface="Open Sans" panose="020B0606030504020204" pitchFamily="34" charset="0"/>
                <a:cs typeface="Open Sans" panose="020B0606030504020204" pitchFamily="34" charset="0"/>
              </a:defRPr>
            </a:lvl2pPr>
            <a:lvl3pPr>
              <a:defRPr sz="1200"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26608126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xternal Use Presentations copyright">
    <p:bg>
      <p:bgPr>
        <a:solidFill>
          <a:schemeClr val="bg1"/>
        </a:solidFill>
        <a:effectLst/>
      </p:bgPr>
    </p:bg>
    <p:spTree>
      <p:nvGrpSpPr>
        <p:cNvPr id="1" name=""/>
        <p:cNvGrpSpPr/>
        <p:nvPr/>
      </p:nvGrpSpPr>
      <p:grpSpPr>
        <a:xfrm>
          <a:off x="0" y="0"/>
          <a:ext cx="0" cy="0"/>
          <a:chOff x="0" y="0"/>
          <a:chExt cx="0" cy="0"/>
        </a:xfrm>
      </p:grpSpPr>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r">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 name="Zástupný text 21">
            <a:extLst>
              <a:ext uri="{FF2B5EF4-FFF2-40B4-BE49-F238E27FC236}">
                <a16:creationId xmlns:a16="http://schemas.microsoft.com/office/drawing/2014/main" id="{B7787004-0AA1-B2D9-DE2D-F38A891B389B}"/>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3" name="Zástupný text 21">
            <a:extLst>
              <a:ext uri="{FF2B5EF4-FFF2-40B4-BE49-F238E27FC236}">
                <a16:creationId xmlns:a16="http://schemas.microsoft.com/office/drawing/2014/main" id="{7B89B3B7-520C-2665-2513-E17D433D1F6B}"/>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
        <p:nvSpPr>
          <p:cNvPr id="4" name="TextBox 6">
            <a:extLst>
              <a:ext uri="{FF2B5EF4-FFF2-40B4-BE49-F238E27FC236}">
                <a16:creationId xmlns:a16="http://schemas.microsoft.com/office/drawing/2014/main" id="{D0652049-F8A9-8812-D496-F97D809E0E54}"/>
              </a:ext>
            </a:extLst>
          </p:cNvPr>
          <p:cNvSpPr txBox="1"/>
          <p:nvPr userDrawn="1"/>
        </p:nvSpPr>
        <p:spPr>
          <a:xfrm>
            <a:off x="1262556" y="6223918"/>
            <a:ext cx="7650956" cy="215444"/>
          </a:xfrm>
          <a:prstGeom prst="rect">
            <a:avLst/>
          </a:prstGeom>
          <a:noFill/>
        </p:spPr>
        <p:txBody>
          <a:bodyPr wrap="square">
            <a:spAutoFit/>
          </a:bodyPr>
          <a:lstStyle/>
          <a:p>
            <a:r>
              <a:rPr lang="en-US" sz="800" b="0" i="0">
                <a:solidFill>
                  <a:srgbClr val="003082"/>
                </a:solidFill>
                <a:effectLst/>
                <a:latin typeface="Open Sans" panose="020B0606030504020204" pitchFamily="34" charset="0"/>
                <a:ea typeface="Open Sans" panose="020B0606030504020204" pitchFamily="34" charset="0"/>
                <a:cs typeface="Open Sans" panose="020B0606030504020204" pitchFamily="34" charset="0"/>
              </a:rPr>
              <a:t>Copyright © 2023 by ETS. All rights reserved. ETS and the ETS logo are registered trademarks of ETS.</a:t>
            </a:r>
            <a:endParaRPr lang="en-US" sz="800" b="0" i="0">
              <a:solidFill>
                <a:srgbClr val="00308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5">
            <a:extLst>
              <a:ext uri="{FF2B5EF4-FFF2-40B4-BE49-F238E27FC236}">
                <a16:creationId xmlns:a16="http://schemas.microsoft.com/office/drawing/2014/main" id="{39DCD329-5B94-D9E6-AC14-A1857E14503B}"/>
              </a:ext>
            </a:extLst>
          </p:cNvPr>
          <p:cNvSpPr>
            <a:spLocks noGrp="1"/>
          </p:cNvSpPr>
          <p:nvPr>
            <p:ph type="body" sz="quarter" idx="14"/>
          </p:nvPr>
        </p:nvSpPr>
        <p:spPr>
          <a:xfrm>
            <a:off x="429768" y="1929384"/>
            <a:ext cx="4572000" cy="3877056"/>
          </a:xfrm>
          <a:prstGeom prst="rect">
            <a:avLst/>
          </a:prstGeom>
        </p:spPr>
        <p:txBody>
          <a:bodyPr/>
          <a:lstStyle>
            <a:lvl1pPr>
              <a:lnSpc>
                <a:spcPct val="120000"/>
              </a:lnSpc>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b="0" i="0">
                <a:latin typeface="Open Sans" panose="020B0606030504020204" pitchFamily="34" charset="0"/>
                <a:ea typeface="Open Sans" panose="020B0606030504020204" pitchFamily="34" charset="0"/>
                <a:cs typeface="Open Sans" panose="020B0606030504020204" pitchFamily="34" charset="0"/>
              </a:defRPr>
            </a:lvl2pPr>
            <a:lvl3pPr>
              <a:defRPr sz="1200"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6" name="Text Placeholder 5">
            <a:extLst>
              <a:ext uri="{FF2B5EF4-FFF2-40B4-BE49-F238E27FC236}">
                <a16:creationId xmlns:a16="http://schemas.microsoft.com/office/drawing/2014/main" id="{4B41DFC8-876E-DA67-CB3D-AAEFFC187614}"/>
              </a:ext>
            </a:extLst>
          </p:cNvPr>
          <p:cNvSpPr>
            <a:spLocks noGrp="1"/>
          </p:cNvSpPr>
          <p:nvPr>
            <p:ph type="body" sz="quarter" idx="15"/>
          </p:nvPr>
        </p:nvSpPr>
        <p:spPr>
          <a:xfrm>
            <a:off x="6236208" y="1929384"/>
            <a:ext cx="4572000" cy="3875088"/>
          </a:xfrm>
          <a:prstGeom prst="rect">
            <a:avLst/>
          </a:prstGeom>
        </p:spPr>
        <p:txBody>
          <a:bodyPr/>
          <a:lstStyle>
            <a:lvl1pPr>
              <a:lnSpc>
                <a:spcPct val="120000"/>
              </a:lnSpc>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b="0" i="0">
                <a:latin typeface="Open Sans" panose="020B0606030504020204" pitchFamily="34" charset="0"/>
                <a:ea typeface="Open Sans" panose="020B0606030504020204" pitchFamily="34" charset="0"/>
                <a:cs typeface="Open Sans" panose="020B0606030504020204" pitchFamily="34" charset="0"/>
              </a:defRPr>
            </a:lvl2pPr>
            <a:lvl3pPr>
              <a:defRPr sz="1200"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2712805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5_Title Only">
    <p:bg>
      <p:bgPr>
        <a:solidFill>
          <a:schemeClr val="bg1"/>
        </a:solidFill>
        <a:effectLst/>
      </p:bgPr>
    </p:bg>
    <p:spTree>
      <p:nvGrpSpPr>
        <p:cNvPr id="1" name=""/>
        <p:cNvGrpSpPr/>
        <p:nvPr/>
      </p:nvGrpSpPr>
      <p:grpSpPr>
        <a:xfrm>
          <a:off x="0" y="0"/>
          <a:ext cx="0" cy="0"/>
          <a:chOff x="0" y="0"/>
          <a:chExt cx="0" cy="0"/>
        </a:xfrm>
      </p:grpSpPr>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4632" y="6085899"/>
            <a:ext cx="646033" cy="442023"/>
          </a:xfrm>
          <a:prstGeom prst="rect">
            <a:avLst/>
          </a:prstGeom>
        </p:spPr>
      </p:pic>
      <p:sp>
        <p:nvSpPr>
          <p:cNvPr id="24" name="TextBox 6">
            <a:extLst>
              <a:ext uri="{FF2B5EF4-FFF2-40B4-BE49-F238E27FC236}">
                <a16:creationId xmlns:a16="http://schemas.microsoft.com/office/drawing/2014/main" id="{2080EC67-C1CD-8FD8-0D75-56728705AE9B}"/>
              </a:ext>
            </a:extLst>
          </p:cNvPr>
          <p:cNvSpPr txBox="1"/>
          <p:nvPr userDrawn="1"/>
        </p:nvSpPr>
        <p:spPr>
          <a:xfrm>
            <a:off x="1262556" y="6223918"/>
            <a:ext cx="7650956" cy="215444"/>
          </a:xfrm>
          <a:prstGeom prst="rect">
            <a:avLst/>
          </a:prstGeom>
          <a:noFill/>
        </p:spPr>
        <p:txBody>
          <a:bodyPr wrap="square">
            <a:spAutoFit/>
          </a:bodyPr>
          <a:lstStyle/>
          <a:p>
            <a:r>
              <a:rPr kumimoji="0" lang="en-US" sz="800" u="none" strike="noStrike" kern="0" cap="none" spc="0" normalizeH="0" baseline="0" noProof="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ETS USA confidential and proprietary</a:t>
            </a:r>
            <a:endParaRPr lang="en-US" sz="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9026" y="6270084"/>
            <a:ext cx="908645" cy="169278"/>
          </a:xfrm>
          <a:prstGeom prst="rect">
            <a:avLst/>
          </a:prstGeom>
        </p:spPr>
        <p:txBody>
          <a:bodyPr/>
          <a:lstStyle>
            <a:lvl1pPr>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3" name="Zástupný symbol obrázku 2">
            <a:extLst>
              <a:ext uri="{FF2B5EF4-FFF2-40B4-BE49-F238E27FC236}">
                <a16:creationId xmlns:a16="http://schemas.microsoft.com/office/drawing/2014/main" id="{BD39BB86-3150-C2CA-BA1F-9241F4521B8F}"/>
              </a:ext>
            </a:extLst>
          </p:cNvPr>
          <p:cNvSpPr>
            <a:spLocks noGrp="1"/>
          </p:cNvSpPr>
          <p:nvPr>
            <p:ph type="pic" sz="quarter" idx="13" hasCustomPrompt="1"/>
          </p:nvPr>
        </p:nvSpPr>
        <p:spPr>
          <a:xfrm>
            <a:off x="0" y="0"/>
            <a:ext cx="12192000" cy="6858000"/>
          </a:xfrm>
          <a:prstGeom prst="rect">
            <a:avLst/>
          </a:prstGeom>
          <a:solidFill>
            <a:schemeClr val="accent1">
              <a:lumMod val="20000"/>
              <a:lumOff val="80000"/>
            </a:schemeClr>
          </a:solidFill>
          <a:ln>
            <a:noFill/>
          </a:ln>
        </p:spPr>
        <p:txBody>
          <a:bodyPr anchor="ctr">
            <a:noAutofit/>
          </a:bodyPr>
          <a:lstStyle>
            <a:lvl1pPr algn="ctr">
              <a:defRPr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Tree>
    <p:extLst>
      <p:ext uri="{BB962C8B-B14F-4D97-AF65-F5344CB8AC3E}">
        <p14:creationId xmlns:p14="http://schemas.microsoft.com/office/powerpoint/2010/main" val="3290172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5_Title Only">
    <p:bg>
      <p:bgPr>
        <a:solidFill>
          <a:schemeClr val="bg1"/>
        </a:solidFill>
        <a:effectLst/>
      </p:bgPr>
    </p:bg>
    <p:spTree>
      <p:nvGrpSpPr>
        <p:cNvPr id="1" name=""/>
        <p:cNvGrpSpPr/>
        <p:nvPr/>
      </p:nvGrpSpPr>
      <p:grpSpPr>
        <a:xfrm>
          <a:off x="0" y="0"/>
          <a:ext cx="0" cy="0"/>
          <a:chOff x="0" y="0"/>
          <a:chExt cx="0" cy="0"/>
        </a:xfrm>
      </p:grpSpPr>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r">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10" name="Zaoblený obdélník 9">
            <a:extLst>
              <a:ext uri="{FF2B5EF4-FFF2-40B4-BE49-F238E27FC236}">
                <a16:creationId xmlns:a16="http://schemas.microsoft.com/office/drawing/2014/main" id="{167F5238-55E5-FD73-7796-D7842CE2845B}"/>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6">
            <a:extLst>
              <a:ext uri="{FF2B5EF4-FFF2-40B4-BE49-F238E27FC236}">
                <a16:creationId xmlns:a16="http://schemas.microsoft.com/office/drawing/2014/main" id="{390B3FC1-59BA-7BE2-11D5-E360809CD74F}"/>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DAEEF85F-0AAC-F8B4-2F39-5AF776B4B976}"/>
              </a:ext>
            </a:extLst>
          </p:cNvPr>
          <p:cNvSpPr/>
          <p:nvPr userDrawn="1"/>
        </p:nvSpPr>
        <p:spPr>
          <a:xfrm rot="3122059">
            <a:off x="11072917" y="542259"/>
            <a:ext cx="898314" cy="125166"/>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aoblený obdélník 21">
            <a:extLst>
              <a:ext uri="{FF2B5EF4-FFF2-40B4-BE49-F238E27FC236}">
                <a16:creationId xmlns:a16="http://schemas.microsoft.com/office/drawing/2014/main" id="{A6F5B2F8-236C-2FF6-6A9E-854CFD002C24}"/>
              </a:ext>
            </a:extLst>
          </p:cNvPr>
          <p:cNvSpPr/>
          <p:nvPr userDrawn="1"/>
        </p:nvSpPr>
        <p:spPr>
          <a:xfrm rot="13939051">
            <a:off x="920385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725B2735-EC32-41A5-3B74-64F46D87235B}"/>
              </a:ext>
            </a:extLst>
          </p:cNvPr>
          <p:cNvSpPr/>
          <p:nvPr userDrawn="1"/>
        </p:nvSpPr>
        <p:spPr>
          <a:xfrm rot="13939051">
            <a:off x="9347060" y="90200"/>
            <a:ext cx="1075797" cy="409032"/>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ástupný text 21">
            <a:extLst>
              <a:ext uri="{FF2B5EF4-FFF2-40B4-BE49-F238E27FC236}">
                <a16:creationId xmlns:a16="http://schemas.microsoft.com/office/drawing/2014/main" id="{786BEABC-E91B-4BFE-1DC8-885500C690CF}"/>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3" name="Zástupný text 21">
            <a:extLst>
              <a:ext uri="{FF2B5EF4-FFF2-40B4-BE49-F238E27FC236}">
                <a16:creationId xmlns:a16="http://schemas.microsoft.com/office/drawing/2014/main" id="{D3E243E0-76EA-C456-BB63-C9B99D2801D4}"/>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Tree>
    <p:extLst>
      <p:ext uri="{BB962C8B-B14F-4D97-AF65-F5344CB8AC3E}">
        <p14:creationId xmlns:p14="http://schemas.microsoft.com/office/powerpoint/2010/main" val="1797431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011805"/>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1_Title Only">
    <p:bg>
      <p:bgPr>
        <a:solidFill>
          <a:schemeClr val="bg1"/>
        </a:solidFill>
        <a:effectLst/>
      </p:bgPr>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4679B202-5654-3545-B276-DAB315A08172}"/>
              </a:ext>
            </a:extLst>
          </p:cNvPr>
          <p:cNvSpPr/>
          <p:nvPr userDrawn="1"/>
        </p:nvSpPr>
        <p:spPr>
          <a:xfrm>
            <a:off x="0" y="0"/>
            <a:ext cx="12192000" cy="6858000"/>
          </a:xfrm>
          <a:prstGeom prst="rect">
            <a:avLst/>
          </a:prstGeom>
          <a:solidFill>
            <a:srgbClr val="002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23111"/>
          </a:xfrm>
          <a:prstGeom prst="rect">
            <a:avLst/>
          </a:prstGeom>
        </p:spPr>
        <p:txBody>
          <a:bodyPr/>
          <a:lstStyle>
            <a:lvl1pPr algn="l">
              <a:defRPr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10" name="Zaoblený obdélník 9">
            <a:extLst>
              <a:ext uri="{FF2B5EF4-FFF2-40B4-BE49-F238E27FC236}">
                <a16:creationId xmlns:a16="http://schemas.microsoft.com/office/drawing/2014/main" id="{167F5238-55E5-FD73-7796-D7842CE2845B}"/>
              </a:ext>
            </a:extLst>
          </p:cNvPr>
          <p:cNvSpPr/>
          <p:nvPr userDrawn="1"/>
        </p:nvSpPr>
        <p:spPr>
          <a:xfrm rot="3122059">
            <a:off x="10357240" y="1138986"/>
            <a:ext cx="2037277" cy="467442"/>
          </a:xfrm>
          <a:prstGeom prst="roundRect">
            <a:avLst>
              <a:gd name="adj" fmla="val 50000"/>
            </a:avLst>
          </a:prstGeom>
          <a:solidFill>
            <a:srgbClr val="FCC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6">
            <a:extLst>
              <a:ext uri="{FF2B5EF4-FFF2-40B4-BE49-F238E27FC236}">
                <a16:creationId xmlns:a16="http://schemas.microsoft.com/office/drawing/2014/main" id="{390B3FC1-59BA-7BE2-11D5-E360809CD74F}"/>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67CD96">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DAEEF85F-0AAC-F8B4-2F39-5AF776B4B976}"/>
              </a:ext>
            </a:extLst>
          </p:cNvPr>
          <p:cNvSpPr/>
          <p:nvPr userDrawn="1"/>
        </p:nvSpPr>
        <p:spPr>
          <a:xfrm rot="3122059">
            <a:off x="11072917" y="542259"/>
            <a:ext cx="898314" cy="125166"/>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aoblený obdélník 21">
            <a:extLst>
              <a:ext uri="{FF2B5EF4-FFF2-40B4-BE49-F238E27FC236}">
                <a16:creationId xmlns:a16="http://schemas.microsoft.com/office/drawing/2014/main" id="{A6F5B2F8-236C-2FF6-6A9E-854CFD002C24}"/>
              </a:ext>
            </a:extLst>
          </p:cNvPr>
          <p:cNvSpPr/>
          <p:nvPr userDrawn="1"/>
        </p:nvSpPr>
        <p:spPr>
          <a:xfrm rot="13939051">
            <a:off x="920385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725B2735-EC32-41A5-3B74-64F46D87235B}"/>
              </a:ext>
            </a:extLst>
          </p:cNvPr>
          <p:cNvSpPr/>
          <p:nvPr userDrawn="1"/>
        </p:nvSpPr>
        <p:spPr>
          <a:xfrm rot="13939051">
            <a:off x="9347060" y="90200"/>
            <a:ext cx="1075797" cy="409032"/>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text 21">
            <a:extLst>
              <a:ext uri="{FF2B5EF4-FFF2-40B4-BE49-F238E27FC236}">
                <a16:creationId xmlns:a16="http://schemas.microsoft.com/office/drawing/2014/main" id="{F96882AF-E6A9-5116-D65D-0F3C4A3E2317}"/>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4" name="Zástupný text 21">
            <a:extLst>
              <a:ext uri="{FF2B5EF4-FFF2-40B4-BE49-F238E27FC236}">
                <a16:creationId xmlns:a16="http://schemas.microsoft.com/office/drawing/2014/main" id="{767A5541-F6F6-6959-7794-F9ED6B19CEF5}"/>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Tree>
    <p:extLst>
      <p:ext uri="{BB962C8B-B14F-4D97-AF65-F5344CB8AC3E}">
        <p14:creationId xmlns:p14="http://schemas.microsoft.com/office/powerpoint/2010/main" val="115991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chemeClr val="bg1"/>
        </a:solidFill>
        <a:effectLst/>
      </p:bgPr>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144FEF4-F87D-9440-232B-2BE1612D11FA}"/>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r">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3" name="Zástupný text 21">
            <a:extLst>
              <a:ext uri="{FF2B5EF4-FFF2-40B4-BE49-F238E27FC236}">
                <a16:creationId xmlns:a16="http://schemas.microsoft.com/office/drawing/2014/main" id="{A11971E6-1153-0D55-7ED7-9A9100FEC7DB}"/>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4" name="Zástupný text 21">
            <a:extLst>
              <a:ext uri="{FF2B5EF4-FFF2-40B4-BE49-F238E27FC236}">
                <a16:creationId xmlns:a16="http://schemas.microsoft.com/office/drawing/2014/main" id="{D0C316D0-0281-7FF1-4293-EEED95D7F0F7}"/>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Tree>
    <p:extLst>
      <p:ext uri="{BB962C8B-B14F-4D97-AF65-F5344CB8AC3E}">
        <p14:creationId xmlns:p14="http://schemas.microsoft.com/office/powerpoint/2010/main" val="3717624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8_Title Only">
    <p:bg>
      <p:bgPr>
        <a:solidFill>
          <a:schemeClr val="bg1"/>
        </a:solidFill>
        <a:effectLst/>
      </p:bgPr>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144FEF4-F87D-9440-232B-2BE1612D11FA}"/>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symbol obrázku 3">
            <a:extLst>
              <a:ext uri="{FF2B5EF4-FFF2-40B4-BE49-F238E27FC236}">
                <a16:creationId xmlns:a16="http://schemas.microsoft.com/office/drawing/2014/main" id="{19983086-10A4-8960-80B8-915446E6FD08}"/>
              </a:ext>
            </a:extLst>
          </p:cNvPr>
          <p:cNvSpPr>
            <a:spLocks noGrp="1"/>
          </p:cNvSpPr>
          <p:nvPr>
            <p:ph type="pic" sz="quarter" idx="13" hasCustomPrompt="1"/>
          </p:nvPr>
        </p:nvSpPr>
        <p:spPr>
          <a:xfrm>
            <a:off x="6096000" y="16010"/>
            <a:ext cx="6096000" cy="6858000"/>
          </a:xfrm>
          <a:prstGeom prst="rect">
            <a:avLst/>
          </a:prstGeom>
          <a:solidFill>
            <a:schemeClr val="bg2">
              <a:lumMod val="90000"/>
            </a:schemeClr>
          </a:solidFill>
        </p:spPr>
        <p:txBody>
          <a:bodyPr anchor="ct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r">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6" name="Zástupný text 21">
            <a:extLst>
              <a:ext uri="{FF2B5EF4-FFF2-40B4-BE49-F238E27FC236}">
                <a16:creationId xmlns:a16="http://schemas.microsoft.com/office/drawing/2014/main" id="{A47A3C6C-C6D8-CCF7-79E8-7792263CCA6B}"/>
              </a:ext>
            </a:extLst>
          </p:cNvPr>
          <p:cNvSpPr>
            <a:spLocks noGrp="1"/>
          </p:cNvSpPr>
          <p:nvPr>
            <p:ph type="body" sz="quarter" idx="14" hasCustomPrompt="1"/>
          </p:nvPr>
        </p:nvSpPr>
        <p:spPr>
          <a:xfrm>
            <a:off x="478517" y="2858416"/>
            <a:ext cx="5133519" cy="1014165"/>
          </a:xfrm>
          <a:prstGeom prst="rect">
            <a:avLst/>
          </a:prstGeom>
        </p:spPr>
        <p:txBody>
          <a:bodyPr/>
          <a:lstStyle>
            <a:lvl1pPr>
              <a:defRPr sz="60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1466653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9_Title Only">
    <p:bg>
      <p:bgPr>
        <a:solidFill>
          <a:schemeClr val="bg1"/>
        </a:solidFill>
        <a:effectLst/>
      </p:bgPr>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144FEF4-F87D-9440-232B-2BE1612D11FA}"/>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délník 2">
            <a:extLst>
              <a:ext uri="{FF2B5EF4-FFF2-40B4-BE49-F238E27FC236}">
                <a16:creationId xmlns:a16="http://schemas.microsoft.com/office/drawing/2014/main" id="{D47B1ABC-5F8E-A18F-7AEE-062AF5DAF7A1}"/>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symbol obrázku 3">
            <a:extLst>
              <a:ext uri="{FF2B5EF4-FFF2-40B4-BE49-F238E27FC236}">
                <a16:creationId xmlns:a16="http://schemas.microsoft.com/office/drawing/2014/main" id="{19983086-10A4-8960-80B8-915446E6FD08}"/>
              </a:ext>
            </a:extLst>
          </p:cNvPr>
          <p:cNvSpPr>
            <a:spLocks noGrp="1"/>
          </p:cNvSpPr>
          <p:nvPr>
            <p:ph type="pic" sz="quarter" idx="13" hasCustomPrompt="1"/>
          </p:nvPr>
        </p:nvSpPr>
        <p:spPr>
          <a:xfrm>
            <a:off x="6096001" y="1747155"/>
            <a:ext cx="4713025" cy="3363686"/>
          </a:xfrm>
          <a:prstGeom prst="rect">
            <a:avLst/>
          </a:prstGeom>
          <a:solidFill>
            <a:schemeClr val="bg2">
              <a:lumMod val="90000"/>
            </a:schemeClr>
          </a:solidFill>
        </p:spPr>
        <p:txBody>
          <a:bodyPr anchor="ct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r">
              <a:defRPr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6" name="Zástupný text 21">
            <a:extLst>
              <a:ext uri="{FF2B5EF4-FFF2-40B4-BE49-F238E27FC236}">
                <a16:creationId xmlns:a16="http://schemas.microsoft.com/office/drawing/2014/main" id="{A47A3C6C-C6D8-CCF7-79E8-7792263CCA6B}"/>
              </a:ext>
            </a:extLst>
          </p:cNvPr>
          <p:cNvSpPr>
            <a:spLocks noGrp="1"/>
          </p:cNvSpPr>
          <p:nvPr>
            <p:ph type="body" sz="quarter" idx="14" hasCustomPrompt="1"/>
          </p:nvPr>
        </p:nvSpPr>
        <p:spPr>
          <a:xfrm>
            <a:off x="478517" y="2858416"/>
            <a:ext cx="5133519" cy="1014165"/>
          </a:xfrm>
          <a:prstGeom prst="rect">
            <a:avLst/>
          </a:prstGeom>
        </p:spPr>
        <p:txBody>
          <a:bodyPr/>
          <a:lstStyle>
            <a:lvl1pPr>
              <a:defRPr sz="60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15238528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7_Title Only">
    <p:bg>
      <p:bgPr>
        <a:solidFill>
          <a:schemeClr val="bg1"/>
        </a:solidFill>
        <a:effectLst/>
      </p:bgPr>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5DA76B4-4D01-8707-C377-0565E7D8ADC0}"/>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l">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10" name="Zaoblený obdélník 9">
            <a:extLst>
              <a:ext uri="{FF2B5EF4-FFF2-40B4-BE49-F238E27FC236}">
                <a16:creationId xmlns:a16="http://schemas.microsoft.com/office/drawing/2014/main" id="{167F5238-55E5-FD73-7796-D7842CE2845B}"/>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6">
            <a:extLst>
              <a:ext uri="{FF2B5EF4-FFF2-40B4-BE49-F238E27FC236}">
                <a16:creationId xmlns:a16="http://schemas.microsoft.com/office/drawing/2014/main" id="{390B3FC1-59BA-7BE2-11D5-E360809CD74F}"/>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DAEEF85F-0AAC-F8B4-2F39-5AF776B4B976}"/>
              </a:ext>
            </a:extLst>
          </p:cNvPr>
          <p:cNvSpPr/>
          <p:nvPr userDrawn="1"/>
        </p:nvSpPr>
        <p:spPr>
          <a:xfrm rot="3122059">
            <a:off x="11072917" y="542259"/>
            <a:ext cx="898314" cy="125166"/>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aoblený obdélník 21">
            <a:extLst>
              <a:ext uri="{FF2B5EF4-FFF2-40B4-BE49-F238E27FC236}">
                <a16:creationId xmlns:a16="http://schemas.microsoft.com/office/drawing/2014/main" id="{A6F5B2F8-236C-2FF6-6A9E-854CFD002C24}"/>
              </a:ext>
            </a:extLst>
          </p:cNvPr>
          <p:cNvSpPr/>
          <p:nvPr userDrawn="1"/>
        </p:nvSpPr>
        <p:spPr>
          <a:xfrm rot="13939051">
            <a:off x="920385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725B2735-EC32-41A5-3B74-64F46D87235B}"/>
              </a:ext>
            </a:extLst>
          </p:cNvPr>
          <p:cNvSpPr/>
          <p:nvPr userDrawn="1"/>
        </p:nvSpPr>
        <p:spPr>
          <a:xfrm rot="13939051">
            <a:off x="9347060" y="90200"/>
            <a:ext cx="1075797" cy="409032"/>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text 21">
            <a:extLst>
              <a:ext uri="{FF2B5EF4-FFF2-40B4-BE49-F238E27FC236}">
                <a16:creationId xmlns:a16="http://schemas.microsoft.com/office/drawing/2014/main" id="{CDEE384B-B75F-B54D-094E-6EA2A2F5F7D8}"/>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4" name="Zástupný text 21">
            <a:extLst>
              <a:ext uri="{FF2B5EF4-FFF2-40B4-BE49-F238E27FC236}">
                <a16:creationId xmlns:a16="http://schemas.microsoft.com/office/drawing/2014/main" id="{EEBA007F-A764-1B4F-06B1-85A251DD4C15}"/>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Tree>
    <p:extLst>
      <p:ext uri="{BB962C8B-B14F-4D97-AF65-F5344CB8AC3E}">
        <p14:creationId xmlns:p14="http://schemas.microsoft.com/office/powerpoint/2010/main" val="1346880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1_Title Only">
    <p:bg>
      <p:bgPr>
        <a:solidFill>
          <a:schemeClr val="bg1"/>
        </a:solidFill>
        <a:effectLst/>
      </p:bgPr>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5DA76B4-4D01-8707-C377-0565E7D8ADC0}"/>
              </a:ext>
            </a:extLst>
          </p:cNvPr>
          <p:cNvSpPr/>
          <p:nvPr userDrawn="1"/>
        </p:nvSpPr>
        <p:spPr>
          <a:xfrm>
            <a:off x="14931" y="-1"/>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Šikmý pruh 2">
            <a:extLst>
              <a:ext uri="{FF2B5EF4-FFF2-40B4-BE49-F238E27FC236}">
                <a16:creationId xmlns:a16="http://schemas.microsoft.com/office/drawing/2014/main" id="{71A872DF-BDF7-2676-59DC-08B5C9FBEF26}"/>
              </a:ext>
            </a:extLst>
          </p:cNvPr>
          <p:cNvSpPr/>
          <p:nvPr userDrawn="1"/>
        </p:nvSpPr>
        <p:spPr>
          <a:xfrm rot="16200000">
            <a:off x="9026747" y="3678982"/>
            <a:ext cx="3575495" cy="2794341"/>
          </a:xfrm>
          <a:custGeom>
            <a:avLst/>
            <a:gdLst>
              <a:gd name="connsiteX0" fmla="*/ 0 w 3569595"/>
              <a:gd name="connsiteY0" fmla="*/ 948701 h 2825955"/>
              <a:gd name="connsiteX1" fmla="*/ 1198349 w 3569595"/>
              <a:gd name="connsiteY1" fmla="*/ 0 h 2825955"/>
              <a:gd name="connsiteX2" fmla="*/ 3569595 w 3569595"/>
              <a:gd name="connsiteY2" fmla="*/ 0 h 2825955"/>
              <a:gd name="connsiteX3" fmla="*/ 0 w 3569595"/>
              <a:gd name="connsiteY3" fmla="*/ 2825955 h 2825955"/>
              <a:gd name="connsiteX4" fmla="*/ 0 w 3569595"/>
              <a:gd name="connsiteY4" fmla="*/ 948701 h 2825955"/>
              <a:gd name="connsiteX0" fmla="*/ 0 w 3569595"/>
              <a:gd name="connsiteY0" fmla="*/ 2243491 h 4120745"/>
              <a:gd name="connsiteX1" fmla="*/ 2895476 w 3569595"/>
              <a:gd name="connsiteY1" fmla="*/ 0 h 4120745"/>
              <a:gd name="connsiteX2" fmla="*/ 3569595 w 3569595"/>
              <a:gd name="connsiteY2" fmla="*/ 1294790 h 4120745"/>
              <a:gd name="connsiteX3" fmla="*/ 0 w 3569595"/>
              <a:gd name="connsiteY3" fmla="*/ 4120745 h 4120745"/>
              <a:gd name="connsiteX4" fmla="*/ 0 w 3569595"/>
              <a:gd name="connsiteY4" fmla="*/ 2243491 h 4120745"/>
              <a:gd name="connsiteX0" fmla="*/ 0 w 3569595"/>
              <a:gd name="connsiteY0" fmla="*/ 2243491 h 4120745"/>
              <a:gd name="connsiteX1" fmla="*/ 2895476 w 3569595"/>
              <a:gd name="connsiteY1" fmla="*/ 0 h 4120745"/>
              <a:gd name="connsiteX2" fmla="*/ 3569595 w 3569595"/>
              <a:gd name="connsiteY2" fmla="*/ 1294790 h 4120745"/>
              <a:gd name="connsiteX3" fmla="*/ 1696065 w 3569595"/>
              <a:gd name="connsiteY3" fmla="*/ 2764844 h 4120745"/>
              <a:gd name="connsiteX4" fmla="*/ 0 w 3569595"/>
              <a:gd name="connsiteY4" fmla="*/ 4120745 h 4120745"/>
              <a:gd name="connsiteX5" fmla="*/ 0 w 3569595"/>
              <a:gd name="connsiteY5" fmla="*/ 2243491 h 4120745"/>
              <a:gd name="connsiteX0" fmla="*/ 0 w 3569595"/>
              <a:gd name="connsiteY0" fmla="*/ 2243491 h 4120745"/>
              <a:gd name="connsiteX1" fmla="*/ 2895476 w 3569595"/>
              <a:gd name="connsiteY1" fmla="*/ 0 h 4120745"/>
              <a:gd name="connsiteX2" fmla="*/ 3569595 w 3569595"/>
              <a:gd name="connsiteY2" fmla="*/ 1294790 h 4120745"/>
              <a:gd name="connsiteX3" fmla="*/ 1660669 w 3569595"/>
              <a:gd name="connsiteY3" fmla="*/ 2794341 h 4120745"/>
              <a:gd name="connsiteX4" fmla="*/ 0 w 3569595"/>
              <a:gd name="connsiteY4" fmla="*/ 4120745 h 4120745"/>
              <a:gd name="connsiteX5" fmla="*/ 0 w 3569595"/>
              <a:gd name="connsiteY5" fmla="*/ 2243491 h 4120745"/>
              <a:gd name="connsiteX0" fmla="*/ 0 w 3569595"/>
              <a:gd name="connsiteY0" fmla="*/ 2243491 h 2794341"/>
              <a:gd name="connsiteX1" fmla="*/ 2895476 w 3569595"/>
              <a:gd name="connsiteY1" fmla="*/ 0 h 2794341"/>
              <a:gd name="connsiteX2" fmla="*/ 3569595 w 3569595"/>
              <a:gd name="connsiteY2" fmla="*/ 1294790 h 2794341"/>
              <a:gd name="connsiteX3" fmla="*/ 1660669 w 3569595"/>
              <a:gd name="connsiteY3" fmla="*/ 2794341 h 2794341"/>
              <a:gd name="connsiteX4" fmla="*/ 171081 w 3569595"/>
              <a:gd name="connsiteY4" fmla="*/ 2622309 h 2794341"/>
              <a:gd name="connsiteX5" fmla="*/ 0 w 3569595"/>
              <a:gd name="connsiteY5" fmla="*/ 2243491 h 2794341"/>
              <a:gd name="connsiteX0" fmla="*/ 5900 w 3575495"/>
              <a:gd name="connsiteY0" fmla="*/ 2243491 h 2794341"/>
              <a:gd name="connsiteX1" fmla="*/ 2901376 w 3575495"/>
              <a:gd name="connsiteY1" fmla="*/ 0 h 2794341"/>
              <a:gd name="connsiteX2" fmla="*/ 3575495 w 3575495"/>
              <a:gd name="connsiteY2" fmla="*/ 1294790 h 2794341"/>
              <a:gd name="connsiteX3" fmla="*/ 1666569 w 3575495"/>
              <a:gd name="connsiteY3" fmla="*/ 2794341 h 2794341"/>
              <a:gd name="connsiteX4" fmla="*/ 0 w 3575495"/>
              <a:gd name="connsiteY4" fmla="*/ 2787491 h 2794341"/>
              <a:gd name="connsiteX5" fmla="*/ 5900 w 3575495"/>
              <a:gd name="connsiteY5" fmla="*/ 2243491 h 279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495" h="2794341">
                <a:moveTo>
                  <a:pt x="5900" y="2243491"/>
                </a:moveTo>
                <a:lnTo>
                  <a:pt x="2901376" y="0"/>
                </a:lnTo>
                <a:lnTo>
                  <a:pt x="3575495" y="1294790"/>
                </a:lnTo>
                <a:lnTo>
                  <a:pt x="1666569" y="2794341"/>
                </a:lnTo>
                <a:lnTo>
                  <a:pt x="0" y="2787491"/>
                </a:lnTo>
                <a:cubicBezTo>
                  <a:pt x="1967" y="2606158"/>
                  <a:pt x="3933" y="2424824"/>
                  <a:pt x="5900" y="2243491"/>
                </a:cubicBezTo>
                <a:close/>
              </a:path>
            </a:pathLst>
          </a:custGeom>
          <a:gradFill>
            <a:gsLst>
              <a:gs pos="0">
                <a:schemeClr val="accent1">
                  <a:lumMod val="20000"/>
                  <a:lumOff val="80000"/>
                  <a:alpha val="0"/>
                </a:schemeClr>
              </a:gs>
              <a:gs pos="30000">
                <a:schemeClr val="accent1">
                  <a:lumMod val="20000"/>
                  <a:lumOff val="80000"/>
                  <a:alpha val="52000"/>
                </a:schemeClr>
              </a:gs>
              <a:gs pos="100000">
                <a:schemeClr val="accent1">
                  <a:lumMod val="20000"/>
                  <a:lumOff val="80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Šikmý pruh 2">
            <a:extLst>
              <a:ext uri="{FF2B5EF4-FFF2-40B4-BE49-F238E27FC236}">
                <a16:creationId xmlns:a16="http://schemas.microsoft.com/office/drawing/2014/main" id="{D826D8AF-CCE5-5C1F-717D-B01D1E784BFE}"/>
              </a:ext>
            </a:extLst>
          </p:cNvPr>
          <p:cNvSpPr/>
          <p:nvPr userDrawn="1"/>
        </p:nvSpPr>
        <p:spPr>
          <a:xfrm rot="16200000">
            <a:off x="1525568" y="3012829"/>
            <a:ext cx="3569595" cy="4120745"/>
          </a:xfrm>
          <a:custGeom>
            <a:avLst/>
            <a:gdLst>
              <a:gd name="connsiteX0" fmla="*/ 0 w 3569595"/>
              <a:gd name="connsiteY0" fmla="*/ 948701 h 2825955"/>
              <a:gd name="connsiteX1" fmla="*/ 1198349 w 3569595"/>
              <a:gd name="connsiteY1" fmla="*/ 0 h 2825955"/>
              <a:gd name="connsiteX2" fmla="*/ 3569595 w 3569595"/>
              <a:gd name="connsiteY2" fmla="*/ 0 h 2825955"/>
              <a:gd name="connsiteX3" fmla="*/ 0 w 3569595"/>
              <a:gd name="connsiteY3" fmla="*/ 2825955 h 2825955"/>
              <a:gd name="connsiteX4" fmla="*/ 0 w 3569595"/>
              <a:gd name="connsiteY4" fmla="*/ 948701 h 2825955"/>
              <a:gd name="connsiteX0" fmla="*/ 0 w 3569595"/>
              <a:gd name="connsiteY0" fmla="*/ 2243491 h 4120745"/>
              <a:gd name="connsiteX1" fmla="*/ 2895476 w 3569595"/>
              <a:gd name="connsiteY1" fmla="*/ 0 h 4120745"/>
              <a:gd name="connsiteX2" fmla="*/ 3569595 w 3569595"/>
              <a:gd name="connsiteY2" fmla="*/ 1294790 h 4120745"/>
              <a:gd name="connsiteX3" fmla="*/ 0 w 3569595"/>
              <a:gd name="connsiteY3" fmla="*/ 4120745 h 4120745"/>
              <a:gd name="connsiteX4" fmla="*/ 0 w 3569595"/>
              <a:gd name="connsiteY4" fmla="*/ 2243491 h 412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595" h="4120745">
                <a:moveTo>
                  <a:pt x="0" y="2243491"/>
                </a:moveTo>
                <a:lnTo>
                  <a:pt x="2895476" y="0"/>
                </a:lnTo>
                <a:lnTo>
                  <a:pt x="3569595" y="1294790"/>
                </a:lnTo>
                <a:lnTo>
                  <a:pt x="0" y="4120745"/>
                </a:lnTo>
                <a:lnTo>
                  <a:pt x="0" y="2243491"/>
                </a:lnTo>
                <a:close/>
              </a:path>
            </a:pathLst>
          </a:custGeom>
          <a:gradFill>
            <a:gsLst>
              <a:gs pos="0">
                <a:schemeClr val="accent1">
                  <a:lumMod val="20000"/>
                  <a:lumOff val="80000"/>
                  <a:alpha val="0"/>
                </a:schemeClr>
              </a:gs>
              <a:gs pos="30000">
                <a:schemeClr val="accent1">
                  <a:lumMod val="20000"/>
                  <a:lumOff val="80000"/>
                  <a:alpha val="52000"/>
                </a:schemeClr>
              </a:gs>
              <a:gs pos="100000">
                <a:schemeClr val="accent1">
                  <a:lumMod val="20000"/>
                  <a:lumOff val="80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Šikmý pruh 2">
            <a:extLst>
              <a:ext uri="{FF2B5EF4-FFF2-40B4-BE49-F238E27FC236}">
                <a16:creationId xmlns:a16="http://schemas.microsoft.com/office/drawing/2014/main" id="{E54512E5-E86B-42B2-6DD3-A05B5F662163}"/>
              </a:ext>
            </a:extLst>
          </p:cNvPr>
          <p:cNvSpPr/>
          <p:nvPr userDrawn="1"/>
        </p:nvSpPr>
        <p:spPr>
          <a:xfrm rot="16200000">
            <a:off x="3559661" y="3012830"/>
            <a:ext cx="3569595" cy="4120745"/>
          </a:xfrm>
          <a:custGeom>
            <a:avLst/>
            <a:gdLst>
              <a:gd name="connsiteX0" fmla="*/ 0 w 3569595"/>
              <a:gd name="connsiteY0" fmla="*/ 948701 h 2825955"/>
              <a:gd name="connsiteX1" fmla="*/ 1198349 w 3569595"/>
              <a:gd name="connsiteY1" fmla="*/ 0 h 2825955"/>
              <a:gd name="connsiteX2" fmla="*/ 3569595 w 3569595"/>
              <a:gd name="connsiteY2" fmla="*/ 0 h 2825955"/>
              <a:gd name="connsiteX3" fmla="*/ 0 w 3569595"/>
              <a:gd name="connsiteY3" fmla="*/ 2825955 h 2825955"/>
              <a:gd name="connsiteX4" fmla="*/ 0 w 3569595"/>
              <a:gd name="connsiteY4" fmla="*/ 948701 h 2825955"/>
              <a:gd name="connsiteX0" fmla="*/ 0 w 3569595"/>
              <a:gd name="connsiteY0" fmla="*/ 2243491 h 4120745"/>
              <a:gd name="connsiteX1" fmla="*/ 2895476 w 3569595"/>
              <a:gd name="connsiteY1" fmla="*/ 0 h 4120745"/>
              <a:gd name="connsiteX2" fmla="*/ 3569595 w 3569595"/>
              <a:gd name="connsiteY2" fmla="*/ 1294790 h 4120745"/>
              <a:gd name="connsiteX3" fmla="*/ 0 w 3569595"/>
              <a:gd name="connsiteY3" fmla="*/ 4120745 h 4120745"/>
              <a:gd name="connsiteX4" fmla="*/ 0 w 3569595"/>
              <a:gd name="connsiteY4" fmla="*/ 2243491 h 412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595" h="4120745">
                <a:moveTo>
                  <a:pt x="0" y="2243491"/>
                </a:moveTo>
                <a:lnTo>
                  <a:pt x="2895476" y="0"/>
                </a:lnTo>
                <a:lnTo>
                  <a:pt x="3569595" y="1294790"/>
                </a:lnTo>
                <a:lnTo>
                  <a:pt x="0" y="4120745"/>
                </a:lnTo>
                <a:lnTo>
                  <a:pt x="0" y="2243491"/>
                </a:lnTo>
                <a:close/>
              </a:path>
            </a:pathLst>
          </a:custGeom>
          <a:gradFill>
            <a:gsLst>
              <a:gs pos="0">
                <a:schemeClr val="accent1">
                  <a:lumMod val="20000"/>
                  <a:lumOff val="80000"/>
                  <a:alpha val="0"/>
                </a:schemeClr>
              </a:gs>
              <a:gs pos="30000">
                <a:schemeClr val="accent1">
                  <a:lumMod val="20000"/>
                  <a:lumOff val="80000"/>
                  <a:alpha val="52000"/>
                </a:schemeClr>
              </a:gs>
              <a:gs pos="100000">
                <a:schemeClr val="accent1">
                  <a:lumMod val="20000"/>
                  <a:lumOff val="80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Šikmý pruh 2">
            <a:extLst>
              <a:ext uri="{FF2B5EF4-FFF2-40B4-BE49-F238E27FC236}">
                <a16:creationId xmlns:a16="http://schemas.microsoft.com/office/drawing/2014/main" id="{2CEC33E8-9E8A-49A0-52B8-DFC431646370}"/>
              </a:ext>
            </a:extLst>
          </p:cNvPr>
          <p:cNvSpPr/>
          <p:nvPr userDrawn="1"/>
        </p:nvSpPr>
        <p:spPr>
          <a:xfrm rot="16200000">
            <a:off x="5606786" y="3012830"/>
            <a:ext cx="3569595" cy="4120745"/>
          </a:xfrm>
          <a:custGeom>
            <a:avLst/>
            <a:gdLst>
              <a:gd name="connsiteX0" fmla="*/ 0 w 3569595"/>
              <a:gd name="connsiteY0" fmla="*/ 948701 h 2825955"/>
              <a:gd name="connsiteX1" fmla="*/ 1198349 w 3569595"/>
              <a:gd name="connsiteY1" fmla="*/ 0 h 2825955"/>
              <a:gd name="connsiteX2" fmla="*/ 3569595 w 3569595"/>
              <a:gd name="connsiteY2" fmla="*/ 0 h 2825955"/>
              <a:gd name="connsiteX3" fmla="*/ 0 w 3569595"/>
              <a:gd name="connsiteY3" fmla="*/ 2825955 h 2825955"/>
              <a:gd name="connsiteX4" fmla="*/ 0 w 3569595"/>
              <a:gd name="connsiteY4" fmla="*/ 948701 h 2825955"/>
              <a:gd name="connsiteX0" fmla="*/ 0 w 3569595"/>
              <a:gd name="connsiteY0" fmla="*/ 2243491 h 4120745"/>
              <a:gd name="connsiteX1" fmla="*/ 2895476 w 3569595"/>
              <a:gd name="connsiteY1" fmla="*/ 0 h 4120745"/>
              <a:gd name="connsiteX2" fmla="*/ 3569595 w 3569595"/>
              <a:gd name="connsiteY2" fmla="*/ 1294790 h 4120745"/>
              <a:gd name="connsiteX3" fmla="*/ 0 w 3569595"/>
              <a:gd name="connsiteY3" fmla="*/ 4120745 h 4120745"/>
              <a:gd name="connsiteX4" fmla="*/ 0 w 3569595"/>
              <a:gd name="connsiteY4" fmla="*/ 2243491 h 412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595" h="4120745">
                <a:moveTo>
                  <a:pt x="0" y="2243491"/>
                </a:moveTo>
                <a:lnTo>
                  <a:pt x="2895476" y="0"/>
                </a:lnTo>
                <a:lnTo>
                  <a:pt x="3569595" y="1294790"/>
                </a:lnTo>
                <a:lnTo>
                  <a:pt x="0" y="4120745"/>
                </a:lnTo>
                <a:lnTo>
                  <a:pt x="0" y="2243491"/>
                </a:lnTo>
                <a:close/>
              </a:path>
            </a:pathLst>
          </a:custGeom>
          <a:gradFill>
            <a:gsLst>
              <a:gs pos="0">
                <a:schemeClr val="accent1">
                  <a:lumMod val="20000"/>
                  <a:lumOff val="80000"/>
                  <a:alpha val="0"/>
                </a:schemeClr>
              </a:gs>
              <a:gs pos="30000">
                <a:schemeClr val="accent1">
                  <a:lumMod val="20000"/>
                  <a:lumOff val="80000"/>
                  <a:alpha val="52000"/>
                </a:schemeClr>
              </a:gs>
              <a:gs pos="100000">
                <a:schemeClr val="accent1">
                  <a:lumMod val="20000"/>
                  <a:lumOff val="80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Šikmý pruh 2">
            <a:extLst>
              <a:ext uri="{FF2B5EF4-FFF2-40B4-BE49-F238E27FC236}">
                <a16:creationId xmlns:a16="http://schemas.microsoft.com/office/drawing/2014/main" id="{A0F13090-C645-AF11-CC79-AB94DA24D072}"/>
              </a:ext>
            </a:extLst>
          </p:cNvPr>
          <p:cNvSpPr/>
          <p:nvPr userDrawn="1"/>
        </p:nvSpPr>
        <p:spPr>
          <a:xfrm rot="16200000">
            <a:off x="7656007" y="3012830"/>
            <a:ext cx="3569595" cy="4120745"/>
          </a:xfrm>
          <a:custGeom>
            <a:avLst/>
            <a:gdLst>
              <a:gd name="connsiteX0" fmla="*/ 0 w 3569595"/>
              <a:gd name="connsiteY0" fmla="*/ 948701 h 2825955"/>
              <a:gd name="connsiteX1" fmla="*/ 1198349 w 3569595"/>
              <a:gd name="connsiteY1" fmla="*/ 0 h 2825955"/>
              <a:gd name="connsiteX2" fmla="*/ 3569595 w 3569595"/>
              <a:gd name="connsiteY2" fmla="*/ 0 h 2825955"/>
              <a:gd name="connsiteX3" fmla="*/ 0 w 3569595"/>
              <a:gd name="connsiteY3" fmla="*/ 2825955 h 2825955"/>
              <a:gd name="connsiteX4" fmla="*/ 0 w 3569595"/>
              <a:gd name="connsiteY4" fmla="*/ 948701 h 2825955"/>
              <a:gd name="connsiteX0" fmla="*/ 0 w 3569595"/>
              <a:gd name="connsiteY0" fmla="*/ 2243491 h 4120745"/>
              <a:gd name="connsiteX1" fmla="*/ 2895476 w 3569595"/>
              <a:gd name="connsiteY1" fmla="*/ 0 h 4120745"/>
              <a:gd name="connsiteX2" fmla="*/ 3569595 w 3569595"/>
              <a:gd name="connsiteY2" fmla="*/ 1294790 h 4120745"/>
              <a:gd name="connsiteX3" fmla="*/ 0 w 3569595"/>
              <a:gd name="connsiteY3" fmla="*/ 4120745 h 4120745"/>
              <a:gd name="connsiteX4" fmla="*/ 0 w 3569595"/>
              <a:gd name="connsiteY4" fmla="*/ 2243491 h 412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595" h="4120745">
                <a:moveTo>
                  <a:pt x="0" y="2243491"/>
                </a:moveTo>
                <a:lnTo>
                  <a:pt x="2895476" y="0"/>
                </a:lnTo>
                <a:lnTo>
                  <a:pt x="3569595" y="1294790"/>
                </a:lnTo>
                <a:lnTo>
                  <a:pt x="0" y="4120745"/>
                </a:lnTo>
                <a:lnTo>
                  <a:pt x="0" y="2243491"/>
                </a:lnTo>
                <a:close/>
              </a:path>
            </a:pathLst>
          </a:custGeom>
          <a:gradFill>
            <a:gsLst>
              <a:gs pos="0">
                <a:schemeClr val="accent1">
                  <a:lumMod val="20000"/>
                  <a:lumOff val="80000"/>
                  <a:alpha val="0"/>
                </a:schemeClr>
              </a:gs>
              <a:gs pos="30000">
                <a:schemeClr val="accent1">
                  <a:lumMod val="20000"/>
                  <a:lumOff val="80000"/>
                  <a:alpha val="52000"/>
                </a:schemeClr>
              </a:gs>
              <a:gs pos="100000">
                <a:schemeClr val="accent1">
                  <a:lumMod val="20000"/>
                  <a:lumOff val="80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r">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10" name="Zaoblený obdélník 9">
            <a:extLst>
              <a:ext uri="{FF2B5EF4-FFF2-40B4-BE49-F238E27FC236}">
                <a16:creationId xmlns:a16="http://schemas.microsoft.com/office/drawing/2014/main" id="{167F5238-55E5-FD73-7796-D7842CE2845B}"/>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6">
            <a:extLst>
              <a:ext uri="{FF2B5EF4-FFF2-40B4-BE49-F238E27FC236}">
                <a16:creationId xmlns:a16="http://schemas.microsoft.com/office/drawing/2014/main" id="{390B3FC1-59BA-7BE2-11D5-E360809CD74F}"/>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DAEEF85F-0AAC-F8B4-2F39-5AF776B4B976}"/>
              </a:ext>
            </a:extLst>
          </p:cNvPr>
          <p:cNvSpPr/>
          <p:nvPr userDrawn="1"/>
        </p:nvSpPr>
        <p:spPr>
          <a:xfrm rot="3122059">
            <a:off x="11072917" y="542259"/>
            <a:ext cx="898314" cy="125166"/>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aoblený obdélník 21">
            <a:extLst>
              <a:ext uri="{FF2B5EF4-FFF2-40B4-BE49-F238E27FC236}">
                <a16:creationId xmlns:a16="http://schemas.microsoft.com/office/drawing/2014/main" id="{A6F5B2F8-236C-2FF6-6A9E-854CFD002C24}"/>
              </a:ext>
            </a:extLst>
          </p:cNvPr>
          <p:cNvSpPr/>
          <p:nvPr userDrawn="1"/>
        </p:nvSpPr>
        <p:spPr>
          <a:xfrm rot="13939051">
            <a:off x="920385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725B2735-EC32-41A5-3B74-64F46D87235B}"/>
              </a:ext>
            </a:extLst>
          </p:cNvPr>
          <p:cNvSpPr/>
          <p:nvPr userDrawn="1"/>
        </p:nvSpPr>
        <p:spPr>
          <a:xfrm rot="13939051">
            <a:off x="9347060" y="90200"/>
            <a:ext cx="1075797" cy="409032"/>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text 21">
            <a:extLst>
              <a:ext uri="{FF2B5EF4-FFF2-40B4-BE49-F238E27FC236}">
                <a16:creationId xmlns:a16="http://schemas.microsoft.com/office/drawing/2014/main" id="{CDEE384B-B75F-B54D-094E-6EA2A2F5F7D8}"/>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13" name="Rounded Rectangle 39">
            <a:extLst>
              <a:ext uri="{FF2B5EF4-FFF2-40B4-BE49-F238E27FC236}">
                <a16:creationId xmlns:a16="http://schemas.microsoft.com/office/drawing/2014/main" id="{F9C1012F-2984-4FE4-BE15-ADF75D7C7AE7}"/>
              </a:ext>
              <a:ext uri="{C183D7F6-B498-43B3-948B-1728B52AA6E4}">
                <adec:decorative xmlns:adec="http://schemas.microsoft.com/office/drawing/2017/decorative" val="1"/>
              </a:ext>
            </a:extLst>
          </p:cNvPr>
          <p:cNvSpPr/>
          <p:nvPr userDrawn="1"/>
        </p:nvSpPr>
        <p:spPr>
          <a:xfrm>
            <a:off x="355536" y="1666744"/>
            <a:ext cx="10127521" cy="2301942"/>
          </a:xfrm>
          <a:custGeom>
            <a:avLst/>
            <a:gdLst>
              <a:gd name="connsiteX0" fmla="*/ 0 w 10127520"/>
              <a:gd name="connsiteY0" fmla="*/ 1150971 h 2301941"/>
              <a:gd name="connsiteX1" fmla="*/ 1150971 w 10127520"/>
              <a:gd name="connsiteY1" fmla="*/ 0 h 2301941"/>
              <a:gd name="connsiteX2" fmla="*/ 8976550 w 10127520"/>
              <a:gd name="connsiteY2" fmla="*/ 0 h 2301941"/>
              <a:gd name="connsiteX3" fmla="*/ 10127521 w 10127520"/>
              <a:gd name="connsiteY3" fmla="*/ 1150971 h 2301941"/>
              <a:gd name="connsiteX4" fmla="*/ 10127520 w 10127520"/>
              <a:gd name="connsiteY4" fmla="*/ 1150971 h 2301941"/>
              <a:gd name="connsiteX5" fmla="*/ 8976549 w 10127520"/>
              <a:gd name="connsiteY5" fmla="*/ 2301942 h 2301941"/>
              <a:gd name="connsiteX6" fmla="*/ 1150971 w 10127520"/>
              <a:gd name="connsiteY6" fmla="*/ 2301941 h 2301941"/>
              <a:gd name="connsiteX7" fmla="*/ 0 w 10127520"/>
              <a:gd name="connsiteY7" fmla="*/ 1150970 h 2301941"/>
              <a:gd name="connsiteX8" fmla="*/ 0 w 10127520"/>
              <a:gd name="connsiteY8" fmla="*/ 1150971 h 2301941"/>
              <a:gd name="connsiteX0" fmla="*/ 0 w 10127521"/>
              <a:gd name="connsiteY0" fmla="*/ 1150971 h 2301942"/>
              <a:gd name="connsiteX1" fmla="*/ 1150971 w 10127521"/>
              <a:gd name="connsiteY1" fmla="*/ 0 h 2301942"/>
              <a:gd name="connsiteX2" fmla="*/ 1527508 w 10127521"/>
              <a:gd name="connsiteY2" fmla="*/ 7074 h 2301942"/>
              <a:gd name="connsiteX3" fmla="*/ 8976550 w 10127521"/>
              <a:gd name="connsiteY3" fmla="*/ 0 h 2301942"/>
              <a:gd name="connsiteX4" fmla="*/ 10127521 w 10127521"/>
              <a:gd name="connsiteY4" fmla="*/ 1150971 h 2301942"/>
              <a:gd name="connsiteX5" fmla="*/ 10127520 w 10127521"/>
              <a:gd name="connsiteY5" fmla="*/ 1150971 h 2301942"/>
              <a:gd name="connsiteX6" fmla="*/ 8976549 w 10127521"/>
              <a:gd name="connsiteY6" fmla="*/ 2301942 h 2301942"/>
              <a:gd name="connsiteX7" fmla="*/ 1150971 w 10127521"/>
              <a:gd name="connsiteY7" fmla="*/ 2301941 h 2301942"/>
              <a:gd name="connsiteX8" fmla="*/ 0 w 10127521"/>
              <a:gd name="connsiteY8" fmla="*/ 1150970 h 2301942"/>
              <a:gd name="connsiteX9" fmla="*/ 0 w 10127521"/>
              <a:gd name="connsiteY9" fmla="*/ 1150971 h 2301942"/>
              <a:gd name="connsiteX0" fmla="*/ 0 w 10127521"/>
              <a:gd name="connsiteY0" fmla="*/ 1150971 h 2301942"/>
              <a:gd name="connsiteX1" fmla="*/ 1150971 w 10127521"/>
              <a:gd name="connsiteY1" fmla="*/ 0 h 2301942"/>
              <a:gd name="connsiteX2" fmla="*/ 1318281 w 10127521"/>
              <a:gd name="connsiteY2" fmla="*/ 7073 h 2301942"/>
              <a:gd name="connsiteX3" fmla="*/ 1527508 w 10127521"/>
              <a:gd name="connsiteY3" fmla="*/ 7074 h 2301942"/>
              <a:gd name="connsiteX4" fmla="*/ 8976550 w 10127521"/>
              <a:gd name="connsiteY4" fmla="*/ 0 h 2301942"/>
              <a:gd name="connsiteX5" fmla="*/ 10127521 w 10127521"/>
              <a:gd name="connsiteY5" fmla="*/ 1150971 h 2301942"/>
              <a:gd name="connsiteX6" fmla="*/ 10127520 w 10127521"/>
              <a:gd name="connsiteY6" fmla="*/ 1150971 h 2301942"/>
              <a:gd name="connsiteX7" fmla="*/ 8976549 w 10127521"/>
              <a:gd name="connsiteY7" fmla="*/ 2301942 h 2301942"/>
              <a:gd name="connsiteX8" fmla="*/ 1150971 w 10127521"/>
              <a:gd name="connsiteY8" fmla="*/ 2301941 h 2301942"/>
              <a:gd name="connsiteX9" fmla="*/ 0 w 10127521"/>
              <a:gd name="connsiteY9" fmla="*/ 1150970 h 2301942"/>
              <a:gd name="connsiteX10" fmla="*/ 0 w 10127521"/>
              <a:gd name="connsiteY10" fmla="*/ 1150971 h 2301942"/>
              <a:gd name="connsiteX0" fmla="*/ 1318281 w 10127521"/>
              <a:gd name="connsiteY0" fmla="*/ 7073 h 2301942"/>
              <a:gd name="connsiteX1" fmla="*/ 1527508 w 10127521"/>
              <a:gd name="connsiteY1" fmla="*/ 7074 h 2301942"/>
              <a:gd name="connsiteX2" fmla="*/ 8976550 w 10127521"/>
              <a:gd name="connsiteY2" fmla="*/ 0 h 2301942"/>
              <a:gd name="connsiteX3" fmla="*/ 10127521 w 10127521"/>
              <a:gd name="connsiteY3" fmla="*/ 1150971 h 2301942"/>
              <a:gd name="connsiteX4" fmla="*/ 10127520 w 10127521"/>
              <a:gd name="connsiteY4" fmla="*/ 1150971 h 2301942"/>
              <a:gd name="connsiteX5" fmla="*/ 8976549 w 10127521"/>
              <a:gd name="connsiteY5" fmla="*/ 2301942 h 2301942"/>
              <a:gd name="connsiteX6" fmla="*/ 1150971 w 10127521"/>
              <a:gd name="connsiteY6" fmla="*/ 2301941 h 2301942"/>
              <a:gd name="connsiteX7" fmla="*/ 0 w 10127521"/>
              <a:gd name="connsiteY7" fmla="*/ 1150970 h 2301942"/>
              <a:gd name="connsiteX8" fmla="*/ 0 w 10127521"/>
              <a:gd name="connsiteY8" fmla="*/ 1150971 h 2301942"/>
              <a:gd name="connsiteX9" fmla="*/ 1150971 w 10127521"/>
              <a:gd name="connsiteY9" fmla="*/ 0 h 2301942"/>
              <a:gd name="connsiteX10" fmla="*/ 1409721 w 10127521"/>
              <a:gd name="connsiteY10" fmla="*/ 98513 h 2301942"/>
              <a:gd name="connsiteX0" fmla="*/ 1318281 w 10127521"/>
              <a:gd name="connsiteY0" fmla="*/ 7073 h 2301942"/>
              <a:gd name="connsiteX1" fmla="*/ 1527508 w 10127521"/>
              <a:gd name="connsiteY1" fmla="*/ 7074 h 2301942"/>
              <a:gd name="connsiteX2" fmla="*/ 8976550 w 10127521"/>
              <a:gd name="connsiteY2" fmla="*/ 0 h 2301942"/>
              <a:gd name="connsiteX3" fmla="*/ 10127521 w 10127521"/>
              <a:gd name="connsiteY3" fmla="*/ 1150971 h 2301942"/>
              <a:gd name="connsiteX4" fmla="*/ 10127520 w 10127521"/>
              <a:gd name="connsiteY4" fmla="*/ 1150971 h 2301942"/>
              <a:gd name="connsiteX5" fmla="*/ 8976549 w 10127521"/>
              <a:gd name="connsiteY5" fmla="*/ 2301942 h 2301942"/>
              <a:gd name="connsiteX6" fmla="*/ 1150971 w 10127521"/>
              <a:gd name="connsiteY6" fmla="*/ 2301941 h 2301942"/>
              <a:gd name="connsiteX7" fmla="*/ 0 w 10127521"/>
              <a:gd name="connsiteY7" fmla="*/ 1150970 h 2301942"/>
              <a:gd name="connsiteX8" fmla="*/ 0 w 10127521"/>
              <a:gd name="connsiteY8" fmla="*/ 1150971 h 2301942"/>
              <a:gd name="connsiteX9" fmla="*/ 1150971 w 10127521"/>
              <a:gd name="connsiteY9" fmla="*/ 0 h 2301942"/>
              <a:gd name="connsiteX0" fmla="*/ 1527508 w 10127521"/>
              <a:gd name="connsiteY0" fmla="*/ 7074 h 2301942"/>
              <a:gd name="connsiteX1" fmla="*/ 8976550 w 10127521"/>
              <a:gd name="connsiteY1" fmla="*/ 0 h 2301942"/>
              <a:gd name="connsiteX2" fmla="*/ 10127521 w 10127521"/>
              <a:gd name="connsiteY2" fmla="*/ 1150971 h 2301942"/>
              <a:gd name="connsiteX3" fmla="*/ 10127520 w 10127521"/>
              <a:gd name="connsiteY3" fmla="*/ 1150971 h 2301942"/>
              <a:gd name="connsiteX4" fmla="*/ 8976549 w 10127521"/>
              <a:gd name="connsiteY4" fmla="*/ 2301942 h 2301942"/>
              <a:gd name="connsiteX5" fmla="*/ 1150971 w 10127521"/>
              <a:gd name="connsiteY5" fmla="*/ 2301941 h 2301942"/>
              <a:gd name="connsiteX6" fmla="*/ 0 w 10127521"/>
              <a:gd name="connsiteY6" fmla="*/ 1150970 h 2301942"/>
              <a:gd name="connsiteX7" fmla="*/ 0 w 10127521"/>
              <a:gd name="connsiteY7" fmla="*/ 1150971 h 2301942"/>
              <a:gd name="connsiteX8" fmla="*/ 1150971 w 10127521"/>
              <a:gd name="connsiteY8" fmla="*/ 0 h 23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27521" h="2301942">
                <a:moveTo>
                  <a:pt x="1527508" y="7074"/>
                </a:moveTo>
                <a:lnTo>
                  <a:pt x="8976550" y="0"/>
                </a:lnTo>
                <a:cubicBezTo>
                  <a:pt x="9612214" y="0"/>
                  <a:pt x="10127521" y="515307"/>
                  <a:pt x="10127521" y="1150971"/>
                </a:cubicBezTo>
                <a:lnTo>
                  <a:pt x="10127520" y="1150971"/>
                </a:lnTo>
                <a:cubicBezTo>
                  <a:pt x="10127520" y="1786635"/>
                  <a:pt x="9612213" y="2301942"/>
                  <a:pt x="8976549" y="2301942"/>
                </a:cubicBezTo>
                <a:lnTo>
                  <a:pt x="1150971" y="2301941"/>
                </a:lnTo>
                <a:cubicBezTo>
                  <a:pt x="515307" y="2301941"/>
                  <a:pt x="0" y="1786634"/>
                  <a:pt x="0" y="1150970"/>
                </a:cubicBezTo>
                <a:lnTo>
                  <a:pt x="0" y="1150971"/>
                </a:lnTo>
                <a:cubicBezTo>
                  <a:pt x="0" y="515307"/>
                  <a:pt x="515307" y="0"/>
                  <a:pt x="1150971" y="0"/>
                </a:cubicBezTo>
              </a:path>
            </a:pathLst>
          </a:custGeom>
          <a:noFill/>
          <a:ln w="12700">
            <a:solidFill>
              <a:srgbClr val="013284"/>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u="none" strike="sngStrike" kern="1200" cap="none" spc="0" normalizeH="0" baseline="0" noProof="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rojúhelník 12">
            <a:extLst>
              <a:ext uri="{FF2B5EF4-FFF2-40B4-BE49-F238E27FC236}">
                <a16:creationId xmlns:a16="http://schemas.microsoft.com/office/drawing/2014/main" id="{3C2C471A-4348-17DD-973A-6553EBB7DF5D}"/>
              </a:ext>
            </a:extLst>
          </p:cNvPr>
          <p:cNvSpPr/>
          <p:nvPr userDrawn="1"/>
        </p:nvSpPr>
        <p:spPr>
          <a:xfrm rot="5400000">
            <a:off x="1500396" y="1583024"/>
            <a:ext cx="185979" cy="185980"/>
          </a:xfrm>
          <a:prstGeom prst="triangle">
            <a:avLst/>
          </a:prstGeom>
          <a:solidFill>
            <a:srgbClr val="013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délník 13">
            <a:extLst>
              <a:ext uri="{FF2B5EF4-FFF2-40B4-BE49-F238E27FC236}">
                <a16:creationId xmlns:a16="http://schemas.microsoft.com/office/drawing/2014/main" id="{7E7D66E5-C612-4843-41BF-0A1F0192C95D}"/>
              </a:ext>
            </a:extLst>
          </p:cNvPr>
          <p:cNvSpPr/>
          <p:nvPr userDrawn="1"/>
        </p:nvSpPr>
        <p:spPr>
          <a:xfrm>
            <a:off x="4472481" y="1513136"/>
            <a:ext cx="1941766" cy="342699"/>
          </a:xfrm>
          <a:prstGeom prst="rect">
            <a:avLst/>
          </a:prstGeom>
          <a:solidFill>
            <a:srgbClr val="F5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bdélník 15">
            <a:extLst>
              <a:ext uri="{FF2B5EF4-FFF2-40B4-BE49-F238E27FC236}">
                <a16:creationId xmlns:a16="http://schemas.microsoft.com/office/drawing/2014/main" id="{9A1E6AEB-CC44-3807-CDA8-0A4322060D9B}"/>
              </a:ext>
            </a:extLst>
          </p:cNvPr>
          <p:cNvSpPr/>
          <p:nvPr userDrawn="1"/>
        </p:nvSpPr>
        <p:spPr>
          <a:xfrm>
            <a:off x="10314127" y="2448628"/>
            <a:ext cx="381776" cy="213236"/>
          </a:xfrm>
          <a:prstGeom prst="rect">
            <a:avLst/>
          </a:prstGeom>
          <a:solidFill>
            <a:srgbClr val="F5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ojúhelník 14">
            <a:extLst>
              <a:ext uri="{FF2B5EF4-FFF2-40B4-BE49-F238E27FC236}">
                <a16:creationId xmlns:a16="http://schemas.microsoft.com/office/drawing/2014/main" id="{827776FB-7E59-3DC8-B32A-ED5BB632B441}"/>
              </a:ext>
            </a:extLst>
          </p:cNvPr>
          <p:cNvSpPr/>
          <p:nvPr userDrawn="1"/>
        </p:nvSpPr>
        <p:spPr>
          <a:xfrm rot="9788791">
            <a:off x="10317777" y="2339080"/>
            <a:ext cx="185979" cy="185980"/>
          </a:xfrm>
          <a:prstGeom prst="triangle">
            <a:avLst/>
          </a:prstGeom>
          <a:solidFill>
            <a:srgbClr val="013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cký objekt 22">
            <a:extLst>
              <a:ext uri="{FF2B5EF4-FFF2-40B4-BE49-F238E27FC236}">
                <a16:creationId xmlns:a16="http://schemas.microsoft.com/office/drawing/2014/main" id="{C05A65DD-78B7-E7CC-88FF-6BBD39F6B8B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Tree>
    <p:extLst>
      <p:ext uri="{BB962C8B-B14F-4D97-AF65-F5344CB8AC3E}">
        <p14:creationId xmlns:p14="http://schemas.microsoft.com/office/powerpoint/2010/main" val="22236296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0_Title Only">
    <p:bg>
      <p:bgPr>
        <a:solidFill>
          <a:schemeClr val="bg1"/>
        </a:solidFill>
        <a:effectLst/>
      </p:bgPr>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5DA76B4-4D01-8707-C377-0565E7D8ADC0}"/>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r">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10" name="Zaoblený obdélník 9">
            <a:extLst>
              <a:ext uri="{FF2B5EF4-FFF2-40B4-BE49-F238E27FC236}">
                <a16:creationId xmlns:a16="http://schemas.microsoft.com/office/drawing/2014/main" id="{167F5238-55E5-FD73-7796-D7842CE2845B}"/>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6">
            <a:extLst>
              <a:ext uri="{FF2B5EF4-FFF2-40B4-BE49-F238E27FC236}">
                <a16:creationId xmlns:a16="http://schemas.microsoft.com/office/drawing/2014/main" id="{390B3FC1-59BA-7BE2-11D5-E360809CD74F}"/>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DAEEF85F-0AAC-F8B4-2F39-5AF776B4B976}"/>
              </a:ext>
            </a:extLst>
          </p:cNvPr>
          <p:cNvSpPr/>
          <p:nvPr userDrawn="1"/>
        </p:nvSpPr>
        <p:spPr>
          <a:xfrm rot="3122059">
            <a:off x="11072917" y="542259"/>
            <a:ext cx="898314" cy="125166"/>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aoblený obdélník 21">
            <a:extLst>
              <a:ext uri="{FF2B5EF4-FFF2-40B4-BE49-F238E27FC236}">
                <a16:creationId xmlns:a16="http://schemas.microsoft.com/office/drawing/2014/main" id="{A6F5B2F8-236C-2FF6-6A9E-854CFD002C24}"/>
              </a:ext>
            </a:extLst>
          </p:cNvPr>
          <p:cNvSpPr/>
          <p:nvPr userDrawn="1"/>
        </p:nvSpPr>
        <p:spPr>
          <a:xfrm rot="13939051">
            <a:off x="920385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725B2735-EC32-41A5-3B74-64F46D87235B}"/>
              </a:ext>
            </a:extLst>
          </p:cNvPr>
          <p:cNvSpPr/>
          <p:nvPr userDrawn="1"/>
        </p:nvSpPr>
        <p:spPr>
          <a:xfrm rot="13939051">
            <a:off x="9347060" y="90200"/>
            <a:ext cx="1075797" cy="409032"/>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text 21">
            <a:extLst>
              <a:ext uri="{FF2B5EF4-FFF2-40B4-BE49-F238E27FC236}">
                <a16:creationId xmlns:a16="http://schemas.microsoft.com/office/drawing/2014/main" id="{CDEE384B-B75F-B54D-094E-6EA2A2F5F7D8}"/>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5" name="Zástupný symbol obrázku 3">
            <a:extLst>
              <a:ext uri="{FF2B5EF4-FFF2-40B4-BE49-F238E27FC236}">
                <a16:creationId xmlns:a16="http://schemas.microsoft.com/office/drawing/2014/main" id="{CBAE019E-4A86-1157-AC9F-093348AF7A76}"/>
              </a:ext>
            </a:extLst>
          </p:cNvPr>
          <p:cNvSpPr>
            <a:spLocks noGrp="1"/>
          </p:cNvSpPr>
          <p:nvPr>
            <p:ph type="pic" sz="quarter" idx="14" hasCustomPrompt="1"/>
          </p:nvPr>
        </p:nvSpPr>
        <p:spPr>
          <a:xfrm>
            <a:off x="473205" y="1293464"/>
            <a:ext cx="3572322" cy="2135535"/>
          </a:xfrm>
          <a:prstGeom prst="rect">
            <a:avLst/>
          </a:prstGeom>
          <a:solidFill>
            <a:schemeClr val="bg2">
              <a:lumMod val="90000"/>
            </a:schemeClr>
          </a:solidFill>
        </p:spPr>
        <p:txBody>
          <a:bodyPr anchor="ct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
        <p:nvSpPr>
          <p:cNvPr id="6" name="Zástupný symbol obrázku 3">
            <a:extLst>
              <a:ext uri="{FF2B5EF4-FFF2-40B4-BE49-F238E27FC236}">
                <a16:creationId xmlns:a16="http://schemas.microsoft.com/office/drawing/2014/main" id="{10212677-3048-E6C8-51E7-E61D28E8C635}"/>
              </a:ext>
            </a:extLst>
          </p:cNvPr>
          <p:cNvSpPr>
            <a:spLocks noGrp="1"/>
          </p:cNvSpPr>
          <p:nvPr>
            <p:ph type="pic" sz="quarter" idx="15" hasCustomPrompt="1"/>
          </p:nvPr>
        </p:nvSpPr>
        <p:spPr>
          <a:xfrm>
            <a:off x="4317995" y="1293465"/>
            <a:ext cx="3572322" cy="2135535"/>
          </a:xfrm>
          <a:prstGeom prst="rect">
            <a:avLst/>
          </a:prstGeom>
          <a:solidFill>
            <a:schemeClr val="bg2">
              <a:lumMod val="90000"/>
            </a:schemeClr>
          </a:solidFill>
        </p:spPr>
        <p:txBody>
          <a:bodyPr anchor="ct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
        <p:nvSpPr>
          <p:cNvPr id="7" name="Zástupný symbol obrázku 3">
            <a:extLst>
              <a:ext uri="{FF2B5EF4-FFF2-40B4-BE49-F238E27FC236}">
                <a16:creationId xmlns:a16="http://schemas.microsoft.com/office/drawing/2014/main" id="{8A45E629-7A24-6D95-3811-5D67D3BAF329}"/>
              </a:ext>
            </a:extLst>
          </p:cNvPr>
          <p:cNvSpPr>
            <a:spLocks noGrp="1"/>
          </p:cNvSpPr>
          <p:nvPr>
            <p:ph type="pic" sz="quarter" idx="16" hasCustomPrompt="1"/>
          </p:nvPr>
        </p:nvSpPr>
        <p:spPr>
          <a:xfrm>
            <a:off x="8167756" y="1293465"/>
            <a:ext cx="3572322" cy="2135535"/>
          </a:xfrm>
          <a:prstGeom prst="rect">
            <a:avLst/>
          </a:prstGeom>
          <a:solidFill>
            <a:schemeClr val="bg2">
              <a:lumMod val="90000"/>
            </a:schemeClr>
          </a:solidFill>
        </p:spPr>
        <p:txBody>
          <a:bodyPr anchor="ct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
        <p:nvSpPr>
          <p:cNvPr id="8" name="Zástupný symbol obrázku 3">
            <a:extLst>
              <a:ext uri="{FF2B5EF4-FFF2-40B4-BE49-F238E27FC236}">
                <a16:creationId xmlns:a16="http://schemas.microsoft.com/office/drawing/2014/main" id="{0B9867F9-7F4F-A417-025E-66F7726414E2}"/>
              </a:ext>
            </a:extLst>
          </p:cNvPr>
          <p:cNvSpPr>
            <a:spLocks noGrp="1"/>
          </p:cNvSpPr>
          <p:nvPr>
            <p:ph type="pic" sz="quarter" idx="17" hasCustomPrompt="1"/>
          </p:nvPr>
        </p:nvSpPr>
        <p:spPr>
          <a:xfrm>
            <a:off x="473205" y="3688111"/>
            <a:ext cx="3572322" cy="2135535"/>
          </a:xfrm>
          <a:prstGeom prst="rect">
            <a:avLst/>
          </a:prstGeom>
          <a:solidFill>
            <a:schemeClr val="bg2">
              <a:lumMod val="90000"/>
            </a:schemeClr>
          </a:solidFill>
        </p:spPr>
        <p:txBody>
          <a:bodyPr anchor="ct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
        <p:nvSpPr>
          <p:cNvPr id="9" name="Zástupný symbol obrázku 3">
            <a:extLst>
              <a:ext uri="{FF2B5EF4-FFF2-40B4-BE49-F238E27FC236}">
                <a16:creationId xmlns:a16="http://schemas.microsoft.com/office/drawing/2014/main" id="{6C2BAA9B-87BC-F71B-5C9B-E0F2D3401237}"/>
              </a:ext>
            </a:extLst>
          </p:cNvPr>
          <p:cNvSpPr>
            <a:spLocks noGrp="1"/>
          </p:cNvSpPr>
          <p:nvPr>
            <p:ph type="pic" sz="quarter" idx="18" hasCustomPrompt="1"/>
          </p:nvPr>
        </p:nvSpPr>
        <p:spPr>
          <a:xfrm>
            <a:off x="4317995" y="3688112"/>
            <a:ext cx="3572322" cy="2135535"/>
          </a:xfrm>
          <a:prstGeom prst="rect">
            <a:avLst/>
          </a:prstGeom>
          <a:solidFill>
            <a:schemeClr val="bg2">
              <a:lumMod val="90000"/>
            </a:schemeClr>
          </a:solidFill>
        </p:spPr>
        <p:txBody>
          <a:bodyPr anchor="ct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
        <p:nvSpPr>
          <p:cNvPr id="13" name="Zástupný symbol obrázku 3">
            <a:extLst>
              <a:ext uri="{FF2B5EF4-FFF2-40B4-BE49-F238E27FC236}">
                <a16:creationId xmlns:a16="http://schemas.microsoft.com/office/drawing/2014/main" id="{A848E7BE-3F59-B4F1-3A9B-557A1F76487F}"/>
              </a:ext>
            </a:extLst>
          </p:cNvPr>
          <p:cNvSpPr>
            <a:spLocks noGrp="1"/>
          </p:cNvSpPr>
          <p:nvPr>
            <p:ph type="pic" sz="quarter" idx="19" hasCustomPrompt="1"/>
          </p:nvPr>
        </p:nvSpPr>
        <p:spPr>
          <a:xfrm>
            <a:off x="8167756" y="3688112"/>
            <a:ext cx="3572322" cy="2135535"/>
          </a:xfrm>
          <a:prstGeom prst="rect">
            <a:avLst/>
          </a:prstGeom>
          <a:solidFill>
            <a:schemeClr val="bg2">
              <a:lumMod val="90000"/>
            </a:schemeClr>
          </a:solidFill>
        </p:spPr>
        <p:txBody>
          <a:bodyPr anchor="ct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Tree>
    <p:extLst>
      <p:ext uri="{BB962C8B-B14F-4D97-AF65-F5344CB8AC3E}">
        <p14:creationId xmlns:p14="http://schemas.microsoft.com/office/powerpoint/2010/main" val="918264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7_Title Only">
    <p:bg>
      <p:bgPr>
        <a:solidFill>
          <a:schemeClr val="bg1"/>
        </a:solidFill>
        <a:effectLst/>
      </p:bgPr>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5DA76B4-4D01-8707-C377-0565E7D8ADC0}"/>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délník 6">
            <a:extLst>
              <a:ext uri="{FF2B5EF4-FFF2-40B4-BE49-F238E27FC236}">
                <a16:creationId xmlns:a16="http://schemas.microsoft.com/office/drawing/2014/main" id="{83890261-F8DD-2A1E-F456-54FD222CFCDC}"/>
              </a:ext>
            </a:extLst>
          </p:cNvPr>
          <p:cNvSpPr/>
          <p:nvPr userDrawn="1"/>
        </p:nvSpPr>
        <p:spPr>
          <a:xfrm>
            <a:off x="539750" y="3505198"/>
            <a:ext cx="3546761" cy="2216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a:extLst>
              <a:ext uri="{FF2B5EF4-FFF2-40B4-BE49-F238E27FC236}">
                <a16:creationId xmlns:a16="http://schemas.microsoft.com/office/drawing/2014/main" id="{1A429472-7A43-9084-A085-440414563BC3}"/>
              </a:ext>
            </a:extLst>
          </p:cNvPr>
          <p:cNvSpPr/>
          <p:nvPr userDrawn="1"/>
        </p:nvSpPr>
        <p:spPr>
          <a:xfrm>
            <a:off x="4320016" y="3505197"/>
            <a:ext cx="3546761" cy="2216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a:extLst>
              <a:ext uri="{FF2B5EF4-FFF2-40B4-BE49-F238E27FC236}">
                <a16:creationId xmlns:a16="http://schemas.microsoft.com/office/drawing/2014/main" id="{FC9D6F0D-823D-97BF-6265-53F4962B47A4}"/>
              </a:ext>
            </a:extLst>
          </p:cNvPr>
          <p:cNvSpPr/>
          <p:nvPr userDrawn="1"/>
        </p:nvSpPr>
        <p:spPr>
          <a:xfrm>
            <a:off x="8100282" y="3505197"/>
            <a:ext cx="3546761" cy="2216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r">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10" name="Zaoblený obdélník 9">
            <a:extLst>
              <a:ext uri="{FF2B5EF4-FFF2-40B4-BE49-F238E27FC236}">
                <a16:creationId xmlns:a16="http://schemas.microsoft.com/office/drawing/2014/main" id="{167F5238-55E5-FD73-7796-D7842CE2845B}"/>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6">
            <a:extLst>
              <a:ext uri="{FF2B5EF4-FFF2-40B4-BE49-F238E27FC236}">
                <a16:creationId xmlns:a16="http://schemas.microsoft.com/office/drawing/2014/main" id="{390B3FC1-59BA-7BE2-11D5-E360809CD74F}"/>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DAEEF85F-0AAC-F8B4-2F39-5AF776B4B976}"/>
              </a:ext>
            </a:extLst>
          </p:cNvPr>
          <p:cNvSpPr/>
          <p:nvPr userDrawn="1"/>
        </p:nvSpPr>
        <p:spPr>
          <a:xfrm rot="3122059">
            <a:off x="11072917" y="542259"/>
            <a:ext cx="898314" cy="125166"/>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aoblený obdélník 21">
            <a:extLst>
              <a:ext uri="{FF2B5EF4-FFF2-40B4-BE49-F238E27FC236}">
                <a16:creationId xmlns:a16="http://schemas.microsoft.com/office/drawing/2014/main" id="{A6F5B2F8-236C-2FF6-6A9E-854CFD002C24}"/>
              </a:ext>
            </a:extLst>
          </p:cNvPr>
          <p:cNvSpPr/>
          <p:nvPr userDrawn="1"/>
        </p:nvSpPr>
        <p:spPr>
          <a:xfrm rot="13939051">
            <a:off x="920385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725B2735-EC32-41A5-3B74-64F46D87235B}"/>
              </a:ext>
            </a:extLst>
          </p:cNvPr>
          <p:cNvSpPr/>
          <p:nvPr userDrawn="1"/>
        </p:nvSpPr>
        <p:spPr>
          <a:xfrm rot="13939051">
            <a:off x="9347060" y="90200"/>
            <a:ext cx="1075797" cy="409032"/>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symbol obrázku 3">
            <a:extLst>
              <a:ext uri="{FF2B5EF4-FFF2-40B4-BE49-F238E27FC236}">
                <a16:creationId xmlns:a16="http://schemas.microsoft.com/office/drawing/2014/main" id="{587D35BB-F7ED-7E4B-1E00-6C85FEC8FF90}"/>
              </a:ext>
            </a:extLst>
          </p:cNvPr>
          <p:cNvSpPr>
            <a:spLocks noGrp="1"/>
          </p:cNvSpPr>
          <p:nvPr>
            <p:ph type="pic" sz="quarter" idx="13" hasCustomPrompt="1"/>
          </p:nvPr>
        </p:nvSpPr>
        <p:spPr>
          <a:xfrm>
            <a:off x="539750" y="1510430"/>
            <a:ext cx="3546761" cy="2036907"/>
          </a:xfrm>
          <a:prstGeom prst="rect">
            <a:avLst/>
          </a:prstGeom>
          <a:solidFill>
            <a:schemeClr val="bg2">
              <a:lumMod val="90000"/>
            </a:schemeClr>
          </a:solidFill>
        </p:spPr>
        <p:txBody>
          <a:bodyPr anchor="ct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
        <p:nvSpPr>
          <p:cNvPr id="5" name="Zástupný symbol obrázku 3">
            <a:extLst>
              <a:ext uri="{FF2B5EF4-FFF2-40B4-BE49-F238E27FC236}">
                <a16:creationId xmlns:a16="http://schemas.microsoft.com/office/drawing/2014/main" id="{681A28BB-F8AE-74AA-5CB1-51082128C386}"/>
              </a:ext>
            </a:extLst>
          </p:cNvPr>
          <p:cNvSpPr>
            <a:spLocks noGrp="1"/>
          </p:cNvSpPr>
          <p:nvPr>
            <p:ph type="pic" sz="quarter" idx="14" hasCustomPrompt="1"/>
          </p:nvPr>
        </p:nvSpPr>
        <p:spPr>
          <a:xfrm>
            <a:off x="4322620" y="1510430"/>
            <a:ext cx="3546761" cy="2036907"/>
          </a:xfrm>
          <a:prstGeom prst="rect">
            <a:avLst/>
          </a:prstGeom>
          <a:solidFill>
            <a:schemeClr val="bg2">
              <a:lumMod val="90000"/>
            </a:schemeClr>
          </a:solidFill>
        </p:spPr>
        <p:txBody>
          <a:bodyPr anchor="ct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
        <p:nvSpPr>
          <p:cNvPr id="6" name="Zástupný symbol obrázku 3">
            <a:extLst>
              <a:ext uri="{FF2B5EF4-FFF2-40B4-BE49-F238E27FC236}">
                <a16:creationId xmlns:a16="http://schemas.microsoft.com/office/drawing/2014/main" id="{59AD13CB-4CF3-D919-33E0-D381D7387BD8}"/>
              </a:ext>
            </a:extLst>
          </p:cNvPr>
          <p:cNvSpPr>
            <a:spLocks noGrp="1"/>
          </p:cNvSpPr>
          <p:nvPr>
            <p:ph type="pic" sz="quarter" idx="15" hasCustomPrompt="1"/>
          </p:nvPr>
        </p:nvSpPr>
        <p:spPr>
          <a:xfrm>
            <a:off x="8105489" y="1510430"/>
            <a:ext cx="3546761" cy="2036907"/>
          </a:xfrm>
          <a:prstGeom prst="rect">
            <a:avLst/>
          </a:prstGeom>
          <a:solidFill>
            <a:schemeClr val="bg2">
              <a:lumMod val="90000"/>
            </a:schemeClr>
          </a:solidFill>
        </p:spPr>
        <p:txBody>
          <a:bodyPr anchor="ct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
        <p:nvSpPr>
          <p:cNvPr id="13" name="Zástupný text 21">
            <a:extLst>
              <a:ext uri="{FF2B5EF4-FFF2-40B4-BE49-F238E27FC236}">
                <a16:creationId xmlns:a16="http://schemas.microsoft.com/office/drawing/2014/main" id="{DE1AAF8A-580B-1FE1-D286-76B155F041A0}"/>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14" name="Zástupný text 21">
            <a:extLst>
              <a:ext uri="{FF2B5EF4-FFF2-40B4-BE49-F238E27FC236}">
                <a16:creationId xmlns:a16="http://schemas.microsoft.com/office/drawing/2014/main" id="{100F3E61-7D7A-986D-135F-414B0CCA1404}"/>
              </a:ext>
            </a:extLst>
          </p:cNvPr>
          <p:cNvSpPr>
            <a:spLocks noGrp="1"/>
          </p:cNvSpPr>
          <p:nvPr>
            <p:ph type="body" sz="quarter" idx="16"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
        <p:nvSpPr>
          <p:cNvPr id="15" name="Zástupný text 21">
            <a:extLst>
              <a:ext uri="{FF2B5EF4-FFF2-40B4-BE49-F238E27FC236}">
                <a16:creationId xmlns:a16="http://schemas.microsoft.com/office/drawing/2014/main" id="{9BE65B46-732F-5E9B-A8A5-FAA39F4E4221}"/>
              </a:ext>
            </a:extLst>
          </p:cNvPr>
          <p:cNvSpPr>
            <a:spLocks noGrp="1"/>
          </p:cNvSpPr>
          <p:nvPr>
            <p:ph type="body" sz="quarter" idx="17" hasCustomPrompt="1"/>
          </p:nvPr>
        </p:nvSpPr>
        <p:spPr>
          <a:xfrm>
            <a:off x="657563" y="3672614"/>
            <a:ext cx="3342938" cy="344058"/>
          </a:xfrm>
          <a:prstGeom prst="rect">
            <a:avLst/>
          </a:prstGeom>
        </p:spPr>
        <p:txBody>
          <a:bodyPr/>
          <a:lstStyle>
            <a:lvl1pPr>
              <a:defRPr sz="18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16" name="Zástupný text 21">
            <a:extLst>
              <a:ext uri="{FF2B5EF4-FFF2-40B4-BE49-F238E27FC236}">
                <a16:creationId xmlns:a16="http://schemas.microsoft.com/office/drawing/2014/main" id="{3717FEC0-AF9A-24FA-9F0F-AD817F2C1269}"/>
              </a:ext>
            </a:extLst>
          </p:cNvPr>
          <p:cNvSpPr>
            <a:spLocks noGrp="1"/>
          </p:cNvSpPr>
          <p:nvPr>
            <p:ph type="body" sz="quarter" idx="18" hasCustomPrompt="1"/>
          </p:nvPr>
        </p:nvSpPr>
        <p:spPr>
          <a:xfrm>
            <a:off x="657563" y="4035785"/>
            <a:ext cx="3342938" cy="344058"/>
          </a:xfrm>
          <a:prstGeom prst="rect">
            <a:avLst/>
          </a:prstGeom>
        </p:spPr>
        <p:txBody>
          <a:bodyPr/>
          <a:lstStyle>
            <a:lvl1pPr>
              <a:defRPr sz="1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noProof="0"/>
              <a:t>Insert body copy</a:t>
            </a:r>
          </a:p>
        </p:txBody>
      </p:sp>
      <p:sp>
        <p:nvSpPr>
          <p:cNvPr id="19" name="Zástupný text 21">
            <a:extLst>
              <a:ext uri="{FF2B5EF4-FFF2-40B4-BE49-F238E27FC236}">
                <a16:creationId xmlns:a16="http://schemas.microsoft.com/office/drawing/2014/main" id="{6C1766D3-8E52-EAAF-AD06-A64D40E49562}"/>
              </a:ext>
            </a:extLst>
          </p:cNvPr>
          <p:cNvSpPr>
            <a:spLocks noGrp="1"/>
          </p:cNvSpPr>
          <p:nvPr>
            <p:ph type="body" sz="quarter" idx="19" hasCustomPrompt="1"/>
          </p:nvPr>
        </p:nvSpPr>
        <p:spPr>
          <a:xfrm>
            <a:off x="4440860" y="3668265"/>
            <a:ext cx="3342938" cy="344058"/>
          </a:xfrm>
          <a:prstGeom prst="rect">
            <a:avLst/>
          </a:prstGeom>
        </p:spPr>
        <p:txBody>
          <a:bodyPr/>
          <a:lstStyle>
            <a:lvl1pPr>
              <a:defRPr sz="18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20" name="Zástupný text 21">
            <a:extLst>
              <a:ext uri="{FF2B5EF4-FFF2-40B4-BE49-F238E27FC236}">
                <a16:creationId xmlns:a16="http://schemas.microsoft.com/office/drawing/2014/main" id="{DFCC0E94-92F7-9EFA-4540-3C142DDADA56}"/>
              </a:ext>
            </a:extLst>
          </p:cNvPr>
          <p:cNvSpPr>
            <a:spLocks noGrp="1"/>
          </p:cNvSpPr>
          <p:nvPr>
            <p:ph type="body" sz="quarter" idx="20" hasCustomPrompt="1"/>
          </p:nvPr>
        </p:nvSpPr>
        <p:spPr>
          <a:xfrm>
            <a:off x="4440860" y="4031436"/>
            <a:ext cx="3342938" cy="344058"/>
          </a:xfrm>
          <a:prstGeom prst="rect">
            <a:avLst/>
          </a:prstGeom>
        </p:spPr>
        <p:txBody>
          <a:bodyPr/>
          <a:lstStyle>
            <a:lvl1pPr>
              <a:defRPr sz="1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noProof="0"/>
              <a:t>Insert body copy</a:t>
            </a:r>
          </a:p>
        </p:txBody>
      </p:sp>
      <p:sp>
        <p:nvSpPr>
          <p:cNvPr id="21" name="Zástupný text 21">
            <a:extLst>
              <a:ext uri="{FF2B5EF4-FFF2-40B4-BE49-F238E27FC236}">
                <a16:creationId xmlns:a16="http://schemas.microsoft.com/office/drawing/2014/main" id="{27A57338-CBDE-B2FD-17AB-67F29FC6F3B6}"/>
              </a:ext>
            </a:extLst>
          </p:cNvPr>
          <p:cNvSpPr>
            <a:spLocks noGrp="1"/>
          </p:cNvSpPr>
          <p:nvPr>
            <p:ph type="body" sz="quarter" idx="21" hasCustomPrompt="1"/>
          </p:nvPr>
        </p:nvSpPr>
        <p:spPr>
          <a:xfrm>
            <a:off x="8207828" y="3676819"/>
            <a:ext cx="3342938" cy="344058"/>
          </a:xfrm>
          <a:prstGeom prst="rect">
            <a:avLst/>
          </a:prstGeom>
        </p:spPr>
        <p:txBody>
          <a:bodyPr/>
          <a:lstStyle>
            <a:lvl1pPr>
              <a:defRPr sz="18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22" name="Zástupný text 21">
            <a:extLst>
              <a:ext uri="{FF2B5EF4-FFF2-40B4-BE49-F238E27FC236}">
                <a16:creationId xmlns:a16="http://schemas.microsoft.com/office/drawing/2014/main" id="{9750E1D8-A0B3-E3AC-C94A-C8114AD8D396}"/>
              </a:ext>
            </a:extLst>
          </p:cNvPr>
          <p:cNvSpPr>
            <a:spLocks noGrp="1"/>
          </p:cNvSpPr>
          <p:nvPr>
            <p:ph type="body" sz="quarter" idx="22" hasCustomPrompt="1"/>
          </p:nvPr>
        </p:nvSpPr>
        <p:spPr>
          <a:xfrm>
            <a:off x="8207828" y="4039990"/>
            <a:ext cx="3342938" cy="344058"/>
          </a:xfrm>
          <a:prstGeom prst="rect">
            <a:avLst/>
          </a:prstGeom>
        </p:spPr>
        <p:txBody>
          <a:bodyPr/>
          <a:lstStyle>
            <a:lvl1pPr>
              <a:defRPr sz="1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noProof="0"/>
              <a:t>Insert body copy</a:t>
            </a:r>
          </a:p>
        </p:txBody>
      </p:sp>
    </p:spTree>
    <p:extLst>
      <p:ext uri="{BB962C8B-B14F-4D97-AF65-F5344CB8AC3E}">
        <p14:creationId xmlns:p14="http://schemas.microsoft.com/office/powerpoint/2010/main" val="925041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4_Title Only">
    <p:bg>
      <p:bgPr>
        <a:solidFill>
          <a:schemeClr val="bg1"/>
        </a:solidFill>
        <a:effectLst/>
      </p:bgPr>
    </p:bg>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5DA76B4-4D01-8707-C377-0565E7D8ADC0}"/>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délník 2">
            <a:extLst>
              <a:ext uri="{FF2B5EF4-FFF2-40B4-BE49-F238E27FC236}">
                <a16:creationId xmlns:a16="http://schemas.microsoft.com/office/drawing/2014/main" id="{B41EABC9-D1B6-469A-7127-F58600D0CB88}"/>
              </a:ext>
            </a:extLst>
          </p:cNvPr>
          <p:cNvSpPr/>
          <p:nvPr userDrawn="1"/>
        </p:nvSpPr>
        <p:spPr>
          <a:xfrm>
            <a:off x="5190809" y="0"/>
            <a:ext cx="699598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cký objekt 22">
            <a:extLst>
              <a:ext uri="{FF2B5EF4-FFF2-40B4-BE49-F238E27FC236}">
                <a16:creationId xmlns:a16="http://schemas.microsoft.com/office/drawing/2014/main" id="{9C36FAB2-CC65-6937-5CF9-142B7065F3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7" name="Zástupný symbol pro číslo snímku 26">
            <a:extLst>
              <a:ext uri="{FF2B5EF4-FFF2-40B4-BE49-F238E27FC236}">
                <a16:creationId xmlns:a16="http://schemas.microsoft.com/office/drawing/2014/main" id="{C3F559F5-6843-0939-FE3F-60EB6D26EE66}"/>
              </a:ext>
            </a:extLst>
          </p:cNvPr>
          <p:cNvSpPr>
            <a:spLocks noGrp="1"/>
          </p:cNvSpPr>
          <p:nvPr>
            <p:ph type="sldNum" sz="quarter" idx="12"/>
          </p:nvPr>
        </p:nvSpPr>
        <p:spPr>
          <a:xfrm>
            <a:off x="10808208" y="6263640"/>
            <a:ext cx="908645" cy="169278"/>
          </a:xfrm>
          <a:prstGeom prst="rect">
            <a:avLst/>
          </a:prstGeom>
        </p:spPr>
        <p:txBody>
          <a:bodyPr/>
          <a:lstStyle>
            <a:lvl1pPr algn="r">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10" name="Zaoblený obdélník 9">
            <a:extLst>
              <a:ext uri="{FF2B5EF4-FFF2-40B4-BE49-F238E27FC236}">
                <a16:creationId xmlns:a16="http://schemas.microsoft.com/office/drawing/2014/main" id="{167F5238-55E5-FD73-7796-D7842CE2845B}"/>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6">
            <a:extLst>
              <a:ext uri="{FF2B5EF4-FFF2-40B4-BE49-F238E27FC236}">
                <a16:creationId xmlns:a16="http://schemas.microsoft.com/office/drawing/2014/main" id="{390B3FC1-59BA-7BE2-11D5-E360809CD74F}"/>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DAEEF85F-0AAC-F8B4-2F39-5AF776B4B976}"/>
              </a:ext>
            </a:extLst>
          </p:cNvPr>
          <p:cNvSpPr/>
          <p:nvPr userDrawn="1"/>
        </p:nvSpPr>
        <p:spPr>
          <a:xfrm rot="3122059">
            <a:off x="11072917" y="542259"/>
            <a:ext cx="898314" cy="125166"/>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aoblený obdélník 21">
            <a:extLst>
              <a:ext uri="{FF2B5EF4-FFF2-40B4-BE49-F238E27FC236}">
                <a16:creationId xmlns:a16="http://schemas.microsoft.com/office/drawing/2014/main" id="{A6F5B2F8-236C-2FF6-6A9E-854CFD002C24}"/>
              </a:ext>
            </a:extLst>
          </p:cNvPr>
          <p:cNvSpPr/>
          <p:nvPr userDrawn="1"/>
        </p:nvSpPr>
        <p:spPr>
          <a:xfrm rot="13939051">
            <a:off x="920385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725B2735-EC32-41A5-3B74-64F46D87235B}"/>
              </a:ext>
            </a:extLst>
          </p:cNvPr>
          <p:cNvSpPr/>
          <p:nvPr userDrawn="1"/>
        </p:nvSpPr>
        <p:spPr>
          <a:xfrm rot="13939051">
            <a:off x="9347060" y="90200"/>
            <a:ext cx="1075797" cy="409032"/>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text 21">
            <a:extLst>
              <a:ext uri="{FF2B5EF4-FFF2-40B4-BE49-F238E27FC236}">
                <a16:creationId xmlns:a16="http://schemas.microsoft.com/office/drawing/2014/main" id="{333E58AF-9117-6030-B64C-736724919D8A}"/>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5" name="Zástupný text 21">
            <a:extLst>
              <a:ext uri="{FF2B5EF4-FFF2-40B4-BE49-F238E27FC236}">
                <a16:creationId xmlns:a16="http://schemas.microsoft.com/office/drawing/2014/main" id="{AA1197BC-9F67-918E-0A89-DEFDAD24AF77}"/>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Tree>
    <p:extLst>
      <p:ext uri="{BB962C8B-B14F-4D97-AF65-F5344CB8AC3E}">
        <p14:creationId xmlns:p14="http://schemas.microsoft.com/office/powerpoint/2010/main" val="18077515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867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aoblený obdélník 3">
            <a:extLst>
              <a:ext uri="{FF2B5EF4-FFF2-40B4-BE49-F238E27FC236}">
                <a16:creationId xmlns:a16="http://schemas.microsoft.com/office/drawing/2014/main" id="{67FB1AB5-5EC3-2E4C-0B3A-9FBE95F15996}"/>
              </a:ext>
            </a:extLst>
          </p:cNvPr>
          <p:cNvSpPr/>
          <p:nvPr userDrawn="1"/>
        </p:nvSpPr>
        <p:spPr>
          <a:xfrm rot="3122059">
            <a:off x="5611969" y="2884500"/>
            <a:ext cx="5937513" cy="525307"/>
          </a:xfrm>
          <a:prstGeom prst="roundRect">
            <a:avLst>
              <a:gd name="adj" fmla="val 50000"/>
            </a:avLst>
          </a:prstGeom>
          <a:noFill/>
          <a:ln w="12700">
            <a:solidFill>
              <a:srgbClr val="E6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838571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818448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908915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6459545" y="3047524"/>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6171715" y="2426266"/>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6094705" y="2068907"/>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5657160" y="1779311"/>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5089368" y="1518003"/>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5040383" y="1083607"/>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4671626" y="2105670"/>
            <a:ext cx="2297000" cy="291675"/>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5941743" y="4233183"/>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ástupný symbol obrázku 17">
            <a:extLst>
              <a:ext uri="{FF2B5EF4-FFF2-40B4-BE49-F238E27FC236}">
                <a16:creationId xmlns:a16="http://schemas.microsoft.com/office/drawing/2014/main" id="{4F51CF70-C62E-62CF-36BC-4E4E8CEA4EAA}"/>
              </a:ext>
            </a:extLst>
          </p:cNvPr>
          <p:cNvSpPr>
            <a:spLocks noGrp="1"/>
          </p:cNvSpPr>
          <p:nvPr>
            <p:ph type="pic" sz="quarter" idx="10" hasCustomPrompt="1"/>
          </p:nvPr>
        </p:nvSpPr>
        <p:spPr>
          <a:xfrm>
            <a:off x="8138435" y="1011958"/>
            <a:ext cx="4074816" cy="5861074"/>
          </a:xfrm>
          <a:custGeom>
            <a:avLst/>
            <a:gdLst>
              <a:gd name="connsiteX0" fmla="*/ 0 w 4047027"/>
              <a:gd name="connsiteY0" fmla="*/ 2023514 h 4047027"/>
              <a:gd name="connsiteX1" fmla="*/ 2023514 w 4047027"/>
              <a:gd name="connsiteY1" fmla="*/ 0 h 4047027"/>
              <a:gd name="connsiteX2" fmla="*/ 4047028 w 4047027"/>
              <a:gd name="connsiteY2" fmla="*/ 2023514 h 4047027"/>
              <a:gd name="connsiteX3" fmla="*/ 2023514 w 4047027"/>
              <a:gd name="connsiteY3" fmla="*/ 4047028 h 4047027"/>
              <a:gd name="connsiteX4" fmla="*/ 0 w 4047027"/>
              <a:gd name="connsiteY4" fmla="*/ 2023514 h 4047027"/>
              <a:gd name="connsiteX0" fmla="*/ 91510 w 4138538"/>
              <a:gd name="connsiteY0" fmla="*/ 2023514 h 4089309"/>
              <a:gd name="connsiteX1" fmla="*/ 2115024 w 4138538"/>
              <a:gd name="connsiteY1" fmla="*/ 0 h 4089309"/>
              <a:gd name="connsiteX2" fmla="*/ 4138538 w 4138538"/>
              <a:gd name="connsiteY2" fmla="*/ 2023514 h 4089309"/>
              <a:gd name="connsiteX3" fmla="*/ 2115024 w 4138538"/>
              <a:gd name="connsiteY3" fmla="*/ 4047028 h 4089309"/>
              <a:gd name="connsiteX4" fmla="*/ 525327 w 4138538"/>
              <a:gd name="connsiteY4" fmla="*/ 3290106 h 4089309"/>
              <a:gd name="connsiteX5" fmla="*/ 91510 w 4138538"/>
              <a:gd name="connsiteY5" fmla="*/ 2023514 h 4089309"/>
              <a:gd name="connsiteX0" fmla="*/ 91510 w 4221567"/>
              <a:gd name="connsiteY0" fmla="*/ 2067705 h 4133500"/>
              <a:gd name="connsiteX1" fmla="*/ 2115024 w 4221567"/>
              <a:gd name="connsiteY1" fmla="*/ 44191 h 4133500"/>
              <a:gd name="connsiteX2" fmla="*/ 3663637 w 4221567"/>
              <a:gd name="connsiteY2" fmla="*/ 783008 h 4133500"/>
              <a:gd name="connsiteX3" fmla="*/ 4138538 w 4221567"/>
              <a:gd name="connsiteY3" fmla="*/ 2067705 h 4133500"/>
              <a:gd name="connsiteX4" fmla="*/ 2115024 w 4221567"/>
              <a:gd name="connsiteY4" fmla="*/ 4091219 h 4133500"/>
              <a:gd name="connsiteX5" fmla="*/ 525327 w 4221567"/>
              <a:gd name="connsiteY5" fmla="*/ 3334297 h 4133500"/>
              <a:gd name="connsiteX6" fmla="*/ 91510 w 4221567"/>
              <a:gd name="connsiteY6" fmla="*/ 2067705 h 4133500"/>
              <a:gd name="connsiteX0" fmla="*/ 91510 w 4321942"/>
              <a:gd name="connsiteY0" fmla="*/ 2067705 h 4102222"/>
              <a:gd name="connsiteX1" fmla="*/ 2115024 w 4321942"/>
              <a:gd name="connsiteY1" fmla="*/ 44191 h 4102222"/>
              <a:gd name="connsiteX2" fmla="*/ 3663637 w 4321942"/>
              <a:gd name="connsiteY2" fmla="*/ 783008 h 4102222"/>
              <a:gd name="connsiteX3" fmla="*/ 4251427 w 4321942"/>
              <a:gd name="connsiteY3" fmla="*/ 2778905 h 4102222"/>
              <a:gd name="connsiteX4" fmla="*/ 2115024 w 4321942"/>
              <a:gd name="connsiteY4" fmla="*/ 4091219 h 4102222"/>
              <a:gd name="connsiteX5" fmla="*/ 525327 w 4321942"/>
              <a:gd name="connsiteY5" fmla="*/ 3334297 h 4102222"/>
              <a:gd name="connsiteX6" fmla="*/ 91510 w 4321942"/>
              <a:gd name="connsiteY6" fmla="*/ 2067705 h 4102222"/>
              <a:gd name="connsiteX0" fmla="*/ 91510 w 4321942"/>
              <a:gd name="connsiteY0" fmla="*/ 2067705 h 5404136"/>
              <a:gd name="connsiteX1" fmla="*/ 2115024 w 4321942"/>
              <a:gd name="connsiteY1" fmla="*/ 44191 h 5404136"/>
              <a:gd name="connsiteX2" fmla="*/ 3663637 w 4321942"/>
              <a:gd name="connsiteY2" fmla="*/ 783008 h 5404136"/>
              <a:gd name="connsiteX3" fmla="*/ 4251427 w 4321942"/>
              <a:gd name="connsiteY3" fmla="*/ 2778905 h 5404136"/>
              <a:gd name="connsiteX4" fmla="*/ 2826224 w 4321942"/>
              <a:gd name="connsiteY4" fmla="*/ 5400730 h 5404136"/>
              <a:gd name="connsiteX5" fmla="*/ 525327 w 4321942"/>
              <a:gd name="connsiteY5" fmla="*/ 3334297 h 5404136"/>
              <a:gd name="connsiteX6" fmla="*/ 91510 w 4321942"/>
              <a:gd name="connsiteY6" fmla="*/ 2067705 h 5404136"/>
              <a:gd name="connsiteX0" fmla="*/ 1366 w 4231798"/>
              <a:gd name="connsiteY0" fmla="*/ 2067705 h 5404136"/>
              <a:gd name="connsiteX1" fmla="*/ 2024880 w 4231798"/>
              <a:gd name="connsiteY1" fmla="*/ 44191 h 5404136"/>
              <a:gd name="connsiteX2" fmla="*/ 3573493 w 4231798"/>
              <a:gd name="connsiteY2" fmla="*/ 783008 h 5404136"/>
              <a:gd name="connsiteX3" fmla="*/ 4161283 w 4231798"/>
              <a:gd name="connsiteY3" fmla="*/ 2778905 h 5404136"/>
              <a:gd name="connsiteX4" fmla="*/ 2736080 w 4231798"/>
              <a:gd name="connsiteY4" fmla="*/ 5400730 h 5404136"/>
              <a:gd name="connsiteX5" fmla="*/ 435183 w 4231798"/>
              <a:gd name="connsiteY5" fmla="*/ 3334297 h 5404136"/>
              <a:gd name="connsiteX6" fmla="*/ 1366 w 4231798"/>
              <a:gd name="connsiteY6" fmla="*/ 2067705 h 5404136"/>
              <a:gd name="connsiteX0" fmla="*/ 47397 w 4277829"/>
              <a:gd name="connsiteY0" fmla="*/ 2067705 h 5412248"/>
              <a:gd name="connsiteX1" fmla="*/ 2070911 w 4277829"/>
              <a:gd name="connsiteY1" fmla="*/ 44191 h 5412248"/>
              <a:gd name="connsiteX2" fmla="*/ 3619524 w 4277829"/>
              <a:gd name="connsiteY2" fmla="*/ 783008 h 5412248"/>
              <a:gd name="connsiteX3" fmla="*/ 4207314 w 4277829"/>
              <a:gd name="connsiteY3" fmla="*/ 2778905 h 5412248"/>
              <a:gd name="connsiteX4" fmla="*/ 2782111 w 4277829"/>
              <a:gd name="connsiteY4" fmla="*/ 5400730 h 5412248"/>
              <a:gd name="connsiteX5" fmla="*/ 757361 w 4277829"/>
              <a:gd name="connsiteY5" fmla="*/ 3722217 h 5412248"/>
              <a:gd name="connsiteX6" fmla="*/ 47397 w 4277829"/>
              <a:gd name="connsiteY6" fmla="*/ 2067705 h 5412248"/>
              <a:gd name="connsiteX0" fmla="*/ 45582 w 4276014"/>
              <a:gd name="connsiteY0" fmla="*/ 2067705 h 5412248"/>
              <a:gd name="connsiteX1" fmla="*/ 2069096 w 4276014"/>
              <a:gd name="connsiteY1" fmla="*/ 44191 h 5412248"/>
              <a:gd name="connsiteX2" fmla="*/ 3617709 w 4276014"/>
              <a:gd name="connsiteY2" fmla="*/ 783008 h 5412248"/>
              <a:gd name="connsiteX3" fmla="*/ 4205499 w 4276014"/>
              <a:gd name="connsiteY3" fmla="*/ 2778905 h 5412248"/>
              <a:gd name="connsiteX4" fmla="*/ 2780296 w 4276014"/>
              <a:gd name="connsiteY4" fmla="*/ 5400730 h 5412248"/>
              <a:gd name="connsiteX5" fmla="*/ 755546 w 4276014"/>
              <a:gd name="connsiteY5" fmla="*/ 3722217 h 5412248"/>
              <a:gd name="connsiteX6" fmla="*/ 45582 w 4276014"/>
              <a:gd name="connsiteY6" fmla="*/ 2067705 h 5412248"/>
              <a:gd name="connsiteX0" fmla="*/ 45582 w 4276014"/>
              <a:gd name="connsiteY0" fmla="*/ 2067705 h 5415106"/>
              <a:gd name="connsiteX1" fmla="*/ 2069096 w 4276014"/>
              <a:gd name="connsiteY1" fmla="*/ 44191 h 5415106"/>
              <a:gd name="connsiteX2" fmla="*/ 3617709 w 4276014"/>
              <a:gd name="connsiteY2" fmla="*/ 783008 h 5415106"/>
              <a:gd name="connsiteX3" fmla="*/ 4205499 w 4276014"/>
              <a:gd name="connsiteY3" fmla="*/ 2778905 h 5415106"/>
              <a:gd name="connsiteX4" fmla="*/ 2780296 w 4276014"/>
              <a:gd name="connsiteY4" fmla="*/ 5400730 h 5415106"/>
              <a:gd name="connsiteX5" fmla="*/ 755546 w 4276014"/>
              <a:gd name="connsiteY5" fmla="*/ 3722217 h 5415106"/>
              <a:gd name="connsiteX6" fmla="*/ 45582 w 4276014"/>
              <a:gd name="connsiteY6" fmla="*/ 2067705 h 5415106"/>
              <a:gd name="connsiteX0" fmla="*/ 46720 w 4257427"/>
              <a:gd name="connsiteY0" fmla="*/ 1729524 h 5399096"/>
              <a:gd name="connsiteX1" fmla="*/ 2050509 w 4257427"/>
              <a:gd name="connsiteY1" fmla="*/ 28181 h 5399096"/>
              <a:gd name="connsiteX2" fmla="*/ 3599122 w 4257427"/>
              <a:gd name="connsiteY2" fmla="*/ 766998 h 5399096"/>
              <a:gd name="connsiteX3" fmla="*/ 4186912 w 4257427"/>
              <a:gd name="connsiteY3" fmla="*/ 2762895 h 5399096"/>
              <a:gd name="connsiteX4" fmla="*/ 2761709 w 4257427"/>
              <a:gd name="connsiteY4" fmla="*/ 5384720 h 5399096"/>
              <a:gd name="connsiteX5" fmla="*/ 736959 w 4257427"/>
              <a:gd name="connsiteY5" fmla="*/ 3706207 h 5399096"/>
              <a:gd name="connsiteX6" fmla="*/ 46720 w 4257427"/>
              <a:gd name="connsiteY6" fmla="*/ 1729524 h 5399096"/>
              <a:gd name="connsiteX0" fmla="*/ 40472 w 4251179"/>
              <a:gd name="connsiteY0" fmla="*/ 1729524 h 5399096"/>
              <a:gd name="connsiteX1" fmla="*/ 2044261 w 4251179"/>
              <a:gd name="connsiteY1" fmla="*/ 28181 h 5399096"/>
              <a:gd name="connsiteX2" fmla="*/ 3592874 w 4251179"/>
              <a:gd name="connsiteY2" fmla="*/ 766998 h 5399096"/>
              <a:gd name="connsiteX3" fmla="*/ 4180664 w 4251179"/>
              <a:gd name="connsiteY3" fmla="*/ 2762895 h 5399096"/>
              <a:gd name="connsiteX4" fmla="*/ 2755461 w 4251179"/>
              <a:gd name="connsiteY4" fmla="*/ 5384720 h 5399096"/>
              <a:gd name="connsiteX5" fmla="*/ 730711 w 4251179"/>
              <a:gd name="connsiteY5" fmla="*/ 3706207 h 5399096"/>
              <a:gd name="connsiteX6" fmla="*/ 40472 w 4251179"/>
              <a:gd name="connsiteY6" fmla="*/ 1729524 h 5399096"/>
              <a:gd name="connsiteX0" fmla="*/ 23242 w 4233949"/>
              <a:gd name="connsiteY0" fmla="*/ 1729524 h 5399096"/>
              <a:gd name="connsiteX1" fmla="*/ 2027031 w 4233949"/>
              <a:gd name="connsiteY1" fmla="*/ 28181 h 5399096"/>
              <a:gd name="connsiteX2" fmla="*/ 3575644 w 4233949"/>
              <a:gd name="connsiteY2" fmla="*/ 766998 h 5399096"/>
              <a:gd name="connsiteX3" fmla="*/ 4163434 w 4233949"/>
              <a:gd name="connsiteY3" fmla="*/ 2762895 h 5399096"/>
              <a:gd name="connsiteX4" fmla="*/ 2738231 w 4233949"/>
              <a:gd name="connsiteY4" fmla="*/ 5384720 h 5399096"/>
              <a:gd name="connsiteX5" fmla="*/ 713481 w 4233949"/>
              <a:gd name="connsiteY5" fmla="*/ 3706207 h 5399096"/>
              <a:gd name="connsiteX6" fmla="*/ 23242 w 4233949"/>
              <a:gd name="connsiteY6" fmla="*/ 1729524 h 5399096"/>
              <a:gd name="connsiteX0" fmla="*/ 23242 w 4233949"/>
              <a:gd name="connsiteY0" fmla="*/ 1711721 h 5381293"/>
              <a:gd name="connsiteX1" fmla="*/ 2027031 w 4233949"/>
              <a:gd name="connsiteY1" fmla="*/ 10378 h 5381293"/>
              <a:gd name="connsiteX2" fmla="*/ 3575644 w 4233949"/>
              <a:gd name="connsiteY2" fmla="*/ 749195 h 5381293"/>
              <a:gd name="connsiteX3" fmla="*/ 4163434 w 4233949"/>
              <a:gd name="connsiteY3" fmla="*/ 2745092 h 5381293"/>
              <a:gd name="connsiteX4" fmla="*/ 2738231 w 4233949"/>
              <a:gd name="connsiteY4" fmla="*/ 5366917 h 5381293"/>
              <a:gd name="connsiteX5" fmla="*/ 713481 w 4233949"/>
              <a:gd name="connsiteY5" fmla="*/ 3688404 h 5381293"/>
              <a:gd name="connsiteX6" fmla="*/ 23242 w 4233949"/>
              <a:gd name="connsiteY6" fmla="*/ 1711721 h 5381293"/>
              <a:gd name="connsiteX0" fmla="*/ 23242 w 4233949"/>
              <a:gd name="connsiteY0" fmla="*/ 1701753 h 5371325"/>
              <a:gd name="connsiteX1" fmla="*/ 2027031 w 4233949"/>
              <a:gd name="connsiteY1" fmla="*/ 410 h 5371325"/>
              <a:gd name="connsiteX2" fmla="*/ 3575644 w 4233949"/>
              <a:gd name="connsiteY2" fmla="*/ 739227 h 5371325"/>
              <a:gd name="connsiteX3" fmla="*/ 4163434 w 4233949"/>
              <a:gd name="connsiteY3" fmla="*/ 2735124 h 5371325"/>
              <a:gd name="connsiteX4" fmla="*/ 2738231 w 4233949"/>
              <a:gd name="connsiteY4" fmla="*/ 5356949 h 5371325"/>
              <a:gd name="connsiteX5" fmla="*/ 713481 w 4233949"/>
              <a:gd name="connsiteY5" fmla="*/ 3678436 h 5371325"/>
              <a:gd name="connsiteX6" fmla="*/ 23242 w 4233949"/>
              <a:gd name="connsiteY6" fmla="*/ 1701753 h 5371325"/>
              <a:gd name="connsiteX0" fmla="*/ 39620 w 4250327"/>
              <a:gd name="connsiteY0" fmla="*/ 1701753 h 5371325"/>
              <a:gd name="connsiteX1" fmla="*/ 2043409 w 4250327"/>
              <a:gd name="connsiteY1" fmla="*/ 410 h 5371325"/>
              <a:gd name="connsiteX2" fmla="*/ 3592022 w 4250327"/>
              <a:gd name="connsiteY2" fmla="*/ 739227 h 5371325"/>
              <a:gd name="connsiteX3" fmla="*/ 4179812 w 4250327"/>
              <a:gd name="connsiteY3" fmla="*/ 2735124 h 5371325"/>
              <a:gd name="connsiteX4" fmla="*/ 2754609 w 4250327"/>
              <a:gd name="connsiteY4" fmla="*/ 5356949 h 5371325"/>
              <a:gd name="connsiteX5" fmla="*/ 729859 w 4250327"/>
              <a:gd name="connsiteY5" fmla="*/ 3678436 h 5371325"/>
              <a:gd name="connsiteX6" fmla="*/ 39620 w 4250327"/>
              <a:gd name="connsiteY6" fmla="*/ 1701753 h 5371325"/>
              <a:gd name="connsiteX0" fmla="*/ 29973 w 4240680"/>
              <a:gd name="connsiteY0" fmla="*/ 1701753 h 5371325"/>
              <a:gd name="connsiteX1" fmla="*/ 2033762 w 4240680"/>
              <a:gd name="connsiteY1" fmla="*/ 410 h 5371325"/>
              <a:gd name="connsiteX2" fmla="*/ 3582375 w 4240680"/>
              <a:gd name="connsiteY2" fmla="*/ 739227 h 5371325"/>
              <a:gd name="connsiteX3" fmla="*/ 4170165 w 4240680"/>
              <a:gd name="connsiteY3" fmla="*/ 2735124 h 5371325"/>
              <a:gd name="connsiteX4" fmla="*/ 2744962 w 4240680"/>
              <a:gd name="connsiteY4" fmla="*/ 5356949 h 5371325"/>
              <a:gd name="connsiteX5" fmla="*/ 720212 w 4240680"/>
              <a:gd name="connsiteY5" fmla="*/ 3678436 h 5371325"/>
              <a:gd name="connsiteX6" fmla="*/ 29973 w 4240680"/>
              <a:gd name="connsiteY6" fmla="*/ 1701753 h 5371325"/>
              <a:gd name="connsiteX0" fmla="*/ 29973 w 4250894"/>
              <a:gd name="connsiteY0" fmla="*/ 1728713 h 5398285"/>
              <a:gd name="connsiteX1" fmla="*/ 2033762 w 4250894"/>
              <a:gd name="connsiteY1" fmla="*/ 27370 h 5398285"/>
              <a:gd name="connsiteX2" fmla="*/ 3676973 w 4250894"/>
              <a:gd name="connsiteY2" fmla="*/ 775648 h 5398285"/>
              <a:gd name="connsiteX3" fmla="*/ 4170165 w 4250894"/>
              <a:gd name="connsiteY3" fmla="*/ 2762084 h 5398285"/>
              <a:gd name="connsiteX4" fmla="*/ 2744962 w 4250894"/>
              <a:gd name="connsiteY4" fmla="*/ 5383909 h 5398285"/>
              <a:gd name="connsiteX5" fmla="*/ 720212 w 4250894"/>
              <a:gd name="connsiteY5" fmla="*/ 3705396 h 5398285"/>
              <a:gd name="connsiteX6" fmla="*/ 29973 w 4250894"/>
              <a:gd name="connsiteY6" fmla="*/ 1728713 h 5398285"/>
              <a:gd name="connsiteX0" fmla="*/ 29973 w 4250894"/>
              <a:gd name="connsiteY0" fmla="*/ 1702484 h 5372056"/>
              <a:gd name="connsiteX1" fmla="*/ 2033762 w 4250894"/>
              <a:gd name="connsiteY1" fmla="*/ 1141 h 5372056"/>
              <a:gd name="connsiteX2" fmla="*/ 3676973 w 4250894"/>
              <a:gd name="connsiteY2" fmla="*/ 749419 h 5372056"/>
              <a:gd name="connsiteX3" fmla="*/ 4170165 w 4250894"/>
              <a:gd name="connsiteY3" fmla="*/ 2735855 h 5372056"/>
              <a:gd name="connsiteX4" fmla="*/ 2744962 w 4250894"/>
              <a:gd name="connsiteY4" fmla="*/ 5357680 h 5372056"/>
              <a:gd name="connsiteX5" fmla="*/ 720212 w 4250894"/>
              <a:gd name="connsiteY5" fmla="*/ 3679167 h 5372056"/>
              <a:gd name="connsiteX6" fmla="*/ 29973 w 4250894"/>
              <a:gd name="connsiteY6" fmla="*/ 1702484 h 5372056"/>
              <a:gd name="connsiteX0" fmla="*/ 29973 w 4250894"/>
              <a:gd name="connsiteY0" fmla="*/ 1702484 h 5372056"/>
              <a:gd name="connsiteX1" fmla="*/ 2033762 w 4250894"/>
              <a:gd name="connsiteY1" fmla="*/ 1141 h 5372056"/>
              <a:gd name="connsiteX2" fmla="*/ 3676973 w 4250894"/>
              <a:gd name="connsiteY2" fmla="*/ 749419 h 5372056"/>
              <a:gd name="connsiteX3" fmla="*/ 4170165 w 4250894"/>
              <a:gd name="connsiteY3" fmla="*/ 2735855 h 5372056"/>
              <a:gd name="connsiteX4" fmla="*/ 2744962 w 4250894"/>
              <a:gd name="connsiteY4" fmla="*/ 5357680 h 5372056"/>
              <a:gd name="connsiteX5" fmla="*/ 720212 w 4250894"/>
              <a:gd name="connsiteY5" fmla="*/ 3679167 h 5372056"/>
              <a:gd name="connsiteX6" fmla="*/ 29973 w 4250894"/>
              <a:gd name="connsiteY6" fmla="*/ 1702484 h 5372056"/>
              <a:gd name="connsiteX0" fmla="*/ 29973 w 4250894"/>
              <a:gd name="connsiteY0" fmla="*/ 1702484 h 5372098"/>
              <a:gd name="connsiteX1" fmla="*/ 2033762 w 4250894"/>
              <a:gd name="connsiteY1" fmla="*/ 1141 h 5372098"/>
              <a:gd name="connsiteX2" fmla="*/ 3676973 w 4250894"/>
              <a:gd name="connsiteY2" fmla="*/ 749419 h 5372098"/>
              <a:gd name="connsiteX3" fmla="*/ 4170165 w 4250894"/>
              <a:gd name="connsiteY3" fmla="*/ 2735855 h 5372098"/>
              <a:gd name="connsiteX4" fmla="*/ 2744962 w 4250894"/>
              <a:gd name="connsiteY4" fmla="*/ 5357680 h 5372098"/>
              <a:gd name="connsiteX5" fmla="*/ 720212 w 4250894"/>
              <a:gd name="connsiteY5" fmla="*/ 3679167 h 5372098"/>
              <a:gd name="connsiteX6" fmla="*/ 29973 w 4250894"/>
              <a:gd name="connsiteY6" fmla="*/ 1702484 h 5372098"/>
              <a:gd name="connsiteX0" fmla="*/ 29973 w 4250894"/>
              <a:gd name="connsiteY0" fmla="*/ 1702484 h 5372098"/>
              <a:gd name="connsiteX1" fmla="*/ 2033762 w 4250894"/>
              <a:gd name="connsiteY1" fmla="*/ 1141 h 5372098"/>
              <a:gd name="connsiteX2" fmla="*/ 3676973 w 4250894"/>
              <a:gd name="connsiteY2" fmla="*/ 749419 h 5372098"/>
              <a:gd name="connsiteX3" fmla="*/ 4170165 w 4250894"/>
              <a:gd name="connsiteY3" fmla="*/ 2735855 h 5372098"/>
              <a:gd name="connsiteX4" fmla="*/ 2744962 w 4250894"/>
              <a:gd name="connsiteY4" fmla="*/ 5357680 h 5372098"/>
              <a:gd name="connsiteX5" fmla="*/ 720212 w 4250894"/>
              <a:gd name="connsiteY5" fmla="*/ 3679167 h 5372098"/>
              <a:gd name="connsiteX6" fmla="*/ 29973 w 4250894"/>
              <a:gd name="connsiteY6" fmla="*/ 1702484 h 5372098"/>
              <a:gd name="connsiteX0" fmla="*/ 29973 w 4250894"/>
              <a:gd name="connsiteY0" fmla="*/ 1702484 h 5372098"/>
              <a:gd name="connsiteX1" fmla="*/ 2033762 w 4250894"/>
              <a:gd name="connsiteY1" fmla="*/ 1141 h 5372098"/>
              <a:gd name="connsiteX2" fmla="*/ 3676973 w 4250894"/>
              <a:gd name="connsiteY2" fmla="*/ 749419 h 5372098"/>
              <a:gd name="connsiteX3" fmla="*/ 4170165 w 4250894"/>
              <a:gd name="connsiteY3" fmla="*/ 2735855 h 5372098"/>
              <a:gd name="connsiteX4" fmla="*/ 2744962 w 4250894"/>
              <a:gd name="connsiteY4" fmla="*/ 5357680 h 5372098"/>
              <a:gd name="connsiteX5" fmla="*/ 720212 w 4250894"/>
              <a:gd name="connsiteY5" fmla="*/ 3679167 h 5372098"/>
              <a:gd name="connsiteX6" fmla="*/ 29973 w 4250894"/>
              <a:gd name="connsiteY6" fmla="*/ 1702484 h 5372098"/>
              <a:gd name="connsiteX0" fmla="*/ 29973 w 4178239"/>
              <a:gd name="connsiteY0" fmla="*/ 1702580 h 5372194"/>
              <a:gd name="connsiteX1" fmla="*/ 2033762 w 4178239"/>
              <a:gd name="connsiteY1" fmla="*/ 1237 h 5372194"/>
              <a:gd name="connsiteX2" fmla="*/ 3676973 w 4178239"/>
              <a:gd name="connsiteY2" fmla="*/ 749515 h 5372194"/>
              <a:gd name="connsiteX3" fmla="*/ 4085026 w 4178239"/>
              <a:gd name="connsiteY3" fmla="*/ 2244040 h 5372194"/>
              <a:gd name="connsiteX4" fmla="*/ 2744962 w 4178239"/>
              <a:gd name="connsiteY4" fmla="*/ 5357776 h 5372194"/>
              <a:gd name="connsiteX5" fmla="*/ 720212 w 4178239"/>
              <a:gd name="connsiteY5" fmla="*/ 3679263 h 5372194"/>
              <a:gd name="connsiteX6" fmla="*/ 29973 w 4178239"/>
              <a:gd name="connsiteY6" fmla="*/ 1702580 h 5372194"/>
              <a:gd name="connsiteX0" fmla="*/ 29973 w 4085026"/>
              <a:gd name="connsiteY0" fmla="*/ 1702580 h 5372194"/>
              <a:gd name="connsiteX1" fmla="*/ 2033762 w 4085026"/>
              <a:gd name="connsiteY1" fmla="*/ 1237 h 5372194"/>
              <a:gd name="connsiteX2" fmla="*/ 3676973 w 4085026"/>
              <a:gd name="connsiteY2" fmla="*/ 749515 h 5372194"/>
              <a:gd name="connsiteX3" fmla="*/ 4085026 w 4085026"/>
              <a:gd name="connsiteY3" fmla="*/ 2244040 h 5372194"/>
              <a:gd name="connsiteX4" fmla="*/ 2744962 w 4085026"/>
              <a:gd name="connsiteY4" fmla="*/ 5357776 h 5372194"/>
              <a:gd name="connsiteX5" fmla="*/ 720212 w 4085026"/>
              <a:gd name="connsiteY5" fmla="*/ 3679263 h 5372194"/>
              <a:gd name="connsiteX6" fmla="*/ 29973 w 4085026"/>
              <a:gd name="connsiteY6" fmla="*/ 1702580 h 5372194"/>
              <a:gd name="connsiteX0" fmla="*/ 29973 w 4151245"/>
              <a:gd name="connsiteY0" fmla="*/ 1702268 h 5371882"/>
              <a:gd name="connsiteX1" fmla="*/ 2033762 w 4151245"/>
              <a:gd name="connsiteY1" fmla="*/ 925 h 5371882"/>
              <a:gd name="connsiteX2" fmla="*/ 3676973 w 4151245"/>
              <a:gd name="connsiteY2" fmla="*/ 749203 h 5371882"/>
              <a:gd name="connsiteX3" fmla="*/ 4151245 w 4151245"/>
              <a:gd name="connsiteY3" fmla="*/ 1373423 h 5371882"/>
              <a:gd name="connsiteX4" fmla="*/ 2744962 w 4151245"/>
              <a:gd name="connsiteY4" fmla="*/ 5357464 h 5371882"/>
              <a:gd name="connsiteX5" fmla="*/ 720212 w 4151245"/>
              <a:gd name="connsiteY5" fmla="*/ 3678951 h 5371882"/>
              <a:gd name="connsiteX6" fmla="*/ 29973 w 4151245"/>
              <a:gd name="connsiteY6" fmla="*/ 1702268 h 5371882"/>
              <a:gd name="connsiteX0" fmla="*/ 29973 w 4151245"/>
              <a:gd name="connsiteY0" fmla="*/ 1702268 h 5371882"/>
              <a:gd name="connsiteX1" fmla="*/ 2033762 w 4151245"/>
              <a:gd name="connsiteY1" fmla="*/ 925 h 5371882"/>
              <a:gd name="connsiteX2" fmla="*/ 3676973 w 4151245"/>
              <a:gd name="connsiteY2" fmla="*/ 749203 h 5371882"/>
              <a:gd name="connsiteX3" fmla="*/ 4151245 w 4151245"/>
              <a:gd name="connsiteY3" fmla="*/ 1373423 h 5371882"/>
              <a:gd name="connsiteX4" fmla="*/ 2744962 w 4151245"/>
              <a:gd name="connsiteY4" fmla="*/ 5357464 h 5371882"/>
              <a:gd name="connsiteX5" fmla="*/ 720212 w 4151245"/>
              <a:gd name="connsiteY5" fmla="*/ 3678951 h 5371882"/>
              <a:gd name="connsiteX6" fmla="*/ 29973 w 4151245"/>
              <a:gd name="connsiteY6" fmla="*/ 1702268 h 5371882"/>
              <a:gd name="connsiteX0" fmla="*/ 57858 w 4179130"/>
              <a:gd name="connsiteY0" fmla="*/ 1702268 h 5925851"/>
              <a:gd name="connsiteX1" fmla="*/ 2061647 w 4179130"/>
              <a:gd name="connsiteY1" fmla="*/ 925 h 5925851"/>
              <a:gd name="connsiteX2" fmla="*/ 3704858 w 4179130"/>
              <a:gd name="connsiteY2" fmla="*/ 749203 h 5925851"/>
              <a:gd name="connsiteX3" fmla="*/ 4179130 w 4179130"/>
              <a:gd name="connsiteY3" fmla="*/ 1373423 h 5925851"/>
              <a:gd name="connsiteX4" fmla="*/ 4153984 w 4179130"/>
              <a:gd name="connsiteY4" fmla="*/ 5915595 h 5925851"/>
              <a:gd name="connsiteX5" fmla="*/ 748097 w 4179130"/>
              <a:gd name="connsiteY5" fmla="*/ 3678951 h 5925851"/>
              <a:gd name="connsiteX6" fmla="*/ 57858 w 4179130"/>
              <a:gd name="connsiteY6" fmla="*/ 1702268 h 5925851"/>
              <a:gd name="connsiteX0" fmla="*/ 57858 w 4179130"/>
              <a:gd name="connsiteY0" fmla="*/ 1702268 h 6083909"/>
              <a:gd name="connsiteX1" fmla="*/ 2061647 w 4179130"/>
              <a:gd name="connsiteY1" fmla="*/ 925 h 6083909"/>
              <a:gd name="connsiteX2" fmla="*/ 3704858 w 4179130"/>
              <a:gd name="connsiteY2" fmla="*/ 749203 h 6083909"/>
              <a:gd name="connsiteX3" fmla="*/ 4179130 w 4179130"/>
              <a:gd name="connsiteY3" fmla="*/ 1373423 h 6083909"/>
              <a:gd name="connsiteX4" fmla="*/ 4153984 w 4179130"/>
              <a:gd name="connsiteY4" fmla="*/ 5915595 h 6083909"/>
              <a:gd name="connsiteX5" fmla="*/ 2272742 w 4179130"/>
              <a:gd name="connsiteY5" fmla="*/ 4974019 h 6083909"/>
              <a:gd name="connsiteX6" fmla="*/ 748097 w 4179130"/>
              <a:gd name="connsiteY6" fmla="*/ 3678951 h 6083909"/>
              <a:gd name="connsiteX7" fmla="*/ 57858 w 4179130"/>
              <a:gd name="connsiteY7" fmla="*/ 1702268 h 6083909"/>
              <a:gd name="connsiteX0" fmla="*/ 57858 w 4179130"/>
              <a:gd name="connsiteY0" fmla="*/ 1702268 h 6083909"/>
              <a:gd name="connsiteX1" fmla="*/ 2061647 w 4179130"/>
              <a:gd name="connsiteY1" fmla="*/ 925 h 6083909"/>
              <a:gd name="connsiteX2" fmla="*/ 3704858 w 4179130"/>
              <a:gd name="connsiteY2" fmla="*/ 749203 h 6083909"/>
              <a:gd name="connsiteX3" fmla="*/ 4179130 w 4179130"/>
              <a:gd name="connsiteY3" fmla="*/ 1373423 h 6083909"/>
              <a:gd name="connsiteX4" fmla="*/ 4153984 w 4179130"/>
              <a:gd name="connsiteY4" fmla="*/ 5915595 h 6083909"/>
              <a:gd name="connsiteX5" fmla="*/ 2272742 w 4179130"/>
              <a:gd name="connsiteY5" fmla="*/ 4974019 h 6083909"/>
              <a:gd name="connsiteX6" fmla="*/ 748097 w 4179130"/>
              <a:gd name="connsiteY6" fmla="*/ 3678951 h 6083909"/>
              <a:gd name="connsiteX7" fmla="*/ 57858 w 4179130"/>
              <a:gd name="connsiteY7" fmla="*/ 1702268 h 6083909"/>
              <a:gd name="connsiteX0" fmla="*/ 34416 w 4155688"/>
              <a:gd name="connsiteY0" fmla="*/ 1702268 h 6287115"/>
              <a:gd name="connsiteX1" fmla="*/ 2038205 w 4155688"/>
              <a:gd name="connsiteY1" fmla="*/ 925 h 6287115"/>
              <a:gd name="connsiteX2" fmla="*/ 3681416 w 4155688"/>
              <a:gd name="connsiteY2" fmla="*/ 749203 h 6287115"/>
              <a:gd name="connsiteX3" fmla="*/ 4155688 w 4155688"/>
              <a:gd name="connsiteY3" fmla="*/ 1373423 h 6287115"/>
              <a:gd name="connsiteX4" fmla="*/ 4130542 w 4155688"/>
              <a:gd name="connsiteY4" fmla="*/ 5915595 h 6287115"/>
              <a:gd name="connsiteX5" fmla="*/ 2429037 w 4155688"/>
              <a:gd name="connsiteY5" fmla="*/ 5920004 h 6287115"/>
              <a:gd name="connsiteX6" fmla="*/ 724655 w 4155688"/>
              <a:gd name="connsiteY6" fmla="*/ 3678951 h 6287115"/>
              <a:gd name="connsiteX7" fmla="*/ 34416 w 4155688"/>
              <a:gd name="connsiteY7" fmla="*/ 1702268 h 6287115"/>
              <a:gd name="connsiteX0" fmla="*/ 34416 w 4155688"/>
              <a:gd name="connsiteY0" fmla="*/ 1702268 h 6184315"/>
              <a:gd name="connsiteX1" fmla="*/ 2038205 w 4155688"/>
              <a:gd name="connsiteY1" fmla="*/ 925 h 6184315"/>
              <a:gd name="connsiteX2" fmla="*/ 3681416 w 4155688"/>
              <a:gd name="connsiteY2" fmla="*/ 749203 h 6184315"/>
              <a:gd name="connsiteX3" fmla="*/ 4155688 w 4155688"/>
              <a:gd name="connsiteY3" fmla="*/ 1373423 h 6184315"/>
              <a:gd name="connsiteX4" fmla="*/ 4130542 w 4155688"/>
              <a:gd name="connsiteY4" fmla="*/ 5915595 h 6184315"/>
              <a:gd name="connsiteX5" fmla="*/ 2429037 w 4155688"/>
              <a:gd name="connsiteY5" fmla="*/ 5920004 h 6184315"/>
              <a:gd name="connsiteX6" fmla="*/ 724655 w 4155688"/>
              <a:gd name="connsiteY6" fmla="*/ 3678951 h 6184315"/>
              <a:gd name="connsiteX7" fmla="*/ 34416 w 4155688"/>
              <a:gd name="connsiteY7" fmla="*/ 1702268 h 6184315"/>
              <a:gd name="connsiteX0" fmla="*/ 34416 w 4155688"/>
              <a:gd name="connsiteY0" fmla="*/ 1702268 h 5924339"/>
              <a:gd name="connsiteX1" fmla="*/ 2038205 w 4155688"/>
              <a:gd name="connsiteY1" fmla="*/ 925 h 5924339"/>
              <a:gd name="connsiteX2" fmla="*/ 3681416 w 4155688"/>
              <a:gd name="connsiteY2" fmla="*/ 749203 h 5924339"/>
              <a:gd name="connsiteX3" fmla="*/ 4155688 w 4155688"/>
              <a:gd name="connsiteY3" fmla="*/ 1373423 h 5924339"/>
              <a:gd name="connsiteX4" fmla="*/ 4130542 w 4155688"/>
              <a:gd name="connsiteY4" fmla="*/ 5915595 h 5924339"/>
              <a:gd name="connsiteX5" fmla="*/ 2429037 w 4155688"/>
              <a:gd name="connsiteY5" fmla="*/ 5920004 h 5924339"/>
              <a:gd name="connsiteX6" fmla="*/ 724655 w 4155688"/>
              <a:gd name="connsiteY6" fmla="*/ 3678951 h 5924339"/>
              <a:gd name="connsiteX7" fmla="*/ 34416 w 4155688"/>
              <a:gd name="connsiteY7" fmla="*/ 1702268 h 5924339"/>
              <a:gd name="connsiteX0" fmla="*/ 34416 w 4155688"/>
              <a:gd name="connsiteY0" fmla="*/ 1702268 h 5924339"/>
              <a:gd name="connsiteX1" fmla="*/ 2038205 w 4155688"/>
              <a:gd name="connsiteY1" fmla="*/ 925 h 5924339"/>
              <a:gd name="connsiteX2" fmla="*/ 3681416 w 4155688"/>
              <a:gd name="connsiteY2" fmla="*/ 749203 h 5924339"/>
              <a:gd name="connsiteX3" fmla="*/ 4155688 w 4155688"/>
              <a:gd name="connsiteY3" fmla="*/ 1373423 h 5924339"/>
              <a:gd name="connsiteX4" fmla="*/ 4130542 w 4155688"/>
              <a:gd name="connsiteY4" fmla="*/ 5915595 h 5924339"/>
              <a:gd name="connsiteX5" fmla="*/ 2429037 w 4155688"/>
              <a:gd name="connsiteY5" fmla="*/ 5920004 h 5924339"/>
              <a:gd name="connsiteX6" fmla="*/ 724655 w 4155688"/>
              <a:gd name="connsiteY6" fmla="*/ 3678951 h 5924339"/>
              <a:gd name="connsiteX7" fmla="*/ 34416 w 4155688"/>
              <a:gd name="connsiteY7" fmla="*/ 1702268 h 5924339"/>
              <a:gd name="connsiteX0" fmla="*/ 34416 w 4155688"/>
              <a:gd name="connsiteY0" fmla="*/ 1702268 h 5931879"/>
              <a:gd name="connsiteX1" fmla="*/ 2038205 w 4155688"/>
              <a:gd name="connsiteY1" fmla="*/ 925 h 5931879"/>
              <a:gd name="connsiteX2" fmla="*/ 3681416 w 4155688"/>
              <a:gd name="connsiteY2" fmla="*/ 749203 h 5931879"/>
              <a:gd name="connsiteX3" fmla="*/ 4155688 w 4155688"/>
              <a:gd name="connsiteY3" fmla="*/ 1373423 h 5931879"/>
              <a:gd name="connsiteX4" fmla="*/ 4136028 w 4155688"/>
              <a:gd name="connsiteY4" fmla="*/ 5926566 h 5931879"/>
              <a:gd name="connsiteX5" fmla="*/ 2429037 w 4155688"/>
              <a:gd name="connsiteY5" fmla="*/ 5920004 h 5931879"/>
              <a:gd name="connsiteX6" fmla="*/ 724655 w 4155688"/>
              <a:gd name="connsiteY6" fmla="*/ 3678951 h 5931879"/>
              <a:gd name="connsiteX7" fmla="*/ 34416 w 4155688"/>
              <a:gd name="connsiteY7" fmla="*/ 1702268 h 5931879"/>
              <a:gd name="connsiteX0" fmla="*/ 34416 w 4155688"/>
              <a:gd name="connsiteY0" fmla="*/ 1702268 h 5926566"/>
              <a:gd name="connsiteX1" fmla="*/ 2038205 w 4155688"/>
              <a:gd name="connsiteY1" fmla="*/ 925 h 5926566"/>
              <a:gd name="connsiteX2" fmla="*/ 3681416 w 4155688"/>
              <a:gd name="connsiteY2" fmla="*/ 749203 h 5926566"/>
              <a:gd name="connsiteX3" fmla="*/ 4155688 w 4155688"/>
              <a:gd name="connsiteY3" fmla="*/ 1373423 h 5926566"/>
              <a:gd name="connsiteX4" fmla="*/ 4136028 w 4155688"/>
              <a:gd name="connsiteY4" fmla="*/ 5926566 h 5926566"/>
              <a:gd name="connsiteX5" fmla="*/ 2429037 w 4155688"/>
              <a:gd name="connsiteY5" fmla="*/ 5920004 h 5926566"/>
              <a:gd name="connsiteX6" fmla="*/ 724655 w 4155688"/>
              <a:gd name="connsiteY6" fmla="*/ 3678951 h 5926566"/>
              <a:gd name="connsiteX7" fmla="*/ 34416 w 4155688"/>
              <a:gd name="connsiteY7" fmla="*/ 1702268 h 5926566"/>
              <a:gd name="connsiteX0" fmla="*/ 34416 w 4155688"/>
              <a:gd name="connsiteY0" fmla="*/ 1702268 h 5920004"/>
              <a:gd name="connsiteX1" fmla="*/ 2038205 w 4155688"/>
              <a:gd name="connsiteY1" fmla="*/ 925 h 5920004"/>
              <a:gd name="connsiteX2" fmla="*/ 3681416 w 4155688"/>
              <a:gd name="connsiteY2" fmla="*/ 749203 h 5920004"/>
              <a:gd name="connsiteX3" fmla="*/ 4155688 w 4155688"/>
              <a:gd name="connsiteY3" fmla="*/ 1373423 h 5920004"/>
              <a:gd name="connsiteX4" fmla="*/ 4130542 w 4155688"/>
              <a:gd name="connsiteY4" fmla="*/ 5915594 h 5920004"/>
              <a:gd name="connsiteX5" fmla="*/ 2429037 w 4155688"/>
              <a:gd name="connsiteY5" fmla="*/ 5920004 h 5920004"/>
              <a:gd name="connsiteX6" fmla="*/ 724655 w 4155688"/>
              <a:gd name="connsiteY6" fmla="*/ 3678951 h 5920004"/>
              <a:gd name="connsiteX7" fmla="*/ 34416 w 4155688"/>
              <a:gd name="connsiteY7" fmla="*/ 1702268 h 5920004"/>
              <a:gd name="connsiteX0" fmla="*/ 34416 w 4155688"/>
              <a:gd name="connsiteY0" fmla="*/ 1702268 h 5920004"/>
              <a:gd name="connsiteX1" fmla="*/ 2038205 w 4155688"/>
              <a:gd name="connsiteY1" fmla="*/ 925 h 5920004"/>
              <a:gd name="connsiteX2" fmla="*/ 3681416 w 4155688"/>
              <a:gd name="connsiteY2" fmla="*/ 749203 h 5920004"/>
              <a:gd name="connsiteX3" fmla="*/ 4155688 w 4155688"/>
              <a:gd name="connsiteY3" fmla="*/ 1373423 h 5920004"/>
              <a:gd name="connsiteX4" fmla="*/ 4130542 w 4155688"/>
              <a:gd name="connsiteY4" fmla="*/ 5915594 h 5920004"/>
              <a:gd name="connsiteX5" fmla="*/ 2429037 w 4155688"/>
              <a:gd name="connsiteY5" fmla="*/ 5920004 h 5920004"/>
              <a:gd name="connsiteX6" fmla="*/ 724655 w 4155688"/>
              <a:gd name="connsiteY6" fmla="*/ 3678951 h 5920004"/>
              <a:gd name="connsiteX7" fmla="*/ 34416 w 4155688"/>
              <a:gd name="connsiteY7" fmla="*/ 1702268 h 5920004"/>
              <a:gd name="connsiteX0" fmla="*/ 34416 w 4155688"/>
              <a:gd name="connsiteY0" fmla="*/ 1702268 h 5921079"/>
              <a:gd name="connsiteX1" fmla="*/ 2038205 w 4155688"/>
              <a:gd name="connsiteY1" fmla="*/ 925 h 5921079"/>
              <a:gd name="connsiteX2" fmla="*/ 3681416 w 4155688"/>
              <a:gd name="connsiteY2" fmla="*/ 749203 h 5921079"/>
              <a:gd name="connsiteX3" fmla="*/ 4155688 w 4155688"/>
              <a:gd name="connsiteY3" fmla="*/ 1373423 h 5921079"/>
              <a:gd name="connsiteX4" fmla="*/ 4141513 w 4155688"/>
              <a:gd name="connsiteY4" fmla="*/ 5921079 h 5921079"/>
              <a:gd name="connsiteX5" fmla="*/ 2429037 w 4155688"/>
              <a:gd name="connsiteY5" fmla="*/ 5920004 h 5921079"/>
              <a:gd name="connsiteX6" fmla="*/ 724655 w 4155688"/>
              <a:gd name="connsiteY6" fmla="*/ 3678951 h 5921079"/>
              <a:gd name="connsiteX7" fmla="*/ 34416 w 4155688"/>
              <a:gd name="connsiteY7" fmla="*/ 1702268 h 5921079"/>
              <a:gd name="connsiteX0" fmla="*/ 34416 w 4155688"/>
              <a:gd name="connsiteY0" fmla="*/ 1702223 h 5921034"/>
              <a:gd name="connsiteX1" fmla="*/ 2038205 w 4155688"/>
              <a:gd name="connsiteY1" fmla="*/ 880 h 5921034"/>
              <a:gd name="connsiteX2" fmla="*/ 3681416 w 4155688"/>
              <a:gd name="connsiteY2" fmla="*/ 749158 h 5921034"/>
              <a:gd name="connsiteX3" fmla="*/ 4155688 w 4155688"/>
              <a:gd name="connsiteY3" fmla="*/ 1197839 h 5921034"/>
              <a:gd name="connsiteX4" fmla="*/ 4141513 w 4155688"/>
              <a:gd name="connsiteY4" fmla="*/ 5921034 h 5921034"/>
              <a:gd name="connsiteX5" fmla="*/ 2429037 w 4155688"/>
              <a:gd name="connsiteY5" fmla="*/ 5919959 h 5921034"/>
              <a:gd name="connsiteX6" fmla="*/ 724655 w 4155688"/>
              <a:gd name="connsiteY6" fmla="*/ 3678906 h 5921034"/>
              <a:gd name="connsiteX7" fmla="*/ 34416 w 4155688"/>
              <a:gd name="connsiteY7" fmla="*/ 1702223 h 5921034"/>
              <a:gd name="connsiteX0" fmla="*/ 34416 w 4155688"/>
              <a:gd name="connsiteY0" fmla="*/ 1702223 h 5921034"/>
              <a:gd name="connsiteX1" fmla="*/ 2038205 w 4155688"/>
              <a:gd name="connsiteY1" fmla="*/ 880 h 5921034"/>
              <a:gd name="connsiteX2" fmla="*/ 3681416 w 4155688"/>
              <a:gd name="connsiteY2" fmla="*/ 749158 h 5921034"/>
              <a:gd name="connsiteX3" fmla="*/ 4155688 w 4155688"/>
              <a:gd name="connsiteY3" fmla="*/ 1197839 h 5921034"/>
              <a:gd name="connsiteX4" fmla="*/ 4141513 w 4155688"/>
              <a:gd name="connsiteY4" fmla="*/ 5921034 h 5921034"/>
              <a:gd name="connsiteX5" fmla="*/ 2429037 w 4155688"/>
              <a:gd name="connsiteY5" fmla="*/ 5919959 h 5921034"/>
              <a:gd name="connsiteX6" fmla="*/ 724655 w 4155688"/>
              <a:gd name="connsiteY6" fmla="*/ 3678906 h 5921034"/>
              <a:gd name="connsiteX7" fmla="*/ 34416 w 4155688"/>
              <a:gd name="connsiteY7" fmla="*/ 1702223 h 5921034"/>
              <a:gd name="connsiteX0" fmla="*/ 34416 w 4155688"/>
              <a:gd name="connsiteY0" fmla="*/ 1702223 h 5921034"/>
              <a:gd name="connsiteX1" fmla="*/ 2038205 w 4155688"/>
              <a:gd name="connsiteY1" fmla="*/ 880 h 5921034"/>
              <a:gd name="connsiteX2" fmla="*/ 3681416 w 4155688"/>
              <a:gd name="connsiteY2" fmla="*/ 749158 h 5921034"/>
              <a:gd name="connsiteX3" fmla="*/ 4155688 w 4155688"/>
              <a:gd name="connsiteY3" fmla="*/ 1197839 h 5921034"/>
              <a:gd name="connsiteX4" fmla="*/ 4141513 w 4155688"/>
              <a:gd name="connsiteY4" fmla="*/ 5921034 h 5921034"/>
              <a:gd name="connsiteX5" fmla="*/ 2429037 w 4155688"/>
              <a:gd name="connsiteY5" fmla="*/ 5919959 h 5921034"/>
              <a:gd name="connsiteX6" fmla="*/ 724655 w 4155688"/>
              <a:gd name="connsiteY6" fmla="*/ 3678906 h 5921034"/>
              <a:gd name="connsiteX7" fmla="*/ 34416 w 4155688"/>
              <a:gd name="connsiteY7" fmla="*/ 1702223 h 5921034"/>
              <a:gd name="connsiteX0" fmla="*/ 34416 w 4150202"/>
              <a:gd name="connsiteY0" fmla="*/ 1702223 h 5921034"/>
              <a:gd name="connsiteX1" fmla="*/ 2038205 w 4150202"/>
              <a:gd name="connsiteY1" fmla="*/ 880 h 5921034"/>
              <a:gd name="connsiteX2" fmla="*/ 3681416 w 4150202"/>
              <a:gd name="connsiteY2" fmla="*/ 749158 h 5921034"/>
              <a:gd name="connsiteX3" fmla="*/ 4150202 w 4150202"/>
              <a:gd name="connsiteY3" fmla="*/ 1197839 h 5921034"/>
              <a:gd name="connsiteX4" fmla="*/ 4141513 w 4150202"/>
              <a:gd name="connsiteY4" fmla="*/ 5921034 h 5921034"/>
              <a:gd name="connsiteX5" fmla="*/ 2429037 w 4150202"/>
              <a:gd name="connsiteY5" fmla="*/ 5919959 h 5921034"/>
              <a:gd name="connsiteX6" fmla="*/ 724655 w 4150202"/>
              <a:gd name="connsiteY6" fmla="*/ 3678906 h 5921034"/>
              <a:gd name="connsiteX7" fmla="*/ 34416 w 4150202"/>
              <a:gd name="connsiteY7" fmla="*/ 1702223 h 5921034"/>
              <a:gd name="connsiteX0" fmla="*/ 34416 w 4150202"/>
              <a:gd name="connsiteY0" fmla="*/ 1742312 h 5961123"/>
              <a:gd name="connsiteX1" fmla="*/ 2038205 w 4150202"/>
              <a:gd name="connsiteY1" fmla="*/ 40969 h 5961123"/>
              <a:gd name="connsiteX2" fmla="*/ 3538790 w 4150202"/>
              <a:gd name="connsiteY2" fmla="*/ 586279 h 5961123"/>
              <a:gd name="connsiteX3" fmla="*/ 4150202 w 4150202"/>
              <a:gd name="connsiteY3" fmla="*/ 1237928 h 5961123"/>
              <a:gd name="connsiteX4" fmla="*/ 4141513 w 4150202"/>
              <a:gd name="connsiteY4" fmla="*/ 5961123 h 5961123"/>
              <a:gd name="connsiteX5" fmla="*/ 2429037 w 4150202"/>
              <a:gd name="connsiteY5" fmla="*/ 5960048 h 5961123"/>
              <a:gd name="connsiteX6" fmla="*/ 724655 w 4150202"/>
              <a:gd name="connsiteY6" fmla="*/ 3718995 h 5961123"/>
              <a:gd name="connsiteX7" fmla="*/ 34416 w 4150202"/>
              <a:gd name="connsiteY7" fmla="*/ 1742312 h 5961123"/>
              <a:gd name="connsiteX0" fmla="*/ 34416 w 4150202"/>
              <a:gd name="connsiteY0" fmla="*/ 1741709 h 5960520"/>
              <a:gd name="connsiteX1" fmla="*/ 2038205 w 4150202"/>
              <a:gd name="connsiteY1" fmla="*/ 40366 h 5960520"/>
              <a:gd name="connsiteX2" fmla="*/ 3538790 w 4150202"/>
              <a:gd name="connsiteY2" fmla="*/ 585676 h 5960520"/>
              <a:gd name="connsiteX3" fmla="*/ 4150202 w 4150202"/>
              <a:gd name="connsiteY3" fmla="*/ 1237325 h 5960520"/>
              <a:gd name="connsiteX4" fmla="*/ 4141513 w 4150202"/>
              <a:gd name="connsiteY4" fmla="*/ 5960520 h 5960520"/>
              <a:gd name="connsiteX5" fmla="*/ 2429037 w 4150202"/>
              <a:gd name="connsiteY5" fmla="*/ 5959445 h 5960520"/>
              <a:gd name="connsiteX6" fmla="*/ 724655 w 4150202"/>
              <a:gd name="connsiteY6" fmla="*/ 3718392 h 5960520"/>
              <a:gd name="connsiteX7" fmla="*/ 34416 w 4150202"/>
              <a:gd name="connsiteY7" fmla="*/ 1741709 h 5960520"/>
              <a:gd name="connsiteX0" fmla="*/ 34416 w 4150202"/>
              <a:gd name="connsiteY0" fmla="*/ 1744202 h 5963013"/>
              <a:gd name="connsiteX1" fmla="*/ 2038205 w 4150202"/>
              <a:gd name="connsiteY1" fmla="*/ 42859 h 5963013"/>
              <a:gd name="connsiteX2" fmla="*/ 3577189 w 4150202"/>
              <a:gd name="connsiteY2" fmla="*/ 566227 h 5963013"/>
              <a:gd name="connsiteX3" fmla="*/ 4150202 w 4150202"/>
              <a:gd name="connsiteY3" fmla="*/ 1239818 h 5963013"/>
              <a:gd name="connsiteX4" fmla="*/ 4141513 w 4150202"/>
              <a:gd name="connsiteY4" fmla="*/ 5963013 h 5963013"/>
              <a:gd name="connsiteX5" fmla="*/ 2429037 w 4150202"/>
              <a:gd name="connsiteY5" fmla="*/ 5961938 h 5963013"/>
              <a:gd name="connsiteX6" fmla="*/ 724655 w 4150202"/>
              <a:gd name="connsiteY6" fmla="*/ 3720885 h 5963013"/>
              <a:gd name="connsiteX7" fmla="*/ 34416 w 4150202"/>
              <a:gd name="connsiteY7" fmla="*/ 1744202 h 5963013"/>
              <a:gd name="connsiteX0" fmla="*/ 34416 w 4150202"/>
              <a:gd name="connsiteY0" fmla="*/ 1744915 h 5963726"/>
              <a:gd name="connsiteX1" fmla="*/ 2038205 w 4150202"/>
              <a:gd name="connsiteY1" fmla="*/ 43572 h 5963726"/>
              <a:gd name="connsiteX2" fmla="*/ 3577189 w 4150202"/>
              <a:gd name="connsiteY2" fmla="*/ 566940 h 5963726"/>
              <a:gd name="connsiteX3" fmla="*/ 4150202 w 4150202"/>
              <a:gd name="connsiteY3" fmla="*/ 1240531 h 5963726"/>
              <a:gd name="connsiteX4" fmla="*/ 4141513 w 4150202"/>
              <a:gd name="connsiteY4" fmla="*/ 5963726 h 5963726"/>
              <a:gd name="connsiteX5" fmla="*/ 2429037 w 4150202"/>
              <a:gd name="connsiteY5" fmla="*/ 5962651 h 5963726"/>
              <a:gd name="connsiteX6" fmla="*/ 724655 w 4150202"/>
              <a:gd name="connsiteY6" fmla="*/ 3721598 h 5963726"/>
              <a:gd name="connsiteX7" fmla="*/ 34416 w 4150202"/>
              <a:gd name="connsiteY7" fmla="*/ 1744915 h 5963726"/>
              <a:gd name="connsiteX0" fmla="*/ 35822 w 4151608"/>
              <a:gd name="connsiteY0" fmla="*/ 1729305 h 5948116"/>
              <a:gd name="connsiteX1" fmla="*/ 1737903 w 4151608"/>
              <a:gd name="connsiteY1" fmla="*/ 44419 h 5948116"/>
              <a:gd name="connsiteX2" fmla="*/ 3578595 w 4151608"/>
              <a:gd name="connsiteY2" fmla="*/ 551330 h 5948116"/>
              <a:gd name="connsiteX3" fmla="*/ 4151608 w 4151608"/>
              <a:gd name="connsiteY3" fmla="*/ 1224921 h 5948116"/>
              <a:gd name="connsiteX4" fmla="*/ 4142919 w 4151608"/>
              <a:gd name="connsiteY4" fmla="*/ 5948116 h 5948116"/>
              <a:gd name="connsiteX5" fmla="*/ 2430443 w 4151608"/>
              <a:gd name="connsiteY5" fmla="*/ 5947041 h 5948116"/>
              <a:gd name="connsiteX6" fmla="*/ 726061 w 4151608"/>
              <a:gd name="connsiteY6" fmla="*/ 3705988 h 5948116"/>
              <a:gd name="connsiteX7" fmla="*/ 35822 w 4151608"/>
              <a:gd name="connsiteY7" fmla="*/ 1729305 h 5948116"/>
              <a:gd name="connsiteX0" fmla="*/ 35822 w 4151608"/>
              <a:gd name="connsiteY0" fmla="*/ 1754399 h 5973210"/>
              <a:gd name="connsiteX1" fmla="*/ 1737903 w 4151608"/>
              <a:gd name="connsiteY1" fmla="*/ 69513 h 5973210"/>
              <a:gd name="connsiteX2" fmla="*/ 3578595 w 4151608"/>
              <a:gd name="connsiteY2" fmla="*/ 576424 h 5973210"/>
              <a:gd name="connsiteX3" fmla="*/ 4151608 w 4151608"/>
              <a:gd name="connsiteY3" fmla="*/ 1250015 h 5973210"/>
              <a:gd name="connsiteX4" fmla="*/ 4142919 w 4151608"/>
              <a:gd name="connsiteY4" fmla="*/ 5973210 h 5973210"/>
              <a:gd name="connsiteX5" fmla="*/ 2430443 w 4151608"/>
              <a:gd name="connsiteY5" fmla="*/ 5972135 h 5973210"/>
              <a:gd name="connsiteX6" fmla="*/ 726061 w 4151608"/>
              <a:gd name="connsiteY6" fmla="*/ 3731082 h 5973210"/>
              <a:gd name="connsiteX7" fmla="*/ 35822 w 4151608"/>
              <a:gd name="connsiteY7" fmla="*/ 1754399 h 5973210"/>
              <a:gd name="connsiteX0" fmla="*/ 35822 w 4151608"/>
              <a:gd name="connsiteY0" fmla="*/ 1722084 h 5940895"/>
              <a:gd name="connsiteX1" fmla="*/ 1737903 w 4151608"/>
              <a:gd name="connsiteY1" fmla="*/ 37198 h 5940895"/>
              <a:gd name="connsiteX2" fmla="*/ 3578595 w 4151608"/>
              <a:gd name="connsiteY2" fmla="*/ 544109 h 5940895"/>
              <a:gd name="connsiteX3" fmla="*/ 4151608 w 4151608"/>
              <a:gd name="connsiteY3" fmla="*/ 1217700 h 5940895"/>
              <a:gd name="connsiteX4" fmla="*/ 4142919 w 4151608"/>
              <a:gd name="connsiteY4" fmla="*/ 5940895 h 5940895"/>
              <a:gd name="connsiteX5" fmla="*/ 2430443 w 4151608"/>
              <a:gd name="connsiteY5" fmla="*/ 5939820 h 5940895"/>
              <a:gd name="connsiteX6" fmla="*/ 726061 w 4151608"/>
              <a:gd name="connsiteY6" fmla="*/ 3698767 h 5940895"/>
              <a:gd name="connsiteX7" fmla="*/ 35822 w 4151608"/>
              <a:gd name="connsiteY7" fmla="*/ 1722084 h 5940895"/>
              <a:gd name="connsiteX0" fmla="*/ 35822 w 4151608"/>
              <a:gd name="connsiteY0" fmla="*/ 1726132 h 5944943"/>
              <a:gd name="connsiteX1" fmla="*/ 1737903 w 4151608"/>
              <a:gd name="connsiteY1" fmla="*/ 41246 h 5944943"/>
              <a:gd name="connsiteX2" fmla="*/ 3578595 w 4151608"/>
              <a:gd name="connsiteY2" fmla="*/ 548157 h 5944943"/>
              <a:gd name="connsiteX3" fmla="*/ 4151608 w 4151608"/>
              <a:gd name="connsiteY3" fmla="*/ 1221748 h 5944943"/>
              <a:gd name="connsiteX4" fmla="*/ 4142919 w 4151608"/>
              <a:gd name="connsiteY4" fmla="*/ 5944943 h 5944943"/>
              <a:gd name="connsiteX5" fmla="*/ 2430443 w 4151608"/>
              <a:gd name="connsiteY5" fmla="*/ 5943868 h 5944943"/>
              <a:gd name="connsiteX6" fmla="*/ 726061 w 4151608"/>
              <a:gd name="connsiteY6" fmla="*/ 3702815 h 5944943"/>
              <a:gd name="connsiteX7" fmla="*/ 35822 w 4151608"/>
              <a:gd name="connsiteY7" fmla="*/ 1726132 h 5944943"/>
              <a:gd name="connsiteX0" fmla="*/ 36700 w 4152486"/>
              <a:gd name="connsiteY0" fmla="*/ 1742959 h 5961770"/>
              <a:gd name="connsiteX1" fmla="*/ 1755238 w 4152486"/>
              <a:gd name="connsiteY1" fmla="*/ 36132 h 5961770"/>
              <a:gd name="connsiteX2" fmla="*/ 3579473 w 4152486"/>
              <a:gd name="connsiteY2" fmla="*/ 564984 h 5961770"/>
              <a:gd name="connsiteX3" fmla="*/ 4152486 w 4152486"/>
              <a:gd name="connsiteY3" fmla="*/ 1238575 h 5961770"/>
              <a:gd name="connsiteX4" fmla="*/ 4143797 w 4152486"/>
              <a:gd name="connsiteY4" fmla="*/ 5961770 h 5961770"/>
              <a:gd name="connsiteX5" fmla="*/ 2431321 w 4152486"/>
              <a:gd name="connsiteY5" fmla="*/ 5960695 h 5961770"/>
              <a:gd name="connsiteX6" fmla="*/ 726939 w 4152486"/>
              <a:gd name="connsiteY6" fmla="*/ 3719642 h 5961770"/>
              <a:gd name="connsiteX7" fmla="*/ 36700 w 4152486"/>
              <a:gd name="connsiteY7" fmla="*/ 1742959 h 5961770"/>
              <a:gd name="connsiteX0" fmla="*/ 36700 w 4152486"/>
              <a:gd name="connsiteY0" fmla="*/ 1751852 h 5970663"/>
              <a:gd name="connsiteX1" fmla="*/ 1755238 w 4152486"/>
              <a:gd name="connsiteY1" fmla="*/ 45025 h 5970663"/>
              <a:gd name="connsiteX2" fmla="*/ 3579473 w 4152486"/>
              <a:gd name="connsiteY2" fmla="*/ 573877 h 5970663"/>
              <a:gd name="connsiteX3" fmla="*/ 4152486 w 4152486"/>
              <a:gd name="connsiteY3" fmla="*/ 1247468 h 5970663"/>
              <a:gd name="connsiteX4" fmla="*/ 4143797 w 4152486"/>
              <a:gd name="connsiteY4" fmla="*/ 5970663 h 5970663"/>
              <a:gd name="connsiteX5" fmla="*/ 2431321 w 4152486"/>
              <a:gd name="connsiteY5" fmla="*/ 5969588 h 5970663"/>
              <a:gd name="connsiteX6" fmla="*/ 726939 w 4152486"/>
              <a:gd name="connsiteY6" fmla="*/ 3728535 h 5970663"/>
              <a:gd name="connsiteX7" fmla="*/ 36700 w 4152486"/>
              <a:gd name="connsiteY7" fmla="*/ 1751852 h 5970663"/>
              <a:gd name="connsiteX0" fmla="*/ 36700 w 4152486"/>
              <a:gd name="connsiteY0" fmla="*/ 1738587 h 5957398"/>
              <a:gd name="connsiteX1" fmla="*/ 1755238 w 4152486"/>
              <a:gd name="connsiteY1" fmla="*/ 31760 h 5957398"/>
              <a:gd name="connsiteX2" fmla="*/ 3579473 w 4152486"/>
              <a:gd name="connsiteY2" fmla="*/ 560612 h 5957398"/>
              <a:gd name="connsiteX3" fmla="*/ 4152486 w 4152486"/>
              <a:gd name="connsiteY3" fmla="*/ 1234203 h 5957398"/>
              <a:gd name="connsiteX4" fmla="*/ 4143797 w 4152486"/>
              <a:gd name="connsiteY4" fmla="*/ 5957398 h 5957398"/>
              <a:gd name="connsiteX5" fmla="*/ 2431321 w 4152486"/>
              <a:gd name="connsiteY5" fmla="*/ 5956323 h 5957398"/>
              <a:gd name="connsiteX6" fmla="*/ 726939 w 4152486"/>
              <a:gd name="connsiteY6" fmla="*/ 3715270 h 5957398"/>
              <a:gd name="connsiteX7" fmla="*/ 36700 w 4152486"/>
              <a:gd name="connsiteY7" fmla="*/ 1738587 h 5957398"/>
              <a:gd name="connsiteX0" fmla="*/ 42158 w 4157944"/>
              <a:gd name="connsiteY0" fmla="*/ 1738587 h 5957398"/>
              <a:gd name="connsiteX1" fmla="*/ 1760696 w 4157944"/>
              <a:gd name="connsiteY1" fmla="*/ 31760 h 5957398"/>
              <a:gd name="connsiteX2" fmla="*/ 3584931 w 4157944"/>
              <a:gd name="connsiteY2" fmla="*/ 560612 h 5957398"/>
              <a:gd name="connsiteX3" fmla="*/ 4157944 w 4157944"/>
              <a:gd name="connsiteY3" fmla="*/ 1234203 h 5957398"/>
              <a:gd name="connsiteX4" fmla="*/ 4149255 w 4157944"/>
              <a:gd name="connsiteY4" fmla="*/ 5957398 h 5957398"/>
              <a:gd name="connsiteX5" fmla="*/ 2436779 w 4157944"/>
              <a:gd name="connsiteY5" fmla="*/ 5956323 h 5957398"/>
              <a:gd name="connsiteX6" fmla="*/ 732397 w 4157944"/>
              <a:gd name="connsiteY6" fmla="*/ 3715270 h 5957398"/>
              <a:gd name="connsiteX7" fmla="*/ 42158 w 4157944"/>
              <a:gd name="connsiteY7" fmla="*/ 1738587 h 5957398"/>
              <a:gd name="connsiteX0" fmla="*/ 34162 w 4149948"/>
              <a:gd name="connsiteY0" fmla="*/ 1738587 h 5957398"/>
              <a:gd name="connsiteX1" fmla="*/ 1752700 w 4149948"/>
              <a:gd name="connsiteY1" fmla="*/ 31760 h 5957398"/>
              <a:gd name="connsiteX2" fmla="*/ 3576935 w 4149948"/>
              <a:gd name="connsiteY2" fmla="*/ 560612 h 5957398"/>
              <a:gd name="connsiteX3" fmla="*/ 4149948 w 4149948"/>
              <a:gd name="connsiteY3" fmla="*/ 1234203 h 5957398"/>
              <a:gd name="connsiteX4" fmla="*/ 4141259 w 4149948"/>
              <a:gd name="connsiteY4" fmla="*/ 5957398 h 5957398"/>
              <a:gd name="connsiteX5" fmla="*/ 2428783 w 4149948"/>
              <a:gd name="connsiteY5" fmla="*/ 5956323 h 5957398"/>
              <a:gd name="connsiteX6" fmla="*/ 790228 w 4149948"/>
              <a:gd name="connsiteY6" fmla="*/ 3846924 h 5957398"/>
              <a:gd name="connsiteX7" fmla="*/ 34162 w 4149948"/>
              <a:gd name="connsiteY7" fmla="*/ 1738587 h 5957398"/>
              <a:gd name="connsiteX0" fmla="*/ 34758 w 4150544"/>
              <a:gd name="connsiteY0" fmla="*/ 1738587 h 5957398"/>
              <a:gd name="connsiteX1" fmla="*/ 1753296 w 4150544"/>
              <a:gd name="connsiteY1" fmla="*/ 31760 h 5957398"/>
              <a:gd name="connsiteX2" fmla="*/ 3577531 w 4150544"/>
              <a:gd name="connsiteY2" fmla="*/ 560612 h 5957398"/>
              <a:gd name="connsiteX3" fmla="*/ 4150544 w 4150544"/>
              <a:gd name="connsiteY3" fmla="*/ 1234203 h 5957398"/>
              <a:gd name="connsiteX4" fmla="*/ 4141855 w 4150544"/>
              <a:gd name="connsiteY4" fmla="*/ 5957398 h 5957398"/>
              <a:gd name="connsiteX5" fmla="*/ 2429379 w 4150544"/>
              <a:gd name="connsiteY5" fmla="*/ 5956323 h 5957398"/>
              <a:gd name="connsiteX6" fmla="*/ 790824 w 4150544"/>
              <a:gd name="connsiteY6" fmla="*/ 3846924 h 5957398"/>
              <a:gd name="connsiteX7" fmla="*/ 34758 w 4150544"/>
              <a:gd name="connsiteY7" fmla="*/ 1738587 h 5957398"/>
              <a:gd name="connsiteX0" fmla="*/ 32659 w 4082618"/>
              <a:gd name="connsiteY0" fmla="*/ 1486324 h 5951986"/>
              <a:gd name="connsiteX1" fmla="*/ 1685370 w 4082618"/>
              <a:gd name="connsiteY1" fmla="*/ 26348 h 5951986"/>
              <a:gd name="connsiteX2" fmla="*/ 3509605 w 4082618"/>
              <a:gd name="connsiteY2" fmla="*/ 555200 h 5951986"/>
              <a:gd name="connsiteX3" fmla="*/ 4082618 w 4082618"/>
              <a:gd name="connsiteY3" fmla="*/ 1228791 h 5951986"/>
              <a:gd name="connsiteX4" fmla="*/ 4073929 w 4082618"/>
              <a:gd name="connsiteY4" fmla="*/ 5951986 h 5951986"/>
              <a:gd name="connsiteX5" fmla="*/ 2361453 w 4082618"/>
              <a:gd name="connsiteY5" fmla="*/ 5950911 h 5951986"/>
              <a:gd name="connsiteX6" fmla="*/ 722898 w 4082618"/>
              <a:gd name="connsiteY6" fmla="*/ 3841512 h 5951986"/>
              <a:gd name="connsiteX7" fmla="*/ 32659 w 4082618"/>
              <a:gd name="connsiteY7" fmla="*/ 1486324 h 5951986"/>
              <a:gd name="connsiteX0" fmla="*/ 109281 w 4159240"/>
              <a:gd name="connsiteY0" fmla="*/ 1486324 h 5951986"/>
              <a:gd name="connsiteX1" fmla="*/ 1761992 w 4159240"/>
              <a:gd name="connsiteY1" fmla="*/ 26348 h 5951986"/>
              <a:gd name="connsiteX2" fmla="*/ 3586227 w 4159240"/>
              <a:gd name="connsiteY2" fmla="*/ 555200 h 5951986"/>
              <a:gd name="connsiteX3" fmla="*/ 4159240 w 4159240"/>
              <a:gd name="connsiteY3" fmla="*/ 1228791 h 5951986"/>
              <a:gd name="connsiteX4" fmla="*/ 4150551 w 4159240"/>
              <a:gd name="connsiteY4" fmla="*/ 5951986 h 5951986"/>
              <a:gd name="connsiteX5" fmla="*/ 2438075 w 4159240"/>
              <a:gd name="connsiteY5" fmla="*/ 5950911 h 5951986"/>
              <a:gd name="connsiteX6" fmla="*/ 799520 w 4159240"/>
              <a:gd name="connsiteY6" fmla="*/ 3841512 h 5951986"/>
              <a:gd name="connsiteX7" fmla="*/ 109281 w 4159240"/>
              <a:gd name="connsiteY7" fmla="*/ 1486324 h 5951986"/>
              <a:gd name="connsiteX0" fmla="*/ 109281 w 4159240"/>
              <a:gd name="connsiteY0" fmla="*/ 1490945 h 5956607"/>
              <a:gd name="connsiteX1" fmla="*/ 1761992 w 4159240"/>
              <a:gd name="connsiteY1" fmla="*/ 30969 h 5956607"/>
              <a:gd name="connsiteX2" fmla="*/ 3586227 w 4159240"/>
              <a:gd name="connsiteY2" fmla="*/ 559821 h 5956607"/>
              <a:gd name="connsiteX3" fmla="*/ 4159240 w 4159240"/>
              <a:gd name="connsiteY3" fmla="*/ 1233412 h 5956607"/>
              <a:gd name="connsiteX4" fmla="*/ 4150551 w 4159240"/>
              <a:gd name="connsiteY4" fmla="*/ 5956607 h 5956607"/>
              <a:gd name="connsiteX5" fmla="*/ 2438075 w 4159240"/>
              <a:gd name="connsiteY5" fmla="*/ 5955532 h 5956607"/>
              <a:gd name="connsiteX6" fmla="*/ 799520 w 4159240"/>
              <a:gd name="connsiteY6" fmla="*/ 3846133 h 5956607"/>
              <a:gd name="connsiteX7" fmla="*/ 109281 w 4159240"/>
              <a:gd name="connsiteY7" fmla="*/ 1490945 h 5956607"/>
              <a:gd name="connsiteX0" fmla="*/ 36103 w 4086062"/>
              <a:gd name="connsiteY0" fmla="*/ 1469134 h 5934796"/>
              <a:gd name="connsiteX1" fmla="*/ 1754641 w 4086062"/>
              <a:gd name="connsiteY1" fmla="*/ 36587 h 5934796"/>
              <a:gd name="connsiteX2" fmla="*/ 3513049 w 4086062"/>
              <a:gd name="connsiteY2" fmla="*/ 538010 h 5934796"/>
              <a:gd name="connsiteX3" fmla="*/ 4086062 w 4086062"/>
              <a:gd name="connsiteY3" fmla="*/ 1211601 h 5934796"/>
              <a:gd name="connsiteX4" fmla="*/ 4077373 w 4086062"/>
              <a:gd name="connsiteY4" fmla="*/ 5934796 h 5934796"/>
              <a:gd name="connsiteX5" fmla="*/ 2364897 w 4086062"/>
              <a:gd name="connsiteY5" fmla="*/ 5933721 h 5934796"/>
              <a:gd name="connsiteX6" fmla="*/ 726342 w 4086062"/>
              <a:gd name="connsiteY6" fmla="*/ 3824322 h 5934796"/>
              <a:gd name="connsiteX7" fmla="*/ 36103 w 4086062"/>
              <a:gd name="connsiteY7" fmla="*/ 1469134 h 5934796"/>
              <a:gd name="connsiteX0" fmla="*/ 36103 w 4086062"/>
              <a:gd name="connsiteY0" fmla="*/ 1478178 h 5943840"/>
              <a:gd name="connsiteX1" fmla="*/ 1754641 w 4086062"/>
              <a:gd name="connsiteY1" fmla="*/ 45631 h 5943840"/>
              <a:gd name="connsiteX2" fmla="*/ 3513049 w 4086062"/>
              <a:gd name="connsiteY2" fmla="*/ 547054 h 5943840"/>
              <a:gd name="connsiteX3" fmla="*/ 4086062 w 4086062"/>
              <a:gd name="connsiteY3" fmla="*/ 1220645 h 5943840"/>
              <a:gd name="connsiteX4" fmla="*/ 4077373 w 4086062"/>
              <a:gd name="connsiteY4" fmla="*/ 5943840 h 5943840"/>
              <a:gd name="connsiteX5" fmla="*/ 2364897 w 4086062"/>
              <a:gd name="connsiteY5" fmla="*/ 5942765 h 5943840"/>
              <a:gd name="connsiteX6" fmla="*/ 726342 w 4086062"/>
              <a:gd name="connsiteY6" fmla="*/ 3833366 h 5943840"/>
              <a:gd name="connsiteX7" fmla="*/ 36103 w 4086062"/>
              <a:gd name="connsiteY7" fmla="*/ 1478178 h 5943840"/>
              <a:gd name="connsiteX0" fmla="*/ 36103 w 4086062"/>
              <a:gd name="connsiteY0" fmla="*/ 1478178 h 5943840"/>
              <a:gd name="connsiteX1" fmla="*/ 1754641 w 4086062"/>
              <a:gd name="connsiteY1" fmla="*/ 45631 h 5943840"/>
              <a:gd name="connsiteX2" fmla="*/ 3513049 w 4086062"/>
              <a:gd name="connsiteY2" fmla="*/ 547054 h 5943840"/>
              <a:gd name="connsiteX3" fmla="*/ 4086062 w 4086062"/>
              <a:gd name="connsiteY3" fmla="*/ 1220645 h 5943840"/>
              <a:gd name="connsiteX4" fmla="*/ 4077373 w 4086062"/>
              <a:gd name="connsiteY4" fmla="*/ 5943840 h 5943840"/>
              <a:gd name="connsiteX5" fmla="*/ 2364897 w 4086062"/>
              <a:gd name="connsiteY5" fmla="*/ 5942765 h 5943840"/>
              <a:gd name="connsiteX6" fmla="*/ 726342 w 4086062"/>
              <a:gd name="connsiteY6" fmla="*/ 3833366 h 5943840"/>
              <a:gd name="connsiteX7" fmla="*/ 36103 w 4086062"/>
              <a:gd name="connsiteY7" fmla="*/ 1478178 h 5943840"/>
              <a:gd name="connsiteX0" fmla="*/ 36103 w 4086062"/>
              <a:gd name="connsiteY0" fmla="*/ 1478178 h 5943840"/>
              <a:gd name="connsiteX1" fmla="*/ 1754641 w 4086062"/>
              <a:gd name="connsiteY1" fmla="*/ 45631 h 5943840"/>
              <a:gd name="connsiteX2" fmla="*/ 3513049 w 4086062"/>
              <a:gd name="connsiteY2" fmla="*/ 547054 h 5943840"/>
              <a:gd name="connsiteX3" fmla="*/ 4086062 w 4086062"/>
              <a:gd name="connsiteY3" fmla="*/ 1220645 h 5943840"/>
              <a:gd name="connsiteX4" fmla="*/ 4077373 w 4086062"/>
              <a:gd name="connsiteY4" fmla="*/ 5943840 h 5943840"/>
              <a:gd name="connsiteX5" fmla="*/ 2364897 w 4086062"/>
              <a:gd name="connsiteY5" fmla="*/ 5942765 h 5943840"/>
              <a:gd name="connsiteX6" fmla="*/ 726342 w 4086062"/>
              <a:gd name="connsiteY6" fmla="*/ 3833366 h 5943840"/>
              <a:gd name="connsiteX7" fmla="*/ 36103 w 4086062"/>
              <a:gd name="connsiteY7" fmla="*/ 1478178 h 5943840"/>
              <a:gd name="connsiteX0" fmla="*/ 36103 w 4086062"/>
              <a:gd name="connsiteY0" fmla="*/ 1478178 h 5943840"/>
              <a:gd name="connsiteX1" fmla="*/ 1754641 w 4086062"/>
              <a:gd name="connsiteY1" fmla="*/ 45631 h 5943840"/>
              <a:gd name="connsiteX2" fmla="*/ 3513049 w 4086062"/>
              <a:gd name="connsiteY2" fmla="*/ 547054 h 5943840"/>
              <a:gd name="connsiteX3" fmla="*/ 4086062 w 4086062"/>
              <a:gd name="connsiteY3" fmla="*/ 1220645 h 5943840"/>
              <a:gd name="connsiteX4" fmla="*/ 4077373 w 4086062"/>
              <a:gd name="connsiteY4" fmla="*/ 5943840 h 5943840"/>
              <a:gd name="connsiteX5" fmla="*/ 2364897 w 4086062"/>
              <a:gd name="connsiteY5" fmla="*/ 5942765 h 5943840"/>
              <a:gd name="connsiteX6" fmla="*/ 726342 w 4086062"/>
              <a:gd name="connsiteY6" fmla="*/ 3833366 h 5943840"/>
              <a:gd name="connsiteX7" fmla="*/ 36103 w 4086062"/>
              <a:gd name="connsiteY7" fmla="*/ 1478178 h 5943840"/>
              <a:gd name="connsiteX0" fmla="*/ 36957 w 4086916"/>
              <a:gd name="connsiteY0" fmla="*/ 1478178 h 5943840"/>
              <a:gd name="connsiteX1" fmla="*/ 1755495 w 4086916"/>
              <a:gd name="connsiteY1" fmla="*/ 45631 h 5943840"/>
              <a:gd name="connsiteX2" fmla="*/ 3513903 w 4086916"/>
              <a:gd name="connsiteY2" fmla="*/ 547054 h 5943840"/>
              <a:gd name="connsiteX3" fmla="*/ 4086916 w 4086916"/>
              <a:gd name="connsiteY3" fmla="*/ 1220645 h 5943840"/>
              <a:gd name="connsiteX4" fmla="*/ 4078227 w 4086916"/>
              <a:gd name="connsiteY4" fmla="*/ 5943840 h 5943840"/>
              <a:gd name="connsiteX5" fmla="*/ 2365751 w 4086916"/>
              <a:gd name="connsiteY5" fmla="*/ 5942765 h 5943840"/>
              <a:gd name="connsiteX6" fmla="*/ 712481 w 4086916"/>
              <a:gd name="connsiteY6" fmla="*/ 3838271 h 5943840"/>
              <a:gd name="connsiteX7" fmla="*/ 36957 w 4086916"/>
              <a:gd name="connsiteY7" fmla="*/ 1478178 h 5943840"/>
              <a:gd name="connsiteX0" fmla="*/ 36957 w 4086916"/>
              <a:gd name="connsiteY0" fmla="*/ 1478178 h 5943840"/>
              <a:gd name="connsiteX1" fmla="*/ 1755495 w 4086916"/>
              <a:gd name="connsiteY1" fmla="*/ 45631 h 5943840"/>
              <a:gd name="connsiteX2" fmla="*/ 3513903 w 4086916"/>
              <a:gd name="connsiteY2" fmla="*/ 547054 h 5943840"/>
              <a:gd name="connsiteX3" fmla="*/ 4086916 w 4086916"/>
              <a:gd name="connsiteY3" fmla="*/ 1220645 h 5943840"/>
              <a:gd name="connsiteX4" fmla="*/ 4078227 w 4086916"/>
              <a:gd name="connsiteY4" fmla="*/ 5943840 h 5943840"/>
              <a:gd name="connsiteX5" fmla="*/ 2365751 w 4086916"/>
              <a:gd name="connsiteY5" fmla="*/ 5942765 h 5943840"/>
              <a:gd name="connsiteX6" fmla="*/ 712481 w 4086916"/>
              <a:gd name="connsiteY6" fmla="*/ 3838271 h 5943840"/>
              <a:gd name="connsiteX7" fmla="*/ 36957 w 4086916"/>
              <a:gd name="connsiteY7" fmla="*/ 1478178 h 5943840"/>
              <a:gd name="connsiteX0" fmla="*/ 56299 w 4106258"/>
              <a:gd name="connsiteY0" fmla="*/ 1478178 h 5943840"/>
              <a:gd name="connsiteX1" fmla="*/ 1774837 w 4106258"/>
              <a:gd name="connsiteY1" fmla="*/ 45631 h 5943840"/>
              <a:gd name="connsiteX2" fmla="*/ 3533245 w 4106258"/>
              <a:gd name="connsiteY2" fmla="*/ 547054 h 5943840"/>
              <a:gd name="connsiteX3" fmla="*/ 4106258 w 4106258"/>
              <a:gd name="connsiteY3" fmla="*/ 1220645 h 5943840"/>
              <a:gd name="connsiteX4" fmla="*/ 4097569 w 4106258"/>
              <a:gd name="connsiteY4" fmla="*/ 5943840 h 5943840"/>
              <a:gd name="connsiteX5" fmla="*/ 2385093 w 4106258"/>
              <a:gd name="connsiteY5" fmla="*/ 5942765 h 5943840"/>
              <a:gd name="connsiteX6" fmla="*/ 731823 w 4106258"/>
              <a:gd name="connsiteY6" fmla="*/ 3838271 h 5943840"/>
              <a:gd name="connsiteX7" fmla="*/ 56299 w 4106258"/>
              <a:gd name="connsiteY7" fmla="*/ 1478178 h 5943840"/>
              <a:gd name="connsiteX0" fmla="*/ 81294 w 4131253"/>
              <a:gd name="connsiteY0" fmla="*/ 1478178 h 5943840"/>
              <a:gd name="connsiteX1" fmla="*/ 1799832 w 4131253"/>
              <a:gd name="connsiteY1" fmla="*/ 45631 h 5943840"/>
              <a:gd name="connsiteX2" fmla="*/ 3558240 w 4131253"/>
              <a:gd name="connsiteY2" fmla="*/ 547054 h 5943840"/>
              <a:gd name="connsiteX3" fmla="*/ 4131253 w 4131253"/>
              <a:gd name="connsiteY3" fmla="*/ 1220645 h 5943840"/>
              <a:gd name="connsiteX4" fmla="*/ 4122564 w 4131253"/>
              <a:gd name="connsiteY4" fmla="*/ 5943840 h 5943840"/>
              <a:gd name="connsiteX5" fmla="*/ 2410088 w 4131253"/>
              <a:gd name="connsiteY5" fmla="*/ 5942765 h 5943840"/>
              <a:gd name="connsiteX6" fmla="*/ 604760 w 4131253"/>
              <a:gd name="connsiteY6" fmla="*/ 3646972 h 5943840"/>
              <a:gd name="connsiteX7" fmla="*/ 81294 w 4131253"/>
              <a:gd name="connsiteY7" fmla="*/ 1478178 h 5943840"/>
              <a:gd name="connsiteX0" fmla="*/ 81294 w 4131253"/>
              <a:gd name="connsiteY0" fmla="*/ 1473796 h 5939458"/>
              <a:gd name="connsiteX1" fmla="*/ 1750781 w 4131253"/>
              <a:gd name="connsiteY1" fmla="*/ 36344 h 5939458"/>
              <a:gd name="connsiteX2" fmla="*/ 3558240 w 4131253"/>
              <a:gd name="connsiteY2" fmla="*/ 542672 h 5939458"/>
              <a:gd name="connsiteX3" fmla="*/ 4131253 w 4131253"/>
              <a:gd name="connsiteY3" fmla="*/ 1216263 h 5939458"/>
              <a:gd name="connsiteX4" fmla="*/ 4122564 w 4131253"/>
              <a:gd name="connsiteY4" fmla="*/ 5939458 h 5939458"/>
              <a:gd name="connsiteX5" fmla="*/ 2410088 w 4131253"/>
              <a:gd name="connsiteY5" fmla="*/ 5938383 h 5939458"/>
              <a:gd name="connsiteX6" fmla="*/ 604760 w 4131253"/>
              <a:gd name="connsiteY6" fmla="*/ 3642590 h 5939458"/>
              <a:gd name="connsiteX7" fmla="*/ 81294 w 4131253"/>
              <a:gd name="connsiteY7" fmla="*/ 1473796 h 5939458"/>
              <a:gd name="connsiteX0" fmla="*/ 81294 w 4131253"/>
              <a:gd name="connsiteY0" fmla="*/ 1508133 h 5939458"/>
              <a:gd name="connsiteX1" fmla="*/ 1750781 w 4131253"/>
              <a:gd name="connsiteY1" fmla="*/ 36344 h 5939458"/>
              <a:gd name="connsiteX2" fmla="*/ 3558240 w 4131253"/>
              <a:gd name="connsiteY2" fmla="*/ 542672 h 5939458"/>
              <a:gd name="connsiteX3" fmla="*/ 4131253 w 4131253"/>
              <a:gd name="connsiteY3" fmla="*/ 1216263 h 5939458"/>
              <a:gd name="connsiteX4" fmla="*/ 4122564 w 4131253"/>
              <a:gd name="connsiteY4" fmla="*/ 5939458 h 5939458"/>
              <a:gd name="connsiteX5" fmla="*/ 2410088 w 4131253"/>
              <a:gd name="connsiteY5" fmla="*/ 5938383 h 5939458"/>
              <a:gd name="connsiteX6" fmla="*/ 604760 w 4131253"/>
              <a:gd name="connsiteY6" fmla="*/ 3642590 h 5939458"/>
              <a:gd name="connsiteX7" fmla="*/ 81294 w 4131253"/>
              <a:gd name="connsiteY7" fmla="*/ 1508133 h 5939458"/>
              <a:gd name="connsiteX0" fmla="*/ 81294 w 4131253"/>
              <a:gd name="connsiteY0" fmla="*/ 1507864 h 5939189"/>
              <a:gd name="connsiteX1" fmla="*/ 1750781 w 4131253"/>
              <a:gd name="connsiteY1" fmla="*/ 36075 h 5939189"/>
              <a:gd name="connsiteX2" fmla="*/ 3558240 w 4131253"/>
              <a:gd name="connsiteY2" fmla="*/ 542403 h 5939189"/>
              <a:gd name="connsiteX3" fmla="*/ 4131253 w 4131253"/>
              <a:gd name="connsiteY3" fmla="*/ 1215994 h 5939189"/>
              <a:gd name="connsiteX4" fmla="*/ 4122564 w 4131253"/>
              <a:gd name="connsiteY4" fmla="*/ 5939189 h 5939189"/>
              <a:gd name="connsiteX5" fmla="*/ 2410088 w 4131253"/>
              <a:gd name="connsiteY5" fmla="*/ 5938114 h 5939189"/>
              <a:gd name="connsiteX6" fmla="*/ 604760 w 4131253"/>
              <a:gd name="connsiteY6" fmla="*/ 3642321 h 5939189"/>
              <a:gd name="connsiteX7" fmla="*/ 81294 w 4131253"/>
              <a:gd name="connsiteY7" fmla="*/ 1507864 h 5939189"/>
              <a:gd name="connsiteX0" fmla="*/ 81294 w 4131253"/>
              <a:gd name="connsiteY0" fmla="*/ 1508632 h 5939957"/>
              <a:gd name="connsiteX1" fmla="*/ 1750781 w 4131253"/>
              <a:gd name="connsiteY1" fmla="*/ 36843 h 5939957"/>
              <a:gd name="connsiteX2" fmla="*/ 3558240 w 4131253"/>
              <a:gd name="connsiteY2" fmla="*/ 543171 h 5939957"/>
              <a:gd name="connsiteX3" fmla="*/ 4131253 w 4131253"/>
              <a:gd name="connsiteY3" fmla="*/ 1216762 h 5939957"/>
              <a:gd name="connsiteX4" fmla="*/ 4122564 w 4131253"/>
              <a:gd name="connsiteY4" fmla="*/ 5939957 h 5939957"/>
              <a:gd name="connsiteX5" fmla="*/ 2410088 w 4131253"/>
              <a:gd name="connsiteY5" fmla="*/ 5938882 h 5939957"/>
              <a:gd name="connsiteX6" fmla="*/ 604760 w 4131253"/>
              <a:gd name="connsiteY6" fmla="*/ 3643089 h 5939957"/>
              <a:gd name="connsiteX7" fmla="*/ 81294 w 4131253"/>
              <a:gd name="connsiteY7" fmla="*/ 1508632 h 5939957"/>
              <a:gd name="connsiteX0" fmla="*/ 81294 w 4131253"/>
              <a:gd name="connsiteY0" fmla="*/ 1507772 h 5939097"/>
              <a:gd name="connsiteX1" fmla="*/ 1750781 w 4131253"/>
              <a:gd name="connsiteY1" fmla="*/ 35983 h 5939097"/>
              <a:gd name="connsiteX2" fmla="*/ 3577861 w 4131253"/>
              <a:gd name="connsiteY2" fmla="*/ 557026 h 5939097"/>
              <a:gd name="connsiteX3" fmla="*/ 4131253 w 4131253"/>
              <a:gd name="connsiteY3" fmla="*/ 1215902 h 5939097"/>
              <a:gd name="connsiteX4" fmla="*/ 4122564 w 4131253"/>
              <a:gd name="connsiteY4" fmla="*/ 5939097 h 5939097"/>
              <a:gd name="connsiteX5" fmla="*/ 2410088 w 4131253"/>
              <a:gd name="connsiteY5" fmla="*/ 5938022 h 5939097"/>
              <a:gd name="connsiteX6" fmla="*/ 604760 w 4131253"/>
              <a:gd name="connsiteY6" fmla="*/ 3642229 h 5939097"/>
              <a:gd name="connsiteX7" fmla="*/ 81294 w 4131253"/>
              <a:gd name="connsiteY7" fmla="*/ 1507772 h 5939097"/>
              <a:gd name="connsiteX0" fmla="*/ 81294 w 4131253"/>
              <a:gd name="connsiteY0" fmla="*/ 1510925 h 5942250"/>
              <a:gd name="connsiteX1" fmla="*/ 1750781 w 4131253"/>
              <a:gd name="connsiteY1" fmla="*/ 39136 h 5942250"/>
              <a:gd name="connsiteX2" fmla="*/ 3577861 w 4131253"/>
              <a:gd name="connsiteY2" fmla="*/ 560179 h 5942250"/>
              <a:gd name="connsiteX3" fmla="*/ 4131253 w 4131253"/>
              <a:gd name="connsiteY3" fmla="*/ 1219055 h 5942250"/>
              <a:gd name="connsiteX4" fmla="*/ 4122564 w 4131253"/>
              <a:gd name="connsiteY4" fmla="*/ 5942250 h 5942250"/>
              <a:gd name="connsiteX5" fmla="*/ 2410088 w 4131253"/>
              <a:gd name="connsiteY5" fmla="*/ 5941175 h 5942250"/>
              <a:gd name="connsiteX6" fmla="*/ 604760 w 4131253"/>
              <a:gd name="connsiteY6" fmla="*/ 3645382 h 5942250"/>
              <a:gd name="connsiteX7" fmla="*/ 81294 w 4131253"/>
              <a:gd name="connsiteY7" fmla="*/ 1510925 h 594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1253" h="5942250">
                <a:moveTo>
                  <a:pt x="81294" y="1510925"/>
                </a:moveTo>
                <a:cubicBezTo>
                  <a:pt x="252677" y="879636"/>
                  <a:pt x="825697" y="210780"/>
                  <a:pt x="1750781" y="39136"/>
                </a:cubicBezTo>
                <a:cubicBezTo>
                  <a:pt x="2675865" y="-132508"/>
                  <a:pt x="3362911" y="300623"/>
                  <a:pt x="3577861" y="560179"/>
                </a:cubicBezTo>
                <a:cubicBezTo>
                  <a:pt x="3898883" y="947819"/>
                  <a:pt x="3859772" y="895451"/>
                  <a:pt x="4131253" y="1219055"/>
                </a:cubicBezTo>
                <a:cubicBezTo>
                  <a:pt x="4125488" y="2011790"/>
                  <a:pt x="4128454" y="4854441"/>
                  <a:pt x="4122564" y="5942250"/>
                </a:cubicBezTo>
                <a:lnTo>
                  <a:pt x="2410088" y="5941175"/>
                </a:lnTo>
                <a:cubicBezTo>
                  <a:pt x="1605945" y="4896753"/>
                  <a:pt x="1227832" y="4425395"/>
                  <a:pt x="604760" y="3645382"/>
                </a:cubicBezTo>
                <a:cubicBezTo>
                  <a:pt x="-23721" y="2793372"/>
                  <a:pt x="-90089" y="2142214"/>
                  <a:pt x="81294" y="1510925"/>
                </a:cubicBezTo>
                <a:close/>
              </a:path>
            </a:pathLst>
          </a:custGeom>
          <a:solidFill>
            <a:schemeClr val="bg2">
              <a:lumMod val="90000"/>
            </a:schemeClr>
          </a:solidFill>
          <a:ln>
            <a:noFill/>
          </a:ln>
        </p:spPr>
        <p:txBody>
          <a:bodyPr anchor="ctr">
            <a:noAutofit/>
          </a:bodyPr>
          <a:lstStyle>
            <a:lvl1pPr algn="ctr">
              <a:defRPr b="0" i="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cký objekt 16">
            <a:extLst>
              <a:ext uri="{FF2B5EF4-FFF2-40B4-BE49-F238E27FC236}">
                <a16:creationId xmlns:a16="http://schemas.microsoft.com/office/drawing/2014/main" id="{B5AC9467-3486-C2B0-3B31-C8E9A4AC52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325" y="441787"/>
            <a:ext cx="1077731" cy="737395"/>
          </a:xfrm>
          <a:prstGeom prst="rect">
            <a:avLst/>
          </a:prstGeom>
        </p:spPr>
      </p:pic>
      <p:sp>
        <p:nvSpPr>
          <p:cNvPr id="20" name="Zástupný text 21">
            <a:extLst>
              <a:ext uri="{FF2B5EF4-FFF2-40B4-BE49-F238E27FC236}">
                <a16:creationId xmlns:a16="http://schemas.microsoft.com/office/drawing/2014/main" id="{2BE97AEF-29D0-3323-0BA0-AEF09652B870}"/>
              </a:ext>
            </a:extLst>
          </p:cNvPr>
          <p:cNvSpPr>
            <a:spLocks noGrp="1"/>
          </p:cNvSpPr>
          <p:nvPr>
            <p:ph type="body" sz="quarter" idx="11" hasCustomPrompt="1"/>
          </p:nvPr>
        </p:nvSpPr>
        <p:spPr>
          <a:xfrm>
            <a:off x="478517" y="2597157"/>
            <a:ext cx="5133519" cy="1014165"/>
          </a:xfrm>
          <a:prstGeom prst="rect">
            <a:avLst/>
          </a:prstGeom>
        </p:spPr>
        <p:txBody>
          <a:bodyPr/>
          <a:lstStyle>
            <a:lvl1pPr>
              <a:defRPr sz="62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
        <p:nvSpPr>
          <p:cNvPr id="21" name="Zástupný text 21">
            <a:extLst>
              <a:ext uri="{FF2B5EF4-FFF2-40B4-BE49-F238E27FC236}">
                <a16:creationId xmlns:a16="http://schemas.microsoft.com/office/drawing/2014/main" id="{0CD1E8BC-3B49-EC46-EA0A-FF15B4B8F2C9}"/>
              </a:ext>
            </a:extLst>
          </p:cNvPr>
          <p:cNvSpPr>
            <a:spLocks noGrp="1"/>
          </p:cNvSpPr>
          <p:nvPr>
            <p:ph type="body" sz="quarter" idx="12" hasCustomPrompt="1"/>
          </p:nvPr>
        </p:nvSpPr>
        <p:spPr>
          <a:xfrm>
            <a:off x="470984" y="3645707"/>
            <a:ext cx="5133519" cy="505761"/>
          </a:xfrm>
          <a:prstGeom prst="rect">
            <a:avLst/>
          </a:prstGeom>
        </p:spPr>
        <p:txBody>
          <a:bodyPr/>
          <a:lstStyle>
            <a:lvl1pPr>
              <a:defRPr sz="2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
        <p:nvSpPr>
          <p:cNvPr id="22" name="Zástupný text 21">
            <a:extLst>
              <a:ext uri="{FF2B5EF4-FFF2-40B4-BE49-F238E27FC236}">
                <a16:creationId xmlns:a16="http://schemas.microsoft.com/office/drawing/2014/main" id="{921CDF5E-B0CA-BF15-CC15-E277379FBCAD}"/>
              </a:ext>
            </a:extLst>
          </p:cNvPr>
          <p:cNvSpPr>
            <a:spLocks noGrp="1"/>
          </p:cNvSpPr>
          <p:nvPr>
            <p:ph type="body" sz="quarter" idx="13" hasCustomPrompt="1"/>
          </p:nvPr>
        </p:nvSpPr>
        <p:spPr>
          <a:xfrm>
            <a:off x="470983" y="5873344"/>
            <a:ext cx="5133519" cy="505761"/>
          </a:xfrm>
          <a:prstGeom prst="rect">
            <a:avLst/>
          </a:prstGeom>
        </p:spPr>
        <p:txBody>
          <a:bodyPr/>
          <a:lstStyle>
            <a:lvl1pPr>
              <a:defRPr sz="1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Additional information</a:t>
            </a:r>
          </a:p>
        </p:txBody>
      </p:sp>
    </p:spTree>
    <p:extLst>
      <p:ext uri="{BB962C8B-B14F-4D97-AF65-F5344CB8AC3E}">
        <p14:creationId xmlns:p14="http://schemas.microsoft.com/office/powerpoint/2010/main" val="3722386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710487"/>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2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867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aoblený obdélník 3">
            <a:extLst>
              <a:ext uri="{FF2B5EF4-FFF2-40B4-BE49-F238E27FC236}">
                <a16:creationId xmlns:a16="http://schemas.microsoft.com/office/drawing/2014/main" id="{67FB1AB5-5EC3-2E4C-0B3A-9FBE95F15996}"/>
              </a:ext>
            </a:extLst>
          </p:cNvPr>
          <p:cNvSpPr/>
          <p:nvPr userDrawn="1"/>
        </p:nvSpPr>
        <p:spPr>
          <a:xfrm rot="3122059">
            <a:off x="5611969" y="2884500"/>
            <a:ext cx="5937513" cy="525307"/>
          </a:xfrm>
          <a:prstGeom prst="roundRect">
            <a:avLst>
              <a:gd name="adj" fmla="val 50000"/>
            </a:avLst>
          </a:prstGeom>
          <a:noFill/>
          <a:ln w="12700">
            <a:solidFill>
              <a:srgbClr val="E6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838571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818448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908915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6459545" y="3047524"/>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6171715" y="2426266"/>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6094705" y="2068907"/>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5657160" y="1779311"/>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5089368" y="1518003"/>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5040383" y="1083607"/>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4671626" y="2105670"/>
            <a:ext cx="2297000" cy="291675"/>
          </a:xfrm>
          <a:prstGeom prst="roundRect">
            <a:avLst>
              <a:gd name="adj" fmla="val 5000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5941743" y="4233183"/>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ástupný symbol obrázku 17">
            <a:extLst>
              <a:ext uri="{FF2B5EF4-FFF2-40B4-BE49-F238E27FC236}">
                <a16:creationId xmlns:a16="http://schemas.microsoft.com/office/drawing/2014/main" id="{4F51CF70-C62E-62CF-36BC-4E4E8CEA4EAA}"/>
              </a:ext>
            </a:extLst>
          </p:cNvPr>
          <p:cNvSpPr>
            <a:spLocks noGrp="1"/>
          </p:cNvSpPr>
          <p:nvPr>
            <p:ph type="pic" sz="quarter" idx="10" hasCustomPrompt="1"/>
          </p:nvPr>
        </p:nvSpPr>
        <p:spPr>
          <a:xfrm>
            <a:off x="8138435" y="1011958"/>
            <a:ext cx="4074816" cy="5861074"/>
          </a:xfrm>
          <a:custGeom>
            <a:avLst/>
            <a:gdLst>
              <a:gd name="connsiteX0" fmla="*/ 0 w 4047027"/>
              <a:gd name="connsiteY0" fmla="*/ 2023514 h 4047027"/>
              <a:gd name="connsiteX1" fmla="*/ 2023514 w 4047027"/>
              <a:gd name="connsiteY1" fmla="*/ 0 h 4047027"/>
              <a:gd name="connsiteX2" fmla="*/ 4047028 w 4047027"/>
              <a:gd name="connsiteY2" fmla="*/ 2023514 h 4047027"/>
              <a:gd name="connsiteX3" fmla="*/ 2023514 w 4047027"/>
              <a:gd name="connsiteY3" fmla="*/ 4047028 h 4047027"/>
              <a:gd name="connsiteX4" fmla="*/ 0 w 4047027"/>
              <a:gd name="connsiteY4" fmla="*/ 2023514 h 4047027"/>
              <a:gd name="connsiteX0" fmla="*/ 91510 w 4138538"/>
              <a:gd name="connsiteY0" fmla="*/ 2023514 h 4089309"/>
              <a:gd name="connsiteX1" fmla="*/ 2115024 w 4138538"/>
              <a:gd name="connsiteY1" fmla="*/ 0 h 4089309"/>
              <a:gd name="connsiteX2" fmla="*/ 4138538 w 4138538"/>
              <a:gd name="connsiteY2" fmla="*/ 2023514 h 4089309"/>
              <a:gd name="connsiteX3" fmla="*/ 2115024 w 4138538"/>
              <a:gd name="connsiteY3" fmla="*/ 4047028 h 4089309"/>
              <a:gd name="connsiteX4" fmla="*/ 525327 w 4138538"/>
              <a:gd name="connsiteY4" fmla="*/ 3290106 h 4089309"/>
              <a:gd name="connsiteX5" fmla="*/ 91510 w 4138538"/>
              <a:gd name="connsiteY5" fmla="*/ 2023514 h 4089309"/>
              <a:gd name="connsiteX0" fmla="*/ 91510 w 4221567"/>
              <a:gd name="connsiteY0" fmla="*/ 2067705 h 4133500"/>
              <a:gd name="connsiteX1" fmla="*/ 2115024 w 4221567"/>
              <a:gd name="connsiteY1" fmla="*/ 44191 h 4133500"/>
              <a:gd name="connsiteX2" fmla="*/ 3663637 w 4221567"/>
              <a:gd name="connsiteY2" fmla="*/ 783008 h 4133500"/>
              <a:gd name="connsiteX3" fmla="*/ 4138538 w 4221567"/>
              <a:gd name="connsiteY3" fmla="*/ 2067705 h 4133500"/>
              <a:gd name="connsiteX4" fmla="*/ 2115024 w 4221567"/>
              <a:gd name="connsiteY4" fmla="*/ 4091219 h 4133500"/>
              <a:gd name="connsiteX5" fmla="*/ 525327 w 4221567"/>
              <a:gd name="connsiteY5" fmla="*/ 3334297 h 4133500"/>
              <a:gd name="connsiteX6" fmla="*/ 91510 w 4221567"/>
              <a:gd name="connsiteY6" fmla="*/ 2067705 h 4133500"/>
              <a:gd name="connsiteX0" fmla="*/ 91510 w 4321942"/>
              <a:gd name="connsiteY0" fmla="*/ 2067705 h 4102222"/>
              <a:gd name="connsiteX1" fmla="*/ 2115024 w 4321942"/>
              <a:gd name="connsiteY1" fmla="*/ 44191 h 4102222"/>
              <a:gd name="connsiteX2" fmla="*/ 3663637 w 4321942"/>
              <a:gd name="connsiteY2" fmla="*/ 783008 h 4102222"/>
              <a:gd name="connsiteX3" fmla="*/ 4251427 w 4321942"/>
              <a:gd name="connsiteY3" fmla="*/ 2778905 h 4102222"/>
              <a:gd name="connsiteX4" fmla="*/ 2115024 w 4321942"/>
              <a:gd name="connsiteY4" fmla="*/ 4091219 h 4102222"/>
              <a:gd name="connsiteX5" fmla="*/ 525327 w 4321942"/>
              <a:gd name="connsiteY5" fmla="*/ 3334297 h 4102222"/>
              <a:gd name="connsiteX6" fmla="*/ 91510 w 4321942"/>
              <a:gd name="connsiteY6" fmla="*/ 2067705 h 4102222"/>
              <a:gd name="connsiteX0" fmla="*/ 91510 w 4321942"/>
              <a:gd name="connsiteY0" fmla="*/ 2067705 h 5404136"/>
              <a:gd name="connsiteX1" fmla="*/ 2115024 w 4321942"/>
              <a:gd name="connsiteY1" fmla="*/ 44191 h 5404136"/>
              <a:gd name="connsiteX2" fmla="*/ 3663637 w 4321942"/>
              <a:gd name="connsiteY2" fmla="*/ 783008 h 5404136"/>
              <a:gd name="connsiteX3" fmla="*/ 4251427 w 4321942"/>
              <a:gd name="connsiteY3" fmla="*/ 2778905 h 5404136"/>
              <a:gd name="connsiteX4" fmla="*/ 2826224 w 4321942"/>
              <a:gd name="connsiteY4" fmla="*/ 5400730 h 5404136"/>
              <a:gd name="connsiteX5" fmla="*/ 525327 w 4321942"/>
              <a:gd name="connsiteY5" fmla="*/ 3334297 h 5404136"/>
              <a:gd name="connsiteX6" fmla="*/ 91510 w 4321942"/>
              <a:gd name="connsiteY6" fmla="*/ 2067705 h 5404136"/>
              <a:gd name="connsiteX0" fmla="*/ 1366 w 4231798"/>
              <a:gd name="connsiteY0" fmla="*/ 2067705 h 5404136"/>
              <a:gd name="connsiteX1" fmla="*/ 2024880 w 4231798"/>
              <a:gd name="connsiteY1" fmla="*/ 44191 h 5404136"/>
              <a:gd name="connsiteX2" fmla="*/ 3573493 w 4231798"/>
              <a:gd name="connsiteY2" fmla="*/ 783008 h 5404136"/>
              <a:gd name="connsiteX3" fmla="*/ 4161283 w 4231798"/>
              <a:gd name="connsiteY3" fmla="*/ 2778905 h 5404136"/>
              <a:gd name="connsiteX4" fmla="*/ 2736080 w 4231798"/>
              <a:gd name="connsiteY4" fmla="*/ 5400730 h 5404136"/>
              <a:gd name="connsiteX5" fmla="*/ 435183 w 4231798"/>
              <a:gd name="connsiteY5" fmla="*/ 3334297 h 5404136"/>
              <a:gd name="connsiteX6" fmla="*/ 1366 w 4231798"/>
              <a:gd name="connsiteY6" fmla="*/ 2067705 h 5404136"/>
              <a:gd name="connsiteX0" fmla="*/ 47397 w 4277829"/>
              <a:gd name="connsiteY0" fmla="*/ 2067705 h 5412248"/>
              <a:gd name="connsiteX1" fmla="*/ 2070911 w 4277829"/>
              <a:gd name="connsiteY1" fmla="*/ 44191 h 5412248"/>
              <a:gd name="connsiteX2" fmla="*/ 3619524 w 4277829"/>
              <a:gd name="connsiteY2" fmla="*/ 783008 h 5412248"/>
              <a:gd name="connsiteX3" fmla="*/ 4207314 w 4277829"/>
              <a:gd name="connsiteY3" fmla="*/ 2778905 h 5412248"/>
              <a:gd name="connsiteX4" fmla="*/ 2782111 w 4277829"/>
              <a:gd name="connsiteY4" fmla="*/ 5400730 h 5412248"/>
              <a:gd name="connsiteX5" fmla="*/ 757361 w 4277829"/>
              <a:gd name="connsiteY5" fmla="*/ 3722217 h 5412248"/>
              <a:gd name="connsiteX6" fmla="*/ 47397 w 4277829"/>
              <a:gd name="connsiteY6" fmla="*/ 2067705 h 5412248"/>
              <a:gd name="connsiteX0" fmla="*/ 45582 w 4276014"/>
              <a:gd name="connsiteY0" fmla="*/ 2067705 h 5412248"/>
              <a:gd name="connsiteX1" fmla="*/ 2069096 w 4276014"/>
              <a:gd name="connsiteY1" fmla="*/ 44191 h 5412248"/>
              <a:gd name="connsiteX2" fmla="*/ 3617709 w 4276014"/>
              <a:gd name="connsiteY2" fmla="*/ 783008 h 5412248"/>
              <a:gd name="connsiteX3" fmla="*/ 4205499 w 4276014"/>
              <a:gd name="connsiteY3" fmla="*/ 2778905 h 5412248"/>
              <a:gd name="connsiteX4" fmla="*/ 2780296 w 4276014"/>
              <a:gd name="connsiteY4" fmla="*/ 5400730 h 5412248"/>
              <a:gd name="connsiteX5" fmla="*/ 755546 w 4276014"/>
              <a:gd name="connsiteY5" fmla="*/ 3722217 h 5412248"/>
              <a:gd name="connsiteX6" fmla="*/ 45582 w 4276014"/>
              <a:gd name="connsiteY6" fmla="*/ 2067705 h 5412248"/>
              <a:gd name="connsiteX0" fmla="*/ 45582 w 4276014"/>
              <a:gd name="connsiteY0" fmla="*/ 2067705 h 5415106"/>
              <a:gd name="connsiteX1" fmla="*/ 2069096 w 4276014"/>
              <a:gd name="connsiteY1" fmla="*/ 44191 h 5415106"/>
              <a:gd name="connsiteX2" fmla="*/ 3617709 w 4276014"/>
              <a:gd name="connsiteY2" fmla="*/ 783008 h 5415106"/>
              <a:gd name="connsiteX3" fmla="*/ 4205499 w 4276014"/>
              <a:gd name="connsiteY3" fmla="*/ 2778905 h 5415106"/>
              <a:gd name="connsiteX4" fmla="*/ 2780296 w 4276014"/>
              <a:gd name="connsiteY4" fmla="*/ 5400730 h 5415106"/>
              <a:gd name="connsiteX5" fmla="*/ 755546 w 4276014"/>
              <a:gd name="connsiteY5" fmla="*/ 3722217 h 5415106"/>
              <a:gd name="connsiteX6" fmla="*/ 45582 w 4276014"/>
              <a:gd name="connsiteY6" fmla="*/ 2067705 h 5415106"/>
              <a:gd name="connsiteX0" fmla="*/ 46720 w 4257427"/>
              <a:gd name="connsiteY0" fmla="*/ 1729524 h 5399096"/>
              <a:gd name="connsiteX1" fmla="*/ 2050509 w 4257427"/>
              <a:gd name="connsiteY1" fmla="*/ 28181 h 5399096"/>
              <a:gd name="connsiteX2" fmla="*/ 3599122 w 4257427"/>
              <a:gd name="connsiteY2" fmla="*/ 766998 h 5399096"/>
              <a:gd name="connsiteX3" fmla="*/ 4186912 w 4257427"/>
              <a:gd name="connsiteY3" fmla="*/ 2762895 h 5399096"/>
              <a:gd name="connsiteX4" fmla="*/ 2761709 w 4257427"/>
              <a:gd name="connsiteY4" fmla="*/ 5384720 h 5399096"/>
              <a:gd name="connsiteX5" fmla="*/ 736959 w 4257427"/>
              <a:gd name="connsiteY5" fmla="*/ 3706207 h 5399096"/>
              <a:gd name="connsiteX6" fmla="*/ 46720 w 4257427"/>
              <a:gd name="connsiteY6" fmla="*/ 1729524 h 5399096"/>
              <a:gd name="connsiteX0" fmla="*/ 40472 w 4251179"/>
              <a:gd name="connsiteY0" fmla="*/ 1729524 h 5399096"/>
              <a:gd name="connsiteX1" fmla="*/ 2044261 w 4251179"/>
              <a:gd name="connsiteY1" fmla="*/ 28181 h 5399096"/>
              <a:gd name="connsiteX2" fmla="*/ 3592874 w 4251179"/>
              <a:gd name="connsiteY2" fmla="*/ 766998 h 5399096"/>
              <a:gd name="connsiteX3" fmla="*/ 4180664 w 4251179"/>
              <a:gd name="connsiteY3" fmla="*/ 2762895 h 5399096"/>
              <a:gd name="connsiteX4" fmla="*/ 2755461 w 4251179"/>
              <a:gd name="connsiteY4" fmla="*/ 5384720 h 5399096"/>
              <a:gd name="connsiteX5" fmla="*/ 730711 w 4251179"/>
              <a:gd name="connsiteY5" fmla="*/ 3706207 h 5399096"/>
              <a:gd name="connsiteX6" fmla="*/ 40472 w 4251179"/>
              <a:gd name="connsiteY6" fmla="*/ 1729524 h 5399096"/>
              <a:gd name="connsiteX0" fmla="*/ 23242 w 4233949"/>
              <a:gd name="connsiteY0" fmla="*/ 1729524 h 5399096"/>
              <a:gd name="connsiteX1" fmla="*/ 2027031 w 4233949"/>
              <a:gd name="connsiteY1" fmla="*/ 28181 h 5399096"/>
              <a:gd name="connsiteX2" fmla="*/ 3575644 w 4233949"/>
              <a:gd name="connsiteY2" fmla="*/ 766998 h 5399096"/>
              <a:gd name="connsiteX3" fmla="*/ 4163434 w 4233949"/>
              <a:gd name="connsiteY3" fmla="*/ 2762895 h 5399096"/>
              <a:gd name="connsiteX4" fmla="*/ 2738231 w 4233949"/>
              <a:gd name="connsiteY4" fmla="*/ 5384720 h 5399096"/>
              <a:gd name="connsiteX5" fmla="*/ 713481 w 4233949"/>
              <a:gd name="connsiteY5" fmla="*/ 3706207 h 5399096"/>
              <a:gd name="connsiteX6" fmla="*/ 23242 w 4233949"/>
              <a:gd name="connsiteY6" fmla="*/ 1729524 h 5399096"/>
              <a:gd name="connsiteX0" fmla="*/ 23242 w 4233949"/>
              <a:gd name="connsiteY0" fmla="*/ 1711721 h 5381293"/>
              <a:gd name="connsiteX1" fmla="*/ 2027031 w 4233949"/>
              <a:gd name="connsiteY1" fmla="*/ 10378 h 5381293"/>
              <a:gd name="connsiteX2" fmla="*/ 3575644 w 4233949"/>
              <a:gd name="connsiteY2" fmla="*/ 749195 h 5381293"/>
              <a:gd name="connsiteX3" fmla="*/ 4163434 w 4233949"/>
              <a:gd name="connsiteY3" fmla="*/ 2745092 h 5381293"/>
              <a:gd name="connsiteX4" fmla="*/ 2738231 w 4233949"/>
              <a:gd name="connsiteY4" fmla="*/ 5366917 h 5381293"/>
              <a:gd name="connsiteX5" fmla="*/ 713481 w 4233949"/>
              <a:gd name="connsiteY5" fmla="*/ 3688404 h 5381293"/>
              <a:gd name="connsiteX6" fmla="*/ 23242 w 4233949"/>
              <a:gd name="connsiteY6" fmla="*/ 1711721 h 5381293"/>
              <a:gd name="connsiteX0" fmla="*/ 23242 w 4233949"/>
              <a:gd name="connsiteY0" fmla="*/ 1701753 h 5371325"/>
              <a:gd name="connsiteX1" fmla="*/ 2027031 w 4233949"/>
              <a:gd name="connsiteY1" fmla="*/ 410 h 5371325"/>
              <a:gd name="connsiteX2" fmla="*/ 3575644 w 4233949"/>
              <a:gd name="connsiteY2" fmla="*/ 739227 h 5371325"/>
              <a:gd name="connsiteX3" fmla="*/ 4163434 w 4233949"/>
              <a:gd name="connsiteY3" fmla="*/ 2735124 h 5371325"/>
              <a:gd name="connsiteX4" fmla="*/ 2738231 w 4233949"/>
              <a:gd name="connsiteY4" fmla="*/ 5356949 h 5371325"/>
              <a:gd name="connsiteX5" fmla="*/ 713481 w 4233949"/>
              <a:gd name="connsiteY5" fmla="*/ 3678436 h 5371325"/>
              <a:gd name="connsiteX6" fmla="*/ 23242 w 4233949"/>
              <a:gd name="connsiteY6" fmla="*/ 1701753 h 5371325"/>
              <a:gd name="connsiteX0" fmla="*/ 39620 w 4250327"/>
              <a:gd name="connsiteY0" fmla="*/ 1701753 h 5371325"/>
              <a:gd name="connsiteX1" fmla="*/ 2043409 w 4250327"/>
              <a:gd name="connsiteY1" fmla="*/ 410 h 5371325"/>
              <a:gd name="connsiteX2" fmla="*/ 3592022 w 4250327"/>
              <a:gd name="connsiteY2" fmla="*/ 739227 h 5371325"/>
              <a:gd name="connsiteX3" fmla="*/ 4179812 w 4250327"/>
              <a:gd name="connsiteY3" fmla="*/ 2735124 h 5371325"/>
              <a:gd name="connsiteX4" fmla="*/ 2754609 w 4250327"/>
              <a:gd name="connsiteY4" fmla="*/ 5356949 h 5371325"/>
              <a:gd name="connsiteX5" fmla="*/ 729859 w 4250327"/>
              <a:gd name="connsiteY5" fmla="*/ 3678436 h 5371325"/>
              <a:gd name="connsiteX6" fmla="*/ 39620 w 4250327"/>
              <a:gd name="connsiteY6" fmla="*/ 1701753 h 5371325"/>
              <a:gd name="connsiteX0" fmla="*/ 29973 w 4240680"/>
              <a:gd name="connsiteY0" fmla="*/ 1701753 h 5371325"/>
              <a:gd name="connsiteX1" fmla="*/ 2033762 w 4240680"/>
              <a:gd name="connsiteY1" fmla="*/ 410 h 5371325"/>
              <a:gd name="connsiteX2" fmla="*/ 3582375 w 4240680"/>
              <a:gd name="connsiteY2" fmla="*/ 739227 h 5371325"/>
              <a:gd name="connsiteX3" fmla="*/ 4170165 w 4240680"/>
              <a:gd name="connsiteY3" fmla="*/ 2735124 h 5371325"/>
              <a:gd name="connsiteX4" fmla="*/ 2744962 w 4240680"/>
              <a:gd name="connsiteY4" fmla="*/ 5356949 h 5371325"/>
              <a:gd name="connsiteX5" fmla="*/ 720212 w 4240680"/>
              <a:gd name="connsiteY5" fmla="*/ 3678436 h 5371325"/>
              <a:gd name="connsiteX6" fmla="*/ 29973 w 4240680"/>
              <a:gd name="connsiteY6" fmla="*/ 1701753 h 5371325"/>
              <a:gd name="connsiteX0" fmla="*/ 29973 w 4250894"/>
              <a:gd name="connsiteY0" fmla="*/ 1728713 h 5398285"/>
              <a:gd name="connsiteX1" fmla="*/ 2033762 w 4250894"/>
              <a:gd name="connsiteY1" fmla="*/ 27370 h 5398285"/>
              <a:gd name="connsiteX2" fmla="*/ 3676973 w 4250894"/>
              <a:gd name="connsiteY2" fmla="*/ 775648 h 5398285"/>
              <a:gd name="connsiteX3" fmla="*/ 4170165 w 4250894"/>
              <a:gd name="connsiteY3" fmla="*/ 2762084 h 5398285"/>
              <a:gd name="connsiteX4" fmla="*/ 2744962 w 4250894"/>
              <a:gd name="connsiteY4" fmla="*/ 5383909 h 5398285"/>
              <a:gd name="connsiteX5" fmla="*/ 720212 w 4250894"/>
              <a:gd name="connsiteY5" fmla="*/ 3705396 h 5398285"/>
              <a:gd name="connsiteX6" fmla="*/ 29973 w 4250894"/>
              <a:gd name="connsiteY6" fmla="*/ 1728713 h 5398285"/>
              <a:gd name="connsiteX0" fmla="*/ 29973 w 4250894"/>
              <a:gd name="connsiteY0" fmla="*/ 1702484 h 5372056"/>
              <a:gd name="connsiteX1" fmla="*/ 2033762 w 4250894"/>
              <a:gd name="connsiteY1" fmla="*/ 1141 h 5372056"/>
              <a:gd name="connsiteX2" fmla="*/ 3676973 w 4250894"/>
              <a:gd name="connsiteY2" fmla="*/ 749419 h 5372056"/>
              <a:gd name="connsiteX3" fmla="*/ 4170165 w 4250894"/>
              <a:gd name="connsiteY3" fmla="*/ 2735855 h 5372056"/>
              <a:gd name="connsiteX4" fmla="*/ 2744962 w 4250894"/>
              <a:gd name="connsiteY4" fmla="*/ 5357680 h 5372056"/>
              <a:gd name="connsiteX5" fmla="*/ 720212 w 4250894"/>
              <a:gd name="connsiteY5" fmla="*/ 3679167 h 5372056"/>
              <a:gd name="connsiteX6" fmla="*/ 29973 w 4250894"/>
              <a:gd name="connsiteY6" fmla="*/ 1702484 h 5372056"/>
              <a:gd name="connsiteX0" fmla="*/ 29973 w 4250894"/>
              <a:gd name="connsiteY0" fmla="*/ 1702484 h 5372056"/>
              <a:gd name="connsiteX1" fmla="*/ 2033762 w 4250894"/>
              <a:gd name="connsiteY1" fmla="*/ 1141 h 5372056"/>
              <a:gd name="connsiteX2" fmla="*/ 3676973 w 4250894"/>
              <a:gd name="connsiteY2" fmla="*/ 749419 h 5372056"/>
              <a:gd name="connsiteX3" fmla="*/ 4170165 w 4250894"/>
              <a:gd name="connsiteY3" fmla="*/ 2735855 h 5372056"/>
              <a:gd name="connsiteX4" fmla="*/ 2744962 w 4250894"/>
              <a:gd name="connsiteY4" fmla="*/ 5357680 h 5372056"/>
              <a:gd name="connsiteX5" fmla="*/ 720212 w 4250894"/>
              <a:gd name="connsiteY5" fmla="*/ 3679167 h 5372056"/>
              <a:gd name="connsiteX6" fmla="*/ 29973 w 4250894"/>
              <a:gd name="connsiteY6" fmla="*/ 1702484 h 5372056"/>
              <a:gd name="connsiteX0" fmla="*/ 29973 w 4250894"/>
              <a:gd name="connsiteY0" fmla="*/ 1702484 h 5372098"/>
              <a:gd name="connsiteX1" fmla="*/ 2033762 w 4250894"/>
              <a:gd name="connsiteY1" fmla="*/ 1141 h 5372098"/>
              <a:gd name="connsiteX2" fmla="*/ 3676973 w 4250894"/>
              <a:gd name="connsiteY2" fmla="*/ 749419 h 5372098"/>
              <a:gd name="connsiteX3" fmla="*/ 4170165 w 4250894"/>
              <a:gd name="connsiteY3" fmla="*/ 2735855 h 5372098"/>
              <a:gd name="connsiteX4" fmla="*/ 2744962 w 4250894"/>
              <a:gd name="connsiteY4" fmla="*/ 5357680 h 5372098"/>
              <a:gd name="connsiteX5" fmla="*/ 720212 w 4250894"/>
              <a:gd name="connsiteY5" fmla="*/ 3679167 h 5372098"/>
              <a:gd name="connsiteX6" fmla="*/ 29973 w 4250894"/>
              <a:gd name="connsiteY6" fmla="*/ 1702484 h 5372098"/>
              <a:gd name="connsiteX0" fmla="*/ 29973 w 4250894"/>
              <a:gd name="connsiteY0" fmla="*/ 1702484 h 5372098"/>
              <a:gd name="connsiteX1" fmla="*/ 2033762 w 4250894"/>
              <a:gd name="connsiteY1" fmla="*/ 1141 h 5372098"/>
              <a:gd name="connsiteX2" fmla="*/ 3676973 w 4250894"/>
              <a:gd name="connsiteY2" fmla="*/ 749419 h 5372098"/>
              <a:gd name="connsiteX3" fmla="*/ 4170165 w 4250894"/>
              <a:gd name="connsiteY3" fmla="*/ 2735855 h 5372098"/>
              <a:gd name="connsiteX4" fmla="*/ 2744962 w 4250894"/>
              <a:gd name="connsiteY4" fmla="*/ 5357680 h 5372098"/>
              <a:gd name="connsiteX5" fmla="*/ 720212 w 4250894"/>
              <a:gd name="connsiteY5" fmla="*/ 3679167 h 5372098"/>
              <a:gd name="connsiteX6" fmla="*/ 29973 w 4250894"/>
              <a:gd name="connsiteY6" fmla="*/ 1702484 h 5372098"/>
              <a:gd name="connsiteX0" fmla="*/ 29973 w 4250894"/>
              <a:gd name="connsiteY0" fmla="*/ 1702484 h 5372098"/>
              <a:gd name="connsiteX1" fmla="*/ 2033762 w 4250894"/>
              <a:gd name="connsiteY1" fmla="*/ 1141 h 5372098"/>
              <a:gd name="connsiteX2" fmla="*/ 3676973 w 4250894"/>
              <a:gd name="connsiteY2" fmla="*/ 749419 h 5372098"/>
              <a:gd name="connsiteX3" fmla="*/ 4170165 w 4250894"/>
              <a:gd name="connsiteY3" fmla="*/ 2735855 h 5372098"/>
              <a:gd name="connsiteX4" fmla="*/ 2744962 w 4250894"/>
              <a:gd name="connsiteY4" fmla="*/ 5357680 h 5372098"/>
              <a:gd name="connsiteX5" fmla="*/ 720212 w 4250894"/>
              <a:gd name="connsiteY5" fmla="*/ 3679167 h 5372098"/>
              <a:gd name="connsiteX6" fmla="*/ 29973 w 4250894"/>
              <a:gd name="connsiteY6" fmla="*/ 1702484 h 5372098"/>
              <a:gd name="connsiteX0" fmla="*/ 29973 w 4178239"/>
              <a:gd name="connsiteY0" fmla="*/ 1702580 h 5372194"/>
              <a:gd name="connsiteX1" fmla="*/ 2033762 w 4178239"/>
              <a:gd name="connsiteY1" fmla="*/ 1237 h 5372194"/>
              <a:gd name="connsiteX2" fmla="*/ 3676973 w 4178239"/>
              <a:gd name="connsiteY2" fmla="*/ 749515 h 5372194"/>
              <a:gd name="connsiteX3" fmla="*/ 4085026 w 4178239"/>
              <a:gd name="connsiteY3" fmla="*/ 2244040 h 5372194"/>
              <a:gd name="connsiteX4" fmla="*/ 2744962 w 4178239"/>
              <a:gd name="connsiteY4" fmla="*/ 5357776 h 5372194"/>
              <a:gd name="connsiteX5" fmla="*/ 720212 w 4178239"/>
              <a:gd name="connsiteY5" fmla="*/ 3679263 h 5372194"/>
              <a:gd name="connsiteX6" fmla="*/ 29973 w 4178239"/>
              <a:gd name="connsiteY6" fmla="*/ 1702580 h 5372194"/>
              <a:gd name="connsiteX0" fmla="*/ 29973 w 4085026"/>
              <a:gd name="connsiteY0" fmla="*/ 1702580 h 5372194"/>
              <a:gd name="connsiteX1" fmla="*/ 2033762 w 4085026"/>
              <a:gd name="connsiteY1" fmla="*/ 1237 h 5372194"/>
              <a:gd name="connsiteX2" fmla="*/ 3676973 w 4085026"/>
              <a:gd name="connsiteY2" fmla="*/ 749515 h 5372194"/>
              <a:gd name="connsiteX3" fmla="*/ 4085026 w 4085026"/>
              <a:gd name="connsiteY3" fmla="*/ 2244040 h 5372194"/>
              <a:gd name="connsiteX4" fmla="*/ 2744962 w 4085026"/>
              <a:gd name="connsiteY4" fmla="*/ 5357776 h 5372194"/>
              <a:gd name="connsiteX5" fmla="*/ 720212 w 4085026"/>
              <a:gd name="connsiteY5" fmla="*/ 3679263 h 5372194"/>
              <a:gd name="connsiteX6" fmla="*/ 29973 w 4085026"/>
              <a:gd name="connsiteY6" fmla="*/ 1702580 h 5372194"/>
              <a:gd name="connsiteX0" fmla="*/ 29973 w 4151245"/>
              <a:gd name="connsiteY0" fmla="*/ 1702268 h 5371882"/>
              <a:gd name="connsiteX1" fmla="*/ 2033762 w 4151245"/>
              <a:gd name="connsiteY1" fmla="*/ 925 h 5371882"/>
              <a:gd name="connsiteX2" fmla="*/ 3676973 w 4151245"/>
              <a:gd name="connsiteY2" fmla="*/ 749203 h 5371882"/>
              <a:gd name="connsiteX3" fmla="*/ 4151245 w 4151245"/>
              <a:gd name="connsiteY3" fmla="*/ 1373423 h 5371882"/>
              <a:gd name="connsiteX4" fmla="*/ 2744962 w 4151245"/>
              <a:gd name="connsiteY4" fmla="*/ 5357464 h 5371882"/>
              <a:gd name="connsiteX5" fmla="*/ 720212 w 4151245"/>
              <a:gd name="connsiteY5" fmla="*/ 3678951 h 5371882"/>
              <a:gd name="connsiteX6" fmla="*/ 29973 w 4151245"/>
              <a:gd name="connsiteY6" fmla="*/ 1702268 h 5371882"/>
              <a:gd name="connsiteX0" fmla="*/ 29973 w 4151245"/>
              <a:gd name="connsiteY0" fmla="*/ 1702268 h 5371882"/>
              <a:gd name="connsiteX1" fmla="*/ 2033762 w 4151245"/>
              <a:gd name="connsiteY1" fmla="*/ 925 h 5371882"/>
              <a:gd name="connsiteX2" fmla="*/ 3676973 w 4151245"/>
              <a:gd name="connsiteY2" fmla="*/ 749203 h 5371882"/>
              <a:gd name="connsiteX3" fmla="*/ 4151245 w 4151245"/>
              <a:gd name="connsiteY3" fmla="*/ 1373423 h 5371882"/>
              <a:gd name="connsiteX4" fmla="*/ 2744962 w 4151245"/>
              <a:gd name="connsiteY4" fmla="*/ 5357464 h 5371882"/>
              <a:gd name="connsiteX5" fmla="*/ 720212 w 4151245"/>
              <a:gd name="connsiteY5" fmla="*/ 3678951 h 5371882"/>
              <a:gd name="connsiteX6" fmla="*/ 29973 w 4151245"/>
              <a:gd name="connsiteY6" fmla="*/ 1702268 h 5371882"/>
              <a:gd name="connsiteX0" fmla="*/ 57858 w 4179130"/>
              <a:gd name="connsiteY0" fmla="*/ 1702268 h 5925851"/>
              <a:gd name="connsiteX1" fmla="*/ 2061647 w 4179130"/>
              <a:gd name="connsiteY1" fmla="*/ 925 h 5925851"/>
              <a:gd name="connsiteX2" fmla="*/ 3704858 w 4179130"/>
              <a:gd name="connsiteY2" fmla="*/ 749203 h 5925851"/>
              <a:gd name="connsiteX3" fmla="*/ 4179130 w 4179130"/>
              <a:gd name="connsiteY3" fmla="*/ 1373423 h 5925851"/>
              <a:gd name="connsiteX4" fmla="*/ 4153984 w 4179130"/>
              <a:gd name="connsiteY4" fmla="*/ 5915595 h 5925851"/>
              <a:gd name="connsiteX5" fmla="*/ 748097 w 4179130"/>
              <a:gd name="connsiteY5" fmla="*/ 3678951 h 5925851"/>
              <a:gd name="connsiteX6" fmla="*/ 57858 w 4179130"/>
              <a:gd name="connsiteY6" fmla="*/ 1702268 h 5925851"/>
              <a:gd name="connsiteX0" fmla="*/ 57858 w 4179130"/>
              <a:gd name="connsiteY0" fmla="*/ 1702268 h 6083909"/>
              <a:gd name="connsiteX1" fmla="*/ 2061647 w 4179130"/>
              <a:gd name="connsiteY1" fmla="*/ 925 h 6083909"/>
              <a:gd name="connsiteX2" fmla="*/ 3704858 w 4179130"/>
              <a:gd name="connsiteY2" fmla="*/ 749203 h 6083909"/>
              <a:gd name="connsiteX3" fmla="*/ 4179130 w 4179130"/>
              <a:gd name="connsiteY3" fmla="*/ 1373423 h 6083909"/>
              <a:gd name="connsiteX4" fmla="*/ 4153984 w 4179130"/>
              <a:gd name="connsiteY4" fmla="*/ 5915595 h 6083909"/>
              <a:gd name="connsiteX5" fmla="*/ 2272742 w 4179130"/>
              <a:gd name="connsiteY5" fmla="*/ 4974019 h 6083909"/>
              <a:gd name="connsiteX6" fmla="*/ 748097 w 4179130"/>
              <a:gd name="connsiteY6" fmla="*/ 3678951 h 6083909"/>
              <a:gd name="connsiteX7" fmla="*/ 57858 w 4179130"/>
              <a:gd name="connsiteY7" fmla="*/ 1702268 h 6083909"/>
              <a:gd name="connsiteX0" fmla="*/ 57858 w 4179130"/>
              <a:gd name="connsiteY0" fmla="*/ 1702268 h 6083909"/>
              <a:gd name="connsiteX1" fmla="*/ 2061647 w 4179130"/>
              <a:gd name="connsiteY1" fmla="*/ 925 h 6083909"/>
              <a:gd name="connsiteX2" fmla="*/ 3704858 w 4179130"/>
              <a:gd name="connsiteY2" fmla="*/ 749203 h 6083909"/>
              <a:gd name="connsiteX3" fmla="*/ 4179130 w 4179130"/>
              <a:gd name="connsiteY3" fmla="*/ 1373423 h 6083909"/>
              <a:gd name="connsiteX4" fmla="*/ 4153984 w 4179130"/>
              <a:gd name="connsiteY4" fmla="*/ 5915595 h 6083909"/>
              <a:gd name="connsiteX5" fmla="*/ 2272742 w 4179130"/>
              <a:gd name="connsiteY5" fmla="*/ 4974019 h 6083909"/>
              <a:gd name="connsiteX6" fmla="*/ 748097 w 4179130"/>
              <a:gd name="connsiteY6" fmla="*/ 3678951 h 6083909"/>
              <a:gd name="connsiteX7" fmla="*/ 57858 w 4179130"/>
              <a:gd name="connsiteY7" fmla="*/ 1702268 h 6083909"/>
              <a:gd name="connsiteX0" fmla="*/ 34416 w 4155688"/>
              <a:gd name="connsiteY0" fmla="*/ 1702268 h 6287115"/>
              <a:gd name="connsiteX1" fmla="*/ 2038205 w 4155688"/>
              <a:gd name="connsiteY1" fmla="*/ 925 h 6287115"/>
              <a:gd name="connsiteX2" fmla="*/ 3681416 w 4155688"/>
              <a:gd name="connsiteY2" fmla="*/ 749203 h 6287115"/>
              <a:gd name="connsiteX3" fmla="*/ 4155688 w 4155688"/>
              <a:gd name="connsiteY3" fmla="*/ 1373423 h 6287115"/>
              <a:gd name="connsiteX4" fmla="*/ 4130542 w 4155688"/>
              <a:gd name="connsiteY4" fmla="*/ 5915595 h 6287115"/>
              <a:gd name="connsiteX5" fmla="*/ 2429037 w 4155688"/>
              <a:gd name="connsiteY5" fmla="*/ 5920004 h 6287115"/>
              <a:gd name="connsiteX6" fmla="*/ 724655 w 4155688"/>
              <a:gd name="connsiteY6" fmla="*/ 3678951 h 6287115"/>
              <a:gd name="connsiteX7" fmla="*/ 34416 w 4155688"/>
              <a:gd name="connsiteY7" fmla="*/ 1702268 h 6287115"/>
              <a:gd name="connsiteX0" fmla="*/ 34416 w 4155688"/>
              <a:gd name="connsiteY0" fmla="*/ 1702268 h 6184315"/>
              <a:gd name="connsiteX1" fmla="*/ 2038205 w 4155688"/>
              <a:gd name="connsiteY1" fmla="*/ 925 h 6184315"/>
              <a:gd name="connsiteX2" fmla="*/ 3681416 w 4155688"/>
              <a:gd name="connsiteY2" fmla="*/ 749203 h 6184315"/>
              <a:gd name="connsiteX3" fmla="*/ 4155688 w 4155688"/>
              <a:gd name="connsiteY3" fmla="*/ 1373423 h 6184315"/>
              <a:gd name="connsiteX4" fmla="*/ 4130542 w 4155688"/>
              <a:gd name="connsiteY4" fmla="*/ 5915595 h 6184315"/>
              <a:gd name="connsiteX5" fmla="*/ 2429037 w 4155688"/>
              <a:gd name="connsiteY5" fmla="*/ 5920004 h 6184315"/>
              <a:gd name="connsiteX6" fmla="*/ 724655 w 4155688"/>
              <a:gd name="connsiteY6" fmla="*/ 3678951 h 6184315"/>
              <a:gd name="connsiteX7" fmla="*/ 34416 w 4155688"/>
              <a:gd name="connsiteY7" fmla="*/ 1702268 h 6184315"/>
              <a:gd name="connsiteX0" fmla="*/ 34416 w 4155688"/>
              <a:gd name="connsiteY0" fmla="*/ 1702268 h 5924339"/>
              <a:gd name="connsiteX1" fmla="*/ 2038205 w 4155688"/>
              <a:gd name="connsiteY1" fmla="*/ 925 h 5924339"/>
              <a:gd name="connsiteX2" fmla="*/ 3681416 w 4155688"/>
              <a:gd name="connsiteY2" fmla="*/ 749203 h 5924339"/>
              <a:gd name="connsiteX3" fmla="*/ 4155688 w 4155688"/>
              <a:gd name="connsiteY3" fmla="*/ 1373423 h 5924339"/>
              <a:gd name="connsiteX4" fmla="*/ 4130542 w 4155688"/>
              <a:gd name="connsiteY4" fmla="*/ 5915595 h 5924339"/>
              <a:gd name="connsiteX5" fmla="*/ 2429037 w 4155688"/>
              <a:gd name="connsiteY5" fmla="*/ 5920004 h 5924339"/>
              <a:gd name="connsiteX6" fmla="*/ 724655 w 4155688"/>
              <a:gd name="connsiteY6" fmla="*/ 3678951 h 5924339"/>
              <a:gd name="connsiteX7" fmla="*/ 34416 w 4155688"/>
              <a:gd name="connsiteY7" fmla="*/ 1702268 h 5924339"/>
              <a:gd name="connsiteX0" fmla="*/ 34416 w 4155688"/>
              <a:gd name="connsiteY0" fmla="*/ 1702268 h 5924339"/>
              <a:gd name="connsiteX1" fmla="*/ 2038205 w 4155688"/>
              <a:gd name="connsiteY1" fmla="*/ 925 h 5924339"/>
              <a:gd name="connsiteX2" fmla="*/ 3681416 w 4155688"/>
              <a:gd name="connsiteY2" fmla="*/ 749203 h 5924339"/>
              <a:gd name="connsiteX3" fmla="*/ 4155688 w 4155688"/>
              <a:gd name="connsiteY3" fmla="*/ 1373423 h 5924339"/>
              <a:gd name="connsiteX4" fmla="*/ 4130542 w 4155688"/>
              <a:gd name="connsiteY4" fmla="*/ 5915595 h 5924339"/>
              <a:gd name="connsiteX5" fmla="*/ 2429037 w 4155688"/>
              <a:gd name="connsiteY5" fmla="*/ 5920004 h 5924339"/>
              <a:gd name="connsiteX6" fmla="*/ 724655 w 4155688"/>
              <a:gd name="connsiteY6" fmla="*/ 3678951 h 5924339"/>
              <a:gd name="connsiteX7" fmla="*/ 34416 w 4155688"/>
              <a:gd name="connsiteY7" fmla="*/ 1702268 h 5924339"/>
              <a:gd name="connsiteX0" fmla="*/ 34416 w 4155688"/>
              <a:gd name="connsiteY0" fmla="*/ 1702268 h 5931879"/>
              <a:gd name="connsiteX1" fmla="*/ 2038205 w 4155688"/>
              <a:gd name="connsiteY1" fmla="*/ 925 h 5931879"/>
              <a:gd name="connsiteX2" fmla="*/ 3681416 w 4155688"/>
              <a:gd name="connsiteY2" fmla="*/ 749203 h 5931879"/>
              <a:gd name="connsiteX3" fmla="*/ 4155688 w 4155688"/>
              <a:gd name="connsiteY3" fmla="*/ 1373423 h 5931879"/>
              <a:gd name="connsiteX4" fmla="*/ 4136028 w 4155688"/>
              <a:gd name="connsiteY4" fmla="*/ 5926566 h 5931879"/>
              <a:gd name="connsiteX5" fmla="*/ 2429037 w 4155688"/>
              <a:gd name="connsiteY5" fmla="*/ 5920004 h 5931879"/>
              <a:gd name="connsiteX6" fmla="*/ 724655 w 4155688"/>
              <a:gd name="connsiteY6" fmla="*/ 3678951 h 5931879"/>
              <a:gd name="connsiteX7" fmla="*/ 34416 w 4155688"/>
              <a:gd name="connsiteY7" fmla="*/ 1702268 h 5931879"/>
              <a:gd name="connsiteX0" fmla="*/ 34416 w 4155688"/>
              <a:gd name="connsiteY0" fmla="*/ 1702268 h 5926566"/>
              <a:gd name="connsiteX1" fmla="*/ 2038205 w 4155688"/>
              <a:gd name="connsiteY1" fmla="*/ 925 h 5926566"/>
              <a:gd name="connsiteX2" fmla="*/ 3681416 w 4155688"/>
              <a:gd name="connsiteY2" fmla="*/ 749203 h 5926566"/>
              <a:gd name="connsiteX3" fmla="*/ 4155688 w 4155688"/>
              <a:gd name="connsiteY3" fmla="*/ 1373423 h 5926566"/>
              <a:gd name="connsiteX4" fmla="*/ 4136028 w 4155688"/>
              <a:gd name="connsiteY4" fmla="*/ 5926566 h 5926566"/>
              <a:gd name="connsiteX5" fmla="*/ 2429037 w 4155688"/>
              <a:gd name="connsiteY5" fmla="*/ 5920004 h 5926566"/>
              <a:gd name="connsiteX6" fmla="*/ 724655 w 4155688"/>
              <a:gd name="connsiteY6" fmla="*/ 3678951 h 5926566"/>
              <a:gd name="connsiteX7" fmla="*/ 34416 w 4155688"/>
              <a:gd name="connsiteY7" fmla="*/ 1702268 h 5926566"/>
              <a:gd name="connsiteX0" fmla="*/ 34416 w 4155688"/>
              <a:gd name="connsiteY0" fmla="*/ 1702268 h 5920004"/>
              <a:gd name="connsiteX1" fmla="*/ 2038205 w 4155688"/>
              <a:gd name="connsiteY1" fmla="*/ 925 h 5920004"/>
              <a:gd name="connsiteX2" fmla="*/ 3681416 w 4155688"/>
              <a:gd name="connsiteY2" fmla="*/ 749203 h 5920004"/>
              <a:gd name="connsiteX3" fmla="*/ 4155688 w 4155688"/>
              <a:gd name="connsiteY3" fmla="*/ 1373423 h 5920004"/>
              <a:gd name="connsiteX4" fmla="*/ 4130542 w 4155688"/>
              <a:gd name="connsiteY4" fmla="*/ 5915594 h 5920004"/>
              <a:gd name="connsiteX5" fmla="*/ 2429037 w 4155688"/>
              <a:gd name="connsiteY5" fmla="*/ 5920004 h 5920004"/>
              <a:gd name="connsiteX6" fmla="*/ 724655 w 4155688"/>
              <a:gd name="connsiteY6" fmla="*/ 3678951 h 5920004"/>
              <a:gd name="connsiteX7" fmla="*/ 34416 w 4155688"/>
              <a:gd name="connsiteY7" fmla="*/ 1702268 h 5920004"/>
              <a:gd name="connsiteX0" fmla="*/ 34416 w 4155688"/>
              <a:gd name="connsiteY0" fmla="*/ 1702268 h 5920004"/>
              <a:gd name="connsiteX1" fmla="*/ 2038205 w 4155688"/>
              <a:gd name="connsiteY1" fmla="*/ 925 h 5920004"/>
              <a:gd name="connsiteX2" fmla="*/ 3681416 w 4155688"/>
              <a:gd name="connsiteY2" fmla="*/ 749203 h 5920004"/>
              <a:gd name="connsiteX3" fmla="*/ 4155688 w 4155688"/>
              <a:gd name="connsiteY3" fmla="*/ 1373423 h 5920004"/>
              <a:gd name="connsiteX4" fmla="*/ 4130542 w 4155688"/>
              <a:gd name="connsiteY4" fmla="*/ 5915594 h 5920004"/>
              <a:gd name="connsiteX5" fmla="*/ 2429037 w 4155688"/>
              <a:gd name="connsiteY5" fmla="*/ 5920004 h 5920004"/>
              <a:gd name="connsiteX6" fmla="*/ 724655 w 4155688"/>
              <a:gd name="connsiteY6" fmla="*/ 3678951 h 5920004"/>
              <a:gd name="connsiteX7" fmla="*/ 34416 w 4155688"/>
              <a:gd name="connsiteY7" fmla="*/ 1702268 h 5920004"/>
              <a:gd name="connsiteX0" fmla="*/ 34416 w 4155688"/>
              <a:gd name="connsiteY0" fmla="*/ 1702268 h 5921079"/>
              <a:gd name="connsiteX1" fmla="*/ 2038205 w 4155688"/>
              <a:gd name="connsiteY1" fmla="*/ 925 h 5921079"/>
              <a:gd name="connsiteX2" fmla="*/ 3681416 w 4155688"/>
              <a:gd name="connsiteY2" fmla="*/ 749203 h 5921079"/>
              <a:gd name="connsiteX3" fmla="*/ 4155688 w 4155688"/>
              <a:gd name="connsiteY3" fmla="*/ 1373423 h 5921079"/>
              <a:gd name="connsiteX4" fmla="*/ 4141513 w 4155688"/>
              <a:gd name="connsiteY4" fmla="*/ 5921079 h 5921079"/>
              <a:gd name="connsiteX5" fmla="*/ 2429037 w 4155688"/>
              <a:gd name="connsiteY5" fmla="*/ 5920004 h 5921079"/>
              <a:gd name="connsiteX6" fmla="*/ 724655 w 4155688"/>
              <a:gd name="connsiteY6" fmla="*/ 3678951 h 5921079"/>
              <a:gd name="connsiteX7" fmla="*/ 34416 w 4155688"/>
              <a:gd name="connsiteY7" fmla="*/ 1702268 h 5921079"/>
              <a:gd name="connsiteX0" fmla="*/ 34416 w 4155688"/>
              <a:gd name="connsiteY0" fmla="*/ 1702223 h 5921034"/>
              <a:gd name="connsiteX1" fmla="*/ 2038205 w 4155688"/>
              <a:gd name="connsiteY1" fmla="*/ 880 h 5921034"/>
              <a:gd name="connsiteX2" fmla="*/ 3681416 w 4155688"/>
              <a:gd name="connsiteY2" fmla="*/ 749158 h 5921034"/>
              <a:gd name="connsiteX3" fmla="*/ 4155688 w 4155688"/>
              <a:gd name="connsiteY3" fmla="*/ 1197839 h 5921034"/>
              <a:gd name="connsiteX4" fmla="*/ 4141513 w 4155688"/>
              <a:gd name="connsiteY4" fmla="*/ 5921034 h 5921034"/>
              <a:gd name="connsiteX5" fmla="*/ 2429037 w 4155688"/>
              <a:gd name="connsiteY5" fmla="*/ 5919959 h 5921034"/>
              <a:gd name="connsiteX6" fmla="*/ 724655 w 4155688"/>
              <a:gd name="connsiteY6" fmla="*/ 3678906 h 5921034"/>
              <a:gd name="connsiteX7" fmla="*/ 34416 w 4155688"/>
              <a:gd name="connsiteY7" fmla="*/ 1702223 h 5921034"/>
              <a:gd name="connsiteX0" fmla="*/ 34416 w 4155688"/>
              <a:gd name="connsiteY0" fmla="*/ 1702223 h 5921034"/>
              <a:gd name="connsiteX1" fmla="*/ 2038205 w 4155688"/>
              <a:gd name="connsiteY1" fmla="*/ 880 h 5921034"/>
              <a:gd name="connsiteX2" fmla="*/ 3681416 w 4155688"/>
              <a:gd name="connsiteY2" fmla="*/ 749158 h 5921034"/>
              <a:gd name="connsiteX3" fmla="*/ 4155688 w 4155688"/>
              <a:gd name="connsiteY3" fmla="*/ 1197839 h 5921034"/>
              <a:gd name="connsiteX4" fmla="*/ 4141513 w 4155688"/>
              <a:gd name="connsiteY4" fmla="*/ 5921034 h 5921034"/>
              <a:gd name="connsiteX5" fmla="*/ 2429037 w 4155688"/>
              <a:gd name="connsiteY5" fmla="*/ 5919959 h 5921034"/>
              <a:gd name="connsiteX6" fmla="*/ 724655 w 4155688"/>
              <a:gd name="connsiteY6" fmla="*/ 3678906 h 5921034"/>
              <a:gd name="connsiteX7" fmla="*/ 34416 w 4155688"/>
              <a:gd name="connsiteY7" fmla="*/ 1702223 h 5921034"/>
              <a:gd name="connsiteX0" fmla="*/ 34416 w 4155688"/>
              <a:gd name="connsiteY0" fmla="*/ 1702223 h 5921034"/>
              <a:gd name="connsiteX1" fmla="*/ 2038205 w 4155688"/>
              <a:gd name="connsiteY1" fmla="*/ 880 h 5921034"/>
              <a:gd name="connsiteX2" fmla="*/ 3681416 w 4155688"/>
              <a:gd name="connsiteY2" fmla="*/ 749158 h 5921034"/>
              <a:gd name="connsiteX3" fmla="*/ 4155688 w 4155688"/>
              <a:gd name="connsiteY3" fmla="*/ 1197839 h 5921034"/>
              <a:gd name="connsiteX4" fmla="*/ 4141513 w 4155688"/>
              <a:gd name="connsiteY4" fmla="*/ 5921034 h 5921034"/>
              <a:gd name="connsiteX5" fmla="*/ 2429037 w 4155688"/>
              <a:gd name="connsiteY5" fmla="*/ 5919959 h 5921034"/>
              <a:gd name="connsiteX6" fmla="*/ 724655 w 4155688"/>
              <a:gd name="connsiteY6" fmla="*/ 3678906 h 5921034"/>
              <a:gd name="connsiteX7" fmla="*/ 34416 w 4155688"/>
              <a:gd name="connsiteY7" fmla="*/ 1702223 h 5921034"/>
              <a:gd name="connsiteX0" fmla="*/ 34416 w 4150202"/>
              <a:gd name="connsiteY0" fmla="*/ 1702223 h 5921034"/>
              <a:gd name="connsiteX1" fmla="*/ 2038205 w 4150202"/>
              <a:gd name="connsiteY1" fmla="*/ 880 h 5921034"/>
              <a:gd name="connsiteX2" fmla="*/ 3681416 w 4150202"/>
              <a:gd name="connsiteY2" fmla="*/ 749158 h 5921034"/>
              <a:gd name="connsiteX3" fmla="*/ 4150202 w 4150202"/>
              <a:gd name="connsiteY3" fmla="*/ 1197839 h 5921034"/>
              <a:gd name="connsiteX4" fmla="*/ 4141513 w 4150202"/>
              <a:gd name="connsiteY4" fmla="*/ 5921034 h 5921034"/>
              <a:gd name="connsiteX5" fmla="*/ 2429037 w 4150202"/>
              <a:gd name="connsiteY5" fmla="*/ 5919959 h 5921034"/>
              <a:gd name="connsiteX6" fmla="*/ 724655 w 4150202"/>
              <a:gd name="connsiteY6" fmla="*/ 3678906 h 5921034"/>
              <a:gd name="connsiteX7" fmla="*/ 34416 w 4150202"/>
              <a:gd name="connsiteY7" fmla="*/ 1702223 h 5921034"/>
              <a:gd name="connsiteX0" fmla="*/ 34416 w 4150202"/>
              <a:gd name="connsiteY0" fmla="*/ 1742312 h 5961123"/>
              <a:gd name="connsiteX1" fmla="*/ 2038205 w 4150202"/>
              <a:gd name="connsiteY1" fmla="*/ 40969 h 5961123"/>
              <a:gd name="connsiteX2" fmla="*/ 3538790 w 4150202"/>
              <a:gd name="connsiteY2" fmla="*/ 586279 h 5961123"/>
              <a:gd name="connsiteX3" fmla="*/ 4150202 w 4150202"/>
              <a:gd name="connsiteY3" fmla="*/ 1237928 h 5961123"/>
              <a:gd name="connsiteX4" fmla="*/ 4141513 w 4150202"/>
              <a:gd name="connsiteY4" fmla="*/ 5961123 h 5961123"/>
              <a:gd name="connsiteX5" fmla="*/ 2429037 w 4150202"/>
              <a:gd name="connsiteY5" fmla="*/ 5960048 h 5961123"/>
              <a:gd name="connsiteX6" fmla="*/ 724655 w 4150202"/>
              <a:gd name="connsiteY6" fmla="*/ 3718995 h 5961123"/>
              <a:gd name="connsiteX7" fmla="*/ 34416 w 4150202"/>
              <a:gd name="connsiteY7" fmla="*/ 1742312 h 5961123"/>
              <a:gd name="connsiteX0" fmla="*/ 34416 w 4150202"/>
              <a:gd name="connsiteY0" fmla="*/ 1741709 h 5960520"/>
              <a:gd name="connsiteX1" fmla="*/ 2038205 w 4150202"/>
              <a:gd name="connsiteY1" fmla="*/ 40366 h 5960520"/>
              <a:gd name="connsiteX2" fmla="*/ 3538790 w 4150202"/>
              <a:gd name="connsiteY2" fmla="*/ 585676 h 5960520"/>
              <a:gd name="connsiteX3" fmla="*/ 4150202 w 4150202"/>
              <a:gd name="connsiteY3" fmla="*/ 1237325 h 5960520"/>
              <a:gd name="connsiteX4" fmla="*/ 4141513 w 4150202"/>
              <a:gd name="connsiteY4" fmla="*/ 5960520 h 5960520"/>
              <a:gd name="connsiteX5" fmla="*/ 2429037 w 4150202"/>
              <a:gd name="connsiteY5" fmla="*/ 5959445 h 5960520"/>
              <a:gd name="connsiteX6" fmla="*/ 724655 w 4150202"/>
              <a:gd name="connsiteY6" fmla="*/ 3718392 h 5960520"/>
              <a:gd name="connsiteX7" fmla="*/ 34416 w 4150202"/>
              <a:gd name="connsiteY7" fmla="*/ 1741709 h 5960520"/>
              <a:gd name="connsiteX0" fmla="*/ 34416 w 4150202"/>
              <a:gd name="connsiteY0" fmla="*/ 1744202 h 5963013"/>
              <a:gd name="connsiteX1" fmla="*/ 2038205 w 4150202"/>
              <a:gd name="connsiteY1" fmla="*/ 42859 h 5963013"/>
              <a:gd name="connsiteX2" fmla="*/ 3577189 w 4150202"/>
              <a:gd name="connsiteY2" fmla="*/ 566227 h 5963013"/>
              <a:gd name="connsiteX3" fmla="*/ 4150202 w 4150202"/>
              <a:gd name="connsiteY3" fmla="*/ 1239818 h 5963013"/>
              <a:gd name="connsiteX4" fmla="*/ 4141513 w 4150202"/>
              <a:gd name="connsiteY4" fmla="*/ 5963013 h 5963013"/>
              <a:gd name="connsiteX5" fmla="*/ 2429037 w 4150202"/>
              <a:gd name="connsiteY5" fmla="*/ 5961938 h 5963013"/>
              <a:gd name="connsiteX6" fmla="*/ 724655 w 4150202"/>
              <a:gd name="connsiteY6" fmla="*/ 3720885 h 5963013"/>
              <a:gd name="connsiteX7" fmla="*/ 34416 w 4150202"/>
              <a:gd name="connsiteY7" fmla="*/ 1744202 h 5963013"/>
              <a:gd name="connsiteX0" fmla="*/ 34416 w 4150202"/>
              <a:gd name="connsiteY0" fmla="*/ 1744915 h 5963726"/>
              <a:gd name="connsiteX1" fmla="*/ 2038205 w 4150202"/>
              <a:gd name="connsiteY1" fmla="*/ 43572 h 5963726"/>
              <a:gd name="connsiteX2" fmla="*/ 3577189 w 4150202"/>
              <a:gd name="connsiteY2" fmla="*/ 566940 h 5963726"/>
              <a:gd name="connsiteX3" fmla="*/ 4150202 w 4150202"/>
              <a:gd name="connsiteY3" fmla="*/ 1240531 h 5963726"/>
              <a:gd name="connsiteX4" fmla="*/ 4141513 w 4150202"/>
              <a:gd name="connsiteY4" fmla="*/ 5963726 h 5963726"/>
              <a:gd name="connsiteX5" fmla="*/ 2429037 w 4150202"/>
              <a:gd name="connsiteY5" fmla="*/ 5962651 h 5963726"/>
              <a:gd name="connsiteX6" fmla="*/ 724655 w 4150202"/>
              <a:gd name="connsiteY6" fmla="*/ 3721598 h 5963726"/>
              <a:gd name="connsiteX7" fmla="*/ 34416 w 4150202"/>
              <a:gd name="connsiteY7" fmla="*/ 1744915 h 5963726"/>
              <a:gd name="connsiteX0" fmla="*/ 35822 w 4151608"/>
              <a:gd name="connsiteY0" fmla="*/ 1729305 h 5948116"/>
              <a:gd name="connsiteX1" fmla="*/ 1737903 w 4151608"/>
              <a:gd name="connsiteY1" fmla="*/ 44419 h 5948116"/>
              <a:gd name="connsiteX2" fmla="*/ 3578595 w 4151608"/>
              <a:gd name="connsiteY2" fmla="*/ 551330 h 5948116"/>
              <a:gd name="connsiteX3" fmla="*/ 4151608 w 4151608"/>
              <a:gd name="connsiteY3" fmla="*/ 1224921 h 5948116"/>
              <a:gd name="connsiteX4" fmla="*/ 4142919 w 4151608"/>
              <a:gd name="connsiteY4" fmla="*/ 5948116 h 5948116"/>
              <a:gd name="connsiteX5" fmla="*/ 2430443 w 4151608"/>
              <a:gd name="connsiteY5" fmla="*/ 5947041 h 5948116"/>
              <a:gd name="connsiteX6" fmla="*/ 726061 w 4151608"/>
              <a:gd name="connsiteY6" fmla="*/ 3705988 h 5948116"/>
              <a:gd name="connsiteX7" fmla="*/ 35822 w 4151608"/>
              <a:gd name="connsiteY7" fmla="*/ 1729305 h 5948116"/>
              <a:gd name="connsiteX0" fmla="*/ 35822 w 4151608"/>
              <a:gd name="connsiteY0" fmla="*/ 1754399 h 5973210"/>
              <a:gd name="connsiteX1" fmla="*/ 1737903 w 4151608"/>
              <a:gd name="connsiteY1" fmla="*/ 69513 h 5973210"/>
              <a:gd name="connsiteX2" fmla="*/ 3578595 w 4151608"/>
              <a:gd name="connsiteY2" fmla="*/ 576424 h 5973210"/>
              <a:gd name="connsiteX3" fmla="*/ 4151608 w 4151608"/>
              <a:gd name="connsiteY3" fmla="*/ 1250015 h 5973210"/>
              <a:gd name="connsiteX4" fmla="*/ 4142919 w 4151608"/>
              <a:gd name="connsiteY4" fmla="*/ 5973210 h 5973210"/>
              <a:gd name="connsiteX5" fmla="*/ 2430443 w 4151608"/>
              <a:gd name="connsiteY5" fmla="*/ 5972135 h 5973210"/>
              <a:gd name="connsiteX6" fmla="*/ 726061 w 4151608"/>
              <a:gd name="connsiteY6" fmla="*/ 3731082 h 5973210"/>
              <a:gd name="connsiteX7" fmla="*/ 35822 w 4151608"/>
              <a:gd name="connsiteY7" fmla="*/ 1754399 h 5973210"/>
              <a:gd name="connsiteX0" fmla="*/ 35822 w 4151608"/>
              <a:gd name="connsiteY0" fmla="*/ 1722084 h 5940895"/>
              <a:gd name="connsiteX1" fmla="*/ 1737903 w 4151608"/>
              <a:gd name="connsiteY1" fmla="*/ 37198 h 5940895"/>
              <a:gd name="connsiteX2" fmla="*/ 3578595 w 4151608"/>
              <a:gd name="connsiteY2" fmla="*/ 544109 h 5940895"/>
              <a:gd name="connsiteX3" fmla="*/ 4151608 w 4151608"/>
              <a:gd name="connsiteY3" fmla="*/ 1217700 h 5940895"/>
              <a:gd name="connsiteX4" fmla="*/ 4142919 w 4151608"/>
              <a:gd name="connsiteY4" fmla="*/ 5940895 h 5940895"/>
              <a:gd name="connsiteX5" fmla="*/ 2430443 w 4151608"/>
              <a:gd name="connsiteY5" fmla="*/ 5939820 h 5940895"/>
              <a:gd name="connsiteX6" fmla="*/ 726061 w 4151608"/>
              <a:gd name="connsiteY6" fmla="*/ 3698767 h 5940895"/>
              <a:gd name="connsiteX7" fmla="*/ 35822 w 4151608"/>
              <a:gd name="connsiteY7" fmla="*/ 1722084 h 5940895"/>
              <a:gd name="connsiteX0" fmla="*/ 35822 w 4151608"/>
              <a:gd name="connsiteY0" fmla="*/ 1726132 h 5944943"/>
              <a:gd name="connsiteX1" fmla="*/ 1737903 w 4151608"/>
              <a:gd name="connsiteY1" fmla="*/ 41246 h 5944943"/>
              <a:gd name="connsiteX2" fmla="*/ 3578595 w 4151608"/>
              <a:gd name="connsiteY2" fmla="*/ 548157 h 5944943"/>
              <a:gd name="connsiteX3" fmla="*/ 4151608 w 4151608"/>
              <a:gd name="connsiteY3" fmla="*/ 1221748 h 5944943"/>
              <a:gd name="connsiteX4" fmla="*/ 4142919 w 4151608"/>
              <a:gd name="connsiteY4" fmla="*/ 5944943 h 5944943"/>
              <a:gd name="connsiteX5" fmla="*/ 2430443 w 4151608"/>
              <a:gd name="connsiteY5" fmla="*/ 5943868 h 5944943"/>
              <a:gd name="connsiteX6" fmla="*/ 726061 w 4151608"/>
              <a:gd name="connsiteY6" fmla="*/ 3702815 h 5944943"/>
              <a:gd name="connsiteX7" fmla="*/ 35822 w 4151608"/>
              <a:gd name="connsiteY7" fmla="*/ 1726132 h 5944943"/>
              <a:gd name="connsiteX0" fmla="*/ 36700 w 4152486"/>
              <a:gd name="connsiteY0" fmla="*/ 1742959 h 5961770"/>
              <a:gd name="connsiteX1" fmla="*/ 1755238 w 4152486"/>
              <a:gd name="connsiteY1" fmla="*/ 36132 h 5961770"/>
              <a:gd name="connsiteX2" fmla="*/ 3579473 w 4152486"/>
              <a:gd name="connsiteY2" fmla="*/ 564984 h 5961770"/>
              <a:gd name="connsiteX3" fmla="*/ 4152486 w 4152486"/>
              <a:gd name="connsiteY3" fmla="*/ 1238575 h 5961770"/>
              <a:gd name="connsiteX4" fmla="*/ 4143797 w 4152486"/>
              <a:gd name="connsiteY4" fmla="*/ 5961770 h 5961770"/>
              <a:gd name="connsiteX5" fmla="*/ 2431321 w 4152486"/>
              <a:gd name="connsiteY5" fmla="*/ 5960695 h 5961770"/>
              <a:gd name="connsiteX6" fmla="*/ 726939 w 4152486"/>
              <a:gd name="connsiteY6" fmla="*/ 3719642 h 5961770"/>
              <a:gd name="connsiteX7" fmla="*/ 36700 w 4152486"/>
              <a:gd name="connsiteY7" fmla="*/ 1742959 h 5961770"/>
              <a:gd name="connsiteX0" fmla="*/ 36700 w 4152486"/>
              <a:gd name="connsiteY0" fmla="*/ 1751852 h 5970663"/>
              <a:gd name="connsiteX1" fmla="*/ 1755238 w 4152486"/>
              <a:gd name="connsiteY1" fmla="*/ 45025 h 5970663"/>
              <a:gd name="connsiteX2" fmla="*/ 3579473 w 4152486"/>
              <a:gd name="connsiteY2" fmla="*/ 573877 h 5970663"/>
              <a:gd name="connsiteX3" fmla="*/ 4152486 w 4152486"/>
              <a:gd name="connsiteY3" fmla="*/ 1247468 h 5970663"/>
              <a:gd name="connsiteX4" fmla="*/ 4143797 w 4152486"/>
              <a:gd name="connsiteY4" fmla="*/ 5970663 h 5970663"/>
              <a:gd name="connsiteX5" fmla="*/ 2431321 w 4152486"/>
              <a:gd name="connsiteY5" fmla="*/ 5969588 h 5970663"/>
              <a:gd name="connsiteX6" fmla="*/ 726939 w 4152486"/>
              <a:gd name="connsiteY6" fmla="*/ 3728535 h 5970663"/>
              <a:gd name="connsiteX7" fmla="*/ 36700 w 4152486"/>
              <a:gd name="connsiteY7" fmla="*/ 1751852 h 5970663"/>
              <a:gd name="connsiteX0" fmla="*/ 36700 w 4152486"/>
              <a:gd name="connsiteY0" fmla="*/ 1738587 h 5957398"/>
              <a:gd name="connsiteX1" fmla="*/ 1755238 w 4152486"/>
              <a:gd name="connsiteY1" fmla="*/ 31760 h 5957398"/>
              <a:gd name="connsiteX2" fmla="*/ 3579473 w 4152486"/>
              <a:gd name="connsiteY2" fmla="*/ 560612 h 5957398"/>
              <a:gd name="connsiteX3" fmla="*/ 4152486 w 4152486"/>
              <a:gd name="connsiteY3" fmla="*/ 1234203 h 5957398"/>
              <a:gd name="connsiteX4" fmla="*/ 4143797 w 4152486"/>
              <a:gd name="connsiteY4" fmla="*/ 5957398 h 5957398"/>
              <a:gd name="connsiteX5" fmla="*/ 2431321 w 4152486"/>
              <a:gd name="connsiteY5" fmla="*/ 5956323 h 5957398"/>
              <a:gd name="connsiteX6" fmla="*/ 726939 w 4152486"/>
              <a:gd name="connsiteY6" fmla="*/ 3715270 h 5957398"/>
              <a:gd name="connsiteX7" fmla="*/ 36700 w 4152486"/>
              <a:gd name="connsiteY7" fmla="*/ 1738587 h 5957398"/>
              <a:gd name="connsiteX0" fmla="*/ 42158 w 4157944"/>
              <a:gd name="connsiteY0" fmla="*/ 1738587 h 5957398"/>
              <a:gd name="connsiteX1" fmla="*/ 1760696 w 4157944"/>
              <a:gd name="connsiteY1" fmla="*/ 31760 h 5957398"/>
              <a:gd name="connsiteX2" fmla="*/ 3584931 w 4157944"/>
              <a:gd name="connsiteY2" fmla="*/ 560612 h 5957398"/>
              <a:gd name="connsiteX3" fmla="*/ 4157944 w 4157944"/>
              <a:gd name="connsiteY3" fmla="*/ 1234203 h 5957398"/>
              <a:gd name="connsiteX4" fmla="*/ 4149255 w 4157944"/>
              <a:gd name="connsiteY4" fmla="*/ 5957398 h 5957398"/>
              <a:gd name="connsiteX5" fmla="*/ 2436779 w 4157944"/>
              <a:gd name="connsiteY5" fmla="*/ 5956323 h 5957398"/>
              <a:gd name="connsiteX6" fmla="*/ 732397 w 4157944"/>
              <a:gd name="connsiteY6" fmla="*/ 3715270 h 5957398"/>
              <a:gd name="connsiteX7" fmla="*/ 42158 w 4157944"/>
              <a:gd name="connsiteY7" fmla="*/ 1738587 h 5957398"/>
              <a:gd name="connsiteX0" fmla="*/ 34162 w 4149948"/>
              <a:gd name="connsiteY0" fmla="*/ 1738587 h 5957398"/>
              <a:gd name="connsiteX1" fmla="*/ 1752700 w 4149948"/>
              <a:gd name="connsiteY1" fmla="*/ 31760 h 5957398"/>
              <a:gd name="connsiteX2" fmla="*/ 3576935 w 4149948"/>
              <a:gd name="connsiteY2" fmla="*/ 560612 h 5957398"/>
              <a:gd name="connsiteX3" fmla="*/ 4149948 w 4149948"/>
              <a:gd name="connsiteY3" fmla="*/ 1234203 h 5957398"/>
              <a:gd name="connsiteX4" fmla="*/ 4141259 w 4149948"/>
              <a:gd name="connsiteY4" fmla="*/ 5957398 h 5957398"/>
              <a:gd name="connsiteX5" fmla="*/ 2428783 w 4149948"/>
              <a:gd name="connsiteY5" fmla="*/ 5956323 h 5957398"/>
              <a:gd name="connsiteX6" fmla="*/ 790228 w 4149948"/>
              <a:gd name="connsiteY6" fmla="*/ 3846924 h 5957398"/>
              <a:gd name="connsiteX7" fmla="*/ 34162 w 4149948"/>
              <a:gd name="connsiteY7" fmla="*/ 1738587 h 5957398"/>
              <a:gd name="connsiteX0" fmla="*/ 34758 w 4150544"/>
              <a:gd name="connsiteY0" fmla="*/ 1738587 h 5957398"/>
              <a:gd name="connsiteX1" fmla="*/ 1753296 w 4150544"/>
              <a:gd name="connsiteY1" fmla="*/ 31760 h 5957398"/>
              <a:gd name="connsiteX2" fmla="*/ 3577531 w 4150544"/>
              <a:gd name="connsiteY2" fmla="*/ 560612 h 5957398"/>
              <a:gd name="connsiteX3" fmla="*/ 4150544 w 4150544"/>
              <a:gd name="connsiteY3" fmla="*/ 1234203 h 5957398"/>
              <a:gd name="connsiteX4" fmla="*/ 4141855 w 4150544"/>
              <a:gd name="connsiteY4" fmla="*/ 5957398 h 5957398"/>
              <a:gd name="connsiteX5" fmla="*/ 2429379 w 4150544"/>
              <a:gd name="connsiteY5" fmla="*/ 5956323 h 5957398"/>
              <a:gd name="connsiteX6" fmla="*/ 790824 w 4150544"/>
              <a:gd name="connsiteY6" fmla="*/ 3846924 h 5957398"/>
              <a:gd name="connsiteX7" fmla="*/ 34758 w 4150544"/>
              <a:gd name="connsiteY7" fmla="*/ 1738587 h 5957398"/>
              <a:gd name="connsiteX0" fmla="*/ 32659 w 4082618"/>
              <a:gd name="connsiteY0" fmla="*/ 1486324 h 5951986"/>
              <a:gd name="connsiteX1" fmla="*/ 1685370 w 4082618"/>
              <a:gd name="connsiteY1" fmla="*/ 26348 h 5951986"/>
              <a:gd name="connsiteX2" fmla="*/ 3509605 w 4082618"/>
              <a:gd name="connsiteY2" fmla="*/ 555200 h 5951986"/>
              <a:gd name="connsiteX3" fmla="*/ 4082618 w 4082618"/>
              <a:gd name="connsiteY3" fmla="*/ 1228791 h 5951986"/>
              <a:gd name="connsiteX4" fmla="*/ 4073929 w 4082618"/>
              <a:gd name="connsiteY4" fmla="*/ 5951986 h 5951986"/>
              <a:gd name="connsiteX5" fmla="*/ 2361453 w 4082618"/>
              <a:gd name="connsiteY5" fmla="*/ 5950911 h 5951986"/>
              <a:gd name="connsiteX6" fmla="*/ 722898 w 4082618"/>
              <a:gd name="connsiteY6" fmla="*/ 3841512 h 5951986"/>
              <a:gd name="connsiteX7" fmla="*/ 32659 w 4082618"/>
              <a:gd name="connsiteY7" fmla="*/ 1486324 h 5951986"/>
              <a:gd name="connsiteX0" fmla="*/ 109281 w 4159240"/>
              <a:gd name="connsiteY0" fmla="*/ 1486324 h 5951986"/>
              <a:gd name="connsiteX1" fmla="*/ 1761992 w 4159240"/>
              <a:gd name="connsiteY1" fmla="*/ 26348 h 5951986"/>
              <a:gd name="connsiteX2" fmla="*/ 3586227 w 4159240"/>
              <a:gd name="connsiteY2" fmla="*/ 555200 h 5951986"/>
              <a:gd name="connsiteX3" fmla="*/ 4159240 w 4159240"/>
              <a:gd name="connsiteY3" fmla="*/ 1228791 h 5951986"/>
              <a:gd name="connsiteX4" fmla="*/ 4150551 w 4159240"/>
              <a:gd name="connsiteY4" fmla="*/ 5951986 h 5951986"/>
              <a:gd name="connsiteX5" fmla="*/ 2438075 w 4159240"/>
              <a:gd name="connsiteY5" fmla="*/ 5950911 h 5951986"/>
              <a:gd name="connsiteX6" fmla="*/ 799520 w 4159240"/>
              <a:gd name="connsiteY6" fmla="*/ 3841512 h 5951986"/>
              <a:gd name="connsiteX7" fmla="*/ 109281 w 4159240"/>
              <a:gd name="connsiteY7" fmla="*/ 1486324 h 5951986"/>
              <a:gd name="connsiteX0" fmla="*/ 109281 w 4159240"/>
              <a:gd name="connsiteY0" fmla="*/ 1490945 h 5956607"/>
              <a:gd name="connsiteX1" fmla="*/ 1761992 w 4159240"/>
              <a:gd name="connsiteY1" fmla="*/ 30969 h 5956607"/>
              <a:gd name="connsiteX2" fmla="*/ 3586227 w 4159240"/>
              <a:gd name="connsiteY2" fmla="*/ 559821 h 5956607"/>
              <a:gd name="connsiteX3" fmla="*/ 4159240 w 4159240"/>
              <a:gd name="connsiteY3" fmla="*/ 1233412 h 5956607"/>
              <a:gd name="connsiteX4" fmla="*/ 4150551 w 4159240"/>
              <a:gd name="connsiteY4" fmla="*/ 5956607 h 5956607"/>
              <a:gd name="connsiteX5" fmla="*/ 2438075 w 4159240"/>
              <a:gd name="connsiteY5" fmla="*/ 5955532 h 5956607"/>
              <a:gd name="connsiteX6" fmla="*/ 799520 w 4159240"/>
              <a:gd name="connsiteY6" fmla="*/ 3846133 h 5956607"/>
              <a:gd name="connsiteX7" fmla="*/ 109281 w 4159240"/>
              <a:gd name="connsiteY7" fmla="*/ 1490945 h 5956607"/>
              <a:gd name="connsiteX0" fmla="*/ 36103 w 4086062"/>
              <a:gd name="connsiteY0" fmla="*/ 1469134 h 5934796"/>
              <a:gd name="connsiteX1" fmla="*/ 1754641 w 4086062"/>
              <a:gd name="connsiteY1" fmla="*/ 36587 h 5934796"/>
              <a:gd name="connsiteX2" fmla="*/ 3513049 w 4086062"/>
              <a:gd name="connsiteY2" fmla="*/ 538010 h 5934796"/>
              <a:gd name="connsiteX3" fmla="*/ 4086062 w 4086062"/>
              <a:gd name="connsiteY3" fmla="*/ 1211601 h 5934796"/>
              <a:gd name="connsiteX4" fmla="*/ 4077373 w 4086062"/>
              <a:gd name="connsiteY4" fmla="*/ 5934796 h 5934796"/>
              <a:gd name="connsiteX5" fmla="*/ 2364897 w 4086062"/>
              <a:gd name="connsiteY5" fmla="*/ 5933721 h 5934796"/>
              <a:gd name="connsiteX6" fmla="*/ 726342 w 4086062"/>
              <a:gd name="connsiteY6" fmla="*/ 3824322 h 5934796"/>
              <a:gd name="connsiteX7" fmla="*/ 36103 w 4086062"/>
              <a:gd name="connsiteY7" fmla="*/ 1469134 h 5934796"/>
              <a:gd name="connsiteX0" fmla="*/ 36103 w 4086062"/>
              <a:gd name="connsiteY0" fmla="*/ 1478178 h 5943840"/>
              <a:gd name="connsiteX1" fmla="*/ 1754641 w 4086062"/>
              <a:gd name="connsiteY1" fmla="*/ 45631 h 5943840"/>
              <a:gd name="connsiteX2" fmla="*/ 3513049 w 4086062"/>
              <a:gd name="connsiteY2" fmla="*/ 547054 h 5943840"/>
              <a:gd name="connsiteX3" fmla="*/ 4086062 w 4086062"/>
              <a:gd name="connsiteY3" fmla="*/ 1220645 h 5943840"/>
              <a:gd name="connsiteX4" fmla="*/ 4077373 w 4086062"/>
              <a:gd name="connsiteY4" fmla="*/ 5943840 h 5943840"/>
              <a:gd name="connsiteX5" fmla="*/ 2364897 w 4086062"/>
              <a:gd name="connsiteY5" fmla="*/ 5942765 h 5943840"/>
              <a:gd name="connsiteX6" fmla="*/ 726342 w 4086062"/>
              <a:gd name="connsiteY6" fmla="*/ 3833366 h 5943840"/>
              <a:gd name="connsiteX7" fmla="*/ 36103 w 4086062"/>
              <a:gd name="connsiteY7" fmla="*/ 1478178 h 5943840"/>
              <a:gd name="connsiteX0" fmla="*/ 36103 w 4086062"/>
              <a:gd name="connsiteY0" fmla="*/ 1478178 h 5943840"/>
              <a:gd name="connsiteX1" fmla="*/ 1754641 w 4086062"/>
              <a:gd name="connsiteY1" fmla="*/ 45631 h 5943840"/>
              <a:gd name="connsiteX2" fmla="*/ 3513049 w 4086062"/>
              <a:gd name="connsiteY2" fmla="*/ 547054 h 5943840"/>
              <a:gd name="connsiteX3" fmla="*/ 4086062 w 4086062"/>
              <a:gd name="connsiteY3" fmla="*/ 1220645 h 5943840"/>
              <a:gd name="connsiteX4" fmla="*/ 4077373 w 4086062"/>
              <a:gd name="connsiteY4" fmla="*/ 5943840 h 5943840"/>
              <a:gd name="connsiteX5" fmla="*/ 2364897 w 4086062"/>
              <a:gd name="connsiteY5" fmla="*/ 5942765 h 5943840"/>
              <a:gd name="connsiteX6" fmla="*/ 726342 w 4086062"/>
              <a:gd name="connsiteY6" fmla="*/ 3833366 h 5943840"/>
              <a:gd name="connsiteX7" fmla="*/ 36103 w 4086062"/>
              <a:gd name="connsiteY7" fmla="*/ 1478178 h 5943840"/>
              <a:gd name="connsiteX0" fmla="*/ 36103 w 4086062"/>
              <a:gd name="connsiteY0" fmla="*/ 1478178 h 5943840"/>
              <a:gd name="connsiteX1" fmla="*/ 1754641 w 4086062"/>
              <a:gd name="connsiteY1" fmla="*/ 45631 h 5943840"/>
              <a:gd name="connsiteX2" fmla="*/ 3513049 w 4086062"/>
              <a:gd name="connsiteY2" fmla="*/ 547054 h 5943840"/>
              <a:gd name="connsiteX3" fmla="*/ 4086062 w 4086062"/>
              <a:gd name="connsiteY3" fmla="*/ 1220645 h 5943840"/>
              <a:gd name="connsiteX4" fmla="*/ 4077373 w 4086062"/>
              <a:gd name="connsiteY4" fmla="*/ 5943840 h 5943840"/>
              <a:gd name="connsiteX5" fmla="*/ 2364897 w 4086062"/>
              <a:gd name="connsiteY5" fmla="*/ 5942765 h 5943840"/>
              <a:gd name="connsiteX6" fmla="*/ 726342 w 4086062"/>
              <a:gd name="connsiteY6" fmla="*/ 3833366 h 5943840"/>
              <a:gd name="connsiteX7" fmla="*/ 36103 w 4086062"/>
              <a:gd name="connsiteY7" fmla="*/ 1478178 h 5943840"/>
              <a:gd name="connsiteX0" fmla="*/ 36103 w 4086062"/>
              <a:gd name="connsiteY0" fmla="*/ 1478178 h 5943840"/>
              <a:gd name="connsiteX1" fmla="*/ 1754641 w 4086062"/>
              <a:gd name="connsiteY1" fmla="*/ 45631 h 5943840"/>
              <a:gd name="connsiteX2" fmla="*/ 3513049 w 4086062"/>
              <a:gd name="connsiteY2" fmla="*/ 547054 h 5943840"/>
              <a:gd name="connsiteX3" fmla="*/ 4086062 w 4086062"/>
              <a:gd name="connsiteY3" fmla="*/ 1220645 h 5943840"/>
              <a:gd name="connsiteX4" fmla="*/ 4077373 w 4086062"/>
              <a:gd name="connsiteY4" fmla="*/ 5943840 h 5943840"/>
              <a:gd name="connsiteX5" fmla="*/ 2364897 w 4086062"/>
              <a:gd name="connsiteY5" fmla="*/ 5942765 h 5943840"/>
              <a:gd name="connsiteX6" fmla="*/ 726342 w 4086062"/>
              <a:gd name="connsiteY6" fmla="*/ 3833366 h 5943840"/>
              <a:gd name="connsiteX7" fmla="*/ 36103 w 4086062"/>
              <a:gd name="connsiteY7" fmla="*/ 1478178 h 5943840"/>
              <a:gd name="connsiteX0" fmla="*/ 36957 w 4086916"/>
              <a:gd name="connsiteY0" fmla="*/ 1478178 h 5943840"/>
              <a:gd name="connsiteX1" fmla="*/ 1755495 w 4086916"/>
              <a:gd name="connsiteY1" fmla="*/ 45631 h 5943840"/>
              <a:gd name="connsiteX2" fmla="*/ 3513903 w 4086916"/>
              <a:gd name="connsiteY2" fmla="*/ 547054 h 5943840"/>
              <a:gd name="connsiteX3" fmla="*/ 4086916 w 4086916"/>
              <a:gd name="connsiteY3" fmla="*/ 1220645 h 5943840"/>
              <a:gd name="connsiteX4" fmla="*/ 4078227 w 4086916"/>
              <a:gd name="connsiteY4" fmla="*/ 5943840 h 5943840"/>
              <a:gd name="connsiteX5" fmla="*/ 2365751 w 4086916"/>
              <a:gd name="connsiteY5" fmla="*/ 5942765 h 5943840"/>
              <a:gd name="connsiteX6" fmla="*/ 712481 w 4086916"/>
              <a:gd name="connsiteY6" fmla="*/ 3838271 h 5943840"/>
              <a:gd name="connsiteX7" fmla="*/ 36957 w 4086916"/>
              <a:gd name="connsiteY7" fmla="*/ 1478178 h 5943840"/>
              <a:gd name="connsiteX0" fmla="*/ 36957 w 4086916"/>
              <a:gd name="connsiteY0" fmla="*/ 1478178 h 5943840"/>
              <a:gd name="connsiteX1" fmla="*/ 1755495 w 4086916"/>
              <a:gd name="connsiteY1" fmla="*/ 45631 h 5943840"/>
              <a:gd name="connsiteX2" fmla="*/ 3513903 w 4086916"/>
              <a:gd name="connsiteY2" fmla="*/ 547054 h 5943840"/>
              <a:gd name="connsiteX3" fmla="*/ 4086916 w 4086916"/>
              <a:gd name="connsiteY3" fmla="*/ 1220645 h 5943840"/>
              <a:gd name="connsiteX4" fmla="*/ 4078227 w 4086916"/>
              <a:gd name="connsiteY4" fmla="*/ 5943840 h 5943840"/>
              <a:gd name="connsiteX5" fmla="*/ 2365751 w 4086916"/>
              <a:gd name="connsiteY5" fmla="*/ 5942765 h 5943840"/>
              <a:gd name="connsiteX6" fmla="*/ 712481 w 4086916"/>
              <a:gd name="connsiteY6" fmla="*/ 3838271 h 5943840"/>
              <a:gd name="connsiteX7" fmla="*/ 36957 w 4086916"/>
              <a:gd name="connsiteY7" fmla="*/ 1478178 h 5943840"/>
              <a:gd name="connsiteX0" fmla="*/ 56299 w 4106258"/>
              <a:gd name="connsiteY0" fmla="*/ 1478178 h 5943840"/>
              <a:gd name="connsiteX1" fmla="*/ 1774837 w 4106258"/>
              <a:gd name="connsiteY1" fmla="*/ 45631 h 5943840"/>
              <a:gd name="connsiteX2" fmla="*/ 3533245 w 4106258"/>
              <a:gd name="connsiteY2" fmla="*/ 547054 h 5943840"/>
              <a:gd name="connsiteX3" fmla="*/ 4106258 w 4106258"/>
              <a:gd name="connsiteY3" fmla="*/ 1220645 h 5943840"/>
              <a:gd name="connsiteX4" fmla="*/ 4097569 w 4106258"/>
              <a:gd name="connsiteY4" fmla="*/ 5943840 h 5943840"/>
              <a:gd name="connsiteX5" fmla="*/ 2385093 w 4106258"/>
              <a:gd name="connsiteY5" fmla="*/ 5942765 h 5943840"/>
              <a:gd name="connsiteX6" fmla="*/ 731823 w 4106258"/>
              <a:gd name="connsiteY6" fmla="*/ 3838271 h 5943840"/>
              <a:gd name="connsiteX7" fmla="*/ 56299 w 4106258"/>
              <a:gd name="connsiteY7" fmla="*/ 1478178 h 5943840"/>
              <a:gd name="connsiteX0" fmla="*/ 81294 w 4131253"/>
              <a:gd name="connsiteY0" fmla="*/ 1478178 h 5943840"/>
              <a:gd name="connsiteX1" fmla="*/ 1799832 w 4131253"/>
              <a:gd name="connsiteY1" fmla="*/ 45631 h 5943840"/>
              <a:gd name="connsiteX2" fmla="*/ 3558240 w 4131253"/>
              <a:gd name="connsiteY2" fmla="*/ 547054 h 5943840"/>
              <a:gd name="connsiteX3" fmla="*/ 4131253 w 4131253"/>
              <a:gd name="connsiteY3" fmla="*/ 1220645 h 5943840"/>
              <a:gd name="connsiteX4" fmla="*/ 4122564 w 4131253"/>
              <a:gd name="connsiteY4" fmla="*/ 5943840 h 5943840"/>
              <a:gd name="connsiteX5" fmla="*/ 2410088 w 4131253"/>
              <a:gd name="connsiteY5" fmla="*/ 5942765 h 5943840"/>
              <a:gd name="connsiteX6" fmla="*/ 604760 w 4131253"/>
              <a:gd name="connsiteY6" fmla="*/ 3646972 h 5943840"/>
              <a:gd name="connsiteX7" fmla="*/ 81294 w 4131253"/>
              <a:gd name="connsiteY7" fmla="*/ 1478178 h 5943840"/>
              <a:gd name="connsiteX0" fmla="*/ 81294 w 4131253"/>
              <a:gd name="connsiteY0" fmla="*/ 1473796 h 5939458"/>
              <a:gd name="connsiteX1" fmla="*/ 1750781 w 4131253"/>
              <a:gd name="connsiteY1" fmla="*/ 36344 h 5939458"/>
              <a:gd name="connsiteX2" fmla="*/ 3558240 w 4131253"/>
              <a:gd name="connsiteY2" fmla="*/ 542672 h 5939458"/>
              <a:gd name="connsiteX3" fmla="*/ 4131253 w 4131253"/>
              <a:gd name="connsiteY3" fmla="*/ 1216263 h 5939458"/>
              <a:gd name="connsiteX4" fmla="*/ 4122564 w 4131253"/>
              <a:gd name="connsiteY4" fmla="*/ 5939458 h 5939458"/>
              <a:gd name="connsiteX5" fmla="*/ 2410088 w 4131253"/>
              <a:gd name="connsiteY5" fmla="*/ 5938383 h 5939458"/>
              <a:gd name="connsiteX6" fmla="*/ 604760 w 4131253"/>
              <a:gd name="connsiteY6" fmla="*/ 3642590 h 5939458"/>
              <a:gd name="connsiteX7" fmla="*/ 81294 w 4131253"/>
              <a:gd name="connsiteY7" fmla="*/ 1473796 h 5939458"/>
              <a:gd name="connsiteX0" fmla="*/ 81294 w 4131253"/>
              <a:gd name="connsiteY0" fmla="*/ 1508133 h 5939458"/>
              <a:gd name="connsiteX1" fmla="*/ 1750781 w 4131253"/>
              <a:gd name="connsiteY1" fmla="*/ 36344 h 5939458"/>
              <a:gd name="connsiteX2" fmla="*/ 3558240 w 4131253"/>
              <a:gd name="connsiteY2" fmla="*/ 542672 h 5939458"/>
              <a:gd name="connsiteX3" fmla="*/ 4131253 w 4131253"/>
              <a:gd name="connsiteY3" fmla="*/ 1216263 h 5939458"/>
              <a:gd name="connsiteX4" fmla="*/ 4122564 w 4131253"/>
              <a:gd name="connsiteY4" fmla="*/ 5939458 h 5939458"/>
              <a:gd name="connsiteX5" fmla="*/ 2410088 w 4131253"/>
              <a:gd name="connsiteY5" fmla="*/ 5938383 h 5939458"/>
              <a:gd name="connsiteX6" fmla="*/ 604760 w 4131253"/>
              <a:gd name="connsiteY6" fmla="*/ 3642590 h 5939458"/>
              <a:gd name="connsiteX7" fmla="*/ 81294 w 4131253"/>
              <a:gd name="connsiteY7" fmla="*/ 1508133 h 5939458"/>
              <a:gd name="connsiteX0" fmla="*/ 81294 w 4131253"/>
              <a:gd name="connsiteY0" fmla="*/ 1507864 h 5939189"/>
              <a:gd name="connsiteX1" fmla="*/ 1750781 w 4131253"/>
              <a:gd name="connsiteY1" fmla="*/ 36075 h 5939189"/>
              <a:gd name="connsiteX2" fmla="*/ 3558240 w 4131253"/>
              <a:gd name="connsiteY2" fmla="*/ 542403 h 5939189"/>
              <a:gd name="connsiteX3" fmla="*/ 4131253 w 4131253"/>
              <a:gd name="connsiteY3" fmla="*/ 1215994 h 5939189"/>
              <a:gd name="connsiteX4" fmla="*/ 4122564 w 4131253"/>
              <a:gd name="connsiteY4" fmla="*/ 5939189 h 5939189"/>
              <a:gd name="connsiteX5" fmla="*/ 2410088 w 4131253"/>
              <a:gd name="connsiteY5" fmla="*/ 5938114 h 5939189"/>
              <a:gd name="connsiteX6" fmla="*/ 604760 w 4131253"/>
              <a:gd name="connsiteY6" fmla="*/ 3642321 h 5939189"/>
              <a:gd name="connsiteX7" fmla="*/ 81294 w 4131253"/>
              <a:gd name="connsiteY7" fmla="*/ 1507864 h 5939189"/>
              <a:gd name="connsiteX0" fmla="*/ 81294 w 4131253"/>
              <a:gd name="connsiteY0" fmla="*/ 1508632 h 5939957"/>
              <a:gd name="connsiteX1" fmla="*/ 1750781 w 4131253"/>
              <a:gd name="connsiteY1" fmla="*/ 36843 h 5939957"/>
              <a:gd name="connsiteX2" fmla="*/ 3558240 w 4131253"/>
              <a:gd name="connsiteY2" fmla="*/ 543171 h 5939957"/>
              <a:gd name="connsiteX3" fmla="*/ 4131253 w 4131253"/>
              <a:gd name="connsiteY3" fmla="*/ 1216762 h 5939957"/>
              <a:gd name="connsiteX4" fmla="*/ 4122564 w 4131253"/>
              <a:gd name="connsiteY4" fmla="*/ 5939957 h 5939957"/>
              <a:gd name="connsiteX5" fmla="*/ 2410088 w 4131253"/>
              <a:gd name="connsiteY5" fmla="*/ 5938882 h 5939957"/>
              <a:gd name="connsiteX6" fmla="*/ 604760 w 4131253"/>
              <a:gd name="connsiteY6" fmla="*/ 3643089 h 5939957"/>
              <a:gd name="connsiteX7" fmla="*/ 81294 w 4131253"/>
              <a:gd name="connsiteY7" fmla="*/ 1508632 h 5939957"/>
              <a:gd name="connsiteX0" fmla="*/ 81294 w 4131253"/>
              <a:gd name="connsiteY0" fmla="*/ 1507772 h 5939097"/>
              <a:gd name="connsiteX1" fmla="*/ 1750781 w 4131253"/>
              <a:gd name="connsiteY1" fmla="*/ 35983 h 5939097"/>
              <a:gd name="connsiteX2" fmla="*/ 3577861 w 4131253"/>
              <a:gd name="connsiteY2" fmla="*/ 557026 h 5939097"/>
              <a:gd name="connsiteX3" fmla="*/ 4131253 w 4131253"/>
              <a:gd name="connsiteY3" fmla="*/ 1215902 h 5939097"/>
              <a:gd name="connsiteX4" fmla="*/ 4122564 w 4131253"/>
              <a:gd name="connsiteY4" fmla="*/ 5939097 h 5939097"/>
              <a:gd name="connsiteX5" fmla="*/ 2410088 w 4131253"/>
              <a:gd name="connsiteY5" fmla="*/ 5938022 h 5939097"/>
              <a:gd name="connsiteX6" fmla="*/ 604760 w 4131253"/>
              <a:gd name="connsiteY6" fmla="*/ 3642229 h 5939097"/>
              <a:gd name="connsiteX7" fmla="*/ 81294 w 4131253"/>
              <a:gd name="connsiteY7" fmla="*/ 1507772 h 5939097"/>
              <a:gd name="connsiteX0" fmla="*/ 81294 w 4131253"/>
              <a:gd name="connsiteY0" fmla="*/ 1510925 h 5942250"/>
              <a:gd name="connsiteX1" fmla="*/ 1750781 w 4131253"/>
              <a:gd name="connsiteY1" fmla="*/ 39136 h 5942250"/>
              <a:gd name="connsiteX2" fmla="*/ 3577861 w 4131253"/>
              <a:gd name="connsiteY2" fmla="*/ 560179 h 5942250"/>
              <a:gd name="connsiteX3" fmla="*/ 4131253 w 4131253"/>
              <a:gd name="connsiteY3" fmla="*/ 1219055 h 5942250"/>
              <a:gd name="connsiteX4" fmla="*/ 4122564 w 4131253"/>
              <a:gd name="connsiteY4" fmla="*/ 5942250 h 5942250"/>
              <a:gd name="connsiteX5" fmla="*/ 2410088 w 4131253"/>
              <a:gd name="connsiteY5" fmla="*/ 5941175 h 5942250"/>
              <a:gd name="connsiteX6" fmla="*/ 604760 w 4131253"/>
              <a:gd name="connsiteY6" fmla="*/ 3645382 h 5942250"/>
              <a:gd name="connsiteX7" fmla="*/ 81294 w 4131253"/>
              <a:gd name="connsiteY7" fmla="*/ 1510925 h 594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1253" h="5942250">
                <a:moveTo>
                  <a:pt x="81294" y="1510925"/>
                </a:moveTo>
                <a:cubicBezTo>
                  <a:pt x="252677" y="879636"/>
                  <a:pt x="825697" y="210780"/>
                  <a:pt x="1750781" y="39136"/>
                </a:cubicBezTo>
                <a:cubicBezTo>
                  <a:pt x="2675865" y="-132508"/>
                  <a:pt x="3362911" y="300623"/>
                  <a:pt x="3577861" y="560179"/>
                </a:cubicBezTo>
                <a:cubicBezTo>
                  <a:pt x="3898883" y="947819"/>
                  <a:pt x="3859772" y="895451"/>
                  <a:pt x="4131253" y="1219055"/>
                </a:cubicBezTo>
                <a:cubicBezTo>
                  <a:pt x="4125488" y="2011790"/>
                  <a:pt x="4128454" y="4854441"/>
                  <a:pt x="4122564" y="5942250"/>
                </a:cubicBezTo>
                <a:lnTo>
                  <a:pt x="2410088" y="5941175"/>
                </a:lnTo>
                <a:cubicBezTo>
                  <a:pt x="1605945" y="4896753"/>
                  <a:pt x="1227832" y="4425395"/>
                  <a:pt x="604760" y="3645382"/>
                </a:cubicBezTo>
                <a:cubicBezTo>
                  <a:pt x="-23721" y="2793372"/>
                  <a:pt x="-90089" y="2142214"/>
                  <a:pt x="81294" y="1510925"/>
                </a:cubicBezTo>
                <a:close/>
              </a:path>
            </a:pathLst>
          </a:custGeom>
          <a:solidFill>
            <a:schemeClr val="bg2">
              <a:lumMod val="90000"/>
            </a:schemeClr>
          </a:solidFill>
          <a:ln>
            <a:noFill/>
          </a:ln>
        </p:spPr>
        <p:txBody>
          <a:bodyPr anchor="ctr">
            <a:noAutofit/>
          </a:bodyPr>
          <a:lstStyle>
            <a:lvl1pPr algn="ctr">
              <a:defRPr b="0" i="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cký objekt 16">
            <a:extLst>
              <a:ext uri="{FF2B5EF4-FFF2-40B4-BE49-F238E27FC236}">
                <a16:creationId xmlns:a16="http://schemas.microsoft.com/office/drawing/2014/main" id="{A7027BAA-3B7C-1C1C-E7BE-9E9D92631D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325" y="441787"/>
            <a:ext cx="1077731" cy="737395"/>
          </a:xfrm>
          <a:prstGeom prst="rect">
            <a:avLst/>
          </a:prstGeom>
        </p:spPr>
      </p:pic>
      <p:sp>
        <p:nvSpPr>
          <p:cNvPr id="22" name="Zástupný text 21">
            <a:extLst>
              <a:ext uri="{FF2B5EF4-FFF2-40B4-BE49-F238E27FC236}">
                <a16:creationId xmlns:a16="http://schemas.microsoft.com/office/drawing/2014/main" id="{1ED459B1-0EBB-2A2B-3245-B8E3402D2046}"/>
              </a:ext>
            </a:extLst>
          </p:cNvPr>
          <p:cNvSpPr>
            <a:spLocks noGrp="1"/>
          </p:cNvSpPr>
          <p:nvPr>
            <p:ph type="body" sz="quarter" idx="11" hasCustomPrompt="1"/>
          </p:nvPr>
        </p:nvSpPr>
        <p:spPr>
          <a:xfrm>
            <a:off x="478517" y="2597157"/>
            <a:ext cx="5133519" cy="1014165"/>
          </a:xfrm>
          <a:prstGeom prst="rect">
            <a:avLst/>
          </a:prstGeom>
        </p:spPr>
        <p:txBody>
          <a:bodyPr/>
          <a:lstStyle>
            <a:lvl1pPr>
              <a:defRPr sz="6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
        <p:nvSpPr>
          <p:cNvPr id="23" name="Zástupný text 21">
            <a:extLst>
              <a:ext uri="{FF2B5EF4-FFF2-40B4-BE49-F238E27FC236}">
                <a16:creationId xmlns:a16="http://schemas.microsoft.com/office/drawing/2014/main" id="{22FD3A9A-9F6A-B401-4303-5D8826EC41D9}"/>
              </a:ext>
            </a:extLst>
          </p:cNvPr>
          <p:cNvSpPr>
            <a:spLocks noGrp="1"/>
          </p:cNvSpPr>
          <p:nvPr>
            <p:ph type="body" sz="quarter" idx="12" hasCustomPrompt="1"/>
          </p:nvPr>
        </p:nvSpPr>
        <p:spPr>
          <a:xfrm>
            <a:off x="470984" y="3645707"/>
            <a:ext cx="5133519" cy="505761"/>
          </a:xfrm>
          <a:prstGeom prst="rect">
            <a:avLst/>
          </a:prstGeom>
        </p:spPr>
        <p:txBody>
          <a:bodyPr/>
          <a:lstStyle>
            <a:lvl1pPr>
              <a:defRPr sz="2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
        <p:nvSpPr>
          <p:cNvPr id="24" name="Zástupný text 21">
            <a:extLst>
              <a:ext uri="{FF2B5EF4-FFF2-40B4-BE49-F238E27FC236}">
                <a16:creationId xmlns:a16="http://schemas.microsoft.com/office/drawing/2014/main" id="{846F41D1-1F8D-990A-E30D-884D269ABBE7}"/>
              </a:ext>
            </a:extLst>
          </p:cNvPr>
          <p:cNvSpPr>
            <a:spLocks noGrp="1"/>
          </p:cNvSpPr>
          <p:nvPr>
            <p:ph type="body" sz="quarter" idx="13" hasCustomPrompt="1"/>
          </p:nvPr>
        </p:nvSpPr>
        <p:spPr>
          <a:xfrm>
            <a:off x="470983" y="5873344"/>
            <a:ext cx="5133519" cy="505761"/>
          </a:xfrm>
          <a:prstGeom prst="rect">
            <a:avLst/>
          </a:prstGeom>
        </p:spPr>
        <p:txBody>
          <a:bodyPr/>
          <a:lstStyle>
            <a:lvl1pPr>
              <a:defRPr sz="16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Additional information</a:t>
            </a:r>
          </a:p>
        </p:txBody>
      </p:sp>
    </p:spTree>
    <p:extLst>
      <p:ext uri="{BB962C8B-B14F-4D97-AF65-F5344CB8AC3E}">
        <p14:creationId xmlns:p14="http://schemas.microsoft.com/office/powerpoint/2010/main" val="393403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8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aoblený obdélník 3">
            <a:extLst>
              <a:ext uri="{FF2B5EF4-FFF2-40B4-BE49-F238E27FC236}">
                <a16:creationId xmlns:a16="http://schemas.microsoft.com/office/drawing/2014/main" id="{67FB1AB5-5EC3-2E4C-0B3A-9FBE95F15996}"/>
              </a:ext>
            </a:extLst>
          </p:cNvPr>
          <p:cNvSpPr/>
          <p:nvPr userDrawn="1"/>
        </p:nvSpPr>
        <p:spPr>
          <a:xfrm rot="3122059">
            <a:off x="3554569" y="2884500"/>
            <a:ext cx="5937513" cy="525307"/>
          </a:xfrm>
          <a:prstGeom prst="roundRect">
            <a:avLst>
              <a:gd name="adj" fmla="val 50000"/>
            </a:avLst>
          </a:prstGeom>
          <a:noFill/>
          <a:ln w="12700">
            <a:solidFill>
              <a:srgbClr val="E6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695696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675573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766040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5030795" y="3047524"/>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4742965" y="2426266"/>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4512993" y="4233183"/>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ástupný symbol obrázku 18">
            <a:extLst>
              <a:ext uri="{FF2B5EF4-FFF2-40B4-BE49-F238E27FC236}">
                <a16:creationId xmlns:a16="http://schemas.microsoft.com/office/drawing/2014/main" id="{C708A233-5730-78D4-3590-AA7459FED063}"/>
              </a:ext>
            </a:extLst>
          </p:cNvPr>
          <p:cNvSpPr>
            <a:spLocks noGrp="1"/>
          </p:cNvSpPr>
          <p:nvPr>
            <p:ph type="pic" sz="quarter" idx="11" hasCustomPrompt="1"/>
          </p:nvPr>
        </p:nvSpPr>
        <p:spPr>
          <a:xfrm>
            <a:off x="4030684" y="-3243"/>
            <a:ext cx="8162832" cy="6884689"/>
          </a:xfrm>
          <a:custGeom>
            <a:avLst/>
            <a:gdLst>
              <a:gd name="connsiteX0" fmla="*/ 0 w 7362825"/>
              <a:gd name="connsiteY0" fmla="*/ 0 h 6858000"/>
              <a:gd name="connsiteX1" fmla="*/ 6219802 w 7362825"/>
              <a:gd name="connsiteY1" fmla="*/ 0 h 6858000"/>
              <a:gd name="connsiteX2" fmla="*/ 7362825 w 7362825"/>
              <a:gd name="connsiteY2" fmla="*/ 1143023 h 6858000"/>
              <a:gd name="connsiteX3" fmla="*/ 7362825 w 7362825"/>
              <a:gd name="connsiteY3" fmla="*/ 6858000 h 6858000"/>
              <a:gd name="connsiteX4" fmla="*/ 7362825 w 7362825"/>
              <a:gd name="connsiteY4" fmla="*/ 6858000 h 6858000"/>
              <a:gd name="connsiteX5" fmla="*/ 1143023 w 7362825"/>
              <a:gd name="connsiteY5" fmla="*/ 6858000 h 6858000"/>
              <a:gd name="connsiteX6" fmla="*/ 0 w 7362825"/>
              <a:gd name="connsiteY6" fmla="*/ 5714977 h 6858000"/>
              <a:gd name="connsiteX7" fmla="*/ 0 w 7362825"/>
              <a:gd name="connsiteY7" fmla="*/ 0 h 6858000"/>
              <a:gd name="connsiteX0" fmla="*/ 798491 w 8161316"/>
              <a:gd name="connsiteY0" fmla="*/ 3243 h 6861243"/>
              <a:gd name="connsiteX1" fmla="*/ 7018293 w 8161316"/>
              <a:gd name="connsiteY1" fmla="*/ 3243 h 6861243"/>
              <a:gd name="connsiteX2" fmla="*/ 8161316 w 8161316"/>
              <a:gd name="connsiteY2" fmla="*/ 1146266 h 6861243"/>
              <a:gd name="connsiteX3" fmla="*/ 8161316 w 8161316"/>
              <a:gd name="connsiteY3" fmla="*/ 6861243 h 6861243"/>
              <a:gd name="connsiteX4" fmla="*/ 8161316 w 8161316"/>
              <a:gd name="connsiteY4" fmla="*/ 6861243 h 6861243"/>
              <a:gd name="connsiteX5" fmla="*/ 1941514 w 8161316"/>
              <a:gd name="connsiteY5" fmla="*/ 6861243 h 6861243"/>
              <a:gd name="connsiteX6" fmla="*/ 0 w 8161316"/>
              <a:gd name="connsiteY6" fmla="*/ 0 h 6861243"/>
              <a:gd name="connsiteX7" fmla="*/ 798491 w 8161316"/>
              <a:gd name="connsiteY7" fmla="*/ 3243 h 6861243"/>
              <a:gd name="connsiteX0" fmla="*/ 798491 w 8161316"/>
              <a:gd name="connsiteY0" fmla="*/ 3243 h 6861243"/>
              <a:gd name="connsiteX1" fmla="*/ 7018293 w 8161316"/>
              <a:gd name="connsiteY1" fmla="*/ 3243 h 6861243"/>
              <a:gd name="connsiteX2" fmla="*/ 8161316 w 8161316"/>
              <a:gd name="connsiteY2" fmla="*/ 1146266 h 6861243"/>
              <a:gd name="connsiteX3" fmla="*/ 8161316 w 8161316"/>
              <a:gd name="connsiteY3" fmla="*/ 6861243 h 6861243"/>
              <a:gd name="connsiteX4" fmla="*/ 8161316 w 8161316"/>
              <a:gd name="connsiteY4" fmla="*/ 6861243 h 6861243"/>
              <a:gd name="connsiteX5" fmla="*/ 4543047 w 8161316"/>
              <a:gd name="connsiteY5" fmla="*/ 6861243 h 6861243"/>
              <a:gd name="connsiteX6" fmla="*/ 0 w 8161316"/>
              <a:gd name="connsiteY6" fmla="*/ 0 h 6861243"/>
              <a:gd name="connsiteX7" fmla="*/ 798491 w 8161316"/>
              <a:gd name="connsiteY7" fmla="*/ 3243 h 6861243"/>
              <a:gd name="connsiteX0" fmla="*/ 798491 w 8161316"/>
              <a:gd name="connsiteY0" fmla="*/ 3243 h 6872966"/>
              <a:gd name="connsiteX1" fmla="*/ 7018293 w 8161316"/>
              <a:gd name="connsiteY1" fmla="*/ 3243 h 6872966"/>
              <a:gd name="connsiteX2" fmla="*/ 8161316 w 8161316"/>
              <a:gd name="connsiteY2" fmla="*/ 1146266 h 6872966"/>
              <a:gd name="connsiteX3" fmla="*/ 8161316 w 8161316"/>
              <a:gd name="connsiteY3" fmla="*/ 6861243 h 6872966"/>
              <a:gd name="connsiteX4" fmla="*/ 8161316 w 8161316"/>
              <a:gd name="connsiteY4" fmla="*/ 6861243 h 6872966"/>
              <a:gd name="connsiteX5" fmla="*/ 4965078 w 8161316"/>
              <a:gd name="connsiteY5" fmla="*/ 6872966 h 6872966"/>
              <a:gd name="connsiteX6" fmla="*/ 0 w 8161316"/>
              <a:gd name="connsiteY6" fmla="*/ 0 h 6872966"/>
              <a:gd name="connsiteX7" fmla="*/ 798491 w 8161316"/>
              <a:gd name="connsiteY7" fmla="*/ 3243 h 6872966"/>
              <a:gd name="connsiteX0" fmla="*/ 798491 w 8161316"/>
              <a:gd name="connsiteY0" fmla="*/ 3243 h 6872966"/>
              <a:gd name="connsiteX1" fmla="*/ 7018293 w 8161316"/>
              <a:gd name="connsiteY1" fmla="*/ 3243 h 6872966"/>
              <a:gd name="connsiteX2" fmla="*/ 8161316 w 8161316"/>
              <a:gd name="connsiteY2" fmla="*/ 1146266 h 6872966"/>
              <a:gd name="connsiteX3" fmla="*/ 8161316 w 8161316"/>
              <a:gd name="connsiteY3" fmla="*/ 6861243 h 6872966"/>
              <a:gd name="connsiteX4" fmla="*/ 8161316 w 8161316"/>
              <a:gd name="connsiteY4" fmla="*/ 6861243 h 6872966"/>
              <a:gd name="connsiteX5" fmla="*/ 5152647 w 8161316"/>
              <a:gd name="connsiteY5" fmla="*/ 6872966 h 6872966"/>
              <a:gd name="connsiteX6" fmla="*/ 0 w 8161316"/>
              <a:gd name="connsiteY6" fmla="*/ 0 h 6872966"/>
              <a:gd name="connsiteX7" fmla="*/ 798491 w 8161316"/>
              <a:gd name="connsiteY7" fmla="*/ 3243 h 6872966"/>
              <a:gd name="connsiteX0" fmla="*/ 798491 w 8161316"/>
              <a:gd name="connsiteY0" fmla="*/ 3243 h 6884689"/>
              <a:gd name="connsiteX1" fmla="*/ 7018293 w 8161316"/>
              <a:gd name="connsiteY1" fmla="*/ 3243 h 6884689"/>
              <a:gd name="connsiteX2" fmla="*/ 8161316 w 8161316"/>
              <a:gd name="connsiteY2" fmla="*/ 1146266 h 6884689"/>
              <a:gd name="connsiteX3" fmla="*/ 8161316 w 8161316"/>
              <a:gd name="connsiteY3" fmla="*/ 6861243 h 6884689"/>
              <a:gd name="connsiteX4" fmla="*/ 8161316 w 8161316"/>
              <a:gd name="connsiteY4" fmla="*/ 6861243 h 6884689"/>
              <a:gd name="connsiteX5" fmla="*/ 5305047 w 8161316"/>
              <a:gd name="connsiteY5" fmla="*/ 6884689 h 6884689"/>
              <a:gd name="connsiteX6" fmla="*/ 0 w 8161316"/>
              <a:gd name="connsiteY6" fmla="*/ 0 h 6884689"/>
              <a:gd name="connsiteX7" fmla="*/ 798491 w 8161316"/>
              <a:gd name="connsiteY7" fmla="*/ 3243 h 6884689"/>
              <a:gd name="connsiteX0" fmla="*/ 798491 w 8161316"/>
              <a:gd name="connsiteY0" fmla="*/ 3243 h 6884689"/>
              <a:gd name="connsiteX1" fmla="*/ 7018293 w 8161316"/>
              <a:gd name="connsiteY1" fmla="*/ 3243 h 6884689"/>
              <a:gd name="connsiteX2" fmla="*/ 8161316 w 8161316"/>
              <a:gd name="connsiteY2" fmla="*/ 1146266 h 6884689"/>
              <a:gd name="connsiteX3" fmla="*/ 8161316 w 8161316"/>
              <a:gd name="connsiteY3" fmla="*/ 6861243 h 6884689"/>
              <a:gd name="connsiteX4" fmla="*/ 8161316 w 8161316"/>
              <a:gd name="connsiteY4" fmla="*/ 6861243 h 6884689"/>
              <a:gd name="connsiteX5" fmla="*/ 5387109 w 8161316"/>
              <a:gd name="connsiteY5" fmla="*/ 6884689 h 6884689"/>
              <a:gd name="connsiteX6" fmla="*/ 0 w 8161316"/>
              <a:gd name="connsiteY6" fmla="*/ 0 h 6884689"/>
              <a:gd name="connsiteX7" fmla="*/ 798491 w 8161316"/>
              <a:gd name="connsiteY7" fmla="*/ 3243 h 6884689"/>
              <a:gd name="connsiteX0" fmla="*/ 798491 w 8177082"/>
              <a:gd name="connsiteY0" fmla="*/ 3243 h 6884689"/>
              <a:gd name="connsiteX1" fmla="*/ 7018293 w 8177082"/>
              <a:gd name="connsiteY1" fmla="*/ 3243 h 6884689"/>
              <a:gd name="connsiteX2" fmla="*/ 8177082 w 8177082"/>
              <a:gd name="connsiteY2" fmla="*/ 1319686 h 6884689"/>
              <a:gd name="connsiteX3" fmla="*/ 8161316 w 8177082"/>
              <a:gd name="connsiteY3" fmla="*/ 6861243 h 6884689"/>
              <a:gd name="connsiteX4" fmla="*/ 8161316 w 8177082"/>
              <a:gd name="connsiteY4" fmla="*/ 6861243 h 6884689"/>
              <a:gd name="connsiteX5" fmla="*/ 5387109 w 8177082"/>
              <a:gd name="connsiteY5" fmla="*/ 6884689 h 6884689"/>
              <a:gd name="connsiteX6" fmla="*/ 0 w 8177082"/>
              <a:gd name="connsiteY6" fmla="*/ 0 h 6884689"/>
              <a:gd name="connsiteX7" fmla="*/ 798491 w 8177082"/>
              <a:gd name="connsiteY7" fmla="*/ 3243 h 6884689"/>
              <a:gd name="connsiteX0" fmla="*/ 798491 w 8162832"/>
              <a:gd name="connsiteY0" fmla="*/ 3243 h 6884689"/>
              <a:gd name="connsiteX1" fmla="*/ 7018293 w 8162832"/>
              <a:gd name="connsiteY1" fmla="*/ 3243 h 6884689"/>
              <a:gd name="connsiteX2" fmla="*/ 8161316 w 8162832"/>
              <a:gd name="connsiteY2" fmla="*/ 1351217 h 6884689"/>
              <a:gd name="connsiteX3" fmla="*/ 8161316 w 8162832"/>
              <a:gd name="connsiteY3" fmla="*/ 6861243 h 6884689"/>
              <a:gd name="connsiteX4" fmla="*/ 8161316 w 8162832"/>
              <a:gd name="connsiteY4" fmla="*/ 6861243 h 6884689"/>
              <a:gd name="connsiteX5" fmla="*/ 5387109 w 8162832"/>
              <a:gd name="connsiteY5" fmla="*/ 6884689 h 6884689"/>
              <a:gd name="connsiteX6" fmla="*/ 0 w 8162832"/>
              <a:gd name="connsiteY6" fmla="*/ 0 h 6884689"/>
              <a:gd name="connsiteX7" fmla="*/ 798491 w 8162832"/>
              <a:gd name="connsiteY7" fmla="*/ 3243 h 688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2832" h="6884689">
                <a:moveTo>
                  <a:pt x="798491" y="3243"/>
                </a:moveTo>
                <a:lnTo>
                  <a:pt x="7018293" y="3243"/>
                </a:lnTo>
                <a:lnTo>
                  <a:pt x="8161316" y="1351217"/>
                </a:lnTo>
                <a:cubicBezTo>
                  <a:pt x="8156061" y="3198403"/>
                  <a:pt x="8166571" y="5014057"/>
                  <a:pt x="8161316" y="6861243"/>
                </a:cubicBezTo>
                <a:lnTo>
                  <a:pt x="8161316" y="6861243"/>
                </a:lnTo>
                <a:lnTo>
                  <a:pt x="5387109" y="6884689"/>
                </a:lnTo>
                <a:lnTo>
                  <a:pt x="0" y="0"/>
                </a:lnTo>
                <a:lnTo>
                  <a:pt x="798491" y="3243"/>
                </a:lnTo>
                <a:close/>
              </a:path>
            </a:pathLst>
          </a:custGeom>
          <a:solidFill>
            <a:schemeClr val="bg2">
              <a:lumMod val="90000"/>
            </a:schemeClr>
          </a:solidFill>
        </p:spPr>
        <p:txBody>
          <a:bodyPr anchor="ctr">
            <a:noAutofit/>
          </a:bodyPr>
          <a:lstStyle>
            <a:lvl1pPr algn="ctr">
              <a:defRPr b="0" i="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pic>
        <p:nvPicPr>
          <p:cNvPr id="20" name="Grafický objekt 19">
            <a:extLst>
              <a:ext uri="{FF2B5EF4-FFF2-40B4-BE49-F238E27FC236}">
                <a16:creationId xmlns:a16="http://schemas.microsoft.com/office/drawing/2014/main" id="{CBFCE6D4-1CD9-8044-322B-339DA89F2D9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82528" y="6085899"/>
            <a:ext cx="646033" cy="442023"/>
          </a:xfrm>
          <a:prstGeom prst="rect">
            <a:avLst/>
          </a:prstGeom>
        </p:spPr>
      </p:pic>
      <p:sp>
        <p:nvSpPr>
          <p:cNvPr id="22" name="Zástupný symbol pro číslo snímku 26">
            <a:extLst>
              <a:ext uri="{FF2B5EF4-FFF2-40B4-BE49-F238E27FC236}">
                <a16:creationId xmlns:a16="http://schemas.microsoft.com/office/drawing/2014/main" id="{0B74657E-2CF3-7FBA-4027-60490EE8E6CC}"/>
              </a:ext>
            </a:extLst>
          </p:cNvPr>
          <p:cNvSpPr>
            <a:spLocks noGrp="1"/>
          </p:cNvSpPr>
          <p:nvPr>
            <p:ph type="sldNum" sz="quarter" idx="12"/>
          </p:nvPr>
        </p:nvSpPr>
        <p:spPr>
          <a:xfrm>
            <a:off x="594360" y="6263640"/>
            <a:ext cx="908645" cy="169278"/>
          </a:xfrm>
          <a:prstGeom prst="rect">
            <a:avLst/>
          </a:prstGeom>
        </p:spPr>
        <p:txBody>
          <a:bodyPr/>
          <a:lstStyle>
            <a:lvl1pPr algn="l">
              <a:defRPr sz="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 name="Zástupný text 21">
            <a:extLst>
              <a:ext uri="{FF2B5EF4-FFF2-40B4-BE49-F238E27FC236}">
                <a16:creationId xmlns:a16="http://schemas.microsoft.com/office/drawing/2014/main" id="{1AA769F4-FED0-038E-8CD2-11B0EDC86B12}"/>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2696971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3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867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aoblený obdélník 3">
            <a:extLst>
              <a:ext uri="{FF2B5EF4-FFF2-40B4-BE49-F238E27FC236}">
                <a16:creationId xmlns:a16="http://schemas.microsoft.com/office/drawing/2014/main" id="{67FB1AB5-5EC3-2E4C-0B3A-9FBE95F15996}"/>
              </a:ext>
            </a:extLst>
          </p:cNvPr>
          <p:cNvSpPr/>
          <p:nvPr userDrawn="1"/>
        </p:nvSpPr>
        <p:spPr>
          <a:xfrm rot="3122059">
            <a:off x="3554569" y="2884500"/>
            <a:ext cx="5937513" cy="525307"/>
          </a:xfrm>
          <a:prstGeom prst="roundRect">
            <a:avLst>
              <a:gd name="adj" fmla="val 50000"/>
            </a:avLst>
          </a:prstGeom>
          <a:noFill/>
          <a:ln w="12700">
            <a:solidFill>
              <a:srgbClr val="E6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695696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675573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766040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5030795" y="3047524"/>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4742965" y="2426266"/>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4512993" y="4233183"/>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ástupný symbol obrázku 18">
            <a:extLst>
              <a:ext uri="{FF2B5EF4-FFF2-40B4-BE49-F238E27FC236}">
                <a16:creationId xmlns:a16="http://schemas.microsoft.com/office/drawing/2014/main" id="{C708A233-5730-78D4-3590-AA7459FED063}"/>
              </a:ext>
            </a:extLst>
          </p:cNvPr>
          <p:cNvSpPr>
            <a:spLocks noGrp="1"/>
          </p:cNvSpPr>
          <p:nvPr>
            <p:ph type="pic" sz="quarter" idx="11" hasCustomPrompt="1"/>
          </p:nvPr>
        </p:nvSpPr>
        <p:spPr>
          <a:xfrm>
            <a:off x="4030684" y="-3243"/>
            <a:ext cx="8162832" cy="6884689"/>
          </a:xfrm>
          <a:custGeom>
            <a:avLst/>
            <a:gdLst>
              <a:gd name="connsiteX0" fmla="*/ 0 w 7362825"/>
              <a:gd name="connsiteY0" fmla="*/ 0 h 6858000"/>
              <a:gd name="connsiteX1" fmla="*/ 6219802 w 7362825"/>
              <a:gd name="connsiteY1" fmla="*/ 0 h 6858000"/>
              <a:gd name="connsiteX2" fmla="*/ 7362825 w 7362825"/>
              <a:gd name="connsiteY2" fmla="*/ 1143023 h 6858000"/>
              <a:gd name="connsiteX3" fmla="*/ 7362825 w 7362825"/>
              <a:gd name="connsiteY3" fmla="*/ 6858000 h 6858000"/>
              <a:gd name="connsiteX4" fmla="*/ 7362825 w 7362825"/>
              <a:gd name="connsiteY4" fmla="*/ 6858000 h 6858000"/>
              <a:gd name="connsiteX5" fmla="*/ 1143023 w 7362825"/>
              <a:gd name="connsiteY5" fmla="*/ 6858000 h 6858000"/>
              <a:gd name="connsiteX6" fmla="*/ 0 w 7362825"/>
              <a:gd name="connsiteY6" fmla="*/ 5714977 h 6858000"/>
              <a:gd name="connsiteX7" fmla="*/ 0 w 7362825"/>
              <a:gd name="connsiteY7" fmla="*/ 0 h 6858000"/>
              <a:gd name="connsiteX0" fmla="*/ 798491 w 8161316"/>
              <a:gd name="connsiteY0" fmla="*/ 3243 h 6861243"/>
              <a:gd name="connsiteX1" fmla="*/ 7018293 w 8161316"/>
              <a:gd name="connsiteY1" fmla="*/ 3243 h 6861243"/>
              <a:gd name="connsiteX2" fmla="*/ 8161316 w 8161316"/>
              <a:gd name="connsiteY2" fmla="*/ 1146266 h 6861243"/>
              <a:gd name="connsiteX3" fmla="*/ 8161316 w 8161316"/>
              <a:gd name="connsiteY3" fmla="*/ 6861243 h 6861243"/>
              <a:gd name="connsiteX4" fmla="*/ 8161316 w 8161316"/>
              <a:gd name="connsiteY4" fmla="*/ 6861243 h 6861243"/>
              <a:gd name="connsiteX5" fmla="*/ 1941514 w 8161316"/>
              <a:gd name="connsiteY5" fmla="*/ 6861243 h 6861243"/>
              <a:gd name="connsiteX6" fmla="*/ 0 w 8161316"/>
              <a:gd name="connsiteY6" fmla="*/ 0 h 6861243"/>
              <a:gd name="connsiteX7" fmla="*/ 798491 w 8161316"/>
              <a:gd name="connsiteY7" fmla="*/ 3243 h 6861243"/>
              <a:gd name="connsiteX0" fmla="*/ 798491 w 8161316"/>
              <a:gd name="connsiteY0" fmla="*/ 3243 h 6861243"/>
              <a:gd name="connsiteX1" fmla="*/ 7018293 w 8161316"/>
              <a:gd name="connsiteY1" fmla="*/ 3243 h 6861243"/>
              <a:gd name="connsiteX2" fmla="*/ 8161316 w 8161316"/>
              <a:gd name="connsiteY2" fmla="*/ 1146266 h 6861243"/>
              <a:gd name="connsiteX3" fmla="*/ 8161316 w 8161316"/>
              <a:gd name="connsiteY3" fmla="*/ 6861243 h 6861243"/>
              <a:gd name="connsiteX4" fmla="*/ 8161316 w 8161316"/>
              <a:gd name="connsiteY4" fmla="*/ 6861243 h 6861243"/>
              <a:gd name="connsiteX5" fmla="*/ 4543047 w 8161316"/>
              <a:gd name="connsiteY5" fmla="*/ 6861243 h 6861243"/>
              <a:gd name="connsiteX6" fmla="*/ 0 w 8161316"/>
              <a:gd name="connsiteY6" fmla="*/ 0 h 6861243"/>
              <a:gd name="connsiteX7" fmla="*/ 798491 w 8161316"/>
              <a:gd name="connsiteY7" fmla="*/ 3243 h 6861243"/>
              <a:gd name="connsiteX0" fmla="*/ 798491 w 8161316"/>
              <a:gd name="connsiteY0" fmla="*/ 3243 h 6872966"/>
              <a:gd name="connsiteX1" fmla="*/ 7018293 w 8161316"/>
              <a:gd name="connsiteY1" fmla="*/ 3243 h 6872966"/>
              <a:gd name="connsiteX2" fmla="*/ 8161316 w 8161316"/>
              <a:gd name="connsiteY2" fmla="*/ 1146266 h 6872966"/>
              <a:gd name="connsiteX3" fmla="*/ 8161316 w 8161316"/>
              <a:gd name="connsiteY3" fmla="*/ 6861243 h 6872966"/>
              <a:gd name="connsiteX4" fmla="*/ 8161316 w 8161316"/>
              <a:gd name="connsiteY4" fmla="*/ 6861243 h 6872966"/>
              <a:gd name="connsiteX5" fmla="*/ 4965078 w 8161316"/>
              <a:gd name="connsiteY5" fmla="*/ 6872966 h 6872966"/>
              <a:gd name="connsiteX6" fmla="*/ 0 w 8161316"/>
              <a:gd name="connsiteY6" fmla="*/ 0 h 6872966"/>
              <a:gd name="connsiteX7" fmla="*/ 798491 w 8161316"/>
              <a:gd name="connsiteY7" fmla="*/ 3243 h 6872966"/>
              <a:gd name="connsiteX0" fmla="*/ 798491 w 8161316"/>
              <a:gd name="connsiteY0" fmla="*/ 3243 h 6872966"/>
              <a:gd name="connsiteX1" fmla="*/ 7018293 w 8161316"/>
              <a:gd name="connsiteY1" fmla="*/ 3243 h 6872966"/>
              <a:gd name="connsiteX2" fmla="*/ 8161316 w 8161316"/>
              <a:gd name="connsiteY2" fmla="*/ 1146266 h 6872966"/>
              <a:gd name="connsiteX3" fmla="*/ 8161316 w 8161316"/>
              <a:gd name="connsiteY3" fmla="*/ 6861243 h 6872966"/>
              <a:gd name="connsiteX4" fmla="*/ 8161316 w 8161316"/>
              <a:gd name="connsiteY4" fmla="*/ 6861243 h 6872966"/>
              <a:gd name="connsiteX5" fmla="*/ 5152647 w 8161316"/>
              <a:gd name="connsiteY5" fmla="*/ 6872966 h 6872966"/>
              <a:gd name="connsiteX6" fmla="*/ 0 w 8161316"/>
              <a:gd name="connsiteY6" fmla="*/ 0 h 6872966"/>
              <a:gd name="connsiteX7" fmla="*/ 798491 w 8161316"/>
              <a:gd name="connsiteY7" fmla="*/ 3243 h 6872966"/>
              <a:gd name="connsiteX0" fmla="*/ 798491 w 8161316"/>
              <a:gd name="connsiteY0" fmla="*/ 3243 h 6884689"/>
              <a:gd name="connsiteX1" fmla="*/ 7018293 w 8161316"/>
              <a:gd name="connsiteY1" fmla="*/ 3243 h 6884689"/>
              <a:gd name="connsiteX2" fmla="*/ 8161316 w 8161316"/>
              <a:gd name="connsiteY2" fmla="*/ 1146266 h 6884689"/>
              <a:gd name="connsiteX3" fmla="*/ 8161316 w 8161316"/>
              <a:gd name="connsiteY3" fmla="*/ 6861243 h 6884689"/>
              <a:gd name="connsiteX4" fmla="*/ 8161316 w 8161316"/>
              <a:gd name="connsiteY4" fmla="*/ 6861243 h 6884689"/>
              <a:gd name="connsiteX5" fmla="*/ 5305047 w 8161316"/>
              <a:gd name="connsiteY5" fmla="*/ 6884689 h 6884689"/>
              <a:gd name="connsiteX6" fmla="*/ 0 w 8161316"/>
              <a:gd name="connsiteY6" fmla="*/ 0 h 6884689"/>
              <a:gd name="connsiteX7" fmla="*/ 798491 w 8161316"/>
              <a:gd name="connsiteY7" fmla="*/ 3243 h 6884689"/>
              <a:gd name="connsiteX0" fmla="*/ 798491 w 8161316"/>
              <a:gd name="connsiteY0" fmla="*/ 3243 h 6884689"/>
              <a:gd name="connsiteX1" fmla="*/ 7018293 w 8161316"/>
              <a:gd name="connsiteY1" fmla="*/ 3243 h 6884689"/>
              <a:gd name="connsiteX2" fmla="*/ 8161316 w 8161316"/>
              <a:gd name="connsiteY2" fmla="*/ 1146266 h 6884689"/>
              <a:gd name="connsiteX3" fmla="*/ 8161316 w 8161316"/>
              <a:gd name="connsiteY3" fmla="*/ 6861243 h 6884689"/>
              <a:gd name="connsiteX4" fmla="*/ 8161316 w 8161316"/>
              <a:gd name="connsiteY4" fmla="*/ 6861243 h 6884689"/>
              <a:gd name="connsiteX5" fmla="*/ 5387109 w 8161316"/>
              <a:gd name="connsiteY5" fmla="*/ 6884689 h 6884689"/>
              <a:gd name="connsiteX6" fmla="*/ 0 w 8161316"/>
              <a:gd name="connsiteY6" fmla="*/ 0 h 6884689"/>
              <a:gd name="connsiteX7" fmla="*/ 798491 w 8161316"/>
              <a:gd name="connsiteY7" fmla="*/ 3243 h 6884689"/>
              <a:gd name="connsiteX0" fmla="*/ 798491 w 8177082"/>
              <a:gd name="connsiteY0" fmla="*/ 3243 h 6884689"/>
              <a:gd name="connsiteX1" fmla="*/ 7018293 w 8177082"/>
              <a:gd name="connsiteY1" fmla="*/ 3243 h 6884689"/>
              <a:gd name="connsiteX2" fmla="*/ 8177082 w 8177082"/>
              <a:gd name="connsiteY2" fmla="*/ 1319686 h 6884689"/>
              <a:gd name="connsiteX3" fmla="*/ 8161316 w 8177082"/>
              <a:gd name="connsiteY3" fmla="*/ 6861243 h 6884689"/>
              <a:gd name="connsiteX4" fmla="*/ 8161316 w 8177082"/>
              <a:gd name="connsiteY4" fmla="*/ 6861243 h 6884689"/>
              <a:gd name="connsiteX5" fmla="*/ 5387109 w 8177082"/>
              <a:gd name="connsiteY5" fmla="*/ 6884689 h 6884689"/>
              <a:gd name="connsiteX6" fmla="*/ 0 w 8177082"/>
              <a:gd name="connsiteY6" fmla="*/ 0 h 6884689"/>
              <a:gd name="connsiteX7" fmla="*/ 798491 w 8177082"/>
              <a:gd name="connsiteY7" fmla="*/ 3243 h 6884689"/>
              <a:gd name="connsiteX0" fmla="*/ 798491 w 8162832"/>
              <a:gd name="connsiteY0" fmla="*/ 3243 h 6884689"/>
              <a:gd name="connsiteX1" fmla="*/ 7018293 w 8162832"/>
              <a:gd name="connsiteY1" fmla="*/ 3243 h 6884689"/>
              <a:gd name="connsiteX2" fmla="*/ 8161316 w 8162832"/>
              <a:gd name="connsiteY2" fmla="*/ 1351217 h 6884689"/>
              <a:gd name="connsiteX3" fmla="*/ 8161316 w 8162832"/>
              <a:gd name="connsiteY3" fmla="*/ 6861243 h 6884689"/>
              <a:gd name="connsiteX4" fmla="*/ 8161316 w 8162832"/>
              <a:gd name="connsiteY4" fmla="*/ 6861243 h 6884689"/>
              <a:gd name="connsiteX5" fmla="*/ 5387109 w 8162832"/>
              <a:gd name="connsiteY5" fmla="*/ 6884689 h 6884689"/>
              <a:gd name="connsiteX6" fmla="*/ 0 w 8162832"/>
              <a:gd name="connsiteY6" fmla="*/ 0 h 6884689"/>
              <a:gd name="connsiteX7" fmla="*/ 798491 w 8162832"/>
              <a:gd name="connsiteY7" fmla="*/ 3243 h 688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2832" h="6884689">
                <a:moveTo>
                  <a:pt x="798491" y="3243"/>
                </a:moveTo>
                <a:lnTo>
                  <a:pt x="7018293" y="3243"/>
                </a:lnTo>
                <a:lnTo>
                  <a:pt x="8161316" y="1351217"/>
                </a:lnTo>
                <a:cubicBezTo>
                  <a:pt x="8156061" y="3198403"/>
                  <a:pt x="8166571" y="5014057"/>
                  <a:pt x="8161316" y="6861243"/>
                </a:cubicBezTo>
                <a:lnTo>
                  <a:pt x="8161316" y="6861243"/>
                </a:lnTo>
                <a:lnTo>
                  <a:pt x="5387109" y="6884689"/>
                </a:lnTo>
                <a:lnTo>
                  <a:pt x="0" y="0"/>
                </a:lnTo>
                <a:lnTo>
                  <a:pt x="798491" y="3243"/>
                </a:lnTo>
                <a:close/>
              </a:path>
            </a:pathLst>
          </a:custGeom>
          <a:solidFill>
            <a:schemeClr val="bg2">
              <a:lumMod val="90000"/>
            </a:schemeClr>
          </a:solidFill>
        </p:spPr>
        <p:txBody>
          <a:bodyPr anchor="ctr">
            <a:noAutofit/>
          </a:bodyPr>
          <a:lstStyle>
            <a:lvl1pPr algn="ctr">
              <a:defRPr b="0" i="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Picture</a:t>
            </a:r>
          </a:p>
        </p:txBody>
      </p:sp>
      <p:pic>
        <p:nvPicPr>
          <p:cNvPr id="20" name="Grafický objekt 19">
            <a:extLst>
              <a:ext uri="{FF2B5EF4-FFF2-40B4-BE49-F238E27FC236}">
                <a16:creationId xmlns:a16="http://schemas.microsoft.com/office/drawing/2014/main" id="{CBFCE6D4-1CD9-8044-322B-339DA89F2D9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2" name="Zástupný symbol pro číslo snímku 26">
            <a:extLst>
              <a:ext uri="{FF2B5EF4-FFF2-40B4-BE49-F238E27FC236}">
                <a16:creationId xmlns:a16="http://schemas.microsoft.com/office/drawing/2014/main" id="{0B74657E-2CF3-7FBA-4027-60490EE8E6CC}"/>
              </a:ext>
            </a:extLst>
          </p:cNvPr>
          <p:cNvSpPr>
            <a:spLocks noGrp="1"/>
          </p:cNvSpPr>
          <p:nvPr>
            <p:ph type="sldNum" sz="quarter" idx="12"/>
          </p:nvPr>
        </p:nvSpPr>
        <p:spPr>
          <a:xfrm>
            <a:off x="10808208" y="6263640"/>
            <a:ext cx="908645" cy="123111"/>
          </a:xfrm>
          <a:prstGeom prst="rect">
            <a:avLst/>
          </a:prstGeom>
        </p:spPr>
        <p:txBody>
          <a:bodyPr/>
          <a:lstStyle>
            <a:lvl1pPr algn="r">
              <a:defRPr sz="800" b="0" i="0">
                <a:solidFill>
                  <a:srgbClr val="00308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 name="Zástupný text 21">
            <a:extLst>
              <a:ext uri="{FF2B5EF4-FFF2-40B4-BE49-F238E27FC236}">
                <a16:creationId xmlns:a16="http://schemas.microsoft.com/office/drawing/2014/main" id="{85C206C8-449E-E1AB-C65C-61B11170C226}"/>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29559526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aoblený obdélník 3">
            <a:extLst>
              <a:ext uri="{FF2B5EF4-FFF2-40B4-BE49-F238E27FC236}">
                <a16:creationId xmlns:a16="http://schemas.microsoft.com/office/drawing/2014/main" id="{67FB1AB5-5EC3-2E4C-0B3A-9FBE95F15996}"/>
              </a:ext>
            </a:extLst>
          </p:cNvPr>
          <p:cNvSpPr/>
          <p:nvPr userDrawn="1"/>
        </p:nvSpPr>
        <p:spPr>
          <a:xfrm rot="3122059">
            <a:off x="5611969" y="2884500"/>
            <a:ext cx="5937513" cy="525307"/>
          </a:xfrm>
          <a:prstGeom prst="roundRect">
            <a:avLst>
              <a:gd name="adj" fmla="val 50000"/>
            </a:avLst>
          </a:prstGeom>
          <a:noFill/>
          <a:ln w="12700">
            <a:solidFill>
              <a:srgbClr val="E6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838571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818448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908915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6459545" y="3047524"/>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6171715" y="2426266"/>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6094705" y="2068907"/>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5657160" y="1779311"/>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5089368" y="1518003"/>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5040383" y="1083607"/>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4671626" y="2105670"/>
            <a:ext cx="2297000" cy="291675"/>
          </a:xfrm>
          <a:prstGeom prst="roundRect">
            <a:avLst>
              <a:gd name="adj" fmla="val 50000"/>
            </a:avLst>
          </a:prstGeom>
          <a:noFill/>
          <a:ln w="12700">
            <a:solidFill>
              <a:srgbClr val="013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5941743" y="4233183"/>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cký objekt 16">
            <a:extLst>
              <a:ext uri="{FF2B5EF4-FFF2-40B4-BE49-F238E27FC236}">
                <a16:creationId xmlns:a16="http://schemas.microsoft.com/office/drawing/2014/main" id="{1CBA3F6A-0679-4DC8-2C31-EF85E167C6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19" name="Zástupný symbol pro číslo snímku 26">
            <a:extLst>
              <a:ext uri="{FF2B5EF4-FFF2-40B4-BE49-F238E27FC236}">
                <a16:creationId xmlns:a16="http://schemas.microsoft.com/office/drawing/2014/main" id="{DD9DE98F-D0C4-07F3-30B7-4BAB450A2B54}"/>
              </a:ext>
            </a:extLst>
          </p:cNvPr>
          <p:cNvSpPr txBox="1">
            <a:spLocks/>
          </p:cNvSpPr>
          <p:nvPr userDrawn="1"/>
        </p:nvSpPr>
        <p:spPr>
          <a:xfrm>
            <a:off x="10808208" y="6263640"/>
            <a:ext cx="908645" cy="169278"/>
          </a:xfrm>
          <a:prstGeom prst="rect">
            <a:avLst/>
          </a:prstGeom>
        </p:spPr>
        <p:txBody>
          <a:bodyPr/>
          <a:lstStyle>
            <a:defPPr>
              <a:defRPr lang="en-US"/>
            </a:defPPr>
            <a:lvl1pPr marL="0" algn="l" defTabSz="914400" rtl="0" eaLnBrk="1" latinLnBrk="0" hangingPunct="1">
              <a:defRPr sz="800" b="0" i="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cs-CZ" smtClean="0"/>
              <a:pPr algn="r"/>
              <a:t>‹#›</a:t>
            </a:fld>
            <a:endParaRPr lang="cs-CZ"/>
          </a:p>
        </p:txBody>
      </p:sp>
      <p:sp>
        <p:nvSpPr>
          <p:cNvPr id="20" name="Zástupný text 21">
            <a:extLst>
              <a:ext uri="{FF2B5EF4-FFF2-40B4-BE49-F238E27FC236}">
                <a16:creationId xmlns:a16="http://schemas.microsoft.com/office/drawing/2014/main" id="{A84B3928-D702-2B30-A7BD-65277B97D5B8}"/>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289078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6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92000" cy="6858000"/>
          </a:xfrm>
          <a:prstGeom prst="rect">
            <a:avLst/>
          </a:prstGeom>
          <a:solidFill>
            <a:srgbClr val="013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aoblený obdélník 3">
            <a:extLst>
              <a:ext uri="{FF2B5EF4-FFF2-40B4-BE49-F238E27FC236}">
                <a16:creationId xmlns:a16="http://schemas.microsoft.com/office/drawing/2014/main" id="{67FB1AB5-5EC3-2E4C-0B3A-9FBE95F15996}"/>
              </a:ext>
            </a:extLst>
          </p:cNvPr>
          <p:cNvSpPr/>
          <p:nvPr userDrawn="1"/>
        </p:nvSpPr>
        <p:spPr>
          <a:xfrm rot="3122059">
            <a:off x="8151038" y="1130149"/>
            <a:ext cx="3976446" cy="525946"/>
          </a:xfrm>
          <a:custGeom>
            <a:avLst/>
            <a:gdLst>
              <a:gd name="connsiteX0" fmla="*/ 0 w 5937513"/>
              <a:gd name="connsiteY0" fmla="*/ 262654 h 525307"/>
              <a:gd name="connsiteX1" fmla="*/ 262654 w 5937513"/>
              <a:gd name="connsiteY1" fmla="*/ 0 h 525307"/>
              <a:gd name="connsiteX2" fmla="*/ 5674860 w 5937513"/>
              <a:gd name="connsiteY2" fmla="*/ 0 h 525307"/>
              <a:gd name="connsiteX3" fmla="*/ 5937514 w 5937513"/>
              <a:gd name="connsiteY3" fmla="*/ 262654 h 525307"/>
              <a:gd name="connsiteX4" fmla="*/ 5937513 w 5937513"/>
              <a:gd name="connsiteY4" fmla="*/ 262654 h 525307"/>
              <a:gd name="connsiteX5" fmla="*/ 5674859 w 5937513"/>
              <a:gd name="connsiteY5" fmla="*/ 525308 h 525307"/>
              <a:gd name="connsiteX6" fmla="*/ 262654 w 5937513"/>
              <a:gd name="connsiteY6" fmla="*/ 525307 h 525307"/>
              <a:gd name="connsiteX7" fmla="*/ 0 w 5937513"/>
              <a:gd name="connsiteY7" fmla="*/ 262653 h 525307"/>
              <a:gd name="connsiteX8" fmla="*/ 0 w 5937513"/>
              <a:gd name="connsiteY8" fmla="*/ 262654 h 525307"/>
              <a:gd name="connsiteX0" fmla="*/ 0 w 5937514"/>
              <a:gd name="connsiteY0" fmla="*/ 262654 h 525308"/>
              <a:gd name="connsiteX1" fmla="*/ 262654 w 5937514"/>
              <a:gd name="connsiteY1" fmla="*/ 0 h 525308"/>
              <a:gd name="connsiteX2" fmla="*/ 2363318 w 5937514"/>
              <a:gd name="connsiteY2" fmla="*/ 2506 h 525308"/>
              <a:gd name="connsiteX3" fmla="*/ 5674860 w 5937514"/>
              <a:gd name="connsiteY3" fmla="*/ 0 h 525308"/>
              <a:gd name="connsiteX4" fmla="*/ 5937514 w 5937514"/>
              <a:gd name="connsiteY4" fmla="*/ 262654 h 525308"/>
              <a:gd name="connsiteX5" fmla="*/ 5937513 w 5937514"/>
              <a:gd name="connsiteY5" fmla="*/ 262654 h 525308"/>
              <a:gd name="connsiteX6" fmla="*/ 5674859 w 5937514"/>
              <a:gd name="connsiteY6" fmla="*/ 525308 h 525308"/>
              <a:gd name="connsiteX7" fmla="*/ 262654 w 5937514"/>
              <a:gd name="connsiteY7" fmla="*/ 525307 h 525308"/>
              <a:gd name="connsiteX8" fmla="*/ 0 w 5937514"/>
              <a:gd name="connsiteY8" fmla="*/ 262653 h 525308"/>
              <a:gd name="connsiteX9" fmla="*/ 0 w 5937514"/>
              <a:gd name="connsiteY9" fmla="*/ 262654 h 525308"/>
              <a:gd name="connsiteX0" fmla="*/ 0 w 5937514"/>
              <a:gd name="connsiteY0" fmla="*/ 262654 h 525946"/>
              <a:gd name="connsiteX1" fmla="*/ 262654 w 5937514"/>
              <a:gd name="connsiteY1" fmla="*/ 0 h 525946"/>
              <a:gd name="connsiteX2" fmla="*/ 2363318 w 5937514"/>
              <a:gd name="connsiteY2" fmla="*/ 2506 h 525946"/>
              <a:gd name="connsiteX3" fmla="*/ 5674860 w 5937514"/>
              <a:gd name="connsiteY3" fmla="*/ 0 h 525946"/>
              <a:gd name="connsiteX4" fmla="*/ 5937514 w 5937514"/>
              <a:gd name="connsiteY4" fmla="*/ 262654 h 525946"/>
              <a:gd name="connsiteX5" fmla="*/ 5937513 w 5937514"/>
              <a:gd name="connsiteY5" fmla="*/ 262654 h 525946"/>
              <a:gd name="connsiteX6" fmla="*/ 5674859 w 5937514"/>
              <a:gd name="connsiteY6" fmla="*/ 525308 h 525946"/>
              <a:gd name="connsiteX7" fmla="*/ 1961068 w 5937514"/>
              <a:gd name="connsiteY7" fmla="*/ 525946 h 525946"/>
              <a:gd name="connsiteX8" fmla="*/ 262654 w 5937514"/>
              <a:gd name="connsiteY8" fmla="*/ 525307 h 525946"/>
              <a:gd name="connsiteX9" fmla="*/ 0 w 5937514"/>
              <a:gd name="connsiteY9" fmla="*/ 262653 h 525946"/>
              <a:gd name="connsiteX10" fmla="*/ 0 w 5937514"/>
              <a:gd name="connsiteY10" fmla="*/ 262654 h 525946"/>
              <a:gd name="connsiteX0" fmla="*/ 0 w 5937514"/>
              <a:gd name="connsiteY0" fmla="*/ 262654 h 525946"/>
              <a:gd name="connsiteX1" fmla="*/ 262654 w 5937514"/>
              <a:gd name="connsiteY1" fmla="*/ 0 h 525946"/>
              <a:gd name="connsiteX2" fmla="*/ 2363318 w 5937514"/>
              <a:gd name="connsiteY2" fmla="*/ 2506 h 525946"/>
              <a:gd name="connsiteX3" fmla="*/ 5674860 w 5937514"/>
              <a:gd name="connsiteY3" fmla="*/ 0 h 525946"/>
              <a:gd name="connsiteX4" fmla="*/ 5937514 w 5937514"/>
              <a:gd name="connsiteY4" fmla="*/ 262654 h 525946"/>
              <a:gd name="connsiteX5" fmla="*/ 5937513 w 5937514"/>
              <a:gd name="connsiteY5" fmla="*/ 262654 h 525946"/>
              <a:gd name="connsiteX6" fmla="*/ 5674859 w 5937514"/>
              <a:gd name="connsiteY6" fmla="*/ 525308 h 525946"/>
              <a:gd name="connsiteX7" fmla="*/ 1961068 w 5937514"/>
              <a:gd name="connsiteY7" fmla="*/ 525946 h 525946"/>
              <a:gd name="connsiteX8" fmla="*/ 0 w 5937514"/>
              <a:gd name="connsiteY8" fmla="*/ 262653 h 525946"/>
              <a:gd name="connsiteX9" fmla="*/ 0 w 5937514"/>
              <a:gd name="connsiteY9" fmla="*/ 262654 h 525946"/>
              <a:gd name="connsiteX0" fmla="*/ 0 w 5937514"/>
              <a:gd name="connsiteY0" fmla="*/ 262654 h 525946"/>
              <a:gd name="connsiteX1" fmla="*/ 262654 w 5937514"/>
              <a:gd name="connsiteY1" fmla="*/ 0 h 525946"/>
              <a:gd name="connsiteX2" fmla="*/ 2363318 w 5937514"/>
              <a:gd name="connsiteY2" fmla="*/ 2506 h 525946"/>
              <a:gd name="connsiteX3" fmla="*/ 5674860 w 5937514"/>
              <a:gd name="connsiteY3" fmla="*/ 0 h 525946"/>
              <a:gd name="connsiteX4" fmla="*/ 5937514 w 5937514"/>
              <a:gd name="connsiteY4" fmla="*/ 262654 h 525946"/>
              <a:gd name="connsiteX5" fmla="*/ 5937513 w 5937514"/>
              <a:gd name="connsiteY5" fmla="*/ 262654 h 525946"/>
              <a:gd name="connsiteX6" fmla="*/ 5674859 w 5937514"/>
              <a:gd name="connsiteY6" fmla="*/ 525308 h 525946"/>
              <a:gd name="connsiteX7" fmla="*/ 1961068 w 5937514"/>
              <a:gd name="connsiteY7" fmla="*/ 525946 h 525946"/>
              <a:gd name="connsiteX8" fmla="*/ 0 w 5937514"/>
              <a:gd name="connsiteY8" fmla="*/ 262653 h 525946"/>
              <a:gd name="connsiteX9" fmla="*/ 91440 w 5937514"/>
              <a:gd name="connsiteY9" fmla="*/ 354094 h 525946"/>
              <a:gd name="connsiteX0" fmla="*/ 0 w 5937514"/>
              <a:gd name="connsiteY0" fmla="*/ 262654 h 525946"/>
              <a:gd name="connsiteX1" fmla="*/ 262654 w 5937514"/>
              <a:gd name="connsiteY1" fmla="*/ 0 h 525946"/>
              <a:gd name="connsiteX2" fmla="*/ 2363318 w 5937514"/>
              <a:gd name="connsiteY2" fmla="*/ 2506 h 525946"/>
              <a:gd name="connsiteX3" fmla="*/ 5674860 w 5937514"/>
              <a:gd name="connsiteY3" fmla="*/ 0 h 525946"/>
              <a:gd name="connsiteX4" fmla="*/ 5937514 w 5937514"/>
              <a:gd name="connsiteY4" fmla="*/ 262654 h 525946"/>
              <a:gd name="connsiteX5" fmla="*/ 5937513 w 5937514"/>
              <a:gd name="connsiteY5" fmla="*/ 262654 h 525946"/>
              <a:gd name="connsiteX6" fmla="*/ 5674859 w 5937514"/>
              <a:gd name="connsiteY6" fmla="*/ 525308 h 525946"/>
              <a:gd name="connsiteX7" fmla="*/ 1961068 w 5937514"/>
              <a:gd name="connsiteY7" fmla="*/ 525946 h 525946"/>
              <a:gd name="connsiteX8" fmla="*/ 0 w 5937514"/>
              <a:gd name="connsiteY8" fmla="*/ 262653 h 525946"/>
              <a:gd name="connsiteX0" fmla="*/ 0 w 5937514"/>
              <a:gd name="connsiteY0" fmla="*/ 262654 h 525946"/>
              <a:gd name="connsiteX1" fmla="*/ 262654 w 5937514"/>
              <a:gd name="connsiteY1" fmla="*/ 0 h 525946"/>
              <a:gd name="connsiteX2" fmla="*/ 2363318 w 5937514"/>
              <a:gd name="connsiteY2" fmla="*/ 2506 h 525946"/>
              <a:gd name="connsiteX3" fmla="*/ 5674860 w 5937514"/>
              <a:gd name="connsiteY3" fmla="*/ 0 h 525946"/>
              <a:gd name="connsiteX4" fmla="*/ 5937514 w 5937514"/>
              <a:gd name="connsiteY4" fmla="*/ 262654 h 525946"/>
              <a:gd name="connsiteX5" fmla="*/ 5937513 w 5937514"/>
              <a:gd name="connsiteY5" fmla="*/ 262654 h 525946"/>
              <a:gd name="connsiteX6" fmla="*/ 5674859 w 5937514"/>
              <a:gd name="connsiteY6" fmla="*/ 525308 h 525946"/>
              <a:gd name="connsiteX7" fmla="*/ 1961068 w 5937514"/>
              <a:gd name="connsiteY7" fmla="*/ 525946 h 525946"/>
              <a:gd name="connsiteX0" fmla="*/ 0 w 5674860"/>
              <a:gd name="connsiteY0" fmla="*/ 0 h 525946"/>
              <a:gd name="connsiteX1" fmla="*/ 2100664 w 5674860"/>
              <a:gd name="connsiteY1" fmla="*/ 2506 h 525946"/>
              <a:gd name="connsiteX2" fmla="*/ 5412206 w 5674860"/>
              <a:gd name="connsiteY2" fmla="*/ 0 h 525946"/>
              <a:gd name="connsiteX3" fmla="*/ 5674860 w 5674860"/>
              <a:gd name="connsiteY3" fmla="*/ 262654 h 525946"/>
              <a:gd name="connsiteX4" fmla="*/ 5674859 w 5674860"/>
              <a:gd name="connsiteY4" fmla="*/ 262654 h 525946"/>
              <a:gd name="connsiteX5" fmla="*/ 5412205 w 5674860"/>
              <a:gd name="connsiteY5" fmla="*/ 525308 h 525946"/>
              <a:gd name="connsiteX6" fmla="*/ 1698414 w 5674860"/>
              <a:gd name="connsiteY6" fmla="*/ 525946 h 525946"/>
              <a:gd name="connsiteX0" fmla="*/ 402250 w 3976446"/>
              <a:gd name="connsiteY0" fmla="*/ 2506 h 525946"/>
              <a:gd name="connsiteX1" fmla="*/ 3713792 w 3976446"/>
              <a:gd name="connsiteY1" fmla="*/ 0 h 525946"/>
              <a:gd name="connsiteX2" fmla="*/ 3976446 w 3976446"/>
              <a:gd name="connsiteY2" fmla="*/ 262654 h 525946"/>
              <a:gd name="connsiteX3" fmla="*/ 3976445 w 3976446"/>
              <a:gd name="connsiteY3" fmla="*/ 262654 h 525946"/>
              <a:gd name="connsiteX4" fmla="*/ 3713791 w 3976446"/>
              <a:gd name="connsiteY4" fmla="*/ 525308 h 525946"/>
              <a:gd name="connsiteX5" fmla="*/ 0 w 3976446"/>
              <a:gd name="connsiteY5" fmla="*/ 525946 h 52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6446" h="525946">
                <a:moveTo>
                  <a:pt x="402250" y="2506"/>
                </a:moveTo>
                <a:lnTo>
                  <a:pt x="3713792" y="0"/>
                </a:lnTo>
                <a:cubicBezTo>
                  <a:pt x="3858852" y="0"/>
                  <a:pt x="3976446" y="117594"/>
                  <a:pt x="3976446" y="262654"/>
                </a:cubicBezTo>
                <a:lnTo>
                  <a:pt x="3976445" y="262654"/>
                </a:lnTo>
                <a:cubicBezTo>
                  <a:pt x="3976445" y="407714"/>
                  <a:pt x="3858851" y="525308"/>
                  <a:pt x="3713791" y="525308"/>
                </a:cubicBezTo>
                <a:lnTo>
                  <a:pt x="0" y="525946"/>
                </a:lnTo>
              </a:path>
            </a:pathLst>
          </a:custGeom>
          <a:noFill/>
          <a:ln w="12700">
            <a:solidFill>
              <a:srgbClr val="E6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1643950" y="5702503"/>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1442721" y="5235602"/>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3072043" y="6492665"/>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879480" y="5392523"/>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802470" y="5035164"/>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364925" y="4745568"/>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72684" y="4645609"/>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436746" y="4915451"/>
            <a:ext cx="1711352" cy="233652"/>
          </a:xfrm>
          <a:custGeom>
            <a:avLst/>
            <a:gdLst>
              <a:gd name="connsiteX0" fmla="*/ 0 w 2297000"/>
              <a:gd name="connsiteY0" fmla="*/ 145838 h 291675"/>
              <a:gd name="connsiteX1" fmla="*/ 145838 w 2297000"/>
              <a:gd name="connsiteY1" fmla="*/ 0 h 291675"/>
              <a:gd name="connsiteX2" fmla="*/ 2151163 w 2297000"/>
              <a:gd name="connsiteY2" fmla="*/ 0 h 291675"/>
              <a:gd name="connsiteX3" fmla="*/ 2297001 w 2297000"/>
              <a:gd name="connsiteY3" fmla="*/ 145838 h 291675"/>
              <a:gd name="connsiteX4" fmla="*/ 2297000 w 2297000"/>
              <a:gd name="connsiteY4" fmla="*/ 145838 h 291675"/>
              <a:gd name="connsiteX5" fmla="*/ 2151162 w 2297000"/>
              <a:gd name="connsiteY5" fmla="*/ 291676 h 291675"/>
              <a:gd name="connsiteX6" fmla="*/ 145838 w 2297000"/>
              <a:gd name="connsiteY6" fmla="*/ 291675 h 291675"/>
              <a:gd name="connsiteX7" fmla="*/ 0 w 2297000"/>
              <a:gd name="connsiteY7" fmla="*/ 145837 h 291675"/>
              <a:gd name="connsiteX8" fmla="*/ 0 w 2297000"/>
              <a:gd name="connsiteY8" fmla="*/ 145838 h 291675"/>
              <a:gd name="connsiteX0" fmla="*/ 0 w 2297001"/>
              <a:gd name="connsiteY0" fmla="*/ 145838 h 291676"/>
              <a:gd name="connsiteX1" fmla="*/ 145838 w 2297001"/>
              <a:gd name="connsiteY1" fmla="*/ 0 h 291676"/>
              <a:gd name="connsiteX2" fmla="*/ 2151163 w 2297001"/>
              <a:gd name="connsiteY2" fmla="*/ 0 h 291676"/>
              <a:gd name="connsiteX3" fmla="*/ 2297001 w 2297001"/>
              <a:gd name="connsiteY3" fmla="*/ 145838 h 291676"/>
              <a:gd name="connsiteX4" fmla="*/ 2297000 w 2297001"/>
              <a:gd name="connsiteY4" fmla="*/ 145838 h 291676"/>
              <a:gd name="connsiteX5" fmla="*/ 2151162 w 2297001"/>
              <a:gd name="connsiteY5" fmla="*/ 291676 h 291676"/>
              <a:gd name="connsiteX6" fmla="*/ 145838 w 2297001"/>
              <a:gd name="connsiteY6" fmla="*/ 291675 h 291676"/>
              <a:gd name="connsiteX7" fmla="*/ 0 w 2297001"/>
              <a:gd name="connsiteY7" fmla="*/ 145837 h 291676"/>
              <a:gd name="connsiteX8" fmla="*/ 91440 w 2297001"/>
              <a:gd name="connsiteY8" fmla="*/ 237278 h 291676"/>
              <a:gd name="connsiteX0" fmla="*/ 0 w 2297001"/>
              <a:gd name="connsiteY0" fmla="*/ 145838 h 291676"/>
              <a:gd name="connsiteX1" fmla="*/ 145838 w 2297001"/>
              <a:gd name="connsiteY1" fmla="*/ 0 h 291676"/>
              <a:gd name="connsiteX2" fmla="*/ 2151163 w 2297001"/>
              <a:gd name="connsiteY2" fmla="*/ 0 h 291676"/>
              <a:gd name="connsiteX3" fmla="*/ 2297001 w 2297001"/>
              <a:gd name="connsiteY3" fmla="*/ 145838 h 291676"/>
              <a:gd name="connsiteX4" fmla="*/ 2297000 w 2297001"/>
              <a:gd name="connsiteY4" fmla="*/ 145838 h 291676"/>
              <a:gd name="connsiteX5" fmla="*/ 2151162 w 2297001"/>
              <a:gd name="connsiteY5" fmla="*/ 291676 h 291676"/>
              <a:gd name="connsiteX6" fmla="*/ 145838 w 2297001"/>
              <a:gd name="connsiteY6" fmla="*/ 291675 h 291676"/>
              <a:gd name="connsiteX7" fmla="*/ 0 w 2297001"/>
              <a:gd name="connsiteY7" fmla="*/ 145837 h 291676"/>
              <a:gd name="connsiteX0" fmla="*/ 0 w 2297001"/>
              <a:gd name="connsiteY0" fmla="*/ 145838 h 291676"/>
              <a:gd name="connsiteX1" fmla="*/ 145838 w 2297001"/>
              <a:gd name="connsiteY1" fmla="*/ 0 h 291676"/>
              <a:gd name="connsiteX2" fmla="*/ 2151163 w 2297001"/>
              <a:gd name="connsiteY2" fmla="*/ 0 h 291676"/>
              <a:gd name="connsiteX3" fmla="*/ 2297001 w 2297001"/>
              <a:gd name="connsiteY3" fmla="*/ 145838 h 291676"/>
              <a:gd name="connsiteX4" fmla="*/ 2297000 w 2297001"/>
              <a:gd name="connsiteY4" fmla="*/ 145838 h 291676"/>
              <a:gd name="connsiteX5" fmla="*/ 2151162 w 2297001"/>
              <a:gd name="connsiteY5" fmla="*/ 291676 h 291676"/>
              <a:gd name="connsiteX6" fmla="*/ 145838 w 2297001"/>
              <a:gd name="connsiteY6" fmla="*/ 291675 h 291676"/>
              <a:gd name="connsiteX0" fmla="*/ 0 w 2151163"/>
              <a:gd name="connsiteY0" fmla="*/ 0 h 291676"/>
              <a:gd name="connsiteX1" fmla="*/ 2005325 w 2151163"/>
              <a:gd name="connsiteY1" fmla="*/ 0 h 291676"/>
              <a:gd name="connsiteX2" fmla="*/ 2151163 w 2151163"/>
              <a:gd name="connsiteY2" fmla="*/ 145838 h 291676"/>
              <a:gd name="connsiteX3" fmla="*/ 2151162 w 2151163"/>
              <a:gd name="connsiteY3" fmla="*/ 145838 h 291676"/>
              <a:gd name="connsiteX4" fmla="*/ 2005324 w 2151163"/>
              <a:gd name="connsiteY4" fmla="*/ 291676 h 291676"/>
              <a:gd name="connsiteX5" fmla="*/ 0 w 2151163"/>
              <a:gd name="connsiteY5" fmla="*/ 291675 h 291676"/>
              <a:gd name="connsiteX0" fmla="*/ 0 w 2151163"/>
              <a:gd name="connsiteY0" fmla="*/ 0 h 293700"/>
              <a:gd name="connsiteX1" fmla="*/ 2005325 w 2151163"/>
              <a:gd name="connsiteY1" fmla="*/ 0 h 293700"/>
              <a:gd name="connsiteX2" fmla="*/ 2151163 w 2151163"/>
              <a:gd name="connsiteY2" fmla="*/ 145838 h 293700"/>
              <a:gd name="connsiteX3" fmla="*/ 2151162 w 2151163"/>
              <a:gd name="connsiteY3" fmla="*/ 145838 h 293700"/>
              <a:gd name="connsiteX4" fmla="*/ 2005324 w 2151163"/>
              <a:gd name="connsiteY4" fmla="*/ 291676 h 293700"/>
              <a:gd name="connsiteX5" fmla="*/ 378929 w 2151163"/>
              <a:gd name="connsiteY5" fmla="*/ 293700 h 293700"/>
              <a:gd name="connsiteX6" fmla="*/ 0 w 2151163"/>
              <a:gd name="connsiteY6" fmla="*/ 291675 h 293700"/>
              <a:gd name="connsiteX0" fmla="*/ 0 w 2151163"/>
              <a:gd name="connsiteY0" fmla="*/ 0 h 293700"/>
              <a:gd name="connsiteX1" fmla="*/ 2005325 w 2151163"/>
              <a:gd name="connsiteY1" fmla="*/ 0 h 293700"/>
              <a:gd name="connsiteX2" fmla="*/ 2151163 w 2151163"/>
              <a:gd name="connsiteY2" fmla="*/ 145838 h 293700"/>
              <a:gd name="connsiteX3" fmla="*/ 2151162 w 2151163"/>
              <a:gd name="connsiteY3" fmla="*/ 145838 h 293700"/>
              <a:gd name="connsiteX4" fmla="*/ 2005324 w 2151163"/>
              <a:gd name="connsiteY4" fmla="*/ 291676 h 293700"/>
              <a:gd name="connsiteX5" fmla="*/ 378929 w 2151163"/>
              <a:gd name="connsiteY5" fmla="*/ 293700 h 2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1163" h="293700">
                <a:moveTo>
                  <a:pt x="0" y="0"/>
                </a:moveTo>
                <a:lnTo>
                  <a:pt x="2005325" y="0"/>
                </a:lnTo>
                <a:cubicBezTo>
                  <a:pt x="2085869" y="0"/>
                  <a:pt x="2151163" y="65294"/>
                  <a:pt x="2151163" y="145838"/>
                </a:cubicBezTo>
                <a:lnTo>
                  <a:pt x="2151162" y="145838"/>
                </a:lnTo>
                <a:cubicBezTo>
                  <a:pt x="2151162" y="226382"/>
                  <a:pt x="2085868" y="291676"/>
                  <a:pt x="2005324" y="291676"/>
                </a:cubicBezTo>
                <a:lnTo>
                  <a:pt x="378929" y="293700"/>
                </a:lnTo>
              </a:path>
            </a:pathLst>
          </a:custGeom>
          <a:noFill/>
          <a:ln w="12700">
            <a:solidFill>
              <a:srgbClr val="013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552695" y="4204188"/>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13">
            <a:extLst>
              <a:ext uri="{FF2B5EF4-FFF2-40B4-BE49-F238E27FC236}">
                <a16:creationId xmlns:a16="http://schemas.microsoft.com/office/drawing/2014/main" id="{61B2021F-A3CF-9913-A6A1-89003931B540}"/>
              </a:ext>
            </a:extLst>
          </p:cNvPr>
          <p:cNvSpPr/>
          <p:nvPr userDrawn="1"/>
        </p:nvSpPr>
        <p:spPr>
          <a:xfrm rot="3122059">
            <a:off x="-248138" y="3342156"/>
            <a:ext cx="935874" cy="127776"/>
          </a:xfrm>
          <a:custGeom>
            <a:avLst/>
            <a:gdLst>
              <a:gd name="connsiteX0" fmla="*/ 0 w 2297000"/>
              <a:gd name="connsiteY0" fmla="*/ 145838 h 291675"/>
              <a:gd name="connsiteX1" fmla="*/ 145838 w 2297000"/>
              <a:gd name="connsiteY1" fmla="*/ 0 h 291675"/>
              <a:gd name="connsiteX2" fmla="*/ 2151163 w 2297000"/>
              <a:gd name="connsiteY2" fmla="*/ 0 h 291675"/>
              <a:gd name="connsiteX3" fmla="*/ 2297001 w 2297000"/>
              <a:gd name="connsiteY3" fmla="*/ 145838 h 291675"/>
              <a:gd name="connsiteX4" fmla="*/ 2297000 w 2297000"/>
              <a:gd name="connsiteY4" fmla="*/ 145838 h 291675"/>
              <a:gd name="connsiteX5" fmla="*/ 2151162 w 2297000"/>
              <a:gd name="connsiteY5" fmla="*/ 291676 h 291675"/>
              <a:gd name="connsiteX6" fmla="*/ 145838 w 2297000"/>
              <a:gd name="connsiteY6" fmla="*/ 291675 h 291675"/>
              <a:gd name="connsiteX7" fmla="*/ 0 w 2297000"/>
              <a:gd name="connsiteY7" fmla="*/ 145837 h 291675"/>
              <a:gd name="connsiteX8" fmla="*/ 0 w 2297000"/>
              <a:gd name="connsiteY8" fmla="*/ 145838 h 291675"/>
              <a:gd name="connsiteX0" fmla="*/ 0 w 2297001"/>
              <a:gd name="connsiteY0" fmla="*/ 145838 h 291676"/>
              <a:gd name="connsiteX1" fmla="*/ 145838 w 2297001"/>
              <a:gd name="connsiteY1" fmla="*/ 0 h 291676"/>
              <a:gd name="connsiteX2" fmla="*/ 2151163 w 2297001"/>
              <a:gd name="connsiteY2" fmla="*/ 0 h 291676"/>
              <a:gd name="connsiteX3" fmla="*/ 2297001 w 2297001"/>
              <a:gd name="connsiteY3" fmla="*/ 145838 h 291676"/>
              <a:gd name="connsiteX4" fmla="*/ 2297000 w 2297001"/>
              <a:gd name="connsiteY4" fmla="*/ 145838 h 291676"/>
              <a:gd name="connsiteX5" fmla="*/ 2151162 w 2297001"/>
              <a:gd name="connsiteY5" fmla="*/ 291676 h 291676"/>
              <a:gd name="connsiteX6" fmla="*/ 145838 w 2297001"/>
              <a:gd name="connsiteY6" fmla="*/ 291675 h 291676"/>
              <a:gd name="connsiteX7" fmla="*/ 0 w 2297001"/>
              <a:gd name="connsiteY7" fmla="*/ 145837 h 291676"/>
              <a:gd name="connsiteX8" fmla="*/ 91440 w 2297001"/>
              <a:gd name="connsiteY8" fmla="*/ 237278 h 291676"/>
              <a:gd name="connsiteX0" fmla="*/ 0 w 2297001"/>
              <a:gd name="connsiteY0" fmla="*/ 145838 h 291676"/>
              <a:gd name="connsiteX1" fmla="*/ 145838 w 2297001"/>
              <a:gd name="connsiteY1" fmla="*/ 0 h 291676"/>
              <a:gd name="connsiteX2" fmla="*/ 2151163 w 2297001"/>
              <a:gd name="connsiteY2" fmla="*/ 0 h 291676"/>
              <a:gd name="connsiteX3" fmla="*/ 2297001 w 2297001"/>
              <a:gd name="connsiteY3" fmla="*/ 145838 h 291676"/>
              <a:gd name="connsiteX4" fmla="*/ 2297000 w 2297001"/>
              <a:gd name="connsiteY4" fmla="*/ 145838 h 291676"/>
              <a:gd name="connsiteX5" fmla="*/ 2151162 w 2297001"/>
              <a:gd name="connsiteY5" fmla="*/ 291676 h 291676"/>
              <a:gd name="connsiteX6" fmla="*/ 145838 w 2297001"/>
              <a:gd name="connsiteY6" fmla="*/ 291675 h 291676"/>
              <a:gd name="connsiteX7" fmla="*/ 0 w 2297001"/>
              <a:gd name="connsiteY7" fmla="*/ 145837 h 291676"/>
              <a:gd name="connsiteX0" fmla="*/ 0 w 2297001"/>
              <a:gd name="connsiteY0" fmla="*/ 145838 h 291676"/>
              <a:gd name="connsiteX1" fmla="*/ 145838 w 2297001"/>
              <a:gd name="connsiteY1" fmla="*/ 0 h 291676"/>
              <a:gd name="connsiteX2" fmla="*/ 2151163 w 2297001"/>
              <a:gd name="connsiteY2" fmla="*/ 0 h 291676"/>
              <a:gd name="connsiteX3" fmla="*/ 2297001 w 2297001"/>
              <a:gd name="connsiteY3" fmla="*/ 145838 h 291676"/>
              <a:gd name="connsiteX4" fmla="*/ 2297000 w 2297001"/>
              <a:gd name="connsiteY4" fmla="*/ 145838 h 291676"/>
              <a:gd name="connsiteX5" fmla="*/ 2151162 w 2297001"/>
              <a:gd name="connsiteY5" fmla="*/ 291676 h 291676"/>
              <a:gd name="connsiteX6" fmla="*/ 145838 w 2297001"/>
              <a:gd name="connsiteY6" fmla="*/ 291675 h 291676"/>
              <a:gd name="connsiteX0" fmla="*/ 0 w 2151163"/>
              <a:gd name="connsiteY0" fmla="*/ 0 h 291676"/>
              <a:gd name="connsiteX1" fmla="*/ 2005325 w 2151163"/>
              <a:gd name="connsiteY1" fmla="*/ 0 h 291676"/>
              <a:gd name="connsiteX2" fmla="*/ 2151163 w 2151163"/>
              <a:gd name="connsiteY2" fmla="*/ 145838 h 291676"/>
              <a:gd name="connsiteX3" fmla="*/ 2151162 w 2151163"/>
              <a:gd name="connsiteY3" fmla="*/ 145838 h 291676"/>
              <a:gd name="connsiteX4" fmla="*/ 2005324 w 2151163"/>
              <a:gd name="connsiteY4" fmla="*/ 291676 h 291676"/>
              <a:gd name="connsiteX5" fmla="*/ 0 w 2151163"/>
              <a:gd name="connsiteY5" fmla="*/ 291675 h 291676"/>
              <a:gd name="connsiteX0" fmla="*/ 0 w 2151163"/>
              <a:gd name="connsiteY0" fmla="*/ 0 h 293700"/>
              <a:gd name="connsiteX1" fmla="*/ 2005325 w 2151163"/>
              <a:gd name="connsiteY1" fmla="*/ 0 h 293700"/>
              <a:gd name="connsiteX2" fmla="*/ 2151163 w 2151163"/>
              <a:gd name="connsiteY2" fmla="*/ 145838 h 293700"/>
              <a:gd name="connsiteX3" fmla="*/ 2151162 w 2151163"/>
              <a:gd name="connsiteY3" fmla="*/ 145838 h 293700"/>
              <a:gd name="connsiteX4" fmla="*/ 2005324 w 2151163"/>
              <a:gd name="connsiteY4" fmla="*/ 291676 h 293700"/>
              <a:gd name="connsiteX5" fmla="*/ 378929 w 2151163"/>
              <a:gd name="connsiteY5" fmla="*/ 293700 h 293700"/>
              <a:gd name="connsiteX6" fmla="*/ 0 w 2151163"/>
              <a:gd name="connsiteY6" fmla="*/ 291675 h 293700"/>
              <a:gd name="connsiteX0" fmla="*/ 0 w 2151163"/>
              <a:gd name="connsiteY0" fmla="*/ 0 h 293700"/>
              <a:gd name="connsiteX1" fmla="*/ 2005325 w 2151163"/>
              <a:gd name="connsiteY1" fmla="*/ 0 h 293700"/>
              <a:gd name="connsiteX2" fmla="*/ 2151163 w 2151163"/>
              <a:gd name="connsiteY2" fmla="*/ 145838 h 293700"/>
              <a:gd name="connsiteX3" fmla="*/ 2151162 w 2151163"/>
              <a:gd name="connsiteY3" fmla="*/ 145838 h 293700"/>
              <a:gd name="connsiteX4" fmla="*/ 2005324 w 2151163"/>
              <a:gd name="connsiteY4" fmla="*/ 291676 h 293700"/>
              <a:gd name="connsiteX5" fmla="*/ 378929 w 2151163"/>
              <a:gd name="connsiteY5" fmla="*/ 293700 h 2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1163" h="293700">
                <a:moveTo>
                  <a:pt x="0" y="0"/>
                </a:moveTo>
                <a:lnTo>
                  <a:pt x="2005325" y="0"/>
                </a:lnTo>
                <a:cubicBezTo>
                  <a:pt x="2085869" y="0"/>
                  <a:pt x="2151163" y="65294"/>
                  <a:pt x="2151163" y="145838"/>
                </a:cubicBezTo>
                <a:lnTo>
                  <a:pt x="2151162" y="145838"/>
                </a:lnTo>
                <a:cubicBezTo>
                  <a:pt x="2151162" y="226382"/>
                  <a:pt x="2085868" y="291676"/>
                  <a:pt x="2005324" y="291676"/>
                </a:cubicBezTo>
                <a:lnTo>
                  <a:pt x="378929" y="29370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cký objekt 17">
            <a:extLst>
              <a:ext uri="{FF2B5EF4-FFF2-40B4-BE49-F238E27FC236}">
                <a16:creationId xmlns:a16="http://schemas.microsoft.com/office/drawing/2014/main" id="{36CBA0B2-4464-BEEC-85B0-95D01F9A4F1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0" name="Zástupný symbol pro číslo snímku 26">
            <a:extLst>
              <a:ext uri="{FF2B5EF4-FFF2-40B4-BE49-F238E27FC236}">
                <a16:creationId xmlns:a16="http://schemas.microsoft.com/office/drawing/2014/main" id="{E02249C0-5C45-D0EA-193A-6F736EB7E2DA}"/>
              </a:ext>
            </a:extLst>
          </p:cNvPr>
          <p:cNvSpPr>
            <a:spLocks noGrp="1"/>
          </p:cNvSpPr>
          <p:nvPr>
            <p:ph type="sldNum" sz="quarter" idx="12"/>
          </p:nvPr>
        </p:nvSpPr>
        <p:spPr>
          <a:xfrm>
            <a:off x="10808208" y="6263640"/>
            <a:ext cx="908645" cy="123111"/>
          </a:xfrm>
          <a:prstGeom prst="rect">
            <a:avLst/>
          </a:prstGeom>
        </p:spPr>
        <p:txBody>
          <a:bodyPr/>
          <a:lstStyle>
            <a:lvl1pPr algn="r">
              <a:defRPr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8" name="Zástupný text 21">
            <a:extLst>
              <a:ext uri="{FF2B5EF4-FFF2-40B4-BE49-F238E27FC236}">
                <a16:creationId xmlns:a16="http://schemas.microsoft.com/office/drawing/2014/main" id="{EDDDCA8F-D127-982E-CAA6-1561C0E9F358}"/>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13" name="Zástupný text 21">
            <a:extLst>
              <a:ext uri="{FF2B5EF4-FFF2-40B4-BE49-F238E27FC236}">
                <a16:creationId xmlns:a16="http://schemas.microsoft.com/office/drawing/2014/main" id="{D9D7AF37-638B-03E8-8B70-F528B18CBE35}"/>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Tree>
    <p:extLst>
      <p:ext uri="{BB962C8B-B14F-4D97-AF65-F5344CB8AC3E}">
        <p14:creationId xmlns:p14="http://schemas.microsoft.com/office/powerpoint/2010/main" val="30298762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3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aoblený obdélník 3">
            <a:extLst>
              <a:ext uri="{FF2B5EF4-FFF2-40B4-BE49-F238E27FC236}">
                <a16:creationId xmlns:a16="http://schemas.microsoft.com/office/drawing/2014/main" id="{67FB1AB5-5EC3-2E4C-0B3A-9FBE95F15996}"/>
              </a:ext>
            </a:extLst>
          </p:cNvPr>
          <p:cNvSpPr/>
          <p:nvPr userDrawn="1"/>
        </p:nvSpPr>
        <p:spPr>
          <a:xfrm rot="3122059">
            <a:off x="5611969" y="2884500"/>
            <a:ext cx="5937513" cy="525307"/>
          </a:xfrm>
          <a:prstGeom prst="roundRect">
            <a:avLst>
              <a:gd name="adj" fmla="val 50000"/>
            </a:avLst>
          </a:prstGeom>
          <a:noFill/>
          <a:ln w="12700">
            <a:solidFill>
              <a:srgbClr val="E6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838571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818448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908915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6459545" y="3047524"/>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6171715" y="2426266"/>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6094705" y="2068907"/>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5657160" y="1779311"/>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5089368" y="1518003"/>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5040383" y="1083607"/>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4671626" y="2105670"/>
            <a:ext cx="2297000" cy="291675"/>
          </a:xfrm>
          <a:prstGeom prst="roundRect">
            <a:avLst>
              <a:gd name="adj" fmla="val 50000"/>
            </a:avLst>
          </a:prstGeom>
          <a:noFill/>
          <a:ln w="12700">
            <a:solidFill>
              <a:srgbClr val="013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5941743" y="4233183"/>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6DD85AD2-7783-B3AB-02F2-C4B19FE36D29}"/>
              </a:ext>
            </a:extLst>
          </p:cNvPr>
          <p:cNvSpPr/>
          <p:nvPr userDrawn="1"/>
        </p:nvSpPr>
        <p:spPr>
          <a:xfrm rot="13939051">
            <a:off x="8748714"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Skupina 19">
            <a:extLst>
              <a:ext uri="{FF2B5EF4-FFF2-40B4-BE49-F238E27FC236}">
                <a16:creationId xmlns:a16="http://schemas.microsoft.com/office/drawing/2014/main" id="{41E0EAB4-E43B-35C8-05BE-38C34DD82082}"/>
              </a:ext>
            </a:extLst>
          </p:cNvPr>
          <p:cNvGrpSpPr/>
          <p:nvPr userDrawn="1"/>
        </p:nvGrpSpPr>
        <p:grpSpPr>
          <a:xfrm>
            <a:off x="8521539" y="87101"/>
            <a:ext cx="3232774" cy="5897706"/>
            <a:chOff x="9974371" y="-1127446"/>
            <a:chExt cx="2084944" cy="3803663"/>
          </a:xfrm>
        </p:grpSpPr>
        <p:sp>
          <p:nvSpPr>
            <p:cNvPr id="18" name="Zaoblený obdélník 17">
              <a:extLst>
                <a:ext uri="{FF2B5EF4-FFF2-40B4-BE49-F238E27FC236}">
                  <a16:creationId xmlns:a16="http://schemas.microsoft.com/office/drawing/2014/main" id="{2D88D6E1-F31E-73A6-2F00-AE42E517A3E0}"/>
                </a:ext>
              </a:extLst>
            </p:cNvPr>
            <p:cNvSpPr/>
            <p:nvPr userDrawn="1"/>
          </p:nvSpPr>
          <p:spPr>
            <a:xfrm rot="3122059">
              <a:off x="9075664" y="-228739"/>
              <a:ext cx="1982285" cy="184871"/>
            </a:xfrm>
            <a:prstGeom prst="roundRect">
              <a:avLst>
                <a:gd name="adj" fmla="val 50000"/>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aoblený obdélník 16">
              <a:extLst>
                <a:ext uri="{FF2B5EF4-FFF2-40B4-BE49-F238E27FC236}">
                  <a16:creationId xmlns:a16="http://schemas.microsoft.com/office/drawing/2014/main" id="{F7F7B286-99A5-4C05-1846-B8AD5165D925}"/>
                </a:ext>
              </a:extLst>
            </p:cNvPr>
            <p:cNvSpPr/>
            <p:nvPr userDrawn="1"/>
          </p:nvSpPr>
          <p:spPr>
            <a:xfrm rot="3122059">
              <a:off x="11128672" y="17455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Zaoblený obdélník 20">
            <a:extLst>
              <a:ext uri="{FF2B5EF4-FFF2-40B4-BE49-F238E27FC236}">
                <a16:creationId xmlns:a16="http://schemas.microsoft.com/office/drawing/2014/main" id="{5297A70D-552F-9266-D685-F870DDEEB3CF}"/>
              </a:ext>
            </a:extLst>
          </p:cNvPr>
          <p:cNvSpPr/>
          <p:nvPr userDrawn="1"/>
        </p:nvSpPr>
        <p:spPr>
          <a:xfrm rot="3122059">
            <a:off x="9496895" y="3153325"/>
            <a:ext cx="2725209" cy="476631"/>
          </a:xfrm>
          <a:prstGeom prst="roundRect">
            <a:avLst>
              <a:gd name="adj" fmla="val 5000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Zaoblený obdélník 21">
            <a:extLst>
              <a:ext uri="{FF2B5EF4-FFF2-40B4-BE49-F238E27FC236}">
                <a16:creationId xmlns:a16="http://schemas.microsoft.com/office/drawing/2014/main" id="{53BE20A1-BF9E-BC40-C318-C9060D23A16A}"/>
              </a:ext>
            </a:extLst>
          </p:cNvPr>
          <p:cNvSpPr/>
          <p:nvPr userDrawn="1"/>
        </p:nvSpPr>
        <p:spPr>
          <a:xfrm rot="13939051">
            <a:off x="6498966"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cký objekt 22">
            <a:extLst>
              <a:ext uri="{FF2B5EF4-FFF2-40B4-BE49-F238E27FC236}">
                <a16:creationId xmlns:a16="http://schemas.microsoft.com/office/drawing/2014/main" id="{F30743A1-14E6-0BD7-7518-852618AA92E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25" name="Zástupný symbol pro číslo snímku 26">
            <a:extLst>
              <a:ext uri="{FF2B5EF4-FFF2-40B4-BE49-F238E27FC236}">
                <a16:creationId xmlns:a16="http://schemas.microsoft.com/office/drawing/2014/main" id="{F3B252A1-79F0-358C-C016-12930AA628A0}"/>
              </a:ext>
            </a:extLst>
          </p:cNvPr>
          <p:cNvSpPr txBox="1">
            <a:spLocks/>
          </p:cNvSpPr>
          <p:nvPr userDrawn="1"/>
        </p:nvSpPr>
        <p:spPr>
          <a:xfrm>
            <a:off x="10808208" y="6263640"/>
            <a:ext cx="908645" cy="169278"/>
          </a:xfrm>
          <a:prstGeom prst="rect">
            <a:avLst/>
          </a:prstGeom>
        </p:spPr>
        <p:txBody>
          <a:bodyPr/>
          <a:lstStyle>
            <a:defPPr>
              <a:defRPr lang="en-US"/>
            </a:defPPr>
            <a:lvl1pPr marL="0" algn="l" defTabSz="914400" rtl="0" eaLnBrk="1" latinLnBrk="0" hangingPunct="1">
              <a:defRPr sz="800" b="0" i="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cs-CZ" smtClean="0"/>
              <a:pPr algn="r"/>
              <a:t>‹#›</a:t>
            </a:fld>
            <a:endParaRPr lang="cs-CZ"/>
          </a:p>
        </p:txBody>
      </p:sp>
      <p:sp>
        <p:nvSpPr>
          <p:cNvPr id="26" name="Zástupný text 21">
            <a:extLst>
              <a:ext uri="{FF2B5EF4-FFF2-40B4-BE49-F238E27FC236}">
                <a16:creationId xmlns:a16="http://schemas.microsoft.com/office/drawing/2014/main" id="{032EB428-1AFA-DD76-BAF0-55C299336541}"/>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1538995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7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3377" y="5502"/>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1488496" y="5251987"/>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1411486" y="4894628"/>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973941" y="4605032"/>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406149" y="4343724"/>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357164" y="3909328"/>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11593" y="4931391"/>
            <a:ext cx="2297000" cy="291675"/>
          </a:xfrm>
          <a:prstGeom prst="roundRect">
            <a:avLst>
              <a:gd name="adj" fmla="val 50000"/>
            </a:avLst>
          </a:prstGeom>
          <a:noFill/>
          <a:ln w="12700">
            <a:solidFill>
              <a:srgbClr val="013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6DD85AD2-7783-B3AB-02F2-C4B19FE36D29}"/>
              </a:ext>
            </a:extLst>
          </p:cNvPr>
          <p:cNvSpPr/>
          <p:nvPr userDrawn="1"/>
        </p:nvSpPr>
        <p:spPr>
          <a:xfrm rot="13939051">
            <a:off x="10823520"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aoblený obdélník 17">
            <a:extLst>
              <a:ext uri="{FF2B5EF4-FFF2-40B4-BE49-F238E27FC236}">
                <a16:creationId xmlns:a16="http://schemas.microsoft.com/office/drawing/2014/main" id="{2D88D6E1-F31E-73A6-2F00-AE42E517A3E0}"/>
              </a:ext>
            </a:extLst>
          </p:cNvPr>
          <p:cNvSpPr/>
          <p:nvPr userDrawn="1"/>
        </p:nvSpPr>
        <p:spPr>
          <a:xfrm rot="3122059">
            <a:off x="-638858" y="3245515"/>
            <a:ext cx="2732087" cy="293629"/>
          </a:xfrm>
          <a:custGeom>
            <a:avLst/>
            <a:gdLst>
              <a:gd name="connsiteX0" fmla="*/ 0 w 3073599"/>
              <a:gd name="connsiteY0" fmla="*/ 143325 h 286649"/>
              <a:gd name="connsiteX1" fmla="*/ 143325 w 3073599"/>
              <a:gd name="connsiteY1" fmla="*/ 0 h 286649"/>
              <a:gd name="connsiteX2" fmla="*/ 2930275 w 3073599"/>
              <a:gd name="connsiteY2" fmla="*/ 0 h 286649"/>
              <a:gd name="connsiteX3" fmla="*/ 3073600 w 3073599"/>
              <a:gd name="connsiteY3" fmla="*/ 143325 h 286649"/>
              <a:gd name="connsiteX4" fmla="*/ 3073599 w 3073599"/>
              <a:gd name="connsiteY4" fmla="*/ 143325 h 286649"/>
              <a:gd name="connsiteX5" fmla="*/ 2930274 w 3073599"/>
              <a:gd name="connsiteY5" fmla="*/ 286650 h 286649"/>
              <a:gd name="connsiteX6" fmla="*/ 143325 w 3073599"/>
              <a:gd name="connsiteY6" fmla="*/ 286649 h 286649"/>
              <a:gd name="connsiteX7" fmla="*/ 0 w 3073599"/>
              <a:gd name="connsiteY7" fmla="*/ 143324 h 286649"/>
              <a:gd name="connsiteX8" fmla="*/ 0 w 3073599"/>
              <a:gd name="connsiteY8" fmla="*/ 143325 h 286649"/>
              <a:gd name="connsiteX0" fmla="*/ 0 w 3073600"/>
              <a:gd name="connsiteY0" fmla="*/ 143325 h 293629"/>
              <a:gd name="connsiteX1" fmla="*/ 143325 w 3073600"/>
              <a:gd name="connsiteY1" fmla="*/ 0 h 293629"/>
              <a:gd name="connsiteX2" fmla="*/ 2930275 w 3073600"/>
              <a:gd name="connsiteY2" fmla="*/ 0 h 293629"/>
              <a:gd name="connsiteX3" fmla="*/ 3073600 w 3073600"/>
              <a:gd name="connsiteY3" fmla="*/ 143325 h 293629"/>
              <a:gd name="connsiteX4" fmla="*/ 3073599 w 3073600"/>
              <a:gd name="connsiteY4" fmla="*/ 143325 h 293629"/>
              <a:gd name="connsiteX5" fmla="*/ 2930274 w 3073600"/>
              <a:gd name="connsiteY5" fmla="*/ 286650 h 293629"/>
              <a:gd name="connsiteX6" fmla="*/ 701108 w 3073600"/>
              <a:gd name="connsiteY6" fmla="*/ 293629 h 293629"/>
              <a:gd name="connsiteX7" fmla="*/ 143325 w 3073600"/>
              <a:gd name="connsiteY7" fmla="*/ 286649 h 293629"/>
              <a:gd name="connsiteX8" fmla="*/ 0 w 3073600"/>
              <a:gd name="connsiteY8" fmla="*/ 143324 h 293629"/>
              <a:gd name="connsiteX9" fmla="*/ 0 w 3073600"/>
              <a:gd name="connsiteY9" fmla="*/ 143325 h 293629"/>
              <a:gd name="connsiteX0" fmla="*/ 0 w 3073600"/>
              <a:gd name="connsiteY0" fmla="*/ 143325 h 293629"/>
              <a:gd name="connsiteX1" fmla="*/ 143325 w 3073600"/>
              <a:gd name="connsiteY1" fmla="*/ 0 h 293629"/>
              <a:gd name="connsiteX2" fmla="*/ 341513 w 3073600"/>
              <a:gd name="connsiteY2" fmla="*/ 8137 h 293629"/>
              <a:gd name="connsiteX3" fmla="*/ 2930275 w 3073600"/>
              <a:gd name="connsiteY3" fmla="*/ 0 h 293629"/>
              <a:gd name="connsiteX4" fmla="*/ 3073600 w 3073600"/>
              <a:gd name="connsiteY4" fmla="*/ 143325 h 293629"/>
              <a:gd name="connsiteX5" fmla="*/ 3073599 w 3073600"/>
              <a:gd name="connsiteY5" fmla="*/ 143325 h 293629"/>
              <a:gd name="connsiteX6" fmla="*/ 2930274 w 3073600"/>
              <a:gd name="connsiteY6" fmla="*/ 286650 h 293629"/>
              <a:gd name="connsiteX7" fmla="*/ 701108 w 3073600"/>
              <a:gd name="connsiteY7" fmla="*/ 293629 h 293629"/>
              <a:gd name="connsiteX8" fmla="*/ 143325 w 3073600"/>
              <a:gd name="connsiteY8" fmla="*/ 286649 h 293629"/>
              <a:gd name="connsiteX9" fmla="*/ 0 w 3073600"/>
              <a:gd name="connsiteY9" fmla="*/ 143324 h 293629"/>
              <a:gd name="connsiteX10" fmla="*/ 0 w 3073600"/>
              <a:gd name="connsiteY10" fmla="*/ 143325 h 293629"/>
              <a:gd name="connsiteX0" fmla="*/ 143325 w 3073600"/>
              <a:gd name="connsiteY0" fmla="*/ 0 h 293629"/>
              <a:gd name="connsiteX1" fmla="*/ 341513 w 3073600"/>
              <a:gd name="connsiteY1" fmla="*/ 8137 h 293629"/>
              <a:gd name="connsiteX2" fmla="*/ 2930275 w 3073600"/>
              <a:gd name="connsiteY2" fmla="*/ 0 h 293629"/>
              <a:gd name="connsiteX3" fmla="*/ 3073600 w 3073600"/>
              <a:gd name="connsiteY3" fmla="*/ 143325 h 293629"/>
              <a:gd name="connsiteX4" fmla="*/ 3073599 w 3073600"/>
              <a:gd name="connsiteY4" fmla="*/ 143325 h 293629"/>
              <a:gd name="connsiteX5" fmla="*/ 2930274 w 3073600"/>
              <a:gd name="connsiteY5" fmla="*/ 286650 h 293629"/>
              <a:gd name="connsiteX6" fmla="*/ 701108 w 3073600"/>
              <a:gd name="connsiteY6" fmla="*/ 293629 h 293629"/>
              <a:gd name="connsiteX7" fmla="*/ 143325 w 3073600"/>
              <a:gd name="connsiteY7" fmla="*/ 286649 h 293629"/>
              <a:gd name="connsiteX8" fmla="*/ 0 w 3073600"/>
              <a:gd name="connsiteY8" fmla="*/ 143324 h 293629"/>
              <a:gd name="connsiteX9" fmla="*/ 0 w 3073600"/>
              <a:gd name="connsiteY9" fmla="*/ 143325 h 293629"/>
              <a:gd name="connsiteX10" fmla="*/ 234765 w 3073600"/>
              <a:gd name="connsiteY10" fmla="*/ 91440 h 293629"/>
              <a:gd name="connsiteX0" fmla="*/ 143325 w 3073600"/>
              <a:gd name="connsiteY0" fmla="*/ 0 h 293629"/>
              <a:gd name="connsiteX1" fmla="*/ 341513 w 3073600"/>
              <a:gd name="connsiteY1" fmla="*/ 8137 h 293629"/>
              <a:gd name="connsiteX2" fmla="*/ 2930275 w 3073600"/>
              <a:gd name="connsiteY2" fmla="*/ 0 h 293629"/>
              <a:gd name="connsiteX3" fmla="*/ 3073600 w 3073600"/>
              <a:gd name="connsiteY3" fmla="*/ 143325 h 293629"/>
              <a:gd name="connsiteX4" fmla="*/ 3073599 w 3073600"/>
              <a:gd name="connsiteY4" fmla="*/ 143325 h 293629"/>
              <a:gd name="connsiteX5" fmla="*/ 2930274 w 3073600"/>
              <a:gd name="connsiteY5" fmla="*/ 286650 h 293629"/>
              <a:gd name="connsiteX6" fmla="*/ 701108 w 3073600"/>
              <a:gd name="connsiteY6" fmla="*/ 293629 h 293629"/>
              <a:gd name="connsiteX7" fmla="*/ 143325 w 3073600"/>
              <a:gd name="connsiteY7" fmla="*/ 286649 h 293629"/>
              <a:gd name="connsiteX8" fmla="*/ 0 w 3073600"/>
              <a:gd name="connsiteY8" fmla="*/ 143324 h 293629"/>
              <a:gd name="connsiteX9" fmla="*/ 0 w 3073600"/>
              <a:gd name="connsiteY9" fmla="*/ 143325 h 293629"/>
              <a:gd name="connsiteX0" fmla="*/ 341513 w 3073600"/>
              <a:gd name="connsiteY0" fmla="*/ 8137 h 293629"/>
              <a:gd name="connsiteX1" fmla="*/ 2930275 w 3073600"/>
              <a:gd name="connsiteY1" fmla="*/ 0 h 293629"/>
              <a:gd name="connsiteX2" fmla="*/ 3073600 w 3073600"/>
              <a:gd name="connsiteY2" fmla="*/ 143325 h 293629"/>
              <a:gd name="connsiteX3" fmla="*/ 3073599 w 3073600"/>
              <a:gd name="connsiteY3" fmla="*/ 143325 h 293629"/>
              <a:gd name="connsiteX4" fmla="*/ 2930274 w 3073600"/>
              <a:gd name="connsiteY4" fmla="*/ 286650 h 293629"/>
              <a:gd name="connsiteX5" fmla="*/ 701108 w 3073600"/>
              <a:gd name="connsiteY5" fmla="*/ 293629 h 293629"/>
              <a:gd name="connsiteX6" fmla="*/ 143325 w 3073600"/>
              <a:gd name="connsiteY6" fmla="*/ 286649 h 293629"/>
              <a:gd name="connsiteX7" fmla="*/ 0 w 3073600"/>
              <a:gd name="connsiteY7" fmla="*/ 143324 h 293629"/>
              <a:gd name="connsiteX8" fmla="*/ 0 w 3073600"/>
              <a:gd name="connsiteY8" fmla="*/ 143325 h 293629"/>
              <a:gd name="connsiteX0" fmla="*/ 341513 w 3073600"/>
              <a:gd name="connsiteY0" fmla="*/ 8137 h 293629"/>
              <a:gd name="connsiteX1" fmla="*/ 2930275 w 3073600"/>
              <a:gd name="connsiteY1" fmla="*/ 0 h 293629"/>
              <a:gd name="connsiteX2" fmla="*/ 3073600 w 3073600"/>
              <a:gd name="connsiteY2" fmla="*/ 143325 h 293629"/>
              <a:gd name="connsiteX3" fmla="*/ 3073599 w 3073600"/>
              <a:gd name="connsiteY3" fmla="*/ 143325 h 293629"/>
              <a:gd name="connsiteX4" fmla="*/ 2930274 w 3073600"/>
              <a:gd name="connsiteY4" fmla="*/ 286650 h 293629"/>
              <a:gd name="connsiteX5" fmla="*/ 701108 w 3073600"/>
              <a:gd name="connsiteY5" fmla="*/ 293629 h 293629"/>
              <a:gd name="connsiteX6" fmla="*/ 143325 w 3073600"/>
              <a:gd name="connsiteY6" fmla="*/ 286649 h 293629"/>
              <a:gd name="connsiteX7" fmla="*/ 0 w 3073600"/>
              <a:gd name="connsiteY7" fmla="*/ 143324 h 293629"/>
              <a:gd name="connsiteX0" fmla="*/ 198188 w 2930275"/>
              <a:gd name="connsiteY0" fmla="*/ 8137 h 293629"/>
              <a:gd name="connsiteX1" fmla="*/ 2786950 w 2930275"/>
              <a:gd name="connsiteY1" fmla="*/ 0 h 293629"/>
              <a:gd name="connsiteX2" fmla="*/ 2930275 w 2930275"/>
              <a:gd name="connsiteY2" fmla="*/ 143325 h 293629"/>
              <a:gd name="connsiteX3" fmla="*/ 2930274 w 2930275"/>
              <a:gd name="connsiteY3" fmla="*/ 143325 h 293629"/>
              <a:gd name="connsiteX4" fmla="*/ 2786949 w 2930275"/>
              <a:gd name="connsiteY4" fmla="*/ 286650 h 293629"/>
              <a:gd name="connsiteX5" fmla="*/ 557783 w 2930275"/>
              <a:gd name="connsiteY5" fmla="*/ 293629 h 293629"/>
              <a:gd name="connsiteX6" fmla="*/ 0 w 2930275"/>
              <a:gd name="connsiteY6" fmla="*/ 286649 h 293629"/>
              <a:gd name="connsiteX0" fmla="*/ 0 w 2732087"/>
              <a:gd name="connsiteY0" fmla="*/ 8137 h 293629"/>
              <a:gd name="connsiteX1" fmla="*/ 2588762 w 2732087"/>
              <a:gd name="connsiteY1" fmla="*/ 0 h 293629"/>
              <a:gd name="connsiteX2" fmla="*/ 2732087 w 2732087"/>
              <a:gd name="connsiteY2" fmla="*/ 143325 h 293629"/>
              <a:gd name="connsiteX3" fmla="*/ 2732086 w 2732087"/>
              <a:gd name="connsiteY3" fmla="*/ 143325 h 293629"/>
              <a:gd name="connsiteX4" fmla="*/ 2588761 w 2732087"/>
              <a:gd name="connsiteY4" fmla="*/ 286650 h 293629"/>
              <a:gd name="connsiteX5" fmla="*/ 359595 w 2732087"/>
              <a:gd name="connsiteY5" fmla="*/ 293629 h 29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2087" h="293629">
                <a:moveTo>
                  <a:pt x="0" y="8137"/>
                </a:moveTo>
                <a:lnTo>
                  <a:pt x="2588762" y="0"/>
                </a:lnTo>
                <a:cubicBezTo>
                  <a:pt x="2667918" y="0"/>
                  <a:pt x="2732087" y="64169"/>
                  <a:pt x="2732087" y="143325"/>
                </a:cubicBezTo>
                <a:lnTo>
                  <a:pt x="2732086" y="143325"/>
                </a:lnTo>
                <a:cubicBezTo>
                  <a:pt x="2732086" y="222481"/>
                  <a:pt x="2667917" y="286650"/>
                  <a:pt x="2588761" y="286650"/>
                </a:cubicBezTo>
                <a:lnTo>
                  <a:pt x="359595" y="293629"/>
                </a:lnTo>
              </a:path>
            </a:pathLst>
          </a:cu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cký objekt 3">
            <a:extLst>
              <a:ext uri="{FF2B5EF4-FFF2-40B4-BE49-F238E27FC236}">
                <a16:creationId xmlns:a16="http://schemas.microsoft.com/office/drawing/2014/main" id="{191FB6A2-AA15-E1B8-57B5-9316518CFC2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6" name="Zástupný symbol pro číslo snímku 26">
            <a:extLst>
              <a:ext uri="{FF2B5EF4-FFF2-40B4-BE49-F238E27FC236}">
                <a16:creationId xmlns:a16="http://schemas.microsoft.com/office/drawing/2014/main" id="{0C31CEB0-6D66-C1BC-B88C-55F4A40784A4}"/>
              </a:ext>
            </a:extLst>
          </p:cNvPr>
          <p:cNvSpPr txBox="1">
            <a:spLocks/>
          </p:cNvSpPr>
          <p:nvPr userDrawn="1"/>
        </p:nvSpPr>
        <p:spPr>
          <a:xfrm>
            <a:off x="10808208" y="6263640"/>
            <a:ext cx="908645" cy="169278"/>
          </a:xfrm>
          <a:prstGeom prst="rect">
            <a:avLst/>
          </a:prstGeom>
        </p:spPr>
        <p:txBody>
          <a:bodyPr/>
          <a:lstStyle>
            <a:defPPr>
              <a:defRPr lang="en-US"/>
            </a:defPPr>
            <a:lvl1pPr marL="0" algn="l" defTabSz="914400" rtl="0" eaLnBrk="1" latinLnBrk="0" hangingPunct="1">
              <a:defRPr sz="800" b="0" i="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cs-CZ" smtClean="0"/>
              <a:pPr algn="r"/>
              <a:t>‹#›</a:t>
            </a:fld>
            <a:endParaRPr lang="cs-CZ"/>
          </a:p>
        </p:txBody>
      </p:sp>
      <p:sp>
        <p:nvSpPr>
          <p:cNvPr id="7" name="Zástupný text 21">
            <a:extLst>
              <a:ext uri="{FF2B5EF4-FFF2-40B4-BE49-F238E27FC236}">
                <a16:creationId xmlns:a16="http://schemas.microsoft.com/office/drawing/2014/main" id="{0224E094-9443-58EE-F4E1-C23E777C95B6}"/>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8" name="Zástupný text 21">
            <a:extLst>
              <a:ext uri="{FF2B5EF4-FFF2-40B4-BE49-F238E27FC236}">
                <a16:creationId xmlns:a16="http://schemas.microsoft.com/office/drawing/2014/main" id="{8832E277-FA6E-3F12-54D1-6F7D46F18D5D}"/>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Tree>
    <p:extLst>
      <p:ext uri="{BB962C8B-B14F-4D97-AF65-F5344CB8AC3E}">
        <p14:creationId xmlns:p14="http://schemas.microsoft.com/office/powerpoint/2010/main" val="202871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26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86795" cy="6858000"/>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1488496" y="5251987"/>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1411486" y="4894628"/>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973941" y="4605032"/>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406149" y="4343724"/>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357164" y="3909328"/>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11593" y="4931391"/>
            <a:ext cx="2297000" cy="291675"/>
          </a:xfrm>
          <a:prstGeom prst="roundRect">
            <a:avLst>
              <a:gd name="adj" fmla="val 50000"/>
            </a:avLst>
          </a:prstGeom>
          <a:noFill/>
          <a:ln w="12700">
            <a:solidFill>
              <a:srgbClr val="013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aoblený obdélník 17">
            <a:extLst>
              <a:ext uri="{FF2B5EF4-FFF2-40B4-BE49-F238E27FC236}">
                <a16:creationId xmlns:a16="http://schemas.microsoft.com/office/drawing/2014/main" id="{2D88D6E1-F31E-73A6-2F00-AE42E517A3E0}"/>
              </a:ext>
            </a:extLst>
          </p:cNvPr>
          <p:cNvSpPr/>
          <p:nvPr userDrawn="1"/>
        </p:nvSpPr>
        <p:spPr>
          <a:xfrm rot="3122059">
            <a:off x="-638858" y="3245515"/>
            <a:ext cx="2732087" cy="293629"/>
          </a:xfrm>
          <a:custGeom>
            <a:avLst/>
            <a:gdLst>
              <a:gd name="connsiteX0" fmla="*/ 0 w 3073599"/>
              <a:gd name="connsiteY0" fmla="*/ 143325 h 286649"/>
              <a:gd name="connsiteX1" fmla="*/ 143325 w 3073599"/>
              <a:gd name="connsiteY1" fmla="*/ 0 h 286649"/>
              <a:gd name="connsiteX2" fmla="*/ 2930275 w 3073599"/>
              <a:gd name="connsiteY2" fmla="*/ 0 h 286649"/>
              <a:gd name="connsiteX3" fmla="*/ 3073600 w 3073599"/>
              <a:gd name="connsiteY3" fmla="*/ 143325 h 286649"/>
              <a:gd name="connsiteX4" fmla="*/ 3073599 w 3073599"/>
              <a:gd name="connsiteY4" fmla="*/ 143325 h 286649"/>
              <a:gd name="connsiteX5" fmla="*/ 2930274 w 3073599"/>
              <a:gd name="connsiteY5" fmla="*/ 286650 h 286649"/>
              <a:gd name="connsiteX6" fmla="*/ 143325 w 3073599"/>
              <a:gd name="connsiteY6" fmla="*/ 286649 h 286649"/>
              <a:gd name="connsiteX7" fmla="*/ 0 w 3073599"/>
              <a:gd name="connsiteY7" fmla="*/ 143324 h 286649"/>
              <a:gd name="connsiteX8" fmla="*/ 0 w 3073599"/>
              <a:gd name="connsiteY8" fmla="*/ 143325 h 286649"/>
              <a:gd name="connsiteX0" fmla="*/ 0 w 3073600"/>
              <a:gd name="connsiteY0" fmla="*/ 143325 h 293629"/>
              <a:gd name="connsiteX1" fmla="*/ 143325 w 3073600"/>
              <a:gd name="connsiteY1" fmla="*/ 0 h 293629"/>
              <a:gd name="connsiteX2" fmla="*/ 2930275 w 3073600"/>
              <a:gd name="connsiteY2" fmla="*/ 0 h 293629"/>
              <a:gd name="connsiteX3" fmla="*/ 3073600 w 3073600"/>
              <a:gd name="connsiteY3" fmla="*/ 143325 h 293629"/>
              <a:gd name="connsiteX4" fmla="*/ 3073599 w 3073600"/>
              <a:gd name="connsiteY4" fmla="*/ 143325 h 293629"/>
              <a:gd name="connsiteX5" fmla="*/ 2930274 w 3073600"/>
              <a:gd name="connsiteY5" fmla="*/ 286650 h 293629"/>
              <a:gd name="connsiteX6" fmla="*/ 701108 w 3073600"/>
              <a:gd name="connsiteY6" fmla="*/ 293629 h 293629"/>
              <a:gd name="connsiteX7" fmla="*/ 143325 w 3073600"/>
              <a:gd name="connsiteY7" fmla="*/ 286649 h 293629"/>
              <a:gd name="connsiteX8" fmla="*/ 0 w 3073600"/>
              <a:gd name="connsiteY8" fmla="*/ 143324 h 293629"/>
              <a:gd name="connsiteX9" fmla="*/ 0 w 3073600"/>
              <a:gd name="connsiteY9" fmla="*/ 143325 h 293629"/>
              <a:gd name="connsiteX0" fmla="*/ 0 w 3073600"/>
              <a:gd name="connsiteY0" fmla="*/ 143325 h 293629"/>
              <a:gd name="connsiteX1" fmla="*/ 143325 w 3073600"/>
              <a:gd name="connsiteY1" fmla="*/ 0 h 293629"/>
              <a:gd name="connsiteX2" fmla="*/ 341513 w 3073600"/>
              <a:gd name="connsiteY2" fmla="*/ 8137 h 293629"/>
              <a:gd name="connsiteX3" fmla="*/ 2930275 w 3073600"/>
              <a:gd name="connsiteY3" fmla="*/ 0 h 293629"/>
              <a:gd name="connsiteX4" fmla="*/ 3073600 w 3073600"/>
              <a:gd name="connsiteY4" fmla="*/ 143325 h 293629"/>
              <a:gd name="connsiteX5" fmla="*/ 3073599 w 3073600"/>
              <a:gd name="connsiteY5" fmla="*/ 143325 h 293629"/>
              <a:gd name="connsiteX6" fmla="*/ 2930274 w 3073600"/>
              <a:gd name="connsiteY6" fmla="*/ 286650 h 293629"/>
              <a:gd name="connsiteX7" fmla="*/ 701108 w 3073600"/>
              <a:gd name="connsiteY7" fmla="*/ 293629 h 293629"/>
              <a:gd name="connsiteX8" fmla="*/ 143325 w 3073600"/>
              <a:gd name="connsiteY8" fmla="*/ 286649 h 293629"/>
              <a:gd name="connsiteX9" fmla="*/ 0 w 3073600"/>
              <a:gd name="connsiteY9" fmla="*/ 143324 h 293629"/>
              <a:gd name="connsiteX10" fmla="*/ 0 w 3073600"/>
              <a:gd name="connsiteY10" fmla="*/ 143325 h 293629"/>
              <a:gd name="connsiteX0" fmla="*/ 143325 w 3073600"/>
              <a:gd name="connsiteY0" fmla="*/ 0 h 293629"/>
              <a:gd name="connsiteX1" fmla="*/ 341513 w 3073600"/>
              <a:gd name="connsiteY1" fmla="*/ 8137 h 293629"/>
              <a:gd name="connsiteX2" fmla="*/ 2930275 w 3073600"/>
              <a:gd name="connsiteY2" fmla="*/ 0 h 293629"/>
              <a:gd name="connsiteX3" fmla="*/ 3073600 w 3073600"/>
              <a:gd name="connsiteY3" fmla="*/ 143325 h 293629"/>
              <a:gd name="connsiteX4" fmla="*/ 3073599 w 3073600"/>
              <a:gd name="connsiteY4" fmla="*/ 143325 h 293629"/>
              <a:gd name="connsiteX5" fmla="*/ 2930274 w 3073600"/>
              <a:gd name="connsiteY5" fmla="*/ 286650 h 293629"/>
              <a:gd name="connsiteX6" fmla="*/ 701108 w 3073600"/>
              <a:gd name="connsiteY6" fmla="*/ 293629 h 293629"/>
              <a:gd name="connsiteX7" fmla="*/ 143325 w 3073600"/>
              <a:gd name="connsiteY7" fmla="*/ 286649 h 293629"/>
              <a:gd name="connsiteX8" fmla="*/ 0 w 3073600"/>
              <a:gd name="connsiteY8" fmla="*/ 143324 h 293629"/>
              <a:gd name="connsiteX9" fmla="*/ 0 w 3073600"/>
              <a:gd name="connsiteY9" fmla="*/ 143325 h 293629"/>
              <a:gd name="connsiteX10" fmla="*/ 234765 w 3073600"/>
              <a:gd name="connsiteY10" fmla="*/ 91440 h 293629"/>
              <a:gd name="connsiteX0" fmla="*/ 143325 w 3073600"/>
              <a:gd name="connsiteY0" fmla="*/ 0 h 293629"/>
              <a:gd name="connsiteX1" fmla="*/ 341513 w 3073600"/>
              <a:gd name="connsiteY1" fmla="*/ 8137 h 293629"/>
              <a:gd name="connsiteX2" fmla="*/ 2930275 w 3073600"/>
              <a:gd name="connsiteY2" fmla="*/ 0 h 293629"/>
              <a:gd name="connsiteX3" fmla="*/ 3073600 w 3073600"/>
              <a:gd name="connsiteY3" fmla="*/ 143325 h 293629"/>
              <a:gd name="connsiteX4" fmla="*/ 3073599 w 3073600"/>
              <a:gd name="connsiteY4" fmla="*/ 143325 h 293629"/>
              <a:gd name="connsiteX5" fmla="*/ 2930274 w 3073600"/>
              <a:gd name="connsiteY5" fmla="*/ 286650 h 293629"/>
              <a:gd name="connsiteX6" fmla="*/ 701108 w 3073600"/>
              <a:gd name="connsiteY6" fmla="*/ 293629 h 293629"/>
              <a:gd name="connsiteX7" fmla="*/ 143325 w 3073600"/>
              <a:gd name="connsiteY7" fmla="*/ 286649 h 293629"/>
              <a:gd name="connsiteX8" fmla="*/ 0 w 3073600"/>
              <a:gd name="connsiteY8" fmla="*/ 143324 h 293629"/>
              <a:gd name="connsiteX9" fmla="*/ 0 w 3073600"/>
              <a:gd name="connsiteY9" fmla="*/ 143325 h 293629"/>
              <a:gd name="connsiteX0" fmla="*/ 341513 w 3073600"/>
              <a:gd name="connsiteY0" fmla="*/ 8137 h 293629"/>
              <a:gd name="connsiteX1" fmla="*/ 2930275 w 3073600"/>
              <a:gd name="connsiteY1" fmla="*/ 0 h 293629"/>
              <a:gd name="connsiteX2" fmla="*/ 3073600 w 3073600"/>
              <a:gd name="connsiteY2" fmla="*/ 143325 h 293629"/>
              <a:gd name="connsiteX3" fmla="*/ 3073599 w 3073600"/>
              <a:gd name="connsiteY3" fmla="*/ 143325 h 293629"/>
              <a:gd name="connsiteX4" fmla="*/ 2930274 w 3073600"/>
              <a:gd name="connsiteY4" fmla="*/ 286650 h 293629"/>
              <a:gd name="connsiteX5" fmla="*/ 701108 w 3073600"/>
              <a:gd name="connsiteY5" fmla="*/ 293629 h 293629"/>
              <a:gd name="connsiteX6" fmla="*/ 143325 w 3073600"/>
              <a:gd name="connsiteY6" fmla="*/ 286649 h 293629"/>
              <a:gd name="connsiteX7" fmla="*/ 0 w 3073600"/>
              <a:gd name="connsiteY7" fmla="*/ 143324 h 293629"/>
              <a:gd name="connsiteX8" fmla="*/ 0 w 3073600"/>
              <a:gd name="connsiteY8" fmla="*/ 143325 h 293629"/>
              <a:gd name="connsiteX0" fmla="*/ 341513 w 3073600"/>
              <a:gd name="connsiteY0" fmla="*/ 8137 h 293629"/>
              <a:gd name="connsiteX1" fmla="*/ 2930275 w 3073600"/>
              <a:gd name="connsiteY1" fmla="*/ 0 h 293629"/>
              <a:gd name="connsiteX2" fmla="*/ 3073600 w 3073600"/>
              <a:gd name="connsiteY2" fmla="*/ 143325 h 293629"/>
              <a:gd name="connsiteX3" fmla="*/ 3073599 w 3073600"/>
              <a:gd name="connsiteY3" fmla="*/ 143325 h 293629"/>
              <a:gd name="connsiteX4" fmla="*/ 2930274 w 3073600"/>
              <a:gd name="connsiteY4" fmla="*/ 286650 h 293629"/>
              <a:gd name="connsiteX5" fmla="*/ 701108 w 3073600"/>
              <a:gd name="connsiteY5" fmla="*/ 293629 h 293629"/>
              <a:gd name="connsiteX6" fmla="*/ 143325 w 3073600"/>
              <a:gd name="connsiteY6" fmla="*/ 286649 h 293629"/>
              <a:gd name="connsiteX7" fmla="*/ 0 w 3073600"/>
              <a:gd name="connsiteY7" fmla="*/ 143324 h 293629"/>
              <a:gd name="connsiteX0" fmla="*/ 198188 w 2930275"/>
              <a:gd name="connsiteY0" fmla="*/ 8137 h 293629"/>
              <a:gd name="connsiteX1" fmla="*/ 2786950 w 2930275"/>
              <a:gd name="connsiteY1" fmla="*/ 0 h 293629"/>
              <a:gd name="connsiteX2" fmla="*/ 2930275 w 2930275"/>
              <a:gd name="connsiteY2" fmla="*/ 143325 h 293629"/>
              <a:gd name="connsiteX3" fmla="*/ 2930274 w 2930275"/>
              <a:gd name="connsiteY3" fmla="*/ 143325 h 293629"/>
              <a:gd name="connsiteX4" fmla="*/ 2786949 w 2930275"/>
              <a:gd name="connsiteY4" fmla="*/ 286650 h 293629"/>
              <a:gd name="connsiteX5" fmla="*/ 557783 w 2930275"/>
              <a:gd name="connsiteY5" fmla="*/ 293629 h 293629"/>
              <a:gd name="connsiteX6" fmla="*/ 0 w 2930275"/>
              <a:gd name="connsiteY6" fmla="*/ 286649 h 293629"/>
              <a:gd name="connsiteX0" fmla="*/ 0 w 2732087"/>
              <a:gd name="connsiteY0" fmla="*/ 8137 h 293629"/>
              <a:gd name="connsiteX1" fmla="*/ 2588762 w 2732087"/>
              <a:gd name="connsiteY1" fmla="*/ 0 h 293629"/>
              <a:gd name="connsiteX2" fmla="*/ 2732087 w 2732087"/>
              <a:gd name="connsiteY2" fmla="*/ 143325 h 293629"/>
              <a:gd name="connsiteX3" fmla="*/ 2732086 w 2732087"/>
              <a:gd name="connsiteY3" fmla="*/ 143325 h 293629"/>
              <a:gd name="connsiteX4" fmla="*/ 2588761 w 2732087"/>
              <a:gd name="connsiteY4" fmla="*/ 286650 h 293629"/>
              <a:gd name="connsiteX5" fmla="*/ 359595 w 2732087"/>
              <a:gd name="connsiteY5" fmla="*/ 293629 h 29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2087" h="293629">
                <a:moveTo>
                  <a:pt x="0" y="8137"/>
                </a:moveTo>
                <a:lnTo>
                  <a:pt x="2588762" y="0"/>
                </a:lnTo>
                <a:cubicBezTo>
                  <a:pt x="2667918" y="0"/>
                  <a:pt x="2732087" y="64169"/>
                  <a:pt x="2732087" y="143325"/>
                </a:cubicBezTo>
                <a:lnTo>
                  <a:pt x="2732086" y="143325"/>
                </a:lnTo>
                <a:cubicBezTo>
                  <a:pt x="2732086" y="222481"/>
                  <a:pt x="2667917" y="286650"/>
                  <a:pt x="2588761" y="286650"/>
                </a:cubicBezTo>
                <a:lnTo>
                  <a:pt x="359595" y="293629"/>
                </a:lnTo>
              </a:path>
            </a:pathLst>
          </a:cu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cký objekt 3">
            <a:extLst>
              <a:ext uri="{FF2B5EF4-FFF2-40B4-BE49-F238E27FC236}">
                <a16:creationId xmlns:a16="http://schemas.microsoft.com/office/drawing/2014/main" id="{191FB6A2-AA15-E1B8-57B5-9316518CFC2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6" name="Zástupný symbol pro číslo snímku 26">
            <a:extLst>
              <a:ext uri="{FF2B5EF4-FFF2-40B4-BE49-F238E27FC236}">
                <a16:creationId xmlns:a16="http://schemas.microsoft.com/office/drawing/2014/main" id="{0C31CEB0-6D66-C1BC-B88C-55F4A40784A4}"/>
              </a:ext>
            </a:extLst>
          </p:cNvPr>
          <p:cNvSpPr txBox="1">
            <a:spLocks/>
          </p:cNvSpPr>
          <p:nvPr userDrawn="1"/>
        </p:nvSpPr>
        <p:spPr>
          <a:xfrm>
            <a:off x="10808208" y="6263640"/>
            <a:ext cx="908645" cy="169278"/>
          </a:xfrm>
          <a:prstGeom prst="rect">
            <a:avLst/>
          </a:prstGeom>
        </p:spPr>
        <p:txBody>
          <a:bodyPr/>
          <a:lstStyle>
            <a:defPPr>
              <a:defRPr lang="en-US"/>
            </a:defPPr>
            <a:lvl1pPr marL="0" algn="l" defTabSz="914400" rtl="0" eaLnBrk="1" latinLnBrk="0" hangingPunct="1">
              <a:defRPr sz="800" b="0" i="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cs-CZ" smtClean="0"/>
              <a:pPr algn="r"/>
              <a:t>‹#›</a:t>
            </a:fld>
            <a:endParaRPr lang="cs-CZ"/>
          </a:p>
        </p:txBody>
      </p:sp>
      <p:sp>
        <p:nvSpPr>
          <p:cNvPr id="7" name="Zaoblený obdélník 6">
            <a:extLst>
              <a:ext uri="{FF2B5EF4-FFF2-40B4-BE49-F238E27FC236}">
                <a16:creationId xmlns:a16="http://schemas.microsoft.com/office/drawing/2014/main" id="{74C370DC-9716-B851-FB44-32DF93936790}"/>
              </a:ext>
            </a:extLst>
          </p:cNvPr>
          <p:cNvSpPr/>
          <p:nvPr userDrawn="1"/>
        </p:nvSpPr>
        <p:spPr>
          <a:xfrm rot="3122059">
            <a:off x="2530768" y="5702504"/>
            <a:ext cx="632474" cy="1395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aoblený obdélník 7">
            <a:extLst>
              <a:ext uri="{FF2B5EF4-FFF2-40B4-BE49-F238E27FC236}">
                <a16:creationId xmlns:a16="http://schemas.microsoft.com/office/drawing/2014/main" id="{59A1E7F4-A67D-90D0-E544-883D62BC55FC}"/>
              </a:ext>
            </a:extLst>
          </p:cNvPr>
          <p:cNvSpPr/>
          <p:nvPr userDrawn="1"/>
        </p:nvSpPr>
        <p:spPr>
          <a:xfrm rot="3122059">
            <a:off x="2329539" y="5235603"/>
            <a:ext cx="306265" cy="13954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21">
            <a:extLst>
              <a:ext uri="{FF2B5EF4-FFF2-40B4-BE49-F238E27FC236}">
                <a16:creationId xmlns:a16="http://schemas.microsoft.com/office/drawing/2014/main" id="{8FF0AC71-42CC-036F-6763-DFBC1D85128F}"/>
              </a:ext>
            </a:extLst>
          </p:cNvPr>
          <p:cNvSpPr/>
          <p:nvPr userDrawn="1"/>
        </p:nvSpPr>
        <p:spPr>
          <a:xfrm rot="3122059">
            <a:off x="3234205"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aoblený obdélník 18">
            <a:extLst>
              <a:ext uri="{FF2B5EF4-FFF2-40B4-BE49-F238E27FC236}">
                <a16:creationId xmlns:a16="http://schemas.microsoft.com/office/drawing/2014/main" id="{B0A697BB-7B54-5E22-6B69-92D74903F17D}"/>
              </a:ext>
            </a:extLst>
          </p:cNvPr>
          <p:cNvSpPr/>
          <p:nvPr userDrawn="1"/>
        </p:nvSpPr>
        <p:spPr>
          <a:xfrm rot="3122059">
            <a:off x="604598" y="3047524"/>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Zaoblený obdélník 19">
            <a:extLst>
              <a:ext uri="{FF2B5EF4-FFF2-40B4-BE49-F238E27FC236}">
                <a16:creationId xmlns:a16="http://schemas.microsoft.com/office/drawing/2014/main" id="{1421C5B7-E8ED-12E6-6368-8661639FA74D}"/>
              </a:ext>
            </a:extLst>
          </p:cNvPr>
          <p:cNvSpPr/>
          <p:nvPr userDrawn="1"/>
        </p:nvSpPr>
        <p:spPr>
          <a:xfrm rot="3122059">
            <a:off x="86796" y="4233183"/>
            <a:ext cx="4297098" cy="3048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ástupný text 21">
            <a:extLst>
              <a:ext uri="{FF2B5EF4-FFF2-40B4-BE49-F238E27FC236}">
                <a16:creationId xmlns:a16="http://schemas.microsoft.com/office/drawing/2014/main" id="{23D5993C-1073-521D-C1BB-A7F5ECE0208B}"/>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22" name="Zástupný text 21">
            <a:extLst>
              <a:ext uri="{FF2B5EF4-FFF2-40B4-BE49-F238E27FC236}">
                <a16:creationId xmlns:a16="http://schemas.microsoft.com/office/drawing/2014/main" id="{AE290C62-1F12-6F99-C9A2-9B455146662E}"/>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Tree>
    <p:extLst>
      <p:ext uri="{BB962C8B-B14F-4D97-AF65-F5344CB8AC3E}">
        <p14:creationId xmlns:p14="http://schemas.microsoft.com/office/powerpoint/2010/main" val="40974552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9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aoblený obdélník 3">
            <a:extLst>
              <a:ext uri="{FF2B5EF4-FFF2-40B4-BE49-F238E27FC236}">
                <a16:creationId xmlns:a16="http://schemas.microsoft.com/office/drawing/2014/main" id="{67FB1AB5-5EC3-2E4C-0B3A-9FBE95F15996}"/>
              </a:ext>
            </a:extLst>
          </p:cNvPr>
          <p:cNvSpPr/>
          <p:nvPr userDrawn="1"/>
        </p:nvSpPr>
        <p:spPr>
          <a:xfrm rot="3122059">
            <a:off x="5611969" y="2884500"/>
            <a:ext cx="5937513" cy="525307"/>
          </a:xfrm>
          <a:prstGeom prst="roundRect">
            <a:avLst>
              <a:gd name="adj" fmla="val 50000"/>
            </a:avLst>
          </a:prstGeom>
          <a:noFill/>
          <a:ln w="12700">
            <a:solidFill>
              <a:srgbClr val="E6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838571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818448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908915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6459545" y="3047524"/>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6171715" y="2426266"/>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6094705" y="2068907"/>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5657160" y="1779311"/>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5089368" y="1518003"/>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5040383" y="1083607"/>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4671626" y="2105670"/>
            <a:ext cx="2297000" cy="291675"/>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5941743" y="4233183"/>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cký objekt 16">
            <a:extLst>
              <a:ext uri="{FF2B5EF4-FFF2-40B4-BE49-F238E27FC236}">
                <a16:creationId xmlns:a16="http://schemas.microsoft.com/office/drawing/2014/main" id="{E261075B-C007-21F9-3CD4-E6474A58EB4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19" name="Zástupný symbol pro číslo snímku 26">
            <a:extLst>
              <a:ext uri="{FF2B5EF4-FFF2-40B4-BE49-F238E27FC236}">
                <a16:creationId xmlns:a16="http://schemas.microsoft.com/office/drawing/2014/main" id="{23F599D1-371D-6D76-E765-6947C3AD43DB}"/>
              </a:ext>
            </a:extLst>
          </p:cNvPr>
          <p:cNvSpPr>
            <a:spLocks noGrp="1"/>
          </p:cNvSpPr>
          <p:nvPr>
            <p:ph type="sldNum" sz="quarter" idx="12"/>
          </p:nvPr>
        </p:nvSpPr>
        <p:spPr>
          <a:xfrm>
            <a:off x="10808208" y="6263640"/>
            <a:ext cx="908645" cy="123111"/>
          </a:xfrm>
          <a:prstGeom prst="rect">
            <a:avLst/>
          </a:prstGeom>
        </p:spPr>
        <p:txBody>
          <a:bodyPr/>
          <a:lstStyle>
            <a:lvl1pPr algn="r">
              <a:defRPr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0" name="Zaoblený obdélník 16">
            <a:extLst>
              <a:ext uri="{FF2B5EF4-FFF2-40B4-BE49-F238E27FC236}">
                <a16:creationId xmlns:a16="http://schemas.microsoft.com/office/drawing/2014/main" id="{73837F57-1F48-3FDF-7BE8-4DD42707180F}"/>
              </a:ext>
            </a:extLst>
          </p:cNvPr>
          <p:cNvSpPr/>
          <p:nvPr userDrawn="1"/>
        </p:nvSpPr>
        <p:spPr>
          <a:xfrm rot="3122059">
            <a:off x="10311320" y="4541816"/>
            <a:ext cx="2521280" cy="364704"/>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aoblený obdélník 20">
            <a:extLst>
              <a:ext uri="{FF2B5EF4-FFF2-40B4-BE49-F238E27FC236}">
                <a16:creationId xmlns:a16="http://schemas.microsoft.com/office/drawing/2014/main" id="{C2C88A4E-8C06-1EB6-2593-681523705103}"/>
              </a:ext>
            </a:extLst>
          </p:cNvPr>
          <p:cNvSpPr/>
          <p:nvPr userDrawn="1"/>
        </p:nvSpPr>
        <p:spPr>
          <a:xfrm rot="3122059">
            <a:off x="9496895" y="3153325"/>
            <a:ext cx="2725209" cy="47663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Zástupný text 21">
            <a:extLst>
              <a:ext uri="{FF2B5EF4-FFF2-40B4-BE49-F238E27FC236}">
                <a16:creationId xmlns:a16="http://schemas.microsoft.com/office/drawing/2014/main" id="{B05A58F8-52CA-CD18-ACE8-4634234AE7BF}"/>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2413853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4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aoblený obdélník 3">
            <a:extLst>
              <a:ext uri="{FF2B5EF4-FFF2-40B4-BE49-F238E27FC236}">
                <a16:creationId xmlns:a16="http://schemas.microsoft.com/office/drawing/2014/main" id="{67FB1AB5-5EC3-2E4C-0B3A-9FBE95F15996}"/>
              </a:ext>
            </a:extLst>
          </p:cNvPr>
          <p:cNvSpPr/>
          <p:nvPr userDrawn="1"/>
        </p:nvSpPr>
        <p:spPr>
          <a:xfrm rot="3122059">
            <a:off x="7093297" y="2884500"/>
            <a:ext cx="5937513" cy="525307"/>
          </a:xfrm>
          <a:prstGeom prst="roundRect">
            <a:avLst>
              <a:gd name="adj" fmla="val 50000"/>
            </a:avLst>
          </a:prstGeom>
          <a:noFill/>
          <a:ln w="12700">
            <a:solidFill>
              <a:srgbClr val="E6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9867043"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9665814"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1022299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7940873" y="3047524"/>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7653043" y="2426266"/>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7576033" y="2068907"/>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7138488" y="1779311"/>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6570696" y="1518003"/>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6521711" y="1083607"/>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6152954" y="2105670"/>
            <a:ext cx="2297000" cy="291675"/>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7424928" y="3794760"/>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cký objekt 16">
            <a:extLst>
              <a:ext uri="{FF2B5EF4-FFF2-40B4-BE49-F238E27FC236}">
                <a16:creationId xmlns:a16="http://schemas.microsoft.com/office/drawing/2014/main" id="{E261075B-C007-21F9-3CD4-E6474A58EB4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19" name="Zástupný symbol pro číslo snímku 26">
            <a:extLst>
              <a:ext uri="{FF2B5EF4-FFF2-40B4-BE49-F238E27FC236}">
                <a16:creationId xmlns:a16="http://schemas.microsoft.com/office/drawing/2014/main" id="{23F599D1-371D-6D76-E765-6947C3AD43DB}"/>
              </a:ext>
            </a:extLst>
          </p:cNvPr>
          <p:cNvSpPr>
            <a:spLocks noGrp="1"/>
          </p:cNvSpPr>
          <p:nvPr>
            <p:ph type="sldNum" sz="quarter" idx="12"/>
          </p:nvPr>
        </p:nvSpPr>
        <p:spPr>
          <a:xfrm>
            <a:off x="10808208" y="6263640"/>
            <a:ext cx="908645" cy="123111"/>
          </a:xfrm>
          <a:prstGeom prst="rect">
            <a:avLst/>
          </a:prstGeom>
        </p:spPr>
        <p:txBody>
          <a:bodyPr/>
          <a:lstStyle>
            <a:lvl1pPr algn="r">
              <a:defRPr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0" name="Zástupný text 21">
            <a:extLst>
              <a:ext uri="{FF2B5EF4-FFF2-40B4-BE49-F238E27FC236}">
                <a16:creationId xmlns:a16="http://schemas.microsoft.com/office/drawing/2014/main" id="{5E50775E-F0DF-44E0-D797-931AAC3D04F8}"/>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637675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a:t>Click to edit Master text styles</a:t>
            </a:r>
          </a:p>
        </p:txBody>
      </p:sp>
    </p:spTree>
    <p:extLst>
      <p:ext uri="{BB962C8B-B14F-4D97-AF65-F5344CB8AC3E}">
        <p14:creationId xmlns:p14="http://schemas.microsoft.com/office/powerpoint/2010/main" val="1898089997"/>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0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92000" cy="6858000"/>
          </a:xfrm>
          <a:prstGeom prst="rect">
            <a:avLst/>
          </a:prstGeom>
          <a:solidFill>
            <a:srgbClr val="D8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aoblený obdélník 3">
            <a:extLst>
              <a:ext uri="{FF2B5EF4-FFF2-40B4-BE49-F238E27FC236}">
                <a16:creationId xmlns:a16="http://schemas.microsoft.com/office/drawing/2014/main" id="{67FB1AB5-5EC3-2E4C-0B3A-9FBE95F15996}"/>
              </a:ext>
            </a:extLst>
          </p:cNvPr>
          <p:cNvSpPr/>
          <p:nvPr userDrawn="1"/>
        </p:nvSpPr>
        <p:spPr>
          <a:xfrm rot="3122059">
            <a:off x="5611969" y="2884500"/>
            <a:ext cx="5937513" cy="525307"/>
          </a:xfrm>
          <a:prstGeom prst="roundRect">
            <a:avLst>
              <a:gd name="adj" fmla="val 50000"/>
            </a:avLst>
          </a:prstGeom>
          <a:noFill/>
          <a:ln w="12700">
            <a:solidFill>
              <a:srgbClr val="E6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838571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818448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908915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6459545" y="3047524"/>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6171715" y="2426266"/>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6094705" y="2068907"/>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5657160" y="1779311"/>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5089368" y="1518003"/>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5040383" y="1083607"/>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4671626" y="2105670"/>
            <a:ext cx="2297000" cy="291675"/>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5941743" y="4233183"/>
            <a:ext cx="4297098" cy="3048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6DD85AD2-7783-B3AB-02F2-C4B19FE36D29}"/>
              </a:ext>
            </a:extLst>
          </p:cNvPr>
          <p:cNvSpPr/>
          <p:nvPr userDrawn="1"/>
        </p:nvSpPr>
        <p:spPr>
          <a:xfrm rot="13939051">
            <a:off x="8748714"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aoblený obdélník 17">
            <a:extLst>
              <a:ext uri="{FF2B5EF4-FFF2-40B4-BE49-F238E27FC236}">
                <a16:creationId xmlns:a16="http://schemas.microsoft.com/office/drawing/2014/main" id="{2D88D6E1-F31E-73A6-2F00-AE42E517A3E0}"/>
              </a:ext>
            </a:extLst>
          </p:cNvPr>
          <p:cNvSpPr/>
          <p:nvPr userDrawn="1"/>
        </p:nvSpPr>
        <p:spPr>
          <a:xfrm rot="3122059">
            <a:off x="7128064" y="1480576"/>
            <a:ext cx="3073599" cy="286649"/>
          </a:xfrm>
          <a:prstGeom prst="roundRect">
            <a:avLst>
              <a:gd name="adj" fmla="val 50000"/>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aoblený obdélník 16">
            <a:extLst>
              <a:ext uri="{FF2B5EF4-FFF2-40B4-BE49-F238E27FC236}">
                <a16:creationId xmlns:a16="http://schemas.microsoft.com/office/drawing/2014/main" id="{F7F7B286-99A5-4C05-1846-B8AD5165D925}"/>
              </a:ext>
            </a:extLst>
          </p:cNvPr>
          <p:cNvSpPr/>
          <p:nvPr userDrawn="1"/>
        </p:nvSpPr>
        <p:spPr>
          <a:xfrm rot="3122059">
            <a:off x="10311320" y="4541816"/>
            <a:ext cx="2521280" cy="364704"/>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aoblený obdélník 20">
            <a:extLst>
              <a:ext uri="{FF2B5EF4-FFF2-40B4-BE49-F238E27FC236}">
                <a16:creationId xmlns:a16="http://schemas.microsoft.com/office/drawing/2014/main" id="{5297A70D-552F-9266-D685-F870DDEEB3CF}"/>
              </a:ext>
            </a:extLst>
          </p:cNvPr>
          <p:cNvSpPr/>
          <p:nvPr userDrawn="1"/>
        </p:nvSpPr>
        <p:spPr>
          <a:xfrm rot="3122059">
            <a:off x="9496895" y="3153325"/>
            <a:ext cx="2725209" cy="47663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Zaoblený obdélník 21">
            <a:extLst>
              <a:ext uri="{FF2B5EF4-FFF2-40B4-BE49-F238E27FC236}">
                <a16:creationId xmlns:a16="http://schemas.microsoft.com/office/drawing/2014/main" id="{53BE20A1-BF9E-BC40-C318-C9060D23A16A}"/>
              </a:ext>
            </a:extLst>
          </p:cNvPr>
          <p:cNvSpPr/>
          <p:nvPr userDrawn="1"/>
        </p:nvSpPr>
        <p:spPr>
          <a:xfrm rot="13939051">
            <a:off x="6498966"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Zástupný symbol pro číslo snímku 26">
            <a:extLst>
              <a:ext uri="{FF2B5EF4-FFF2-40B4-BE49-F238E27FC236}">
                <a16:creationId xmlns:a16="http://schemas.microsoft.com/office/drawing/2014/main" id="{2E789107-2095-0C84-9333-4F023FD6E971}"/>
              </a:ext>
            </a:extLst>
          </p:cNvPr>
          <p:cNvSpPr>
            <a:spLocks noGrp="1"/>
          </p:cNvSpPr>
          <p:nvPr>
            <p:ph type="sldNum" sz="quarter" idx="12"/>
          </p:nvPr>
        </p:nvSpPr>
        <p:spPr>
          <a:xfrm>
            <a:off x="10808208" y="6263640"/>
            <a:ext cx="908645" cy="123111"/>
          </a:xfrm>
          <a:prstGeom prst="rect">
            <a:avLst/>
          </a:prstGeom>
        </p:spPr>
        <p:txBody>
          <a:bodyPr/>
          <a:lstStyle>
            <a:lvl1pPr algn="r">
              <a:defRPr sz="800" b="0" i="0">
                <a:solidFill>
                  <a:srgbClr val="00308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0" name="Zástupný text 21">
            <a:extLst>
              <a:ext uri="{FF2B5EF4-FFF2-40B4-BE49-F238E27FC236}">
                <a16:creationId xmlns:a16="http://schemas.microsoft.com/office/drawing/2014/main" id="{0A006A27-25B5-8221-E09B-D99C5B2C0A28}"/>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rgbClr val="002E7D"/>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pic>
        <p:nvPicPr>
          <p:cNvPr id="27" name="Grafický objekt 3">
            <a:extLst>
              <a:ext uri="{FF2B5EF4-FFF2-40B4-BE49-F238E27FC236}">
                <a16:creationId xmlns:a16="http://schemas.microsoft.com/office/drawing/2014/main" id="{BE7BF589-6F88-0140-9D24-FD5F0315A19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8"/>
            <a:ext cx="646033" cy="442023"/>
          </a:xfrm>
          <a:prstGeom prst="rect">
            <a:avLst/>
          </a:prstGeom>
        </p:spPr>
      </p:pic>
    </p:spTree>
    <p:extLst>
      <p:ext uri="{BB962C8B-B14F-4D97-AF65-F5344CB8AC3E}">
        <p14:creationId xmlns:p14="http://schemas.microsoft.com/office/powerpoint/2010/main" val="16450762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5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92000" cy="6858000"/>
          </a:xfrm>
          <a:prstGeom prst="rect">
            <a:avLst/>
          </a:prstGeom>
          <a:solidFill>
            <a:srgbClr val="A1B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aoblený obdélník 3">
            <a:extLst>
              <a:ext uri="{FF2B5EF4-FFF2-40B4-BE49-F238E27FC236}">
                <a16:creationId xmlns:a16="http://schemas.microsoft.com/office/drawing/2014/main" id="{67FB1AB5-5EC3-2E4C-0B3A-9FBE95F15996}"/>
              </a:ext>
            </a:extLst>
          </p:cNvPr>
          <p:cNvSpPr/>
          <p:nvPr userDrawn="1"/>
        </p:nvSpPr>
        <p:spPr>
          <a:xfrm rot="3122059">
            <a:off x="7093297" y="2884500"/>
            <a:ext cx="5937513" cy="525307"/>
          </a:xfrm>
          <a:prstGeom prst="roundRect">
            <a:avLst>
              <a:gd name="adj" fmla="val 50000"/>
            </a:avLst>
          </a:prstGeom>
          <a:noFill/>
          <a:ln w="12700">
            <a:solidFill>
              <a:srgbClr val="E6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9867043" y="5705856"/>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9665814"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10222615"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7940873" y="3047524"/>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7653043" y="2426266"/>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7576033" y="2068907"/>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7138488" y="1779311"/>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6570696" y="1518003"/>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6521711" y="1083607"/>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6152954" y="2105670"/>
            <a:ext cx="2297000" cy="291675"/>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7424928" y="3794760"/>
            <a:ext cx="4297098" cy="3048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cký objekt 3">
            <a:extLst>
              <a:ext uri="{FF2B5EF4-FFF2-40B4-BE49-F238E27FC236}">
                <a16:creationId xmlns:a16="http://schemas.microsoft.com/office/drawing/2014/main" id="{F368CE2A-2C67-844D-B876-B765F54EE07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8"/>
            <a:ext cx="646033" cy="442023"/>
          </a:xfrm>
          <a:prstGeom prst="rect">
            <a:avLst/>
          </a:prstGeom>
        </p:spPr>
      </p:pic>
      <p:sp>
        <p:nvSpPr>
          <p:cNvPr id="18" name="TextBox 6">
            <a:extLst>
              <a:ext uri="{FF2B5EF4-FFF2-40B4-BE49-F238E27FC236}">
                <a16:creationId xmlns:a16="http://schemas.microsoft.com/office/drawing/2014/main" id="{2170BCBA-FC57-6576-D787-374604A759A6}"/>
              </a:ext>
            </a:extLst>
          </p:cNvPr>
          <p:cNvSpPr txBox="1"/>
          <p:nvPr userDrawn="1"/>
        </p:nvSpPr>
        <p:spPr>
          <a:xfrm>
            <a:off x="1262556" y="6223918"/>
            <a:ext cx="7650956" cy="215444"/>
          </a:xfrm>
          <a:prstGeom prst="rect">
            <a:avLst/>
          </a:prstGeom>
          <a:noFill/>
        </p:spPr>
        <p:txBody>
          <a:bodyPr wrap="square">
            <a:spAutoFit/>
          </a:bodyPr>
          <a:lstStyle/>
          <a:p>
            <a:r>
              <a:rPr kumimoji="0" lang="en-US" sz="800" u="none" strike="noStrike" kern="0" cap="none" spc="0" normalizeH="0" baseline="0" noProof="0">
                <a:ln>
                  <a:noFill/>
                </a:ln>
                <a:solidFill>
                  <a:srgbClr val="002E7D"/>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ETS Confidential &amp; Proprietary</a:t>
            </a:r>
            <a:endParaRPr lang="en-US" sz="800">
              <a:solidFill>
                <a:srgbClr val="002E7D"/>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Zástupný symbol pro číslo snímku 26">
            <a:extLst>
              <a:ext uri="{FF2B5EF4-FFF2-40B4-BE49-F238E27FC236}">
                <a16:creationId xmlns:a16="http://schemas.microsoft.com/office/drawing/2014/main" id="{23F599D1-371D-6D76-E765-6947C3AD43DB}"/>
              </a:ext>
            </a:extLst>
          </p:cNvPr>
          <p:cNvSpPr>
            <a:spLocks noGrp="1"/>
          </p:cNvSpPr>
          <p:nvPr>
            <p:ph type="sldNum" sz="quarter" idx="12"/>
          </p:nvPr>
        </p:nvSpPr>
        <p:spPr>
          <a:xfrm>
            <a:off x="10808208" y="6263640"/>
            <a:ext cx="908645" cy="123111"/>
          </a:xfrm>
          <a:prstGeom prst="rect">
            <a:avLst/>
          </a:prstGeom>
        </p:spPr>
        <p:txBody>
          <a:bodyPr/>
          <a:lstStyle>
            <a:lvl1pPr algn="r">
              <a:defRPr sz="800" b="0" i="0">
                <a:solidFill>
                  <a:srgbClr val="00308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0" name="Zástupný text 21">
            <a:extLst>
              <a:ext uri="{FF2B5EF4-FFF2-40B4-BE49-F238E27FC236}">
                <a16:creationId xmlns:a16="http://schemas.microsoft.com/office/drawing/2014/main" id="{09105D8C-7E91-EF59-4F48-AF84BF7F35C8}"/>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rgbClr val="002E7D"/>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1948764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8_Title Only">
    <p:bg>
      <p:bgPr>
        <a:solidFill>
          <a:schemeClr val="bg1"/>
        </a:solidFill>
        <a:effectLst/>
      </p:bgPr>
    </p:bg>
    <p:spTree>
      <p:nvGrpSpPr>
        <p:cNvPr id="1" name=""/>
        <p:cNvGrpSpPr/>
        <p:nvPr/>
      </p:nvGrpSpPr>
      <p:grpSpPr>
        <a:xfrm>
          <a:off x="0" y="0"/>
          <a:ext cx="0" cy="0"/>
          <a:chOff x="0" y="0"/>
          <a:chExt cx="0" cy="0"/>
        </a:xfrm>
      </p:grpSpPr>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1039758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1019635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1022299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10486918" y="2262613"/>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10199088" y="1641355"/>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10122078" y="1283996"/>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9684533" y="994400"/>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9116741" y="733092"/>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9067756" y="298696"/>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8698999" y="1320759"/>
            <a:ext cx="2297000" cy="291675"/>
          </a:xfrm>
          <a:prstGeom prst="roundRect">
            <a:avLst>
              <a:gd name="adj" fmla="val 50000"/>
            </a:avLst>
          </a:prstGeom>
          <a:noFill/>
          <a:ln w="12700">
            <a:solidFill>
              <a:srgbClr val="013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7552944" y="3794760"/>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6DD85AD2-7783-B3AB-02F2-C4B19FE36D29}"/>
              </a:ext>
            </a:extLst>
          </p:cNvPr>
          <p:cNvSpPr/>
          <p:nvPr userDrawn="1"/>
        </p:nvSpPr>
        <p:spPr>
          <a:xfrm rot="13939051">
            <a:off x="930924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aoblený obdélník 20">
            <a:extLst>
              <a:ext uri="{FF2B5EF4-FFF2-40B4-BE49-F238E27FC236}">
                <a16:creationId xmlns:a16="http://schemas.microsoft.com/office/drawing/2014/main" id="{5297A70D-552F-9266-D685-F870DDEEB3CF}"/>
              </a:ext>
            </a:extLst>
          </p:cNvPr>
          <p:cNvSpPr/>
          <p:nvPr userDrawn="1"/>
        </p:nvSpPr>
        <p:spPr>
          <a:xfrm rot="3122059">
            <a:off x="9297582" y="3511222"/>
            <a:ext cx="2725209" cy="476631"/>
          </a:xfrm>
          <a:prstGeom prst="roundRect">
            <a:avLst>
              <a:gd name="adj" fmla="val 50000"/>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cký objekt 3">
            <a:extLst>
              <a:ext uri="{FF2B5EF4-FFF2-40B4-BE49-F238E27FC236}">
                <a16:creationId xmlns:a16="http://schemas.microsoft.com/office/drawing/2014/main" id="{31F01AA4-482D-0FB9-084A-ED1EEB20E8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18" name="Zástupný symbol pro číslo snímku 26">
            <a:extLst>
              <a:ext uri="{FF2B5EF4-FFF2-40B4-BE49-F238E27FC236}">
                <a16:creationId xmlns:a16="http://schemas.microsoft.com/office/drawing/2014/main" id="{35887D48-74E5-7A94-9962-E40B8A50D5CD}"/>
              </a:ext>
            </a:extLst>
          </p:cNvPr>
          <p:cNvSpPr txBox="1">
            <a:spLocks/>
          </p:cNvSpPr>
          <p:nvPr userDrawn="1"/>
        </p:nvSpPr>
        <p:spPr>
          <a:xfrm>
            <a:off x="10808208" y="6263640"/>
            <a:ext cx="908645" cy="169278"/>
          </a:xfrm>
          <a:prstGeom prst="rect">
            <a:avLst/>
          </a:prstGeom>
        </p:spPr>
        <p:txBody>
          <a:bodyPr/>
          <a:lstStyle>
            <a:defPPr>
              <a:defRPr lang="en-US"/>
            </a:defPPr>
            <a:lvl1pPr marL="0" algn="l" defTabSz="914400" rtl="0" eaLnBrk="1" latinLnBrk="0" hangingPunct="1">
              <a:defRPr sz="800" b="0" i="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cs-CZ" smtClean="0"/>
              <a:pPr algn="r"/>
              <a:t>‹#›</a:t>
            </a:fld>
            <a:endParaRPr lang="cs-CZ"/>
          </a:p>
        </p:txBody>
      </p:sp>
      <p:sp>
        <p:nvSpPr>
          <p:cNvPr id="19" name="Zástupný text 21">
            <a:extLst>
              <a:ext uri="{FF2B5EF4-FFF2-40B4-BE49-F238E27FC236}">
                <a16:creationId xmlns:a16="http://schemas.microsoft.com/office/drawing/2014/main" id="{CF2147E3-A078-DA6E-0449-603D313310EE}"/>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9728845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9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92000" cy="6858000"/>
          </a:xfrm>
          <a:prstGeom prst="rect">
            <a:avLst/>
          </a:prstGeom>
          <a:solidFill>
            <a:srgbClr val="D8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1039758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1019635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1022299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10486918" y="2262613"/>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10199088" y="1641355"/>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10122078" y="1283996"/>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9684533" y="994400"/>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9116741" y="733092"/>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9067756" y="298696"/>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8698999" y="1320759"/>
            <a:ext cx="2297000" cy="291675"/>
          </a:xfrm>
          <a:prstGeom prst="roundRect">
            <a:avLst>
              <a:gd name="adj" fmla="val 50000"/>
            </a:avLst>
          </a:prstGeom>
          <a:noFill/>
          <a:ln w="12700">
            <a:solidFill>
              <a:srgbClr val="013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7552944" y="3794760"/>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6DD85AD2-7783-B3AB-02F2-C4B19FE36D29}"/>
              </a:ext>
            </a:extLst>
          </p:cNvPr>
          <p:cNvSpPr/>
          <p:nvPr userDrawn="1"/>
        </p:nvSpPr>
        <p:spPr>
          <a:xfrm rot="13939051">
            <a:off x="930924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aoblený obdélník 20">
            <a:extLst>
              <a:ext uri="{FF2B5EF4-FFF2-40B4-BE49-F238E27FC236}">
                <a16:creationId xmlns:a16="http://schemas.microsoft.com/office/drawing/2014/main" id="{5297A70D-552F-9266-D685-F870DDEEB3CF}"/>
              </a:ext>
            </a:extLst>
          </p:cNvPr>
          <p:cNvSpPr/>
          <p:nvPr userDrawn="1"/>
        </p:nvSpPr>
        <p:spPr>
          <a:xfrm rot="3122059">
            <a:off x="9297582" y="3511222"/>
            <a:ext cx="2725209" cy="476631"/>
          </a:xfrm>
          <a:prstGeom prst="roundRect">
            <a:avLst>
              <a:gd name="adj" fmla="val 50000"/>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cký objekt 3">
            <a:extLst>
              <a:ext uri="{FF2B5EF4-FFF2-40B4-BE49-F238E27FC236}">
                <a16:creationId xmlns:a16="http://schemas.microsoft.com/office/drawing/2014/main" id="{42CBC614-FDAF-6393-B607-33D292EEB30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19" name="Zástupný symbol pro číslo snímku 26">
            <a:extLst>
              <a:ext uri="{FF2B5EF4-FFF2-40B4-BE49-F238E27FC236}">
                <a16:creationId xmlns:a16="http://schemas.microsoft.com/office/drawing/2014/main" id="{5E16470D-82A7-EB92-2F24-D52EEE495F02}"/>
              </a:ext>
            </a:extLst>
          </p:cNvPr>
          <p:cNvSpPr txBox="1">
            <a:spLocks/>
          </p:cNvSpPr>
          <p:nvPr userDrawn="1"/>
        </p:nvSpPr>
        <p:spPr>
          <a:xfrm>
            <a:off x="10808208" y="6263640"/>
            <a:ext cx="908645" cy="169278"/>
          </a:xfrm>
          <a:prstGeom prst="rect">
            <a:avLst/>
          </a:prstGeom>
        </p:spPr>
        <p:txBody>
          <a:bodyPr/>
          <a:lstStyle>
            <a:defPPr>
              <a:defRPr lang="en-US"/>
            </a:defPPr>
            <a:lvl1pPr marL="0" algn="l" defTabSz="914400" rtl="0" eaLnBrk="1" latinLnBrk="0" hangingPunct="1">
              <a:defRPr sz="800" b="0" i="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cs-CZ" smtClean="0"/>
              <a:pPr algn="r"/>
              <a:t>‹#›</a:t>
            </a:fld>
            <a:endParaRPr lang="cs-CZ"/>
          </a:p>
        </p:txBody>
      </p:sp>
      <p:sp>
        <p:nvSpPr>
          <p:cNvPr id="20" name="Zástupný text 21">
            <a:extLst>
              <a:ext uri="{FF2B5EF4-FFF2-40B4-BE49-F238E27FC236}">
                <a16:creationId xmlns:a16="http://schemas.microsoft.com/office/drawing/2014/main" id="{9AFC2D57-06CA-BD2E-E728-1B691714BB50}"/>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4995496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0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92000" cy="6858000"/>
          </a:xfrm>
          <a:prstGeom prst="rect">
            <a:avLst/>
          </a:prstGeom>
          <a:solidFill>
            <a:srgbClr val="2A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1039758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1019635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1022299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10486918" y="2262613"/>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10199088" y="1641355"/>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10122078" y="1283996"/>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9684533" y="994400"/>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9116741" y="733092"/>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9067756" y="298696"/>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8698999" y="1320759"/>
            <a:ext cx="2297000" cy="291675"/>
          </a:xfrm>
          <a:prstGeom prst="roundRect">
            <a:avLst>
              <a:gd name="adj" fmla="val 50000"/>
            </a:avLst>
          </a:prstGeom>
          <a:noFill/>
          <a:ln w="12700">
            <a:solidFill>
              <a:srgbClr val="013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7552944" y="3794760"/>
            <a:ext cx="4297098" cy="3048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6DD85AD2-7783-B3AB-02F2-C4B19FE36D29}"/>
              </a:ext>
            </a:extLst>
          </p:cNvPr>
          <p:cNvSpPr/>
          <p:nvPr userDrawn="1"/>
        </p:nvSpPr>
        <p:spPr>
          <a:xfrm rot="13939051">
            <a:off x="930924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aoblený obdélník 20">
            <a:extLst>
              <a:ext uri="{FF2B5EF4-FFF2-40B4-BE49-F238E27FC236}">
                <a16:creationId xmlns:a16="http://schemas.microsoft.com/office/drawing/2014/main" id="{5297A70D-552F-9266-D685-F870DDEEB3CF}"/>
              </a:ext>
            </a:extLst>
          </p:cNvPr>
          <p:cNvSpPr/>
          <p:nvPr userDrawn="1"/>
        </p:nvSpPr>
        <p:spPr>
          <a:xfrm rot="3122059">
            <a:off x="9297582" y="3511222"/>
            <a:ext cx="2725209" cy="476631"/>
          </a:xfrm>
          <a:prstGeom prst="roundRect">
            <a:avLst>
              <a:gd name="adj" fmla="val 50000"/>
            </a:avLst>
          </a:prstGeom>
          <a:solidFill>
            <a:schemeClr val="accent1">
              <a:lumMod val="20000"/>
              <a:lumOff val="80000"/>
              <a:alpha val="3289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ástupný symbol pro číslo snímku 26">
            <a:extLst>
              <a:ext uri="{FF2B5EF4-FFF2-40B4-BE49-F238E27FC236}">
                <a16:creationId xmlns:a16="http://schemas.microsoft.com/office/drawing/2014/main" id="{887CEE8C-6C29-AC88-400D-9C613894006D}"/>
              </a:ext>
            </a:extLst>
          </p:cNvPr>
          <p:cNvSpPr>
            <a:spLocks noGrp="1"/>
          </p:cNvSpPr>
          <p:nvPr>
            <p:ph type="sldNum" sz="quarter" idx="12"/>
          </p:nvPr>
        </p:nvSpPr>
        <p:spPr>
          <a:xfrm>
            <a:off x="10808208" y="6263640"/>
            <a:ext cx="908645" cy="123111"/>
          </a:xfrm>
          <a:prstGeom prst="rect">
            <a:avLst/>
          </a:prstGeom>
        </p:spPr>
        <p:txBody>
          <a:bodyPr/>
          <a:lstStyle>
            <a:lvl1pPr algn="r">
              <a:defRPr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0" name="Zástupný text 21">
            <a:extLst>
              <a:ext uri="{FF2B5EF4-FFF2-40B4-BE49-F238E27FC236}">
                <a16:creationId xmlns:a16="http://schemas.microsoft.com/office/drawing/2014/main" id="{24EDF350-E7EE-E565-E8D2-6BD7DC890980}"/>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rgbClr val="002E7D"/>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pic>
        <p:nvPicPr>
          <p:cNvPr id="23" name="Grafický objekt 3">
            <a:extLst>
              <a:ext uri="{FF2B5EF4-FFF2-40B4-BE49-F238E27FC236}">
                <a16:creationId xmlns:a16="http://schemas.microsoft.com/office/drawing/2014/main" id="{86B232D2-66FD-EB4E-83C8-958B61D59A0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8"/>
            <a:ext cx="646033" cy="442023"/>
          </a:xfrm>
          <a:prstGeom prst="rect">
            <a:avLst/>
          </a:prstGeom>
        </p:spPr>
      </p:pic>
    </p:spTree>
    <p:extLst>
      <p:ext uri="{BB962C8B-B14F-4D97-AF65-F5344CB8AC3E}">
        <p14:creationId xmlns:p14="http://schemas.microsoft.com/office/powerpoint/2010/main" val="3720894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1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92000" cy="6858000"/>
          </a:xfrm>
          <a:prstGeom prst="rect">
            <a:avLst/>
          </a:prstGeom>
          <a:solidFill>
            <a:srgbClr val="003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1039758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1019635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1022299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10486918" y="2262613"/>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10199088" y="1641355"/>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10122078" y="1283996"/>
            <a:ext cx="106168"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9684533" y="994400"/>
            <a:ext cx="509859"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9116741" y="733092"/>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9067756" y="298696"/>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8698999" y="1320759"/>
            <a:ext cx="2297000" cy="291675"/>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7552944" y="3794760"/>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6DD85AD2-7783-B3AB-02F2-C4B19FE36D29}"/>
              </a:ext>
            </a:extLst>
          </p:cNvPr>
          <p:cNvSpPr/>
          <p:nvPr userDrawn="1"/>
        </p:nvSpPr>
        <p:spPr>
          <a:xfrm rot="13939051">
            <a:off x="930924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aoblený obdélník 20">
            <a:extLst>
              <a:ext uri="{FF2B5EF4-FFF2-40B4-BE49-F238E27FC236}">
                <a16:creationId xmlns:a16="http://schemas.microsoft.com/office/drawing/2014/main" id="{5297A70D-552F-9266-D685-F870DDEEB3CF}"/>
              </a:ext>
            </a:extLst>
          </p:cNvPr>
          <p:cNvSpPr/>
          <p:nvPr userDrawn="1"/>
        </p:nvSpPr>
        <p:spPr>
          <a:xfrm rot="3122059">
            <a:off x="9297582" y="3511222"/>
            <a:ext cx="2725209" cy="476631"/>
          </a:xfrm>
          <a:prstGeom prst="roundRect">
            <a:avLst>
              <a:gd name="adj" fmla="val 50000"/>
            </a:avLst>
          </a:prstGeom>
          <a:solidFill>
            <a:schemeClr val="accent1">
              <a:lumMod val="20000"/>
              <a:lumOff val="80000"/>
              <a:alpha val="1959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cký objekt 3">
            <a:extLst>
              <a:ext uri="{FF2B5EF4-FFF2-40B4-BE49-F238E27FC236}">
                <a16:creationId xmlns:a16="http://schemas.microsoft.com/office/drawing/2014/main" id="{25C74C25-BAC4-9278-ABBB-0C0D068D723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19" name="Zástupný symbol pro číslo snímku 26">
            <a:extLst>
              <a:ext uri="{FF2B5EF4-FFF2-40B4-BE49-F238E27FC236}">
                <a16:creationId xmlns:a16="http://schemas.microsoft.com/office/drawing/2014/main" id="{9CF91196-E5EC-8BC7-A9E3-A8E00FC29680}"/>
              </a:ext>
            </a:extLst>
          </p:cNvPr>
          <p:cNvSpPr>
            <a:spLocks noGrp="1"/>
          </p:cNvSpPr>
          <p:nvPr>
            <p:ph type="sldNum" sz="quarter" idx="12"/>
          </p:nvPr>
        </p:nvSpPr>
        <p:spPr>
          <a:xfrm>
            <a:off x="10808208" y="6263640"/>
            <a:ext cx="908645" cy="123111"/>
          </a:xfrm>
          <a:prstGeom prst="rect">
            <a:avLst/>
          </a:prstGeom>
        </p:spPr>
        <p:txBody>
          <a:bodyPr/>
          <a:lstStyle>
            <a:lvl1pPr algn="r">
              <a:defRPr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0" name="Zástupný text 21">
            <a:extLst>
              <a:ext uri="{FF2B5EF4-FFF2-40B4-BE49-F238E27FC236}">
                <a16:creationId xmlns:a16="http://schemas.microsoft.com/office/drawing/2014/main" id="{81FF0318-3471-F514-E863-16E54719A7E1}"/>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Tree>
    <p:extLst>
      <p:ext uri="{BB962C8B-B14F-4D97-AF65-F5344CB8AC3E}">
        <p14:creationId xmlns:p14="http://schemas.microsoft.com/office/powerpoint/2010/main" val="394504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2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92000" cy="6858000"/>
          </a:xfrm>
          <a:prstGeom prst="rect">
            <a:avLst/>
          </a:prstGeom>
          <a:solidFill>
            <a:srgbClr val="FFD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1039758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1019635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1022299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10486918" y="2262613"/>
            <a:ext cx="898314" cy="125166"/>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10199088" y="1641355"/>
            <a:ext cx="509859" cy="125166"/>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10122078" y="1283996"/>
            <a:ext cx="106168" cy="125166"/>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9684533" y="994400"/>
            <a:ext cx="509859" cy="125166"/>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9116741" y="733092"/>
            <a:ext cx="779553"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9067756" y="298696"/>
            <a:ext cx="199585" cy="125166"/>
          </a:xfrm>
          <a:prstGeom prst="roundRect">
            <a:avLst>
              <a:gd name="adj" fmla="val 50000"/>
            </a:avLst>
          </a:prstGeom>
          <a:solidFill>
            <a:srgbClr val="69CD9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8698999" y="1320759"/>
            <a:ext cx="2297000" cy="291675"/>
          </a:xfrm>
          <a:prstGeom prst="roundRect">
            <a:avLst>
              <a:gd name="adj" fmla="val 50000"/>
            </a:avLst>
          </a:prstGeom>
          <a:noFill/>
          <a:ln w="12700">
            <a:solidFill>
              <a:srgbClr val="013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7549984" y="3798610"/>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6DD85AD2-7783-B3AB-02F2-C4B19FE36D29}"/>
              </a:ext>
            </a:extLst>
          </p:cNvPr>
          <p:cNvSpPr/>
          <p:nvPr userDrawn="1"/>
        </p:nvSpPr>
        <p:spPr>
          <a:xfrm rot="13939051">
            <a:off x="930924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aoblený obdélník 20">
            <a:extLst>
              <a:ext uri="{FF2B5EF4-FFF2-40B4-BE49-F238E27FC236}">
                <a16:creationId xmlns:a16="http://schemas.microsoft.com/office/drawing/2014/main" id="{5297A70D-552F-9266-D685-F870DDEEB3CF}"/>
              </a:ext>
            </a:extLst>
          </p:cNvPr>
          <p:cNvSpPr/>
          <p:nvPr userDrawn="1"/>
        </p:nvSpPr>
        <p:spPr>
          <a:xfrm rot="3122059">
            <a:off x="9297582" y="3511222"/>
            <a:ext cx="2725209" cy="476631"/>
          </a:xfrm>
          <a:prstGeom prst="roundRect">
            <a:avLst>
              <a:gd name="adj" fmla="val 50000"/>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ástupný symbol pro číslo snímku 26">
            <a:extLst>
              <a:ext uri="{FF2B5EF4-FFF2-40B4-BE49-F238E27FC236}">
                <a16:creationId xmlns:a16="http://schemas.microsoft.com/office/drawing/2014/main" id="{ED3AA35C-EB32-E180-9B55-BDCAA73C554C}"/>
              </a:ext>
            </a:extLst>
          </p:cNvPr>
          <p:cNvSpPr>
            <a:spLocks noGrp="1"/>
          </p:cNvSpPr>
          <p:nvPr>
            <p:ph type="sldNum" sz="quarter" idx="12"/>
          </p:nvPr>
        </p:nvSpPr>
        <p:spPr>
          <a:xfrm>
            <a:off x="10808208" y="6263640"/>
            <a:ext cx="908645" cy="123111"/>
          </a:xfrm>
          <a:prstGeom prst="rect">
            <a:avLst/>
          </a:prstGeom>
        </p:spPr>
        <p:txBody>
          <a:bodyPr/>
          <a:lstStyle>
            <a:lvl1pPr algn="r">
              <a:defRPr sz="800" b="0" i="0">
                <a:solidFill>
                  <a:srgbClr val="00308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0" name="Zástupný text 21">
            <a:extLst>
              <a:ext uri="{FF2B5EF4-FFF2-40B4-BE49-F238E27FC236}">
                <a16:creationId xmlns:a16="http://schemas.microsoft.com/office/drawing/2014/main" id="{EE36615E-338F-CEA0-E87B-A5CE83841F2D}"/>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rgbClr val="00308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
        <p:nvSpPr>
          <p:cNvPr id="22" name="TextBox 6">
            <a:extLst>
              <a:ext uri="{FF2B5EF4-FFF2-40B4-BE49-F238E27FC236}">
                <a16:creationId xmlns:a16="http://schemas.microsoft.com/office/drawing/2014/main" id="{73764F19-36E9-0549-A608-483486C720E5}"/>
              </a:ext>
            </a:extLst>
          </p:cNvPr>
          <p:cNvSpPr txBox="1"/>
          <p:nvPr userDrawn="1"/>
        </p:nvSpPr>
        <p:spPr>
          <a:xfrm>
            <a:off x="1262556" y="6223918"/>
            <a:ext cx="7650956" cy="215444"/>
          </a:xfrm>
          <a:prstGeom prst="rect">
            <a:avLst/>
          </a:prstGeom>
          <a:noFill/>
        </p:spPr>
        <p:txBody>
          <a:bodyPr wrap="square">
            <a:spAutoFit/>
          </a:bodyPr>
          <a:lstStyle/>
          <a:p>
            <a:endParaRPr lang="en-US" sz="800">
              <a:solidFill>
                <a:srgbClr val="003356"/>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3" name="Grafický objekt 3">
            <a:extLst>
              <a:ext uri="{FF2B5EF4-FFF2-40B4-BE49-F238E27FC236}">
                <a16:creationId xmlns:a16="http://schemas.microsoft.com/office/drawing/2014/main" id="{A8209AC1-926C-394D-967B-ABF59A790F7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8"/>
            <a:ext cx="646033" cy="442023"/>
          </a:xfrm>
          <a:prstGeom prst="rect">
            <a:avLst/>
          </a:prstGeom>
        </p:spPr>
      </p:pic>
    </p:spTree>
    <p:extLst>
      <p:ext uri="{BB962C8B-B14F-4D97-AF65-F5344CB8AC3E}">
        <p14:creationId xmlns:p14="http://schemas.microsoft.com/office/powerpoint/2010/main" val="2563757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3_Title Only">
    <p:bg>
      <p:bgPr>
        <a:solidFill>
          <a:schemeClr val="bg1"/>
        </a:solidFill>
        <a:effectLst/>
      </p:bgPr>
    </p:bg>
    <p:spTree>
      <p:nvGrpSpPr>
        <p:cNvPr id="1" name=""/>
        <p:cNvGrpSpPr/>
        <p:nvPr/>
      </p:nvGrpSpPr>
      <p:grpSpPr>
        <a:xfrm>
          <a:off x="0" y="0"/>
          <a:ext cx="0" cy="0"/>
          <a:chOff x="0" y="0"/>
          <a:chExt cx="0" cy="0"/>
        </a:xfrm>
      </p:grpSpPr>
      <p:sp>
        <p:nvSpPr>
          <p:cNvPr id="16" name="Obdélník 15">
            <a:extLst>
              <a:ext uri="{FF2B5EF4-FFF2-40B4-BE49-F238E27FC236}">
                <a16:creationId xmlns:a16="http://schemas.microsoft.com/office/drawing/2014/main" id="{C38606EC-E7B5-45CE-AC0E-D4ECD514CFE8}"/>
              </a:ext>
            </a:extLst>
          </p:cNvPr>
          <p:cNvSpPr/>
          <p:nvPr userDrawn="1"/>
        </p:nvSpPr>
        <p:spPr>
          <a:xfrm>
            <a:off x="0" y="0"/>
            <a:ext cx="12192000" cy="6858000"/>
          </a:xfrm>
          <a:prstGeom prst="rect">
            <a:avLst/>
          </a:prstGeom>
          <a:solidFill>
            <a:srgbClr val="69C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aoblený obdélník 1">
            <a:extLst>
              <a:ext uri="{FF2B5EF4-FFF2-40B4-BE49-F238E27FC236}">
                <a16:creationId xmlns:a16="http://schemas.microsoft.com/office/drawing/2014/main" id="{87B8A7C6-6738-245F-9C51-A16CF2402801}"/>
              </a:ext>
            </a:extLst>
          </p:cNvPr>
          <p:cNvSpPr/>
          <p:nvPr userDrawn="1"/>
        </p:nvSpPr>
        <p:spPr>
          <a:xfrm rot="3122059">
            <a:off x="10357240" y="1138986"/>
            <a:ext cx="2037277" cy="467442"/>
          </a:xfrm>
          <a:prstGeom prst="roundRect">
            <a:avLst>
              <a:gd name="adj" fmla="val 50000"/>
            </a:avLst>
          </a:prstGeom>
          <a:solidFill>
            <a:srgbClr val="FDB51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aoblený obdélník 16">
            <a:extLst>
              <a:ext uri="{FF2B5EF4-FFF2-40B4-BE49-F238E27FC236}">
                <a16:creationId xmlns:a16="http://schemas.microsoft.com/office/drawing/2014/main" id="{7F154DE0-2BEF-32C9-F4B0-B5670F922B57}"/>
              </a:ext>
            </a:extLst>
          </p:cNvPr>
          <p:cNvSpPr/>
          <p:nvPr userDrawn="1"/>
        </p:nvSpPr>
        <p:spPr>
          <a:xfrm rot="3122059">
            <a:off x="10976272" y="1593175"/>
            <a:ext cx="1626073" cy="235212"/>
          </a:xfrm>
          <a:custGeom>
            <a:avLst/>
            <a:gdLst>
              <a:gd name="connsiteX0" fmla="*/ 0 w 2159672"/>
              <a:gd name="connsiteY0" fmla="*/ 110538 h 221075"/>
              <a:gd name="connsiteX1" fmla="*/ 110538 w 2159672"/>
              <a:gd name="connsiteY1" fmla="*/ 0 h 221075"/>
              <a:gd name="connsiteX2" fmla="*/ 2049135 w 2159672"/>
              <a:gd name="connsiteY2" fmla="*/ 0 h 221075"/>
              <a:gd name="connsiteX3" fmla="*/ 2159673 w 2159672"/>
              <a:gd name="connsiteY3" fmla="*/ 110538 h 221075"/>
              <a:gd name="connsiteX4" fmla="*/ 2159672 w 2159672"/>
              <a:gd name="connsiteY4" fmla="*/ 110538 h 221075"/>
              <a:gd name="connsiteX5" fmla="*/ 2049134 w 2159672"/>
              <a:gd name="connsiteY5" fmla="*/ 221076 h 221075"/>
              <a:gd name="connsiteX6" fmla="*/ 110538 w 2159672"/>
              <a:gd name="connsiteY6" fmla="*/ 221075 h 221075"/>
              <a:gd name="connsiteX7" fmla="*/ 0 w 2159672"/>
              <a:gd name="connsiteY7" fmla="*/ 110537 h 221075"/>
              <a:gd name="connsiteX8" fmla="*/ 0 w 2159672"/>
              <a:gd name="connsiteY8" fmla="*/ 110538 h 221075"/>
              <a:gd name="connsiteX0" fmla="*/ 0 w 2159673"/>
              <a:gd name="connsiteY0" fmla="*/ 112384 h 222922"/>
              <a:gd name="connsiteX1" fmla="*/ 110538 w 2159673"/>
              <a:gd name="connsiteY1" fmla="*/ 1846 h 222922"/>
              <a:gd name="connsiteX2" fmla="*/ 1332385 w 2159673"/>
              <a:gd name="connsiteY2" fmla="*/ 0 h 222922"/>
              <a:gd name="connsiteX3" fmla="*/ 2049135 w 2159673"/>
              <a:gd name="connsiteY3" fmla="*/ 1846 h 222922"/>
              <a:gd name="connsiteX4" fmla="*/ 2159673 w 2159673"/>
              <a:gd name="connsiteY4" fmla="*/ 112384 h 222922"/>
              <a:gd name="connsiteX5" fmla="*/ 2159672 w 2159673"/>
              <a:gd name="connsiteY5" fmla="*/ 112384 h 222922"/>
              <a:gd name="connsiteX6" fmla="*/ 2049134 w 2159673"/>
              <a:gd name="connsiteY6" fmla="*/ 222922 h 222922"/>
              <a:gd name="connsiteX7" fmla="*/ 110538 w 2159673"/>
              <a:gd name="connsiteY7" fmla="*/ 222921 h 222922"/>
              <a:gd name="connsiteX8" fmla="*/ 0 w 2159673"/>
              <a:gd name="connsiteY8" fmla="*/ 112383 h 222922"/>
              <a:gd name="connsiteX9" fmla="*/ 0 w 2159673"/>
              <a:gd name="connsiteY9" fmla="*/ 112384 h 222922"/>
              <a:gd name="connsiteX0" fmla="*/ 0 w 2159673"/>
              <a:gd name="connsiteY0" fmla="*/ 112384 h 235212"/>
              <a:gd name="connsiteX1" fmla="*/ 110538 w 2159673"/>
              <a:gd name="connsiteY1" fmla="*/ 1846 h 235212"/>
              <a:gd name="connsiteX2" fmla="*/ 1332385 w 2159673"/>
              <a:gd name="connsiteY2" fmla="*/ 0 h 235212"/>
              <a:gd name="connsiteX3" fmla="*/ 2049135 w 2159673"/>
              <a:gd name="connsiteY3" fmla="*/ 1846 h 235212"/>
              <a:gd name="connsiteX4" fmla="*/ 2159673 w 2159673"/>
              <a:gd name="connsiteY4" fmla="*/ 112384 h 235212"/>
              <a:gd name="connsiteX5" fmla="*/ 2159672 w 2159673"/>
              <a:gd name="connsiteY5" fmla="*/ 112384 h 235212"/>
              <a:gd name="connsiteX6" fmla="*/ 2049134 w 2159673"/>
              <a:gd name="connsiteY6" fmla="*/ 222922 h 235212"/>
              <a:gd name="connsiteX7" fmla="*/ 1626073 w 2159673"/>
              <a:gd name="connsiteY7" fmla="*/ 235212 h 235212"/>
              <a:gd name="connsiteX8" fmla="*/ 110538 w 2159673"/>
              <a:gd name="connsiteY8" fmla="*/ 222921 h 235212"/>
              <a:gd name="connsiteX9" fmla="*/ 0 w 2159673"/>
              <a:gd name="connsiteY9" fmla="*/ 112383 h 235212"/>
              <a:gd name="connsiteX10" fmla="*/ 0 w 2159673"/>
              <a:gd name="connsiteY10" fmla="*/ 112384 h 235212"/>
              <a:gd name="connsiteX0" fmla="*/ 2049134 w 2159673"/>
              <a:gd name="connsiteY0" fmla="*/ 222922 h 314362"/>
              <a:gd name="connsiteX1" fmla="*/ 1626073 w 2159673"/>
              <a:gd name="connsiteY1" fmla="*/ 235212 h 314362"/>
              <a:gd name="connsiteX2" fmla="*/ 110538 w 2159673"/>
              <a:gd name="connsiteY2" fmla="*/ 222921 h 314362"/>
              <a:gd name="connsiteX3" fmla="*/ 0 w 2159673"/>
              <a:gd name="connsiteY3" fmla="*/ 112383 h 314362"/>
              <a:gd name="connsiteX4" fmla="*/ 0 w 2159673"/>
              <a:gd name="connsiteY4" fmla="*/ 112384 h 314362"/>
              <a:gd name="connsiteX5" fmla="*/ 110538 w 2159673"/>
              <a:gd name="connsiteY5" fmla="*/ 1846 h 314362"/>
              <a:gd name="connsiteX6" fmla="*/ 1332385 w 2159673"/>
              <a:gd name="connsiteY6" fmla="*/ 0 h 314362"/>
              <a:gd name="connsiteX7" fmla="*/ 2049135 w 2159673"/>
              <a:gd name="connsiteY7" fmla="*/ 1846 h 314362"/>
              <a:gd name="connsiteX8" fmla="*/ 2159673 w 2159673"/>
              <a:gd name="connsiteY8" fmla="*/ 112384 h 314362"/>
              <a:gd name="connsiteX9" fmla="*/ 2159672 w 2159673"/>
              <a:gd name="connsiteY9" fmla="*/ 112384 h 314362"/>
              <a:gd name="connsiteX10" fmla="*/ 2140574 w 2159673"/>
              <a:gd name="connsiteY10" fmla="*/ 314362 h 314362"/>
              <a:gd name="connsiteX0" fmla="*/ 1626073 w 2159673"/>
              <a:gd name="connsiteY0" fmla="*/ 235212 h 314362"/>
              <a:gd name="connsiteX1" fmla="*/ 110538 w 2159673"/>
              <a:gd name="connsiteY1" fmla="*/ 222921 h 314362"/>
              <a:gd name="connsiteX2" fmla="*/ 0 w 2159673"/>
              <a:gd name="connsiteY2" fmla="*/ 112383 h 314362"/>
              <a:gd name="connsiteX3" fmla="*/ 0 w 2159673"/>
              <a:gd name="connsiteY3" fmla="*/ 112384 h 314362"/>
              <a:gd name="connsiteX4" fmla="*/ 110538 w 2159673"/>
              <a:gd name="connsiteY4" fmla="*/ 1846 h 314362"/>
              <a:gd name="connsiteX5" fmla="*/ 1332385 w 2159673"/>
              <a:gd name="connsiteY5" fmla="*/ 0 h 314362"/>
              <a:gd name="connsiteX6" fmla="*/ 2049135 w 2159673"/>
              <a:gd name="connsiteY6" fmla="*/ 1846 h 314362"/>
              <a:gd name="connsiteX7" fmla="*/ 2159673 w 2159673"/>
              <a:gd name="connsiteY7" fmla="*/ 112384 h 314362"/>
              <a:gd name="connsiteX8" fmla="*/ 2159672 w 2159673"/>
              <a:gd name="connsiteY8" fmla="*/ 112384 h 314362"/>
              <a:gd name="connsiteX9" fmla="*/ 2140574 w 2159673"/>
              <a:gd name="connsiteY9" fmla="*/ 314362 h 31436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8" fmla="*/ 2159672 w 2159673"/>
              <a:gd name="connsiteY8" fmla="*/ 112384 h 235212"/>
              <a:gd name="connsiteX0" fmla="*/ 1626073 w 2159673"/>
              <a:gd name="connsiteY0" fmla="*/ 235212 h 235212"/>
              <a:gd name="connsiteX1" fmla="*/ 110538 w 2159673"/>
              <a:gd name="connsiteY1" fmla="*/ 222921 h 235212"/>
              <a:gd name="connsiteX2" fmla="*/ 0 w 2159673"/>
              <a:gd name="connsiteY2" fmla="*/ 112383 h 235212"/>
              <a:gd name="connsiteX3" fmla="*/ 0 w 2159673"/>
              <a:gd name="connsiteY3" fmla="*/ 112384 h 235212"/>
              <a:gd name="connsiteX4" fmla="*/ 110538 w 2159673"/>
              <a:gd name="connsiteY4" fmla="*/ 1846 h 235212"/>
              <a:gd name="connsiteX5" fmla="*/ 1332385 w 2159673"/>
              <a:gd name="connsiteY5" fmla="*/ 0 h 235212"/>
              <a:gd name="connsiteX6" fmla="*/ 2049135 w 2159673"/>
              <a:gd name="connsiteY6" fmla="*/ 1846 h 235212"/>
              <a:gd name="connsiteX7" fmla="*/ 2159673 w 2159673"/>
              <a:gd name="connsiteY7" fmla="*/ 112384 h 235212"/>
              <a:gd name="connsiteX0" fmla="*/ 1626073 w 2049135"/>
              <a:gd name="connsiteY0" fmla="*/ 235212 h 235212"/>
              <a:gd name="connsiteX1" fmla="*/ 110538 w 2049135"/>
              <a:gd name="connsiteY1" fmla="*/ 222921 h 235212"/>
              <a:gd name="connsiteX2" fmla="*/ 0 w 2049135"/>
              <a:gd name="connsiteY2" fmla="*/ 112383 h 235212"/>
              <a:gd name="connsiteX3" fmla="*/ 0 w 2049135"/>
              <a:gd name="connsiteY3" fmla="*/ 112384 h 235212"/>
              <a:gd name="connsiteX4" fmla="*/ 110538 w 2049135"/>
              <a:gd name="connsiteY4" fmla="*/ 1846 h 235212"/>
              <a:gd name="connsiteX5" fmla="*/ 1332385 w 2049135"/>
              <a:gd name="connsiteY5" fmla="*/ 0 h 235212"/>
              <a:gd name="connsiteX6" fmla="*/ 2049135 w 2049135"/>
              <a:gd name="connsiteY6" fmla="*/ 1846 h 235212"/>
              <a:gd name="connsiteX0" fmla="*/ 1626073 w 1626073"/>
              <a:gd name="connsiteY0" fmla="*/ 235212 h 235212"/>
              <a:gd name="connsiteX1" fmla="*/ 110538 w 1626073"/>
              <a:gd name="connsiteY1" fmla="*/ 222921 h 235212"/>
              <a:gd name="connsiteX2" fmla="*/ 0 w 1626073"/>
              <a:gd name="connsiteY2" fmla="*/ 112383 h 235212"/>
              <a:gd name="connsiteX3" fmla="*/ 0 w 1626073"/>
              <a:gd name="connsiteY3" fmla="*/ 112384 h 235212"/>
              <a:gd name="connsiteX4" fmla="*/ 110538 w 1626073"/>
              <a:gd name="connsiteY4" fmla="*/ 1846 h 235212"/>
              <a:gd name="connsiteX5" fmla="*/ 1332385 w 1626073"/>
              <a:gd name="connsiteY5" fmla="*/ 0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073" h="235212">
                <a:moveTo>
                  <a:pt x="1626073" y="235212"/>
                </a:moveTo>
                <a:lnTo>
                  <a:pt x="110538" y="222921"/>
                </a:lnTo>
                <a:cubicBezTo>
                  <a:pt x="49490" y="222921"/>
                  <a:pt x="0" y="173431"/>
                  <a:pt x="0" y="112383"/>
                </a:cubicBezTo>
                <a:lnTo>
                  <a:pt x="0" y="112384"/>
                </a:lnTo>
                <a:cubicBezTo>
                  <a:pt x="0" y="51336"/>
                  <a:pt x="49490" y="1846"/>
                  <a:pt x="110538" y="1846"/>
                </a:cubicBezTo>
                <a:lnTo>
                  <a:pt x="1332385" y="0"/>
                </a:lnTo>
              </a:path>
            </a:pathLst>
          </a:custGeom>
          <a:solidFill>
            <a:srgbClr val="009C6C">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aoblený obdélník 4">
            <a:extLst>
              <a:ext uri="{FF2B5EF4-FFF2-40B4-BE49-F238E27FC236}">
                <a16:creationId xmlns:a16="http://schemas.microsoft.com/office/drawing/2014/main" id="{9F15FAAE-0ED1-FA4B-2E51-8A871D7B1563}"/>
              </a:ext>
            </a:extLst>
          </p:cNvPr>
          <p:cNvSpPr/>
          <p:nvPr userDrawn="1"/>
        </p:nvSpPr>
        <p:spPr>
          <a:xfrm rot="3122059">
            <a:off x="10397585" y="5702504"/>
            <a:ext cx="632474"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Zaoblený obdélník 5">
            <a:extLst>
              <a:ext uri="{FF2B5EF4-FFF2-40B4-BE49-F238E27FC236}">
                <a16:creationId xmlns:a16="http://schemas.microsoft.com/office/drawing/2014/main" id="{3A22F8D1-8444-8665-CA8C-1020BA5A1642}"/>
              </a:ext>
            </a:extLst>
          </p:cNvPr>
          <p:cNvSpPr/>
          <p:nvPr userDrawn="1"/>
        </p:nvSpPr>
        <p:spPr>
          <a:xfrm rot="3122059">
            <a:off x="10196356" y="5235603"/>
            <a:ext cx="306265" cy="139544"/>
          </a:xfrm>
          <a:prstGeom prst="roundRect">
            <a:avLst>
              <a:gd name="adj" fmla="val 50000"/>
            </a:avLst>
          </a:prstGeom>
          <a:solidFill>
            <a:srgbClr val="69C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Zaoblený obdélník 21">
            <a:extLst>
              <a:ext uri="{FF2B5EF4-FFF2-40B4-BE49-F238E27FC236}">
                <a16:creationId xmlns:a16="http://schemas.microsoft.com/office/drawing/2014/main" id="{5AD3F24A-0235-2F0F-B20A-6932DFB57E90}"/>
              </a:ext>
            </a:extLst>
          </p:cNvPr>
          <p:cNvSpPr/>
          <p:nvPr userDrawn="1"/>
        </p:nvSpPr>
        <p:spPr>
          <a:xfrm rot="3122059">
            <a:off x="10222992" y="6479968"/>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Zaoblený obdélník 7">
            <a:extLst>
              <a:ext uri="{FF2B5EF4-FFF2-40B4-BE49-F238E27FC236}">
                <a16:creationId xmlns:a16="http://schemas.microsoft.com/office/drawing/2014/main" id="{28E952B8-ACBF-90E9-FDB0-5454DE378E8C}"/>
              </a:ext>
            </a:extLst>
          </p:cNvPr>
          <p:cNvSpPr/>
          <p:nvPr userDrawn="1"/>
        </p:nvSpPr>
        <p:spPr>
          <a:xfrm rot="3122059">
            <a:off x="10486918" y="2262613"/>
            <a:ext cx="898314" cy="125166"/>
          </a:xfrm>
          <a:prstGeom prst="roundRect">
            <a:avLst>
              <a:gd name="adj" fmla="val 50000"/>
            </a:avLst>
          </a:prstGeom>
          <a:noFill/>
          <a:ln w="12700">
            <a:solidFill>
              <a:srgbClr val="69C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aoblený obdélník 8">
            <a:extLst>
              <a:ext uri="{FF2B5EF4-FFF2-40B4-BE49-F238E27FC236}">
                <a16:creationId xmlns:a16="http://schemas.microsoft.com/office/drawing/2014/main" id="{C0F16B58-A5AB-9DE6-B56B-15CD7A4D2D77}"/>
              </a:ext>
            </a:extLst>
          </p:cNvPr>
          <p:cNvSpPr/>
          <p:nvPr userDrawn="1"/>
        </p:nvSpPr>
        <p:spPr>
          <a:xfrm rot="3122059">
            <a:off x="10199088" y="1641355"/>
            <a:ext cx="509859" cy="125166"/>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aoblený obdélník 9">
            <a:extLst>
              <a:ext uri="{FF2B5EF4-FFF2-40B4-BE49-F238E27FC236}">
                <a16:creationId xmlns:a16="http://schemas.microsoft.com/office/drawing/2014/main" id="{826B5DFE-1947-94B5-29CB-41C17248C0FA}"/>
              </a:ext>
            </a:extLst>
          </p:cNvPr>
          <p:cNvSpPr/>
          <p:nvPr userDrawn="1"/>
        </p:nvSpPr>
        <p:spPr>
          <a:xfrm rot="3122059">
            <a:off x="10122078" y="1283996"/>
            <a:ext cx="106168" cy="125166"/>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aoblený obdélník 10">
            <a:extLst>
              <a:ext uri="{FF2B5EF4-FFF2-40B4-BE49-F238E27FC236}">
                <a16:creationId xmlns:a16="http://schemas.microsoft.com/office/drawing/2014/main" id="{E87CD64C-EB03-7992-BECF-1BB4F688047D}"/>
              </a:ext>
            </a:extLst>
          </p:cNvPr>
          <p:cNvSpPr/>
          <p:nvPr userDrawn="1"/>
        </p:nvSpPr>
        <p:spPr>
          <a:xfrm rot="3122059">
            <a:off x="9684533" y="994400"/>
            <a:ext cx="509859" cy="125166"/>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aoblený obdélník 11">
            <a:extLst>
              <a:ext uri="{FF2B5EF4-FFF2-40B4-BE49-F238E27FC236}">
                <a16:creationId xmlns:a16="http://schemas.microsoft.com/office/drawing/2014/main" id="{45EEEDEC-18B5-A980-2B31-08E6AB620D9B}"/>
              </a:ext>
            </a:extLst>
          </p:cNvPr>
          <p:cNvSpPr/>
          <p:nvPr userDrawn="1"/>
        </p:nvSpPr>
        <p:spPr>
          <a:xfrm rot="3122059">
            <a:off x="9116741" y="733092"/>
            <a:ext cx="779553" cy="125166"/>
          </a:xfrm>
          <a:prstGeom prst="roundRect">
            <a:avLst>
              <a:gd name="adj" fmla="val 50000"/>
            </a:avLst>
          </a:prstGeom>
          <a:solidFill>
            <a:srgbClr val="69CD97"/>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aoblený obdélník 12">
            <a:extLst>
              <a:ext uri="{FF2B5EF4-FFF2-40B4-BE49-F238E27FC236}">
                <a16:creationId xmlns:a16="http://schemas.microsoft.com/office/drawing/2014/main" id="{488D2D5D-5603-5168-7567-6C8D5B69DE52}"/>
              </a:ext>
            </a:extLst>
          </p:cNvPr>
          <p:cNvSpPr/>
          <p:nvPr userDrawn="1"/>
        </p:nvSpPr>
        <p:spPr>
          <a:xfrm rot="3122059">
            <a:off x="9067756" y="298696"/>
            <a:ext cx="199585" cy="125166"/>
          </a:xfrm>
          <a:prstGeom prst="roundRect">
            <a:avLst>
              <a:gd name="adj" fmla="val 50000"/>
            </a:avLst>
          </a:prstGeom>
          <a:solidFill>
            <a:srgbClr val="69CD97"/>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aoblený obdélník 13">
            <a:extLst>
              <a:ext uri="{FF2B5EF4-FFF2-40B4-BE49-F238E27FC236}">
                <a16:creationId xmlns:a16="http://schemas.microsoft.com/office/drawing/2014/main" id="{78B582FC-E73E-7105-A2B4-69A5AEA7E255}"/>
              </a:ext>
            </a:extLst>
          </p:cNvPr>
          <p:cNvSpPr/>
          <p:nvPr userDrawn="1"/>
        </p:nvSpPr>
        <p:spPr>
          <a:xfrm rot="3122059">
            <a:off x="8698999" y="1320759"/>
            <a:ext cx="2297000" cy="291675"/>
          </a:xfrm>
          <a:prstGeom prst="roundRect">
            <a:avLst>
              <a:gd name="adj" fmla="val 50000"/>
            </a:avLst>
          </a:prstGeom>
          <a:noFill/>
          <a:ln w="12700">
            <a:solidFill>
              <a:srgbClr val="013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aoblený obdélník 14">
            <a:extLst>
              <a:ext uri="{FF2B5EF4-FFF2-40B4-BE49-F238E27FC236}">
                <a16:creationId xmlns:a16="http://schemas.microsoft.com/office/drawing/2014/main" id="{1AFD4114-C87B-5C3F-9850-C4504398B640}"/>
              </a:ext>
            </a:extLst>
          </p:cNvPr>
          <p:cNvSpPr/>
          <p:nvPr userDrawn="1"/>
        </p:nvSpPr>
        <p:spPr>
          <a:xfrm rot="3122059">
            <a:off x="7552944" y="3794760"/>
            <a:ext cx="4297098" cy="304800"/>
          </a:xfrm>
          <a:prstGeom prst="roundRect">
            <a:avLst>
              <a:gd name="adj" fmla="val 50000"/>
            </a:avLst>
          </a:prstGeom>
          <a:solidFill>
            <a:srgbClr val="3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aoblený obdélník 21">
            <a:extLst>
              <a:ext uri="{FF2B5EF4-FFF2-40B4-BE49-F238E27FC236}">
                <a16:creationId xmlns:a16="http://schemas.microsoft.com/office/drawing/2014/main" id="{6DD85AD2-7783-B3AB-02F2-C4B19FE36D29}"/>
              </a:ext>
            </a:extLst>
          </p:cNvPr>
          <p:cNvSpPr/>
          <p:nvPr userDrawn="1"/>
        </p:nvSpPr>
        <p:spPr>
          <a:xfrm rot="13939051">
            <a:off x="9309245" y="67287"/>
            <a:ext cx="819472" cy="311574"/>
          </a:xfrm>
          <a:custGeom>
            <a:avLst/>
            <a:gdLst>
              <a:gd name="connsiteX0" fmla="*/ 0 w 1666023"/>
              <a:gd name="connsiteY0" fmla="*/ 152400 h 304800"/>
              <a:gd name="connsiteX1" fmla="*/ 152400 w 1666023"/>
              <a:gd name="connsiteY1" fmla="*/ 0 h 304800"/>
              <a:gd name="connsiteX2" fmla="*/ 1513623 w 1666023"/>
              <a:gd name="connsiteY2" fmla="*/ 0 h 304800"/>
              <a:gd name="connsiteX3" fmla="*/ 1666023 w 1666023"/>
              <a:gd name="connsiteY3" fmla="*/ 152400 h 304800"/>
              <a:gd name="connsiteX4" fmla="*/ 1666023 w 1666023"/>
              <a:gd name="connsiteY4" fmla="*/ 152400 h 304800"/>
              <a:gd name="connsiteX5" fmla="*/ 1513623 w 1666023"/>
              <a:gd name="connsiteY5" fmla="*/ 304800 h 304800"/>
              <a:gd name="connsiteX6" fmla="*/ 152400 w 1666023"/>
              <a:gd name="connsiteY6" fmla="*/ 304800 h 304800"/>
              <a:gd name="connsiteX7" fmla="*/ 0 w 1666023"/>
              <a:gd name="connsiteY7" fmla="*/ 152400 h 304800"/>
              <a:gd name="connsiteX0" fmla="*/ 0 w 1666023"/>
              <a:gd name="connsiteY0" fmla="*/ 152400 h 304800"/>
              <a:gd name="connsiteX1" fmla="*/ 152400 w 1666023"/>
              <a:gd name="connsiteY1" fmla="*/ 0 h 304800"/>
              <a:gd name="connsiteX2" fmla="*/ 819472 w 1666023"/>
              <a:gd name="connsiteY2" fmla="*/ 7447 h 304800"/>
              <a:gd name="connsiteX3" fmla="*/ 1513623 w 1666023"/>
              <a:gd name="connsiteY3" fmla="*/ 0 h 304800"/>
              <a:gd name="connsiteX4" fmla="*/ 1666023 w 1666023"/>
              <a:gd name="connsiteY4" fmla="*/ 152400 h 304800"/>
              <a:gd name="connsiteX5" fmla="*/ 1666023 w 1666023"/>
              <a:gd name="connsiteY5" fmla="*/ 152400 h 304800"/>
              <a:gd name="connsiteX6" fmla="*/ 1513623 w 1666023"/>
              <a:gd name="connsiteY6" fmla="*/ 304800 h 304800"/>
              <a:gd name="connsiteX7" fmla="*/ 152400 w 1666023"/>
              <a:gd name="connsiteY7" fmla="*/ 304800 h 304800"/>
              <a:gd name="connsiteX8" fmla="*/ 0 w 1666023"/>
              <a:gd name="connsiteY8" fmla="*/ 152400 h 304800"/>
              <a:gd name="connsiteX0" fmla="*/ 0 w 1666023"/>
              <a:gd name="connsiteY0" fmla="*/ 152400 h 311574"/>
              <a:gd name="connsiteX1" fmla="*/ 152400 w 1666023"/>
              <a:gd name="connsiteY1" fmla="*/ 0 h 311574"/>
              <a:gd name="connsiteX2" fmla="*/ 819472 w 1666023"/>
              <a:gd name="connsiteY2" fmla="*/ 7447 h 311574"/>
              <a:gd name="connsiteX3" fmla="*/ 1513623 w 1666023"/>
              <a:gd name="connsiteY3" fmla="*/ 0 h 311574"/>
              <a:gd name="connsiteX4" fmla="*/ 1666023 w 1666023"/>
              <a:gd name="connsiteY4" fmla="*/ 152400 h 311574"/>
              <a:gd name="connsiteX5" fmla="*/ 1666023 w 1666023"/>
              <a:gd name="connsiteY5" fmla="*/ 152400 h 311574"/>
              <a:gd name="connsiteX6" fmla="*/ 1513623 w 1666023"/>
              <a:gd name="connsiteY6" fmla="*/ 304800 h 311574"/>
              <a:gd name="connsiteX7" fmla="*/ 582155 w 1666023"/>
              <a:gd name="connsiteY7" fmla="*/ 311574 h 311574"/>
              <a:gd name="connsiteX8" fmla="*/ 152400 w 1666023"/>
              <a:gd name="connsiteY8" fmla="*/ 304800 h 311574"/>
              <a:gd name="connsiteX9" fmla="*/ 0 w 1666023"/>
              <a:gd name="connsiteY9" fmla="*/ 152400 h 311574"/>
              <a:gd name="connsiteX0" fmla="*/ 1513623 w 1666023"/>
              <a:gd name="connsiteY0" fmla="*/ 304800 h 396240"/>
              <a:gd name="connsiteX1" fmla="*/ 582155 w 1666023"/>
              <a:gd name="connsiteY1" fmla="*/ 311574 h 396240"/>
              <a:gd name="connsiteX2" fmla="*/ 152400 w 1666023"/>
              <a:gd name="connsiteY2" fmla="*/ 304800 h 396240"/>
              <a:gd name="connsiteX3" fmla="*/ 0 w 1666023"/>
              <a:gd name="connsiteY3" fmla="*/ 152400 h 396240"/>
              <a:gd name="connsiteX4" fmla="*/ 152400 w 1666023"/>
              <a:gd name="connsiteY4" fmla="*/ 0 h 396240"/>
              <a:gd name="connsiteX5" fmla="*/ 819472 w 1666023"/>
              <a:gd name="connsiteY5" fmla="*/ 7447 h 396240"/>
              <a:gd name="connsiteX6" fmla="*/ 1513623 w 1666023"/>
              <a:gd name="connsiteY6" fmla="*/ 0 h 396240"/>
              <a:gd name="connsiteX7" fmla="*/ 1666023 w 1666023"/>
              <a:gd name="connsiteY7" fmla="*/ 152400 h 396240"/>
              <a:gd name="connsiteX8" fmla="*/ 1666023 w 1666023"/>
              <a:gd name="connsiteY8" fmla="*/ 152400 h 396240"/>
              <a:gd name="connsiteX9" fmla="*/ 1605063 w 1666023"/>
              <a:gd name="connsiteY9" fmla="*/ 396240 h 396240"/>
              <a:gd name="connsiteX0" fmla="*/ 582155 w 1666023"/>
              <a:gd name="connsiteY0" fmla="*/ 311574 h 396240"/>
              <a:gd name="connsiteX1" fmla="*/ 152400 w 1666023"/>
              <a:gd name="connsiteY1" fmla="*/ 304800 h 396240"/>
              <a:gd name="connsiteX2" fmla="*/ 0 w 1666023"/>
              <a:gd name="connsiteY2" fmla="*/ 152400 h 396240"/>
              <a:gd name="connsiteX3" fmla="*/ 152400 w 1666023"/>
              <a:gd name="connsiteY3" fmla="*/ 0 h 396240"/>
              <a:gd name="connsiteX4" fmla="*/ 819472 w 1666023"/>
              <a:gd name="connsiteY4" fmla="*/ 7447 h 396240"/>
              <a:gd name="connsiteX5" fmla="*/ 1513623 w 1666023"/>
              <a:gd name="connsiteY5" fmla="*/ 0 h 396240"/>
              <a:gd name="connsiteX6" fmla="*/ 1666023 w 1666023"/>
              <a:gd name="connsiteY6" fmla="*/ 152400 h 396240"/>
              <a:gd name="connsiteX7" fmla="*/ 1666023 w 1666023"/>
              <a:gd name="connsiteY7" fmla="*/ 152400 h 396240"/>
              <a:gd name="connsiteX8" fmla="*/ 1605063 w 1666023"/>
              <a:gd name="connsiteY8" fmla="*/ 396240 h 396240"/>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7" fmla="*/ 1666023 w 1666023"/>
              <a:gd name="connsiteY7" fmla="*/ 152400 h 311574"/>
              <a:gd name="connsiteX0" fmla="*/ 582155 w 1666023"/>
              <a:gd name="connsiteY0" fmla="*/ 311574 h 311574"/>
              <a:gd name="connsiteX1" fmla="*/ 152400 w 1666023"/>
              <a:gd name="connsiteY1" fmla="*/ 304800 h 311574"/>
              <a:gd name="connsiteX2" fmla="*/ 0 w 1666023"/>
              <a:gd name="connsiteY2" fmla="*/ 152400 h 311574"/>
              <a:gd name="connsiteX3" fmla="*/ 152400 w 1666023"/>
              <a:gd name="connsiteY3" fmla="*/ 0 h 311574"/>
              <a:gd name="connsiteX4" fmla="*/ 819472 w 1666023"/>
              <a:gd name="connsiteY4" fmla="*/ 7447 h 311574"/>
              <a:gd name="connsiteX5" fmla="*/ 1513623 w 1666023"/>
              <a:gd name="connsiteY5" fmla="*/ 0 h 311574"/>
              <a:gd name="connsiteX6" fmla="*/ 1666023 w 1666023"/>
              <a:gd name="connsiteY6" fmla="*/ 152400 h 311574"/>
              <a:gd name="connsiteX0" fmla="*/ 582155 w 1513623"/>
              <a:gd name="connsiteY0" fmla="*/ 311574 h 311574"/>
              <a:gd name="connsiteX1" fmla="*/ 152400 w 1513623"/>
              <a:gd name="connsiteY1" fmla="*/ 304800 h 311574"/>
              <a:gd name="connsiteX2" fmla="*/ 0 w 1513623"/>
              <a:gd name="connsiteY2" fmla="*/ 152400 h 311574"/>
              <a:gd name="connsiteX3" fmla="*/ 152400 w 1513623"/>
              <a:gd name="connsiteY3" fmla="*/ 0 h 311574"/>
              <a:gd name="connsiteX4" fmla="*/ 819472 w 1513623"/>
              <a:gd name="connsiteY4" fmla="*/ 7447 h 311574"/>
              <a:gd name="connsiteX5" fmla="*/ 1513623 w 1513623"/>
              <a:gd name="connsiteY5" fmla="*/ 0 h 311574"/>
              <a:gd name="connsiteX0" fmla="*/ 582155 w 819472"/>
              <a:gd name="connsiteY0" fmla="*/ 311574 h 311574"/>
              <a:gd name="connsiteX1" fmla="*/ 152400 w 819472"/>
              <a:gd name="connsiteY1" fmla="*/ 304800 h 311574"/>
              <a:gd name="connsiteX2" fmla="*/ 0 w 819472"/>
              <a:gd name="connsiteY2" fmla="*/ 152400 h 311574"/>
              <a:gd name="connsiteX3" fmla="*/ 152400 w 819472"/>
              <a:gd name="connsiteY3" fmla="*/ 0 h 311574"/>
              <a:gd name="connsiteX4" fmla="*/ 819472 w 819472"/>
              <a:gd name="connsiteY4" fmla="*/ 7447 h 31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72" h="311574">
                <a:moveTo>
                  <a:pt x="582155" y="311574"/>
                </a:moveTo>
                <a:lnTo>
                  <a:pt x="152400" y="304800"/>
                </a:lnTo>
                <a:cubicBezTo>
                  <a:pt x="68232" y="304800"/>
                  <a:pt x="0" y="236568"/>
                  <a:pt x="0" y="152400"/>
                </a:cubicBezTo>
                <a:cubicBezTo>
                  <a:pt x="0" y="68232"/>
                  <a:pt x="68232" y="0"/>
                  <a:pt x="152400" y="0"/>
                </a:cubicBezTo>
                <a:lnTo>
                  <a:pt x="819472" y="7447"/>
                </a:lnTo>
              </a:path>
            </a:pathLst>
          </a:custGeom>
          <a:noFill/>
          <a:ln w="12700">
            <a:solidFill>
              <a:srgbClr val="009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aoblený obdélník 20">
            <a:extLst>
              <a:ext uri="{FF2B5EF4-FFF2-40B4-BE49-F238E27FC236}">
                <a16:creationId xmlns:a16="http://schemas.microsoft.com/office/drawing/2014/main" id="{5297A70D-552F-9266-D685-F870DDEEB3CF}"/>
              </a:ext>
            </a:extLst>
          </p:cNvPr>
          <p:cNvSpPr/>
          <p:nvPr userDrawn="1"/>
        </p:nvSpPr>
        <p:spPr>
          <a:xfrm rot="3122059">
            <a:off x="9297582" y="3511222"/>
            <a:ext cx="2725209" cy="476631"/>
          </a:xfrm>
          <a:prstGeom prst="roundRect">
            <a:avLst>
              <a:gd name="adj" fmla="val 50000"/>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ástupný symbol pro číslo snímku 26">
            <a:extLst>
              <a:ext uri="{FF2B5EF4-FFF2-40B4-BE49-F238E27FC236}">
                <a16:creationId xmlns:a16="http://schemas.microsoft.com/office/drawing/2014/main" id="{B93D1549-5195-7DA4-DB59-D0A901F83167}"/>
              </a:ext>
            </a:extLst>
          </p:cNvPr>
          <p:cNvSpPr>
            <a:spLocks noGrp="1"/>
          </p:cNvSpPr>
          <p:nvPr>
            <p:ph type="sldNum" sz="quarter" idx="12"/>
          </p:nvPr>
        </p:nvSpPr>
        <p:spPr>
          <a:xfrm>
            <a:off x="10808208" y="6263640"/>
            <a:ext cx="908645" cy="123111"/>
          </a:xfrm>
          <a:prstGeom prst="rect">
            <a:avLst/>
          </a:prstGeom>
        </p:spPr>
        <p:txBody>
          <a:bodyPr/>
          <a:lstStyle>
            <a:lvl1pPr algn="r">
              <a:defRPr sz="800" b="0" i="0">
                <a:solidFill>
                  <a:srgbClr val="00308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6F15528-21DE-4FAA-801E-634DDDAF4B2B}" type="slidenum">
              <a:rPr lang="cs-CZ" smtClean="0"/>
              <a:pPr/>
              <a:t>‹#›</a:t>
            </a:fld>
            <a:endParaRPr lang="cs-CZ"/>
          </a:p>
        </p:txBody>
      </p:sp>
      <p:sp>
        <p:nvSpPr>
          <p:cNvPr id="22" name="Zástupný text 21">
            <a:extLst>
              <a:ext uri="{FF2B5EF4-FFF2-40B4-BE49-F238E27FC236}">
                <a16:creationId xmlns:a16="http://schemas.microsoft.com/office/drawing/2014/main" id="{098030C0-EB5B-5845-BADB-3E017A89276D}"/>
              </a:ext>
            </a:extLst>
          </p:cNvPr>
          <p:cNvSpPr>
            <a:spLocks noGrp="1"/>
          </p:cNvSpPr>
          <p:nvPr>
            <p:ph type="body" sz="quarter" idx="13" hasCustomPrompt="1"/>
          </p:nvPr>
        </p:nvSpPr>
        <p:spPr>
          <a:xfrm>
            <a:off x="478517" y="2858416"/>
            <a:ext cx="5133519" cy="1014165"/>
          </a:xfrm>
          <a:prstGeom prst="rect">
            <a:avLst/>
          </a:prstGeom>
        </p:spPr>
        <p:txBody>
          <a:bodyPr/>
          <a:lstStyle>
            <a:lvl1pPr>
              <a:defRPr sz="6000" b="1" i="0">
                <a:solidFill>
                  <a:srgbClr val="00308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title</a:t>
            </a:r>
          </a:p>
        </p:txBody>
      </p:sp>
      <p:sp>
        <p:nvSpPr>
          <p:cNvPr id="23" name="TextBox 6">
            <a:extLst>
              <a:ext uri="{FF2B5EF4-FFF2-40B4-BE49-F238E27FC236}">
                <a16:creationId xmlns:a16="http://schemas.microsoft.com/office/drawing/2014/main" id="{AA4CF831-1453-C24A-87A7-123617C9B5CB}"/>
              </a:ext>
            </a:extLst>
          </p:cNvPr>
          <p:cNvSpPr txBox="1"/>
          <p:nvPr userDrawn="1"/>
        </p:nvSpPr>
        <p:spPr>
          <a:xfrm>
            <a:off x="1262556" y="6223918"/>
            <a:ext cx="7650956" cy="215444"/>
          </a:xfrm>
          <a:prstGeom prst="rect">
            <a:avLst/>
          </a:prstGeom>
          <a:noFill/>
        </p:spPr>
        <p:txBody>
          <a:bodyPr wrap="square">
            <a:spAutoFit/>
          </a:bodyPr>
          <a:lstStyle/>
          <a:p>
            <a:endParaRPr lang="en-US" sz="800">
              <a:solidFill>
                <a:srgbClr val="003356"/>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4" name="Grafický objekt 3">
            <a:extLst>
              <a:ext uri="{FF2B5EF4-FFF2-40B4-BE49-F238E27FC236}">
                <a16:creationId xmlns:a16="http://schemas.microsoft.com/office/drawing/2014/main" id="{36A5E022-03FB-5841-8D6C-2CA1763A8D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8"/>
            <a:ext cx="646033" cy="442023"/>
          </a:xfrm>
          <a:prstGeom prst="rect">
            <a:avLst/>
          </a:prstGeom>
        </p:spPr>
      </p:pic>
    </p:spTree>
    <p:extLst>
      <p:ext uri="{BB962C8B-B14F-4D97-AF65-F5344CB8AC3E}">
        <p14:creationId xmlns:p14="http://schemas.microsoft.com/office/powerpoint/2010/main" val="2678419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Simple slide 3">
    <p:spTree>
      <p:nvGrpSpPr>
        <p:cNvPr id="1" name=""/>
        <p:cNvGrpSpPr/>
        <p:nvPr/>
      </p:nvGrpSpPr>
      <p:grpSpPr>
        <a:xfrm>
          <a:off x="0" y="0"/>
          <a:ext cx="0" cy="0"/>
          <a:chOff x="0" y="0"/>
          <a:chExt cx="0" cy="0"/>
        </a:xfrm>
      </p:grpSpPr>
      <p:pic>
        <p:nvPicPr>
          <p:cNvPr id="2" name="Grafický objekt 1">
            <a:extLst>
              <a:ext uri="{FF2B5EF4-FFF2-40B4-BE49-F238E27FC236}">
                <a16:creationId xmlns:a16="http://schemas.microsoft.com/office/drawing/2014/main" id="{5EDE21C1-FB99-BF02-FCA9-964AAC75884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 y="6085899"/>
            <a:ext cx="646033" cy="442023"/>
          </a:xfrm>
          <a:prstGeom prst="rect">
            <a:avLst/>
          </a:prstGeom>
        </p:spPr>
      </p:pic>
      <p:sp>
        <p:nvSpPr>
          <p:cNvPr id="5" name="Zástupný symbol pro číslo snímku 26">
            <a:extLst>
              <a:ext uri="{FF2B5EF4-FFF2-40B4-BE49-F238E27FC236}">
                <a16:creationId xmlns:a16="http://schemas.microsoft.com/office/drawing/2014/main" id="{639A3BDF-D1F8-90AE-4380-65910DAAEFFA}"/>
              </a:ext>
            </a:extLst>
          </p:cNvPr>
          <p:cNvSpPr txBox="1">
            <a:spLocks/>
          </p:cNvSpPr>
          <p:nvPr userDrawn="1"/>
        </p:nvSpPr>
        <p:spPr>
          <a:xfrm>
            <a:off x="10808208" y="6263640"/>
            <a:ext cx="908645" cy="169278"/>
          </a:xfrm>
          <a:prstGeom prst="rect">
            <a:avLst/>
          </a:prstGeom>
        </p:spPr>
        <p:txBody>
          <a:bodyPr/>
          <a:lstStyle>
            <a:defPPr>
              <a:defRPr lang="en-US"/>
            </a:defPPr>
            <a:lvl1pPr marL="0" algn="l" defTabSz="914400" rtl="0" eaLnBrk="1" latinLnBrk="0" hangingPunct="1">
              <a:defRPr sz="800" b="0" i="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cs-CZ" smtClean="0"/>
              <a:pPr algn="r"/>
              <a:t>‹#›</a:t>
            </a:fld>
            <a:endParaRPr lang="cs-CZ"/>
          </a:p>
        </p:txBody>
      </p:sp>
      <p:sp>
        <p:nvSpPr>
          <p:cNvPr id="6" name="Zástupný text 21">
            <a:extLst>
              <a:ext uri="{FF2B5EF4-FFF2-40B4-BE49-F238E27FC236}">
                <a16:creationId xmlns:a16="http://schemas.microsoft.com/office/drawing/2014/main" id="{E260680D-317A-AEF3-B07E-34D95854B25B}"/>
              </a:ext>
            </a:extLst>
          </p:cNvPr>
          <p:cNvSpPr>
            <a:spLocks noGrp="1"/>
          </p:cNvSpPr>
          <p:nvPr>
            <p:ph type="body" sz="quarter" idx="11" hasCustomPrompt="1"/>
          </p:nvPr>
        </p:nvSpPr>
        <p:spPr>
          <a:xfrm>
            <a:off x="478517" y="395394"/>
            <a:ext cx="11239154" cy="502677"/>
          </a:xfrm>
          <a:prstGeom prst="rect">
            <a:avLst/>
          </a:prstGeom>
        </p:spPr>
        <p:txBody>
          <a:bodyPr/>
          <a:lstStyle>
            <a:lvl1pPr>
              <a:defRPr sz="32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noProof="0"/>
              <a:t>Insert headline</a:t>
            </a:r>
          </a:p>
        </p:txBody>
      </p:sp>
      <p:sp>
        <p:nvSpPr>
          <p:cNvPr id="7" name="Zástupný text 21">
            <a:extLst>
              <a:ext uri="{FF2B5EF4-FFF2-40B4-BE49-F238E27FC236}">
                <a16:creationId xmlns:a16="http://schemas.microsoft.com/office/drawing/2014/main" id="{21B78902-E029-C954-4739-BBFE781A530C}"/>
              </a:ext>
            </a:extLst>
          </p:cNvPr>
          <p:cNvSpPr>
            <a:spLocks noGrp="1"/>
          </p:cNvSpPr>
          <p:nvPr>
            <p:ph type="body" sz="quarter" idx="13" hasCustomPrompt="1"/>
          </p:nvPr>
        </p:nvSpPr>
        <p:spPr>
          <a:xfrm>
            <a:off x="478517" y="916992"/>
            <a:ext cx="11239154" cy="619572"/>
          </a:xfrm>
          <a:prstGeom prst="rect">
            <a:avLst/>
          </a:prstGeom>
        </p:spPr>
        <p:txBody>
          <a:bodyPr/>
          <a:lstStyle>
            <a:lvl1pPr>
              <a:defRPr sz="18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Insert sub-headline</a:t>
            </a:r>
          </a:p>
        </p:txBody>
      </p:sp>
    </p:spTree>
    <p:extLst>
      <p:ext uri="{BB962C8B-B14F-4D97-AF65-F5344CB8AC3E}">
        <p14:creationId xmlns:p14="http://schemas.microsoft.com/office/powerpoint/2010/main" val="108657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52319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9" r:id="rId13"/>
    <p:sldLayoutId id="2147483720" r:id="rId14"/>
    <p:sldLayoutId id="2147483721" r:id="rId15"/>
    <p:sldLayoutId id="2147483722" r:id="rId16"/>
    <p:sldLayoutId id="2147483723" r:id="rId17"/>
    <p:sldLayoutId id="2147483724" r:id="rId18"/>
    <p:sldLayoutId id="2147483717" r:id="rId19"/>
    <p:sldLayoutId id="2147483718" r:id="rId20"/>
    <p:sldLayoutId id="2147483725" r:id="rId21"/>
    <p:sldLayoutId id="2147483910" r:id="rId22"/>
  </p:sldLayoutIdLst>
  <p:hf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3840">
          <p15:clr>
            <a:srgbClr val="F26B43"/>
          </p15:clr>
        </p15:guide>
        <p15:guide id="3" pos="384">
          <p15:clr>
            <a:srgbClr val="F26B43"/>
          </p15:clr>
        </p15:guide>
        <p15:guide id="5" pos="7248">
          <p15:clr>
            <a:srgbClr val="F26B43"/>
          </p15:clr>
        </p15:guide>
        <p15:guide id="6" orient="horz" pos="192">
          <p15:clr>
            <a:srgbClr val="F26B43"/>
          </p15:clr>
        </p15:guide>
        <p15:guide id="8"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97412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7" r:id="rId13"/>
    <p:sldLayoutId id="2147483908" r:id="rId14"/>
    <p:sldLayoutId id="2147483901" r:id="rId15"/>
    <p:sldLayoutId id="2147483902" r:id="rId16"/>
    <p:sldLayoutId id="2147483903" r:id="rId17"/>
    <p:sldLayoutId id="2147483904" r:id="rId18"/>
    <p:sldLayoutId id="2147483905" r:id="rId19"/>
    <p:sldLayoutId id="2147483906" r:id="rId20"/>
    <p:sldLayoutId id="2147483702" r:id="rId21"/>
    <p:sldLayoutId id="2147483703" r:id="rId22"/>
    <p:sldLayoutId id="2147483909" r:id="rId23"/>
  </p:sldLayoutIdLst>
  <p:hf sldNum="0"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3840">
          <p15:clr>
            <a:srgbClr val="F26B43"/>
          </p15:clr>
        </p15:guide>
        <p15:guide id="3" pos="384">
          <p15:clr>
            <a:srgbClr val="F26B43"/>
          </p15:clr>
        </p15:guide>
        <p15:guide id="5" pos="7248">
          <p15:clr>
            <a:srgbClr val="F26B43"/>
          </p15:clr>
        </p15:guide>
        <p15:guide id="6" orient="horz" pos="192">
          <p15:clr>
            <a:srgbClr val="F26B43"/>
          </p15:clr>
        </p15:guide>
        <p15:guide id="8"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AF2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t>‹#›</a:t>
            </a:fld>
            <a:endParaRPr lang="en-US"/>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baseline="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180461682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5" r:id="rId5"/>
    <p:sldLayoutId id="2147483886" r:id="rId6"/>
    <p:sldLayoutId id="2147483887" r:id="rId7"/>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A47B6-1EB6-DB26-A84B-4A86CC203D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3FDFFC-3E55-C436-C9EB-042601CC27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A9CEB-6138-8068-BB34-DC403BB07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53B8A-AF9E-4357-88BE-06E1FB7CFC62}" type="datetimeFigureOut">
              <a:rPr lang="en-US" smtClean="0"/>
              <a:t>8/15/2023</a:t>
            </a:fld>
            <a:endParaRPr lang="en-US"/>
          </a:p>
        </p:txBody>
      </p:sp>
      <p:sp>
        <p:nvSpPr>
          <p:cNvPr id="5" name="Footer Placeholder 4">
            <a:extLst>
              <a:ext uri="{FF2B5EF4-FFF2-40B4-BE49-F238E27FC236}">
                <a16:creationId xmlns:a16="http://schemas.microsoft.com/office/drawing/2014/main" id="{E3A2219A-7C1B-AF3F-E0B8-5B7FC56CF5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BDCCF1-80E1-8204-8C55-2B9CEF71F8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31E28CAD-39F6-40BA-AF4D-035B8EB61BDB}" type="slidenum">
              <a:rPr lang="en-US" smtClean="0"/>
              <a:pPr/>
              <a:t>‹#›</a:t>
            </a:fld>
            <a:endParaRPr lang="en-US"/>
          </a:p>
        </p:txBody>
      </p:sp>
    </p:spTree>
    <p:extLst>
      <p:ext uri="{BB962C8B-B14F-4D97-AF65-F5344CB8AC3E}">
        <p14:creationId xmlns:p14="http://schemas.microsoft.com/office/powerpoint/2010/main" val="698463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7386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hyperlink" Target="https://www.cde.ca.gov/ds/ad/tamoinfo.asp#amodefinitions" TargetMode="Externa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hyperlink" Target="https://www.cde.ca.gov/ta/ac/cm/documents/ccicollege.pdf" TargetMode="Externa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dq.cde.ca.gov/dataquest/DQCensus/AttAbsByRsnLevels.aspx?agglevel=State&amp;cds=00&amp;year=2021-22" TargetMode="External"/><Relationship Id="rId2" Type="http://schemas.openxmlformats.org/officeDocument/2006/relationships/hyperlink" Target="https://www.cde.ca.gov/ds/ad/crabtop.asp" TargetMode="External"/><Relationship Id="rId1" Type="http://schemas.openxmlformats.org/officeDocument/2006/relationships/slideLayout" Target="../slideLayouts/slideLayout5.xml"/><Relationship Id="rId4" Type="http://schemas.openxmlformats.org/officeDocument/2006/relationships/hyperlink" Target="https://dq.cde.ca.gov/dataquest/DQCensus/AttAbsByRsn.aspx?cds=1062166&amp;agglevel=District&amp;year=2021-22&amp;initrow=Eth&amp;ro=y"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4.xml"/><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4.xml"/><Relationship Id="rId4" Type="http://schemas.openxmlformats.org/officeDocument/2006/relationships/image" Target="../media/image27.png"/></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4.xml"/><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4.xml"/><Relationship Id="rId4" Type="http://schemas.openxmlformats.org/officeDocument/2006/relationships/image" Target="../media/image31.png"/></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4.xml"/><Relationship Id="rId4" Type="http://schemas.openxmlformats.org/officeDocument/2006/relationships/image" Target="../media/image33.png"/></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426D-E3DE-E35E-114C-63C8160BCAF4}"/>
              </a:ext>
            </a:extLst>
          </p:cNvPr>
          <p:cNvSpPr>
            <a:spLocks noGrp="1"/>
          </p:cNvSpPr>
          <p:nvPr>
            <p:ph type="title"/>
          </p:nvPr>
        </p:nvSpPr>
        <p:spPr>
          <a:xfrm>
            <a:off x="1718334" y="1662542"/>
            <a:ext cx="9474200" cy="2669762"/>
          </a:xfrm>
        </p:spPr>
        <p:txBody>
          <a:bodyPr/>
          <a:lstStyle/>
          <a:p>
            <a:br>
              <a:rPr lang="en-US" dirty="0"/>
            </a:br>
            <a:r>
              <a:rPr lang="en-US" sz="3600" dirty="0">
                <a:ea typeface="+mj-lt"/>
                <a:cs typeface="+mj-lt"/>
              </a:rPr>
              <a:t>Update on the Implementation of the Integrated Local, State, and Federal Accountability and Continuous Improvement System: Action to Implement the 2023 Dashboard Workplan and ESSA Amendments and Updates on Continuing Work for Future Dashboards.</a:t>
            </a:r>
            <a:br>
              <a:rPr lang="en-US" sz="3600" dirty="0">
                <a:cs typeface="Arial"/>
              </a:rPr>
            </a:br>
            <a:br>
              <a:rPr lang="en-US" sz="4400" dirty="0">
                <a:cs typeface="Aharoni"/>
              </a:rPr>
            </a:br>
            <a:br>
              <a:rPr lang="en-US" sz="400" dirty="0">
                <a:cs typeface="Aharoni"/>
              </a:rPr>
            </a:br>
            <a:br>
              <a:rPr lang="en-US" sz="400" dirty="0">
                <a:cs typeface="Aharoni"/>
              </a:rPr>
            </a:br>
            <a:br>
              <a:rPr lang="en-US" sz="400" dirty="0">
                <a:cs typeface="Aharoni"/>
              </a:rPr>
            </a:br>
            <a:br>
              <a:rPr lang="en-US" sz="400" dirty="0">
                <a:cs typeface="Aharoni"/>
              </a:rPr>
            </a:br>
            <a:r>
              <a:rPr lang="en-US" sz="3600" i="1" dirty="0">
                <a:cs typeface="Aharoni"/>
              </a:rPr>
              <a:t>California Practitioners Advisory Group </a:t>
            </a:r>
            <a:br>
              <a:rPr lang="en-US" sz="1400" i="1" dirty="0"/>
            </a:br>
            <a:br>
              <a:rPr lang="en-US" sz="1100" dirty="0"/>
            </a:br>
            <a:br>
              <a:rPr lang="en-US" sz="1400" dirty="0"/>
            </a:br>
            <a:r>
              <a:rPr lang="en-US" sz="2400" b="0" dirty="0">
                <a:cs typeface="Aharoni"/>
              </a:rPr>
              <a:t>August 25, 2023</a:t>
            </a:r>
            <a:endParaRPr lang="en-US" sz="1400" dirty="0">
              <a:cs typeface="Aharoni"/>
            </a:endParaRPr>
          </a:p>
        </p:txBody>
      </p:sp>
    </p:spTree>
    <p:extLst>
      <p:ext uri="{BB962C8B-B14F-4D97-AF65-F5344CB8AC3E}">
        <p14:creationId xmlns:p14="http://schemas.microsoft.com/office/powerpoint/2010/main" val="89072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BAF8-4921-8CC3-DBB0-A59E0B178F72}"/>
              </a:ext>
            </a:extLst>
          </p:cNvPr>
          <p:cNvSpPr>
            <a:spLocks noGrp="1"/>
          </p:cNvSpPr>
          <p:nvPr>
            <p:ph type="title"/>
          </p:nvPr>
        </p:nvSpPr>
        <p:spPr/>
        <p:txBody>
          <a:bodyPr/>
          <a:lstStyle/>
          <a:p>
            <a:r>
              <a:rPr lang="en-US" dirty="0"/>
              <a:t>Review and Analysis of Data</a:t>
            </a:r>
          </a:p>
        </p:txBody>
      </p:sp>
      <p:sp>
        <p:nvSpPr>
          <p:cNvPr id="3" name="Content Placeholder 2">
            <a:extLst>
              <a:ext uri="{FF2B5EF4-FFF2-40B4-BE49-F238E27FC236}">
                <a16:creationId xmlns:a16="http://schemas.microsoft.com/office/drawing/2014/main" id="{23308C18-DE83-D088-33A4-92D24997373A}"/>
              </a:ext>
            </a:extLst>
          </p:cNvPr>
          <p:cNvSpPr>
            <a:spLocks noGrp="1"/>
          </p:cNvSpPr>
          <p:nvPr>
            <p:ph sz="quarter" idx="10"/>
          </p:nvPr>
        </p:nvSpPr>
        <p:spPr/>
        <p:txBody>
          <a:bodyPr>
            <a:normAutofit/>
          </a:bodyPr>
          <a:lstStyle/>
          <a:p>
            <a:pPr marL="692467" lvl="1" indent="-457200">
              <a:spcBef>
                <a:spcPts val="0"/>
              </a:spcBef>
              <a:spcAft>
                <a:spcPts val="0"/>
              </a:spcAft>
              <a:buFont typeface="Arial" panose="020B0604020202020204" pitchFamily="34" charset="0"/>
              <a:buChar char="•"/>
            </a:pPr>
            <a:r>
              <a:rPr lang="en-US" sz="2800" dirty="0"/>
              <a:t>At least two years of data are needed to review the validity of the collection and begin the evaluation of the data for consideration in the Dashboard. </a:t>
            </a:r>
          </a:p>
          <a:p>
            <a:pPr marL="692467" lvl="1" indent="-457200">
              <a:spcBef>
                <a:spcPts val="0"/>
              </a:spcBef>
              <a:spcAft>
                <a:spcPts val="0"/>
              </a:spcAft>
              <a:buFont typeface="Arial" panose="020B0604020202020204" pitchFamily="34" charset="0"/>
              <a:buChar char="•"/>
            </a:pPr>
            <a:r>
              <a:rPr lang="en-US" sz="2800" dirty="0">
                <a:ea typeface="MS Gothic" panose="020B0609070205080204" pitchFamily="49" charset="-128"/>
                <a:cs typeface="Times New Roman" panose="02020603050405020304" pitchFamily="18" charset="0"/>
              </a:rPr>
              <a:t>Following the r</a:t>
            </a:r>
            <a:r>
              <a:rPr lang="en-US" sz="2800" dirty="0">
                <a:effectLst/>
                <a:latin typeface="Arial" panose="020B0604020202020204" pitchFamily="34" charset="0"/>
                <a:ea typeface="MS Gothic" panose="020B0609070205080204" pitchFamily="49" charset="-128"/>
                <a:cs typeface="Times New Roman" panose="02020603050405020304" pitchFamily="18" charset="0"/>
              </a:rPr>
              <a:t>eview and analyzation of the data for these measures, the results are shared with educational partners to receive feedback as to whether: </a:t>
            </a:r>
          </a:p>
          <a:p>
            <a:pPr marL="1433830" lvl="3" indent="-457200">
              <a:spcBef>
                <a:spcPts val="0"/>
              </a:spcBef>
              <a:spcAft>
                <a:spcPts val="0"/>
              </a:spcAft>
              <a:buFont typeface="+mj-lt"/>
              <a:buAutoNum type="arabicPeriod"/>
            </a:pPr>
            <a:r>
              <a:rPr lang="en-US" sz="2800" dirty="0">
                <a:ea typeface="MS Gothic" panose="020B0609070205080204" pitchFamily="49" charset="-128"/>
                <a:cs typeface="Times New Roman" panose="02020603050405020304" pitchFamily="18" charset="0"/>
              </a:rPr>
              <a:t>If the </a:t>
            </a:r>
            <a:r>
              <a:rPr lang="en-US" sz="2800" dirty="0">
                <a:effectLst/>
                <a:latin typeface="Arial" panose="020B0604020202020204" pitchFamily="34" charset="0"/>
                <a:ea typeface="MS Gothic" panose="020B0609070205080204" pitchFamily="49" charset="-128"/>
                <a:cs typeface="Times New Roman" panose="02020603050405020304" pitchFamily="18" charset="0"/>
              </a:rPr>
              <a:t>measure should be included in the CCI and </a:t>
            </a:r>
          </a:p>
          <a:p>
            <a:pPr marL="1433830" lvl="3" indent="-457200">
              <a:spcBef>
                <a:spcPts val="0"/>
              </a:spcBef>
              <a:spcAft>
                <a:spcPts val="0"/>
              </a:spcAft>
              <a:buFont typeface="+mj-lt"/>
              <a:buAutoNum type="arabicPeriod"/>
            </a:pPr>
            <a:r>
              <a:rPr lang="en-US" sz="2800" dirty="0">
                <a:ea typeface="MS Gothic" panose="020B0609070205080204" pitchFamily="49" charset="-128"/>
                <a:cs typeface="Times New Roman" panose="02020603050405020304" pitchFamily="18" charset="0"/>
              </a:rPr>
              <a:t>W</a:t>
            </a:r>
            <a:r>
              <a:rPr lang="en-US" sz="2800" dirty="0">
                <a:effectLst/>
                <a:latin typeface="Arial" panose="020B0604020202020204" pitchFamily="34" charset="0"/>
                <a:ea typeface="MS Gothic" panose="020B0609070205080204" pitchFamily="49" charset="-128"/>
                <a:cs typeface="Times New Roman" panose="02020603050405020304" pitchFamily="18" charset="0"/>
              </a:rPr>
              <a:t>hat the “prepared” and “approaching prepared” criteria should be for graduates.</a:t>
            </a:r>
            <a:endParaRPr lang="en-US" sz="2800" dirty="0"/>
          </a:p>
        </p:txBody>
      </p:sp>
    </p:spTree>
    <p:extLst>
      <p:ext uri="{BB962C8B-B14F-4D97-AF65-F5344CB8AC3E}">
        <p14:creationId xmlns:p14="http://schemas.microsoft.com/office/powerpoint/2010/main" val="5122514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27C2-3951-D326-5FCC-7CD53F4CF4C2}"/>
              </a:ext>
            </a:extLst>
          </p:cNvPr>
          <p:cNvSpPr>
            <a:spLocks noGrp="1"/>
          </p:cNvSpPr>
          <p:nvPr>
            <p:ph type="title"/>
          </p:nvPr>
        </p:nvSpPr>
        <p:spPr>
          <a:xfrm>
            <a:off x="109592" y="741217"/>
            <a:ext cx="4027469" cy="5375566"/>
          </a:xfrm>
        </p:spPr>
        <p:txBody>
          <a:bodyPr/>
          <a:lstStyle/>
          <a:p>
            <a:pPr algn="ctr"/>
            <a:r>
              <a:rPr lang="en-US" sz="5000" dirty="0">
                <a:cs typeface="Aharoni"/>
              </a:rPr>
              <a:t>Summary of “Traditional” 5x5 Color Scheme Results for LEAs</a:t>
            </a:r>
            <a:endParaRPr lang="en-US" sz="5000" dirty="0"/>
          </a:p>
        </p:txBody>
      </p:sp>
      <p:graphicFrame>
        <p:nvGraphicFramePr>
          <p:cNvPr id="9" name="Content Placeholder 8" descr="A summary table of the number of entities that fall into each of the color categories on a Traditional 5 by 5 colored table.">
            <a:extLst>
              <a:ext uri="{FF2B5EF4-FFF2-40B4-BE49-F238E27FC236}">
                <a16:creationId xmlns:a16="http://schemas.microsoft.com/office/drawing/2014/main" id="{76C8D1E4-0484-11BD-5FAE-60F069C5CEFC}"/>
              </a:ext>
            </a:extLst>
          </p:cNvPr>
          <p:cNvGraphicFramePr>
            <a:graphicFrameLocks noGrp="1"/>
          </p:cNvGraphicFramePr>
          <p:nvPr>
            <p:ph sz="quarter" idx="10"/>
            <p:extLst>
              <p:ext uri="{D42A27DB-BD31-4B8C-83A1-F6EECF244321}">
                <p14:modId xmlns:p14="http://schemas.microsoft.com/office/powerpoint/2010/main" val="3371341391"/>
              </p:ext>
            </p:extLst>
          </p:nvPr>
        </p:nvGraphicFramePr>
        <p:xfrm>
          <a:off x="4592548" y="435830"/>
          <a:ext cx="7233006" cy="5986339"/>
        </p:xfrm>
        <a:graphic>
          <a:graphicData uri="http://schemas.openxmlformats.org/drawingml/2006/table">
            <a:tbl>
              <a:tblPr firstRow="1" firstCol="1" lastRow="1" bandRow="1"/>
              <a:tblGrid>
                <a:gridCol w="2378855">
                  <a:extLst>
                    <a:ext uri="{9D8B030D-6E8A-4147-A177-3AD203B41FA5}">
                      <a16:colId xmlns:a16="http://schemas.microsoft.com/office/drawing/2014/main" val="718980828"/>
                    </a:ext>
                  </a:extLst>
                </a:gridCol>
                <a:gridCol w="4854151">
                  <a:extLst>
                    <a:ext uri="{9D8B030D-6E8A-4147-A177-3AD203B41FA5}">
                      <a16:colId xmlns:a16="http://schemas.microsoft.com/office/drawing/2014/main" val="2285171420"/>
                    </a:ext>
                  </a:extLst>
                </a:gridCol>
              </a:tblGrid>
              <a:tr h="1501226">
                <a:tc>
                  <a:txBody>
                    <a:bodyPr/>
                    <a:lstStyle/>
                    <a:p>
                      <a:pPr marL="0" marR="0" algn="ctr">
                        <a:lnSpc>
                          <a:spcPct val="107000"/>
                        </a:lnSpc>
                        <a:spcBef>
                          <a:spcPts val="0"/>
                        </a:spcBef>
                        <a:spcAft>
                          <a:spcPts val="0"/>
                        </a:spcAft>
                      </a:pPr>
                      <a:r>
                        <a:rPr lang="en-US" sz="3200" b="1" kern="100" dirty="0">
                          <a:solidFill>
                            <a:srgbClr val="000000"/>
                          </a:solidFill>
                          <a:effectLst/>
                          <a:latin typeface="Arial"/>
                          <a:ea typeface="Calibri" panose="020F0502020204030204" pitchFamily="34" charset="0"/>
                          <a:cs typeface="Arial"/>
                        </a:rPr>
                        <a:t>Color</a:t>
                      </a:r>
                      <a:endParaRPr lang="en-US" sz="3200" b="1" kern="100" dirty="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algn="ctr">
                        <a:lnSpc>
                          <a:spcPct val="107000"/>
                        </a:lnSpc>
                        <a:spcBef>
                          <a:spcPts val="0"/>
                        </a:spcBef>
                        <a:spcAft>
                          <a:spcPts val="0"/>
                        </a:spcAft>
                        <a:buNone/>
                      </a:pPr>
                      <a:r>
                        <a:rPr lang="en-US" sz="3200" b="1" i="0" u="none" strike="noStrike" kern="100" noProof="0">
                          <a:solidFill>
                            <a:srgbClr val="000000"/>
                          </a:solidFill>
                          <a:effectLst/>
                          <a:latin typeface="Arial"/>
                        </a:rPr>
                        <a:t>Number of Performance Levels on </a:t>
                      </a:r>
                      <a:r>
                        <a:rPr lang="en-US" sz="3200" b="1" kern="100">
                          <a:solidFill>
                            <a:srgbClr val="000000"/>
                          </a:solidFill>
                          <a:effectLst/>
                          <a:latin typeface="Arial"/>
                          <a:cs typeface="Arial"/>
                        </a:rPr>
                        <a:t>Traditional</a:t>
                      </a:r>
                      <a:r>
                        <a:rPr lang="en-US" sz="3200" b="1" kern="100">
                          <a:solidFill>
                            <a:srgbClr val="000000"/>
                          </a:solidFill>
                          <a:effectLst/>
                          <a:latin typeface="Arial"/>
                          <a:ea typeface="Calibri" panose="020F0502020204030204" pitchFamily="34" charset="0"/>
                          <a:cs typeface="Arial"/>
                        </a:rPr>
                        <a:t> 5x5</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94986373"/>
                  </a:ext>
                </a:extLst>
              </a:tr>
              <a:tr h="623168">
                <a:tc>
                  <a:txBody>
                    <a:bodyPr/>
                    <a:lstStyle/>
                    <a:p>
                      <a:pPr marL="0" marR="0" algn="ctr">
                        <a:lnSpc>
                          <a:spcPct val="107000"/>
                        </a:lnSpc>
                        <a:spcBef>
                          <a:spcPts val="0"/>
                        </a:spcBef>
                        <a:spcAft>
                          <a:spcPts val="0"/>
                        </a:spcAft>
                      </a:pPr>
                      <a:r>
                        <a:rPr lang="en-US" sz="3200" b="1" kern="100">
                          <a:solidFill>
                            <a:srgbClr val="FFFFFF"/>
                          </a:solidFill>
                          <a:effectLst/>
                          <a:latin typeface="Arial"/>
                          <a:ea typeface="Calibri" panose="020F0502020204030204" pitchFamily="34" charset="0"/>
                          <a:cs typeface="Arial"/>
                        </a:rPr>
                        <a:t>Blue</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2800" b="0" kern="100">
                          <a:solidFill>
                            <a:srgbClr val="000000"/>
                          </a:solidFill>
                          <a:effectLst/>
                          <a:latin typeface="Arial"/>
                          <a:ea typeface="Arial" panose="020B0604020202020204" pitchFamily="34" charset="0"/>
                          <a:cs typeface="Arial"/>
                        </a:rPr>
                        <a:t>148</a:t>
                      </a:r>
                      <a:endParaRPr lang="en-US" sz="28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3725814"/>
                  </a:ext>
                </a:extLst>
              </a:tr>
              <a:tr h="623168">
                <a:tc>
                  <a:txBody>
                    <a:bodyPr/>
                    <a:lstStyle/>
                    <a:p>
                      <a:pPr marL="0" marR="0" algn="ctr">
                        <a:lnSpc>
                          <a:spcPct val="107000"/>
                        </a:lnSpc>
                        <a:spcBef>
                          <a:spcPts val="0"/>
                        </a:spcBef>
                        <a:spcAft>
                          <a:spcPts val="0"/>
                        </a:spcAft>
                      </a:pPr>
                      <a:r>
                        <a:rPr lang="en-US" sz="3200" b="1" kern="100">
                          <a:solidFill>
                            <a:srgbClr val="FFFFFF"/>
                          </a:solidFill>
                          <a:effectLst/>
                          <a:latin typeface="Arial"/>
                          <a:ea typeface="Calibri" panose="020F0502020204030204" pitchFamily="34" charset="0"/>
                          <a:cs typeface="Arial"/>
                        </a:rPr>
                        <a:t>Green</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2800" b="0" kern="100">
                          <a:solidFill>
                            <a:srgbClr val="000000"/>
                          </a:solidFill>
                          <a:effectLst/>
                          <a:latin typeface="Arial"/>
                          <a:ea typeface="Arial" panose="020B0604020202020204" pitchFamily="34" charset="0"/>
                          <a:cs typeface="Arial"/>
                        </a:rPr>
                        <a:t>345</a:t>
                      </a:r>
                      <a:endParaRPr lang="en-US" sz="28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5692476"/>
                  </a:ext>
                </a:extLst>
              </a:tr>
              <a:tr h="623168">
                <a:tc>
                  <a:txBody>
                    <a:bodyPr/>
                    <a:lstStyle/>
                    <a:p>
                      <a:pPr marL="0" marR="0" algn="ctr">
                        <a:lnSpc>
                          <a:spcPct val="107000"/>
                        </a:lnSpc>
                        <a:spcBef>
                          <a:spcPts val="0"/>
                        </a:spcBef>
                        <a:spcAft>
                          <a:spcPts val="0"/>
                        </a:spcAft>
                      </a:pPr>
                      <a:r>
                        <a:rPr lang="en-US" sz="3200" b="1" kern="100">
                          <a:solidFill>
                            <a:srgbClr val="000000"/>
                          </a:solidFill>
                          <a:effectLst/>
                          <a:latin typeface="Arial"/>
                          <a:ea typeface="Calibri" panose="020F0502020204030204" pitchFamily="34" charset="0"/>
                          <a:cs typeface="Arial"/>
                        </a:rPr>
                        <a:t>Yellow</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800" b="0" kern="100">
                          <a:solidFill>
                            <a:srgbClr val="000000"/>
                          </a:solidFill>
                          <a:effectLst/>
                          <a:latin typeface="Arial"/>
                          <a:ea typeface="Arial" panose="020B0604020202020204" pitchFamily="34" charset="0"/>
                          <a:cs typeface="Arial"/>
                        </a:rPr>
                        <a:t>199</a:t>
                      </a:r>
                      <a:endParaRPr lang="en-US" sz="28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457965"/>
                  </a:ext>
                </a:extLst>
              </a:tr>
              <a:tr h="623168">
                <a:tc>
                  <a:txBody>
                    <a:bodyPr/>
                    <a:lstStyle/>
                    <a:p>
                      <a:pPr marL="0" marR="0" algn="ctr">
                        <a:lnSpc>
                          <a:spcPct val="107000"/>
                        </a:lnSpc>
                        <a:spcBef>
                          <a:spcPts val="0"/>
                        </a:spcBef>
                        <a:spcAft>
                          <a:spcPts val="0"/>
                        </a:spcAft>
                      </a:pPr>
                      <a:r>
                        <a:rPr lang="en-US" sz="3200" b="1" kern="100">
                          <a:solidFill>
                            <a:srgbClr val="000000"/>
                          </a:solidFill>
                          <a:effectLst/>
                          <a:latin typeface="Arial"/>
                          <a:ea typeface="Calibri" panose="020F0502020204030204" pitchFamily="34" charset="0"/>
                          <a:cs typeface="Arial"/>
                        </a:rPr>
                        <a:t>Orange</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2800" b="0" kern="100">
                          <a:solidFill>
                            <a:srgbClr val="000000"/>
                          </a:solidFill>
                          <a:effectLst/>
                          <a:latin typeface="Arial"/>
                          <a:ea typeface="Arial" panose="020B0604020202020204" pitchFamily="34" charset="0"/>
                          <a:cs typeface="Arial"/>
                        </a:rPr>
                        <a:t>305</a:t>
                      </a:r>
                      <a:endParaRPr lang="en-US" sz="28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463109"/>
                  </a:ext>
                </a:extLst>
              </a:tr>
              <a:tr h="623168">
                <a:tc>
                  <a:txBody>
                    <a:bodyPr/>
                    <a:lstStyle/>
                    <a:p>
                      <a:pPr marL="0" marR="0" algn="ctr">
                        <a:lnSpc>
                          <a:spcPct val="107000"/>
                        </a:lnSpc>
                        <a:spcBef>
                          <a:spcPts val="0"/>
                        </a:spcBef>
                        <a:spcAft>
                          <a:spcPts val="0"/>
                        </a:spcAft>
                      </a:pPr>
                      <a:r>
                        <a:rPr lang="en-US" sz="3200" b="1" kern="100">
                          <a:solidFill>
                            <a:srgbClr val="FFFFFF"/>
                          </a:solidFill>
                          <a:effectLst/>
                          <a:latin typeface="Arial"/>
                          <a:ea typeface="Calibri" panose="020F0502020204030204" pitchFamily="34" charset="0"/>
                          <a:cs typeface="Arial"/>
                        </a:rPr>
                        <a:t>Red</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2800" b="0" kern="100">
                          <a:solidFill>
                            <a:srgbClr val="000000"/>
                          </a:solidFill>
                          <a:effectLst/>
                          <a:latin typeface="Arial"/>
                          <a:ea typeface="Arial" panose="020B0604020202020204" pitchFamily="34" charset="0"/>
                          <a:cs typeface="Arial"/>
                        </a:rPr>
                        <a:t>152</a:t>
                      </a:r>
                      <a:endParaRPr lang="en-US" sz="28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5574175"/>
                  </a:ext>
                </a:extLst>
              </a:tr>
              <a:tr h="719711">
                <a:tc>
                  <a:txBody>
                    <a:bodyPr/>
                    <a:lstStyle/>
                    <a:p>
                      <a:pPr marL="0" marR="0" algn="ctr">
                        <a:lnSpc>
                          <a:spcPct val="107000"/>
                        </a:lnSpc>
                        <a:spcBef>
                          <a:spcPts val="0"/>
                        </a:spcBef>
                        <a:spcAft>
                          <a:spcPts val="0"/>
                        </a:spcAft>
                      </a:pPr>
                      <a:r>
                        <a:rPr lang="en-US" sz="3200" b="1" kern="100">
                          <a:effectLst/>
                          <a:latin typeface="Arial"/>
                          <a:ea typeface="Calibri" panose="020F0502020204030204" pitchFamily="34" charset="0"/>
                          <a:cs typeface="Arial"/>
                        </a:rPr>
                        <a:t>No Color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b="0" kern="100">
                          <a:solidFill>
                            <a:srgbClr val="000000"/>
                          </a:solidFill>
                          <a:effectLst/>
                          <a:latin typeface="Arial"/>
                          <a:ea typeface="Arial" panose="020B0604020202020204" pitchFamily="34" charset="0"/>
                          <a:cs typeface="Arial"/>
                        </a:rPr>
                        <a:t>666</a:t>
                      </a:r>
                      <a:endParaRPr lang="en-US" sz="28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0429763"/>
                  </a:ext>
                </a:extLst>
              </a:tr>
              <a:tr h="623168">
                <a:tc>
                  <a:txBody>
                    <a:bodyPr/>
                    <a:lstStyle/>
                    <a:p>
                      <a:pPr marL="0" marR="0" algn="ctr">
                        <a:lnSpc>
                          <a:spcPct val="107000"/>
                        </a:lnSpc>
                        <a:spcBef>
                          <a:spcPts val="0"/>
                        </a:spcBef>
                        <a:spcAft>
                          <a:spcPts val="0"/>
                        </a:spcAft>
                      </a:pPr>
                      <a:r>
                        <a:rPr lang="en-US" sz="3200" b="1" kern="100">
                          <a:solidFill>
                            <a:srgbClr val="000000"/>
                          </a:solidFill>
                          <a:effectLst/>
                          <a:latin typeface="Arial"/>
                          <a:ea typeface="Calibri" panose="020F0502020204030204" pitchFamily="34" charset="0"/>
                          <a:cs typeface="Arial"/>
                        </a:rPr>
                        <a:t>Total</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2800" b="0" kern="100" dirty="0">
                          <a:solidFill>
                            <a:srgbClr val="000000"/>
                          </a:solidFill>
                          <a:effectLst/>
                          <a:latin typeface="Arial"/>
                          <a:ea typeface="Arial" panose="020B0604020202020204" pitchFamily="34" charset="0"/>
                          <a:cs typeface="Arial"/>
                        </a:rPr>
                        <a:t>1,815</a:t>
                      </a:r>
                      <a:endParaRPr lang="en-US" sz="2800" b="0" kern="100" dirty="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1726171"/>
                  </a:ext>
                </a:extLst>
              </a:tr>
            </a:tbl>
          </a:graphicData>
        </a:graphic>
      </p:graphicFrame>
    </p:spTree>
    <p:extLst>
      <p:ext uri="{BB962C8B-B14F-4D97-AF65-F5344CB8AC3E}">
        <p14:creationId xmlns:p14="http://schemas.microsoft.com/office/powerpoint/2010/main" val="7188715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431E-6238-CD55-D9A7-B539A2CCBB73}"/>
              </a:ext>
            </a:extLst>
          </p:cNvPr>
          <p:cNvSpPr>
            <a:spLocks noGrp="1"/>
          </p:cNvSpPr>
          <p:nvPr>
            <p:ph type="title"/>
          </p:nvPr>
        </p:nvSpPr>
        <p:spPr>
          <a:xfrm>
            <a:off x="666750" y="82193"/>
            <a:ext cx="10858500" cy="835630"/>
          </a:xfrm>
        </p:spPr>
        <p:txBody>
          <a:bodyPr/>
          <a:lstStyle/>
          <a:p>
            <a:pPr algn="ctr"/>
            <a:r>
              <a:rPr kumimoji="0" lang="en-US" sz="4800" b="1" i="0" u="none" strike="noStrike" kern="1200" cap="none" spc="0" normalizeH="0" baseline="0" noProof="0">
                <a:ln>
                  <a:noFill/>
                </a:ln>
                <a:solidFill>
                  <a:srgbClr val="354052"/>
                </a:solidFill>
                <a:effectLst/>
                <a:uLnTx/>
                <a:uFillTx/>
                <a:latin typeface="Arial"/>
                <a:cs typeface="Aharoni"/>
              </a:rPr>
              <a:t>“Balanced” 5x5 Color Scheme</a:t>
            </a:r>
            <a:endParaRPr lang="en-US"/>
          </a:p>
        </p:txBody>
      </p:sp>
      <p:graphicFrame>
        <p:nvGraphicFramePr>
          <p:cNvPr id="4" name="Table 4" descr="An example of the &quot;Balanced&quot; 5 by 5 table color scheme. ">
            <a:extLst>
              <a:ext uri="{FF2B5EF4-FFF2-40B4-BE49-F238E27FC236}">
                <a16:creationId xmlns:a16="http://schemas.microsoft.com/office/drawing/2014/main" id="{9D694A6E-6AE3-BE4C-4251-1CFE18965CE0}"/>
              </a:ext>
            </a:extLst>
          </p:cNvPr>
          <p:cNvGraphicFramePr>
            <a:graphicFrameLocks noGrp="1"/>
          </p:cNvGraphicFramePr>
          <p:nvPr>
            <p:ph sz="quarter" idx="10"/>
            <p:extLst>
              <p:ext uri="{D42A27DB-BD31-4B8C-83A1-F6EECF244321}">
                <p14:modId xmlns:p14="http://schemas.microsoft.com/office/powerpoint/2010/main" val="1629189172"/>
              </p:ext>
            </p:extLst>
          </p:nvPr>
        </p:nvGraphicFramePr>
        <p:xfrm>
          <a:off x="111303" y="1082210"/>
          <a:ext cx="11969394" cy="5585641"/>
        </p:xfrm>
        <a:graphic>
          <a:graphicData uri="http://schemas.openxmlformats.org/drawingml/2006/table">
            <a:tbl>
              <a:tblPr firstRow="1" firstCol="1" bandRow="1">
                <a:tableStyleId>{5C22544A-7EE6-4342-B048-85BDC9FD1C3A}</a:tableStyleId>
              </a:tblPr>
              <a:tblGrid>
                <a:gridCol w="2085655">
                  <a:extLst>
                    <a:ext uri="{9D8B030D-6E8A-4147-A177-3AD203B41FA5}">
                      <a16:colId xmlns:a16="http://schemas.microsoft.com/office/drawing/2014/main" val="551502863"/>
                    </a:ext>
                  </a:extLst>
                </a:gridCol>
                <a:gridCol w="2065105">
                  <a:extLst>
                    <a:ext uri="{9D8B030D-6E8A-4147-A177-3AD203B41FA5}">
                      <a16:colId xmlns:a16="http://schemas.microsoft.com/office/drawing/2014/main" val="3914785875"/>
                    </a:ext>
                  </a:extLst>
                </a:gridCol>
                <a:gridCol w="1941816">
                  <a:extLst>
                    <a:ext uri="{9D8B030D-6E8A-4147-A177-3AD203B41FA5}">
                      <a16:colId xmlns:a16="http://schemas.microsoft.com/office/drawing/2014/main" val="1186627846"/>
                    </a:ext>
                  </a:extLst>
                </a:gridCol>
                <a:gridCol w="1941816">
                  <a:extLst>
                    <a:ext uri="{9D8B030D-6E8A-4147-A177-3AD203B41FA5}">
                      <a16:colId xmlns:a16="http://schemas.microsoft.com/office/drawing/2014/main" val="2451209496"/>
                    </a:ext>
                  </a:extLst>
                </a:gridCol>
                <a:gridCol w="1940103">
                  <a:extLst>
                    <a:ext uri="{9D8B030D-6E8A-4147-A177-3AD203B41FA5}">
                      <a16:colId xmlns:a16="http://schemas.microsoft.com/office/drawing/2014/main" val="1339196973"/>
                    </a:ext>
                  </a:extLst>
                </a:gridCol>
                <a:gridCol w="1994899">
                  <a:extLst>
                    <a:ext uri="{9D8B030D-6E8A-4147-A177-3AD203B41FA5}">
                      <a16:colId xmlns:a16="http://schemas.microsoft.com/office/drawing/2014/main" val="2152801672"/>
                    </a:ext>
                  </a:extLst>
                </a:gridCol>
              </a:tblGrid>
              <a:tr h="1280846">
                <a:tc>
                  <a:txBody>
                    <a:bodyPr/>
                    <a:lstStyle/>
                    <a:p>
                      <a:pPr algn="ctr"/>
                      <a:r>
                        <a:rPr lang="en-US" sz="2400">
                          <a:solidFill>
                            <a:schemeClr val="tx1"/>
                          </a:solidFill>
                          <a:latin typeface="+mj-lt"/>
                        </a:rPr>
                        <a:t>Performance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chemeClr val="tx1"/>
                          </a:solidFill>
                          <a:latin typeface="+mj-lt"/>
                        </a:rPr>
                        <a:t>Change: Significantly Declined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chemeClr val="tx1"/>
                          </a:solidFill>
                          <a:latin typeface="+mj-lt"/>
                        </a:rPr>
                        <a:t>Change: Declined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chemeClr val="tx1"/>
                          </a:solidFill>
                          <a:latin typeface="+mj-lt"/>
                        </a:rPr>
                        <a:t>Change: Maintained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chemeClr val="tx1"/>
                          </a:solidFill>
                          <a:latin typeface="+mj-lt"/>
                        </a:rPr>
                        <a:t>Change: Increased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chemeClr val="tx1"/>
                          </a:solidFill>
                          <a:latin typeface="+mj-lt"/>
                        </a:rPr>
                        <a:t>Change: Significantly Increased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227827"/>
                  </a:ext>
                </a:extLst>
              </a:tr>
              <a:tr h="860959">
                <a:tc>
                  <a:txBody>
                    <a:bodyPr/>
                    <a:lstStyle/>
                    <a:p>
                      <a:pPr algn="ctr"/>
                      <a:r>
                        <a:rPr lang="en-US" sz="2400">
                          <a:solidFill>
                            <a:schemeClr val="tx1"/>
                          </a:solidFill>
                          <a:latin typeface="+mj-lt"/>
                        </a:rPr>
                        <a:t>Status:</a:t>
                      </a:r>
                      <a:br>
                        <a:rPr lang="en-US" sz="2400">
                          <a:solidFill>
                            <a:srgbClr val="354052"/>
                          </a:solidFill>
                          <a:latin typeface="+mj-lt"/>
                        </a:rPr>
                      </a:br>
                      <a:r>
                        <a:rPr lang="en-US" sz="2400">
                          <a:solidFill>
                            <a:schemeClr val="tx1"/>
                          </a:solidFill>
                          <a:latin typeface="+mj-lt"/>
                        </a:rPr>
                        <a:t>Very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kern="1200">
                          <a:solidFill>
                            <a:schemeClr val="bg1"/>
                          </a:solidFill>
                          <a:latin typeface="+mn-lt"/>
                          <a:ea typeface="+mn-ea"/>
                          <a:cs typeface="+mn-cs"/>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500"/>
                    </a:solidFill>
                  </a:tcPr>
                </a:tc>
                <a:tc>
                  <a:txBody>
                    <a:bodyPr/>
                    <a:lstStyle/>
                    <a:p>
                      <a:pPr algn="ctr"/>
                      <a:r>
                        <a:rPr lang="en-US" sz="2400" dirty="0">
                          <a:solidFill>
                            <a:schemeClr val="bg1"/>
                          </a:solidFill>
                          <a:latin typeface="+mj-lt"/>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500"/>
                    </a:solidFill>
                  </a:tcPr>
                </a:tc>
                <a:tc>
                  <a:txBody>
                    <a:bodyPr/>
                    <a:lstStyle/>
                    <a:p>
                      <a:pPr algn="ctr"/>
                      <a:r>
                        <a:rPr lang="en-US" sz="2400">
                          <a:solidFill>
                            <a:schemeClr val="bg1"/>
                          </a:solidFill>
                          <a:latin typeface="+mj-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ctr"/>
                      <a:r>
                        <a:rPr lang="en-US" sz="2400">
                          <a:solidFill>
                            <a:schemeClr val="bg1"/>
                          </a:solidFill>
                          <a:latin typeface="+mj-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ctr"/>
                      <a:r>
                        <a:rPr lang="en-US" sz="2400">
                          <a:solidFill>
                            <a:schemeClr val="bg1"/>
                          </a:solidFill>
                          <a:latin typeface="+mj-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3125016676"/>
                  </a:ext>
                </a:extLst>
              </a:tr>
              <a:tr h="860959">
                <a:tc>
                  <a:txBody>
                    <a:bodyPr/>
                    <a:lstStyle/>
                    <a:p>
                      <a:pPr algn="ctr"/>
                      <a:r>
                        <a:rPr lang="en-US" sz="2400">
                          <a:solidFill>
                            <a:schemeClr val="tx1"/>
                          </a:solidFill>
                          <a:latin typeface="+mj-lt"/>
                        </a:rPr>
                        <a:t>Status:</a:t>
                      </a:r>
                    </a:p>
                    <a:p>
                      <a:pPr algn="ctr"/>
                      <a:r>
                        <a:rPr lang="en-US" sz="2400">
                          <a:solidFill>
                            <a:schemeClr val="tx1"/>
                          </a:solidFill>
                          <a:latin typeface="+mj-lt"/>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kern="1200">
                          <a:solidFill>
                            <a:schemeClr val="bg1"/>
                          </a:solidFill>
                          <a:latin typeface="+mn-lt"/>
                          <a:ea typeface="+mn-ea"/>
                          <a:cs typeface="+mn-cs"/>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500"/>
                    </a:solidFill>
                  </a:tcPr>
                </a:tc>
                <a:tc>
                  <a:txBody>
                    <a:bodyPr/>
                    <a:lstStyle/>
                    <a:p>
                      <a:pPr algn="ctr"/>
                      <a:r>
                        <a:rPr lang="en-US" sz="2400" kern="1200" dirty="0">
                          <a:solidFill>
                            <a:schemeClr val="bg1"/>
                          </a:solidFill>
                          <a:latin typeface="+mn-lt"/>
                          <a:ea typeface="+mn-ea"/>
                          <a:cs typeface="+mn-cs"/>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500"/>
                    </a:solidFill>
                  </a:tcPr>
                </a:tc>
                <a:tc>
                  <a:txBody>
                    <a:bodyPr/>
                    <a:lstStyle/>
                    <a:p>
                      <a:pPr algn="ctr"/>
                      <a:r>
                        <a:rPr lang="en-US" sz="2400">
                          <a:solidFill>
                            <a:schemeClr val="bg1"/>
                          </a:solidFill>
                          <a:latin typeface="+mj-lt"/>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500"/>
                    </a:solidFill>
                  </a:tcPr>
                </a:tc>
                <a:tc>
                  <a:txBody>
                    <a:bodyPr/>
                    <a:lstStyle/>
                    <a:p>
                      <a:pPr algn="ctr"/>
                      <a:r>
                        <a:rPr lang="en-US" sz="2400">
                          <a:solidFill>
                            <a:schemeClr val="bg1"/>
                          </a:solidFill>
                          <a:latin typeface="+mj-lt"/>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500"/>
                    </a:solidFill>
                  </a:tcPr>
                </a:tc>
                <a:tc>
                  <a:txBody>
                    <a:bodyPr/>
                    <a:lstStyle/>
                    <a:p>
                      <a:pPr algn="ctr"/>
                      <a:r>
                        <a:rPr lang="en-US" sz="2400">
                          <a:solidFill>
                            <a:schemeClr val="bg1"/>
                          </a:solidFill>
                          <a:latin typeface="+mj-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3297212125"/>
                  </a:ext>
                </a:extLst>
              </a:tr>
              <a:tr h="860959">
                <a:tc>
                  <a:txBody>
                    <a:bodyPr/>
                    <a:lstStyle/>
                    <a:p>
                      <a:pPr algn="ctr"/>
                      <a:r>
                        <a:rPr lang="en-US" sz="2400">
                          <a:solidFill>
                            <a:schemeClr val="tx1"/>
                          </a:solidFill>
                          <a:latin typeface="+mj-lt"/>
                        </a:rPr>
                        <a:t>Status:</a:t>
                      </a:r>
                    </a:p>
                    <a:p>
                      <a:pPr algn="ctr"/>
                      <a:r>
                        <a:rPr lang="en-US" sz="2400">
                          <a:solidFill>
                            <a:schemeClr val="tx1"/>
                          </a:solidFill>
                          <a:latin typeface="+mj-lt"/>
                        </a:rPr>
                        <a:t>Medium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latin typeface="+mn-lt"/>
                          <a:ea typeface="+mn-ea"/>
                          <a:cs typeface="+mn-cs"/>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latin typeface="+mn-lt"/>
                          <a:ea typeface="+mn-ea"/>
                          <a:cs typeface="+mn-cs"/>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a:latin typeface="+mj-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a:solidFill>
                            <a:schemeClr val="bg1"/>
                          </a:solidFill>
                          <a:latin typeface="+mj-lt"/>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500"/>
                    </a:solidFill>
                  </a:tcPr>
                </a:tc>
                <a:tc>
                  <a:txBody>
                    <a:bodyPr/>
                    <a:lstStyle/>
                    <a:p>
                      <a:pPr algn="ctr"/>
                      <a:r>
                        <a:rPr lang="en-US" sz="2400">
                          <a:solidFill>
                            <a:schemeClr val="bg1"/>
                          </a:solidFill>
                          <a:latin typeface="+mj-lt"/>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500"/>
                    </a:solidFill>
                  </a:tcPr>
                </a:tc>
                <a:extLst>
                  <a:ext uri="{0D108BD9-81ED-4DB2-BD59-A6C34878D82A}">
                    <a16:rowId xmlns:a16="http://schemas.microsoft.com/office/drawing/2014/main" val="4175995920"/>
                  </a:ext>
                </a:extLst>
              </a:tr>
              <a:tr h="860959">
                <a:tc>
                  <a:txBody>
                    <a:bodyPr/>
                    <a:lstStyle/>
                    <a:p>
                      <a:pPr algn="ctr"/>
                      <a:r>
                        <a:rPr lang="en-US" sz="2400">
                          <a:solidFill>
                            <a:schemeClr val="tx1"/>
                          </a:solidFill>
                          <a:latin typeface="+mj-lt"/>
                        </a:rPr>
                        <a:t>Status:</a:t>
                      </a:r>
                    </a:p>
                    <a:p>
                      <a:pPr algn="ctr"/>
                      <a:r>
                        <a:rPr lang="en-US" sz="2400">
                          <a:solidFill>
                            <a:schemeClr val="tx1"/>
                          </a:solidFill>
                          <a:latin typeface="+mj-lt"/>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latin typeface="+mn-lt"/>
                          <a:ea typeface="+mn-ea"/>
                          <a:cs typeface="+mn-cs"/>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500"/>
                    </a:solidFill>
                  </a:tcPr>
                </a:tc>
                <a:tc>
                  <a:txBody>
                    <a:bodyPr/>
                    <a:lstStyle/>
                    <a:p>
                      <a:pPr algn="ctr"/>
                      <a:r>
                        <a:rPr lang="en-US" sz="2400">
                          <a:latin typeface="+mj-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500"/>
                    </a:solidFill>
                  </a:tcPr>
                </a:tc>
                <a:tc>
                  <a:txBody>
                    <a:bodyPr/>
                    <a:lstStyle/>
                    <a:p>
                      <a:pPr algn="ctr"/>
                      <a:r>
                        <a:rPr lang="en-US" sz="2400">
                          <a:latin typeface="+mj-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500"/>
                    </a:solidFill>
                  </a:tcPr>
                </a:tc>
                <a:tc>
                  <a:txBody>
                    <a:bodyPr/>
                    <a:lstStyle/>
                    <a:p>
                      <a:pPr algn="ctr"/>
                      <a:r>
                        <a:rPr lang="en-US" sz="2400">
                          <a:latin typeface="+mj-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a:latin typeface="+mj-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38276589"/>
                  </a:ext>
                </a:extLst>
              </a:tr>
              <a:tr h="860959">
                <a:tc>
                  <a:txBody>
                    <a:bodyPr/>
                    <a:lstStyle/>
                    <a:p>
                      <a:pPr algn="ctr"/>
                      <a:r>
                        <a:rPr lang="en-US" sz="2400">
                          <a:solidFill>
                            <a:schemeClr val="tx1"/>
                          </a:solidFill>
                          <a:latin typeface="+mj-lt"/>
                        </a:rPr>
                        <a:t>Status:</a:t>
                      </a:r>
                      <a:br>
                        <a:rPr lang="en-US" sz="2400">
                          <a:solidFill>
                            <a:srgbClr val="354052"/>
                          </a:solidFill>
                          <a:latin typeface="+mj-lt"/>
                        </a:rPr>
                      </a:br>
                      <a:r>
                        <a:rPr lang="en-US" sz="2400">
                          <a:solidFill>
                            <a:schemeClr val="tx1"/>
                          </a:solidFill>
                          <a:latin typeface="+mj-lt"/>
                        </a:rPr>
                        <a:t>Very 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chemeClr val="bg1"/>
                          </a:solidFill>
                          <a:latin typeface="+mj-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0000"/>
                    </a:solidFill>
                  </a:tcPr>
                </a:tc>
                <a:tc>
                  <a:txBody>
                    <a:bodyPr/>
                    <a:lstStyle/>
                    <a:p>
                      <a:pPr algn="ctr"/>
                      <a:r>
                        <a:rPr lang="en-US" sz="2400">
                          <a:solidFill>
                            <a:schemeClr val="bg1"/>
                          </a:solidFill>
                          <a:latin typeface="+mj-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0000"/>
                    </a:solidFill>
                  </a:tcPr>
                </a:tc>
                <a:tc>
                  <a:txBody>
                    <a:bodyPr/>
                    <a:lstStyle/>
                    <a:p>
                      <a:pPr algn="ctr"/>
                      <a:r>
                        <a:rPr lang="en-US" sz="2400">
                          <a:solidFill>
                            <a:schemeClr val="bg1"/>
                          </a:solidFill>
                          <a:latin typeface="+mj-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0000"/>
                    </a:solidFill>
                  </a:tcPr>
                </a:tc>
                <a:tc>
                  <a:txBody>
                    <a:bodyPr/>
                    <a:lstStyle/>
                    <a:p>
                      <a:pPr algn="ctr"/>
                      <a:r>
                        <a:rPr lang="en-US" sz="2400">
                          <a:latin typeface="+mj-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500"/>
                    </a:solidFill>
                  </a:tcPr>
                </a:tc>
                <a:tc>
                  <a:txBody>
                    <a:bodyPr/>
                    <a:lstStyle/>
                    <a:p>
                      <a:pPr algn="ctr"/>
                      <a:r>
                        <a:rPr lang="en-US" sz="2400" kern="1200" dirty="0">
                          <a:solidFill>
                            <a:schemeClr val="dk1"/>
                          </a:solidFill>
                          <a:latin typeface="+mn-lt"/>
                          <a:ea typeface="+mn-ea"/>
                          <a:cs typeface="+mn-cs"/>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500"/>
                    </a:solidFill>
                  </a:tcPr>
                </a:tc>
                <a:extLst>
                  <a:ext uri="{0D108BD9-81ED-4DB2-BD59-A6C34878D82A}">
                    <a16:rowId xmlns:a16="http://schemas.microsoft.com/office/drawing/2014/main" val="4039981689"/>
                  </a:ext>
                </a:extLst>
              </a:tr>
            </a:tbl>
          </a:graphicData>
        </a:graphic>
      </p:graphicFrame>
    </p:spTree>
    <p:extLst>
      <p:ext uri="{BB962C8B-B14F-4D97-AF65-F5344CB8AC3E}">
        <p14:creationId xmlns:p14="http://schemas.microsoft.com/office/powerpoint/2010/main" val="16501446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27C2-3951-D326-5FCC-7CD53F4CF4C2}"/>
              </a:ext>
            </a:extLst>
          </p:cNvPr>
          <p:cNvSpPr>
            <a:spLocks noGrp="1"/>
          </p:cNvSpPr>
          <p:nvPr>
            <p:ph type="title"/>
          </p:nvPr>
        </p:nvSpPr>
        <p:spPr>
          <a:xfrm>
            <a:off x="356171" y="439462"/>
            <a:ext cx="3719245" cy="5979076"/>
          </a:xfrm>
        </p:spPr>
        <p:txBody>
          <a:bodyPr/>
          <a:lstStyle/>
          <a:p>
            <a:pPr algn="ctr"/>
            <a:r>
              <a:rPr lang="en-US" sz="5000">
                <a:cs typeface="Aharoni"/>
              </a:rPr>
              <a:t>“Balanced” 5x5 Color Scheme Results for LEAs</a:t>
            </a:r>
            <a:endParaRPr lang="en-US" sz="5000"/>
          </a:p>
        </p:txBody>
      </p:sp>
      <p:graphicFrame>
        <p:nvGraphicFramePr>
          <p:cNvPr id="9" name="Content Placeholder 8" descr="A summary table of the number of entities that fall into each of the color categories on a Balanced 5 by 5 colored table.">
            <a:extLst>
              <a:ext uri="{FF2B5EF4-FFF2-40B4-BE49-F238E27FC236}">
                <a16:creationId xmlns:a16="http://schemas.microsoft.com/office/drawing/2014/main" id="{76C8D1E4-0484-11BD-5FAE-60F069C5CEFC}"/>
              </a:ext>
            </a:extLst>
          </p:cNvPr>
          <p:cNvGraphicFramePr>
            <a:graphicFrameLocks noGrp="1"/>
          </p:cNvGraphicFramePr>
          <p:nvPr>
            <p:ph sz="quarter" idx="10"/>
            <p:extLst>
              <p:ext uri="{D42A27DB-BD31-4B8C-83A1-F6EECF244321}">
                <p14:modId xmlns:p14="http://schemas.microsoft.com/office/powerpoint/2010/main" val="2781705791"/>
              </p:ext>
            </p:extLst>
          </p:nvPr>
        </p:nvGraphicFramePr>
        <p:xfrm>
          <a:off x="4402476" y="447409"/>
          <a:ext cx="7340885" cy="5885685"/>
        </p:xfrm>
        <a:graphic>
          <a:graphicData uri="http://schemas.openxmlformats.org/drawingml/2006/table">
            <a:tbl>
              <a:tblPr firstRow="1" firstCol="1" lastRow="1" bandRow="1"/>
              <a:tblGrid>
                <a:gridCol w="1895830">
                  <a:extLst>
                    <a:ext uri="{9D8B030D-6E8A-4147-A177-3AD203B41FA5}">
                      <a16:colId xmlns:a16="http://schemas.microsoft.com/office/drawing/2014/main" val="718980828"/>
                    </a:ext>
                  </a:extLst>
                </a:gridCol>
                <a:gridCol w="5445055">
                  <a:extLst>
                    <a:ext uri="{9D8B030D-6E8A-4147-A177-3AD203B41FA5}">
                      <a16:colId xmlns:a16="http://schemas.microsoft.com/office/drawing/2014/main" val="2022431134"/>
                    </a:ext>
                  </a:extLst>
                </a:gridCol>
              </a:tblGrid>
              <a:tr h="1816862">
                <a:tc>
                  <a:txBody>
                    <a:bodyPr/>
                    <a:lstStyle/>
                    <a:p>
                      <a:pPr marL="0" marR="0" algn="ctr">
                        <a:lnSpc>
                          <a:spcPct val="107000"/>
                        </a:lnSpc>
                        <a:spcBef>
                          <a:spcPts val="0"/>
                        </a:spcBef>
                        <a:spcAft>
                          <a:spcPts val="0"/>
                        </a:spcAft>
                      </a:pPr>
                      <a:r>
                        <a:rPr lang="en-US" sz="3200" b="1" kern="100">
                          <a:solidFill>
                            <a:srgbClr val="000000"/>
                          </a:solidFill>
                          <a:effectLst/>
                          <a:latin typeface="Arial"/>
                          <a:ea typeface="Calibri" panose="020F0502020204030204" pitchFamily="34" charset="0"/>
                          <a:cs typeface="Arial"/>
                        </a:rPr>
                        <a:t>Color</a:t>
                      </a:r>
                      <a:endParaRPr lang="en-US" sz="32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algn="ctr">
                        <a:lnSpc>
                          <a:spcPct val="107000"/>
                        </a:lnSpc>
                        <a:spcBef>
                          <a:spcPts val="0"/>
                        </a:spcBef>
                        <a:spcAft>
                          <a:spcPts val="0"/>
                        </a:spcAft>
                        <a:buNone/>
                      </a:pPr>
                      <a:r>
                        <a:rPr lang="en-US" sz="3200" b="1" i="0" u="none" strike="noStrike" kern="100" noProof="0" dirty="0">
                          <a:solidFill>
                            <a:srgbClr val="000000"/>
                          </a:solidFill>
                          <a:effectLst/>
                          <a:latin typeface="Arial"/>
                        </a:rPr>
                        <a:t>Number of </a:t>
                      </a:r>
                      <a:br>
                        <a:rPr lang="en-US" sz="3200" b="1" i="0" u="none" strike="noStrike" kern="100" noProof="0" dirty="0">
                          <a:solidFill>
                            <a:srgbClr val="000000"/>
                          </a:solidFill>
                          <a:effectLst/>
                          <a:latin typeface="Arial"/>
                        </a:rPr>
                      </a:br>
                      <a:r>
                        <a:rPr lang="en-US" sz="3200" b="1" i="0" u="none" strike="noStrike" kern="100" noProof="0" dirty="0">
                          <a:solidFill>
                            <a:srgbClr val="000000"/>
                          </a:solidFill>
                          <a:effectLst/>
                          <a:latin typeface="Arial"/>
                        </a:rPr>
                        <a:t>Performance Levels on</a:t>
                      </a:r>
                      <a:br>
                        <a:rPr lang="en-US" sz="3200" b="1" i="0" u="none" strike="noStrike" kern="100" noProof="0" dirty="0">
                          <a:solidFill>
                            <a:srgbClr val="000000"/>
                          </a:solidFill>
                          <a:effectLst/>
                          <a:latin typeface="Arial"/>
                        </a:rPr>
                      </a:br>
                      <a:r>
                        <a:rPr lang="en-US" sz="3200" b="1" kern="100" dirty="0">
                          <a:solidFill>
                            <a:srgbClr val="000000"/>
                          </a:solidFill>
                          <a:effectLst/>
                          <a:latin typeface="Arial"/>
                          <a:ea typeface="Calibri" panose="020F0502020204030204" pitchFamily="34" charset="0"/>
                          <a:cs typeface="Arial"/>
                        </a:rPr>
                        <a:t>Balanced 5x5</a:t>
                      </a:r>
                      <a:endParaRPr lang="en-US" sz="3200" kern="100" dirty="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94986373"/>
                  </a:ext>
                </a:extLst>
              </a:tr>
              <a:tr h="569627">
                <a:tc>
                  <a:txBody>
                    <a:bodyPr/>
                    <a:lstStyle/>
                    <a:p>
                      <a:pPr marL="0" marR="0" lvl="0" algn="ctr">
                        <a:lnSpc>
                          <a:spcPct val="107000"/>
                        </a:lnSpc>
                        <a:spcBef>
                          <a:spcPts val="0"/>
                        </a:spcBef>
                        <a:spcAft>
                          <a:spcPts val="0"/>
                        </a:spcAft>
                        <a:buNone/>
                      </a:pPr>
                      <a:r>
                        <a:rPr lang="en-US" sz="3200" b="1" kern="100">
                          <a:solidFill>
                            <a:srgbClr val="FFFFFF"/>
                          </a:solidFill>
                          <a:effectLst/>
                          <a:latin typeface="Arial"/>
                          <a:ea typeface="Calibri" panose="020F0502020204030204" pitchFamily="34" charset="0"/>
                          <a:cs typeface="Arial"/>
                        </a:rPr>
                        <a:t>Blue</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148</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3725814"/>
                  </a:ext>
                </a:extLst>
              </a:tr>
              <a:tr h="569627">
                <a:tc>
                  <a:txBody>
                    <a:bodyPr/>
                    <a:lstStyle/>
                    <a:p>
                      <a:pPr marL="0" marR="0" lvl="0" algn="ctr">
                        <a:lnSpc>
                          <a:spcPct val="107000"/>
                        </a:lnSpc>
                        <a:spcBef>
                          <a:spcPts val="0"/>
                        </a:spcBef>
                        <a:spcAft>
                          <a:spcPts val="0"/>
                        </a:spcAft>
                        <a:buNone/>
                      </a:pPr>
                      <a:r>
                        <a:rPr lang="en-US" sz="3200" b="1" kern="100">
                          <a:solidFill>
                            <a:srgbClr val="FFFFFF"/>
                          </a:solidFill>
                          <a:effectLst/>
                          <a:latin typeface="Arial"/>
                          <a:ea typeface="Calibri" panose="020F0502020204030204" pitchFamily="34" charset="0"/>
                          <a:cs typeface="Arial"/>
                        </a:rPr>
                        <a:t>Green</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396</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5692476"/>
                  </a:ext>
                </a:extLst>
              </a:tr>
              <a:tr h="569627">
                <a:tc>
                  <a:txBody>
                    <a:bodyPr/>
                    <a:lstStyle/>
                    <a:p>
                      <a:pPr marL="0" marR="0" lvl="0" algn="ctr">
                        <a:lnSpc>
                          <a:spcPct val="107000"/>
                        </a:lnSpc>
                        <a:spcBef>
                          <a:spcPts val="0"/>
                        </a:spcBef>
                        <a:spcAft>
                          <a:spcPts val="0"/>
                        </a:spcAft>
                        <a:buNone/>
                      </a:pPr>
                      <a:r>
                        <a:rPr lang="en-US" sz="3200" b="1" kern="100">
                          <a:solidFill>
                            <a:srgbClr val="000000"/>
                          </a:solidFill>
                          <a:effectLst/>
                          <a:latin typeface="Arial"/>
                          <a:ea typeface="Calibri" panose="020F0502020204030204" pitchFamily="34" charset="0"/>
                          <a:cs typeface="Arial"/>
                        </a:rPr>
                        <a:t>Yellow</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335</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457965"/>
                  </a:ext>
                </a:extLst>
              </a:tr>
              <a:tr h="569627">
                <a:tc>
                  <a:txBody>
                    <a:bodyPr/>
                    <a:lstStyle/>
                    <a:p>
                      <a:pPr marL="0" marR="0" lvl="0" algn="ctr">
                        <a:lnSpc>
                          <a:spcPct val="107000"/>
                        </a:lnSpc>
                        <a:spcBef>
                          <a:spcPts val="0"/>
                        </a:spcBef>
                        <a:spcAft>
                          <a:spcPts val="0"/>
                        </a:spcAft>
                        <a:buNone/>
                      </a:pPr>
                      <a:r>
                        <a:rPr lang="en-US" sz="3200" b="1" kern="100">
                          <a:solidFill>
                            <a:srgbClr val="000000"/>
                          </a:solidFill>
                          <a:effectLst/>
                          <a:latin typeface="Arial"/>
                          <a:ea typeface="Calibri" panose="020F0502020204030204" pitchFamily="34" charset="0"/>
                          <a:cs typeface="Arial"/>
                        </a:rPr>
                        <a:t>Orange</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193</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463109"/>
                  </a:ext>
                </a:extLst>
              </a:tr>
              <a:tr h="569627">
                <a:tc>
                  <a:txBody>
                    <a:bodyPr/>
                    <a:lstStyle/>
                    <a:p>
                      <a:pPr marL="0" marR="0" lvl="0" algn="ctr">
                        <a:lnSpc>
                          <a:spcPct val="107000"/>
                        </a:lnSpc>
                        <a:spcBef>
                          <a:spcPts val="0"/>
                        </a:spcBef>
                        <a:spcAft>
                          <a:spcPts val="0"/>
                        </a:spcAft>
                        <a:buNone/>
                      </a:pPr>
                      <a:r>
                        <a:rPr lang="en-US" sz="3200" b="1" kern="100">
                          <a:solidFill>
                            <a:srgbClr val="FFFFFF"/>
                          </a:solidFill>
                          <a:effectLst/>
                          <a:latin typeface="Arial"/>
                          <a:ea typeface="Calibri" panose="020F0502020204030204" pitchFamily="34" charset="0"/>
                          <a:cs typeface="Arial"/>
                        </a:rPr>
                        <a:t>Red</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77</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5574175"/>
                  </a:ext>
                </a:extLst>
              </a:tr>
              <a:tr h="651061">
                <a:tc>
                  <a:txBody>
                    <a:bodyPr/>
                    <a:lstStyle/>
                    <a:p>
                      <a:pPr marL="0" marR="0" lvl="0" algn="ctr">
                        <a:lnSpc>
                          <a:spcPct val="107000"/>
                        </a:lnSpc>
                        <a:spcBef>
                          <a:spcPts val="0"/>
                        </a:spcBef>
                        <a:spcAft>
                          <a:spcPts val="0"/>
                        </a:spcAft>
                        <a:buNone/>
                      </a:pPr>
                      <a:r>
                        <a:rPr lang="en-US" sz="3200" b="1" kern="100">
                          <a:effectLst/>
                          <a:latin typeface="Arial"/>
                          <a:ea typeface="Calibri" panose="020F0502020204030204" pitchFamily="34" charset="0"/>
                          <a:cs typeface="Arial"/>
                        </a:rPr>
                        <a:t>No Color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666</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0429763"/>
                  </a:ext>
                </a:extLst>
              </a:tr>
              <a:tr h="569627">
                <a:tc>
                  <a:txBody>
                    <a:bodyPr/>
                    <a:lstStyle/>
                    <a:p>
                      <a:pPr marL="0" marR="0" lvl="0" algn="ctr">
                        <a:lnSpc>
                          <a:spcPct val="107000"/>
                        </a:lnSpc>
                        <a:spcBef>
                          <a:spcPts val="0"/>
                        </a:spcBef>
                        <a:spcAft>
                          <a:spcPts val="0"/>
                        </a:spcAft>
                        <a:buNone/>
                      </a:pPr>
                      <a:r>
                        <a:rPr lang="en-US" sz="3200" b="1" kern="100">
                          <a:solidFill>
                            <a:srgbClr val="000000"/>
                          </a:solidFill>
                          <a:effectLst/>
                          <a:latin typeface="Arial"/>
                          <a:ea typeface="Calibri" panose="020F0502020204030204" pitchFamily="34" charset="0"/>
                          <a:cs typeface="Arial"/>
                        </a:rPr>
                        <a:t>Total</a:t>
                      </a:r>
                      <a:endParaRPr lang="en-US" sz="32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3200" b="0" kern="100" dirty="0">
                          <a:solidFill>
                            <a:srgbClr val="000000"/>
                          </a:solidFill>
                          <a:effectLst/>
                          <a:latin typeface="Arial"/>
                          <a:ea typeface="Calibri" panose="020F0502020204030204" pitchFamily="34" charset="0"/>
                          <a:cs typeface="Arial"/>
                        </a:rPr>
                        <a:t>1,815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1726171"/>
                  </a:ext>
                </a:extLst>
              </a:tr>
            </a:tbl>
          </a:graphicData>
        </a:graphic>
      </p:graphicFrame>
    </p:spTree>
    <p:extLst>
      <p:ext uri="{BB962C8B-B14F-4D97-AF65-F5344CB8AC3E}">
        <p14:creationId xmlns:p14="http://schemas.microsoft.com/office/powerpoint/2010/main" val="1502320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27C2-3951-D326-5FCC-7CD53F4CF4C2}"/>
              </a:ext>
            </a:extLst>
          </p:cNvPr>
          <p:cNvSpPr>
            <a:spLocks noGrp="1"/>
          </p:cNvSpPr>
          <p:nvPr>
            <p:ph type="title"/>
          </p:nvPr>
        </p:nvSpPr>
        <p:spPr>
          <a:xfrm>
            <a:off x="0" y="356171"/>
            <a:ext cx="3979332" cy="6133979"/>
          </a:xfrm>
        </p:spPr>
        <p:txBody>
          <a:bodyPr/>
          <a:lstStyle/>
          <a:p>
            <a:pPr algn="ctr"/>
            <a:r>
              <a:rPr lang="en-US" sz="5000">
                <a:cs typeface="Aharoni"/>
              </a:rPr>
              <a:t>Comparison of the two 5x5 Color Scheme Results</a:t>
            </a:r>
            <a:endParaRPr lang="en-US" sz="5000"/>
          </a:p>
        </p:txBody>
      </p:sp>
      <p:graphicFrame>
        <p:nvGraphicFramePr>
          <p:cNvPr id="9" name="Content Placeholder 8" descr="A comparison summary table of the number of entities that fall into each of the color categories on the Balanced and Traditional 5 by 5 colored tables.">
            <a:extLst>
              <a:ext uri="{FF2B5EF4-FFF2-40B4-BE49-F238E27FC236}">
                <a16:creationId xmlns:a16="http://schemas.microsoft.com/office/drawing/2014/main" id="{76C8D1E4-0484-11BD-5FAE-60F069C5CEFC}"/>
              </a:ext>
            </a:extLst>
          </p:cNvPr>
          <p:cNvGraphicFramePr>
            <a:graphicFrameLocks noGrp="1"/>
          </p:cNvGraphicFramePr>
          <p:nvPr>
            <p:ph sz="quarter" idx="10"/>
            <p:extLst>
              <p:ext uri="{D42A27DB-BD31-4B8C-83A1-F6EECF244321}">
                <p14:modId xmlns:p14="http://schemas.microsoft.com/office/powerpoint/2010/main" val="4079013510"/>
              </p:ext>
            </p:extLst>
          </p:nvPr>
        </p:nvGraphicFramePr>
        <p:xfrm>
          <a:off x="4143720" y="356171"/>
          <a:ext cx="7774304" cy="6019507"/>
        </p:xfrm>
        <a:graphic>
          <a:graphicData uri="http://schemas.openxmlformats.org/drawingml/2006/table">
            <a:tbl>
              <a:tblPr firstRow="1" firstCol="1" lastRow="1" bandRow="1"/>
              <a:tblGrid>
                <a:gridCol w="2252276">
                  <a:extLst>
                    <a:ext uri="{9D8B030D-6E8A-4147-A177-3AD203B41FA5}">
                      <a16:colId xmlns:a16="http://schemas.microsoft.com/office/drawing/2014/main" val="718980828"/>
                    </a:ext>
                  </a:extLst>
                </a:gridCol>
                <a:gridCol w="2862373">
                  <a:extLst>
                    <a:ext uri="{9D8B030D-6E8A-4147-A177-3AD203B41FA5}">
                      <a16:colId xmlns:a16="http://schemas.microsoft.com/office/drawing/2014/main" val="2022431134"/>
                    </a:ext>
                  </a:extLst>
                </a:gridCol>
                <a:gridCol w="2659655">
                  <a:extLst>
                    <a:ext uri="{9D8B030D-6E8A-4147-A177-3AD203B41FA5}">
                      <a16:colId xmlns:a16="http://schemas.microsoft.com/office/drawing/2014/main" val="2285171420"/>
                    </a:ext>
                  </a:extLst>
                </a:gridCol>
              </a:tblGrid>
              <a:tr h="1787767">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Color</a:t>
                      </a:r>
                      <a:endParaRPr lang="en-US" sz="25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Number of </a:t>
                      </a:r>
                      <a:br>
                        <a:rPr lang="en-US" sz="2500" b="1" kern="100">
                          <a:solidFill>
                            <a:srgbClr val="000000"/>
                          </a:solidFill>
                          <a:effectLst/>
                          <a:latin typeface="Arial"/>
                          <a:ea typeface="Calibri" panose="020F0502020204030204" pitchFamily="34" charset="0"/>
                          <a:cs typeface="Arial"/>
                        </a:rPr>
                      </a:br>
                      <a:r>
                        <a:rPr lang="en-US" sz="2500" b="1" kern="100">
                          <a:solidFill>
                            <a:srgbClr val="000000"/>
                          </a:solidFill>
                          <a:effectLst/>
                          <a:latin typeface="Arial"/>
                          <a:ea typeface="Calibri" panose="020F0502020204030204" pitchFamily="34" charset="0"/>
                          <a:cs typeface="Arial"/>
                        </a:rPr>
                        <a:t>Performance Levels on</a:t>
                      </a:r>
                      <a:br>
                        <a:rPr lang="en-US" sz="2500" b="1" kern="100">
                          <a:solidFill>
                            <a:srgbClr val="000000"/>
                          </a:solidFill>
                          <a:effectLst/>
                          <a:latin typeface="Arial"/>
                          <a:ea typeface="Calibri" panose="020F0502020204030204" pitchFamily="34" charset="0"/>
                          <a:cs typeface="Arial"/>
                        </a:rPr>
                      </a:br>
                      <a:r>
                        <a:rPr lang="en-US" sz="2500" b="1" kern="100">
                          <a:solidFill>
                            <a:srgbClr val="000000"/>
                          </a:solidFill>
                          <a:effectLst/>
                          <a:latin typeface="Arial"/>
                          <a:ea typeface="Calibri" panose="020F0502020204030204" pitchFamily="34" charset="0"/>
                          <a:cs typeface="Arial"/>
                        </a:rPr>
                        <a:t>Balanced 5x5</a:t>
                      </a:r>
                      <a:endParaRPr lang="en-US" sz="25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algn="ctr">
                        <a:lnSpc>
                          <a:spcPct val="107000"/>
                        </a:lnSpc>
                        <a:spcBef>
                          <a:spcPts val="0"/>
                        </a:spcBef>
                        <a:spcAft>
                          <a:spcPts val="0"/>
                        </a:spcAft>
                        <a:buNone/>
                      </a:pPr>
                      <a:r>
                        <a:rPr lang="en-US" sz="2500" b="1" i="0" u="none" strike="noStrike" kern="100" noProof="0">
                          <a:solidFill>
                            <a:srgbClr val="000000"/>
                          </a:solidFill>
                          <a:effectLst/>
                          <a:latin typeface="Arial"/>
                        </a:rPr>
                        <a:t>Number of </a:t>
                      </a:r>
                      <a:br>
                        <a:rPr lang="en-US" sz="2500" b="1" i="0" u="none" strike="noStrike" kern="100" noProof="0">
                          <a:solidFill>
                            <a:srgbClr val="000000"/>
                          </a:solidFill>
                          <a:effectLst/>
                          <a:latin typeface="Arial"/>
                        </a:rPr>
                      </a:br>
                      <a:r>
                        <a:rPr lang="en-US" sz="2500" b="1" i="0" u="none" strike="noStrike" kern="100" noProof="0">
                          <a:solidFill>
                            <a:srgbClr val="000000"/>
                          </a:solidFill>
                          <a:effectLst/>
                          <a:latin typeface="Arial"/>
                        </a:rPr>
                        <a:t>Performance </a:t>
                      </a:r>
                      <a:br>
                        <a:rPr lang="en-US" sz="2500" b="1" i="0" u="none" strike="noStrike" kern="100" noProof="0">
                          <a:solidFill>
                            <a:srgbClr val="000000"/>
                          </a:solidFill>
                          <a:effectLst/>
                          <a:latin typeface="Arial"/>
                        </a:rPr>
                      </a:br>
                      <a:r>
                        <a:rPr lang="en-US" sz="2500" b="1" i="0" u="none" strike="noStrike" kern="100" noProof="0">
                          <a:solidFill>
                            <a:srgbClr val="000000"/>
                          </a:solidFill>
                          <a:effectLst/>
                          <a:latin typeface="Arial"/>
                        </a:rPr>
                        <a:t>Levels on</a:t>
                      </a:r>
                      <a:br>
                        <a:rPr lang="en-US" sz="2500" b="1" i="0" u="none" strike="noStrike" kern="100" noProof="0">
                          <a:solidFill>
                            <a:srgbClr val="000000"/>
                          </a:solidFill>
                          <a:effectLst/>
                          <a:latin typeface="Arial"/>
                        </a:rPr>
                      </a:br>
                      <a:r>
                        <a:rPr lang="en-US" sz="2500" b="1" kern="100">
                          <a:solidFill>
                            <a:srgbClr val="000000"/>
                          </a:solidFill>
                          <a:effectLst/>
                          <a:latin typeface="Arial"/>
                          <a:ea typeface="Calibri" panose="020F0502020204030204" pitchFamily="34" charset="0"/>
                          <a:cs typeface="Arial"/>
                        </a:rPr>
                        <a:t>Traditional 5x5</a:t>
                      </a:r>
                      <a:endParaRPr lang="en-US" sz="25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94986373"/>
                  </a:ext>
                </a:extLst>
              </a:tr>
              <a:tr h="560505">
                <a:tc>
                  <a:txBody>
                    <a:bodyPr/>
                    <a:lstStyle/>
                    <a:p>
                      <a:pPr marL="0" marR="0" algn="ctr">
                        <a:lnSpc>
                          <a:spcPct val="107000"/>
                        </a:lnSpc>
                        <a:spcBef>
                          <a:spcPts val="0"/>
                        </a:spcBef>
                        <a:spcAft>
                          <a:spcPts val="0"/>
                        </a:spcAft>
                      </a:pPr>
                      <a:r>
                        <a:rPr lang="en-US" sz="2500" b="1" kern="100">
                          <a:solidFill>
                            <a:srgbClr val="FFFFFF"/>
                          </a:solidFill>
                          <a:effectLst/>
                          <a:latin typeface="Arial"/>
                          <a:ea typeface="Calibri" panose="020F0502020204030204" pitchFamily="34" charset="0"/>
                          <a:cs typeface="Arial"/>
                        </a:rPr>
                        <a:t>Blue</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148</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148</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3725814"/>
                  </a:ext>
                </a:extLst>
              </a:tr>
              <a:tr h="560505">
                <a:tc>
                  <a:txBody>
                    <a:bodyPr/>
                    <a:lstStyle/>
                    <a:p>
                      <a:pPr marL="0" marR="0" algn="ctr">
                        <a:lnSpc>
                          <a:spcPct val="107000"/>
                        </a:lnSpc>
                        <a:spcBef>
                          <a:spcPts val="0"/>
                        </a:spcBef>
                        <a:spcAft>
                          <a:spcPts val="0"/>
                        </a:spcAft>
                      </a:pPr>
                      <a:r>
                        <a:rPr lang="en-US" sz="2500" b="1" kern="100">
                          <a:solidFill>
                            <a:srgbClr val="FFFFFF"/>
                          </a:solidFill>
                          <a:effectLst/>
                          <a:latin typeface="Arial"/>
                          <a:ea typeface="Calibri" panose="020F0502020204030204" pitchFamily="34" charset="0"/>
                          <a:cs typeface="Arial"/>
                        </a:rPr>
                        <a:t>Green</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396</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345</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5692476"/>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Yellow</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335</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199</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457965"/>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Orange</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193</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305</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463109"/>
                  </a:ext>
                </a:extLst>
              </a:tr>
              <a:tr h="560505">
                <a:tc>
                  <a:txBody>
                    <a:bodyPr/>
                    <a:lstStyle/>
                    <a:p>
                      <a:pPr marL="0" marR="0" algn="ctr">
                        <a:lnSpc>
                          <a:spcPct val="107000"/>
                        </a:lnSpc>
                        <a:spcBef>
                          <a:spcPts val="0"/>
                        </a:spcBef>
                        <a:spcAft>
                          <a:spcPts val="0"/>
                        </a:spcAft>
                      </a:pPr>
                      <a:r>
                        <a:rPr lang="en-US" sz="2500" b="1" kern="100">
                          <a:solidFill>
                            <a:srgbClr val="FFFFFF"/>
                          </a:solidFill>
                          <a:effectLst/>
                          <a:latin typeface="Arial"/>
                          <a:ea typeface="Calibri" panose="020F0502020204030204" pitchFamily="34" charset="0"/>
                          <a:cs typeface="Arial"/>
                        </a:rPr>
                        <a:t>Red</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77</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152</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5574175"/>
                  </a:ext>
                </a:extLst>
              </a:tr>
              <a:tr h="868710">
                <a:tc>
                  <a:txBody>
                    <a:bodyPr/>
                    <a:lstStyle/>
                    <a:p>
                      <a:pPr marL="0" marR="0" algn="ctr">
                        <a:lnSpc>
                          <a:spcPct val="107000"/>
                        </a:lnSpc>
                        <a:spcBef>
                          <a:spcPts val="0"/>
                        </a:spcBef>
                        <a:spcAft>
                          <a:spcPts val="0"/>
                        </a:spcAft>
                      </a:pPr>
                      <a:r>
                        <a:rPr lang="en-US" sz="2500" b="1" kern="100">
                          <a:effectLst/>
                          <a:latin typeface="Arial"/>
                          <a:ea typeface="Calibri" panose="020F0502020204030204" pitchFamily="34" charset="0"/>
                          <a:cs typeface="Arial"/>
                        </a:rPr>
                        <a:t>No Color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666</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Arial" panose="020B0604020202020204" pitchFamily="34" charset="0"/>
                          <a:cs typeface="Arial"/>
                        </a:rPr>
                        <a:t>666</a:t>
                      </a:r>
                      <a:endParaRPr lang="en-US" sz="3200" b="0" kern="10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0429763"/>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Total</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3200" b="0" kern="100">
                          <a:solidFill>
                            <a:srgbClr val="000000"/>
                          </a:solidFill>
                          <a:effectLst/>
                          <a:latin typeface="Arial"/>
                          <a:ea typeface="Calibri" panose="020F0502020204030204" pitchFamily="34" charset="0"/>
                          <a:cs typeface="Arial"/>
                        </a:rPr>
                        <a:t>1,815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b="0" kern="100" dirty="0">
                          <a:solidFill>
                            <a:srgbClr val="000000"/>
                          </a:solidFill>
                          <a:effectLst/>
                          <a:latin typeface="Arial"/>
                          <a:ea typeface="Arial" panose="020B0604020202020204" pitchFamily="34" charset="0"/>
                          <a:cs typeface="Arial"/>
                        </a:rPr>
                        <a:t>1,815</a:t>
                      </a:r>
                      <a:endParaRPr lang="en-US" sz="3200" b="0" kern="100" dirty="0">
                        <a:solidFill>
                          <a:srgbClr val="000000"/>
                        </a:solidFill>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1726171"/>
                  </a:ext>
                </a:extLst>
              </a:tr>
            </a:tbl>
          </a:graphicData>
        </a:graphic>
      </p:graphicFrame>
    </p:spTree>
    <p:extLst>
      <p:ext uri="{BB962C8B-B14F-4D97-AF65-F5344CB8AC3E}">
        <p14:creationId xmlns:p14="http://schemas.microsoft.com/office/powerpoint/2010/main" val="27673319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CE43-7284-221D-99BF-9140EB689468}"/>
              </a:ext>
            </a:extLst>
          </p:cNvPr>
          <p:cNvSpPr>
            <a:spLocks noGrp="1"/>
          </p:cNvSpPr>
          <p:nvPr>
            <p:ph type="title"/>
          </p:nvPr>
        </p:nvSpPr>
        <p:spPr/>
        <p:txBody>
          <a:bodyPr/>
          <a:lstStyle/>
          <a:p>
            <a:r>
              <a:rPr lang="en-US" sz="5400"/>
              <a:t>Additional ELPI Color Scheme Simulations</a:t>
            </a:r>
          </a:p>
        </p:txBody>
      </p:sp>
      <p:sp>
        <p:nvSpPr>
          <p:cNvPr id="3" name="Content Placeholder 2">
            <a:extLst>
              <a:ext uri="{FF2B5EF4-FFF2-40B4-BE49-F238E27FC236}">
                <a16:creationId xmlns:a16="http://schemas.microsoft.com/office/drawing/2014/main" id="{4144465D-7112-9D5A-E837-B3ED6243BE25}"/>
              </a:ext>
            </a:extLst>
          </p:cNvPr>
          <p:cNvSpPr>
            <a:spLocks noGrp="1"/>
          </p:cNvSpPr>
          <p:nvPr>
            <p:ph sz="quarter" idx="10"/>
          </p:nvPr>
        </p:nvSpPr>
        <p:spPr>
          <a:xfrm>
            <a:off x="666750" y="2124075"/>
            <a:ext cx="10858499" cy="4305300"/>
          </a:xfrm>
        </p:spPr>
        <p:txBody>
          <a:bodyPr/>
          <a:lstStyle/>
          <a:p>
            <a:r>
              <a:rPr lang="en-US"/>
              <a:t>Small LEAs</a:t>
            </a:r>
          </a:p>
          <a:p>
            <a:r>
              <a:rPr lang="en-US"/>
              <a:t>Non-Small Schools (excluding charter schools</a:t>
            </a:r>
          </a:p>
          <a:p>
            <a:r>
              <a:rPr lang="en-US"/>
              <a:t>Small Schools (excluding charter schools)</a:t>
            </a:r>
          </a:p>
        </p:txBody>
      </p:sp>
    </p:spTree>
    <p:extLst>
      <p:ext uri="{BB962C8B-B14F-4D97-AF65-F5344CB8AC3E}">
        <p14:creationId xmlns:p14="http://schemas.microsoft.com/office/powerpoint/2010/main" val="13832791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27C2-3951-D326-5FCC-7CD53F4CF4C2}"/>
              </a:ext>
            </a:extLst>
          </p:cNvPr>
          <p:cNvSpPr>
            <a:spLocks noGrp="1"/>
          </p:cNvSpPr>
          <p:nvPr>
            <p:ph type="title"/>
          </p:nvPr>
        </p:nvSpPr>
        <p:spPr>
          <a:xfrm>
            <a:off x="0" y="356171"/>
            <a:ext cx="3979332" cy="6133979"/>
          </a:xfrm>
        </p:spPr>
        <p:txBody>
          <a:bodyPr/>
          <a:lstStyle/>
          <a:p>
            <a:pPr algn="ctr"/>
            <a:r>
              <a:rPr lang="en-US" sz="3200">
                <a:cs typeface="Aharoni"/>
              </a:rPr>
              <a:t>Comparison of</a:t>
            </a:r>
            <a:br>
              <a:rPr lang="en-US" sz="3200">
                <a:cs typeface="Aharoni"/>
              </a:rPr>
            </a:br>
            <a:r>
              <a:rPr lang="en-US" sz="3200">
                <a:cs typeface="Aharoni"/>
              </a:rPr>
              <a:t>Small LEAs “Balanced” 5x5 vs “Traditional” 5x5</a:t>
            </a:r>
            <a:br>
              <a:rPr lang="en-US" sz="3200">
                <a:cs typeface="Aharoni"/>
              </a:rPr>
            </a:br>
            <a:br>
              <a:rPr lang="en-US" sz="3200">
                <a:cs typeface="Aharoni"/>
              </a:rPr>
            </a:br>
            <a:r>
              <a:rPr lang="en-US" sz="3200">
                <a:cs typeface="Aharoni"/>
              </a:rPr>
              <a:t>(Excludes Charter Schools)</a:t>
            </a:r>
            <a:endParaRPr lang="en-US" sz="3200"/>
          </a:p>
        </p:txBody>
      </p:sp>
      <p:graphicFrame>
        <p:nvGraphicFramePr>
          <p:cNvPr id="9" name="Content Placeholder 8" descr="A comparison summary table of the number of entities that fall into each of the color categories on the Balanced and Traditional 5 by 5 colored tables.">
            <a:extLst>
              <a:ext uri="{FF2B5EF4-FFF2-40B4-BE49-F238E27FC236}">
                <a16:creationId xmlns:a16="http://schemas.microsoft.com/office/drawing/2014/main" id="{76C8D1E4-0484-11BD-5FAE-60F069C5CEFC}"/>
              </a:ext>
            </a:extLst>
          </p:cNvPr>
          <p:cNvGraphicFramePr>
            <a:graphicFrameLocks noGrp="1"/>
          </p:cNvGraphicFramePr>
          <p:nvPr>
            <p:ph sz="quarter" idx="10"/>
            <p:extLst>
              <p:ext uri="{D42A27DB-BD31-4B8C-83A1-F6EECF244321}">
                <p14:modId xmlns:p14="http://schemas.microsoft.com/office/powerpoint/2010/main" val="1458712460"/>
              </p:ext>
            </p:extLst>
          </p:nvPr>
        </p:nvGraphicFramePr>
        <p:xfrm>
          <a:off x="4143720" y="356171"/>
          <a:ext cx="7774304" cy="6019507"/>
        </p:xfrm>
        <a:graphic>
          <a:graphicData uri="http://schemas.openxmlformats.org/drawingml/2006/table">
            <a:tbl>
              <a:tblPr firstRow="1" firstCol="1" lastRow="1" bandRow="1"/>
              <a:tblGrid>
                <a:gridCol w="2252276">
                  <a:extLst>
                    <a:ext uri="{9D8B030D-6E8A-4147-A177-3AD203B41FA5}">
                      <a16:colId xmlns:a16="http://schemas.microsoft.com/office/drawing/2014/main" val="718980828"/>
                    </a:ext>
                  </a:extLst>
                </a:gridCol>
                <a:gridCol w="2862373">
                  <a:extLst>
                    <a:ext uri="{9D8B030D-6E8A-4147-A177-3AD203B41FA5}">
                      <a16:colId xmlns:a16="http://schemas.microsoft.com/office/drawing/2014/main" val="2022431134"/>
                    </a:ext>
                  </a:extLst>
                </a:gridCol>
                <a:gridCol w="2659655">
                  <a:extLst>
                    <a:ext uri="{9D8B030D-6E8A-4147-A177-3AD203B41FA5}">
                      <a16:colId xmlns:a16="http://schemas.microsoft.com/office/drawing/2014/main" val="2285171420"/>
                    </a:ext>
                  </a:extLst>
                </a:gridCol>
              </a:tblGrid>
              <a:tr h="1787767">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Color</a:t>
                      </a:r>
                      <a:endParaRPr lang="en-US" sz="25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2500" b="1" kern="100" dirty="0">
                          <a:solidFill>
                            <a:srgbClr val="000000"/>
                          </a:solidFill>
                          <a:effectLst/>
                          <a:latin typeface="Arial"/>
                          <a:ea typeface="Calibri" panose="020F0502020204030204" pitchFamily="34" charset="0"/>
                          <a:cs typeface="Arial"/>
                        </a:rPr>
                        <a:t>Number of </a:t>
                      </a:r>
                      <a:br>
                        <a:rPr lang="en-US" sz="2500" b="1" kern="100" dirty="0">
                          <a:solidFill>
                            <a:srgbClr val="000000"/>
                          </a:solidFill>
                          <a:effectLst/>
                          <a:latin typeface="Arial"/>
                          <a:ea typeface="Calibri" panose="020F0502020204030204" pitchFamily="34" charset="0"/>
                          <a:cs typeface="Arial"/>
                        </a:rPr>
                      </a:br>
                      <a:r>
                        <a:rPr lang="en-US" sz="2500" b="1" kern="100" dirty="0">
                          <a:solidFill>
                            <a:srgbClr val="000000"/>
                          </a:solidFill>
                          <a:effectLst/>
                          <a:latin typeface="Arial"/>
                          <a:ea typeface="Calibri" panose="020F0502020204030204" pitchFamily="34" charset="0"/>
                          <a:cs typeface="Arial"/>
                        </a:rPr>
                        <a:t>Performance Levels on</a:t>
                      </a:r>
                      <a:br>
                        <a:rPr lang="en-US" sz="2500" b="1" kern="100" dirty="0">
                          <a:solidFill>
                            <a:srgbClr val="000000"/>
                          </a:solidFill>
                          <a:effectLst/>
                          <a:latin typeface="Arial"/>
                          <a:ea typeface="Calibri" panose="020F0502020204030204" pitchFamily="34" charset="0"/>
                          <a:cs typeface="Arial"/>
                        </a:rPr>
                      </a:br>
                      <a:r>
                        <a:rPr lang="en-US" sz="2500" b="1" kern="100" dirty="0">
                          <a:solidFill>
                            <a:srgbClr val="000000"/>
                          </a:solidFill>
                          <a:effectLst/>
                          <a:latin typeface="Arial"/>
                          <a:ea typeface="Calibri" panose="020F0502020204030204" pitchFamily="34" charset="0"/>
                          <a:cs typeface="Arial"/>
                        </a:rPr>
                        <a:t>Balanced 5x5</a:t>
                      </a:r>
                      <a:endParaRPr lang="en-US" sz="2500" kern="100" dirty="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algn="ctr">
                        <a:lnSpc>
                          <a:spcPct val="107000"/>
                        </a:lnSpc>
                        <a:spcBef>
                          <a:spcPts val="0"/>
                        </a:spcBef>
                        <a:spcAft>
                          <a:spcPts val="0"/>
                        </a:spcAft>
                        <a:buNone/>
                      </a:pPr>
                      <a:r>
                        <a:rPr lang="en-US" sz="2500" b="1" i="0" u="none" strike="noStrike" kern="100" noProof="0">
                          <a:solidFill>
                            <a:srgbClr val="000000"/>
                          </a:solidFill>
                          <a:effectLst/>
                          <a:latin typeface="Arial"/>
                        </a:rPr>
                        <a:t>Number of </a:t>
                      </a:r>
                      <a:br>
                        <a:rPr lang="en-US" sz="2500" b="1" i="0" u="none" strike="noStrike" kern="100" noProof="0">
                          <a:solidFill>
                            <a:srgbClr val="000000"/>
                          </a:solidFill>
                          <a:effectLst/>
                          <a:latin typeface="Arial"/>
                        </a:rPr>
                      </a:br>
                      <a:r>
                        <a:rPr lang="en-US" sz="2500" b="1" i="0" u="none" strike="noStrike" kern="100" noProof="0">
                          <a:solidFill>
                            <a:srgbClr val="000000"/>
                          </a:solidFill>
                          <a:effectLst/>
                          <a:latin typeface="Arial"/>
                        </a:rPr>
                        <a:t>Performance </a:t>
                      </a:r>
                      <a:br>
                        <a:rPr lang="en-US" sz="2500" b="1" i="0" u="none" strike="noStrike" kern="100" noProof="0">
                          <a:solidFill>
                            <a:srgbClr val="000000"/>
                          </a:solidFill>
                          <a:effectLst/>
                          <a:latin typeface="Arial"/>
                        </a:rPr>
                      </a:br>
                      <a:r>
                        <a:rPr lang="en-US" sz="2500" b="1" i="0" u="none" strike="noStrike" kern="100" noProof="0">
                          <a:solidFill>
                            <a:srgbClr val="000000"/>
                          </a:solidFill>
                          <a:effectLst/>
                          <a:latin typeface="Arial"/>
                        </a:rPr>
                        <a:t>Levels on</a:t>
                      </a:r>
                      <a:br>
                        <a:rPr lang="en-US" sz="2500" b="1" i="0" u="none" strike="noStrike" kern="100" noProof="0">
                          <a:solidFill>
                            <a:srgbClr val="000000"/>
                          </a:solidFill>
                          <a:effectLst/>
                          <a:latin typeface="Arial"/>
                        </a:rPr>
                      </a:br>
                      <a:r>
                        <a:rPr lang="en-US" sz="2500" b="1" kern="100">
                          <a:solidFill>
                            <a:srgbClr val="000000"/>
                          </a:solidFill>
                          <a:effectLst/>
                          <a:latin typeface="Arial"/>
                          <a:ea typeface="Calibri" panose="020F0502020204030204" pitchFamily="34" charset="0"/>
                          <a:cs typeface="Arial"/>
                        </a:rPr>
                        <a:t>Traditional 5x5</a:t>
                      </a:r>
                      <a:endParaRPr lang="en-US" sz="25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94986373"/>
                  </a:ext>
                </a:extLst>
              </a:tr>
              <a:tr h="560505">
                <a:tc>
                  <a:txBody>
                    <a:bodyPr/>
                    <a:lstStyle/>
                    <a:p>
                      <a:pPr marL="0" marR="0" algn="ctr">
                        <a:lnSpc>
                          <a:spcPct val="107000"/>
                        </a:lnSpc>
                        <a:spcBef>
                          <a:spcPts val="0"/>
                        </a:spcBef>
                        <a:spcAft>
                          <a:spcPts val="0"/>
                        </a:spcAft>
                      </a:pPr>
                      <a:r>
                        <a:rPr lang="en-US" sz="2500" b="1" kern="100">
                          <a:solidFill>
                            <a:srgbClr val="FFFFFF"/>
                          </a:solidFill>
                          <a:effectLst/>
                          <a:latin typeface="Arial"/>
                          <a:ea typeface="Calibri" panose="020F0502020204030204" pitchFamily="34" charset="0"/>
                          <a:cs typeface="Arial"/>
                        </a:rPr>
                        <a:t>Blue</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b"/>
                      <a:r>
                        <a:rPr lang="en-US" sz="3200" b="0" kern="100">
                          <a:solidFill>
                            <a:srgbClr val="000000"/>
                          </a:solidFill>
                          <a:effectLst/>
                          <a:latin typeface="Arial"/>
                          <a:cs typeface="Arial"/>
                        </a:rPr>
                        <a:t>114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114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3725814"/>
                  </a:ext>
                </a:extLst>
              </a:tr>
              <a:tr h="560505">
                <a:tc>
                  <a:txBody>
                    <a:bodyPr/>
                    <a:lstStyle/>
                    <a:p>
                      <a:pPr marL="0" marR="0" algn="ctr">
                        <a:lnSpc>
                          <a:spcPct val="107000"/>
                        </a:lnSpc>
                        <a:spcBef>
                          <a:spcPts val="0"/>
                        </a:spcBef>
                        <a:spcAft>
                          <a:spcPts val="0"/>
                        </a:spcAft>
                      </a:pPr>
                      <a:r>
                        <a:rPr lang="en-US" sz="2500" b="1" kern="100" dirty="0">
                          <a:solidFill>
                            <a:srgbClr val="FFFFFF"/>
                          </a:solidFill>
                          <a:effectLst/>
                          <a:latin typeface="Arial"/>
                          <a:ea typeface="Calibri" panose="020F0502020204030204" pitchFamily="34" charset="0"/>
                          <a:cs typeface="Arial"/>
                        </a:rPr>
                        <a:t>Green</a:t>
                      </a:r>
                      <a:endParaRPr lang="en-US" sz="2500" b="1" kern="100" dirty="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algn="ctr" fontAlgn="b"/>
                      <a:r>
                        <a:rPr lang="en-US" sz="3200" b="0" kern="100">
                          <a:solidFill>
                            <a:srgbClr val="000000"/>
                          </a:solidFill>
                          <a:effectLst/>
                          <a:latin typeface="Arial"/>
                          <a:cs typeface="Arial"/>
                        </a:rPr>
                        <a:t>192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159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5692476"/>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Yellow</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3200" b="0" kern="100">
                          <a:solidFill>
                            <a:srgbClr val="000000"/>
                          </a:solidFill>
                          <a:effectLst/>
                          <a:latin typeface="Arial"/>
                          <a:cs typeface="Arial"/>
                        </a:rPr>
                        <a:t>146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78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457965"/>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Orange</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algn="ctr" fontAlgn="b"/>
                      <a:r>
                        <a:rPr lang="en-US" sz="3200" b="0" kern="100">
                          <a:solidFill>
                            <a:srgbClr val="000000"/>
                          </a:solidFill>
                          <a:effectLst/>
                          <a:latin typeface="Arial"/>
                          <a:cs typeface="Arial"/>
                        </a:rPr>
                        <a:t>112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156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463109"/>
                  </a:ext>
                </a:extLst>
              </a:tr>
              <a:tr h="560505">
                <a:tc>
                  <a:txBody>
                    <a:bodyPr/>
                    <a:lstStyle/>
                    <a:p>
                      <a:pPr marL="0" marR="0" algn="ctr">
                        <a:lnSpc>
                          <a:spcPct val="107000"/>
                        </a:lnSpc>
                        <a:spcBef>
                          <a:spcPts val="0"/>
                        </a:spcBef>
                        <a:spcAft>
                          <a:spcPts val="0"/>
                        </a:spcAft>
                      </a:pPr>
                      <a:r>
                        <a:rPr lang="en-US" sz="2500" b="1" kern="100">
                          <a:solidFill>
                            <a:srgbClr val="FFFFFF"/>
                          </a:solidFill>
                          <a:effectLst/>
                          <a:latin typeface="Arial"/>
                          <a:ea typeface="Calibri" panose="020F0502020204030204" pitchFamily="34" charset="0"/>
                          <a:cs typeface="Arial"/>
                        </a:rPr>
                        <a:t>Red</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algn="ctr" fontAlgn="b"/>
                      <a:r>
                        <a:rPr lang="en-US" sz="3200" b="0" kern="100">
                          <a:solidFill>
                            <a:srgbClr val="000000"/>
                          </a:solidFill>
                          <a:effectLst/>
                          <a:latin typeface="Arial"/>
                          <a:cs typeface="Arial"/>
                        </a:rPr>
                        <a:t>67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124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5574175"/>
                  </a:ext>
                </a:extLst>
              </a:tr>
              <a:tr h="868710">
                <a:tc>
                  <a:txBody>
                    <a:bodyPr/>
                    <a:lstStyle/>
                    <a:p>
                      <a:pPr marL="0" marR="0" algn="ctr">
                        <a:lnSpc>
                          <a:spcPct val="107000"/>
                        </a:lnSpc>
                        <a:spcBef>
                          <a:spcPts val="0"/>
                        </a:spcBef>
                        <a:spcAft>
                          <a:spcPts val="0"/>
                        </a:spcAft>
                      </a:pPr>
                      <a:r>
                        <a:rPr lang="en-US" sz="2500" b="1" kern="100">
                          <a:effectLst/>
                          <a:latin typeface="Arial"/>
                          <a:ea typeface="Calibri" panose="020F0502020204030204" pitchFamily="34" charset="0"/>
                          <a:cs typeface="Arial"/>
                        </a:rPr>
                        <a:t>No Color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ea typeface="+mn-ea"/>
                          <a:cs typeface="Arial"/>
                        </a:rPr>
                        <a:t>n/a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n/a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0429763"/>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Total</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200" b="0" kern="100">
                          <a:solidFill>
                            <a:srgbClr val="000000"/>
                          </a:solidFill>
                          <a:effectLst/>
                          <a:latin typeface="Arial"/>
                          <a:ea typeface="+mn-ea"/>
                          <a:cs typeface="Arial"/>
                        </a:rPr>
                        <a:t>631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dirty="0">
                          <a:solidFill>
                            <a:srgbClr val="000000"/>
                          </a:solidFill>
                          <a:effectLst/>
                          <a:latin typeface="Arial"/>
                          <a:cs typeface="Arial"/>
                        </a:rPr>
                        <a:t>631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1726171"/>
                  </a:ext>
                </a:extLst>
              </a:tr>
            </a:tbl>
          </a:graphicData>
        </a:graphic>
      </p:graphicFrame>
    </p:spTree>
    <p:extLst>
      <p:ext uri="{BB962C8B-B14F-4D97-AF65-F5344CB8AC3E}">
        <p14:creationId xmlns:p14="http://schemas.microsoft.com/office/powerpoint/2010/main" val="9609676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27C2-3951-D326-5FCC-7CD53F4CF4C2}"/>
              </a:ext>
            </a:extLst>
          </p:cNvPr>
          <p:cNvSpPr>
            <a:spLocks noGrp="1"/>
          </p:cNvSpPr>
          <p:nvPr>
            <p:ph type="title"/>
          </p:nvPr>
        </p:nvSpPr>
        <p:spPr>
          <a:xfrm>
            <a:off x="0" y="356171"/>
            <a:ext cx="3979332" cy="6133979"/>
          </a:xfrm>
        </p:spPr>
        <p:txBody>
          <a:bodyPr/>
          <a:lstStyle/>
          <a:p>
            <a:pPr algn="ctr"/>
            <a:r>
              <a:rPr lang="en-US" sz="3200">
                <a:cs typeface="Aharoni"/>
              </a:rPr>
              <a:t>Comparison of</a:t>
            </a:r>
            <a:br>
              <a:rPr lang="en-US" sz="3200">
                <a:cs typeface="Aharoni"/>
              </a:rPr>
            </a:br>
            <a:r>
              <a:rPr lang="en-US" sz="3200">
                <a:cs typeface="Aharoni"/>
              </a:rPr>
              <a:t>Non-Small Schools “Traditional” 5x5 vs “Balanced” 5x5</a:t>
            </a:r>
            <a:br>
              <a:rPr lang="en-US" sz="3200">
                <a:cs typeface="Aharoni"/>
              </a:rPr>
            </a:br>
            <a:br>
              <a:rPr lang="en-US" sz="3200">
                <a:cs typeface="Aharoni"/>
              </a:rPr>
            </a:br>
            <a:r>
              <a:rPr lang="en-US" sz="3200">
                <a:cs typeface="Aharoni"/>
              </a:rPr>
              <a:t>(Excludes Charter Schools)</a:t>
            </a:r>
            <a:endParaRPr lang="en-US" sz="3200"/>
          </a:p>
        </p:txBody>
      </p:sp>
      <p:graphicFrame>
        <p:nvGraphicFramePr>
          <p:cNvPr id="9" name="Content Placeholder 8" descr="A comparison summary table of the number of entities that fall into each of the color categories on the Balanced and Traditional 5 by 5 colored tables.">
            <a:extLst>
              <a:ext uri="{FF2B5EF4-FFF2-40B4-BE49-F238E27FC236}">
                <a16:creationId xmlns:a16="http://schemas.microsoft.com/office/drawing/2014/main" id="{76C8D1E4-0484-11BD-5FAE-60F069C5CEFC}"/>
              </a:ext>
            </a:extLst>
          </p:cNvPr>
          <p:cNvGraphicFramePr>
            <a:graphicFrameLocks noGrp="1"/>
          </p:cNvGraphicFramePr>
          <p:nvPr>
            <p:ph sz="quarter" idx="10"/>
            <p:extLst>
              <p:ext uri="{D42A27DB-BD31-4B8C-83A1-F6EECF244321}">
                <p14:modId xmlns:p14="http://schemas.microsoft.com/office/powerpoint/2010/main" val="839835448"/>
              </p:ext>
            </p:extLst>
          </p:nvPr>
        </p:nvGraphicFramePr>
        <p:xfrm>
          <a:off x="4143720" y="356171"/>
          <a:ext cx="7774304" cy="6019507"/>
        </p:xfrm>
        <a:graphic>
          <a:graphicData uri="http://schemas.openxmlformats.org/drawingml/2006/table">
            <a:tbl>
              <a:tblPr firstRow="1" firstCol="1" lastRow="1" bandRow="1"/>
              <a:tblGrid>
                <a:gridCol w="2252276">
                  <a:extLst>
                    <a:ext uri="{9D8B030D-6E8A-4147-A177-3AD203B41FA5}">
                      <a16:colId xmlns:a16="http://schemas.microsoft.com/office/drawing/2014/main" val="718980828"/>
                    </a:ext>
                  </a:extLst>
                </a:gridCol>
                <a:gridCol w="2862373">
                  <a:extLst>
                    <a:ext uri="{9D8B030D-6E8A-4147-A177-3AD203B41FA5}">
                      <a16:colId xmlns:a16="http://schemas.microsoft.com/office/drawing/2014/main" val="2022431134"/>
                    </a:ext>
                  </a:extLst>
                </a:gridCol>
                <a:gridCol w="2659655">
                  <a:extLst>
                    <a:ext uri="{9D8B030D-6E8A-4147-A177-3AD203B41FA5}">
                      <a16:colId xmlns:a16="http://schemas.microsoft.com/office/drawing/2014/main" val="2285171420"/>
                    </a:ext>
                  </a:extLst>
                </a:gridCol>
              </a:tblGrid>
              <a:tr h="1787767">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Color</a:t>
                      </a:r>
                      <a:endParaRPr lang="en-US" sz="25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Number of </a:t>
                      </a:r>
                      <a:br>
                        <a:rPr lang="en-US" sz="2500" b="1" kern="100">
                          <a:solidFill>
                            <a:srgbClr val="000000"/>
                          </a:solidFill>
                          <a:effectLst/>
                          <a:latin typeface="Arial"/>
                          <a:ea typeface="Calibri" panose="020F0502020204030204" pitchFamily="34" charset="0"/>
                          <a:cs typeface="Arial"/>
                        </a:rPr>
                      </a:br>
                      <a:r>
                        <a:rPr lang="en-US" sz="2500" b="1" kern="100">
                          <a:solidFill>
                            <a:srgbClr val="000000"/>
                          </a:solidFill>
                          <a:effectLst/>
                          <a:latin typeface="Arial"/>
                          <a:ea typeface="Calibri" panose="020F0502020204030204" pitchFamily="34" charset="0"/>
                          <a:cs typeface="Arial"/>
                        </a:rPr>
                        <a:t>Performance Levels on</a:t>
                      </a:r>
                      <a:br>
                        <a:rPr lang="en-US" sz="2500" b="1" kern="100">
                          <a:solidFill>
                            <a:srgbClr val="000000"/>
                          </a:solidFill>
                          <a:effectLst/>
                          <a:latin typeface="Arial"/>
                          <a:ea typeface="Calibri" panose="020F0502020204030204" pitchFamily="34" charset="0"/>
                          <a:cs typeface="Arial"/>
                        </a:rPr>
                      </a:br>
                      <a:r>
                        <a:rPr lang="en-US" sz="2500" b="1" kern="100">
                          <a:solidFill>
                            <a:srgbClr val="000000"/>
                          </a:solidFill>
                          <a:effectLst/>
                          <a:latin typeface="Arial"/>
                          <a:ea typeface="Calibri" panose="020F0502020204030204" pitchFamily="34" charset="0"/>
                          <a:cs typeface="Arial"/>
                        </a:rPr>
                        <a:t>Balanced 5x5</a:t>
                      </a:r>
                      <a:endParaRPr lang="en-US" sz="25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algn="ctr">
                        <a:lnSpc>
                          <a:spcPct val="107000"/>
                        </a:lnSpc>
                        <a:spcBef>
                          <a:spcPts val="0"/>
                        </a:spcBef>
                        <a:spcAft>
                          <a:spcPts val="0"/>
                        </a:spcAft>
                        <a:buNone/>
                      </a:pPr>
                      <a:r>
                        <a:rPr lang="en-US" sz="2500" b="1" i="0" u="none" strike="noStrike" kern="100" noProof="0">
                          <a:solidFill>
                            <a:srgbClr val="000000"/>
                          </a:solidFill>
                          <a:effectLst/>
                          <a:latin typeface="Arial"/>
                        </a:rPr>
                        <a:t>Number of </a:t>
                      </a:r>
                      <a:br>
                        <a:rPr lang="en-US" sz="2500" b="1" i="0" u="none" strike="noStrike" kern="100" noProof="0">
                          <a:solidFill>
                            <a:srgbClr val="000000"/>
                          </a:solidFill>
                          <a:effectLst/>
                          <a:latin typeface="Arial"/>
                        </a:rPr>
                      </a:br>
                      <a:r>
                        <a:rPr lang="en-US" sz="2500" b="1" i="0" u="none" strike="noStrike" kern="100" noProof="0">
                          <a:solidFill>
                            <a:srgbClr val="000000"/>
                          </a:solidFill>
                          <a:effectLst/>
                          <a:latin typeface="Arial"/>
                        </a:rPr>
                        <a:t>Performance </a:t>
                      </a:r>
                      <a:br>
                        <a:rPr lang="en-US" sz="2500" b="1" i="0" u="none" strike="noStrike" kern="100" noProof="0">
                          <a:solidFill>
                            <a:srgbClr val="000000"/>
                          </a:solidFill>
                          <a:effectLst/>
                          <a:latin typeface="Arial"/>
                        </a:rPr>
                      </a:br>
                      <a:r>
                        <a:rPr lang="en-US" sz="2500" b="1" i="0" u="none" strike="noStrike" kern="100" noProof="0">
                          <a:solidFill>
                            <a:srgbClr val="000000"/>
                          </a:solidFill>
                          <a:effectLst/>
                          <a:latin typeface="Arial"/>
                        </a:rPr>
                        <a:t>Levels on</a:t>
                      </a:r>
                      <a:br>
                        <a:rPr lang="en-US" sz="2500" b="1" i="0" u="none" strike="noStrike" kern="100" noProof="0">
                          <a:solidFill>
                            <a:srgbClr val="000000"/>
                          </a:solidFill>
                          <a:effectLst/>
                          <a:latin typeface="Arial"/>
                        </a:rPr>
                      </a:br>
                      <a:r>
                        <a:rPr lang="en-US" sz="2500" b="1" kern="100">
                          <a:solidFill>
                            <a:srgbClr val="000000"/>
                          </a:solidFill>
                          <a:effectLst/>
                          <a:latin typeface="Arial"/>
                          <a:ea typeface="Calibri" panose="020F0502020204030204" pitchFamily="34" charset="0"/>
                          <a:cs typeface="Arial"/>
                        </a:rPr>
                        <a:t>Traditional 5x5</a:t>
                      </a:r>
                      <a:endParaRPr lang="en-US" sz="25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94986373"/>
                  </a:ext>
                </a:extLst>
              </a:tr>
              <a:tr h="560505">
                <a:tc>
                  <a:txBody>
                    <a:bodyPr/>
                    <a:lstStyle/>
                    <a:p>
                      <a:pPr marL="0" marR="0" algn="ctr">
                        <a:lnSpc>
                          <a:spcPct val="107000"/>
                        </a:lnSpc>
                        <a:spcBef>
                          <a:spcPts val="0"/>
                        </a:spcBef>
                        <a:spcAft>
                          <a:spcPts val="0"/>
                        </a:spcAft>
                      </a:pPr>
                      <a:r>
                        <a:rPr lang="en-US" sz="2500" b="1" kern="100">
                          <a:solidFill>
                            <a:srgbClr val="FFFFFF"/>
                          </a:solidFill>
                          <a:effectLst/>
                          <a:latin typeface="Arial"/>
                          <a:ea typeface="Calibri" panose="020F0502020204030204" pitchFamily="34" charset="0"/>
                          <a:cs typeface="Arial"/>
                        </a:rPr>
                        <a:t>Blue</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b"/>
                      <a:r>
                        <a:rPr lang="en-US" sz="3200" b="0" kern="100">
                          <a:solidFill>
                            <a:srgbClr val="000000"/>
                          </a:solidFill>
                          <a:effectLst/>
                          <a:latin typeface="Arial"/>
                          <a:ea typeface="+mn-ea"/>
                          <a:cs typeface="Arial"/>
                        </a:rPr>
                        <a:t>138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138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3725814"/>
                  </a:ext>
                </a:extLst>
              </a:tr>
              <a:tr h="560505">
                <a:tc>
                  <a:txBody>
                    <a:bodyPr/>
                    <a:lstStyle/>
                    <a:p>
                      <a:pPr marL="0" marR="0" algn="ctr">
                        <a:lnSpc>
                          <a:spcPct val="107000"/>
                        </a:lnSpc>
                        <a:spcBef>
                          <a:spcPts val="0"/>
                        </a:spcBef>
                        <a:spcAft>
                          <a:spcPts val="0"/>
                        </a:spcAft>
                      </a:pPr>
                      <a:r>
                        <a:rPr lang="en-US" sz="2500" b="1" kern="100">
                          <a:solidFill>
                            <a:srgbClr val="FFFFFF"/>
                          </a:solidFill>
                          <a:effectLst/>
                          <a:latin typeface="Arial"/>
                          <a:ea typeface="Calibri" panose="020F0502020204030204" pitchFamily="34" charset="0"/>
                          <a:cs typeface="Arial"/>
                        </a:rPr>
                        <a:t>Green</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algn="ctr" fontAlgn="b"/>
                      <a:r>
                        <a:rPr lang="en-US" sz="3200" b="0" kern="100">
                          <a:solidFill>
                            <a:srgbClr val="000000"/>
                          </a:solidFill>
                          <a:effectLst/>
                          <a:latin typeface="Arial"/>
                          <a:ea typeface="+mn-ea"/>
                          <a:cs typeface="Arial"/>
                        </a:rPr>
                        <a:t>323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276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5692476"/>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Yellow</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3200" b="0" kern="100">
                          <a:solidFill>
                            <a:srgbClr val="000000"/>
                          </a:solidFill>
                          <a:effectLst/>
                          <a:latin typeface="Arial"/>
                          <a:ea typeface="+mn-ea"/>
                          <a:cs typeface="Arial"/>
                        </a:rPr>
                        <a:t>305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166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457965"/>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Orange</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algn="ctr" fontAlgn="b"/>
                      <a:r>
                        <a:rPr lang="en-US" sz="3200" b="0" kern="100">
                          <a:solidFill>
                            <a:srgbClr val="000000"/>
                          </a:solidFill>
                          <a:effectLst/>
                          <a:latin typeface="Arial"/>
                          <a:ea typeface="+mn-ea"/>
                          <a:cs typeface="Arial"/>
                        </a:rPr>
                        <a:t>229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321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463109"/>
                  </a:ext>
                </a:extLst>
              </a:tr>
              <a:tr h="560505">
                <a:tc>
                  <a:txBody>
                    <a:bodyPr/>
                    <a:lstStyle/>
                    <a:p>
                      <a:pPr marL="0" marR="0" algn="ctr">
                        <a:lnSpc>
                          <a:spcPct val="107000"/>
                        </a:lnSpc>
                        <a:spcBef>
                          <a:spcPts val="0"/>
                        </a:spcBef>
                        <a:spcAft>
                          <a:spcPts val="0"/>
                        </a:spcAft>
                      </a:pPr>
                      <a:r>
                        <a:rPr lang="en-US" sz="2500" b="1" kern="100">
                          <a:solidFill>
                            <a:srgbClr val="FFFFFF"/>
                          </a:solidFill>
                          <a:effectLst/>
                          <a:latin typeface="Arial"/>
                          <a:ea typeface="Calibri" panose="020F0502020204030204" pitchFamily="34" charset="0"/>
                          <a:cs typeface="Arial"/>
                        </a:rPr>
                        <a:t>Red</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algn="ctr" fontAlgn="b"/>
                      <a:r>
                        <a:rPr lang="en-US" sz="3200" b="0" kern="100">
                          <a:solidFill>
                            <a:srgbClr val="000000"/>
                          </a:solidFill>
                          <a:effectLst/>
                          <a:latin typeface="Arial"/>
                          <a:ea typeface="+mn-ea"/>
                          <a:cs typeface="Arial"/>
                        </a:rPr>
                        <a:t>80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174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5574175"/>
                  </a:ext>
                </a:extLst>
              </a:tr>
              <a:tr h="868710">
                <a:tc>
                  <a:txBody>
                    <a:bodyPr/>
                    <a:lstStyle/>
                    <a:p>
                      <a:pPr marL="0" marR="0" algn="ctr">
                        <a:lnSpc>
                          <a:spcPct val="107000"/>
                        </a:lnSpc>
                        <a:spcBef>
                          <a:spcPts val="0"/>
                        </a:spcBef>
                        <a:spcAft>
                          <a:spcPts val="0"/>
                        </a:spcAft>
                      </a:pPr>
                      <a:r>
                        <a:rPr lang="en-US" sz="2500" b="1" kern="100">
                          <a:effectLst/>
                          <a:latin typeface="Arial"/>
                          <a:ea typeface="Calibri" panose="020F0502020204030204" pitchFamily="34" charset="0"/>
                          <a:cs typeface="Arial"/>
                        </a:rPr>
                        <a:t>No Color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ea typeface="+mn-ea"/>
                          <a:cs typeface="Arial"/>
                        </a:rPr>
                        <a:t>n/a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n/a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0429763"/>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Total</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200" b="0" kern="100">
                          <a:solidFill>
                            <a:srgbClr val="000000"/>
                          </a:solidFill>
                          <a:effectLst/>
                          <a:latin typeface="Arial"/>
                          <a:ea typeface="+mn-ea"/>
                          <a:cs typeface="Arial"/>
                        </a:rPr>
                        <a:t>1,075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dirty="0">
                          <a:solidFill>
                            <a:srgbClr val="000000"/>
                          </a:solidFill>
                          <a:effectLst/>
                          <a:latin typeface="Arial"/>
                          <a:cs typeface="Arial"/>
                        </a:rPr>
                        <a:t>1,075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1726171"/>
                  </a:ext>
                </a:extLst>
              </a:tr>
            </a:tbl>
          </a:graphicData>
        </a:graphic>
      </p:graphicFrame>
    </p:spTree>
    <p:extLst>
      <p:ext uri="{BB962C8B-B14F-4D97-AF65-F5344CB8AC3E}">
        <p14:creationId xmlns:p14="http://schemas.microsoft.com/office/powerpoint/2010/main" val="33267530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27C2-3951-D326-5FCC-7CD53F4CF4C2}"/>
              </a:ext>
            </a:extLst>
          </p:cNvPr>
          <p:cNvSpPr>
            <a:spLocks noGrp="1"/>
          </p:cNvSpPr>
          <p:nvPr>
            <p:ph type="title"/>
          </p:nvPr>
        </p:nvSpPr>
        <p:spPr>
          <a:xfrm>
            <a:off x="0" y="356171"/>
            <a:ext cx="3979332" cy="6133979"/>
          </a:xfrm>
        </p:spPr>
        <p:txBody>
          <a:bodyPr/>
          <a:lstStyle/>
          <a:p>
            <a:pPr algn="ctr"/>
            <a:r>
              <a:rPr lang="en-US" sz="3200">
                <a:cs typeface="Aharoni"/>
              </a:rPr>
              <a:t>Comparison of</a:t>
            </a:r>
            <a:br>
              <a:rPr lang="en-US" sz="3200">
                <a:cs typeface="Aharoni"/>
              </a:rPr>
            </a:br>
            <a:r>
              <a:rPr lang="en-US" sz="3200">
                <a:cs typeface="Aharoni"/>
              </a:rPr>
              <a:t>Small Schools “Traditional” 5x5 vs “Balanced” 5x5</a:t>
            </a:r>
            <a:br>
              <a:rPr lang="en-US" sz="3200">
                <a:cs typeface="Aharoni"/>
              </a:rPr>
            </a:br>
            <a:br>
              <a:rPr lang="en-US" sz="3200">
                <a:cs typeface="Aharoni"/>
              </a:rPr>
            </a:br>
            <a:r>
              <a:rPr lang="en-US" sz="3200">
                <a:cs typeface="Aharoni"/>
              </a:rPr>
              <a:t>(Excludes Charter Schools)</a:t>
            </a:r>
            <a:endParaRPr lang="en-US" sz="3200"/>
          </a:p>
        </p:txBody>
      </p:sp>
      <p:graphicFrame>
        <p:nvGraphicFramePr>
          <p:cNvPr id="9" name="Content Placeholder 8" descr="A comparison summary table of the number of entities that fall into each of the color categories on the Balanced and Traditional 5 by 5 colored tables.">
            <a:extLst>
              <a:ext uri="{FF2B5EF4-FFF2-40B4-BE49-F238E27FC236}">
                <a16:creationId xmlns:a16="http://schemas.microsoft.com/office/drawing/2014/main" id="{76C8D1E4-0484-11BD-5FAE-60F069C5CEFC}"/>
              </a:ext>
            </a:extLst>
          </p:cNvPr>
          <p:cNvGraphicFramePr>
            <a:graphicFrameLocks noGrp="1"/>
          </p:cNvGraphicFramePr>
          <p:nvPr>
            <p:ph sz="quarter" idx="10"/>
            <p:extLst>
              <p:ext uri="{D42A27DB-BD31-4B8C-83A1-F6EECF244321}">
                <p14:modId xmlns:p14="http://schemas.microsoft.com/office/powerpoint/2010/main" val="828172943"/>
              </p:ext>
            </p:extLst>
          </p:nvPr>
        </p:nvGraphicFramePr>
        <p:xfrm>
          <a:off x="4143720" y="356171"/>
          <a:ext cx="7774304" cy="6019507"/>
        </p:xfrm>
        <a:graphic>
          <a:graphicData uri="http://schemas.openxmlformats.org/drawingml/2006/table">
            <a:tbl>
              <a:tblPr firstRow="1" firstCol="1" lastRow="1" bandRow="1"/>
              <a:tblGrid>
                <a:gridCol w="2252276">
                  <a:extLst>
                    <a:ext uri="{9D8B030D-6E8A-4147-A177-3AD203B41FA5}">
                      <a16:colId xmlns:a16="http://schemas.microsoft.com/office/drawing/2014/main" val="718980828"/>
                    </a:ext>
                  </a:extLst>
                </a:gridCol>
                <a:gridCol w="2862373">
                  <a:extLst>
                    <a:ext uri="{9D8B030D-6E8A-4147-A177-3AD203B41FA5}">
                      <a16:colId xmlns:a16="http://schemas.microsoft.com/office/drawing/2014/main" val="2022431134"/>
                    </a:ext>
                  </a:extLst>
                </a:gridCol>
                <a:gridCol w="2659655">
                  <a:extLst>
                    <a:ext uri="{9D8B030D-6E8A-4147-A177-3AD203B41FA5}">
                      <a16:colId xmlns:a16="http://schemas.microsoft.com/office/drawing/2014/main" val="2285171420"/>
                    </a:ext>
                  </a:extLst>
                </a:gridCol>
              </a:tblGrid>
              <a:tr h="1787767">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Color</a:t>
                      </a:r>
                      <a:endParaRPr lang="en-US" sz="25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Number of </a:t>
                      </a:r>
                      <a:br>
                        <a:rPr lang="en-US" sz="2500" b="1" kern="100">
                          <a:solidFill>
                            <a:srgbClr val="000000"/>
                          </a:solidFill>
                          <a:effectLst/>
                          <a:latin typeface="Arial"/>
                          <a:ea typeface="Calibri" panose="020F0502020204030204" pitchFamily="34" charset="0"/>
                          <a:cs typeface="Arial"/>
                        </a:rPr>
                      </a:br>
                      <a:r>
                        <a:rPr lang="en-US" sz="2500" b="1" kern="100">
                          <a:solidFill>
                            <a:srgbClr val="000000"/>
                          </a:solidFill>
                          <a:effectLst/>
                          <a:latin typeface="Arial"/>
                          <a:ea typeface="Calibri" panose="020F0502020204030204" pitchFamily="34" charset="0"/>
                          <a:cs typeface="Arial"/>
                        </a:rPr>
                        <a:t>Performance Levels on</a:t>
                      </a:r>
                      <a:br>
                        <a:rPr lang="en-US" sz="2500" b="1" kern="100">
                          <a:solidFill>
                            <a:srgbClr val="000000"/>
                          </a:solidFill>
                          <a:effectLst/>
                          <a:latin typeface="Arial"/>
                          <a:ea typeface="Calibri" panose="020F0502020204030204" pitchFamily="34" charset="0"/>
                          <a:cs typeface="Arial"/>
                        </a:rPr>
                      </a:br>
                      <a:r>
                        <a:rPr lang="en-US" sz="2500" b="1" kern="100">
                          <a:solidFill>
                            <a:srgbClr val="000000"/>
                          </a:solidFill>
                          <a:effectLst/>
                          <a:latin typeface="Arial"/>
                          <a:ea typeface="Calibri" panose="020F0502020204030204" pitchFamily="34" charset="0"/>
                          <a:cs typeface="Arial"/>
                        </a:rPr>
                        <a:t>Balanced 5x5</a:t>
                      </a:r>
                      <a:endParaRPr lang="en-US" sz="25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lvl="0" algn="ctr">
                        <a:lnSpc>
                          <a:spcPct val="107000"/>
                        </a:lnSpc>
                        <a:spcBef>
                          <a:spcPts val="0"/>
                        </a:spcBef>
                        <a:spcAft>
                          <a:spcPts val="0"/>
                        </a:spcAft>
                        <a:buNone/>
                      </a:pPr>
                      <a:r>
                        <a:rPr lang="en-US" sz="2500" b="1" i="0" u="none" strike="noStrike" kern="100" noProof="0">
                          <a:solidFill>
                            <a:srgbClr val="000000"/>
                          </a:solidFill>
                          <a:effectLst/>
                          <a:latin typeface="Arial"/>
                        </a:rPr>
                        <a:t>Number of </a:t>
                      </a:r>
                      <a:br>
                        <a:rPr lang="en-US" sz="2500" b="1" i="0" u="none" strike="noStrike" kern="100" noProof="0">
                          <a:solidFill>
                            <a:srgbClr val="000000"/>
                          </a:solidFill>
                          <a:effectLst/>
                          <a:latin typeface="Arial"/>
                        </a:rPr>
                      </a:br>
                      <a:r>
                        <a:rPr lang="en-US" sz="2500" b="1" i="0" u="none" strike="noStrike" kern="100" noProof="0">
                          <a:solidFill>
                            <a:srgbClr val="000000"/>
                          </a:solidFill>
                          <a:effectLst/>
                          <a:latin typeface="Arial"/>
                        </a:rPr>
                        <a:t>Performance </a:t>
                      </a:r>
                      <a:br>
                        <a:rPr lang="en-US" sz="2500" b="1" i="0" u="none" strike="noStrike" kern="100" noProof="0">
                          <a:solidFill>
                            <a:srgbClr val="000000"/>
                          </a:solidFill>
                          <a:effectLst/>
                          <a:latin typeface="Arial"/>
                        </a:rPr>
                      </a:br>
                      <a:r>
                        <a:rPr lang="en-US" sz="2500" b="1" i="0" u="none" strike="noStrike" kern="100" noProof="0">
                          <a:solidFill>
                            <a:srgbClr val="000000"/>
                          </a:solidFill>
                          <a:effectLst/>
                          <a:latin typeface="Arial"/>
                        </a:rPr>
                        <a:t>Levels on</a:t>
                      </a:r>
                      <a:br>
                        <a:rPr lang="en-US" sz="2500" b="1" i="0" u="none" strike="noStrike" kern="100" noProof="0">
                          <a:solidFill>
                            <a:srgbClr val="000000"/>
                          </a:solidFill>
                          <a:effectLst/>
                          <a:latin typeface="Arial"/>
                        </a:rPr>
                      </a:br>
                      <a:r>
                        <a:rPr lang="en-US" sz="2500" b="1" kern="100">
                          <a:solidFill>
                            <a:srgbClr val="000000"/>
                          </a:solidFill>
                          <a:effectLst/>
                          <a:latin typeface="Arial"/>
                          <a:ea typeface="Calibri" panose="020F0502020204030204" pitchFamily="34" charset="0"/>
                          <a:cs typeface="Arial"/>
                        </a:rPr>
                        <a:t>Traditional 5x5</a:t>
                      </a:r>
                      <a:endParaRPr lang="en-US" sz="2500"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94986373"/>
                  </a:ext>
                </a:extLst>
              </a:tr>
              <a:tr h="560505">
                <a:tc>
                  <a:txBody>
                    <a:bodyPr/>
                    <a:lstStyle/>
                    <a:p>
                      <a:pPr marL="0" marR="0" algn="ctr">
                        <a:lnSpc>
                          <a:spcPct val="107000"/>
                        </a:lnSpc>
                        <a:spcBef>
                          <a:spcPts val="0"/>
                        </a:spcBef>
                        <a:spcAft>
                          <a:spcPts val="0"/>
                        </a:spcAft>
                      </a:pPr>
                      <a:r>
                        <a:rPr lang="en-US" sz="2500" b="1" kern="100">
                          <a:solidFill>
                            <a:srgbClr val="FFFFFF"/>
                          </a:solidFill>
                          <a:effectLst/>
                          <a:latin typeface="Arial"/>
                          <a:ea typeface="Calibri" panose="020F0502020204030204" pitchFamily="34" charset="0"/>
                          <a:cs typeface="Arial"/>
                        </a:rPr>
                        <a:t>Blue</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fontAlgn="b"/>
                      <a:r>
                        <a:rPr lang="en-US" sz="3200" b="0" kern="100">
                          <a:solidFill>
                            <a:srgbClr val="000000"/>
                          </a:solidFill>
                          <a:effectLst/>
                          <a:latin typeface="Arial"/>
                          <a:cs typeface="Arial"/>
                        </a:rPr>
                        <a:t>901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901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3725814"/>
                  </a:ext>
                </a:extLst>
              </a:tr>
              <a:tr h="560505">
                <a:tc>
                  <a:txBody>
                    <a:bodyPr/>
                    <a:lstStyle/>
                    <a:p>
                      <a:pPr marL="0" marR="0" algn="ctr">
                        <a:lnSpc>
                          <a:spcPct val="107000"/>
                        </a:lnSpc>
                        <a:spcBef>
                          <a:spcPts val="0"/>
                        </a:spcBef>
                        <a:spcAft>
                          <a:spcPts val="0"/>
                        </a:spcAft>
                      </a:pPr>
                      <a:r>
                        <a:rPr lang="en-US" sz="2500" b="1" kern="100">
                          <a:solidFill>
                            <a:srgbClr val="FFFFFF"/>
                          </a:solidFill>
                          <a:effectLst/>
                          <a:latin typeface="Arial"/>
                          <a:ea typeface="Calibri" panose="020F0502020204030204" pitchFamily="34" charset="0"/>
                          <a:cs typeface="Arial"/>
                        </a:rPr>
                        <a:t>Green</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00"/>
                    </a:solidFill>
                  </a:tcPr>
                </a:tc>
                <a:tc>
                  <a:txBody>
                    <a:bodyPr/>
                    <a:lstStyle/>
                    <a:p>
                      <a:pPr algn="ctr" fontAlgn="b"/>
                      <a:r>
                        <a:rPr lang="en-US" sz="3200" b="0" kern="100">
                          <a:solidFill>
                            <a:srgbClr val="000000"/>
                          </a:solidFill>
                          <a:effectLst/>
                          <a:latin typeface="Arial"/>
                          <a:cs typeface="Arial"/>
                        </a:rPr>
                        <a:t>1,183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948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5692476"/>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Yellow</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3200" b="0" kern="100">
                          <a:solidFill>
                            <a:srgbClr val="000000"/>
                          </a:solidFill>
                          <a:effectLst/>
                          <a:latin typeface="Arial"/>
                          <a:cs typeface="Arial"/>
                        </a:rPr>
                        <a:t>835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474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457965"/>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Orange</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500"/>
                    </a:solidFill>
                  </a:tcPr>
                </a:tc>
                <a:tc>
                  <a:txBody>
                    <a:bodyPr/>
                    <a:lstStyle/>
                    <a:p>
                      <a:pPr algn="ctr" fontAlgn="b"/>
                      <a:r>
                        <a:rPr lang="en-US" sz="3200" b="0" kern="100">
                          <a:solidFill>
                            <a:srgbClr val="000000"/>
                          </a:solidFill>
                          <a:effectLst/>
                          <a:latin typeface="Arial"/>
                          <a:cs typeface="Arial"/>
                        </a:rPr>
                        <a:t>673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932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463109"/>
                  </a:ext>
                </a:extLst>
              </a:tr>
              <a:tr h="560505">
                <a:tc>
                  <a:txBody>
                    <a:bodyPr/>
                    <a:lstStyle/>
                    <a:p>
                      <a:pPr marL="0" marR="0" algn="ctr">
                        <a:lnSpc>
                          <a:spcPct val="107000"/>
                        </a:lnSpc>
                        <a:spcBef>
                          <a:spcPts val="0"/>
                        </a:spcBef>
                        <a:spcAft>
                          <a:spcPts val="0"/>
                        </a:spcAft>
                      </a:pPr>
                      <a:r>
                        <a:rPr lang="en-US" sz="2500" b="1" kern="100">
                          <a:solidFill>
                            <a:srgbClr val="FFFFFF"/>
                          </a:solidFill>
                          <a:effectLst/>
                          <a:latin typeface="Arial"/>
                          <a:ea typeface="Calibri" panose="020F0502020204030204" pitchFamily="34" charset="0"/>
                          <a:cs typeface="Arial"/>
                        </a:rPr>
                        <a:t>Red</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a:txBody>
                    <a:bodyPr/>
                    <a:lstStyle/>
                    <a:p>
                      <a:pPr algn="ctr" fontAlgn="b"/>
                      <a:r>
                        <a:rPr lang="en-US" sz="3200" b="0" kern="100">
                          <a:solidFill>
                            <a:srgbClr val="000000"/>
                          </a:solidFill>
                          <a:effectLst/>
                          <a:latin typeface="Arial"/>
                          <a:cs typeface="Arial"/>
                        </a:rPr>
                        <a:t>284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621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5574175"/>
                  </a:ext>
                </a:extLst>
              </a:tr>
              <a:tr h="868710">
                <a:tc>
                  <a:txBody>
                    <a:bodyPr/>
                    <a:lstStyle/>
                    <a:p>
                      <a:pPr marL="0" marR="0" algn="ctr">
                        <a:lnSpc>
                          <a:spcPct val="107000"/>
                        </a:lnSpc>
                        <a:spcBef>
                          <a:spcPts val="0"/>
                        </a:spcBef>
                        <a:spcAft>
                          <a:spcPts val="0"/>
                        </a:spcAft>
                      </a:pPr>
                      <a:r>
                        <a:rPr lang="en-US" sz="2500" b="1" kern="100">
                          <a:effectLst/>
                          <a:latin typeface="Arial"/>
                          <a:ea typeface="Calibri" panose="020F0502020204030204" pitchFamily="34" charset="0"/>
                          <a:cs typeface="Arial"/>
                        </a:rPr>
                        <a:t>No Color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ea typeface="+mn-ea"/>
                          <a:cs typeface="Arial"/>
                        </a:rPr>
                        <a:t>n/a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a:solidFill>
                            <a:srgbClr val="000000"/>
                          </a:solidFill>
                          <a:effectLst/>
                          <a:latin typeface="Arial"/>
                          <a:cs typeface="Arial"/>
                        </a:rPr>
                        <a:t>n/a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0429763"/>
                  </a:ext>
                </a:extLst>
              </a:tr>
              <a:tr h="560505">
                <a:tc>
                  <a:txBody>
                    <a:bodyPr/>
                    <a:lstStyle/>
                    <a:p>
                      <a:pPr marL="0" marR="0" algn="ctr">
                        <a:lnSpc>
                          <a:spcPct val="107000"/>
                        </a:lnSpc>
                        <a:spcBef>
                          <a:spcPts val="0"/>
                        </a:spcBef>
                        <a:spcAft>
                          <a:spcPts val="0"/>
                        </a:spcAft>
                      </a:pPr>
                      <a:r>
                        <a:rPr lang="en-US" sz="2500" b="1" kern="100">
                          <a:solidFill>
                            <a:srgbClr val="000000"/>
                          </a:solidFill>
                          <a:effectLst/>
                          <a:latin typeface="Arial"/>
                          <a:ea typeface="Calibri" panose="020F0502020204030204" pitchFamily="34" charset="0"/>
                          <a:cs typeface="Arial"/>
                        </a:rPr>
                        <a:t>Total</a:t>
                      </a:r>
                      <a:endParaRPr lang="en-US" sz="2500" b="1" kern="1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3200" b="0" kern="100">
                          <a:solidFill>
                            <a:srgbClr val="000000"/>
                          </a:solidFill>
                          <a:effectLst/>
                          <a:latin typeface="Arial"/>
                          <a:cs typeface="Arial"/>
                        </a:rPr>
                        <a:t>3,876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3200" b="0" kern="100" dirty="0">
                          <a:solidFill>
                            <a:srgbClr val="000000"/>
                          </a:solidFill>
                          <a:effectLst/>
                          <a:latin typeface="Arial"/>
                          <a:cs typeface="Arial"/>
                        </a:rPr>
                        <a:t>3,876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1726171"/>
                  </a:ext>
                </a:extLst>
              </a:tr>
            </a:tbl>
          </a:graphicData>
        </a:graphic>
      </p:graphicFrame>
    </p:spTree>
    <p:extLst>
      <p:ext uri="{BB962C8B-B14F-4D97-AF65-F5344CB8AC3E}">
        <p14:creationId xmlns:p14="http://schemas.microsoft.com/office/powerpoint/2010/main" val="2870584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1068-BC15-D507-7188-55910355BC04}"/>
              </a:ext>
            </a:extLst>
          </p:cNvPr>
          <p:cNvSpPr>
            <a:spLocks noGrp="1"/>
          </p:cNvSpPr>
          <p:nvPr>
            <p:ph type="title"/>
          </p:nvPr>
        </p:nvSpPr>
        <p:spPr/>
        <p:txBody>
          <a:bodyPr/>
          <a:lstStyle/>
          <a:p>
            <a:r>
              <a:rPr lang="en-US" sz="4400">
                <a:cs typeface="Arial"/>
              </a:rPr>
              <a:t>Educational Partners Feedback </a:t>
            </a:r>
            <a:br>
              <a:rPr lang="en-US" sz="4400">
                <a:cs typeface="Arial"/>
              </a:rPr>
            </a:br>
            <a:r>
              <a:rPr lang="en-US" sz="4400">
                <a:cs typeface="Arial"/>
              </a:rPr>
              <a:t>on ELPI Color Scheme</a:t>
            </a:r>
            <a:endParaRPr lang="en-US" sz="4400" b="0">
              <a:cs typeface="Arial"/>
            </a:endParaRPr>
          </a:p>
        </p:txBody>
      </p:sp>
      <p:sp>
        <p:nvSpPr>
          <p:cNvPr id="3" name="Content Placeholder 2">
            <a:extLst>
              <a:ext uri="{FF2B5EF4-FFF2-40B4-BE49-F238E27FC236}">
                <a16:creationId xmlns:a16="http://schemas.microsoft.com/office/drawing/2014/main" id="{C5CB5040-2590-2355-4050-B65F06849D41}"/>
              </a:ext>
            </a:extLst>
          </p:cNvPr>
          <p:cNvSpPr>
            <a:spLocks noGrp="1"/>
          </p:cNvSpPr>
          <p:nvPr>
            <p:ph sz="quarter" idx="10"/>
          </p:nvPr>
        </p:nvSpPr>
        <p:spPr/>
        <p:txBody>
          <a:bodyPr vert="horz" lIns="91440" tIns="45720" rIns="91440" bIns="45720" rtlCol="0" anchor="t">
            <a:normAutofit/>
          </a:bodyPr>
          <a:lstStyle/>
          <a:p>
            <a:r>
              <a:rPr lang="en-US">
                <a:latin typeface="Arial"/>
                <a:cs typeface="Arial"/>
              </a:rPr>
              <a:t>TDG:</a:t>
            </a:r>
          </a:p>
          <a:p>
            <a:pPr lvl="1"/>
            <a:r>
              <a:rPr lang="en-US">
                <a:latin typeface="Arial"/>
                <a:cs typeface="Arial"/>
              </a:rPr>
              <a:t>Recommend to adopt the “Balanced” color scheme. </a:t>
            </a:r>
          </a:p>
          <a:p>
            <a:r>
              <a:rPr lang="en-US">
                <a:latin typeface="Arial"/>
                <a:cs typeface="Arial"/>
              </a:rPr>
              <a:t>ELPI Workgroup:</a:t>
            </a:r>
          </a:p>
          <a:p>
            <a:pPr lvl="1"/>
            <a:r>
              <a:rPr lang="en-US">
                <a:latin typeface="Arial"/>
                <a:cs typeface="Arial"/>
              </a:rPr>
              <a:t>Feedback will be provided verbally during the CPAG meeting.</a:t>
            </a:r>
          </a:p>
        </p:txBody>
      </p:sp>
    </p:spTree>
    <p:extLst>
      <p:ext uri="{BB962C8B-B14F-4D97-AF65-F5344CB8AC3E}">
        <p14:creationId xmlns:p14="http://schemas.microsoft.com/office/powerpoint/2010/main" val="5435325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11EE-5DD8-C377-2488-5BD2965E1DD5}"/>
              </a:ext>
            </a:extLst>
          </p:cNvPr>
          <p:cNvSpPr>
            <a:spLocks noGrp="1"/>
          </p:cNvSpPr>
          <p:nvPr>
            <p:ph type="title"/>
          </p:nvPr>
        </p:nvSpPr>
        <p:spPr/>
        <p:txBody>
          <a:bodyPr/>
          <a:lstStyle/>
          <a:p>
            <a:r>
              <a:rPr lang="en-US" sz="5400">
                <a:cs typeface="Aharoni"/>
              </a:rPr>
              <a:t>ELPI Color Scheme Questions</a:t>
            </a:r>
            <a:endParaRPr lang="en-US" sz="5400"/>
          </a:p>
        </p:txBody>
      </p:sp>
      <p:sp>
        <p:nvSpPr>
          <p:cNvPr id="3" name="Content Placeholder 2">
            <a:extLst>
              <a:ext uri="{FF2B5EF4-FFF2-40B4-BE49-F238E27FC236}">
                <a16:creationId xmlns:a16="http://schemas.microsoft.com/office/drawing/2014/main" id="{850C272A-09E3-780C-416F-02DA9D99CB81}"/>
              </a:ext>
            </a:extLst>
          </p:cNvPr>
          <p:cNvSpPr>
            <a:spLocks noGrp="1"/>
          </p:cNvSpPr>
          <p:nvPr>
            <p:ph sz="quarter" idx="10"/>
          </p:nvPr>
        </p:nvSpPr>
        <p:spPr/>
        <p:txBody>
          <a:bodyPr vert="horz" lIns="91440" tIns="45720" rIns="91440" bIns="45720" rtlCol="0" anchor="t">
            <a:normAutofit/>
          </a:bodyPr>
          <a:lstStyle/>
          <a:p>
            <a:r>
              <a:rPr lang="en-US">
                <a:latin typeface="Arial"/>
                <a:cs typeface="Arial"/>
              </a:rPr>
              <a:t>Does CPAG recommend the use of the:</a:t>
            </a:r>
            <a:endParaRPr lang="en-US"/>
          </a:p>
          <a:p>
            <a:pPr lvl="1"/>
            <a:r>
              <a:rPr lang="en-US">
                <a:latin typeface="Arial"/>
                <a:cs typeface="Arial"/>
              </a:rPr>
              <a:t>“Traditional” color scheme or “Balanced” color scheme? Why?</a:t>
            </a:r>
          </a:p>
          <a:p>
            <a:pPr lvl="1"/>
            <a:r>
              <a:rPr lang="en-US">
                <a:latin typeface="Arial"/>
                <a:cs typeface="Arial"/>
              </a:rPr>
              <a:t>Or is there another option for a color scheme?</a:t>
            </a:r>
          </a:p>
          <a:p>
            <a:pPr lvl="1"/>
            <a:r>
              <a:rPr lang="en-US">
                <a:latin typeface="Arial"/>
                <a:cs typeface="Arial"/>
              </a:rPr>
              <a:t>Do you have any additional questions?</a:t>
            </a:r>
          </a:p>
          <a:p>
            <a:pPr indent="-342900"/>
            <a:endParaRPr lang="en-US">
              <a:latin typeface="Arial"/>
              <a:cs typeface="Arial"/>
            </a:endParaRPr>
          </a:p>
        </p:txBody>
      </p:sp>
    </p:spTree>
    <p:extLst>
      <p:ext uri="{BB962C8B-B14F-4D97-AF65-F5344CB8AC3E}">
        <p14:creationId xmlns:p14="http://schemas.microsoft.com/office/powerpoint/2010/main" val="426142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C48C-6AFB-6B6D-538C-D76DA175C347}"/>
              </a:ext>
            </a:extLst>
          </p:cNvPr>
          <p:cNvSpPr>
            <a:spLocks noGrp="1"/>
          </p:cNvSpPr>
          <p:nvPr>
            <p:ph type="title"/>
          </p:nvPr>
        </p:nvSpPr>
        <p:spPr>
          <a:xfrm>
            <a:off x="736061" y="576943"/>
            <a:ext cx="10598088" cy="850899"/>
          </a:xfrm>
        </p:spPr>
        <p:txBody>
          <a:bodyPr/>
          <a:lstStyle/>
          <a:p>
            <a:r>
              <a:rPr lang="en-US" sz="5400" dirty="0"/>
              <a:t>Available Years of Data </a:t>
            </a:r>
          </a:p>
        </p:txBody>
      </p:sp>
      <p:graphicFrame>
        <p:nvGraphicFramePr>
          <p:cNvPr id="6" name="Table 6" descr="A table that outlines available years of data where the data collections began for the four career measures.">
            <a:extLst>
              <a:ext uri="{FF2B5EF4-FFF2-40B4-BE49-F238E27FC236}">
                <a16:creationId xmlns:a16="http://schemas.microsoft.com/office/drawing/2014/main" id="{AB47F8F7-39DB-B453-7584-944908488E54}"/>
              </a:ext>
            </a:extLst>
          </p:cNvPr>
          <p:cNvGraphicFramePr>
            <a:graphicFrameLocks noGrp="1"/>
          </p:cNvGraphicFramePr>
          <p:nvPr>
            <p:ph sz="quarter" idx="11"/>
            <p:extLst>
              <p:ext uri="{D42A27DB-BD31-4B8C-83A1-F6EECF244321}">
                <p14:modId xmlns:p14="http://schemas.microsoft.com/office/powerpoint/2010/main" val="2563386068"/>
              </p:ext>
            </p:extLst>
          </p:nvPr>
        </p:nvGraphicFramePr>
        <p:xfrm>
          <a:off x="736061" y="1644850"/>
          <a:ext cx="10473800" cy="3568300"/>
        </p:xfrm>
        <a:graphic>
          <a:graphicData uri="http://schemas.openxmlformats.org/drawingml/2006/table">
            <a:tbl>
              <a:tblPr firstRow="1" bandRow="1">
                <a:tableStyleId>{5C22544A-7EE6-4342-B048-85BDC9FD1C3A}</a:tableStyleId>
              </a:tblPr>
              <a:tblGrid>
                <a:gridCol w="3244160">
                  <a:extLst>
                    <a:ext uri="{9D8B030D-6E8A-4147-A177-3AD203B41FA5}">
                      <a16:colId xmlns:a16="http://schemas.microsoft.com/office/drawing/2014/main" val="2969325954"/>
                    </a:ext>
                  </a:extLst>
                </a:gridCol>
                <a:gridCol w="2409880">
                  <a:extLst>
                    <a:ext uri="{9D8B030D-6E8A-4147-A177-3AD203B41FA5}">
                      <a16:colId xmlns:a16="http://schemas.microsoft.com/office/drawing/2014/main" val="697837286"/>
                    </a:ext>
                  </a:extLst>
                </a:gridCol>
                <a:gridCol w="2409880">
                  <a:extLst>
                    <a:ext uri="{9D8B030D-6E8A-4147-A177-3AD203B41FA5}">
                      <a16:colId xmlns:a16="http://schemas.microsoft.com/office/drawing/2014/main" val="3618237840"/>
                    </a:ext>
                  </a:extLst>
                </a:gridCol>
                <a:gridCol w="2409880">
                  <a:extLst>
                    <a:ext uri="{9D8B030D-6E8A-4147-A177-3AD203B41FA5}">
                      <a16:colId xmlns:a16="http://schemas.microsoft.com/office/drawing/2014/main" val="2299168489"/>
                    </a:ext>
                  </a:extLst>
                </a:gridCol>
              </a:tblGrid>
              <a:tr h="655855">
                <a:tc>
                  <a:txBody>
                    <a:bodyPr/>
                    <a:lstStyle/>
                    <a:p>
                      <a:pPr algn="ctr"/>
                      <a:r>
                        <a:rPr lang="en-US" sz="2800">
                          <a:latin typeface="+mj-lt"/>
                        </a:rPr>
                        <a:t>Measure </a:t>
                      </a:r>
                    </a:p>
                  </a:txBody>
                  <a:tcPr anchor="ctr">
                    <a:solidFill>
                      <a:schemeClr val="tx1"/>
                    </a:solidFill>
                  </a:tcPr>
                </a:tc>
                <a:tc>
                  <a:txBody>
                    <a:bodyPr/>
                    <a:lstStyle/>
                    <a:p>
                      <a:pPr algn="ctr"/>
                      <a:r>
                        <a:rPr lang="en-US" sz="2800" dirty="0">
                          <a:latin typeface="+mj-lt"/>
                        </a:rPr>
                        <a:t>2019–20</a:t>
                      </a:r>
                    </a:p>
                  </a:txBody>
                  <a:tcPr anchor="ctr">
                    <a:solidFill>
                      <a:schemeClr val="tx1"/>
                    </a:solidFill>
                  </a:tcPr>
                </a:tc>
                <a:tc>
                  <a:txBody>
                    <a:bodyPr/>
                    <a:lstStyle/>
                    <a:p>
                      <a:pPr algn="ctr"/>
                      <a:r>
                        <a:rPr lang="en-US" sz="2800">
                          <a:latin typeface="+mj-lt"/>
                        </a:rPr>
                        <a:t>2020</a:t>
                      </a:r>
                      <a:r>
                        <a:rPr lang="en-US" sz="2800" b="1" kern="1200">
                          <a:solidFill>
                            <a:schemeClr val="lt1"/>
                          </a:solidFill>
                          <a:latin typeface="+mn-lt"/>
                          <a:ea typeface="+mn-ea"/>
                          <a:cs typeface="+mn-cs"/>
                        </a:rPr>
                        <a:t>–</a:t>
                      </a:r>
                      <a:r>
                        <a:rPr lang="en-US" sz="2800">
                          <a:latin typeface="+mj-lt"/>
                        </a:rPr>
                        <a:t>21</a:t>
                      </a:r>
                    </a:p>
                  </a:txBody>
                  <a:tcPr anchor="ctr">
                    <a:solidFill>
                      <a:schemeClr val="tx1"/>
                    </a:solidFill>
                  </a:tcPr>
                </a:tc>
                <a:tc>
                  <a:txBody>
                    <a:bodyPr/>
                    <a:lstStyle/>
                    <a:p>
                      <a:pPr algn="ctr"/>
                      <a:r>
                        <a:rPr lang="en-US" sz="2800">
                          <a:latin typeface="+mj-lt"/>
                        </a:rPr>
                        <a:t>2021</a:t>
                      </a:r>
                      <a:r>
                        <a:rPr lang="en-US" sz="2800" b="1" kern="1200">
                          <a:solidFill>
                            <a:schemeClr val="lt1"/>
                          </a:solidFill>
                          <a:latin typeface="+mn-lt"/>
                          <a:ea typeface="+mn-ea"/>
                          <a:cs typeface="+mn-cs"/>
                        </a:rPr>
                        <a:t>–</a:t>
                      </a:r>
                      <a:r>
                        <a:rPr lang="en-US" sz="2800">
                          <a:latin typeface="+mj-lt"/>
                        </a:rPr>
                        <a:t>22</a:t>
                      </a:r>
                    </a:p>
                  </a:txBody>
                  <a:tcPr anchor="ctr">
                    <a:solidFill>
                      <a:schemeClr val="tx1"/>
                    </a:solidFill>
                  </a:tcPr>
                </a:tc>
                <a:extLst>
                  <a:ext uri="{0D108BD9-81ED-4DB2-BD59-A6C34878D82A}">
                    <a16:rowId xmlns:a16="http://schemas.microsoft.com/office/drawing/2014/main" val="2258099999"/>
                  </a:ext>
                </a:extLst>
              </a:tr>
              <a:tr h="655855">
                <a:tc>
                  <a:txBody>
                    <a:bodyPr/>
                    <a:lstStyle/>
                    <a:p>
                      <a:pPr algn="l"/>
                      <a:r>
                        <a:rPr lang="en-US" sz="2800">
                          <a:latin typeface="+mj-lt"/>
                        </a:rPr>
                        <a:t>ASVAB*</a:t>
                      </a:r>
                    </a:p>
                  </a:txBody>
                  <a:tcPr anchor="ctr"/>
                </a:tc>
                <a:tc>
                  <a:txBody>
                    <a:bodyPr/>
                    <a:lstStyle/>
                    <a:p>
                      <a:pPr algn="ctr"/>
                      <a:r>
                        <a:rPr lang="en-US" sz="2800">
                          <a:latin typeface="+mj-lt"/>
                        </a:rPr>
                        <a:t>X</a:t>
                      </a:r>
                    </a:p>
                  </a:txBody>
                  <a:tcPr anchor="ctr"/>
                </a:tc>
                <a:tc>
                  <a:txBody>
                    <a:bodyPr/>
                    <a:lstStyle/>
                    <a:p>
                      <a:pPr algn="ctr"/>
                      <a:r>
                        <a:rPr lang="en-US" sz="2800">
                          <a:latin typeface="+mj-lt"/>
                        </a:rPr>
                        <a:t>X</a:t>
                      </a:r>
                    </a:p>
                  </a:txBody>
                  <a:tcPr anchor="ctr"/>
                </a:tc>
                <a:tc>
                  <a:txBody>
                    <a:bodyPr/>
                    <a:lstStyle/>
                    <a:p>
                      <a:pPr algn="ctr"/>
                      <a:r>
                        <a:rPr lang="en-US" sz="2800">
                          <a:latin typeface="+mj-lt"/>
                        </a:rPr>
                        <a:t>X</a:t>
                      </a:r>
                    </a:p>
                  </a:txBody>
                  <a:tcPr anchor="ctr"/>
                </a:tc>
                <a:extLst>
                  <a:ext uri="{0D108BD9-81ED-4DB2-BD59-A6C34878D82A}">
                    <a16:rowId xmlns:a16="http://schemas.microsoft.com/office/drawing/2014/main" val="1344429757"/>
                  </a:ext>
                </a:extLst>
              </a:tr>
              <a:tr h="655855">
                <a:tc>
                  <a:txBody>
                    <a:bodyPr/>
                    <a:lstStyle/>
                    <a:p>
                      <a:pPr algn="l"/>
                      <a:r>
                        <a:rPr lang="en-US" sz="2800" dirty="0">
                          <a:latin typeface="+mj-lt"/>
                        </a:rPr>
                        <a:t>Internships</a:t>
                      </a:r>
                    </a:p>
                  </a:txBody>
                  <a:tcPr anchor="ctr"/>
                </a:tc>
                <a:tc>
                  <a:txBody>
                    <a:bodyPr/>
                    <a:lstStyle/>
                    <a:p>
                      <a:pPr algn="ctr"/>
                      <a:r>
                        <a:rPr lang="en-US" sz="2800" dirty="0">
                          <a:latin typeface="+mj-lt"/>
                        </a:rPr>
                        <a:t>N/A</a:t>
                      </a:r>
                    </a:p>
                  </a:txBody>
                  <a:tcPr anchor="ctr"/>
                </a:tc>
                <a:tc>
                  <a:txBody>
                    <a:bodyPr/>
                    <a:lstStyle/>
                    <a:p>
                      <a:pPr algn="ctr"/>
                      <a:r>
                        <a:rPr lang="en-US" sz="2800">
                          <a:latin typeface="+mj-lt"/>
                        </a:rPr>
                        <a:t>X</a:t>
                      </a:r>
                    </a:p>
                  </a:txBody>
                  <a:tcPr anchor="ctr"/>
                </a:tc>
                <a:tc>
                  <a:txBody>
                    <a:bodyPr/>
                    <a:lstStyle/>
                    <a:p>
                      <a:pPr algn="ctr"/>
                      <a:r>
                        <a:rPr lang="en-US" sz="2800">
                          <a:latin typeface="+mj-lt"/>
                        </a:rPr>
                        <a:t>X</a:t>
                      </a:r>
                    </a:p>
                  </a:txBody>
                  <a:tcPr anchor="ctr"/>
                </a:tc>
                <a:extLst>
                  <a:ext uri="{0D108BD9-81ED-4DB2-BD59-A6C34878D82A}">
                    <a16:rowId xmlns:a16="http://schemas.microsoft.com/office/drawing/2014/main" val="3252269766"/>
                  </a:ext>
                </a:extLst>
              </a:tr>
              <a:tr h="655855">
                <a:tc>
                  <a:txBody>
                    <a:bodyPr/>
                    <a:lstStyle/>
                    <a:p>
                      <a:pPr algn="l"/>
                      <a:r>
                        <a:rPr lang="en-US" sz="2800">
                          <a:latin typeface="+mj-lt"/>
                        </a:rPr>
                        <a:t>Student-Led Enterprise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354052"/>
                          </a:solidFill>
                          <a:effectLst/>
                          <a:uLnTx/>
                          <a:uFillTx/>
                          <a:latin typeface="Arial"/>
                          <a:cs typeface="+mn-cs"/>
                        </a:rPr>
                        <a:t>N/A</a:t>
                      </a:r>
                    </a:p>
                  </a:txBody>
                  <a:tcPr anchor="ctr"/>
                </a:tc>
                <a:tc>
                  <a:txBody>
                    <a:bodyPr/>
                    <a:lstStyle/>
                    <a:p>
                      <a:pPr algn="ctr"/>
                      <a:r>
                        <a:rPr lang="en-US" sz="2800">
                          <a:latin typeface="+mj-lt"/>
                        </a:rPr>
                        <a:t>X</a:t>
                      </a:r>
                    </a:p>
                  </a:txBody>
                  <a:tcPr anchor="ctr"/>
                </a:tc>
                <a:tc>
                  <a:txBody>
                    <a:bodyPr/>
                    <a:lstStyle/>
                    <a:p>
                      <a:pPr algn="ctr"/>
                      <a:r>
                        <a:rPr lang="en-US" sz="2800">
                          <a:latin typeface="+mj-lt"/>
                        </a:rPr>
                        <a:t>X</a:t>
                      </a:r>
                    </a:p>
                  </a:txBody>
                  <a:tcPr anchor="ctr"/>
                </a:tc>
                <a:extLst>
                  <a:ext uri="{0D108BD9-81ED-4DB2-BD59-A6C34878D82A}">
                    <a16:rowId xmlns:a16="http://schemas.microsoft.com/office/drawing/2014/main" val="4134905407"/>
                  </a:ext>
                </a:extLst>
              </a:tr>
              <a:tr h="655855">
                <a:tc>
                  <a:txBody>
                    <a:bodyPr/>
                    <a:lstStyle/>
                    <a:p>
                      <a:pPr algn="l"/>
                      <a:r>
                        <a:rPr lang="en-US" sz="2800">
                          <a:latin typeface="+mj-lt"/>
                        </a:rPr>
                        <a:t>Simulated WBL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354052"/>
                          </a:solidFill>
                          <a:effectLst/>
                          <a:uLnTx/>
                          <a:uFillTx/>
                          <a:latin typeface="Arial"/>
                          <a:cs typeface="+mn-cs"/>
                        </a:rPr>
                        <a:t>N/A</a:t>
                      </a:r>
                    </a:p>
                  </a:txBody>
                  <a:tcPr anchor="ctr"/>
                </a:tc>
                <a:tc>
                  <a:txBody>
                    <a:bodyPr/>
                    <a:lstStyle/>
                    <a:p>
                      <a:pPr algn="ctr"/>
                      <a:r>
                        <a:rPr lang="en-US" sz="2800">
                          <a:latin typeface="+mj-lt"/>
                        </a:rPr>
                        <a:t>X</a:t>
                      </a:r>
                    </a:p>
                  </a:txBody>
                  <a:tcPr anchor="ctr"/>
                </a:tc>
                <a:tc>
                  <a:txBody>
                    <a:bodyPr/>
                    <a:lstStyle/>
                    <a:p>
                      <a:pPr algn="ctr"/>
                      <a:r>
                        <a:rPr lang="en-US" sz="2800" dirty="0">
                          <a:latin typeface="+mj-lt"/>
                        </a:rPr>
                        <a:t>X</a:t>
                      </a:r>
                    </a:p>
                  </a:txBody>
                  <a:tcPr anchor="ctr"/>
                </a:tc>
                <a:extLst>
                  <a:ext uri="{0D108BD9-81ED-4DB2-BD59-A6C34878D82A}">
                    <a16:rowId xmlns:a16="http://schemas.microsoft.com/office/drawing/2014/main" val="3129096496"/>
                  </a:ext>
                </a:extLst>
              </a:tr>
            </a:tbl>
          </a:graphicData>
        </a:graphic>
      </p:graphicFrame>
      <p:sp>
        <p:nvSpPr>
          <p:cNvPr id="3" name="Content Placeholder 2">
            <a:extLst>
              <a:ext uri="{FF2B5EF4-FFF2-40B4-BE49-F238E27FC236}">
                <a16:creationId xmlns:a16="http://schemas.microsoft.com/office/drawing/2014/main" id="{0E3051BE-740D-B16C-483E-C5A739D1150D}"/>
              </a:ext>
            </a:extLst>
          </p:cNvPr>
          <p:cNvSpPr>
            <a:spLocks noGrp="1"/>
          </p:cNvSpPr>
          <p:nvPr>
            <p:ph sz="quarter" idx="10"/>
          </p:nvPr>
        </p:nvSpPr>
        <p:spPr>
          <a:xfrm>
            <a:off x="736060" y="5324951"/>
            <a:ext cx="10473801" cy="1320800"/>
          </a:xfrm>
        </p:spPr>
        <p:txBody>
          <a:bodyPr>
            <a:normAutofit/>
          </a:bodyPr>
          <a:lstStyle/>
          <a:p>
            <a:pPr marL="91440" indent="0">
              <a:buNone/>
            </a:pPr>
            <a:r>
              <a:rPr lang="en-US" sz="2400" dirty="0"/>
              <a:t>Note: In the first year of ASVAB data collection, local educational agencies (LEAs) could report two years of scores (i.e., 2019</a:t>
            </a:r>
            <a:r>
              <a:rPr lang="en-US" sz="2400" dirty="0">
                <a:latin typeface="+mj-lt"/>
              </a:rPr>
              <a:t>–</a:t>
            </a:r>
            <a:r>
              <a:rPr lang="en-US" sz="2400" dirty="0"/>
              <a:t>20 and 2020</a:t>
            </a:r>
            <a:r>
              <a:rPr lang="en-US" sz="2400" dirty="0">
                <a:latin typeface="+mj-lt"/>
              </a:rPr>
              <a:t>–</a:t>
            </a:r>
            <a:r>
              <a:rPr lang="en-US" sz="2400" dirty="0"/>
              <a:t>21). </a:t>
            </a:r>
          </a:p>
          <a:p>
            <a:endParaRPr lang="en-US" sz="3200" dirty="0"/>
          </a:p>
        </p:txBody>
      </p:sp>
    </p:spTree>
    <p:extLst>
      <p:ext uri="{BB962C8B-B14F-4D97-AF65-F5344CB8AC3E}">
        <p14:creationId xmlns:p14="http://schemas.microsoft.com/office/powerpoint/2010/main" val="7578693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C343-D230-DB38-EBB6-77D85D65BAB9}"/>
              </a:ext>
            </a:extLst>
          </p:cNvPr>
          <p:cNvSpPr>
            <a:spLocks noGrp="1"/>
          </p:cNvSpPr>
          <p:nvPr>
            <p:ph type="title"/>
          </p:nvPr>
        </p:nvSpPr>
        <p:spPr/>
        <p:txBody>
          <a:bodyPr/>
          <a:lstStyle/>
          <a:p>
            <a:r>
              <a:rPr lang="en-US">
                <a:cs typeface="Aharoni"/>
              </a:rPr>
              <a:t>Summative Alternate ELPAC</a:t>
            </a:r>
            <a:endParaRPr lang="en-US"/>
          </a:p>
        </p:txBody>
      </p:sp>
    </p:spTree>
    <p:extLst>
      <p:ext uri="{BB962C8B-B14F-4D97-AF65-F5344CB8AC3E}">
        <p14:creationId xmlns:p14="http://schemas.microsoft.com/office/powerpoint/2010/main" val="37672991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CA94-450C-4CC6-BEC1-37F69580BB36}"/>
              </a:ext>
            </a:extLst>
          </p:cNvPr>
          <p:cNvSpPr>
            <a:spLocks noGrp="1"/>
          </p:cNvSpPr>
          <p:nvPr>
            <p:ph type="title"/>
          </p:nvPr>
        </p:nvSpPr>
        <p:spPr>
          <a:xfrm>
            <a:off x="852255" y="150158"/>
            <a:ext cx="10367505" cy="1428271"/>
          </a:xfrm>
        </p:spPr>
        <p:txBody>
          <a:bodyPr/>
          <a:lstStyle/>
          <a:p>
            <a:r>
              <a:rPr lang="en-US" sz="4800">
                <a:cs typeface="Aharoni"/>
              </a:rPr>
              <a:t>Summative Alternate ELPAC and the ELPI</a:t>
            </a:r>
            <a:endParaRPr lang="en-US" sz="4800"/>
          </a:p>
        </p:txBody>
      </p:sp>
      <p:sp>
        <p:nvSpPr>
          <p:cNvPr id="3" name="Content Placeholder 2">
            <a:extLst>
              <a:ext uri="{FF2B5EF4-FFF2-40B4-BE49-F238E27FC236}">
                <a16:creationId xmlns:a16="http://schemas.microsoft.com/office/drawing/2014/main" id="{03C196A7-BA17-C76E-B79F-A9EE693B601D}"/>
              </a:ext>
            </a:extLst>
          </p:cNvPr>
          <p:cNvSpPr>
            <a:spLocks noGrp="1"/>
          </p:cNvSpPr>
          <p:nvPr>
            <p:ph sz="quarter" idx="10"/>
          </p:nvPr>
        </p:nvSpPr>
        <p:spPr>
          <a:xfrm>
            <a:off x="658454" y="1717550"/>
            <a:ext cx="11102867" cy="4755169"/>
          </a:xfrm>
        </p:spPr>
        <p:txBody>
          <a:bodyPr vert="horz" lIns="91440" tIns="45720" rIns="91440" bIns="45720" rtlCol="0" anchor="t">
            <a:noAutofit/>
          </a:bodyPr>
          <a:lstStyle/>
          <a:p>
            <a:r>
              <a:rPr lang="en-US" sz="2800">
                <a:latin typeface="Arial"/>
                <a:cs typeface="Arial"/>
              </a:rPr>
              <a:t>The U.S. Department of Education requires California to include the Alternate ELPAC Summative in the ELPI for the 2023 Dashboard.</a:t>
            </a:r>
          </a:p>
          <a:p>
            <a:r>
              <a:rPr lang="en-US" sz="2800">
                <a:latin typeface="Arial"/>
                <a:cs typeface="Arial"/>
              </a:rPr>
              <a:t>2023 Accountability Workplan:</a:t>
            </a:r>
          </a:p>
          <a:p>
            <a:pPr lvl="1"/>
            <a:r>
              <a:rPr lang="en-US" sz="2600">
                <a:latin typeface="Arial"/>
                <a:cs typeface="Arial"/>
              </a:rPr>
              <a:t>Determine what methodology to use to determine that a student has made progress in English Language Development on the Summative Alternate ELPAC from one year to the next</a:t>
            </a:r>
          </a:p>
          <a:p>
            <a:pPr lvl="1"/>
            <a:r>
              <a:rPr lang="en-US" sz="2600">
                <a:latin typeface="Arial"/>
                <a:cs typeface="Arial"/>
              </a:rPr>
              <a:t>Incorporate those students into the 2023 Dashboard ELPI</a:t>
            </a:r>
          </a:p>
        </p:txBody>
      </p:sp>
    </p:spTree>
    <p:extLst>
      <p:ext uri="{BB962C8B-B14F-4D97-AF65-F5344CB8AC3E}">
        <p14:creationId xmlns:p14="http://schemas.microsoft.com/office/powerpoint/2010/main" val="6153678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8653-22EF-363D-F7DE-9AB97DA364EC}"/>
              </a:ext>
            </a:extLst>
          </p:cNvPr>
          <p:cNvSpPr>
            <a:spLocks noGrp="1"/>
          </p:cNvSpPr>
          <p:nvPr>
            <p:ph type="title"/>
          </p:nvPr>
        </p:nvSpPr>
        <p:spPr/>
        <p:txBody>
          <a:bodyPr/>
          <a:lstStyle/>
          <a:p>
            <a:r>
              <a:rPr lang="en-US">
                <a:cs typeface="Aharoni"/>
              </a:rPr>
              <a:t>Options for Incorporation</a:t>
            </a:r>
            <a:endParaRPr lang="en-US"/>
          </a:p>
        </p:txBody>
      </p:sp>
      <p:sp>
        <p:nvSpPr>
          <p:cNvPr id="3" name="Content Placeholder 2">
            <a:extLst>
              <a:ext uri="{FF2B5EF4-FFF2-40B4-BE49-F238E27FC236}">
                <a16:creationId xmlns:a16="http://schemas.microsoft.com/office/drawing/2014/main" id="{9A6EEDDF-CDF5-924B-8834-6CB170067050}"/>
              </a:ext>
            </a:extLst>
          </p:cNvPr>
          <p:cNvSpPr>
            <a:spLocks noGrp="1"/>
          </p:cNvSpPr>
          <p:nvPr>
            <p:ph sz="quarter" idx="10"/>
          </p:nvPr>
        </p:nvSpPr>
        <p:spPr/>
        <p:txBody>
          <a:bodyPr/>
          <a:lstStyle/>
          <a:p>
            <a:r>
              <a:rPr lang="en-US"/>
              <a:t>Option 1: Performance Level Method</a:t>
            </a:r>
          </a:p>
          <a:p>
            <a:r>
              <a:rPr lang="en-US"/>
              <a:t>Option 2: Scale Score Method</a:t>
            </a:r>
          </a:p>
          <a:p>
            <a:r>
              <a:rPr lang="en-US"/>
              <a:t>Option 3: Scale Score &amp; Performance Level Method</a:t>
            </a:r>
          </a:p>
        </p:txBody>
      </p:sp>
    </p:spTree>
    <p:extLst>
      <p:ext uri="{BB962C8B-B14F-4D97-AF65-F5344CB8AC3E}">
        <p14:creationId xmlns:p14="http://schemas.microsoft.com/office/powerpoint/2010/main" val="32964414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51FC-5588-D60A-CD98-5B14F0AB25B6}"/>
              </a:ext>
            </a:extLst>
          </p:cNvPr>
          <p:cNvSpPr>
            <a:spLocks noGrp="1"/>
          </p:cNvSpPr>
          <p:nvPr>
            <p:ph type="title"/>
          </p:nvPr>
        </p:nvSpPr>
        <p:spPr/>
        <p:txBody>
          <a:bodyPr/>
          <a:lstStyle/>
          <a:p>
            <a:r>
              <a:rPr lang="en-US" sz="4800"/>
              <a:t>Option 1: Performance Level Method</a:t>
            </a:r>
          </a:p>
        </p:txBody>
      </p:sp>
      <p:sp>
        <p:nvSpPr>
          <p:cNvPr id="3" name="Content Placeholder 2">
            <a:extLst>
              <a:ext uri="{FF2B5EF4-FFF2-40B4-BE49-F238E27FC236}">
                <a16:creationId xmlns:a16="http://schemas.microsoft.com/office/drawing/2014/main" id="{CDDD3DB1-14C9-9A95-66DA-365CFBF8EE30}"/>
              </a:ext>
            </a:extLst>
          </p:cNvPr>
          <p:cNvSpPr>
            <a:spLocks noGrp="1"/>
          </p:cNvSpPr>
          <p:nvPr>
            <p:ph sz="quarter" idx="10"/>
          </p:nvPr>
        </p:nvSpPr>
        <p:spPr/>
        <p:txBody>
          <a:bodyPr>
            <a:normAutofit fontScale="92500" lnSpcReduction="20000"/>
          </a:bodyPr>
          <a:lstStyle/>
          <a:p>
            <a:r>
              <a:rPr lang="en-US" sz="2800" dirty="0">
                <a:latin typeface="Arial"/>
                <a:cs typeface="Arial"/>
              </a:rPr>
              <a:t>If a student moves up a performance level or remains at Level 3, then they have made progress:</a:t>
            </a:r>
          </a:p>
          <a:p>
            <a:pPr lvl="1"/>
            <a:r>
              <a:rPr lang="en-US" sz="2600" dirty="0">
                <a:latin typeface="Arial"/>
                <a:cs typeface="Arial"/>
              </a:rPr>
              <a:t>Level 1 to Level 2</a:t>
            </a:r>
          </a:p>
          <a:p>
            <a:pPr lvl="1"/>
            <a:r>
              <a:rPr lang="en-US" sz="2600" dirty="0">
                <a:latin typeface="Arial"/>
                <a:cs typeface="Arial"/>
              </a:rPr>
              <a:t>Level 2 to Level 3</a:t>
            </a:r>
          </a:p>
          <a:p>
            <a:pPr lvl="1"/>
            <a:r>
              <a:rPr lang="en-US" sz="2600" dirty="0">
                <a:latin typeface="Arial"/>
                <a:cs typeface="Arial"/>
              </a:rPr>
              <a:t>Level 1 to Level 3</a:t>
            </a:r>
          </a:p>
          <a:p>
            <a:pPr lvl="1"/>
            <a:r>
              <a:rPr lang="en-US" sz="2600" dirty="0">
                <a:latin typeface="Arial"/>
                <a:cs typeface="Arial"/>
              </a:rPr>
              <a:t>Remain at Level 3</a:t>
            </a:r>
          </a:p>
          <a:p>
            <a:r>
              <a:rPr lang="en-US" sz="2800" dirty="0">
                <a:latin typeface="Arial"/>
                <a:cs typeface="Arial"/>
              </a:rPr>
              <a:t>Scale score ranges for each performance level on the Alternate ELPAC are narrow.</a:t>
            </a:r>
          </a:p>
          <a:p>
            <a:pPr lvl="1"/>
            <a:r>
              <a:rPr lang="en-US" sz="2600" dirty="0">
                <a:latin typeface="Arial"/>
                <a:cs typeface="Arial"/>
              </a:rPr>
              <a:t>At the April 2023 meeting, the TDG did not recommend splitting ELPAC levels 1 or 2 due to lack of data and technical information. </a:t>
            </a:r>
          </a:p>
          <a:p>
            <a:endParaRPr lang="en-US" dirty="0"/>
          </a:p>
        </p:txBody>
      </p:sp>
    </p:spTree>
    <p:extLst>
      <p:ext uri="{BB962C8B-B14F-4D97-AF65-F5344CB8AC3E}">
        <p14:creationId xmlns:p14="http://schemas.microsoft.com/office/powerpoint/2010/main" val="8663651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11EE-5DD8-C377-2488-5BD2965E1DD5}"/>
              </a:ext>
            </a:extLst>
          </p:cNvPr>
          <p:cNvSpPr>
            <a:spLocks noGrp="1"/>
          </p:cNvSpPr>
          <p:nvPr>
            <p:ph type="title"/>
          </p:nvPr>
        </p:nvSpPr>
        <p:spPr>
          <a:xfrm>
            <a:off x="236305" y="318939"/>
            <a:ext cx="12030911" cy="1335314"/>
          </a:xfrm>
        </p:spPr>
        <p:txBody>
          <a:bodyPr/>
          <a:lstStyle/>
          <a:p>
            <a:r>
              <a:rPr lang="en-US" sz="4500">
                <a:cs typeface="Aharoni"/>
              </a:rPr>
              <a:t>Option 2: Using Scale Scores for Progress</a:t>
            </a:r>
            <a:endParaRPr lang="en-US" sz="4500"/>
          </a:p>
        </p:txBody>
      </p:sp>
      <p:sp>
        <p:nvSpPr>
          <p:cNvPr id="3" name="Content Placeholder 2">
            <a:extLst>
              <a:ext uri="{FF2B5EF4-FFF2-40B4-BE49-F238E27FC236}">
                <a16:creationId xmlns:a16="http://schemas.microsoft.com/office/drawing/2014/main" id="{850C272A-09E3-780C-416F-02DA9D99CB81}"/>
              </a:ext>
            </a:extLst>
          </p:cNvPr>
          <p:cNvSpPr>
            <a:spLocks noGrp="1"/>
          </p:cNvSpPr>
          <p:nvPr>
            <p:ph sz="quarter" idx="10"/>
          </p:nvPr>
        </p:nvSpPr>
        <p:spPr>
          <a:xfrm>
            <a:off x="236305" y="1830637"/>
            <a:ext cx="12148834" cy="4918509"/>
          </a:xfrm>
        </p:spPr>
        <p:txBody>
          <a:bodyPr vert="horz" lIns="91440" tIns="45720" rIns="91440" bIns="45720" rtlCol="0" anchor="t">
            <a:normAutofit/>
          </a:bodyPr>
          <a:lstStyle/>
          <a:p>
            <a:r>
              <a:rPr lang="en-US">
                <a:latin typeface="Arial"/>
                <a:cs typeface="Arial"/>
              </a:rPr>
              <a:t>The CDE simulated a ten-point change in scale score from the prior year to the current year test administration to determine EL progress. </a:t>
            </a:r>
          </a:p>
          <a:p>
            <a:pPr lvl="1"/>
            <a:r>
              <a:rPr lang="en-US" sz="3600">
                <a:latin typeface="Arial"/>
                <a:cs typeface="Arial"/>
              </a:rPr>
              <a:t>Using a scale score change outside the measurement of error on the Summative Alternate ELPAC decreases the likelihood that the change is due to measurement error.</a:t>
            </a:r>
          </a:p>
        </p:txBody>
      </p:sp>
    </p:spTree>
    <p:extLst>
      <p:ext uri="{BB962C8B-B14F-4D97-AF65-F5344CB8AC3E}">
        <p14:creationId xmlns:p14="http://schemas.microsoft.com/office/powerpoint/2010/main" val="15189193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11EE-5DD8-C377-2488-5BD2965E1DD5}"/>
              </a:ext>
            </a:extLst>
          </p:cNvPr>
          <p:cNvSpPr>
            <a:spLocks noGrp="1"/>
          </p:cNvSpPr>
          <p:nvPr>
            <p:ph type="title"/>
          </p:nvPr>
        </p:nvSpPr>
        <p:spPr>
          <a:xfrm>
            <a:off x="493588" y="154113"/>
            <a:ext cx="10858500" cy="1489752"/>
          </a:xfrm>
        </p:spPr>
        <p:txBody>
          <a:bodyPr/>
          <a:lstStyle/>
          <a:p>
            <a:r>
              <a:rPr lang="en-US" sz="5400">
                <a:cs typeface="Aharoni"/>
              </a:rPr>
              <a:t>Option 2 and 3: </a:t>
            </a:r>
            <a:br>
              <a:rPr lang="en-US" sz="5400">
                <a:cs typeface="Aharoni"/>
              </a:rPr>
            </a:br>
            <a:r>
              <a:rPr lang="en-US" sz="5400">
                <a:cs typeface="Aharoni"/>
              </a:rPr>
              <a:t>Scale Score Simulation</a:t>
            </a:r>
            <a:endParaRPr lang="en-US" sz="5400"/>
          </a:p>
        </p:txBody>
      </p:sp>
      <p:sp>
        <p:nvSpPr>
          <p:cNvPr id="3" name="Content Placeholder 2">
            <a:extLst>
              <a:ext uri="{FF2B5EF4-FFF2-40B4-BE49-F238E27FC236}">
                <a16:creationId xmlns:a16="http://schemas.microsoft.com/office/drawing/2014/main" id="{850C272A-09E3-780C-416F-02DA9D99CB81}"/>
              </a:ext>
            </a:extLst>
          </p:cNvPr>
          <p:cNvSpPr>
            <a:spLocks noGrp="1"/>
          </p:cNvSpPr>
          <p:nvPr>
            <p:ph sz="quarter" idx="10"/>
          </p:nvPr>
        </p:nvSpPr>
        <p:spPr>
          <a:xfrm>
            <a:off x="575780" y="1931542"/>
            <a:ext cx="10858499" cy="4772345"/>
          </a:xfrm>
        </p:spPr>
        <p:txBody>
          <a:bodyPr vert="horz" lIns="91440" tIns="45720" rIns="91440" bIns="45720" rtlCol="0" anchor="t">
            <a:normAutofit/>
          </a:bodyPr>
          <a:lstStyle/>
          <a:p>
            <a:r>
              <a:rPr lang="en-US" sz="2800">
                <a:latin typeface="Arial"/>
                <a:cs typeface="Arial"/>
              </a:rPr>
              <a:t>In order to calculate the scale score change, the first digit of the scale score is removed.</a:t>
            </a:r>
          </a:p>
          <a:p>
            <a:pPr lvl="1"/>
            <a:r>
              <a:rPr lang="en-US" sz="2800">
                <a:latin typeface="Arial"/>
                <a:cs typeface="Arial"/>
              </a:rPr>
              <a:t>Example: a scale score of 244 in kindergarten gets converted to 44 and a scale score of 359 in grade 1 gets converted to 59. The difference was calculated between 59 and 44. A scale score change of +15. </a:t>
            </a:r>
          </a:p>
          <a:p>
            <a:pPr lvl="1"/>
            <a:endParaRPr lang="en-US" sz="2400">
              <a:latin typeface="Arial"/>
              <a:cs typeface="Arial"/>
            </a:endParaRPr>
          </a:p>
        </p:txBody>
      </p:sp>
    </p:spTree>
    <p:extLst>
      <p:ext uri="{BB962C8B-B14F-4D97-AF65-F5344CB8AC3E}">
        <p14:creationId xmlns:p14="http://schemas.microsoft.com/office/powerpoint/2010/main" val="489216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11EE-5DD8-C377-2488-5BD2965E1DD5}"/>
              </a:ext>
            </a:extLst>
          </p:cNvPr>
          <p:cNvSpPr>
            <a:spLocks noGrp="1"/>
          </p:cNvSpPr>
          <p:nvPr>
            <p:ph type="title"/>
          </p:nvPr>
        </p:nvSpPr>
        <p:spPr>
          <a:xfrm>
            <a:off x="327061" y="41741"/>
            <a:ext cx="11537877" cy="914399"/>
          </a:xfrm>
        </p:spPr>
        <p:txBody>
          <a:bodyPr/>
          <a:lstStyle/>
          <a:p>
            <a:r>
              <a:rPr lang="en-US" sz="5400">
                <a:cs typeface="Aharoni"/>
              </a:rPr>
              <a:t>Results for Options 1, 2, and 3</a:t>
            </a:r>
            <a:endParaRPr lang="en-US" sz="5400"/>
          </a:p>
        </p:txBody>
      </p:sp>
      <p:sp>
        <p:nvSpPr>
          <p:cNvPr id="3" name="Content Placeholder 2">
            <a:extLst>
              <a:ext uri="{FF2B5EF4-FFF2-40B4-BE49-F238E27FC236}">
                <a16:creationId xmlns:a16="http://schemas.microsoft.com/office/drawing/2014/main" id="{850C272A-09E3-780C-416F-02DA9D99CB81}"/>
              </a:ext>
            </a:extLst>
          </p:cNvPr>
          <p:cNvSpPr>
            <a:spLocks noGrp="1"/>
          </p:cNvSpPr>
          <p:nvPr>
            <p:ph sz="quarter" idx="10"/>
          </p:nvPr>
        </p:nvSpPr>
        <p:spPr>
          <a:xfrm>
            <a:off x="666750" y="1253448"/>
            <a:ext cx="10858499" cy="914400"/>
          </a:xfrm>
        </p:spPr>
        <p:txBody>
          <a:bodyPr vert="horz" lIns="91440" tIns="45720" rIns="91440" bIns="45720" rtlCol="0" anchor="t">
            <a:normAutofit lnSpcReduction="10000"/>
          </a:bodyPr>
          <a:lstStyle/>
          <a:p>
            <a:r>
              <a:rPr lang="en-US" sz="2800">
                <a:latin typeface="Arial"/>
                <a:cs typeface="Arial"/>
              </a:rPr>
              <a:t>The table below provides the statewide results comparing the Option 1, 2, and 3. </a:t>
            </a:r>
          </a:p>
        </p:txBody>
      </p:sp>
      <p:graphicFrame>
        <p:nvGraphicFramePr>
          <p:cNvPr id="4" name="Table 3" descr="A Table that provides statewide Alternative ELPAC student progress results when comparing Options, 1, 2, and 3.">
            <a:extLst>
              <a:ext uri="{FF2B5EF4-FFF2-40B4-BE49-F238E27FC236}">
                <a16:creationId xmlns:a16="http://schemas.microsoft.com/office/drawing/2014/main" id="{48A401B7-C632-A067-0B30-E9D59C6ADD9D}"/>
              </a:ext>
            </a:extLst>
          </p:cNvPr>
          <p:cNvGraphicFramePr>
            <a:graphicFrameLocks noGrp="1"/>
          </p:cNvGraphicFramePr>
          <p:nvPr>
            <p:extLst>
              <p:ext uri="{D42A27DB-BD31-4B8C-83A1-F6EECF244321}">
                <p14:modId xmlns:p14="http://schemas.microsoft.com/office/powerpoint/2010/main" val="2858667060"/>
              </p:ext>
            </p:extLst>
          </p:nvPr>
        </p:nvGraphicFramePr>
        <p:xfrm>
          <a:off x="1621603" y="2465156"/>
          <a:ext cx="8948793" cy="3893902"/>
        </p:xfrm>
        <a:graphic>
          <a:graphicData uri="http://schemas.openxmlformats.org/drawingml/2006/table">
            <a:tbl>
              <a:tblPr firstRow="1" firstCol="1" bandRow="1">
                <a:tableStyleId>{5C22544A-7EE6-4342-B048-85BDC9FD1C3A}</a:tableStyleId>
              </a:tblPr>
              <a:tblGrid>
                <a:gridCol w="3046894">
                  <a:extLst>
                    <a:ext uri="{9D8B030D-6E8A-4147-A177-3AD203B41FA5}">
                      <a16:colId xmlns:a16="http://schemas.microsoft.com/office/drawing/2014/main" val="1409302181"/>
                    </a:ext>
                  </a:extLst>
                </a:gridCol>
                <a:gridCol w="2918968">
                  <a:extLst>
                    <a:ext uri="{9D8B030D-6E8A-4147-A177-3AD203B41FA5}">
                      <a16:colId xmlns:a16="http://schemas.microsoft.com/office/drawing/2014/main" val="1278098234"/>
                    </a:ext>
                  </a:extLst>
                </a:gridCol>
                <a:gridCol w="2982931">
                  <a:extLst>
                    <a:ext uri="{9D8B030D-6E8A-4147-A177-3AD203B41FA5}">
                      <a16:colId xmlns:a16="http://schemas.microsoft.com/office/drawing/2014/main" val="482963061"/>
                    </a:ext>
                  </a:extLst>
                </a:gridCol>
              </a:tblGrid>
              <a:tr h="1831945">
                <a:tc>
                  <a:txBody>
                    <a:bodyPr/>
                    <a:lstStyle/>
                    <a:p>
                      <a:pPr marL="0" marR="0" algn="ctr">
                        <a:lnSpc>
                          <a:spcPct val="107000"/>
                        </a:lnSpc>
                        <a:spcBef>
                          <a:spcPts val="0"/>
                        </a:spcBef>
                        <a:spcAft>
                          <a:spcPts val="0"/>
                        </a:spcAft>
                      </a:pPr>
                      <a:r>
                        <a:rPr lang="en-US" sz="2500" kern="0">
                          <a:effectLst/>
                          <a:latin typeface="+mj-lt"/>
                        </a:rPr>
                        <a:t>Option</a:t>
                      </a:r>
                    </a:p>
                  </a:txBody>
                  <a:tcPr marL="68580" marR="68580" marT="0" marB="0" anchor="ctr">
                    <a:solidFill>
                      <a:schemeClr val="tx2">
                        <a:lumMod val="75000"/>
                      </a:schemeClr>
                    </a:solidFill>
                  </a:tcPr>
                </a:tc>
                <a:tc>
                  <a:txBody>
                    <a:bodyPr/>
                    <a:lstStyle/>
                    <a:p>
                      <a:pPr marL="0" marR="0" algn="ctr">
                        <a:lnSpc>
                          <a:spcPct val="107000"/>
                        </a:lnSpc>
                        <a:spcBef>
                          <a:spcPts val="0"/>
                        </a:spcBef>
                        <a:spcAft>
                          <a:spcPts val="0"/>
                        </a:spcAft>
                      </a:pPr>
                      <a:r>
                        <a:rPr lang="en-US" sz="2500" kern="0">
                          <a:effectLst/>
                          <a:latin typeface="+mj-lt"/>
                        </a:rPr>
                        <a:t># of Summative </a:t>
                      </a:r>
                      <a:br>
                        <a:rPr lang="en-US" sz="2500" kern="0">
                          <a:effectLst/>
                          <a:latin typeface="+mj-lt"/>
                        </a:rPr>
                      </a:br>
                      <a:r>
                        <a:rPr lang="en-US" sz="2500" kern="0">
                          <a:effectLst/>
                          <a:latin typeface="+mj-lt"/>
                        </a:rPr>
                        <a:t>Alt-ELPAC</a:t>
                      </a:r>
                    </a:p>
                    <a:p>
                      <a:pPr marL="0" marR="0" algn="ctr">
                        <a:lnSpc>
                          <a:spcPct val="107000"/>
                        </a:lnSpc>
                        <a:spcBef>
                          <a:spcPts val="0"/>
                        </a:spcBef>
                        <a:spcAft>
                          <a:spcPts val="0"/>
                        </a:spcAft>
                      </a:pPr>
                      <a:r>
                        <a:rPr lang="en-US" sz="2500" kern="0">
                          <a:effectLst/>
                          <a:latin typeface="+mj-lt"/>
                        </a:rPr>
                        <a:t>Students Progressed</a:t>
                      </a:r>
                    </a:p>
                  </a:txBody>
                  <a:tcPr marL="68580" marR="68580" marT="0" marB="0" anchor="ctr">
                    <a:solidFill>
                      <a:schemeClr val="tx2">
                        <a:lumMod val="75000"/>
                      </a:schemeClr>
                    </a:solidFill>
                  </a:tcPr>
                </a:tc>
                <a:tc>
                  <a:txBody>
                    <a:bodyPr/>
                    <a:lstStyle/>
                    <a:p>
                      <a:pPr marL="0" marR="0" algn="ctr">
                        <a:lnSpc>
                          <a:spcPct val="107000"/>
                        </a:lnSpc>
                        <a:spcBef>
                          <a:spcPts val="0"/>
                        </a:spcBef>
                        <a:spcAft>
                          <a:spcPts val="0"/>
                        </a:spcAft>
                      </a:pPr>
                      <a:r>
                        <a:rPr lang="en-US" sz="2500" kern="0">
                          <a:effectLst/>
                          <a:latin typeface="+mj-lt"/>
                        </a:rPr>
                        <a:t># Did Not Progress</a:t>
                      </a:r>
                    </a:p>
                  </a:txBody>
                  <a:tcPr marL="68580" marR="68580" marT="0" marB="0" anchor="ctr">
                    <a:solidFill>
                      <a:schemeClr val="tx2">
                        <a:lumMod val="75000"/>
                      </a:schemeClr>
                    </a:solidFill>
                  </a:tcPr>
                </a:tc>
                <a:extLst>
                  <a:ext uri="{0D108BD9-81ED-4DB2-BD59-A6C34878D82A}">
                    <a16:rowId xmlns:a16="http://schemas.microsoft.com/office/drawing/2014/main" val="1560141088"/>
                  </a:ext>
                </a:extLst>
              </a:tr>
              <a:tr h="687319">
                <a:tc>
                  <a:txBody>
                    <a:bodyPr/>
                    <a:lstStyle/>
                    <a:p>
                      <a:pPr marL="0" marR="0" algn="ctr">
                        <a:lnSpc>
                          <a:spcPct val="107000"/>
                        </a:lnSpc>
                        <a:spcBef>
                          <a:spcPts val="0"/>
                        </a:spcBef>
                        <a:spcAft>
                          <a:spcPts val="0"/>
                        </a:spcAft>
                      </a:pPr>
                      <a:r>
                        <a:rPr lang="en-US" sz="2500" b="0" kern="0">
                          <a:solidFill>
                            <a:schemeClr val="tx1"/>
                          </a:solidFill>
                          <a:effectLst/>
                          <a:latin typeface="+mj-lt"/>
                        </a:rPr>
                        <a:t>Option 1</a:t>
                      </a:r>
                      <a:endParaRPr lang="en-US" sz="2500" b="0" kern="100">
                        <a:solidFill>
                          <a:schemeClr val="tx1"/>
                        </a:solidFill>
                        <a:effectLst/>
                        <a:latin typeface="+mj-lt"/>
                        <a:cs typeface="Times New Roman" panose="02020603050405020304" pitchFamily="18" charset="0"/>
                      </a:endParaRPr>
                    </a:p>
                  </a:txBody>
                  <a:tcPr marL="68580" marR="68580" marT="0" marB="0" anchor="ctr">
                    <a:solidFill>
                      <a:srgbClr val="CFD4EE"/>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500" kern="0">
                          <a:solidFill>
                            <a:schemeClr val="dk1"/>
                          </a:solidFill>
                          <a:effectLst/>
                          <a:latin typeface="+mj-lt"/>
                          <a:ea typeface="+mn-ea"/>
                          <a:cs typeface="+mn-cs"/>
                        </a:rPr>
                        <a:t>3,926 (35.6%)</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500" kern="0">
                          <a:solidFill>
                            <a:schemeClr val="dk1"/>
                          </a:solidFill>
                          <a:effectLst/>
                          <a:latin typeface="+mj-lt"/>
                          <a:ea typeface="+mn-ea"/>
                          <a:cs typeface="+mn-cs"/>
                        </a:rPr>
                        <a:t>7,206 (65.4%)</a:t>
                      </a:r>
                    </a:p>
                  </a:txBody>
                  <a:tcPr marL="68580" marR="68580" marT="0" marB="0" anchor="ctr"/>
                </a:tc>
                <a:extLst>
                  <a:ext uri="{0D108BD9-81ED-4DB2-BD59-A6C34878D82A}">
                    <a16:rowId xmlns:a16="http://schemas.microsoft.com/office/drawing/2014/main" val="433330453"/>
                  </a:ext>
                </a:extLst>
              </a:tr>
              <a:tr h="687319">
                <a:tc>
                  <a:txBody>
                    <a:bodyPr/>
                    <a:lstStyle/>
                    <a:p>
                      <a:pPr marL="0" marR="0" algn="ctr">
                        <a:lnSpc>
                          <a:spcPct val="107000"/>
                        </a:lnSpc>
                        <a:spcBef>
                          <a:spcPts val="0"/>
                        </a:spcBef>
                        <a:spcAft>
                          <a:spcPts val="0"/>
                        </a:spcAft>
                      </a:pPr>
                      <a:r>
                        <a:rPr lang="en-US" sz="2500" b="0" kern="100">
                          <a:solidFill>
                            <a:schemeClr val="tx1"/>
                          </a:solidFill>
                          <a:effectLst/>
                          <a:latin typeface="+mj-lt"/>
                          <a:cs typeface="Times New Roman" panose="02020603050405020304" pitchFamily="18" charset="0"/>
                        </a:rPr>
                        <a:t>Option 2</a:t>
                      </a:r>
                    </a:p>
                  </a:txBody>
                  <a:tcPr marL="68580" marR="68580" marT="0" marB="0" anchor="ctr">
                    <a:solidFill>
                      <a:srgbClr val="E9EBF7"/>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500" kern="0">
                          <a:solidFill>
                            <a:schemeClr val="dk1"/>
                          </a:solidFill>
                          <a:effectLst/>
                          <a:latin typeface="+mj-lt"/>
                          <a:ea typeface="+mn-ea"/>
                          <a:cs typeface="+mn-cs"/>
                        </a:rPr>
                        <a:t>3,815 (34.6%)</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500" kern="0">
                          <a:solidFill>
                            <a:schemeClr val="dk1"/>
                          </a:solidFill>
                          <a:effectLst/>
                          <a:latin typeface="+mj-lt"/>
                          <a:ea typeface="+mn-ea"/>
                          <a:cs typeface="+mn-cs"/>
                        </a:rPr>
                        <a:t>7,206 (65.4%)</a:t>
                      </a:r>
                    </a:p>
                  </a:txBody>
                  <a:tcPr marL="68580" marR="68580" marT="0" marB="0" anchor="ctr"/>
                </a:tc>
                <a:extLst>
                  <a:ext uri="{0D108BD9-81ED-4DB2-BD59-A6C34878D82A}">
                    <a16:rowId xmlns:a16="http://schemas.microsoft.com/office/drawing/2014/main" val="2168265946"/>
                  </a:ext>
                </a:extLst>
              </a:tr>
              <a:tr h="687319">
                <a:tc>
                  <a:txBody>
                    <a:bodyPr/>
                    <a:lstStyle/>
                    <a:p>
                      <a:pPr marL="0" marR="0" algn="ctr">
                        <a:lnSpc>
                          <a:spcPct val="107000"/>
                        </a:lnSpc>
                        <a:spcBef>
                          <a:spcPts val="0"/>
                        </a:spcBef>
                        <a:spcAft>
                          <a:spcPts val="0"/>
                        </a:spcAft>
                      </a:pPr>
                      <a:r>
                        <a:rPr lang="en-US" sz="2500" b="0" kern="100">
                          <a:solidFill>
                            <a:schemeClr val="tx1"/>
                          </a:solidFill>
                          <a:effectLst/>
                          <a:latin typeface="+mj-lt"/>
                          <a:cs typeface="Times New Roman" panose="02020603050405020304" pitchFamily="18" charset="0"/>
                        </a:rPr>
                        <a:t>Option 3</a:t>
                      </a:r>
                    </a:p>
                  </a:txBody>
                  <a:tcPr marL="68580" marR="68580" marT="0" marB="0" anchor="ctr">
                    <a:solidFill>
                      <a:srgbClr val="CFD4EE"/>
                    </a:solidFill>
                  </a:tcPr>
                </a:tc>
                <a:tc>
                  <a:txBody>
                    <a:bodyPr/>
                    <a:lstStyle/>
                    <a:p>
                      <a:pPr marL="0" marR="0" algn="ctr">
                        <a:lnSpc>
                          <a:spcPct val="107000"/>
                        </a:lnSpc>
                        <a:spcBef>
                          <a:spcPts val="0"/>
                        </a:spcBef>
                        <a:spcAft>
                          <a:spcPts val="0"/>
                        </a:spcAft>
                      </a:pPr>
                      <a:r>
                        <a:rPr lang="en-US" sz="2500" kern="0">
                          <a:solidFill>
                            <a:schemeClr val="dk1"/>
                          </a:solidFill>
                          <a:effectLst/>
                          <a:latin typeface="+mj-lt"/>
                          <a:ea typeface="+mn-ea"/>
                          <a:cs typeface="+mn-cs"/>
                        </a:rPr>
                        <a:t>4,641 (42.1%)</a:t>
                      </a:r>
                    </a:p>
                  </a:txBody>
                  <a:tcPr marL="68580" marR="68580" marT="0" marB="0" anchor="ctr"/>
                </a:tc>
                <a:tc>
                  <a:txBody>
                    <a:bodyPr/>
                    <a:lstStyle/>
                    <a:p>
                      <a:pPr marL="0" marR="0" algn="ctr">
                        <a:lnSpc>
                          <a:spcPct val="107000"/>
                        </a:lnSpc>
                        <a:spcBef>
                          <a:spcPts val="0"/>
                        </a:spcBef>
                        <a:spcAft>
                          <a:spcPts val="0"/>
                        </a:spcAft>
                      </a:pPr>
                      <a:r>
                        <a:rPr lang="en-US" sz="2500" kern="0" dirty="0">
                          <a:solidFill>
                            <a:schemeClr val="dk1"/>
                          </a:solidFill>
                          <a:effectLst/>
                          <a:latin typeface="+mj-lt"/>
                          <a:ea typeface="+mn-ea"/>
                          <a:cs typeface="+mn-cs"/>
                        </a:rPr>
                        <a:t>6,380 (57.9%)</a:t>
                      </a:r>
                    </a:p>
                  </a:txBody>
                  <a:tcPr marL="68580" marR="68580" marT="0" marB="0" anchor="ctr"/>
                </a:tc>
                <a:extLst>
                  <a:ext uri="{0D108BD9-81ED-4DB2-BD59-A6C34878D82A}">
                    <a16:rowId xmlns:a16="http://schemas.microsoft.com/office/drawing/2014/main" val="2966350658"/>
                  </a:ext>
                </a:extLst>
              </a:tr>
            </a:tbl>
          </a:graphicData>
        </a:graphic>
      </p:graphicFrame>
    </p:spTree>
    <p:extLst>
      <p:ext uri="{BB962C8B-B14F-4D97-AF65-F5344CB8AC3E}">
        <p14:creationId xmlns:p14="http://schemas.microsoft.com/office/powerpoint/2010/main" val="10953876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11EE-5DD8-C377-2488-5BD2965E1DD5}"/>
              </a:ext>
            </a:extLst>
          </p:cNvPr>
          <p:cNvSpPr>
            <a:spLocks noGrp="1"/>
          </p:cNvSpPr>
          <p:nvPr>
            <p:ph type="title"/>
          </p:nvPr>
        </p:nvSpPr>
        <p:spPr/>
        <p:txBody>
          <a:bodyPr/>
          <a:lstStyle/>
          <a:p>
            <a:r>
              <a:rPr lang="en-US" sz="5400">
                <a:solidFill>
                  <a:srgbClr val="354052"/>
                </a:solidFill>
                <a:cs typeface="Aharoni"/>
              </a:rPr>
              <a:t>Questions for CPAG on Alt-ELPAC Incorporation</a:t>
            </a:r>
            <a:endParaRPr lang="en-US" sz="5400"/>
          </a:p>
        </p:txBody>
      </p:sp>
      <p:sp>
        <p:nvSpPr>
          <p:cNvPr id="3" name="Content Placeholder 2">
            <a:extLst>
              <a:ext uri="{FF2B5EF4-FFF2-40B4-BE49-F238E27FC236}">
                <a16:creationId xmlns:a16="http://schemas.microsoft.com/office/drawing/2014/main" id="{850C272A-09E3-780C-416F-02DA9D99CB81}"/>
              </a:ext>
            </a:extLst>
          </p:cNvPr>
          <p:cNvSpPr>
            <a:spLocks noGrp="1"/>
          </p:cNvSpPr>
          <p:nvPr>
            <p:ph sz="quarter" idx="10"/>
          </p:nvPr>
        </p:nvSpPr>
        <p:spPr>
          <a:xfrm>
            <a:off x="647699" y="2620370"/>
            <a:ext cx="10858499" cy="3932828"/>
          </a:xfrm>
        </p:spPr>
        <p:txBody>
          <a:bodyPr vert="horz" lIns="91440" tIns="45720" rIns="91440" bIns="45720" rtlCol="0" anchor="t">
            <a:normAutofit/>
          </a:bodyPr>
          <a:lstStyle/>
          <a:p>
            <a:r>
              <a:rPr lang="en-US">
                <a:latin typeface="Arial"/>
                <a:cs typeface="Arial"/>
              </a:rPr>
              <a:t>Which of the three options do you recommend?</a:t>
            </a:r>
          </a:p>
          <a:p>
            <a:pPr marL="22860" indent="0">
              <a:buNone/>
            </a:pPr>
            <a:endParaRPr lang="en-US">
              <a:latin typeface="Arial"/>
              <a:cs typeface="Arial"/>
            </a:endParaRPr>
          </a:p>
        </p:txBody>
      </p:sp>
    </p:spTree>
    <p:extLst>
      <p:ext uri="{BB962C8B-B14F-4D97-AF65-F5344CB8AC3E}">
        <p14:creationId xmlns:p14="http://schemas.microsoft.com/office/powerpoint/2010/main" val="6147393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660C-7309-0A40-1E71-529B1DDEEB60}"/>
              </a:ext>
            </a:extLst>
          </p:cNvPr>
          <p:cNvSpPr>
            <a:spLocks noGrp="1"/>
          </p:cNvSpPr>
          <p:nvPr>
            <p:ph type="title"/>
          </p:nvPr>
        </p:nvSpPr>
        <p:spPr/>
        <p:txBody>
          <a:bodyPr/>
          <a:lstStyle/>
          <a:p>
            <a:r>
              <a:rPr lang="en-US" sz="5400">
                <a:ea typeface="+mj-lt"/>
                <a:cs typeface="+mj-lt"/>
              </a:rPr>
              <a:t>Aligning the Dashboard with Additional Data</a:t>
            </a:r>
          </a:p>
        </p:txBody>
      </p:sp>
    </p:spTree>
    <p:extLst>
      <p:ext uri="{BB962C8B-B14F-4D97-AF65-F5344CB8AC3E}">
        <p14:creationId xmlns:p14="http://schemas.microsoft.com/office/powerpoint/2010/main" val="12778181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426D-E3DE-E35E-114C-63C8160BCAF4}"/>
              </a:ext>
            </a:extLst>
          </p:cNvPr>
          <p:cNvSpPr>
            <a:spLocks noGrp="1"/>
          </p:cNvSpPr>
          <p:nvPr>
            <p:ph type="title"/>
          </p:nvPr>
        </p:nvSpPr>
        <p:spPr/>
        <p:txBody>
          <a:bodyPr/>
          <a:lstStyle/>
          <a:p>
            <a:r>
              <a:rPr lang="en-US" sz="4800">
                <a:ea typeface="+mj-lt"/>
                <a:cs typeface="+mj-lt"/>
              </a:rPr>
              <a:t>Priority 1: Teacher Assignment Data </a:t>
            </a:r>
            <a:br>
              <a:rPr lang="en-US" sz="4800">
                <a:ea typeface="+mj-lt"/>
                <a:cs typeface="+mj-lt"/>
              </a:rPr>
            </a:br>
            <a:r>
              <a:rPr lang="en-US" sz="4800">
                <a:ea typeface="+mj-lt"/>
                <a:cs typeface="+mj-lt"/>
              </a:rPr>
              <a:t>Setting Objective Criteria</a:t>
            </a:r>
            <a:endParaRPr lang="en-US" sz="3200" b="0">
              <a:ea typeface="+mj-lt"/>
              <a:cs typeface="+mj-lt"/>
            </a:endParaRPr>
          </a:p>
        </p:txBody>
      </p:sp>
    </p:spTree>
    <p:extLst>
      <p:ext uri="{BB962C8B-B14F-4D97-AF65-F5344CB8AC3E}">
        <p14:creationId xmlns:p14="http://schemas.microsoft.com/office/powerpoint/2010/main" val="162051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E28D-6220-95A5-2AD9-DB3CB45D9760}"/>
              </a:ext>
            </a:extLst>
          </p:cNvPr>
          <p:cNvSpPr>
            <a:spLocks noGrp="1"/>
          </p:cNvSpPr>
          <p:nvPr>
            <p:ph type="title"/>
          </p:nvPr>
        </p:nvSpPr>
        <p:spPr>
          <a:xfrm>
            <a:off x="647700" y="304801"/>
            <a:ext cx="11163300" cy="1335314"/>
          </a:xfrm>
        </p:spPr>
        <p:txBody>
          <a:bodyPr/>
          <a:lstStyle/>
          <a:p>
            <a:r>
              <a:rPr lang="en-US" sz="5400">
                <a:cs typeface="Aharoni"/>
              </a:rPr>
              <a:t>Statewide Completion Counts</a:t>
            </a:r>
            <a:endParaRPr lang="en-US" sz="5400"/>
          </a:p>
        </p:txBody>
      </p:sp>
      <p:graphicFrame>
        <p:nvGraphicFramePr>
          <p:cNvPr id="4" name="Table 4" descr="A table that summarizes statewide completion counts and the data points collected for the four career measures during each school year. ">
            <a:extLst>
              <a:ext uri="{FF2B5EF4-FFF2-40B4-BE49-F238E27FC236}">
                <a16:creationId xmlns:a16="http://schemas.microsoft.com/office/drawing/2014/main" id="{6E80A773-6565-5B9D-F72C-974025D9F858}"/>
              </a:ext>
            </a:extLst>
          </p:cNvPr>
          <p:cNvGraphicFramePr>
            <a:graphicFrameLocks noGrp="1"/>
          </p:cNvGraphicFramePr>
          <p:nvPr>
            <p:ph sz="quarter" idx="10"/>
            <p:extLst>
              <p:ext uri="{D42A27DB-BD31-4B8C-83A1-F6EECF244321}">
                <p14:modId xmlns:p14="http://schemas.microsoft.com/office/powerpoint/2010/main" val="2289345300"/>
              </p:ext>
            </p:extLst>
          </p:nvPr>
        </p:nvGraphicFramePr>
        <p:xfrm>
          <a:off x="561072" y="1640115"/>
          <a:ext cx="10858496" cy="4279331"/>
        </p:xfrm>
        <a:graphic>
          <a:graphicData uri="http://schemas.openxmlformats.org/drawingml/2006/table">
            <a:tbl>
              <a:tblPr firstRow="1" bandRow="1">
                <a:tableStyleId>{5C22544A-7EE6-4342-B048-85BDC9FD1C3A}</a:tableStyleId>
              </a:tblPr>
              <a:tblGrid>
                <a:gridCol w="1587500">
                  <a:extLst>
                    <a:ext uri="{9D8B030D-6E8A-4147-A177-3AD203B41FA5}">
                      <a16:colId xmlns:a16="http://schemas.microsoft.com/office/drawing/2014/main" val="3836014943"/>
                    </a:ext>
                  </a:extLst>
                </a:gridCol>
                <a:gridCol w="2317749">
                  <a:extLst>
                    <a:ext uri="{9D8B030D-6E8A-4147-A177-3AD203B41FA5}">
                      <a16:colId xmlns:a16="http://schemas.microsoft.com/office/drawing/2014/main" val="4281371638"/>
                    </a:ext>
                  </a:extLst>
                </a:gridCol>
                <a:gridCol w="2317749">
                  <a:extLst>
                    <a:ext uri="{9D8B030D-6E8A-4147-A177-3AD203B41FA5}">
                      <a16:colId xmlns:a16="http://schemas.microsoft.com/office/drawing/2014/main" val="262101753"/>
                    </a:ext>
                  </a:extLst>
                </a:gridCol>
                <a:gridCol w="2317749">
                  <a:extLst>
                    <a:ext uri="{9D8B030D-6E8A-4147-A177-3AD203B41FA5}">
                      <a16:colId xmlns:a16="http://schemas.microsoft.com/office/drawing/2014/main" val="3301233897"/>
                    </a:ext>
                  </a:extLst>
                </a:gridCol>
                <a:gridCol w="2317749">
                  <a:extLst>
                    <a:ext uri="{9D8B030D-6E8A-4147-A177-3AD203B41FA5}">
                      <a16:colId xmlns:a16="http://schemas.microsoft.com/office/drawing/2014/main" val="258485806"/>
                    </a:ext>
                  </a:extLst>
                </a:gridCol>
              </a:tblGrid>
              <a:tr h="825500">
                <a:tc>
                  <a:txBody>
                    <a:bodyPr/>
                    <a:lstStyle/>
                    <a:p>
                      <a:pPr algn="ctr"/>
                      <a:r>
                        <a:rPr lang="en-US" sz="2800">
                          <a:latin typeface="Arial"/>
                        </a:rPr>
                        <a:t>Year</a:t>
                      </a:r>
                    </a:p>
                  </a:txBody>
                  <a:tcPr anchor="ctr">
                    <a:solidFill>
                      <a:schemeClr val="tx1"/>
                    </a:solidFill>
                  </a:tcPr>
                </a:tc>
                <a:tc>
                  <a:txBody>
                    <a:bodyPr/>
                    <a:lstStyle/>
                    <a:p>
                      <a:pPr algn="ctr"/>
                      <a:r>
                        <a:rPr lang="en-US" sz="2800" dirty="0">
                          <a:latin typeface="Arial"/>
                        </a:rPr>
                        <a:t>ASVAB</a:t>
                      </a:r>
                    </a:p>
                  </a:txBody>
                  <a:tcPr anchor="ctr">
                    <a:solidFill>
                      <a:schemeClr val="tx1"/>
                    </a:solidFill>
                  </a:tcPr>
                </a:tc>
                <a:tc>
                  <a:txBody>
                    <a:bodyPr/>
                    <a:lstStyle/>
                    <a:p>
                      <a:pPr algn="ctr"/>
                      <a:r>
                        <a:rPr lang="en-US" sz="2800" dirty="0">
                          <a:latin typeface="Arial"/>
                        </a:rPr>
                        <a:t>Internships</a:t>
                      </a:r>
                    </a:p>
                  </a:txBody>
                  <a:tcPr anchor="ctr">
                    <a:solidFill>
                      <a:schemeClr val="tx1"/>
                    </a:solidFill>
                  </a:tcPr>
                </a:tc>
                <a:tc>
                  <a:txBody>
                    <a:bodyPr/>
                    <a:lstStyle/>
                    <a:p>
                      <a:pPr algn="ctr"/>
                      <a:r>
                        <a:rPr lang="en-US" sz="2800">
                          <a:latin typeface="Arial"/>
                        </a:rPr>
                        <a:t>Student-Led Enterprise</a:t>
                      </a:r>
                    </a:p>
                  </a:txBody>
                  <a:tcPr anchor="ctr">
                    <a:solidFill>
                      <a:schemeClr val="tx1"/>
                    </a:solidFill>
                  </a:tcPr>
                </a:tc>
                <a:tc>
                  <a:txBody>
                    <a:bodyPr/>
                    <a:lstStyle/>
                    <a:p>
                      <a:pPr algn="ctr"/>
                      <a:r>
                        <a:rPr lang="en-US" sz="2800">
                          <a:latin typeface="Arial"/>
                        </a:rPr>
                        <a:t>Simulated WBL</a:t>
                      </a:r>
                    </a:p>
                  </a:txBody>
                  <a:tcPr anchor="ctr">
                    <a:solidFill>
                      <a:schemeClr val="tx1"/>
                    </a:solidFill>
                  </a:tcPr>
                </a:tc>
                <a:extLst>
                  <a:ext uri="{0D108BD9-81ED-4DB2-BD59-A6C34878D82A}">
                    <a16:rowId xmlns:a16="http://schemas.microsoft.com/office/drawing/2014/main" val="1263378931"/>
                  </a:ext>
                </a:extLst>
              </a:tr>
              <a:tr h="833613">
                <a:tc>
                  <a:txBody>
                    <a:bodyPr/>
                    <a:lstStyle/>
                    <a:p>
                      <a:pPr algn="ctr"/>
                      <a:r>
                        <a:rPr lang="en-US" sz="2800">
                          <a:latin typeface="Arial"/>
                        </a:rPr>
                        <a:t>2019</a:t>
                      </a:r>
                      <a:r>
                        <a:rPr lang="en-US" sz="2800" kern="1200">
                          <a:solidFill>
                            <a:schemeClr val="dk1"/>
                          </a:solidFill>
                          <a:latin typeface="+mn-lt"/>
                          <a:ea typeface="+mn-ea"/>
                          <a:cs typeface="+mn-cs"/>
                        </a:rPr>
                        <a:t>–</a:t>
                      </a:r>
                      <a:r>
                        <a:rPr lang="en-US" sz="2800">
                          <a:latin typeface="Arial"/>
                        </a:rPr>
                        <a:t>20</a:t>
                      </a:r>
                    </a:p>
                  </a:txBody>
                  <a:tcPr anchor="ctr"/>
                </a:tc>
                <a:tc>
                  <a:txBody>
                    <a:bodyPr/>
                    <a:lstStyle/>
                    <a:p>
                      <a:pPr algn="ctr"/>
                      <a:r>
                        <a:rPr lang="en-US" sz="2800">
                          <a:latin typeface="Arial"/>
                        </a:rPr>
                        <a:t>8,628</a:t>
                      </a:r>
                    </a:p>
                  </a:txBody>
                  <a:tcPr anchor="ctr"/>
                </a:tc>
                <a:tc>
                  <a:txBody>
                    <a:bodyPr/>
                    <a:lstStyle/>
                    <a:p>
                      <a:pPr algn="ctr"/>
                      <a:r>
                        <a:rPr lang="en-US" sz="2800">
                          <a:latin typeface="Arial"/>
                        </a:rPr>
                        <a:t>N/A</a:t>
                      </a:r>
                    </a:p>
                  </a:txBody>
                  <a:tcPr anchor="ctr"/>
                </a:tc>
                <a:tc>
                  <a:txBody>
                    <a:bodyPr/>
                    <a:lstStyle/>
                    <a:p>
                      <a:pPr lvl="0" algn="ctr">
                        <a:buNone/>
                      </a:pPr>
                      <a:r>
                        <a:rPr lang="en-US" sz="2800" b="0" i="0" u="none" strike="noStrike" noProof="0" dirty="0">
                          <a:solidFill>
                            <a:srgbClr val="354052"/>
                          </a:solidFill>
                          <a:latin typeface="Arial"/>
                        </a:rPr>
                        <a:t>N/A</a:t>
                      </a:r>
                      <a:endParaRPr lang="en-US" sz="2800" dirty="0">
                        <a:latin typeface="Arial"/>
                      </a:endParaRPr>
                    </a:p>
                  </a:txBody>
                  <a:tcPr anchor="ctr"/>
                </a:tc>
                <a:tc>
                  <a:txBody>
                    <a:bodyPr/>
                    <a:lstStyle/>
                    <a:p>
                      <a:pPr lvl="0" algn="ctr">
                        <a:buNone/>
                      </a:pPr>
                      <a:r>
                        <a:rPr lang="en-US" sz="2800" b="0" i="0" u="none" strike="noStrike" noProof="0">
                          <a:solidFill>
                            <a:srgbClr val="354052"/>
                          </a:solidFill>
                          <a:latin typeface="Arial"/>
                        </a:rPr>
                        <a:t>N/A</a:t>
                      </a:r>
                      <a:endParaRPr lang="en-US" sz="2800">
                        <a:latin typeface="Arial"/>
                      </a:endParaRPr>
                    </a:p>
                  </a:txBody>
                  <a:tcPr anchor="ctr"/>
                </a:tc>
                <a:extLst>
                  <a:ext uri="{0D108BD9-81ED-4DB2-BD59-A6C34878D82A}">
                    <a16:rowId xmlns:a16="http://schemas.microsoft.com/office/drawing/2014/main" val="1440921767"/>
                  </a:ext>
                </a:extLst>
              </a:tr>
              <a:tr h="833613">
                <a:tc>
                  <a:txBody>
                    <a:bodyPr/>
                    <a:lstStyle/>
                    <a:p>
                      <a:pPr lvl="0" algn="ctr">
                        <a:buNone/>
                      </a:pPr>
                      <a:r>
                        <a:rPr lang="en-US" sz="2800">
                          <a:latin typeface="Arial"/>
                        </a:rPr>
                        <a:t>2020</a:t>
                      </a:r>
                      <a:r>
                        <a:rPr lang="en-US" sz="2800" kern="1200">
                          <a:solidFill>
                            <a:schemeClr val="dk1"/>
                          </a:solidFill>
                          <a:latin typeface="+mn-lt"/>
                          <a:ea typeface="+mn-ea"/>
                          <a:cs typeface="+mn-cs"/>
                        </a:rPr>
                        <a:t>–</a:t>
                      </a:r>
                      <a:r>
                        <a:rPr lang="en-US" sz="2800">
                          <a:latin typeface="Arial"/>
                        </a:rPr>
                        <a:t>21</a:t>
                      </a:r>
                    </a:p>
                  </a:txBody>
                  <a:tcPr anchor="ctr"/>
                </a:tc>
                <a:tc>
                  <a:txBody>
                    <a:bodyPr/>
                    <a:lstStyle/>
                    <a:p>
                      <a:pPr lvl="0" algn="ctr">
                        <a:buNone/>
                      </a:pPr>
                      <a:r>
                        <a:rPr lang="en-US" sz="2800">
                          <a:latin typeface="Arial"/>
                        </a:rPr>
                        <a:t>607</a:t>
                      </a:r>
                    </a:p>
                  </a:txBody>
                  <a:tcPr anchor="ctr"/>
                </a:tc>
                <a:tc>
                  <a:txBody>
                    <a:bodyPr/>
                    <a:lstStyle/>
                    <a:p>
                      <a:pPr lvl="0" algn="ctr">
                        <a:buNone/>
                      </a:pPr>
                      <a:r>
                        <a:rPr lang="en-US" sz="2800">
                          <a:latin typeface="Arial"/>
                        </a:rPr>
                        <a:t>9,187</a:t>
                      </a:r>
                    </a:p>
                  </a:txBody>
                  <a:tcPr anchor="ctr"/>
                </a:tc>
                <a:tc>
                  <a:txBody>
                    <a:bodyPr/>
                    <a:lstStyle/>
                    <a:p>
                      <a:pPr lvl="0" algn="ctr">
                        <a:buNone/>
                      </a:pPr>
                      <a:r>
                        <a:rPr lang="en-US" sz="2800">
                          <a:latin typeface="Arial"/>
                        </a:rPr>
                        <a:t>5,040</a:t>
                      </a:r>
                    </a:p>
                  </a:txBody>
                  <a:tcPr anchor="ctr"/>
                </a:tc>
                <a:tc>
                  <a:txBody>
                    <a:bodyPr/>
                    <a:lstStyle/>
                    <a:p>
                      <a:pPr lvl="0" algn="ctr">
                        <a:buNone/>
                      </a:pPr>
                      <a:r>
                        <a:rPr lang="en-US" sz="2800">
                          <a:latin typeface="Arial"/>
                        </a:rPr>
                        <a:t>14,023</a:t>
                      </a:r>
                    </a:p>
                  </a:txBody>
                  <a:tcPr anchor="ctr"/>
                </a:tc>
                <a:extLst>
                  <a:ext uri="{0D108BD9-81ED-4DB2-BD59-A6C34878D82A}">
                    <a16:rowId xmlns:a16="http://schemas.microsoft.com/office/drawing/2014/main" val="8998976"/>
                  </a:ext>
                </a:extLst>
              </a:tr>
              <a:tr h="833613">
                <a:tc>
                  <a:txBody>
                    <a:bodyPr/>
                    <a:lstStyle/>
                    <a:p>
                      <a:pPr lvl="0" algn="ctr">
                        <a:buNone/>
                      </a:pPr>
                      <a:r>
                        <a:rPr lang="en-US" sz="2800">
                          <a:latin typeface="Arial"/>
                        </a:rPr>
                        <a:t>2021</a:t>
                      </a:r>
                      <a:r>
                        <a:rPr lang="en-US" sz="2800" kern="1200">
                          <a:solidFill>
                            <a:schemeClr val="dk1"/>
                          </a:solidFill>
                          <a:latin typeface="+mn-lt"/>
                          <a:ea typeface="+mn-ea"/>
                          <a:cs typeface="+mn-cs"/>
                        </a:rPr>
                        <a:t>–</a:t>
                      </a:r>
                      <a:r>
                        <a:rPr lang="en-US" sz="2800">
                          <a:latin typeface="Arial"/>
                        </a:rPr>
                        <a:t>22</a:t>
                      </a:r>
                      <a:endParaRPr lang="en-US" sz="2000"/>
                    </a:p>
                  </a:txBody>
                  <a:tcPr anchor="ctr"/>
                </a:tc>
                <a:tc>
                  <a:txBody>
                    <a:bodyPr/>
                    <a:lstStyle/>
                    <a:p>
                      <a:pPr lvl="0" algn="ctr">
                        <a:buNone/>
                      </a:pPr>
                      <a:r>
                        <a:rPr lang="en-US" sz="2800">
                          <a:latin typeface="Arial"/>
                        </a:rPr>
                        <a:t>6,071</a:t>
                      </a:r>
                    </a:p>
                  </a:txBody>
                  <a:tcPr anchor="ctr"/>
                </a:tc>
                <a:tc>
                  <a:txBody>
                    <a:bodyPr/>
                    <a:lstStyle/>
                    <a:p>
                      <a:pPr lvl="0" algn="ctr">
                        <a:buNone/>
                      </a:pPr>
                      <a:r>
                        <a:rPr lang="en-US" sz="2800">
                          <a:latin typeface="Arial"/>
                        </a:rPr>
                        <a:t>18,333</a:t>
                      </a:r>
                    </a:p>
                  </a:txBody>
                  <a:tcPr anchor="ctr"/>
                </a:tc>
                <a:tc>
                  <a:txBody>
                    <a:bodyPr/>
                    <a:lstStyle/>
                    <a:p>
                      <a:pPr lvl="0" algn="ctr">
                        <a:buNone/>
                      </a:pPr>
                      <a:r>
                        <a:rPr lang="en-US" sz="2800">
                          <a:latin typeface="Arial"/>
                        </a:rPr>
                        <a:t>6,140</a:t>
                      </a:r>
                    </a:p>
                  </a:txBody>
                  <a:tcPr anchor="ctr"/>
                </a:tc>
                <a:tc>
                  <a:txBody>
                    <a:bodyPr/>
                    <a:lstStyle/>
                    <a:p>
                      <a:pPr lvl="0" algn="ctr">
                        <a:buNone/>
                      </a:pPr>
                      <a:r>
                        <a:rPr lang="en-US" sz="2800">
                          <a:latin typeface="Arial"/>
                        </a:rPr>
                        <a:t>21,967</a:t>
                      </a:r>
                    </a:p>
                  </a:txBody>
                  <a:tcPr anchor="ctr"/>
                </a:tc>
                <a:extLst>
                  <a:ext uri="{0D108BD9-81ED-4DB2-BD59-A6C34878D82A}">
                    <a16:rowId xmlns:a16="http://schemas.microsoft.com/office/drawing/2014/main" val="704189201"/>
                  </a:ext>
                </a:extLst>
              </a:tr>
              <a:tr h="833612">
                <a:tc>
                  <a:txBody>
                    <a:bodyPr/>
                    <a:lstStyle/>
                    <a:p>
                      <a:pPr lvl="0" algn="ctr">
                        <a:buNone/>
                      </a:pPr>
                      <a:r>
                        <a:rPr lang="en-US" sz="2800" b="1">
                          <a:latin typeface="Arial"/>
                        </a:rPr>
                        <a:t>Total</a:t>
                      </a:r>
                      <a:endParaRPr lang="en-US" sz="2000" b="1"/>
                    </a:p>
                  </a:txBody>
                  <a:tcPr anchor="ctr"/>
                </a:tc>
                <a:tc>
                  <a:txBody>
                    <a:bodyPr/>
                    <a:lstStyle/>
                    <a:p>
                      <a:pPr lvl="0" algn="ctr">
                        <a:buNone/>
                      </a:pPr>
                      <a:r>
                        <a:rPr lang="en-US" sz="2800" b="1">
                          <a:latin typeface="Arial"/>
                        </a:rPr>
                        <a:t>15,306</a:t>
                      </a:r>
                    </a:p>
                  </a:txBody>
                  <a:tcPr anchor="ctr"/>
                </a:tc>
                <a:tc>
                  <a:txBody>
                    <a:bodyPr/>
                    <a:lstStyle/>
                    <a:p>
                      <a:pPr lvl="0" algn="ctr">
                        <a:buNone/>
                      </a:pPr>
                      <a:r>
                        <a:rPr lang="en-US" sz="2800" b="1">
                          <a:latin typeface="Arial"/>
                        </a:rPr>
                        <a:t>27,520</a:t>
                      </a:r>
                    </a:p>
                  </a:txBody>
                  <a:tcPr anchor="ctr"/>
                </a:tc>
                <a:tc>
                  <a:txBody>
                    <a:bodyPr/>
                    <a:lstStyle/>
                    <a:p>
                      <a:pPr lvl="0" algn="ctr">
                        <a:buNone/>
                      </a:pPr>
                      <a:r>
                        <a:rPr lang="en-US" sz="2800" b="1">
                          <a:latin typeface="Arial"/>
                        </a:rPr>
                        <a:t>11,180</a:t>
                      </a:r>
                    </a:p>
                  </a:txBody>
                  <a:tcPr anchor="ctr"/>
                </a:tc>
                <a:tc>
                  <a:txBody>
                    <a:bodyPr/>
                    <a:lstStyle/>
                    <a:p>
                      <a:pPr lvl="0" algn="ctr">
                        <a:buNone/>
                      </a:pPr>
                      <a:r>
                        <a:rPr lang="en-US" sz="2800" b="1" dirty="0">
                          <a:latin typeface="Arial"/>
                        </a:rPr>
                        <a:t>35,990</a:t>
                      </a:r>
                    </a:p>
                  </a:txBody>
                  <a:tcPr anchor="ctr"/>
                </a:tc>
                <a:extLst>
                  <a:ext uri="{0D108BD9-81ED-4DB2-BD59-A6C34878D82A}">
                    <a16:rowId xmlns:a16="http://schemas.microsoft.com/office/drawing/2014/main" val="3144553590"/>
                  </a:ext>
                </a:extLst>
              </a:tr>
            </a:tbl>
          </a:graphicData>
        </a:graphic>
      </p:graphicFrame>
    </p:spTree>
    <p:extLst>
      <p:ext uri="{BB962C8B-B14F-4D97-AF65-F5344CB8AC3E}">
        <p14:creationId xmlns:p14="http://schemas.microsoft.com/office/powerpoint/2010/main" val="38841720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EF55-FA59-6B4C-7D8D-D1498AD3EB48}"/>
              </a:ext>
            </a:extLst>
          </p:cNvPr>
          <p:cNvSpPr>
            <a:spLocks noGrp="1"/>
          </p:cNvSpPr>
          <p:nvPr>
            <p:ph type="title"/>
          </p:nvPr>
        </p:nvSpPr>
        <p:spPr/>
        <p:txBody>
          <a:bodyPr/>
          <a:lstStyle/>
          <a:p>
            <a:r>
              <a:rPr lang="en-US" sz="4800">
                <a:cs typeface="Aharoni"/>
              </a:rPr>
              <a:t>Why Are We Modifying Priority 1?</a:t>
            </a:r>
            <a:endParaRPr lang="en-US" sz="4800"/>
          </a:p>
        </p:txBody>
      </p:sp>
      <p:sp>
        <p:nvSpPr>
          <p:cNvPr id="3" name="Content Placeholder 2">
            <a:extLst>
              <a:ext uri="{FF2B5EF4-FFF2-40B4-BE49-F238E27FC236}">
                <a16:creationId xmlns:a16="http://schemas.microsoft.com/office/drawing/2014/main" id="{750FA412-F1B8-4A0F-673A-4420D016E495}"/>
              </a:ext>
            </a:extLst>
          </p:cNvPr>
          <p:cNvSpPr>
            <a:spLocks noGrp="1"/>
          </p:cNvSpPr>
          <p:nvPr>
            <p:ph sz="quarter" idx="10"/>
          </p:nvPr>
        </p:nvSpPr>
        <p:spPr/>
        <p:txBody>
          <a:bodyPr vert="horz" lIns="91440" tIns="45720" rIns="91440" bIns="45720" rtlCol="0" anchor="t">
            <a:normAutofit fontScale="85000" lnSpcReduction="10000"/>
          </a:bodyPr>
          <a:lstStyle/>
          <a:p>
            <a:pPr>
              <a:lnSpc>
                <a:spcPct val="120000"/>
              </a:lnSpc>
            </a:pPr>
            <a:r>
              <a:rPr lang="en-US" sz="3300">
                <a:latin typeface="Arial"/>
                <a:cs typeface="Arial"/>
              </a:rPr>
              <a:t>California </a:t>
            </a:r>
            <a:r>
              <a:rPr lang="en-US" sz="3300" i="1">
                <a:latin typeface="Arial"/>
                <a:cs typeface="Arial"/>
              </a:rPr>
              <a:t>Education Code (EC) </a:t>
            </a:r>
            <a:r>
              <a:rPr lang="en-US" sz="3300">
                <a:latin typeface="Arial"/>
                <a:cs typeface="Arial"/>
              </a:rPr>
              <a:t>Section 52064.5(e)(2)</a:t>
            </a:r>
          </a:p>
          <a:p>
            <a:pPr lvl="1">
              <a:lnSpc>
                <a:spcPct val="120000"/>
              </a:lnSpc>
            </a:pPr>
            <a:r>
              <a:rPr lang="en-US" sz="3300" b="0" i="0">
                <a:solidFill>
                  <a:srgbClr val="333333"/>
                </a:solidFill>
                <a:effectLst/>
                <a:latin typeface="Arial"/>
                <a:cs typeface="Arial"/>
              </a:rPr>
              <a:t>“the standards for local indicators for which the department collects or otherwise has access to relevant and reliable school-level data for all schools statewide shall, to the extent practicable, be based on objective criteria, which may include, but are not necessarily limited to, the extent of any disparities across </a:t>
            </a:r>
            <a:r>
              <a:rPr lang="en-US" sz="3300" err="1">
                <a:solidFill>
                  <a:srgbClr val="333333"/>
                </a:solidFill>
                <a:latin typeface="Arial"/>
                <a:cs typeface="Arial"/>
              </a:rPr>
              <a:t>schoolsites</a:t>
            </a:r>
            <a:r>
              <a:rPr lang="en-US" sz="3300" b="0" i="0">
                <a:solidFill>
                  <a:srgbClr val="333333"/>
                </a:solidFill>
                <a:effectLst/>
                <a:latin typeface="Arial"/>
                <a:cs typeface="Arial"/>
              </a:rPr>
              <a:t> within a school district or county office of education or performance relative to statewide data.” </a:t>
            </a:r>
            <a:endParaRPr lang="en-US" sz="4700">
              <a:latin typeface="Arial"/>
              <a:cs typeface="Arial"/>
            </a:endParaRPr>
          </a:p>
        </p:txBody>
      </p:sp>
    </p:spTree>
    <p:extLst>
      <p:ext uri="{BB962C8B-B14F-4D97-AF65-F5344CB8AC3E}">
        <p14:creationId xmlns:p14="http://schemas.microsoft.com/office/powerpoint/2010/main" val="21050963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52BF-05F9-4EB9-44C5-8F480F5E13A8}"/>
              </a:ext>
            </a:extLst>
          </p:cNvPr>
          <p:cNvSpPr>
            <a:spLocks noGrp="1"/>
          </p:cNvSpPr>
          <p:nvPr>
            <p:ph type="title"/>
          </p:nvPr>
        </p:nvSpPr>
        <p:spPr/>
        <p:txBody>
          <a:bodyPr/>
          <a:lstStyle/>
          <a:p>
            <a:r>
              <a:rPr lang="en-US" sz="4800"/>
              <a:t>Background on Priority 1 Local Indicator</a:t>
            </a:r>
          </a:p>
        </p:txBody>
      </p:sp>
      <p:sp>
        <p:nvSpPr>
          <p:cNvPr id="3" name="Content Placeholder 2">
            <a:extLst>
              <a:ext uri="{FF2B5EF4-FFF2-40B4-BE49-F238E27FC236}">
                <a16:creationId xmlns:a16="http://schemas.microsoft.com/office/drawing/2014/main" id="{6618DE89-A7C4-68E8-B8C0-3F1828C97F5C}"/>
              </a:ext>
            </a:extLst>
          </p:cNvPr>
          <p:cNvSpPr>
            <a:spLocks noGrp="1"/>
          </p:cNvSpPr>
          <p:nvPr>
            <p:ph sz="quarter" idx="10"/>
          </p:nvPr>
        </p:nvSpPr>
        <p:spPr/>
        <p:txBody>
          <a:bodyPr>
            <a:normAutofit lnSpcReduction="10000"/>
          </a:bodyPr>
          <a:lstStyle/>
          <a:p>
            <a:pPr marL="91440" indent="0">
              <a:buNone/>
            </a:pPr>
            <a:r>
              <a:rPr lang="en-US" sz="3200" i="1"/>
              <a:t>EC </a:t>
            </a:r>
            <a:r>
              <a:rPr lang="en-US" sz="3200"/>
              <a:t>Section 52060(d)(1)</a:t>
            </a:r>
          </a:p>
          <a:p>
            <a:pPr marL="91440" indent="0">
              <a:buNone/>
            </a:pPr>
            <a:r>
              <a:rPr lang="en-US" sz="3200"/>
              <a:t>(1) </a:t>
            </a:r>
            <a:r>
              <a:rPr lang="en-US" sz="3200" b="1"/>
              <a:t>The degree to which the teachers of the school district are appropriately assigned in accordance with Section 44258.9, and fully credentialed in the subject areas, and, for the pupils they are teaching</a:t>
            </a:r>
            <a:r>
              <a:rPr lang="en-US" sz="3200"/>
              <a:t>, every pupil in the school district has sufficient access to the standards-aligned instructional materials as determined pursuant to Section 60119, and school facilities are maintained in good repair, as defined in subdivision (d) of Section 17002.</a:t>
            </a:r>
          </a:p>
        </p:txBody>
      </p:sp>
    </p:spTree>
    <p:extLst>
      <p:ext uri="{BB962C8B-B14F-4D97-AF65-F5344CB8AC3E}">
        <p14:creationId xmlns:p14="http://schemas.microsoft.com/office/powerpoint/2010/main" val="25942764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F2D0-13EB-9E23-2CCB-446C63F39276}"/>
              </a:ext>
            </a:extLst>
          </p:cNvPr>
          <p:cNvSpPr>
            <a:spLocks noGrp="1"/>
          </p:cNvSpPr>
          <p:nvPr>
            <p:ph type="title"/>
          </p:nvPr>
        </p:nvSpPr>
        <p:spPr/>
        <p:txBody>
          <a:bodyPr/>
          <a:lstStyle/>
          <a:p>
            <a:r>
              <a:rPr lang="en-US" sz="5400"/>
              <a:t>Considerations</a:t>
            </a:r>
          </a:p>
        </p:txBody>
      </p:sp>
      <p:sp>
        <p:nvSpPr>
          <p:cNvPr id="3" name="Content Placeholder 2">
            <a:extLst>
              <a:ext uri="{FF2B5EF4-FFF2-40B4-BE49-F238E27FC236}">
                <a16:creationId xmlns:a16="http://schemas.microsoft.com/office/drawing/2014/main" id="{BADDB263-1D95-FF3D-58F7-0CB5AAB91C5C}"/>
              </a:ext>
            </a:extLst>
          </p:cNvPr>
          <p:cNvSpPr>
            <a:spLocks noGrp="1"/>
          </p:cNvSpPr>
          <p:nvPr>
            <p:ph sz="quarter" idx="10"/>
          </p:nvPr>
        </p:nvSpPr>
        <p:spPr/>
        <p:txBody>
          <a:bodyPr>
            <a:normAutofit fontScale="85000" lnSpcReduction="20000"/>
          </a:bodyPr>
          <a:lstStyle/>
          <a:p>
            <a:r>
              <a:rPr lang="en-US"/>
              <a:t>As of June 30, 2023, two-years of Teaching Assignment Monitoring Outcome (TAMO) reports are available </a:t>
            </a:r>
          </a:p>
          <a:p>
            <a:r>
              <a:rPr lang="en-US"/>
              <a:t>For the 2022–23 Local Control and Accountability Plan year, local educational agencies were directed to review the TAMO data at the next regularly scheduled meeting of the local governing board/body following the availability of these data</a:t>
            </a:r>
          </a:p>
          <a:p>
            <a:r>
              <a:rPr lang="en-US"/>
              <a:t>The SBE will need to adopt objective criteria at their September 2023 meeting for inclusion in the 2023 Dashboard</a:t>
            </a:r>
          </a:p>
        </p:txBody>
      </p:sp>
    </p:spTree>
    <p:extLst>
      <p:ext uri="{BB962C8B-B14F-4D97-AF65-F5344CB8AC3E}">
        <p14:creationId xmlns:p14="http://schemas.microsoft.com/office/powerpoint/2010/main" val="39567668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C2321F-7992-9DFF-0EAC-95A8058F2416}"/>
              </a:ext>
            </a:extLst>
          </p:cNvPr>
          <p:cNvSpPr>
            <a:spLocks noGrp="1"/>
          </p:cNvSpPr>
          <p:nvPr>
            <p:ph type="title"/>
          </p:nvPr>
        </p:nvSpPr>
        <p:spPr/>
        <p:txBody>
          <a:bodyPr/>
          <a:lstStyle/>
          <a:p>
            <a:r>
              <a:rPr lang="en-US" sz="5400"/>
              <a:t>Additional Considerations (1)</a:t>
            </a:r>
          </a:p>
        </p:txBody>
      </p:sp>
      <p:sp>
        <p:nvSpPr>
          <p:cNvPr id="4" name="Content Placeholder 3">
            <a:extLst>
              <a:ext uri="{FF2B5EF4-FFF2-40B4-BE49-F238E27FC236}">
                <a16:creationId xmlns:a16="http://schemas.microsoft.com/office/drawing/2014/main" id="{D94C36A5-0D93-5AB5-A4D8-DF5D0DA7129F}"/>
              </a:ext>
            </a:extLst>
          </p:cNvPr>
          <p:cNvSpPr>
            <a:spLocks noGrp="1"/>
          </p:cNvSpPr>
          <p:nvPr>
            <p:ph sz="quarter" idx="10"/>
          </p:nvPr>
        </p:nvSpPr>
        <p:spPr>
          <a:xfrm>
            <a:off x="520109" y="1846554"/>
            <a:ext cx="10858499" cy="3860471"/>
          </a:xfrm>
        </p:spPr>
        <p:txBody>
          <a:bodyPr>
            <a:noAutofit/>
          </a:bodyPr>
          <a:lstStyle/>
          <a:p>
            <a:pPr>
              <a:spcBef>
                <a:spcPts val="0"/>
              </a:spcBef>
              <a:spcAft>
                <a:spcPts val="0"/>
              </a:spcAft>
            </a:pPr>
            <a:r>
              <a:rPr lang="en-US" sz="3200" dirty="0"/>
              <a:t>The TAMO reports include seven assignment monitoring outcomes: Clear, Out-of-Field, Intern, Ineffective, Incomplete, Unknown, Not Applicable</a:t>
            </a:r>
          </a:p>
          <a:p>
            <a:pPr>
              <a:spcBef>
                <a:spcPts val="0"/>
              </a:spcBef>
              <a:spcAft>
                <a:spcPts val="0"/>
              </a:spcAft>
            </a:pPr>
            <a:r>
              <a:rPr lang="en-US" sz="3200" dirty="0"/>
              <a:t>The definitions for these outcomes are available on the Information about the Teaching AMO Report web page at </a:t>
            </a:r>
            <a:r>
              <a:rPr lang="en-US" sz="3200" dirty="0">
                <a:hlinkClick r:id="rId2" tooltip="Teaching Assignment Monitoring Outcome (AMO) Report web page "/>
              </a:rPr>
              <a:t>https://www.cde.ca.gov/ds/ad/tamoinfo.asp#amodefinitions</a:t>
            </a:r>
            <a:r>
              <a:rPr lang="en-US" sz="3200" dirty="0"/>
              <a:t> </a:t>
            </a:r>
          </a:p>
        </p:txBody>
      </p:sp>
    </p:spTree>
    <p:extLst>
      <p:ext uri="{BB962C8B-B14F-4D97-AF65-F5344CB8AC3E}">
        <p14:creationId xmlns:p14="http://schemas.microsoft.com/office/powerpoint/2010/main" val="2838052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C2321F-7992-9DFF-0EAC-95A8058F2416}"/>
              </a:ext>
            </a:extLst>
          </p:cNvPr>
          <p:cNvSpPr>
            <a:spLocks noGrp="1"/>
          </p:cNvSpPr>
          <p:nvPr>
            <p:ph type="title"/>
          </p:nvPr>
        </p:nvSpPr>
        <p:spPr/>
        <p:txBody>
          <a:bodyPr/>
          <a:lstStyle/>
          <a:p>
            <a:r>
              <a:rPr lang="en-US" sz="5400"/>
              <a:t>Additional Considerations (2)</a:t>
            </a:r>
          </a:p>
        </p:txBody>
      </p:sp>
      <p:sp>
        <p:nvSpPr>
          <p:cNvPr id="4" name="Content Placeholder 3">
            <a:extLst>
              <a:ext uri="{FF2B5EF4-FFF2-40B4-BE49-F238E27FC236}">
                <a16:creationId xmlns:a16="http://schemas.microsoft.com/office/drawing/2014/main" id="{D94C36A5-0D93-5AB5-A4D8-DF5D0DA7129F}"/>
              </a:ext>
            </a:extLst>
          </p:cNvPr>
          <p:cNvSpPr>
            <a:spLocks noGrp="1"/>
          </p:cNvSpPr>
          <p:nvPr>
            <p:ph sz="quarter" idx="10"/>
          </p:nvPr>
        </p:nvSpPr>
        <p:spPr>
          <a:xfrm>
            <a:off x="520109" y="1640114"/>
            <a:ext cx="10858499" cy="4066911"/>
          </a:xfrm>
        </p:spPr>
        <p:txBody>
          <a:bodyPr vert="horz" lIns="91440" tIns="45720" rIns="91440" bIns="45720" rtlCol="0" anchor="t">
            <a:noAutofit/>
          </a:bodyPr>
          <a:lstStyle/>
          <a:p>
            <a:pPr>
              <a:spcBef>
                <a:spcPts val="0"/>
              </a:spcBef>
              <a:spcAft>
                <a:spcPts val="0"/>
              </a:spcAft>
            </a:pPr>
            <a:r>
              <a:rPr lang="en-US" sz="2600"/>
              <a:t>The </a:t>
            </a:r>
            <a:r>
              <a:rPr lang="en-US" sz="2600" b="1"/>
              <a:t>clear</a:t>
            </a:r>
            <a:r>
              <a:rPr lang="en-US" sz="2600"/>
              <a:t> outcome aligns most closely with the Priority 1 Local Indicator </a:t>
            </a:r>
            <a:r>
              <a:rPr lang="en-US" sz="2600" i="1"/>
              <a:t>EC</a:t>
            </a:r>
            <a:r>
              <a:rPr lang="en-US" sz="2600"/>
              <a:t> Section 52060(d)(1); however, solely using this definition does not include individuals in the educator pipeline, such as interns and out-of-field educators. </a:t>
            </a:r>
          </a:p>
          <a:p>
            <a:pPr lvl="1">
              <a:spcBef>
                <a:spcPts val="0"/>
              </a:spcBef>
              <a:spcAft>
                <a:spcPts val="0"/>
              </a:spcAft>
            </a:pPr>
            <a:r>
              <a:rPr lang="en-US" sz="2600">
                <a:latin typeface="Arial"/>
                <a:cs typeface="Arial"/>
              </a:rPr>
              <a:t>Educators who are </a:t>
            </a:r>
            <a:r>
              <a:rPr lang="en-US" sz="2600" b="1">
                <a:latin typeface="Arial"/>
                <a:cs typeface="Arial"/>
              </a:rPr>
              <a:t>out-of-field</a:t>
            </a:r>
            <a:r>
              <a:rPr lang="en-US" sz="2600">
                <a:latin typeface="Arial"/>
                <a:cs typeface="Arial"/>
              </a:rPr>
              <a:t> have a credential and need to demonstrate subject matter competency in a new subject area assignment</a:t>
            </a:r>
          </a:p>
          <a:p>
            <a:pPr lvl="1">
              <a:spcBef>
                <a:spcPts val="0"/>
              </a:spcBef>
              <a:spcAft>
                <a:spcPts val="0"/>
              </a:spcAft>
            </a:pPr>
            <a:r>
              <a:rPr lang="en-US" sz="2600"/>
              <a:t>Educators who are </a:t>
            </a:r>
            <a:r>
              <a:rPr lang="en-US" sz="2600" b="1"/>
              <a:t>interns</a:t>
            </a:r>
            <a:r>
              <a:rPr lang="en-US" sz="2600"/>
              <a:t> have a bachelor’s degree, subject matter competency, and are working towards obtaining a credential</a:t>
            </a:r>
          </a:p>
        </p:txBody>
      </p:sp>
    </p:spTree>
    <p:extLst>
      <p:ext uri="{BB962C8B-B14F-4D97-AF65-F5344CB8AC3E}">
        <p14:creationId xmlns:p14="http://schemas.microsoft.com/office/powerpoint/2010/main" val="26448066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E74A8-0FCC-B456-7DAA-966AFF5EDD0B}"/>
              </a:ext>
            </a:extLst>
          </p:cNvPr>
          <p:cNvSpPr>
            <a:spLocks noGrp="1"/>
          </p:cNvSpPr>
          <p:nvPr>
            <p:ph type="title"/>
          </p:nvPr>
        </p:nvSpPr>
        <p:spPr>
          <a:xfrm>
            <a:off x="3086100" y="253429"/>
            <a:ext cx="6172200" cy="5753099"/>
          </a:xfrm>
        </p:spPr>
        <p:txBody>
          <a:bodyPr/>
          <a:lstStyle/>
          <a:p>
            <a:r>
              <a:rPr lang="en-US" sz="5400">
                <a:cs typeface="Aharoni"/>
              </a:rPr>
              <a:t>Options for Reporting</a:t>
            </a:r>
            <a:br>
              <a:rPr lang="en-US" sz="5400">
                <a:cs typeface="Aharoni"/>
              </a:rPr>
            </a:br>
            <a:r>
              <a:rPr lang="en-US" sz="5400">
                <a:cs typeface="Aharoni"/>
              </a:rPr>
              <a:t>Teacher Assignments for 2023 Dashboard</a:t>
            </a:r>
            <a:endParaRPr lang="en-US" sz="5400"/>
          </a:p>
        </p:txBody>
      </p:sp>
    </p:spTree>
    <p:extLst>
      <p:ext uri="{BB962C8B-B14F-4D97-AF65-F5344CB8AC3E}">
        <p14:creationId xmlns:p14="http://schemas.microsoft.com/office/powerpoint/2010/main" val="2446653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5B24-51C7-62D3-5B6F-9C107925B35A}"/>
              </a:ext>
            </a:extLst>
          </p:cNvPr>
          <p:cNvSpPr>
            <a:spLocks noGrp="1"/>
          </p:cNvSpPr>
          <p:nvPr>
            <p:ph type="title"/>
          </p:nvPr>
        </p:nvSpPr>
        <p:spPr>
          <a:xfrm>
            <a:off x="778267" y="57895"/>
            <a:ext cx="10635466" cy="1335314"/>
          </a:xfrm>
        </p:spPr>
        <p:txBody>
          <a:bodyPr/>
          <a:lstStyle/>
          <a:p>
            <a:r>
              <a:rPr lang="en-US" sz="5400"/>
              <a:t>Multi-year TAMO Report </a:t>
            </a:r>
          </a:p>
        </p:txBody>
      </p:sp>
      <p:sp>
        <p:nvSpPr>
          <p:cNvPr id="3" name="TextBox 2">
            <a:extLst>
              <a:ext uri="{FF2B5EF4-FFF2-40B4-BE49-F238E27FC236}">
                <a16:creationId xmlns:a16="http://schemas.microsoft.com/office/drawing/2014/main" id="{CC897A61-6B93-79CC-86CE-EA9B41A932B8}"/>
              </a:ext>
            </a:extLst>
          </p:cNvPr>
          <p:cNvSpPr txBox="1"/>
          <p:nvPr/>
        </p:nvSpPr>
        <p:spPr>
          <a:xfrm>
            <a:off x="720329" y="1538170"/>
            <a:ext cx="10693404" cy="1200329"/>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For background purposes, it is recommended that the multi-year TAMO Report be included for each LEA in their Priority 1 report similar to the one below. </a:t>
            </a:r>
          </a:p>
        </p:txBody>
      </p:sp>
      <p:graphicFrame>
        <p:nvGraphicFramePr>
          <p:cNvPr id="4" name="Table 4" descr="An example table of how the multi-year Teaching Assignment Monitoring Outcome  report can be reported.">
            <a:extLst>
              <a:ext uri="{FF2B5EF4-FFF2-40B4-BE49-F238E27FC236}">
                <a16:creationId xmlns:a16="http://schemas.microsoft.com/office/drawing/2014/main" id="{24120A00-F54F-6A2F-B682-E3B1A8121004}"/>
              </a:ext>
            </a:extLst>
          </p:cNvPr>
          <p:cNvGraphicFramePr>
            <a:graphicFrameLocks noGrp="1"/>
          </p:cNvGraphicFramePr>
          <p:nvPr>
            <p:ph sz="quarter" idx="10"/>
            <p:extLst>
              <p:ext uri="{D42A27DB-BD31-4B8C-83A1-F6EECF244321}">
                <p14:modId xmlns:p14="http://schemas.microsoft.com/office/powerpoint/2010/main" val="4072595382"/>
              </p:ext>
            </p:extLst>
          </p:nvPr>
        </p:nvGraphicFramePr>
        <p:xfrm>
          <a:off x="720329" y="2883460"/>
          <a:ext cx="11065057" cy="3038120"/>
        </p:xfrm>
        <a:graphic>
          <a:graphicData uri="http://schemas.openxmlformats.org/drawingml/2006/table">
            <a:tbl>
              <a:tblPr firstRow="1" bandRow="1">
                <a:tableStyleId>{5C22544A-7EE6-4342-B048-85BDC9FD1C3A}</a:tableStyleId>
              </a:tblPr>
              <a:tblGrid>
                <a:gridCol w="1551159">
                  <a:extLst>
                    <a:ext uri="{9D8B030D-6E8A-4147-A177-3AD203B41FA5}">
                      <a16:colId xmlns:a16="http://schemas.microsoft.com/office/drawing/2014/main" val="1382908045"/>
                    </a:ext>
                  </a:extLst>
                </a:gridCol>
                <a:gridCol w="1551159">
                  <a:extLst>
                    <a:ext uri="{9D8B030D-6E8A-4147-A177-3AD203B41FA5}">
                      <a16:colId xmlns:a16="http://schemas.microsoft.com/office/drawing/2014/main" val="57244171"/>
                    </a:ext>
                  </a:extLst>
                </a:gridCol>
                <a:gridCol w="1551159">
                  <a:extLst>
                    <a:ext uri="{9D8B030D-6E8A-4147-A177-3AD203B41FA5}">
                      <a16:colId xmlns:a16="http://schemas.microsoft.com/office/drawing/2014/main" val="2914508820"/>
                    </a:ext>
                  </a:extLst>
                </a:gridCol>
                <a:gridCol w="1551159">
                  <a:extLst>
                    <a:ext uri="{9D8B030D-6E8A-4147-A177-3AD203B41FA5}">
                      <a16:colId xmlns:a16="http://schemas.microsoft.com/office/drawing/2014/main" val="220691283"/>
                    </a:ext>
                  </a:extLst>
                </a:gridCol>
                <a:gridCol w="1344215">
                  <a:extLst>
                    <a:ext uri="{9D8B030D-6E8A-4147-A177-3AD203B41FA5}">
                      <a16:colId xmlns:a16="http://schemas.microsoft.com/office/drawing/2014/main" val="1020882472"/>
                    </a:ext>
                  </a:extLst>
                </a:gridCol>
                <a:gridCol w="1758103">
                  <a:extLst>
                    <a:ext uri="{9D8B030D-6E8A-4147-A177-3AD203B41FA5}">
                      <a16:colId xmlns:a16="http://schemas.microsoft.com/office/drawing/2014/main" val="1111552349"/>
                    </a:ext>
                  </a:extLst>
                </a:gridCol>
                <a:gridCol w="1758103">
                  <a:extLst>
                    <a:ext uri="{9D8B030D-6E8A-4147-A177-3AD203B41FA5}">
                      <a16:colId xmlns:a16="http://schemas.microsoft.com/office/drawing/2014/main" val="3428797899"/>
                    </a:ext>
                  </a:extLst>
                </a:gridCol>
              </a:tblGrid>
              <a:tr h="1706437">
                <a:tc>
                  <a:txBody>
                    <a:bodyPr/>
                    <a:lstStyle/>
                    <a:p>
                      <a:pPr algn="ctr"/>
                      <a:r>
                        <a:rPr lang="en-US" sz="2400" u="none">
                          <a:solidFill>
                            <a:srgbClr val="FFFFFF"/>
                          </a:solidFill>
                          <a:effectLst/>
                          <a:latin typeface="Arial"/>
                          <a:cs typeface="Arial"/>
                        </a:rPr>
                        <a:t>Academic Year</a:t>
                      </a:r>
                    </a:p>
                  </a:txBody>
                  <a:tcPr marL="25400" marR="25400" marT="25400" marB="25400" anchor="ctr">
                    <a:solidFill>
                      <a:srgbClr val="002060"/>
                    </a:solidFill>
                  </a:tcPr>
                </a:tc>
                <a:tc>
                  <a:txBody>
                    <a:bodyPr/>
                    <a:lstStyle/>
                    <a:p>
                      <a:pPr algn="ctr"/>
                      <a:r>
                        <a:rPr lang="en-US" sz="2400" u="none" dirty="0">
                          <a:solidFill>
                            <a:srgbClr val="FFFFFF"/>
                          </a:solidFill>
                          <a:effectLst/>
                          <a:latin typeface="Arial"/>
                          <a:cs typeface="Arial"/>
                        </a:rPr>
                        <a:t>Total</a:t>
                      </a:r>
                      <a:br>
                        <a:rPr lang="en-US" sz="2400" u="none" dirty="0">
                          <a:solidFill>
                            <a:srgbClr val="FFFFFF"/>
                          </a:solidFill>
                          <a:effectLst/>
                          <a:latin typeface="Arial"/>
                          <a:cs typeface="Arial"/>
                        </a:rPr>
                      </a:br>
                      <a:r>
                        <a:rPr lang="en-US" sz="2400" u="none" dirty="0">
                          <a:solidFill>
                            <a:srgbClr val="FFFFFF"/>
                          </a:solidFill>
                          <a:effectLst/>
                          <a:latin typeface="Arial"/>
                          <a:cs typeface="Arial"/>
                        </a:rPr>
                        <a:t>Teaching</a:t>
                      </a:r>
                      <a:br>
                        <a:rPr lang="en-US" sz="2400" u="none" dirty="0">
                          <a:solidFill>
                            <a:srgbClr val="FFFFFF"/>
                          </a:solidFill>
                          <a:effectLst/>
                          <a:latin typeface="Arial"/>
                          <a:cs typeface="Arial"/>
                        </a:rPr>
                      </a:br>
                      <a:r>
                        <a:rPr lang="en-US" sz="2400" u="none" dirty="0">
                          <a:solidFill>
                            <a:srgbClr val="FFFFFF"/>
                          </a:solidFill>
                          <a:effectLst/>
                          <a:latin typeface="Arial"/>
                          <a:cs typeface="Arial"/>
                        </a:rPr>
                        <a:t>FTE</a:t>
                      </a:r>
                    </a:p>
                  </a:txBody>
                  <a:tcPr marL="25400" marR="25400" marT="25400" marB="25400" anchor="ctr">
                    <a:solidFill>
                      <a:srgbClr val="002060"/>
                    </a:solidFill>
                  </a:tcPr>
                </a:tc>
                <a:tc>
                  <a:txBody>
                    <a:bodyPr/>
                    <a:lstStyle/>
                    <a:p>
                      <a:pPr algn="ctr"/>
                      <a:r>
                        <a:rPr lang="en-US" sz="2400" u="none">
                          <a:solidFill>
                            <a:srgbClr val="FFFFFF"/>
                          </a:solidFill>
                          <a:effectLst/>
                          <a:latin typeface="Arial"/>
                          <a:cs typeface="Arial"/>
                        </a:rPr>
                        <a:t>Clear</a:t>
                      </a:r>
                    </a:p>
                  </a:txBody>
                  <a:tcPr marL="25400" marR="25400" marT="25400" marB="25400" anchor="ctr">
                    <a:solidFill>
                      <a:srgbClr val="002060"/>
                    </a:solidFill>
                  </a:tcPr>
                </a:tc>
                <a:tc>
                  <a:txBody>
                    <a:bodyPr/>
                    <a:lstStyle/>
                    <a:p>
                      <a:pPr algn="ctr"/>
                      <a:r>
                        <a:rPr lang="en-US" sz="2400" u="none">
                          <a:solidFill>
                            <a:srgbClr val="FFFFFF"/>
                          </a:solidFill>
                          <a:effectLst/>
                          <a:latin typeface="Arial"/>
                          <a:cs typeface="Arial"/>
                        </a:rPr>
                        <a:t>Out-of-Field</a:t>
                      </a:r>
                    </a:p>
                  </a:txBody>
                  <a:tcPr marL="25400" marR="25400" marT="25400" marB="25400" anchor="ctr">
                    <a:solidFill>
                      <a:srgbClr val="002060"/>
                    </a:solidFill>
                  </a:tcPr>
                </a:tc>
                <a:tc>
                  <a:txBody>
                    <a:bodyPr/>
                    <a:lstStyle/>
                    <a:p>
                      <a:pPr algn="ctr"/>
                      <a:r>
                        <a:rPr lang="en-US" sz="2400" u="none">
                          <a:solidFill>
                            <a:srgbClr val="FFFFFF"/>
                          </a:solidFill>
                          <a:effectLst/>
                          <a:latin typeface="Arial"/>
                          <a:cs typeface="Arial"/>
                        </a:rPr>
                        <a:t>Intern</a:t>
                      </a:r>
                    </a:p>
                  </a:txBody>
                  <a:tcPr marL="25400" marR="25400" marT="25400" marB="25400" anchor="ctr">
                    <a:solidFill>
                      <a:srgbClr val="002060"/>
                    </a:solidFill>
                  </a:tcPr>
                </a:tc>
                <a:tc>
                  <a:txBody>
                    <a:bodyPr/>
                    <a:lstStyle/>
                    <a:p>
                      <a:pPr algn="ctr"/>
                      <a:r>
                        <a:rPr lang="en-US" sz="2400" u="none">
                          <a:solidFill>
                            <a:srgbClr val="FFFFFF"/>
                          </a:solidFill>
                          <a:effectLst/>
                          <a:latin typeface="Arial"/>
                          <a:cs typeface="Arial"/>
                        </a:rPr>
                        <a:t>Ineffective</a:t>
                      </a:r>
                    </a:p>
                  </a:txBody>
                  <a:tcPr marL="25400" marR="25400" marT="25400" marB="25400" anchor="ctr">
                    <a:solidFill>
                      <a:srgbClr val="002060"/>
                    </a:solidFill>
                  </a:tcPr>
                </a:tc>
                <a:tc>
                  <a:txBody>
                    <a:bodyPr/>
                    <a:lstStyle/>
                    <a:p>
                      <a:pPr algn="ctr"/>
                      <a:r>
                        <a:rPr lang="en-US" sz="2400" u="none">
                          <a:solidFill>
                            <a:srgbClr val="FFFFFF"/>
                          </a:solidFill>
                          <a:effectLst/>
                          <a:latin typeface="Arial"/>
                          <a:cs typeface="Arial"/>
                        </a:rPr>
                        <a:t>Incomplete/Unknown/N/A</a:t>
                      </a:r>
                    </a:p>
                  </a:txBody>
                  <a:tcPr marL="25400" marR="25400" marT="25400" marB="25400" anchor="ctr">
                    <a:solidFill>
                      <a:srgbClr val="002060"/>
                    </a:solidFill>
                  </a:tcPr>
                </a:tc>
                <a:extLst>
                  <a:ext uri="{0D108BD9-81ED-4DB2-BD59-A6C34878D82A}">
                    <a16:rowId xmlns:a16="http://schemas.microsoft.com/office/drawing/2014/main" val="3858887600"/>
                  </a:ext>
                </a:extLst>
              </a:tr>
              <a:tr h="566436">
                <a:tc>
                  <a:txBody>
                    <a:bodyPr/>
                    <a:lstStyle/>
                    <a:p>
                      <a:pPr algn="ctr"/>
                      <a:r>
                        <a:rPr lang="en-US" sz="2400">
                          <a:effectLst/>
                          <a:latin typeface="Arial"/>
                          <a:cs typeface="Arial"/>
                        </a:rPr>
                        <a:t>2021–22</a:t>
                      </a:r>
                    </a:p>
                  </a:txBody>
                  <a:tcPr marL="38100" marR="38100" marT="38100" marB="38100" anchor="ctr"/>
                </a:tc>
                <a:tc>
                  <a:txBody>
                    <a:bodyPr/>
                    <a:lstStyle/>
                    <a:p>
                      <a:pPr algn="ctr"/>
                      <a:r>
                        <a:rPr lang="en-US" sz="2400">
                          <a:effectLst/>
                          <a:latin typeface="Arial"/>
                          <a:cs typeface="Arial"/>
                        </a:rPr>
                        <a:t>279,044.9</a:t>
                      </a:r>
                    </a:p>
                  </a:txBody>
                  <a:tcPr marL="38100" marR="38100" marT="38100" marB="38100" anchor="ctr"/>
                </a:tc>
                <a:tc>
                  <a:txBody>
                    <a:bodyPr/>
                    <a:lstStyle/>
                    <a:p>
                      <a:pPr algn="ctr"/>
                      <a:r>
                        <a:rPr lang="en-US" sz="2400">
                          <a:effectLst/>
                          <a:latin typeface="Arial"/>
                          <a:cs typeface="Arial"/>
                        </a:rPr>
                        <a:t>84.0%</a:t>
                      </a:r>
                    </a:p>
                  </a:txBody>
                  <a:tcPr marL="38100" marR="38100" marT="38100" marB="38100" anchor="ctr"/>
                </a:tc>
                <a:tc>
                  <a:txBody>
                    <a:bodyPr/>
                    <a:lstStyle/>
                    <a:p>
                      <a:pPr algn="ctr"/>
                      <a:r>
                        <a:rPr lang="en-US" sz="2400">
                          <a:effectLst/>
                          <a:latin typeface="Arial"/>
                          <a:cs typeface="Arial"/>
                        </a:rPr>
                        <a:t>4.3%</a:t>
                      </a:r>
                    </a:p>
                  </a:txBody>
                  <a:tcPr marL="38100" marR="38100" marT="38100" marB="38100" anchor="ctr"/>
                </a:tc>
                <a:tc>
                  <a:txBody>
                    <a:bodyPr/>
                    <a:lstStyle/>
                    <a:p>
                      <a:pPr algn="ctr"/>
                      <a:r>
                        <a:rPr lang="en-US" sz="2400">
                          <a:effectLst/>
                          <a:latin typeface="Arial"/>
                          <a:cs typeface="Arial"/>
                        </a:rPr>
                        <a:t>1.7%</a:t>
                      </a:r>
                    </a:p>
                  </a:txBody>
                  <a:tcPr marL="38100" marR="38100" marT="38100" marB="38100" anchor="ctr"/>
                </a:tc>
                <a:tc>
                  <a:txBody>
                    <a:bodyPr/>
                    <a:lstStyle/>
                    <a:p>
                      <a:pPr algn="ctr"/>
                      <a:r>
                        <a:rPr lang="en-US" sz="2400">
                          <a:effectLst/>
                          <a:latin typeface="Arial"/>
                          <a:cs typeface="Arial"/>
                        </a:rPr>
                        <a:t>4.3%</a:t>
                      </a:r>
                    </a:p>
                  </a:txBody>
                  <a:tcPr marL="38100" marR="38100" marT="38100" marB="38100" anchor="ctr"/>
                </a:tc>
                <a:tc>
                  <a:txBody>
                    <a:bodyPr/>
                    <a:lstStyle/>
                    <a:p>
                      <a:pPr algn="ctr"/>
                      <a:r>
                        <a:rPr lang="en-US" sz="2400">
                          <a:effectLst/>
                          <a:latin typeface="Arial"/>
                          <a:cs typeface="Arial"/>
                        </a:rPr>
                        <a:t>5.7%</a:t>
                      </a:r>
                    </a:p>
                  </a:txBody>
                  <a:tcPr marL="38100" marR="38100" marT="38100" marB="38100" anchor="ctr"/>
                </a:tc>
                <a:extLst>
                  <a:ext uri="{0D108BD9-81ED-4DB2-BD59-A6C34878D82A}">
                    <a16:rowId xmlns:a16="http://schemas.microsoft.com/office/drawing/2014/main" val="3047173816"/>
                  </a:ext>
                </a:extLst>
              </a:tr>
              <a:tr h="765247">
                <a:tc>
                  <a:txBody>
                    <a:bodyPr/>
                    <a:lstStyle/>
                    <a:p>
                      <a:pPr algn="ctr"/>
                      <a:r>
                        <a:rPr lang="en-US" sz="2400">
                          <a:effectLst/>
                          <a:latin typeface="Arial"/>
                          <a:cs typeface="Arial"/>
                        </a:rPr>
                        <a:t>2020–21</a:t>
                      </a:r>
                    </a:p>
                  </a:txBody>
                  <a:tcPr marL="38100" marR="38100" marT="38100" marB="38100" anchor="ctr"/>
                </a:tc>
                <a:tc>
                  <a:txBody>
                    <a:bodyPr/>
                    <a:lstStyle/>
                    <a:p>
                      <a:pPr algn="ctr"/>
                      <a:r>
                        <a:rPr lang="en-US" sz="2400">
                          <a:effectLst/>
                          <a:latin typeface="Arial"/>
                          <a:cs typeface="Arial"/>
                        </a:rPr>
                        <a:t>274,759.1</a:t>
                      </a:r>
                    </a:p>
                  </a:txBody>
                  <a:tcPr marL="38100" marR="38100" marT="38100" marB="38100" anchor="ctr"/>
                </a:tc>
                <a:tc>
                  <a:txBody>
                    <a:bodyPr/>
                    <a:lstStyle/>
                    <a:p>
                      <a:pPr algn="ctr"/>
                      <a:r>
                        <a:rPr lang="en-US" sz="2400">
                          <a:effectLst/>
                          <a:latin typeface="Arial"/>
                          <a:cs typeface="Arial"/>
                        </a:rPr>
                        <a:t>83.1%</a:t>
                      </a:r>
                    </a:p>
                  </a:txBody>
                  <a:tcPr marL="38100" marR="38100" marT="38100" marB="38100" anchor="ctr"/>
                </a:tc>
                <a:tc>
                  <a:txBody>
                    <a:bodyPr/>
                    <a:lstStyle/>
                    <a:p>
                      <a:pPr algn="ctr"/>
                      <a:r>
                        <a:rPr lang="en-US" sz="2400">
                          <a:effectLst/>
                          <a:latin typeface="Arial"/>
                          <a:cs typeface="Arial"/>
                        </a:rPr>
                        <a:t>4.4%</a:t>
                      </a:r>
                    </a:p>
                  </a:txBody>
                  <a:tcPr marL="38100" marR="38100" marT="38100" marB="38100" anchor="ctr"/>
                </a:tc>
                <a:tc>
                  <a:txBody>
                    <a:bodyPr/>
                    <a:lstStyle/>
                    <a:p>
                      <a:pPr algn="ctr"/>
                      <a:r>
                        <a:rPr lang="en-US" sz="2400">
                          <a:effectLst/>
                          <a:latin typeface="Arial"/>
                          <a:cs typeface="Arial"/>
                        </a:rPr>
                        <a:t>1.5%</a:t>
                      </a:r>
                    </a:p>
                  </a:txBody>
                  <a:tcPr marL="38100" marR="38100" marT="38100" marB="38100" anchor="ctr"/>
                </a:tc>
                <a:tc>
                  <a:txBody>
                    <a:bodyPr/>
                    <a:lstStyle/>
                    <a:p>
                      <a:pPr algn="ctr"/>
                      <a:r>
                        <a:rPr lang="en-US" sz="2400">
                          <a:effectLst/>
                          <a:latin typeface="Arial"/>
                          <a:cs typeface="Arial"/>
                        </a:rPr>
                        <a:t>4.1%</a:t>
                      </a:r>
                    </a:p>
                  </a:txBody>
                  <a:tcPr marL="38100" marR="38100" marT="38100" marB="38100" anchor="ctr"/>
                </a:tc>
                <a:tc>
                  <a:txBody>
                    <a:bodyPr/>
                    <a:lstStyle/>
                    <a:p>
                      <a:pPr algn="ctr"/>
                      <a:r>
                        <a:rPr lang="en-US" sz="2400" dirty="0">
                          <a:effectLst/>
                          <a:latin typeface="Arial"/>
                          <a:cs typeface="Arial"/>
                        </a:rPr>
                        <a:t>6.9%</a:t>
                      </a:r>
                    </a:p>
                  </a:txBody>
                  <a:tcPr marL="38100" marR="38100" marT="38100" marB="38100" anchor="ctr"/>
                </a:tc>
                <a:extLst>
                  <a:ext uri="{0D108BD9-81ED-4DB2-BD59-A6C34878D82A}">
                    <a16:rowId xmlns:a16="http://schemas.microsoft.com/office/drawing/2014/main" val="3656233614"/>
                  </a:ext>
                </a:extLst>
              </a:tr>
            </a:tbl>
          </a:graphicData>
        </a:graphic>
      </p:graphicFrame>
    </p:spTree>
    <p:extLst>
      <p:ext uri="{BB962C8B-B14F-4D97-AF65-F5344CB8AC3E}">
        <p14:creationId xmlns:p14="http://schemas.microsoft.com/office/powerpoint/2010/main" val="25663633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603991-FEB0-3449-2642-CF5FE6BFCF65}"/>
              </a:ext>
            </a:extLst>
          </p:cNvPr>
          <p:cNvSpPr>
            <a:spLocks noGrp="1"/>
          </p:cNvSpPr>
          <p:nvPr>
            <p:ph type="title"/>
          </p:nvPr>
        </p:nvSpPr>
        <p:spPr/>
        <p:txBody>
          <a:bodyPr/>
          <a:lstStyle/>
          <a:p>
            <a:r>
              <a:rPr lang="en-US" sz="4800"/>
              <a:t>Options for Objective Criteria</a:t>
            </a:r>
          </a:p>
        </p:txBody>
      </p:sp>
      <p:sp>
        <p:nvSpPr>
          <p:cNvPr id="4" name="Content Placeholder 3">
            <a:extLst>
              <a:ext uri="{FF2B5EF4-FFF2-40B4-BE49-F238E27FC236}">
                <a16:creationId xmlns:a16="http://schemas.microsoft.com/office/drawing/2014/main" id="{45326F8E-DA42-1E1D-BAEA-29AF62E1F71A}"/>
              </a:ext>
            </a:extLst>
          </p:cNvPr>
          <p:cNvSpPr>
            <a:spLocks noGrp="1"/>
          </p:cNvSpPr>
          <p:nvPr>
            <p:ph sz="quarter" idx="10"/>
          </p:nvPr>
        </p:nvSpPr>
        <p:spPr/>
        <p:txBody>
          <a:bodyPr vert="horz" lIns="91440" tIns="45720" rIns="91440" bIns="45720" rtlCol="0" anchor="t">
            <a:normAutofit fontScale="92500" lnSpcReduction="20000"/>
          </a:bodyPr>
          <a:lstStyle/>
          <a:p>
            <a:r>
              <a:rPr lang="en-US">
                <a:latin typeface="Arial"/>
                <a:cs typeface="Arial"/>
              </a:rPr>
              <a:t>The second set of information for Priority 1-teacher data requires that objective criteria to be developed for the Clear definition</a:t>
            </a:r>
          </a:p>
          <a:p>
            <a:r>
              <a:rPr lang="en-US">
                <a:latin typeface="Arial"/>
                <a:cs typeface="Arial"/>
              </a:rPr>
              <a:t>There are three options under consideration:</a:t>
            </a:r>
          </a:p>
          <a:p>
            <a:pPr lvl="1"/>
            <a:r>
              <a:rPr lang="en-US" b="1">
                <a:latin typeface="Arial"/>
                <a:cs typeface="Arial"/>
              </a:rPr>
              <a:t>Option 1</a:t>
            </a:r>
            <a:r>
              <a:rPr lang="en-US">
                <a:latin typeface="Arial"/>
                <a:cs typeface="Arial"/>
              </a:rPr>
              <a:t>: LEA/County/Statewide Comparisons in Chart Form and Narrative Box</a:t>
            </a:r>
          </a:p>
          <a:p>
            <a:pPr lvl="1"/>
            <a:r>
              <a:rPr lang="en-US" b="1">
                <a:latin typeface="Arial"/>
                <a:cs typeface="Arial"/>
              </a:rPr>
              <a:t>Option 2</a:t>
            </a:r>
            <a:r>
              <a:rPr lang="en-US">
                <a:latin typeface="Arial"/>
                <a:cs typeface="Arial"/>
              </a:rPr>
              <a:t>: Teacher Data in a Narrative</a:t>
            </a:r>
          </a:p>
          <a:p>
            <a:pPr lvl="1"/>
            <a:r>
              <a:rPr lang="en-US" b="1">
                <a:latin typeface="Arial"/>
                <a:cs typeface="Arial"/>
              </a:rPr>
              <a:t>Option 3</a:t>
            </a:r>
            <a:r>
              <a:rPr lang="en-US">
                <a:latin typeface="Arial"/>
                <a:cs typeface="Arial"/>
              </a:rPr>
              <a:t>: Teacher Data in a Narrative with Above/At/Below</a:t>
            </a:r>
          </a:p>
          <a:p>
            <a:pPr marL="409575" lvl="1" indent="0">
              <a:buNone/>
            </a:pPr>
            <a:endParaRPr lang="en-US"/>
          </a:p>
        </p:txBody>
      </p:sp>
    </p:spTree>
    <p:extLst>
      <p:ext uri="{BB962C8B-B14F-4D97-AF65-F5344CB8AC3E}">
        <p14:creationId xmlns:p14="http://schemas.microsoft.com/office/powerpoint/2010/main" val="13221461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5B24-51C7-62D3-5B6F-9C107925B35A}"/>
              </a:ext>
            </a:extLst>
          </p:cNvPr>
          <p:cNvSpPr>
            <a:spLocks noGrp="1"/>
          </p:cNvSpPr>
          <p:nvPr>
            <p:ph type="title"/>
          </p:nvPr>
        </p:nvSpPr>
        <p:spPr/>
        <p:txBody>
          <a:bodyPr/>
          <a:lstStyle/>
          <a:p>
            <a:r>
              <a:rPr lang="en-US" sz="4400"/>
              <a:t>Option 1 – LEA/County/Statewide Comparisons in Chart Form</a:t>
            </a:r>
          </a:p>
        </p:txBody>
      </p:sp>
      <p:graphicFrame>
        <p:nvGraphicFramePr>
          <p:cNvPr id="4" name="Table 4" descr="Option 1 is to use a comparison table that shows the total and percentage of teacher data for a district, city, and statewide.">
            <a:extLst>
              <a:ext uri="{FF2B5EF4-FFF2-40B4-BE49-F238E27FC236}">
                <a16:creationId xmlns:a16="http://schemas.microsoft.com/office/drawing/2014/main" id="{24120A00-F54F-6A2F-B682-E3B1A8121004}"/>
              </a:ext>
            </a:extLst>
          </p:cNvPr>
          <p:cNvGraphicFramePr>
            <a:graphicFrameLocks noGrp="1"/>
          </p:cNvGraphicFramePr>
          <p:nvPr>
            <p:ph sz="quarter" idx="10"/>
            <p:extLst>
              <p:ext uri="{D42A27DB-BD31-4B8C-83A1-F6EECF244321}">
                <p14:modId xmlns:p14="http://schemas.microsoft.com/office/powerpoint/2010/main" val="2320321"/>
              </p:ext>
            </p:extLst>
          </p:nvPr>
        </p:nvGraphicFramePr>
        <p:xfrm>
          <a:off x="861235" y="1884843"/>
          <a:ext cx="10448449" cy="2805216"/>
        </p:xfrm>
        <a:graphic>
          <a:graphicData uri="http://schemas.openxmlformats.org/drawingml/2006/table">
            <a:tbl>
              <a:tblPr firstRow="1" bandRow="1">
                <a:tableStyleId>{5C22544A-7EE6-4342-B048-85BDC9FD1C3A}</a:tableStyleId>
              </a:tblPr>
              <a:tblGrid>
                <a:gridCol w="4071712">
                  <a:extLst>
                    <a:ext uri="{9D8B030D-6E8A-4147-A177-3AD203B41FA5}">
                      <a16:colId xmlns:a16="http://schemas.microsoft.com/office/drawing/2014/main" val="1382908045"/>
                    </a:ext>
                  </a:extLst>
                </a:gridCol>
                <a:gridCol w="3984265">
                  <a:extLst>
                    <a:ext uri="{9D8B030D-6E8A-4147-A177-3AD203B41FA5}">
                      <a16:colId xmlns:a16="http://schemas.microsoft.com/office/drawing/2014/main" val="57244171"/>
                    </a:ext>
                  </a:extLst>
                </a:gridCol>
                <a:gridCol w="2392472">
                  <a:extLst>
                    <a:ext uri="{9D8B030D-6E8A-4147-A177-3AD203B41FA5}">
                      <a16:colId xmlns:a16="http://schemas.microsoft.com/office/drawing/2014/main" val="2914508820"/>
                    </a:ext>
                  </a:extLst>
                </a:gridCol>
              </a:tblGrid>
              <a:tr h="930546">
                <a:tc>
                  <a:txBody>
                    <a:bodyPr/>
                    <a:lstStyle/>
                    <a:p>
                      <a:pPr algn="ctr"/>
                      <a:r>
                        <a:rPr lang="en-US" sz="2400" u="none" dirty="0">
                          <a:solidFill>
                            <a:srgbClr val="FFFFFF"/>
                          </a:solidFill>
                          <a:effectLst/>
                          <a:latin typeface="Arial"/>
                          <a:cs typeface="Arial"/>
                        </a:rPr>
                        <a:t>Name</a:t>
                      </a:r>
                    </a:p>
                  </a:txBody>
                  <a:tcPr marL="25400" marR="25400" marT="25400" marB="25400" anchor="ctr">
                    <a:solidFill>
                      <a:srgbClr val="002060"/>
                    </a:solidFill>
                  </a:tcPr>
                </a:tc>
                <a:tc>
                  <a:txBody>
                    <a:bodyPr/>
                    <a:lstStyle/>
                    <a:p>
                      <a:pPr algn="ctr"/>
                      <a:r>
                        <a:rPr lang="en-US" sz="2400" u="none">
                          <a:solidFill>
                            <a:srgbClr val="FFFFFF"/>
                          </a:solidFill>
                          <a:effectLst/>
                          <a:latin typeface="Arial"/>
                          <a:cs typeface="Arial"/>
                        </a:rPr>
                        <a:t>Total</a:t>
                      </a:r>
                      <a:br>
                        <a:rPr lang="en-US" sz="2400" u="none">
                          <a:solidFill>
                            <a:srgbClr val="FFFFFF"/>
                          </a:solidFill>
                          <a:effectLst/>
                          <a:latin typeface="Arial"/>
                          <a:cs typeface="Arial"/>
                        </a:rPr>
                      </a:br>
                      <a:r>
                        <a:rPr lang="en-US" sz="2400" u="none">
                          <a:solidFill>
                            <a:srgbClr val="FFFFFF"/>
                          </a:solidFill>
                          <a:effectLst/>
                          <a:latin typeface="Arial"/>
                          <a:cs typeface="Arial"/>
                        </a:rPr>
                        <a:t>Teaching</a:t>
                      </a:r>
                      <a:br>
                        <a:rPr lang="en-US" sz="2400" u="none">
                          <a:solidFill>
                            <a:srgbClr val="FFFFFF"/>
                          </a:solidFill>
                          <a:effectLst/>
                          <a:latin typeface="Arial"/>
                          <a:cs typeface="Arial"/>
                        </a:rPr>
                      </a:br>
                      <a:r>
                        <a:rPr lang="en-US" sz="2400" u="none">
                          <a:solidFill>
                            <a:srgbClr val="FFFFFF"/>
                          </a:solidFill>
                          <a:effectLst/>
                          <a:latin typeface="Arial"/>
                          <a:cs typeface="Arial"/>
                        </a:rPr>
                        <a:t>FTE</a:t>
                      </a:r>
                    </a:p>
                  </a:txBody>
                  <a:tcPr marL="25400" marR="25400" marT="25400" marB="25400" anchor="ctr">
                    <a:solidFill>
                      <a:srgbClr val="002060"/>
                    </a:solidFill>
                  </a:tcPr>
                </a:tc>
                <a:tc>
                  <a:txBody>
                    <a:bodyPr/>
                    <a:lstStyle/>
                    <a:p>
                      <a:pPr algn="ctr"/>
                      <a:r>
                        <a:rPr lang="en-US" sz="2400" u="none">
                          <a:solidFill>
                            <a:srgbClr val="FFFFFF"/>
                          </a:solidFill>
                          <a:effectLst/>
                          <a:latin typeface="Arial"/>
                          <a:cs typeface="Arial"/>
                        </a:rPr>
                        <a:t>Clear (% of teaching FTE)</a:t>
                      </a:r>
                      <a:endParaRPr lang="en-US" sz="2400" u="none">
                        <a:solidFill>
                          <a:srgbClr val="FFFFFF"/>
                        </a:solidFill>
                        <a:effectLst/>
                        <a:latin typeface="Arial" panose="020B0604020202020204" pitchFamily="34" charset="0"/>
                        <a:cs typeface="Arial" panose="020B0604020202020204" pitchFamily="34" charset="0"/>
                      </a:endParaRPr>
                    </a:p>
                  </a:txBody>
                  <a:tcPr marL="25400" marR="25400" marT="25400" marB="25400" anchor="ctr">
                    <a:solidFill>
                      <a:srgbClr val="002060"/>
                    </a:solidFill>
                  </a:tcPr>
                </a:tc>
                <a:extLst>
                  <a:ext uri="{0D108BD9-81ED-4DB2-BD59-A6C34878D82A}">
                    <a16:rowId xmlns:a16="http://schemas.microsoft.com/office/drawing/2014/main" val="3858887600"/>
                  </a:ext>
                </a:extLst>
              </a:tr>
              <a:tr h="494522">
                <a:tc>
                  <a:txBody>
                    <a:bodyPr/>
                    <a:lstStyle/>
                    <a:p>
                      <a:pPr algn="ctr"/>
                      <a:r>
                        <a:rPr lang="en-US" sz="2400">
                          <a:effectLst/>
                          <a:latin typeface="Arial"/>
                          <a:cs typeface="Arial"/>
                        </a:rPr>
                        <a:t>Sacramento City Unified</a:t>
                      </a:r>
                    </a:p>
                  </a:txBody>
                  <a:tcPr marL="38100" marR="38100" marT="38100" marB="38100" anchor="ctr"/>
                </a:tc>
                <a:tc>
                  <a:txBody>
                    <a:bodyPr/>
                    <a:lstStyle/>
                    <a:p>
                      <a:pPr algn="ctr"/>
                      <a:r>
                        <a:rPr lang="en-US" sz="2400">
                          <a:effectLst/>
                          <a:latin typeface="Arial"/>
                          <a:cs typeface="Arial"/>
                        </a:rPr>
                        <a:t>1,688.4</a:t>
                      </a:r>
                    </a:p>
                  </a:txBody>
                  <a:tcPr marL="38100" marR="38100" marT="38100" marB="38100" anchor="ctr"/>
                </a:tc>
                <a:tc>
                  <a:txBody>
                    <a:bodyPr/>
                    <a:lstStyle/>
                    <a:p>
                      <a:pPr algn="ctr"/>
                      <a:r>
                        <a:rPr lang="en-US" sz="2400">
                          <a:effectLst/>
                          <a:latin typeface="Arial"/>
                          <a:cs typeface="Arial"/>
                        </a:rPr>
                        <a:t>87.3%</a:t>
                      </a:r>
                    </a:p>
                  </a:txBody>
                  <a:tcPr marL="38100" marR="38100" marT="38100" marB="38100" anchor="ctr"/>
                </a:tc>
                <a:extLst>
                  <a:ext uri="{0D108BD9-81ED-4DB2-BD59-A6C34878D82A}">
                    <a16:rowId xmlns:a16="http://schemas.microsoft.com/office/drawing/2014/main" val="2656994049"/>
                  </a:ext>
                </a:extLst>
              </a:tr>
              <a:tr h="494522">
                <a:tc>
                  <a:txBody>
                    <a:bodyPr/>
                    <a:lstStyle/>
                    <a:p>
                      <a:pPr algn="ctr"/>
                      <a:r>
                        <a:rPr lang="en-US" sz="2400">
                          <a:effectLst/>
                          <a:latin typeface="Arial"/>
                          <a:cs typeface="Arial"/>
                        </a:rPr>
                        <a:t>Sacramento</a:t>
                      </a:r>
                    </a:p>
                  </a:txBody>
                  <a:tcPr marL="38100" marR="38100" marT="38100" marB="38100" anchor="ctr"/>
                </a:tc>
                <a:tc>
                  <a:txBody>
                    <a:bodyPr/>
                    <a:lstStyle/>
                    <a:p>
                      <a:pPr algn="ctr"/>
                      <a:r>
                        <a:rPr lang="en-US" sz="2400">
                          <a:effectLst/>
                          <a:latin typeface="Arial"/>
                          <a:cs typeface="Arial"/>
                        </a:rPr>
                        <a:t>9,887.7</a:t>
                      </a:r>
                    </a:p>
                  </a:txBody>
                  <a:tcPr marL="38100" marR="38100" marT="38100" marB="38100" anchor="ctr"/>
                </a:tc>
                <a:tc>
                  <a:txBody>
                    <a:bodyPr/>
                    <a:lstStyle/>
                    <a:p>
                      <a:pPr algn="ctr"/>
                      <a:r>
                        <a:rPr lang="en-US" sz="2400">
                          <a:effectLst/>
                          <a:latin typeface="Arial"/>
                          <a:cs typeface="Arial"/>
                        </a:rPr>
                        <a:t>88.3%</a:t>
                      </a:r>
                    </a:p>
                  </a:txBody>
                  <a:tcPr marL="38100" marR="38100" marT="38100" marB="38100" anchor="ctr"/>
                </a:tc>
                <a:extLst>
                  <a:ext uri="{0D108BD9-81ED-4DB2-BD59-A6C34878D82A}">
                    <a16:rowId xmlns:a16="http://schemas.microsoft.com/office/drawing/2014/main" val="3047173816"/>
                  </a:ext>
                </a:extLst>
              </a:tr>
              <a:tr h="668092">
                <a:tc>
                  <a:txBody>
                    <a:bodyPr/>
                    <a:lstStyle/>
                    <a:p>
                      <a:pPr algn="ctr"/>
                      <a:r>
                        <a:rPr lang="en-US" sz="2400">
                          <a:effectLst/>
                          <a:latin typeface="Arial"/>
                          <a:cs typeface="Arial"/>
                        </a:rPr>
                        <a:t>Statewide</a:t>
                      </a:r>
                    </a:p>
                  </a:txBody>
                  <a:tcPr marL="38100" marR="38100" marT="38100" marB="38100" anchor="ctr"/>
                </a:tc>
                <a:tc>
                  <a:txBody>
                    <a:bodyPr/>
                    <a:lstStyle/>
                    <a:p>
                      <a:pPr algn="ctr"/>
                      <a:r>
                        <a:rPr lang="en-US" sz="2400">
                          <a:effectLst/>
                          <a:latin typeface="Arial"/>
                          <a:cs typeface="Arial"/>
                        </a:rPr>
                        <a:t>246,966.4</a:t>
                      </a:r>
                    </a:p>
                  </a:txBody>
                  <a:tcPr marL="38100" marR="38100" marT="38100" marB="38100" anchor="ctr"/>
                </a:tc>
                <a:tc>
                  <a:txBody>
                    <a:bodyPr/>
                    <a:lstStyle/>
                    <a:p>
                      <a:pPr algn="ctr"/>
                      <a:r>
                        <a:rPr lang="en-US" sz="2400" dirty="0">
                          <a:effectLst/>
                          <a:latin typeface="Arial"/>
                          <a:cs typeface="Arial"/>
                        </a:rPr>
                        <a:t>85.8%</a:t>
                      </a:r>
                    </a:p>
                  </a:txBody>
                  <a:tcPr marL="38100" marR="38100" marT="38100" marB="38100" anchor="ctr"/>
                </a:tc>
                <a:extLst>
                  <a:ext uri="{0D108BD9-81ED-4DB2-BD59-A6C34878D82A}">
                    <a16:rowId xmlns:a16="http://schemas.microsoft.com/office/drawing/2014/main" val="3656233614"/>
                  </a:ext>
                </a:extLst>
              </a:tr>
            </a:tbl>
          </a:graphicData>
        </a:graphic>
      </p:graphicFrame>
      <p:sp>
        <p:nvSpPr>
          <p:cNvPr id="3" name="TextBox 2">
            <a:extLst>
              <a:ext uri="{FF2B5EF4-FFF2-40B4-BE49-F238E27FC236}">
                <a16:creationId xmlns:a16="http://schemas.microsoft.com/office/drawing/2014/main" id="{DCA1DD22-5A87-0571-5CC3-E67648B94793}"/>
              </a:ext>
            </a:extLst>
          </p:cNvPr>
          <p:cNvSpPr txBox="1"/>
          <p:nvPr/>
        </p:nvSpPr>
        <p:spPr>
          <a:xfrm flipH="1">
            <a:off x="861235" y="4934787"/>
            <a:ext cx="9845749" cy="1569660"/>
          </a:xfrm>
          <a:prstGeom prst="rect">
            <a:avLst/>
          </a:prstGeom>
          <a:noFill/>
        </p:spPr>
        <p:txBody>
          <a:bodyPr wrap="square" rtlCol="0">
            <a:spAutoFit/>
          </a:bodyPr>
          <a:lstStyle/>
          <a:p>
            <a:pPr algn="l"/>
            <a:r>
              <a:rPr lang="en-US" sz="2400">
                <a:latin typeface="Arial" panose="020B0604020202020204" pitchFamily="34" charset="0"/>
                <a:cs typeface="Arial" panose="020B0604020202020204" pitchFamily="34" charset="0"/>
              </a:rPr>
              <a:t>Optional Narrative </a:t>
            </a:r>
            <a:r>
              <a:rPr lang="en-US" sz="2400" b="0" i="0">
                <a:effectLst/>
                <a:latin typeface="Arial" panose="020B0604020202020204" pitchFamily="34" charset="0"/>
                <a:cs typeface="Arial" panose="020B0604020202020204" pitchFamily="34" charset="0"/>
              </a:rPr>
              <a:t>(Limited to 1,500 characters): Provide any additional information in the text box provided in the Dashboard that the LEA believes is relevant to understanding its progress towards this measure.</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3179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5B24-51C7-62D3-5B6F-9C107925B35A}"/>
              </a:ext>
            </a:extLst>
          </p:cNvPr>
          <p:cNvSpPr>
            <a:spLocks noGrp="1"/>
          </p:cNvSpPr>
          <p:nvPr>
            <p:ph type="title"/>
          </p:nvPr>
        </p:nvSpPr>
        <p:spPr/>
        <p:txBody>
          <a:bodyPr/>
          <a:lstStyle/>
          <a:p>
            <a:r>
              <a:rPr lang="en-US" sz="4400"/>
              <a:t>Option 2 – Teacher Data in a Narrative</a:t>
            </a:r>
          </a:p>
        </p:txBody>
      </p:sp>
      <p:sp>
        <p:nvSpPr>
          <p:cNvPr id="5" name="Content Placeholder 4">
            <a:extLst>
              <a:ext uri="{FF2B5EF4-FFF2-40B4-BE49-F238E27FC236}">
                <a16:creationId xmlns:a16="http://schemas.microsoft.com/office/drawing/2014/main" id="{87F1CBE8-644E-83F0-8EE5-DFC4FAA54D61}"/>
              </a:ext>
            </a:extLst>
          </p:cNvPr>
          <p:cNvSpPr>
            <a:spLocks noGrp="1"/>
          </p:cNvSpPr>
          <p:nvPr>
            <p:ph sz="quarter" idx="10"/>
          </p:nvPr>
        </p:nvSpPr>
        <p:spPr/>
        <p:txBody>
          <a:bodyPr vert="horz" lIns="91440" tIns="45720" rIns="91440" bIns="45720" rtlCol="0" anchor="t">
            <a:normAutofit/>
          </a:bodyPr>
          <a:lstStyle/>
          <a:p>
            <a:pPr marL="0" indent="0">
              <a:lnSpc>
                <a:spcPct val="107000"/>
              </a:lnSpc>
              <a:spcBef>
                <a:spcPts val="0"/>
              </a:spcBef>
              <a:spcAft>
                <a:spcPts val="800"/>
              </a:spcAft>
              <a:buNone/>
            </a:pPr>
            <a:r>
              <a:rPr lang="en-US" sz="2800">
                <a:effectLst/>
                <a:latin typeface="Arial"/>
                <a:ea typeface="Arial Nova" panose="020B0504020202020204" pitchFamily="34" charset="0"/>
                <a:cs typeface="Times New Roman"/>
              </a:rPr>
              <a:t>In the 2021–22 school year, </a:t>
            </a:r>
            <a:r>
              <a:rPr lang="en-US" sz="2800" b="1">
                <a:effectLst/>
                <a:latin typeface="Arial"/>
                <a:ea typeface="Arial Nova" panose="020B0504020202020204" pitchFamily="34" charset="0"/>
                <a:cs typeface="Times New Roman"/>
              </a:rPr>
              <a:t>87.3 percent </a:t>
            </a:r>
            <a:r>
              <a:rPr lang="en-US" sz="2800">
                <a:effectLst/>
                <a:latin typeface="Arial"/>
                <a:ea typeface="Arial Nova" panose="020B0504020202020204" pitchFamily="34" charset="0"/>
                <a:cs typeface="Times New Roman"/>
              </a:rPr>
              <a:t>of teacher assignments were </a:t>
            </a:r>
            <a:r>
              <a:rPr lang="en-US" sz="2800">
                <a:effectLst/>
                <a:latin typeface="Arial"/>
                <a:ea typeface="Helvetica" panose="020B0604020202020204" pitchFamily="34" charset="0"/>
                <a:cs typeface="Times New Roman"/>
              </a:rPr>
              <a:t>authorized by a clear or preliminary credential or authorized by a local assignment option made pursuant to the California Code of Regulations [T5 §80005(b)] for specific state course codes where a credential or permit does not exist to authorize the indicated teaching assignment (e.g., student government or study hall). This compares to </a:t>
            </a:r>
            <a:r>
              <a:rPr lang="en-US" sz="2800" b="1">
                <a:effectLst/>
                <a:latin typeface="Arial"/>
                <a:ea typeface="Helvetica" panose="020B0604020202020204" pitchFamily="34" charset="0"/>
                <a:cs typeface="Times New Roman"/>
              </a:rPr>
              <a:t>88.3 percent </a:t>
            </a:r>
            <a:r>
              <a:rPr lang="en-US" sz="2800">
                <a:effectLst/>
                <a:latin typeface="Arial"/>
                <a:ea typeface="Helvetica" panose="020B0604020202020204" pitchFamily="34" charset="0"/>
                <a:cs typeface="Times New Roman"/>
              </a:rPr>
              <a:t>of assignments being clear at the county level and </a:t>
            </a:r>
            <a:r>
              <a:rPr lang="en-US" sz="2800" b="1">
                <a:effectLst/>
                <a:latin typeface="Arial"/>
                <a:ea typeface="Helvetica" panose="020B0604020202020204" pitchFamily="34" charset="0"/>
                <a:cs typeface="Times New Roman"/>
              </a:rPr>
              <a:t>85.8 percent</a:t>
            </a:r>
            <a:r>
              <a:rPr lang="en-US" sz="2800">
                <a:effectLst/>
                <a:latin typeface="Arial"/>
                <a:ea typeface="Helvetica" panose="020B0604020202020204" pitchFamily="34" charset="0"/>
                <a:cs typeface="Times New Roman"/>
              </a:rPr>
              <a:t> of assignments being clear at the state level.</a:t>
            </a:r>
            <a:r>
              <a:rPr lang="en-US" sz="2800">
                <a:latin typeface="Arial"/>
                <a:ea typeface="Helvetica" panose="020B0604020202020204" pitchFamily="34" charset="0"/>
                <a:cs typeface="Times New Roman"/>
              </a:rPr>
              <a:t> </a:t>
            </a:r>
            <a:endParaRPr lang="en-US" sz="2800">
              <a:effectLst/>
              <a:latin typeface="Helvetica"/>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516551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B6BE3-A06F-A6CB-B73B-218E17A5D0FF}"/>
              </a:ext>
            </a:extLst>
          </p:cNvPr>
          <p:cNvSpPr>
            <a:spLocks noGrp="1"/>
          </p:cNvSpPr>
          <p:nvPr>
            <p:ph type="title"/>
          </p:nvPr>
        </p:nvSpPr>
        <p:spPr/>
        <p:txBody>
          <a:bodyPr/>
          <a:lstStyle/>
          <a:p>
            <a:r>
              <a:rPr lang="en-US" sz="4800"/>
              <a:t>2022 Combined Four-and Five-Year Graduation Rate and New Measures</a:t>
            </a:r>
          </a:p>
        </p:txBody>
      </p:sp>
      <p:sp>
        <p:nvSpPr>
          <p:cNvPr id="3" name="Content Placeholder 2">
            <a:extLst>
              <a:ext uri="{FF2B5EF4-FFF2-40B4-BE49-F238E27FC236}">
                <a16:creationId xmlns:a16="http://schemas.microsoft.com/office/drawing/2014/main" id="{84C894DD-DA30-28BD-0160-B398D38A786B}"/>
              </a:ext>
            </a:extLst>
          </p:cNvPr>
          <p:cNvSpPr>
            <a:spLocks noGrp="1"/>
          </p:cNvSpPr>
          <p:nvPr>
            <p:ph sz="quarter" idx="10"/>
          </p:nvPr>
        </p:nvSpPr>
        <p:spPr>
          <a:xfrm>
            <a:off x="384434" y="2151461"/>
            <a:ext cx="10858499" cy="3608614"/>
          </a:xfrm>
        </p:spPr>
        <p:txBody>
          <a:bodyPr>
            <a:normAutofit/>
          </a:bodyPr>
          <a:lstStyle/>
          <a:p>
            <a:r>
              <a:rPr lang="en-US" sz="3200">
                <a:latin typeface="Arial"/>
                <a:cs typeface="Arial"/>
              </a:rPr>
              <a:t>The following slides reflect completion data for the four new measures disaggregated by graduates and non-graduates for: </a:t>
            </a:r>
            <a:r>
              <a:rPr lang="en-US" sz="3200"/>
              <a:t> </a:t>
            </a:r>
          </a:p>
          <a:p>
            <a:pPr lvl="1"/>
            <a:r>
              <a:rPr lang="en-US" sz="2800">
                <a:latin typeface="Arial"/>
                <a:cs typeface="Arial"/>
              </a:rPr>
              <a:t>Class of 2022 four-year cohort, and </a:t>
            </a:r>
          </a:p>
          <a:p>
            <a:pPr lvl="1"/>
            <a:r>
              <a:rPr lang="en-US" sz="2800"/>
              <a:t>Class of 2021 fifth-year graduates (who graduated in 2021–22) </a:t>
            </a:r>
          </a:p>
          <a:p>
            <a:endParaRPr lang="en-US"/>
          </a:p>
        </p:txBody>
      </p:sp>
    </p:spTree>
    <p:extLst>
      <p:ext uri="{BB962C8B-B14F-4D97-AF65-F5344CB8AC3E}">
        <p14:creationId xmlns:p14="http://schemas.microsoft.com/office/powerpoint/2010/main" val="8769332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5B24-51C7-62D3-5B6F-9C107925B35A}"/>
              </a:ext>
            </a:extLst>
          </p:cNvPr>
          <p:cNvSpPr>
            <a:spLocks noGrp="1"/>
          </p:cNvSpPr>
          <p:nvPr>
            <p:ph type="title"/>
          </p:nvPr>
        </p:nvSpPr>
        <p:spPr/>
        <p:txBody>
          <a:bodyPr/>
          <a:lstStyle/>
          <a:p>
            <a:r>
              <a:rPr lang="en-US" sz="4400"/>
              <a:t>Option 3 – Teacher Data in a Narrative-with Above/At/Below</a:t>
            </a:r>
          </a:p>
        </p:txBody>
      </p:sp>
      <p:sp>
        <p:nvSpPr>
          <p:cNvPr id="5" name="Content Placeholder 4">
            <a:extLst>
              <a:ext uri="{FF2B5EF4-FFF2-40B4-BE49-F238E27FC236}">
                <a16:creationId xmlns:a16="http://schemas.microsoft.com/office/drawing/2014/main" id="{87F1CBE8-644E-83F0-8EE5-DFC4FAA54D61}"/>
              </a:ext>
            </a:extLst>
          </p:cNvPr>
          <p:cNvSpPr>
            <a:spLocks noGrp="1"/>
          </p:cNvSpPr>
          <p:nvPr>
            <p:ph sz="quarter" idx="10"/>
          </p:nvPr>
        </p:nvSpPr>
        <p:spPr>
          <a:xfrm>
            <a:off x="666750" y="1988288"/>
            <a:ext cx="10858499" cy="4069612"/>
          </a:xfrm>
        </p:spPr>
        <p:txBody>
          <a:bodyPr vert="horz" lIns="91440" tIns="45720" rIns="91440" bIns="45720" rtlCol="0" anchor="t">
            <a:normAutofit/>
          </a:bodyPr>
          <a:lstStyle/>
          <a:p>
            <a:pPr marL="0" marR="0" indent="0">
              <a:lnSpc>
                <a:spcPct val="107000"/>
              </a:lnSpc>
              <a:spcBef>
                <a:spcPts val="0"/>
              </a:spcBef>
              <a:spcAft>
                <a:spcPts val="800"/>
              </a:spcAft>
              <a:buNone/>
            </a:pPr>
            <a:r>
              <a:rPr lang="en-US" sz="2800">
                <a:effectLst/>
                <a:latin typeface="Arial"/>
                <a:ea typeface="Arial Nova" panose="020B0504020202020204" pitchFamily="34" charset="0"/>
                <a:cs typeface="Arial"/>
              </a:rPr>
              <a:t>In the 2021–22 school year, </a:t>
            </a:r>
            <a:r>
              <a:rPr lang="en-US" sz="2800" b="1">
                <a:effectLst/>
                <a:latin typeface="Arial"/>
                <a:ea typeface="Arial Nova" panose="020B0504020202020204" pitchFamily="34" charset="0"/>
                <a:cs typeface="Arial"/>
              </a:rPr>
              <a:t>87.3 percent</a:t>
            </a:r>
            <a:r>
              <a:rPr lang="en-US" sz="2800">
                <a:effectLst/>
                <a:latin typeface="Arial"/>
                <a:ea typeface="Arial Nova" panose="020B0504020202020204" pitchFamily="34" charset="0"/>
                <a:cs typeface="Arial"/>
              </a:rPr>
              <a:t> of teacher assignments were </a:t>
            </a:r>
            <a:r>
              <a:rPr lang="en-US" sz="2800">
                <a:effectLst/>
                <a:latin typeface="Arial"/>
                <a:ea typeface="Helvetica" panose="020B0604020202020204" pitchFamily="34" charset="0"/>
                <a:cs typeface="Arial"/>
              </a:rPr>
              <a:t>authorized by a clear or preliminary credential or authorized by a local assignment option made pursuant to the California Code of Regulations [T5 §80005(b)] for specific state course codes where a credential or permit does not exist to authorize the indicated teaching assignment (e.g., student government or study hall). This is </a:t>
            </a:r>
            <a:r>
              <a:rPr lang="en-US" sz="2800" b="1">
                <a:effectLst/>
                <a:latin typeface="Arial"/>
                <a:ea typeface="Helvetica" panose="020B0604020202020204" pitchFamily="34" charset="0"/>
                <a:cs typeface="Arial"/>
              </a:rPr>
              <a:t>below</a:t>
            </a:r>
            <a:r>
              <a:rPr lang="en-US" sz="2800">
                <a:effectLst/>
                <a:latin typeface="Arial"/>
                <a:ea typeface="Helvetica" panose="020B0604020202020204" pitchFamily="34" charset="0"/>
                <a:cs typeface="Arial"/>
              </a:rPr>
              <a:t> the county average of </a:t>
            </a:r>
            <a:r>
              <a:rPr lang="en-US" sz="2800" b="1">
                <a:effectLst/>
                <a:latin typeface="Arial"/>
                <a:ea typeface="Helvetica" panose="020B0604020202020204" pitchFamily="34" charset="0"/>
                <a:cs typeface="Arial"/>
              </a:rPr>
              <a:t>88.3 percent </a:t>
            </a:r>
            <a:r>
              <a:rPr lang="en-US" sz="2800">
                <a:effectLst/>
                <a:latin typeface="Arial"/>
                <a:ea typeface="Helvetica" panose="020B0604020202020204" pitchFamily="34" charset="0"/>
                <a:cs typeface="Arial"/>
              </a:rPr>
              <a:t>and </a:t>
            </a:r>
            <a:r>
              <a:rPr lang="en-US" sz="2800" b="1">
                <a:effectLst/>
                <a:latin typeface="Arial"/>
                <a:ea typeface="Helvetica" panose="020B0604020202020204" pitchFamily="34" charset="0"/>
                <a:cs typeface="Arial"/>
              </a:rPr>
              <a:t>above</a:t>
            </a:r>
            <a:r>
              <a:rPr lang="en-US" sz="2800">
                <a:effectLst/>
                <a:latin typeface="Arial"/>
                <a:ea typeface="Helvetica" panose="020B0604020202020204" pitchFamily="34" charset="0"/>
                <a:cs typeface="Arial"/>
              </a:rPr>
              <a:t> the state average of </a:t>
            </a:r>
            <a:r>
              <a:rPr lang="en-US" sz="2800" b="1">
                <a:effectLst/>
                <a:latin typeface="Arial"/>
                <a:ea typeface="Helvetica" panose="020B0604020202020204" pitchFamily="34" charset="0"/>
                <a:cs typeface="Arial"/>
              </a:rPr>
              <a:t>85.8 percent</a:t>
            </a:r>
            <a:r>
              <a:rPr lang="en-US" sz="2800">
                <a:effectLst/>
                <a:latin typeface="Arial"/>
                <a:ea typeface="Helvetica" panose="020B0604020202020204" pitchFamily="34" charset="0"/>
                <a:cs typeface="Arial"/>
              </a:rPr>
              <a:t>.</a:t>
            </a:r>
            <a:endParaRPr lang="en-US" sz="4800">
              <a:latin typeface="Arial"/>
              <a:cs typeface="Arial"/>
            </a:endParaRPr>
          </a:p>
        </p:txBody>
      </p:sp>
    </p:spTree>
    <p:extLst>
      <p:ext uri="{BB962C8B-B14F-4D97-AF65-F5344CB8AC3E}">
        <p14:creationId xmlns:p14="http://schemas.microsoft.com/office/powerpoint/2010/main" val="37111893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2E030-F3C9-2FC1-05E3-9F8606F5CD00}"/>
              </a:ext>
            </a:extLst>
          </p:cNvPr>
          <p:cNvSpPr>
            <a:spLocks noGrp="1"/>
          </p:cNvSpPr>
          <p:nvPr>
            <p:ph type="title"/>
          </p:nvPr>
        </p:nvSpPr>
        <p:spPr/>
        <p:txBody>
          <a:bodyPr/>
          <a:lstStyle/>
          <a:p>
            <a:r>
              <a:rPr lang="en-US" sz="5400">
                <a:cs typeface="Aharoni"/>
              </a:rPr>
              <a:t>Priority 1 Educational Partner Feedback</a:t>
            </a:r>
            <a:endParaRPr lang="en-US" sz="5400"/>
          </a:p>
        </p:txBody>
      </p:sp>
      <p:sp>
        <p:nvSpPr>
          <p:cNvPr id="3" name="Content Placeholder 2">
            <a:extLst>
              <a:ext uri="{FF2B5EF4-FFF2-40B4-BE49-F238E27FC236}">
                <a16:creationId xmlns:a16="http://schemas.microsoft.com/office/drawing/2014/main" id="{D1F146F7-0153-7DAF-1590-10D786320C93}"/>
              </a:ext>
            </a:extLst>
          </p:cNvPr>
          <p:cNvSpPr>
            <a:spLocks noGrp="1"/>
          </p:cNvSpPr>
          <p:nvPr>
            <p:ph sz="quarter" idx="10"/>
          </p:nvPr>
        </p:nvSpPr>
        <p:spPr>
          <a:xfrm>
            <a:off x="666750" y="2247899"/>
            <a:ext cx="10858499" cy="4305300"/>
          </a:xfrm>
        </p:spPr>
        <p:txBody>
          <a:bodyPr vert="horz" lIns="91440" tIns="45720" rIns="91440" bIns="45720" rtlCol="0" anchor="t">
            <a:normAutofit lnSpcReduction="10000"/>
          </a:bodyPr>
          <a:lstStyle/>
          <a:p>
            <a:r>
              <a:rPr lang="en-US">
                <a:latin typeface="Arial"/>
                <a:cs typeface="Arial"/>
              </a:rPr>
              <a:t>Priority One Teacher Workgroup discussed options for setting objective criteria based on the two years of TAMO data.</a:t>
            </a:r>
          </a:p>
          <a:p>
            <a:r>
              <a:rPr lang="en-US">
                <a:latin typeface="Arial"/>
                <a:cs typeface="Arial"/>
              </a:rPr>
              <a:t>CDE sent a follow-up survey to the Workgroup members on the three options and requested their preference among the options. </a:t>
            </a:r>
          </a:p>
          <a:p>
            <a:pPr lvl="1"/>
            <a:r>
              <a:rPr lang="en-US">
                <a:latin typeface="Arial"/>
                <a:cs typeface="Arial"/>
              </a:rPr>
              <a:t>Option 1 was overwhelmingly favored by the Workgroup.</a:t>
            </a:r>
          </a:p>
        </p:txBody>
      </p:sp>
    </p:spTree>
    <p:extLst>
      <p:ext uri="{BB962C8B-B14F-4D97-AF65-F5344CB8AC3E}">
        <p14:creationId xmlns:p14="http://schemas.microsoft.com/office/powerpoint/2010/main" val="25197003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11EE-5DD8-C377-2488-5BD2965E1DD5}"/>
              </a:ext>
            </a:extLst>
          </p:cNvPr>
          <p:cNvSpPr>
            <a:spLocks noGrp="1"/>
          </p:cNvSpPr>
          <p:nvPr>
            <p:ph type="title"/>
          </p:nvPr>
        </p:nvSpPr>
        <p:spPr/>
        <p:txBody>
          <a:bodyPr/>
          <a:lstStyle/>
          <a:p>
            <a:r>
              <a:rPr lang="en-US" sz="4800">
                <a:solidFill>
                  <a:srgbClr val="354052"/>
                </a:solidFill>
                <a:cs typeface="Aharoni"/>
              </a:rPr>
              <a:t>Questions for CPAG on Reporting of Teacher Data</a:t>
            </a:r>
            <a:endParaRPr lang="en-US" sz="4800"/>
          </a:p>
        </p:txBody>
      </p:sp>
      <p:sp>
        <p:nvSpPr>
          <p:cNvPr id="3" name="Content Placeholder 2">
            <a:extLst>
              <a:ext uri="{FF2B5EF4-FFF2-40B4-BE49-F238E27FC236}">
                <a16:creationId xmlns:a16="http://schemas.microsoft.com/office/drawing/2014/main" id="{850C272A-09E3-780C-416F-02DA9D99CB81}"/>
              </a:ext>
            </a:extLst>
          </p:cNvPr>
          <p:cNvSpPr>
            <a:spLocks noGrp="1"/>
          </p:cNvSpPr>
          <p:nvPr>
            <p:ph sz="quarter" idx="10"/>
          </p:nvPr>
        </p:nvSpPr>
        <p:spPr>
          <a:xfrm>
            <a:off x="647699" y="2441359"/>
            <a:ext cx="10858499" cy="4111839"/>
          </a:xfrm>
        </p:spPr>
        <p:txBody>
          <a:bodyPr vert="horz" lIns="91440" tIns="45720" rIns="91440" bIns="45720" rtlCol="0" anchor="t">
            <a:normAutofit/>
          </a:bodyPr>
          <a:lstStyle/>
          <a:p>
            <a:r>
              <a:rPr lang="en-US">
                <a:latin typeface="Arial"/>
                <a:cs typeface="Arial"/>
              </a:rPr>
              <a:t>Which of the three options do you recommend? And why?</a:t>
            </a:r>
          </a:p>
          <a:p>
            <a:pPr marL="22860" indent="0">
              <a:buNone/>
            </a:pPr>
            <a:endParaRPr lang="en-US">
              <a:latin typeface="Arial"/>
              <a:cs typeface="Arial"/>
            </a:endParaRPr>
          </a:p>
        </p:txBody>
      </p:sp>
    </p:spTree>
    <p:extLst>
      <p:ext uri="{BB962C8B-B14F-4D97-AF65-F5344CB8AC3E}">
        <p14:creationId xmlns:p14="http://schemas.microsoft.com/office/powerpoint/2010/main" val="115680591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5CE1-E7EE-7C0B-3C99-A0AB433EE028}"/>
              </a:ext>
            </a:extLst>
          </p:cNvPr>
          <p:cNvSpPr>
            <a:spLocks noGrp="1"/>
          </p:cNvSpPr>
          <p:nvPr>
            <p:ph type="title"/>
          </p:nvPr>
        </p:nvSpPr>
        <p:spPr/>
        <p:txBody>
          <a:bodyPr/>
          <a:lstStyle/>
          <a:p>
            <a:r>
              <a:rPr lang="en-US" sz="6600">
                <a:cs typeface="Aharoni"/>
              </a:rPr>
              <a:t>Least Restrictive Environment</a:t>
            </a:r>
            <a:endParaRPr lang="en-US" sz="6600"/>
          </a:p>
        </p:txBody>
      </p:sp>
    </p:spTree>
    <p:extLst>
      <p:ext uri="{BB962C8B-B14F-4D97-AF65-F5344CB8AC3E}">
        <p14:creationId xmlns:p14="http://schemas.microsoft.com/office/powerpoint/2010/main" val="13263819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5CDE-129D-65FB-B8DD-BD8BC14221C4}"/>
              </a:ext>
            </a:extLst>
          </p:cNvPr>
          <p:cNvSpPr>
            <a:spLocks noGrp="1"/>
          </p:cNvSpPr>
          <p:nvPr>
            <p:ph type="title"/>
          </p:nvPr>
        </p:nvSpPr>
        <p:spPr>
          <a:xfrm>
            <a:off x="338328" y="304801"/>
            <a:ext cx="11603736" cy="1335314"/>
          </a:xfrm>
        </p:spPr>
        <p:txBody>
          <a:bodyPr/>
          <a:lstStyle/>
          <a:p>
            <a:r>
              <a:rPr lang="en-US" sz="4400">
                <a:cs typeface="Aharoni"/>
              </a:rPr>
              <a:t>Update on Least Restrictive Environment Reports</a:t>
            </a:r>
            <a:endParaRPr lang="en-US" sz="4400"/>
          </a:p>
        </p:txBody>
      </p:sp>
      <p:sp>
        <p:nvSpPr>
          <p:cNvPr id="3" name="Content Placeholder 2">
            <a:extLst>
              <a:ext uri="{FF2B5EF4-FFF2-40B4-BE49-F238E27FC236}">
                <a16:creationId xmlns:a16="http://schemas.microsoft.com/office/drawing/2014/main" id="{8FB7AE22-A2DD-547A-7116-9FC4B7AFC602}"/>
              </a:ext>
            </a:extLst>
          </p:cNvPr>
          <p:cNvSpPr>
            <a:spLocks noGrp="1"/>
          </p:cNvSpPr>
          <p:nvPr>
            <p:ph sz="quarter" idx="10"/>
          </p:nvPr>
        </p:nvSpPr>
        <p:spPr>
          <a:xfrm>
            <a:off x="647699" y="1752600"/>
            <a:ext cx="10858499" cy="4845451"/>
          </a:xfrm>
        </p:spPr>
        <p:txBody>
          <a:bodyPr vert="horz" lIns="91440" tIns="45720" rIns="91440" bIns="45720" rtlCol="0" anchor="t">
            <a:noAutofit/>
          </a:bodyPr>
          <a:lstStyle/>
          <a:p>
            <a:r>
              <a:rPr lang="en-US" sz="3200" i="1">
                <a:latin typeface="Arial"/>
                <a:cs typeface="Arial"/>
              </a:rPr>
              <a:t>EC</a:t>
            </a:r>
            <a:r>
              <a:rPr lang="en-US" sz="3200">
                <a:latin typeface="Arial"/>
                <a:cs typeface="Arial"/>
              </a:rPr>
              <a:t> Section 56049.1 requires that, on or before November 30, 2023, CDE shall publish data related to federal measures of least restrictive environment (LRE) for pupils with disabilities on its internet website and shall include it as a resource on the Dashboard, established pursuant to subdivision (f) of Section 52064.5. </a:t>
            </a:r>
          </a:p>
          <a:p>
            <a:pPr lvl="1"/>
            <a:r>
              <a:rPr lang="en-US" sz="3200">
                <a:latin typeface="Arial"/>
                <a:cs typeface="Arial"/>
              </a:rPr>
              <a:t>LEAs currently submit information about LRE to the CDE through the California Longitudinal Pupil Achievement Data System (CALPADS). </a:t>
            </a:r>
          </a:p>
        </p:txBody>
      </p:sp>
    </p:spTree>
    <p:extLst>
      <p:ext uri="{BB962C8B-B14F-4D97-AF65-F5344CB8AC3E}">
        <p14:creationId xmlns:p14="http://schemas.microsoft.com/office/powerpoint/2010/main" val="34703030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88E84-E35C-2C76-817D-FCC4D3D0374D}"/>
              </a:ext>
            </a:extLst>
          </p:cNvPr>
          <p:cNvSpPr>
            <a:spLocks noGrp="1"/>
          </p:cNvSpPr>
          <p:nvPr>
            <p:ph type="title"/>
          </p:nvPr>
        </p:nvSpPr>
        <p:spPr/>
        <p:txBody>
          <a:bodyPr/>
          <a:lstStyle/>
          <a:p>
            <a:r>
              <a:rPr lang="en-US">
                <a:cs typeface="Aharoni"/>
              </a:rPr>
              <a:t>LRE on the Dashboard</a:t>
            </a:r>
            <a:endParaRPr lang="en-US"/>
          </a:p>
        </p:txBody>
      </p:sp>
      <p:sp>
        <p:nvSpPr>
          <p:cNvPr id="3" name="Content Placeholder 2">
            <a:extLst>
              <a:ext uri="{FF2B5EF4-FFF2-40B4-BE49-F238E27FC236}">
                <a16:creationId xmlns:a16="http://schemas.microsoft.com/office/drawing/2014/main" id="{B06BBC19-3A19-8236-D817-3BA6C906DB15}"/>
              </a:ext>
            </a:extLst>
          </p:cNvPr>
          <p:cNvSpPr>
            <a:spLocks noGrp="1"/>
          </p:cNvSpPr>
          <p:nvPr>
            <p:ph sz="quarter" idx="10"/>
          </p:nvPr>
        </p:nvSpPr>
        <p:spPr/>
        <p:txBody>
          <a:bodyPr vert="horz" lIns="91440" tIns="45720" rIns="91440" bIns="45720" rtlCol="0" anchor="t">
            <a:normAutofit/>
          </a:bodyPr>
          <a:lstStyle/>
          <a:p>
            <a:r>
              <a:rPr lang="en-US" sz="3200">
                <a:latin typeface="Arial"/>
                <a:cs typeface="Arial"/>
              </a:rPr>
              <a:t>The data published on the CDE website will utilize data from the CALPADS Fall 1 submission (Census Day) and this information will be disaggregated by race or ethnicity and LEA. </a:t>
            </a:r>
          </a:p>
          <a:p>
            <a:r>
              <a:rPr lang="en-US" sz="3200">
                <a:latin typeface="Arial"/>
                <a:cs typeface="Arial"/>
              </a:rPr>
              <a:t>The CDE will provide a direct link to the </a:t>
            </a:r>
            <a:r>
              <a:rPr lang="en-US" sz="3200" err="1">
                <a:latin typeface="Arial"/>
                <a:cs typeface="Arial"/>
              </a:rPr>
              <a:t>DataQuest</a:t>
            </a:r>
            <a:r>
              <a:rPr lang="en-US" sz="3200">
                <a:latin typeface="Arial"/>
                <a:cs typeface="Arial"/>
              </a:rPr>
              <a:t> report on the main menu page structure of the Dashboard.</a:t>
            </a:r>
          </a:p>
        </p:txBody>
      </p:sp>
    </p:spTree>
    <p:extLst>
      <p:ext uri="{BB962C8B-B14F-4D97-AF65-F5344CB8AC3E}">
        <p14:creationId xmlns:p14="http://schemas.microsoft.com/office/powerpoint/2010/main" val="2275107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5CE1-E7EE-7C0B-3C99-A0AB433EE028}"/>
              </a:ext>
            </a:extLst>
          </p:cNvPr>
          <p:cNvSpPr>
            <a:spLocks noGrp="1"/>
          </p:cNvSpPr>
          <p:nvPr>
            <p:ph type="title"/>
          </p:nvPr>
        </p:nvSpPr>
        <p:spPr/>
        <p:txBody>
          <a:bodyPr/>
          <a:lstStyle/>
          <a:p>
            <a:r>
              <a:rPr lang="en-US" sz="6600">
                <a:cs typeface="Aharoni"/>
              </a:rPr>
              <a:t>Science Data on the Dashboard</a:t>
            </a:r>
            <a:endParaRPr lang="en-US" sz="6600"/>
          </a:p>
        </p:txBody>
      </p:sp>
    </p:spTree>
    <p:extLst>
      <p:ext uri="{BB962C8B-B14F-4D97-AF65-F5344CB8AC3E}">
        <p14:creationId xmlns:p14="http://schemas.microsoft.com/office/powerpoint/2010/main" val="40561475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8417D-3F3A-8911-A167-50E0B1D5029B}"/>
              </a:ext>
            </a:extLst>
          </p:cNvPr>
          <p:cNvSpPr>
            <a:spLocks noGrp="1"/>
          </p:cNvSpPr>
          <p:nvPr>
            <p:ph type="title"/>
          </p:nvPr>
        </p:nvSpPr>
        <p:spPr/>
        <p:txBody>
          <a:bodyPr/>
          <a:lstStyle/>
          <a:p>
            <a:r>
              <a:rPr lang="en-US" sz="3600">
                <a:cs typeface="Aharoni"/>
              </a:rPr>
              <a:t>Science Assessments and the 2023 Dashboard</a:t>
            </a:r>
            <a:endParaRPr lang="en-US" sz="3600"/>
          </a:p>
        </p:txBody>
      </p:sp>
      <p:sp>
        <p:nvSpPr>
          <p:cNvPr id="3" name="Content Placeholder 2">
            <a:extLst>
              <a:ext uri="{FF2B5EF4-FFF2-40B4-BE49-F238E27FC236}">
                <a16:creationId xmlns:a16="http://schemas.microsoft.com/office/drawing/2014/main" id="{7738ACEA-BB78-78BF-7EAD-59362402AFE0}"/>
              </a:ext>
            </a:extLst>
          </p:cNvPr>
          <p:cNvSpPr>
            <a:spLocks noGrp="1"/>
          </p:cNvSpPr>
          <p:nvPr>
            <p:ph sz="quarter" idx="10"/>
          </p:nvPr>
        </p:nvSpPr>
        <p:spPr>
          <a:xfrm>
            <a:off x="647699" y="1752600"/>
            <a:ext cx="10858499" cy="4642894"/>
          </a:xfrm>
        </p:spPr>
        <p:txBody>
          <a:bodyPr vert="horz" lIns="91440" tIns="45720" rIns="91440" bIns="45720" rtlCol="0" anchor="t">
            <a:normAutofit/>
          </a:bodyPr>
          <a:lstStyle/>
          <a:p>
            <a:r>
              <a:rPr lang="en-US" sz="3200">
                <a:latin typeface="Arial"/>
                <a:cs typeface="Arial"/>
              </a:rPr>
              <a:t>September 2022: The SBE approved the reporting of the California Science Test (CAST) results on the Dashboard.</a:t>
            </a:r>
            <a:endParaRPr lang="en-US" sz="3200"/>
          </a:p>
          <a:p>
            <a:pPr lvl="1"/>
            <a:r>
              <a:rPr lang="en-US" sz="3200">
                <a:latin typeface="Arial"/>
                <a:cs typeface="Arial"/>
              </a:rPr>
              <a:t>Acknowledges the importance of science and the assessments and allows users to directly connect to the CAST results. </a:t>
            </a:r>
            <a:endParaRPr lang="en-US" sz="3200"/>
          </a:p>
          <a:p>
            <a:r>
              <a:rPr lang="en-US" sz="3200">
                <a:latin typeface="Arial"/>
                <a:cs typeface="Arial"/>
              </a:rPr>
              <a:t>2023 Dashboard: link to each school/LEA’s CAST science results. </a:t>
            </a:r>
            <a:endParaRPr lang="en-US" sz="3200"/>
          </a:p>
          <a:p>
            <a:endParaRPr lang="en-US" sz="2400"/>
          </a:p>
        </p:txBody>
      </p:sp>
    </p:spTree>
    <p:extLst>
      <p:ext uri="{BB962C8B-B14F-4D97-AF65-F5344CB8AC3E}">
        <p14:creationId xmlns:p14="http://schemas.microsoft.com/office/powerpoint/2010/main" val="37844391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0BE3-79B1-8451-FF47-65F096FCCD06}"/>
              </a:ext>
            </a:extLst>
          </p:cNvPr>
          <p:cNvSpPr>
            <a:spLocks noGrp="1"/>
          </p:cNvSpPr>
          <p:nvPr>
            <p:ph type="title"/>
          </p:nvPr>
        </p:nvSpPr>
        <p:spPr/>
        <p:txBody>
          <a:bodyPr/>
          <a:lstStyle/>
          <a:p>
            <a:r>
              <a:rPr lang="en-US" sz="3600">
                <a:cs typeface="Arial"/>
              </a:rPr>
              <a:t>Science Assessments and the 2024 Dashboard</a:t>
            </a:r>
            <a:endParaRPr lang="en-US" sz="3600" b="0">
              <a:cs typeface="Arial"/>
            </a:endParaRPr>
          </a:p>
        </p:txBody>
      </p:sp>
      <p:sp>
        <p:nvSpPr>
          <p:cNvPr id="3" name="Content Placeholder 2">
            <a:extLst>
              <a:ext uri="{FF2B5EF4-FFF2-40B4-BE49-F238E27FC236}">
                <a16:creationId xmlns:a16="http://schemas.microsoft.com/office/drawing/2014/main" id="{FC16A6A8-BD50-123D-219A-0CD22E454BEB}"/>
              </a:ext>
            </a:extLst>
          </p:cNvPr>
          <p:cNvSpPr>
            <a:spLocks noGrp="1"/>
          </p:cNvSpPr>
          <p:nvPr>
            <p:ph sz="quarter" idx="10"/>
          </p:nvPr>
        </p:nvSpPr>
        <p:spPr/>
        <p:txBody>
          <a:bodyPr vert="horz" lIns="91440" tIns="45720" rIns="91440" bIns="45720" rtlCol="0" anchor="t">
            <a:normAutofit/>
          </a:bodyPr>
          <a:lstStyle/>
          <a:p>
            <a:r>
              <a:rPr lang="en-US" sz="3200">
                <a:latin typeface="Arial"/>
                <a:cs typeface="Arial"/>
              </a:rPr>
              <a:t>2024 Dashboard Workplan: </a:t>
            </a:r>
          </a:p>
          <a:p>
            <a:pPr lvl="1"/>
            <a:r>
              <a:rPr lang="en-US" sz="3200">
                <a:latin typeface="Arial"/>
                <a:cs typeface="Arial"/>
              </a:rPr>
              <a:t>CDE will explore the inclusion of the CAST results on the Dashboard.</a:t>
            </a:r>
          </a:p>
          <a:p>
            <a:pPr lvl="1"/>
            <a:r>
              <a:rPr lang="en-US" sz="3200">
                <a:latin typeface="Arial"/>
                <a:cs typeface="Arial"/>
              </a:rPr>
              <a:t>CDE has two years of results (2021–22 and 2022–23 CAST) that were based on the revised blueprint for accountability purposes and can develop options toward inclusion of this test on the Dashboard for the SBE to consider. </a:t>
            </a:r>
          </a:p>
        </p:txBody>
      </p:sp>
    </p:spTree>
    <p:extLst>
      <p:ext uri="{BB962C8B-B14F-4D97-AF65-F5344CB8AC3E}">
        <p14:creationId xmlns:p14="http://schemas.microsoft.com/office/powerpoint/2010/main" val="206060845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AEE5-79F0-F3FB-FFE8-7ADD0F9D76F3}"/>
              </a:ext>
            </a:extLst>
          </p:cNvPr>
          <p:cNvSpPr>
            <a:spLocks noGrp="1"/>
          </p:cNvSpPr>
          <p:nvPr>
            <p:ph type="title"/>
          </p:nvPr>
        </p:nvSpPr>
        <p:spPr/>
        <p:txBody>
          <a:bodyPr/>
          <a:lstStyle/>
          <a:p>
            <a:r>
              <a:rPr lang="en-US" sz="4000">
                <a:cs typeface="Arial"/>
              </a:rPr>
              <a:t>Address Data Quality and Participation Issues in a Uniform Way throughout the Dashboard</a:t>
            </a:r>
          </a:p>
        </p:txBody>
      </p:sp>
    </p:spTree>
    <p:extLst>
      <p:ext uri="{BB962C8B-B14F-4D97-AF65-F5344CB8AC3E}">
        <p14:creationId xmlns:p14="http://schemas.microsoft.com/office/powerpoint/2010/main" val="177770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CA65-23F7-197C-1ADA-519158F30181}"/>
              </a:ext>
            </a:extLst>
          </p:cNvPr>
          <p:cNvSpPr>
            <a:spLocks noGrp="1"/>
          </p:cNvSpPr>
          <p:nvPr>
            <p:ph type="title"/>
          </p:nvPr>
        </p:nvSpPr>
        <p:spPr>
          <a:xfrm>
            <a:off x="647700" y="304801"/>
            <a:ext cx="11326586" cy="1335314"/>
          </a:xfrm>
        </p:spPr>
        <p:txBody>
          <a:bodyPr/>
          <a:lstStyle/>
          <a:p>
            <a:r>
              <a:rPr lang="en-US" sz="4800" dirty="0"/>
              <a:t>Class of 2022: </a:t>
            </a:r>
            <a:br>
              <a:rPr lang="en-US" sz="4800" dirty="0"/>
            </a:br>
            <a:r>
              <a:rPr lang="en-US" sz="4800" dirty="0"/>
              <a:t>Internship Completion</a:t>
            </a:r>
          </a:p>
        </p:txBody>
      </p:sp>
      <p:graphicFrame>
        <p:nvGraphicFramePr>
          <p:cNvPr id="5" name="Table 5" descr="A comparison table that shows the number of internship completed per graduates and non-graduates during the 2020-21 and 2021-22 school year.">
            <a:extLst>
              <a:ext uri="{FF2B5EF4-FFF2-40B4-BE49-F238E27FC236}">
                <a16:creationId xmlns:a16="http://schemas.microsoft.com/office/drawing/2014/main" id="{4208E3C8-57D2-ACEF-01AE-CF51ED803AD0}"/>
              </a:ext>
            </a:extLst>
          </p:cNvPr>
          <p:cNvGraphicFramePr>
            <a:graphicFrameLocks noGrp="1"/>
          </p:cNvGraphicFramePr>
          <p:nvPr>
            <p:ph sz="quarter" idx="10"/>
            <p:extLst>
              <p:ext uri="{D42A27DB-BD31-4B8C-83A1-F6EECF244321}">
                <p14:modId xmlns:p14="http://schemas.microsoft.com/office/powerpoint/2010/main" val="3047453729"/>
              </p:ext>
            </p:extLst>
          </p:nvPr>
        </p:nvGraphicFramePr>
        <p:xfrm>
          <a:off x="666750" y="2329543"/>
          <a:ext cx="10251622" cy="2061210"/>
        </p:xfrm>
        <a:graphic>
          <a:graphicData uri="http://schemas.openxmlformats.org/drawingml/2006/table">
            <a:tbl>
              <a:tblPr firstRow="1" bandRow="1">
                <a:tableStyleId>{5C22544A-7EE6-4342-B048-85BDC9FD1C3A}</a:tableStyleId>
              </a:tblPr>
              <a:tblGrid>
                <a:gridCol w="4079421">
                  <a:extLst>
                    <a:ext uri="{9D8B030D-6E8A-4147-A177-3AD203B41FA5}">
                      <a16:colId xmlns:a16="http://schemas.microsoft.com/office/drawing/2014/main" val="508981770"/>
                    </a:ext>
                  </a:extLst>
                </a:gridCol>
                <a:gridCol w="3145972">
                  <a:extLst>
                    <a:ext uri="{9D8B030D-6E8A-4147-A177-3AD203B41FA5}">
                      <a16:colId xmlns:a16="http://schemas.microsoft.com/office/drawing/2014/main" val="3150874202"/>
                    </a:ext>
                  </a:extLst>
                </a:gridCol>
                <a:gridCol w="3026229">
                  <a:extLst>
                    <a:ext uri="{9D8B030D-6E8A-4147-A177-3AD203B41FA5}">
                      <a16:colId xmlns:a16="http://schemas.microsoft.com/office/drawing/2014/main" val="1959602804"/>
                    </a:ext>
                  </a:extLst>
                </a:gridCol>
              </a:tblGrid>
              <a:tr h="370840">
                <a:tc>
                  <a:txBody>
                    <a:bodyPr/>
                    <a:lstStyle/>
                    <a:p>
                      <a:pPr algn="ctr" fontAlgn="b"/>
                      <a:r>
                        <a:rPr lang="en-US" sz="3200" b="1" i="0" u="none" strike="noStrike">
                          <a:solidFill>
                            <a:schemeClr val="bg1"/>
                          </a:solidFill>
                          <a:effectLst/>
                          <a:latin typeface="Arial"/>
                          <a:cs typeface="Arial"/>
                        </a:rPr>
                        <a:t> Students</a:t>
                      </a:r>
                    </a:p>
                  </a:txBody>
                  <a:tcPr marL="6350" marR="6350" marT="6350" marB="0" anchor="b">
                    <a:solidFill>
                      <a:schemeClr val="tx1"/>
                    </a:solidFill>
                  </a:tcPr>
                </a:tc>
                <a:tc>
                  <a:txBody>
                    <a:bodyPr/>
                    <a:lstStyle/>
                    <a:p>
                      <a:pPr algn="ctr" fontAlgn="b"/>
                      <a:r>
                        <a:rPr lang="en-US" sz="3200" b="1" i="0" u="none" strike="noStrike">
                          <a:solidFill>
                            <a:schemeClr val="bg1"/>
                          </a:solidFill>
                          <a:effectLst/>
                          <a:latin typeface="Arial"/>
                          <a:cs typeface="Arial"/>
                        </a:rPr>
                        <a:t>2020–21</a:t>
                      </a:r>
                    </a:p>
                  </a:txBody>
                  <a:tcPr marL="6350" marR="6350" marT="6350" marB="0" anchor="b">
                    <a:solidFill>
                      <a:schemeClr val="tx1"/>
                    </a:solidFill>
                  </a:tcPr>
                </a:tc>
                <a:tc>
                  <a:txBody>
                    <a:bodyPr/>
                    <a:lstStyle/>
                    <a:p>
                      <a:pPr algn="ctr" fontAlgn="b"/>
                      <a:r>
                        <a:rPr lang="en-US" sz="3200" b="1" i="0" u="none" strike="noStrike">
                          <a:solidFill>
                            <a:schemeClr val="bg1"/>
                          </a:solidFill>
                          <a:effectLst/>
                          <a:latin typeface="Arial"/>
                          <a:cs typeface="Arial"/>
                        </a:rPr>
                        <a:t>2021–22</a:t>
                      </a:r>
                    </a:p>
                  </a:txBody>
                  <a:tcPr marL="6350" marR="6350" marT="6350" marB="0" anchor="b">
                    <a:solidFill>
                      <a:schemeClr val="tx1"/>
                    </a:solidFill>
                  </a:tcPr>
                </a:tc>
                <a:extLst>
                  <a:ext uri="{0D108BD9-81ED-4DB2-BD59-A6C34878D82A}">
                    <a16:rowId xmlns:a16="http://schemas.microsoft.com/office/drawing/2014/main" val="4117121151"/>
                  </a:ext>
                </a:extLst>
              </a:tr>
              <a:tr h="370840">
                <a:tc>
                  <a:txBody>
                    <a:bodyPr/>
                    <a:lstStyle/>
                    <a:p>
                      <a:pPr algn="l" fontAlgn="b"/>
                      <a:r>
                        <a:rPr lang="en-US" sz="3200" b="0" i="0" u="none" strike="noStrike">
                          <a:solidFill>
                            <a:srgbClr val="000000"/>
                          </a:solidFill>
                          <a:effectLst/>
                          <a:latin typeface="Arial"/>
                          <a:cs typeface="Arial"/>
                        </a:rPr>
                        <a:t>Graduates</a:t>
                      </a:r>
                    </a:p>
                  </a:txBody>
                  <a:tcPr marL="6350" marR="6350" marT="6350" marB="0" anchor="b"/>
                </a:tc>
                <a:tc>
                  <a:txBody>
                    <a:bodyPr/>
                    <a:lstStyle/>
                    <a:p>
                      <a:pPr algn="r" fontAlgn="b"/>
                      <a:r>
                        <a:rPr lang="en-US" sz="3200" b="0" i="0" u="none" strike="noStrike">
                          <a:solidFill>
                            <a:srgbClr val="000000"/>
                          </a:solidFill>
                          <a:effectLst/>
                          <a:latin typeface="Arial"/>
                          <a:cs typeface="Arial"/>
                        </a:rPr>
                        <a:t>2,873</a:t>
                      </a:r>
                    </a:p>
                  </a:txBody>
                  <a:tcPr marL="6350" marR="6350" marT="6350" marB="0" anchor="b"/>
                </a:tc>
                <a:tc>
                  <a:txBody>
                    <a:bodyPr/>
                    <a:lstStyle/>
                    <a:p>
                      <a:pPr algn="r" fontAlgn="b"/>
                      <a:r>
                        <a:rPr lang="en-US" sz="3200" b="0" i="0" u="none" strike="noStrike">
                          <a:solidFill>
                            <a:srgbClr val="000000"/>
                          </a:solidFill>
                          <a:effectLst/>
                          <a:latin typeface="Arial"/>
                          <a:cs typeface="Arial"/>
                        </a:rPr>
                        <a:t>8,609</a:t>
                      </a:r>
                    </a:p>
                  </a:txBody>
                  <a:tcPr marL="6350" marR="6350" marT="6350" marB="0" anchor="b"/>
                </a:tc>
                <a:extLst>
                  <a:ext uri="{0D108BD9-81ED-4DB2-BD59-A6C34878D82A}">
                    <a16:rowId xmlns:a16="http://schemas.microsoft.com/office/drawing/2014/main" val="1010368787"/>
                  </a:ext>
                </a:extLst>
              </a:tr>
              <a:tr h="370840">
                <a:tc>
                  <a:txBody>
                    <a:bodyPr/>
                    <a:lstStyle/>
                    <a:p>
                      <a:pPr algn="l" fontAlgn="b"/>
                      <a:r>
                        <a:rPr lang="en-US" sz="3200" b="0" i="0" u="none" strike="noStrike">
                          <a:solidFill>
                            <a:srgbClr val="000000"/>
                          </a:solidFill>
                          <a:effectLst/>
                          <a:latin typeface="+mj-lt"/>
                          <a:cs typeface="Arial"/>
                        </a:rPr>
                        <a:t>Non-Graduates</a:t>
                      </a:r>
                    </a:p>
                  </a:txBody>
                  <a:tcPr marL="6350" marR="6350" marT="6350" marB="0" anchor="b"/>
                </a:tc>
                <a:tc>
                  <a:txBody>
                    <a:bodyPr/>
                    <a:lstStyle/>
                    <a:p>
                      <a:pPr algn="r" fontAlgn="b"/>
                      <a:r>
                        <a:rPr lang="en-US" sz="3200" b="0" i="0" u="none" strike="noStrike">
                          <a:solidFill>
                            <a:srgbClr val="000000"/>
                          </a:solidFill>
                          <a:effectLst/>
                          <a:latin typeface="Arial"/>
                          <a:cs typeface="Arial"/>
                        </a:rPr>
                        <a:t>94</a:t>
                      </a:r>
                    </a:p>
                  </a:txBody>
                  <a:tcPr marL="6350" marR="6350" marT="6350" marB="0" anchor="b"/>
                </a:tc>
                <a:tc>
                  <a:txBody>
                    <a:bodyPr/>
                    <a:lstStyle/>
                    <a:p>
                      <a:pPr algn="r" fontAlgn="b"/>
                      <a:r>
                        <a:rPr lang="en-US" sz="3200" b="0" i="0" u="none" strike="noStrike">
                          <a:solidFill>
                            <a:srgbClr val="000000"/>
                          </a:solidFill>
                          <a:effectLst/>
                          <a:latin typeface="Arial"/>
                          <a:cs typeface="Arial"/>
                        </a:rPr>
                        <a:t>144</a:t>
                      </a:r>
                    </a:p>
                  </a:txBody>
                  <a:tcPr marL="6350" marR="6350" marT="6350" marB="0" anchor="b"/>
                </a:tc>
                <a:extLst>
                  <a:ext uri="{0D108BD9-81ED-4DB2-BD59-A6C34878D82A}">
                    <a16:rowId xmlns:a16="http://schemas.microsoft.com/office/drawing/2014/main" val="3387293509"/>
                  </a:ext>
                </a:extLst>
              </a:tr>
              <a:tr h="370840">
                <a:tc>
                  <a:txBody>
                    <a:bodyPr/>
                    <a:lstStyle/>
                    <a:p>
                      <a:r>
                        <a:rPr lang="en-US" sz="3200" b="1">
                          <a:latin typeface="+mj-lt"/>
                        </a:rPr>
                        <a:t>Total </a:t>
                      </a:r>
                    </a:p>
                  </a:txBody>
                  <a:tcPr/>
                </a:tc>
                <a:tc>
                  <a:txBody>
                    <a:bodyPr/>
                    <a:lstStyle/>
                    <a:p>
                      <a:pPr algn="r" fontAlgn="b"/>
                      <a:r>
                        <a:rPr lang="en-US" sz="3200" b="1" i="0" u="none" strike="noStrike">
                          <a:solidFill>
                            <a:srgbClr val="000000"/>
                          </a:solidFill>
                          <a:effectLst/>
                          <a:latin typeface="+mj-lt"/>
                        </a:rPr>
                        <a:t>2,967</a:t>
                      </a:r>
                    </a:p>
                  </a:txBody>
                  <a:tcPr marL="0" marR="0" marT="0" marB="0" anchor="b"/>
                </a:tc>
                <a:tc>
                  <a:txBody>
                    <a:bodyPr/>
                    <a:lstStyle/>
                    <a:p>
                      <a:pPr algn="r" fontAlgn="b"/>
                      <a:r>
                        <a:rPr lang="en-US" sz="3200" b="1" i="0" u="none" strike="noStrike" dirty="0">
                          <a:solidFill>
                            <a:srgbClr val="000000"/>
                          </a:solidFill>
                          <a:effectLst/>
                          <a:latin typeface="+mj-lt"/>
                        </a:rPr>
                        <a:t>8,753</a:t>
                      </a:r>
                    </a:p>
                  </a:txBody>
                  <a:tcPr marL="0" marR="0" marT="0" marB="0" anchor="b"/>
                </a:tc>
                <a:extLst>
                  <a:ext uri="{0D108BD9-81ED-4DB2-BD59-A6C34878D82A}">
                    <a16:rowId xmlns:a16="http://schemas.microsoft.com/office/drawing/2014/main" val="1802701532"/>
                  </a:ext>
                </a:extLst>
              </a:tr>
            </a:tbl>
          </a:graphicData>
        </a:graphic>
      </p:graphicFrame>
      <p:sp>
        <p:nvSpPr>
          <p:cNvPr id="4" name="Content Placeholder 3">
            <a:extLst>
              <a:ext uri="{FF2B5EF4-FFF2-40B4-BE49-F238E27FC236}">
                <a16:creationId xmlns:a16="http://schemas.microsoft.com/office/drawing/2014/main" id="{68371C24-782F-1C3C-2D36-14A61FA23C7C}"/>
              </a:ext>
            </a:extLst>
          </p:cNvPr>
          <p:cNvSpPr>
            <a:spLocks noGrp="1"/>
          </p:cNvSpPr>
          <p:nvPr>
            <p:ph sz="quarter" idx="11"/>
          </p:nvPr>
        </p:nvSpPr>
        <p:spPr>
          <a:xfrm>
            <a:off x="531179" y="4617446"/>
            <a:ext cx="10763251" cy="1170214"/>
          </a:xfrm>
        </p:spPr>
        <p:txBody>
          <a:bodyPr>
            <a:normAutofit/>
          </a:bodyPr>
          <a:lstStyle/>
          <a:p>
            <a:r>
              <a:rPr lang="en-US" sz="2400"/>
              <a:t>Total number of students in the Class of 2022 = 497,884  </a:t>
            </a:r>
          </a:p>
        </p:txBody>
      </p:sp>
    </p:spTree>
    <p:extLst>
      <p:ext uri="{BB962C8B-B14F-4D97-AF65-F5344CB8AC3E}">
        <p14:creationId xmlns:p14="http://schemas.microsoft.com/office/powerpoint/2010/main" val="10078872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7B53-F4A1-36AB-E348-C50E1B13AFA6}"/>
              </a:ext>
            </a:extLst>
          </p:cNvPr>
          <p:cNvSpPr>
            <a:spLocks noGrp="1"/>
          </p:cNvSpPr>
          <p:nvPr>
            <p:ph type="title"/>
          </p:nvPr>
        </p:nvSpPr>
        <p:spPr/>
        <p:txBody>
          <a:bodyPr/>
          <a:lstStyle/>
          <a:p>
            <a:r>
              <a:rPr lang="en-US" sz="6000">
                <a:cs typeface="Aharoni"/>
              </a:rPr>
              <a:t>Data Quality</a:t>
            </a:r>
            <a:endParaRPr lang="en-US"/>
          </a:p>
        </p:txBody>
      </p:sp>
    </p:spTree>
    <p:extLst>
      <p:ext uri="{BB962C8B-B14F-4D97-AF65-F5344CB8AC3E}">
        <p14:creationId xmlns:p14="http://schemas.microsoft.com/office/powerpoint/2010/main" val="2435749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B869-14C4-B665-C6B0-07436F6CC9CD}"/>
              </a:ext>
            </a:extLst>
          </p:cNvPr>
          <p:cNvSpPr>
            <a:spLocks noGrp="1"/>
          </p:cNvSpPr>
          <p:nvPr>
            <p:ph type="title"/>
          </p:nvPr>
        </p:nvSpPr>
        <p:spPr/>
        <p:txBody>
          <a:bodyPr/>
          <a:lstStyle/>
          <a:p>
            <a:r>
              <a:rPr lang="en-US" sz="4400">
                <a:cs typeface="Aharoni"/>
              </a:rPr>
              <a:t>Data Quality Workplan for 2023</a:t>
            </a:r>
            <a:endParaRPr lang="en-US" sz="4400"/>
          </a:p>
        </p:txBody>
      </p:sp>
      <p:sp>
        <p:nvSpPr>
          <p:cNvPr id="3" name="Content Placeholder 2">
            <a:extLst>
              <a:ext uri="{FF2B5EF4-FFF2-40B4-BE49-F238E27FC236}">
                <a16:creationId xmlns:a16="http://schemas.microsoft.com/office/drawing/2014/main" id="{15CFB364-2A8E-9B7B-77DA-6DF625186C5F}"/>
              </a:ext>
            </a:extLst>
          </p:cNvPr>
          <p:cNvSpPr>
            <a:spLocks noGrp="1"/>
          </p:cNvSpPr>
          <p:nvPr>
            <p:ph sz="quarter" idx="10"/>
          </p:nvPr>
        </p:nvSpPr>
        <p:spPr/>
        <p:txBody>
          <a:bodyPr vert="horz" lIns="91440" tIns="45720" rIns="91440" bIns="45720" rtlCol="0" anchor="t">
            <a:normAutofit fontScale="92500" lnSpcReduction="20000"/>
          </a:bodyPr>
          <a:lstStyle/>
          <a:p>
            <a:r>
              <a:rPr lang="en-US">
                <a:latin typeface="Arial"/>
                <a:cs typeface="Arial"/>
              </a:rPr>
              <a:t>In the 2023 Workplan, the CDE indicated that it would explore the alignment of implications for schools and LEAs who fail to certify data in the California Longitudinal Pupil Achievement Data System (CALPADS) or following submission, report to the CDE that the data is incorrect. </a:t>
            </a:r>
            <a:endParaRPr lang="en-US"/>
          </a:p>
          <a:p>
            <a:r>
              <a:rPr lang="en-US"/>
              <a:t>Senate Bill 114, signed into law in July 2023, now requires that LEAs that do not certify their data in CALPADS will receive one year of Technical Assistance from their county office of education. </a:t>
            </a:r>
          </a:p>
        </p:txBody>
      </p:sp>
    </p:spTree>
    <p:extLst>
      <p:ext uri="{BB962C8B-B14F-4D97-AF65-F5344CB8AC3E}">
        <p14:creationId xmlns:p14="http://schemas.microsoft.com/office/powerpoint/2010/main" val="38170747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7B53-F4A1-36AB-E348-C50E1B13AFA6}"/>
              </a:ext>
            </a:extLst>
          </p:cNvPr>
          <p:cNvSpPr>
            <a:spLocks noGrp="1"/>
          </p:cNvSpPr>
          <p:nvPr>
            <p:ph type="title"/>
          </p:nvPr>
        </p:nvSpPr>
        <p:spPr/>
        <p:txBody>
          <a:bodyPr/>
          <a:lstStyle/>
          <a:p>
            <a:r>
              <a:rPr lang="en-US" sz="6000">
                <a:cs typeface="Aharoni"/>
              </a:rPr>
              <a:t>Participation Rate Alignment</a:t>
            </a:r>
            <a:endParaRPr lang="en-US" sz="6000"/>
          </a:p>
        </p:txBody>
      </p:sp>
    </p:spTree>
    <p:extLst>
      <p:ext uri="{BB962C8B-B14F-4D97-AF65-F5344CB8AC3E}">
        <p14:creationId xmlns:p14="http://schemas.microsoft.com/office/powerpoint/2010/main" val="14473449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064F-D0A3-EC09-1F26-CD1093ABCB99}"/>
              </a:ext>
            </a:extLst>
          </p:cNvPr>
          <p:cNvSpPr>
            <a:spLocks noGrp="1"/>
          </p:cNvSpPr>
          <p:nvPr>
            <p:ph type="title"/>
          </p:nvPr>
        </p:nvSpPr>
        <p:spPr/>
        <p:txBody>
          <a:bodyPr/>
          <a:lstStyle/>
          <a:p>
            <a:r>
              <a:rPr lang="en-US" sz="5400">
                <a:cs typeface="Aharoni"/>
              </a:rPr>
              <a:t>ELPI Participation Rate</a:t>
            </a:r>
            <a:endParaRPr lang="en-US" sz="5400"/>
          </a:p>
        </p:txBody>
      </p:sp>
      <p:sp>
        <p:nvSpPr>
          <p:cNvPr id="3" name="Content Placeholder 2">
            <a:extLst>
              <a:ext uri="{FF2B5EF4-FFF2-40B4-BE49-F238E27FC236}">
                <a16:creationId xmlns:a16="http://schemas.microsoft.com/office/drawing/2014/main" id="{BCCD3A75-D32F-A2F2-CB6A-17FA4B4975DB}"/>
              </a:ext>
            </a:extLst>
          </p:cNvPr>
          <p:cNvSpPr>
            <a:spLocks noGrp="1"/>
          </p:cNvSpPr>
          <p:nvPr>
            <p:ph sz="quarter" idx="10"/>
          </p:nvPr>
        </p:nvSpPr>
        <p:spPr/>
        <p:txBody>
          <a:bodyPr vert="horz" lIns="91440" tIns="45720" rIns="91440" bIns="45720" rtlCol="0" anchor="t">
            <a:normAutofit/>
          </a:bodyPr>
          <a:lstStyle/>
          <a:p>
            <a:r>
              <a:rPr lang="en-US">
                <a:latin typeface="Arial"/>
                <a:cs typeface="Arial"/>
              </a:rPr>
              <a:t>CDE committed in the 2023 Accountability Workplan to:</a:t>
            </a:r>
            <a:endParaRPr lang="en-US"/>
          </a:p>
          <a:p>
            <a:pPr lvl="1"/>
            <a:r>
              <a:rPr lang="en-US">
                <a:latin typeface="Arial"/>
                <a:cs typeface="Arial"/>
              </a:rPr>
              <a:t>Evaluate aligning the ELPI participation rate penalty with the penalty used for the Academic Indicator</a:t>
            </a:r>
            <a:endParaRPr lang="en-US"/>
          </a:p>
          <a:p>
            <a:pPr marL="1029970" lvl="2"/>
            <a:r>
              <a:rPr lang="en-US">
                <a:latin typeface="Arial"/>
                <a:cs typeface="Arial"/>
              </a:rPr>
              <a:t>This would replace the “Automatic Orange”</a:t>
            </a:r>
            <a:endParaRPr lang="en-US"/>
          </a:p>
        </p:txBody>
      </p:sp>
    </p:spTree>
    <p:extLst>
      <p:ext uri="{BB962C8B-B14F-4D97-AF65-F5344CB8AC3E}">
        <p14:creationId xmlns:p14="http://schemas.microsoft.com/office/powerpoint/2010/main" val="408743986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BBA9-3066-E679-5B32-0A640679479B}"/>
              </a:ext>
            </a:extLst>
          </p:cNvPr>
          <p:cNvSpPr>
            <a:spLocks noGrp="1"/>
          </p:cNvSpPr>
          <p:nvPr>
            <p:ph type="title"/>
          </p:nvPr>
        </p:nvSpPr>
        <p:spPr/>
        <p:txBody>
          <a:bodyPr/>
          <a:lstStyle/>
          <a:p>
            <a:r>
              <a:rPr lang="en-US" sz="4000">
                <a:cs typeface="Arial"/>
              </a:rPr>
              <a:t>2022 Dashboard ELPAC Participation Rates</a:t>
            </a:r>
            <a:endParaRPr lang="en-US" sz="4000" b="0">
              <a:cs typeface="Arial"/>
            </a:endParaRPr>
          </a:p>
        </p:txBody>
      </p:sp>
      <p:sp>
        <p:nvSpPr>
          <p:cNvPr id="3" name="Content Placeholder 2">
            <a:extLst>
              <a:ext uri="{FF2B5EF4-FFF2-40B4-BE49-F238E27FC236}">
                <a16:creationId xmlns:a16="http://schemas.microsoft.com/office/drawing/2014/main" id="{4BA4DD61-DF8F-0F01-345C-E8784F0A1F88}"/>
              </a:ext>
            </a:extLst>
          </p:cNvPr>
          <p:cNvSpPr>
            <a:spLocks noGrp="1"/>
          </p:cNvSpPr>
          <p:nvPr>
            <p:ph sz="quarter" idx="10"/>
          </p:nvPr>
        </p:nvSpPr>
        <p:spPr/>
        <p:txBody>
          <a:bodyPr vert="horz" lIns="91440" tIns="45720" rIns="91440" bIns="45720" rtlCol="0" anchor="t">
            <a:normAutofit fontScale="92500" lnSpcReduction="20000"/>
          </a:bodyPr>
          <a:lstStyle/>
          <a:p>
            <a:r>
              <a:rPr lang="en-US" b="1">
                <a:latin typeface="Arial"/>
                <a:cs typeface="Arial"/>
              </a:rPr>
              <a:t>District Participation Rates</a:t>
            </a:r>
          </a:p>
          <a:p>
            <a:pPr lvl="1"/>
            <a:r>
              <a:rPr lang="en-US">
                <a:latin typeface="Arial"/>
                <a:cs typeface="Arial"/>
              </a:rPr>
              <a:t>95 percent or higher: 87 percent of Districts</a:t>
            </a:r>
          </a:p>
          <a:p>
            <a:pPr lvl="1"/>
            <a:r>
              <a:rPr lang="en-US">
                <a:latin typeface="Arial"/>
                <a:cs typeface="Arial"/>
              </a:rPr>
              <a:t>90-94.9 percent: 8 percent of Districts</a:t>
            </a:r>
          </a:p>
          <a:p>
            <a:pPr lvl="1"/>
            <a:r>
              <a:rPr lang="en-US">
                <a:latin typeface="Arial"/>
                <a:cs typeface="Arial"/>
              </a:rPr>
              <a:t>Less than 90 percent: 5 percent of Districts</a:t>
            </a:r>
          </a:p>
          <a:p>
            <a:r>
              <a:rPr lang="en-US" b="1">
                <a:latin typeface="Arial"/>
                <a:cs typeface="Arial"/>
              </a:rPr>
              <a:t>School Participation Rates</a:t>
            </a:r>
          </a:p>
          <a:p>
            <a:pPr lvl="1"/>
            <a:r>
              <a:rPr lang="en-US">
                <a:latin typeface="Arial"/>
                <a:cs typeface="Arial"/>
              </a:rPr>
              <a:t>95 percent or higher: 89 percent of Schools</a:t>
            </a:r>
            <a:endParaRPr lang="en-US"/>
          </a:p>
          <a:p>
            <a:pPr lvl="1"/>
            <a:r>
              <a:rPr lang="en-US">
                <a:latin typeface="Arial"/>
                <a:cs typeface="Arial"/>
              </a:rPr>
              <a:t>90-94.9 percent: 6 percent of Schools</a:t>
            </a:r>
            <a:endParaRPr lang="en-US"/>
          </a:p>
          <a:p>
            <a:pPr lvl="1"/>
            <a:r>
              <a:rPr lang="en-US">
                <a:latin typeface="Arial"/>
                <a:cs typeface="Arial"/>
              </a:rPr>
              <a:t>Less than 90 percent: 5 percent of Schools</a:t>
            </a:r>
            <a:endParaRPr lang="en-US"/>
          </a:p>
        </p:txBody>
      </p:sp>
    </p:spTree>
    <p:extLst>
      <p:ext uri="{BB962C8B-B14F-4D97-AF65-F5344CB8AC3E}">
        <p14:creationId xmlns:p14="http://schemas.microsoft.com/office/powerpoint/2010/main" val="7993750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CA94-450C-4CC6-BEC1-37F69580BB36}"/>
              </a:ext>
            </a:extLst>
          </p:cNvPr>
          <p:cNvSpPr>
            <a:spLocks noGrp="1"/>
          </p:cNvSpPr>
          <p:nvPr>
            <p:ph type="title"/>
          </p:nvPr>
        </p:nvSpPr>
        <p:spPr>
          <a:xfrm>
            <a:off x="465701" y="205483"/>
            <a:ext cx="10858500" cy="1335314"/>
          </a:xfrm>
        </p:spPr>
        <p:txBody>
          <a:bodyPr/>
          <a:lstStyle/>
          <a:p>
            <a:r>
              <a:rPr lang="en-US" sz="4400">
                <a:cs typeface="Aharoni"/>
              </a:rPr>
              <a:t>Issues with Current Participation Rate Business Rule</a:t>
            </a:r>
            <a:endParaRPr lang="en-US" sz="4400"/>
          </a:p>
        </p:txBody>
      </p:sp>
      <p:sp>
        <p:nvSpPr>
          <p:cNvPr id="3" name="Content Placeholder 2">
            <a:extLst>
              <a:ext uri="{FF2B5EF4-FFF2-40B4-BE49-F238E27FC236}">
                <a16:creationId xmlns:a16="http://schemas.microsoft.com/office/drawing/2014/main" id="{03C196A7-BA17-C76E-B79F-A9EE693B601D}"/>
              </a:ext>
            </a:extLst>
          </p:cNvPr>
          <p:cNvSpPr>
            <a:spLocks noGrp="1"/>
          </p:cNvSpPr>
          <p:nvPr>
            <p:ph sz="quarter" idx="10"/>
          </p:nvPr>
        </p:nvSpPr>
        <p:spPr>
          <a:xfrm>
            <a:off x="701516" y="1624051"/>
            <a:ext cx="11102867" cy="4889938"/>
          </a:xfrm>
        </p:spPr>
        <p:txBody>
          <a:bodyPr vert="horz" lIns="91440" tIns="45720" rIns="91440" bIns="45720" rtlCol="0" anchor="t">
            <a:normAutofit lnSpcReduction="10000"/>
          </a:bodyPr>
          <a:lstStyle/>
          <a:p>
            <a:r>
              <a:rPr lang="en-US">
                <a:latin typeface="Arial"/>
                <a:cs typeface="Arial"/>
              </a:rPr>
              <a:t>An “Orange” Status is automatically assigned to LEAs and schools regardless of the ELPAC participation rate. </a:t>
            </a:r>
            <a:endParaRPr lang="en-US"/>
          </a:p>
          <a:p>
            <a:pPr lvl="1"/>
            <a:r>
              <a:rPr lang="en-US">
                <a:latin typeface="Arial"/>
                <a:cs typeface="Arial"/>
              </a:rPr>
              <a:t>Example: a school with a 94.7 percent ELPAC participation rate is treated the same as a school with 75.5 percent rate.</a:t>
            </a:r>
          </a:p>
          <a:p>
            <a:r>
              <a:rPr lang="en-US">
                <a:latin typeface="Arial"/>
                <a:cs typeface="Arial"/>
              </a:rPr>
              <a:t>An “Orange” Status assignment is not currently used in LCFF assistance determinations</a:t>
            </a:r>
          </a:p>
          <a:p>
            <a:pPr lvl="1"/>
            <a:r>
              <a:rPr lang="en-US">
                <a:latin typeface="Arial"/>
                <a:cs typeface="Arial"/>
              </a:rPr>
              <a:t>“Orange” can play a part in ESSA determinations</a:t>
            </a:r>
            <a:endParaRPr lang="en-US"/>
          </a:p>
        </p:txBody>
      </p:sp>
    </p:spTree>
    <p:extLst>
      <p:ext uri="{BB962C8B-B14F-4D97-AF65-F5344CB8AC3E}">
        <p14:creationId xmlns:p14="http://schemas.microsoft.com/office/powerpoint/2010/main" val="37226927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39F1-6CB4-4A8C-39A3-A6B94CDAB07F}"/>
              </a:ext>
            </a:extLst>
          </p:cNvPr>
          <p:cNvSpPr>
            <a:spLocks noGrp="1"/>
          </p:cNvSpPr>
          <p:nvPr>
            <p:ph type="title"/>
          </p:nvPr>
        </p:nvSpPr>
        <p:spPr/>
        <p:txBody>
          <a:bodyPr/>
          <a:lstStyle/>
          <a:p>
            <a:r>
              <a:rPr lang="en-US">
                <a:cs typeface="Aharoni"/>
              </a:rPr>
              <a:t>Updating Participation Rate Business Rule</a:t>
            </a:r>
            <a:endParaRPr lang="en-US"/>
          </a:p>
        </p:txBody>
      </p:sp>
      <p:sp>
        <p:nvSpPr>
          <p:cNvPr id="3" name="Content Placeholder 2">
            <a:extLst>
              <a:ext uri="{FF2B5EF4-FFF2-40B4-BE49-F238E27FC236}">
                <a16:creationId xmlns:a16="http://schemas.microsoft.com/office/drawing/2014/main" id="{433DECB5-FD6B-51DC-8AFC-4D94EED6FDF9}"/>
              </a:ext>
            </a:extLst>
          </p:cNvPr>
          <p:cNvSpPr>
            <a:spLocks noGrp="1"/>
          </p:cNvSpPr>
          <p:nvPr>
            <p:ph sz="quarter" idx="10"/>
          </p:nvPr>
        </p:nvSpPr>
        <p:spPr>
          <a:xfrm>
            <a:off x="647700" y="2091647"/>
            <a:ext cx="10858499" cy="4305300"/>
          </a:xfrm>
        </p:spPr>
        <p:txBody>
          <a:bodyPr vert="horz" lIns="91440" tIns="45720" rIns="91440" bIns="45720" rtlCol="0" anchor="t">
            <a:normAutofit fontScale="92500"/>
          </a:bodyPr>
          <a:lstStyle/>
          <a:p>
            <a:r>
              <a:rPr lang="en-US">
                <a:latin typeface="Arial"/>
                <a:cs typeface="Arial"/>
              </a:rPr>
              <a:t>CDE explored changes the participation rate rule that would:</a:t>
            </a:r>
            <a:endParaRPr lang="en-US"/>
          </a:p>
          <a:p>
            <a:pPr lvl="1"/>
            <a:r>
              <a:rPr lang="en-US">
                <a:latin typeface="Arial"/>
                <a:cs typeface="Arial"/>
              </a:rPr>
              <a:t>Eliminate the “one penalty fits all” approach</a:t>
            </a:r>
          </a:p>
          <a:p>
            <a:pPr lvl="1"/>
            <a:r>
              <a:rPr lang="en-US">
                <a:latin typeface="Arial"/>
                <a:cs typeface="Arial"/>
              </a:rPr>
              <a:t>Differentiate the penalty based on the participation rate</a:t>
            </a:r>
          </a:p>
          <a:p>
            <a:pPr marL="1029970" lvl="2"/>
            <a:r>
              <a:rPr lang="en-US">
                <a:latin typeface="Arial"/>
                <a:cs typeface="Arial"/>
              </a:rPr>
              <a:t>The lower the participation rate, the more impact the penalty has</a:t>
            </a:r>
          </a:p>
          <a:p>
            <a:pPr lvl="1"/>
            <a:r>
              <a:rPr lang="en-US">
                <a:latin typeface="Arial"/>
                <a:cs typeface="Arial"/>
              </a:rPr>
              <a:t>Not exclude an LEA/School from receiving a “Red”</a:t>
            </a:r>
            <a:endParaRPr lang="en-US"/>
          </a:p>
        </p:txBody>
      </p:sp>
    </p:spTree>
    <p:extLst>
      <p:ext uri="{BB962C8B-B14F-4D97-AF65-F5344CB8AC3E}">
        <p14:creationId xmlns:p14="http://schemas.microsoft.com/office/powerpoint/2010/main" val="29614398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0627-AC9B-1024-4119-35D7171D07E2}"/>
              </a:ext>
            </a:extLst>
          </p:cNvPr>
          <p:cNvSpPr>
            <a:spLocks noGrp="1"/>
          </p:cNvSpPr>
          <p:nvPr>
            <p:ph type="title"/>
          </p:nvPr>
        </p:nvSpPr>
        <p:spPr/>
        <p:txBody>
          <a:bodyPr/>
          <a:lstStyle/>
          <a:p>
            <a:r>
              <a:rPr lang="en-US" sz="4400">
                <a:cs typeface="Aharoni"/>
              </a:rPr>
              <a:t>New Participation Rate Business Rule: “No Progress”</a:t>
            </a:r>
          </a:p>
        </p:txBody>
      </p:sp>
      <p:sp>
        <p:nvSpPr>
          <p:cNvPr id="3" name="Content Placeholder 2">
            <a:extLst>
              <a:ext uri="{FF2B5EF4-FFF2-40B4-BE49-F238E27FC236}">
                <a16:creationId xmlns:a16="http://schemas.microsoft.com/office/drawing/2014/main" id="{E3C3E2F9-F3DB-B7A7-A1B1-310FF849B683}"/>
              </a:ext>
            </a:extLst>
          </p:cNvPr>
          <p:cNvSpPr>
            <a:spLocks noGrp="1"/>
          </p:cNvSpPr>
          <p:nvPr>
            <p:ph sz="quarter" idx="10"/>
          </p:nvPr>
        </p:nvSpPr>
        <p:spPr>
          <a:xfrm>
            <a:off x="647699" y="1752599"/>
            <a:ext cx="10858499" cy="4800599"/>
          </a:xfrm>
        </p:spPr>
        <p:txBody>
          <a:bodyPr vert="horz" lIns="91440" tIns="45720" rIns="91440" bIns="45720" rtlCol="0" anchor="t">
            <a:normAutofit fontScale="92500"/>
          </a:bodyPr>
          <a:lstStyle/>
          <a:p>
            <a:pPr>
              <a:lnSpc>
                <a:spcPct val="110000"/>
              </a:lnSpc>
              <a:spcBef>
                <a:spcPts val="0"/>
              </a:spcBef>
              <a:spcAft>
                <a:spcPts val="1200"/>
              </a:spcAft>
            </a:pPr>
            <a:r>
              <a:rPr lang="en-US">
                <a:latin typeface="Arial"/>
                <a:cs typeface="Arial"/>
              </a:rPr>
              <a:t>For each LEA and school with at least 30 EL students enrolled in the current Dashboard year based on ETS enrollment:</a:t>
            </a:r>
          </a:p>
          <a:p>
            <a:pPr lvl="1">
              <a:lnSpc>
                <a:spcPct val="110000"/>
              </a:lnSpc>
              <a:spcBef>
                <a:spcPts val="0"/>
              </a:spcBef>
              <a:spcAft>
                <a:spcPts val="1200"/>
              </a:spcAft>
            </a:pPr>
            <a:r>
              <a:rPr lang="en-US">
                <a:latin typeface="Arial"/>
                <a:cs typeface="Arial"/>
              </a:rPr>
              <a:t>Calculate the minimum number of students needed to reach equal to or greater than a minimum participation rate (95 percent). </a:t>
            </a:r>
          </a:p>
          <a:p>
            <a:pPr lvl="1">
              <a:lnSpc>
                <a:spcPct val="110000"/>
              </a:lnSpc>
              <a:spcBef>
                <a:spcPts val="0"/>
              </a:spcBef>
              <a:spcAft>
                <a:spcPts val="1200"/>
              </a:spcAft>
            </a:pPr>
            <a:r>
              <a:rPr lang="en-US">
                <a:latin typeface="Arial"/>
                <a:cs typeface="Arial"/>
              </a:rPr>
              <a:t>The resulting number of students will be counted as not making progress on the current ELPI Status calculation.  </a:t>
            </a:r>
          </a:p>
        </p:txBody>
      </p:sp>
    </p:spTree>
    <p:extLst>
      <p:ext uri="{BB962C8B-B14F-4D97-AF65-F5344CB8AC3E}">
        <p14:creationId xmlns:p14="http://schemas.microsoft.com/office/powerpoint/2010/main" val="64204926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AFDD-8CEA-44EC-5DBD-94FAAF0B5F54}"/>
              </a:ext>
            </a:extLst>
          </p:cNvPr>
          <p:cNvSpPr>
            <a:spLocks noGrp="1"/>
          </p:cNvSpPr>
          <p:nvPr>
            <p:ph type="title"/>
          </p:nvPr>
        </p:nvSpPr>
        <p:spPr/>
        <p:txBody>
          <a:bodyPr/>
          <a:lstStyle/>
          <a:p>
            <a:r>
              <a:rPr lang="en-US">
                <a:cs typeface="Aharoni"/>
              </a:rPr>
              <a:t>Calculation of “No Progress”</a:t>
            </a:r>
            <a:endParaRPr lang="en-US"/>
          </a:p>
        </p:txBody>
      </p:sp>
      <p:graphicFrame>
        <p:nvGraphicFramePr>
          <p:cNvPr id="5" name="Table 5" descr="A table that gives an example of how failing to meet the 95 percent participation rate will impact the English Learner Progress Indicator Status denominator.">
            <a:extLst>
              <a:ext uri="{FF2B5EF4-FFF2-40B4-BE49-F238E27FC236}">
                <a16:creationId xmlns:a16="http://schemas.microsoft.com/office/drawing/2014/main" id="{1A7D4550-9854-F6A4-7D0C-3F6FB00C7208}"/>
              </a:ext>
            </a:extLst>
          </p:cNvPr>
          <p:cNvGraphicFramePr>
            <a:graphicFrameLocks noGrp="1"/>
          </p:cNvGraphicFramePr>
          <p:nvPr>
            <p:ph sz="quarter" idx="10"/>
            <p:extLst>
              <p:ext uri="{D42A27DB-BD31-4B8C-83A1-F6EECF244321}">
                <p14:modId xmlns:p14="http://schemas.microsoft.com/office/powerpoint/2010/main" val="163493359"/>
              </p:ext>
            </p:extLst>
          </p:nvPr>
        </p:nvGraphicFramePr>
        <p:xfrm>
          <a:off x="647699" y="2225681"/>
          <a:ext cx="10858500" cy="2377440"/>
        </p:xfrm>
        <a:graphic>
          <a:graphicData uri="http://schemas.openxmlformats.org/drawingml/2006/table">
            <a:tbl>
              <a:tblPr firstRow="1" bandRow="1">
                <a:tableStyleId>{5C22544A-7EE6-4342-B048-85BDC9FD1C3A}</a:tableStyleId>
              </a:tblPr>
              <a:tblGrid>
                <a:gridCol w="1659566">
                  <a:extLst>
                    <a:ext uri="{9D8B030D-6E8A-4147-A177-3AD203B41FA5}">
                      <a16:colId xmlns:a16="http://schemas.microsoft.com/office/drawing/2014/main" val="2368557547"/>
                    </a:ext>
                  </a:extLst>
                </a:gridCol>
                <a:gridCol w="1552354">
                  <a:extLst>
                    <a:ext uri="{9D8B030D-6E8A-4147-A177-3AD203B41FA5}">
                      <a16:colId xmlns:a16="http://schemas.microsoft.com/office/drawing/2014/main" val="333733365"/>
                    </a:ext>
                  </a:extLst>
                </a:gridCol>
                <a:gridCol w="2254102">
                  <a:extLst>
                    <a:ext uri="{9D8B030D-6E8A-4147-A177-3AD203B41FA5}">
                      <a16:colId xmlns:a16="http://schemas.microsoft.com/office/drawing/2014/main" val="3010059901"/>
                    </a:ext>
                  </a:extLst>
                </a:gridCol>
                <a:gridCol w="3220778">
                  <a:extLst>
                    <a:ext uri="{9D8B030D-6E8A-4147-A177-3AD203B41FA5}">
                      <a16:colId xmlns:a16="http://schemas.microsoft.com/office/drawing/2014/main" val="673127593"/>
                    </a:ext>
                  </a:extLst>
                </a:gridCol>
                <a:gridCol w="2171700">
                  <a:extLst>
                    <a:ext uri="{9D8B030D-6E8A-4147-A177-3AD203B41FA5}">
                      <a16:colId xmlns:a16="http://schemas.microsoft.com/office/drawing/2014/main" val="4284702008"/>
                    </a:ext>
                  </a:extLst>
                </a:gridCol>
              </a:tblGrid>
              <a:tr h="370840">
                <a:tc>
                  <a:txBody>
                    <a:bodyPr/>
                    <a:lstStyle/>
                    <a:p>
                      <a:r>
                        <a:rPr lang="en-US" sz="2400">
                          <a:latin typeface="Arial" panose="020B0604020202020204" pitchFamily="34" charset="0"/>
                          <a:cs typeface="Arial" panose="020B0604020202020204" pitchFamily="34" charset="0"/>
                        </a:rPr>
                        <a:t>Students Tested</a:t>
                      </a:r>
                    </a:p>
                  </a:txBody>
                  <a:tcPr>
                    <a:solidFill>
                      <a:schemeClr val="tx2">
                        <a:lumMod val="75000"/>
                      </a:schemeClr>
                    </a:solidFill>
                  </a:tcPr>
                </a:tc>
                <a:tc>
                  <a:txBody>
                    <a:bodyPr/>
                    <a:lstStyle/>
                    <a:p>
                      <a:r>
                        <a:rPr lang="en-US" sz="2400" dirty="0">
                          <a:latin typeface="Arial" panose="020B0604020202020204" pitchFamily="34" charset="0"/>
                          <a:cs typeface="Arial" panose="020B0604020202020204" pitchFamily="34" charset="0"/>
                        </a:rPr>
                        <a:t>Students Enrolled</a:t>
                      </a:r>
                    </a:p>
                  </a:txBody>
                  <a:tcPr>
                    <a:solidFill>
                      <a:schemeClr val="tx2">
                        <a:lumMod val="75000"/>
                      </a:schemeClr>
                    </a:solidFill>
                  </a:tcPr>
                </a:tc>
                <a:tc>
                  <a:txBody>
                    <a:bodyPr/>
                    <a:lstStyle/>
                    <a:p>
                      <a:r>
                        <a:rPr lang="en-US" sz="2400">
                          <a:latin typeface="Arial" panose="020B0604020202020204" pitchFamily="34" charset="0"/>
                          <a:cs typeface="Arial" panose="020B0604020202020204" pitchFamily="34" charset="0"/>
                        </a:rPr>
                        <a:t>Summative ELPAC Participation Rate</a:t>
                      </a:r>
                    </a:p>
                  </a:txBody>
                  <a:tcPr>
                    <a:solidFill>
                      <a:schemeClr val="tx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Number of Students Needed to Meet Participation Rate Goal (Rounded Up)</a:t>
                      </a:r>
                    </a:p>
                  </a:txBody>
                  <a:tcPr>
                    <a:solidFill>
                      <a:schemeClr val="tx2">
                        <a:lumMod val="75000"/>
                      </a:schemeClr>
                    </a:solidFill>
                  </a:tcPr>
                </a:tc>
                <a:tc>
                  <a:txBody>
                    <a:bodyPr/>
                    <a:lstStyle/>
                    <a:p>
                      <a:r>
                        <a:rPr lang="en-US" sz="2400">
                          <a:latin typeface="Arial" panose="020B0604020202020204" pitchFamily="34" charset="0"/>
                          <a:cs typeface="Arial" panose="020B0604020202020204" pitchFamily="34" charset="0"/>
                        </a:rPr>
                        <a:t>Difference Needed to Meet Goal</a:t>
                      </a:r>
                    </a:p>
                  </a:txBody>
                  <a:tcPr>
                    <a:solidFill>
                      <a:schemeClr val="tx2">
                        <a:lumMod val="75000"/>
                      </a:schemeClr>
                    </a:solidFill>
                  </a:tcPr>
                </a:tc>
                <a:extLst>
                  <a:ext uri="{0D108BD9-81ED-4DB2-BD59-A6C34878D82A}">
                    <a16:rowId xmlns:a16="http://schemas.microsoft.com/office/drawing/2014/main" val="2470267603"/>
                  </a:ext>
                </a:extLst>
              </a:tr>
              <a:tr h="370840">
                <a:tc>
                  <a:txBody>
                    <a:bodyPr/>
                    <a:lstStyle/>
                    <a:p>
                      <a:r>
                        <a:rPr lang="en-US" sz="2400">
                          <a:latin typeface="Arial" panose="020B0604020202020204" pitchFamily="34" charset="0"/>
                          <a:cs typeface="Arial" panose="020B0604020202020204" pitchFamily="34" charset="0"/>
                        </a:rPr>
                        <a:t>21</a:t>
                      </a:r>
                    </a:p>
                  </a:txBody>
                  <a:tcPr/>
                </a:tc>
                <a:tc>
                  <a:txBody>
                    <a:bodyPr/>
                    <a:lstStyle/>
                    <a:p>
                      <a:r>
                        <a:rPr lang="en-US" sz="2400">
                          <a:latin typeface="Arial" panose="020B0604020202020204" pitchFamily="34" charset="0"/>
                          <a:cs typeface="Arial" panose="020B0604020202020204" pitchFamily="34" charset="0"/>
                        </a:rPr>
                        <a:t>35</a:t>
                      </a:r>
                    </a:p>
                  </a:txBody>
                  <a:tcPr/>
                </a:tc>
                <a:tc>
                  <a:txBody>
                    <a:bodyPr/>
                    <a:lstStyle/>
                    <a:p>
                      <a:r>
                        <a:rPr lang="en-US" sz="2400">
                          <a:latin typeface="Arial" panose="020B0604020202020204" pitchFamily="34" charset="0"/>
                          <a:cs typeface="Arial" panose="020B0604020202020204" pitchFamily="34" charset="0"/>
                        </a:rPr>
                        <a:t>60% (21/35=60%)</a:t>
                      </a:r>
                    </a:p>
                  </a:txBody>
                  <a:tcPr/>
                </a:tc>
                <a:tc>
                  <a:txBody>
                    <a:bodyPr/>
                    <a:lstStyle/>
                    <a:p>
                      <a:r>
                        <a:rPr lang="en-US" sz="2400">
                          <a:latin typeface="Arial" panose="020B0604020202020204" pitchFamily="34" charset="0"/>
                          <a:cs typeface="Arial" panose="020B0604020202020204" pitchFamily="34" charset="0"/>
                        </a:rPr>
                        <a:t>33.25 (rounded up to 34)</a:t>
                      </a:r>
                    </a:p>
                  </a:txBody>
                  <a:tcPr/>
                </a:tc>
                <a:tc>
                  <a:txBody>
                    <a:bodyPr/>
                    <a:lstStyle/>
                    <a:p>
                      <a:r>
                        <a:rPr lang="en-US" sz="2400" dirty="0">
                          <a:latin typeface="Arial" panose="020B0604020202020204" pitchFamily="34" charset="0"/>
                          <a:cs typeface="Arial" panose="020B0604020202020204" pitchFamily="34" charset="0"/>
                        </a:rPr>
                        <a:t>34 – 21 = 13 Students</a:t>
                      </a:r>
                    </a:p>
                  </a:txBody>
                  <a:tcPr/>
                </a:tc>
                <a:extLst>
                  <a:ext uri="{0D108BD9-81ED-4DB2-BD59-A6C34878D82A}">
                    <a16:rowId xmlns:a16="http://schemas.microsoft.com/office/drawing/2014/main" val="3375818776"/>
                  </a:ext>
                </a:extLst>
              </a:tr>
            </a:tbl>
          </a:graphicData>
        </a:graphic>
      </p:graphicFrame>
      <p:sp>
        <p:nvSpPr>
          <p:cNvPr id="4" name="Content Placeholder 3">
            <a:extLst>
              <a:ext uri="{FF2B5EF4-FFF2-40B4-BE49-F238E27FC236}">
                <a16:creationId xmlns:a16="http://schemas.microsoft.com/office/drawing/2014/main" id="{AC1675E1-EF91-7409-AB25-11AC70FFD36F}"/>
              </a:ext>
            </a:extLst>
          </p:cNvPr>
          <p:cNvSpPr>
            <a:spLocks noGrp="1"/>
          </p:cNvSpPr>
          <p:nvPr>
            <p:ph sz="quarter" idx="11"/>
          </p:nvPr>
        </p:nvSpPr>
        <p:spPr>
          <a:xfrm>
            <a:off x="647699" y="5071730"/>
            <a:ext cx="10750403" cy="1244010"/>
          </a:xfrm>
        </p:spPr>
        <p:txBody>
          <a:bodyPr vert="horz" lIns="91440" tIns="45720" rIns="91440" bIns="45720" rtlCol="0" anchor="t">
            <a:normAutofit/>
          </a:bodyPr>
          <a:lstStyle/>
          <a:p>
            <a:r>
              <a:rPr lang="en-US" sz="3600">
                <a:effectLst/>
                <a:latin typeface="+mj-lt"/>
                <a:ea typeface="Times New Roman" panose="02020603050405020304" pitchFamily="18" charset="0"/>
                <a:cs typeface="Arial"/>
              </a:rPr>
              <a:t>In this scenario </a:t>
            </a:r>
            <a:r>
              <a:rPr lang="en-US" sz="3600" b="1">
                <a:solidFill>
                  <a:schemeClr val="accent6"/>
                </a:solidFill>
                <a:effectLst/>
                <a:latin typeface="+mj-lt"/>
                <a:ea typeface="Times New Roman" panose="02020603050405020304" pitchFamily="18" charset="0"/>
                <a:cs typeface="Arial"/>
              </a:rPr>
              <a:t>13</a:t>
            </a:r>
            <a:r>
              <a:rPr lang="en-US" sz="3600">
                <a:effectLst/>
                <a:latin typeface="+mj-lt"/>
                <a:ea typeface="Times New Roman" panose="02020603050405020304" pitchFamily="18" charset="0"/>
                <a:cs typeface="Arial"/>
              </a:rPr>
              <a:t> students will be added to the current ELPI Status denominator.</a:t>
            </a:r>
            <a:r>
              <a:rPr lang="en-US">
                <a:latin typeface="+mj-lt"/>
                <a:ea typeface="Times New Roman" panose="02020603050405020304" pitchFamily="18" charset="0"/>
                <a:cs typeface="Arial"/>
              </a:rPr>
              <a:t> </a:t>
            </a:r>
            <a:endParaRPr lang="en-US" sz="3600">
              <a:latin typeface="Arial"/>
              <a:cs typeface="Arial"/>
            </a:endParaRPr>
          </a:p>
        </p:txBody>
      </p:sp>
    </p:spTree>
    <p:extLst>
      <p:ext uri="{BB962C8B-B14F-4D97-AF65-F5344CB8AC3E}">
        <p14:creationId xmlns:p14="http://schemas.microsoft.com/office/powerpoint/2010/main" val="23616251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0627-AC9B-1024-4119-35D7171D07E2}"/>
              </a:ext>
            </a:extLst>
          </p:cNvPr>
          <p:cNvSpPr>
            <a:spLocks noGrp="1"/>
          </p:cNvSpPr>
          <p:nvPr>
            <p:ph type="title"/>
          </p:nvPr>
        </p:nvSpPr>
        <p:spPr/>
        <p:txBody>
          <a:bodyPr/>
          <a:lstStyle/>
          <a:p>
            <a:r>
              <a:rPr lang="en-US" sz="4400">
                <a:cs typeface="Aharoni"/>
              </a:rPr>
              <a:t>“No Progress” Methodology Example</a:t>
            </a:r>
          </a:p>
        </p:txBody>
      </p:sp>
      <p:sp>
        <p:nvSpPr>
          <p:cNvPr id="3" name="Content Placeholder 2">
            <a:extLst>
              <a:ext uri="{FF2B5EF4-FFF2-40B4-BE49-F238E27FC236}">
                <a16:creationId xmlns:a16="http://schemas.microsoft.com/office/drawing/2014/main" id="{E3C3E2F9-F3DB-B7A7-A1B1-310FF849B683}"/>
              </a:ext>
            </a:extLst>
          </p:cNvPr>
          <p:cNvSpPr>
            <a:spLocks noGrp="1"/>
          </p:cNvSpPr>
          <p:nvPr>
            <p:ph sz="quarter" idx="10"/>
          </p:nvPr>
        </p:nvSpPr>
        <p:spPr>
          <a:xfrm>
            <a:off x="647699" y="1404257"/>
            <a:ext cx="10858499" cy="921998"/>
          </a:xfrm>
        </p:spPr>
        <p:txBody>
          <a:bodyPr vert="horz" lIns="91440" tIns="45720" rIns="91440" bIns="45720" rtlCol="0" anchor="t">
            <a:noAutofit/>
          </a:bodyPr>
          <a:lstStyle/>
          <a:p>
            <a:pPr marL="0" marR="0" indent="0" fontAlgn="base">
              <a:spcBef>
                <a:spcPts val="0"/>
              </a:spcBef>
              <a:spcAft>
                <a:spcPts val="0"/>
              </a:spcAft>
              <a:buNone/>
            </a:pPr>
            <a:r>
              <a:rPr lang="en-US" sz="2500">
                <a:latin typeface="+mj-lt"/>
                <a:ea typeface="Times New Roman" panose="02020603050405020304" pitchFamily="18" charset="0"/>
                <a:cs typeface="Arial"/>
              </a:rPr>
              <a:t>As mentioned, i</a:t>
            </a:r>
            <a:r>
              <a:rPr lang="en-US" sz="2500">
                <a:effectLst/>
                <a:latin typeface="+mj-lt"/>
                <a:ea typeface="Times New Roman" panose="02020603050405020304" pitchFamily="18" charset="0"/>
                <a:cs typeface="Arial"/>
              </a:rPr>
              <a:t>n this scenario </a:t>
            </a:r>
            <a:r>
              <a:rPr lang="en-US" sz="2500" b="1">
                <a:solidFill>
                  <a:schemeClr val="accent1">
                    <a:lumMod val="75000"/>
                  </a:schemeClr>
                </a:solidFill>
                <a:effectLst/>
                <a:latin typeface="+mj-lt"/>
                <a:ea typeface="Times New Roman" panose="02020603050405020304" pitchFamily="18" charset="0"/>
                <a:cs typeface="Arial"/>
              </a:rPr>
              <a:t>13</a:t>
            </a:r>
            <a:r>
              <a:rPr lang="en-US" sz="2500">
                <a:effectLst/>
                <a:latin typeface="+mj-lt"/>
                <a:ea typeface="Times New Roman" panose="02020603050405020304" pitchFamily="18" charset="0"/>
                <a:cs typeface="Arial"/>
              </a:rPr>
              <a:t> students will be added to the current ELPI Status denominator:</a:t>
            </a:r>
            <a:endParaRPr lang="en-US" sz="2500">
              <a:latin typeface="Arial"/>
              <a:cs typeface="Arial"/>
            </a:endParaRPr>
          </a:p>
        </p:txBody>
      </p:sp>
      <p:graphicFrame>
        <p:nvGraphicFramePr>
          <p:cNvPr id="5" name="Table 5" descr="A table that demonstrates the impact for not meeting the 95 percent participation rate and how it can negatively impact the English Learner Progress Indicator Status level.">
            <a:extLst>
              <a:ext uri="{FF2B5EF4-FFF2-40B4-BE49-F238E27FC236}">
                <a16:creationId xmlns:a16="http://schemas.microsoft.com/office/drawing/2014/main" id="{E08629DB-1B8C-8AD0-B463-9E08D7C9AAAC}"/>
              </a:ext>
            </a:extLst>
          </p:cNvPr>
          <p:cNvGraphicFramePr>
            <a:graphicFrameLocks noGrp="1"/>
          </p:cNvGraphicFramePr>
          <p:nvPr>
            <p:extLst>
              <p:ext uri="{D42A27DB-BD31-4B8C-83A1-F6EECF244321}">
                <p14:modId xmlns:p14="http://schemas.microsoft.com/office/powerpoint/2010/main" val="1889181315"/>
              </p:ext>
            </p:extLst>
          </p:nvPr>
        </p:nvGraphicFramePr>
        <p:xfrm>
          <a:off x="474452" y="2444150"/>
          <a:ext cx="11336334" cy="2619487"/>
        </p:xfrm>
        <a:graphic>
          <a:graphicData uri="http://schemas.openxmlformats.org/drawingml/2006/table">
            <a:tbl>
              <a:tblPr firstRow="1" bandRow="1">
                <a:tableStyleId>{5C22544A-7EE6-4342-B048-85BDC9FD1C3A}</a:tableStyleId>
              </a:tblPr>
              <a:tblGrid>
                <a:gridCol w="2533845">
                  <a:extLst>
                    <a:ext uri="{9D8B030D-6E8A-4147-A177-3AD203B41FA5}">
                      <a16:colId xmlns:a16="http://schemas.microsoft.com/office/drawing/2014/main" val="3695638822"/>
                    </a:ext>
                  </a:extLst>
                </a:gridCol>
                <a:gridCol w="2689411">
                  <a:extLst>
                    <a:ext uri="{9D8B030D-6E8A-4147-A177-3AD203B41FA5}">
                      <a16:colId xmlns:a16="http://schemas.microsoft.com/office/drawing/2014/main" val="4146059009"/>
                    </a:ext>
                  </a:extLst>
                </a:gridCol>
                <a:gridCol w="2374219">
                  <a:extLst>
                    <a:ext uri="{9D8B030D-6E8A-4147-A177-3AD203B41FA5}">
                      <a16:colId xmlns:a16="http://schemas.microsoft.com/office/drawing/2014/main" val="1965305554"/>
                    </a:ext>
                  </a:extLst>
                </a:gridCol>
                <a:gridCol w="1471592">
                  <a:extLst>
                    <a:ext uri="{9D8B030D-6E8A-4147-A177-3AD203B41FA5}">
                      <a16:colId xmlns:a16="http://schemas.microsoft.com/office/drawing/2014/main" val="3080760506"/>
                    </a:ext>
                  </a:extLst>
                </a:gridCol>
                <a:gridCol w="2267267">
                  <a:extLst>
                    <a:ext uri="{9D8B030D-6E8A-4147-A177-3AD203B41FA5}">
                      <a16:colId xmlns:a16="http://schemas.microsoft.com/office/drawing/2014/main" val="2812333380"/>
                    </a:ext>
                  </a:extLst>
                </a:gridCol>
              </a:tblGrid>
              <a:tr h="370840">
                <a:tc>
                  <a:txBody>
                    <a:bodyPr/>
                    <a:lstStyle/>
                    <a:p>
                      <a:pPr algn="ctr"/>
                      <a:r>
                        <a:rPr lang="en-US" sz="2800">
                          <a:latin typeface="Arial"/>
                        </a:rPr>
                        <a:t>Methodology</a:t>
                      </a:r>
                    </a:p>
                  </a:txBody>
                  <a:tcPr anchor="ctr">
                    <a:solidFill>
                      <a:schemeClr val="tx2">
                        <a:lumMod val="75000"/>
                      </a:schemeClr>
                    </a:solidFill>
                  </a:tcPr>
                </a:tc>
                <a:tc>
                  <a:txBody>
                    <a:bodyPr/>
                    <a:lstStyle/>
                    <a:p>
                      <a:pPr algn="ctr"/>
                      <a:r>
                        <a:rPr lang="en-US" sz="2400">
                          <a:latin typeface="Arial"/>
                        </a:rPr>
                        <a:t>ELPI Numerator</a:t>
                      </a:r>
                    </a:p>
                  </a:txBody>
                  <a:tcPr anchor="ctr">
                    <a:solidFill>
                      <a:schemeClr val="tx2">
                        <a:lumMod val="75000"/>
                      </a:schemeClr>
                    </a:solidFill>
                  </a:tcPr>
                </a:tc>
                <a:tc>
                  <a:txBody>
                    <a:bodyPr/>
                    <a:lstStyle/>
                    <a:p>
                      <a:pPr lvl="0" algn="ctr">
                        <a:buNone/>
                      </a:pPr>
                      <a:r>
                        <a:rPr lang="en-US" sz="2400">
                          <a:latin typeface="Arial"/>
                        </a:rPr>
                        <a:t>ELPI Denominator</a:t>
                      </a:r>
                    </a:p>
                  </a:txBody>
                  <a:tcPr anchor="ctr">
                    <a:solidFill>
                      <a:schemeClr val="tx2">
                        <a:lumMod val="75000"/>
                      </a:schemeClr>
                    </a:solidFill>
                  </a:tcPr>
                </a:tc>
                <a:tc>
                  <a:txBody>
                    <a:bodyPr/>
                    <a:lstStyle/>
                    <a:p>
                      <a:pPr algn="ctr"/>
                      <a:r>
                        <a:rPr lang="en-US" sz="2400">
                          <a:latin typeface="Arial"/>
                        </a:rPr>
                        <a:t>ELPI Status</a:t>
                      </a:r>
                    </a:p>
                  </a:txBody>
                  <a:tcPr anchor="ctr">
                    <a:solidFill>
                      <a:schemeClr val="tx2">
                        <a:lumMod val="75000"/>
                      </a:schemeClr>
                    </a:solidFill>
                  </a:tcPr>
                </a:tc>
                <a:tc>
                  <a:txBody>
                    <a:bodyPr/>
                    <a:lstStyle/>
                    <a:p>
                      <a:pPr lvl="0" algn="ctr">
                        <a:buNone/>
                      </a:pPr>
                      <a:r>
                        <a:rPr lang="en-US" sz="2400">
                          <a:latin typeface="Arial"/>
                        </a:rPr>
                        <a:t>ELPI Status Level</a:t>
                      </a:r>
                    </a:p>
                  </a:txBody>
                  <a:tcPr anchor="ctr">
                    <a:solidFill>
                      <a:schemeClr val="tx2">
                        <a:lumMod val="75000"/>
                      </a:schemeClr>
                    </a:solidFill>
                  </a:tcPr>
                </a:tc>
                <a:extLst>
                  <a:ext uri="{0D108BD9-81ED-4DB2-BD59-A6C34878D82A}">
                    <a16:rowId xmlns:a16="http://schemas.microsoft.com/office/drawing/2014/main" val="1663065197"/>
                  </a:ext>
                </a:extLst>
              </a:tr>
              <a:tr h="851647">
                <a:tc>
                  <a:txBody>
                    <a:bodyPr/>
                    <a:lstStyle/>
                    <a:p>
                      <a:pPr lvl="0">
                        <a:buNone/>
                      </a:pPr>
                      <a:r>
                        <a:rPr lang="en-US" sz="2400">
                          <a:latin typeface="Arial"/>
                        </a:rPr>
                        <a:t>Current ELPI</a:t>
                      </a:r>
                    </a:p>
                  </a:txBody>
                  <a:tcPr anchor="ctr"/>
                </a:tc>
                <a:tc>
                  <a:txBody>
                    <a:bodyPr/>
                    <a:lstStyle/>
                    <a:p>
                      <a:pPr lvl="0">
                        <a:buNone/>
                      </a:pPr>
                      <a:r>
                        <a:rPr lang="en-US" sz="2800">
                          <a:latin typeface="Arial"/>
                        </a:rPr>
                        <a:t>7</a:t>
                      </a:r>
                    </a:p>
                  </a:txBody>
                  <a:tcPr anchor="ctr"/>
                </a:tc>
                <a:tc>
                  <a:txBody>
                    <a:bodyPr/>
                    <a:lstStyle/>
                    <a:p>
                      <a:pPr lvl="0">
                        <a:buNone/>
                      </a:pPr>
                      <a:r>
                        <a:rPr lang="en-US" sz="2800">
                          <a:latin typeface="Arial"/>
                        </a:rPr>
                        <a:t>10</a:t>
                      </a:r>
                    </a:p>
                  </a:txBody>
                  <a:tcPr anchor="ctr"/>
                </a:tc>
                <a:tc>
                  <a:txBody>
                    <a:bodyPr/>
                    <a:lstStyle/>
                    <a:p>
                      <a:pPr lvl="0">
                        <a:buNone/>
                      </a:pPr>
                      <a:r>
                        <a:rPr lang="en-US" sz="2800">
                          <a:latin typeface="Arial"/>
                        </a:rPr>
                        <a:t>70%</a:t>
                      </a:r>
                    </a:p>
                  </a:txBody>
                  <a:tcPr anchor="ctr"/>
                </a:tc>
                <a:tc>
                  <a:txBody>
                    <a:bodyPr/>
                    <a:lstStyle/>
                    <a:p>
                      <a:pPr lvl="0">
                        <a:buNone/>
                      </a:pPr>
                      <a:r>
                        <a:rPr lang="en-US" sz="2800">
                          <a:latin typeface="Arial"/>
                        </a:rPr>
                        <a:t>Very High</a:t>
                      </a:r>
                    </a:p>
                  </a:txBody>
                  <a:tcPr anchor="ctr"/>
                </a:tc>
                <a:extLst>
                  <a:ext uri="{0D108BD9-81ED-4DB2-BD59-A6C34878D82A}">
                    <a16:rowId xmlns:a16="http://schemas.microsoft.com/office/drawing/2014/main" val="3170628255"/>
                  </a:ext>
                </a:extLst>
              </a:tr>
              <a:tr h="370838">
                <a:tc>
                  <a:txBody>
                    <a:bodyPr/>
                    <a:lstStyle/>
                    <a:p>
                      <a:pPr lvl="0">
                        <a:buNone/>
                      </a:pPr>
                      <a:r>
                        <a:rPr lang="en-US" sz="2400" b="1">
                          <a:latin typeface="Arial"/>
                        </a:rPr>
                        <a:t>“No Progress”</a:t>
                      </a:r>
                    </a:p>
                  </a:txBody>
                  <a:tcPr anchor="ctr"/>
                </a:tc>
                <a:tc>
                  <a:txBody>
                    <a:bodyPr/>
                    <a:lstStyle/>
                    <a:p>
                      <a:pPr lvl="0">
                        <a:buNone/>
                      </a:pPr>
                      <a:r>
                        <a:rPr lang="en-US" sz="2800" b="1">
                          <a:latin typeface="Arial"/>
                        </a:rPr>
                        <a:t>7</a:t>
                      </a:r>
                      <a:br>
                        <a:rPr lang="en-US" sz="2800" b="1">
                          <a:latin typeface="Arial"/>
                        </a:rPr>
                      </a:br>
                      <a:r>
                        <a:rPr lang="en-US" sz="2800" b="0">
                          <a:latin typeface="Arial"/>
                        </a:rPr>
                        <a:t>[</a:t>
                      </a:r>
                      <a:r>
                        <a:rPr lang="en-US" sz="2800" b="0" i="0" u="none" strike="noStrike" noProof="0">
                          <a:solidFill>
                            <a:srgbClr val="354052"/>
                          </a:solidFill>
                          <a:latin typeface="Arial"/>
                        </a:rPr>
                        <a:t>7 + (0 x </a:t>
                      </a:r>
                      <a:r>
                        <a:rPr lang="en-US" sz="2800" b="1" i="0" u="none" strike="noStrike" noProof="0">
                          <a:solidFill>
                            <a:schemeClr val="tx2"/>
                          </a:solidFill>
                          <a:latin typeface="Arial"/>
                        </a:rPr>
                        <a:t>13</a:t>
                      </a:r>
                      <a:r>
                        <a:rPr lang="en-US" sz="2800" b="0" i="0" u="none" strike="noStrike" noProof="0">
                          <a:solidFill>
                            <a:srgbClr val="354052"/>
                          </a:solidFill>
                          <a:latin typeface="Arial"/>
                        </a:rPr>
                        <a:t>)]</a:t>
                      </a:r>
                      <a:endParaRPr lang="en-US" b="1"/>
                    </a:p>
                  </a:txBody>
                  <a:tcPr anchor="ctr"/>
                </a:tc>
                <a:tc>
                  <a:txBody>
                    <a:bodyPr/>
                    <a:lstStyle/>
                    <a:p>
                      <a:pPr lvl="0">
                        <a:buNone/>
                      </a:pPr>
                      <a:r>
                        <a:rPr lang="en-US" sz="2800" b="1">
                          <a:latin typeface="Arial"/>
                        </a:rPr>
                        <a:t>23</a:t>
                      </a:r>
                      <a:br>
                        <a:rPr lang="en-US" sz="2800" b="1">
                          <a:latin typeface="Arial"/>
                        </a:rPr>
                      </a:br>
                      <a:r>
                        <a:rPr lang="en-US" sz="2800" b="0" i="0" u="none" strike="noStrike" noProof="0">
                          <a:solidFill>
                            <a:srgbClr val="354052"/>
                          </a:solidFill>
                          <a:latin typeface="Arial"/>
                        </a:rPr>
                        <a:t>[10 (+</a:t>
                      </a:r>
                      <a:r>
                        <a:rPr lang="en-US" sz="2800" b="1" i="0" u="none" strike="noStrike" noProof="0">
                          <a:solidFill>
                            <a:schemeClr val="tx2"/>
                          </a:solidFill>
                          <a:latin typeface="Arial"/>
                        </a:rPr>
                        <a:t>13</a:t>
                      </a:r>
                      <a:r>
                        <a:rPr lang="en-US" sz="2800" b="0" i="0" u="none" strike="noStrike" noProof="0">
                          <a:solidFill>
                            <a:srgbClr val="354052"/>
                          </a:solidFill>
                          <a:latin typeface="Arial"/>
                        </a:rPr>
                        <a:t>)]</a:t>
                      </a:r>
                      <a:endParaRPr lang="en-US" sz="2800" b="1">
                        <a:latin typeface="Arial"/>
                      </a:endParaRPr>
                    </a:p>
                  </a:txBody>
                  <a:tcPr anchor="ctr"/>
                </a:tc>
                <a:tc>
                  <a:txBody>
                    <a:bodyPr/>
                    <a:lstStyle/>
                    <a:p>
                      <a:pPr lvl="0">
                        <a:buNone/>
                      </a:pPr>
                      <a:r>
                        <a:rPr lang="en-US" sz="2800" b="1">
                          <a:latin typeface="Arial"/>
                        </a:rPr>
                        <a:t>30.4%</a:t>
                      </a:r>
                    </a:p>
                  </a:txBody>
                  <a:tcPr anchor="ctr"/>
                </a:tc>
                <a:tc>
                  <a:txBody>
                    <a:bodyPr/>
                    <a:lstStyle/>
                    <a:p>
                      <a:pPr lvl="0">
                        <a:buNone/>
                      </a:pPr>
                      <a:r>
                        <a:rPr lang="en-US" sz="2800" b="1" dirty="0">
                          <a:latin typeface="Arial"/>
                        </a:rPr>
                        <a:t>Very Low</a:t>
                      </a:r>
                    </a:p>
                  </a:txBody>
                  <a:tcPr anchor="ctr"/>
                </a:tc>
                <a:extLst>
                  <a:ext uri="{0D108BD9-81ED-4DB2-BD59-A6C34878D82A}">
                    <a16:rowId xmlns:a16="http://schemas.microsoft.com/office/drawing/2014/main" val="4100162011"/>
                  </a:ext>
                </a:extLst>
              </a:tr>
            </a:tbl>
          </a:graphicData>
        </a:graphic>
      </p:graphicFrame>
    </p:spTree>
    <p:extLst>
      <p:ext uri="{BB962C8B-B14F-4D97-AF65-F5344CB8AC3E}">
        <p14:creationId xmlns:p14="http://schemas.microsoft.com/office/powerpoint/2010/main" val="317001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CA65-23F7-197C-1ADA-519158F30181}"/>
              </a:ext>
            </a:extLst>
          </p:cNvPr>
          <p:cNvSpPr>
            <a:spLocks noGrp="1"/>
          </p:cNvSpPr>
          <p:nvPr>
            <p:ph type="title"/>
          </p:nvPr>
        </p:nvSpPr>
        <p:spPr>
          <a:xfrm>
            <a:off x="647700" y="304801"/>
            <a:ext cx="11326586" cy="1335314"/>
          </a:xfrm>
        </p:spPr>
        <p:txBody>
          <a:bodyPr/>
          <a:lstStyle/>
          <a:p>
            <a:r>
              <a:rPr lang="en-US" sz="4800" dirty="0"/>
              <a:t>Class of 2022: </a:t>
            </a:r>
            <a:br>
              <a:rPr lang="en-US" sz="4800" dirty="0"/>
            </a:br>
            <a:r>
              <a:rPr lang="en-US" sz="4800" dirty="0"/>
              <a:t>Student-Led Enterprise Completion</a:t>
            </a:r>
          </a:p>
        </p:txBody>
      </p:sp>
      <p:graphicFrame>
        <p:nvGraphicFramePr>
          <p:cNvPr id="5" name="Table 5" descr="A table that shows the number of student-led enterprise completed per graduates and non-graduates during the 2020-21 and 2021-22 school year.">
            <a:extLst>
              <a:ext uri="{FF2B5EF4-FFF2-40B4-BE49-F238E27FC236}">
                <a16:creationId xmlns:a16="http://schemas.microsoft.com/office/drawing/2014/main" id="{4208E3C8-57D2-ACEF-01AE-CF51ED803AD0}"/>
              </a:ext>
            </a:extLst>
          </p:cNvPr>
          <p:cNvGraphicFramePr>
            <a:graphicFrameLocks noGrp="1"/>
          </p:cNvGraphicFramePr>
          <p:nvPr>
            <p:ph sz="quarter" idx="10"/>
            <p:extLst>
              <p:ext uri="{D42A27DB-BD31-4B8C-83A1-F6EECF244321}">
                <p14:modId xmlns:p14="http://schemas.microsoft.com/office/powerpoint/2010/main" val="2182942380"/>
              </p:ext>
            </p:extLst>
          </p:nvPr>
        </p:nvGraphicFramePr>
        <p:xfrm>
          <a:off x="666750" y="2329543"/>
          <a:ext cx="10251622" cy="2061210"/>
        </p:xfrm>
        <a:graphic>
          <a:graphicData uri="http://schemas.openxmlformats.org/drawingml/2006/table">
            <a:tbl>
              <a:tblPr firstRow="1" bandRow="1">
                <a:tableStyleId>{5C22544A-7EE6-4342-B048-85BDC9FD1C3A}</a:tableStyleId>
              </a:tblPr>
              <a:tblGrid>
                <a:gridCol w="4079421">
                  <a:extLst>
                    <a:ext uri="{9D8B030D-6E8A-4147-A177-3AD203B41FA5}">
                      <a16:colId xmlns:a16="http://schemas.microsoft.com/office/drawing/2014/main" val="508981770"/>
                    </a:ext>
                  </a:extLst>
                </a:gridCol>
                <a:gridCol w="3145972">
                  <a:extLst>
                    <a:ext uri="{9D8B030D-6E8A-4147-A177-3AD203B41FA5}">
                      <a16:colId xmlns:a16="http://schemas.microsoft.com/office/drawing/2014/main" val="3150874202"/>
                    </a:ext>
                  </a:extLst>
                </a:gridCol>
                <a:gridCol w="3026229">
                  <a:extLst>
                    <a:ext uri="{9D8B030D-6E8A-4147-A177-3AD203B41FA5}">
                      <a16:colId xmlns:a16="http://schemas.microsoft.com/office/drawing/2014/main" val="1959602804"/>
                    </a:ext>
                  </a:extLst>
                </a:gridCol>
              </a:tblGrid>
              <a:tr h="370840">
                <a:tc>
                  <a:txBody>
                    <a:bodyPr/>
                    <a:lstStyle/>
                    <a:p>
                      <a:pPr algn="ctr" fontAlgn="b"/>
                      <a:r>
                        <a:rPr lang="en-US" sz="3200" b="1" i="0" u="none" strike="noStrike">
                          <a:solidFill>
                            <a:schemeClr val="bg1"/>
                          </a:solidFill>
                          <a:effectLst/>
                          <a:latin typeface="Arial"/>
                          <a:cs typeface="Arial"/>
                        </a:rPr>
                        <a:t> Students</a:t>
                      </a:r>
                    </a:p>
                  </a:txBody>
                  <a:tcPr marL="6350" marR="6350" marT="6350" marB="0" anchor="b">
                    <a:solidFill>
                      <a:schemeClr val="tx1"/>
                    </a:solidFill>
                  </a:tcPr>
                </a:tc>
                <a:tc>
                  <a:txBody>
                    <a:bodyPr/>
                    <a:lstStyle/>
                    <a:p>
                      <a:pPr algn="ctr" fontAlgn="b"/>
                      <a:r>
                        <a:rPr lang="en-US" sz="3200" b="1" i="0" u="none" strike="noStrike">
                          <a:solidFill>
                            <a:schemeClr val="bg1"/>
                          </a:solidFill>
                          <a:effectLst/>
                          <a:latin typeface="Arial"/>
                          <a:cs typeface="Arial"/>
                        </a:rPr>
                        <a:t>2020–21</a:t>
                      </a:r>
                    </a:p>
                  </a:txBody>
                  <a:tcPr marL="6350" marR="6350" marT="6350" marB="0" anchor="b">
                    <a:solidFill>
                      <a:schemeClr val="tx1"/>
                    </a:solidFill>
                  </a:tcPr>
                </a:tc>
                <a:tc>
                  <a:txBody>
                    <a:bodyPr/>
                    <a:lstStyle/>
                    <a:p>
                      <a:pPr algn="ctr" fontAlgn="b"/>
                      <a:r>
                        <a:rPr lang="en-US" sz="3200" b="1" i="0" u="none" strike="noStrike" dirty="0">
                          <a:solidFill>
                            <a:schemeClr val="bg1"/>
                          </a:solidFill>
                          <a:effectLst/>
                          <a:latin typeface="Arial"/>
                          <a:cs typeface="Arial"/>
                        </a:rPr>
                        <a:t>2021–22</a:t>
                      </a:r>
                    </a:p>
                  </a:txBody>
                  <a:tcPr marL="6350" marR="6350" marT="6350" marB="0" anchor="b">
                    <a:solidFill>
                      <a:schemeClr val="tx1"/>
                    </a:solidFill>
                  </a:tcPr>
                </a:tc>
                <a:extLst>
                  <a:ext uri="{0D108BD9-81ED-4DB2-BD59-A6C34878D82A}">
                    <a16:rowId xmlns:a16="http://schemas.microsoft.com/office/drawing/2014/main" val="4117121151"/>
                  </a:ext>
                </a:extLst>
              </a:tr>
              <a:tr h="370840">
                <a:tc>
                  <a:txBody>
                    <a:bodyPr/>
                    <a:lstStyle/>
                    <a:p>
                      <a:pPr algn="l" fontAlgn="b"/>
                      <a:r>
                        <a:rPr lang="en-US" sz="3200" b="0" i="0" u="none" strike="noStrike">
                          <a:solidFill>
                            <a:srgbClr val="000000"/>
                          </a:solidFill>
                          <a:effectLst/>
                          <a:latin typeface="Arial"/>
                          <a:cs typeface="Arial"/>
                        </a:rPr>
                        <a:t>Graduates</a:t>
                      </a:r>
                    </a:p>
                  </a:txBody>
                  <a:tcPr marL="6350" marR="6350" marT="6350" marB="0" anchor="b"/>
                </a:tc>
                <a:tc>
                  <a:txBody>
                    <a:bodyPr/>
                    <a:lstStyle/>
                    <a:p>
                      <a:pPr algn="r" fontAlgn="b"/>
                      <a:r>
                        <a:rPr lang="en-US" sz="3200" b="0" i="0" u="none" strike="noStrike">
                          <a:solidFill>
                            <a:srgbClr val="000000"/>
                          </a:solidFill>
                          <a:effectLst/>
                          <a:latin typeface="Arial"/>
                          <a:cs typeface="Arial"/>
                        </a:rPr>
                        <a:t>1,533</a:t>
                      </a:r>
                    </a:p>
                  </a:txBody>
                  <a:tcPr marL="0" marR="0" marT="0" marB="0" anchor="b"/>
                </a:tc>
                <a:tc>
                  <a:txBody>
                    <a:bodyPr/>
                    <a:lstStyle/>
                    <a:p>
                      <a:pPr algn="r" fontAlgn="b"/>
                      <a:r>
                        <a:rPr lang="en-US" sz="3200" b="0" i="0" u="none" strike="noStrike">
                          <a:solidFill>
                            <a:srgbClr val="000000"/>
                          </a:solidFill>
                          <a:effectLst/>
                          <a:latin typeface="Arial"/>
                          <a:cs typeface="Arial"/>
                        </a:rPr>
                        <a:t>2,218</a:t>
                      </a:r>
                    </a:p>
                  </a:txBody>
                  <a:tcPr marL="0" marR="0" marT="0" marB="0" anchor="b"/>
                </a:tc>
                <a:extLst>
                  <a:ext uri="{0D108BD9-81ED-4DB2-BD59-A6C34878D82A}">
                    <a16:rowId xmlns:a16="http://schemas.microsoft.com/office/drawing/2014/main" val="1010368787"/>
                  </a:ext>
                </a:extLst>
              </a:tr>
              <a:tr h="370840">
                <a:tc>
                  <a:txBody>
                    <a:bodyPr/>
                    <a:lstStyle/>
                    <a:p>
                      <a:pPr algn="l" fontAlgn="b"/>
                      <a:r>
                        <a:rPr lang="en-US" sz="3200" b="0" i="0" u="none" strike="noStrike">
                          <a:solidFill>
                            <a:srgbClr val="000000"/>
                          </a:solidFill>
                          <a:effectLst/>
                          <a:latin typeface="+mj-lt"/>
                          <a:cs typeface="Arial"/>
                        </a:rPr>
                        <a:t>Non-Graduates</a:t>
                      </a:r>
                    </a:p>
                  </a:txBody>
                  <a:tcPr marL="6350" marR="6350" marT="6350" marB="0" anchor="b"/>
                </a:tc>
                <a:tc>
                  <a:txBody>
                    <a:bodyPr/>
                    <a:lstStyle/>
                    <a:p>
                      <a:pPr algn="r" fontAlgn="b"/>
                      <a:r>
                        <a:rPr lang="en-US" sz="3200" b="0" i="0" u="none" strike="noStrike">
                          <a:solidFill>
                            <a:srgbClr val="000000"/>
                          </a:solidFill>
                          <a:effectLst/>
                          <a:latin typeface="Arial"/>
                          <a:cs typeface="Arial"/>
                        </a:rPr>
                        <a:t>67</a:t>
                      </a:r>
                    </a:p>
                  </a:txBody>
                  <a:tcPr marL="0" marR="0" marT="0" marB="0" anchor="b"/>
                </a:tc>
                <a:tc>
                  <a:txBody>
                    <a:bodyPr/>
                    <a:lstStyle/>
                    <a:p>
                      <a:pPr algn="r" fontAlgn="b"/>
                      <a:r>
                        <a:rPr lang="en-US" sz="3200" b="0" i="0" u="none" strike="noStrike">
                          <a:solidFill>
                            <a:srgbClr val="000000"/>
                          </a:solidFill>
                          <a:effectLst/>
                          <a:latin typeface="Arial"/>
                          <a:cs typeface="Arial"/>
                        </a:rPr>
                        <a:t>38</a:t>
                      </a:r>
                    </a:p>
                  </a:txBody>
                  <a:tcPr marL="0" marR="0" marT="0" marB="0" anchor="b"/>
                </a:tc>
                <a:extLst>
                  <a:ext uri="{0D108BD9-81ED-4DB2-BD59-A6C34878D82A}">
                    <a16:rowId xmlns:a16="http://schemas.microsoft.com/office/drawing/2014/main" val="3387293509"/>
                  </a:ext>
                </a:extLst>
              </a:tr>
              <a:tr h="370840">
                <a:tc>
                  <a:txBody>
                    <a:bodyPr/>
                    <a:lstStyle/>
                    <a:p>
                      <a:r>
                        <a:rPr lang="en-US" sz="3200" b="1">
                          <a:latin typeface="Arial"/>
                          <a:cs typeface="Arial"/>
                        </a:rPr>
                        <a:t>Total </a:t>
                      </a:r>
                      <a:endParaRPr lang="en-US" sz="3200" b="1">
                        <a:latin typeface="Arial" panose="020B0604020202020204" pitchFamily="34" charset="0"/>
                        <a:cs typeface="Arial" panose="020B0604020202020204" pitchFamily="34" charset="0"/>
                      </a:endParaRPr>
                    </a:p>
                  </a:txBody>
                  <a:tcPr/>
                </a:tc>
                <a:tc>
                  <a:txBody>
                    <a:bodyPr/>
                    <a:lstStyle/>
                    <a:p>
                      <a:pPr algn="r" fontAlgn="b"/>
                      <a:r>
                        <a:rPr lang="en-US" sz="3200" b="1" i="0" u="none" strike="noStrike">
                          <a:solidFill>
                            <a:srgbClr val="000000"/>
                          </a:solidFill>
                          <a:effectLst/>
                          <a:latin typeface="Arial"/>
                          <a:cs typeface="Arial"/>
                        </a:rPr>
                        <a:t>1,600</a:t>
                      </a:r>
                    </a:p>
                  </a:txBody>
                  <a:tcPr marL="0" marR="0" marT="0" marB="0" anchor="b"/>
                </a:tc>
                <a:tc>
                  <a:txBody>
                    <a:bodyPr/>
                    <a:lstStyle/>
                    <a:p>
                      <a:pPr algn="r" fontAlgn="b"/>
                      <a:r>
                        <a:rPr lang="en-US" sz="3200" b="1" i="0" u="none" strike="noStrike" dirty="0">
                          <a:solidFill>
                            <a:srgbClr val="000000"/>
                          </a:solidFill>
                          <a:effectLst/>
                          <a:latin typeface="Arial"/>
                          <a:cs typeface="Arial"/>
                        </a:rPr>
                        <a:t>2,256</a:t>
                      </a:r>
                    </a:p>
                  </a:txBody>
                  <a:tcPr marL="0" marR="0" marT="0" marB="0" anchor="b"/>
                </a:tc>
                <a:extLst>
                  <a:ext uri="{0D108BD9-81ED-4DB2-BD59-A6C34878D82A}">
                    <a16:rowId xmlns:a16="http://schemas.microsoft.com/office/drawing/2014/main" val="1802701532"/>
                  </a:ext>
                </a:extLst>
              </a:tr>
            </a:tbl>
          </a:graphicData>
        </a:graphic>
      </p:graphicFrame>
      <p:sp>
        <p:nvSpPr>
          <p:cNvPr id="4" name="Content Placeholder 3">
            <a:extLst>
              <a:ext uri="{FF2B5EF4-FFF2-40B4-BE49-F238E27FC236}">
                <a16:creationId xmlns:a16="http://schemas.microsoft.com/office/drawing/2014/main" id="{68371C24-782F-1C3C-2D36-14A61FA23C7C}"/>
              </a:ext>
            </a:extLst>
          </p:cNvPr>
          <p:cNvSpPr>
            <a:spLocks noGrp="1"/>
          </p:cNvSpPr>
          <p:nvPr>
            <p:ph sz="quarter" idx="11"/>
          </p:nvPr>
        </p:nvSpPr>
        <p:spPr>
          <a:xfrm>
            <a:off x="647700" y="4573057"/>
            <a:ext cx="10763251" cy="1170214"/>
          </a:xfrm>
        </p:spPr>
        <p:txBody>
          <a:bodyPr>
            <a:normAutofit/>
          </a:bodyPr>
          <a:lstStyle/>
          <a:p>
            <a:r>
              <a:rPr lang="en-US" sz="2400"/>
              <a:t>Total number of students in the Class of 2022 = 497,884  </a:t>
            </a:r>
          </a:p>
        </p:txBody>
      </p:sp>
    </p:spTree>
    <p:extLst>
      <p:ext uri="{BB962C8B-B14F-4D97-AF65-F5344CB8AC3E}">
        <p14:creationId xmlns:p14="http://schemas.microsoft.com/office/powerpoint/2010/main" val="20146154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0627-AC9B-1024-4119-35D7171D07E2}"/>
              </a:ext>
            </a:extLst>
          </p:cNvPr>
          <p:cNvSpPr>
            <a:spLocks noGrp="1"/>
          </p:cNvSpPr>
          <p:nvPr>
            <p:ph type="title"/>
          </p:nvPr>
        </p:nvSpPr>
        <p:spPr>
          <a:xfrm>
            <a:off x="484415" y="87086"/>
            <a:ext cx="10858500" cy="936171"/>
          </a:xfrm>
        </p:spPr>
        <p:txBody>
          <a:bodyPr/>
          <a:lstStyle/>
          <a:p>
            <a:r>
              <a:rPr lang="en-US" sz="4400">
                <a:cs typeface="Aharoni"/>
              </a:rPr>
              <a:t>“No Progress” Methodology Features</a:t>
            </a:r>
            <a:endParaRPr lang="en-US"/>
          </a:p>
        </p:txBody>
      </p:sp>
      <p:sp>
        <p:nvSpPr>
          <p:cNvPr id="3" name="Content Placeholder 2">
            <a:extLst>
              <a:ext uri="{FF2B5EF4-FFF2-40B4-BE49-F238E27FC236}">
                <a16:creationId xmlns:a16="http://schemas.microsoft.com/office/drawing/2014/main" id="{E3C3E2F9-F3DB-B7A7-A1B1-310FF849B683}"/>
              </a:ext>
            </a:extLst>
          </p:cNvPr>
          <p:cNvSpPr>
            <a:spLocks noGrp="1"/>
          </p:cNvSpPr>
          <p:nvPr>
            <p:ph sz="quarter" idx="10"/>
          </p:nvPr>
        </p:nvSpPr>
        <p:spPr>
          <a:xfrm>
            <a:off x="647699" y="1023257"/>
            <a:ext cx="10858499" cy="5638800"/>
          </a:xfrm>
        </p:spPr>
        <p:txBody>
          <a:bodyPr vert="horz" lIns="91440" tIns="45720" rIns="91440" bIns="45720" rtlCol="0" anchor="t">
            <a:normAutofit fontScale="92500" lnSpcReduction="10000"/>
          </a:bodyPr>
          <a:lstStyle/>
          <a:p>
            <a:pPr marR="152400" lvl="0" fontAlgn="base"/>
            <a:r>
              <a:rPr lang="en-US" sz="3300">
                <a:latin typeface="Arial"/>
                <a:cs typeface="Arial"/>
              </a:rPr>
              <a:t>Uses a single year of participation rate data to apply the participation rate penalty.</a:t>
            </a:r>
          </a:p>
          <a:p>
            <a:pPr marR="152400" fontAlgn="base"/>
            <a:r>
              <a:rPr lang="en-US" sz="3300">
                <a:latin typeface="Arial"/>
                <a:cs typeface="Arial"/>
              </a:rPr>
              <a:t>Applies the participation rate penalty to:</a:t>
            </a:r>
          </a:p>
          <a:p>
            <a:pPr marR="152400" lvl="1"/>
            <a:r>
              <a:rPr lang="en-US" sz="3100">
                <a:latin typeface="Arial"/>
                <a:cs typeface="Arial"/>
              </a:rPr>
              <a:t>Kindergarten students that were enrolled and not tested in the current year.</a:t>
            </a:r>
            <a:endParaRPr lang="en-US"/>
          </a:p>
          <a:p>
            <a:pPr marR="152400" lvl="1"/>
            <a:r>
              <a:rPr lang="en-US" sz="3300">
                <a:latin typeface="Arial"/>
                <a:cs typeface="Arial"/>
              </a:rPr>
              <a:t>Students that were enrolled and not tested in the current year even in instances where a prior year performance level cannot be found.</a:t>
            </a:r>
            <a:endParaRPr lang="en-US">
              <a:latin typeface="Arial"/>
              <a:cs typeface="Arial"/>
            </a:endParaRPr>
          </a:p>
          <a:p>
            <a:pPr marR="152400" fontAlgn="base"/>
            <a:r>
              <a:rPr lang="en-US" sz="3300">
                <a:latin typeface="Arial"/>
                <a:cs typeface="Arial"/>
              </a:rPr>
              <a:t>Has a more subtle and variable impact on ESSA and LCFF determinations than an “Orange” or “Red” Color assignment. </a:t>
            </a:r>
          </a:p>
        </p:txBody>
      </p:sp>
    </p:spTree>
    <p:extLst>
      <p:ext uri="{BB962C8B-B14F-4D97-AF65-F5344CB8AC3E}">
        <p14:creationId xmlns:p14="http://schemas.microsoft.com/office/powerpoint/2010/main" val="7878639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E803-40E7-157B-4DFC-E75ED529260B}"/>
              </a:ext>
            </a:extLst>
          </p:cNvPr>
          <p:cNvSpPr>
            <a:spLocks noGrp="1"/>
          </p:cNvSpPr>
          <p:nvPr>
            <p:ph type="title"/>
          </p:nvPr>
        </p:nvSpPr>
        <p:spPr/>
        <p:txBody>
          <a:bodyPr/>
          <a:lstStyle/>
          <a:p>
            <a:r>
              <a:rPr lang="en-US" sz="6600">
                <a:ea typeface="+mj-lt"/>
                <a:cs typeface="+mj-lt"/>
              </a:rPr>
              <a:t>Differentiated Assistance Criteria</a:t>
            </a:r>
            <a:endParaRPr lang="en-US" sz="6600"/>
          </a:p>
        </p:txBody>
      </p:sp>
    </p:spTree>
    <p:extLst>
      <p:ext uri="{BB962C8B-B14F-4D97-AF65-F5344CB8AC3E}">
        <p14:creationId xmlns:p14="http://schemas.microsoft.com/office/powerpoint/2010/main" val="22764544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873E-1611-6831-CD66-3B854614A861}"/>
              </a:ext>
            </a:extLst>
          </p:cNvPr>
          <p:cNvSpPr>
            <a:spLocks noGrp="1"/>
          </p:cNvSpPr>
          <p:nvPr>
            <p:ph type="title"/>
          </p:nvPr>
        </p:nvSpPr>
        <p:spPr/>
        <p:txBody>
          <a:bodyPr/>
          <a:lstStyle/>
          <a:p>
            <a:r>
              <a:rPr lang="en-US">
                <a:ea typeface="+mj-lt"/>
                <a:cs typeface="+mj-lt"/>
              </a:rPr>
              <a:t>Levels of Assistance</a:t>
            </a:r>
            <a:endParaRPr lang="en-US"/>
          </a:p>
        </p:txBody>
      </p:sp>
      <p:sp>
        <p:nvSpPr>
          <p:cNvPr id="3" name="Content Placeholder 2">
            <a:extLst>
              <a:ext uri="{FF2B5EF4-FFF2-40B4-BE49-F238E27FC236}">
                <a16:creationId xmlns:a16="http://schemas.microsoft.com/office/drawing/2014/main" id="{3BB87526-EDF2-8A22-045F-772137B9C4CE}"/>
              </a:ext>
            </a:extLst>
          </p:cNvPr>
          <p:cNvSpPr>
            <a:spLocks noGrp="1"/>
          </p:cNvSpPr>
          <p:nvPr>
            <p:ph sz="quarter" idx="10"/>
          </p:nvPr>
        </p:nvSpPr>
        <p:spPr/>
        <p:txBody>
          <a:bodyPr vert="horz" lIns="91440" tIns="45720" rIns="91440" bIns="45720" rtlCol="0" anchor="t">
            <a:normAutofit fontScale="92500" lnSpcReduction="10000"/>
          </a:bodyPr>
          <a:lstStyle/>
          <a:p>
            <a:r>
              <a:rPr lang="en-US" b="1">
                <a:latin typeface="Arial"/>
                <a:cs typeface="Arial"/>
              </a:rPr>
              <a:t>Level 1 – Support for All: </a:t>
            </a:r>
            <a:endParaRPr lang="en-US"/>
          </a:p>
          <a:p>
            <a:pPr lvl="1"/>
            <a:r>
              <a:rPr lang="en-US">
                <a:latin typeface="Arial"/>
                <a:cs typeface="Arial"/>
              </a:rPr>
              <a:t>All districts, charter schools, and County Offices of Education (COEs) are eligible for general assistance.</a:t>
            </a:r>
            <a:endParaRPr lang="en-US"/>
          </a:p>
          <a:p>
            <a:r>
              <a:rPr lang="en-US" b="1">
                <a:latin typeface="Arial"/>
                <a:cs typeface="Arial"/>
              </a:rPr>
              <a:t>Level 2 – Differentiated Assistance: </a:t>
            </a:r>
            <a:endParaRPr lang="en-US"/>
          </a:p>
          <a:p>
            <a:pPr lvl="1"/>
            <a:r>
              <a:rPr lang="en-US">
                <a:latin typeface="Arial"/>
                <a:cs typeface="Arial"/>
              </a:rPr>
              <a:t>All districts, charter schools, and COEs are eligible for Differentiated Assistance based on performance in each Local Control Funding Formula (LCFF) state priority area. </a:t>
            </a:r>
            <a:endParaRPr lang="en-US"/>
          </a:p>
        </p:txBody>
      </p:sp>
    </p:spTree>
    <p:extLst>
      <p:ext uri="{BB962C8B-B14F-4D97-AF65-F5344CB8AC3E}">
        <p14:creationId xmlns:p14="http://schemas.microsoft.com/office/powerpoint/2010/main" val="1474972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369E-37BC-DBE9-B0E0-E05A7C48129C}"/>
              </a:ext>
            </a:extLst>
          </p:cNvPr>
          <p:cNvSpPr>
            <a:spLocks noGrp="1"/>
          </p:cNvSpPr>
          <p:nvPr>
            <p:ph type="title"/>
          </p:nvPr>
        </p:nvSpPr>
        <p:spPr>
          <a:xfrm>
            <a:off x="647700" y="304801"/>
            <a:ext cx="10858500" cy="1088064"/>
          </a:xfrm>
        </p:spPr>
        <p:txBody>
          <a:bodyPr/>
          <a:lstStyle/>
          <a:p>
            <a:r>
              <a:rPr lang="en-US" sz="4800">
                <a:ea typeface="+mj-lt"/>
                <a:cs typeface="+mj-lt"/>
              </a:rPr>
              <a:t>Differentiated Assistance:</a:t>
            </a:r>
            <a:br>
              <a:rPr lang="en-US" sz="4800">
                <a:ea typeface="+mj-lt"/>
                <a:cs typeface="+mj-lt"/>
              </a:rPr>
            </a:br>
            <a:r>
              <a:rPr lang="en-US" sz="4800">
                <a:ea typeface="+mj-lt"/>
                <a:cs typeface="+mj-lt"/>
              </a:rPr>
              <a:t>Timeline for Eligibility and “Exit”</a:t>
            </a:r>
            <a:endParaRPr lang="en-US" sz="4800"/>
          </a:p>
        </p:txBody>
      </p:sp>
      <p:sp>
        <p:nvSpPr>
          <p:cNvPr id="3" name="Content Placeholder 2">
            <a:extLst>
              <a:ext uri="{FF2B5EF4-FFF2-40B4-BE49-F238E27FC236}">
                <a16:creationId xmlns:a16="http://schemas.microsoft.com/office/drawing/2014/main" id="{AC54EA73-7613-102C-F9F3-DF2C7BE75D24}"/>
              </a:ext>
            </a:extLst>
          </p:cNvPr>
          <p:cNvSpPr>
            <a:spLocks noGrp="1"/>
          </p:cNvSpPr>
          <p:nvPr>
            <p:ph sz="quarter" idx="10"/>
          </p:nvPr>
        </p:nvSpPr>
        <p:spPr>
          <a:xfrm>
            <a:off x="509477" y="1848294"/>
            <a:ext cx="10858499" cy="4305300"/>
          </a:xfrm>
        </p:spPr>
        <p:txBody>
          <a:bodyPr vert="horz" lIns="91440" tIns="45720" rIns="91440" bIns="45720" rtlCol="0" anchor="t">
            <a:noAutofit/>
          </a:bodyPr>
          <a:lstStyle/>
          <a:p>
            <a:r>
              <a:rPr lang="en-US" sz="3200">
                <a:latin typeface="Arial"/>
                <a:cs typeface="Arial"/>
              </a:rPr>
              <a:t>Differentiated assistance eligibility determinations are made annually following the release of the Dashboard. </a:t>
            </a:r>
          </a:p>
          <a:p>
            <a:r>
              <a:rPr lang="en-US" sz="3200">
                <a:latin typeface="Arial"/>
                <a:cs typeface="Arial"/>
              </a:rPr>
              <a:t>Differentiated assistance is not a status. Districts, COEs and charter schools do not exit from assistance.</a:t>
            </a:r>
            <a:endParaRPr lang="en-US" sz="3200"/>
          </a:p>
        </p:txBody>
      </p:sp>
    </p:spTree>
    <p:extLst>
      <p:ext uri="{BB962C8B-B14F-4D97-AF65-F5344CB8AC3E}">
        <p14:creationId xmlns:p14="http://schemas.microsoft.com/office/powerpoint/2010/main" val="4065569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4C61-1143-C8FB-C3C5-D84966055342}"/>
              </a:ext>
            </a:extLst>
          </p:cNvPr>
          <p:cNvSpPr>
            <a:spLocks noGrp="1"/>
          </p:cNvSpPr>
          <p:nvPr>
            <p:ph type="title"/>
          </p:nvPr>
        </p:nvSpPr>
        <p:spPr>
          <a:xfrm>
            <a:off x="382772" y="132443"/>
            <a:ext cx="11717079" cy="1335314"/>
          </a:xfrm>
        </p:spPr>
        <p:txBody>
          <a:bodyPr/>
          <a:lstStyle/>
          <a:p>
            <a:r>
              <a:rPr lang="en-US" sz="4400">
                <a:ea typeface="+mj-lt"/>
                <a:cs typeface="+mj-lt"/>
              </a:rPr>
              <a:t>Differentiated Assistance Eligibility Criteria</a:t>
            </a:r>
          </a:p>
        </p:txBody>
      </p:sp>
      <p:sp>
        <p:nvSpPr>
          <p:cNvPr id="3" name="Content Placeholder 2">
            <a:extLst>
              <a:ext uri="{FF2B5EF4-FFF2-40B4-BE49-F238E27FC236}">
                <a16:creationId xmlns:a16="http://schemas.microsoft.com/office/drawing/2014/main" id="{35FC29F0-4C25-290A-C2C5-3EDB69B9CCC6}"/>
              </a:ext>
            </a:extLst>
          </p:cNvPr>
          <p:cNvSpPr>
            <a:spLocks noGrp="1"/>
          </p:cNvSpPr>
          <p:nvPr>
            <p:ph sz="quarter" idx="10"/>
          </p:nvPr>
        </p:nvSpPr>
        <p:spPr>
          <a:xfrm>
            <a:off x="647699" y="1467757"/>
            <a:ext cx="10858499" cy="4590143"/>
          </a:xfrm>
        </p:spPr>
        <p:txBody>
          <a:bodyPr vert="horz" lIns="91440" tIns="45720" rIns="91440" bIns="45720" rtlCol="0" anchor="t">
            <a:normAutofit/>
          </a:bodyPr>
          <a:lstStyle/>
          <a:p>
            <a:r>
              <a:rPr lang="en-US" sz="3200" b="1">
                <a:latin typeface="Arial"/>
                <a:cs typeface="Arial"/>
              </a:rPr>
              <a:t>Both state and local indicator</a:t>
            </a:r>
            <a:r>
              <a:rPr lang="en-US" sz="3200">
                <a:latin typeface="Arial"/>
                <a:cs typeface="Arial"/>
              </a:rPr>
              <a:t> results for each priority area reported on the Dashboard are used to determine eligibility of </a:t>
            </a:r>
            <a:r>
              <a:rPr lang="en-US" sz="3200" b="1">
                <a:latin typeface="Arial"/>
                <a:cs typeface="Arial"/>
              </a:rPr>
              <a:t>districts and COEs</a:t>
            </a:r>
            <a:r>
              <a:rPr lang="en-US" sz="3200">
                <a:latin typeface="Arial"/>
                <a:cs typeface="Arial"/>
              </a:rPr>
              <a:t> for Differentiated Assistance.</a:t>
            </a:r>
            <a:endParaRPr lang="en-US" sz="3200"/>
          </a:p>
          <a:p>
            <a:r>
              <a:rPr lang="en-US" sz="3200">
                <a:latin typeface="Arial"/>
                <a:cs typeface="Arial"/>
              </a:rPr>
              <a:t>The following tables identify the student group criteria for each priority area used to make LCFF eligibility for assistance determinations in a year with ALL Indicators available. </a:t>
            </a:r>
            <a:endParaRPr lang="en-US" sz="3200"/>
          </a:p>
          <a:p>
            <a:pPr marL="91440" indent="0">
              <a:buNone/>
            </a:pPr>
            <a:endParaRPr lang="en-US"/>
          </a:p>
        </p:txBody>
      </p:sp>
    </p:spTree>
    <p:extLst>
      <p:ext uri="{BB962C8B-B14F-4D97-AF65-F5344CB8AC3E}">
        <p14:creationId xmlns:p14="http://schemas.microsoft.com/office/powerpoint/2010/main" val="232876802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804733" y="193040"/>
            <a:ext cx="11387267" cy="1315720"/>
          </a:xfrm>
        </p:spPr>
        <p:txBody>
          <a:bodyPr/>
          <a:lstStyle/>
          <a:p>
            <a:r>
              <a:rPr lang="en-US" sz="4000">
                <a:ea typeface="+mj-lt"/>
                <a:cs typeface="+mj-lt"/>
              </a:rPr>
              <a:t>Differentiated Assistance Eligibility Criteria for Priorities 1-5</a:t>
            </a:r>
            <a:endParaRPr lang="en-US" sz="4000"/>
          </a:p>
        </p:txBody>
      </p:sp>
      <p:graphicFrame>
        <p:nvGraphicFramePr>
          <p:cNvPr id="4" name="Table 4" descr="Differentiated Assistance Eligibility Criteria for Priorities 1 through 3.">
            <a:extLst>
              <a:ext uri="{FF2B5EF4-FFF2-40B4-BE49-F238E27FC236}">
                <a16:creationId xmlns:a16="http://schemas.microsoft.com/office/drawing/2014/main" id="{FCC98CAE-C2CF-BD49-825B-8EF1690F3854}"/>
              </a:ext>
            </a:extLst>
          </p:cNvPr>
          <p:cNvGraphicFramePr>
            <a:graphicFrameLocks noGrp="1"/>
          </p:cNvGraphicFramePr>
          <p:nvPr>
            <p:ph sz="quarter" idx="10"/>
            <p:extLst>
              <p:ext uri="{D42A27DB-BD31-4B8C-83A1-F6EECF244321}">
                <p14:modId xmlns:p14="http://schemas.microsoft.com/office/powerpoint/2010/main" val="2951697490"/>
              </p:ext>
            </p:extLst>
          </p:nvPr>
        </p:nvGraphicFramePr>
        <p:xfrm>
          <a:off x="402366" y="2057400"/>
          <a:ext cx="11387267" cy="3291840"/>
        </p:xfrm>
        <a:graphic>
          <a:graphicData uri="http://schemas.openxmlformats.org/drawingml/2006/table">
            <a:tbl>
              <a:tblPr firstRow="1" bandRow="1">
                <a:tableStyleId>{5C22544A-7EE6-4342-B048-85BDC9FD1C3A}</a:tableStyleId>
              </a:tblPr>
              <a:tblGrid>
                <a:gridCol w="1493109">
                  <a:extLst>
                    <a:ext uri="{9D8B030D-6E8A-4147-A177-3AD203B41FA5}">
                      <a16:colId xmlns:a16="http://schemas.microsoft.com/office/drawing/2014/main" val="3201721788"/>
                    </a:ext>
                  </a:extLst>
                </a:gridCol>
                <a:gridCol w="3418205">
                  <a:extLst>
                    <a:ext uri="{9D8B030D-6E8A-4147-A177-3AD203B41FA5}">
                      <a16:colId xmlns:a16="http://schemas.microsoft.com/office/drawing/2014/main" val="2721237073"/>
                    </a:ext>
                  </a:extLst>
                </a:gridCol>
                <a:gridCol w="6475953">
                  <a:extLst>
                    <a:ext uri="{9D8B030D-6E8A-4147-A177-3AD203B41FA5}">
                      <a16:colId xmlns:a16="http://schemas.microsoft.com/office/drawing/2014/main" val="4117683089"/>
                    </a:ext>
                  </a:extLst>
                </a:gridCol>
              </a:tblGrid>
              <a:tr h="370840">
                <a:tc>
                  <a:txBody>
                    <a:bodyPr/>
                    <a:lstStyle/>
                    <a:p>
                      <a:pPr lvl="0" algn="l">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40">
                <a:tc>
                  <a:txBody>
                    <a:bodyPr/>
                    <a:lstStyle/>
                    <a:p>
                      <a:pPr lvl="0" algn="ctr">
                        <a:buNone/>
                      </a:pPr>
                      <a:r>
                        <a:rPr lang="en-US" sz="2400">
                          <a:latin typeface="Arial"/>
                        </a:rPr>
                        <a:t>1</a:t>
                      </a:r>
                    </a:p>
                  </a:txBody>
                  <a:tcPr/>
                </a:tc>
                <a:tc>
                  <a:txBody>
                    <a:bodyPr/>
                    <a:lstStyle/>
                    <a:p>
                      <a:r>
                        <a:rPr lang="en-US" sz="2400">
                          <a:latin typeface="Arial"/>
                        </a:rPr>
                        <a:t>Basics</a:t>
                      </a:r>
                    </a:p>
                  </a:txBody>
                  <a:tcPr/>
                </a:tc>
                <a:tc>
                  <a:txBody>
                    <a:bodyPr/>
                    <a:lstStyle/>
                    <a:p>
                      <a:pPr marL="342900" lvl="0" indent="-342900">
                        <a:buFont typeface="Arial"/>
                        <a:buChar char="•"/>
                      </a:pPr>
                      <a:r>
                        <a:rPr lang="en-US" sz="2400" b="0" i="0" u="none" strike="noStrike" noProof="0">
                          <a:latin typeface="Arial"/>
                        </a:rPr>
                        <a:t>Not Met for Two or More Years on Local Performance</a:t>
                      </a:r>
                    </a:p>
                  </a:txBody>
                  <a:tcPr/>
                </a:tc>
                <a:extLst>
                  <a:ext uri="{0D108BD9-81ED-4DB2-BD59-A6C34878D82A}">
                    <a16:rowId xmlns:a16="http://schemas.microsoft.com/office/drawing/2014/main" val="3386362562"/>
                  </a:ext>
                </a:extLst>
              </a:tr>
              <a:tr h="370839">
                <a:tc>
                  <a:txBody>
                    <a:bodyPr/>
                    <a:lstStyle/>
                    <a:p>
                      <a:pPr lvl="0" algn="ctr">
                        <a:buNone/>
                      </a:pPr>
                      <a:r>
                        <a:rPr lang="en-US" sz="2400" b="0" i="0" u="none" strike="noStrike" noProof="0">
                          <a:latin typeface="Arial"/>
                        </a:rPr>
                        <a:t>2</a:t>
                      </a:r>
                    </a:p>
                  </a:txBody>
                  <a:tcPr/>
                </a:tc>
                <a:tc>
                  <a:txBody>
                    <a:bodyPr/>
                    <a:lstStyle/>
                    <a:p>
                      <a:pPr lvl="0">
                        <a:buNone/>
                      </a:pPr>
                      <a:r>
                        <a:rPr lang="en-US" sz="2400">
                          <a:latin typeface="Arial"/>
                        </a:rPr>
                        <a:t>Implementation </a:t>
                      </a:r>
                      <a:r>
                        <a:rPr lang="en-US" sz="2400" b="0" i="0" u="none" strike="noStrike" noProof="0">
                          <a:latin typeface="Arial"/>
                        </a:rPr>
                        <a:t>of State Academic Standards</a:t>
                      </a:r>
                      <a:endParaRPr lang="en-US" sz="2400">
                        <a:latin typeface="Arial"/>
                      </a:endParaRP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753328262"/>
                  </a:ext>
                </a:extLst>
              </a:tr>
              <a:tr h="370838">
                <a:tc>
                  <a:txBody>
                    <a:bodyPr/>
                    <a:lstStyle/>
                    <a:p>
                      <a:pPr lvl="0" algn="ctr">
                        <a:buNone/>
                      </a:pPr>
                      <a:r>
                        <a:rPr lang="en-US" sz="2400" b="0" i="0" u="none" strike="noStrike" noProof="0">
                          <a:latin typeface="Arial"/>
                        </a:rPr>
                        <a:t>3</a:t>
                      </a:r>
                    </a:p>
                  </a:txBody>
                  <a:tcPr/>
                </a:tc>
                <a:tc>
                  <a:txBody>
                    <a:bodyPr/>
                    <a:lstStyle/>
                    <a:p>
                      <a:pPr lvl="0">
                        <a:buNone/>
                      </a:pPr>
                      <a:r>
                        <a:rPr lang="en-US" sz="2400" b="0" i="0" u="none" strike="noStrike" noProof="0">
                          <a:latin typeface="Arial"/>
                        </a:rPr>
                        <a:t>Parent and Family Engagement</a:t>
                      </a:r>
                    </a:p>
                  </a:txBody>
                  <a:tcPr/>
                </a:tc>
                <a:tc>
                  <a:txBody>
                    <a:bodyPr/>
                    <a:lstStyle/>
                    <a:p>
                      <a:pPr marL="342900" lvl="0" indent="-342900" algn="l">
                        <a:lnSpc>
                          <a:spcPct val="100000"/>
                        </a:lnSpc>
                        <a:spcBef>
                          <a:spcPts val="0"/>
                        </a:spcBef>
                        <a:spcAft>
                          <a:spcPts val="0"/>
                        </a:spcAft>
                        <a:buFont typeface="Arial"/>
                        <a:buChar char="•"/>
                      </a:pPr>
                      <a:r>
                        <a:rPr lang="en-US" sz="2400" b="0" i="0" u="none" strike="noStrike" noProof="0" dirty="0">
                          <a:latin typeface="Arial"/>
                        </a:rPr>
                        <a:t>Not Met for Two or More Years on Local Performance</a:t>
                      </a:r>
                    </a:p>
                  </a:txBody>
                  <a:tcPr/>
                </a:tc>
                <a:extLst>
                  <a:ext uri="{0D108BD9-81ED-4DB2-BD59-A6C34878D82A}">
                    <a16:rowId xmlns:a16="http://schemas.microsoft.com/office/drawing/2014/main" val="1571956437"/>
                  </a:ext>
                </a:extLst>
              </a:tr>
            </a:tbl>
          </a:graphicData>
        </a:graphic>
      </p:graphicFrame>
    </p:spTree>
    <p:extLst>
      <p:ext uri="{BB962C8B-B14F-4D97-AF65-F5344CB8AC3E}">
        <p14:creationId xmlns:p14="http://schemas.microsoft.com/office/powerpoint/2010/main" val="32618061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859566" y="101601"/>
            <a:ext cx="10472867" cy="863600"/>
          </a:xfrm>
        </p:spPr>
        <p:txBody>
          <a:bodyPr/>
          <a:lstStyle/>
          <a:p>
            <a:r>
              <a:rPr lang="en-US" sz="4000">
                <a:ea typeface="+mj-lt"/>
                <a:cs typeface="+mj-lt"/>
              </a:rPr>
              <a:t>Eligibility Criteria for Priorities 1-5 (Cont.)</a:t>
            </a:r>
            <a:endParaRPr lang="en-US" sz="4000"/>
          </a:p>
        </p:txBody>
      </p:sp>
      <p:graphicFrame>
        <p:nvGraphicFramePr>
          <p:cNvPr id="4" name="Table 4" descr="Differentiated Assistance Eligibility Criteria for Priorities 4 and 5.">
            <a:extLst>
              <a:ext uri="{FF2B5EF4-FFF2-40B4-BE49-F238E27FC236}">
                <a16:creationId xmlns:a16="http://schemas.microsoft.com/office/drawing/2014/main" id="{FCC98CAE-C2CF-BD49-825B-8EF1690F3854}"/>
              </a:ext>
            </a:extLst>
          </p:cNvPr>
          <p:cNvGraphicFramePr>
            <a:graphicFrameLocks noGrp="1"/>
          </p:cNvGraphicFramePr>
          <p:nvPr>
            <p:ph sz="quarter" idx="10"/>
            <p:extLst>
              <p:ext uri="{D42A27DB-BD31-4B8C-83A1-F6EECF244321}">
                <p14:modId xmlns:p14="http://schemas.microsoft.com/office/powerpoint/2010/main" val="2218805191"/>
              </p:ext>
            </p:extLst>
          </p:nvPr>
        </p:nvGraphicFramePr>
        <p:xfrm>
          <a:off x="402366" y="1371600"/>
          <a:ext cx="11387267" cy="3931920"/>
        </p:xfrm>
        <a:graphic>
          <a:graphicData uri="http://schemas.openxmlformats.org/drawingml/2006/table">
            <a:tbl>
              <a:tblPr firstRow="1" bandRow="1">
                <a:tableStyleId>{5C22544A-7EE6-4342-B048-85BDC9FD1C3A}</a:tableStyleId>
              </a:tblPr>
              <a:tblGrid>
                <a:gridCol w="1350013">
                  <a:extLst>
                    <a:ext uri="{9D8B030D-6E8A-4147-A177-3AD203B41FA5}">
                      <a16:colId xmlns:a16="http://schemas.microsoft.com/office/drawing/2014/main" val="3201721788"/>
                    </a:ext>
                  </a:extLst>
                </a:gridCol>
                <a:gridCol w="2783014">
                  <a:extLst>
                    <a:ext uri="{9D8B030D-6E8A-4147-A177-3AD203B41FA5}">
                      <a16:colId xmlns:a16="http://schemas.microsoft.com/office/drawing/2014/main" val="2721237073"/>
                    </a:ext>
                  </a:extLst>
                </a:gridCol>
                <a:gridCol w="7254240">
                  <a:extLst>
                    <a:ext uri="{9D8B030D-6E8A-4147-A177-3AD203B41FA5}">
                      <a16:colId xmlns:a16="http://schemas.microsoft.com/office/drawing/2014/main" val="4117683089"/>
                    </a:ext>
                  </a:extLst>
                </a:gridCol>
              </a:tblGrid>
              <a:tr h="370840">
                <a:tc>
                  <a:txBody>
                    <a:bodyPr/>
                    <a:lstStyle/>
                    <a:p>
                      <a:pPr lvl="0" algn="l">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38">
                <a:tc>
                  <a:txBody>
                    <a:bodyPr/>
                    <a:lstStyle/>
                    <a:p>
                      <a:pPr lvl="0" algn="ctr">
                        <a:buNone/>
                      </a:pPr>
                      <a:r>
                        <a:rPr lang="en-US" sz="2400" b="0" i="0" u="none" strike="noStrike" noProof="0">
                          <a:latin typeface="Arial"/>
                        </a:rPr>
                        <a:t>4</a:t>
                      </a:r>
                    </a:p>
                  </a:txBody>
                  <a:tcPr/>
                </a:tc>
                <a:tc>
                  <a:txBody>
                    <a:bodyPr/>
                    <a:lstStyle/>
                    <a:p>
                      <a:pPr lvl="0">
                        <a:buNone/>
                      </a:pPr>
                      <a:r>
                        <a:rPr lang="en-US" sz="2400" b="0" i="0" u="none" strike="noStrike" noProof="0">
                          <a:latin typeface="Arial"/>
                        </a:rPr>
                        <a:t>Pupil Achievement</a:t>
                      </a:r>
                    </a:p>
                  </a:txBody>
                  <a:tcPr/>
                </a:tc>
                <a:tc>
                  <a:txBody>
                    <a:bodyPr/>
                    <a:lstStyle/>
                    <a:p>
                      <a:pPr marL="342900" lvl="0" indent="-342900">
                        <a:buFont typeface="Arial"/>
                        <a:buChar char="•"/>
                      </a:pPr>
                      <a:r>
                        <a:rPr lang="en-US" sz="2400" b="0" i="0" u="none" strike="noStrike" noProof="0">
                          <a:latin typeface="Arial"/>
                        </a:rPr>
                        <a:t>Red on both English language arts and math tests, or </a:t>
                      </a:r>
                      <a:endParaRPr lang="en-US" sz="2400">
                        <a:latin typeface="Arial"/>
                      </a:endParaRPr>
                    </a:p>
                    <a:p>
                      <a:pPr marL="342900" lvl="0" indent="-342900">
                        <a:buFont typeface="Arial"/>
                        <a:buChar char="•"/>
                      </a:pPr>
                      <a:r>
                        <a:rPr lang="en-US" sz="2400" b="0" i="0" u="none" strike="noStrike" noProof="0">
                          <a:latin typeface="Arial"/>
                        </a:rPr>
                        <a:t>Red on English language arts or math test and Orange on the other test, or </a:t>
                      </a:r>
                      <a:endParaRPr lang="en-US" sz="2400">
                        <a:latin typeface="Arial"/>
                      </a:endParaRPr>
                    </a:p>
                    <a:p>
                      <a:pPr marL="342900" lvl="0" indent="-342900">
                        <a:buFont typeface="Arial"/>
                        <a:buChar char="•"/>
                      </a:pPr>
                      <a:r>
                        <a:rPr lang="en-US" sz="2400" b="0" i="0" u="none" strike="noStrike" noProof="0">
                          <a:latin typeface="Arial"/>
                        </a:rPr>
                        <a:t>Red on the English Learner Progress Indicator (ELPI) (English Learner student group only)</a:t>
                      </a:r>
                      <a:endParaRPr lang="en-US" sz="2400">
                        <a:latin typeface="Arial"/>
                      </a:endParaRPr>
                    </a:p>
                  </a:txBody>
                  <a:tcPr/>
                </a:tc>
                <a:extLst>
                  <a:ext uri="{0D108BD9-81ED-4DB2-BD59-A6C34878D82A}">
                    <a16:rowId xmlns:a16="http://schemas.microsoft.com/office/drawing/2014/main" val="2665396160"/>
                  </a:ext>
                </a:extLst>
              </a:tr>
              <a:tr h="370838">
                <a:tc>
                  <a:txBody>
                    <a:bodyPr/>
                    <a:lstStyle/>
                    <a:p>
                      <a:pPr lvl="0" algn="ctr">
                        <a:buNone/>
                      </a:pPr>
                      <a:r>
                        <a:rPr lang="en-US" sz="2400" b="0" i="0" u="none" strike="noStrike" noProof="0">
                          <a:latin typeface="Arial"/>
                        </a:rPr>
                        <a:t>5</a:t>
                      </a:r>
                    </a:p>
                  </a:txBody>
                  <a:tcPr/>
                </a:tc>
                <a:tc>
                  <a:txBody>
                    <a:bodyPr/>
                    <a:lstStyle/>
                    <a:p>
                      <a:pPr lvl="0">
                        <a:buNone/>
                      </a:pPr>
                      <a:r>
                        <a:rPr lang="en-US" sz="2400" b="0" i="0" u="none" strike="noStrike" noProof="0">
                          <a:latin typeface="Arial"/>
                        </a:rPr>
                        <a:t>Pupil Engagement</a:t>
                      </a:r>
                    </a:p>
                  </a:txBody>
                  <a:tcPr/>
                </a:tc>
                <a:tc>
                  <a:txBody>
                    <a:bodyPr/>
                    <a:lstStyle/>
                    <a:p>
                      <a:pPr marL="342900" lvl="0" indent="-342900">
                        <a:buFont typeface="Arial"/>
                        <a:buChar char="•"/>
                      </a:pPr>
                      <a:r>
                        <a:rPr lang="en-US" sz="2400" b="0" i="0" u="none" strike="noStrike" noProof="0" dirty="0">
                          <a:latin typeface="Arial"/>
                        </a:rPr>
                        <a:t>Red on Graduation Rate Indicator, or</a:t>
                      </a:r>
                    </a:p>
                    <a:p>
                      <a:pPr marL="342900" lvl="0" indent="-342900">
                        <a:buFont typeface="Arial"/>
                        <a:buChar char="•"/>
                      </a:pPr>
                      <a:r>
                        <a:rPr lang="en-US" sz="2400" b="0" i="0" u="none" strike="noStrike" noProof="0" dirty="0">
                          <a:latin typeface="Arial"/>
                        </a:rPr>
                        <a:t>Red on Chronic Absence Indicator </a:t>
                      </a:r>
                    </a:p>
                  </a:txBody>
                  <a:tcPr/>
                </a:tc>
                <a:extLst>
                  <a:ext uri="{0D108BD9-81ED-4DB2-BD59-A6C34878D82A}">
                    <a16:rowId xmlns:a16="http://schemas.microsoft.com/office/drawing/2014/main" val="3462468731"/>
                  </a:ext>
                </a:extLst>
              </a:tr>
            </a:tbl>
          </a:graphicData>
        </a:graphic>
      </p:graphicFrame>
    </p:spTree>
    <p:extLst>
      <p:ext uri="{BB962C8B-B14F-4D97-AF65-F5344CB8AC3E}">
        <p14:creationId xmlns:p14="http://schemas.microsoft.com/office/powerpoint/2010/main" val="4281661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0D0F-DCD8-EA8F-2E36-C51C5B5831C3}"/>
              </a:ext>
            </a:extLst>
          </p:cNvPr>
          <p:cNvSpPr>
            <a:spLocks noGrp="1"/>
          </p:cNvSpPr>
          <p:nvPr>
            <p:ph type="title"/>
          </p:nvPr>
        </p:nvSpPr>
        <p:spPr>
          <a:xfrm>
            <a:off x="0" y="170121"/>
            <a:ext cx="12065901" cy="1024300"/>
          </a:xfrm>
        </p:spPr>
        <p:txBody>
          <a:bodyPr/>
          <a:lstStyle/>
          <a:p>
            <a:r>
              <a:rPr lang="en-US" sz="4000">
                <a:cs typeface="Arial"/>
              </a:rPr>
              <a:t>Differentiated Assistance Eligibility Criteria for Priorities 6-10</a:t>
            </a:r>
            <a:endParaRPr lang="en-US" sz="4000"/>
          </a:p>
        </p:txBody>
      </p:sp>
      <p:graphicFrame>
        <p:nvGraphicFramePr>
          <p:cNvPr id="4" name="Table 4" descr="Differentiated Assistance Eligibility Criteria for Priorities 6 through 10.">
            <a:extLst>
              <a:ext uri="{FF2B5EF4-FFF2-40B4-BE49-F238E27FC236}">
                <a16:creationId xmlns:a16="http://schemas.microsoft.com/office/drawing/2014/main" id="{FCC98CAE-C2CF-BD49-825B-8EF1690F3854}"/>
              </a:ext>
            </a:extLst>
          </p:cNvPr>
          <p:cNvGraphicFramePr>
            <a:graphicFrameLocks noGrp="1"/>
          </p:cNvGraphicFramePr>
          <p:nvPr>
            <p:ph sz="quarter" idx="10"/>
            <p:extLst>
              <p:ext uri="{D42A27DB-BD31-4B8C-83A1-F6EECF244321}">
                <p14:modId xmlns:p14="http://schemas.microsoft.com/office/powerpoint/2010/main" val="345703937"/>
              </p:ext>
            </p:extLst>
          </p:nvPr>
        </p:nvGraphicFramePr>
        <p:xfrm>
          <a:off x="63049" y="1384359"/>
          <a:ext cx="12065901" cy="5303520"/>
        </p:xfrm>
        <a:graphic>
          <a:graphicData uri="http://schemas.openxmlformats.org/drawingml/2006/table">
            <a:tbl>
              <a:tblPr firstRow="1" bandRow="1">
                <a:tableStyleId>{5C22544A-7EE6-4342-B048-85BDC9FD1C3A}</a:tableStyleId>
              </a:tblPr>
              <a:tblGrid>
                <a:gridCol w="1446774">
                  <a:extLst>
                    <a:ext uri="{9D8B030D-6E8A-4147-A177-3AD203B41FA5}">
                      <a16:colId xmlns:a16="http://schemas.microsoft.com/office/drawing/2014/main" val="3201721788"/>
                    </a:ext>
                  </a:extLst>
                </a:gridCol>
                <a:gridCol w="4465675">
                  <a:extLst>
                    <a:ext uri="{9D8B030D-6E8A-4147-A177-3AD203B41FA5}">
                      <a16:colId xmlns:a16="http://schemas.microsoft.com/office/drawing/2014/main" val="2721237073"/>
                    </a:ext>
                  </a:extLst>
                </a:gridCol>
                <a:gridCol w="6153452">
                  <a:extLst>
                    <a:ext uri="{9D8B030D-6E8A-4147-A177-3AD203B41FA5}">
                      <a16:colId xmlns:a16="http://schemas.microsoft.com/office/drawing/2014/main" val="4117683089"/>
                    </a:ext>
                  </a:extLst>
                </a:gridCol>
              </a:tblGrid>
              <a:tr h="370840">
                <a:tc>
                  <a:txBody>
                    <a:bodyPr/>
                    <a:lstStyle/>
                    <a:p>
                      <a:pPr lvl="0" algn="l">
                        <a:buNone/>
                      </a:pPr>
                      <a:r>
                        <a:rPr lang="en-US" sz="2400">
                          <a:latin typeface="Arial"/>
                        </a:rPr>
                        <a:t>Priority </a:t>
                      </a:r>
                      <a:br>
                        <a:rPr lang="en-US" sz="2400">
                          <a:latin typeface="Arial"/>
                        </a:rPr>
                      </a:br>
                      <a:r>
                        <a:rPr lang="en-US" sz="2400">
                          <a:latin typeface="Arial"/>
                        </a:rPr>
                        <a:t>Number</a:t>
                      </a:r>
                    </a:p>
                  </a:txBody>
                  <a:tcPr>
                    <a:solidFill>
                      <a:schemeClr val="tx2">
                        <a:lumMod val="75000"/>
                      </a:schemeClr>
                    </a:solidFill>
                  </a:tcPr>
                </a:tc>
                <a:tc>
                  <a:txBody>
                    <a:bodyPr/>
                    <a:lstStyle/>
                    <a:p>
                      <a:r>
                        <a:rPr lang="en-US" sz="2400">
                          <a:latin typeface="Arial"/>
                        </a:rPr>
                        <a:t>Priority Area</a:t>
                      </a:r>
                    </a:p>
                  </a:txBody>
                  <a:tcPr>
                    <a:solidFill>
                      <a:schemeClr val="tx2">
                        <a:lumMod val="75000"/>
                      </a:schemeClr>
                    </a:solidFill>
                  </a:tcPr>
                </a:tc>
                <a:tc>
                  <a:txBody>
                    <a:bodyPr/>
                    <a:lstStyle/>
                    <a:p>
                      <a:r>
                        <a:rPr lang="en-US" sz="2400">
                          <a:latin typeface="Arial"/>
                        </a:rPr>
                        <a:t>Criteria</a:t>
                      </a:r>
                    </a:p>
                  </a:txBody>
                  <a:tcPr>
                    <a:solidFill>
                      <a:schemeClr val="tx2">
                        <a:lumMod val="75000"/>
                      </a:schemeClr>
                    </a:solidFill>
                  </a:tcPr>
                </a:tc>
                <a:extLst>
                  <a:ext uri="{0D108BD9-81ED-4DB2-BD59-A6C34878D82A}">
                    <a16:rowId xmlns:a16="http://schemas.microsoft.com/office/drawing/2014/main" val="1155010650"/>
                  </a:ext>
                </a:extLst>
              </a:tr>
              <a:tr h="370838">
                <a:tc>
                  <a:txBody>
                    <a:bodyPr/>
                    <a:lstStyle/>
                    <a:p>
                      <a:pPr lvl="0" algn="ctr">
                        <a:buNone/>
                      </a:pPr>
                      <a:r>
                        <a:rPr lang="en-US" sz="2400" b="0" i="0" u="none" strike="noStrike" noProof="0">
                          <a:latin typeface="Arial"/>
                        </a:rPr>
                        <a:t>6</a:t>
                      </a:r>
                    </a:p>
                  </a:txBody>
                  <a:tcPr/>
                </a:tc>
                <a:tc>
                  <a:txBody>
                    <a:bodyPr/>
                    <a:lstStyle/>
                    <a:p>
                      <a:pPr lvl="0">
                        <a:buNone/>
                      </a:pPr>
                      <a:r>
                        <a:rPr lang="en-US" sz="2400" b="0" i="0" u="none" strike="noStrike" noProof="0">
                          <a:latin typeface="Arial"/>
                        </a:rPr>
                        <a:t>School Climate</a:t>
                      </a:r>
                    </a:p>
                  </a:txBody>
                  <a:tcPr/>
                </a:tc>
                <a:tc>
                  <a:txBody>
                    <a:bodyPr/>
                    <a:lstStyle/>
                    <a:p>
                      <a:pPr marL="342900" lvl="0" indent="-342900">
                        <a:buFont typeface="Arial"/>
                        <a:buChar char="•"/>
                      </a:pPr>
                      <a:r>
                        <a:rPr lang="en-US" sz="2400" b="0" i="0" u="none" strike="noStrike" noProof="0">
                          <a:latin typeface="Arial"/>
                        </a:rPr>
                        <a:t>Red on Suspension Rate Indicator, or </a:t>
                      </a:r>
                      <a:endParaRPr lang="en-US" sz="2400">
                        <a:latin typeface="Arial"/>
                      </a:endParaRPr>
                    </a:p>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1179771118"/>
                  </a:ext>
                </a:extLst>
              </a:tr>
              <a:tr h="370838">
                <a:tc>
                  <a:txBody>
                    <a:bodyPr/>
                    <a:lstStyle/>
                    <a:p>
                      <a:pPr lvl="0" algn="ctr">
                        <a:buNone/>
                      </a:pPr>
                      <a:r>
                        <a:rPr lang="en-US" sz="2400" b="0" i="0" u="none" strike="noStrike" noProof="0">
                          <a:latin typeface="Arial"/>
                        </a:rPr>
                        <a:t>7</a:t>
                      </a:r>
                    </a:p>
                  </a:txBody>
                  <a:tcPr/>
                </a:tc>
                <a:tc>
                  <a:txBody>
                    <a:bodyPr/>
                    <a:lstStyle/>
                    <a:p>
                      <a:pPr lvl="0">
                        <a:buNone/>
                      </a:pPr>
                      <a:r>
                        <a:rPr lang="en-US" sz="2400" b="0" i="0" u="none" strike="noStrike" noProof="0">
                          <a:latin typeface="Arial"/>
                        </a:rPr>
                        <a:t>Access to a Board Course of Study</a:t>
                      </a: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3766378500"/>
                  </a:ext>
                </a:extLst>
              </a:tr>
              <a:tr h="370838">
                <a:tc>
                  <a:txBody>
                    <a:bodyPr/>
                    <a:lstStyle/>
                    <a:p>
                      <a:pPr lvl="0" algn="ctr">
                        <a:buNone/>
                      </a:pPr>
                      <a:r>
                        <a:rPr lang="en-US" sz="2400" b="0" i="0" u="none" strike="noStrike" noProof="0">
                          <a:latin typeface="Arial"/>
                        </a:rPr>
                        <a:t>8</a:t>
                      </a:r>
                    </a:p>
                  </a:txBody>
                  <a:tcPr/>
                </a:tc>
                <a:tc>
                  <a:txBody>
                    <a:bodyPr/>
                    <a:lstStyle/>
                    <a:p>
                      <a:pPr lvl="0">
                        <a:buNone/>
                      </a:pPr>
                      <a:r>
                        <a:rPr lang="en-US" sz="2400" b="0" i="0" u="none" strike="noStrike" noProof="0">
                          <a:latin typeface="Arial"/>
                        </a:rPr>
                        <a:t>Outcomes in a Broad Course of Study</a:t>
                      </a:r>
                    </a:p>
                  </a:txBody>
                  <a:tcPr/>
                </a:tc>
                <a:tc>
                  <a:txBody>
                    <a:bodyPr/>
                    <a:lstStyle/>
                    <a:p>
                      <a:pPr marL="342900" lvl="0" indent="-342900">
                        <a:buFont typeface="Arial"/>
                        <a:buChar char="•"/>
                      </a:pPr>
                      <a:r>
                        <a:rPr lang="en-US" sz="2400" b="0" i="0" u="none" strike="noStrike" noProof="0">
                          <a:latin typeface="Arial"/>
                        </a:rPr>
                        <a:t>Red on College/Career Indicator (CCI)</a:t>
                      </a:r>
                      <a:endParaRPr lang="en-US" sz="2400">
                        <a:latin typeface="Arial"/>
                      </a:endParaRPr>
                    </a:p>
                  </a:txBody>
                  <a:tcPr/>
                </a:tc>
                <a:extLst>
                  <a:ext uri="{0D108BD9-81ED-4DB2-BD59-A6C34878D82A}">
                    <a16:rowId xmlns:a16="http://schemas.microsoft.com/office/drawing/2014/main" val="2448868225"/>
                  </a:ext>
                </a:extLst>
              </a:tr>
              <a:tr h="370838">
                <a:tc>
                  <a:txBody>
                    <a:bodyPr/>
                    <a:lstStyle/>
                    <a:p>
                      <a:pPr lvl="0" algn="ctr">
                        <a:buNone/>
                      </a:pPr>
                      <a:r>
                        <a:rPr lang="en-US" sz="2400" b="0" i="0" u="none" strike="noStrike" noProof="0">
                          <a:latin typeface="Arial"/>
                        </a:rPr>
                        <a:t>9</a:t>
                      </a:r>
                    </a:p>
                  </a:txBody>
                  <a:tcPr/>
                </a:tc>
                <a:tc>
                  <a:txBody>
                    <a:bodyPr/>
                    <a:lstStyle/>
                    <a:p>
                      <a:pPr lvl="0">
                        <a:buNone/>
                      </a:pPr>
                      <a:r>
                        <a:rPr lang="en-US" sz="2400" b="0" i="0" u="none" strike="noStrike" noProof="0">
                          <a:latin typeface="Arial"/>
                        </a:rPr>
                        <a:t>Coordination of Services for Expelled Pupils – COEs ONLY</a:t>
                      </a:r>
                    </a:p>
                  </a:txBody>
                  <a:tcPr/>
                </a:tc>
                <a:tc>
                  <a:txBody>
                    <a:bodyPr/>
                    <a:lstStyle/>
                    <a:p>
                      <a:pPr marL="342900" lvl="0" indent="-342900">
                        <a:buFont typeface="Arial"/>
                        <a:buChar char="•"/>
                      </a:pPr>
                      <a:r>
                        <a:rPr lang="en-US" sz="2400" b="0" i="0" u="none" strike="noStrike" noProof="0">
                          <a:latin typeface="Arial"/>
                        </a:rPr>
                        <a:t>Not Met for Two or More Years on Local Performance</a:t>
                      </a:r>
                      <a:endParaRPr lang="en-US" sz="2400">
                        <a:latin typeface="Arial"/>
                      </a:endParaRPr>
                    </a:p>
                  </a:txBody>
                  <a:tcPr/>
                </a:tc>
                <a:extLst>
                  <a:ext uri="{0D108BD9-81ED-4DB2-BD59-A6C34878D82A}">
                    <a16:rowId xmlns:a16="http://schemas.microsoft.com/office/drawing/2014/main" val="1599845856"/>
                  </a:ext>
                </a:extLst>
              </a:tr>
              <a:tr h="370838">
                <a:tc>
                  <a:txBody>
                    <a:bodyPr/>
                    <a:lstStyle/>
                    <a:p>
                      <a:pPr lvl="0" algn="ctr">
                        <a:buNone/>
                      </a:pPr>
                      <a:r>
                        <a:rPr lang="en-US" sz="2400" b="0" i="0" u="none" strike="noStrike" noProof="0">
                          <a:latin typeface="Arial"/>
                        </a:rPr>
                        <a:t>10</a:t>
                      </a:r>
                    </a:p>
                  </a:txBody>
                  <a:tcPr/>
                </a:tc>
                <a:tc>
                  <a:txBody>
                    <a:bodyPr/>
                    <a:lstStyle/>
                    <a:p>
                      <a:pPr lvl="0">
                        <a:buNone/>
                      </a:pPr>
                      <a:r>
                        <a:rPr lang="en-US" sz="2400" b="0" i="0" u="none" strike="noStrike" noProof="0">
                          <a:latin typeface="Arial"/>
                        </a:rPr>
                        <a:t>Coordination of Services for Foster Youth – COEs Only</a:t>
                      </a:r>
                      <a:endParaRPr lang="en-US" sz="2400">
                        <a:latin typeface="Arial"/>
                      </a:endParaRPr>
                    </a:p>
                  </a:txBody>
                  <a:tcPr/>
                </a:tc>
                <a:tc>
                  <a:txBody>
                    <a:bodyPr/>
                    <a:lstStyle/>
                    <a:p>
                      <a:pPr marL="342900" lvl="0" indent="-342900">
                        <a:buFont typeface="Arial"/>
                        <a:buChar char="•"/>
                      </a:pPr>
                      <a:r>
                        <a:rPr lang="en-US" sz="2400" b="0" i="0" u="none" strike="noStrike" noProof="0" dirty="0">
                          <a:latin typeface="Arial"/>
                        </a:rPr>
                        <a:t>Not Met for Two or More Years on Local Performance</a:t>
                      </a:r>
                      <a:endParaRPr lang="en-US" sz="2400" dirty="0">
                        <a:latin typeface="Arial"/>
                      </a:endParaRPr>
                    </a:p>
                  </a:txBody>
                  <a:tcPr/>
                </a:tc>
                <a:extLst>
                  <a:ext uri="{0D108BD9-81ED-4DB2-BD59-A6C34878D82A}">
                    <a16:rowId xmlns:a16="http://schemas.microsoft.com/office/drawing/2014/main" val="1309834476"/>
                  </a:ext>
                </a:extLst>
              </a:tr>
            </a:tbl>
          </a:graphicData>
        </a:graphic>
      </p:graphicFrame>
    </p:spTree>
    <p:extLst>
      <p:ext uri="{BB962C8B-B14F-4D97-AF65-F5344CB8AC3E}">
        <p14:creationId xmlns:p14="http://schemas.microsoft.com/office/powerpoint/2010/main" val="250957544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3338-6DD0-D887-0C79-34E0C9C12FED}"/>
              </a:ext>
            </a:extLst>
          </p:cNvPr>
          <p:cNvSpPr>
            <a:spLocks noGrp="1"/>
          </p:cNvSpPr>
          <p:nvPr>
            <p:ph type="title"/>
          </p:nvPr>
        </p:nvSpPr>
        <p:spPr>
          <a:xfrm>
            <a:off x="328723" y="155945"/>
            <a:ext cx="10858500" cy="1335314"/>
          </a:xfrm>
        </p:spPr>
        <p:txBody>
          <a:bodyPr/>
          <a:lstStyle/>
          <a:p>
            <a:r>
              <a:rPr lang="en-US" sz="4000">
                <a:ea typeface="+mj-lt"/>
                <a:cs typeface="+mj-lt"/>
              </a:rPr>
              <a:t>Districts and COEs May be Eligible for Differentiated Assistance Based on...</a:t>
            </a:r>
            <a:endParaRPr lang="en-US" sz="4000"/>
          </a:p>
        </p:txBody>
      </p:sp>
      <p:sp>
        <p:nvSpPr>
          <p:cNvPr id="3" name="Content Placeholder 2">
            <a:extLst>
              <a:ext uri="{FF2B5EF4-FFF2-40B4-BE49-F238E27FC236}">
                <a16:creationId xmlns:a16="http://schemas.microsoft.com/office/drawing/2014/main" id="{7E2B2C88-F021-BD8C-A9D9-832795C0EAD8}"/>
              </a:ext>
            </a:extLst>
          </p:cNvPr>
          <p:cNvSpPr>
            <a:spLocks noGrp="1"/>
          </p:cNvSpPr>
          <p:nvPr>
            <p:ph sz="quarter" idx="10"/>
          </p:nvPr>
        </p:nvSpPr>
        <p:spPr>
          <a:xfrm>
            <a:off x="647699" y="1752600"/>
            <a:ext cx="10858499" cy="4648736"/>
          </a:xfrm>
        </p:spPr>
        <p:txBody>
          <a:bodyPr vert="horz" lIns="91440" tIns="45720" rIns="91440" bIns="45720" rtlCol="0" anchor="t">
            <a:normAutofit fontScale="70000" lnSpcReduction="20000"/>
          </a:bodyPr>
          <a:lstStyle/>
          <a:p>
            <a:r>
              <a:rPr lang="en-US" b="1">
                <a:latin typeface="Arial"/>
                <a:cs typeface="Arial"/>
              </a:rPr>
              <a:t>State Indicators Only (Method 1):</a:t>
            </a:r>
            <a:endParaRPr lang="en-US" b="1"/>
          </a:p>
          <a:p>
            <a:pPr lvl="1"/>
            <a:r>
              <a:rPr lang="en-US">
                <a:latin typeface="Arial"/>
                <a:cs typeface="Arial"/>
              </a:rPr>
              <a:t>One student group meets the criteria in at least two priority areas (e.g., Hispanic student group is Red for Chronic Absenteeism and Suspension—priority areas 5 and 6).</a:t>
            </a:r>
            <a:endParaRPr lang="en-US"/>
          </a:p>
          <a:p>
            <a:r>
              <a:rPr lang="en-US" b="1">
                <a:latin typeface="Arial"/>
                <a:cs typeface="Arial"/>
              </a:rPr>
              <a:t>Local Indicators Only (Method 2):</a:t>
            </a:r>
            <a:endParaRPr lang="en-US" b="1"/>
          </a:p>
          <a:p>
            <a:pPr lvl="1"/>
            <a:r>
              <a:rPr lang="en-US">
                <a:latin typeface="Arial"/>
                <a:cs typeface="Arial"/>
              </a:rPr>
              <a:t>“Not Met for Two or More Years” in at least two priority areas (e.g., priority areas 1 and 2).</a:t>
            </a:r>
            <a:endParaRPr lang="en-US"/>
          </a:p>
          <a:p>
            <a:r>
              <a:rPr lang="en-US" b="1">
                <a:latin typeface="Arial"/>
                <a:cs typeface="Arial"/>
              </a:rPr>
              <a:t>A Combination of State and Local Indicators (Method 3):</a:t>
            </a:r>
            <a:endParaRPr lang="en-US" b="1"/>
          </a:p>
          <a:p>
            <a:pPr lvl="1"/>
            <a:r>
              <a:rPr lang="en-US">
                <a:latin typeface="Arial"/>
                <a:cs typeface="Arial"/>
              </a:rPr>
              <a:t>One or more student group(s) meets(s) the criteria in one priority area (e.g., Students with disabilities receives Red for graduation rate—5), and the LEA or COE meets the “Not Met for Two or More Years” on only one local indicator in a different priority area (e.g., Parent Engagement—3) </a:t>
            </a:r>
            <a:endParaRPr lang="en-US"/>
          </a:p>
        </p:txBody>
      </p:sp>
    </p:spTree>
    <p:extLst>
      <p:ext uri="{BB962C8B-B14F-4D97-AF65-F5344CB8AC3E}">
        <p14:creationId xmlns:p14="http://schemas.microsoft.com/office/powerpoint/2010/main" val="15529864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3338-6DD0-D887-0C79-34E0C9C12FED}"/>
              </a:ext>
            </a:extLst>
          </p:cNvPr>
          <p:cNvSpPr>
            <a:spLocks noGrp="1"/>
          </p:cNvSpPr>
          <p:nvPr>
            <p:ph type="title"/>
          </p:nvPr>
        </p:nvSpPr>
        <p:spPr>
          <a:xfrm>
            <a:off x="328723" y="155945"/>
            <a:ext cx="10858500" cy="1335314"/>
          </a:xfrm>
        </p:spPr>
        <p:txBody>
          <a:bodyPr/>
          <a:lstStyle/>
          <a:p>
            <a:r>
              <a:rPr lang="en-US" sz="4000">
                <a:ea typeface="+mj-lt"/>
                <a:cs typeface="+mj-lt"/>
              </a:rPr>
              <a:t>Charter Schools May be Eligible for Differentiated Assistance Based on...</a:t>
            </a:r>
            <a:endParaRPr lang="en-US" sz="4000"/>
          </a:p>
        </p:txBody>
      </p:sp>
      <p:sp>
        <p:nvSpPr>
          <p:cNvPr id="3" name="Content Placeholder 2">
            <a:extLst>
              <a:ext uri="{FF2B5EF4-FFF2-40B4-BE49-F238E27FC236}">
                <a16:creationId xmlns:a16="http://schemas.microsoft.com/office/drawing/2014/main" id="{7E2B2C88-F021-BD8C-A9D9-832795C0EAD8}"/>
              </a:ext>
            </a:extLst>
          </p:cNvPr>
          <p:cNvSpPr>
            <a:spLocks noGrp="1"/>
          </p:cNvSpPr>
          <p:nvPr>
            <p:ph sz="quarter" idx="10"/>
          </p:nvPr>
        </p:nvSpPr>
        <p:spPr>
          <a:xfrm>
            <a:off x="647699" y="1752600"/>
            <a:ext cx="10858499" cy="4797056"/>
          </a:xfrm>
        </p:spPr>
        <p:txBody>
          <a:bodyPr vert="horz" lIns="91440" tIns="45720" rIns="91440" bIns="45720" rtlCol="0" anchor="t">
            <a:normAutofit fontScale="85000" lnSpcReduction="20000"/>
          </a:bodyPr>
          <a:lstStyle/>
          <a:p>
            <a:pPr marL="91440" indent="0">
              <a:buNone/>
            </a:pPr>
            <a:r>
              <a:rPr lang="en-US">
                <a:latin typeface="Arial"/>
                <a:cs typeface="Arial"/>
              </a:rPr>
              <a:t>The eligibility criteria for charters is identical to districts/COEs eligibility criteria, except for charter schools are required to meet the criteria </a:t>
            </a:r>
            <a:r>
              <a:rPr lang="en-US" b="1">
                <a:latin typeface="Arial"/>
                <a:cs typeface="Arial"/>
              </a:rPr>
              <a:t>in two or more years.</a:t>
            </a:r>
          </a:p>
          <a:p>
            <a:r>
              <a:rPr lang="en-US" b="1">
                <a:latin typeface="Arial"/>
                <a:cs typeface="Arial"/>
              </a:rPr>
              <a:t>State Indicators Only (Method 1):</a:t>
            </a:r>
            <a:endParaRPr lang="en-US" b="1"/>
          </a:p>
          <a:p>
            <a:pPr lvl="1"/>
            <a:r>
              <a:rPr lang="en-US">
                <a:latin typeface="Arial"/>
                <a:cs typeface="Arial"/>
              </a:rPr>
              <a:t>See previous slide for example.</a:t>
            </a:r>
            <a:endParaRPr lang="en-US"/>
          </a:p>
          <a:p>
            <a:r>
              <a:rPr lang="en-US" b="1">
                <a:latin typeface="Arial"/>
                <a:cs typeface="Arial"/>
              </a:rPr>
              <a:t>Local Indicators Only (Method 2):</a:t>
            </a:r>
            <a:endParaRPr lang="en-US" b="1"/>
          </a:p>
          <a:p>
            <a:pPr lvl="1"/>
            <a:r>
              <a:rPr lang="en-US">
                <a:latin typeface="Arial"/>
                <a:cs typeface="Arial"/>
              </a:rPr>
              <a:t>See previous slide for example.</a:t>
            </a:r>
            <a:endParaRPr lang="en-US"/>
          </a:p>
          <a:p>
            <a:r>
              <a:rPr lang="en-US" b="1">
                <a:latin typeface="Arial"/>
                <a:cs typeface="Arial"/>
              </a:rPr>
              <a:t>A Combination of State and Local Indicators (Method 3):</a:t>
            </a:r>
            <a:endParaRPr lang="en-US" b="1"/>
          </a:p>
          <a:p>
            <a:pPr lvl="1"/>
            <a:r>
              <a:rPr lang="en-US">
                <a:latin typeface="Arial"/>
                <a:cs typeface="Arial"/>
              </a:rPr>
              <a:t>See previous slide for example. </a:t>
            </a:r>
            <a:endParaRPr lang="en-US"/>
          </a:p>
        </p:txBody>
      </p:sp>
    </p:spTree>
    <p:extLst>
      <p:ext uri="{BB962C8B-B14F-4D97-AF65-F5344CB8AC3E}">
        <p14:creationId xmlns:p14="http://schemas.microsoft.com/office/powerpoint/2010/main" val="72096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CA65-23F7-197C-1ADA-519158F30181}"/>
              </a:ext>
            </a:extLst>
          </p:cNvPr>
          <p:cNvSpPr>
            <a:spLocks noGrp="1"/>
          </p:cNvSpPr>
          <p:nvPr>
            <p:ph type="title"/>
          </p:nvPr>
        </p:nvSpPr>
        <p:spPr>
          <a:xfrm>
            <a:off x="478971" y="304801"/>
            <a:ext cx="11495315" cy="1335314"/>
          </a:xfrm>
        </p:spPr>
        <p:txBody>
          <a:bodyPr/>
          <a:lstStyle/>
          <a:p>
            <a:r>
              <a:rPr lang="en-US" sz="4000"/>
              <a:t>Class of 2022: </a:t>
            </a:r>
            <a:br>
              <a:rPr lang="en-US" sz="4000"/>
            </a:br>
            <a:r>
              <a:rPr lang="en-US" sz="4000"/>
              <a:t>Simulated Work-Based Learning Completion</a:t>
            </a:r>
          </a:p>
        </p:txBody>
      </p:sp>
      <p:graphicFrame>
        <p:nvGraphicFramePr>
          <p:cNvPr id="5" name="Table 5" descr="A comparison table that shows the number of simulated work-based learning completed per graduates and non-graduates during the 2020-21 and 2021-22 school year.">
            <a:extLst>
              <a:ext uri="{FF2B5EF4-FFF2-40B4-BE49-F238E27FC236}">
                <a16:creationId xmlns:a16="http://schemas.microsoft.com/office/drawing/2014/main" id="{4208E3C8-57D2-ACEF-01AE-CF51ED803AD0}"/>
              </a:ext>
            </a:extLst>
          </p:cNvPr>
          <p:cNvGraphicFramePr>
            <a:graphicFrameLocks noGrp="1"/>
          </p:cNvGraphicFramePr>
          <p:nvPr>
            <p:ph sz="quarter" idx="10"/>
            <p:extLst>
              <p:ext uri="{D42A27DB-BD31-4B8C-83A1-F6EECF244321}">
                <p14:modId xmlns:p14="http://schemas.microsoft.com/office/powerpoint/2010/main" val="1674565878"/>
              </p:ext>
            </p:extLst>
          </p:nvPr>
        </p:nvGraphicFramePr>
        <p:xfrm>
          <a:off x="666750" y="2329543"/>
          <a:ext cx="10251622" cy="2061210"/>
        </p:xfrm>
        <a:graphic>
          <a:graphicData uri="http://schemas.openxmlformats.org/drawingml/2006/table">
            <a:tbl>
              <a:tblPr firstRow="1" bandRow="1">
                <a:tableStyleId>{5C22544A-7EE6-4342-B048-85BDC9FD1C3A}</a:tableStyleId>
              </a:tblPr>
              <a:tblGrid>
                <a:gridCol w="4079421">
                  <a:extLst>
                    <a:ext uri="{9D8B030D-6E8A-4147-A177-3AD203B41FA5}">
                      <a16:colId xmlns:a16="http://schemas.microsoft.com/office/drawing/2014/main" val="508981770"/>
                    </a:ext>
                  </a:extLst>
                </a:gridCol>
                <a:gridCol w="3145972">
                  <a:extLst>
                    <a:ext uri="{9D8B030D-6E8A-4147-A177-3AD203B41FA5}">
                      <a16:colId xmlns:a16="http://schemas.microsoft.com/office/drawing/2014/main" val="3150874202"/>
                    </a:ext>
                  </a:extLst>
                </a:gridCol>
                <a:gridCol w="3026229">
                  <a:extLst>
                    <a:ext uri="{9D8B030D-6E8A-4147-A177-3AD203B41FA5}">
                      <a16:colId xmlns:a16="http://schemas.microsoft.com/office/drawing/2014/main" val="1959602804"/>
                    </a:ext>
                  </a:extLst>
                </a:gridCol>
              </a:tblGrid>
              <a:tr h="370840">
                <a:tc>
                  <a:txBody>
                    <a:bodyPr/>
                    <a:lstStyle/>
                    <a:p>
                      <a:pPr algn="ctr" fontAlgn="b"/>
                      <a:r>
                        <a:rPr lang="en-US" sz="3200" b="1" i="0" u="none" strike="noStrike" dirty="0">
                          <a:solidFill>
                            <a:schemeClr val="bg1"/>
                          </a:solidFill>
                          <a:effectLst/>
                          <a:latin typeface="Arial"/>
                          <a:cs typeface="Arial"/>
                        </a:rPr>
                        <a:t> Students</a:t>
                      </a:r>
                    </a:p>
                  </a:txBody>
                  <a:tcPr marL="6350" marR="6350" marT="6350" marB="0" anchor="b">
                    <a:solidFill>
                      <a:schemeClr val="tx1"/>
                    </a:solidFill>
                  </a:tcPr>
                </a:tc>
                <a:tc>
                  <a:txBody>
                    <a:bodyPr/>
                    <a:lstStyle/>
                    <a:p>
                      <a:pPr algn="ctr" fontAlgn="b"/>
                      <a:r>
                        <a:rPr lang="en-US" sz="3200" b="1" i="0" u="none" strike="noStrike">
                          <a:solidFill>
                            <a:schemeClr val="bg1"/>
                          </a:solidFill>
                          <a:effectLst/>
                          <a:latin typeface="Arial"/>
                          <a:cs typeface="Arial"/>
                        </a:rPr>
                        <a:t>2020–21</a:t>
                      </a:r>
                    </a:p>
                  </a:txBody>
                  <a:tcPr marL="6350" marR="6350" marT="6350" marB="0" anchor="b">
                    <a:solidFill>
                      <a:schemeClr val="tx1"/>
                    </a:solidFill>
                  </a:tcPr>
                </a:tc>
                <a:tc>
                  <a:txBody>
                    <a:bodyPr/>
                    <a:lstStyle/>
                    <a:p>
                      <a:pPr algn="ctr" fontAlgn="b"/>
                      <a:r>
                        <a:rPr lang="en-US" sz="3200" b="1" i="0" u="none" strike="noStrike">
                          <a:solidFill>
                            <a:schemeClr val="bg1"/>
                          </a:solidFill>
                          <a:effectLst/>
                          <a:latin typeface="Arial"/>
                          <a:cs typeface="Arial"/>
                        </a:rPr>
                        <a:t>2021–22</a:t>
                      </a:r>
                    </a:p>
                  </a:txBody>
                  <a:tcPr marL="6350" marR="6350" marT="6350" marB="0" anchor="b">
                    <a:solidFill>
                      <a:schemeClr val="tx1"/>
                    </a:solidFill>
                  </a:tcPr>
                </a:tc>
                <a:extLst>
                  <a:ext uri="{0D108BD9-81ED-4DB2-BD59-A6C34878D82A}">
                    <a16:rowId xmlns:a16="http://schemas.microsoft.com/office/drawing/2014/main" val="4117121151"/>
                  </a:ext>
                </a:extLst>
              </a:tr>
              <a:tr h="370840">
                <a:tc>
                  <a:txBody>
                    <a:bodyPr/>
                    <a:lstStyle/>
                    <a:p>
                      <a:pPr algn="l" fontAlgn="b"/>
                      <a:r>
                        <a:rPr lang="en-US" sz="3200" b="0" i="0" u="none" strike="noStrike">
                          <a:solidFill>
                            <a:srgbClr val="000000"/>
                          </a:solidFill>
                          <a:effectLst/>
                          <a:latin typeface="Arial"/>
                          <a:cs typeface="Arial"/>
                        </a:rPr>
                        <a:t>Graduates</a:t>
                      </a:r>
                    </a:p>
                  </a:txBody>
                  <a:tcPr marL="6350" marR="6350" marT="6350" marB="0" anchor="b"/>
                </a:tc>
                <a:tc>
                  <a:txBody>
                    <a:bodyPr/>
                    <a:lstStyle/>
                    <a:p>
                      <a:pPr algn="r" fontAlgn="b"/>
                      <a:r>
                        <a:rPr lang="en-US" sz="3200" b="0" i="0" u="none" strike="noStrike">
                          <a:solidFill>
                            <a:srgbClr val="000000"/>
                          </a:solidFill>
                          <a:effectLst/>
                          <a:latin typeface="Arial"/>
                          <a:cs typeface="Arial"/>
                        </a:rPr>
                        <a:t>7,110</a:t>
                      </a:r>
                    </a:p>
                  </a:txBody>
                  <a:tcPr marL="0" marR="0" marT="0" marB="0" anchor="b"/>
                </a:tc>
                <a:tc>
                  <a:txBody>
                    <a:bodyPr/>
                    <a:lstStyle/>
                    <a:p>
                      <a:pPr algn="r" fontAlgn="b"/>
                      <a:r>
                        <a:rPr lang="en-US" sz="3200" b="0" i="0" u="none" strike="noStrike">
                          <a:solidFill>
                            <a:srgbClr val="000000"/>
                          </a:solidFill>
                          <a:effectLst/>
                          <a:latin typeface="Arial"/>
                          <a:cs typeface="Arial"/>
                        </a:rPr>
                        <a:t>4,311</a:t>
                      </a:r>
                    </a:p>
                  </a:txBody>
                  <a:tcPr marL="0" marR="0" marT="0" marB="0" anchor="b"/>
                </a:tc>
                <a:extLst>
                  <a:ext uri="{0D108BD9-81ED-4DB2-BD59-A6C34878D82A}">
                    <a16:rowId xmlns:a16="http://schemas.microsoft.com/office/drawing/2014/main" val="1010368787"/>
                  </a:ext>
                </a:extLst>
              </a:tr>
              <a:tr h="370840">
                <a:tc>
                  <a:txBody>
                    <a:bodyPr/>
                    <a:lstStyle/>
                    <a:p>
                      <a:pPr algn="l" fontAlgn="b"/>
                      <a:r>
                        <a:rPr lang="en-US" sz="3200" b="0" i="0" u="none" strike="noStrike">
                          <a:solidFill>
                            <a:srgbClr val="000000"/>
                          </a:solidFill>
                          <a:effectLst/>
                          <a:latin typeface="+mj-lt"/>
                          <a:cs typeface="Arial"/>
                        </a:rPr>
                        <a:t>Non-Graduates</a:t>
                      </a:r>
                    </a:p>
                  </a:txBody>
                  <a:tcPr marL="6350" marR="6350" marT="6350" marB="0" anchor="b"/>
                </a:tc>
                <a:tc>
                  <a:txBody>
                    <a:bodyPr/>
                    <a:lstStyle/>
                    <a:p>
                      <a:pPr algn="r" fontAlgn="b"/>
                      <a:r>
                        <a:rPr lang="en-US" sz="3200" b="0" i="0" u="none" strike="noStrike">
                          <a:solidFill>
                            <a:srgbClr val="000000"/>
                          </a:solidFill>
                          <a:effectLst/>
                          <a:latin typeface="Arial"/>
                          <a:cs typeface="Arial"/>
                        </a:rPr>
                        <a:t>139</a:t>
                      </a:r>
                    </a:p>
                  </a:txBody>
                  <a:tcPr marL="0" marR="0" marT="0" marB="0" anchor="b"/>
                </a:tc>
                <a:tc>
                  <a:txBody>
                    <a:bodyPr/>
                    <a:lstStyle/>
                    <a:p>
                      <a:pPr algn="r" fontAlgn="b"/>
                      <a:r>
                        <a:rPr lang="en-US" sz="3200" b="0" i="0" u="none" strike="noStrike">
                          <a:solidFill>
                            <a:srgbClr val="000000"/>
                          </a:solidFill>
                          <a:effectLst/>
                          <a:latin typeface="Arial"/>
                          <a:cs typeface="Arial"/>
                        </a:rPr>
                        <a:t>195</a:t>
                      </a:r>
                    </a:p>
                  </a:txBody>
                  <a:tcPr marL="0" marR="0" marT="0" marB="0" anchor="b"/>
                </a:tc>
                <a:extLst>
                  <a:ext uri="{0D108BD9-81ED-4DB2-BD59-A6C34878D82A}">
                    <a16:rowId xmlns:a16="http://schemas.microsoft.com/office/drawing/2014/main" val="3387293509"/>
                  </a:ext>
                </a:extLst>
              </a:tr>
              <a:tr h="370840">
                <a:tc>
                  <a:txBody>
                    <a:bodyPr/>
                    <a:lstStyle/>
                    <a:p>
                      <a:r>
                        <a:rPr lang="en-US" sz="3200" b="1">
                          <a:latin typeface="Arial"/>
                          <a:cs typeface="Arial"/>
                        </a:rPr>
                        <a:t>Total </a:t>
                      </a:r>
                      <a:endParaRPr lang="en-US" sz="3200" b="1">
                        <a:latin typeface="Arial" panose="020B0604020202020204" pitchFamily="34" charset="0"/>
                        <a:cs typeface="Arial" panose="020B0604020202020204" pitchFamily="34" charset="0"/>
                      </a:endParaRPr>
                    </a:p>
                  </a:txBody>
                  <a:tcPr/>
                </a:tc>
                <a:tc>
                  <a:txBody>
                    <a:bodyPr/>
                    <a:lstStyle/>
                    <a:p>
                      <a:pPr algn="r" fontAlgn="b"/>
                      <a:r>
                        <a:rPr lang="en-US" sz="3200" b="1" i="0" u="none" strike="noStrike">
                          <a:solidFill>
                            <a:srgbClr val="000000"/>
                          </a:solidFill>
                          <a:effectLst/>
                          <a:latin typeface="Arial"/>
                          <a:cs typeface="Arial"/>
                        </a:rPr>
                        <a:t>7,249</a:t>
                      </a:r>
                    </a:p>
                  </a:txBody>
                  <a:tcPr marL="0" marR="0" marT="0" marB="0" anchor="b"/>
                </a:tc>
                <a:tc>
                  <a:txBody>
                    <a:bodyPr/>
                    <a:lstStyle/>
                    <a:p>
                      <a:pPr algn="r" fontAlgn="b"/>
                      <a:r>
                        <a:rPr lang="en-US" sz="3200" b="1" i="0" u="none" strike="noStrike" dirty="0">
                          <a:solidFill>
                            <a:srgbClr val="000000"/>
                          </a:solidFill>
                          <a:effectLst/>
                          <a:latin typeface="Arial"/>
                          <a:cs typeface="Arial"/>
                        </a:rPr>
                        <a:t>4,506</a:t>
                      </a:r>
                    </a:p>
                  </a:txBody>
                  <a:tcPr marL="0" marR="0" marT="0" marB="0" anchor="b"/>
                </a:tc>
                <a:extLst>
                  <a:ext uri="{0D108BD9-81ED-4DB2-BD59-A6C34878D82A}">
                    <a16:rowId xmlns:a16="http://schemas.microsoft.com/office/drawing/2014/main" val="1802701532"/>
                  </a:ext>
                </a:extLst>
              </a:tr>
            </a:tbl>
          </a:graphicData>
        </a:graphic>
      </p:graphicFrame>
      <p:sp>
        <p:nvSpPr>
          <p:cNvPr id="4" name="Content Placeholder 3">
            <a:extLst>
              <a:ext uri="{FF2B5EF4-FFF2-40B4-BE49-F238E27FC236}">
                <a16:creationId xmlns:a16="http://schemas.microsoft.com/office/drawing/2014/main" id="{68371C24-782F-1C3C-2D36-14A61FA23C7C}"/>
              </a:ext>
            </a:extLst>
          </p:cNvPr>
          <p:cNvSpPr>
            <a:spLocks noGrp="1"/>
          </p:cNvSpPr>
          <p:nvPr>
            <p:ph sz="quarter" idx="11"/>
          </p:nvPr>
        </p:nvSpPr>
        <p:spPr>
          <a:xfrm>
            <a:off x="714374" y="4495074"/>
            <a:ext cx="10763251" cy="1170214"/>
          </a:xfrm>
        </p:spPr>
        <p:txBody>
          <a:bodyPr>
            <a:normAutofit/>
          </a:bodyPr>
          <a:lstStyle/>
          <a:p>
            <a:r>
              <a:rPr lang="en-US" sz="2400"/>
              <a:t>Total number of students in the Class of 2022 = 497,884  </a:t>
            </a:r>
          </a:p>
        </p:txBody>
      </p:sp>
    </p:spTree>
    <p:extLst>
      <p:ext uri="{BB962C8B-B14F-4D97-AF65-F5344CB8AC3E}">
        <p14:creationId xmlns:p14="http://schemas.microsoft.com/office/powerpoint/2010/main" val="208739191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9648-BCB7-672B-A441-877A32D0931B}"/>
              </a:ext>
            </a:extLst>
          </p:cNvPr>
          <p:cNvSpPr>
            <a:spLocks noGrp="1"/>
          </p:cNvSpPr>
          <p:nvPr>
            <p:ph type="title"/>
          </p:nvPr>
        </p:nvSpPr>
        <p:spPr/>
        <p:txBody>
          <a:bodyPr/>
          <a:lstStyle/>
          <a:p>
            <a:r>
              <a:rPr lang="en-US" sz="4500"/>
              <a:t>Change in Methodology for 2023 Determinations</a:t>
            </a:r>
          </a:p>
        </p:txBody>
      </p:sp>
      <p:sp>
        <p:nvSpPr>
          <p:cNvPr id="3" name="Content Placeholder 2">
            <a:extLst>
              <a:ext uri="{FF2B5EF4-FFF2-40B4-BE49-F238E27FC236}">
                <a16:creationId xmlns:a16="http://schemas.microsoft.com/office/drawing/2014/main" id="{1218B076-5633-D66F-951D-AF03A230C903}"/>
              </a:ext>
            </a:extLst>
          </p:cNvPr>
          <p:cNvSpPr>
            <a:spLocks noGrp="1"/>
          </p:cNvSpPr>
          <p:nvPr>
            <p:ph sz="quarter" idx="10"/>
          </p:nvPr>
        </p:nvSpPr>
        <p:spPr/>
        <p:txBody>
          <a:bodyPr/>
          <a:lstStyle/>
          <a:p>
            <a:r>
              <a:rPr lang="en-US"/>
              <a:t>Due to the College/Career Indicator (CCI) being “Status Only” in 2023, the criteria would be:</a:t>
            </a:r>
          </a:p>
          <a:p>
            <a:pPr lvl="1"/>
            <a:r>
              <a:rPr lang="en-US"/>
              <a:t>Priority 8: </a:t>
            </a:r>
            <a:r>
              <a:rPr lang="en-US" sz="3600" b="0" i="0" u="none" strike="noStrike" noProof="0">
                <a:latin typeface="Arial"/>
              </a:rPr>
              <a:t>Outcomes in a Broad Course of Study</a:t>
            </a:r>
          </a:p>
          <a:p>
            <a:pPr lvl="2"/>
            <a:r>
              <a:rPr lang="en-US" b="0" i="0" u="none" strike="noStrike" noProof="0">
                <a:latin typeface="Arial"/>
              </a:rPr>
              <a:t>Currently: Red on CCI</a:t>
            </a:r>
            <a:endParaRPr lang="en-US">
              <a:latin typeface="Arial"/>
            </a:endParaRPr>
          </a:p>
          <a:p>
            <a:pPr lvl="2"/>
            <a:r>
              <a:rPr lang="en-US">
                <a:latin typeface="Arial"/>
              </a:rPr>
              <a:t>Change to: Very Low Status on CCI</a:t>
            </a:r>
            <a:endParaRPr lang="en-US" b="0" i="0" u="none" strike="noStrike" noProof="0">
              <a:latin typeface="Arial"/>
            </a:endParaRPr>
          </a:p>
        </p:txBody>
      </p:sp>
    </p:spTree>
    <p:extLst>
      <p:ext uri="{BB962C8B-B14F-4D97-AF65-F5344CB8AC3E}">
        <p14:creationId xmlns:p14="http://schemas.microsoft.com/office/powerpoint/2010/main" val="410112964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50A8-5D90-C583-09C6-3A750DC2B45E}"/>
              </a:ext>
            </a:extLst>
          </p:cNvPr>
          <p:cNvSpPr>
            <a:spLocks noGrp="1"/>
          </p:cNvSpPr>
          <p:nvPr>
            <p:ph type="title"/>
          </p:nvPr>
        </p:nvSpPr>
        <p:spPr/>
        <p:txBody>
          <a:bodyPr/>
          <a:lstStyle/>
          <a:p>
            <a:r>
              <a:rPr lang="en-US" sz="4800">
                <a:cs typeface="Aharoni"/>
              </a:rPr>
              <a:t>Differentiated Assistance Question for CPAG </a:t>
            </a:r>
            <a:endParaRPr lang="en-US" sz="4800"/>
          </a:p>
        </p:txBody>
      </p:sp>
      <p:sp>
        <p:nvSpPr>
          <p:cNvPr id="3" name="Content Placeholder 2">
            <a:extLst>
              <a:ext uri="{FF2B5EF4-FFF2-40B4-BE49-F238E27FC236}">
                <a16:creationId xmlns:a16="http://schemas.microsoft.com/office/drawing/2014/main" id="{5E52DA2E-565E-BFD1-69B7-5B681B5F38E9}"/>
              </a:ext>
            </a:extLst>
          </p:cNvPr>
          <p:cNvSpPr>
            <a:spLocks noGrp="1"/>
          </p:cNvSpPr>
          <p:nvPr>
            <p:ph sz="quarter" idx="10"/>
          </p:nvPr>
        </p:nvSpPr>
        <p:spPr>
          <a:xfrm>
            <a:off x="647700" y="2047875"/>
            <a:ext cx="10858499" cy="4305300"/>
          </a:xfrm>
        </p:spPr>
        <p:txBody>
          <a:bodyPr vert="horz" lIns="91440" tIns="45720" rIns="91440" bIns="45720" rtlCol="0" anchor="t">
            <a:normAutofit/>
          </a:bodyPr>
          <a:lstStyle/>
          <a:p>
            <a:r>
              <a:rPr lang="en-US">
                <a:latin typeface="Arial"/>
                <a:cs typeface="Arial"/>
              </a:rPr>
              <a:t>What input and feedback do CPAG members have around the proposed adjusted methodology for determining differentiated assistance in 2023?</a:t>
            </a:r>
            <a:endParaRPr lang="en-US"/>
          </a:p>
        </p:txBody>
      </p:sp>
    </p:spTree>
    <p:extLst>
      <p:ext uri="{BB962C8B-B14F-4D97-AF65-F5344CB8AC3E}">
        <p14:creationId xmlns:p14="http://schemas.microsoft.com/office/powerpoint/2010/main" val="421066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CA65-23F7-197C-1ADA-519158F30181}"/>
              </a:ext>
            </a:extLst>
          </p:cNvPr>
          <p:cNvSpPr>
            <a:spLocks noGrp="1"/>
          </p:cNvSpPr>
          <p:nvPr>
            <p:ph type="title"/>
          </p:nvPr>
        </p:nvSpPr>
        <p:spPr>
          <a:xfrm>
            <a:off x="647700" y="304801"/>
            <a:ext cx="11326586" cy="1335314"/>
          </a:xfrm>
        </p:spPr>
        <p:txBody>
          <a:bodyPr/>
          <a:lstStyle/>
          <a:p>
            <a:r>
              <a:rPr lang="en-US" sz="4800" dirty="0"/>
              <a:t>Class of 2022: </a:t>
            </a:r>
            <a:br>
              <a:rPr lang="en-US" sz="4800" dirty="0"/>
            </a:br>
            <a:r>
              <a:rPr lang="en-US" sz="4800" dirty="0"/>
              <a:t>ASVAB Completion</a:t>
            </a:r>
          </a:p>
        </p:txBody>
      </p:sp>
      <p:graphicFrame>
        <p:nvGraphicFramePr>
          <p:cNvPr id="5" name="Table 5" descr="A comparison table that shows the number of Armed Services Vocational Aptitude Battery completed per graduates and non-graduates during the 2020-21 and 2021-22 school year.">
            <a:extLst>
              <a:ext uri="{FF2B5EF4-FFF2-40B4-BE49-F238E27FC236}">
                <a16:creationId xmlns:a16="http://schemas.microsoft.com/office/drawing/2014/main" id="{4208E3C8-57D2-ACEF-01AE-CF51ED803AD0}"/>
              </a:ext>
            </a:extLst>
          </p:cNvPr>
          <p:cNvGraphicFramePr>
            <a:graphicFrameLocks noGrp="1"/>
          </p:cNvGraphicFramePr>
          <p:nvPr>
            <p:ph sz="quarter" idx="10"/>
            <p:extLst>
              <p:ext uri="{D42A27DB-BD31-4B8C-83A1-F6EECF244321}">
                <p14:modId xmlns:p14="http://schemas.microsoft.com/office/powerpoint/2010/main" val="3991302082"/>
              </p:ext>
            </p:extLst>
          </p:nvPr>
        </p:nvGraphicFramePr>
        <p:xfrm>
          <a:off x="666750" y="2329543"/>
          <a:ext cx="10858500" cy="2061210"/>
        </p:xfrm>
        <a:graphic>
          <a:graphicData uri="http://schemas.openxmlformats.org/drawingml/2006/table">
            <a:tbl>
              <a:tblPr firstRow="1" bandRow="1">
                <a:tableStyleId>{5C22544A-7EE6-4342-B048-85BDC9FD1C3A}</a:tableStyleId>
              </a:tblPr>
              <a:tblGrid>
                <a:gridCol w="3154136">
                  <a:extLst>
                    <a:ext uri="{9D8B030D-6E8A-4147-A177-3AD203B41FA5}">
                      <a16:colId xmlns:a16="http://schemas.microsoft.com/office/drawing/2014/main" val="508981770"/>
                    </a:ext>
                  </a:extLst>
                </a:gridCol>
                <a:gridCol w="2275114">
                  <a:extLst>
                    <a:ext uri="{9D8B030D-6E8A-4147-A177-3AD203B41FA5}">
                      <a16:colId xmlns:a16="http://schemas.microsoft.com/office/drawing/2014/main" val="173931849"/>
                    </a:ext>
                  </a:extLst>
                </a:gridCol>
                <a:gridCol w="2714625">
                  <a:extLst>
                    <a:ext uri="{9D8B030D-6E8A-4147-A177-3AD203B41FA5}">
                      <a16:colId xmlns:a16="http://schemas.microsoft.com/office/drawing/2014/main" val="3150874202"/>
                    </a:ext>
                  </a:extLst>
                </a:gridCol>
                <a:gridCol w="2714625">
                  <a:extLst>
                    <a:ext uri="{9D8B030D-6E8A-4147-A177-3AD203B41FA5}">
                      <a16:colId xmlns:a16="http://schemas.microsoft.com/office/drawing/2014/main" val="1959602804"/>
                    </a:ext>
                  </a:extLst>
                </a:gridCol>
              </a:tblGrid>
              <a:tr h="370840">
                <a:tc>
                  <a:txBody>
                    <a:bodyPr/>
                    <a:lstStyle/>
                    <a:p>
                      <a:pPr algn="ctr" fontAlgn="b"/>
                      <a:r>
                        <a:rPr lang="en-US" sz="3200" b="1" i="0" u="none" strike="noStrike">
                          <a:solidFill>
                            <a:schemeClr val="bg1"/>
                          </a:solidFill>
                          <a:effectLst/>
                          <a:latin typeface="Arial"/>
                          <a:cs typeface="Arial"/>
                        </a:rPr>
                        <a:t> Students</a:t>
                      </a:r>
                    </a:p>
                  </a:txBody>
                  <a:tcPr marL="6350" marR="6350" marT="6350" marB="0" anchor="b">
                    <a:solidFill>
                      <a:schemeClr val="tx1"/>
                    </a:solidFill>
                  </a:tcPr>
                </a:tc>
                <a:tc>
                  <a:txBody>
                    <a:bodyPr/>
                    <a:lstStyle/>
                    <a:p>
                      <a:pPr algn="ctr" fontAlgn="b"/>
                      <a:r>
                        <a:rPr lang="en-US" sz="3200" b="1" i="0" u="none" strike="noStrike">
                          <a:solidFill>
                            <a:schemeClr val="bg1"/>
                          </a:solidFill>
                          <a:effectLst/>
                          <a:latin typeface="Arial"/>
                          <a:cs typeface="Arial"/>
                        </a:rPr>
                        <a:t>2019–20</a:t>
                      </a:r>
                    </a:p>
                  </a:txBody>
                  <a:tcPr marL="6350" marR="6350" marT="6350" marB="0" anchor="b">
                    <a:solidFill>
                      <a:schemeClr val="tx1"/>
                    </a:solidFill>
                  </a:tcPr>
                </a:tc>
                <a:tc>
                  <a:txBody>
                    <a:bodyPr/>
                    <a:lstStyle/>
                    <a:p>
                      <a:pPr algn="ctr" fontAlgn="b"/>
                      <a:r>
                        <a:rPr lang="en-US" sz="3200" b="1" i="0" u="none" strike="noStrike">
                          <a:solidFill>
                            <a:schemeClr val="bg1"/>
                          </a:solidFill>
                          <a:effectLst/>
                          <a:latin typeface="Arial"/>
                          <a:cs typeface="Arial"/>
                        </a:rPr>
                        <a:t>2020–21</a:t>
                      </a:r>
                    </a:p>
                  </a:txBody>
                  <a:tcPr marL="6350" marR="6350" marT="6350" marB="0" anchor="b">
                    <a:solidFill>
                      <a:schemeClr val="tx1"/>
                    </a:solidFill>
                  </a:tcPr>
                </a:tc>
                <a:tc>
                  <a:txBody>
                    <a:bodyPr/>
                    <a:lstStyle/>
                    <a:p>
                      <a:pPr algn="ctr" fontAlgn="b"/>
                      <a:r>
                        <a:rPr lang="en-US" sz="3200" b="1" i="0" u="none" strike="noStrike">
                          <a:solidFill>
                            <a:schemeClr val="bg1"/>
                          </a:solidFill>
                          <a:effectLst/>
                          <a:latin typeface="Arial"/>
                          <a:cs typeface="Arial"/>
                        </a:rPr>
                        <a:t>2021–22</a:t>
                      </a:r>
                    </a:p>
                  </a:txBody>
                  <a:tcPr marL="6350" marR="6350" marT="6350" marB="0" anchor="b">
                    <a:solidFill>
                      <a:schemeClr val="tx1"/>
                    </a:solidFill>
                  </a:tcPr>
                </a:tc>
                <a:extLst>
                  <a:ext uri="{0D108BD9-81ED-4DB2-BD59-A6C34878D82A}">
                    <a16:rowId xmlns:a16="http://schemas.microsoft.com/office/drawing/2014/main" val="4117121151"/>
                  </a:ext>
                </a:extLst>
              </a:tr>
              <a:tr h="370840">
                <a:tc>
                  <a:txBody>
                    <a:bodyPr/>
                    <a:lstStyle/>
                    <a:p>
                      <a:pPr algn="l" fontAlgn="b"/>
                      <a:r>
                        <a:rPr lang="en-US" sz="3200" b="0" i="0" u="none" strike="noStrike">
                          <a:solidFill>
                            <a:srgbClr val="000000"/>
                          </a:solidFill>
                          <a:effectLst/>
                          <a:latin typeface="Arial"/>
                          <a:cs typeface="Arial"/>
                        </a:rPr>
                        <a:t>Graduates</a:t>
                      </a:r>
                    </a:p>
                  </a:txBody>
                  <a:tcPr marL="6350" marR="6350" marT="6350" marB="0" anchor="b"/>
                </a:tc>
                <a:tc>
                  <a:txBody>
                    <a:bodyPr/>
                    <a:lstStyle/>
                    <a:p>
                      <a:pPr algn="r" fontAlgn="b"/>
                      <a:r>
                        <a:rPr lang="en-US" sz="3200" b="0" i="0" u="none" strike="noStrike">
                          <a:solidFill>
                            <a:srgbClr val="000000"/>
                          </a:solidFill>
                          <a:effectLst/>
                          <a:latin typeface="Arial"/>
                          <a:cs typeface="Arial"/>
                        </a:rPr>
                        <a:t>1,406</a:t>
                      </a:r>
                    </a:p>
                  </a:txBody>
                  <a:tcPr marL="6350" marR="6350" marT="6350" marB="0" anchor="b"/>
                </a:tc>
                <a:tc>
                  <a:txBody>
                    <a:bodyPr/>
                    <a:lstStyle/>
                    <a:p>
                      <a:pPr algn="r" fontAlgn="b"/>
                      <a:r>
                        <a:rPr lang="en-US" sz="3200" b="0" i="0" u="none" strike="noStrike">
                          <a:solidFill>
                            <a:srgbClr val="000000"/>
                          </a:solidFill>
                          <a:effectLst/>
                          <a:latin typeface="Arial"/>
                          <a:cs typeface="Arial"/>
                        </a:rPr>
                        <a:t>311</a:t>
                      </a:r>
                    </a:p>
                  </a:txBody>
                  <a:tcPr marL="6350" marR="6350" marT="6350" marB="0" anchor="b"/>
                </a:tc>
                <a:tc>
                  <a:txBody>
                    <a:bodyPr/>
                    <a:lstStyle/>
                    <a:p>
                      <a:pPr algn="r" fontAlgn="b"/>
                      <a:r>
                        <a:rPr lang="en-US" sz="3200" b="0" i="0" u="none" strike="noStrike">
                          <a:solidFill>
                            <a:srgbClr val="000000"/>
                          </a:solidFill>
                          <a:effectLst/>
                          <a:latin typeface="Arial"/>
                          <a:cs typeface="Arial"/>
                        </a:rPr>
                        <a:t>1,501</a:t>
                      </a:r>
                    </a:p>
                  </a:txBody>
                  <a:tcPr marL="6350" marR="6350" marT="6350" marB="0" anchor="b"/>
                </a:tc>
                <a:extLst>
                  <a:ext uri="{0D108BD9-81ED-4DB2-BD59-A6C34878D82A}">
                    <a16:rowId xmlns:a16="http://schemas.microsoft.com/office/drawing/2014/main" val="1010368787"/>
                  </a:ext>
                </a:extLst>
              </a:tr>
              <a:tr h="370840">
                <a:tc>
                  <a:txBody>
                    <a:bodyPr/>
                    <a:lstStyle/>
                    <a:p>
                      <a:pPr algn="l" fontAlgn="b"/>
                      <a:r>
                        <a:rPr lang="en-US" sz="3200" b="0" i="0" u="none" strike="noStrike">
                          <a:solidFill>
                            <a:srgbClr val="000000"/>
                          </a:solidFill>
                          <a:effectLst/>
                          <a:latin typeface="+mj-lt"/>
                          <a:cs typeface="Arial"/>
                        </a:rPr>
                        <a:t>Non-Graduates</a:t>
                      </a:r>
                    </a:p>
                  </a:txBody>
                  <a:tcPr marL="6350" marR="6350" marT="6350" marB="0" anchor="b"/>
                </a:tc>
                <a:tc>
                  <a:txBody>
                    <a:bodyPr/>
                    <a:lstStyle/>
                    <a:p>
                      <a:pPr algn="r" fontAlgn="b"/>
                      <a:r>
                        <a:rPr lang="en-US" sz="3200" b="0" i="0" u="none" strike="noStrike">
                          <a:solidFill>
                            <a:srgbClr val="000000"/>
                          </a:solidFill>
                          <a:effectLst/>
                          <a:latin typeface="+mj-lt"/>
                          <a:cs typeface="Arial"/>
                        </a:rPr>
                        <a:t>97</a:t>
                      </a:r>
                    </a:p>
                  </a:txBody>
                  <a:tcPr marL="6350" marR="6350" marT="6350" marB="0" anchor="b"/>
                </a:tc>
                <a:tc>
                  <a:txBody>
                    <a:bodyPr/>
                    <a:lstStyle/>
                    <a:p>
                      <a:pPr algn="r" fontAlgn="b"/>
                      <a:r>
                        <a:rPr lang="en-US" sz="3200" b="0" i="0" u="none" strike="noStrike">
                          <a:solidFill>
                            <a:srgbClr val="000000"/>
                          </a:solidFill>
                          <a:effectLst/>
                          <a:latin typeface="+mj-lt"/>
                          <a:cs typeface="Arial"/>
                        </a:rPr>
                        <a:t>17</a:t>
                      </a:r>
                    </a:p>
                  </a:txBody>
                  <a:tcPr marL="6350" marR="6350" marT="6350" marB="0" anchor="b"/>
                </a:tc>
                <a:tc>
                  <a:txBody>
                    <a:bodyPr/>
                    <a:lstStyle/>
                    <a:p>
                      <a:pPr algn="r" fontAlgn="b"/>
                      <a:r>
                        <a:rPr lang="en-US" sz="3200" b="0" i="0" u="none" strike="noStrike" dirty="0">
                          <a:solidFill>
                            <a:srgbClr val="000000"/>
                          </a:solidFill>
                          <a:effectLst/>
                          <a:latin typeface="+mj-lt"/>
                          <a:cs typeface="Arial"/>
                        </a:rPr>
                        <a:t>48</a:t>
                      </a:r>
                    </a:p>
                  </a:txBody>
                  <a:tcPr marL="6350" marR="6350" marT="6350" marB="0" anchor="b"/>
                </a:tc>
                <a:extLst>
                  <a:ext uri="{0D108BD9-81ED-4DB2-BD59-A6C34878D82A}">
                    <a16:rowId xmlns:a16="http://schemas.microsoft.com/office/drawing/2014/main" val="3387293509"/>
                  </a:ext>
                </a:extLst>
              </a:tr>
              <a:tr h="370840">
                <a:tc>
                  <a:txBody>
                    <a:bodyPr/>
                    <a:lstStyle/>
                    <a:p>
                      <a:r>
                        <a:rPr lang="en-US" sz="3200" b="1">
                          <a:latin typeface="+mj-lt"/>
                        </a:rPr>
                        <a:t>Total </a:t>
                      </a:r>
                    </a:p>
                  </a:txBody>
                  <a:tcPr/>
                </a:tc>
                <a:tc>
                  <a:txBody>
                    <a:bodyPr/>
                    <a:lstStyle/>
                    <a:p>
                      <a:pPr algn="r" fontAlgn="b"/>
                      <a:r>
                        <a:rPr lang="en-US" sz="3200" b="1" i="0" u="none" strike="noStrike">
                          <a:solidFill>
                            <a:srgbClr val="000000"/>
                          </a:solidFill>
                          <a:effectLst/>
                          <a:latin typeface="+mj-lt"/>
                        </a:rPr>
                        <a:t>1,503</a:t>
                      </a:r>
                    </a:p>
                  </a:txBody>
                  <a:tcPr marL="0" marR="0" marT="0" marB="0" anchor="b"/>
                </a:tc>
                <a:tc>
                  <a:txBody>
                    <a:bodyPr/>
                    <a:lstStyle/>
                    <a:p>
                      <a:pPr algn="r" fontAlgn="b"/>
                      <a:r>
                        <a:rPr lang="en-US" sz="3200" b="1" i="0" u="none" strike="noStrike">
                          <a:solidFill>
                            <a:srgbClr val="000000"/>
                          </a:solidFill>
                          <a:effectLst/>
                          <a:latin typeface="+mj-lt"/>
                        </a:rPr>
                        <a:t>328</a:t>
                      </a:r>
                    </a:p>
                  </a:txBody>
                  <a:tcPr marL="0" marR="0" marT="0" marB="0" anchor="b"/>
                </a:tc>
                <a:tc>
                  <a:txBody>
                    <a:bodyPr/>
                    <a:lstStyle/>
                    <a:p>
                      <a:pPr algn="r" fontAlgn="b"/>
                      <a:r>
                        <a:rPr lang="en-US" sz="3200" b="1" i="0" u="none" strike="noStrike" dirty="0">
                          <a:solidFill>
                            <a:srgbClr val="000000"/>
                          </a:solidFill>
                          <a:effectLst/>
                          <a:latin typeface="+mj-lt"/>
                        </a:rPr>
                        <a:t>1,549</a:t>
                      </a:r>
                    </a:p>
                  </a:txBody>
                  <a:tcPr marL="0" marR="0" marT="0" marB="0" anchor="b"/>
                </a:tc>
                <a:extLst>
                  <a:ext uri="{0D108BD9-81ED-4DB2-BD59-A6C34878D82A}">
                    <a16:rowId xmlns:a16="http://schemas.microsoft.com/office/drawing/2014/main" val="1802701532"/>
                  </a:ext>
                </a:extLst>
              </a:tr>
            </a:tbl>
          </a:graphicData>
        </a:graphic>
      </p:graphicFrame>
      <p:sp>
        <p:nvSpPr>
          <p:cNvPr id="4" name="Content Placeholder 3">
            <a:extLst>
              <a:ext uri="{FF2B5EF4-FFF2-40B4-BE49-F238E27FC236}">
                <a16:creationId xmlns:a16="http://schemas.microsoft.com/office/drawing/2014/main" id="{68371C24-782F-1C3C-2D36-14A61FA23C7C}"/>
              </a:ext>
            </a:extLst>
          </p:cNvPr>
          <p:cNvSpPr>
            <a:spLocks noGrp="1"/>
          </p:cNvSpPr>
          <p:nvPr>
            <p:ph sz="quarter" idx="11"/>
          </p:nvPr>
        </p:nvSpPr>
        <p:spPr>
          <a:xfrm>
            <a:off x="486792" y="4564180"/>
            <a:ext cx="10763251" cy="1170214"/>
          </a:xfrm>
        </p:spPr>
        <p:txBody>
          <a:bodyPr>
            <a:normAutofit/>
          </a:bodyPr>
          <a:lstStyle/>
          <a:p>
            <a:r>
              <a:rPr lang="en-US" sz="2400"/>
              <a:t>Total number of students in the Class of 2022 = 497,884  </a:t>
            </a:r>
          </a:p>
        </p:txBody>
      </p:sp>
    </p:spTree>
    <p:extLst>
      <p:ext uri="{BB962C8B-B14F-4D97-AF65-F5344CB8AC3E}">
        <p14:creationId xmlns:p14="http://schemas.microsoft.com/office/powerpoint/2010/main" val="85092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E28D-6220-95A5-2AD9-DB3CB45D9760}"/>
              </a:ext>
            </a:extLst>
          </p:cNvPr>
          <p:cNvSpPr>
            <a:spLocks noGrp="1"/>
          </p:cNvSpPr>
          <p:nvPr>
            <p:ph type="title"/>
          </p:nvPr>
        </p:nvSpPr>
        <p:spPr>
          <a:xfrm>
            <a:off x="647700" y="73958"/>
            <a:ext cx="11163300" cy="1335314"/>
          </a:xfrm>
        </p:spPr>
        <p:txBody>
          <a:bodyPr/>
          <a:lstStyle/>
          <a:p>
            <a:r>
              <a:rPr lang="en-US" sz="4800" dirty="0"/>
              <a:t>Class of 2021 Fifth-Year Graduates </a:t>
            </a:r>
            <a:r>
              <a:rPr lang="en-US" sz="4800" dirty="0">
                <a:cs typeface="Aharoni"/>
              </a:rPr>
              <a:t>Completion of Four New Measures</a:t>
            </a:r>
            <a:endParaRPr lang="en-US" sz="4800" dirty="0"/>
          </a:p>
        </p:txBody>
      </p:sp>
      <p:graphicFrame>
        <p:nvGraphicFramePr>
          <p:cNvPr id="4" name="Table 4" descr="The number of 5th year graduates from the class of 2021 that completed the four new measures.">
            <a:extLst>
              <a:ext uri="{FF2B5EF4-FFF2-40B4-BE49-F238E27FC236}">
                <a16:creationId xmlns:a16="http://schemas.microsoft.com/office/drawing/2014/main" id="{6E80A773-6565-5B9D-F72C-974025D9F858}"/>
              </a:ext>
            </a:extLst>
          </p:cNvPr>
          <p:cNvGraphicFramePr>
            <a:graphicFrameLocks noGrp="1"/>
          </p:cNvGraphicFramePr>
          <p:nvPr>
            <p:ph sz="quarter" idx="10"/>
            <p:extLst>
              <p:ext uri="{D42A27DB-BD31-4B8C-83A1-F6EECF244321}">
                <p14:modId xmlns:p14="http://schemas.microsoft.com/office/powerpoint/2010/main" val="1507307727"/>
              </p:ext>
            </p:extLst>
          </p:nvPr>
        </p:nvGraphicFramePr>
        <p:xfrm>
          <a:off x="576948" y="1565817"/>
          <a:ext cx="11234052" cy="4870165"/>
        </p:xfrm>
        <a:graphic>
          <a:graphicData uri="http://schemas.openxmlformats.org/drawingml/2006/table">
            <a:tbl>
              <a:tblPr firstRow="1" bandRow="1">
                <a:tableStyleId>{5C22544A-7EE6-4342-B048-85BDC9FD1C3A}</a:tableStyleId>
              </a:tblPr>
              <a:tblGrid>
                <a:gridCol w="3853543">
                  <a:extLst>
                    <a:ext uri="{9D8B030D-6E8A-4147-A177-3AD203B41FA5}">
                      <a16:colId xmlns:a16="http://schemas.microsoft.com/office/drawing/2014/main" val="3836014943"/>
                    </a:ext>
                  </a:extLst>
                </a:gridCol>
                <a:gridCol w="1520202">
                  <a:extLst>
                    <a:ext uri="{9D8B030D-6E8A-4147-A177-3AD203B41FA5}">
                      <a16:colId xmlns:a16="http://schemas.microsoft.com/office/drawing/2014/main" val="4281371638"/>
                    </a:ext>
                  </a:extLst>
                </a:gridCol>
                <a:gridCol w="1871331">
                  <a:extLst>
                    <a:ext uri="{9D8B030D-6E8A-4147-A177-3AD203B41FA5}">
                      <a16:colId xmlns:a16="http://schemas.microsoft.com/office/drawing/2014/main" val="262101753"/>
                    </a:ext>
                  </a:extLst>
                </a:gridCol>
                <a:gridCol w="2179674">
                  <a:extLst>
                    <a:ext uri="{9D8B030D-6E8A-4147-A177-3AD203B41FA5}">
                      <a16:colId xmlns:a16="http://schemas.microsoft.com/office/drawing/2014/main" val="3301233897"/>
                    </a:ext>
                  </a:extLst>
                </a:gridCol>
                <a:gridCol w="1809302">
                  <a:extLst>
                    <a:ext uri="{9D8B030D-6E8A-4147-A177-3AD203B41FA5}">
                      <a16:colId xmlns:a16="http://schemas.microsoft.com/office/drawing/2014/main" val="258485806"/>
                    </a:ext>
                  </a:extLst>
                </a:gridCol>
              </a:tblGrid>
              <a:tr h="825500">
                <a:tc>
                  <a:txBody>
                    <a:bodyPr/>
                    <a:lstStyle/>
                    <a:p>
                      <a:pPr algn="ctr">
                        <a:lnSpc>
                          <a:spcPct val="100000"/>
                        </a:lnSpc>
                        <a:spcBef>
                          <a:spcPts val="0"/>
                        </a:spcBef>
                        <a:spcAft>
                          <a:spcPts val="0"/>
                        </a:spcAft>
                      </a:pPr>
                      <a:r>
                        <a:rPr lang="en-US" sz="2400">
                          <a:latin typeface="Arial"/>
                        </a:rPr>
                        <a:t>Year</a:t>
                      </a:r>
                    </a:p>
                  </a:txBody>
                  <a:tcPr anchor="ctr">
                    <a:solidFill>
                      <a:schemeClr val="tx1"/>
                    </a:solidFill>
                  </a:tcPr>
                </a:tc>
                <a:tc>
                  <a:txBody>
                    <a:bodyPr/>
                    <a:lstStyle/>
                    <a:p>
                      <a:pPr algn="ctr">
                        <a:lnSpc>
                          <a:spcPct val="100000"/>
                        </a:lnSpc>
                        <a:spcBef>
                          <a:spcPts val="0"/>
                        </a:spcBef>
                        <a:spcAft>
                          <a:spcPts val="0"/>
                        </a:spcAft>
                      </a:pPr>
                      <a:r>
                        <a:rPr lang="en-US" sz="2400">
                          <a:latin typeface="Arial"/>
                        </a:rPr>
                        <a:t>ASVAB</a:t>
                      </a:r>
                    </a:p>
                  </a:txBody>
                  <a:tcPr anchor="ctr">
                    <a:solidFill>
                      <a:schemeClr val="tx1"/>
                    </a:solidFill>
                  </a:tcPr>
                </a:tc>
                <a:tc>
                  <a:txBody>
                    <a:bodyPr/>
                    <a:lstStyle/>
                    <a:p>
                      <a:pPr algn="ctr">
                        <a:lnSpc>
                          <a:spcPct val="100000"/>
                        </a:lnSpc>
                        <a:spcBef>
                          <a:spcPts val="0"/>
                        </a:spcBef>
                        <a:spcAft>
                          <a:spcPts val="0"/>
                        </a:spcAft>
                      </a:pPr>
                      <a:r>
                        <a:rPr lang="en-US" sz="2400">
                          <a:latin typeface="Arial"/>
                        </a:rPr>
                        <a:t>Internships</a:t>
                      </a:r>
                    </a:p>
                  </a:txBody>
                  <a:tcPr anchor="ctr">
                    <a:solidFill>
                      <a:schemeClr val="tx1"/>
                    </a:solidFill>
                  </a:tcPr>
                </a:tc>
                <a:tc>
                  <a:txBody>
                    <a:bodyPr/>
                    <a:lstStyle/>
                    <a:p>
                      <a:pPr algn="ctr">
                        <a:lnSpc>
                          <a:spcPct val="100000"/>
                        </a:lnSpc>
                        <a:spcBef>
                          <a:spcPts val="0"/>
                        </a:spcBef>
                        <a:spcAft>
                          <a:spcPts val="0"/>
                        </a:spcAft>
                      </a:pPr>
                      <a:r>
                        <a:rPr lang="en-US" sz="2400">
                          <a:latin typeface="Arial"/>
                        </a:rPr>
                        <a:t>Student-Led Enterprise</a:t>
                      </a:r>
                    </a:p>
                  </a:txBody>
                  <a:tcPr anchor="ctr">
                    <a:solidFill>
                      <a:schemeClr val="tx1"/>
                    </a:solidFill>
                  </a:tcPr>
                </a:tc>
                <a:tc>
                  <a:txBody>
                    <a:bodyPr/>
                    <a:lstStyle/>
                    <a:p>
                      <a:pPr algn="ctr">
                        <a:lnSpc>
                          <a:spcPct val="100000"/>
                        </a:lnSpc>
                        <a:spcBef>
                          <a:spcPts val="0"/>
                        </a:spcBef>
                        <a:spcAft>
                          <a:spcPts val="0"/>
                        </a:spcAft>
                      </a:pPr>
                      <a:r>
                        <a:rPr lang="en-US" sz="2400">
                          <a:latin typeface="Arial"/>
                        </a:rPr>
                        <a:t>Simulated WBL</a:t>
                      </a:r>
                    </a:p>
                  </a:txBody>
                  <a:tcPr anchor="ctr">
                    <a:solidFill>
                      <a:schemeClr val="tx1"/>
                    </a:solidFill>
                  </a:tcPr>
                </a:tc>
                <a:extLst>
                  <a:ext uri="{0D108BD9-81ED-4DB2-BD59-A6C34878D82A}">
                    <a16:rowId xmlns:a16="http://schemas.microsoft.com/office/drawing/2014/main" val="1263378931"/>
                  </a:ext>
                </a:extLst>
              </a:tr>
              <a:tr h="833613">
                <a:tc>
                  <a:txBody>
                    <a:bodyPr/>
                    <a:lstStyle/>
                    <a:p>
                      <a:pPr algn="ctr">
                        <a:lnSpc>
                          <a:spcPct val="100000"/>
                        </a:lnSpc>
                        <a:spcBef>
                          <a:spcPts val="0"/>
                        </a:spcBef>
                        <a:spcAft>
                          <a:spcPts val="0"/>
                        </a:spcAft>
                      </a:pPr>
                      <a:r>
                        <a:rPr lang="en-US" sz="2400">
                          <a:latin typeface="Arial"/>
                        </a:rPr>
                        <a:t>2019–20</a:t>
                      </a:r>
                    </a:p>
                    <a:p>
                      <a:pPr algn="ctr">
                        <a:lnSpc>
                          <a:spcPct val="100000"/>
                        </a:lnSpc>
                        <a:spcBef>
                          <a:spcPts val="0"/>
                        </a:spcBef>
                        <a:spcAft>
                          <a:spcPts val="0"/>
                        </a:spcAft>
                      </a:pPr>
                      <a:r>
                        <a:rPr lang="en-US" sz="2400">
                          <a:latin typeface="Arial"/>
                        </a:rPr>
                        <a:t>(Fifth-Year Graduates=4,413)</a:t>
                      </a:r>
                    </a:p>
                  </a:txBody>
                  <a:tcPr anchor="ctr"/>
                </a:tc>
                <a:tc>
                  <a:txBody>
                    <a:bodyPr/>
                    <a:lstStyle/>
                    <a:p>
                      <a:pPr algn="ctr">
                        <a:lnSpc>
                          <a:spcPct val="100000"/>
                        </a:lnSpc>
                        <a:spcBef>
                          <a:spcPts val="0"/>
                        </a:spcBef>
                        <a:spcAft>
                          <a:spcPts val="0"/>
                        </a:spcAft>
                      </a:pPr>
                      <a:r>
                        <a:rPr lang="en-US" sz="2400">
                          <a:latin typeface="Arial"/>
                        </a:rPr>
                        <a:t>59</a:t>
                      </a:r>
                    </a:p>
                  </a:txBody>
                  <a:tcPr anchor="ctr"/>
                </a:tc>
                <a:tc>
                  <a:txBody>
                    <a:bodyPr/>
                    <a:lstStyle/>
                    <a:p>
                      <a:pPr algn="ctr">
                        <a:lnSpc>
                          <a:spcPct val="100000"/>
                        </a:lnSpc>
                        <a:spcBef>
                          <a:spcPts val="0"/>
                        </a:spcBef>
                        <a:spcAft>
                          <a:spcPts val="0"/>
                        </a:spcAft>
                      </a:pPr>
                      <a:r>
                        <a:rPr lang="en-US" sz="2400">
                          <a:latin typeface="Arial"/>
                        </a:rPr>
                        <a:t>N/A</a:t>
                      </a:r>
                    </a:p>
                  </a:txBody>
                  <a:tcPr anchor="ctr"/>
                </a:tc>
                <a:tc>
                  <a:txBody>
                    <a:bodyPr/>
                    <a:lstStyle/>
                    <a:p>
                      <a:pPr lvl="0" algn="ctr">
                        <a:lnSpc>
                          <a:spcPct val="100000"/>
                        </a:lnSpc>
                        <a:spcBef>
                          <a:spcPts val="0"/>
                        </a:spcBef>
                        <a:spcAft>
                          <a:spcPts val="0"/>
                        </a:spcAft>
                        <a:buNone/>
                      </a:pPr>
                      <a:r>
                        <a:rPr lang="en-US" sz="2400" b="0" i="0" u="none" strike="noStrike" noProof="0">
                          <a:solidFill>
                            <a:srgbClr val="354052"/>
                          </a:solidFill>
                          <a:latin typeface="Arial"/>
                        </a:rPr>
                        <a:t>N/A</a:t>
                      </a:r>
                      <a:endParaRPr lang="en-US" sz="2400">
                        <a:latin typeface="Arial"/>
                      </a:endParaRPr>
                    </a:p>
                  </a:txBody>
                  <a:tcPr anchor="ctr"/>
                </a:tc>
                <a:tc>
                  <a:txBody>
                    <a:bodyPr/>
                    <a:lstStyle/>
                    <a:p>
                      <a:pPr lvl="0" algn="ctr">
                        <a:lnSpc>
                          <a:spcPct val="100000"/>
                        </a:lnSpc>
                        <a:spcBef>
                          <a:spcPts val="0"/>
                        </a:spcBef>
                        <a:spcAft>
                          <a:spcPts val="0"/>
                        </a:spcAft>
                        <a:buNone/>
                      </a:pPr>
                      <a:r>
                        <a:rPr lang="en-US" sz="2400" b="0" i="0" u="none" strike="noStrike" noProof="0">
                          <a:solidFill>
                            <a:srgbClr val="354052"/>
                          </a:solidFill>
                          <a:latin typeface="Arial"/>
                        </a:rPr>
                        <a:t>N/A</a:t>
                      </a:r>
                      <a:endParaRPr lang="en-US" sz="2400">
                        <a:latin typeface="Arial"/>
                      </a:endParaRPr>
                    </a:p>
                  </a:txBody>
                  <a:tcPr anchor="ctr"/>
                </a:tc>
                <a:extLst>
                  <a:ext uri="{0D108BD9-81ED-4DB2-BD59-A6C34878D82A}">
                    <a16:rowId xmlns:a16="http://schemas.microsoft.com/office/drawing/2014/main" val="1440921767"/>
                  </a:ext>
                </a:extLst>
              </a:tr>
              <a:tr h="833613">
                <a:tc>
                  <a:txBody>
                    <a:bodyPr/>
                    <a:lstStyle/>
                    <a:p>
                      <a:pPr lvl="0" algn="ctr">
                        <a:lnSpc>
                          <a:spcPct val="100000"/>
                        </a:lnSpc>
                        <a:spcBef>
                          <a:spcPts val="0"/>
                        </a:spcBef>
                        <a:spcAft>
                          <a:spcPts val="0"/>
                        </a:spcAft>
                        <a:buNone/>
                      </a:pPr>
                      <a:r>
                        <a:rPr lang="en-US" sz="2400">
                          <a:latin typeface="Arial"/>
                        </a:rPr>
                        <a:t>2020</a:t>
                      </a:r>
                      <a:r>
                        <a:rPr lang="en-US" sz="2400" kern="1200">
                          <a:solidFill>
                            <a:schemeClr val="dk1"/>
                          </a:solidFill>
                          <a:latin typeface="+mn-lt"/>
                          <a:ea typeface="+mn-ea"/>
                          <a:cs typeface="+mn-cs"/>
                        </a:rPr>
                        <a:t>–</a:t>
                      </a:r>
                      <a:r>
                        <a:rPr lang="en-US" sz="2400">
                          <a:latin typeface="Arial"/>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a:rPr>
                        <a:t>(Fifth-Year Graduates=3,823)</a:t>
                      </a:r>
                    </a:p>
                  </a:txBody>
                  <a:tcPr anchor="ctr"/>
                </a:tc>
                <a:tc>
                  <a:txBody>
                    <a:bodyPr/>
                    <a:lstStyle/>
                    <a:p>
                      <a:pPr lvl="0" algn="ctr">
                        <a:lnSpc>
                          <a:spcPct val="100000"/>
                        </a:lnSpc>
                        <a:spcBef>
                          <a:spcPts val="0"/>
                        </a:spcBef>
                        <a:spcAft>
                          <a:spcPts val="0"/>
                        </a:spcAft>
                        <a:buNone/>
                      </a:pPr>
                      <a:r>
                        <a:rPr lang="en-US" sz="2400">
                          <a:latin typeface="Arial"/>
                        </a:rPr>
                        <a:t>3</a:t>
                      </a:r>
                    </a:p>
                  </a:txBody>
                  <a:tcPr anchor="ctr"/>
                </a:tc>
                <a:tc>
                  <a:txBody>
                    <a:bodyPr/>
                    <a:lstStyle/>
                    <a:p>
                      <a:pPr lvl="0" algn="ctr">
                        <a:lnSpc>
                          <a:spcPct val="100000"/>
                        </a:lnSpc>
                        <a:spcBef>
                          <a:spcPts val="0"/>
                        </a:spcBef>
                        <a:spcAft>
                          <a:spcPts val="0"/>
                        </a:spcAft>
                        <a:buNone/>
                      </a:pPr>
                      <a:r>
                        <a:rPr lang="en-US" sz="2400">
                          <a:latin typeface="Arial"/>
                        </a:rPr>
                        <a:t>13</a:t>
                      </a:r>
                    </a:p>
                  </a:txBody>
                  <a:tcPr anchor="ctr"/>
                </a:tc>
                <a:tc>
                  <a:txBody>
                    <a:bodyPr/>
                    <a:lstStyle/>
                    <a:p>
                      <a:pPr lvl="0" algn="ctr">
                        <a:lnSpc>
                          <a:spcPct val="100000"/>
                        </a:lnSpc>
                        <a:spcBef>
                          <a:spcPts val="0"/>
                        </a:spcBef>
                        <a:spcAft>
                          <a:spcPts val="0"/>
                        </a:spcAft>
                        <a:buNone/>
                      </a:pPr>
                      <a:r>
                        <a:rPr lang="en-US" sz="2400">
                          <a:latin typeface="Arial"/>
                        </a:rPr>
                        <a:t>22</a:t>
                      </a:r>
                    </a:p>
                  </a:txBody>
                  <a:tcPr anchor="ctr"/>
                </a:tc>
                <a:tc>
                  <a:txBody>
                    <a:bodyPr/>
                    <a:lstStyle/>
                    <a:p>
                      <a:pPr lvl="0" algn="ctr">
                        <a:lnSpc>
                          <a:spcPct val="100000"/>
                        </a:lnSpc>
                        <a:spcBef>
                          <a:spcPts val="0"/>
                        </a:spcBef>
                        <a:spcAft>
                          <a:spcPts val="0"/>
                        </a:spcAft>
                        <a:buNone/>
                      </a:pPr>
                      <a:r>
                        <a:rPr lang="en-US" sz="2400">
                          <a:latin typeface="Arial"/>
                        </a:rPr>
                        <a:t>56</a:t>
                      </a:r>
                    </a:p>
                  </a:txBody>
                  <a:tcPr anchor="ctr"/>
                </a:tc>
                <a:extLst>
                  <a:ext uri="{0D108BD9-81ED-4DB2-BD59-A6C34878D82A}">
                    <a16:rowId xmlns:a16="http://schemas.microsoft.com/office/drawing/2014/main" val="8998976"/>
                  </a:ext>
                </a:extLst>
              </a:tr>
              <a:tr h="833613">
                <a:tc>
                  <a:txBody>
                    <a:bodyPr/>
                    <a:lstStyle/>
                    <a:p>
                      <a:pPr lvl="0" algn="ctr">
                        <a:lnSpc>
                          <a:spcPct val="100000"/>
                        </a:lnSpc>
                        <a:spcBef>
                          <a:spcPts val="0"/>
                        </a:spcBef>
                        <a:spcAft>
                          <a:spcPts val="0"/>
                        </a:spcAft>
                        <a:buNone/>
                      </a:pPr>
                      <a:r>
                        <a:rPr lang="en-US" sz="2400">
                          <a:latin typeface="Arial"/>
                        </a:rPr>
                        <a:t>2021–22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a:rPr>
                        <a:t>(Fifth-Year Grads=14,640)</a:t>
                      </a:r>
                    </a:p>
                  </a:txBody>
                  <a:tcPr anchor="ctr"/>
                </a:tc>
                <a:tc>
                  <a:txBody>
                    <a:bodyPr/>
                    <a:lstStyle/>
                    <a:p>
                      <a:pPr lvl="0" algn="ctr">
                        <a:lnSpc>
                          <a:spcPct val="100000"/>
                        </a:lnSpc>
                        <a:spcBef>
                          <a:spcPts val="0"/>
                        </a:spcBef>
                        <a:spcAft>
                          <a:spcPts val="0"/>
                        </a:spcAft>
                        <a:buNone/>
                      </a:pPr>
                      <a:r>
                        <a:rPr lang="en-US" sz="2400">
                          <a:latin typeface="Arial"/>
                        </a:rPr>
                        <a:t>13</a:t>
                      </a:r>
                    </a:p>
                  </a:txBody>
                  <a:tcPr anchor="ctr"/>
                </a:tc>
                <a:tc>
                  <a:txBody>
                    <a:bodyPr/>
                    <a:lstStyle/>
                    <a:p>
                      <a:pPr lvl="0" algn="ctr">
                        <a:lnSpc>
                          <a:spcPct val="100000"/>
                        </a:lnSpc>
                        <a:spcBef>
                          <a:spcPts val="0"/>
                        </a:spcBef>
                        <a:spcAft>
                          <a:spcPts val="0"/>
                        </a:spcAft>
                        <a:buNone/>
                      </a:pPr>
                      <a:r>
                        <a:rPr lang="en-US" sz="2400">
                          <a:latin typeface="Arial"/>
                        </a:rPr>
                        <a:t>46</a:t>
                      </a:r>
                    </a:p>
                  </a:txBody>
                  <a:tcPr anchor="ctr"/>
                </a:tc>
                <a:tc>
                  <a:txBody>
                    <a:bodyPr/>
                    <a:lstStyle/>
                    <a:p>
                      <a:pPr lvl="0" algn="ctr">
                        <a:lnSpc>
                          <a:spcPct val="100000"/>
                        </a:lnSpc>
                        <a:spcBef>
                          <a:spcPts val="0"/>
                        </a:spcBef>
                        <a:spcAft>
                          <a:spcPts val="0"/>
                        </a:spcAft>
                        <a:buNone/>
                      </a:pPr>
                      <a:r>
                        <a:rPr lang="en-US" sz="2400">
                          <a:latin typeface="Arial"/>
                        </a:rPr>
                        <a:t>7</a:t>
                      </a:r>
                    </a:p>
                  </a:txBody>
                  <a:tcPr anchor="ctr"/>
                </a:tc>
                <a:tc>
                  <a:txBody>
                    <a:bodyPr/>
                    <a:lstStyle/>
                    <a:p>
                      <a:pPr lvl="0" algn="ctr">
                        <a:lnSpc>
                          <a:spcPct val="100000"/>
                        </a:lnSpc>
                        <a:spcBef>
                          <a:spcPts val="0"/>
                        </a:spcBef>
                        <a:spcAft>
                          <a:spcPts val="0"/>
                        </a:spcAft>
                        <a:buNone/>
                      </a:pPr>
                      <a:r>
                        <a:rPr lang="en-US" sz="2400">
                          <a:latin typeface="Arial"/>
                        </a:rPr>
                        <a:t>14</a:t>
                      </a:r>
                    </a:p>
                  </a:txBody>
                  <a:tcPr anchor="ctr"/>
                </a:tc>
                <a:extLst>
                  <a:ext uri="{0D108BD9-81ED-4DB2-BD59-A6C34878D82A}">
                    <a16:rowId xmlns:a16="http://schemas.microsoft.com/office/drawing/2014/main" val="704189201"/>
                  </a:ext>
                </a:extLst>
              </a:tr>
              <a:tr h="833612">
                <a:tc>
                  <a:txBody>
                    <a:bodyPr/>
                    <a:lstStyle/>
                    <a:p>
                      <a:pPr lvl="0" algn="ctr">
                        <a:lnSpc>
                          <a:spcPct val="100000"/>
                        </a:lnSpc>
                        <a:spcBef>
                          <a:spcPts val="0"/>
                        </a:spcBef>
                        <a:spcAft>
                          <a:spcPts val="0"/>
                        </a:spcAft>
                        <a:buNone/>
                      </a:pPr>
                      <a:r>
                        <a:rPr lang="en-US" sz="2400" b="1">
                          <a:latin typeface="Arial"/>
                        </a:rPr>
                        <a:t>Total</a:t>
                      </a:r>
                      <a:endParaRPr lang="en-US" sz="2400" b="1"/>
                    </a:p>
                  </a:txBody>
                  <a:tcPr anchor="ctr"/>
                </a:tc>
                <a:tc>
                  <a:txBody>
                    <a:bodyPr/>
                    <a:lstStyle/>
                    <a:p>
                      <a:pPr lvl="0" algn="ctr">
                        <a:lnSpc>
                          <a:spcPct val="100000"/>
                        </a:lnSpc>
                        <a:spcBef>
                          <a:spcPts val="0"/>
                        </a:spcBef>
                        <a:spcAft>
                          <a:spcPts val="0"/>
                        </a:spcAft>
                        <a:buNone/>
                      </a:pPr>
                      <a:r>
                        <a:rPr lang="en-US" sz="2400" b="1">
                          <a:latin typeface="Arial"/>
                        </a:rPr>
                        <a:t>75</a:t>
                      </a:r>
                    </a:p>
                  </a:txBody>
                  <a:tcPr anchor="ctr"/>
                </a:tc>
                <a:tc>
                  <a:txBody>
                    <a:bodyPr/>
                    <a:lstStyle/>
                    <a:p>
                      <a:pPr lvl="0" algn="ctr">
                        <a:lnSpc>
                          <a:spcPct val="100000"/>
                        </a:lnSpc>
                        <a:spcBef>
                          <a:spcPts val="0"/>
                        </a:spcBef>
                        <a:spcAft>
                          <a:spcPts val="0"/>
                        </a:spcAft>
                        <a:buNone/>
                      </a:pPr>
                      <a:r>
                        <a:rPr lang="en-US" sz="2400" b="1">
                          <a:latin typeface="Arial"/>
                        </a:rPr>
                        <a:t>59</a:t>
                      </a:r>
                    </a:p>
                  </a:txBody>
                  <a:tcPr anchor="ctr"/>
                </a:tc>
                <a:tc>
                  <a:txBody>
                    <a:bodyPr/>
                    <a:lstStyle/>
                    <a:p>
                      <a:pPr lvl="0" algn="ctr">
                        <a:lnSpc>
                          <a:spcPct val="100000"/>
                        </a:lnSpc>
                        <a:spcBef>
                          <a:spcPts val="0"/>
                        </a:spcBef>
                        <a:spcAft>
                          <a:spcPts val="0"/>
                        </a:spcAft>
                        <a:buNone/>
                      </a:pPr>
                      <a:r>
                        <a:rPr lang="en-US" sz="2400" b="1">
                          <a:latin typeface="Arial"/>
                        </a:rPr>
                        <a:t>29</a:t>
                      </a:r>
                    </a:p>
                  </a:txBody>
                  <a:tcPr anchor="ctr"/>
                </a:tc>
                <a:tc>
                  <a:txBody>
                    <a:bodyPr/>
                    <a:lstStyle/>
                    <a:p>
                      <a:pPr lvl="0" algn="ctr">
                        <a:lnSpc>
                          <a:spcPct val="100000"/>
                        </a:lnSpc>
                        <a:spcBef>
                          <a:spcPts val="0"/>
                        </a:spcBef>
                        <a:spcAft>
                          <a:spcPts val="0"/>
                        </a:spcAft>
                        <a:buNone/>
                      </a:pPr>
                      <a:r>
                        <a:rPr lang="en-US" sz="2400" b="1" dirty="0">
                          <a:latin typeface="Arial"/>
                        </a:rPr>
                        <a:t>70</a:t>
                      </a:r>
                    </a:p>
                  </a:txBody>
                  <a:tcPr anchor="ctr"/>
                </a:tc>
                <a:extLst>
                  <a:ext uri="{0D108BD9-81ED-4DB2-BD59-A6C34878D82A}">
                    <a16:rowId xmlns:a16="http://schemas.microsoft.com/office/drawing/2014/main" val="3144553590"/>
                  </a:ext>
                </a:extLst>
              </a:tr>
            </a:tbl>
          </a:graphicData>
        </a:graphic>
      </p:graphicFrame>
    </p:spTree>
    <p:extLst>
      <p:ext uri="{BB962C8B-B14F-4D97-AF65-F5344CB8AC3E}">
        <p14:creationId xmlns:p14="http://schemas.microsoft.com/office/powerpoint/2010/main" val="309345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422F-6B44-EFE1-FA3A-F6E4174A3A73}"/>
              </a:ext>
            </a:extLst>
          </p:cNvPr>
          <p:cNvSpPr>
            <a:spLocks noGrp="1"/>
          </p:cNvSpPr>
          <p:nvPr>
            <p:ph type="title"/>
          </p:nvPr>
        </p:nvSpPr>
        <p:spPr>
          <a:xfrm>
            <a:off x="647699" y="304801"/>
            <a:ext cx="11293929" cy="1335314"/>
          </a:xfrm>
        </p:spPr>
        <p:txBody>
          <a:bodyPr/>
          <a:lstStyle/>
          <a:p>
            <a:r>
              <a:rPr lang="en-US" sz="4400"/>
              <a:t>Educational Partner Feedback on CCI New Measures (1)</a:t>
            </a:r>
          </a:p>
        </p:txBody>
      </p:sp>
      <p:sp>
        <p:nvSpPr>
          <p:cNvPr id="3" name="Content Placeholder 2">
            <a:extLst>
              <a:ext uri="{FF2B5EF4-FFF2-40B4-BE49-F238E27FC236}">
                <a16:creationId xmlns:a16="http://schemas.microsoft.com/office/drawing/2014/main" id="{C1B2F3F4-635A-FC6D-D13E-4C2B87ECE402}"/>
              </a:ext>
            </a:extLst>
          </p:cNvPr>
          <p:cNvSpPr>
            <a:spLocks noGrp="1"/>
          </p:cNvSpPr>
          <p:nvPr>
            <p:ph sz="quarter" idx="10"/>
          </p:nvPr>
        </p:nvSpPr>
        <p:spPr>
          <a:xfrm>
            <a:off x="558922" y="1893733"/>
            <a:ext cx="10858499" cy="3915591"/>
          </a:xfrm>
        </p:spPr>
        <p:txBody>
          <a:bodyPr>
            <a:normAutofit fontScale="92500" lnSpcReduction="10000"/>
          </a:bodyPr>
          <a:lstStyle/>
          <a:p>
            <a:r>
              <a:rPr lang="en-US" sz="2800">
                <a:ea typeface="MS Gothic" panose="020B0609070205080204" pitchFamily="49" charset="-128"/>
                <a:cs typeface="Times New Roman" panose="02020603050405020304" pitchFamily="18" charset="0"/>
              </a:rPr>
              <a:t>The data for these four measures show that </a:t>
            </a:r>
            <a:r>
              <a:rPr lang="en-US" sz="2800">
                <a:effectLst/>
                <a:latin typeface="Arial" panose="020B0604020202020204" pitchFamily="34" charset="0"/>
                <a:ea typeface="MS Gothic" panose="020B0609070205080204" pitchFamily="49" charset="-128"/>
                <a:cs typeface="Times New Roman" panose="02020603050405020304" pitchFamily="18" charset="0"/>
              </a:rPr>
              <a:t>less than 2 percent of students participated in these career related programs. </a:t>
            </a:r>
          </a:p>
          <a:p>
            <a:r>
              <a:rPr lang="en-US" sz="2800">
                <a:effectLst/>
                <a:latin typeface="Arial" panose="020B0604020202020204" pitchFamily="34" charset="0"/>
                <a:ea typeface="MS Gothic" panose="020B0609070205080204" pitchFamily="49" charset="-128"/>
                <a:cs typeface="Times New Roman" panose="02020603050405020304" pitchFamily="18" charset="0"/>
              </a:rPr>
              <a:t>Since the academic years analyzed occurred primarily during the COVID-19 pandemic, the CDE was interested to </a:t>
            </a:r>
            <a:r>
              <a:rPr lang="en-US" sz="2800">
                <a:ea typeface="MS Gothic" panose="020B0609070205080204" pitchFamily="49" charset="-128"/>
                <a:cs typeface="Times New Roman" panose="02020603050405020304" pitchFamily="18" charset="0"/>
              </a:rPr>
              <a:t>learn from </a:t>
            </a:r>
            <a:r>
              <a:rPr lang="en-US" sz="2800">
                <a:effectLst/>
                <a:latin typeface="Arial" panose="020B0604020202020204" pitchFamily="34" charset="0"/>
                <a:ea typeface="MS Gothic" panose="020B0609070205080204" pitchFamily="49" charset="-128"/>
                <a:cs typeface="Times New Roman" panose="02020603050405020304" pitchFamily="18" charset="0"/>
              </a:rPr>
              <a:t>educational partners on whether another year of data (i.e., 2022–23) should be reviewed and analyzed </a:t>
            </a:r>
            <a:r>
              <a:rPr lang="en-US" sz="2800" i="1">
                <a:effectLst/>
                <a:latin typeface="Arial" panose="020B0604020202020204" pitchFamily="34" charset="0"/>
                <a:ea typeface="MS Gothic" panose="020B0609070205080204" pitchFamily="49" charset="-128"/>
                <a:cs typeface="Times New Roman" panose="02020603050405020304" pitchFamily="18" charset="0"/>
              </a:rPr>
              <a:t>before</a:t>
            </a:r>
            <a:r>
              <a:rPr lang="en-US" sz="2800">
                <a:effectLst/>
                <a:latin typeface="Arial" panose="020B0604020202020204" pitchFamily="34" charset="0"/>
                <a:ea typeface="MS Gothic" panose="020B0609070205080204" pitchFamily="49" charset="-128"/>
                <a:cs typeface="Times New Roman" panose="02020603050405020304" pitchFamily="18" charset="0"/>
              </a:rPr>
              <a:t> proceeding with further analysis of including these measures in the CCI. </a:t>
            </a:r>
          </a:p>
          <a:p>
            <a:pPr lvl="1"/>
            <a:r>
              <a:rPr lang="en-US" sz="2600">
                <a:effectLst/>
                <a:latin typeface="Arial" panose="020B0604020202020204" pitchFamily="34" charset="0"/>
                <a:ea typeface="MS Gothic" panose="020B0609070205080204" pitchFamily="49" charset="-128"/>
                <a:cs typeface="Times New Roman" panose="02020603050405020304" pitchFamily="18" charset="0"/>
              </a:rPr>
              <a:t>Note: The 2022–23 End-of-Year data collections are currently open, and LEAs must certify their data </a:t>
            </a:r>
            <a:r>
              <a:rPr lang="en-US" sz="2600">
                <a:ea typeface="MS Gothic" panose="020B0609070205080204" pitchFamily="49" charset="-128"/>
                <a:cs typeface="Times New Roman" panose="02020603050405020304" pitchFamily="18" charset="0"/>
              </a:rPr>
              <a:t>by</a:t>
            </a:r>
            <a:r>
              <a:rPr lang="en-US" sz="2600">
                <a:effectLst/>
                <a:latin typeface="Arial" panose="020B0604020202020204" pitchFamily="34" charset="0"/>
                <a:ea typeface="MS Gothic" panose="020B0609070205080204" pitchFamily="49" charset="-128"/>
                <a:cs typeface="Times New Roman" panose="02020603050405020304" pitchFamily="18" charset="0"/>
              </a:rPr>
              <a:t> </a:t>
            </a:r>
            <a:r>
              <a:rPr lang="en-US" sz="2600">
                <a:effectLst/>
                <a:latin typeface="Arial" panose="020B0604020202020204" pitchFamily="34" charset="0"/>
                <a:ea typeface="Calibri" panose="020F0502020204030204" pitchFamily="34" charset="0"/>
              </a:rPr>
              <a:t>August 25, 2023.</a:t>
            </a:r>
          </a:p>
          <a:p>
            <a:endParaRPr lang="en-US"/>
          </a:p>
        </p:txBody>
      </p:sp>
    </p:spTree>
    <p:extLst>
      <p:ext uri="{BB962C8B-B14F-4D97-AF65-F5344CB8AC3E}">
        <p14:creationId xmlns:p14="http://schemas.microsoft.com/office/powerpoint/2010/main" val="369826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8E67-A21A-E1E0-9E7B-D816B6F56FB5}"/>
              </a:ext>
            </a:extLst>
          </p:cNvPr>
          <p:cNvSpPr>
            <a:spLocks noGrp="1"/>
          </p:cNvSpPr>
          <p:nvPr>
            <p:ph type="title"/>
          </p:nvPr>
        </p:nvSpPr>
        <p:spPr>
          <a:xfrm>
            <a:off x="647699" y="76201"/>
            <a:ext cx="10858500" cy="1335314"/>
          </a:xfrm>
        </p:spPr>
        <p:txBody>
          <a:bodyPr/>
          <a:lstStyle/>
          <a:p>
            <a:r>
              <a:rPr lang="en-US" sz="4000">
                <a:cs typeface="Aharoni"/>
              </a:rPr>
              <a:t>2023 Accountability Workplan Updates (1)</a:t>
            </a:r>
            <a:endParaRPr lang="en-US" sz="4000"/>
          </a:p>
        </p:txBody>
      </p:sp>
      <p:sp>
        <p:nvSpPr>
          <p:cNvPr id="3" name="Content Placeholder 2">
            <a:extLst>
              <a:ext uri="{FF2B5EF4-FFF2-40B4-BE49-F238E27FC236}">
                <a16:creationId xmlns:a16="http://schemas.microsoft.com/office/drawing/2014/main" id="{84105915-7BE2-F560-7DBB-7B7F7DC55E54}"/>
              </a:ext>
            </a:extLst>
          </p:cNvPr>
          <p:cNvSpPr>
            <a:spLocks noGrp="1"/>
          </p:cNvSpPr>
          <p:nvPr>
            <p:ph sz="quarter" idx="10"/>
          </p:nvPr>
        </p:nvSpPr>
        <p:spPr>
          <a:xfrm>
            <a:off x="647699" y="1411515"/>
            <a:ext cx="10858499" cy="5032827"/>
          </a:xfrm>
        </p:spPr>
        <p:txBody>
          <a:bodyPr vert="horz" lIns="91440" tIns="45720" rIns="91440" bIns="45720" rtlCol="0" anchor="t">
            <a:normAutofit/>
          </a:bodyPr>
          <a:lstStyle/>
          <a:p>
            <a:r>
              <a:rPr lang="en-US" b="1">
                <a:latin typeface="Arial"/>
                <a:cs typeface="Arial"/>
              </a:rPr>
              <a:t>College/Career Indicator (CCI)</a:t>
            </a:r>
            <a:endParaRPr lang="en-US"/>
          </a:p>
          <a:p>
            <a:pPr lvl="1"/>
            <a:r>
              <a:rPr lang="en-US">
                <a:latin typeface="Arial"/>
                <a:cs typeface="Arial"/>
              </a:rPr>
              <a:t>Update on new career measures </a:t>
            </a:r>
          </a:p>
          <a:p>
            <a:pPr lvl="1"/>
            <a:r>
              <a:rPr lang="en-US">
                <a:latin typeface="Arial"/>
                <a:cs typeface="Arial"/>
              </a:rPr>
              <a:t>Removal of Non-Registered Pre-Apprenticeship in 2023–24</a:t>
            </a:r>
            <a:endParaRPr lang="en-US"/>
          </a:p>
          <a:p>
            <a:r>
              <a:rPr lang="en-US" b="1">
                <a:latin typeface="Arial"/>
                <a:cs typeface="Arial"/>
              </a:rPr>
              <a:t>Graduation Rate Indicator </a:t>
            </a:r>
            <a:endParaRPr lang="en-US">
              <a:latin typeface="Arial"/>
              <a:cs typeface="Arial"/>
            </a:endParaRPr>
          </a:p>
          <a:p>
            <a:pPr lvl="1"/>
            <a:r>
              <a:rPr lang="en-US" sz="3600">
                <a:latin typeface="Arial"/>
                <a:cs typeface="Arial"/>
              </a:rPr>
              <a:t>Multi-year extended graduation rate</a:t>
            </a:r>
          </a:p>
          <a:p>
            <a:r>
              <a:rPr lang="en-US" b="1">
                <a:latin typeface="Arial"/>
                <a:cs typeface="Arial"/>
              </a:rPr>
              <a:t>Chronic Absenteeism and </a:t>
            </a:r>
            <a:r>
              <a:rPr lang="en-US" b="1" err="1">
                <a:latin typeface="Arial"/>
                <a:cs typeface="Arial"/>
              </a:rPr>
              <a:t>DataQuest</a:t>
            </a:r>
            <a:endParaRPr lang="en-US" b="1">
              <a:latin typeface="Arial"/>
              <a:cs typeface="Arial"/>
            </a:endParaRPr>
          </a:p>
          <a:p>
            <a:pPr marL="91440" indent="0">
              <a:buNone/>
            </a:pPr>
            <a:endParaRPr lang="en-US" b="1"/>
          </a:p>
        </p:txBody>
      </p:sp>
    </p:spTree>
    <p:extLst>
      <p:ext uri="{BB962C8B-B14F-4D97-AF65-F5344CB8AC3E}">
        <p14:creationId xmlns:p14="http://schemas.microsoft.com/office/powerpoint/2010/main" val="105372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D136-BBC1-0285-3AA5-E248A171D7A5}"/>
              </a:ext>
            </a:extLst>
          </p:cNvPr>
          <p:cNvSpPr>
            <a:spLocks noGrp="1"/>
          </p:cNvSpPr>
          <p:nvPr>
            <p:ph type="title"/>
          </p:nvPr>
        </p:nvSpPr>
        <p:spPr>
          <a:xfrm>
            <a:off x="647700" y="304801"/>
            <a:ext cx="11079702" cy="1335314"/>
          </a:xfrm>
        </p:spPr>
        <p:txBody>
          <a:bodyPr/>
          <a:lstStyle/>
          <a:p>
            <a:r>
              <a:rPr lang="en-US" sz="4400"/>
              <a:t>Educational Partner Feedback on CCI New Measures (2)</a:t>
            </a:r>
          </a:p>
        </p:txBody>
      </p:sp>
      <p:sp>
        <p:nvSpPr>
          <p:cNvPr id="3" name="Content Placeholder 2">
            <a:extLst>
              <a:ext uri="{FF2B5EF4-FFF2-40B4-BE49-F238E27FC236}">
                <a16:creationId xmlns:a16="http://schemas.microsoft.com/office/drawing/2014/main" id="{4AF9423B-46EF-5BB6-7DA2-10E30BA2B78D}"/>
              </a:ext>
            </a:extLst>
          </p:cNvPr>
          <p:cNvSpPr>
            <a:spLocks noGrp="1"/>
          </p:cNvSpPr>
          <p:nvPr>
            <p:ph sz="quarter" idx="10"/>
          </p:nvPr>
        </p:nvSpPr>
        <p:spPr>
          <a:xfrm>
            <a:off x="647699" y="1981200"/>
            <a:ext cx="10858499" cy="4076700"/>
          </a:xfrm>
        </p:spPr>
        <p:txBody>
          <a:bodyPr>
            <a:noAutofit/>
          </a:bodyPr>
          <a:lstStyle/>
          <a:p>
            <a:r>
              <a:rPr lang="en-US" sz="2800" b="1">
                <a:effectLst/>
                <a:latin typeface="Arial" panose="020B0604020202020204" pitchFamily="34" charset="0"/>
                <a:ea typeface="MS Gothic" panose="020B0609070205080204" pitchFamily="49" charset="-128"/>
                <a:cs typeface="Times New Roman" panose="02020603050405020304" pitchFamily="18" charset="0"/>
              </a:rPr>
              <a:t>Technical Design Group (TDG): </a:t>
            </a:r>
            <a:r>
              <a:rPr lang="en-US" sz="2800">
                <a:ea typeface="MS Gothic" panose="020B0609070205080204" pitchFamily="49" charset="-128"/>
                <a:cs typeface="Times New Roman" panose="02020603050405020304" pitchFamily="18" charset="0"/>
              </a:rPr>
              <a:t>Recommended to wait and </a:t>
            </a:r>
            <a:r>
              <a:rPr lang="en-US" sz="2800">
                <a:effectLst/>
                <a:latin typeface="Arial" panose="020B0604020202020204" pitchFamily="34" charset="0"/>
                <a:ea typeface="MS Gothic" panose="020B0609070205080204" pitchFamily="49" charset="-128"/>
                <a:cs typeface="Times New Roman" panose="02020603050405020304" pitchFamily="18" charset="0"/>
              </a:rPr>
              <a:t>review the 2022–23 data prior to making any recommendations due to overall small n-sizes. </a:t>
            </a:r>
          </a:p>
          <a:p>
            <a:r>
              <a:rPr lang="en-US" sz="2800" b="1">
                <a:ea typeface="MS Gothic" panose="020B0609070205080204" pitchFamily="49" charset="-128"/>
                <a:cs typeface="Times New Roman" panose="02020603050405020304" pitchFamily="18" charset="0"/>
              </a:rPr>
              <a:t>CCI Work Group: </a:t>
            </a:r>
            <a:r>
              <a:rPr lang="en-US" sz="2800">
                <a:ea typeface="MS Gothic" panose="020B0609070205080204" pitchFamily="49" charset="-128"/>
                <a:cs typeface="Times New Roman" panose="02020603050405020304" pitchFamily="18" charset="0"/>
              </a:rPr>
              <a:t>Recommended to wait on including any of the measures because: </a:t>
            </a:r>
          </a:p>
          <a:p>
            <a:pPr lvl="1"/>
            <a:r>
              <a:rPr lang="en-US" sz="2800">
                <a:effectLst/>
                <a:latin typeface="Arial" panose="020B0604020202020204" pitchFamily="34" charset="0"/>
                <a:ea typeface="MS Gothic" panose="020B0609070205080204" pitchFamily="49" charset="-128"/>
                <a:cs typeface="Times New Roman" panose="02020603050405020304" pitchFamily="18" charset="0"/>
              </a:rPr>
              <a:t>Of hardships that schools have faced since the pandemic, such as teacher shortages, staff turnovers, and the need to rebuild relationships with industries since students had not been working within their spaces during the pandemic. </a:t>
            </a:r>
          </a:p>
        </p:txBody>
      </p:sp>
    </p:spTree>
    <p:extLst>
      <p:ext uri="{BB962C8B-B14F-4D97-AF65-F5344CB8AC3E}">
        <p14:creationId xmlns:p14="http://schemas.microsoft.com/office/powerpoint/2010/main" val="30397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981B-97F0-AF44-BEE3-7006B4B99FDA}"/>
              </a:ext>
            </a:extLst>
          </p:cNvPr>
          <p:cNvSpPr>
            <a:spLocks noGrp="1"/>
          </p:cNvSpPr>
          <p:nvPr>
            <p:ph type="title"/>
          </p:nvPr>
        </p:nvSpPr>
        <p:spPr>
          <a:xfrm>
            <a:off x="647700" y="304801"/>
            <a:ext cx="11212867" cy="1335314"/>
          </a:xfrm>
        </p:spPr>
        <p:txBody>
          <a:bodyPr/>
          <a:lstStyle/>
          <a:p>
            <a:r>
              <a:rPr lang="en-US" sz="4400"/>
              <a:t>Educational Partner Feedback on CCI New Measures (3)</a:t>
            </a:r>
          </a:p>
        </p:txBody>
      </p:sp>
      <p:sp>
        <p:nvSpPr>
          <p:cNvPr id="3" name="Content Placeholder 2">
            <a:extLst>
              <a:ext uri="{FF2B5EF4-FFF2-40B4-BE49-F238E27FC236}">
                <a16:creationId xmlns:a16="http://schemas.microsoft.com/office/drawing/2014/main" id="{D29B5E10-A71B-01A1-2524-D4263D3E8B4D}"/>
              </a:ext>
            </a:extLst>
          </p:cNvPr>
          <p:cNvSpPr>
            <a:spLocks noGrp="1"/>
          </p:cNvSpPr>
          <p:nvPr>
            <p:ph sz="quarter" idx="10"/>
          </p:nvPr>
        </p:nvSpPr>
        <p:spPr>
          <a:xfrm>
            <a:off x="647699" y="2133600"/>
            <a:ext cx="10858499" cy="3924300"/>
          </a:xfrm>
        </p:spPr>
        <p:txBody>
          <a:bodyPr>
            <a:normAutofit/>
          </a:bodyPr>
          <a:lstStyle/>
          <a:p>
            <a:pPr lvl="2"/>
            <a:r>
              <a:rPr lang="en-US" sz="3000">
                <a:effectLst/>
                <a:latin typeface="Arial" panose="020B0604020202020204" pitchFamily="34" charset="0"/>
                <a:ea typeface="MS Gothic" panose="020B0609070205080204" pitchFamily="49" charset="-128"/>
                <a:cs typeface="Times New Roman" panose="02020603050405020304" pitchFamily="18" charset="0"/>
              </a:rPr>
              <a:t>Not appropriate to review and analyze prior year data when it does not reflect the current conditions where limited LEAs are able to meet the existing career measures within the CCI. </a:t>
            </a:r>
          </a:p>
          <a:p>
            <a:pPr lvl="2"/>
            <a:r>
              <a:rPr lang="en-US" sz="3000">
                <a:effectLst/>
                <a:latin typeface="Arial" panose="020B0604020202020204" pitchFamily="34" charset="0"/>
                <a:ea typeface="MS Gothic" panose="020B0609070205080204" pitchFamily="49" charset="-128"/>
                <a:cs typeface="Times New Roman" panose="02020603050405020304" pitchFamily="18" charset="0"/>
              </a:rPr>
              <a:t>The CDE should review the data collection guidance and definitions to ensure that LEAs understand the measures and are submitting valid data.</a:t>
            </a:r>
          </a:p>
          <a:p>
            <a:endParaRPr lang="en-US"/>
          </a:p>
        </p:txBody>
      </p:sp>
    </p:spTree>
    <p:extLst>
      <p:ext uri="{BB962C8B-B14F-4D97-AF65-F5344CB8AC3E}">
        <p14:creationId xmlns:p14="http://schemas.microsoft.com/office/powerpoint/2010/main" val="355621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CEBF-5B7E-BF79-23DB-96637225FDBD}"/>
              </a:ext>
            </a:extLst>
          </p:cNvPr>
          <p:cNvSpPr>
            <a:spLocks noGrp="1"/>
          </p:cNvSpPr>
          <p:nvPr>
            <p:ph type="title"/>
          </p:nvPr>
        </p:nvSpPr>
        <p:spPr/>
        <p:txBody>
          <a:bodyPr/>
          <a:lstStyle/>
          <a:p>
            <a:r>
              <a:rPr lang="en-US" sz="5400"/>
              <a:t>Civic Engagement and Industry Certifications</a:t>
            </a:r>
          </a:p>
        </p:txBody>
      </p:sp>
    </p:spTree>
    <p:extLst>
      <p:ext uri="{BB962C8B-B14F-4D97-AF65-F5344CB8AC3E}">
        <p14:creationId xmlns:p14="http://schemas.microsoft.com/office/powerpoint/2010/main" val="212571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C4103-6862-0B95-7EF0-037F10629788}"/>
              </a:ext>
            </a:extLst>
          </p:cNvPr>
          <p:cNvSpPr>
            <a:spLocks noGrp="1"/>
          </p:cNvSpPr>
          <p:nvPr>
            <p:ph type="title"/>
          </p:nvPr>
        </p:nvSpPr>
        <p:spPr/>
        <p:txBody>
          <a:bodyPr/>
          <a:lstStyle/>
          <a:p>
            <a:r>
              <a:rPr lang="en-US"/>
              <a:t>Civic Engagement </a:t>
            </a:r>
          </a:p>
        </p:txBody>
      </p:sp>
      <p:sp>
        <p:nvSpPr>
          <p:cNvPr id="3" name="Content Placeholder 2">
            <a:extLst>
              <a:ext uri="{FF2B5EF4-FFF2-40B4-BE49-F238E27FC236}">
                <a16:creationId xmlns:a16="http://schemas.microsoft.com/office/drawing/2014/main" id="{2536D3AD-4DF1-D5B0-E037-D0E75C77B208}"/>
              </a:ext>
            </a:extLst>
          </p:cNvPr>
          <p:cNvSpPr>
            <a:spLocks noGrp="1"/>
          </p:cNvSpPr>
          <p:nvPr>
            <p:ph sz="quarter" idx="10"/>
          </p:nvPr>
        </p:nvSpPr>
        <p:spPr/>
        <p:txBody>
          <a:bodyPr>
            <a:normAutofit/>
          </a:bodyPr>
          <a:lstStyle/>
          <a:p>
            <a:r>
              <a:rPr lang="en-US" sz="3200">
                <a:effectLst/>
                <a:ea typeface="Times New Roman" panose="02020603050405020304" pitchFamily="18" charset="0"/>
              </a:rPr>
              <a:t>In September 2020, the SBE directed the CDE to determine how to incorporate civic engagement into the CCI.</a:t>
            </a:r>
            <a:r>
              <a:rPr lang="en-US" sz="3200">
                <a:effectLst/>
                <a:ea typeface="MS Gothic" panose="020B0609070205080204" pitchFamily="49" charset="-128"/>
              </a:rPr>
              <a:t> </a:t>
            </a:r>
            <a:r>
              <a:rPr lang="en-US" sz="3200">
                <a:ea typeface="MS Gothic" panose="020B0609070205080204" pitchFamily="49" charset="-128"/>
              </a:rPr>
              <a:t>Since this time, the CDE has: </a:t>
            </a:r>
            <a:endParaRPr lang="en-US" sz="3200">
              <a:effectLst/>
              <a:ea typeface="MS Gothic" panose="020B0609070205080204" pitchFamily="49" charset="-128"/>
            </a:endParaRPr>
          </a:p>
          <a:p>
            <a:pPr lvl="1"/>
            <a:r>
              <a:rPr lang="en-US" sz="3000">
                <a:effectLst/>
                <a:ea typeface="MS Gothic" panose="020B0609070205080204" pitchFamily="49" charset="-128"/>
              </a:rPr>
              <a:t>Convened a </a:t>
            </a:r>
            <a:r>
              <a:rPr lang="en-US" sz="3000">
                <a:effectLst/>
                <a:ea typeface="Times New Roman" panose="02020603050405020304" pitchFamily="18" charset="0"/>
              </a:rPr>
              <a:t>Civic Engagement Work Group</a:t>
            </a:r>
            <a:r>
              <a:rPr lang="en-US" sz="3000">
                <a:effectLst/>
                <a:ea typeface="MS Gothic" panose="020B0609070205080204" pitchFamily="49" charset="-128"/>
              </a:rPr>
              <a:t> and met regularly with this group. </a:t>
            </a:r>
          </a:p>
          <a:p>
            <a:pPr lvl="1"/>
            <a:r>
              <a:rPr lang="en-US" sz="3000"/>
              <a:t>Engaged in conversations with the CCI Work Group, Civic Engagement Work Group, and TDG on the necessary data points to collect. </a:t>
            </a:r>
          </a:p>
          <a:p>
            <a:endParaRPr lang="en-US" sz="3200"/>
          </a:p>
          <a:p>
            <a:endParaRPr lang="en-US" sz="3200">
              <a:effectLst/>
              <a:ea typeface="MS Gothic" panose="020B0609070205080204" pitchFamily="49" charset="-128"/>
            </a:endParaRPr>
          </a:p>
        </p:txBody>
      </p:sp>
    </p:spTree>
    <p:extLst>
      <p:ext uri="{BB962C8B-B14F-4D97-AF65-F5344CB8AC3E}">
        <p14:creationId xmlns:p14="http://schemas.microsoft.com/office/powerpoint/2010/main" val="899905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A063-3A82-DBC9-776E-870F1DBA267F}"/>
              </a:ext>
            </a:extLst>
          </p:cNvPr>
          <p:cNvSpPr>
            <a:spLocks noGrp="1"/>
          </p:cNvSpPr>
          <p:nvPr>
            <p:ph type="title"/>
          </p:nvPr>
        </p:nvSpPr>
        <p:spPr/>
        <p:txBody>
          <a:bodyPr/>
          <a:lstStyle/>
          <a:p>
            <a:r>
              <a:rPr lang="en-US"/>
              <a:t>Industry Certifications</a:t>
            </a:r>
          </a:p>
        </p:txBody>
      </p:sp>
      <p:sp>
        <p:nvSpPr>
          <p:cNvPr id="3" name="Content Placeholder 2">
            <a:extLst>
              <a:ext uri="{FF2B5EF4-FFF2-40B4-BE49-F238E27FC236}">
                <a16:creationId xmlns:a16="http://schemas.microsoft.com/office/drawing/2014/main" id="{42C82874-309F-34FA-0C8C-0F67D19BB149}"/>
              </a:ext>
            </a:extLst>
          </p:cNvPr>
          <p:cNvSpPr>
            <a:spLocks noGrp="1"/>
          </p:cNvSpPr>
          <p:nvPr>
            <p:ph sz="quarter" idx="10"/>
          </p:nvPr>
        </p:nvSpPr>
        <p:spPr/>
        <p:txBody>
          <a:bodyPr/>
          <a:lstStyle/>
          <a:p>
            <a:r>
              <a:rPr lang="en-US" sz="3200">
                <a:effectLst/>
                <a:ea typeface="MS Gothic" panose="020B0609070205080204" pitchFamily="49" charset="-128"/>
              </a:rPr>
              <a:t>For the past </a:t>
            </a:r>
            <a:r>
              <a:rPr lang="en-US" sz="3200">
                <a:ea typeface="MS Gothic" panose="020B0609070205080204" pitchFamily="49" charset="-128"/>
              </a:rPr>
              <a:t>few years, the CDE has also been exploring in</a:t>
            </a:r>
            <a:r>
              <a:rPr lang="en-US" sz="3200">
                <a:effectLst/>
                <a:ea typeface="Times New Roman" panose="02020603050405020304" pitchFamily="18" charset="0"/>
              </a:rPr>
              <a:t>dustry certifications based on feedback from LEAs on this career activity.</a:t>
            </a:r>
          </a:p>
        </p:txBody>
      </p:sp>
    </p:spTree>
    <p:extLst>
      <p:ext uri="{BB962C8B-B14F-4D97-AF65-F5344CB8AC3E}">
        <p14:creationId xmlns:p14="http://schemas.microsoft.com/office/powerpoint/2010/main" val="428457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7C09-3FE4-521E-0A59-1B8F9850AC9B}"/>
              </a:ext>
            </a:extLst>
          </p:cNvPr>
          <p:cNvSpPr>
            <a:spLocks noGrp="1"/>
          </p:cNvSpPr>
          <p:nvPr>
            <p:ph type="title"/>
          </p:nvPr>
        </p:nvSpPr>
        <p:spPr/>
        <p:txBody>
          <a:bodyPr/>
          <a:lstStyle/>
          <a:p>
            <a:r>
              <a:rPr lang="en-US" sz="4400"/>
              <a:t>Next Steps: Seal of Civic Engagement</a:t>
            </a:r>
          </a:p>
        </p:txBody>
      </p:sp>
      <p:sp>
        <p:nvSpPr>
          <p:cNvPr id="3" name="Content Placeholder 2">
            <a:extLst>
              <a:ext uri="{FF2B5EF4-FFF2-40B4-BE49-F238E27FC236}">
                <a16:creationId xmlns:a16="http://schemas.microsoft.com/office/drawing/2014/main" id="{E390721B-C2FF-4672-8F67-D2A2600E4B88}"/>
              </a:ext>
            </a:extLst>
          </p:cNvPr>
          <p:cNvSpPr>
            <a:spLocks noGrp="1"/>
          </p:cNvSpPr>
          <p:nvPr>
            <p:ph sz="quarter" idx="10"/>
          </p:nvPr>
        </p:nvSpPr>
        <p:spPr/>
        <p:txBody>
          <a:bodyPr>
            <a:normAutofit/>
          </a:bodyPr>
          <a:lstStyle/>
          <a:p>
            <a:r>
              <a:rPr lang="en-US">
                <a:effectLst/>
                <a:latin typeface="Arial" panose="020B0604020202020204" pitchFamily="34" charset="0"/>
                <a:ea typeface="MS Gothic" panose="020B0609070205080204" pitchFamily="49" charset="-128"/>
                <a:cs typeface="Times New Roman" panose="02020603050405020304" pitchFamily="18" charset="0"/>
              </a:rPr>
              <a:t>2024 Workplan</a:t>
            </a:r>
          </a:p>
          <a:p>
            <a:pPr lvl="1"/>
            <a:r>
              <a:rPr lang="en-US" sz="3200">
                <a:ea typeface="MS Gothic" panose="020B0609070205080204" pitchFamily="49" charset="-128"/>
                <a:cs typeface="Times New Roman" panose="02020603050405020304" pitchFamily="18" charset="0"/>
              </a:rPr>
              <a:t>Continue to support and monitor the pr</a:t>
            </a:r>
            <a:r>
              <a:rPr lang="en-US" sz="3200">
                <a:effectLst/>
                <a:latin typeface="Arial" panose="020B0604020202020204" pitchFamily="34" charset="0"/>
                <a:ea typeface="MS Gothic" panose="020B0609070205080204" pitchFamily="49" charset="-128"/>
                <a:cs typeface="Times New Roman" panose="02020603050405020304" pitchFamily="18" charset="0"/>
              </a:rPr>
              <a:t>ogress of the first student-level data collection for the Seal of Civic Engagement</a:t>
            </a:r>
          </a:p>
          <a:p>
            <a:pPr lvl="1"/>
            <a:r>
              <a:rPr lang="en-US" sz="3200">
                <a:effectLst/>
                <a:latin typeface="Arial" panose="020B0604020202020204" pitchFamily="34" charset="0"/>
                <a:ea typeface="MS Gothic" panose="020B0609070205080204" pitchFamily="49" charset="-128"/>
                <a:cs typeface="Times New Roman" panose="02020603050405020304" pitchFamily="18" charset="0"/>
              </a:rPr>
              <a:t>Continue to explore options for </a:t>
            </a:r>
            <a:r>
              <a:rPr lang="en-US" sz="3200">
                <a:ea typeface="MS Gothic" panose="020B0609070205080204" pitchFamily="49" charset="-128"/>
                <a:cs typeface="Times New Roman" panose="02020603050405020304" pitchFamily="18" charset="0"/>
              </a:rPr>
              <a:t>inclusion of </a:t>
            </a:r>
            <a:r>
              <a:rPr lang="en-US" sz="3200">
                <a:effectLst/>
                <a:latin typeface="Arial" panose="020B0604020202020204" pitchFamily="34" charset="0"/>
                <a:ea typeface="MS Gothic" panose="020B0609070205080204" pitchFamily="49" charset="-128"/>
                <a:cs typeface="Times New Roman" panose="02020603050405020304" pitchFamily="18" charset="0"/>
              </a:rPr>
              <a:t>industry certifications </a:t>
            </a:r>
            <a:endParaRPr lang="en-US" sz="3200"/>
          </a:p>
        </p:txBody>
      </p:sp>
    </p:spTree>
    <p:extLst>
      <p:ext uri="{BB962C8B-B14F-4D97-AF65-F5344CB8AC3E}">
        <p14:creationId xmlns:p14="http://schemas.microsoft.com/office/powerpoint/2010/main" val="1014399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DFE8-7F06-D93D-1527-1021D701D8AA}"/>
              </a:ext>
            </a:extLst>
          </p:cNvPr>
          <p:cNvSpPr>
            <a:spLocks noGrp="1"/>
          </p:cNvSpPr>
          <p:nvPr>
            <p:ph type="title"/>
          </p:nvPr>
        </p:nvSpPr>
        <p:spPr/>
        <p:txBody>
          <a:bodyPr/>
          <a:lstStyle/>
          <a:p>
            <a:r>
              <a:rPr lang="en-US" sz="6600"/>
              <a:t>Current CCI Measures</a:t>
            </a:r>
          </a:p>
        </p:txBody>
      </p:sp>
    </p:spTree>
    <p:extLst>
      <p:ext uri="{BB962C8B-B14F-4D97-AF65-F5344CB8AC3E}">
        <p14:creationId xmlns:p14="http://schemas.microsoft.com/office/powerpoint/2010/main" val="2794620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8C2D-DB8F-2B0B-C292-619B1658BBD6}"/>
              </a:ext>
            </a:extLst>
          </p:cNvPr>
          <p:cNvSpPr>
            <a:spLocks noGrp="1"/>
          </p:cNvSpPr>
          <p:nvPr>
            <p:ph type="title"/>
          </p:nvPr>
        </p:nvSpPr>
        <p:spPr/>
        <p:txBody>
          <a:bodyPr/>
          <a:lstStyle/>
          <a:p>
            <a:r>
              <a:rPr lang="en-US" sz="4800">
                <a:cs typeface="Aharoni"/>
              </a:rPr>
              <a:t>CCI Measures Approved by the SBE</a:t>
            </a:r>
            <a:endParaRPr lang="en-US" sz="4800"/>
          </a:p>
        </p:txBody>
      </p:sp>
      <p:sp>
        <p:nvSpPr>
          <p:cNvPr id="3" name="Content Placeholder 2">
            <a:extLst>
              <a:ext uri="{FF2B5EF4-FFF2-40B4-BE49-F238E27FC236}">
                <a16:creationId xmlns:a16="http://schemas.microsoft.com/office/drawing/2014/main" id="{EBE72B0F-BFF3-EC82-DFA5-F928577CCE60}"/>
              </a:ext>
            </a:extLst>
          </p:cNvPr>
          <p:cNvSpPr>
            <a:spLocks noGrp="1"/>
          </p:cNvSpPr>
          <p:nvPr>
            <p:ph sz="quarter" idx="10"/>
          </p:nvPr>
        </p:nvSpPr>
        <p:spPr>
          <a:xfrm>
            <a:off x="647700" y="1752601"/>
            <a:ext cx="5448300" cy="4800598"/>
          </a:xfrm>
        </p:spPr>
        <p:txBody>
          <a:bodyPr vert="horz" lIns="91440" tIns="45720" rIns="91440" bIns="45720" rtlCol="0" anchor="t">
            <a:normAutofit fontScale="62500" lnSpcReduction="20000"/>
          </a:bodyPr>
          <a:lstStyle/>
          <a:p>
            <a:pPr marL="91440" indent="0">
              <a:buNone/>
            </a:pPr>
            <a:r>
              <a:rPr lang="en-US" sz="4600" b="1">
                <a:solidFill>
                  <a:schemeClr val="tx2"/>
                </a:solidFill>
                <a:latin typeface="Arial"/>
                <a:cs typeface="Open Sans"/>
              </a:rPr>
              <a:t>College Measures</a:t>
            </a:r>
          </a:p>
          <a:p>
            <a:r>
              <a:rPr lang="en-US" sz="4000"/>
              <a:t>Advanced Placement (AP) exams</a:t>
            </a:r>
          </a:p>
          <a:p>
            <a:r>
              <a:rPr lang="en-US" sz="4000"/>
              <a:t>International Baccalaureate (IB) exams</a:t>
            </a:r>
          </a:p>
          <a:p>
            <a:r>
              <a:rPr lang="en-US" sz="4000"/>
              <a:t>College Credit Courses</a:t>
            </a:r>
          </a:p>
          <a:p>
            <a:r>
              <a:rPr lang="en-US" sz="4000"/>
              <a:t>a–g Completion</a:t>
            </a:r>
          </a:p>
          <a:p>
            <a:r>
              <a:rPr lang="en-US" sz="4000"/>
              <a:t>State Seal of Biliteracy (SSB)</a:t>
            </a:r>
          </a:p>
          <a:p>
            <a:r>
              <a:rPr lang="en-US" sz="4000"/>
              <a:t>Smarter Balanced Summative Assessments</a:t>
            </a:r>
          </a:p>
          <a:p>
            <a:pPr marL="91440" indent="0">
              <a:buNone/>
            </a:pPr>
            <a:r>
              <a:rPr lang="en-US" sz="4000">
                <a:hlinkClick r:id="rId2" tooltip="List of College Measures for the College/Career Indicator."/>
              </a:rPr>
              <a:t>https://www.cde.ca.gov/ta/ac/cm/documents/ccicollege.pdf</a:t>
            </a:r>
            <a:endParaRPr lang="en-US" sz="4000"/>
          </a:p>
        </p:txBody>
      </p:sp>
      <p:sp>
        <p:nvSpPr>
          <p:cNvPr id="4" name="Content Placeholder 3">
            <a:extLst>
              <a:ext uri="{FF2B5EF4-FFF2-40B4-BE49-F238E27FC236}">
                <a16:creationId xmlns:a16="http://schemas.microsoft.com/office/drawing/2014/main" id="{2D403CC7-1260-4D62-ED52-329C66B8622D}"/>
              </a:ext>
            </a:extLst>
          </p:cNvPr>
          <p:cNvSpPr>
            <a:spLocks noGrp="1"/>
          </p:cNvSpPr>
          <p:nvPr>
            <p:ph sz="quarter" idx="11"/>
          </p:nvPr>
        </p:nvSpPr>
        <p:spPr>
          <a:xfrm>
            <a:off x="6357256" y="1752601"/>
            <a:ext cx="5148943" cy="4800598"/>
          </a:xfrm>
        </p:spPr>
        <p:txBody>
          <a:bodyPr vert="horz" lIns="91440" tIns="45720" rIns="91440" bIns="45720" rtlCol="0" anchor="t">
            <a:normAutofit fontScale="70000" lnSpcReduction="20000"/>
          </a:bodyPr>
          <a:lstStyle/>
          <a:p>
            <a:pPr marL="91440" indent="0">
              <a:buNone/>
            </a:pPr>
            <a:r>
              <a:rPr lang="en-US" sz="4100" b="1">
                <a:solidFill>
                  <a:schemeClr val="tx2"/>
                </a:solidFill>
                <a:latin typeface="Arial"/>
                <a:cs typeface="Open Sans"/>
              </a:rPr>
              <a:t>Career Measures</a:t>
            </a:r>
          </a:p>
          <a:p>
            <a:r>
              <a:rPr lang="en-US" sz="3200"/>
              <a:t>CTE Pathway Completion</a:t>
            </a:r>
            <a:endParaRPr lang="en-US" sz="3200">
              <a:cs typeface="Arial"/>
            </a:endParaRPr>
          </a:p>
          <a:p>
            <a:r>
              <a:rPr lang="en-US" sz="3200"/>
              <a:t>Leadership/Military Science</a:t>
            </a:r>
            <a:endParaRPr lang="en-US" sz="3200">
              <a:cs typeface="Arial"/>
            </a:endParaRPr>
          </a:p>
          <a:p>
            <a:r>
              <a:rPr lang="en-US" sz="3200"/>
              <a:t>Pre-Apprenticeship</a:t>
            </a:r>
            <a:endParaRPr lang="en-US" sz="3200">
              <a:cs typeface="Arial"/>
            </a:endParaRPr>
          </a:p>
          <a:p>
            <a:r>
              <a:rPr lang="en-US" sz="3200"/>
              <a:t>State and Federal Job Programs [for Dashboard Alternative School Status (DASS) schools only]</a:t>
            </a:r>
            <a:endParaRPr lang="en-US" sz="3200">
              <a:cs typeface="Arial"/>
            </a:endParaRPr>
          </a:p>
          <a:p>
            <a:r>
              <a:rPr lang="en-US" sz="3200"/>
              <a:t>Transition Classroom and Work-Based Learning Experiences (for </a:t>
            </a:r>
            <a:r>
              <a:rPr lang="en-US" sz="3200">
                <a:ea typeface="+mj-lt"/>
                <a:cs typeface="+mj-lt"/>
              </a:rPr>
              <a:t>Students with Disabilities only) </a:t>
            </a:r>
          </a:p>
          <a:p>
            <a:pPr marL="91440" indent="0">
              <a:buNone/>
            </a:pPr>
            <a:r>
              <a:rPr lang="en-US" sz="3200">
                <a:hlinkClick r:id="rId3" tooltip="List of Career Measures for the College/Career Indicator."/>
              </a:rPr>
              <a:t>https://www.cde.ca.gov/ta/ac/cm/documents/ccicareer.pdf</a:t>
            </a:r>
            <a:endParaRPr lang="en-US" sz="3200">
              <a:cs typeface="Arial"/>
              <a:hlinkClick r:id="rId3"/>
            </a:endParaRPr>
          </a:p>
          <a:p>
            <a:endParaRPr lang="en-US" sz="3200">
              <a:highlight>
                <a:srgbClr val="FFFF00"/>
              </a:highlight>
            </a:endParaRPr>
          </a:p>
          <a:p>
            <a:endParaRPr lang="en-US" sz="3200">
              <a:highlight>
                <a:srgbClr val="FFFF00"/>
              </a:highlight>
              <a:latin typeface="Arial"/>
              <a:cs typeface="Open Sans"/>
            </a:endParaRPr>
          </a:p>
        </p:txBody>
      </p:sp>
    </p:spTree>
    <p:extLst>
      <p:ext uri="{BB962C8B-B14F-4D97-AF65-F5344CB8AC3E}">
        <p14:creationId xmlns:p14="http://schemas.microsoft.com/office/powerpoint/2010/main" val="2192432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5796-ED1A-AFE4-F721-56437520711B}"/>
              </a:ext>
            </a:extLst>
          </p:cNvPr>
          <p:cNvSpPr>
            <a:spLocks noGrp="1"/>
          </p:cNvSpPr>
          <p:nvPr>
            <p:ph type="title"/>
          </p:nvPr>
        </p:nvSpPr>
        <p:spPr/>
        <p:txBody>
          <a:bodyPr/>
          <a:lstStyle/>
          <a:p>
            <a:r>
              <a:rPr lang="en-US" sz="5400"/>
              <a:t>Review of Current CCI Measures</a:t>
            </a:r>
          </a:p>
        </p:txBody>
      </p:sp>
      <p:sp>
        <p:nvSpPr>
          <p:cNvPr id="3" name="Content Placeholder 2">
            <a:extLst>
              <a:ext uri="{FF2B5EF4-FFF2-40B4-BE49-F238E27FC236}">
                <a16:creationId xmlns:a16="http://schemas.microsoft.com/office/drawing/2014/main" id="{BC3DFE96-F854-D41A-8C2F-54B3FFDFA6DA}"/>
              </a:ext>
            </a:extLst>
          </p:cNvPr>
          <p:cNvSpPr>
            <a:spLocks noGrp="1"/>
          </p:cNvSpPr>
          <p:nvPr>
            <p:ph sz="quarter" idx="10"/>
          </p:nvPr>
        </p:nvSpPr>
        <p:spPr>
          <a:xfrm>
            <a:off x="484412" y="1640115"/>
            <a:ext cx="10858499" cy="4016829"/>
          </a:xfrm>
        </p:spPr>
        <p:txBody>
          <a:bodyPr>
            <a:normAutofit lnSpcReduction="10000"/>
          </a:bodyPr>
          <a:lstStyle/>
          <a:p>
            <a:r>
              <a:rPr lang="en-US" sz="3200">
                <a:ea typeface="MS Gothic" panose="020B0609070205080204" pitchFamily="49" charset="-128"/>
                <a:cs typeface="Times New Roman" panose="02020603050405020304" pitchFamily="18" charset="0"/>
              </a:rPr>
              <a:t>In the</a:t>
            </a:r>
            <a:r>
              <a:rPr lang="en-US" sz="3200">
                <a:effectLst/>
                <a:latin typeface="Arial" panose="020B0604020202020204" pitchFamily="34" charset="0"/>
                <a:ea typeface="MS Gothic" panose="020B0609070205080204" pitchFamily="49" charset="-128"/>
                <a:cs typeface="Times New Roman" panose="02020603050405020304" pitchFamily="18" charset="0"/>
              </a:rPr>
              <a:t> ongoing effort to continuously improve the accountability system, the CDE sought feedback on current CCI measures. </a:t>
            </a:r>
          </a:p>
          <a:p>
            <a:r>
              <a:rPr lang="en-US" sz="3200">
                <a:effectLst/>
                <a:latin typeface="Arial" panose="020B0604020202020204" pitchFamily="34" charset="0"/>
                <a:ea typeface="MS Gothic" panose="020B0609070205080204" pitchFamily="49" charset="-128"/>
                <a:cs typeface="Times New Roman" panose="02020603050405020304" pitchFamily="18" charset="0"/>
              </a:rPr>
              <a:t>Goal of review was to determine if existing definitions needed to be updated or if more significant changes should occur.</a:t>
            </a:r>
          </a:p>
          <a:p>
            <a:pPr lvl="1"/>
            <a:r>
              <a:rPr lang="en-US" sz="3200">
                <a:ea typeface="MS Gothic" panose="020B0609070205080204" pitchFamily="49" charset="-128"/>
                <a:cs typeface="Times New Roman" panose="02020603050405020304" pitchFamily="18" charset="0"/>
              </a:rPr>
              <a:t>One measure brought forward for review by practitioners was </a:t>
            </a:r>
            <a:r>
              <a:rPr lang="en-US" sz="3200" b="1">
                <a:ea typeface="MS Gothic" panose="020B0609070205080204" pitchFamily="49" charset="-128"/>
                <a:cs typeface="Times New Roman" panose="02020603050405020304" pitchFamily="18" charset="0"/>
              </a:rPr>
              <a:t>pre-apprenticeships.</a:t>
            </a:r>
            <a:r>
              <a:rPr lang="en-US" sz="2800" b="1">
                <a:ea typeface="MS Gothic" panose="020B0609070205080204" pitchFamily="49" charset="-128"/>
                <a:cs typeface="Times New Roman" panose="02020603050405020304" pitchFamily="18" charset="0"/>
              </a:rPr>
              <a:t> </a:t>
            </a:r>
            <a:r>
              <a:rPr lang="en-US" sz="2800">
                <a:ea typeface="MS Gothic" panose="020B0609070205080204" pitchFamily="49" charset="-128"/>
                <a:cs typeface="Times New Roman" panose="02020603050405020304" pitchFamily="18" charset="0"/>
              </a:rPr>
              <a:t> </a:t>
            </a:r>
            <a:endParaRPr lang="en-US" sz="2800"/>
          </a:p>
        </p:txBody>
      </p:sp>
    </p:spTree>
    <p:extLst>
      <p:ext uri="{BB962C8B-B14F-4D97-AF65-F5344CB8AC3E}">
        <p14:creationId xmlns:p14="http://schemas.microsoft.com/office/powerpoint/2010/main" val="1054035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8D39-617A-59A1-96AD-AE57AD0D593C}"/>
              </a:ext>
            </a:extLst>
          </p:cNvPr>
          <p:cNvSpPr>
            <a:spLocks noGrp="1"/>
          </p:cNvSpPr>
          <p:nvPr>
            <p:ph type="title"/>
          </p:nvPr>
        </p:nvSpPr>
        <p:spPr>
          <a:xfrm>
            <a:off x="647700" y="304801"/>
            <a:ext cx="11315700" cy="1335314"/>
          </a:xfrm>
        </p:spPr>
        <p:txBody>
          <a:bodyPr/>
          <a:lstStyle/>
          <a:p>
            <a:r>
              <a:rPr lang="en-US" sz="4800"/>
              <a:t>Pre-Apprenticeships </a:t>
            </a:r>
          </a:p>
        </p:txBody>
      </p:sp>
      <p:sp>
        <p:nvSpPr>
          <p:cNvPr id="3" name="Content Placeholder 2">
            <a:extLst>
              <a:ext uri="{FF2B5EF4-FFF2-40B4-BE49-F238E27FC236}">
                <a16:creationId xmlns:a16="http://schemas.microsoft.com/office/drawing/2014/main" id="{F9C06D07-2567-8147-A80D-016C13C71D7C}"/>
              </a:ext>
            </a:extLst>
          </p:cNvPr>
          <p:cNvSpPr>
            <a:spLocks noGrp="1"/>
          </p:cNvSpPr>
          <p:nvPr>
            <p:ph sz="quarter" idx="10"/>
          </p:nvPr>
        </p:nvSpPr>
        <p:spPr>
          <a:xfrm>
            <a:off x="647699" y="1640115"/>
            <a:ext cx="10858499" cy="4417785"/>
          </a:xfrm>
        </p:spPr>
        <p:txBody>
          <a:bodyPr>
            <a:normAutofit/>
          </a:bodyPr>
          <a:lstStyle/>
          <a:p>
            <a:r>
              <a:rPr lang="en-US" sz="3200">
                <a:effectLst/>
                <a:latin typeface="Arial" panose="020B0604020202020204" pitchFamily="34" charset="0"/>
                <a:ea typeface="MS Gothic" panose="020B0609070205080204" pitchFamily="49" charset="-128"/>
                <a:cs typeface="Times New Roman" panose="02020603050405020304" pitchFamily="18" charset="0"/>
              </a:rPr>
              <a:t>In September 2020, the SBE approved the inclusion of two types of pre-apprenticeships into the CCI: </a:t>
            </a:r>
          </a:p>
          <a:p>
            <a:pPr lvl="1"/>
            <a:r>
              <a:rPr lang="en-US" sz="3200">
                <a:ea typeface="MS Gothic" panose="020B0609070205080204" pitchFamily="49" charset="-128"/>
                <a:cs typeface="Times New Roman" panose="02020603050405020304" pitchFamily="18" charset="0"/>
              </a:rPr>
              <a:t>R</a:t>
            </a:r>
            <a:r>
              <a:rPr lang="en-US" sz="3200">
                <a:effectLst/>
                <a:latin typeface="Arial" panose="020B0604020202020204" pitchFamily="34" charset="0"/>
                <a:ea typeface="MS Gothic" panose="020B0609070205080204" pitchFamily="49" charset="-128"/>
                <a:cs typeface="Times New Roman" panose="02020603050405020304" pitchFamily="18" charset="0"/>
              </a:rPr>
              <a:t>egistered  </a:t>
            </a:r>
          </a:p>
          <a:p>
            <a:pPr lvl="1"/>
            <a:r>
              <a:rPr lang="en-US" sz="3200">
                <a:ea typeface="MS Gothic" panose="020B0609070205080204" pitchFamily="49" charset="-128"/>
                <a:cs typeface="Times New Roman" panose="02020603050405020304" pitchFamily="18" charset="0"/>
              </a:rPr>
              <a:t>N</a:t>
            </a:r>
            <a:r>
              <a:rPr lang="en-US" sz="3200">
                <a:effectLst/>
                <a:latin typeface="Arial" panose="020B0604020202020204" pitchFamily="34" charset="0"/>
                <a:ea typeface="MS Gothic" panose="020B0609070205080204" pitchFamily="49" charset="-128"/>
                <a:cs typeface="Times New Roman" panose="02020603050405020304" pitchFamily="18" charset="0"/>
              </a:rPr>
              <a:t>on-registered</a:t>
            </a:r>
            <a:endParaRPr lang="en-US" sz="320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64658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0F54-BE41-6259-31B0-1F7E9F3018DF}"/>
              </a:ext>
            </a:extLst>
          </p:cNvPr>
          <p:cNvSpPr>
            <a:spLocks noGrp="1"/>
          </p:cNvSpPr>
          <p:nvPr>
            <p:ph type="title"/>
          </p:nvPr>
        </p:nvSpPr>
        <p:spPr>
          <a:xfrm>
            <a:off x="860764" y="306212"/>
            <a:ext cx="10858500" cy="1335314"/>
          </a:xfrm>
        </p:spPr>
        <p:txBody>
          <a:bodyPr/>
          <a:lstStyle/>
          <a:p>
            <a:r>
              <a:rPr lang="en-US" sz="4000" dirty="0">
                <a:cs typeface="Arial"/>
              </a:rPr>
              <a:t>2023 </a:t>
            </a:r>
            <a:r>
              <a:rPr lang="en-US" sz="3600" dirty="0">
                <a:cs typeface="Arial"/>
              </a:rPr>
              <a:t>Accountability </a:t>
            </a:r>
            <a:r>
              <a:rPr lang="en-US" sz="4000" dirty="0">
                <a:cs typeface="Arial"/>
              </a:rPr>
              <a:t>Workplan Updates (2)</a:t>
            </a:r>
            <a:endParaRPr lang="en-US" sz="4000" b="0" dirty="0">
              <a:cs typeface="Arial"/>
            </a:endParaRPr>
          </a:p>
        </p:txBody>
      </p:sp>
      <p:sp>
        <p:nvSpPr>
          <p:cNvPr id="3" name="Content Placeholder 2">
            <a:extLst>
              <a:ext uri="{FF2B5EF4-FFF2-40B4-BE49-F238E27FC236}">
                <a16:creationId xmlns:a16="http://schemas.microsoft.com/office/drawing/2014/main" id="{365EBA05-CAAA-CC6D-9FEF-80E0AC412A7E}"/>
              </a:ext>
            </a:extLst>
          </p:cNvPr>
          <p:cNvSpPr>
            <a:spLocks noGrp="1"/>
          </p:cNvSpPr>
          <p:nvPr>
            <p:ph sz="quarter" idx="10"/>
          </p:nvPr>
        </p:nvSpPr>
        <p:spPr>
          <a:xfrm>
            <a:off x="1020932" y="1752600"/>
            <a:ext cx="10485266" cy="4799188"/>
          </a:xfrm>
        </p:spPr>
        <p:txBody>
          <a:bodyPr vert="horz" lIns="91440" tIns="45720" rIns="91440" bIns="45720" rtlCol="0" anchor="t">
            <a:normAutofit fontScale="77500" lnSpcReduction="20000"/>
          </a:bodyPr>
          <a:lstStyle/>
          <a:p>
            <a:pPr marL="285750" indent="-285750">
              <a:buFont typeface="Arial"/>
              <a:buChar char="•"/>
            </a:pPr>
            <a:r>
              <a:rPr lang="en-US" sz="3900" b="1" dirty="0">
                <a:latin typeface="Arial"/>
                <a:cs typeface="Arial"/>
              </a:rPr>
              <a:t>Student Level Growth Model</a:t>
            </a:r>
          </a:p>
          <a:p>
            <a:pPr marL="285750" indent="-285750">
              <a:buFont typeface="Arial"/>
              <a:buChar char="•"/>
            </a:pPr>
            <a:r>
              <a:rPr lang="en-US" sz="3900" b="1" dirty="0">
                <a:latin typeface="Arial"/>
                <a:cs typeface="Arial"/>
              </a:rPr>
              <a:t>Completion of the English Learner Progress Indicator (ELPI)</a:t>
            </a:r>
          </a:p>
          <a:p>
            <a:pPr marL="968375" lvl="1" indent="-285750">
              <a:buFont typeface="Arial"/>
            </a:pPr>
            <a:r>
              <a:rPr lang="en-US" sz="3500" dirty="0">
                <a:latin typeface="Arial"/>
                <a:cs typeface="Arial"/>
              </a:rPr>
              <a:t>Change Cut Points</a:t>
            </a:r>
            <a:endParaRPr lang="en-US" dirty="0"/>
          </a:p>
          <a:p>
            <a:pPr marL="968375" lvl="1" indent="-285750">
              <a:buFont typeface="Arial"/>
            </a:pPr>
            <a:r>
              <a:rPr lang="en-US" sz="3500" dirty="0">
                <a:latin typeface="Arial"/>
                <a:cs typeface="Arial"/>
              </a:rPr>
              <a:t>Color Scheme for 5x5</a:t>
            </a:r>
            <a:endParaRPr lang="en-US" dirty="0"/>
          </a:p>
          <a:p>
            <a:pPr marL="968375" lvl="1" indent="-285750">
              <a:buFont typeface="Arial"/>
            </a:pPr>
            <a:r>
              <a:rPr lang="en-US" sz="3500" dirty="0">
                <a:latin typeface="Arial"/>
                <a:cs typeface="Arial"/>
              </a:rPr>
              <a:t>Summative Alternate ELPAC Incorporation</a:t>
            </a:r>
            <a:endParaRPr lang="en-US" dirty="0"/>
          </a:p>
          <a:p>
            <a:pPr marL="285750" indent="-285750">
              <a:buFont typeface="Arial"/>
              <a:buChar char="•"/>
            </a:pPr>
            <a:r>
              <a:rPr lang="en-US" sz="3900" b="1" dirty="0">
                <a:latin typeface="Arial"/>
                <a:cs typeface="Arial"/>
              </a:rPr>
              <a:t>Aligning the Dashboard with Additional Data</a:t>
            </a:r>
          </a:p>
          <a:p>
            <a:pPr marL="285750" indent="-285750">
              <a:buFont typeface="Arial"/>
              <a:buChar char="•"/>
            </a:pPr>
            <a:r>
              <a:rPr lang="en-US" sz="3900" b="1" dirty="0">
                <a:latin typeface="Arial"/>
                <a:cs typeface="Arial"/>
              </a:rPr>
              <a:t>Address Data Quality and Participation Issues in a Uniform Way throughout the Dashboard</a:t>
            </a:r>
            <a:endParaRPr lang="en-US" sz="3900" b="1" dirty="0">
              <a:solidFill>
                <a:srgbClr val="354052"/>
              </a:solidFill>
              <a:latin typeface="Arial"/>
              <a:cs typeface="Arial"/>
            </a:endParaRPr>
          </a:p>
          <a:p>
            <a:pPr marL="285750" indent="-285750">
              <a:buFont typeface="Arial"/>
              <a:buChar char="•"/>
            </a:pPr>
            <a:r>
              <a:rPr lang="en-US" sz="3900" b="1" dirty="0">
                <a:solidFill>
                  <a:srgbClr val="354052"/>
                </a:solidFill>
                <a:latin typeface="Arial"/>
                <a:cs typeface="Arial"/>
              </a:rPr>
              <a:t>Differentiated Assistance Criteria for 2023</a:t>
            </a:r>
          </a:p>
          <a:p>
            <a:pPr marL="651510" indent="-457200">
              <a:buFont typeface="Arial"/>
              <a:buChar char="•"/>
            </a:pPr>
            <a:endParaRPr lang="en-US" sz="1700" b="1" dirty="0">
              <a:solidFill>
                <a:srgbClr val="000000"/>
              </a:solidFill>
              <a:latin typeface="Arial"/>
              <a:cs typeface="Arial"/>
            </a:endParaRPr>
          </a:p>
          <a:p>
            <a:pPr marL="968375" lvl="1" indent="-285750">
              <a:buFont typeface="Arial"/>
              <a:buChar char="◦"/>
            </a:pPr>
            <a:endParaRPr lang="en-US" sz="1700" b="1" dirty="0">
              <a:solidFill>
                <a:srgbClr val="000000"/>
              </a:solidFill>
              <a:latin typeface="Arial"/>
              <a:cs typeface="Arial"/>
            </a:endParaRPr>
          </a:p>
        </p:txBody>
      </p:sp>
    </p:spTree>
    <p:extLst>
      <p:ext uri="{BB962C8B-B14F-4D97-AF65-F5344CB8AC3E}">
        <p14:creationId xmlns:p14="http://schemas.microsoft.com/office/powerpoint/2010/main" val="2013759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5F65-97A9-917E-2DD1-E83683EDC784}"/>
              </a:ext>
            </a:extLst>
          </p:cNvPr>
          <p:cNvSpPr>
            <a:spLocks noGrp="1"/>
          </p:cNvSpPr>
          <p:nvPr>
            <p:ph type="title"/>
          </p:nvPr>
        </p:nvSpPr>
        <p:spPr>
          <a:xfrm>
            <a:off x="378277" y="82193"/>
            <a:ext cx="11591115" cy="980809"/>
          </a:xfrm>
        </p:spPr>
        <p:txBody>
          <a:bodyPr/>
          <a:lstStyle/>
          <a:p>
            <a:r>
              <a:rPr lang="en-US" sz="3200"/>
              <a:t>Preparedness Criteria for DASS/Non-DASS Schools</a:t>
            </a:r>
          </a:p>
        </p:txBody>
      </p:sp>
      <p:graphicFrame>
        <p:nvGraphicFramePr>
          <p:cNvPr id="4" name="Table 4" descr="Table identifying criteria for registered and non-registered pre-apprenticeships. ">
            <a:extLst>
              <a:ext uri="{FF2B5EF4-FFF2-40B4-BE49-F238E27FC236}">
                <a16:creationId xmlns:a16="http://schemas.microsoft.com/office/drawing/2014/main" id="{60938E6B-E495-ED94-F3FA-0527B207C0AB}"/>
              </a:ext>
            </a:extLst>
          </p:cNvPr>
          <p:cNvGraphicFramePr>
            <a:graphicFrameLocks noGrp="1"/>
          </p:cNvGraphicFramePr>
          <p:nvPr>
            <p:ph sz="quarter" idx="10"/>
            <p:extLst>
              <p:ext uri="{D42A27DB-BD31-4B8C-83A1-F6EECF244321}">
                <p14:modId xmlns:p14="http://schemas.microsoft.com/office/powerpoint/2010/main" val="2961667541"/>
              </p:ext>
            </p:extLst>
          </p:nvPr>
        </p:nvGraphicFramePr>
        <p:xfrm>
          <a:off x="511062" y="1063002"/>
          <a:ext cx="11169875" cy="5684700"/>
        </p:xfrm>
        <a:graphic>
          <a:graphicData uri="http://schemas.openxmlformats.org/drawingml/2006/table">
            <a:tbl>
              <a:tblPr firstRow="1" bandRow="1">
                <a:tableStyleId>{5C22544A-7EE6-4342-B048-85BDC9FD1C3A}</a:tableStyleId>
              </a:tblPr>
              <a:tblGrid>
                <a:gridCol w="2780507">
                  <a:extLst>
                    <a:ext uri="{9D8B030D-6E8A-4147-A177-3AD203B41FA5}">
                      <a16:colId xmlns:a16="http://schemas.microsoft.com/office/drawing/2014/main" val="1397626050"/>
                    </a:ext>
                  </a:extLst>
                </a:gridCol>
                <a:gridCol w="2020254">
                  <a:extLst>
                    <a:ext uri="{9D8B030D-6E8A-4147-A177-3AD203B41FA5}">
                      <a16:colId xmlns:a16="http://schemas.microsoft.com/office/drawing/2014/main" val="1771258533"/>
                    </a:ext>
                  </a:extLst>
                </a:gridCol>
                <a:gridCol w="3732152">
                  <a:extLst>
                    <a:ext uri="{9D8B030D-6E8A-4147-A177-3AD203B41FA5}">
                      <a16:colId xmlns:a16="http://schemas.microsoft.com/office/drawing/2014/main" val="2886412389"/>
                    </a:ext>
                  </a:extLst>
                </a:gridCol>
                <a:gridCol w="2636962">
                  <a:extLst>
                    <a:ext uri="{9D8B030D-6E8A-4147-A177-3AD203B41FA5}">
                      <a16:colId xmlns:a16="http://schemas.microsoft.com/office/drawing/2014/main" val="61617523"/>
                    </a:ext>
                  </a:extLst>
                </a:gridCol>
              </a:tblGrid>
              <a:tr h="830670">
                <a:tc>
                  <a:txBody>
                    <a:bodyPr/>
                    <a:lstStyle/>
                    <a:p>
                      <a:pPr marL="0" marR="0" algn="ctr">
                        <a:spcBef>
                          <a:spcPts val="0"/>
                        </a:spcBef>
                        <a:spcAft>
                          <a:spcPts val="0"/>
                        </a:spcAft>
                      </a:pPr>
                      <a:r>
                        <a:rPr lang="en-US" sz="2400" b="1" dirty="0">
                          <a:solidFill>
                            <a:schemeClr val="bg1"/>
                          </a:solidFill>
                          <a:effectLst/>
                          <a:latin typeface="Arial"/>
                          <a:ea typeface="MS Gothic"/>
                          <a:cs typeface="Times New Roman"/>
                        </a:rPr>
                        <a:t>CCI Measure</a:t>
                      </a:r>
                      <a:endParaRPr lang="en-US" sz="2400" dirty="0">
                        <a:solidFill>
                          <a:schemeClr val="bg1"/>
                        </a:solidFill>
                        <a:effectLst/>
                        <a:latin typeface="Arial"/>
                        <a:ea typeface="MS Gothic"/>
                        <a:cs typeface="Times New Roman"/>
                      </a:endParaRPr>
                    </a:p>
                  </a:txBody>
                  <a:tcPr marL="68580" marR="68580" marT="0" marB="0" anchor="ctr">
                    <a:solidFill>
                      <a:schemeClr val="tx1"/>
                    </a:solidFill>
                  </a:tcPr>
                </a:tc>
                <a:tc>
                  <a:txBody>
                    <a:bodyPr/>
                    <a:lstStyle/>
                    <a:p>
                      <a:pPr marL="0" marR="0" algn="ctr">
                        <a:spcBef>
                          <a:spcPts val="0"/>
                        </a:spcBef>
                        <a:spcAft>
                          <a:spcPts val="0"/>
                        </a:spcAft>
                      </a:pPr>
                      <a:r>
                        <a:rPr lang="en-US" sz="2400" b="1">
                          <a:solidFill>
                            <a:schemeClr val="bg1"/>
                          </a:solidFill>
                          <a:effectLst/>
                          <a:latin typeface="Arial"/>
                          <a:ea typeface="MS Gothic"/>
                          <a:cs typeface="Times New Roman"/>
                        </a:rPr>
                        <a:t>School Type</a:t>
                      </a:r>
                      <a:endParaRPr lang="en-US" sz="2400">
                        <a:solidFill>
                          <a:schemeClr val="bg1"/>
                        </a:solidFill>
                        <a:effectLst/>
                        <a:latin typeface="Arial"/>
                        <a:ea typeface="MS Gothic"/>
                        <a:cs typeface="Times New Roman"/>
                      </a:endParaRPr>
                    </a:p>
                  </a:txBody>
                  <a:tcPr marL="68580" marR="68580" marT="0" marB="0" anchor="ctr">
                    <a:solidFill>
                      <a:schemeClr val="tx1"/>
                    </a:solidFill>
                  </a:tcPr>
                </a:tc>
                <a:tc>
                  <a:txBody>
                    <a:bodyPr/>
                    <a:lstStyle/>
                    <a:p>
                      <a:pPr marL="0" marR="0" algn="ctr">
                        <a:spcBef>
                          <a:spcPts val="0"/>
                        </a:spcBef>
                        <a:spcAft>
                          <a:spcPts val="0"/>
                        </a:spcAft>
                      </a:pPr>
                      <a:r>
                        <a:rPr lang="en-US" sz="2400" b="1">
                          <a:solidFill>
                            <a:schemeClr val="bg1"/>
                          </a:solidFill>
                          <a:effectLst/>
                          <a:latin typeface="Arial"/>
                          <a:ea typeface="MS Gothic"/>
                          <a:cs typeface="Times New Roman"/>
                        </a:rPr>
                        <a:t>Prepared Criteria</a:t>
                      </a:r>
                      <a:endParaRPr lang="en-US" sz="2400">
                        <a:solidFill>
                          <a:schemeClr val="bg1"/>
                        </a:solidFill>
                        <a:effectLst/>
                        <a:latin typeface="Arial"/>
                        <a:ea typeface="MS Gothic"/>
                        <a:cs typeface="Times New Roman"/>
                      </a:endParaRPr>
                    </a:p>
                  </a:txBody>
                  <a:tcPr marL="68580" marR="68580" marT="0" marB="0" anchor="ctr">
                    <a:solidFill>
                      <a:schemeClr val="tx1"/>
                    </a:solidFill>
                  </a:tcPr>
                </a:tc>
                <a:tc>
                  <a:txBody>
                    <a:bodyPr/>
                    <a:lstStyle/>
                    <a:p>
                      <a:pPr marL="0" marR="0" algn="ctr">
                        <a:spcBef>
                          <a:spcPts val="0"/>
                        </a:spcBef>
                        <a:spcAft>
                          <a:spcPts val="0"/>
                        </a:spcAft>
                      </a:pPr>
                      <a:r>
                        <a:rPr lang="en-US" sz="2400" b="1">
                          <a:solidFill>
                            <a:schemeClr val="bg1"/>
                          </a:solidFill>
                          <a:effectLst/>
                          <a:latin typeface="Arial"/>
                          <a:ea typeface="MS Gothic"/>
                          <a:cs typeface="Times New Roman"/>
                        </a:rPr>
                        <a:t>Approaching Prepared Criteria </a:t>
                      </a:r>
                      <a:endParaRPr lang="en-US"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3668350183"/>
                  </a:ext>
                </a:extLst>
              </a:tr>
              <a:tr h="830670">
                <a:tc>
                  <a:txBody>
                    <a:bodyPr/>
                    <a:lstStyle/>
                    <a:p>
                      <a:pPr marL="0" marR="0">
                        <a:spcBef>
                          <a:spcPts val="0"/>
                        </a:spcBef>
                        <a:spcAft>
                          <a:spcPts val="0"/>
                        </a:spcAft>
                      </a:pPr>
                      <a:r>
                        <a:rPr lang="en-US" sz="2400" dirty="0">
                          <a:effectLst/>
                          <a:latin typeface="Arial"/>
                          <a:ea typeface="MS Gothic"/>
                          <a:cs typeface="Times New Roman"/>
                        </a:rPr>
                        <a:t>Registered</a:t>
                      </a:r>
                      <a:endParaRPr lang="en-US" sz="2400" dirty="0">
                        <a:effectLst/>
                        <a:latin typeface="Arial" panose="020B0604020202020204" pitchFamily="34" charset="0"/>
                        <a:ea typeface="MS Gothic"/>
                        <a:cs typeface="Times New Roman" panose="02020603050405020304" pitchFamily="18" charset="0"/>
                      </a:endParaRPr>
                    </a:p>
                    <a:p>
                      <a:pPr marL="0" marR="0">
                        <a:spcBef>
                          <a:spcPts val="0"/>
                        </a:spcBef>
                        <a:spcAft>
                          <a:spcPts val="0"/>
                        </a:spcAft>
                      </a:pPr>
                      <a:r>
                        <a:rPr lang="en-US" sz="2400" dirty="0">
                          <a:effectLst/>
                          <a:latin typeface="Arial"/>
                          <a:ea typeface="MS Gothic"/>
                          <a:cs typeface="Times New Roman"/>
                        </a:rPr>
                        <a:t>Pre-Apprenticeship</a:t>
                      </a:r>
                    </a:p>
                  </a:txBody>
                  <a:tcPr marL="68580" marR="68580" marT="0" marB="0" anchor="ctr">
                    <a:solidFill>
                      <a:schemeClr val="bg2">
                        <a:lumMod val="90000"/>
                      </a:schemeClr>
                    </a:solidFill>
                  </a:tcPr>
                </a:tc>
                <a:tc>
                  <a:txBody>
                    <a:bodyPr/>
                    <a:lstStyle/>
                    <a:p>
                      <a:pPr marL="0" marR="0" algn="ctr">
                        <a:spcBef>
                          <a:spcPts val="0"/>
                        </a:spcBef>
                        <a:spcAft>
                          <a:spcPts val="0"/>
                        </a:spcAft>
                      </a:pPr>
                      <a:r>
                        <a:rPr lang="en-US" sz="2400">
                          <a:effectLst/>
                          <a:latin typeface="Arial"/>
                          <a:ea typeface="MS Gothic"/>
                          <a:cs typeface="Times New Roman"/>
                        </a:rPr>
                        <a:t>Non-DASS</a:t>
                      </a:r>
                    </a:p>
                  </a:txBody>
                  <a:tcPr marL="68580" marR="68580" marT="0" marB="0" anchor="ctr">
                    <a:solidFill>
                      <a:schemeClr val="bg2">
                        <a:lumMod val="90000"/>
                      </a:schemeClr>
                    </a:solidFill>
                  </a:tcPr>
                </a:tc>
                <a:tc>
                  <a:txBody>
                    <a:bodyPr/>
                    <a:lstStyle/>
                    <a:p>
                      <a:pPr marL="0" marR="0" algn="ctr">
                        <a:spcBef>
                          <a:spcPts val="0"/>
                        </a:spcBef>
                        <a:spcAft>
                          <a:spcPts val="0"/>
                        </a:spcAft>
                      </a:pPr>
                      <a:r>
                        <a:rPr lang="en-US" sz="2400">
                          <a:effectLst/>
                          <a:latin typeface="Arial"/>
                          <a:ea typeface="Times New Roman" panose="02020603050405020304" pitchFamily="18" charset="0"/>
                          <a:cs typeface="Arial"/>
                        </a:rPr>
                        <a:t>Completion of Program</a:t>
                      </a:r>
                    </a:p>
                  </a:txBody>
                  <a:tcPr marL="68580" marR="68580" marT="0" marB="0" anchor="ctr">
                    <a:solidFill>
                      <a:schemeClr val="bg2">
                        <a:lumMod val="90000"/>
                      </a:schemeClr>
                    </a:solidFill>
                  </a:tcPr>
                </a:tc>
                <a:tc>
                  <a:txBody>
                    <a:bodyPr/>
                    <a:lstStyle/>
                    <a:p>
                      <a:pPr marL="0" marR="0" algn="ctr">
                        <a:spcBef>
                          <a:spcPts val="0"/>
                        </a:spcBef>
                        <a:spcAft>
                          <a:spcPts val="0"/>
                        </a:spcAft>
                      </a:pPr>
                      <a:r>
                        <a:rPr lang="en-US" sz="2400">
                          <a:effectLst/>
                          <a:latin typeface="Arial"/>
                          <a:ea typeface="MS Gothic"/>
                          <a:cs typeface="Times New Roman"/>
                        </a:rPr>
                        <a:t>Not Applicable</a:t>
                      </a:r>
                    </a:p>
                  </a:txBody>
                  <a:tcPr marL="68580" marR="68580" marT="0" marB="0" anchor="ctr">
                    <a:solidFill>
                      <a:schemeClr val="bg2">
                        <a:lumMod val="90000"/>
                      </a:schemeClr>
                    </a:solidFill>
                  </a:tcPr>
                </a:tc>
                <a:extLst>
                  <a:ext uri="{0D108BD9-81ED-4DB2-BD59-A6C34878D82A}">
                    <a16:rowId xmlns:a16="http://schemas.microsoft.com/office/drawing/2014/main" val="62673069"/>
                  </a:ext>
                </a:extLst>
              </a:tr>
              <a:tr h="830670">
                <a:tc>
                  <a:txBody>
                    <a:bodyPr/>
                    <a:lstStyle/>
                    <a:p>
                      <a:pPr marL="0" marR="0">
                        <a:spcBef>
                          <a:spcPts val="0"/>
                        </a:spcBef>
                        <a:spcAft>
                          <a:spcPts val="0"/>
                        </a:spcAft>
                      </a:pPr>
                      <a:r>
                        <a:rPr lang="en-US" sz="2400">
                          <a:effectLst/>
                          <a:latin typeface="Arial"/>
                          <a:ea typeface="MS Gothic"/>
                          <a:cs typeface="Times New Roman"/>
                        </a:rPr>
                        <a:t>Registered</a:t>
                      </a:r>
                      <a:endParaRPr lang="en-US" sz="2400">
                        <a:effectLst/>
                        <a:latin typeface="Arial" panose="020B0604020202020204" pitchFamily="34" charset="0"/>
                        <a:ea typeface="MS Gothic"/>
                        <a:cs typeface="Times New Roman" panose="02020603050405020304" pitchFamily="18" charset="0"/>
                      </a:endParaRPr>
                    </a:p>
                    <a:p>
                      <a:pPr marL="0" marR="0">
                        <a:spcBef>
                          <a:spcPts val="0"/>
                        </a:spcBef>
                        <a:spcAft>
                          <a:spcPts val="0"/>
                        </a:spcAft>
                      </a:pPr>
                      <a:r>
                        <a:rPr lang="en-US" sz="2400">
                          <a:effectLst/>
                          <a:latin typeface="Arial"/>
                          <a:ea typeface="MS Gothic"/>
                          <a:cs typeface="Times New Roman"/>
                        </a:rPr>
                        <a:t>Pre-Apprenticeship</a:t>
                      </a:r>
                    </a:p>
                  </a:txBody>
                  <a:tcPr marL="68580" marR="68580" marT="0" marB="0" anchor="ctr">
                    <a:solidFill>
                      <a:schemeClr val="bg2">
                        <a:lumMod val="90000"/>
                      </a:schemeClr>
                    </a:solidFill>
                  </a:tcPr>
                </a:tc>
                <a:tc>
                  <a:txBody>
                    <a:bodyPr/>
                    <a:lstStyle/>
                    <a:p>
                      <a:pPr marL="0" marR="0" algn="ctr">
                        <a:spcBef>
                          <a:spcPts val="0"/>
                        </a:spcBef>
                        <a:spcAft>
                          <a:spcPts val="0"/>
                        </a:spcAft>
                      </a:pPr>
                      <a:r>
                        <a:rPr lang="en-US" sz="2400">
                          <a:effectLst/>
                          <a:latin typeface="Arial"/>
                          <a:ea typeface="MS Gothic"/>
                          <a:cs typeface="Times New Roman"/>
                        </a:rPr>
                        <a:t>DASS</a:t>
                      </a:r>
                    </a:p>
                  </a:txBody>
                  <a:tcPr marL="68580" marR="68580" marT="0" marB="0" anchor="ctr">
                    <a:solidFill>
                      <a:schemeClr val="bg2">
                        <a:lumMod val="90000"/>
                      </a:schemeClr>
                    </a:solidFill>
                  </a:tcPr>
                </a:tc>
                <a:tc>
                  <a:txBody>
                    <a:bodyPr/>
                    <a:lstStyle/>
                    <a:p>
                      <a:pPr marL="0" marR="0" algn="ctr">
                        <a:spcBef>
                          <a:spcPts val="0"/>
                        </a:spcBef>
                        <a:spcAft>
                          <a:spcPts val="0"/>
                        </a:spcAft>
                      </a:pPr>
                      <a:r>
                        <a:rPr lang="en-US" sz="2400">
                          <a:effectLst/>
                          <a:latin typeface="Arial"/>
                          <a:ea typeface="Times New Roman" panose="02020603050405020304" pitchFamily="18" charset="0"/>
                          <a:cs typeface="Arial"/>
                        </a:rPr>
                        <a:t>Completion of Program</a:t>
                      </a:r>
                    </a:p>
                  </a:txBody>
                  <a:tcPr marL="68580" marR="68580" marT="0" marB="0" anchor="ctr">
                    <a:solidFill>
                      <a:schemeClr val="bg2">
                        <a:lumMod val="90000"/>
                      </a:schemeClr>
                    </a:solidFill>
                  </a:tcPr>
                </a:tc>
                <a:tc>
                  <a:txBody>
                    <a:bodyPr/>
                    <a:lstStyle/>
                    <a:p>
                      <a:pPr marL="0" marR="0" algn="ctr">
                        <a:spcBef>
                          <a:spcPts val="0"/>
                        </a:spcBef>
                        <a:spcAft>
                          <a:spcPts val="0"/>
                        </a:spcAft>
                      </a:pPr>
                      <a:r>
                        <a:rPr lang="en-US" sz="2400">
                          <a:effectLst/>
                          <a:latin typeface="Arial"/>
                          <a:ea typeface="MS Gothic"/>
                          <a:cs typeface="Times New Roman"/>
                        </a:rPr>
                        <a:t>Not Applicable</a:t>
                      </a:r>
                    </a:p>
                  </a:txBody>
                  <a:tcPr marL="68580" marR="68580" marT="0" marB="0" anchor="ctr">
                    <a:solidFill>
                      <a:schemeClr val="bg2">
                        <a:lumMod val="90000"/>
                      </a:schemeClr>
                    </a:solidFill>
                  </a:tcPr>
                </a:tc>
                <a:extLst>
                  <a:ext uri="{0D108BD9-81ED-4DB2-BD59-A6C34878D82A}">
                    <a16:rowId xmlns:a16="http://schemas.microsoft.com/office/drawing/2014/main" val="2617657514"/>
                  </a:ext>
                </a:extLst>
              </a:tr>
              <a:tr h="1041437">
                <a:tc>
                  <a:txBody>
                    <a:bodyPr/>
                    <a:lstStyle/>
                    <a:p>
                      <a:pPr marL="0" marR="0">
                        <a:spcBef>
                          <a:spcPts val="0"/>
                        </a:spcBef>
                        <a:spcAft>
                          <a:spcPts val="0"/>
                        </a:spcAft>
                      </a:pPr>
                      <a:r>
                        <a:rPr lang="en-US" sz="2400">
                          <a:effectLst/>
                          <a:latin typeface="Arial"/>
                          <a:ea typeface="MS Gothic"/>
                          <a:cs typeface="Times New Roman"/>
                        </a:rPr>
                        <a:t>Non-Registered</a:t>
                      </a:r>
                    </a:p>
                    <a:p>
                      <a:pPr marL="0" marR="0">
                        <a:spcBef>
                          <a:spcPts val="0"/>
                        </a:spcBef>
                        <a:spcAft>
                          <a:spcPts val="0"/>
                        </a:spcAft>
                      </a:pPr>
                      <a:r>
                        <a:rPr lang="en-US" sz="2400">
                          <a:effectLst/>
                          <a:latin typeface="Arial"/>
                          <a:ea typeface="MS Gothic"/>
                          <a:cs typeface="Times New Roman"/>
                        </a:rPr>
                        <a:t>Pre-Apprenticeship</a:t>
                      </a:r>
                    </a:p>
                  </a:txBody>
                  <a:tcPr marL="68580" marR="68580" marT="0" marB="0" anchor="ctr">
                    <a:solidFill>
                      <a:schemeClr val="tx1">
                        <a:lumMod val="20000"/>
                        <a:lumOff val="80000"/>
                      </a:schemeClr>
                    </a:solidFill>
                  </a:tcPr>
                </a:tc>
                <a:tc>
                  <a:txBody>
                    <a:bodyPr/>
                    <a:lstStyle/>
                    <a:p>
                      <a:pPr marL="0" marR="0" algn="ctr">
                        <a:spcBef>
                          <a:spcPts val="0"/>
                        </a:spcBef>
                        <a:spcAft>
                          <a:spcPts val="0"/>
                        </a:spcAft>
                      </a:pPr>
                      <a:r>
                        <a:rPr lang="en-US" sz="2400">
                          <a:effectLst/>
                          <a:latin typeface="Arial"/>
                          <a:ea typeface="MS Gothic"/>
                          <a:cs typeface="Times New Roman"/>
                        </a:rPr>
                        <a:t>Non-DASS</a:t>
                      </a:r>
                    </a:p>
                  </a:txBody>
                  <a:tcPr marL="68580" marR="68580" marT="0" marB="0" anchor="ctr">
                    <a:solidFill>
                      <a:schemeClr val="tx1">
                        <a:lumMod val="20000"/>
                        <a:lumOff val="80000"/>
                      </a:schemeClr>
                    </a:solidFill>
                  </a:tcPr>
                </a:tc>
                <a:tc>
                  <a:txBody>
                    <a:bodyPr/>
                    <a:lstStyle/>
                    <a:p>
                      <a:pPr marL="0" marR="0" algn="ctr">
                        <a:spcBef>
                          <a:spcPts val="0"/>
                        </a:spcBef>
                        <a:spcAft>
                          <a:spcPts val="0"/>
                        </a:spcAft>
                      </a:pPr>
                      <a:r>
                        <a:rPr lang="en-US" sz="2400">
                          <a:effectLst/>
                          <a:latin typeface="Arial"/>
                          <a:ea typeface="Times New Roman" panose="02020603050405020304" pitchFamily="18" charset="0"/>
                          <a:cs typeface="Arial"/>
                        </a:rPr>
                        <a:t>Completion of Program plus completion of a CTE Pathway</a:t>
                      </a:r>
                    </a:p>
                  </a:txBody>
                  <a:tcPr marL="68580" marR="68580" marT="0" marB="0" anchor="ctr">
                    <a:solidFill>
                      <a:schemeClr val="tx1">
                        <a:lumMod val="20000"/>
                        <a:lumOff val="80000"/>
                      </a:schemeClr>
                    </a:solidFill>
                  </a:tcPr>
                </a:tc>
                <a:tc>
                  <a:txBody>
                    <a:bodyPr/>
                    <a:lstStyle/>
                    <a:p>
                      <a:pPr marL="0" marR="0" algn="ctr">
                        <a:spcBef>
                          <a:spcPts val="0"/>
                        </a:spcBef>
                        <a:spcAft>
                          <a:spcPts val="0"/>
                        </a:spcAft>
                      </a:pPr>
                      <a:r>
                        <a:rPr lang="en-US" sz="2400">
                          <a:effectLst/>
                          <a:latin typeface="Arial"/>
                          <a:ea typeface="Times New Roman" panose="02020603050405020304" pitchFamily="18" charset="0"/>
                          <a:cs typeface="Arial"/>
                        </a:rPr>
                        <a:t>Completion of Program</a:t>
                      </a:r>
                    </a:p>
                  </a:txBody>
                  <a:tcPr marL="68580" marR="68580" marT="0" marB="0" anchor="ctr">
                    <a:solidFill>
                      <a:schemeClr val="tx1">
                        <a:lumMod val="20000"/>
                        <a:lumOff val="80000"/>
                      </a:schemeClr>
                    </a:solidFill>
                  </a:tcPr>
                </a:tc>
                <a:extLst>
                  <a:ext uri="{0D108BD9-81ED-4DB2-BD59-A6C34878D82A}">
                    <a16:rowId xmlns:a16="http://schemas.microsoft.com/office/drawing/2014/main" val="2319378210"/>
                  </a:ext>
                </a:extLst>
              </a:tr>
              <a:tr h="1735728">
                <a:tc>
                  <a:txBody>
                    <a:bodyPr/>
                    <a:lstStyle/>
                    <a:p>
                      <a:pPr marL="0" marR="0">
                        <a:spcBef>
                          <a:spcPts val="0"/>
                        </a:spcBef>
                        <a:spcAft>
                          <a:spcPts val="0"/>
                        </a:spcAft>
                      </a:pPr>
                      <a:r>
                        <a:rPr lang="en-US" sz="2400">
                          <a:effectLst/>
                          <a:latin typeface="Arial"/>
                          <a:ea typeface="MS Gothic"/>
                          <a:cs typeface="Times New Roman"/>
                        </a:rPr>
                        <a:t>Non-Registered</a:t>
                      </a:r>
                      <a:endParaRPr lang="en-US" sz="2400">
                        <a:effectLst/>
                        <a:latin typeface="Arial" panose="020B0604020202020204" pitchFamily="34" charset="0"/>
                        <a:ea typeface="MS Gothic"/>
                        <a:cs typeface="Times New Roman" panose="02020603050405020304" pitchFamily="18" charset="0"/>
                      </a:endParaRPr>
                    </a:p>
                    <a:p>
                      <a:pPr marL="0" marR="0">
                        <a:spcBef>
                          <a:spcPts val="0"/>
                        </a:spcBef>
                        <a:spcAft>
                          <a:spcPts val="0"/>
                        </a:spcAft>
                      </a:pPr>
                      <a:r>
                        <a:rPr lang="en-US" sz="2400">
                          <a:effectLst/>
                          <a:latin typeface="Arial"/>
                          <a:ea typeface="MS Gothic"/>
                          <a:cs typeface="Times New Roman"/>
                        </a:rPr>
                        <a:t>Pre-Apprenticeship</a:t>
                      </a:r>
                    </a:p>
                  </a:txBody>
                  <a:tcPr marL="68580" marR="68580" marT="0" marB="0" anchor="ctr">
                    <a:solidFill>
                      <a:schemeClr val="tx1">
                        <a:lumMod val="20000"/>
                        <a:lumOff val="80000"/>
                      </a:schemeClr>
                    </a:solidFill>
                  </a:tcPr>
                </a:tc>
                <a:tc>
                  <a:txBody>
                    <a:bodyPr/>
                    <a:lstStyle/>
                    <a:p>
                      <a:pPr marL="0" marR="0" algn="ctr">
                        <a:spcBef>
                          <a:spcPts val="0"/>
                        </a:spcBef>
                        <a:spcAft>
                          <a:spcPts val="0"/>
                        </a:spcAft>
                      </a:pPr>
                      <a:r>
                        <a:rPr lang="en-US" sz="2400">
                          <a:effectLst/>
                          <a:latin typeface="Arial"/>
                          <a:ea typeface="MS Gothic"/>
                          <a:cs typeface="Times New Roman"/>
                        </a:rPr>
                        <a:t>DASS</a:t>
                      </a:r>
                    </a:p>
                  </a:txBody>
                  <a:tcPr marL="68580" marR="68580" marT="0" marB="0" anchor="ctr">
                    <a:solidFill>
                      <a:schemeClr val="tx1">
                        <a:lumMod val="20000"/>
                        <a:lumOff val="80000"/>
                      </a:schemeClr>
                    </a:solidFill>
                  </a:tcPr>
                </a:tc>
                <a:tc>
                  <a:txBody>
                    <a:bodyPr/>
                    <a:lstStyle/>
                    <a:p>
                      <a:pPr marL="0" marR="0" algn="ctr">
                        <a:spcBef>
                          <a:spcPts val="0"/>
                        </a:spcBef>
                        <a:spcAft>
                          <a:spcPts val="0"/>
                        </a:spcAft>
                      </a:pPr>
                      <a:r>
                        <a:rPr lang="en-US" sz="2400">
                          <a:effectLst/>
                          <a:latin typeface="Arial"/>
                          <a:ea typeface="Times New Roman" panose="02020603050405020304" pitchFamily="18" charset="0"/>
                          <a:cs typeface="Arial"/>
                        </a:rPr>
                        <a:t>Completion of program </a:t>
                      </a:r>
                      <a:r>
                        <a:rPr lang="en-US" sz="2400" b="1">
                          <a:effectLst/>
                          <a:latin typeface="Arial"/>
                          <a:ea typeface="Times New Roman" panose="02020603050405020304" pitchFamily="18" charset="0"/>
                          <a:cs typeface="Arial"/>
                        </a:rPr>
                        <a:t>plus</a:t>
                      </a:r>
                      <a:r>
                        <a:rPr lang="en-US" sz="2400">
                          <a:effectLst/>
                          <a:latin typeface="Arial"/>
                          <a:ea typeface="Times New Roman" panose="02020603050405020304" pitchFamily="18" charset="0"/>
                          <a:cs typeface="Arial"/>
                        </a:rPr>
                        <a:t> completion of one semester/two quarters/two trimesters of a CTE course with a C- or better</a:t>
                      </a:r>
                    </a:p>
                  </a:txBody>
                  <a:tcPr marL="68580" marR="68580" marT="0" marB="0" anchor="ctr">
                    <a:solidFill>
                      <a:schemeClr val="tx1">
                        <a:lumMod val="20000"/>
                        <a:lumOff val="80000"/>
                      </a:schemeClr>
                    </a:solidFill>
                  </a:tcPr>
                </a:tc>
                <a:tc>
                  <a:txBody>
                    <a:bodyPr/>
                    <a:lstStyle/>
                    <a:p>
                      <a:pPr marL="0" marR="0" algn="ctr">
                        <a:spcBef>
                          <a:spcPts val="0"/>
                        </a:spcBef>
                        <a:spcAft>
                          <a:spcPts val="0"/>
                        </a:spcAft>
                      </a:pPr>
                      <a:r>
                        <a:rPr lang="en-US" sz="2400" dirty="0">
                          <a:effectLst/>
                          <a:latin typeface="Arial"/>
                          <a:ea typeface="Times New Roman" panose="02020603050405020304" pitchFamily="18" charset="0"/>
                          <a:cs typeface="Arial"/>
                        </a:rPr>
                        <a:t>Completion of Program</a:t>
                      </a:r>
                    </a:p>
                  </a:txBody>
                  <a:tcPr marL="68580" marR="68580" marT="0" marB="0" anchor="ctr">
                    <a:solidFill>
                      <a:schemeClr val="tx1">
                        <a:lumMod val="20000"/>
                        <a:lumOff val="80000"/>
                      </a:schemeClr>
                    </a:solidFill>
                  </a:tcPr>
                </a:tc>
                <a:extLst>
                  <a:ext uri="{0D108BD9-81ED-4DB2-BD59-A6C34878D82A}">
                    <a16:rowId xmlns:a16="http://schemas.microsoft.com/office/drawing/2014/main" val="2327193593"/>
                  </a:ext>
                </a:extLst>
              </a:tr>
            </a:tbl>
          </a:graphicData>
        </a:graphic>
      </p:graphicFrame>
    </p:spTree>
    <p:extLst>
      <p:ext uri="{BB962C8B-B14F-4D97-AF65-F5344CB8AC3E}">
        <p14:creationId xmlns:p14="http://schemas.microsoft.com/office/powerpoint/2010/main" val="926400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9D7B-8B08-D0CB-A57A-960626B369A1}"/>
              </a:ext>
            </a:extLst>
          </p:cNvPr>
          <p:cNvSpPr>
            <a:spLocks noGrp="1"/>
          </p:cNvSpPr>
          <p:nvPr>
            <p:ph type="title"/>
          </p:nvPr>
        </p:nvSpPr>
        <p:spPr>
          <a:xfrm>
            <a:off x="504825" y="132443"/>
            <a:ext cx="11638189" cy="1335314"/>
          </a:xfrm>
        </p:spPr>
        <p:txBody>
          <a:bodyPr/>
          <a:lstStyle/>
          <a:p>
            <a:r>
              <a:rPr lang="en-US" sz="5000"/>
              <a:t>Registration of Pre-Apprenticeships</a:t>
            </a:r>
          </a:p>
        </p:txBody>
      </p:sp>
      <p:sp>
        <p:nvSpPr>
          <p:cNvPr id="3" name="Content Placeholder 2">
            <a:extLst>
              <a:ext uri="{FF2B5EF4-FFF2-40B4-BE49-F238E27FC236}">
                <a16:creationId xmlns:a16="http://schemas.microsoft.com/office/drawing/2014/main" id="{292F3C4B-4A7C-8D80-1592-E755C379764C}"/>
              </a:ext>
            </a:extLst>
          </p:cNvPr>
          <p:cNvSpPr>
            <a:spLocks noGrp="1"/>
          </p:cNvSpPr>
          <p:nvPr>
            <p:ph sz="quarter" idx="10"/>
          </p:nvPr>
        </p:nvSpPr>
        <p:spPr>
          <a:xfrm>
            <a:off x="647699" y="1669312"/>
            <a:ext cx="10858499" cy="4388588"/>
          </a:xfrm>
        </p:spPr>
        <p:txBody>
          <a:bodyPr>
            <a:normAutofit/>
          </a:bodyPr>
          <a:lstStyle/>
          <a:p>
            <a:r>
              <a:rPr lang="en-US" sz="2800">
                <a:effectLst/>
                <a:latin typeface="Arial" panose="020B0604020202020204" pitchFamily="34" charset="0"/>
                <a:ea typeface="Times New Roman" panose="02020603050405020304" pitchFamily="18" charset="0"/>
                <a:cs typeface="Arial" panose="020B0604020202020204" pitchFamily="34" charset="0"/>
              </a:rPr>
              <a:t>New state law on January 1, 2019: </a:t>
            </a:r>
          </a:p>
          <a:p>
            <a:pPr lvl="1"/>
            <a:r>
              <a:rPr lang="en-US" sz="2600">
                <a:ea typeface="Times New Roman" panose="02020603050405020304" pitchFamily="18" charset="0"/>
              </a:rPr>
              <a:t>A</a:t>
            </a:r>
            <a:r>
              <a:rPr lang="en-US" sz="2600">
                <a:effectLst/>
                <a:latin typeface="Arial" panose="020B0604020202020204" pitchFamily="34" charset="0"/>
                <a:ea typeface="Times New Roman" panose="02020603050405020304" pitchFamily="18" charset="0"/>
                <a:cs typeface="Arial" panose="020B0604020202020204" pitchFamily="34" charset="0"/>
              </a:rPr>
              <a:t>llows Division of Apprenticeship Standards (within California Department of Industrial Relations) to recognize pre-apprenticeships that have formal linkage agreements with existing state registered apprenticeship programs. </a:t>
            </a:r>
          </a:p>
          <a:p>
            <a:r>
              <a:rPr lang="en-US" sz="2800">
                <a:effectLst/>
                <a:latin typeface="Arial" panose="020B0604020202020204" pitchFamily="34" charset="0"/>
                <a:ea typeface="Times New Roman" panose="02020603050405020304" pitchFamily="18" charset="0"/>
                <a:cs typeface="Arial" panose="020B0604020202020204" pitchFamily="34" charset="0"/>
              </a:rPr>
              <a:t>Registration with Division of Apprenticeship Standards distinguishes registered pre-apprenticeships from non-registered pre-apprenticeships.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p>
            <a:endParaRPr lang="en-US" b="1"/>
          </a:p>
        </p:txBody>
      </p:sp>
    </p:spTree>
    <p:extLst>
      <p:ext uri="{BB962C8B-B14F-4D97-AF65-F5344CB8AC3E}">
        <p14:creationId xmlns:p14="http://schemas.microsoft.com/office/powerpoint/2010/main" val="2320578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7155-966D-B684-D380-A21CCF20C65C}"/>
              </a:ext>
            </a:extLst>
          </p:cNvPr>
          <p:cNvSpPr>
            <a:spLocks noGrp="1"/>
          </p:cNvSpPr>
          <p:nvPr>
            <p:ph type="title"/>
          </p:nvPr>
        </p:nvSpPr>
        <p:spPr>
          <a:xfrm>
            <a:off x="647700" y="304801"/>
            <a:ext cx="11010900" cy="1335314"/>
          </a:xfrm>
        </p:spPr>
        <p:txBody>
          <a:bodyPr/>
          <a:lstStyle/>
          <a:p>
            <a:r>
              <a:rPr lang="en-US" sz="4000"/>
              <a:t>Proposal to Remove Pre-Apprenticeships</a:t>
            </a:r>
          </a:p>
        </p:txBody>
      </p:sp>
      <p:sp>
        <p:nvSpPr>
          <p:cNvPr id="3" name="Content Placeholder 2">
            <a:extLst>
              <a:ext uri="{FF2B5EF4-FFF2-40B4-BE49-F238E27FC236}">
                <a16:creationId xmlns:a16="http://schemas.microsoft.com/office/drawing/2014/main" id="{A2F30B5F-22E4-2FEE-B357-184165AEE83C}"/>
              </a:ext>
            </a:extLst>
          </p:cNvPr>
          <p:cNvSpPr>
            <a:spLocks noGrp="1"/>
          </p:cNvSpPr>
          <p:nvPr>
            <p:ph sz="quarter" idx="10"/>
          </p:nvPr>
        </p:nvSpPr>
        <p:spPr>
          <a:xfrm>
            <a:off x="647700" y="1640115"/>
            <a:ext cx="10858499" cy="3867593"/>
          </a:xfrm>
        </p:spPr>
        <p:txBody>
          <a:bodyPr>
            <a:normAutofit/>
          </a:bodyPr>
          <a:lstStyle/>
          <a:p>
            <a:r>
              <a:rPr lang="en-US" sz="2800">
                <a:effectLst/>
                <a:latin typeface="Arial" panose="020B0604020202020204" pitchFamily="34" charset="0"/>
                <a:ea typeface="MS Gothic" panose="020B0609070205080204" pitchFamily="49" charset="-128"/>
                <a:cs typeface="Times New Roman" panose="02020603050405020304" pitchFamily="18" charset="0"/>
              </a:rPr>
              <a:t>With registered pre-apprenticeships now fully in place, there is a movement to move away from state-supported non-registered pre-apprenticeships. </a:t>
            </a:r>
          </a:p>
          <a:p>
            <a:r>
              <a:rPr lang="en-US" sz="2800">
                <a:ea typeface="MS Gothic" panose="020B0609070205080204" pitchFamily="49" charset="-128"/>
                <a:cs typeface="Times New Roman" panose="02020603050405020304" pitchFamily="18" charset="0"/>
              </a:rPr>
              <a:t>Reasons: </a:t>
            </a:r>
          </a:p>
          <a:p>
            <a:pPr lvl="1"/>
            <a:r>
              <a:rPr lang="en-US" sz="2600">
                <a:effectLst/>
                <a:latin typeface="Arial" panose="020B0604020202020204" pitchFamily="34" charset="0"/>
                <a:ea typeface="MS Gothic" panose="020B0609070205080204" pitchFamily="49" charset="-128"/>
                <a:cs typeface="Times New Roman" panose="02020603050405020304" pitchFamily="18" charset="0"/>
              </a:rPr>
              <a:t>No clear metric to discern what occurs within these programs </a:t>
            </a:r>
          </a:p>
          <a:p>
            <a:pPr lvl="1"/>
            <a:r>
              <a:rPr lang="en-US" sz="2600">
                <a:ea typeface="MS Gothic" panose="020B0609070205080204" pitchFamily="49" charset="-128"/>
                <a:cs typeface="Times New Roman" panose="02020603050405020304" pitchFamily="18" charset="0"/>
              </a:rPr>
              <a:t>N</a:t>
            </a:r>
            <a:r>
              <a:rPr lang="en-US" sz="2600">
                <a:effectLst/>
                <a:latin typeface="Arial" panose="020B0604020202020204" pitchFamily="34" charset="0"/>
                <a:ea typeface="MS Gothic" panose="020B0609070205080204" pitchFamily="49" charset="-128"/>
                <a:cs typeface="Times New Roman" panose="02020603050405020304" pitchFamily="18" charset="0"/>
              </a:rPr>
              <a:t>o accountability as it is not validated by the Division of Apprenticeship Standards.</a:t>
            </a:r>
            <a:endParaRPr lang="en-US" sz="2600"/>
          </a:p>
        </p:txBody>
      </p:sp>
    </p:spTree>
    <p:extLst>
      <p:ext uri="{BB962C8B-B14F-4D97-AF65-F5344CB8AC3E}">
        <p14:creationId xmlns:p14="http://schemas.microsoft.com/office/powerpoint/2010/main" val="2052518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5A27-1E7D-F68C-95DD-A43E3FCE2E29}"/>
              </a:ext>
            </a:extLst>
          </p:cNvPr>
          <p:cNvSpPr>
            <a:spLocks noGrp="1"/>
          </p:cNvSpPr>
          <p:nvPr>
            <p:ph type="title"/>
          </p:nvPr>
        </p:nvSpPr>
        <p:spPr/>
        <p:txBody>
          <a:bodyPr/>
          <a:lstStyle/>
          <a:p>
            <a:r>
              <a:rPr lang="en-US" sz="4000" dirty="0">
                <a:cs typeface="Aharoni"/>
              </a:rPr>
              <a:t>Statewide Student Completion in Non-Registered Pre-Apprenticeship</a:t>
            </a:r>
            <a:endParaRPr lang="en-US" sz="4000" dirty="0"/>
          </a:p>
        </p:txBody>
      </p:sp>
      <p:graphicFrame>
        <p:nvGraphicFramePr>
          <p:cNvPr id="6" name="Table 6" descr="Table reflects the number of students in 2019-20, 2020-21, and 2021-22 who completed a non-registered pre-apprenticeship.">
            <a:extLst>
              <a:ext uri="{FF2B5EF4-FFF2-40B4-BE49-F238E27FC236}">
                <a16:creationId xmlns:a16="http://schemas.microsoft.com/office/drawing/2014/main" id="{C37ED138-826A-2052-265B-A17B6553ECFE}"/>
              </a:ext>
            </a:extLst>
          </p:cNvPr>
          <p:cNvGraphicFramePr>
            <a:graphicFrameLocks noGrp="1"/>
          </p:cNvGraphicFramePr>
          <p:nvPr>
            <p:ph sz="quarter" idx="11"/>
            <p:extLst>
              <p:ext uri="{D42A27DB-BD31-4B8C-83A1-F6EECF244321}">
                <p14:modId xmlns:p14="http://schemas.microsoft.com/office/powerpoint/2010/main" val="3603658698"/>
              </p:ext>
            </p:extLst>
          </p:nvPr>
        </p:nvGraphicFramePr>
        <p:xfrm>
          <a:off x="647699" y="1752600"/>
          <a:ext cx="10510156" cy="3875316"/>
        </p:xfrm>
        <a:graphic>
          <a:graphicData uri="http://schemas.openxmlformats.org/drawingml/2006/table">
            <a:tbl>
              <a:tblPr firstRow="1" bandRow="1">
                <a:tableStyleId>{5C22544A-7EE6-4342-B048-85BDC9FD1C3A}</a:tableStyleId>
              </a:tblPr>
              <a:tblGrid>
                <a:gridCol w="2627539">
                  <a:extLst>
                    <a:ext uri="{9D8B030D-6E8A-4147-A177-3AD203B41FA5}">
                      <a16:colId xmlns:a16="http://schemas.microsoft.com/office/drawing/2014/main" val="1697126469"/>
                    </a:ext>
                  </a:extLst>
                </a:gridCol>
                <a:gridCol w="2627539">
                  <a:extLst>
                    <a:ext uri="{9D8B030D-6E8A-4147-A177-3AD203B41FA5}">
                      <a16:colId xmlns:a16="http://schemas.microsoft.com/office/drawing/2014/main" val="1529045621"/>
                    </a:ext>
                  </a:extLst>
                </a:gridCol>
                <a:gridCol w="2627539">
                  <a:extLst>
                    <a:ext uri="{9D8B030D-6E8A-4147-A177-3AD203B41FA5}">
                      <a16:colId xmlns:a16="http://schemas.microsoft.com/office/drawing/2014/main" val="2753215523"/>
                    </a:ext>
                  </a:extLst>
                </a:gridCol>
                <a:gridCol w="2627539">
                  <a:extLst>
                    <a:ext uri="{9D8B030D-6E8A-4147-A177-3AD203B41FA5}">
                      <a16:colId xmlns:a16="http://schemas.microsoft.com/office/drawing/2014/main" val="772822822"/>
                    </a:ext>
                  </a:extLst>
                </a:gridCol>
              </a:tblGrid>
              <a:tr h="968829">
                <a:tc>
                  <a:txBody>
                    <a:bodyPr/>
                    <a:lstStyle/>
                    <a:p>
                      <a:pPr algn="ctr"/>
                      <a:r>
                        <a:rPr lang="en-US" sz="2800">
                          <a:solidFill>
                            <a:schemeClr val="bg1"/>
                          </a:solidFill>
                          <a:latin typeface="+mj-lt"/>
                        </a:rPr>
                        <a:t>School Type</a:t>
                      </a:r>
                    </a:p>
                  </a:txBody>
                  <a:tcPr anchor="ctr">
                    <a:solidFill>
                      <a:schemeClr val="tx1"/>
                    </a:solidFill>
                  </a:tcPr>
                </a:tc>
                <a:tc>
                  <a:txBody>
                    <a:bodyPr/>
                    <a:lstStyle/>
                    <a:p>
                      <a:pPr algn="ctr"/>
                      <a:r>
                        <a:rPr lang="en-US" sz="2800" dirty="0">
                          <a:solidFill>
                            <a:schemeClr val="bg1"/>
                          </a:solidFill>
                          <a:latin typeface="+mj-lt"/>
                        </a:rPr>
                        <a:t># of Students 2019–20</a:t>
                      </a:r>
                    </a:p>
                  </a:txBody>
                  <a:tcPr anchor="ctr">
                    <a:solidFill>
                      <a:schemeClr val="tx1"/>
                    </a:solidFill>
                  </a:tcPr>
                </a:tc>
                <a:tc>
                  <a:txBody>
                    <a:bodyPr/>
                    <a:lstStyle/>
                    <a:p>
                      <a:pPr algn="ctr"/>
                      <a:r>
                        <a:rPr lang="en-US" sz="2800">
                          <a:solidFill>
                            <a:schemeClr val="bg1"/>
                          </a:solidFill>
                          <a:latin typeface="+mj-lt"/>
                        </a:rPr>
                        <a:t># of Students 2020–21</a:t>
                      </a:r>
                    </a:p>
                  </a:txBody>
                  <a:tcPr anchor="ctr">
                    <a:solidFill>
                      <a:schemeClr val="tx1"/>
                    </a:solidFill>
                  </a:tcPr>
                </a:tc>
                <a:tc>
                  <a:txBody>
                    <a:bodyPr/>
                    <a:lstStyle/>
                    <a:p>
                      <a:pPr algn="ctr"/>
                      <a:r>
                        <a:rPr lang="en-US" sz="2800">
                          <a:solidFill>
                            <a:schemeClr val="bg1"/>
                          </a:solidFill>
                          <a:latin typeface="+mj-lt"/>
                        </a:rPr>
                        <a:t># of Students 2021–22</a:t>
                      </a:r>
                    </a:p>
                  </a:txBody>
                  <a:tcPr anchor="ctr">
                    <a:solidFill>
                      <a:schemeClr val="tx1"/>
                    </a:solidFill>
                  </a:tcPr>
                </a:tc>
                <a:extLst>
                  <a:ext uri="{0D108BD9-81ED-4DB2-BD59-A6C34878D82A}">
                    <a16:rowId xmlns:a16="http://schemas.microsoft.com/office/drawing/2014/main" val="1232047170"/>
                  </a:ext>
                </a:extLst>
              </a:tr>
              <a:tr h="968829">
                <a:tc>
                  <a:txBody>
                    <a:bodyPr/>
                    <a:lstStyle/>
                    <a:p>
                      <a:pPr>
                        <a:lnSpc>
                          <a:spcPct val="100000"/>
                        </a:lnSpc>
                        <a:spcBef>
                          <a:spcPts val="0"/>
                        </a:spcBef>
                        <a:spcAft>
                          <a:spcPts val="0"/>
                        </a:spcAft>
                      </a:pPr>
                      <a:r>
                        <a:rPr lang="en-US" sz="2800">
                          <a:latin typeface="Arial" panose="020B0604020202020204" pitchFamily="34" charset="0"/>
                          <a:cs typeface="Arial" panose="020B0604020202020204" pitchFamily="34" charset="0"/>
                        </a:rPr>
                        <a:t>Non-DASS</a:t>
                      </a:r>
                    </a:p>
                  </a:txBody>
                  <a:tcPr anchor="ctr"/>
                </a:tc>
                <a:tc>
                  <a:txBody>
                    <a:bodyPr/>
                    <a:lstStyle/>
                    <a:p>
                      <a:pPr algn="ctr">
                        <a:lnSpc>
                          <a:spcPct val="100000"/>
                        </a:lnSpc>
                        <a:spcBef>
                          <a:spcPts val="0"/>
                        </a:spcBef>
                        <a:spcAft>
                          <a:spcPts val="0"/>
                        </a:spcAft>
                      </a:pPr>
                      <a:r>
                        <a:rPr lang="en-US" sz="2800" dirty="0">
                          <a:latin typeface="Arial" panose="020B0604020202020204" pitchFamily="34" charset="0"/>
                          <a:cs typeface="Arial" panose="020B0604020202020204" pitchFamily="34" charset="0"/>
                        </a:rPr>
                        <a:t>2,229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Arial" panose="020B0604020202020204" pitchFamily="34" charset="0"/>
                          <a:ea typeface="+mn-ea"/>
                          <a:cs typeface="Arial" panose="020B0604020202020204" pitchFamily="34" charset="0"/>
                        </a:rPr>
                        <a:t>(1,814,992)</a:t>
                      </a:r>
                    </a:p>
                  </a:txBody>
                  <a:tcPr anchor="ctr"/>
                </a:tc>
                <a:tc>
                  <a:txBody>
                    <a:bodyPr/>
                    <a:lstStyle/>
                    <a:p>
                      <a:pPr algn="ctr">
                        <a:lnSpc>
                          <a:spcPct val="100000"/>
                        </a:lnSpc>
                        <a:spcBef>
                          <a:spcPts val="0"/>
                        </a:spcBef>
                        <a:spcAft>
                          <a:spcPts val="0"/>
                        </a:spcAft>
                      </a:pPr>
                      <a:r>
                        <a:rPr lang="en-US" sz="2800">
                          <a:latin typeface="Arial" panose="020B0604020202020204" pitchFamily="34" charset="0"/>
                          <a:cs typeface="Arial" panose="020B0604020202020204" pitchFamily="34" charset="0"/>
                        </a:rPr>
                        <a:t>289</a:t>
                      </a:r>
                    </a:p>
                    <a:p>
                      <a:pPr algn="ctr">
                        <a:lnSpc>
                          <a:spcPct val="100000"/>
                        </a:lnSpc>
                        <a:spcBef>
                          <a:spcPts val="0"/>
                        </a:spcBef>
                        <a:spcAft>
                          <a:spcPts val="0"/>
                        </a:spcAft>
                      </a:pPr>
                      <a:r>
                        <a:rPr lang="en-US" sz="2800">
                          <a:latin typeface="Arial" panose="020B0604020202020204" pitchFamily="34" charset="0"/>
                          <a:cs typeface="Arial" panose="020B0604020202020204" pitchFamily="34" charset="0"/>
                        </a:rPr>
                        <a:t>(1,827,353)</a:t>
                      </a:r>
                    </a:p>
                  </a:txBody>
                  <a:tcPr anchor="ctr"/>
                </a:tc>
                <a:tc>
                  <a:txBody>
                    <a:bodyPr/>
                    <a:lstStyle/>
                    <a:p>
                      <a:pPr algn="ctr">
                        <a:lnSpc>
                          <a:spcPct val="100000"/>
                        </a:lnSpc>
                        <a:spcBef>
                          <a:spcPts val="0"/>
                        </a:spcBef>
                        <a:spcAft>
                          <a:spcPts val="0"/>
                        </a:spcAft>
                      </a:pPr>
                      <a:r>
                        <a:rPr lang="en-US" sz="2800">
                          <a:latin typeface="Arial" panose="020B0604020202020204" pitchFamily="34" charset="0"/>
                          <a:cs typeface="Arial" panose="020B0604020202020204" pitchFamily="34" charset="0"/>
                        </a:rPr>
                        <a:t>415</a:t>
                      </a:r>
                    </a:p>
                    <a:p>
                      <a:pPr algn="ctr">
                        <a:lnSpc>
                          <a:spcPct val="100000"/>
                        </a:lnSpc>
                        <a:spcBef>
                          <a:spcPts val="0"/>
                        </a:spcBef>
                        <a:spcAft>
                          <a:spcPts val="0"/>
                        </a:spcAft>
                      </a:pPr>
                      <a:r>
                        <a:rPr lang="en-US" sz="2800">
                          <a:latin typeface="Arial" panose="020B0604020202020204" pitchFamily="34" charset="0"/>
                          <a:cs typeface="Arial" panose="020B0604020202020204" pitchFamily="34" charset="0"/>
                        </a:rPr>
                        <a:t>(1,817,791)</a:t>
                      </a:r>
                    </a:p>
                  </a:txBody>
                  <a:tcPr anchor="ctr"/>
                </a:tc>
                <a:extLst>
                  <a:ext uri="{0D108BD9-81ED-4DB2-BD59-A6C34878D82A}">
                    <a16:rowId xmlns:a16="http://schemas.microsoft.com/office/drawing/2014/main" val="1283584326"/>
                  </a:ext>
                </a:extLst>
              </a:tr>
              <a:tr h="968829">
                <a:tc>
                  <a:txBody>
                    <a:bodyPr/>
                    <a:lstStyle/>
                    <a:p>
                      <a:pPr>
                        <a:lnSpc>
                          <a:spcPct val="100000"/>
                        </a:lnSpc>
                        <a:spcBef>
                          <a:spcPts val="0"/>
                        </a:spcBef>
                        <a:spcAft>
                          <a:spcPts val="0"/>
                        </a:spcAft>
                      </a:pPr>
                      <a:r>
                        <a:rPr lang="en-US" sz="2800">
                          <a:latin typeface="Arial" panose="020B0604020202020204" pitchFamily="34" charset="0"/>
                          <a:cs typeface="Arial" panose="020B0604020202020204" pitchFamily="34" charset="0"/>
                        </a:rPr>
                        <a:t>DASS</a:t>
                      </a:r>
                    </a:p>
                  </a:txBody>
                  <a:tcPr anchor="ctr"/>
                </a:tc>
                <a:tc>
                  <a:txBody>
                    <a:bodyPr/>
                    <a:lstStyle/>
                    <a:p>
                      <a:pPr algn="ctr">
                        <a:lnSpc>
                          <a:spcPct val="100000"/>
                        </a:lnSpc>
                        <a:spcBef>
                          <a:spcPts val="0"/>
                        </a:spcBef>
                        <a:spcAft>
                          <a:spcPts val="0"/>
                        </a:spcAft>
                      </a:pPr>
                      <a:r>
                        <a:rPr lang="en-US" sz="2800">
                          <a:latin typeface="Arial" panose="020B0604020202020204" pitchFamily="34" charset="0"/>
                          <a:cs typeface="Arial" panose="020B0604020202020204" pitchFamily="34" charset="0"/>
                        </a:rPr>
                        <a:t>254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latin typeface="Arial" panose="020B0604020202020204" pitchFamily="34" charset="0"/>
                          <a:ea typeface="+mn-ea"/>
                          <a:cs typeface="Arial" panose="020B0604020202020204" pitchFamily="34" charset="0"/>
                        </a:rPr>
                        <a:t>(138,706)</a:t>
                      </a:r>
                    </a:p>
                  </a:txBody>
                  <a:tcPr anchor="ctr"/>
                </a:tc>
                <a:tc>
                  <a:txBody>
                    <a:bodyPr/>
                    <a:lstStyle/>
                    <a:p>
                      <a:pPr algn="ctr">
                        <a:lnSpc>
                          <a:spcPct val="100000"/>
                        </a:lnSpc>
                        <a:spcBef>
                          <a:spcPts val="0"/>
                        </a:spcBef>
                        <a:spcAft>
                          <a:spcPts val="0"/>
                        </a:spcAft>
                      </a:pPr>
                      <a:r>
                        <a:rPr lang="en-US" sz="2800" b="1">
                          <a:latin typeface="Arial" panose="020B0604020202020204" pitchFamily="34" charset="0"/>
                          <a:cs typeface="Arial" panose="020B0604020202020204" pitchFamily="34" charset="0"/>
                        </a:rPr>
                        <a:t>0</a:t>
                      </a:r>
                    </a:p>
                    <a:p>
                      <a:pPr algn="ctr">
                        <a:lnSpc>
                          <a:spcPct val="100000"/>
                        </a:lnSpc>
                        <a:spcBef>
                          <a:spcPts val="0"/>
                        </a:spcBef>
                        <a:spcAft>
                          <a:spcPts val="0"/>
                        </a:spcAft>
                      </a:pPr>
                      <a:r>
                        <a:rPr lang="en-US" sz="2800">
                          <a:latin typeface="Arial" panose="020B0604020202020204" pitchFamily="34" charset="0"/>
                          <a:cs typeface="Arial" panose="020B0604020202020204" pitchFamily="34" charset="0"/>
                        </a:rPr>
                        <a:t>(133,714)</a:t>
                      </a:r>
                    </a:p>
                  </a:txBody>
                  <a:tcPr anchor="ctr"/>
                </a:tc>
                <a:tc>
                  <a:txBody>
                    <a:bodyPr/>
                    <a:lstStyle/>
                    <a:p>
                      <a:pPr algn="ctr">
                        <a:lnSpc>
                          <a:spcPct val="100000"/>
                        </a:lnSpc>
                        <a:spcBef>
                          <a:spcPts val="0"/>
                        </a:spcBef>
                        <a:spcAft>
                          <a:spcPts val="0"/>
                        </a:spcAft>
                      </a:pPr>
                      <a:r>
                        <a:rPr lang="en-US" sz="2800" b="1">
                          <a:latin typeface="Arial" panose="020B0604020202020204" pitchFamily="34" charset="0"/>
                          <a:cs typeface="Arial" panose="020B0604020202020204" pitchFamily="34" charset="0"/>
                        </a:rPr>
                        <a:t>0</a:t>
                      </a:r>
                    </a:p>
                    <a:p>
                      <a:pPr algn="ctr">
                        <a:lnSpc>
                          <a:spcPct val="100000"/>
                        </a:lnSpc>
                        <a:spcBef>
                          <a:spcPts val="0"/>
                        </a:spcBef>
                        <a:spcAft>
                          <a:spcPts val="0"/>
                        </a:spcAft>
                      </a:pPr>
                      <a:r>
                        <a:rPr lang="en-US" sz="2800">
                          <a:latin typeface="Arial" panose="020B0604020202020204" pitchFamily="34" charset="0"/>
                          <a:cs typeface="Arial" panose="020B0604020202020204" pitchFamily="34" charset="0"/>
                        </a:rPr>
                        <a:t>(128,612)</a:t>
                      </a:r>
                    </a:p>
                  </a:txBody>
                  <a:tcPr anchor="ctr"/>
                </a:tc>
                <a:extLst>
                  <a:ext uri="{0D108BD9-81ED-4DB2-BD59-A6C34878D82A}">
                    <a16:rowId xmlns:a16="http://schemas.microsoft.com/office/drawing/2014/main" val="3338241031"/>
                  </a:ext>
                </a:extLst>
              </a:tr>
              <a:tr h="968829">
                <a:tc>
                  <a:txBody>
                    <a:bodyPr/>
                    <a:lstStyle/>
                    <a:p>
                      <a:pPr>
                        <a:lnSpc>
                          <a:spcPct val="100000"/>
                        </a:lnSpc>
                        <a:spcBef>
                          <a:spcPts val="0"/>
                        </a:spcBef>
                        <a:spcAft>
                          <a:spcPts val="0"/>
                        </a:spcAft>
                      </a:pPr>
                      <a:r>
                        <a:rPr lang="en-US" sz="2800" b="1">
                          <a:latin typeface="Arial" panose="020B0604020202020204" pitchFamily="34" charset="0"/>
                          <a:cs typeface="Arial" panose="020B0604020202020204" pitchFamily="34" charset="0"/>
                        </a:rPr>
                        <a:t>Total</a:t>
                      </a:r>
                    </a:p>
                  </a:txBody>
                  <a:tcPr anchor="ctr"/>
                </a:tc>
                <a:tc>
                  <a:txBody>
                    <a:bodyPr/>
                    <a:lstStyle/>
                    <a:p>
                      <a:pPr algn="ctr">
                        <a:lnSpc>
                          <a:spcPct val="100000"/>
                        </a:lnSpc>
                        <a:spcBef>
                          <a:spcPts val="0"/>
                        </a:spcBef>
                        <a:spcAft>
                          <a:spcPts val="0"/>
                        </a:spcAft>
                      </a:pPr>
                      <a:r>
                        <a:rPr lang="en-US" sz="2800" b="1">
                          <a:latin typeface="Arial" panose="020B0604020202020204" pitchFamily="34" charset="0"/>
                          <a:cs typeface="Arial" panose="020B0604020202020204" pitchFamily="34" charset="0"/>
                        </a:rPr>
                        <a:t>2,483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a:solidFill>
                            <a:schemeClr val="dk1"/>
                          </a:solidFill>
                          <a:latin typeface="Arial" panose="020B0604020202020204" pitchFamily="34" charset="0"/>
                          <a:ea typeface="+mn-ea"/>
                          <a:cs typeface="Arial" panose="020B0604020202020204" pitchFamily="34" charset="0"/>
                        </a:rPr>
                        <a:t>(1,953,698)</a:t>
                      </a:r>
                    </a:p>
                  </a:txBody>
                  <a:tcPr anchor="ctr"/>
                </a:tc>
                <a:tc>
                  <a:txBody>
                    <a:bodyPr/>
                    <a:lstStyle/>
                    <a:p>
                      <a:pPr algn="ctr">
                        <a:lnSpc>
                          <a:spcPct val="100000"/>
                        </a:lnSpc>
                        <a:spcBef>
                          <a:spcPts val="0"/>
                        </a:spcBef>
                        <a:spcAft>
                          <a:spcPts val="0"/>
                        </a:spcAft>
                      </a:pPr>
                      <a:r>
                        <a:rPr lang="en-US" sz="2800" b="1">
                          <a:latin typeface="Arial" panose="020B0604020202020204" pitchFamily="34" charset="0"/>
                          <a:cs typeface="Arial" panose="020B0604020202020204" pitchFamily="34" charset="0"/>
                        </a:rPr>
                        <a:t>289</a:t>
                      </a:r>
                    </a:p>
                    <a:p>
                      <a:pPr algn="ctr">
                        <a:lnSpc>
                          <a:spcPct val="100000"/>
                        </a:lnSpc>
                        <a:spcBef>
                          <a:spcPts val="0"/>
                        </a:spcBef>
                        <a:spcAft>
                          <a:spcPts val="0"/>
                        </a:spcAft>
                      </a:pPr>
                      <a:r>
                        <a:rPr lang="en-US" sz="2800" b="0">
                          <a:latin typeface="Arial" panose="020B0604020202020204" pitchFamily="34" charset="0"/>
                          <a:cs typeface="Arial" panose="020B0604020202020204" pitchFamily="34" charset="0"/>
                        </a:rPr>
                        <a:t>(1,961,067)</a:t>
                      </a:r>
                    </a:p>
                  </a:txBody>
                  <a:tcPr anchor="ctr"/>
                </a:tc>
                <a:tc>
                  <a:txBody>
                    <a:bodyPr/>
                    <a:lstStyle/>
                    <a:p>
                      <a:pPr algn="ctr">
                        <a:lnSpc>
                          <a:spcPct val="100000"/>
                        </a:lnSpc>
                        <a:spcBef>
                          <a:spcPts val="0"/>
                        </a:spcBef>
                        <a:spcAft>
                          <a:spcPts val="0"/>
                        </a:spcAft>
                      </a:pPr>
                      <a:r>
                        <a:rPr lang="en-US" sz="2800" b="1" dirty="0">
                          <a:latin typeface="Arial" panose="020B0604020202020204" pitchFamily="34" charset="0"/>
                          <a:cs typeface="Arial" panose="020B0604020202020204" pitchFamily="34" charset="0"/>
                        </a:rPr>
                        <a:t>415</a:t>
                      </a:r>
                    </a:p>
                    <a:p>
                      <a:pPr algn="ctr">
                        <a:lnSpc>
                          <a:spcPct val="100000"/>
                        </a:lnSpc>
                        <a:spcBef>
                          <a:spcPts val="0"/>
                        </a:spcBef>
                        <a:spcAft>
                          <a:spcPts val="0"/>
                        </a:spcAft>
                      </a:pPr>
                      <a:r>
                        <a:rPr lang="en-US" sz="2800" b="0" dirty="0">
                          <a:latin typeface="Arial" panose="020B0604020202020204" pitchFamily="34" charset="0"/>
                          <a:cs typeface="Arial" panose="020B0604020202020204" pitchFamily="34" charset="0"/>
                        </a:rPr>
                        <a:t>(1,946,403)</a:t>
                      </a:r>
                    </a:p>
                  </a:txBody>
                  <a:tcPr anchor="ctr"/>
                </a:tc>
                <a:extLst>
                  <a:ext uri="{0D108BD9-81ED-4DB2-BD59-A6C34878D82A}">
                    <a16:rowId xmlns:a16="http://schemas.microsoft.com/office/drawing/2014/main" val="99584346"/>
                  </a:ext>
                </a:extLst>
              </a:tr>
            </a:tbl>
          </a:graphicData>
        </a:graphic>
      </p:graphicFrame>
      <p:sp>
        <p:nvSpPr>
          <p:cNvPr id="3" name="Content Placeholder 2">
            <a:extLst>
              <a:ext uri="{FF2B5EF4-FFF2-40B4-BE49-F238E27FC236}">
                <a16:creationId xmlns:a16="http://schemas.microsoft.com/office/drawing/2014/main" id="{E755C3B9-7F4C-09BB-E1EC-8B977F01752B}"/>
              </a:ext>
            </a:extLst>
          </p:cNvPr>
          <p:cNvSpPr>
            <a:spLocks noGrp="1"/>
          </p:cNvSpPr>
          <p:nvPr>
            <p:ph sz="quarter" idx="10"/>
          </p:nvPr>
        </p:nvSpPr>
        <p:spPr>
          <a:xfrm>
            <a:off x="367393" y="5883728"/>
            <a:ext cx="11457214" cy="974272"/>
          </a:xfrm>
        </p:spPr>
        <p:txBody>
          <a:bodyPr>
            <a:normAutofit/>
          </a:bodyPr>
          <a:lstStyle/>
          <a:p>
            <a:r>
              <a:rPr lang="en-US" sz="2400" b="0">
                <a:cs typeface="Aharoni"/>
              </a:rPr>
              <a:t>For context, the denominator in parentheses identifies student enrollment in grades nine through twelve. </a:t>
            </a:r>
            <a:endParaRPr lang="en-US" sz="2400"/>
          </a:p>
        </p:txBody>
      </p:sp>
    </p:spTree>
    <p:extLst>
      <p:ext uri="{BB962C8B-B14F-4D97-AF65-F5344CB8AC3E}">
        <p14:creationId xmlns:p14="http://schemas.microsoft.com/office/powerpoint/2010/main" val="624413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B342-393B-81C1-B47E-260F809D0CDF}"/>
              </a:ext>
            </a:extLst>
          </p:cNvPr>
          <p:cNvSpPr>
            <a:spLocks noGrp="1"/>
          </p:cNvSpPr>
          <p:nvPr>
            <p:ph type="title"/>
          </p:nvPr>
        </p:nvSpPr>
        <p:spPr>
          <a:xfrm>
            <a:off x="647699" y="304801"/>
            <a:ext cx="11217729" cy="1335314"/>
          </a:xfrm>
        </p:spPr>
        <p:txBody>
          <a:bodyPr/>
          <a:lstStyle/>
          <a:p>
            <a:r>
              <a:rPr lang="en-US" sz="4400" dirty="0"/>
              <a:t>Educational Partner Feedback on </a:t>
            </a:r>
            <a:br>
              <a:rPr lang="en-US" sz="4400" dirty="0"/>
            </a:br>
            <a:r>
              <a:rPr lang="en-US" sz="4400" dirty="0"/>
              <a:t>Non-Registered Pre-Apprenticeships </a:t>
            </a:r>
          </a:p>
        </p:txBody>
      </p:sp>
      <p:sp>
        <p:nvSpPr>
          <p:cNvPr id="3" name="Content Placeholder 2">
            <a:extLst>
              <a:ext uri="{FF2B5EF4-FFF2-40B4-BE49-F238E27FC236}">
                <a16:creationId xmlns:a16="http://schemas.microsoft.com/office/drawing/2014/main" id="{CDA4FE73-A64E-D6C9-E103-45D691F99084}"/>
              </a:ext>
            </a:extLst>
          </p:cNvPr>
          <p:cNvSpPr>
            <a:spLocks noGrp="1"/>
          </p:cNvSpPr>
          <p:nvPr>
            <p:ph sz="quarter" idx="10"/>
          </p:nvPr>
        </p:nvSpPr>
        <p:spPr/>
        <p:txBody>
          <a:bodyPr>
            <a:normAutofit/>
          </a:bodyPr>
          <a:lstStyle/>
          <a:p>
            <a:r>
              <a:rPr lang="en-US" sz="2800" b="1">
                <a:effectLst/>
                <a:latin typeface="Arial" panose="020B0604020202020204" pitchFamily="34" charset="0"/>
                <a:ea typeface="MS Gothic" panose="020B0609070205080204" pitchFamily="49" charset="-128"/>
                <a:cs typeface="Times New Roman" panose="02020603050405020304" pitchFamily="18" charset="0"/>
              </a:rPr>
              <a:t>CCI Work Group: </a:t>
            </a:r>
            <a:r>
              <a:rPr lang="en-US" sz="2800">
                <a:effectLst/>
                <a:latin typeface="Arial" panose="020B0604020202020204" pitchFamily="34" charset="0"/>
                <a:ea typeface="MS Gothic" panose="020B0609070205080204" pitchFamily="49" charset="-128"/>
                <a:cs typeface="Times New Roman" panose="02020603050405020304" pitchFamily="18" charset="0"/>
              </a:rPr>
              <a:t>Recommended the removal of non-registered pre-apprenticeships however, they suggested that the CDE provide guidance that would assist LEAs in how they can transfer their non-registered program to a registered pre-apprenticeship or to another work-based learning activity that they can receive credit for on the CCI. </a:t>
            </a:r>
          </a:p>
          <a:p>
            <a:r>
              <a:rPr lang="en-US" sz="2800" b="1">
                <a:ea typeface="MS Gothic" panose="020B0609070205080204" pitchFamily="49" charset="-128"/>
                <a:cs typeface="Times New Roman" panose="02020603050405020304" pitchFamily="18" charset="0"/>
              </a:rPr>
              <a:t>TDG: </a:t>
            </a:r>
            <a:r>
              <a:rPr lang="en-US" sz="2800">
                <a:ea typeface="MS Gothic" panose="020B0609070205080204" pitchFamily="49" charset="-128"/>
                <a:cs typeface="Times New Roman" panose="02020603050405020304" pitchFamily="18" charset="0"/>
              </a:rPr>
              <a:t>R</a:t>
            </a:r>
            <a:r>
              <a:rPr lang="en-US" sz="2800">
                <a:effectLst/>
                <a:latin typeface="Arial" panose="020B0604020202020204" pitchFamily="34" charset="0"/>
                <a:ea typeface="MS Gothic" panose="020B0609070205080204" pitchFamily="49" charset="-128"/>
                <a:cs typeface="Times New Roman" panose="02020603050405020304" pitchFamily="18" charset="0"/>
              </a:rPr>
              <a:t>ecommended that the 2021–22 data should be examined first before any recommendations are made given the decrease in the number of students completing this measure. </a:t>
            </a:r>
            <a:endParaRPr lang="en-US" sz="4800"/>
          </a:p>
        </p:txBody>
      </p:sp>
    </p:spTree>
    <p:extLst>
      <p:ext uri="{BB962C8B-B14F-4D97-AF65-F5344CB8AC3E}">
        <p14:creationId xmlns:p14="http://schemas.microsoft.com/office/powerpoint/2010/main" val="3185092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7AB8-7C95-437B-1CCB-C85D478E945E}"/>
              </a:ext>
            </a:extLst>
          </p:cNvPr>
          <p:cNvSpPr>
            <a:spLocks noGrp="1"/>
          </p:cNvSpPr>
          <p:nvPr>
            <p:ph type="title"/>
          </p:nvPr>
        </p:nvSpPr>
        <p:spPr>
          <a:xfrm>
            <a:off x="587829" y="132444"/>
            <a:ext cx="11457214" cy="1335314"/>
          </a:xfrm>
        </p:spPr>
        <p:txBody>
          <a:bodyPr/>
          <a:lstStyle/>
          <a:p>
            <a:r>
              <a:rPr lang="en-US" sz="4800">
                <a:cs typeface="Aharoni"/>
              </a:rPr>
              <a:t>Next Steps: Pre-Apprenticeships</a:t>
            </a:r>
            <a:r>
              <a:rPr lang="en-US">
                <a:cs typeface="Aharoni"/>
              </a:rPr>
              <a:t> </a:t>
            </a:r>
            <a:endParaRPr lang="en-US"/>
          </a:p>
        </p:txBody>
      </p:sp>
      <p:sp>
        <p:nvSpPr>
          <p:cNvPr id="3" name="Content Placeholder 2">
            <a:extLst>
              <a:ext uri="{FF2B5EF4-FFF2-40B4-BE49-F238E27FC236}">
                <a16:creationId xmlns:a16="http://schemas.microsoft.com/office/drawing/2014/main" id="{2B45788E-650E-8EF8-AF5B-94712FB7213B}"/>
              </a:ext>
            </a:extLst>
          </p:cNvPr>
          <p:cNvSpPr>
            <a:spLocks noGrp="1"/>
          </p:cNvSpPr>
          <p:nvPr>
            <p:ph sz="quarter" idx="10"/>
          </p:nvPr>
        </p:nvSpPr>
        <p:spPr>
          <a:xfrm>
            <a:off x="389907" y="1617025"/>
            <a:ext cx="11092541" cy="4250870"/>
          </a:xfrm>
        </p:spPr>
        <p:txBody>
          <a:bodyPr>
            <a:normAutofit/>
          </a:bodyPr>
          <a:lstStyle/>
          <a:p>
            <a:r>
              <a:rPr lang="en-US" sz="2800"/>
              <a:t>2024 Workplan: Should the SBE approve the removal of non-registered pre-apprenticeship at their September 2023 meeting, the recommendation would include that the actual removal would not take place until the 2023–24 school year. This will: </a:t>
            </a:r>
          </a:p>
          <a:p>
            <a:pPr lvl="1"/>
            <a:r>
              <a:rPr lang="en-US" sz="2600"/>
              <a:t>Provide CDE time to announce the removal and </a:t>
            </a:r>
            <a:r>
              <a:rPr lang="en-US" sz="2600">
                <a:effectLst/>
                <a:latin typeface="Arial" panose="020B0604020202020204" pitchFamily="34" charset="0"/>
                <a:ea typeface="MS Gothic" panose="020B0609070205080204" pitchFamily="49" charset="-128"/>
                <a:cs typeface="Times New Roman" panose="02020603050405020304" pitchFamily="18" charset="0"/>
              </a:rPr>
              <a:t>provide any support needed to schools currently operating non-registered pre-apprenticeships</a:t>
            </a:r>
            <a:r>
              <a:rPr lang="en-US" sz="2600"/>
              <a:t>. </a:t>
            </a:r>
          </a:p>
          <a:p>
            <a:pPr lvl="1"/>
            <a:r>
              <a:rPr lang="en-US" sz="2600"/>
              <a:t>Allow LEAs time to prepare for this change. </a:t>
            </a:r>
          </a:p>
        </p:txBody>
      </p:sp>
    </p:spTree>
    <p:extLst>
      <p:ext uri="{BB962C8B-B14F-4D97-AF65-F5344CB8AC3E}">
        <p14:creationId xmlns:p14="http://schemas.microsoft.com/office/powerpoint/2010/main" val="1533298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A1A9-5E5C-CB84-F5DC-1C577D4E425F}"/>
              </a:ext>
            </a:extLst>
          </p:cNvPr>
          <p:cNvSpPr>
            <a:spLocks noGrp="1"/>
          </p:cNvSpPr>
          <p:nvPr>
            <p:ph type="title"/>
          </p:nvPr>
        </p:nvSpPr>
        <p:spPr/>
        <p:txBody>
          <a:bodyPr/>
          <a:lstStyle/>
          <a:p>
            <a:r>
              <a:rPr lang="en-US">
                <a:cs typeface="Aharoni"/>
              </a:rPr>
              <a:t>CPAG Questions for CCI</a:t>
            </a:r>
            <a:endParaRPr lang="en-US"/>
          </a:p>
        </p:txBody>
      </p:sp>
      <p:sp>
        <p:nvSpPr>
          <p:cNvPr id="3" name="Content Placeholder 2">
            <a:extLst>
              <a:ext uri="{FF2B5EF4-FFF2-40B4-BE49-F238E27FC236}">
                <a16:creationId xmlns:a16="http://schemas.microsoft.com/office/drawing/2014/main" id="{A1BDC8B2-CBF3-64CE-DF95-ED84C78C1545}"/>
              </a:ext>
            </a:extLst>
          </p:cNvPr>
          <p:cNvSpPr>
            <a:spLocks noGrp="1"/>
          </p:cNvSpPr>
          <p:nvPr>
            <p:ph sz="quarter" idx="10"/>
          </p:nvPr>
        </p:nvSpPr>
        <p:spPr/>
        <p:txBody>
          <a:bodyPr vert="horz" lIns="91440" tIns="45720" rIns="91440" bIns="45720" rtlCol="0" anchor="t">
            <a:normAutofit/>
          </a:bodyPr>
          <a:lstStyle/>
          <a:p>
            <a:r>
              <a:rPr lang="en-US" sz="3200">
                <a:latin typeface="Arial"/>
                <a:cs typeface="Arial"/>
              </a:rPr>
              <a:t>Does CPAG have any questions or concerns about: </a:t>
            </a:r>
          </a:p>
          <a:p>
            <a:pPr lvl="1"/>
            <a:r>
              <a:rPr lang="en-US" sz="3200">
                <a:latin typeface="Arial"/>
                <a:cs typeface="Arial"/>
              </a:rPr>
              <a:t>Waiting until the 2022–23 data are available to analyze the four new career measures </a:t>
            </a:r>
            <a:r>
              <a:rPr lang="en-US" sz="3200" i="1">
                <a:latin typeface="Arial"/>
                <a:cs typeface="Arial"/>
              </a:rPr>
              <a:t>before </a:t>
            </a:r>
            <a:r>
              <a:rPr lang="en-US" sz="3200">
                <a:latin typeface="Arial"/>
                <a:cs typeface="Arial"/>
              </a:rPr>
              <a:t>determining if any should be included in the CCI?     </a:t>
            </a:r>
          </a:p>
          <a:p>
            <a:pPr lvl="1"/>
            <a:r>
              <a:rPr lang="en-US" sz="3200">
                <a:latin typeface="Arial"/>
                <a:cs typeface="Arial"/>
              </a:rPr>
              <a:t>The removal of Non-Registered Pre-Apprenticeship from the CCI?</a:t>
            </a:r>
            <a:endParaRPr lang="en-US" sz="3200"/>
          </a:p>
        </p:txBody>
      </p:sp>
    </p:spTree>
    <p:extLst>
      <p:ext uri="{BB962C8B-B14F-4D97-AF65-F5344CB8AC3E}">
        <p14:creationId xmlns:p14="http://schemas.microsoft.com/office/powerpoint/2010/main" val="3776541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6000">
                <a:ea typeface="+mj-lt"/>
                <a:cs typeface="+mj-lt"/>
              </a:rPr>
              <a:t>Graduation Rate Indicator</a:t>
            </a:r>
            <a:endParaRPr lang="en-US" sz="11500"/>
          </a:p>
        </p:txBody>
      </p:sp>
    </p:spTree>
    <p:extLst>
      <p:ext uri="{BB962C8B-B14F-4D97-AF65-F5344CB8AC3E}">
        <p14:creationId xmlns:p14="http://schemas.microsoft.com/office/powerpoint/2010/main" val="3458277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820B-EEAC-D1D7-33BE-A500A1CBD4E0}"/>
              </a:ext>
            </a:extLst>
          </p:cNvPr>
          <p:cNvSpPr>
            <a:spLocks noGrp="1"/>
          </p:cNvSpPr>
          <p:nvPr>
            <p:ph type="title"/>
          </p:nvPr>
        </p:nvSpPr>
        <p:spPr/>
        <p:txBody>
          <a:bodyPr/>
          <a:lstStyle/>
          <a:p>
            <a:r>
              <a:rPr lang="en-US" sz="4400">
                <a:cs typeface="Aharoni"/>
              </a:rPr>
              <a:t>What is the Graduation Rate Indicator?</a:t>
            </a:r>
            <a:endParaRPr lang="en-US" sz="4400"/>
          </a:p>
        </p:txBody>
      </p:sp>
      <p:sp>
        <p:nvSpPr>
          <p:cNvPr id="3" name="Content Placeholder 2">
            <a:extLst>
              <a:ext uri="{FF2B5EF4-FFF2-40B4-BE49-F238E27FC236}">
                <a16:creationId xmlns:a16="http://schemas.microsoft.com/office/drawing/2014/main" id="{12F108E7-0775-B5E8-0C02-93B9A3FFC5A1}"/>
              </a:ext>
            </a:extLst>
          </p:cNvPr>
          <p:cNvSpPr>
            <a:spLocks noGrp="1"/>
          </p:cNvSpPr>
          <p:nvPr>
            <p:ph sz="quarter" idx="10"/>
          </p:nvPr>
        </p:nvSpPr>
        <p:spPr/>
        <p:txBody>
          <a:bodyPr vert="horz" lIns="91440" tIns="45720" rIns="91440" bIns="45720" rtlCol="0" anchor="t">
            <a:normAutofit/>
          </a:bodyPr>
          <a:lstStyle/>
          <a:p>
            <a:r>
              <a:rPr lang="en-US">
                <a:latin typeface="Arial"/>
                <a:cs typeface="Arial"/>
              </a:rPr>
              <a:t>The rate of high school students who graduate with a regular high school diploma in either four or five years. </a:t>
            </a:r>
            <a:endParaRPr lang="en-US"/>
          </a:p>
        </p:txBody>
      </p:sp>
    </p:spTree>
    <p:extLst>
      <p:ext uri="{BB962C8B-B14F-4D97-AF65-F5344CB8AC3E}">
        <p14:creationId xmlns:p14="http://schemas.microsoft.com/office/powerpoint/2010/main" val="2819951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3C7A-2445-0B82-1793-A512CA5132A6}"/>
              </a:ext>
            </a:extLst>
          </p:cNvPr>
          <p:cNvSpPr>
            <a:spLocks noGrp="1"/>
          </p:cNvSpPr>
          <p:nvPr>
            <p:ph type="title"/>
          </p:nvPr>
        </p:nvSpPr>
        <p:spPr>
          <a:xfrm>
            <a:off x="666750" y="304801"/>
            <a:ext cx="10858500" cy="1055913"/>
          </a:xfrm>
        </p:spPr>
        <p:txBody>
          <a:bodyPr/>
          <a:lstStyle/>
          <a:p>
            <a:r>
              <a:rPr lang="en-US" sz="4800"/>
              <a:t>Denial of Use of Modified Methods</a:t>
            </a:r>
          </a:p>
        </p:txBody>
      </p:sp>
      <p:sp>
        <p:nvSpPr>
          <p:cNvPr id="3" name="Content Placeholder 2">
            <a:extLst>
              <a:ext uri="{FF2B5EF4-FFF2-40B4-BE49-F238E27FC236}">
                <a16:creationId xmlns:a16="http://schemas.microsoft.com/office/drawing/2014/main" id="{3E9169B2-48EF-8893-FDED-E5113A066CAA}"/>
              </a:ext>
            </a:extLst>
          </p:cNvPr>
          <p:cNvSpPr>
            <a:spLocks noGrp="1"/>
          </p:cNvSpPr>
          <p:nvPr>
            <p:ph sz="quarter" idx="10"/>
          </p:nvPr>
        </p:nvSpPr>
        <p:spPr>
          <a:xfrm>
            <a:off x="413657" y="1904999"/>
            <a:ext cx="11571514" cy="4452257"/>
          </a:xfrm>
        </p:spPr>
        <p:txBody>
          <a:bodyPr vert="horz" lIns="91440" tIns="45720" rIns="91440" bIns="45720" rtlCol="0" anchor="t">
            <a:normAutofit/>
          </a:bodyPr>
          <a:lstStyle/>
          <a:p>
            <a:r>
              <a:rPr lang="en-US" sz="3200" b="1">
                <a:effectLst/>
                <a:latin typeface="Arial"/>
                <a:ea typeface="Arial" panose="020B0604020202020204" pitchFamily="34" charset="0"/>
                <a:cs typeface="Arial"/>
              </a:rPr>
              <a:t>July 2022 Letter from </a:t>
            </a:r>
            <a:r>
              <a:rPr lang="en-US" sz="3200" b="1">
                <a:latin typeface="Arial"/>
                <a:ea typeface="Arial" panose="020B0604020202020204" pitchFamily="34" charset="0"/>
                <a:cs typeface="Arial"/>
              </a:rPr>
              <a:t>U.S. Department of Education (</a:t>
            </a:r>
            <a:r>
              <a:rPr lang="en-US" sz="3200" b="1">
                <a:effectLst/>
                <a:latin typeface="Arial"/>
                <a:ea typeface="Arial" panose="020B0604020202020204" pitchFamily="34" charset="0"/>
                <a:cs typeface="Arial"/>
              </a:rPr>
              <a:t>ED):</a:t>
            </a:r>
            <a:r>
              <a:rPr lang="en-US" sz="3200" b="1">
                <a:latin typeface="Arial"/>
                <a:ea typeface="Arial" panose="020B0604020202020204" pitchFamily="34" charset="0"/>
                <a:cs typeface="Arial"/>
              </a:rPr>
              <a:t>  </a:t>
            </a:r>
            <a:endParaRPr lang="en-US" sz="3200" b="1">
              <a:effectLst/>
              <a:latin typeface="Arial"/>
              <a:ea typeface="Arial" panose="020B0604020202020204" pitchFamily="34" charset="0"/>
              <a:cs typeface="Arial" panose="020B0604020202020204" pitchFamily="34" charset="0"/>
            </a:endParaRPr>
          </a:p>
          <a:p>
            <a:pPr lvl="1"/>
            <a:r>
              <a:rPr lang="en-US" sz="2800">
                <a:latin typeface="Arial"/>
                <a:ea typeface="Arial" panose="020B0604020202020204" pitchFamily="34" charset="0"/>
                <a:cs typeface="Arial"/>
              </a:rPr>
              <a:t>Denied </a:t>
            </a:r>
            <a:r>
              <a:rPr lang="en-US" sz="2800">
                <a:effectLst/>
                <a:latin typeface="Arial"/>
                <a:ea typeface="Arial" panose="020B0604020202020204" pitchFamily="34" charset="0"/>
                <a:cs typeface="Arial"/>
              </a:rPr>
              <a:t>California's waiver request to continue use of modified methods for DASS schools</a:t>
            </a:r>
          </a:p>
          <a:p>
            <a:pPr marL="1029970" lvl="2"/>
            <a:r>
              <a:rPr lang="en-US" sz="2800">
                <a:latin typeface="Arial"/>
                <a:ea typeface="Arial" panose="020B0604020202020204" pitchFamily="34" charset="0"/>
                <a:cs typeface="Arial"/>
              </a:rPr>
              <a:t> </a:t>
            </a:r>
            <a:r>
              <a:rPr lang="en-US" sz="2800">
                <a:effectLst/>
                <a:latin typeface="Arial"/>
                <a:ea typeface="Arial" panose="020B0604020202020204" pitchFamily="34" charset="0"/>
                <a:cs typeface="Arial"/>
              </a:rPr>
              <a:t>Removes use of</a:t>
            </a:r>
            <a:r>
              <a:rPr lang="en-US" sz="2800">
                <a:latin typeface="Arial"/>
                <a:ea typeface="Arial" panose="020B0604020202020204" pitchFamily="34" charset="0"/>
                <a:cs typeface="Arial"/>
              </a:rPr>
              <a:t> </a:t>
            </a:r>
            <a:r>
              <a:rPr lang="en-US" sz="2800">
                <a:effectLst/>
                <a:latin typeface="Arial"/>
                <a:ea typeface="Arial" panose="020B0604020202020204" pitchFamily="34" charset="0"/>
                <a:cs typeface="Arial"/>
              </a:rPr>
              <a:t>DASS one-year graduation rate.</a:t>
            </a:r>
            <a:r>
              <a:rPr lang="en-US" sz="2800">
                <a:latin typeface="Arial"/>
                <a:ea typeface="Arial" panose="020B0604020202020204" pitchFamily="34" charset="0"/>
                <a:cs typeface="Arial"/>
              </a:rPr>
              <a:t> </a:t>
            </a:r>
            <a:endParaRPr lang="en-US" sz="2800">
              <a:effectLst/>
              <a:latin typeface="Arial"/>
              <a:ea typeface="Arial" panose="020B0604020202020204" pitchFamily="34" charset="0"/>
              <a:cs typeface="Arial" panose="020B0604020202020204" pitchFamily="34" charset="0"/>
            </a:endParaRPr>
          </a:p>
          <a:p>
            <a:pPr lvl="1"/>
            <a:r>
              <a:rPr lang="en-US" sz="2800">
                <a:latin typeface="Arial"/>
                <a:ea typeface="Arial" panose="020B0604020202020204" pitchFamily="34" charset="0"/>
                <a:cs typeface="Arial"/>
              </a:rPr>
              <a:t>The letter included options, </a:t>
            </a:r>
            <a:r>
              <a:rPr lang="en-US" sz="2800">
                <a:effectLst/>
                <a:latin typeface="Arial"/>
                <a:ea typeface="Arial" panose="020B0604020202020204" pitchFamily="34" charset="0"/>
                <a:cs typeface="Arial"/>
              </a:rPr>
              <a:t>such as </a:t>
            </a:r>
            <a:r>
              <a:rPr lang="en-US" sz="2800">
                <a:latin typeface="Arial"/>
                <a:ea typeface="Arial" panose="020B0604020202020204" pitchFamily="34" charset="0"/>
                <a:cs typeface="Arial"/>
              </a:rPr>
              <a:t>an extended-year</a:t>
            </a:r>
            <a:r>
              <a:rPr lang="en-US" sz="2800">
                <a:effectLst/>
                <a:latin typeface="Arial"/>
                <a:ea typeface="Arial" panose="020B0604020202020204" pitchFamily="34" charset="0"/>
                <a:cs typeface="Arial"/>
              </a:rPr>
              <a:t> adjusted cohort graduation rate.</a:t>
            </a:r>
            <a:r>
              <a:rPr lang="en-US" sz="2800">
                <a:latin typeface="Arial"/>
                <a:ea typeface="Arial" panose="020B0604020202020204" pitchFamily="34" charset="0"/>
                <a:cs typeface="Arial"/>
              </a:rPr>
              <a:t> </a:t>
            </a:r>
            <a:endParaRPr lang="en-US" sz="2800">
              <a:effectLst/>
              <a:latin typeface="Arial"/>
              <a:ea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64317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6000">
                <a:ea typeface="+mj-lt"/>
                <a:cs typeface="+mj-lt"/>
              </a:rPr>
              <a:t>College/Career Indicator</a:t>
            </a:r>
            <a:endParaRPr lang="en-US" sz="11500"/>
          </a:p>
        </p:txBody>
      </p:sp>
    </p:spTree>
    <p:extLst>
      <p:ext uri="{BB962C8B-B14F-4D97-AF65-F5344CB8AC3E}">
        <p14:creationId xmlns:p14="http://schemas.microsoft.com/office/powerpoint/2010/main" val="74208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3E61-76C5-B2B5-06B2-347735A87272}"/>
              </a:ext>
            </a:extLst>
          </p:cNvPr>
          <p:cNvSpPr>
            <a:spLocks noGrp="1"/>
          </p:cNvSpPr>
          <p:nvPr>
            <p:ph type="title"/>
          </p:nvPr>
        </p:nvSpPr>
        <p:spPr/>
        <p:txBody>
          <a:bodyPr/>
          <a:lstStyle/>
          <a:p>
            <a:r>
              <a:rPr lang="en-US" sz="4400">
                <a:cs typeface="Aharoni"/>
              </a:rPr>
              <a:t>Proposal: Extended-Year Graduation Rate</a:t>
            </a:r>
          </a:p>
        </p:txBody>
      </p:sp>
      <p:sp>
        <p:nvSpPr>
          <p:cNvPr id="3" name="Content Placeholder 2">
            <a:extLst>
              <a:ext uri="{FF2B5EF4-FFF2-40B4-BE49-F238E27FC236}">
                <a16:creationId xmlns:a16="http://schemas.microsoft.com/office/drawing/2014/main" id="{52D9FFDC-F3F9-9124-FA40-40F332CC12EF}"/>
              </a:ext>
            </a:extLst>
          </p:cNvPr>
          <p:cNvSpPr>
            <a:spLocks noGrp="1"/>
          </p:cNvSpPr>
          <p:nvPr>
            <p:ph sz="quarter" idx="10"/>
          </p:nvPr>
        </p:nvSpPr>
        <p:spPr>
          <a:xfrm>
            <a:off x="647699" y="1959428"/>
            <a:ext cx="10858499" cy="4098471"/>
          </a:xfrm>
        </p:spPr>
        <p:txBody>
          <a:bodyPr vert="horz" lIns="91440" tIns="45720" rIns="91440" bIns="45720" rtlCol="0" anchor="t">
            <a:normAutofit/>
          </a:bodyPr>
          <a:lstStyle/>
          <a:p>
            <a:r>
              <a:rPr lang="en-US" sz="3200">
                <a:latin typeface="Arial"/>
                <a:ea typeface="Arial" panose="020B0604020202020204" pitchFamily="34" charset="0"/>
                <a:cs typeface="Arial"/>
              </a:rPr>
              <a:t>2023 Accountability Workplan explored what the impact of adding an extended-year graduation rate would have on the overall Graduation Rate Indicator</a:t>
            </a:r>
            <a:endParaRPr lang="en-US" sz="3200">
              <a:ea typeface="Arial" panose="020B0604020202020204" pitchFamily="34" charset="0"/>
              <a:cs typeface="Arial"/>
            </a:endParaRPr>
          </a:p>
          <a:p>
            <a:pPr lvl="1"/>
            <a:r>
              <a:rPr lang="en-US" sz="3000">
                <a:latin typeface="Arial"/>
                <a:ea typeface="Arial" panose="020B0604020202020204" pitchFamily="34" charset="0"/>
                <a:cs typeface="Arial"/>
              </a:rPr>
              <a:t>Gives </a:t>
            </a:r>
            <a:r>
              <a:rPr lang="en-US" sz="3000">
                <a:effectLst/>
                <a:latin typeface="Arial"/>
                <a:ea typeface="Arial" panose="020B0604020202020204" pitchFamily="34" charset="0"/>
                <a:cs typeface="Arial"/>
              </a:rPr>
              <a:t>credit to schools when students receive a regular high school diploma within six years or more</a:t>
            </a:r>
            <a:r>
              <a:rPr lang="en-US" sz="3000">
                <a:latin typeface="Arial"/>
                <a:ea typeface="Arial" panose="020B0604020202020204" pitchFamily="34" charset="0"/>
                <a:cs typeface="Arial"/>
              </a:rPr>
              <a:t> </a:t>
            </a:r>
            <a:endParaRPr lang="en-US" sz="3000"/>
          </a:p>
          <a:p>
            <a:pPr lvl="1"/>
            <a:r>
              <a:rPr lang="en-US" sz="3000">
                <a:latin typeface="Arial"/>
                <a:ea typeface="Arial" panose="020B0604020202020204" pitchFamily="34" charset="0"/>
                <a:cs typeface="Arial"/>
              </a:rPr>
              <a:t>C</a:t>
            </a:r>
            <a:r>
              <a:rPr lang="en-US" sz="3000">
                <a:effectLst/>
                <a:latin typeface="Arial"/>
                <a:ea typeface="Arial" panose="020B0604020202020204" pitchFamily="34" charset="0"/>
                <a:cs typeface="Arial"/>
              </a:rPr>
              <a:t>an be applied to </a:t>
            </a:r>
            <a:r>
              <a:rPr lang="en-US" sz="3000" b="1">
                <a:effectLst/>
                <a:latin typeface="Arial"/>
                <a:ea typeface="Arial" panose="020B0604020202020204" pitchFamily="34" charset="0"/>
                <a:cs typeface="Arial"/>
              </a:rPr>
              <a:t>all</a:t>
            </a:r>
            <a:r>
              <a:rPr lang="en-US" sz="3000">
                <a:effectLst/>
                <a:latin typeface="Arial"/>
                <a:ea typeface="Arial" panose="020B0604020202020204" pitchFamily="34" charset="0"/>
                <a:cs typeface="Arial"/>
              </a:rPr>
              <a:t> high schools (DASS and non-DASS)</a:t>
            </a:r>
          </a:p>
          <a:p>
            <a:endParaRPr lang="en-US">
              <a:effectLst/>
              <a:ea typeface="Arial" panose="020B0604020202020204" pitchFamily="34" charset="0"/>
            </a:endParaRPr>
          </a:p>
        </p:txBody>
      </p:sp>
    </p:spTree>
    <p:extLst>
      <p:ext uri="{BB962C8B-B14F-4D97-AF65-F5344CB8AC3E}">
        <p14:creationId xmlns:p14="http://schemas.microsoft.com/office/powerpoint/2010/main" val="2688344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F7D5-292E-CFCC-AFFE-EF5955EA8DCC}"/>
              </a:ext>
            </a:extLst>
          </p:cNvPr>
          <p:cNvSpPr>
            <a:spLocks noGrp="1"/>
          </p:cNvSpPr>
          <p:nvPr>
            <p:ph type="title"/>
          </p:nvPr>
        </p:nvSpPr>
        <p:spPr>
          <a:xfrm>
            <a:off x="647700" y="304801"/>
            <a:ext cx="11381014" cy="1335314"/>
          </a:xfrm>
        </p:spPr>
        <p:txBody>
          <a:bodyPr/>
          <a:lstStyle/>
          <a:p>
            <a:r>
              <a:rPr lang="en-US" sz="5400">
                <a:cs typeface="Aharoni"/>
              </a:rPr>
              <a:t>Extended-Year Rate Simulations</a:t>
            </a:r>
            <a:endParaRPr lang="en-US" sz="5400"/>
          </a:p>
        </p:txBody>
      </p:sp>
      <p:sp>
        <p:nvSpPr>
          <p:cNvPr id="3" name="Content Placeholder 2">
            <a:extLst>
              <a:ext uri="{FF2B5EF4-FFF2-40B4-BE49-F238E27FC236}">
                <a16:creationId xmlns:a16="http://schemas.microsoft.com/office/drawing/2014/main" id="{41FB1D69-A4B4-CD07-F4EB-953C4D5CEF2D}"/>
              </a:ext>
            </a:extLst>
          </p:cNvPr>
          <p:cNvSpPr>
            <a:spLocks noGrp="1"/>
          </p:cNvSpPr>
          <p:nvPr>
            <p:ph sz="quarter" idx="10"/>
          </p:nvPr>
        </p:nvSpPr>
        <p:spPr>
          <a:xfrm>
            <a:off x="647699" y="2253342"/>
            <a:ext cx="10858499" cy="3804557"/>
          </a:xfrm>
        </p:spPr>
        <p:txBody>
          <a:bodyPr vert="horz" lIns="91440" tIns="45720" rIns="91440" bIns="45720" rtlCol="0" anchor="t">
            <a:normAutofit/>
          </a:bodyPr>
          <a:lstStyle/>
          <a:p>
            <a:r>
              <a:rPr lang="en-US" sz="3200">
                <a:latin typeface="Arial"/>
                <a:cs typeface="Arial"/>
              </a:rPr>
              <a:t>2022 Dashboard resulted in overidentification of </a:t>
            </a:r>
            <a:r>
              <a:rPr lang="en-US" sz="3200">
                <a:effectLst/>
                <a:latin typeface="Arial"/>
                <a:ea typeface="Arial" panose="020B0604020202020204" pitchFamily="34" charset="0"/>
                <a:cs typeface="Arial"/>
              </a:rPr>
              <a:t>DASS schools eligible for Comprehensive Support and Improvement (CSI) – Low Graduation.</a:t>
            </a:r>
          </a:p>
          <a:p>
            <a:r>
              <a:rPr lang="en-US" sz="3200">
                <a:ln>
                  <a:noFill/>
                </a:ln>
                <a:effectLst/>
                <a:uFill>
                  <a:solidFill>
                    <a:srgbClr val="000000"/>
                  </a:solidFill>
                </a:uFill>
                <a:latin typeface="Arial"/>
                <a:ea typeface="Arial" panose="020B0604020202020204" pitchFamily="34" charset="0"/>
                <a:cs typeface="Arial"/>
              </a:rPr>
              <a:t>Simulations were run to determine if multi-year graduation rate would be beneficial to DASS schools.</a:t>
            </a:r>
            <a:endParaRPr lang="en-US" sz="3200">
              <a:effectLst/>
              <a:latin typeface="Arial"/>
              <a:ea typeface="Times New Roman" panose="02020603050405020304" pitchFamily="18" charset="0"/>
              <a:cs typeface="Arial"/>
            </a:endParaRPr>
          </a:p>
          <a:p>
            <a:endParaRPr lang="en-US"/>
          </a:p>
        </p:txBody>
      </p:sp>
    </p:spTree>
    <p:extLst>
      <p:ext uri="{BB962C8B-B14F-4D97-AF65-F5344CB8AC3E}">
        <p14:creationId xmlns:p14="http://schemas.microsoft.com/office/powerpoint/2010/main" val="832796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455A-F7F2-5E92-48BA-29782F9C0B4A}"/>
              </a:ext>
            </a:extLst>
          </p:cNvPr>
          <p:cNvSpPr>
            <a:spLocks noGrp="1"/>
          </p:cNvSpPr>
          <p:nvPr>
            <p:ph type="title"/>
          </p:nvPr>
        </p:nvSpPr>
        <p:spPr/>
        <p:txBody>
          <a:bodyPr/>
          <a:lstStyle/>
          <a:p>
            <a:r>
              <a:rPr lang="en-US" sz="4400"/>
              <a:t>Simulation Formula: Students Who Graduated in 2021–22</a:t>
            </a:r>
          </a:p>
        </p:txBody>
      </p:sp>
      <p:pic>
        <p:nvPicPr>
          <p:cNvPr id="7" name="Content Placeholder 6" descr="Simulation Formula for Students who Graduated in 2021-22. Full Descriptive text on next slide.">
            <a:extLst>
              <a:ext uri="{FF2B5EF4-FFF2-40B4-BE49-F238E27FC236}">
                <a16:creationId xmlns:a16="http://schemas.microsoft.com/office/drawing/2014/main" id="{F6ABAD85-8530-6B29-431E-6186C46BCAE8}"/>
              </a:ext>
            </a:extLst>
          </p:cNvPr>
          <p:cNvPicPr>
            <a:picLocks noGrp="1" noChangeAspect="1"/>
          </p:cNvPicPr>
          <p:nvPr>
            <p:ph sz="quarter" idx="10"/>
          </p:nvPr>
        </p:nvPicPr>
        <p:blipFill>
          <a:blip r:embed="rId2"/>
          <a:stretch>
            <a:fillRect/>
          </a:stretch>
        </p:blipFill>
        <p:spPr>
          <a:xfrm>
            <a:off x="227491" y="2286001"/>
            <a:ext cx="11746799" cy="2796362"/>
          </a:xfrm>
        </p:spPr>
      </p:pic>
    </p:spTree>
    <p:extLst>
      <p:ext uri="{BB962C8B-B14F-4D97-AF65-F5344CB8AC3E}">
        <p14:creationId xmlns:p14="http://schemas.microsoft.com/office/powerpoint/2010/main" val="3797150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8A11-ACD3-08C4-2887-0BF23D50305A}"/>
              </a:ext>
            </a:extLst>
          </p:cNvPr>
          <p:cNvSpPr>
            <a:spLocks noGrp="1"/>
          </p:cNvSpPr>
          <p:nvPr>
            <p:ph type="title"/>
          </p:nvPr>
        </p:nvSpPr>
        <p:spPr>
          <a:xfrm>
            <a:off x="647699" y="304801"/>
            <a:ext cx="11311419" cy="1335314"/>
          </a:xfrm>
        </p:spPr>
        <p:txBody>
          <a:bodyPr/>
          <a:lstStyle/>
          <a:p>
            <a:r>
              <a:rPr lang="en-US" sz="4400" dirty="0"/>
              <a:t>Simulation Formula: Students Who Graduated in 2021–22 (Descriptive Text)</a:t>
            </a:r>
          </a:p>
        </p:txBody>
      </p:sp>
      <p:sp>
        <p:nvSpPr>
          <p:cNvPr id="3" name="Content Placeholder 2">
            <a:extLst>
              <a:ext uri="{FF2B5EF4-FFF2-40B4-BE49-F238E27FC236}">
                <a16:creationId xmlns:a16="http://schemas.microsoft.com/office/drawing/2014/main" id="{97260AE2-ECC5-A664-28E0-5650F6F15DA9}"/>
              </a:ext>
            </a:extLst>
          </p:cNvPr>
          <p:cNvSpPr>
            <a:spLocks noGrp="1"/>
          </p:cNvSpPr>
          <p:nvPr>
            <p:ph sz="quarter" idx="10"/>
          </p:nvPr>
        </p:nvSpPr>
        <p:spPr>
          <a:xfrm>
            <a:off x="794749" y="1917252"/>
            <a:ext cx="10602502" cy="1904999"/>
          </a:xfrm>
          <a:solidFill>
            <a:schemeClr val="bg1"/>
          </a:solidFill>
        </p:spPr>
        <p:txBody>
          <a:bodyPr>
            <a:normAutofit/>
          </a:bodyPr>
          <a:lstStyle/>
          <a:p>
            <a:pPr marL="91440" indent="0">
              <a:spcBef>
                <a:spcPts val="0"/>
              </a:spcBef>
              <a:spcAft>
                <a:spcPts val="0"/>
              </a:spcAft>
              <a:buNone/>
            </a:pPr>
            <a:r>
              <a:rPr lang="en-US" b="1" dirty="0"/>
              <a:t>Numerator </a:t>
            </a:r>
            <a:r>
              <a:rPr lang="en-US" dirty="0"/>
              <a:t>= </a:t>
            </a:r>
            <a:r>
              <a:rPr lang="en-US" sz="3600" dirty="0">
                <a:solidFill>
                  <a:srgbClr val="0000FF"/>
                </a:solidFill>
              </a:rPr>
              <a:t>4th-Yr Grads </a:t>
            </a:r>
            <a:r>
              <a:rPr lang="en-US" sz="3600" dirty="0"/>
              <a:t>(from the Class of 2022) </a:t>
            </a:r>
            <a:r>
              <a:rPr lang="en-US" sz="3600" b="1" dirty="0"/>
              <a:t>plus</a:t>
            </a:r>
            <a:r>
              <a:rPr lang="en-US" sz="3600" dirty="0"/>
              <a:t> </a:t>
            </a:r>
            <a:r>
              <a:rPr lang="en-US" sz="3600" dirty="0">
                <a:solidFill>
                  <a:srgbClr val="0000FF"/>
                </a:solidFill>
              </a:rPr>
              <a:t>5</a:t>
            </a:r>
            <a:r>
              <a:rPr lang="en-US" sz="3600" baseline="30000" dirty="0">
                <a:solidFill>
                  <a:srgbClr val="0000FF"/>
                </a:solidFill>
              </a:rPr>
              <a:t>th</a:t>
            </a:r>
            <a:r>
              <a:rPr lang="en-US" sz="3600" dirty="0">
                <a:solidFill>
                  <a:srgbClr val="0000FF"/>
                </a:solidFill>
              </a:rPr>
              <a:t>-Yr Grads </a:t>
            </a:r>
            <a:r>
              <a:rPr lang="en-US" sz="3600" dirty="0"/>
              <a:t>(from the Class of 2021) </a:t>
            </a:r>
            <a:r>
              <a:rPr lang="en-US" sz="3600" b="1" dirty="0"/>
              <a:t>plus</a:t>
            </a:r>
            <a:r>
              <a:rPr lang="en-US" sz="3600" dirty="0"/>
              <a:t> </a:t>
            </a:r>
            <a:r>
              <a:rPr lang="en-US" sz="3600" dirty="0">
                <a:solidFill>
                  <a:srgbClr val="0000FF"/>
                </a:solidFill>
              </a:rPr>
              <a:t>6</a:t>
            </a:r>
            <a:r>
              <a:rPr lang="en-US" sz="3600" baseline="30000" dirty="0">
                <a:solidFill>
                  <a:srgbClr val="0000FF"/>
                </a:solidFill>
              </a:rPr>
              <a:t>th</a:t>
            </a:r>
            <a:r>
              <a:rPr lang="en-US" sz="3600" dirty="0">
                <a:solidFill>
                  <a:srgbClr val="0000FF"/>
                </a:solidFill>
              </a:rPr>
              <a:t>-Yr Grads </a:t>
            </a:r>
            <a:r>
              <a:rPr lang="en-US" sz="3600" dirty="0"/>
              <a:t>(from the Class of 2020)</a:t>
            </a:r>
          </a:p>
          <a:p>
            <a:pPr marL="91440" indent="0" algn="ctr">
              <a:spcBef>
                <a:spcPts val="0"/>
              </a:spcBef>
              <a:spcAft>
                <a:spcPts val="0"/>
              </a:spcAft>
              <a:buNone/>
            </a:pPr>
            <a:endParaRPr lang="en-US" sz="3600" dirty="0"/>
          </a:p>
          <a:p>
            <a:endParaRPr lang="en-US" sz="3600" dirty="0"/>
          </a:p>
          <a:p>
            <a:endParaRPr lang="en-US" dirty="0"/>
          </a:p>
        </p:txBody>
      </p:sp>
      <p:sp>
        <p:nvSpPr>
          <p:cNvPr id="4" name="Content Placeholder 3">
            <a:extLst>
              <a:ext uri="{FF2B5EF4-FFF2-40B4-BE49-F238E27FC236}">
                <a16:creationId xmlns:a16="http://schemas.microsoft.com/office/drawing/2014/main" id="{C61BF008-A31D-9BB5-5484-36695268EE70}"/>
              </a:ext>
            </a:extLst>
          </p:cNvPr>
          <p:cNvSpPr>
            <a:spLocks noGrp="1"/>
          </p:cNvSpPr>
          <p:nvPr>
            <p:ph sz="quarter" idx="11"/>
          </p:nvPr>
        </p:nvSpPr>
        <p:spPr>
          <a:xfrm>
            <a:off x="794748" y="4099388"/>
            <a:ext cx="10602503" cy="1828801"/>
          </a:xfrm>
          <a:solidFill>
            <a:srgbClr val="F6F5F0"/>
          </a:solidFill>
        </p:spPr>
        <p:txBody>
          <a:bodyPr/>
          <a:lstStyle/>
          <a:p>
            <a:pPr marL="91440" indent="0">
              <a:buNone/>
            </a:pPr>
            <a:r>
              <a:rPr lang="en-US" b="1" dirty="0"/>
              <a:t>Denominator</a:t>
            </a:r>
            <a:r>
              <a:rPr lang="en-US" dirty="0"/>
              <a:t> = </a:t>
            </a:r>
            <a:r>
              <a:rPr lang="en-US" dirty="0">
                <a:solidFill>
                  <a:srgbClr val="A20000"/>
                </a:solidFill>
              </a:rPr>
              <a:t>Students from the </a:t>
            </a:r>
            <a:r>
              <a:rPr lang="en-US" sz="3600" dirty="0">
                <a:solidFill>
                  <a:srgbClr val="A20000"/>
                </a:solidFill>
              </a:rPr>
              <a:t>Class of 2022</a:t>
            </a:r>
            <a:r>
              <a:rPr lang="en-US" sz="3600" dirty="0"/>
              <a:t> </a:t>
            </a:r>
            <a:r>
              <a:rPr lang="en-US" sz="3600" b="1" dirty="0"/>
              <a:t>plus</a:t>
            </a:r>
            <a:r>
              <a:rPr lang="en-US" sz="3600" dirty="0"/>
              <a:t> </a:t>
            </a:r>
            <a:r>
              <a:rPr lang="en-US" sz="3600" dirty="0">
                <a:solidFill>
                  <a:srgbClr val="A20000"/>
                </a:solidFill>
              </a:rPr>
              <a:t>5</a:t>
            </a:r>
            <a:r>
              <a:rPr lang="en-US" sz="3600" baseline="30000" dirty="0">
                <a:solidFill>
                  <a:srgbClr val="A20000"/>
                </a:solidFill>
              </a:rPr>
              <a:t>th</a:t>
            </a:r>
            <a:r>
              <a:rPr lang="en-US" sz="3600" dirty="0">
                <a:solidFill>
                  <a:srgbClr val="A20000"/>
                </a:solidFill>
              </a:rPr>
              <a:t>-Yr Grads </a:t>
            </a:r>
            <a:r>
              <a:rPr lang="en-US" sz="3600" dirty="0"/>
              <a:t>(from the Class of 2021) </a:t>
            </a:r>
            <a:r>
              <a:rPr lang="en-US" sz="3600" b="1" dirty="0"/>
              <a:t>plus</a:t>
            </a:r>
            <a:r>
              <a:rPr lang="en-US" sz="3600" dirty="0"/>
              <a:t> </a:t>
            </a:r>
            <a:r>
              <a:rPr lang="en-US" sz="3600" dirty="0">
                <a:solidFill>
                  <a:srgbClr val="A20000"/>
                </a:solidFill>
              </a:rPr>
              <a:t>6</a:t>
            </a:r>
            <a:r>
              <a:rPr lang="en-US" sz="3600" baseline="30000" dirty="0">
                <a:solidFill>
                  <a:srgbClr val="A20000"/>
                </a:solidFill>
              </a:rPr>
              <a:t>th</a:t>
            </a:r>
            <a:r>
              <a:rPr lang="en-US" sz="3600" dirty="0">
                <a:solidFill>
                  <a:srgbClr val="A20000"/>
                </a:solidFill>
              </a:rPr>
              <a:t>-Yr Grads </a:t>
            </a:r>
            <a:r>
              <a:rPr lang="en-US" sz="3600" dirty="0"/>
              <a:t>(from the Class of 2020)</a:t>
            </a:r>
          </a:p>
          <a:p>
            <a:endParaRPr lang="en-US" dirty="0"/>
          </a:p>
        </p:txBody>
      </p:sp>
    </p:spTree>
    <p:extLst>
      <p:ext uri="{BB962C8B-B14F-4D97-AF65-F5344CB8AC3E}">
        <p14:creationId xmlns:p14="http://schemas.microsoft.com/office/powerpoint/2010/main" val="3370215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EE33-3A0E-0D6D-3E2C-4EC5832B47CC}"/>
              </a:ext>
            </a:extLst>
          </p:cNvPr>
          <p:cNvSpPr>
            <a:spLocks noGrp="1"/>
          </p:cNvSpPr>
          <p:nvPr>
            <p:ph type="title"/>
          </p:nvPr>
        </p:nvSpPr>
        <p:spPr/>
        <p:txBody>
          <a:bodyPr/>
          <a:lstStyle/>
          <a:p>
            <a:r>
              <a:rPr lang="en-US" dirty="0"/>
              <a:t>Simulation Questions </a:t>
            </a:r>
          </a:p>
        </p:txBody>
      </p:sp>
      <p:sp>
        <p:nvSpPr>
          <p:cNvPr id="3" name="Content Placeholder 2">
            <a:extLst>
              <a:ext uri="{FF2B5EF4-FFF2-40B4-BE49-F238E27FC236}">
                <a16:creationId xmlns:a16="http://schemas.microsoft.com/office/drawing/2014/main" id="{DE556BB4-5A7A-0245-114C-BD394BDE9759}"/>
              </a:ext>
            </a:extLst>
          </p:cNvPr>
          <p:cNvSpPr>
            <a:spLocks noGrp="1"/>
          </p:cNvSpPr>
          <p:nvPr>
            <p:ph sz="quarter" idx="10"/>
          </p:nvPr>
        </p:nvSpPr>
        <p:spPr/>
        <p:txBody>
          <a:bodyPr vert="horz" lIns="91440" tIns="45720" rIns="91440" bIns="45720" rtlCol="0" anchor="t">
            <a:normAutofit/>
          </a:bodyPr>
          <a:lstStyle/>
          <a:p>
            <a:r>
              <a:rPr lang="en-US">
                <a:ea typeface="Times New Roman" panose="02020603050405020304" pitchFamily="18" charset="0"/>
                <a:cs typeface="Times New Roman" panose="02020603050405020304" pitchFamily="18" charset="0"/>
              </a:rPr>
              <a:t>The s</a:t>
            </a:r>
            <a:r>
              <a:rPr lang="en-US">
                <a:effectLst/>
                <a:latin typeface="Arial" panose="020B0604020202020204" pitchFamily="34" charset="0"/>
                <a:ea typeface="Times New Roman" panose="02020603050405020304" pitchFamily="18" charset="0"/>
                <a:cs typeface="Times New Roman" panose="02020603050405020304" pitchFamily="18" charset="0"/>
              </a:rPr>
              <a:t>imulations were designed </a:t>
            </a:r>
            <a:r>
              <a:rPr lang="en-US">
                <a:effectLst/>
                <a:latin typeface="Arial" panose="020B0604020202020204" pitchFamily="34" charset="0"/>
                <a:ea typeface="Arial" panose="020B0604020202020204" pitchFamily="34" charset="0"/>
              </a:rPr>
              <a:t>in consultation with the TDG</a:t>
            </a:r>
            <a:r>
              <a:rPr lang="en-US">
                <a:ea typeface="Arial" panose="020B0604020202020204" pitchFamily="34" charset="0"/>
              </a:rPr>
              <a:t> and </a:t>
            </a:r>
            <a:r>
              <a:rPr lang="en-US">
                <a:effectLst/>
                <a:latin typeface="Arial" panose="020B0604020202020204" pitchFamily="34" charset="0"/>
                <a:ea typeface="Times New Roman" panose="02020603050405020304" pitchFamily="18" charset="0"/>
                <a:cs typeface="Times New Roman" panose="02020603050405020304" pitchFamily="18" charset="0"/>
              </a:rPr>
              <a:t>to respond to two specific questions, which are noted on the following slides along with the results. </a:t>
            </a:r>
          </a:p>
          <a:p>
            <a:endParaRPr lang="en-US"/>
          </a:p>
        </p:txBody>
      </p:sp>
    </p:spTree>
    <p:extLst>
      <p:ext uri="{BB962C8B-B14F-4D97-AF65-F5344CB8AC3E}">
        <p14:creationId xmlns:p14="http://schemas.microsoft.com/office/powerpoint/2010/main" val="2666358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0AAD-D8EB-6653-F0E1-3D62D1D247BA}"/>
              </a:ext>
            </a:extLst>
          </p:cNvPr>
          <p:cNvSpPr>
            <a:spLocks noGrp="1"/>
          </p:cNvSpPr>
          <p:nvPr>
            <p:ph type="title"/>
          </p:nvPr>
        </p:nvSpPr>
        <p:spPr/>
        <p:txBody>
          <a:bodyPr/>
          <a:lstStyle/>
          <a:p>
            <a:r>
              <a:rPr lang="en-US"/>
              <a:t>Question 1</a:t>
            </a:r>
          </a:p>
        </p:txBody>
      </p:sp>
      <p:sp>
        <p:nvSpPr>
          <p:cNvPr id="3" name="Content Placeholder 2">
            <a:extLst>
              <a:ext uri="{FF2B5EF4-FFF2-40B4-BE49-F238E27FC236}">
                <a16:creationId xmlns:a16="http://schemas.microsoft.com/office/drawing/2014/main" id="{F8859D0F-2935-713C-6847-1B5BB938AB37}"/>
              </a:ext>
            </a:extLst>
          </p:cNvPr>
          <p:cNvSpPr>
            <a:spLocks noGrp="1"/>
          </p:cNvSpPr>
          <p:nvPr>
            <p:ph sz="quarter" idx="10"/>
          </p:nvPr>
        </p:nvSpPr>
        <p:spPr/>
        <p:txBody>
          <a:bodyPr>
            <a:normAutofit/>
          </a:bodyPr>
          <a:lstStyle/>
          <a:p>
            <a:r>
              <a:rPr lang="en-US" i="1">
                <a:cs typeface="Arial"/>
              </a:rPr>
              <a:t>What improvement does an extended-year rate make to the Graduation Rate for DASS and non-DASS Schools?</a:t>
            </a:r>
            <a:endParaRPr lang="en-US" i="1"/>
          </a:p>
        </p:txBody>
      </p:sp>
    </p:spTree>
    <p:extLst>
      <p:ext uri="{BB962C8B-B14F-4D97-AF65-F5344CB8AC3E}">
        <p14:creationId xmlns:p14="http://schemas.microsoft.com/office/powerpoint/2010/main" val="1113278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00CD-469D-57E6-D800-7252409D0BCA}"/>
              </a:ext>
            </a:extLst>
          </p:cNvPr>
          <p:cNvSpPr>
            <a:spLocks noGrp="1"/>
          </p:cNvSpPr>
          <p:nvPr>
            <p:ph type="title"/>
          </p:nvPr>
        </p:nvSpPr>
        <p:spPr>
          <a:xfrm>
            <a:off x="413656" y="380999"/>
            <a:ext cx="11549743" cy="1208314"/>
          </a:xfrm>
        </p:spPr>
        <p:txBody>
          <a:bodyPr/>
          <a:lstStyle/>
          <a:p>
            <a:r>
              <a:rPr lang="en-US" sz="5400"/>
              <a:t>Question 1 Results </a:t>
            </a:r>
          </a:p>
        </p:txBody>
      </p:sp>
      <p:sp>
        <p:nvSpPr>
          <p:cNvPr id="3" name="Content Placeholder 2">
            <a:extLst>
              <a:ext uri="{FF2B5EF4-FFF2-40B4-BE49-F238E27FC236}">
                <a16:creationId xmlns:a16="http://schemas.microsoft.com/office/drawing/2014/main" id="{E3ACDDC4-D7E1-8EAD-A0D5-6B541CB9BB75}"/>
              </a:ext>
            </a:extLst>
          </p:cNvPr>
          <p:cNvSpPr>
            <a:spLocks noGrp="1"/>
          </p:cNvSpPr>
          <p:nvPr>
            <p:ph sz="quarter" idx="10"/>
          </p:nvPr>
        </p:nvSpPr>
        <p:spPr>
          <a:xfrm>
            <a:off x="525236" y="1839014"/>
            <a:ext cx="10858499" cy="4017501"/>
          </a:xfrm>
        </p:spPr>
        <p:txBody>
          <a:bodyPr>
            <a:normAutofit fontScale="92500"/>
          </a:bodyPr>
          <a:lstStyle/>
          <a:p>
            <a:pPr marL="457200">
              <a:spcBef>
                <a:spcPts val="0"/>
              </a:spcBef>
              <a:spcAft>
                <a:spcPts val="1200"/>
              </a:spcAft>
            </a:pPr>
            <a:r>
              <a:rPr lang="en-US" b="1">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DASS</a:t>
            </a:r>
            <a:r>
              <a:rPr lang="en-US" b="1" i="1">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b="1">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High Schools</a:t>
            </a:r>
            <a:r>
              <a:rPr lang="en-US">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774065" lvl="1">
              <a:spcBef>
                <a:spcPts val="0"/>
              </a:spcBef>
              <a:spcAft>
                <a:spcPts val="1200"/>
              </a:spcAft>
            </a:pPr>
            <a:r>
              <a:rPr lang="en-US">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Improved rates in 285 (35 percent) out of 808 schools </a:t>
            </a:r>
          </a:p>
          <a:p>
            <a:pPr marL="774065" lvl="1">
              <a:spcBef>
                <a:spcPts val="0"/>
              </a:spcBef>
              <a:spcAft>
                <a:spcPts val="1200"/>
              </a:spcAft>
            </a:pPr>
            <a:r>
              <a:rPr lang="en-US">
                <a:uFill>
                  <a:solidFill>
                    <a:srgbClr val="000000"/>
                  </a:solidFill>
                </a:uFill>
                <a:ea typeface="Arial" panose="020B0604020202020204" pitchFamily="34" charset="0"/>
              </a:rPr>
              <a:t>N</a:t>
            </a:r>
            <a:r>
              <a:rPr lang="en-US">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o effect on 523 (65 percent) schools.</a:t>
            </a:r>
            <a:endParaRPr lang="en-US">
              <a:ln>
                <a:noFill/>
              </a:ln>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marL="457200">
              <a:spcBef>
                <a:spcPts val="0"/>
              </a:spcBef>
              <a:spcAft>
                <a:spcPts val="1200"/>
              </a:spcAft>
            </a:pPr>
            <a:r>
              <a:rPr lang="en-US" b="1">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Non-DASS High </a:t>
            </a:r>
            <a:r>
              <a:rPr lang="en-US" b="1">
                <a:uFill>
                  <a:solidFill>
                    <a:srgbClr val="000000"/>
                  </a:solidFill>
                </a:uFill>
                <a:ea typeface="Arial" panose="020B0604020202020204" pitchFamily="34" charset="0"/>
              </a:rPr>
              <a:t>S</a:t>
            </a:r>
            <a:r>
              <a:rPr lang="en-US" b="1">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chools</a:t>
            </a:r>
            <a:r>
              <a:rPr lang="en-US" b="1" i="1">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774065" lvl="1">
              <a:spcBef>
                <a:spcPts val="0"/>
              </a:spcBef>
              <a:spcAft>
                <a:spcPts val="1200"/>
              </a:spcAft>
            </a:pPr>
            <a:r>
              <a:rPr lang="en-US">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Improved rates in 125 (7 percent) out of 1,729 schools</a:t>
            </a:r>
          </a:p>
          <a:p>
            <a:pPr marL="774065" lvl="1">
              <a:spcBef>
                <a:spcPts val="0"/>
              </a:spcBef>
              <a:spcAft>
                <a:spcPts val="1200"/>
              </a:spcAft>
            </a:pPr>
            <a:r>
              <a:rPr lang="en-US">
                <a:uFill>
                  <a:solidFill>
                    <a:srgbClr val="000000"/>
                  </a:solidFill>
                </a:uFill>
                <a:ea typeface="Arial" panose="020B0604020202020204" pitchFamily="34" charset="0"/>
              </a:rPr>
              <a:t>N</a:t>
            </a:r>
            <a:r>
              <a:rPr lang="en-US">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o effect on 1,604 (93 percent) schools.</a:t>
            </a:r>
            <a:endParaRPr lang="en-US">
              <a:ln>
                <a:noFill/>
              </a:ln>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endParaRPr lang="en-US"/>
          </a:p>
        </p:txBody>
      </p:sp>
    </p:spTree>
    <p:extLst>
      <p:ext uri="{BB962C8B-B14F-4D97-AF65-F5344CB8AC3E}">
        <p14:creationId xmlns:p14="http://schemas.microsoft.com/office/powerpoint/2010/main" val="927522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77C9-5178-300F-E8CA-234FB249CCA2}"/>
              </a:ext>
            </a:extLst>
          </p:cNvPr>
          <p:cNvSpPr>
            <a:spLocks noGrp="1"/>
          </p:cNvSpPr>
          <p:nvPr>
            <p:ph type="title"/>
          </p:nvPr>
        </p:nvSpPr>
        <p:spPr/>
        <p:txBody>
          <a:bodyPr/>
          <a:lstStyle/>
          <a:p>
            <a:r>
              <a:rPr lang="en-US"/>
              <a:t>Question 2 </a:t>
            </a:r>
          </a:p>
        </p:txBody>
      </p:sp>
      <p:sp>
        <p:nvSpPr>
          <p:cNvPr id="3" name="Content Placeholder 2">
            <a:extLst>
              <a:ext uri="{FF2B5EF4-FFF2-40B4-BE49-F238E27FC236}">
                <a16:creationId xmlns:a16="http://schemas.microsoft.com/office/drawing/2014/main" id="{73AAB390-60BA-893D-54D5-E4F7E538ABE6}"/>
              </a:ext>
            </a:extLst>
          </p:cNvPr>
          <p:cNvSpPr>
            <a:spLocks noGrp="1"/>
          </p:cNvSpPr>
          <p:nvPr>
            <p:ph sz="quarter" idx="10"/>
          </p:nvPr>
        </p:nvSpPr>
        <p:spPr/>
        <p:txBody>
          <a:bodyPr/>
          <a:lstStyle/>
          <a:p>
            <a:r>
              <a:rPr lang="en-US" sz="3600" i="1">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For schools with a 2022 Four- and Five-Year Combined Graduation Rate of less than 68 percent, does adding six- and seven-year graduates raise their rate above 68 percent? </a:t>
            </a:r>
          </a:p>
          <a:p>
            <a:pPr lvl="1"/>
            <a:r>
              <a:rPr lang="en-US" i="1">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i.e., potentially removing them from qualifying for CSI – Low Graduation Rate</a:t>
            </a:r>
            <a:br>
              <a:rPr lang="en-US" i="1">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rPr>
            </a:br>
            <a:endParaRPr lang="en-US" i="1"/>
          </a:p>
        </p:txBody>
      </p:sp>
    </p:spTree>
    <p:extLst>
      <p:ext uri="{BB962C8B-B14F-4D97-AF65-F5344CB8AC3E}">
        <p14:creationId xmlns:p14="http://schemas.microsoft.com/office/powerpoint/2010/main" val="2268195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A8BC-2851-4615-5A29-933BBCD6CA01}"/>
              </a:ext>
            </a:extLst>
          </p:cNvPr>
          <p:cNvSpPr>
            <a:spLocks noGrp="1"/>
          </p:cNvSpPr>
          <p:nvPr>
            <p:ph type="title"/>
          </p:nvPr>
        </p:nvSpPr>
        <p:spPr>
          <a:xfrm>
            <a:off x="568778" y="306616"/>
            <a:ext cx="10858500" cy="1335314"/>
          </a:xfrm>
        </p:spPr>
        <p:txBody>
          <a:bodyPr/>
          <a:lstStyle/>
          <a:p>
            <a:r>
              <a:rPr lang="en-US"/>
              <a:t>Question 2 Results </a:t>
            </a:r>
          </a:p>
        </p:txBody>
      </p:sp>
      <p:sp>
        <p:nvSpPr>
          <p:cNvPr id="3" name="Content Placeholder 2">
            <a:extLst>
              <a:ext uri="{FF2B5EF4-FFF2-40B4-BE49-F238E27FC236}">
                <a16:creationId xmlns:a16="http://schemas.microsoft.com/office/drawing/2014/main" id="{784E540A-E2AE-44D0-23D3-AC9A74B27874}"/>
              </a:ext>
            </a:extLst>
          </p:cNvPr>
          <p:cNvSpPr>
            <a:spLocks noGrp="1"/>
          </p:cNvSpPr>
          <p:nvPr>
            <p:ph sz="quarter" idx="10"/>
          </p:nvPr>
        </p:nvSpPr>
        <p:spPr>
          <a:xfrm>
            <a:off x="647699" y="1883230"/>
            <a:ext cx="10858499" cy="4174670"/>
          </a:xfrm>
        </p:spPr>
        <p:txBody>
          <a:bodyPr>
            <a:normAutofit/>
          </a:bodyPr>
          <a:lstStyle/>
          <a:p>
            <a:r>
              <a:rPr lang="en-US" sz="3200">
                <a:effectLst/>
                <a:latin typeface="Arial" panose="020B0604020202020204" pitchFamily="34" charset="0"/>
                <a:ea typeface="Arial" panose="020B0604020202020204" pitchFamily="34" charset="0"/>
              </a:rPr>
              <a:t>No potential for a large reduction in the overidentification of DASS schools for CSI-Low Graduation. </a:t>
            </a:r>
          </a:p>
          <a:p>
            <a:pPr lvl="1"/>
            <a:r>
              <a:rPr lang="en-US" sz="2800">
                <a:effectLst/>
                <a:latin typeface="Arial" panose="020B0604020202020204" pitchFamily="34" charset="0"/>
                <a:ea typeface="Arial" panose="020B0604020202020204" pitchFamily="34" charset="0"/>
              </a:rPr>
              <a:t>15 high schools would have a 2022 graduation rate above 68 percent</a:t>
            </a:r>
          </a:p>
          <a:p>
            <a:pPr lvl="2"/>
            <a:r>
              <a:rPr lang="en-US" sz="2800">
                <a:ea typeface="Arial" panose="020B0604020202020204" pitchFamily="34" charset="0"/>
              </a:rPr>
              <a:t>However, </a:t>
            </a:r>
            <a:r>
              <a:rPr lang="en-US" sz="2800">
                <a:effectLst/>
                <a:latin typeface="Arial" panose="020B0604020202020204" pitchFamily="34" charset="0"/>
                <a:ea typeface="Arial" panose="020B0604020202020204" pitchFamily="34" charset="0"/>
              </a:rPr>
              <a:t>CSI-Low Graduation requires the average rate over three years to exceed 68 percent. </a:t>
            </a:r>
          </a:p>
          <a:p>
            <a:pPr lvl="3"/>
            <a:r>
              <a:rPr lang="en-US" sz="2600">
                <a:effectLst/>
                <a:latin typeface="Arial" panose="020B0604020202020204" pitchFamily="34" charset="0"/>
                <a:ea typeface="Arial" panose="020B0604020202020204" pitchFamily="34" charset="0"/>
              </a:rPr>
              <a:t>Likely that number of schools removed from CSI-Low Graduation with an extended-year rate would be less than 15.</a:t>
            </a:r>
            <a:endParaRPr lang="en-US" sz="4600"/>
          </a:p>
        </p:txBody>
      </p:sp>
    </p:spTree>
    <p:extLst>
      <p:ext uri="{BB962C8B-B14F-4D97-AF65-F5344CB8AC3E}">
        <p14:creationId xmlns:p14="http://schemas.microsoft.com/office/powerpoint/2010/main" val="3834852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9340-1288-5FD1-93FD-868F8D71B246}"/>
              </a:ext>
            </a:extLst>
          </p:cNvPr>
          <p:cNvSpPr>
            <a:spLocks noGrp="1"/>
          </p:cNvSpPr>
          <p:nvPr>
            <p:ph type="title"/>
          </p:nvPr>
        </p:nvSpPr>
        <p:spPr/>
        <p:txBody>
          <a:bodyPr/>
          <a:lstStyle/>
          <a:p>
            <a:r>
              <a:rPr lang="en-US" sz="4000"/>
              <a:t>Educational Partner Feedback on Graduation Rate</a:t>
            </a:r>
          </a:p>
        </p:txBody>
      </p:sp>
      <p:sp>
        <p:nvSpPr>
          <p:cNvPr id="3" name="Content Placeholder 2">
            <a:extLst>
              <a:ext uri="{FF2B5EF4-FFF2-40B4-BE49-F238E27FC236}">
                <a16:creationId xmlns:a16="http://schemas.microsoft.com/office/drawing/2014/main" id="{5B268458-EFE3-8955-EAC6-AB086C65753D}"/>
              </a:ext>
            </a:extLst>
          </p:cNvPr>
          <p:cNvSpPr>
            <a:spLocks noGrp="1"/>
          </p:cNvSpPr>
          <p:nvPr>
            <p:ph sz="quarter" idx="10"/>
          </p:nvPr>
        </p:nvSpPr>
        <p:spPr/>
        <p:txBody>
          <a:bodyPr vert="horz" lIns="91440" tIns="45720" rIns="91440" bIns="45720" rtlCol="0" anchor="t">
            <a:normAutofit/>
          </a:bodyPr>
          <a:lstStyle/>
          <a:p>
            <a:r>
              <a:rPr lang="en-US" b="1">
                <a:latin typeface="Arial"/>
                <a:cs typeface="Arial"/>
              </a:rPr>
              <a:t>TDG:</a:t>
            </a:r>
            <a:r>
              <a:rPr lang="en-US">
                <a:latin typeface="Arial"/>
                <a:cs typeface="Arial"/>
              </a:rPr>
              <a:t> Recommended to not move forward with a multi-year graduation rate because it resulted in such small gains. </a:t>
            </a:r>
            <a:endParaRPr lang="en-US" sz="3200">
              <a:latin typeface="Arial"/>
              <a:ea typeface="MS Mincho" panose="02020609040205080304" pitchFamily="49" charset="-128"/>
            </a:endParaRPr>
          </a:p>
          <a:p>
            <a:r>
              <a:rPr lang="en-US" b="1">
                <a:latin typeface="+mj-lt"/>
                <a:ea typeface="MS Mincho"/>
                <a:cs typeface="Arial"/>
              </a:rPr>
              <a:t>DASS School Representatives and COEs</a:t>
            </a:r>
            <a:r>
              <a:rPr lang="en-US">
                <a:latin typeface="+mj-lt"/>
                <a:ea typeface="MS Mincho"/>
                <a:cs typeface="Arial"/>
              </a:rPr>
              <a:t>: Concurred that it would not make a large impact on programs and likely be confusing.</a:t>
            </a:r>
            <a:endParaRPr lang="en-US">
              <a:effectLst/>
              <a:latin typeface="+mj-lt"/>
              <a:ea typeface="MS Mincho" panose="02020609040205080304" pitchFamily="49" charset="-128"/>
            </a:endParaRPr>
          </a:p>
          <a:p>
            <a:endParaRPr lang="en-US"/>
          </a:p>
        </p:txBody>
      </p:sp>
    </p:spTree>
    <p:extLst>
      <p:ext uri="{BB962C8B-B14F-4D97-AF65-F5344CB8AC3E}">
        <p14:creationId xmlns:p14="http://schemas.microsoft.com/office/powerpoint/2010/main" val="334272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9C12-6A1C-73EA-0DD7-1EDD53D87B64}"/>
              </a:ext>
            </a:extLst>
          </p:cNvPr>
          <p:cNvSpPr>
            <a:spLocks noGrp="1"/>
          </p:cNvSpPr>
          <p:nvPr>
            <p:ph type="title"/>
          </p:nvPr>
        </p:nvSpPr>
        <p:spPr>
          <a:xfrm>
            <a:off x="-1" y="-1"/>
            <a:ext cx="12192001" cy="1752601"/>
          </a:xfrm>
        </p:spPr>
        <p:txBody>
          <a:bodyPr tIns="91440"/>
          <a:lstStyle/>
          <a:p>
            <a:r>
              <a:rPr lang="en-US" sz="4800">
                <a:solidFill>
                  <a:schemeClr val="tx1"/>
                </a:solidFill>
              </a:rPr>
              <a:t>What is the College/Career Readiness?</a:t>
            </a:r>
          </a:p>
        </p:txBody>
      </p:sp>
      <p:pic>
        <p:nvPicPr>
          <p:cNvPr id="10" name="Content Placeholder 9" descr="A group of animated people dressed in work uniforms representing their occupation.">
            <a:extLst>
              <a:ext uri="{FF2B5EF4-FFF2-40B4-BE49-F238E27FC236}">
                <a16:creationId xmlns:a16="http://schemas.microsoft.com/office/drawing/2014/main" id="{495D2652-552A-19E7-6C67-52130D7DDF83}"/>
              </a:ext>
              <a:ext uri="{C183D7F6-B498-43B3-948B-1728B52AA6E4}">
                <adec:decorative xmlns:adec="http://schemas.microsoft.com/office/drawing/2017/decorative" val="0"/>
              </a:ext>
            </a:extLst>
          </p:cNvPr>
          <p:cNvPicPr>
            <a:picLocks noGrp="1" noChangeAspect="1"/>
          </p:cNvPicPr>
          <p:nvPr>
            <p:ph sz="half" idx="1"/>
          </p:nvPr>
        </p:nvPicPr>
        <p:blipFill rotWithShape="1">
          <a:blip r:embed="rId2">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21282" b="19236"/>
          <a:stretch/>
        </p:blipFill>
        <p:spPr>
          <a:xfrm>
            <a:off x="1286575" y="1963768"/>
            <a:ext cx="9597044" cy="2854264"/>
          </a:xfrm>
        </p:spPr>
      </p:pic>
      <p:sp>
        <p:nvSpPr>
          <p:cNvPr id="8" name="Content Placeholder 7">
            <a:extLst>
              <a:ext uri="{FF2B5EF4-FFF2-40B4-BE49-F238E27FC236}">
                <a16:creationId xmlns:a16="http://schemas.microsoft.com/office/drawing/2014/main" id="{A4672D14-E422-63D7-6E06-0815DECEF53C}"/>
              </a:ext>
            </a:extLst>
          </p:cNvPr>
          <p:cNvSpPr>
            <a:spLocks noGrp="1"/>
          </p:cNvSpPr>
          <p:nvPr>
            <p:ph sz="half" idx="10"/>
          </p:nvPr>
        </p:nvSpPr>
        <p:spPr>
          <a:xfrm>
            <a:off x="647700" y="4818032"/>
            <a:ext cx="11008388" cy="1239868"/>
          </a:xfrm>
        </p:spPr>
        <p:txBody>
          <a:bodyPr>
            <a:normAutofit/>
          </a:bodyPr>
          <a:lstStyle/>
          <a:p>
            <a:pPr marL="91440" indent="0">
              <a:buNone/>
            </a:pPr>
            <a:r>
              <a:rPr lang="en-US"/>
              <a:t>Measures how well districts and schools are preparing its graduates for college/career.</a:t>
            </a:r>
          </a:p>
        </p:txBody>
      </p:sp>
    </p:spTree>
    <p:extLst>
      <p:ext uri="{BB962C8B-B14F-4D97-AF65-F5344CB8AC3E}">
        <p14:creationId xmlns:p14="http://schemas.microsoft.com/office/powerpoint/2010/main" val="3148233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573E-44A4-3004-1A83-AE987D0E626E}"/>
              </a:ext>
            </a:extLst>
          </p:cNvPr>
          <p:cNvSpPr>
            <a:spLocks noGrp="1"/>
          </p:cNvSpPr>
          <p:nvPr>
            <p:ph type="title"/>
          </p:nvPr>
        </p:nvSpPr>
        <p:spPr/>
        <p:txBody>
          <a:bodyPr/>
          <a:lstStyle/>
          <a:p>
            <a:r>
              <a:rPr lang="en-US" sz="4400">
                <a:cs typeface="Aharoni"/>
              </a:rPr>
              <a:t>CPAG Questions for Graduation Rate</a:t>
            </a:r>
            <a:endParaRPr lang="en-US" sz="4400"/>
          </a:p>
        </p:txBody>
      </p:sp>
      <p:sp>
        <p:nvSpPr>
          <p:cNvPr id="3" name="Content Placeholder 2">
            <a:extLst>
              <a:ext uri="{FF2B5EF4-FFF2-40B4-BE49-F238E27FC236}">
                <a16:creationId xmlns:a16="http://schemas.microsoft.com/office/drawing/2014/main" id="{6A087D94-C38E-CC6D-6E6E-DBCECDDC655D}"/>
              </a:ext>
            </a:extLst>
          </p:cNvPr>
          <p:cNvSpPr>
            <a:spLocks noGrp="1"/>
          </p:cNvSpPr>
          <p:nvPr>
            <p:ph sz="quarter" idx="10"/>
          </p:nvPr>
        </p:nvSpPr>
        <p:spPr/>
        <p:txBody>
          <a:bodyPr vert="horz" lIns="91440" tIns="45720" rIns="91440" bIns="45720" rtlCol="0" anchor="t">
            <a:normAutofit/>
          </a:bodyPr>
          <a:lstStyle/>
          <a:p>
            <a:r>
              <a:rPr lang="en-US">
                <a:latin typeface="Arial"/>
                <a:cs typeface="Arial"/>
              </a:rPr>
              <a:t>Does the CPAG have any questions/concerns/feedback about not going forward with the multi-year Graduation Rate?</a:t>
            </a:r>
            <a:endParaRPr lang="en-US"/>
          </a:p>
        </p:txBody>
      </p:sp>
    </p:spTree>
    <p:extLst>
      <p:ext uri="{BB962C8B-B14F-4D97-AF65-F5344CB8AC3E}">
        <p14:creationId xmlns:p14="http://schemas.microsoft.com/office/powerpoint/2010/main" val="3166395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4800">
                <a:ea typeface="+mj-lt"/>
                <a:cs typeface="+mj-lt"/>
              </a:rPr>
              <a:t>Chronic Absenteeism Indicator and DataQuest Reports</a:t>
            </a:r>
            <a:endParaRPr lang="en-US"/>
          </a:p>
        </p:txBody>
      </p:sp>
    </p:spTree>
    <p:extLst>
      <p:ext uri="{BB962C8B-B14F-4D97-AF65-F5344CB8AC3E}">
        <p14:creationId xmlns:p14="http://schemas.microsoft.com/office/powerpoint/2010/main" val="230214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B0CF-2347-1E47-7DC1-CC0A2D4669DB}"/>
              </a:ext>
            </a:extLst>
          </p:cNvPr>
          <p:cNvSpPr>
            <a:spLocks noGrp="1"/>
          </p:cNvSpPr>
          <p:nvPr>
            <p:ph type="title"/>
          </p:nvPr>
        </p:nvSpPr>
        <p:spPr/>
        <p:txBody>
          <a:bodyPr/>
          <a:lstStyle/>
          <a:p>
            <a:r>
              <a:rPr lang="en-US" sz="4800">
                <a:cs typeface="Arial"/>
              </a:rPr>
              <a:t>Chronic Absenteeism Indicator</a:t>
            </a:r>
            <a:endParaRPr lang="en-US" sz="5400"/>
          </a:p>
        </p:txBody>
      </p:sp>
      <p:sp>
        <p:nvSpPr>
          <p:cNvPr id="3" name="Content Placeholder 2">
            <a:extLst>
              <a:ext uri="{FF2B5EF4-FFF2-40B4-BE49-F238E27FC236}">
                <a16:creationId xmlns:a16="http://schemas.microsoft.com/office/drawing/2014/main" id="{4F3A810D-7D58-057B-1BDA-74A471AE69AB}"/>
              </a:ext>
            </a:extLst>
          </p:cNvPr>
          <p:cNvSpPr>
            <a:spLocks noGrp="1"/>
          </p:cNvSpPr>
          <p:nvPr>
            <p:ph sz="quarter" idx="10"/>
          </p:nvPr>
        </p:nvSpPr>
        <p:spPr>
          <a:xfrm>
            <a:off x="647699" y="2165684"/>
            <a:ext cx="10858499" cy="3892216"/>
          </a:xfrm>
        </p:spPr>
        <p:txBody>
          <a:bodyPr vert="horz" lIns="91440" tIns="45720" rIns="91440" bIns="45720" rtlCol="0" anchor="t">
            <a:normAutofit/>
          </a:bodyPr>
          <a:lstStyle/>
          <a:p>
            <a:pPr marL="457200" indent="-457200">
              <a:lnSpc>
                <a:spcPct val="107000"/>
              </a:lnSpc>
              <a:spcBef>
                <a:spcPts val="0"/>
              </a:spcBef>
              <a:spcAft>
                <a:spcPts val="800"/>
              </a:spcAft>
            </a:pPr>
            <a:r>
              <a:rPr lang="en-US" sz="3200" kern="100">
                <a:effectLst/>
                <a:latin typeface="+mj-lt"/>
                <a:ea typeface="Calibri" panose="020F0502020204030204" pitchFamily="34" charset="0"/>
                <a:cs typeface="Times New Roman" panose="02020603050405020304" pitchFamily="18" charset="0"/>
              </a:rPr>
              <a:t>At their July 2023 meeting the SBE requested that CDE reopen the 2023 Dashboard workplan to discuss possible actions/changes to the Chronic Absenteeism Indicator</a:t>
            </a:r>
          </a:p>
          <a:p>
            <a:pPr marL="774065" lvl="1" indent="-457200">
              <a:lnSpc>
                <a:spcPct val="107000"/>
              </a:lnSpc>
              <a:spcBef>
                <a:spcPts val="0"/>
              </a:spcBef>
              <a:spcAft>
                <a:spcPts val="800"/>
              </a:spcAft>
            </a:pPr>
            <a:r>
              <a:rPr lang="en-US" sz="3200">
                <a:latin typeface="Arial"/>
                <a:cs typeface="Arial"/>
              </a:rPr>
              <a:t>CDE presented multiple short-term and long-term options to the SBE for discussion</a:t>
            </a:r>
            <a:endParaRPr lang="en-US" sz="3200"/>
          </a:p>
        </p:txBody>
      </p:sp>
    </p:spTree>
    <p:extLst>
      <p:ext uri="{BB962C8B-B14F-4D97-AF65-F5344CB8AC3E}">
        <p14:creationId xmlns:p14="http://schemas.microsoft.com/office/powerpoint/2010/main" val="2214447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347D-4AF0-A50E-2801-58C07D861E0D}"/>
              </a:ext>
            </a:extLst>
          </p:cNvPr>
          <p:cNvSpPr>
            <a:spLocks noGrp="1"/>
          </p:cNvSpPr>
          <p:nvPr>
            <p:ph type="title"/>
          </p:nvPr>
        </p:nvSpPr>
        <p:spPr>
          <a:xfrm>
            <a:off x="618733" y="203349"/>
            <a:ext cx="10858500" cy="986218"/>
          </a:xfrm>
        </p:spPr>
        <p:txBody>
          <a:bodyPr/>
          <a:lstStyle/>
          <a:p>
            <a:r>
              <a:rPr lang="en-US" sz="4400">
                <a:cs typeface="Arial"/>
              </a:rPr>
              <a:t>Options Considered</a:t>
            </a:r>
            <a:endParaRPr lang="en-US"/>
          </a:p>
        </p:txBody>
      </p:sp>
      <p:sp>
        <p:nvSpPr>
          <p:cNvPr id="3" name="Content Placeholder 2">
            <a:extLst>
              <a:ext uri="{FF2B5EF4-FFF2-40B4-BE49-F238E27FC236}">
                <a16:creationId xmlns:a16="http://schemas.microsoft.com/office/drawing/2014/main" id="{54404047-4D93-A9CF-C168-7983892ABA4B}"/>
              </a:ext>
            </a:extLst>
          </p:cNvPr>
          <p:cNvSpPr>
            <a:spLocks noGrp="1"/>
          </p:cNvSpPr>
          <p:nvPr>
            <p:ph sz="quarter" idx="10"/>
          </p:nvPr>
        </p:nvSpPr>
        <p:spPr>
          <a:xfrm>
            <a:off x="597567" y="1291019"/>
            <a:ext cx="10900832" cy="5363632"/>
          </a:xfrm>
        </p:spPr>
        <p:txBody>
          <a:bodyPr vert="horz" lIns="91440" tIns="45720" rIns="91440" bIns="45720" rtlCol="0" anchor="t">
            <a:noAutofit/>
          </a:bodyPr>
          <a:lstStyle/>
          <a:p>
            <a:pPr marL="91440" indent="0">
              <a:spcBef>
                <a:spcPts val="0"/>
              </a:spcBef>
              <a:spcAft>
                <a:spcPts val="0"/>
              </a:spcAft>
              <a:buNone/>
            </a:pPr>
            <a:r>
              <a:rPr lang="en-US" sz="2600" b="1" dirty="0">
                <a:latin typeface="Arial"/>
                <a:cs typeface="Arial"/>
              </a:rPr>
              <a:t>Short Term Options:</a:t>
            </a:r>
            <a:endParaRPr lang="en-US" sz="2600" b="1" dirty="0"/>
          </a:p>
          <a:p>
            <a:pPr marL="548640" indent="-457200">
              <a:spcBef>
                <a:spcPts val="0"/>
              </a:spcBef>
              <a:spcAft>
                <a:spcPts val="0"/>
              </a:spcAft>
            </a:pPr>
            <a:r>
              <a:rPr lang="en-US" sz="2600" dirty="0">
                <a:latin typeface="Arial"/>
                <a:cs typeface="Arial"/>
              </a:rPr>
              <a:t>Option 1a: Modifications to Cut Points for Status and/or Change Levels</a:t>
            </a:r>
          </a:p>
          <a:p>
            <a:pPr marL="548640" indent="-457200">
              <a:spcBef>
                <a:spcPts val="0"/>
              </a:spcBef>
              <a:spcAft>
                <a:spcPts val="0"/>
              </a:spcAft>
            </a:pPr>
            <a:r>
              <a:rPr lang="en-US" sz="2600" dirty="0">
                <a:latin typeface="Arial"/>
                <a:cs typeface="Arial"/>
              </a:rPr>
              <a:t>Option 1b: Modifications to Performance Level Color Scheme for Five-by-Five Colored Grid</a:t>
            </a:r>
          </a:p>
          <a:p>
            <a:pPr marL="548640" indent="-457200">
              <a:spcBef>
                <a:spcPts val="0"/>
              </a:spcBef>
            </a:pPr>
            <a:r>
              <a:rPr lang="en-US" sz="2600" dirty="0">
                <a:latin typeface="Arial"/>
                <a:cs typeface="Arial"/>
              </a:rPr>
              <a:t>Option 1c: Modifications to Chronically Absent Student Calculation Methodology.</a:t>
            </a:r>
          </a:p>
          <a:p>
            <a:pPr marL="91440" indent="0">
              <a:spcBef>
                <a:spcPts val="0"/>
              </a:spcBef>
              <a:spcAft>
                <a:spcPts val="0"/>
              </a:spcAft>
              <a:buNone/>
            </a:pPr>
            <a:r>
              <a:rPr lang="en-US" sz="2600" b="1" dirty="0">
                <a:latin typeface="Arial"/>
                <a:cs typeface="Arial"/>
              </a:rPr>
              <a:t>Long-Term Options:</a:t>
            </a:r>
          </a:p>
          <a:p>
            <a:pPr marL="548640" indent="-457200">
              <a:spcBef>
                <a:spcPts val="0"/>
              </a:spcBef>
              <a:spcAft>
                <a:spcPts val="0"/>
              </a:spcAft>
            </a:pPr>
            <a:r>
              <a:rPr lang="en-US" sz="2600" dirty="0">
                <a:latin typeface="Arial"/>
                <a:cs typeface="Arial"/>
              </a:rPr>
              <a:t>Option 2a: Modify the Granularity of Information Collected Around Student Absences </a:t>
            </a:r>
          </a:p>
          <a:p>
            <a:pPr marL="548640" indent="-457200">
              <a:spcBef>
                <a:spcPts val="0"/>
              </a:spcBef>
              <a:spcAft>
                <a:spcPts val="0"/>
              </a:spcAft>
            </a:pPr>
            <a:r>
              <a:rPr lang="en-US" sz="2600" dirty="0">
                <a:latin typeface="Arial"/>
                <a:cs typeface="Arial"/>
              </a:rPr>
              <a:t>Option 2b: Replace the Chronic Absenteeism Indicator from the Dashboard for Accountability Purposes</a:t>
            </a:r>
          </a:p>
        </p:txBody>
      </p:sp>
    </p:spTree>
    <p:extLst>
      <p:ext uri="{BB962C8B-B14F-4D97-AF65-F5344CB8AC3E}">
        <p14:creationId xmlns:p14="http://schemas.microsoft.com/office/powerpoint/2010/main" val="4082168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228D-38F3-E5F5-6B3A-7E32F4D17786}"/>
              </a:ext>
            </a:extLst>
          </p:cNvPr>
          <p:cNvSpPr>
            <a:spLocks noGrp="1"/>
          </p:cNvSpPr>
          <p:nvPr>
            <p:ph type="title"/>
          </p:nvPr>
        </p:nvSpPr>
        <p:spPr/>
        <p:txBody>
          <a:bodyPr/>
          <a:lstStyle/>
          <a:p>
            <a:r>
              <a:rPr lang="en-US" sz="5400">
                <a:cs typeface="Aharoni"/>
              </a:rPr>
              <a:t>SBE Guidance</a:t>
            </a:r>
            <a:endParaRPr lang="en-US" sz="5400"/>
          </a:p>
        </p:txBody>
      </p:sp>
      <p:sp>
        <p:nvSpPr>
          <p:cNvPr id="3" name="Content Placeholder 2">
            <a:extLst>
              <a:ext uri="{FF2B5EF4-FFF2-40B4-BE49-F238E27FC236}">
                <a16:creationId xmlns:a16="http://schemas.microsoft.com/office/drawing/2014/main" id="{5BEFD034-55B6-63EF-C41B-E583840E8067}"/>
              </a:ext>
            </a:extLst>
          </p:cNvPr>
          <p:cNvSpPr>
            <a:spLocks noGrp="1"/>
          </p:cNvSpPr>
          <p:nvPr>
            <p:ph sz="quarter" idx="10"/>
          </p:nvPr>
        </p:nvSpPr>
        <p:spPr/>
        <p:txBody>
          <a:bodyPr vert="horz" lIns="91440" tIns="45720" rIns="91440" bIns="45720" rtlCol="0" anchor="t">
            <a:normAutofit fontScale="92500" lnSpcReduction="20000"/>
          </a:bodyPr>
          <a:lstStyle/>
          <a:p>
            <a:pPr marL="91440" indent="0">
              <a:buNone/>
            </a:pPr>
            <a:r>
              <a:rPr lang="en-US" sz="3200">
                <a:latin typeface="Arial"/>
                <a:cs typeface="Arial"/>
              </a:rPr>
              <a:t>Based on the available options, the SBE provided the following guidance at their July 2023 Meeting: </a:t>
            </a:r>
            <a:endParaRPr lang="en-US" sz="3200"/>
          </a:p>
          <a:p>
            <a:pPr lvl="1"/>
            <a:r>
              <a:rPr lang="en-US" sz="3200">
                <a:latin typeface="Arial"/>
                <a:cs typeface="Arial"/>
              </a:rPr>
              <a:t>Affirmed their commitment to maintaining the current indicator methodology for the 2023 Dashboard</a:t>
            </a:r>
          </a:p>
          <a:p>
            <a:pPr lvl="1"/>
            <a:r>
              <a:rPr lang="en-US" sz="3200">
                <a:latin typeface="Arial"/>
                <a:cs typeface="Arial"/>
              </a:rPr>
              <a:t>Explore collecting and reporting granular data on reason for absence (Option 2a)  </a:t>
            </a:r>
          </a:p>
          <a:p>
            <a:pPr lvl="1"/>
            <a:r>
              <a:rPr lang="en-US" sz="3200">
                <a:latin typeface="Arial"/>
                <a:cs typeface="Arial"/>
              </a:rPr>
              <a:t>Provide a link to Dataquest’s Absenteeism by Reason on the Dashboard for additional context about the type of absences reported</a:t>
            </a:r>
            <a:endParaRPr lang="en-US" sz="3200">
              <a:cs typeface="Calibri"/>
            </a:endParaRPr>
          </a:p>
          <a:p>
            <a:pPr marL="91440" indent="0">
              <a:buNone/>
            </a:pPr>
            <a:endParaRPr lang="en-US"/>
          </a:p>
        </p:txBody>
      </p:sp>
    </p:spTree>
    <p:extLst>
      <p:ext uri="{BB962C8B-B14F-4D97-AF65-F5344CB8AC3E}">
        <p14:creationId xmlns:p14="http://schemas.microsoft.com/office/powerpoint/2010/main" val="2280054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D323-7AAD-96BE-D693-869B8895DED6}"/>
              </a:ext>
            </a:extLst>
          </p:cNvPr>
          <p:cNvSpPr>
            <a:spLocks noGrp="1"/>
          </p:cNvSpPr>
          <p:nvPr>
            <p:ph type="title"/>
          </p:nvPr>
        </p:nvSpPr>
        <p:spPr/>
        <p:txBody>
          <a:bodyPr/>
          <a:lstStyle/>
          <a:p>
            <a:r>
              <a:rPr lang="en-US" sz="4800">
                <a:cs typeface="Aharoni"/>
              </a:rPr>
              <a:t>Absenteeism By Reason Reports</a:t>
            </a:r>
            <a:endParaRPr lang="en-US" sz="4800"/>
          </a:p>
        </p:txBody>
      </p:sp>
      <p:sp>
        <p:nvSpPr>
          <p:cNvPr id="3" name="Content Placeholder 2">
            <a:extLst>
              <a:ext uri="{FF2B5EF4-FFF2-40B4-BE49-F238E27FC236}">
                <a16:creationId xmlns:a16="http://schemas.microsoft.com/office/drawing/2014/main" id="{E1C9A15B-4DBD-57EF-6768-2FDCE41E4462}"/>
              </a:ext>
            </a:extLst>
          </p:cNvPr>
          <p:cNvSpPr>
            <a:spLocks noGrp="1"/>
          </p:cNvSpPr>
          <p:nvPr>
            <p:ph sz="quarter" idx="10"/>
          </p:nvPr>
        </p:nvSpPr>
        <p:spPr/>
        <p:txBody>
          <a:bodyPr vert="horz" lIns="91440" tIns="45720" rIns="91440" bIns="45720" rtlCol="0" anchor="t">
            <a:normAutofit/>
          </a:bodyPr>
          <a:lstStyle/>
          <a:p>
            <a:r>
              <a:rPr lang="en-US">
                <a:latin typeface="Arial"/>
                <a:cs typeface="Arial"/>
              </a:rPr>
              <a:t>Given that the SBE would like to add a link to these reports on the Dashboard, we would like to know CPAG's preferences on the following:</a:t>
            </a:r>
          </a:p>
          <a:p>
            <a:pPr marL="923925" lvl="1" indent="-514350">
              <a:buAutoNum type="arabicPeriod"/>
            </a:pPr>
            <a:r>
              <a:rPr lang="en-US">
                <a:latin typeface="Arial"/>
                <a:cs typeface="Arial"/>
              </a:rPr>
              <a:t>Which page/data do we want to link to? (URL)</a:t>
            </a:r>
          </a:p>
          <a:p>
            <a:pPr marL="923925" lvl="1" indent="-514350">
              <a:buAutoNum type="arabicPeriod"/>
            </a:pPr>
            <a:r>
              <a:rPr lang="en-US">
                <a:latin typeface="Arial"/>
                <a:cs typeface="Arial"/>
              </a:rPr>
              <a:t>Where should that link appear on the Dashboard? (Location)</a:t>
            </a:r>
          </a:p>
        </p:txBody>
      </p:sp>
    </p:spTree>
    <p:extLst>
      <p:ext uri="{BB962C8B-B14F-4D97-AF65-F5344CB8AC3E}">
        <p14:creationId xmlns:p14="http://schemas.microsoft.com/office/powerpoint/2010/main" val="3353956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278F-F777-09EA-284D-72303AA914F0}"/>
              </a:ext>
            </a:extLst>
          </p:cNvPr>
          <p:cNvSpPr>
            <a:spLocks noGrp="1"/>
          </p:cNvSpPr>
          <p:nvPr>
            <p:ph type="title"/>
          </p:nvPr>
        </p:nvSpPr>
        <p:spPr>
          <a:xfrm>
            <a:off x="666750" y="181163"/>
            <a:ext cx="10858500" cy="1446792"/>
          </a:xfrm>
        </p:spPr>
        <p:txBody>
          <a:bodyPr/>
          <a:lstStyle/>
          <a:p>
            <a:r>
              <a:rPr lang="en-US" sz="4000">
                <a:cs typeface="Arial"/>
              </a:rPr>
              <a:t>Choice 1: Which Page/Data Do We Want to Link to? (URL)</a:t>
            </a:r>
            <a:endParaRPr lang="en-US" sz="4000" b="0">
              <a:cs typeface="Arial"/>
            </a:endParaRPr>
          </a:p>
        </p:txBody>
      </p:sp>
      <p:sp>
        <p:nvSpPr>
          <p:cNvPr id="3" name="Content Placeholder 2">
            <a:extLst>
              <a:ext uri="{FF2B5EF4-FFF2-40B4-BE49-F238E27FC236}">
                <a16:creationId xmlns:a16="http://schemas.microsoft.com/office/drawing/2014/main" id="{DC50A71A-2FAA-D48B-0BBD-A3B2485D1366}"/>
              </a:ext>
            </a:extLst>
          </p:cNvPr>
          <p:cNvSpPr>
            <a:spLocks noGrp="1"/>
          </p:cNvSpPr>
          <p:nvPr>
            <p:ph sz="quarter" idx="10"/>
          </p:nvPr>
        </p:nvSpPr>
        <p:spPr>
          <a:xfrm>
            <a:off x="647699" y="1752600"/>
            <a:ext cx="10858499" cy="4912077"/>
          </a:xfrm>
        </p:spPr>
        <p:txBody>
          <a:bodyPr vert="horz" lIns="91440" tIns="45720" rIns="91440" bIns="45720" rtlCol="0" anchor="t">
            <a:noAutofit/>
          </a:bodyPr>
          <a:lstStyle/>
          <a:p>
            <a:pPr marL="605790" indent="-514350">
              <a:buAutoNum type="alphaUcPeriod"/>
            </a:pPr>
            <a:r>
              <a:rPr lang="en-US" sz="2600" dirty="0">
                <a:latin typeface="Arial"/>
                <a:cs typeface="Arial"/>
              </a:rPr>
              <a:t>CDE "Absenteeism Data" webpage</a:t>
            </a:r>
            <a:endParaRPr lang="en-US" dirty="0"/>
          </a:p>
          <a:p>
            <a:pPr lvl="1"/>
            <a:r>
              <a:rPr lang="en-US" sz="2600" dirty="0">
                <a:solidFill>
                  <a:srgbClr val="0000FF"/>
                </a:solidFill>
                <a:latin typeface="Arial"/>
                <a:cs typeface="Arial"/>
                <a:hlinkClick r:id="rId2" tooltip="California Department of Education &quot;Absenteeism Data&quot; webpage."/>
              </a:rPr>
              <a:t>https://www.cde.ca.gov/ds/ad/crabtop.asp</a:t>
            </a:r>
            <a:r>
              <a:rPr lang="en-US" sz="2600" dirty="0">
                <a:latin typeface="Arial"/>
                <a:cs typeface="Arial"/>
                <a:hlinkClick r:id="rId2" tooltip="California Department of Education &quot;Absenteeism Data&quot; webpage."/>
              </a:rPr>
              <a:t> </a:t>
            </a:r>
            <a:endParaRPr lang="en-US" sz="2600" dirty="0">
              <a:latin typeface="Arial"/>
              <a:cs typeface="Arial"/>
            </a:endParaRPr>
          </a:p>
          <a:p>
            <a:pPr marL="605790" indent="-514350">
              <a:buAutoNum type="alphaUcPeriod"/>
            </a:pPr>
            <a:r>
              <a:rPr lang="en-US" sz="2600" dirty="0">
                <a:latin typeface="Arial"/>
                <a:cs typeface="Arial"/>
              </a:rPr>
              <a:t>DataQuest "Absenteeism by Reason" State Summary Page</a:t>
            </a:r>
          </a:p>
          <a:p>
            <a:pPr lvl="1"/>
            <a:r>
              <a:rPr lang="en-US" sz="2600" dirty="0">
                <a:solidFill>
                  <a:srgbClr val="0000FF"/>
                </a:solidFill>
                <a:latin typeface="Arial"/>
                <a:cs typeface="Arial"/>
                <a:hlinkClick r:id="rId3" tooltip="DataQuest &quot;Absenteeism by Reason&quot; State Summary Page."/>
              </a:rPr>
              <a:t>https://dq.cde.ca.gov/dataquest/DQCensus/AttAbsByRsnLevels.aspx?agglevel=State&amp;cds=00&amp;year=2021-22</a:t>
            </a:r>
            <a:endParaRPr lang="en-US" sz="2600" dirty="0">
              <a:latin typeface="Arial"/>
              <a:cs typeface="Arial"/>
            </a:endParaRPr>
          </a:p>
          <a:p>
            <a:pPr marL="605790" indent="-514350">
              <a:buAutoNum type="alphaUcPeriod"/>
            </a:pPr>
            <a:r>
              <a:rPr lang="en-US" sz="2600" dirty="0">
                <a:latin typeface="Arial"/>
                <a:cs typeface="Arial"/>
              </a:rPr>
              <a:t>DataQuest "Absenteeism by Reason" LEA or School page with Filters</a:t>
            </a:r>
          </a:p>
          <a:p>
            <a:pPr lvl="1"/>
            <a:r>
              <a:rPr lang="en-US" sz="2600" dirty="0">
                <a:solidFill>
                  <a:srgbClr val="0000FF"/>
                </a:solidFill>
                <a:latin typeface="Arial"/>
                <a:cs typeface="Arial"/>
                <a:hlinkClick r:id="rId4" tooltip="DataQuest &quot;Absenteeism by Reason&quot; local educational agency (LEA) or School page with Filters."/>
              </a:rPr>
              <a:t>https://dq.cde.ca.gov/dataquest/DQCensus/AttAbsByRsn.aspx?cds=1062166&amp;agglevel=District&amp;year=2021-22&amp;initrow=Eth&amp;ro=y</a:t>
            </a:r>
            <a:r>
              <a:rPr lang="en-US" sz="2600" dirty="0">
                <a:latin typeface="Arial"/>
                <a:cs typeface="Arial"/>
              </a:rPr>
              <a:t> </a:t>
            </a:r>
          </a:p>
        </p:txBody>
      </p:sp>
    </p:spTree>
    <p:extLst>
      <p:ext uri="{BB962C8B-B14F-4D97-AF65-F5344CB8AC3E}">
        <p14:creationId xmlns:p14="http://schemas.microsoft.com/office/powerpoint/2010/main" val="271328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D64B1-80EE-612C-312C-A1C97D0BBAF0}"/>
              </a:ext>
            </a:extLst>
          </p:cNvPr>
          <p:cNvSpPr>
            <a:spLocks noGrp="1"/>
          </p:cNvSpPr>
          <p:nvPr>
            <p:ph type="title"/>
          </p:nvPr>
        </p:nvSpPr>
        <p:spPr/>
        <p:txBody>
          <a:bodyPr/>
          <a:lstStyle/>
          <a:p>
            <a:r>
              <a:rPr lang="en-US" sz="3400">
                <a:cs typeface="Aharoni"/>
              </a:rPr>
              <a:t>Choice 2: </a:t>
            </a:r>
            <a:r>
              <a:rPr lang="en-US" sz="3400">
                <a:cs typeface="Arial"/>
              </a:rPr>
              <a:t>Where should the link appear on the Dashboard? (Location)</a:t>
            </a:r>
            <a:endParaRPr lang="en-US"/>
          </a:p>
        </p:txBody>
      </p:sp>
      <p:sp>
        <p:nvSpPr>
          <p:cNvPr id="3" name="Content Placeholder 2">
            <a:extLst>
              <a:ext uri="{FF2B5EF4-FFF2-40B4-BE49-F238E27FC236}">
                <a16:creationId xmlns:a16="http://schemas.microsoft.com/office/drawing/2014/main" id="{79897C85-88B4-748F-2F3D-963DE4B1AB75}"/>
              </a:ext>
            </a:extLst>
          </p:cNvPr>
          <p:cNvSpPr>
            <a:spLocks noGrp="1"/>
          </p:cNvSpPr>
          <p:nvPr>
            <p:ph sz="quarter" idx="10"/>
          </p:nvPr>
        </p:nvSpPr>
        <p:spPr/>
        <p:txBody>
          <a:bodyPr vert="horz" lIns="91440" tIns="45720" rIns="91440" bIns="45720" rtlCol="0" anchor="t">
            <a:normAutofit/>
          </a:bodyPr>
          <a:lstStyle/>
          <a:p>
            <a:r>
              <a:rPr lang="en-US">
                <a:latin typeface="Arial"/>
                <a:cs typeface="Arial"/>
              </a:rPr>
              <a:t>We need find a place to share this link within the Dashboard:</a:t>
            </a:r>
          </a:p>
          <a:p>
            <a:pPr marL="923925" lvl="1" indent="-514350">
              <a:buAutoNum type="arabicPeriod"/>
            </a:pPr>
            <a:r>
              <a:rPr lang="en-US">
                <a:latin typeface="Arial"/>
                <a:cs typeface="Arial"/>
              </a:rPr>
              <a:t>Within the introduction text on the expanded Chronic Absenteeism section</a:t>
            </a:r>
            <a:endParaRPr lang="en-US"/>
          </a:p>
          <a:p>
            <a:pPr marL="923925" lvl="1" indent="-514350">
              <a:buAutoNum type="arabicPeriod"/>
            </a:pPr>
            <a:r>
              <a:rPr lang="en-US">
                <a:latin typeface="Arial"/>
                <a:cs typeface="Arial"/>
              </a:rPr>
              <a:t>At the end of the expanded Chronic Absenteeism section</a:t>
            </a:r>
            <a:endParaRPr lang="en-US"/>
          </a:p>
          <a:p>
            <a:endParaRPr lang="en-US"/>
          </a:p>
        </p:txBody>
      </p:sp>
    </p:spTree>
    <p:extLst>
      <p:ext uri="{BB962C8B-B14F-4D97-AF65-F5344CB8AC3E}">
        <p14:creationId xmlns:p14="http://schemas.microsoft.com/office/powerpoint/2010/main" val="1157770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B4F8-3872-DAB3-02A1-1F696D0E53BC}"/>
              </a:ext>
            </a:extLst>
          </p:cNvPr>
          <p:cNvSpPr>
            <a:spLocks noGrp="1"/>
          </p:cNvSpPr>
          <p:nvPr>
            <p:ph type="title"/>
          </p:nvPr>
        </p:nvSpPr>
        <p:spPr/>
        <p:txBody>
          <a:bodyPr/>
          <a:lstStyle/>
          <a:p>
            <a:r>
              <a:rPr lang="en-US" sz="4800">
                <a:cs typeface="Aharoni"/>
              </a:rPr>
              <a:t>CPAG Questions for Absenteeism by Reason Reports</a:t>
            </a:r>
          </a:p>
        </p:txBody>
      </p:sp>
      <p:sp>
        <p:nvSpPr>
          <p:cNvPr id="3" name="Content Placeholder 2">
            <a:extLst>
              <a:ext uri="{FF2B5EF4-FFF2-40B4-BE49-F238E27FC236}">
                <a16:creationId xmlns:a16="http://schemas.microsoft.com/office/drawing/2014/main" id="{448FFE66-13A5-6A86-89AF-C23337A5ACCC}"/>
              </a:ext>
            </a:extLst>
          </p:cNvPr>
          <p:cNvSpPr>
            <a:spLocks noGrp="1"/>
          </p:cNvSpPr>
          <p:nvPr>
            <p:ph sz="quarter" idx="10"/>
          </p:nvPr>
        </p:nvSpPr>
        <p:spPr>
          <a:xfrm>
            <a:off x="647700" y="2019637"/>
            <a:ext cx="10858499" cy="4305300"/>
          </a:xfrm>
        </p:spPr>
        <p:txBody>
          <a:bodyPr vert="horz" lIns="91440" tIns="45720" rIns="91440" bIns="45720" rtlCol="0" anchor="t">
            <a:normAutofit/>
          </a:bodyPr>
          <a:lstStyle/>
          <a:p>
            <a:r>
              <a:rPr lang="en-US" sz="3200" b="1">
                <a:latin typeface="Arial"/>
                <a:cs typeface="Calibri"/>
              </a:rPr>
              <a:t>In groups of two, discuss the following items:</a:t>
            </a:r>
          </a:p>
          <a:p>
            <a:pPr lvl="1"/>
            <a:r>
              <a:rPr lang="en-US">
                <a:latin typeface="Arial"/>
                <a:cs typeface="Arial"/>
              </a:rPr>
              <a:t>Which page/data do we want to link to?</a:t>
            </a:r>
          </a:p>
          <a:p>
            <a:pPr marL="1029970" lvl="2"/>
            <a:r>
              <a:rPr lang="en-US">
                <a:latin typeface="Arial"/>
                <a:cs typeface="Arial"/>
              </a:rPr>
              <a:t>Choice 1: A/B/C</a:t>
            </a:r>
          </a:p>
          <a:p>
            <a:pPr lvl="1"/>
            <a:r>
              <a:rPr lang="en-US">
                <a:latin typeface="Arial"/>
                <a:cs typeface="Arial"/>
              </a:rPr>
              <a:t>Where should that link appear on the Dashboard?</a:t>
            </a:r>
          </a:p>
          <a:p>
            <a:pPr marL="1029970" lvl="2"/>
            <a:r>
              <a:rPr lang="en-US">
                <a:latin typeface="Arial"/>
                <a:cs typeface="Arial"/>
              </a:rPr>
              <a:t>Choice 2: 1/2</a:t>
            </a:r>
          </a:p>
          <a:p>
            <a:r>
              <a:rPr lang="en-US" sz="3200">
                <a:latin typeface="Arial"/>
                <a:cs typeface="Calibri"/>
              </a:rPr>
              <a:t>Following your discussion, share out to the larger group</a:t>
            </a:r>
          </a:p>
          <a:p>
            <a:endParaRPr lang="en-US"/>
          </a:p>
        </p:txBody>
      </p:sp>
    </p:spTree>
    <p:extLst>
      <p:ext uri="{BB962C8B-B14F-4D97-AF65-F5344CB8AC3E}">
        <p14:creationId xmlns:p14="http://schemas.microsoft.com/office/powerpoint/2010/main" val="3941773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5169-216D-8A02-87DC-3B0247A1D8D4}"/>
              </a:ext>
            </a:extLst>
          </p:cNvPr>
          <p:cNvSpPr>
            <a:spLocks noGrp="1"/>
          </p:cNvSpPr>
          <p:nvPr>
            <p:ph type="title"/>
          </p:nvPr>
        </p:nvSpPr>
        <p:spPr/>
        <p:txBody>
          <a:bodyPr/>
          <a:lstStyle/>
          <a:p>
            <a:r>
              <a:rPr lang="en-US" sz="6000">
                <a:cs typeface="Aharoni"/>
              </a:rPr>
              <a:t>Student-Level Growth Model Update</a:t>
            </a:r>
            <a:endParaRPr lang="en-US" sz="6000"/>
          </a:p>
        </p:txBody>
      </p:sp>
    </p:spTree>
    <p:extLst>
      <p:ext uri="{BB962C8B-B14F-4D97-AF65-F5344CB8AC3E}">
        <p14:creationId xmlns:p14="http://schemas.microsoft.com/office/powerpoint/2010/main" val="13162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147E-D232-E26B-6E49-EE0F0A2A8619}"/>
              </a:ext>
            </a:extLst>
          </p:cNvPr>
          <p:cNvSpPr>
            <a:spLocks noGrp="1"/>
          </p:cNvSpPr>
          <p:nvPr>
            <p:ph type="title"/>
          </p:nvPr>
        </p:nvSpPr>
        <p:spPr>
          <a:xfrm>
            <a:off x="666750" y="141514"/>
            <a:ext cx="10858500" cy="1335314"/>
          </a:xfrm>
        </p:spPr>
        <p:txBody>
          <a:bodyPr/>
          <a:lstStyle/>
          <a:p>
            <a:r>
              <a:rPr lang="en-US" sz="4800"/>
              <a:t>Which Students Are Included in the CCI? </a:t>
            </a:r>
          </a:p>
        </p:txBody>
      </p:sp>
      <p:sp>
        <p:nvSpPr>
          <p:cNvPr id="3" name="Content Placeholder 2">
            <a:extLst>
              <a:ext uri="{FF2B5EF4-FFF2-40B4-BE49-F238E27FC236}">
                <a16:creationId xmlns:a16="http://schemas.microsoft.com/office/drawing/2014/main" id="{9F84C148-311B-AEA7-6090-812CBE2CC321}"/>
              </a:ext>
            </a:extLst>
          </p:cNvPr>
          <p:cNvSpPr>
            <a:spLocks noGrp="1"/>
          </p:cNvSpPr>
          <p:nvPr>
            <p:ph sz="quarter" idx="10"/>
          </p:nvPr>
        </p:nvSpPr>
        <p:spPr>
          <a:xfrm>
            <a:off x="506183" y="1894116"/>
            <a:ext cx="10858499" cy="4484914"/>
          </a:xfrm>
        </p:spPr>
        <p:txBody>
          <a:bodyPr vert="horz" lIns="91440" tIns="45720" rIns="91440" bIns="45720" rtlCol="0" anchor="t">
            <a:normAutofit lnSpcReduction="10000"/>
          </a:bodyPr>
          <a:lstStyle/>
          <a:p>
            <a:r>
              <a:rPr lang="en-US" sz="3200">
                <a:latin typeface="Arial"/>
                <a:cs typeface="Arial"/>
              </a:rPr>
              <a:t>Includes the same set of students as in the Graduation Rate Indicator (i.e., combined four- and five-year graduation rate). </a:t>
            </a:r>
          </a:p>
          <a:p>
            <a:r>
              <a:rPr lang="en-US" sz="3200">
                <a:latin typeface="Arial"/>
                <a:cs typeface="Arial"/>
              </a:rPr>
              <a:t>The following is an example of how the CCI is calculated using students who were prepared:   </a:t>
            </a:r>
            <a:endParaRPr lang="en-US" sz="3200"/>
          </a:p>
          <a:p>
            <a:pPr marL="91440" indent="0" algn="ctr">
              <a:buNone/>
            </a:pPr>
            <a:r>
              <a:rPr lang="en-US" sz="2800">
                <a:solidFill>
                  <a:schemeClr val="accent1">
                    <a:lumMod val="75000"/>
                  </a:schemeClr>
                </a:solidFill>
                <a:latin typeface="Arial"/>
                <a:cs typeface="Arial"/>
              </a:rPr>
              <a:t>Class of 2022 Grads </a:t>
            </a:r>
            <a:r>
              <a:rPr lang="en-US" sz="2800" b="1">
                <a:solidFill>
                  <a:schemeClr val="accent1">
                    <a:lumMod val="75000"/>
                  </a:schemeClr>
                </a:solidFill>
                <a:latin typeface="Arial"/>
                <a:cs typeface="Arial"/>
              </a:rPr>
              <a:t>+ </a:t>
            </a:r>
            <a:r>
              <a:rPr lang="en-US" sz="2800">
                <a:solidFill>
                  <a:schemeClr val="accent1">
                    <a:lumMod val="75000"/>
                  </a:schemeClr>
                </a:solidFill>
                <a:latin typeface="Arial"/>
                <a:cs typeface="Arial"/>
              </a:rPr>
              <a:t>Fifth-Year Graduates from Class of 2021</a:t>
            </a:r>
          </a:p>
          <a:p>
            <a:pPr marL="91440" indent="0" algn="ctr">
              <a:buNone/>
            </a:pPr>
            <a:r>
              <a:rPr lang="en-US" sz="2800">
                <a:solidFill>
                  <a:schemeClr val="accent1">
                    <a:lumMod val="75000"/>
                  </a:schemeClr>
                </a:solidFill>
                <a:latin typeface="Arial"/>
                <a:cs typeface="Arial"/>
              </a:rPr>
              <a:t>Divided</a:t>
            </a:r>
          </a:p>
          <a:p>
            <a:pPr marL="91440" indent="0" algn="ctr">
              <a:buNone/>
            </a:pPr>
            <a:r>
              <a:rPr lang="en-US" sz="2800">
                <a:solidFill>
                  <a:schemeClr val="accent1">
                    <a:lumMod val="75000"/>
                  </a:schemeClr>
                </a:solidFill>
                <a:latin typeface="Arial"/>
                <a:cs typeface="Arial"/>
              </a:rPr>
              <a:t>Class of 2022 </a:t>
            </a:r>
            <a:r>
              <a:rPr lang="en-US" sz="2800" b="1">
                <a:solidFill>
                  <a:schemeClr val="accent1">
                    <a:lumMod val="75000"/>
                  </a:schemeClr>
                </a:solidFill>
                <a:latin typeface="Arial"/>
                <a:cs typeface="Arial"/>
              </a:rPr>
              <a:t>+ </a:t>
            </a:r>
            <a:r>
              <a:rPr lang="en-US" sz="2800">
                <a:solidFill>
                  <a:schemeClr val="accent1">
                    <a:lumMod val="75000"/>
                  </a:schemeClr>
                </a:solidFill>
                <a:latin typeface="Arial"/>
                <a:cs typeface="Arial"/>
              </a:rPr>
              <a:t>Fifth-Year Graduates from Class of 2021</a:t>
            </a:r>
          </a:p>
          <a:p>
            <a:pPr marL="91440" indent="0">
              <a:buNone/>
            </a:pPr>
            <a:endParaRPr lang="en-US"/>
          </a:p>
        </p:txBody>
      </p:sp>
    </p:spTree>
    <p:extLst>
      <p:ext uri="{BB962C8B-B14F-4D97-AF65-F5344CB8AC3E}">
        <p14:creationId xmlns:p14="http://schemas.microsoft.com/office/powerpoint/2010/main" val="775997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AC3C-BAA1-488B-2D67-A01B320DB488}"/>
              </a:ext>
            </a:extLst>
          </p:cNvPr>
          <p:cNvSpPr>
            <a:spLocks noGrp="1"/>
          </p:cNvSpPr>
          <p:nvPr>
            <p:ph type="title"/>
          </p:nvPr>
        </p:nvSpPr>
        <p:spPr/>
        <p:txBody>
          <a:bodyPr/>
          <a:lstStyle/>
          <a:p>
            <a:r>
              <a:rPr lang="en-US" sz="4800">
                <a:cs typeface="Aharoni"/>
              </a:rPr>
              <a:t>California’s Growth Model Journey</a:t>
            </a:r>
            <a:endParaRPr lang="en-US" sz="4800"/>
          </a:p>
        </p:txBody>
      </p:sp>
      <p:sp>
        <p:nvSpPr>
          <p:cNvPr id="3" name="Content Placeholder 2">
            <a:extLst>
              <a:ext uri="{FF2B5EF4-FFF2-40B4-BE49-F238E27FC236}">
                <a16:creationId xmlns:a16="http://schemas.microsoft.com/office/drawing/2014/main" id="{C5F47A60-2FA4-EC4A-24B8-7AD92391088A}"/>
              </a:ext>
            </a:extLst>
          </p:cNvPr>
          <p:cNvSpPr>
            <a:spLocks noGrp="1"/>
          </p:cNvSpPr>
          <p:nvPr>
            <p:ph sz="quarter" idx="10"/>
          </p:nvPr>
        </p:nvSpPr>
        <p:spPr/>
        <p:txBody>
          <a:bodyPr vert="horz" lIns="91440" tIns="45720" rIns="91440" bIns="45720" rtlCol="0" anchor="t">
            <a:normAutofit fontScale="92500" lnSpcReduction="20000"/>
          </a:bodyPr>
          <a:lstStyle/>
          <a:p>
            <a:r>
              <a:rPr lang="en-US" sz="3200">
                <a:latin typeface="Arial"/>
                <a:cs typeface="Arial"/>
              </a:rPr>
              <a:t>California has been actively working since 2015 to develop a student-level growth model. </a:t>
            </a:r>
          </a:p>
          <a:p>
            <a:r>
              <a:rPr lang="en-US" sz="3200">
                <a:latin typeface="Arial"/>
                <a:cs typeface="Arial"/>
              </a:rPr>
              <a:t>The Educational Testing Service (ETS), California’s assessment contractor, continues to assist with the development of the growth model, aggregate measures of student academic growth, and growth model reporting prototypes. </a:t>
            </a:r>
          </a:p>
          <a:p>
            <a:r>
              <a:rPr lang="en-US" sz="3200">
                <a:latin typeface="Arial"/>
                <a:cs typeface="Arial"/>
              </a:rPr>
              <a:t>The next set of aggregated student growth data will be available in late 2024 based on the 2021–22, 2022–23, 2023–24 Smarter Balanced Assessments administrations.</a:t>
            </a:r>
          </a:p>
        </p:txBody>
      </p:sp>
    </p:spTree>
    <p:extLst>
      <p:ext uri="{BB962C8B-B14F-4D97-AF65-F5344CB8AC3E}">
        <p14:creationId xmlns:p14="http://schemas.microsoft.com/office/powerpoint/2010/main" val="15889635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13A2-CBC0-4FDD-34F5-30D95CA65B79}"/>
              </a:ext>
            </a:extLst>
          </p:cNvPr>
          <p:cNvSpPr>
            <a:spLocks noGrp="1"/>
          </p:cNvSpPr>
          <p:nvPr>
            <p:ph type="title"/>
          </p:nvPr>
        </p:nvSpPr>
        <p:spPr/>
        <p:txBody>
          <a:bodyPr/>
          <a:lstStyle/>
          <a:p>
            <a:r>
              <a:rPr lang="en-US" sz="4400">
                <a:latin typeface="Arial"/>
                <a:cs typeface="Arial"/>
              </a:rPr>
              <a:t>Growth Model Essentials</a:t>
            </a:r>
            <a:endParaRPr lang="en-US" sz="4400"/>
          </a:p>
        </p:txBody>
      </p:sp>
      <p:sp>
        <p:nvSpPr>
          <p:cNvPr id="3" name="Content Placeholder 2">
            <a:extLst>
              <a:ext uri="{FF2B5EF4-FFF2-40B4-BE49-F238E27FC236}">
                <a16:creationId xmlns:a16="http://schemas.microsoft.com/office/drawing/2014/main" id="{FC15E6F1-15B0-5ADD-320E-F15C2E91B8E4}"/>
              </a:ext>
            </a:extLst>
          </p:cNvPr>
          <p:cNvSpPr>
            <a:spLocks noGrp="1"/>
          </p:cNvSpPr>
          <p:nvPr>
            <p:ph sz="quarter" idx="10"/>
          </p:nvPr>
        </p:nvSpPr>
        <p:spPr/>
        <p:txBody>
          <a:bodyPr vert="horz" lIns="91440" tIns="45720" rIns="91440" bIns="45720" rtlCol="0" anchor="t">
            <a:normAutofit/>
          </a:bodyPr>
          <a:lstStyle/>
          <a:p>
            <a:pPr>
              <a:spcBef>
                <a:spcPts val="0"/>
              </a:spcBef>
            </a:pPr>
            <a:r>
              <a:rPr lang="en-US" sz="3200" b="1">
                <a:latin typeface="Arial"/>
                <a:cs typeface="Arial"/>
              </a:rPr>
              <a:t>Results will be limited to Grades 4 through 8 </a:t>
            </a:r>
          </a:p>
          <a:p>
            <a:pPr lvl="1">
              <a:lnSpc>
                <a:spcPct val="100000"/>
              </a:lnSpc>
              <a:spcBef>
                <a:spcPts val="0"/>
              </a:spcBef>
            </a:pPr>
            <a:r>
              <a:rPr lang="en-US" sz="2800">
                <a:latin typeface="Arial"/>
                <a:cs typeface="Arial"/>
              </a:rPr>
              <a:t>Growth model results will be provided for districts and schools with grades 4 through 8 only—no growth scores will be provided for high schools.</a:t>
            </a:r>
            <a:endParaRPr lang="en-US" sz="2800"/>
          </a:p>
          <a:p>
            <a:pPr>
              <a:spcBef>
                <a:spcPts val="0"/>
              </a:spcBef>
            </a:pPr>
            <a:r>
              <a:rPr lang="en-US" sz="2800" b="1">
                <a:latin typeface="Arial"/>
                <a:cs typeface="Arial"/>
              </a:rPr>
              <a:t>No Relationship with the Accountability System At This Time</a:t>
            </a:r>
            <a:endParaRPr lang="en-US" sz="3200" b="1">
              <a:latin typeface="Arial"/>
              <a:cs typeface="Arial"/>
            </a:endParaRPr>
          </a:p>
          <a:p>
            <a:pPr lvl="1">
              <a:spcBef>
                <a:spcPts val="0"/>
              </a:spcBef>
            </a:pPr>
            <a:r>
              <a:rPr lang="en-US" sz="2800">
                <a:latin typeface="Arial"/>
                <a:cs typeface="Arial"/>
              </a:rPr>
              <a:t>The SBE has not yet determined how the growth model could eventually be incorporated into the accountability system.</a:t>
            </a:r>
            <a:r>
              <a:rPr lang="en-US" sz="2000">
                <a:latin typeface="Arial"/>
                <a:cs typeface="Arial"/>
              </a:rPr>
              <a:t> </a:t>
            </a:r>
            <a:endParaRPr lang="en-US" sz="2000"/>
          </a:p>
          <a:p>
            <a:endParaRPr lang="en-US"/>
          </a:p>
        </p:txBody>
      </p:sp>
    </p:spTree>
    <p:extLst>
      <p:ext uri="{BB962C8B-B14F-4D97-AF65-F5344CB8AC3E}">
        <p14:creationId xmlns:p14="http://schemas.microsoft.com/office/powerpoint/2010/main" val="2701616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F6D8-25AF-26D6-5D55-1A3DE79454D8}"/>
              </a:ext>
            </a:extLst>
          </p:cNvPr>
          <p:cNvSpPr>
            <a:spLocks noGrp="1"/>
          </p:cNvSpPr>
          <p:nvPr>
            <p:ph type="title"/>
          </p:nvPr>
        </p:nvSpPr>
        <p:spPr/>
        <p:txBody>
          <a:bodyPr/>
          <a:lstStyle/>
          <a:p>
            <a:r>
              <a:rPr lang="en-US" sz="4800">
                <a:cs typeface="Aharoni"/>
              </a:rPr>
              <a:t>2023 Workplan for Growth Model</a:t>
            </a:r>
            <a:endParaRPr lang="en-US" sz="4800"/>
          </a:p>
        </p:txBody>
      </p:sp>
      <p:sp>
        <p:nvSpPr>
          <p:cNvPr id="3" name="Content Placeholder 2">
            <a:extLst>
              <a:ext uri="{FF2B5EF4-FFF2-40B4-BE49-F238E27FC236}">
                <a16:creationId xmlns:a16="http://schemas.microsoft.com/office/drawing/2014/main" id="{BBF5E352-72E1-E22A-B0D1-D5E4CCA5EAAA}"/>
              </a:ext>
            </a:extLst>
          </p:cNvPr>
          <p:cNvSpPr>
            <a:spLocks noGrp="1"/>
          </p:cNvSpPr>
          <p:nvPr>
            <p:ph sz="quarter" idx="10"/>
          </p:nvPr>
        </p:nvSpPr>
        <p:spPr/>
        <p:txBody>
          <a:bodyPr vert="horz" lIns="91440" tIns="45720" rIns="91440" bIns="45720" rtlCol="0" anchor="t">
            <a:normAutofit/>
          </a:bodyPr>
          <a:lstStyle/>
          <a:p>
            <a:r>
              <a:rPr lang="en-US">
                <a:latin typeface="Arial"/>
                <a:cs typeface="Arial"/>
              </a:rPr>
              <a:t>Develop visualizations for growth model data in anticipation of release of next set of growth model data in 2024</a:t>
            </a:r>
          </a:p>
          <a:p>
            <a:pPr lvl="1"/>
            <a:r>
              <a:rPr lang="en-US">
                <a:latin typeface="Arial"/>
                <a:cs typeface="Arial"/>
              </a:rPr>
              <a:t>Hold multiple focus groups with various audiences and educational partners to refine visualizations </a:t>
            </a:r>
            <a:endParaRPr lang="en-US"/>
          </a:p>
        </p:txBody>
      </p:sp>
    </p:spTree>
    <p:extLst>
      <p:ext uri="{BB962C8B-B14F-4D97-AF65-F5344CB8AC3E}">
        <p14:creationId xmlns:p14="http://schemas.microsoft.com/office/powerpoint/2010/main" val="3725278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9E63-0A8D-8CC9-24D6-A4BE68DC5A30}"/>
              </a:ext>
            </a:extLst>
          </p:cNvPr>
          <p:cNvSpPr>
            <a:spLocks noGrp="1"/>
          </p:cNvSpPr>
          <p:nvPr>
            <p:ph type="title"/>
          </p:nvPr>
        </p:nvSpPr>
        <p:spPr/>
        <p:txBody>
          <a:bodyPr/>
          <a:lstStyle/>
          <a:p>
            <a:r>
              <a:rPr lang="en-US" sz="5400">
                <a:cs typeface="Aharoni"/>
              </a:rPr>
              <a:t>Visualization Audiences</a:t>
            </a:r>
            <a:endParaRPr lang="en-US" sz="5400"/>
          </a:p>
        </p:txBody>
      </p:sp>
      <p:sp>
        <p:nvSpPr>
          <p:cNvPr id="3" name="Content Placeholder 2">
            <a:extLst>
              <a:ext uri="{FF2B5EF4-FFF2-40B4-BE49-F238E27FC236}">
                <a16:creationId xmlns:a16="http://schemas.microsoft.com/office/drawing/2014/main" id="{D65C6F6A-60D3-6871-4983-72B629D445B3}"/>
              </a:ext>
            </a:extLst>
          </p:cNvPr>
          <p:cNvSpPr>
            <a:spLocks noGrp="1"/>
          </p:cNvSpPr>
          <p:nvPr>
            <p:ph sz="quarter" idx="10"/>
          </p:nvPr>
        </p:nvSpPr>
        <p:spPr/>
        <p:txBody>
          <a:bodyPr vert="horz" lIns="91440" tIns="45720" rIns="91440" bIns="45720" rtlCol="0" anchor="t">
            <a:normAutofit/>
          </a:bodyPr>
          <a:lstStyle/>
          <a:p>
            <a:pPr>
              <a:buFont typeface="Arial"/>
              <a:buChar char="•"/>
            </a:pPr>
            <a:r>
              <a:rPr lang="en-US">
                <a:latin typeface="Arial"/>
                <a:cs typeface="Arial"/>
              </a:rPr>
              <a:t>Create visualizations for multiple audiences:</a:t>
            </a:r>
            <a:endParaRPr lang="en-US"/>
          </a:p>
          <a:p>
            <a:pPr lvl="1"/>
            <a:r>
              <a:rPr lang="en-US">
                <a:latin typeface="Arial"/>
                <a:cs typeface="Arial"/>
              </a:rPr>
              <a:t>Audience 1: DASHBOARD style level - Parents, guardians, teachers, policymakers, general public</a:t>
            </a:r>
          </a:p>
          <a:p>
            <a:pPr lvl="1"/>
            <a:r>
              <a:rPr lang="en-US">
                <a:latin typeface="Arial"/>
                <a:cs typeface="Arial"/>
              </a:rPr>
              <a:t>Audience 2: School and LEA data administrators</a:t>
            </a:r>
          </a:p>
          <a:p>
            <a:pPr lvl="1"/>
            <a:r>
              <a:rPr lang="en-US">
                <a:latin typeface="Arial"/>
                <a:cs typeface="Arial"/>
              </a:rPr>
              <a:t>Audience 3: Data professionals</a:t>
            </a:r>
          </a:p>
        </p:txBody>
      </p:sp>
    </p:spTree>
    <p:extLst>
      <p:ext uri="{BB962C8B-B14F-4D97-AF65-F5344CB8AC3E}">
        <p14:creationId xmlns:p14="http://schemas.microsoft.com/office/powerpoint/2010/main" val="2251451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08F1-9231-49FB-934A-38B560098824}"/>
              </a:ext>
            </a:extLst>
          </p:cNvPr>
          <p:cNvSpPr>
            <a:spLocks noGrp="1"/>
          </p:cNvSpPr>
          <p:nvPr>
            <p:ph type="title"/>
          </p:nvPr>
        </p:nvSpPr>
        <p:spPr>
          <a:xfrm>
            <a:off x="647698" y="0"/>
            <a:ext cx="10858500" cy="1335314"/>
          </a:xfrm>
        </p:spPr>
        <p:txBody>
          <a:bodyPr/>
          <a:lstStyle/>
          <a:p>
            <a:r>
              <a:rPr lang="en-US" sz="4800" dirty="0">
                <a:cs typeface="Aharoni"/>
              </a:rPr>
              <a:t>Feedback on Visualizations</a:t>
            </a:r>
          </a:p>
        </p:txBody>
      </p:sp>
      <p:sp>
        <p:nvSpPr>
          <p:cNvPr id="3" name="Content Placeholder 2">
            <a:extLst>
              <a:ext uri="{FF2B5EF4-FFF2-40B4-BE49-F238E27FC236}">
                <a16:creationId xmlns:a16="http://schemas.microsoft.com/office/drawing/2014/main" id="{8A74B396-4AD4-A571-C58D-B3B87857AE53}"/>
              </a:ext>
            </a:extLst>
          </p:cNvPr>
          <p:cNvSpPr>
            <a:spLocks noGrp="1"/>
          </p:cNvSpPr>
          <p:nvPr>
            <p:ph sz="quarter" idx="10"/>
          </p:nvPr>
        </p:nvSpPr>
        <p:spPr>
          <a:xfrm>
            <a:off x="685803" y="1168793"/>
            <a:ext cx="10858499" cy="5416942"/>
          </a:xfrm>
        </p:spPr>
        <p:txBody>
          <a:bodyPr vert="horz" lIns="91440" tIns="45720" rIns="91440" bIns="45720" rtlCol="0" anchor="t">
            <a:noAutofit/>
          </a:bodyPr>
          <a:lstStyle/>
          <a:p>
            <a:r>
              <a:rPr lang="en-US" sz="2800">
                <a:latin typeface="Arial"/>
                <a:cs typeface="Arial"/>
              </a:rPr>
              <a:t>Provide a summary of average growth scores for all student groups in a school or LEA showing the growth category each group falls into </a:t>
            </a:r>
            <a:endParaRPr lang="en-US" sz="2800"/>
          </a:p>
          <a:p>
            <a:r>
              <a:rPr lang="en-US" sz="2800">
                <a:latin typeface="Arial"/>
                <a:cs typeface="Arial"/>
              </a:rPr>
              <a:t>Change the location of the average scores, associated confidence intervals, and percentile ranks</a:t>
            </a:r>
          </a:p>
          <a:p>
            <a:r>
              <a:rPr lang="en-US" sz="2800">
                <a:latin typeface="Arial"/>
                <a:cs typeface="Arial"/>
              </a:rPr>
              <a:t>Assign categories associated with average growth scores given as </a:t>
            </a:r>
            <a:endParaRPr lang="en-US" sz="2800"/>
          </a:p>
          <a:p>
            <a:pPr lvl="1"/>
            <a:r>
              <a:rPr lang="en-US" sz="2800">
                <a:latin typeface="Arial"/>
                <a:cs typeface="Arial"/>
              </a:rPr>
              <a:t>Below/Similar to/Above - typical growth on average</a:t>
            </a:r>
          </a:p>
          <a:p>
            <a:r>
              <a:rPr lang="en-US" sz="2800">
                <a:latin typeface="Arial"/>
                <a:cs typeface="Arial"/>
              </a:rPr>
              <a:t>Rescale the growth reporting scale to prevent misinterpretations</a:t>
            </a:r>
          </a:p>
          <a:p>
            <a:r>
              <a:rPr lang="en-US" sz="2800">
                <a:latin typeface="Arial"/>
                <a:cs typeface="Arial"/>
              </a:rPr>
              <a:t>Remove percentile ranks from display</a:t>
            </a:r>
          </a:p>
        </p:txBody>
      </p:sp>
    </p:spTree>
    <p:extLst>
      <p:ext uri="{BB962C8B-B14F-4D97-AF65-F5344CB8AC3E}">
        <p14:creationId xmlns:p14="http://schemas.microsoft.com/office/powerpoint/2010/main" val="12614735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645901-16C3-EA34-8486-7A6F830AD557}"/>
              </a:ext>
            </a:extLst>
          </p:cNvPr>
          <p:cNvSpPr txBox="1">
            <a:spLocks noGrp="1"/>
          </p:cNvSpPr>
          <p:nvPr>
            <p:ph type="title" idx="4294967295"/>
          </p:nvPr>
        </p:nvSpPr>
        <p:spPr>
          <a:xfrm>
            <a:off x="521573" y="2916634"/>
            <a:ext cx="10858500" cy="13353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1" hangingPunct="1">
              <a:defRPr>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chemeClr val="bg1"/>
                </a:solidFill>
                <a:effectLst/>
                <a:uLnTx/>
                <a:uFillTx/>
                <a:latin typeface="Open Sans SemiBold"/>
                <a:ea typeface="Open Sans SemiBold"/>
                <a:cs typeface="Open Sans SemiBold"/>
              </a:rPr>
              <a:t>Growth Score Data Reporting</a:t>
            </a:r>
            <a:endParaRPr kumimoji="0" lang="en-US" sz="6000" b="0" i="0" u="none" strike="noStrike" kern="0" cap="none" spc="0" normalizeH="0" baseline="0" noProof="0" dirty="0">
              <a:ln>
                <a:noFill/>
              </a:ln>
              <a:solidFill>
                <a:sysClr val="windowText" lastClr="000000"/>
              </a:solidFill>
              <a:effectLst/>
              <a:uLnTx/>
              <a:uFillTx/>
              <a:latin typeface="+mj-lt"/>
              <a:ea typeface="+mj-ea"/>
              <a:cs typeface="Aharoni"/>
            </a:endParaRPr>
          </a:p>
        </p:txBody>
      </p:sp>
      <p:sp>
        <p:nvSpPr>
          <p:cNvPr id="2" name="Text Placeholder 4">
            <a:extLst>
              <a:ext uri="{FF2B5EF4-FFF2-40B4-BE49-F238E27FC236}">
                <a16:creationId xmlns:a16="http://schemas.microsoft.com/office/drawing/2014/main" id="{6DEFC1C6-0022-1638-D737-7126C767110A}"/>
              </a:ext>
            </a:extLst>
          </p:cNvPr>
          <p:cNvSpPr txBox="1">
            <a:spLocks/>
          </p:cNvSpPr>
          <p:nvPr/>
        </p:nvSpPr>
        <p:spPr>
          <a:xfrm>
            <a:off x="478517" y="4777792"/>
            <a:ext cx="5782583" cy="619572"/>
          </a:xfrm>
          <a:prstGeom prst="rect">
            <a:avLst/>
          </a:prstGeom>
        </p:spPr>
        <p:txBody>
          <a:bodyPr/>
          <a:lstStyle>
            <a:lvl1pPr marL="0" eaLnBrk="1" hangingPunct="1">
              <a:defRPr sz="60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400" kern="0" dirty="0"/>
              <a:t>Audience 1</a:t>
            </a:r>
          </a:p>
        </p:txBody>
      </p:sp>
      <p:sp>
        <p:nvSpPr>
          <p:cNvPr id="6" name="TextBox 5">
            <a:extLst>
              <a:ext uri="{FF2B5EF4-FFF2-40B4-BE49-F238E27FC236}">
                <a16:creationId xmlns:a16="http://schemas.microsoft.com/office/drawing/2014/main" id="{72A71745-4051-DF9C-E627-A1B21DFC819A}"/>
              </a:ext>
            </a:extLst>
          </p:cNvPr>
          <p:cNvSpPr txBox="1"/>
          <p:nvPr/>
        </p:nvSpPr>
        <p:spPr>
          <a:xfrm>
            <a:off x="1232141" y="5923208"/>
            <a:ext cx="7411814" cy="830997"/>
          </a:xfrm>
          <a:prstGeom prst="rect">
            <a:avLst/>
          </a:prstGeom>
          <a:noFill/>
        </p:spPr>
        <p:txBody>
          <a:bodyPr wrap="square">
            <a:spAutoFit/>
          </a:bodyPr>
          <a:lstStyle/>
          <a:p>
            <a:r>
              <a:rPr lang="en-US" sz="2400">
                <a:solidFill>
                  <a:schemeClr val="tx2">
                    <a:lumMod val="20000"/>
                    <a:lumOff val="80000"/>
                  </a:schemeClr>
                </a:solidFill>
                <a:effectLst/>
                <a:latin typeface="Open Sans" panose="020B0606030504020204" pitchFamily="34" charset="0"/>
                <a:ea typeface="Open Sans" panose="020B0606030504020204" pitchFamily="34" charset="0"/>
                <a:cs typeface="Open Sans" panose="020B0606030504020204" pitchFamily="34" charset="0"/>
              </a:rPr>
              <a:t>Copyright © 2023 by ETS. All rights reserved. ETS and the ETS logo are registered trademarks of ETS.</a:t>
            </a:r>
          </a:p>
        </p:txBody>
      </p:sp>
    </p:spTree>
    <p:extLst>
      <p:ext uri="{BB962C8B-B14F-4D97-AF65-F5344CB8AC3E}">
        <p14:creationId xmlns:p14="http://schemas.microsoft.com/office/powerpoint/2010/main" val="13970700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8950-E0AF-F8FF-8945-22810D715BD5}"/>
              </a:ext>
            </a:extLst>
          </p:cNvPr>
          <p:cNvSpPr txBox="1">
            <a:spLocks noGrp="1"/>
          </p:cNvSpPr>
          <p:nvPr>
            <p:ph type="title" idx="4294967295"/>
          </p:nvPr>
        </p:nvSpPr>
        <p:spPr>
          <a:xfrm>
            <a:off x="459467" y="360590"/>
            <a:ext cx="10858500" cy="8951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1" hangingPunct="1">
              <a:defRPr>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chemeClr val="tx2"/>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Growth Score Snapshot</a:t>
            </a:r>
            <a:endParaRPr kumimoji="0" lang="en-US" sz="4800" b="0" i="0" u="none" strike="noStrike" kern="0" cap="none" spc="0" normalizeH="0" baseline="0" noProof="0" dirty="0">
              <a:ln>
                <a:noFill/>
              </a:ln>
              <a:solidFill>
                <a:sysClr val="windowText" lastClr="000000"/>
              </a:solidFill>
              <a:effectLst/>
              <a:uLnTx/>
              <a:uFillTx/>
              <a:latin typeface="+mj-lt"/>
              <a:ea typeface="+mj-ea"/>
              <a:cs typeface="Aharoni"/>
            </a:endParaRPr>
          </a:p>
        </p:txBody>
      </p:sp>
      <p:pic>
        <p:nvPicPr>
          <p:cNvPr id="4" name="Picture 3" descr="Growth Score Snapshot for California School A;  A description of this image is found in the notes for this slide.">
            <a:extLst>
              <a:ext uri="{FF2B5EF4-FFF2-40B4-BE49-F238E27FC236}">
                <a16:creationId xmlns:a16="http://schemas.microsoft.com/office/drawing/2014/main" id="{45AE3574-506D-16B5-8C7D-D1985EC778F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9467" y="1106920"/>
            <a:ext cx="11239154" cy="4942915"/>
          </a:xfrm>
          <a:prstGeom prst="rect">
            <a:avLst/>
          </a:prstGeom>
        </p:spPr>
      </p:pic>
    </p:spTree>
    <p:extLst>
      <p:ext uri="{BB962C8B-B14F-4D97-AF65-F5344CB8AC3E}">
        <p14:creationId xmlns:p14="http://schemas.microsoft.com/office/powerpoint/2010/main" val="601956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DFFC-E076-A89D-A74C-60A27622985E}"/>
              </a:ext>
            </a:extLst>
          </p:cNvPr>
          <p:cNvSpPr txBox="1">
            <a:spLocks noGrp="1"/>
          </p:cNvSpPr>
          <p:nvPr>
            <p:ph type="title" idx="4294967295"/>
          </p:nvPr>
        </p:nvSpPr>
        <p:spPr>
          <a:xfrm>
            <a:off x="459467" y="360590"/>
            <a:ext cx="10858500" cy="8951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eaLnBrk="1" hangingPunct="1">
              <a:defRPr>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chemeClr val="tx2"/>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Growth Score and Scale</a:t>
            </a:r>
            <a:endParaRPr kumimoji="0" lang="en-US" sz="4800" b="0" i="0" u="none" strike="noStrike" kern="0" cap="none" spc="0" normalizeH="0" baseline="0" noProof="0" dirty="0">
              <a:ln>
                <a:noFill/>
              </a:ln>
              <a:solidFill>
                <a:sysClr val="windowText" lastClr="000000"/>
              </a:solidFill>
              <a:effectLst/>
              <a:uLnTx/>
              <a:uFillTx/>
              <a:latin typeface="+mj-lt"/>
              <a:ea typeface="+mj-ea"/>
              <a:cs typeface="Aharoni"/>
            </a:endParaRPr>
          </a:p>
        </p:txBody>
      </p:sp>
      <p:pic>
        <p:nvPicPr>
          <p:cNvPr id="6" name="Picture 5" descr="Growth Score and Scale Snapshot for California School A; a description of this image is found in the notes for this slide.">
            <a:extLst>
              <a:ext uri="{FF2B5EF4-FFF2-40B4-BE49-F238E27FC236}">
                <a16:creationId xmlns:a16="http://schemas.microsoft.com/office/drawing/2014/main" id="{F623D808-A63E-9A91-B3C7-2029014ADAD4}"/>
              </a:ext>
            </a:extLst>
          </p:cNvPr>
          <p:cNvPicPr>
            <a:picLocks noChangeAspect="1"/>
          </p:cNvPicPr>
          <p:nvPr/>
        </p:nvPicPr>
        <p:blipFill>
          <a:blip r:embed="rId3"/>
          <a:stretch>
            <a:fillRect/>
          </a:stretch>
        </p:blipFill>
        <p:spPr>
          <a:xfrm>
            <a:off x="2044703" y="1298625"/>
            <a:ext cx="8102594" cy="4712733"/>
          </a:xfrm>
          <a:prstGeom prst="rect">
            <a:avLst/>
          </a:prstGeom>
        </p:spPr>
      </p:pic>
    </p:spTree>
    <p:extLst>
      <p:ext uri="{BB962C8B-B14F-4D97-AF65-F5344CB8AC3E}">
        <p14:creationId xmlns:p14="http://schemas.microsoft.com/office/powerpoint/2010/main" val="32019319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BDC16A32-45EA-E932-BB2D-35EACC27489B}"/>
              </a:ext>
            </a:extLst>
          </p:cNvPr>
          <p:cNvSpPr>
            <a:spLocks noGrp="1"/>
          </p:cNvSpPr>
          <p:nvPr>
            <p:ph type="title" idx="4294967295"/>
          </p:nvPr>
        </p:nvSpPr>
        <p:spPr>
          <a:xfrm>
            <a:off x="478517" y="395394"/>
            <a:ext cx="11239154" cy="5026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chemeClr val="tx2"/>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Growth Category</a:t>
            </a:r>
          </a:p>
        </p:txBody>
      </p:sp>
      <p:pic>
        <p:nvPicPr>
          <p:cNvPr id="4" name="Picture 3" descr="Growth Category for California School A; a description of this image is found in the notes for this slide.">
            <a:extLst>
              <a:ext uri="{FF2B5EF4-FFF2-40B4-BE49-F238E27FC236}">
                <a16:creationId xmlns:a16="http://schemas.microsoft.com/office/drawing/2014/main" id="{3CB75E0A-049A-0828-3B5F-A5C5F4B1DF76}"/>
              </a:ext>
            </a:extLst>
          </p:cNvPr>
          <p:cNvPicPr>
            <a:picLocks noChangeAspect="1"/>
          </p:cNvPicPr>
          <p:nvPr/>
        </p:nvPicPr>
        <p:blipFill>
          <a:blip r:embed="rId3"/>
          <a:stretch>
            <a:fillRect/>
          </a:stretch>
        </p:blipFill>
        <p:spPr>
          <a:xfrm>
            <a:off x="2050306" y="1278950"/>
            <a:ext cx="8091388" cy="4706216"/>
          </a:xfrm>
          <a:prstGeom prst="rect">
            <a:avLst/>
          </a:prstGeom>
        </p:spPr>
      </p:pic>
    </p:spTree>
    <p:extLst>
      <p:ext uri="{BB962C8B-B14F-4D97-AF65-F5344CB8AC3E}">
        <p14:creationId xmlns:p14="http://schemas.microsoft.com/office/powerpoint/2010/main" val="17486072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BDC16A32-45EA-E932-BB2D-35EACC27489B}"/>
              </a:ext>
            </a:extLst>
          </p:cNvPr>
          <p:cNvSpPr>
            <a:spLocks noGrp="1"/>
          </p:cNvSpPr>
          <p:nvPr>
            <p:ph type="title" idx="4294967295"/>
          </p:nvPr>
        </p:nvSpPr>
        <p:spPr>
          <a:xfrm>
            <a:off x="478517" y="395394"/>
            <a:ext cx="11239154" cy="5026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chemeClr val="tx2"/>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Possible Range</a:t>
            </a:r>
          </a:p>
        </p:txBody>
      </p:sp>
      <p:sp>
        <p:nvSpPr>
          <p:cNvPr id="7" name="Text Placeholder 5">
            <a:extLst>
              <a:ext uri="{FF2B5EF4-FFF2-40B4-BE49-F238E27FC236}">
                <a16:creationId xmlns:a16="http://schemas.microsoft.com/office/drawing/2014/main" id="{E124BE46-66E2-F55A-4AC7-EEEBF780CEC2}"/>
              </a:ext>
            </a:extLst>
          </p:cNvPr>
          <p:cNvSpPr>
            <a:spLocks noGrp="1"/>
          </p:cNvSpPr>
          <p:nvPr>
            <p:ph type="body" sz="quarter" idx="13"/>
          </p:nvPr>
        </p:nvSpPr>
        <p:spPr>
          <a:xfrm>
            <a:off x="478517" y="1018591"/>
            <a:ext cx="11239154" cy="502677"/>
          </a:xfrm>
        </p:spPr>
        <p:txBody>
          <a:bodyPr/>
          <a:lstStyle/>
          <a:p>
            <a:r>
              <a:rPr lang="en-US" sz="2400" dirty="0"/>
              <a:t>Possible range shown as additional information (pop-up window)</a:t>
            </a:r>
          </a:p>
        </p:txBody>
      </p:sp>
      <p:pic>
        <p:nvPicPr>
          <p:cNvPr id="6" name="Picture 5" descr="Possible range for California School A; a description of this image is found in the notes for this slide.">
            <a:extLst>
              <a:ext uri="{FF2B5EF4-FFF2-40B4-BE49-F238E27FC236}">
                <a16:creationId xmlns:a16="http://schemas.microsoft.com/office/drawing/2014/main" id="{0650617E-D374-ADE8-6962-3E4C2BDB4AF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99121" y="1536564"/>
            <a:ext cx="7193757" cy="4147126"/>
          </a:xfrm>
          <a:prstGeom prst="rect">
            <a:avLst/>
          </a:prstGeom>
        </p:spPr>
      </p:pic>
    </p:spTree>
    <p:extLst>
      <p:ext uri="{BB962C8B-B14F-4D97-AF65-F5344CB8AC3E}">
        <p14:creationId xmlns:p14="http://schemas.microsoft.com/office/powerpoint/2010/main" val="331421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5910-5851-099F-AB5B-D17A487DD930}"/>
              </a:ext>
            </a:extLst>
          </p:cNvPr>
          <p:cNvSpPr>
            <a:spLocks noGrp="1"/>
          </p:cNvSpPr>
          <p:nvPr>
            <p:ph type="title"/>
          </p:nvPr>
        </p:nvSpPr>
        <p:spPr>
          <a:xfrm>
            <a:off x="647700" y="304801"/>
            <a:ext cx="10858500" cy="840605"/>
          </a:xfrm>
        </p:spPr>
        <p:txBody>
          <a:bodyPr/>
          <a:lstStyle/>
          <a:p>
            <a:r>
              <a:rPr lang="en-US"/>
              <a:t>2023 CCI Workplan (1) </a:t>
            </a:r>
          </a:p>
        </p:txBody>
      </p:sp>
      <p:sp>
        <p:nvSpPr>
          <p:cNvPr id="3" name="Content Placeholder 2">
            <a:extLst>
              <a:ext uri="{FF2B5EF4-FFF2-40B4-BE49-F238E27FC236}">
                <a16:creationId xmlns:a16="http://schemas.microsoft.com/office/drawing/2014/main" id="{9300F4BF-1638-A1FB-D270-5BA63F308509}"/>
              </a:ext>
            </a:extLst>
          </p:cNvPr>
          <p:cNvSpPr>
            <a:spLocks noGrp="1"/>
          </p:cNvSpPr>
          <p:nvPr>
            <p:ph sz="quarter" idx="10"/>
          </p:nvPr>
        </p:nvSpPr>
        <p:spPr>
          <a:xfrm>
            <a:off x="495299" y="1556658"/>
            <a:ext cx="10858499" cy="4702628"/>
          </a:xfrm>
        </p:spPr>
        <p:txBody>
          <a:bodyPr>
            <a:normAutofit/>
          </a:bodyPr>
          <a:lstStyle/>
          <a:p>
            <a:r>
              <a:rPr lang="en-US" sz="2800" dirty="0">
                <a:effectLst/>
                <a:latin typeface="Arial" panose="020B0604020202020204" pitchFamily="34" charset="0"/>
                <a:ea typeface="MS Gothic" panose="020B0609070205080204" pitchFamily="49" charset="-128"/>
                <a:cs typeface="Times New Roman" panose="02020603050405020304" pitchFamily="18" charset="0"/>
              </a:rPr>
              <a:t>The 2023 Workplan for CCI </a:t>
            </a:r>
            <a:r>
              <a:rPr lang="en-US" sz="2800" dirty="0">
                <a:ea typeface="MS Gothic" panose="020B0609070205080204" pitchFamily="49" charset="-128"/>
                <a:cs typeface="Times New Roman" panose="02020603050405020304" pitchFamily="18" charset="0"/>
              </a:rPr>
              <a:t>focused on </a:t>
            </a:r>
            <a:r>
              <a:rPr lang="en-US" sz="2800" dirty="0">
                <a:effectLst/>
                <a:latin typeface="Arial" panose="020B0604020202020204" pitchFamily="34" charset="0"/>
                <a:ea typeface="MS Gothic" panose="020B0609070205080204" pitchFamily="49" charset="-128"/>
                <a:cs typeface="Times New Roman" panose="02020603050405020304" pitchFamily="18" charset="0"/>
              </a:rPr>
              <a:t>expanding new career measures in the CCI. </a:t>
            </a:r>
          </a:p>
          <a:p>
            <a:r>
              <a:rPr lang="en-US" sz="2800" dirty="0"/>
              <a:t>At the March 2023 State Board of Education (SBE) meeting, the California Department of Education (CDE) presented the following work for the CCI: </a:t>
            </a:r>
          </a:p>
          <a:p>
            <a:pPr lvl="1"/>
            <a:r>
              <a:rPr lang="en-US" sz="2800" dirty="0">
                <a:effectLst/>
                <a:latin typeface="Arial" panose="020B0604020202020204" pitchFamily="34" charset="0"/>
                <a:ea typeface="MS Gothic" panose="020B0609070205080204" pitchFamily="49" charset="-128"/>
                <a:cs typeface="Times New Roman" panose="02020603050405020304" pitchFamily="18" charset="0"/>
              </a:rPr>
              <a:t>Exploring inclusion of </a:t>
            </a:r>
            <a:r>
              <a:rPr lang="en-US" sz="2800" b="1" dirty="0">
                <a:effectLst/>
                <a:latin typeface="Arial" panose="020B0604020202020204" pitchFamily="34" charset="0"/>
                <a:ea typeface="MS Gothic" panose="020B0609070205080204" pitchFamily="49" charset="-128"/>
                <a:cs typeface="Times New Roman" panose="02020603050405020304" pitchFamily="18" charset="0"/>
              </a:rPr>
              <a:t>four</a:t>
            </a:r>
            <a:r>
              <a:rPr lang="en-US" sz="2800" dirty="0">
                <a:effectLst/>
                <a:latin typeface="Arial" panose="020B0604020202020204" pitchFamily="34" charset="0"/>
                <a:ea typeface="MS Gothic" panose="020B0609070205080204" pitchFamily="49" charset="-128"/>
                <a:cs typeface="Times New Roman" panose="02020603050405020304" pitchFamily="18" charset="0"/>
              </a:rPr>
              <a:t> new career measures: </a:t>
            </a:r>
          </a:p>
          <a:p>
            <a:pPr marL="1490980" lvl="3" indent="-514350">
              <a:spcBef>
                <a:spcPts val="0"/>
              </a:spcBef>
              <a:spcAft>
                <a:spcPts val="0"/>
              </a:spcAft>
              <a:buFont typeface="+mj-lt"/>
              <a:buAutoNum type="arabicPeriod"/>
            </a:pPr>
            <a:r>
              <a:rPr lang="en-US" sz="2600" dirty="0"/>
              <a:t>Internships</a:t>
            </a:r>
          </a:p>
          <a:p>
            <a:pPr marL="1490980" lvl="3" indent="-514350">
              <a:spcBef>
                <a:spcPts val="0"/>
              </a:spcBef>
              <a:spcAft>
                <a:spcPts val="0"/>
              </a:spcAft>
              <a:buFont typeface="+mj-lt"/>
              <a:buAutoNum type="arabicPeriod"/>
            </a:pPr>
            <a:r>
              <a:rPr lang="en-US" sz="2600" dirty="0"/>
              <a:t>Student-Led Enterprises</a:t>
            </a:r>
          </a:p>
          <a:p>
            <a:pPr marL="1490980" lvl="3" indent="-514350">
              <a:spcBef>
                <a:spcPts val="0"/>
              </a:spcBef>
              <a:spcAft>
                <a:spcPts val="0"/>
              </a:spcAft>
              <a:buFont typeface="+mj-lt"/>
              <a:buAutoNum type="arabicPeriod"/>
            </a:pPr>
            <a:r>
              <a:rPr lang="en-US" sz="2600" dirty="0"/>
              <a:t>Simulated Work-Based Learning (WBL)</a:t>
            </a:r>
          </a:p>
          <a:p>
            <a:pPr marL="1490980" lvl="3" indent="-514350">
              <a:spcBef>
                <a:spcPts val="0"/>
              </a:spcBef>
              <a:spcAft>
                <a:spcPts val="0"/>
              </a:spcAft>
              <a:buFont typeface="+mj-lt"/>
              <a:buAutoNum type="arabicPeriod"/>
            </a:pPr>
            <a:r>
              <a:rPr lang="en-US" sz="2600" dirty="0"/>
              <a:t>Armed Services Vocational Aptitude Battery (ASVAB)</a:t>
            </a:r>
          </a:p>
        </p:txBody>
      </p:sp>
    </p:spTree>
    <p:extLst>
      <p:ext uri="{BB962C8B-B14F-4D97-AF65-F5344CB8AC3E}">
        <p14:creationId xmlns:p14="http://schemas.microsoft.com/office/powerpoint/2010/main" val="3445026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DD33DA3F-4B46-BAD4-9C2F-132727532BA3}"/>
              </a:ext>
            </a:extLst>
          </p:cNvPr>
          <p:cNvSpPr>
            <a:spLocks noGrp="1"/>
          </p:cNvSpPr>
          <p:nvPr>
            <p:ph type="title" idx="4294967295"/>
          </p:nvPr>
        </p:nvSpPr>
        <p:spPr>
          <a:xfrm>
            <a:off x="478517" y="2858416"/>
            <a:ext cx="5133519" cy="1014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Reporting</a:t>
            </a:r>
            <a:r>
              <a:rPr kumimoji="0" lang="en-US" sz="6000" b="1" i="0" u="none" strike="noStrike" kern="0" cap="none" spc="0" normalizeH="0" noProof="0" dirty="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 </a:t>
            </a:r>
            <a:r>
              <a:rPr kumimoji="0" lang="en-US" sz="6000" b="1" i="0" u="none" strike="noStrike" kern="0" cap="none" spc="0" normalizeH="0" baseline="0" noProof="0" dirty="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Scenarios</a:t>
            </a:r>
          </a:p>
        </p:txBody>
      </p:sp>
      <p:sp>
        <p:nvSpPr>
          <p:cNvPr id="3" name="Text Placeholder 4">
            <a:extLst>
              <a:ext uri="{FF2B5EF4-FFF2-40B4-BE49-F238E27FC236}">
                <a16:creationId xmlns:a16="http://schemas.microsoft.com/office/drawing/2014/main" id="{0250B9D8-15BE-C91A-9083-6DE1181E8E44}"/>
              </a:ext>
            </a:extLst>
          </p:cNvPr>
          <p:cNvSpPr txBox="1">
            <a:spLocks/>
          </p:cNvSpPr>
          <p:nvPr/>
        </p:nvSpPr>
        <p:spPr>
          <a:xfrm>
            <a:off x="478517" y="4777792"/>
            <a:ext cx="5782583" cy="619572"/>
          </a:xfrm>
          <a:prstGeom prst="rect">
            <a:avLst/>
          </a:prstGeom>
        </p:spPr>
        <p:txBody>
          <a:bodyPr/>
          <a:lstStyle>
            <a:lvl1pPr marL="0" eaLnBrk="1" hangingPunct="1">
              <a:defRPr sz="60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400" kern="0" dirty="0"/>
              <a:t>Audience 1</a:t>
            </a:r>
          </a:p>
        </p:txBody>
      </p:sp>
      <p:sp>
        <p:nvSpPr>
          <p:cNvPr id="2" name="TextBox 1">
            <a:extLst>
              <a:ext uri="{FF2B5EF4-FFF2-40B4-BE49-F238E27FC236}">
                <a16:creationId xmlns:a16="http://schemas.microsoft.com/office/drawing/2014/main" id="{0100F5F7-11CB-A991-64B1-36CEFF7B9F39}"/>
              </a:ext>
            </a:extLst>
          </p:cNvPr>
          <p:cNvSpPr txBox="1"/>
          <p:nvPr/>
        </p:nvSpPr>
        <p:spPr>
          <a:xfrm>
            <a:off x="1217681" y="5887076"/>
            <a:ext cx="7411814" cy="830997"/>
          </a:xfrm>
          <a:prstGeom prst="rect">
            <a:avLst/>
          </a:prstGeom>
          <a:noFill/>
        </p:spPr>
        <p:txBody>
          <a:bodyPr wrap="square">
            <a:spAutoFit/>
          </a:bodyPr>
          <a:lstStyle/>
          <a:p>
            <a:r>
              <a:rPr lang="en-US" sz="2400" dirty="0">
                <a:solidFill>
                  <a:schemeClr val="tx2">
                    <a:lumMod val="20000"/>
                    <a:lumOff val="80000"/>
                  </a:schemeClr>
                </a:solidFill>
                <a:effectLst/>
                <a:latin typeface="Open Sans" panose="020B0606030504020204" pitchFamily="34" charset="0"/>
                <a:ea typeface="Open Sans" panose="020B0606030504020204" pitchFamily="34" charset="0"/>
                <a:cs typeface="Open Sans" panose="020B0606030504020204" pitchFamily="34" charset="0"/>
              </a:rPr>
              <a:t>Copyright © 2023 by ETS. All rights reserved. ETS and the ETS logo are registered trademarks of ETS.</a:t>
            </a:r>
          </a:p>
        </p:txBody>
      </p:sp>
    </p:spTree>
    <p:extLst>
      <p:ext uri="{BB962C8B-B14F-4D97-AF65-F5344CB8AC3E}">
        <p14:creationId xmlns:p14="http://schemas.microsoft.com/office/powerpoint/2010/main" val="88828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0633EA12-6644-5BB7-C8FA-F3A42CA22469}"/>
              </a:ext>
            </a:extLst>
          </p:cNvPr>
          <p:cNvSpPr>
            <a:spLocks noGrp="1"/>
          </p:cNvSpPr>
          <p:nvPr>
            <p:ph type="title" idx="4294967295"/>
          </p:nvPr>
        </p:nvSpPr>
        <p:spPr>
          <a:xfrm>
            <a:off x="478517" y="395394"/>
            <a:ext cx="11239154" cy="5026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Six Scenarios</a:t>
            </a:r>
          </a:p>
        </p:txBody>
      </p:sp>
      <p:graphicFrame>
        <p:nvGraphicFramePr>
          <p:cNvPr id="6" name="Table 14">
            <a:extLst>
              <a:ext uri="{FF2B5EF4-FFF2-40B4-BE49-F238E27FC236}">
                <a16:creationId xmlns:a16="http://schemas.microsoft.com/office/drawing/2014/main" id="{2C0D6D2C-7068-44AA-D962-28E6E2BAD2F1}"/>
              </a:ext>
            </a:extLst>
          </p:cNvPr>
          <p:cNvGraphicFramePr>
            <a:graphicFrameLocks noGrp="1"/>
          </p:cNvGraphicFramePr>
          <p:nvPr>
            <p:extLst>
              <p:ext uri="{D42A27DB-BD31-4B8C-83A1-F6EECF244321}">
                <p14:modId xmlns:p14="http://schemas.microsoft.com/office/powerpoint/2010/main" val="1107665273"/>
              </p:ext>
            </p:extLst>
          </p:nvPr>
        </p:nvGraphicFramePr>
        <p:xfrm>
          <a:off x="478517" y="1288732"/>
          <a:ext cx="11239153" cy="5273040"/>
        </p:xfrm>
        <a:graphic>
          <a:graphicData uri="http://schemas.openxmlformats.org/drawingml/2006/table">
            <a:tbl>
              <a:tblPr firstRow="1" bandRow="1">
                <a:tableStyleId>{2D5ABB26-0587-4C30-8999-92F81FD0307C}</a:tableStyleId>
              </a:tblPr>
              <a:tblGrid>
                <a:gridCol w="2463376">
                  <a:extLst>
                    <a:ext uri="{9D8B030D-6E8A-4147-A177-3AD203B41FA5}">
                      <a16:colId xmlns:a16="http://schemas.microsoft.com/office/drawing/2014/main" val="3458234545"/>
                    </a:ext>
                  </a:extLst>
                </a:gridCol>
                <a:gridCol w="3541103">
                  <a:extLst>
                    <a:ext uri="{9D8B030D-6E8A-4147-A177-3AD203B41FA5}">
                      <a16:colId xmlns:a16="http://schemas.microsoft.com/office/drawing/2014/main" val="3190716106"/>
                    </a:ext>
                  </a:extLst>
                </a:gridCol>
                <a:gridCol w="5234674">
                  <a:extLst>
                    <a:ext uri="{9D8B030D-6E8A-4147-A177-3AD203B41FA5}">
                      <a16:colId xmlns:a16="http://schemas.microsoft.com/office/drawing/2014/main" val="1238171596"/>
                    </a:ext>
                  </a:extLst>
                </a:gridCol>
              </a:tblGrid>
              <a:tr h="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Open Sans" panose="020B0606030504020204" pitchFamily="34" charset="0"/>
                          <a:ea typeface="Open Sans" panose="020B0606030504020204" pitchFamily="34" charset="0"/>
                          <a:cs typeface="Open Sans" panose="020B0606030504020204" pitchFamily="34" charset="0"/>
                        </a:rPr>
                        <a:t>Scenario</a:t>
                      </a:r>
                    </a:p>
                  </a:txBody>
                  <a:tcPr marL="182880" marR="182880" marT="182880" marB="18288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Open Sans" panose="020B0606030504020204" pitchFamily="34" charset="0"/>
                          <a:ea typeface="Open Sans" panose="020B0606030504020204" pitchFamily="34" charset="0"/>
                          <a:cs typeface="Open Sans" panose="020B0606030504020204" pitchFamily="34" charset="0"/>
                        </a:rPr>
                        <a:t>Growth Score</a:t>
                      </a:r>
                    </a:p>
                  </a:txBody>
                  <a:tcPr marL="182880" marR="182880" marT="182880" marB="18288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lumMod val="85000"/>
                      </a:schemeClr>
                    </a:solidFill>
                  </a:tcPr>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Growth</a:t>
                      </a:r>
                      <a:r>
                        <a:rPr lang="en-US" sz="2800" b="1" baseline="0" dirty="0">
                          <a:latin typeface="Open Sans" panose="020B0606030504020204" pitchFamily="34" charset="0"/>
                          <a:ea typeface="Open Sans" panose="020B0606030504020204" pitchFamily="34" charset="0"/>
                          <a:cs typeface="Open Sans" panose="020B0606030504020204" pitchFamily="34" charset="0"/>
                        </a:rPr>
                        <a:t> Category</a:t>
                      </a:r>
                      <a:endParaRPr lang="en-US"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182880" marB="18288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8970767"/>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a:latin typeface="Open Sans" panose="020B0606030504020204" pitchFamily="34" charset="0"/>
                          <a:ea typeface="Open Sans" panose="020B0606030504020204" pitchFamily="34" charset="0"/>
                          <a:cs typeface="Open Sans" panose="020B0606030504020204" pitchFamily="34" charset="0"/>
                        </a:rPr>
                        <a:t>1</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a:latin typeface="Open Sans" panose="020B0606030504020204" pitchFamily="34" charset="0"/>
                          <a:ea typeface="Open Sans" panose="020B0606030504020204" pitchFamily="34" charset="0"/>
                          <a:cs typeface="Open Sans" panose="020B0606030504020204" pitchFamily="34" charset="0"/>
                        </a:rPr>
                        <a:t>Above</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US" sz="2400" dirty="0">
                          <a:latin typeface="Open Sans" panose="020B0606030504020204" pitchFamily="34" charset="0"/>
                          <a:ea typeface="Open Sans" panose="020B0606030504020204" pitchFamily="34" charset="0"/>
                          <a:cs typeface="Open Sans" panose="020B0606030504020204" pitchFamily="34" charset="0"/>
                        </a:rPr>
                        <a:t>Similar to Typical Growth</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11969"/>
                  </a:ext>
                </a:extLst>
              </a:tr>
              <a:tr h="0">
                <a:tc>
                  <a:txBody>
                    <a:bodyPr/>
                    <a:lstStyle/>
                    <a:p>
                      <a:r>
                        <a:rPr lang="en-US" sz="2400" b="0">
                          <a:latin typeface="Open Sans" panose="020B0606030504020204" pitchFamily="34" charset="0"/>
                          <a:ea typeface="Open Sans" panose="020B0606030504020204" pitchFamily="34" charset="0"/>
                          <a:cs typeface="Open Sans" panose="020B0606030504020204" pitchFamily="34" charset="0"/>
                        </a:rPr>
                        <a:t>2</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Above</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US" sz="2400" dirty="0">
                          <a:latin typeface="Open Sans" panose="020B0606030504020204" pitchFamily="34" charset="0"/>
                          <a:ea typeface="Open Sans" panose="020B0606030504020204" pitchFamily="34" charset="0"/>
                          <a:cs typeface="Open Sans" panose="020B0606030504020204" pitchFamily="34" charset="0"/>
                        </a:rPr>
                        <a:t>Above Typical Growth</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8131843"/>
                  </a:ext>
                </a:extLst>
              </a:tr>
              <a:tr h="0">
                <a:tc>
                  <a:txBody>
                    <a:bodyPr/>
                    <a:lstStyle/>
                    <a:p>
                      <a:r>
                        <a:rPr lang="en-US" sz="2400" b="0">
                          <a:latin typeface="Open Sans" panose="020B0606030504020204" pitchFamily="34" charset="0"/>
                          <a:ea typeface="Open Sans" panose="020B0606030504020204" pitchFamily="34" charset="0"/>
                          <a:cs typeface="Open Sans" panose="020B0606030504020204" pitchFamily="34" charset="0"/>
                        </a:rPr>
                        <a:t>3</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US" sz="2400" b="1">
                          <a:latin typeface="Open Sans" panose="020B0606030504020204" pitchFamily="34" charset="0"/>
                          <a:ea typeface="Open Sans" panose="020B0606030504020204" pitchFamily="34" charset="0"/>
                          <a:cs typeface="Open Sans" panose="020B0606030504020204" pitchFamily="34" charset="0"/>
                        </a:rPr>
                        <a:t>Below</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US" sz="2400">
                          <a:latin typeface="Open Sans" panose="020B0606030504020204" pitchFamily="34" charset="0"/>
                          <a:ea typeface="Open Sans" panose="020B0606030504020204" pitchFamily="34" charset="0"/>
                          <a:cs typeface="Open Sans" panose="020B0606030504020204" pitchFamily="34" charset="0"/>
                        </a:rPr>
                        <a:t>Similar to Typical Growth</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67670056"/>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a:latin typeface="Open Sans" panose="020B0606030504020204" pitchFamily="34" charset="0"/>
                          <a:ea typeface="Open Sans" panose="020B0606030504020204" pitchFamily="34" charset="0"/>
                          <a:cs typeface="Open Sans" panose="020B0606030504020204" pitchFamily="34" charset="0"/>
                        </a:rPr>
                        <a:t>4</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a:latin typeface="Open Sans" panose="020B0606030504020204" pitchFamily="34" charset="0"/>
                          <a:ea typeface="Open Sans" panose="020B0606030504020204" pitchFamily="34" charset="0"/>
                          <a:cs typeface="Open Sans" panose="020B0606030504020204" pitchFamily="34" charset="0"/>
                        </a:rPr>
                        <a:t>Below</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US" sz="2400">
                          <a:latin typeface="Open Sans" panose="020B0606030504020204" pitchFamily="34" charset="0"/>
                          <a:ea typeface="Open Sans" panose="020B0606030504020204" pitchFamily="34" charset="0"/>
                          <a:cs typeface="Open Sans" panose="020B0606030504020204" pitchFamily="34" charset="0"/>
                        </a:rPr>
                        <a:t>Below Typical Growth</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8068395"/>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a:latin typeface="Open Sans" panose="020B0606030504020204" pitchFamily="34" charset="0"/>
                          <a:ea typeface="Open Sans" panose="020B0606030504020204" pitchFamily="34" charset="0"/>
                          <a:cs typeface="Open Sans" panose="020B0606030504020204" pitchFamily="34" charset="0"/>
                        </a:rPr>
                        <a:t>5</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a:latin typeface="Open Sans" panose="020B0606030504020204" pitchFamily="34" charset="0"/>
                          <a:ea typeface="Open Sans" panose="020B0606030504020204" pitchFamily="34" charset="0"/>
                          <a:cs typeface="Open Sans" panose="020B0606030504020204" pitchFamily="34" charset="0"/>
                        </a:rPr>
                        <a:t>At Typical Growth</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a:latin typeface="Open Sans" panose="020B0606030504020204" pitchFamily="34" charset="0"/>
                          <a:ea typeface="Open Sans" panose="020B0606030504020204" pitchFamily="34" charset="0"/>
                          <a:cs typeface="Open Sans" panose="020B0606030504020204" pitchFamily="34" charset="0"/>
                        </a:rPr>
                        <a:t>Similar to Typical Growth</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8215319"/>
                  </a:ext>
                </a:extLst>
              </a:tr>
              <a:tr h="8229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a:latin typeface="Open Sans" panose="020B0606030504020204" pitchFamily="34" charset="0"/>
                          <a:ea typeface="Open Sans" panose="020B0606030504020204" pitchFamily="34" charset="0"/>
                          <a:cs typeface="Open Sans" panose="020B0606030504020204" pitchFamily="34" charset="0"/>
                        </a:rPr>
                        <a:t>6</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a:latin typeface="Open Sans" panose="020B0606030504020204" pitchFamily="34" charset="0"/>
                          <a:ea typeface="Open Sans" panose="020B0606030504020204" pitchFamily="34" charset="0"/>
                          <a:cs typeface="Open Sans" panose="020B0606030504020204" pitchFamily="34" charset="0"/>
                        </a:rPr>
                        <a:t>Not Reportable</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latin typeface="Open Sans" panose="020B0606030504020204" pitchFamily="34" charset="0"/>
                          <a:ea typeface="Open Sans" panose="020B0606030504020204" pitchFamily="34" charset="0"/>
                          <a:cs typeface="Open Sans" panose="020B0606030504020204" pitchFamily="34" charset="0"/>
                        </a:rPr>
                        <a:t>N/A</a:t>
                      </a:r>
                    </a:p>
                  </a:txBody>
                  <a:tcPr marL="182880" marR="182880" marT="182880" marB="18288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9870480"/>
                  </a:ext>
                </a:extLst>
              </a:tr>
            </a:tbl>
          </a:graphicData>
        </a:graphic>
      </p:graphicFrame>
    </p:spTree>
    <p:extLst>
      <p:ext uri="{BB962C8B-B14F-4D97-AF65-F5344CB8AC3E}">
        <p14:creationId xmlns:p14="http://schemas.microsoft.com/office/powerpoint/2010/main" val="1351073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4DBD-E789-DC75-A2E8-08E0A516AA62}"/>
              </a:ext>
              <a:ext uri="{C183D7F6-B498-43B3-948B-1728B52AA6E4}">
                <adec:decorative xmlns:adec="http://schemas.microsoft.com/office/drawing/2017/decorative" val="0"/>
              </a:ext>
            </a:extLst>
          </p:cNvPr>
          <p:cNvSpPr>
            <a:spLocks noGrp="1"/>
          </p:cNvSpPr>
          <p:nvPr>
            <p:ph type="title" idx="4294967295"/>
          </p:nvPr>
        </p:nvSpPr>
        <p:spPr>
          <a:xfrm>
            <a:off x="0" y="-12411"/>
            <a:ext cx="12192000" cy="1163294"/>
          </a:xfrm>
          <a:prstGeom prst="rect">
            <a:avLst/>
          </a:prstGeom>
          <a:solidFill>
            <a:schemeClr val="tx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Scenario 1: Growth Score—Above, Growth Category—Similar to Typical Growth</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pic>
        <p:nvPicPr>
          <p:cNvPr id="11" name="Picture 10" descr="Scenario 1:  Growth Score- Above, and Growth Category Similar to Typical Growth; a description of the image is found in the notes for this slide. ">
            <a:extLst>
              <a:ext uri="{FF2B5EF4-FFF2-40B4-BE49-F238E27FC236}">
                <a16:creationId xmlns:a16="http://schemas.microsoft.com/office/drawing/2014/main" id="{34C52FAD-8F2A-6E4D-4C77-A5673F5A7A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2619" y="1569302"/>
            <a:ext cx="10726762" cy="3483024"/>
          </a:xfrm>
          <a:prstGeom prst="rect">
            <a:avLst/>
          </a:prstGeom>
        </p:spPr>
      </p:pic>
      <p:pic>
        <p:nvPicPr>
          <p:cNvPr id="12" name="Picture 11" descr="Growth Score pop-up window; a description of this image is found in the notes for this slide.">
            <a:extLst>
              <a:ext uri="{FF2B5EF4-FFF2-40B4-BE49-F238E27FC236}">
                <a16:creationId xmlns:a16="http://schemas.microsoft.com/office/drawing/2014/main" id="{C243D488-93D6-96CC-CA7A-8A7A9AE74D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06383" y="4715731"/>
            <a:ext cx="2937302" cy="18882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2076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24FA-A3CC-DA53-7CD4-5EBCF82E8557}"/>
              </a:ext>
              <a:ext uri="{C183D7F6-B498-43B3-948B-1728B52AA6E4}">
                <adec:decorative xmlns:adec="http://schemas.microsoft.com/office/drawing/2017/decorative" val="1"/>
              </a:ext>
            </a:extLst>
          </p:cNvPr>
          <p:cNvSpPr>
            <a:spLocks noGrp="1"/>
          </p:cNvSpPr>
          <p:nvPr>
            <p:ph type="title" idx="4294967295"/>
          </p:nvPr>
        </p:nvSpPr>
        <p:spPr>
          <a:xfrm>
            <a:off x="0" y="-15874"/>
            <a:ext cx="12192000" cy="1166757"/>
          </a:xfrm>
          <a:prstGeom prst="rect">
            <a:avLst/>
          </a:prstGeom>
          <a:solidFill>
            <a:schemeClr val="tx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Scenario 2: Growth Score—Above, Growth Category—Above Typical Growth</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10" descr="Scenario 2: Growth Score Above and Growth Category Similar to Typical Growth; a description of this image is found in the notes for this slide.">
            <a:extLst>
              <a:ext uri="{FF2B5EF4-FFF2-40B4-BE49-F238E27FC236}">
                <a16:creationId xmlns:a16="http://schemas.microsoft.com/office/drawing/2014/main" id="{34C52FAD-8F2A-6E4D-4C77-A5673F5A7A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4617" y="1514476"/>
            <a:ext cx="10722766" cy="3537850"/>
          </a:xfrm>
          <a:prstGeom prst="rect">
            <a:avLst/>
          </a:prstGeom>
        </p:spPr>
      </p:pic>
      <p:pic>
        <p:nvPicPr>
          <p:cNvPr id="12" name="Picture 11" descr="Growth Score pop-up window; a description of this image is found in the notes for this slide.">
            <a:extLst>
              <a:ext uri="{FF2B5EF4-FFF2-40B4-BE49-F238E27FC236}">
                <a16:creationId xmlns:a16="http://schemas.microsoft.com/office/drawing/2014/main" id="{C243D488-93D6-96CC-CA7A-8A7A9AE74D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69481" y="4688425"/>
            <a:ext cx="2981285" cy="1726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17941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1A01-D661-68AD-67CA-48C33E5F2B56}"/>
              </a:ext>
              <a:ext uri="{C183D7F6-B498-43B3-948B-1728B52AA6E4}">
                <adec:decorative xmlns:adec="http://schemas.microsoft.com/office/drawing/2017/decorative" val="0"/>
              </a:ext>
            </a:extLst>
          </p:cNvPr>
          <p:cNvSpPr>
            <a:spLocks noGrp="1"/>
          </p:cNvSpPr>
          <p:nvPr>
            <p:ph type="title" idx="4294967295"/>
          </p:nvPr>
        </p:nvSpPr>
        <p:spPr>
          <a:xfrm>
            <a:off x="0" y="0"/>
            <a:ext cx="12192000" cy="1166758"/>
          </a:xfrm>
          <a:prstGeom prst="rect">
            <a:avLst/>
          </a:prstGeom>
          <a:solidFill>
            <a:schemeClr val="tx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Scenario 3: Growth Score—Below, Growth Category—Similar to Typical Growth</a:t>
            </a:r>
            <a:endParaRPr kumimoji="0" lang="en-US" sz="3600" b="0" i="0" u="none" strike="noStrike" kern="1200" cap="none" spc="0" normalizeH="0" baseline="0" noProof="0">
              <a:ln>
                <a:noFill/>
              </a:ln>
              <a:solidFill>
                <a:schemeClr val="bg1"/>
              </a:solidFill>
              <a:effectLst/>
              <a:uLnTx/>
              <a:uFillTx/>
              <a:latin typeface="+mn-lt"/>
              <a:ea typeface="+mn-ea"/>
              <a:cs typeface="+mn-cs"/>
            </a:endParaRPr>
          </a:p>
        </p:txBody>
      </p:sp>
      <p:pic>
        <p:nvPicPr>
          <p:cNvPr id="11" name="Picture 10" descr="Scenario 3: Growth Scores Below and Growth Category Similar to Typical Growth; a description of this image is found in the notes for this slide.">
            <a:extLst>
              <a:ext uri="{FF2B5EF4-FFF2-40B4-BE49-F238E27FC236}">
                <a16:creationId xmlns:a16="http://schemas.microsoft.com/office/drawing/2014/main" id="{34C52FAD-8F2A-6E4D-4C77-A5673F5A7A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7238" y="1550537"/>
            <a:ext cx="10698474" cy="3492264"/>
          </a:xfrm>
          <a:prstGeom prst="rect">
            <a:avLst/>
          </a:prstGeom>
        </p:spPr>
      </p:pic>
      <p:pic>
        <p:nvPicPr>
          <p:cNvPr id="12" name="Picture 11" descr="Growth Score pop-up window; a description of this image is found in the notes for this slide.">
            <a:extLst>
              <a:ext uri="{FF2B5EF4-FFF2-40B4-BE49-F238E27FC236}">
                <a16:creationId xmlns:a16="http://schemas.microsoft.com/office/drawing/2014/main" id="{C243D488-93D6-96CC-CA7A-8A7A9AE74D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79098" y="4690530"/>
            <a:ext cx="2990139" cy="19299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9377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the Slide: Scenario 4: Growth Score-Below, Growth Category-Below Typical Growth.">
            <a:extLst>
              <a:ext uri="{FF2B5EF4-FFF2-40B4-BE49-F238E27FC236}">
                <a16:creationId xmlns:a16="http://schemas.microsoft.com/office/drawing/2014/main" id="{9B79BB32-3A9B-219C-FEE2-7B4DD5BCD0F4}"/>
              </a:ext>
            </a:extLst>
          </p:cNvPr>
          <p:cNvSpPr>
            <a:spLocks noGrp="1"/>
          </p:cNvSpPr>
          <p:nvPr>
            <p:ph type="title" idx="4294967295"/>
          </p:nvPr>
        </p:nvSpPr>
        <p:spPr>
          <a:xfrm>
            <a:off x="0" y="-46698"/>
            <a:ext cx="12192000" cy="1166758"/>
          </a:xfrm>
          <a:prstGeom prst="rect">
            <a:avLst/>
          </a:prstGeom>
          <a:solidFill>
            <a:schemeClr val="tx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Scenario 4: Growth Score—Below, Growth Category—Below Typical Growth </a:t>
            </a:r>
            <a:endParaRPr kumimoji="0" lang="en-US" sz="3600" b="0" i="0" u="none" strike="noStrike" kern="1200" cap="none" spc="0" normalizeH="0" baseline="0" noProof="0">
              <a:ln>
                <a:noFill/>
              </a:ln>
              <a:solidFill>
                <a:schemeClr val="lt1"/>
              </a:solidFill>
              <a:effectLst/>
              <a:uLnTx/>
              <a:uFillTx/>
              <a:latin typeface="+mn-lt"/>
              <a:ea typeface="+mn-ea"/>
              <a:cs typeface="+mn-cs"/>
            </a:endParaRPr>
          </a:p>
        </p:txBody>
      </p:sp>
      <p:pic>
        <p:nvPicPr>
          <p:cNvPr id="11" name="Picture 10" descr="Scenario 4: Growth Score Below and Growth Category Below Typical Growth; a description of this image is found in the notes for this slide.">
            <a:extLst>
              <a:ext uri="{FF2B5EF4-FFF2-40B4-BE49-F238E27FC236}">
                <a16:creationId xmlns:a16="http://schemas.microsoft.com/office/drawing/2014/main" id="{34C52FAD-8F2A-6E4D-4C77-A5673F5A7A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1134" y="1533526"/>
            <a:ext cx="10672581" cy="3518800"/>
          </a:xfrm>
          <a:prstGeom prst="rect">
            <a:avLst/>
          </a:prstGeom>
        </p:spPr>
      </p:pic>
      <p:pic>
        <p:nvPicPr>
          <p:cNvPr id="12" name="Picture 11" descr="Growth Score pop-up window; a description of this image is found in the notes for this slide.">
            <a:extLst>
              <a:ext uri="{FF2B5EF4-FFF2-40B4-BE49-F238E27FC236}">
                <a16:creationId xmlns:a16="http://schemas.microsoft.com/office/drawing/2014/main" id="{C243D488-93D6-96CC-CA7A-8A7A9AE74D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79960" y="4698352"/>
            <a:ext cx="2960326" cy="1734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42328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2A2C-EAEA-1003-9A67-C199F6D4F8BA}"/>
              </a:ext>
            </a:extLst>
          </p:cNvPr>
          <p:cNvSpPr>
            <a:spLocks noGrp="1"/>
          </p:cNvSpPr>
          <p:nvPr>
            <p:ph type="title" idx="4294967295"/>
          </p:nvPr>
        </p:nvSpPr>
        <p:spPr>
          <a:xfrm>
            <a:off x="0" y="-9634"/>
            <a:ext cx="12192000" cy="1160517"/>
          </a:xfrm>
          <a:prstGeom prst="rect">
            <a:avLst/>
          </a:prstGeom>
          <a:solidFill>
            <a:schemeClr val="tx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Scenario 5: Growth Score—At Typical Growth, Growth Category—Similar to Typical Growth</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pic>
        <p:nvPicPr>
          <p:cNvPr id="11" name="Picture 10" descr="Scenario 5: Growth Score At Typical Growth and Growth Category Similar to Typical Growth; a description of this image is found in the notes for this slide.">
            <a:extLst>
              <a:ext uri="{FF2B5EF4-FFF2-40B4-BE49-F238E27FC236}">
                <a16:creationId xmlns:a16="http://schemas.microsoft.com/office/drawing/2014/main" id="{34C52FAD-8F2A-6E4D-4C77-A5673F5A7A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43186" y="1550320"/>
            <a:ext cx="10668683" cy="3483534"/>
          </a:xfrm>
          <a:prstGeom prst="rect">
            <a:avLst/>
          </a:prstGeom>
        </p:spPr>
      </p:pic>
      <p:pic>
        <p:nvPicPr>
          <p:cNvPr id="12" name="Picture 11" descr="Growth Score pop-up window; a description of this image is found in the notes for this slide.">
            <a:extLst>
              <a:ext uri="{FF2B5EF4-FFF2-40B4-BE49-F238E27FC236}">
                <a16:creationId xmlns:a16="http://schemas.microsoft.com/office/drawing/2014/main" id="{C243D488-93D6-96CC-CA7A-8A7A9AE74D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85891" y="4679468"/>
            <a:ext cx="2911131" cy="18638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45511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E2715-DBAC-C268-9C41-C2FC510C037E}"/>
              </a:ext>
              <a:ext uri="{C183D7F6-B498-43B3-948B-1728B52AA6E4}">
                <adec:decorative xmlns:adec="http://schemas.microsoft.com/office/drawing/2017/decorative" val="1"/>
              </a:ext>
            </a:extLst>
          </p:cNvPr>
          <p:cNvSpPr/>
          <p:nvPr/>
        </p:nvSpPr>
        <p:spPr>
          <a:xfrm>
            <a:off x="0" y="-25400"/>
            <a:ext cx="12192000" cy="11762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itle">
            <a:extLst>
              <a:ext uri="{FF2B5EF4-FFF2-40B4-BE49-F238E27FC236}">
                <a16:creationId xmlns:a16="http://schemas.microsoft.com/office/drawing/2014/main" id="{EB34BC1C-F15F-7F4C-AC39-8D2729E29D13}"/>
              </a:ext>
            </a:extLst>
          </p:cNvPr>
          <p:cNvSpPr>
            <a:spLocks noGrp="1"/>
          </p:cNvSpPr>
          <p:nvPr>
            <p:ph type="title" idx="4294967295"/>
          </p:nvPr>
        </p:nvSpPr>
        <p:spPr>
          <a:xfrm>
            <a:off x="708442" y="145332"/>
            <a:ext cx="11239154" cy="5026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Scenario 6: Growth Score—Not Reportable, Growth Category—N/A</a:t>
            </a:r>
            <a:endParaRPr kumimoji="0" lang="en-US" sz="3200" b="0" i="0" u="none" strike="noStrike" kern="0" cap="none" spc="0" normalizeH="0" baseline="0" noProof="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1" name="Picture 10" descr="The Pacific Islander student group does not have enough students to report an English Language Arts/Literacy growth score. ">
            <a:extLst>
              <a:ext uri="{FF2B5EF4-FFF2-40B4-BE49-F238E27FC236}">
                <a16:creationId xmlns:a16="http://schemas.microsoft.com/office/drawing/2014/main" id="{34C52FAD-8F2A-6E4D-4C77-A5673F5A7A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61658" y="1533527"/>
            <a:ext cx="10668683" cy="3507649"/>
          </a:xfrm>
          <a:prstGeom prst="rect">
            <a:avLst/>
          </a:prstGeom>
        </p:spPr>
      </p:pic>
    </p:spTree>
    <p:extLst>
      <p:ext uri="{BB962C8B-B14F-4D97-AF65-F5344CB8AC3E}">
        <p14:creationId xmlns:p14="http://schemas.microsoft.com/office/powerpoint/2010/main" val="31312612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DD33DA3F-4B46-BAD4-9C2F-132727532BA3}"/>
              </a:ext>
            </a:extLst>
          </p:cNvPr>
          <p:cNvSpPr>
            <a:spLocks noGrp="1"/>
          </p:cNvSpPr>
          <p:nvPr>
            <p:ph type="title" idx="4294967295"/>
          </p:nvPr>
        </p:nvSpPr>
        <p:spPr>
          <a:xfrm>
            <a:off x="478517" y="2858416"/>
            <a:ext cx="5998483" cy="1014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Student Group</a:t>
            </a:r>
            <a:r>
              <a:rPr kumimoji="0" lang="en-US" sz="6000" b="1" i="0" u="none" strike="noStrike" kern="0" cap="none" spc="0" normalizeH="0" noProof="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 </a:t>
            </a:r>
            <a:r>
              <a:rPr kumimoji="0" lang="en-US" sz="6000" b="1" i="0" u="none" strike="noStrike" kern="0" cap="none" spc="0" normalizeH="0" baseline="0" noProof="0">
                <a:ln>
                  <a:noFill/>
                </a:ln>
                <a:solidFill>
                  <a:schemeClr val="bg1"/>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Summary</a:t>
            </a:r>
          </a:p>
        </p:txBody>
      </p:sp>
      <p:sp>
        <p:nvSpPr>
          <p:cNvPr id="3" name="Text Placeholder 4">
            <a:extLst>
              <a:ext uri="{FF2B5EF4-FFF2-40B4-BE49-F238E27FC236}">
                <a16:creationId xmlns:a16="http://schemas.microsoft.com/office/drawing/2014/main" id="{DAEA94AE-F936-5F49-C4F9-9C93F7BA55E7}"/>
              </a:ext>
            </a:extLst>
          </p:cNvPr>
          <p:cNvSpPr txBox="1">
            <a:spLocks/>
          </p:cNvSpPr>
          <p:nvPr/>
        </p:nvSpPr>
        <p:spPr>
          <a:xfrm>
            <a:off x="478517" y="4777792"/>
            <a:ext cx="5782583" cy="619572"/>
          </a:xfrm>
          <a:prstGeom prst="rect">
            <a:avLst/>
          </a:prstGeom>
        </p:spPr>
        <p:txBody>
          <a:bodyPr/>
          <a:lstStyle>
            <a:lvl1pPr marL="0" eaLnBrk="1" hangingPunct="1">
              <a:defRPr sz="60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400" kern="0" dirty="0"/>
              <a:t>Audience 1</a:t>
            </a:r>
          </a:p>
        </p:txBody>
      </p:sp>
      <p:sp>
        <p:nvSpPr>
          <p:cNvPr id="2" name="TextBox 1">
            <a:extLst>
              <a:ext uri="{FF2B5EF4-FFF2-40B4-BE49-F238E27FC236}">
                <a16:creationId xmlns:a16="http://schemas.microsoft.com/office/drawing/2014/main" id="{2F633B02-80AE-B475-7B52-4AB9329AD05A}"/>
              </a:ext>
            </a:extLst>
          </p:cNvPr>
          <p:cNvSpPr txBox="1"/>
          <p:nvPr/>
        </p:nvSpPr>
        <p:spPr>
          <a:xfrm>
            <a:off x="1228832" y="5887076"/>
            <a:ext cx="7411814" cy="830997"/>
          </a:xfrm>
          <a:prstGeom prst="rect">
            <a:avLst/>
          </a:prstGeom>
          <a:noFill/>
        </p:spPr>
        <p:txBody>
          <a:bodyPr wrap="square">
            <a:spAutoFit/>
          </a:bodyPr>
          <a:lstStyle/>
          <a:p>
            <a:r>
              <a:rPr lang="en-US" sz="2400" dirty="0">
                <a:solidFill>
                  <a:schemeClr val="tx2">
                    <a:lumMod val="20000"/>
                    <a:lumOff val="80000"/>
                  </a:schemeClr>
                </a:solidFill>
                <a:effectLst/>
                <a:latin typeface="Open Sans" panose="020B0606030504020204" pitchFamily="34" charset="0"/>
                <a:ea typeface="Open Sans" panose="020B0606030504020204" pitchFamily="34" charset="0"/>
                <a:cs typeface="Open Sans" panose="020B0606030504020204" pitchFamily="34" charset="0"/>
              </a:rPr>
              <a:t>Copyright © 2023 by ETS. All rights reserved. ETS and the ETS logo are registered trademarks of ETS.</a:t>
            </a:r>
          </a:p>
        </p:txBody>
      </p:sp>
    </p:spTree>
    <p:extLst>
      <p:ext uri="{BB962C8B-B14F-4D97-AF65-F5344CB8AC3E}">
        <p14:creationId xmlns:p14="http://schemas.microsoft.com/office/powerpoint/2010/main" val="14567598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B34BC1C-F15F-7F4C-AC39-8D2729E29D13}"/>
              </a:ext>
            </a:extLst>
          </p:cNvPr>
          <p:cNvSpPr>
            <a:spLocks noGrp="1"/>
          </p:cNvSpPr>
          <p:nvPr>
            <p:ph type="title" idx="4294967295"/>
          </p:nvPr>
        </p:nvSpPr>
        <p:spPr>
          <a:xfrm>
            <a:off x="477838" y="395288"/>
            <a:ext cx="11239500" cy="5032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2"/>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Student Group Summary (1)</a:t>
            </a:r>
          </a:p>
        </p:txBody>
      </p:sp>
      <p:pic>
        <p:nvPicPr>
          <p:cNvPr id="2" name="Picture 1" descr="Student group comparison table; a description of this image is found in the notes for this slide.">
            <a:extLst>
              <a:ext uri="{FF2B5EF4-FFF2-40B4-BE49-F238E27FC236}">
                <a16:creationId xmlns:a16="http://schemas.microsoft.com/office/drawing/2014/main" id="{90776C79-F5D0-1C91-58A0-6DA7D0740C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5113" y="958804"/>
            <a:ext cx="9841772" cy="5079625"/>
          </a:xfrm>
          <a:prstGeom prst="rect">
            <a:avLst/>
          </a:prstGeom>
        </p:spPr>
      </p:pic>
    </p:spTree>
    <p:extLst>
      <p:ext uri="{BB962C8B-B14F-4D97-AF65-F5344CB8AC3E}">
        <p14:creationId xmlns:p14="http://schemas.microsoft.com/office/powerpoint/2010/main" val="319052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0657-8FA8-5349-82FB-C74BA650EAD9}"/>
              </a:ext>
            </a:extLst>
          </p:cNvPr>
          <p:cNvSpPr>
            <a:spLocks noGrp="1"/>
          </p:cNvSpPr>
          <p:nvPr>
            <p:ph type="title"/>
          </p:nvPr>
        </p:nvSpPr>
        <p:spPr>
          <a:xfrm>
            <a:off x="647700" y="304801"/>
            <a:ext cx="10858500" cy="1100487"/>
          </a:xfrm>
        </p:spPr>
        <p:txBody>
          <a:bodyPr/>
          <a:lstStyle/>
          <a:p>
            <a:r>
              <a:rPr lang="en-US"/>
              <a:t>2023 CCI Workplan (2) </a:t>
            </a:r>
          </a:p>
        </p:txBody>
      </p:sp>
      <p:sp>
        <p:nvSpPr>
          <p:cNvPr id="3" name="Content Placeholder 2">
            <a:extLst>
              <a:ext uri="{FF2B5EF4-FFF2-40B4-BE49-F238E27FC236}">
                <a16:creationId xmlns:a16="http://schemas.microsoft.com/office/drawing/2014/main" id="{945E2576-3508-31B0-FF61-69DA86458C4B}"/>
              </a:ext>
            </a:extLst>
          </p:cNvPr>
          <p:cNvSpPr>
            <a:spLocks noGrp="1"/>
          </p:cNvSpPr>
          <p:nvPr>
            <p:ph sz="quarter" idx="10"/>
          </p:nvPr>
        </p:nvSpPr>
        <p:spPr/>
        <p:txBody>
          <a:bodyPr>
            <a:normAutofit/>
          </a:bodyPr>
          <a:lstStyle/>
          <a:p>
            <a:pPr lvl="1"/>
            <a:r>
              <a:rPr lang="en-US" sz="3200">
                <a:ea typeface="MS Gothic" panose="020B0609070205080204" pitchFamily="49" charset="-128"/>
                <a:cs typeface="Times New Roman" panose="02020603050405020304" pitchFamily="18" charset="0"/>
              </a:rPr>
              <a:t>Exploring the development of</a:t>
            </a:r>
            <a:r>
              <a:rPr lang="en-US" sz="3200">
                <a:effectLst/>
                <a:latin typeface="Arial" panose="020B0604020202020204" pitchFamily="34" charset="0"/>
                <a:ea typeface="MS Gothic" panose="020B0609070205080204" pitchFamily="49" charset="-128"/>
                <a:cs typeface="Times New Roman" panose="02020603050405020304" pitchFamily="18" charset="0"/>
              </a:rPr>
              <a:t> </a:t>
            </a:r>
            <a:r>
              <a:rPr lang="en-US" sz="3200" b="1">
                <a:effectLst/>
                <a:latin typeface="Arial" panose="020B0604020202020204" pitchFamily="34" charset="0"/>
                <a:ea typeface="MS Gothic" panose="020B0609070205080204" pitchFamily="49" charset="-128"/>
                <a:cs typeface="Times New Roman" panose="02020603050405020304" pitchFamily="18" charset="0"/>
              </a:rPr>
              <a:t>two</a:t>
            </a:r>
            <a:r>
              <a:rPr lang="en-US" sz="3200">
                <a:effectLst/>
                <a:latin typeface="Arial" panose="020B0604020202020204" pitchFamily="34" charset="0"/>
                <a:ea typeface="MS Gothic" panose="020B0609070205080204" pitchFamily="49" charset="-128"/>
                <a:cs typeface="Times New Roman" panose="02020603050405020304" pitchFamily="18" charset="0"/>
              </a:rPr>
              <a:t> new measures: </a:t>
            </a:r>
          </a:p>
          <a:p>
            <a:pPr marL="1214438" lvl="2" indent="-457200">
              <a:buFont typeface="+mj-lt"/>
              <a:buAutoNum type="arabicPeriod"/>
            </a:pPr>
            <a:r>
              <a:rPr lang="en-US" sz="2800">
                <a:effectLst/>
                <a:latin typeface="Arial" panose="020B0604020202020204" pitchFamily="34" charset="0"/>
                <a:ea typeface="MS Gothic" panose="020B0609070205080204" pitchFamily="49" charset="-128"/>
                <a:cs typeface="Times New Roman" panose="02020603050405020304" pitchFamily="18" charset="0"/>
              </a:rPr>
              <a:t>Civic engagement</a:t>
            </a:r>
          </a:p>
          <a:p>
            <a:pPr marL="1214438" lvl="2" indent="-457200">
              <a:buFont typeface="+mj-lt"/>
              <a:buAutoNum type="arabicPeriod"/>
            </a:pPr>
            <a:r>
              <a:rPr lang="en-US" sz="2800">
                <a:effectLst/>
                <a:latin typeface="Arial" panose="020B0604020202020204" pitchFamily="34" charset="0"/>
                <a:ea typeface="MS Gothic" panose="020B0609070205080204" pitchFamily="49" charset="-128"/>
                <a:cs typeface="Times New Roman" panose="02020603050405020304" pitchFamily="18" charset="0"/>
              </a:rPr>
              <a:t>Industry certifications</a:t>
            </a:r>
            <a:r>
              <a:rPr lang="en-US">
                <a:effectLst/>
                <a:latin typeface="Arial" panose="020B0604020202020204" pitchFamily="34" charset="0"/>
                <a:ea typeface="MS Gothic" panose="020B0609070205080204" pitchFamily="49" charset="-128"/>
                <a:cs typeface="Times New Roman" panose="02020603050405020304" pitchFamily="18" charset="0"/>
              </a:rPr>
              <a:t> </a:t>
            </a:r>
          </a:p>
          <a:p>
            <a:pPr lvl="1"/>
            <a:r>
              <a:rPr lang="en-US" sz="3200">
                <a:effectLst/>
                <a:latin typeface="Arial" panose="020B0604020202020204" pitchFamily="34" charset="0"/>
                <a:ea typeface="MS Gothic" panose="020B0609070205080204" pitchFamily="49" charset="-128"/>
                <a:cs typeface="Times New Roman" panose="02020603050405020304" pitchFamily="18" charset="0"/>
              </a:rPr>
              <a:t>Review of </a:t>
            </a:r>
            <a:r>
              <a:rPr lang="en-US" sz="3200" b="1">
                <a:effectLst/>
                <a:latin typeface="Arial" panose="020B0604020202020204" pitchFamily="34" charset="0"/>
                <a:ea typeface="MS Gothic" panose="020B0609070205080204" pitchFamily="49" charset="-128"/>
                <a:cs typeface="Times New Roman" panose="02020603050405020304" pitchFamily="18" charset="0"/>
              </a:rPr>
              <a:t>current</a:t>
            </a:r>
            <a:r>
              <a:rPr lang="en-US" sz="3200">
                <a:effectLst/>
                <a:latin typeface="Arial" panose="020B0604020202020204" pitchFamily="34" charset="0"/>
                <a:ea typeface="MS Gothic" panose="020B0609070205080204" pitchFamily="49" charset="-128"/>
                <a:cs typeface="Times New Roman" panose="02020603050405020304" pitchFamily="18" charset="0"/>
              </a:rPr>
              <a:t> CCI career measures to determine if any adjustments are needed. </a:t>
            </a:r>
            <a:endParaRPr lang="en-US" sz="3200"/>
          </a:p>
        </p:txBody>
      </p:sp>
    </p:spTree>
    <p:extLst>
      <p:ext uri="{BB962C8B-B14F-4D97-AF65-F5344CB8AC3E}">
        <p14:creationId xmlns:p14="http://schemas.microsoft.com/office/powerpoint/2010/main" val="22682543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8FCECB-A394-E1D8-3BAE-A3B4B986E0C9}"/>
              </a:ext>
            </a:extLst>
          </p:cNvPr>
          <p:cNvSpPr>
            <a:spLocks noGrp="1"/>
          </p:cNvSpPr>
          <p:nvPr>
            <p:ph type="title" idx="4294967295"/>
          </p:nvPr>
        </p:nvSpPr>
        <p:spPr>
          <a:xfrm>
            <a:off x="477838" y="395288"/>
            <a:ext cx="11239500" cy="5032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2"/>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Student Group Summary (2)</a:t>
            </a:r>
          </a:p>
        </p:txBody>
      </p:sp>
      <p:pic>
        <p:nvPicPr>
          <p:cNvPr id="4" name="Picture 3" descr="Student group comparison table with a pop-up; a description of this image is found in the notes for this slide.">
            <a:extLst>
              <a:ext uri="{FF2B5EF4-FFF2-40B4-BE49-F238E27FC236}">
                <a16:creationId xmlns:a16="http://schemas.microsoft.com/office/drawing/2014/main" id="{D2C69994-58EA-13D0-B084-F99E6B3C7942}"/>
              </a:ext>
            </a:extLst>
          </p:cNvPr>
          <p:cNvPicPr>
            <a:picLocks noChangeAspect="1"/>
          </p:cNvPicPr>
          <p:nvPr/>
        </p:nvPicPr>
        <p:blipFill>
          <a:blip r:embed="rId3"/>
          <a:stretch>
            <a:fillRect/>
          </a:stretch>
        </p:blipFill>
        <p:spPr>
          <a:xfrm>
            <a:off x="1165661" y="940332"/>
            <a:ext cx="9842205" cy="5079625"/>
          </a:xfrm>
          <a:prstGeom prst="rect">
            <a:avLst/>
          </a:prstGeom>
        </p:spPr>
      </p:pic>
    </p:spTree>
    <p:extLst>
      <p:ext uri="{BB962C8B-B14F-4D97-AF65-F5344CB8AC3E}">
        <p14:creationId xmlns:p14="http://schemas.microsoft.com/office/powerpoint/2010/main" val="17369213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81C5-0AAE-4AF3-6AE7-D44E7FB4D397}"/>
              </a:ext>
            </a:extLst>
          </p:cNvPr>
          <p:cNvSpPr>
            <a:spLocks noGrp="1"/>
          </p:cNvSpPr>
          <p:nvPr>
            <p:ph type="title"/>
          </p:nvPr>
        </p:nvSpPr>
        <p:spPr/>
        <p:txBody>
          <a:bodyPr/>
          <a:lstStyle/>
          <a:p>
            <a:r>
              <a:rPr lang="en-US" sz="4800" dirty="0"/>
              <a:t>Next Steps: Growth Model</a:t>
            </a:r>
          </a:p>
        </p:txBody>
      </p:sp>
      <p:sp>
        <p:nvSpPr>
          <p:cNvPr id="3" name="Content Placeholder 2">
            <a:extLst>
              <a:ext uri="{FF2B5EF4-FFF2-40B4-BE49-F238E27FC236}">
                <a16:creationId xmlns:a16="http://schemas.microsoft.com/office/drawing/2014/main" id="{25AEF274-9229-8EFB-317F-159FCC45C54A}"/>
              </a:ext>
            </a:extLst>
          </p:cNvPr>
          <p:cNvSpPr>
            <a:spLocks noGrp="1"/>
          </p:cNvSpPr>
          <p:nvPr>
            <p:ph sz="quarter" idx="10"/>
          </p:nvPr>
        </p:nvSpPr>
        <p:spPr/>
        <p:txBody>
          <a:bodyPr>
            <a:normAutofit fontScale="85000" lnSpcReduction="20000"/>
          </a:bodyPr>
          <a:lstStyle/>
          <a:p>
            <a:r>
              <a:rPr lang="en-US" dirty="0"/>
              <a:t>2024 Accountability Workplan:</a:t>
            </a:r>
          </a:p>
          <a:p>
            <a:pPr lvl="1"/>
            <a:r>
              <a:rPr lang="en-US" dirty="0"/>
              <a:t>Begin discussions about SBE will explore how growth will be incorporated into the Dashboard and state/federal Accountability system</a:t>
            </a:r>
          </a:p>
          <a:p>
            <a:pPr lvl="1"/>
            <a:r>
              <a:rPr lang="en-US" dirty="0"/>
              <a:t>CDE will prepare communications materials to assist the field to understand the 2024 growth scores</a:t>
            </a:r>
          </a:p>
          <a:p>
            <a:r>
              <a:rPr lang="en-US" dirty="0"/>
              <a:t>2025 Accountability Workplan:</a:t>
            </a:r>
          </a:p>
          <a:p>
            <a:pPr lvl="1"/>
            <a:r>
              <a:rPr lang="en-US" dirty="0"/>
              <a:t>SBE adoption of the growth model in the Dashboard and state/federal accountability system</a:t>
            </a:r>
          </a:p>
        </p:txBody>
      </p:sp>
    </p:spTree>
    <p:extLst>
      <p:ext uri="{BB962C8B-B14F-4D97-AF65-F5344CB8AC3E}">
        <p14:creationId xmlns:p14="http://schemas.microsoft.com/office/powerpoint/2010/main" val="3538131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81C5-0AAE-4AF3-6AE7-D44E7FB4D397}"/>
              </a:ext>
            </a:extLst>
          </p:cNvPr>
          <p:cNvSpPr>
            <a:spLocks noGrp="1"/>
          </p:cNvSpPr>
          <p:nvPr>
            <p:ph type="title"/>
          </p:nvPr>
        </p:nvSpPr>
        <p:spPr/>
        <p:txBody>
          <a:bodyPr/>
          <a:lstStyle/>
          <a:p>
            <a:r>
              <a:rPr lang="en-US" sz="4800"/>
              <a:t>CPAG Questions on Growth Model</a:t>
            </a:r>
          </a:p>
        </p:txBody>
      </p:sp>
      <p:sp>
        <p:nvSpPr>
          <p:cNvPr id="3" name="Content Placeholder 2">
            <a:extLst>
              <a:ext uri="{FF2B5EF4-FFF2-40B4-BE49-F238E27FC236}">
                <a16:creationId xmlns:a16="http://schemas.microsoft.com/office/drawing/2014/main" id="{25AEF274-9229-8EFB-317F-159FCC45C54A}"/>
              </a:ext>
            </a:extLst>
          </p:cNvPr>
          <p:cNvSpPr>
            <a:spLocks noGrp="1"/>
          </p:cNvSpPr>
          <p:nvPr>
            <p:ph sz="quarter" idx="10"/>
          </p:nvPr>
        </p:nvSpPr>
        <p:spPr/>
        <p:txBody>
          <a:bodyPr/>
          <a:lstStyle/>
          <a:p>
            <a:r>
              <a:rPr lang="en-US"/>
              <a:t>Does CPAG have any questions/feedback on the growth model visualizations?</a:t>
            </a:r>
          </a:p>
        </p:txBody>
      </p:sp>
    </p:spTree>
    <p:extLst>
      <p:ext uri="{BB962C8B-B14F-4D97-AF65-F5344CB8AC3E}">
        <p14:creationId xmlns:p14="http://schemas.microsoft.com/office/powerpoint/2010/main" val="19720854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3600">
                <a:ea typeface="+mj-lt"/>
                <a:cs typeface="+mj-lt"/>
              </a:rPr>
              <a:t>Completion of the </a:t>
            </a:r>
            <a:br>
              <a:rPr lang="en-US" sz="3600">
                <a:ea typeface="+mj-lt"/>
                <a:cs typeface="+mj-lt"/>
              </a:rPr>
            </a:br>
            <a:r>
              <a:rPr lang="en-US" sz="3600">
                <a:ea typeface="+mj-lt"/>
                <a:cs typeface="+mj-lt"/>
              </a:rPr>
              <a:t>English Learner Progress Indicator</a:t>
            </a:r>
            <a:br>
              <a:rPr lang="en-US" sz="3600">
                <a:ea typeface="+mj-lt"/>
                <a:cs typeface="+mj-lt"/>
              </a:rPr>
            </a:br>
            <a:r>
              <a:rPr lang="en-US" sz="3600">
                <a:ea typeface="+mj-lt"/>
                <a:cs typeface="+mj-lt"/>
              </a:rPr>
              <a:t>and Incorporating the Summative Alt-ELPAC</a:t>
            </a:r>
            <a:endParaRPr lang="en-US" sz="3600" b="0">
              <a:ea typeface="+mj-lt"/>
              <a:cs typeface="+mj-lt"/>
            </a:endParaRPr>
          </a:p>
        </p:txBody>
      </p:sp>
    </p:spTree>
    <p:extLst>
      <p:ext uri="{BB962C8B-B14F-4D97-AF65-F5344CB8AC3E}">
        <p14:creationId xmlns:p14="http://schemas.microsoft.com/office/powerpoint/2010/main" val="24441112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196E4-C785-D46F-2167-7B2E5CE50150}"/>
              </a:ext>
            </a:extLst>
          </p:cNvPr>
          <p:cNvSpPr>
            <a:spLocks noGrp="1"/>
          </p:cNvSpPr>
          <p:nvPr>
            <p:ph type="title"/>
          </p:nvPr>
        </p:nvSpPr>
        <p:spPr/>
        <p:txBody>
          <a:bodyPr/>
          <a:lstStyle/>
          <a:p>
            <a:r>
              <a:rPr lang="en-US" sz="4000">
                <a:cs typeface="Aharoni"/>
              </a:rPr>
              <a:t>English Learner Progress Indicator </a:t>
            </a:r>
            <a:endParaRPr lang="en-US" sz="4000"/>
          </a:p>
        </p:txBody>
      </p:sp>
      <p:sp>
        <p:nvSpPr>
          <p:cNvPr id="4" name="Content Placeholder 3">
            <a:extLst>
              <a:ext uri="{FF2B5EF4-FFF2-40B4-BE49-F238E27FC236}">
                <a16:creationId xmlns:a16="http://schemas.microsoft.com/office/drawing/2014/main" id="{CB4EFF5D-B41D-8FA0-70DA-2F3AAAF0F73E}"/>
              </a:ext>
            </a:extLst>
          </p:cNvPr>
          <p:cNvSpPr>
            <a:spLocks noGrp="1"/>
          </p:cNvSpPr>
          <p:nvPr>
            <p:ph sz="quarter" idx="10"/>
          </p:nvPr>
        </p:nvSpPr>
        <p:spPr/>
        <p:txBody>
          <a:bodyPr vert="horz" lIns="91440" tIns="45720" rIns="91440" bIns="45720" rtlCol="0" anchor="t">
            <a:normAutofit fontScale="77500" lnSpcReduction="20000"/>
          </a:bodyPr>
          <a:lstStyle/>
          <a:p>
            <a:r>
              <a:rPr lang="en-US">
                <a:latin typeface="Arial"/>
                <a:cs typeface="Arial"/>
              </a:rPr>
              <a:t>The ELPI shows the percentage of current English learners making progress towards English language proficiency or maintaining the highest performance level on the end-of-year English Language Proficiency Assessments for California (ELPAC).</a:t>
            </a:r>
          </a:p>
          <a:p>
            <a:r>
              <a:rPr lang="en-US">
                <a:latin typeface="Arial"/>
                <a:cs typeface="Arial"/>
              </a:rPr>
              <a:t>English learners take the ELPAC to measure progress towards English language proficiency. </a:t>
            </a:r>
          </a:p>
          <a:p>
            <a:pPr lvl="1"/>
            <a:r>
              <a:rPr lang="en-US">
                <a:latin typeface="Arial"/>
                <a:cs typeface="Arial"/>
              </a:rPr>
              <a:t>Each student receives one of four ELPAC performance levels. </a:t>
            </a:r>
          </a:p>
          <a:p>
            <a:pPr lvl="1"/>
            <a:r>
              <a:rPr lang="en-US">
                <a:latin typeface="Arial"/>
                <a:cs typeface="Arial"/>
              </a:rPr>
              <a:t>The four ELPAC performance levels are then divided into six ELPI levels to allow students enough time to demonstrate progress toward English language proficiency in the ELPI.</a:t>
            </a:r>
            <a:endParaRPr lang="en-US"/>
          </a:p>
        </p:txBody>
      </p:sp>
    </p:spTree>
    <p:extLst>
      <p:ext uri="{BB962C8B-B14F-4D97-AF65-F5344CB8AC3E}">
        <p14:creationId xmlns:p14="http://schemas.microsoft.com/office/powerpoint/2010/main" val="231320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F3E0-906D-5051-A6D3-D2926EC9AE2A}"/>
              </a:ext>
            </a:extLst>
          </p:cNvPr>
          <p:cNvSpPr>
            <a:spLocks noGrp="1"/>
          </p:cNvSpPr>
          <p:nvPr>
            <p:ph type="title"/>
          </p:nvPr>
        </p:nvSpPr>
        <p:spPr/>
        <p:txBody>
          <a:bodyPr/>
          <a:lstStyle/>
          <a:p>
            <a:r>
              <a:rPr lang="en-US" sz="6600">
                <a:cs typeface="Aharoni"/>
              </a:rPr>
              <a:t>ELPI </a:t>
            </a:r>
            <a:br>
              <a:rPr lang="en-US" sz="6600">
                <a:cs typeface="Aharoni"/>
              </a:rPr>
            </a:br>
            <a:r>
              <a:rPr lang="en-US" sz="6600">
                <a:cs typeface="Aharoni"/>
              </a:rPr>
              <a:t>Change Cut Points</a:t>
            </a:r>
            <a:endParaRPr lang="en-US" sz="6600"/>
          </a:p>
        </p:txBody>
      </p:sp>
    </p:spTree>
    <p:extLst>
      <p:ext uri="{BB962C8B-B14F-4D97-AF65-F5344CB8AC3E}">
        <p14:creationId xmlns:p14="http://schemas.microsoft.com/office/powerpoint/2010/main" val="13894806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B88C-2A41-D19F-A602-2F3857BE3237}"/>
              </a:ext>
            </a:extLst>
          </p:cNvPr>
          <p:cNvSpPr>
            <a:spLocks noGrp="1"/>
          </p:cNvSpPr>
          <p:nvPr>
            <p:ph type="title"/>
          </p:nvPr>
        </p:nvSpPr>
        <p:spPr/>
        <p:txBody>
          <a:bodyPr/>
          <a:lstStyle/>
          <a:p>
            <a:r>
              <a:rPr lang="en-US" sz="5400">
                <a:cs typeface="Aharoni"/>
              </a:rPr>
              <a:t>How to Set Change Cut Points</a:t>
            </a:r>
            <a:endParaRPr lang="en-US" sz="5400"/>
          </a:p>
        </p:txBody>
      </p:sp>
      <p:sp>
        <p:nvSpPr>
          <p:cNvPr id="3" name="Content Placeholder 2">
            <a:extLst>
              <a:ext uri="{FF2B5EF4-FFF2-40B4-BE49-F238E27FC236}">
                <a16:creationId xmlns:a16="http://schemas.microsoft.com/office/drawing/2014/main" id="{79ABDC2B-D67B-7992-EDAD-2BDA5DB067A1}"/>
              </a:ext>
            </a:extLst>
          </p:cNvPr>
          <p:cNvSpPr>
            <a:spLocks noGrp="1"/>
          </p:cNvSpPr>
          <p:nvPr>
            <p:ph sz="quarter" idx="10"/>
          </p:nvPr>
        </p:nvSpPr>
        <p:spPr/>
        <p:txBody>
          <a:bodyPr vert="horz" lIns="91440" tIns="45720" rIns="91440" bIns="45720" rtlCol="0" anchor="t">
            <a:normAutofit lnSpcReduction="10000"/>
          </a:bodyPr>
          <a:lstStyle/>
          <a:p>
            <a:pPr>
              <a:buFont typeface="Wingdings" panose="020B0604020202020204" pitchFamily="34" charset="0"/>
              <a:buChar char="q"/>
            </a:pPr>
            <a:r>
              <a:rPr lang="en-US">
                <a:latin typeface="Arial"/>
                <a:cs typeface="Arial"/>
              </a:rPr>
              <a:t>Calculate current “Status” year for ELPI</a:t>
            </a:r>
            <a:endParaRPr lang="en-US"/>
          </a:p>
          <a:p>
            <a:pPr>
              <a:buFont typeface="Wingdings" panose="020B0604020202020204" pitchFamily="34" charset="0"/>
              <a:buChar char="q"/>
            </a:pPr>
            <a:r>
              <a:rPr lang="en-US">
                <a:latin typeface="Arial"/>
                <a:cs typeface="Arial"/>
              </a:rPr>
              <a:t>Calculate “Change” by subtracting prior year status from current year status</a:t>
            </a:r>
            <a:endParaRPr lang="en-US" sz="3500"/>
          </a:p>
          <a:p>
            <a:pPr lvl="1"/>
            <a:r>
              <a:rPr lang="en-US" sz="3300">
                <a:latin typeface="Arial"/>
                <a:cs typeface="Arial"/>
              </a:rPr>
              <a:t>Current Year ELPI Status rate</a:t>
            </a:r>
            <a:r>
              <a:rPr lang="en-US" sz="3300" b="1" i="1">
                <a:latin typeface="Arial"/>
                <a:cs typeface="Arial"/>
              </a:rPr>
              <a:t> </a:t>
            </a:r>
            <a:r>
              <a:rPr lang="en-US" sz="3500" b="1" i="1">
                <a:latin typeface="Arial"/>
                <a:cs typeface="Arial"/>
              </a:rPr>
              <a:t>minus </a:t>
            </a:r>
            <a:r>
              <a:rPr lang="en-US" sz="3500">
                <a:latin typeface="Arial"/>
                <a:cs typeface="Arial"/>
              </a:rPr>
              <a:t>Prior Year ELPI Status rate</a:t>
            </a:r>
            <a:endParaRPr lang="en-US" sz="3500"/>
          </a:p>
          <a:p>
            <a:pPr>
              <a:buFont typeface="Wingdings" panose="020B0604020202020204" pitchFamily="34" charset="0"/>
              <a:buChar char="q"/>
            </a:pPr>
            <a:r>
              <a:rPr lang="en-US">
                <a:latin typeface="Arial"/>
                <a:cs typeface="Arial"/>
              </a:rPr>
              <a:t>Look at distribution of LEA “Change” to set cut points</a:t>
            </a:r>
            <a:endParaRPr lang="en-US"/>
          </a:p>
        </p:txBody>
      </p:sp>
    </p:spTree>
    <p:extLst>
      <p:ext uri="{BB962C8B-B14F-4D97-AF65-F5344CB8AC3E}">
        <p14:creationId xmlns:p14="http://schemas.microsoft.com/office/powerpoint/2010/main" val="3952384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F38C-44EF-45C5-9BAD-9BEF9A00F245}"/>
              </a:ext>
            </a:extLst>
          </p:cNvPr>
          <p:cNvSpPr>
            <a:spLocks noGrp="1"/>
          </p:cNvSpPr>
          <p:nvPr>
            <p:ph type="title"/>
          </p:nvPr>
        </p:nvSpPr>
        <p:spPr>
          <a:xfrm>
            <a:off x="647700" y="304801"/>
            <a:ext cx="11271398" cy="1335314"/>
          </a:xfrm>
        </p:spPr>
        <p:txBody>
          <a:bodyPr/>
          <a:lstStyle/>
          <a:p>
            <a:r>
              <a:rPr lang="en-US">
                <a:cs typeface="Aharoni"/>
              </a:rPr>
              <a:t>ELPI Change Simulations</a:t>
            </a:r>
          </a:p>
        </p:txBody>
      </p:sp>
      <p:sp>
        <p:nvSpPr>
          <p:cNvPr id="3" name="Content Placeholder 2">
            <a:extLst>
              <a:ext uri="{FF2B5EF4-FFF2-40B4-BE49-F238E27FC236}">
                <a16:creationId xmlns:a16="http://schemas.microsoft.com/office/drawing/2014/main" id="{DFF2CF14-1A57-4A66-8FE7-AF623520D390}"/>
              </a:ext>
            </a:extLst>
          </p:cNvPr>
          <p:cNvSpPr>
            <a:spLocks noGrp="1"/>
          </p:cNvSpPr>
          <p:nvPr>
            <p:ph sz="quarter" idx="10"/>
          </p:nvPr>
        </p:nvSpPr>
        <p:spPr>
          <a:xfrm>
            <a:off x="647700" y="1640115"/>
            <a:ext cx="10858499" cy="4561369"/>
          </a:xfrm>
        </p:spPr>
        <p:txBody>
          <a:bodyPr vert="horz" lIns="91440" tIns="45720" rIns="91440" bIns="45720" rtlCol="0" anchor="t">
            <a:normAutofit/>
          </a:bodyPr>
          <a:lstStyle/>
          <a:p>
            <a:r>
              <a:rPr lang="en-US" sz="2800">
                <a:latin typeface="Arial"/>
                <a:cs typeface="Arial"/>
              </a:rPr>
              <a:t>The original plan was to use three years of (2020, 2021 and 2022) ELPAC summative results for change simulations</a:t>
            </a:r>
          </a:p>
          <a:p>
            <a:pPr marL="1029970" lvl="2"/>
            <a:r>
              <a:rPr lang="en-US" sz="2800">
                <a:latin typeface="Arial"/>
                <a:cs typeface="Arial"/>
              </a:rPr>
              <a:t>Original plan represented 805 LEAs</a:t>
            </a:r>
          </a:p>
          <a:p>
            <a:pPr marL="1029970" lvl="2"/>
            <a:r>
              <a:rPr lang="en-US" sz="2800">
                <a:latin typeface="Arial"/>
                <a:cs typeface="Arial"/>
              </a:rPr>
              <a:t>Partial Summative ELPAC data file (February 1 through May 9, 2023) became available which represents 1,149 LEAs.</a:t>
            </a:r>
          </a:p>
          <a:p>
            <a:r>
              <a:rPr lang="en-US" sz="2800">
                <a:latin typeface="Arial"/>
                <a:cs typeface="Arial"/>
              </a:rPr>
              <a:t>The ELPI change simulations uses the expanded data set (2021, 2022 and 2023 ELPAC summative results), which includes student level results from February 1 through May 9, 2023.</a:t>
            </a:r>
            <a:endParaRPr lang="en-US" sz="2800"/>
          </a:p>
        </p:txBody>
      </p:sp>
    </p:spTree>
    <p:extLst>
      <p:ext uri="{BB962C8B-B14F-4D97-AF65-F5344CB8AC3E}">
        <p14:creationId xmlns:p14="http://schemas.microsoft.com/office/powerpoint/2010/main" val="22758883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2316-462F-8640-DD7C-A9048753BC1E}"/>
              </a:ext>
            </a:extLst>
          </p:cNvPr>
          <p:cNvSpPr>
            <a:spLocks noGrp="1"/>
          </p:cNvSpPr>
          <p:nvPr>
            <p:ph type="title"/>
          </p:nvPr>
        </p:nvSpPr>
        <p:spPr/>
        <p:txBody>
          <a:bodyPr/>
          <a:lstStyle/>
          <a:p>
            <a:r>
              <a:rPr lang="en-US" sz="5400">
                <a:cs typeface="Aharoni"/>
              </a:rPr>
              <a:t>Historical Reference for ELPI</a:t>
            </a:r>
            <a:endParaRPr lang="en-US" sz="5400"/>
          </a:p>
        </p:txBody>
      </p:sp>
      <p:sp>
        <p:nvSpPr>
          <p:cNvPr id="3" name="Content Placeholder 2">
            <a:extLst>
              <a:ext uri="{FF2B5EF4-FFF2-40B4-BE49-F238E27FC236}">
                <a16:creationId xmlns:a16="http://schemas.microsoft.com/office/drawing/2014/main" id="{D41783FB-1EA2-38EA-2EF4-9EF49FA1AD06}"/>
              </a:ext>
            </a:extLst>
          </p:cNvPr>
          <p:cNvSpPr>
            <a:spLocks noGrp="1"/>
          </p:cNvSpPr>
          <p:nvPr>
            <p:ph sz="quarter" idx="10"/>
          </p:nvPr>
        </p:nvSpPr>
        <p:spPr/>
        <p:txBody>
          <a:bodyPr vert="horz" lIns="91440" tIns="45720" rIns="91440" bIns="45720" rtlCol="0" anchor="t">
            <a:normAutofit fontScale="85000" lnSpcReduction="20000"/>
          </a:bodyPr>
          <a:lstStyle/>
          <a:p>
            <a:r>
              <a:rPr lang="en-US">
                <a:latin typeface="Arial"/>
                <a:cs typeface="Arial"/>
              </a:rPr>
              <a:t>The SBE adopted ELPI Change cut points for use in the 2017 Dashboard</a:t>
            </a:r>
            <a:endParaRPr lang="en-US"/>
          </a:p>
          <a:p>
            <a:pPr lvl="1"/>
            <a:r>
              <a:rPr lang="en-US">
                <a:latin typeface="Arial"/>
                <a:cs typeface="Arial"/>
              </a:rPr>
              <a:t>Based on California English Language Development Test results</a:t>
            </a:r>
          </a:p>
          <a:p>
            <a:pPr lvl="1"/>
            <a:r>
              <a:rPr lang="en-US">
                <a:latin typeface="Arial"/>
                <a:cs typeface="Arial"/>
              </a:rPr>
              <a:t>Included the progress of students who moved from Proficient to Reclassified Fluent English Proficient</a:t>
            </a:r>
          </a:p>
          <a:p>
            <a:r>
              <a:rPr lang="en-US">
                <a:latin typeface="Arial"/>
                <a:cs typeface="Arial"/>
              </a:rPr>
              <a:t>Proposed cut points for 2023:</a:t>
            </a:r>
          </a:p>
          <a:p>
            <a:pPr lvl="1"/>
            <a:r>
              <a:rPr lang="en-US">
                <a:latin typeface="Arial"/>
                <a:cs typeface="Arial"/>
              </a:rPr>
              <a:t>Based on ELPAC</a:t>
            </a:r>
            <a:r>
              <a:rPr lang="en-US" sz="3600">
                <a:latin typeface="Arial"/>
                <a:cs typeface="Arial"/>
              </a:rPr>
              <a:t> summative </a:t>
            </a:r>
            <a:r>
              <a:rPr lang="en-US">
                <a:latin typeface="Arial"/>
                <a:cs typeface="Arial"/>
              </a:rPr>
              <a:t>test results</a:t>
            </a:r>
          </a:p>
          <a:p>
            <a:pPr lvl="1"/>
            <a:r>
              <a:rPr lang="en-US">
                <a:latin typeface="Arial"/>
                <a:cs typeface="Arial"/>
              </a:rPr>
              <a:t>Only includes test-based progress of students </a:t>
            </a:r>
          </a:p>
          <a:p>
            <a:pPr lvl="1"/>
            <a:endParaRPr lang="en-US">
              <a:latin typeface="Arial"/>
              <a:cs typeface="Arial"/>
            </a:endParaRPr>
          </a:p>
        </p:txBody>
      </p:sp>
    </p:spTree>
    <p:extLst>
      <p:ext uri="{BB962C8B-B14F-4D97-AF65-F5344CB8AC3E}">
        <p14:creationId xmlns:p14="http://schemas.microsoft.com/office/powerpoint/2010/main" val="32574710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870B-1FB2-5CC2-3F5D-B7EE33C6E80C}"/>
              </a:ext>
            </a:extLst>
          </p:cNvPr>
          <p:cNvSpPr>
            <a:spLocks noGrp="1"/>
          </p:cNvSpPr>
          <p:nvPr>
            <p:ph type="title"/>
          </p:nvPr>
        </p:nvSpPr>
        <p:spPr>
          <a:xfrm>
            <a:off x="259803" y="1659899"/>
            <a:ext cx="5017658" cy="3607783"/>
          </a:xfrm>
        </p:spPr>
        <p:txBody>
          <a:bodyPr/>
          <a:lstStyle/>
          <a:p>
            <a:r>
              <a:rPr lang="en-US" sz="4000" dirty="0">
                <a:cs typeface="Arial"/>
              </a:rPr>
              <a:t>Distribution used to set the ELPI Change Levels </a:t>
            </a:r>
            <a:br>
              <a:rPr lang="en-US" sz="4000" dirty="0">
                <a:cs typeface="Arial"/>
              </a:rPr>
            </a:br>
            <a:r>
              <a:rPr lang="en-US" sz="4000" dirty="0">
                <a:cs typeface="Arial"/>
              </a:rPr>
              <a:t>in 2017 </a:t>
            </a:r>
            <a:br>
              <a:rPr lang="en-US" sz="4000" dirty="0">
                <a:cs typeface="Arial"/>
              </a:rPr>
            </a:br>
            <a:r>
              <a:rPr lang="en-US" sz="4000" dirty="0">
                <a:cs typeface="Arial"/>
              </a:rPr>
              <a:t>(LEAs =1 ,181)</a:t>
            </a:r>
            <a:endParaRPr lang="en-US" sz="4000" dirty="0"/>
          </a:p>
        </p:txBody>
      </p:sp>
      <p:graphicFrame>
        <p:nvGraphicFramePr>
          <p:cNvPr id="5" name="Table 4">
            <a:extLst>
              <a:ext uri="{FF2B5EF4-FFF2-40B4-BE49-F238E27FC236}">
                <a16:creationId xmlns:a16="http://schemas.microsoft.com/office/drawing/2014/main" id="{9E5E0FF4-CD39-AA67-BD17-E6D5C5595794}"/>
              </a:ext>
            </a:extLst>
          </p:cNvPr>
          <p:cNvGraphicFramePr>
            <a:graphicFrameLocks noGrp="1"/>
          </p:cNvGraphicFramePr>
          <p:nvPr>
            <p:extLst>
              <p:ext uri="{D42A27DB-BD31-4B8C-83A1-F6EECF244321}">
                <p14:modId xmlns:p14="http://schemas.microsoft.com/office/powerpoint/2010/main" val="2121300603"/>
              </p:ext>
            </p:extLst>
          </p:nvPr>
        </p:nvGraphicFramePr>
        <p:xfrm>
          <a:off x="5566342" y="1058939"/>
          <a:ext cx="5777319" cy="5137537"/>
        </p:xfrm>
        <a:graphic>
          <a:graphicData uri="http://schemas.openxmlformats.org/drawingml/2006/table">
            <a:tbl>
              <a:tblPr firstRow="1" firstCol="1" bandRow="1">
                <a:tableStyleId>{5C22544A-7EE6-4342-B048-85BDC9FD1C3A}</a:tableStyleId>
              </a:tblPr>
              <a:tblGrid>
                <a:gridCol w="1982833">
                  <a:extLst>
                    <a:ext uri="{9D8B030D-6E8A-4147-A177-3AD203B41FA5}">
                      <a16:colId xmlns:a16="http://schemas.microsoft.com/office/drawing/2014/main" val="1073326595"/>
                    </a:ext>
                  </a:extLst>
                </a:gridCol>
                <a:gridCol w="3794486">
                  <a:extLst>
                    <a:ext uri="{9D8B030D-6E8A-4147-A177-3AD203B41FA5}">
                      <a16:colId xmlns:a16="http://schemas.microsoft.com/office/drawing/2014/main" val="1546890101"/>
                    </a:ext>
                  </a:extLst>
                </a:gridCol>
              </a:tblGrid>
              <a:tr h="748189">
                <a:tc>
                  <a:txBody>
                    <a:bodyPr/>
                    <a:lstStyle/>
                    <a:p>
                      <a:pPr marL="36195" marR="36195" algn="ctr" rtl="0" eaLnBrk="1" latinLnBrk="0" hangingPunct="1">
                        <a:lnSpc>
                          <a:spcPct val="107000"/>
                        </a:lnSpc>
                        <a:spcBef>
                          <a:spcPts val="0"/>
                        </a:spcBef>
                        <a:spcAft>
                          <a:spcPts val="0"/>
                        </a:spcAft>
                      </a:pPr>
                      <a:r>
                        <a:rPr lang="en-US" sz="2400" kern="100" dirty="0">
                          <a:effectLst/>
                          <a:latin typeface="+mj-lt"/>
                        </a:rPr>
                        <a:t>Percentile</a:t>
                      </a:r>
                      <a:endParaRPr lang="en-US" sz="2000" dirty="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dirty="0">
                          <a:effectLst/>
                          <a:latin typeface="+mj-lt"/>
                        </a:rPr>
                        <a:t>% Point Change from Prior Year to Current Year </a:t>
                      </a:r>
                      <a:endParaRPr lang="en-US" sz="2000" dirty="0">
                        <a:effectLst/>
                        <a:latin typeface="+mj-lt"/>
                      </a:endParaRPr>
                    </a:p>
                  </a:txBody>
                  <a:tcPr marL="0" marR="0" marT="0" marB="0" anchor="ctr">
                    <a:solidFill>
                      <a:schemeClr val="accent1">
                        <a:lumMod val="50000"/>
                      </a:schemeClr>
                    </a:solidFill>
                  </a:tcPr>
                </a:tc>
                <a:extLst>
                  <a:ext uri="{0D108BD9-81ED-4DB2-BD59-A6C34878D82A}">
                    <a16:rowId xmlns:a16="http://schemas.microsoft.com/office/drawing/2014/main" val="742678511"/>
                  </a:ext>
                </a:extLst>
              </a:tr>
              <a:tr h="306026">
                <a:tc>
                  <a:txBody>
                    <a:bodyPr/>
                    <a:lstStyle/>
                    <a:p>
                      <a:pPr marL="36195" marR="36195" algn="ctr" rtl="0" eaLnBrk="1" latinLnBrk="0" hangingPunct="1">
                        <a:lnSpc>
                          <a:spcPct val="107000"/>
                        </a:lnSpc>
                        <a:spcBef>
                          <a:spcPts val="0"/>
                        </a:spcBef>
                        <a:spcAft>
                          <a:spcPts val="0"/>
                        </a:spcAft>
                      </a:pPr>
                      <a:r>
                        <a:rPr lang="en-US" sz="2400" kern="100" dirty="0">
                          <a:effectLst/>
                          <a:latin typeface="+mj-lt"/>
                        </a:rPr>
                        <a:t>5</a:t>
                      </a:r>
                      <a:endParaRPr lang="en-US" sz="2800" dirty="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-18.88</a:t>
                      </a:r>
                      <a:endParaRPr lang="en-US" sz="2800">
                        <a:effectLst/>
                        <a:latin typeface="+mj-lt"/>
                      </a:endParaRPr>
                    </a:p>
                  </a:txBody>
                  <a:tcPr marL="0" marR="0" marT="0" marB="0" anchor="ctr"/>
                </a:tc>
                <a:extLst>
                  <a:ext uri="{0D108BD9-81ED-4DB2-BD59-A6C34878D82A}">
                    <a16:rowId xmlns:a16="http://schemas.microsoft.com/office/drawing/2014/main" val="68515728"/>
                  </a:ext>
                </a:extLst>
              </a:tr>
              <a:tr h="306026">
                <a:tc>
                  <a:txBody>
                    <a:bodyPr/>
                    <a:lstStyle/>
                    <a:p>
                      <a:pPr marL="36195" marR="36195" algn="ctr" rtl="0" eaLnBrk="1" latinLnBrk="0" hangingPunct="1">
                        <a:lnSpc>
                          <a:spcPct val="107000"/>
                        </a:lnSpc>
                        <a:spcBef>
                          <a:spcPts val="0"/>
                        </a:spcBef>
                        <a:spcAft>
                          <a:spcPts val="0"/>
                        </a:spcAft>
                        <a:tabLst>
                          <a:tab pos="476250" algn="l"/>
                        </a:tabLst>
                      </a:pPr>
                      <a:r>
                        <a:rPr lang="en-US" sz="2400" kern="100">
                          <a:effectLst/>
                          <a:latin typeface="+mj-lt"/>
                        </a:rPr>
                        <a:t>10</a:t>
                      </a:r>
                      <a:endParaRPr lang="en-US" sz="28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dirty="0">
                          <a:effectLst/>
                          <a:latin typeface="+mj-lt"/>
                        </a:rPr>
                        <a:t>-11.60</a:t>
                      </a:r>
                      <a:endParaRPr lang="en-US" sz="2800" dirty="0">
                        <a:effectLst/>
                        <a:latin typeface="+mj-lt"/>
                      </a:endParaRPr>
                    </a:p>
                  </a:txBody>
                  <a:tcPr marL="0" marR="0" marT="0" marB="0" anchor="ctr"/>
                </a:tc>
                <a:extLst>
                  <a:ext uri="{0D108BD9-81ED-4DB2-BD59-A6C34878D82A}">
                    <a16:rowId xmlns:a16="http://schemas.microsoft.com/office/drawing/2014/main" val="1873860040"/>
                  </a:ext>
                </a:extLst>
              </a:tr>
              <a:tr h="306026">
                <a:tc>
                  <a:txBody>
                    <a:bodyPr/>
                    <a:lstStyle/>
                    <a:p>
                      <a:pPr marL="36195" marR="36195" algn="ctr" rtl="0" eaLnBrk="1" latinLnBrk="0" hangingPunct="1">
                        <a:lnSpc>
                          <a:spcPct val="107000"/>
                        </a:lnSpc>
                        <a:spcBef>
                          <a:spcPts val="0"/>
                        </a:spcBef>
                        <a:spcAft>
                          <a:spcPts val="0"/>
                        </a:spcAft>
                      </a:pPr>
                      <a:r>
                        <a:rPr lang="en-US" sz="2400" kern="100" dirty="0">
                          <a:effectLst/>
                          <a:latin typeface="+mj-lt"/>
                        </a:rPr>
                        <a:t>20</a:t>
                      </a:r>
                      <a:endParaRPr lang="en-US" sz="2800" dirty="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-6.20</a:t>
                      </a:r>
                      <a:endParaRPr lang="en-US" sz="2800">
                        <a:effectLst/>
                        <a:latin typeface="+mj-lt"/>
                      </a:endParaRPr>
                    </a:p>
                  </a:txBody>
                  <a:tcPr marL="0" marR="0" marT="0" marB="0" anchor="ctr"/>
                </a:tc>
                <a:extLst>
                  <a:ext uri="{0D108BD9-81ED-4DB2-BD59-A6C34878D82A}">
                    <a16:rowId xmlns:a16="http://schemas.microsoft.com/office/drawing/2014/main" val="1974853324"/>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30</a:t>
                      </a:r>
                      <a:endParaRPr lang="en-US" sz="28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-3.54</a:t>
                      </a:r>
                      <a:endParaRPr lang="en-US" sz="2800">
                        <a:effectLst/>
                        <a:latin typeface="+mj-lt"/>
                      </a:endParaRPr>
                    </a:p>
                  </a:txBody>
                  <a:tcPr marL="0" marR="0" marT="0" marB="0" anchor="ctr"/>
                </a:tc>
                <a:extLst>
                  <a:ext uri="{0D108BD9-81ED-4DB2-BD59-A6C34878D82A}">
                    <a16:rowId xmlns:a16="http://schemas.microsoft.com/office/drawing/2014/main" val="3409603871"/>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40</a:t>
                      </a:r>
                      <a:endParaRPr lang="en-US" sz="28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dirty="0">
                          <a:effectLst/>
                          <a:latin typeface="+mj-lt"/>
                        </a:rPr>
                        <a:t>-1.42</a:t>
                      </a:r>
                      <a:endParaRPr lang="en-US" sz="2800" dirty="0">
                        <a:effectLst/>
                        <a:latin typeface="+mj-lt"/>
                      </a:endParaRPr>
                    </a:p>
                  </a:txBody>
                  <a:tcPr marL="0" marR="0" marT="0" marB="0" anchor="ctr"/>
                </a:tc>
                <a:extLst>
                  <a:ext uri="{0D108BD9-81ED-4DB2-BD59-A6C34878D82A}">
                    <a16:rowId xmlns:a16="http://schemas.microsoft.com/office/drawing/2014/main" val="3138078369"/>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50</a:t>
                      </a:r>
                      <a:endParaRPr lang="en-US" sz="28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b="1" kern="100">
                          <a:effectLst/>
                          <a:latin typeface="+mj-lt"/>
                        </a:rPr>
                        <a:t>0.00</a:t>
                      </a:r>
                      <a:endParaRPr lang="en-US" sz="2800" b="1">
                        <a:effectLst/>
                        <a:latin typeface="+mj-lt"/>
                      </a:endParaRPr>
                    </a:p>
                  </a:txBody>
                  <a:tcPr marL="0" marR="0" marT="0" marB="0" anchor="ctr"/>
                </a:tc>
                <a:extLst>
                  <a:ext uri="{0D108BD9-81ED-4DB2-BD59-A6C34878D82A}">
                    <a16:rowId xmlns:a16="http://schemas.microsoft.com/office/drawing/2014/main" val="932947756"/>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60</a:t>
                      </a:r>
                      <a:endParaRPr lang="en-US" sz="28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1.40</a:t>
                      </a:r>
                      <a:endParaRPr lang="en-US" sz="2800">
                        <a:effectLst/>
                        <a:latin typeface="+mj-lt"/>
                      </a:endParaRPr>
                    </a:p>
                  </a:txBody>
                  <a:tcPr marL="0" marR="0" marT="0" marB="0" anchor="ctr"/>
                </a:tc>
                <a:extLst>
                  <a:ext uri="{0D108BD9-81ED-4DB2-BD59-A6C34878D82A}">
                    <a16:rowId xmlns:a16="http://schemas.microsoft.com/office/drawing/2014/main" val="337045029"/>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70</a:t>
                      </a:r>
                      <a:endParaRPr lang="en-US" sz="28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3.20</a:t>
                      </a:r>
                      <a:endParaRPr lang="en-US" sz="2800">
                        <a:effectLst/>
                        <a:latin typeface="+mj-lt"/>
                      </a:endParaRPr>
                    </a:p>
                  </a:txBody>
                  <a:tcPr marL="0" marR="0" marT="0" marB="0" anchor="ctr"/>
                </a:tc>
                <a:extLst>
                  <a:ext uri="{0D108BD9-81ED-4DB2-BD59-A6C34878D82A}">
                    <a16:rowId xmlns:a16="http://schemas.microsoft.com/office/drawing/2014/main" val="1669027226"/>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80</a:t>
                      </a:r>
                      <a:endParaRPr lang="en-US" sz="28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5.90</a:t>
                      </a:r>
                      <a:endParaRPr lang="en-US" sz="2800">
                        <a:effectLst/>
                        <a:latin typeface="+mj-lt"/>
                      </a:endParaRPr>
                    </a:p>
                  </a:txBody>
                  <a:tcPr marL="0" marR="0" marT="0" marB="0" anchor="ctr"/>
                </a:tc>
                <a:extLst>
                  <a:ext uri="{0D108BD9-81ED-4DB2-BD59-A6C34878D82A}">
                    <a16:rowId xmlns:a16="http://schemas.microsoft.com/office/drawing/2014/main" val="3040942104"/>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90</a:t>
                      </a:r>
                      <a:endParaRPr lang="en-US" sz="28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12.00</a:t>
                      </a:r>
                      <a:endParaRPr lang="en-US" sz="2800">
                        <a:effectLst/>
                        <a:latin typeface="+mj-lt"/>
                      </a:endParaRPr>
                    </a:p>
                  </a:txBody>
                  <a:tcPr marL="0" marR="0" marT="0" marB="0" anchor="ctr"/>
                </a:tc>
                <a:extLst>
                  <a:ext uri="{0D108BD9-81ED-4DB2-BD59-A6C34878D82A}">
                    <a16:rowId xmlns:a16="http://schemas.microsoft.com/office/drawing/2014/main" val="290319702"/>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95</a:t>
                      </a:r>
                      <a:endParaRPr lang="en-US" sz="28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dirty="0">
                          <a:effectLst/>
                          <a:latin typeface="+mj-lt"/>
                        </a:rPr>
                        <a:t>18.30</a:t>
                      </a:r>
                      <a:endParaRPr lang="en-US" sz="2800" dirty="0">
                        <a:effectLst/>
                        <a:latin typeface="+mj-lt"/>
                      </a:endParaRPr>
                    </a:p>
                  </a:txBody>
                  <a:tcPr marL="0" marR="0" marT="0" marB="0" anchor="ctr"/>
                </a:tc>
                <a:extLst>
                  <a:ext uri="{0D108BD9-81ED-4DB2-BD59-A6C34878D82A}">
                    <a16:rowId xmlns:a16="http://schemas.microsoft.com/office/drawing/2014/main" val="3026271703"/>
                  </a:ext>
                </a:extLst>
              </a:tr>
            </a:tbl>
          </a:graphicData>
        </a:graphic>
      </p:graphicFrame>
    </p:spTree>
    <p:extLst>
      <p:ext uri="{BB962C8B-B14F-4D97-AF65-F5344CB8AC3E}">
        <p14:creationId xmlns:p14="http://schemas.microsoft.com/office/powerpoint/2010/main" val="318336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E3001-44CB-963D-9FDA-0C28F52CD0BD}"/>
              </a:ext>
            </a:extLst>
          </p:cNvPr>
          <p:cNvSpPr>
            <a:spLocks noGrp="1"/>
          </p:cNvSpPr>
          <p:nvPr>
            <p:ph type="title"/>
          </p:nvPr>
        </p:nvSpPr>
        <p:spPr/>
        <p:txBody>
          <a:bodyPr/>
          <a:lstStyle/>
          <a:p>
            <a:r>
              <a:rPr lang="en-US" sz="6000" b="1">
                <a:solidFill>
                  <a:schemeClr val="bg1"/>
                </a:solidFill>
                <a:latin typeface="+mj-lt"/>
              </a:rPr>
              <a:t>Exploration of New Career Measures</a:t>
            </a:r>
            <a:endParaRPr lang="en-US" sz="6000"/>
          </a:p>
        </p:txBody>
      </p:sp>
    </p:spTree>
    <p:extLst>
      <p:ext uri="{BB962C8B-B14F-4D97-AF65-F5344CB8AC3E}">
        <p14:creationId xmlns:p14="http://schemas.microsoft.com/office/powerpoint/2010/main" val="8066150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870B-1FB2-5CC2-3F5D-B7EE33C6E80C}"/>
              </a:ext>
            </a:extLst>
          </p:cNvPr>
          <p:cNvSpPr>
            <a:spLocks noGrp="1"/>
          </p:cNvSpPr>
          <p:nvPr>
            <p:ph type="title"/>
          </p:nvPr>
        </p:nvSpPr>
        <p:spPr>
          <a:xfrm>
            <a:off x="259803" y="1659899"/>
            <a:ext cx="4641381" cy="3607783"/>
          </a:xfrm>
        </p:spPr>
        <p:txBody>
          <a:bodyPr/>
          <a:lstStyle/>
          <a:p>
            <a:r>
              <a:rPr lang="en-US" sz="4000">
                <a:cs typeface="Arial"/>
              </a:rPr>
              <a:t>2023 LEA Distribution</a:t>
            </a:r>
            <a:br>
              <a:rPr lang="en-US" sz="4000">
                <a:cs typeface="Arial"/>
              </a:rPr>
            </a:br>
            <a:r>
              <a:rPr lang="en-US" sz="4000">
                <a:cs typeface="Arial"/>
              </a:rPr>
              <a:t>(LEAs =1,149)</a:t>
            </a:r>
            <a:endParaRPr lang="en-US" sz="4000"/>
          </a:p>
        </p:txBody>
      </p:sp>
      <p:graphicFrame>
        <p:nvGraphicFramePr>
          <p:cNvPr id="5" name="Table 4">
            <a:extLst>
              <a:ext uri="{FF2B5EF4-FFF2-40B4-BE49-F238E27FC236}">
                <a16:creationId xmlns:a16="http://schemas.microsoft.com/office/drawing/2014/main" id="{9E5E0FF4-CD39-AA67-BD17-E6D5C5595794}"/>
              </a:ext>
            </a:extLst>
          </p:cNvPr>
          <p:cNvGraphicFramePr>
            <a:graphicFrameLocks noGrp="1"/>
          </p:cNvGraphicFramePr>
          <p:nvPr>
            <p:extLst>
              <p:ext uri="{D42A27DB-BD31-4B8C-83A1-F6EECF244321}">
                <p14:modId xmlns:p14="http://schemas.microsoft.com/office/powerpoint/2010/main" val="966679359"/>
              </p:ext>
            </p:extLst>
          </p:nvPr>
        </p:nvGraphicFramePr>
        <p:xfrm>
          <a:off x="5038344" y="930212"/>
          <a:ext cx="5965683" cy="5370008"/>
        </p:xfrm>
        <a:graphic>
          <a:graphicData uri="http://schemas.openxmlformats.org/drawingml/2006/table">
            <a:tbl>
              <a:tblPr firstRow="1" firstCol="1" bandRow="1">
                <a:tableStyleId>{5C22544A-7EE6-4342-B048-85BDC9FD1C3A}</a:tableStyleId>
              </a:tblPr>
              <a:tblGrid>
                <a:gridCol w="2047481">
                  <a:extLst>
                    <a:ext uri="{9D8B030D-6E8A-4147-A177-3AD203B41FA5}">
                      <a16:colId xmlns:a16="http://schemas.microsoft.com/office/drawing/2014/main" val="1073326595"/>
                    </a:ext>
                  </a:extLst>
                </a:gridCol>
                <a:gridCol w="3918202">
                  <a:extLst>
                    <a:ext uri="{9D8B030D-6E8A-4147-A177-3AD203B41FA5}">
                      <a16:colId xmlns:a16="http://schemas.microsoft.com/office/drawing/2014/main" val="1546890101"/>
                    </a:ext>
                  </a:extLst>
                </a:gridCol>
              </a:tblGrid>
              <a:tr h="847611">
                <a:tc>
                  <a:txBody>
                    <a:bodyPr/>
                    <a:lstStyle/>
                    <a:p>
                      <a:pPr marL="36195" marR="36195" algn="ctr" rtl="0" eaLnBrk="1" latinLnBrk="0" hangingPunct="1">
                        <a:lnSpc>
                          <a:spcPct val="107000"/>
                        </a:lnSpc>
                        <a:spcBef>
                          <a:spcPts val="0"/>
                        </a:spcBef>
                        <a:spcAft>
                          <a:spcPts val="0"/>
                        </a:spcAft>
                      </a:pPr>
                      <a:r>
                        <a:rPr lang="en-US" sz="2400" kern="100" dirty="0">
                          <a:effectLst/>
                          <a:latin typeface="+mj-lt"/>
                        </a:rPr>
                        <a:t>Percentile</a:t>
                      </a:r>
                      <a:endParaRPr lang="en-US" dirty="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dirty="0">
                          <a:effectLst/>
                          <a:latin typeface="+mj-lt"/>
                        </a:rPr>
                        <a:t>% Point Change from Prior Year to Current Year </a:t>
                      </a:r>
                      <a:endParaRPr lang="en-US" sz="2000" dirty="0">
                        <a:effectLst/>
                        <a:latin typeface="+mj-lt"/>
                      </a:endParaRPr>
                    </a:p>
                  </a:txBody>
                  <a:tcPr marL="0" marR="0" marT="0" marB="0" anchor="ctr">
                    <a:solidFill>
                      <a:schemeClr val="accent1">
                        <a:lumMod val="50000"/>
                      </a:schemeClr>
                    </a:solidFill>
                  </a:tcPr>
                </a:tc>
                <a:extLst>
                  <a:ext uri="{0D108BD9-81ED-4DB2-BD59-A6C34878D82A}">
                    <a16:rowId xmlns:a16="http://schemas.microsoft.com/office/drawing/2014/main" val="742678511"/>
                  </a:ext>
                </a:extLst>
              </a:tr>
              <a:tr h="411127">
                <a:tc>
                  <a:txBody>
                    <a:bodyPr/>
                    <a:lstStyle/>
                    <a:p>
                      <a:pPr marL="36195" marR="36195" algn="ctr" rtl="0" eaLnBrk="1" latinLnBrk="0" hangingPunct="1">
                        <a:lnSpc>
                          <a:spcPct val="107000"/>
                        </a:lnSpc>
                        <a:spcBef>
                          <a:spcPts val="0"/>
                        </a:spcBef>
                        <a:spcAft>
                          <a:spcPts val="0"/>
                        </a:spcAft>
                      </a:pPr>
                      <a:r>
                        <a:rPr lang="en-US" sz="2400" kern="100">
                          <a:effectLst/>
                          <a:latin typeface="+mj-lt"/>
                        </a:rPr>
                        <a:t>5</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-20.2</a:t>
                      </a:r>
                    </a:p>
                  </a:txBody>
                  <a:tcPr marL="0" marR="0" marT="0" marB="0" anchor="ctr"/>
                </a:tc>
                <a:extLst>
                  <a:ext uri="{0D108BD9-81ED-4DB2-BD59-A6C34878D82A}">
                    <a16:rowId xmlns:a16="http://schemas.microsoft.com/office/drawing/2014/main" val="68515728"/>
                  </a:ext>
                </a:extLst>
              </a:tr>
              <a:tr h="411127">
                <a:tc>
                  <a:txBody>
                    <a:bodyPr/>
                    <a:lstStyle/>
                    <a:p>
                      <a:pPr marL="36195" marR="36195" algn="ctr" rtl="0" eaLnBrk="1" latinLnBrk="0" hangingPunct="1">
                        <a:lnSpc>
                          <a:spcPct val="107000"/>
                        </a:lnSpc>
                        <a:spcBef>
                          <a:spcPts val="0"/>
                        </a:spcBef>
                        <a:spcAft>
                          <a:spcPts val="0"/>
                        </a:spcAft>
                        <a:tabLst>
                          <a:tab pos="476250" algn="l"/>
                        </a:tabLst>
                      </a:pPr>
                      <a:r>
                        <a:rPr lang="en-US" sz="2400" kern="100" dirty="0">
                          <a:effectLst/>
                          <a:latin typeface="+mj-lt"/>
                        </a:rPr>
                        <a:t>10</a:t>
                      </a:r>
                      <a:endParaRPr lang="en-US" sz="2400" dirty="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dirty="0">
                          <a:effectLst/>
                          <a:latin typeface="+mj-lt"/>
                        </a:rPr>
                        <a:t>-14.6</a:t>
                      </a:r>
                    </a:p>
                  </a:txBody>
                  <a:tcPr marL="0" marR="0" marT="0" marB="0" anchor="ctr"/>
                </a:tc>
                <a:extLst>
                  <a:ext uri="{0D108BD9-81ED-4DB2-BD59-A6C34878D82A}">
                    <a16:rowId xmlns:a16="http://schemas.microsoft.com/office/drawing/2014/main" val="1873860040"/>
                  </a:ext>
                </a:extLst>
              </a:tr>
              <a:tr h="411127">
                <a:tc>
                  <a:txBody>
                    <a:bodyPr/>
                    <a:lstStyle/>
                    <a:p>
                      <a:pPr marL="36195" marR="36195" algn="ctr" rtl="0" eaLnBrk="1" latinLnBrk="0" hangingPunct="1">
                        <a:lnSpc>
                          <a:spcPct val="107000"/>
                        </a:lnSpc>
                        <a:spcBef>
                          <a:spcPts val="0"/>
                        </a:spcBef>
                        <a:spcAft>
                          <a:spcPts val="0"/>
                        </a:spcAft>
                      </a:pPr>
                      <a:r>
                        <a:rPr lang="en-US" sz="2400" kern="100" dirty="0">
                          <a:effectLst/>
                          <a:latin typeface="+mj-lt"/>
                        </a:rPr>
                        <a:t>20</a:t>
                      </a:r>
                      <a:endParaRPr lang="en-US" sz="2400" dirty="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-8.3</a:t>
                      </a:r>
                    </a:p>
                  </a:txBody>
                  <a:tcPr marL="0" marR="0" marT="0" marB="0" anchor="ctr"/>
                </a:tc>
                <a:extLst>
                  <a:ext uri="{0D108BD9-81ED-4DB2-BD59-A6C34878D82A}">
                    <a16:rowId xmlns:a16="http://schemas.microsoft.com/office/drawing/2014/main" val="1974853324"/>
                  </a:ext>
                </a:extLst>
              </a:tr>
              <a:tr h="411127">
                <a:tc>
                  <a:txBody>
                    <a:bodyPr/>
                    <a:lstStyle/>
                    <a:p>
                      <a:pPr marL="36195" marR="36195" algn="ctr" rtl="0" eaLnBrk="1" latinLnBrk="0" hangingPunct="1">
                        <a:lnSpc>
                          <a:spcPct val="107000"/>
                        </a:lnSpc>
                        <a:spcBef>
                          <a:spcPts val="0"/>
                        </a:spcBef>
                        <a:spcAft>
                          <a:spcPts val="0"/>
                        </a:spcAft>
                      </a:pPr>
                      <a:r>
                        <a:rPr lang="en-US" sz="2400" kern="100">
                          <a:effectLst/>
                          <a:latin typeface="+mj-lt"/>
                        </a:rPr>
                        <a:t>30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-4.7</a:t>
                      </a:r>
                    </a:p>
                  </a:txBody>
                  <a:tcPr marL="0" marR="0" marT="0" marB="0" anchor="ctr"/>
                </a:tc>
                <a:extLst>
                  <a:ext uri="{0D108BD9-81ED-4DB2-BD59-A6C34878D82A}">
                    <a16:rowId xmlns:a16="http://schemas.microsoft.com/office/drawing/2014/main" val="3409603871"/>
                  </a:ext>
                </a:extLst>
              </a:tr>
              <a:tr h="411127">
                <a:tc>
                  <a:txBody>
                    <a:bodyPr/>
                    <a:lstStyle/>
                    <a:p>
                      <a:pPr marL="36195" marR="36195" algn="ctr" rtl="0" eaLnBrk="1" latinLnBrk="0" hangingPunct="1">
                        <a:lnSpc>
                          <a:spcPct val="107000"/>
                        </a:lnSpc>
                        <a:spcBef>
                          <a:spcPts val="0"/>
                        </a:spcBef>
                        <a:spcAft>
                          <a:spcPts val="0"/>
                        </a:spcAft>
                      </a:pPr>
                      <a:r>
                        <a:rPr lang="en-US" sz="2400" kern="100">
                          <a:effectLst/>
                          <a:latin typeface="+mj-lt"/>
                        </a:rPr>
                        <a:t>40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-1.9</a:t>
                      </a:r>
                    </a:p>
                  </a:txBody>
                  <a:tcPr marL="0" marR="0" marT="0" marB="0" anchor="ctr"/>
                </a:tc>
                <a:extLst>
                  <a:ext uri="{0D108BD9-81ED-4DB2-BD59-A6C34878D82A}">
                    <a16:rowId xmlns:a16="http://schemas.microsoft.com/office/drawing/2014/main" val="3138078369"/>
                  </a:ext>
                </a:extLst>
              </a:tr>
              <a:tr h="411127">
                <a:tc>
                  <a:txBody>
                    <a:bodyPr/>
                    <a:lstStyle/>
                    <a:p>
                      <a:pPr marL="36195" marR="36195" algn="ctr" rtl="0" eaLnBrk="1" latinLnBrk="0" hangingPunct="1">
                        <a:lnSpc>
                          <a:spcPct val="107000"/>
                        </a:lnSpc>
                        <a:spcBef>
                          <a:spcPts val="0"/>
                        </a:spcBef>
                        <a:spcAft>
                          <a:spcPts val="0"/>
                        </a:spcAft>
                      </a:pPr>
                      <a:r>
                        <a:rPr lang="en-US" sz="2400" kern="100">
                          <a:effectLst/>
                          <a:latin typeface="+mj-lt"/>
                        </a:rPr>
                        <a:t>50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b="1" kern="100">
                          <a:effectLst/>
                          <a:latin typeface="+mj-lt"/>
                        </a:rPr>
                        <a:t>0.0</a:t>
                      </a:r>
                    </a:p>
                  </a:txBody>
                  <a:tcPr marL="0" marR="0" marT="0" marB="0" anchor="ctr"/>
                </a:tc>
                <a:extLst>
                  <a:ext uri="{0D108BD9-81ED-4DB2-BD59-A6C34878D82A}">
                    <a16:rowId xmlns:a16="http://schemas.microsoft.com/office/drawing/2014/main" val="932947756"/>
                  </a:ext>
                </a:extLst>
              </a:tr>
              <a:tr h="411127">
                <a:tc>
                  <a:txBody>
                    <a:bodyPr/>
                    <a:lstStyle/>
                    <a:p>
                      <a:pPr marL="36195" marR="36195" algn="ctr" rtl="0" eaLnBrk="1" latinLnBrk="0" hangingPunct="1">
                        <a:lnSpc>
                          <a:spcPct val="107000"/>
                        </a:lnSpc>
                        <a:spcBef>
                          <a:spcPts val="0"/>
                        </a:spcBef>
                        <a:spcAft>
                          <a:spcPts val="0"/>
                        </a:spcAft>
                      </a:pPr>
                      <a:r>
                        <a:rPr lang="en-US" sz="2400" kern="100">
                          <a:effectLst/>
                          <a:latin typeface="+mj-lt"/>
                        </a:rPr>
                        <a:t>60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2.4</a:t>
                      </a:r>
                    </a:p>
                  </a:txBody>
                  <a:tcPr marL="0" marR="0" marT="0" marB="0" anchor="ctr"/>
                </a:tc>
                <a:extLst>
                  <a:ext uri="{0D108BD9-81ED-4DB2-BD59-A6C34878D82A}">
                    <a16:rowId xmlns:a16="http://schemas.microsoft.com/office/drawing/2014/main" val="337045029"/>
                  </a:ext>
                </a:extLst>
              </a:tr>
              <a:tr h="411127">
                <a:tc>
                  <a:txBody>
                    <a:bodyPr/>
                    <a:lstStyle/>
                    <a:p>
                      <a:pPr marL="36195" marR="36195" algn="ctr" rtl="0" eaLnBrk="1" latinLnBrk="0" hangingPunct="1">
                        <a:lnSpc>
                          <a:spcPct val="107000"/>
                        </a:lnSpc>
                        <a:spcBef>
                          <a:spcPts val="0"/>
                        </a:spcBef>
                        <a:spcAft>
                          <a:spcPts val="0"/>
                        </a:spcAft>
                      </a:pPr>
                      <a:r>
                        <a:rPr lang="en-US" sz="2400" kern="100">
                          <a:effectLst/>
                          <a:latin typeface="+mj-lt"/>
                        </a:rPr>
                        <a:t>70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4.8</a:t>
                      </a:r>
                    </a:p>
                  </a:txBody>
                  <a:tcPr marL="0" marR="0" marT="0" marB="0" anchor="ctr"/>
                </a:tc>
                <a:extLst>
                  <a:ext uri="{0D108BD9-81ED-4DB2-BD59-A6C34878D82A}">
                    <a16:rowId xmlns:a16="http://schemas.microsoft.com/office/drawing/2014/main" val="1669027226"/>
                  </a:ext>
                </a:extLst>
              </a:tr>
              <a:tr h="411127">
                <a:tc>
                  <a:txBody>
                    <a:bodyPr/>
                    <a:lstStyle/>
                    <a:p>
                      <a:pPr marL="36195" marR="36195" algn="ctr" rtl="0" eaLnBrk="1" latinLnBrk="0" hangingPunct="1">
                        <a:lnSpc>
                          <a:spcPct val="107000"/>
                        </a:lnSpc>
                        <a:spcBef>
                          <a:spcPts val="0"/>
                        </a:spcBef>
                        <a:spcAft>
                          <a:spcPts val="0"/>
                        </a:spcAft>
                      </a:pPr>
                      <a:r>
                        <a:rPr lang="en-US" sz="2400" kern="100">
                          <a:effectLst/>
                          <a:latin typeface="+mj-lt"/>
                        </a:rPr>
                        <a:t>80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8.3</a:t>
                      </a:r>
                    </a:p>
                  </a:txBody>
                  <a:tcPr marL="0" marR="0" marT="0" marB="0" anchor="ctr"/>
                </a:tc>
                <a:extLst>
                  <a:ext uri="{0D108BD9-81ED-4DB2-BD59-A6C34878D82A}">
                    <a16:rowId xmlns:a16="http://schemas.microsoft.com/office/drawing/2014/main" val="3040942104"/>
                  </a:ext>
                </a:extLst>
              </a:tr>
              <a:tr h="411127">
                <a:tc>
                  <a:txBody>
                    <a:bodyPr/>
                    <a:lstStyle/>
                    <a:p>
                      <a:pPr marL="36195" marR="36195" algn="ctr" rtl="0" eaLnBrk="1" latinLnBrk="0" hangingPunct="1">
                        <a:lnSpc>
                          <a:spcPct val="107000"/>
                        </a:lnSpc>
                        <a:spcBef>
                          <a:spcPts val="0"/>
                        </a:spcBef>
                        <a:spcAft>
                          <a:spcPts val="0"/>
                        </a:spcAft>
                      </a:pPr>
                      <a:r>
                        <a:rPr lang="en-US" sz="2400" kern="100">
                          <a:effectLst/>
                          <a:latin typeface="+mj-lt"/>
                        </a:rPr>
                        <a:t>90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13.2</a:t>
                      </a:r>
                    </a:p>
                  </a:txBody>
                  <a:tcPr marL="0" marR="0" marT="0" marB="0" anchor="ctr"/>
                </a:tc>
                <a:extLst>
                  <a:ext uri="{0D108BD9-81ED-4DB2-BD59-A6C34878D82A}">
                    <a16:rowId xmlns:a16="http://schemas.microsoft.com/office/drawing/2014/main" val="290319702"/>
                  </a:ext>
                </a:extLst>
              </a:tr>
              <a:tr h="411127">
                <a:tc>
                  <a:txBody>
                    <a:bodyPr/>
                    <a:lstStyle/>
                    <a:p>
                      <a:pPr marL="36195" marR="36195" algn="ctr" rtl="0" eaLnBrk="1" latinLnBrk="0" hangingPunct="1">
                        <a:lnSpc>
                          <a:spcPct val="107000"/>
                        </a:lnSpc>
                        <a:spcBef>
                          <a:spcPts val="0"/>
                        </a:spcBef>
                        <a:spcAft>
                          <a:spcPts val="0"/>
                        </a:spcAft>
                      </a:pPr>
                      <a:r>
                        <a:rPr lang="en-US" sz="2400" kern="100">
                          <a:effectLst/>
                          <a:latin typeface="+mj-lt"/>
                        </a:rPr>
                        <a:t>95</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dirty="0">
                          <a:effectLst/>
                          <a:latin typeface="+mj-lt"/>
                        </a:rPr>
                        <a:t>19.95</a:t>
                      </a:r>
                    </a:p>
                  </a:txBody>
                  <a:tcPr marL="0" marR="0" marT="0" marB="0" anchor="ctr"/>
                </a:tc>
                <a:extLst>
                  <a:ext uri="{0D108BD9-81ED-4DB2-BD59-A6C34878D82A}">
                    <a16:rowId xmlns:a16="http://schemas.microsoft.com/office/drawing/2014/main" val="3026271703"/>
                  </a:ext>
                </a:extLst>
              </a:tr>
            </a:tbl>
          </a:graphicData>
        </a:graphic>
      </p:graphicFrame>
    </p:spTree>
    <p:extLst>
      <p:ext uri="{BB962C8B-B14F-4D97-AF65-F5344CB8AC3E}">
        <p14:creationId xmlns:p14="http://schemas.microsoft.com/office/powerpoint/2010/main" val="1461574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870B-1FB2-5CC2-3F5D-B7EE33C6E80C}"/>
              </a:ext>
            </a:extLst>
          </p:cNvPr>
          <p:cNvSpPr>
            <a:spLocks noGrp="1"/>
          </p:cNvSpPr>
          <p:nvPr>
            <p:ph type="title"/>
          </p:nvPr>
        </p:nvSpPr>
        <p:spPr>
          <a:xfrm>
            <a:off x="259803" y="1659899"/>
            <a:ext cx="5017658" cy="3607783"/>
          </a:xfrm>
        </p:spPr>
        <p:txBody>
          <a:bodyPr/>
          <a:lstStyle/>
          <a:p>
            <a:r>
              <a:rPr lang="en-US" sz="3600" dirty="0">
                <a:cs typeface="Arial"/>
              </a:rPr>
              <a:t>ELPI Change Distribution Comparison </a:t>
            </a:r>
            <a:endParaRPr lang="en-US" sz="3600" b="0" dirty="0">
              <a:cs typeface="Arial"/>
            </a:endParaRPr>
          </a:p>
          <a:p>
            <a:endParaRPr lang="en-US" sz="2400" dirty="0">
              <a:cs typeface="Arial"/>
            </a:endParaRPr>
          </a:p>
        </p:txBody>
      </p:sp>
      <p:graphicFrame>
        <p:nvGraphicFramePr>
          <p:cNvPr id="5" name="Table 4">
            <a:extLst>
              <a:ext uri="{FF2B5EF4-FFF2-40B4-BE49-F238E27FC236}">
                <a16:creationId xmlns:a16="http://schemas.microsoft.com/office/drawing/2014/main" id="{9E5E0FF4-CD39-AA67-BD17-E6D5C5595794}"/>
              </a:ext>
            </a:extLst>
          </p:cNvPr>
          <p:cNvGraphicFramePr>
            <a:graphicFrameLocks noGrp="1"/>
          </p:cNvGraphicFramePr>
          <p:nvPr>
            <p:extLst>
              <p:ext uri="{D42A27DB-BD31-4B8C-83A1-F6EECF244321}">
                <p14:modId xmlns:p14="http://schemas.microsoft.com/office/powerpoint/2010/main" val="292792978"/>
              </p:ext>
            </p:extLst>
          </p:nvPr>
        </p:nvGraphicFramePr>
        <p:xfrm>
          <a:off x="4052006" y="990462"/>
          <a:ext cx="7544287" cy="5528887"/>
        </p:xfrm>
        <a:graphic>
          <a:graphicData uri="http://schemas.openxmlformats.org/drawingml/2006/table">
            <a:tbl>
              <a:tblPr firstRow="1" firstCol="1" bandRow="1">
                <a:tableStyleId>{5C22544A-7EE6-4342-B048-85BDC9FD1C3A}</a:tableStyleId>
              </a:tblPr>
              <a:tblGrid>
                <a:gridCol w="1562825">
                  <a:extLst>
                    <a:ext uri="{9D8B030D-6E8A-4147-A177-3AD203B41FA5}">
                      <a16:colId xmlns:a16="http://schemas.microsoft.com/office/drawing/2014/main" val="1073326595"/>
                    </a:ext>
                  </a:extLst>
                </a:gridCol>
                <a:gridCol w="2990731">
                  <a:extLst>
                    <a:ext uri="{9D8B030D-6E8A-4147-A177-3AD203B41FA5}">
                      <a16:colId xmlns:a16="http://schemas.microsoft.com/office/drawing/2014/main" val="1546890101"/>
                    </a:ext>
                  </a:extLst>
                </a:gridCol>
                <a:gridCol w="2990731">
                  <a:extLst>
                    <a:ext uri="{9D8B030D-6E8A-4147-A177-3AD203B41FA5}">
                      <a16:colId xmlns:a16="http://schemas.microsoft.com/office/drawing/2014/main" val="2924789710"/>
                    </a:ext>
                  </a:extLst>
                </a:gridCol>
              </a:tblGrid>
              <a:tr h="748189">
                <a:tc>
                  <a:txBody>
                    <a:bodyPr/>
                    <a:lstStyle/>
                    <a:p>
                      <a:pPr marL="36195" marR="36195" algn="ctr" rtl="0" eaLnBrk="1" latinLnBrk="0" hangingPunct="1">
                        <a:lnSpc>
                          <a:spcPct val="107000"/>
                        </a:lnSpc>
                        <a:spcBef>
                          <a:spcPts val="0"/>
                        </a:spcBef>
                        <a:spcAft>
                          <a:spcPts val="0"/>
                        </a:spcAft>
                      </a:pPr>
                      <a:r>
                        <a:rPr lang="en-US" sz="2400" kern="100" dirty="0">
                          <a:effectLst/>
                          <a:latin typeface="+mj-lt"/>
                        </a:rPr>
                        <a:t>Percentile</a:t>
                      </a:r>
                      <a:endParaRPr lang="en-US" sz="2000" dirty="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dirty="0">
                          <a:effectLst/>
                          <a:latin typeface="+mj-lt"/>
                        </a:rPr>
                        <a:t>% Point Change from Prior Year to Current Year </a:t>
                      </a:r>
                      <a:endParaRPr lang="en-US" sz="2000" dirty="0">
                        <a:effectLst/>
                        <a:latin typeface="+mj-lt"/>
                      </a:endParaRPr>
                    </a:p>
                  </a:txBody>
                  <a:tcPr marL="0" marR="0" marT="0" marB="0" anchor="ctr">
                    <a:solidFill>
                      <a:schemeClr val="accent1">
                        <a:lumMod val="50000"/>
                      </a:schemeClr>
                    </a:solidFill>
                  </a:tcPr>
                </a:tc>
                <a:tc>
                  <a:txBody>
                    <a:bodyPr/>
                    <a:lstStyle/>
                    <a:p>
                      <a:pPr marL="36195" lvl="0" algn="ctr">
                        <a:lnSpc>
                          <a:spcPct val="107000"/>
                        </a:lnSpc>
                        <a:spcBef>
                          <a:spcPts val="0"/>
                        </a:spcBef>
                        <a:spcAft>
                          <a:spcPts val="0"/>
                        </a:spcAft>
                        <a:buNone/>
                      </a:pPr>
                      <a:r>
                        <a:rPr lang="en-US" sz="2400" kern="100" dirty="0">
                          <a:effectLst/>
                          <a:latin typeface="+mj-lt"/>
                        </a:rPr>
                        <a:t>2017 Historic </a:t>
                      </a:r>
                      <a:r>
                        <a:rPr lang="en-US" sz="2400" b="1" i="0" u="none" strike="noStrike" kern="100" noProof="0" dirty="0">
                          <a:solidFill>
                            <a:srgbClr val="FFFFFF"/>
                          </a:solidFill>
                          <a:effectLst/>
                          <a:latin typeface="Arial"/>
                        </a:rPr>
                        <a:t>% Point Change from Prior Year to Current Year </a:t>
                      </a:r>
                      <a:endParaRPr lang="en-US" sz="2400" kern="100" dirty="0">
                        <a:effectLst/>
                        <a:latin typeface="+mj-lt"/>
                      </a:endParaRPr>
                    </a:p>
                  </a:txBody>
                  <a:tcPr marL="0" marR="0" marT="0" marB="0" anchor="ctr">
                    <a:solidFill>
                      <a:schemeClr val="accent1">
                        <a:lumMod val="50000"/>
                      </a:schemeClr>
                    </a:solidFill>
                  </a:tcPr>
                </a:tc>
                <a:extLst>
                  <a:ext uri="{0D108BD9-81ED-4DB2-BD59-A6C34878D82A}">
                    <a16:rowId xmlns:a16="http://schemas.microsoft.com/office/drawing/2014/main" val="742678511"/>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5</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-20.2</a:t>
                      </a:r>
                    </a:p>
                  </a:txBody>
                  <a:tcPr marL="0" marR="0" marT="0" marB="0" anchor="ctr"/>
                </a:tc>
                <a:tc>
                  <a:txBody>
                    <a:bodyPr/>
                    <a:lstStyle/>
                    <a:p>
                      <a:pPr marL="36195" marR="36195" lvl="0" algn="ctr" rtl="0">
                        <a:lnSpc>
                          <a:spcPct val="107000"/>
                        </a:lnSpc>
                        <a:spcBef>
                          <a:spcPts val="0"/>
                        </a:spcBef>
                        <a:spcAft>
                          <a:spcPts val="0"/>
                        </a:spcAft>
                        <a:buNone/>
                      </a:pPr>
                      <a:r>
                        <a:rPr lang="en-US" sz="2400" kern="100">
                          <a:effectLst/>
                          <a:latin typeface="+mj-lt"/>
                        </a:rPr>
                        <a:t>-18.88</a:t>
                      </a:r>
                      <a:endParaRPr lang="en-US" sz="2800">
                        <a:effectLst/>
                        <a:latin typeface="+mj-lt"/>
                      </a:endParaRPr>
                    </a:p>
                  </a:txBody>
                  <a:tcPr marL="0" marR="0" marT="0" marB="0" anchor="ctr"/>
                </a:tc>
                <a:extLst>
                  <a:ext uri="{0D108BD9-81ED-4DB2-BD59-A6C34878D82A}">
                    <a16:rowId xmlns:a16="http://schemas.microsoft.com/office/drawing/2014/main" val="68515728"/>
                  </a:ext>
                </a:extLst>
              </a:tr>
              <a:tr h="306026">
                <a:tc>
                  <a:txBody>
                    <a:bodyPr/>
                    <a:lstStyle/>
                    <a:p>
                      <a:pPr marL="36195" marR="36195" algn="ctr" rtl="0" eaLnBrk="1" latinLnBrk="0" hangingPunct="1">
                        <a:lnSpc>
                          <a:spcPct val="107000"/>
                        </a:lnSpc>
                        <a:spcBef>
                          <a:spcPts val="0"/>
                        </a:spcBef>
                        <a:spcAft>
                          <a:spcPts val="0"/>
                        </a:spcAft>
                        <a:tabLst>
                          <a:tab pos="476250" algn="l"/>
                        </a:tabLst>
                      </a:pPr>
                      <a:r>
                        <a:rPr lang="en-US" sz="2400" kern="100" dirty="0">
                          <a:effectLst/>
                          <a:latin typeface="+mj-lt"/>
                        </a:rPr>
                        <a:t>10</a:t>
                      </a:r>
                      <a:endParaRPr lang="en-US" sz="2400" dirty="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-14.6</a:t>
                      </a:r>
                    </a:p>
                  </a:txBody>
                  <a:tcPr marL="0" marR="0" marT="0" marB="0" anchor="ctr"/>
                </a:tc>
                <a:tc>
                  <a:txBody>
                    <a:bodyPr/>
                    <a:lstStyle/>
                    <a:p>
                      <a:pPr marL="36195" marR="36195" lvl="0" algn="ctr" rtl="0">
                        <a:lnSpc>
                          <a:spcPct val="107000"/>
                        </a:lnSpc>
                        <a:spcBef>
                          <a:spcPts val="0"/>
                        </a:spcBef>
                        <a:spcAft>
                          <a:spcPts val="0"/>
                        </a:spcAft>
                        <a:buNone/>
                      </a:pPr>
                      <a:r>
                        <a:rPr lang="en-US" sz="2400" kern="100">
                          <a:effectLst/>
                          <a:latin typeface="+mj-lt"/>
                        </a:rPr>
                        <a:t>-11.60</a:t>
                      </a:r>
                      <a:endParaRPr lang="en-US" sz="2800">
                        <a:effectLst/>
                        <a:latin typeface="+mj-lt"/>
                      </a:endParaRPr>
                    </a:p>
                  </a:txBody>
                  <a:tcPr marL="0" marR="0" marT="0" marB="0" anchor="ctr"/>
                </a:tc>
                <a:extLst>
                  <a:ext uri="{0D108BD9-81ED-4DB2-BD59-A6C34878D82A}">
                    <a16:rowId xmlns:a16="http://schemas.microsoft.com/office/drawing/2014/main" val="1873860040"/>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20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-8.3</a:t>
                      </a:r>
                    </a:p>
                  </a:txBody>
                  <a:tcPr marL="0" marR="0" marT="0" marB="0" anchor="ctr"/>
                </a:tc>
                <a:tc>
                  <a:txBody>
                    <a:bodyPr/>
                    <a:lstStyle/>
                    <a:p>
                      <a:pPr marL="36195" marR="36195" lvl="0" algn="ctr" rtl="0">
                        <a:lnSpc>
                          <a:spcPct val="107000"/>
                        </a:lnSpc>
                        <a:spcBef>
                          <a:spcPts val="0"/>
                        </a:spcBef>
                        <a:spcAft>
                          <a:spcPts val="0"/>
                        </a:spcAft>
                        <a:buNone/>
                      </a:pPr>
                      <a:r>
                        <a:rPr lang="en-US" sz="2400" kern="100">
                          <a:effectLst/>
                          <a:latin typeface="+mj-lt"/>
                        </a:rPr>
                        <a:t>-6.20</a:t>
                      </a:r>
                      <a:endParaRPr lang="en-US" sz="2800">
                        <a:effectLst/>
                        <a:latin typeface="+mj-lt"/>
                      </a:endParaRPr>
                    </a:p>
                  </a:txBody>
                  <a:tcPr marL="0" marR="0" marT="0" marB="0" anchor="ctr"/>
                </a:tc>
                <a:extLst>
                  <a:ext uri="{0D108BD9-81ED-4DB2-BD59-A6C34878D82A}">
                    <a16:rowId xmlns:a16="http://schemas.microsoft.com/office/drawing/2014/main" val="1974853324"/>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30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-4.7</a:t>
                      </a:r>
                    </a:p>
                  </a:txBody>
                  <a:tcPr marL="0" marR="0" marT="0" marB="0" anchor="ctr"/>
                </a:tc>
                <a:tc>
                  <a:txBody>
                    <a:bodyPr/>
                    <a:lstStyle/>
                    <a:p>
                      <a:pPr marL="36195" marR="36195" lvl="0" algn="ctr" rtl="0">
                        <a:lnSpc>
                          <a:spcPct val="107000"/>
                        </a:lnSpc>
                        <a:spcBef>
                          <a:spcPts val="0"/>
                        </a:spcBef>
                        <a:spcAft>
                          <a:spcPts val="0"/>
                        </a:spcAft>
                        <a:buNone/>
                      </a:pPr>
                      <a:r>
                        <a:rPr lang="en-US" sz="2400" kern="100">
                          <a:effectLst/>
                          <a:latin typeface="+mj-lt"/>
                        </a:rPr>
                        <a:t>-3.54</a:t>
                      </a:r>
                      <a:endParaRPr lang="en-US" sz="2800">
                        <a:effectLst/>
                        <a:latin typeface="+mj-lt"/>
                      </a:endParaRPr>
                    </a:p>
                  </a:txBody>
                  <a:tcPr marL="0" marR="0" marT="0" marB="0" anchor="ctr"/>
                </a:tc>
                <a:extLst>
                  <a:ext uri="{0D108BD9-81ED-4DB2-BD59-A6C34878D82A}">
                    <a16:rowId xmlns:a16="http://schemas.microsoft.com/office/drawing/2014/main" val="3409603871"/>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40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-1.9</a:t>
                      </a:r>
                    </a:p>
                  </a:txBody>
                  <a:tcPr marL="0" marR="0" marT="0" marB="0" anchor="ctr"/>
                </a:tc>
                <a:tc>
                  <a:txBody>
                    <a:bodyPr/>
                    <a:lstStyle/>
                    <a:p>
                      <a:pPr marL="36195" marR="36195" lvl="0" algn="ctr" rtl="0">
                        <a:lnSpc>
                          <a:spcPct val="107000"/>
                        </a:lnSpc>
                        <a:spcBef>
                          <a:spcPts val="0"/>
                        </a:spcBef>
                        <a:spcAft>
                          <a:spcPts val="0"/>
                        </a:spcAft>
                        <a:buNone/>
                      </a:pPr>
                      <a:r>
                        <a:rPr lang="en-US" sz="2400" kern="100">
                          <a:effectLst/>
                          <a:latin typeface="+mj-lt"/>
                        </a:rPr>
                        <a:t>-1.42</a:t>
                      </a:r>
                      <a:endParaRPr lang="en-US" sz="2800">
                        <a:effectLst/>
                        <a:latin typeface="+mj-lt"/>
                      </a:endParaRPr>
                    </a:p>
                  </a:txBody>
                  <a:tcPr marL="0" marR="0" marT="0" marB="0" anchor="ctr"/>
                </a:tc>
                <a:extLst>
                  <a:ext uri="{0D108BD9-81ED-4DB2-BD59-A6C34878D82A}">
                    <a16:rowId xmlns:a16="http://schemas.microsoft.com/office/drawing/2014/main" val="3138078369"/>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50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b="1" kern="100">
                          <a:effectLst/>
                          <a:latin typeface="+mj-lt"/>
                        </a:rPr>
                        <a:t>0.0</a:t>
                      </a:r>
                    </a:p>
                  </a:txBody>
                  <a:tcPr marL="0" marR="0" marT="0" marB="0" anchor="ctr"/>
                </a:tc>
                <a:tc>
                  <a:txBody>
                    <a:bodyPr/>
                    <a:lstStyle/>
                    <a:p>
                      <a:pPr marL="36195" marR="36195" lvl="0" algn="ctr" rtl="0">
                        <a:lnSpc>
                          <a:spcPct val="107000"/>
                        </a:lnSpc>
                        <a:spcBef>
                          <a:spcPts val="0"/>
                        </a:spcBef>
                        <a:spcAft>
                          <a:spcPts val="0"/>
                        </a:spcAft>
                        <a:buNone/>
                      </a:pPr>
                      <a:r>
                        <a:rPr lang="en-US" sz="2400" b="1" kern="100">
                          <a:effectLst/>
                          <a:latin typeface="+mj-lt"/>
                        </a:rPr>
                        <a:t>0.00</a:t>
                      </a:r>
                      <a:endParaRPr lang="en-US" sz="2800" b="1">
                        <a:effectLst/>
                        <a:latin typeface="+mj-lt"/>
                      </a:endParaRPr>
                    </a:p>
                  </a:txBody>
                  <a:tcPr marL="0" marR="0" marT="0" marB="0" anchor="ctr"/>
                </a:tc>
                <a:extLst>
                  <a:ext uri="{0D108BD9-81ED-4DB2-BD59-A6C34878D82A}">
                    <a16:rowId xmlns:a16="http://schemas.microsoft.com/office/drawing/2014/main" val="932947756"/>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60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2.4</a:t>
                      </a:r>
                    </a:p>
                  </a:txBody>
                  <a:tcPr marL="0" marR="0" marT="0" marB="0" anchor="ctr"/>
                </a:tc>
                <a:tc>
                  <a:txBody>
                    <a:bodyPr/>
                    <a:lstStyle/>
                    <a:p>
                      <a:pPr marL="36195" marR="36195" lvl="0" algn="ctr" rtl="0">
                        <a:lnSpc>
                          <a:spcPct val="107000"/>
                        </a:lnSpc>
                        <a:spcBef>
                          <a:spcPts val="0"/>
                        </a:spcBef>
                        <a:spcAft>
                          <a:spcPts val="0"/>
                        </a:spcAft>
                        <a:buNone/>
                      </a:pPr>
                      <a:r>
                        <a:rPr lang="en-US" sz="2400" kern="100">
                          <a:effectLst/>
                          <a:latin typeface="+mj-lt"/>
                        </a:rPr>
                        <a:t>1.40</a:t>
                      </a:r>
                      <a:endParaRPr lang="en-US" sz="2800">
                        <a:effectLst/>
                        <a:latin typeface="+mj-lt"/>
                      </a:endParaRPr>
                    </a:p>
                  </a:txBody>
                  <a:tcPr marL="0" marR="0" marT="0" marB="0" anchor="ctr"/>
                </a:tc>
                <a:extLst>
                  <a:ext uri="{0D108BD9-81ED-4DB2-BD59-A6C34878D82A}">
                    <a16:rowId xmlns:a16="http://schemas.microsoft.com/office/drawing/2014/main" val="337045029"/>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70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4.8</a:t>
                      </a:r>
                    </a:p>
                  </a:txBody>
                  <a:tcPr marL="0" marR="0" marT="0" marB="0" anchor="ctr"/>
                </a:tc>
                <a:tc>
                  <a:txBody>
                    <a:bodyPr/>
                    <a:lstStyle/>
                    <a:p>
                      <a:pPr marL="36195" marR="36195" lvl="0" algn="ctr" rtl="0">
                        <a:lnSpc>
                          <a:spcPct val="107000"/>
                        </a:lnSpc>
                        <a:spcBef>
                          <a:spcPts val="0"/>
                        </a:spcBef>
                        <a:spcAft>
                          <a:spcPts val="0"/>
                        </a:spcAft>
                        <a:buNone/>
                      </a:pPr>
                      <a:r>
                        <a:rPr lang="en-US" sz="2400" kern="100">
                          <a:effectLst/>
                          <a:latin typeface="+mj-lt"/>
                        </a:rPr>
                        <a:t>3.20</a:t>
                      </a:r>
                      <a:endParaRPr lang="en-US" sz="2800">
                        <a:effectLst/>
                        <a:latin typeface="+mj-lt"/>
                      </a:endParaRPr>
                    </a:p>
                  </a:txBody>
                  <a:tcPr marL="0" marR="0" marT="0" marB="0" anchor="ctr"/>
                </a:tc>
                <a:extLst>
                  <a:ext uri="{0D108BD9-81ED-4DB2-BD59-A6C34878D82A}">
                    <a16:rowId xmlns:a16="http://schemas.microsoft.com/office/drawing/2014/main" val="1669027226"/>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80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8.3</a:t>
                      </a:r>
                    </a:p>
                  </a:txBody>
                  <a:tcPr marL="0" marR="0" marT="0" marB="0" anchor="ctr"/>
                </a:tc>
                <a:tc>
                  <a:txBody>
                    <a:bodyPr/>
                    <a:lstStyle/>
                    <a:p>
                      <a:pPr marL="36195" marR="36195" lvl="0" algn="ctr" rtl="0">
                        <a:lnSpc>
                          <a:spcPct val="107000"/>
                        </a:lnSpc>
                        <a:spcBef>
                          <a:spcPts val="0"/>
                        </a:spcBef>
                        <a:spcAft>
                          <a:spcPts val="0"/>
                        </a:spcAft>
                        <a:buNone/>
                      </a:pPr>
                      <a:r>
                        <a:rPr lang="en-US" sz="2400" kern="100">
                          <a:effectLst/>
                          <a:latin typeface="+mj-lt"/>
                        </a:rPr>
                        <a:t>5.90</a:t>
                      </a:r>
                      <a:endParaRPr lang="en-US" sz="2800">
                        <a:effectLst/>
                        <a:latin typeface="+mj-lt"/>
                      </a:endParaRPr>
                    </a:p>
                  </a:txBody>
                  <a:tcPr marL="0" marR="0" marT="0" marB="0" anchor="ctr"/>
                </a:tc>
                <a:extLst>
                  <a:ext uri="{0D108BD9-81ED-4DB2-BD59-A6C34878D82A}">
                    <a16:rowId xmlns:a16="http://schemas.microsoft.com/office/drawing/2014/main" val="3040942104"/>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90</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13.2</a:t>
                      </a:r>
                    </a:p>
                  </a:txBody>
                  <a:tcPr marL="0" marR="0" marT="0" marB="0" anchor="ctr"/>
                </a:tc>
                <a:tc>
                  <a:txBody>
                    <a:bodyPr/>
                    <a:lstStyle/>
                    <a:p>
                      <a:pPr marL="36195" marR="36195" lvl="0" algn="ctr" rtl="0">
                        <a:lnSpc>
                          <a:spcPct val="107000"/>
                        </a:lnSpc>
                        <a:spcBef>
                          <a:spcPts val="0"/>
                        </a:spcBef>
                        <a:spcAft>
                          <a:spcPts val="0"/>
                        </a:spcAft>
                        <a:buNone/>
                      </a:pPr>
                      <a:r>
                        <a:rPr lang="en-US" sz="2400" kern="100">
                          <a:effectLst/>
                          <a:latin typeface="+mj-lt"/>
                        </a:rPr>
                        <a:t>12.00</a:t>
                      </a:r>
                      <a:endParaRPr lang="en-US" sz="2800">
                        <a:effectLst/>
                        <a:latin typeface="+mj-lt"/>
                      </a:endParaRPr>
                    </a:p>
                  </a:txBody>
                  <a:tcPr marL="0" marR="0" marT="0" marB="0" anchor="ctr"/>
                </a:tc>
                <a:extLst>
                  <a:ext uri="{0D108BD9-81ED-4DB2-BD59-A6C34878D82A}">
                    <a16:rowId xmlns:a16="http://schemas.microsoft.com/office/drawing/2014/main" val="290319702"/>
                  </a:ext>
                </a:extLst>
              </a:tr>
              <a:tr h="306026">
                <a:tc>
                  <a:txBody>
                    <a:bodyPr/>
                    <a:lstStyle/>
                    <a:p>
                      <a:pPr marL="36195" marR="36195" algn="ctr" rtl="0" eaLnBrk="1" latinLnBrk="0" hangingPunct="1">
                        <a:lnSpc>
                          <a:spcPct val="107000"/>
                        </a:lnSpc>
                        <a:spcBef>
                          <a:spcPts val="0"/>
                        </a:spcBef>
                        <a:spcAft>
                          <a:spcPts val="0"/>
                        </a:spcAft>
                      </a:pPr>
                      <a:r>
                        <a:rPr lang="en-US" sz="2400" kern="100">
                          <a:effectLst/>
                          <a:latin typeface="+mj-lt"/>
                        </a:rPr>
                        <a:t>95</a:t>
                      </a:r>
                      <a:endParaRPr lang="en-US" sz="2400">
                        <a:effectLst/>
                        <a:latin typeface="+mj-lt"/>
                      </a:endParaRPr>
                    </a:p>
                  </a:txBody>
                  <a:tcPr marL="0" marR="0" marT="0" marB="0" anchor="ctr">
                    <a:solidFill>
                      <a:schemeClr val="accent1">
                        <a:lumMod val="50000"/>
                      </a:schemeClr>
                    </a:solidFill>
                  </a:tcPr>
                </a:tc>
                <a:tc>
                  <a:txBody>
                    <a:bodyPr/>
                    <a:lstStyle/>
                    <a:p>
                      <a:pPr marL="36195" marR="36195" algn="ctr" rtl="0" eaLnBrk="1" latinLnBrk="0" hangingPunct="1">
                        <a:lnSpc>
                          <a:spcPct val="107000"/>
                        </a:lnSpc>
                        <a:spcBef>
                          <a:spcPts val="0"/>
                        </a:spcBef>
                        <a:spcAft>
                          <a:spcPts val="0"/>
                        </a:spcAft>
                      </a:pPr>
                      <a:r>
                        <a:rPr lang="en-US" sz="2400" kern="100">
                          <a:effectLst/>
                          <a:latin typeface="+mj-lt"/>
                        </a:rPr>
                        <a:t>19.95</a:t>
                      </a:r>
                    </a:p>
                  </a:txBody>
                  <a:tcPr marL="0" marR="0" marT="0" marB="0" anchor="ctr"/>
                </a:tc>
                <a:tc>
                  <a:txBody>
                    <a:bodyPr/>
                    <a:lstStyle/>
                    <a:p>
                      <a:pPr marL="36195" marR="36195" lvl="0" algn="ctr" rtl="0">
                        <a:lnSpc>
                          <a:spcPct val="107000"/>
                        </a:lnSpc>
                        <a:spcBef>
                          <a:spcPts val="0"/>
                        </a:spcBef>
                        <a:spcAft>
                          <a:spcPts val="0"/>
                        </a:spcAft>
                        <a:buNone/>
                      </a:pPr>
                      <a:r>
                        <a:rPr lang="en-US" sz="2400" kern="100" dirty="0">
                          <a:effectLst/>
                          <a:latin typeface="+mj-lt"/>
                        </a:rPr>
                        <a:t>18.30</a:t>
                      </a:r>
                      <a:endParaRPr lang="en-US" sz="2800" dirty="0">
                        <a:effectLst/>
                        <a:latin typeface="+mj-lt"/>
                      </a:endParaRPr>
                    </a:p>
                  </a:txBody>
                  <a:tcPr marL="0" marR="0" marT="0" marB="0" anchor="ctr"/>
                </a:tc>
                <a:extLst>
                  <a:ext uri="{0D108BD9-81ED-4DB2-BD59-A6C34878D82A}">
                    <a16:rowId xmlns:a16="http://schemas.microsoft.com/office/drawing/2014/main" val="3026271703"/>
                  </a:ext>
                </a:extLst>
              </a:tr>
            </a:tbl>
          </a:graphicData>
        </a:graphic>
      </p:graphicFrame>
    </p:spTree>
    <p:extLst>
      <p:ext uri="{BB962C8B-B14F-4D97-AF65-F5344CB8AC3E}">
        <p14:creationId xmlns:p14="http://schemas.microsoft.com/office/powerpoint/2010/main" val="29461287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A4D4-85F3-1F88-76A4-35CC22834595}"/>
              </a:ext>
            </a:extLst>
          </p:cNvPr>
          <p:cNvSpPr>
            <a:spLocks noGrp="1"/>
          </p:cNvSpPr>
          <p:nvPr>
            <p:ph type="title"/>
          </p:nvPr>
        </p:nvSpPr>
        <p:spPr/>
        <p:txBody>
          <a:bodyPr/>
          <a:lstStyle/>
          <a:p>
            <a:r>
              <a:rPr lang="en-US" sz="5000">
                <a:cs typeface="Arial"/>
              </a:rPr>
              <a:t>Proposed ELPI “Change” Levels</a:t>
            </a:r>
            <a:endParaRPr lang="en-US" sz="5000"/>
          </a:p>
        </p:txBody>
      </p:sp>
      <p:graphicFrame>
        <p:nvGraphicFramePr>
          <p:cNvPr id="5" name="Table 4">
            <a:extLst>
              <a:ext uri="{FF2B5EF4-FFF2-40B4-BE49-F238E27FC236}">
                <a16:creationId xmlns:a16="http://schemas.microsoft.com/office/drawing/2014/main" id="{0F054CE9-CF7D-462B-2475-F96805BB15E8}"/>
              </a:ext>
            </a:extLst>
          </p:cNvPr>
          <p:cNvGraphicFramePr>
            <a:graphicFrameLocks noGrp="1"/>
          </p:cNvGraphicFramePr>
          <p:nvPr>
            <p:extLst>
              <p:ext uri="{D42A27DB-BD31-4B8C-83A1-F6EECF244321}">
                <p14:modId xmlns:p14="http://schemas.microsoft.com/office/powerpoint/2010/main" val="4042209925"/>
              </p:ext>
            </p:extLst>
          </p:nvPr>
        </p:nvGraphicFramePr>
        <p:xfrm>
          <a:off x="1674688" y="1487612"/>
          <a:ext cx="8774129" cy="5022070"/>
        </p:xfrm>
        <a:graphic>
          <a:graphicData uri="http://schemas.openxmlformats.org/drawingml/2006/table">
            <a:tbl>
              <a:tblPr firstRow="1" firstCol="1" bandRow="1">
                <a:tableStyleId>{69012ECD-51FC-41F1-AA8D-1B2483CD663E}</a:tableStyleId>
              </a:tblPr>
              <a:tblGrid>
                <a:gridCol w="2715328">
                  <a:extLst>
                    <a:ext uri="{9D8B030D-6E8A-4147-A177-3AD203B41FA5}">
                      <a16:colId xmlns:a16="http://schemas.microsoft.com/office/drawing/2014/main" val="3132073292"/>
                    </a:ext>
                  </a:extLst>
                </a:gridCol>
                <a:gridCol w="6058801">
                  <a:extLst>
                    <a:ext uri="{9D8B030D-6E8A-4147-A177-3AD203B41FA5}">
                      <a16:colId xmlns:a16="http://schemas.microsoft.com/office/drawing/2014/main" val="4000204582"/>
                    </a:ext>
                  </a:extLst>
                </a:gridCol>
              </a:tblGrid>
              <a:tr h="593598">
                <a:tc>
                  <a:txBody>
                    <a:bodyPr/>
                    <a:lstStyle/>
                    <a:p>
                      <a:pPr marL="0" marR="0" algn="ctr" rtl="0" eaLnBrk="1" latinLnBrk="0" hangingPunct="1">
                        <a:lnSpc>
                          <a:spcPct val="107000"/>
                        </a:lnSpc>
                        <a:spcBef>
                          <a:spcPts val="0"/>
                        </a:spcBef>
                        <a:spcAft>
                          <a:spcPts val="0"/>
                        </a:spcAft>
                      </a:pPr>
                      <a:r>
                        <a:rPr lang="en-US" sz="2300" kern="100" dirty="0">
                          <a:effectLst/>
                          <a:latin typeface="+mj-lt"/>
                        </a:rPr>
                        <a:t>Change Level</a:t>
                      </a:r>
                      <a:endParaRPr lang="en-US" sz="2300" dirty="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rgbClr val="305AC2"/>
                    </a:solidFill>
                  </a:tcPr>
                </a:tc>
                <a:tc>
                  <a:txBody>
                    <a:bodyPr/>
                    <a:lstStyle/>
                    <a:p>
                      <a:pPr marL="0" marR="0" algn="ctr" rtl="0" eaLnBrk="1" latinLnBrk="0" hangingPunct="1">
                        <a:lnSpc>
                          <a:spcPct val="107000"/>
                        </a:lnSpc>
                        <a:spcBef>
                          <a:spcPts val="0"/>
                        </a:spcBef>
                        <a:spcAft>
                          <a:spcPts val="0"/>
                        </a:spcAft>
                      </a:pPr>
                      <a:r>
                        <a:rPr lang="en-US" sz="2300" kern="100">
                          <a:solidFill>
                            <a:schemeClr val="bg1"/>
                          </a:solidFill>
                          <a:effectLst/>
                          <a:latin typeface="+mj-lt"/>
                          <a:ea typeface="+mn-ea"/>
                          <a:cs typeface="+mn-cs"/>
                        </a:rPr>
                        <a:t>2023 Proposed Change Cut Points</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926920965"/>
                  </a:ext>
                </a:extLst>
              </a:tr>
              <a:tr h="1044746">
                <a:tc>
                  <a:txBody>
                    <a:bodyPr/>
                    <a:lstStyle/>
                    <a:p>
                      <a:pPr marL="0" marR="0" algn="ctr" rtl="0" eaLnBrk="1" latinLnBrk="0" hangingPunct="1">
                        <a:lnSpc>
                          <a:spcPct val="107000"/>
                        </a:lnSpc>
                        <a:spcBef>
                          <a:spcPts val="0"/>
                        </a:spcBef>
                        <a:spcAft>
                          <a:spcPts val="0"/>
                        </a:spcAft>
                      </a:pPr>
                      <a:r>
                        <a:rPr lang="en-US" sz="2300" kern="100">
                          <a:effectLst/>
                          <a:latin typeface="+mj-lt"/>
                        </a:rPr>
                        <a:t>Declined Significantly</a:t>
                      </a:r>
                      <a:endParaRPr lang="en-US" sz="23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algn="ctr" rtl="0" eaLnBrk="1" latinLnBrk="0" hangingPunct="1">
                        <a:lnSpc>
                          <a:spcPct val="107000"/>
                        </a:lnSpc>
                        <a:spcBef>
                          <a:spcPts val="0"/>
                        </a:spcBef>
                        <a:spcAft>
                          <a:spcPts val="0"/>
                        </a:spcAft>
                      </a:pPr>
                      <a:r>
                        <a:rPr lang="en-US" sz="2300" kern="100">
                          <a:effectLst/>
                          <a:latin typeface="+mj-lt"/>
                        </a:rPr>
                        <a:t>ELPI status declined by more than </a:t>
                      </a:r>
                      <a:r>
                        <a:rPr lang="en-US" sz="2300" b="1" kern="100">
                          <a:effectLst/>
                          <a:latin typeface="+mj-lt"/>
                        </a:rPr>
                        <a:t>10%</a:t>
                      </a:r>
                      <a:r>
                        <a:rPr lang="en-US" sz="2300" kern="100">
                          <a:effectLst/>
                          <a:latin typeface="+mj-lt"/>
                        </a:rPr>
                        <a:t>.</a:t>
                      </a:r>
                      <a:endParaRPr lang="en-US" sz="2300">
                        <a:effectLst/>
                        <a:latin typeface="+mj-lt"/>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40179132"/>
                  </a:ext>
                </a:extLst>
              </a:tr>
              <a:tr h="593598">
                <a:tc>
                  <a:txBody>
                    <a:bodyPr/>
                    <a:lstStyle/>
                    <a:p>
                      <a:pPr marL="0" marR="0" algn="ctr" rtl="0" eaLnBrk="1" latinLnBrk="0" hangingPunct="1">
                        <a:lnSpc>
                          <a:spcPct val="107000"/>
                        </a:lnSpc>
                        <a:spcBef>
                          <a:spcPts val="0"/>
                        </a:spcBef>
                        <a:spcAft>
                          <a:spcPts val="0"/>
                        </a:spcAft>
                      </a:pPr>
                      <a:r>
                        <a:rPr lang="en-US" sz="2300" kern="100">
                          <a:effectLst/>
                          <a:latin typeface="+mj-lt"/>
                        </a:rPr>
                        <a:t>Declined</a:t>
                      </a:r>
                      <a:endParaRPr lang="en-US" sz="23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algn="ctr" rtl="0" eaLnBrk="1" latinLnBrk="0" hangingPunct="1">
                        <a:lnSpc>
                          <a:spcPct val="107000"/>
                        </a:lnSpc>
                        <a:spcBef>
                          <a:spcPts val="0"/>
                        </a:spcBef>
                        <a:spcAft>
                          <a:spcPts val="0"/>
                        </a:spcAft>
                      </a:pPr>
                      <a:r>
                        <a:rPr lang="en-US" sz="2300" kern="100">
                          <a:effectLst/>
                          <a:latin typeface="+mj-lt"/>
                        </a:rPr>
                        <a:t>ELPI status declined </a:t>
                      </a:r>
                      <a:br>
                        <a:rPr lang="en-US" sz="2300" kern="100">
                          <a:effectLst/>
                          <a:latin typeface="+mj-lt"/>
                        </a:rPr>
                      </a:br>
                      <a:r>
                        <a:rPr lang="en-US" sz="2300" b="1" kern="100">
                          <a:effectLst/>
                          <a:latin typeface="+mj-lt"/>
                        </a:rPr>
                        <a:t>2.0% to 10%</a:t>
                      </a:r>
                      <a:r>
                        <a:rPr lang="en-US" sz="2300" kern="100">
                          <a:effectLst/>
                          <a:latin typeface="+mj-lt"/>
                        </a:rPr>
                        <a:t>.</a:t>
                      </a:r>
                      <a:endParaRPr lang="en-US" sz="2300">
                        <a:effectLst/>
                        <a:latin typeface="+mj-lt"/>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1061646"/>
                  </a:ext>
                </a:extLst>
              </a:tr>
              <a:tr h="593598">
                <a:tc>
                  <a:txBody>
                    <a:bodyPr/>
                    <a:lstStyle/>
                    <a:p>
                      <a:pPr marL="0" marR="0" algn="ctr" rtl="0" eaLnBrk="1" latinLnBrk="0" hangingPunct="1">
                        <a:lnSpc>
                          <a:spcPct val="107000"/>
                        </a:lnSpc>
                        <a:spcBef>
                          <a:spcPts val="0"/>
                        </a:spcBef>
                        <a:spcAft>
                          <a:spcPts val="0"/>
                        </a:spcAft>
                      </a:pPr>
                      <a:r>
                        <a:rPr lang="en-US" sz="2300" kern="100">
                          <a:effectLst/>
                          <a:latin typeface="+mj-lt"/>
                        </a:rPr>
                        <a:t>Maintained</a:t>
                      </a:r>
                      <a:endParaRPr lang="en-US" sz="23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algn="ctr" rtl="0" eaLnBrk="1" latinLnBrk="0" hangingPunct="1">
                        <a:lnSpc>
                          <a:spcPct val="107000"/>
                        </a:lnSpc>
                        <a:spcBef>
                          <a:spcPts val="0"/>
                        </a:spcBef>
                        <a:spcAft>
                          <a:spcPts val="0"/>
                        </a:spcAft>
                      </a:pPr>
                      <a:r>
                        <a:rPr lang="en-US" sz="2300" kern="100">
                          <a:effectLst/>
                          <a:latin typeface="+mj-lt"/>
                        </a:rPr>
                        <a:t>ELPI status declined or increased by less than </a:t>
                      </a:r>
                      <a:r>
                        <a:rPr lang="en-US" sz="2300" b="1" kern="100">
                          <a:effectLst/>
                          <a:latin typeface="+mj-lt"/>
                        </a:rPr>
                        <a:t>2.0%</a:t>
                      </a:r>
                      <a:r>
                        <a:rPr lang="en-US" sz="2300" kern="100">
                          <a:effectLst/>
                          <a:latin typeface="+mj-lt"/>
                        </a:rPr>
                        <a:t>.</a:t>
                      </a:r>
                      <a:endParaRPr lang="en-US" sz="2300">
                        <a:effectLst/>
                        <a:latin typeface="+mj-lt"/>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50116063"/>
                  </a:ext>
                </a:extLst>
              </a:tr>
              <a:tr h="593598">
                <a:tc>
                  <a:txBody>
                    <a:bodyPr/>
                    <a:lstStyle/>
                    <a:p>
                      <a:pPr marL="0" marR="0" algn="ctr" rtl="0" eaLnBrk="1" latinLnBrk="0" hangingPunct="1">
                        <a:lnSpc>
                          <a:spcPct val="107000"/>
                        </a:lnSpc>
                        <a:spcBef>
                          <a:spcPts val="0"/>
                        </a:spcBef>
                        <a:spcAft>
                          <a:spcPts val="0"/>
                        </a:spcAft>
                      </a:pPr>
                      <a:r>
                        <a:rPr lang="en-US" sz="2300" kern="100">
                          <a:effectLst/>
                          <a:latin typeface="+mj-lt"/>
                        </a:rPr>
                        <a:t>Increased</a:t>
                      </a:r>
                      <a:endParaRPr lang="en-US" sz="23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algn="ctr" rtl="0" eaLnBrk="1" latinLnBrk="0" hangingPunct="1">
                        <a:lnSpc>
                          <a:spcPct val="107000"/>
                        </a:lnSpc>
                        <a:spcBef>
                          <a:spcPts val="0"/>
                        </a:spcBef>
                        <a:spcAft>
                          <a:spcPts val="0"/>
                        </a:spcAft>
                      </a:pPr>
                      <a:r>
                        <a:rPr lang="en-US" sz="2300" kern="100">
                          <a:effectLst/>
                          <a:latin typeface="+mj-lt"/>
                        </a:rPr>
                        <a:t>ELPI status increased by </a:t>
                      </a:r>
                      <a:r>
                        <a:rPr lang="en-US" sz="2300" b="1" kern="100">
                          <a:effectLst/>
                          <a:latin typeface="+mj-lt"/>
                        </a:rPr>
                        <a:t>2.0% to less than 10%</a:t>
                      </a:r>
                      <a:r>
                        <a:rPr lang="en-US" sz="2300" kern="100">
                          <a:effectLst/>
                          <a:latin typeface="+mj-lt"/>
                        </a:rPr>
                        <a:t>.</a:t>
                      </a:r>
                      <a:endParaRPr lang="en-US" sz="2300">
                        <a:effectLst/>
                        <a:latin typeface="+mj-lt"/>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47963843"/>
                  </a:ext>
                </a:extLst>
              </a:tr>
              <a:tr h="1215263">
                <a:tc>
                  <a:txBody>
                    <a:bodyPr/>
                    <a:lstStyle/>
                    <a:p>
                      <a:pPr marL="0" marR="0" algn="ctr" rtl="0" eaLnBrk="1" latinLnBrk="0" hangingPunct="1">
                        <a:lnSpc>
                          <a:spcPct val="107000"/>
                        </a:lnSpc>
                        <a:spcBef>
                          <a:spcPts val="0"/>
                        </a:spcBef>
                        <a:spcAft>
                          <a:spcPts val="0"/>
                        </a:spcAft>
                      </a:pPr>
                      <a:r>
                        <a:rPr lang="en-US" sz="2300" kern="100">
                          <a:effectLst/>
                          <a:latin typeface="+mj-lt"/>
                        </a:rPr>
                        <a:t>Increased Significantly</a:t>
                      </a:r>
                      <a:endParaRPr lang="en-US" sz="23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algn="ctr" rtl="0" eaLnBrk="1" latinLnBrk="0" hangingPunct="1">
                        <a:lnSpc>
                          <a:spcPct val="107000"/>
                        </a:lnSpc>
                        <a:spcBef>
                          <a:spcPts val="0"/>
                        </a:spcBef>
                        <a:spcAft>
                          <a:spcPts val="0"/>
                        </a:spcAft>
                      </a:pPr>
                      <a:r>
                        <a:rPr lang="en-US" sz="2300" kern="100" dirty="0">
                          <a:effectLst/>
                          <a:latin typeface="+mj-lt"/>
                        </a:rPr>
                        <a:t>ELPI status increased by </a:t>
                      </a:r>
                      <a:br>
                        <a:rPr lang="en-US" sz="2300" kern="100" dirty="0">
                          <a:effectLst/>
                          <a:latin typeface="+mj-lt"/>
                        </a:rPr>
                      </a:br>
                      <a:r>
                        <a:rPr lang="en-US" sz="2300" b="1" kern="100" dirty="0">
                          <a:effectLst/>
                          <a:latin typeface="+mj-lt"/>
                        </a:rPr>
                        <a:t>10% or more</a:t>
                      </a:r>
                      <a:r>
                        <a:rPr lang="en-US" sz="2300" kern="100" dirty="0">
                          <a:effectLst/>
                          <a:latin typeface="+mj-lt"/>
                        </a:rPr>
                        <a:t>.</a:t>
                      </a:r>
                      <a:endParaRPr lang="en-US" sz="2300"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extLst>
                  <a:ext uri="{0D108BD9-81ED-4DB2-BD59-A6C34878D82A}">
                    <a16:rowId xmlns:a16="http://schemas.microsoft.com/office/drawing/2014/main" val="3490098349"/>
                  </a:ext>
                </a:extLst>
              </a:tr>
            </a:tbl>
          </a:graphicData>
        </a:graphic>
      </p:graphicFrame>
    </p:spTree>
    <p:extLst>
      <p:ext uri="{BB962C8B-B14F-4D97-AF65-F5344CB8AC3E}">
        <p14:creationId xmlns:p14="http://schemas.microsoft.com/office/powerpoint/2010/main" val="23138837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A4D4-85F3-1F88-76A4-35CC22834595}"/>
              </a:ext>
            </a:extLst>
          </p:cNvPr>
          <p:cNvSpPr>
            <a:spLocks noGrp="1"/>
          </p:cNvSpPr>
          <p:nvPr>
            <p:ph type="title"/>
          </p:nvPr>
        </p:nvSpPr>
        <p:spPr>
          <a:xfrm>
            <a:off x="0" y="76259"/>
            <a:ext cx="12192000" cy="865573"/>
          </a:xfrm>
        </p:spPr>
        <p:txBody>
          <a:bodyPr/>
          <a:lstStyle/>
          <a:p>
            <a:r>
              <a:rPr lang="en-US" sz="3200" dirty="0">
                <a:cs typeface="Arial"/>
              </a:rPr>
              <a:t>Comparison of Proposed ELPI “Change” to Historic “Change”</a:t>
            </a:r>
            <a:endParaRPr lang="en-US" sz="3200" dirty="0"/>
          </a:p>
        </p:txBody>
      </p:sp>
      <p:graphicFrame>
        <p:nvGraphicFramePr>
          <p:cNvPr id="5" name="Table 4">
            <a:extLst>
              <a:ext uri="{FF2B5EF4-FFF2-40B4-BE49-F238E27FC236}">
                <a16:creationId xmlns:a16="http://schemas.microsoft.com/office/drawing/2014/main" id="{0F054CE9-CF7D-462B-2475-F96805BB15E8}"/>
              </a:ext>
            </a:extLst>
          </p:cNvPr>
          <p:cNvGraphicFramePr>
            <a:graphicFrameLocks noGrp="1"/>
          </p:cNvGraphicFramePr>
          <p:nvPr>
            <p:extLst>
              <p:ext uri="{D42A27DB-BD31-4B8C-83A1-F6EECF244321}">
                <p14:modId xmlns:p14="http://schemas.microsoft.com/office/powerpoint/2010/main" val="725655032"/>
              </p:ext>
            </p:extLst>
          </p:nvPr>
        </p:nvGraphicFramePr>
        <p:xfrm>
          <a:off x="415552" y="941832"/>
          <a:ext cx="11360895" cy="5277021"/>
        </p:xfrm>
        <a:graphic>
          <a:graphicData uri="http://schemas.openxmlformats.org/drawingml/2006/table">
            <a:tbl>
              <a:tblPr firstRow="1" firstCol="1" bandRow="1">
                <a:tableStyleId>{69012ECD-51FC-41F1-AA8D-1B2483CD663E}</a:tableStyleId>
              </a:tblPr>
              <a:tblGrid>
                <a:gridCol w="2079735">
                  <a:extLst>
                    <a:ext uri="{9D8B030D-6E8A-4147-A177-3AD203B41FA5}">
                      <a16:colId xmlns:a16="http://schemas.microsoft.com/office/drawing/2014/main" val="3132073292"/>
                    </a:ext>
                  </a:extLst>
                </a:gridCol>
                <a:gridCol w="4640580">
                  <a:extLst>
                    <a:ext uri="{9D8B030D-6E8A-4147-A177-3AD203B41FA5}">
                      <a16:colId xmlns:a16="http://schemas.microsoft.com/office/drawing/2014/main" val="3871266964"/>
                    </a:ext>
                  </a:extLst>
                </a:gridCol>
                <a:gridCol w="4640580">
                  <a:extLst>
                    <a:ext uri="{9D8B030D-6E8A-4147-A177-3AD203B41FA5}">
                      <a16:colId xmlns:a16="http://schemas.microsoft.com/office/drawing/2014/main" val="4000204582"/>
                    </a:ext>
                  </a:extLst>
                </a:gridCol>
              </a:tblGrid>
              <a:tr h="593598">
                <a:tc>
                  <a:txBody>
                    <a:bodyPr/>
                    <a:lstStyle/>
                    <a:p>
                      <a:pPr marL="0" marR="0" algn="ctr" rtl="0" eaLnBrk="1" latinLnBrk="0" hangingPunct="1">
                        <a:lnSpc>
                          <a:spcPct val="107000"/>
                        </a:lnSpc>
                        <a:spcBef>
                          <a:spcPts val="0"/>
                        </a:spcBef>
                        <a:spcAft>
                          <a:spcPts val="0"/>
                        </a:spcAft>
                      </a:pPr>
                      <a:r>
                        <a:rPr lang="en-US" sz="2400" kern="100">
                          <a:effectLst/>
                          <a:latin typeface="+mj-lt"/>
                        </a:rPr>
                        <a:t>Change Level</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rgbClr val="305AC2"/>
                    </a:solidFill>
                  </a:tcPr>
                </a:tc>
                <a:tc>
                  <a:txBody>
                    <a:bodyPr/>
                    <a:lstStyle/>
                    <a:p>
                      <a:pPr marL="0" marR="0" algn="ctr" rtl="0" eaLnBrk="1" latinLnBrk="0" hangingPunct="1">
                        <a:lnSpc>
                          <a:spcPct val="107000"/>
                        </a:lnSpc>
                        <a:spcBef>
                          <a:spcPts val="0"/>
                        </a:spcBef>
                        <a:spcAft>
                          <a:spcPts val="0"/>
                        </a:spcAft>
                      </a:pPr>
                      <a:r>
                        <a:rPr lang="en-US" sz="2400" kern="100">
                          <a:effectLst/>
                          <a:latin typeface="+mj-lt"/>
                        </a:rPr>
                        <a:t>2017 Change Cut Points</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rgbClr val="006500"/>
                    </a:solidFill>
                  </a:tcPr>
                </a:tc>
                <a:tc>
                  <a:txBody>
                    <a:bodyPr/>
                    <a:lstStyle/>
                    <a:p>
                      <a:pPr marL="0" marR="0" algn="ctr" rtl="0" eaLnBrk="1" latinLnBrk="0" hangingPunct="1">
                        <a:lnSpc>
                          <a:spcPct val="107000"/>
                        </a:lnSpc>
                        <a:spcBef>
                          <a:spcPts val="0"/>
                        </a:spcBef>
                        <a:spcAft>
                          <a:spcPts val="0"/>
                        </a:spcAft>
                      </a:pPr>
                      <a:r>
                        <a:rPr lang="en-US" sz="2400">
                          <a:effectLst/>
                          <a:latin typeface="+mj-lt"/>
                        </a:rPr>
                        <a:t>2023 Proposed Change Cut Points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50000"/>
                      </a:schemeClr>
                    </a:solidFill>
                  </a:tcPr>
                </a:tc>
                <a:extLst>
                  <a:ext uri="{0D108BD9-81ED-4DB2-BD59-A6C34878D82A}">
                    <a16:rowId xmlns:a16="http://schemas.microsoft.com/office/drawing/2014/main" val="1926920965"/>
                  </a:ext>
                </a:extLst>
              </a:tr>
              <a:tr h="1044746">
                <a:tc>
                  <a:txBody>
                    <a:bodyPr/>
                    <a:lstStyle/>
                    <a:p>
                      <a:pPr marL="0" marR="0" algn="ctr" rtl="0" eaLnBrk="1" latinLnBrk="0" hangingPunct="1">
                        <a:lnSpc>
                          <a:spcPct val="107000"/>
                        </a:lnSpc>
                        <a:spcBef>
                          <a:spcPts val="0"/>
                        </a:spcBef>
                        <a:spcAft>
                          <a:spcPts val="0"/>
                        </a:spcAft>
                      </a:pPr>
                      <a:r>
                        <a:rPr lang="en-US" sz="2400" kern="100" dirty="0">
                          <a:effectLst/>
                          <a:latin typeface="+mj-lt"/>
                        </a:rPr>
                        <a:t>Declined Significantly</a:t>
                      </a:r>
                      <a:endParaRPr lang="en-US" sz="2400" dirty="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algn="ctr" rtl="0" eaLnBrk="1" latinLnBrk="0" hangingPunct="1">
                        <a:lnSpc>
                          <a:spcPct val="107000"/>
                        </a:lnSpc>
                        <a:spcBef>
                          <a:spcPts val="0"/>
                        </a:spcBef>
                        <a:spcAft>
                          <a:spcPts val="0"/>
                        </a:spcAft>
                      </a:pPr>
                      <a:r>
                        <a:rPr lang="en-US" sz="2400" kern="100">
                          <a:effectLst/>
                          <a:latin typeface="+mj-lt"/>
                        </a:rPr>
                        <a:t>ELPI status declined by more than 10%.</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algn="ctr" rtl="0" eaLnBrk="1" latinLnBrk="0" hangingPunct="1">
                        <a:lnSpc>
                          <a:spcPct val="107000"/>
                        </a:lnSpc>
                        <a:spcBef>
                          <a:spcPts val="0"/>
                        </a:spcBef>
                        <a:spcAft>
                          <a:spcPts val="0"/>
                        </a:spcAft>
                      </a:pPr>
                      <a:r>
                        <a:rPr lang="en-US" sz="2400" kern="100">
                          <a:effectLst/>
                          <a:latin typeface="+mj-lt"/>
                        </a:rPr>
                        <a:t>ELPI status declined by more than </a:t>
                      </a:r>
                      <a:r>
                        <a:rPr lang="en-US" sz="2400" b="1" kern="100">
                          <a:effectLst/>
                          <a:latin typeface="+mj-lt"/>
                        </a:rPr>
                        <a:t>10%</a:t>
                      </a:r>
                      <a:r>
                        <a:rPr lang="en-US" sz="2400" kern="100">
                          <a:effectLst/>
                          <a:latin typeface="+mj-lt"/>
                        </a:rPr>
                        <a:t>.</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1040179132"/>
                  </a:ext>
                </a:extLst>
              </a:tr>
              <a:tr h="593598">
                <a:tc>
                  <a:txBody>
                    <a:bodyPr/>
                    <a:lstStyle/>
                    <a:p>
                      <a:pPr marL="0" marR="0" algn="ctr" rtl="0" eaLnBrk="1" latinLnBrk="0" hangingPunct="1">
                        <a:lnSpc>
                          <a:spcPct val="107000"/>
                        </a:lnSpc>
                        <a:spcBef>
                          <a:spcPts val="0"/>
                        </a:spcBef>
                        <a:spcAft>
                          <a:spcPts val="0"/>
                        </a:spcAft>
                      </a:pPr>
                      <a:r>
                        <a:rPr lang="en-US" sz="2400" kern="100" dirty="0">
                          <a:effectLst/>
                          <a:latin typeface="+mj-lt"/>
                        </a:rPr>
                        <a:t>Declined</a:t>
                      </a:r>
                      <a:endParaRPr lang="en-US" sz="2400" dirty="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algn="ctr" rtl="0" eaLnBrk="1" latinLnBrk="0" hangingPunct="1">
                        <a:lnSpc>
                          <a:spcPct val="107000"/>
                        </a:lnSpc>
                        <a:spcBef>
                          <a:spcPts val="0"/>
                        </a:spcBef>
                        <a:spcAft>
                          <a:spcPts val="0"/>
                        </a:spcAft>
                      </a:pPr>
                      <a:r>
                        <a:rPr lang="en-US" sz="2400" kern="100">
                          <a:effectLst/>
                          <a:latin typeface="+mj-lt"/>
                        </a:rPr>
                        <a:t>ELPI status declined </a:t>
                      </a:r>
                      <a:br>
                        <a:rPr lang="en-US" sz="2400" kern="100">
                          <a:effectLst/>
                          <a:latin typeface="+mj-lt"/>
                        </a:rPr>
                      </a:br>
                      <a:r>
                        <a:rPr lang="en-US" sz="2400" kern="100">
                          <a:effectLst/>
                          <a:latin typeface="+mj-lt"/>
                        </a:rPr>
                        <a:t>1.5% to 10%.</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algn="ctr" rtl="0" eaLnBrk="1" latinLnBrk="0" hangingPunct="1">
                        <a:lnSpc>
                          <a:spcPct val="107000"/>
                        </a:lnSpc>
                        <a:spcBef>
                          <a:spcPts val="0"/>
                        </a:spcBef>
                        <a:spcAft>
                          <a:spcPts val="0"/>
                        </a:spcAft>
                      </a:pPr>
                      <a:r>
                        <a:rPr lang="en-US" sz="2400" kern="100">
                          <a:effectLst/>
                          <a:latin typeface="+mj-lt"/>
                        </a:rPr>
                        <a:t>ELPI status declined </a:t>
                      </a:r>
                      <a:br>
                        <a:rPr lang="en-US" sz="2400" kern="100">
                          <a:effectLst/>
                          <a:latin typeface="+mj-lt"/>
                        </a:rPr>
                      </a:br>
                      <a:r>
                        <a:rPr lang="en-US" sz="2400" b="1" kern="100">
                          <a:effectLst/>
                          <a:latin typeface="+mj-lt"/>
                        </a:rPr>
                        <a:t>2.0% to 10%</a:t>
                      </a:r>
                      <a:r>
                        <a:rPr lang="en-US" sz="2400" kern="100">
                          <a:effectLst/>
                          <a:latin typeface="+mj-lt"/>
                        </a:rPr>
                        <a:t>.</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101061646"/>
                  </a:ext>
                </a:extLst>
              </a:tr>
              <a:tr h="593598">
                <a:tc>
                  <a:txBody>
                    <a:bodyPr/>
                    <a:lstStyle/>
                    <a:p>
                      <a:pPr marL="0" marR="0" algn="ctr" rtl="0" eaLnBrk="1" latinLnBrk="0" hangingPunct="1">
                        <a:lnSpc>
                          <a:spcPct val="107000"/>
                        </a:lnSpc>
                        <a:spcBef>
                          <a:spcPts val="0"/>
                        </a:spcBef>
                        <a:spcAft>
                          <a:spcPts val="0"/>
                        </a:spcAft>
                      </a:pPr>
                      <a:r>
                        <a:rPr lang="en-US" sz="2400" kern="100">
                          <a:effectLst/>
                          <a:latin typeface="+mj-lt"/>
                        </a:rPr>
                        <a:t>Maintained</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algn="ctr" rtl="0" eaLnBrk="1" latinLnBrk="0" hangingPunct="1">
                        <a:lnSpc>
                          <a:spcPct val="107000"/>
                        </a:lnSpc>
                        <a:spcBef>
                          <a:spcPts val="0"/>
                        </a:spcBef>
                        <a:spcAft>
                          <a:spcPts val="0"/>
                        </a:spcAft>
                      </a:pPr>
                      <a:r>
                        <a:rPr lang="en-US" sz="2400" kern="100">
                          <a:effectLst/>
                          <a:latin typeface="+mj-lt"/>
                        </a:rPr>
                        <a:t>ELPI status declined or increased by less than 1.5%.</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algn="ctr" rtl="0" eaLnBrk="1" latinLnBrk="0" hangingPunct="1">
                        <a:lnSpc>
                          <a:spcPct val="107000"/>
                        </a:lnSpc>
                        <a:spcBef>
                          <a:spcPts val="0"/>
                        </a:spcBef>
                        <a:spcAft>
                          <a:spcPts val="0"/>
                        </a:spcAft>
                      </a:pPr>
                      <a:r>
                        <a:rPr lang="en-US" sz="2400" kern="100">
                          <a:effectLst/>
                          <a:latin typeface="+mj-lt"/>
                        </a:rPr>
                        <a:t>ELPI status declined or increased by less than </a:t>
                      </a:r>
                      <a:r>
                        <a:rPr lang="en-US" sz="2400" b="1" kern="100">
                          <a:effectLst/>
                          <a:latin typeface="+mj-lt"/>
                        </a:rPr>
                        <a:t>2.0%</a:t>
                      </a:r>
                      <a:r>
                        <a:rPr lang="en-US" sz="2400" kern="100">
                          <a:effectLst/>
                          <a:latin typeface="+mj-lt"/>
                        </a:rPr>
                        <a:t>.</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1250116063"/>
                  </a:ext>
                </a:extLst>
              </a:tr>
              <a:tr h="593598">
                <a:tc>
                  <a:txBody>
                    <a:bodyPr/>
                    <a:lstStyle/>
                    <a:p>
                      <a:pPr marL="0" marR="0" algn="ctr" rtl="0" eaLnBrk="1" latinLnBrk="0" hangingPunct="1">
                        <a:lnSpc>
                          <a:spcPct val="107000"/>
                        </a:lnSpc>
                        <a:spcBef>
                          <a:spcPts val="0"/>
                        </a:spcBef>
                        <a:spcAft>
                          <a:spcPts val="0"/>
                        </a:spcAft>
                      </a:pPr>
                      <a:r>
                        <a:rPr lang="en-US" sz="2400" kern="100">
                          <a:effectLst/>
                          <a:latin typeface="+mj-lt"/>
                        </a:rPr>
                        <a:t>Increased</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algn="ctr" rtl="0" eaLnBrk="1" latinLnBrk="0" hangingPunct="1">
                        <a:lnSpc>
                          <a:spcPct val="107000"/>
                        </a:lnSpc>
                        <a:spcBef>
                          <a:spcPts val="0"/>
                        </a:spcBef>
                        <a:spcAft>
                          <a:spcPts val="0"/>
                        </a:spcAft>
                      </a:pPr>
                      <a:r>
                        <a:rPr lang="en-US" sz="2400" kern="100">
                          <a:effectLst/>
                          <a:latin typeface="+mj-lt"/>
                        </a:rPr>
                        <a:t>ELPI status increased by 1.5% to less than 10%.</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algn="ctr" rtl="0" eaLnBrk="1" latinLnBrk="0" hangingPunct="1">
                        <a:lnSpc>
                          <a:spcPct val="107000"/>
                        </a:lnSpc>
                        <a:spcBef>
                          <a:spcPts val="0"/>
                        </a:spcBef>
                        <a:spcAft>
                          <a:spcPts val="0"/>
                        </a:spcAft>
                      </a:pPr>
                      <a:r>
                        <a:rPr lang="en-US" sz="2400" kern="100">
                          <a:effectLst/>
                          <a:latin typeface="+mj-lt"/>
                        </a:rPr>
                        <a:t>ELPI status increased by </a:t>
                      </a:r>
                      <a:r>
                        <a:rPr lang="en-US" sz="2400" b="1" kern="100">
                          <a:effectLst/>
                          <a:latin typeface="+mj-lt"/>
                        </a:rPr>
                        <a:t>2.0% to less than 10%</a:t>
                      </a:r>
                      <a:r>
                        <a:rPr lang="en-US" sz="2400" kern="100">
                          <a:effectLst/>
                          <a:latin typeface="+mj-lt"/>
                        </a:rPr>
                        <a:t>.</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3047963843"/>
                  </a:ext>
                </a:extLst>
              </a:tr>
              <a:tr h="1215263">
                <a:tc>
                  <a:txBody>
                    <a:bodyPr/>
                    <a:lstStyle/>
                    <a:p>
                      <a:pPr marL="0" marR="0" algn="ctr" rtl="0" eaLnBrk="1" latinLnBrk="0" hangingPunct="1">
                        <a:lnSpc>
                          <a:spcPct val="107000"/>
                        </a:lnSpc>
                        <a:spcBef>
                          <a:spcPts val="0"/>
                        </a:spcBef>
                        <a:spcAft>
                          <a:spcPts val="0"/>
                        </a:spcAft>
                      </a:pPr>
                      <a:r>
                        <a:rPr lang="en-US" sz="2400" kern="100">
                          <a:effectLst/>
                          <a:latin typeface="+mj-lt"/>
                        </a:rPr>
                        <a:t>Increased Significantly</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algn="ctr" rtl="0" eaLnBrk="1" latinLnBrk="0" hangingPunct="1">
                        <a:lnSpc>
                          <a:spcPct val="107000"/>
                        </a:lnSpc>
                        <a:spcBef>
                          <a:spcPts val="0"/>
                        </a:spcBef>
                        <a:spcAft>
                          <a:spcPts val="0"/>
                        </a:spcAft>
                      </a:pPr>
                      <a:r>
                        <a:rPr lang="en-US" sz="2400" kern="100">
                          <a:effectLst/>
                          <a:latin typeface="+mj-lt"/>
                        </a:rPr>
                        <a:t>ELPI status increased by </a:t>
                      </a:r>
                      <a:br>
                        <a:rPr lang="en-US" sz="2400" kern="100">
                          <a:effectLst/>
                          <a:latin typeface="+mj-lt"/>
                        </a:rPr>
                      </a:br>
                      <a:r>
                        <a:rPr lang="en-US" sz="2400" kern="100">
                          <a:effectLst/>
                          <a:latin typeface="+mj-lt"/>
                        </a:rPr>
                        <a:t>10% or more.</a:t>
                      </a:r>
                      <a:endParaRPr lang="en-US" sz="240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algn="ctr" rtl="0" eaLnBrk="1" latinLnBrk="0" hangingPunct="1">
                        <a:lnSpc>
                          <a:spcPct val="107000"/>
                        </a:lnSpc>
                        <a:spcBef>
                          <a:spcPts val="0"/>
                        </a:spcBef>
                        <a:spcAft>
                          <a:spcPts val="0"/>
                        </a:spcAft>
                      </a:pPr>
                      <a:r>
                        <a:rPr lang="en-US" sz="2400" kern="100" dirty="0">
                          <a:effectLst/>
                          <a:latin typeface="+mj-lt"/>
                        </a:rPr>
                        <a:t>ELPI status increased by </a:t>
                      </a:r>
                      <a:br>
                        <a:rPr lang="en-US" sz="2400" kern="100" dirty="0">
                          <a:effectLst/>
                          <a:latin typeface="+mj-lt"/>
                        </a:rPr>
                      </a:br>
                      <a:r>
                        <a:rPr lang="en-US" sz="2400" b="1" kern="100" dirty="0">
                          <a:effectLst/>
                          <a:latin typeface="+mj-lt"/>
                        </a:rPr>
                        <a:t>10% or more</a:t>
                      </a:r>
                      <a:r>
                        <a:rPr lang="en-US" sz="2400" kern="100" dirty="0">
                          <a:effectLst/>
                          <a:latin typeface="+mj-lt"/>
                        </a:rPr>
                        <a:t>.</a:t>
                      </a:r>
                      <a:endParaRPr lang="en-US" sz="2400" dirty="0">
                        <a:effectLst/>
                        <a:latin typeface="+mj-l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3490098349"/>
                  </a:ext>
                </a:extLst>
              </a:tr>
            </a:tbl>
          </a:graphicData>
        </a:graphic>
      </p:graphicFrame>
    </p:spTree>
    <p:extLst>
      <p:ext uri="{BB962C8B-B14F-4D97-AF65-F5344CB8AC3E}">
        <p14:creationId xmlns:p14="http://schemas.microsoft.com/office/powerpoint/2010/main" val="2311894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1068-BC15-D507-7188-55910355BC04}"/>
              </a:ext>
            </a:extLst>
          </p:cNvPr>
          <p:cNvSpPr>
            <a:spLocks noGrp="1"/>
          </p:cNvSpPr>
          <p:nvPr>
            <p:ph type="title"/>
          </p:nvPr>
        </p:nvSpPr>
        <p:spPr>
          <a:xfrm>
            <a:off x="647699" y="304801"/>
            <a:ext cx="10858501" cy="1335314"/>
          </a:xfrm>
        </p:spPr>
        <p:txBody>
          <a:bodyPr/>
          <a:lstStyle/>
          <a:p>
            <a:r>
              <a:rPr lang="en-US" sz="4400">
                <a:cs typeface="Arial"/>
              </a:rPr>
              <a:t>Educational Partners Feedback on “Change” Cut Points</a:t>
            </a:r>
            <a:endParaRPr lang="en-US" sz="4400" b="0">
              <a:cs typeface="Arial"/>
            </a:endParaRPr>
          </a:p>
        </p:txBody>
      </p:sp>
      <p:sp>
        <p:nvSpPr>
          <p:cNvPr id="3" name="Content Placeholder 2">
            <a:extLst>
              <a:ext uri="{FF2B5EF4-FFF2-40B4-BE49-F238E27FC236}">
                <a16:creationId xmlns:a16="http://schemas.microsoft.com/office/drawing/2014/main" id="{C5CB5040-2590-2355-4050-B65F06849D41}"/>
              </a:ext>
            </a:extLst>
          </p:cNvPr>
          <p:cNvSpPr>
            <a:spLocks noGrp="1"/>
          </p:cNvSpPr>
          <p:nvPr>
            <p:ph sz="quarter" idx="10"/>
          </p:nvPr>
        </p:nvSpPr>
        <p:spPr/>
        <p:txBody>
          <a:bodyPr vert="horz" lIns="91440" tIns="45720" rIns="91440" bIns="45720" rtlCol="0" anchor="t">
            <a:normAutofit/>
          </a:bodyPr>
          <a:lstStyle/>
          <a:p>
            <a:r>
              <a:rPr lang="en-US">
                <a:latin typeface="Arial"/>
                <a:cs typeface="Arial"/>
              </a:rPr>
              <a:t>TDG: </a:t>
            </a:r>
          </a:p>
          <a:p>
            <a:pPr lvl="1"/>
            <a:r>
              <a:rPr lang="en-US">
                <a:latin typeface="Arial"/>
                <a:cs typeface="Arial"/>
              </a:rPr>
              <a:t>Recommend to adopt the proposed “Change” cut points presented by the CDE.   </a:t>
            </a:r>
          </a:p>
          <a:p>
            <a:r>
              <a:rPr lang="en-US">
                <a:latin typeface="Arial"/>
                <a:cs typeface="Arial"/>
              </a:rPr>
              <a:t>ELPI Workgroup:  Feedback will be provided verbally during the CPAG meeting. </a:t>
            </a:r>
            <a:endParaRPr lang="en-US"/>
          </a:p>
        </p:txBody>
      </p:sp>
    </p:spTree>
    <p:extLst>
      <p:ext uri="{BB962C8B-B14F-4D97-AF65-F5344CB8AC3E}">
        <p14:creationId xmlns:p14="http://schemas.microsoft.com/office/powerpoint/2010/main" val="20171263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0603-6EF8-D87F-7092-AD68CAF96841}"/>
              </a:ext>
            </a:extLst>
          </p:cNvPr>
          <p:cNvSpPr>
            <a:spLocks noGrp="1"/>
          </p:cNvSpPr>
          <p:nvPr>
            <p:ph type="title"/>
          </p:nvPr>
        </p:nvSpPr>
        <p:spPr>
          <a:xfrm>
            <a:off x="895350" y="466726"/>
            <a:ext cx="10858500" cy="840014"/>
          </a:xfrm>
        </p:spPr>
        <p:txBody>
          <a:bodyPr/>
          <a:lstStyle/>
          <a:p>
            <a:r>
              <a:rPr lang="en-US" sz="4800">
                <a:cs typeface="Arial"/>
              </a:rPr>
              <a:t>ELPI “Change” Questions</a:t>
            </a:r>
          </a:p>
        </p:txBody>
      </p:sp>
      <p:sp>
        <p:nvSpPr>
          <p:cNvPr id="3" name="Content Placeholder 2">
            <a:extLst>
              <a:ext uri="{FF2B5EF4-FFF2-40B4-BE49-F238E27FC236}">
                <a16:creationId xmlns:a16="http://schemas.microsoft.com/office/drawing/2014/main" id="{6E8038B7-B062-AF69-BBBE-29B36C86E76A}"/>
              </a:ext>
            </a:extLst>
          </p:cNvPr>
          <p:cNvSpPr>
            <a:spLocks noGrp="1"/>
          </p:cNvSpPr>
          <p:nvPr>
            <p:ph sz="quarter" idx="10"/>
          </p:nvPr>
        </p:nvSpPr>
        <p:spPr>
          <a:xfrm>
            <a:off x="666750" y="1626915"/>
            <a:ext cx="10858499" cy="3849959"/>
          </a:xfrm>
        </p:spPr>
        <p:txBody>
          <a:bodyPr vert="horz" lIns="91440" tIns="45720" rIns="91440" bIns="45720" rtlCol="0" anchor="t">
            <a:normAutofit/>
          </a:bodyPr>
          <a:lstStyle/>
          <a:p>
            <a:pPr marL="457200" indent="-457200">
              <a:lnSpc>
                <a:spcPct val="107000"/>
              </a:lnSpc>
              <a:spcBef>
                <a:spcPts val="0"/>
              </a:spcBef>
              <a:spcAft>
                <a:spcPts val="800"/>
              </a:spcAft>
            </a:pPr>
            <a:r>
              <a:rPr lang="en-US">
                <a:latin typeface="Arial"/>
                <a:cs typeface="Arial"/>
              </a:rPr>
              <a:t>Work with the partner next to you:</a:t>
            </a:r>
          </a:p>
          <a:p>
            <a:pPr marL="774065" lvl="1" indent="-457200">
              <a:lnSpc>
                <a:spcPct val="107000"/>
              </a:lnSpc>
              <a:spcBef>
                <a:spcPts val="0"/>
              </a:spcBef>
              <a:spcAft>
                <a:spcPts val="800"/>
              </a:spcAft>
            </a:pPr>
            <a:r>
              <a:rPr lang="en-US">
                <a:latin typeface="Arial"/>
                <a:cs typeface="Arial"/>
              </a:rPr>
              <a:t>Do you support the recommended Change cut points for the ELPI? </a:t>
            </a:r>
            <a:endParaRPr lang="en-US"/>
          </a:p>
          <a:p>
            <a:pPr marL="1029970" lvl="2">
              <a:lnSpc>
                <a:spcPct val="107000"/>
              </a:lnSpc>
              <a:spcBef>
                <a:spcPts val="0"/>
              </a:spcBef>
              <a:spcAft>
                <a:spcPts val="800"/>
              </a:spcAft>
            </a:pPr>
            <a:r>
              <a:rPr lang="en-US" sz="3400">
                <a:latin typeface="Arial"/>
                <a:cs typeface="Arial"/>
              </a:rPr>
              <a:t>If not, what suggested cut points would you choose?</a:t>
            </a:r>
            <a:endParaRPr lang="en-US" sz="3400"/>
          </a:p>
        </p:txBody>
      </p:sp>
    </p:spTree>
    <p:extLst>
      <p:ext uri="{BB962C8B-B14F-4D97-AF65-F5344CB8AC3E}">
        <p14:creationId xmlns:p14="http://schemas.microsoft.com/office/powerpoint/2010/main" val="23238869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C343-D230-DB38-EBB6-77D85D65BAB9}"/>
              </a:ext>
            </a:extLst>
          </p:cNvPr>
          <p:cNvSpPr>
            <a:spLocks noGrp="1"/>
          </p:cNvSpPr>
          <p:nvPr>
            <p:ph type="title"/>
          </p:nvPr>
        </p:nvSpPr>
        <p:spPr/>
        <p:txBody>
          <a:bodyPr/>
          <a:lstStyle/>
          <a:p>
            <a:r>
              <a:rPr lang="en-US" sz="6600">
                <a:cs typeface="Aharoni"/>
              </a:rPr>
              <a:t>ELPI </a:t>
            </a:r>
            <a:br>
              <a:rPr lang="en-US" sz="6600">
                <a:cs typeface="Aharoni"/>
              </a:rPr>
            </a:br>
            <a:r>
              <a:rPr lang="en-US" sz="6600">
                <a:cs typeface="Aharoni"/>
              </a:rPr>
              <a:t>Color Scheme</a:t>
            </a:r>
            <a:endParaRPr lang="en-US" sz="6600"/>
          </a:p>
        </p:txBody>
      </p:sp>
    </p:spTree>
    <p:extLst>
      <p:ext uri="{BB962C8B-B14F-4D97-AF65-F5344CB8AC3E}">
        <p14:creationId xmlns:p14="http://schemas.microsoft.com/office/powerpoint/2010/main" val="36758820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8078-329C-82BD-C371-9D7DB7B32088}"/>
              </a:ext>
            </a:extLst>
          </p:cNvPr>
          <p:cNvSpPr>
            <a:spLocks noGrp="1"/>
          </p:cNvSpPr>
          <p:nvPr>
            <p:ph type="title"/>
          </p:nvPr>
        </p:nvSpPr>
        <p:spPr/>
        <p:txBody>
          <a:bodyPr/>
          <a:lstStyle/>
          <a:p>
            <a:r>
              <a:rPr lang="en-US">
                <a:cs typeface="Aharoni"/>
              </a:rPr>
              <a:t>ELPI 5x5 Color Grid</a:t>
            </a:r>
            <a:endParaRPr lang="en-US"/>
          </a:p>
        </p:txBody>
      </p:sp>
      <p:sp>
        <p:nvSpPr>
          <p:cNvPr id="3" name="Content Placeholder 2">
            <a:extLst>
              <a:ext uri="{FF2B5EF4-FFF2-40B4-BE49-F238E27FC236}">
                <a16:creationId xmlns:a16="http://schemas.microsoft.com/office/drawing/2014/main" id="{BF1796F3-0DC3-98C5-3B63-BB9DEEBA3793}"/>
              </a:ext>
            </a:extLst>
          </p:cNvPr>
          <p:cNvSpPr>
            <a:spLocks noGrp="1"/>
          </p:cNvSpPr>
          <p:nvPr>
            <p:ph sz="quarter" idx="10"/>
          </p:nvPr>
        </p:nvSpPr>
        <p:spPr/>
        <p:txBody>
          <a:bodyPr vert="horz" lIns="91440" tIns="45720" rIns="91440" bIns="45720" rtlCol="0" anchor="t">
            <a:normAutofit/>
          </a:bodyPr>
          <a:lstStyle/>
          <a:p>
            <a:pPr marL="662940" indent="-571500">
              <a:buFont typeface="Wingdings" panose="020B0604020202020204" pitchFamily="34" charset="0"/>
              <a:buChar char="q"/>
            </a:pPr>
            <a:r>
              <a:rPr lang="en-US" b="1">
                <a:latin typeface="Arial"/>
                <a:cs typeface="Arial"/>
              </a:rPr>
              <a:t>Re-Establish </a:t>
            </a:r>
            <a:r>
              <a:rPr lang="en-US">
                <a:latin typeface="Arial"/>
                <a:cs typeface="Arial"/>
              </a:rPr>
              <a:t>5x5 Color Grid</a:t>
            </a:r>
            <a:endParaRPr lang="en-US"/>
          </a:p>
          <a:p>
            <a:r>
              <a:rPr lang="en-US">
                <a:latin typeface="Arial"/>
                <a:cs typeface="Arial"/>
              </a:rPr>
              <a:t>Two 5x5 color schemes used on the Dashboard:</a:t>
            </a:r>
          </a:p>
          <a:p>
            <a:pPr lvl="1"/>
            <a:r>
              <a:rPr lang="en-US" b="1">
                <a:latin typeface="Arial"/>
                <a:cs typeface="Arial"/>
              </a:rPr>
              <a:t>Traditional</a:t>
            </a:r>
            <a:r>
              <a:rPr lang="en-US">
                <a:latin typeface="Arial"/>
                <a:cs typeface="Arial"/>
              </a:rPr>
              <a:t> (5x5 used for the ELPI on the 2017 Dashboard)</a:t>
            </a:r>
          </a:p>
          <a:p>
            <a:pPr lvl="1"/>
            <a:r>
              <a:rPr lang="en-US" b="1">
                <a:latin typeface="Arial"/>
                <a:cs typeface="Arial"/>
              </a:rPr>
              <a:t>Balanced </a:t>
            </a:r>
            <a:r>
              <a:rPr lang="en-US">
                <a:latin typeface="Arial"/>
                <a:cs typeface="Arial"/>
              </a:rPr>
              <a:t>(5x5 used for the Academic Indicators on the Dashboard)</a:t>
            </a:r>
          </a:p>
        </p:txBody>
      </p:sp>
    </p:spTree>
    <p:extLst>
      <p:ext uri="{BB962C8B-B14F-4D97-AF65-F5344CB8AC3E}">
        <p14:creationId xmlns:p14="http://schemas.microsoft.com/office/powerpoint/2010/main" val="26861009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27C2-3951-D326-5FCC-7CD53F4CF4C2}"/>
              </a:ext>
            </a:extLst>
          </p:cNvPr>
          <p:cNvSpPr>
            <a:spLocks noGrp="1"/>
          </p:cNvSpPr>
          <p:nvPr>
            <p:ph type="title"/>
          </p:nvPr>
        </p:nvSpPr>
        <p:spPr>
          <a:xfrm>
            <a:off x="164388" y="124410"/>
            <a:ext cx="11938570" cy="856179"/>
          </a:xfrm>
        </p:spPr>
        <p:txBody>
          <a:bodyPr/>
          <a:lstStyle/>
          <a:p>
            <a:pPr algn="ctr"/>
            <a:r>
              <a:rPr lang="en-US" sz="4400">
                <a:cs typeface="Aharoni"/>
              </a:rPr>
              <a:t>LEA: 5x5 ELPI Simulation Results</a:t>
            </a:r>
            <a:endParaRPr lang="en-US" sz="4400"/>
          </a:p>
        </p:txBody>
      </p:sp>
      <p:graphicFrame>
        <p:nvGraphicFramePr>
          <p:cNvPr id="5" name="Table 5" descr="This table shows the number of LEAs that fall into each of the corresponding performance cells on a traditional 5 by 5 color table.">
            <a:extLst>
              <a:ext uri="{FF2B5EF4-FFF2-40B4-BE49-F238E27FC236}">
                <a16:creationId xmlns:a16="http://schemas.microsoft.com/office/drawing/2014/main" id="{6A4D5FD6-4601-A0B2-280B-717BC10FF694}"/>
              </a:ext>
            </a:extLst>
          </p:cNvPr>
          <p:cNvGraphicFramePr>
            <a:graphicFrameLocks noGrp="1"/>
          </p:cNvGraphicFramePr>
          <p:nvPr>
            <p:ph sz="quarter" idx="10"/>
            <p:extLst>
              <p:ext uri="{D42A27DB-BD31-4B8C-83A1-F6EECF244321}">
                <p14:modId xmlns:p14="http://schemas.microsoft.com/office/powerpoint/2010/main" val="770512894"/>
              </p:ext>
            </p:extLst>
          </p:nvPr>
        </p:nvGraphicFramePr>
        <p:xfrm>
          <a:off x="291102" y="1078786"/>
          <a:ext cx="11609796" cy="5654804"/>
        </p:xfrm>
        <a:graphic>
          <a:graphicData uri="http://schemas.openxmlformats.org/drawingml/2006/table">
            <a:tbl>
              <a:tblPr firstRow="1" firstCol="1" bandRow="1">
                <a:tableStyleId>{5C22544A-7EE6-4342-B048-85BDC9FD1C3A}</a:tableStyleId>
              </a:tblPr>
              <a:tblGrid>
                <a:gridCol w="2122266">
                  <a:extLst>
                    <a:ext uri="{9D8B030D-6E8A-4147-A177-3AD203B41FA5}">
                      <a16:colId xmlns:a16="http://schemas.microsoft.com/office/drawing/2014/main" val="1264259331"/>
                    </a:ext>
                  </a:extLst>
                </a:gridCol>
                <a:gridCol w="2050152">
                  <a:extLst>
                    <a:ext uri="{9D8B030D-6E8A-4147-A177-3AD203B41FA5}">
                      <a16:colId xmlns:a16="http://schemas.microsoft.com/office/drawing/2014/main" val="992908037"/>
                    </a:ext>
                  </a:extLst>
                </a:gridCol>
                <a:gridCol w="1632480">
                  <a:extLst>
                    <a:ext uri="{9D8B030D-6E8A-4147-A177-3AD203B41FA5}">
                      <a16:colId xmlns:a16="http://schemas.microsoft.com/office/drawing/2014/main" val="3725575763"/>
                    </a:ext>
                  </a:extLst>
                </a:gridCol>
                <a:gridCol w="1934966">
                  <a:extLst>
                    <a:ext uri="{9D8B030D-6E8A-4147-A177-3AD203B41FA5}">
                      <a16:colId xmlns:a16="http://schemas.microsoft.com/office/drawing/2014/main" val="3301241836"/>
                    </a:ext>
                  </a:extLst>
                </a:gridCol>
                <a:gridCol w="1727921">
                  <a:extLst>
                    <a:ext uri="{9D8B030D-6E8A-4147-A177-3AD203B41FA5}">
                      <a16:colId xmlns:a16="http://schemas.microsoft.com/office/drawing/2014/main" val="3185639523"/>
                    </a:ext>
                  </a:extLst>
                </a:gridCol>
                <a:gridCol w="2142011">
                  <a:extLst>
                    <a:ext uri="{9D8B030D-6E8A-4147-A177-3AD203B41FA5}">
                      <a16:colId xmlns:a16="http://schemas.microsoft.com/office/drawing/2014/main" val="1697926921"/>
                    </a:ext>
                  </a:extLst>
                </a:gridCol>
              </a:tblGrid>
              <a:tr h="1520576">
                <a:tc>
                  <a:txBody>
                    <a:bodyPr/>
                    <a:lstStyle/>
                    <a:p>
                      <a:pPr marL="0" marR="0" algn="ctr">
                        <a:lnSpc>
                          <a:spcPct val="107000"/>
                        </a:lnSpc>
                        <a:spcBef>
                          <a:spcPts val="0"/>
                        </a:spcBef>
                        <a:spcAft>
                          <a:spcPts val="0"/>
                        </a:spcAft>
                      </a:pPr>
                      <a:r>
                        <a:rPr lang="en-US" sz="2400" dirty="0">
                          <a:effectLst/>
                          <a:latin typeface="Arial"/>
                        </a:rPr>
                        <a:t>Performance Level</a:t>
                      </a:r>
                    </a:p>
                  </a:txBody>
                  <a:tcPr marL="68580" marR="68580" marT="0" marB="0" anchor="ctr">
                    <a:solidFill>
                      <a:srgbClr val="002060"/>
                    </a:solidFill>
                  </a:tcPr>
                </a:tc>
                <a:tc>
                  <a:txBody>
                    <a:bodyPr/>
                    <a:lstStyle/>
                    <a:p>
                      <a:pPr marL="0" marR="0" algn="ctr">
                        <a:lnSpc>
                          <a:spcPct val="107000"/>
                        </a:lnSpc>
                        <a:spcBef>
                          <a:spcPts val="0"/>
                        </a:spcBef>
                        <a:spcAft>
                          <a:spcPts val="0"/>
                        </a:spcAft>
                      </a:pPr>
                      <a:r>
                        <a:rPr lang="en-US" sz="2400">
                          <a:effectLst/>
                          <a:latin typeface="Arial"/>
                        </a:rPr>
                        <a:t>Change: </a:t>
                      </a:r>
                    </a:p>
                    <a:p>
                      <a:pPr marL="0" marR="0" algn="ctr">
                        <a:lnSpc>
                          <a:spcPct val="107000"/>
                        </a:lnSpc>
                        <a:spcBef>
                          <a:spcPts val="0"/>
                        </a:spcBef>
                        <a:spcAft>
                          <a:spcPts val="0"/>
                        </a:spcAft>
                      </a:pPr>
                      <a:r>
                        <a:rPr lang="en-US" sz="2400">
                          <a:effectLst/>
                          <a:latin typeface="Arial"/>
                        </a:rPr>
                        <a:t>Declined Significantly</a:t>
                      </a:r>
                    </a:p>
                  </a:txBody>
                  <a:tcPr marL="68580" marR="68580" marT="0" marB="0" anchor="ctr">
                    <a:solidFill>
                      <a:srgbClr val="002060"/>
                    </a:solidFill>
                  </a:tcPr>
                </a:tc>
                <a:tc>
                  <a:txBody>
                    <a:bodyPr/>
                    <a:lstStyle/>
                    <a:p>
                      <a:pPr marL="0" marR="0" algn="ctr">
                        <a:lnSpc>
                          <a:spcPct val="107000"/>
                        </a:lnSpc>
                        <a:spcBef>
                          <a:spcPts val="0"/>
                        </a:spcBef>
                        <a:spcAft>
                          <a:spcPts val="0"/>
                        </a:spcAft>
                      </a:pPr>
                      <a:r>
                        <a:rPr lang="en-US" sz="2400">
                          <a:effectLst/>
                          <a:latin typeface="Arial"/>
                        </a:rPr>
                        <a:t>Change: </a:t>
                      </a:r>
                    </a:p>
                    <a:p>
                      <a:pPr marL="0" marR="0" algn="ctr">
                        <a:lnSpc>
                          <a:spcPct val="107000"/>
                        </a:lnSpc>
                        <a:spcBef>
                          <a:spcPts val="0"/>
                        </a:spcBef>
                        <a:spcAft>
                          <a:spcPts val="0"/>
                        </a:spcAft>
                      </a:pPr>
                      <a:r>
                        <a:rPr lang="en-US" sz="2400">
                          <a:effectLst/>
                          <a:latin typeface="Arial"/>
                        </a:rPr>
                        <a:t>Declined</a:t>
                      </a:r>
                    </a:p>
                  </a:txBody>
                  <a:tcPr marL="68580" marR="68580" marT="0" marB="0" anchor="ctr">
                    <a:solidFill>
                      <a:srgbClr val="002060"/>
                    </a:solidFill>
                  </a:tcPr>
                </a:tc>
                <a:tc>
                  <a:txBody>
                    <a:bodyPr/>
                    <a:lstStyle/>
                    <a:p>
                      <a:pPr marL="0" marR="0" algn="ctr">
                        <a:lnSpc>
                          <a:spcPct val="107000"/>
                        </a:lnSpc>
                        <a:spcBef>
                          <a:spcPts val="0"/>
                        </a:spcBef>
                        <a:spcAft>
                          <a:spcPts val="0"/>
                        </a:spcAft>
                      </a:pPr>
                      <a:r>
                        <a:rPr lang="en-US" sz="2400">
                          <a:effectLst/>
                          <a:latin typeface="Arial"/>
                        </a:rPr>
                        <a:t>Change: </a:t>
                      </a:r>
                    </a:p>
                    <a:p>
                      <a:pPr marL="0" marR="0" algn="ctr">
                        <a:lnSpc>
                          <a:spcPct val="107000"/>
                        </a:lnSpc>
                        <a:spcBef>
                          <a:spcPts val="0"/>
                        </a:spcBef>
                        <a:spcAft>
                          <a:spcPts val="0"/>
                        </a:spcAft>
                      </a:pPr>
                      <a:r>
                        <a:rPr lang="en-US" sz="2400">
                          <a:effectLst/>
                          <a:latin typeface="Arial"/>
                        </a:rPr>
                        <a:t>Maintained</a:t>
                      </a:r>
                    </a:p>
                  </a:txBody>
                  <a:tcPr marL="68580" marR="68580" marT="0" marB="0" anchor="ctr">
                    <a:solidFill>
                      <a:srgbClr val="002060"/>
                    </a:solidFill>
                  </a:tcPr>
                </a:tc>
                <a:tc>
                  <a:txBody>
                    <a:bodyPr/>
                    <a:lstStyle/>
                    <a:p>
                      <a:pPr marL="0" marR="0" algn="ctr">
                        <a:lnSpc>
                          <a:spcPct val="107000"/>
                        </a:lnSpc>
                        <a:spcBef>
                          <a:spcPts val="0"/>
                        </a:spcBef>
                        <a:spcAft>
                          <a:spcPts val="0"/>
                        </a:spcAft>
                      </a:pPr>
                      <a:r>
                        <a:rPr lang="en-US" sz="2400">
                          <a:effectLst/>
                          <a:latin typeface="Arial"/>
                        </a:rPr>
                        <a:t>Change: </a:t>
                      </a:r>
                    </a:p>
                    <a:p>
                      <a:pPr marL="0" marR="0" algn="ctr">
                        <a:lnSpc>
                          <a:spcPct val="107000"/>
                        </a:lnSpc>
                        <a:spcBef>
                          <a:spcPts val="0"/>
                        </a:spcBef>
                        <a:spcAft>
                          <a:spcPts val="0"/>
                        </a:spcAft>
                      </a:pPr>
                      <a:r>
                        <a:rPr lang="en-US" sz="2400">
                          <a:effectLst/>
                          <a:latin typeface="Arial"/>
                        </a:rPr>
                        <a:t>Increased</a:t>
                      </a:r>
                    </a:p>
                  </a:txBody>
                  <a:tcPr marL="68580" marR="68580" marT="0" marB="0" anchor="ctr">
                    <a:solidFill>
                      <a:srgbClr val="002060"/>
                    </a:solidFill>
                  </a:tcPr>
                </a:tc>
                <a:tc>
                  <a:txBody>
                    <a:bodyPr/>
                    <a:lstStyle/>
                    <a:p>
                      <a:pPr marL="0" marR="0" algn="ctr">
                        <a:lnSpc>
                          <a:spcPct val="107000"/>
                        </a:lnSpc>
                        <a:spcBef>
                          <a:spcPts val="0"/>
                        </a:spcBef>
                        <a:spcAft>
                          <a:spcPts val="0"/>
                        </a:spcAft>
                      </a:pPr>
                      <a:r>
                        <a:rPr lang="en-US" sz="2400">
                          <a:effectLst/>
                          <a:latin typeface="Arial"/>
                        </a:rPr>
                        <a:t>Change: </a:t>
                      </a:r>
                    </a:p>
                    <a:p>
                      <a:pPr marL="0" marR="0" algn="ctr">
                        <a:lnSpc>
                          <a:spcPct val="107000"/>
                        </a:lnSpc>
                        <a:spcBef>
                          <a:spcPts val="0"/>
                        </a:spcBef>
                        <a:spcAft>
                          <a:spcPts val="0"/>
                        </a:spcAft>
                      </a:pPr>
                      <a:r>
                        <a:rPr lang="en-US" sz="2400">
                          <a:effectLst/>
                          <a:latin typeface="Arial"/>
                        </a:rPr>
                        <a:t>Increased Significantly</a:t>
                      </a:r>
                    </a:p>
                  </a:txBody>
                  <a:tcPr marL="68580" marR="68580" marT="0" marB="0" anchor="ctr">
                    <a:solidFill>
                      <a:srgbClr val="002060"/>
                    </a:solidFill>
                  </a:tcPr>
                </a:tc>
                <a:extLst>
                  <a:ext uri="{0D108BD9-81ED-4DB2-BD59-A6C34878D82A}">
                    <a16:rowId xmlns:a16="http://schemas.microsoft.com/office/drawing/2014/main" val="3583246913"/>
                  </a:ext>
                </a:extLst>
              </a:tr>
              <a:tr h="819034">
                <a:tc>
                  <a:txBody>
                    <a:bodyPr/>
                    <a:lstStyle/>
                    <a:p>
                      <a:pPr marL="0" marR="0" algn="ctr">
                        <a:lnSpc>
                          <a:spcPct val="107000"/>
                        </a:lnSpc>
                        <a:spcBef>
                          <a:spcPts val="0"/>
                        </a:spcBef>
                        <a:spcAft>
                          <a:spcPts val="0"/>
                        </a:spcAft>
                      </a:pPr>
                      <a:r>
                        <a:rPr lang="en-US" sz="2400">
                          <a:effectLst/>
                          <a:latin typeface="Arial"/>
                        </a:rPr>
                        <a:t>Status: </a:t>
                      </a:r>
                    </a:p>
                    <a:p>
                      <a:pPr marL="0" marR="0" algn="ctr">
                        <a:lnSpc>
                          <a:spcPct val="107000"/>
                        </a:lnSpc>
                        <a:spcBef>
                          <a:spcPts val="0"/>
                        </a:spcBef>
                        <a:spcAft>
                          <a:spcPts val="0"/>
                        </a:spcAft>
                      </a:pPr>
                      <a:r>
                        <a:rPr lang="en-US" sz="2400">
                          <a:effectLst/>
                          <a:latin typeface="Arial"/>
                        </a:rPr>
                        <a:t>Very High</a:t>
                      </a:r>
                    </a:p>
                  </a:txBody>
                  <a:tcPr marL="68580" marR="68580" marT="0" marB="0">
                    <a:solidFill>
                      <a:srgbClr val="002060"/>
                    </a:solidFill>
                  </a:tcPr>
                </a:tc>
                <a:tc>
                  <a:txBody>
                    <a:bodyPr/>
                    <a:lstStyle/>
                    <a:p>
                      <a:pPr marL="0" marR="0" lvl="0" algn="ctr">
                        <a:lnSpc>
                          <a:spcPct val="107000"/>
                        </a:lnSpc>
                        <a:spcBef>
                          <a:spcPts val="0"/>
                        </a:spcBef>
                        <a:spcAft>
                          <a:spcPts val="0"/>
                        </a:spcAft>
                      </a:pPr>
                      <a:r>
                        <a:rPr lang="en-US" sz="2400" b="0">
                          <a:solidFill>
                            <a:srgbClr val="1B2029"/>
                          </a:solidFill>
                          <a:effectLst/>
                          <a:latin typeface="Arial"/>
                        </a:rPr>
                        <a:t>1 </a:t>
                      </a:r>
                      <a:br>
                        <a:rPr lang="en-US" sz="2400" b="0">
                          <a:solidFill>
                            <a:srgbClr val="1B2029"/>
                          </a:solidFill>
                          <a:effectLst/>
                          <a:latin typeface="Arial"/>
                        </a:rPr>
                      </a:br>
                      <a:r>
                        <a:rPr lang="en-US" sz="2400" b="0">
                          <a:solidFill>
                            <a:srgbClr val="1B2029"/>
                          </a:solidFill>
                          <a:effectLst/>
                          <a:latin typeface="Arial"/>
                        </a:rPr>
                        <a:t>(0.0%)</a:t>
                      </a:r>
                    </a:p>
                  </a:txBody>
                  <a:tcPr marL="68580" marR="68580" marT="0" marB="0" anchor="ctr"/>
                </a:tc>
                <a:tc>
                  <a:txBody>
                    <a:bodyPr/>
                    <a:lstStyle/>
                    <a:p>
                      <a:pPr marL="0" marR="0" lvl="0" algn="ctr">
                        <a:lnSpc>
                          <a:spcPct val="107000"/>
                        </a:lnSpc>
                        <a:spcBef>
                          <a:spcPts val="0"/>
                        </a:spcBef>
                        <a:spcAft>
                          <a:spcPts val="0"/>
                        </a:spcAft>
                      </a:pPr>
                      <a:r>
                        <a:rPr lang="en-US" sz="2400" b="0">
                          <a:solidFill>
                            <a:srgbClr val="1B2029"/>
                          </a:solidFill>
                          <a:effectLst/>
                          <a:latin typeface="Arial"/>
                        </a:rPr>
                        <a:t>8 </a:t>
                      </a:r>
                    </a:p>
                    <a:p>
                      <a:pPr marL="0" marR="0" lvl="0" algn="ctr">
                        <a:lnSpc>
                          <a:spcPct val="107000"/>
                        </a:lnSpc>
                        <a:spcBef>
                          <a:spcPts val="0"/>
                        </a:spcBef>
                        <a:spcAft>
                          <a:spcPts val="0"/>
                        </a:spcAft>
                      </a:pPr>
                      <a:r>
                        <a:rPr lang="en-US" sz="2400" b="0">
                          <a:solidFill>
                            <a:srgbClr val="1B2029"/>
                          </a:solidFill>
                          <a:effectLst/>
                          <a:latin typeface="Arial"/>
                        </a:rPr>
                        <a:t>(0.4%)</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10 </a:t>
                      </a:r>
                    </a:p>
                    <a:p>
                      <a:pPr marL="0" marR="0" algn="ctr">
                        <a:lnSpc>
                          <a:spcPct val="107000"/>
                        </a:lnSpc>
                        <a:spcBef>
                          <a:spcPts val="0"/>
                        </a:spcBef>
                        <a:spcAft>
                          <a:spcPts val="0"/>
                        </a:spcAft>
                      </a:pPr>
                      <a:r>
                        <a:rPr lang="en-US" sz="2400" b="0">
                          <a:solidFill>
                            <a:srgbClr val="1B2029"/>
                          </a:solidFill>
                          <a:effectLst/>
                          <a:latin typeface="Arial"/>
                        </a:rPr>
                        <a:t>(0.5%)</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21 </a:t>
                      </a:r>
                    </a:p>
                    <a:p>
                      <a:pPr marL="0" marR="0" algn="ctr">
                        <a:lnSpc>
                          <a:spcPct val="107000"/>
                        </a:lnSpc>
                        <a:spcBef>
                          <a:spcPts val="0"/>
                        </a:spcBef>
                        <a:spcAft>
                          <a:spcPts val="0"/>
                        </a:spcAft>
                      </a:pPr>
                      <a:r>
                        <a:rPr lang="en-US" sz="2400" b="0">
                          <a:solidFill>
                            <a:srgbClr val="1B2029"/>
                          </a:solidFill>
                          <a:effectLst/>
                          <a:latin typeface="Arial"/>
                        </a:rPr>
                        <a:t>(1.1%)</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48 </a:t>
                      </a:r>
                    </a:p>
                    <a:p>
                      <a:pPr marL="0" marR="0" algn="ctr">
                        <a:lnSpc>
                          <a:spcPct val="107000"/>
                        </a:lnSpc>
                        <a:spcBef>
                          <a:spcPts val="0"/>
                        </a:spcBef>
                        <a:spcAft>
                          <a:spcPts val="0"/>
                        </a:spcAft>
                      </a:pPr>
                      <a:r>
                        <a:rPr lang="en-US" sz="2400" b="0">
                          <a:solidFill>
                            <a:srgbClr val="1B2029"/>
                          </a:solidFill>
                          <a:effectLst/>
                          <a:latin typeface="Arial"/>
                        </a:rPr>
                        <a:t>(2.6%)</a:t>
                      </a:r>
                    </a:p>
                  </a:txBody>
                  <a:tcPr marL="68580" marR="68580" marT="0" marB="0" anchor="ctr"/>
                </a:tc>
                <a:extLst>
                  <a:ext uri="{0D108BD9-81ED-4DB2-BD59-A6C34878D82A}">
                    <a16:rowId xmlns:a16="http://schemas.microsoft.com/office/drawing/2014/main" val="167050639"/>
                  </a:ext>
                </a:extLst>
              </a:tr>
              <a:tr h="819034">
                <a:tc>
                  <a:txBody>
                    <a:bodyPr/>
                    <a:lstStyle/>
                    <a:p>
                      <a:pPr marL="0" marR="0" algn="ctr">
                        <a:lnSpc>
                          <a:spcPct val="107000"/>
                        </a:lnSpc>
                        <a:spcBef>
                          <a:spcPts val="0"/>
                        </a:spcBef>
                        <a:spcAft>
                          <a:spcPts val="0"/>
                        </a:spcAft>
                      </a:pPr>
                      <a:r>
                        <a:rPr lang="en-US" sz="2400">
                          <a:effectLst/>
                          <a:latin typeface="Arial"/>
                        </a:rPr>
                        <a:t>Status: </a:t>
                      </a:r>
                    </a:p>
                    <a:p>
                      <a:pPr marL="0" marR="0" algn="ctr">
                        <a:lnSpc>
                          <a:spcPct val="107000"/>
                        </a:lnSpc>
                        <a:spcBef>
                          <a:spcPts val="0"/>
                        </a:spcBef>
                        <a:spcAft>
                          <a:spcPts val="0"/>
                        </a:spcAft>
                      </a:pPr>
                      <a:r>
                        <a:rPr lang="en-US" sz="2400">
                          <a:effectLst/>
                          <a:latin typeface="Arial"/>
                        </a:rPr>
                        <a:t>High</a:t>
                      </a:r>
                    </a:p>
                  </a:txBody>
                  <a:tcPr marL="68580" marR="68580" marT="0" marB="0">
                    <a:solidFill>
                      <a:srgbClr val="002060"/>
                    </a:solidFill>
                  </a:tcPr>
                </a:tc>
                <a:tc>
                  <a:txBody>
                    <a:bodyPr/>
                    <a:lstStyle/>
                    <a:p>
                      <a:pPr marL="0" marR="0" lvl="0" algn="ctr">
                        <a:lnSpc>
                          <a:spcPct val="107000"/>
                        </a:lnSpc>
                        <a:spcBef>
                          <a:spcPts val="0"/>
                        </a:spcBef>
                        <a:spcAft>
                          <a:spcPts val="0"/>
                        </a:spcAft>
                      </a:pPr>
                      <a:r>
                        <a:rPr lang="en-US" sz="2400" b="0">
                          <a:solidFill>
                            <a:srgbClr val="1B2029"/>
                          </a:solidFill>
                          <a:effectLst/>
                          <a:latin typeface="Arial"/>
                        </a:rPr>
                        <a:t>11 </a:t>
                      </a:r>
                    </a:p>
                    <a:p>
                      <a:pPr marL="0" marR="0" lvl="0" algn="ctr">
                        <a:lnSpc>
                          <a:spcPct val="107000"/>
                        </a:lnSpc>
                        <a:spcBef>
                          <a:spcPts val="0"/>
                        </a:spcBef>
                        <a:spcAft>
                          <a:spcPts val="0"/>
                        </a:spcAft>
                      </a:pPr>
                      <a:r>
                        <a:rPr lang="en-US" sz="2400" b="0">
                          <a:solidFill>
                            <a:srgbClr val="1B2029"/>
                          </a:solidFill>
                          <a:effectLst/>
                          <a:latin typeface="Arial"/>
                        </a:rPr>
                        <a:t>(0.6%)</a:t>
                      </a:r>
                    </a:p>
                  </a:txBody>
                  <a:tcPr marL="68580" marR="68580" marT="0" marB="0" anchor="ctr"/>
                </a:tc>
                <a:tc>
                  <a:txBody>
                    <a:bodyPr/>
                    <a:lstStyle/>
                    <a:p>
                      <a:pPr marL="0" marR="0" lvl="0" algn="ctr">
                        <a:lnSpc>
                          <a:spcPct val="107000"/>
                        </a:lnSpc>
                        <a:spcBef>
                          <a:spcPts val="0"/>
                        </a:spcBef>
                        <a:spcAft>
                          <a:spcPts val="0"/>
                        </a:spcAft>
                      </a:pPr>
                      <a:r>
                        <a:rPr lang="en-US" sz="2400" b="0">
                          <a:solidFill>
                            <a:srgbClr val="1B2029"/>
                          </a:solidFill>
                          <a:effectLst/>
                          <a:latin typeface="Arial"/>
                        </a:rPr>
                        <a:t>39 </a:t>
                      </a:r>
                    </a:p>
                    <a:p>
                      <a:pPr marL="0" marR="0" lvl="0" algn="ctr">
                        <a:lnSpc>
                          <a:spcPct val="107000"/>
                        </a:lnSpc>
                        <a:spcBef>
                          <a:spcPts val="0"/>
                        </a:spcBef>
                        <a:spcAft>
                          <a:spcPts val="0"/>
                        </a:spcAft>
                      </a:pPr>
                      <a:r>
                        <a:rPr lang="en-US" sz="2400" b="0">
                          <a:solidFill>
                            <a:srgbClr val="1B2029"/>
                          </a:solidFill>
                          <a:effectLst/>
                          <a:latin typeface="Arial"/>
                        </a:rPr>
                        <a:t>(2.1%)</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39 </a:t>
                      </a:r>
                    </a:p>
                    <a:p>
                      <a:pPr marL="0" marR="0" algn="ctr">
                        <a:lnSpc>
                          <a:spcPct val="107000"/>
                        </a:lnSpc>
                        <a:spcBef>
                          <a:spcPts val="0"/>
                        </a:spcBef>
                        <a:spcAft>
                          <a:spcPts val="0"/>
                        </a:spcAft>
                      </a:pPr>
                      <a:r>
                        <a:rPr lang="en-US" sz="2400" b="0">
                          <a:solidFill>
                            <a:srgbClr val="1B2029"/>
                          </a:solidFill>
                          <a:effectLst/>
                          <a:latin typeface="Arial"/>
                        </a:rPr>
                        <a:t>(2.1%)</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106 </a:t>
                      </a:r>
                    </a:p>
                    <a:p>
                      <a:pPr marL="0" marR="0" algn="ctr">
                        <a:lnSpc>
                          <a:spcPct val="107000"/>
                        </a:lnSpc>
                        <a:spcBef>
                          <a:spcPts val="0"/>
                        </a:spcBef>
                        <a:spcAft>
                          <a:spcPts val="0"/>
                        </a:spcAft>
                      </a:pPr>
                      <a:r>
                        <a:rPr lang="en-US" sz="2400" b="0">
                          <a:solidFill>
                            <a:srgbClr val="1B2029"/>
                          </a:solidFill>
                          <a:effectLst/>
                          <a:latin typeface="Arial"/>
                        </a:rPr>
                        <a:t>(5.8%)</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69 </a:t>
                      </a:r>
                    </a:p>
                    <a:p>
                      <a:pPr marL="0" marR="0" algn="ctr">
                        <a:lnSpc>
                          <a:spcPct val="107000"/>
                        </a:lnSpc>
                        <a:spcBef>
                          <a:spcPts val="0"/>
                        </a:spcBef>
                        <a:spcAft>
                          <a:spcPts val="0"/>
                        </a:spcAft>
                      </a:pPr>
                      <a:r>
                        <a:rPr lang="en-US" sz="2400" b="0">
                          <a:solidFill>
                            <a:srgbClr val="1B2029"/>
                          </a:solidFill>
                          <a:effectLst/>
                          <a:latin typeface="Arial"/>
                        </a:rPr>
                        <a:t>(3.8%)</a:t>
                      </a:r>
                    </a:p>
                  </a:txBody>
                  <a:tcPr marL="68580" marR="68580" marT="0" marB="0" anchor="ctr"/>
                </a:tc>
                <a:extLst>
                  <a:ext uri="{0D108BD9-81ED-4DB2-BD59-A6C34878D82A}">
                    <a16:rowId xmlns:a16="http://schemas.microsoft.com/office/drawing/2014/main" val="2034428070"/>
                  </a:ext>
                </a:extLst>
              </a:tr>
              <a:tr h="819034">
                <a:tc>
                  <a:txBody>
                    <a:bodyPr/>
                    <a:lstStyle/>
                    <a:p>
                      <a:pPr marL="0" marR="0" algn="ctr">
                        <a:lnSpc>
                          <a:spcPct val="107000"/>
                        </a:lnSpc>
                        <a:spcBef>
                          <a:spcPts val="0"/>
                        </a:spcBef>
                        <a:spcAft>
                          <a:spcPts val="0"/>
                        </a:spcAft>
                      </a:pPr>
                      <a:r>
                        <a:rPr lang="en-US" sz="2400">
                          <a:effectLst/>
                          <a:latin typeface="Arial"/>
                        </a:rPr>
                        <a:t>Status: </a:t>
                      </a:r>
                    </a:p>
                    <a:p>
                      <a:pPr marL="0" marR="0" algn="ctr">
                        <a:lnSpc>
                          <a:spcPct val="107000"/>
                        </a:lnSpc>
                        <a:spcBef>
                          <a:spcPts val="0"/>
                        </a:spcBef>
                        <a:spcAft>
                          <a:spcPts val="0"/>
                        </a:spcAft>
                      </a:pPr>
                      <a:r>
                        <a:rPr lang="en-US" sz="2400">
                          <a:effectLst/>
                          <a:latin typeface="Arial"/>
                        </a:rPr>
                        <a:t>Medium</a:t>
                      </a:r>
                    </a:p>
                  </a:txBody>
                  <a:tcPr marL="68580" marR="68580" marT="0" marB="0">
                    <a:solidFill>
                      <a:srgbClr val="002060"/>
                    </a:solidFill>
                  </a:tcPr>
                </a:tc>
                <a:tc>
                  <a:txBody>
                    <a:bodyPr/>
                    <a:lstStyle/>
                    <a:p>
                      <a:pPr marL="0" marR="0" lvl="0" algn="ctr">
                        <a:lnSpc>
                          <a:spcPct val="107000"/>
                        </a:lnSpc>
                        <a:spcBef>
                          <a:spcPts val="0"/>
                        </a:spcBef>
                        <a:spcAft>
                          <a:spcPts val="0"/>
                        </a:spcAft>
                      </a:pPr>
                      <a:r>
                        <a:rPr lang="en-US" sz="2400" b="0">
                          <a:solidFill>
                            <a:srgbClr val="1B2029"/>
                          </a:solidFill>
                          <a:effectLst/>
                          <a:latin typeface="Arial"/>
                        </a:rPr>
                        <a:t>44 </a:t>
                      </a:r>
                    </a:p>
                    <a:p>
                      <a:pPr marL="0" marR="0" lvl="0" algn="ctr">
                        <a:lnSpc>
                          <a:spcPct val="107000"/>
                        </a:lnSpc>
                        <a:spcBef>
                          <a:spcPts val="0"/>
                        </a:spcBef>
                        <a:spcAft>
                          <a:spcPts val="0"/>
                        </a:spcAft>
                      </a:pPr>
                      <a:r>
                        <a:rPr lang="en-US" sz="2400" b="0">
                          <a:solidFill>
                            <a:srgbClr val="1B2029"/>
                          </a:solidFill>
                          <a:effectLst/>
                          <a:latin typeface="Arial"/>
                        </a:rPr>
                        <a:t>(2.4%)</a:t>
                      </a:r>
                    </a:p>
                  </a:txBody>
                  <a:tcPr marL="68580" marR="68580" marT="0" marB="0" anchor="ctr"/>
                </a:tc>
                <a:tc>
                  <a:txBody>
                    <a:bodyPr/>
                    <a:lstStyle/>
                    <a:p>
                      <a:pPr marL="0" marR="0" lvl="0" algn="ctr">
                        <a:lnSpc>
                          <a:spcPct val="107000"/>
                        </a:lnSpc>
                        <a:spcBef>
                          <a:spcPts val="0"/>
                        </a:spcBef>
                        <a:spcAft>
                          <a:spcPts val="0"/>
                        </a:spcAft>
                      </a:pPr>
                      <a:r>
                        <a:rPr lang="en-US" sz="2400" b="0">
                          <a:solidFill>
                            <a:srgbClr val="1B2029"/>
                          </a:solidFill>
                          <a:effectLst/>
                          <a:latin typeface="Arial"/>
                        </a:rPr>
                        <a:t>132 </a:t>
                      </a:r>
                    </a:p>
                    <a:p>
                      <a:pPr marL="0" marR="0" lvl="0" algn="ctr">
                        <a:lnSpc>
                          <a:spcPct val="107000"/>
                        </a:lnSpc>
                        <a:spcBef>
                          <a:spcPts val="0"/>
                        </a:spcBef>
                        <a:spcAft>
                          <a:spcPts val="0"/>
                        </a:spcAft>
                      </a:pPr>
                      <a:r>
                        <a:rPr lang="en-US" sz="2400" b="0">
                          <a:solidFill>
                            <a:srgbClr val="1B2029"/>
                          </a:solidFill>
                          <a:effectLst/>
                          <a:latin typeface="Arial"/>
                        </a:rPr>
                        <a:t>(7.3%)</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119 </a:t>
                      </a:r>
                    </a:p>
                    <a:p>
                      <a:pPr marL="0" marR="0" algn="ctr">
                        <a:lnSpc>
                          <a:spcPct val="107000"/>
                        </a:lnSpc>
                        <a:spcBef>
                          <a:spcPts val="0"/>
                        </a:spcBef>
                        <a:spcAft>
                          <a:spcPts val="0"/>
                        </a:spcAft>
                      </a:pPr>
                      <a:r>
                        <a:rPr lang="en-US" sz="2400" b="0">
                          <a:solidFill>
                            <a:srgbClr val="1B2029"/>
                          </a:solidFill>
                          <a:effectLst/>
                          <a:latin typeface="Arial"/>
                        </a:rPr>
                        <a:t>(6.6%)</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145 </a:t>
                      </a:r>
                    </a:p>
                    <a:p>
                      <a:pPr marL="0" marR="0" algn="ctr">
                        <a:lnSpc>
                          <a:spcPct val="107000"/>
                        </a:lnSpc>
                        <a:spcBef>
                          <a:spcPts val="0"/>
                        </a:spcBef>
                        <a:spcAft>
                          <a:spcPts val="0"/>
                        </a:spcAft>
                      </a:pPr>
                      <a:r>
                        <a:rPr lang="en-US" sz="2400" b="0">
                          <a:solidFill>
                            <a:srgbClr val="1B2029"/>
                          </a:solidFill>
                          <a:effectLst/>
                          <a:latin typeface="Arial"/>
                        </a:rPr>
                        <a:t>(8.0%)</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47 </a:t>
                      </a:r>
                    </a:p>
                    <a:p>
                      <a:pPr marL="0" marR="0" algn="ctr">
                        <a:lnSpc>
                          <a:spcPct val="107000"/>
                        </a:lnSpc>
                        <a:spcBef>
                          <a:spcPts val="0"/>
                        </a:spcBef>
                        <a:spcAft>
                          <a:spcPts val="0"/>
                        </a:spcAft>
                      </a:pPr>
                      <a:r>
                        <a:rPr lang="en-US" sz="2400" b="0">
                          <a:solidFill>
                            <a:srgbClr val="1B2029"/>
                          </a:solidFill>
                          <a:effectLst/>
                          <a:latin typeface="Arial"/>
                        </a:rPr>
                        <a:t>(2.6%)</a:t>
                      </a:r>
                    </a:p>
                  </a:txBody>
                  <a:tcPr marL="68580" marR="68580" marT="0" marB="0" anchor="ctr"/>
                </a:tc>
                <a:extLst>
                  <a:ext uri="{0D108BD9-81ED-4DB2-BD59-A6C34878D82A}">
                    <a16:rowId xmlns:a16="http://schemas.microsoft.com/office/drawing/2014/main" val="3462057011"/>
                  </a:ext>
                </a:extLst>
              </a:tr>
              <a:tr h="819034">
                <a:tc>
                  <a:txBody>
                    <a:bodyPr/>
                    <a:lstStyle/>
                    <a:p>
                      <a:pPr marL="0" marR="0" algn="ctr">
                        <a:lnSpc>
                          <a:spcPct val="107000"/>
                        </a:lnSpc>
                        <a:spcBef>
                          <a:spcPts val="0"/>
                        </a:spcBef>
                        <a:spcAft>
                          <a:spcPts val="0"/>
                        </a:spcAft>
                      </a:pPr>
                      <a:r>
                        <a:rPr lang="en-US" sz="2400">
                          <a:effectLst/>
                          <a:latin typeface="Arial"/>
                        </a:rPr>
                        <a:t>Status: </a:t>
                      </a:r>
                    </a:p>
                    <a:p>
                      <a:pPr marL="0" marR="0" algn="ctr">
                        <a:lnSpc>
                          <a:spcPct val="107000"/>
                        </a:lnSpc>
                        <a:spcBef>
                          <a:spcPts val="0"/>
                        </a:spcBef>
                        <a:spcAft>
                          <a:spcPts val="0"/>
                        </a:spcAft>
                      </a:pPr>
                      <a:r>
                        <a:rPr lang="en-US" sz="2400">
                          <a:effectLst/>
                          <a:latin typeface="Arial"/>
                        </a:rPr>
                        <a:t>Low</a:t>
                      </a:r>
                    </a:p>
                  </a:txBody>
                  <a:tcPr marL="68580" marR="68580" marT="0" marB="0">
                    <a:solidFill>
                      <a:srgbClr val="002060"/>
                    </a:solidFill>
                  </a:tcPr>
                </a:tc>
                <a:tc>
                  <a:txBody>
                    <a:bodyPr/>
                    <a:lstStyle/>
                    <a:p>
                      <a:pPr marL="0" marR="0" lvl="0" algn="ctr">
                        <a:lnSpc>
                          <a:spcPct val="107000"/>
                        </a:lnSpc>
                        <a:spcBef>
                          <a:spcPts val="0"/>
                        </a:spcBef>
                        <a:spcAft>
                          <a:spcPts val="0"/>
                        </a:spcAft>
                      </a:pPr>
                      <a:r>
                        <a:rPr lang="en-US" sz="2400" b="0">
                          <a:solidFill>
                            <a:srgbClr val="1B2029"/>
                          </a:solidFill>
                          <a:effectLst/>
                          <a:latin typeface="Arial"/>
                        </a:rPr>
                        <a:t>75 </a:t>
                      </a:r>
                    </a:p>
                    <a:p>
                      <a:pPr marL="0" marR="0" lvl="0" algn="ctr">
                        <a:lnSpc>
                          <a:spcPct val="107000"/>
                        </a:lnSpc>
                        <a:spcBef>
                          <a:spcPts val="0"/>
                        </a:spcBef>
                        <a:spcAft>
                          <a:spcPts val="0"/>
                        </a:spcAft>
                      </a:pPr>
                      <a:r>
                        <a:rPr lang="en-US" sz="2400" b="0">
                          <a:solidFill>
                            <a:srgbClr val="1B2029"/>
                          </a:solidFill>
                          <a:effectLst/>
                          <a:latin typeface="Arial"/>
                        </a:rPr>
                        <a:t>(4.1%)</a:t>
                      </a:r>
                    </a:p>
                  </a:txBody>
                  <a:tcPr marL="68580" marR="68580" marT="0" marB="0" anchor="ctr"/>
                </a:tc>
                <a:tc>
                  <a:txBody>
                    <a:bodyPr/>
                    <a:lstStyle/>
                    <a:p>
                      <a:pPr marL="0" marR="0" lvl="0" algn="ctr">
                        <a:lnSpc>
                          <a:spcPct val="107000"/>
                        </a:lnSpc>
                        <a:spcBef>
                          <a:spcPts val="0"/>
                        </a:spcBef>
                        <a:spcAft>
                          <a:spcPts val="0"/>
                        </a:spcAft>
                      </a:pPr>
                      <a:r>
                        <a:rPr lang="en-US" sz="2400" b="0">
                          <a:solidFill>
                            <a:srgbClr val="1B2029"/>
                          </a:solidFill>
                          <a:effectLst/>
                          <a:latin typeface="Arial"/>
                        </a:rPr>
                        <a:t>77 </a:t>
                      </a:r>
                    </a:p>
                    <a:p>
                      <a:pPr marL="0" marR="0" lvl="0" algn="ctr">
                        <a:lnSpc>
                          <a:spcPct val="107000"/>
                        </a:lnSpc>
                        <a:spcBef>
                          <a:spcPts val="0"/>
                        </a:spcBef>
                        <a:spcAft>
                          <a:spcPts val="0"/>
                        </a:spcAft>
                      </a:pPr>
                      <a:r>
                        <a:rPr lang="en-US" sz="2400" b="0">
                          <a:solidFill>
                            <a:srgbClr val="1B2029"/>
                          </a:solidFill>
                          <a:effectLst/>
                          <a:latin typeface="Arial"/>
                        </a:rPr>
                        <a:t>(4.2%)</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37 </a:t>
                      </a:r>
                    </a:p>
                    <a:p>
                      <a:pPr marL="0" marR="0" algn="ctr">
                        <a:lnSpc>
                          <a:spcPct val="107000"/>
                        </a:lnSpc>
                        <a:spcBef>
                          <a:spcPts val="0"/>
                        </a:spcBef>
                        <a:spcAft>
                          <a:spcPts val="0"/>
                        </a:spcAft>
                      </a:pPr>
                      <a:r>
                        <a:rPr lang="en-US" sz="2400" b="0">
                          <a:solidFill>
                            <a:srgbClr val="1B2029"/>
                          </a:solidFill>
                          <a:effectLst/>
                          <a:latin typeface="Arial"/>
                        </a:rPr>
                        <a:t>(2.0%)</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32 </a:t>
                      </a:r>
                    </a:p>
                    <a:p>
                      <a:pPr marL="0" marR="0" algn="ctr">
                        <a:lnSpc>
                          <a:spcPct val="107000"/>
                        </a:lnSpc>
                        <a:spcBef>
                          <a:spcPts val="0"/>
                        </a:spcBef>
                        <a:spcAft>
                          <a:spcPts val="0"/>
                        </a:spcAft>
                      </a:pPr>
                      <a:r>
                        <a:rPr lang="en-US" sz="2400" b="0">
                          <a:solidFill>
                            <a:srgbClr val="1B2029"/>
                          </a:solidFill>
                          <a:effectLst/>
                          <a:latin typeface="Arial"/>
                        </a:rPr>
                        <a:t>(1.8%)</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8 </a:t>
                      </a:r>
                    </a:p>
                    <a:p>
                      <a:pPr marL="0" marR="0" algn="ctr">
                        <a:lnSpc>
                          <a:spcPct val="107000"/>
                        </a:lnSpc>
                        <a:spcBef>
                          <a:spcPts val="0"/>
                        </a:spcBef>
                        <a:spcAft>
                          <a:spcPts val="0"/>
                        </a:spcAft>
                      </a:pPr>
                      <a:r>
                        <a:rPr lang="en-US" sz="2400" b="0">
                          <a:solidFill>
                            <a:srgbClr val="1B2029"/>
                          </a:solidFill>
                          <a:effectLst/>
                          <a:latin typeface="Arial"/>
                        </a:rPr>
                        <a:t>(0.4%)</a:t>
                      </a:r>
                    </a:p>
                  </a:txBody>
                  <a:tcPr marL="68580" marR="68580" marT="0" marB="0" anchor="ctr"/>
                </a:tc>
                <a:extLst>
                  <a:ext uri="{0D108BD9-81ED-4DB2-BD59-A6C34878D82A}">
                    <a16:rowId xmlns:a16="http://schemas.microsoft.com/office/drawing/2014/main" val="3750475839"/>
                  </a:ext>
                </a:extLst>
              </a:tr>
              <a:tr h="858092">
                <a:tc>
                  <a:txBody>
                    <a:bodyPr/>
                    <a:lstStyle/>
                    <a:p>
                      <a:pPr marL="0" marR="0" algn="ctr">
                        <a:lnSpc>
                          <a:spcPct val="107000"/>
                        </a:lnSpc>
                        <a:spcBef>
                          <a:spcPts val="0"/>
                        </a:spcBef>
                        <a:spcAft>
                          <a:spcPts val="0"/>
                        </a:spcAft>
                      </a:pPr>
                      <a:r>
                        <a:rPr lang="en-US" sz="2400">
                          <a:effectLst/>
                          <a:latin typeface="Arial"/>
                        </a:rPr>
                        <a:t>Status: </a:t>
                      </a:r>
                    </a:p>
                    <a:p>
                      <a:pPr marL="0" marR="0" algn="ctr">
                        <a:lnSpc>
                          <a:spcPct val="107000"/>
                        </a:lnSpc>
                        <a:spcBef>
                          <a:spcPts val="0"/>
                        </a:spcBef>
                        <a:spcAft>
                          <a:spcPts val="0"/>
                        </a:spcAft>
                      </a:pPr>
                      <a:r>
                        <a:rPr lang="en-US" sz="2400">
                          <a:effectLst/>
                          <a:latin typeface="Arial"/>
                        </a:rPr>
                        <a:t>Very Low</a:t>
                      </a:r>
                    </a:p>
                  </a:txBody>
                  <a:tcPr marL="68580" marR="68580" marT="0" marB="0">
                    <a:solidFill>
                      <a:srgbClr val="002060"/>
                    </a:solidFill>
                  </a:tcPr>
                </a:tc>
                <a:tc>
                  <a:txBody>
                    <a:bodyPr/>
                    <a:lstStyle/>
                    <a:p>
                      <a:pPr marL="0" marR="0" lvl="0" algn="ctr">
                        <a:lnSpc>
                          <a:spcPct val="107000"/>
                        </a:lnSpc>
                        <a:spcBef>
                          <a:spcPts val="0"/>
                        </a:spcBef>
                        <a:spcAft>
                          <a:spcPts val="0"/>
                        </a:spcAft>
                      </a:pPr>
                      <a:r>
                        <a:rPr lang="en-US" sz="2400" b="0">
                          <a:solidFill>
                            <a:srgbClr val="1B2029"/>
                          </a:solidFill>
                          <a:effectLst/>
                          <a:latin typeface="Arial"/>
                        </a:rPr>
                        <a:t>56 </a:t>
                      </a:r>
                    </a:p>
                    <a:p>
                      <a:pPr marL="0" marR="0" lvl="0" algn="ctr">
                        <a:lnSpc>
                          <a:spcPct val="107000"/>
                        </a:lnSpc>
                        <a:spcBef>
                          <a:spcPts val="0"/>
                        </a:spcBef>
                        <a:spcAft>
                          <a:spcPts val="0"/>
                        </a:spcAft>
                      </a:pPr>
                      <a:r>
                        <a:rPr lang="en-US" sz="2400" b="0">
                          <a:solidFill>
                            <a:srgbClr val="1B2029"/>
                          </a:solidFill>
                          <a:effectLst/>
                          <a:latin typeface="Arial"/>
                        </a:rPr>
                        <a:t>(3.1%)</a:t>
                      </a:r>
                    </a:p>
                  </a:txBody>
                  <a:tcPr marL="68580" marR="68580" marT="0" marB="0" anchor="ctr"/>
                </a:tc>
                <a:tc>
                  <a:txBody>
                    <a:bodyPr/>
                    <a:lstStyle/>
                    <a:p>
                      <a:pPr marL="0" marR="0" lvl="0" algn="ctr">
                        <a:lnSpc>
                          <a:spcPct val="107000"/>
                        </a:lnSpc>
                        <a:spcBef>
                          <a:spcPts val="0"/>
                        </a:spcBef>
                        <a:spcAft>
                          <a:spcPts val="0"/>
                        </a:spcAft>
                      </a:pPr>
                      <a:r>
                        <a:rPr lang="en-US" sz="2400" b="0">
                          <a:solidFill>
                            <a:srgbClr val="1B2029"/>
                          </a:solidFill>
                          <a:effectLst/>
                          <a:latin typeface="Arial"/>
                        </a:rPr>
                        <a:t>15 </a:t>
                      </a:r>
                    </a:p>
                    <a:p>
                      <a:pPr marL="0" marR="0" lvl="0" algn="ctr">
                        <a:lnSpc>
                          <a:spcPct val="107000"/>
                        </a:lnSpc>
                        <a:spcBef>
                          <a:spcPts val="0"/>
                        </a:spcBef>
                        <a:spcAft>
                          <a:spcPts val="0"/>
                        </a:spcAft>
                      </a:pPr>
                      <a:r>
                        <a:rPr lang="en-US" sz="2400" b="0">
                          <a:solidFill>
                            <a:srgbClr val="1B2029"/>
                          </a:solidFill>
                          <a:effectLst/>
                          <a:latin typeface="Arial"/>
                        </a:rPr>
                        <a:t>(0.8%)</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6 </a:t>
                      </a:r>
                    </a:p>
                    <a:p>
                      <a:pPr marL="0" marR="0" algn="ctr">
                        <a:lnSpc>
                          <a:spcPct val="107000"/>
                        </a:lnSpc>
                        <a:spcBef>
                          <a:spcPts val="0"/>
                        </a:spcBef>
                        <a:spcAft>
                          <a:spcPts val="0"/>
                        </a:spcAft>
                      </a:pPr>
                      <a:r>
                        <a:rPr lang="en-US" sz="2400" b="0">
                          <a:solidFill>
                            <a:srgbClr val="1B2029"/>
                          </a:solidFill>
                          <a:effectLst/>
                          <a:latin typeface="Arial"/>
                        </a:rPr>
                        <a:t>(0.3%)</a:t>
                      </a:r>
                    </a:p>
                  </a:txBody>
                  <a:tcPr marL="68580" marR="68580" marT="0" marB="0" anchor="ctr"/>
                </a:tc>
                <a:tc>
                  <a:txBody>
                    <a:bodyPr/>
                    <a:lstStyle/>
                    <a:p>
                      <a:pPr marL="0" marR="0" algn="ctr">
                        <a:lnSpc>
                          <a:spcPct val="107000"/>
                        </a:lnSpc>
                        <a:spcBef>
                          <a:spcPts val="0"/>
                        </a:spcBef>
                        <a:spcAft>
                          <a:spcPts val="0"/>
                        </a:spcAft>
                      </a:pPr>
                      <a:r>
                        <a:rPr lang="en-US" sz="2400" b="0">
                          <a:solidFill>
                            <a:srgbClr val="1B2029"/>
                          </a:solidFill>
                          <a:effectLst/>
                          <a:latin typeface="Arial"/>
                        </a:rPr>
                        <a:t>4 </a:t>
                      </a:r>
                    </a:p>
                    <a:p>
                      <a:pPr marL="0" marR="0" algn="ctr">
                        <a:lnSpc>
                          <a:spcPct val="107000"/>
                        </a:lnSpc>
                        <a:spcBef>
                          <a:spcPts val="0"/>
                        </a:spcBef>
                        <a:spcAft>
                          <a:spcPts val="0"/>
                        </a:spcAft>
                      </a:pPr>
                      <a:r>
                        <a:rPr lang="en-US" sz="2400" b="0">
                          <a:solidFill>
                            <a:srgbClr val="1B2029"/>
                          </a:solidFill>
                          <a:effectLst/>
                          <a:latin typeface="Arial"/>
                        </a:rPr>
                        <a:t>(0.2%)</a:t>
                      </a:r>
                    </a:p>
                  </a:txBody>
                  <a:tcPr marL="68580" marR="68580" marT="0" marB="0" anchor="ctr"/>
                </a:tc>
                <a:tc>
                  <a:txBody>
                    <a:bodyPr/>
                    <a:lstStyle/>
                    <a:p>
                      <a:pPr marL="0" marR="0" algn="ctr">
                        <a:lnSpc>
                          <a:spcPct val="107000"/>
                        </a:lnSpc>
                        <a:spcBef>
                          <a:spcPts val="0"/>
                        </a:spcBef>
                        <a:spcAft>
                          <a:spcPts val="0"/>
                        </a:spcAft>
                      </a:pPr>
                      <a:r>
                        <a:rPr lang="en-US" sz="2400" b="0" dirty="0">
                          <a:solidFill>
                            <a:srgbClr val="1B2029"/>
                          </a:solidFill>
                          <a:effectLst/>
                          <a:latin typeface="Arial"/>
                        </a:rPr>
                        <a:t>0 </a:t>
                      </a:r>
                    </a:p>
                    <a:p>
                      <a:pPr marL="0" marR="0" algn="ctr">
                        <a:lnSpc>
                          <a:spcPct val="107000"/>
                        </a:lnSpc>
                        <a:spcBef>
                          <a:spcPts val="0"/>
                        </a:spcBef>
                        <a:spcAft>
                          <a:spcPts val="0"/>
                        </a:spcAft>
                      </a:pPr>
                      <a:r>
                        <a:rPr lang="en-US" sz="2400" b="0" dirty="0">
                          <a:solidFill>
                            <a:srgbClr val="1B2029"/>
                          </a:solidFill>
                          <a:effectLst/>
                          <a:latin typeface="Arial"/>
                        </a:rPr>
                        <a:t>(0.0%)</a:t>
                      </a:r>
                    </a:p>
                  </a:txBody>
                  <a:tcPr marL="68580" marR="68580" marT="0" marB="0" anchor="ctr"/>
                </a:tc>
                <a:extLst>
                  <a:ext uri="{0D108BD9-81ED-4DB2-BD59-A6C34878D82A}">
                    <a16:rowId xmlns:a16="http://schemas.microsoft.com/office/drawing/2014/main" val="2303288208"/>
                  </a:ext>
                </a:extLst>
              </a:tr>
            </a:tbl>
          </a:graphicData>
        </a:graphic>
      </p:graphicFrame>
    </p:spTree>
    <p:extLst>
      <p:ext uri="{BB962C8B-B14F-4D97-AF65-F5344CB8AC3E}">
        <p14:creationId xmlns:p14="http://schemas.microsoft.com/office/powerpoint/2010/main" val="31803637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D663-8C70-E0CE-3B29-B85AC058938C}"/>
              </a:ext>
            </a:extLst>
          </p:cNvPr>
          <p:cNvSpPr>
            <a:spLocks noGrp="1"/>
          </p:cNvSpPr>
          <p:nvPr>
            <p:ph type="title"/>
          </p:nvPr>
        </p:nvSpPr>
        <p:spPr>
          <a:xfrm>
            <a:off x="131851" y="145121"/>
            <a:ext cx="11928297" cy="667657"/>
          </a:xfrm>
        </p:spPr>
        <p:txBody>
          <a:bodyPr/>
          <a:lstStyle/>
          <a:p>
            <a:pPr algn="ctr"/>
            <a:r>
              <a:rPr lang="en-US" sz="4800">
                <a:cs typeface="Aharoni"/>
              </a:rPr>
              <a:t>“Traditional” 5x5 Color Scheme</a:t>
            </a:r>
            <a:endParaRPr lang="en-US" sz="4800"/>
          </a:p>
        </p:txBody>
      </p:sp>
      <p:graphicFrame>
        <p:nvGraphicFramePr>
          <p:cNvPr id="4" name="Table 4" descr="An example of the &quot;traditional&quot; 5 by 5 table color scheme. ">
            <a:extLst>
              <a:ext uri="{FF2B5EF4-FFF2-40B4-BE49-F238E27FC236}">
                <a16:creationId xmlns:a16="http://schemas.microsoft.com/office/drawing/2014/main" id="{4520C063-D033-655E-5869-60A8C9F07EB5}"/>
              </a:ext>
            </a:extLst>
          </p:cNvPr>
          <p:cNvGraphicFramePr>
            <a:graphicFrameLocks noGrp="1"/>
          </p:cNvGraphicFramePr>
          <p:nvPr>
            <p:ph sz="quarter" idx="10"/>
            <p:extLst>
              <p:ext uri="{D42A27DB-BD31-4B8C-83A1-F6EECF244321}">
                <p14:modId xmlns:p14="http://schemas.microsoft.com/office/powerpoint/2010/main" val="760985326"/>
              </p:ext>
            </p:extLst>
          </p:nvPr>
        </p:nvGraphicFramePr>
        <p:xfrm>
          <a:off x="131851" y="968174"/>
          <a:ext cx="11928299" cy="5622443"/>
        </p:xfrm>
        <a:graphic>
          <a:graphicData uri="http://schemas.openxmlformats.org/drawingml/2006/table">
            <a:tbl>
              <a:tblPr firstRow="1" firstCol="1" bandRow="1">
                <a:tableStyleId>{5C22544A-7EE6-4342-B048-85BDC9FD1C3A}</a:tableStyleId>
              </a:tblPr>
              <a:tblGrid>
                <a:gridCol w="2077092">
                  <a:extLst>
                    <a:ext uri="{9D8B030D-6E8A-4147-A177-3AD203B41FA5}">
                      <a16:colId xmlns:a16="http://schemas.microsoft.com/office/drawing/2014/main" val="2757986609"/>
                    </a:ext>
                  </a:extLst>
                </a:gridCol>
                <a:gridCol w="2013735">
                  <a:extLst>
                    <a:ext uri="{9D8B030D-6E8A-4147-A177-3AD203B41FA5}">
                      <a16:colId xmlns:a16="http://schemas.microsoft.com/office/drawing/2014/main" val="1157083749"/>
                    </a:ext>
                  </a:extLst>
                </a:gridCol>
                <a:gridCol w="1859622">
                  <a:extLst>
                    <a:ext uri="{9D8B030D-6E8A-4147-A177-3AD203B41FA5}">
                      <a16:colId xmlns:a16="http://schemas.microsoft.com/office/drawing/2014/main" val="3143342361"/>
                    </a:ext>
                  </a:extLst>
                </a:gridCol>
                <a:gridCol w="1869897">
                  <a:extLst>
                    <a:ext uri="{9D8B030D-6E8A-4147-A177-3AD203B41FA5}">
                      <a16:colId xmlns:a16="http://schemas.microsoft.com/office/drawing/2014/main" val="3134832949"/>
                    </a:ext>
                  </a:extLst>
                </a:gridCol>
                <a:gridCol w="2054831">
                  <a:extLst>
                    <a:ext uri="{9D8B030D-6E8A-4147-A177-3AD203B41FA5}">
                      <a16:colId xmlns:a16="http://schemas.microsoft.com/office/drawing/2014/main" val="3786015329"/>
                    </a:ext>
                  </a:extLst>
                </a:gridCol>
                <a:gridCol w="2053122">
                  <a:extLst>
                    <a:ext uri="{9D8B030D-6E8A-4147-A177-3AD203B41FA5}">
                      <a16:colId xmlns:a16="http://schemas.microsoft.com/office/drawing/2014/main" val="1428723837"/>
                    </a:ext>
                  </a:extLst>
                </a:gridCol>
              </a:tblGrid>
              <a:tr h="1152239">
                <a:tc>
                  <a:txBody>
                    <a:bodyPr/>
                    <a:lstStyle/>
                    <a:p>
                      <a:pPr algn="ctr"/>
                      <a:r>
                        <a:rPr lang="en-US" sz="2400">
                          <a:solidFill>
                            <a:schemeClr val="tx1"/>
                          </a:solidFill>
                          <a:latin typeface="+mj-lt"/>
                        </a:rPr>
                        <a:t>Performance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mj-lt"/>
                        </a:rPr>
                        <a:t>Change: Significantly Declined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mj-lt"/>
                        </a:rPr>
                        <a:t>Change: Declined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mj-lt"/>
                        </a:rPr>
                        <a:t>Change: Maintained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mj-lt"/>
                        </a:rPr>
                        <a:t>Change: Increased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mj-lt"/>
                        </a:rPr>
                        <a:t>Change: Significantly Increased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508857"/>
                  </a:ext>
                </a:extLst>
              </a:tr>
              <a:tr h="938803">
                <a:tc>
                  <a:txBody>
                    <a:bodyPr/>
                    <a:lstStyle/>
                    <a:p>
                      <a:pPr algn="ctr"/>
                      <a:r>
                        <a:rPr lang="en-US" sz="2400">
                          <a:solidFill>
                            <a:schemeClr val="tx1"/>
                          </a:solidFill>
                          <a:latin typeface="+mj-lt"/>
                        </a:rPr>
                        <a:t>Status:</a:t>
                      </a:r>
                      <a:br>
                        <a:rPr lang="en-US" sz="2400">
                          <a:solidFill>
                            <a:srgbClr val="354052"/>
                          </a:solidFill>
                          <a:latin typeface="+mj-lt"/>
                        </a:rPr>
                      </a:br>
                      <a:r>
                        <a:rPr lang="en-US" sz="2400">
                          <a:solidFill>
                            <a:schemeClr val="tx1"/>
                          </a:solidFill>
                          <a:latin typeface="+mj-lt"/>
                        </a:rPr>
                        <a:t>Very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j-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a:solidFill>
                            <a:schemeClr val="bg1"/>
                          </a:solidFill>
                          <a:latin typeface="+mj-lt"/>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00"/>
                    </a:solidFill>
                  </a:tcPr>
                </a:tc>
                <a:tc>
                  <a:txBody>
                    <a:bodyPr/>
                    <a:lstStyle/>
                    <a:p>
                      <a:pPr algn="ctr"/>
                      <a:r>
                        <a:rPr lang="en-US" sz="2400">
                          <a:solidFill>
                            <a:schemeClr val="bg1"/>
                          </a:solidFill>
                          <a:latin typeface="+mj-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2400">
                          <a:solidFill>
                            <a:schemeClr val="bg1"/>
                          </a:solidFill>
                          <a:latin typeface="+mj-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2400">
                          <a:solidFill>
                            <a:schemeClr val="bg1"/>
                          </a:solidFill>
                          <a:latin typeface="+mj-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4075184394"/>
                  </a:ext>
                </a:extLst>
              </a:tr>
              <a:tr h="870128">
                <a:tc>
                  <a:txBody>
                    <a:bodyPr/>
                    <a:lstStyle/>
                    <a:p>
                      <a:pPr algn="ctr"/>
                      <a:r>
                        <a:rPr lang="en-US" sz="2400">
                          <a:solidFill>
                            <a:schemeClr val="tx1"/>
                          </a:solidFill>
                          <a:latin typeface="+mj-lt"/>
                        </a:rPr>
                        <a:t>Status:</a:t>
                      </a:r>
                    </a:p>
                    <a:p>
                      <a:pPr algn="ctr"/>
                      <a:r>
                        <a:rPr lang="en-US" sz="2400">
                          <a:solidFill>
                            <a:schemeClr val="tx1"/>
                          </a:solidFill>
                          <a:latin typeface="+mj-lt"/>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latin typeface="+mj-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500"/>
                    </a:solidFill>
                  </a:tcPr>
                </a:tc>
                <a:tc>
                  <a:txBody>
                    <a:bodyPr/>
                    <a:lstStyle/>
                    <a:p>
                      <a:pPr algn="ctr"/>
                      <a:r>
                        <a:rPr lang="en-US" sz="2400">
                          <a:latin typeface="+mj-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a:solidFill>
                            <a:schemeClr val="bg1"/>
                          </a:solidFill>
                          <a:latin typeface="+mj-lt"/>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00"/>
                    </a:solidFill>
                  </a:tcPr>
                </a:tc>
                <a:tc>
                  <a:txBody>
                    <a:bodyPr/>
                    <a:lstStyle/>
                    <a:p>
                      <a:pPr algn="ctr"/>
                      <a:r>
                        <a:rPr lang="en-US" sz="2400">
                          <a:solidFill>
                            <a:schemeClr val="bg1"/>
                          </a:solidFill>
                          <a:latin typeface="+mj-lt"/>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00"/>
                    </a:solidFill>
                  </a:tcPr>
                </a:tc>
                <a:tc>
                  <a:txBody>
                    <a:bodyPr/>
                    <a:lstStyle/>
                    <a:p>
                      <a:pPr algn="ctr"/>
                      <a:r>
                        <a:rPr lang="en-US" sz="2400">
                          <a:solidFill>
                            <a:schemeClr val="bg1"/>
                          </a:solidFill>
                          <a:latin typeface="+mj-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2673685021"/>
                  </a:ext>
                </a:extLst>
              </a:tr>
              <a:tr h="863029">
                <a:tc>
                  <a:txBody>
                    <a:bodyPr/>
                    <a:lstStyle/>
                    <a:p>
                      <a:pPr algn="ctr"/>
                      <a:r>
                        <a:rPr lang="en-US" sz="2400">
                          <a:solidFill>
                            <a:schemeClr val="tx1"/>
                          </a:solidFill>
                          <a:latin typeface="+mj-lt"/>
                        </a:rPr>
                        <a:t>Status:</a:t>
                      </a:r>
                    </a:p>
                    <a:p>
                      <a:pPr algn="ctr"/>
                      <a:r>
                        <a:rPr lang="en-US" sz="2400">
                          <a:solidFill>
                            <a:schemeClr val="tx1"/>
                          </a:solidFill>
                          <a:latin typeface="+mj-lt"/>
                        </a:rPr>
                        <a:t>Medium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latin typeface="+mj-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500"/>
                    </a:solidFill>
                  </a:tcPr>
                </a:tc>
                <a:tc>
                  <a:txBody>
                    <a:bodyPr/>
                    <a:lstStyle/>
                    <a:p>
                      <a:pPr algn="ctr"/>
                      <a:r>
                        <a:rPr lang="en-US" sz="2400">
                          <a:latin typeface="+mj-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500"/>
                    </a:solidFill>
                  </a:tcPr>
                </a:tc>
                <a:tc>
                  <a:txBody>
                    <a:bodyPr/>
                    <a:lstStyle/>
                    <a:p>
                      <a:pPr algn="ctr"/>
                      <a:r>
                        <a:rPr lang="en-US" sz="2400">
                          <a:latin typeface="+mj-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a:solidFill>
                            <a:schemeClr val="bg1"/>
                          </a:solidFill>
                          <a:latin typeface="+mj-lt"/>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00"/>
                    </a:solidFill>
                  </a:tcPr>
                </a:tc>
                <a:tc>
                  <a:txBody>
                    <a:bodyPr/>
                    <a:lstStyle/>
                    <a:p>
                      <a:pPr algn="ctr"/>
                      <a:r>
                        <a:rPr lang="en-US" sz="2400">
                          <a:solidFill>
                            <a:schemeClr val="bg1"/>
                          </a:solidFill>
                          <a:latin typeface="+mj-lt"/>
                        </a:rPr>
                        <a:t>Green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00"/>
                    </a:solidFill>
                  </a:tcPr>
                </a:tc>
                <a:extLst>
                  <a:ext uri="{0D108BD9-81ED-4DB2-BD59-A6C34878D82A}">
                    <a16:rowId xmlns:a16="http://schemas.microsoft.com/office/drawing/2014/main" val="1910211017"/>
                  </a:ext>
                </a:extLst>
              </a:tr>
              <a:tr h="811658">
                <a:tc>
                  <a:txBody>
                    <a:bodyPr/>
                    <a:lstStyle/>
                    <a:p>
                      <a:pPr algn="ctr"/>
                      <a:r>
                        <a:rPr lang="en-US" sz="2400">
                          <a:solidFill>
                            <a:schemeClr val="tx1"/>
                          </a:solidFill>
                          <a:latin typeface="+mj-lt"/>
                        </a:rPr>
                        <a:t>Status:</a:t>
                      </a:r>
                    </a:p>
                    <a:p>
                      <a:pPr algn="ctr"/>
                      <a:r>
                        <a:rPr lang="en-US" sz="2400">
                          <a:solidFill>
                            <a:schemeClr val="tx1"/>
                          </a:solidFill>
                          <a:latin typeface="+mj-lt"/>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bg1"/>
                          </a:solidFill>
                          <a:latin typeface="+mj-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0000"/>
                    </a:solidFill>
                  </a:tcPr>
                </a:tc>
                <a:tc>
                  <a:txBody>
                    <a:bodyPr/>
                    <a:lstStyle/>
                    <a:p>
                      <a:pPr algn="ctr"/>
                      <a:r>
                        <a:rPr lang="en-US" sz="2400">
                          <a:latin typeface="+mj-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500"/>
                    </a:solidFill>
                  </a:tcPr>
                </a:tc>
                <a:tc>
                  <a:txBody>
                    <a:bodyPr/>
                    <a:lstStyle/>
                    <a:p>
                      <a:pPr algn="ctr"/>
                      <a:r>
                        <a:rPr lang="en-US" sz="2400">
                          <a:latin typeface="+mj-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500"/>
                    </a:solidFill>
                  </a:tcPr>
                </a:tc>
                <a:tc>
                  <a:txBody>
                    <a:bodyPr/>
                    <a:lstStyle/>
                    <a:p>
                      <a:pPr algn="ctr"/>
                      <a:r>
                        <a:rPr lang="en-US" sz="2400">
                          <a:latin typeface="+mj-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a:latin typeface="+mj-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10533582"/>
                  </a:ext>
                </a:extLst>
              </a:tr>
              <a:tr h="938803">
                <a:tc>
                  <a:txBody>
                    <a:bodyPr/>
                    <a:lstStyle/>
                    <a:p>
                      <a:pPr algn="ctr"/>
                      <a:r>
                        <a:rPr lang="en-US" sz="2400">
                          <a:solidFill>
                            <a:schemeClr val="tx1"/>
                          </a:solidFill>
                          <a:latin typeface="+mj-lt"/>
                        </a:rPr>
                        <a:t>Status:</a:t>
                      </a:r>
                      <a:br>
                        <a:rPr lang="en-US" sz="2400">
                          <a:solidFill>
                            <a:srgbClr val="354052"/>
                          </a:solidFill>
                          <a:latin typeface="+mj-lt"/>
                        </a:rPr>
                      </a:br>
                      <a:r>
                        <a:rPr lang="en-US" sz="2400">
                          <a:solidFill>
                            <a:schemeClr val="tx1"/>
                          </a:solidFill>
                          <a:latin typeface="+mj-lt"/>
                        </a:rPr>
                        <a:t>Very 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bg1"/>
                          </a:solidFill>
                          <a:latin typeface="+mj-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0000"/>
                    </a:solidFill>
                  </a:tcPr>
                </a:tc>
                <a:tc>
                  <a:txBody>
                    <a:bodyPr/>
                    <a:lstStyle/>
                    <a:p>
                      <a:pPr algn="ctr"/>
                      <a:r>
                        <a:rPr lang="en-US" sz="2400">
                          <a:solidFill>
                            <a:schemeClr val="bg1"/>
                          </a:solidFill>
                          <a:latin typeface="+mj-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0000"/>
                    </a:solidFill>
                  </a:tcPr>
                </a:tc>
                <a:tc>
                  <a:txBody>
                    <a:bodyPr/>
                    <a:lstStyle/>
                    <a:p>
                      <a:pPr algn="ctr"/>
                      <a:r>
                        <a:rPr lang="en-US" sz="2400">
                          <a:solidFill>
                            <a:schemeClr val="bg1"/>
                          </a:solidFill>
                          <a:latin typeface="+mj-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0000"/>
                    </a:solidFill>
                  </a:tcPr>
                </a:tc>
                <a:tc>
                  <a:txBody>
                    <a:bodyPr/>
                    <a:lstStyle/>
                    <a:p>
                      <a:pPr algn="ctr"/>
                      <a:r>
                        <a:rPr lang="en-US" sz="2400">
                          <a:latin typeface="+mj-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500"/>
                    </a:solidFill>
                  </a:tcPr>
                </a:tc>
                <a:tc>
                  <a:txBody>
                    <a:bodyPr/>
                    <a:lstStyle/>
                    <a:p>
                      <a:pPr algn="ctr"/>
                      <a:r>
                        <a:rPr lang="en-US" sz="2400" dirty="0">
                          <a:latin typeface="+mj-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77433563"/>
                  </a:ext>
                </a:extLst>
              </a:tr>
            </a:tbl>
          </a:graphicData>
        </a:graphic>
      </p:graphicFrame>
    </p:spTree>
    <p:extLst>
      <p:ext uri="{BB962C8B-B14F-4D97-AF65-F5344CB8AC3E}">
        <p14:creationId xmlns:p14="http://schemas.microsoft.com/office/powerpoint/2010/main" val="437291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5A95F0B-CE47-4D68-882B-ABF1506AD24F}" vid="{568EABB9-3D04-48A5-A651-14BD01EA9E1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ETS Corporate Brand Colors">
      <a:dk1>
        <a:srgbClr val="003356"/>
      </a:dk1>
      <a:lt1>
        <a:srgbClr val="FFFFFF"/>
      </a:lt1>
      <a:dk2>
        <a:srgbClr val="003082"/>
      </a:dk2>
      <a:lt2>
        <a:srgbClr val="F4F7F8"/>
      </a:lt2>
      <a:accent1>
        <a:srgbClr val="3A8CB5"/>
      </a:accent1>
      <a:accent2>
        <a:srgbClr val="FCC35E"/>
      </a:accent2>
      <a:accent3>
        <a:srgbClr val="68CC96"/>
      </a:accent3>
      <a:accent4>
        <a:srgbClr val="2AACE2"/>
      </a:accent4>
      <a:accent5>
        <a:srgbClr val="DED14F"/>
      </a:accent5>
      <a:accent6>
        <a:srgbClr val="2F7E61"/>
      </a:accent6>
      <a:hlink>
        <a:srgbClr val="3071BE"/>
      </a:hlink>
      <a:folHlink>
        <a:srgbClr val="68CC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l">
          <a:defRPr smtClean="0">
            <a:solidFill>
              <a:srgbClr val="003082"/>
            </a:solidFill>
          </a:defRPr>
        </a:defPPr>
      </a:lstStyle>
    </a:txDef>
  </a:objectDefaults>
  <a:extraClrSchemeLst/>
  <a:extLst>
    <a:ext uri="{05A4C25C-085E-4340-85A3-A5531E510DB2}">
      <thm15:themeFamily xmlns:thm15="http://schemas.microsoft.com/office/thememl/2012/main" name="Corporate-PPT-template-23-1126180289" id="{A0160745-D8C2-2F4D-A247-FE44E8265AF3}" vid="{153E3D9C-3ED1-CC44-9597-FF7F77E8B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10480</Words>
  <Application>Microsoft Office PowerPoint</Application>
  <PresentationFormat>Widescreen</PresentationFormat>
  <Paragraphs>1454</Paragraphs>
  <Slides>161</Slides>
  <Notes>27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161</vt:i4>
      </vt:variant>
    </vt:vector>
  </HeadingPairs>
  <TitlesOfParts>
    <vt:vector size="174" baseType="lpstr">
      <vt:lpstr>Arial</vt:lpstr>
      <vt:lpstr>Calibri</vt:lpstr>
      <vt:lpstr>Calibri Light</vt:lpstr>
      <vt:lpstr>Helvetica</vt:lpstr>
      <vt:lpstr>Open Sans</vt:lpstr>
      <vt:lpstr>Open Sans Light</vt:lpstr>
      <vt:lpstr>Open Sans SemiBold</vt:lpstr>
      <vt:lpstr>Wingdings</vt:lpstr>
      <vt:lpstr>1_Office Theme</vt:lpstr>
      <vt:lpstr>1_Office Theme</vt:lpstr>
      <vt:lpstr>5_AAU Slide Master</vt:lpstr>
      <vt:lpstr>Office Theme</vt:lpstr>
      <vt:lpstr>1_Office Theme</vt:lpstr>
      <vt:lpstr> Update on the Implementation of the Integrated Local, State, and Federal Accountability and Continuous Improvement System: Action to Implement the 2023 Dashboard Workplan and ESSA Amendments and Updates on Continuing Work for Future Dashboards.      California Practitioners Advisory Group    August 25, 2023</vt:lpstr>
      <vt:lpstr>2023 Accountability Workplan Updates (1)</vt:lpstr>
      <vt:lpstr>2023 Accountability Workplan Updates (2)</vt:lpstr>
      <vt:lpstr>College/Career Indicator</vt:lpstr>
      <vt:lpstr>What is the College/Career Readiness?</vt:lpstr>
      <vt:lpstr>Which Students Are Included in the CCI? </vt:lpstr>
      <vt:lpstr>2023 CCI Workplan (1) </vt:lpstr>
      <vt:lpstr>2023 CCI Workplan (2) </vt:lpstr>
      <vt:lpstr>Exploration of New Career Measures</vt:lpstr>
      <vt:lpstr>Review and Analysis of Data</vt:lpstr>
      <vt:lpstr>Available Years of Data </vt:lpstr>
      <vt:lpstr>Statewide Completion Counts</vt:lpstr>
      <vt:lpstr>2022 Combined Four-and Five-Year Graduation Rate and New Measures</vt:lpstr>
      <vt:lpstr>Class of 2022:  Internship Completion</vt:lpstr>
      <vt:lpstr>Class of 2022:  Student-Led Enterprise Completion</vt:lpstr>
      <vt:lpstr>Class of 2022:  Simulated Work-Based Learning Completion</vt:lpstr>
      <vt:lpstr>Class of 2022:  ASVAB Completion</vt:lpstr>
      <vt:lpstr>Class of 2021 Fifth-Year Graduates Completion of Four New Measures</vt:lpstr>
      <vt:lpstr>Educational Partner Feedback on CCI New Measures (1)</vt:lpstr>
      <vt:lpstr>Educational Partner Feedback on CCI New Measures (2)</vt:lpstr>
      <vt:lpstr>Educational Partner Feedback on CCI New Measures (3)</vt:lpstr>
      <vt:lpstr>Civic Engagement and Industry Certifications</vt:lpstr>
      <vt:lpstr>Civic Engagement </vt:lpstr>
      <vt:lpstr>Industry Certifications</vt:lpstr>
      <vt:lpstr>Next Steps: Seal of Civic Engagement</vt:lpstr>
      <vt:lpstr>Current CCI Measures</vt:lpstr>
      <vt:lpstr>CCI Measures Approved by the SBE</vt:lpstr>
      <vt:lpstr>Review of Current CCI Measures</vt:lpstr>
      <vt:lpstr>Pre-Apprenticeships </vt:lpstr>
      <vt:lpstr>Preparedness Criteria for DASS/Non-DASS Schools</vt:lpstr>
      <vt:lpstr>Registration of Pre-Apprenticeships</vt:lpstr>
      <vt:lpstr>Proposal to Remove Pre-Apprenticeships</vt:lpstr>
      <vt:lpstr>Statewide Student Completion in Non-Registered Pre-Apprenticeship</vt:lpstr>
      <vt:lpstr>Educational Partner Feedback on  Non-Registered Pre-Apprenticeships </vt:lpstr>
      <vt:lpstr>Next Steps: Pre-Apprenticeships </vt:lpstr>
      <vt:lpstr>CPAG Questions for CCI</vt:lpstr>
      <vt:lpstr>Graduation Rate Indicator</vt:lpstr>
      <vt:lpstr>What is the Graduation Rate Indicator?</vt:lpstr>
      <vt:lpstr>Denial of Use of Modified Methods</vt:lpstr>
      <vt:lpstr>Proposal: Extended-Year Graduation Rate</vt:lpstr>
      <vt:lpstr>Extended-Year Rate Simulations</vt:lpstr>
      <vt:lpstr>Simulation Formula: Students Who Graduated in 2021–22</vt:lpstr>
      <vt:lpstr>Simulation Formula: Students Who Graduated in 2021–22 (Descriptive Text)</vt:lpstr>
      <vt:lpstr>Simulation Questions </vt:lpstr>
      <vt:lpstr>Question 1</vt:lpstr>
      <vt:lpstr>Question 1 Results </vt:lpstr>
      <vt:lpstr>Question 2 </vt:lpstr>
      <vt:lpstr>Question 2 Results </vt:lpstr>
      <vt:lpstr>Educational Partner Feedback on Graduation Rate</vt:lpstr>
      <vt:lpstr>CPAG Questions for Graduation Rate</vt:lpstr>
      <vt:lpstr>Chronic Absenteeism Indicator and DataQuest Reports</vt:lpstr>
      <vt:lpstr>Chronic Absenteeism Indicator</vt:lpstr>
      <vt:lpstr>Options Considered</vt:lpstr>
      <vt:lpstr>SBE Guidance</vt:lpstr>
      <vt:lpstr>Absenteeism By Reason Reports</vt:lpstr>
      <vt:lpstr>Choice 1: Which Page/Data Do We Want to Link to? (URL)</vt:lpstr>
      <vt:lpstr>Choice 2: Where should the link appear on the Dashboard? (Location)</vt:lpstr>
      <vt:lpstr>CPAG Questions for Absenteeism by Reason Reports</vt:lpstr>
      <vt:lpstr>Student-Level Growth Model Update</vt:lpstr>
      <vt:lpstr>California’s Growth Model Journey</vt:lpstr>
      <vt:lpstr>Growth Model Essentials</vt:lpstr>
      <vt:lpstr>2023 Workplan for Growth Model</vt:lpstr>
      <vt:lpstr>Visualization Audiences</vt:lpstr>
      <vt:lpstr>Feedback on Visualizations</vt:lpstr>
      <vt:lpstr>Growth Score Data Reporting</vt:lpstr>
      <vt:lpstr>Growth Score Snapshot</vt:lpstr>
      <vt:lpstr>Growth Score and Scale</vt:lpstr>
      <vt:lpstr>Growth Category</vt:lpstr>
      <vt:lpstr>Possible Range</vt:lpstr>
      <vt:lpstr>Reporting Scenarios</vt:lpstr>
      <vt:lpstr>Six Scenarios</vt:lpstr>
      <vt:lpstr>Scenario 1: Growth Score—Above, Growth Category—Similar to Typical Growth</vt:lpstr>
      <vt:lpstr>Scenario 2: Growth Score—Above, Growth Category—Above Typical Growth</vt:lpstr>
      <vt:lpstr>Scenario 3: Growth Score—Below, Growth Category—Similar to Typical Growth</vt:lpstr>
      <vt:lpstr>Scenario 4: Growth Score—Below, Growth Category—Below Typical Growth </vt:lpstr>
      <vt:lpstr>Scenario 5: Growth Score—At Typical Growth, Growth Category—Similar to Typical Growth</vt:lpstr>
      <vt:lpstr>Scenario 6: Growth Score—Not Reportable, Growth Category—N/A</vt:lpstr>
      <vt:lpstr>Student Group Summary</vt:lpstr>
      <vt:lpstr>Student Group Summary (1)</vt:lpstr>
      <vt:lpstr>Student Group Summary (2)</vt:lpstr>
      <vt:lpstr>Next Steps: Growth Model</vt:lpstr>
      <vt:lpstr>CPAG Questions on Growth Model</vt:lpstr>
      <vt:lpstr>Completion of the  English Learner Progress Indicator and Incorporating the Summative Alt-ELPAC</vt:lpstr>
      <vt:lpstr>English Learner Progress Indicator </vt:lpstr>
      <vt:lpstr>ELPI  Change Cut Points</vt:lpstr>
      <vt:lpstr>How to Set Change Cut Points</vt:lpstr>
      <vt:lpstr>ELPI Change Simulations</vt:lpstr>
      <vt:lpstr>Historical Reference for ELPI</vt:lpstr>
      <vt:lpstr>Distribution used to set the ELPI Change Levels  in 2017  (LEAs =1 ,181)</vt:lpstr>
      <vt:lpstr>2023 LEA Distribution (LEAs =1,149)</vt:lpstr>
      <vt:lpstr>ELPI Change Distribution Comparison  </vt:lpstr>
      <vt:lpstr>Proposed ELPI “Change” Levels</vt:lpstr>
      <vt:lpstr>Comparison of Proposed ELPI “Change” to Historic “Change”</vt:lpstr>
      <vt:lpstr>Educational Partners Feedback on “Change” Cut Points</vt:lpstr>
      <vt:lpstr>ELPI “Change” Questions</vt:lpstr>
      <vt:lpstr>ELPI  Color Scheme</vt:lpstr>
      <vt:lpstr>ELPI 5x5 Color Grid</vt:lpstr>
      <vt:lpstr>LEA: 5x5 ELPI Simulation Results</vt:lpstr>
      <vt:lpstr>“Traditional” 5x5 Color Scheme</vt:lpstr>
      <vt:lpstr>Summary of “Traditional” 5x5 Color Scheme Results for LEAs</vt:lpstr>
      <vt:lpstr>“Balanced” 5x5 Color Scheme</vt:lpstr>
      <vt:lpstr>“Balanced” 5x5 Color Scheme Results for LEAs</vt:lpstr>
      <vt:lpstr>Comparison of the two 5x5 Color Scheme Results</vt:lpstr>
      <vt:lpstr>Additional ELPI Color Scheme Simulations</vt:lpstr>
      <vt:lpstr>Comparison of Small LEAs “Balanced” 5x5 vs “Traditional” 5x5  (Excludes Charter Schools)</vt:lpstr>
      <vt:lpstr>Comparison of Non-Small Schools “Traditional” 5x5 vs “Balanced” 5x5  (Excludes Charter Schools)</vt:lpstr>
      <vt:lpstr>Comparison of Small Schools “Traditional” 5x5 vs “Balanced” 5x5  (Excludes Charter Schools)</vt:lpstr>
      <vt:lpstr>Educational Partners Feedback  on ELPI Color Scheme</vt:lpstr>
      <vt:lpstr>ELPI Color Scheme Questions</vt:lpstr>
      <vt:lpstr>Summative Alternate ELPAC</vt:lpstr>
      <vt:lpstr>Summative Alternate ELPAC and the ELPI</vt:lpstr>
      <vt:lpstr>Options for Incorporation</vt:lpstr>
      <vt:lpstr>Option 1: Performance Level Method</vt:lpstr>
      <vt:lpstr>Option 2: Using Scale Scores for Progress</vt:lpstr>
      <vt:lpstr>Option 2 and 3:  Scale Score Simulation</vt:lpstr>
      <vt:lpstr>Results for Options 1, 2, and 3</vt:lpstr>
      <vt:lpstr>Questions for CPAG on Alt-ELPAC Incorporation</vt:lpstr>
      <vt:lpstr>Aligning the Dashboard with Additional Data</vt:lpstr>
      <vt:lpstr>Priority 1: Teacher Assignment Data  Setting Objective Criteria</vt:lpstr>
      <vt:lpstr>Why Are We Modifying Priority 1?</vt:lpstr>
      <vt:lpstr>Background on Priority 1 Local Indicator</vt:lpstr>
      <vt:lpstr>Considerations</vt:lpstr>
      <vt:lpstr>Additional Considerations (1)</vt:lpstr>
      <vt:lpstr>Additional Considerations (2)</vt:lpstr>
      <vt:lpstr>Options for Reporting Teacher Assignments for 2023 Dashboard</vt:lpstr>
      <vt:lpstr>Multi-year TAMO Report </vt:lpstr>
      <vt:lpstr>Options for Objective Criteria</vt:lpstr>
      <vt:lpstr>Option 1 – LEA/County/Statewide Comparisons in Chart Form</vt:lpstr>
      <vt:lpstr>Option 2 – Teacher Data in a Narrative</vt:lpstr>
      <vt:lpstr>Option 3 – Teacher Data in a Narrative-with Above/At/Below</vt:lpstr>
      <vt:lpstr>Priority 1 Educational Partner Feedback</vt:lpstr>
      <vt:lpstr>Questions for CPAG on Reporting of Teacher Data</vt:lpstr>
      <vt:lpstr>Least Restrictive Environment</vt:lpstr>
      <vt:lpstr>Update on Least Restrictive Environment Reports</vt:lpstr>
      <vt:lpstr>LRE on the Dashboard</vt:lpstr>
      <vt:lpstr>Science Data on the Dashboard</vt:lpstr>
      <vt:lpstr>Science Assessments and the 2023 Dashboard</vt:lpstr>
      <vt:lpstr>Science Assessments and the 2024 Dashboard</vt:lpstr>
      <vt:lpstr>Address Data Quality and Participation Issues in a Uniform Way throughout the Dashboard</vt:lpstr>
      <vt:lpstr>Data Quality</vt:lpstr>
      <vt:lpstr>Data Quality Workplan for 2023</vt:lpstr>
      <vt:lpstr>Participation Rate Alignment</vt:lpstr>
      <vt:lpstr>ELPI Participation Rate</vt:lpstr>
      <vt:lpstr>2022 Dashboard ELPAC Participation Rates</vt:lpstr>
      <vt:lpstr>Issues with Current Participation Rate Business Rule</vt:lpstr>
      <vt:lpstr>Updating Participation Rate Business Rule</vt:lpstr>
      <vt:lpstr>New Participation Rate Business Rule: “No Progress”</vt:lpstr>
      <vt:lpstr>Calculation of “No Progress”</vt:lpstr>
      <vt:lpstr>“No Progress” Methodology Example</vt:lpstr>
      <vt:lpstr>“No Progress” Methodology Features</vt:lpstr>
      <vt:lpstr>Differentiated Assistance Criteria</vt:lpstr>
      <vt:lpstr>Levels of Assistance</vt:lpstr>
      <vt:lpstr>Differentiated Assistance: Timeline for Eligibility and “Exit”</vt:lpstr>
      <vt:lpstr>Differentiated Assistance Eligibility Criteria</vt:lpstr>
      <vt:lpstr>Differentiated Assistance Eligibility Criteria for Priorities 1-5</vt:lpstr>
      <vt:lpstr>Eligibility Criteria for Priorities 1-5 (Cont.)</vt:lpstr>
      <vt:lpstr>Differentiated Assistance Eligibility Criteria for Priorities 6-10</vt:lpstr>
      <vt:lpstr>Districts and COEs May be Eligible for Differentiated Assistance Based on...</vt:lpstr>
      <vt:lpstr>Charter Schools May be Eligible for Differentiated Assistance Based on...</vt:lpstr>
      <vt:lpstr>Change in Methodology for 2023 Determinations</vt:lpstr>
      <vt:lpstr>Differentiated Assistance Question for CPAG </vt:lpstr>
    </vt:vector>
  </TitlesOfParts>
  <Manager/>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2023 Agenda Item 02 Slides - California Practitioners Advisory Group (CA Dept of Education)</dc:title>
  <dc:subject>Update on the Implementation of the Integrated Local, State, and Federal Accountability and Continuous Improvement System: Action to Implement the 2023 Dashboard Workplan and ESSA Amendments and Updates on Continuing Work for Future Dashboards.</dc:subject>
  <dc:creator/>
  <cp:lastModifiedBy>Christopher Aban</cp:lastModifiedBy>
  <cp:revision>1</cp:revision>
  <dcterms:created xsi:type="dcterms:W3CDTF">2023-08-15T21:14:16Z</dcterms:created>
  <dcterms:modified xsi:type="dcterms:W3CDTF">2023-08-15T21:18:49Z</dcterms:modified>
</cp:coreProperties>
</file>