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18" r:id="rId5"/>
  </p:sldMasterIdLst>
  <p:notesMasterIdLst>
    <p:notesMasterId r:id="rId82"/>
  </p:notesMasterIdLst>
  <p:handoutMasterIdLst>
    <p:handoutMasterId r:id="rId83"/>
  </p:handoutMasterIdLst>
  <p:sldIdLst>
    <p:sldId id="256" r:id="rId6"/>
    <p:sldId id="443" r:id="rId7"/>
    <p:sldId id="556" r:id="rId8"/>
    <p:sldId id="359" r:id="rId9"/>
    <p:sldId id="1358" r:id="rId10"/>
    <p:sldId id="1788" r:id="rId11"/>
    <p:sldId id="1746" r:id="rId12"/>
    <p:sldId id="305" r:id="rId13"/>
    <p:sldId id="354" r:id="rId14"/>
    <p:sldId id="1734" r:id="rId15"/>
    <p:sldId id="1723" r:id="rId16"/>
    <p:sldId id="1726" r:id="rId17"/>
    <p:sldId id="1747" r:id="rId18"/>
    <p:sldId id="1737" r:id="rId19"/>
    <p:sldId id="1739" r:id="rId20"/>
    <p:sldId id="1740" r:id="rId21"/>
    <p:sldId id="1741" r:id="rId22"/>
    <p:sldId id="1743" r:id="rId23"/>
    <p:sldId id="1742" r:id="rId24"/>
    <p:sldId id="1748" r:id="rId25"/>
    <p:sldId id="1378" r:id="rId26"/>
    <p:sldId id="1332" r:id="rId27"/>
    <p:sldId id="275" r:id="rId28"/>
    <p:sldId id="507" r:id="rId29"/>
    <p:sldId id="559" r:id="rId30"/>
    <p:sldId id="600" r:id="rId31"/>
    <p:sldId id="566" r:id="rId32"/>
    <p:sldId id="588" r:id="rId33"/>
    <p:sldId id="567" r:id="rId34"/>
    <p:sldId id="607" r:id="rId35"/>
    <p:sldId id="596" r:id="rId36"/>
    <p:sldId id="586" r:id="rId37"/>
    <p:sldId id="597" r:id="rId38"/>
    <p:sldId id="598" r:id="rId39"/>
    <p:sldId id="585" r:id="rId40"/>
    <p:sldId id="599" r:id="rId41"/>
    <p:sldId id="560" r:id="rId42"/>
    <p:sldId id="568" r:id="rId43"/>
    <p:sldId id="569" r:id="rId44"/>
    <p:sldId id="594" r:id="rId45"/>
    <p:sldId id="592" r:id="rId46"/>
    <p:sldId id="593" r:id="rId47"/>
    <p:sldId id="1787" r:id="rId48"/>
    <p:sldId id="572" r:id="rId49"/>
    <p:sldId id="574" r:id="rId50"/>
    <p:sldId id="573" r:id="rId51"/>
    <p:sldId id="595" r:id="rId52"/>
    <p:sldId id="570" r:id="rId53"/>
    <p:sldId id="583" r:id="rId54"/>
    <p:sldId id="582" r:id="rId55"/>
    <p:sldId id="581" r:id="rId56"/>
    <p:sldId id="580" r:id="rId57"/>
    <p:sldId id="579" r:id="rId58"/>
    <p:sldId id="578" r:id="rId59"/>
    <p:sldId id="577" r:id="rId60"/>
    <p:sldId id="602" r:id="rId61"/>
    <p:sldId id="515" r:id="rId62"/>
    <p:sldId id="603" r:id="rId63"/>
    <p:sldId id="608" r:id="rId64"/>
    <p:sldId id="525" r:id="rId65"/>
    <p:sldId id="527" r:id="rId66"/>
    <p:sldId id="516" r:id="rId67"/>
    <p:sldId id="609" r:id="rId68"/>
    <p:sldId id="526" r:id="rId69"/>
    <p:sldId id="528" r:id="rId70"/>
    <p:sldId id="520" r:id="rId71"/>
    <p:sldId id="1784" r:id="rId72"/>
    <p:sldId id="1773" r:id="rId73"/>
    <p:sldId id="604" r:id="rId74"/>
    <p:sldId id="565" r:id="rId75"/>
    <p:sldId id="605" r:id="rId76"/>
    <p:sldId id="523" r:id="rId77"/>
    <p:sldId id="606" r:id="rId78"/>
    <p:sldId id="1790" r:id="rId79"/>
    <p:sldId id="1786" r:id="rId80"/>
    <p:sldId id="1791" r:id="rId8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34F51A-12F0-C150-65B3-E740C9E0FD20}" name="Irit Winston" initials="IW" userId="Irit Winston" providerId="None"/>
  <p188:author id="{45CDEC31-F980-751C-512D-046491CA080E}" name="Katrina Gonzalez" initials="KG" userId="S::kgonzalez@cde.ca.gov::a3ded385-9d19-4998-8fae-d8a487d6a4c5" providerId="AD"/>
  <p188:author id="{916D945F-2F45-7C1D-6055-0C703F6AA5A8}" name="Kimberly Mundhenk" initials="KM" userId="S::kmundhenk@cde.ca.gov::2690db94-bff9-4ca8-85c8-228871e6b5de" providerId="AD"/>
  <p188:author id="{8916BD75-5716-0F4E-5583-405F04F5370D}" name="Sara Pietrowski" initials="SP" userId="S::spietrowski@sbe.ca.gov::9d2a0492-d973-4277-bd76-9a0512636044" providerId="AD"/>
  <p188:author id="{862E6479-0161-9386-F9FE-BEA48E65DFE2}" name="Joseph Saenz" initials="JS" userId="S::jsaenz@cde.ca.gov::d677c171-20bb-4c4d-bf36-6181e8cc9792" providerId="AD"/>
  <p188:author id="{A5CD179E-CD24-7691-8246-4D06923892DC}" name="Betty Miura" initials="BM" userId="S::BMiura@cde.ca.gov::bc6e3cf6-8031-4b83-a6ec-7a73fd09e851" providerId="AD"/>
  <p188:author id="{6F5C00B3-CB20-7F39-C99C-5B459F562A18}" name="Ryan Lam" initials="RL" userId="S::rlam@cde.ca.gov::b63ab543-b6b7-47a8-a550-bf46529db94d" providerId="AD"/>
  <p188:author id="{DA30E0D6-1557-919D-7FDB-F65BA28FD5AC}" name="Betty Miura" initials="BM" userId="S-1-5-21-2608872058-1432505909-2668327341-125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Cindy Kazanis" initials="CK [2]" lastIdx="3" clrIdx="6">
    <p:extLst>
      <p:ext uri="{19B8F6BF-5375-455C-9EA6-DF929625EA0E}">
        <p15:presenceInfo xmlns:p15="http://schemas.microsoft.com/office/powerpoint/2012/main" userId="S::ckazanis@cde.ca.gov::5f62355c-b30f-4951-8fef-673dd7a5e7d9" providerId="AD"/>
      </p:ext>
    </p:extLst>
  </p:cmAuthor>
  <p:cmAuthor id="1" name="Laura Walls" initials="LW" lastIdx="8" clrIdx="0">
    <p:extLst>
      <p:ext uri="{19B8F6BF-5375-455C-9EA6-DF929625EA0E}">
        <p15:presenceInfo xmlns:p15="http://schemas.microsoft.com/office/powerpoint/2012/main" userId="S::lwalls@cde.ca.gov::6c8aa1ef-9a58-4444-ab9d-5364cd6a2687" providerId="AD"/>
      </p:ext>
    </p:extLst>
  </p:cmAuthor>
  <p:cmAuthor id="8" name="Irit Winston" initials="IW" lastIdx="1" clrIdx="7">
    <p:extLst>
      <p:ext uri="{19B8F6BF-5375-455C-9EA6-DF929625EA0E}">
        <p15:presenceInfo xmlns:p15="http://schemas.microsoft.com/office/powerpoint/2012/main" userId="S-1-5-21-2608872058-1432505909-2668327341-34548" providerId="AD"/>
      </p:ext>
    </p:extLst>
  </p:cmAuthor>
  <p:cmAuthor id="2" name="Linda Hooper" initials="LH" lastIdx="1" clrIdx="1">
    <p:extLst>
      <p:ext uri="{19B8F6BF-5375-455C-9EA6-DF929625EA0E}">
        <p15:presenceInfo xmlns:p15="http://schemas.microsoft.com/office/powerpoint/2012/main" userId="S-1-5-21-2608872058-1432505909-2668327341-2786" providerId="AD"/>
      </p:ext>
    </p:extLst>
  </p:cmAuthor>
  <p:cmAuthor id="9" name="Cindy Kazanis" initials="CK [3]" lastIdx="15" clrIdx="8">
    <p:extLst>
      <p:ext uri="{19B8F6BF-5375-455C-9EA6-DF929625EA0E}">
        <p15:presenceInfo xmlns:p15="http://schemas.microsoft.com/office/powerpoint/2012/main" userId="S-1-5-21-2608872058-1432505909-2668327341-1996" providerId="AD"/>
      </p:ext>
    </p:extLst>
  </p:cmAuthor>
  <p:cmAuthor id="3" name="Tammy Saldana" initials="TS" lastIdx="1" clrIdx="2">
    <p:extLst>
      <p:ext uri="{19B8F6BF-5375-455C-9EA6-DF929625EA0E}">
        <p15:presenceInfo xmlns:p15="http://schemas.microsoft.com/office/powerpoint/2012/main" userId="S::tsaldana@cde.ca.gov::8e51278e-45ca-4c48-b37d-88e33baf3512" providerId="AD"/>
      </p:ext>
    </p:extLst>
  </p:cmAuthor>
  <p:cmAuthor id="4" name="Betty Miura" initials="BM" lastIdx="18" clrIdx="3">
    <p:extLst>
      <p:ext uri="{19B8F6BF-5375-455C-9EA6-DF929625EA0E}">
        <p15:presenceInfo xmlns:p15="http://schemas.microsoft.com/office/powerpoint/2012/main" userId="S-1-5-21-2608872058-1432505909-2668327341-1257" providerId="AD"/>
      </p:ext>
    </p:extLst>
  </p:cmAuthor>
  <p:cmAuthor id="5" name="Cindy Kazanis" initials="CK" lastIdx="19" clrIdx="4">
    <p:extLst>
      <p:ext uri="{19B8F6BF-5375-455C-9EA6-DF929625EA0E}">
        <p15:presenceInfo xmlns:p15="http://schemas.microsoft.com/office/powerpoint/2012/main" userId="Cindy Kazanis" providerId="None"/>
      </p:ext>
    </p:extLst>
  </p:cmAuthor>
  <p:cmAuthor id="6" name="Kimberly Mundhenk" initials="KM" lastIdx="10" clrIdx="5">
    <p:extLst>
      <p:ext uri="{19B8F6BF-5375-455C-9EA6-DF929625EA0E}">
        <p15:presenceInfo xmlns:p15="http://schemas.microsoft.com/office/powerpoint/2012/main" userId="S::kmundhenk@cde.ca.gov::2690db94-bff9-4ca8-85c8-228871e6b5de"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54052"/>
    <a:srgbClr val="CCD3DE"/>
    <a:srgbClr val="BEC6D4"/>
    <a:srgbClr val="71389E"/>
    <a:srgbClr val="975EC6"/>
    <a:srgbClr val="693494"/>
    <a:srgbClr val="965BC5"/>
    <a:srgbClr val="262626"/>
    <a:srgbClr val="003D55"/>
    <a:srgbClr val="0C5A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8D471B8-8D23-A615-EE48-02B763F6B6DC}" v="1" dt="2023-02-02T23:16:40.752"/>
    <p1510:client id="{4C80A202-CE7C-8552-D2B8-644CA85C95F6}" v="60" dt="2023-02-03T18:18:19.247"/>
    <p1510:client id="{55FC90A5-647E-9A00-365F-7AA38B206B22}" v="139" dt="2023-02-03T16:30:02.405"/>
    <p1510:client id="{A89371D0-4E8C-01C2-2EB2-8143E6AA1FB1}" v="37" dt="2023-02-03T13:54:42.796"/>
    <p1510:client id="{B4D96C19-41AF-4B19-640E-5363B7230C1F}" v="117" dt="2023-02-02T21:44:52.186"/>
    <p1510:client id="{B5949CD8-C682-CC10-7A3C-70AB58B392E2}" v="307" dt="2023-02-03T00:45:12.773"/>
    <p1510:client id="{CD239EC8-0CF9-41F6-A170-32AFAE5EE0C4}" v="533" vWet="535" dt="2023-02-03T16:17:36.601"/>
    <p1510:client id="{E13BAF49-7F7A-6241-525E-FFA542BFB66F}" v="53" dt="2023-02-03T15:55:33.9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5240" autoAdjust="0"/>
  </p:normalViewPr>
  <p:slideViewPr>
    <p:cSldViewPr snapToGrid="0">
      <p:cViewPr varScale="1">
        <p:scale>
          <a:sx n="127" d="100"/>
          <a:sy n="127" d="100"/>
        </p:scale>
        <p:origin x="96" y="394"/>
      </p:cViewPr>
      <p:guideLst>
        <p:guide orient="horz" pos="2136"/>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slide" Target="slides/slide50.xml"/><Relationship Id="rId63" Type="http://schemas.openxmlformats.org/officeDocument/2006/relationships/slide" Target="slides/slide58.xml"/><Relationship Id="rId68" Type="http://schemas.openxmlformats.org/officeDocument/2006/relationships/slide" Target="slides/slide63.xml"/><Relationship Id="rId76" Type="http://schemas.openxmlformats.org/officeDocument/2006/relationships/slide" Target="slides/slide71.xml"/><Relationship Id="rId84" Type="http://schemas.openxmlformats.org/officeDocument/2006/relationships/commentAuthors" Target="commentAuthors.xml"/><Relationship Id="rId89" Type="http://schemas.microsoft.com/office/2015/10/relationships/revisionInfo" Target="revisionInfo.xml"/><Relationship Id="rId7" Type="http://schemas.openxmlformats.org/officeDocument/2006/relationships/slide" Target="slides/slide2.xml"/><Relationship Id="rId71" Type="http://schemas.openxmlformats.org/officeDocument/2006/relationships/slide" Target="slides/slide66.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74" Type="http://schemas.openxmlformats.org/officeDocument/2006/relationships/slide" Target="slides/slide69.xml"/><Relationship Id="rId79" Type="http://schemas.openxmlformats.org/officeDocument/2006/relationships/slide" Target="slides/slide74.xml"/><Relationship Id="rId87" Type="http://schemas.openxmlformats.org/officeDocument/2006/relationships/theme" Target="theme/theme1.xml"/><Relationship Id="rId5" Type="http://schemas.openxmlformats.org/officeDocument/2006/relationships/slideMaster" Target="slideMasters/slideMaster2.xml"/><Relationship Id="rId61" Type="http://schemas.openxmlformats.org/officeDocument/2006/relationships/slide" Target="slides/slide56.xml"/><Relationship Id="rId82" Type="http://schemas.openxmlformats.org/officeDocument/2006/relationships/notesMaster" Target="notesMasters/notesMaster1.xml"/><Relationship Id="rId90" Type="http://schemas.microsoft.com/office/2018/10/relationships/authors" Target="authors.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slide" Target="slides/slide64.xml"/><Relationship Id="rId77" Type="http://schemas.openxmlformats.org/officeDocument/2006/relationships/slide" Target="slides/slide72.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80" Type="http://schemas.openxmlformats.org/officeDocument/2006/relationships/slide" Target="slides/slide75.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handoutMaster" Target="handoutMasters/handout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EE3908B-7448-4D43-8C22-9A07F8522A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DDC3211-F02A-4992-953C-ED02D4C3C6A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3DF128-C3BE-42B2-BEBE-66A6FF5DB71C}" type="datetimeFigureOut">
              <a:rPr lang="en-US" smtClean="0"/>
              <a:t>2/3/2023</a:t>
            </a:fld>
            <a:endParaRPr lang="en-US"/>
          </a:p>
        </p:txBody>
      </p:sp>
      <p:sp>
        <p:nvSpPr>
          <p:cNvPr id="4" name="Footer Placeholder 3">
            <a:extLst>
              <a:ext uri="{FF2B5EF4-FFF2-40B4-BE49-F238E27FC236}">
                <a16:creationId xmlns:a16="http://schemas.microsoft.com/office/drawing/2014/main" id="{B7CFC1C3-C463-41A9-982E-ADB1B8903D8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206EF01-FADD-45E2-8354-F91E46DE41B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DB16DAC-0561-4BE7-B752-5F481DC18C72}" type="slidenum">
              <a:rPr lang="en-US" smtClean="0"/>
              <a:t>‹#›</a:t>
            </a:fld>
            <a:endParaRPr lang="en-US"/>
          </a:p>
        </p:txBody>
      </p:sp>
    </p:spTree>
    <p:extLst>
      <p:ext uri="{BB962C8B-B14F-4D97-AF65-F5344CB8AC3E}">
        <p14:creationId xmlns:p14="http://schemas.microsoft.com/office/powerpoint/2010/main" val="3497118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E3E1B6-431C-427A-9189-4C7C5BA844E4}" type="datetimeFigureOut">
              <a:rPr lang="en-US" smtClean="0"/>
              <a:t>2/3/2023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2B0DBD-1D94-4779-B008-CFEC7A950F90}" type="slidenum">
              <a:rPr lang="en-US" smtClean="0"/>
              <a:t>‹#›</a:t>
            </a:fld>
            <a:endParaRPr lang="en-US"/>
          </a:p>
        </p:txBody>
      </p:sp>
    </p:spTree>
    <p:extLst>
      <p:ext uri="{BB962C8B-B14F-4D97-AF65-F5344CB8AC3E}">
        <p14:creationId xmlns:p14="http://schemas.microsoft.com/office/powerpoint/2010/main" val="1579124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969974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spcAft>
                <a:spcPts val="600"/>
              </a:spcAft>
            </a:pPr>
            <a:endParaRPr lang="en-US" dirty="0">
              <a:cs typeface="Calibri"/>
            </a:endParaRPr>
          </a:p>
        </p:txBody>
      </p:sp>
      <p:sp>
        <p:nvSpPr>
          <p:cNvPr id="4" name="Slide Number Placeholder 3"/>
          <p:cNvSpPr>
            <a:spLocks noGrp="1"/>
          </p:cNvSpPr>
          <p:nvPr>
            <p:ph type="sldNum" sz="quarter" idx="5"/>
          </p:nvPr>
        </p:nvSpPr>
        <p:spPr/>
        <p:txBody>
          <a:bodyPr/>
          <a:lstStyle/>
          <a:p>
            <a:fld id="{B72B0DBD-1D94-4779-B008-CFEC7A950F90}" type="slidenum">
              <a:rPr lang="en-US" smtClean="0"/>
              <a:t>60</a:t>
            </a:fld>
            <a:endParaRPr lang="en-US"/>
          </a:p>
        </p:txBody>
      </p:sp>
    </p:spTree>
    <p:extLst>
      <p:ext uri="{BB962C8B-B14F-4D97-AF65-F5344CB8AC3E}">
        <p14:creationId xmlns:p14="http://schemas.microsoft.com/office/powerpoint/2010/main" val="359892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spcAft>
                <a:spcPts val="600"/>
              </a:spcAft>
              <a:buFont typeface="Arial"/>
              <a:buNone/>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B72B0DBD-1D94-4779-B008-CFEC7A950F90}" type="slidenum">
              <a:rPr lang="en-US" smtClean="0"/>
              <a:t>61</a:t>
            </a:fld>
            <a:endParaRPr lang="en-US"/>
          </a:p>
        </p:txBody>
      </p:sp>
    </p:spTree>
    <p:extLst>
      <p:ext uri="{BB962C8B-B14F-4D97-AF65-F5344CB8AC3E}">
        <p14:creationId xmlns:p14="http://schemas.microsoft.com/office/powerpoint/2010/main" val="11193465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600"/>
              </a:spcBef>
              <a:spcAft>
                <a:spcPts val="600"/>
              </a:spcAft>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B72B0DBD-1D94-4779-B008-CFEC7A950F90}" type="slidenum">
              <a:rPr lang="en-US" smtClean="0"/>
              <a:t>63</a:t>
            </a:fld>
            <a:endParaRPr lang="en-US"/>
          </a:p>
        </p:txBody>
      </p:sp>
    </p:spTree>
    <p:extLst>
      <p:ext uri="{BB962C8B-B14F-4D97-AF65-F5344CB8AC3E}">
        <p14:creationId xmlns:p14="http://schemas.microsoft.com/office/powerpoint/2010/main" val="154181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600"/>
              </a:spcBef>
              <a:spcAft>
                <a:spcPts val="600"/>
              </a:spcAft>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B72B0DBD-1D94-4779-B008-CFEC7A950F90}" type="slidenum">
              <a:rPr lang="en-US" smtClean="0"/>
              <a:t>64</a:t>
            </a:fld>
            <a:endParaRPr lang="en-US"/>
          </a:p>
        </p:txBody>
      </p:sp>
    </p:spTree>
    <p:extLst>
      <p:ext uri="{BB962C8B-B14F-4D97-AF65-F5344CB8AC3E}">
        <p14:creationId xmlns:p14="http://schemas.microsoft.com/office/powerpoint/2010/main" val="41082547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Bef>
                <a:spcPts val="600"/>
              </a:spcBef>
              <a:spcAft>
                <a:spcPts val="600"/>
              </a:spcAft>
              <a:buFont typeface="Arial"/>
              <a:buChar char="•"/>
            </a:pP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B72B0DBD-1D94-4779-B008-CFEC7A950F90}" type="slidenum">
              <a:rPr lang="en-US" smtClean="0"/>
              <a:t>65</a:t>
            </a:fld>
            <a:endParaRPr lang="en-US"/>
          </a:p>
        </p:txBody>
      </p:sp>
    </p:spTree>
    <p:extLst>
      <p:ext uri="{BB962C8B-B14F-4D97-AF65-F5344CB8AC3E}">
        <p14:creationId xmlns:p14="http://schemas.microsoft.com/office/powerpoint/2010/main" val="11126245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2B0DBD-1D94-4779-B008-CFEC7A950F90}" type="slidenum">
              <a:rPr lang="en-US" smtClean="0"/>
              <a:t>68</a:t>
            </a:fld>
            <a:endParaRPr lang="en-US"/>
          </a:p>
        </p:txBody>
      </p:sp>
    </p:spTree>
    <p:extLst>
      <p:ext uri="{BB962C8B-B14F-4D97-AF65-F5344CB8AC3E}">
        <p14:creationId xmlns:p14="http://schemas.microsoft.com/office/powerpoint/2010/main" val="10283338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spcAft>
                <a:spcPts val="600"/>
              </a:spcAft>
              <a:buFont typeface="Arial"/>
              <a:buNone/>
            </a:pPr>
            <a:endParaRPr lang="en-US" dirty="0">
              <a:cs typeface="Calibri"/>
            </a:endParaRPr>
          </a:p>
        </p:txBody>
      </p:sp>
      <p:sp>
        <p:nvSpPr>
          <p:cNvPr id="4" name="Slide Number Placeholder 3"/>
          <p:cNvSpPr>
            <a:spLocks noGrp="1"/>
          </p:cNvSpPr>
          <p:nvPr>
            <p:ph type="sldNum" sz="quarter" idx="5"/>
          </p:nvPr>
        </p:nvSpPr>
        <p:spPr/>
        <p:txBody>
          <a:bodyPr/>
          <a:lstStyle/>
          <a:p>
            <a:fld id="{B72B0DBD-1D94-4779-B008-CFEC7A950F90}" type="slidenum">
              <a:rPr lang="en-US" smtClean="0"/>
              <a:t>24</a:t>
            </a:fld>
            <a:endParaRPr lang="en-US"/>
          </a:p>
        </p:txBody>
      </p:sp>
    </p:spTree>
    <p:extLst>
      <p:ext uri="{BB962C8B-B14F-4D97-AF65-F5344CB8AC3E}">
        <p14:creationId xmlns:p14="http://schemas.microsoft.com/office/powerpoint/2010/main" val="24948308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2B0DBD-1D94-4779-B008-CFEC7A950F90}" type="slidenum">
              <a:rPr lang="en-US" smtClean="0"/>
              <a:t>34</a:t>
            </a:fld>
            <a:endParaRPr lang="en-US"/>
          </a:p>
        </p:txBody>
      </p:sp>
    </p:spTree>
    <p:extLst>
      <p:ext uri="{BB962C8B-B14F-4D97-AF65-F5344CB8AC3E}">
        <p14:creationId xmlns:p14="http://schemas.microsoft.com/office/powerpoint/2010/main" val="30506449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2B0DBD-1D94-4779-B008-CFEC7A950F90}" type="slidenum">
              <a:rPr lang="en-US" smtClean="0"/>
              <a:t>35</a:t>
            </a:fld>
            <a:endParaRPr lang="en-US"/>
          </a:p>
        </p:txBody>
      </p:sp>
    </p:spTree>
    <p:extLst>
      <p:ext uri="{BB962C8B-B14F-4D97-AF65-F5344CB8AC3E}">
        <p14:creationId xmlns:p14="http://schemas.microsoft.com/office/powerpoint/2010/main" val="37960631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spcBef>
                <a:spcPts val="600"/>
              </a:spcBef>
              <a:spcAft>
                <a:spcPts val="600"/>
              </a:spcAft>
              <a:buFont typeface="Arial"/>
              <a:buNone/>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B72B0DBD-1D94-4779-B008-CFEC7A950F90}" type="slidenum">
              <a:rPr lang="en-US" smtClean="0"/>
              <a:t>41</a:t>
            </a:fld>
            <a:endParaRPr lang="en-US"/>
          </a:p>
        </p:txBody>
      </p:sp>
    </p:spTree>
    <p:extLst>
      <p:ext uri="{BB962C8B-B14F-4D97-AF65-F5344CB8AC3E}">
        <p14:creationId xmlns:p14="http://schemas.microsoft.com/office/powerpoint/2010/main" val="1285934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spcBef>
                <a:spcPts val="600"/>
              </a:spcBef>
              <a:spcAft>
                <a:spcPts val="600"/>
              </a:spcAft>
              <a:buFont typeface="Arial"/>
              <a:buNone/>
            </a:pPr>
            <a:endParaRPr lang="en-US" dirty="0">
              <a:ea typeface="Calibri"/>
              <a:cs typeface="Calibri"/>
            </a:endParaRPr>
          </a:p>
        </p:txBody>
      </p:sp>
      <p:sp>
        <p:nvSpPr>
          <p:cNvPr id="4" name="Slide Number Placeholder 3"/>
          <p:cNvSpPr>
            <a:spLocks noGrp="1"/>
          </p:cNvSpPr>
          <p:nvPr>
            <p:ph type="sldNum" sz="quarter" idx="5"/>
          </p:nvPr>
        </p:nvSpPr>
        <p:spPr/>
        <p:txBody>
          <a:bodyPr/>
          <a:lstStyle/>
          <a:p>
            <a:fld id="{B72B0DBD-1D94-4779-B008-CFEC7A950F90}" type="slidenum">
              <a:rPr lang="en-US" smtClean="0"/>
              <a:t>42</a:t>
            </a:fld>
            <a:endParaRPr lang="en-US"/>
          </a:p>
        </p:txBody>
      </p:sp>
    </p:spTree>
    <p:extLst>
      <p:ext uri="{BB962C8B-B14F-4D97-AF65-F5344CB8AC3E}">
        <p14:creationId xmlns:p14="http://schemas.microsoft.com/office/powerpoint/2010/main" val="548521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2B0DBD-1D94-4779-B008-CFEC7A950F90}" type="slidenum">
              <a:rPr lang="en-US" smtClean="0"/>
              <a:t>53</a:t>
            </a:fld>
            <a:endParaRPr lang="en-US"/>
          </a:p>
        </p:txBody>
      </p:sp>
    </p:spTree>
    <p:extLst>
      <p:ext uri="{BB962C8B-B14F-4D97-AF65-F5344CB8AC3E}">
        <p14:creationId xmlns:p14="http://schemas.microsoft.com/office/powerpoint/2010/main" val="1702639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B72B0DBD-1D94-4779-B008-CFEC7A950F90}" type="slidenum">
              <a:rPr lang="en-US" smtClean="0"/>
              <a:t>58</a:t>
            </a:fld>
            <a:endParaRPr lang="en-US"/>
          </a:p>
        </p:txBody>
      </p:sp>
    </p:spTree>
    <p:extLst>
      <p:ext uri="{BB962C8B-B14F-4D97-AF65-F5344CB8AC3E}">
        <p14:creationId xmlns:p14="http://schemas.microsoft.com/office/powerpoint/2010/main" val="2256965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B72B0DBD-1D94-4779-B008-CFEC7A950F90}" type="slidenum">
              <a:rPr lang="en-US" smtClean="0"/>
              <a:t>59</a:t>
            </a:fld>
            <a:endParaRPr lang="en-US"/>
          </a:p>
        </p:txBody>
      </p:sp>
    </p:spTree>
    <p:extLst>
      <p:ext uri="{BB962C8B-B14F-4D97-AF65-F5344CB8AC3E}">
        <p14:creationId xmlns:p14="http://schemas.microsoft.com/office/powerpoint/2010/main" val="395799146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15AED132-33BC-4897-98DD-50BD00FACD4E}"/>
              </a:ext>
            </a:extLst>
          </p:cNvPr>
          <p:cNvSpPr>
            <a:spLocks noGrp="1"/>
          </p:cNvSpPr>
          <p:nvPr>
            <p:ph type="title"/>
          </p:nvPr>
        </p:nvSpPr>
        <p:spPr>
          <a:xfrm>
            <a:off x="1498600" y="2208007"/>
            <a:ext cx="9347200" cy="2441986"/>
          </a:xfrm>
        </p:spPr>
        <p:txBody>
          <a:bodyPr/>
          <a:lstStyle>
            <a:lvl1pPr algn="ctr">
              <a:lnSpc>
                <a:spcPct val="100000"/>
              </a:lnSpc>
              <a:defRPr sz="8000">
                <a:solidFill>
                  <a:schemeClr val="bg1"/>
                </a:solidFill>
              </a:defRPr>
            </a:lvl1pPr>
          </a:lstStyle>
          <a:p>
            <a:r>
              <a:rPr lang="en-US"/>
              <a:t>Click to edit Master title style</a:t>
            </a:r>
          </a:p>
        </p:txBody>
      </p:sp>
      <p:pic>
        <p:nvPicPr>
          <p:cNvPr id="5" name="Picture 4" descr="California Department of Education">
            <a:extLst>
              <a:ext uri="{FF2B5EF4-FFF2-40B4-BE49-F238E27FC236}">
                <a16:creationId xmlns:a16="http://schemas.microsoft.com/office/drawing/2014/main" id="{4A957E21-4E77-468E-A923-7EC792D9BA5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47700" y="216885"/>
            <a:ext cx="1535715" cy="1535715"/>
          </a:xfrm>
          <a:prstGeom prst="rect">
            <a:avLst/>
          </a:prstGeom>
        </p:spPr>
      </p:pic>
    </p:spTree>
    <p:extLst>
      <p:ext uri="{BB962C8B-B14F-4D97-AF65-F5344CB8AC3E}">
        <p14:creationId xmlns:p14="http://schemas.microsoft.com/office/powerpoint/2010/main" val="19477337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4C862-AC0B-4703-AE6B-86F6F7E66EBE}"/>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509204FB-7020-4921-803F-59FE75CEB42D}"/>
              </a:ext>
            </a:extLst>
          </p:cNvPr>
          <p:cNvSpPr>
            <a:spLocks noGrp="1"/>
          </p:cNvSpPr>
          <p:nvPr>
            <p:ph sz="quarter" idx="10"/>
          </p:nvPr>
        </p:nvSpPr>
        <p:spPr>
          <a:xfrm>
            <a:off x="647700" y="1797050"/>
            <a:ext cx="4579938" cy="3054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5806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E24D0-CC66-484C-BDAE-80AA1BA3ED4C}"/>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4D160E42-F71D-431C-BC15-7EF198F99856}"/>
              </a:ext>
            </a:extLst>
          </p:cNvPr>
          <p:cNvSpPr>
            <a:spLocks noGrp="1"/>
          </p:cNvSpPr>
          <p:nvPr>
            <p:ph sz="quarter" idx="11"/>
          </p:nvPr>
        </p:nvSpPr>
        <p:spPr>
          <a:xfrm>
            <a:off x="647700" y="1917701"/>
            <a:ext cx="3324532" cy="1415434"/>
          </a:xfrm>
        </p:spPr>
        <p:txBody>
          <a:bodyPr/>
          <a:lstStyle/>
          <a:p>
            <a:pPr lvl="0"/>
            <a:r>
              <a:rPr lang="en-US"/>
              <a:t>Click to edit Master text styles</a:t>
            </a:r>
          </a:p>
        </p:txBody>
      </p:sp>
      <p:sp>
        <p:nvSpPr>
          <p:cNvPr id="4" name="Content Placeholder">
            <a:extLst>
              <a:ext uri="{FF2B5EF4-FFF2-40B4-BE49-F238E27FC236}">
                <a16:creationId xmlns:a16="http://schemas.microsoft.com/office/drawing/2014/main" id="{CC897884-B1DA-48FF-8CCA-46F47A52A2E4}"/>
              </a:ext>
            </a:extLst>
          </p:cNvPr>
          <p:cNvSpPr>
            <a:spLocks noGrp="1"/>
          </p:cNvSpPr>
          <p:nvPr>
            <p:ph sz="quarter" idx="12"/>
          </p:nvPr>
        </p:nvSpPr>
        <p:spPr>
          <a:xfrm>
            <a:off x="4211893" y="3654284"/>
            <a:ext cx="3324532" cy="1415434"/>
          </a:xfrm>
        </p:spPr>
        <p:txBody>
          <a:bodyPr/>
          <a:lstStyle/>
          <a:p>
            <a:pPr lvl="0"/>
            <a:r>
              <a:rPr lang="en-US"/>
              <a:t>Click to edit Master text styles</a:t>
            </a:r>
          </a:p>
        </p:txBody>
      </p:sp>
      <p:sp>
        <p:nvSpPr>
          <p:cNvPr id="5" name="Content Placeholder">
            <a:extLst>
              <a:ext uri="{FF2B5EF4-FFF2-40B4-BE49-F238E27FC236}">
                <a16:creationId xmlns:a16="http://schemas.microsoft.com/office/drawing/2014/main" id="{8D9B7AF6-2E0F-4885-8824-28647981892E}"/>
              </a:ext>
            </a:extLst>
          </p:cNvPr>
          <p:cNvSpPr>
            <a:spLocks noGrp="1"/>
          </p:cNvSpPr>
          <p:nvPr>
            <p:ph sz="quarter" idx="13"/>
          </p:nvPr>
        </p:nvSpPr>
        <p:spPr>
          <a:xfrm>
            <a:off x="3972232" y="1883699"/>
            <a:ext cx="3324532" cy="1415434"/>
          </a:xfrm>
        </p:spPr>
        <p:txBody>
          <a:bodyPr/>
          <a:lstStyle/>
          <a:p>
            <a:pPr lvl="0"/>
            <a:r>
              <a:rPr lang="en-US"/>
              <a:t>Click to edit Master text styles</a:t>
            </a:r>
          </a:p>
        </p:txBody>
      </p:sp>
      <p:sp>
        <p:nvSpPr>
          <p:cNvPr id="6" name="Content Placeholder">
            <a:extLst>
              <a:ext uri="{FF2B5EF4-FFF2-40B4-BE49-F238E27FC236}">
                <a16:creationId xmlns:a16="http://schemas.microsoft.com/office/drawing/2014/main" id="{8E3D3129-4376-4AC0-8208-592D985A8E26}"/>
              </a:ext>
            </a:extLst>
          </p:cNvPr>
          <p:cNvSpPr>
            <a:spLocks noGrp="1"/>
          </p:cNvSpPr>
          <p:nvPr>
            <p:ph sz="quarter" idx="14"/>
          </p:nvPr>
        </p:nvSpPr>
        <p:spPr>
          <a:xfrm>
            <a:off x="7608939" y="1917701"/>
            <a:ext cx="3324532" cy="1415434"/>
          </a:xfrm>
        </p:spPr>
        <p:txBody>
          <a:bodyPr/>
          <a:lstStyle/>
          <a:p>
            <a:pPr lvl="0"/>
            <a:r>
              <a:rPr lang="en-US"/>
              <a:t>Click to edit Master text styles</a:t>
            </a:r>
          </a:p>
        </p:txBody>
      </p:sp>
      <p:sp>
        <p:nvSpPr>
          <p:cNvPr id="7" name="Content Placeholder">
            <a:extLst>
              <a:ext uri="{FF2B5EF4-FFF2-40B4-BE49-F238E27FC236}">
                <a16:creationId xmlns:a16="http://schemas.microsoft.com/office/drawing/2014/main" id="{FB1A3386-6798-4915-A292-F4258B30B8B5}"/>
              </a:ext>
            </a:extLst>
          </p:cNvPr>
          <p:cNvSpPr>
            <a:spLocks noGrp="1"/>
          </p:cNvSpPr>
          <p:nvPr>
            <p:ph sz="quarter" idx="15"/>
          </p:nvPr>
        </p:nvSpPr>
        <p:spPr>
          <a:xfrm>
            <a:off x="7726925" y="3485535"/>
            <a:ext cx="3324532" cy="1415434"/>
          </a:xfrm>
        </p:spPr>
        <p:txBody>
          <a:bodyPr/>
          <a:lstStyle/>
          <a:p>
            <a:pPr lvl="0"/>
            <a:r>
              <a:rPr lang="en-US"/>
              <a:t>Click to edit Master text styles</a:t>
            </a:r>
          </a:p>
        </p:txBody>
      </p:sp>
      <p:sp>
        <p:nvSpPr>
          <p:cNvPr id="8" name="Content Placeholder">
            <a:extLst>
              <a:ext uri="{FF2B5EF4-FFF2-40B4-BE49-F238E27FC236}">
                <a16:creationId xmlns:a16="http://schemas.microsoft.com/office/drawing/2014/main" id="{E5B43E3E-B310-4DF9-8B9A-71F880A4FDA2}"/>
              </a:ext>
            </a:extLst>
          </p:cNvPr>
          <p:cNvSpPr>
            <a:spLocks noGrp="1"/>
          </p:cNvSpPr>
          <p:nvPr>
            <p:ph sz="quarter" idx="16"/>
          </p:nvPr>
        </p:nvSpPr>
        <p:spPr>
          <a:xfrm>
            <a:off x="696861" y="3524866"/>
            <a:ext cx="3324532" cy="1415434"/>
          </a:xfrm>
        </p:spPr>
        <p:txBody>
          <a:bodyPr/>
          <a:lstStyle/>
          <a:p>
            <a:pPr lvl="0"/>
            <a:r>
              <a:rPr lang="en-US"/>
              <a:t>Click to edit Master text styles</a:t>
            </a:r>
          </a:p>
        </p:txBody>
      </p:sp>
      <p:sp>
        <p:nvSpPr>
          <p:cNvPr id="9" name="Content Placeholder">
            <a:extLst>
              <a:ext uri="{FF2B5EF4-FFF2-40B4-BE49-F238E27FC236}">
                <a16:creationId xmlns:a16="http://schemas.microsoft.com/office/drawing/2014/main" id="{CCE48EF7-7627-4797-8DEC-CBEF1F6A4559}"/>
              </a:ext>
            </a:extLst>
          </p:cNvPr>
          <p:cNvSpPr>
            <a:spLocks noGrp="1"/>
          </p:cNvSpPr>
          <p:nvPr>
            <p:ph sz="quarter" idx="17"/>
          </p:nvPr>
        </p:nvSpPr>
        <p:spPr>
          <a:xfrm>
            <a:off x="696861" y="5255752"/>
            <a:ext cx="3324532" cy="1415434"/>
          </a:xfrm>
        </p:spPr>
        <p:txBody>
          <a:bodyPr/>
          <a:lstStyle/>
          <a:p>
            <a:pPr lvl="0"/>
            <a:r>
              <a:rPr lang="en-US"/>
              <a:t>Click to edit Master text styles</a:t>
            </a:r>
          </a:p>
        </p:txBody>
      </p:sp>
      <p:sp>
        <p:nvSpPr>
          <p:cNvPr id="10" name="Content Placeholder">
            <a:extLst>
              <a:ext uri="{FF2B5EF4-FFF2-40B4-BE49-F238E27FC236}">
                <a16:creationId xmlns:a16="http://schemas.microsoft.com/office/drawing/2014/main" id="{BFF2FC00-B18E-4D73-8183-10A378469F7C}"/>
              </a:ext>
            </a:extLst>
          </p:cNvPr>
          <p:cNvSpPr>
            <a:spLocks noGrp="1"/>
          </p:cNvSpPr>
          <p:nvPr>
            <p:ph sz="quarter" idx="18"/>
          </p:nvPr>
        </p:nvSpPr>
        <p:spPr>
          <a:xfrm>
            <a:off x="4402393" y="5284795"/>
            <a:ext cx="3324532" cy="1415434"/>
          </a:xfrm>
        </p:spPr>
        <p:txBody>
          <a:bodyPr/>
          <a:lstStyle/>
          <a:p>
            <a:pPr lvl="0"/>
            <a:r>
              <a:rPr lang="en-US"/>
              <a:t>Click to edit Master text styles</a:t>
            </a:r>
          </a:p>
        </p:txBody>
      </p:sp>
      <p:sp>
        <p:nvSpPr>
          <p:cNvPr id="11" name="Content Placeholder">
            <a:extLst>
              <a:ext uri="{FF2B5EF4-FFF2-40B4-BE49-F238E27FC236}">
                <a16:creationId xmlns:a16="http://schemas.microsoft.com/office/drawing/2014/main" id="{F1BF4435-0086-4B8E-8EAE-0ADEFFF20B4B}"/>
              </a:ext>
            </a:extLst>
          </p:cNvPr>
          <p:cNvSpPr>
            <a:spLocks noGrp="1"/>
          </p:cNvSpPr>
          <p:nvPr>
            <p:ph sz="quarter" idx="19"/>
          </p:nvPr>
        </p:nvSpPr>
        <p:spPr>
          <a:xfrm>
            <a:off x="8026809" y="5255752"/>
            <a:ext cx="3324532" cy="1415434"/>
          </a:xfrm>
        </p:spPr>
        <p:txBody>
          <a:bodyPr/>
          <a:lstStyle/>
          <a:p>
            <a:pPr lvl="0"/>
            <a:r>
              <a:rPr lang="en-US"/>
              <a:t>Click to edit Master text styles</a:t>
            </a:r>
          </a:p>
        </p:txBody>
      </p:sp>
    </p:spTree>
    <p:extLst>
      <p:ext uri="{BB962C8B-B14F-4D97-AF65-F5344CB8AC3E}">
        <p14:creationId xmlns:p14="http://schemas.microsoft.com/office/powerpoint/2010/main" val="647464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DE17EC12-8EDA-418C-95EA-B14FD4699C85}"/>
              </a:ext>
            </a:extLst>
          </p:cNvPr>
          <p:cNvSpPr>
            <a:spLocks noGrp="1"/>
          </p:cNvSpPr>
          <p:nvPr>
            <p:ph type="title"/>
          </p:nvPr>
        </p:nvSpPr>
        <p:spPr>
          <a:xfrm>
            <a:off x="1451514" y="2563577"/>
            <a:ext cx="9288972" cy="2476490"/>
          </a:xfrm>
        </p:spPr>
        <p:txBody>
          <a:bodyPr/>
          <a:lstStyle>
            <a:lvl1pPr algn="ctr">
              <a:defRPr sz="8000">
                <a:solidFill>
                  <a:schemeClr val="tx1"/>
                </a:solidFill>
              </a:defRPr>
            </a:lvl1pPr>
          </a:lstStyle>
          <a:p>
            <a:endParaRPr lang="en-US"/>
          </a:p>
        </p:txBody>
      </p:sp>
    </p:spTree>
    <p:extLst>
      <p:ext uri="{BB962C8B-B14F-4D97-AF65-F5344CB8AC3E}">
        <p14:creationId xmlns:p14="http://schemas.microsoft.com/office/powerpoint/2010/main" val="37755501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DC57D509-06F3-4F98-90AA-0EE7BD1D8AFC}"/>
              </a:ext>
            </a:extLst>
          </p:cNvPr>
          <p:cNvSpPr>
            <a:spLocks noGrp="1"/>
          </p:cNvSpPr>
          <p:nvPr>
            <p:ph type="title"/>
          </p:nvPr>
        </p:nvSpPr>
        <p:spPr>
          <a:xfrm>
            <a:off x="647700" y="546008"/>
            <a:ext cx="9288972" cy="1229075"/>
          </a:xfrm>
          <a:prstGeom prst="rect">
            <a:avLst/>
          </a:prstGeom>
        </p:spPr>
        <p:txBody>
          <a:bodyPr vert="horz" lIns="91440" tIns="45720" rIns="91440" bIns="45720" rtlCol="0" anchor="ctr" anchorCtr="0">
            <a:noAutofit/>
          </a:bodyPr>
          <a:lstStyle>
            <a:lvl1pPr>
              <a:defRPr>
                <a:solidFill>
                  <a:schemeClr val="tx1"/>
                </a:solidFill>
              </a:defRPr>
            </a:lvl1pPr>
          </a:lstStyle>
          <a:p>
            <a:r>
              <a:rPr lang="en-US"/>
              <a:t>Click to edit Master title style</a:t>
            </a:r>
          </a:p>
        </p:txBody>
      </p:sp>
      <p:sp>
        <p:nvSpPr>
          <p:cNvPr id="3" name="Content">
            <a:extLst>
              <a:ext uri="{FF2B5EF4-FFF2-40B4-BE49-F238E27FC236}">
                <a16:creationId xmlns:a16="http://schemas.microsoft.com/office/drawing/2014/main" id="{88CB66B4-D294-4EAD-BC00-AEEF13826063}"/>
              </a:ext>
            </a:extLst>
          </p:cNvPr>
          <p:cNvSpPr>
            <a:spLocks noGrp="1"/>
          </p:cNvSpPr>
          <p:nvPr>
            <p:ph sz="half" idx="1"/>
          </p:nvPr>
        </p:nvSpPr>
        <p:spPr>
          <a:xfrm>
            <a:off x="647699" y="2092960"/>
            <a:ext cx="5295903" cy="3964940"/>
          </a:xfrm>
          <a:prstGeom prst="rect">
            <a:avLst/>
          </a:prstGeom>
        </p:spPr>
        <p:txBody>
          <a:bodyPr/>
          <a:lstStyle>
            <a:lvl1pPr>
              <a:buClr>
                <a:schemeClr val="accent1"/>
              </a:buClr>
              <a:defRPr sz="3200"/>
            </a:lvl1pPr>
            <a:lvl2pPr marL="640080" indent="-274320">
              <a:buClr>
                <a:schemeClr val="accent1"/>
              </a:buClr>
              <a:defRPr lang="en-US" sz="3000" kern="1200" dirty="0">
                <a:solidFill>
                  <a:schemeClr val="tx1"/>
                </a:solidFill>
                <a:latin typeface="+mn-lt"/>
                <a:ea typeface="+mn-ea"/>
                <a:cs typeface="+mn-cs"/>
              </a:defRPr>
            </a:lvl2pPr>
            <a:lvl3pPr marL="914400" indent="-274320">
              <a:buClr>
                <a:schemeClr val="accent1"/>
              </a:buClr>
              <a:buFont typeface="Arial" panose="020B0604020202020204" pitchFamily="34" charset="0"/>
              <a:buChar char="▪"/>
              <a:defRPr lang="en-US" sz="2800" kern="1200" dirty="0">
                <a:solidFill>
                  <a:schemeClr val="tx1"/>
                </a:solidFill>
                <a:latin typeface="+mn-lt"/>
                <a:ea typeface="+mn-ea"/>
                <a:cs typeface="+mn-cs"/>
              </a:defRPr>
            </a:lvl3pPr>
            <a:lvl4pPr marL="1188720" indent="-274320">
              <a:buClr>
                <a:schemeClr val="accent1"/>
              </a:buClr>
              <a:defRPr lang="en-US" sz="2600" kern="1200" dirty="0">
                <a:solidFill>
                  <a:schemeClr val="tx1"/>
                </a:solidFill>
                <a:latin typeface="+mn-lt"/>
                <a:ea typeface="+mn-ea"/>
                <a:cs typeface="+mn-cs"/>
              </a:defRPr>
            </a:lvl4pPr>
            <a:lvl5pPr marL="1463040" indent="-274320">
              <a:buClr>
                <a:schemeClr val="accent1"/>
              </a:buClr>
              <a:defRPr lang="en-US" sz="2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a:extLst>
              <a:ext uri="{FF2B5EF4-FFF2-40B4-BE49-F238E27FC236}">
                <a16:creationId xmlns:a16="http://schemas.microsoft.com/office/drawing/2014/main" id="{A15BB3D2-285C-4BFF-B1BA-5171ABDD02F8}"/>
              </a:ext>
            </a:extLst>
          </p:cNvPr>
          <p:cNvSpPr>
            <a:spLocks noGrp="1"/>
          </p:cNvSpPr>
          <p:nvPr>
            <p:ph sz="half" idx="10"/>
          </p:nvPr>
        </p:nvSpPr>
        <p:spPr>
          <a:xfrm>
            <a:off x="6172200" y="2092960"/>
            <a:ext cx="5295903" cy="3964940"/>
          </a:xfrm>
          <a:prstGeom prst="rect">
            <a:avLst/>
          </a:prstGeom>
        </p:spPr>
        <p:txBody>
          <a:bodyPr/>
          <a:lstStyle>
            <a:lvl1pPr>
              <a:buClr>
                <a:schemeClr val="accent1"/>
              </a:buClr>
              <a:defRPr sz="3200"/>
            </a:lvl1pPr>
            <a:lvl2pPr marL="640080" indent="-274320">
              <a:buClr>
                <a:schemeClr val="accent1"/>
              </a:buClr>
              <a:defRPr lang="en-US" sz="3000" kern="1200" dirty="0">
                <a:solidFill>
                  <a:schemeClr val="tx1"/>
                </a:solidFill>
                <a:latin typeface="+mn-lt"/>
                <a:ea typeface="+mn-ea"/>
                <a:cs typeface="+mn-cs"/>
              </a:defRPr>
            </a:lvl2pPr>
            <a:lvl3pPr marL="914400" indent="-274320">
              <a:buClr>
                <a:schemeClr val="accent1"/>
              </a:buClr>
              <a:buFont typeface="Arial" panose="020B0604020202020204" pitchFamily="34" charset="0"/>
              <a:buChar char="▪"/>
              <a:defRPr lang="en-US" sz="2800" kern="1200" dirty="0">
                <a:solidFill>
                  <a:schemeClr val="tx1"/>
                </a:solidFill>
                <a:latin typeface="+mn-lt"/>
                <a:ea typeface="+mn-ea"/>
                <a:cs typeface="+mn-cs"/>
              </a:defRPr>
            </a:lvl3pPr>
            <a:lvl4pPr marL="1188720" indent="-274320">
              <a:buClr>
                <a:schemeClr val="accent1"/>
              </a:buClr>
              <a:defRPr lang="en-US" sz="2600" kern="1200" dirty="0">
                <a:solidFill>
                  <a:schemeClr val="tx1"/>
                </a:solidFill>
                <a:latin typeface="+mn-lt"/>
                <a:ea typeface="+mn-ea"/>
                <a:cs typeface="+mn-cs"/>
              </a:defRPr>
            </a:lvl4pPr>
            <a:lvl5pPr marL="1463040" indent="-274320">
              <a:buClr>
                <a:schemeClr val="accent1"/>
              </a:buClr>
              <a:defRPr lang="en-US" sz="2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88128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51E748A5-918B-4C07-80B1-6C2AE419FDDD}"/>
              </a:ext>
            </a:extLst>
          </p:cNvPr>
          <p:cNvSpPr>
            <a:spLocks noGrp="1"/>
          </p:cNvSpPr>
          <p:nvPr>
            <p:ph type="title"/>
          </p:nvPr>
        </p:nvSpPr>
        <p:spPr>
          <a:xfrm>
            <a:off x="647700" y="546008"/>
            <a:ext cx="9288972" cy="1229075"/>
          </a:xfrm>
          <a:prstGeom prst="rect">
            <a:avLst/>
          </a:prstGeom>
        </p:spPr>
        <p:txBody>
          <a:bodyPr vert="horz" lIns="91440" tIns="45720" rIns="91440" bIns="45720" rtlCol="0" anchor="ctr" anchorCtr="0">
            <a:noAutofit/>
          </a:bodyPr>
          <a:lstStyle>
            <a:lvl1pPr>
              <a:defRPr>
                <a:solidFill>
                  <a:schemeClr val="tx1"/>
                </a:solidFill>
              </a:defRPr>
            </a:lvl1pPr>
          </a:lstStyle>
          <a:p>
            <a:r>
              <a:rPr lang="en-US"/>
              <a:t>Click to edit Master title style</a:t>
            </a:r>
          </a:p>
        </p:txBody>
      </p:sp>
      <p:sp>
        <p:nvSpPr>
          <p:cNvPr id="4" name="Text Placeholder 2">
            <a:extLst>
              <a:ext uri="{FF2B5EF4-FFF2-40B4-BE49-F238E27FC236}">
                <a16:creationId xmlns:a16="http://schemas.microsoft.com/office/drawing/2014/main" id="{C6B74CDF-15BE-4B2E-91A5-91587CFB6026}"/>
              </a:ext>
            </a:extLst>
          </p:cNvPr>
          <p:cNvSpPr>
            <a:spLocks noGrp="1"/>
          </p:cNvSpPr>
          <p:nvPr>
            <p:ph idx="1" hasCustomPrompt="1"/>
          </p:nvPr>
        </p:nvSpPr>
        <p:spPr>
          <a:xfrm>
            <a:off x="647700" y="2045081"/>
            <a:ext cx="10515600" cy="40128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01171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81B619-22C3-4FAA-AD44-5C1076EAA70A}"/>
              </a:ext>
              <a:ext uri="{C183D7F6-B498-43B3-948B-1728B52AA6E4}">
                <adec:decorative xmlns:adec="http://schemas.microsoft.com/office/drawing/2017/decorative" val="1"/>
              </a:ext>
            </a:extLst>
          </p:cNvPr>
          <p:cNvSpPr/>
          <p:nvPr userDrawn="1"/>
        </p:nvSpPr>
        <p:spPr>
          <a:xfrm>
            <a:off x="3086100" y="0"/>
            <a:ext cx="6172200" cy="6858000"/>
          </a:xfrm>
          <a:prstGeom prst="rect">
            <a:avLst/>
          </a:prstGeom>
          <a:solidFill>
            <a:srgbClr val="35405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08610751-F01F-48A3-A6FC-FD433116B873}"/>
              </a:ext>
            </a:extLst>
          </p:cNvPr>
          <p:cNvSpPr>
            <a:spLocks noGrp="1"/>
          </p:cNvSpPr>
          <p:nvPr>
            <p:ph type="title" hasCustomPrompt="1"/>
          </p:nvPr>
        </p:nvSpPr>
        <p:spPr>
          <a:xfrm>
            <a:off x="3086100" y="304800"/>
            <a:ext cx="6172200" cy="5753099"/>
          </a:xfrm>
        </p:spPr>
        <p:txBody>
          <a:bodyPr/>
          <a:lstStyle>
            <a:lvl1pPr algn="ctr">
              <a:lnSpc>
                <a:spcPct val="100000"/>
              </a:lnSpc>
              <a:defRPr sz="8800">
                <a:solidFill>
                  <a:schemeClr val="bg1"/>
                </a:solidFill>
              </a:defRPr>
            </a:lvl1pPr>
          </a:lstStyle>
          <a:p>
            <a:r>
              <a:rPr lang="en-US"/>
              <a:t>Click to edit title</a:t>
            </a:r>
          </a:p>
        </p:txBody>
      </p:sp>
    </p:spTree>
    <p:extLst>
      <p:ext uri="{BB962C8B-B14F-4D97-AF65-F5344CB8AC3E}">
        <p14:creationId xmlns:p14="http://schemas.microsoft.com/office/powerpoint/2010/main" val="3303333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90123" y="1825625"/>
            <a:ext cx="5829677" cy="3606454"/>
          </a:xfrm>
        </p:spPr>
        <p:txBody>
          <a:bodyPr>
            <a:normAutofit/>
          </a:bodyPr>
          <a:lstStyle>
            <a:lvl1pPr>
              <a:defRPr sz="3600"/>
            </a:lvl1pPr>
            <a:lvl2pPr>
              <a:defRPr sz="3200"/>
            </a:lvl2pPr>
            <a:lvl3pPr>
              <a:defRPr sz="28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199" y="1825625"/>
            <a:ext cx="5769321" cy="3606454"/>
          </a:xfrm>
        </p:spPr>
        <p:txBody>
          <a:bodyPr>
            <a:normAutofit/>
          </a:bodyPr>
          <a:lstStyle>
            <a:lvl1pPr>
              <a:defRPr sz="3600"/>
            </a:lvl1pPr>
            <a:lvl2pPr>
              <a:defRPr sz="3200"/>
            </a:lvl2pPr>
            <a:lvl3pPr>
              <a:defRPr sz="2800"/>
            </a:lvl3pPr>
            <a:lvl4pPr>
              <a:defRPr sz="2400"/>
            </a:lvl4pPr>
            <a:lvl5pPr>
              <a:defRPr sz="2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4"/>
          </p:nvPr>
        </p:nvSpPr>
        <p:spPr>
          <a:xfrm>
            <a:off x="11123628" y="6054251"/>
            <a:ext cx="640080" cy="640080"/>
          </a:xfrm>
          <a:prstGeom prst="ellipse">
            <a:avLst/>
          </a:prstGeom>
          <a:solidFill>
            <a:srgbClr val="074A6D"/>
          </a:solidFill>
        </p:spPr>
        <p:txBody>
          <a:bodyPr vert="horz" lIns="91440" tIns="45720" rIns="91440" bIns="45720" rtlCol="0" anchor="ctr"/>
          <a:lstStyle>
            <a:lvl1pPr algn="ctr">
              <a:defRPr sz="1400" b="1">
                <a:solidFill>
                  <a:schemeClr val="bg1"/>
                </a:solidFill>
              </a:defRPr>
            </a:lvl1pPr>
          </a:lstStyle>
          <a:p>
            <a:fld id="{A278BFE2-05B1-41B7-9664-186D4B9427C3}" type="slidenum">
              <a:rPr lang="en-US" smtClean="0"/>
              <a:pPr/>
              <a:t>‹#›</a:t>
            </a:fld>
            <a:endParaRPr lang="en-US"/>
          </a:p>
        </p:txBody>
      </p:sp>
    </p:spTree>
    <p:custDataLst>
      <p:tags r:id="rId1"/>
    </p:custDataLst>
    <p:extLst>
      <p:ext uri="{BB962C8B-B14F-4D97-AF65-F5344CB8AC3E}">
        <p14:creationId xmlns:p14="http://schemas.microsoft.com/office/powerpoint/2010/main" val="13630701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6CCEE-A158-1E72-48E1-BF4114719DC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D9272B5-21CD-A483-C645-B59639C9E87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3BD0297-5DD7-1A4A-0E7D-E3E79D324D05}"/>
              </a:ext>
            </a:extLst>
          </p:cNvPr>
          <p:cNvSpPr>
            <a:spLocks noGrp="1"/>
          </p:cNvSpPr>
          <p:nvPr>
            <p:ph type="dt" sz="half" idx="10"/>
          </p:nvPr>
        </p:nvSpPr>
        <p:spPr/>
        <p:txBody>
          <a:bodyPr/>
          <a:lstStyle/>
          <a:p>
            <a:fld id="{4F6D0975-EA1C-4C48-994F-669F2216CBF5}" type="datetimeFigureOut">
              <a:rPr lang="en-US" smtClean="0"/>
              <a:t>2/3/2023</a:t>
            </a:fld>
            <a:endParaRPr lang="en-US"/>
          </a:p>
        </p:txBody>
      </p:sp>
      <p:sp>
        <p:nvSpPr>
          <p:cNvPr id="5" name="Footer Placeholder 4">
            <a:extLst>
              <a:ext uri="{FF2B5EF4-FFF2-40B4-BE49-F238E27FC236}">
                <a16:creationId xmlns:a16="http://schemas.microsoft.com/office/drawing/2014/main" id="{D84C84B3-0AFF-7A79-50B0-CD86F144401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97E8E1-A758-086B-3669-225939341687}"/>
              </a:ext>
            </a:extLst>
          </p:cNvPr>
          <p:cNvSpPr>
            <a:spLocks noGrp="1"/>
          </p:cNvSpPr>
          <p:nvPr>
            <p:ph type="sldNum" sz="quarter" idx="12"/>
          </p:nvPr>
        </p:nvSpPr>
        <p:spPr/>
        <p:txBody>
          <a:bodyPr/>
          <a:lstStyle/>
          <a:p>
            <a:fld id="{55A08726-C3BA-4D46-A2B5-0FE8F083756E}" type="slidenum">
              <a:rPr lang="en-US" smtClean="0"/>
              <a:t>‹#›</a:t>
            </a:fld>
            <a:endParaRPr lang="en-US"/>
          </a:p>
        </p:txBody>
      </p:sp>
    </p:spTree>
    <p:extLst>
      <p:ext uri="{BB962C8B-B14F-4D97-AF65-F5344CB8AC3E}">
        <p14:creationId xmlns:p14="http://schemas.microsoft.com/office/powerpoint/2010/main" val="4012338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7 placehol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02691-D1B5-4D79-B02E-AF95E20D3ACD}"/>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AB7F3916-69D6-4208-ABBC-DA92BA6851B3}"/>
              </a:ext>
            </a:extLst>
          </p:cNvPr>
          <p:cNvSpPr>
            <a:spLocks noGrp="1"/>
          </p:cNvSpPr>
          <p:nvPr>
            <p:ph sz="quarter" idx="10"/>
          </p:nvPr>
        </p:nvSpPr>
        <p:spPr>
          <a:xfrm>
            <a:off x="647700" y="1903413"/>
            <a:ext cx="2890838" cy="252888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DCC002F2-11F5-4D15-A105-3476002C075E}"/>
              </a:ext>
            </a:extLst>
          </p:cNvPr>
          <p:cNvSpPr>
            <a:spLocks noGrp="1"/>
          </p:cNvSpPr>
          <p:nvPr>
            <p:ph type="pic" sz="quarter" idx="11"/>
          </p:nvPr>
        </p:nvSpPr>
        <p:spPr>
          <a:xfrm>
            <a:off x="4475163" y="2097088"/>
            <a:ext cx="1420812" cy="1230312"/>
          </a:xfrm>
        </p:spPr>
        <p:txBody>
          <a:bodyPr/>
          <a:lstStyle/>
          <a:p>
            <a:endParaRPr lang="en-US"/>
          </a:p>
        </p:txBody>
      </p:sp>
      <p:sp>
        <p:nvSpPr>
          <p:cNvPr id="8" name="Picture Placeholder 7">
            <a:extLst>
              <a:ext uri="{FF2B5EF4-FFF2-40B4-BE49-F238E27FC236}">
                <a16:creationId xmlns:a16="http://schemas.microsoft.com/office/drawing/2014/main" id="{C8D82BAD-EAF3-47DD-B052-0C5F240EE302}"/>
              </a:ext>
            </a:extLst>
          </p:cNvPr>
          <p:cNvSpPr>
            <a:spLocks noGrp="1"/>
          </p:cNvSpPr>
          <p:nvPr>
            <p:ph type="pic" sz="quarter" idx="12"/>
          </p:nvPr>
        </p:nvSpPr>
        <p:spPr>
          <a:xfrm>
            <a:off x="6475413" y="2097088"/>
            <a:ext cx="1668462" cy="1228725"/>
          </a:xfrm>
        </p:spPr>
        <p:txBody>
          <a:bodyPr/>
          <a:lstStyle/>
          <a:p>
            <a:endParaRPr lang="en-US"/>
          </a:p>
        </p:txBody>
      </p:sp>
      <p:sp>
        <p:nvSpPr>
          <p:cNvPr id="10" name="Picture Placeholder 9">
            <a:extLst>
              <a:ext uri="{FF2B5EF4-FFF2-40B4-BE49-F238E27FC236}">
                <a16:creationId xmlns:a16="http://schemas.microsoft.com/office/drawing/2014/main" id="{9EA4034E-FCEC-453C-9E7F-5471E18C89EB}"/>
              </a:ext>
            </a:extLst>
          </p:cNvPr>
          <p:cNvSpPr>
            <a:spLocks noGrp="1"/>
          </p:cNvSpPr>
          <p:nvPr>
            <p:ph type="pic" sz="quarter" idx="13"/>
          </p:nvPr>
        </p:nvSpPr>
        <p:spPr>
          <a:xfrm>
            <a:off x="4862513" y="3889375"/>
            <a:ext cx="1612900" cy="1543050"/>
          </a:xfrm>
        </p:spPr>
        <p:txBody>
          <a:bodyPr/>
          <a:lstStyle/>
          <a:p>
            <a:endParaRPr lang="en-US"/>
          </a:p>
        </p:txBody>
      </p:sp>
      <p:sp>
        <p:nvSpPr>
          <p:cNvPr id="12" name="Picture Placeholder 11">
            <a:extLst>
              <a:ext uri="{FF2B5EF4-FFF2-40B4-BE49-F238E27FC236}">
                <a16:creationId xmlns:a16="http://schemas.microsoft.com/office/drawing/2014/main" id="{052207EE-D2F2-4EE6-8CF9-8C40D0D8104F}"/>
              </a:ext>
            </a:extLst>
          </p:cNvPr>
          <p:cNvSpPr>
            <a:spLocks noGrp="1"/>
          </p:cNvSpPr>
          <p:nvPr>
            <p:ph type="pic" sz="quarter" idx="14"/>
          </p:nvPr>
        </p:nvSpPr>
        <p:spPr>
          <a:xfrm>
            <a:off x="7454900" y="4022725"/>
            <a:ext cx="1754188" cy="1409700"/>
          </a:xfrm>
        </p:spPr>
        <p:txBody>
          <a:bodyPr/>
          <a:lstStyle/>
          <a:p>
            <a:endParaRPr lang="en-US"/>
          </a:p>
        </p:txBody>
      </p:sp>
      <p:sp>
        <p:nvSpPr>
          <p:cNvPr id="14" name="Picture Placeholder 13">
            <a:extLst>
              <a:ext uri="{FF2B5EF4-FFF2-40B4-BE49-F238E27FC236}">
                <a16:creationId xmlns:a16="http://schemas.microsoft.com/office/drawing/2014/main" id="{5955696F-73B1-443E-A8D7-22DACF2BE9FB}"/>
              </a:ext>
            </a:extLst>
          </p:cNvPr>
          <p:cNvSpPr>
            <a:spLocks noGrp="1"/>
          </p:cNvSpPr>
          <p:nvPr>
            <p:ph type="pic" sz="quarter" idx="15"/>
          </p:nvPr>
        </p:nvSpPr>
        <p:spPr>
          <a:xfrm>
            <a:off x="8745538" y="2097088"/>
            <a:ext cx="1538287" cy="1331912"/>
          </a:xfrm>
        </p:spPr>
        <p:txBody>
          <a:bodyPr/>
          <a:lstStyle/>
          <a:p>
            <a:endParaRPr lang="en-US"/>
          </a:p>
        </p:txBody>
      </p:sp>
      <p:sp>
        <p:nvSpPr>
          <p:cNvPr id="16" name="Picture Placeholder 15">
            <a:extLst>
              <a:ext uri="{FF2B5EF4-FFF2-40B4-BE49-F238E27FC236}">
                <a16:creationId xmlns:a16="http://schemas.microsoft.com/office/drawing/2014/main" id="{AAAFD2EA-B1CF-4EDF-A095-C172B316C6D0}"/>
              </a:ext>
            </a:extLst>
          </p:cNvPr>
          <p:cNvSpPr>
            <a:spLocks noGrp="1"/>
          </p:cNvSpPr>
          <p:nvPr>
            <p:ph type="pic" sz="quarter" idx="16"/>
          </p:nvPr>
        </p:nvSpPr>
        <p:spPr>
          <a:xfrm>
            <a:off x="10058400" y="4022725"/>
            <a:ext cx="1485900" cy="1409700"/>
          </a:xfrm>
        </p:spPr>
        <p:txBody>
          <a:bodyPr/>
          <a:lstStyle/>
          <a:p>
            <a:endParaRPr lang="en-US"/>
          </a:p>
        </p:txBody>
      </p:sp>
    </p:spTree>
    <p:extLst>
      <p:ext uri="{BB962C8B-B14F-4D97-AF65-F5344CB8AC3E}">
        <p14:creationId xmlns:p14="http://schemas.microsoft.com/office/powerpoint/2010/main" val="4077205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5 Placeholde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47104-472E-444C-9A18-75F48B162088}"/>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D48AACE7-6DFD-4589-A97A-D69BAEE7D806}"/>
              </a:ext>
            </a:extLst>
          </p:cNvPr>
          <p:cNvSpPr>
            <a:spLocks noGrp="1"/>
          </p:cNvSpPr>
          <p:nvPr>
            <p:ph sz="quarter" idx="10"/>
          </p:nvPr>
        </p:nvSpPr>
        <p:spPr>
          <a:xfrm>
            <a:off x="731838" y="1817688"/>
            <a:ext cx="2581275" cy="2366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icture Placeholder 5">
            <a:extLst>
              <a:ext uri="{FF2B5EF4-FFF2-40B4-BE49-F238E27FC236}">
                <a16:creationId xmlns:a16="http://schemas.microsoft.com/office/drawing/2014/main" id="{409C1DD6-ED16-4143-BA4B-BFD0C084EC7F}"/>
              </a:ext>
            </a:extLst>
          </p:cNvPr>
          <p:cNvSpPr>
            <a:spLocks noGrp="1"/>
          </p:cNvSpPr>
          <p:nvPr>
            <p:ph type="pic" sz="quarter" idx="11"/>
          </p:nvPr>
        </p:nvSpPr>
        <p:spPr>
          <a:xfrm>
            <a:off x="5508625" y="2011363"/>
            <a:ext cx="1763713" cy="1549400"/>
          </a:xfrm>
        </p:spPr>
        <p:txBody>
          <a:bodyPr/>
          <a:lstStyle/>
          <a:p>
            <a:endParaRPr lang="en-US"/>
          </a:p>
        </p:txBody>
      </p:sp>
      <p:sp>
        <p:nvSpPr>
          <p:cNvPr id="8" name="Picture Placeholder 7">
            <a:extLst>
              <a:ext uri="{FF2B5EF4-FFF2-40B4-BE49-F238E27FC236}">
                <a16:creationId xmlns:a16="http://schemas.microsoft.com/office/drawing/2014/main" id="{FEA34A94-9B03-4362-8A22-761730A2E23A}"/>
              </a:ext>
            </a:extLst>
          </p:cNvPr>
          <p:cNvSpPr>
            <a:spLocks noGrp="1"/>
          </p:cNvSpPr>
          <p:nvPr>
            <p:ph type="pic" sz="quarter" idx="12"/>
          </p:nvPr>
        </p:nvSpPr>
        <p:spPr>
          <a:xfrm>
            <a:off x="5421313" y="4038600"/>
            <a:ext cx="2033587" cy="1727200"/>
          </a:xfrm>
        </p:spPr>
        <p:txBody>
          <a:bodyPr/>
          <a:lstStyle/>
          <a:p>
            <a:endParaRPr lang="en-US"/>
          </a:p>
        </p:txBody>
      </p:sp>
      <p:sp>
        <p:nvSpPr>
          <p:cNvPr id="10" name="Picture Placeholder 9">
            <a:extLst>
              <a:ext uri="{FF2B5EF4-FFF2-40B4-BE49-F238E27FC236}">
                <a16:creationId xmlns:a16="http://schemas.microsoft.com/office/drawing/2014/main" id="{E0E130CC-580F-481B-8208-46ADD2A9A48F}"/>
              </a:ext>
            </a:extLst>
          </p:cNvPr>
          <p:cNvSpPr>
            <a:spLocks noGrp="1"/>
          </p:cNvSpPr>
          <p:nvPr>
            <p:ph type="pic" sz="quarter" idx="13"/>
          </p:nvPr>
        </p:nvSpPr>
        <p:spPr>
          <a:xfrm>
            <a:off x="3313113" y="4808538"/>
            <a:ext cx="1828800" cy="1624012"/>
          </a:xfrm>
        </p:spPr>
        <p:txBody>
          <a:bodyPr/>
          <a:lstStyle/>
          <a:p>
            <a:endParaRPr lang="en-US"/>
          </a:p>
        </p:txBody>
      </p:sp>
      <p:sp>
        <p:nvSpPr>
          <p:cNvPr id="12" name="Picture Placeholder 11">
            <a:extLst>
              <a:ext uri="{FF2B5EF4-FFF2-40B4-BE49-F238E27FC236}">
                <a16:creationId xmlns:a16="http://schemas.microsoft.com/office/drawing/2014/main" id="{DF3CEC27-CB52-4833-8FDA-BBF45787E500}"/>
              </a:ext>
            </a:extLst>
          </p:cNvPr>
          <p:cNvSpPr>
            <a:spLocks noGrp="1"/>
          </p:cNvSpPr>
          <p:nvPr>
            <p:ph type="pic" sz="quarter" idx="14"/>
          </p:nvPr>
        </p:nvSpPr>
        <p:spPr>
          <a:xfrm>
            <a:off x="8240713" y="1925638"/>
            <a:ext cx="1549400" cy="1720850"/>
          </a:xfrm>
        </p:spPr>
        <p:txBody>
          <a:bodyPr/>
          <a:lstStyle/>
          <a:p>
            <a:endParaRPr lang="en-US"/>
          </a:p>
        </p:txBody>
      </p:sp>
    </p:spTree>
    <p:extLst>
      <p:ext uri="{BB962C8B-B14F-4D97-AF65-F5344CB8AC3E}">
        <p14:creationId xmlns:p14="http://schemas.microsoft.com/office/powerpoint/2010/main" val="25181510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15AED132-33BC-4897-98DD-50BD00FACD4E}"/>
              </a:ext>
            </a:extLst>
          </p:cNvPr>
          <p:cNvSpPr>
            <a:spLocks noGrp="1"/>
          </p:cNvSpPr>
          <p:nvPr>
            <p:ph type="title"/>
          </p:nvPr>
        </p:nvSpPr>
        <p:spPr>
          <a:xfrm>
            <a:off x="647700" y="3545114"/>
            <a:ext cx="10858500" cy="2512786"/>
          </a:xfrm>
        </p:spPr>
        <p:txBody>
          <a:bodyPr/>
          <a:lstStyle>
            <a:lvl1pPr algn="ctr">
              <a:lnSpc>
                <a:spcPct val="100000"/>
              </a:lnSpc>
              <a:defRPr sz="8000">
                <a:solidFill>
                  <a:schemeClr val="bg1"/>
                </a:solidFill>
              </a:defRPr>
            </a:lvl1pPr>
          </a:lstStyle>
          <a:p>
            <a:r>
              <a:rPr lang="en-US"/>
              <a:t>Click to edit Master title style</a:t>
            </a:r>
          </a:p>
        </p:txBody>
      </p:sp>
      <p:pic>
        <p:nvPicPr>
          <p:cNvPr id="7" name="Picture 6">
            <a:extLst>
              <a:ext uri="{FF2B5EF4-FFF2-40B4-BE49-F238E27FC236}">
                <a16:creationId xmlns:a16="http://schemas.microsoft.com/office/drawing/2014/main" id="{19E10945-0B93-4332-8B3E-ACA153FCF9A3}"/>
              </a:ext>
              <a:ext uri="{C183D7F6-B498-43B3-948B-1728B52AA6E4}">
                <adec:decorative xmlns:adec="http://schemas.microsoft.com/office/drawing/2017/decorative" val="1"/>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53" t="10345" r="2058" b="46860"/>
          <a:stretch/>
        </p:blipFill>
        <p:spPr>
          <a:xfrm>
            <a:off x="-19050" y="1"/>
            <a:ext cx="12192000" cy="3545113"/>
          </a:xfrm>
          <a:prstGeom prst="rect">
            <a:avLst/>
          </a:prstGeom>
        </p:spPr>
      </p:pic>
    </p:spTree>
    <p:extLst>
      <p:ext uri="{BB962C8B-B14F-4D97-AF65-F5344CB8AC3E}">
        <p14:creationId xmlns:p14="http://schemas.microsoft.com/office/powerpoint/2010/main" val="25822514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wo Content" userDrawn="1">
  <p:cSld name="1_Two Content">
    <p:bg>
      <p:bgPr>
        <a:gradFill>
          <a:gsLst>
            <a:gs pos="0">
              <a:srgbClr val="FFFFFF"/>
            </a:gs>
            <a:gs pos="62000">
              <a:srgbClr val="EDEDED">
                <a:alpha val="62745"/>
              </a:srgbClr>
            </a:gs>
            <a:gs pos="100000">
              <a:srgbClr val="EDEDED"/>
            </a:gs>
          </a:gsLst>
          <a:lin ang="4800000" scaled="0"/>
        </a:gradFill>
        <a:effectLst/>
      </p:bgPr>
    </p:bg>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47700" y="546008"/>
            <a:ext cx="9288972" cy="1229075"/>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chemeClr val="dk2"/>
              </a:buClr>
              <a:buSzPts val="6000"/>
              <a:buFont typeface="Arial"/>
              <a:buNone/>
              <a:defRPr>
                <a:solidFill>
                  <a:schemeClr val="dk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8"/>
          <p:cNvSpPr txBox="1">
            <a:spLocks noGrp="1"/>
          </p:cNvSpPr>
          <p:nvPr>
            <p:ph type="body" idx="1"/>
          </p:nvPr>
        </p:nvSpPr>
        <p:spPr>
          <a:xfrm>
            <a:off x="647699" y="2092960"/>
            <a:ext cx="5295903" cy="3964940"/>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00"/>
              </a:spcBef>
              <a:spcAft>
                <a:spcPts val="0"/>
              </a:spcAft>
              <a:buClr>
                <a:schemeClr val="accent1"/>
              </a:buClr>
              <a:buSzPts val="3200"/>
              <a:buChar char="•"/>
              <a:defRPr sz="3200"/>
            </a:lvl1pPr>
            <a:lvl2pPr marL="914400" lvl="1" indent="-419100" algn="l">
              <a:lnSpc>
                <a:spcPct val="100000"/>
              </a:lnSpc>
              <a:spcBef>
                <a:spcPts val="600"/>
              </a:spcBef>
              <a:spcAft>
                <a:spcPts val="0"/>
              </a:spcAft>
              <a:buClr>
                <a:schemeClr val="accent1"/>
              </a:buClr>
              <a:buSzPts val="3000"/>
              <a:buChar char="◦"/>
              <a:defRPr sz="3000">
                <a:solidFill>
                  <a:schemeClr val="dk1"/>
                </a:solidFill>
                <a:latin typeface="Arial"/>
                <a:ea typeface="Arial"/>
                <a:cs typeface="Arial"/>
                <a:sym typeface="Arial"/>
              </a:defRPr>
            </a:lvl2pPr>
            <a:lvl3pPr marL="1371600" lvl="2" indent="-406400" algn="l">
              <a:lnSpc>
                <a:spcPct val="100000"/>
              </a:lnSpc>
              <a:spcBef>
                <a:spcPts val="600"/>
              </a:spcBef>
              <a:spcAft>
                <a:spcPts val="0"/>
              </a:spcAft>
              <a:buClr>
                <a:schemeClr val="accent1"/>
              </a:buClr>
              <a:buSzPts val="2800"/>
              <a:buFont typeface="Arial"/>
              <a:buChar char="▪"/>
              <a:defRPr sz="2800">
                <a:solidFill>
                  <a:schemeClr val="dk1"/>
                </a:solidFill>
                <a:latin typeface="Arial"/>
                <a:ea typeface="Arial"/>
                <a:cs typeface="Arial"/>
                <a:sym typeface="Arial"/>
              </a:defRPr>
            </a:lvl3pPr>
            <a:lvl4pPr marL="1828800" lvl="3" indent="-393700" algn="l">
              <a:lnSpc>
                <a:spcPct val="100000"/>
              </a:lnSpc>
              <a:spcBef>
                <a:spcPts val="600"/>
              </a:spcBef>
              <a:spcAft>
                <a:spcPts val="0"/>
              </a:spcAft>
              <a:buClr>
                <a:schemeClr val="accent1"/>
              </a:buClr>
              <a:buSzPts val="2600"/>
              <a:buChar char="▫"/>
              <a:defRPr sz="2600">
                <a:solidFill>
                  <a:schemeClr val="dk1"/>
                </a:solidFill>
                <a:latin typeface="Arial"/>
                <a:ea typeface="Arial"/>
                <a:cs typeface="Arial"/>
                <a:sym typeface="Arial"/>
              </a:defRPr>
            </a:lvl4pPr>
            <a:lvl5pPr marL="2286000" lvl="4" indent="-381000" algn="l">
              <a:lnSpc>
                <a:spcPct val="100000"/>
              </a:lnSpc>
              <a:spcBef>
                <a:spcPts val="600"/>
              </a:spcBef>
              <a:spcAft>
                <a:spcPts val="0"/>
              </a:spcAft>
              <a:buClr>
                <a:schemeClr val="accent1"/>
              </a:buClr>
              <a:buSzPts val="2400"/>
              <a:buChar char="▪"/>
              <a:defRPr sz="2400">
                <a:solidFill>
                  <a:schemeClr val="dk1"/>
                </a:solidFill>
                <a:latin typeface="Arial"/>
                <a:ea typeface="Arial"/>
                <a:cs typeface="Arial"/>
                <a:sym typeface="Arial"/>
              </a:defRPr>
            </a:lvl5pPr>
            <a:lvl6pPr marL="2743200" lvl="5" indent="-342900" algn="l">
              <a:lnSpc>
                <a:spcPct val="90000"/>
              </a:lnSpc>
              <a:spcBef>
                <a:spcPts val="6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 name="Picture Placeholder 2">
            <a:extLst>
              <a:ext uri="{FF2B5EF4-FFF2-40B4-BE49-F238E27FC236}">
                <a16:creationId xmlns:a16="http://schemas.microsoft.com/office/drawing/2014/main" id="{EFBC3B4F-8854-999E-23B8-5B4A3F5E9EE2}"/>
              </a:ext>
            </a:extLst>
          </p:cNvPr>
          <p:cNvSpPr>
            <a:spLocks noGrp="1"/>
          </p:cNvSpPr>
          <p:nvPr>
            <p:ph type="pic" sz="quarter" idx="10"/>
          </p:nvPr>
        </p:nvSpPr>
        <p:spPr>
          <a:xfrm>
            <a:off x="6419850" y="2092960"/>
            <a:ext cx="1247775" cy="1130300"/>
          </a:xfrm>
        </p:spPr>
        <p:txBody>
          <a:bodyPr/>
          <a:lstStyle/>
          <a:p>
            <a:endParaRPr lang="en-US"/>
          </a:p>
        </p:txBody>
      </p:sp>
      <p:sp>
        <p:nvSpPr>
          <p:cNvPr id="7" name="Table Placeholder 6">
            <a:extLst>
              <a:ext uri="{FF2B5EF4-FFF2-40B4-BE49-F238E27FC236}">
                <a16:creationId xmlns:a16="http://schemas.microsoft.com/office/drawing/2014/main" id="{68FC6DC4-3D27-179B-870D-6E19FCBBF34C}"/>
              </a:ext>
            </a:extLst>
          </p:cNvPr>
          <p:cNvSpPr>
            <a:spLocks noGrp="1"/>
          </p:cNvSpPr>
          <p:nvPr>
            <p:ph type="tbl" sz="quarter" idx="11"/>
          </p:nvPr>
        </p:nvSpPr>
        <p:spPr>
          <a:xfrm>
            <a:off x="8029575" y="2343150"/>
            <a:ext cx="3638550" cy="3714750"/>
          </a:xfrm>
        </p:spPr>
        <p:txBody>
          <a:bodyPr/>
          <a:lstStyle/>
          <a:p>
            <a:endParaRPr lang="en-US"/>
          </a:p>
        </p:txBody>
      </p:sp>
    </p:spTree>
    <p:extLst>
      <p:ext uri="{BB962C8B-B14F-4D97-AF65-F5344CB8AC3E}">
        <p14:creationId xmlns:p14="http://schemas.microsoft.com/office/powerpoint/2010/main" val="1007108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spcBef>
                <a:spcPts val="1200"/>
              </a:spcBef>
              <a:defRPr>
                <a:latin typeface="Arial" panose="020B0604020202020204" pitchFamily="34" charset="0"/>
                <a:cs typeface="Arial" panose="020B0604020202020204" pitchFamily="34" charset="0"/>
              </a:defRPr>
            </a:lvl1pPr>
            <a:lvl2pPr marL="685800" indent="-228600">
              <a:lnSpc>
                <a:spcPct val="100000"/>
              </a:lnSpc>
              <a:spcBef>
                <a:spcPts val="1200"/>
              </a:spcBef>
              <a:buFont typeface="Arial" panose="020B0604020202020204" pitchFamily="34" charset="0"/>
              <a:buChar char="–"/>
              <a:defRPr>
                <a:latin typeface="Arial" panose="020B0604020202020204" pitchFamily="34" charset="0"/>
                <a:cs typeface="Arial" panose="020B0604020202020204" pitchFamily="34" charset="0"/>
              </a:defRPr>
            </a:lvl2pPr>
            <a:lvl3pPr marL="1143000" indent="-228600">
              <a:lnSpc>
                <a:spcPct val="100000"/>
              </a:lnSpc>
              <a:spcBef>
                <a:spcPts val="1200"/>
              </a:spcBef>
              <a:buFont typeface="Wingdings" panose="05000000000000000000" pitchFamily="2" charset="2"/>
              <a:buChar char="§"/>
              <a:defRPr>
                <a:latin typeface="Arial" panose="020B0604020202020204" pitchFamily="34" charset="0"/>
                <a:cs typeface="Arial" panose="020B0604020202020204" pitchFamily="34" charset="0"/>
              </a:defRPr>
            </a:lvl3pPr>
            <a:lvl4pPr>
              <a:lnSpc>
                <a:spcPct val="100000"/>
              </a:lnSpc>
              <a:spcBef>
                <a:spcPts val="1200"/>
              </a:spcBef>
              <a:defRPr>
                <a:latin typeface="Arial" panose="020B0604020202020204" pitchFamily="34" charset="0"/>
                <a:cs typeface="Arial" panose="020B0604020202020204" pitchFamily="34" charset="0"/>
              </a:defRPr>
            </a:lvl4pPr>
            <a:lvl5pPr>
              <a:lnSpc>
                <a:spcPct val="100000"/>
              </a:lnSpc>
              <a:spcBef>
                <a:spcPts val="1200"/>
              </a:spcBef>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3F07B27-5348-4263-B67F-EF7FF0A6AD4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98678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15AED132-33BC-4897-98DD-50BD00FACD4E}"/>
              </a:ext>
            </a:extLst>
          </p:cNvPr>
          <p:cNvSpPr>
            <a:spLocks noGrp="1"/>
          </p:cNvSpPr>
          <p:nvPr>
            <p:ph type="title"/>
          </p:nvPr>
        </p:nvSpPr>
        <p:spPr>
          <a:xfrm>
            <a:off x="1498600" y="2208007"/>
            <a:ext cx="9347200" cy="2441986"/>
          </a:xfrm>
        </p:spPr>
        <p:txBody>
          <a:bodyPr/>
          <a:lstStyle>
            <a:lvl1pPr algn="ctr">
              <a:lnSpc>
                <a:spcPct val="100000"/>
              </a:lnSpc>
              <a:defRPr sz="8000">
                <a:solidFill>
                  <a:schemeClr val="bg1"/>
                </a:solidFill>
              </a:defRPr>
            </a:lvl1pPr>
          </a:lstStyle>
          <a:p>
            <a:r>
              <a:rPr lang="en-US"/>
              <a:t>Click to edit Master title style</a:t>
            </a:r>
          </a:p>
        </p:txBody>
      </p:sp>
      <p:pic>
        <p:nvPicPr>
          <p:cNvPr id="5" name="Picture 4" descr="California Department of Education">
            <a:extLst>
              <a:ext uri="{FF2B5EF4-FFF2-40B4-BE49-F238E27FC236}">
                <a16:creationId xmlns:a16="http://schemas.microsoft.com/office/drawing/2014/main" id="{4A957E21-4E77-468E-A923-7EC792D9BA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700" y="216885"/>
            <a:ext cx="1535715" cy="1535715"/>
          </a:xfrm>
          <a:prstGeom prst="rect">
            <a:avLst/>
          </a:prstGeom>
        </p:spPr>
      </p:pic>
    </p:spTree>
    <p:extLst>
      <p:ext uri="{BB962C8B-B14F-4D97-AF65-F5344CB8AC3E}">
        <p14:creationId xmlns:p14="http://schemas.microsoft.com/office/powerpoint/2010/main" val="3608615121"/>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ection slid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15AED132-33BC-4897-98DD-50BD00FACD4E}"/>
              </a:ext>
            </a:extLst>
          </p:cNvPr>
          <p:cNvSpPr>
            <a:spLocks noGrp="1"/>
          </p:cNvSpPr>
          <p:nvPr>
            <p:ph type="title"/>
          </p:nvPr>
        </p:nvSpPr>
        <p:spPr>
          <a:xfrm>
            <a:off x="647700" y="3545114"/>
            <a:ext cx="10858500" cy="2512786"/>
          </a:xfrm>
        </p:spPr>
        <p:txBody>
          <a:bodyPr/>
          <a:lstStyle>
            <a:lvl1pPr algn="ctr">
              <a:lnSpc>
                <a:spcPct val="100000"/>
              </a:lnSpc>
              <a:defRPr sz="8000">
                <a:solidFill>
                  <a:schemeClr val="bg1"/>
                </a:solidFill>
              </a:defRPr>
            </a:lvl1pPr>
          </a:lstStyle>
          <a:p>
            <a:r>
              <a:rPr lang="en-US"/>
              <a:t>Click to edit Master title style</a:t>
            </a:r>
          </a:p>
        </p:txBody>
      </p:sp>
      <p:pic>
        <p:nvPicPr>
          <p:cNvPr id="7" name="Picture 6">
            <a:extLst>
              <a:ext uri="{FF2B5EF4-FFF2-40B4-BE49-F238E27FC236}">
                <a16:creationId xmlns:a16="http://schemas.microsoft.com/office/drawing/2014/main" id="{19E10945-0B93-4332-8B3E-ACA153FCF9A3}"/>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53" t="10345" r="2058" b="46860"/>
          <a:stretch/>
        </p:blipFill>
        <p:spPr>
          <a:xfrm>
            <a:off x="-19050" y="1"/>
            <a:ext cx="12192000" cy="3545113"/>
          </a:xfrm>
          <a:prstGeom prst="rect">
            <a:avLst/>
          </a:prstGeom>
        </p:spPr>
      </p:pic>
    </p:spTree>
    <p:extLst>
      <p:ext uri="{BB962C8B-B14F-4D97-AF65-F5344CB8AC3E}">
        <p14:creationId xmlns:p14="http://schemas.microsoft.com/office/powerpoint/2010/main" val="3167677545"/>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ection Slide2">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81B619-22C3-4FAA-AD44-5C1076EAA70A}"/>
              </a:ext>
              <a:ext uri="{C183D7F6-B498-43B3-948B-1728B52AA6E4}">
                <adec:decorative xmlns:adec="http://schemas.microsoft.com/office/drawing/2017/decorative" val="1"/>
              </a:ext>
            </a:extLst>
          </p:cNvPr>
          <p:cNvSpPr/>
          <p:nvPr/>
        </p:nvSpPr>
        <p:spPr>
          <a:xfrm>
            <a:off x="3086100" y="0"/>
            <a:ext cx="6172200" cy="6858000"/>
          </a:xfrm>
          <a:prstGeom prst="rect">
            <a:avLst/>
          </a:prstGeom>
          <a:solidFill>
            <a:srgbClr val="35405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08610751-F01F-48A3-A6FC-FD433116B873}"/>
              </a:ext>
            </a:extLst>
          </p:cNvPr>
          <p:cNvSpPr>
            <a:spLocks noGrp="1"/>
          </p:cNvSpPr>
          <p:nvPr>
            <p:ph type="title" hasCustomPrompt="1"/>
          </p:nvPr>
        </p:nvSpPr>
        <p:spPr>
          <a:xfrm>
            <a:off x="3086100" y="304800"/>
            <a:ext cx="6172200" cy="5753099"/>
          </a:xfrm>
        </p:spPr>
        <p:txBody>
          <a:bodyPr/>
          <a:lstStyle>
            <a:lvl1pPr algn="ctr">
              <a:lnSpc>
                <a:spcPct val="100000"/>
              </a:lnSpc>
              <a:defRPr sz="8800">
                <a:solidFill>
                  <a:schemeClr val="bg1"/>
                </a:solidFill>
              </a:defRPr>
            </a:lvl1pPr>
          </a:lstStyle>
          <a:p>
            <a:r>
              <a:rPr lang="en-US"/>
              <a:t>Click to edit title</a:t>
            </a:r>
          </a:p>
        </p:txBody>
      </p:sp>
    </p:spTree>
    <p:extLst>
      <p:ext uri="{BB962C8B-B14F-4D97-AF65-F5344CB8AC3E}">
        <p14:creationId xmlns:p14="http://schemas.microsoft.com/office/powerpoint/2010/main" val="2769336502"/>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ction slide3">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07CAC7-C460-47F3-BB1B-AE03FC9DCD1D}"/>
              </a:ext>
              <a:ext uri="{C183D7F6-B498-43B3-948B-1728B52AA6E4}">
                <adec:decorative xmlns:adec="http://schemas.microsoft.com/office/drawing/2017/decorative" val="1"/>
              </a:ext>
            </a:extLst>
          </p:cNvPr>
          <p:cNvSpPr/>
          <p:nvPr/>
        </p:nvSpPr>
        <p:spPr>
          <a:xfrm>
            <a:off x="5860280" y="-103239"/>
            <a:ext cx="6375263" cy="69612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itle">
            <a:extLst>
              <a:ext uri="{FF2B5EF4-FFF2-40B4-BE49-F238E27FC236}">
                <a16:creationId xmlns:a16="http://schemas.microsoft.com/office/drawing/2014/main" id="{2CCCFFB3-2B0C-4737-8C2B-5847DB10CF18}"/>
              </a:ext>
            </a:extLst>
          </p:cNvPr>
          <p:cNvSpPr>
            <a:spLocks noGrp="1"/>
          </p:cNvSpPr>
          <p:nvPr>
            <p:ph type="title" hasCustomPrompt="1"/>
          </p:nvPr>
        </p:nvSpPr>
        <p:spPr>
          <a:xfrm>
            <a:off x="6172200" y="304800"/>
            <a:ext cx="5334000" cy="5753100"/>
          </a:xfrm>
        </p:spPr>
        <p:txBody>
          <a:bodyPr/>
          <a:lstStyle>
            <a:lvl1pPr algn="ctr">
              <a:lnSpc>
                <a:spcPct val="100000"/>
              </a:lnSpc>
              <a:defRPr sz="8000">
                <a:solidFill>
                  <a:schemeClr val="bg1"/>
                </a:solidFill>
              </a:defRPr>
            </a:lvl1pPr>
          </a:lstStyle>
          <a:p>
            <a:r>
              <a:rPr lang="en-US"/>
              <a:t>Title Slide</a:t>
            </a:r>
          </a:p>
        </p:txBody>
      </p:sp>
    </p:spTree>
    <p:extLst>
      <p:ext uri="{BB962C8B-B14F-4D97-AF65-F5344CB8AC3E}">
        <p14:creationId xmlns:p14="http://schemas.microsoft.com/office/powerpoint/2010/main" val="455027657"/>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One Content">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51E748A5-918B-4C07-80B1-6C2AE419FDDD}"/>
              </a:ext>
            </a:extLst>
          </p:cNvPr>
          <p:cNvSpPr>
            <a:spLocks noGrp="1"/>
          </p:cNvSpPr>
          <p:nvPr>
            <p:ph type="title"/>
          </p:nvPr>
        </p:nvSpPr>
        <p:spPr>
          <a:xfrm>
            <a:off x="647700" y="304801"/>
            <a:ext cx="10858500" cy="1335314"/>
          </a:xfrm>
          <a:prstGeom prst="rect">
            <a:avLst/>
          </a:prstGeom>
        </p:spPr>
        <p:txBody>
          <a:bodyPr vert="horz" lIns="91440" tIns="45720" rIns="91440" bIns="45720" rtlCol="0" anchor="ctr" anchorCtr="0">
            <a:noAutofit/>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BAB24A5-BAD8-4DB2-B429-3BCE161EDA02}"/>
              </a:ext>
            </a:extLst>
          </p:cNvPr>
          <p:cNvSpPr>
            <a:spLocks noGrp="1"/>
          </p:cNvSpPr>
          <p:nvPr>
            <p:ph sz="quarter" idx="10"/>
          </p:nvPr>
        </p:nvSpPr>
        <p:spPr>
          <a:xfrm>
            <a:off x="647699" y="1752600"/>
            <a:ext cx="10858499" cy="4305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7809679"/>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One Content (Horizontal)">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51E748A5-918B-4C07-80B1-6C2AE419FDDD}"/>
              </a:ext>
            </a:extLst>
          </p:cNvPr>
          <p:cNvSpPr>
            <a:spLocks noGrp="1"/>
          </p:cNvSpPr>
          <p:nvPr>
            <p:ph type="title"/>
          </p:nvPr>
        </p:nvSpPr>
        <p:spPr>
          <a:xfrm>
            <a:off x="647700" y="304800"/>
            <a:ext cx="5263816" cy="5753100"/>
          </a:xfrm>
          <a:prstGeom prst="rect">
            <a:avLst/>
          </a:prstGeom>
        </p:spPr>
        <p:txBody>
          <a:bodyPr vert="horz" lIns="91440" tIns="45720" rIns="91440" bIns="45720" rtlCol="0" anchor="ctr" anchorCtr="0">
            <a:noAutofit/>
          </a:bodyPr>
          <a:lstStyle>
            <a:lvl1pPr>
              <a:lnSpc>
                <a:spcPct val="100000"/>
              </a:lnSpc>
              <a:defRPr>
                <a:solidFill>
                  <a:schemeClr val="tx1"/>
                </a:solidFill>
              </a:defRPr>
            </a:lvl1pPr>
          </a:lstStyle>
          <a:p>
            <a:r>
              <a:rPr lang="en-US"/>
              <a:t>Click to edit Master title style</a:t>
            </a:r>
          </a:p>
        </p:txBody>
      </p:sp>
      <p:sp>
        <p:nvSpPr>
          <p:cNvPr id="3" name="Oval 2">
            <a:extLst>
              <a:ext uri="{FF2B5EF4-FFF2-40B4-BE49-F238E27FC236}">
                <a16:creationId xmlns:a16="http://schemas.microsoft.com/office/drawing/2014/main" id="{96935034-F1E7-45C6-90F2-C602F782C4AA}"/>
              </a:ext>
              <a:ext uri="{C183D7F6-B498-43B3-948B-1728B52AA6E4}">
                <adec:decorative xmlns:adec="http://schemas.microsoft.com/office/drawing/2017/decorative" val="1"/>
              </a:ext>
            </a:extLst>
          </p:cNvPr>
          <p:cNvSpPr/>
          <p:nvPr/>
        </p:nvSpPr>
        <p:spPr>
          <a:xfrm>
            <a:off x="6064478" y="429310"/>
            <a:ext cx="76200" cy="5362575"/>
          </a:xfrm>
          <a:prstGeom prst="ellipse">
            <a:avLst/>
          </a:prstGeom>
          <a:solidFill>
            <a:schemeClr val="tx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E9DE89D9-B5B5-44B4-BD91-F317054FBE1C}"/>
              </a:ext>
            </a:extLst>
          </p:cNvPr>
          <p:cNvSpPr>
            <a:spLocks noGrp="1"/>
          </p:cNvSpPr>
          <p:nvPr>
            <p:ph sz="quarter" idx="10"/>
          </p:nvPr>
        </p:nvSpPr>
        <p:spPr>
          <a:xfrm>
            <a:off x="6356684" y="304800"/>
            <a:ext cx="5187616" cy="575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7126209"/>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DC57D509-06F3-4F98-90AA-0EE7BD1D8AFC}"/>
              </a:ext>
            </a:extLst>
          </p:cNvPr>
          <p:cNvSpPr>
            <a:spLocks noGrp="1"/>
          </p:cNvSpPr>
          <p:nvPr>
            <p:ph type="title"/>
          </p:nvPr>
        </p:nvSpPr>
        <p:spPr>
          <a:xfrm>
            <a:off x="647700" y="304801"/>
            <a:ext cx="10858500" cy="1335314"/>
          </a:xfrm>
          <a:prstGeom prst="rect">
            <a:avLst/>
          </a:prstGeom>
        </p:spPr>
        <p:txBody>
          <a:bodyPr vert="horz" lIns="91440" tIns="45720" rIns="91440" bIns="45720" rtlCol="0" anchor="ctr" anchorCtr="0">
            <a:noAutofit/>
          </a:bodyP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02251E4C-AE67-4F14-A791-DD173F4C2FC7}"/>
              </a:ext>
            </a:extLst>
          </p:cNvPr>
          <p:cNvSpPr>
            <a:spLocks noGrp="1"/>
          </p:cNvSpPr>
          <p:nvPr>
            <p:ph sz="quarter" idx="10"/>
          </p:nvPr>
        </p:nvSpPr>
        <p:spPr>
          <a:xfrm>
            <a:off x="647700" y="1752601"/>
            <a:ext cx="5448300" cy="4305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E79F0BD1-2D27-4EBE-9EFF-C80453B02D10}"/>
              </a:ext>
            </a:extLst>
          </p:cNvPr>
          <p:cNvSpPr>
            <a:spLocks noGrp="1"/>
          </p:cNvSpPr>
          <p:nvPr>
            <p:ph sz="quarter" idx="11"/>
          </p:nvPr>
        </p:nvSpPr>
        <p:spPr>
          <a:xfrm>
            <a:off x="6357256" y="1752601"/>
            <a:ext cx="5148943" cy="4305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42414494"/>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ree Content">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1289BE7D-1215-472B-8E96-33B39885C32E}"/>
              </a:ext>
            </a:extLst>
          </p:cNvPr>
          <p:cNvSpPr>
            <a:spLocks noGrp="1"/>
          </p:cNvSpPr>
          <p:nvPr>
            <p:ph type="title"/>
          </p:nvPr>
        </p:nvSpPr>
        <p:spPr>
          <a:xfrm>
            <a:off x="647700" y="304800"/>
            <a:ext cx="10858500" cy="1320800"/>
          </a:xfrm>
          <a:prstGeom prst="rect">
            <a:avLst/>
          </a:prstGeom>
        </p:spPr>
        <p:txBody>
          <a:bodyPr vert="horz" lIns="91440" tIns="45720" rIns="91440" bIns="45720" rtlCol="0" anchor="ctr" anchorCtr="0">
            <a:noAutofit/>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9BF2AC34-E280-4117-AC49-8FDFCE9006B6}"/>
              </a:ext>
            </a:extLst>
          </p:cNvPr>
          <p:cNvSpPr>
            <a:spLocks noGrp="1"/>
          </p:cNvSpPr>
          <p:nvPr>
            <p:ph sz="quarter" idx="10"/>
          </p:nvPr>
        </p:nvSpPr>
        <p:spPr>
          <a:xfrm>
            <a:off x="647700" y="1752601"/>
            <a:ext cx="3400425" cy="4305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EB9E7ACB-46E8-4425-AE03-6C52694602A6}"/>
              </a:ext>
            </a:extLst>
          </p:cNvPr>
          <p:cNvSpPr>
            <a:spLocks noGrp="1"/>
          </p:cNvSpPr>
          <p:nvPr>
            <p:ph sz="quarter" idx="11"/>
          </p:nvPr>
        </p:nvSpPr>
        <p:spPr>
          <a:xfrm>
            <a:off x="4376737" y="1752601"/>
            <a:ext cx="3400425" cy="4305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439A5F31-DAAD-418F-B6E7-C43CE4C5BAC9}"/>
              </a:ext>
            </a:extLst>
          </p:cNvPr>
          <p:cNvSpPr>
            <a:spLocks noGrp="1"/>
          </p:cNvSpPr>
          <p:nvPr>
            <p:ph sz="quarter" idx="12"/>
          </p:nvPr>
        </p:nvSpPr>
        <p:spPr>
          <a:xfrm>
            <a:off x="8105775" y="1752601"/>
            <a:ext cx="3400425" cy="4305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9505046"/>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Slide2">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81B619-22C3-4FAA-AD44-5C1076EAA70A}"/>
              </a:ext>
              <a:ext uri="{C183D7F6-B498-43B3-948B-1728B52AA6E4}">
                <adec:decorative xmlns:adec="http://schemas.microsoft.com/office/drawing/2017/decorative" val="1"/>
              </a:ext>
            </a:extLst>
          </p:cNvPr>
          <p:cNvSpPr/>
          <p:nvPr userDrawn="1"/>
        </p:nvSpPr>
        <p:spPr>
          <a:xfrm>
            <a:off x="3086100" y="0"/>
            <a:ext cx="6172200" cy="6858000"/>
          </a:xfrm>
          <a:prstGeom prst="rect">
            <a:avLst/>
          </a:prstGeom>
          <a:solidFill>
            <a:srgbClr val="35405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08610751-F01F-48A3-A6FC-FD433116B873}"/>
              </a:ext>
            </a:extLst>
          </p:cNvPr>
          <p:cNvSpPr>
            <a:spLocks noGrp="1"/>
          </p:cNvSpPr>
          <p:nvPr>
            <p:ph type="title" hasCustomPrompt="1"/>
          </p:nvPr>
        </p:nvSpPr>
        <p:spPr>
          <a:xfrm>
            <a:off x="3086100" y="304800"/>
            <a:ext cx="6172200" cy="5753099"/>
          </a:xfrm>
        </p:spPr>
        <p:txBody>
          <a:bodyPr/>
          <a:lstStyle>
            <a:lvl1pPr algn="ctr">
              <a:lnSpc>
                <a:spcPct val="100000"/>
              </a:lnSpc>
              <a:defRPr sz="8800">
                <a:solidFill>
                  <a:schemeClr val="bg1"/>
                </a:solidFill>
              </a:defRPr>
            </a:lvl1pPr>
          </a:lstStyle>
          <a:p>
            <a:r>
              <a:rPr lang="en-US"/>
              <a:t>Click to edit title</a:t>
            </a:r>
          </a:p>
        </p:txBody>
      </p:sp>
    </p:spTree>
    <p:extLst>
      <p:ext uri="{BB962C8B-B14F-4D97-AF65-F5344CB8AC3E}">
        <p14:creationId xmlns:p14="http://schemas.microsoft.com/office/powerpoint/2010/main" val="36453504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Four Content">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7699CDD5-D47B-4671-A89C-2BD3226A96E4}"/>
              </a:ext>
            </a:extLst>
          </p:cNvPr>
          <p:cNvSpPr>
            <a:spLocks noGrp="1"/>
          </p:cNvSpPr>
          <p:nvPr>
            <p:ph type="title"/>
          </p:nvPr>
        </p:nvSpPr>
        <p:spPr>
          <a:xfrm>
            <a:off x="647700" y="304800"/>
            <a:ext cx="10858500" cy="1306286"/>
          </a:xfrm>
          <a:prstGeom prst="rect">
            <a:avLst/>
          </a:prstGeom>
        </p:spPr>
        <p:txBody>
          <a:bodyPr vert="horz" lIns="91440" tIns="45720" rIns="91440" bIns="45720" rtlCol="0" anchor="ctr" anchorCtr="0">
            <a:noAutofit/>
          </a:bodyPr>
          <a:lstStyle>
            <a:lvl1pPr>
              <a:defRPr>
                <a:solidFill>
                  <a:schemeClr val="tx1"/>
                </a:solidFill>
              </a:defRPr>
            </a:lvl1pPr>
          </a:lstStyle>
          <a:p>
            <a:r>
              <a:rPr lang="en-US"/>
              <a:t>Click to edit Master title style</a:t>
            </a:r>
          </a:p>
        </p:txBody>
      </p:sp>
      <p:sp>
        <p:nvSpPr>
          <p:cNvPr id="3" name="Content Placeholder">
            <a:extLst>
              <a:ext uri="{FF2B5EF4-FFF2-40B4-BE49-F238E27FC236}">
                <a16:creationId xmlns:a16="http://schemas.microsoft.com/office/drawing/2014/main" id="{C19936BF-D909-4B69-B0DC-2A31753C3893}"/>
              </a:ext>
            </a:extLst>
          </p:cNvPr>
          <p:cNvSpPr>
            <a:spLocks noGrp="1"/>
          </p:cNvSpPr>
          <p:nvPr>
            <p:ph sz="quarter" idx="11"/>
          </p:nvPr>
        </p:nvSpPr>
        <p:spPr>
          <a:xfrm>
            <a:off x="647700" y="1917701"/>
            <a:ext cx="5201556" cy="1817688"/>
          </a:xfrm>
        </p:spPr>
        <p:txBody>
          <a:bodyPr/>
          <a:lstStyle/>
          <a:p>
            <a:pPr lvl="0"/>
            <a:r>
              <a:rPr lang="en-US"/>
              <a:t>Click to edit Master text styles</a:t>
            </a:r>
          </a:p>
        </p:txBody>
      </p:sp>
      <p:sp>
        <p:nvSpPr>
          <p:cNvPr id="9" name="Content Placeholder">
            <a:extLst>
              <a:ext uri="{FF2B5EF4-FFF2-40B4-BE49-F238E27FC236}">
                <a16:creationId xmlns:a16="http://schemas.microsoft.com/office/drawing/2014/main" id="{79BD6580-94FF-4302-B7EE-6FFDCD78C0D6}"/>
              </a:ext>
            </a:extLst>
          </p:cNvPr>
          <p:cNvSpPr>
            <a:spLocks noGrp="1"/>
          </p:cNvSpPr>
          <p:nvPr>
            <p:ph sz="quarter" idx="12"/>
          </p:nvPr>
        </p:nvSpPr>
        <p:spPr>
          <a:xfrm>
            <a:off x="647699" y="4240212"/>
            <a:ext cx="5201557" cy="1817688"/>
          </a:xfrm>
        </p:spPr>
        <p:txBody>
          <a:bodyPr/>
          <a:lstStyle/>
          <a:p>
            <a:pPr lvl="0"/>
            <a:r>
              <a:rPr lang="en-US"/>
              <a:t>Click to edit Master text styles</a:t>
            </a:r>
          </a:p>
        </p:txBody>
      </p:sp>
      <p:sp>
        <p:nvSpPr>
          <p:cNvPr id="10" name="Content Placeholder">
            <a:extLst>
              <a:ext uri="{FF2B5EF4-FFF2-40B4-BE49-F238E27FC236}">
                <a16:creationId xmlns:a16="http://schemas.microsoft.com/office/drawing/2014/main" id="{2DC9D97D-4067-4D82-8F60-D276632FC88E}"/>
              </a:ext>
            </a:extLst>
          </p:cNvPr>
          <p:cNvSpPr>
            <a:spLocks noGrp="1"/>
          </p:cNvSpPr>
          <p:nvPr>
            <p:ph sz="quarter" idx="13"/>
          </p:nvPr>
        </p:nvSpPr>
        <p:spPr>
          <a:xfrm>
            <a:off x="6172200" y="1917701"/>
            <a:ext cx="5143500" cy="1817688"/>
          </a:xfrm>
        </p:spPr>
        <p:txBody>
          <a:bodyPr/>
          <a:lstStyle/>
          <a:p>
            <a:pPr lvl="0"/>
            <a:r>
              <a:rPr lang="en-US"/>
              <a:t>Click to edit Master text styles</a:t>
            </a:r>
          </a:p>
        </p:txBody>
      </p:sp>
      <p:sp>
        <p:nvSpPr>
          <p:cNvPr id="15" name="Content Placeholder">
            <a:extLst>
              <a:ext uri="{FF2B5EF4-FFF2-40B4-BE49-F238E27FC236}">
                <a16:creationId xmlns:a16="http://schemas.microsoft.com/office/drawing/2014/main" id="{2F9F0E31-A4E6-4D62-8898-5A66B193033F}"/>
              </a:ext>
            </a:extLst>
          </p:cNvPr>
          <p:cNvSpPr>
            <a:spLocks noGrp="1"/>
          </p:cNvSpPr>
          <p:nvPr>
            <p:ph sz="quarter" idx="14"/>
          </p:nvPr>
        </p:nvSpPr>
        <p:spPr>
          <a:xfrm>
            <a:off x="6172200" y="4191620"/>
            <a:ext cx="5143500" cy="1817688"/>
          </a:xfrm>
        </p:spPr>
        <p:txBody>
          <a:bodyPr/>
          <a:lstStyle/>
          <a:p>
            <a:pPr lvl="0"/>
            <a:r>
              <a:rPr lang="en-US"/>
              <a:t>Click to edit Master text styles</a:t>
            </a:r>
          </a:p>
        </p:txBody>
      </p:sp>
    </p:spTree>
    <p:extLst>
      <p:ext uri="{BB962C8B-B14F-4D97-AF65-F5344CB8AC3E}">
        <p14:creationId xmlns:p14="http://schemas.microsoft.com/office/powerpoint/2010/main" val="875554360"/>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E24D0-CC66-484C-BDAE-80AA1BA3ED4C}"/>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4D160E42-F71D-431C-BC15-7EF198F99856}"/>
              </a:ext>
            </a:extLst>
          </p:cNvPr>
          <p:cNvSpPr>
            <a:spLocks noGrp="1"/>
          </p:cNvSpPr>
          <p:nvPr>
            <p:ph sz="quarter" idx="11"/>
          </p:nvPr>
        </p:nvSpPr>
        <p:spPr>
          <a:xfrm>
            <a:off x="647700" y="1917701"/>
            <a:ext cx="3324532" cy="1415434"/>
          </a:xfrm>
        </p:spPr>
        <p:txBody>
          <a:bodyPr/>
          <a:lstStyle/>
          <a:p>
            <a:pPr lvl="0"/>
            <a:r>
              <a:rPr lang="en-US"/>
              <a:t>Click to edit Master text styles</a:t>
            </a:r>
          </a:p>
        </p:txBody>
      </p:sp>
      <p:sp>
        <p:nvSpPr>
          <p:cNvPr id="4" name="Content Placeholder">
            <a:extLst>
              <a:ext uri="{FF2B5EF4-FFF2-40B4-BE49-F238E27FC236}">
                <a16:creationId xmlns:a16="http://schemas.microsoft.com/office/drawing/2014/main" id="{CC897884-B1DA-48FF-8CCA-46F47A52A2E4}"/>
              </a:ext>
            </a:extLst>
          </p:cNvPr>
          <p:cNvSpPr>
            <a:spLocks noGrp="1"/>
          </p:cNvSpPr>
          <p:nvPr>
            <p:ph sz="quarter" idx="12"/>
          </p:nvPr>
        </p:nvSpPr>
        <p:spPr>
          <a:xfrm>
            <a:off x="4211893" y="3654284"/>
            <a:ext cx="3324532" cy="1415434"/>
          </a:xfrm>
        </p:spPr>
        <p:txBody>
          <a:bodyPr/>
          <a:lstStyle/>
          <a:p>
            <a:pPr lvl="0"/>
            <a:r>
              <a:rPr lang="en-US"/>
              <a:t>Click to edit Master text styles</a:t>
            </a:r>
          </a:p>
        </p:txBody>
      </p:sp>
      <p:sp>
        <p:nvSpPr>
          <p:cNvPr id="5" name="Content Placeholder">
            <a:extLst>
              <a:ext uri="{FF2B5EF4-FFF2-40B4-BE49-F238E27FC236}">
                <a16:creationId xmlns:a16="http://schemas.microsoft.com/office/drawing/2014/main" id="{8D9B7AF6-2E0F-4885-8824-28647981892E}"/>
              </a:ext>
            </a:extLst>
          </p:cNvPr>
          <p:cNvSpPr>
            <a:spLocks noGrp="1"/>
          </p:cNvSpPr>
          <p:nvPr>
            <p:ph sz="quarter" idx="13"/>
          </p:nvPr>
        </p:nvSpPr>
        <p:spPr>
          <a:xfrm>
            <a:off x="3972232" y="1883699"/>
            <a:ext cx="3324532" cy="1415434"/>
          </a:xfrm>
        </p:spPr>
        <p:txBody>
          <a:bodyPr/>
          <a:lstStyle/>
          <a:p>
            <a:pPr lvl="0"/>
            <a:r>
              <a:rPr lang="en-US"/>
              <a:t>Click to edit Master text styles</a:t>
            </a:r>
          </a:p>
        </p:txBody>
      </p:sp>
      <p:sp>
        <p:nvSpPr>
          <p:cNvPr id="6" name="Content Placeholder">
            <a:extLst>
              <a:ext uri="{FF2B5EF4-FFF2-40B4-BE49-F238E27FC236}">
                <a16:creationId xmlns:a16="http://schemas.microsoft.com/office/drawing/2014/main" id="{8E3D3129-4376-4AC0-8208-592D985A8E26}"/>
              </a:ext>
            </a:extLst>
          </p:cNvPr>
          <p:cNvSpPr>
            <a:spLocks noGrp="1"/>
          </p:cNvSpPr>
          <p:nvPr>
            <p:ph sz="quarter" idx="14"/>
          </p:nvPr>
        </p:nvSpPr>
        <p:spPr>
          <a:xfrm>
            <a:off x="7608939" y="1917701"/>
            <a:ext cx="3324532" cy="1415434"/>
          </a:xfrm>
        </p:spPr>
        <p:txBody>
          <a:bodyPr/>
          <a:lstStyle/>
          <a:p>
            <a:pPr lvl="0"/>
            <a:r>
              <a:rPr lang="en-US"/>
              <a:t>Click to edit Master text styles</a:t>
            </a:r>
          </a:p>
        </p:txBody>
      </p:sp>
      <p:sp>
        <p:nvSpPr>
          <p:cNvPr id="7" name="Content Placeholder">
            <a:extLst>
              <a:ext uri="{FF2B5EF4-FFF2-40B4-BE49-F238E27FC236}">
                <a16:creationId xmlns:a16="http://schemas.microsoft.com/office/drawing/2014/main" id="{FB1A3386-6798-4915-A292-F4258B30B8B5}"/>
              </a:ext>
            </a:extLst>
          </p:cNvPr>
          <p:cNvSpPr>
            <a:spLocks noGrp="1"/>
          </p:cNvSpPr>
          <p:nvPr>
            <p:ph sz="quarter" idx="15"/>
          </p:nvPr>
        </p:nvSpPr>
        <p:spPr>
          <a:xfrm>
            <a:off x="7726925" y="3485535"/>
            <a:ext cx="3324532" cy="1415434"/>
          </a:xfrm>
        </p:spPr>
        <p:txBody>
          <a:bodyPr/>
          <a:lstStyle/>
          <a:p>
            <a:pPr lvl="0"/>
            <a:r>
              <a:rPr lang="en-US"/>
              <a:t>Click to edit Master text styles</a:t>
            </a:r>
          </a:p>
        </p:txBody>
      </p:sp>
      <p:sp>
        <p:nvSpPr>
          <p:cNvPr id="8" name="Content Placeholder">
            <a:extLst>
              <a:ext uri="{FF2B5EF4-FFF2-40B4-BE49-F238E27FC236}">
                <a16:creationId xmlns:a16="http://schemas.microsoft.com/office/drawing/2014/main" id="{E5B43E3E-B310-4DF9-8B9A-71F880A4FDA2}"/>
              </a:ext>
            </a:extLst>
          </p:cNvPr>
          <p:cNvSpPr>
            <a:spLocks noGrp="1"/>
          </p:cNvSpPr>
          <p:nvPr>
            <p:ph sz="quarter" idx="16"/>
          </p:nvPr>
        </p:nvSpPr>
        <p:spPr>
          <a:xfrm>
            <a:off x="696861" y="3524866"/>
            <a:ext cx="3324532" cy="1415434"/>
          </a:xfrm>
        </p:spPr>
        <p:txBody>
          <a:bodyPr/>
          <a:lstStyle/>
          <a:p>
            <a:pPr lvl="0"/>
            <a:r>
              <a:rPr lang="en-US"/>
              <a:t>Click to edit Master text styles</a:t>
            </a:r>
          </a:p>
        </p:txBody>
      </p:sp>
      <p:sp>
        <p:nvSpPr>
          <p:cNvPr id="9" name="Content Placeholder">
            <a:extLst>
              <a:ext uri="{FF2B5EF4-FFF2-40B4-BE49-F238E27FC236}">
                <a16:creationId xmlns:a16="http://schemas.microsoft.com/office/drawing/2014/main" id="{CCE48EF7-7627-4797-8DEC-CBEF1F6A4559}"/>
              </a:ext>
            </a:extLst>
          </p:cNvPr>
          <p:cNvSpPr>
            <a:spLocks noGrp="1"/>
          </p:cNvSpPr>
          <p:nvPr>
            <p:ph sz="quarter" idx="17"/>
          </p:nvPr>
        </p:nvSpPr>
        <p:spPr>
          <a:xfrm>
            <a:off x="696861" y="5255752"/>
            <a:ext cx="3324532" cy="1415434"/>
          </a:xfrm>
        </p:spPr>
        <p:txBody>
          <a:bodyPr/>
          <a:lstStyle/>
          <a:p>
            <a:pPr lvl="0"/>
            <a:r>
              <a:rPr lang="en-US"/>
              <a:t>Click to edit Master text styles</a:t>
            </a:r>
          </a:p>
        </p:txBody>
      </p:sp>
      <p:sp>
        <p:nvSpPr>
          <p:cNvPr id="10" name="Content Placeholder">
            <a:extLst>
              <a:ext uri="{FF2B5EF4-FFF2-40B4-BE49-F238E27FC236}">
                <a16:creationId xmlns:a16="http://schemas.microsoft.com/office/drawing/2014/main" id="{BFF2FC00-B18E-4D73-8183-10A378469F7C}"/>
              </a:ext>
            </a:extLst>
          </p:cNvPr>
          <p:cNvSpPr>
            <a:spLocks noGrp="1"/>
          </p:cNvSpPr>
          <p:nvPr>
            <p:ph sz="quarter" idx="18"/>
          </p:nvPr>
        </p:nvSpPr>
        <p:spPr>
          <a:xfrm>
            <a:off x="4402393" y="5284795"/>
            <a:ext cx="3324532" cy="1415434"/>
          </a:xfrm>
        </p:spPr>
        <p:txBody>
          <a:bodyPr/>
          <a:lstStyle/>
          <a:p>
            <a:pPr lvl="0"/>
            <a:r>
              <a:rPr lang="en-US"/>
              <a:t>Click to edit Master text styles</a:t>
            </a:r>
          </a:p>
        </p:txBody>
      </p:sp>
      <p:sp>
        <p:nvSpPr>
          <p:cNvPr id="11" name="Content Placeholder">
            <a:extLst>
              <a:ext uri="{FF2B5EF4-FFF2-40B4-BE49-F238E27FC236}">
                <a16:creationId xmlns:a16="http://schemas.microsoft.com/office/drawing/2014/main" id="{F1BF4435-0086-4B8E-8EAE-0ADEFFF20B4B}"/>
              </a:ext>
            </a:extLst>
          </p:cNvPr>
          <p:cNvSpPr>
            <a:spLocks noGrp="1"/>
          </p:cNvSpPr>
          <p:nvPr>
            <p:ph sz="quarter" idx="19"/>
          </p:nvPr>
        </p:nvSpPr>
        <p:spPr>
          <a:xfrm>
            <a:off x="8026809" y="5255752"/>
            <a:ext cx="3324532" cy="1415434"/>
          </a:xfrm>
        </p:spPr>
        <p:txBody>
          <a:bodyPr/>
          <a:lstStyle/>
          <a:p>
            <a:pPr lvl="0"/>
            <a:r>
              <a:rPr lang="en-US"/>
              <a:t>Click to edit Master text styles</a:t>
            </a:r>
          </a:p>
        </p:txBody>
      </p:sp>
    </p:spTree>
    <p:extLst>
      <p:ext uri="{BB962C8B-B14F-4D97-AF65-F5344CB8AC3E}">
        <p14:creationId xmlns:p14="http://schemas.microsoft.com/office/powerpoint/2010/main" val="466375376"/>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DE17EC12-8EDA-418C-95EA-B14FD4699C85}"/>
              </a:ext>
            </a:extLst>
          </p:cNvPr>
          <p:cNvSpPr>
            <a:spLocks noGrp="1"/>
          </p:cNvSpPr>
          <p:nvPr>
            <p:ph type="title"/>
          </p:nvPr>
        </p:nvSpPr>
        <p:spPr>
          <a:xfrm>
            <a:off x="1451514" y="2563577"/>
            <a:ext cx="9288972" cy="2476490"/>
          </a:xfrm>
        </p:spPr>
        <p:txBody>
          <a:bodyPr/>
          <a:lstStyle>
            <a:lvl1pPr algn="ctr">
              <a:defRPr sz="8000">
                <a:solidFill>
                  <a:schemeClr val="tx1"/>
                </a:solidFill>
              </a:defRPr>
            </a:lvl1pPr>
          </a:lstStyle>
          <a:p>
            <a:r>
              <a:rPr lang="en-US"/>
              <a:t>Click to edit Master title style</a:t>
            </a:r>
          </a:p>
        </p:txBody>
      </p:sp>
      <p:pic>
        <p:nvPicPr>
          <p:cNvPr id="2" name="Picture 1" descr="California School DASHBOARD&#10;2022 Dashboard Toolkit">
            <a:extLst>
              <a:ext uri="{FF2B5EF4-FFF2-40B4-BE49-F238E27FC236}">
                <a16:creationId xmlns:a16="http://schemas.microsoft.com/office/drawing/2014/main" id="{A6780BC1-F1DD-038D-6BA2-8F595D7546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006685" y="857215"/>
            <a:ext cx="6331030" cy="1885839"/>
          </a:xfrm>
          <a:prstGeom prst="rect">
            <a:avLst/>
          </a:prstGeom>
        </p:spPr>
      </p:pic>
    </p:spTree>
    <p:extLst>
      <p:ext uri="{BB962C8B-B14F-4D97-AF65-F5344CB8AC3E}">
        <p14:creationId xmlns:p14="http://schemas.microsoft.com/office/powerpoint/2010/main" val="39345430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15AED132-33BC-4897-98DD-50BD00FACD4E}"/>
              </a:ext>
            </a:extLst>
          </p:cNvPr>
          <p:cNvSpPr>
            <a:spLocks noGrp="1"/>
          </p:cNvSpPr>
          <p:nvPr>
            <p:ph type="title"/>
          </p:nvPr>
        </p:nvSpPr>
        <p:spPr>
          <a:xfrm>
            <a:off x="513567" y="2321476"/>
            <a:ext cx="11220712" cy="2441986"/>
          </a:xfrm>
        </p:spPr>
        <p:txBody>
          <a:bodyPr/>
          <a:lstStyle>
            <a:lvl1pPr algn="ctr">
              <a:lnSpc>
                <a:spcPct val="100000"/>
              </a:lnSpc>
              <a:defRPr sz="8000"/>
            </a:lvl1pPr>
          </a:lstStyle>
          <a:p>
            <a:r>
              <a:rPr lang="en-US"/>
              <a:t>Click to edit Master title style</a:t>
            </a:r>
          </a:p>
        </p:txBody>
      </p:sp>
      <p:pic>
        <p:nvPicPr>
          <p:cNvPr id="3" name="Picture 2" descr="California School DASHBOARD&#10;2022 Dashboard Toolkit">
            <a:extLst>
              <a:ext uri="{FF2B5EF4-FFF2-40B4-BE49-F238E27FC236}">
                <a16:creationId xmlns:a16="http://schemas.microsoft.com/office/drawing/2014/main" id="{2228D73C-8ED3-4A62-9D7B-9432E65FBF98}"/>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465631" y="260136"/>
            <a:ext cx="5280236" cy="1572837"/>
          </a:xfrm>
          <a:prstGeom prst="rect">
            <a:avLst/>
          </a:prstGeom>
        </p:spPr>
      </p:pic>
      <p:pic>
        <p:nvPicPr>
          <p:cNvPr id="5" name="Picture 4" descr="California Department of Education">
            <a:extLst>
              <a:ext uri="{FF2B5EF4-FFF2-40B4-BE49-F238E27FC236}">
                <a16:creationId xmlns:a16="http://schemas.microsoft.com/office/drawing/2014/main" id="{4A957E21-4E77-468E-A923-7EC792D9BA5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0001" y="5000875"/>
            <a:ext cx="1535715" cy="1535715"/>
          </a:xfrm>
          <a:prstGeom prst="rect">
            <a:avLst/>
          </a:prstGeom>
        </p:spPr>
      </p:pic>
    </p:spTree>
    <p:extLst>
      <p:ext uri="{BB962C8B-B14F-4D97-AF65-F5344CB8AC3E}">
        <p14:creationId xmlns:p14="http://schemas.microsoft.com/office/powerpoint/2010/main" val="308160225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elcom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A3909D67-67B1-4C77-A3EB-5A9D7944C8BB}"/>
              </a:ext>
            </a:extLst>
          </p:cNvPr>
          <p:cNvSpPr>
            <a:spLocks noGrp="1"/>
          </p:cNvSpPr>
          <p:nvPr>
            <p:ph type="title" hasCustomPrompt="1"/>
          </p:nvPr>
        </p:nvSpPr>
        <p:spPr>
          <a:xfrm>
            <a:off x="647700" y="304800"/>
            <a:ext cx="4903566" cy="6196208"/>
          </a:xfrm>
        </p:spPr>
        <p:txBody>
          <a:bodyPr/>
          <a:lstStyle>
            <a:lvl1pPr algn="ctr">
              <a:lnSpc>
                <a:spcPct val="100000"/>
              </a:lnSpc>
              <a:defRPr sz="6600">
                <a:solidFill>
                  <a:schemeClr val="bg1"/>
                </a:solidFill>
              </a:defRPr>
            </a:lvl1pPr>
          </a:lstStyle>
          <a:p>
            <a:r>
              <a:rPr lang="en-US"/>
              <a:t>Title Slide</a:t>
            </a:r>
          </a:p>
        </p:txBody>
      </p:sp>
    </p:spTree>
    <p:extLst>
      <p:ext uri="{BB962C8B-B14F-4D97-AF65-F5344CB8AC3E}">
        <p14:creationId xmlns:p14="http://schemas.microsoft.com/office/powerpoint/2010/main" val="41591217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Welcom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A3909D67-67B1-4C77-A3EB-5A9D7944C8BB}"/>
              </a:ext>
            </a:extLst>
          </p:cNvPr>
          <p:cNvSpPr>
            <a:spLocks noGrp="1"/>
          </p:cNvSpPr>
          <p:nvPr>
            <p:ph type="title" hasCustomPrompt="1"/>
          </p:nvPr>
        </p:nvSpPr>
        <p:spPr>
          <a:xfrm>
            <a:off x="647700" y="304800"/>
            <a:ext cx="4903566" cy="6133578"/>
          </a:xfrm>
        </p:spPr>
        <p:txBody>
          <a:bodyPr/>
          <a:lstStyle>
            <a:lvl1pPr algn="ctr">
              <a:lnSpc>
                <a:spcPct val="100000"/>
              </a:lnSpc>
              <a:defRPr sz="6600">
                <a:solidFill>
                  <a:schemeClr val="bg1"/>
                </a:solidFill>
              </a:defRPr>
            </a:lvl1pPr>
          </a:lstStyle>
          <a:p>
            <a:r>
              <a:rPr lang="en-US"/>
              <a:t>Title Slide</a:t>
            </a:r>
          </a:p>
        </p:txBody>
      </p:sp>
    </p:spTree>
    <p:extLst>
      <p:ext uri="{BB962C8B-B14F-4D97-AF65-F5344CB8AC3E}">
        <p14:creationId xmlns:p14="http://schemas.microsoft.com/office/powerpoint/2010/main" val="8815248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Slide">
    <p:bg>
      <p:bgPr>
        <a:blipFill dpi="0" rotWithShape="1">
          <a:blip r:embed="rId2">
            <a:alphaModFix amt="67000"/>
            <a:lum/>
          </a:blip>
          <a:srcRect/>
          <a:stretch>
            <a:fillRect t="-9000" b="-9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81B619-22C3-4FAA-AD44-5C1076EAA70A}"/>
              </a:ext>
              <a:ext uri="{C183D7F6-B498-43B3-948B-1728B52AA6E4}">
                <adec:decorative xmlns:adec="http://schemas.microsoft.com/office/drawing/2017/decorative" val="1"/>
              </a:ext>
            </a:extLst>
          </p:cNvPr>
          <p:cNvSpPr/>
          <p:nvPr userDrawn="1"/>
        </p:nvSpPr>
        <p:spPr>
          <a:xfrm>
            <a:off x="3086100" y="0"/>
            <a:ext cx="6172200" cy="6858000"/>
          </a:xfrm>
          <a:prstGeom prst="rect">
            <a:avLst/>
          </a:prstGeom>
          <a:solidFill>
            <a:schemeClr val="accent5"/>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08610751-F01F-48A3-A6FC-FD433116B873}"/>
              </a:ext>
            </a:extLst>
          </p:cNvPr>
          <p:cNvSpPr>
            <a:spLocks noGrp="1"/>
          </p:cNvSpPr>
          <p:nvPr>
            <p:ph type="title" hasCustomPrompt="1"/>
          </p:nvPr>
        </p:nvSpPr>
        <p:spPr>
          <a:xfrm>
            <a:off x="3086100" y="304800"/>
            <a:ext cx="6172200" cy="5753099"/>
          </a:xfrm>
        </p:spPr>
        <p:txBody>
          <a:bodyPr/>
          <a:lstStyle>
            <a:lvl1pPr algn="ctr">
              <a:lnSpc>
                <a:spcPct val="100000"/>
              </a:lnSpc>
              <a:defRPr sz="8800">
                <a:solidFill>
                  <a:schemeClr val="bg1"/>
                </a:solidFill>
              </a:defRPr>
            </a:lvl1pPr>
          </a:lstStyle>
          <a:p>
            <a:r>
              <a:rPr lang="en-US"/>
              <a:t>Click to edit title</a:t>
            </a:r>
          </a:p>
        </p:txBody>
      </p:sp>
    </p:spTree>
    <p:extLst>
      <p:ext uri="{BB962C8B-B14F-4D97-AF65-F5344CB8AC3E}">
        <p14:creationId xmlns:p14="http://schemas.microsoft.com/office/powerpoint/2010/main" val="42059986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One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51E748A5-918B-4C07-80B1-6C2AE419FDDD}"/>
              </a:ext>
            </a:extLst>
          </p:cNvPr>
          <p:cNvSpPr>
            <a:spLocks noGrp="1"/>
          </p:cNvSpPr>
          <p:nvPr>
            <p:ph type="title"/>
          </p:nvPr>
        </p:nvSpPr>
        <p:spPr>
          <a:xfrm>
            <a:off x="647700" y="304801"/>
            <a:ext cx="11049000" cy="1447800"/>
          </a:xfrm>
          <a:prstGeom prst="rect">
            <a:avLst/>
          </a:prstGeom>
        </p:spPr>
        <p:txBody>
          <a:bodyPr vert="horz" lIns="91440" tIns="45720" rIns="91440" bIns="45720" rtlCol="0" anchor="ctr" anchorCtr="0">
            <a:noAutofit/>
          </a:bodyPr>
          <a:lstStyle>
            <a:lvl1pPr>
              <a:lnSpc>
                <a:spcPct val="90000"/>
              </a:lnSpc>
              <a:defRPr>
                <a:solidFill>
                  <a:schemeClr val="tx2"/>
                </a:solidFill>
              </a:defRPr>
            </a:lvl1pPr>
          </a:lstStyle>
          <a:p>
            <a:r>
              <a:rPr lang="en-US"/>
              <a:t>Click to edit Master title style</a:t>
            </a:r>
          </a:p>
        </p:txBody>
      </p:sp>
      <p:sp>
        <p:nvSpPr>
          <p:cNvPr id="4" name="Text Placeholder 2">
            <a:extLst>
              <a:ext uri="{FF2B5EF4-FFF2-40B4-BE49-F238E27FC236}">
                <a16:creationId xmlns:a16="http://schemas.microsoft.com/office/drawing/2014/main" id="{C6B74CDF-15BE-4B2E-91A5-91587CFB6026}"/>
              </a:ext>
            </a:extLst>
          </p:cNvPr>
          <p:cNvSpPr>
            <a:spLocks noGrp="1"/>
          </p:cNvSpPr>
          <p:nvPr>
            <p:ph idx="1" hasCustomPrompt="1"/>
          </p:nvPr>
        </p:nvSpPr>
        <p:spPr>
          <a:xfrm>
            <a:off x="647700" y="2045081"/>
            <a:ext cx="11049000" cy="40128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70049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One Content (Horizont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51E748A5-918B-4C07-80B1-6C2AE419FDDD}"/>
              </a:ext>
            </a:extLst>
          </p:cNvPr>
          <p:cNvSpPr>
            <a:spLocks noGrp="1"/>
          </p:cNvSpPr>
          <p:nvPr>
            <p:ph type="title"/>
          </p:nvPr>
        </p:nvSpPr>
        <p:spPr>
          <a:xfrm>
            <a:off x="647700" y="304800"/>
            <a:ext cx="4654217" cy="5753100"/>
          </a:xfrm>
          <a:prstGeom prst="rect">
            <a:avLst/>
          </a:prstGeom>
        </p:spPr>
        <p:txBody>
          <a:bodyPr vert="horz" lIns="91440" tIns="45720" rIns="91440" bIns="45720" rtlCol="0" anchor="ctr" anchorCtr="0">
            <a:noAutofit/>
          </a:bodyPr>
          <a:lstStyle>
            <a:lvl1pPr>
              <a:defRPr>
                <a:solidFill>
                  <a:schemeClr val="tx2"/>
                </a:solidFill>
              </a:defRPr>
            </a:lvl1pPr>
          </a:lstStyle>
          <a:p>
            <a:r>
              <a:rPr lang="en-US"/>
              <a:t>Click to edit Master title style</a:t>
            </a:r>
          </a:p>
        </p:txBody>
      </p:sp>
      <p:sp>
        <p:nvSpPr>
          <p:cNvPr id="3" name="Oval 2">
            <a:extLst>
              <a:ext uri="{FF2B5EF4-FFF2-40B4-BE49-F238E27FC236}">
                <a16:creationId xmlns:a16="http://schemas.microsoft.com/office/drawing/2014/main" id="{96935034-F1E7-45C6-90F2-C602F782C4AA}"/>
              </a:ext>
              <a:ext uri="{C183D7F6-B498-43B3-948B-1728B52AA6E4}">
                <adec:decorative xmlns:adec="http://schemas.microsoft.com/office/drawing/2017/decorative" val="1"/>
              </a:ext>
            </a:extLst>
          </p:cNvPr>
          <p:cNvSpPr/>
          <p:nvPr userDrawn="1"/>
        </p:nvSpPr>
        <p:spPr>
          <a:xfrm>
            <a:off x="5656299" y="422101"/>
            <a:ext cx="76200" cy="5362575"/>
          </a:xfrm>
          <a:prstGeom prst="ellipse">
            <a:avLst/>
          </a:prstGeom>
          <a:solidFill>
            <a:schemeClr val="tx2"/>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ext Placeholder 2">
            <a:extLst>
              <a:ext uri="{FF2B5EF4-FFF2-40B4-BE49-F238E27FC236}">
                <a16:creationId xmlns:a16="http://schemas.microsoft.com/office/drawing/2014/main" id="{0F550C64-3F09-42DF-8129-1C6DB488E778}"/>
              </a:ext>
            </a:extLst>
          </p:cNvPr>
          <p:cNvSpPr>
            <a:spLocks noGrp="1"/>
          </p:cNvSpPr>
          <p:nvPr>
            <p:ph idx="1" hasCustomPrompt="1"/>
          </p:nvPr>
        </p:nvSpPr>
        <p:spPr>
          <a:xfrm>
            <a:off x="6096001" y="304800"/>
            <a:ext cx="5716044" cy="57531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05822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One content with title">
    <p:spTree>
      <p:nvGrpSpPr>
        <p:cNvPr id="1" name=""/>
        <p:cNvGrpSpPr/>
        <p:nvPr/>
      </p:nvGrpSpPr>
      <p:grpSpPr>
        <a:xfrm>
          <a:off x="0" y="0"/>
          <a:ext cx="0" cy="0"/>
          <a:chOff x="0" y="0"/>
          <a:chExt cx="0" cy="0"/>
        </a:xfrm>
      </p:grpSpPr>
      <p:sp>
        <p:nvSpPr>
          <p:cNvPr id="10" name="Parallelogram 9">
            <a:extLst>
              <a:ext uri="{FF2B5EF4-FFF2-40B4-BE49-F238E27FC236}">
                <a16:creationId xmlns:a16="http://schemas.microsoft.com/office/drawing/2014/main" id="{C0F0D2B1-8B32-8393-BDF4-7313D24848FD}"/>
              </a:ext>
              <a:ext uri="{C183D7F6-B498-43B3-948B-1728B52AA6E4}">
                <adec:decorative xmlns:adec="http://schemas.microsoft.com/office/drawing/2017/decorative" val="1"/>
              </a:ext>
            </a:extLst>
          </p:cNvPr>
          <p:cNvSpPr/>
          <p:nvPr userDrawn="1"/>
        </p:nvSpPr>
        <p:spPr>
          <a:xfrm>
            <a:off x="0" y="0"/>
            <a:ext cx="5033463" cy="6858000"/>
          </a:xfrm>
          <a:prstGeom prst="parallelogram">
            <a:avLst>
              <a:gd name="adj" fmla="val 0"/>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9BB3A51D-BCD6-20F4-794B-F0AEFBFEF147}"/>
              </a:ext>
              <a:ext uri="{C183D7F6-B498-43B3-948B-1728B52AA6E4}">
                <adec:decorative xmlns:adec="http://schemas.microsoft.com/office/drawing/2017/decorative" val="1"/>
              </a:ext>
            </a:extLst>
          </p:cNvPr>
          <p:cNvSpPr/>
          <p:nvPr userDrawn="1"/>
        </p:nvSpPr>
        <p:spPr>
          <a:xfrm>
            <a:off x="0" y="0"/>
            <a:ext cx="4897677" cy="6858000"/>
          </a:xfrm>
          <a:prstGeom prst="parallelogram">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D12B10EA-B33E-AF5F-692A-40D7B0E7D212}"/>
              </a:ext>
            </a:extLst>
          </p:cNvPr>
          <p:cNvSpPr>
            <a:spLocks noGrp="1"/>
          </p:cNvSpPr>
          <p:nvPr>
            <p:ph type="title" hasCustomPrompt="1"/>
          </p:nvPr>
        </p:nvSpPr>
        <p:spPr>
          <a:xfrm>
            <a:off x="534966" y="304800"/>
            <a:ext cx="4362711" cy="5753100"/>
          </a:xfrm>
        </p:spPr>
        <p:txBody>
          <a:bodyPr/>
          <a:lstStyle>
            <a:lvl1pPr>
              <a:defRPr sz="6000">
                <a:solidFill>
                  <a:schemeClr val="bg1"/>
                </a:solidFill>
              </a:defRPr>
            </a:lvl1pPr>
          </a:lstStyle>
          <a:p>
            <a:r>
              <a:rPr lang="en-US"/>
              <a:t>Dashboard</a:t>
            </a:r>
            <a:br>
              <a:rPr lang="en-US"/>
            </a:br>
            <a:r>
              <a:rPr lang="en-US"/>
              <a:t>Click to edit</a:t>
            </a:r>
          </a:p>
        </p:txBody>
      </p:sp>
      <p:sp>
        <p:nvSpPr>
          <p:cNvPr id="8" name="Content Placeholder 5">
            <a:extLst>
              <a:ext uri="{FF2B5EF4-FFF2-40B4-BE49-F238E27FC236}">
                <a16:creationId xmlns:a16="http://schemas.microsoft.com/office/drawing/2014/main" id="{F74103DA-7FCA-7787-5471-3736E920054C}"/>
              </a:ext>
            </a:extLst>
          </p:cNvPr>
          <p:cNvSpPr>
            <a:spLocks noGrp="1"/>
          </p:cNvSpPr>
          <p:nvPr>
            <p:ph sz="quarter" idx="10"/>
          </p:nvPr>
        </p:nvSpPr>
        <p:spPr>
          <a:xfrm>
            <a:off x="5311037" y="304800"/>
            <a:ext cx="6385664" cy="575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9096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slide3">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407CAC7-C460-47F3-BB1B-AE03FC9DCD1D}"/>
              </a:ext>
              <a:ext uri="{C183D7F6-B498-43B3-948B-1728B52AA6E4}">
                <adec:decorative xmlns:adec="http://schemas.microsoft.com/office/drawing/2017/decorative" val="1"/>
              </a:ext>
            </a:extLst>
          </p:cNvPr>
          <p:cNvSpPr/>
          <p:nvPr userDrawn="1"/>
        </p:nvSpPr>
        <p:spPr>
          <a:xfrm>
            <a:off x="5860280" y="-103239"/>
            <a:ext cx="6375263" cy="69612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5" name="Title">
            <a:extLst>
              <a:ext uri="{FF2B5EF4-FFF2-40B4-BE49-F238E27FC236}">
                <a16:creationId xmlns:a16="http://schemas.microsoft.com/office/drawing/2014/main" id="{2CCCFFB3-2B0C-4737-8C2B-5847DB10CF18}"/>
              </a:ext>
            </a:extLst>
          </p:cNvPr>
          <p:cNvSpPr>
            <a:spLocks noGrp="1"/>
          </p:cNvSpPr>
          <p:nvPr>
            <p:ph type="title" hasCustomPrompt="1"/>
          </p:nvPr>
        </p:nvSpPr>
        <p:spPr>
          <a:xfrm>
            <a:off x="6172200" y="304800"/>
            <a:ext cx="5334000" cy="5753100"/>
          </a:xfrm>
        </p:spPr>
        <p:txBody>
          <a:bodyPr/>
          <a:lstStyle>
            <a:lvl1pPr algn="ctr">
              <a:lnSpc>
                <a:spcPct val="100000"/>
              </a:lnSpc>
              <a:defRPr sz="8000">
                <a:solidFill>
                  <a:schemeClr val="bg1"/>
                </a:solidFill>
              </a:defRPr>
            </a:lvl1pPr>
          </a:lstStyle>
          <a:p>
            <a:r>
              <a:rPr lang="en-US"/>
              <a:t>Title Slide</a:t>
            </a:r>
          </a:p>
        </p:txBody>
      </p:sp>
    </p:spTree>
    <p:extLst>
      <p:ext uri="{BB962C8B-B14F-4D97-AF65-F5344CB8AC3E}">
        <p14:creationId xmlns:p14="http://schemas.microsoft.com/office/powerpoint/2010/main" val="341245691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wo contents with title ">
    <p:spTree>
      <p:nvGrpSpPr>
        <p:cNvPr id="1" name=""/>
        <p:cNvGrpSpPr/>
        <p:nvPr/>
      </p:nvGrpSpPr>
      <p:grpSpPr>
        <a:xfrm>
          <a:off x="0" y="0"/>
          <a:ext cx="0" cy="0"/>
          <a:chOff x="0" y="0"/>
          <a:chExt cx="0" cy="0"/>
        </a:xfrm>
      </p:grpSpPr>
      <p:sp>
        <p:nvSpPr>
          <p:cNvPr id="10" name="Parallelogram 9">
            <a:extLst>
              <a:ext uri="{FF2B5EF4-FFF2-40B4-BE49-F238E27FC236}">
                <a16:creationId xmlns:a16="http://schemas.microsoft.com/office/drawing/2014/main" id="{C0F0D2B1-8B32-8393-BDF4-7313D24848FD}"/>
              </a:ext>
              <a:ext uri="{C183D7F6-B498-43B3-948B-1728B52AA6E4}">
                <adec:decorative xmlns:adec="http://schemas.microsoft.com/office/drawing/2017/decorative" val="1"/>
              </a:ext>
            </a:extLst>
          </p:cNvPr>
          <p:cNvSpPr/>
          <p:nvPr userDrawn="1"/>
        </p:nvSpPr>
        <p:spPr>
          <a:xfrm>
            <a:off x="0" y="0"/>
            <a:ext cx="5033463" cy="6858000"/>
          </a:xfrm>
          <a:prstGeom prst="parallelogram">
            <a:avLst>
              <a:gd name="adj" fmla="val 0"/>
            </a:avLst>
          </a:prstGeom>
          <a:solidFill>
            <a:schemeClr val="accent4">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9BB3A51D-BCD6-20F4-794B-F0AEFBFEF147}"/>
              </a:ext>
              <a:ext uri="{C183D7F6-B498-43B3-948B-1728B52AA6E4}">
                <adec:decorative xmlns:adec="http://schemas.microsoft.com/office/drawing/2017/decorative" val="1"/>
              </a:ext>
            </a:extLst>
          </p:cNvPr>
          <p:cNvSpPr/>
          <p:nvPr userDrawn="1"/>
        </p:nvSpPr>
        <p:spPr>
          <a:xfrm>
            <a:off x="0" y="0"/>
            <a:ext cx="4897677" cy="6858000"/>
          </a:xfrm>
          <a:prstGeom prst="parallelogram">
            <a:avLst>
              <a:gd name="adj" fmla="val 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D12B10EA-B33E-AF5F-692A-40D7B0E7D212}"/>
              </a:ext>
            </a:extLst>
          </p:cNvPr>
          <p:cNvSpPr>
            <a:spLocks noGrp="1"/>
          </p:cNvSpPr>
          <p:nvPr>
            <p:ph type="title" hasCustomPrompt="1"/>
          </p:nvPr>
        </p:nvSpPr>
        <p:spPr>
          <a:xfrm>
            <a:off x="534966" y="304800"/>
            <a:ext cx="4362711" cy="5753100"/>
          </a:xfrm>
        </p:spPr>
        <p:txBody>
          <a:bodyPr/>
          <a:lstStyle>
            <a:lvl1pPr>
              <a:defRPr sz="6000">
                <a:solidFill>
                  <a:schemeClr val="bg1"/>
                </a:solidFill>
              </a:defRPr>
            </a:lvl1pPr>
          </a:lstStyle>
          <a:p>
            <a:r>
              <a:rPr lang="en-US"/>
              <a:t>Dashboard</a:t>
            </a:r>
            <a:br>
              <a:rPr lang="en-US"/>
            </a:br>
            <a:r>
              <a:rPr lang="en-US"/>
              <a:t>Click to edit</a:t>
            </a:r>
          </a:p>
        </p:txBody>
      </p:sp>
      <p:sp>
        <p:nvSpPr>
          <p:cNvPr id="8" name="Content Placeholder 5">
            <a:extLst>
              <a:ext uri="{FF2B5EF4-FFF2-40B4-BE49-F238E27FC236}">
                <a16:creationId xmlns:a16="http://schemas.microsoft.com/office/drawing/2014/main" id="{F74103DA-7FCA-7787-5471-3736E920054C}"/>
              </a:ext>
            </a:extLst>
          </p:cNvPr>
          <p:cNvSpPr>
            <a:spLocks noGrp="1"/>
          </p:cNvSpPr>
          <p:nvPr>
            <p:ph sz="quarter" idx="10"/>
          </p:nvPr>
        </p:nvSpPr>
        <p:spPr>
          <a:xfrm>
            <a:off x="5311037" y="304801"/>
            <a:ext cx="6385664" cy="2338191"/>
          </a:xfrm>
        </p:spPr>
        <p:txBody>
          <a:bodyPr/>
          <a:lstStyle>
            <a:lvl1pPr marL="91440" indent="0">
              <a:buNone/>
              <a:defRPr/>
            </a:lvl1pPr>
          </a:lstStyle>
          <a:p>
            <a:pPr lvl="0"/>
            <a:r>
              <a:rPr lang="en-US"/>
              <a:t>Click to edit Master text styles</a:t>
            </a:r>
          </a:p>
        </p:txBody>
      </p:sp>
      <p:sp>
        <p:nvSpPr>
          <p:cNvPr id="2" name="Content Placeholder 5">
            <a:extLst>
              <a:ext uri="{FF2B5EF4-FFF2-40B4-BE49-F238E27FC236}">
                <a16:creationId xmlns:a16="http://schemas.microsoft.com/office/drawing/2014/main" id="{D1BE6E0F-8797-B870-8BEA-2D37C6497D35}"/>
              </a:ext>
            </a:extLst>
          </p:cNvPr>
          <p:cNvSpPr>
            <a:spLocks noGrp="1"/>
          </p:cNvSpPr>
          <p:nvPr>
            <p:ph sz="quarter" idx="11"/>
          </p:nvPr>
        </p:nvSpPr>
        <p:spPr>
          <a:xfrm>
            <a:off x="5311037" y="2805830"/>
            <a:ext cx="6385664" cy="3252070"/>
          </a:xfrm>
        </p:spPr>
        <p:txBody>
          <a:bodyPr/>
          <a:lstStyle>
            <a:lvl1pPr marL="91440" indent="0">
              <a:buNone/>
              <a:defRPr/>
            </a:lvl1pPr>
          </a:lstStyle>
          <a:p>
            <a:pPr lvl="0"/>
            <a:r>
              <a:rPr lang="en-US"/>
              <a:t>Click to edit Master text styles</a:t>
            </a:r>
          </a:p>
        </p:txBody>
      </p:sp>
    </p:spTree>
    <p:extLst>
      <p:ext uri="{BB962C8B-B14F-4D97-AF65-F5344CB8AC3E}">
        <p14:creationId xmlns:p14="http://schemas.microsoft.com/office/powerpoint/2010/main" val="42389029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hree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1289BE7D-1215-472B-8E96-33B39885C32E}"/>
              </a:ext>
            </a:extLst>
          </p:cNvPr>
          <p:cNvSpPr>
            <a:spLocks noGrp="1"/>
          </p:cNvSpPr>
          <p:nvPr>
            <p:ph type="title"/>
          </p:nvPr>
        </p:nvSpPr>
        <p:spPr>
          <a:xfrm>
            <a:off x="647700" y="546009"/>
            <a:ext cx="9258300" cy="1206592"/>
          </a:xfrm>
          <a:prstGeom prst="rect">
            <a:avLst/>
          </a:prstGeom>
        </p:spPr>
        <p:txBody>
          <a:bodyPr vert="horz" lIns="91440" tIns="45720" rIns="91440" bIns="45720" rtlCol="0" anchor="ctr" anchorCtr="0">
            <a:noAutofit/>
          </a:bodyPr>
          <a:lstStyle>
            <a:lvl1pPr>
              <a:defRPr>
                <a:solidFill>
                  <a:schemeClr val="tx2"/>
                </a:solidFill>
              </a:defRPr>
            </a:lvl1pPr>
          </a:lstStyle>
          <a:p>
            <a:r>
              <a:rPr lang="en-US"/>
              <a:t>Click to edit Master title style</a:t>
            </a:r>
          </a:p>
        </p:txBody>
      </p:sp>
      <p:sp>
        <p:nvSpPr>
          <p:cNvPr id="6" name="Content">
            <a:extLst>
              <a:ext uri="{FF2B5EF4-FFF2-40B4-BE49-F238E27FC236}">
                <a16:creationId xmlns:a16="http://schemas.microsoft.com/office/drawing/2014/main" id="{DE76D80A-5FD8-4A53-B0EC-5F504AE0EF82}"/>
              </a:ext>
            </a:extLst>
          </p:cNvPr>
          <p:cNvSpPr>
            <a:spLocks noGrp="1"/>
          </p:cNvSpPr>
          <p:nvPr>
            <p:ph sz="half" idx="1"/>
          </p:nvPr>
        </p:nvSpPr>
        <p:spPr>
          <a:xfrm>
            <a:off x="647699" y="2092960"/>
            <a:ext cx="3568701" cy="3964940"/>
          </a:xfrm>
          <a:prstGeom prst="rect">
            <a:avLst/>
          </a:prstGeom>
        </p:spPr>
        <p:txBody>
          <a:bodyPr/>
          <a:lstStyle>
            <a:lvl1pPr>
              <a:buClr>
                <a:schemeClr val="accent1"/>
              </a:buClr>
              <a:defRPr sz="3200"/>
            </a:lvl1pPr>
            <a:lvl2pPr marL="640080" indent="-274320">
              <a:buClr>
                <a:schemeClr val="accent1"/>
              </a:buClr>
              <a:defRPr lang="en-US" sz="3000" kern="1200" dirty="0">
                <a:solidFill>
                  <a:schemeClr val="tx1"/>
                </a:solidFill>
                <a:latin typeface="+mn-lt"/>
                <a:ea typeface="+mn-ea"/>
                <a:cs typeface="+mn-cs"/>
              </a:defRPr>
            </a:lvl2pPr>
            <a:lvl3pPr marL="914400" indent="-274320">
              <a:buClr>
                <a:schemeClr val="accent1"/>
              </a:buClr>
              <a:buFont typeface="Arial" panose="020B0604020202020204" pitchFamily="34" charset="0"/>
              <a:buChar char="▪"/>
              <a:defRPr lang="en-US" sz="2800" kern="1200" dirty="0">
                <a:solidFill>
                  <a:schemeClr val="tx1"/>
                </a:solidFill>
                <a:latin typeface="+mn-lt"/>
                <a:ea typeface="+mn-ea"/>
                <a:cs typeface="+mn-cs"/>
              </a:defRPr>
            </a:lvl3pPr>
            <a:lvl4pPr marL="1188720" indent="-274320">
              <a:buClr>
                <a:schemeClr val="accent1"/>
              </a:buClr>
              <a:defRPr lang="en-US" sz="2600" kern="1200" dirty="0">
                <a:solidFill>
                  <a:schemeClr val="tx1"/>
                </a:solidFill>
                <a:latin typeface="+mn-lt"/>
                <a:ea typeface="+mn-ea"/>
                <a:cs typeface="+mn-cs"/>
              </a:defRPr>
            </a:lvl4pPr>
            <a:lvl5pPr marL="1463040" indent="-274320">
              <a:buClr>
                <a:schemeClr val="accent1"/>
              </a:buClr>
              <a:defRPr lang="en-US" sz="2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a:extLst>
              <a:ext uri="{FF2B5EF4-FFF2-40B4-BE49-F238E27FC236}">
                <a16:creationId xmlns:a16="http://schemas.microsoft.com/office/drawing/2014/main" id="{04656479-3043-40FA-A9D5-63C604694CCC}"/>
              </a:ext>
            </a:extLst>
          </p:cNvPr>
          <p:cNvSpPr>
            <a:spLocks noGrp="1"/>
          </p:cNvSpPr>
          <p:nvPr>
            <p:ph sz="half" idx="10"/>
          </p:nvPr>
        </p:nvSpPr>
        <p:spPr>
          <a:xfrm>
            <a:off x="4447539" y="2092960"/>
            <a:ext cx="3568701" cy="3964940"/>
          </a:xfrm>
          <a:prstGeom prst="rect">
            <a:avLst/>
          </a:prstGeom>
        </p:spPr>
        <p:txBody>
          <a:bodyPr/>
          <a:lstStyle>
            <a:lvl1pPr>
              <a:buClr>
                <a:schemeClr val="accent1"/>
              </a:buClr>
              <a:defRPr sz="3200"/>
            </a:lvl1pPr>
            <a:lvl2pPr marL="640080" indent="-274320">
              <a:buClr>
                <a:schemeClr val="accent1"/>
              </a:buClr>
              <a:defRPr lang="en-US" sz="3000" kern="1200" dirty="0">
                <a:solidFill>
                  <a:schemeClr val="tx1"/>
                </a:solidFill>
                <a:latin typeface="+mn-lt"/>
                <a:ea typeface="+mn-ea"/>
                <a:cs typeface="+mn-cs"/>
              </a:defRPr>
            </a:lvl2pPr>
            <a:lvl3pPr marL="914400" indent="-274320">
              <a:buClr>
                <a:schemeClr val="accent1"/>
              </a:buClr>
              <a:buFont typeface="Arial" panose="020B0604020202020204" pitchFamily="34" charset="0"/>
              <a:buChar char="▪"/>
              <a:defRPr lang="en-US" sz="2800" kern="1200" dirty="0">
                <a:solidFill>
                  <a:schemeClr val="tx1"/>
                </a:solidFill>
                <a:latin typeface="+mn-lt"/>
                <a:ea typeface="+mn-ea"/>
                <a:cs typeface="+mn-cs"/>
              </a:defRPr>
            </a:lvl3pPr>
            <a:lvl4pPr marL="1188720" indent="-274320">
              <a:buClr>
                <a:schemeClr val="accent1"/>
              </a:buClr>
              <a:defRPr lang="en-US" sz="2600" kern="1200" dirty="0">
                <a:solidFill>
                  <a:schemeClr val="tx1"/>
                </a:solidFill>
                <a:latin typeface="+mn-lt"/>
                <a:ea typeface="+mn-ea"/>
                <a:cs typeface="+mn-cs"/>
              </a:defRPr>
            </a:lvl4pPr>
            <a:lvl5pPr marL="1463040" indent="-274320">
              <a:buClr>
                <a:schemeClr val="accent1"/>
              </a:buClr>
              <a:defRPr lang="en-US" sz="2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a:extLst>
              <a:ext uri="{FF2B5EF4-FFF2-40B4-BE49-F238E27FC236}">
                <a16:creationId xmlns:a16="http://schemas.microsoft.com/office/drawing/2014/main" id="{ACE2A4E2-6976-441C-8CBE-385F34DCF8DE}"/>
              </a:ext>
            </a:extLst>
          </p:cNvPr>
          <p:cNvSpPr>
            <a:spLocks noGrp="1"/>
          </p:cNvSpPr>
          <p:nvPr>
            <p:ph sz="half" idx="11"/>
          </p:nvPr>
        </p:nvSpPr>
        <p:spPr>
          <a:xfrm>
            <a:off x="8247379" y="2092960"/>
            <a:ext cx="3568701" cy="3964940"/>
          </a:xfrm>
          <a:prstGeom prst="rect">
            <a:avLst/>
          </a:prstGeom>
        </p:spPr>
        <p:txBody>
          <a:bodyPr/>
          <a:lstStyle>
            <a:lvl1pPr>
              <a:buClr>
                <a:schemeClr val="accent1"/>
              </a:buClr>
              <a:defRPr sz="3200"/>
            </a:lvl1pPr>
            <a:lvl2pPr marL="640080" indent="-274320">
              <a:buClr>
                <a:schemeClr val="accent1"/>
              </a:buClr>
              <a:defRPr lang="en-US" sz="3000" kern="1200" dirty="0">
                <a:solidFill>
                  <a:schemeClr val="tx1"/>
                </a:solidFill>
                <a:latin typeface="+mn-lt"/>
                <a:ea typeface="+mn-ea"/>
                <a:cs typeface="+mn-cs"/>
              </a:defRPr>
            </a:lvl2pPr>
            <a:lvl3pPr marL="914400" indent="-274320">
              <a:buClr>
                <a:schemeClr val="accent1"/>
              </a:buClr>
              <a:buFont typeface="Arial" panose="020B0604020202020204" pitchFamily="34" charset="0"/>
              <a:buChar char="▪"/>
              <a:defRPr lang="en-US" sz="2800" kern="1200" dirty="0">
                <a:solidFill>
                  <a:schemeClr val="tx1"/>
                </a:solidFill>
                <a:latin typeface="+mn-lt"/>
                <a:ea typeface="+mn-ea"/>
                <a:cs typeface="+mn-cs"/>
              </a:defRPr>
            </a:lvl3pPr>
            <a:lvl4pPr marL="1188720" indent="-274320">
              <a:buClr>
                <a:schemeClr val="accent1"/>
              </a:buClr>
              <a:defRPr lang="en-US" sz="2600" kern="1200" dirty="0">
                <a:solidFill>
                  <a:schemeClr val="tx1"/>
                </a:solidFill>
                <a:latin typeface="+mn-lt"/>
                <a:ea typeface="+mn-ea"/>
                <a:cs typeface="+mn-cs"/>
              </a:defRPr>
            </a:lvl4pPr>
            <a:lvl5pPr marL="1463040" indent="-274320">
              <a:buClr>
                <a:schemeClr val="accent1"/>
              </a:buClr>
              <a:defRPr lang="en-US" sz="2400" kern="120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2478528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Four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7699CDD5-D47B-4671-A89C-2BD3226A96E4}"/>
              </a:ext>
            </a:extLst>
          </p:cNvPr>
          <p:cNvSpPr>
            <a:spLocks noGrp="1"/>
          </p:cNvSpPr>
          <p:nvPr>
            <p:ph type="title"/>
          </p:nvPr>
        </p:nvSpPr>
        <p:spPr>
          <a:xfrm>
            <a:off x="647700" y="528462"/>
            <a:ext cx="9288972" cy="1229075"/>
          </a:xfrm>
          <a:prstGeom prst="rect">
            <a:avLst/>
          </a:prstGeom>
        </p:spPr>
        <p:txBody>
          <a:bodyPr vert="horz" lIns="91440" tIns="45720" rIns="91440" bIns="45720" rtlCol="0" anchor="ctr" anchorCtr="0">
            <a:noAutofit/>
          </a:bodyPr>
          <a:lstStyle>
            <a:lvl1pPr>
              <a:defRPr>
                <a:solidFill>
                  <a:schemeClr val="tx2"/>
                </a:solidFill>
              </a:defRPr>
            </a:lvl1pPr>
          </a:lstStyle>
          <a:p>
            <a:r>
              <a:rPr lang="en-US"/>
              <a:t>Click to edit Master title style</a:t>
            </a:r>
          </a:p>
        </p:txBody>
      </p:sp>
      <p:sp>
        <p:nvSpPr>
          <p:cNvPr id="5" name="Content">
            <a:extLst>
              <a:ext uri="{FF2B5EF4-FFF2-40B4-BE49-F238E27FC236}">
                <a16:creationId xmlns:a16="http://schemas.microsoft.com/office/drawing/2014/main" id="{61D75987-B361-464D-81F2-20584ACE4844}"/>
              </a:ext>
            </a:extLst>
          </p:cNvPr>
          <p:cNvSpPr>
            <a:spLocks noGrp="1"/>
          </p:cNvSpPr>
          <p:nvPr>
            <p:ph sz="quarter" idx="10"/>
          </p:nvPr>
        </p:nvSpPr>
        <p:spPr>
          <a:xfrm>
            <a:off x="1499629" y="2222759"/>
            <a:ext cx="4337050" cy="1817613"/>
          </a:xfrm>
          <a:prstGeom prst="rect">
            <a:avLst/>
          </a:prstGeom>
        </p:spPr>
        <p:txBody>
          <a:bodyPr/>
          <a:lstStyle>
            <a:lvl1pPr marL="91440" indent="0">
              <a:buNone/>
              <a:defRPr/>
            </a:lvl1pPr>
          </a:lstStyle>
          <a:p>
            <a:pPr lvl="0"/>
            <a:r>
              <a:rPr lang="en-US"/>
              <a:t>Click to edit Master text styles</a:t>
            </a:r>
          </a:p>
        </p:txBody>
      </p:sp>
      <p:sp>
        <p:nvSpPr>
          <p:cNvPr id="11" name="Content 2">
            <a:extLst>
              <a:ext uri="{FF2B5EF4-FFF2-40B4-BE49-F238E27FC236}">
                <a16:creationId xmlns:a16="http://schemas.microsoft.com/office/drawing/2014/main" id="{85BA9769-336A-4440-9161-13CCB15012F9}"/>
              </a:ext>
            </a:extLst>
          </p:cNvPr>
          <p:cNvSpPr>
            <a:spLocks noGrp="1"/>
          </p:cNvSpPr>
          <p:nvPr>
            <p:ph sz="quarter" idx="11"/>
          </p:nvPr>
        </p:nvSpPr>
        <p:spPr>
          <a:xfrm>
            <a:off x="5947584" y="2222758"/>
            <a:ext cx="4337050" cy="1817613"/>
          </a:xfrm>
          <a:prstGeom prst="rect">
            <a:avLst/>
          </a:prstGeom>
        </p:spPr>
        <p:txBody>
          <a:bodyPr/>
          <a:lstStyle>
            <a:lvl1pPr marL="91440" indent="0">
              <a:buNone/>
              <a:defRPr/>
            </a:lvl1pPr>
          </a:lstStyle>
          <a:p>
            <a:pPr lvl="0"/>
            <a:r>
              <a:rPr lang="en-US"/>
              <a:t>Click to edit Master text styles</a:t>
            </a:r>
          </a:p>
        </p:txBody>
      </p:sp>
      <p:sp>
        <p:nvSpPr>
          <p:cNvPr id="12" name="Content 3">
            <a:extLst>
              <a:ext uri="{FF2B5EF4-FFF2-40B4-BE49-F238E27FC236}">
                <a16:creationId xmlns:a16="http://schemas.microsoft.com/office/drawing/2014/main" id="{59CC3A4E-071D-4085-ACF6-F0ECC9CFFCF3}"/>
              </a:ext>
            </a:extLst>
          </p:cNvPr>
          <p:cNvSpPr>
            <a:spLocks noGrp="1"/>
          </p:cNvSpPr>
          <p:nvPr>
            <p:ph sz="quarter" idx="12"/>
          </p:nvPr>
        </p:nvSpPr>
        <p:spPr>
          <a:xfrm>
            <a:off x="1499629" y="4140162"/>
            <a:ext cx="4337050" cy="1817613"/>
          </a:xfrm>
          <a:prstGeom prst="rect">
            <a:avLst/>
          </a:prstGeom>
        </p:spPr>
        <p:txBody>
          <a:bodyPr/>
          <a:lstStyle>
            <a:lvl1pPr marL="91440" indent="0">
              <a:buNone/>
              <a:defRPr/>
            </a:lvl1pPr>
          </a:lstStyle>
          <a:p>
            <a:pPr lvl="0"/>
            <a:r>
              <a:rPr lang="en-US"/>
              <a:t>Click to edit Master text styles</a:t>
            </a:r>
          </a:p>
        </p:txBody>
      </p:sp>
      <p:sp>
        <p:nvSpPr>
          <p:cNvPr id="13" name="Content 4">
            <a:extLst>
              <a:ext uri="{FF2B5EF4-FFF2-40B4-BE49-F238E27FC236}">
                <a16:creationId xmlns:a16="http://schemas.microsoft.com/office/drawing/2014/main" id="{488B3FCC-395F-4C9E-B393-BEB98B023C7B}"/>
              </a:ext>
            </a:extLst>
          </p:cNvPr>
          <p:cNvSpPr>
            <a:spLocks noGrp="1"/>
          </p:cNvSpPr>
          <p:nvPr>
            <p:ph sz="quarter" idx="13"/>
          </p:nvPr>
        </p:nvSpPr>
        <p:spPr>
          <a:xfrm>
            <a:off x="5947584" y="4140162"/>
            <a:ext cx="4337050" cy="1817613"/>
          </a:xfrm>
          <a:prstGeom prst="rect">
            <a:avLst/>
          </a:prstGeom>
        </p:spPr>
        <p:txBody>
          <a:bodyPr/>
          <a:lstStyle>
            <a:lvl1pPr marL="91440" indent="0">
              <a:buNone/>
              <a:defRPr/>
            </a:lvl1pPr>
          </a:lstStyle>
          <a:p>
            <a:pPr lvl="0"/>
            <a:r>
              <a:rPr lang="en-US"/>
              <a:t>Click to edit Master text styles</a:t>
            </a:r>
          </a:p>
        </p:txBody>
      </p:sp>
    </p:spTree>
    <p:extLst>
      <p:ext uri="{BB962C8B-B14F-4D97-AF65-F5344CB8AC3E}">
        <p14:creationId xmlns:p14="http://schemas.microsoft.com/office/powerpoint/2010/main" val="392810661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Nine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7699CDD5-D47B-4671-A89C-2BD3226A96E4}"/>
              </a:ext>
            </a:extLst>
          </p:cNvPr>
          <p:cNvSpPr>
            <a:spLocks noGrp="1"/>
          </p:cNvSpPr>
          <p:nvPr>
            <p:ph type="title"/>
          </p:nvPr>
        </p:nvSpPr>
        <p:spPr>
          <a:xfrm>
            <a:off x="647700" y="528462"/>
            <a:ext cx="11049000" cy="1229075"/>
          </a:xfrm>
          <a:prstGeom prst="rect">
            <a:avLst/>
          </a:prstGeom>
        </p:spPr>
        <p:txBody>
          <a:bodyPr vert="horz" lIns="91440" tIns="45720" rIns="91440" bIns="45720" rtlCol="0" anchor="ctr" anchorCtr="0">
            <a:noAutofit/>
          </a:bodyPr>
          <a:lstStyle>
            <a:lvl1pPr>
              <a:defRPr>
                <a:solidFill>
                  <a:schemeClr val="tx2"/>
                </a:solidFill>
              </a:defRPr>
            </a:lvl1pPr>
          </a:lstStyle>
          <a:p>
            <a:r>
              <a:rPr lang="en-US"/>
              <a:t>Click to edit Master title style</a:t>
            </a:r>
          </a:p>
        </p:txBody>
      </p:sp>
      <p:sp>
        <p:nvSpPr>
          <p:cNvPr id="5" name="Content">
            <a:extLst>
              <a:ext uri="{FF2B5EF4-FFF2-40B4-BE49-F238E27FC236}">
                <a16:creationId xmlns:a16="http://schemas.microsoft.com/office/drawing/2014/main" id="{61D75987-B361-464D-81F2-20584ACE4844}"/>
              </a:ext>
            </a:extLst>
          </p:cNvPr>
          <p:cNvSpPr>
            <a:spLocks noGrp="1"/>
          </p:cNvSpPr>
          <p:nvPr>
            <p:ph sz="quarter" idx="10"/>
          </p:nvPr>
        </p:nvSpPr>
        <p:spPr>
          <a:xfrm>
            <a:off x="658281" y="1752600"/>
            <a:ext cx="1988072" cy="2065187"/>
          </a:xfrm>
          <a:prstGeom prst="rect">
            <a:avLst/>
          </a:prstGeom>
        </p:spPr>
        <p:txBody>
          <a:bodyPr/>
          <a:lstStyle>
            <a:lvl1pPr marL="91440" indent="0">
              <a:buNone/>
              <a:defRPr/>
            </a:lvl1pPr>
          </a:lstStyle>
          <a:p>
            <a:pPr lvl="0"/>
            <a:r>
              <a:rPr lang="en-US"/>
              <a:t>Click to edit</a:t>
            </a:r>
          </a:p>
        </p:txBody>
      </p:sp>
      <p:sp>
        <p:nvSpPr>
          <p:cNvPr id="11" name="Content 2">
            <a:extLst>
              <a:ext uri="{FF2B5EF4-FFF2-40B4-BE49-F238E27FC236}">
                <a16:creationId xmlns:a16="http://schemas.microsoft.com/office/drawing/2014/main" id="{85BA9769-336A-4440-9161-13CCB15012F9}"/>
              </a:ext>
            </a:extLst>
          </p:cNvPr>
          <p:cNvSpPr>
            <a:spLocks noGrp="1"/>
          </p:cNvSpPr>
          <p:nvPr>
            <p:ph sz="quarter" idx="11"/>
          </p:nvPr>
        </p:nvSpPr>
        <p:spPr>
          <a:xfrm>
            <a:off x="2925874" y="1752599"/>
            <a:ext cx="1988072" cy="2065187"/>
          </a:xfrm>
          <a:prstGeom prst="rect">
            <a:avLst/>
          </a:prstGeom>
        </p:spPr>
        <p:txBody>
          <a:bodyPr/>
          <a:lstStyle>
            <a:lvl1pPr marL="91440" indent="0">
              <a:buNone/>
              <a:defRPr/>
            </a:lvl1pPr>
          </a:lstStyle>
          <a:p>
            <a:pPr lvl="0"/>
            <a:r>
              <a:rPr lang="en-US"/>
              <a:t>Click to edit</a:t>
            </a:r>
          </a:p>
        </p:txBody>
      </p:sp>
      <p:sp>
        <p:nvSpPr>
          <p:cNvPr id="12" name="Content 3">
            <a:extLst>
              <a:ext uri="{FF2B5EF4-FFF2-40B4-BE49-F238E27FC236}">
                <a16:creationId xmlns:a16="http://schemas.microsoft.com/office/drawing/2014/main" id="{59CC3A4E-071D-4085-ACF6-F0ECC9CFFCF3}"/>
              </a:ext>
            </a:extLst>
          </p:cNvPr>
          <p:cNvSpPr>
            <a:spLocks noGrp="1"/>
          </p:cNvSpPr>
          <p:nvPr>
            <p:ph sz="quarter" idx="12"/>
          </p:nvPr>
        </p:nvSpPr>
        <p:spPr>
          <a:xfrm>
            <a:off x="5186793" y="1752598"/>
            <a:ext cx="1988072" cy="2065187"/>
          </a:xfrm>
          <a:prstGeom prst="rect">
            <a:avLst/>
          </a:prstGeom>
        </p:spPr>
        <p:txBody>
          <a:bodyPr/>
          <a:lstStyle>
            <a:lvl1pPr marL="91440" indent="0">
              <a:buNone/>
              <a:defRPr/>
            </a:lvl1pPr>
          </a:lstStyle>
          <a:p>
            <a:pPr lvl="0"/>
            <a:r>
              <a:rPr lang="en-US"/>
              <a:t>Click to edit</a:t>
            </a:r>
          </a:p>
        </p:txBody>
      </p:sp>
      <p:sp>
        <p:nvSpPr>
          <p:cNvPr id="13" name="Content 4">
            <a:extLst>
              <a:ext uri="{FF2B5EF4-FFF2-40B4-BE49-F238E27FC236}">
                <a16:creationId xmlns:a16="http://schemas.microsoft.com/office/drawing/2014/main" id="{488B3FCC-395F-4C9E-B393-BEB98B023C7B}"/>
              </a:ext>
            </a:extLst>
          </p:cNvPr>
          <p:cNvSpPr>
            <a:spLocks noGrp="1"/>
          </p:cNvSpPr>
          <p:nvPr>
            <p:ph sz="quarter" idx="13"/>
          </p:nvPr>
        </p:nvSpPr>
        <p:spPr>
          <a:xfrm>
            <a:off x="7447712" y="1752597"/>
            <a:ext cx="1988072" cy="2065187"/>
          </a:xfrm>
          <a:prstGeom prst="rect">
            <a:avLst/>
          </a:prstGeom>
        </p:spPr>
        <p:txBody>
          <a:bodyPr/>
          <a:lstStyle>
            <a:lvl1pPr marL="91440" indent="0">
              <a:buNone/>
              <a:defRPr/>
            </a:lvl1pPr>
          </a:lstStyle>
          <a:p>
            <a:pPr lvl="0"/>
            <a:r>
              <a:rPr lang="en-US"/>
              <a:t>Click to edit</a:t>
            </a:r>
          </a:p>
        </p:txBody>
      </p:sp>
      <p:sp>
        <p:nvSpPr>
          <p:cNvPr id="7" name="Content 5">
            <a:extLst>
              <a:ext uri="{FF2B5EF4-FFF2-40B4-BE49-F238E27FC236}">
                <a16:creationId xmlns:a16="http://schemas.microsoft.com/office/drawing/2014/main" id="{87CE3F2C-B3CE-E7E5-6422-435C27C5C9F5}"/>
              </a:ext>
            </a:extLst>
          </p:cNvPr>
          <p:cNvSpPr>
            <a:spLocks noGrp="1"/>
          </p:cNvSpPr>
          <p:nvPr>
            <p:ph sz="quarter" idx="14"/>
          </p:nvPr>
        </p:nvSpPr>
        <p:spPr>
          <a:xfrm>
            <a:off x="9708629" y="1752596"/>
            <a:ext cx="1988072" cy="2065187"/>
          </a:xfrm>
          <a:prstGeom prst="rect">
            <a:avLst/>
          </a:prstGeom>
        </p:spPr>
        <p:txBody>
          <a:bodyPr/>
          <a:lstStyle>
            <a:lvl1pPr marL="91440" indent="0">
              <a:buNone/>
              <a:defRPr/>
            </a:lvl1pPr>
          </a:lstStyle>
          <a:p>
            <a:pPr lvl="0"/>
            <a:r>
              <a:rPr lang="en-US"/>
              <a:t>Click to edit</a:t>
            </a:r>
          </a:p>
        </p:txBody>
      </p:sp>
      <p:sp>
        <p:nvSpPr>
          <p:cNvPr id="8" name="Content 6">
            <a:extLst>
              <a:ext uri="{FF2B5EF4-FFF2-40B4-BE49-F238E27FC236}">
                <a16:creationId xmlns:a16="http://schemas.microsoft.com/office/drawing/2014/main" id="{E4EAF7C6-17FC-B5A7-336F-548235816DFB}"/>
              </a:ext>
            </a:extLst>
          </p:cNvPr>
          <p:cNvSpPr>
            <a:spLocks noGrp="1"/>
          </p:cNvSpPr>
          <p:nvPr>
            <p:ph sz="quarter" idx="15"/>
          </p:nvPr>
        </p:nvSpPr>
        <p:spPr>
          <a:xfrm>
            <a:off x="647700" y="3995976"/>
            <a:ext cx="1988072" cy="2065187"/>
          </a:xfrm>
          <a:prstGeom prst="rect">
            <a:avLst/>
          </a:prstGeom>
        </p:spPr>
        <p:txBody>
          <a:bodyPr/>
          <a:lstStyle>
            <a:lvl1pPr marL="91440" indent="0">
              <a:buNone/>
              <a:defRPr/>
            </a:lvl1pPr>
          </a:lstStyle>
          <a:p>
            <a:pPr lvl="0"/>
            <a:r>
              <a:rPr lang="en-US"/>
              <a:t>Click to edit</a:t>
            </a:r>
          </a:p>
        </p:txBody>
      </p:sp>
      <p:sp>
        <p:nvSpPr>
          <p:cNvPr id="9" name="Content 7">
            <a:extLst>
              <a:ext uri="{FF2B5EF4-FFF2-40B4-BE49-F238E27FC236}">
                <a16:creationId xmlns:a16="http://schemas.microsoft.com/office/drawing/2014/main" id="{C15F5E4B-CEF7-C78C-39F6-E6D3E15DA2EA}"/>
              </a:ext>
            </a:extLst>
          </p:cNvPr>
          <p:cNvSpPr>
            <a:spLocks noGrp="1"/>
          </p:cNvSpPr>
          <p:nvPr>
            <p:ph sz="quarter" idx="16"/>
          </p:nvPr>
        </p:nvSpPr>
        <p:spPr>
          <a:xfrm>
            <a:off x="2914371" y="3995976"/>
            <a:ext cx="1988072" cy="2065187"/>
          </a:xfrm>
          <a:prstGeom prst="rect">
            <a:avLst/>
          </a:prstGeom>
        </p:spPr>
        <p:txBody>
          <a:bodyPr/>
          <a:lstStyle>
            <a:lvl1pPr marL="91440" indent="0">
              <a:buNone/>
              <a:defRPr/>
            </a:lvl1pPr>
          </a:lstStyle>
          <a:p>
            <a:pPr lvl="0"/>
            <a:r>
              <a:rPr lang="en-US"/>
              <a:t>Click to edit</a:t>
            </a:r>
          </a:p>
        </p:txBody>
      </p:sp>
      <p:sp>
        <p:nvSpPr>
          <p:cNvPr id="10" name="Content 8">
            <a:extLst>
              <a:ext uri="{FF2B5EF4-FFF2-40B4-BE49-F238E27FC236}">
                <a16:creationId xmlns:a16="http://schemas.microsoft.com/office/drawing/2014/main" id="{4FFC7D8B-509A-E756-F593-1682F9084353}"/>
              </a:ext>
            </a:extLst>
          </p:cNvPr>
          <p:cNvSpPr>
            <a:spLocks noGrp="1"/>
          </p:cNvSpPr>
          <p:nvPr>
            <p:ph sz="quarter" idx="17"/>
          </p:nvPr>
        </p:nvSpPr>
        <p:spPr>
          <a:xfrm>
            <a:off x="5181042" y="3995976"/>
            <a:ext cx="1988072" cy="2065187"/>
          </a:xfrm>
          <a:prstGeom prst="rect">
            <a:avLst/>
          </a:prstGeom>
        </p:spPr>
        <p:txBody>
          <a:bodyPr/>
          <a:lstStyle>
            <a:lvl1pPr marL="91440" indent="0">
              <a:buNone/>
              <a:defRPr/>
            </a:lvl1pPr>
          </a:lstStyle>
          <a:p>
            <a:pPr lvl="0"/>
            <a:r>
              <a:rPr lang="en-US"/>
              <a:t>Click to edit</a:t>
            </a:r>
          </a:p>
        </p:txBody>
      </p:sp>
      <p:sp>
        <p:nvSpPr>
          <p:cNvPr id="15" name="Content 9">
            <a:extLst>
              <a:ext uri="{FF2B5EF4-FFF2-40B4-BE49-F238E27FC236}">
                <a16:creationId xmlns:a16="http://schemas.microsoft.com/office/drawing/2014/main" id="{0BA0D911-1393-57D9-596F-D85CB2E13A69}"/>
              </a:ext>
            </a:extLst>
          </p:cNvPr>
          <p:cNvSpPr>
            <a:spLocks noGrp="1"/>
          </p:cNvSpPr>
          <p:nvPr>
            <p:ph sz="quarter" idx="18"/>
          </p:nvPr>
        </p:nvSpPr>
        <p:spPr>
          <a:xfrm>
            <a:off x="7447712" y="3995976"/>
            <a:ext cx="1988072" cy="2065187"/>
          </a:xfrm>
          <a:prstGeom prst="rect">
            <a:avLst/>
          </a:prstGeom>
        </p:spPr>
        <p:txBody>
          <a:bodyPr/>
          <a:lstStyle>
            <a:lvl1pPr marL="91440" indent="0">
              <a:buNone/>
              <a:defRPr/>
            </a:lvl1pPr>
          </a:lstStyle>
          <a:p>
            <a:pPr lvl="0"/>
            <a:r>
              <a:rPr lang="en-US"/>
              <a:t>Click to edit</a:t>
            </a:r>
          </a:p>
        </p:txBody>
      </p:sp>
    </p:spTree>
    <p:extLst>
      <p:ext uri="{BB962C8B-B14F-4D97-AF65-F5344CB8AC3E}">
        <p14:creationId xmlns:p14="http://schemas.microsoft.com/office/powerpoint/2010/main" val="1549170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le">
            <a:extLst>
              <a:ext uri="{FF2B5EF4-FFF2-40B4-BE49-F238E27FC236}">
                <a16:creationId xmlns:a16="http://schemas.microsoft.com/office/drawing/2014/main" id="{DE17EC12-8EDA-418C-95EA-B14FD4699C85}"/>
              </a:ext>
            </a:extLst>
          </p:cNvPr>
          <p:cNvSpPr>
            <a:spLocks noGrp="1"/>
          </p:cNvSpPr>
          <p:nvPr>
            <p:ph type="title"/>
          </p:nvPr>
        </p:nvSpPr>
        <p:spPr>
          <a:xfrm>
            <a:off x="1532200" y="3072660"/>
            <a:ext cx="9288972" cy="2123235"/>
          </a:xfrm>
        </p:spPr>
        <p:txBody>
          <a:bodyPr/>
          <a:lstStyle>
            <a:lvl1pPr algn="ctr">
              <a:defRPr sz="8000">
                <a:solidFill>
                  <a:schemeClr val="tx2"/>
                </a:solidFill>
              </a:defRPr>
            </a:lvl1pPr>
          </a:lstStyle>
          <a:p>
            <a:endParaRPr lang="en-US"/>
          </a:p>
        </p:txBody>
      </p:sp>
      <p:pic>
        <p:nvPicPr>
          <p:cNvPr id="3" name="Picture 2" descr="California School DASHBOARD&#10;2022 Dashboard Toolkit">
            <a:extLst>
              <a:ext uri="{FF2B5EF4-FFF2-40B4-BE49-F238E27FC236}">
                <a16:creationId xmlns:a16="http://schemas.microsoft.com/office/drawing/2014/main" id="{A580A293-5969-485E-B57D-F77D0E076F1F}"/>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006685" y="857215"/>
            <a:ext cx="6331030" cy="1885839"/>
          </a:xfrm>
          <a:prstGeom prst="rect">
            <a:avLst/>
          </a:prstGeom>
        </p:spPr>
      </p:pic>
    </p:spTree>
    <p:extLst>
      <p:ext uri="{BB962C8B-B14F-4D97-AF65-F5344CB8AC3E}">
        <p14:creationId xmlns:p14="http://schemas.microsoft.com/office/powerpoint/2010/main" val="42579477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Slide 2" userDrawn="1">
  <p:cSld name="Title Slide 2">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647700" y="304800"/>
            <a:ext cx="4903566" cy="5753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8000"/>
              <a:buFont typeface="Arial"/>
              <a:buNone/>
              <a:defRPr sz="8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229196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1" userDrawn="1">
  <p:cSld name="Title Slide 1">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647700" y="304800"/>
            <a:ext cx="4903566" cy="57531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Clr>
                <a:schemeClr val="lt1"/>
              </a:buClr>
              <a:buSzPts val="8000"/>
              <a:buFont typeface="Arial"/>
              <a:buNone/>
              <a:defRPr sz="8000">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3728448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ntent">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51E748A5-918B-4C07-80B1-6C2AE419FDDD}"/>
              </a:ext>
            </a:extLst>
          </p:cNvPr>
          <p:cNvSpPr>
            <a:spLocks noGrp="1"/>
          </p:cNvSpPr>
          <p:nvPr>
            <p:ph type="title"/>
          </p:nvPr>
        </p:nvSpPr>
        <p:spPr>
          <a:xfrm>
            <a:off x="647700" y="304801"/>
            <a:ext cx="10858500" cy="1335314"/>
          </a:xfrm>
          <a:prstGeom prst="rect">
            <a:avLst/>
          </a:prstGeom>
        </p:spPr>
        <p:txBody>
          <a:bodyPr vert="horz" lIns="91440" tIns="45720" rIns="91440" bIns="45720" rtlCol="0" anchor="ctr" anchorCtr="0">
            <a:noAutofit/>
          </a:bodyPr>
          <a:lstStyle>
            <a:lvl1pPr>
              <a:defRPr>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1BAB24A5-BAD8-4DB2-B429-3BCE161EDA02}"/>
              </a:ext>
            </a:extLst>
          </p:cNvPr>
          <p:cNvSpPr>
            <a:spLocks noGrp="1"/>
          </p:cNvSpPr>
          <p:nvPr>
            <p:ph sz="quarter" idx="10"/>
          </p:nvPr>
        </p:nvSpPr>
        <p:spPr>
          <a:xfrm>
            <a:off x="647699" y="1752600"/>
            <a:ext cx="10858499" cy="4305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5689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e Content (Horizontal)">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51E748A5-918B-4C07-80B1-6C2AE419FDDD}"/>
              </a:ext>
            </a:extLst>
          </p:cNvPr>
          <p:cNvSpPr>
            <a:spLocks noGrp="1"/>
          </p:cNvSpPr>
          <p:nvPr>
            <p:ph type="title"/>
          </p:nvPr>
        </p:nvSpPr>
        <p:spPr>
          <a:xfrm>
            <a:off x="647700" y="304800"/>
            <a:ext cx="5263816" cy="5753100"/>
          </a:xfrm>
          <a:prstGeom prst="rect">
            <a:avLst/>
          </a:prstGeom>
        </p:spPr>
        <p:txBody>
          <a:bodyPr vert="horz" lIns="91440" tIns="45720" rIns="91440" bIns="45720" rtlCol="0" anchor="ctr" anchorCtr="0">
            <a:noAutofit/>
          </a:bodyPr>
          <a:lstStyle>
            <a:lvl1pPr>
              <a:lnSpc>
                <a:spcPct val="100000"/>
              </a:lnSpc>
              <a:defRPr>
                <a:solidFill>
                  <a:schemeClr val="tx1"/>
                </a:solidFill>
              </a:defRPr>
            </a:lvl1pPr>
          </a:lstStyle>
          <a:p>
            <a:r>
              <a:rPr lang="en-US"/>
              <a:t>Click to edit Master title style</a:t>
            </a:r>
          </a:p>
        </p:txBody>
      </p:sp>
      <p:sp>
        <p:nvSpPr>
          <p:cNvPr id="3" name="Oval 2">
            <a:extLst>
              <a:ext uri="{FF2B5EF4-FFF2-40B4-BE49-F238E27FC236}">
                <a16:creationId xmlns:a16="http://schemas.microsoft.com/office/drawing/2014/main" id="{96935034-F1E7-45C6-90F2-C602F782C4AA}"/>
              </a:ext>
              <a:ext uri="{C183D7F6-B498-43B3-948B-1728B52AA6E4}">
                <adec:decorative xmlns:adec="http://schemas.microsoft.com/office/drawing/2017/decorative" val="1"/>
              </a:ext>
            </a:extLst>
          </p:cNvPr>
          <p:cNvSpPr/>
          <p:nvPr userDrawn="1"/>
        </p:nvSpPr>
        <p:spPr>
          <a:xfrm>
            <a:off x="6064478" y="429310"/>
            <a:ext cx="76200" cy="5362575"/>
          </a:xfrm>
          <a:prstGeom prst="ellipse">
            <a:avLst/>
          </a:prstGeom>
          <a:solidFill>
            <a:schemeClr val="tx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E9DE89D9-B5B5-44B4-BD91-F317054FBE1C}"/>
              </a:ext>
            </a:extLst>
          </p:cNvPr>
          <p:cNvSpPr>
            <a:spLocks noGrp="1"/>
          </p:cNvSpPr>
          <p:nvPr>
            <p:ph sz="quarter" idx="10"/>
          </p:nvPr>
        </p:nvSpPr>
        <p:spPr>
          <a:xfrm>
            <a:off x="6356684" y="304800"/>
            <a:ext cx="5187616" cy="57531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0138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DC57D509-06F3-4F98-90AA-0EE7BD1D8AFC}"/>
              </a:ext>
            </a:extLst>
          </p:cNvPr>
          <p:cNvSpPr>
            <a:spLocks noGrp="1"/>
          </p:cNvSpPr>
          <p:nvPr>
            <p:ph type="title"/>
          </p:nvPr>
        </p:nvSpPr>
        <p:spPr>
          <a:xfrm>
            <a:off x="647700" y="304801"/>
            <a:ext cx="10858500" cy="1335314"/>
          </a:xfrm>
          <a:prstGeom prst="rect">
            <a:avLst/>
          </a:prstGeom>
        </p:spPr>
        <p:txBody>
          <a:bodyPr vert="horz" lIns="91440" tIns="45720" rIns="91440" bIns="45720" rtlCol="0" anchor="ctr" anchorCtr="0">
            <a:noAutofit/>
          </a:bodyPr>
          <a:lstStyle>
            <a:lvl1pPr>
              <a:defRPr>
                <a:solidFill>
                  <a:schemeClr val="tx1"/>
                </a:solidFill>
              </a:defRPr>
            </a:lvl1pPr>
          </a:lstStyle>
          <a:p>
            <a:r>
              <a:rPr lang="en-US"/>
              <a:t>Click to edit Master title style</a:t>
            </a:r>
          </a:p>
        </p:txBody>
      </p:sp>
      <p:sp>
        <p:nvSpPr>
          <p:cNvPr id="5" name="Content Placeholder 4">
            <a:extLst>
              <a:ext uri="{FF2B5EF4-FFF2-40B4-BE49-F238E27FC236}">
                <a16:creationId xmlns:a16="http://schemas.microsoft.com/office/drawing/2014/main" id="{02251E4C-AE67-4F14-A791-DD173F4C2FC7}"/>
              </a:ext>
            </a:extLst>
          </p:cNvPr>
          <p:cNvSpPr>
            <a:spLocks noGrp="1"/>
          </p:cNvSpPr>
          <p:nvPr>
            <p:ph sz="quarter" idx="10"/>
          </p:nvPr>
        </p:nvSpPr>
        <p:spPr>
          <a:xfrm>
            <a:off x="647700" y="1752601"/>
            <a:ext cx="5448300" cy="4305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7">
            <a:extLst>
              <a:ext uri="{FF2B5EF4-FFF2-40B4-BE49-F238E27FC236}">
                <a16:creationId xmlns:a16="http://schemas.microsoft.com/office/drawing/2014/main" id="{E79F0BD1-2D27-4EBE-9EFF-C80453B02D10}"/>
              </a:ext>
            </a:extLst>
          </p:cNvPr>
          <p:cNvSpPr>
            <a:spLocks noGrp="1"/>
          </p:cNvSpPr>
          <p:nvPr>
            <p:ph sz="quarter" idx="11"/>
          </p:nvPr>
        </p:nvSpPr>
        <p:spPr>
          <a:xfrm>
            <a:off x="6357256" y="1752601"/>
            <a:ext cx="5148943" cy="43052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93443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1289BE7D-1215-472B-8E96-33B39885C32E}"/>
              </a:ext>
            </a:extLst>
          </p:cNvPr>
          <p:cNvSpPr>
            <a:spLocks noGrp="1"/>
          </p:cNvSpPr>
          <p:nvPr>
            <p:ph type="title"/>
          </p:nvPr>
        </p:nvSpPr>
        <p:spPr>
          <a:xfrm>
            <a:off x="647700" y="304800"/>
            <a:ext cx="10858500" cy="1320800"/>
          </a:xfrm>
          <a:prstGeom prst="rect">
            <a:avLst/>
          </a:prstGeom>
        </p:spPr>
        <p:txBody>
          <a:bodyPr vert="horz" lIns="91440" tIns="45720" rIns="91440" bIns="45720" rtlCol="0" anchor="ctr" anchorCtr="0">
            <a:noAutofit/>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9BF2AC34-E280-4117-AC49-8FDFCE9006B6}"/>
              </a:ext>
            </a:extLst>
          </p:cNvPr>
          <p:cNvSpPr>
            <a:spLocks noGrp="1"/>
          </p:cNvSpPr>
          <p:nvPr>
            <p:ph sz="quarter" idx="10"/>
          </p:nvPr>
        </p:nvSpPr>
        <p:spPr>
          <a:xfrm>
            <a:off x="647700" y="1752601"/>
            <a:ext cx="3400425" cy="4305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EB9E7ACB-46E8-4425-AE03-6C52694602A6}"/>
              </a:ext>
            </a:extLst>
          </p:cNvPr>
          <p:cNvSpPr>
            <a:spLocks noGrp="1"/>
          </p:cNvSpPr>
          <p:nvPr>
            <p:ph sz="quarter" idx="11"/>
          </p:nvPr>
        </p:nvSpPr>
        <p:spPr>
          <a:xfrm>
            <a:off x="4376737" y="1752601"/>
            <a:ext cx="3400425" cy="4305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439A5F31-DAAD-418F-B6E7-C43CE4C5BAC9}"/>
              </a:ext>
            </a:extLst>
          </p:cNvPr>
          <p:cNvSpPr>
            <a:spLocks noGrp="1"/>
          </p:cNvSpPr>
          <p:nvPr>
            <p:ph sz="quarter" idx="12"/>
          </p:nvPr>
        </p:nvSpPr>
        <p:spPr>
          <a:xfrm>
            <a:off x="8105775" y="1752601"/>
            <a:ext cx="3400425" cy="4305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0261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14" name="Title">
            <a:extLst>
              <a:ext uri="{FF2B5EF4-FFF2-40B4-BE49-F238E27FC236}">
                <a16:creationId xmlns:a16="http://schemas.microsoft.com/office/drawing/2014/main" id="{7699CDD5-D47B-4671-A89C-2BD3226A96E4}"/>
              </a:ext>
            </a:extLst>
          </p:cNvPr>
          <p:cNvSpPr>
            <a:spLocks noGrp="1"/>
          </p:cNvSpPr>
          <p:nvPr>
            <p:ph type="title"/>
          </p:nvPr>
        </p:nvSpPr>
        <p:spPr>
          <a:xfrm>
            <a:off x="647700" y="304800"/>
            <a:ext cx="10858500" cy="1306286"/>
          </a:xfrm>
          <a:prstGeom prst="rect">
            <a:avLst/>
          </a:prstGeom>
        </p:spPr>
        <p:txBody>
          <a:bodyPr vert="horz" lIns="91440" tIns="45720" rIns="91440" bIns="45720" rtlCol="0" anchor="ctr" anchorCtr="0">
            <a:noAutofit/>
          </a:bodyPr>
          <a:lstStyle>
            <a:lvl1pPr>
              <a:defRPr>
                <a:solidFill>
                  <a:schemeClr val="tx1"/>
                </a:solidFill>
              </a:defRPr>
            </a:lvl1pPr>
          </a:lstStyle>
          <a:p>
            <a:r>
              <a:rPr lang="en-US"/>
              <a:t>Click to edit Master title style</a:t>
            </a:r>
          </a:p>
        </p:txBody>
      </p:sp>
      <p:sp>
        <p:nvSpPr>
          <p:cNvPr id="3" name="Content Placeholder">
            <a:extLst>
              <a:ext uri="{FF2B5EF4-FFF2-40B4-BE49-F238E27FC236}">
                <a16:creationId xmlns:a16="http://schemas.microsoft.com/office/drawing/2014/main" id="{C19936BF-D909-4B69-B0DC-2A31753C3893}"/>
              </a:ext>
            </a:extLst>
          </p:cNvPr>
          <p:cNvSpPr>
            <a:spLocks noGrp="1"/>
          </p:cNvSpPr>
          <p:nvPr>
            <p:ph sz="quarter" idx="11"/>
          </p:nvPr>
        </p:nvSpPr>
        <p:spPr>
          <a:xfrm>
            <a:off x="647700" y="1917701"/>
            <a:ext cx="5201556" cy="1817688"/>
          </a:xfrm>
        </p:spPr>
        <p:txBody>
          <a:bodyPr/>
          <a:lstStyle/>
          <a:p>
            <a:pPr lvl="0"/>
            <a:r>
              <a:rPr lang="en-US"/>
              <a:t>Click to edit Master text styles</a:t>
            </a:r>
          </a:p>
        </p:txBody>
      </p:sp>
      <p:sp>
        <p:nvSpPr>
          <p:cNvPr id="9" name="Content Placeholder">
            <a:extLst>
              <a:ext uri="{FF2B5EF4-FFF2-40B4-BE49-F238E27FC236}">
                <a16:creationId xmlns:a16="http://schemas.microsoft.com/office/drawing/2014/main" id="{79BD6580-94FF-4302-B7EE-6FFDCD78C0D6}"/>
              </a:ext>
            </a:extLst>
          </p:cNvPr>
          <p:cNvSpPr>
            <a:spLocks noGrp="1"/>
          </p:cNvSpPr>
          <p:nvPr>
            <p:ph sz="quarter" idx="12"/>
          </p:nvPr>
        </p:nvSpPr>
        <p:spPr>
          <a:xfrm>
            <a:off x="647699" y="4240212"/>
            <a:ext cx="5201557" cy="1817688"/>
          </a:xfrm>
        </p:spPr>
        <p:txBody>
          <a:bodyPr/>
          <a:lstStyle/>
          <a:p>
            <a:pPr lvl="0"/>
            <a:r>
              <a:rPr lang="en-US"/>
              <a:t>Click to edit Master text styles</a:t>
            </a:r>
          </a:p>
        </p:txBody>
      </p:sp>
      <p:sp>
        <p:nvSpPr>
          <p:cNvPr id="10" name="Content Placeholder">
            <a:extLst>
              <a:ext uri="{FF2B5EF4-FFF2-40B4-BE49-F238E27FC236}">
                <a16:creationId xmlns:a16="http://schemas.microsoft.com/office/drawing/2014/main" id="{2DC9D97D-4067-4D82-8F60-D276632FC88E}"/>
              </a:ext>
            </a:extLst>
          </p:cNvPr>
          <p:cNvSpPr>
            <a:spLocks noGrp="1"/>
          </p:cNvSpPr>
          <p:nvPr>
            <p:ph sz="quarter" idx="13"/>
          </p:nvPr>
        </p:nvSpPr>
        <p:spPr>
          <a:xfrm>
            <a:off x="6172200" y="1917701"/>
            <a:ext cx="5143500" cy="1817688"/>
          </a:xfrm>
        </p:spPr>
        <p:txBody>
          <a:bodyPr/>
          <a:lstStyle/>
          <a:p>
            <a:pPr lvl="0"/>
            <a:r>
              <a:rPr lang="en-US"/>
              <a:t>Click to edit Master text styles</a:t>
            </a:r>
          </a:p>
        </p:txBody>
      </p:sp>
      <p:sp>
        <p:nvSpPr>
          <p:cNvPr id="15" name="Content Placeholder">
            <a:extLst>
              <a:ext uri="{FF2B5EF4-FFF2-40B4-BE49-F238E27FC236}">
                <a16:creationId xmlns:a16="http://schemas.microsoft.com/office/drawing/2014/main" id="{2F9F0E31-A4E6-4D62-8898-5A66B193033F}"/>
              </a:ext>
            </a:extLst>
          </p:cNvPr>
          <p:cNvSpPr>
            <a:spLocks noGrp="1"/>
          </p:cNvSpPr>
          <p:nvPr>
            <p:ph sz="quarter" idx="14"/>
          </p:nvPr>
        </p:nvSpPr>
        <p:spPr>
          <a:xfrm>
            <a:off x="6172200" y="4191620"/>
            <a:ext cx="5143500" cy="1817688"/>
          </a:xfrm>
        </p:spPr>
        <p:txBody>
          <a:bodyPr/>
          <a:lstStyle/>
          <a:p>
            <a:pPr lvl="0"/>
            <a:r>
              <a:rPr lang="en-US"/>
              <a:t>Click to edit Master text styles</a:t>
            </a:r>
          </a:p>
        </p:txBody>
      </p:sp>
    </p:spTree>
    <p:extLst>
      <p:ext uri="{BB962C8B-B14F-4D97-AF65-F5344CB8AC3E}">
        <p14:creationId xmlns:p14="http://schemas.microsoft.com/office/powerpoint/2010/main" val="2097218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slideLayout" Target="../slideLayouts/slideLayout34.xml"/><Relationship Id="rId18" Type="http://schemas.openxmlformats.org/officeDocument/2006/relationships/slideLayout" Target="../slideLayouts/slideLayout39.xml"/><Relationship Id="rId26" Type="http://schemas.openxmlformats.org/officeDocument/2006/relationships/theme" Target="../theme/theme2.xml"/><Relationship Id="rId3" Type="http://schemas.openxmlformats.org/officeDocument/2006/relationships/slideLayout" Target="../slideLayouts/slideLayout24.xml"/><Relationship Id="rId21" Type="http://schemas.openxmlformats.org/officeDocument/2006/relationships/slideLayout" Target="../slideLayouts/slideLayout42.xml"/><Relationship Id="rId7" Type="http://schemas.openxmlformats.org/officeDocument/2006/relationships/slideLayout" Target="../slideLayouts/slideLayout28.xml"/><Relationship Id="rId12" Type="http://schemas.openxmlformats.org/officeDocument/2006/relationships/slideLayout" Target="../slideLayouts/slideLayout33.xml"/><Relationship Id="rId17" Type="http://schemas.openxmlformats.org/officeDocument/2006/relationships/slideLayout" Target="../slideLayouts/slideLayout38.xml"/><Relationship Id="rId25" Type="http://schemas.openxmlformats.org/officeDocument/2006/relationships/slideLayout" Target="../slideLayouts/slideLayout46.xml"/><Relationship Id="rId2" Type="http://schemas.openxmlformats.org/officeDocument/2006/relationships/slideLayout" Target="../slideLayouts/slideLayout23.xml"/><Relationship Id="rId16" Type="http://schemas.openxmlformats.org/officeDocument/2006/relationships/slideLayout" Target="../slideLayouts/slideLayout37.xml"/><Relationship Id="rId20" Type="http://schemas.openxmlformats.org/officeDocument/2006/relationships/slideLayout" Target="../slideLayouts/slideLayout41.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24" Type="http://schemas.openxmlformats.org/officeDocument/2006/relationships/slideLayout" Target="../slideLayouts/slideLayout45.xml"/><Relationship Id="rId5" Type="http://schemas.openxmlformats.org/officeDocument/2006/relationships/slideLayout" Target="../slideLayouts/slideLayout26.xml"/><Relationship Id="rId15" Type="http://schemas.openxmlformats.org/officeDocument/2006/relationships/slideLayout" Target="../slideLayouts/slideLayout36.xml"/><Relationship Id="rId23" Type="http://schemas.openxmlformats.org/officeDocument/2006/relationships/slideLayout" Target="../slideLayouts/slideLayout44.xml"/><Relationship Id="rId10" Type="http://schemas.openxmlformats.org/officeDocument/2006/relationships/slideLayout" Target="../slideLayouts/slideLayout31.xml"/><Relationship Id="rId19" Type="http://schemas.openxmlformats.org/officeDocument/2006/relationships/slideLayout" Target="../slideLayouts/slideLayout40.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slideLayout" Target="../slideLayouts/slideLayout35.xml"/><Relationship Id="rId22" Type="http://schemas.openxmlformats.org/officeDocument/2006/relationships/slideLayout" Target="../slideLayouts/slideLayout43.xml"/><Relationship Id="rId27"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30C03B-BE66-4A20-904D-4AE51F19DFBE}"/>
              </a:ext>
            </a:extLst>
          </p:cNvPr>
          <p:cNvSpPr>
            <a:spLocks noGrp="1"/>
          </p:cNvSpPr>
          <p:nvPr userDrawn="1">
            <p:ph type="title"/>
          </p:nvPr>
        </p:nvSpPr>
        <p:spPr>
          <a:xfrm>
            <a:off x="647699" y="304800"/>
            <a:ext cx="10858499" cy="1229075"/>
          </a:xfrm>
          <a:prstGeom prst="rect">
            <a:avLst/>
          </a:prstGeom>
        </p:spPr>
        <p:txBody>
          <a:bodyPr vert="horz" lIns="91440" tIns="45720" rIns="91440" bIns="45720" rtlCol="0" anchor="ctr" anchorCtr="0">
            <a:noAutofit/>
          </a:bodyPr>
          <a:lstStyle/>
          <a:p>
            <a:r>
              <a:rPr lang="en-US"/>
              <a:t>Click to edit Master title style</a:t>
            </a:r>
          </a:p>
        </p:txBody>
      </p:sp>
      <p:sp>
        <p:nvSpPr>
          <p:cNvPr id="5" name="Text Placeholder 2">
            <a:extLst>
              <a:ext uri="{FF2B5EF4-FFF2-40B4-BE49-F238E27FC236}">
                <a16:creationId xmlns:a16="http://schemas.microsoft.com/office/drawing/2014/main" id="{C8CDCDB8-35E9-418D-B336-9506574A050A}"/>
              </a:ext>
            </a:extLst>
          </p:cNvPr>
          <p:cNvSpPr>
            <a:spLocks noGrp="1"/>
          </p:cNvSpPr>
          <p:nvPr>
            <p:ph type="body" idx="1"/>
          </p:nvPr>
        </p:nvSpPr>
        <p:spPr>
          <a:xfrm>
            <a:off x="647698" y="1752600"/>
            <a:ext cx="10858500" cy="4305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4601930"/>
      </p:ext>
    </p:extLst>
  </p:cSld>
  <p:clrMap bg1="lt1" tx1="dk1" bg2="lt2" tx2="dk2" accent1="accent1" accent2="accent2" accent3="accent3" accent4="accent4" accent5="accent5" accent6="accent6" hlink="hlink" folHlink="folHlink"/>
  <p:sldLayoutIdLst>
    <p:sldLayoutId id="2147483677" r:id="rId1"/>
    <p:sldLayoutId id="2147483662" r:id="rId2"/>
    <p:sldLayoutId id="2147483675" r:id="rId3"/>
    <p:sldLayoutId id="2147483674" r:id="rId4"/>
    <p:sldLayoutId id="2147483650" r:id="rId5"/>
    <p:sldLayoutId id="2147483676" r:id="rId6"/>
    <p:sldLayoutId id="2147483652" r:id="rId7"/>
    <p:sldLayoutId id="2147483658" r:id="rId8"/>
    <p:sldLayoutId id="2147483660" r:id="rId9"/>
    <p:sldLayoutId id="2147483697" r:id="rId10"/>
    <p:sldLayoutId id="2147483678" r:id="rId11"/>
    <p:sldLayoutId id="2147483673" r:id="rId12"/>
    <p:sldLayoutId id="2147483679" r:id="rId13"/>
    <p:sldLayoutId id="2147483680" r:id="rId14"/>
    <p:sldLayoutId id="2147483681" r:id="rId15"/>
    <p:sldLayoutId id="2147483684" r:id="rId16"/>
    <p:sldLayoutId id="2147483695" r:id="rId17"/>
    <p:sldLayoutId id="2147483699" r:id="rId18"/>
    <p:sldLayoutId id="2147483698" r:id="rId19"/>
    <p:sldLayoutId id="2147483700" r:id="rId20"/>
    <p:sldLayoutId id="2147483701" r:id="rId21"/>
  </p:sldLayoutIdLst>
  <p:hf sldNum="0" hdr="0" ftr="0" dt="0"/>
  <p:txStyles>
    <p:titleStyle>
      <a:lvl1pPr algn="l" defTabSz="914400" rtl="0" eaLnBrk="1" latinLnBrk="0" hangingPunct="1">
        <a:lnSpc>
          <a:spcPct val="100000"/>
        </a:lnSpc>
        <a:spcBef>
          <a:spcPct val="0"/>
        </a:spcBef>
        <a:buNone/>
        <a:defRPr sz="6000" b="1" kern="1200">
          <a:solidFill>
            <a:schemeClr val="tx1"/>
          </a:solidFill>
          <a:latin typeface="+mj-lt"/>
          <a:ea typeface="+mj-ea"/>
          <a:cs typeface="Aharoni" panose="02010803020104030203" pitchFamily="2" charset="-79"/>
        </a:defRPr>
      </a:lvl1pPr>
    </p:titleStyle>
    <p:bodyStyle>
      <a:lvl1pPr marL="365760" indent="-274320" algn="l" defTabSz="914400" rtl="0" eaLnBrk="1" latinLnBrk="0" hangingPunct="1">
        <a:lnSpc>
          <a:spcPct val="100000"/>
        </a:lnSpc>
        <a:spcBef>
          <a:spcPts val="600"/>
        </a:spcBef>
        <a:spcAft>
          <a:spcPts val="600"/>
        </a:spcAft>
        <a:buClr>
          <a:schemeClr val="tx2"/>
        </a:buClr>
        <a:buFont typeface="Arial" panose="020B0604020202020204" pitchFamily="34" charset="0"/>
        <a:buChar char="•"/>
        <a:tabLst>
          <a:tab pos="227013" algn="l"/>
        </a:tabLst>
        <a:defRPr sz="3600" kern="1200">
          <a:solidFill>
            <a:schemeClr val="tx1"/>
          </a:solidFill>
          <a:latin typeface="Arial" panose="020B0604020202020204" pitchFamily="34" charset="0"/>
          <a:ea typeface="+mn-ea"/>
          <a:cs typeface="Arial" panose="020B0604020202020204" pitchFamily="34" charset="0"/>
        </a:defRPr>
      </a:lvl1pPr>
      <a:lvl2pPr marL="682625" indent="-273050" algn="l" defTabSz="914400" rtl="0" eaLnBrk="1" latinLnBrk="0" hangingPunct="1">
        <a:lnSpc>
          <a:spcPct val="100000"/>
        </a:lnSpc>
        <a:spcBef>
          <a:spcPts val="600"/>
        </a:spcBef>
        <a:spcAft>
          <a:spcPts val="600"/>
        </a:spcAft>
        <a:buClr>
          <a:schemeClr val="tx2"/>
        </a:buClr>
        <a:buFont typeface="Arial" panose="020B0604020202020204" pitchFamily="34" charset="0"/>
        <a:buChar char="◦"/>
        <a:tabLst>
          <a:tab pos="346075" algn="l"/>
          <a:tab pos="569913" algn="ctr"/>
        </a:tabLst>
        <a:defRPr sz="3400" kern="1200">
          <a:solidFill>
            <a:schemeClr val="tx1"/>
          </a:solidFill>
          <a:latin typeface="Arial" panose="020B0604020202020204" pitchFamily="34" charset="0"/>
          <a:ea typeface="+mn-ea"/>
          <a:cs typeface="Arial" panose="020B0604020202020204" pitchFamily="34" charset="0"/>
        </a:defRPr>
      </a:lvl2pPr>
      <a:lvl3pPr marL="1030288" indent="-273050" algn="l" defTabSz="914400" rtl="0" eaLnBrk="1" latinLnBrk="0" hangingPunct="1">
        <a:lnSpc>
          <a:spcPct val="100000"/>
        </a:lnSpc>
        <a:spcBef>
          <a:spcPts val="600"/>
        </a:spcBef>
        <a:spcAft>
          <a:spcPts val="600"/>
        </a:spcAft>
        <a:buClr>
          <a:schemeClr val="tx2"/>
        </a:buClr>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3pPr>
      <a:lvl4pPr marL="1423988" indent="-273050" algn="l" defTabSz="914400" rtl="0" eaLnBrk="1" latinLnBrk="0" hangingPunct="1">
        <a:lnSpc>
          <a:spcPct val="100000"/>
        </a:lnSpc>
        <a:spcBef>
          <a:spcPts val="600"/>
        </a:spcBef>
        <a:spcAft>
          <a:spcPts val="600"/>
        </a:spcAft>
        <a:buClr>
          <a:schemeClr val="tx2"/>
        </a:buClr>
        <a:buFont typeface="Arial" panose="020B0604020202020204" pitchFamily="34" charset="0"/>
        <a:buChar char="•"/>
        <a:tabLst>
          <a:tab pos="117475" algn="ctr"/>
        </a:tabLst>
        <a:defRPr sz="3000" kern="1200">
          <a:solidFill>
            <a:schemeClr val="tx1"/>
          </a:solidFill>
          <a:latin typeface="Arial" panose="020B0604020202020204" pitchFamily="34" charset="0"/>
          <a:ea typeface="+mn-ea"/>
          <a:cs typeface="Arial" panose="020B0604020202020204" pitchFamily="34" charset="0"/>
        </a:defRPr>
      </a:lvl4pPr>
      <a:lvl5pPr marL="1655763" indent="-273050" algn="l" defTabSz="914400" rtl="0" eaLnBrk="1" latinLnBrk="0" hangingPunct="1">
        <a:lnSpc>
          <a:spcPct val="100000"/>
        </a:lnSpc>
        <a:spcBef>
          <a:spcPts val="600"/>
        </a:spcBef>
        <a:spcAft>
          <a:spcPts val="600"/>
        </a:spcAft>
        <a:buClr>
          <a:schemeClr val="tx2"/>
        </a:buClr>
        <a:buFont typeface="Open Sans" panose="020B0606030504020204" pitchFamily="34" charset="0"/>
        <a:buChar char="−"/>
        <a:tabLst/>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04" userDrawn="1">
          <p15:clr>
            <a:srgbClr val="F26B43"/>
          </p15:clr>
        </p15:guide>
        <p15:guide id="2" pos="3840" userDrawn="1">
          <p15:clr>
            <a:srgbClr val="F26B43"/>
          </p15:clr>
        </p15:guide>
        <p15:guide id="3" pos="384" userDrawn="1">
          <p15:clr>
            <a:srgbClr val="F26B43"/>
          </p15:clr>
        </p15:guide>
        <p15:guide id="5" pos="7248" userDrawn="1">
          <p15:clr>
            <a:srgbClr val="F26B43"/>
          </p15:clr>
        </p15:guide>
        <p15:guide id="6" orient="horz" pos="192" userDrawn="1">
          <p15:clr>
            <a:srgbClr val="F26B43"/>
          </p15:clr>
        </p15:guide>
        <p15:guide id="8" orient="horz" pos="381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7">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30C03B-BE66-4A20-904D-4AE51F19DFBE}"/>
              </a:ext>
            </a:extLst>
          </p:cNvPr>
          <p:cNvSpPr>
            <a:spLocks noGrp="1"/>
          </p:cNvSpPr>
          <p:nvPr>
            <p:ph type="title"/>
          </p:nvPr>
        </p:nvSpPr>
        <p:spPr>
          <a:xfrm>
            <a:off x="647699" y="304800"/>
            <a:ext cx="10858499" cy="1229075"/>
          </a:xfrm>
          <a:prstGeom prst="rect">
            <a:avLst/>
          </a:prstGeom>
        </p:spPr>
        <p:txBody>
          <a:bodyPr vert="horz" lIns="91440" tIns="45720" rIns="91440" bIns="45720" rtlCol="0" anchor="ctr" anchorCtr="0">
            <a:noAutofit/>
          </a:bodyPr>
          <a:lstStyle/>
          <a:p>
            <a:r>
              <a:rPr lang="en-US"/>
              <a:t>Click to edit Master title style</a:t>
            </a:r>
          </a:p>
        </p:txBody>
      </p:sp>
      <p:sp>
        <p:nvSpPr>
          <p:cNvPr id="5" name="Text Placeholder 2">
            <a:extLst>
              <a:ext uri="{FF2B5EF4-FFF2-40B4-BE49-F238E27FC236}">
                <a16:creationId xmlns:a16="http://schemas.microsoft.com/office/drawing/2014/main" id="{C8CDCDB8-35E9-418D-B336-9506574A050A}"/>
              </a:ext>
            </a:extLst>
          </p:cNvPr>
          <p:cNvSpPr>
            <a:spLocks noGrp="1"/>
          </p:cNvSpPr>
          <p:nvPr>
            <p:ph type="body" idx="1"/>
          </p:nvPr>
        </p:nvSpPr>
        <p:spPr>
          <a:xfrm>
            <a:off x="647698" y="1752600"/>
            <a:ext cx="10858500" cy="43053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Placeholder 1">
            <a:extLst>
              <a:ext uri="{FF2B5EF4-FFF2-40B4-BE49-F238E27FC236}">
                <a16:creationId xmlns:a16="http://schemas.microsoft.com/office/drawing/2014/main" id="{5F4980E7-8558-4D84-5324-82D1E3064E1A}"/>
              </a:ext>
            </a:extLst>
          </p:cNvPr>
          <p:cNvSpPr>
            <a:spLocks noGrp="1"/>
          </p:cNvSpPr>
          <p:nvPr>
            <p:ph type="title"/>
          </p:nvPr>
        </p:nvSpPr>
        <p:spPr>
          <a:xfrm>
            <a:off x="647700" y="304800"/>
            <a:ext cx="11049000" cy="1447801"/>
          </a:xfrm>
          <a:prstGeom prst="rect">
            <a:avLst/>
          </a:prstGeom>
        </p:spPr>
        <p:txBody>
          <a:bodyPr vert="horz" lIns="91440" tIns="45720" rIns="91440" bIns="45720" rtlCol="0" anchor="ctr" anchorCtr="0">
            <a:noAutofit/>
          </a:bodyPr>
          <a:lstStyle/>
          <a:p>
            <a:r>
              <a:rPr lang="en-US"/>
              <a:t>Click to edit Master title style</a:t>
            </a:r>
          </a:p>
        </p:txBody>
      </p:sp>
    </p:spTree>
    <p:extLst>
      <p:ext uri="{BB962C8B-B14F-4D97-AF65-F5344CB8AC3E}">
        <p14:creationId xmlns:p14="http://schemas.microsoft.com/office/powerpoint/2010/main" val="34499984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03" r:id="rId12"/>
    <p:sldLayoutId id="2147483704" r:id="rId13"/>
    <p:sldLayoutId id="2147483705" r:id="rId14"/>
    <p:sldLayoutId id="2147483706" r:id="rId15"/>
    <p:sldLayoutId id="2147483707" r:id="rId16"/>
    <p:sldLayoutId id="2147483708" r:id="rId17"/>
    <p:sldLayoutId id="2147483710" r:id="rId18"/>
    <p:sldLayoutId id="2147483711" r:id="rId19"/>
    <p:sldLayoutId id="2147483712" r:id="rId20"/>
    <p:sldLayoutId id="2147483713" r:id="rId21"/>
    <p:sldLayoutId id="2147483714" r:id="rId22"/>
    <p:sldLayoutId id="2147483715" r:id="rId23"/>
    <p:sldLayoutId id="2147483716" r:id="rId24"/>
    <p:sldLayoutId id="2147483717" r:id="rId25"/>
  </p:sldLayoutIdLst>
  <p:hf sldNum="0" hdr="0" ftr="0" dt="0"/>
  <p:txStyles>
    <p:titleStyle>
      <a:lvl1pPr algn="l" defTabSz="914400" rtl="0" eaLnBrk="1" latinLnBrk="0" hangingPunct="1">
        <a:lnSpc>
          <a:spcPct val="100000"/>
        </a:lnSpc>
        <a:spcBef>
          <a:spcPct val="0"/>
        </a:spcBef>
        <a:buNone/>
        <a:defRPr sz="6000" b="1" kern="1200">
          <a:solidFill>
            <a:schemeClr val="tx1"/>
          </a:solidFill>
          <a:latin typeface="+mj-lt"/>
          <a:ea typeface="+mj-ea"/>
          <a:cs typeface="Aharoni" panose="02010803020104030203" pitchFamily="2" charset="-79"/>
        </a:defRPr>
      </a:lvl1pPr>
    </p:titleStyle>
    <p:bodyStyle>
      <a:lvl1pPr marL="365760" indent="-274320" algn="l" defTabSz="914400" rtl="0" eaLnBrk="1" latinLnBrk="0" hangingPunct="1">
        <a:lnSpc>
          <a:spcPct val="100000"/>
        </a:lnSpc>
        <a:spcBef>
          <a:spcPts val="600"/>
        </a:spcBef>
        <a:spcAft>
          <a:spcPts val="600"/>
        </a:spcAft>
        <a:buClr>
          <a:schemeClr val="tx2"/>
        </a:buClr>
        <a:buFont typeface="Arial" panose="020B0604020202020204" pitchFamily="34" charset="0"/>
        <a:buChar char="•"/>
        <a:tabLst>
          <a:tab pos="227013" algn="l"/>
        </a:tabLst>
        <a:defRPr sz="3600" kern="1200">
          <a:solidFill>
            <a:schemeClr val="tx1"/>
          </a:solidFill>
          <a:latin typeface="Arial" panose="020B0604020202020204" pitchFamily="34" charset="0"/>
          <a:ea typeface="+mn-ea"/>
          <a:cs typeface="Arial" panose="020B0604020202020204" pitchFamily="34" charset="0"/>
        </a:defRPr>
      </a:lvl1pPr>
      <a:lvl2pPr marL="682625" indent="-273050" algn="l" defTabSz="914400" rtl="0" eaLnBrk="1" latinLnBrk="0" hangingPunct="1">
        <a:lnSpc>
          <a:spcPct val="100000"/>
        </a:lnSpc>
        <a:spcBef>
          <a:spcPts val="600"/>
        </a:spcBef>
        <a:spcAft>
          <a:spcPts val="600"/>
        </a:spcAft>
        <a:buClr>
          <a:schemeClr val="tx2"/>
        </a:buClr>
        <a:buFont typeface="Arial" panose="020B0604020202020204" pitchFamily="34" charset="0"/>
        <a:buChar char="◦"/>
        <a:tabLst>
          <a:tab pos="346075" algn="l"/>
          <a:tab pos="569913" algn="ctr"/>
        </a:tabLst>
        <a:defRPr sz="3400" kern="1200">
          <a:solidFill>
            <a:schemeClr val="tx1"/>
          </a:solidFill>
          <a:latin typeface="Arial" panose="020B0604020202020204" pitchFamily="34" charset="0"/>
          <a:ea typeface="+mn-ea"/>
          <a:cs typeface="Arial" panose="020B0604020202020204" pitchFamily="34" charset="0"/>
        </a:defRPr>
      </a:lvl2pPr>
      <a:lvl3pPr marL="1030288" indent="-273050" algn="l" defTabSz="914400" rtl="0" eaLnBrk="1" latinLnBrk="0" hangingPunct="1">
        <a:lnSpc>
          <a:spcPct val="100000"/>
        </a:lnSpc>
        <a:spcBef>
          <a:spcPts val="600"/>
        </a:spcBef>
        <a:spcAft>
          <a:spcPts val="600"/>
        </a:spcAft>
        <a:buClr>
          <a:schemeClr val="tx2"/>
        </a:buClr>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3pPr>
      <a:lvl4pPr marL="1423988" indent="-273050" algn="l" defTabSz="914400" rtl="0" eaLnBrk="1" latinLnBrk="0" hangingPunct="1">
        <a:lnSpc>
          <a:spcPct val="100000"/>
        </a:lnSpc>
        <a:spcBef>
          <a:spcPts val="600"/>
        </a:spcBef>
        <a:spcAft>
          <a:spcPts val="600"/>
        </a:spcAft>
        <a:buClr>
          <a:schemeClr val="tx2"/>
        </a:buClr>
        <a:buFont typeface="Arial" panose="020B0604020202020204" pitchFamily="34" charset="0"/>
        <a:buChar char="•"/>
        <a:tabLst>
          <a:tab pos="117475" algn="ctr"/>
        </a:tabLst>
        <a:defRPr sz="3000" kern="1200">
          <a:solidFill>
            <a:schemeClr val="tx1"/>
          </a:solidFill>
          <a:latin typeface="Arial" panose="020B0604020202020204" pitchFamily="34" charset="0"/>
          <a:ea typeface="+mn-ea"/>
          <a:cs typeface="Arial" panose="020B0604020202020204" pitchFamily="34" charset="0"/>
        </a:defRPr>
      </a:lvl4pPr>
      <a:lvl5pPr marL="1655763" indent="-273050" algn="l" defTabSz="914400" rtl="0" eaLnBrk="1" latinLnBrk="0" hangingPunct="1">
        <a:lnSpc>
          <a:spcPct val="100000"/>
        </a:lnSpc>
        <a:spcBef>
          <a:spcPts val="600"/>
        </a:spcBef>
        <a:spcAft>
          <a:spcPts val="600"/>
        </a:spcAft>
        <a:buClr>
          <a:schemeClr val="tx2"/>
        </a:buClr>
        <a:buFont typeface="Open Sans" panose="020B0606030504020204" pitchFamily="34" charset="0"/>
        <a:buChar char="−"/>
        <a:tabLst/>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104">
          <p15:clr>
            <a:srgbClr val="F26B43"/>
          </p15:clr>
        </p15:guide>
        <p15:guide id="2" pos="3840">
          <p15:clr>
            <a:srgbClr val="F26B43"/>
          </p15:clr>
        </p15:guide>
        <p15:guide id="3" pos="384">
          <p15:clr>
            <a:srgbClr val="F26B43"/>
          </p15:clr>
        </p15:guide>
        <p15:guide id="5" pos="7248">
          <p15:clr>
            <a:srgbClr val="F26B43"/>
          </p15:clr>
        </p15:guide>
        <p15:guide id="6" orient="horz" pos="192">
          <p15:clr>
            <a:srgbClr val="F26B43"/>
          </p15:clr>
        </p15:guide>
        <p15:guide id="8" orient="horz" pos="3816">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31.xml"/><Relationship Id="rId5" Type="http://schemas.openxmlformats.org/officeDocument/2006/relationships/image" Target="../media/image20.jpeg"/><Relationship Id="rId4" Type="http://schemas.openxmlformats.org/officeDocument/2006/relationships/image" Target="../media/image19.jpe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hyperlink" Target="https://www.cde.ca.gov/ta/ac/cm/documents/pri1selfreftools2022.docx" TargetMode="External"/><Relationship Id="rId2" Type="http://schemas.openxmlformats.org/officeDocument/2006/relationships/hyperlink" Target="https://www.cde.ca.gov/ta/ac/cm/documents/localmeasureparents22.pdf" TargetMode="Externa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A426D-E3DE-E35E-114C-63C8160BCAF4}"/>
              </a:ext>
            </a:extLst>
          </p:cNvPr>
          <p:cNvSpPr>
            <a:spLocks noGrp="1"/>
          </p:cNvSpPr>
          <p:nvPr>
            <p:ph type="title"/>
          </p:nvPr>
        </p:nvSpPr>
        <p:spPr>
          <a:xfrm>
            <a:off x="1718334" y="1662542"/>
            <a:ext cx="9474200" cy="3419646"/>
          </a:xfrm>
        </p:spPr>
        <p:txBody>
          <a:bodyPr/>
          <a:lstStyle/>
          <a:p>
            <a:br>
              <a:rPr lang="en-US" dirty="0"/>
            </a:br>
            <a:r>
              <a:rPr lang="en-US" sz="3600" dirty="0">
                <a:ea typeface="+mj-lt"/>
                <a:cs typeface="+mj-lt"/>
              </a:rPr>
              <a:t>Information Item Related to California’s State and Federal Accountability System: Review of the 2022 California School Dashboard and the 2023 Accountability Work Plan</a:t>
            </a:r>
            <a:br>
              <a:rPr lang="en-US" sz="3600" dirty="0">
                <a:cs typeface="Arial"/>
              </a:rPr>
            </a:br>
            <a:br>
              <a:rPr lang="en-US" sz="4400" dirty="0">
                <a:cs typeface="Aharoni"/>
              </a:rPr>
            </a:br>
            <a:br>
              <a:rPr lang="en-US" sz="400" dirty="0">
                <a:cs typeface="Aharoni"/>
              </a:rPr>
            </a:br>
            <a:br>
              <a:rPr lang="en-US" sz="400" dirty="0">
                <a:cs typeface="Aharoni"/>
              </a:rPr>
            </a:br>
            <a:br>
              <a:rPr lang="en-US" sz="400" dirty="0">
                <a:cs typeface="Aharoni"/>
              </a:rPr>
            </a:br>
            <a:br>
              <a:rPr lang="en-US" sz="400" dirty="0">
                <a:cs typeface="Aharoni"/>
              </a:rPr>
            </a:br>
            <a:r>
              <a:rPr lang="en-US" sz="3600" i="1" dirty="0">
                <a:cs typeface="Aharoni"/>
              </a:rPr>
              <a:t>California Practitioners Advisory Group </a:t>
            </a:r>
            <a:br>
              <a:rPr lang="en-US" sz="1400" i="1" dirty="0"/>
            </a:br>
            <a:br>
              <a:rPr lang="en-US" sz="1100" dirty="0"/>
            </a:br>
            <a:br>
              <a:rPr lang="en-US" sz="1400" dirty="0"/>
            </a:br>
            <a:r>
              <a:rPr lang="en-US" sz="2400" b="0" dirty="0">
                <a:cs typeface="Aharoni"/>
              </a:rPr>
              <a:t>February 17, 2023</a:t>
            </a:r>
            <a:endParaRPr lang="en-US" sz="1400" dirty="0">
              <a:cs typeface="Aharoni"/>
            </a:endParaRPr>
          </a:p>
        </p:txBody>
      </p:sp>
    </p:spTree>
    <p:extLst>
      <p:ext uri="{BB962C8B-B14F-4D97-AF65-F5344CB8AC3E}">
        <p14:creationId xmlns:p14="http://schemas.microsoft.com/office/powerpoint/2010/main" val="36309849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descr="Chronic Absenteeism all students report. this report shows all students as being very high with 30 percent of students chronically absent. The number of students is 4,009,260.">
            <a:extLst>
              <a:ext uri="{FF2B5EF4-FFF2-40B4-BE49-F238E27FC236}">
                <a16:creationId xmlns:a16="http://schemas.microsoft.com/office/drawing/2014/main" id="{59EA6386-AA7B-46F9-ACF3-97B877B01BA6}"/>
              </a:ext>
            </a:extLst>
          </p:cNvPr>
          <p:cNvSpPr>
            <a:spLocks noGrp="1"/>
          </p:cNvSpPr>
          <p:nvPr>
            <p:ph type="title"/>
          </p:nvPr>
        </p:nvSpPr>
        <p:spPr/>
        <p:txBody>
          <a:bodyPr>
            <a:noAutofit/>
          </a:bodyPr>
          <a:lstStyle/>
          <a:p>
            <a:r>
              <a:rPr lang="en-US" sz="3400"/>
              <a:t>Chronic Absenteeism Indicator Statewide Results</a:t>
            </a:r>
            <a:br>
              <a:rPr lang="en-US" sz="3400"/>
            </a:br>
            <a:r>
              <a:rPr lang="en-US" sz="3400"/>
              <a:t>(Kindergarten through Grade 8) </a:t>
            </a:r>
          </a:p>
        </p:txBody>
      </p:sp>
      <p:pic>
        <p:nvPicPr>
          <p:cNvPr id="5" name="Content Placeholder 4" descr="Chronic Absenteeism all students report. this report shows all students as being very high with 30 percent of students chronically absent. The number of students is 4,009,260.">
            <a:extLst>
              <a:ext uri="{FF2B5EF4-FFF2-40B4-BE49-F238E27FC236}">
                <a16:creationId xmlns:a16="http://schemas.microsoft.com/office/drawing/2014/main" id="{1FA9A4B6-E969-4741-BF4A-D8215C0E648E}"/>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7700" y="1752599"/>
            <a:ext cx="2499481" cy="4305300"/>
          </a:xfrm>
        </p:spPr>
      </p:pic>
      <p:pic>
        <p:nvPicPr>
          <p:cNvPr id="8" name="Content Placeholder 7" descr="Chronic Absenteeism all students report. this report shows all students as being very high with 30 percent of students chronically absent. The number of students is 4,009,260.">
            <a:extLst>
              <a:ext uri="{FF2B5EF4-FFF2-40B4-BE49-F238E27FC236}">
                <a16:creationId xmlns:a16="http://schemas.microsoft.com/office/drawing/2014/main" id="{81E937CD-5294-711D-2DC6-CD6F14C15B10}"/>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3791452" y="2118287"/>
            <a:ext cx="7714748" cy="3573924"/>
          </a:xfrm>
        </p:spPr>
      </p:pic>
    </p:spTree>
    <p:extLst>
      <p:ext uri="{BB962C8B-B14F-4D97-AF65-F5344CB8AC3E}">
        <p14:creationId xmlns:p14="http://schemas.microsoft.com/office/powerpoint/2010/main" val="407744103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F15C2E-637F-4C89-BC7A-0BF5D08AE94A}"/>
              </a:ext>
            </a:extLst>
          </p:cNvPr>
          <p:cNvSpPr>
            <a:spLocks noGrp="1"/>
          </p:cNvSpPr>
          <p:nvPr>
            <p:ph type="title"/>
          </p:nvPr>
        </p:nvSpPr>
        <p:spPr/>
        <p:txBody>
          <a:bodyPr>
            <a:normAutofit fontScale="90000"/>
          </a:bodyPr>
          <a:lstStyle/>
          <a:p>
            <a:r>
              <a:rPr lang="en-US" sz="4000"/>
              <a:t>Chronic Absenteeism by Academic Year (Kindergarten through Grade 12) </a:t>
            </a:r>
          </a:p>
        </p:txBody>
      </p:sp>
      <p:graphicFrame>
        <p:nvGraphicFramePr>
          <p:cNvPr id="3" name="Table 2" descr="Chronic Absenteeism by Academic Year.">
            <a:extLst>
              <a:ext uri="{FF2B5EF4-FFF2-40B4-BE49-F238E27FC236}">
                <a16:creationId xmlns:a16="http://schemas.microsoft.com/office/drawing/2014/main" id="{4E11466F-0B8A-437E-8837-4EFCBBD8BA33}"/>
              </a:ext>
            </a:extLst>
          </p:cNvPr>
          <p:cNvGraphicFramePr>
            <a:graphicFrameLocks noGrp="1"/>
          </p:cNvGraphicFramePr>
          <p:nvPr>
            <p:extLst>
              <p:ext uri="{D42A27DB-BD31-4B8C-83A1-F6EECF244321}">
                <p14:modId xmlns:p14="http://schemas.microsoft.com/office/powerpoint/2010/main" val="1869344742"/>
              </p:ext>
            </p:extLst>
          </p:nvPr>
        </p:nvGraphicFramePr>
        <p:xfrm>
          <a:off x="768096" y="1646238"/>
          <a:ext cx="10533888" cy="4759147"/>
        </p:xfrm>
        <a:graphic>
          <a:graphicData uri="http://schemas.openxmlformats.org/drawingml/2006/table">
            <a:tbl>
              <a:tblPr firstRow="1" bandRow="1">
                <a:tableStyleId>{5C22544A-7EE6-4342-B048-85BDC9FD1C3A}</a:tableStyleId>
              </a:tblPr>
              <a:tblGrid>
                <a:gridCol w="2633472">
                  <a:extLst>
                    <a:ext uri="{9D8B030D-6E8A-4147-A177-3AD203B41FA5}">
                      <a16:colId xmlns:a16="http://schemas.microsoft.com/office/drawing/2014/main" val="2852941882"/>
                    </a:ext>
                  </a:extLst>
                </a:gridCol>
                <a:gridCol w="2633472">
                  <a:extLst>
                    <a:ext uri="{9D8B030D-6E8A-4147-A177-3AD203B41FA5}">
                      <a16:colId xmlns:a16="http://schemas.microsoft.com/office/drawing/2014/main" val="1156542535"/>
                    </a:ext>
                  </a:extLst>
                </a:gridCol>
                <a:gridCol w="2633472">
                  <a:extLst>
                    <a:ext uri="{9D8B030D-6E8A-4147-A177-3AD203B41FA5}">
                      <a16:colId xmlns:a16="http://schemas.microsoft.com/office/drawing/2014/main" val="1606061512"/>
                    </a:ext>
                  </a:extLst>
                </a:gridCol>
                <a:gridCol w="2633472">
                  <a:extLst>
                    <a:ext uri="{9D8B030D-6E8A-4147-A177-3AD203B41FA5}">
                      <a16:colId xmlns:a16="http://schemas.microsoft.com/office/drawing/2014/main" val="2119944584"/>
                    </a:ext>
                  </a:extLst>
                </a:gridCol>
              </a:tblGrid>
              <a:tr h="1017817">
                <a:tc>
                  <a:txBody>
                    <a:bodyPr/>
                    <a:lstStyle/>
                    <a:p>
                      <a:pPr algn="ctr" rtl="0" fontAlgn="ctr"/>
                      <a:r>
                        <a:rPr lang="en-US" sz="2800" u="none" strike="noStrike" dirty="0">
                          <a:effectLst/>
                          <a:latin typeface="Arial" panose="020B0604020202020204" pitchFamily="34" charset="0"/>
                          <a:cs typeface="Arial" panose="020B0604020202020204" pitchFamily="34" charset="0"/>
                        </a:rPr>
                        <a:t>Academic Year</a:t>
                      </a:r>
                      <a:endParaRPr lang="en-US" sz="2800" b="1" i="0" u="none" strike="noStrike" dirty="0">
                        <a:solidFill>
                          <a:srgbClr val="FFFFFF"/>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ctr"/>
                      <a:r>
                        <a:rPr lang="en-US" sz="2800" b="1" i="0" u="none" strike="noStrike" dirty="0">
                          <a:solidFill>
                            <a:srgbClr val="FFFFFF"/>
                          </a:solidFill>
                          <a:effectLst/>
                          <a:latin typeface="Arial" panose="020B0604020202020204" pitchFamily="34" charset="0"/>
                          <a:cs typeface="Arial" panose="020B0604020202020204" pitchFamily="34" charset="0"/>
                        </a:rPr>
                        <a:t>Chronic Absenteeism Eligible Enrollment</a:t>
                      </a:r>
                    </a:p>
                  </a:txBody>
                  <a:tcPr marL="9525" marR="9525" marT="9525" marB="0" anchor="ctr"/>
                </a:tc>
                <a:tc>
                  <a:txBody>
                    <a:bodyPr/>
                    <a:lstStyle/>
                    <a:p>
                      <a:pPr algn="ctr" rtl="0" fontAlgn="ctr"/>
                      <a:r>
                        <a:rPr lang="en-US" sz="2800" b="1" i="0" u="none" strike="noStrike">
                          <a:solidFill>
                            <a:srgbClr val="FFFFFF"/>
                          </a:solidFill>
                          <a:effectLst/>
                          <a:latin typeface="Arial" panose="020B0604020202020204" pitchFamily="34" charset="0"/>
                          <a:cs typeface="Arial" panose="020B0604020202020204" pitchFamily="34" charset="0"/>
                        </a:rPr>
                        <a:t>Chronic Absenteeism Count</a:t>
                      </a:r>
                    </a:p>
                  </a:txBody>
                  <a:tcPr marL="9525" marR="9525" marT="9525" marB="0" anchor="ctr"/>
                </a:tc>
                <a:tc>
                  <a:txBody>
                    <a:bodyPr/>
                    <a:lstStyle/>
                    <a:p>
                      <a:pPr algn="ctr" rtl="0" fontAlgn="ctr"/>
                      <a:r>
                        <a:rPr lang="en-US" sz="2800" b="1" i="0" u="none" strike="noStrike">
                          <a:solidFill>
                            <a:srgbClr val="FFFFFF"/>
                          </a:solidFill>
                          <a:effectLst/>
                          <a:latin typeface="Arial" panose="020B0604020202020204" pitchFamily="34" charset="0"/>
                          <a:cs typeface="Arial" panose="020B0604020202020204" pitchFamily="34" charset="0"/>
                        </a:rPr>
                        <a:t>Chronic Absenteeism Rate</a:t>
                      </a:r>
                    </a:p>
                  </a:txBody>
                  <a:tcPr marL="9525" marR="9525" marT="9525" marB="0" anchor="ctr"/>
                </a:tc>
                <a:extLst>
                  <a:ext uri="{0D108BD9-81ED-4DB2-BD59-A6C34878D82A}">
                    <a16:rowId xmlns:a16="http://schemas.microsoft.com/office/drawing/2014/main" val="4085602561"/>
                  </a:ext>
                </a:extLst>
              </a:tr>
              <a:tr h="514267">
                <a:tc>
                  <a:txBody>
                    <a:bodyPr/>
                    <a:lstStyle/>
                    <a:p>
                      <a:pPr algn="ctr" rtl="0" fontAlgn="ctr"/>
                      <a:r>
                        <a:rPr lang="en-US" sz="2800" b="1" u="none" strike="noStrike">
                          <a:effectLst/>
                          <a:latin typeface="Arial" panose="020B0604020202020204" pitchFamily="34" charset="0"/>
                          <a:cs typeface="Arial" panose="020B0604020202020204" pitchFamily="34" charset="0"/>
                        </a:rPr>
                        <a:t>2021–22</a:t>
                      </a:r>
                      <a:endParaRPr lang="en-US" sz="2800" b="1"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a:r>
                        <a:rPr lang="en-US" sz="2800" b="1">
                          <a:effectLst/>
                          <a:latin typeface="+mj-lt"/>
                        </a:rPr>
                        <a:t>5,995,399</a:t>
                      </a:r>
                    </a:p>
                  </a:txBody>
                  <a:tcPr marL="38100" marR="38100" marT="38100" marB="38100" anchor="ctr"/>
                </a:tc>
                <a:tc>
                  <a:txBody>
                    <a:bodyPr/>
                    <a:lstStyle/>
                    <a:p>
                      <a:pPr algn="ctr"/>
                      <a:r>
                        <a:rPr lang="en-US" sz="2800" b="1">
                          <a:effectLst/>
                          <a:latin typeface="+mj-lt"/>
                        </a:rPr>
                        <a:t>1,799,734</a:t>
                      </a:r>
                    </a:p>
                  </a:txBody>
                  <a:tcPr marL="38100" marR="38100" marT="38100" marB="38100" anchor="ctr"/>
                </a:tc>
                <a:tc>
                  <a:txBody>
                    <a:bodyPr/>
                    <a:lstStyle/>
                    <a:p>
                      <a:pPr algn="ctr"/>
                      <a:r>
                        <a:rPr lang="en-US" sz="2800" b="1">
                          <a:effectLst/>
                          <a:latin typeface="+mj-lt"/>
                        </a:rPr>
                        <a:t>30.0%</a:t>
                      </a:r>
                    </a:p>
                  </a:txBody>
                  <a:tcPr marL="38100" marR="38100" marT="38100" marB="38100" anchor="ctr"/>
                </a:tc>
                <a:extLst>
                  <a:ext uri="{0D108BD9-81ED-4DB2-BD59-A6C34878D82A}">
                    <a16:rowId xmlns:a16="http://schemas.microsoft.com/office/drawing/2014/main" val="1112936128"/>
                  </a:ext>
                </a:extLst>
              </a:tr>
              <a:tr h="514267">
                <a:tc>
                  <a:txBody>
                    <a:bodyPr/>
                    <a:lstStyle/>
                    <a:p>
                      <a:pPr algn="ctr" rtl="0" fontAlgn="ctr"/>
                      <a:r>
                        <a:rPr lang="en-US" sz="2800" b="0" u="none" strike="noStrike">
                          <a:effectLst/>
                          <a:latin typeface="Arial" panose="020B0604020202020204" pitchFamily="34" charset="0"/>
                          <a:cs typeface="Arial" panose="020B0604020202020204" pitchFamily="34" charset="0"/>
                        </a:rPr>
                        <a:t>2020–21</a:t>
                      </a:r>
                      <a:endParaRPr lang="en-US"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ctr"/>
                      <a:r>
                        <a:rPr lang="en-US" sz="2800" b="0" u="none" strike="noStrike">
                          <a:effectLst/>
                          <a:latin typeface="Arial" panose="020B0604020202020204" pitchFamily="34" charset="0"/>
                          <a:cs typeface="Arial" panose="020B0604020202020204" pitchFamily="34" charset="0"/>
                        </a:rPr>
                        <a:t>6,072,413</a:t>
                      </a:r>
                      <a:endParaRPr lang="en-US"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b"/>
                      <a:r>
                        <a:rPr lang="en-US" sz="2800" b="0" i="0" u="none" strike="noStrike">
                          <a:solidFill>
                            <a:srgbClr val="000000"/>
                          </a:solidFill>
                          <a:effectLst/>
                          <a:latin typeface="Arial" panose="020B0604020202020204" pitchFamily="34" charset="0"/>
                          <a:cs typeface="Arial" panose="020B0604020202020204" pitchFamily="34" charset="0"/>
                        </a:rPr>
                        <a:t>866,842</a:t>
                      </a:r>
                    </a:p>
                  </a:txBody>
                  <a:tcPr marL="9525" marR="9525" marT="9525" marB="0" anchor="b"/>
                </a:tc>
                <a:tc>
                  <a:txBody>
                    <a:bodyPr/>
                    <a:lstStyle/>
                    <a:p>
                      <a:pPr algn="ctr" rtl="0" fontAlgn="b"/>
                      <a:r>
                        <a:rPr lang="en-US" sz="2800" b="0" i="0" u="none" strike="noStrike">
                          <a:solidFill>
                            <a:srgbClr val="000000"/>
                          </a:solidFill>
                          <a:effectLst/>
                          <a:latin typeface="Arial" panose="020B0604020202020204" pitchFamily="34" charset="0"/>
                          <a:cs typeface="Arial" panose="020B0604020202020204" pitchFamily="34" charset="0"/>
                        </a:rPr>
                        <a:t>14.3%</a:t>
                      </a:r>
                    </a:p>
                  </a:txBody>
                  <a:tcPr marL="9525" marR="9525" marT="9525" marB="0" anchor="b"/>
                </a:tc>
                <a:extLst>
                  <a:ext uri="{0D108BD9-81ED-4DB2-BD59-A6C34878D82A}">
                    <a16:rowId xmlns:a16="http://schemas.microsoft.com/office/drawing/2014/main" val="2705506559"/>
                  </a:ext>
                </a:extLst>
              </a:tr>
              <a:tr h="503552">
                <a:tc>
                  <a:txBody>
                    <a:bodyPr/>
                    <a:lstStyle/>
                    <a:p>
                      <a:pPr algn="ctr" rtl="0" fontAlgn="ctr"/>
                      <a:r>
                        <a:rPr lang="en-US" sz="2800" u="none" strike="noStrike">
                          <a:effectLst/>
                          <a:latin typeface="Arial" panose="020B0604020202020204" pitchFamily="34" charset="0"/>
                          <a:cs typeface="Arial" panose="020B0604020202020204" pitchFamily="34" charset="0"/>
                        </a:rPr>
                        <a:t>2019–20</a:t>
                      </a:r>
                      <a:endParaRPr lang="en-US"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ctr"/>
                      <a:r>
                        <a:rPr lang="en-US" sz="2800" u="none" strike="noStrike">
                          <a:effectLst/>
                          <a:latin typeface="Arial" panose="020B0604020202020204" pitchFamily="34" charset="0"/>
                          <a:cs typeface="Arial" panose="020B0604020202020204" pitchFamily="34" charset="0"/>
                        </a:rPr>
                        <a:t>Not Applicable</a:t>
                      </a:r>
                      <a:endParaRPr lang="en-US"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b"/>
                      <a:r>
                        <a:rPr lang="en-US" sz="2800" u="none" strike="noStrike">
                          <a:effectLst/>
                          <a:latin typeface="Arial" panose="020B0604020202020204" pitchFamily="34" charset="0"/>
                          <a:cs typeface="Arial" panose="020B0604020202020204" pitchFamily="34" charset="0"/>
                        </a:rPr>
                        <a:t>Not Applicable</a:t>
                      </a:r>
                      <a:endParaRPr lang="en-US"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tc>
                  <a:txBody>
                    <a:bodyPr/>
                    <a:lstStyle/>
                    <a:p>
                      <a:pPr algn="ctr" rtl="0" fontAlgn="b"/>
                      <a:r>
                        <a:rPr lang="en-US" sz="2800" u="none" strike="noStrike">
                          <a:effectLst/>
                          <a:latin typeface="Arial" panose="020B0604020202020204" pitchFamily="34" charset="0"/>
                          <a:cs typeface="Arial" panose="020B0604020202020204" pitchFamily="34" charset="0"/>
                        </a:rPr>
                        <a:t>Not Applicable</a:t>
                      </a:r>
                      <a:endParaRPr lang="en-US"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b"/>
                </a:tc>
                <a:extLst>
                  <a:ext uri="{0D108BD9-81ED-4DB2-BD59-A6C34878D82A}">
                    <a16:rowId xmlns:a16="http://schemas.microsoft.com/office/drawing/2014/main" val="3533569745"/>
                  </a:ext>
                </a:extLst>
              </a:tr>
              <a:tr h="503552">
                <a:tc>
                  <a:txBody>
                    <a:bodyPr/>
                    <a:lstStyle/>
                    <a:p>
                      <a:pPr algn="ctr" rtl="0" fontAlgn="ctr"/>
                      <a:r>
                        <a:rPr lang="en-US" sz="2800" u="none" strike="noStrike">
                          <a:effectLst/>
                          <a:latin typeface="Arial" panose="020B0604020202020204" pitchFamily="34" charset="0"/>
                          <a:cs typeface="Arial" panose="020B0604020202020204" pitchFamily="34" charset="0"/>
                        </a:rPr>
                        <a:t>2018–19</a:t>
                      </a:r>
                      <a:endParaRPr lang="en-US"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ctr"/>
                      <a:r>
                        <a:rPr lang="en-US" sz="2800" u="none" strike="noStrike">
                          <a:effectLst/>
                          <a:latin typeface="Arial" panose="020B0604020202020204" pitchFamily="34" charset="0"/>
                          <a:cs typeface="Arial" panose="020B0604020202020204" pitchFamily="34" charset="0"/>
                        </a:rPr>
                        <a:t>6,258,845</a:t>
                      </a:r>
                      <a:endParaRPr lang="en-US"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b"/>
                      <a:r>
                        <a:rPr lang="en-US" sz="2800" b="0" i="0" u="none" strike="noStrike">
                          <a:solidFill>
                            <a:srgbClr val="000000"/>
                          </a:solidFill>
                          <a:effectLst/>
                          <a:latin typeface="Arial" panose="020B0604020202020204" pitchFamily="34" charset="0"/>
                          <a:cs typeface="Arial" panose="020B0604020202020204" pitchFamily="34" charset="0"/>
                        </a:rPr>
                        <a:t>755,950</a:t>
                      </a:r>
                    </a:p>
                  </a:txBody>
                  <a:tcPr marL="9525" marR="9525" marT="9525" marB="0" anchor="b"/>
                </a:tc>
                <a:tc>
                  <a:txBody>
                    <a:bodyPr/>
                    <a:lstStyle/>
                    <a:p>
                      <a:pPr algn="ctr" rtl="0" fontAlgn="b"/>
                      <a:r>
                        <a:rPr lang="en-US" sz="2800" b="0" i="0" u="none" strike="noStrike">
                          <a:solidFill>
                            <a:srgbClr val="000000"/>
                          </a:solidFill>
                          <a:effectLst/>
                          <a:latin typeface="Arial" panose="020B0604020202020204" pitchFamily="34" charset="0"/>
                          <a:cs typeface="Arial" panose="020B0604020202020204" pitchFamily="34" charset="0"/>
                        </a:rPr>
                        <a:t>12.1%</a:t>
                      </a:r>
                    </a:p>
                  </a:txBody>
                  <a:tcPr marL="9525" marR="9525" marT="9525" marB="0" anchor="b"/>
                </a:tc>
                <a:extLst>
                  <a:ext uri="{0D108BD9-81ED-4DB2-BD59-A6C34878D82A}">
                    <a16:rowId xmlns:a16="http://schemas.microsoft.com/office/drawing/2014/main" val="872274331"/>
                  </a:ext>
                </a:extLst>
              </a:tr>
              <a:tr h="503552">
                <a:tc>
                  <a:txBody>
                    <a:bodyPr/>
                    <a:lstStyle/>
                    <a:p>
                      <a:pPr algn="ctr" rtl="0" fontAlgn="ctr"/>
                      <a:r>
                        <a:rPr lang="en-US" sz="2800" u="none" strike="noStrike">
                          <a:effectLst/>
                          <a:latin typeface="Arial" panose="020B0604020202020204" pitchFamily="34" charset="0"/>
                          <a:cs typeface="Arial" panose="020B0604020202020204" pitchFamily="34" charset="0"/>
                        </a:rPr>
                        <a:t>2017–18</a:t>
                      </a:r>
                      <a:endParaRPr lang="en-US"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ctr"/>
                      <a:r>
                        <a:rPr lang="en-US" sz="2800" u="none" strike="noStrike">
                          <a:effectLst/>
                          <a:latin typeface="Arial" panose="020B0604020202020204" pitchFamily="34" charset="0"/>
                          <a:cs typeface="Arial" panose="020B0604020202020204" pitchFamily="34" charset="0"/>
                        </a:rPr>
                        <a:t>6,315,131</a:t>
                      </a:r>
                      <a:endParaRPr lang="en-US"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b"/>
                      <a:r>
                        <a:rPr lang="en-US" sz="2800" b="0" i="0" u="none" strike="noStrike">
                          <a:solidFill>
                            <a:srgbClr val="000000"/>
                          </a:solidFill>
                          <a:effectLst/>
                          <a:latin typeface="Arial" panose="020B0604020202020204" pitchFamily="34" charset="0"/>
                          <a:cs typeface="Arial" panose="020B0604020202020204" pitchFamily="34" charset="0"/>
                        </a:rPr>
                        <a:t>702,531</a:t>
                      </a:r>
                    </a:p>
                  </a:txBody>
                  <a:tcPr marL="9525" marR="9525" marT="9525" marB="0" anchor="b"/>
                </a:tc>
                <a:tc>
                  <a:txBody>
                    <a:bodyPr/>
                    <a:lstStyle/>
                    <a:p>
                      <a:pPr algn="ctr" rtl="0" fontAlgn="b"/>
                      <a:r>
                        <a:rPr lang="en-US" sz="2800" b="0" i="0" u="none" strike="noStrike">
                          <a:solidFill>
                            <a:srgbClr val="000000"/>
                          </a:solidFill>
                          <a:effectLst/>
                          <a:latin typeface="Arial" panose="020B0604020202020204" pitchFamily="34" charset="0"/>
                          <a:cs typeface="Arial" panose="020B0604020202020204" pitchFamily="34" charset="0"/>
                        </a:rPr>
                        <a:t>11.1%</a:t>
                      </a:r>
                    </a:p>
                  </a:txBody>
                  <a:tcPr marL="9525" marR="9525" marT="9525" marB="0" anchor="b"/>
                </a:tc>
                <a:extLst>
                  <a:ext uri="{0D108BD9-81ED-4DB2-BD59-A6C34878D82A}">
                    <a16:rowId xmlns:a16="http://schemas.microsoft.com/office/drawing/2014/main" val="710902349"/>
                  </a:ext>
                </a:extLst>
              </a:tr>
              <a:tr h="503552">
                <a:tc>
                  <a:txBody>
                    <a:bodyPr/>
                    <a:lstStyle/>
                    <a:p>
                      <a:pPr algn="ctr" rtl="0" fontAlgn="ctr"/>
                      <a:r>
                        <a:rPr lang="en-US" sz="2800" u="none" strike="noStrike">
                          <a:effectLst/>
                          <a:latin typeface="Arial" panose="020B0604020202020204" pitchFamily="34" charset="0"/>
                          <a:cs typeface="Arial" panose="020B0604020202020204" pitchFamily="34" charset="0"/>
                        </a:rPr>
                        <a:t>2016–17</a:t>
                      </a:r>
                      <a:endParaRPr lang="en-US"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ctr"/>
                      <a:r>
                        <a:rPr lang="en-US" sz="2800" u="none" strike="noStrike">
                          <a:effectLst/>
                          <a:latin typeface="Arial" panose="020B0604020202020204" pitchFamily="34" charset="0"/>
                          <a:cs typeface="Arial" panose="020B0604020202020204" pitchFamily="34" charset="0"/>
                        </a:rPr>
                        <a:t>6,335,748</a:t>
                      </a:r>
                      <a:endParaRPr lang="en-US" sz="2800" b="0" i="0" u="none" strike="noStrike">
                        <a:solidFill>
                          <a:srgbClr val="000000"/>
                        </a:solidFill>
                        <a:effectLst/>
                        <a:latin typeface="Arial" panose="020B0604020202020204" pitchFamily="34" charset="0"/>
                        <a:cs typeface="Arial" panose="020B0604020202020204" pitchFamily="34" charset="0"/>
                      </a:endParaRPr>
                    </a:p>
                  </a:txBody>
                  <a:tcPr marL="9525" marR="9525" marT="9525" marB="0" anchor="ctr"/>
                </a:tc>
                <a:tc>
                  <a:txBody>
                    <a:bodyPr/>
                    <a:lstStyle/>
                    <a:p>
                      <a:pPr algn="ctr" rtl="0" fontAlgn="b"/>
                      <a:r>
                        <a:rPr lang="en-US" sz="2800" b="0" i="0" u="none" strike="noStrike">
                          <a:solidFill>
                            <a:srgbClr val="000000"/>
                          </a:solidFill>
                          <a:effectLst/>
                          <a:latin typeface="Arial" panose="020B0604020202020204" pitchFamily="34" charset="0"/>
                          <a:cs typeface="Arial" panose="020B0604020202020204" pitchFamily="34" charset="0"/>
                        </a:rPr>
                        <a:t>686,409</a:t>
                      </a:r>
                    </a:p>
                  </a:txBody>
                  <a:tcPr marL="9525" marR="9525" marT="9525" marB="0" anchor="b"/>
                </a:tc>
                <a:tc>
                  <a:txBody>
                    <a:bodyPr/>
                    <a:lstStyle/>
                    <a:p>
                      <a:pPr algn="ctr" rtl="0" fontAlgn="b"/>
                      <a:r>
                        <a:rPr lang="en-US" sz="2800" b="0" i="0" u="none" strike="noStrike" dirty="0">
                          <a:solidFill>
                            <a:srgbClr val="000000"/>
                          </a:solidFill>
                          <a:effectLst/>
                          <a:latin typeface="Arial" panose="020B0604020202020204" pitchFamily="34" charset="0"/>
                          <a:cs typeface="Arial" panose="020B0604020202020204" pitchFamily="34" charset="0"/>
                        </a:rPr>
                        <a:t>10.8%</a:t>
                      </a:r>
                    </a:p>
                  </a:txBody>
                  <a:tcPr marL="9525" marR="9525" marT="9525" marB="0" anchor="b"/>
                </a:tc>
                <a:extLst>
                  <a:ext uri="{0D108BD9-81ED-4DB2-BD59-A6C34878D82A}">
                    <a16:rowId xmlns:a16="http://schemas.microsoft.com/office/drawing/2014/main" val="2266859286"/>
                  </a:ext>
                </a:extLst>
              </a:tr>
            </a:tbl>
          </a:graphicData>
        </a:graphic>
      </p:graphicFrame>
    </p:spTree>
    <p:extLst>
      <p:ext uri="{BB962C8B-B14F-4D97-AF65-F5344CB8AC3E}">
        <p14:creationId xmlns:p14="http://schemas.microsoft.com/office/powerpoint/2010/main" val="17987307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5FBB8F-772A-586E-9F65-894779F4701B}"/>
              </a:ext>
            </a:extLst>
          </p:cNvPr>
          <p:cNvSpPr>
            <a:spLocks noGrp="1"/>
          </p:cNvSpPr>
          <p:nvPr>
            <p:ph type="title"/>
          </p:nvPr>
        </p:nvSpPr>
        <p:spPr>
          <a:xfrm>
            <a:off x="647700" y="304801"/>
            <a:ext cx="10858500" cy="1222158"/>
          </a:xfrm>
        </p:spPr>
        <p:txBody>
          <a:bodyPr/>
          <a:lstStyle/>
          <a:p>
            <a:r>
              <a:rPr lang="en-US" sz="4400"/>
              <a:t>Data Observations</a:t>
            </a:r>
          </a:p>
        </p:txBody>
      </p:sp>
      <p:sp>
        <p:nvSpPr>
          <p:cNvPr id="3" name="Content Placeholder 2">
            <a:extLst>
              <a:ext uri="{FF2B5EF4-FFF2-40B4-BE49-F238E27FC236}">
                <a16:creationId xmlns:a16="http://schemas.microsoft.com/office/drawing/2014/main" id="{01B685F1-8017-CA36-B5DA-14CD20F922F8}"/>
              </a:ext>
            </a:extLst>
          </p:cNvPr>
          <p:cNvSpPr>
            <a:spLocks noGrp="1"/>
          </p:cNvSpPr>
          <p:nvPr>
            <p:ph sz="quarter" idx="10"/>
          </p:nvPr>
        </p:nvSpPr>
        <p:spPr>
          <a:xfrm>
            <a:off x="647699" y="1752599"/>
            <a:ext cx="10858499" cy="4800600"/>
          </a:xfrm>
        </p:spPr>
        <p:txBody>
          <a:bodyPr vert="horz" lIns="91440" tIns="45720" rIns="91440" bIns="45720" rtlCol="0" anchor="t">
            <a:normAutofit fontScale="85000" lnSpcReduction="10000"/>
          </a:bodyPr>
          <a:lstStyle/>
          <a:p>
            <a:pPr lvl="0"/>
            <a:r>
              <a:rPr lang="en-US"/>
              <a:t>Pre-COVID years (2016–17, 2017–18, 2018–19) were focused on data quality as several schools/district had reported perfect attendance in the initial collection cycle.</a:t>
            </a:r>
          </a:p>
          <a:p>
            <a:pPr lvl="0"/>
            <a:r>
              <a:rPr lang="en-US"/>
              <a:t>For the 2019–20 academic year, the CDE determined that absenteeism data are not valid and reliable. This was due to the pandemic which resulted in statewide physical school closures in February/March 2020.</a:t>
            </a:r>
          </a:p>
          <a:p>
            <a:pPr lvl="0"/>
            <a:r>
              <a:rPr lang="en-US"/>
              <a:t>For the 2021–22 academic year, the quarantine requirements varied and most students did not have access to vaccinations until November 2021.</a:t>
            </a:r>
          </a:p>
        </p:txBody>
      </p:sp>
    </p:spTree>
    <p:extLst>
      <p:ext uri="{BB962C8B-B14F-4D97-AF65-F5344CB8AC3E}">
        <p14:creationId xmlns:p14="http://schemas.microsoft.com/office/powerpoint/2010/main" val="10324415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5D2C4-2FFA-432D-8C9B-56E0D1B33C4E}"/>
              </a:ext>
            </a:extLst>
          </p:cNvPr>
          <p:cNvSpPr>
            <a:spLocks noGrp="1"/>
          </p:cNvSpPr>
          <p:nvPr>
            <p:ph type="title"/>
          </p:nvPr>
        </p:nvSpPr>
        <p:spPr/>
        <p:txBody>
          <a:bodyPr/>
          <a:lstStyle/>
          <a:p>
            <a:r>
              <a:rPr lang="en-US"/>
              <a:t>Dashboard Tour	</a:t>
            </a:r>
          </a:p>
        </p:txBody>
      </p:sp>
      <p:sp>
        <p:nvSpPr>
          <p:cNvPr id="3" name="Content Placeholder 2">
            <a:extLst>
              <a:ext uri="{FF2B5EF4-FFF2-40B4-BE49-F238E27FC236}">
                <a16:creationId xmlns:a16="http://schemas.microsoft.com/office/drawing/2014/main" id="{5C3EC9BC-AA4A-408B-8469-00F5DC4FAEC3}"/>
              </a:ext>
            </a:extLst>
          </p:cNvPr>
          <p:cNvSpPr>
            <a:spLocks noGrp="1"/>
          </p:cNvSpPr>
          <p:nvPr>
            <p:ph sz="quarter" idx="10"/>
          </p:nvPr>
        </p:nvSpPr>
        <p:spPr/>
        <p:txBody>
          <a:bodyPr/>
          <a:lstStyle/>
          <a:p>
            <a:r>
              <a:rPr lang="en-US"/>
              <a:t>We will now move to a live overview of the 2022 Dashboard. </a:t>
            </a:r>
          </a:p>
        </p:txBody>
      </p:sp>
    </p:spTree>
    <p:extLst>
      <p:ext uri="{BB962C8B-B14F-4D97-AF65-F5344CB8AC3E}">
        <p14:creationId xmlns:p14="http://schemas.microsoft.com/office/powerpoint/2010/main" val="27496141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8CB162-94A0-4F88-997E-9E1013E458CA}"/>
              </a:ext>
            </a:extLst>
          </p:cNvPr>
          <p:cNvSpPr>
            <a:spLocks noGrp="1"/>
          </p:cNvSpPr>
          <p:nvPr>
            <p:ph type="title"/>
          </p:nvPr>
        </p:nvSpPr>
        <p:spPr/>
        <p:txBody>
          <a:bodyPr/>
          <a:lstStyle/>
          <a:p>
            <a:r>
              <a:rPr lang="en-US" sz="6600"/>
              <a:t>LEAs </a:t>
            </a:r>
            <a:br>
              <a:rPr lang="en-US" sz="6600"/>
            </a:br>
            <a:r>
              <a:rPr lang="en-US" sz="6600"/>
              <a:t>Eligible for Differentiated Assistance</a:t>
            </a:r>
          </a:p>
        </p:txBody>
      </p:sp>
    </p:spTree>
    <p:extLst>
      <p:ext uri="{BB962C8B-B14F-4D97-AF65-F5344CB8AC3E}">
        <p14:creationId xmlns:p14="http://schemas.microsoft.com/office/powerpoint/2010/main" val="39197863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F5B1164-FD33-4855-B33D-DFAD690229F7}"/>
              </a:ext>
            </a:extLst>
          </p:cNvPr>
          <p:cNvSpPr>
            <a:spLocks noGrp="1"/>
          </p:cNvSpPr>
          <p:nvPr>
            <p:ph type="title"/>
          </p:nvPr>
        </p:nvSpPr>
        <p:spPr/>
        <p:txBody>
          <a:bodyPr/>
          <a:lstStyle/>
          <a:p>
            <a:r>
              <a:rPr lang="en-US" sz="4400"/>
              <a:t>Local Control Funding Formula Assistance Categories</a:t>
            </a:r>
          </a:p>
        </p:txBody>
      </p:sp>
      <p:sp>
        <p:nvSpPr>
          <p:cNvPr id="4" name="Content Placeholder 3">
            <a:extLst>
              <a:ext uri="{FF2B5EF4-FFF2-40B4-BE49-F238E27FC236}">
                <a16:creationId xmlns:a16="http://schemas.microsoft.com/office/drawing/2014/main" id="{7F246929-975F-4ACA-AD80-D4DC470474E3}"/>
              </a:ext>
            </a:extLst>
          </p:cNvPr>
          <p:cNvSpPr>
            <a:spLocks noGrp="1"/>
          </p:cNvSpPr>
          <p:nvPr>
            <p:ph sz="quarter" idx="10"/>
          </p:nvPr>
        </p:nvSpPr>
        <p:spPr/>
        <p:txBody>
          <a:bodyPr>
            <a:normAutofit fontScale="85000" lnSpcReduction="20000"/>
          </a:bodyPr>
          <a:lstStyle/>
          <a:p>
            <a:pPr marL="91440" indent="0">
              <a:buNone/>
            </a:pPr>
            <a:r>
              <a:rPr lang="en-US"/>
              <a:t>California’s accountability and continuous improvement system is based on a three-tiered system: </a:t>
            </a:r>
          </a:p>
          <a:p>
            <a:r>
              <a:rPr lang="en-US" b="1"/>
              <a:t>General Assistance</a:t>
            </a:r>
            <a:r>
              <a:rPr lang="en-US"/>
              <a:t>—resources and assistance that are made available to all local educational agencies (LEAs) (i.e., districts, charter schools, and COEs)</a:t>
            </a:r>
          </a:p>
          <a:p>
            <a:r>
              <a:rPr lang="en-US" b="1"/>
              <a:t>Differentiated Assistance</a:t>
            </a:r>
            <a:r>
              <a:rPr lang="en-US"/>
              <a:t>—LEAs that meet certain eligibility criteria for additional support </a:t>
            </a:r>
          </a:p>
          <a:p>
            <a:r>
              <a:rPr lang="en-US" b="1"/>
              <a:t>Intensive Intervention</a:t>
            </a:r>
            <a:r>
              <a:rPr lang="en-US"/>
              <a:t>—LEAs with persistent performance issues over a period of time</a:t>
            </a:r>
          </a:p>
        </p:txBody>
      </p:sp>
    </p:spTree>
    <p:extLst>
      <p:ext uri="{BB962C8B-B14F-4D97-AF65-F5344CB8AC3E}">
        <p14:creationId xmlns:p14="http://schemas.microsoft.com/office/powerpoint/2010/main" val="2334813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D0507-ACC9-4C03-8863-D7F9E964078C}"/>
              </a:ext>
            </a:extLst>
          </p:cNvPr>
          <p:cNvSpPr>
            <a:spLocks noGrp="1"/>
          </p:cNvSpPr>
          <p:nvPr>
            <p:ph type="title"/>
          </p:nvPr>
        </p:nvSpPr>
        <p:spPr/>
        <p:txBody>
          <a:bodyPr/>
          <a:lstStyle/>
          <a:p>
            <a:r>
              <a:rPr lang="en-US" sz="5400"/>
              <a:t>2022 Differentiated Assistance</a:t>
            </a:r>
          </a:p>
        </p:txBody>
      </p:sp>
      <p:sp>
        <p:nvSpPr>
          <p:cNvPr id="3" name="Content Placeholder 2">
            <a:extLst>
              <a:ext uri="{FF2B5EF4-FFF2-40B4-BE49-F238E27FC236}">
                <a16:creationId xmlns:a16="http://schemas.microsoft.com/office/drawing/2014/main" id="{0F721002-6C31-4103-B330-EA7AD5F794E2}"/>
              </a:ext>
            </a:extLst>
          </p:cNvPr>
          <p:cNvSpPr>
            <a:spLocks noGrp="1"/>
          </p:cNvSpPr>
          <p:nvPr>
            <p:ph sz="quarter" idx="10"/>
          </p:nvPr>
        </p:nvSpPr>
        <p:spPr/>
        <p:txBody>
          <a:bodyPr>
            <a:normAutofit fontScale="92500" lnSpcReduction="20000"/>
          </a:bodyPr>
          <a:lstStyle/>
          <a:p>
            <a:r>
              <a:rPr lang="en-US"/>
              <a:t>For 2022, only districts and COEs are eligible for differentiated assistance. </a:t>
            </a:r>
          </a:p>
          <a:p>
            <a:r>
              <a:rPr lang="en-US"/>
              <a:t>Based on statutory requirements charter schools will not be eligible for differentiated assistance determinations until 2023. </a:t>
            </a:r>
          </a:p>
          <a:p>
            <a:r>
              <a:rPr lang="en-US"/>
              <a:t>The Dashboard is used to determine which districts and COEs are eligible for differentiated assistance. </a:t>
            </a:r>
          </a:p>
          <a:p>
            <a:r>
              <a:rPr lang="en-US"/>
              <a:t>For 2022, only state indicators are used for differentiated assistance eligibility determinations.</a:t>
            </a:r>
          </a:p>
        </p:txBody>
      </p:sp>
    </p:spTree>
    <p:extLst>
      <p:ext uri="{BB962C8B-B14F-4D97-AF65-F5344CB8AC3E}">
        <p14:creationId xmlns:p14="http://schemas.microsoft.com/office/powerpoint/2010/main" val="37166701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D0507-ACC9-4C03-8863-D7F9E964078C}"/>
              </a:ext>
            </a:extLst>
          </p:cNvPr>
          <p:cNvSpPr>
            <a:spLocks noGrp="1"/>
          </p:cNvSpPr>
          <p:nvPr>
            <p:ph type="title"/>
          </p:nvPr>
        </p:nvSpPr>
        <p:spPr/>
        <p:txBody>
          <a:bodyPr/>
          <a:lstStyle/>
          <a:p>
            <a:r>
              <a:rPr lang="en-US" sz="4400"/>
              <a:t>2022 Differentiated Assistance Eligibility Criteria</a:t>
            </a:r>
          </a:p>
        </p:txBody>
      </p:sp>
      <p:sp>
        <p:nvSpPr>
          <p:cNvPr id="3" name="Content Placeholder 2">
            <a:extLst>
              <a:ext uri="{FF2B5EF4-FFF2-40B4-BE49-F238E27FC236}">
                <a16:creationId xmlns:a16="http://schemas.microsoft.com/office/drawing/2014/main" id="{0F721002-6C31-4103-B330-EA7AD5F794E2}"/>
              </a:ext>
            </a:extLst>
          </p:cNvPr>
          <p:cNvSpPr>
            <a:spLocks noGrp="1"/>
          </p:cNvSpPr>
          <p:nvPr>
            <p:ph sz="quarter" idx="10"/>
          </p:nvPr>
        </p:nvSpPr>
        <p:spPr/>
        <p:txBody>
          <a:bodyPr>
            <a:normAutofit/>
          </a:bodyPr>
          <a:lstStyle/>
          <a:p>
            <a:r>
              <a:rPr lang="en-US"/>
              <a:t>Districts and COEs that have one or more student groups that meet the criteria in at least two priority areas are eligible for differentiated assistance. </a:t>
            </a:r>
          </a:p>
        </p:txBody>
      </p:sp>
    </p:spTree>
    <p:extLst>
      <p:ext uri="{BB962C8B-B14F-4D97-AF65-F5344CB8AC3E}">
        <p14:creationId xmlns:p14="http://schemas.microsoft.com/office/powerpoint/2010/main" val="6580405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D0507-ACC9-4C03-8863-D7F9E964078C}"/>
              </a:ext>
            </a:extLst>
          </p:cNvPr>
          <p:cNvSpPr>
            <a:spLocks noGrp="1"/>
          </p:cNvSpPr>
          <p:nvPr>
            <p:ph type="title"/>
          </p:nvPr>
        </p:nvSpPr>
        <p:spPr/>
        <p:txBody>
          <a:bodyPr/>
          <a:lstStyle/>
          <a:p>
            <a:r>
              <a:rPr lang="en-US" sz="4800"/>
              <a:t>2022 Differentiated Assistance Criteria by LCFF Priority Area</a:t>
            </a:r>
          </a:p>
        </p:txBody>
      </p:sp>
      <p:graphicFrame>
        <p:nvGraphicFramePr>
          <p:cNvPr id="6" name="Content Placeholder 5" descr="2022 Differentiated Assistance Criteria by Priority Area.">
            <a:extLst>
              <a:ext uri="{FF2B5EF4-FFF2-40B4-BE49-F238E27FC236}">
                <a16:creationId xmlns:a16="http://schemas.microsoft.com/office/drawing/2014/main" id="{AAB9E962-DCA3-43C7-97E0-1FD0438A670E}"/>
              </a:ext>
            </a:extLst>
          </p:cNvPr>
          <p:cNvGraphicFramePr>
            <a:graphicFrameLocks noGrp="1"/>
          </p:cNvGraphicFramePr>
          <p:nvPr>
            <p:ph sz="quarter" idx="10"/>
            <p:extLst>
              <p:ext uri="{D42A27DB-BD31-4B8C-83A1-F6EECF244321}">
                <p14:modId xmlns:p14="http://schemas.microsoft.com/office/powerpoint/2010/main" val="1018759012"/>
              </p:ext>
            </p:extLst>
          </p:nvPr>
        </p:nvGraphicFramePr>
        <p:xfrm>
          <a:off x="723709" y="2077375"/>
          <a:ext cx="10706481" cy="4091380"/>
        </p:xfrm>
        <a:graphic>
          <a:graphicData uri="http://schemas.openxmlformats.org/drawingml/2006/table">
            <a:tbl>
              <a:tblPr firstRow="1" firstCol="1" bandRow="1"/>
              <a:tblGrid>
                <a:gridCol w="4383233">
                  <a:extLst>
                    <a:ext uri="{9D8B030D-6E8A-4147-A177-3AD203B41FA5}">
                      <a16:colId xmlns:a16="http://schemas.microsoft.com/office/drawing/2014/main" val="437899530"/>
                    </a:ext>
                  </a:extLst>
                </a:gridCol>
                <a:gridCol w="6323248">
                  <a:extLst>
                    <a:ext uri="{9D8B030D-6E8A-4147-A177-3AD203B41FA5}">
                      <a16:colId xmlns:a16="http://schemas.microsoft.com/office/drawing/2014/main" val="2457345920"/>
                    </a:ext>
                  </a:extLst>
                </a:gridCol>
              </a:tblGrid>
              <a:tr h="312439">
                <a:tc>
                  <a:txBody>
                    <a:bodyPr/>
                    <a:lstStyle/>
                    <a:p>
                      <a:pPr marL="0" marR="337185">
                        <a:spcBef>
                          <a:spcPts val="600"/>
                        </a:spcBef>
                        <a:spcAft>
                          <a:spcPts val="600"/>
                        </a:spcAft>
                      </a:pPr>
                      <a:r>
                        <a:rPr lang="en-US" sz="2400" b="1">
                          <a:effectLst/>
                          <a:latin typeface="Arial" panose="020B0604020202020204" pitchFamily="34" charset="0"/>
                          <a:ea typeface="Arial" panose="020B0604020202020204" pitchFamily="34" charset="0"/>
                          <a:cs typeface="Arial" panose="020B0604020202020204" pitchFamily="34" charset="0"/>
                        </a:rPr>
                        <a:t>LCFF State Priority Area</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0" marR="337185">
                        <a:spcBef>
                          <a:spcPts val="600"/>
                        </a:spcBef>
                        <a:spcAft>
                          <a:spcPts val="600"/>
                        </a:spcAft>
                      </a:pPr>
                      <a:r>
                        <a:rPr lang="en-US" sz="2400" b="1">
                          <a:effectLst/>
                          <a:latin typeface="Arial" panose="020B0604020202020204" pitchFamily="34" charset="0"/>
                          <a:ea typeface="Arial" panose="020B0604020202020204" pitchFamily="34" charset="0"/>
                          <a:cs typeface="Arial" panose="020B0604020202020204" pitchFamily="34" charset="0"/>
                        </a:rPr>
                        <a:t>State Indicators Criteria</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3928078554"/>
                  </a:ext>
                </a:extLst>
              </a:tr>
              <a:tr h="1405975">
                <a:tc>
                  <a:txBody>
                    <a:bodyPr/>
                    <a:lstStyle/>
                    <a:p>
                      <a:pPr marL="0" marR="0">
                        <a:spcBef>
                          <a:spcPts val="0"/>
                        </a:spcBef>
                        <a:spcAft>
                          <a:spcPts val="0"/>
                        </a:spcAft>
                      </a:pPr>
                      <a:r>
                        <a:rPr lang="en-US" sz="2400" spc="-5">
                          <a:effectLst/>
                          <a:latin typeface="Arial" panose="020B0604020202020204" pitchFamily="34" charset="0"/>
                          <a:ea typeface="Arial" panose="020B0604020202020204" pitchFamily="34" charset="0"/>
                          <a:cs typeface="Arial" panose="020B0604020202020204" pitchFamily="34" charset="0"/>
                        </a:rPr>
                        <a:t>P</a:t>
                      </a:r>
                      <a:r>
                        <a:rPr lang="en-US" sz="2400">
                          <a:effectLst/>
                          <a:latin typeface="Arial" panose="020B0604020202020204" pitchFamily="34" charset="0"/>
                          <a:ea typeface="Arial" panose="020B0604020202020204" pitchFamily="34" charset="0"/>
                          <a:cs typeface="Arial" panose="020B0604020202020204" pitchFamily="34" charset="0"/>
                        </a:rPr>
                        <a:t>u</a:t>
                      </a:r>
                      <a:r>
                        <a:rPr lang="en-US" sz="2400" spc="-5">
                          <a:effectLst/>
                          <a:latin typeface="Arial" panose="020B0604020202020204" pitchFamily="34" charset="0"/>
                          <a:ea typeface="Arial" panose="020B0604020202020204" pitchFamily="34" charset="0"/>
                          <a:cs typeface="Arial" panose="020B0604020202020204" pitchFamily="34" charset="0"/>
                        </a:rPr>
                        <a:t>p</a:t>
                      </a:r>
                      <a:r>
                        <a:rPr lang="en-US" sz="2400" spc="5">
                          <a:effectLst/>
                          <a:latin typeface="Arial" panose="020B0604020202020204" pitchFamily="34" charset="0"/>
                          <a:ea typeface="Arial" panose="020B0604020202020204" pitchFamily="34" charset="0"/>
                          <a:cs typeface="Arial" panose="020B0604020202020204" pitchFamily="34" charset="0"/>
                        </a:rPr>
                        <a:t>i</a:t>
                      </a:r>
                      <a:r>
                        <a:rPr lang="en-US" sz="2400">
                          <a:effectLst/>
                          <a:latin typeface="Arial" panose="020B0604020202020204" pitchFamily="34" charset="0"/>
                          <a:ea typeface="Arial" panose="020B0604020202020204" pitchFamily="34" charset="0"/>
                          <a:cs typeface="Arial" panose="020B0604020202020204" pitchFamily="34" charset="0"/>
                        </a:rPr>
                        <a:t>l</a:t>
                      </a:r>
                      <a:r>
                        <a:rPr lang="en-US" sz="2400" spc="10">
                          <a:effectLst/>
                          <a:latin typeface="Arial" panose="020B0604020202020204" pitchFamily="34" charset="0"/>
                          <a:ea typeface="Arial" panose="020B0604020202020204" pitchFamily="34" charset="0"/>
                          <a:cs typeface="Arial" panose="020B0604020202020204" pitchFamily="34" charset="0"/>
                        </a:rPr>
                        <a:t> </a:t>
                      </a:r>
                      <a:r>
                        <a:rPr lang="en-US" sz="2400" spc="-5">
                          <a:effectLst/>
                          <a:latin typeface="Arial" panose="020B0604020202020204" pitchFamily="34" charset="0"/>
                          <a:ea typeface="Arial" panose="020B0604020202020204" pitchFamily="34" charset="0"/>
                          <a:cs typeface="Arial" panose="020B0604020202020204" pitchFamily="34" charset="0"/>
                        </a:rPr>
                        <a:t>A</a:t>
                      </a:r>
                      <a:r>
                        <a:rPr lang="en-US" sz="2400">
                          <a:effectLst/>
                          <a:latin typeface="Arial" panose="020B0604020202020204" pitchFamily="34" charset="0"/>
                          <a:ea typeface="Arial" panose="020B0604020202020204" pitchFamily="34" charset="0"/>
                          <a:cs typeface="Arial" panose="020B0604020202020204" pitchFamily="34" charset="0"/>
                        </a:rPr>
                        <a:t>c</a:t>
                      </a:r>
                      <a:r>
                        <a:rPr lang="en-US" sz="2400" spc="-15">
                          <a:effectLst/>
                          <a:latin typeface="Arial" panose="020B0604020202020204" pitchFamily="34" charset="0"/>
                          <a:ea typeface="Arial" panose="020B0604020202020204" pitchFamily="34" charset="0"/>
                          <a:cs typeface="Arial" panose="020B0604020202020204" pitchFamily="34" charset="0"/>
                        </a:rPr>
                        <a:t>h</a:t>
                      </a:r>
                      <a:r>
                        <a:rPr lang="en-US" sz="2400" spc="5">
                          <a:effectLst/>
                          <a:latin typeface="Arial" panose="020B0604020202020204" pitchFamily="34" charset="0"/>
                          <a:ea typeface="Arial" panose="020B0604020202020204" pitchFamily="34" charset="0"/>
                          <a:cs typeface="Arial" panose="020B0604020202020204" pitchFamily="34" charset="0"/>
                        </a:rPr>
                        <a:t>i</a:t>
                      </a:r>
                      <a:r>
                        <a:rPr lang="en-US" sz="2400">
                          <a:effectLst/>
                          <a:latin typeface="Arial" panose="020B0604020202020204" pitchFamily="34" charset="0"/>
                          <a:ea typeface="Arial" panose="020B0604020202020204" pitchFamily="34" charset="0"/>
                          <a:cs typeface="Arial" panose="020B0604020202020204" pitchFamily="34" charset="0"/>
                        </a:rPr>
                        <a:t>e</a:t>
                      </a:r>
                      <a:r>
                        <a:rPr lang="en-US" sz="2400" spc="-5">
                          <a:effectLst/>
                          <a:latin typeface="Arial" panose="020B0604020202020204" pitchFamily="34" charset="0"/>
                          <a:ea typeface="Arial" panose="020B0604020202020204" pitchFamily="34" charset="0"/>
                          <a:cs typeface="Arial" panose="020B0604020202020204" pitchFamily="34" charset="0"/>
                        </a:rPr>
                        <a:t>v</a:t>
                      </a:r>
                      <a:r>
                        <a:rPr lang="en-US" sz="2400">
                          <a:effectLst/>
                          <a:latin typeface="Arial" panose="020B0604020202020204" pitchFamily="34" charset="0"/>
                          <a:ea typeface="Arial" panose="020B0604020202020204" pitchFamily="34" charset="0"/>
                          <a:cs typeface="Arial" panose="020B0604020202020204" pitchFamily="34" charset="0"/>
                        </a:rPr>
                        <a:t>eme</a:t>
                      </a:r>
                      <a:r>
                        <a:rPr lang="en-US" sz="2400" spc="-15">
                          <a:effectLst/>
                          <a:latin typeface="Arial" panose="020B0604020202020204" pitchFamily="34" charset="0"/>
                          <a:ea typeface="Arial" panose="020B0604020202020204" pitchFamily="34" charset="0"/>
                          <a:cs typeface="Arial" panose="020B0604020202020204" pitchFamily="34" charset="0"/>
                        </a:rPr>
                        <a:t>n</a:t>
                      </a:r>
                      <a:r>
                        <a:rPr lang="en-US" sz="2400">
                          <a:effectLst/>
                          <a:latin typeface="Arial" panose="020B0604020202020204" pitchFamily="34" charset="0"/>
                          <a:ea typeface="Arial" panose="020B0604020202020204" pitchFamily="34" charset="0"/>
                          <a:cs typeface="Arial" panose="020B0604020202020204" pitchFamily="34" charset="0"/>
                        </a:rPr>
                        <a:t>t </a:t>
                      </a:r>
                      <a:r>
                        <a:rPr lang="en-US" sz="2400" spc="5">
                          <a:effectLst/>
                          <a:latin typeface="Arial" panose="020B0604020202020204" pitchFamily="34" charset="0"/>
                          <a:ea typeface="Arial" panose="020B0604020202020204" pitchFamily="34" charset="0"/>
                          <a:cs typeface="Arial" panose="020B0604020202020204" pitchFamily="34" charset="0"/>
                        </a:rPr>
                        <a:t>(</a:t>
                      </a:r>
                      <a:r>
                        <a:rPr lang="en-US" sz="2400" spc="-5">
                          <a:effectLst/>
                          <a:latin typeface="Arial" panose="020B0604020202020204" pitchFamily="34" charset="0"/>
                          <a:ea typeface="Arial" panose="020B0604020202020204" pitchFamily="34" charset="0"/>
                          <a:cs typeface="Arial" panose="020B0604020202020204" pitchFamily="34" charset="0"/>
                        </a:rPr>
                        <a:t>P</a:t>
                      </a:r>
                      <a:r>
                        <a:rPr lang="en-US" sz="2400" spc="-10">
                          <a:effectLst/>
                          <a:latin typeface="Arial" panose="020B0604020202020204" pitchFamily="34" charset="0"/>
                          <a:ea typeface="Arial" panose="020B0604020202020204" pitchFamily="34" charset="0"/>
                          <a:cs typeface="Arial" panose="020B0604020202020204" pitchFamily="34" charset="0"/>
                        </a:rPr>
                        <a:t>r</a:t>
                      </a:r>
                      <a:r>
                        <a:rPr lang="en-US" sz="2400" spc="-5">
                          <a:effectLst/>
                          <a:latin typeface="Arial" panose="020B0604020202020204" pitchFamily="34" charset="0"/>
                          <a:ea typeface="Arial" panose="020B0604020202020204" pitchFamily="34" charset="0"/>
                          <a:cs typeface="Arial" panose="020B0604020202020204" pitchFamily="34" charset="0"/>
                        </a:rPr>
                        <a:t>i</a:t>
                      </a:r>
                      <a:r>
                        <a:rPr lang="en-US" sz="2400">
                          <a:effectLst/>
                          <a:latin typeface="Arial" panose="020B0604020202020204" pitchFamily="34" charset="0"/>
                          <a:ea typeface="Arial" panose="020B0604020202020204" pitchFamily="34" charset="0"/>
                          <a:cs typeface="Arial" panose="020B0604020202020204" pitchFamily="34" charset="0"/>
                        </a:rPr>
                        <a:t>or</a:t>
                      </a:r>
                      <a:r>
                        <a:rPr lang="en-US" sz="2400" spc="5">
                          <a:effectLst/>
                          <a:latin typeface="Arial" panose="020B0604020202020204" pitchFamily="34" charset="0"/>
                          <a:ea typeface="Arial" panose="020B0604020202020204" pitchFamily="34" charset="0"/>
                          <a:cs typeface="Arial" panose="020B0604020202020204" pitchFamily="34" charset="0"/>
                        </a:rPr>
                        <a:t>it</a:t>
                      </a:r>
                      <a:r>
                        <a:rPr lang="en-US" sz="2400">
                          <a:effectLst/>
                          <a:latin typeface="Arial" panose="020B0604020202020204" pitchFamily="34" charset="0"/>
                          <a:ea typeface="Arial" panose="020B0604020202020204" pitchFamily="34" charset="0"/>
                          <a:cs typeface="Arial" panose="020B0604020202020204" pitchFamily="34" charset="0"/>
                        </a:rPr>
                        <a:t>y</a:t>
                      </a:r>
                      <a:r>
                        <a:rPr lang="en-US" sz="2400" spc="-10">
                          <a:effectLst/>
                          <a:latin typeface="Arial" panose="020B0604020202020204" pitchFamily="34" charset="0"/>
                          <a:ea typeface="Arial" panose="020B0604020202020204" pitchFamily="34" charset="0"/>
                          <a:cs typeface="Arial" panose="020B0604020202020204" pitchFamily="34" charset="0"/>
                        </a:rPr>
                        <a:t> </a:t>
                      </a:r>
                      <a:r>
                        <a:rPr lang="en-US" sz="2400">
                          <a:effectLst/>
                          <a:latin typeface="Arial" panose="020B0604020202020204" pitchFamily="34" charset="0"/>
                          <a:ea typeface="Arial" panose="020B0604020202020204" pitchFamily="34" charset="0"/>
                          <a:cs typeface="Arial" panose="020B0604020202020204" pitchFamily="34" charset="0"/>
                        </a:rPr>
                        <a:t>4)</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panose="05050102010706020507" pitchFamily="18" charset="2"/>
                        <a:buChar char=""/>
                      </a:pPr>
                      <a:r>
                        <a:rPr lang="en-US" sz="2400" b="1" spc="5" dirty="0">
                          <a:solidFill>
                            <a:srgbClr val="000000"/>
                          </a:solidFill>
                          <a:effectLst/>
                          <a:latin typeface="Arial" panose="020B0604020202020204" pitchFamily="34" charset="0"/>
                          <a:ea typeface="Arial" panose="020B0604020202020204" pitchFamily="34" charset="0"/>
                          <a:cs typeface="Arial" panose="020B0604020202020204" pitchFamily="34" charset="0"/>
                        </a:rPr>
                        <a:t>Very Low </a:t>
                      </a:r>
                      <a:r>
                        <a:rPr lang="en-US" sz="2400" spc="5" dirty="0">
                          <a:solidFill>
                            <a:srgbClr val="000000"/>
                          </a:solidFill>
                          <a:effectLst/>
                          <a:latin typeface="Arial" panose="020B0604020202020204" pitchFamily="34" charset="0"/>
                          <a:ea typeface="Arial" panose="020B0604020202020204" pitchFamily="34" charset="0"/>
                          <a:cs typeface="Arial" panose="020B0604020202020204" pitchFamily="34" charset="0"/>
                        </a:rPr>
                        <a:t>Status on both the ELA and Mathematics Academic Indicator; or</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400" b="1" spc="5" dirty="0">
                          <a:solidFill>
                            <a:srgbClr val="000000"/>
                          </a:solidFill>
                          <a:effectLst/>
                          <a:latin typeface="Arial" panose="020B0604020202020204" pitchFamily="34" charset="0"/>
                          <a:ea typeface="Arial" panose="020B0604020202020204" pitchFamily="34" charset="0"/>
                          <a:cs typeface="Arial" panose="020B0604020202020204" pitchFamily="34" charset="0"/>
                        </a:rPr>
                        <a:t>Very Low </a:t>
                      </a:r>
                      <a:r>
                        <a:rPr lang="en-US" sz="2400" spc="5" dirty="0">
                          <a:solidFill>
                            <a:srgbClr val="000000"/>
                          </a:solidFill>
                          <a:effectLst/>
                          <a:latin typeface="Arial" panose="020B0604020202020204" pitchFamily="34" charset="0"/>
                          <a:ea typeface="Arial" panose="020B0604020202020204" pitchFamily="34" charset="0"/>
                          <a:cs typeface="Arial" panose="020B0604020202020204" pitchFamily="34" charset="0"/>
                        </a:rPr>
                        <a:t>Status on the English Learner Progress Indicator</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65192987"/>
                  </a:ext>
                </a:extLst>
              </a:tr>
              <a:tr h="1405975">
                <a:tc>
                  <a:txBody>
                    <a:bodyPr/>
                    <a:lstStyle/>
                    <a:p>
                      <a:pPr marL="0" marR="0">
                        <a:spcBef>
                          <a:spcPts val="0"/>
                        </a:spcBef>
                        <a:spcAft>
                          <a:spcPts val="0"/>
                        </a:spcAft>
                      </a:pPr>
                      <a:r>
                        <a:rPr lang="en-US" sz="2400" spc="-5">
                          <a:effectLst/>
                          <a:latin typeface="Arial" panose="020B0604020202020204" pitchFamily="34" charset="0"/>
                          <a:ea typeface="Arial" panose="020B0604020202020204" pitchFamily="34" charset="0"/>
                          <a:cs typeface="Arial" panose="020B0604020202020204" pitchFamily="34" charset="0"/>
                        </a:rPr>
                        <a:t>P</a:t>
                      </a:r>
                      <a:r>
                        <a:rPr lang="en-US" sz="2400">
                          <a:effectLst/>
                          <a:latin typeface="Arial" panose="020B0604020202020204" pitchFamily="34" charset="0"/>
                          <a:ea typeface="Arial" panose="020B0604020202020204" pitchFamily="34" charset="0"/>
                          <a:cs typeface="Arial" panose="020B0604020202020204" pitchFamily="34" charset="0"/>
                        </a:rPr>
                        <a:t>u</a:t>
                      </a:r>
                      <a:r>
                        <a:rPr lang="en-US" sz="2400" spc="-5">
                          <a:effectLst/>
                          <a:latin typeface="Arial" panose="020B0604020202020204" pitchFamily="34" charset="0"/>
                          <a:ea typeface="Arial" panose="020B0604020202020204" pitchFamily="34" charset="0"/>
                          <a:cs typeface="Arial" panose="020B0604020202020204" pitchFamily="34" charset="0"/>
                        </a:rPr>
                        <a:t>p</a:t>
                      </a:r>
                      <a:r>
                        <a:rPr lang="en-US" sz="2400" spc="5">
                          <a:effectLst/>
                          <a:latin typeface="Arial" panose="020B0604020202020204" pitchFamily="34" charset="0"/>
                          <a:ea typeface="Arial" panose="020B0604020202020204" pitchFamily="34" charset="0"/>
                          <a:cs typeface="Arial" panose="020B0604020202020204" pitchFamily="34" charset="0"/>
                        </a:rPr>
                        <a:t>i</a:t>
                      </a:r>
                      <a:r>
                        <a:rPr lang="en-US" sz="2400">
                          <a:effectLst/>
                          <a:latin typeface="Arial" panose="020B0604020202020204" pitchFamily="34" charset="0"/>
                          <a:ea typeface="Arial" panose="020B0604020202020204" pitchFamily="34" charset="0"/>
                          <a:cs typeface="Arial" panose="020B0604020202020204" pitchFamily="34" charset="0"/>
                        </a:rPr>
                        <a:t>l</a:t>
                      </a:r>
                      <a:r>
                        <a:rPr lang="en-US" sz="2400" spc="10">
                          <a:effectLst/>
                          <a:latin typeface="Arial" panose="020B0604020202020204" pitchFamily="34" charset="0"/>
                          <a:ea typeface="Arial" panose="020B0604020202020204" pitchFamily="34" charset="0"/>
                          <a:cs typeface="Arial" panose="020B0604020202020204" pitchFamily="34" charset="0"/>
                        </a:rPr>
                        <a:t> </a:t>
                      </a:r>
                      <a:r>
                        <a:rPr lang="en-US" sz="2400" spc="-5">
                          <a:effectLst/>
                          <a:latin typeface="Arial" panose="020B0604020202020204" pitchFamily="34" charset="0"/>
                          <a:ea typeface="Arial" panose="020B0604020202020204" pitchFamily="34" charset="0"/>
                          <a:cs typeface="Arial" panose="020B0604020202020204" pitchFamily="34" charset="0"/>
                        </a:rPr>
                        <a:t>E</a:t>
                      </a:r>
                      <a:r>
                        <a:rPr lang="en-US" sz="2400">
                          <a:effectLst/>
                          <a:latin typeface="Arial" panose="020B0604020202020204" pitchFamily="34" charset="0"/>
                          <a:ea typeface="Arial" panose="020B0604020202020204" pitchFamily="34" charset="0"/>
                          <a:cs typeface="Arial" panose="020B0604020202020204" pitchFamily="34" charset="0"/>
                        </a:rPr>
                        <a:t>n</a:t>
                      </a:r>
                      <a:r>
                        <a:rPr lang="en-US" sz="2400" spc="-5">
                          <a:effectLst/>
                          <a:latin typeface="Arial" panose="020B0604020202020204" pitchFamily="34" charset="0"/>
                          <a:ea typeface="Arial" panose="020B0604020202020204" pitchFamily="34" charset="0"/>
                          <a:cs typeface="Arial" panose="020B0604020202020204" pitchFamily="34" charset="0"/>
                        </a:rPr>
                        <a:t>g</a:t>
                      </a:r>
                      <a:r>
                        <a:rPr lang="en-US" sz="2400">
                          <a:effectLst/>
                          <a:latin typeface="Arial" panose="020B0604020202020204" pitchFamily="34" charset="0"/>
                          <a:ea typeface="Arial" panose="020B0604020202020204" pitchFamily="34" charset="0"/>
                          <a:cs typeface="Arial" panose="020B0604020202020204" pitchFamily="34" charset="0"/>
                        </a:rPr>
                        <a:t>a</a:t>
                      </a:r>
                      <a:r>
                        <a:rPr lang="en-US" sz="2400" spc="-5">
                          <a:effectLst/>
                          <a:latin typeface="Arial" panose="020B0604020202020204" pitchFamily="34" charset="0"/>
                          <a:ea typeface="Arial" panose="020B0604020202020204" pitchFamily="34" charset="0"/>
                          <a:cs typeface="Arial" panose="020B0604020202020204" pitchFamily="34" charset="0"/>
                        </a:rPr>
                        <a:t>g</a:t>
                      </a:r>
                      <a:r>
                        <a:rPr lang="en-US" sz="2400" spc="-15">
                          <a:effectLst/>
                          <a:latin typeface="Arial" panose="020B0604020202020204" pitchFamily="34" charset="0"/>
                          <a:ea typeface="Arial" panose="020B0604020202020204" pitchFamily="34" charset="0"/>
                          <a:cs typeface="Arial" panose="020B0604020202020204" pitchFamily="34" charset="0"/>
                        </a:rPr>
                        <a:t>e</a:t>
                      </a:r>
                      <a:r>
                        <a:rPr lang="en-US" sz="2400">
                          <a:effectLst/>
                          <a:latin typeface="Arial" panose="020B0604020202020204" pitchFamily="34" charset="0"/>
                          <a:ea typeface="Arial" panose="020B0604020202020204" pitchFamily="34" charset="0"/>
                          <a:cs typeface="Arial" panose="020B0604020202020204" pitchFamily="34" charset="0"/>
                        </a:rPr>
                        <a:t>ment</a:t>
                      </a:r>
                      <a:r>
                        <a:rPr lang="en-US" sz="2400" spc="-5">
                          <a:effectLst/>
                          <a:latin typeface="Arial" panose="020B0604020202020204" pitchFamily="34" charset="0"/>
                          <a:ea typeface="Arial" panose="020B0604020202020204" pitchFamily="34" charset="0"/>
                          <a:cs typeface="Arial" panose="020B0604020202020204" pitchFamily="34" charset="0"/>
                        </a:rPr>
                        <a:t> </a:t>
                      </a:r>
                      <a:r>
                        <a:rPr lang="en-US" sz="2400" spc="5">
                          <a:effectLst/>
                          <a:latin typeface="Arial" panose="020B0604020202020204" pitchFamily="34" charset="0"/>
                          <a:ea typeface="Arial" panose="020B0604020202020204" pitchFamily="34" charset="0"/>
                          <a:cs typeface="Arial" panose="020B0604020202020204" pitchFamily="34" charset="0"/>
                        </a:rPr>
                        <a:t>(</a:t>
                      </a:r>
                      <a:r>
                        <a:rPr lang="en-US" sz="2400" spc="-5">
                          <a:effectLst/>
                          <a:latin typeface="Arial" panose="020B0604020202020204" pitchFamily="34" charset="0"/>
                          <a:ea typeface="Arial" panose="020B0604020202020204" pitchFamily="34" charset="0"/>
                          <a:cs typeface="Arial" panose="020B0604020202020204" pitchFamily="34" charset="0"/>
                        </a:rPr>
                        <a:t>P</a:t>
                      </a:r>
                      <a:r>
                        <a:rPr lang="en-US" sz="2400" spc="-10">
                          <a:effectLst/>
                          <a:latin typeface="Arial" panose="020B0604020202020204" pitchFamily="34" charset="0"/>
                          <a:ea typeface="Arial" panose="020B0604020202020204" pitchFamily="34" charset="0"/>
                          <a:cs typeface="Arial" panose="020B0604020202020204" pitchFamily="34" charset="0"/>
                        </a:rPr>
                        <a:t>r</a:t>
                      </a:r>
                      <a:r>
                        <a:rPr lang="en-US" sz="2400" spc="-5">
                          <a:effectLst/>
                          <a:latin typeface="Arial" panose="020B0604020202020204" pitchFamily="34" charset="0"/>
                          <a:ea typeface="Arial" panose="020B0604020202020204" pitchFamily="34" charset="0"/>
                          <a:cs typeface="Arial" panose="020B0604020202020204" pitchFamily="34" charset="0"/>
                        </a:rPr>
                        <a:t>i</a:t>
                      </a:r>
                      <a:r>
                        <a:rPr lang="en-US" sz="2400">
                          <a:effectLst/>
                          <a:latin typeface="Arial" panose="020B0604020202020204" pitchFamily="34" charset="0"/>
                          <a:ea typeface="Arial" panose="020B0604020202020204" pitchFamily="34" charset="0"/>
                          <a:cs typeface="Arial" panose="020B0604020202020204" pitchFamily="34" charset="0"/>
                        </a:rPr>
                        <a:t>or</a:t>
                      </a:r>
                      <a:r>
                        <a:rPr lang="en-US" sz="2400" spc="5">
                          <a:effectLst/>
                          <a:latin typeface="Arial" panose="020B0604020202020204" pitchFamily="34" charset="0"/>
                          <a:ea typeface="Arial" panose="020B0604020202020204" pitchFamily="34" charset="0"/>
                          <a:cs typeface="Arial" panose="020B0604020202020204" pitchFamily="34" charset="0"/>
                        </a:rPr>
                        <a:t>it</a:t>
                      </a:r>
                      <a:r>
                        <a:rPr lang="en-US" sz="2400">
                          <a:effectLst/>
                          <a:latin typeface="Arial" panose="020B0604020202020204" pitchFamily="34" charset="0"/>
                          <a:ea typeface="Arial" panose="020B0604020202020204" pitchFamily="34" charset="0"/>
                          <a:cs typeface="Arial" panose="020B0604020202020204" pitchFamily="34" charset="0"/>
                        </a:rPr>
                        <a:t>y</a:t>
                      </a:r>
                      <a:r>
                        <a:rPr lang="en-US" sz="2400" spc="-10">
                          <a:effectLst/>
                          <a:latin typeface="Arial" panose="020B0604020202020204" pitchFamily="34" charset="0"/>
                          <a:ea typeface="Arial" panose="020B0604020202020204" pitchFamily="34" charset="0"/>
                          <a:cs typeface="Arial" panose="020B0604020202020204" pitchFamily="34" charset="0"/>
                        </a:rPr>
                        <a:t> </a:t>
                      </a:r>
                      <a:r>
                        <a:rPr lang="en-US" sz="2400">
                          <a:effectLst/>
                          <a:latin typeface="Arial" panose="020B0604020202020204" pitchFamily="34" charset="0"/>
                          <a:ea typeface="Arial" panose="020B0604020202020204" pitchFamily="34" charset="0"/>
                          <a:cs typeface="Arial" panose="020B0604020202020204" pitchFamily="34" charset="0"/>
                        </a:rPr>
                        <a:t>5)</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panose="05050102010706020507" pitchFamily="18" charset="2"/>
                        <a:buChar char=""/>
                      </a:pPr>
                      <a:r>
                        <a:rPr lang="en-US" sz="2400" b="1" spc="5">
                          <a:solidFill>
                            <a:srgbClr val="000000"/>
                          </a:solidFill>
                          <a:effectLst/>
                          <a:latin typeface="Arial" panose="020B0604020202020204" pitchFamily="34" charset="0"/>
                          <a:ea typeface="Arial" panose="020B0604020202020204" pitchFamily="34" charset="0"/>
                          <a:cs typeface="Arial" panose="020B0604020202020204" pitchFamily="34" charset="0"/>
                        </a:rPr>
                        <a:t>Very Low </a:t>
                      </a:r>
                      <a:r>
                        <a:rPr lang="en-US" sz="2400" spc="5">
                          <a:solidFill>
                            <a:srgbClr val="000000"/>
                          </a:solidFill>
                          <a:effectLst/>
                          <a:latin typeface="Arial" panose="020B0604020202020204" pitchFamily="34" charset="0"/>
                          <a:ea typeface="Arial" panose="020B0604020202020204" pitchFamily="34" charset="0"/>
                          <a:cs typeface="Arial" panose="020B0604020202020204" pitchFamily="34" charset="0"/>
                        </a:rPr>
                        <a:t>Status on the Graduation Rate Indicator; or</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sz="2400" b="1" spc="5">
                          <a:solidFill>
                            <a:srgbClr val="000000"/>
                          </a:solidFill>
                          <a:effectLst/>
                          <a:latin typeface="Arial" panose="020B0604020202020204" pitchFamily="34" charset="0"/>
                          <a:ea typeface="Arial" panose="020B0604020202020204" pitchFamily="34" charset="0"/>
                          <a:cs typeface="Arial" panose="020B0604020202020204" pitchFamily="34" charset="0"/>
                        </a:rPr>
                        <a:t>Very High </a:t>
                      </a:r>
                      <a:r>
                        <a:rPr lang="en-US" sz="2400" spc="5">
                          <a:solidFill>
                            <a:srgbClr val="000000"/>
                          </a:solidFill>
                          <a:effectLst/>
                          <a:latin typeface="Arial" panose="020B0604020202020204" pitchFamily="34" charset="0"/>
                          <a:ea typeface="Arial" panose="020B0604020202020204" pitchFamily="34" charset="0"/>
                          <a:cs typeface="Arial" panose="020B0604020202020204" pitchFamily="34" charset="0"/>
                        </a:rPr>
                        <a:t>Status on the Chronic Absenteeism Indicator</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596377825"/>
                  </a:ext>
                </a:extLst>
              </a:tr>
              <a:tr h="799540">
                <a:tc>
                  <a:txBody>
                    <a:bodyPr/>
                    <a:lstStyle/>
                    <a:p>
                      <a:pPr marL="0" marR="0">
                        <a:spcBef>
                          <a:spcPts val="0"/>
                        </a:spcBef>
                        <a:spcAft>
                          <a:spcPts val="0"/>
                        </a:spcAft>
                      </a:pPr>
                      <a:r>
                        <a:rPr lang="en-US" sz="2400" spc="-5">
                          <a:effectLst/>
                          <a:latin typeface="Arial" panose="020B0604020202020204" pitchFamily="34" charset="0"/>
                          <a:ea typeface="Arial" panose="020B0604020202020204" pitchFamily="34" charset="0"/>
                          <a:cs typeface="Arial" panose="020B0604020202020204" pitchFamily="34" charset="0"/>
                        </a:rPr>
                        <a:t>S</a:t>
                      </a:r>
                      <a:r>
                        <a:rPr lang="en-US" sz="2400">
                          <a:effectLst/>
                          <a:latin typeface="Arial" panose="020B0604020202020204" pitchFamily="34" charset="0"/>
                          <a:ea typeface="Arial" panose="020B0604020202020204" pitchFamily="34" charset="0"/>
                          <a:cs typeface="Arial" panose="020B0604020202020204" pitchFamily="34" charset="0"/>
                        </a:rPr>
                        <a:t>c</a:t>
                      </a:r>
                      <a:r>
                        <a:rPr lang="en-US" sz="2400" spc="-5">
                          <a:effectLst/>
                          <a:latin typeface="Arial" panose="020B0604020202020204" pitchFamily="34" charset="0"/>
                          <a:ea typeface="Arial" panose="020B0604020202020204" pitchFamily="34" charset="0"/>
                          <a:cs typeface="Arial" panose="020B0604020202020204" pitchFamily="34" charset="0"/>
                        </a:rPr>
                        <a:t>h</a:t>
                      </a:r>
                      <a:r>
                        <a:rPr lang="en-US" sz="2400">
                          <a:effectLst/>
                          <a:latin typeface="Arial" panose="020B0604020202020204" pitchFamily="34" charset="0"/>
                          <a:ea typeface="Arial" panose="020B0604020202020204" pitchFamily="34" charset="0"/>
                          <a:cs typeface="Arial" panose="020B0604020202020204" pitchFamily="34" charset="0"/>
                        </a:rPr>
                        <a:t>o</a:t>
                      </a:r>
                      <a:r>
                        <a:rPr lang="en-US" sz="2400" spc="-5">
                          <a:effectLst/>
                          <a:latin typeface="Arial" panose="020B0604020202020204" pitchFamily="34" charset="0"/>
                          <a:ea typeface="Arial" panose="020B0604020202020204" pitchFamily="34" charset="0"/>
                          <a:cs typeface="Arial" panose="020B0604020202020204" pitchFamily="34" charset="0"/>
                        </a:rPr>
                        <a:t>o</a:t>
                      </a:r>
                      <a:r>
                        <a:rPr lang="en-US" sz="2400">
                          <a:effectLst/>
                          <a:latin typeface="Arial" panose="020B0604020202020204" pitchFamily="34" charset="0"/>
                          <a:ea typeface="Arial" panose="020B0604020202020204" pitchFamily="34" charset="0"/>
                          <a:cs typeface="Arial" panose="020B0604020202020204" pitchFamily="34" charset="0"/>
                        </a:rPr>
                        <a:t>l</a:t>
                      </a:r>
                      <a:r>
                        <a:rPr lang="en-US" sz="2400" spc="10">
                          <a:effectLst/>
                          <a:latin typeface="Arial" panose="020B0604020202020204" pitchFamily="34" charset="0"/>
                          <a:ea typeface="Arial" panose="020B0604020202020204" pitchFamily="34" charset="0"/>
                          <a:cs typeface="Arial" panose="020B0604020202020204" pitchFamily="34" charset="0"/>
                        </a:rPr>
                        <a:t> </a:t>
                      </a:r>
                      <a:r>
                        <a:rPr lang="en-US" sz="2400" spc="-5">
                          <a:effectLst/>
                          <a:latin typeface="Arial" panose="020B0604020202020204" pitchFamily="34" charset="0"/>
                          <a:ea typeface="Arial" panose="020B0604020202020204" pitchFamily="34" charset="0"/>
                          <a:cs typeface="Arial" panose="020B0604020202020204" pitchFamily="34" charset="0"/>
                        </a:rPr>
                        <a:t>Cl</a:t>
                      </a:r>
                      <a:r>
                        <a:rPr lang="en-US" sz="2400" spc="5">
                          <a:effectLst/>
                          <a:latin typeface="Arial" panose="020B0604020202020204" pitchFamily="34" charset="0"/>
                          <a:ea typeface="Arial" panose="020B0604020202020204" pitchFamily="34" charset="0"/>
                          <a:cs typeface="Arial" panose="020B0604020202020204" pitchFamily="34" charset="0"/>
                        </a:rPr>
                        <a:t>i</a:t>
                      </a:r>
                      <a:r>
                        <a:rPr lang="en-US" sz="2400">
                          <a:effectLst/>
                          <a:latin typeface="Arial" panose="020B0604020202020204" pitchFamily="34" charset="0"/>
                          <a:ea typeface="Arial" panose="020B0604020202020204" pitchFamily="34" charset="0"/>
                          <a:cs typeface="Arial" panose="020B0604020202020204" pitchFamily="34" charset="0"/>
                        </a:rPr>
                        <a:t>m</a:t>
                      </a:r>
                      <a:r>
                        <a:rPr lang="en-US" sz="2400" spc="-10">
                          <a:effectLst/>
                          <a:latin typeface="Arial" panose="020B0604020202020204" pitchFamily="34" charset="0"/>
                          <a:ea typeface="Arial" panose="020B0604020202020204" pitchFamily="34" charset="0"/>
                          <a:cs typeface="Arial" panose="020B0604020202020204" pitchFamily="34" charset="0"/>
                        </a:rPr>
                        <a:t>a</a:t>
                      </a:r>
                      <a:r>
                        <a:rPr lang="en-US" sz="2400" spc="5">
                          <a:effectLst/>
                          <a:latin typeface="Arial" panose="020B0604020202020204" pitchFamily="34" charset="0"/>
                          <a:ea typeface="Arial" panose="020B0604020202020204" pitchFamily="34" charset="0"/>
                          <a:cs typeface="Arial" panose="020B0604020202020204" pitchFamily="34" charset="0"/>
                        </a:rPr>
                        <a:t>t</a:t>
                      </a:r>
                      <a:r>
                        <a:rPr lang="en-US" sz="2400">
                          <a:effectLst/>
                          <a:latin typeface="Arial" panose="020B0604020202020204" pitchFamily="34" charset="0"/>
                          <a:ea typeface="Arial" panose="020B0604020202020204" pitchFamily="34" charset="0"/>
                          <a:cs typeface="Arial" panose="020B0604020202020204" pitchFamily="34" charset="0"/>
                        </a:rPr>
                        <a:t>e</a:t>
                      </a:r>
                      <a:r>
                        <a:rPr lang="en-US" sz="2400" spc="-10">
                          <a:effectLst/>
                          <a:latin typeface="Arial" panose="020B0604020202020204" pitchFamily="34" charset="0"/>
                          <a:ea typeface="Arial" panose="020B0604020202020204" pitchFamily="34" charset="0"/>
                          <a:cs typeface="Arial" panose="020B0604020202020204" pitchFamily="34" charset="0"/>
                        </a:rPr>
                        <a:t> </a:t>
                      </a:r>
                      <a:r>
                        <a:rPr lang="en-US" sz="2400" spc="5">
                          <a:effectLst/>
                          <a:latin typeface="Arial" panose="020B0604020202020204" pitchFamily="34" charset="0"/>
                          <a:ea typeface="Arial" panose="020B0604020202020204" pitchFamily="34" charset="0"/>
                          <a:cs typeface="Arial" panose="020B0604020202020204" pitchFamily="34" charset="0"/>
                        </a:rPr>
                        <a:t>(</a:t>
                      </a:r>
                      <a:r>
                        <a:rPr lang="en-US" sz="2400" spc="-5">
                          <a:effectLst/>
                          <a:latin typeface="Arial" panose="020B0604020202020204" pitchFamily="34" charset="0"/>
                          <a:ea typeface="Arial" panose="020B0604020202020204" pitchFamily="34" charset="0"/>
                          <a:cs typeface="Arial" panose="020B0604020202020204" pitchFamily="34" charset="0"/>
                        </a:rPr>
                        <a:t>P</a:t>
                      </a:r>
                      <a:r>
                        <a:rPr lang="en-US" sz="2400">
                          <a:effectLst/>
                          <a:latin typeface="Arial" panose="020B0604020202020204" pitchFamily="34" charset="0"/>
                          <a:ea typeface="Arial" panose="020B0604020202020204" pitchFamily="34" charset="0"/>
                          <a:cs typeface="Arial" panose="020B0604020202020204" pitchFamily="34" charset="0"/>
                        </a:rPr>
                        <a:t>r</a:t>
                      </a:r>
                      <a:r>
                        <a:rPr lang="en-US" sz="2400" spc="5">
                          <a:effectLst/>
                          <a:latin typeface="Arial" panose="020B0604020202020204" pitchFamily="34" charset="0"/>
                          <a:ea typeface="Arial" panose="020B0604020202020204" pitchFamily="34" charset="0"/>
                          <a:cs typeface="Arial" panose="020B0604020202020204" pitchFamily="34" charset="0"/>
                        </a:rPr>
                        <a:t>i</a:t>
                      </a:r>
                      <a:r>
                        <a:rPr lang="en-US" sz="2400" spc="-15">
                          <a:effectLst/>
                          <a:latin typeface="Arial" panose="020B0604020202020204" pitchFamily="34" charset="0"/>
                          <a:ea typeface="Arial" panose="020B0604020202020204" pitchFamily="34" charset="0"/>
                          <a:cs typeface="Arial" panose="020B0604020202020204" pitchFamily="34" charset="0"/>
                        </a:rPr>
                        <a:t>o</a:t>
                      </a:r>
                      <a:r>
                        <a:rPr lang="en-US" sz="2400">
                          <a:effectLst/>
                          <a:latin typeface="Arial" panose="020B0604020202020204" pitchFamily="34" charset="0"/>
                          <a:ea typeface="Arial" panose="020B0604020202020204" pitchFamily="34" charset="0"/>
                          <a:cs typeface="Arial" panose="020B0604020202020204" pitchFamily="34" charset="0"/>
                        </a:rPr>
                        <a:t>r</a:t>
                      </a:r>
                      <a:r>
                        <a:rPr lang="en-US" sz="2400" spc="-5">
                          <a:effectLst/>
                          <a:latin typeface="Arial" panose="020B0604020202020204" pitchFamily="34" charset="0"/>
                          <a:ea typeface="Arial" panose="020B0604020202020204" pitchFamily="34" charset="0"/>
                          <a:cs typeface="Arial" panose="020B0604020202020204" pitchFamily="34" charset="0"/>
                        </a:rPr>
                        <a:t>i</a:t>
                      </a:r>
                      <a:r>
                        <a:rPr lang="en-US" sz="2400" spc="-10">
                          <a:effectLst/>
                          <a:latin typeface="Arial" panose="020B0604020202020204" pitchFamily="34" charset="0"/>
                          <a:ea typeface="Arial" panose="020B0604020202020204" pitchFamily="34" charset="0"/>
                          <a:cs typeface="Arial" panose="020B0604020202020204" pitchFamily="34" charset="0"/>
                        </a:rPr>
                        <a:t>t</a:t>
                      </a:r>
                      <a:r>
                        <a:rPr lang="en-US" sz="2400">
                          <a:effectLst/>
                          <a:latin typeface="Arial" panose="020B0604020202020204" pitchFamily="34" charset="0"/>
                          <a:ea typeface="Arial" panose="020B0604020202020204" pitchFamily="34" charset="0"/>
                          <a:cs typeface="Arial" panose="020B0604020202020204" pitchFamily="34" charset="0"/>
                        </a:rPr>
                        <a:t>y 6)</a:t>
                      </a:r>
                      <a:endParaRPr lang="en-US" sz="240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marR="0" lvl="0" indent="-342900">
                        <a:spcBef>
                          <a:spcPts val="0"/>
                        </a:spcBef>
                        <a:spcAft>
                          <a:spcPts val="0"/>
                        </a:spcAft>
                        <a:buFont typeface="Symbol" panose="05050102010706020507" pitchFamily="18" charset="2"/>
                        <a:buChar char=""/>
                        <a:tabLst>
                          <a:tab pos="1016000" algn="l"/>
                        </a:tabLst>
                      </a:pPr>
                      <a:r>
                        <a:rPr lang="en-US" sz="2400" b="1" spc="5" dirty="0">
                          <a:solidFill>
                            <a:srgbClr val="000000"/>
                          </a:solidFill>
                          <a:effectLst/>
                          <a:latin typeface="Arial" panose="020B0604020202020204" pitchFamily="34" charset="0"/>
                          <a:ea typeface="Arial" panose="020B0604020202020204" pitchFamily="34" charset="0"/>
                          <a:cs typeface="Arial" panose="020B0604020202020204" pitchFamily="34" charset="0"/>
                        </a:rPr>
                        <a:t>Very High </a:t>
                      </a:r>
                      <a:r>
                        <a:rPr lang="en-US" sz="2400" spc="5" dirty="0">
                          <a:solidFill>
                            <a:srgbClr val="000000"/>
                          </a:solidFill>
                          <a:effectLst/>
                          <a:latin typeface="Arial" panose="020B0604020202020204" pitchFamily="34" charset="0"/>
                          <a:ea typeface="Arial" panose="020B0604020202020204" pitchFamily="34" charset="0"/>
                          <a:cs typeface="Arial" panose="020B0604020202020204" pitchFamily="34" charset="0"/>
                        </a:rPr>
                        <a:t>Status on the Suspension Rate Indicator</a:t>
                      </a:r>
                      <a:endParaRPr lang="en-US" sz="2400" dirty="0">
                        <a:effectLst/>
                        <a:latin typeface="Arial" panose="020B0604020202020204" pitchFamily="34" charset="0"/>
                        <a:ea typeface="Times New Roman" panose="02020603050405020304" pitchFamily="18"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63778263"/>
                  </a:ext>
                </a:extLst>
              </a:tr>
            </a:tbl>
          </a:graphicData>
        </a:graphic>
      </p:graphicFrame>
    </p:spTree>
    <p:extLst>
      <p:ext uri="{BB962C8B-B14F-4D97-AF65-F5344CB8AC3E}">
        <p14:creationId xmlns:p14="http://schemas.microsoft.com/office/powerpoint/2010/main" val="342656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AD0507-ACC9-4C03-8863-D7F9E964078C}"/>
              </a:ext>
            </a:extLst>
          </p:cNvPr>
          <p:cNvSpPr>
            <a:spLocks noGrp="1"/>
          </p:cNvSpPr>
          <p:nvPr>
            <p:ph type="title"/>
          </p:nvPr>
        </p:nvSpPr>
        <p:spPr>
          <a:xfrm>
            <a:off x="666750" y="304801"/>
            <a:ext cx="10858500" cy="1335314"/>
          </a:xfrm>
        </p:spPr>
        <p:txBody>
          <a:bodyPr/>
          <a:lstStyle/>
          <a:p>
            <a:r>
              <a:rPr lang="en-US" sz="4800"/>
              <a:t>2022 Districts/COEs in Differentiated Assistance</a:t>
            </a:r>
          </a:p>
        </p:txBody>
      </p:sp>
      <p:sp>
        <p:nvSpPr>
          <p:cNvPr id="9" name="Content Placeholder 8">
            <a:extLst>
              <a:ext uri="{FF2B5EF4-FFF2-40B4-BE49-F238E27FC236}">
                <a16:creationId xmlns:a16="http://schemas.microsoft.com/office/drawing/2014/main" id="{4B2A0894-1CD0-4CC3-BCA4-ABC34BAC65AA}"/>
              </a:ext>
            </a:extLst>
          </p:cNvPr>
          <p:cNvSpPr>
            <a:spLocks noGrp="1"/>
          </p:cNvSpPr>
          <p:nvPr>
            <p:ph sz="quarter" idx="10"/>
          </p:nvPr>
        </p:nvSpPr>
        <p:spPr/>
        <p:txBody>
          <a:bodyPr>
            <a:normAutofit/>
          </a:bodyPr>
          <a:lstStyle/>
          <a:p>
            <a:r>
              <a:rPr lang="en-US"/>
              <a:t>617 total</a:t>
            </a:r>
          </a:p>
          <a:p>
            <a:r>
              <a:rPr lang="en-US"/>
              <a:t>Top student groups that determined eligibility:</a:t>
            </a:r>
          </a:p>
          <a:p>
            <a:pPr lvl="1"/>
            <a:r>
              <a:rPr lang="en-US"/>
              <a:t>Students with disabilities</a:t>
            </a:r>
          </a:p>
          <a:p>
            <a:pPr lvl="1"/>
            <a:r>
              <a:rPr lang="en-US"/>
              <a:t>Homeless</a:t>
            </a:r>
          </a:p>
          <a:p>
            <a:pPr lvl="1"/>
            <a:r>
              <a:rPr lang="en-US"/>
              <a:t>Foster Youth</a:t>
            </a:r>
          </a:p>
          <a:p>
            <a:pPr lvl="1"/>
            <a:r>
              <a:rPr lang="en-US"/>
              <a:t>English Learners </a:t>
            </a:r>
          </a:p>
        </p:txBody>
      </p:sp>
    </p:spTree>
    <p:extLst>
      <p:ext uri="{BB962C8B-B14F-4D97-AF65-F5344CB8AC3E}">
        <p14:creationId xmlns:p14="http://schemas.microsoft.com/office/powerpoint/2010/main" val="6045769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251A6-B88B-4E3B-A524-F3BEFBBA9C03}"/>
              </a:ext>
            </a:extLst>
          </p:cNvPr>
          <p:cNvSpPr>
            <a:spLocks noGrp="1"/>
          </p:cNvSpPr>
          <p:nvPr>
            <p:ph type="title"/>
          </p:nvPr>
        </p:nvSpPr>
        <p:spPr/>
        <p:txBody>
          <a:bodyPr/>
          <a:lstStyle/>
          <a:p>
            <a:r>
              <a:rPr lang="en-US"/>
              <a:t>Topics</a:t>
            </a:r>
          </a:p>
        </p:txBody>
      </p:sp>
      <p:sp>
        <p:nvSpPr>
          <p:cNvPr id="3" name="Content Placeholder 2">
            <a:extLst>
              <a:ext uri="{FF2B5EF4-FFF2-40B4-BE49-F238E27FC236}">
                <a16:creationId xmlns:a16="http://schemas.microsoft.com/office/drawing/2014/main" id="{848767E8-5DF9-4AA9-801D-1AA05E1425C7}"/>
              </a:ext>
            </a:extLst>
          </p:cNvPr>
          <p:cNvSpPr>
            <a:spLocks noGrp="1"/>
          </p:cNvSpPr>
          <p:nvPr>
            <p:ph sz="quarter" idx="10"/>
          </p:nvPr>
        </p:nvSpPr>
        <p:spPr>
          <a:xfrm>
            <a:off x="647699" y="1752600"/>
            <a:ext cx="10858499" cy="4455160"/>
          </a:xfrm>
        </p:spPr>
        <p:txBody>
          <a:bodyPr vert="horz" lIns="91440" tIns="45720" rIns="91440" bIns="45720" rtlCol="0" anchor="t">
            <a:normAutofit/>
          </a:bodyPr>
          <a:lstStyle/>
          <a:p>
            <a:pPr>
              <a:buClr>
                <a:schemeClr val="tx1"/>
              </a:buClr>
            </a:pPr>
            <a:r>
              <a:rPr lang="en-US" sz="3500" dirty="0">
                <a:latin typeface="Arial"/>
                <a:cs typeface="Arial"/>
              </a:rPr>
              <a:t>Overview of the 2022 California School Dashboard</a:t>
            </a:r>
            <a:endParaRPr lang="en-US" sz="3200" dirty="0"/>
          </a:p>
          <a:p>
            <a:pPr marL="91440" indent="0">
              <a:buClr>
                <a:schemeClr val="tx1"/>
              </a:buClr>
              <a:buNone/>
            </a:pPr>
            <a:r>
              <a:rPr lang="en-US" sz="3500" dirty="0">
                <a:latin typeface="Arial"/>
                <a:cs typeface="Arial"/>
              </a:rPr>
              <a:t>   (Dashboard)</a:t>
            </a:r>
          </a:p>
          <a:p>
            <a:pPr>
              <a:buClr>
                <a:schemeClr val="tx1"/>
              </a:buClr>
            </a:pPr>
            <a:r>
              <a:rPr lang="en-US" sz="3500" dirty="0">
                <a:latin typeface="Arial"/>
                <a:cs typeface="Arial"/>
              </a:rPr>
              <a:t>Revisions Under Consideration for the 2023 Dashboard</a:t>
            </a:r>
            <a:endParaRPr lang="en-US" dirty="0"/>
          </a:p>
        </p:txBody>
      </p:sp>
    </p:spTree>
    <p:extLst>
      <p:ext uri="{BB962C8B-B14F-4D97-AF65-F5344CB8AC3E}">
        <p14:creationId xmlns:p14="http://schemas.microsoft.com/office/powerpoint/2010/main" val="2029805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432CDC-E706-46B1-94A4-CF68773977BF}"/>
              </a:ext>
            </a:extLst>
          </p:cNvPr>
          <p:cNvSpPr>
            <a:spLocks noGrp="1"/>
          </p:cNvSpPr>
          <p:nvPr>
            <p:ph type="title"/>
          </p:nvPr>
        </p:nvSpPr>
        <p:spPr/>
        <p:txBody>
          <a:bodyPr/>
          <a:lstStyle/>
          <a:p>
            <a:r>
              <a:rPr lang="en-US"/>
              <a:t>Resources</a:t>
            </a:r>
          </a:p>
        </p:txBody>
      </p:sp>
    </p:spTree>
    <p:extLst>
      <p:ext uri="{BB962C8B-B14F-4D97-AF65-F5344CB8AC3E}">
        <p14:creationId xmlns:p14="http://schemas.microsoft.com/office/powerpoint/2010/main" val="231797932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1B4C3-A447-40BF-A881-07600ACFFF67}"/>
              </a:ext>
            </a:extLst>
          </p:cNvPr>
          <p:cNvSpPr>
            <a:spLocks noGrp="1"/>
          </p:cNvSpPr>
          <p:nvPr>
            <p:ph type="title"/>
          </p:nvPr>
        </p:nvSpPr>
        <p:spPr>
          <a:xfrm>
            <a:off x="0" y="1"/>
            <a:ext cx="12192000" cy="1752600"/>
          </a:xfrm>
          <a:noFill/>
        </p:spPr>
        <p:txBody>
          <a:bodyPr lIns="640080"/>
          <a:lstStyle/>
          <a:p>
            <a:r>
              <a:rPr lang="en-US"/>
              <a:t>Dashboard Toolkit​</a:t>
            </a:r>
          </a:p>
        </p:txBody>
      </p:sp>
      <p:pic>
        <p:nvPicPr>
          <p:cNvPr id="11" name="Content Placeholder 10" descr="California School Dashboard 2022 Dashboard Toolkit new flyers image.">
            <a:extLst>
              <a:ext uri="{FF2B5EF4-FFF2-40B4-BE49-F238E27FC236}">
                <a16:creationId xmlns:a16="http://schemas.microsoft.com/office/drawing/2014/main" id="{96B25D41-74DD-9720-9CD8-6EC95604FB7E}"/>
              </a:ext>
            </a:extLst>
          </p:cNvPr>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9077"/>
          <a:stretch/>
        </p:blipFill>
        <p:spPr>
          <a:xfrm>
            <a:off x="0" y="1885949"/>
            <a:ext cx="6117352" cy="4171951"/>
          </a:xfrm>
        </p:spPr>
      </p:pic>
      <p:sp>
        <p:nvSpPr>
          <p:cNvPr id="4" name="Content Placeholder 3">
            <a:extLst>
              <a:ext uri="{FF2B5EF4-FFF2-40B4-BE49-F238E27FC236}">
                <a16:creationId xmlns:a16="http://schemas.microsoft.com/office/drawing/2014/main" id="{9CAED4BD-A336-4C92-AF2A-AC123E8B78A6}"/>
              </a:ext>
            </a:extLst>
          </p:cNvPr>
          <p:cNvSpPr>
            <a:spLocks noGrp="1"/>
          </p:cNvSpPr>
          <p:nvPr>
            <p:ph sz="half" idx="10"/>
          </p:nvPr>
        </p:nvSpPr>
        <p:spPr>
          <a:xfrm>
            <a:off x="6391564" y="1885949"/>
            <a:ext cx="5305135" cy="4171952"/>
          </a:xfrm>
        </p:spPr>
        <p:txBody>
          <a:bodyPr vert="horz" lIns="91440" tIns="45720" rIns="91440" bIns="45720" rtlCol="0" anchor="t">
            <a:normAutofit/>
          </a:bodyPr>
          <a:lstStyle/>
          <a:p>
            <a:pPr marL="91440" indent="0">
              <a:buNone/>
            </a:pPr>
            <a:r>
              <a:rPr lang="en-US" sz="2400" dirty="0">
                <a:latin typeface="Arial"/>
                <a:cs typeface="Arial"/>
              </a:rPr>
              <a:t>Designed to support LEAs and the public with the 2022 Dashboard Release and includes:</a:t>
            </a:r>
            <a:endParaRPr lang="en-US" sz="2400" dirty="0">
              <a:latin typeface="Arial"/>
            </a:endParaRPr>
          </a:p>
          <a:p>
            <a:pPr lvl="2"/>
            <a:r>
              <a:rPr lang="en-US" sz="2400" dirty="0">
                <a:latin typeface="Arial"/>
                <a:cs typeface="Arial"/>
              </a:rPr>
              <a:t>Dashboard Summary Guide</a:t>
            </a:r>
            <a:endParaRPr lang="en-US" sz="2400" dirty="0"/>
          </a:p>
          <a:p>
            <a:pPr lvl="2"/>
            <a:r>
              <a:rPr lang="en-US" sz="2400" dirty="0">
                <a:latin typeface="Arial"/>
                <a:cs typeface="Arial"/>
              </a:rPr>
              <a:t>Flyers for Educators and Parents (translations available!)</a:t>
            </a:r>
          </a:p>
          <a:p>
            <a:pPr lvl="2"/>
            <a:r>
              <a:rPr lang="en-US" sz="2400" dirty="0">
                <a:latin typeface="Arial"/>
                <a:cs typeface="Arial"/>
              </a:rPr>
              <a:t>Webinar slides</a:t>
            </a:r>
          </a:p>
          <a:p>
            <a:pPr lvl="2"/>
            <a:r>
              <a:rPr lang="en-US" sz="2400" dirty="0">
                <a:latin typeface="Arial"/>
                <a:cs typeface="Arial"/>
              </a:rPr>
              <a:t>Talking points</a:t>
            </a:r>
          </a:p>
        </p:txBody>
      </p:sp>
    </p:spTree>
    <p:extLst>
      <p:ext uri="{BB962C8B-B14F-4D97-AF65-F5344CB8AC3E}">
        <p14:creationId xmlns:p14="http://schemas.microsoft.com/office/powerpoint/2010/main" val="236395783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FF30DF-070A-EE26-FEC8-A57C4942568B}"/>
              </a:ext>
            </a:extLst>
          </p:cNvPr>
          <p:cNvSpPr>
            <a:spLocks noGrp="1"/>
          </p:cNvSpPr>
          <p:nvPr>
            <p:ph type="title"/>
          </p:nvPr>
        </p:nvSpPr>
        <p:spPr/>
        <p:txBody>
          <a:bodyPr/>
          <a:lstStyle/>
          <a:p>
            <a:r>
              <a:rPr lang="en-US" sz="4800">
                <a:cs typeface="Aharoni"/>
              </a:rPr>
              <a:t>Pending Dashboard Reports </a:t>
            </a:r>
            <a:endParaRPr lang="en-US" sz="4800"/>
          </a:p>
        </p:txBody>
      </p:sp>
      <p:sp>
        <p:nvSpPr>
          <p:cNvPr id="3" name="Content Placeholder 2">
            <a:extLst>
              <a:ext uri="{FF2B5EF4-FFF2-40B4-BE49-F238E27FC236}">
                <a16:creationId xmlns:a16="http://schemas.microsoft.com/office/drawing/2014/main" id="{8769F15B-F5C5-4C8B-9898-6B41E3CF3C3F}"/>
              </a:ext>
            </a:extLst>
          </p:cNvPr>
          <p:cNvSpPr>
            <a:spLocks noGrp="1"/>
          </p:cNvSpPr>
          <p:nvPr>
            <p:ph idx="1"/>
          </p:nvPr>
        </p:nvSpPr>
        <p:spPr>
          <a:xfrm>
            <a:off x="217283" y="1825625"/>
            <a:ext cx="11688024" cy="4671160"/>
          </a:xfrm>
        </p:spPr>
        <p:txBody>
          <a:bodyPr vert="horz" lIns="91440" tIns="45720" rIns="91440" bIns="45720" rtlCol="0" anchor="t">
            <a:normAutofit/>
          </a:bodyPr>
          <a:lstStyle/>
          <a:p>
            <a:pPr marL="91440" indent="0">
              <a:buNone/>
            </a:pPr>
            <a:r>
              <a:rPr lang="en-US" dirty="0">
                <a:latin typeface="Arial"/>
                <a:cs typeface="Arial"/>
              </a:rPr>
              <a:t>Dashboard Updates:</a:t>
            </a:r>
          </a:p>
          <a:p>
            <a:pPr lvl="1">
              <a:buChar char="•"/>
            </a:pPr>
            <a:r>
              <a:rPr lang="en-US" dirty="0">
                <a:latin typeface="Arial"/>
                <a:ea typeface="+mn-lt"/>
                <a:cs typeface="+mn-lt"/>
              </a:rPr>
              <a:t>DASS one-year graduation rate (Information Only)</a:t>
            </a:r>
            <a:endParaRPr lang="en-US" dirty="0">
              <a:latin typeface="Arial"/>
              <a:cs typeface="Arial"/>
            </a:endParaRPr>
          </a:p>
          <a:p>
            <a:pPr marL="91440" indent="0">
              <a:buNone/>
            </a:pPr>
            <a:r>
              <a:rPr lang="en-US" dirty="0">
                <a:latin typeface="Arial"/>
                <a:cs typeface="Arial"/>
              </a:rPr>
              <a:t>Additional Reports:</a:t>
            </a:r>
          </a:p>
          <a:p>
            <a:pPr lvl="1">
              <a:buChar char="•"/>
            </a:pPr>
            <a:r>
              <a:rPr lang="en-US" dirty="0">
                <a:latin typeface="Arial"/>
                <a:cs typeface="Arial"/>
              </a:rPr>
              <a:t>Student Groups</a:t>
            </a:r>
          </a:p>
          <a:p>
            <a:pPr lvl="1">
              <a:buChar char="•"/>
            </a:pPr>
            <a:r>
              <a:rPr lang="en-US" dirty="0">
                <a:latin typeface="Arial"/>
                <a:cs typeface="Arial"/>
              </a:rPr>
              <a:t>College/Career Measures</a:t>
            </a:r>
          </a:p>
          <a:p>
            <a:pPr lvl="1">
              <a:buChar char="•"/>
            </a:pPr>
            <a:r>
              <a:rPr lang="en-US" dirty="0">
                <a:latin typeface="Arial"/>
                <a:cs typeface="Arial"/>
              </a:rPr>
              <a:t>District and Charter School Performance by County</a:t>
            </a:r>
          </a:p>
          <a:p>
            <a:pPr lvl="1"/>
            <a:endParaRPr lang="en-US">
              <a:cs typeface="Arial"/>
            </a:endParaRPr>
          </a:p>
        </p:txBody>
      </p:sp>
    </p:spTree>
    <p:extLst>
      <p:ext uri="{BB962C8B-B14F-4D97-AF65-F5344CB8AC3E}">
        <p14:creationId xmlns:p14="http://schemas.microsoft.com/office/powerpoint/2010/main" val="11872474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3A1C2-2693-54D3-EDFE-130C6F483FE9}"/>
              </a:ext>
            </a:extLst>
          </p:cNvPr>
          <p:cNvSpPr>
            <a:spLocks noGrp="1"/>
          </p:cNvSpPr>
          <p:nvPr>
            <p:ph type="title"/>
          </p:nvPr>
        </p:nvSpPr>
        <p:spPr/>
        <p:txBody>
          <a:bodyPr/>
          <a:lstStyle/>
          <a:p>
            <a:r>
              <a:rPr lang="en-US" sz="4800">
                <a:cs typeface="Arial"/>
              </a:rPr>
              <a:t>Revisions Under Consideration for the 2023 California School Dashboard</a:t>
            </a:r>
            <a:endParaRPr lang="en-US" sz="4800"/>
          </a:p>
        </p:txBody>
      </p:sp>
    </p:spTree>
    <p:extLst>
      <p:ext uri="{BB962C8B-B14F-4D97-AF65-F5344CB8AC3E}">
        <p14:creationId xmlns:p14="http://schemas.microsoft.com/office/powerpoint/2010/main" val="27805592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245D7-9D9A-4401-AFDA-0AA3B7E8C525}"/>
              </a:ext>
            </a:extLst>
          </p:cNvPr>
          <p:cNvSpPr>
            <a:spLocks noGrp="1"/>
          </p:cNvSpPr>
          <p:nvPr>
            <p:ph type="title"/>
          </p:nvPr>
        </p:nvSpPr>
        <p:spPr>
          <a:xfrm>
            <a:off x="442452" y="863600"/>
            <a:ext cx="11517136" cy="701039"/>
          </a:xfrm>
        </p:spPr>
        <p:txBody>
          <a:bodyPr/>
          <a:lstStyle/>
          <a:p>
            <a:r>
              <a:rPr lang="en-US" sz="4800"/>
              <a:t>California School Dashboard 2023 </a:t>
            </a:r>
            <a:br>
              <a:rPr lang="en-US"/>
            </a:br>
            <a:endParaRPr lang="en-US"/>
          </a:p>
        </p:txBody>
      </p:sp>
      <p:sp>
        <p:nvSpPr>
          <p:cNvPr id="3" name="Content Placeholder 2">
            <a:extLst>
              <a:ext uri="{FF2B5EF4-FFF2-40B4-BE49-F238E27FC236}">
                <a16:creationId xmlns:a16="http://schemas.microsoft.com/office/drawing/2014/main" id="{2758D759-DC8B-4FCF-BB4F-99FB644A703A}"/>
              </a:ext>
            </a:extLst>
          </p:cNvPr>
          <p:cNvSpPr>
            <a:spLocks noGrp="1"/>
          </p:cNvSpPr>
          <p:nvPr>
            <p:ph sz="quarter" idx="10"/>
          </p:nvPr>
        </p:nvSpPr>
        <p:spPr>
          <a:xfrm>
            <a:off x="566419" y="1701209"/>
            <a:ext cx="10858499" cy="4827181"/>
          </a:xfrm>
        </p:spPr>
        <p:txBody>
          <a:bodyPr vert="horz" lIns="91440" tIns="45720" rIns="91440" bIns="45720" rtlCol="0" anchor="t">
            <a:normAutofit lnSpcReduction="10000"/>
          </a:bodyPr>
          <a:lstStyle/>
          <a:p>
            <a:pPr>
              <a:buClr>
                <a:srgbClr val="003D55"/>
              </a:buClr>
            </a:pPr>
            <a:r>
              <a:rPr lang="en-US" sz="3500">
                <a:latin typeface="Arial"/>
                <a:cs typeface="Arial"/>
              </a:rPr>
              <a:t>The California Department of Education (CDE) is committed to continuous improvement within the Accountability system and Dashboard</a:t>
            </a:r>
            <a:endParaRPr lang="en-US" sz="3500"/>
          </a:p>
          <a:p>
            <a:pPr>
              <a:buClr>
                <a:srgbClr val="003D55"/>
              </a:buClr>
            </a:pPr>
            <a:r>
              <a:rPr lang="en-US" sz="3500">
                <a:latin typeface="Arial"/>
                <a:cs typeface="Arial"/>
              </a:rPr>
              <a:t>CDE's annual work plan reviews the state and local indicators and performance standards, and addresses suggested revisions or updates in the work plan each March. </a:t>
            </a:r>
            <a:endParaRPr lang="en-US" sz="3500"/>
          </a:p>
          <a:p>
            <a:pPr lvl="1">
              <a:buClr>
                <a:srgbClr val="003D55"/>
              </a:buClr>
            </a:pPr>
            <a:r>
              <a:rPr lang="en-US" sz="3300">
                <a:latin typeface="Arial"/>
                <a:cs typeface="Arial"/>
              </a:rPr>
              <a:t>This work plan is presented annually at the March SBE Meeting.</a:t>
            </a:r>
            <a:endParaRPr lang="en-US" sz="3300"/>
          </a:p>
          <a:p>
            <a:pPr>
              <a:buClr>
                <a:srgbClr val="003D55"/>
              </a:buClr>
            </a:pPr>
            <a:endParaRPr lang="en-US" sz="3500"/>
          </a:p>
          <a:p>
            <a:pPr marL="91440" indent="0">
              <a:buNone/>
            </a:pPr>
            <a:endParaRPr lang="en-US" sz="3500"/>
          </a:p>
        </p:txBody>
      </p:sp>
    </p:spTree>
    <p:extLst>
      <p:ext uri="{BB962C8B-B14F-4D97-AF65-F5344CB8AC3E}">
        <p14:creationId xmlns:p14="http://schemas.microsoft.com/office/powerpoint/2010/main" val="41064762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245D7-9D9A-4401-AFDA-0AA3B7E8C525}"/>
              </a:ext>
            </a:extLst>
          </p:cNvPr>
          <p:cNvSpPr>
            <a:spLocks noGrp="1"/>
          </p:cNvSpPr>
          <p:nvPr>
            <p:ph type="title"/>
          </p:nvPr>
        </p:nvSpPr>
        <p:spPr>
          <a:xfrm>
            <a:off x="493252" y="191591"/>
            <a:ext cx="11517136" cy="1237659"/>
          </a:xfrm>
        </p:spPr>
        <p:txBody>
          <a:bodyPr/>
          <a:lstStyle/>
          <a:p>
            <a:r>
              <a:rPr lang="en-US" sz="4000">
                <a:cs typeface="Aharoni"/>
              </a:rPr>
              <a:t>2023 Accountability Workplan: State Indicators</a:t>
            </a:r>
            <a:endParaRPr lang="en-US" sz="4800"/>
          </a:p>
        </p:txBody>
      </p:sp>
      <p:sp>
        <p:nvSpPr>
          <p:cNvPr id="3" name="Content Placeholder 2">
            <a:extLst>
              <a:ext uri="{FF2B5EF4-FFF2-40B4-BE49-F238E27FC236}">
                <a16:creationId xmlns:a16="http://schemas.microsoft.com/office/drawing/2014/main" id="{2758D759-DC8B-4FCF-BB4F-99FB644A703A}"/>
              </a:ext>
            </a:extLst>
          </p:cNvPr>
          <p:cNvSpPr>
            <a:spLocks noGrp="1"/>
          </p:cNvSpPr>
          <p:nvPr>
            <p:ph sz="quarter" idx="10"/>
          </p:nvPr>
        </p:nvSpPr>
        <p:spPr>
          <a:xfrm>
            <a:off x="566419" y="1701209"/>
            <a:ext cx="10858499" cy="4827181"/>
          </a:xfrm>
        </p:spPr>
        <p:txBody>
          <a:bodyPr vert="horz" lIns="91440" tIns="45720" rIns="91440" bIns="45720" rtlCol="0" anchor="t">
            <a:normAutofit/>
          </a:bodyPr>
          <a:lstStyle/>
          <a:p>
            <a:r>
              <a:rPr lang="en-US" sz="3500">
                <a:latin typeface="Arial"/>
                <a:cs typeface="Arial"/>
              </a:rPr>
              <a:t>Completion of English Learner Progress Indicator (ELPI)</a:t>
            </a:r>
          </a:p>
          <a:p>
            <a:r>
              <a:rPr lang="en-US" sz="3500">
                <a:latin typeface="Arial"/>
                <a:cs typeface="Arial"/>
              </a:rPr>
              <a:t>Updates and Revisions to State Indicators</a:t>
            </a:r>
            <a:endParaRPr lang="en-US"/>
          </a:p>
          <a:p>
            <a:pPr lvl="1" indent="-274320"/>
            <a:r>
              <a:rPr lang="en-US" sz="3300">
                <a:latin typeface="Arial"/>
                <a:cs typeface="Arial"/>
              </a:rPr>
              <a:t>Graduation Rate Indicator</a:t>
            </a:r>
            <a:endParaRPr lang="en-US" sz="3300"/>
          </a:p>
          <a:p>
            <a:pPr lvl="1" indent="-274320"/>
            <a:r>
              <a:rPr lang="en-US" sz="3300">
                <a:latin typeface="Arial"/>
                <a:cs typeface="Arial"/>
              </a:rPr>
              <a:t>College/Career Indicator</a:t>
            </a:r>
          </a:p>
          <a:p>
            <a:endParaRPr lang="en-US" sz="3500"/>
          </a:p>
          <a:p>
            <a:endParaRPr lang="en-US" sz="3500"/>
          </a:p>
        </p:txBody>
      </p:sp>
    </p:spTree>
    <p:extLst>
      <p:ext uri="{BB962C8B-B14F-4D97-AF65-F5344CB8AC3E}">
        <p14:creationId xmlns:p14="http://schemas.microsoft.com/office/powerpoint/2010/main" val="19872409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36D041-67DB-0DC9-491E-9D01D3F4EB5B}"/>
              </a:ext>
            </a:extLst>
          </p:cNvPr>
          <p:cNvSpPr>
            <a:spLocks noGrp="1"/>
          </p:cNvSpPr>
          <p:nvPr>
            <p:ph type="title"/>
          </p:nvPr>
        </p:nvSpPr>
        <p:spPr/>
        <p:txBody>
          <a:bodyPr/>
          <a:lstStyle/>
          <a:p>
            <a:r>
              <a:rPr lang="en-US" sz="3600">
                <a:ea typeface="+mj-lt"/>
                <a:cs typeface="+mj-lt"/>
              </a:rPr>
              <a:t>2023 Accountability Workplan: Additional Work</a:t>
            </a:r>
            <a:endParaRPr lang="en-US" sz="3600" b="0">
              <a:ea typeface="+mj-lt"/>
              <a:cs typeface="+mj-lt"/>
            </a:endParaRPr>
          </a:p>
        </p:txBody>
      </p:sp>
      <p:sp>
        <p:nvSpPr>
          <p:cNvPr id="3" name="Content Placeholder 2">
            <a:extLst>
              <a:ext uri="{FF2B5EF4-FFF2-40B4-BE49-F238E27FC236}">
                <a16:creationId xmlns:a16="http://schemas.microsoft.com/office/drawing/2014/main" id="{1E5345E0-3377-E105-25AE-601938EBDD69}"/>
              </a:ext>
            </a:extLst>
          </p:cNvPr>
          <p:cNvSpPr>
            <a:spLocks noGrp="1"/>
          </p:cNvSpPr>
          <p:nvPr>
            <p:ph sz="quarter" idx="10"/>
          </p:nvPr>
        </p:nvSpPr>
        <p:spPr/>
        <p:txBody>
          <a:bodyPr vert="horz" lIns="91440" tIns="45720" rIns="91440" bIns="45720" rtlCol="0" anchor="t">
            <a:normAutofit/>
          </a:bodyPr>
          <a:lstStyle/>
          <a:p>
            <a:r>
              <a:rPr lang="en-US">
                <a:latin typeface="Arial"/>
                <a:cs typeface="Arial"/>
              </a:rPr>
              <a:t>Additional Data on the Dashboard</a:t>
            </a:r>
          </a:p>
          <a:p>
            <a:pPr lvl="1"/>
            <a:r>
              <a:rPr lang="en-US">
                <a:latin typeface="Arial"/>
                <a:cs typeface="Arial"/>
              </a:rPr>
              <a:t>Science Assessment Results (CAST)</a:t>
            </a:r>
          </a:p>
          <a:p>
            <a:pPr lvl="1"/>
            <a:r>
              <a:rPr lang="en-US">
                <a:latin typeface="Arial"/>
                <a:cs typeface="Arial"/>
              </a:rPr>
              <a:t>Priority 1: Teacher Assignment Data</a:t>
            </a:r>
          </a:p>
          <a:p>
            <a:pPr lvl="1"/>
            <a:r>
              <a:rPr lang="en-US">
                <a:latin typeface="Arial"/>
                <a:cs typeface="Arial"/>
              </a:rPr>
              <a:t>Least Restrictive Environment Data</a:t>
            </a:r>
          </a:p>
          <a:p>
            <a:r>
              <a:rPr lang="en-US">
                <a:latin typeface="Arial"/>
                <a:cs typeface="Arial"/>
              </a:rPr>
              <a:t>Continuing work on Academic Growth</a:t>
            </a:r>
          </a:p>
          <a:p>
            <a:r>
              <a:rPr lang="en-US">
                <a:latin typeface="Arial"/>
                <a:cs typeface="Arial"/>
              </a:rPr>
              <a:t>Updated Business Rules for 2023 Dashboard</a:t>
            </a:r>
          </a:p>
        </p:txBody>
      </p:sp>
    </p:spTree>
    <p:extLst>
      <p:ext uri="{BB962C8B-B14F-4D97-AF65-F5344CB8AC3E}">
        <p14:creationId xmlns:p14="http://schemas.microsoft.com/office/powerpoint/2010/main" val="27979655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3B60-9782-5499-9E11-4728682C697F}"/>
              </a:ext>
            </a:extLst>
          </p:cNvPr>
          <p:cNvSpPr>
            <a:spLocks noGrp="1"/>
          </p:cNvSpPr>
          <p:nvPr>
            <p:ph type="title"/>
          </p:nvPr>
        </p:nvSpPr>
        <p:spPr/>
        <p:txBody>
          <a:bodyPr/>
          <a:lstStyle/>
          <a:p>
            <a:r>
              <a:rPr lang="en-US" sz="4800" dirty="0">
                <a:ea typeface="+mj-lt"/>
                <a:cs typeface="+mj-lt"/>
              </a:rPr>
              <a:t>Completion of the English Learner Progress </a:t>
            </a:r>
            <a:br>
              <a:rPr lang="en-US" sz="4800" dirty="0">
                <a:ea typeface="+mj-lt"/>
                <a:cs typeface="+mj-lt"/>
              </a:rPr>
            </a:br>
            <a:r>
              <a:rPr lang="en-US" sz="4800" dirty="0">
                <a:ea typeface="+mj-lt"/>
                <a:cs typeface="+mj-lt"/>
              </a:rPr>
              <a:t>Indicator (ELPI)</a:t>
            </a:r>
            <a:br>
              <a:rPr lang="en-US" sz="4800" dirty="0">
                <a:ea typeface="+mj-lt"/>
                <a:cs typeface="+mj-lt"/>
              </a:rPr>
            </a:br>
            <a:r>
              <a:rPr lang="en-US" sz="4800" dirty="0">
                <a:ea typeface="+mj-lt"/>
                <a:cs typeface="+mj-lt"/>
              </a:rPr>
              <a:t>and Incorporating the Alt-ELPAC</a:t>
            </a:r>
            <a:endParaRPr lang="en-US" sz="4800" b="0" dirty="0">
              <a:ea typeface="+mj-lt"/>
              <a:cs typeface="+mj-lt"/>
            </a:endParaRPr>
          </a:p>
        </p:txBody>
      </p:sp>
    </p:spTree>
    <p:extLst>
      <p:ext uri="{BB962C8B-B14F-4D97-AF65-F5344CB8AC3E}">
        <p14:creationId xmlns:p14="http://schemas.microsoft.com/office/powerpoint/2010/main" val="14350705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1773B-DCB0-45D8-D8B6-B8788A0DC71D}"/>
              </a:ext>
            </a:extLst>
          </p:cNvPr>
          <p:cNvSpPr>
            <a:spLocks noGrp="1"/>
          </p:cNvSpPr>
          <p:nvPr>
            <p:ph type="title"/>
          </p:nvPr>
        </p:nvSpPr>
        <p:spPr/>
        <p:txBody>
          <a:bodyPr/>
          <a:lstStyle/>
          <a:p>
            <a:r>
              <a:rPr lang="en-US" sz="4000" dirty="0">
                <a:cs typeface="Aharoni"/>
              </a:rPr>
              <a:t>Components of the Each State Indicator</a:t>
            </a:r>
            <a:endParaRPr lang="en-US" sz="4000" dirty="0"/>
          </a:p>
        </p:txBody>
      </p:sp>
      <p:sp>
        <p:nvSpPr>
          <p:cNvPr id="3" name="Content Placeholder 2">
            <a:extLst>
              <a:ext uri="{FF2B5EF4-FFF2-40B4-BE49-F238E27FC236}">
                <a16:creationId xmlns:a16="http://schemas.microsoft.com/office/drawing/2014/main" id="{A2795C8C-E3E1-74BE-DF0D-4D9DA39B9506}"/>
              </a:ext>
            </a:extLst>
          </p:cNvPr>
          <p:cNvSpPr>
            <a:spLocks noGrp="1"/>
          </p:cNvSpPr>
          <p:nvPr>
            <p:ph sz="quarter" idx="10"/>
          </p:nvPr>
        </p:nvSpPr>
        <p:spPr>
          <a:xfrm>
            <a:off x="647699" y="1723846"/>
            <a:ext cx="10858499" cy="4851638"/>
          </a:xfrm>
        </p:spPr>
        <p:txBody>
          <a:bodyPr vert="horz" lIns="91440" tIns="45720" rIns="91440" bIns="45720" rtlCol="0" anchor="t">
            <a:normAutofit fontScale="85000" lnSpcReduction="20000"/>
          </a:bodyPr>
          <a:lstStyle/>
          <a:p>
            <a:r>
              <a:rPr lang="en-US">
                <a:latin typeface="Arial"/>
                <a:cs typeface="Arial"/>
              </a:rPr>
              <a:t>Status Levels/Cut Scores</a:t>
            </a:r>
          </a:p>
          <a:p>
            <a:pPr lvl="1"/>
            <a:r>
              <a:rPr lang="en-US">
                <a:latin typeface="Arial"/>
                <a:cs typeface="Arial"/>
              </a:rPr>
              <a:t>5 Levels of current year performance from Very High to Very Low</a:t>
            </a:r>
            <a:endParaRPr lang="en-US"/>
          </a:p>
          <a:p>
            <a:r>
              <a:rPr lang="en-US">
                <a:latin typeface="Arial"/>
                <a:cs typeface="Arial"/>
              </a:rPr>
              <a:t>Change Levels/Cut Scores</a:t>
            </a:r>
            <a:endParaRPr lang="en-US"/>
          </a:p>
          <a:p>
            <a:pPr lvl="1"/>
            <a:r>
              <a:rPr lang="en-US">
                <a:latin typeface="Arial"/>
                <a:cs typeface="Arial"/>
              </a:rPr>
              <a:t>5 Levels of performance for year-to-year change in performance from Increased Significantly to Decreased Significantly</a:t>
            </a:r>
            <a:endParaRPr lang="en-US"/>
          </a:p>
          <a:p>
            <a:r>
              <a:rPr lang="en-US">
                <a:latin typeface="Arial"/>
                <a:cs typeface="Arial"/>
              </a:rPr>
              <a:t>5x5 Color Grid</a:t>
            </a:r>
            <a:endParaRPr lang="en-US"/>
          </a:p>
          <a:p>
            <a:pPr lvl="1"/>
            <a:r>
              <a:rPr lang="en-US">
                <a:latin typeface="Arial"/>
                <a:cs typeface="Arial"/>
              </a:rPr>
              <a:t>Grid that matches colors (blue/green/yellow/orange/red) to each combination of status/change</a:t>
            </a:r>
            <a:endParaRPr lang="en-US"/>
          </a:p>
          <a:p>
            <a:pPr lvl="1"/>
            <a:endParaRPr lang="en-US"/>
          </a:p>
          <a:p>
            <a:endParaRPr lang="en-US"/>
          </a:p>
        </p:txBody>
      </p:sp>
    </p:spTree>
    <p:extLst>
      <p:ext uri="{BB962C8B-B14F-4D97-AF65-F5344CB8AC3E}">
        <p14:creationId xmlns:p14="http://schemas.microsoft.com/office/powerpoint/2010/main" val="34515606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2BD44-7314-6E8A-6DE1-472417FEE106}"/>
              </a:ext>
            </a:extLst>
          </p:cNvPr>
          <p:cNvSpPr>
            <a:spLocks noGrp="1"/>
          </p:cNvSpPr>
          <p:nvPr>
            <p:ph type="title"/>
          </p:nvPr>
        </p:nvSpPr>
        <p:spPr/>
        <p:txBody>
          <a:bodyPr/>
          <a:lstStyle/>
          <a:p>
            <a:r>
              <a:rPr lang="en-US">
                <a:cs typeface="Aharoni"/>
              </a:rPr>
              <a:t>Background on the ELPI</a:t>
            </a:r>
            <a:endParaRPr lang="en-US"/>
          </a:p>
        </p:txBody>
      </p:sp>
      <p:sp>
        <p:nvSpPr>
          <p:cNvPr id="3" name="Content Placeholder 2">
            <a:extLst>
              <a:ext uri="{FF2B5EF4-FFF2-40B4-BE49-F238E27FC236}">
                <a16:creationId xmlns:a16="http://schemas.microsoft.com/office/drawing/2014/main" id="{FFFDDC1C-B554-23AF-6ED3-7EA2126E9386}"/>
              </a:ext>
            </a:extLst>
          </p:cNvPr>
          <p:cNvSpPr>
            <a:spLocks noGrp="1"/>
          </p:cNvSpPr>
          <p:nvPr>
            <p:ph sz="quarter" idx="10"/>
          </p:nvPr>
        </p:nvSpPr>
        <p:spPr/>
        <p:txBody>
          <a:bodyPr vert="horz" lIns="91440" tIns="45720" rIns="91440" bIns="45720" rtlCol="0" anchor="t">
            <a:normAutofit/>
          </a:bodyPr>
          <a:lstStyle/>
          <a:p>
            <a:r>
              <a:rPr lang="en-US" sz="3400" b="1">
                <a:latin typeface="Arial"/>
                <a:cs typeface="Arial"/>
              </a:rPr>
              <a:t>  2017 Dashboard</a:t>
            </a:r>
            <a:r>
              <a:rPr lang="en-US" b="1">
                <a:latin typeface="Arial"/>
                <a:cs typeface="Arial"/>
              </a:rPr>
              <a:t> </a:t>
            </a:r>
            <a:endParaRPr lang="en-US" b="1"/>
          </a:p>
          <a:p>
            <a:pPr lvl="1"/>
            <a:r>
              <a:rPr lang="en-US">
                <a:latin typeface="Arial"/>
                <a:cs typeface="Arial"/>
              </a:rPr>
              <a:t> First year that ELPI was reported on the Dashboard.</a:t>
            </a:r>
            <a:endParaRPr lang="en-US"/>
          </a:p>
          <a:p>
            <a:pPr lvl="1">
              <a:buChar char="•"/>
            </a:pPr>
            <a:r>
              <a:rPr lang="en-US" b="1">
                <a:latin typeface="Arial"/>
                <a:cs typeface="Arial"/>
              </a:rPr>
              <a:t>2018 Dashboard</a:t>
            </a:r>
            <a:endParaRPr lang="en-US" b="1"/>
          </a:p>
          <a:p>
            <a:pPr lvl="1"/>
            <a:r>
              <a:rPr lang="en-US">
                <a:latin typeface="Arial"/>
                <a:cs typeface="Arial"/>
              </a:rPr>
              <a:t>SBE approval for ELPI three-year plan.</a:t>
            </a:r>
          </a:p>
          <a:p>
            <a:pPr lvl="1"/>
            <a:r>
              <a:rPr lang="en-US">
                <a:latin typeface="Arial"/>
                <a:cs typeface="Arial"/>
              </a:rPr>
              <a:t>SBE approval for ELPI based on Status only.</a:t>
            </a:r>
          </a:p>
          <a:p>
            <a:pPr lvl="1">
              <a:buChar char="•"/>
            </a:pPr>
            <a:endParaRPr lang="en-US" b="1">
              <a:latin typeface="Arial"/>
              <a:cs typeface="Arial"/>
            </a:endParaRPr>
          </a:p>
          <a:p>
            <a:pPr lvl="1"/>
            <a:endParaRPr lang="en-US"/>
          </a:p>
          <a:p>
            <a:pPr lvl="1"/>
            <a:endParaRPr lang="en-US"/>
          </a:p>
          <a:p>
            <a:endParaRPr lang="en-US"/>
          </a:p>
          <a:p>
            <a:pPr marL="91440" indent="0">
              <a:buNone/>
            </a:pPr>
            <a:endParaRPr lang="en-US"/>
          </a:p>
          <a:p>
            <a:endParaRPr lang="en-US"/>
          </a:p>
        </p:txBody>
      </p:sp>
    </p:spTree>
    <p:extLst>
      <p:ext uri="{BB962C8B-B14F-4D97-AF65-F5344CB8AC3E}">
        <p14:creationId xmlns:p14="http://schemas.microsoft.com/office/powerpoint/2010/main" val="1289739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0E803-40E7-157B-4DFC-E75ED529260B}"/>
              </a:ext>
            </a:extLst>
          </p:cNvPr>
          <p:cNvSpPr>
            <a:spLocks noGrp="1"/>
          </p:cNvSpPr>
          <p:nvPr>
            <p:ph type="title"/>
          </p:nvPr>
        </p:nvSpPr>
        <p:spPr/>
        <p:txBody>
          <a:bodyPr/>
          <a:lstStyle/>
          <a:p>
            <a:r>
              <a:rPr lang="en-US" sz="4800">
                <a:ea typeface="+mj-lt"/>
                <a:cs typeface="+mj-lt"/>
              </a:rPr>
              <a:t>Overview of the 2022 Dashboard </a:t>
            </a:r>
            <a:endParaRPr lang="en-US" sz="4800"/>
          </a:p>
        </p:txBody>
      </p:sp>
    </p:spTree>
    <p:extLst>
      <p:ext uri="{BB962C8B-B14F-4D97-AF65-F5344CB8AC3E}">
        <p14:creationId xmlns:p14="http://schemas.microsoft.com/office/powerpoint/2010/main" val="9840666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2BD44-7314-6E8A-6DE1-472417FEE106}"/>
              </a:ext>
            </a:extLst>
          </p:cNvPr>
          <p:cNvSpPr>
            <a:spLocks noGrp="1"/>
          </p:cNvSpPr>
          <p:nvPr>
            <p:ph type="title"/>
          </p:nvPr>
        </p:nvSpPr>
        <p:spPr/>
        <p:txBody>
          <a:bodyPr/>
          <a:lstStyle/>
          <a:p>
            <a:r>
              <a:rPr lang="en-US">
                <a:cs typeface="Aharoni"/>
              </a:rPr>
              <a:t>Background on the ELPI (2)</a:t>
            </a:r>
            <a:endParaRPr lang="en-US"/>
          </a:p>
        </p:txBody>
      </p:sp>
      <p:sp>
        <p:nvSpPr>
          <p:cNvPr id="3" name="Content Placeholder 2">
            <a:extLst>
              <a:ext uri="{FF2B5EF4-FFF2-40B4-BE49-F238E27FC236}">
                <a16:creationId xmlns:a16="http://schemas.microsoft.com/office/drawing/2014/main" id="{FFFDDC1C-B554-23AF-6ED3-7EA2126E9386}"/>
              </a:ext>
            </a:extLst>
          </p:cNvPr>
          <p:cNvSpPr>
            <a:spLocks noGrp="1"/>
          </p:cNvSpPr>
          <p:nvPr>
            <p:ph sz="quarter" idx="10"/>
          </p:nvPr>
        </p:nvSpPr>
        <p:spPr/>
        <p:txBody>
          <a:bodyPr vert="horz" lIns="91440" tIns="45720" rIns="91440" bIns="45720" rtlCol="0" anchor="t">
            <a:normAutofit fontScale="85000" lnSpcReduction="20000"/>
          </a:bodyPr>
          <a:lstStyle/>
          <a:p>
            <a:r>
              <a:rPr lang="en-US" b="1">
                <a:latin typeface="Arial"/>
                <a:cs typeface="Arial"/>
              </a:rPr>
              <a:t>2019 Dashboard</a:t>
            </a:r>
            <a:endParaRPr lang="en-US"/>
          </a:p>
          <a:p>
            <a:pPr lvl="1"/>
            <a:r>
              <a:rPr lang="en-US">
                <a:latin typeface="Arial"/>
                <a:cs typeface="Arial"/>
              </a:rPr>
              <a:t>Determination of methodology and cut scores for ELPI Status creating six ELPI levels based on the ELPAC.</a:t>
            </a:r>
          </a:p>
          <a:p>
            <a:pPr lvl="1"/>
            <a:r>
              <a:rPr lang="en-US">
                <a:latin typeface="Arial"/>
                <a:cs typeface="Arial"/>
              </a:rPr>
              <a:t>Utilize the “Very Low” Status to determine LEA and school eligibility for support.</a:t>
            </a:r>
            <a:endParaRPr lang="en-US"/>
          </a:p>
          <a:p>
            <a:r>
              <a:rPr lang="en-US" b="1">
                <a:latin typeface="Arial"/>
                <a:cs typeface="Arial"/>
              </a:rPr>
              <a:t>2020 and 2021 Dashboards </a:t>
            </a:r>
            <a:endParaRPr lang="en-US" b="1"/>
          </a:p>
          <a:p>
            <a:pPr lvl="1"/>
            <a:r>
              <a:rPr lang="en-US">
                <a:latin typeface="Arial"/>
                <a:cs typeface="Arial"/>
              </a:rPr>
              <a:t> Production of state indicators suspended per Senate Bill 98, Assembly Bill 130, and approved waiver by U.S. Department of Education. </a:t>
            </a:r>
          </a:p>
          <a:p>
            <a:pPr lvl="1"/>
            <a:endParaRPr lang="en-US"/>
          </a:p>
          <a:p>
            <a:pPr lvl="1"/>
            <a:endParaRPr lang="en-US"/>
          </a:p>
          <a:p>
            <a:endParaRPr lang="en-US"/>
          </a:p>
          <a:p>
            <a:pPr marL="91440" indent="0">
              <a:buNone/>
            </a:pPr>
            <a:endParaRPr lang="en-US"/>
          </a:p>
          <a:p>
            <a:endParaRPr lang="en-US"/>
          </a:p>
        </p:txBody>
      </p:sp>
    </p:spTree>
    <p:extLst>
      <p:ext uri="{BB962C8B-B14F-4D97-AF65-F5344CB8AC3E}">
        <p14:creationId xmlns:p14="http://schemas.microsoft.com/office/powerpoint/2010/main" val="31157409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1773B-DCB0-45D8-D8B6-B8788A0DC71D}"/>
              </a:ext>
            </a:extLst>
          </p:cNvPr>
          <p:cNvSpPr>
            <a:spLocks noGrp="1"/>
          </p:cNvSpPr>
          <p:nvPr>
            <p:ph type="title"/>
          </p:nvPr>
        </p:nvSpPr>
        <p:spPr/>
        <p:txBody>
          <a:bodyPr/>
          <a:lstStyle/>
          <a:p>
            <a:r>
              <a:rPr lang="en-US" sz="5400">
                <a:cs typeface="Aharoni"/>
              </a:rPr>
              <a:t>Components Approved for the ELPI State Indicator</a:t>
            </a:r>
            <a:endParaRPr lang="en-US" sz="5400"/>
          </a:p>
        </p:txBody>
      </p:sp>
      <p:sp>
        <p:nvSpPr>
          <p:cNvPr id="3" name="Content Placeholder 2">
            <a:extLst>
              <a:ext uri="{FF2B5EF4-FFF2-40B4-BE49-F238E27FC236}">
                <a16:creationId xmlns:a16="http://schemas.microsoft.com/office/drawing/2014/main" id="{A2795C8C-E3E1-74BE-DF0D-4D9DA39B9506}"/>
              </a:ext>
            </a:extLst>
          </p:cNvPr>
          <p:cNvSpPr>
            <a:spLocks noGrp="1"/>
          </p:cNvSpPr>
          <p:nvPr>
            <p:ph sz="quarter" idx="10"/>
          </p:nvPr>
        </p:nvSpPr>
        <p:spPr>
          <a:xfrm>
            <a:off x="647699" y="1723846"/>
            <a:ext cx="10858499" cy="4851638"/>
          </a:xfrm>
        </p:spPr>
        <p:txBody>
          <a:bodyPr vert="horz" lIns="91440" tIns="45720" rIns="91440" bIns="45720" rtlCol="0" anchor="t">
            <a:normAutofit/>
          </a:bodyPr>
          <a:lstStyle/>
          <a:p>
            <a:r>
              <a:rPr lang="en-US">
                <a:latin typeface="Arial"/>
                <a:cs typeface="Arial"/>
              </a:rPr>
              <a:t>Status Levels/Cut Scores</a:t>
            </a:r>
          </a:p>
          <a:p>
            <a:pPr lvl="1"/>
            <a:r>
              <a:rPr lang="en-US">
                <a:latin typeface="Arial"/>
                <a:cs typeface="Arial"/>
              </a:rPr>
              <a:t>5 Levels of current year performance from Very High to Very Low</a:t>
            </a:r>
            <a:endParaRPr lang="en-US"/>
          </a:p>
          <a:p>
            <a:pPr lvl="1"/>
            <a:endParaRPr lang="en-US"/>
          </a:p>
          <a:p>
            <a:endParaRPr lang="en-US"/>
          </a:p>
        </p:txBody>
      </p:sp>
    </p:spTree>
    <p:extLst>
      <p:ext uri="{BB962C8B-B14F-4D97-AF65-F5344CB8AC3E}">
        <p14:creationId xmlns:p14="http://schemas.microsoft.com/office/powerpoint/2010/main" val="37653876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48078-329C-82BD-C371-9D7DB7B32088}"/>
              </a:ext>
            </a:extLst>
          </p:cNvPr>
          <p:cNvSpPr>
            <a:spLocks noGrp="1"/>
          </p:cNvSpPr>
          <p:nvPr>
            <p:ph type="title"/>
          </p:nvPr>
        </p:nvSpPr>
        <p:spPr/>
        <p:txBody>
          <a:bodyPr/>
          <a:lstStyle/>
          <a:p>
            <a:r>
              <a:rPr lang="en-US">
                <a:cs typeface="Aharoni"/>
              </a:rPr>
              <a:t>ELPI Status</a:t>
            </a:r>
            <a:endParaRPr lang="en-US"/>
          </a:p>
        </p:txBody>
      </p:sp>
      <p:sp>
        <p:nvSpPr>
          <p:cNvPr id="3" name="Content Placeholder 2">
            <a:extLst>
              <a:ext uri="{FF2B5EF4-FFF2-40B4-BE49-F238E27FC236}">
                <a16:creationId xmlns:a16="http://schemas.microsoft.com/office/drawing/2014/main" id="{BF1796F3-0DC3-98C5-3B63-BB9DEEBA3793}"/>
              </a:ext>
            </a:extLst>
          </p:cNvPr>
          <p:cNvSpPr>
            <a:spLocks noGrp="1"/>
          </p:cNvSpPr>
          <p:nvPr>
            <p:ph sz="quarter" idx="10"/>
          </p:nvPr>
        </p:nvSpPr>
        <p:spPr/>
        <p:txBody>
          <a:bodyPr vert="horz" lIns="91440" tIns="45720" rIns="91440" bIns="45720" rtlCol="0" anchor="t">
            <a:normAutofit/>
          </a:bodyPr>
          <a:lstStyle/>
          <a:p>
            <a:pPr marL="457200" indent="-457200">
              <a:spcAft>
                <a:spcPts val="1200"/>
              </a:spcAft>
            </a:pPr>
            <a:r>
              <a:rPr lang="en-US">
                <a:latin typeface="Arial"/>
                <a:cs typeface="Arial"/>
              </a:rPr>
              <a:t>ELPI </a:t>
            </a:r>
            <a:r>
              <a:rPr lang="en-US" b="1">
                <a:latin typeface="Arial"/>
                <a:cs typeface="Arial"/>
              </a:rPr>
              <a:t>Status</a:t>
            </a:r>
            <a:r>
              <a:rPr lang="en-US">
                <a:latin typeface="Arial"/>
                <a:cs typeface="Arial"/>
              </a:rPr>
              <a:t> measures the rate EL students are moving towards English language proficiency (ELP).</a:t>
            </a:r>
          </a:p>
          <a:p>
            <a:pPr marL="774065" lvl="1" indent="-457200">
              <a:spcAft>
                <a:spcPts val="1200"/>
              </a:spcAft>
            </a:pPr>
            <a:r>
              <a:rPr lang="en-US" sz="3600">
                <a:latin typeface="Arial"/>
                <a:cs typeface="Arial"/>
              </a:rPr>
              <a:t>Unlike all other state indicators, the ELPI requires two years of data (ELPAC Summative Assessment results) to determine a status</a:t>
            </a:r>
          </a:p>
        </p:txBody>
      </p:sp>
    </p:spTree>
    <p:extLst>
      <p:ext uri="{BB962C8B-B14F-4D97-AF65-F5344CB8AC3E}">
        <p14:creationId xmlns:p14="http://schemas.microsoft.com/office/powerpoint/2010/main" val="18457582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F1773B-DCB0-45D8-D8B6-B8788A0DC71D}"/>
              </a:ext>
            </a:extLst>
          </p:cNvPr>
          <p:cNvSpPr>
            <a:spLocks noGrp="1"/>
          </p:cNvSpPr>
          <p:nvPr>
            <p:ph type="title"/>
          </p:nvPr>
        </p:nvSpPr>
        <p:spPr/>
        <p:txBody>
          <a:bodyPr/>
          <a:lstStyle/>
          <a:p>
            <a:r>
              <a:rPr lang="en-US" sz="4800">
                <a:cs typeface="Aharoni"/>
              </a:rPr>
              <a:t>ELPI Indicator Workplan for 2023</a:t>
            </a:r>
            <a:endParaRPr lang="en-US" sz="4800"/>
          </a:p>
        </p:txBody>
      </p:sp>
      <p:sp>
        <p:nvSpPr>
          <p:cNvPr id="3" name="Content Placeholder 2">
            <a:extLst>
              <a:ext uri="{FF2B5EF4-FFF2-40B4-BE49-F238E27FC236}">
                <a16:creationId xmlns:a16="http://schemas.microsoft.com/office/drawing/2014/main" id="{A2795C8C-E3E1-74BE-DF0D-4D9DA39B9506}"/>
              </a:ext>
            </a:extLst>
          </p:cNvPr>
          <p:cNvSpPr>
            <a:spLocks noGrp="1"/>
          </p:cNvSpPr>
          <p:nvPr>
            <p:ph sz="quarter" idx="10"/>
          </p:nvPr>
        </p:nvSpPr>
        <p:spPr>
          <a:xfrm>
            <a:off x="647699" y="1723846"/>
            <a:ext cx="10858499" cy="4851638"/>
          </a:xfrm>
        </p:spPr>
        <p:txBody>
          <a:bodyPr vert="horz" lIns="91440" tIns="45720" rIns="91440" bIns="45720" rtlCol="0" anchor="t">
            <a:normAutofit/>
          </a:bodyPr>
          <a:lstStyle/>
          <a:p>
            <a:r>
              <a:rPr lang="en-US" b="1">
                <a:latin typeface="Arial"/>
                <a:cs typeface="Arial"/>
              </a:rPr>
              <a:t>Evaluate </a:t>
            </a:r>
            <a:r>
              <a:rPr lang="en-US">
                <a:latin typeface="Arial"/>
                <a:cs typeface="Arial"/>
              </a:rPr>
              <a:t>Change Levels/Cut Scores</a:t>
            </a:r>
            <a:endParaRPr lang="en-US"/>
          </a:p>
          <a:p>
            <a:pPr lvl="1"/>
            <a:r>
              <a:rPr lang="en-US">
                <a:latin typeface="Arial"/>
                <a:cs typeface="Arial"/>
              </a:rPr>
              <a:t>5 Levels of performance for year-to-year change in performance from Increased Significantly to Decreased Significantly</a:t>
            </a:r>
            <a:endParaRPr lang="en-US"/>
          </a:p>
          <a:p>
            <a:r>
              <a:rPr lang="en-US" b="1">
                <a:latin typeface="Arial"/>
                <a:cs typeface="Arial"/>
              </a:rPr>
              <a:t>Re-Establish </a:t>
            </a:r>
            <a:r>
              <a:rPr lang="en-US">
                <a:latin typeface="Arial"/>
                <a:cs typeface="Arial"/>
              </a:rPr>
              <a:t>5x5 Color Grid</a:t>
            </a:r>
            <a:endParaRPr lang="en-US"/>
          </a:p>
          <a:p>
            <a:pPr lvl="1"/>
            <a:r>
              <a:rPr lang="en-US">
                <a:latin typeface="Arial"/>
                <a:cs typeface="Arial"/>
              </a:rPr>
              <a:t>Grid that matches colors (blue/green/yellow/orange/red) to each combination of status/change</a:t>
            </a:r>
            <a:endParaRPr lang="en-US"/>
          </a:p>
          <a:p>
            <a:pPr lvl="1"/>
            <a:endParaRPr lang="en-US"/>
          </a:p>
          <a:p>
            <a:endParaRPr lang="en-US"/>
          </a:p>
        </p:txBody>
      </p:sp>
    </p:spTree>
    <p:extLst>
      <p:ext uri="{BB962C8B-B14F-4D97-AF65-F5344CB8AC3E}">
        <p14:creationId xmlns:p14="http://schemas.microsoft.com/office/powerpoint/2010/main" val="772492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48078-329C-82BD-C371-9D7DB7B32088}"/>
              </a:ext>
            </a:extLst>
          </p:cNvPr>
          <p:cNvSpPr>
            <a:spLocks noGrp="1"/>
          </p:cNvSpPr>
          <p:nvPr>
            <p:ph type="title"/>
          </p:nvPr>
        </p:nvSpPr>
        <p:spPr/>
        <p:txBody>
          <a:bodyPr/>
          <a:lstStyle/>
          <a:p>
            <a:r>
              <a:rPr lang="en-US">
                <a:cs typeface="Aharoni"/>
              </a:rPr>
              <a:t>ELPI Change</a:t>
            </a:r>
            <a:endParaRPr lang="en-US"/>
          </a:p>
        </p:txBody>
      </p:sp>
      <p:sp>
        <p:nvSpPr>
          <p:cNvPr id="3" name="Content Placeholder 2">
            <a:extLst>
              <a:ext uri="{FF2B5EF4-FFF2-40B4-BE49-F238E27FC236}">
                <a16:creationId xmlns:a16="http://schemas.microsoft.com/office/drawing/2014/main" id="{BF1796F3-0DC3-98C5-3B63-BB9DEEBA3793}"/>
              </a:ext>
            </a:extLst>
          </p:cNvPr>
          <p:cNvSpPr>
            <a:spLocks noGrp="1"/>
          </p:cNvSpPr>
          <p:nvPr>
            <p:ph sz="quarter" idx="10"/>
          </p:nvPr>
        </p:nvSpPr>
        <p:spPr/>
        <p:txBody>
          <a:bodyPr vert="horz" lIns="91440" tIns="45720" rIns="91440" bIns="45720" rtlCol="0" anchor="t">
            <a:normAutofit fontScale="85000" lnSpcReduction="20000"/>
          </a:bodyPr>
          <a:lstStyle/>
          <a:p>
            <a:pPr marL="457200" indent="-457200">
              <a:spcAft>
                <a:spcPts val="1200"/>
              </a:spcAft>
            </a:pPr>
            <a:r>
              <a:rPr lang="en-US">
                <a:latin typeface="Arial"/>
                <a:cs typeface="Arial"/>
              </a:rPr>
              <a:t>ELPI </a:t>
            </a:r>
            <a:r>
              <a:rPr lang="en-US" b="1">
                <a:latin typeface="Arial"/>
                <a:cs typeface="Arial"/>
              </a:rPr>
              <a:t>Change</a:t>
            </a:r>
            <a:r>
              <a:rPr lang="en-US">
                <a:latin typeface="Arial"/>
                <a:cs typeface="Arial"/>
              </a:rPr>
              <a:t> measures the year-to-year rate change.</a:t>
            </a:r>
          </a:p>
          <a:p>
            <a:pPr marL="774065" lvl="1" indent="-457200">
              <a:spcAft>
                <a:spcPts val="1200"/>
              </a:spcAft>
            </a:pPr>
            <a:r>
              <a:rPr lang="en-US" sz="3600">
                <a:latin typeface="Arial"/>
                <a:cs typeface="Arial"/>
              </a:rPr>
              <a:t>Requires three years of ELPAC Summative Assessment results</a:t>
            </a:r>
          </a:p>
          <a:p>
            <a:pPr marL="457200" indent="-457200">
              <a:spcAft>
                <a:spcPts val="1200"/>
              </a:spcAft>
            </a:pPr>
            <a:r>
              <a:rPr lang="en-US" sz="3800" b="1">
                <a:latin typeface="Arial"/>
                <a:cs typeface="Arial"/>
              </a:rPr>
              <a:t>2023 Work</a:t>
            </a:r>
            <a:r>
              <a:rPr lang="en-US" sz="3800">
                <a:latin typeface="Arial"/>
                <a:cs typeface="Arial"/>
              </a:rPr>
              <a:t>: CDE will review and analyze multiple years of ELPAC Summative Assessment results to determine </a:t>
            </a:r>
            <a:r>
              <a:rPr lang="en-US" sz="3800" b="1">
                <a:latin typeface="Arial"/>
                <a:cs typeface="Arial"/>
              </a:rPr>
              <a:t>ELPI Change cut scores.</a:t>
            </a:r>
          </a:p>
          <a:p>
            <a:pPr lvl="1">
              <a:spcAft>
                <a:spcPts val="1200"/>
              </a:spcAft>
            </a:pPr>
            <a:r>
              <a:rPr lang="en-US" sz="3600">
                <a:latin typeface="Arial"/>
                <a:cs typeface="Arial"/>
              </a:rPr>
              <a:t>This work will be shared and reviewed with the ELPI Work Group, Technical Design Group, and CPAG for feedback.</a:t>
            </a:r>
            <a:endParaRPr lang="en-US" sz="3600" b="1">
              <a:latin typeface="Arial"/>
              <a:cs typeface="Arial"/>
            </a:endParaRPr>
          </a:p>
        </p:txBody>
      </p:sp>
    </p:spTree>
    <p:extLst>
      <p:ext uri="{BB962C8B-B14F-4D97-AF65-F5344CB8AC3E}">
        <p14:creationId xmlns:p14="http://schemas.microsoft.com/office/powerpoint/2010/main" val="182678662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48078-329C-82BD-C371-9D7DB7B32088}"/>
              </a:ext>
            </a:extLst>
          </p:cNvPr>
          <p:cNvSpPr>
            <a:spLocks noGrp="1"/>
          </p:cNvSpPr>
          <p:nvPr>
            <p:ph type="title"/>
          </p:nvPr>
        </p:nvSpPr>
        <p:spPr/>
        <p:txBody>
          <a:bodyPr/>
          <a:lstStyle/>
          <a:p>
            <a:r>
              <a:rPr lang="en-US">
                <a:cs typeface="Aharoni"/>
              </a:rPr>
              <a:t>ELPI 5x5 Color Grid</a:t>
            </a:r>
            <a:endParaRPr lang="en-US"/>
          </a:p>
        </p:txBody>
      </p:sp>
      <p:sp>
        <p:nvSpPr>
          <p:cNvPr id="3" name="Content Placeholder 2">
            <a:extLst>
              <a:ext uri="{FF2B5EF4-FFF2-40B4-BE49-F238E27FC236}">
                <a16:creationId xmlns:a16="http://schemas.microsoft.com/office/drawing/2014/main" id="{BF1796F3-0DC3-98C5-3B63-BB9DEEBA3793}"/>
              </a:ext>
            </a:extLst>
          </p:cNvPr>
          <p:cNvSpPr>
            <a:spLocks noGrp="1"/>
          </p:cNvSpPr>
          <p:nvPr>
            <p:ph sz="quarter" idx="10"/>
          </p:nvPr>
        </p:nvSpPr>
        <p:spPr/>
        <p:txBody>
          <a:bodyPr vert="horz" lIns="91440" tIns="45720" rIns="91440" bIns="45720" rtlCol="0" anchor="t">
            <a:normAutofit fontScale="92500" lnSpcReduction="20000"/>
          </a:bodyPr>
          <a:lstStyle/>
          <a:p>
            <a:r>
              <a:rPr lang="en-US" b="1">
                <a:latin typeface="Arial"/>
                <a:cs typeface="Arial"/>
              </a:rPr>
              <a:t>Re-Establish </a:t>
            </a:r>
            <a:r>
              <a:rPr lang="en-US">
                <a:latin typeface="Arial"/>
                <a:cs typeface="Arial"/>
              </a:rPr>
              <a:t>5x5 Color Grid</a:t>
            </a:r>
          </a:p>
          <a:p>
            <a:pPr marL="774065" lvl="1" indent="-457200">
              <a:spcAft>
                <a:spcPts val="1200"/>
              </a:spcAft>
            </a:pPr>
            <a:r>
              <a:rPr lang="en-US" sz="3600">
                <a:latin typeface="Arial"/>
                <a:cs typeface="Arial"/>
              </a:rPr>
              <a:t>Requires multiple years of ELPAC Summative Assessment results</a:t>
            </a:r>
          </a:p>
          <a:p>
            <a:pPr marL="457200" indent="-457200">
              <a:spcAft>
                <a:spcPts val="1200"/>
              </a:spcAft>
            </a:pPr>
            <a:r>
              <a:rPr lang="en-US" sz="3800" b="1">
                <a:latin typeface="Arial"/>
                <a:cs typeface="Arial"/>
              </a:rPr>
              <a:t>2023 Work</a:t>
            </a:r>
            <a:r>
              <a:rPr lang="en-US" sz="3800">
                <a:latin typeface="Arial"/>
                <a:cs typeface="Arial"/>
              </a:rPr>
              <a:t>: CDE will review and analyze past and current ELPI data to map the colors</a:t>
            </a:r>
          </a:p>
          <a:p>
            <a:pPr lvl="1">
              <a:spcAft>
                <a:spcPts val="1200"/>
              </a:spcAft>
            </a:pPr>
            <a:r>
              <a:rPr lang="en-US" sz="3600">
                <a:latin typeface="Arial"/>
                <a:cs typeface="Arial"/>
              </a:rPr>
              <a:t>This work will be shared and reviewed with the ELPI Work Group, Technical Design Group, and CPAG for feedback.</a:t>
            </a:r>
          </a:p>
        </p:txBody>
      </p:sp>
    </p:spTree>
    <p:extLst>
      <p:ext uri="{BB962C8B-B14F-4D97-AF65-F5344CB8AC3E}">
        <p14:creationId xmlns:p14="http://schemas.microsoft.com/office/powerpoint/2010/main" val="26861009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EC756-D54C-BDEF-D28A-1CACA1B486AB}"/>
              </a:ext>
            </a:extLst>
          </p:cNvPr>
          <p:cNvSpPr>
            <a:spLocks noGrp="1"/>
          </p:cNvSpPr>
          <p:nvPr>
            <p:ph type="title"/>
          </p:nvPr>
        </p:nvSpPr>
        <p:spPr/>
        <p:txBody>
          <a:bodyPr/>
          <a:lstStyle/>
          <a:p>
            <a:r>
              <a:rPr lang="en-US" sz="4800">
                <a:ea typeface="+mj-lt"/>
                <a:cs typeface="+mj-lt"/>
              </a:rPr>
              <a:t>Alt-ELPAC and the ELPI</a:t>
            </a:r>
          </a:p>
        </p:txBody>
      </p:sp>
      <p:sp>
        <p:nvSpPr>
          <p:cNvPr id="3" name="Content Placeholder 2">
            <a:extLst>
              <a:ext uri="{FF2B5EF4-FFF2-40B4-BE49-F238E27FC236}">
                <a16:creationId xmlns:a16="http://schemas.microsoft.com/office/drawing/2014/main" id="{0F576237-A490-02F8-D17C-ACAB27341EE6}"/>
              </a:ext>
            </a:extLst>
          </p:cNvPr>
          <p:cNvSpPr>
            <a:spLocks noGrp="1"/>
          </p:cNvSpPr>
          <p:nvPr>
            <p:ph sz="quarter" idx="10"/>
          </p:nvPr>
        </p:nvSpPr>
        <p:spPr/>
        <p:txBody>
          <a:bodyPr vert="horz" lIns="91440" tIns="45720" rIns="91440" bIns="45720" rtlCol="0" anchor="t">
            <a:normAutofit lnSpcReduction="10000"/>
          </a:bodyPr>
          <a:lstStyle/>
          <a:p>
            <a:r>
              <a:rPr lang="en-US">
                <a:latin typeface="Arial"/>
                <a:cs typeface="Arial"/>
              </a:rPr>
              <a:t>The ELPI has only included results from the traditional ELPAC.</a:t>
            </a:r>
          </a:p>
          <a:p>
            <a:r>
              <a:rPr lang="en-US">
                <a:latin typeface="Arial"/>
                <a:cs typeface="Arial"/>
              </a:rPr>
              <a:t>The Alt-ELPAC was approved by the State Board of Education (SBE) in 2019.</a:t>
            </a:r>
            <a:endParaRPr lang="en-US"/>
          </a:p>
          <a:p>
            <a:r>
              <a:rPr lang="en-US">
                <a:latin typeface="Arial"/>
                <a:cs typeface="Arial"/>
              </a:rPr>
              <a:t>ELPI needs two years of summative data:</a:t>
            </a:r>
          </a:p>
          <a:p>
            <a:pPr lvl="1"/>
            <a:r>
              <a:rPr lang="en-US">
                <a:latin typeface="Arial"/>
                <a:cs typeface="Arial"/>
              </a:rPr>
              <a:t>Statewide operational field test: 2021-22</a:t>
            </a:r>
          </a:p>
          <a:p>
            <a:pPr lvl="1"/>
            <a:r>
              <a:rPr lang="en-US">
                <a:latin typeface="Arial"/>
                <a:cs typeface="Arial"/>
              </a:rPr>
              <a:t>Operational Summative Alternate ELPAC: 2022-23</a:t>
            </a:r>
          </a:p>
        </p:txBody>
      </p:sp>
    </p:spTree>
    <p:extLst>
      <p:ext uri="{BB962C8B-B14F-4D97-AF65-F5344CB8AC3E}">
        <p14:creationId xmlns:p14="http://schemas.microsoft.com/office/powerpoint/2010/main" val="2369926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3EBDC-6CAB-D5A3-1786-1970DD849F71}"/>
              </a:ext>
            </a:extLst>
          </p:cNvPr>
          <p:cNvSpPr>
            <a:spLocks noGrp="1"/>
          </p:cNvSpPr>
          <p:nvPr>
            <p:ph type="title"/>
          </p:nvPr>
        </p:nvSpPr>
        <p:spPr>
          <a:xfrm>
            <a:off x="201881" y="233548"/>
            <a:ext cx="11990119" cy="1554155"/>
          </a:xfrm>
        </p:spPr>
        <p:txBody>
          <a:bodyPr/>
          <a:lstStyle/>
          <a:p>
            <a:r>
              <a:rPr lang="en-US" sz="4800">
                <a:cs typeface="Aharoni"/>
              </a:rPr>
              <a:t>Incorporating Alt-ELPAC into ELPI</a:t>
            </a:r>
            <a:br>
              <a:rPr lang="en-US" sz="1800">
                <a:effectLst/>
                <a:latin typeface="Calibri" panose="020F0502020204030204" pitchFamily="34" charset="0"/>
                <a:ea typeface="Calibri" panose="020F0502020204030204" pitchFamily="34" charset="0"/>
                <a:cs typeface="Times New Roman" panose="02020603050405020304" pitchFamily="18" charset="0"/>
              </a:rPr>
            </a:br>
            <a:endParaRPr lang="en-US" sz="4800"/>
          </a:p>
        </p:txBody>
      </p:sp>
      <p:sp>
        <p:nvSpPr>
          <p:cNvPr id="3" name="Content Placeholder 2">
            <a:extLst>
              <a:ext uri="{FF2B5EF4-FFF2-40B4-BE49-F238E27FC236}">
                <a16:creationId xmlns:a16="http://schemas.microsoft.com/office/drawing/2014/main" id="{D4CBC1E5-AAE3-3E0C-BD93-7A936F305DAF}"/>
              </a:ext>
            </a:extLst>
          </p:cNvPr>
          <p:cNvSpPr>
            <a:spLocks noGrp="1"/>
          </p:cNvSpPr>
          <p:nvPr>
            <p:ph sz="quarter" idx="10"/>
          </p:nvPr>
        </p:nvSpPr>
        <p:spPr>
          <a:xfrm>
            <a:off x="647699" y="1345915"/>
            <a:ext cx="10858499" cy="5278537"/>
          </a:xfrm>
        </p:spPr>
        <p:txBody>
          <a:bodyPr vert="horz" lIns="91440" tIns="45720" rIns="91440" bIns="45720" rtlCol="0" anchor="t">
            <a:normAutofit fontScale="92500" lnSpcReduction="10000"/>
          </a:bodyPr>
          <a:lstStyle/>
          <a:p>
            <a:r>
              <a:rPr lang="en-US">
                <a:latin typeface="Arial"/>
                <a:cs typeface="Arial"/>
              </a:rPr>
              <a:t>The CDE will review and analyze Alt-ELPAC Summative Assessment results from 2021-22.</a:t>
            </a:r>
            <a:endParaRPr lang="en-US"/>
          </a:p>
          <a:p>
            <a:pPr lvl="1"/>
            <a:r>
              <a:rPr lang="en-US"/>
              <a:t>This work will be shared and reviewed with the ELPI Work Group, Technical Design Group, and CPAG for feedback.</a:t>
            </a:r>
          </a:p>
          <a:p>
            <a:r>
              <a:rPr lang="en-US">
                <a:latin typeface="Arial"/>
                <a:cs typeface="Arial"/>
              </a:rPr>
              <a:t>The availability of two years of alternative ELPAC Summative Assessment results will allow the CDE to incorporate the alternative ELPAC Summative Assessment in the calculation of ELPI Status for the 2023 Dashboard.</a:t>
            </a:r>
          </a:p>
          <a:p>
            <a:pPr marL="91440" indent="0">
              <a:buNone/>
            </a:pPr>
            <a:endParaRPr lang="en-US"/>
          </a:p>
        </p:txBody>
      </p:sp>
    </p:spTree>
    <p:extLst>
      <p:ext uri="{BB962C8B-B14F-4D97-AF65-F5344CB8AC3E}">
        <p14:creationId xmlns:p14="http://schemas.microsoft.com/office/powerpoint/2010/main" val="61392036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3B60-9782-5499-9E11-4728682C697F}"/>
              </a:ext>
            </a:extLst>
          </p:cNvPr>
          <p:cNvSpPr>
            <a:spLocks noGrp="1"/>
          </p:cNvSpPr>
          <p:nvPr>
            <p:ph type="title"/>
          </p:nvPr>
        </p:nvSpPr>
        <p:spPr/>
        <p:txBody>
          <a:bodyPr/>
          <a:lstStyle/>
          <a:p>
            <a:r>
              <a:rPr lang="en-US" sz="4800">
                <a:ea typeface="+mj-lt"/>
                <a:cs typeface="+mj-lt"/>
              </a:rPr>
              <a:t>Updates and Revisions to State Indicators</a:t>
            </a:r>
            <a:endParaRPr lang="en-US"/>
          </a:p>
        </p:txBody>
      </p:sp>
    </p:spTree>
    <p:extLst>
      <p:ext uri="{BB962C8B-B14F-4D97-AF65-F5344CB8AC3E}">
        <p14:creationId xmlns:p14="http://schemas.microsoft.com/office/powerpoint/2010/main" val="21146175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91955-2C13-23D4-8BCD-45480DE707F7}"/>
              </a:ext>
            </a:extLst>
          </p:cNvPr>
          <p:cNvSpPr>
            <a:spLocks noGrp="1"/>
          </p:cNvSpPr>
          <p:nvPr>
            <p:ph type="title"/>
          </p:nvPr>
        </p:nvSpPr>
        <p:spPr/>
        <p:txBody>
          <a:bodyPr/>
          <a:lstStyle/>
          <a:p>
            <a:r>
              <a:rPr lang="en-US" sz="4800">
                <a:cs typeface="Aharoni"/>
              </a:rPr>
              <a:t>Graduation Rate Indicator</a:t>
            </a:r>
            <a:endParaRPr lang="en-US" sz="4800"/>
          </a:p>
        </p:txBody>
      </p:sp>
    </p:spTree>
    <p:extLst>
      <p:ext uri="{BB962C8B-B14F-4D97-AF65-F5344CB8AC3E}">
        <p14:creationId xmlns:p14="http://schemas.microsoft.com/office/powerpoint/2010/main" val="5773734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7B4F0-E8AF-4E7A-B5A4-94F3B57E5FFB}"/>
              </a:ext>
            </a:extLst>
          </p:cNvPr>
          <p:cNvSpPr>
            <a:spLocks noGrp="1"/>
          </p:cNvSpPr>
          <p:nvPr>
            <p:ph type="title"/>
          </p:nvPr>
        </p:nvSpPr>
        <p:spPr>
          <a:xfrm>
            <a:off x="577573" y="475488"/>
            <a:ext cx="4368602" cy="618002"/>
          </a:xfrm>
        </p:spPr>
        <p:txBody>
          <a:bodyPr vert="horz" lIns="91440" tIns="45720" rIns="91440" bIns="45720" rtlCol="0" anchor="b">
            <a:normAutofit fontScale="90000"/>
          </a:bodyPr>
          <a:lstStyle/>
          <a:p>
            <a:pPr>
              <a:lnSpc>
                <a:spcPct val="90000"/>
              </a:lnSpc>
            </a:pPr>
            <a:r>
              <a:rPr lang="en-US" sz="5300">
                <a:cs typeface="+mj-cs"/>
              </a:rPr>
              <a:t>Purpose</a:t>
            </a:r>
            <a:endParaRPr lang="en-US" sz="3800">
              <a:cs typeface="+mj-cs"/>
            </a:endParaRPr>
          </a:p>
        </p:txBody>
      </p:sp>
      <p:sp>
        <p:nvSpPr>
          <p:cNvPr id="4" name="Content Placeholder 3">
            <a:extLst>
              <a:ext uri="{FF2B5EF4-FFF2-40B4-BE49-F238E27FC236}">
                <a16:creationId xmlns:a16="http://schemas.microsoft.com/office/drawing/2014/main" id="{2EE54503-7135-4AE3-8855-D2209ABCEC7E}"/>
              </a:ext>
            </a:extLst>
          </p:cNvPr>
          <p:cNvSpPr>
            <a:spLocks noGrp="1"/>
          </p:cNvSpPr>
          <p:nvPr>
            <p:ph sz="half" idx="1"/>
          </p:nvPr>
        </p:nvSpPr>
        <p:spPr>
          <a:xfrm>
            <a:off x="640080" y="1463040"/>
            <a:ext cx="4243589" cy="4730527"/>
          </a:xfrm>
        </p:spPr>
        <p:txBody>
          <a:bodyPr vert="horz" lIns="91440" tIns="45720" rIns="91440" bIns="45720" rtlCol="0">
            <a:normAutofit/>
          </a:bodyPr>
          <a:lstStyle/>
          <a:p>
            <a:pPr marL="0" indent="0">
              <a:lnSpc>
                <a:spcPct val="90000"/>
              </a:lnSpc>
              <a:buNone/>
            </a:pPr>
            <a:r>
              <a:rPr lang="en-US" sz="2800" dirty="0"/>
              <a:t>The </a:t>
            </a:r>
            <a:r>
              <a:rPr lang="en-US" sz="2800" b="1" dirty="0"/>
              <a:t>California School Dashboard </a:t>
            </a:r>
            <a:r>
              <a:rPr lang="en-US" sz="2800" dirty="0"/>
              <a:t>provides parents and educators with meaningful information on school and district progress so they can participate in decisions to improve student learning.</a:t>
            </a:r>
          </a:p>
        </p:txBody>
      </p:sp>
      <p:pic>
        <p:nvPicPr>
          <p:cNvPr id="25" name="Content Placeholder 24" descr="California School Dashboard Logo.">
            <a:extLst>
              <a:ext uri="{FF2B5EF4-FFF2-40B4-BE49-F238E27FC236}">
                <a16:creationId xmlns:a16="http://schemas.microsoft.com/office/drawing/2014/main" id="{5D90AEF5-16A6-E4E8-0971-5B3AE5996E69}"/>
              </a:ext>
            </a:extLst>
          </p:cNvPr>
          <p:cNvPicPr>
            <a:picLocks noGrp="1" noChangeAspect="1"/>
          </p:cNvPicPr>
          <p:nvPr>
            <p:ph sz="half" idx="10"/>
          </p:nvPr>
        </p:nvPicPr>
        <p:blipFill>
          <a:blip r:embed="rId2">
            <a:extLst>
              <a:ext uri="{28A0092B-C50C-407E-A947-70E740481C1C}">
                <a14:useLocalDpi xmlns:a14="http://schemas.microsoft.com/office/drawing/2010/main" val="0"/>
              </a:ext>
            </a:extLst>
          </a:blip>
          <a:stretch>
            <a:fillRect/>
          </a:stretch>
        </p:blipFill>
        <p:spPr>
          <a:xfrm>
            <a:off x="5372100" y="-6211"/>
            <a:ext cx="6815703" cy="6798663"/>
          </a:xfrm>
        </p:spPr>
      </p:pic>
    </p:spTree>
    <p:extLst>
      <p:ext uri="{BB962C8B-B14F-4D97-AF65-F5344CB8AC3E}">
        <p14:creationId xmlns:p14="http://schemas.microsoft.com/office/powerpoint/2010/main" val="28678734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C1E45-99FB-26E2-165E-656565F7B5B1}"/>
              </a:ext>
            </a:extLst>
          </p:cNvPr>
          <p:cNvSpPr>
            <a:spLocks noGrp="1"/>
          </p:cNvSpPr>
          <p:nvPr>
            <p:ph type="title"/>
          </p:nvPr>
        </p:nvSpPr>
        <p:spPr/>
        <p:txBody>
          <a:bodyPr/>
          <a:lstStyle/>
          <a:p>
            <a:r>
              <a:rPr lang="en-US" sz="5400">
                <a:cs typeface="Aharoni"/>
              </a:rPr>
              <a:t>History of Graduation Rate Calculations for the Dashboard</a:t>
            </a:r>
            <a:endParaRPr lang="en-US" sz="5400"/>
          </a:p>
        </p:txBody>
      </p:sp>
      <p:sp>
        <p:nvSpPr>
          <p:cNvPr id="3" name="Content Placeholder 2">
            <a:extLst>
              <a:ext uri="{FF2B5EF4-FFF2-40B4-BE49-F238E27FC236}">
                <a16:creationId xmlns:a16="http://schemas.microsoft.com/office/drawing/2014/main" id="{38242F8A-0527-9D9A-4D1D-68B8C57F69AD}"/>
              </a:ext>
            </a:extLst>
          </p:cNvPr>
          <p:cNvSpPr>
            <a:spLocks noGrp="1"/>
          </p:cNvSpPr>
          <p:nvPr>
            <p:ph sz="quarter" idx="10"/>
          </p:nvPr>
        </p:nvSpPr>
        <p:spPr>
          <a:xfrm>
            <a:off x="647699" y="2231570"/>
            <a:ext cx="10858499" cy="3826329"/>
          </a:xfrm>
        </p:spPr>
        <p:txBody>
          <a:bodyPr vert="horz" lIns="91440" tIns="45720" rIns="91440" bIns="45720" rtlCol="0" anchor="t">
            <a:normAutofit fontScale="85000" lnSpcReduction="20000"/>
          </a:bodyPr>
          <a:lstStyle/>
          <a:p>
            <a:r>
              <a:rPr lang="en-US">
                <a:latin typeface="Arial"/>
                <a:cs typeface="Arial"/>
              </a:rPr>
              <a:t>Since 2017, the Graduation Rate calculation has varied each year for both Traditional/Non-DASS and DASS Schools.</a:t>
            </a:r>
          </a:p>
          <a:p>
            <a:r>
              <a:rPr lang="en-US">
                <a:latin typeface="Arial"/>
                <a:cs typeface="Arial"/>
              </a:rPr>
              <a:t>There have been three rates used at the school level over 4 different Dashboards:</a:t>
            </a:r>
          </a:p>
          <a:p>
            <a:pPr lvl="1"/>
            <a:r>
              <a:rPr lang="en-US">
                <a:latin typeface="Arial"/>
                <a:cs typeface="Arial"/>
              </a:rPr>
              <a:t>4-Year Cohort Rate</a:t>
            </a:r>
          </a:p>
          <a:p>
            <a:pPr lvl="1"/>
            <a:r>
              <a:rPr lang="en-US">
                <a:latin typeface="Arial"/>
                <a:cs typeface="Arial"/>
              </a:rPr>
              <a:t>4/5 Year Combination Rate</a:t>
            </a:r>
          </a:p>
          <a:p>
            <a:pPr lvl="1"/>
            <a:r>
              <a:rPr lang="en-US">
                <a:latin typeface="Arial"/>
                <a:cs typeface="Arial"/>
              </a:rPr>
              <a:t>1-Year Graduation Rate (Modified Method for DASS Schools)</a:t>
            </a:r>
          </a:p>
        </p:txBody>
      </p:sp>
    </p:spTree>
    <p:extLst>
      <p:ext uri="{BB962C8B-B14F-4D97-AF65-F5344CB8AC3E}">
        <p14:creationId xmlns:p14="http://schemas.microsoft.com/office/powerpoint/2010/main" val="2977853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3E65D-4C9C-486F-9F98-37DCCA174CE3}"/>
              </a:ext>
            </a:extLst>
          </p:cNvPr>
          <p:cNvSpPr>
            <a:spLocks noGrp="1"/>
          </p:cNvSpPr>
          <p:nvPr>
            <p:ph type="title"/>
          </p:nvPr>
        </p:nvSpPr>
        <p:spPr/>
        <p:txBody>
          <a:bodyPr/>
          <a:lstStyle/>
          <a:p>
            <a:r>
              <a:rPr lang="en-US" sz="4000">
                <a:cs typeface="Aharoni"/>
              </a:rPr>
              <a:t>Traditional/Non-DASS School Graduation Rates on the Dashboard By Year</a:t>
            </a:r>
            <a:endParaRPr lang="en-US" sz="4000"/>
          </a:p>
        </p:txBody>
      </p:sp>
      <p:graphicFrame>
        <p:nvGraphicFramePr>
          <p:cNvPr id="4" name="Table 4" descr="Traditional School Graduation Rates on the Dashboard by Year.">
            <a:extLst>
              <a:ext uri="{FF2B5EF4-FFF2-40B4-BE49-F238E27FC236}">
                <a16:creationId xmlns:a16="http://schemas.microsoft.com/office/drawing/2014/main" id="{83B127C7-C1EF-75B4-0F68-AAE49E069058}"/>
              </a:ext>
            </a:extLst>
          </p:cNvPr>
          <p:cNvGraphicFramePr>
            <a:graphicFrameLocks noGrp="1"/>
          </p:cNvGraphicFramePr>
          <p:nvPr>
            <p:ph sz="quarter" idx="10"/>
            <p:extLst>
              <p:ext uri="{D42A27DB-BD31-4B8C-83A1-F6EECF244321}">
                <p14:modId xmlns:p14="http://schemas.microsoft.com/office/powerpoint/2010/main" val="3113861319"/>
              </p:ext>
            </p:extLst>
          </p:nvPr>
        </p:nvGraphicFramePr>
        <p:xfrm>
          <a:off x="647700" y="1752600"/>
          <a:ext cx="10858470" cy="2072640"/>
        </p:xfrm>
        <a:graphic>
          <a:graphicData uri="http://schemas.openxmlformats.org/drawingml/2006/table">
            <a:tbl>
              <a:tblPr firstRow="1" bandRow="1">
                <a:tableStyleId>{5C22544A-7EE6-4342-B048-85BDC9FD1C3A}</a:tableStyleId>
              </a:tblPr>
              <a:tblGrid>
                <a:gridCol w="5543550">
                  <a:extLst>
                    <a:ext uri="{9D8B030D-6E8A-4147-A177-3AD203B41FA5}">
                      <a16:colId xmlns:a16="http://schemas.microsoft.com/office/drawing/2014/main" val="1596589065"/>
                    </a:ext>
                  </a:extLst>
                </a:gridCol>
                <a:gridCol w="1428749">
                  <a:extLst>
                    <a:ext uri="{9D8B030D-6E8A-4147-A177-3AD203B41FA5}">
                      <a16:colId xmlns:a16="http://schemas.microsoft.com/office/drawing/2014/main" val="4177189370"/>
                    </a:ext>
                  </a:extLst>
                </a:gridCol>
                <a:gridCol w="1443036">
                  <a:extLst>
                    <a:ext uri="{9D8B030D-6E8A-4147-A177-3AD203B41FA5}">
                      <a16:colId xmlns:a16="http://schemas.microsoft.com/office/drawing/2014/main" val="3372302323"/>
                    </a:ext>
                  </a:extLst>
                </a:gridCol>
                <a:gridCol w="1185860">
                  <a:extLst>
                    <a:ext uri="{9D8B030D-6E8A-4147-A177-3AD203B41FA5}">
                      <a16:colId xmlns:a16="http://schemas.microsoft.com/office/drawing/2014/main" val="1628529238"/>
                    </a:ext>
                  </a:extLst>
                </a:gridCol>
                <a:gridCol w="1257275">
                  <a:extLst>
                    <a:ext uri="{9D8B030D-6E8A-4147-A177-3AD203B41FA5}">
                      <a16:colId xmlns:a16="http://schemas.microsoft.com/office/drawing/2014/main" val="899338990"/>
                    </a:ext>
                  </a:extLst>
                </a:gridCol>
              </a:tblGrid>
              <a:tr h="370840">
                <a:tc>
                  <a:txBody>
                    <a:bodyPr/>
                    <a:lstStyle/>
                    <a:p>
                      <a:endParaRPr lang="en-US" sz="2800">
                        <a:latin typeface="Arial"/>
                      </a:endParaRPr>
                    </a:p>
                  </a:txBody>
                  <a:tcPr/>
                </a:tc>
                <a:tc>
                  <a:txBody>
                    <a:bodyPr/>
                    <a:lstStyle/>
                    <a:p>
                      <a:pPr algn="ctr"/>
                      <a:r>
                        <a:rPr lang="en-US" sz="2800" b="0">
                          <a:latin typeface="Arial"/>
                        </a:rPr>
                        <a:t>2017 </a:t>
                      </a:r>
                    </a:p>
                  </a:txBody>
                  <a:tcPr/>
                </a:tc>
                <a:tc>
                  <a:txBody>
                    <a:bodyPr/>
                    <a:lstStyle/>
                    <a:p>
                      <a:pPr algn="ctr"/>
                      <a:r>
                        <a:rPr lang="en-US" sz="2800" b="0">
                          <a:latin typeface="Arial"/>
                        </a:rPr>
                        <a:t>2018</a:t>
                      </a:r>
                    </a:p>
                  </a:txBody>
                  <a:tcPr/>
                </a:tc>
                <a:tc>
                  <a:txBody>
                    <a:bodyPr/>
                    <a:lstStyle/>
                    <a:p>
                      <a:pPr algn="ctr"/>
                      <a:r>
                        <a:rPr lang="en-US" sz="2800" b="0">
                          <a:latin typeface="Arial"/>
                        </a:rPr>
                        <a:t>2019</a:t>
                      </a:r>
                    </a:p>
                  </a:txBody>
                  <a:tcPr/>
                </a:tc>
                <a:tc>
                  <a:txBody>
                    <a:bodyPr/>
                    <a:lstStyle/>
                    <a:p>
                      <a:pPr algn="ctr"/>
                      <a:r>
                        <a:rPr lang="en-US" sz="2800" b="0">
                          <a:latin typeface="Arial"/>
                        </a:rPr>
                        <a:t>2022 </a:t>
                      </a:r>
                    </a:p>
                  </a:txBody>
                  <a:tcPr/>
                </a:tc>
                <a:extLst>
                  <a:ext uri="{0D108BD9-81ED-4DB2-BD59-A6C34878D82A}">
                    <a16:rowId xmlns:a16="http://schemas.microsoft.com/office/drawing/2014/main" val="1446217629"/>
                  </a:ext>
                </a:extLst>
              </a:tr>
              <a:tr h="370840">
                <a:tc>
                  <a:txBody>
                    <a:bodyPr/>
                    <a:lstStyle/>
                    <a:p>
                      <a:r>
                        <a:rPr lang="en-US" sz="2800" b="0" dirty="0">
                          <a:latin typeface="Arial"/>
                        </a:rPr>
                        <a:t>4-Year Cohort Rate</a:t>
                      </a:r>
                    </a:p>
                  </a:txBody>
                  <a:tcPr/>
                </a:tc>
                <a:tc>
                  <a:txBody>
                    <a:bodyPr/>
                    <a:lstStyle/>
                    <a:p>
                      <a:pPr algn="ctr"/>
                      <a:r>
                        <a:rPr lang="en-US" sz="2800" b="1">
                          <a:latin typeface="Arial"/>
                        </a:rPr>
                        <a:t>X</a:t>
                      </a:r>
                    </a:p>
                  </a:txBody>
                  <a:tcPr anchor="ctr"/>
                </a:tc>
                <a:tc>
                  <a:txBody>
                    <a:bodyPr/>
                    <a:lstStyle/>
                    <a:p>
                      <a:pPr algn="ctr"/>
                      <a:r>
                        <a:rPr lang="en-US" sz="2800" b="1">
                          <a:latin typeface="Arial"/>
                        </a:rPr>
                        <a:t>X</a:t>
                      </a:r>
                    </a:p>
                  </a:txBody>
                  <a:tcPr anchor="ctr"/>
                </a:tc>
                <a:tc>
                  <a:txBody>
                    <a:bodyPr/>
                    <a:lstStyle/>
                    <a:p>
                      <a:pPr lvl="0" algn="ctr">
                        <a:buNone/>
                      </a:pPr>
                      <a:r>
                        <a:rPr lang="en-US" sz="2800" b="0" i="0" u="none" strike="noStrike" noProof="0">
                          <a:latin typeface="Arial"/>
                        </a:rPr>
                        <a:t>n/a</a:t>
                      </a:r>
                      <a:endParaRPr lang="en-US"/>
                    </a:p>
                  </a:txBody>
                  <a:tcPr anchor="ctr"/>
                </a:tc>
                <a:tc>
                  <a:txBody>
                    <a:bodyPr/>
                    <a:lstStyle/>
                    <a:p>
                      <a:pPr lvl="0" algn="ctr">
                        <a:buNone/>
                      </a:pPr>
                      <a:r>
                        <a:rPr lang="en-US" sz="2800" b="0" i="0" u="none" strike="noStrike" noProof="0">
                          <a:latin typeface="Arial"/>
                        </a:rPr>
                        <a:t>n/a</a:t>
                      </a:r>
                      <a:endParaRPr lang="en-US"/>
                    </a:p>
                  </a:txBody>
                  <a:tcPr anchor="ctr"/>
                </a:tc>
                <a:extLst>
                  <a:ext uri="{0D108BD9-81ED-4DB2-BD59-A6C34878D82A}">
                    <a16:rowId xmlns:a16="http://schemas.microsoft.com/office/drawing/2014/main" val="2291496695"/>
                  </a:ext>
                </a:extLst>
              </a:tr>
              <a:tr h="370840">
                <a:tc>
                  <a:txBody>
                    <a:bodyPr/>
                    <a:lstStyle/>
                    <a:p>
                      <a:r>
                        <a:rPr lang="en-US" sz="2800" b="0">
                          <a:latin typeface="Arial"/>
                        </a:rPr>
                        <a:t>4/5 Year Combination Rate</a:t>
                      </a:r>
                    </a:p>
                  </a:txBody>
                  <a:tcPr/>
                </a:tc>
                <a:tc>
                  <a:txBody>
                    <a:bodyPr/>
                    <a:lstStyle/>
                    <a:p>
                      <a:pPr lvl="0" algn="ctr">
                        <a:buNone/>
                      </a:pPr>
                      <a:r>
                        <a:rPr lang="en-US" sz="2800" b="0" i="0" u="none" strike="noStrike" noProof="0">
                          <a:latin typeface="Arial"/>
                        </a:rPr>
                        <a:t>n/a</a:t>
                      </a:r>
                      <a:endParaRPr lang="en-US"/>
                    </a:p>
                  </a:txBody>
                  <a:tcPr anchor="ctr"/>
                </a:tc>
                <a:tc>
                  <a:txBody>
                    <a:bodyPr/>
                    <a:lstStyle/>
                    <a:p>
                      <a:pPr lvl="0" algn="ctr">
                        <a:buNone/>
                      </a:pPr>
                      <a:r>
                        <a:rPr lang="en-US" sz="2800" b="0" i="0" u="none" strike="noStrike" noProof="0">
                          <a:latin typeface="Arial"/>
                        </a:rPr>
                        <a:t>n/a</a:t>
                      </a:r>
                      <a:endParaRPr lang="en-US"/>
                    </a:p>
                  </a:txBody>
                  <a:tcPr anchor="ctr"/>
                </a:tc>
                <a:tc>
                  <a:txBody>
                    <a:bodyPr/>
                    <a:lstStyle/>
                    <a:p>
                      <a:pPr algn="ctr"/>
                      <a:r>
                        <a:rPr lang="en-US" sz="2800" b="1">
                          <a:latin typeface="Arial"/>
                        </a:rPr>
                        <a:t>X</a:t>
                      </a:r>
                    </a:p>
                  </a:txBody>
                  <a:tcPr anchor="ctr"/>
                </a:tc>
                <a:tc>
                  <a:txBody>
                    <a:bodyPr/>
                    <a:lstStyle/>
                    <a:p>
                      <a:pPr algn="ctr"/>
                      <a:r>
                        <a:rPr lang="en-US" sz="2800" b="1">
                          <a:latin typeface="Arial"/>
                        </a:rPr>
                        <a:t>X</a:t>
                      </a:r>
                    </a:p>
                  </a:txBody>
                  <a:tcPr anchor="ctr"/>
                </a:tc>
                <a:extLst>
                  <a:ext uri="{0D108BD9-81ED-4DB2-BD59-A6C34878D82A}">
                    <a16:rowId xmlns:a16="http://schemas.microsoft.com/office/drawing/2014/main" val="324307388"/>
                  </a:ext>
                </a:extLst>
              </a:tr>
              <a:tr h="370840">
                <a:tc>
                  <a:txBody>
                    <a:bodyPr/>
                    <a:lstStyle/>
                    <a:p>
                      <a:r>
                        <a:rPr lang="en-US" sz="2800" b="0">
                          <a:latin typeface="Arial"/>
                        </a:rPr>
                        <a:t>1-Year Graduation Rate</a:t>
                      </a:r>
                    </a:p>
                  </a:txBody>
                  <a:tcPr/>
                </a:tc>
                <a:tc>
                  <a:txBody>
                    <a:bodyPr/>
                    <a:lstStyle/>
                    <a:p>
                      <a:pPr lvl="0" algn="ctr">
                        <a:buNone/>
                      </a:pPr>
                      <a:r>
                        <a:rPr lang="en-US" sz="2800" b="0" i="0" u="none" strike="noStrike" noProof="0">
                          <a:latin typeface="Arial"/>
                        </a:rPr>
                        <a:t>n/a</a:t>
                      </a:r>
                      <a:endParaRPr lang="en-US"/>
                    </a:p>
                  </a:txBody>
                  <a:tcPr anchor="ctr"/>
                </a:tc>
                <a:tc>
                  <a:txBody>
                    <a:bodyPr/>
                    <a:lstStyle/>
                    <a:p>
                      <a:pPr lvl="0" algn="ctr">
                        <a:buNone/>
                      </a:pPr>
                      <a:r>
                        <a:rPr lang="en-US" sz="2800" b="0" i="0" u="none" strike="noStrike" noProof="0">
                          <a:latin typeface="Arial"/>
                        </a:rPr>
                        <a:t>n/a</a:t>
                      </a:r>
                      <a:endParaRPr lang="en-US"/>
                    </a:p>
                  </a:txBody>
                  <a:tcPr anchor="ctr"/>
                </a:tc>
                <a:tc>
                  <a:txBody>
                    <a:bodyPr/>
                    <a:lstStyle/>
                    <a:p>
                      <a:pPr lvl="0" algn="ctr">
                        <a:buNone/>
                      </a:pPr>
                      <a:r>
                        <a:rPr lang="en-US" sz="2800" b="0" i="0" u="none" strike="noStrike" noProof="0">
                          <a:latin typeface="Arial"/>
                        </a:rPr>
                        <a:t>n/a</a:t>
                      </a:r>
                      <a:endParaRPr lang="en-US"/>
                    </a:p>
                  </a:txBody>
                  <a:tcPr anchor="ctr"/>
                </a:tc>
                <a:tc>
                  <a:txBody>
                    <a:bodyPr/>
                    <a:lstStyle/>
                    <a:p>
                      <a:pPr lvl="0" algn="ctr">
                        <a:buNone/>
                      </a:pPr>
                      <a:r>
                        <a:rPr lang="en-US" sz="2800" b="0" i="0" u="none" strike="noStrike" noProof="0" dirty="0">
                          <a:latin typeface="Arial"/>
                        </a:rPr>
                        <a:t>n/a</a:t>
                      </a:r>
                      <a:endParaRPr lang="en-US" dirty="0"/>
                    </a:p>
                  </a:txBody>
                  <a:tcPr anchor="ctr"/>
                </a:tc>
                <a:extLst>
                  <a:ext uri="{0D108BD9-81ED-4DB2-BD59-A6C34878D82A}">
                    <a16:rowId xmlns:a16="http://schemas.microsoft.com/office/drawing/2014/main" val="909298218"/>
                  </a:ext>
                </a:extLst>
              </a:tr>
            </a:tbl>
          </a:graphicData>
        </a:graphic>
      </p:graphicFrame>
    </p:spTree>
    <p:extLst>
      <p:ext uri="{BB962C8B-B14F-4D97-AF65-F5344CB8AC3E}">
        <p14:creationId xmlns:p14="http://schemas.microsoft.com/office/powerpoint/2010/main" val="21572279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3E65D-4C9C-486F-9F98-37DCCA174CE3}"/>
              </a:ext>
            </a:extLst>
          </p:cNvPr>
          <p:cNvSpPr>
            <a:spLocks noGrp="1"/>
          </p:cNvSpPr>
          <p:nvPr>
            <p:ph type="title"/>
          </p:nvPr>
        </p:nvSpPr>
        <p:spPr/>
        <p:txBody>
          <a:bodyPr/>
          <a:lstStyle/>
          <a:p>
            <a:r>
              <a:rPr lang="en-US" sz="4000">
                <a:cs typeface="Aharoni"/>
              </a:rPr>
              <a:t>DASS School Graduation Rates on the Dashboard By Year</a:t>
            </a:r>
            <a:endParaRPr lang="en-US" sz="4000"/>
          </a:p>
        </p:txBody>
      </p:sp>
      <p:graphicFrame>
        <p:nvGraphicFramePr>
          <p:cNvPr id="4" name="Table 4" descr="School Graduation Rates on the Dashboard by Year.">
            <a:extLst>
              <a:ext uri="{FF2B5EF4-FFF2-40B4-BE49-F238E27FC236}">
                <a16:creationId xmlns:a16="http://schemas.microsoft.com/office/drawing/2014/main" id="{83B127C7-C1EF-75B4-0F68-AAE49E069058}"/>
              </a:ext>
            </a:extLst>
          </p:cNvPr>
          <p:cNvGraphicFramePr>
            <a:graphicFrameLocks noGrp="1"/>
          </p:cNvGraphicFramePr>
          <p:nvPr>
            <p:ph sz="quarter" idx="10"/>
            <p:extLst>
              <p:ext uri="{D42A27DB-BD31-4B8C-83A1-F6EECF244321}">
                <p14:modId xmlns:p14="http://schemas.microsoft.com/office/powerpoint/2010/main" val="2515768555"/>
              </p:ext>
            </p:extLst>
          </p:nvPr>
        </p:nvGraphicFramePr>
        <p:xfrm>
          <a:off x="647700" y="1752600"/>
          <a:ext cx="10858470" cy="2072640"/>
        </p:xfrm>
        <a:graphic>
          <a:graphicData uri="http://schemas.openxmlformats.org/drawingml/2006/table">
            <a:tbl>
              <a:tblPr firstRow="1" bandRow="1">
                <a:tableStyleId>{5C22544A-7EE6-4342-B048-85BDC9FD1C3A}</a:tableStyleId>
              </a:tblPr>
              <a:tblGrid>
                <a:gridCol w="5543550">
                  <a:extLst>
                    <a:ext uri="{9D8B030D-6E8A-4147-A177-3AD203B41FA5}">
                      <a16:colId xmlns:a16="http://schemas.microsoft.com/office/drawing/2014/main" val="1596589065"/>
                    </a:ext>
                  </a:extLst>
                </a:gridCol>
                <a:gridCol w="1428749">
                  <a:extLst>
                    <a:ext uri="{9D8B030D-6E8A-4147-A177-3AD203B41FA5}">
                      <a16:colId xmlns:a16="http://schemas.microsoft.com/office/drawing/2014/main" val="4177189370"/>
                    </a:ext>
                  </a:extLst>
                </a:gridCol>
                <a:gridCol w="1443036">
                  <a:extLst>
                    <a:ext uri="{9D8B030D-6E8A-4147-A177-3AD203B41FA5}">
                      <a16:colId xmlns:a16="http://schemas.microsoft.com/office/drawing/2014/main" val="3372302323"/>
                    </a:ext>
                  </a:extLst>
                </a:gridCol>
                <a:gridCol w="1185860">
                  <a:extLst>
                    <a:ext uri="{9D8B030D-6E8A-4147-A177-3AD203B41FA5}">
                      <a16:colId xmlns:a16="http://schemas.microsoft.com/office/drawing/2014/main" val="1628529238"/>
                    </a:ext>
                  </a:extLst>
                </a:gridCol>
                <a:gridCol w="1257275">
                  <a:extLst>
                    <a:ext uri="{9D8B030D-6E8A-4147-A177-3AD203B41FA5}">
                      <a16:colId xmlns:a16="http://schemas.microsoft.com/office/drawing/2014/main" val="899338990"/>
                    </a:ext>
                  </a:extLst>
                </a:gridCol>
              </a:tblGrid>
              <a:tr h="370840">
                <a:tc>
                  <a:txBody>
                    <a:bodyPr/>
                    <a:lstStyle/>
                    <a:p>
                      <a:endParaRPr lang="en-US" sz="2800" dirty="0">
                        <a:latin typeface="Arial"/>
                      </a:endParaRPr>
                    </a:p>
                  </a:txBody>
                  <a:tcPr/>
                </a:tc>
                <a:tc>
                  <a:txBody>
                    <a:bodyPr/>
                    <a:lstStyle/>
                    <a:p>
                      <a:pPr algn="ctr"/>
                      <a:r>
                        <a:rPr lang="en-US" sz="2800" b="0">
                          <a:latin typeface="Arial"/>
                        </a:rPr>
                        <a:t>2017 </a:t>
                      </a:r>
                    </a:p>
                  </a:txBody>
                  <a:tcPr/>
                </a:tc>
                <a:tc>
                  <a:txBody>
                    <a:bodyPr/>
                    <a:lstStyle/>
                    <a:p>
                      <a:pPr algn="ctr"/>
                      <a:r>
                        <a:rPr lang="en-US" sz="2800" b="0">
                          <a:latin typeface="Arial"/>
                        </a:rPr>
                        <a:t>2018</a:t>
                      </a:r>
                    </a:p>
                  </a:txBody>
                  <a:tcPr/>
                </a:tc>
                <a:tc>
                  <a:txBody>
                    <a:bodyPr/>
                    <a:lstStyle/>
                    <a:p>
                      <a:pPr algn="ctr"/>
                      <a:r>
                        <a:rPr lang="en-US" sz="2800" b="0">
                          <a:latin typeface="Arial"/>
                        </a:rPr>
                        <a:t>2019</a:t>
                      </a:r>
                    </a:p>
                  </a:txBody>
                  <a:tcPr/>
                </a:tc>
                <a:tc>
                  <a:txBody>
                    <a:bodyPr/>
                    <a:lstStyle/>
                    <a:p>
                      <a:pPr algn="ctr"/>
                      <a:r>
                        <a:rPr lang="en-US" sz="2800" b="0">
                          <a:latin typeface="Arial"/>
                        </a:rPr>
                        <a:t>2022 </a:t>
                      </a:r>
                    </a:p>
                  </a:txBody>
                  <a:tcPr/>
                </a:tc>
                <a:extLst>
                  <a:ext uri="{0D108BD9-81ED-4DB2-BD59-A6C34878D82A}">
                    <a16:rowId xmlns:a16="http://schemas.microsoft.com/office/drawing/2014/main" val="1446217629"/>
                  </a:ext>
                </a:extLst>
              </a:tr>
              <a:tr h="370840">
                <a:tc>
                  <a:txBody>
                    <a:bodyPr/>
                    <a:lstStyle/>
                    <a:p>
                      <a:r>
                        <a:rPr lang="en-US" sz="2800" b="0">
                          <a:latin typeface="Arial"/>
                        </a:rPr>
                        <a:t>4-Year Cohort Rate</a:t>
                      </a:r>
                    </a:p>
                  </a:txBody>
                  <a:tcPr/>
                </a:tc>
                <a:tc>
                  <a:txBody>
                    <a:bodyPr/>
                    <a:lstStyle/>
                    <a:p>
                      <a:pPr algn="ctr"/>
                      <a:r>
                        <a:rPr lang="en-US" sz="2800" b="0">
                          <a:latin typeface="Arial"/>
                        </a:rPr>
                        <a:t>n/a</a:t>
                      </a:r>
                      <a:endParaRPr lang="en-US" sz="2800" b="1">
                        <a:latin typeface="Arial"/>
                      </a:endParaRPr>
                    </a:p>
                  </a:txBody>
                  <a:tcPr anchor="ctr"/>
                </a:tc>
                <a:tc>
                  <a:txBody>
                    <a:bodyPr/>
                    <a:lstStyle/>
                    <a:p>
                      <a:pPr lvl="0" algn="ctr">
                        <a:buNone/>
                      </a:pPr>
                      <a:r>
                        <a:rPr lang="en-US" sz="2800" b="0" i="0" u="none" strike="noStrike" noProof="0">
                          <a:latin typeface="Arial"/>
                        </a:rPr>
                        <a:t>n/a</a:t>
                      </a:r>
                      <a:endParaRPr lang="en-US" sz="2800" b="1">
                        <a:latin typeface="Arial"/>
                      </a:endParaRPr>
                    </a:p>
                  </a:txBody>
                  <a:tcPr anchor="ctr"/>
                </a:tc>
                <a:tc>
                  <a:txBody>
                    <a:bodyPr/>
                    <a:lstStyle/>
                    <a:p>
                      <a:pPr lvl="0" algn="ctr">
                        <a:buNone/>
                      </a:pPr>
                      <a:r>
                        <a:rPr lang="en-US" sz="2800" b="0" i="0" u="none" strike="noStrike" noProof="0">
                          <a:latin typeface="Arial"/>
                        </a:rPr>
                        <a:t>n/a</a:t>
                      </a:r>
                      <a:endParaRPr lang="en-US"/>
                    </a:p>
                  </a:txBody>
                  <a:tcPr anchor="ctr"/>
                </a:tc>
                <a:tc>
                  <a:txBody>
                    <a:bodyPr/>
                    <a:lstStyle/>
                    <a:p>
                      <a:pPr lvl="0" algn="ctr">
                        <a:buNone/>
                      </a:pPr>
                      <a:r>
                        <a:rPr lang="en-US" sz="2800" b="0" i="0" u="none" strike="noStrike" noProof="0">
                          <a:latin typeface="Arial"/>
                        </a:rPr>
                        <a:t>n/a</a:t>
                      </a:r>
                      <a:endParaRPr lang="en-US"/>
                    </a:p>
                  </a:txBody>
                  <a:tcPr anchor="ctr"/>
                </a:tc>
                <a:extLst>
                  <a:ext uri="{0D108BD9-81ED-4DB2-BD59-A6C34878D82A}">
                    <a16:rowId xmlns:a16="http://schemas.microsoft.com/office/drawing/2014/main" val="2291496695"/>
                  </a:ext>
                </a:extLst>
              </a:tr>
              <a:tr h="370840">
                <a:tc>
                  <a:txBody>
                    <a:bodyPr/>
                    <a:lstStyle/>
                    <a:p>
                      <a:r>
                        <a:rPr lang="en-US" sz="2800" b="0">
                          <a:latin typeface="Arial"/>
                        </a:rPr>
                        <a:t>4/5 Year Combination Rate</a:t>
                      </a:r>
                    </a:p>
                  </a:txBody>
                  <a:tcPr/>
                </a:tc>
                <a:tc>
                  <a:txBody>
                    <a:bodyPr/>
                    <a:lstStyle/>
                    <a:p>
                      <a:pPr lvl="0" algn="ctr">
                        <a:buNone/>
                      </a:pPr>
                      <a:r>
                        <a:rPr lang="en-US" sz="2800" b="0" i="0" u="none" strike="noStrike" noProof="0">
                          <a:latin typeface="Arial"/>
                        </a:rPr>
                        <a:t>n/a</a:t>
                      </a:r>
                      <a:endParaRPr lang="en-US"/>
                    </a:p>
                  </a:txBody>
                  <a:tcPr anchor="ctr"/>
                </a:tc>
                <a:tc>
                  <a:txBody>
                    <a:bodyPr/>
                    <a:lstStyle/>
                    <a:p>
                      <a:pPr lvl="0" algn="ctr">
                        <a:buNone/>
                      </a:pPr>
                      <a:r>
                        <a:rPr lang="en-US" sz="2800" b="0" i="0" u="none" strike="noStrike" noProof="0">
                          <a:latin typeface="Arial"/>
                        </a:rPr>
                        <a:t>n/a</a:t>
                      </a:r>
                      <a:endParaRPr lang="en-US"/>
                    </a:p>
                  </a:txBody>
                  <a:tcPr anchor="ctr"/>
                </a:tc>
                <a:tc>
                  <a:txBody>
                    <a:bodyPr/>
                    <a:lstStyle/>
                    <a:p>
                      <a:pPr lvl="0" algn="ctr">
                        <a:buNone/>
                      </a:pPr>
                      <a:r>
                        <a:rPr lang="en-US" sz="2800" b="0" i="0" u="none" strike="noStrike" noProof="0">
                          <a:latin typeface="Arial"/>
                        </a:rPr>
                        <a:t>n/a</a:t>
                      </a:r>
                      <a:endParaRPr lang="en-US" sz="2800" b="1">
                        <a:latin typeface="Arial"/>
                      </a:endParaRPr>
                    </a:p>
                  </a:txBody>
                  <a:tcPr anchor="ctr"/>
                </a:tc>
                <a:tc>
                  <a:txBody>
                    <a:bodyPr/>
                    <a:lstStyle/>
                    <a:p>
                      <a:pPr lvl="0" algn="ctr">
                        <a:buNone/>
                      </a:pPr>
                      <a:r>
                        <a:rPr lang="en-US" sz="2800" b="1" i="0" u="none" strike="noStrike" noProof="0">
                          <a:latin typeface="Arial"/>
                        </a:rPr>
                        <a:t>X</a:t>
                      </a:r>
                      <a:endParaRPr lang="en-US" sz="2800" b="1">
                        <a:latin typeface="Arial"/>
                      </a:endParaRPr>
                    </a:p>
                  </a:txBody>
                  <a:tcPr anchor="ctr"/>
                </a:tc>
                <a:extLst>
                  <a:ext uri="{0D108BD9-81ED-4DB2-BD59-A6C34878D82A}">
                    <a16:rowId xmlns:a16="http://schemas.microsoft.com/office/drawing/2014/main" val="324307388"/>
                  </a:ext>
                </a:extLst>
              </a:tr>
              <a:tr h="370840">
                <a:tc>
                  <a:txBody>
                    <a:bodyPr/>
                    <a:lstStyle/>
                    <a:p>
                      <a:r>
                        <a:rPr lang="en-US" sz="2800" b="0">
                          <a:latin typeface="Arial"/>
                        </a:rPr>
                        <a:t>1-Year Graduation Rate</a:t>
                      </a:r>
                    </a:p>
                  </a:txBody>
                  <a:tcPr/>
                </a:tc>
                <a:tc>
                  <a:txBody>
                    <a:bodyPr/>
                    <a:lstStyle/>
                    <a:p>
                      <a:pPr lvl="0" algn="ctr">
                        <a:buNone/>
                      </a:pPr>
                      <a:r>
                        <a:rPr lang="en-US" sz="2800" b="0" i="0" u="none" strike="noStrike" noProof="0">
                          <a:latin typeface="Arial"/>
                        </a:rPr>
                        <a:t>n/a</a:t>
                      </a:r>
                      <a:endParaRPr lang="en-US"/>
                    </a:p>
                  </a:txBody>
                  <a:tcPr anchor="ctr"/>
                </a:tc>
                <a:tc>
                  <a:txBody>
                    <a:bodyPr/>
                    <a:lstStyle/>
                    <a:p>
                      <a:pPr lvl="0" algn="ctr">
                        <a:buNone/>
                      </a:pPr>
                      <a:r>
                        <a:rPr lang="en-US" sz="2800" b="1" i="0" u="none" strike="noStrike" noProof="0">
                          <a:latin typeface="Arial"/>
                        </a:rPr>
                        <a:t>X</a:t>
                      </a:r>
                      <a:endParaRPr lang="en-US" b="1"/>
                    </a:p>
                  </a:txBody>
                  <a:tcPr anchor="ctr"/>
                </a:tc>
                <a:tc>
                  <a:txBody>
                    <a:bodyPr/>
                    <a:lstStyle/>
                    <a:p>
                      <a:pPr lvl="0" algn="ctr">
                        <a:buNone/>
                      </a:pPr>
                      <a:r>
                        <a:rPr lang="en-US" sz="2800" b="1" i="0" u="none" strike="noStrike" noProof="0">
                          <a:latin typeface="Arial"/>
                        </a:rPr>
                        <a:t>X</a:t>
                      </a:r>
                      <a:endParaRPr lang="en-US" b="1"/>
                    </a:p>
                  </a:txBody>
                  <a:tcPr anchor="ctr"/>
                </a:tc>
                <a:tc>
                  <a:txBody>
                    <a:bodyPr/>
                    <a:lstStyle/>
                    <a:p>
                      <a:pPr lvl="0" algn="ctr">
                        <a:buNone/>
                      </a:pPr>
                      <a:r>
                        <a:rPr lang="en-US" sz="2800" b="0" i="0" u="none" strike="noStrike" noProof="0" dirty="0">
                          <a:latin typeface="Arial"/>
                        </a:rPr>
                        <a:t>n/a</a:t>
                      </a:r>
                      <a:endParaRPr lang="en-US" dirty="0"/>
                    </a:p>
                  </a:txBody>
                  <a:tcPr anchor="ctr"/>
                </a:tc>
                <a:extLst>
                  <a:ext uri="{0D108BD9-81ED-4DB2-BD59-A6C34878D82A}">
                    <a16:rowId xmlns:a16="http://schemas.microsoft.com/office/drawing/2014/main" val="909298218"/>
                  </a:ext>
                </a:extLst>
              </a:tr>
            </a:tbl>
          </a:graphicData>
        </a:graphic>
      </p:graphicFrame>
    </p:spTree>
    <p:extLst>
      <p:ext uri="{BB962C8B-B14F-4D97-AF65-F5344CB8AC3E}">
        <p14:creationId xmlns:p14="http://schemas.microsoft.com/office/powerpoint/2010/main" val="43762728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CFCABD-028E-CA9B-B889-B4D0D2D209E8}"/>
              </a:ext>
            </a:extLst>
          </p:cNvPr>
          <p:cNvSpPr>
            <a:spLocks noGrp="1"/>
          </p:cNvSpPr>
          <p:nvPr>
            <p:ph type="title"/>
          </p:nvPr>
        </p:nvSpPr>
        <p:spPr/>
        <p:txBody>
          <a:bodyPr/>
          <a:lstStyle/>
          <a:p>
            <a:r>
              <a:rPr lang="en-US" sz="5400"/>
              <a:t>Removal of “Modified Methods” for DASS Schools</a:t>
            </a:r>
          </a:p>
        </p:txBody>
      </p:sp>
      <p:sp>
        <p:nvSpPr>
          <p:cNvPr id="3" name="Content Placeholder 2">
            <a:extLst>
              <a:ext uri="{FF2B5EF4-FFF2-40B4-BE49-F238E27FC236}">
                <a16:creationId xmlns:a16="http://schemas.microsoft.com/office/drawing/2014/main" id="{9E1AAA7B-FEEA-38B9-11BA-94DB628CDD19}"/>
              </a:ext>
            </a:extLst>
          </p:cNvPr>
          <p:cNvSpPr>
            <a:spLocks noGrp="1"/>
          </p:cNvSpPr>
          <p:nvPr>
            <p:ph sz="quarter" idx="10"/>
          </p:nvPr>
        </p:nvSpPr>
        <p:spPr>
          <a:xfrm>
            <a:off x="647699" y="2296886"/>
            <a:ext cx="10858499" cy="3761014"/>
          </a:xfrm>
        </p:spPr>
        <p:txBody>
          <a:bodyPr>
            <a:normAutofit/>
          </a:bodyPr>
          <a:lstStyle/>
          <a:p>
            <a:r>
              <a:rPr lang="en-US" sz="3200">
                <a:cs typeface="Arial"/>
              </a:rPr>
              <a:t>On July 27, 2022, the </a:t>
            </a:r>
            <a:r>
              <a:rPr lang="en-US" sz="3200">
                <a:ea typeface="+mn-lt"/>
                <a:cs typeface="+mn-lt"/>
              </a:rPr>
              <a:t>US Department of Education (ED) declined California’s waiver request that would allow for the continued use of modified methods for calculating the Academic and Graduation Rate Indicators.</a:t>
            </a:r>
          </a:p>
          <a:p>
            <a:r>
              <a:rPr lang="en-US" sz="3200">
                <a:ea typeface="+mn-lt"/>
                <a:cs typeface="+mn-lt"/>
              </a:rPr>
              <a:t>ED expressed that the waiver did not “sufficiently demonstrate how the request will advance student academic achievement.”</a:t>
            </a:r>
            <a:endParaRPr lang="en-US" sz="3200">
              <a:cs typeface="Arial"/>
            </a:endParaRPr>
          </a:p>
          <a:p>
            <a:endParaRPr lang="en-US"/>
          </a:p>
        </p:txBody>
      </p:sp>
    </p:spTree>
    <p:extLst>
      <p:ext uri="{BB962C8B-B14F-4D97-AF65-F5344CB8AC3E}">
        <p14:creationId xmlns:p14="http://schemas.microsoft.com/office/powerpoint/2010/main" val="225340384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9BEBAA-9ECB-6935-C317-2B380BBBA651}"/>
              </a:ext>
            </a:extLst>
          </p:cNvPr>
          <p:cNvSpPr>
            <a:spLocks noGrp="1"/>
          </p:cNvSpPr>
          <p:nvPr>
            <p:ph type="title"/>
          </p:nvPr>
        </p:nvSpPr>
        <p:spPr>
          <a:xfrm>
            <a:off x="647698" y="7919"/>
            <a:ext cx="10858500" cy="1335314"/>
          </a:xfrm>
        </p:spPr>
        <p:txBody>
          <a:bodyPr/>
          <a:lstStyle/>
          <a:p>
            <a:r>
              <a:rPr lang="en-US" sz="4800">
                <a:ea typeface="+mj-lt"/>
                <a:cs typeface="+mj-lt"/>
              </a:rPr>
              <a:t>Exploring a Multiple Extended-Year Graduation Rate</a:t>
            </a:r>
            <a:endParaRPr lang="en-US" sz="4800"/>
          </a:p>
        </p:txBody>
      </p:sp>
      <p:sp>
        <p:nvSpPr>
          <p:cNvPr id="3" name="Content Placeholder 2">
            <a:extLst>
              <a:ext uri="{FF2B5EF4-FFF2-40B4-BE49-F238E27FC236}">
                <a16:creationId xmlns:a16="http://schemas.microsoft.com/office/drawing/2014/main" id="{691D043B-3FE4-50A7-70D5-AB30A3CAF167}"/>
              </a:ext>
            </a:extLst>
          </p:cNvPr>
          <p:cNvSpPr>
            <a:spLocks noGrp="1"/>
          </p:cNvSpPr>
          <p:nvPr>
            <p:ph sz="quarter" idx="10"/>
          </p:nvPr>
        </p:nvSpPr>
        <p:spPr>
          <a:xfrm>
            <a:off x="546265" y="1460665"/>
            <a:ext cx="10959933" cy="5092533"/>
          </a:xfrm>
        </p:spPr>
        <p:txBody>
          <a:bodyPr vert="horz" lIns="91440" tIns="45720" rIns="91440" bIns="45720" rtlCol="0" anchor="t">
            <a:normAutofit/>
          </a:bodyPr>
          <a:lstStyle/>
          <a:p>
            <a:r>
              <a:rPr lang="en-US" sz="3000">
                <a:latin typeface="Arial"/>
                <a:cs typeface="Arial"/>
              </a:rPr>
              <a:t>With this shift in federal accountability for DASS schools, the SBE approved the CDE’s recommendation to work on developing long-term options to support these schools. </a:t>
            </a:r>
            <a:endParaRPr lang="en-US" sz="3000"/>
          </a:p>
          <a:p>
            <a:r>
              <a:rPr lang="en-US" sz="3000">
                <a:latin typeface="Arial"/>
                <a:cs typeface="Arial"/>
              </a:rPr>
              <a:t>The CDE will be reviewing options provided in the July 27, 2022 ED letter for the Graduation Rate Indicator: </a:t>
            </a:r>
            <a:endParaRPr lang="en-US" sz="3000"/>
          </a:p>
          <a:p>
            <a:pPr lvl="1"/>
            <a:r>
              <a:rPr lang="en-US" sz="2500">
                <a:latin typeface="+mj-lt"/>
                <a:ea typeface="Calibri" panose="020F0502020204030204" pitchFamily="34" charset="0"/>
                <a:cs typeface="Times New Roman"/>
              </a:rPr>
              <a:t>“T</a:t>
            </a:r>
            <a:r>
              <a:rPr lang="en-US" sz="2500">
                <a:effectLst/>
                <a:latin typeface="+mj-lt"/>
                <a:ea typeface="Calibri" panose="020F0502020204030204" pitchFamily="34" charset="0"/>
                <a:cs typeface="Times New Roman"/>
              </a:rPr>
              <a:t>he </a:t>
            </a:r>
            <a:r>
              <a:rPr lang="en-US" sz="2500" spc="-5">
                <a:effectLst/>
                <a:latin typeface="+mj-lt"/>
                <a:ea typeface="Calibri" panose="020F0502020204030204" pitchFamily="34" charset="0"/>
                <a:cs typeface="Times New Roman"/>
              </a:rPr>
              <a:t>State </a:t>
            </a:r>
            <a:r>
              <a:rPr lang="en-US" sz="2500">
                <a:effectLst/>
                <a:latin typeface="+mj-lt"/>
                <a:ea typeface="Calibri" panose="020F0502020204030204" pitchFamily="34" charset="0"/>
                <a:cs typeface="Times New Roman"/>
              </a:rPr>
              <a:t>may</a:t>
            </a:r>
            <a:r>
              <a:rPr lang="en-US" sz="2500" spc="-5">
                <a:effectLst/>
                <a:latin typeface="+mj-lt"/>
                <a:ea typeface="Calibri" panose="020F0502020204030204" pitchFamily="34" charset="0"/>
                <a:cs typeface="Times New Roman"/>
              </a:rPr>
              <a:t> propose </a:t>
            </a:r>
            <a:r>
              <a:rPr lang="en-US" sz="2500">
                <a:effectLst/>
                <a:latin typeface="+mj-lt"/>
                <a:ea typeface="Calibri" panose="020F0502020204030204" pitchFamily="34" charset="0"/>
                <a:cs typeface="Times New Roman"/>
              </a:rPr>
              <a:t>to </a:t>
            </a:r>
            <a:r>
              <a:rPr lang="en-US" sz="2500" spc="-5">
                <a:effectLst/>
                <a:latin typeface="+mj-lt"/>
                <a:ea typeface="Calibri" panose="020F0502020204030204" pitchFamily="34" charset="0"/>
                <a:cs typeface="Times New Roman"/>
              </a:rPr>
              <a:t>incorporate</a:t>
            </a:r>
            <a:r>
              <a:rPr lang="en-US" sz="2500">
                <a:effectLst/>
                <a:latin typeface="+mj-lt"/>
                <a:ea typeface="Calibri" panose="020F0502020204030204" pitchFamily="34" charset="0"/>
                <a:cs typeface="Times New Roman"/>
              </a:rPr>
              <a:t> </a:t>
            </a:r>
            <a:r>
              <a:rPr lang="en-US" sz="2500" b="1" i="1">
                <a:effectLst/>
                <a:latin typeface="+mj-lt"/>
                <a:ea typeface="Calibri" panose="020F0502020204030204" pitchFamily="34" charset="0"/>
                <a:cs typeface="Times New Roman"/>
              </a:rPr>
              <a:t>multiple </a:t>
            </a:r>
            <a:r>
              <a:rPr lang="en-US" sz="2500" b="1" i="1" spc="-5">
                <a:effectLst/>
                <a:latin typeface="+mj-lt"/>
                <a:ea typeface="Calibri" panose="020F0502020204030204" pitchFamily="34" charset="0"/>
                <a:cs typeface="Times New Roman"/>
              </a:rPr>
              <a:t>extended-year</a:t>
            </a:r>
            <a:r>
              <a:rPr lang="en-US" sz="2500" b="1" i="1">
                <a:effectLst/>
                <a:latin typeface="+mj-lt"/>
                <a:ea typeface="Calibri" panose="020F0502020204030204" pitchFamily="34" charset="0"/>
                <a:cs typeface="Times New Roman"/>
              </a:rPr>
              <a:t> </a:t>
            </a:r>
            <a:r>
              <a:rPr lang="en-US" sz="2500" b="1" i="1" spc="-5">
                <a:effectLst/>
                <a:latin typeface="+mj-lt"/>
                <a:ea typeface="Calibri" panose="020F0502020204030204" pitchFamily="34" charset="0"/>
                <a:cs typeface="Times New Roman"/>
              </a:rPr>
              <a:t>adjusted</a:t>
            </a:r>
            <a:r>
              <a:rPr lang="en-US" sz="2500" b="1" i="1">
                <a:effectLst/>
                <a:latin typeface="+mj-lt"/>
                <a:ea typeface="Calibri" panose="020F0502020204030204" pitchFamily="34" charset="0"/>
                <a:cs typeface="Times New Roman"/>
              </a:rPr>
              <a:t> cohort graduation </a:t>
            </a:r>
            <a:r>
              <a:rPr lang="en-US" sz="2500" b="1" i="1" spc="-5">
                <a:effectLst/>
                <a:latin typeface="+mj-lt"/>
                <a:ea typeface="Calibri" panose="020F0502020204030204" pitchFamily="34" charset="0"/>
                <a:cs typeface="Times New Roman"/>
              </a:rPr>
              <a:t>rates</a:t>
            </a:r>
            <a:r>
              <a:rPr lang="en-US" sz="2500" b="1" i="1">
                <a:effectLst/>
                <a:latin typeface="+mj-lt"/>
                <a:ea typeface="Calibri" panose="020F0502020204030204" pitchFamily="34" charset="0"/>
                <a:cs typeface="Times New Roman"/>
              </a:rPr>
              <a:t> </a:t>
            </a:r>
            <a:r>
              <a:rPr lang="en-US" sz="2500">
                <a:effectLst/>
                <a:latin typeface="+mj-lt"/>
                <a:ea typeface="Calibri" panose="020F0502020204030204" pitchFamily="34" charset="0"/>
                <a:cs typeface="Times New Roman"/>
              </a:rPr>
              <a:t>to give</a:t>
            </a:r>
            <a:r>
              <a:rPr lang="en-US" sz="2500" spc="375">
                <a:latin typeface="+mj-lt"/>
                <a:ea typeface="Calibri" panose="020F0502020204030204" pitchFamily="34" charset="0"/>
                <a:cs typeface="Times New Roman"/>
              </a:rPr>
              <a:t> </a:t>
            </a:r>
            <a:r>
              <a:rPr lang="en-US" sz="2500" spc="-5">
                <a:effectLst/>
                <a:latin typeface="+mj-lt"/>
                <a:ea typeface="Calibri" panose="020F0502020204030204" pitchFamily="34" charset="0"/>
                <a:cs typeface="Times New Roman"/>
              </a:rPr>
              <a:t>credit</a:t>
            </a:r>
            <a:r>
              <a:rPr lang="en-US" sz="2500">
                <a:effectLst/>
                <a:latin typeface="+mj-lt"/>
                <a:ea typeface="Calibri" panose="020F0502020204030204" pitchFamily="34" charset="0"/>
                <a:cs typeface="Times New Roman"/>
              </a:rPr>
              <a:t> to schools in which </a:t>
            </a:r>
            <a:r>
              <a:rPr lang="en-US" sz="2500" spc="-5">
                <a:effectLst/>
                <a:latin typeface="+mj-lt"/>
                <a:ea typeface="Calibri" panose="020F0502020204030204" pitchFamily="34" charset="0"/>
                <a:cs typeface="Times New Roman"/>
              </a:rPr>
              <a:t>students</a:t>
            </a:r>
            <a:r>
              <a:rPr lang="en-US" sz="2500">
                <a:effectLst/>
                <a:latin typeface="+mj-lt"/>
                <a:ea typeface="Calibri" panose="020F0502020204030204" pitchFamily="34" charset="0"/>
                <a:cs typeface="Times New Roman"/>
              </a:rPr>
              <a:t> </a:t>
            </a:r>
            <a:r>
              <a:rPr lang="en-US" sz="2500" spc="-5">
                <a:effectLst/>
                <a:latin typeface="+mj-lt"/>
                <a:ea typeface="Calibri" panose="020F0502020204030204" pitchFamily="34" charset="0"/>
                <a:cs typeface="Times New Roman"/>
              </a:rPr>
              <a:t>are receiving</a:t>
            </a:r>
            <a:r>
              <a:rPr lang="en-US" sz="2500" spc="5">
                <a:effectLst/>
                <a:latin typeface="+mj-lt"/>
                <a:ea typeface="Calibri" panose="020F0502020204030204" pitchFamily="34" charset="0"/>
                <a:cs typeface="Times New Roman"/>
              </a:rPr>
              <a:t> </a:t>
            </a:r>
            <a:r>
              <a:rPr lang="en-US" sz="2500">
                <a:effectLst/>
                <a:latin typeface="+mj-lt"/>
                <a:ea typeface="Calibri" panose="020F0502020204030204" pitchFamily="34" charset="0"/>
                <a:cs typeface="Times New Roman"/>
              </a:rPr>
              <a:t>a</a:t>
            </a:r>
            <a:r>
              <a:rPr lang="en-US" sz="2500" spc="5">
                <a:effectLst/>
                <a:latin typeface="+mj-lt"/>
                <a:ea typeface="Calibri" panose="020F0502020204030204" pitchFamily="34" charset="0"/>
                <a:cs typeface="Times New Roman"/>
              </a:rPr>
              <a:t> </a:t>
            </a:r>
            <a:r>
              <a:rPr lang="en-US" sz="2500" spc="-5">
                <a:effectLst/>
                <a:latin typeface="+mj-lt"/>
                <a:ea typeface="Calibri" panose="020F0502020204030204" pitchFamily="34" charset="0"/>
                <a:cs typeface="Times New Roman"/>
              </a:rPr>
              <a:t>regular</a:t>
            </a:r>
            <a:r>
              <a:rPr lang="en-US" sz="2500" spc="-10">
                <a:effectLst/>
                <a:latin typeface="+mj-lt"/>
                <a:ea typeface="Calibri" panose="020F0502020204030204" pitchFamily="34" charset="0"/>
                <a:cs typeface="Times New Roman"/>
              </a:rPr>
              <a:t> </a:t>
            </a:r>
            <a:r>
              <a:rPr lang="en-US" sz="2500">
                <a:effectLst/>
                <a:latin typeface="+mj-lt"/>
                <a:ea typeface="Calibri" panose="020F0502020204030204" pitchFamily="34" charset="0"/>
                <a:cs typeface="Times New Roman"/>
              </a:rPr>
              <a:t>high </a:t>
            </a:r>
            <a:r>
              <a:rPr lang="en-US" sz="2500" spc="-5">
                <a:effectLst/>
                <a:latin typeface="+mj-lt"/>
                <a:ea typeface="Calibri" panose="020F0502020204030204" pitchFamily="34" charset="0"/>
                <a:cs typeface="Times New Roman"/>
              </a:rPr>
              <a:t>school</a:t>
            </a:r>
            <a:r>
              <a:rPr lang="en-US" sz="2500">
                <a:effectLst/>
                <a:latin typeface="+mj-lt"/>
                <a:ea typeface="Calibri" panose="020F0502020204030204" pitchFamily="34" charset="0"/>
                <a:cs typeface="Times New Roman"/>
              </a:rPr>
              <a:t> diploma</a:t>
            </a:r>
            <a:r>
              <a:rPr lang="en-US" sz="2500" spc="5">
                <a:effectLst/>
                <a:latin typeface="+mj-lt"/>
                <a:ea typeface="Calibri" panose="020F0502020204030204" pitchFamily="34" charset="0"/>
                <a:cs typeface="Times New Roman"/>
              </a:rPr>
              <a:t> </a:t>
            </a:r>
            <a:r>
              <a:rPr lang="en-US" sz="2500">
                <a:effectLst/>
                <a:latin typeface="+mj-lt"/>
                <a:ea typeface="Calibri" panose="020F0502020204030204" pitchFamily="34" charset="0"/>
                <a:cs typeface="Times New Roman"/>
              </a:rPr>
              <a:t>in six or more</a:t>
            </a:r>
            <a:r>
              <a:rPr lang="en-US" sz="2500" spc="325">
                <a:effectLst/>
                <a:latin typeface="+mj-lt"/>
                <a:ea typeface="Calibri" panose="020F0502020204030204" pitchFamily="34" charset="0"/>
                <a:cs typeface="Times New Roman"/>
              </a:rPr>
              <a:t> </a:t>
            </a:r>
            <a:r>
              <a:rPr lang="en-US" sz="2500" spc="-5">
                <a:effectLst/>
                <a:latin typeface="+mj-lt"/>
                <a:ea typeface="Calibri" panose="020F0502020204030204" pitchFamily="34" charset="0"/>
                <a:cs typeface="Times New Roman"/>
              </a:rPr>
              <a:t>years.”</a:t>
            </a:r>
            <a:endParaRPr lang="en-US" sz="2500">
              <a:latin typeface="+mj-lt"/>
              <a:cs typeface="Times New Roman"/>
            </a:endParaRPr>
          </a:p>
          <a:p>
            <a:pPr marL="1029970" lvl="2"/>
            <a:endParaRPr lang="en-US" sz="2400">
              <a:latin typeface="+mj-lt"/>
            </a:endParaRPr>
          </a:p>
          <a:p>
            <a:endParaRPr lang="en-US"/>
          </a:p>
          <a:p>
            <a:endParaRPr lang="en-US"/>
          </a:p>
        </p:txBody>
      </p:sp>
    </p:spTree>
    <p:extLst>
      <p:ext uri="{BB962C8B-B14F-4D97-AF65-F5344CB8AC3E}">
        <p14:creationId xmlns:p14="http://schemas.microsoft.com/office/powerpoint/2010/main" val="19221245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C0B91-1F9D-BFBB-BE7F-4839FCC6DBA2}"/>
              </a:ext>
            </a:extLst>
          </p:cNvPr>
          <p:cNvSpPr>
            <a:spLocks noGrp="1"/>
          </p:cNvSpPr>
          <p:nvPr>
            <p:ph type="title"/>
          </p:nvPr>
        </p:nvSpPr>
        <p:spPr>
          <a:xfrm>
            <a:off x="647699" y="0"/>
            <a:ext cx="10858500" cy="1335314"/>
          </a:xfrm>
        </p:spPr>
        <p:txBody>
          <a:bodyPr/>
          <a:lstStyle/>
          <a:p>
            <a:r>
              <a:rPr lang="en-US" sz="4800">
                <a:cs typeface="Aharoni"/>
              </a:rPr>
              <a:t>Impact on DASS and School Support </a:t>
            </a:r>
            <a:endParaRPr lang="en-US" sz="4800"/>
          </a:p>
        </p:txBody>
      </p:sp>
      <p:sp>
        <p:nvSpPr>
          <p:cNvPr id="3" name="Content Placeholder 2">
            <a:extLst>
              <a:ext uri="{FF2B5EF4-FFF2-40B4-BE49-F238E27FC236}">
                <a16:creationId xmlns:a16="http://schemas.microsoft.com/office/drawing/2014/main" id="{E0B95DF1-16F6-99BF-5688-D75B78C4DB74}"/>
              </a:ext>
            </a:extLst>
          </p:cNvPr>
          <p:cNvSpPr>
            <a:spLocks noGrp="1"/>
          </p:cNvSpPr>
          <p:nvPr>
            <p:ph sz="quarter" idx="10"/>
          </p:nvPr>
        </p:nvSpPr>
        <p:spPr>
          <a:xfrm>
            <a:off x="439387" y="1615043"/>
            <a:ext cx="11424061" cy="4346369"/>
          </a:xfrm>
        </p:spPr>
        <p:txBody>
          <a:bodyPr vert="horz" lIns="91440" tIns="45720" rIns="91440" bIns="45720" rtlCol="0" anchor="t">
            <a:normAutofit/>
          </a:bodyPr>
          <a:lstStyle/>
          <a:p>
            <a:r>
              <a:rPr lang="en-US" sz="3200">
                <a:latin typeface="Arial"/>
                <a:cs typeface="Arial"/>
              </a:rPr>
              <a:t>The use of the 4/5 Year Combination Rate was used to determine Comprehensive Support and Improvement (CSI) and </a:t>
            </a:r>
            <a:r>
              <a:rPr lang="en-US" sz="3200" b="0" i="0">
                <a:effectLst/>
                <a:latin typeface="arial"/>
                <a:cs typeface="Arial"/>
              </a:rPr>
              <a:t>Additional Targeted Support and Improvement </a:t>
            </a:r>
            <a:r>
              <a:rPr lang="en-US" sz="3200" i="0">
                <a:effectLst/>
                <a:latin typeface="arial"/>
                <a:cs typeface="Arial"/>
              </a:rPr>
              <a:t>(ATSI) for 2022–23.</a:t>
            </a:r>
            <a:r>
              <a:rPr lang="en-US" sz="3200">
                <a:latin typeface="arial"/>
                <a:cs typeface="Arial"/>
              </a:rPr>
              <a:t> </a:t>
            </a:r>
            <a:endParaRPr lang="en-US" sz="3200" i="0">
              <a:effectLst/>
              <a:latin typeface="arial" panose="020B0604020202020204" pitchFamily="34" charset="0"/>
            </a:endParaRPr>
          </a:p>
          <a:p>
            <a:r>
              <a:rPr lang="en-US" sz="3200">
                <a:latin typeface="arial"/>
                <a:cs typeface="Arial"/>
              </a:rPr>
              <a:t>This increased the number of DASS schools determined as eligible for CSI based on </a:t>
            </a:r>
            <a:r>
              <a:rPr lang="en-US" sz="3200" b="1">
                <a:latin typeface="arial"/>
                <a:cs typeface="Arial"/>
              </a:rPr>
              <a:t>CSI – Graduation Rate </a:t>
            </a:r>
            <a:r>
              <a:rPr lang="en-US" sz="3200">
                <a:latin typeface="arial"/>
                <a:cs typeface="Arial"/>
              </a:rPr>
              <a:t>criterion as shown on the following slide.  </a:t>
            </a:r>
            <a:endParaRPr lang="en-US" sz="3200"/>
          </a:p>
          <a:p>
            <a:endParaRPr lang="en-US"/>
          </a:p>
        </p:txBody>
      </p:sp>
    </p:spTree>
    <p:extLst>
      <p:ext uri="{BB962C8B-B14F-4D97-AF65-F5344CB8AC3E}">
        <p14:creationId xmlns:p14="http://schemas.microsoft.com/office/powerpoint/2010/main" val="27891508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C8B61E-A96B-EDE9-5966-62155FBFEB1F}"/>
              </a:ext>
            </a:extLst>
          </p:cNvPr>
          <p:cNvSpPr>
            <a:spLocks noGrp="1"/>
          </p:cNvSpPr>
          <p:nvPr>
            <p:ph type="title"/>
          </p:nvPr>
        </p:nvSpPr>
        <p:spPr/>
        <p:txBody>
          <a:bodyPr/>
          <a:lstStyle/>
          <a:p>
            <a:r>
              <a:rPr lang="en-US" sz="4800"/>
              <a:t>CSI – Graduation Rate Results for DASS Schools</a:t>
            </a:r>
          </a:p>
        </p:txBody>
      </p:sp>
      <p:graphicFrame>
        <p:nvGraphicFramePr>
          <p:cNvPr id="4" name="Table 4" descr="Graduation Rate Results.">
            <a:extLst>
              <a:ext uri="{FF2B5EF4-FFF2-40B4-BE49-F238E27FC236}">
                <a16:creationId xmlns:a16="http://schemas.microsoft.com/office/drawing/2014/main" id="{4F1D7246-8239-AF5E-DEA0-DEACB878EBA1}"/>
              </a:ext>
            </a:extLst>
          </p:cNvPr>
          <p:cNvGraphicFramePr>
            <a:graphicFrameLocks noGrp="1"/>
          </p:cNvGraphicFramePr>
          <p:nvPr>
            <p:ph sz="quarter" idx="10"/>
            <p:extLst>
              <p:ext uri="{D42A27DB-BD31-4B8C-83A1-F6EECF244321}">
                <p14:modId xmlns:p14="http://schemas.microsoft.com/office/powerpoint/2010/main" val="3245324356"/>
              </p:ext>
            </p:extLst>
          </p:nvPr>
        </p:nvGraphicFramePr>
        <p:xfrm>
          <a:off x="1725137" y="2319845"/>
          <a:ext cx="8226385" cy="2804160"/>
        </p:xfrm>
        <a:graphic>
          <a:graphicData uri="http://schemas.openxmlformats.org/drawingml/2006/table">
            <a:tbl>
              <a:tblPr firstRow="1" bandRow="1">
                <a:tableStyleId>{5C22544A-7EE6-4342-B048-85BDC9FD1C3A}</a:tableStyleId>
              </a:tblPr>
              <a:tblGrid>
                <a:gridCol w="2247599">
                  <a:extLst>
                    <a:ext uri="{9D8B030D-6E8A-4147-A177-3AD203B41FA5}">
                      <a16:colId xmlns:a16="http://schemas.microsoft.com/office/drawing/2014/main" val="2200624956"/>
                    </a:ext>
                  </a:extLst>
                </a:gridCol>
                <a:gridCol w="5978786">
                  <a:extLst>
                    <a:ext uri="{9D8B030D-6E8A-4147-A177-3AD203B41FA5}">
                      <a16:colId xmlns:a16="http://schemas.microsoft.com/office/drawing/2014/main" val="1806446384"/>
                    </a:ext>
                  </a:extLst>
                </a:gridCol>
              </a:tblGrid>
              <a:tr h="370840">
                <a:tc>
                  <a:txBody>
                    <a:bodyPr/>
                    <a:lstStyle/>
                    <a:p>
                      <a:pPr algn="ctr"/>
                      <a:r>
                        <a:rPr lang="en-US" sz="3200" dirty="0">
                          <a:solidFill>
                            <a:schemeClr val="bg1"/>
                          </a:solidFill>
                          <a:latin typeface="+mj-lt"/>
                        </a:rPr>
                        <a:t>Year </a:t>
                      </a:r>
                    </a:p>
                  </a:txBody>
                  <a:tcPr anchor="ctr">
                    <a:solidFill>
                      <a:schemeClr val="tx1"/>
                    </a:solidFill>
                  </a:tcPr>
                </a:tc>
                <a:tc>
                  <a:txBody>
                    <a:bodyPr/>
                    <a:lstStyle/>
                    <a:p>
                      <a:pPr algn="ctr"/>
                      <a:r>
                        <a:rPr lang="en-US" sz="3200" dirty="0">
                          <a:solidFill>
                            <a:schemeClr val="bg1"/>
                          </a:solidFill>
                          <a:latin typeface="+mj-lt"/>
                        </a:rPr>
                        <a:t>Number of DASS Schools Eligible for CSI</a:t>
                      </a:r>
                    </a:p>
                  </a:txBody>
                  <a:tcPr anchor="ctr">
                    <a:solidFill>
                      <a:schemeClr val="tx1"/>
                    </a:solidFill>
                  </a:tcPr>
                </a:tc>
                <a:extLst>
                  <a:ext uri="{0D108BD9-81ED-4DB2-BD59-A6C34878D82A}">
                    <a16:rowId xmlns:a16="http://schemas.microsoft.com/office/drawing/2014/main" val="3245629987"/>
                  </a:ext>
                </a:extLst>
              </a:tr>
              <a:tr h="370840">
                <a:tc>
                  <a:txBody>
                    <a:bodyPr/>
                    <a:lstStyle/>
                    <a:p>
                      <a:r>
                        <a:rPr lang="en-US" sz="3200" i="0" dirty="0">
                          <a:solidFill>
                            <a:srgbClr val="000000"/>
                          </a:solidFill>
                          <a:effectLst/>
                          <a:latin typeface="arial"/>
                        </a:rPr>
                        <a:t>2020–21</a:t>
                      </a:r>
                      <a:endParaRPr lang="en-US" sz="3200" kern="1200" dirty="0">
                        <a:solidFill>
                          <a:schemeClr val="dk1"/>
                        </a:solidFill>
                        <a:latin typeface="arial"/>
                        <a:ea typeface="+mn-ea"/>
                        <a:cs typeface="+mn-cs"/>
                      </a:endParaRPr>
                    </a:p>
                  </a:txBody>
                  <a:tcPr anchor="ctr"/>
                </a:tc>
                <a:tc>
                  <a:txBody>
                    <a:bodyPr/>
                    <a:lstStyle/>
                    <a:p>
                      <a:pPr algn="ctr"/>
                      <a:r>
                        <a:rPr lang="en-US" sz="3200" dirty="0">
                          <a:latin typeface="+mj-lt"/>
                        </a:rPr>
                        <a:t>236</a:t>
                      </a:r>
                    </a:p>
                  </a:txBody>
                  <a:tcPr anchor="ctr"/>
                </a:tc>
                <a:extLst>
                  <a:ext uri="{0D108BD9-81ED-4DB2-BD59-A6C34878D82A}">
                    <a16:rowId xmlns:a16="http://schemas.microsoft.com/office/drawing/2014/main" val="2245563838"/>
                  </a:ext>
                </a:extLst>
              </a:tr>
              <a:tr h="370840">
                <a:tc>
                  <a:txBody>
                    <a:bodyPr/>
                    <a:lstStyle/>
                    <a:p>
                      <a:r>
                        <a:rPr lang="en-US" sz="3200" i="0" dirty="0">
                          <a:solidFill>
                            <a:srgbClr val="000000"/>
                          </a:solidFill>
                          <a:effectLst/>
                          <a:latin typeface="arial"/>
                        </a:rPr>
                        <a:t>2021–22</a:t>
                      </a:r>
                      <a:endParaRPr lang="en-US" sz="3200" dirty="0">
                        <a:latin typeface="arial"/>
                      </a:endParaRPr>
                    </a:p>
                  </a:txBody>
                  <a:tcPr anchor="ctr"/>
                </a:tc>
                <a:tc>
                  <a:txBody>
                    <a:bodyPr/>
                    <a:lstStyle/>
                    <a:p>
                      <a:pPr algn="ctr"/>
                      <a:r>
                        <a:rPr lang="en-US" sz="3200" dirty="0">
                          <a:latin typeface="+mj-lt"/>
                        </a:rPr>
                        <a:t>151</a:t>
                      </a:r>
                    </a:p>
                  </a:txBody>
                  <a:tcPr anchor="ctr"/>
                </a:tc>
                <a:extLst>
                  <a:ext uri="{0D108BD9-81ED-4DB2-BD59-A6C34878D82A}">
                    <a16:rowId xmlns:a16="http://schemas.microsoft.com/office/drawing/2014/main" val="1896726114"/>
                  </a:ext>
                </a:extLst>
              </a:tr>
              <a:tr h="370840">
                <a:tc>
                  <a:txBody>
                    <a:bodyPr/>
                    <a:lstStyle/>
                    <a:p>
                      <a:r>
                        <a:rPr lang="en-US" sz="3200" i="0" dirty="0">
                          <a:solidFill>
                            <a:srgbClr val="000000"/>
                          </a:solidFill>
                          <a:effectLst/>
                          <a:latin typeface="arial"/>
                        </a:rPr>
                        <a:t>2022–23</a:t>
                      </a:r>
                      <a:endParaRPr lang="en-US" sz="3200" dirty="0">
                        <a:latin typeface="arial"/>
                      </a:endParaRPr>
                    </a:p>
                  </a:txBody>
                  <a:tcPr anchor="ctr"/>
                </a:tc>
                <a:tc>
                  <a:txBody>
                    <a:bodyPr/>
                    <a:lstStyle/>
                    <a:p>
                      <a:pPr algn="ctr"/>
                      <a:r>
                        <a:rPr lang="en-US" sz="3200" dirty="0">
                          <a:latin typeface="+mj-lt"/>
                        </a:rPr>
                        <a:t>293</a:t>
                      </a:r>
                    </a:p>
                  </a:txBody>
                  <a:tcPr anchor="ctr"/>
                </a:tc>
                <a:extLst>
                  <a:ext uri="{0D108BD9-81ED-4DB2-BD59-A6C34878D82A}">
                    <a16:rowId xmlns:a16="http://schemas.microsoft.com/office/drawing/2014/main" val="4003939986"/>
                  </a:ext>
                </a:extLst>
              </a:tr>
            </a:tbl>
          </a:graphicData>
        </a:graphic>
      </p:graphicFrame>
    </p:spTree>
    <p:extLst>
      <p:ext uri="{BB962C8B-B14F-4D97-AF65-F5344CB8AC3E}">
        <p14:creationId xmlns:p14="http://schemas.microsoft.com/office/powerpoint/2010/main" val="3668383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6C94E-7A8D-A698-9367-658BF7C71C82}"/>
              </a:ext>
            </a:extLst>
          </p:cNvPr>
          <p:cNvSpPr>
            <a:spLocks noGrp="1"/>
          </p:cNvSpPr>
          <p:nvPr>
            <p:ph type="title"/>
          </p:nvPr>
        </p:nvSpPr>
        <p:spPr/>
        <p:txBody>
          <a:bodyPr/>
          <a:lstStyle/>
          <a:p>
            <a:r>
              <a:rPr lang="en-US" sz="4800">
                <a:ea typeface="+mj-lt"/>
                <a:cs typeface="+mj-lt"/>
              </a:rPr>
              <a:t>Graduation Rate Workplan for 2023</a:t>
            </a:r>
            <a:endParaRPr lang="en-US" b="0">
              <a:ea typeface="+mj-lt"/>
              <a:cs typeface="+mj-lt"/>
            </a:endParaRPr>
          </a:p>
        </p:txBody>
      </p:sp>
      <p:sp>
        <p:nvSpPr>
          <p:cNvPr id="3" name="Content Placeholder 2">
            <a:extLst>
              <a:ext uri="{FF2B5EF4-FFF2-40B4-BE49-F238E27FC236}">
                <a16:creationId xmlns:a16="http://schemas.microsoft.com/office/drawing/2014/main" id="{E4A1F2B8-93DB-E35D-BEAF-936C43B18350}"/>
              </a:ext>
            </a:extLst>
          </p:cNvPr>
          <p:cNvSpPr>
            <a:spLocks noGrp="1"/>
          </p:cNvSpPr>
          <p:nvPr>
            <p:ph sz="quarter" idx="10"/>
          </p:nvPr>
        </p:nvSpPr>
        <p:spPr>
          <a:xfrm>
            <a:off x="647699" y="1752600"/>
            <a:ext cx="10858499" cy="4713514"/>
          </a:xfrm>
        </p:spPr>
        <p:txBody>
          <a:bodyPr vert="horz" lIns="91440" tIns="45720" rIns="91440" bIns="45720" rtlCol="0" anchor="t">
            <a:normAutofit fontScale="85000" lnSpcReduction="20000"/>
          </a:bodyPr>
          <a:lstStyle/>
          <a:p>
            <a:pPr marL="342900" indent="-342900">
              <a:spcBef>
                <a:spcPts val="500"/>
              </a:spcBef>
              <a:spcAft>
                <a:spcPts val="1200"/>
              </a:spcAft>
              <a:buFont typeface="Symbol,Sans-Serif" panose="020B0604020202020204" pitchFamily="34" charset="0"/>
              <a:buChar char=""/>
            </a:pPr>
            <a:r>
              <a:rPr lang="en-US">
                <a:latin typeface="Arial"/>
                <a:cs typeface="Arial"/>
              </a:rPr>
              <a:t>The CDE will review and analyze data with educational partners and workgroups on: </a:t>
            </a:r>
          </a:p>
          <a:p>
            <a:pPr marL="659765" lvl="1" indent="-342900">
              <a:spcBef>
                <a:spcPts val="500"/>
              </a:spcBef>
              <a:spcAft>
                <a:spcPts val="1200"/>
              </a:spcAft>
              <a:buFont typeface="Symbol,Sans-Serif" panose="020B0604020202020204" pitchFamily="34" charset="0"/>
              <a:buChar char=""/>
            </a:pPr>
            <a:r>
              <a:rPr lang="en-US">
                <a:latin typeface="Arial"/>
                <a:cs typeface="Arial"/>
              </a:rPr>
              <a:t>Options and methodologies to calculate a multiple extended-year rate, and</a:t>
            </a:r>
          </a:p>
          <a:p>
            <a:pPr marL="659765" lvl="1" indent="-342900">
              <a:spcBef>
                <a:spcPts val="500"/>
              </a:spcBef>
              <a:spcAft>
                <a:spcPts val="1200"/>
              </a:spcAft>
              <a:buFont typeface="Symbol,Sans-Serif" panose="020B0604020202020204" pitchFamily="34" charset="0"/>
              <a:buChar char=""/>
            </a:pPr>
            <a:r>
              <a:rPr lang="en-US">
                <a:latin typeface="Arial"/>
                <a:cs typeface="Arial"/>
              </a:rPr>
              <a:t>How a multiple extended-year rate would affect DASS schools. </a:t>
            </a:r>
          </a:p>
          <a:p>
            <a:pPr marL="1121410" lvl="2" indent="-457200">
              <a:spcBef>
                <a:spcPts val="500"/>
              </a:spcBef>
              <a:spcAft>
                <a:spcPts val="1200"/>
              </a:spcAft>
              <a:buFont typeface="Courier New,monospace" panose="020B0604020202020204" pitchFamily="34" charset="0"/>
              <a:buChar char="o"/>
            </a:pPr>
            <a:r>
              <a:rPr lang="en-US">
                <a:latin typeface="Arial"/>
                <a:cs typeface="Arial"/>
              </a:rPr>
              <a:t>Although a multiple extended-year graduation rate would be applied to all schools (both DASS and non-DASS), the intended outcome of a new rate should be advantageous to DASS schools.</a:t>
            </a:r>
          </a:p>
          <a:p>
            <a:pPr>
              <a:buFont typeface="Courier New,monospace" panose="020B0604020202020204" pitchFamily="34" charset="0"/>
              <a:buChar char="o"/>
            </a:pPr>
            <a:endParaRPr lang="en-US"/>
          </a:p>
          <a:p>
            <a:endParaRPr lang="en-US"/>
          </a:p>
        </p:txBody>
      </p:sp>
    </p:spTree>
    <p:extLst>
      <p:ext uri="{BB962C8B-B14F-4D97-AF65-F5344CB8AC3E}">
        <p14:creationId xmlns:p14="http://schemas.microsoft.com/office/powerpoint/2010/main" val="192261986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91955-2C13-23D4-8BCD-45480DE707F7}"/>
              </a:ext>
            </a:extLst>
          </p:cNvPr>
          <p:cNvSpPr>
            <a:spLocks noGrp="1"/>
          </p:cNvSpPr>
          <p:nvPr>
            <p:ph type="title"/>
          </p:nvPr>
        </p:nvSpPr>
        <p:spPr/>
        <p:txBody>
          <a:bodyPr/>
          <a:lstStyle/>
          <a:p>
            <a:r>
              <a:rPr lang="en-US" sz="4800">
                <a:cs typeface="Aharoni"/>
              </a:rPr>
              <a:t>College/Career Indicator</a:t>
            </a:r>
            <a:endParaRPr lang="en-US"/>
          </a:p>
        </p:txBody>
      </p:sp>
    </p:spTree>
    <p:extLst>
      <p:ext uri="{BB962C8B-B14F-4D97-AF65-F5344CB8AC3E}">
        <p14:creationId xmlns:p14="http://schemas.microsoft.com/office/powerpoint/2010/main" val="250369080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415EA-2AE7-C6F8-CD30-A51E37A4DACE}"/>
              </a:ext>
            </a:extLst>
          </p:cNvPr>
          <p:cNvSpPr>
            <a:spLocks noGrp="1"/>
          </p:cNvSpPr>
          <p:nvPr>
            <p:ph type="title"/>
          </p:nvPr>
        </p:nvSpPr>
        <p:spPr>
          <a:xfrm>
            <a:off x="0" y="0"/>
            <a:ext cx="12192000" cy="1335314"/>
          </a:xfrm>
        </p:spPr>
        <p:txBody>
          <a:bodyPr/>
          <a:lstStyle/>
          <a:p>
            <a:r>
              <a:rPr lang="en-US" sz="5400">
                <a:cs typeface="Aharoni"/>
              </a:rPr>
              <a:t>    2022 Dashboard and CCI </a:t>
            </a:r>
            <a:endParaRPr lang="en-US" sz="5400"/>
          </a:p>
        </p:txBody>
      </p:sp>
      <p:sp>
        <p:nvSpPr>
          <p:cNvPr id="3" name="Content Placeholder 2">
            <a:extLst>
              <a:ext uri="{FF2B5EF4-FFF2-40B4-BE49-F238E27FC236}">
                <a16:creationId xmlns:a16="http://schemas.microsoft.com/office/drawing/2014/main" id="{DE773BD8-F0EC-8AF4-FFF0-183F52E1D27D}"/>
              </a:ext>
            </a:extLst>
          </p:cNvPr>
          <p:cNvSpPr>
            <a:spLocks noGrp="1"/>
          </p:cNvSpPr>
          <p:nvPr>
            <p:ph sz="quarter" idx="10"/>
          </p:nvPr>
        </p:nvSpPr>
        <p:spPr>
          <a:xfrm>
            <a:off x="273133" y="1335314"/>
            <a:ext cx="11625942" cy="5243615"/>
          </a:xfrm>
        </p:spPr>
        <p:txBody>
          <a:bodyPr vert="horz" lIns="91440" tIns="45720" rIns="91440" bIns="45720" rtlCol="0" anchor="t">
            <a:normAutofit/>
          </a:bodyPr>
          <a:lstStyle/>
          <a:p>
            <a:r>
              <a:rPr lang="en-US" sz="3200">
                <a:latin typeface="Arial"/>
                <a:cs typeface="Arial"/>
              </a:rPr>
              <a:t>The CCI was not published as the 2021 statewide summative assessments administration may not have been the most viable option for some LEAs due to COVID-19. </a:t>
            </a:r>
            <a:endParaRPr lang="en-US" sz="3200"/>
          </a:p>
          <a:p>
            <a:pPr lvl="1"/>
            <a:r>
              <a:rPr lang="en-US" sz="2800">
                <a:latin typeface="Arial"/>
                <a:cs typeface="Arial"/>
              </a:rPr>
              <a:t>2021–22 CCI data will be reported in the School Dashboard Additional Reports in Spring 2023. </a:t>
            </a:r>
            <a:endParaRPr lang="en-US" sz="2800">
              <a:latin typeface="Arial"/>
              <a:ea typeface="+mn-lt"/>
              <a:cs typeface="Arial"/>
            </a:endParaRPr>
          </a:p>
        </p:txBody>
      </p:sp>
    </p:spTree>
    <p:extLst>
      <p:ext uri="{BB962C8B-B14F-4D97-AF65-F5344CB8AC3E}">
        <p14:creationId xmlns:p14="http://schemas.microsoft.com/office/powerpoint/2010/main" val="2611743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B7B4F0-E8AF-4E7A-B5A4-94F3B57E5FFB}"/>
              </a:ext>
            </a:extLst>
          </p:cNvPr>
          <p:cNvSpPr>
            <a:spLocks noGrp="1"/>
          </p:cNvSpPr>
          <p:nvPr>
            <p:ph type="title"/>
          </p:nvPr>
        </p:nvSpPr>
        <p:spPr>
          <a:xfrm>
            <a:off x="1030697" y="414147"/>
            <a:ext cx="9743798" cy="1084148"/>
          </a:xfrm>
        </p:spPr>
        <p:txBody>
          <a:bodyPr vert="horz" lIns="91440" tIns="45720" rIns="91440" bIns="45720" rtlCol="0" anchor="b">
            <a:normAutofit/>
          </a:bodyPr>
          <a:lstStyle/>
          <a:p>
            <a:pPr>
              <a:lnSpc>
                <a:spcPct val="90000"/>
              </a:lnSpc>
            </a:pPr>
            <a:r>
              <a:rPr lang="en-US" sz="4800">
                <a:cs typeface="+mj-cs"/>
              </a:rPr>
              <a:t>What is </a:t>
            </a:r>
            <a:r>
              <a:rPr lang="en-US" sz="4800" err="1">
                <a:cs typeface="+mj-cs"/>
              </a:rPr>
              <a:t>DataQuest</a:t>
            </a:r>
            <a:r>
              <a:rPr lang="en-US" sz="4800">
                <a:cs typeface="+mj-cs"/>
              </a:rPr>
              <a:t>?</a:t>
            </a:r>
          </a:p>
        </p:txBody>
      </p:sp>
      <p:sp>
        <p:nvSpPr>
          <p:cNvPr id="4" name="Content Placeholder 3">
            <a:extLst>
              <a:ext uri="{FF2B5EF4-FFF2-40B4-BE49-F238E27FC236}">
                <a16:creationId xmlns:a16="http://schemas.microsoft.com/office/drawing/2014/main" id="{2EE54503-7135-4AE3-8855-D2209ABCEC7E}"/>
              </a:ext>
            </a:extLst>
          </p:cNvPr>
          <p:cNvSpPr>
            <a:spLocks noGrp="1"/>
          </p:cNvSpPr>
          <p:nvPr>
            <p:ph sz="half" idx="1"/>
          </p:nvPr>
        </p:nvSpPr>
        <p:spPr>
          <a:xfrm>
            <a:off x="1030696" y="1696598"/>
            <a:ext cx="9743799" cy="4211064"/>
          </a:xfrm>
        </p:spPr>
        <p:txBody>
          <a:bodyPr vert="horz" lIns="91440" tIns="45720" rIns="91440" bIns="45720" rtlCol="0">
            <a:normAutofit/>
          </a:bodyPr>
          <a:lstStyle/>
          <a:p>
            <a:pPr marL="0" indent="0">
              <a:buNone/>
            </a:pPr>
            <a:r>
              <a:rPr lang="en-US" sz="2400" dirty="0"/>
              <a:t>DataQuest provides meaningful data and statistics about California’s K–12 public educational system that supports a wide variety of informational, research, and policy needs. Summary and detailed data reports are available for multiple subject areas at the school, district, county, and state levels.</a:t>
            </a:r>
          </a:p>
        </p:txBody>
      </p:sp>
    </p:spTree>
    <p:extLst>
      <p:ext uri="{BB962C8B-B14F-4D97-AF65-F5344CB8AC3E}">
        <p14:creationId xmlns:p14="http://schemas.microsoft.com/office/powerpoint/2010/main" val="32558812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415EA-2AE7-C6F8-CD30-A51E37A4DACE}"/>
              </a:ext>
            </a:extLst>
          </p:cNvPr>
          <p:cNvSpPr>
            <a:spLocks noGrp="1"/>
          </p:cNvSpPr>
          <p:nvPr>
            <p:ph type="title"/>
          </p:nvPr>
        </p:nvSpPr>
        <p:spPr>
          <a:xfrm>
            <a:off x="0" y="0"/>
            <a:ext cx="12192000" cy="1335314"/>
          </a:xfrm>
        </p:spPr>
        <p:txBody>
          <a:bodyPr/>
          <a:lstStyle/>
          <a:p>
            <a:r>
              <a:rPr lang="en-US" sz="5400">
                <a:cs typeface="Aharoni"/>
              </a:rPr>
              <a:t>   2023 &amp; 2024 Dashboard and CCI </a:t>
            </a:r>
            <a:endParaRPr lang="en-US" sz="5400"/>
          </a:p>
        </p:txBody>
      </p:sp>
      <p:sp>
        <p:nvSpPr>
          <p:cNvPr id="3" name="Content Placeholder 2">
            <a:extLst>
              <a:ext uri="{FF2B5EF4-FFF2-40B4-BE49-F238E27FC236}">
                <a16:creationId xmlns:a16="http://schemas.microsoft.com/office/drawing/2014/main" id="{DE773BD8-F0EC-8AF4-FFF0-183F52E1D27D}"/>
              </a:ext>
            </a:extLst>
          </p:cNvPr>
          <p:cNvSpPr>
            <a:spLocks noGrp="1"/>
          </p:cNvSpPr>
          <p:nvPr>
            <p:ph sz="quarter" idx="10"/>
          </p:nvPr>
        </p:nvSpPr>
        <p:spPr>
          <a:xfrm>
            <a:off x="273133" y="1335314"/>
            <a:ext cx="11625942" cy="5243615"/>
          </a:xfrm>
        </p:spPr>
        <p:txBody>
          <a:bodyPr vert="horz" lIns="91440" tIns="45720" rIns="91440" bIns="45720" rtlCol="0" anchor="t">
            <a:normAutofit/>
          </a:bodyPr>
          <a:lstStyle/>
          <a:p>
            <a:r>
              <a:rPr lang="en-US" b="1" dirty="0">
                <a:latin typeface="Arial"/>
                <a:cs typeface="Arial"/>
              </a:rPr>
              <a:t>2023</a:t>
            </a:r>
          </a:p>
          <a:p>
            <a:pPr lvl="1"/>
            <a:r>
              <a:rPr lang="en-US" sz="3200" dirty="0">
                <a:latin typeface="Arial"/>
                <a:cs typeface="Arial"/>
              </a:rPr>
              <a:t>CCI will be “Status only”. </a:t>
            </a:r>
            <a:endParaRPr lang="en-US" sz="3200" dirty="0"/>
          </a:p>
          <a:p>
            <a:pPr lvl="1"/>
            <a:r>
              <a:rPr lang="en-US" sz="3200" dirty="0">
                <a:latin typeface="Arial"/>
                <a:cs typeface="Arial"/>
              </a:rPr>
              <a:t>Change (or the difference from prior year) and performance levels (colors) will not be reported. </a:t>
            </a:r>
          </a:p>
          <a:p>
            <a:pPr lvl="1"/>
            <a:r>
              <a:rPr lang="en-US" sz="3400" b="1" dirty="0">
                <a:latin typeface="Arial"/>
                <a:cs typeface="Arial"/>
              </a:rPr>
              <a:t>2024</a:t>
            </a:r>
          </a:p>
          <a:p>
            <a:pPr lvl="1"/>
            <a:r>
              <a:rPr lang="en-US" sz="3200" dirty="0">
                <a:latin typeface="Arial"/>
                <a:cs typeface="Arial"/>
              </a:rPr>
              <a:t>CCI will have Status, Change, and performance levels. </a:t>
            </a:r>
            <a:endParaRPr lang="en-US" sz="3200" dirty="0"/>
          </a:p>
          <a:p>
            <a:pPr lvl="1"/>
            <a:endParaRPr lang="en-US" sz="3200"/>
          </a:p>
        </p:txBody>
      </p:sp>
    </p:spTree>
    <p:extLst>
      <p:ext uri="{BB962C8B-B14F-4D97-AF65-F5344CB8AC3E}">
        <p14:creationId xmlns:p14="http://schemas.microsoft.com/office/powerpoint/2010/main" val="11423004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A8BD7-3196-BE43-2F4C-C94F62969CC0}"/>
              </a:ext>
            </a:extLst>
          </p:cNvPr>
          <p:cNvSpPr>
            <a:spLocks noGrp="1"/>
          </p:cNvSpPr>
          <p:nvPr>
            <p:ph type="title"/>
          </p:nvPr>
        </p:nvSpPr>
        <p:spPr>
          <a:xfrm>
            <a:off x="647698" y="132443"/>
            <a:ext cx="10858500" cy="1043214"/>
          </a:xfrm>
        </p:spPr>
        <p:txBody>
          <a:bodyPr/>
          <a:lstStyle/>
          <a:p>
            <a:r>
              <a:rPr lang="en-US">
                <a:cs typeface="Aharoni"/>
              </a:rPr>
              <a:t>CCI Workplan for 2023 </a:t>
            </a:r>
            <a:endParaRPr lang="en-US"/>
          </a:p>
        </p:txBody>
      </p:sp>
      <p:sp>
        <p:nvSpPr>
          <p:cNvPr id="3" name="Content Placeholder 2">
            <a:extLst>
              <a:ext uri="{FF2B5EF4-FFF2-40B4-BE49-F238E27FC236}">
                <a16:creationId xmlns:a16="http://schemas.microsoft.com/office/drawing/2014/main" id="{7A4947F9-8FB5-B56F-D651-BFB8A2D023B3}"/>
              </a:ext>
            </a:extLst>
          </p:cNvPr>
          <p:cNvSpPr>
            <a:spLocks noGrp="1"/>
          </p:cNvSpPr>
          <p:nvPr>
            <p:ph sz="quarter" idx="10"/>
          </p:nvPr>
        </p:nvSpPr>
        <p:spPr>
          <a:xfrm>
            <a:off x="647698" y="1626919"/>
            <a:ext cx="10858500" cy="4430981"/>
          </a:xfrm>
        </p:spPr>
        <p:txBody>
          <a:bodyPr vert="horz" lIns="91440" tIns="45720" rIns="91440" bIns="45720" rtlCol="0" anchor="t">
            <a:normAutofit/>
          </a:bodyPr>
          <a:lstStyle/>
          <a:p>
            <a:pPr marL="605790" indent="-514350">
              <a:buFont typeface="+mj-lt"/>
              <a:buAutoNum type="arabicPeriod"/>
            </a:pPr>
            <a:r>
              <a:rPr lang="en-US" sz="3200">
                <a:latin typeface="Arial"/>
                <a:cs typeface="Arial"/>
              </a:rPr>
              <a:t>Analyze and validate data for four new career measures </a:t>
            </a:r>
            <a:endParaRPr lang="en-US" sz="3200"/>
          </a:p>
          <a:p>
            <a:pPr marL="605790" indent="-514350">
              <a:buFont typeface="+mj-lt"/>
              <a:buAutoNum type="arabicPeriod"/>
            </a:pPr>
            <a:r>
              <a:rPr lang="en-US" sz="3200">
                <a:latin typeface="Arial"/>
                <a:cs typeface="Arial"/>
              </a:rPr>
              <a:t>Explore modifications to current CCI measures</a:t>
            </a:r>
          </a:p>
          <a:p>
            <a:pPr marL="605790" indent="-514350">
              <a:buFont typeface="+mj-lt"/>
              <a:buAutoNum type="arabicPeriod"/>
            </a:pPr>
            <a:r>
              <a:rPr lang="en-US" sz="3200">
                <a:latin typeface="Arial"/>
                <a:cs typeface="Arial"/>
              </a:rPr>
              <a:t>Establish data collection guidelines for two new CCI measures</a:t>
            </a:r>
          </a:p>
          <a:p>
            <a:pPr lvl="1"/>
            <a:r>
              <a:rPr lang="en-US" sz="3000">
                <a:latin typeface="Arial"/>
                <a:cs typeface="Arial"/>
              </a:rPr>
              <a:t>All work will be shared and reviewed with the </a:t>
            </a:r>
            <a:r>
              <a:rPr lang="en-US" sz="3000">
                <a:effectLst/>
                <a:latin typeface="Arial"/>
                <a:ea typeface="MS Gothic"/>
                <a:cs typeface="Times New Roman"/>
              </a:rPr>
              <a:t>CCI Work Group, Alternative Schools Task Force, Technical Design </a:t>
            </a:r>
            <a:r>
              <a:rPr lang="en-US" sz="3000">
                <a:latin typeface="Arial"/>
                <a:ea typeface="MS Gothic"/>
                <a:cs typeface="Times New Roman"/>
              </a:rPr>
              <a:t>Group, and CPAG for feedback. </a:t>
            </a:r>
            <a:endParaRPr lang="en-US" sz="3000"/>
          </a:p>
        </p:txBody>
      </p:sp>
    </p:spTree>
    <p:extLst>
      <p:ext uri="{BB962C8B-B14F-4D97-AF65-F5344CB8AC3E}">
        <p14:creationId xmlns:p14="http://schemas.microsoft.com/office/powerpoint/2010/main" val="14335668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B415EA-2AE7-C6F8-CD30-A51E37A4DACE}"/>
              </a:ext>
            </a:extLst>
          </p:cNvPr>
          <p:cNvSpPr>
            <a:spLocks noGrp="1"/>
          </p:cNvSpPr>
          <p:nvPr>
            <p:ph type="title"/>
          </p:nvPr>
        </p:nvSpPr>
        <p:spPr>
          <a:xfrm>
            <a:off x="239486" y="132443"/>
            <a:ext cx="11952514" cy="1335314"/>
          </a:xfrm>
        </p:spPr>
        <p:txBody>
          <a:bodyPr/>
          <a:lstStyle/>
          <a:p>
            <a:r>
              <a:rPr lang="en-US" sz="5400" dirty="0">
                <a:cs typeface="Aharoni"/>
              </a:rPr>
              <a:t>1: Four New Career Measures</a:t>
            </a:r>
          </a:p>
        </p:txBody>
      </p:sp>
      <p:sp>
        <p:nvSpPr>
          <p:cNvPr id="3" name="Content Placeholder 2">
            <a:extLst>
              <a:ext uri="{FF2B5EF4-FFF2-40B4-BE49-F238E27FC236}">
                <a16:creationId xmlns:a16="http://schemas.microsoft.com/office/drawing/2014/main" id="{DE773BD8-F0EC-8AF4-FFF0-183F52E1D27D}"/>
              </a:ext>
            </a:extLst>
          </p:cNvPr>
          <p:cNvSpPr>
            <a:spLocks noGrp="1"/>
          </p:cNvSpPr>
          <p:nvPr>
            <p:ph sz="quarter" idx="10"/>
          </p:nvPr>
        </p:nvSpPr>
        <p:spPr>
          <a:xfrm>
            <a:off x="647699" y="1579418"/>
            <a:ext cx="10858499" cy="4478482"/>
          </a:xfrm>
        </p:spPr>
        <p:txBody>
          <a:bodyPr vert="horz" lIns="91440" tIns="45720" rIns="91440" bIns="45720" rtlCol="0" anchor="t">
            <a:normAutofit/>
          </a:bodyPr>
          <a:lstStyle/>
          <a:p>
            <a:r>
              <a:rPr lang="en-US">
                <a:latin typeface="Arial"/>
                <a:ea typeface="MS Gothic"/>
                <a:cs typeface="Times New Roman"/>
              </a:rPr>
              <a:t>Analyze and validate</a:t>
            </a:r>
            <a:r>
              <a:rPr lang="en-US" sz="3600">
                <a:effectLst/>
                <a:latin typeface="Arial"/>
                <a:ea typeface="MS Gothic"/>
                <a:cs typeface="Times New Roman"/>
              </a:rPr>
              <a:t> data </a:t>
            </a:r>
            <a:r>
              <a:rPr lang="en-US">
                <a:latin typeface="Arial"/>
                <a:ea typeface="MS Gothic"/>
                <a:cs typeface="Times New Roman"/>
              </a:rPr>
              <a:t>for four</a:t>
            </a:r>
            <a:r>
              <a:rPr lang="en-US" sz="3600">
                <a:effectLst/>
                <a:latin typeface="Arial"/>
                <a:ea typeface="MS Gothic"/>
                <a:cs typeface="Times New Roman"/>
              </a:rPr>
              <a:t> new career measures:</a:t>
            </a:r>
            <a:r>
              <a:rPr lang="en-US">
                <a:latin typeface="Arial"/>
                <a:ea typeface="MS Gothic"/>
                <a:cs typeface="Times New Roman"/>
              </a:rPr>
              <a:t> </a:t>
            </a:r>
            <a:endParaRPr lang="en-US" sz="3600">
              <a:effectLst/>
              <a:ea typeface="MS Gothic" panose="020B0609070205080204" pitchFamily="49" charset="-128"/>
              <a:cs typeface="Times New Roman" panose="02020603050405020304" pitchFamily="18" charset="0"/>
            </a:endParaRPr>
          </a:p>
          <a:p>
            <a:pPr marL="1235710" lvl="2" indent="-571500">
              <a:spcBef>
                <a:spcPts val="0"/>
              </a:spcBef>
              <a:spcAft>
                <a:spcPts val="0"/>
              </a:spcAft>
              <a:buFont typeface="+mj-lt"/>
              <a:buAutoNum type="arabicPeriod"/>
            </a:pPr>
            <a:r>
              <a:rPr lang="en-US">
                <a:effectLst/>
                <a:latin typeface="Arial"/>
                <a:ea typeface="MS Gothic"/>
                <a:cs typeface="Times New Roman"/>
              </a:rPr>
              <a:t>Internships</a:t>
            </a:r>
          </a:p>
          <a:p>
            <a:pPr marL="1235710" lvl="2" indent="-571500">
              <a:spcBef>
                <a:spcPts val="0"/>
              </a:spcBef>
              <a:spcAft>
                <a:spcPts val="0"/>
              </a:spcAft>
              <a:buFont typeface="+mj-lt"/>
              <a:buAutoNum type="arabicPeriod"/>
            </a:pPr>
            <a:r>
              <a:rPr lang="en-US">
                <a:effectLst/>
                <a:latin typeface="Arial"/>
                <a:ea typeface="MS Gothic"/>
                <a:cs typeface="Times New Roman"/>
              </a:rPr>
              <a:t>Student-led enterprise</a:t>
            </a:r>
          </a:p>
          <a:p>
            <a:pPr marL="1235710" lvl="2" indent="-571500">
              <a:spcBef>
                <a:spcPts val="0"/>
              </a:spcBef>
              <a:spcAft>
                <a:spcPts val="0"/>
              </a:spcAft>
              <a:buFont typeface="+mj-lt"/>
              <a:buAutoNum type="arabicPeriod"/>
            </a:pPr>
            <a:r>
              <a:rPr lang="en-US">
                <a:effectLst/>
                <a:latin typeface="Arial"/>
                <a:ea typeface="MS Gothic"/>
                <a:cs typeface="Times New Roman"/>
              </a:rPr>
              <a:t>Simulated work-based learning</a:t>
            </a:r>
          </a:p>
          <a:p>
            <a:pPr marL="1235710" lvl="2" indent="-571500">
              <a:spcBef>
                <a:spcPts val="0"/>
              </a:spcBef>
              <a:spcAft>
                <a:spcPts val="0"/>
              </a:spcAft>
              <a:buFont typeface="+mj-lt"/>
              <a:buAutoNum type="arabicPeriod"/>
            </a:pPr>
            <a:r>
              <a:rPr lang="en-US">
                <a:effectLst/>
                <a:latin typeface="Arial"/>
                <a:ea typeface="Times New Roman" panose="02020603050405020304" pitchFamily="18" charset="0"/>
                <a:cs typeface="Times New Roman"/>
              </a:rPr>
              <a:t>Armed Services Vocational Aptitude Battery</a:t>
            </a:r>
            <a:r>
              <a:rPr lang="en-US">
                <a:effectLst/>
                <a:latin typeface="Arial"/>
                <a:ea typeface="MS Gothic"/>
                <a:cs typeface="Times New Roman"/>
              </a:rPr>
              <a:t> (ASVAB) </a:t>
            </a:r>
            <a:r>
              <a:rPr lang="en-US" b="0" i="0">
                <a:solidFill>
                  <a:srgbClr val="000000"/>
                </a:solidFill>
                <a:effectLst/>
                <a:latin typeface="arial"/>
                <a:cs typeface="Arial"/>
              </a:rPr>
              <a:t>Armed Forces Qualification Test (</a:t>
            </a:r>
            <a:r>
              <a:rPr lang="en-US" i="0">
                <a:solidFill>
                  <a:srgbClr val="000000"/>
                </a:solidFill>
                <a:effectLst/>
                <a:latin typeface="arial"/>
                <a:cs typeface="Arial"/>
              </a:rPr>
              <a:t>AFQT)</a:t>
            </a:r>
            <a:r>
              <a:rPr lang="en-US" b="0" i="0">
                <a:solidFill>
                  <a:srgbClr val="000000"/>
                </a:solidFill>
                <a:effectLst/>
                <a:latin typeface="arial"/>
                <a:cs typeface="Arial"/>
              </a:rPr>
              <a:t> Score</a:t>
            </a:r>
            <a:r>
              <a:rPr lang="en-US">
                <a:latin typeface="Arial"/>
                <a:ea typeface="MS Gothic"/>
                <a:cs typeface="Times New Roman"/>
              </a:rPr>
              <a:t> </a:t>
            </a:r>
            <a:endParaRPr lang="en-US">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65449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85D96-41D7-A4A9-FD23-99A87E654658}"/>
              </a:ext>
            </a:extLst>
          </p:cNvPr>
          <p:cNvSpPr>
            <a:spLocks noGrp="1"/>
          </p:cNvSpPr>
          <p:nvPr>
            <p:ph type="title"/>
          </p:nvPr>
        </p:nvSpPr>
        <p:spPr>
          <a:xfrm>
            <a:off x="130627" y="132443"/>
            <a:ext cx="11375571" cy="1335314"/>
          </a:xfrm>
        </p:spPr>
        <p:txBody>
          <a:bodyPr/>
          <a:lstStyle/>
          <a:p>
            <a:r>
              <a:rPr lang="en-US">
                <a:cs typeface="Aharoni"/>
              </a:rPr>
              <a:t>Adding Measures to the CCI</a:t>
            </a:r>
            <a:endParaRPr lang="en-US"/>
          </a:p>
        </p:txBody>
      </p:sp>
      <p:sp>
        <p:nvSpPr>
          <p:cNvPr id="3" name="Content Placeholder 2">
            <a:extLst>
              <a:ext uri="{FF2B5EF4-FFF2-40B4-BE49-F238E27FC236}">
                <a16:creationId xmlns:a16="http://schemas.microsoft.com/office/drawing/2014/main" id="{FE95767B-E104-86C0-86EE-6642F20B6A84}"/>
              </a:ext>
            </a:extLst>
          </p:cNvPr>
          <p:cNvSpPr>
            <a:spLocks noGrp="1"/>
          </p:cNvSpPr>
          <p:nvPr>
            <p:ph sz="quarter" idx="10"/>
          </p:nvPr>
        </p:nvSpPr>
        <p:spPr>
          <a:xfrm>
            <a:off x="403761" y="1796143"/>
            <a:ext cx="11375571" cy="4699660"/>
          </a:xfrm>
        </p:spPr>
        <p:txBody>
          <a:bodyPr vert="horz" lIns="91440" tIns="45720" rIns="91440" bIns="45720" rtlCol="0" anchor="t">
            <a:normAutofit/>
          </a:bodyPr>
          <a:lstStyle/>
          <a:p>
            <a:pPr marL="457200" indent="-457200"/>
            <a:r>
              <a:rPr lang="en-US" sz="3200">
                <a:effectLst/>
                <a:latin typeface="Arial"/>
                <a:ea typeface="MS Gothic"/>
                <a:cs typeface="Times New Roman"/>
              </a:rPr>
              <a:t>The CDE will seek recommendations on the four measures from </a:t>
            </a:r>
            <a:r>
              <a:rPr lang="en-US" sz="3200">
                <a:latin typeface="Arial"/>
                <a:ea typeface="MS Gothic"/>
                <a:cs typeface="Times New Roman"/>
              </a:rPr>
              <a:t>educational partners </a:t>
            </a:r>
            <a:r>
              <a:rPr lang="en-US" sz="3200">
                <a:effectLst/>
                <a:latin typeface="Arial"/>
                <a:ea typeface="MS Gothic"/>
                <a:cs typeface="Times New Roman"/>
              </a:rPr>
              <a:t>to determine:</a:t>
            </a:r>
          </a:p>
          <a:p>
            <a:pPr marL="1178560" lvl="2" indent="-514350">
              <a:buFont typeface="+mj-lt"/>
              <a:buAutoNum type="arabicParenR"/>
            </a:pPr>
            <a:r>
              <a:rPr lang="en-US">
                <a:latin typeface="Arial"/>
                <a:ea typeface="MS Gothic"/>
                <a:cs typeface="Times New Roman"/>
              </a:rPr>
              <a:t>W</a:t>
            </a:r>
            <a:r>
              <a:rPr lang="en-US">
                <a:effectLst/>
                <a:latin typeface="Arial"/>
                <a:ea typeface="MS Gothic"/>
                <a:cs typeface="Times New Roman"/>
              </a:rPr>
              <a:t>hether any are valid to include in the CCI</a:t>
            </a:r>
            <a:r>
              <a:rPr lang="en-US">
                <a:latin typeface="Arial"/>
                <a:ea typeface="MS Gothic"/>
                <a:cs typeface="Times New Roman"/>
              </a:rPr>
              <a:t> </a:t>
            </a:r>
            <a:endParaRPr lang="en-US">
              <a:effectLst/>
              <a:ea typeface="MS Gothic" panose="020B0609070205080204" pitchFamily="49" charset="-128"/>
              <a:cs typeface="Times New Roman" panose="02020603050405020304" pitchFamily="18" charset="0"/>
            </a:endParaRPr>
          </a:p>
          <a:p>
            <a:pPr marL="1178560" lvl="2" indent="-514350">
              <a:buFont typeface="+mj-lt"/>
              <a:buAutoNum type="arabicParenR"/>
            </a:pPr>
            <a:r>
              <a:rPr lang="en-US">
                <a:ea typeface="MS Gothic" panose="020B0609070205080204" pitchFamily="49" charset="-128"/>
                <a:cs typeface="Times New Roman" panose="02020603050405020304" pitchFamily="18" charset="0"/>
              </a:rPr>
              <a:t>W</a:t>
            </a:r>
            <a:r>
              <a:rPr lang="en-US">
                <a:effectLst/>
                <a:latin typeface="Arial" panose="020B0604020202020204" pitchFamily="34" charset="0"/>
                <a:ea typeface="MS Gothic" panose="020B0609070205080204" pitchFamily="49" charset="-128"/>
                <a:cs typeface="Times New Roman" panose="02020603050405020304" pitchFamily="18" charset="0"/>
              </a:rPr>
              <a:t>hat the “prepared” and “approaching prepared” criteria should be for </a:t>
            </a:r>
            <a:r>
              <a:rPr lang="en-US" i="1">
                <a:effectLst/>
                <a:latin typeface="Arial" panose="020B0604020202020204" pitchFamily="34" charset="0"/>
                <a:ea typeface="MS Gothic" panose="020B0609070205080204" pitchFamily="49" charset="-128"/>
                <a:cs typeface="Times New Roman" panose="02020603050405020304" pitchFamily="18" charset="0"/>
              </a:rPr>
              <a:t>graduates</a:t>
            </a:r>
            <a:r>
              <a:rPr lang="en-US">
                <a:effectLst/>
                <a:latin typeface="Arial" panose="020B0604020202020204" pitchFamily="34" charset="0"/>
                <a:ea typeface="MS Gothic" panose="020B0609070205080204" pitchFamily="49" charset="-128"/>
                <a:cs typeface="Times New Roman" panose="02020603050405020304" pitchFamily="18" charset="0"/>
              </a:rPr>
              <a:t>. </a:t>
            </a:r>
            <a:endParaRPr lang="en-US">
              <a:effectLst/>
              <a:ea typeface="Times New Roman" panose="02020603050405020304" pitchFamily="18" charset="0"/>
              <a:cs typeface="Times New Roman" panose="02020603050405020304" pitchFamily="18" charset="0"/>
            </a:endParaRPr>
          </a:p>
          <a:p>
            <a:endParaRPr lang="en-US"/>
          </a:p>
        </p:txBody>
      </p:sp>
    </p:spTree>
    <p:extLst>
      <p:ext uri="{BB962C8B-B14F-4D97-AF65-F5344CB8AC3E}">
        <p14:creationId xmlns:p14="http://schemas.microsoft.com/office/powerpoint/2010/main" val="252763296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52DA0-F8E5-856A-FBE7-1F8245245ED1}"/>
              </a:ext>
            </a:extLst>
          </p:cNvPr>
          <p:cNvSpPr>
            <a:spLocks noGrp="1"/>
          </p:cNvSpPr>
          <p:nvPr>
            <p:ph type="title"/>
          </p:nvPr>
        </p:nvSpPr>
        <p:spPr>
          <a:xfrm>
            <a:off x="304801" y="132443"/>
            <a:ext cx="11748654" cy="1335314"/>
          </a:xfrm>
        </p:spPr>
        <p:txBody>
          <a:bodyPr/>
          <a:lstStyle/>
          <a:p>
            <a:r>
              <a:rPr lang="en-US" sz="4800" dirty="0">
                <a:cs typeface="Aharoni"/>
              </a:rPr>
              <a:t>2: Explore Adjustments to Current Measures </a:t>
            </a:r>
            <a:endParaRPr lang="en-US" sz="4800"/>
          </a:p>
        </p:txBody>
      </p:sp>
      <p:sp>
        <p:nvSpPr>
          <p:cNvPr id="3" name="Content Placeholder 2">
            <a:extLst>
              <a:ext uri="{FF2B5EF4-FFF2-40B4-BE49-F238E27FC236}">
                <a16:creationId xmlns:a16="http://schemas.microsoft.com/office/drawing/2014/main" id="{8F302721-80CD-07F9-3682-434B6ACEBEED}"/>
              </a:ext>
            </a:extLst>
          </p:cNvPr>
          <p:cNvSpPr>
            <a:spLocks noGrp="1"/>
          </p:cNvSpPr>
          <p:nvPr>
            <p:ph sz="quarter" idx="10"/>
          </p:nvPr>
        </p:nvSpPr>
        <p:spPr>
          <a:xfrm>
            <a:off x="647699" y="1752599"/>
            <a:ext cx="10858499" cy="4850082"/>
          </a:xfrm>
        </p:spPr>
        <p:txBody>
          <a:bodyPr vert="horz" lIns="91440" tIns="45720" rIns="91440" bIns="45720" rtlCol="0" anchor="t">
            <a:normAutofit/>
          </a:bodyPr>
          <a:lstStyle/>
          <a:p>
            <a:r>
              <a:rPr lang="en-US" sz="3200">
                <a:latin typeface="Arial"/>
                <a:cs typeface="Arial"/>
              </a:rPr>
              <a:t>Based on feedback from LEAs, the CDE will be engaging in conversations with educational partners about the current SBE-approved </a:t>
            </a:r>
            <a:r>
              <a:rPr lang="en-US" sz="3200" b="1">
                <a:latin typeface="Arial"/>
                <a:cs typeface="Arial"/>
              </a:rPr>
              <a:t>career </a:t>
            </a:r>
            <a:r>
              <a:rPr lang="en-US" sz="3200">
                <a:latin typeface="Arial"/>
                <a:cs typeface="Arial"/>
              </a:rPr>
              <a:t>measures in the CCI. Some potential questions to discuss include: </a:t>
            </a:r>
            <a:endParaRPr lang="en-US" sz="3200"/>
          </a:p>
          <a:p>
            <a:pPr lvl="1"/>
            <a:r>
              <a:rPr lang="en-US" sz="2800">
                <a:latin typeface="Arial"/>
                <a:cs typeface="Arial"/>
              </a:rPr>
              <a:t>The expansion of work-based learning (WBL) activities in schools.</a:t>
            </a:r>
          </a:p>
          <a:p>
            <a:pPr lvl="1"/>
            <a:r>
              <a:rPr lang="en-US" sz="2800">
                <a:latin typeface="Arial"/>
                <a:cs typeface="Arial"/>
              </a:rPr>
              <a:t>The impacts of implementing WBL activities during the COVID-19 pandemic and what schools are able to currently offer. </a:t>
            </a:r>
            <a:endParaRPr lang="en-US" sz="2800"/>
          </a:p>
          <a:p>
            <a:pPr marL="409575" lvl="1" indent="0">
              <a:buNone/>
            </a:pPr>
            <a:endParaRPr lang="en-US"/>
          </a:p>
        </p:txBody>
      </p:sp>
    </p:spTree>
    <p:extLst>
      <p:ext uri="{BB962C8B-B14F-4D97-AF65-F5344CB8AC3E}">
        <p14:creationId xmlns:p14="http://schemas.microsoft.com/office/powerpoint/2010/main" val="14609163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3EBDC-6CAB-D5A3-1786-1970DD849F71}"/>
              </a:ext>
            </a:extLst>
          </p:cNvPr>
          <p:cNvSpPr>
            <a:spLocks noGrp="1"/>
          </p:cNvSpPr>
          <p:nvPr>
            <p:ph type="title"/>
          </p:nvPr>
        </p:nvSpPr>
        <p:spPr>
          <a:xfrm>
            <a:off x="201881" y="233549"/>
            <a:ext cx="11990119" cy="1335314"/>
          </a:xfrm>
        </p:spPr>
        <p:txBody>
          <a:bodyPr/>
          <a:lstStyle/>
          <a:p>
            <a:r>
              <a:rPr lang="en-US" sz="4800" dirty="0">
                <a:cs typeface="Aharoni"/>
              </a:rPr>
              <a:t>3: Development of Two New CCI Measures </a:t>
            </a:r>
            <a:endParaRPr lang="en-US" sz="4800" dirty="0"/>
          </a:p>
        </p:txBody>
      </p:sp>
      <p:sp>
        <p:nvSpPr>
          <p:cNvPr id="3" name="Content Placeholder 2">
            <a:extLst>
              <a:ext uri="{FF2B5EF4-FFF2-40B4-BE49-F238E27FC236}">
                <a16:creationId xmlns:a16="http://schemas.microsoft.com/office/drawing/2014/main" id="{D4CBC1E5-AAE3-3E0C-BD93-7A936F305DAF}"/>
              </a:ext>
            </a:extLst>
          </p:cNvPr>
          <p:cNvSpPr>
            <a:spLocks noGrp="1"/>
          </p:cNvSpPr>
          <p:nvPr>
            <p:ph sz="quarter" idx="10"/>
          </p:nvPr>
        </p:nvSpPr>
        <p:spPr/>
        <p:txBody>
          <a:bodyPr vert="horz" lIns="91440" tIns="45720" rIns="91440" bIns="45720" rtlCol="0" anchor="t">
            <a:normAutofit fontScale="92500"/>
          </a:bodyPr>
          <a:lstStyle/>
          <a:p>
            <a:r>
              <a:rPr lang="en-US">
                <a:latin typeface="Arial"/>
                <a:cs typeface="Arial"/>
              </a:rPr>
              <a:t>CDE will also continue the development of two new measures:</a:t>
            </a:r>
          </a:p>
          <a:p>
            <a:pPr marL="923925" lvl="1" indent="-514350">
              <a:buFont typeface="+mj-lt"/>
              <a:buAutoNum type="arabicPeriod"/>
            </a:pPr>
            <a:r>
              <a:rPr lang="en-US" sz="3200" i="1">
                <a:solidFill>
                  <a:schemeClr val="accent6">
                    <a:lumMod val="50000"/>
                  </a:schemeClr>
                </a:solidFill>
                <a:latin typeface="Arial"/>
                <a:cs typeface="Arial"/>
              </a:rPr>
              <a:t>Civic Engagement</a:t>
            </a:r>
            <a:r>
              <a:rPr lang="en-US" sz="3200">
                <a:solidFill>
                  <a:schemeClr val="accent6">
                    <a:lumMod val="50000"/>
                  </a:schemeClr>
                </a:solidFill>
                <a:latin typeface="Arial"/>
                <a:cs typeface="Arial"/>
              </a:rPr>
              <a:t>: Determine what and how to collect data for this measure </a:t>
            </a:r>
          </a:p>
          <a:p>
            <a:pPr marL="1029970" lvl="2">
              <a:buFont typeface="Arial" panose="020B0604020202020204" pitchFamily="34" charset="0"/>
              <a:buChar char="•"/>
            </a:pPr>
            <a:r>
              <a:rPr lang="en-US" sz="2800">
                <a:solidFill>
                  <a:schemeClr val="accent6">
                    <a:lumMod val="50000"/>
                  </a:schemeClr>
                </a:solidFill>
                <a:latin typeface="Arial"/>
                <a:cs typeface="Arial"/>
              </a:rPr>
              <a:t>Data collection to potentially begin at end of 2022–23 school year</a:t>
            </a:r>
            <a:endParaRPr lang="en-US" sz="3000">
              <a:solidFill>
                <a:schemeClr val="accent6">
                  <a:lumMod val="50000"/>
                </a:schemeClr>
              </a:solidFill>
            </a:endParaRPr>
          </a:p>
          <a:p>
            <a:pPr marL="923925" lvl="1" indent="-514350">
              <a:buFont typeface="+mj-lt"/>
              <a:buAutoNum type="arabicPeriod"/>
            </a:pPr>
            <a:r>
              <a:rPr lang="en-US" sz="3200" i="1">
                <a:latin typeface="Arial"/>
                <a:cs typeface="Arial"/>
              </a:rPr>
              <a:t>Industry Certifications</a:t>
            </a:r>
            <a:r>
              <a:rPr lang="en-US" sz="3200">
                <a:latin typeface="Arial"/>
                <a:cs typeface="Arial"/>
              </a:rPr>
              <a:t>: Continue the conversation and development with educational partners and workgroups. </a:t>
            </a:r>
            <a:endParaRPr lang="en-US" sz="3200"/>
          </a:p>
          <a:p>
            <a:endParaRPr lang="en-US"/>
          </a:p>
        </p:txBody>
      </p:sp>
    </p:spTree>
    <p:extLst>
      <p:ext uri="{BB962C8B-B14F-4D97-AF65-F5344CB8AC3E}">
        <p14:creationId xmlns:p14="http://schemas.microsoft.com/office/powerpoint/2010/main" val="31635957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3B60-9782-5499-9E11-4728682C697F}"/>
              </a:ext>
            </a:extLst>
          </p:cNvPr>
          <p:cNvSpPr>
            <a:spLocks noGrp="1"/>
          </p:cNvSpPr>
          <p:nvPr>
            <p:ph type="title"/>
          </p:nvPr>
        </p:nvSpPr>
        <p:spPr/>
        <p:txBody>
          <a:bodyPr/>
          <a:lstStyle/>
          <a:p>
            <a:r>
              <a:rPr lang="en-US" sz="4800">
                <a:ea typeface="+mj-lt"/>
                <a:cs typeface="+mj-lt"/>
              </a:rPr>
              <a:t>Additional Accountability Work</a:t>
            </a:r>
            <a:endParaRPr lang="en-US" sz="4800">
              <a:cs typeface="Arial"/>
            </a:endParaRPr>
          </a:p>
        </p:txBody>
      </p:sp>
    </p:spTree>
    <p:extLst>
      <p:ext uri="{BB962C8B-B14F-4D97-AF65-F5344CB8AC3E}">
        <p14:creationId xmlns:p14="http://schemas.microsoft.com/office/powerpoint/2010/main" val="226368322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A5951-7ED4-5B3C-674A-DFECDFCEB87E}"/>
              </a:ext>
            </a:extLst>
          </p:cNvPr>
          <p:cNvSpPr>
            <a:spLocks noGrp="1"/>
          </p:cNvSpPr>
          <p:nvPr>
            <p:ph type="title"/>
          </p:nvPr>
        </p:nvSpPr>
        <p:spPr/>
        <p:txBody>
          <a:bodyPr/>
          <a:lstStyle/>
          <a:p>
            <a:r>
              <a:rPr lang="en-US" sz="4800">
                <a:cs typeface="Arial"/>
              </a:rPr>
              <a:t>Science Data on the Dashboard</a:t>
            </a:r>
          </a:p>
        </p:txBody>
      </p:sp>
    </p:spTree>
    <p:extLst>
      <p:ext uri="{BB962C8B-B14F-4D97-AF65-F5344CB8AC3E}">
        <p14:creationId xmlns:p14="http://schemas.microsoft.com/office/powerpoint/2010/main" val="41551745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A0C1F-8B65-3C4D-EEC4-FB5BCA87F15B}"/>
              </a:ext>
            </a:extLst>
          </p:cNvPr>
          <p:cNvSpPr>
            <a:spLocks noGrp="1"/>
          </p:cNvSpPr>
          <p:nvPr>
            <p:ph type="title"/>
          </p:nvPr>
        </p:nvSpPr>
        <p:spPr/>
        <p:txBody>
          <a:bodyPr/>
          <a:lstStyle/>
          <a:p>
            <a:r>
              <a:rPr lang="en-US" sz="5400">
                <a:cs typeface="Aharoni"/>
              </a:rPr>
              <a:t>Background on Science (1 of 2)</a:t>
            </a:r>
            <a:endParaRPr lang="en-US" sz="5400"/>
          </a:p>
        </p:txBody>
      </p:sp>
      <p:sp>
        <p:nvSpPr>
          <p:cNvPr id="3" name="Content Placeholder 2">
            <a:extLst>
              <a:ext uri="{FF2B5EF4-FFF2-40B4-BE49-F238E27FC236}">
                <a16:creationId xmlns:a16="http://schemas.microsoft.com/office/drawing/2014/main" id="{395E7F63-49BA-0635-6C9C-75144A4A86E3}"/>
              </a:ext>
            </a:extLst>
          </p:cNvPr>
          <p:cNvSpPr>
            <a:spLocks noGrp="1"/>
          </p:cNvSpPr>
          <p:nvPr>
            <p:ph sz="quarter" idx="10"/>
          </p:nvPr>
        </p:nvSpPr>
        <p:spPr/>
        <p:txBody>
          <a:bodyPr vert="horz" lIns="91440" tIns="45720" rIns="91440" bIns="45720" rtlCol="0" anchor="t">
            <a:normAutofit fontScale="92500" lnSpcReduction="10000"/>
          </a:bodyPr>
          <a:lstStyle/>
          <a:p>
            <a:r>
              <a:rPr lang="en-US" b="1">
                <a:latin typeface="Arial"/>
                <a:cs typeface="Arial"/>
              </a:rPr>
              <a:t>2018</a:t>
            </a:r>
          </a:p>
          <a:p>
            <a:pPr lvl="1"/>
            <a:r>
              <a:rPr lang="en-US">
                <a:latin typeface="Arial"/>
                <a:cs typeface="Arial"/>
              </a:rPr>
              <a:t>First operational California Science Test was administered to student in grades five, eight, and once in high school.</a:t>
            </a:r>
            <a:endParaRPr lang="en-US"/>
          </a:p>
          <a:p>
            <a:r>
              <a:rPr lang="en-US" b="1">
                <a:latin typeface="Arial"/>
                <a:cs typeface="Arial"/>
              </a:rPr>
              <a:t>2020</a:t>
            </a:r>
            <a:endParaRPr lang="en-US" b="1"/>
          </a:p>
          <a:p>
            <a:pPr lvl="1"/>
            <a:r>
              <a:rPr lang="en-US">
                <a:latin typeface="Arial"/>
                <a:cs typeface="Arial"/>
              </a:rPr>
              <a:t>At the March SBE meeting, CDE discussed the timeline  for potential incorporation of the Science test results into the Dashboard.</a:t>
            </a:r>
          </a:p>
          <a:p>
            <a:endParaRPr lang="en-US"/>
          </a:p>
        </p:txBody>
      </p:sp>
    </p:spTree>
    <p:extLst>
      <p:ext uri="{BB962C8B-B14F-4D97-AF65-F5344CB8AC3E}">
        <p14:creationId xmlns:p14="http://schemas.microsoft.com/office/powerpoint/2010/main" val="134777825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A0C1F-8B65-3C4D-EEC4-FB5BCA87F15B}"/>
              </a:ext>
            </a:extLst>
          </p:cNvPr>
          <p:cNvSpPr>
            <a:spLocks noGrp="1"/>
          </p:cNvSpPr>
          <p:nvPr>
            <p:ph type="title"/>
          </p:nvPr>
        </p:nvSpPr>
        <p:spPr/>
        <p:txBody>
          <a:bodyPr/>
          <a:lstStyle/>
          <a:p>
            <a:r>
              <a:rPr lang="en-US" sz="5400">
                <a:cs typeface="Aharoni"/>
              </a:rPr>
              <a:t>Background on Science (2 of 2)</a:t>
            </a:r>
            <a:endParaRPr lang="en-US" sz="5400"/>
          </a:p>
        </p:txBody>
      </p:sp>
      <p:sp>
        <p:nvSpPr>
          <p:cNvPr id="3" name="Content Placeholder 2">
            <a:extLst>
              <a:ext uri="{FF2B5EF4-FFF2-40B4-BE49-F238E27FC236}">
                <a16:creationId xmlns:a16="http://schemas.microsoft.com/office/drawing/2014/main" id="{395E7F63-49BA-0635-6C9C-75144A4A86E3}"/>
              </a:ext>
            </a:extLst>
          </p:cNvPr>
          <p:cNvSpPr>
            <a:spLocks noGrp="1"/>
          </p:cNvSpPr>
          <p:nvPr>
            <p:ph sz="quarter" idx="10"/>
          </p:nvPr>
        </p:nvSpPr>
        <p:spPr/>
        <p:txBody>
          <a:bodyPr vert="horz" lIns="91440" tIns="45720" rIns="91440" bIns="45720" rtlCol="0" anchor="t">
            <a:normAutofit fontScale="92500"/>
          </a:bodyPr>
          <a:lstStyle/>
          <a:p>
            <a:r>
              <a:rPr lang="en-US" b="1">
                <a:latin typeface="Arial"/>
                <a:cs typeface="Arial"/>
              </a:rPr>
              <a:t>2022</a:t>
            </a:r>
            <a:endParaRPr lang="en-US" b="1"/>
          </a:p>
          <a:p>
            <a:pPr lvl="1"/>
            <a:r>
              <a:rPr lang="en-US">
                <a:latin typeface="Arial"/>
                <a:cs typeface="Arial"/>
              </a:rPr>
              <a:t>At the March meeting, CDE provided an update on the feasibility of when the science results could be incorporated into the Dashboard considering the revised blueprints.</a:t>
            </a:r>
            <a:endParaRPr lang="en-US"/>
          </a:p>
          <a:p>
            <a:pPr lvl="1"/>
            <a:r>
              <a:rPr lang="en-US">
                <a:latin typeface="Arial"/>
                <a:cs typeface="Arial"/>
              </a:rPr>
              <a:t>At the September meeting, SBE approved the insertion of a link on the Dashboard Additional Reports to the California Science Test results on the CAASPP website.</a:t>
            </a:r>
            <a:endParaRPr lang="en-US"/>
          </a:p>
        </p:txBody>
      </p:sp>
    </p:spTree>
    <p:extLst>
      <p:ext uri="{BB962C8B-B14F-4D97-AF65-F5344CB8AC3E}">
        <p14:creationId xmlns:p14="http://schemas.microsoft.com/office/powerpoint/2010/main" val="37897385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8F79B-7304-968C-03BF-E9D81BDD1C0E}"/>
              </a:ext>
            </a:extLst>
          </p:cNvPr>
          <p:cNvSpPr>
            <a:spLocks noGrp="1"/>
          </p:cNvSpPr>
          <p:nvPr>
            <p:ph type="title"/>
          </p:nvPr>
        </p:nvSpPr>
        <p:spPr/>
        <p:txBody>
          <a:bodyPr/>
          <a:lstStyle/>
          <a:p>
            <a:r>
              <a:rPr lang="en-US">
                <a:cs typeface="Aharoni"/>
              </a:rPr>
              <a:t>Status Only Dashboard</a:t>
            </a:r>
            <a:endParaRPr lang="en-US"/>
          </a:p>
        </p:txBody>
      </p:sp>
      <p:sp>
        <p:nvSpPr>
          <p:cNvPr id="3" name="Content Placeholder 2">
            <a:extLst>
              <a:ext uri="{FF2B5EF4-FFF2-40B4-BE49-F238E27FC236}">
                <a16:creationId xmlns:a16="http://schemas.microsoft.com/office/drawing/2014/main" id="{66CB2F91-9B7A-8607-2818-2F96924896FD}"/>
              </a:ext>
            </a:extLst>
          </p:cNvPr>
          <p:cNvSpPr>
            <a:spLocks noGrp="1"/>
          </p:cNvSpPr>
          <p:nvPr>
            <p:ph sz="quarter" idx="11"/>
          </p:nvPr>
        </p:nvSpPr>
        <p:spPr>
          <a:xfrm>
            <a:off x="429986" y="1776185"/>
            <a:ext cx="4691308" cy="4650773"/>
          </a:xfrm>
        </p:spPr>
        <p:txBody>
          <a:bodyPr vert="horz" lIns="91440" tIns="45720" rIns="91440" bIns="45720" rtlCol="0" anchor="t">
            <a:normAutofit fontScale="77500" lnSpcReduction="20000"/>
          </a:bodyPr>
          <a:lstStyle/>
          <a:p>
            <a:pPr indent="-228600">
              <a:lnSpc>
                <a:spcPct val="120000"/>
              </a:lnSpc>
            </a:pPr>
            <a:r>
              <a:rPr lang="en-US" dirty="0">
                <a:latin typeface="Arial"/>
                <a:cs typeface="Arial"/>
              </a:rPr>
              <a:t>No indicator colors used for the 2022 Dashboard Measures.</a:t>
            </a:r>
          </a:p>
          <a:p>
            <a:pPr lvl="1" indent="-228600">
              <a:lnSpc>
                <a:spcPct val="120000"/>
              </a:lnSpc>
              <a:buFont typeface="Arial" panose="020B0604020202020204" pitchFamily="34" charset="0"/>
              <a:buChar char="•"/>
            </a:pPr>
            <a:r>
              <a:rPr lang="en-US" sz="3200" dirty="0">
                <a:latin typeface="Arial"/>
                <a:cs typeface="Arial"/>
              </a:rPr>
              <a:t>Purple color for all Status Levels</a:t>
            </a:r>
          </a:p>
          <a:p>
            <a:pPr indent="-228600">
              <a:lnSpc>
                <a:spcPct val="120000"/>
              </a:lnSpc>
            </a:pPr>
            <a:r>
              <a:rPr lang="en-US" dirty="0">
                <a:latin typeface="Arial"/>
                <a:cs typeface="Arial"/>
              </a:rPr>
              <a:t>Status Graphic resembles “Cell Phone Bars”.</a:t>
            </a:r>
          </a:p>
          <a:p>
            <a:pPr indent="-228600">
              <a:lnSpc>
                <a:spcPct val="120000"/>
              </a:lnSpc>
            </a:pPr>
            <a:r>
              <a:rPr lang="en-US" dirty="0">
                <a:latin typeface="Arial"/>
                <a:cs typeface="Arial"/>
              </a:rPr>
              <a:t>Five Status Levels</a:t>
            </a:r>
          </a:p>
        </p:txBody>
      </p:sp>
      <p:pic>
        <p:nvPicPr>
          <p:cNvPr id="13" name="Content Placeholder 12" descr="Suspension Rate Status bar chart with two bars filled out of five.">
            <a:extLst>
              <a:ext uri="{FF2B5EF4-FFF2-40B4-BE49-F238E27FC236}">
                <a16:creationId xmlns:a16="http://schemas.microsoft.com/office/drawing/2014/main" id="{9D0C4174-17F9-F574-700E-B961906D1619}"/>
              </a:ext>
            </a:extLst>
          </p:cNvPr>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5294421" y="1927402"/>
            <a:ext cx="3380975" cy="2156131"/>
          </a:xfrm>
        </p:spPr>
      </p:pic>
      <p:pic>
        <p:nvPicPr>
          <p:cNvPr id="17" name="Content Placeholder 16" descr="English Learner Progress Status bar chart with two bars filled out of five.">
            <a:extLst>
              <a:ext uri="{FF2B5EF4-FFF2-40B4-BE49-F238E27FC236}">
                <a16:creationId xmlns:a16="http://schemas.microsoft.com/office/drawing/2014/main" id="{6E17F458-D2ED-9806-5787-11C2A82CBD16}"/>
              </a:ext>
            </a:extLst>
          </p:cNvPr>
          <p:cNvPicPr>
            <a:picLocks noGrp="1" noChangeAspect="1"/>
          </p:cNvPicPr>
          <p:nvPr>
            <p:ph sz="quarter" idx="16"/>
          </p:nvPr>
        </p:nvPicPr>
        <p:blipFill>
          <a:blip r:embed="rId3">
            <a:extLst>
              <a:ext uri="{28A0092B-C50C-407E-A947-70E740481C1C}">
                <a14:useLocalDpi xmlns:a14="http://schemas.microsoft.com/office/drawing/2010/main" val="0"/>
              </a:ext>
            </a:extLst>
          </a:blip>
          <a:stretch>
            <a:fillRect/>
          </a:stretch>
        </p:blipFill>
        <p:spPr>
          <a:xfrm>
            <a:off x="8839200" y="1927402"/>
            <a:ext cx="3176681" cy="2156131"/>
          </a:xfrm>
        </p:spPr>
      </p:pic>
      <p:pic>
        <p:nvPicPr>
          <p:cNvPr id="15" name="Content Placeholder 14" descr="English Language Arts Status bar chart with two bars filled out of five.">
            <a:extLst>
              <a:ext uri="{FF2B5EF4-FFF2-40B4-BE49-F238E27FC236}">
                <a16:creationId xmlns:a16="http://schemas.microsoft.com/office/drawing/2014/main" id="{C9F83ABE-3CE2-1E20-2006-2A058D4C034B}"/>
              </a:ext>
            </a:extLst>
          </p:cNvPr>
          <p:cNvPicPr>
            <a:picLocks noGrp="1" noChangeAspect="1"/>
          </p:cNvPicPr>
          <p:nvPr>
            <p:ph sz="quarter" idx="14"/>
          </p:nvPr>
        </p:nvPicPr>
        <p:blipFill>
          <a:blip r:embed="rId4">
            <a:extLst>
              <a:ext uri="{28A0092B-C50C-407E-A947-70E740481C1C}">
                <a14:useLocalDpi xmlns:a14="http://schemas.microsoft.com/office/drawing/2010/main" val="0"/>
              </a:ext>
            </a:extLst>
          </a:blip>
          <a:stretch>
            <a:fillRect/>
          </a:stretch>
        </p:blipFill>
        <p:spPr>
          <a:xfrm>
            <a:off x="5294421" y="4254523"/>
            <a:ext cx="3396342" cy="2172435"/>
          </a:xfrm>
        </p:spPr>
      </p:pic>
      <p:pic>
        <p:nvPicPr>
          <p:cNvPr id="19" name="Content Placeholder 18" descr="Mathematics Status bar chart with two bars filled out of five.">
            <a:extLst>
              <a:ext uri="{FF2B5EF4-FFF2-40B4-BE49-F238E27FC236}">
                <a16:creationId xmlns:a16="http://schemas.microsoft.com/office/drawing/2014/main" id="{A96B6ACA-5FEF-92AE-A2EE-D1CE5E13BD47}"/>
              </a:ext>
            </a:extLst>
          </p:cNvPr>
          <p:cNvPicPr>
            <a:picLocks noGrp="1" noChangeAspect="1"/>
          </p:cNvPicPr>
          <p:nvPr>
            <p:ph sz="quarter" idx="12"/>
          </p:nvPr>
        </p:nvPicPr>
        <p:blipFill>
          <a:blip r:embed="rId5">
            <a:extLst>
              <a:ext uri="{28A0092B-C50C-407E-A947-70E740481C1C}">
                <a14:useLocalDpi xmlns:a14="http://schemas.microsoft.com/office/drawing/2010/main" val="0"/>
              </a:ext>
            </a:extLst>
          </a:blip>
          <a:stretch>
            <a:fillRect/>
          </a:stretch>
        </p:blipFill>
        <p:spPr>
          <a:xfrm>
            <a:off x="8863890" y="4270827"/>
            <a:ext cx="3176681" cy="2156131"/>
          </a:xfrm>
        </p:spPr>
      </p:pic>
    </p:spTree>
    <p:extLst>
      <p:ext uri="{BB962C8B-B14F-4D97-AF65-F5344CB8AC3E}">
        <p14:creationId xmlns:p14="http://schemas.microsoft.com/office/powerpoint/2010/main" val="9474762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245D7-9D9A-4401-AFDA-0AA3B7E8C525}"/>
              </a:ext>
            </a:extLst>
          </p:cNvPr>
          <p:cNvSpPr>
            <a:spLocks noGrp="1"/>
          </p:cNvSpPr>
          <p:nvPr>
            <p:ph type="title"/>
          </p:nvPr>
        </p:nvSpPr>
        <p:spPr>
          <a:xfrm>
            <a:off x="442452" y="863600"/>
            <a:ext cx="11517136" cy="701039"/>
          </a:xfrm>
        </p:spPr>
        <p:txBody>
          <a:bodyPr/>
          <a:lstStyle/>
          <a:p>
            <a:r>
              <a:rPr lang="en-US" sz="4000">
                <a:cs typeface="Arial"/>
              </a:rPr>
              <a:t>CA Science Test (CAST) Science Assessment</a:t>
            </a:r>
            <a:endParaRPr lang="en-US" sz="4000"/>
          </a:p>
        </p:txBody>
      </p:sp>
      <p:sp>
        <p:nvSpPr>
          <p:cNvPr id="3" name="Content Placeholder 2">
            <a:extLst>
              <a:ext uri="{FF2B5EF4-FFF2-40B4-BE49-F238E27FC236}">
                <a16:creationId xmlns:a16="http://schemas.microsoft.com/office/drawing/2014/main" id="{2758D759-DC8B-4FCF-BB4F-99FB644A703A}"/>
              </a:ext>
            </a:extLst>
          </p:cNvPr>
          <p:cNvSpPr>
            <a:spLocks noGrp="1"/>
          </p:cNvSpPr>
          <p:nvPr>
            <p:ph sz="quarter" idx="10"/>
          </p:nvPr>
        </p:nvSpPr>
        <p:spPr>
          <a:xfrm>
            <a:off x="566419" y="1701209"/>
            <a:ext cx="10858499" cy="4827181"/>
          </a:xfrm>
        </p:spPr>
        <p:txBody>
          <a:bodyPr vert="horz" lIns="91440" tIns="45720" rIns="91440" bIns="45720" rtlCol="0" anchor="t">
            <a:normAutofit/>
          </a:bodyPr>
          <a:lstStyle/>
          <a:p>
            <a:pPr>
              <a:buClr>
                <a:srgbClr val="003D55"/>
              </a:buClr>
            </a:pPr>
            <a:r>
              <a:rPr lang="en-US" sz="3300">
                <a:latin typeface="Arial"/>
                <a:cs typeface="Arial"/>
              </a:rPr>
              <a:t>The 2021-2022 administration was the first year a significant proportion of eligible students took the CAST.</a:t>
            </a:r>
            <a:endParaRPr lang="en-US" sz="3300"/>
          </a:p>
          <a:p>
            <a:pPr lvl="1">
              <a:buClr>
                <a:srgbClr val="003D55"/>
              </a:buClr>
            </a:pPr>
            <a:r>
              <a:rPr lang="en-US" sz="3100">
                <a:latin typeface="Arial"/>
                <a:cs typeface="Arial"/>
              </a:rPr>
              <a:t>91.8% of eligible students took the CAST</a:t>
            </a:r>
            <a:endParaRPr lang="en-US" sz="3100"/>
          </a:p>
          <a:p>
            <a:pPr lvl="1">
              <a:buClr>
                <a:srgbClr val="003D55"/>
              </a:buClr>
            </a:pPr>
            <a:r>
              <a:rPr lang="en-US" sz="3100">
                <a:latin typeface="Arial"/>
                <a:cs typeface="Arial"/>
              </a:rPr>
              <a:t>72.8% of eligible students took the California Alternative Assessment for Science</a:t>
            </a:r>
            <a:endParaRPr lang="en-US" sz="3100"/>
          </a:p>
          <a:p>
            <a:pPr marL="91440" indent="0">
              <a:buClr>
                <a:srgbClr val="2B50AC"/>
              </a:buClr>
              <a:buNone/>
            </a:pPr>
            <a:endParaRPr lang="en-US" sz="3500"/>
          </a:p>
        </p:txBody>
      </p:sp>
    </p:spTree>
    <p:extLst>
      <p:ext uri="{BB962C8B-B14F-4D97-AF65-F5344CB8AC3E}">
        <p14:creationId xmlns:p14="http://schemas.microsoft.com/office/powerpoint/2010/main" val="36979120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245D7-9D9A-4401-AFDA-0AA3B7E8C525}"/>
              </a:ext>
            </a:extLst>
          </p:cNvPr>
          <p:cNvSpPr>
            <a:spLocks noGrp="1"/>
          </p:cNvSpPr>
          <p:nvPr>
            <p:ph type="title"/>
          </p:nvPr>
        </p:nvSpPr>
        <p:spPr>
          <a:xfrm>
            <a:off x="442452" y="863600"/>
            <a:ext cx="11517136" cy="701039"/>
          </a:xfrm>
        </p:spPr>
        <p:txBody>
          <a:bodyPr/>
          <a:lstStyle/>
          <a:p>
            <a:r>
              <a:rPr lang="en-US" sz="4800">
                <a:cs typeface="Arial"/>
              </a:rPr>
              <a:t>Science Workplan for 2023</a:t>
            </a:r>
            <a:endParaRPr lang="en-US" sz="4800">
              <a:ea typeface="+mj-lt"/>
              <a:cs typeface="+mj-lt"/>
            </a:endParaRPr>
          </a:p>
        </p:txBody>
      </p:sp>
      <p:sp>
        <p:nvSpPr>
          <p:cNvPr id="3" name="Content Placeholder 2">
            <a:extLst>
              <a:ext uri="{FF2B5EF4-FFF2-40B4-BE49-F238E27FC236}">
                <a16:creationId xmlns:a16="http://schemas.microsoft.com/office/drawing/2014/main" id="{2758D759-DC8B-4FCF-BB4F-99FB644A703A}"/>
              </a:ext>
            </a:extLst>
          </p:cNvPr>
          <p:cNvSpPr>
            <a:spLocks noGrp="1"/>
          </p:cNvSpPr>
          <p:nvPr>
            <p:ph sz="quarter" idx="10"/>
          </p:nvPr>
        </p:nvSpPr>
        <p:spPr>
          <a:xfrm>
            <a:off x="566419" y="1701209"/>
            <a:ext cx="10858499" cy="4827181"/>
          </a:xfrm>
        </p:spPr>
        <p:txBody>
          <a:bodyPr vert="horz" lIns="91440" tIns="45720" rIns="91440" bIns="45720" rtlCol="0" anchor="t">
            <a:normAutofit/>
          </a:bodyPr>
          <a:lstStyle/>
          <a:p>
            <a:pPr>
              <a:buClr>
                <a:srgbClr val="003D55"/>
              </a:buClr>
            </a:pPr>
            <a:r>
              <a:rPr lang="en-US" sz="3500">
                <a:latin typeface="Arial"/>
                <a:cs typeface="Arial"/>
              </a:rPr>
              <a:t>For the 2022 Dashboard, the CDE provided a link to each school/LEA's CAASPP science results through the Additional Reports webpage.</a:t>
            </a:r>
          </a:p>
          <a:p>
            <a:pPr lvl="1">
              <a:buClr>
                <a:srgbClr val="003D55"/>
              </a:buClr>
            </a:pPr>
            <a:r>
              <a:rPr lang="en-US" sz="3100">
                <a:latin typeface="Arial"/>
                <a:cs typeface="Arial"/>
              </a:rPr>
              <a:t> CDE intends to again provide the link in 2023 through the Additional Reports.   </a:t>
            </a:r>
            <a:endParaRPr lang="en-US" sz="3100"/>
          </a:p>
          <a:p>
            <a:pPr>
              <a:buClr>
                <a:srgbClr val="003D55"/>
              </a:buClr>
            </a:pPr>
            <a:r>
              <a:rPr lang="en-US" sz="3300">
                <a:latin typeface="Arial"/>
                <a:cs typeface="Arial"/>
              </a:rPr>
              <a:t>Late 2023-2024</a:t>
            </a:r>
            <a:endParaRPr lang="en-US" sz="3300"/>
          </a:p>
          <a:p>
            <a:pPr lvl="1">
              <a:buClr>
                <a:srgbClr val="003D55"/>
              </a:buClr>
            </a:pPr>
            <a:r>
              <a:rPr lang="en-US" sz="3100">
                <a:latin typeface="Arial"/>
                <a:cs typeface="Arial"/>
              </a:rPr>
              <a:t>Evaluate the inclusion of Science into the Dashboard following the receipt of a 2nd year of test scores</a:t>
            </a:r>
            <a:endParaRPr lang="en-US" sz="3100"/>
          </a:p>
          <a:p>
            <a:pPr>
              <a:buClr>
                <a:srgbClr val="003D55"/>
              </a:buClr>
            </a:pPr>
            <a:endParaRPr lang="en-US" sz="3500"/>
          </a:p>
          <a:p>
            <a:pPr marL="91440" indent="0">
              <a:buNone/>
            </a:pPr>
            <a:endParaRPr lang="en-US" sz="3500"/>
          </a:p>
        </p:txBody>
      </p:sp>
    </p:spTree>
    <p:extLst>
      <p:ext uri="{BB962C8B-B14F-4D97-AF65-F5344CB8AC3E}">
        <p14:creationId xmlns:p14="http://schemas.microsoft.com/office/powerpoint/2010/main" val="93995042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A5951-7ED4-5B3C-674A-DFECDFCEB87E}"/>
              </a:ext>
            </a:extLst>
          </p:cNvPr>
          <p:cNvSpPr>
            <a:spLocks noGrp="1"/>
          </p:cNvSpPr>
          <p:nvPr>
            <p:ph type="title"/>
          </p:nvPr>
        </p:nvSpPr>
        <p:spPr/>
        <p:txBody>
          <a:bodyPr/>
          <a:lstStyle/>
          <a:p>
            <a:r>
              <a:rPr lang="en-US" sz="4800">
                <a:cs typeface="Arial"/>
              </a:rPr>
              <a:t>Academic Student Level Growth Model</a:t>
            </a:r>
            <a:endParaRPr lang="en-US"/>
          </a:p>
        </p:txBody>
      </p:sp>
    </p:spTree>
    <p:extLst>
      <p:ext uri="{BB962C8B-B14F-4D97-AF65-F5344CB8AC3E}">
        <p14:creationId xmlns:p14="http://schemas.microsoft.com/office/powerpoint/2010/main" val="191856430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AF732B0-2E2B-26A4-CEEC-A83942EAF8DE}"/>
              </a:ext>
            </a:extLst>
          </p:cNvPr>
          <p:cNvSpPr>
            <a:spLocks noGrp="1"/>
          </p:cNvSpPr>
          <p:nvPr>
            <p:ph type="title"/>
          </p:nvPr>
        </p:nvSpPr>
        <p:spPr>
          <a:xfrm>
            <a:off x="566499" y="411716"/>
            <a:ext cx="11517136" cy="701039"/>
          </a:xfrm>
        </p:spPr>
        <p:txBody>
          <a:bodyPr/>
          <a:lstStyle/>
          <a:p>
            <a:r>
              <a:rPr lang="en-US" sz="4800">
                <a:cs typeface="Arial"/>
              </a:rPr>
              <a:t>Background on Academic Student Level Growth Model</a:t>
            </a:r>
          </a:p>
        </p:txBody>
      </p:sp>
      <p:sp>
        <p:nvSpPr>
          <p:cNvPr id="3" name="Content Placeholder 2">
            <a:extLst>
              <a:ext uri="{FF2B5EF4-FFF2-40B4-BE49-F238E27FC236}">
                <a16:creationId xmlns:a16="http://schemas.microsoft.com/office/drawing/2014/main" id="{2758D759-DC8B-4FCF-BB4F-99FB644A703A}"/>
              </a:ext>
            </a:extLst>
          </p:cNvPr>
          <p:cNvSpPr>
            <a:spLocks noGrp="1"/>
          </p:cNvSpPr>
          <p:nvPr>
            <p:ph sz="quarter" idx="10"/>
          </p:nvPr>
        </p:nvSpPr>
        <p:spPr>
          <a:xfrm>
            <a:off x="433512" y="1621465"/>
            <a:ext cx="10858499" cy="4827181"/>
          </a:xfrm>
        </p:spPr>
        <p:txBody>
          <a:bodyPr vert="horz" lIns="91440" tIns="45720" rIns="91440" bIns="45720" rtlCol="0" anchor="t">
            <a:normAutofit/>
          </a:bodyPr>
          <a:lstStyle/>
          <a:p>
            <a:pPr>
              <a:buClr>
                <a:srgbClr val="003D55"/>
              </a:buClr>
            </a:pPr>
            <a:r>
              <a:rPr lang="en-US" sz="3500" b="1">
                <a:latin typeface="Arial"/>
                <a:cs typeface="Arial"/>
              </a:rPr>
              <a:t>January 2017</a:t>
            </a:r>
          </a:p>
          <a:p>
            <a:pPr lvl="1">
              <a:buClr>
                <a:srgbClr val="003D55"/>
              </a:buClr>
            </a:pPr>
            <a:r>
              <a:rPr lang="en-US" sz="3300">
                <a:latin typeface="Arial"/>
                <a:cs typeface="Arial"/>
              </a:rPr>
              <a:t>SBE discussed criteria for selecting a student level growth model used for school and district accountability.</a:t>
            </a:r>
            <a:endParaRPr lang="en-US" sz="3300"/>
          </a:p>
          <a:p>
            <a:pPr>
              <a:buClr>
                <a:srgbClr val="003D55"/>
              </a:buClr>
            </a:pPr>
            <a:r>
              <a:rPr lang="en-US" sz="3500" b="1">
                <a:latin typeface="Arial"/>
                <a:cs typeface="Arial"/>
              </a:rPr>
              <a:t>May 2018</a:t>
            </a:r>
            <a:endParaRPr lang="en-US" sz="3500"/>
          </a:p>
          <a:p>
            <a:pPr lvl="1">
              <a:buClr>
                <a:srgbClr val="003D55"/>
              </a:buClr>
            </a:pPr>
            <a:r>
              <a:rPr lang="en-US" sz="3300">
                <a:latin typeface="Arial"/>
                <a:cs typeface="Arial"/>
              </a:rPr>
              <a:t>SBE directed the CDE to further explore the Residual Gain model for possible inclusion in the Dashboard.</a:t>
            </a:r>
            <a:endParaRPr lang="en-US" sz="3300"/>
          </a:p>
          <a:p>
            <a:pPr lvl="1">
              <a:buClr>
                <a:srgbClr val="003D55"/>
              </a:buClr>
            </a:pPr>
            <a:endParaRPr lang="en-US" sz="3300"/>
          </a:p>
          <a:p>
            <a:pPr marL="91440" indent="0">
              <a:buClr>
                <a:srgbClr val="2B50AC"/>
              </a:buClr>
              <a:buNone/>
            </a:pPr>
            <a:endParaRPr lang="en-US" sz="3500"/>
          </a:p>
        </p:txBody>
      </p:sp>
    </p:spTree>
    <p:extLst>
      <p:ext uri="{BB962C8B-B14F-4D97-AF65-F5344CB8AC3E}">
        <p14:creationId xmlns:p14="http://schemas.microsoft.com/office/powerpoint/2010/main" val="224124214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AF732B0-2E2B-26A4-CEEC-A83942EAF8DE}"/>
              </a:ext>
            </a:extLst>
          </p:cNvPr>
          <p:cNvSpPr>
            <a:spLocks noGrp="1"/>
          </p:cNvSpPr>
          <p:nvPr>
            <p:ph type="title"/>
          </p:nvPr>
        </p:nvSpPr>
        <p:spPr>
          <a:xfrm>
            <a:off x="557639" y="588926"/>
            <a:ext cx="11517136" cy="701039"/>
          </a:xfrm>
        </p:spPr>
        <p:txBody>
          <a:bodyPr/>
          <a:lstStyle/>
          <a:p>
            <a:r>
              <a:rPr lang="en-US" sz="4800">
                <a:ea typeface="+mj-lt"/>
                <a:cs typeface="+mj-lt"/>
              </a:rPr>
              <a:t>Background on </a:t>
            </a:r>
            <a:r>
              <a:rPr lang="en-US" sz="4800">
                <a:cs typeface="Arial"/>
              </a:rPr>
              <a:t>Growth Model (2 of 2)</a:t>
            </a:r>
            <a:endParaRPr lang="en-US"/>
          </a:p>
        </p:txBody>
      </p:sp>
      <p:sp>
        <p:nvSpPr>
          <p:cNvPr id="3" name="Content Placeholder 2">
            <a:extLst>
              <a:ext uri="{FF2B5EF4-FFF2-40B4-BE49-F238E27FC236}">
                <a16:creationId xmlns:a16="http://schemas.microsoft.com/office/drawing/2014/main" id="{2758D759-DC8B-4FCF-BB4F-99FB644A703A}"/>
              </a:ext>
            </a:extLst>
          </p:cNvPr>
          <p:cNvSpPr>
            <a:spLocks noGrp="1"/>
          </p:cNvSpPr>
          <p:nvPr>
            <p:ph sz="quarter" idx="10"/>
          </p:nvPr>
        </p:nvSpPr>
        <p:spPr>
          <a:xfrm>
            <a:off x="504396" y="1780953"/>
            <a:ext cx="10858499" cy="4827181"/>
          </a:xfrm>
        </p:spPr>
        <p:txBody>
          <a:bodyPr vert="horz" lIns="91440" tIns="45720" rIns="91440" bIns="45720" rtlCol="0" anchor="t">
            <a:normAutofit fontScale="92500" lnSpcReduction="20000"/>
          </a:bodyPr>
          <a:lstStyle/>
          <a:p>
            <a:pPr>
              <a:buClr>
                <a:srgbClr val="003D55"/>
              </a:buClr>
            </a:pPr>
            <a:r>
              <a:rPr lang="en-US" sz="3500" b="1">
                <a:latin typeface="Arial"/>
                <a:cs typeface="Arial"/>
              </a:rPr>
              <a:t>May 2021</a:t>
            </a:r>
          </a:p>
          <a:p>
            <a:pPr lvl="1">
              <a:buClr>
                <a:srgbClr val="003D55"/>
              </a:buClr>
            </a:pPr>
            <a:r>
              <a:rPr lang="en-US" sz="3300">
                <a:latin typeface="Arial"/>
                <a:cs typeface="Arial"/>
              </a:rPr>
              <a:t>The SBE approved the EBLP weighted average methodology for measuring student growth.</a:t>
            </a:r>
            <a:endParaRPr lang="en-US" sz="3300"/>
          </a:p>
          <a:p>
            <a:pPr indent="-457200">
              <a:buClr>
                <a:srgbClr val="003D55"/>
              </a:buClr>
            </a:pPr>
            <a:r>
              <a:rPr lang="en-US" sz="3500" b="1">
                <a:latin typeface="Arial"/>
                <a:cs typeface="Arial"/>
              </a:rPr>
              <a:t>Fall 2024</a:t>
            </a:r>
            <a:endParaRPr lang="en-US" sz="3500" b="1"/>
          </a:p>
          <a:p>
            <a:pPr lvl="1">
              <a:buClr>
                <a:srgbClr val="003D55"/>
              </a:buClr>
            </a:pPr>
            <a:r>
              <a:rPr lang="en-US" sz="3300">
                <a:latin typeface="Arial"/>
                <a:cs typeface="Arial"/>
              </a:rPr>
              <a:t>The first set of Student Level Growth Model data will be released using Smarter Balanced Scores from the following years:</a:t>
            </a:r>
            <a:endParaRPr lang="en-US" sz="3300"/>
          </a:p>
          <a:p>
            <a:pPr marL="1029970" lvl="2">
              <a:buClr>
                <a:srgbClr val="003D55"/>
              </a:buClr>
            </a:pPr>
            <a:r>
              <a:rPr lang="en-US" sz="3100">
                <a:latin typeface="Arial"/>
                <a:cs typeface="Arial"/>
              </a:rPr>
              <a:t>2021-22</a:t>
            </a:r>
            <a:endParaRPr lang="en-US" sz="3100"/>
          </a:p>
          <a:p>
            <a:pPr marL="1029970" lvl="2">
              <a:buClr>
                <a:srgbClr val="003D55"/>
              </a:buClr>
            </a:pPr>
            <a:r>
              <a:rPr lang="en-US" sz="3100">
                <a:latin typeface="Arial"/>
                <a:cs typeface="Arial"/>
              </a:rPr>
              <a:t>2022-23</a:t>
            </a:r>
            <a:endParaRPr lang="en-US" sz="3100"/>
          </a:p>
          <a:p>
            <a:pPr marL="1029970" lvl="2">
              <a:buClr>
                <a:srgbClr val="003D55"/>
              </a:buClr>
            </a:pPr>
            <a:r>
              <a:rPr lang="en-US" sz="3100">
                <a:latin typeface="Arial"/>
                <a:cs typeface="Arial"/>
              </a:rPr>
              <a:t>2023-24</a:t>
            </a:r>
            <a:endParaRPr lang="en-US" sz="3100"/>
          </a:p>
          <a:p>
            <a:pPr marL="91440" indent="0">
              <a:buNone/>
            </a:pPr>
            <a:endParaRPr lang="en-US" sz="3500"/>
          </a:p>
        </p:txBody>
      </p:sp>
    </p:spTree>
    <p:extLst>
      <p:ext uri="{BB962C8B-B14F-4D97-AF65-F5344CB8AC3E}">
        <p14:creationId xmlns:p14="http://schemas.microsoft.com/office/powerpoint/2010/main" val="12037726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F245D7-9D9A-4401-AFDA-0AA3B7E8C525}"/>
              </a:ext>
            </a:extLst>
          </p:cNvPr>
          <p:cNvSpPr>
            <a:spLocks noGrp="1"/>
          </p:cNvSpPr>
          <p:nvPr>
            <p:ph type="title"/>
          </p:nvPr>
        </p:nvSpPr>
        <p:spPr>
          <a:xfrm>
            <a:off x="770289" y="323112"/>
            <a:ext cx="11517136" cy="701039"/>
          </a:xfrm>
        </p:spPr>
        <p:txBody>
          <a:bodyPr/>
          <a:lstStyle/>
          <a:p>
            <a:r>
              <a:rPr lang="en-US" sz="4800">
                <a:cs typeface="Arial"/>
              </a:rPr>
              <a:t>Growth Model</a:t>
            </a:r>
            <a:r>
              <a:rPr lang="en-US" sz="4800">
                <a:cs typeface="Aharoni"/>
              </a:rPr>
              <a:t> 2023 Plan</a:t>
            </a:r>
            <a:endParaRPr lang="en-US"/>
          </a:p>
        </p:txBody>
      </p:sp>
      <p:sp>
        <p:nvSpPr>
          <p:cNvPr id="3" name="Content Placeholder 2">
            <a:extLst>
              <a:ext uri="{FF2B5EF4-FFF2-40B4-BE49-F238E27FC236}">
                <a16:creationId xmlns:a16="http://schemas.microsoft.com/office/drawing/2014/main" id="{2758D759-DC8B-4FCF-BB4F-99FB644A703A}"/>
              </a:ext>
            </a:extLst>
          </p:cNvPr>
          <p:cNvSpPr>
            <a:spLocks noGrp="1"/>
          </p:cNvSpPr>
          <p:nvPr>
            <p:ph sz="quarter" idx="10"/>
          </p:nvPr>
        </p:nvSpPr>
        <p:spPr>
          <a:xfrm>
            <a:off x="566419" y="1701209"/>
            <a:ext cx="10858499" cy="4827181"/>
          </a:xfrm>
        </p:spPr>
        <p:txBody>
          <a:bodyPr vert="horz" lIns="91440" tIns="45720" rIns="91440" bIns="45720" rtlCol="0" anchor="t">
            <a:normAutofit/>
          </a:bodyPr>
          <a:lstStyle/>
          <a:p>
            <a:pPr>
              <a:buClr>
                <a:srgbClr val="2B50AC"/>
              </a:buClr>
            </a:pPr>
            <a:r>
              <a:rPr lang="en-US" sz="3700">
                <a:latin typeface="Arial"/>
                <a:cs typeface="Arial"/>
              </a:rPr>
              <a:t>CDE will solicit feedback from focus groups, educational partners, and the SBE on the best approach to display growth data to various audiences.</a:t>
            </a:r>
            <a:endParaRPr lang="en-US" sz="3700"/>
          </a:p>
        </p:txBody>
      </p:sp>
    </p:spTree>
    <p:extLst>
      <p:ext uri="{BB962C8B-B14F-4D97-AF65-F5344CB8AC3E}">
        <p14:creationId xmlns:p14="http://schemas.microsoft.com/office/powerpoint/2010/main" val="12907166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A5951-7ED4-5B3C-674A-DFECDFCEB87E}"/>
              </a:ext>
            </a:extLst>
          </p:cNvPr>
          <p:cNvSpPr>
            <a:spLocks noGrp="1"/>
          </p:cNvSpPr>
          <p:nvPr>
            <p:ph type="title"/>
          </p:nvPr>
        </p:nvSpPr>
        <p:spPr/>
        <p:txBody>
          <a:bodyPr/>
          <a:lstStyle/>
          <a:p>
            <a:r>
              <a:rPr lang="en-US" sz="4800">
                <a:cs typeface="Arial"/>
              </a:rPr>
              <a:t>Priority 1: Teacher Assignment Data </a:t>
            </a:r>
            <a:endParaRPr lang="en-US"/>
          </a:p>
        </p:txBody>
      </p:sp>
    </p:spTree>
    <p:extLst>
      <p:ext uri="{BB962C8B-B14F-4D97-AF65-F5344CB8AC3E}">
        <p14:creationId xmlns:p14="http://schemas.microsoft.com/office/powerpoint/2010/main" val="303789067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95C277-F4B4-44FE-ABAA-3121675CD2BF}"/>
              </a:ext>
            </a:extLst>
          </p:cNvPr>
          <p:cNvSpPr>
            <a:spLocks noGrp="1"/>
          </p:cNvSpPr>
          <p:nvPr>
            <p:ph type="title"/>
          </p:nvPr>
        </p:nvSpPr>
        <p:spPr/>
        <p:txBody>
          <a:bodyPr/>
          <a:lstStyle/>
          <a:p>
            <a:r>
              <a:rPr lang="en-US" sz="5400"/>
              <a:t>2022 Local Indicator Resources</a:t>
            </a:r>
          </a:p>
        </p:txBody>
      </p:sp>
      <p:sp>
        <p:nvSpPr>
          <p:cNvPr id="4" name="Content Placeholder 3">
            <a:extLst>
              <a:ext uri="{FF2B5EF4-FFF2-40B4-BE49-F238E27FC236}">
                <a16:creationId xmlns:a16="http://schemas.microsoft.com/office/drawing/2014/main" id="{2AAE63B4-153B-4BE5-8AFD-1C9295F2EAAA}"/>
              </a:ext>
            </a:extLst>
          </p:cNvPr>
          <p:cNvSpPr>
            <a:spLocks noGrp="1"/>
          </p:cNvSpPr>
          <p:nvPr>
            <p:ph sz="quarter" idx="10"/>
          </p:nvPr>
        </p:nvSpPr>
        <p:spPr/>
        <p:txBody>
          <a:bodyPr>
            <a:normAutofit fontScale="85000" lnSpcReduction="20000"/>
          </a:bodyPr>
          <a:lstStyle/>
          <a:p>
            <a:r>
              <a:rPr lang="en-US" dirty="0"/>
              <a:t>Information provided for information purposes on the 2022 Dashboard</a:t>
            </a:r>
          </a:p>
          <a:p>
            <a:r>
              <a:rPr lang="en-US" dirty="0"/>
              <a:t>Flyer titled “Information on Local Indicators for Parents” available on the Dashboard Toolkit at </a:t>
            </a:r>
            <a:r>
              <a:rPr lang="en-US" dirty="0">
                <a:hlinkClick r:id="rId2" tooltip="Information on Local Indicators for Parents Flyer"/>
              </a:rPr>
              <a:t>https://www.cde.ca.gov/ta/ac/cm/documents/localmeasureparents22.pdf</a:t>
            </a:r>
            <a:r>
              <a:rPr lang="en-US" dirty="0"/>
              <a:t>  </a:t>
            </a:r>
          </a:p>
          <a:p>
            <a:r>
              <a:rPr lang="en-US" dirty="0"/>
              <a:t>Self-Reflection tool document is available on the Local Indicator web page at </a:t>
            </a:r>
            <a:r>
              <a:rPr lang="en-US" dirty="0">
                <a:hlinkClick r:id="rId3" tooltip="Self-Reflection Tool"/>
              </a:rPr>
              <a:t>https://www.cde.ca.gov/ta/ac/cm/documents/pri1selfreftools2022.docx</a:t>
            </a:r>
            <a:endParaRPr lang="en-US" dirty="0"/>
          </a:p>
        </p:txBody>
      </p:sp>
    </p:spTree>
    <p:extLst>
      <p:ext uri="{BB962C8B-B14F-4D97-AF65-F5344CB8AC3E}">
        <p14:creationId xmlns:p14="http://schemas.microsoft.com/office/powerpoint/2010/main" val="287193949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DBBCC-BC15-4B60-812C-E2C324CA7C99}"/>
              </a:ext>
            </a:extLst>
          </p:cNvPr>
          <p:cNvSpPr>
            <a:spLocks noGrp="1"/>
          </p:cNvSpPr>
          <p:nvPr>
            <p:ph type="title"/>
          </p:nvPr>
        </p:nvSpPr>
        <p:spPr/>
        <p:txBody>
          <a:bodyPr/>
          <a:lstStyle/>
          <a:p>
            <a:r>
              <a:rPr lang="en-US" sz="4800"/>
              <a:t>Senate Bill 75</a:t>
            </a:r>
            <a:br>
              <a:rPr lang="en-US" sz="4800"/>
            </a:br>
            <a:r>
              <a:rPr lang="en-US" sz="4800"/>
              <a:t>(Chapter 51, Statutes of 2019)</a:t>
            </a:r>
            <a:endParaRPr lang="en-US" sz="4800">
              <a:cs typeface="Aharoni"/>
            </a:endParaRPr>
          </a:p>
        </p:txBody>
      </p:sp>
      <p:sp>
        <p:nvSpPr>
          <p:cNvPr id="3" name="Content Placeholder 2">
            <a:extLst>
              <a:ext uri="{FF2B5EF4-FFF2-40B4-BE49-F238E27FC236}">
                <a16:creationId xmlns:a16="http://schemas.microsoft.com/office/drawing/2014/main" id="{E93F53B6-5ED1-4EC5-ACE1-3DB7F94EA714}"/>
              </a:ext>
            </a:extLst>
          </p:cNvPr>
          <p:cNvSpPr>
            <a:spLocks noGrp="1"/>
          </p:cNvSpPr>
          <p:nvPr>
            <p:ph sz="quarter" idx="10"/>
          </p:nvPr>
        </p:nvSpPr>
        <p:spPr>
          <a:xfrm>
            <a:off x="647700" y="1985264"/>
            <a:ext cx="10858499" cy="3761740"/>
          </a:xfrm>
        </p:spPr>
        <p:txBody>
          <a:bodyPr vert="horz" lIns="91440" tIns="45720" rIns="91440" bIns="45720" rtlCol="0" anchor="t">
            <a:normAutofit fontScale="85000" lnSpcReduction="20000"/>
          </a:bodyPr>
          <a:lstStyle/>
          <a:p>
            <a:pPr marL="548640" indent="-457200" fontAlgn="base"/>
            <a:r>
              <a:rPr lang="en-US"/>
              <a:t>Requires that the standards for local indicators for which the department collects or otherwise has access to relevant and reliable school-level data for all schools statewide shall, to the extent practicable, be based on objective criteria</a:t>
            </a:r>
          </a:p>
          <a:p>
            <a:pPr marL="548640" indent="-457200" fontAlgn="base"/>
            <a:r>
              <a:rPr lang="en-US"/>
              <a:t>They may include, but are not necessarily limited to, the extent of any disparities across </a:t>
            </a:r>
            <a:r>
              <a:rPr lang="en-US" err="1"/>
              <a:t>schoolsites</a:t>
            </a:r>
            <a:r>
              <a:rPr lang="en-US"/>
              <a:t> within a school district or county office of education or performance relative to statewide data.</a:t>
            </a:r>
          </a:p>
        </p:txBody>
      </p:sp>
    </p:spTree>
    <p:extLst>
      <p:ext uri="{BB962C8B-B14F-4D97-AF65-F5344CB8AC3E}">
        <p14:creationId xmlns:p14="http://schemas.microsoft.com/office/powerpoint/2010/main" val="28147905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3EE47A-81CF-11F2-BEC4-6E1106289DC3}"/>
              </a:ext>
            </a:extLst>
          </p:cNvPr>
          <p:cNvSpPr>
            <a:spLocks noGrp="1"/>
          </p:cNvSpPr>
          <p:nvPr>
            <p:ph type="title"/>
          </p:nvPr>
        </p:nvSpPr>
        <p:spPr/>
        <p:txBody>
          <a:bodyPr/>
          <a:lstStyle/>
          <a:p>
            <a:r>
              <a:rPr lang="en-US">
                <a:cs typeface="Aharoni"/>
              </a:rPr>
              <a:t>Priority 1 Workplan for 2023</a:t>
            </a:r>
            <a:endParaRPr lang="en-US"/>
          </a:p>
        </p:txBody>
      </p:sp>
      <p:sp>
        <p:nvSpPr>
          <p:cNvPr id="3" name="Content Placeholder 2">
            <a:extLst>
              <a:ext uri="{FF2B5EF4-FFF2-40B4-BE49-F238E27FC236}">
                <a16:creationId xmlns:a16="http://schemas.microsoft.com/office/drawing/2014/main" id="{8F172BA5-DEFA-276A-0DF5-9C056C5DB036}"/>
              </a:ext>
            </a:extLst>
          </p:cNvPr>
          <p:cNvSpPr>
            <a:spLocks noGrp="1"/>
          </p:cNvSpPr>
          <p:nvPr>
            <p:ph sz="quarter" idx="10"/>
          </p:nvPr>
        </p:nvSpPr>
        <p:spPr/>
        <p:txBody>
          <a:bodyPr vert="horz" lIns="91440" tIns="45720" rIns="91440" bIns="45720" rtlCol="0" anchor="t">
            <a:normAutofit/>
          </a:bodyPr>
          <a:lstStyle/>
          <a:p>
            <a:r>
              <a:rPr lang="en-US">
                <a:latin typeface="Arial"/>
                <a:cs typeface="Arial"/>
              </a:rPr>
              <a:t>Develop objective criteria for reporting the teacher component of Priority 1</a:t>
            </a:r>
            <a:endParaRPr lang="en-US"/>
          </a:p>
          <a:p>
            <a:r>
              <a:rPr lang="en-US">
                <a:latin typeface="Arial"/>
                <a:cs typeface="Arial"/>
              </a:rPr>
              <a:t>Gather feedback for reporting information and resources for the 2023 Dashboard</a:t>
            </a:r>
          </a:p>
          <a:p>
            <a:endParaRPr lang="en-US"/>
          </a:p>
        </p:txBody>
      </p:sp>
    </p:spTree>
    <p:extLst>
      <p:ext uri="{BB962C8B-B14F-4D97-AF65-F5344CB8AC3E}">
        <p14:creationId xmlns:p14="http://schemas.microsoft.com/office/powerpoint/2010/main" val="236507266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B033A9-808C-4A1A-9A4F-8F7C0C5581AC}"/>
              </a:ext>
            </a:extLst>
          </p:cNvPr>
          <p:cNvSpPr>
            <a:spLocks noGrp="1"/>
          </p:cNvSpPr>
          <p:nvPr>
            <p:ph type="title"/>
          </p:nvPr>
        </p:nvSpPr>
        <p:spPr/>
        <p:txBody>
          <a:bodyPr/>
          <a:lstStyle/>
          <a:p>
            <a:r>
              <a:rPr lang="en-US" sz="5400"/>
              <a:t>2022 Dashboard State Summary</a:t>
            </a:r>
          </a:p>
        </p:txBody>
      </p:sp>
      <p:pic>
        <p:nvPicPr>
          <p:cNvPr id="5" name="Content Placeholder 9" descr="State summary for Dashboard indicators - Chronic Absenteeism, Suspension Rate, English Learner Progress, Graduation Rate, College/Career, English Language Arts, Mathematics results for 2022.">
            <a:extLst>
              <a:ext uri="{FF2B5EF4-FFF2-40B4-BE49-F238E27FC236}">
                <a16:creationId xmlns:a16="http://schemas.microsoft.com/office/drawing/2014/main" id="{C80FB6BE-824B-05FD-67DF-3DF81679B6F3}"/>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7700" y="1640115"/>
            <a:ext cx="10858500" cy="3078295"/>
          </a:xfrm>
        </p:spPr>
      </p:pic>
      <p:sp>
        <p:nvSpPr>
          <p:cNvPr id="6" name="Content Placeholder 3">
            <a:extLst>
              <a:ext uri="{FF2B5EF4-FFF2-40B4-BE49-F238E27FC236}">
                <a16:creationId xmlns:a16="http://schemas.microsoft.com/office/drawing/2014/main" id="{50F139FC-E2B2-B81E-6B77-B749F258D88C}"/>
              </a:ext>
            </a:extLst>
          </p:cNvPr>
          <p:cNvSpPr txBox="1">
            <a:spLocks/>
          </p:cNvSpPr>
          <p:nvPr/>
        </p:nvSpPr>
        <p:spPr>
          <a:xfrm>
            <a:off x="1030696" y="4718410"/>
            <a:ext cx="9743799" cy="1335314"/>
          </a:xfrm>
          <a:prstGeom prst="rect">
            <a:avLst/>
          </a:prstGeom>
        </p:spPr>
        <p:txBody>
          <a:bodyPr vert="horz" lIns="91440" tIns="45720" rIns="91440" bIns="45720" rtlCol="0">
            <a:normAutofit/>
          </a:bodyPr>
          <a:lstStyle>
            <a:lvl1pPr marL="365760" indent="-274320" algn="l" defTabSz="914400" rtl="0" eaLnBrk="1" latinLnBrk="0" hangingPunct="1">
              <a:lnSpc>
                <a:spcPct val="100000"/>
              </a:lnSpc>
              <a:spcBef>
                <a:spcPts val="600"/>
              </a:spcBef>
              <a:spcAft>
                <a:spcPts val="600"/>
              </a:spcAft>
              <a:buClr>
                <a:schemeClr val="tx2"/>
              </a:buClr>
              <a:buFont typeface="Arial" panose="020B0604020202020204" pitchFamily="34" charset="0"/>
              <a:buChar char="•"/>
              <a:tabLst>
                <a:tab pos="227013" algn="l"/>
              </a:tabLst>
              <a:defRPr sz="3600" kern="1200">
                <a:solidFill>
                  <a:schemeClr val="tx1"/>
                </a:solidFill>
                <a:latin typeface="Arial" panose="020B0604020202020204" pitchFamily="34" charset="0"/>
                <a:ea typeface="+mn-ea"/>
                <a:cs typeface="Arial" panose="020B0604020202020204" pitchFamily="34" charset="0"/>
              </a:defRPr>
            </a:lvl1pPr>
            <a:lvl2pPr marL="682625" indent="-273050" algn="l" defTabSz="914400" rtl="0" eaLnBrk="1" latinLnBrk="0" hangingPunct="1">
              <a:lnSpc>
                <a:spcPct val="100000"/>
              </a:lnSpc>
              <a:spcBef>
                <a:spcPts val="600"/>
              </a:spcBef>
              <a:spcAft>
                <a:spcPts val="600"/>
              </a:spcAft>
              <a:buClr>
                <a:schemeClr val="tx2"/>
              </a:buClr>
              <a:buFont typeface="Arial" panose="020B0604020202020204" pitchFamily="34" charset="0"/>
              <a:buChar char="◦"/>
              <a:tabLst>
                <a:tab pos="346075" algn="l"/>
                <a:tab pos="569913" algn="ctr"/>
              </a:tabLst>
              <a:defRPr sz="3400" kern="1200">
                <a:solidFill>
                  <a:schemeClr val="tx1"/>
                </a:solidFill>
                <a:latin typeface="Arial" panose="020B0604020202020204" pitchFamily="34" charset="0"/>
                <a:ea typeface="+mn-ea"/>
                <a:cs typeface="Arial" panose="020B0604020202020204" pitchFamily="34" charset="0"/>
              </a:defRPr>
            </a:lvl2pPr>
            <a:lvl3pPr marL="1030288" indent="-273050" algn="l" defTabSz="914400" rtl="0" eaLnBrk="1" latinLnBrk="0" hangingPunct="1">
              <a:lnSpc>
                <a:spcPct val="100000"/>
              </a:lnSpc>
              <a:spcBef>
                <a:spcPts val="600"/>
              </a:spcBef>
              <a:spcAft>
                <a:spcPts val="600"/>
              </a:spcAft>
              <a:buClr>
                <a:schemeClr val="tx2"/>
              </a:buClr>
              <a:buFont typeface="Wingdings" panose="05000000000000000000" pitchFamily="2" charset="2"/>
              <a:buChar char="§"/>
              <a:defRPr sz="3200" kern="1200">
                <a:solidFill>
                  <a:schemeClr val="tx1"/>
                </a:solidFill>
                <a:latin typeface="Arial" panose="020B0604020202020204" pitchFamily="34" charset="0"/>
                <a:ea typeface="+mn-ea"/>
                <a:cs typeface="Arial" panose="020B0604020202020204" pitchFamily="34" charset="0"/>
              </a:defRPr>
            </a:lvl3pPr>
            <a:lvl4pPr marL="1423988" indent="-273050" algn="l" defTabSz="914400" rtl="0" eaLnBrk="1" latinLnBrk="0" hangingPunct="1">
              <a:lnSpc>
                <a:spcPct val="100000"/>
              </a:lnSpc>
              <a:spcBef>
                <a:spcPts val="600"/>
              </a:spcBef>
              <a:spcAft>
                <a:spcPts val="600"/>
              </a:spcAft>
              <a:buClr>
                <a:schemeClr val="tx2"/>
              </a:buClr>
              <a:buFont typeface="Arial" panose="020B0604020202020204" pitchFamily="34" charset="0"/>
              <a:buChar char="•"/>
              <a:tabLst>
                <a:tab pos="117475" algn="ctr"/>
              </a:tabLst>
              <a:defRPr sz="3000" kern="1200">
                <a:solidFill>
                  <a:schemeClr val="tx1"/>
                </a:solidFill>
                <a:latin typeface="Arial" panose="020B0604020202020204" pitchFamily="34" charset="0"/>
                <a:ea typeface="+mn-ea"/>
                <a:cs typeface="Arial" panose="020B0604020202020204" pitchFamily="34" charset="0"/>
              </a:defRPr>
            </a:lvl4pPr>
            <a:lvl5pPr marL="1655763" indent="-273050" algn="l" defTabSz="914400" rtl="0" eaLnBrk="1" latinLnBrk="0" hangingPunct="1">
              <a:lnSpc>
                <a:spcPct val="100000"/>
              </a:lnSpc>
              <a:spcBef>
                <a:spcPts val="600"/>
              </a:spcBef>
              <a:spcAft>
                <a:spcPts val="600"/>
              </a:spcAft>
              <a:buClr>
                <a:schemeClr val="tx2"/>
              </a:buClr>
              <a:buFont typeface="Open Sans" panose="020B0606030504020204" pitchFamily="34" charset="0"/>
              <a:buChar char="−"/>
              <a:tabLst/>
              <a:defRPr sz="2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t>Note: The College/Career Indicator is not reported on the 2022 Dashboard due to limited statewide testing in 2020–21. This measure will resume with "Status Only" reporting on 2023 Dashboard.</a:t>
            </a:r>
          </a:p>
        </p:txBody>
      </p:sp>
    </p:spTree>
    <p:extLst>
      <p:ext uri="{BB962C8B-B14F-4D97-AF65-F5344CB8AC3E}">
        <p14:creationId xmlns:p14="http://schemas.microsoft.com/office/powerpoint/2010/main" val="334500459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D3A1C2-2693-54D3-EDFE-130C6F483FE9}"/>
              </a:ext>
            </a:extLst>
          </p:cNvPr>
          <p:cNvSpPr>
            <a:spLocks noGrp="1"/>
          </p:cNvSpPr>
          <p:nvPr>
            <p:ph type="title"/>
          </p:nvPr>
        </p:nvSpPr>
        <p:spPr/>
        <p:txBody>
          <a:bodyPr/>
          <a:lstStyle/>
          <a:p>
            <a:r>
              <a:rPr lang="en-US" sz="4800">
                <a:cs typeface="Arial"/>
              </a:rPr>
              <a:t>Least Restrictive Environment (LRE) </a:t>
            </a:r>
            <a:endParaRPr lang="en-US"/>
          </a:p>
        </p:txBody>
      </p:sp>
    </p:spTree>
    <p:extLst>
      <p:ext uri="{BB962C8B-B14F-4D97-AF65-F5344CB8AC3E}">
        <p14:creationId xmlns:p14="http://schemas.microsoft.com/office/powerpoint/2010/main" val="325336205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AB869-14C4-B665-C6B0-07436F6CC9CD}"/>
              </a:ext>
            </a:extLst>
          </p:cNvPr>
          <p:cNvSpPr>
            <a:spLocks noGrp="1"/>
          </p:cNvSpPr>
          <p:nvPr>
            <p:ph type="title"/>
          </p:nvPr>
        </p:nvSpPr>
        <p:spPr/>
        <p:txBody>
          <a:bodyPr/>
          <a:lstStyle/>
          <a:p>
            <a:r>
              <a:rPr lang="en-US" sz="4400">
                <a:cs typeface="Aharoni"/>
              </a:rPr>
              <a:t>Least Restrictive Environment Workplan for 2023</a:t>
            </a:r>
            <a:endParaRPr lang="en-US" sz="4400"/>
          </a:p>
        </p:txBody>
      </p:sp>
      <p:sp>
        <p:nvSpPr>
          <p:cNvPr id="3" name="Content Placeholder 2">
            <a:extLst>
              <a:ext uri="{FF2B5EF4-FFF2-40B4-BE49-F238E27FC236}">
                <a16:creationId xmlns:a16="http://schemas.microsoft.com/office/drawing/2014/main" id="{15CFB364-2A8E-9B7B-77DA-6DF625186C5F}"/>
              </a:ext>
            </a:extLst>
          </p:cNvPr>
          <p:cNvSpPr>
            <a:spLocks noGrp="1"/>
          </p:cNvSpPr>
          <p:nvPr>
            <p:ph sz="quarter" idx="10"/>
          </p:nvPr>
        </p:nvSpPr>
        <p:spPr/>
        <p:txBody>
          <a:bodyPr vert="horz" lIns="91440" tIns="45720" rIns="91440" bIns="45720" rtlCol="0" anchor="t">
            <a:normAutofit fontScale="92500" lnSpcReduction="20000"/>
          </a:bodyPr>
          <a:lstStyle/>
          <a:p>
            <a:pPr marL="91440" indent="0" fontAlgn="base">
              <a:buNone/>
            </a:pPr>
            <a:r>
              <a:rPr lang="en-US" b="1" i="1"/>
              <a:t>Education Code</a:t>
            </a:r>
            <a:r>
              <a:rPr lang="en-US" b="1"/>
              <a:t> Section 56049.1 requires:</a:t>
            </a:r>
          </a:p>
          <a:p>
            <a:pPr fontAlgn="base"/>
            <a:r>
              <a:rPr lang="en-US">
                <a:latin typeface="Arial"/>
                <a:cs typeface="Arial"/>
              </a:rPr>
              <a:t>On or before November 30, 2023, the department shall publish data related to federal measures of least restrictive environment for pupils with disabilities on its internet website and shall include it as a resource on the California School Dashboard, established pursuant to subdivision (f) of Section 52064.5.</a:t>
            </a:r>
          </a:p>
          <a:p>
            <a:pPr fontAlgn="base"/>
            <a:r>
              <a:rPr lang="en-US">
                <a:latin typeface="Arial"/>
                <a:cs typeface="Arial"/>
              </a:rPr>
              <a:t>The data shall be disaggregated by race or ethnicity and local educational agency.</a:t>
            </a:r>
          </a:p>
          <a:p>
            <a:endParaRPr lang="en-US"/>
          </a:p>
        </p:txBody>
      </p:sp>
    </p:spTree>
    <p:extLst>
      <p:ext uri="{BB962C8B-B14F-4D97-AF65-F5344CB8AC3E}">
        <p14:creationId xmlns:p14="http://schemas.microsoft.com/office/powerpoint/2010/main" val="266734636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A5951-7ED4-5B3C-674A-DFECDFCEB87E}"/>
              </a:ext>
            </a:extLst>
          </p:cNvPr>
          <p:cNvSpPr>
            <a:spLocks noGrp="1"/>
          </p:cNvSpPr>
          <p:nvPr>
            <p:ph type="title"/>
          </p:nvPr>
        </p:nvSpPr>
        <p:spPr/>
        <p:txBody>
          <a:bodyPr/>
          <a:lstStyle/>
          <a:p>
            <a:r>
              <a:rPr lang="en-US" sz="4800">
                <a:cs typeface="Arial"/>
              </a:rPr>
              <a:t> Business Rules Changes  </a:t>
            </a:r>
            <a:endParaRPr lang="en-US"/>
          </a:p>
          <a:p>
            <a:endParaRPr lang="en-US" sz="4800">
              <a:cs typeface="Arial"/>
            </a:endParaRPr>
          </a:p>
        </p:txBody>
      </p:sp>
    </p:spTree>
    <p:extLst>
      <p:ext uri="{BB962C8B-B14F-4D97-AF65-F5344CB8AC3E}">
        <p14:creationId xmlns:p14="http://schemas.microsoft.com/office/powerpoint/2010/main" val="11370225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AB869-14C4-B665-C6B0-07436F6CC9CD}"/>
              </a:ext>
            </a:extLst>
          </p:cNvPr>
          <p:cNvSpPr>
            <a:spLocks noGrp="1"/>
          </p:cNvSpPr>
          <p:nvPr>
            <p:ph type="title"/>
          </p:nvPr>
        </p:nvSpPr>
        <p:spPr/>
        <p:txBody>
          <a:bodyPr/>
          <a:lstStyle/>
          <a:p>
            <a:r>
              <a:rPr lang="en-US" sz="4400" dirty="0">
                <a:cs typeface="Aharoni"/>
              </a:rPr>
              <a:t>Business Rule Changes for 2023</a:t>
            </a:r>
            <a:endParaRPr lang="en-US" sz="4400" dirty="0"/>
          </a:p>
        </p:txBody>
      </p:sp>
      <p:sp>
        <p:nvSpPr>
          <p:cNvPr id="3" name="Content Placeholder 2">
            <a:extLst>
              <a:ext uri="{FF2B5EF4-FFF2-40B4-BE49-F238E27FC236}">
                <a16:creationId xmlns:a16="http://schemas.microsoft.com/office/drawing/2014/main" id="{15CFB364-2A8E-9B7B-77DA-6DF625186C5F}"/>
              </a:ext>
            </a:extLst>
          </p:cNvPr>
          <p:cNvSpPr>
            <a:spLocks noGrp="1"/>
          </p:cNvSpPr>
          <p:nvPr>
            <p:ph sz="quarter" idx="10"/>
          </p:nvPr>
        </p:nvSpPr>
        <p:spPr/>
        <p:txBody>
          <a:bodyPr vert="horz" lIns="91440" tIns="45720" rIns="91440" bIns="45720" rtlCol="0" anchor="t">
            <a:normAutofit/>
          </a:bodyPr>
          <a:lstStyle/>
          <a:p>
            <a:r>
              <a:rPr lang="en-US">
                <a:latin typeface="Arial"/>
                <a:cs typeface="Arial"/>
              </a:rPr>
              <a:t>Reviewing business rules that affect/change the  overall performance levels for state indicators, such as:</a:t>
            </a:r>
            <a:endParaRPr lang="en-US"/>
          </a:p>
          <a:p>
            <a:pPr lvl="1"/>
            <a:r>
              <a:rPr lang="en-US">
                <a:latin typeface="Arial"/>
                <a:cs typeface="Arial"/>
              </a:rPr>
              <a:t>ELPI Participation Rate</a:t>
            </a:r>
            <a:endParaRPr lang="en-US"/>
          </a:p>
          <a:p>
            <a:pPr lvl="1"/>
            <a:r>
              <a:rPr lang="en-US">
                <a:latin typeface="Arial"/>
                <a:cs typeface="Arial"/>
              </a:rPr>
              <a:t>Lack of Data Certification</a:t>
            </a:r>
          </a:p>
          <a:p>
            <a:pPr lvl="1"/>
            <a:r>
              <a:rPr lang="en-US">
                <a:latin typeface="Arial"/>
                <a:cs typeface="Arial"/>
              </a:rPr>
              <a:t>Missing/Incorrect Data Following Certification</a:t>
            </a:r>
          </a:p>
          <a:p>
            <a:pPr lvl="1"/>
            <a:endParaRPr lang="en-US"/>
          </a:p>
        </p:txBody>
      </p:sp>
    </p:spTree>
    <p:extLst>
      <p:ext uri="{BB962C8B-B14F-4D97-AF65-F5344CB8AC3E}">
        <p14:creationId xmlns:p14="http://schemas.microsoft.com/office/powerpoint/2010/main" val="25263779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163B60-9782-5499-9E11-4728682C697F}"/>
              </a:ext>
            </a:extLst>
          </p:cNvPr>
          <p:cNvSpPr>
            <a:spLocks noGrp="1"/>
          </p:cNvSpPr>
          <p:nvPr>
            <p:ph type="title"/>
          </p:nvPr>
        </p:nvSpPr>
        <p:spPr/>
        <p:txBody>
          <a:bodyPr/>
          <a:lstStyle/>
          <a:p>
            <a:r>
              <a:rPr lang="en-US" sz="4800">
                <a:cs typeface="Arial"/>
              </a:rPr>
              <a:t>Next Steps for the State Board</a:t>
            </a:r>
          </a:p>
        </p:txBody>
      </p:sp>
    </p:spTree>
    <p:extLst>
      <p:ext uri="{BB962C8B-B14F-4D97-AF65-F5344CB8AC3E}">
        <p14:creationId xmlns:p14="http://schemas.microsoft.com/office/powerpoint/2010/main" val="77530809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AAB869-14C4-B665-C6B0-07436F6CC9CD}"/>
              </a:ext>
            </a:extLst>
          </p:cNvPr>
          <p:cNvSpPr>
            <a:spLocks noGrp="1"/>
          </p:cNvSpPr>
          <p:nvPr>
            <p:ph type="title"/>
          </p:nvPr>
        </p:nvSpPr>
        <p:spPr/>
        <p:txBody>
          <a:bodyPr/>
          <a:lstStyle/>
          <a:p>
            <a:r>
              <a:rPr lang="en-US" sz="4400" dirty="0">
                <a:cs typeface="Aharoni"/>
              </a:rPr>
              <a:t>March SBE Meeting</a:t>
            </a:r>
            <a:endParaRPr lang="en-US" sz="4400" dirty="0"/>
          </a:p>
        </p:txBody>
      </p:sp>
      <p:sp>
        <p:nvSpPr>
          <p:cNvPr id="3" name="Content Placeholder 2">
            <a:extLst>
              <a:ext uri="{FF2B5EF4-FFF2-40B4-BE49-F238E27FC236}">
                <a16:creationId xmlns:a16="http://schemas.microsoft.com/office/drawing/2014/main" id="{15CFB364-2A8E-9B7B-77DA-6DF625186C5F}"/>
              </a:ext>
            </a:extLst>
          </p:cNvPr>
          <p:cNvSpPr>
            <a:spLocks noGrp="1"/>
          </p:cNvSpPr>
          <p:nvPr>
            <p:ph sz="quarter" idx="10"/>
          </p:nvPr>
        </p:nvSpPr>
        <p:spPr/>
        <p:txBody>
          <a:bodyPr vert="horz" lIns="91440" tIns="45720" rIns="91440" bIns="45720" rtlCol="0" anchor="t">
            <a:normAutofit/>
          </a:bodyPr>
          <a:lstStyle/>
          <a:p>
            <a:r>
              <a:rPr lang="en-US" dirty="0">
                <a:latin typeface="Arial"/>
                <a:cs typeface="Arial"/>
              </a:rPr>
              <a:t>SBE will provide feedback on the 2023 Accountability work plan</a:t>
            </a:r>
            <a:endParaRPr lang="en-US" dirty="0"/>
          </a:p>
          <a:p>
            <a:pPr lvl="1"/>
            <a:endParaRPr lang="en-US"/>
          </a:p>
        </p:txBody>
      </p:sp>
    </p:spTree>
    <p:extLst>
      <p:ext uri="{BB962C8B-B14F-4D97-AF65-F5344CB8AC3E}">
        <p14:creationId xmlns:p14="http://schemas.microsoft.com/office/powerpoint/2010/main" val="126927701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F1969-37C5-D68A-B597-0158699B01AA}"/>
              </a:ext>
            </a:extLst>
          </p:cNvPr>
          <p:cNvSpPr>
            <a:spLocks noGrp="1"/>
          </p:cNvSpPr>
          <p:nvPr>
            <p:ph type="title"/>
          </p:nvPr>
        </p:nvSpPr>
        <p:spPr/>
        <p:txBody>
          <a:bodyPr/>
          <a:lstStyle/>
          <a:p>
            <a:r>
              <a:rPr lang="en-US" sz="4400" dirty="0">
                <a:cs typeface="Aharoni"/>
              </a:rPr>
              <a:t>September SBE Meeting</a:t>
            </a:r>
            <a:endParaRPr lang="en-US" sz="4400" dirty="0"/>
          </a:p>
        </p:txBody>
      </p:sp>
      <p:sp>
        <p:nvSpPr>
          <p:cNvPr id="3" name="Content Placeholder 2">
            <a:extLst>
              <a:ext uri="{FF2B5EF4-FFF2-40B4-BE49-F238E27FC236}">
                <a16:creationId xmlns:a16="http://schemas.microsoft.com/office/drawing/2014/main" id="{89064C73-4A7E-33DB-8EA6-3C94837FDFF5}"/>
              </a:ext>
            </a:extLst>
          </p:cNvPr>
          <p:cNvSpPr>
            <a:spLocks noGrp="1"/>
          </p:cNvSpPr>
          <p:nvPr>
            <p:ph sz="quarter" idx="10"/>
          </p:nvPr>
        </p:nvSpPr>
        <p:spPr/>
        <p:txBody>
          <a:bodyPr vert="horz" lIns="91440" tIns="45720" rIns="91440" bIns="45720" rtlCol="0" anchor="t">
            <a:normAutofit lnSpcReduction="10000"/>
          </a:bodyPr>
          <a:lstStyle/>
          <a:p>
            <a:r>
              <a:rPr lang="en-US">
                <a:latin typeface="Arial"/>
                <a:cs typeface="Arial"/>
              </a:rPr>
              <a:t>SBE will have the opportunity to approve:</a:t>
            </a:r>
            <a:endParaRPr lang="en-US"/>
          </a:p>
          <a:p>
            <a:pPr lvl="1"/>
            <a:r>
              <a:rPr lang="en-US">
                <a:latin typeface="Arial"/>
                <a:cs typeface="Arial"/>
              </a:rPr>
              <a:t>Completion of English Learner Progress Indicator (ELPI)</a:t>
            </a:r>
          </a:p>
          <a:p>
            <a:pPr lvl="1"/>
            <a:r>
              <a:rPr lang="en-US">
                <a:latin typeface="Arial"/>
                <a:cs typeface="Arial"/>
              </a:rPr>
              <a:t>Updates and Revisions to State Indicators</a:t>
            </a:r>
          </a:p>
          <a:p>
            <a:pPr marL="1029970" lvl="2"/>
            <a:r>
              <a:rPr lang="en-US">
                <a:latin typeface="Arial"/>
                <a:cs typeface="Arial"/>
              </a:rPr>
              <a:t>Graduation Rate Indicator</a:t>
            </a:r>
          </a:p>
          <a:p>
            <a:pPr marL="1029970" lvl="2"/>
            <a:r>
              <a:rPr lang="en-US">
                <a:latin typeface="Arial"/>
                <a:cs typeface="Arial"/>
              </a:rPr>
              <a:t>College/Career Indicator</a:t>
            </a:r>
          </a:p>
          <a:p>
            <a:pPr>
              <a:buFont typeface="Arial" panose="05000000000000000000" pitchFamily="2" charset="2"/>
              <a:buChar char="•"/>
            </a:pPr>
            <a:r>
              <a:rPr lang="en-US">
                <a:latin typeface="Arial"/>
                <a:cs typeface="Arial"/>
              </a:rPr>
              <a:t>Updated Business Rules for 2023 Dashboard</a:t>
            </a:r>
          </a:p>
          <a:p>
            <a:pPr marL="1029970" lvl="2"/>
            <a:endParaRPr lang="en-US"/>
          </a:p>
          <a:p>
            <a:pPr lvl="1"/>
            <a:endParaRPr lang="en-US"/>
          </a:p>
        </p:txBody>
      </p:sp>
    </p:spTree>
    <p:extLst>
      <p:ext uri="{BB962C8B-B14F-4D97-AF65-F5344CB8AC3E}">
        <p14:creationId xmlns:p14="http://schemas.microsoft.com/office/powerpoint/2010/main" val="1104766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70E7503-5DC1-F679-BF07-959BAB2F4C93}"/>
              </a:ext>
            </a:extLst>
          </p:cNvPr>
          <p:cNvSpPr>
            <a:spLocks noGrp="1"/>
          </p:cNvSpPr>
          <p:nvPr>
            <p:ph type="title"/>
          </p:nvPr>
        </p:nvSpPr>
        <p:spPr/>
        <p:txBody>
          <a:bodyPr/>
          <a:lstStyle/>
          <a:p>
            <a:r>
              <a:rPr lang="en-US" sz="4000">
                <a:solidFill>
                  <a:schemeClr val="tx1"/>
                </a:solidFill>
              </a:rPr>
              <a:t>What is the Chronic Absenteeism Rate?</a:t>
            </a:r>
          </a:p>
        </p:txBody>
      </p:sp>
      <p:sp>
        <p:nvSpPr>
          <p:cNvPr id="5" name="Text Placeholder 4">
            <a:extLst>
              <a:ext uri="{FF2B5EF4-FFF2-40B4-BE49-F238E27FC236}">
                <a16:creationId xmlns:a16="http://schemas.microsoft.com/office/drawing/2014/main" id="{B520020A-88AA-BD7B-50FB-C5942A07A7DE}"/>
              </a:ext>
            </a:extLst>
          </p:cNvPr>
          <p:cNvSpPr>
            <a:spLocks noGrp="1"/>
          </p:cNvSpPr>
          <p:nvPr>
            <p:ph sz="quarter" idx="10"/>
          </p:nvPr>
        </p:nvSpPr>
        <p:spPr/>
        <p:txBody>
          <a:bodyPr>
            <a:normAutofit fontScale="92500"/>
          </a:bodyPr>
          <a:lstStyle/>
          <a:p>
            <a:r>
              <a:rPr lang="en-US"/>
              <a:t>Represents the percent of students that are chronically absent (miss 10 percent or more of days expected)</a:t>
            </a:r>
          </a:p>
          <a:p>
            <a:r>
              <a:rPr lang="en-US"/>
              <a:t>Includes students expected to attend at least 31 days</a:t>
            </a:r>
          </a:p>
          <a:p>
            <a:r>
              <a:rPr lang="en-US"/>
              <a:t>Uses attendance data submitted by local educational agencies to the California Longitudinal Pupil Achievement Data System (CALPADS). </a:t>
            </a:r>
            <a:endParaRPr lang="en-US" sz="3200"/>
          </a:p>
        </p:txBody>
      </p:sp>
    </p:spTree>
    <p:extLst>
      <p:ext uri="{BB962C8B-B14F-4D97-AF65-F5344CB8AC3E}">
        <p14:creationId xmlns:p14="http://schemas.microsoft.com/office/powerpoint/2010/main" val="4922049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F4D89-0BB5-0999-8897-A49119617C31}"/>
              </a:ext>
            </a:extLst>
          </p:cNvPr>
          <p:cNvSpPr>
            <a:spLocks noGrp="1"/>
          </p:cNvSpPr>
          <p:nvPr>
            <p:ph type="title"/>
          </p:nvPr>
        </p:nvSpPr>
        <p:spPr>
          <a:noFill/>
        </p:spPr>
        <p:txBody>
          <a:bodyPr/>
          <a:lstStyle/>
          <a:p>
            <a:r>
              <a:rPr lang="en-US" sz="4000">
                <a:solidFill>
                  <a:schemeClr val="tx1"/>
                </a:solidFill>
              </a:rPr>
              <a:t>Differences Between </a:t>
            </a:r>
            <a:r>
              <a:rPr lang="en-US" sz="4000" err="1">
                <a:solidFill>
                  <a:schemeClr val="tx1"/>
                </a:solidFill>
              </a:rPr>
              <a:t>DataQuest</a:t>
            </a:r>
            <a:r>
              <a:rPr lang="en-US" sz="4000">
                <a:solidFill>
                  <a:schemeClr val="tx1"/>
                </a:solidFill>
              </a:rPr>
              <a:t> and the Dashboard for Chronic Absenteeism Rate</a:t>
            </a:r>
          </a:p>
        </p:txBody>
      </p:sp>
      <p:graphicFrame>
        <p:nvGraphicFramePr>
          <p:cNvPr id="6" name="Table 6" descr="Differences between DataQuest and the Dashboard for Chronic Absenteeism Rate.">
            <a:extLst>
              <a:ext uri="{FF2B5EF4-FFF2-40B4-BE49-F238E27FC236}">
                <a16:creationId xmlns:a16="http://schemas.microsoft.com/office/drawing/2014/main" id="{45A21E27-7F38-260E-E82C-81343E972FAC}"/>
              </a:ext>
            </a:extLst>
          </p:cNvPr>
          <p:cNvGraphicFramePr>
            <a:graphicFrameLocks noGrp="1"/>
          </p:cNvGraphicFramePr>
          <p:nvPr>
            <p:ph sz="quarter" idx="10"/>
            <p:extLst>
              <p:ext uri="{D42A27DB-BD31-4B8C-83A1-F6EECF244321}">
                <p14:modId xmlns:p14="http://schemas.microsoft.com/office/powerpoint/2010/main" val="4191370049"/>
              </p:ext>
            </p:extLst>
          </p:nvPr>
        </p:nvGraphicFramePr>
        <p:xfrm>
          <a:off x="647700" y="1752600"/>
          <a:ext cx="10858500" cy="4045313"/>
        </p:xfrm>
        <a:graphic>
          <a:graphicData uri="http://schemas.openxmlformats.org/drawingml/2006/table">
            <a:tbl>
              <a:tblPr firstRow="1" bandRow="1">
                <a:tableStyleId>{5C22544A-7EE6-4342-B048-85BDC9FD1C3A}</a:tableStyleId>
              </a:tblPr>
              <a:tblGrid>
                <a:gridCol w="5429250">
                  <a:extLst>
                    <a:ext uri="{9D8B030D-6E8A-4147-A177-3AD203B41FA5}">
                      <a16:colId xmlns:a16="http://schemas.microsoft.com/office/drawing/2014/main" val="2910466587"/>
                    </a:ext>
                  </a:extLst>
                </a:gridCol>
                <a:gridCol w="5429250">
                  <a:extLst>
                    <a:ext uri="{9D8B030D-6E8A-4147-A177-3AD203B41FA5}">
                      <a16:colId xmlns:a16="http://schemas.microsoft.com/office/drawing/2014/main" val="2362622259"/>
                    </a:ext>
                  </a:extLst>
                </a:gridCol>
              </a:tblGrid>
              <a:tr h="660487">
                <a:tc>
                  <a:txBody>
                    <a:bodyPr/>
                    <a:lstStyle/>
                    <a:p>
                      <a:pPr algn="ctr"/>
                      <a:r>
                        <a:rPr lang="en-US" sz="3200" b="1" dirty="0">
                          <a:latin typeface="Arial" panose="020B0604020202020204" pitchFamily="34" charset="0"/>
                          <a:cs typeface="Arial" panose="020B0604020202020204" pitchFamily="34" charset="0"/>
                        </a:rPr>
                        <a:t>DataQuest</a:t>
                      </a:r>
                      <a:endParaRPr lang="en-US" sz="3200" dirty="0">
                        <a:latin typeface="Arial" panose="020B0604020202020204" pitchFamily="34" charset="0"/>
                        <a:cs typeface="Arial" panose="020B0604020202020204" pitchFamily="34" charset="0"/>
                      </a:endParaRPr>
                    </a:p>
                  </a:txBody>
                  <a:tcPr marL="89375" marR="89375" anchor="ct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3200" b="1">
                          <a:latin typeface="Arial" panose="020B0604020202020204" pitchFamily="34" charset="0"/>
                          <a:cs typeface="Arial" panose="020B0604020202020204" pitchFamily="34" charset="0"/>
                        </a:rPr>
                        <a:t>Dashboard</a:t>
                      </a:r>
                    </a:p>
                  </a:txBody>
                  <a:tcPr marL="89375" marR="89375" anchor="ctr"/>
                </a:tc>
                <a:extLst>
                  <a:ext uri="{0D108BD9-81ED-4DB2-BD59-A6C34878D82A}">
                    <a16:rowId xmlns:a16="http://schemas.microsoft.com/office/drawing/2014/main" val="1289719582"/>
                  </a:ext>
                </a:extLst>
              </a:tr>
              <a:tr h="569065">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2400">
                          <a:latin typeface="Arial" panose="020B0604020202020204" pitchFamily="34" charset="0"/>
                          <a:cs typeface="Arial" panose="020B0604020202020204" pitchFamily="34" charset="0"/>
                        </a:rPr>
                        <a:t>Use filters to report grade spans</a:t>
                      </a:r>
                    </a:p>
                  </a:txBody>
                  <a:tcPr marL="89375" marR="89375"/>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2400">
                          <a:latin typeface="Arial" panose="020B0604020202020204" pitchFamily="34" charset="0"/>
                          <a:cs typeface="Arial" panose="020B0604020202020204" pitchFamily="34" charset="0"/>
                        </a:rPr>
                        <a:t>Reports grades </a:t>
                      </a:r>
                      <a:r>
                        <a:rPr lang="en-US" sz="2400" b="1">
                          <a:latin typeface="Arial" panose="020B0604020202020204" pitchFamily="34" charset="0"/>
                          <a:cs typeface="Arial" panose="020B0604020202020204" pitchFamily="34" charset="0"/>
                        </a:rPr>
                        <a:t>K-8 only</a:t>
                      </a:r>
                    </a:p>
                  </a:txBody>
                  <a:tcPr marL="89375" marR="89375"/>
                </a:tc>
                <a:extLst>
                  <a:ext uri="{0D108BD9-81ED-4DB2-BD59-A6C34878D82A}">
                    <a16:rowId xmlns:a16="http://schemas.microsoft.com/office/drawing/2014/main" val="757861111"/>
                  </a:ext>
                </a:extLst>
              </a:tr>
              <a:tr h="93858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a:latin typeface="Arial" panose="020B0604020202020204" pitchFamily="34" charset="0"/>
                          <a:cs typeface="Arial" panose="020B0604020202020204" pitchFamily="34" charset="0"/>
                        </a:rPr>
                        <a:t>Non-public Schools (NPS) included in LEA reports</a:t>
                      </a:r>
                    </a:p>
                  </a:txBody>
                  <a:tcPr marL="89375" marR="89375"/>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2400">
                          <a:latin typeface="Arial" panose="020B0604020202020204" pitchFamily="34" charset="0"/>
                          <a:cs typeface="Arial" panose="020B0604020202020204" pitchFamily="34" charset="0"/>
                        </a:rPr>
                        <a:t>NPS </a:t>
                      </a:r>
                      <a:r>
                        <a:rPr lang="en-US" sz="2400" b="1">
                          <a:latin typeface="Arial" panose="020B0604020202020204" pitchFamily="34" charset="0"/>
                          <a:cs typeface="Arial" panose="020B0604020202020204" pitchFamily="34" charset="0"/>
                        </a:rPr>
                        <a:t>not </a:t>
                      </a:r>
                      <a:r>
                        <a:rPr lang="en-US" sz="2400">
                          <a:latin typeface="Arial" panose="020B0604020202020204" pitchFamily="34" charset="0"/>
                          <a:cs typeface="Arial" panose="020B0604020202020204" pitchFamily="34" charset="0"/>
                        </a:rPr>
                        <a:t>included in LEA reports</a:t>
                      </a:r>
                    </a:p>
                  </a:txBody>
                  <a:tcPr marL="89375" marR="89375"/>
                </a:tc>
                <a:extLst>
                  <a:ext uri="{0D108BD9-81ED-4DB2-BD59-A6C34878D82A}">
                    <a16:rowId xmlns:a16="http://schemas.microsoft.com/office/drawing/2014/main" val="1749571666"/>
                  </a:ext>
                </a:extLst>
              </a:tr>
              <a:tr h="93858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a:latin typeface="Arial" panose="020B0604020202020204" pitchFamily="34" charset="0"/>
                          <a:cs typeface="Arial" panose="020B0604020202020204" pitchFamily="34" charset="0"/>
                        </a:rPr>
                        <a:t>Use filters to include/exclude charter schools for authorizers</a:t>
                      </a:r>
                    </a:p>
                  </a:txBody>
                  <a:tcPr marL="89375" marR="89375"/>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2400" b="1">
                          <a:latin typeface="Arial" panose="020B0604020202020204" pitchFamily="34" charset="0"/>
                          <a:cs typeface="Arial" panose="020B0604020202020204" pitchFamily="34" charset="0"/>
                        </a:rPr>
                        <a:t>Charter schools excluded</a:t>
                      </a:r>
                      <a:r>
                        <a:rPr lang="en-US" sz="2400">
                          <a:latin typeface="Arial" panose="020B0604020202020204" pitchFamily="34" charset="0"/>
                          <a:cs typeface="Arial" panose="020B0604020202020204" pitchFamily="34" charset="0"/>
                        </a:rPr>
                        <a:t> from authorizer’s results </a:t>
                      </a:r>
                    </a:p>
                  </a:txBody>
                  <a:tcPr marL="89375" marR="89375"/>
                </a:tc>
                <a:extLst>
                  <a:ext uri="{0D108BD9-81ED-4DB2-BD59-A6C34878D82A}">
                    <a16:rowId xmlns:a16="http://schemas.microsoft.com/office/drawing/2014/main" val="3821287823"/>
                  </a:ext>
                </a:extLst>
              </a:tr>
              <a:tr h="93858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a:latin typeface="Arial" panose="020B0604020202020204" pitchFamily="34" charset="0"/>
                          <a:cs typeface="Arial" panose="020B0604020202020204" pitchFamily="34" charset="0"/>
                        </a:rPr>
                        <a:t>Students with Disabilities are reported at the </a:t>
                      </a:r>
                      <a:r>
                        <a:rPr lang="en-US" sz="2400" b="1">
                          <a:latin typeface="Arial" panose="020B0604020202020204" pitchFamily="34" charset="0"/>
                          <a:cs typeface="Arial" panose="020B0604020202020204" pitchFamily="34" charset="0"/>
                        </a:rPr>
                        <a:t>District of Attendance</a:t>
                      </a:r>
                    </a:p>
                  </a:txBody>
                  <a:tcPr marL="89375" marR="89375"/>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400" dirty="0">
                          <a:latin typeface="Arial" panose="020B0604020202020204" pitchFamily="34" charset="0"/>
                          <a:cs typeface="Arial" panose="020B0604020202020204" pitchFamily="34" charset="0"/>
                        </a:rPr>
                        <a:t>Students with Disabilities are reported at the </a:t>
                      </a:r>
                      <a:r>
                        <a:rPr lang="en-US" sz="2400" b="1" dirty="0">
                          <a:latin typeface="Arial" panose="020B0604020202020204" pitchFamily="34" charset="0"/>
                          <a:cs typeface="Arial" panose="020B0604020202020204" pitchFamily="34" charset="0"/>
                        </a:rPr>
                        <a:t>District of Residence</a:t>
                      </a:r>
                    </a:p>
                  </a:txBody>
                  <a:tcPr marL="89375" marR="89375"/>
                </a:tc>
                <a:extLst>
                  <a:ext uri="{0D108BD9-81ED-4DB2-BD59-A6C34878D82A}">
                    <a16:rowId xmlns:a16="http://schemas.microsoft.com/office/drawing/2014/main" val="636541421"/>
                  </a:ext>
                </a:extLst>
              </a:tr>
            </a:tbl>
          </a:graphicData>
        </a:graphic>
      </p:graphicFrame>
    </p:spTree>
    <p:extLst>
      <p:ext uri="{BB962C8B-B14F-4D97-AF65-F5344CB8AC3E}">
        <p14:creationId xmlns:p14="http://schemas.microsoft.com/office/powerpoint/2010/main" val="18776798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Dashboard">
      <a:dk1>
        <a:srgbClr val="354052"/>
      </a:dk1>
      <a:lt1>
        <a:sysClr val="window" lastClr="FFFFFF"/>
      </a:lt1>
      <a:dk2>
        <a:srgbClr val="2B50AC"/>
      </a:dk2>
      <a:lt2>
        <a:srgbClr val="EEECE1"/>
      </a:lt2>
      <a:accent1>
        <a:srgbClr val="426BD0"/>
      </a:accent1>
      <a:accent2>
        <a:srgbClr val="009543"/>
      </a:accent2>
      <a:accent3>
        <a:srgbClr val="FFB907"/>
      </a:accent3>
      <a:accent4>
        <a:srgbClr val="FF7418"/>
      </a:accent4>
      <a:accent5>
        <a:srgbClr val="E00D1F"/>
      </a:accent5>
      <a:accent6>
        <a:srgbClr val="354052"/>
      </a:accent6>
      <a:hlink>
        <a:srgbClr val="0000FF"/>
      </a:hlink>
      <a:folHlink>
        <a:srgbClr val="800080"/>
      </a:folHlink>
    </a:clrScheme>
    <a:fontScheme name="T4T">
      <a:majorFont>
        <a:latin typeface="Arial"/>
        <a:ea typeface="BIZ UDGothic"/>
        <a:cs typeface=""/>
      </a:majorFont>
      <a:minorFont>
        <a:latin typeface="Open Sans"/>
        <a:ea typeface="BIZ UD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Dashboard">
      <a:dk1>
        <a:srgbClr val="354052"/>
      </a:dk1>
      <a:lt1>
        <a:sysClr val="window" lastClr="FFFFFF"/>
      </a:lt1>
      <a:dk2>
        <a:srgbClr val="2B50AC"/>
      </a:dk2>
      <a:lt2>
        <a:srgbClr val="EEECE1"/>
      </a:lt2>
      <a:accent1>
        <a:srgbClr val="426BD0"/>
      </a:accent1>
      <a:accent2>
        <a:srgbClr val="009543"/>
      </a:accent2>
      <a:accent3>
        <a:srgbClr val="FFB907"/>
      </a:accent3>
      <a:accent4>
        <a:srgbClr val="FF7418"/>
      </a:accent4>
      <a:accent5>
        <a:srgbClr val="E00D1F"/>
      </a:accent5>
      <a:accent6>
        <a:srgbClr val="354052"/>
      </a:accent6>
      <a:hlink>
        <a:srgbClr val="0000FF"/>
      </a:hlink>
      <a:folHlink>
        <a:srgbClr val="800080"/>
      </a:folHlink>
    </a:clrScheme>
    <a:fontScheme name="T4T">
      <a:majorFont>
        <a:latin typeface="Arial"/>
        <a:ea typeface="BIZ UDGothic"/>
        <a:cs typeface=""/>
      </a:majorFont>
      <a:minorFont>
        <a:latin typeface="Open Sans"/>
        <a:ea typeface="BIZ UDGothic"/>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534ED83EA0B5E468033F72E96A6CA4D" ma:contentTypeVersion="8" ma:contentTypeDescription="Create a new document." ma:contentTypeScope="" ma:versionID="c13a5712fd94292328e30bea9c742cc5">
  <xsd:schema xmlns:xsd="http://www.w3.org/2001/XMLSchema" xmlns:xs="http://www.w3.org/2001/XMLSchema" xmlns:p="http://schemas.microsoft.com/office/2006/metadata/properties" xmlns:ns2="f89dec18-d0c2-45d2-8a15-31051f2519f8" xmlns:ns3="1aae30ff-d7bc-47e3-882e-cd3423d00d62" targetNamespace="http://schemas.microsoft.com/office/2006/metadata/properties" ma:root="true" ma:fieldsID="63b09138a612279e4dab0fe2ee178269" ns2:_="" ns3:_="">
    <xsd:import namespace="f89dec18-d0c2-45d2-8a15-31051f2519f8"/>
    <xsd:import namespace="1aae30ff-d7bc-47e3-882e-cd3423d00d6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89dec18-d0c2-45d2-8a15-31051f2519f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aae30ff-d7bc-47e3-882e-cd3423d00d62"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1aae30ff-d7bc-47e3-882e-cd3423d00d62">
      <UserInfo>
        <DisplayName>Cindy Kazanis</DisplayName>
        <AccountId>25</AccountId>
        <AccountType/>
      </UserInfo>
      <UserInfo>
        <DisplayName>Sara Pietrowski</DisplayName>
        <AccountId>97</AccountId>
        <AccountType/>
      </UserInfo>
    </SharedWithUsers>
  </documentManagement>
</p:properties>
</file>

<file path=customXml/itemProps1.xml><?xml version="1.0" encoding="utf-8"?>
<ds:datastoreItem xmlns:ds="http://schemas.openxmlformats.org/officeDocument/2006/customXml" ds:itemID="{83E47A58-37C4-4209-ADCE-D391908291BC}">
  <ds:schemaRefs>
    <ds:schemaRef ds:uri="http://schemas.microsoft.com/sharepoint/v3/contenttype/forms"/>
  </ds:schemaRefs>
</ds:datastoreItem>
</file>

<file path=customXml/itemProps2.xml><?xml version="1.0" encoding="utf-8"?>
<ds:datastoreItem xmlns:ds="http://schemas.openxmlformats.org/officeDocument/2006/customXml" ds:itemID="{FDF519CF-B778-40F6-8A56-8D137B45998A}">
  <ds:schemaRefs>
    <ds:schemaRef ds:uri="1aae30ff-d7bc-47e3-882e-cd3423d00d62"/>
    <ds:schemaRef ds:uri="f89dec18-d0c2-45d2-8a15-31051f2519f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0F9B3A3F-D194-468E-BF6D-9CE05B9D4A92}">
  <ds:schemaRefs>
    <ds:schemaRef ds:uri="http://purl.org/dc/elements/1.1/"/>
    <ds:schemaRef ds:uri="http://schemas.microsoft.com/office/2006/metadata/properties"/>
    <ds:schemaRef ds:uri="http://schemas.microsoft.com/office/2006/documentManagement/types"/>
    <ds:schemaRef ds:uri="1aae30ff-d7bc-47e3-882e-cd3423d00d62"/>
    <ds:schemaRef ds:uri="http://purl.org/dc/terms/"/>
    <ds:schemaRef ds:uri="f89dec18-d0c2-45d2-8a15-31051f2519f8"/>
    <ds:schemaRef ds:uri="http://purl.org/dc/dcmitype/"/>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
  <TotalTime>30</TotalTime>
  <Words>3167</Words>
  <Application>Microsoft Office PowerPoint</Application>
  <PresentationFormat>Widescreen</PresentationFormat>
  <Paragraphs>377</Paragraphs>
  <Slides>76</Slides>
  <Notes>15</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76</vt:i4>
      </vt:variant>
    </vt:vector>
  </HeadingPairs>
  <TitlesOfParts>
    <vt:vector size="86" baseType="lpstr">
      <vt:lpstr>Arial</vt:lpstr>
      <vt:lpstr>Arial</vt:lpstr>
      <vt:lpstr>Calibri</vt:lpstr>
      <vt:lpstr>Courier New,monospace</vt:lpstr>
      <vt:lpstr>Open Sans</vt:lpstr>
      <vt:lpstr>Symbol</vt:lpstr>
      <vt:lpstr>Symbol,Sans-Serif</vt:lpstr>
      <vt:lpstr>Wingdings</vt:lpstr>
      <vt:lpstr>Office Theme</vt:lpstr>
      <vt:lpstr>1_Office Theme</vt:lpstr>
      <vt:lpstr> Information Item Related to California’s State and Federal Accountability System: Review of the 2022 California School Dashboard and the 2023 Accountability Work Plan      California Practitioners Advisory Group    February 17, 2023</vt:lpstr>
      <vt:lpstr>Topics</vt:lpstr>
      <vt:lpstr>Overview of the 2022 Dashboard </vt:lpstr>
      <vt:lpstr>Purpose</vt:lpstr>
      <vt:lpstr>What is DataQuest?</vt:lpstr>
      <vt:lpstr>Status Only Dashboard</vt:lpstr>
      <vt:lpstr>2022 Dashboard State Summary</vt:lpstr>
      <vt:lpstr>What is the Chronic Absenteeism Rate?</vt:lpstr>
      <vt:lpstr>Differences Between DataQuest and the Dashboard for Chronic Absenteeism Rate</vt:lpstr>
      <vt:lpstr>Chronic Absenteeism Indicator Statewide Results (Kindergarten through Grade 8) </vt:lpstr>
      <vt:lpstr>Chronic Absenteeism by Academic Year (Kindergarten through Grade 12) </vt:lpstr>
      <vt:lpstr>Data Observations</vt:lpstr>
      <vt:lpstr>Dashboard Tour </vt:lpstr>
      <vt:lpstr>LEAs  Eligible for Differentiated Assistance</vt:lpstr>
      <vt:lpstr>Local Control Funding Formula Assistance Categories</vt:lpstr>
      <vt:lpstr>2022 Differentiated Assistance</vt:lpstr>
      <vt:lpstr>2022 Differentiated Assistance Eligibility Criteria</vt:lpstr>
      <vt:lpstr>2022 Differentiated Assistance Criteria by LCFF Priority Area</vt:lpstr>
      <vt:lpstr>2022 Districts/COEs in Differentiated Assistance</vt:lpstr>
      <vt:lpstr>Resources</vt:lpstr>
      <vt:lpstr>Dashboard Toolkit​</vt:lpstr>
      <vt:lpstr>Pending Dashboard Reports </vt:lpstr>
      <vt:lpstr>Revisions Under Consideration for the 2023 California School Dashboard</vt:lpstr>
      <vt:lpstr>California School Dashboard 2023  </vt:lpstr>
      <vt:lpstr>2023 Accountability Workplan: State Indicators</vt:lpstr>
      <vt:lpstr>2023 Accountability Workplan: Additional Work</vt:lpstr>
      <vt:lpstr>Completion of the English Learner Progress  Indicator (ELPI) and Incorporating the Alt-ELPAC</vt:lpstr>
      <vt:lpstr>Components of the Each State Indicator</vt:lpstr>
      <vt:lpstr>Background on the ELPI</vt:lpstr>
      <vt:lpstr>Background on the ELPI (2)</vt:lpstr>
      <vt:lpstr>Components Approved for the ELPI State Indicator</vt:lpstr>
      <vt:lpstr>ELPI Status</vt:lpstr>
      <vt:lpstr>ELPI Indicator Workplan for 2023</vt:lpstr>
      <vt:lpstr>ELPI Change</vt:lpstr>
      <vt:lpstr>ELPI 5x5 Color Grid</vt:lpstr>
      <vt:lpstr>Alt-ELPAC and the ELPI</vt:lpstr>
      <vt:lpstr>Incorporating Alt-ELPAC into ELPI </vt:lpstr>
      <vt:lpstr>Updates and Revisions to State Indicators</vt:lpstr>
      <vt:lpstr>Graduation Rate Indicator</vt:lpstr>
      <vt:lpstr>History of Graduation Rate Calculations for the Dashboard</vt:lpstr>
      <vt:lpstr>Traditional/Non-DASS School Graduation Rates on the Dashboard By Year</vt:lpstr>
      <vt:lpstr>DASS School Graduation Rates on the Dashboard By Year</vt:lpstr>
      <vt:lpstr>Removal of “Modified Methods” for DASS Schools</vt:lpstr>
      <vt:lpstr>Exploring a Multiple Extended-Year Graduation Rate</vt:lpstr>
      <vt:lpstr>Impact on DASS and School Support </vt:lpstr>
      <vt:lpstr>CSI – Graduation Rate Results for DASS Schools</vt:lpstr>
      <vt:lpstr>Graduation Rate Workplan for 2023</vt:lpstr>
      <vt:lpstr>College/Career Indicator</vt:lpstr>
      <vt:lpstr>    2022 Dashboard and CCI </vt:lpstr>
      <vt:lpstr>   2023 &amp; 2024 Dashboard and CCI </vt:lpstr>
      <vt:lpstr>CCI Workplan for 2023 </vt:lpstr>
      <vt:lpstr>1: Four New Career Measures</vt:lpstr>
      <vt:lpstr>Adding Measures to the CCI</vt:lpstr>
      <vt:lpstr>2: Explore Adjustments to Current Measures </vt:lpstr>
      <vt:lpstr>3: Development of Two New CCI Measures </vt:lpstr>
      <vt:lpstr>Additional Accountability Work</vt:lpstr>
      <vt:lpstr>Science Data on the Dashboard</vt:lpstr>
      <vt:lpstr>Background on Science (1 of 2)</vt:lpstr>
      <vt:lpstr>Background on Science (2 of 2)</vt:lpstr>
      <vt:lpstr>CA Science Test (CAST) Science Assessment</vt:lpstr>
      <vt:lpstr>Science Workplan for 2023</vt:lpstr>
      <vt:lpstr>Academic Student Level Growth Model</vt:lpstr>
      <vt:lpstr>Background on Academic Student Level Growth Model</vt:lpstr>
      <vt:lpstr>Background on Growth Model (2 of 2)</vt:lpstr>
      <vt:lpstr>Growth Model 2023 Plan</vt:lpstr>
      <vt:lpstr>Priority 1: Teacher Assignment Data </vt:lpstr>
      <vt:lpstr>2022 Local Indicator Resources</vt:lpstr>
      <vt:lpstr>Senate Bill 75 (Chapter 51, Statutes of 2019)</vt:lpstr>
      <vt:lpstr>Priority 1 Workplan for 2023</vt:lpstr>
      <vt:lpstr>Least Restrictive Environment (LRE) </vt:lpstr>
      <vt:lpstr>Least Restrictive Environment Workplan for 2023</vt:lpstr>
      <vt:lpstr> Business Rules Changes   </vt:lpstr>
      <vt:lpstr>Business Rule Changes for 2023</vt:lpstr>
      <vt:lpstr>Next Steps for the State Board</vt:lpstr>
      <vt:lpstr>March SBE Meeting</vt:lpstr>
      <vt:lpstr>September SBE Meeting</vt:lpstr>
    </vt:vector>
  </TitlesOfParts>
  <Company>CA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February 2023 Item 01 - California Practioners Advisory Group (CA Dept of Education)</dc:title>
  <dc:subject>Review of the 2022 California School Dashboard and the 2023 Accountability Work Plan.</dc:subject>
  <dc:creator/>
  <cp:lastModifiedBy>Christopher Aban</cp:lastModifiedBy>
  <cp:revision>46</cp:revision>
  <dcterms:created xsi:type="dcterms:W3CDTF">2021-04-16T17:01:46Z</dcterms:created>
  <dcterms:modified xsi:type="dcterms:W3CDTF">2023-02-03T22:50:36Z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0x0101003534ED83EA0B5E468033F72E96A6CA4D</vt:lpwstr>
  </property>
  <property fmtid="{D5CDD505-2E9C-101B-9397-08002B2CF9AE}" pid="3" name="Order">
    <vt:r8>400500</vt:r8>
  </property>
  <property fmtid="{D5CDD505-2E9C-101B-9397-08002B2CF9AE}" pid="4" name="xd_Signature">
    <vt:bool>false</vt:bool>
  </property>
  <property fmtid="{D5CDD505-2E9C-101B-9397-08002B2CF9AE}" pid="5" name="xd_ProgID">
    <vt:lpwstr/>
  </property>
  <property fmtid="{D5CDD505-2E9C-101B-9397-08002B2CF9AE}" pid="6" name="ComplianceAssetId">
    <vt:lpwstr/>
  </property>
  <property fmtid="{D5CDD505-2E9C-101B-9397-08002B2CF9AE}" pid="7" name="TemplateUrl">
    <vt:lpwstr/>
  </property>
  <property fmtid="{D5CDD505-2E9C-101B-9397-08002B2CF9AE}" pid="8" name="_ExtendedDescription">
    <vt:lpwstr/>
  </property>
  <property fmtid="{D5CDD505-2E9C-101B-9397-08002B2CF9AE}" pid="9" name="MediaServiceImageTags">
    <vt:lpwstr/>
  </property>
  <property fmtid="{D5CDD505-2E9C-101B-9397-08002B2CF9AE}" pid="10" name="TriggerFlowInfo">
    <vt:lpwstr/>
  </property>
</Properties>
</file>