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30" r:id="rId2"/>
    <p:sldMasterId id="2147483797" r:id="rId3"/>
    <p:sldMasterId id="2147483788" r:id="rId4"/>
    <p:sldMasterId id="2147483944" r:id="rId5"/>
    <p:sldMasterId id="2147483960" r:id="rId6"/>
    <p:sldMasterId id="2147483841" r:id="rId7"/>
    <p:sldMasterId id="2147483965" r:id="rId8"/>
    <p:sldMasterId id="2147483993" r:id="rId9"/>
    <p:sldMasterId id="2147484009" r:id="rId10"/>
  </p:sldMasterIdLst>
  <p:notesMasterIdLst>
    <p:notesMasterId r:id="rId159"/>
  </p:notesMasterIdLst>
  <p:handoutMasterIdLst>
    <p:handoutMasterId r:id="rId160"/>
  </p:handoutMasterIdLst>
  <p:sldIdLst>
    <p:sldId id="1806" r:id="rId11"/>
    <p:sldId id="1807" r:id="rId12"/>
    <p:sldId id="3492" r:id="rId13"/>
    <p:sldId id="3494" r:id="rId14"/>
    <p:sldId id="3495" r:id="rId15"/>
    <p:sldId id="3496" r:id="rId16"/>
    <p:sldId id="3497" r:id="rId17"/>
    <p:sldId id="3498" r:id="rId18"/>
    <p:sldId id="3499" r:id="rId19"/>
    <p:sldId id="3500" r:id="rId20"/>
    <p:sldId id="3501" r:id="rId21"/>
    <p:sldId id="3502" r:id="rId22"/>
    <p:sldId id="3503" r:id="rId23"/>
    <p:sldId id="3504" r:id="rId24"/>
    <p:sldId id="3564" r:id="rId25"/>
    <p:sldId id="3506" r:id="rId26"/>
    <p:sldId id="3507" r:id="rId27"/>
    <p:sldId id="3508" r:id="rId28"/>
    <p:sldId id="3509" r:id="rId29"/>
    <p:sldId id="3510" r:id="rId30"/>
    <p:sldId id="3511" r:id="rId31"/>
    <p:sldId id="3512" r:id="rId32"/>
    <p:sldId id="3513" r:id="rId33"/>
    <p:sldId id="3514" r:id="rId34"/>
    <p:sldId id="3515" r:id="rId35"/>
    <p:sldId id="3516" r:id="rId36"/>
    <p:sldId id="3517" r:id="rId37"/>
    <p:sldId id="3518" r:id="rId38"/>
    <p:sldId id="3519" r:id="rId39"/>
    <p:sldId id="3520" r:id="rId40"/>
    <p:sldId id="3521" r:id="rId41"/>
    <p:sldId id="3522" r:id="rId42"/>
    <p:sldId id="3523" r:id="rId43"/>
    <p:sldId id="3524" r:id="rId44"/>
    <p:sldId id="3525" r:id="rId45"/>
    <p:sldId id="3526" r:id="rId46"/>
    <p:sldId id="3527" r:id="rId47"/>
    <p:sldId id="3529" r:id="rId48"/>
    <p:sldId id="3530" r:id="rId49"/>
    <p:sldId id="3531" r:id="rId50"/>
    <p:sldId id="3532" r:id="rId51"/>
    <p:sldId id="3533" r:id="rId52"/>
    <p:sldId id="3534" r:id="rId53"/>
    <p:sldId id="3535" r:id="rId54"/>
    <p:sldId id="3541" r:id="rId55"/>
    <p:sldId id="3542" r:id="rId56"/>
    <p:sldId id="3543" r:id="rId57"/>
    <p:sldId id="3536" r:id="rId58"/>
    <p:sldId id="3537" r:id="rId59"/>
    <p:sldId id="3538" r:id="rId60"/>
    <p:sldId id="3349" r:id="rId61"/>
    <p:sldId id="3342" r:id="rId62"/>
    <p:sldId id="3348" r:id="rId63"/>
    <p:sldId id="3539" r:id="rId64"/>
    <p:sldId id="3540" r:id="rId65"/>
    <p:sldId id="313" r:id="rId66"/>
    <p:sldId id="1841" r:id="rId67"/>
    <p:sldId id="507" r:id="rId68"/>
    <p:sldId id="3544" r:id="rId69"/>
    <p:sldId id="1847" r:id="rId70"/>
    <p:sldId id="3430" r:id="rId71"/>
    <p:sldId id="1879" r:id="rId72"/>
    <p:sldId id="3438" r:id="rId73"/>
    <p:sldId id="3439" r:id="rId74"/>
    <p:sldId id="3488" r:id="rId75"/>
    <p:sldId id="3470" r:id="rId76"/>
    <p:sldId id="3442" r:id="rId77"/>
    <p:sldId id="3432" r:id="rId78"/>
    <p:sldId id="3424" r:id="rId79"/>
    <p:sldId id="3445" r:id="rId80"/>
    <p:sldId id="3454" r:id="rId81"/>
    <p:sldId id="3455" r:id="rId82"/>
    <p:sldId id="3456" r:id="rId83"/>
    <p:sldId id="3457" r:id="rId84"/>
    <p:sldId id="3444" r:id="rId85"/>
    <p:sldId id="3431" r:id="rId86"/>
    <p:sldId id="3422" r:id="rId87"/>
    <p:sldId id="3425" r:id="rId88"/>
    <p:sldId id="3446" r:id="rId89"/>
    <p:sldId id="3448" r:id="rId90"/>
    <p:sldId id="3447" r:id="rId91"/>
    <p:sldId id="3472" r:id="rId92"/>
    <p:sldId id="3475" r:id="rId93"/>
    <p:sldId id="3451" r:id="rId94"/>
    <p:sldId id="3453" r:id="rId95"/>
    <p:sldId id="3490" r:id="rId96"/>
    <p:sldId id="3433" r:id="rId97"/>
    <p:sldId id="3423" r:id="rId98"/>
    <p:sldId id="3463" r:id="rId99"/>
    <p:sldId id="3458" r:id="rId100"/>
    <p:sldId id="3459" r:id="rId101"/>
    <p:sldId id="3460" r:id="rId102"/>
    <p:sldId id="3485" r:id="rId103"/>
    <p:sldId id="3557" r:id="rId104"/>
    <p:sldId id="3434" r:id="rId105"/>
    <p:sldId id="3426" r:id="rId106"/>
    <p:sldId id="3464" r:id="rId107"/>
    <p:sldId id="3484" r:id="rId108"/>
    <p:sldId id="3465" r:id="rId109"/>
    <p:sldId id="3556" r:id="rId110"/>
    <p:sldId id="3435" r:id="rId111"/>
    <p:sldId id="3427" r:id="rId112"/>
    <p:sldId id="3468" r:id="rId113"/>
    <p:sldId id="3481" r:id="rId114"/>
    <p:sldId id="3480" r:id="rId115"/>
    <p:sldId id="3476" r:id="rId116"/>
    <p:sldId id="3479" r:id="rId117"/>
    <p:sldId id="3558" r:id="rId118"/>
    <p:sldId id="3436" r:id="rId119"/>
    <p:sldId id="3428" r:id="rId120"/>
    <p:sldId id="3486" r:id="rId121"/>
    <p:sldId id="3437" r:id="rId122"/>
    <p:sldId id="3559" r:id="rId123"/>
    <p:sldId id="3553" r:id="rId124"/>
    <p:sldId id="3552" r:id="rId125"/>
    <p:sldId id="3555" r:id="rId126"/>
    <p:sldId id="3560" r:id="rId127"/>
    <p:sldId id="3408" r:id="rId128"/>
    <p:sldId id="256" r:id="rId129"/>
    <p:sldId id="389" r:id="rId130"/>
    <p:sldId id="258" r:id="rId131"/>
    <p:sldId id="262" r:id="rId132"/>
    <p:sldId id="263" r:id="rId133"/>
    <p:sldId id="386" r:id="rId134"/>
    <p:sldId id="264" r:id="rId135"/>
    <p:sldId id="294" r:id="rId136"/>
    <p:sldId id="267" r:id="rId137"/>
    <p:sldId id="393" r:id="rId138"/>
    <p:sldId id="3563" r:id="rId139"/>
    <p:sldId id="396" r:id="rId140"/>
    <p:sldId id="290" r:id="rId141"/>
    <p:sldId id="3562" r:id="rId142"/>
    <p:sldId id="1519" r:id="rId143"/>
    <p:sldId id="1518" r:id="rId144"/>
    <p:sldId id="1930" r:id="rId145"/>
    <p:sldId id="3550" r:id="rId146"/>
    <p:sldId id="3551" r:id="rId147"/>
    <p:sldId id="1838" r:id="rId148"/>
    <p:sldId id="3554" r:id="rId149"/>
    <p:sldId id="1878" r:id="rId150"/>
    <p:sldId id="3545" r:id="rId151"/>
    <p:sldId id="3377" r:id="rId152"/>
    <p:sldId id="3379" r:id="rId153"/>
    <p:sldId id="1790" r:id="rId154"/>
    <p:sldId id="1786" r:id="rId155"/>
    <p:sldId id="3561" r:id="rId156"/>
    <p:sldId id="1803" r:id="rId157"/>
    <p:sldId id="1937"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E2DDDD6-9926-4089-B93E-A9C427452D73}">
          <p14:sldIdLst>
            <p14:sldId id="1806"/>
            <p14:sldId id="1807"/>
          </p14:sldIdLst>
        </p14:section>
        <p14:section name="2025 Dashboard Results" id="{C867CBA6-B2C2-4FB1-9D47-3789DA4D312E}">
          <p14:sldIdLst>
            <p14:sldId id="3492"/>
            <p14:sldId id="3494"/>
            <p14:sldId id="3495"/>
            <p14:sldId id="3496"/>
            <p14:sldId id="3497"/>
            <p14:sldId id="3498"/>
            <p14:sldId id="3499"/>
            <p14:sldId id="3500"/>
            <p14:sldId id="3501"/>
            <p14:sldId id="3502"/>
            <p14:sldId id="3503"/>
            <p14:sldId id="3504"/>
            <p14:sldId id="3564"/>
            <p14:sldId id="3506"/>
            <p14:sldId id="3507"/>
            <p14:sldId id="3508"/>
            <p14:sldId id="3509"/>
            <p14:sldId id="3510"/>
            <p14:sldId id="3511"/>
            <p14:sldId id="3512"/>
            <p14:sldId id="3513"/>
            <p14:sldId id="3514"/>
            <p14:sldId id="3515"/>
            <p14:sldId id="3516"/>
            <p14:sldId id="3517"/>
            <p14:sldId id="3518"/>
            <p14:sldId id="3519"/>
            <p14:sldId id="3520"/>
            <p14:sldId id="3521"/>
            <p14:sldId id="3522"/>
            <p14:sldId id="3523"/>
            <p14:sldId id="3524"/>
            <p14:sldId id="3525"/>
            <p14:sldId id="3526"/>
            <p14:sldId id="3527"/>
            <p14:sldId id="3529"/>
          </p14:sldIdLst>
        </p14:section>
        <p14:section name="LCFF Eligibility" id="{6E38D88E-3F9C-48DF-A222-118C1E91CE8F}">
          <p14:sldIdLst>
            <p14:sldId id="3530"/>
            <p14:sldId id="3531"/>
            <p14:sldId id="3532"/>
            <p14:sldId id="3533"/>
            <p14:sldId id="3534"/>
            <p14:sldId id="3535"/>
            <p14:sldId id="3541"/>
            <p14:sldId id="3542"/>
            <p14:sldId id="3543"/>
            <p14:sldId id="3536"/>
            <p14:sldId id="3537"/>
            <p14:sldId id="3538"/>
            <p14:sldId id="3349"/>
            <p14:sldId id="3342"/>
            <p14:sldId id="3348"/>
            <p14:sldId id="3539"/>
            <p14:sldId id="3540"/>
            <p14:sldId id="313"/>
          </p14:sldIdLst>
        </p14:section>
        <p14:section name="2025 Accountability Workplan" id="{E338F63E-CF39-434A-8ECB-923436ACD970}">
          <p14:sldIdLst>
            <p14:sldId id="1841"/>
            <p14:sldId id="507"/>
            <p14:sldId id="3544"/>
            <p14:sldId id="1847"/>
          </p14:sldIdLst>
        </p14:section>
        <p14:section name="Growth" id="{3AEE2C1F-29C0-4D26-86A0-2E6E506C8066}">
          <p14:sldIdLst>
            <p14:sldId id="3430"/>
            <p14:sldId id="1879"/>
            <p14:sldId id="3438"/>
            <p14:sldId id="3439"/>
            <p14:sldId id="3488"/>
            <p14:sldId id="3470"/>
            <p14:sldId id="3442"/>
          </p14:sldIdLst>
        </p14:section>
        <p14:section name="Science" id="{3B2C7C54-DB69-4750-909B-22A3D5D2D1E1}">
          <p14:sldIdLst>
            <p14:sldId id="3432"/>
            <p14:sldId id="3424"/>
            <p14:sldId id="3445"/>
            <p14:sldId id="3454"/>
            <p14:sldId id="3455"/>
            <p14:sldId id="3456"/>
            <p14:sldId id="3457"/>
            <p14:sldId id="3444"/>
          </p14:sldIdLst>
        </p14:section>
        <p14:section name="CCI" id="{7592CAF9-8B57-49FE-87AB-51BF9EF139B8}">
          <p14:sldIdLst>
            <p14:sldId id="3431"/>
            <p14:sldId id="3422"/>
            <p14:sldId id="3425"/>
            <p14:sldId id="3446"/>
            <p14:sldId id="3448"/>
            <p14:sldId id="3447"/>
            <p14:sldId id="3472"/>
            <p14:sldId id="3475"/>
            <p14:sldId id="3451"/>
            <p14:sldId id="3453"/>
            <p14:sldId id="3490"/>
          </p14:sldIdLst>
        </p14:section>
        <p14:section name="DASS" id="{9CEA7870-5830-4CB4-A903-6006E37661C4}">
          <p14:sldIdLst>
            <p14:sldId id="3433"/>
            <p14:sldId id="3423"/>
            <p14:sldId id="3463"/>
            <p14:sldId id="3458"/>
            <p14:sldId id="3459"/>
            <p14:sldId id="3460"/>
            <p14:sldId id="3485"/>
            <p14:sldId id="3557"/>
          </p14:sldIdLst>
        </p14:section>
        <p14:section name="Priority 1" id="{13A77937-5C5F-4B6D-ADA4-C19B93E59466}">
          <p14:sldIdLst>
            <p14:sldId id="3434"/>
            <p14:sldId id="3426"/>
            <p14:sldId id="3464"/>
            <p14:sldId id="3484"/>
            <p14:sldId id="3465"/>
            <p14:sldId id="3556"/>
          </p14:sldIdLst>
        </p14:section>
        <p14:section name="LTEL Students" id="{8801A5C7-F498-4D57-8429-FBFEDB18B002}">
          <p14:sldIdLst>
            <p14:sldId id="3435"/>
            <p14:sldId id="3427"/>
            <p14:sldId id="3468"/>
            <p14:sldId id="3481"/>
            <p14:sldId id="3480"/>
            <p14:sldId id="3476"/>
            <p14:sldId id="3479"/>
            <p14:sldId id="3558"/>
          </p14:sldIdLst>
        </p14:section>
        <p14:section name="Participation Rate" id="{4DA2BA10-39A1-45DD-8AAA-6244F877C721}">
          <p14:sldIdLst>
            <p14:sldId id="3436"/>
            <p14:sldId id="3428"/>
            <p14:sldId id="3486"/>
            <p14:sldId id="3437"/>
            <p14:sldId id="3559"/>
          </p14:sldIdLst>
        </p14:section>
        <p14:section name="Academic Indicator Language" id="{E8588528-32BD-43CD-B9E6-81EDB44C3C75}">
          <p14:sldIdLst>
            <p14:sldId id="3553"/>
            <p14:sldId id="3552"/>
            <p14:sldId id="3555"/>
            <p14:sldId id="3560"/>
          </p14:sldIdLst>
        </p14:section>
        <p14:section name="Mini-Study Session State Seal of Civic Engagement" id="{A55B8955-80A6-4EE9-B199-3473765A7D6F}">
          <p14:sldIdLst>
            <p14:sldId id="3408"/>
            <p14:sldId id="256"/>
            <p14:sldId id="389"/>
            <p14:sldId id="258"/>
            <p14:sldId id="262"/>
            <p14:sldId id="263"/>
            <p14:sldId id="386"/>
            <p14:sldId id="264"/>
            <p14:sldId id="294"/>
            <p14:sldId id="267"/>
            <p14:sldId id="393"/>
            <p14:sldId id="3563"/>
            <p14:sldId id="396"/>
            <p14:sldId id="290"/>
            <p14:sldId id="3562"/>
            <p14:sldId id="1519"/>
            <p14:sldId id="1518"/>
            <p14:sldId id="1930"/>
            <p14:sldId id="3550"/>
            <p14:sldId id="3551"/>
            <p14:sldId id="1838"/>
          </p14:sldIdLst>
        </p14:section>
        <p14:section name="2026 Release Plan" id="{F2DD402C-273E-4B34-94FD-F57996822F65}">
          <p14:sldIdLst>
            <p14:sldId id="3554"/>
            <p14:sldId id="1878"/>
            <p14:sldId id="3545"/>
          </p14:sldIdLst>
        </p14:section>
        <p14:section name="ESSA State Plan" id="{D889F94F-639E-48D7-BE32-5F20C9CCE045}">
          <p14:sldIdLst>
            <p14:sldId id="3377"/>
            <p14:sldId id="3379"/>
          </p14:sldIdLst>
        </p14:section>
        <p14:section name="Next Steps for SBE" id="{9094A061-381D-45C1-A2A5-F03FDFBCAD30}">
          <p14:sldIdLst>
            <p14:sldId id="1790"/>
            <p14:sldId id="1786"/>
            <p14:sldId id="3561"/>
            <p14:sldId id="1803"/>
            <p14:sldId id="1937"/>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3"/>
    <a:srgbClr val="555FAD"/>
    <a:srgbClr val="535353"/>
    <a:srgbClr val="555555"/>
    <a:srgbClr val="009900"/>
    <a:srgbClr val="262626"/>
    <a:srgbClr val="003D55"/>
    <a:srgbClr val="354052"/>
    <a:srgbClr val="CCD3DE"/>
    <a:srgbClr val="BEC6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735F22-5D18-4E48-9681-79C38E1BB491}" v="9" dt="2025-12-01T23:06:23.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95967" autoAdjust="0"/>
  </p:normalViewPr>
  <p:slideViewPr>
    <p:cSldViewPr snapToGrid="0">
      <p:cViewPr>
        <p:scale>
          <a:sx n="100" d="100"/>
          <a:sy n="100" d="100"/>
        </p:scale>
        <p:origin x="4758" y="288"/>
      </p:cViewPr>
      <p:guideLst>
        <p:guide orient="horz" pos="2136"/>
        <p:guide pos="3840"/>
      </p:guideLst>
    </p:cSldViewPr>
  </p:slideViewPr>
  <p:outlineViewPr>
    <p:cViewPr>
      <p:scale>
        <a:sx n="33" d="100"/>
        <a:sy n="33" d="100"/>
      </p:scale>
      <p:origin x="0" y="-683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notesMaster" Target="notesMasters/notesMaster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handoutMaster" Target="handoutMasters/handoutMaster1.xml"/><Relationship Id="rId165" Type="http://schemas.openxmlformats.org/officeDocument/2006/relationships/tableStyles" Target="tableStyle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commentAuthors" Target="commentAuthor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microsoft.com/office/2018/10/relationships/authors" Target="author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3908B-7448-4D43-8C22-9A07F8522A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DC3211-F02A-4992-953C-ED02D4C3C6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DF128-C3BE-42B2-BEBE-66A6FF5DB71C}" type="datetimeFigureOut">
              <a:rPr lang="en-US" smtClean="0"/>
              <a:t>12/1/2025</a:t>
            </a:fld>
            <a:endParaRPr lang="en-US"/>
          </a:p>
        </p:txBody>
      </p:sp>
      <p:sp>
        <p:nvSpPr>
          <p:cNvPr id="4" name="Footer Placeholder 3">
            <a:extLst>
              <a:ext uri="{FF2B5EF4-FFF2-40B4-BE49-F238E27FC236}">
                <a16:creationId xmlns:a16="http://schemas.microsoft.com/office/drawing/2014/main" id="{B7CFC1C3-C463-41A9-982E-ADB1B8903D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6EF01-FADD-45E2-8354-F91E46DE41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B16DAC-0561-4BE7-B752-5F481DC18C72}" type="slidenum">
              <a:rPr lang="en-US" smtClean="0"/>
              <a:t>‹#›</a:t>
            </a:fld>
            <a:endParaRPr lang="en-US"/>
          </a:p>
        </p:txBody>
      </p:sp>
    </p:spTree>
    <p:extLst>
      <p:ext uri="{BB962C8B-B14F-4D97-AF65-F5344CB8AC3E}">
        <p14:creationId xmlns:p14="http://schemas.microsoft.com/office/powerpoint/2010/main" val="3497118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3E1B6-431C-427A-9189-4C7C5BA844E4}"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B0DBD-1D94-4779-B008-CFEC7A950F90}" type="slidenum">
              <a:rPr lang="en-US" smtClean="0"/>
              <a:t>‹#›</a:t>
            </a:fld>
            <a:endParaRPr lang="en-US"/>
          </a:p>
        </p:txBody>
      </p:sp>
    </p:spTree>
    <p:extLst>
      <p:ext uri="{BB962C8B-B14F-4D97-AF65-F5344CB8AC3E}">
        <p14:creationId xmlns:p14="http://schemas.microsoft.com/office/powerpoint/2010/main" val="15791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1C7662-5951-D64E-9170-BBDD05D1009B}" type="slidenum">
              <a:rPr lang="en-US" smtClean="0"/>
              <a:t>3</a:t>
            </a:fld>
            <a:endParaRPr lang="en-US"/>
          </a:p>
        </p:txBody>
      </p:sp>
    </p:spTree>
    <p:extLst>
      <p:ext uri="{BB962C8B-B14F-4D97-AF65-F5344CB8AC3E}">
        <p14:creationId xmlns:p14="http://schemas.microsoft.com/office/powerpoint/2010/main" val="19027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5382C-CD85-4B6A-8AFF-A37AC1212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248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5382C-CD85-4B6A-8AFF-A37AC1212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2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b="0" i="0" u="none" strike="noStrike" noProof="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5382C-CD85-4B6A-8AFF-A37AC1212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13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5382C-CD85-4B6A-8AFF-A37AC12124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30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C7662-5951-D64E-9170-BBDD05D10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04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77E6E4-8521-42D9-B135-4C7301D070F1}" type="slidenum">
              <a:rPr lang="en-US" smtClean="0"/>
              <a:t>56</a:t>
            </a:fld>
            <a:endParaRPr lang="en-US"/>
          </a:p>
        </p:txBody>
      </p:sp>
    </p:spTree>
    <p:extLst>
      <p:ext uri="{BB962C8B-B14F-4D97-AF65-F5344CB8AC3E}">
        <p14:creationId xmlns:p14="http://schemas.microsoft.com/office/powerpoint/2010/main" val="275375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58</a:t>
            </a:fld>
            <a:endParaRPr lang="en-US"/>
          </a:p>
        </p:txBody>
      </p:sp>
    </p:spTree>
    <p:extLst>
      <p:ext uri="{BB962C8B-B14F-4D97-AF65-F5344CB8AC3E}">
        <p14:creationId xmlns:p14="http://schemas.microsoft.com/office/powerpoint/2010/main" val="140861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FAEEB-3277-AE9D-F37E-7F8DCA9F4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42414-EE8F-CDAA-6964-553B0CDE4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7C5ED-DA36-E485-F6A7-AF6BB279A3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DE8D7-61B2-6D14-D6AA-C87001BE152C}"/>
              </a:ext>
            </a:extLst>
          </p:cNvPr>
          <p:cNvSpPr>
            <a:spLocks noGrp="1"/>
          </p:cNvSpPr>
          <p:nvPr>
            <p:ph type="sldNum" sz="quarter" idx="5"/>
          </p:nvPr>
        </p:nvSpPr>
        <p:spPr/>
        <p:txBody>
          <a:bodyPr/>
          <a:lstStyle/>
          <a:p>
            <a:fld id="{FFD5382C-CD85-4B6A-8AFF-A37AC121242B}" type="slidenum">
              <a:rPr lang="en-US" smtClean="0"/>
              <a:t>98</a:t>
            </a:fld>
            <a:endParaRPr lang="en-US"/>
          </a:p>
        </p:txBody>
      </p:sp>
    </p:spTree>
    <p:extLst>
      <p:ext uri="{BB962C8B-B14F-4D97-AF65-F5344CB8AC3E}">
        <p14:creationId xmlns:p14="http://schemas.microsoft.com/office/powerpoint/2010/main" val="1707823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D5382C-CD85-4B6A-8AFF-A37AC121242B}" type="slidenum">
              <a:rPr lang="en-US" smtClean="0"/>
              <a:t>99</a:t>
            </a:fld>
            <a:endParaRPr lang="en-US"/>
          </a:p>
        </p:txBody>
      </p:sp>
    </p:spTree>
    <p:extLst>
      <p:ext uri="{BB962C8B-B14F-4D97-AF65-F5344CB8AC3E}">
        <p14:creationId xmlns:p14="http://schemas.microsoft.com/office/powerpoint/2010/main" val="70478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C8C8D-9F22-4D5E-A5DA-59EF718D50CC}" type="slidenum">
              <a:rPr lang="en-US" smtClean="0"/>
              <a:t>104</a:t>
            </a:fld>
            <a:endParaRPr lang="en-US"/>
          </a:p>
        </p:txBody>
      </p:sp>
    </p:spTree>
    <p:extLst>
      <p:ext uri="{BB962C8B-B14F-4D97-AF65-F5344CB8AC3E}">
        <p14:creationId xmlns:p14="http://schemas.microsoft.com/office/powerpoint/2010/main" val="232443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7E6E4-8521-42D9-B135-4C7301D070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1618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C8C8D-9F22-4D5E-A5DA-59EF718D50CC}" type="slidenum">
              <a:rPr lang="en-US" smtClean="0"/>
              <a:t>105</a:t>
            </a:fld>
            <a:endParaRPr lang="en-US"/>
          </a:p>
        </p:txBody>
      </p:sp>
    </p:spTree>
    <p:extLst>
      <p:ext uri="{BB962C8B-B14F-4D97-AF65-F5344CB8AC3E}">
        <p14:creationId xmlns:p14="http://schemas.microsoft.com/office/powerpoint/2010/main" val="1186956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C8C8D-9F22-4D5E-A5DA-59EF718D50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36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C8C8D-9F22-4D5E-A5DA-59EF718D50CC}" type="slidenum">
              <a:rPr lang="en-US" smtClean="0"/>
              <a:t>118</a:t>
            </a:fld>
            <a:endParaRPr lang="en-US"/>
          </a:p>
        </p:txBody>
      </p:sp>
    </p:spTree>
    <p:extLst>
      <p:ext uri="{BB962C8B-B14F-4D97-AF65-F5344CB8AC3E}">
        <p14:creationId xmlns:p14="http://schemas.microsoft.com/office/powerpoint/2010/main" val="3764440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06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EE19-4015-AF29-C87D-53A3532502A4}"/>
            </a:ext>
          </a:extLst>
        </p:cNvPr>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56BC319-6130-277D-3A0E-82865C4A5E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83D96B2-C674-8E75-9207-1F969EA80B65}"/>
              </a:ext>
            </a:extLst>
          </p:cNvPr>
          <p:cNvSpPr>
            <a:spLocks noGrp="1"/>
          </p:cNvSpPr>
          <p:nvPr>
            <p:ph type="body" idx="1"/>
          </p:nvPr>
        </p:nvSpPr>
        <p:spPr/>
        <p:txBody>
          <a:bodyPr/>
          <a:lstStyle/>
          <a:p>
            <a:pPr marL="0" indent="0" eaLnBrk="1" hangingPunct="1">
              <a:spcBef>
                <a:spcPct val="0"/>
              </a:spcBef>
              <a:spcAft>
                <a:spcPts val="1200"/>
              </a:spcAft>
              <a:buNone/>
            </a:pPr>
            <a:endParaRPr lang="en-US" altLang="en-US"/>
          </a:p>
        </p:txBody>
      </p:sp>
      <p:sp>
        <p:nvSpPr>
          <p:cNvPr id="8196" name="Slide Number Placeholder 3">
            <a:extLst>
              <a:ext uri="{FF2B5EF4-FFF2-40B4-BE49-F238E27FC236}">
                <a16:creationId xmlns:a16="http://schemas.microsoft.com/office/drawing/2014/main" id="{2B32F4CF-61DB-04C9-58B9-F5E14F2C782B}"/>
              </a:ext>
            </a:extLst>
          </p:cNvPr>
          <p:cNvSpPr>
            <a:spLocks noGrp="1"/>
          </p:cNvSpPr>
          <p:nvPr>
            <p:ph type="sldNum" sz="quarter" idx="5"/>
          </p:nvPr>
        </p:nvSpPr>
        <p:spPr bwMode="auto">
          <a:xfrm>
            <a:off x="3956050" y="8818563"/>
            <a:ext cx="3027363" cy="465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DE5-8228-43A2-A117-09BFADE151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09728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537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429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17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57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39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7E6E4-8521-42D9-B135-4C7301D070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4994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066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555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17D94-561E-FDB5-3F77-E536CA506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5CD4F-FDFB-9EB8-AC1E-6441D13D7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3F29-CB21-FC15-D2D1-AB14D0546098}"/>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5A9CA25-00D2-EC6C-6E6D-612770DC0D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790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431800"/>
            <a:ext cx="5143500" cy="2892425"/>
          </a:xfrm>
        </p:spPr>
      </p:sp>
      <p:sp>
        <p:nvSpPr>
          <p:cNvPr id="3" name="Notes Placeholder 2"/>
          <p:cNvSpPr>
            <a:spLocks noGrp="1"/>
          </p:cNvSpPr>
          <p:nvPr>
            <p:ph type="body" idx="1"/>
          </p:nvPr>
        </p:nvSpPr>
        <p:spPr>
          <a:xfrm>
            <a:off x="1081088" y="3477734"/>
            <a:ext cx="5143500" cy="5635548"/>
          </a:xfrm>
        </p:spPr>
        <p:txBody>
          <a:bodyPr/>
          <a:lstStyle/>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1392641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E2C54-BEFA-4BB0-B434-8FA090A12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E8F9B-0315-348B-2950-E852EF0A23C6}"/>
              </a:ext>
            </a:extLst>
          </p:cNvPr>
          <p:cNvSpPr>
            <a:spLocks noGrp="1" noRot="1" noChangeAspect="1"/>
          </p:cNvSpPr>
          <p:nvPr>
            <p:ph type="sldImg"/>
          </p:nvPr>
        </p:nvSpPr>
        <p:spPr>
          <a:xfrm>
            <a:off x="1081088" y="431800"/>
            <a:ext cx="5143500" cy="2892425"/>
          </a:xfrm>
        </p:spPr>
      </p:sp>
      <p:sp>
        <p:nvSpPr>
          <p:cNvPr id="3" name="Notes Placeholder 2">
            <a:extLst>
              <a:ext uri="{FF2B5EF4-FFF2-40B4-BE49-F238E27FC236}">
                <a16:creationId xmlns:a16="http://schemas.microsoft.com/office/drawing/2014/main" id="{ACAFE5CC-CAAD-C21B-A746-1DBB91CDF9C2}"/>
              </a:ext>
            </a:extLst>
          </p:cNvPr>
          <p:cNvSpPr>
            <a:spLocks noGrp="1"/>
          </p:cNvSpPr>
          <p:nvPr>
            <p:ph type="body" idx="1"/>
          </p:nvPr>
        </p:nvSpPr>
        <p:spPr>
          <a:xfrm>
            <a:off x="1081088" y="3477734"/>
            <a:ext cx="5143500" cy="5635548"/>
          </a:xfrm>
        </p:spPr>
        <p:txBody>
          <a:body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1553139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8DCA6-5562-436A-97B3-4A254F3BF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12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B0DBD-1D94-4779-B008-CFEC7A950F90}" type="slidenum">
              <a:rPr lang="en-US" smtClean="0"/>
              <a:t>133</a:t>
            </a:fld>
            <a:endParaRPr lang="en-US"/>
          </a:p>
        </p:txBody>
      </p:sp>
    </p:spTree>
    <p:extLst>
      <p:ext uri="{BB962C8B-B14F-4D97-AF65-F5344CB8AC3E}">
        <p14:creationId xmlns:p14="http://schemas.microsoft.com/office/powerpoint/2010/main" val="483581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B0DBD-1D94-4779-B008-CFEC7A950F90}" type="slidenum">
              <a:rPr lang="en-US" smtClean="0"/>
              <a:t>134</a:t>
            </a:fld>
            <a:endParaRPr lang="en-US"/>
          </a:p>
        </p:txBody>
      </p:sp>
    </p:spTree>
    <p:extLst>
      <p:ext uri="{BB962C8B-B14F-4D97-AF65-F5344CB8AC3E}">
        <p14:creationId xmlns:p14="http://schemas.microsoft.com/office/powerpoint/2010/main" val="1399393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C8C8D-9F22-4D5E-A5DA-59EF718D50CC}" type="slidenum">
              <a:rPr lang="en-US" smtClean="0"/>
              <a:t>135</a:t>
            </a:fld>
            <a:endParaRPr lang="en-US"/>
          </a:p>
        </p:txBody>
      </p:sp>
    </p:spTree>
    <p:extLst>
      <p:ext uri="{BB962C8B-B14F-4D97-AF65-F5344CB8AC3E}">
        <p14:creationId xmlns:p14="http://schemas.microsoft.com/office/powerpoint/2010/main" val="3723880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C0F5-8D57-CAB7-B294-42F82C5FC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A216C-A329-289D-19AB-3AED74B41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64D20-75C3-CB0A-7B16-6185436B17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16A062-2C12-C031-A535-8DCB34984BD6}"/>
              </a:ext>
            </a:extLst>
          </p:cNvPr>
          <p:cNvSpPr>
            <a:spLocks noGrp="1"/>
          </p:cNvSpPr>
          <p:nvPr>
            <p:ph type="sldNum" sz="quarter" idx="5"/>
          </p:nvPr>
        </p:nvSpPr>
        <p:spPr/>
        <p:txBody>
          <a:bodyPr/>
          <a:lstStyle/>
          <a:p>
            <a:fld id="{A39C8C8D-9F22-4D5E-A5DA-59EF718D50CC}" type="slidenum">
              <a:rPr lang="en-US" smtClean="0"/>
              <a:t>136</a:t>
            </a:fld>
            <a:endParaRPr lang="en-US"/>
          </a:p>
        </p:txBody>
      </p:sp>
    </p:spTree>
    <p:extLst>
      <p:ext uri="{BB962C8B-B14F-4D97-AF65-F5344CB8AC3E}">
        <p14:creationId xmlns:p14="http://schemas.microsoft.com/office/powerpoint/2010/main" val="347493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7E6E4-8521-42D9-B135-4C7301D070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5234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C0F5-8D57-CAB7-B294-42F82C5FC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A216C-A329-289D-19AB-3AED74B41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64D20-75C3-CB0A-7B16-6185436B17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16A062-2C12-C031-A535-8DCB34984BD6}"/>
              </a:ext>
            </a:extLst>
          </p:cNvPr>
          <p:cNvSpPr>
            <a:spLocks noGrp="1"/>
          </p:cNvSpPr>
          <p:nvPr>
            <p:ph type="sldNum" sz="quarter" idx="5"/>
          </p:nvPr>
        </p:nvSpPr>
        <p:spPr/>
        <p:txBody>
          <a:bodyPr/>
          <a:lstStyle/>
          <a:p>
            <a:fld id="{A39C8C8D-9F22-4D5E-A5DA-59EF718D50CC}" type="slidenum">
              <a:rPr lang="en-US" smtClean="0"/>
              <a:t>137</a:t>
            </a:fld>
            <a:endParaRPr lang="en-US"/>
          </a:p>
        </p:txBody>
      </p:sp>
    </p:spTree>
    <p:extLst>
      <p:ext uri="{BB962C8B-B14F-4D97-AF65-F5344CB8AC3E}">
        <p14:creationId xmlns:p14="http://schemas.microsoft.com/office/powerpoint/2010/main" val="4121840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B0DBD-1D94-4779-B008-CFEC7A950F90}" type="slidenum">
              <a:rPr lang="en-US" smtClean="0"/>
              <a:t>138</a:t>
            </a:fld>
            <a:endParaRPr lang="en-US"/>
          </a:p>
        </p:txBody>
      </p:sp>
    </p:spTree>
    <p:extLst>
      <p:ext uri="{BB962C8B-B14F-4D97-AF65-F5344CB8AC3E}">
        <p14:creationId xmlns:p14="http://schemas.microsoft.com/office/powerpoint/2010/main" val="272625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B0DBD-1D94-4779-B008-CFEC7A950F90}" type="slidenum">
              <a:rPr lang="en-US" smtClean="0"/>
              <a:t>9</a:t>
            </a:fld>
            <a:endParaRPr lang="en-US"/>
          </a:p>
        </p:txBody>
      </p:sp>
    </p:spTree>
    <p:extLst>
      <p:ext uri="{BB962C8B-B14F-4D97-AF65-F5344CB8AC3E}">
        <p14:creationId xmlns:p14="http://schemas.microsoft.com/office/powerpoint/2010/main" val="14874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1C7662-5951-D64E-9170-BBDD05D1009B}" type="slidenum">
              <a:rPr lang="en-US" smtClean="0"/>
              <a:t>14</a:t>
            </a:fld>
            <a:endParaRPr lang="en-US"/>
          </a:p>
        </p:txBody>
      </p:sp>
    </p:spTree>
    <p:extLst>
      <p:ext uri="{BB962C8B-B14F-4D97-AF65-F5344CB8AC3E}">
        <p14:creationId xmlns:p14="http://schemas.microsoft.com/office/powerpoint/2010/main" val="49266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B0DBD-1D94-4779-B008-CFEC7A950F90}" type="slidenum">
              <a:rPr lang="en-US" smtClean="0"/>
              <a:t>25</a:t>
            </a:fld>
            <a:endParaRPr lang="en-US"/>
          </a:p>
        </p:txBody>
      </p:sp>
    </p:spTree>
    <p:extLst>
      <p:ext uri="{BB962C8B-B14F-4D97-AF65-F5344CB8AC3E}">
        <p14:creationId xmlns:p14="http://schemas.microsoft.com/office/powerpoint/2010/main" val="269122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2400"/>
              </a:spcBef>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777E6E4-8521-42D9-B135-4C7301D070F1}" type="slidenum">
              <a:rPr lang="en-US" smtClean="0"/>
              <a:t>38</a:t>
            </a:fld>
            <a:endParaRPr lang="en-US"/>
          </a:p>
        </p:txBody>
      </p:sp>
    </p:spTree>
    <p:extLst>
      <p:ext uri="{BB962C8B-B14F-4D97-AF65-F5344CB8AC3E}">
        <p14:creationId xmlns:p14="http://schemas.microsoft.com/office/powerpoint/2010/main" val="130458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834458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1498600" y="2208007"/>
            <a:ext cx="9347200" cy="2441986"/>
          </a:xfrm>
        </p:spPr>
        <p:txBody>
          <a:bodyPr/>
          <a:lstStyle>
            <a:lvl1pPr algn="ctr">
              <a:lnSpc>
                <a:spcPct val="100000"/>
              </a:lnSpc>
              <a:defRPr sz="8000">
                <a:solidFill>
                  <a:schemeClr val="bg1"/>
                </a:solidFill>
              </a:defRPr>
            </a:lvl1pPr>
          </a:lstStyle>
          <a:p>
            <a:r>
              <a:rPr lang="en-US"/>
              <a:t>Click to edit Master title style</a:t>
            </a:r>
          </a:p>
        </p:txBody>
      </p:sp>
      <p:pic>
        <p:nvPicPr>
          <p:cNvPr id="5" name="Picture 4" descr="California Department of Education">
            <a:extLst>
              <a:ext uri="{FF2B5EF4-FFF2-40B4-BE49-F238E27FC236}">
                <a16:creationId xmlns:a16="http://schemas.microsoft.com/office/drawing/2014/main" id="{4A957E21-4E77-468E-A923-7EC792D9BA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700" y="216885"/>
            <a:ext cx="1535715" cy="1535715"/>
          </a:xfrm>
          <a:prstGeom prst="rect">
            <a:avLst/>
          </a:prstGeom>
        </p:spPr>
      </p:pic>
    </p:spTree>
    <p:extLst>
      <p:ext uri="{BB962C8B-B14F-4D97-AF65-F5344CB8AC3E}">
        <p14:creationId xmlns:p14="http://schemas.microsoft.com/office/powerpoint/2010/main" val="1947733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C862-AC0B-4703-AE6B-86F6F7E66EB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09204FB-7020-4921-803F-59FE75CEB42D}"/>
              </a:ext>
            </a:extLst>
          </p:cNvPr>
          <p:cNvSpPr>
            <a:spLocks noGrp="1"/>
          </p:cNvSpPr>
          <p:nvPr>
            <p:ph sz="quarter" idx="10"/>
          </p:nvPr>
        </p:nvSpPr>
        <p:spPr>
          <a:xfrm>
            <a:off x="647700" y="1797050"/>
            <a:ext cx="4579938" cy="305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8062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381000" y="1"/>
            <a:ext cx="11430000" cy="1447800"/>
          </a:xfrm>
          <a:prstGeom prst="rect">
            <a:avLst/>
          </a:prstGeom>
        </p:spPr>
        <p:txBody>
          <a:bodyPr vert="horz" lIns="91440" tIns="45720" rIns="91440" bIns="45720" rtlCol="0" anchor="ctr" anchorCtr="0">
            <a:noAutofit/>
          </a:bodyPr>
          <a:lstStyle>
            <a:lvl1pPr>
              <a:lnSpc>
                <a:spcPct val="80000"/>
              </a:lnSpc>
              <a:defRPr sz="5400">
                <a:solidFill>
                  <a:srgbClr val="000000"/>
                </a:solidFill>
              </a:defRPr>
            </a:lvl1pPr>
          </a:lstStyle>
          <a:p>
            <a:r>
              <a:rPr lang="en-US"/>
              <a:t>Click to edit Master title style</a:t>
            </a:r>
          </a:p>
        </p:txBody>
      </p:sp>
      <p:sp>
        <p:nvSpPr>
          <p:cNvPr id="3" name="Content">
            <a:extLst>
              <a:ext uri="{FF2B5EF4-FFF2-40B4-BE49-F238E27FC236}">
                <a16:creationId xmlns:a16="http://schemas.microsoft.com/office/drawing/2014/main" id="{88CB66B4-D294-4EAD-BC00-AEEF13826063}"/>
              </a:ext>
            </a:extLst>
          </p:cNvPr>
          <p:cNvSpPr>
            <a:spLocks noGrp="1"/>
          </p:cNvSpPr>
          <p:nvPr>
            <p:ph sz="half" idx="1"/>
          </p:nvPr>
        </p:nvSpPr>
        <p:spPr>
          <a:xfrm>
            <a:off x="381000" y="1605052"/>
            <a:ext cx="5560325" cy="4452847"/>
          </a:xfrm>
          <a:prstGeom prst="rect">
            <a:avLst/>
          </a:prstGeom>
        </p:spPr>
        <p:txBody>
          <a:bodyPr/>
          <a:lstStyle>
            <a:lvl1pPr>
              <a:buClr>
                <a:schemeClr val="accent1"/>
              </a:buClr>
              <a:defRPr sz="3200">
                <a:solidFill>
                  <a:srgbClr val="000000"/>
                </a:solidFill>
              </a:defRPr>
            </a:lvl1pPr>
            <a:lvl2pPr marL="640080" indent="-274320">
              <a:buClr>
                <a:schemeClr val="accent1"/>
              </a:buClr>
              <a:defRPr lang="en-US" sz="3000" kern="1200" dirty="0">
                <a:solidFill>
                  <a:srgbClr val="000000"/>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rgbClr val="000000"/>
                </a:solidFill>
                <a:latin typeface="+mn-lt"/>
                <a:ea typeface="+mn-ea"/>
                <a:cs typeface="+mn-cs"/>
              </a:defRPr>
            </a:lvl3pPr>
            <a:lvl4pPr marL="1188720" indent="-274320">
              <a:buClr>
                <a:schemeClr val="accent1"/>
              </a:buClr>
              <a:defRPr lang="en-US" sz="2600" kern="1200" dirty="0">
                <a:solidFill>
                  <a:srgbClr val="000000"/>
                </a:solidFill>
                <a:latin typeface="+mn-lt"/>
                <a:ea typeface="+mn-ea"/>
                <a:cs typeface="+mn-cs"/>
              </a:defRPr>
            </a:lvl4pPr>
            <a:lvl5pPr marL="1463040" indent="-274320">
              <a:buClr>
                <a:schemeClr val="accent1"/>
              </a:buClr>
              <a:defRPr lang="en-US" sz="2400" kern="1200" dirty="0">
                <a:solidFill>
                  <a:srgbClr val="00000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a:extLst>
              <a:ext uri="{FF2B5EF4-FFF2-40B4-BE49-F238E27FC236}">
                <a16:creationId xmlns:a16="http://schemas.microsoft.com/office/drawing/2014/main" id="{A15BB3D2-285C-4BFF-B1BA-5171ABDD02F8}"/>
              </a:ext>
            </a:extLst>
          </p:cNvPr>
          <p:cNvSpPr>
            <a:spLocks noGrp="1"/>
          </p:cNvSpPr>
          <p:nvPr>
            <p:ph sz="half" idx="10"/>
          </p:nvPr>
        </p:nvSpPr>
        <p:spPr>
          <a:xfrm>
            <a:off x="6250674" y="1600200"/>
            <a:ext cx="5560325" cy="4457700"/>
          </a:xfrm>
          <a:prstGeom prst="rect">
            <a:avLst/>
          </a:prstGeom>
        </p:spPr>
        <p:txBody>
          <a:bodyPr/>
          <a:lstStyle>
            <a:lvl1pPr>
              <a:buClr>
                <a:schemeClr val="accent1"/>
              </a:buClr>
              <a:defRPr sz="3200">
                <a:solidFill>
                  <a:srgbClr val="000000"/>
                </a:solidFill>
              </a:defRPr>
            </a:lvl1pPr>
            <a:lvl2pPr marL="640080" indent="-274320">
              <a:buClr>
                <a:schemeClr val="accent1"/>
              </a:buClr>
              <a:defRPr lang="en-US" sz="3000" kern="1200" dirty="0">
                <a:solidFill>
                  <a:srgbClr val="000000"/>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rgbClr val="000000"/>
                </a:solidFill>
                <a:latin typeface="+mn-lt"/>
                <a:ea typeface="+mn-ea"/>
                <a:cs typeface="+mn-cs"/>
              </a:defRPr>
            </a:lvl3pPr>
            <a:lvl4pPr marL="1188720" indent="-274320">
              <a:buClr>
                <a:schemeClr val="accent1"/>
              </a:buClr>
              <a:defRPr lang="en-US" sz="2600" kern="1200" dirty="0">
                <a:solidFill>
                  <a:srgbClr val="000000"/>
                </a:solidFill>
                <a:latin typeface="+mn-lt"/>
                <a:ea typeface="+mn-ea"/>
                <a:cs typeface="+mn-cs"/>
              </a:defRPr>
            </a:lvl4pPr>
            <a:lvl5pPr marL="1463040" indent="-274320">
              <a:buClr>
                <a:schemeClr val="accent1"/>
              </a:buClr>
              <a:defRPr lang="en-US" sz="2400" kern="1200" dirty="0">
                <a:solidFill>
                  <a:srgbClr val="00000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3621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rgbClr val="01426A"/>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3141409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1566333" y="1057274"/>
            <a:ext cx="9842093" cy="1008593"/>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145336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4689" y="0"/>
            <a:ext cx="1143111"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 y="6209"/>
            <a:ext cx="1447800"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145336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rgbClr val="01426A"/>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3574" y="3446072"/>
            <a:ext cx="664226" cy="1724025"/>
          </a:xfrm>
          <a:prstGeom prst="rect">
            <a:avLst/>
          </a:prstGeom>
        </p:spPr>
      </p:pic>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1676400" y="2531533"/>
            <a:ext cx="9732026" cy="3886199"/>
          </a:xfrm>
        </p:spPr>
        <p:txBody>
          <a:bodyPr lIns="91440" tIns="0" rIns="91440" bIns="0">
            <a:normAutofit/>
          </a:bodyPr>
          <a:lstStyle>
            <a:lvl1pPr marL="0" indent="0">
              <a:lnSpc>
                <a:spcPct val="100000"/>
              </a:lnSpc>
              <a:spcBef>
                <a:spcPts val="0"/>
              </a:spcBef>
              <a:buNone/>
              <a:defRPr sz="3200">
                <a:latin typeface="Arial" panose="020B0604020202020204" pitchFamily="34" charset="0"/>
                <a:cs typeface="Arial" panose="020B0604020202020204" pitchFamily="34" charset="0"/>
              </a:defRPr>
            </a:lvl1pPr>
            <a:lvl2pPr marL="347472">
              <a:lnSpc>
                <a:spcPct val="100000"/>
              </a:lnSpc>
              <a:spcBef>
                <a:spcPts val="0"/>
              </a:spcBef>
              <a:defRPr sz="2800">
                <a:latin typeface="Arial" panose="020B0604020202020204" pitchFamily="34" charset="0"/>
                <a:cs typeface="Arial" panose="020B0604020202020204" pitchFamily="34" charset="0"/>
              </a:defRPr>
            </a:lvl2pPr>
            <a:lvl3pPr marL="685800">
              <a:lnSpc>
                <a:spcPct val="100000"/>
              </a:lnSpc>
              <a:spcBef>
                <a:spcPts val="0"/>
              </a:spcBef>
              <a:defRPr sz="2400">
                <a:latin typeface="Arial" panose="020B0604020202020204" pitchFamily="34" charset="0"/>
                <a:cs typeface="Arial" panose="020B0604020202020204" pitchFamily="34" charset="0"/>
              </a:defRPr>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22075138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10701866" y="-2546"/>
            <a:ext cx="1490133"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10761133" y="1247774"/>
            <a:ext cx="1430867"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2" name="Title 1"/>
          <p:cNvSpPr>
            <a:spLocks noGrp="1"/>
          </p:cNvSpPr>
          <p:nvPr>
            <p:ph type="title"/>
          </p:nvPr>
        </p:nvSpPr>
        <p:spPr>
          <a:xfrm>
            <a:off x="287866" y="341413"/>
            <a:ext cx="10845801" cy="572987"/>
          </a:xfrm>
        </p:spPr>
        <p:txBody>
          <a:bodyPr tIns="0" bIns="0">
            <a:noAutofit/>
          </a:bodyPr>
          <a:lstStyle>
            <a:lvl1pPr algn="l">
              <a:lnSpc>
                <a:spcPct val="100000"/>
              </a:lnSpc>
              <a:defRPr sz="3600" b="1"/>
            </a:lvl1pPr>
          </a:lstStyle>
          <a:p>
            <a:r>
              <a:rPr lang="en-US"/>
              <a:t>Click to edit Master title style</a:t>
            </a:r>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317618" y="1387835"/>
            <a:ext cx="10248781" cy="5082653"/>
          </a:xfrm>
        </p:spPr>
        <p:txBody>
          <a:bodyPr tIns="0" bIns="0">
            <a:normAutofit/>
          </a:bodyPr>
          <a:lstStyle>
            <a:lvl1pPr marL="0" indent="0">
              <a:lnSpc>
                <a:spcPct val="100000"/>
              </a:lnSpc>
              <a:spcBef>
                <a:spcPts val="0"/>
              </a:spcBef>
              <a:buNone/>
              <a:defRPr sz="3600">
                <a:latin typeface="Arial" panose="020B0604020202020204" pitchFamily="34" charset="0"/>
                <a:cs typeface="Arial" panose="020B0604020202020204" pitchFamily="34" charset="0"/>
              </a:defRPr>
            </a:lvl1pPr>
            <a:lvl2pPr marL="347472">
              <a:lnSpc>
                <a:spcPct val="100000"/>
              </a:lnSpc>
              <a:spcBef>
                <a:spcPts val="0"/>
              </a:spcBef>
              <a:defRPr sz="3200">
                <a:latin typeface="Arial" panose="020B0604020202020204" pitchFamily="34" charset="0"/>
                <a:cs typeface="Arial" panose="020B0604020202020204" pitchFamily="34" charset="0"/>
              </a:defRPr>
            </a:lvl2pPr>
            <a:lvl3pPr marL="685800">
              <a:lnSpc>
                <a:spcPct val="100000"/>
              </a:lnSpc>
              <a:spcBef>
                <a:spcPts val="0"/>
              </a:spcBef>
              <a:defRPr sz="2800">
                <a:latin typeface="Arial" panose="020B0604020202020204" pitchFamily="34" charset="0"/>
                <a:cs typeface="Arial" panose="020B0604020202020204" pitchFamily="34" charset="0"/>
              </a:defRPr>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10701866" y="3405189"/>
            <a:ext cx="1490134" cy="3452811"/>
          </a:xfrm>
          <a:solidFill>
            <a:schemeClr val="accent1"/>
          </a:solidFill>
        </p:spPr>
        <p:txBody>
          <a:bodyPr>
            <a:normAutofit/>
          </a:bodyPr>
          <a:lstStyle>
            <a:lvl1pPr marL="0" indent="0">
              <a:buNone/>
              <a:defRPr sz="1800"/>
            </a:lvl1pPr>
          </a:lstStyle>
          <a:p>
            <a:r>
              <a:rPr lang="en-US"/>
              <a:t>Click icon to add picture</a:t>
            </a:r>
          </a:p>
        </p:txBody>
      </p:sp>
    </p:spTree>
    <p:extLst>
      <p:ext uri="{BB962C8B-B14F-4D97-AF65-F5344CB8AC3E}">
        <p14:creationId xmlns:p14="http://schemas.microsoft.com/office/powerpoint/2010/main" val="33401681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178076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87F7-CD94-8225-7007-C075AC5A61ED}"/>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59A63A79-E10C-E155-7A93-66CA2B9F46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327398-1F35-32FD-1768-A990C92FC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8001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p:cNvSpPr>
          <p:nvPr>
            <p:ph type="ctrTitle"/>
          </p:nvPr>
        </p:nvSpPr>
        <p:spPr>
          <a:xfrm>
            <a:off x="649224" y="749808"/>
            <a:ext cx="10552176" cy="3557016"/>
          </a:xfrm>
        </p:spPr>
        <p:txBody>
          <a:bodyPr anchor="t">
            <a:normAutofit/>
          </a:bodyPr>
          <a:lstStyle>
            <a:lvl1pPr algn="l">
              <a:defRPr sz="88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A1A2C5-995E-4938-A286-FF484EFA52D5}"/>
              </a:ext>
            </a:extLst>
          </p:cNvPr>
          <p:cNvSpPr>
            <a:spLocks noGrp="1"/>
          </p:cNvSpPr>
          <p:nvPr>
            <p:ph type="subTitle" idx="1"/>
          </p:nvPr>
        </p:nvSpPr>
        <p:spPr>
          <a:xfrm>
            <a:off x="649224" y="4315968"/>
            <a:ext cx="10552176" cy="1280160"/>
          </a:xfrm>
        </p:spPr>
        <p:txBody>
          <a:bodyPr anchor="b">
            <a:normAutofit/>
          </a:bodyPr>
          <a:lstStyle>
            <a:lvl1pPr marL="0" indent="0" algn="l">
              <a:lnSpc>
                <a:spcPct val="100000"/>
              </a:lnSpc>
              <a:buNone/>
              <a:defRPr sz="2800" b="1">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4062215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998E-60B9-44FD-B71B-407CE234E405}"/>
              </a:ext>
            </a:extLst>
          </p:cNvPr>
          <p:cNvSpPr>
            <a:spLocks noGrp="1"/>
          </p:cNvSpPr>
          <p:nvPr>
            <p:ph type="title"/>
          </p:nvPr>
        </p:nvSpPr>
        <p:spPr>
          <a:xfrm>
            <a:off x="807868" y="365124"/>
            <a:ext cx="10393532" cy="1499616"/>
          </a:xfrm>
        </p:spPr>
        <p:txBody>
          <a:bodyPr ancho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C44ED-C49E-464D-A8E8-7E8FB156BBED}"/>
              </a:ext>
            </a:extLst>
          </p:cNvPr>
          <p:cNvSpPr>
            <a:spLocks noGrp="1"/>
          </p:cNvSpPr>
          <p:nvPr>
            <p:ph idx="1"/>
          </p:nvPr>
        </p:nvSpPr>
        <p:spPr>
          <a:xfrm>
            <a:off x="807866" y="1984248"/>
            <a:ext cx="10393533" cy="401421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3930F-839A-448C-B22F-17DCF8824A0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598ED610-56DE-4381-B9BA-74E9F7029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E3EBA-BBD3-4D2C-BA7E-BA64E8FC1A09}"/>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B8ED1324-7405-B857-BA1B-3448D4BE28D8}"/>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529242-6149-FB65-DAE8-C9AF785273A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B2E2835-B5F4-1057-2FF2-0DEBAA0A33D7}"/>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9BB4BA9-1A79-6625-D01F-4D8480C03F2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517C562-096C-6FAE-DC4C-983C03D191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8115931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F91-C69F-4181-BC26-4A76210B8159}"/>
              </a:ext>
            </a:extLst>
          </p:cNvPr>
          <p:cNvSpPr>
            <a:spLocks noGrp="1"/>
          </p:cNvSpPr>
          <p:nvPr>
            <p:ph type="title"/>
          </p:nvPr>
        </p:nvSpPr>
        <p:spPr>
          <a:xfrm>
            <a:off x="905522" y="1709738"/>
            <a:ext cx="10295878"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B05FEDC-4DA0-420D-B6D3-C1B6C890E96B}"/>
              </a:ext>
            </a:extLst>
          </p:cNvPr>
          <p:cNvSpPr>
            <a:spLocks noGrp="1"/>
          </p:cNvSpPr>
          <p:nvPr>
            <p:ph type="body" idx="1"/>
          </p:nvPr>
        </p:nvSpPr>
        <p:spPr>
          <a:xfrm>
            <a:off x="905520" y="4589463"/>
            <a:ext cx="1029587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8E5B0-64AB-4211-A5E9-E7B5E382CD68}"/>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91270793-C8A6-407E-AA39-E600C4949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488AB-477B-4EA9-96E3-D13AA64E9E9A}"/>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8B9B2CF0-7002-B412-9D24-1605522F03B5}"/>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F56CCC-C226-20CA-F3CE-B0188E96522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924F649-E87F-B2C4-090D-267E37ECB230}"/>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984AE2-9666-61FF-3801-FE31BA3AFBC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DE Logo" descr="Logo of the California Department of Education.">
            <a:extLst>
              <a:ext uri="{FF2B5EF4-FFF2-40B4-BE49-F238E27FC236}">
                <a16:creationId xmlns:a16="http://schemas.microsoft.com/office/drawing/2014/main" id="{04F8F8D1-2275-07CD-22F5-887A20D102B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4870022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2F94-5504-4796-A85A-57868A609E71}"/>
              </a:ext>
            </a:extLst>
          </p:cNvPr>
          <p:cNvSpPr>
            <a:spLocks noGrp="1"/>
          </p:cNvSpPr>
          <p:nvPr>
            <p:ph type="title"/>
          </p:nvPr>
        </p:nvSpPr>
        <p:spPr>
          <a:xfrm>
            <a:off x="887766" y="365124"/>
            <a:ext cx="10313633" cy="1499616"/>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8BC2508-96AD-4E76-BFED-4E050E3125D2}"/>
              </a:ext>
            </a:extLst>
          </p:cNvPr>
          <p:cNvSpPr>
            <a:spLocks noGrp="1"/>
          </p:cNvSpPr>
          <p:nvPr>
            <p:ph sz="half" idx="1"/>
          </p:nvPr>
        </p:nvSpPr>
        <p:spPr>
          <a:xfrm>
            <a:off x="887766" y="2029968"/>
            <a:ext cx="4882098" cy="398678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E25B0-ACAA-4CEA-B676-4755C97D313B}"/>
              </a:ext>
            </a:extLst>
          </p:cNvPr>
          <p:cNvSpPr>
            <a:spLocks noGrp="1"/>
          </p:cNvSpPr>
          <p:nvPr>
            <p:ph sz="half" idx="2"/>
          </p:nvPr>
        </p:nvSpPr>
        <p:spPr>
          <a:xfrm>
            <a:off x="6126480" y="2029968"/>
            <a:ext cx="5074920" cy="398678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2DA81-A1B3-43E9-B10E-0177B34D455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6396FC5B-4DCB-42B7-8BE0-8A0CE036E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E735-1BF2-4262-ABD0-F61F04BB14A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6EC23F12-8328-B60A-A1E4-341DA97235C7}"/>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A1CDC7-2A97-EDE9-9C6A-07C20E34538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FEBF2FF-6223-8BEC-9B6F-EECA5FE86F9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64E2691-C004-C148-710E-4405B88AD24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63A317C0-64DB-2BCB-22DE-5BBA79B043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14229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24D0-CC66-484C-BDAE-80AA1BA3ED4C}"/>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4D160E42-F71D-431C-BC15-7EF198F99856}"/>
              </a:ext>
            </a:extLst>
          </p:cNvPr>
          <p:cNvSpPr>
            <a:spLocks noGrp="1"/>
          </p:cNvSpPr>
          <p:nvPr>
            <p:ph sz="quarter" idx="11"/>
          </p:nvPr>
        </p:nvSpPr>
        <p:spPr>
          <a:xfrm>
            <a:off x="647700" y="1917701"/>
            <a:ext cx="3324532" cy="1415434"/>
          </a:xfrm>
        </p:spPr>
        <p:txBody>
          <a:bodyPr/>
          <a:lstStyle/>
          <a:p>
            <a:pPr lvl="0"/>
            <a:r>
              <a:rPr lang="en-US"/>
              <a:t>Click to edit Master text styles</a:t>
            </a:r>
          </a:p>
        </p:txBody>
      </p:sp>
      <p:sp>
        <p:nvSpPr>
          <p:cNvPr id="4" name="Content Placeholder">
            <a:extLst>
              <a:ext uri="{FF2B5EF4-FFF2-40B4-BE49-F238E27FC236}">
                <a16:creationId xmlns:a16="http://schemas.microsoft.com/office/drawing/2014/main" id="{CC897884-B1DA-48FF-8CCA-46F47A52A2E4}"/>
              </a:ext>
            </a:extLst>
          </p:cNvPr>
          <p:cNvSpPr>
            <a:spLocks noGrp="1"/>
          </p:cNvSpPr>
          <p:nvPr>
            <p:ph sz="quarter" idx="12"/>
          </p:nvPr>
        </p:nvSpPr>
        <p:spPr>
          <a:xfrm>
            <a:off x="4211893" y="3654284"/>
            <a:ext cx="3324532" cy="1415434"/>
          </a:xfrm>
        </p:spPr>
        <p:txBody>
          <a:bodyPr/>
          <a:lstStyle/>
          <a:p>
            <a:pPr lvl="0"/>
            <a:r>
              <a:rPr lang="en-US"/>
              <a:t>Click to edit Master text styles</a:t>
            </a:r>
          </a:p>
        </p:txBody>
      </p:sp>
      <p:sp>
        <p:nvSpPr>
          <p:cNvPr id="5" name="Content Placeholder">
            <a:extLst>
              <a:ext uri="{FF2B5EF4-FFF2-40B4-BE49-F238E27FC236}">
                <a16:creationId xmlns:a16="http://schemas.microsoft.com/office/drawing/2014/main" id="{8D9B7AF6-2E0F-4885-8824-28647981892E}"/>
              </a:ext>
            </a:extLst>
          </p:cNvPr>
          <p:cNvSpPr>
            <a:spLocks noGrp="1"/>
          </p:cNvSpPr>
          <p:nvPr>
            <p:ph sz="quarter" idx="13"/>
          </p:nvPr>
        </p:nvSpPr>
        <p:spPr>
          <a:xfrm>
            <a:off x="4128319" y="1886362"/>
            <a:ext cx="3324532" cy="1415434"/>
          </a:xfrm>
        </p:spPr>
        <p:txBody>
          <a:bodyPr/>
          <a:lstStyle/>
          <a:p>
            <a:pPr lvl="0"/>
            <a:r>
              <a:rPr lang="en-US"/>
              <a:t>Click to edit Master text styles</a:t>
            </a:r>
          </a:p>
        </p:txBody>
      </p:sp>
      <p:sp>
        <p:nvSpPr>
          <p:cNvPr id="6" name="Content Placeholder">
            <a:extLst>
              <a:ext uri="{FF2B5EF4-FFF2-40B4-BE49-F238E27FC236}">
                <a16:creationId xmlns:a16="http://schemas.microsoft.com/office/drawing/2014/main" id="{8E3D3129-4376-4AC0-8208-592D985A8E26}"/>
              </a:ext>
            </a:extLst>
          </p:cNvPr>
          <p:cNvSpPr>
            <a:spLocks noGrp="1"/>
          </p:cNvSpPr>
          <p:nvPr>
            <p:ph sz="quarter" idx="14"/>
          </p:nvPr>
        </p:nvSpPr>
        <p:spPr>
          <a:xfrm>
            <a:off x="7608939" y="1917701"/>
            <a:ext cx="3324532" cy="1415434"/>
          </a:xfrm>
        </p:spPr>
        <p:txBody>
          <a:bodyPr/>
          <a:lstStyle/>
          <a:p>
            <a:pPr lvl="0"/>
            <a:r>
              <a:rPr lang="en-US"/>
              <a:t>Click to edit Master text styles</a:t>
            </a:r>
          </a:p>
        </p:txBody>
      </p:sp>
      <p:sp>
        <p:nvSpPr>
          <p:cNvPr id="7" name="Content Placeholder">
            <a:extLst>
              <a:ext uri="{FF2B5EF4-FFF2-40B4-BE49-F238E27FC236}">
                <a16:creationId xmlns:a16="http://schemas.microsoft.com/office/drawing/2014/main" id="{FB1A3386-6798-4915-A292-F4258B30B8B5}"/>
              </a:ext>
            </a:extLst>
          </p:cNvPr>
          <p:cNvSpPr>
            <a:spLocks noGrp="1"/>
          </p:cNvSpPr>
          <p:nvPr>
            <p:ph sz="quarter" idx="15"/>
          </p:nvPr>
        </p:nvSpPr>
        <p:spPr>
          <a:xfrm>
            <a:off x="7726925" y="3485535"/>
            <a:ext cx="3324532" cy="1415434"/>
          </a:xfrm>
        </p:spPr>
        <p:txBody>
          <a:bodyPr/>
          <a:lstStyle/>
          <a:p>
            <a:pPr lvl="0"/>
            <a:r>
              <a:rPr lang="en-US"/>
              <a:t>Click to edit Master text styles</a:t>
            </a:r>
          </a:p>
        </p:txBody>
      </p:sp>
      <p:sp>
        <p:nvSpPr>
          <p:cNvPr id="8" name="Content Placeholder">
            <a:extLst>
              <a:ext uri="{FF2B5EF4-FFF2-40B4-BE49-F238E27FC236}">
                <a16:creationId xmlns:a16="http://schemas.microsoft.com/office/drawing/2014/main" id="{E5B43E3E-B310-4DF9-8B9A-71F880A4FDA2}"/>
              </a:ext>
            </a:extLst>
          </p:cNvPr>
          <p:cNvSpPr>
            <a:spLocks noGrp="1"/>
          </p:cNvSpPr>
          <p:nvPr>
            <p:ph sz="quarter" idx="16"/>
          </p:nvPr>
        </p:nvSpPr>
        <p:spPr>
          <a:xfrm>
            <a:off x="696861" y="3524866"/>
            <a:ext cx="3324532" cy="1415434"/>
          </a:xfrm>
        </p:spPr>
        <p:txBody>
          <a:bodyPr/>
          <a:lstStyle/>
          <a:p>
            <a:pPr lvl="0"/>
            <a:r>
              <a:rPr lang="en-US"/>
              <a:t>Click to edit Master text styles</a:t>
            </a:r>
          </a:p>
        </p:txBody>
      </p:sp>
      <p:sp>
        <p:nvSpPr>
          <p:cNvPr id="9" name="Content Placeholder">
            <a:extLst>
              <a:ext uri="{FF2B5EF4-FFF2-40B4-BE49-F238E27FC236}">
                <a16:creationId xmlns:a16="http://schemas.microsoft.com/office/drawing/2014/main" id="{CCE48EF7-7627-4797-8DEC-CBEF1F6A4559}"/>
              </a:ext>
            </a:extLst>
          </p:cNvPr>
          <p:cNvSpPr>
            <a:spLocks noGrp="1"/>
          </p:cNvSpPr>
          <p:nvPr>
            <p:ph sz="quarter" idx="17"/>
          </p:nvPr>
        </p:nvSpPr>
        <p:spPr>
          <a:xfrm>
            <a:off x="696861" y="5255752"/>
            <a:ext cx="3324532" cy="1415434"/>
          </a:xfrm>
        </p:spPr>
        <p:txBody>
          <a:bodyPr/>
          <a:lstStyle/>
          <a:p>
            <a:pPr lvl="0"/>
            <a:r>
              <a:rPr lang="en-US"/>
              <a:t>Click to edit Master text styles</a:t>
            </a:r>
          </a:p>
        </p:txBody>
      </p:sp>
      <p:sp>
        <p:nvSpPr>
          <p:cNvPr id="10" name="Content Placeholder">
            <a:extLst>
              <a:ext uri="{FF2B5EF4-FFF2-40B4-BE49-F238E27FC236}">
                <a16:creationId xmlns:a16="http://schemas.microsoft.com/office/drawing/2014/main" id="{BFF2FC00-B18E-4D73-8183-10A378469F7C}"/>
              </a:ext>
            </a:extLst>
          </p:cNvPr>
          <p:cNvSpPr>
            <a:spLocks noGrp="1"/>
          </p:cNvSpPr>
          <p:nvPr>
            <p:ph sz="quarter" idx="18"/>
          </p:nvPr>
        </p:nvSpPr>
        <p:spPr>
          <a:xfrm>
            <a:off x="4402393" y="5284795"/>
            <a:ext cx="3324532" cy="1415434"/>
          </a:xfrm>
        </p:spPr>
        <p:txBody>
          <a:bodyPr/>
          <a:lstStyle/>
          <a:p>
            <a:pPr lvl="0"/>
            <a:r>
              <a:rPr lang="en-US"/>
              <a:t>Click to edit Master text styles</a:t>
            </a:r>
          </a:p>
        </p:txBody>
      </p:sp>
      <p:sp>
        <p:nvSpPr>
          <p:cNvPr id="11" name="Content Placeholder">
            <a:extLst>
              <a:ext uri="{FF2B5EF4-FFF2-40B4-BE49-F238E27FC236}">
                <a16:creationId xmlns:a16="http://schemas.microsoft.com/office/drawing/2014/main" id="{F1BF4435-0086-4B8E-8EAE-0ADEFFF20B4B}"/>
              </a:ext>
            </a:extLst>
          </p:cNvPr>
          <p:cNvSpPr>
            <a:spLocks noGrp="1"/>
          </p:cNvSpPr>
          <p:nvPr>
            <p:ph sz="quarter" idx="19"/>
          </p:nvPr>
        </p:nvSpPr>
        <p:spPr>
          <a:xfrm>
            <a:off x="8026809" y="5255752"/>
            <a:ext cx="3324532" cy="1415434"/>
          </a:xfrm>
        </p:spPr>
        <p:txBody>
          <a:bodyPr/>
          <a:lstStyle/>
          <a:p>
            <a:pPr lvl="0"/>
            <a:r>
              <a:rPr lang="en-US"/>
              <a:t>Click to edit Master text styles</a:t>
            </a:r>
          </a:p>
        </p:txBody>
      </p:sp>
    </p:spTree>
    <p:extLst>
      <p:ext uri="{BB962C8B-B14F-4D97-AF65-F5344CB8AC3E}">
        <p14:creationId xmlns:p14="http://schemas.microsoft.com/office/powerpoint/2010/main" val="647464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1325563"/>
          </a:xfrm>
        </p:spPr>
        <p:txBody>
          <a:bodyPr anchor="t"/>
          <a:lstStyle>
            <a:lvl1pPr algn="l">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1681163"/>
            <a:ext cx="495311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2505075"/>
            <a:ext cx="4953118" cy="348735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6126480" y="1681163"/>
            <a:ext cx="507492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6126480" y="2505075"/>
            <a:ext cx="5074920" cy="348735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0239311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82391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1189039"/>
            <a:ext cx="10384654" cy="630884"/>
          </a:xfrm>
        </p:spPr>
        <p:txBody>
          <a:bodyPr anchor="t"/>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5" y="1819923"/>
            <a:ext cx="10384653" cy="41725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24123258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solidFill>
            <a:srgbClr val="01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5" name="Rectangle 4">
            <a:extLst>
              <a:ext uri="{FF2B5EF4-FFF2-40B4-BE49-F238E27FC236}">
                <a16:creationId xmlns:a16="http://schemas.microsoft.com/office/drawing/2014/main" id="{5738154D-CBD0-5AEC-44F4-8C45F7959E70}"/>
              </a:ext>
            </a:extLst>
          </p:cNvPr>
          <p:cNvSpPr>
            <a:spLocks noGrp="1" noRot="1" noMove="1" noResize="1" noEditPoints="1" noAdjustHandles="1" noChangeArrowheads="1" noChangeShapeType="1"/>
          </p:cNvSpPr>
          <p:nvPr userDrawn="1"/>
        </p:nvSpPr>
        <p:spPr>
          <a:xfrm>
            <a:off x="0" y="2050763"/>
            <a:ext cx="12188952" cy="2756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noRot="1" noMove="1" noResize="1" noEditPoints="1" noAdjustHandles="1" noChangeArrowheads="1" noChangeShapeType="1"/>
          </p:cNvSpPr>
          <p:nvPr>
            <p:ph type="ctrTitle"/>
          </p:nvPr>
        </p:nvSpPr>
        <p:spPr>
          <a:xfrm>
            <a:off x="818388" y="2957906"/>
            <a:ext cx="10552176" cy="942187"/>
          </a:xfrm>
        </p:spPr>
        <p:txBody>
          <a:bodyPr anchor="t">
            <a:noAutofit/>
          </a:bodyPr>
          <a:lstStyle>
            <a:lvl1pPr algn="ctr">
              <a:defRPr sz="6000">
                <a:solidFill>
                  <a:srgbClr val="165C7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03261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solidFill>
            <a:srgbClr val="E3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5" name="Rectangle 4">
            <a:extLst>
              <a:ext uri="{FF2B5EF4-FFF2-40B4-BE49-F238E27FC236}">
                <a16:creationId xmlns:a16="http://schemas.microsoft.com/office/drawing/2014/main" id="{5738154D-CBD0-5AEC-44F4-8C45F7959E70}"/>
              </a:ext>
            </a:extLst>
          </p:cNvPr>
          <p:cNvSpPr>
            <a:spLocks noGrp="1" noRot="1" noMove="1" noResize="1" noEditPoints="1" noAdjustHandles="1" noChangeArrowheads="1" noChangeShapeType="1"/>
          </p:cNvSpPr>
          <p:nvPr userDrawn="1"/>
        </p:nvSpPr>
        <p:spPr>
          <a:xfrm>
            <a:off x="0" y="2050763"/>
            <a:ext cx="12188952" cy="2756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noRot="1" noMove="1" noResize="1" noEditPoints="1" noAdjustHandles="1" noChangeArrowheads="1" noChangeShapeType="1"/>
          </p:cNvSpPr>
          <p:nvPr>
            <p:ph type="ctrTitle"/>
          </p:nvPr>
        </p:nvSpPr>
        <p:spPr>
          <a:xfrm>
            <a:off x="818388" y="2957906"/>
            <a:ext cx="10552176" cy="942187"/>
          </a:xfrm>
        </p:spPr>
        <p:txBody>
          <a:bodyPr anchor="t">
            <a:noAutofit/>
          </a:bodyPr>
          <a:lstStyle>
            <a:lvl1pPr algn="ctr">
              <a:defRPr sz="6000">
                <a:solidFill>
                  <a:srgbClr val="CC846E"/>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658304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62CF-3BAF-4273-B7E7-1B544D5C5B2D}"/>
              </a:ext>
            </a:extLst>
          </p:cNvPr>
          <p:cNvSpPr>
            <a:spLocks noGrp="1"/>
          </p:cNvSpPr>
          <p:nvPr>
            <p:ph type="title"/>
          </p:nvPr>
        </p:nvSpPr>
        <p:spPr>
          <a:xfrm>
            <a:off x="834500" y="365124"/>
            <a:ext cx="10366899" cy="1499616"/>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7CCCCC1-9F0A-44E1-9BC9-B18193A596C1}"/>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4" name="Footer Placeholder 3">
            <a:extLst>
              <a:ext uri="{FF2B5EF4-FFF2-40B4-BE49-F238E27FC236}">
                <a16:creationId xmlns:a16="http://schemas.microsoft.com/office/drawing/2014/main" id="{2F47F9D3-8697-42DD-8B46-E9692676D3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B5EE5B-EBFE-44D3-A4D4-B6E05C298DAF}"/>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6" name="Rectangle 5">
            <a:extLst>
              <a:ext uri="{FF2B5EF4-FFF2-40B4-BE49-F238E27FC236}">
                <a16:creationId xmlns:a16="http://schemas.microsoft.com/office/drawing/2014/main" id="{75BC062B-FA4C-719D-2ACB-4C900E559D3E}"/>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5DB7AD-DC22-82D4-52E2-D3E2CB751339}"/>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5F4E8944-4BD2-6008-8EB5-9343839CF9A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783D6B86-DFA1-E7D3-C500-190D88C027E1}"/>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E Logo" descr="Logo of the California Department of Education.">
            <a:extLst>
              <a:ext uri="{FF2B5EF4-FFF2-40B4-BE49-F238E27FC236}">
                <a16:creationId xmlns:a16="http://schemas.microsoft.com/office/drawing/2014/main" id="{41F72DC8-BB34-7439-D1DC-04800276E37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11312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66DA6-2BD1-4292-892D-78FF9F4B75D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3" name="Footer Placeholder 2">
            <a:extLst>
              <a:ext uri="{FF2B5EF4-FFF2-40B4-BE49-F238E27FC236}">
                <a16:creationId xmlns:a16="http://schemas.microsoft.com/office/drawing/2014/main" id="{51C0BCD0-EAD3-4676-A061-3C0423C2B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4D5D-206D-48B8-B931-52EE6EF4FD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5" name="Rectangle 4">
            <a:extLst>
              <a:ext uri="{FF2B5EF4-FFF2-40B4-BE49-F238E27FC236}">
                <a16:creationId xmlns:a16="http://schemas.microsoft.com/office/drawing/2014/main" id="{BB48DD9F-8567-9FF8-00A8-49B7E2C9C16C}"/>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D74C09-252B-C091-B719-E7C19AFF74C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24B8DBE4-9F83-646C-9A6F-EF2F15020E5C}"/>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7997617C-E019-5ED0-03F0-5BA47077FD40}"/>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E Logo" descr="Logo of the California Department of Education.">
            <a:extLst>
              <a:ext uri="{FF2B5EF4-FFF2-40B4-BE49-F238E27FC236}">
                <a16:creationId xmlns:a16="http://schemas.microsoft.com/office/drawing/2014/main" id="{96211AF6-034C-DFF0-168F-F09BB330D3E9}"/>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674016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0B5E-9416-4B37-8EFF-E1A758A3277E}"/>
              </a:ext>
            </a:extLst>
          </p:cNvPr>
          <p:cNvSpPr>
            <a:spLocks noGrp="1"/>
          </p:cNvSpPr>
          <p:nvPr>
            <p:ph type="title"/>
          </p:nvPr>
        </p:nvSpPr>
        <p:spPr>
          <a:xfrm>
            <a:off x="836612" y="457200"/>
            <a:ext cx="3936556"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C69B5E-1BB3-48E8-A55D-1A86E20DBCA6}"/>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06349-B3C6-47D6-9060-8D6177B4EF29}"/>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3B628-E225-4B0A-9A91-551E51E07BE6}"/>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25C1DFFB-41A4-44FD-B269-77207851A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ADC0D-436E-4297-9C23-376630CB73E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0792E17A-0AD8-3492-C2D4-E0893F8CF233}"/>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240F75-A1F5-A4BA-B9F7-59BF11A06DD7}"/>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FFB617F2-63EF-F4CD-3A25-703CFFF1524B}"/>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ACE38FC-9EB3-976E-07D2-FF0CD534178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9BB8EAA9-5342-BBE9-E25B-FDDFB7EC39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1744854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89A0-AA80-456D-A66A-A72DD6301DC7}"/>
              </a:ext>
            </a:extLst>
          </p:cNvPr>
          <p:cNvSpPr>
            <a:spLocks noGrp="1"/>
          </p:cNvSpPr>
          <p:nvPr>
            <p:ph type="title"/>
          </p:nvPr>
        </p:nvSpPr>
        <p:spPr>
          <a:xfrm>
            <a:off x="836612" y="457200"/>
            <a:ext cx="3936556"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82492AE-BE65-4A0A-9D57-77E3E220E81E}"/>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6667B01-A270-44C5-9117-791071EB79A3}"/>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E3E1E-D8D9-4EEC-B1F8-3541F7A54EDF}"/>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72253840-0989-4C0B-912D-16F19E48A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C1AAA-F1EA-48A2-A986-7B48C7C98014}"/>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5DBB14F9-A8DA-2169-E838-D506AB0BD0A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5ADA8D-7CB9-7C2C-CD25-140CF0F44990}"/>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BC6C5D0-07CA-E9D5-34B2-A0748C32EE38}"/>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C5F18103-0596-CF0C-2909-7FFC3D4F7A2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9965542-927B-F0C4-E236-EA6ACD2F2D9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7215426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8405-68CE-491F-9603-4740C5B3CE1F}"/>
              </a:ext>
            </a:extLst>
          </p:cNvPr>
          <p:cNvSpPr>
            <a:spLocks noGrp="1"/>
          </p:cNvSpPr>
          <p:nvPr>
            <p:ph type="title"/>
          </p:nvPr>
        </p:nvSpPr>
        <p:spPr>
          <a:xfrm>
            <a:off x="834500" y="365124"/>
            <a:ext cx="10366900" cy="1499616"/>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463CE1E3-3EF1-47E0-A2C6-0077690F4DCB}"/>
              </a:ext>
            </a:extLst>
          </p:cNvPr>
          <p:cNvSpPr>
            <a:spLocks noGrp="1"/>
          </p:cNvSpPr>
          <p:nvPr>
            <p:ph type="body" orient="vert" idx="1"/>
          </p:nvPr>
        </p:nvSpPr>
        <p:spPr>
          <a:xfrm>
            <a:off x="834500" y="1984248"/>
            <a:ext cx="10366899" cy="3963791"/>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27FC9-17CA-4FBF-993C-52F712FF16EE}"/>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078EBFE2-B030-4841-A572-05CA07028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D80D-71E3-4DA4-B807-443A846F6E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4E44ECD3-C55B-F333-BD0D-467B752E3802}"/>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D8EDF1-AD09-52B3-DD59-E77768171C4A}"/>
              </a:ext>
            </a:extLst>
          </p:cNvPr>
          <p:cNvSpPr>
            <a:spLocks/>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EE90570-1D58-FF3B-D87F-B2AF0D4399FA}"/>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4306A0E-6C42-2FC7-BB19-5A2AD65E3DF3}"/>
              </a:ext>
            </a:extLst>
          </p:cNvPr>
          <p:cNvSpPr>
            <a:spLocks/>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B3D142E4-EC95-16B4-7EDC-480DAD04CCA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2643897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08ED9-1894-4019-B694-1D9693B9FE07}"/>
              </a:ext>
            </a:extLst>
          </p:cNvPr>
          <p:cNvSpPr>
            <a:spLocks noGrp="1"/>
          </p:cNvSpPr>
          <p:nvPr>
            <p:ph type="title" orient="vert"/>
          </p:nvPr>
        </p:nvSpPr>
        <p:spPr>
          <a:xfrm>
            <a:off x="8724900" y="365125"/>
            <a:ext cx="2628900" cy="5627302"/>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B0F71D92-9966-4334-9C4F-DF713993205F}"/>
              </a:ext>
            </a:extLst>
          </p:cNvPr>
          <p:cNvSpPr>
            <a:spLocks noGrp="1"/>
          </p:cNvSpPr>
          <p:nvPr>
            <p:ph type="body" orient="vert" idx="1"/>
          </p:nvPr>
        </p:nvSpPr>
        <p:spPr>
          <a:xfrm>
            <a:off x="838200" y="365125"/>
            <a:ext cx="7734300" cy="5627302"/>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AB259-7DF6-4414-B377-7E6BE0060C30}"/>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A2077192-D9CC-47B3-8528-362AADD7D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D34BD-D0BE-4F88-BBB9-4E805A3FDB2D}"/>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3E4DFDF1-B5DF-B7E0-9CC2-108229AE798E}"/>
              </a:ext>
            </a:extLst>
          </p:cNvPr>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50599F-A8F3-2F9D-0E21-A6BA1EC5BA48}"/>
              </a:ext>
            </a:extLst>
          </p:cNvPr>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625B5AE-2E17-01C7-C419-9438146147C7}"/>
              </a:ext>
            </a:extLst>
          </p:cNvPr>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E9B6CD45-F7CE-7D84-E20B-4FD71364D4E2}"/>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DE Logo" descr="Logo of the California Department of Education.">
            <a:extLst>
              <a:ext uri="{FF2B5EF4-FFF2-40B4-BE49-F238E27FC236}">
                <a16:creationId xmlns:a16="http://schemas.microsoft.com/office/drawing/2014/main" id="{979CF48F-6F13-8289-44D2-37343F47FFD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558288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DE17EC12-8EDA-418C-95EA-B14FD4699C85}"/>
              </a:ext>
            </a:extLst>
          </p:cNvPr>
          <p:cNvSpPr>
            <a:spLocks noGrp="1"/>
          </p:cNvSpPr>
          <p:nvPr>
            <p:ph type="title"/>
          </p:nvPr>
        </p:nvSpPr>
        <p:spPr>
          <a:xfrm>
            <a:off x="1451514" y="2563577"/>
            <a:ext cx="9288972" cy="2476490"/>
          </a:xfrm>
        </p:spPr>
        <p:txBody>
          <a:bodyPr/>
          <a:lstStyle>
            <a:lvl1pPr algn="ctr">
              <a:defRPr sz="8000">
                <a:solidFill>
                  <a:schemeClr val="tx1"/>
                </a:solidFill>
              </a:defRPr>
            </a:lvl1pPr>
          </a:lstStyle>
          <a:p>
            <a:endParaRPr lang="en-US"/>
          </a:p>
        </p:txBody>
      </p:sp>
    </p:spTree>
    <p:extLst>
      <p:ext uri="{BB962C8B-B14F-4D97-AF65-F5344CB8AC3E}">
        <p14:creationId xmlns:p14="http://schemas.microsoft.com/office/powerpoint/2010/main" val="37755501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p:cNvSpPr>
          <p:nvPr>
            <p:ph type="ctrTitle" hasCustomPrompt="1"/>
          </p:nvPr>
        </p:nvSpPr>
        <p:spPr>
          <a:xfrm>
            <a:off x="911691" y="1499795"/>
            <a:ext cx="10552176" cy="3557016"/>
          </a:xfrm>
        </p:spPr>
        <p:txBody>
          <a:bodyPr anchor="t">
            <a:normAutofit/>
          </a:bodyPr>
          <a:lstStyle>
            <a:lvl1pPr algn="ctr">
              <a:defRPr sz="7200">
                <a:solidFill>
                  <a:srgbClr val="E38661"/>
                </a:solidFill>
                <a:latin typeface="Arial" panose="020B0604020202020204" pitchFamily="34" charset="0"/>
                <a:cs typeface="Arial" panose="020B0604020202020204" pitchFamily="34" charset="0"/>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A4A1A2C5-995E-4938-A286-FF484EFA52D5}"/>
              </a:ext>
            </a:extLst>
          </p:cNvPr>
          <p:cNvSpPr>
            <a:spLocks noGrp="1"/>
          </p:cNvSpPr>
          <p:nvPr>
            <p:ph type="subTitle" idx="1"/>
          </p:nvPr>
        </p:nvSpPr>
        <p:spPr>
          <a:xfrm>
            <a:off x="911691" y="4416731"/>
            <a:ext cx="10552176" cy="1280160"/>
          </a:xfrm>
        </p:spPr>
        <p:txBody>
          <a:bodyPr anchor="b">
            <a:normAutofit/>
          </a:bodyPr>
          <a:lstStyle>
            <a:lvl1pPr marL="0" indent="0" algn="l">
              <a:lnSpc>
                <a:spcPct val="100000"/>
              </a:lnSpc>
              <a:buNone/>
              <a:defRPr sz="2800" b="1">
                <a:solidFill>
                  <a:srgbClr val="E3866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1241" y="5436287"/>
            <a:ext cx="1283995" cy="1368433"/>
          </a:xfrm>
          <a:prstGeom prst="rect">
            <a:avLst/>
          </a:prstGeom>
        </p:spPr>
      </p:pic>
    </p:spTree>
    <p:extLst>
      <p:ext uri="{BB962C8B-B14F-4D97-AF65-F5344CB8AC3E}">
        <p14:creationId xmlns:p14="http://schemas.microsoft.com/office/powerpoint/2010/main" val="2106723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998E-60B9-44FD-B71B-407CE234E405}"/>
              </a:ext>
            </a:extLst>
          </p:cNvPr>
          <p:cNvSpPr>
            <a:spLocks noGrp="1"/>
          </p:cNvSpPr>
          <p:nvPr>
            <p:ph type="title"/>
          </p:nvPr>
        </p:nvSpPr>
        <p:spPr>
          <a:xfrm>
            <a:off x="807868" y="365124"/>
            <a:ext cx="10393532" cy="494412"/>
          </a:xfrm>
        </p:spPr>
        <p:txBody>
          <a:bodyPr anchor="t" anchorCtr="0">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C44ED-C49E-464D-A8E8-7E8FB156BBED}"/>
              </a:ext>
            </a:extLst>
          </p:cNvPr>
          <p:cNvSpPr>
            <a:spLocks noGrp="1"/>
          </p:cNvSpPr>
          <p:nvPr>
            <p:ph idx="1"/>
          </p:nvPr>
        </p:nvSpPr>
        <p:spPr>
          <a:xfrm>
            <a:off x="807866" y="859536"/>
            <a:ext cx="10393533" cy="5138928"/>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3930F-839A-448C-B22F-17DCF8824A0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598ED610-56DE-4381-B9BA-74E9F7029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E3EBA-BBD3-4D2C-BA7E-BA64E8FC1A09}"/>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B8ED1324-7405-B857-BA1B-3448D4BE28D8}"/>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529242-6149-FB65-DAE8-C9AF785273A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B2E2835-B5F4-1057-2FF2-0DEBAA0A33D7}"/>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9BB4BA9-1A79-6625-D01F-4D8480C03F2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517C562-096C-6FAE-DC4C-983C03D191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9059833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F91-C69F-4181-BC26-4A76210B8159}"/>
              </a:ext>
            </a:extLst>
          </p:cNvPr>
          <p:cNvSpPr>
            <a:spLocks noGrp="1"/>
          </p:cNvSpPr>
          <p:nvPr>
            <p:ph type="title"/>
          </p:nvPr>
        </p:nvSpPr>
        <p:spPr>
          <a:xfrm>
            <a:off x="905522" y="1709738"/>
            <a:ext cx="10295878" cy="2852737"/>
          </a:xfrm>
        </p:spPr>
        <p:txBody>
          <a:bodyPr anchor="b"/>
          <a:lstStyle>
            <a:lvl1pP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B05FEDC-4DA0-420D-B6D3-C1B6C890E96B}"/>
              </a:ext>
            </a:extLst>
          </p:cNvPr>
          <p:cNvSpPr>
            <a:spLocks noGrp="1"/>
          </p:cNvSpPr>
          <p:nvPr>
            <p:ph type="body" idx="1"/>
          </p:nvPr>
        </p:nvSpPr>
        <p:spPr>
          <a:xfrm>
            <a:off x="905520" y="4589463"/>
            <a:ext cx="1029587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8E5B0-64AB-4211-A5E9-E7B5E382CD68}"/>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91270793-C8A6-407E-AA39-E600C4949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488AB-477B-4EA9-96E3-D13AA64E9E9A}"/>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8B9B2CF0-7002-B412-9D24-1605522F03B5}"/>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F56CCC-C226-20CA-F3CE-B0188E96522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924F649-E87F-B2C4-090D-267E37ECB230}"/>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984AE2-9666-61FF-3801-FE31BA3AFBC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DE Logo" descr="Logo of the California Department of Education.">
            <a:extLst>
              <a:ext uri="{FF2B5EF4-FFF2-40B4-BE49-F238E27FC236}">
                <a16:creationId xmlns:a16="http://schemas.microsoft.com/office/drawing/2014/main" id="{04F8F8D1-2275-07CD-22F5-887A20D102B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6986271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2F94-5504-4796-A85A-57868A609E71}"/>
              </a:ext>
            </a:extLst>
          </p:cNvPr>
          <p:cNvSpPr>
            <a:spLocks noGrp="1"/>
          </p:cNvSpPr>
          <p:nvPr>
            <p:ph type="title"/>
          </p:nvPr>
        </p:nvSpPr>
        <p:spPr>
          <a:xfrm>
            <a:off x="887766" y="365124"/>
            <a:ext cx="10313633" cy="548641"/>
          </a:xfrm>
        </p:spPr>
        <p:txBody>
          <a:bodyPr anchor="t" anchorCtr="0">
            <a:no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8BC2508-96AD-4E76-BFED-4E050E3125D2}"/>
              </a:ext>
            </a:extLst>
          </p:cNvPr>
          <p:cNvSpPr>
            <a:spLocks noGrp="1"/>
          </p:cNvSpPr>
          <p:nvPr>
            <p:ph sz="half" idx="1"/>
          </p:nvPr>
        </p:nvSpPr>
        <p:spPr>
          <a:xfrm>
            <a:off x="887766" y="913765"/>
            <a:ext cx="4882098" cy="5102987"/>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E25B0-ACAA-4CEA-B676-4755C97D313B}"/>
              </a:ext>
            </a:extLst>
          </p:cNvPr>
          <p:cNvSpPr>
            <a:spLocks noGrp="1"/>
          </p:cNvSpPr>
          <p:nvPr>
            <p:ph sz="half" idx="2"/>
          </p:nvPr>
        </p:nvSpPr>
        <p:spPr>
          <a:xfrm>
            <a:off x="6126480" y="913765"/>
            <a:ext cx="5074920" cy="5102987"/>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2DA81-A1B3-43E9-B10E-0177B34D455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6396FC5B-4DCB-42B7-8BE0-8A0CE036E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E735-1BF2-4262-ABD0-F61F04BB14A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6EC23F12-8328-B60A-A1E4-341DA97235C7}"/>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A1CDC7-2A97-EDE9-9C6A-07C20E34538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FEBF2FF-6223-8BEC-9B6F-EECA5FE86F9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64E2691-C004-C148-710E-4405B88AD24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63A317C0-64DB-2BCB-22DE-5BBA79B043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7885586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495311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4953118"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6126480" y="929388"/>
            <a:ext cx="507492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6126480" y="1768922"/>
            <a:ext cx="5074920"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7256794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6"/>
            <a:ext cx="10384654" cy="548642"/>
          </a:xfrm>
        </p:spPr>
        <p:txBody>
          <a:bodyPr>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hasCustomPrompt="1"/>
          </p:nvPr>
        </p:nvSpPr>
        <p:spPr>
          <a:xfrm>
            <a:off x="816745" y="913768"/>
            <a:ext cx="10384654" cy="1206369"/>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here</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5" y="2121407"/>
            <a:ext cx="10384653" cy="38710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1852755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p:cNvSpPr>
          <p:nvPr>
            <p:ph type="ctrTitle"/>
          </p:nvPr>
        </p:nvSpPr>
        <p:spPr>
          <a:xfrm>
            <a:off x="649224" y="749808"/>
            <a:ext cx="10552176" cy="3557016"/>
          </a:xfrm>
        </p:spPr>
        <p:txBody>
          <a:bodyPr anchor="t">
            <a:normAutofit/>
          </a:bodyPr>
          <a:lstStyle>
            <a:lvl1pPr algn="l">
              <a:defRPr sz="88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A1A2C5-995E-4938-A286-FF484EFA52D5}"/>
              </a:ext>
            </a:extLst>
          </p:cNvPr>
          <p:cNvSpPr>
            <a:spLocks noGrp="1"/>
          </p:cNvSpPr>
          <p:nvPr>
            <p:ph type="subTitle" idx="1"/>
          </p:nvPr>
        </p:nvSpPr>
        <p:spPr>
          <a:xfrm>
            <a:off x="649224" y="4315968"/>
            <a:ext cx="10552176" cy="1280160"/>
          </a:xfrm>
        </p:spPr>
        <p:txBody>
          <a:bodyPr anchor="b">
            <a:normAutofit/>
          </a:bodyPr>
          <a:lstStyle>
            <a:lvl1pPr marL="0" indent="0" algn="l">
              <a:lnSpc>
                <a:spcPct val="100000"/>
              </a:lnSpc>
              <a:buNone/>
              <a:defRPr sz="2800" b="1">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2533649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5" name="Rectangle 4">
            <a:extLst>
              <a:ext uri="{FF2B5EF4-FFF2-40B4-BE49-F238E27FC236}">
                <a16:creationId xmlns:a16="http://schemas.microsoft.com/office/drawing/2014/main" id="{5738154D-CBD0-5AEC-44F4-8C45F7959E70}"/>
              </a:ext>
            </a:extLst>
          </p:cNvPr>
          <p:cNvSpPr>
            <a:spLocks noGrp="1" noRot="1" noMove="1" noResize="1" noEditPoints="1" noAdjustHandles="1" noChangeArrowheads="1" noChangeShapeType="1"/>
          </p:cNvSpPr>
          <p:nvPr userDrawn="1"/>
        </p:nvSpPr>
        <p:spPr>
          <a:xfrm>
            <a:off x="0" y="2050763"/>
            <a:ext cx="12188952" cy="2756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noRot="1" noMove="1" noResize="1" noEditPoints="1" noAdjustHandles="1" noChangeArrowheads="1" noChangeShapeType="1"/>
          </p:cNvSpPr>
          <p:nvPr>
            <p:ph type="ctrTitle"/>
          </p:nvPr>
        </p:nvSpPr>
        <p:spPr>
          <a:xfrm>
            <a:off x="818388" y="2957906"/>
            <a:ext cx="10552176" cy="942187"/>
          </a:xfrm>
        </p:spPr>
        <p:txBody>
          <a:bodyPr anchor="t">
            <a:noAutofit/>
          </a:bodyPr>
          <a:lstStyle>
            <a:lvl1pPr algn="ctr">
              <a:defRPr sz="6000">
                <a:solidFill>
                  <a:srgbClr val="6FA28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747400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solidFill>
            <a:srgbClr val="E3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5" name="Rectangle 4">
            <a:extLst>
              <a:ext uri="{FF2B5EF4-FFF2-40B4-BE49-F238E27FC236}">
                <a16:creationId xmlns:a16="http://schemas.microsoft.com/office/drawing/2014/main" id="{5738154D-CBD0-5AEC-44F4-8C45F7959E70}"/>
              </a:ext>
            </a:extLst>
          </p:cNvPr>
          <p:cNvSpPr>
            <a:spLocks noGrp="1" noRot="1" noMove="1" noResize="1" noEditPoints="1" noAdjustHandles="1" noChangeArrowheads="1" noChangeShapeType="1"/>
          </p:cNvSpPr>
          <p:nvPr userDrawn="1"/>
        </p:nvSpPr>
        <p:spPr>
          <a:xfrm>
            <a:off x="0" y="2050763"/>
            <a:ext cx="12188952" cy="2756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noRot="1" noMove="1" noResize="1" noEditPoints="1" noAdjustHandles="1" noChangeArrowheads="1" noChangeShapeType="1"/>
          </p:cNvSpPr>
          <p:nvPr>
            <p:ph type="ctrTitle"/>
          </p:nvPr>
        </p:nvSpPr>
        <p:spPr>
          <a:xfrm>
            <a:off x="818388" y="2957906"/>
            <a:ext cx="10552176" cy="942187"/>
          </a:xfrm>
        </p:spPr>
        <p:txBody>
          <a:bodyPr anchor="t">
            <a:noAutofit/>
          </a:bodyPr>
          <a:lstStyle>
            <a:lvl1pPr algn="ctr">
              <a:defRPr sz="6000">
                <a:solidFill>
                  <a:srgbClr val="6FA28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910757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998E-60B9-44FD-B71B-407CE234E405}"/>
              </a:ext>
            </a:extLst>
          </p:cNvPr>
          <p:cNvSpPr>
            <a:spLocks noGrp="1"/>
          </p:cNvSpPr>
          <p:nvPr>
            <p:ph type="title"/>
          </p:nvPr>
        </p:nvSpPr>
        <p:spPr>
          <a:xfrm>
            <a:off x="807868" y="365124"/>
            <a:ext cx="10393532" cy="494412"/>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C44ED-C49E-464D-A8E8-7E8FB156BBED}"/>
              </a:ext>
            </a:extLst>
          </p:cNvPr>
          <p:cNvSpPr>
            <a:spLocks noGrp="1"/>
          </p:cNvSpPr>
          <p:nvPr>
            <p:ph idx="1"/>
          </p:nvPr>
        </p:nvSpPr>
        <p:spPr>
          <a:xfrm>
            <a:off x="807866" y="859536"/>
            <a:ext cx="10393533" cy="51389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3930F-839A-448C-B22F-17DCF8824A0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598ED610-56DE-4381-B9BA-74E9F7029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E3EBA-BBD3-4D2C-BA7E-BA64E8FC1A09}"/>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B8ED1324-7405-B857-BA1B-3448D4BE28D8}"/>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529242-6149-FB65-DAE8-C9AF785273A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B2E2835-B5F4-1057-2FF2-0DEBAA0A33D7}"/>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9BB4BA9-1A79-6625-D01F-4D8480C03F2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517C562-096C-6FAE-DC4C-983C03D191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3881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647700" y="546008"/>
            <a:ext cx="9288972" cy="1229075"/>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a:extLst>
              <a:ext uri="{FF2B5EF4-FFF2-40B4-BE49-F238E27FC236}">
                <a16:creationId xmlns:a16="http://schemas.microsoft.com/office/drawing/2014/main" id="{88CB66B4-D294-4EAD-BC00-AEEF13826063}"/>
              </a:ext>
            </a:extLst>
          </p:cNvPr>
          <p:cNvSpPr>
            <a:spLocks noGrp="1"/>
          </p:cNvSpPr>
          <p:nvPr>
            <p:ph sz="half" idx="1"/>
          </p:nvPr>
        </p:nvSpPr>
        <p:spPr>
          <a:xfrm>
            <a:off x="647699" y="2092960"/>
            <a:ext cx="5295903" cy="396494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a:extLst>
              <a:ext uri="{FF2B5EF4-FFF2-40B4-BE49-F238E27FC236}">
                <a16:creationId xmlns:a16="http://schemas.microsoft.com/office/drawing/2014/main" id="{A15BB3D2-285C-4BFF-B1BA-5171ABDD02F8}"/>
              </a:ext>
            </a:extLst>
          </p:cNvPr>
          <p:cNvSpPr>
            <a:spLocks noGrp="1"/>
          </p:cNvSpPr>
          <p:nvPr>
            <p:ph sz="half" idx="10"/>
          </p:nvPr>
        </p:nvSpPr>
        <p:spPr>
          <a:xfrm>
            <a:off x="6172200" y="2092960"/>
            <a:ext cx="5295903" cy="396494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812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F91-C69F-4181-BC26-4A76210B8159}"/>
              </a:ext>
            </a:extLst>
          </p:cNvPr>
          <p:cNvSpPr>
            <a:spLocks noGrp="1"/>
          </p:cNvSpPr>
          <p:nvPr>
            <p:ph type="title"/>
          </p:nvPr>
        </p:nvSpPr>
        <p:spPr>
          <a:xfrm>
            <a:off x="905522" y="1709738"/>
            <a:ext cx="10295878" cy="2852737"/>
          </a:xfrm>
        </p:spPr>
        <p:txBody>
          <a:bodyPr anchor="b"/>
          <a:lstStyle>
            <a:lvl1pPr>
              <a:defRPr sz="60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B05FEDC-4DA0-420D-B6D3-C1B6C890E96B}"/>
              </a:ext>
            </a:extLst>
          </p:cNvPr>
          <p:cNvSpPr>
            <a:spLocks noGrp="1"/>
          </p:cNvSpPr>
          <p:nvPr>
            <p:ph type="body" idx="1"/>
          </p:nvPr>
        </p:nvSpPr>
        <p:spPr>
          <a:xfrm>
            <a:off x="905520" y="4589463"/>
            <a:ext cx="1029587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8E5B0-64AB-4211-A5E9-E7B5E382CD68}"/>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91270793-C8A6-407E-AA39-E600C4949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488AB-477B-4EA9-96E3-D13AA64E9E9A}"/>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8B9B2CF0-7002-B412-9D24-1605522F03B5}"/>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F56CCC-C226-20CA-F3CE-B0188E96522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924F649-E87F-B2C4-090D-267E37ECB230}"/>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984AE2-9666-61FF-3801-FE31BA3AFBC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DE Logo" descr="Logo of the California Department of Education.">
            <a:extLst>
              <a:ext uri="{FF2B5EF4-FFF2-40B4-BE49-F238E27FC236}">
                <a16:creationId xmlns:a16="http://schemas.microsoft.com/office/drawing/2014/main" id="{04F8F8D1-2275-07CD-22F5-887A20D102B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6484892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2F94-5504-4796-A85A-57868A609E71}"/>
              </a:ext>
            </a:extLst>
          </p:cNvPr>
          <p:cNvSpPr>
            <a:spLocks noGrp="1"/>
          </p:cNvSpPr>
          <p:nvPr>
            <p:ph type="title"/>
          </p:nvPr>
        </p:nvSpPr>
        <p:spPr>
          <a:xfrm>
            <a:off x="887766" y="365124"/>
            <a:ext cx="10313633"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8BC2508-96AD-4E76-BFED-4E050E3125D2}"/>
              </a:ext>
            </a:extLst>
          </p:cNvPr>
          <p:cNvSpPr>
            <a:spLocks noGrp="1"/>
          </p:cNvSpPr>
          <p:nvPr>
            <p:ph sz="half" idx="1"/>
          </p:nvPr>
        </p:nvSpPr>
        <p:spPr>
          <a:xfrm>
            <a:off x="887766" y="913765"/>
            <a:ext cx="4882098" cy="51029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E25B0-ACAA-4CEA-B676-4755C97D313B}"/>
              </a:ext>
            </a:extLst>
          </p:cNvPr>
          <p:cNvSpPr>
            <a:spLocks noGrp="1"/>
          </p:cNvSpPr>
          <p:nvPr>
            <p:ph sz="half" idx="2"/>
          </p:nvPr>
        </p:nvSpPr>
        <p:spPr>
          <a:xfrm>
            <a:off x="6126480" y="913765"/>
            <a:ext cx="5074920" cy="51029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2DA81-A1B3-43E9-B10E-0177B34D455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6396FC5B-4DCB-42B7-8BE0-8A0CE036E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E735-1BF2-4262-ABD0-F61F04BB14A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6EC23F12-8328-B60A-A1E4-341DA97235C7}"/>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A1CDC7-2A97-EDE9-9C6A-07C20E34538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FEBF2FF-6223-8BEC-9B6F-EECA5FE86F9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64E2691-C004-C148-710E-4405B88AD24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63A317C0-64DB-2BCB-22DE-5BBA79B043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27441882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495311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4953118"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6126480" y="929388"/>
            <a:ext cx="507492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6126480" y="1768922"/>
            <a:ext cx="5074920"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7160319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3763721"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3763721"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4656210" y="943740"/>
            <a:ext cx="360725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4656210" y="1767652"/>
            <a:ext cx="3607257"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15" name="Text Placeholder 4">
            <a:extLst>
              <a:ext uri="{FF2B5EF4-FFF2-40B4-BE49-F238E27FC236}">
                <a16:creationId xmlns:a16="http://schemas.microsoft.com/office/drawing/2014/main" id="{A5C25A74-1633-B012-D303-C426AE691D45}"/>
              </a:ext>
            </a:extLst>
          </p:cNvPr>
          <p:cNvSpPr>
            <a:spLocks noGrp="1"/>
          </p:cNvSpPr>
          <p:nvPr>
            <p:ph type="body" sz="quarter" idx="13"/>
          </p:nvPr>
        </p:nvSpPr>
        <p:spPr>
          <a:xfrm>
            <a:off x="8339210" y="960039"/>
            <a:ext cx="360725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CDEBF497-C282-0C9A-AC16-08328A106903}"/>
              </a:ext>
            </a:extLst>
          </p:cNvPr>
          <p:cNvSpPr>
            <a:spLocks noGrp="1"/>
          </p:cNvSpPr>
          <p:nvPr>
            <p:ph sz="quarter" idx="14"/>
          </p:nvPr>
        </p:nvSpPr>
        <p:spPr>
          <a:xfrm>
            <a:off x="8339210" y="1783951"/>
            <a:ext cx="3607257"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1870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6"/>
            <a:ext cx="10384654" cy="548642"/>
          </a:xfrm>
        </p:spPr>
        <p:txBody>
          <a:bodyPr>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hasCustomPrompt="1"/>
          </p:nvPr>
        </p:nvSpPr>
        <p:spPr>
          <a:xfrm>
            <a:off x="816745" y="913768"/>
            <a:ext cx="10384654" cy="1206369"/>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here</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5" y="2121407"/>
            <a:ext cx="10384653" cy="38710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912649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62CF-3BAF-4273-B7E7-1B544D5C5B2D}"/>
              </a:ext>
            </a:extLst>
          </p:cNvPr>
          <p:cNvSpPr>
            <a:spLocks noGrp="1"/>
          </p:cNvSpPr>
          <p:nvPr>
            <p:ph type="title"/>
          </p:nvPr>
        </p:nvSpPr>
        <p:spPr>
          <a:xfrm>
            <a:off x="912550" y="274320"/>
            <a:ext cx="10366899"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7CCCCC1-9F0A-44E1-9BC9-B18193A596C1}"/>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4" name="Footer Placeholder 3">
            <a:extLst>
              <a:ext uri="{FF2B5EF4-FFF2-40B4-BE49-F238E27FC236}">
                <a16:creationId xmlns:a16="http://schemas.microsoft.com/office/drawing/2014/main" id="{2F47F9D3-8697-42DD-8B46-E9692676D3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B5EE5B-EBFE-44D3-A4D4-B6E05C298DAF}"/>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6" name="Rectangle 5">
            <a:extLst>
              <a:ext uri="{FF2B5EF4-FFF2-40B4-BE49-F238E27FC236}">
                <a16:creationId xmlns:a16="http://schemas.microsoft.com/office/drawing/2014/main" id="{75BC062B-FA4C-719D-2ACB-4C900E559D3E}"/>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5DB7AD-DC22-82D4-52E2-D3E2CB751339}"/>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5F4E8944-4BD2-6008-8EB5-9343839CF9A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783D6B86-DFA1-E7D3-C500-190D88C027E1}"/>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E Logo" descr="Logo of the California Department of Education.">
            <a:extLst>
              <a:ext uri="{FF2B5EF4-FFF2-40B4-BE49-F238E27FC236}">
                <a16:creationId xmlns:a16="http://schemas.microsoft.com/office/drawing/2014/main" id="{41F72DC8-BB34-7439-D1DC-04800276E37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7264767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66DA6-2BD1-4292-892D-78FF9F4B75D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3" name="Footer Placeholder 2">
            <a:extLst>
              <a:ext uri="{FF2B5EF4-FFF2-40B4-BE49-F238E27FC236}">
                <a16:creationId xmlns:a16="http://schemas.microsoft.com/office/drawing/2014/main" id="{51C0BCD0-EAD3-4676-A061-3C0423C2B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4D5D-206D-48B8-B931-52EE6EF4FD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5" name="Rectangle 4">
            <a:extLst>
              <a:ext uri="{FF2B5EF4-FFF2-40B4-BE49-F238E27FC236}">
                <a16:creationId xmlns:a16="http://schemas.microsoft.com/office/drawing/2014/main" id="{BB48DD9F-8567-9FF8-00A8-49B7E2C9C16C}"/>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D74C09-252B-C091-B719-E7C19AFF74C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24B8DBE4-9F83-646C-9A6F-EF2F15020E5C}"/>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7997617C-E019-5ED0-03F0-5BA47077FD40}"/>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E Logo" descr="Logo of the California Department of Education.">
            <a:extLst>
              <a:ext uri="{FF2B5EF4-FFF2-40B4-BE49-F238E27FC236}">
                <a16:creationId xmlns:a16="http://schemas.microsoft.com/office/drawing/2014/main" id="{96211AF6-034C-DFF0-168F-F09BB330D3E9}"/>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7122799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0B5E-9416-4B37-8EFF-E1A758A3277E}"/>
              </a:ext>
            </a:extLst>
          </p:cNvPr>
          <p:cNvSpPr>
            <a:spLocks noGrp="1"/>
          </p:cNvSpPr>
          <p:nvPr>
            <p:ph type="title"/>
          </p:nvPr>
        </p:nvSpPr>
        <p:spPr>
          <a:xfrm>
            <a:off x="836612" y="457200"/>
            <a:ext cx="3936556" cy="1600200"/>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C69B5E-1BB3-48E8-A55D-1A86E20DBCA6}"/>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06349-B3C6-47D6-9060-8D6177B4EF29}"/>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3B628-E225-4B0A-9A91-551E51E07BE6}"/>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25C1DFFB-41A4-44FD-B269-77207851A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ADC0D-436E-4297-9C23-376630CB73E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0792E17A-0AD8-3492-C2D4-E0893F8CF233}"/>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240F75-A1F5-A4BA-B9F7-59BF11A06DD7}"/>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FFB617F2-63EF-F4CD-3A25-703CFFF1524B}"/>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ACE38FC-9EB3-976E-07D2-FF0CD534178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9BB8EAA9-5342-BBE9-E25B-FDDFB7EC39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0607074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89A0-AA80-456D-A66A-A72DD6301DC7}"/>
              </a:ext>
            </a:extLst>
          </p:cNvPr>
          <p:cNvSpPr>
            <a:spLocks noGrp="1"/>
          </p:cNvSpPr>
          <p:nvPr>
            <p:ph type="title"/>
          </p:nvPr>
        </p:nvSpPr>
        <p:spPr>
          <a:xfrm>
            <a:off x="836612" y="457200"/>
            <a:ext cx="3936556" cy="1600200"/>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82492AE-BE65-4A0A-9D57-77E3E220E81E}"/>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6667B01-A270-44C5-9117-791071EB79A3}"/>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E3E1E-D8D9-4EEC-B1F8-3541F7A54EDF}"/>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72253840-0989-4C0B-912D-16F19E48A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C1AAA-F1EA-48A2-A986-7B48C7C98014}"/>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5DBB14F9-A8DA-2169-E838-D506AB0BD0A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5ADA8D-7CB9-7C2C-CD25-140CF0F44990}"/>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BC6C5D0-07CA-E9D5-34B2-A0748C32EE38}"/>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C5F18103-0596-CF0C-2909-7FFC3D4F7A2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9965542-927B-F0C4-E236-EA6ACD2F2D9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1191375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8405-68CE-491F-9603-4740C5B3CE1F}"/>
              </a:ext>
            </a:extLst>
          </p:cNvPr>
          <p:cNvSpPr>
            <a:spLocks noGrp="1"/>
          </p:cNvSpPr>
          <p:nvPr>
            <p:ph type="title"/>
          </p:nvPr>
        </p:nvSpPr>
        <p:spPr>
          <a:xfrm>
            <a:off x="834500" y="365124"/>
            <a:ext cx="10366900" cy="544837"/>
          </a:xfrm>
        </p:spPr>
        <p:txBody>
          <a:bodyPr anchor="t" anchorCtr="0">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463CE1E3-3EF1-47E0-A2C6-0077690F4DCB}"/>
              </a:ext>
            </a:extLst>
          </p:cNvPr>
          <p:cNvSpPr>
            <a:spLocks noGrp="1"/>
          </p:cNvSpPr>
          <p:nvPr>
            <p:ph type="body" orient="vert" idx="1"/>
          </p:nvPr>
        </p:nvSpPr>
        <p:spPr>
          <a:xfrm>
            <a:off x="834500" y="909962"/>
            <a:ext cx="10366899" cy="5038078"/>
          </a:xfr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27FC9-17CA-4FBF-993C-52F712FF16EE}"/>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078EBFE2-B030-4841-A572-05CA07028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D80D-71E3-4DA4-B807-443A846F6E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4E44ECD3-C55B-F333-BD0D-467B752E3802}"/>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D8EDF1-AD09-52B3-DD59-E77768171C4A}"/>
              </a:ext>
            </a:extLst>
          </p:cNvPr>
          <p:cNvSpPr>
            <a:spLocks/>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EE90570-1D58-FF3B-D87F-B2AF0D4399FA}"/>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4306A0E-6C42-2FC7-BB19-5A2AD65E3DF3}"/>
              </a:ext>
            </a:extLst>
          </p:cNvPr>
          <p:cNvSpPr>
            <a:spLocks/>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B3D142E4-EC95-16B4-7EDC-480DAD04CCA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93052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546008"/>
            <a:ext cx="9288972" cy="1229075"/>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4" name="Text Placeholder 2">
            <a:extLst>
              <a:ext uri="{FF2B5EF4-FFF2-40B4-BE49-F238E27FC236}">
                <a16:creationId xmlns:a16="http://schemas.microsoft.com/office/drawing/2014/main" id="{C6B74CDF-15BE-4B2E-91A5-91587CFB6026}"/>
              </a:ext>
            </a:extLst>
          </p:cNvPr>
          <p:cNvSpPr>
            <a:spLocks noGrp="1"/>
          </p:cNvSpPr>
          <p:nvPr>
            <p:ph idx="1" hasCustomPrompt="1"/>
          </p:nvPr>
        </p:nvSpPr>
        <p:spPr>
          <a:xfrm>
            <a:off x="647700" y="2045081"/>
            <a:ext cx="10515600" cy="40128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1171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0B5E-9416-4B37-8EFF-E1A758A3277E}"/>
              </a:ext>
            </a:extLst>
          </p:cNvPr>
          <p:cNvSpPr>
            <a:spLocks noGrp="1"/>
          </p:cNvSpPr>
          <p:nvPr>
            <p:ph type="title"/>
          </p:nvPr>
        </p:nvSpPr>
        <p:spPr>
          <a:xfrm>
            <a:off x="836612" y="457200"/>
            <a:ext cx="3936556" cy="1600200"/>
          </a:xfrm>
        </p:spPr>
        <p:txBody>
          <a:bodyPr anchor="b"/>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C69B5E-1BB3-48E8-A55D-1A86E20DBCA6}"/>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06349-B3C6-47D6-9060-8D6177B4EF29}"/>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3B628-E225-4B0A-9A91-551E51E07BE6}"/>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25C1DFFB-41A4-44FD-B269-77207851A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ADC0D-436E-4297-9C23-376630CB73E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0792E17A-0AD8-3492-C2D4-E0893F8CF233}"/>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240F75-A1F5-A4BA-B9F7-59BF11A06DD7}"/>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FFB617F2-63EF-F4CD-3A25-703CFFF1524B}"/>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ACE38FC-9EB3-976E-07D2-FF0CD534178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9BB8EAA9-5342-BBE9-E25B-FDDFB7EC39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0155463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89A0-AA80-456D-A66A-A72DD6301DC7}"/>
              </a:ext>
            </a:extLst>
          </p:cNvPr>
          <p:cNvSpPr>
            <a:spLocks noGrp="1"/>
          </p:cNvSpPr>
          <p:nvPr>
            <p:ph type="title"/>
          </p:nvPr>
        </p:nvSpPr>
        <p:spPr>
          <a:xfrm>
            <a:off x="836612" y="457200"/>
            <a:ext cx="3936556" cy="1600200"/>
          </a:xfrm>
        </p:spPr>
        <p:txBody>
          <a:bodyPr anchor="b"/>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82492AE-BE65-4A0A-9D57-77E3E220E81E}"/>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6667B01-A270-44C5-9117-791071EB79A3}"/>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E3E1E-D8D9-4EEC-B1F8-3541F7A54EDF}"/>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72253840-0989-4C0B-912D-16F19E48A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C1AAA-F1EA-48A2-A986-7B48C7C98014}"/>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5DBB14F9-A8DA-2169-E838-D506AB0BD0A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5ADA8D-7CB9-7C2C-CD25-140CF0F44990}"/>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BC6C5D0-07CA-E9D5-34B2-A0748C32EE38}"/>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C5F18103-0596-CF0C-2909-7FFC3D4F7A2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9965542-927B-F0C4-E236-EA6ACD2F2D9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3772864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8405-68CE-491F-9603-4740C5B3CE1F}"/>
              </a:ext>
            </a:extLst>
          </p:cNvPr>
          <p:cNvSpPr>
            <a:spLocks noGrp="1"/>
          </p:cNvSpPr>
          <p:nvPr>
            <p:ph type="title"/>
          </p:nvPr>
        </p:nvSpPr>
        <p:spPr>
          <a:xfrm>
            <a:off x="834500" y="365124"/>
            <a:ext cx="10366900" cy="544837"/>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463CE1E3-3EF1-47E0-A2C6-0077690F4DCB}"/>
              </a:ext>
            </a:extLst>
          </p:cNvPr>
          <p:cNvSpPr>
            <a:spLocks noGrp="1"/>
          </p:cNvSpPr>
          <p:nvPr>
            <p:ph type="body" orient="vert" idx="1"/>
          </p:nvPr>
        </p:nvSpPr>
        <p:spPr>
          <a:xfrm>
            <a:off x="834500" y="909962"/>
            <a:ext cx="10366899" cy="5038078"/>
          </a:xfr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27FC9-17CA-4FBF-993C-52F712FF16EE}"/>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078EBFE2-B030-4841-A572-05CA07028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D80D-71E3-4DA4-B807-443A846F6E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4E44ECD3-C55B-F333-BD0D-467B752E3802}"/>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D8EDF1-AD09-52B3-DD59-E77768171C4A}"/>
              </a:ext>
            </a:extLst>
          </p:cNvPr>
          <p:cNvSpPr>
            <a:spLocks/>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EE90570-1D58-FF3B-D87F-B2AF0D4399FA}"/>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4306A0E-6C42-2FC7-BB19-5A2AD65E3DF3}"/>
              </a:ext>
            </a:extLst>
          </p:cNvPr>
          <p:cNvSpPr>
            <a:spLocks/>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B3D142E4-EC95-16B4-7EDC-480DAD04CCA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0275519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08ED9-1894-4019-B694-1D9693B9FE07}"/>
              </a:ext>
            </a:extLst>
          </p:cNvPr>
          <p:cNvSpPr>
            <a:spLocks noGrp="1"/>
          </p:cNvSpPr>
          <p:nvPr>
            <p:ph type="title" orient="vert"/>
          </p:nvPr>
        </p:nvSpPr>
        <p:spPr>
          <a:xfrm>
            <a:off x="8724900" y="365125"/>
            <a:ext cx="2628900" cy="5627302"/>
          </a:xfrm>
        </p:spPr>
        <p:txBody>
          <a:bodyPr vert="eaVert"/>
          <a:lstStyle>
            <a:lvl1pPr>
              <a:defRPr>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B0F71D92-9966-4334-9C4F-DF713993205F}"/>
              </a:ext>
            </a:extLst>
          </p:cNvPr>
          <p:cNvSpPr>
            <a:spLocks noGrp="1"/>
          </p:cNvSpPr>
          <p:nvPr>
            <p:ph type="body" orient="vert" idx="1"/>
          </p:nvPr>
        </p:nvSpPr>
        <p:spPr>
          <a:xfrm>
            <a:off x="838200" y="365125"/>
            <a:ext cx="7734300" cy="5627302"/>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AB259-7DF6-4414-B377-7E6BE0060C30}"/>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A2077192-D9CC-47B3-8528-362AADD7D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D34BD-D0BE-4F88-BBB9-4E805A3FDB2D}"/>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3E4DFDF1-B5DF-B7E0-9CC2-108229AE798E}"/>
              </a:ext>
            </a:extLst>
          </p:cNvPr>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50599F-A8F3-2F9D-0E21-A6BA1EC5BA48}"/>
              </a:ext>
            </a:extLst>
          </p:cNvPr>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625B5AE-2E17-01C7-C419-9438146147C7}"/>
              </a:ext>
            </a:extLst>
          </p:cNvPr>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E9B6CD45-F7CE-7D84-E20B-4FD71364D4E2}"/>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DE Logo" descr="Logo of the California Department of Education.">
            <a:extLst>
              <a:ext uri="{FF2B5EF4-FFF2-40B4-BE49-F238E27FC236}">
                <a16:creationId xmlns:a16="http://schemas.microsoft.com/office/drawing/2014/main" id="{979CF48F-6F13-8289-44D2-37343F47FFD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1819730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F9F2-0E52-3145-1536-9A521A0C3A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6D1E25-0D65-C2FC-CCF3-3269AA47BB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0BBF08E-F17B-16DC-5AD4-B121D7AF8F9E}"/>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19870089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A18D-5A76-1E55-7167-E3D646861244}"/>
              </a:ext>
            </a:extLst>
          </p:cNvPr>
          <p:cNvSpPr>
            <a:spLocks noGrp="1"/>
          </p:cNvSpPr>
          <p:nvPr>
            <p:ph type="title"/>
          </p:nvPr>
        </p:nvSpPr>
        <p:spPr>
          <a:xfrm>
            <a:off x="1345740" y="365125"/>
            <a:ext cx="10008059" cy="11887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08F7CD4-43DB-F457-5A39-E29D08B486E2}"/>
              </a:ext>
            </a:extLst>
          </p:cNvPr>
          <p:cNvSpPr>
            <a:spLocks noGrp="1"/>
          </p:cNvSpPr>
          <p:nvPr>
            <p:ph idx="1"/>
          </p:nvPr>
        </p:nvSpPr>
        <p:spPr>
          <a:xfrm>
            <a:off x="1345742" y="1593030"/>
            <a:ext cx="10008058" cy="4206240"/>
          </a:xfrm>
        </p:spPr>
        <p:txBody>
          <a:bodyPr/>
          <a:lstStyle>
            <a:lvl1pPr>
              <a:spcBef>
                <a:spcPts val="0"/>
              </a:spcBef>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70B1613E-297D-719D-4D27-30953A442998}"/>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42263199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C417-EA2C-41B6-1BB4-CA0858C74C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988C0C-9C88-9798-C526-925ABFC69B93}"/>
              </a:ext>
            </a:extLst>
          </p:cNvPr>
          <p:cNvSpPr>
            <a:spLocks noGrp="1"/>
          </p:cNvSpPr>
          <p:nvPr>
            <p:ph type="sldNum" sz="quarter" idx="10"/>
          </p:nvPr>
        </p:nvSpPr>
        <p:spPr/>
        <p:txBody>
          <a:bodyPr/>
          <a:lstStyle/>
          <a:p>
            <a:fld id="{A2977A38-0B88-4B10-8ABD-59512CC7A751}" type="slidenum">
              <a:rPr lang="en-US" smtClean="0"/>
              <a:t>‹#›</a:t>
            </a:fld>
            <a:endParaRPr lang="en-US"/>
          </a:p>
        </p:txBody>
      </p:sp>
      <p:sp>
        <p:nvSpPr>
          <p:cNvPr id="5" name="Content Placeholder 4">
            <a:extLst>
              <a:ext uri="{FF2B5EF4-FFF2-40B4-BE49-F238E27FC236}">
                <a16:creationId xmlns:a16="http://schemas.microsoft.com/office/drawing/2014/main" id="{4D2D0498-7422-3D87-17D1-0ED4B8E3765D}"/>
              </a:ext>
            </a:extLst>
          </p:cNvPr>
          <p:cNvSpPr>
            <a:spLocks noGrp="1"/>
          </p:cNvSpPr>
          <p:nvPr>
            <p:ph sz="quarter" idx="11"/>
          </p:nvPr>
        </p:nvSpPr>
        <p:spPr>
          <a:xfrm>
            <a:off x="1346200" y="19145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5543B769-EC42-2B18-1A6A-B88D727C23BE}"/>
              </a:ext>
            </a:extLst>
          </p:cNvPr>
          <p:cNvSpPr>
            <a:spLocks noGrp="1"/>
          </p:cNvSpPr>
          <p:nvPr>
            <p:ph sz="quarter" idx="12"/>
          </p:nvPr>
        </p:nvSpPr>
        <p:spPr>
          <a:xfrm>
            <a:off x="2909888" y="1908101"/>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3BAC6B0B-25F1-80A7-B055-A1E677F21210}"/>
              </a:ext>
            </a:extLst>
          </p:cNvPr>
          <p:cNvSpPr>
            <a:spLocks noGrp="1"/>
          </p:cNvSpPr>
          <p:nvPr>
            <p:ph sz="quarter" idx="13"/>
          </p:nvPr>
        </p:nvSpPr>
        <p:spPr>
          <a:xfrm>
            <a:off x="4305595" y="1908100"/>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E5D5D803-D814-3208-334C-CE8C65079634}"/>
              </a:ext>
            </a:extLst>
          </p:cNvPr>
          <p:cNvSpPr>
            <a:spLocks noGrp="1"/>
          </p:cNvSpPr>
          <p:nvPr>
            <p:ph sz="quarter" idx="14"/>
          </p:nvPr>
        </p:nvSpPr>
        <p:spPr>
          <a:xfrm>
            <a:off x="5720325" y="1908099"/>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C18FD480-EF70-FD60-DE02-2EDA9F378921}"/>
              </a:ext>
            </a:extLst>
          </p:cNvPr>
          <p:cNvSpPr>
            <a:spLocks noGrp="1"/>
          </p:cNvSpPr>
          <p:nvPr>
            <p:ph sz="quarter" idx="15"/>
          </p:nvPr>
        </p:nvSpPr>
        <p:spPr>
          <a:xfrm>
            <a:off x="7393782" y="1908098"/>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DB5FFFFF-93DC-1F84-06DE-74894049B687}"/>
              </a:ext>
            </a:extLst>
          </p:cNvPr>
          <p:cNvSpPr>
            <a:spLocks noGrp="1"/>
          </p:cNvSpPr>
          <p:nvPr>
            <p:ph sz="quarter" idx="16"/>
          </p:nvPr>
        </p:nvSpPr>
        <p:spPr>
          <a:xfrm>
            <a:off x="9067239" y="19145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9B12D2ED-8F89-E981-3BC3-C74B1C88A8D0}"/>
              </a:ext>
            </a:extLst>
          </p:cNvPr>
          <p:cNvSpPr>
            <a:spLocks noGrp="1"/>
          </p:cNvSpPr>
          <p:nvPr>
            <p:ph sz="quarter" idx="17"/>
          </p:nvPr>
        </p:nvSpPr>
        <p:spPr>
          <a:xfrm>
            <a:off x="1498600" y="20669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22D67550-6C5C-8D6F-6FB8-527D79252DD0}"/>
              </a:ext>
            </a:extLst>
          </p:cNvPr>
          <p:cNvSpPr>
            <a:spLocks noGrp="1"/>
          </p:cNvSpPr>
          <p:nvPr>
            <p:ph sz="quarter" idx="18"/>
          </p:nvPr>
        </p:nvSpPr>
        <p:spPr>
          <a:xfrm>
            <a:off x="1651000" y="22193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E7535EED-FE0E-07B3-32C5-EB018B267AA4}"/>
              </a:ext>
            </a:extLst>
          </p:cNvPr>
          <p:cNvSpPr>
            <a:spLocks noGrp="1"/>
          </p:cNvSpPr>
          <p:nvPr>
            <p:ph sz="quarter" idx="19"/>
          </p:nvPr>
        </p:nvSpPr>
        <p:spPr>
          <a:xfrm>
            <a:off x="1803400" y="23717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A145FD94-EED4-ACBA-A516-91029A40F521}"/>
              </a:ext>
            </a:extLst>
          </p:cNvPr>
          <p:cNvSpPr>
            <a:spLocks noGrp="1"/>
          </p:cNvSpPr>
          <p:nvPr>
            <p:ph sz="quarter" idx="20"/>
          </p:nvPr>
        </p:nvSpPr>
        <p:spPr>
          <a:xfrm>
            <a:off x="1955800" y="25241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59380530-4210-42C4-23E6-21E92ECE53CF}"/>
              </a:ext>
            </a:extLst>
          </p:cNvPr>
          <p:cNvSpPr>
            <a:spLocks noGrp="1"/>
          </p:cNvSpPr>
          <p:nvPr>
            <p:ph sz="quarter" idx="21"/>
          </p:nvPr>
        </p:nvSpPr>
        <p:spPr>
          <a:xfrm>
            <a:off x="2108200" y="26765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1915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8EEC-607D-9DE5-8584-32C325248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797339-E4C4-FD06-580F-B049829B3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AAAFB24-0757-9AAA-07B9-AA8AB9CB4F94}"/>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28881423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FE46-6BE1-3B96-0505-B057BEFCE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1EE4F9-CF32-246F-141B-BD53440985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C8996-22F5-55ED-7E06-65DCD42954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0CD7321-E9E3-1CF5-B81A-2E9853695CFB}"/>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2289596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3B04-F0A8-F8B8-E32D-891F2B74E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02543E-A6CF-F3AC-66F9-7455B87B61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794E01-37AC-5BC0-14CC-E72BE2DA53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3C775-345B-2D29-AC34-40A925932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2DF9B-3FA4-CB4B-FE58-B359D59D1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60F0B5B-E213-8852-0559-08402478BA86}"/>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30867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1B619-22C3-4FAA-AD44-5C1076EAA70A}"/>
              </a:ext>
              <a:ext uri="{C183D7F6-B498-43B3-948B-1728B52AA6E4}">
                <adec:decorative xmlns:adec="http://schemas.microsoft.com/office/drawing/2017/decorative" val="1"/>
              </a:ext>
            </a:extLst>
          </p:cNvPr>
          <p:cNvSpPr/>
          <p:nvPr userDrawn="1"/>
        </p:nvSpPr>
        <p:spPr>
          <a:xfrm>
            <a:off x="3086100" y="0"/>
            <a:ext cx="6172200" cy="6858000"/>
          </a:xfrm>
          <a:prstGeom prst="rect">
            <a:avLst/>
          </a:prstGeom>
          <a:solidFill>
            <a:srgbClr val="3540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8610751-F01F-48A3-A6FC-FD433116B873}"/>
              </a:ext>
            </a:extLst>
          </p:cNvPr>
          <p:cNvSpPr>
            <a:spLocks noGrp="1"/>
          </p:cNvSpPr>
          <p:nvPr>
            <p:ph type="title" hasCustomPrompt="1"/>
          </p:nvPr>
        </p:nvSpPr>
        <p:spPr>
          <a:xfrm>
            <a:off x="3086100" y="304800"/>
            <a:ext cx="6172200" cy="5753099"/>
          </a:xfrm>
        </p:spPr>
        <p:txBody>
          <a:bodyPr/>
          <a:lstStyle>
            <a:lvl1pPr algn="ctr">
              <a:lnSpc>
                <a:spcPct val="100000"/>
              </a:lnSpc>
              <a:defRPr sz="8800">
                <a:solidFill>
                  <a:schemeClr val="bg1"/>
                </a:solidFill>
              </a:defRPr>
            </a:lvl1pPr>
          </a:lstStyle>
          <a:p>
            <a:r>
              <a:rPr lang="en-US"/>
              <a:t>Click to edit title</a:t>
            </a:r>
          </a:p>
        </p:txBody>
      </p:sp>
    </p:spTree>
    <p:extLst>
      <p:ext uri="{BB962C8B-B14F-4D97-AF65-F5344CB8AC3E}">
        <p14:creationId xmlns:p14="http://schemas.microsoft.com/office/powerpoint/2010/main" val="36453504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3670-EA8E-80DE-C1E3-1D5E8291ADC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E50C19-7B75-0E7A-BDBD-18D18B3BD7D8}"/>
              </a:ext>
            </a:extLst>
          </p:cNvPr>
          <p:cNvSpPr>
            <a:spLocks noGrp="1"/>
          </p:cNvSpPr>
          <p:nvPr>
            <p:ph type="sldNum" sz="quarter" idx="10"/>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2933437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B9AC-2926-7B80-5BC6-F320345C3C3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FF8776E-10E1-B163-C253-B43FDF94337E}"/>
              </a:ext>
            </a:extLst>
          </p:cNvPr>
          <p:cNvSpPr>
            <a:spLocks noGrp="1"/>
          </p:cNvSpPr>
          <p:nvPr>
            <p:ph type="sldNum" sz="quarter" idx="12"/>
          </p:nvPr>
        </p:nvSpPr>
        <p:spPr/>
        <p:txBody>
          <a:bodyPr/>
          <a:lstStyle/>
          <a:p>
            <a:fld id="{A2977A38-0B88-4B10-8ABD-59512CC7A751}" type="slidenum">
              <a:rPr lang="en-US" smtClean="0"/>
              <a:t>‹#›</a:t>
            </a:fld>
            <a:endParaRPr lang="en-US"/>
          </a:p>
        </p:txBody>
      </p:sp>
      <p:sp>
        <p:nvSpPr>
          <p:cNvPr id="7" name="Content Placeholder 6">
            <a:extLst>
              <a:ext uri="{FF2B5EF4-FFF2-40B4-BE49-F238E27FC236}">
                <a16:creationId xmlns:a16="http://schemas.microsoft.com/office/drawing/2014/main" id="{616E06A3-2C26-199D-4F59-3ED59DCC27B3}"/>
              </a:ext>
            </a:extLst>
          </p:cNvPr>
          <p:cNvSpPr>
            <a:spLocks noGrp="1"/>
          </p:cNvSpPr>
          <p:nvPr>
            <p:ph sz="quarter" idx="13"/>
          </p:nvPr>
        </p:nvSpPr>
        <p:spPr>
          <a:xfrm>
            <a:off x="1346200" y="1885950"/>
            <a:ext cx="10007600" cy="96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E4AFDAA-E1FB-188D-7B14-582BF4C11F0E}"/>
              </a:ext>
            </a:extLst>
          </p:cNvPr>
          <p:cNvSpPr>
            <a:spLocks noGrp="1"/>
          </p:cNvSpPr>
          <p:nvPr>
            <p:ph sz="quarter" idx="14"/>
          </p:nvPr>
        </p:nvSpPr>
        <p:spPr>
          <a:xfrm>
            <a:off x="1345740" y="3152775"/>
            <a:ext cx="10007600" cy="96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CA00262C-F67B-0B92-3DA4-238B1409BF16}"/>
              </a:ext>
            </a:extLst>
          </p:cNvPr>
          <p:cNvSpPr>
            <a:spLocks noGrp="1"/>
          </p:cNvSpPr>
          <p:nvPr>
            <p:ph sz="quarter" idx="15"/>
          </p:nvPr>
        </p:nvSpPr>
        <p:spPr>
          <a:xfrm>
            <a:off x="1345740" y="4591049"/>
            <a:ext cx="10007600" cy="96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774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4FE7-A05F-18F1-8FB4-E9ED671C51A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FE24D27-B4C1-7EB4-9255-FEAC139494CF}"/>
              </a:ext>
            </a:extLst>
          </p:cNvPr>
          <p:cNvSpPr>
            <a:spLocks noGrp="1"/>
          </p:cNvSpPr>
          <p:nvPr>
            <p:ph type="sldNum" sz="quarter" idx="10"/>
          </p:nvPr>
        </p:nvSpPr>
        <p:spPr/>
        <p:txBody>
          <a:bodyPr/>
          <a:lstStyle/>
          <a:p>
            <a:fld id="{A2977A38-0B88-4B10-8ABD-59512CC7A751}" type="slidenum">
              <a:rPr lang="en-US" smtClean="0"/>
              <a:t>‹#›</a:t>
            </a:fld>
            <a:endParaRPr lang="en-US"/>
          </a:p>
        </p:txBody>
      </p:sp>
      <p:sp>
        <p:nvSpPr>
          <p:cNvPr id="5" name="Content Placeholder 4">
            <a:extLst>
              <a:ext uri="{FF2B5EF4-FFF2-40B4-BE49-F238E27FC236}">
                <a16:creationId xmlns:a16="http://schemas.microsoft.com/office/drawing/2014/main" id="{9A7629C9-D9A1-0064-E235-22456BB3D80F}"/>
              </a:ext>
            </a:extLst>
          </p:cNvPr>
          <p:cNvSpPr>
            <a:spLocks noGrp="1"/>
          </p:cNvSpPr>
          <p:nvPr>
            <p:ph sz="quarter" idx="11"/>
          </p:nvPr>
        </p:nvSpPr>
        <p:spPr>
          <a:xfrm>
            <a:off x="1254125" y="1941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EBD5F5C1-CE65-093E-DDDC-9C228F001C68}"/>
              </a:ext>
            </a:extLst>
          </p:cNvPr>
          <p:cNvSpPr>
            <a:spLocks noGrp="1"/>
          </p:cNvSpPr>
          <p:nvPr>
            <p:ph sz="quarter" idx="12"/>
          </p:nvPr>
        </p:nvSpPr>
        <p:spPr>
          <a:xfrm>
            <a:off x="1254124" y="3084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737E9656-F43D-C8E3-931C-E2A45385B41B}"/>
              </a:ext>
            </a:extLst>
          </p:cNvPr>
          <p:cNvSpPr>
            <a:spLocks noGrp="1"/>
          </p:cNvSpPr>
          <p:nvPr>
            <p:ph sz="quarter" idx="13"/>
          </p:nvPr>
        </p:nvSpPr>
        <p:spPr>
          <a:xfrm>
            <a:off x="1254124" y="4227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41A32A0-3C0D-C0AF-6892-B7948E364DB6}"/>
              </a:ext>
            </a:extLst>
          </p:cNvPr>
          <p:cNvSpPr>
            <a:spLocks noGrp="1"/>
          </p:cNvSpPr>
          <p:nvPr>
            <p:ph sz="quarter" idx="14"/>
          </p:nvPr>
        </p:nvSpPr>
        <p:spPr>
          <a:xfrm>
            <a:off x="2959100" y="1941513"/>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9D46A6C5-DE77-CFE8-7073-FD38A450C8AF}"/>
              </a:ext>
            </a:extLst>
          </p:cNvPr>
          <p:cNvSpPr>
            <a:spLocks noGrp="1"/>
          </p:cNvSpPr>
          <p:nvPr>
            <p:ph sz="quarter" idx="15"/>
          </p:nvPr>
        </p:nvSpPr>
        <p:spPr>
          <a:xfrm>
            <a:off x="2959100" y="3059112"/>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a:extLst>
              <a:ext uri="{FF2B5EF4-FFF2-40B4-BE49-F238E27FC236}">
                <a16:creationId xmlns:a16="http://schemas.microsoft.com/office/drawing/2014/main" id="{16B36AB4-A4FB-FEAF-AA82-660695D9AE38}"/>
              </a:ext>
            </a:extLst>
          </p:cNvPr>
          <p:cNvSpPr>
            <a:spLocks noGrp="1"/>
          </p:cNvSpPr>
          <p:nvPr>
            <p:ph sz="quarter" idx="16"/>
          </p:nvPr>
        </p:nvSpPr>
        <p:spPr>
          <a:xfrm>
            <a:off x="2959100" y="4211595"/>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0451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4FE7-A05F-18F1-8FB4-E9ED671C51A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FE24D27-B4C1-7EB4-9255-FEAC139494CF}"/>
              </a:ext>
            </a:extLst>
          </p:cNvPr>
          <p:cNvSpPr>
            <a:spLocks noGrp="1"/>
          </p:cNvSpPr>
          <p:nvPr>
            <p:ph type="sldNum" sz="quarter" idx="10"/>
          </p:nvPr>
        </p:nvSpPr>
        <p:spPr/>
        <p:txBody>
          <a:bodyPr/>
          <a:lstStyle/>
          <a:p>
            <a:fld id="{A2977A38-0B88-4B10-8ABD-59512CC7A751}" type="slidenum">
              <a:rPr lang="en-US" smtClean="0"/>
              <a:t>‹#›</a:t>
            </a:fld>
            <a:endParaRPr lang="en-US"/>
          </a:p>
        </p:txBody>
      </p:sp>
      <p:sp>
        <p:nvSpPr>
          <p:cNvPr id="5" name="Content Placeholder 4">
            <a:extLst>
              <a:ext uri="{FF2B5EF4-FFF2-40B4-BE49-F238E27FC236}">
                <a16:creationId xmlns:a16="http://schemas.microsoft.com/office/drawing/2014/main" id="{9A7629C9-D9A1-0064-E235-22456BB3D80F}"/>
              </a:ext>
            </a:extLst>
          </p:cNvPr>
          <p:cNvSpPr>
            <a:spLocks noGrp="1"/>
          </p:cNvSpPr>
          <p:nvPr>
            <p:ph sz="quarter" idx="11"/>
          </p:nvPr>
        </p:nvSpPr>
        <p:spPr>
          <a:xfrm>
            <a:off x="1254125" y="1941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EBD5F5C1-CE65-093E-DDDC-9C228F001C68}"/>
              </a:ext>
            </a:extLst>
          </p:cNvPr>
          <p:cNvSpPr>
            <a:spLocks noGrp="1"/>
          </p:cNvSpPr>
          <p:nvPr>
            <p:ph sz="quarter" idx="12"/>
          </p:nvPr>
        </p:nvSpPr>
        <p:spPr>
          <a:xfrm>
            <a:off x="1254124" y="3084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737E9656-F43D-C8E3-931C-E2A45385B41B}"/>
              </a:ext>
            </a:extLst>
          </p:cNvPr>
          <p:cNvSpPr>
            <a:spLocks noGrp="1"/>
          </p:cNvSpPr>
          <p:nvPr>
            <p:ph sz="quarter" idx="13"/>
          </p:nvPr>
        </p:nvSpPr>
        <p:spPr>
          <a:xfrm>
            <a:off x="1254124" y="4227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41A32A0-3C0D-C0AF-6892-B7948E364DB6}"/>
              </a:ext>
            </a:extLst>
          </p:cNvPr>
          <p:cNvSpPr>
            <a:spLocks noGrp="1"/>
          </p:cNvSpPr>
          <p:nvPr>
            <p:ph sz="quarter" idx="14"/>
          </p:nvPr>
        </p:nvSpPr>
        <p:spPr>
          <a:xfrm>
            <a:off x="2959100" y="1941513"/>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9D46A6C5-DE77-CFE8-7073-FD38A450C8AF}"/>
              </a:ext>
            </a:extLst>
          </p:cNvPr>
          <p:cNvSpPr>
            <a:spLocks noGrp="1"/>
          </p:cNvSpPr>
          <p:nvPr>
            <p:ph sz="quarter" idx="15"/>
          </p:nvPr>
        </p:nvSpPr>
        <p:spPr>
          <a:xfrm>
            <a:off x="2959100" y="3059112"/>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a:extLst>
              <a:ext uri="{FF2B5EF4-FFF2-40B4-BE49-F238E27FC236}">
                <a16:creationId xmlns:a16="http://schemas.microsoft.com/office/drawing/2014/main" id="{16B36AB4-A4FB-FEAF-AA82-660695D9AE38}"/>
              </a:ext>
            </a:extLst>
          </p:cNvPr>
          <p:cNvSpPr>
            <a:spLocks noGrp="1"/>
          </p:cNvSpPr>
          <p:nvPr>
            <p:ph sz="quarter" idx="16"/>
          </p:nvPr>
        </p:nvSpPr>
        <p:spPr>
          <a:xfrm>
            <a:off x="2959100" y="4211595"/>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347382-9079-FF4A-C1BF-716F72BF9AA1}"/>
              </a:ext>
            </a:extLst>
          </p:cNvPr>
          <p:cNvSpPr>
            <a:spLocks noGrp="1"/>
          </p:cNvSpPr>
          <p:nvPr>
            <p:ph sz="quarter" idx="17"/>
          </p:nvPr>
        </p:nvSpPr>
        <p:spPr>
          <a:xfrm>
            <a:off x="1345740" y="5370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6148AB6C-9C1E-E739-EB2F-45BABF8A39D2}"/>
              </a:ext>
            </a:extLst>
          </p:cNvPr>
          <p:cNvSpPr>
            <a:spLocks noGrp="1"/>
          </p:cNvSpPr>
          <p:nvPr>
            <p:ph sz="quarter" idx="18"/>
          </p:nvPr>
        </p:nvSpPr>
        <p:spPr>
          <a:xfrm>
            <a:off x="2919412" y="5329193"/>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3886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6A4D3-ED4D-EC6B-DD5A-8177551AC62B}"/>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9716639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8BDF-8CC2-2530-4400-E4294437D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B2D177-F294-DF71-272F-B49B528B9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549DC5-DAC7-9CB6-9325-EE3F5F64F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4EF6F67-14C8-8F67-FA6D-FEF46CDF4423}"/>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6426469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33E2-F67A-8004-C658-682A66E87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4CB909-A91D-221F-C08A-88386F089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B49D79-511E-A423-044A-F538B468A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BE60F29-34FE-C991-48AD-33790C9BDE0D}"/>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37009860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8FC7-0B9C-F545-A291-F11E503EF2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84D47-3339-75BE-383A-7B45C7DE0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A38C683-DA1F-1C77-788F-281ED11BA5A6}"/>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28054724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F46997-ED36-638A-8140-8B34179B03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FE88FF-E8F8-C004-7CEB-43E3995445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D5A14-360C-CB71-DA93-D40D56AFF6CB}"/>
              </a:ext>
            </a:extLst>
          </p:cNvPr>
          <p:cNvSpPr>
            <a:spLocks noGrp="1"/>
          </p:cNvSpPr>
          <p:nvPr>
            <p:ph type="dt" sz="half" idx="10"/>
          </p:nvPr>
        </p:nvSpPr>
        <p:spPr>
          <a:xfrm>
            <a:off x="838200" y="6356350"/>
            <a:ext cx="2743200" cy="365125"/>
          </a:xfrm>
          <a:prstGeom prst="rect">
            <a:avLst/>
          </a:prstGeom>
        </p:spPr>
        <p:txBody>
          <a:bodyPr/>
          <a:lstStyle/>
          <a:p>
            <a:fld id="{F6914BCF-B791-4AE6-B27F-15886DEF0F0A}" type="datetimeFigureOut">
              <a:rPr lang="en-US" smtClean="0"/>
              <a:t>12/1/2025</a:t>
            </a:fld>
            <a:endParaRPr lang="en-US"/>
          </a:p>
        </p:txBody>
      </p:sp>
      <p:sp>
        <p:nvSpPr>
          <p:cNvPr id="5" name="Footer Placeholder 4">
            <a:extLst>
              <a:ext uri="{FF2B5EF4-FFF2-40B4-BE49-F238E27FC236}">
                <a16:creationId xmlns:a16="http://schemas.microsoft.com/office/drawing/2014/main" id="{0006161D-3B93-EBF1-7F1F-1729B0D859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B17D19-7567-EA0F-D812-95C532B0367C}"/>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42062896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F9F2-0E52-3145-1536-9A521A0C3A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6D1E25-0D65-C2FC-CCF3-3269AA47BB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0BBF08E-F17B-16DC-5AD4-B121D7AF8F9E}"/>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1187739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123" y="1825625"/>
            <a:ext cx="5829677" cy="3606454"/>
          </a:xfrm>
        </p:spPr>
        <p:txBody>
          <a:bodyPr>
            <a:normAutofit/>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69321" cy="3606454"/>
          </a:xfrm>
        </p:spPr>
        <p:txBody>
          <a:bodyPr>
            <a:normAutofit/>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630701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A18D-5A76-1E55-7167-E3D646861244}"/>
              </a:ext>
            </a:extLst>
          </p:cNvPr>
          <p:cNvSpPr>
            <a:spLocks noGrp="1"/>
          </p:cNvSpPr>
          <p:nvPr>
            <p:ph type="title"/>
          </p:nvPr>
        </p:nvSpPr>
        <p:spPr>
          <a:xfrm>
            <a:off x="1345740" y="365125"/>
            <a:ext cx="10008059" cy="11887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08F7CD4-43DB-F457-5A39-E29D08B486E2}"/>
              </a:ext>
            </a:extLst>
          </p:cNvPr>
          <p:cNvSpPr>
            <a:spLocks noGrp="1"/>
          </p:cNvSpPr>
          <p:nvPr>
            <p:ph idx="1"/>
          </p:nvPr>
        </p:nvSpPr>
        <p:spPr>
          <a:xfrm>
            <a:off x="1345742" y="1593030"/>
            <a:ext cx="10008058" cy="4206240"/>
          </a:xfrm>
        </p:spPr>
        <p:txBody>
          <a:bodyPr/>
          <a:lstStyle>
            <a:lvl1pPr>
              <a:spcBef>
                <a:spcPts val="0"/>
              </a:spcBef>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70B1613E-297D-719D-4D27-30953A442998}"/>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3576448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C417-EA2C-41B6-1BB4-CA0858C74C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988C0C-9C88-9798-C526-925ABFC69B93}"/>
              </a:ext>
            </a:extLst>
          </p:cNvPr>
          <p:cNvSpPr>
            <a:spLocks noGrp="1"/>
          </p:cNvSpPr>
          <p:nvPr>
            <p:ph type="sldNum" sz="quarter" idx="10"/>
          </p:nvPr>
        </p:nvSpPr>
        <p:spPr/>
        <p:txBody>
          <a:bodyPr/>
          <a:lstStyle/>
          <a:p>
            <a:fld id="{A2977A38-0B88-4B10-8ABD-59512CC7A751}" type="slidenum">
              <a:rPr lang="en-US" smtClean="0"/>
              <a:t>‹#›</a:t>
            </a:fld>
            <a:endParaRPr lang="en-US"/>
          </a:p>
        </p:txBody>
      </p:sp>
      <p:sp>
        <p:nvSpPr>
          <p:cNvPr id="5" name="Content Placeholder 4">
            <a:extLst>
              <a:ext uri="{FF2B5EF4-FFF2-40B4-BE49-F238E27FC236}">
                <a16:creationId xmlns:a16="http://schemas.microsoft.com/office/drawing/2014/main" id="{4D2D0498-7422-3D87-17D1-0ED4B8E3765D}"/>
              </a:ext>
            </a:extLst>
          </p:cNvPr>
          <p:cNvSpPr>
            <a:spLocks noGrp="1"/>
          </p:cNvSpPr>
          <p:nvPr>
            <p:ph sz="quarter" idx="11"/>
          </p:nvPr>
        </p:nvSpPr>
        <p:spPr>
          <a:xfrm>
            <a:off x="1346200" y="19145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5543B769-EC42-2B18-1A6A-B88D727C23BE}"/>
              </a:ext>
            </a:extLst>
          </p:cNvPr>
          <p:cNvSpPr>
            <a:spLocks noGrp="1"/>
          </p:cNvSpPr>
          <p:nvPr>
            <p:ph sz="quarter" idx="12"/>
          </p:nvPr>
        </p:nvSpPr>
        <p:spPr>
          <a:xfrm>
            <a:off x="2909888" y="1908101"/>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3BAC6B0B-25F1-80A7-B055-A1E677F21210}"/>
              </a:ext>
            </a:extLst>
          </p:cNvPr>
          <p:cNvSpPr>
            <a:spLocks noGrp="1"/>
          </p:cNvSpPr>
          <p:nvPr>
            <p:ph sz="quarter" idx="13"/>
          </p:nvPr>
        </p:nvSpPr>
        <p:spPr>
          <a:xfrm>
            <a:off x="4305595" y="1908100"/>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E5D5D803-D814-3208-334C-CE8C65079634}"/>
              </a:ext>
            </a:extLst>
          </p:cNvPr>
          <p:cNvSpPr>
            <a:spLocks noGrp="1"/>
          </p:cNvSpPr>
          <p:nvPr>
            <p:ph sz="quarter" idx="14"/>
          </p:nvPr>
        </p:nvSpPr>
        <p:spPr>
          <a:xfrm>
            <a:off x="5720325" y="1908099"/>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C18FD480-EF70-FD60-DE02-2EDA9F378921}"/>
              </a:ext>
            </a:extLst>
          </p:cNvPr>
          <p:cNvSpPr>
            <a:spLocks noGrp="1"/>
          </p:cNvSpPr>
          <p:nvPr>
            <p:ph sz="quarter" idx="15"/>
          </p:nvPr>
        </p:nvSpPr>
        <p:spPr>
          <a:xfrm>
            <a:off x="7393782" y="1908098"/>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DB5FFFFF-93DC-1F84-06DE-74894049B687}"/>
              </a:ext>
            </a:extLst>
          </p:cNvPr>
          <p:cNvSpPr>
            <a:spLocks noGrp="1"/>
          </p:cNvSpPr>
          <p:nvPr>
            <p:ph sz="quarter" idx="16"/>
          </p:nvPr>
        </p:nvSpPr>
        <p:spPr>
          <a:xfrm>
            <a:off x="9067239" y="19145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9B12D2ED-8F89-E981-3BC3-C74B1C88A8D0}"/>
              </a:ext>
            </a:extLst>
          </p:cNvPr>
          <p:cNvSpPr>
            <a:spLocks noGrp="1"/>
          </p:cNvSpPr>
          <p:nvPr>
            <p:ph sz="quarter" idx="17"/>
          </p:nvPr>
        </p:nvSpPr>
        <p:spPr>
          <a:xfrm>
            <a:off x="1498600" y="20669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22D67550-6C5C-8D6F-6FB8-527D79252DD0}"/>
              </a:ext>
            </a:extLst>
          </p:cNvPr>
          <p:cNvSpPr>
            <a:spLocks noGrp="1"/>
          </p:cNvSpPr>
          <p:nvPr>
            <p:ph sz="quarter" idx="18"/>
          </p:nvPr>
        </p:nvSpPr>
        <p:spPr>
          <a:xfrm>
            <a:off x="1651000" y="22193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E7535EED-FE0E-07B3-32C5-EB018B267AA4}"/>
              </a:ext>
            </a:extLst>
          </p:cNvPr>
          <p:cNvSpPr>
            <a:spLocks noGrp="1"/>
          </p:cNvSpPr>
          <p:nvPr>
            <p:ph sz="quarter" idx="19"/>
          </p:nvPr>
        </p:nvSpPr>
        <p:spPr>
          <a:xfrm>
            <a:off x="1803400" y="23717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A145FD94-EED4-ACBA-A516-91029A40F521}"/>
              </a:ext>
            </a:extLst>
          </p:cNvPr>
          <p:cNvSpPr>
            <a:spLocks noGrp="1"/>
          </p:cNvSpPr>
          <p:nvPr>
            <p:ph sz="quarter" idx="20"/>
          </p:nvPr>
        </p:nvSpPr>
        <p:spPr>
          <a:xfrm>
            <a:off x="1955800" y="25241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59380530-4210-42C4-23E6-21E92ECE53CF}"/>
              </a:ext>
            </a:extLst>
          </p:cNvPr>
          <p:cNvSpPr>
            <a:spLocks noGrp="1"/>
          </p:cNvSpPr>
          <p:nvPr>
            <p:ph sz="quarter" idx="21"/>
          </p:nvPr>
        </p:nvSpPr>
        <p:spPr>
          <a:xfrm>
            <a:off x="2108200" y="2676525"/>
            <a:ext cx="1258888"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583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8EEC-607D-9DE5-8584-32C325248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797339-E4C4-FD06-580F-B049829B3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AAAFB24-0757-9AAA-07B9-AA8AB9CB4F94}"/>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10071054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FE46-6BE1-3B96-0505-B057BEFCE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1EE4F9-CF32-246F-141B-BD53440985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C8996-22F5-55ED-7E06-65DCD42954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0CD7321-E9E3-1CF5-B81A-2E9853695CFB}"/>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34971160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3B04-F0A8-F8B8-E32D-891F2B74E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02543E-A6CF-F3AC-66F9-7455B87B61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794E01-37AC-5BC0-14CC-E72BE2DA53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3C775-345B-2D29-AC34-40A925932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2DF9B-3FA4-CB4B-FE58-B359D59D1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60F0B5B-E213-8852-0559-08402478BA86}"/>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33538211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3670-EA8E-80DE-C1E3-1D5E8291ADC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E50C19-7B75-0E7A-BDBD-18D18B3BD7D8}"/>
              </a:ext>
            </a:extLst>
          </p:cNvPr>
          <p:cNvSpPr>
            <a:spLocks noGrp="1"/>
          </p:cNvSpPr>
          <p:nvPr>
            <p:ph type="sldNum" sz="quarter" idx="10"/>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4870663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B9AC-2926-7B80-5BC6-F320345C3C3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FF8776E-10E1-B163-C253-B43FDF94337E}"/>
              </a:ext>
            </a:extLst>
          </p:cNvPr>
          <p:cNvSpPr>
            <a:spLocks noGrp="1"/>
          </p:cNvSpPr>
          <p:nvPr>
            <p:ph type="sldNum" sz="quarter" idx="12"/>
          </p:nvPr>
        </p:nvSpPr>
        <p:spPr/>
        <p:txBody>
          <a:bodyPr/>
          <a:lstStyle/>
          <a:p>
            <a:fld id="{A2977A38-0B88-4B10-8ABD-59512CC7A751}" type="slidenum">
              <a:rPr lang="en-US" smtClean="0"/>
              <a:t>‹#›</a:t>
            </a:fld>
            <a:endParaRPr lang="en-US"/>
          </a:p>
        </p:txBody>
      </p:sp>
      <p:sp>
        <p:nvSpPr>
          <p:cNvPr id="7" name="Content Placeholder 6">
            <a:extLst>
              <a:ext uri="{FF2B5EF4-FFF2-40B4-BE49-F238E27FC236}">
                <a16:creationId xmlns:a16="http://schemas.microsoft.com/office/drawing/2014/main" id="{616E06A3-2C26-199D-4F59-3ED59DCC27B3}"/>
              </a:ext>
            </a:extLst>
          </p:cNvPr>
          <p:cNvSpPr>
            <a:spLocks noGrp="1"/>
          </p:cNvSpPr>
          <p:nvPr>
            <p:ph sz="quarter" idx="13"/>
          </p:nvPr>
        </p:nvSpPr>
        <p:spPr>
          <a:xfrm>
            <a:off x="1346200" y="1885950"/>
            <a:ext cx="10007600" cy="96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E4AFDAA-E1FB-188D-7B14-582BF4C11F0E}"/>
              </a:ext>
            </a:extLst>
          </p:cNvPr>
          <p:cNvSpPr>
            <a:spLocks noGrp="1"/>
          </p:cNvSpPr>
          <p:nvPr>
            <p:ph sz="quarter" idx="14"/>
          </p:nvPr>
        </p:nvSpPr>
        <p:spPr>
          <a:xfrm>
            <a:off x="1345740" y="3152775"/>
            <a:ext cx="10007600" cy="96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CA00262C-F67B-0B92-3DA4-238B1409BF16}"/>
              </a:ext>
            </a:extLst>
          </p:cNvPr>
          <p:cNvSpPr>
            <a:spLocks noGrp="1"/>
          </p:cNvSpPr>
          <p:nvPr>
            <p:ph sz="quarter" idx="15"/>
          </p:nvPr>
        </p:nvSpPr>
        <p:spPr>
          <a:xfrm>
            <a:off x="1345740" y="4591049"/>
            <a:ext cx="10007600" cy="96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70049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4FE7-A05F-18F1-8FB4-E9ED671C51A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FE24D27-B4C1-7EB4-9255-FEAC139494CF}"/>
              </a:ext>
            </a:extLst>
          </p:cNvPr>
          <p:cNvSpPr>
            <a:spLocks noGrp="1"/>
          </p:cNvSpPr>
          <p:nvPr>
            <p:ph type="sldNum" sz="quarter" idx="10"/>
          </p:nvPr>
        </p:nvSpPr>
        <p:spPr/>
        <p:txBody>
          <a:bodyPr/>
          <a:lstStyle/>
          <a:p>
            <a:fld id="{A2977A38-0B88-4B10-8ABD-59512CC7A751}" type="slidenum">
              <a:rPr lang="en-US" smtClean="0"/>
              <a:t>‹#›</a:t>
            </a:fld>
            <a:endParaRPr lang="en-US"/>
          </a:p>
        </p:txBody>
      </p:sp>
      <p:sp>
        <p:nvSpPr>
          <p:cNvPr id="5" name="Content Placeholder 4">
            <a:extLst>
              <a:ext uri="{FF2B5EF4-FFF2-40B4-BE49-F238E27FC236}">
                <a16:creationId xmlns:a16="http://schemas.microsoft.com/office/drawing/2014/main" id="{9A7629C9-D9A1-0064-E235-22456BB3D80F}"/>
              </a:ext>
            </a:extLst>
          </p:cNvPr>
          <p:cNvSpPr>
            <a:spLocks noGrp="1"/>
          </p:cNvSpPr>
          <p:nvPr>
            <p:ph sz="quarter" idx="11"/>
          </p:nvPr>
        </p:nvSpPr>
        <p:spPr>
          <a:xfrm>
            <a:off x="1254125" y="1941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EBD5F5C1-CE65-093E-DDDC-9C228F001C68}"/>
              </a:ext>
            </a:extLst>
          </p:cNvPr>
          <p:cNvSpPr>
            <a:spLocks noGrp="1"/>
          </p:cNvSpPr>
          <p:nvPr>
            <p:ph sz="quarter" idx="12"/>
          </p:nvPr>
        </p:nvSpPr>
        <p:spPr>
          <a:xfrm>
            <a:off x="1254124" y="3084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737E9656-F43D-C8E3-931C-E2A45385B41B}"/>
              </a:ext>
            </a:extLst>
          </p:cNvPr>
          <p:cNvSpPr>
            <a:spLocks noGrp="1"/>
          </p:cNvSpPr>
          <p:nvPr>
            <p:ph sz="quarter" idx="13"/>
          </p:nvPr>
        </p:nvSpPr>
        <p:spPr>
          <a:xfrm>
            <a:off x="1254124" y="4227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41A32A0-3C0D-C0AF-6892-B7948E364DB6}"/>
              </a:ext>
            </a:extLst>
          </p:cNvPr>
          <p:cNvSpPr>
            <a:spLocks noGrp="1"/>
          </p:cNvSpPr>
          <p:nvPr>
            <p:ph sz="quarter" idx="14"/>
          </p:nvPr>
        </p:nvSpPr>
        <p:spPr>
          <a:xfrm>
            <a:off x="2959100" y="1941513"/>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9D46A6C5-DE77-CFE8-7073-FD38A450C8AF}"/>
              </a:ext>
            </a:extLst>
          </p:cNvPr>
          <p:cNvSpPr>
            <a:spLocks noGrp="1"/>
          </p:cNvSpPr>
          <p:nvPr>
            <p:ph sz="quarter" idx="15"/>
          </p:nvPr>
        </p:nvSpPr>
        <p:spPr>
          <a:xfrm>
            <a:off x="2959100" y="3059112"/>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a:extLst>
              <a:ext uri="{FF2B5EF4-FFF2-40B4-BE49-F238E27FC236}">
                <a16:creationId xmlns:a16="http://schemas.microsoft.com/office/drawing/2014/main" id="{16B36AB4-A4FB-FEAF-AA82-660695D9AE38}"/>
              </a:ext>
            </a:extLst>
          </p:cNvPr>
          <p:cNvSpPr>
            <a:spLocks noGrp="1"/>
          </p:cNvSpPr>
          <p:nvPr>
            <p:ph sz="quarter" idx="16"/>
          </p:nvPr>
        </p:nvSpPr>
        <p:spPr>
          <a:xfrm>
            <a:off x="2959100" y="4211595"/>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2010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4FE7-A05F-18F1-8FB4-E9ED671C51A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FE24D27-B4C1-7EB4-9255-FEAC139494CF}"/>
              </a:ext>
            </a:extLst>
          </p:cNvPr>
          <p:cNvSpPr>
            <a:spLocks noGrp="1"/>
          </p:cNvSpPr>
          <p:nvPr>
            <p:ph type="sldNum" sz="quarter" idx="10"/>
          </p:nvPr>
        </p:nvSpPr>
        <p:spPr/>
        <p:txBody>
          <a:bodyPr/>
          <a:lstStyle/>
          <a:p>
            <a:fld id="{A2977A38-0B88-4B10-8ABD-59512CC7A751}" type="slidenum">
              <a:rPr lang="en-US" smtClean="0"/>
              <a:t>‹#›</a:t>
            </a:fld>
            <a:endParaRPr lang="en-US"/>
          </a:p>
        </p:txBody>
      </p:sp>
      <p:sp>
        <p:nvSpPr>
          <p:cNvPr id="5" name="Content Placeholder 4">
            <a:extLst>
              <a:ext uri="{FF2B5EF4-FFF2-40B4-BE49-F238E27FC236}">
                <a16:creationId xmlns:a16="http://schemas.microsoft.com/office/drawing/2014/main" id="{9A7629C9-D9A1-0064-E235-22456BB3D80F}"/>
              </a:ext>
            </a:extLst>
          </p:cNvPr>
          <p:cNvSpPr>
            <a:spLocks noGrp="1"/>
          </p:cNvSpPr>
          <p:nvPr>
            <p:ph sz="quarter" idx="11"/>
          </p:nvPr>
        </p:nvSpPr>
        <p:spPr>
          <a:xfrm>
            <a:off x="1254125" y="1941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EBD5F5C1-CE65-093E-DDDC-9C228F001C68}"/>
              </a:ext>
            </a:extLst>
          </p:cNvPr>
          <p:cNvSpPr>
            <a:spLocks noGrp="1"/>
          </p:cNvSpPr>
          <p:nvPr>
            <p:ph sz="quarter" idx="12"/>
          </p:nvPr>
        </p:nvSpPr>
        <p:spPr>
          <a:xfrm>
            <a:off x="1254124" y="3084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737E9656-F43D-C8E3-931C-E2A45385B41B}"/>
              </a:ext>
            </a:extLst>
          </p:cNvPr>
          <p:cNvSpPr>
            <a:spLocks noGrp="1"/>
          </p:cNvSpPr>
          <p:nvPr>
            <p:ph sz="quarter" idx="13"/>
          </p:nvPr>
        </p:nvSpPr>
        <p:spPr>
          <a:xfrm>
            <a:off x="1254124" y="4227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41A32A0-3C0D-C0AF-6892-B7948E364DB6}"/>
              </a:ext>
            </a:extLst>
          </p:cNvPr>
          <p:cNvSpPr>
            <a:spLocks noGrp="1"/>
          </p:cNvSpPr>
          <p:nvPr>
            <p:ph sz="quarter" idx="14"/>
          </p:nvPr>
        </p:nvSpPr>
        <p:spPr>
          <a:xfrm>
            <a:off x="2959100" y="1941513"/>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8">
            <a:extLst>
              <a:ext uri="{FF2B5EF4-FFF2-40B4-BE49-F238E27FC236}">
                <a16:creationId xmlns:a16="http://schemas.microsoft.com/office/drawing/2014/main" id="{9D46A6C5-DE77-CFE8-7073-FD38A450C8AF}"/>
              </a:ext>
            </a:extLst>
          </p:cNvPr>
          <p:cNvSpPr>
            <a:spLocks noGrp="1"/>
          </p:cNvSpPr>
          <p:nvPr>
            <p:ph sz="quarter" idx="15"/>
          </p:nvPr>
        </p:nvSpPr>
        <p:spPr>
          <a:xfrm>
            <a:off x="2959100" y="3059112"/>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a:extLst>
              <a:ext uri="{FF2B5EF4-FFF2-40B4-BE49-F238E27FC236}">
                <a16:creationId xmlns:a16="http://schemas.microsoft.com/office/drawing/2014/main" id="{16B36AB4-A4FB-FEAF-AA82-660695D9AE38}"/>
              </a:ext>
            </a:extLst>
          </p:cNvPr>
          <p:cNvSpPr>
            <a:spLocks noGrp="1"/>
          </p:cNvSpPr>
          <p:nvPr>
            <p:ph sz="quarter" idx="16"/>
          </p:nvPr>
        </p:nvSpPr>
        <p:spPr>
          <a:xfrm>
            <a:off x="2959100" y="4211595"/>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347382-9079-FF4A-C1BF-716F72BF9AA1}"/>
              </a:ext>
            </a:extLst>
          </p:cNvPr>
          <p:cNvSpPr>
            <a:spLocks noGrp="1"/>
          </p:cNvSpPr>
          <p:nvPr>
            <p:ph sz="quarter" idx="17"/>
          </p:nvPr>
        </p:nvSpPr>
        <p:spPr>
          <a:xfrm>
            <a:off x="1345740" y="5370513"/>
            <a:ext cx="1160463"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6148AB6C-9C1E-E739-EB2F-45BABF8A39D2}"/>
              </a:ext>
            </a:extLst>
          </p:cNvPr>
          <p:cNvSpPr>
            <a:spLocks noGrp="1"/>
          </p:cNvSpPr>
          <p:nvPr>
            <p:ph sz="quarter" idx="18"/>
          </p:nvPr>
        </p:nvSpPr>
        <p:spPr>
          <a:xfrm>
            <a:off x="2919412" y="5329193"/>
            <a:ext cx="7900988" cy="73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94689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6A4D3-ED4D-EC6B-DD5A-8177551AC62B}"/>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199798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CCEE-A158-1E72-48E1-BF4114719D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272B5-21CD-A483-C645-B59639C9E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D0297-5DD7-1A4A-0E7D-E3E79D324D05}"/>
              </a:ext>
            </a:extLst>
          </p:cNvPr>
          <p:cNvSpPr>
            <a:spLocks noGrp="1"/>
          </p:cNvSpPr>
          <p:nvPr>
            <p:ph type="dt" sz="half" idx="10"/>
          </p:nvPr>
        </p:nvSpPr>
        <p:spPr/>
        <p:txBody>
          <a:bodyPr/>
          <a:lstStyle/>
          <a:p>
            <a:fld id="{4F6D0975-EA1C-4C48-994F-669F2216CBF5}" type="datetimeFigureOut">
              <a:rPr lang="en-US" smtClean="0"/>
              <a:t>12/1/2025</a:t>
            </a:fld>
            <a:endParaRPr lang="en-US"/>
          </a:p>
        </p:txBody>
      </p:sp>
      <p:sp>
        <p:nvSpPr>
          <p:cNvPr id="5" name="Footer Placeholder 4">
            <a:extLst>
              <a:ext uri="{FF2B5EF4-FFF2-40B4-BE49-F238E27FC236}">
                <a16:creationId xmlns:a16="http://schemas.microsoft.com/office/drawing/2014/main" id="{D84C84B3-0AFF-7A79-50B0-CD86F1444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7E8E1-A758-086B-3669-225939341687}"/>
              </a:ext>
            </a:extLst>
          </p:cNvPr>
          <p:cNvSpPr>
            <a:spLocks noGrp="1"/>
          </p:cNvSpPr>
          <p:nvPr>
            <p:ph type="sldNum" sz="quarter" idx="12"/>
          </p:nvPr>
        </p:nvSpPr>
        <p:spPr/>
        <p:txBody>
          <a:bodyPr/>
          <a:lstStyle/>
          <a:p>
            <a:fld id="{55A08726-C3BA-4D46-A2B5-0FE8F083756E}" type="slidenum">
              <a:rPr lang="en-US" smtClean="0"/>
              <a:t>‹#›</a:t>
            </a:fld>
            <a:endParaRPr lang="en-US"/>
          </a:p>
        </p:txBody>
      </p:sp>
    </p:spTree>
    <p:extLst>
      <p:ext uri="{BB962C8B-B14F-4D97-AF65-F5344CB8AC3E}">
        <p14:creationId xmlns:p14="http://schemas.microsoft.com/office/powerpoint/2010/main" val="4012338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8BDF-8CC2-2530-4400-E4294437D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B2D177-F294-DF71-272F-B49B528B9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549DC5-DAC7-9CB6-9325-EE3F5F64F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4EF6F67-14C8-8F67-FA6D-FEF46CDF4423}"/>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10803185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33E2-F67A-8004-C658-682A66E87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4CB909-A91D-221F-C08A-88386F089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B49D79-511E-A423-044A-F538B468A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BE60F29-34FE-C991-48AD-33790C9BDE0D}"/>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827603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8FC7-0B9C-F545-A291-F11E503EF2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84D47-3339-75BE-383A-7B45C7DE0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A38C683-DA1F-1C77-788F-281ED11BA5A6}"/>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11656245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F46997-ED36-638A-8140-8B34179B03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FE88FF-E8F8-C004-7CEB-43E3995445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D5A14-360C-CB71-DA93-D40D56AFF6CB}"/>
              </a:ext>
            </a:extLst>
          </p:cNvPr>
          <p:cNvSpPr>
            <a:spLocks noGrp="1"/>
          </p:cNvSpPr>
          <p:nvPr>
            <p:ph type="dt" sz="half" idx="10"/>
          </p:nvPr>
        </p:nvSpPr>
        <p:spPr>
          <a:xfrm>
            <a:off x="838200" y="6356350"/>
            <a:ext cx="2743200" cy="365125"/>
          </a:xfrm>
          <a:prstGeom prst="rect">
            <a:avLst/>
          </a:prstGeom>
        </p:spPr>
        <p:txBody>
          <a:bodyPr/>
          <a:lstStyle/>
          <a:p>
            <a:fld id="{F6914BCF-B791-4AE6-B27F-15886DEF0F0A}" type="datetimeFigureOut">
              <a:rPr lang="en-US" smtClean="0"/>
              <a:t>12/1/2025</a:t>
            </a:fld>
            <a:endParaRPr lang="en-US"/>
          </a:p>
        </p:txBody>
      </p:sp>
      <p:sp>
        <p:nvSpPr>
          <p:cNvPr id="5" name="Footer Placeholder 4">
            <a:extLst>
              <a:ext uri="{FF2B5EF4-FFF2-40B4-BE49-F238E27FC236}">
                <a16:creationId xmlns:a16="http://schemas.microsoft.com/office/drawing/2014/main" id="{0006161D-3B93-EBF1-7F1F-1729B0D859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B17D19-7567-EA0F-D812-95C532B0367C}"/>
              </a:ext>
            </a:extLst>
          </p:cNvPr>
          <p:cNvSpPr>
            <a:spLocks noGrp="1"/>
          </p:cNvSpPr>
          <p:nvPr>
            <p:ph type="sldNum" sz="quarter" idx="12"/>
          </p:nvPr>
        </p:nvSpPr>
        <p:spPr/>
        <p:txBody>
          <a:bodyPr/>
          <a:lstStyle/>
          <a:p>
            <a:fld id="{A2977A38-0B88-4B10-8ABD-59512CC7A751}" type="slidenum">
              <a:rPr lang="en-US" smtClean="0"/>
              <a:t>‹#›</a:t>
            </a:fld>
            <a:endParaRPr lang="en-US"/>
          </a:p>
        </p:txBody>
      </p:sp>
    </p:spTree>
    <p:extLst>
      <p:ext uri="{BB962C8B-B14F-4D97-AF65-F5344CB8AC3E}">
        <p14:creationId xmlns:p14="http://schemas.microsoft.com/office/powerpoint/2010/main" val="23825814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D889-3ABE-8CCC-C8CD-5D0058C4E8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9020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7 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2691-D1B5-4D79-B02E-AF95E20D3ACD}"/>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B7F3916-69D6-4208-ABBC-DA92BA6851B3}"/>
              </a:ext>
            </a:extLst>
          </p:cNvPr>
          <p:cNvSpPr>
            <a:spLocks noGrp="1"/>
          </p:cNvSpPr>
          <p:nvPr>
            <p:ph sz="quarter" idx="10"/>
          </p:nvPr>
        </p:nvSpPr>
        <p:spPr>
          <a:xfrm>
            <a:off x="647700" y="1903413"/>
            <a:ext cx="2890838" cy="2528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DCC002F2-11F5-4D15-A105-3476002C075E}"/>
              </a:ext>
            </a:extLst>
          </p:cNvPr>
          <p:cNvSpPr>
            <a:spLocks noGrp="1"/>
          </p:cNvSpPr>
          <p:nvPr>
            <p:ph type="pic" sz="quarter" idx="11"/>
          </p:nvPr>
        </p:nvSpPr>
        <p:spPr>
          <a:xfrm>
            <a:off x="4475163" y="2097088"/>
            <a:ext cx="1420812" cy="1230312"/>
          </a:xfrm>
        </p:spPr>
        <p:txBody>
          <a:bodyPr/>
          <a:lstStyle/>
          <a:p>
            <a:endParaRPr lang="en-US"/>
          </a:p>
        </p:txBody>
      </p:sp>
      <p:sp>
        <p:nvSpPr>
          <p:cNvPr id="8" name="Picture Placeholder 7">
            <a:extLst>
              <a:ext uri="{FF2B5EF4-FFF2-40B4-BE49-F238E27FC236}">
                <a16:creationId xmlns:a16="http://schemas.microsoft.com/office/drawing/2014/main" id="{C8D82BAD-EAF3-47DD-B052-0C5F240EE302}"/>
              </a:ext>
            </a:extLst>
          </p:cNvPr>
          <p:cNvSpPr>
            <a:spLocks noGrp="1"/>
          </p:cNvSpPr>
          <p:nvPr>
            <p:ph type="pic" sz="quarter" idx="12"/>
          </p:nvPr>
        </p:nvSpPr>
        <p:spPr>
          <a:xfrm>
            <a:off x="6475413" y="2097088"/>
            <a:ext cx="1668462" cy="1228725"/>
          </a:xfrm>
        </p:spPr>
        <p:txBody>
          <a:bodyPr/>
          <a:lstStyle/>
          <a:p>
            <a:endParaRPr lang="en-US"/>
          </a:p>
        </p:txBody>
      </p:sp>
      <p:sp>
        <p:nvSpPr>
          <p:cNvPr id="10" name="Picture Placeholder 9">
            <a:extLst>
              <a:ext uri="{FF2B5EF4-FFF2-40B4-BE49-F238E27FC236}">
                <a16:creationId xmlns:a16="http://schemas.microsoft.com/office/drawing/2014/main" id="{9EA4034E-FCEC-453C-9E7F-5471E18C89EB}"/>
              </a:ext>
            </a:extLst>
          </p:cNvPr>
          <p:cNvSpPr>
            <a:spLocks noGrp="1"/>
          </p:cNvSpPr>
          <p:nvPr>
            <p:ph type="pic" sz="quarter" idx="13"/>
          </p:nvPr>
        </p:nvSpPr>
        <p:spPr>
          <a:xfrm>
            <a:off x="4862513" y="3889375"/>
            <a:ext cx="1612900" cy="1543050"/>
          </a:xfrm>
        </p:spPr>
        <p:txBody>
          <a:bodyPr/>
          <a:lstStyle/>
          <a:p>
            <a:endParaRPr lang="en-US"/>
          </a:p>
        </p:txBody>
      </p:sp>
      <p:sp>
        <p:nvSpPr>
          <p:cNvPr id="12" name="Picture Placeholder 11">
            <a:extLst>
              <a:ext uri="{FF2B5EF4-FFF2-40B4-BE49-F238E27FC236}">
                <a16:creationId xmlns:a16="http://schemas.microsoft.com/office/drawing/2014/main" id="{052207EE-D2F2-4EE6-8CF9-8C40D0D8104F}"/>
              </a:ext>
            </a:extLst>
          </p:cNvPr>
          <p:cNvSpPr>
            <a:spLocks noGrp="1"/>
          </p:cNvSpPr>
          <p:nvPr>
            <p:ph type="pic" sz="quarter" idx="14"/>
          </p:nvPr>
        </p:nvSpPr>
        <p:spPr>
          <a:xfrm>
            <a:off x="7454900" y="4022725"/>
            <a:ext cx="1754188" cy="1409700"/>
          </a:xfrm>
        </p:spPr>
        <p:txBody>
          <a:bodyPr/>
          <a:lstStyle/>
          <a:p>
            <a:endParaRPr lang="en-US"/>
          </a:p>
        </p:txBody>
      </p:sp>
      <p:sp>
        <p:nvSpPr>
          <p:cNvPr id="14" name="Picture Placeholder 13">
            <a:extLst>
              <a:ext uri="{FF2B5EF4-FFF2-40B4-BE49-F238E27FC236}">
                <a16:creationId xmlns:a16="http://schemas.microsoft.com/office/drawing/2014/main" id="{5955696F-73B1-443E-A8D7-22DACF2BE9FB}"/>
              </a:ext>
            </a:extLst>
          </p:cNvPr>
          <p:cNvSpPr>
            <a:spLocks noGrp="1"/>
          </p:cNvSpPr>
          <p:nvPr>
            <p:ph type="pic" sz="quarter" idx="15"/>
          </p:nvPr>
        </p:nvSpPr>
        <p:spPr>
          <a:xfrm>
            <a:off x="8745538" y="2097088"/>
            <a:ext cx="1538287" cy="1331912"/>
          </a:xfrm>
        </p:spPr>
        <p:txBody>
          <a:bodyPr/>
          <a:lstStyle/>
          <a:p>
            <a:endParaRPr lang="en-US"/>
          </a:p>
        </p:txBody>
      </p:sp>
      <p:sp>
        <p:nvSpPr>
          <p:cNvPr id="16" name="Picture Placeholder 15">
            <a:extLst>
              <a:ext uri="{FF2B5EF4-FFF2-40B4-BE49-F238E27FC236}">
                <a16:creationId xmlns:a16="http://schemas.microsoft.com/office/drawing/2014/main" id="{AAAFD2EA-B1CF-4EDF-A095-C172B316C6D0}"/>
              </a:ext>
            </a:extLst>
          </p:cNvPr>
          <p:cNvSpPr>
            <a:spLocks noGrp="1"/>
          </p:cNvSpPr>
          <p:nvPr>
            <p:ph type="pic" sz="quarter" idx="16"/>
          </p:nvPr>
        </p:nvSpPr>
        <p:spPr>
          <a:xfrm>
            <a:off x="10058400" y="4022725"/>
            <a:ext cx="1485900" cy="1409700"/>
          </a:xfrm>
        </p:spPr>
        <p:txBody>
          <a:bodyPr/>
          <a:lstStyle/>
          <a:p>
            <a:endParaRPr lang="en-US"/>
          </a:p>
        </p:txBody>
      </p:sp>
    </p:spTree>
    <p:extLst>
      <p:ext uri="{BB962C8B-B14F-4D97-AF65-F5344CB8AC3E}">
        <p14:creationId xmlns:p14="http://schemas.microsoft.com/office/powerpoint/2010/main" val="40772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5 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7104-472E-444C-9A18-75F48B16208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48AACE7-6DFD-4589-A97A-D69BAEE7D806}"/>
              </a:ext>
            </a:extLst>
          </p:cNvPr>
          <p:cNvSpPr>
            <a:spLocks noGrp="1"/>
          </p:cNvSpPr>
          <p:nvPr>
            <p:ph sz="quarter" idx="10"/>
          </p:nvPr>
        </p:nvSpPr>
        <p:spPr>
          <a:xfrm>
            <a:off x="731838" y="1817688"/>
            <a:ext cx="2581275" cy="2366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409C1DD6-ED16-4143-BA4B-BFD0C084EC7F}"/>
              </a:ext>
            </a:extLst>
          </p:cNvPr>
          <p:cNvSpPr>
            <a:spLocks noGrp="1"/>
          </p:cNvSpPr>
          <p:nvPr>
            <p:ph type="pic" sz="quarter" idx="11"/>
          </p:nvPr>
        </p:nvSpPr>
        <p:spPr>
          <a:xfrm>
            <a:off x="5508625" y="2011363"/>
            <a:ext cx="1763713" cy="1549400"/>
          </a:xfrm>
        </p:spPr>
        <p:txBody>
          <a:bodyPr/>
          <a:lstStyle/>
          <a:p>
            <a:endParaRPr lang="en-US"/>
          </a:p>
        </p:txBody>
      </p:sp>
      <p:sp>
        <p:nvSpPr>
          <p:cNvPr id="8" name="Picture Placeholder 7">
            <a:extLst>
              <a:ext uri="{FF2B5EF4-FFF2-40B4-BE49-F238E27FC236}">
                <a16:creationId xmlns:a16="http://schemas.microsoft.com/office/drawing/2014/main" id="{FEA34A94-9B03-4362-8A22-761730A2E23A}"/>
              </a:ext>
            </a:extLst>
          </p:cNvPr>
          <p:cNvSpPr>
            <a:spLocks noGrp="1"/>
          </p:cNvSpPr>
          <p:nvPr>
            <p:ph type="pic" sz="quarter" idx="12"/>
          </p:nvPr>
        </p:nvSpPr>
        <p:spPr>
          <a:xfrm>
            <a:off x="5421313" y="4038600"/>
            <a:ext cx="2033587" cy="1727200"/>
          </a:xfrm>
        </p:spPr>
        <p:txBody>
          <a:bodyPr/>
          <a:lstStyle/>
          <a:p>
            <a:endParaRPr lang="en-US"/>
          </a:p>
        </p:txBody>
      </p:sp>
      <p:sp>
        <p:nvSpPr>
          <p:cNvPr id="10" name="Picture Placeholder 9">
            <a:extLst>
              <a:ext uri="{FF2B5EF4-FFF2-40B4-BE49-F238E27FC236}">
                <a16:creationId xmlns:a16="http://schemas.microsoft.com/office/drawing/2014/main" id="{E0E130CC-580F-481B-8208-46ADD2A9A48F}"/>
              </a:ext>
            </a:extLst>
          </p:cNvPr>
          <p:cNvSpPr>
            <a:spLocks noGrp="1"/>
          </p:cNvSpPr>
          <p:nvPr>
            <p:ph type="pic" sz="quarter" idx="13"/>
          </p:nvPr>
        </p:nvSpPr>
        <p:spPr>
          <a:xfrm>
            <a:off x="3313113" y="4808538"/>
            <a:ext cx="1828800" cy="1624012"/>
          </a:xfrm>
        </p:spPr>
        <p:txBody>
          <a:bodyPr/>
          <a:lstStyle/>
          <a:p>
            <a:endParaRPr lang="en-US"/>
          </a:p>
        </p:txBody>
      </p:sp>
      <p:sp>
        <p:nvSpPr>
          <p:cNvPr id="12" name="Picture Placeholder 11">
            <a:extLst>
              <a:ext uri="{FF2B5EF4-FFF2-40B4-BE49-F238E27FC236}">
                <a16:creationId xmlns:a16="http://schemas.microsoft.com/office/drawing/2014/main" id="{DF3CEC27-CB52-4833-8FDA-BBF45787E500}"/>
              </a:ext>
            </a:extLst>
          </p:cNvPr>
          <p:cNvSpPr>
            <a:spLocks noGrp="1"/>
          </p:cNvSpPr>
          <p:nvPr>
            <p:ph type="pic" sz="quarter" idx="14"/>
          </p:nvPr>
        </p:nvSpPr>
        <p:spPr>
          <a:xfrm>
            <a:off x="8240713" y="1925638"/>
            <a:ext cx="1549400" cy="1720850"/>
          </a:xfrm>
        </p:spPr>
        <p:txBody>
          <a:bodyPr/>
          <a:lstStyle/>
          <a:p>
            <a:endParaRPr lang="en-US"/>
          </a:p>
        </p:txBody>
      </p:sp>
    </p:spTree>
    <p:extLst>
      <p:ext uri="{BB962C8B-B14F-4D97-AF65-F5344CB8AC3E}">
        <p14:creationId xmlns:p14="http://schemas.microsoft.com/office/powerpoint/2010/main" val="251815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647700" y="3545114"/>
            <a:ext cx="10858500" cy="2512786"/>
          </a:xfrm>
        </p:spPr>
        <p:txBody>
          <a:bodyPr/>
          <a:lstStyle>
            <a:lvl1pPr algn="ctr">
              <a:lnSpc>
                <a:spcPct val="100000"/>
              </a:lnSpc>
              <a:defRPr sz="80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19E10945-0B93-4332-8B3E-ACA153FCF9A3}"/>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19050" y="1"/>
            <a:ext cx="12192000" cy="3545113"/>
          </a:xfrm>
          <a:prstGeom prst="rect">
            <a:avLst/>
          </a:prstGeom>
        </p:spPr>
      </p:pic>
    </p:spTree>
    <p:extLst>
      <p:ext uri="{BB962C8B-B14F-4D97-AF65-F5344CB8AC3E}">
        <p14:creationId xmlns:p14="http://schemas.microsoft.com/office/powerpoint/2010/main" val="2582251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userDrawn="1">
  <p:cSld name="1_Two Content">
    <p:bg>
      <p:bgPr>
        <a:gradFill>
          <a:gsLst>
            <a:gs pos="0">
              <a:srgbClr val="FFFFFF"/>
            </a:gs>
            <a:gs pos="62000">
              <a:srgbClr val="EDEDED">
                <a:alpha val="62745"/>
              </a:srgbClr>
            </a:gs>
            <a:gs pos="100000">
              <a:srgbClr val="EDEDED"/>
            </a:gs>
          </a:gsLst>
          <a:lin ang="4800000" scaled="0"/>
        </a:gra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47700" y="546008"/>
            <a:ext cx="9288972" cy="1229075"/>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chemeClr val="dk2"/>
              </a:buClr>
              <a:buSzPts val="60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647699" y="2092960"/>
            <a:ext cx="5295903" cy="396494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00"/>
              </a:spcBef>
              <a:spcAft>
                <a:spcPts val="0"/>
              </a:spcAft>
              <a:buClr>
                <a:schemeClr val="accent1"/>
              </a:buClr>
              <a:buSzPts val="3200"/>
              <a:buChar char="•"/>
              <a:defRPr sz="3200"/>
            </a:lvl1pPr>
            <a:lvl2pPr marL="914400" lvl="1" indent="-419100" algn="l">
              <a:lnSpc>
                <a:spcPct val="100000"/>
              </a:lnSpc>
              <a:spcBef>
                <a:spcPts val="600"/>
              </a:spcBef>
              <a:spcAft>
                <a:spcPts val="0"/>
              </a:spcAft>
              <a:buClr>
                <a:schemeClr val="accent1"/>
              </a:buClr>
              <a:buSzPts val="3000"/>
              <a:buChar char="◦"/>
              <a:defRPr sz="3000">
                <a:solidFill>
                  <a:schemeClr val="dk1"/>
                </a:solidFill>
                <a:latin typeface="Arial"/>
                <a:ea typeface="Arial"/>
                <a:cs typeface="Arial"/>
                <a:sym typeface="Arial"/>
              </a:defRPr>
            </a:lvl2pPr>
            <a:lvl3pPr marL="1371600" lvl="2" indent="-406400" algn="l">
              <a:lnSpc>
                <a:spcPct val="100000"/>
              </a:lnSpc>
              <a:spcBef>
                <a:spcPts val="600"/>
              </a:spcBef>
              <a:spcAft>
                <a:spcPts val="0"/>
              </a:spcAft>
              <a:buClr>
                <a:schemeClr val="accent1"/>
              </a:buClr>
              <a:buSzPts val="2800"/>
              <a:buFont typeface="Arial"/>
              <a:buChar char="▪"/>
              <a:defRPr sz="2800">
                <a:solidFill>
                  <a:schemeClr val="dk1"/>
                </a:solidFill>
                <a:latin typeface="Arial"/>
                <a:ea typeface="Arial"/>
                <a:cs typeface="Arial"/>
                <a:sym typeface="Arial"/>
              </a:defRPr>
            </a:lvl3pPr>
            <a:lvl4pPr marL="1828800" lvl="3" indent="-393700" algn="l">
              <a:lnSpc>
                <a:spcPct val="100000"/>
              </a:lnSpc>
              <a:spcBef>
                <a:spcPts val="600"/>
              </a:spcBef>
              <a:spcAft>
                <a:spcPts val="0"/>
              </a:spcAft>
              <a:buClr>
                <a:schemeClr val="accent1"/>
              </a:buClr>
              <a:buSzPts val="2600"/>
              <a:buChar char="▫"/>
              <a:defRPr sz="2600">
                <a:solidFill>
                  <a:schemeClr val="dk1"/>
                </a:solidFill>
                <a:latin typeface="Arial"/>
                <a:ea typeface="Arial"/>
                <a:cs typeface="Arial"/>
                <a:sym typeface="Arial"/>
              </a:defRPr>
            </a:lvl4pPr>
            <a:lvl5pPr marL="2286000" lvl="4" indent="-381000" algn="l">
              <a:lnSpc>
                <a:spcPct val="100000"/>
              </a:lnSpc>
              <a:spcBef>
                <a:spcPts val="600"/>
              </a:spcBef>
              <a:spcAft>
                <a:spcPts val="0"/>
              </a:spcAft>
              <a:buClr>
                <a:schemeClr val="accent1"/>
              </a:buClr>
              <a:buSzPts val="2400"/>
              <a:buChar char="▪"/>
              <a:defRPr sz="2400">
                <a:solidFill>
                  <a:schemeClr val="dk1"/>
                </a:solidFill>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Picture Placeholder 2">
            <a:extLst>
              <a:ext uri="{FF2B5EF4-FFF2-40B4-BE49-F238E27FC236}">
                <a16:creationId xmlns:a16="http://schemas.microsoft.com/office/drawing/2014/main" id="{EFBC3B4F-8854-999E-23B8-5B4A3F5E9EE2}"/>
              </a:ext>
            </a:extLst>
          </p:cNvPr>
          <p:cNvSpPr>
            <a:spLocks noGrp="1"/>
          </p:cNvSpPr>
          <p:nvPr>
            <p:ph type="pic" sz="quarter" idx="10"/>
          </p:nvPr>
        </p:nvSpPr>
        <p:spPr>
          <a:xfrm>
            <a:off x="6419850" y="2092960"/>
            <a:ext cx="1247775" cy="1130300"/>
          </a:xfrm>
        </p:spPr>
        <p:txBody>
          <a:bodyPr/>
          <a:lstStyle/>
          <a:p>
            <a:endParaRPr lang="en-US"/>
          </a:p>
        </p:txBody>
      </p:sp>
      <p:sp>
        <p:nvSpPr>
          <p:cNvPr id="7" name="Table Placeholder 6">
            <a:extLst>
              <a:ext uri="{FF2B5EF4-FFF2-40B4-BE49-F238E27FC236}">
                <a16:creationId xmlns:a16="http://schemas.microsoft.com/office/drawing/2014/main" id="{68FC6DC4-3D27-179B-870D-6E19FCBBF34C}"/>
              </a:ext>
            </a:extLst>
          </p:cNvPr>
          <p:cNvSpPr>
            <a:spLocks noGrp="1"/>
          </p:cNvSpPr>
          <p:nvPr>
            <p:ph type="tbl" sz="quarter" idx="11"/>
          </p:nvPr>
        </p:nvSpPr>
        <p:spPr>
          <a:xfrm>
            <a:off x="8029575" y="2343150"/>
            <a:ext cx="3638550" cy="3714750"/>
          </a:xfrm>
        </p:spPr>
        <p:txBody>
          <a:bodyPr/>
          <a:lstStyle/>
          <a:p>
            <a:endParaRPr lang="en-US"/>
          </a:p>
        </p:txBody>
      </p:sp>
    </p:spTree>
    <p:extLst>
      <p:ext uri="{BB962C8B-B14F-4D97-AF65-F5344CB8AC3E}">
        <p14:creationId xmlns:p14="http://schemas.microsoft.com/office/powerpoint/2010/main" val="100710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988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wo Content">
    <p:bg>
      <p:bgPr>
        <a:gradFill>
          <a:gsLst>
            <a:gs pos="0">
              <a:srgbClr val="EDEDED">
                <a:lumMod val="0"/>
                <a:lumOff val="100000"/>
              </a:srgbClr>
            </a:gs>
            <a:gs pos="100000">
              <a:srgbClr val="EDEDED"/>
            </a:gs>
            <a:gs pos="62000">
              <a:srgbClr val="EDEDED">
                <a:alpha val="63000"/>
              </a:srgbClr>
            </a:gs>
          </a:gsLst>
          <a:lin ang="4800000" scaled="0"/>
        </a:gradFill>
        <a:effectLst/>
      </p:bgPr>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hasCustomPrompt="1"/>
          </p:nvPr>
        </p:nvSpPr>
        <p:spPr>
          <a:xfrm>
            <a:off x="-1" y="-1"/>
            <a:ext cx="12192001" cy="1464907"/>
          </a:xfrm>
          <a:prstGeom prst="rect">
            <a:avLst/>
          </a:prstGeom>
          <a:solidFill>
            <a:schemeClr val="tx1">
              <a:lumMod val="20000"/>
              <a:lumOff val="80000"/>
            </a:schemeClr>
          </a:solidFill>
        </p:spPr>
        <p:txBody>
          <a:bodyPr vert="horz" lIns="91440" tIns="45720" rIns="91440" bIns="45720" rtlCol="0" anchor="ctr" anchorCtr="0">
            <a:noAutofit/>
          </a:bodyPr>
          <a:lstStyle>
            <a:lvl1pPr marL="548640">
              <a:lnSpc>
                <a:spcPct val="85000"/>
              </a:lnSpc>
              <a:defRPr>
                <a:solidFill>
                  <a:schemeClr val="tx2"/>
                </a:solidFill>
              </a:defRPr>
            </a:lvl1pPr>
          </a:lstStyle>
          <a:p>
            <a:r>
              <a:rPr lang="en-US"/>
              <a:t>Click to edit Master title style         </a:t>
            </a:r>
          </a:p>
        </p:txBody>
      </p:sp>
      <p:sp>
        <p:nvSpPr>
          <p:cNvPr id="3" name="Content">
            <a:extLst>
              <a:ext uri="{FF2B5EF4-FFF2-40B4-BE49-F238E27FC236}">
                <a16:creationId xmlns:a16="http://schemas.microsoft.com/office/drawing/2014/main" id="{88CB66B4-D294-4EAD-BC00-AEEF13826063}"/>
              </a:ext>
            </a:extLst>
          </p:cNvPr>
          <p:cNvSpPr>
            <a:spLocks noGrp="1"/>
          </p:cNvSpPr>
          <p:nvPr>
            <p:ph sz="half" idx="1"/>
          </p:nvPr>
        </p:nvSpPr>
        <p:spPr>
          <a:xfrm>
            <a:off x="647699" y="1752600"/>
            <a:ext cx="5483888" cy="430530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a:extLst>
              <a:ext uri="{FF2B5EF4-FFF2-40B4-BE49-F238E27FC236}">
                <a16:creationId xmlns:a16="http://schemas.microsoft.com/office/drawing/2014/main" id="{A15BB3D2-285C-4BFF-B1BA-5171ABDD02F8}"/>
              </a:ext>
            </a:extLst>
          </p:cNvPr>
          <p:cNvSpPr>
            <a:spLocks noGrp="1"/>
          </p:cNvSpPr>
          <p:nvPr>
            <p:ph sz="half" idx="10"/>
          </p:nvPr>
        </p:nvSpPr>
        <p:spPr>
          <a:xfrm>
            <a:off x="6172200" y="1752600"/>
            <a:ext cx="5483888" cy="430530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130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x Content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699CDD5-D47B-4671-A89C-2BD3226A96E4}"/>
              </a:ext>
            </a:extLst>
          </p:cNvPr>
          <p:cNvSpPr>
            <a:spLocks noGrp="1"/>
          </p:cNvSpPr>
          <p:nvPr>
            <p:ph type="title"/>
          </p:nvPr>
        </p:nvSpPr>
        <p:spPr>
          <a:xfrm>
            <a:off x="0" y="1"/>
            <a:ext cx="12192000" cy="1600200"/>
          </a:xfrm>
          <a:prstGeom prst="rect">
            <a:avLst/>
          </a:prstGeom>
          <a:solidFill>
            <a:srgbClr val="354052"/>
          </a:solidFill>
        </p:spPr>
        <p:txBody>
          <a:bodyPr vert="horz" lIns="594360" tIns="91440" rIns="91440" bIns="45720" rtlCol="0" anchor="ctr" anchorCtr="0">
            <a:noAutofit/>
          </a:bodyPr>
          <a:lstStyle>
            <a:lvl1pPr>
              <a:defRPr>
                <a:solidFill>
                  <a:schemeClr val="bg1"/>
                </a:solidFill>
              </a:defRPr>
            </a:lvl1pPr>
          </a:lstStyle>
          <a:p>
            <a:r>
              <a:rPr lang="en-US"/>
              <a:t>Click to edit Master title style</a:t>
            </a:r>
          </a:p>
        </p:txBody>
      </p:sp>
      <p:sp>
        <p:nvSpPr>
          <p:cNvPr id="5" name="Content">
            <a:extLst>
              <a:ext uri="{FF2B5EF4-FFF2-40B4-BE49-F238E27FC236}">
                <a16:creationId xmlns:a16="http://schemas.microsoft.com/office/drawing/2014/main" id="{61D75987-B361-464D-81F2-20584ACE4844}"/>
              </a:ext>
            </a:extLst>
          </p:cNvPr>
          <p:cNvSpPr>
            <a:spLocks noGrp="1"/>
          </p:cNvSpPr>
          <p:nvPr>
            <p:ph sz="quarter" idx="10"/>
          </p:nvPr>
        </p:nvSpPr>
        <p:spPr>
          <a:xfrm>
            <a:off x="609600" y="1828800"/>
            <a:ext cx="3487962" cy="2001328"/>
          </a:xfrm>
          <a:prstGeom prst="rect">
            <a:avLst/>
          </a:prstGeom>
        </p:spPr>
        <p:txBody>
          <a:bodyPr anchor="ctr"/>
          <a:lstStyle>
            <a:lvl1pPr marL="91440" indent="0" algn="ctr">
              <a:buNone/>
              <a:defRPr/>
            </a:lvl1pPr>
          </a:lstStyle>
          <a:p>
            <a:pPr lvl="0"/>
            <a:r>
              <a:rPr lang="en-US"/>
              <a:t>Click to edit Master text styles</a:t>
            </a:r>
          </a:p>
        </p:txBody>
      </p:sp>
      <p:sp>
        <p:nvSpPr>
          <p:cNvPr id="2" name="Content">
            <a:extLst>
              <a:ext uri="{FF2B5EF4-FFF2-40B4-BE49-F238E27FC236}">
                <a16:creationId xmlns:a16="http://schemas.microsoft.com/office/drawing/2014/main" id="{8DCEC2D2-4738-954D-813C-98DCC88794A3}"/>
              </a:ext>
            </a:extLst>
          </p:cNvPr>
          <p:cNvSpPr>
            <a:spLocks noGrp="1"/>
          </p:cNvSpPr>
          <p:nvPr>
            <p:ph sz="quarter" idx="11"/>
          </p:nvPr>
        </p:nvSpPr>
        <p:spPr>
          <a:xfrm>
            <a:off x="4352019" y="1828800"/>
            <a:ext cx="3487962" cy="2001328"/>
          </a:xfrm>
          <a:prstGeom prst="rect">
            <a:avLst/>
          </a:prstGeom>
        </p:spPr>
        <p:txBody>
          <a:bodyPr anchor="ctr"/>
          <a:lstStyle>
            <a:lvl1pPr marL="91440" indent="0" algn="ctr">
              <a:buNone/>
              <a:defRPr/>
            </a:lvl1pPr>
          </a:lstStyle>
          <a:p>
            <a:pPr lvl="0"/>
            <a:r>
              <a:rPr lang="en-US"/>
              <a:t>Click to edit Master text styles</a:t>
            </a:r>
          </a:p>
        </p:txBody>
      </p:sp>
      <p:sp>
        <p:nvSpPr>
          <p:cNvPr id="3" name="Content">
            <a:extLst>
              <a:ext uri="{FF2B5EF4-FFF2-40B4-BE49-F238E27FC236}">
                <a16:creationId xmlns:a16="http://schemas.microsoft.com/office/drawing/2014/main" id="{96C19040-A9AD-64CD-62AB-4C2073465B6A}"/>
              </a:ext>
            </a:extLst>
          </p:cNvPr>
          <p:cNvSpPr>
            <a:spLocks noGrp="1"/>
          </p:cNvSpPr>
          <p:nvPr>
            <p:ph sz="quarter" idx="12"/>
          </p:nvPr>
        </p:nvSpPr>
        <p:spPr>
          <a:xfrm>
            <a:off x="8094438" y="1828800"/>
            <a:ext cx="3487962" cy="2001328"/>
          </a:xfrm>
          <a:prstGeom prst="rect">
            <a:avLst/>
          </a:prstGeom>
        </p:spPr>
        <p:txBody>
          <a:bodyPr anchor="ctr"/>
          <a:lstStyle>
            <a:lvl1pPr marL="91440" indent="0" algn="ctr">
              <a:buNone/>
              <a:defRPr/>
            </a:lvl1pPr>
          </a:lstStyle>
          <a:p>
            <a:pPr lvl="0"/>
            <a:r>
              <a:rPr lang="en-US"/>
              <a:t>Click to edit Master text styles</a:t>
            </a:r>
          </a:p>
        </p:txBody>
      </p:sp>
      <p:sp>
        <p:nvSpPr>
          <p:cNvPr id="4" name="Content">
            <a:extLst>
              <a:ext uri="{FF2B5EF4-FFF2-40B4-BE49-F238E27FC236}">
                <a16:creationId xmlns:a16="http://schemas.microsoft.com/office/drawing/2014/main" id="{4E4CD205-4682-0C44-5098-AABEBFFC458E}"/>
              </a:ext>
            </a:extLst>
          </p:cNvPr>
          <p:cNvSpPr>
            <a:spLocks noGrp="1"/>
          </p:cNvSpPr>
          <p:nvPr>
            <p:ph sz="quarter" idx="13"/>
          </p:nvPr>
        </p:nvSpPr>
        <p:spPr>
          <a:xfrm>
            <a:off x="609600" y="4058727"/>
            <a:ext cx="3487962" cy="2001328"/>
          </a:xfrm>
          <a:prstGeom prst="rect">
            <a:avLst/>
          </a:prstGeom>
        </p:spPr>
        <p:txBody>
          <a:bodyPr anchor="ctr"/>
          <a:lstStyle>
            <a:lvl1pPr marL="91440" indent="0" algn="ctr">
              <a:buNone/>
              <a:defRPr/>
            </a:lvl1pPr>
          </a:lstStyle>
          <a:p>
            <a:pPr lvl="0"/>
            <a:r>
              <a:rPr lang="en-US"/>
              <a:t>Click to edit Master text styles</a:t>
            </a:r>
          </a:p>
        </p:txBody>
      </p:sp>
      <p:sp>
        <p:nvSpPr>
          <p:cNvPr id="6" name="Content">
            <a:extLst>
              <a:ext uri="{FF2B5EF4-FFF2-40B4-BE49-F238E27FC236}">
                <a16:creationId xmlns:a16="http://schemas.microsoft.com/office/drawing/2014/main" id="{B305CB26-2EEC-DEBE-1B1A-A1ABD7444448}"/>
              </a:ext>
            </a:extLst>
          </p:cNvPr>
          <p:cNvSpPr>
            <a:spLocks noGrp="1"/>
          </p:cNvSpPr>
          <p:nvPr>
            <p:ph sz="quarter" idx="14"/>
          </p:nvPr>
        </p:nvSpPr>
        <p:spPr>
          <a:xfrm>
            <a:off x="4352019" y="4056572"/>
            <a:ext cx="3487962" cy="2001328"/>
          </a:xfrm>
          <a:prstGeom prst="rect">
            <a:avLst/>
          </a:prstGeom>
        </p:spPr>
        <p:txBody>
          <a:bodyPr anchor="ctr"/>
          <a:lstStyle>
            <a:lvl1pPr marL="91440" indent="0" algn="ctr">
              <a:buNone/>
              <a:defRPr/>
            </a:lvl1pPr>
          </a:lstStyle>
          <a:p>
            <a:pPr lvl="0"/>
            <a:r>
              <a:rPr lang="en-US"/>
              <a:t>Click to edit Master text styles</a:t>
            </a:r>
          </a:p>
        </p:txBody>
      </p:sp>
      <p:sp>
        <p:nvSpPr>
          <p:cNvPr id="7" name="Content">
            <a:extLst>
              <a:ext uri="{FF2B5EF4-FFF2-40B4-BE49-F238E27FC236}">
                <a16:creationId xmlns:a16="http://schemas.microsoft.com/office/drawing/2014/main" id="{8851426D-A2E5-9AFB-1521-43B5FA157A95}"/>
              </a:ext>
            </a:extLst>
          </p:cNvPr>
          <p:cNvSpPr>
            <a:spLocks noGrp="1"/>
          </p:cNvSpPr>
          <p:nvPr>
            <p:ph sz="quarter" idx="15"/>
          </p:nvPr>
        </p:nvSpPr>
        <p:spPr>
          <a:xfrm>
            <a:off x="8094438" y="4056572"/>
            <a:ext cx="3487962" cy="2001328"/>
          </a:xfrm>
          <a:prstGeom prst="rect">
            <a:avLst/>
          </a:prstGeom>
        </p:spPr>
        <p:txBody>
          <a:bodyPr anchor="ctr"/>
          <a:lstStyle>
            <a:lvl1pPr marL="91440" indent="0" algn="ctr">
              <a:buNone/>
              <a:defRPr/>
            </a:lvl1pPr>
          </a:lstStyle>
          <a:p>
            <a:pPr lvl="0"/>
            <a:r>
              <a:rPr lang="en-US"/>
              <a:t>Click to edit Master text styles</a:t>
            </a:r>
          </a:p>
        </p:txBody>
      </p:sp>
    </p:spTree>
    <p:extLst>
      <p:ext uri="{BB962C8B-B14F-4D97-AF65-F5344CB8AC3E}">
        <p14:creationId xmlns:p14="http://schemas.microsoft.com/office/powerpoint/2010/main" val="2182181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ve Content">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699CDD5-D47B-4671-A89C-2BD3226A96E4}"/>
              </a:ext>
            </a:extLst>
          </p:cNvPr>
          <p:cNvSpPr>
            <a:spLocks noGrp="1"/>
          </p:cNvSpPr>
          <p:nvPr>
            <p:ph type="title"/>
          </p:nvPr>
        </p:nvSpPr>
        <p:spPr>
          <a:xfrm>
            <a:off x="0" y="1"/>
            <a:ext cx="12192000" cy="1600200"/>
          </a:xfrm>
          <a:prstGeom prst="rect">
            <a:avLst/>
          </a:prstGeom>
          <a:solidFill>
            <a:srgbClr val="354052"/>
          </a:solidFill>
        </p:spPr>
        <p:txBody>
          <a:bodyPr vert="horz" lIns="594360" tIns="91440" rIns="91440" bIns="45720" rtlCol="0" anchor="ctr" anchorCtr="0">
            <a:noAutofit/>
          </a:bodyPr>
          <a:lstStyle>
            <a:lvl1pPr>
              <a:defRPr>
                <a:solidFill>
                  <a:schemeClr val="bg1"/>
                </a:solidFill>
              </a:defRPr>
            </a:lvl1pPr>
          </a:lstStyle>
          <a:p>
            <a:r>
              <a:rPr lang="en-US"/>
              <a:t>Click to edit Master title style</a:t>
            </a:r>
          </a:p>
        </p:txBody>
      </p:sp>
      <p:sp>
        <p:nvSpPr>
          <p:cNvPr id="5" name="Content">
            <a:extLst>
              <a:ext uri="{FF2B5EF4-FFF2-40B4-BE49-F238E27FC236}">
                <a16:creationId xmlns:a16="http://schemas.microsoft.com/office/drawing/2014/main" id="{61D75987-B361-464D-81F2-20584ACE4844}"/>
              </a:ext>
            </a:extLst>
          </p:cNvPr>
          <p:cNvSpPr>
            <a:spLocks noGrp="1"/>
          </p:cNvSpPr>
          <p:nvPr>
            <p:ph sz="quarter" idx="10"/>
          </p:nvPr>
        </p:nvSpPr>
        <p:spPr>
          <a:xfrm>
            <a:off x="609600" y="1828800"/>
            <a:ext cx="2225645" cy="4229100"/>
          </a:xfrm>
          <a:prstGeom prst="rect">
            <a:avLst/>
          </a:prstGeom>
        </p:spPr>
        <p:txBody>
          <a:bodyPr/>
          <a:lstStyle>
            <a:lvl1pPr marL="91440" indent="0">
              <a:buNone/>
              <a:defRPr/>
            </a:lvl1pPr>
          </a:lstStyle>
          <a:p>
            <a:pPr lvl="0"/>
            <a:r>
              <a:rPr lang="en-US"/>
              <a:t>Click to edit Master text styles</a:t>
            </a:r>
          </a:p>
        </p:txBody>
      </p:sp>
      <p:sp>
        <p:nvSpPr>
          <p:cNvPr id="2" name="Content">
            <a:extLst>
              <a:ext uri="{FF2B5EF4-FFF2-40B4-BE49-F238E27FC236}">
                <a16:creationId xmlns:a16="http://schemas.microsoft.com/office/drawing/2014/main" id="{8DCEC2D2-4738-954D-813C-98DCC88794A3}"/>
              </a:ext>
            </a:extLst>
          </p:cNvPr>
          <p:cNvSpPr>
            <a:spLocks noGrp="1"/>
          </p:cNvSpPr>
          <p:nvPr>
            <p:ph sz="quarter" idx="11"/>
          </p:nvPr>
        </p:nvSpPr>
        <p:spPr>
          <a:xfrm>
            <a:off x="2796389" y="1828800"/>
            <a:ext cx="2225645" cy="4229100"/>
          </a:xfrm>
          <a:prstGeom prst="rect">
            <a:avLst/>
          </a:prstGeom>
        </p:spPr>
        <p:txBody>
          <a:bodyPr/>
          <a:lstStyle>
            <a:lvl1pPr marL="91440" indent="0">
              <a:buNone/>
              <a:defRPr/>
            </a:lvl1pPr>
          </a:lstStyle>
          <a:p>
            <a:pPr lvl="0"/>
            <a:r>
              <a:rPr lang="en-US"/>
              <a:t>Click to edit Master text styles</a:t>
            </a:r>
          </a:p>
        </p:txBody>
      </p:sp>
      <p:sp>
        <p:nvSpPr>
          <p:cNvPr id="3" name="Content">
            <a:extLst>
              <a:ext uri="{FF2B5EF4-FFF2-40B4-BE49-F238E27FC236}">
                <a16:creationId xmlns:a16="http://schemas.microsoft.com/office/drawing/2014/main" id="{96C19040-A9AD-64CD-62AB-4C2073465B6A}"/>
              </a:ext>
            </a:extLst>
          </p:cNvPr>
          <p:cNvSpPr>
            <a:spLocks noGrp="1"/>
          </p:cNvSpPr>
          <p:nvPr>
            <p:ph sz="quarter" idx="12"/>
          </p:nvPr>
        </p:nvSpPr>
        <p:spPr>
          <a:xfrm>
            <a:off x="4983178" y="1828800"/>
            <a:ext cx="2225645" cy="4229100"/>
          </a:xfrm>
          <a:prstGeom prst="rect">
            <a:avLst/>
          </a:prstGeom>
        </p:spPr>
        <p:txBody>
          <a:bodyPr/>
          <a:lstStyle>
            <a:lvl1pPr marL="91440" indent="0">
              <a:buNone/>
              <a:defRPr/>
            </a:lvl1pPr>
          </a:lstStyle>
          <a:p>
            <a:pPr lvl="0"/>
            <a:r>
              <a:rPr lang="en-US"/>
              <a:t>Click to edit Master text styles</a:t>
            </a:r>
          </a:p>
        </p:txBody>
      </p:sp>
      <p:sp>
        <p:nvSpPr>
          <p:cNvPr id="4" name="Content">
            <a:extLst>
              <a:ext uri="{FF2B5EF4-FFF2-40B4-BE49-F238E27FC236}">
                <a16:creationId xmlns:a16="http://schemas.microsoft.com/office/drawing/2014/main" id="{4E4CD205-4682-0C44-5098-AABEBFFC458E}"/>
              </a:ext>
            </a:extLst>
          </p:cNvPr>
          <p:cNvSpPr>
            <a:spLocks noGrp="1"/>
          </p:cNvSpPr>
          <p:nvPr>
            <p:ph sz="quarter" idx="13"/>
          </p:nvPr>
        </p:nvSpPr>
        <p:spPr>
          <a:xfrm>
            <a:off x="7169967" y="1828800"/>
            <a:ext cx="2225645" cy="4229100"/>
          </a:xfrm>
          <a:prstGeom prst="rect">
            <a:avLst/>
          </a:prstGeom>
        </p:spPr>
        <p:txBody>
          <a:bodyPr/>
          <a:lstStyle>
            <a:lvl1pPr marL="91440" indent="0">
              <a:buNone/>
              <a:defRPr/>
            </a:lvl1pPr>
          </a:lstStyle>
          <a:p>
            <a:pPr lvl="0"/>
            <a:r>
              <a:rPr lang="en-US"/>
              <a:t>Click to edit Master text styles</a:t>
            </a:r>
          </a:p>
        </p:txBody>
      </p:sp>
      <p:sp>
        <p:nvSpPr>
          <p:cNvPr id="6" name="Content">
            <a:extLst>
              <a:ext uri="{FF2B5EF4-FFF2-40B4-BE49-F238E27FC236}">
                <a16:creationId xmlns:a16="http://schemas.microsoft.com/office/drawing/2014/main" id="{B305CB26-2EEC-DEBE-1B1A-A1ABD7444448}"/>
              </a:ext>
            </a:extLst>
          </p:cNvPr>
          <p:cNvSpPr>
            <a:spLocks noGrp="1"/>
          </p:cNvSpPr>
          <p:nvPr>
            <p:ph sz="quarter" idx="14"/>
          </p:nvPr>
        </p:nvSpPr>
        <p:spPr>
          <a:xfrm>
            <a:off x="9356755" y="1828800"/>
            <a:ext cx="2225645" cy="4229100"/>
          </a:xfrm>
          <a:prstGeom prst="rect">
            <a:avLst/>
          </a:prstGeom>
        </p:spPr>
        <p:txBody>
          <a:bodyPr/>
          <a:lstStyle>
            <a:lvl1pPr marL="91440" indent="0">
              <a:buNone/>
              <a:defRPr/>
            </a:lvl1pPr>
          </a:lstStyle>
          <a:p>
            <a:pPr lvl="0"/>
            <a:r>
              <a:rPr lang="en-US"/>
              <a:t>Click to edit Master text styles</a:t>
            </a:r>
          </a:p>
        </p:txBody>
      </p:sp>
    </p:spTree>
    <p:extLst>
      <p:ext uri="{BB962C8B-B14F-4D97-AF65-F5344CB8AC3E}">
        <p14:creationId xmlns:p14="http://schemas.microsoft.com/office/powerpoint/2010/main" val="61102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1498600" y="2208007"/>
            <a:ext cx="9347200" cy="2441986"/>
          </a:xfrm>
        </p:spPr>
        <p:txBody>
          <a:bodyPr/>
          <a:lstStyle>
            <a:lvl1pPr algn="ctr">
              <a:lnSpc>
                <a:spcPct val="100000"/>
              </a:lnSpc>
              <a:defRPr sz="8000">
                <a:solidFill>
                  <a:schemeClr val="bg1"/>
                </a:solidFill>
              </a:defRPr>
            </a:lvl1pPr>
          </a:lstStyle>
          <a:p>
            <a:r>
              <a:rPr lang="en-US"/>
              <a:t>Click to edit Master title style</a:t>
            </a:r>
          </a:p>
        </p:txBody>
      </p:sp>
      <p:pic>
        <p:nvPicPr>
          <p:cNvPr id="5" name="Picture 4" descr="California Department of Education">
            <a:extLst>
              <a:ext uri="{FF2B5EF4-FFF2-40B4-BE49-F238E27FC236}">
                <a16:creationId xmlns:a16="http://schemas.microsoft.com/office/drawing/2014/main" id="{4A957E21-4E77-468E-A923-7EC792D9BA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700" y="216885"/>
            <a:ext cx="1535715" cy="1535715"/>
          </a:xfrm>
          <a:prstGeom prst="rect">
            <a:avLst/>
          </a:prstGeom>
        </p:spPr>
      </p:pic>
      <p:sp>
        <p:nvSpPr>
          <p:cNvPr id="4" name="TextBox 3">
            <a:extLst>
              <a:ext uri="{FF2B5EF4-FFF2-40B4-BE49-F238E27FC236}">
                <a16:creationId xmlns:a16="http://schemas.microsoft.com/office/drawing/2014/main" id="{BFBC029A-1531-45AA-8D5B-9E2CC1B06EE8}"/>
              </a:ext>
            </a:extLst>
          </p:cNvPr>
          <p:cNvSpPr txBox="1"/>
          <p:nvPr userDrawn="1"/>
        </p:nvSpPr>
        <p:spPr>
          <a:xfrm>
            <a:off x="8799871" y="6154994"/>
            <a:ext cx="3008671" cy="369332"/>
          </a:xfrm>
          <a:prstGeom prst="rect">
            <a:avLst/>
          </a:prstGeom>
          <a:noFill/>
        </p:spPr>
        <p:txBody>
          <a:bodyPr wrap="square" rtlCol="0">
            <a:spAutoFit/>
          </a:bodyPr>
          <a:lstStyle/>
          <a:p>
            <a:pPr algn="r"/>
            <a:fld id="{F890DC55-E28F-443D-944F-A2C12016CFAA}" type="slidenum">
              <a:rPr lang="en-US" smtClean="0">
                <a:latin typeface="+mj-lt"/>
              </a:rPr>
              <a:t>‹#›</a:t>
            </a:fld>
            <a:endParaRPr lang="en-US">
              <a:latin typeface="+mj-lt"/>
            </a:endParaRPr>
          </a:p>
        </p:txBody>
      </p:sp>
    </p:spTree>
    <p:extLst>
      <p:ext uri="{BB962C8B-B14F-4D97-AF65-F5344CB8AC3E}">
        <p14:creationId xmlns:p14="http://schemas.microsoft.com/office/powerpoint/2010/main" val="1947733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647700" y="3545114"/>
            <a:ext cx="10858500" cy="2512786"/>
          </a:xfrm>
        </p:spPr>
        <p:txBody>
          <a:bodyPr/>
          <a:lstStyle>
            <a:lvl1pPr algn="ctr">
              <a:lnSpc>
                <a:spcPct val="100000"/>
              </a:lnSpc>
              <a:defRPr sz="80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19E10945-0B93-4332-8B3E-ACA153FCF9A3}"/>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6"/>
          <a:stretch/>
        </p:blipFill>
        <p:spPr>
          <a:xfrm>
            <a:off x="-3942" y="1"/>
            <a:ext cx="12195941" cy="3545113"/>
          </a:xfrm>
          <a:prstGeom prst="rect">
            <a:avLst/>
          </a:prstGeom>
        </p:spPr>
      </p:pic>
      <p:sp>
        <p:nvSpPr>
          <p:cNvPr id="4" name="TextBox 3">
            <a:extLst>
              <a:ext uri="{FF2B5EF4-FFF2-40B4-BE49-F238E27FC236}">
                <a16:creationId xmlns:a16="http://schemas.microsoft.com/office/drawing/2014/main" id="{AEBE286E-0EF6-410E-96F1-1A6A44B4C7B0}"/>
              </a:ext>
            </a:extLst>
          </p:cNvPr>
          <p:cNvSpPr txBox="1"/>
          <p:nvPr userDrawn="1"/>
        </p:nvSpPr>
        <p:spPr>
          <a:xfrm>
            <a:off x="8799871" y="6154994"/>
            <a:ext cx="3008671" cy="369332"/>
          </a:xfrm>
          <a:prstGeom prst="rect">
            <a:avLst/>
          </a:prstGeom>
          <a:noFill/>
        </p:spPr>
        <p:txBody>
          <a:bodyPr wrap="square" rtlCol="0">
            <a:spAutoFit/>
          </a:bodyPr>
          <a:lstStyle/>
          <a:p>
            <a:pPr algn="r"/>
            <a:fld id="{F890DC55-E28F-443D-944F-A2C12016CFAA}" type="slidenum">
              <a:rPr lang="en-US" smtClean="0">
                <a:latin typeface="+mj-lt"/>
              </a:rPr>
              <a:t>‹#›</a:t>
            </a:fld>
            <a:endParaRPr lang="en-US">
              <a:latin typeface="+mj-lt"/>
            </a:endParaRPr>
          </a:p>
        </p:txBody>
      </p:sp>
    </p:spTree>
    <p:extLst>
      <p:ext uri="{BB962C8B-B14F-4D97-AF65-F5344CB8AC3E}">
        <p14:creationId xmlns:p14="http://schemas.microsoft.com/office/powerpoint/2010/main" val="2582251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1498600" y="2208007"/>
            <a:ext cx="9347200" cy="2441986"/>
          </a:xfrm>
        </p:spPr>
        <p:txBody>
          <a:bodyPr/>
          <a:lstStyle>
            <a:lvl1pPr algn="ctr">
              <a:lnSpc>
                <a:spcPct val="100000"/>
              </a:lnSpc>
              <a:defRPr sz="8000">
                <a:solidFill>
                  <a:schemeClr val="bg1"/>
                </a:solidFill>
              </a:defRPr>
            </a:lvl1pPr>
          </a:lstStyle>
          <a:p>
            <a:r>
              <a:rPr lang="en-US"/>
              <a:t>Click to edit Master title style</a:t>
            </a:r>
          </a:p>
        </p:txBody>
      </p:sp>
      <p:pic>
        <p:nvPicPr>
          <p:cNvPr id="5" name="Picture 4" descr="California Department of Education">
            <a:extLst>
              <a:ext uri="{FF2B5EF4-FFF2-40B4-BE49-F238E27FC236}">
                <a16:creationId xmlns:a16="http://schemas.microsoft.com/office/drawing/2014/main" id="{4A957E21-4E77-468E-A923-7EC792D9BA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700" y="216885"/>
            <a:ext cx="1535715" cy="1535715"/>
          </a:xfrm>
          <a:prstGeom prst="rect">
            <a:avLst/>
          </a:prstGeom>
        </p:spPr>
      </p:pic>
      <p:sp>
        <p:nvSpPr>
          <p:cNvPr id="2" name="TextBox 1">
            <a:extLst>
              <a:ext uri="{FF2B5EF4-FFF2-40B4-BE49-F238E27FC236}">
                <a16:creationId xmlns:a16="http://schemas.microsoft.com/office/drawing/2014/main" id="{4E2079D7-1727-4BA0-9A34-16D83CA728A6}"/>
              </a:ext>
            </a:extLst>
          </p:cNvPr>
          <p:cNvSpPr txBox="1"/>
          <p:nvPr userDrawn="1"/>
        </p:nvSpPr>
        <p:spPr>
          <a:xfrm>
            <a:off x="9871587" y="6115665"/>
            <a:ext cx="1956619" cy="369332"/>
          </a:xfrm>
          <a:prstGeom prst="rect">
            <a:avLst/>
          </a:prstGeom>
          <a:noFill/>
        </p:spPr>
        <p:txBody>
          <a:bodyPr wrap="square" rtlCol="0">
            <a:spAutoFit/>
          </a:bodyPr>
          <a:lstStyle/>
          <a:p>
            <a:pPr algn="r"/>
            <a:fld id="{09DE5A4F-364A-484D-98E8-4F7E50A3D7DA}" type="slidenum">
              <a:rPr lang="en-US" smtClean="0">
                <a:latin typeface="+mj-lt"/>
              </a:rPr>
              <a:pPr algn="r"/>
              <a:t>‹#›</a:t>
            </a:fld>
            <a:endParaRPr lang="en-US">
              <a:latin typeface="+mj-lt"/>
            </a:endParaRPr>
          </a:p>
        </p:txBody>
      </p:sp>
      <p:sp>
        <p:nvSpPr>
          <p:cNvPr id="3" name="TextBox 2">
            <a:extLst>
              <a:ext uri="{FF2B5EF4-FFF2-40B4-BE49-F238E27FC236}">
                <a16:creationId xmlns:a16="http://schemas.microsoft.com/office/drawing/2014/main" id="{5F76CF6F-C837-4415-8705-27CE12A5342A}"/>
              </a:ext>
            </a:extLst>
          </p:cNvPr>
          <p:cNvSpPr txBox="1"/>
          <p:nvPr userDrawn="1"/>
        </p:nvSpPr>
        <p:spPr>
          <a:xfrm>
            <a:off x="7305367" y="6300331"/>
            <a:ext cx="1956619" cy="369332"/>
          </a:xfrm>
          <a:prstGeom prst="rect">
            <a:avLst/>
          </a:prstGeom>
          <a:noFill/>
        </p:spPr>
        <p:txBody>
          <a:bodyPr wrap="square" rtlCol="0">
            <a:spAutoFit/>
          </a:bodyPr>
          <a:lstStyle/>
          <a:p>
            <a:pPr algn="r"/>
            <a:fld id="{A8376BC2-7A41-4446-9A64-8BC2917AF994}" type="slidenum">
              <a:rPr lang="en-US" smtClean="0">
                <a:latin typeface="+mj-lt"/>
              </a:rPr>
              <a:t>‹#›</a:t>
            </a:fld>
            <a:endParaRPr lang="en-US">
              <a:latin typeface="+mj-lt"/>
            </a:endParaRPr>
          </a:p>
        </p:txBody>
      </p:sp>
      <p:sp>
        <p:nvSpPr>
          <p:cNvPr id="7" name="TextBox 6">
            <a:extLst>
              <a:ext uri="{FF2B5EF4-FFF2-40B4-BE49-F238E27FC236}">
                <a16:creationId xmlns:a16="http://schemas.microsoft.com/office/drawing/2014/main" id="{4CDF43AB-BC6E-416B-A44B-4F06BFE59929}"/>
              </a:ext>
            </a:extLst>
          </p:cNvPr>
          <p:cNvSpPr txBox="1"/>
          <p:nvPr userDrawn="1"/>
        </p:nvSpPr>
        <p:spPr>
          <a:xfrm>
            <a:off x="8799871" y="6154994"/>
            <a:ext cx="3008671" cy="369332"/>
          </a:xfrm>
          <a:prstGeom prst="rect">
            <a:avLst/>
          </a:prstGeom>
          <a:noFill/>
        </p:spPr>
        <p:txBody>
          <a:bodyPr wrap="square" rtlCol="0">
            <a:spAutoFit/>
          </a:bodyPr>
          <a:lstStyle/>
          <a:p>
            <a:pPr algn="r"/>
            <a:fld id="{F890DC55-E28F-443D-944F-A2C12016CFAA}" type="slidenum">
              <a:rPr lang="en-US" smtClean="0">
                <a:latin typeface="+mj-lt"/>
              </a:rPr>
              <a:t>‹#›</a:t>
            </a:fld>
            <a:endParaRPr lang="en-US">
              <a:latin typeface="+mj-lt"/>
            </a:endParaRPr>
          </a:p>
        </p:txBody>
      </p:sp>
    </p:spTree>
    <p:extLst>
      <p:ext uri="{BB962C8B-B14F-4D97-AF65-F5344CB8AC3E}">
        <p14:creationId xmlns:p14="http://schemas.microsoft.com/office/powerpoint/2010/main" val="1947733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7CAC7-C460-47F3-BB1B-AE03FC9DCD1D}"/>
              </a:ext>
              <a:ext uri="{C183D7F6-B498-43B3-948B-1728B52AA6E4}">
                <adec:decorative xmlns:adec="http://schemas.microsoft.com/office/drawing/2017/decorative" val="1"/>
              </a:ext>
            </a:extLst>
          </p:cNvPr>
          <p:cNvSpPr/>
          <p:nvPr userDrawn="1"/>
        </p:nvSpPr>
        <p:spPr>
          <a:xfrm>
            <a:off x="5860280" y="-103239"/>
            <a:ext cx="6375263" cy="6961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2CCCFFB3-2B0C-4737-8C2B-5847DB10CF18}"/>
              </a:ext>
            </a:extLst>
          </p:cNvPr>
          <p:cNvSpPr>
            <a:spLocks noGrp="1"/>
          </p:cNvSpPr>
          <p:nvPr>
            <p:ph type="title" hasCustomPrompt="1"/>
          </p:nvPr>
        </p:nvSpPr>
        <p:spPr>
          <a:xfrm>
            <a:off x="6172200" y="304800"/>
            <a:ext cx="5334000" cy="5753100"/>
          </a:xfrm>
        </p:spPr>
        <p:txBody>
          <a:bodyPr/>
          <a:lstStyle>
            <a:lvl1pPr algn="ctr">
              <a:lnSpc>
                <a:spcPct val="100000"/>
              </a:lnSpc>
              <a:defRPr sz="8000">
                <a:solidFill>
                  <a:schemeClr val="bg1"/>
                </a:solidFill>
              </a:defRPr>
            </a:lvl1pPr>
          </a:lstStyle>
          <a:p>
            <a:r>
              <a:rPr lang="en-US"/>
              <a:t>Title Slide</a:t>
            </a:r>
          </a:p>
        </p:txBody>
      </p:sp>
      <p:sp>
        <p:nvSpPr>
          <p:cNvPr id="4" name="TextBox 3">
            <a:extLst>
              <a:ext uri="{FF2B5EF4-FFF2-40B4-BE49-F238E27FC236}">
                <a16:creationId xmlns:a16="http://schemas.microsoft.com/office/drawing/2014/main" id="{4EDE5350-C306-4FF6-A077-6C069B1010DE}"/>
              </a:ext>
            </a:extLst>
          </p:cNvPr>
          <p:cNvSpPr txBox="1"/>
          <p:nvPr userDrawn="1"/>
        </p:nvSpPr>
        <p:spPr>
          <a:xfrm>
            <a:off x="8799871" y="6154994"/>
            <a:ext cx="3008671" cy="369332"/>
          </a:xfrm>
          <a:prstGeom prst="rect">
            <a:avLst/>
          </a:prstGeom>
          <a:noFill/>
        </p:spPr>
        <p:txBody>
          <a:bodyPr wrap="square" rtlCol="0">
            <a:spAutoFit/>
          </a:bodyPr>
          <a:lstStyle/>
          <a:p>
            <a:pPr algn="r"/>
            <a:fld id="{F890DC55-E28F-443D-944F-A2C12016CFAA}" type="slidenum">
              <a:rPr lang="en-US" smtClean="0">
                <a:latin typeface="+mj-lt"/>
              </a:rPr>
              <a:t>‹#›</a:t>
            </a:fld>
            <a:endParaRPr lang="en-US">
              <a:latin typeface="+mj-lt"/>
            </a:endParaRPr>
          </a:p>
        </p:txBody>
      </p:sp>
    </p:spTree>
    <p:extLst>
      <p:ext uri="{BB962C8B-B14F-4D97-AF65-F5344CB8AC3E}">
        <p14:creationId xmlns:p14="http://schemas.microsoft.com/office/powerpoint/2010/main" val="3412456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AB24A5-BAD8-4DB2-B429-3BCE161EDA02}"/>
              </a:ext>
            </a:extLst>
          </p:cNvPr>
          <p:cNvSpPr>
            <a:spLocks noGrp="1"/>
          </p:cNvSpPr>
          <p:nvPr>
            <p:ph sz="quarter" idx="10"/>
          </p:nvPr>
        </p:nvSpPr>
        <p:spPr>
          <a:xfrm>
            <a:off x="647699" y="1752600"/>
            <a:ext cx="108584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68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2">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1B619-22C3-4FAA-AD44-5C1076EAA70A}"/>
              </a:ext>
              <a:ext uri="{C183D7F6-B498-43B3-948B-1728B52AA6E4}">
                <adec:decorative xmlns:adec="http://schemas.microsoft.com/office/drawing/2017/decorative" val="1"/>
              </a:ext>
            </a:extLst>
          </p:cNvPr>
          <p:cNvSpPr/>
          <p:nvPr userDrawn="1"/>
        </p:nvSpPr>
        <p:spPr>
          <a:xfrm>
            <a:off x="3086100" y="0"/>
            <a:ext cx="6172200" cy="6858000"/>
          </a:xfrm>
          <a:prstGeom prst="rect">
            <a:avLst/>
          </a:prstGeom>
          <a:solidFill>
            <a:srgbClr val="3540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8610751-F01F-48A3-A6FC-FD433116B873}"/>
              </a:ext>
            </a:extLst>
          </p:cNvPr>
          <p:cNvSpPr>
            <a:spLocks noGrp="1"/>
          </p:cNvSpPr>
          <p:nvPr>
            <p:ph type="title" hasCustomPrompt="1"/>
          </p:nvPr>
        </p:nvSpPr>
        <p:spPr>
          <a:xfrm>
            <a:off x="3086100" y="304800"/>
            <a:ext cx="6172200" cy="5753099"/>
          </a:xfrm>
        </p:spPr>
        <p:txBody>
          <a:bodyPr/>
          <a:lstStyle>
            <a:lvl1pPr algn="ctr">
              <a:lnSpc>
                <a:spcPct val="100000"/>
              </a:lnSpc>
              <a:defRPr sz="8800">
                <a:solidFill>
                  <a:schemeClr val="bg1"/>
                </a:solidFill>
              </a:defRPr>
            </a:lvl1pPr>
          </a:lstStyle>
          <a:p>
            <a:r>
              <a:rPr lang="en-US"/>
              <a:t>Click to edit title</a:t>
            </a:r>
          </a:p>
        </p:txBody>
      </p:sp>
    </p:spTree>
    <p:extLst>
      <p:ext uri="{BB962C8B-B14F-4D97-AF65-F5344CB8AC3E}">
        <p14:creationId xmlns:p14="http://schemas.microsoft.com/office/powerpoint/2010/main" val="3303333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2251E4C-AE67-4F14-A791-DD173F4C2FC7}"/>
              </a:ext>
            </a:extLst>
          </p:cNvPr>
          <p:cNvSpPr>
            <a:spLocks noGrp="1"/>
          </p:cNvSpPr>
          <p:nvPr>
            <p:ph sz="quarter" idx="10"/>
          </p:nvPr>
        </p:nvSpPr>
        <p:spPr>
          <a:xfrm>
            <a:off x="647700" y="1752601"/>
            <a:ext cx="5448300"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79F0BD1-2D27-4EBE-9EFF-C80453B02D10}"/>
              </a:ext>
            </a:extLst>
          </p:cNvPr>
          <p:cNvSpPr>
            <a:spLocks noGrp="1"/>
          </p:cNvSpPr>
          <p:nvPr>
            <p:ph sz="quarter" idx="11"/>
          </p:nvPr>
        </p:nvSpPr>
        <p:spPr>
          <a:xfrm>
            <a:off x="6357256" y="1752601"/>
            <a:ext cx="5148943" cy="4305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344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CALIFORNIA DEPARTMENT OF EDUCATION</a:t>
            </a:r>
          </a:p>
          <a:p>
            <a:pPr algn="r"/>
            <a:r>
              <a:rPr lang="en-US" sz="240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545190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99980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08332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Tree>
    <p:extLst>
      <p:ext uri="{BB962C8B-B14F-4D97-AF65-F5344CB8AC3E}">
        <p14:creationId xmlns:p14="http://schemas.microsoft.com/office/powerpoint/2010/main" val="1845368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CALIFORNIA DEPARTMENT OF EDUCATION</a:t>
            </a:r>
          </a:p>
          <a:p>
            <a:pPr algn="r"/>
            <a:r>
              <a:rPr lang="en-US" sz="240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179832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
        <p:nvSpPr>
          <p:cNvPr id="4" name="Footer Placeholder 5">
            <a:extLst>
              <a:ext uri="{FF2B5EF4-FFF2-40B4-BE49-F238E27FC236}">
                <a16:creationId xmlns:a16="http://schemas.microsoft.com/office/drawing/2014/main" id="{B0FECABB-30C6-F9C1-B4AE-E76F0172CF03}"/>
              </a:ext>
            </a:extLst>
          </p:cNvPr>
          <p:cNvSpPr>
            <a:spLocks noGrp="1"/>
          </p:cNvSpPr>
          <p:nvPr>
            <p:ph type="ftr" sz="quarter" idx="3"/>
          </p:nvPr>
        </p:nvSpPr>
        <p:spPr>
          <a:xfrm>
            <a:off x="3238499" y="6347021"/>
            <a:ext cx="5469467" cy="365125"/>
          </a:xfrm>
          <a:prstGeom prst="rect">
            <a:avLst/>
          </a:prstGeom>
        </p:spPr>
        <p:txBody>
          <a:bodyPr/>
          <a:lstStyle>
            <a:lvl1pPr algn="ctr">
              <a:defRPr sz="1200">
                <a:solidFill>
                  <a:schemeClr val="bg1"/>
                </a:solidFill>
              </a:defRPr>
            </a:lvl1pPr>
          </a:lstStyle>
          <a:p>
            <a:r>
              <a:rPr lang="en-US"/>
              <a:t>California IT in Education (CITE) Annual Conference 2024</a:t>
            </a:r>
          </a:p>
        </p:txBody>
      </p:sp>
    </p:spTree>
    <p:extLst>
      <p:ext uri="{BB962C8B-B14F-4D97-AF65-F5344CB8AC3E}">
        <p14:creationId xmlns:p14="http://schemas.microsoft.com/office/powerpoint/2010/main" val="11446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
        <p:nvSpPr>
          <p:cNvPr id="5" name="Footer Placeholder 5">
            <a:extLst>
              <a:ext uri="{FF2B5EF4-FFF2-40B4-BE49-F238E27FC236}">
                <a16:creationId xmlns:a16="http://schemas.microsoft.com/office/drawing/2014/main" id="{FC6788E7-BC4F-324A-B533-1F32030F3DDE}"/>
              </a:ext>
            </a:extLst>
          </p:cNvPr>
          <p:cNvSpPr>
            <a:spLocks noGrp="1"/>
          </p:cNvSpPr>
          <p:nvPr>
            <p:ph type="ftr" sz="quarter" idx="3"/>
          </p:nvPr>
        </p:nvSpPr>
        <p:spPr>
          <a:xfrm>
            <a:off x="3238499" y="6347021"/>
            <a:ext cx="5469467" cy="365125"/>
          </a:xfrm>
          <a:prstGeom prst="rect">
            <a:avLst/>
          </a:prstGeom>
        </p:spPr>
        <p:txBody>
          <a:bodyPr/>
          <a:lstStyle>
            <a:lvl1pPr algn="ctr">
              <a:defRPr sz="1200">
                <a:solidFill>
                  <a:schemeClr val="bg1"/>
                </a:solidFill>
              </a:defRPr>
            </a:lvl1pPr>
          </a:lstStyle>
          <a:p>
            <a:r>
              <a:rPr lang="en-US"/>
              <a:t>CALPADS COE User Group Meeting October 2024</a:t>
            </a:r>
          </a:p>
        </p:txBody>
      </p:sp>
    </p:spTree>
    <p:extLst>
      <p:ext uri="{BB962C8B-B14F-4D97-AF65-F5344CB8AC3E}">
        <p14:creationId xmlns:p14="http://schemas.microsoft.com/office/powerpoint/2010/main" val="156547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Tree>
    <p:extLst>
      <p:ext uri="{BB962C8B-B14F-4D97-AF65-F5344CB8AC3E}">
        <p14:creationId xmlns:p14="http://schemas.microsoft.com/office/powerpoint/2010/main" val="1197763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p:cNvSpPr>
          <p:nvPr>
            <p:ph type="ctrTitle"/>
          </p:nvPr>
        </p:nvSpPr>
        <p:spPr>
          <a:xfrm>
            <a:off x="649224" y="749808"/>
            <a:ext cx="10552176" cy="3557016"/>
          </a:xfrm>
        </p:spPr>
        <p:txBody>
          <a:bodyPr anchor="t">
            <a:normAutofit/>
          </a:bodyPr>
          <a:lstStyle>
            <a:lvl1pPr algn="l">
              <a:defRPr sz="88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A1A2C5-995E-4938-A286-FF484EFA52D5}"/>
              </a:ext>
            </a:extLst>
          </p:cNvPr>
          <p:cNvSpPr>
            <a:spLocks noGrp="1"/>
          </p:cNvSpPr>
          <p:nvPr>
            <p:ph type="subTitle" idx="1"/>
          </p:nvPr>
        </p:nvSpPr>
        <p:spPr>
          <a:xfrm>
            <a:off x="649224" y="4315968"/>
            <a:ext cx="10552176" cy="1280160"/>
          </a:xfrm>
        </p:spPr>
        <p:txBody>
          <a:bodyPr anchor="b">
            <a:normAutofit/>
          </a:bodyPr>
          <a:lstStyle>
            <a:lvl1pPr marL="0" indent="0" algn="l">
              <a:lnSpc>
                <a:spcPct val="100000"/>
              </a:lnSpc>
              <a:buNone/>
              <a:defRPr sz="2800" b="1">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65683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7CAC7-C460-47F3-BB1B-AE03FC9DCD1D}"/>
              </a:ext>
              <a:ext uri="{C183D7F6-B498-43B3-948B-1728B52AA6E4}">
                <adec:decorative xmlns:adec="http://schemas.microsoft.com/office/drawing/2017/decorative" val="1"/>
              </a:ext>
            </a:extLst>
          </p:cNvPr>
          <p:cNvSpPr/>
          <p:nvPr userDrawn="1"/>
        </p:nvSpPr>
        <p:spPr>
          <a:xfrm>
            <a:off x="5860280" y="-103239"/>
            <a:ext cx="6375263" cy="6961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2CCCFFB3-2B0C-4737-8C2B-5847DB10CF18}"/>
              </a:ext>
            </a:extLst>
          </p:cNvPr>
          <p:cNvSpPr>
            <a:spLocks noGrp="1"/>
          </p:cNvSpPr>
          <p:nvPr>
            <p:ph type="title" hasCustomPrompt="1"/>
          </p:nvPr>
        </p:nvSpPr>
        <p:spPr>
          <a:xfrm>
            <a:off x="6172200" y="304800"/>
            <a:ext cx="5334000" cy="5753100"/>
          </a:xfrm>
        </p:spPr>
        <p:txBody>
          <a:bodyPr/>
          <a:lstStyle>
            <a:lvl1pPr algn="ctr">
              <a:lnSpc>
                <a:spcPct val="100000"/>
              </a:lnSpc>
              <a:defRPr sz="8000">
                <a:solidFill>
                  <a:schemeClr val="bg1"/>
                </a:solidFill>
              </a:defRPr>
            </a:lvl1pPr>
          </a:lstStyle>
          <a:p>
            <a:r>
              <a:rPr lang="en-US"/>
              <a:t>Title Slide</a:t>
            </a:r>
          </a:p>
        </p:txBody>
      </p:sp>
    </p:spTree>
    <p:extLst>
      <p:ext uri="{BB962C8B-B14F-4D97-AF65-F5344CB8AC3E}">
        <p14:creationId xmlns:p14="http://schemas.microsoft.com/office/powerpoint/2010/main" val="3412456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4811C1-6762-2ACE-7AEF-DAB9E2E4593B}"/>
              </a:ext>
            </a:extLst>
          </p:cNvPr>
          <p:cNvSpPr/>
          <p:nvPr userDrawn="1"/>
        </p:nvSpPr>
        <p:spPr>
          <a:xfrm>
            <a:off x="8161234" y="0"/>
            <a:ext cx="4027718"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p:cNvSpPr>
          <p:nvPr>
            <p:ph type="ctrTitle"/>
          </p:nvPr>
        </p:nvSpPr>
        <p:spPr>
          <a:xfrm>
            <a:off x="649224" y="749807"/>
            <a:ext cx="5640481" cy="5343343"/>
          </a:xfrm>
        </p:spPr>
        <p:txBody>
          <a:bodyPr anchor="t">
            <a:normAutofit/>
          </a:bodyPr>
          <a:lstStyle>
            <a:lvl1pPr algn="l">
              <a:defRPr sz="88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583149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5" name="Rectangle 4">
            <a:extLst>
              <a:ext uri="{FF2B5EF4-FFF2-40B4-BE49-F238E27FC236}">
                <a16:creationId xmlns:a16="http://schemas.microsoft.com/office/drawing/2014/main" id="{5738154D-CBD0-5AEC-44F4-8C45F7959E70}"/>
              </a:ext>
            </a:extLst>
          </p:cNvPr>
          <p:cNvSpPr>
            <a:spLocks noGrp="1" noRot="1" noMove="1" noResize="1" noEditPoints="1" noAdjustHandles="1" noChangeArrowheads="1" noChangeShapeType="1"/>
          </p:cNvSpPr>
          <p:nvPr userDrawn="1"/>
        </p:nvSpPr>
        <p:spPr>
          <a:xfrm>
            <a:off x="0" y="2050763"/>
            <a:ext cx="12188952" cy="2756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noRot="1" noMove="1" noResize="1" noEditPoints="1" noAdjustHandles="1" noChangeArrowheads="1" noChangeShapeType="1"/>
          </p:cNvSpPr>
          <p:nvPr>
            <p:ph type="ctrTitle"/>
          </p:nvPr>
        </p:nvSpPr>
        <p:spPr>
          <a:xfrm>
            <a:off x="818388" y="2957906"/>
            <a:ext cx="10552176" cy="942187"/>
          </a:xfrm>
        </p:spPr>
        <p:txBody>
          <a:bodyPr anchor="t">
            <a:noAutofit/>
          </a:bodyPr>
          <a:lstStyle>
            <a:lvl1pPr algn="ctr">
              <a:defRPr sz="60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5596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998E-60B9-44FD-B71B-407CE234E405}"/>
              </a:ext>
            </a:extLst>
          </p:cNvPr>
          <p:cNvSpPr>
            <a:spLocks noGrp="1"/>
          </p:cNvSpPr>
          <p:nvPr>
            <p:ph type="title"/>
          </p:nvPr>
        </p:nvSpPr>
        <p:spPr>
          <a:xfrm>
            <a:off x="807868" y="365124"/>
            <a:ext cx="10393532" cy="494412"/>
          </a:xfrm>
        </p:spPr>
        <p:txBody>
          <a:bodyPr anchor="t" anchorCtr="0">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C44ED-C49E-464D-A8E8-7E8FB156BBED}"/>
              </a:ext>
            </a:extLst>
          </p:cNvPr>
          <p:cNvSpPr>
            <a:spLocks noGrp="1"/>
          </p:cNvSpPr>
          <p:nvPr>
            <p:ph idx="1"/>
          </p:nvPr>
        </p:nvSpPr>
        <p:spPr>
          <a:xfrm>
            <a:off x="807866" y="859536"/>
            <a:ext cx="10393533" cy="51389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3930F-839A-448C-B22F-17DCF8824A0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598ED610-56DE-4381-B9BA-74E9F7029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E3EBA-BBD3-4D2C-BA7E-BA64E8FC1A09}"/>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B8ED1324-7405-B857-BA1B-3448D4BE28D8}"/>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529242-6149-FB65-DAE8-C9AF785273A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B2E2835-B5F4-1057-2FF2-0DEBAA0A33D7}"/>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9BB4BA9-1A79-6625-D01F-4D8480C03F2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517C562-096C-6FAE-DC4C-983C03D191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722273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F91-C69F-4181-BC26-4A76210B8159}"/>
              </a:ext>
            </a:extLst>
          </p:cNvPr>
          <p:cNvSpPr>
            <a:spLocks noGrp="1"/>
          </p:cNvSpPr>
          <p:nvPr>
            <p:ph type="title"/>
          </p:nvPr>
        </p:nvSpPr>
        <p:spPr>
          <a:xfrm>
            <a:off x="905522" y="1709738"/>
            <a:ext cx="10295878" cy="2852737"/>
          </a:xfrm>
        </p:spPr>
        <p:txBody>
          <a:bodyPr anchor="b"/>
          <a:lstStyle>
            <a:lvl1pPr>
              <a:defRPr sz="60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B05FEDC-4DA0-420D-B6D3-C1B6C890E96B}"/>
              </a:ext>
            </a:extLst>
          </p:cNvPr>
          <p:cNvSpPr>
            <a:spLocks noGrp="1"/>
          </p:cNvSpPr>
          <p:nvPr>
            <p:ph type="body" idx="1"/>
          </p:nvPr>
        </p:nvSpPr>
        <p:spPr>
          <a:xfrm>
            <a:off x="905520" y="4589463"/>
            <a:ext cx="1029587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8E5B0-64AB-4211-A5E9-E7B5E382CD68}"/>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91270793-C8A6-407E-AA39-E600C4949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488AB-477B-4EA9-96E3-D13AA64E9E9A}"/>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8B9B2CF0-7002-B412-9D24-1605522F03B5}"/>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F56CCC-C226-20CA-F3CE-B0188E96522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924F649-E87F-B2C4-090D-267E37ECB230}"/>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984AE2-9666-61FF-3801-FE31BA3AFBC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DE Logo" descr="Logo of the California Department of Education.">
            <a:extLst>
              <a:ext uri="{FF2B5EF4-FFF2-40B4-BE49-F238E27FC236}">
                <a16:creationId xmlns:a16="http://schemas.microsoft.com/office/drawing/2014/main" id="{04F8F8D1-2275-07CD-22F5-887A20D102B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126269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2F94-5504-4796-A85A-57868A609E71}"/>
              </a:ext>
            </a:extLst>
          </p:cNvPr>
          <p:cNvSpPr>
            <a:spLocks noGrp="1"/>
          </p:cNvSpPr>
          <p:nvPr>
            <p:ph type="title"/>
          </p:nvPr>
        </p:nvSpPr>
        <p:spPr>
          <a:xfrm>
            <a:off x="887766" y="365124"/>
            <a:ext cx="10313633" cy="548641"/>
          </a:xfrm>
        </p:spPr>
        <p:txBody>
          <a:bodyPr anchor="t" anchorCtr="0">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8BC2508-96AD-4E76-BFED-4E050E3125D2}"/>
              </a:ext>
            </a:extLst>
          </p:cNvPr>
          <p:cNvSpPr>
            <a:spLocks noGrp="1"/>
          </p:cNvSpPr>
          <p:nvPr>
            <p:ph sz="half" idx="1"/>
          </p:nvPr>
        </p:nvSpPr>
        <p:spPr>
          <a:xfrm>
            <a:off x="887766" y="913765"/>
            <a:ext cx="4882098" cy="51029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E25B0-ACAA-4CEA-B676-4755C97D313B}"/>
              </a:ext>
            </a:extLst>
          </p:cNvPr>
          <p:cNvSpPr>
            <a:spLocks noGrp="1"/>
          </p:cNvSpPr>
          <p:nvPr>
            <p:ph sz="half" idx="2"/>
          </p:nvPr>
        </p:nvSpPr>
        <p:spPr>
          <a:xfrm>
            <a:off x="6126480" y="913765"/>
            <a:ext cx="5074920" cy="51029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2DA81-A1B3-43E9-B10E-0177B34D455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6396FC5B-4DCB-42B7-8BE0-8A0CE036E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E735-1BF2-4262-ABD0-F61F04BB14A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6EC23F12-8328-B60A-A1E4-341DA97235C7}"/>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A1CDC7-2A97-EDE9-9C6A-07C20E34538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FEBF2FF-6223-8BEC-9B6F-EECA5FE86F9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64E2691-C004-C148-710E-4405B88AD24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63A317C0-64DB-2BCB-22DE-5BBA79B043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291140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495311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4953118"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6126480" y="929388"/>
            <a:ext cx="507492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6126480" y="1768922"/>
            <a:ext cx="5074920"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662662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3763721"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3763721"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4656210" y="943740"/>
            <a:ext cx="360725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4656210" y="1767652"/>
            <a:ext cx="3607257"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15" name="Text Placeholder 4">
            <a:extLst>
              <a:ext uri="{FF2B5EF4-FFF2-40B4-BE49-F238E27FC236}">
                <a16:creationId xmlns:a16="http://schemas.microsoft.com/office/drawing/2014/main" id="{A5C25A74-1633-B012-D303-C426AE691D45}"/>
              </a:ext>
            </a:extLst>
          </p:cNvPr>
          <p:cNvSpPr>
            <a:spLocks noGrp="1"/>
          </p:cNvSpPr>
          <p:nvPr>
            <p:ph type="body" sz="quarter" idx="13"/>
          </p:nvPr>
        </p:nvSpPr>
        <p:spPr>
          <a:xfrm>
            <a:off x="8339210" y="960039"/>
            <a:ext cx="360725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CDEBF497-C282-0C9A-AC16-08328A106903}"/>
              </a:ext>
            </a:extLst>
          </p:cNvPr>
          <p:cNvSpPr>
            <a:spLocks noGrp="1"/>
          </p:cNvSpPr>
          <p:nvPr>
            <p:ph sz="quarter" idx="14"/>
          </p:nvPr>
        </p:nvSpPr>
        <p:spPr>
          <a:xfrm>
            <a:off x="8339210" y="1783951"/>
            <a:ext cx="3607257"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957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6"/>
            <a:ext cx="10384654" cy="548642"/>
          </a:xfrm>
        </p:spPr>
        <p:txBody>
          <a:bodyPr>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hasCustomPrompt="1"/>
          </p:nvPr>
        </p:nvSpPr>
        <p:spPr>
          <a:xfrm>
            <a:off x="816745" y="913768"/>
            <a:ext cx="10384654" cy="1206369"/>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here</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5" y="2121407"/>
            <a:ext cx="10384653" cy="38710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85970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62CF-3BAF-4273-B7E7-1B544D5C5B2D}"/>
              </a:ext>
            </a:extLst>
          </p:cNvPr>
          <p:cNvSpPr>
            <a:spLocks noGrp="1"/>
          </p:cNvSpPr>
          <p:nvPr>
            <p:ph type="title"/>
          </p:nvPr>
        </p:nvSpPr>
        <p:spPr>
          <a:xfrm>
            <a:off x="912550" y="274320"/>
            <a:ext cx="10366899" cy="548641"/>
          </a:xfrm>
        </p:spPr>
        <p:txBody>
          <a:bodyPr anchor="t" anchorCtr="0">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7CCCCC1-9F0A-44E1-9BC9-B18193A596C1}"/>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4" name="Footer Placeholder 3">
            <a:extLst>
              <a:ext uri="{FF2B5EF4-FFF2-40B4-BE49-F238E27FC236}">
                <a16:creationId xmlns:a16="http://schemas.microsoft.com/office/drawing/2014/main" id="{2F47F9D3-8697-42DD-8B46-E9692676D3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B5EE5B-EBFE-44D3-A4D4-B6E05C298DAF}"/>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6" name="Rectangle 5">
            <a:extLst>
              <a:ext uri="{FF2B5EF4-FFF2-40B4-BE49-F238E27FC236}">
                <a16:creationId xmlns:a16="http://schemas.microsoft.com/office/drawing/2014/main" id="{75BC062B-FA4C-719D-2ACB-4C900E559D3E}"/>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5DB7AD-DC22-82D4-52E2-D3E2CB751339}"/>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5F4E8944-4BD2-6008-8EB5-9343839CF9A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783D6B86-DFA1-E7D3-C500-190D88C027E1}"/>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E Logo" descr="Logo of the California Department of Education.">
            <a:extLst>
              <a:ext uri="{FF2B5EF4-FFF2-40B4-BE49-F238E27FC236}">
                <a16:creationId xmlns:a16="http://schemas.microsoft.com/office/drawing/2014/main" id="{41F72DC8-BB34-7439-D1DC-04800276E37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067209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66DA6-2BD1-4292-892D-78FF9F4B75D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3" name="Footer Placeholder 2">
            <a:extLst>
              <a:ext uri="{FF2B5EF4-FFF2-40B4-BE49-F238E27FC236}">
                <a16:creationId xmlns:a16="http://schemas.microsoft.com/office/drawing/2014/main" id="{51C0BCD0-EAD3-4676-A061-3C0423C2B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4D5D-206D-48B8-B931-52EE6EF4FD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5" name="Rectangle 4">
            <a:extLst>
              <a:ext uri="{FF2B5EF4-FFF2-40B4-BE49-F238E27FC236}">
                <a16:creationId xmlns:a16="http://schemas.microsoft.com/office/drawing/2014/main" id="{BB48DD9F-8567-9FF8-00A8-49B7E2C9C16C}"/>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D74C09-252B-C091-B719-E7C19AFF74C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24B8DBE4-9F83-646C-9A6F-EF2F15020E5C}"/>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7997617C-E019-5ED0-03F0-5BA47077FD40}"/>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E Logo" descr="Logo of the California Department of Education.">
            <a:extLst>
              <a:ext uri="{FF2B5EF4-FFF2-40B4-BE49-F238E27FC236}">
                <a16:creationId xmlns:a16="http://schemas.microsoft.com/office/drawing/2014/main" id="{96211AF6-034C-DFF0-168F-F09BB330D3E9}"/>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2915934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AB24A5-BAD8-4DB2-B429-3BCE161EDA02}"/>
              </a:ext>
            </a:extLst>
          </p:cNvPr>
          <p:cNvSpPr>
            <a:spLocks noGrp="1"/>
          </p:cNvSpPr>
          <p:nvPr>
            <p:ph sz="quarter" idx="10"/>
          </p:nvPr>
        </p:nvSpPr>
        <p:spPr>
          <a:xfrm>
            <a:off x="647699" y="1752600"/>
            <a:ext cx="108584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689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8405-68CE-491F-9603-4740C5B3CE1F}"/>
              </a:ext>
            </a:extLst>
          </p:cNvPr>
          <p:cNvSpPr>
            <a:spLocks noGrp="1"/>
          </p:cNvSpPr>
          <p:nvPr>
            <p:ph type="title"/>
          </p:nvPr>
        </p:nvSpPr>
        <p:spPr>
          <a:xfrm>
            <a:off x="834500" y="365124"/>
            <a:ext cx="10366900" cy="544837"/>
          </a:xfrm>
        </p:spPr>
        <p:txBody>
          <a:bodyPr anchor="t" anchorCtr="0">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463CE1E3-3EF1-47E0-A2C6-0077690F4DCB}"/>
              </a:ext>
            </a:extLst>
          </p:cNvPr>
          <p:cNvSpPr>
            <a:spLocks noGrp="1"/>
          </p:cNvSpPr>
          <p:nvPr>
            <p:ph type="body" orient="vert" idx="1"/>
          </p:nvPr>
        </p:nvSpPr>
        <p:spPr>
          <a:xfrm>
            <a:off x="834500" y="909962"/>
            <a:ext cx="10366899" cy="5038078"/>
          </a:xfr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27FC9-17CA-4FBF-993C-52F712FF16EE}"/>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078EBFE2-B030-4841-A572-05CA07028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D80D-71E3-4DA4-B807-443A846F6E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4E44ECD3-C55B-F333-BD0D-467B752E3802}"/>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D8EDF1-AD09-52B3-DD59-E77768171C4A}"/>
              </a:ext>
            </a:extLst>
          </p:cNvPr>
          <p:cNvSpPr>
            <a:spLocks/>
          </p:cNvSpPr>
          <p:nvPr userDrawn="1"/>
        </p:nvSpPr>
        <p:spPr>
          <a:xfrm rot="5400000">
            <a:off x="5780532" y="446532"/>
            <a:ext cx="630936"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EE90570-1D58-FF3B-D87F-B2AF0D4399FA}"/>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4306A0E-6C42-2FC7-BB19-5A2AD65E3DF3}"/>
              </a:ext>
            </a:extLst>
          </p:cNvPr>
          <p:cNvSpPr>
            <a:spLocks/>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B3D142E4-EC95-16B4-7EDC-480DAD04CCA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62222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82391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1189039"/>
            <a:ext cx="10384654" cy="630884"/>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5" y="1819923"/>
            <a:ext cx="10384653" cy="41725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518671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p:cNvSpPr>
          <p:nvPr>
            <p:ph type="ctrTitle" hasCustomPrompt="1"/>
          </p:nvPr>
        </p:nvSpPr>
        <p:spPr>
          <a:xfrm>
            <a:off x="911691" y="1499795"/>
            <a:ext cx="10552176" cy="3557016"/>
          </a:xfrm>
        </p:spPr>
        <p:txBody>
          <a:bodyPr anchor="t">
            <a:normAutofit/>
          </a:bodyPr>
          <a:lstStyle>
            <a:lvl1pPr algn="ctr">
              <a:defRPr sz="7200">
                <a:solidFill>
                  <a:srgbClr val="E38661"/>
                </a:solidFill>
                <a:latin typeface="Arial" panose="020B0604020202020204" pitchFamily="34" charset="0"/>
                <a:cs typeface="Arial" panose="020B0604020202020204" pitchFamily="34" charset="0"/>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A4A1A2C5-995E-4938-A286-FF484EFA52D5}"/>
              </a:ext>
            </a:extLst>
          </p:cNvPr>
          <p:cNvSpPr>
            <a:spLocks noGrp="1"/>
          </p:cNvSpPr>
          <p:nvPr>
            <p:ph type="subTitle" idx="1"/>
          </p:nvPr>
        </p:nvSpPr>
        <p:spPr>
          <a:xfrm>
            <a:off x="911691" y="4416731"/>
            <a:ext cx="10552176" cy="1280160"/>
          </a:xfrm>
        </p:spPr>
        <p:txBody>
          <a:bodyPr anchor="b">
            <a:normAutofit/>
          </a:bodyPr>
          <a:lstStyle>
            <a:lvl1pPr marL="0" indent="0" algn="l">
              <a:lnSpc>
                <a:spcPct val="100000"/>
              </a:lnSpc>
              <a:buNone/>
              <a:defRPr sz="2800" b="1">
                <a:solidFill>
                  <a:srgbClr val="E3866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1241" y="5436287"/>
            <a:ext cx="1283995" cy="1368433"/>
          </a:xfrm>
          <a:prstGeom prst="rect">
            <a:avLst/>
          </a:prstGeom>
        </p:spPr>
      </p:pic>
    </p:spTree>
    <p:extLst>
      <p:ext uri="{BB962C8B-B14F-4D97-AF65-F5344CB8AC3E}">
        <p14:creationId xmlns:p14="http://schemas.microsoft.com/office/powerpoint/2010/main" val="1558480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998E-60B9-44FD-B71B-407CE234E405}"/>
              </a:ext>
            </a:extLst>
          </p:cNvPr>
          <p:cNvSpPr>
            <a:spLocks noGrp="1"/>
          </p:cNvSpPr>
          <p:nvPr>
            <p:ph type="title"/>
          </p:nvPr>
        </p:nvSpPr>
        <p:spPr>
          <a:xfrm>
            <a:off x="807868" y="365124"/>
            <a:ext cx="10393532" cy="494412"/>
          </a:xfrm>
        </p:spPr>
        <p:txBody>
          <a:bodyPr anchor="t" anchorCtr="0">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C44ED-C49E-464D-A8E8-7E8FB156BBED}"/>
              </a:ext>
            </a:extLst>
          </p:cNvPr>
          <p:cNvSpPr>
            <a:spLocks noGrp="1"/>
          </p:cNvSpPr>
          <p:nvPr>
            <p:ph idx="1"/>
          </p:nvPr>
        </p:nvSpPr>
        <p:spPr>
          <a:xfrm>
            <a:off x="807866" y="859536"/>
            <a:ext cx="10393533" cy="5138928"/>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3930F-839A-448C-B22F-17DCF8824A0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598ED610-56DE-4381-B9BA-74E9F7029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E3EBA-BBD3-4D2C-BA7E-BA64E8FC1A09}"/>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B8ED1324-7405-B857-BA1B-3448D4BE28D8}"/>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529242-6149-FB65-DAE8-C9AF785273A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B2E2835-B5F4-1057-2FF2-0DEBAA0A33D7}"/>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9BB4BA9-1A79-6625-D01F-4D8480C03F2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517C562-096C-6FAE-DC4C-983C03D191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41824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F91-C69F-4181-BC26-4A76210B8159}"/>
              </a:ext>
            </a:extLst>
          </p:cNvPr>
          <p:cNvSpPr>
            <a:spLocks noGrp="1"/>
          </p:cNvSpPr>
          <p:nvPr>
            <p:ph type="title"/>
          </p:nvPr>
        </p:nvSpPr>
        <p:spPr>
          <a:xfrm>
            <a:off x="905522" y="1709738"/>
            <a:ext cx="10295878" cy="2852737"/>
          </a:xfrm>
        </p:spPr>
        <p:txBody>
          <a:bodyPr anchor="b"/>
          <a:lstStyle>
            <a:lvl1pP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B05FEDC-4DA0-420D-B6D3-C1B6C890E96B}"/>
              </a:ext>
            </a:extLst>
          </p:cNvPr>
          <p:cNvSpPr>
            <a:spLocks noGrp="1"/>
          </p:cNvSpPr>
          <p:nvPr>
            <p:ph type="body" idx="1"/>
          </p:nvPr>
        </p:nvSpPr>
        <p:spPr>
          <a:xfrm>
            <a:off x="905520" y="4589463"/>
            <a:ext cx="1029587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8E5B0-64AB-4211-A5E9-E7B5E382CD68}"/>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91270793-C8A6-407E-AA39-E600C4949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488AB-477B-4EA9-96E3-D13AA64E9E9A}"/>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8B9B2CF0-7002-B412-9D24-1605522F03B5}"/>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F56CCC-C226-20CA-F3CE-B0188E96522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924F649-E87F-B2C4-090D-267E37ECB230}"/>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984AE2-9666-61FF-3801-FE31BA3AFBC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DE Logo" descr="Logo of the California Department of Education.">
            <a:extLst>
              <a:ext uri="{FF2B5EF4-FFF2-40B4-BE49-F238E27FC236}">
                <a16:creationId xmlns:a16="http://schemas.microsoft.com/office/drawing/2014/main" id="{04F8F8D1-2275-07CD-22F5-887A20D102B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618852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2F94-5504-4796-A85A-57868A609E71}"/>
              </a:ext>
            </a:extLst>
          </p:cNvPr>
          <p:cNvSpPr>
            <a:spLocks noGrp="1"/>
          </p:cNvSpPr>
          <p:nvPr>
            <p:ph type="title"/>
          </p:nvPr>
        </p:nvSpPr>
        <p:spPr>
          <a:xfrm>
            <a:off x="887766" y="365124"/>
            <a:ext cx="10313633" cy="548641"/>
          </a:xfrm>
        </p:spPr>
        <p:txBody>
          <a:bodyPr anchor="t" anchorCtr="0">
            <a:no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8BC2508-96AD-4E76-BFED-4E050E3125D2}"/>
              </a:ext>
            </a:extLst>
          </p:cNvPr>
          <p:cNvSpPr>
            <a:spLocks noGrp="1"/>
          </p:cNvSpPr>
          <p:nvPr>
            <p:ph sz="half" idx="1"/>
          </p:nvPr>
        </p:nvSpPr>
        <p:spPr>
          <a:xfrm>
            <a:off x="887766" y="913765"/>
            <a:ext cx="4882098" cy="5102987"/>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E25B0-ACAA-4CEA-B676-4755C97D313B}"/>
              </a:ext>
            </a:extLst>
          </p:cNvPr>
          <p:cNvSpPr>
            <a:spLocks noGrp="1"/>
          </p:cNvSpPr>
          <p:nvPr>
            <p:ph sz="half" idx="2"/>
          </p:nvPr>
        </p:nvSpPr>
        <p:spPr>
          <a:xfrm>
            <a:off x="6126480" y="913765"/>
            <a:ext cx="5074920" cy="5102987"/>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2DA81-A1B3-43E9-B10E-0177B34D455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6396FC5B-4DCB-42B7-8BE0-8A0CE036E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E735-1BF2-4262-ABD0-F61F04BB14A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6EC23F12-8328-B60A-A1E4-341DA97235C7}"/>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A1CDC7-2A97-EDE9-9C6A-07C20E34538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FEBF2FF-6223-8BEC-9B6F-EECA5FE86F9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64E2691-C004-C148-710E-4405B88AD24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63A317C0-64DB-2BCB-22DE-5BBA79B043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076050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495311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4953118"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6126480" y="929388"/>
            <a:ext cx="507492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6126480" y="1768922"/>
            <a:ext cx="5074920"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932324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495311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4953118"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6126480" y="929388"/>
            <a:ext cx="507492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6126480" y="1768922"/>
            <a:ext cx="5074920"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550609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6"/>
            <a:ext cx="10384654" cy="548642"/>
          </a:xfrm>
        </p:spPr>
        <p:txBody>
          <a:bodyPr>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hasCustomPrompt="1"/>
          </p:nvPr>
        </p:nvSpPr>
        <p:spPr>
          <a:xfrm>
            <a:off x="816745" y="913768"/>
            <a:ext cx="10384654" cy="1206369"/>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here</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5" y="2121407"/>
            <a:ext cx="10384653" cy="38710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252465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p:cNvSpPr>
          <p:nvPr>
            <p:ph type="ctrTitle"/>
          </p:nvPr>
        </p:nvSpPr>
        <p:spPr>
          <a:xfrm>
            <a:off x="649224" y="749808"/>
            <a:ext cx="10552176" cy="3557016"/>
          </a:xfrm>
        </p:spPr>
        <p:txBody>
          <a:bodyPr anchor="t">
            <a:normAutofit/>
          </a:bodyPr>
          <a:lstStyle>
            <a:lvl1pPr algn="l">
              <a:defRPr sz="88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4A1A2C5-995E-4938-A286-FF484EFA52D5}"/>
              </a:ext>
            </a:extLst>
          </p:cNvPr>
          <p:cNvSpPr>
            <a:spLocks noGrp="1"/>
          </p:cNvSpPr>
          <p:nvPr>
            <p:ph type="subTitle" idx="1"/>
          </p:nvPr>
        </p:nvSpPr>
        <p:spPr>
          <a:xfrm>
            <a:off x="649224" y="4315968"/>
            <a:ext cx="10552176" cy="1280160"/>
          </a:xfrm>
        </p:spPr>
        <p:txBody>
          <a:bodyPr anchor="b">
            <a:normAutofit/>
          </a:bodyPr>
          <a:lstStyle>
            <a:lvl1pPr marL="0" indent="0" algn="l">
              <a:lnSpc>
                <a:spcPct val="100000"/>
              </a:lnSpc>
              <a:buNone/>
              <a:defRPr sz="2800" b="1">
                <a:solidFill>
                  <a:srgbClr val="FFFF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70622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Horizontal)">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0"/>
            <a:ext cx="5263816" cy="5753100"/>
          </a:xfrm>
          <a:prstGeom prst="rect">
            <a:avLst/>
          </a:prstGeom>
        </p:spPr>
        <p:txBody>
          <a:bodyPr vert="horz" lIns="91440" tIns="45720" rIns="91440" bIns="45720" rtlCol="0" anchor="ctr" anchorCtr="0">
            <a:noAutofit/>
          </a:bodyPr>
          <a:lstStyle>
            <a:lvl1pPr>
              <a:lnSpc>
                <a:spcPct val="100000"/>
              </a:lnSpc>
              <a:defRPr>
                <a:solidFill>
                  <a:schemeClr val="tx1"/>
                </a:solidFill>
              </a:defRPr>
            </a:lvl1pPr>
          </a:lstStyle>
          <a:p>
            <a:r>
              <a:rPr lang="en-US"/>
              <a:t>Click to edit Master title style</a:t>
            </a:r>
          </a:p>
        </p:txBody>
      </p:sp>
      <p:sp>
        <p:nvSpPr>
          <p:cNvPr id="3" name="Oval 2">
            <a:extLst>
              <a:ext uri="{FF2B5EF4-FFF2-40B4-BE49-F238E27FC236}">
                <a16:creationId xmlns:a16="http://schemas.microsoft.com/office/drawing/2014/main" id="{96935034-F1E7-45C6-90F2-C602F782C4AA}"/>
              </a:ext>
              <a:ext uri="{C183D7F6-B498-43B3-948B-1728B52AA6E4}">
                <adec:decorative xmlns:adec="http://schemas.microsoft.com/office/drawing/2017/decorative" val="1"/>
              </a:ext>
            </a:extLst>
          </p:cNvPr>
          <p:cNvSpPr/>
          <p:nvPr userDrawn="1"/>
        </p:nvSpPr>
        <p:spPr>
          <a:xfrm>
            <a:off x="6064478" y="429310"/>
            <a:ext cx="76200" cy="5362575"/>
          </a:xfrm>
          <a:prstGeom prst="ellipse">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9DE89D9-B5B5-44B4-BD91-F317054FBE1C}"/>
              </a:ext>
            </a:extLst>
          </p:cNvPr>
          <p:cNvSpPr>
            <a:spLocks noGrp="1"/>
          </p:cNvSpPr>
          <p:nvPr>
            <p:ph sz="quarter" idx="10"/>
          </p:nvPr>
        </p:nvSpPr>
        <p:spPr>
          <a:xfrm>
            <a:off x="6356684" y="304800"/>
            <a:ext cx="5187616" cy="575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138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5" name="Rectangle 4">
            <a:extLst>
              <a:ext uri="{FF2B5EF4-FFF2-40B4-BE49-F238E27FC236}">
                <a16:creationId xmlns:a16="http://schemas.microsoft.com/office/drawing/2014/main" id="{5738154D-CBD0-5AEC-44F4-8C45F7959E70}"/>
              </a:ext>
            </a:extLst>
          </p:cNvPr>
          <p:cNvSpPr>
            <a:spLocks noGrp="1" noRot="1" noMove="1" noResize="1" noEditPoints="1" noAdjustHandles="1" noChangeArrowheads="1" noChangeShapeType="1"/>
          </p:cNvSpPr>
          <p:nvPr userDrawn="1"/>
        </p:nvSpPr>
        <p:spPr>
          <a:xfrm>
            <a:off x="0" y="2050763"/>
            <a:ext cx="12188952" cy="2756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noRot="1" noMove="1" noResize="1" noEditPoints="1" noAdjustHandles="1" noChangeArrowheads="1" noChangeShapeType="1"/>
          </p:cNvSpPr>
          <p:nvPr>
            <p:ph type="ctrTitle"/>
          </p:nvPr>
        </p:nvSpPr>
        <p:spPr>
          <a:xfrm>
            <a:off x="818388" y="2957906"/>
            <a:ext cx="10552176" cy="942187"/>
          </a:xfrm>
        </p:spPr>
        <p:txBody>
          <a:bodyPr anchor="t">
            <a:noAutofit/>
          </a:bodyPr>
          <a:lstStyle>
            <a:lvl1pPr algn="ctr">
              <a:defRPr sz="6000">
                <a:solidFill>
                  <a:srgbClr val="6FA28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38741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055A8-6754-4F27-8010-BF142982DD03}"/>
              </a:ext>
            </a:extLst>
          </p:cNvPr>
          <p:cNvSpPr>
            <a:spLocks noGrp="1" noRot="1" noMove="1" noResize="1" noEditPoints="1" noAdjustHandles="1" noChangeArrowheads="1" noChangeShapeType="1"/>
          </p:cNvSpPr>
          <p:nvPr userDrawn="1"/>
        </p:nvSpPr>
        <p:spPr>
          <a:xfrm>
            <a:off x="3048" y="0"/>
            <a:ext cx="12188952" cy="6858000"/>
          </a:xfrm>
          <a:prstGeom prst="rect">
            <a:avLst/>
          </a:prstGeom>
          <a:solidFill>
            <a:srgbClr val="E38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2A2F9781-FA7D-D8B2-0928-73710F7025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5" name="Rectangle 4">
            <a:extLst>
              <a:ext uri="{FF2B5EF4-FFF2-40B4-BE49-F238E27FC236}">
                <a16:creationId xmlns:a16="http://schemas.microsoft.com/office/drawing/2014/main" id="{5738154D-CBD0-5AEC-44F4-8C45F7959E70}"/>
              </a:ext>
            </a:extLst>
          </p:cNvPr>
          <p:cNvSpPr>
            <a:spLocks noGrp="1" noRot="1" noMove="1" noResize="1" noEditPoints="1" noAdjustHandles="1" noChangeArrowheads="1" noChangeShapeType="1"/>
          </p:cNvSpPr>
          <p:nvPr userDrawn="1"/>
        </p:nvSpPr>
        <p:spPr>
          <a:xfrm>
            <a:off x="0" y="2050763"/>
            <a:ext cx="12188952" cy="2756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4A20-9E70-4ADF-93C1-5AE458194889}"/>
              </a:ext>
            </a:extLst>
          </p:cNvPr>
          <p:cNvSpPr>
            <a:spLocks noGrp="1" noRot="1" noMove="1" noResize="1" noEditPoints="1" noAdjustHandles="1" noChangeArrowheads="1" noChangeShapeType="1"/>
          </p:cNvSpPr>
          <p:nvPr>
            <p:ph type="ctrTitle"/>
          </p:nvPr>
        </p:nvSpPr>
        <p:spPr>
          <a:xfrm>
            <a:off x="818388" y="2957906"/>
            <a:ext cx="10552176" cy="942187"/>
          </a:xfrm>
        </p:spPr>
        <p:txBody>
          <a:bodyPr anchor="t">
            <a:noAutofit/>
          </a:bodyPr>
          <a:lstStyle>
            <a:lvl1pPr algn="ctr">
              <a:defRPr sz="6000">
                <a:solidFill>
                  <a:srgbClr val="6FA28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43920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998E-60B9-44FD-B71B-407CE234E405}"/>
              </a:ext>
            </a:extLst>
          </p:cNvPr>
          <p:cNvSpPr>
            <a:spLocks noGrp="1"/>
          </p:cNvSpPr>
          <p:nvPr>
            <p:ph type="title"/>
          </p:nvPr>
        </p:nvSpPr>
        <p:spPr>
          <a:xfrm>
            <a:off x="807868" y="365124"/>
            <a:ext cx="10393532" cy="494412"/>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DBC44ED-C49E-464D-A8E8-7E8FB156BBED}"/>
              </a:ext>
            </a:extLst>
          </p:cNvPr>
          <p:cNvSpPr>
            <a:spLocks noGrp="1"/>
          </p:cNvSpPr>
          <p:nvPr>
            <p:ph idx="1"/>
          </p:nvPr>
        </p:nvSpPr>
        <p:spPr>
          <a:xfrm>
            <a:off x="807866" y="859536"/>
            <a:ext cx="10393533" cy="51389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3930F-839A-448C-B22F-17DCF8824A0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598ED610-56DE-4381-B9BA-74E9F7029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E3EBA-BBD3-4D2C-BA7E-BA64E8FC1A09}"/>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B8ED1324-7405-B857-BA1B-3448D4BE28D8}"/>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529242-6149-FB65-DAE8-C9AF785273A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CB2E2835-B5F4-1057-2FF2-0DEBAA0A33D7}"/>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9BB4BA9-1A79-6625-D01F-4D8480C03F2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517C562-096C-6FAE-DC4C-983C03D191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643672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F91-C69F-4181-BC26-4A76210B8159}"/>
              </a:ext>
            </a:extLst>
          </p:cNvPr>
          <p:cNvSpPr>
            <a:spLocks noGrp="1"/>
          </p:cNvSpPr>
          <p:nvPr>
            <p:ph type="title"/>
          </p:nvPr>
        </p:nvSpPr>
        <p:spPr>
          <a:xfrm>
            <a:off x="905522" y="1709738"/>
            <a:ext cx="10295878" cy="2852737"/>
          </a:xfrm>
        </p:spPr>
        <p:txBody>
          <a:bodyPr anchor="b"/>
          <a:lstStyle>
            <a:lvl1pPr>
              <a:defRPr sz="60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B05FEDC-4DA0-420D-B6D3-C1B6C890E96B}"/>
              </a:ext>
            </a:extLst>
          </p:cNvPr>
          <p:cNvSpPr>
            <a:spLocks noGrp="1"/>
          </p:cNvSpPr>
          <p:nvPr>
            <p:ph type="body" idx="1"/>
          </p:nvPr>
        </p:nvSpPr>
        <p:spPr>
          <a:xfrm>
            <a:off x="905520" y="4589463"/>
            <a:ext cx="1029587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8E5B0-64AB-4211-A5E9-E7B5E382CD68}"/>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91270793-C8A6-407E-AA39-E600C4949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488AB-477B-4EA9-96E3-D13AA64E9E9A}"/>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8B9B2CF0-7002-B412-9D24-1605522F03B5}"/>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F56CCC-C226-20CA-F3CE-B0188E96522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924F649-E87F-B2C4-090D-267E37ECB230}"/>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984AE2-9666-61FF-3801-FE31BA3AFBC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DE Logo" descr="Logo of the California Department of Education.">
            <a:extLst>
              <a:ext uri="{FF2B5EF4-FFF2-40B4-BE49-F238E27FC236}">
                <a16:creationId xmlns:a16="http://schemas.microsoft.com/office/drawing/2014/main" id="{04F8F8D1-2275-07CD-22F5-887A20D102B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79993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2F94-5504-4796-A85A-57868A609E71}"/>
              </a:ext>
            </a:extLst>
          </p:cNvPr>
          <p:cNvSpPr>
            <a:spLocks noGrp="1"/>
          </p:cNvSpPr>
          <p:nvPr>
            <p:ph type="title"/>
          </p:nvPr>
        </p:nvSpPr>
        <p:spPr>
          <a:xfrm>
            <a:off x="887766" y="365124"/>
            <a:ext cx="10313633"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8BC2508-96AD-4E76-BFED-4E050E3125D2}"/>
              </a:ext>
            </a:extLst>
          </p:cNvPr>
          <p:cNvSpPr>
            <a:spLocks noGrp="1"/>
          </p:cNvSpPr>
          <p:nvPr>
            <p:ph sz="half" idx="1"/>
          </p:nvPr>
        </p:nvSpPr>
        <p:spPr>
          <a:xfrm>
            <a:off x="887766" y="913765"/>
            <a:ext cx="4882098" cy="51029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EE25B0-ACAA-4CEA-B676-4755C97D313B}"/>
              </a:ext>
            </a:extLst>
          </p:cNvPr>
          <p:cNvSpPr>
            <a:spLocks noGrp="1"/>
          </p:cNvSpPr>
          <p:nvPr>
            <p:ph sz="half" idx="2"/>
          </p:nvPr>
        </p:nvSpPr>
        <p:spPr>
          <a:xfrm>
            <a:off x="6126480" y="913765"/>
            <a:ext cx="5074920" cy="510298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2DA81-A1B3-43E9-B10E-0177B34D455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6396FC5B-4DCB-42B7-8BE0-8A0CE036E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E735-1BF2-4262-ABD0-F61F04BB14A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6EC23F12-8328-B60A-A1E4-341DA97235C7}"/>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A1CDC7-2A97-EDE9-9C6A-07C20E34538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4FEBF2FF-6223-8BEC-9B6F-EECA5FE86F9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64E2691-C004-C148-710E-4405B88AD24E}"/>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63A317C0-64DB-2BCB-22DE-5BBA79B043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578407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495311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4953118"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6126480" y="929388"/>
            <a:ext cx="507492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6126480" y="1768922"/>
            <a:ext cx="5074920"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589216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5"/>
            <a:ext cx="10384654"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p:nvPr>
        </p:nvSpPr>
        <p:spPr>
          <a:xfrm>
            <a:off x="816746" y="921577"/>
            <a:ext cx="3763721"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6" y="1768922"/>
            <a:ext cx="3763721"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6C3E2B-9CF5-472A-92BC-C6816EE85594}"/>
              </a:ext>
            </a:extLst>
          </p:cNvPr>
          <p:cNvSpPr>
            <a:spLocks noGrp="1"/>
          </p:cNvSpPr>
          <p:nvPr>
            <p:ph type="body" sz="quarter" idx="3"/>
          </p:nvPr>
        </p:nvSpPr>
        <p:spPr>
          <a:xfrm>
            <a:off x="4656210" y="943740"/>
            <a:ext cx="360725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4062EC-1C60-4236-8875-B3E2F4C342AE}"/>
              </a:ext>
            </a:extLst>
          </p:cNvPr>
          <p:cNvSpPr>
            <a:spLocks noGrp="1"/>
          </p:cNvSpPr>
          <p:nvPr>
            <p:ph sz="quarter" idx="4"/>
          </p:nvPr>
        </p:nvSpPr>
        <p:spPr>
          <a:xfrm>
            <a:off x="4656210" y="1767652"/>
            <a:ext cx="3607257"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
        <p:nvSpPr>
          <p:cNvPr id="15" name="Text Placeholder 4">
            <a:extLst>
              <a:ext uri="{FF2B5EF4-FFF2-40B4-BE49-F238E27FC236}">
                <a16:creationId xmlns:a16="http://schemas.microsoft.com/office/drawing/2014/main" id="{A5C25A74-1633-B012-D303-C426AE691D45}"/>
              </a:ext>
            </a:extLst>
          </p:cNvPr>
          <p:cNvSpPr>
            <a:spLocks noGrp="1"/>
          </p:cNvSpPr>
          <p:nvPr>
            <p:ph type="body" sz="quarter" idx="13"/>
          </p:nvPr>
        </p:nvSpPr>
        <p:spPr>
          <a:xfrm>
            <a:off x="8339210" y="960039"/>
            <a:ext cx="360725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CDEBF497-C282-0C9A-AC16-08328A106903}"/>
              </a:ext>
            </a:extLst>
          </p:cNvPr>
          <p:cNvSpPr>
            <a:spLocks noGrp="1"/>
          </p:cNvSpPr>
          <p:nvPr>
            <p:ph sz="quarter" idx="14"/>
          </p:nvPr>
        </p:nvSpPr>
        <p:spPr>
          <a:xfrm>
            <a:off x="8339210" y="1783951"/>
            <a:ext cx="3607257" cy="4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007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733-9B14-4F6C-BB0C-EB32FC834CCB}"/>
              </a:ext>
            </a:extLst>
          </p:cNvPr>
          <p:cNvSpPr>
            <a:spLocks noGrp="1"/>
          </p:cNvSpPr>
          <p:nvPr>
            <p:ph type="title"/>
          </p:nvPr>
        </p:nvSpPr>
        <p:spPr>
          <a:xfrm>
            <a:off x="816746" y="365126"/>
            <a:ext cx="10384654" cy="548642"/>
          </a:xfrm>
        </p:spPr>
        <p:txBody>
          <a:bodyPr>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DB443C1-6678-4C0F-B744-5C06E62BC1F1}"/>
              </a:ext>
            </a:extLst>
          </p:cNvPr>
          <p:cNvSpPr>
            <a:spLocks noGrp="1"/>
          </p:cNvSpPr>
          <p:nvPr>
            <p:ph type="body" idx="1" hasCustomPrompt="1"/>
          </p:nvPr>
        </p:nvSpPr>
        <p:spPr>
          <a:xfrm>
            <a:off x="816745" y="913768"/>
            <a:ext cx="10384654" cy="1206369"/>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here</a:t>
            </a:r>
          </a:p>
        </p:txBody>
      </p:sp>
      <p:sp>
        <p:nvSpPr>
          <p:cNvPr id="4" name="Content Placeholder 3">
            <a:extLst>
              <a:ext uri="{FF2B5EF4-FFF2-40B4-BE49-F238E27FC236}">
                <a16:creationId xmlns:a16="http://schemas.microsoft.com/office/drawing/2014/main" id="{E46D6372-56E9-420B-BE6D-5B9955C85B5D}"/>
              </a:ext>
            </a:extLst>
          </p:cNvPr>
          <p:cNvSpPr>
            <a:spLocks noGrp="1"/>
          </p:cNvSpPr>
          <p:nvPr>
            <p:ph sz="half" idx="2"/>
          </p:nvPr>
        </p:nvSpPr>
        <p:spPr>
          <a:xfrm>
            <a:off x="816745" y="2121407"/>
            <a:ext cx="10384653" cy="38710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27C3C-F51C-47ED-99BD-B74125C4EB64}"/>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8" name="Footer Placeholder 7">
            <a:extLst>
              <a:ext uri="{FF2B5EF4-FFF2-40B4-BE49-F238E27FC236}">
                <a16:creationId xmlns:a16="http://schemas.microsoft.com/office/drawing/2014/main" id="{0D6F6E0A-65A4-4643-BDC1-EC4646345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E1B013-E7D5-428A-A2F1-6D62454A3515}"/>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10" name="Rectangle 9">
            <a:extLst>
              <a:ext uri="{FF2B5EF4-FFF2-40B4-BE49-F238E27FC236}">
                <a16:creationId xmlns:a16="http://schemas.microsoft.com/office/drawing/2014/main" id="{25BC5570-06CC-8411-CF8B-8AB6342A0DFB}"/>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2C9AD4-7B91-CB8E-2ECB-D4AD025D497D}"/>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7A964AC-139B-B3FE-F9A6-638E5F242B5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A5306C8-36D8-F879-4C63-4BE6F39C690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DE Logo" descr="Logo of the California Department of Education.">
            <a:extLst>
              <a:ext uri="{FF2B5EF4-FFF2-40B4-BE49-F238E27FC236}">
                <a16:creationId xmlns:a16="http://schemas.microsoft.com/office/drawing/2014/main" id="{760F0347-BF25-9590-FDB4-BCB5E2BD372E}"/>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093543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62CF-3BAF-4273-B7E7-1B544D5C5B2D}"/>
              </a:ext>
            </a:extLst>
          </p:cNvPr>
          <p:cNvSpPr>
            <a:spLocks noGrp="1"/>
          </p:cNvSpPr>
          <p:nvPr>
            <p:ph type="title"/>
          </p:nvPr>
        </p:nvSpPr>
        <p:spPr>
          <a:xfrm>
            <a:off x="912550" y="274320"/>
            <a:ext cx="10366899" cy="548641"/>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7CCCCC1-9F0A-44E1-9BC9-B18193A596C1}"/>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4" name="Footer Placeholder 3">
            <a:extLst>
              <a:ext uri="{FF2B5EF4-FFF2-40B4-BE49-F238E27FC236}">
                <a16:creationId xmlns:a16="http://schemas.microsoft.com/office/drawing/2014/main" id="{2F47F9D3-8697-42DD-8B46-E9692676D3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B5EE5B-EBFE-44D3-A4D4-B6E05C298DAF}"/>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6" name="Rectangle 5">
            <a:extLst>
              <a:ext uri="{FF2B5EF4-FFF2-40B4-BE49-F238E27FC236}">
                <a16:creationId xmlns:a16="http://schemas.microsoft.com/office/drawing/2014/main" id="{75BC062B-FA4C-719D-2ACB-4C900E559D3E}"/>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5DB7AD-DC22-82D4-52E2-D3E2CB751339}"/>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5F4E8944-4BD2-6008-8EB5-9343839CF9AE}"/>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783D6B86-DFA1-E7D3-C500-190D88C027E1}"/>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E Logo" descr="Logo of the California Department of Education.">
            <a:extLst>
              <a:ext uri="{FF2B5EF4-FFF2-40B4-BE49-F238E27FC236}">
                <a16:creationId xmlns:a16="http://schemas.microsoft.com/office/drawing/2014/main" id="{41F72DC8-BB34-7439-D1DC-04800276E37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773759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66DA6-2BD1-4292-892D-78FF9F4B75D7}"/>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3" name="Footer Placeholder 2">
            <a:extLst>
              <a:ext uri="{FF2B5EF4-FFF2-40B4-BE49-F238E27FC236}">
                <a16:creationId xmlns:a16="http://schemas.microsoft.com/office/drawing/2014/main" id="{51C0BCD0-EAD3-4676-A061-3C0423C2B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4D5D-206D-48B8-B931-52EE6EF4FD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5" name="Rectangle 4">
            <a:extLst>
              <a:ext uri="{FF2B5EF4-FFF2-40B4-BE49-F238E27FC236}">
                <a16:creationId xmlns:a16="http://schemas.microsoft.com/office/drawing/2014/main" id="{BB48DD9F-8567-9FF8-00A8-49B7E2C9C16C}"/>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D74C09-252B-C091-B719-E7C19AFF74C6}"/>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24B8DBE4-9F83-646C-9A6F-EF2F15020E5C}"/>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7997617C-E019-5ED0-03F0-5BA47077FD40}"/>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DE Logo" descr="Logo of the California Department of Education.">
            <a:extLst>
              <a:ext uri="{FF2B5EF4-FFF2-40B4-BE49-F238E27FC236}">
                <a16:creationId xmlns:a16="http://schemas.microsoft.com/office/drawing/2014/main" id="{96211AF6-034C-DFF0-168F-F09BB330D3E9}"/>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067047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2251E4C-AE67-4F14-A791-DD173F4C2FC7}"/>
              </a:ext>
            </a:extLst>
          </p:cNvPr>
          <p:cNvSpPr>
            <a:spLocks noGrp="1"/>
          </p:cNvSpPr>
          <p:nvPr>
            <p:ph sz="quarter" idx="10"/>
          </p:nvPr>
        </p:nvSpPr>
        <p:spPr>
          <a:xfrm>
            <a:off x="647700" y="1752601"/>
            <a:ext cx="5448300"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79F0BD1-2D27-4EBE-9EFF-C80453B02D10}"/>
              </a:ext>
            </a:extLst>
          </p:cNvPr>
          <p:cNvSpPr>
            <a:spLocks noGrp="1"/>
          </p:cNvSpPr>
          <p:nvPr>
            <p:ph sz="quarter" idx="11"/>
          </p:nvPr>
        </p:nvSpPr>
        <p:spPr>
          <a:xfrm>
            <a:off x="6357256" y="1752601"/>
            <a:ext cx="5148943" cy="4305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344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0B5E-9416-4B37-8EFF-E1A758A3277E}"/>
              </a:ext>
            </a:extLst>
          </p:cNvPr>
          <p:cNvSpPr>
            <a:spLocks noGrp="1"/>
          </p:cNvSpPr>
          <p:nvPr>
            <p:ph type="title"/>
          </p:nvPr>
        </p:nvSpPr>
        <p:spPr>
          <a:xfrm>
            <a:off x="836612" y="457200"/>
            <a:ext cx="3936556" cy="1600200"/>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C69B5E-1BB3-48E8-A55D-1A86E20DBCA6}"/>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06349-B3C6-47D6-9060-8D6177B4EF29}"/>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3B628-E225-4B0A-9A91-551E51E07BE6}"/>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25C1DFFB-41A4-44FD-B269-77207851A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ADC0D-436E-4297-9C23-376630CB73E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0792E17A-0AD8-3492-C2D4-E0893F8CF233}"/>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240F75-A1F5-A4BA-B9F7-59BF11A06DD7}"/>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FFB617F2-63EF-F4CD-3A25-703CFFF1524B}"/>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ACE38FC-9EB3-976E-07D2-FF0CD534178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9BB8EAA9-5342-BBE9-E25B-FDDFB7EC39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309052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89A0-AA80-456D-A66A-A72DD6301DC7}"/>
              </a:ext>
            </a:extLst>
          </p:cNvPr>
          <p:cNvSpPr>
            <a:spLocks noGrp="1"/>
          </p:cNvSpPr>
          <p:nvPr>
            <p:ph type="title"/>
          </p:nvPr>
        </p:nvSpPr>
        <p:spPr>
          <a:xfrm>
            <a:off x="836612" y="457200"/>
            <a:ext cx="3936556" cy="1600200"/>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82492AE-BE65-4A0A-9D57-77E3E220E81E}"/>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6667B01-A270-44C5-9117-791071EB79A3}"/>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E3E1E-D8D9-4EEC-B1F8-3541F7A54EDF}"/>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72253840-0989-4C0B-912D-16F19E48A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C1AAA-F1EA-48A2-A986-7B48C7C98014}"/>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5DBB14F9-A8DA-2169-E838-D506AB0BD0A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5ADA8D-7CB9-7C2C-CD25-140CF0F44990}"/>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BC6C5D0-07CA-E9D5-34B2-A0748C32EE38}"/>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C5F18103-0596-CF0C-2909-7FFC3D4F7A2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9965542-927B-F0C4-E236-EA6ACD2F2D9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881541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8405-68CE-491F-9603-4740C5B3CE1F}"/>
              </a:ext>
            </a:extLst>
          </p:cNvPr>
          <p:cNvSpPr>
            <a:spLocks noGrp="1"/>
          </p:cNvSpPr>
          <p:nvPr>
            <p:ph type="title"/>
          </p:nvPr>
        </p:nvSpPr>
        <p:spPr>
          <a:xfrm>
            <a:off x="834500" y="365124"/>
            <a:ext cx="10366900" cy="544837"/>
          </a:xfrm>
        </p:spPr>
        <p:txBody>
          <a:bodyPr anchor="t" anchorCtr="0">
            <a:normAutofit/>
          </a:bodyPr>
          <a:lstStyle>
            <a:lvl1pPr>
              <a:defRPr sz="32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463CE1E3-3EF1-47E0-A2C6-0077690F4DCB}"/>
              </a:ext>
            </a:extLst>
          </p:cNvPr>
          <p:cNvSpPr>
            <a:spLocks noGrp="1"/>
          </p:cNvSpPr>
          <p:nvPr>
            <p:ph type="body" orient="vert" idx="1"/>
          </p:nvPr>
        </p:nvSpPr>
        <p:spPr>
          <a:xfrm>
            <a:off x="834500" y="909962"/>
            <a:ext cx="10366899" cy="5038078"/>
          </a:xfr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27FC9-17CA-4FBF-993C-52F712FF16EE}"/>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078EBFE2-B030-4841-A572-05CA07028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D80D-71E3-4DA4-B807-443A846F6E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4E44ECD3-C55B-F333-BD0D-467B752E3802}"/>
              </a:ext>
            </a:extLst>
          </p:cNvPr>
          <p:cNvSpPr>
            <a:spLocks noGrp="1" noRot="1" noMove="1" noResize="1" noEditPoints="1" noAdjustHandles="1" noChangeArrowheads="1" noChangeShapeType="1"/>
          </p:cNvSpPr>
          <p:nvPr userDrawn="1"/>
        </p:nvSpPr>
        <p:spPr>
          <a:xfrm>
            <a:off x="0" y="0"/>
            <a:ext cx="630936" cy="6858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D8EDF1-AD09-52B3-DD59-E77768171C4A}"/>
              </a:ext>
            </a:extLst>
          </p:cNvPr>
          <p:cNvSpPr>
            <a:spLocks/>
          </p:cNvSpPr>
          <p:nvPr userDrawn="1"/>
        </p:nvSpPr>
        <p:spPr>
          <a:xfrm rot="5400000">
            <a:off x="5780532" y="446532"/>
            <a:ext cx="630936" cy="12192000"/>
          </a:xfrm>
          <a:prstGeom prst="rect">
            <a:avLst/>
          </a:prstGeom>
          <a:solidFill>
            <a:srgbClr val="E38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EE90570-1D58-FF3B-D87F-B2AF0D4399FA}"/>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4306A0E-6C42-2FC7-BB19-5A2AD65E3DF3}"/>
              </a:ext>
            </a:extLst>
          </p:cNvPr>
          <p:cNvSpPr>
            <a:spLocks/>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B3D142E4-EC95-16B4-7EDC-480DAD04CCA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2212371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0B5E-9416-4B37-8EFF-E1A758A3277E}"/>
              </a:ext>
            </a:extLst>
          </p:cNvPr>
          <p:cNvSpPr>
            <a:spLocks noGrp="1"/>
          </p:cNvSpPr>
          <p:nvPr>
            <p:ph type="title"/>
          </p:nvPr>
        </p:nvSpPr>
        <p:spPr>
          <a:xfrm>
            <a:off x="836612" y="457200"/>
            <a:ext cx="3936556" cy="1600200"/>
          </a:xfrm>
        </p:spPr>
        <p:txBody>
          <a:bodyPr anchor="b"/>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C69B5E-1BB3-48E8-A55D-1A86E20DBCA6}"/>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06349-B3C6-47D6-9060-8D6177B4EF29}"/>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3B628-E225-4B0A-9A91-551E51E07BE6}"/>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25C1DFFB-41A4-44FD-B269-77207851A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ADC0D-436E-4297-9C23-376630CB73E3}"/>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0792E17A-0AD8-3492-C2D4-E0893F8CF233}"/>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240F75-A1F5-A4BA-B9F7-59BF11A06DD7}"/>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FFB617F2-63EF-F4CD-3A25-703CFFF1524B}"/>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ACE38FC-9EB3-976E-07D2-FF0CD5341789}"/>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9BB8EAA9-5342-BBE9-E25B-FDDFB7EC39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271998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89A0-AA80-456D-A66A-A72DD6301DC7}"/>
              </a:ext>
            </a:extLst>
          </p:cNvPr>
          <p:cNvSpPr>
            <a:spLocks noGrp="1"/>
          </p:cNvSpPr>
          <p:nvPr>
            <p:ph type="title"/>
          </p:nvPr>
        </p:nvSpPr>
        <p:spPr>
          <a:xfrm>
            <a:off x="836612" y="457200"/>
            <a:ext cx="3936556" cy="1600200"/>
          </a:xfrm>
        </p:spPr>
        <p:txBody>
          <a:bodyPr anchor="b"/>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82492AE-BE65-4A0A-9D57-77E3E220E81E}"/>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6667B01-A270-44C5-9117-791071EB79A3}"/>
              </a:ext>
            </a:extLst>
          </p:cNvPr>
          <p:cNvSpPr>
            <a:spLocks noGrp="1"/>
          </p:cNvSpPr>
          <p:nvPr>
            <p:ph type="body" sz="half" idx="2"/>
          </p:nvPr>
        </p:nvSpPr>
        <p:spPr>
          <a:xfrm>
            <a:off x="836612" y="2057400"/>
            <a:ext cx="3936556"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E3E1E-D8D9-4EEC-B1F8-3541F7A54EDF}"/>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6" name="Footer Placeholder 5">
            <a:extLst>
              <a:ext uri="{FF2B5EF4-FFF2-40B4-BE49-F238E27FC236}">
                <a16:creationId xmlns:a16="http://schemas.microsoft.com/office/drawing/2014/main" id="{72253840-0989-4C0B-912D-16F19E48A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C1AAA-F1EA-48A2-A986-7B48C7C98014}"/>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8" name="Rectangle 7">
            <a:extLst>
              <a:ext uri="{FF2B5EF4-FFF2-40B4-BE49-F238E27FC236}">
                <a16:creationId xmlns:a16="http://schemas.microsoft.com/office/drawing/2014/main" id="{5DBB14F9-A8DA-2169-E838-D506AB0BD0A2}"/>
              </a:ext>
            </a:extLst>
          </p:cNvPr>
          <p:cNvSpPr>
            <a:spLocks noGrp="1" noRot="1" noMove="1" noResize="1" noEditPoints="1" noAdjustHandles="1" noChangeArrowheads="1" noChangeShapeType="1"/>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5ADA8D-7CB9-7C2C-CD25-140CF0F44990}"/>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BC6C5D0-07CA-E9D5-34B2-A0748C32EE38}"/>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C5F18103-0596-CF0C-2909-7FFC3D4F7A2A}"/>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49965542-927B-F0C4-E236-EA6ACD2F2D9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41909065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8405-68CE-491F-9603-4740C5B3CE1F}"/>
              </a:ext>
            </a:extLst>
          </p:cNvPr>
          <p:cNvSpPr>
            <a:spLocks noGrp="1"/>
          </p:cNvSpPr>
          <p:nvPr>
            <p:ph type="title"/>
          </p:nvPr>
        </p:nvSpPr>
        <p:spPr>
          <a:xfrm>
            <a:off x="834500" y="365124"/>
            <a:ext cx="10366900" cy="544837"/>
          </a:xfrm>
        </p:spPr>
        <p:txBody>
          <a:bodyPr anchor="t" anchorCtr="0">
            <a:normAutofit/>
          </a:bodyPr>
          <a:lstStyle>
            <a:lvl1pPr>
              <a:defRPr sz="3200">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463CE1E3-3EF1-47E0-A2C6-0077690F4DCB}"/>
              </a:ext>
            </a:extLst>
          </p:cNvPr>
          <p:cNvSpPr>
            <a:spLocks noGrp="1"/>
          </p:cNvSpPr>
          <p:nvPr>
            <p:ph type="body" orient="vert" idx="1"/>
          </p:nvPr>
        </p:nvSpPr>
        <p:spPr>
          <a:xfrm>
            <a:off x="834500" y="909962"/>
            <a:ext cx="10366899" cy="5038078"/>
          </a:xfr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27FC9-17CA-4FBF-993C-52F712FF16EE}"/>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078EBFE2-B030-4841-A572-05CA07028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D80D-71E3-4DA4-B807-443A846F6EA7}"/>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4E44ECD3-C55B-F333-BD0D-467B752E3802}"/>
              </a:ext>
            </a:extLst>
          </p:cNvPr>
          <p:cNvSpPr>
            <a:spLocks noGrp="1" noRot="1" noMove="1" noResize="1" noEditPoints="1" noAdjustHandles="1" noChangeArrowheads="1" noChangeShapeType="1"/>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D8EDF1-AD09-52B3-DD59-E77768171C4A}"/>
              </a:ext>
            </a:extLst>
          </p:cNvPr>
          <p:cNvSpPr>
            <a:spLocks/>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EE90570-1D58-FF3B-D87F-B2AF0D4399FA}"/>
              </a:ext>
            </a:extLst>
          </p:cNvPr>
          <p:cNvSpPr>
            <a:spLocks noGrp="1" noRot="1" noMove="1" noResize="1" noEditPoints="1" noAdjustHandles="1" noChangeArrowheads="1" noChangeShapeType="1"/>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4306A0E-6C42-2FC7-BB19-5A2AD65E3DF3}"/>
              </a:ext>
            </a:extLst>
          </p:cNvPr>
          <p:cNvSpPr>
            <a:spLocks/>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DE Logo" descr="Logo of the California Department of Education.">
            <a:extLst>
              <a:ext uri="{FF2B5EF4-FFF2-40B4-BE49-F238E27FC236}">
                <a16:creationId xmlns:a16="http://schemas.microsoft.com/office/drawing/2014/main" id="{B3D142E4-EC95-16B4-7EDC-480DAD04CCA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309362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08ED9-1894-4019-B694-1D9693B9FE07}"/>
              </a:ext>
            </a:extLst>
          </p:cNvPr>
          <p:cNvSpPr>
            <a:spLocks noGrp="1"/>
          </p:cNvSpPr>
          <p:nvPr>
            <p:ph type="title" orient="vert"/>
          </p:nvPr>
        </p:nvSpPr>
        <p:spPr>
          <a:xfrm>
            <a:off x="8724900" y="365125"/>
            <a:ext cx="2628900" cy="5627302"/>
          </a:xfrm>
        </p:spPr>
        <p:txBody>
          <a:bodyPr vert="eaVert"/>
          <a:lstStyle>
            <a:lvl1pPr>
              <a:defRPr>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B0F71D92-9966-4334-9C4F-DF713993205F}"/>
              </a:ext>
            </a:extLst>
          </p:cNvPr>
          <p:cNvSpPr>
            <a:spLocks noGrp="1"/>
          </p:cNvSpPr>
          <p:nvPr>
            <p:ph type="body" orient="vert" idx="1"/>
          </p:nvPr>
        </p:nvSpPr>
        <p:spPr>
          <a:xfrm>
            <a:off x="838200" y="365125"/>
            <a:ext cx="7734300" cy="5627302"/>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AB259-7DF6-4414-B377-7E6BE0060C30}"/>
              </a:ext>
            </a:extLst>
          </p:cNvPr>
          <p:cNvSpPr>
            <a:spLocks noGrp="1"/>
          </p:cNvSpPr>
          <p:nvPr>
            <p:ph type="dt" sz="half" idx="10"/>
          </p:nvPr>
        </p:nvSpPr>
        <p:spPr/>
        <p:txBody>
          <a:bodyPr/>
          <a:lstStyle/>
          <a:p>
            <a:fld id="{EE518CBA-D8B4-47B2-892B-826C26D1B466}" type="datetimeFigureOut">
              <a:rPr lang="en-US" smtClean="0"/>
              <a:t>12/1/2025</a:t>
            </a:fld>
            <a:endParaRPr lang="en-US"/>
          </a:p>
        </p:txBody>
      </p:sp>
      <p:sp>
        <p:nvSpPr>
          <p:cNvPr id="5" name="Footer Placeholder 4">
            <a:extLst>
              <a:ext uri="{FF2B5EF4-FFF2-40B4-BE49-F238E27FC236}">
                <a16:creationId xmlns:a16="http://schemas.microsoft.com/office/drawing/2014/main" id="{A2077192-D9CC-47B3-8528-362AADD7D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D34BD-D0BE-4F88-BBB9-4E805A3FDB2D}"/>
              </a:ext>
            </a:extLst>
          </p:cNvPr>
          <p:cNvSpPr>
            <a:spLocks noGrp="1"/>
          </p:cNvSpPr>
          <p:nvPr>
            <p:ph type="sldNum" sz="quarter" idx="12"/>
          </p:nvPr>
        </p:nvSpPr>
        <p:spPr/>
        <p:txBody>
          <a:bodyPr/>
          <a:lstStyle/>
          <a:p>
            <a:fld id="{0D4885A8-DDA8-4FCF-AB25-DA8F78EC7557}" type="slidenum">
              <a:rPr lang="en-US" smtClean="0"/>
              <a:t>‹#›</a:t>
            </a:fld>
            <a:endParaRPr lang="en-US"/>
          </a:p>
        </p:txBody>
      </p:sp>
      <p:sp>
        <p:nvSpPr>
          <p:cNvPr id="7" name="Rectangle 6">
            <a:extLst>
              <a:ext uri="{FF2B5EF4-FFF2-40B4-BE49-F238E27FC236}">
                <a16:creationId xmlns:a16="http://schemas.microsoft.com/office/drawing/2014/main" id="{3E4DFDF1-B5DF-B7E0-9CC2-108229AE798E}"/>
              </a:ext>
            </a:extLst>
          </p:cNvPr>
          <p:cNvSpPr/>
          <p:nvPr userDrawn="1"/>
        </p:nvSpPr>
        <p:spPr>
          <a:xfrm>
            <a:off x="0" y="0"/>
            <a:ext cx="6309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50599F-A8F3-2F9D-0E21-A6BA1EC5BA48}"/>
              </a:ext>
            </a:extLst>
          </p:cNvPr>
          <p:cNvSpPr/>
          <p:nvPr userDrawn="1"/>
        </p:nvSpPr>
        <p:spPr>
          <a:xfrm rot="5400000">
            <a:off x="5780532" y="446532"/>
            <a:ext cx="630936" cy="1219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625B5AE-2E17-01C7-C419-9438146147C7}"/>
              </a:ext>
            </a:extLst>
          </p:cNvPr>
          <p:cNvSpPr/>
          <p:nvPr userDrawn="1"/>
        </p:nvSpPr>
        <p:spPr>
          <a:xfrm rot="10800000">
            <a:off x="0" y="0"/>
            <a:ext cx="630936" cy="548640"/>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E9B6CD45-F7CE-7D84-E20B-4FD71364D4E2}"/>
              </a:ext>
            </a:extLst>
          </p:cNvPr>
          <p:cNvSpPr>
            <a:spLocks noGrp="1" noRot="1" noMove="1" noResize="1" noEditPoints="1" noAdjustHandles="1" noChangeArrowheads="1" noChangeShapeType="1"/>
          </p:cNvSpPr>
          <p:nvPr userDrawn="1"/>
        </p:nvSpPr>
        <p:spPr>
          <a:xfrm rot="10800000">
            <a:off x="11561064" y="6227064"/>
            <a:ext cx="630936" cy="630936"/>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DE Logo" descr="Logo of the California Department of Education.">
            <a:extLst>
              <a:ext uri="{FF2B5EF4-FFF2-40B4-BE49-F238E27FC236}">
                <a16:creationId xmlns:a16="http://schemas.microsoft.com/office/drawing/2014/main" id="{979CF48F-6F13-8289-44D2-37343F47FFD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821531" y="5489567"/>
            <a:ext cx="1283995" cy="1368433"/>
          </a:xfrm>
          <a:prstGeom prst="rect">
            <a:avLst/>
          </a:prstGeom>
        </p:spPr>
      </p:pic>
    </p:spTree>
    <p:extLst>
      <p:ext uri="{BB962C8B-B14F-4D97-AF65-F5344CB8AC3E}">
        <p14:creationId xmlns:p14="http://schemas.microsoft.com/office/powerpoint/2010/main" val="1209807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5D5B257-C98E-B0DA-9E3F-C9309303B85D}"/>
              </a:ext>
            </a:extLst>
          </p:cNvPr>
          <p:cNvSpPr/>
          <p:nvPr userDrawn="1"/>
        </p:nvSpPr>
        <p:spPr>
          <a:xfrm>
            <a:off x="9554940" y="2134282"/>
            <a:ext cx="2354071" cy="2273886"/>
          </a:xfrm>
          <a:custGeom>
            <a:avLst/>
            <a:gdLst>
              <a:gd name="connsiteX0" fmla="*/ 1234735 w 2354071"/>
              <a:gd name="connsiteY0" fmla="*/ 614 h 2273886"/>
              <a:gd name="connsiteX1" fmla="*/ 2282741 w 2354071"/>
              <a:gd name="connsiteY1" fmla="*/ 333960 h 2273886"/>
              <a:gd name="connsiteX2" fmla="*/ 1552501 w 2354071"/>
              <a:gd name="connsiteY2" fmla="*/ 2246018 h 2273886"/>
              <a:gd name="connsiteX3" fmla="*/ 73179 w 2354071"/>
              <a:gd name="connsiteY3" fmla="*/ 789465 h 2273886"/>
              <a:gd name="connsiteX4" fmla="*/ 1234735 w 2354071"/>
              <a:gd name="connsiteY4" fmla="*/ 614 h 227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71" h="2273886">
                <a:moveTo>
                  <a:pt x="1234735" y="614"/>
                </a:moveTo>
                <a:cubicBezTo>
                  <a:pt x="1706563" y="13081"/>
                  <a:pt x="2159465" y="212581"/>
                  <a:pt x="2282741" y="333960"/>
                </a:cubicBezTo>
                <a:cubicBezTo>
                  <a:pt x="2529295" y="576719"/>
                  <a:pt x="2100380" y="2110538"/>
                  <a:pt x="1552501" y="2246018"/>
                </a:cubicBezTo>
                <a:cubicBezTo>
                  <a:pt x="1004623" y="2381498"/>
                  <a:pt x="-324776" y="2042968"/>
                  <a:pt x="73179" y="789465"/>
                </a:cubicBezTo>
                <a:cubicBezTo>
                  <a:pt x="272156" y="162713"/>
                  <a:pt x="762908" y="-11852"/>
                  <a:pt x="1234735" y="61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3" name="Freeform: Shape 12">
            <a:extLst>
              <a:ext uri="{FF2B5EF4-FFF2-40B4-BE49-F238E27FC236}">
                <a16:creationId xmlns:a16="http://schemas.microsoft.com/office/drawing/2014/main" id="{61F3B831-39D2-F3BA-A6AA-9E6F43CE56B3}"/>
              </a:ext>
            </a:extLst>
          </p:cNvPr>
          <p:cNvSpPr/>
          <p:nvPr userDrawn="1"/>
        </p:nvSpPr>
        <p:spPr>
          <a:xfrm>
            <a:off x="7174107" y="555951"/>
            <a:ext cx="4115992" cy="3687882"/>
          </a:xfrm>
          <a:custGeom>
            <a:avLst/>
            <a:gdLst>
              <a:gd name="connsiteX0" fmla="*/ 2095480 w 4115992"/>
              <a:gd name="connsiteY0" fmla="*/ 1594 h 3687882"/>
              <a:gd name="connsiteX1" fmla="*/ 3212545 w 4115992"/>
              <a:gd name="connsiteY1" fmla="*/ 237897 h 3687882"/>
              <a:gd name="connsiteX2" fmla="*/ 3613312 w 4115992"/>
              <a:gd name="connsiteY2" fmla="*/ 3637982 h 3687882"/>
              <a:gd name="connsiteX3" fmla="*/ 13818 w 4115992"/>
              <a:gd name="connsiteY3" fmla="*/ 1294433 h 3687882"/>
              <a:gd name="connsiteX4" fmla="*/ 2095480 w 4115992"/>
              <a:gd name="connsiteY4" fmla="*/ 1594 h 368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992" h="3687882">
                <a:moveTo>
                  <a:pt x="2095480" y="1594"/>
                </a:moveTo>
                <a:cubicBezTo>
                  <a:pt x="2558738" y="-12214"/>
                  <a:pt x="2980502" y="63487"/>
                  <a:pt x="3212545" y="237897"/>
                </a:cubicBezTo>
                <a:cubicBezTo>
                  <a:pt x="3955083" y="796011"/>
                  <a:pt x="4599491" y="3291774"/>
                  <a:pt x="3613312" y="3637982"/>
                </a:cubicBezTo>
                <a:cubicBezTo>
                  <a:pt x="2627132" y="3984191"/>
                  <a:pt x="242913" y="2456409"/>
                  <a:pt x="13818" y="1294433"/>
                </a:cubicBezTo>
                <a:cubicBezTo>
                  <a:pt x="-143685" y="495575"/>
                  <a:pt x="1076313" y="31973"/>
                  <a:pt x="2095480" y="15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Shape 10">
            <a:extLst>
              <a:ext uri="{FF2B5EF4-FFF2-40B4-BE49-F238E27FC236}">
                <a16:creationId xmlns:a16="http://schemas.microsoft.com/office/drawing/2014/main" id="{0A72116D-6F86-BD64-4466-FC5B3E593B08}"/>
              </a:ext>
            </a:extLst>
          </p:cNvPr>
          <p:cNvSpPr/>
          <p:nvPr userDrawn="1"/>
        </p:nvSpPr>
        <p:spPr>
          <a:xfrm>
            <a:off x="7143263" y="4108165"/>
            <a:ext cx="1880411" cy="1898594"/>
          </a:xfrm>
          <a:custGeom>
            <a:avLst/>
            <a:gdLst>
              <a:gd name="connsiteX0" fmla="*/ 831964 w 1880411"/>
              <a:gd name="connsiteY0" fmla="*/ 1 h 1898594"/>
              <a:gd name="connsiteX1" fmla="*/ 1624530 w 1880411"/>
              <a:gd name="connsiteY1" fmla="*/ 228196 h 1898594"/>
              <a:gd name="connsiteX2" fmla="*/ 1527767 w 1880411"/>
              <a:gd name="connsiteY2" fmla="*/ 1893513 h 1898594"/>
              <a:gd name="connsiteX3" fmla="*/ 70 w 1880411"/>
              <a:gd name="connsiteY3" fmla="*/ 463167 h 1898594"/>
              <a:gd name="connsiteX4" fmla="*/ 831964 w 1880411"/>
              <a:gd name="connsiteY4" fmla="*/ 1 h 189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411" h="1898594">
                <a:moveTo>
                  <a:pt x="831964" y="1"/>
                </a:moveTo>
                <a:cubicBezTo>
                  <a:pt x="1159479" y="-120"/>
                  <a:pt x="1489430" y="83433"/>
                  <a:pt x="1624530" y="228196"/>
                </a:cubicBezTo>
                <a:cubicBezTo>
                  <a:pt x="1933330" y="559082"/>
                  <a:pt x="2030335" y="1811248"/>
                  <a:pt x="1527767" y="1893513"/>
                </a:cubicBezTo>
                <a:cubicBezTo>
                  <a:pt x="1025200" y="1975779"/>
                  <a:pt x="11204" y="1040120"/>
                  <a:pt x="70" y="463167"/>
                </a:cubicBezTo>
                <a:cubicBezTo>
                  <a:pt x="-6193" y="138631"/>
                  <a:pt x="410873" y="157"/>
                  <a:pt x="831964" y="1"/>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786384" y="1774335"/>
            <a:ext cx="6016752" cy="1883664"/>
          </a:xfrm>
        </p:spPr>
        <p:txBody>
          <a:bodyPr lIns="91440" tIns="45720" rIns="91440" bIns="45720" anchor="b">
            <a:noAutofit/>
          </a:bodyPr>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86384" y="4133668"/>
            <a:ext cx="6016752" cy="466344"/>
          </a:xfrm>
        </p:spPr>
        <p:txBody>
          <a:bodyPr>
            <a:noAutofit/>
          </a:bodyPr>
          <a:lstStyle>
            <a:lvl1pPr marL="0" indent="0" algn="l">
              <a:buNone/>
              <a:defRPr sz="2400" b="1">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6" name="Group 15">
            <a:extLst>
              <a:ext uri="{FF2B5EF4-FFF2-40B4-BE49-F238E27FC236}">
                <a16:creationId xmlns:a16="http://schemas.microsoft.com/office/drawing/2014/main" id="{D32690B4-57BF-C0BE-FA3C-73FE216F0B82}"/>
              </a:ext>
            </a:extLst>
          </p:cNvPr>
          <p:cNvGrpSpPr/>
          <p:nvPr userDrawn="1"/>
        </p:nvGrpSpPr>
        <p:grpSpPr>
          <a:xfrm>
            <a:off x="855739" y="3736017"/>
            <a:ext cx="4949109" cy="147360"/>
            <a:chOff x="3862913" y="5584851"/>
            <a:chExt cx="3422601" cy="147360"/>
          </a:xfrm>
        </p:grpSpPr>
        <p:sp>
          <p:nvSpPr>
            <p:cNvPr id="17" name="Rectangle 16">
              <a:extLst>
                <a:ext uri="{FF2B5EF4-FFF2-40B4-BE49-F238E27FC236}">
                  <a16:creationId xmlns:a16="http://schemas.microsoft.com/office/drawing/2014/main" id="{3483EB04-C33A-D643-DD44-2E8C3C612F33}"/>
                </a:ext>
              </a:extLst>
            </p:cNvPr>
            <p:cNvSpPr/>
            <p:nvPr/>
          </p:nvSpPr>
          <p:spPr>
            <a:xfrm>
              <a:off x="3897354"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8" name="Rectangle 17">
              <a:extLst>
                <a:ext uri="{FF2B5EF4-FFF2-40B4-BE49-F238E27FC236}">
                  <a16:creationId xmlns:a16="http://schemas.microsoft.com/office/drawing/2014/main" id="{64EC4960-3667-21EF-9D96-D0357F9D5B70}"/>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9" name="Rectangle 18">
              <a:extLst>
                <a:ext uri="{FF2B5EF4-FFF2-40B4-BE49-F238E27FC236}">
                  <a16:creationId xmlns:a16="http://schemas.microsoft.com/office/drawing/2014/main" id="{82AA39EB-8982-D84E-84D7-9AC369FCB451}"/>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0" name="Rectangle 19">
              <a:extLst>
                <a:ext uri="{FF2B5EF4-FFF2-40B4-BE49-F238E27FC236}">
                  <a16:creationId xmlns:a16="http://schemas.microsoft.com/office/drawing/2014/main" id="{A064C83F-E8F6-A0DF-E60F-A0AF0B0C72B7}"/>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1" name="Rectangle 20">
              <a:extLst>
                <a:ext uri="{FF2B5EF4-FFF2-40B4-BE49-F238E27FC236}">
                  <a16:creationId xmlns:a16="http://schemas.microsoft.com/office/drawing/2014/main" id="{6FE9D1C1-CC9B-F1C1-7498-F913E559E119}"/>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2" name="Rectangle 21">
              <a:extLst>
                <a:ext uri="{FF2B5EF4-FFF2-40B4-BE49-F238E27FC236}">
                  <a16:creationId xmlns:a16="http://schemas.microsoft.com/office/drawing/2014/main" id="{CDF4EF94-285C-826B-4425-3849E693C587}"/>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89C3254F-05F6-4396-9DC0-8191AAC00760}"/>
                </a:ext>
              </a:extLst>
            </p:cNvPr>
            <p:cNvSpPr/>
            <p:nvPr/>
          </p:nvSpPr>
          <p:spPr>
            <a:xfrm>
              <a:off x="3864554" y="5677949"/>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8" name="Picture Placeholder 27">
            <a:extLst>
              <a:ext uri="{FF2B5EF4-FFF2-40B4-BE49-F238E27FC236}">
                <a16:creationId xmlns:a16="http://schemas.microsoft.com/office/drawing/2014/main" id="{287B9F6A-0CB7-4B45-9ADB-F3C42D9441B1}"/>
              </a:ext>
            </a:extLst>
          </p:cNvPr>
          <p:cNvSpPr>
            <a:spLocks noGrp="1"/>
          </p:cNvSpPr>
          <p:nvPr>
            <p:ph type="pic" sz="quarter" idx="10"/>
          </p:nvPr>
        </p:nvSpPr>
        <p:spPr>
          <a:xfrm>
            <a:off x="6481154" y="1065229"/>
            <a:ext cx="4838886" cy="4396060"/>
          </a:xfrm>
          <a:custGeom>
            <a:avLst/>
            <a:gdLst>
              <a:gd name="connsiteX0" fmla="*/ 2849362 w 4838886"/>
              <a:gd name="connsiteY0" fmla="*/ 329 h 4396060"/>
              <a:gd name="connsiteX1" fmla="*/ 3053469 w 4838886"/>
              <a:gd name="connsiteY1" fmla="*/ 32123 h 4396060"/>
              <a:gd name="connsiteX2" fmla="*/ 4034466 w 4838886"/>
              <a:gd name="connsiteY2" fmla="*/ 3833389 h 4396060"/>
              <a:gd name="connsiteX3" fmla="*/ 8680 w 4838886"/>
              <a:gd name="connsiteY3" fmla="*/ 2421584 h 4396060"/>
              <a:gd name="connsiteX4" fmla="*/ 2849362 w 4838886"/>
              <a:gd name="connsiteY4" fmla="*/ 329 h 439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886" h="4396060">
                <a:moveTo>
                  <a:pt x="2849362" y="329"/>
                </a:moveTo>
                <a:cubicBezTo>
                  <a:pt x="2921387" y="2240"/>
                  <a:pt x="2989709" y="12527"/>
                  <a:pt x="3053469" y="32123"/>
                </a:cubicBezTo>
                <a:cubicBezTo>
                  <a:pt x="4073625" y="345656"/>
                  <a:pt x="5899598" y="2188300"/>
                  <a:pt x="4034466" y="3833389"/>
                </a:cubicBezTo>
                <a:cubicBezTo>
                  <a:pt x="2169335" y="5478478"/>
                  <a:pt x="172179" y="3055128"/>
                  <a:pt x="8680" y="2421584"/>
                </a:cubicBezTo>
                <a:cubicBezTo>
                  <a:pt x="-144600" y="1827637"/>
                  <a:pt x="1768983" y="-28337"/>
                  <a:pt x="2849362" y="329"/>
                </a:cubicBezTo>
                <a:close/>
              </a:path>
            </a:pathLst>
          </a:custGeom>
          <a:solidFill>
            <a:schemeClr val="bg1">
              <a:lumMod val="95000"/>
            </a:schemeClr>
          </a:solidFill>
        </p:spPr>
        <p:txBody>
          <a:bodyPr wrap="square" anchor="ctr">
            <a:noAutofit/>
          </a:bodyPr>
          <a:lstStyle>
            <a:lvl1pPr marL="0" indent="0" algn="ctr">
              <a:buNone/>
              <a:defRPr/>
            </a:lvl1pPr>
          </a:lstStyle>
          <a:p>
            <a:endParaRPr lang="en-US"/>
          </a:p>
        </p:txBody>
      </p:sp>
      <p:sp>
        <p:nvSpPr>
          <p:cNvPr id="5" name="Text Placeholder 39">
            <a:extLst>
              <a:ext uri="{FF2B5EF4-FFF2-40B4-BE49-F238E27FC236}">
                <a16:creationId xmlns:a16="http://schemas.microsoft.com/office/drawing/2014/main" id="{F3C46320-935E-5B4D-560B-5D1677F21D49}"/>
              </a:ext>
            </a:extLst>
          </p:cNvPr>
          <p:cNvSpPr>
            <a:spLocks noGrp="1"/>
          </p:cNvSpPr>
          <p:nvPr>
            <p:ph type="body" sz="quarter" idx="22"/>
          </p:nvPr>
        </p:nvSpPr>
        <p:spPr>
          <a:xfrm>
            <a:off x="786383" y="4505372"/>
            <a:ext cx="6016751" cy="448056"/>
          </a:xfrm>
        </p:spPr>
        <p:txBody>
          <a:bodyPr anchor="t">
            <a:noAutofit/>
          </a:bodyPr>
          <a:lstStyle>
            <a:lvl1pPr marL="0" indent="0" algn="l">
              <a:lnSpc>
                <a:spcPct val="100000"/>
              </a:lnSpc>
              <a:buNone/>
              <a:defRPr sz="1800" b="0">
                <a:solidFill>
                  <a:schemeClr val="tx2"/>
                </a:solidFill>
                <a:latin typeface="+mn-lt"/>
                <a:ea typeface="Source Sans Pro" panose="020B0503030403020204" pitchFamily="34" charset="0"/>
              </a:defRPr>
            </a:lvl1pPr>
          </a:lstStyle>
          <a:p>
            <a:pPr lvl="0"/>
            <a:r>
              <a:rPr lang="en-US"/>
              <a:t>Click to edit Master text styles</a:t>
            </a:r>
          </a:p>
        </p:txBody>
      </p:sp>
    </p:spTree>
    <p:extLst>
      <p:ext uri="{BB962C8B-B14F-4D97-AF65-F5344CB8AC3E}">
        <p14:creationId xmlns:p14="http://schemas.microsoft.com/office/powerpoint/2010/main" val="2916498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6281928" y="1124712"/>
            <a:ext cx="5532120" cy="960120"/>
          </a:xfrm>
        </p:spPr>
        <p:txBody>
          <a:bodyPr anchor="b">
            <a:noAutofit/>
          </a:bodyPr>
          <a:lstStyle>
            <a:lvl1pPr>
              <a:lnSpc>
                <a:spcPct val="170000"/>
              </a:lnSpc>
              <a:defRPr sz="4800"/>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236208" y="2286000"/>
            <a:ext cx="5532121" cy="3831328"/>
          </a:xfrm>
        </p:spPr>
        <p:txBody>
          <a:bodyPr>
            <a:noAutofit/>
          </a:bodyPr>
          <a:lstStyle>
            <a:lvl1pPr>
              <a:spcBef>
                <a:spcPts val="1000"/>
              </a:spcBef>
              <a:buClr>
                <a:schemeClr val="accent4"/>
              </a:buClr>
              <a:defRPr sz="2400"/>
            </a:lvl1pPr>
            <a:lvl2pPr>
              <a:buClr>
                <a:schemeClr val="accent4"/>
              </a:buClr>
              <a:defRPr sz="2000"/>
            </a:lvl2pPr>
            <a:lvl3pPr>
              <a:buClr>
                <a:schemeClr val="accent4"/>
              </a:buClr>
              <a:defRPr sz="1800"/>
            </a:lvl3pPr>
            <a:lvl4pPr>
              <a:buClr>
                <a:schemeClr val="accent4"/>
              </a:buClr>
              <a:defRPr sz="1600"/>
            </a:lvl4pPr>
            <a:lvl5pPr>
              <a:buClr>
                <a:schemeClr val="accent4"/>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reeform: Shape 17">
            <a:extLst>
              <a:ext uri="{FF2B5EF4-FFF2-40B4-BE49-F238E27FC236}">
                <a16:creationId xmlns:a16="http://schemas.microsoft.com/office/drawing/2014/main" id="{81C49F2B-58AF-8122-F863-F0AF6DD2628F}"/>
              </a:ext>
            </a:extLst>
          </p:cNvPr>
          <p:cNvSpPr/>
          <p:nvPr userDrawn="1"/>
        </p:nvSpPr>
        <p:spPr>
          <a:xfrm>
            <a:off x="2874900" y="3317773"/>
            <a:ext cx="1864449" cy="3255643"/>
          </a:xfrm>
          <a:custGeom>
            <a:avLst/>
            <a:gdLst>
              <a:gd name="connsiteX0" fmla="*/ 1303919 w 1864449"/>
              <a:gd name="connsiteY0" fmla="*/ 859 h 3255643"/>
              <a:gd name="connsiteX1" fmla="*/ 1598851 w 1864449"/>
              <a:gd name="connsiteY1" fmla="*/ 645726 h 3255643"/>
              <a:gd name="connsiteX2" fmla="*/ 1674028 w 1864449"/>
              <a:gd name="connsiteY2" fmla="*/ 3108073 h 3255643"/>
              <a:gd name="connsiteX3" fmla="*/ 210888 w 1864449"/>
              <a:gd name="connsiteY3" fmla="*/ 2425563 h 3255643"/>
              <a:gd name="connsiteX4" fmla="*/ 61577 w 1864449"/>
              <a:gd name="connsiteY4" fmla="*/ 2059622 h 3255643"/>
              <a:gd name="connsiteX5" fmla="*/ 1303919 w 1864449"/>
              <a:gd name="connsiteY5" fmla="*/ 859 h 325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4449" h="3255643">
                <a:moveTo>
                  <a:pt x="1303919" y="859"/>
                </a:moveTo>
                <a:cubicBezTo>
                  <a:pt x="1554097" y="15355"/>
                  <a:pt x="1708665" y="214035"/>
                  <a:pt x="1598851" y="645726"/>
                </a:cubicBezTo>
                <a:cubicBezTo>
                  <a:pt x="1247448" y="2027136"/>
                  <a:pt x="2268967" y="2591231"/>
                  <a:pt x="1674028" y="3108073"/>
                </a:cubicBezTo>
                <a:cubicBezTo>
                  <a:pt x="1190641" y="3528009"/>
                  <a:pt x="519823" y="2973220"/>
                  <a:pt x="210888" y="2425563"/>
                </a:cubicBezTo>
                <a:cubicBezTo>
                  <a:pt x="139596" y="2299180"/>
                  <a:pt x="87575" y="2173178"/>
                  <a:pt x="61577" y="2059622"/>
                </a:cubicBezTo>
                <a:cubicBezTo>
                  <a:pt x="-259613" y="828525"/>
                  <a:pt x="753529" y="-31033"/>
                  <a:pt x="1303919" y="85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Freeform: Shape 11">
            <a:extLst>
              <a:ext uri="{FF2B5EF4-FFF2-40B4-BE49-F238E27FC236}">
                <a16:creationId xmlns:a16="http://schemas.microsoft.com/office/drawing/2014/main" id="{9E6357F9-711C-8255-E4CF-B983AEC33772}"/>
              </a:ext>
            </a:extLst>
          </p:cNvPr>
          <p:cNvSpPr/>
          <p:nvPr userDrawn="1"/>
        </p:nvSpPr>
        <p:spPr>
          <a:xfrm>
            <a:off x="1727390" y="314278"/>
            <a:ext cx="3559966" cy="4772583"/>
          </a:xfrm>
          <a:custGeom>
            <a:avLst/>
            <a:gdLst>
              <a:gd name="connsiteX0" fmla="*/ 2629170 w 3559966"/>
              <a:gd name="connsiteY0" fmla="*/ 961 h 4772583"/>
              <a:gd name="connsiteX1" fmla="*/ 3272980 w 3559966"/>
              <a:gd name="connsiteY1" fmla="*/ 250595 h 4772583"/>
              <a:gd name="connsiteX2" fmla="*/ 2235116 w 3559966"/>
              <a:gd name="connsiteY2" fmla="*/ 4667993 h 4772583"/>
              <a:gd name="connsiteX3" fmla="*/ 37990 w 3559966"/>
              <a:gd name="connsiteY3" fmla="*/ 1868288 h 4772583"/>
              <a:gd name="connsiteX4" fmla="*/ 2629170 w 3559966"/>
              <a:gd name="connsiteY4" fmla="*/ 961 h 477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966" h="4772583">
                <a:moveTo>
                  <a:pt x="2629170" y="961"/>
                </a:moveTo>
                <a:cubicBezTo>
                  <a:pt x="2893495" y="-9398"/>
                  <a:pt x="3120352" y="63385"/>
                  <a:pt x="3272980" y="250595"/>
                </a:cubicBezTo>
                <a:cubicBezTo>
                  <a:pt x="3970708" y="1106411"/>
                  <a:pt x="3307628" y="4023593"/>
                  <a:pt x="2235116" y="4667993"/>
                </a:cubicBezTo>
                <a:cubicBezTo>
                  <a:pt x="1162605" y="5312392"/>
                  <a:pt x="-250305" y="2806328"/>
                  <a:pt x="37990" y="1868288"/>
                </a:cubicBezTo>
                <a:cubicBezTo>
                  <a:pt x="263221" y="1135444"/>
                  <a:pt x="1685151" y="37958"/>
                  <a:pt x="2629170" y="961"/>
                </a:cubicBezTo>
                <a:close/>
              </a:path>
            </a:pathLst>
          </a:cu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Freeform: Shape 13">
            <a:extLst>
              <a:ext uri="{FF2B5EF4-FFF2-40B4-BE49-F238E27FC236}">
                <a16:creationId xmlns:a16="http://schemas.microsoft.com/office/drawing/2014/main" id="{226E0AB1-EC74-5A50-028C-28AE4D2F619A}"/>
              </a:ext>
            </a:extLst>
          </p:cNvPr>
          <p:cNvSpPr/>
          <p:nvPr userDrawn="1"/>
        </p:nvSpPr>
        <p:spPr>
          <a:xfrm>
            <a:off x="3567607" y="1990454"/>
            <a:ext cx="1865518" cy="2564608"/>
          </a:xfrm>
          <a:custGeom>
            <a:avLst/>
            <a:gdLst>
              <a:gd name="connsiteX0" fmla="*/ 797111 w 1865518"/>
              <a:gd name="connsiteY0" fmla="*/ 25 h 2564608"/>
              <a:gd name="connsiteX1" fmla="*/ 1854618 w 1865518"/>
              <a:gd name="connsiteY1" fmla="*/ 1470433 h 2564608"/>
              <a:gd name="connsiteX2" fmla="*/ 201733 w 1865518"/>
              <a:gd name="connsiteY2" fmla="*/ 2453129 h 2564608"/>
              <a:gd name="connsiteX3" fmla="*/ 581487 w 1865518"/>
              <a:gd name="connsiteY3" fmla="*/ 70732 h 2564608"/>
              <a:gd name="connsiteX4" fmla="*/ 797111 w 1865518"/>
              <a:gd name="connsiteY4" fmla="*/ 25 h 2564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518" h="2564608">
                <a:moveTo>
                  <a:pt x="797111" y="25"/>
                </a:moveTo>
                <a:cubicBezTo>
                  <a:pt x="1321752" y="-5769"/>
                  <a:pt x="1956684" y="1025472"/>
                  <a:pt x="1854618" y="1470433"/>
                </a:cubicBezTo>
                <a:cubicBezTo>
                  <a:pt x="1737971" y="1978960"/>
                  <a:pt x="604749" y="2879982"/>
                  <a:pt x="201733" y="2453129"/>
                </a:cubicBezTo>
                <a:cubicBezTo>
                  <a:pt x="-201282" y="2026275"/>
                  <a:pt x="37672" y="453838"/>
                  <a:pt x="581487" y="70732"/>
                </a:cubicBezTo>
                <a:cubicBezTo>
                  <a:pt x="649464" y="22844"/>
                  <a:pt x="722162" y="852"/>
                  <a:pt x="797111" y="25"/>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3" name="Picture Placeholder 22">
            <a:extLst>
              <a:ext uri="{FF2B5EF4-FFF2-40B4-BE49-F238E27FC236}">
                <a16:creationId xmlns:a16="http://schemas.microsoft.com/office/drawing/2014/main" id="{D254B4BD-F773-23A7-8749-ADF77306DF5B}"/>
              </a:ext>
            </a:extLst>
          </p:cNvPr>
          <p:cNvSpPr>
            <a:spLocks noGrp="1"/>
          </p:cNvSpPr>
          <p:nvPr>
            <p:ph type="pic" sz="quarter" idx="10"/>
          </p:nvPr>
        </p:nvSpPr>
        <p:spPr>
          <a:xfrm>
            <a:off x="1" y="0"/>
            <a:ext cx="4824092" cy="6858000"/>
          </a:xfrm>
          <a:custGeom>
            <a:avLst/>
            <a:gdLst>
              <a:gd name="connsiteX0" fmla="*/ 0 w 4824092"/>
              <a:gd name="connsiteY0" fmla="*/ 0 h 6858000"/>
              <a:gd name="connsiteX1" fmla="*/ 4803723 w 4824092"/>
              <a:gd name="connsiteY1" fmla="*/ 0 h 6858000"/>
              <a:gd name="connsiteX2" fmla="*/ 4809757 w 4824092"/>
              <a:gd name="connsiteY2" fmla="*/ 55240 h 6858000"/>
              <a:gd name="connsiteX3" fmla="*/ 4340558 w 4824092"/>
              <a:gd name="connsiteY3" fmla="*/ 2357355 h 6858000"/>
              <a:gd name="connsiteX4" fmla="*/ 4257693 w 4824092"/>
              <a:gd name="connsiteY4" fmla="*/ 2555609 h 6858000"/>
              <a:gd name="connsiteX5" fmla="*/ 4252750 w 4824092"/>
              <a:gd name="connsiteY5" fmla="*/ 2562419 h 6858000"/>
              <a:gd name="connsiteX6" fmla="*/ 3831222 w 4824092"/>
              <a:gd name="connsiteY6" fmla="*/ 3565223 h 6858000"/>
              <a:gd name="connsiteX7" fmla="*/ 3722847 w 4824092"/>
              <a:gd name="connsiteY7" fmla="*/ 4570758 h 6858000"/>
              <a:gd name="connsiteX8" fmla="*/ 3735780 w 4824092"/>
              <a:gd name="connsiteY8" fmla="*/ 4825008 h 6858000"/>
              <a:gd name="connsiteX9" fmla="*/ 3752253 w 4824092"/>
              <a:gd name="connsiteY9" fmla="*/ 4971340 h 6858000"/>
              <a:gd name="connsiteX10" fmla="*/ 3765887 w 4824092"/>
              <a:gd name="connsiteY10" fmla="*/ 5117348 h 6858000"/>
              <a:gd name="connsiteX11" fmla="*/ 3796459 w 4824092"/>
              <a:gd name="connsiteY11" fmla="*/ 5338295 h 6858000"/>
              <a:gd name="connsiteX12" fmla="*/ 3819568 w 4824092"/>
              <a:gd name="connsiteY12" fmla="*/ 6764086 h 6858000"/>
              <a:gd name="connsiteX13" fmla="*/ 3801837 w 4824092"/>
              <a:gd name="connsiteY13" fmla="*/ 6858000 h 6858000"/>
              <a:gd name="connsiteX14" fmla="*/ 0 w 482409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4092" h="6858000">
                <a:moveTo>
                  <a:pt x="0" y="0"/>
                </a:moveTo>
                <a:lnTo>
                  <a:pt x="4803723" y="0"/>
                </a:lnTo>
                <a:lnTo>
                  <a:pt x="4809757" y="55240"/>
                </a:lnTo>
                <a:cubicBezTo>
                  <a:pt x="4893777" y="1062871"/>
                  <a:pt x="4591706" y="1782362"/>
                  <a:pt x="4340558" y="2357355"/>
                </a:cubicBezTo>
                <a:lnTo>
                  <a:pt x="4257693" y="2555609"/>
                </a:lnTo>
                <a:lnTo>
                  <a:pt x="4252750" y="2562419"/>
                </a:lnTo>
                <a:cubicBezTo>
                  <a:pt x="4069830" y="2857481"/>
                  <a:pt x="3923527" y="3192021"/>
                  <a:pt x="3831222" y="3565223"/>
                </a:cubicBezTo>
                <a:cubicBezTo>
                  <a:pt x="3754831" y="3874077"/>
                  <a:pt x="3715422" y="4209410"/>
                  <a:pt x="3722847" y="4570758"/>
                </a:cubicBezTo>
                <a:cubicBezTo>
                  <a:pt x="3722077" y="4651649"/>
                  <a:pt x="3726482" y="4736740"/>
                  <a:pt x="3735780" y="4825008"/>
                </a:cubicBezTo>
                <a:cubicBezTo>
                  <a:pt x="3744620" y="4882175"/>
                  <a:pt x="3743413" y="4914172"/>
                  <a:pt x="3752253" y="4971340"/>
                </a:cubicBezTo>
                <a:lnTo>
                  <a:pt x="3765887" y="5117348"/>
                </a:lnTo>
                <a:cubicBezTo>
                  <a:pt x="3771847" y="5186617"/>
                  <a:pt x="3781942" y="5260230"/>
                  <a:pt x="3796459" y="5338295"/>
                </a:cubicBezTo>
                <a:cubicBezTo>
                  <a:pt x="3898083" y="5884739"/>
                  <a:pt x="3887578" y="6354017"/>
                  <a:pt x="3819568" y="6764086"/>
                </a:cubicBezTo>
                <a:lnTo>
                  <a:pt x="3801837"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697FE33-C46B-7B45-E4FB-3DEA16B54A5F}"/>
              </a:ext>
            </a:extLst>
          </p:cNvPr>
          <p:cNvSpPr>
            <a:spLocks noGrp="1"/>
          </p:cNvSpPr>
          <p:nvPr>
            <p:ph type="body" sz="quarter" idx="13" hasCustomPrompt="1"/>
          </p:nvPr>
        </p:nvSpPr>
        <p:spPr>
          <a:xfrm>
            <a:off x="1881480" y="1692737"/>
            <a:ext cx="1536333"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6"/>
          </a:solidFill>
        </p:spPr>
        <p:txBody>
          <a:bodyPr wrap="square" rIns="182880">
            <a:noAutofit/>
          </a:bodyPr>
          <a:lstStyle>
            <a:lvl1pPr marL="0" indent="0" algn="ctr">
              <a:lnSpc>
                <a:spcPct val="100000"/>
              </a:lnSpc>
              <a:buNone/>
              <a:defRPr sz="1800">
                <a:solidFill>
                  <a:schemeClr val="bg1"/>
                </a:solidFill>
              </a:defRPr>
            </a:lvl1pPr>
          </a:lstStyle>
          <a:p>
            <a:pPr lvl="0"/>
            <a:r>
              <a:rPr lang="en-US"/>
              <a:t>Time</a:t>
            </a:r>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15" name="Text Placeholder 14">
            <a:extLst>
              <a:ext uri="{FF2B5EF4-FFF2-40B4-BE49-F238E27FC236}">
                <a16:creationId xmlns:a16="http://schemas.microsoft.com/office/drawing/2014/main" id="{AA459E6E-97FC-1074-4C06-9CD71EC9BEDE}"/>
              </a:ext>
            </a:extLst>
          </p:cNvPr>
          <p:cNvSpPr>
            <a:spLocks noGrp="1"/>
          </p:cNvSpPr>
          <p:nvPr>
            <p:ph type="body" sz="quarter" idx="14" hasCustomPrompt="1"/>
          </p:nvPr>
        </p:nvSpPr>
        <p:spPr>
          <a:xfrm>
            <a:off x="1881480" y="2285390"/>
            <a:ext cx="1536333"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5"/>
          </a:solidFill>
        </p:spPr>
        <p:txBody>
          <a:bodyPr wrap="square" rIns="182880">
            <a:noAutofit/>
          </a:bodyPr>
          <a:lstStyle>
            <a:lvl1pPr marL="0" indent="0" algn="ctr">
              <a:lnSpc>
                <a:spcPct val="100000"/>
              </a:lnSpc>
              <a:buNone/>
              <a:defRPr sz="1800">
                <a:solidFill>
                  <a:schemeClr val="bg1"/>
                </a:solidFill>
              </a:defRPr>
            </a:lvl1pPr>
          </a:lstStyle>
          <a:p>
            <a:pPr lvl="0"/>
            <a:r>
              <a:rPr lang="en-US"/>
              <a:t>Time</a:t>
            </a:r>
          </a:p>
        </p:txBody>
      </p:sp>
      <p:sp>
        <p:nvSpPr>
          <p:cNvPr id="16" name="Text Placeholder 15">
            <a:extLst>
              <a:ext uri="{FF2B5EF4-FFF2-40B4-BE49-F238E27FC236}">
                <a16:creationId xmlns:a16="http://schemas.microsoft.com/office/drawing/2014/main" id="{D6E9F63E-C450-8098-3C4A-434344351AFD}"/>
              </a:ext>
            </a:extLst>
          </p:cNvPr>
          <p:cNvSpPr>
            <a:spLocks noGrp="1"/>
          </p:cNvSpPr>
          <p:nvPr>
            <p:ph type="body" sz="quarter" idx="15" hasCustomPrompt="1"/>
          </p:nvPr>
        </p:nvSpPr>
        <p:spPr>
          <a:xfrm>
            <a:off x="1881480" y="2878043"/>
            <a:ext cx="1536333"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4"/>
          </a:solidFill>
        </p:spPr>
        <p:txBody>
          <a:bodyPr wrap="square" rIns="182880">
            <a:noAutofit/>
          </a:bodyPr>
          <a:lstStyle>
            <a:lvl1pPr marL="0" indent="0" algn="ctr">
              <a:lnSpc>
                <a:spcPct val="100000"/>
              </a:lnSpc>
              <a:buNone/>
              <a:defRPr sz="1800">
                <a:solidFill>
                  <a:schemeClr val="bg1"/>
                </a:solidFill>
              </a:defRPr>
            </a:lvl1pPr>
          </a:lstStyle>
          <a:p>
            <a:pPr lvl="0"/>
            <a:r>
              <a:rPr lang="en-US"/>
              <a:t>Time</a:t>
            </a:r>
          </a:p>
        </p:txBody>
      </p:sp>
      <p:sp>
        <p:nvSpPr>
          <p:cNvPr id="17" name="Text Placeholder 16">
            <a:extLst>
              <a:ext uri="{FF2B5EF4-FFF2-40B4-BE49-F238E27FC236}">
                <a16:creationId xmlns:a16="http://schemas.microsoft.com/office/drawing/2014/main" id="{A368112B-632E-7F30-A801-131F91B561B0}"/>
              </a:ext>
            </a:extLst>
          </p:cNvPr>
          <p:cNvSpPr>
            <a:spLocks noGrp="1"/>
          </p:cNvSpPr>
          <p:nvPr>
            <p:ph type="body" sz="quarter" idx="16" hasCustomPrompt="1"/>
          </p:nvPr>
        </p:nvSpPr>
        <p:spPr>
          <a:xfrm>
            <a:off x="1881480" y="3470696"/>
            <a:ext cx="1536333"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2"/>
          </a:solidFill>
          <a:ln>
            <a:noFill/>
          </a:ln>
        </p:spPr>
        <p:txBody>
          <a:bodyPr wrap="square" rIns="182880">
            <a:noAutofit/>
          </a:bodyPr>
          <a:lstStyle>
            <a:lvl1pPr marL="0" indent="0" algn="ctr">
              <a:lnSpc>
                <a:spcPct val="100000"/>
              </a:lnSpc>
              <a:buNone/>
              <a:defRPr sz="1800">
                <a:solidFill>
                  <a:schemeClr val="bg1"/>
                </a:solidFill>
              </a:defRPr>
            </a:lvl1pPr>
          </a:lstStyle>
          <a:p>
            <a:pPr lvl="0"/>
            <a:r>
              <a:rPr lang="en-US"/>
              <a:t>Time</a:t>
            </a:r>
          </a:p>
        </p:txBody>
      </p:sp>
      <p:sp>
        <p:nvSpPr>
          <p:cNvPr id="18" name="Text Placeholder 17">
            <a:extLst>
              <a:ext uri="{FF2B5EF4-FFF2-40B4-BE49-F238E27FC236}">
                <a16:creationId xmlns:a16="http://schemas.microsoft.com/office/drawing/2014/main" id="{2E07528E-155F-E875-8178-E3AEBAD0240A}"/>
              </a:ext>
            </a:extLst>
          </p:cNvPr>
          <p:cNvSpPr>
            <a:spLocks noGrp="1"/>
          </p:cNvSpPr>
          <p:nvPr>
            <p:ph type="body" sz="quarter" idx="17" hasCustomPrompt="1"/>
          </p:nvPr>
        </p:nvSpPr>
        <p:spPr>
          <a:xfrm>
            <a:off x="1881480" y="4063349"/>
            <a:ext cx="1536333"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6"/>
          </a:solidFill>
        </p:spPr>
        <p:txBody>
          <a:bodyPr wrap="square" rIns="182880">
            <a:noAutofit/>
          </a:bodyPr>
          <a:lstStyle>
            <a:lvl1pPr marL="0" indent="0" algn="ctr">
              <a:lnSpc>
                <a:spcPct val="100000"/>
              </a:lnSpc>
              <a:buNone/>
              <a:defRPr sz="1800">
                <a:solidFill>
                  <a:schemeClr val="bg1"/>
                </a:solidFill>
              </a:defRPr>
            </a:lvl1pPr>
          </a:lstStyle>
          <a:p>
            <a:pPr lvl="0"/>
            <a:r>
              <a:rPr lang="en-US"/>
              <a:t>Time</a:t>
            </a:r>
          </a:p>
        </p:txBody>
      </p:sp>
      <p:sp>
        <p:nvSpPr>
          <p:cNvPr id="19" name="Text Placeholder 18">
            <a:extLst>
              <a:ext uri="{FF2B5EF4-FFF2-40B4-BE49-F238E27FC236}">
                <a16:creationId xmlns:a16="http://schemas.microsoft.com/office/drawing/2014/main" id="{B9DB8B3E-9007-385B-8177-800AD9427E56}"/>
              </a:ext>
            </a:extLst>
          </p:cNvPr>
          <p:cNvSpPr>
            <a:spLocks noGrp="1"/>
          </p:cNvSpPr>
          <p:nvPr>
            <p:ph type="body" sz="quarter" idx="18" hasCustomPrompt="1"/>
          </p:nvPr>
        </p:nvSpPr>
        <p:spPr>
          <a:xfrm>
            <a:off x="1881480" y="4656002"/>
            <a:ext cx="1536333"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5"/>
          </a:solidFill>
        </p:spPr>
        <p:txBody>
          <a:bodyPr wrap="square" rIns="182880">
            <a:noAutofit/>
          </a:bodyPr>
          <a:lstStyle>
            <a:lvl1pPr marL="0" indent="0" algn="ctr">
              <a:lnSpc>
                <a:spcPct val="100000"/>
              </a:lnSpc>
              <a:buNone/>
              <a:defRPr sz="1800">
                <a:solidFill>
                  <a:schemeClr val="bg1"/>
                </a:solidFill>
              </a:defRPr>
            </a:lvl1pPr>
          </a:lstStyle>
          <a:p>
            <a:pPr lvl="0"/>
            <a:r>
              <a:rPr lang="en-US"/>
              <a:t>Time</a:t>
            </a:r>
          </a:p>
        </p:txBody>
      </p:sp>
      <p:sp>
        <p:nvSpPr>
          <p:cNvPr id="20" name="Text Placeholder 19">
            <a:extLst>
              <a:ext uri="{FF2B5EF4-FFF2-40B4-BE49-F238E27FC236}">
                <a16:creationId xmlns:a16="http://schemas.microsoft.com/office/drawing/2014/main" id="{9EF9D4FF-13A3-F309-0814-2187BA685B01}"/>
              </a:ext>
            </a:extLst>
          </p:cNvPr>
          <p:cNvSpPr>
            <a:spLocks noGrp="1"/>
          </p:cNvSpPr>
          <p:nvPr>
            <p:ph type="body" sz="quarter" idx="19" hasCustomPrompt="1"/>
          </p:nvPr>
        </p:nvSpPr>
        <p:spPr>
          <a:xfrm>
            <a:off x="1881480" y="5248656"/>
            <a:ext cx="1536333" cy="343434"/>
          </a:xfrm>
          <a:custGeom>
            <a:avLst/>
            <a:gdLst>
              <a:gd name="connsiteX0" fmla="*/ 171534 w 1536333"/>
              <a:gd name="connsiteY0" fmla="*/ 0 h 343434"/>
              <a:gd name="connsiteX1" fmla="*/ 343069 w 1536333"/>
              <a:gd name="connsiteY1" fmla="*/ 0 h 343434"/>
              <a:gd name="connsiteX2" fmla="*/ 343069 w 1536333"/>
              <a:gd name="connsiteY2" fmla="*/ 91 h 343434"/>
              <a:gd name="connsiteX3" fmla="*/ 1193265 w 1536333"/>
              <a:gd name="connsiteY3" fmla="*/ 91 h 343434"/>
              <a:gd name="connsiteX4" fmla="*/ 1193265 w 1536333"/>
              <a:gd name="connsiteY4" fmla="*/ 366 h 343434"/>
              <a:gd name="connsiteX5" fmla="*/ 1364799 w 1536333"/>
              <a:gd name="connsiteY5" fmla="*/ 366 h 343434"/>
              <a:gd name="connsiteX6" fmla="*/ 1536333 w 1536333"/>
              <a:gd name="connsiteY6" fmla="*/ 171900 h 343434"/>
              <a:gd name="connsiteX7" fmla="*/ 1364799 w 1536333"/>
              <a:gd name="connsiteY7" fmla="*/ 343434 h 343434"/>
              <a:gd name="connsiteX8" fmla="*/ 1193265 w 1536333"/>
              <a:gd name="connsiteY8" fmla="*/ 343434 h 343434"/>
              <a:gd name="connsiteX9" fmla="*/ 339549 w 1536333"/>
              <a:gd name="connsiteY9" fmla="*/ 343434 h 343434"/>
              <a:gd name="connsiteX10" fmla="*/ 339549 w 1536333"/>
              <a:gd name="connsiteY10" fmla="*/ 343068 h 343434"/>
              <a:gd name="connsiteX11" fmla="*/ 171534 w 1536333"/>
              <a:gd name="connsiteY11" fmla="*/ 343068 h 343434"/>
              <a:gd name="connsiteX12" fmla="*/ 0 w 1536333"/>
              <a:gd name="connsiteY12" fmla="*/ 171534 h 343434"/>
              <a:gd name="connsiteX13" fmla="*/ 171534 w 1536333"/>
              <a:gd name="connsiteY13" fmla="*/ 0 h 3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333" h="343434">
                <a:moveTo>
                  <a:pt x="171534" y="0"/>
                </a:moveTo>
                <a:lnTo>
                  <a:pt x="343069" y="0"/>
                </a:lnTo>
                <a:lnTo>
                  <a:pt x="343069" y="91"/>
                </a:lnTo>
                <a:lnTo>
                  <a:pt x="1193265" y="91"/>
                </a:lnTo>
                <a:lnTo>
                  <a:pt x="1193265" y="366"/>
                </a:lnTo>
                <a:lnTo>
                  <a:pt x="1364799" y="366"/>
                </a:lnTo>
                <a:cubicBezTo>
                  <a:pt x="1459535" y="366"/>
                  <a:pt x="1536333" y="77164"/>
                  <a:pt x="1536333" y="171900"/>
                </a:cubicBezTo>
                <a:cubicBezTo>
                  <a:pt x="1536333" y="266636"/>
                  <a:pt x="1459535" y="343434"/>
                  <a:pt x="1364799" y="343434"/>
                </a:cubicBezTo>
                <a:lnTo>
                  <a:pt x="1193265" y="343434"/>
                </a:lnTo>
                <a:lnTo>
                  <a:pt x="339549" y="343434"/>
                </a:lnTo>
                <a:lnTo>
                  <a:pt x="339549" y="343068"/>
                </a:lnTo>
                <a:lnTo>
                  <a:pt x="171534" y="343068"/>
                </a:lnTo>
                <a:cubicBezTo>
                  <a:pt x="76798" y="343068"/>
                  <a:pt x="0" y="266270"/>
                  <a:pt x="0" y="171534"/>
                </a:cubicBezTo>
                <a:cubicBezTo>
                  <a:pt x="0" y="76798"/>
                  <a:pt x="76798" y="0"/>
                  <a:pt x="171534" y="0"/>
                </a:cubicBezTo>
                <a:close/>
              </a:path>
            </a:pathLst>
          </a:custGeom>
          <a:solidFill>
            <a:schemeClr val="accent4"/>
          </a:solidFill>
        </p:spPr>
        <p:txBody>
          <a:bodyPr wrap="square" rIns="182880">
            <a:noAutofit/>
          </a:bodyPr>
          <a:lstStyle>
            <a:lvl1pPr marL="0" indent="0" algn="ctr">
              <a:lnSpc>
                <a:spcPct val="100000"/>
              </a:lnSpc>
              <a:buNone/>
              <a:defRPr sz="1800">
                <a:solidFill>
                  <a:schemeClr val="bg1"/>
                </a:solidFill>
              </a:defRPr>
            </a:lvl1pPr>
          </a:lstStyle>
          <a:p>
            <a:pPr lvl="0"/>
            <a:r>
              <a:rPr lang="en-US"/>
              <a:t>Time</a:t>
            </a:r>
          </a:p>
        </p:txBody>
      </p:sp>
      <p:sp>
        <p:nvSpPr>
          <p:cNvPr id="22" name="Text Placeholder 21">
            <a:extLst>
              <a:ext uri="{FF2B5EF4-FFF2-40B4-BE49-F238E27FC236}">
                <a16:creationId xmlns:a16="http://schemas.microsoft.com/office/drawing/2014/main" id="{04383E88-836C-CD34-5C4B-3F0AAF118A66}"/>
              </a:ext>
            </a:extLst>
          </p:cNvPr>
          <p:cNvSpPr>
            <a:spLocks noGrp="1"/>
          </p:cNvSpPr>
          <p:nvPr>
            <p:ph type="body" sz="quarter" idx="20"/>
          </p:nvPr>
        </p:nvSpPr>
        <p:spPr>
          <a:xfrm>
            <a:off x="3520440" y="1636776"/>
            <a:ext cx="6958584" cy="466344"/>
          </a:xfrm>
        </p:spPr>
        <p:txBody>
          <a:bodyPr>
            <a:noAutofit/>
          </a:bodyPr>
          <a:lstStyle>
            <a:lvl1pPr marL="0" indent="0">
              <a:lnSpc>
                <a:spcPct val="100000"/>
              </a:lnSpc>
              <a:buNone/>
              <a:defRPr sz="2400"/>
            </a:lvl1pPr>
          </a:lstStyle>
          <a:p>
            <a:pPr lvl="0"/>
            <a:r>
              <a:rPr lang="en-US"/>
              <a:t>Click to edit Master text styles</a:t>
            </a:r>
          </a:p>
        </p:txBody>
      </p:sp>
      <p:sp>
        <p:nvSpPr>
          <p:cNvPr id="23" name="Text Placeholder 21">
            <a:extLst>
              <a:ext uri="{FF2B5EF4-FFF2-40B4-BE49-F238E27FC236}">
                <a16:creationId xmlns:a16="http://schemas.microsoft.com/office/drawing/2014/main" id="{53CC4C9F-F232-4415-9118-28602D1280E9}"/>
              </a:ext>
            </a:extLst>
          </p:cNvPr>
          <p:cNvSpPr>
            <a:spLocks noGrp="1"/>
          </p:cNvSpPr>
          <p:nvPr>
            <p:ph type="body" sz="quarter" idx="21"/>
          </p:nvPr>
        </p:nvSpPr>
        <p:spPr>
          <a:xfrm>
            <a:off x="3520440" y="2231136"/>
            <a:ext cx="6958584" cy="466344"/>
          </a:xfrm>
        </p:spPr>
        <p:txBody>
          <a:bodyPr>
            <a:noAutofit/>
          </a:bodyPr>
          <a:lstStyle>
            <a:lvl1pPr marL="0" indent="0">
              <a:lnSpc>
                <a:spcPct val="100000"/>
              </a:lnSpc>
              <a:buNone/>
              <a:defRPr sz="2400"/>
            </a:lvl1pPr>
          </a:lstStyle>
          <a:p>
            <a:pPr lvl="0"/>
            <a:r>
              <a:rPr lang="en-US"/>
              <a:t>Click to edit Master text styles</a:t>
            </a:r>
          </a:p>
        </p:txBody>
      </p:sp>
      <p:sp>
        <p:nvSpPr>
          <p:cNvPr id="24" name="Text Placeholder 21">
            <a:extLst>
              <a:ext uri="{FF2B5EF4-FFF2-40B4-BE49-F238E27FC236}">
                <a16:creationId xmlns:a16="http://schemas.microsoft.com/office/drawing/2014/main" id="{5D8B209B-4BCE-6BD8-63D1-CC7CE0AA802F}"/>
              </a:ext>
            </a:extLst>
          </p:cNvPr>
          <p:cNvSpPr>
            <a:spLocks noGrp="1"/>
          </p:cNvSpPr>
          <p:nvPr>
            <p:ph type="body" sz="quarter" idx="22"/>
          </p:nvPr>
        </p:nvSpPr>
        <p:spPr>
          <a:xfrm>
            <a:off x="3520440" y="2825496"/>
            <a:ext cx="6958584" cy="466344"/>
          </a:xfrm>
        </p:spPr>
        <p:txBody>
          <a:bodyPr>
            <a:noAutofit/>
          </a:bodyPr>
          <a:lstStyle>
            <a:lvl1pPr marL="0" indent="0">
              <a:lnSpc>
                <a:spcPct val="100000"/>
              </a:lnSpc>
              <a:buNone/>
              <a:defRPr sz="2400"/>
            </a:lvl1pPr>
          </a:lstStyle>
          <a:p>
            <a:pPr lvl="0"/>
            <a:r>
              <a:rPr lang="en-US"/>
              <a:t>Click to edit Master text styles</a:t>
            </a:r>
          </a:p>
        </p:txBody>
      </p:sp>
      <p:sp>
        <p:nvSpPr>
          <p:cNvPr id="25" name="Text Placeholder 21">
            <a:extLst>
              <a:ext uri="{FF2B5EF4-FFF2-40B4-BE49-F238E27FC236}">
                <a16:creationId xmlns:a16="http://schemas.microsoft.com/office/drawing/2014/main" id="{5FCA2773-BB1C-BDED-1C57-09A106D0AF08}"/>
              </a:ext>
            </a:extLst>
          </p:cNvPr>
          <p:cNvSpPr>
            <a:spLocks noGrp="1"/>
          </p:cNvSpPr>
          <p:nvPr>
            <p:ph type="body" sz="quarter" idx="23"/>
          </p:nvPr>
        </p:nvSpPr>
        <p:spPr>
          <a:xfrm>
            <a:off x="3520440" y="3419856"/>
            <a:ext cx="6958584" cy="466344"/>
          </a:xfrm>
        </p:spPr>
        <p:txBody>
          <a:bodyPr>
            <a:noAutofit/>
          </a:bodyPr>
          <a:lstStyle>
            <a:lvl1pPr marL="0" indent="0">
              <a:lnSpc>
                <a:spcPct val="100000"/>
              </a:lnSpc>
              <a:buNone/>
              <a:defRPr sz="2400"/>
            </a:lvl1pPr>
          </a:lstStyle>
          <a:p>
            <a:pPr lvl="0"/>
            <a:r>
              <a:rPr lang="en-US"/>
              <a:t>Click to edit Master text styles</a:t>
            </a:r>
          </a:p>
        </p:txBody>
      </p:sp>
      <p:sp>
        <p:nvSpPr>
          <p:cNvPr id="26" name="Text Placeholder 21">
            <a:extLst>
              <a:ext uri="{FF2B5EF4-FFF2-40B4-BE49-F238E27FC236}">
                <a16:creationId xmlns:a16="http://schemas.microsoft.com/office/drawing/2014/main" id="{F38CB0D3-C990-7F5C-A633-AA9302BB3540}"/>
              </a:ext>
            </a:extLst>
          </p:cNvPr>
          <p:cNvSpPr>
            <a:spLocks noGrp="1"/>
          </p:cNvSpPr>
          <p:nvPr>
            <p:ph type="body" sz="quarter" idx="24"/>
          </p:nvPr>
        </p:nvSpPr>
        <p:spPr>
          <a:xfrm>
            <a:off x="3520440" y="4014216"/>
            <a:ext cx="6958584" cy="466344"/>
          </a:xfrm>
        </p:spPr>
        <p:txBody>
          <a:bodyPr>
            <a:noAutofit/>
          </a:bodyPr>
          <a:lstStyle>
            <a:lvl1pPr marL="0" indent="0">
              <a:lnSpc>
                <a:spcPct val="100000"/>
              </a:lnSpc>
              <a:buNone/>
              <a:defRPr sz="2400"/>
            </a:lvl1pPr>
          </a:lstStyle>
          <a:p>
            <a:pPr lvl="0"/>
            <a:r>
              <a:rPr lang="en-US"/>
              <a:t>Click to edit Master text styles</a:t>
            </a:r>
          </a:p>
        </p:txBody>
      </p:sp>
      <p:sp>
        <p:nvSpPr>
          <p:cNvPr id="27" name="Text Placeholder 21">
            <a:extLst>
              <a:ext uri="{FF2B5EF4-FFF2-40B4-BE49-F238E27FC236}">
                <a16:creationId xmlns:a16="http://schemas.microsoft.com/office/drawing/2014/main" id="{FCB50D60-CB07-EDD6-072A-081F90BC31A6}"/>
              </a:ext>
            </a:extLst>
          </p:cNvPr>
          <p:cNvSpPr>
            <a:spLocks noGrp="1"/>
          </p:cNvSpPr>
          <p:nvPr>
            <p:ph type="body" sz="quarter" idx="25"/>
          </p:nvPr>
        </p:nvSpPr>
        <p:spPr>
          <a:xfrm>
            <a:off x="3520440" y="4608576"/>
            <a:ext cx="6958584" cy="466344"/>
          </a:xfrm>
        </p:spPr>
        <p:txBody>
          <a:bodyPr>
            <a:noAutofit/>
          </a:bodyPr>
          <a:lstStyle>
            <a:lvl1pPr marL="0" indent="0">
              <a:lnSpc>
                <a:spcPct val="100000"/>
              </a:lnSpc>
              <a:buNone/>
              <a:defRPr sz="2400"/>
            </a:lvl1pPr>
          </a:lstStyle>
          <a:p>
            <a:pPr lvl="0"/>
            <a:r>
              <a:rPr lang="en-US"/>
              <a:t>Click to edit Master text styles</a:t>
            </a:r>
          </a:p>
        </p:txBody>
      </p:sp>
      <p:sp>
        <p:nvSpPr>
          <p:cNvPr id="28" name="Text Placeholder 21">
            <a:extLst>
              <a:ext uri="{FF2B5EF4-FFF2-40B4-BE49-F238E27FC236}">
                <a16:creationId xmlns:a16="http://schemas.microsoft.com/office/drawing/2014/main" id="{190BCFF5-443F-8135-EAA8-9824F88360AE}"/>
              </a:ext>
            </a:extLst>
          </p:cNvPr>
          <p:cNvSpPr>
            <a:spLocks noGrp="1"/>
          </p:cNvSpPr>
          <p:nvPr>
            <p:ph type="body" sz="quarter" idx="26"/>
          </p:nvPr>
        </p:nvSpPr>
        <p:spPr>
          <a:xfrm>
            <a:off x="3520440" y="5202936"/>
            <a:ext cx="6958584" cy="466344"/>
          </a:xfrm>
        </p:spPr>
        <p:txBody>
          <a:bodyPr>
            <a:noAutofit/>
          </a:bodyPr>
          <a:lstStyle>
            <a:lvl1pPr marL="0" indent="0">
              <a:lnSpc>
                <a:spcPct val="100000"/>
              </a:lnSpc>
              <a:buNone/>
              <a:defRPr sz="2400"/>
            </a:lvl1pPr>
          </a:lstStyle>
          <a:p>
            <a:pPr lvl="0"/>
            <a:r>
              <a:rPr lang="en-US"/>
              <a:t>Click to edit Master text styles</a:t>
            </a:r>
          </a:p>
        </p:txBody>
      </p:sp>
      <p:sp>
        <p:nvSpPr>
          <p:cNvPr id="29" name="Slide Number Placeholder 47">
            <a:extLst>
              <a:ext uri="{FF2B5EF4-FFF2-40B4-BE49-F238E27FC236}">
                <a16:creationId xmlns:a16="http://schemas.microsoft.com/office/drawing/2014/main" id="{3D6EB8CA-3E97-2203-B243-CF8914F5EDBE}"/>
              </a:ext>
            </a:extLst>
          </p:cNvPr>
          <p:cNvSpPr>
            <a:spLocks noGrp="1"/>
          </p:cNvSpPr>
          <p:nvPr>
            <p:ph type="sldNum" sz="quarter" idx="12"/>
          </p:nvPr>
        </p:nvSpPr>
        <p:spPr>
          <a:xfrm>
            <a:off x="11493726" y="6232422"/>
            <a:ext cx="350913"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w="12700">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
        <p:nvSpPr>
          <p:cNvPr id="3" name="Text Placeholder 87">
            <a:extLst>
              <a:ext uri="{FF2B5EF4-FFF2-40B4-BE49-F238E27FC236}">
                <a16:creationId xmlns:a16="http://schemas.microsoft.com/office/drawing/2014/main" id="{EEA784EF-3E6A-9E38-B8AC-FDA8B693DC4D}"/>
              </a:ext>
            </a:extLst>
          </p:cNvPr>
          <p:cNvSpPr>
            <a:spLocks noGrp="1"/>
          </p:cNvSpPr>
          <p:nvPr>
            <p:ph type="body" sz="quarter" idx="31" hasCustomPrompt="1"/>
          </p:nvPr>
        </p:nvSpPr>
        <p:spPr>
          <a:xfrm>
            <a:off x="3154680" y="1817973"/>
            <a:ext cx="100584"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4" name="Text Placeholder 87">
            <a:extLst>
              <a:ext uri="{FF2B5EF4-FFF2-40B4-BE49-F238E27FC236}">
                <a16:creationId xmlns:a16="http://schemas.microsoft.com/office/drawing/2014/main" id="{5277C7B0-2FFF-0B06-E9B0-6BD8E0CA2610}"/>
              </a:ext>
            </a:extLst>
          </p:cNvPr>
          <p:cNvSpPr>
            <a:spLocks noGrp="1"/>
          </p:cNvSpPr>
          <p:nvPr>
            <p:ph type="body" sz="quarter" idx="32" hasCustomPrompt="1"/>
          </p:nvPr>
        </p:nvSpPr>
        <p:spPr>
          <a:xfrm>
            <a:off x="3154680" y="2407602"/>
            <a:ext cx="100584"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5" name="Text Placeholder 87">
            <a:extLst>
              <a:ext uri="{FF2B5EF4-FFF2-40B4-BE49-F238E27FC236}">
                <a16:creationId xmlns:a16="http://schemas.microsoft.com/office/drawing/2014/main" id="{149A2160-9598-9848-9211-C37363680E14}"/>
              </a:ext>
            </a:extLst>
          </p:cNvPr>
          <p:cNvSpPr>
            <a:spLocks noGrp="1"/>
          </p:cNvSpPr>
          <p:nvPr>
            <p:ph type="body" sz="quarter" idx="33" hasCustomPrompt="1"/>
          </p:nvPr>
        </p:nvSpPr>
        <p:spPr>
          <a:xfrm>
            <a:off x="3154680" y="3006693"/>
            <a:ext cx="100584"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6" name="Text Placeholder 87">
            <a:extLst>
              <a:ext uri="{FF2B5EF4-FFF2-40B4-BE49-F238E27FC236}">
                <a16:creationId xmlns:a16="http://schemas.microsoft.com/office/drawing/2014/main" id="{91EBF4BF-F08B-2CEA-0D2E-98E7E79E5876}"/>
              </a:ext>
            </a:extLst>
          </p:cNvPr>
          <p:cNvSpPr>
            <a:spLocks noGrp="1"/>
          </p:cNvSpPr>
          <p:nvPr>
            <p:ph type="body" sz="quarter" idx="34" hasCustomPrompt="1"/>
          </p:nvPr>
        </p:nvSpPr>
        <p:spPr>
          <a:xfrm>
            <a:off x="3154680" y="3602736"/>
            <a:ext cx="100584"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7" name="Text Placeholder 87">
            <a:extLst>
              <a:ext uri="{FF2B5EF4-FFF2-40B4-BE49-F238E27FC236}">
                <a16:creationId xmlns:a16="http://schemas.microsoft.com/office/drawing/2014/main" id="{4E881374-20C5-943C-FBFF-01633C0C5A19}"/>
              </a:ext>
            </a:extLst>
          </p:cNvPr>
          <p:cNvSpPr>
            <a:spLocks noGrp="1"/>
          </p:cNvSpPr>
          <p:nvPr>
            <p:ph type="body" sz="quarter" idx="35" hasCustomPrompt="1"/>
          </p:nvPr>
        </p:nvSpPr>
        <p:spPr>
          <a:xfrm>
            <a:off x="3154680" y="4184774"/>
            <a:ext cx="100584"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 name="Text Placeholder 87">
            <a:extLst>
              <a:ext uri="{FF2B5EF4-FFF2-40B4-BE49-F238E27FC236}">
                <a16:creationId xmlns:a16="http://schemas.microsoft.com/office/drawing/2014/main" id="{CE37C895-FC39-62C3-6D17-38E9E86C29A9}"/>
              </a:ext>
            </a:extLst>
          </p:cNvPr>
          <p:cNvSpPr>
            <a:spLocks noGrp="1"/>
          </p:cNvSpPr>
          <p:nvPr>
            <p:ph type="body" sz="quarter" idx="36" hasCustomPrompt="1"/>
          </p:nvPr>
        </p:nvSpPr>
        <p:spPr>
          <a:xfrm>
            <a:off x="3154680" y="4777427"/>
            <a:ext cx="100584"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9" name="Text Placeholder 87">
            <a:extLst>
              <a:ext uri="{FF2B5EF4-FFF2-40B4-BE49-F238E27FC236}">
                <a16:creationId xmlns:a16="http://schemas.microsoft.com/office/drawing/2014/main" id="{097C8867-E297-05B1-44D3-06B4565506B3}"/>
              </a:ext>
            </a:extLst>
          </p:cNvPr>
          <p:cNvSpPr>
            <a:spLocks noGrp="1"/>
          </p:cNvSpPr>
          <p:nvPr>
            <p:ph type="body" sz="quarter" idx="37" hasCustomPrompt="1"/>
          </p:nvPr>
        </p:nvSpPr>
        <p:spPr>
          <a:xfrm>
            <a:off x="3154680" y="5385816"/>
            <a:ext cx="100584" cy="100584"/>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bg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Tree>
    <p:extLst>
      <p:ext uri="{BB962C8B-B14F-4D97-AF65-F5344CB8AC3E}">
        <p14:creationId xmlns:p14="http://schemas.microsoft.com/office/powerpoint/2010/main" val="301069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1289BE7D-1215-472B-8E96-33B39885C32E}"/>
              </a:ext>
            </a:extLst>
          </p:cNvPr>
          <p:cNvSpPr>
            <a:spLocks noGrp="1"/>
          </p:cNvSpPr>
          <p:nvPr>
            <p:ph type="title"/>
          </p:nvPr>
        </p:nvSpPr>
        <p:spPr>
          <a:xfrm>
            <a:off x="647700" y="304800"/>
            <a:ext cx="10858500" cy="1320800"/>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9BF2AC34-E280-4117-AC49-8FDFCE9006B6}"/>
              </a:ext>
            </a:extLst>
          </p:cNvPr>
          <p:cNvSpPr>
            <a:spLocks noGrp="1"/>
          </p:cNvSpPr>
          <p:nvPr>
            <p:ph sz="quarter" idx="10"/>
          </p:nvPr>
        </p:nvSpPr>
        <p:spPr>
          <a:xfrm>
            <a:off x="647700"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B9E7ACB-46E8-4425-AE03-6C52694602A6}"/>
              </a:ext>
            </a:extLst>
          </p:cNvPr>
          <p:cNvSpPr>
            <a:spLocks noGrp="1"/>
          </p:cNvSpPr>
          <p:nvPr>
            <p:ph sz="quarter" idx="11"/>
          </p:nvPr>
        </p:nvSpPr>
        <p:spPr>
          <a:xfrm>
            <a:off x="4376737"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39A5F31-DAAD-418F-B6E7-C43CE4C5BAC9}"/>
              </a:ext>
            </a:extLst>
          </p:cNvPr>
          <p:cNvSpPr>
            <a:spLocks noGrp="1"/>
          </p:cNvSpPr>
          <p:nvPr>
            <p:ph sz="quarter" idx="12"/>
          </p:nvPr>
        </p:nvSpPr>
        <p:spPr>
          <a:xfrm>
            <a:off x="8105775"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261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328E5A9-3E96-A456-5CB0-A372980ABD6D}"/>
              </a:ext>
            </a:extLst>
          </p:cNvPr>
          <p:cNvSpPr>
            <a:spLocks noGrp="1"/>
          </p:cNvSpPr>
          <p:nvPr>
            <p:ph type="body" sz="quarter" idx="14"/>
          </p:nvPr>
        </p:nvSpPr>
        <p:spPr>
          <a:xfrm>
            <a:off x="727611" y="3282696"/>
            <a:ext cx="2097025"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6">
              <a:lumMod val="20000"/>
              <a:lumOff val="80000"/>
            </a:schemeClr>
          </a:solidFill>
        </p:spPr>
        <p:txBody>
          <a:bodyPr wrap="square" lIns="256032" tIns="182880">
            <a:noAutofit/>
          </a:bodyPr>
          <a:lstStyle>
            <a:lvl1pPr marL="0" indent="0">
              <a:lnSpc>
                <a:spcPts val="2080"/>
              </a:lnSpc>
              <a:buNone/>
              <a:defRPr sz="1400"/>
            </a:lvl1pPr>
          </a:lstStyle>
          <a:p>
            <a:pPr lvl="0"/>
            <a:r>
              <a:rPr lang="en-US"/>
              <a:t>Click to edit Master text styles</a:t>
            </a:r>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
        <p:nvSpPr>
          <p:cNvPr id="9" name="Text Placeholder 8">
            <a:extLst>
              <a:ext uri="{FF2B5EF4-FFF2-40B4-BE49-F238E27FC236}">
                <a16:creationId xmlns:a16="http://schemas.microsoft.com/office/drawing/2014/main" id="{C404936C-01DF-E460-1652-953D803A5642}"/>
              </a:ext>
            </a:extLst>
          </p:cNvPr>
          <p:cNvSpPr>
            <a:spLocks noGrp="1"/>
          </p:cNvSpPr>
          <p:nvPr>
            <p:ph type="body" sz="quarter" idx="13"/>
          </p:nvPr>
        </p:nvSpPr>
        <p:spPr>
          <a:xfrm>
            <a:off x="728249" y="1810512"/>
            <a:ext cx="2097025"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6"/>
          </a:solidFill>
        </p:spPr>
        <p:txBody>
          <a:bodyPr wrap="square" tIns="914400">
            <a:noAutofit/>
          </a:bodyPr>
          <a:lstStyle>
            <a:lvl1pPr marL="0" indent="0" algn="ctr">
              <a:lnSpc>
                <a:spcPct val="100000"/>
              </a:lnSpc>
              <a:buNone/>
              <a:defRPr sz="180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3" name="Text Placeholder 12">
            <a:extLst>
              <a:ext uri="{FF2B5EF4-FFF2-40B4-BE49-F238E27FC236}">
                <a16:creationId xmlns:a16="http://schemas.microsoft.com/office/drawing/2014/main" id="{EEECA5FF-4198-40C6-E409-683E3CFE4D6E}"/>
              </a:ext>
            </a:extLst>
          </p:cNvPr>
          <p:cNvSpPr>
            <a:spLocks noGrp="1"/>
          </p:cNvSpPr>
          <p:nvPr>
            <p:ph type="body" sz="quarter" idx="15"/>
          </p:nvPr>
        </p:nvSpPr>
        <p:spPr>
          <a:xfrm>
            <a:off x="2888858" y="3282696"/>
            <a:ext cx="2097025"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5">
              <a:lumMod val="20000"/>
              <a:lumOff val="80000"/>
            </a:schemeClr>
          </a:solidFill>
        </p:spPr>
        <p:txBody>
          <a:bodyPr wrap="square" lIns="256032" tIns="182880">
            <a:noAutofit/>
          </a:bodyPr>
          <a:lstStyle>
            <a:lvl1pPr marL="0" indent="0">
              <a:lnSpc>
                <a:spcPts val="2080"/>
              </a:lnSpc>
              <a:buNone/>
              <a:defRPr sz="1400"/>
            </a:lvl1pPr>
          </a:lstStyle>
          <a:p>
            <a:pPr lvl="0"/>
            <a:r>
              <a:rPr lang="en-US"/>
              <a:t>Click to edit Master text styles</a:t>
            </a:r>
          </a:p>
        </p:txBody>
      </p:sp>
      <p:sp>
        <p:nvSpPr>
          <p:cNvPr id="21" name="Text Placeholder 20">
            <a:extLst>
              <a:ext uri="{FF2B5EF4-FFF2-40B4-BE49-F238E27FC236}">
                <a16:creationId xmlns:a16="http://schemas.microsoft.com/office/drawing/2014/main" id="{EA25738D-5FC9-11BE-6A39-BCC099F5E3F3}"/>
              </a:ext>
            </a:extLst>
          </p:cNvPr>
          <p:cNvSpPr>
            <a:spLocks noGrp="1"/>
          </p:cNvSpPr>
          <p:nvPr>
            <p:ph type="body" sz="quarter" idx="16"/>
          </p:nvPr>
        </p:nvSpPr>
        <p:spPr>
          <a:xfrm>
            <a:off x="2889337" y="1810512"/>
            <a:ext cx="2097025"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5"/>
          </a:solidFill>
        </p:spPr>
        <p:txBody>
          <a:bodyPr wrap="square" tIns="914400">
            <a:noAutofit/>
          </a:bodyPr>
          <a:lstStyle>
            <a:lvl1pPr marL="0" indent="0" algn="ctr">
              <a:lnSpc>
                <a:spcPct val="100000"/>
              </a:lnSpc>
              <a:buNone/>
              <a:defRPr sz="180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1" name="Text Placeholder 30">
            <a:extLst>
              <a:ext uri="{FF2B5EF4-FFF2-40B4-BE49-F238E27FC236}">
                <a16:creationId xmlns:a16="http://schemas.microsoft.com/office/drawing/2014/main" id="{D00068B6-2B22-347E-06EB-68CB7507CDBC}"/>
              </a:ext>
            </a:extLst>
          </p:cNvPr>
          <p:cNvSpPr>
            <a:spLocks noGrp="1"/>
          </p:cNvSpPr>
          <p:nvPr>
            <p:ph type="body" sz="quarter" idx="17"/>
          </p:nvPr>
        </p:nvSpPr>
        <p:spPr>
          <a:xfrm>
            <a:off x="5050105" y="3282696"/>
            <a:ext cx="2097025"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3">
              <a:lumMod val="20000"/>
              <a:lumOff val="80000"/>
            </a:schemeClr>
          </a:solidFill>
        </p:spPr>
        <p:txBody>
          <a:bodyPr wrap="square" lIns="256032" tIns="182880">
            <a:noAutofit/>
          </a:bodyPr>
          <a:lstStyle>
            <a:lvl1pPr marL="0" indent="0">
              <a:lnSpc>
                <a:spcPts val="2080"/>
              </a:lnSpc>
              <a:buNone/>
              <a:defRPr sz="1400"/>
            </a:lvl1pPr>
          </a:lstStyle>
          <a:p>
            <a:pPr lvl="0"/>
            <a:r>
              <a:rPr lang="en-US"/>
              <a:t>Click to edit Master text styles</a:t>
            </a:r>
          </a:p>
        </p:txBody>
      </p:sp>
      <p:sp>
        <p:nvSpPr>
          <p:cNvPr id="32" name="Text Placeholder 31">
            <a:extLst>
              <a:ext uri="{FF2B5EF4-FFF2-40B4-BE49-F238E27FC236}">
                <a16:creationId xmlns:a16="http://schemas.microsoft.com/office/drawing/2014/main" id="{AD62E108-D9EF-788B-DB44-CA3DF01BC2D0}"/>
              </a:ext>
            </a:extLst>
          </p:cNvPr>
          <p:cNvSpPr>
            <a:spLocks noGrp="1"/>
          </p:cNvSpPr>
          <p:nvPr>
            <p:ph type="body" sz="quarter" idx="18"/>
          </p:nvPr>
        </p:nvSpPr>
        <p:spPr>
          <a:xfrm>
            <a:off x="5050425" y="1810512"/>
            <a:ext cx="2097025"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4"/>
          </a:solidFill>
        </p:spPr>
        <p:txBody>
          <a:bodyPr wrap="square" tIns="914400">
            <a:noAutofit/>
          </a:bodyPr>
          <a:lstStyle>
            <a:lvl1pPr marL="0" indent="0" algn="ctr">
              <a:lnSpc>
                <a:spcPct val="100000"/>
              </a:lnSpc>
              <a:buNone/>
              <a:defRPr sz="180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3" name="Text Placeholder 32">
            <a:extLst>
              <a:ext uri="{FF2B5EF4-FFF2-40B4-BE49-F238E27FC236}">
                <a16:creationId xmlns:a16="http://schemas.microsoft.com/office/drawing/2014/main" id="{1E5D52B6-2309-1A15-4155-7DAF8355AAD4}"/>
              </a:ext>
            </a:extLst>
          </p:cNvPr>
          <p:cNvSpPr>
            <a:spLocks noGrp="1"/>
          </p:cNvSpPr>
          <p:nvPr>
            <p:ph type="body" sz="quarter" idx="19"/>
          </p:nvPr>
        </p:nvSpPr>
        <p:spPr>
          <a:xfrm>
            <a:off x="7211352" y="3282696"/>
            <a:ext cx="2097025"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2">
              <a:lumMod val="20000"/>
              <a:lumOff val="80000"/>
            </a:schemeClr>
          </a:solidFill>
        </p:spPr>
        <p:txBody>
          <a:bodyPr wrap="square" lIns="256032" tIns="182880">
            <a:noAutofit/>
          </a:bodyPr>
          <a:lstStyle>
            <a:lvl1pPr marL="0" indent="0">
              <a:lnSpc>
                <a:spcPts val="2080"/>
              </a:lnSpc>
              <a:buNone/>
              <a:defRPr sz="1400"/>
            </a:lvl1pPr>
          </a:lstStyle>
          <a:p>
            <a:pPr lvl="0"/>
            <a:r>
              <a:rPr lang="en-US"/>
              <a:t>Click to edit Master text styles</a:t>
            </a:r>
          </a:p>
        </p:txBody>
      </p:sp>
      <p:sp>
        <p:nvSpPr>
          <p:cNvPr id="34" name="Text Placeholder 33">
            <a:extLst>
              <a:ext uri="{FF2B5EF4-FFF2-40B4-BE49-F238E27FC236}">
                <a16:creationId xmlns:a16="http://schemas.microsoft.com/office/drawing/2014/main" id="{984CC2A1-BD79-0EBA-018E-9C3FB7EFC55A}"/>
              </a:ext>
            </a:extLst>
          </p:cNvPr>
          <p:cNvSpPr>
            <a:spLocks noGrp="1"/>
          </p:cNvSpPr>
          <p:nvPr>
            <p:ph type="body" sz="quarter" idx="20"/>
          </p:nvPr>
        </p:nvSpPr>
        <p:spPr>
          <a:xfrm>
            <a:off x="7211513" y="1810512"/>
            <a:ext cx="2097025"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2"/>
          </a:solidFill>
        </p:spPr>
        <p:txBody>
          <a:bodyPr wrap="square" tIns="914400">
            <a:noAutofit/>
          </a:bodyPr>
          <a:lstStyle>
            <a:lvl1pPr marL="0" indent="0" algn="ctr">
              <a:lnSpc>
                <a:spcPct val="100000"/>
              </a:lnSpc>
              <a:buNone/>
              <a:defRPr sz="180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402FD16F-52D5-C9B6-8A87-9377789853CB}"/>
              </a:ext>
            </a:extLst>
          </p:cNvPr>
          <p:cNvSpPr>
            <a:spLocks noGrp="1"/>
          </p:cNvSpPr>
          <p:nvPr>
            <p:ph type="body" sz="quarter" idx="21"/>
          </p:nvPr>
        </p:nvSpPr>
        <p:spPr>
          <a:xfrm>
            <a:off x="9372600" y="3282696"/>
            <a:ext cx="2097025" cy="1857619"/>
          </a:xfrm>
          <a:custGeom>
            <a:avLst/>
            <a:gdLst>
              <a:gd name="connsiteX0" fmla="*/ 0 w 2097025"/>
              <a:gd name="connsiteY0" fmla="*/ 0 h 1857619"/>
              <a:gd name="connsiteX1" fmla="*/ 2097025 w 2097025"/>
              <a:gd name="connsiteY1" fmla="*/ 2 h 1857619"/>
              <a:gd name="connsiteX2" fmla="*/ 2097025 w 2097025"/>
              <a:gd name="connsiteY2" fmla="*/ 1686565 h 1857619"/>
              <a:gd name="connsiteX3" fmla="*/ 1925971 w 2097025"/>
              <a:gd name="connsiteY3" fmla="*/ 1857619 h 1857619"/>
              <a:gd name="connsiteX4" fmla="*/ 171054 w 2097025"/>
              <a:gd name="connsiteY4" fmla="*/ 1857619 h 1857619"/>
              <a:gd name="connsiteX5" fmla="*/ 0 w 2097025"/>
              <a:gd name="connsiteY5" fmla="*/ 1686565 h 1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025" h="1857619">
                <a:moveTo>
                  <a:pt x="0" y="0"/>
                </a:moveTo>
                <a:lnTo>
                  <a:pt x="2097025" y="2"/>
                </a:lnTo>
                <a:lnTo>
                  <a:pt x="2097025" y="1686565"/>
                </a:lnTo>
                <a:cubicBezTo>
                  <a:pt x="2097025" y="1781036"/>
                  <a:pt x="2020442" y="1857619"/>
                  <a:pt x="1925971" y="1857619"/>
                </a:cubicBezTo>
                <a:lnTo>
                  <a:pt x="171054" y="1857619"/>
                </a:lnTo>
                <a:cubicBezTo>
                  <a:pt x="76583" y="1857619"/>
                  <a:pt x="0" y="1781036"/>
                  <a:pt x="0" y="1686565"/>
                </a:cubicBezTo>
                <a:close/>
              </a:path>
            </a:pathLst>
          </a:custGeom>
          <a:solidFill>
            <a:schemeClr val="accent6">
              <a:lumMod val="20000"/>
              <a:lumOff val="80000"/>
            </a:schemeClr>
          </a:solidFill>
        </p:spPr>
        <p:txBody>
          <a:bodyPr wrap="square" lIns="256032" tIns="182880">
            <a:noAutofit/>
          </a:bodyPr>
          <a:lstStyle>
            <a:lvl1pPr marL="0" indent="0">
              <a:lnSpc>
                <a:spcPts val="2080"/>
              </a:lnSpc>
              <a:buNone/>
              <a:defRPr sz="1400"/>
            </a:lvl1pPr>
          </a:lstStyle>
          <a:p>
            <a:pPr lvl="0"/>
            <a:r>
              <a:rPr lang="en-US"/>
              <a:t>Click to edit Master text styles</a:t>
            </a:r>
          </a:p>
        </p:txBody>
      </p:sp>
      <p:sp>
        <p:nvSpPr>
          <p:cNvPr id="36" name="Text Placeholder 35">
            <a:extLst>
              <a:ext uri="{FF2B5EF4-FFF2-40B4-BE49-F238E27FC236}">
                <a16:creationId xmlns:a16="http://schemas.microsoft.com/office/drawing/2014/main" id="{D3C91DD1-C82F-9A24-2D28-0423C62D6BDE}"/>
              </a:ext>
            </a:extLst>
          </p:cNvPr>
          <p:cNvSpPr>
            <a:spLocks noGrp="1"/>
          </p:cNvSpPr>
          <p:nvPr>
            <p:ph type="body" sz="quarter" idx="22"/>
          </p:nvPr>
        </p:nvSpPr>
        <p:spPr>
          <a:xfrm>
            <a:off x="9372600" y="1810512"/>
            <a:ext cx="2097025" cy="1444540"/>
          </a:xfrm>
          <a:custGeom>
            <a:avLst/>
            <a:gdLst>
              <a:gd name="connsiteX0" fmla="*/ 171054 w 2097025"/>
              <a:gd name="connsiteY0" fmla="*/ 0 h 1444540"/>
              <a:gd name="connsiteX1" fmla="*/ 1925971 w 2097025"/>
              <a:gd name="connsiteY1" fmla="*/ 0 h 1444540"/>
              <a:gd name="connsiteX2" fmla="*/ 2097025 w 2097025"/>
              <a:gd name="connsiteY2" fmla="*/ 202990 h 1444540"/>
              <a:gd name="connsiteX3" fmla="*/ 2097025 w 2097025"/>
              <a:gd name="connsiteY3" fmla="*/ 1444540 h 1444540"/>
              <a:gd name="connsiteX4" fmla="*/ 0 w 2097025"/>
              <a:gd name="connsiteY4" fmla="*/ 1444540 h 1444540"/>
              <a:gd name="connsiteX5" fmla="*/ 0 w 2097025"/>
              <a:gd name="connsiteY5" fmla="*/ 202990 h 1444540"/>
              <a:gd name="connsiteX6" fmla="*/ 171054 w 2097025"/>
              <a:gd name="connsiteY6" fmla="*/ 0 h 14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025" h="1444540">
                <a:moveTo>
                  <a:pt x="171054" y="0"/>
                </a:moveTo>
                <a:lnTo>
                  <a:pt x="1925971" y="0"/>
                </a:lnTo>
                <a:cubicBezTo>
                  <a:pt x="2020442" y="0"/>
                  <a:pt x="2097025" y="90881"/>
                  <a:pt x="2097025" y="202990"/>
                </a:cubicBezTo>
                <a:lnTo>
                  <a:pt x="2097025" y="1444540"/>
                </a:lnTo>
                <a:lnTo>
                  <a:pt x="0" y="1444540"/>
                </a:lnTo>
                <a:lnTo>
                  <a:pt x="0" y="202990"/>
                </a:lnTo>
                <a:cubicBezTo>
                  <a:pt x="0" y="90881"/>
                  <a:pt x="76583" y="0"/>
                  <a:pt x="171054" y="0"/>
                </a:cubicBezTo>
                <a:close/>
              </a:path>
            </a:pathLst>
          </a:custGeom>
          <a:solidFill>
            <a:schemeClr val="accent6"/>
          </a:solidFill>
        </p:spPr>
        <p:txBody>
          <a:bodyPr wrap="square" tIns="914400">
            <a:noAutofit/>
          </a:bodyPr>
          <a:lstStyle>
            <a:lvl1pPr marL="0" indent="0" algn="ctr">
              <a:lnSpc>
                <a:spcPct val="100000"/>
              </a:lnSpc>
              <a:buNone/>
              <a:defRPr sz="1800" b="1">
                <a:solidFill>
                  <a:schemeClr val="bg1"/>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Picture Placeholder 41">
            <a:extLst>
              <a:ext uri="{FF2B5EF4-FFF2-40B4-BE49-F238E27FC236}">
                <a16:creationId xmlns:a16="http://schemas.microsoft.com/office/drawing/2014/main" id="{2E75FE04-F1AE-7E14-6CE0-BE887CC0B700}"/>
              </a:ext>
            </a:extLst>
          </p:cNvPr>
          <p:cNvSpPr>
            <a:spLocks noGrp="1"/>
          </p:cNvSpPr>
          <p:nvPr>
            <p:ph type="pic" sz="quarter" idx="23"/>
          </p:nvPr>
        </p:nvSpPr>
        <p:spPr>
          <a:xfrm>
            <a:off x="1433223" y="1938528"/>
            <a:ext cx="685800" cy="685800"/>
          </a:xfrm>
        </p:spPr>
        <p:txBody>
          <a:bodyPr anchor="ctr">
            <a:noAutofit/>
          </a:bodyPr>
          <a:lstStyle>
            <a:lvl1pPr marL="0" indent="0" algn="ctr">
              <a:buNone/>
              <a:defRPr sz="1050">
                <a:solidFill>
                  <a:schemeClr val="bg1"/>
                </a:solidFill>
              </a:defRPr>
            </a:lvl1pPr>
          </a:lstStyle>
          <a:p>
            <a:endParaRPr lang="en-US"/>
          </a:p>
        </p:txBody>
      </p:sp>
      <p:sp>
        <p:nvSpPr>
          <p:cNvPr id="43" name="Picture Placeholder 41">
            <a:extLst>
              <a:ext uri="{FF2B5EF4-FFF2-40B4-BE49-F238E27FC236}">
                <a16:creationId xmlns:a16="http://schemas.microsoft.com/office/drawing/2014/main" id="{618F3EEF-DED6-D6EE-33B9-E400C17395DD}"/>
              </a:ext>
            </a:extLst>
          </p:cNvPr>
          <p:cNvSpPr>
            <a:spLocks noGrp="1"/>
          </p:cNvSpPr>
          <p:nvPr>
            <p:ph type="pic" sz="quarter" idx="24"/>
          </p:nvPr>
        </p:nvSpPr>
        <p:spPr>
          <a:xfrm>
            <a:off x="3594470" y="1938528"/>
            <a:ext cx="685800" cy="685800"/>
          </a:xfrm>
        </p:spPr>
        <p:txBody>
          <a:bodyPr anchor="ctr">
            <a:noAutofit/>
          </a:bodyPr>
          <a:lstStyle>
            <a:lvl1pPr marL="0" indent="0" algn="ctr">
              <a:buNone/>
              <a:defRPr sz="1050">
                <a:solidFill>
                  <a:schemeClr val="bg1"/>
                </a:solidFill>
              </a:defRPr>
            </a:lvl1pPr>
          </a:lstStyle>
          <a:p>
            <a:endParaRPr lang="en-US"/>
          </a:p>
        </p:txBody>
      </p:sp>
      <p:sp>
        <p:nvSpPr>
          <p:cNvPr id="44" name="Picture Placeholder 41">
            <a:extLst>
              <a:ext uri="{FF2B5EF4-FFF2-40B4-BE49-F238E27FC236}">
                <a16:creationId xmlns:a16="http://schemas.microsoft.com/office/drawing/2014/main" id="{FAF43AFC-F356-7C77-42ED-D04C1DCB1407}"/>
              </a:ext>
            </a:extLst>
          </p:cNvPr>
          <p:cNvSpPr>
            <a:spLocks noGrp="1"/>
          </p:cNvSpPr>
          <p:nvPr>
            <p:ph type="pic" sz="quarter" idx="25"/>
          </p:nvPr>
        </p:nvSpPr>
        <p:spPr>
          <a:xfrm>
            <a:off x="7916964" y="1938528"/>
            <a:ext cx="685800" cy="685800"/>
          </a:xfrm>
        </p:spPr>
        <p:txBody>
          <a:bodyPr anchor="ctr">
            <a:noAutofit/>
          </a:bodyPr>
          <a:lstStyle>
            <a:lvl1pPr marL="0" indent="0" algn="ctr">
              <a:buNone/>
              <a:defRPr sz="1050">
                <a:solidFill>
                  <a:schemeClr val="bg1"/>
                </a:solidFill>
              </a:defRPr>
            </a:lvl1pPr>
          </a:lstStyle>
          <a:p>
            <a:endParaRPr lang="en-US"/>
          </a:p>
        </p:txBody>
      </p:sp>
      <p:sp>
        <p:nvSpPr>
          <p:cNvPr id="45" name="Picture Placeholder 41">
            <a:extLst>
              <a:ext uri="{FF2B5EF4-FFF2-40B4-BE49-F238E27FC236}">
                <a16:creationId xmlns:a16="http://schemas.microsoft.com/office/drawing/2014/main" id="{B055C43A-5F91-E3E1-824B-3D9DBC46C990}"/>
              </a:ext>
            </a:extLst>
          </p:cNvPr>
          <p:cNvSpPr>
            <a:spLocks noGrp="1"/>
          </p:cNvSpPr>
          <p:nvPr>
            <p:ph type="pic" sz="quarter" idx="26"/>
          </p:nvPr>
        </p:nvSpPr>
        <p:spPr>
          <a:xfrm>
            <a:off x="10078212" y="1938528"/>
            <a:ext cx="685800" cy="685800"/>
          </a:xfrm>
        </p:spPr>
        <p:txBody>
          <a:bodyPr anchor="ctr">
            <a:noAutofit/>
          </a:bodyPr>
          <a:lstStyle>
            <a:lvl1pPr marL="0" indent="0" algn="ctr">
              <a:buNone/>
              <a:defRPr sz="1050">
                <a:solidFill>
                  <a:schemeClr val="bg1"/>
                </a:solidFill>
              </a:defRPr>
            </a:lvl1pPr>
          </a:lstStyle>
          <a:p>
            <a:endParaRPr lang="en-US"/>
          </a:p>
        </p:txBody>
      </p:sp>
      <p:sp>
        <p:nvSpPr>
          <p:cNvPr id="46" name="Picture Placeholder 41">
            <a:extLst>
              <a:ext uri="{FF2B5EF4-FFF2-40B4-BE49-F238E27FC236}">
                <a16:creationId xmlns:a16="http://schemas.microsoft.com/office/drawing/2014/main" id="{E5865370-14B5-B57B-793F-0939E43C797C}"/>
              </a:ext>
            </a:extLst>
          </p:cNvPr>
          <p:cNvSpPr>
            <a:spLocks noGrp="1"/>
          </p:cNvSpPr>
          <p:nvPr>
            <p:ph type="pic" sz="quarter" idx="27"/>
          </p:nvPr>
        </p:nvSpPr>
        <p:spPr>
          <a:xfrm>
            <a:off x="5794056" y="1938528"/>
            <a:ext cx="685800" cy="685800"/>
          </a:xfrm>
        </p:spPr>
        <p:txBody>
          <a:bodyPr anchor="ctr">
            <a:noAutofit/>
          </a:bodyPr>
          <a:lstStyle>
            <a:lvl1pPr marL="0" indent="0" algn="ctr">
              <a:buNone/>
              <a:defRPr sz="1050">
                <a:solidFill>
                  <a:schemeClr val="bg1"/>
                </a:solidFill>
              </a:defRPr>
            </a:lvl1pPr>
          </a:lstStyle>
          <a:p>
            <a:endParaRPr lang="en-US"/>
          </a:p>
        </p:txBody>
      </p:sp>
      <p:sp>
        <p:nvSpPr>
          <p:cNvPr id="3" name="Slide Number Placeholder 2">
            <a:extLst>
              <a:ext uri="{FF2B5EF4-FFF2-40B4-BE49-F238E27FC236}">
                <a16:creationId xmlns:a16="http://schemas.microsoft.com/office/drawing/2014/main" id="{7C04BCDD-1238-6F57-82E1-0907C9B0DF9A}"/>
              </a:ext>
            </a:extLst>
          </p:cNvPr>
          <p:cNvSpPr>
            <a:spLocks noGrp="1"/>
          </p:cNvSpPr>
          <p:nvPr>
            <p:ph type="sldNum" sz="quarter" idx="12"/>
          </p:nvPr>
        </p:nvSpPr>
        <p:spPr>
          <a:xfrm>
            <a:off x="11471732" y="6231541"/>
            <a:ext cx="377576"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5024594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83680" y="1883664"/>
            <a:ext cx="5230368" cy="1773936"/>
          </a:xfrm>
        </p:spPr>
        <p:txBody>
          <a:bodyPr anchor="b">
            <a:noAutofit/>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583680" y="4059936"/>
            <a:ext cx="5230368" cy="1527048"/>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riangle 2">
            <a:extLst>
              <a:ext uri="{FF2B5EF4-FFF2-40B4-BE49-F238E27FC236}">
                <a16:creationId xmlns:a16="http://schemas.microsoft.com/office/drawing/2014/main" id="{A706176C-DE3B-34E7-E308-E5516DCAE9DF}"/>
              </a:ext>
            </a:extLst>
          </p:cNvPr>
          <p:cNvSpPr/>
          <p:nvPr userDrawn="1"/>
        </p:nvSpPr>
        <p:spPr>
          <a:xfrm rot="2731129" flipH="1">
            <a:off x="3381079" y="1810544"/>
            <a:ext cx="2398338" cy="2070985"/>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24802 w 5064988"/>
              <a:gd name="connsiteY0" fmla="*/ 3102785 h 4402324"/>
              <a:gd name="connsiteX1" fmla="*/ 3175317 w 5064988"/>
              <a:gd name="connsiteY1" fmla="*/ 26435 h 4402324"/>
              <a:gd name="connsiteX2" fmla="*/ 4940895 w 5064988"/>
              <a:gd name="connsiteY2" fmla="*/ 4257817 h 4402324"/>
              <a:gd name="connsiteX3" fmla="*/ 24802 w 5064988"/>
              <a:gd name="connsiteY3" fmla="*/ 3102785 h 4402324"/>
              <a:gd name="connsiteX0" fmla="*/ 176394 w 5216580"/>
              <a:gd name="connsiteY0" fmla="*/ 3115981 h 4583471"/>
              <a:gd name="connsiteX1" fmla="*/ 3326909 w 5216580"/>
              <a:gd name="connsiteY1" fmla="*/ 39631 h 4583471"/>
              <a:gd name="connsiteX2" fmla="*/ 5092487 w 5216580"/>
              <a:gd name="connsiteY2" fmla="*/ 4271013 h 4583471"/>
              <a:gd name="connsiteX3" fmla="*/ 176394 w 5216580"/>
              <a:gd name="connsiteY3" fmla="*/ 3115981 h 4583471"/>
              <a:gd name="connsiteX0" fmla="*/ 15210 w 4678213"/>
              <a:gd name="connsiteY0" fmla="*/ 3101798 h 3799725"/>
              <a:gd name="connsiteX1" fmla="*/ 3165725 w 4678213"/>
              <a:gd name="connsiteY1" fmla="*/ 25448 h 3799725"/>
              <a:gd name="connsiteX2" fmla="*/ 4516292 w 4678213"/>
              <a:gd name="connsiteY2" fmla="*/ 3559583 h 3799725"/>
              <a:gd name="connsiteX3" fmla="*/ 15210 w 4678213"/>
              <a:gd name="connsiteY3" fmla="*/ 3101798 h 3799725"/>
              <a:gd name="connsiteX0" fmla="*/ 15210 w 5235277"/>
              <a:gd name="connsiteY0" fmla="*/ 3101798 h 4322047"/>
              <a:gd name="connsiteX1" fmla="*/ 3165725 w 5235277"/>
              <a:gd name="connsiteY1" fmla="*/ 25448 h 4322047"/>
              <a:gd name="connsiteX2" fmla="*/ 4516292 w 5235277"/>
              <a:gd name="connsiteY2" fmla="*/ 3559583 h 4322047"/>
              <a:gd name="connsiteX3" fmla="*/ 15210 w 5235277"/>
              <a:gd name="connsiteY3" fmla="*/ 3101798 h 4322047"/>
              <a:gd name="connsiteX0" fmla="*/ 26802 w 5246869"/>
              <a:gd name="connsiteY0" fmla="*/ 3104602 h 4397353"/>
              <a:gd name="connsiteX1" fmla="*/ 3177317 w 5246869"/>
              <a:gd name="connsiteY1" fmla="*/ 28252 h 4397353"/>
              <a:gd name="connsiteX2" fmla="*/ 4527884 w 5246869"/>
              <a:gd name="connsiteY2" fmla="*/ 3562387 h 4397353"/>
              <a:gd name="connsiteX3" fmla="*/ 26802 w 5246869"/>
              <a:gd name="connsiteY3" fmla="*/ 3104602 h 4397353"/>
              <a:gd name="connsiteX0" fmla="*/ 46594 w 5266661"/>
              <a:gd name="connsiteY0" fmla="*/ 3111058 h 4547804"/>
              <a:gd name="connsiteX1" fmla="*/ 3197109 w 5266661"/>
              <a:gd name="connsiteY1" fmla="*/ 34708 h 4547804"/>
              <a:gd name="connsiteX2" fmla="*/ 4547676 w 5266661"/>
              <a:gd name="connsiteY2" fmla="*/ 3568843 h 4547804"/>
              <a:gd name="connsiteX3" fmla="*/ 46594 w 5266661"/>
              <a:gd name="connsiteY3" fmla="*/ 3111058 h 4547804"/>
            </a:gdLst>
            <a:ahLst/>
            <a:cxnLst>
              <a:cxn ang="0">
                <a:pos x="connsiteX0" y="connsiteY0"/>
              </a:cxn>
              <a:cxn ang="0">
                <a:pos x="connsiteX1" y="connsiteY1"/>
              </a:cxn>
              <a:cxn ang="0">
                <a:pos x="connsiteX2" y="connsiteY2"/>
              </a:cxn>
              <a:cxn ang="0">
                <a:pos x="connsiteX3" y="connsiteY3"/>
              </a:cxn>
            </a:cxnLst>
            <a:rect l="l" t="t" r="r" b="b"/>
            <a:pathLst>
              <a:path w="5266661" h="4547804">
                <a:moveTo>
                  <a:pt x="46594" y="3111058"/>
                </a:moveTo>
                <a:cubicBezTo>
                  <a:pt x="-373125" y="1686135"/>
                  <a:pt x="2153170" y="-286134"/>
                  <a:pt x="3197109" y="34708"/>
                </a:cubicBezTo>
                <a:cubicBezTo>
                  <a:pt x="4241048" y="355550"/>
                  <a:pt x="6386084" y="1880811"/>
                  <a:pt x="4547676" y="3568843"/>
                </a:cubicBezTo>
                <a:cubicBezTo>
                  <a:pt x="2709268" y="5256875"/>
                  <a:pt x="466313" y="4535981"/>
                  <a:pt x="46594" y="311105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riangle 2">
            <a:extLst>
              <a:ext uri="{FF2B5EF4-FFF2-40B4-BE49-F238E27FC236}">
                <a16:creationId xmlns:a16="http://schemas.microsoft.com/office/drawing/2014/main" id="{4191ACCE-E2FF-ADC5-FEB0-FA8A3F9626AE}"/>
              </a:ext>
            </a:extLst>
          </p:cNvPr>
          <p:cNvSpPr/>
          <p:nvPr userDrawn="1"/>
        </p:nvSpPr>
        <p:spPr>
          <a:xfrm rot="7237460" flipH="1">
            <a:off x="1812165" y="3120345"/>
            <a:ext cx="3992494" cy="2613637"/>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Triangle 2">
            <a:extLst>
              <a:ext uri="{FF2B5EF4-FFF2-40B4-BE49-F238E27FC236}">
                <a16:creationId xmlns:a16="http://schemas.microsoft.com/office/drawing/2014/main" id="{22C8BC4C-7DCA-1B85-484B-247D5B590328}"/>
              </a:ext>
            </a:extLst>
          </p:cNvPr>
          <p:cNvSpPr/>
          <p:nvPr userDrawn="1"/>
        </p:nvSpPr>
        <p:spPr>
          <a:xfrm rot="2201564" flipH="1">
            <a:off x="2358749" y="362550"/>
            <a:ext cx="3363416" cy="2201818"/>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0" name="Group 19">
            <a:extLst>
              <a:ext uri="{FF2B5EF4-FFF2-40B4-BE49-F238E27FC236}">
                <a16:creationId xmlns:a16="http://schemas.microsoft.com/office/drawing/2014/main" id="{A98EEF5F-359B-0A3E-4703-17D54C337F7D}"/>
              </a:ext>
            </a:extLst>
          </p:cNvPr>
          <p:cNvGrpSpPr/>
          <p:nvPr userDrawn="1"/>
        </p:nvGrpSpPr>
        <p:grpSpPr>
          <a:xfrm>
            <a:off x="6675146" y="3793035"/>
            <a:ext cx="4398604" cy="130784"/>
            <a:chOff x="3862913" y="5584851"/>
            <a:chExt cx="3422601" cy="153845"/>
          </a:xfrm>
        </p:grpSpPr>
        <p:sp>
          <p:nvSpPr>
            <p:cNvPr id="21" name="Rectangle 20">
              <a:extLst>
                <a:ext uri="{FF2B5EF4-FFF2-40B4-BE49-F238E27FC236}">
                  <a16:creationId xmlns:a16="http://schemas.microsoft.com/office/drawing/2014/main" id="{556F995B-79E9-40FC-EC4F-418B254CB2F2}"/>
                </a:ext>
              </a:extLst>
            </p:cNvPr>
            <p:cNvSpPr/>
            <p:nvPr/>
          </p:nvSpPr>
          <p:spPr>
            <a:xfrm>
              <a:off x="3897354"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2" name="Rectangle 21">
              <a:extLst>
                <a:ext uri="{FF2B5EF4-FFF2-40B4-BE49-F238E27FC236}">
                  <a16:creationId xmlns:a16="http://schemas.microsoft.com/office/drawing/2014/main" id="{B194BB79-1436-93AE-C419-4272735B402A}"/>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3" name="Rectangle 22">
              <a:extLst>
                <a:ext uri="{FF2B5EF4-FFF2-40B4-BE49-F238E27FC236}">
                  <a16:creationId xmlns:a16="http://schemas.microsoft.com/office/drawing/2014/main" id="{A5E49EA0-238C-A57E-25DD-3AE5FA909392}"/>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4" name="Rectangle 23">
              <a:extLst>
                <a:ext uri="{FF2B5EF4-FFF2-40B4-BE49-F238E27FC236}">
                  <a16:creationId xmlns:a16="http://schemas.microsoft.com/office/drawing/2014/main" id="{5D4FB821-AE71-3E47-8FDD-50A9F310CACD}"/>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5" name="Rectangle 24">
              <a:extLst>
                <a:ext uri="{FF2B5EF4-FFF2-40B4-BE49-F238E27FC236}">
                  <a16:creationId xmlns:a16="http://schemas.microsoft.com/office/drawing/2014/main" id="{62FFEF12-AF16-8E0C-F5E3-647B245A5DB7}"/>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26" name="Rectangle 25">
              <a:extLst>
                <a:ext uri="{FF2B5EF4-FFF2-40B4-BE49-F238E27FC236}">
                  <a16:creationId xmlns:a16="http://schemas.microsoft.com/office/drawing/2014/main" id="{72FE276A-B176-37F5-81DD-A7FA387951E0}"/>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Rectangle 26">
              <a:extLst>
                <a:ext uri="{FF2B5EF4-FFF2-40B4-BE49-F238E27FC236}">
                  <a16:creationId xmlns:a16="http://schemas.microsoft.com/office/drawing/2014/main" id="{BAB844B3-BEDC-58B8-BBE2-4A2BD1B962B6}"/>
                </a:ext>
              </a:extLst>
            </p:cNvPr>
            <p:cNvSpPr/>
            <p:nvPr/>
          </p:nvSpPr>
          <p:spPr>
            <a:xfrm>
              <a:off x="3864554" y="5684434"/>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7" name="Picture Placeholder 16">
            <a:extLst>
              <a:ext uri="{FF2B5EF4-FFF2-40B4-BE49-F238E27FC236}">
                <a16:creationId xmlns:a16="http://schemas.microsoft.com/office/drawing/2014/main" id="{08563960-8154-819B-975D-B17D16AA2508}"/>
              </a:ext>
            </a:extLst>
          </p:cNvPr>
          <p:cNvSpPr>
            <a:spLocks noGrp="1"/>
          </p:cNvSpPr>
          <p:nvPr>
            <p:ph type="pic" sz="quarter" idx="10"/>
          </p:nvPr>
        </p:nvSpPr>
        <p:spPr>
          <a:xfrm>
            <a:off x="0" y="0"/>
            <a:ext cx="4559064" cy="6858000"/>
          </a:xfrm>
          <a:custGeom>
            <a:avLst/>
            <a:gdLst>
              <a:gd name="connsiteX0" fmla="*/ 0 w 4559064"/>
              <a:gd name="connsiteY0" fmla="*/ 0 h 6858000"/>
              <a:gd name="connsiteX1" fmla="*/ 3436547 w 4559064"/>
              <a:gd name="connsiteY1" fmla="*/ 0 h 6858000"/>
              <a:gd name="connsiteX2" fmla="*/ 3486113 w 4559064"/>
              <a:gd name="connsiteY2" fmla="*/ 50380 h 6858000"/>
              <a:gd name="connsiteX3" fmla="*/ 4505103 w 4559064"/>
              <a:gd name="connsiteY3" fmla="*/ 3615110 h 6858000"/>
              <a:gd name="connsiteX4" fmla="*/ 2867386 w 4559064"/>
              <a:gd name="connsiteY4" fmla="*/ 6834846 h 6858000"/>
              <a:gd name="connsiteX5" fmla="*/ 2848782 w 4559064"/>
              <a:gd name="connsiteY5" fmla="*/ 6848973 h 6858000"/>
              <a:gd name="connsiteX6" fmla="*/ 2835078 w 4559064"/>
              <a:gd name="connsiteY6" fmla="*/ 6858000 h 6858000"/>
              <a:gd name="connsiteX7" fmla="*/ 0 w 455906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9064" h="6858000">
                <a:moveTo>
                  <a:pt x="0" y="0"/>
                </a:moveTo>
                <a:lnTo>
                  <a:pt x="3436547" y="0"/>
                </a:lnTo>
                <a:lnTo>
                  <a:pt x="3486113" y="50380"/>
                </a:lnTo>
                <a:cubicBezTo>
                  <a:pt x="4418018" y="1058627"/>
                  <a:pt x="4688463" y="2594351"/>
                  <a:pt x="4505103" y="3615110"/>
                </a:cubicBezTo>
                <a:cubicBezTo>
                  <a:pt x="4358416" y="4431718"/>
                  <a:pt x="3774605" y="5735358"/>
                  <a:pt x="2867386" y="6834846"/>
                </a:cubicBezTo>
                <a:cubicBezTo>
                  <a:pt x="2864078" y="6838585"/>
                  <a:pt x="2856912" y="6843618"/>
                  <a:pt x="2848782" y="6848973"/>
                </a:cubicBezTo>
                <a:lnTo>
                  <a:pt x="2835078"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802635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777240" y="1051560"/>
            <a:ext cx="4928616" cy="1325880"/>
          </a:xfrm>
        </p:spPr>
        <p:txBody>
          <a:bodyPr anchor="ctr">
            <a:noAutofit/>
          </a:bodyPr>
          <a:lstStyle>
            <a:lvl1pPr>
              <a:defRPr sz="4800"/>
            </a:lvl1pPr>
          </a:lstStyle>
          <a:p>
            <a:r>
              <a:rPr lang="en-US"/>
              <a:t>Click to edit Master title style</a:t>
            </a:r>
          </a:p>
        </p:txBody>
      </p:sp>
      <p:sp>
        <p:nvSpPr>
          <p:cNvPr id="9" name="Triangle 2">
            <a:extLst>
              <a:ext uri="{FF2B5EF4-FFF2-40B4-BE49-F238E27FC236}">
                <a16:creationId xmlns:a16="http://schemas.microsoft.com/office/drawing/2014/main" id="{5EB8A065-03DB-880F-ECEB-1EB0C3BA3ED4}"/>
              </a:ext>
            </a:extLst>
          </p:cNvPr>
          <p:cNvSpPr/>
          <p:nvPr userDrawn="1"/>
        </p:nvSpPr>
        <p:spPr>
          <a:xfrm rot="18063433">
            <a:off x="6691756" y="3506614"/>
            <a:ext cx="2243660" cy="1673591"/>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Lst>
            <a:ahLst/>
            <a:cxnLst>
              <a:cxn ang="0">
                <a:pos x="connsiteX0" y="connsiteY0"/>
              </a:cxn>
              <a:cxn ang="0">
                <a:pos x="connsiteX1" y="connsiteY1"/>
              </a:cxn>
              <a:cxn ang="0">
                <a:pos x="connsiteX2" y="connsiteY2"/>
              </a:cxn>
              <a:cxn ang="0">
                <a:pos x="connsiteX3" y="connsiteY3"/>
              </a:cxn>
            </a:cxnLst>
            <a:rect l="l" t="t" r="r" b="b"/>
            <a:pathLst>
              <a:path w="5311374" h="3961862">
                <a:moveTo>
                  <a:pt x="116397" y="2487445"/>
                </a:moveTo>
                <a:cubicBezTo>
                  <a:pt x="-600751" y="1293854"/>
                  <a:pt x="2188231" y="-278564"/>
                  <a:pt x="3232170" y="42278"/>
                </a:cubicBezTo>
                <a:cubicBezTo>
                  <a:pt x="4276109" y="363120"/>
                  <a:pt x="5984922" y="2865980"/>
                  <a:pt x="5032490" y="3642477"/>
                </a:cubicBezTo>
                <a:cubicBezTo>
                  <a:pt x="4080058" y="4418974"/>
                  <a:pt x="833545" y="3681036"/>
                  <a:pt x="116397" y="24874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riangle 2">
            <a:extLst>
              <a:ext uri="{FF2B5EF4-FFF2-40B4-BE49-F238E27FC236}">
                <a16:creationId xmlns:a16="http://schemas.microsoft.com/office/drawing/2014/main" id="{245AC05D-9D11-0077-E419-8E8CFFDA5874}"/>
              </a:ext>
            </a:extLst>
          </p:cNvPr>
          <p:cNvSpPr/>
          <p:nvPr userDrawn="1"/>
        </p:nvSpPr>
        <p:spPr>
          <a:xfrm rot="16535288">
            <a:off x="6931487" y="669775"/>
            <a:ext cx="4197907" cy="2748107"/>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116397 w 5759583"/>
              <a:gd name="connsiteY0" fmla="*/ 2487445 h 3799980"/>
              <a:gd name="connsiteX1" fmla="*/ 3232170 w 5759583"/>
              <a:gd name="connsiteY1" fmla="*/ 42278 h 3799980"/>
              <a:gd name="connsiteX2" fmla="*/ 5032490 w 5759583"/>
              <a:gd name="connsiteY2" fmla="*/ 3642477 h 3799980"/>
              <a:gd name="connsiteX3" fmla="*/ 116397 w 5759583"/>
              <a:gd name="connsiteY3" fmla="*/ 2487445 h 3799980"/>
              <a:gd name="connsiteX0" fmla="*/ 116397 w 6115206"/>
              <a:gd name="connsiteY0" fmla="*/ 2487445 h 3807611"/>
              <a:gd name="connsiteX1" fmla="*/ 3232170 w 6115206"/>
              <a:gd name="connsiteY1" fmla="*/ 42278 h 3807611"/>
              <a:gd name="connsiteX2" fmla="*/ 5032490 w 6115206"/>
              <a:gd name="connsiteY2" fmla="*/ 3642477 h 3807611"/>
              <a:gd name="connsiteX3" fmla="*/ 116397 w 6115206"/>
              <a:gd name="connsiteY3" fmla="*/ 2487445 h 3807611"/>
              <a:gd name="connsiteX0" fmla="*/ 116397 w 6206862"/>
              <a:gd name="connsiteY0" fmla="*/ 2487445 h 3799576"/>
              <a:gd name="connsiteX1" fmla="*/ 3232170 w 6206862"/>
              <a:gd name="connsiteY1" fmla="*/ 42278 h 3799576"/>
              <a:gd name="connsiteX2" fmla="*/ 5032490 w 6206862"/>
              <a:gd name="connsiteY2" fmla="*/ 3642477 h 3799576"/>
              <a:gd name="connsiteX3" fmla="*/ 116397 w 6206862"/>
              <a:gd name="connsiteY3" fmla="*/ 2487445 h 3799576"/>
              <a:gd name="connsiteX0" fmla="*/ 124476 w 6214941"/>
              <a:gd name="connsiteY0" fmla="*/ 2454008 h 3766139"/>
              <a:gd name="connsiteX1" fmla="*/ 3240249 w 6214941"/>
              <a:gd name="connsiteY1" fmla="*/ 8841 h 3766139"/>
              <a:gd name="connsiteX2" fmla="*/ 5040569 w 6214941"/>
              <a:gd name="connsiteY2" fmla="*/ 3609040 h 3766139"/>
              <a:gd name="connsiteX3" fmla="*/ 124476 w 6214941"/>
              <a:gd name="connsiteY3" fmla="*/ 2454008 h 3766139"/>
              <a:gd name="connsiteX0" fmla="*/ 124476 w 6397505"/>
              <a:gd name="connsiteY0" fmla="*/ 2454008 h 3930790"/>
              <a:gd name="connsiteX1" fmla="*/ 3240249 w 6397505"/>
              <a:gd name="connsiteY1" fmla="*/ 8841 h 3930790"/>
              <a:gd name="connsiteX2" fmla="*/ 5040569 w 6397505"/>
              <a:gd name="connsiteY2" fmla="*/ 3609040 h 3930790"/>
              <a:gd name="connsiteX3" fmla="*/ 124476 w 6397505"/>
              <a:gd name="connsiteY3" fmla="*/ 2454008 h 3930790"/>
              <a:gd name="connsiteX0" fmla="*/ 159282 w 6432311"/>
              <a:gd name="connsiteY0" fmla="*/ 2456586 h 3933368"/>
              <a:gd name="connsiteX1" fmla="*/ 3275055 w 6432311"/>
              <a:gd name="connsiteY1" fmla="*/ 11419 h 3933368"/>
              <a:gd name="connsiteX2" fmla="*/ 5075375 w 6432311"/>
              <a:gd name="connsiteY2" fmla="*/ 3611618 h 3933368"/>
              <a:gd name="connsiteX3" fmla="*/ 159282 w 6432311"/>
              <a:gd name="connsiteY3" fmla="*/ 2456586 h 3933368"/>
              <a:gd name="connsiteX0" fmla="*/ 159282 w 6599093"/>
              <a:gd name="connsiteY0" fmla="*/ 2456586 h 3932011"/>
              <a:gd name="connsiteX1" fmla="*/ 3275055 w 6599093"/>
              <a:gd name="connsiteY1" fmla="*/ 11419 h 3932011"/>
              <a:gd name="connsiteX2" fmla="*/ 5075375 w 6599093"/>
              <a:gd name="connsiteY2" fmla="*/ 3611618 h 3932011"/>
              <a:gd name="connsiteX3" fmla="*/ 159282 w 6599093"/>
              <a:gd name="connsiteY3" fmla="*/ 2456586 h 3932011"/>
              <a:gd name="connsiteX0" fmla="*/ 26590 w 6423987"/>
              <a:gd name="connsiteY0" fmla="*/ 2451701 h 4246435"/>
              <a:gd name="connsiteX1" fmla="*/ 3142363 w 6423987"/>
              <a:gd name="connsiteY1" fmla="*/ 6534 h 4246435"/>
              <a:gd name="connsiteX2" fmla="*/ 4875447 w 6423987"/>
              <a:gd name="connsiteY2" fmla="*/ 3942910 h 4246435"/>
              <a:gd name="connsiteX3" fmla="*/ 26590 w 6423987"/>
              <a:gd name="connsiteY3" fmla="*/ 2451701 h 4246435"/>
              <a:gd name="connsiteX0" fmla="*/ 96204 w 6493601"/>
              <a:gd name="connsiteY0" fmla="*/ 2456221 h 4250955"/>
              <a:gd name="connsiteX1" fmla="*/ 3211977 w 6493601"/>
              <a:gd name="connsiteY1" fmla="*/ 11054 h 4250955"/>
              <a:gd name="connsiteX2" fmla="*/ 4945061 w 6493601"/>
              <a:gd name="connsiteY2" fmla="*/ 3947430 h 4250955"/>
              <a:gd name="connsiteX3" fmla="*/ 96204 w 6493601"/>
              <a:gd name="connsiteY3" fmla="*/ 2456221 h 4250955"/>
            </a:gdLst>
            <a:ahLst/>
            <a:cxnLst>
              <a:cxn ang="0">
                <a:pos x="connsiteX0" y="connsiteY0"/>
              </a:cxn>
              <a:cxn ang="0">
                <a:pos x="connsiteX1" y="connsiteY1"/>
              </a:cxn>
              <a:cxn ang="0">
                <a:pos x="connsiteX2" y="connsiteY2"/>
              </a:cxn>
              <a:cxn ang="0">
                <a:pos x="connsiteX3" y="connsiteY3"/>
              </a:cxn>
            </a:cxnLst>
            <a:rect l="l" t="t" r="r" b="b"/>
            <a:pathLst>
              <a:path w="6493601" h="4250955">
                <a:moveTo>
                  <a:pt x="96204" y="2456221"/>
                </a:moveTo>
                <a:cubicBezTo>
                  <a:pt x="-515372" y="952994"/>
                  <a:pt x="1939438" y="-121529"/>
                  <a:pt x="3211977" y="11054"/>
                </a:cubicBezTo>
                <a:cubicBezTo>
                  <a:pt x="7012563" y="291555"/>
                  <a:pt x="7403564" y="5551062"/>
                  <a:pt x="4945061" y="3947430"/>
                </a:cubicBezTo>
                <a:cubicBezTo>
                  <a:pt x="2486558" y="2343798"/>
                  <a:pt x="707780" y="3959448"/>
                  <a:pt x="96204" y="24562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Oval 17">
            <a:extLst>
              <a:ext uri="{FF2B5EF4-FFF2-40B4-BE49-F238E27FC236}">
                <a16:creationId xmlns:a16="http://schemas.microsoft.com/office/drawing/2014/main" id="{DF56657E-5220-AEB3-0A76-4BB2195FDBA3}"/>
              </a:ext>
            </a:extLst>
          </p:cNvPr>
          <p:cNvSpPr/>
          <p:nvPr userDrawn="1"/>
        </p:nvSpPr>
        <p:spPr>
          <a:xfrm rot="4082932">
            <a:off x="6216027" y="3679687"/>
            <a:ext cx="2485000" cy="2654351"/>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5 w 1850051"/>
              <a:gd name="connsiteY0" fmla="*/ 985983 h 1911006"/>
              <a:gd name="connsiteX1" fmla="*/ 914868 w 1850051"/>
              <a:gd name="connsiteY1" fmla="*/ 0 h 1911006"/>
              <a:gd name="connsiteX2" fmla="*/ 1850051 w 1850051"/>
              <a:gd name="connsiteY2" fmla="*/ 985983 h 1911006"/>
              <a:gd name="connsiteX3" fmla="*/ 925028 w 1850051"/>
              <a:gd name="connsiteY3" fmla="*/ 1911006 h 1911006"/>
              <a:gd name="connsiteX4" fmla="*/ 5 w 1850051"/>
              <a:gd name="connsiteY4" fmla="*/ 985983 h 1911006"/>
              <a:gd name="connsiteX0" fmla="*/ 4 w 1789090"/>
              <a:gd name="connsiteY0" fmla="*/ 996147 h 1911013"/>
              <a:gd name="connsiteX1" fmla="*/ 853907 w 1789090"/>
              <a:gd name="connsiteY1" fmla="*/ 4 h 1911013"/>
              <a:gd name="connsiteX2" fmla="*/ 1789090 w 1789090"/>
              <a:gd name="connsiteY2" fmla="*/ 985987 h 1911013"/>
              <a:gd name="connsiteX3" fmla="*/ 864067 w 1789090"/>
              <a:gd name="connsiteY3" fmla="*/ 1911010 h 1911013"/>
              <a:gd name="connsiteX4" fmla="*/ 4 w 1789090"/>
              <a:gd name="connsiteY4" fmla="*/ 996147 h 191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090" h="1911013">
                <a:moveTo>
                  <a:pt x="4" y="996147"/>
                </a:moveTo>
                <a:cubicBezTo>
                  <a:pt x="-1689" y="677646"/>
                  <a:pt x="555726" y="1697"/>
                  <a:pt x="853907" y="4"/>
                </a:cubicBezTo>
                <a:cubicBezTo>
                  <a:pt x="1152088" y="-1689"/>
                  <a:pt x="1789090" y="475111"/>
                  <a:pt x="1789090" y="985987"/>
                </a:cubicBezTo>
                <a:cubicBezTo>
                  <a:pt x="1789090" y="1496863"/>
                  <a:pt x="1162248" y="1909317"/>
                  <a:pt x="864067" y="1911010"/>
                </a:cubicBezTo>
                <a:cubicBezTo>
                  <a:pt x="565886" y="1912703"/>
                  <a:pt x="1697" y="1314648"/>
                  <a:pt x="4" y="996147"/>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15">
            <a:extLst>
              <a:ext uri="{FF2B5EF4-FFF2-40B4-BE49-F238E27FC236}">
                <a16:creationId xmlns:a16="http://schemas.microsoft.com/office/drawing/2014/main" id="{3778872B-E0D9-886F-4C62-41F0F10485E2}"/>
              </a:ext>
            </a:extLst>
          </p:cNvPr>
          <p:cNvSpPr>
            <a:spLocks noGrp="1"/>
          </p:cNvSpPr>
          <p:nvPr>
            <p:ph type="pic" idx="1"/>
          </p:nvPr>
        </p:nvSpPr>
        <p:spPr>
          <a:xfrm>
            <a:off x="6560284" y="0"/>
            <a:ext cx="5631717" cy="6857999"/>
          </a:xfrm>
          <a:custGeom>
            <a:avLst/>
            <a:gdLst>
              <a:gd name="connsiteX0" fmla="*/ 2590010 w 5631717"/>
              <a:gd name="connsiteY0" fmla="*/ 0 h 6857999"/>
              <a:gd name="connsiteX1" fmla="*/ 5631717 w 5631717"/>
              <a:gd name="connsiteY1" fmla="*/ 1212 h 6857999"/>
              <a:gd name="connsiteX2" fmla="*/ 5631717 w 5631717"/>
              <a:gd name="connsiteY2" fmla="*/ 6857999 h 6857999"/>
              <a:gd name="connsiteX3" fmla="*/ 0 w 5631717"/>
              <a:gd name="connsiteY3" fmla="*/ 6857999 h 6857999"/>
              <a:gd name="connsiteX4" fmla="*/ 39901 w 5631717"/>
              <a:gd name="connsiteY4" fmla="*/ 6763081 h 6857999"/>
              <a:gd name="connsiteX5" fmla="*/ 544454 w 5631717"/>
              <a:gd name="connsiteY5" fmla="*/ 5946557 h 6857999"/>
              <a:gd name="connsiteX6" fmla="*/ 672811 w 5631717"/>
              <a:gd name="connsiteY6" fmla="*/ 5765676 h 6857999"/>
              <a:gd name="connsiteX7" fmla="*/ 731342 w 5631717"/>
              <a:gd name="connsiteY7" fmla="*/ 5660755 h 6857999"/>
              <a:gd name="connsiteX8" fmla="*/ 833454 w 5631717"/>
              <a:gd name="connsiteY8" fmla="*/ 5521626 h 6857999"/>
              <a:gd name="connsiteX9" fmla="*/ 961393 w 5631717"/>
              <a:gd name="connsiteY9" fmla="*/ 5303328 h 6857999"/>
              <a:gd name="connsiteX10" fmla="*/ 1325644 w 5631717"/>
              <a:gd name="connsiteY10" fmla="*/ 4367182 h 6857999"/>
              <a:gd name="connsiteX11" fmla="*/ 1426358 w 5631717"/>
              <a:gd name="connsiteY11" fmla="*/ 3454426 h 6857999"/>
              <a:gd name="connsiteX12" fmla="*/ 1430402 w 5631717"/>
              <a:gd name="connsiteY12" fmla="*/ 3239987 h 6857999"/>
              <a:gd name="connsiteX13" fmla="*/ 1436946 w 5631717"/>
              <a:gd name="connsiteY13" fmla="*/ 3000917 h 6857999"/>
              <a:gd name="connsiteX14" fmla="*/ 2324003 w 5631717"/>
              <a:gd name="connsiteY14" fmla="*/ 456577 h 6857999"/>
              <a:gd name="connsiteX15" fmla="*/ 2565264 w 5631717"/>
              <a:gd name="connsiteY15" fmla="*/ 6604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1717" h="6857999">
                <a:moveTo>
                  <a:pt x="2590010" y="0"/>
                </a:moveTo>
                <a:lnTo>
                  <a:pt x="5631717" y="1212"/>
                </a:lnTo>
                <a:lnTo>
                  <a:pt x="5631717" y="6857999"/>
                </a:lnTo>
                <a:lnTo>
                  <a:pt x="0" y="6857999"/>
                </a:lnTo>
                <a:lnTo>
                  <a:pt x="39901" y="6763081"/>
                </a:lnTo>
                <a:cubicBezTo>
                  <a:pt x="162360" y="6499491"/>
                  <a:pt x="325518" y="6226512"/>
                  <a:pt x="544454" y="5946557"/>
                </a:cubicBezTo>
                <a:cubicBezTo>
                  <a:pt x="593106" y="5884344"/>
                  <a:pt x="635790" y="5824037"/>
                  <a:pt x="672811" y="5765676"/>
                </a:cubicBezTo>
                <a:lnTo>
                  <a:pt x="731342" y="5660755"/>
                </a:lnTo>
                <a:lnTo>
                  <a:pt x="833454" y="5521626"/>
                </a:lnTo>
                <a:cubicBezTo>
                  <a:pt x="882143" y="5448034"/>
                  <a:pt x="925029" y="5375010"/>
                  <a:pt x="961393" y="5303328"/>
                </a:cubicBezTo>
                <a:cubicBezTo>
                  <a:pt x="1133490" y="4988076"/>
                  <a:pt x="1248150" y="4675332"/>
                  <a:pt x="1325644" y="4367182"/>
                </a:cubicBezTo>
                <a:cubicBezTo>
                  <a:pt x="1403138" y="4059031"/>
                  <a:pt x="1421842" y="3824521"/>
                  <a:pt x="1426358" y="3454426"/>
                </a:cubicBezTo>
                <a:cubicBezTo>
                  <a:pt x="1427706" y="3382946"/>
                  <a:pt x="1423738" y="3433060"/>
                  <a:pt x="1430402" y="3239987"/>
                </a:cubicBezTo>
                <a:cubicBezTo>
                  <a:pt x="1436128" y="3079235"/>
                  <a:pt x="1431220" y="3071796"/>
                  <a:pt x="1436946" y="3000917"/>
                </a:cubicBezTo>
                <a:cubicBezTo>
                  <a:pt x="1482898" y="2290469"/>
                  <a:pt x="1545563" y="1451969"/>
                  <a:pt x="2324003" y="456577"/>
                </a:cubicBezTo>
                <a:cubicBezTo>
                  <a:pt x="2433469" y="316599"/>
                  <a:pt x="2512714" y="186267"/>
                  <a:pt x="2565264" y="66040"/>
                </a:cubicBezTo>
                <a:close/>
              </a:path>
            </a:pathLst>
          </a:custGeom>
          <a:solidFill>
            <a:schemeClr val="bg1">
              <a:lumMod val="95000"/>
            </a:schemeClr>
          </a:solidFill>
        </p:spPr>
        <p:txBody>
          <a:bodyPr wrap="square" anchor="ctr">
            <a:noAutofit/>
          </a:bodyPr>
          <a:lstStyle>
            <a:lvl1pPr marL="0" indent="0" algn="ctr">
              <a:buFont typeface="Arial" panose="020B0604020202020204" pitchFamily="34" charse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Text Placeholder 17">
            <a:extLst>
              <a:ext uri="{FF2B5EF4-FFF2-40B4-BE49-F238E27FC236}">
                <a16:creationId xmlns:a16="http://schemas.microsoft.com/office/drawing/2014/main" id="{C6A0D53E-8DD0-B163-9F83-6488106E01FB}"/>
              </a:ext>
            </a:extLst>
          </p:cNvPr>
          <p:cNvSpPr>
            <a:spLocks noGrp="1"/>
          </p:cNvSpPr>
          <p:nvPr>
            <p:ph type="body" sz="quarter" idx="13"/>
          </p:nvPr>
        </p:nvSpPr>
        <p:spPr>
          <a:xfrm>
            <a:off x="804672" y="2295144"/>
            <a:ext cx="4928616" cy="2651760"/>
          </a:xfrm>
        </p:spPr>
        <p:txBody>
          <a:bodyPr>
            <a:noAutofit/>
          </a:bodyPr>
          <a:lstStyle>
            <a:lvl1pPr>
              <a:spcBef>
                <a:spcPts val="1000"/>
              </a:spcBef>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
        <p:nvSpPr>
          <p:cNvPr id="21" name="Slide Number Placeholder 20">
            <a:extLst>
              <a:ext uri="{FF2B5EF4-FFF2-40B4-BE49-F238E27FC236}">
                <a16:creationId xmlns:a16="http://schemas.microsoft.com/office/drawing/2014/main" id="{1F08CEC9-D752-F0E2-7CED-4FCAA57C2EA9}"/>
              </a:ext>
            </a:extLst>
          </p:cNvPr>
          <p:cNvSpPr>
            <a:spLocks noGrp="1"/>
          </p:cNvSpPr>
          <p:nvPr>
            <p:ph type="sldNum" sz="quarter" idx="12"/>
          </p:nvPr>
        </p:nvSpPr>
        <p:spPr>
          <a:xfrm>
            <a:off x="11494008" y="6372410"/>
            <a:ext cx="350913"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solidFill>
            <a:schemeClr val="tx2">
              <a:lumMod val="75000"/>
              <a:lumOff val="25000"/>
            </a:schemeClr>
          </a:solidFill>
        </p:spPr>
        <p:txBody>
          <a:bodyPr wrap="square">
            <a:noAutofit/>
          </a:bodyPr>
          <a:lstStyle>
            <a:lvl1pPr algn="ct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351659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588CB2E-13B3-FCC9-7990-1475F55BD104}"/>
              </a:ext>
            </a:extLst>
          </p:cNvPr>
          <p:cNvSpPr/>
          <p:nvPr userDrawn="1"/>
        </p:nvSpPr>
        <p:spPr>
          <a:xfrm>
            <a:off x="626466" y="300377"/>
            <a:ext cx="11009175" cy="6544064"/>
          </a:xfrm>
          <a:custGeom>
            <a:avLst/>
            <a:gdLst>
              <a:gd name="connsiteX0" fmla="*/ 5671719 w 11009175"/>
              <a:gd name="connsiteY0" fmla="*/ 133 h 6544064"/>
              <a:gd name="connsiteX1" fmla="*/ 8888406 w 11009175"/>
              <a:gd name="connsiteY1" fmla="*/ 5225085 h 6544064"/>
              <a:gd name="connsiteX2" fmla="*/ 579340 w 11009175"/>
              <a:gd name="connsiteY2" fmla="*/ 5973973 h 6544064"/>
              <a:gd name="connsiteX3" fmla="*/ 3799737 w 11009175"/>
              <a:gd name="connsiteY3" fmla="*/ 312285 h 6544064"/>
              <a:gd name="connsiteX4" fmla="*/ 5671719 w 11009175"/>
              <a:gd name="connsiteY4" fmla="*/ 133 h 654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175" h="6544064">
                <a:moveTo>
                  <a:pt x="5671719" y="133"/>
                </a:moveTo>
                <a:cubicBezTo>
                  <a:pt x="10502895" y="-32605"/>
                  <a:pt x="13110484" y="6035901"/>
                  <a:pt x="8888406" y="5225085"/>
                </a:cubicBezTo>
                <a:cubicBezTo>
                  <a:pt x="4147828" y="4314695"/>
                  <a:pt x="2446109" y="7881365"/>
                  <a:pt x="579340" y="5973973"/>
                </a:cubicBezTo>
                <a:cubicBezTo>
                  <a:pt x="-1287429" y="4066581"/>
                  <a:pt x="1780200" y="902713"/>
                  <a:pt x="3799737" y="312285"/>
                </a:cubicBezTo>
                <a:cubicBezTo>
                  <a:pt x="4451579" y="100191"/>
                  <a:pt x="5078417" y="4154"/>
                  <a:pt x="5671719" y="13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Freeform: Shape 14">
            <a:extLst>
              <a:ext uri="{FF2B5EF4-FFF2-40B4-BE49-F238E27FC236}">
                <a16:creationId xmlns:a16="http://schemas.microsoft.com/office/drawing/2014/main" id="{3C9A7D6B-CD07-F18A-EB90-872AF7151716}"/>
              </a:ext>
            </a:extLst>
          </p:cNvPr>
          <p:cNvSpPr/>
          <p:nvPr userDrawn="1"/>
        </p:nvSpPr>
        <p:spPr>
          <a:xfrm>
            <a:off x="8213789" y="0"/>
            <a:ext cx="3490395" cy="2990132"/>
          </a:xfrm>
          <a:custGeom>
            <a:avLst/>
            <a:gdLst>
              <a:gd name="connsiteX0" fmla="*/ 9820 w 3490395"/>
              <a:gd name="connsiteY0" fmla="*/ 0 h 2990132"/>
              <a:gd name="connsiteX1" fmla="*/ 3326144 w 3490395"/>
              <a:gd name="connsiteY1" fmla="*/ 0 h 2990132"/>
              <a:gd name="connsiteX2" fmla="*/ 3355148 w 3490395"/>
              <a:gd name="connsiteY2" fmla="*/ 31976 h 2990132"/>
              <a:gd name="connsiteX3" fmla="*/ 3469206 w 3490395"/>
              <a:gd name="connsiteY3" fmla="*/ 251990 h 2990132"/>
              <a:gd name="connsiteX4" fmla="*/ 1272961 w 3490395"/>
              <a:gd name="connsiteY4" fmla="*/ 2945433 h 2990132"/>
              <a:gd name="connsiteX5" fmla="*/ 84 w 3490395"/>
              <a:gd name="connsiteY5" fmla="*/ 261380 h 299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0395" h="2990132">
                <a:moveTo>
                  <a:pt x="9820" y="0"/>
                </a:moveTo>
                <a:lnTo>
                  <a:pt x="3326144" y="0"/>
                </a:lnTo>
                <a:lnTo>
                  <a:pt x="3355148" y="31976"/>
                </a:lnTo>
                <a:cubicBezTo>
                  <a:pt x="3412900" y="103082"/>
                  <a:pt x="3452270" y="176654"/>
                  <a:pt x="3469206" y="251990"/>
                </a:cubicBezTo>
                <a:cubicBezTo>
                  <a:pt x="3649852" y="1055568"/>
                  <a:pt x="2654828" y="3336449"/>
                  <a:pt x="1272961" y="2945433"/>
                </a:cubicBezTo>
                <a:cubicBezTo>
                  <a:pt x="322928" y="2676609"/>
                  <a:pt x="-6036" y="1263927"/>
                  <a:pt x="84" y="26138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7" name="Freeform: Shape 16">
            <a:extLst>
              <a:ext uri="{FF2B5EF4-FFF2-40B4-BE49-F238E27FC236}">
                <a16:creationId xmlns:a16="http://schemas.microsoft.com/office/drawing/2014/main" id="{ACAF09C9-D54E-7785-7B9A-84D85BBD0F35}"/>
              </a:ext>
            </a:extLst>
          </p:cNvPr>
          <p:cNvSpPr/>
          <p:nvPr userDrawn="1"/>
        </p:nvSpPr>
        <p:spPr>
          <a:xfrm>
            <a:off x="7118763" y="-68389"/>
            <a:ext cx="2151657" cy="1747175"/>
          </a:xfrm>
          <a:custGeom>
            <a:avLst/>
            <a:gdLst>
              <a:gd name="connsiteX0" fmla="*/ 398864 w 2146359"/>
              <a:gd name="connsiteY0" fmla="*/ 0 h 1800706"/>
              <a:gd name="connsiteX1" fmla="*/ 1772637 w 2146359"/>
              <a:gd name="connsiteY1" fmla="*/ 0 h 1800706"/>
              <a:gd name="connsiteX2" fmla="*/ 1874163 w 2146359"/>
              <a:gd name="connsiteY2" fmla="*/ 53531 h 1800706"/>
              <a:gd name="connsiteX3" fmla="*/ 2110427 w 2146359"/>
              <a:gd name="connsiteY3" fmla="*/ 287988 h 1800706"/>
              <a:gd name="connsiteX4" fmla="*/ 1444651 w 2146359"/>
              <a:gd name="connsiteY4" fmla="*/ 1744615 h 1800706"/>
              <a:gd name="connsiteX5" fmla="*/ 25986 w 2146359"/>
              <a:gd name="connsiteY5" fmla="*/ 1140999 h 1800706"/>
              <a:gd name="connsiteX6" fmla="*/ 383281 w 2146359"/>
              <a:gd name="connsiteY6" fmla="*/ 18248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6" fmla="*/ 398864 w 2146359"/>
              <a:gd name="connsiteY6" fmla="*/ 0 h 1800706"/>
              <a:gd name="connsiteX7" fmla="*/ 1864077 w 2146359"/>
              <a:gd name="connsiteY7" fmla="*/ 91440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6" fmla="*/ 398864 w 2146359"/>
              <a:gd name="connsiteY6" fmla="*/ 0 h 1800706"/>
              <a:gd name="connsiteX0" fmla="*/ 1772637 w 2146359"/>
              <a:gd name="connsiteY0" fmla="*/ 0 h 1800706"/>
              <a:gd name="connsiteX1" fmla="*/ 1874163 w 2146359"/>
              <a:gd name="connsiteY1" fmla="*/ 53531 h 1800706"/>
              <a:gd name="connsiteX2" fmla="*/ 2110427 w 2146359"/>
              <a:gd name="connsiteY2" fmla="*/ 287988 h 1800706"/>
              <a:gd name="connsiteX3" fmla="*/ 1444651 w 2146359"/>
              <a:gd name="connsiteY3" fmla="*/ 1744615 h 1800706"/>
              <a:gd name="connsiteX4" fmla="*/ 25986 w 2146359"/>
              <a:gd name="connsiteY4" fmla="*/ 1140999 h 1800706"/>
              <a:gd name="connsiteX5" fmla="*/ 383281 w 2146359"/>
              <a:gd name="connsiteY5" fmla="*/ 18248 h 1800706"/>
              <a:gd name="connsiteX0" fmla="*/ 1777935 w 2151657"/>
              <a:gd name="connsiteY0" fmla="*/ 0 h 1800706"/>
              <a:gd name="connsiteX1" fmla="*/ 1879461 w 2151657"/>
              <a:gd name="connsiteY1" fmla="*/ 53531 h 1800706"/>
              <a:gd name="connsiteX2" fmla="*/ 2115725 w 2151657"/>
              <a:gd name="connsiteY2" fmla="*/ 287988 h 1800706"/>
              <a:gd name="connsiteX3" fmla="*/ 1449949 w 2151657"/>
              <a:gd name="connsiteY3" fmla="*/ 1744615 h 1800706"/>
              <a:gd name="connsiteX4" fmla="*/ 31284 w 2151657"/>
              <a:gd name="connsiteY4" fmla="*/ 1140999 h 1800706"/>
              <a:gd name="connsiteX5" fmla="*/ 335239 w 2151657"/>
              <a:gd name="connsiteY5" fmla="*/ 94448 h 1800706"/>
              <a:gd name="connsiteX0" fmla="*/ 1879461 w 2151657"/>
              <a:gd name="connsiteY0" fmla="*/ 0 h 1747175"/>
              <a:gd name="connsiteX1" fmla="*/ 2115725 w 2151657"/>
              <a:gd name="connsiteY1" fmla="*/ 234457 h 1747175"/>
              <a:gd name="connsiteX2" fmla="*/ 1449949 w 2151657"/>
              <a:gd name="connsiteY2" fmla="*/ 1691084 h 1747175"/>
              <a:gd name="connsiteX3" fmla="*/ 31284 w 2151657"/>
              <a:gd name="connsiteY3" fmla="*/ 1087468 h 1747175"/>
              <a:gd name="connsiteX4" fmla="*/ 335239 w 2151657"/>
              <a:gd name="connsiteY4" fmla="*/ 40917 h 174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657" h="1747175">
                <a:moveTo>
                  <a:pt x="1879461" y="0"/>
                </a:moveTo>
                <a:cubicBezTo>
                  <a:pt x="1995915" y="72714"/>
                  <a:pt x="2082421" y="153158"/>
                  <a:pt x="2115725" y="234457"/>
                </a:cubicBezTo>
                <a:cubicBezTo>
                  <a:pt x="2248941" y="559652"/>
                  <a:pt x="2008387" y="1466014"/>
                  <a:pt x="1449949" y="1691084"/>
                </a:cubicBezTo>
                <a:cubicBezTo>
                  <a:pt x="891511" y="1916153"/>
                  <a:pt x="164500" y="1412663"/>
                  <a:pt x="31284" y="1087468"/>
                </a:cubicBezTo>
                <a:cubicBezTo>
                  <a:pt x="-68628" y="843572"/>
                  <a:pt x="80965" y="363691"/>
                  <a:pt x="335239" y="40917"/>
                </a:cubicBezTo>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9E18BC3D-3493-89F4-9FDC-7C5F1C93D5A9}"/>
              </a:ext>
            </a:extLst>
          </p:cNvPr>
          <p:cNvSpPr>
            <a:spLocks noGrp="1"/>
          </p:cNvSpPr>
          <p:nvPr>
            <p:ph type="title"/>
          </p:nvPr>
        </p:nvSpPr>
        <p:spPr>
          <a:xfrm>
            <a:off x="2286000" y="1856232"/>
            <a:ext cx="7626096" cy="3136392"/>
          </a:xfrm>
        </p:spPr>
        <p:txBody>
          <a:bodyPr anchor="t">
            <a:noAutofit/>
          </a:bodyPr>
          <a:lstStyle>
            <a:lvl1pPr algn="ctr">
              <a:lnSpc>
                <a:spcPct val="100000"/>
              </a:lnSpc>
              <a:defRPr sz="6600">
                <a:solidFill>
                  <a:schemeClr val="bg1"/>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C6ED92C-F581-58A0-A69A-ECEED1CAFBD4}"/>
              </a:ext>
            </a:extLst>
          </p:cNvPr>
          <p:cNvSpPr>
            <a:spLocks noGrp="1"/>
          </p:cNvSpPr>
          <p:nvPr>
            <p:ph type="body" sz="quarter" idx="10"/>
          </p:nvPr>
        </p:nvSpPr>
        <p:spPr>
          <a:xfrm>
            <a:off x="4206240" y="5010912"/>
            <a:ext cx="3776472" cy="466344"/>
          </a:xfrm>
        </p:spPr>
        <p:txBody>
          <a:bodyPr>
            <a:noAutofit/>
          </a:bodyPr>
          <a:lstStyle>
            <a:lvl1pPr marL="0" indent="0" algn="ctr">
              <a:lnSpc>
                <a:spcPct val="100000"/>
              </a:lnSpc>
              <a:buNone/>
              <a:defRPr sz="2400">
                <a:solidFill>
                  <a:schemeClr val="bg1"/>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14B0568A-52A9-D3B6-8353-E255CA106A82}"/>
              </a:ext>
            </a:extLst>
          </p:cNvPr>
          <p:cNvSpPr>
            <a:spLocks noGrp="1"/>
          </p:cNvSpPr>
          <p:nvPr>
            <p:ph type="body" sz="quarter" idx="11" hasCustomPrompt="1"/>
          </p:nvPr>
        </p:nvSpPr>
        <p:spPr>
          <a:xfrm>
            <a:off x="1271016" y="640080"/>
            <a:ext cx="731520" cy="3172968"/>
          </a:xfrm>
        </p:spPr>
        <p:txBody>
          <a:bodyPr>
            <a:noAutofit/>
          </a:bodyPr>
          <a:lstStyle>
            <a:lvl1pPr marL="0" indent="0" algn="ctr">
              <a:lnSpc>
                <a:spcPct val="100000"/>
              </a:lnSpc>
              <a:buNone/>
              <a:defRPr sz="20000">
                <a:solidFill>
                  <a:schemeClr val="accent6"/>
                </a:solidFill>
                <a:latin typeface="Source Sans Pro" panose="020B0503030403020204" pitchFamily="34" charset="0"/>
                <a:ea typeface="Source Sans Pro" panose="020B0503030403020204" pitchFamily="34" charset="0"/>
              </a:defRPr>
            </a:lvl1pPr>
          </a:lstStyle>
          <a:p>
            <a:pPr lvl="0"/>
            <a:r>
              <a:rPr lang="en-US"/>
              <a:t>“</a:t>
            </a:r>
          </a:p>
        </p:txBody>
      </p:sp>
      <p:sp>
        <p:nvSpPr>
          <p:cNvPr id="23" name="Text Placeholder 21">
            <a:extLst>
              <a:ext uri="{FF2B5EF4-FFF2-40B4-BE49-F238E27FC236}">
                <a16:creationId xmlns:a16="http://schemas.microsoft.com/office/drawing/2014/main" id="{31C009BC-A885-8FBD-5A6F-3ECD72A5A867}"/>
              </a:ext>
            </a:extLst>
          </p:cNvPr>
          <p:cNvSpPr>
            <a:spLocks noGrp="1"/>
          </p:cNvSpPr>
          <p:nvPr>
            <p:ph type="body" sz="quarter" idx="12" hasCustomPrompt="1"/>
          </p:nvPr>
        </p:nvSpPr>
        <p:spPr>
          <a:xfrm>
            <a:off x="9848088" y="4078224"/>
            <a:ext cx="731520" cy="3172968"/>
          </a:xfrm>
        </p:spPr>
        <p:txBody>
          <a:bodyPr>
            <a:noAutofit/>
          </a:bodyPr>
          <a:lstStyle>
            <a:lvl1pPr marL="0" indent="0" algn="ctr">
              <a:lnSpc>
                <a:spcPct val="100000"/>
              </a:lnSpc>
              <a:buNone/>
              <a:defRPr sz="20000">
                <a:solidFill>
                  <a:schemeClr val="bg1"/>
                </a:solidFill>
                <a:latin typeface="Source Sans Pro" panose="020B0503030403020204" pitchFamily="34" charset="0"/>
                <a:ea typeface="Source Sans Pro" panose="020B0503030403020204" pitchFamily="34" charset="0"/>
              </a:defRPr>
            </a:lvl1pPr>
          </a:lstStyle>
          <a:p>
            <a:pPr lvl="0"/>
            <a:r>
              <a:rPr lang="en-US"/>
              <a:t>”</a:t>
            </a:r>
          </a:p>
        </p:txBody>
      </p:sp>
    </p:spTree>
    <p:extLst>
      <p:ext uri="{BB962C8B-B14F-4D97-AF65-F5344CB8AC3E}">
        <p14:creationId xmlns:p14="http://schemas.microsoft.com/office/powerpoint/2010/main" val="1059301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140E-18C4-7CA4-FB54-99FF930597C2}"/>
              </a:ext>
            </a:extLst>
          </p:cNvPr>
          <p:cNvSpPr>
            <a:spLocks noGrp="1"/>
          </p:cNvSpPr>
          <p:nvPr>
            <p:ph type="title"/>
          </p:nvPr>
        </p:nvSpPr>
        <p:spPr>
          <a:xfrm>
            <a:off x="381000" y="381000"/>
            <a:ext cx="11430000" cy="1325563"/>
          </a:xfrm>
        </p:spPr>
        <p:txBody>
          <a:bodyPr anchor="b">
            <a:noAutofit/>
          </a:bodyPr>
          <a:lstStyle>
            <a:lvl1pPr algn="ctr">
              <a:lnSpc>
                <a:spcPct val="170000"/>
              </a:lnSpc>
              <a:defRPr sz="4800"/>
            </a:lvl1pPr>
          </a:lstStyle>
          <a:p>
            <a:r>
              <a:rPr lang="en-US"/>
              <a:t>Click to edit Master title style</a:t>
            </a:r>
          </a:p>
        </p:txBody>
      </p:sp>
      <p:sp>
        <p:nvSpPr>
          <p:cNvPr id="7" name="Content Placeholder 6">
            <a:extLst>
              <a:ext uri="{FF2B5EF4-FFF2-40B4-BE49-F238E27FC236}">
                <a16:creationId xmlns:a16="http://schemas.microsoft.com/office/drawing/2014/main" id="{2ADC6C63-11C9-0266-F010-C443878431A8}"/>
              </a:ext>
            </a:extLst>
          </p:cNvPr>
          <p:cNvSpPr>
            <a:spLocks noGrp="1"/>
          </p:cNvSpPr>
          <p:nvPr>
            <p:ph sz="quarter" idx="13"/>
          </p:nvPr>
        </p:nvSpPr>
        <p:spPr>
          <a:xfrm>
            <a:off x="906780" y="1837944"/>
            <a:ext cx="10378440" cy="39044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5">
            <a:extLst>
              <a:ext uri="{FF2B5EF4-FFF2-40B4-BE49-F238E27FC236}">
                <a16:creationId xmlns:a16="http://schemas.microsoft.com/office/drawing/2014/main" id="{A07C25B9-D554-8008-6E22-6F71F9C5109F}"/>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
        <p:nvSpPr>
          <p:cNvPr id="3" name="Slide Number Placeholder 2">
            <a:extLst>
              <a:ext uri="{FF2B5EF4-FFF2-40B4-BE49-F238E27FC236}">
                <a16:creationId xmlns:a16="http://schemas.microsoft.com/office/drawing/2014/main" id="{3DB6A7EF-9CEC-E8AC-0301-87D7BCBF2492}"/>
              </a:ext>
            </a:extLst>
          </p:cNvPr>
          <p:cNvSpPr>
            <a:spLocks noGrp="1"/>
          </p:cNvSpPr>
          <p:nvPr>
            <p:ph type="sldNum" sz="quarter" idx="12"/>
          </p:nvPr>
        </p:nvSpPr>
        <p:spPr>
          <a:xfrm>
            <a:off x="11471732" y="6231541"/>
            <a:ext cx="377576"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545247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047364" y="2763552"/>
            <a:ext cx="1378059" cy="1205624"/>
          </a:xfrm>
          <a:custGeom>
            <a:avLst/>
            <a:gdLst>
              <a:gd name="connsiteX0" fmla="*/ 781068 w 1378059"/>
              <a:gd name="connsiteY0" fmla="*/ 194 h 1205624"/>
              <a:gd name="connsiteX1" fmla="*/ 836547 w 1378059"/>
              <a:gd name="connsiteY1" fmla="*/ 9202 h 1205624"/>
              <a:gd name="connsiteX2" fmla="*/ 1189933 w 1378059"/>
              <a:gd name="connsiteY2" fmla="*/ 946102 h 1205624"/>
              <a:gd name="connsiteX3" fmla="*/ 12192 w 1378059"/>
              <a:gd name="connsiteY3" fmla="*/ 824743 h 1205624"/>
              <a:gd name="connsiteX4" fmla="*/ 781068 w 1378059"/>
              <a:gd name="connsiteY4" fmla="*/ 194 h 120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59" h="1205624">
                <a:moveTo>
                  <a:pt x="781068" y="194"/>
                </a:moveTo>
                <a:cubicBezTo>
                  <a:pt x="800887" y="945"/>
                  <a:pt x="819475" y="3886"/>
                  <a:pt x="836547" y="9202"/>
                </a:cubicBezTo>
                <a:cubicBezTo>
                  <a:pt x="1109701" y="94257"/>
                  <a:pt x="1670965" y="498604"/>
                  <a:pt x="1189933" y="946102"/>
                </a:cubicBezTo>
                <a:cubicBezTo>
                  <a:pt x="708900" y="1393599"/>
                  <a:pt x="122014" y="1202490"/>
                  <a:pt x="12192" y="824743"/>
                </a:cubicBezTo>
                <a:cubicBezTo>
                  <a:pt x="-90767" y="470605"/>
                  <a:pt x="483776" y="-11064"/>
                  <a:pt x="781068" y="1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endParaRPr lang="en-US"/>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32749" y="2785436"/>
            <a:ext cx="1155478" cy="1201673"/>
          </a:xfrm>
          <a:custGeom>
            <a:avLst/>
            <a:gdLst>
              <a:gd name="connsiteX0" fmla="*/ 600837 w 1155478"/>
              <a:gd name="connsiteY0" fmla="*/ 0 h 1201673"/>
              <a:gd name="connsiteX1" fmla="*/ 1155478 w 1155478"/>
              <a:gd name="connsiteY1" fmla="*/ 600837 h 1201673"/>
              <a:gd name="connsiteX2" fmla="*/ 600837 w 1155478"/>
              <a:gd name="connsiteY2" fmla="*/ 1201673 h 1201673"/>
              <a:gd name="connsiteX3" fmla="*/ 0 w 1155478"/>
              <a:gd name="connsiteY3" fmla="*/ 600837 h 1201673"/>
              <a:gd name="connsiteX4" fmla="*/ 600837 w 1155478"/>
              <a:gd name="connsiteY4" fmla="*/ 0 h 120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478" h="1201673">
                <a:moveTo>
                  <a:pt x="600837" y="0"/>
                </a:moveTo>
                <a:cubicBezTo>
                  <a:pt x="793417" y="0"/>
                  <a:pt x="1155478" y="269004"/>
                  <a:pt x="1155478" y="600837"/>
                </a:cubicBezTo>
                <a:cubicBezTo>
                  <a:pt x="1155478" y="932669"/>
                  <a:pt x="793417" y="1201673"/>
                  <a:pt x="600837" y="1201673"/>
                </a:cubicBezTo>
                <a:cubicBezTo>
                  <a:pt x="408257" y="1201673"/>
                  <a:pt x="0" y="1018460"/>
                  <a:pt x="0" y="600837"/>
                </a:cubicBezTo>
                <a:cubicBezTo>
                  <a:pt x="0" y="183213"/>
                  <a:pt x="408257" y="0"/>
                  <a:pt x="60083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endParaRPr lang="en-US"/>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69106" y="2816136"/>
            <a:ext cx="1264120" cy="1117296"/>
          </a:xfrm>
          <a:custGeom>
            <a:avLst/>
            <a:gdLst>
              <a:gd name="connsiteX0" fmla="*/ 671182 w 1264120"/>
              <a:gd name="connsiteY0" fmla="*/ 0 h 1117296"/>
              <a:gd name="connsiteX1" fmla="*/ 1264120 w 1264120"/>
              <a:gd name="connsiteY1" fmla="*/ 568924 h 1117296"/>
              <a:gd name="connsiteX2" fmla="*/ 677694 w 1264120"/>
              <a:gd name="connsiteY2" fmla="*/ 1117296 h 1117296"/>
              <a:gd name="connsiteX3" fmla="*/ 92 w 1264120"/>
              <a:gd name="connsiteY3" fmla="*/ 568924 h 1117296"/>
              <a:gd name="connsiteX4" fmla="*/ 671182 w 1264120"/>
              <a:gd name="connsiteY4" fmla="*/ 0 h 111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20" h="1117296">
                <a:moveTo>
                  <a:pt x="671182" y="0"/>
                </a:moveTo>
                <a:cubicBezTo>
                  <a:pt x="881853" y="0"/>
                  <a:pt x="1264120" y="224448"/>
                  <a:pt x="1264120" y="568924"/>
                </a:cubicBezTo>
                <a:cubicBezTo>
                  <a:pt x="1264120" y="913401"/>
                  <a:pt x="888365" y="1117296"/>
                  <a:pt x="677694" y="1117296"/>
                </a:cubicBezTo>
                <a:cubicBezTo>
                  <a:pt x="467023" y="1117296"/>
                  <a:pt x="7690" y="953812"/>
                  <a:pt x="92" y="568924"/>
                </a:cubicBezTo>
                <a:cubicBezTo>
                  <a:pt x="-7505" y="184036"/>
                  <a:pt x="460510" y="0"/>
                  <a:pt x="67118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endParaRPr lang="en-US"/>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574430" y="2763985"/>
            <a:ext cx="1335899" cy="1190088"/>
          </a:xfrm>
          <a:custGeom>
            <a:avLst/>
            <a:gdLst>
              <a:gd name="connsiteX0" fmla="*/ 759607 w 1335899"/>
              <a:gd name="connsiteY0" fmla="*/ 125 h 1190088"/>
              <a:gd name="connsiteX1" fmla="*/ 811981 w 1335899"/>
              <a:gd name="connsiteY1" fmla="*/ 6414 h 1190088"/>
              <a:gd name="connsiteX2" fmla="*/ 1221546 w 1335899"/>
              <a:gd name="connsiteY2" fmla="*/ 1070466 h 1190088"/>
              <a:gd name="connsiteX3" fmla="*/ 5239 w 1335899"/>
              <a:gd name="connsiteY3" fmla="*/ 784696 h 1190088"/>
              <a:gd name="connsiteX4" fmla="*/ 759607 w 1335899"/>
              <a:gd name="connsiteY4" fmla="*/ 125 h 119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899" h="1190088">
                <a:moveTo>
                  <a:pt x="759607" y="125"/>
                </a:moveTo>
                <a:cubicBezTo>
                  <a:pt x="778295" y="-541"/>
                  <a:pt x="795838" y="1453"/>
                  <a:pt x="811981" y="6414"/>
                </a:cubicBezTo>
                <a:cubicBezTo>
                  <a:pt x="1070265" y="85795"/>
                  <a:pt x="1557898" y="740548"/>
                  <a:pt x="1221546" y="1070466"/>
                </a:cubicBezTo>
                <a:cubicBezTo>
                  <a:pt x="885194" y="1400384"/>
                  <a:pt x="73500" y="962038"/>
                  <a:pt x="5239" y="784696"/>
                </a:cubicBezTo>
                <a:cubicBezTo>
                  <a:pt x="-58755" y="618438"/>
                  <a:pt x="479282" y="10109"/>
                  <a:pt x="759607" y="12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endParaRPr lang="en-US"/>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788770" y="2748704"/>
            <a:ext cx="1301909" cy="1218817"/>
          </a:xfrm>
          <a:custGeom>
            <a:avLst/>
            <a:gdLst>
              <a:gd name="connsiteX0" fmla="*/ 621383 w 1301909"/>
              <a:gd name="connsiteY0" fmla="*/ 3 h 1218817"/>
              <a:gd name="connsiteX1" fmla="*/ 1301909 w 1301909"/>
              <a:gd name="connsiteY1" fmla="*/ 628849 h 1218817"/>
              <a:gd name="connsiteX2" fmla="*/ 628776 w 1301909"/>
              <a:gd name="connsiteY2" fmla="*/ 1218815 h 1218817"/>
              <a:gd name="connsiteX3" fmla="*/ 3 w 1301909"/>
              <a:gd name="connsiteY3" fmla="*/ 635329 h 1218817"/>
              <a:gd name="connsiteX4" fmla="*/ 621383 w 1301909"/>
              <a:gd name="connsiteY4" fmla="*/ 3 h 121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9" h="1218817">
                <a:moveTo>
                  <a:pt x="621383" y="3"/>
                </a:moveTo>
                <a:cubicBezTo>
                  <a:pt x="838367" y="-1077"/>
                  <a:pt x="1301909" y="303019"/>
                  <a:pt x="1301909" y="628849"/>
                </a:cubicBezTo>
                <a:cubicBezTo>
                  <a:pt x="1301909" y="954678"/>
                  <a:pt x="845760" y="1217736"/>
                  <a:pt x="628776" y="1218815"/>
                </a:cubicBezTo>
                <a:cubicBezTo>
                  <a:pt x="411791" y="1219895"/>
                  <a:pt x="1235" y="838464"/>
                  <a:pt x="3" y="635329"/>
                </a:cubicBezTo>
                <a:cubicBezTo>
                  <a:pt x="-1229" y="432193"/>
                  <a:pt x="404398" y="1082"/>
                  <a:pt x="621383" y="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dirty="0">
                <a:solidFill>
                  <a:schemeClr val="lt1"/>
                </a:solidFill>
              </a:defRPr>
            </a:lvl1pPr>
          </a:lstStyle>
          <a:p>
            <a:pPr marL="0" lvl="0" algn="ctr"/>
            <a:endParaRPr lang="en-US"/>
          </a:p>
        </p:txBody>
      </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29" name="Slide Number Placeholder 47">
            <a:extLst>
              <a:ext uri="{FF2B5EF4-FFF2-40B4-BE49-F238E27FC236}">
                <a16:creationId xmlns:a16="http://schemas.microsoft.com/office/drawing/2014/main" id="{3D6EB8CA-3E97-2203-B243-CF8914F5EDBE}"/>
              </a:ext>
            </a:extLst>
          </p:cNvPr>
          <p:cNvSpPr>
            <a:spLocks noGrp="1"/>
          </p:cNvSpPr>
          <p:nvPr>
            <p:ph type="sldNum" sz="quarter" idx="12"/>
          </p:nvPr>
        </p:nvSpPr>
        <p:spPr>
          <a:xfrm>
            <a:off x="11493726" y="6232422"/>
            <a:ext cx="350913"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30" name="Footer Placeholder 5">
            <a:extLst>
              <a:ext uri="{FF2B5EF4-FFF2-40B4-BE49-F238E27FC236}">
                <a16:creationId xmlns:a16="http://schemas.microsoft.com/office/drawing/2014/main" id="{53128DA0-531E-7131-B5DA-D9EC1CEABF7C}"/>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2"/>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0"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0"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5"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2"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4"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Tree>
    <p:extLst>
      <p:ext uri="{BB962C8B-B14F-4D97-AF65-F5344CB8AC3E}">
        <p14:creationId xmlns:p14="http://schemas.microsoft.com/office/powerpoint/2010/main" val="40574718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5B64416-8A49-6E46-BB33-2F2110AF7A58}"/>
              </a:ext>
            </a:extLst>
          </p:cNvPr>
          <p:cNvSpPr/>
          <p:nvPr userDrawn="1"/>
        </p:nvSpPr>
        <p:spPr>
          <a:xfrm>
            <a:off x="1789369" y="210606"/>
            <a:ext cx="4014822" cy="2831433"/>
          </a:xfrm>
          <a:custGeom>
            <a:avLst/>
            <a:gdLst>
              <a:gd name="connsiteX0" fmla="*/ 2158295 w 4014822"/>
              <a:gd name="connsiteY0" fmla="*/ 28 h 2831433"/>
              <a:gd name="connsiteX1" fmla="*/ 3821927 w 4014822"/>
              <a:gd name="connsiteY1" fmla="*/ 451707 h 2831433"/>
              <a:gd name="connsiteX2" fmla="*/ 2116392 w 4014822"/>
              <a:gd name="connsiteY2" fmla="*/ 2831372 h 2831433"/>
              <a:gd name="connsiteX3" fmla="*/ 94181 w 4014822"/>
              <a:gd name="connsiteY3" fmla="*/ 648689 h 2831433"/>
              <a:gd name="connsiteX4" fmla="*/ 2158295 w 4014822"/>
              <a:gd name="connsiteY4" fmla="*/ 28 h 283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822" h="2831433">
                <a:moveTo>
                  <a:pt x="2158295" y="28"/>
                </a:moveTo>
                <a:cubicBezTo>
                  <a:pt x="2835060" y="2310"/>
                  <a:pt x="3491267" y="145999"/>
                  <a:pt x="3821927" y="451707"/>
                </a:cubicBezTo>
                <a:cubicBezTo>
                  <a:pt x="4577720" y="1150467"/>
                  <a:pt x="2923612" y="2843173"/>
                  <a:pt x="2116392" y="2831372"/>
                </a:cubicBezTo>
                <a:cubicBezTo>
                  <a:pt x="1309172" y="2819570"/>
                  <a:pt x="-421159" y="1396727"/>
                  <a:pt x="94181" y="648689"/>
                </a:cubicBezTo>
                <a:cubicBezTo>
                  <a:pt x="384060" y="227917"/>
                  <a:pt x="1288169" y="-2905"/>
                  <a:pt x="2158295" y="28"/>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Freeform: Shape 14">
            <a:extLst>
              <a:ext uri="{FF2B5EF4-FFF2-40B4-BE49-F238E27FC236}">
                <a16:creationId xmlns:a16="http://schemas.microsoft.com/office/drawing/2014/main" id="{8701AB8A-21AD-B0F6-6FF0-D9EAE5D057D2}"/>
              </a:ext>
            </a:extLst>
          </p:cNvPr>
          <p:cNvSpPr/>
          <p:nvPr userDrawn="1"/>
        </p:nvSpPr>
        <p:spPr>
          <a:xfrm>
            <a:off x="3317065" y="327525"/>
            <a:ext cx="4310951" cy="2435326"/>
          </a:xfrm>
          <a:custGeom>
            <a:avLst/>
            <a:gdLst>
              <a:gd name="connsiteX0" fmla="*/ 495174 w 4310951"/>
              <a:gd name="connsiteY0" fmla="*/ 362 h 2435326"/>
              <a:gd name="connsiteX1" fmla="*/ 920158 w 4310951"/>
              <a:gd name="connsiteY1" fmla="*/ 105891 h 2435326"/>
              <a:gd name="connsiteX2" fmla="*/ 4180406 w 4310951"/>
              <a:gd name="connsiteY2" fmla="*/ 480943 h 2435326"/>
              <a:gd name="connsiteX3" fmla="*/ 2495563 w 4310951"/>
              <a:gd name="connsiteY3" fmla="*/ 2419118 h 2435326"/>
              <a:gd name="connsiteX4" fmla="*/ 495174 w 4310951"/>
              <a:gd name="connsiteY4" fmla="*/ 362 h 24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951" h="2435326">
                <a:moveTo>
                  <a:pt x="495174" y="362"/>
                </a:moveTo>
                <a:cubicBezTo>
                  <a:pt x="614244" y="4112"/>
                  <a:pt x="755611" y="37187"/>
                  <a:pt x="920158" y="105891"/>
                </a:cubicBezTo>
                <a:cubicBezTo>
                  <a:pt x="2675326" y="838735"/>
                  <a:pt x="3610717" y="-408443"/>
                  <a:pt x="4180406" y="480943"/>
                </a:cubicBezTo>
                <a:cubicBezTo>
                  <a:pt x="4750095" y="1370329"/>
                  <a:pt x="3320003" y="2351857"/>
                  <a:pt x="2495563" y="2419118"/>
                </a:cubicBezTo>
                <a:cubicBezTo>
                  <a:pt x="276728" y="2668175"/>
                  <a:pt x="-655832" y="-35888"/>
                  <a:pt x="495174" y="36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4" name="Picture Placeholder 23">
            <a:extLst>
              <a:ext uri="{FF2B5EF4-FFF2-40B4-BE49-F238E27FC236}">
                <a16:creationId xmlns:a16="http://schemas.microsoft.com/office/drawing/2014/main" id="{8287F595-3431-850B-1A46-68302973CCAB}"/>
              </a:ext>
            </a:extLst>
          </p:cNvPr>
          <p:cNvSpPr>
            <a:spLocks noGrp="1"/>
          </p:cNvSpPr>
          <p:nvPr>
            <p:ph type="pic" sz="quarter" idx="13"/>
          </p:nvPr>
        </p:nvSpPr>
        <p:spPr>
          <a:xfrm>
            <a:off x="0" y="-1"/>
            <a:ext cx="12192001" cy="2655151"/>
          </a:xfrm>
          <a:custGeom>
            <a:avLst/>
            <a:gdLst>
              <a:gd name="connsiteX0" fmla="*/ 0 w 12192001"/>
              <a:gd name="connsiteY0" fmla="*/ 0 h 2655151"/>
              <a:gd name="connsiteX1" fmla="*/ 3 w 12192001"/>
              <a:gd name="connsiteY1" fmla="*/ 0 h 2655151"/>
              <a:gd name="connsiteX2" fmla="*/ 3 w 12192001"/>
              <a:gd name="connsiteY2" fmla="*/ 684 h 2655151"/>
              <a:gd name="connsiteX3" fmla="*/ 12192001 w 12192001"/>
              <a:gd name="connsiteY3" fmla="*/ 684 h 2655151"/>
              <a:gd name="connsiteX4" fmla="*/ 12192001 w 12192001"/>
              <a:gd name="connsiteY4" fmla="*/ 2407911 h 2655151"/>
              <a:gd name="connsiteX5" fmla="*/ 12191530 w 12192001"/>
              <a:gd name="connsiteY5" fmla="*/ 2407919 h 2655151"/>
              <a:gd name="connsiteX6" fmla="*/ 11594288 w 12192001"/>
              <a:gd name="connsiteY6" fmla="*/ 2482798 h 2655151"/>
              <a:gd name="connsiteX7" fmla="*/ 8040907 w 12192001"/>
              <a:gd name="connsiteY7" fmla="*/ 2486905 h 2655151"/>
              <a:gd name="connsiteX8" fmla="*/ 7786272 w 12192001"/>
              <a:gd name="connsiteY8" fmla="*/ 2448495 h 2655151"/>
              <a:gd name="connsiteX9" fmla="*/ 7777580 w 12192001"/>
              <a:gd name="connsiteY9" fmla="*/ 2445658 h 2655151"/>
              <a:gd name="connsiteX10" fmla="*/ 6489657 w 12192001"/>
              <a:gd name="connsiteY10" fmla="*/ 2249648 h 2655151"/>
              <a:gd name="connsiteX11" fmla="*/ 5190288 w 12192001"/>
              <a:gd name="connsiteY11" fmla="*/ 2280694 h 2655151"/>
              <a:gd name="connsiteX12" fmla="*/ 4860723 w 12192001"/>
              <a:gd name="connsiteY12" fmla="*/ 2317751 h 2655151"/>
              <a:gd name="connsiteX13" fmla="*/ 4637970 w 12192001"/>
              <a:gd name="connsiteY13" fmla="*/ 2355635 h 2655151"/>
              <a:gd name="connsiteX14" fmla="*/ 4481399 w 12192001"/>
              <a:gd name="connsiteY14" fmla="*/ 2371393 h 2655151"/>
              <a:gd name="connsiteX15" fmla="*/ 4194516 w 12192001"/>
              <a:gd name="connsiteY15" fmla="*/ 2417596 h 2655151"/>
              <a:gd name="connsiteX16" fmla="*/ 49281 w 12192001"/>
              <a:gd name="connsiteY16" fmla="*/ 2332426 h 2655151"/>
              <a:gd name="connsiteX17" fmla="*/ 0 w 12192001"/>
              <a:gd name="connsiteY17" fmla="*/ 2327645 h 265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1" h="2655151">
                <a:moveTo>
                  <a:pt x="0" y="0"/>
                </a:moveTo>
                <a:lnTo>
                  <a:pt x="3" y="0"/>
                </a:lnTo>
                <a:lnTo>
                  <a:pt x="3" y="684"/>
                </a:lnTo>
                <a:lnTo>
                  <a:pt x="12192001" y="684"/>
                </a:lnTo>
                <a:lnTo>
                  <a:pt x="12192001" y="2407911"/>
                </a:lnTo>
                <a:lnTo>
                  <a:pt x="12191530" y="2407919"/>
                </a:lnTo>
                <a:cubicBezTo>
                  <a:pt x="12021090" y="2415907"/>
                  <a:pt x="11822558" y="2440015"/>
                  <a:pt x="11594288" y="2482798"/>
                </a:cubicBezTo>
                <a:cubicBezTo>
                  <a:pt x="9971023" y="2787039"/>
                  <a:pt x="8884607" y="2623170"/>
                  <a:pt x="8040907" y="2486905"/>
                </a:cubicBezTo>
                <a:lnTo>
                  <a:pt x="7786272" y="2448495"/>
                </a:lnTo>
                <a:lnTo>
                  <a:pt x="7777580" y="2445658"/>
                </a:lnTo>
                <a:cubicBezTo>
                  <a:pt x="7400112" y="2345342"/>
                  <a:pt x="6970600" y="2275839"/>
                  <a:pt x="6489657" y="2249648"/>
                </a:cubicBezTo>
                <a:cubicBezTo>
                  <a:pt x="6091638" y="2227973"/>
                  <a:pt x="5658398" y="2235960"/>
                  <a:pt x="5190288" y="2280694"/>
                </a:cubicBezTo>
                <a:cubicBezTo>
                  <a:pt x="5085558" y="2288947"/>
                  <a:pt x="4975260" y="2301404"/>
                  <a:pt x="4860723" y="2317751"/>
                </a:cubicBezTo>
                <a:lnTo>
                  <a:pt x="4637970" y="2355635"/>
                </a:lnTo>
                <a:lnTo>
                  <a:pt x="4481399" y="2371393"/>
                </a:lnTo>
                <a:cubicBezTo>
                  <a:pt x="4391550" y="2383254"/>
                  <a:pt x="4295971" y="2398581"/>
                  <a:pt x="4194516" y="2417596"/>
                </a:cubicBezTo>
                <a:cubicBezTo>
                  <a:pt x="2165435" y="2797896"/>
                  <a:pt x="975184" y="2446774"/>
                  <a:pt x="49281" y="2332426"/>
                </a:cubicBezTo>
                <a:lnTo>
                  <a:pt x="0" y="2327645"/>
                </a:lnTo>
                <a:close/>
              </a:path>
            </a:pathLst>
          </a:custGeom>
          <a:solidFill>
            <a:schemeClr val="bg1">
              <a:lumMod val="85000"/>
            </a:schemeClr>
          </a:solidFill>
        </p:spPr>
        <p:txBody>
          <a:bodyPr wrap="square" anchor="ctr">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3816" y="1051560"/>
            <a:ext cx="8101584" cy="1325563"/>
          </a:xfrm>
        </p:spPr>
        <p:txBody>
          <a:bodyPr anchor="b">
            <a:no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795528" y="3364992"/>
            <a:ext cx="4736592" cy="466344"/>
          </a:xfrm>
        </p:spPr>
        <p:txBody>
          <a:bodyPr anchor="b">
            <a:noAutofit/>
          </a:bodyPr>
          <a:lstStyle>
            <a:lvl1pPr marL="0" indent="0">
              <a:buNone/>
              <a:defRPr sz="2400" b="1">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795528" y="3877056"/>
            <a:ext cx="4736592" cy="1901952"/>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592824" y="3364992"/>
            <a:ext cx="4736592" cy="466344"/>
          </a:xfrm>
        </p:spPr>
        <p:txBody>
          <a:bodyPr anchor="b">
            <a:noAutofit/>
          </a:bodyPr>
          <a:lstStyle>
            <a:lvl1pPr marL="0" indent="0">
              <a:buNone/>
              <a:defRPr sz="2400" b="1">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592824" y="3877056"/>
            <a:ext cx="4736592" cy="1901952"/>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EE7D252A-6B69-E514-26A6-1C3086E23A8C}"/>
              </a:ext>
            </a:extLst>
          </p:cNvPr>
          <p:cNvSpPr>
            <a:spLocks noGrp="1"/>
          </p:cNvSpPr>
          <p:nvPr>
            <p:ph type="sldNum" sz="quarter" idx="12"/>
          </p:nvPr>
        </p:nvSpPr>
        <p:spPr>
          <a:xfrm>
            <a:off x="11471732" y="6231541"/>
            <a:ext cx="377576" cy="346860"/>
          </a:xfrm>
          <a:custGeom>
            <a:avLst/>
            <a:gdLst>
              <a:gd name="connsiteX0" fmla="*/ 207164 w 377576"/>
              <a:gd name="connsiteY0" fmla="*/ 451 h 346860"/>
              <a:gd name="connsiteX1" fmla="*/ 333607 w 377576"/>
              <a:gd name="connsiteY1" fmla="*/ 282909 h 346860"/>
              <a:gd name="connsiteX2" fmla="*/ 2098 w 377576"/>
              <a:gd name="connsiteY2" fmla="*/ 226361 h 346860"/>
              <a:gd name="connsiteX3" fmla="*/ 207164 w 377576"/>
              <a:gd name="connsiteY3" fmla="*/ 451 h 346860"/>
            </a:gdLst>
            <a:ahLst/>
            <a:cxnLst>
              <a:cxn ang="0">
                <a:pos x="connsiteX0" y="connsiteY0"/>
              </a:cxn>
              <a:cxn ang="0">
                <a:pos x="connsiteX1" y="connsiteY1"/>
              </a:cxn>
              <a:cxn ang="0">
                <a:pos x="connsiteX2" y="connsiteY2"/>
              </a:cxn>
              <a:cxn ang="0">
                <a:pos x="connsiteX3" y="connsiteY3"/>
              </a:cxn>
            </a:cxnLst>
            <a:rect l="l" t="t" r="r" b="b"/>
            <a:pathLst>
              <a:path w="377576" h="346860">
                <a:moveTo>
                  <a:pt x="207164" y="451"/>
                </a:moveTo>
                <a:cubicBezTo>
                  <a:pt x="290586" y="11344"/>
                  <a:pt x="456827" y="130428"/>
                  <a:pt x="333607" y="282909"/>
                </a:cubicBezTo>
                <a:cubicBezTo>
                  <a:pt x="210386" y="435390"/>
                  <a:pt x="23172" y="273437"/>
                  <a:pt x="2098" y="226361"/>
                </a:cubicBezTo>
                <a:cubicBezTo>
                  <a:pt x="-18976" y="179285"/>
                  <a:pt x="123742" y="-10441"/>
                  <a:pt x="207164" y="451"/>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19" name="Footer Placeholder 5">
            <a:extLst>
              <a:ext uri="{FF2B5EF4-FFF2-40B4-BE49-F238E27FC236}">
                <a16:creationId xmlns:a16="http://schemas.microsoft.com/office/drawing/2014/main" id="{50138E35-2473-A805-FD57-ACB7C55EB615}"/>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Tree>
    <p:extLst>
      <p:ext uri="{BB962C8B-B14F-4D97-AF65-F5344CB8AC3E}">
        <p14:creationId xmlns:p14="http://schemas.microsoft.com/office/powerpoint/2010/main" val="40624600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C66C81F-38A6-E13C-358A-CF2B70477129}"/>
              </a:ext>
            </a:extLst>
          </p:cNvPr>
          <p:cNvSpPr/>
          <p:nvPr userDrawn="1"/>
        </p:nvSpPr>
        <p:spPr>
          <a:xfrm>
            <a:off x="892936" y="2088672"/>
            <a:ext cx="1920247" cy="1937932"/>
          </a:xfrm>
          <a:custGeom>
            <a:avLst/>
            <a:gdLst>
              <a:gd name="connsiteX0" fmla="*/ 952167 w 1920247"/>
              <a:gd name="connsiteY0" fmla="*/ 2069 h 1937932"/>
              <a:gd name="connsiteX1" fmla="*/ 1146020 w 1920247"/>
              <a:gd name="connsiteY1" fmla="*/ 28022 h 1937932"/>
              <a:gd name="connsiteX2" fmla="*/ 1729489 w 1920247"/>
              <a:gd name="connsiteY2" fmla="*/ 1846370 h 1937932"/>
              <a:gd name="connsiteX3" fmla="*/ 54139 w 1920247"/>
              <a:gd name="connsiteY3" fmla="*/ 1404954 h 1937932"/>
              <a:gd name="connsiteX4" fmla="*/ 952167 w 1920247"/>
              <a:gd name="connsiteY4" fmla="*/ 2069 h 193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7" h="1937932">
                <a:moveTo>
                  <a:pt x="952167" y="2069"/>
                </a:moveTo>
                <a:cubicBezTo>
                  <a:pt x="1013263" y="5702"/>
                  <a:pt x="1077832" y="14185"/>
                  <a:pt x="1146020" y="28022"/>
                </a:cubicBezTo>
                <a:cubicBezTo>
                  <a:pt x="2237027" y="249423"/>
                  <a:pt x="1911469" y="1616882"/>
                  <a:pt x="1729489" y="1846370"/>
                </a:cubicBezTo>
                <a:cubicBezTo>
                  <a:pt x="1547508" y="2075859"/>
                  <a:pt x="217779" y="1853787"/>
                  <a:pt x="54139" y="1404954"/>
                </a:cubicBezTo>
                <a:cubicBezTo>
                  <a:pt x="-99274" y="984173"/>
                  <a:pt x="35730" y="-52428"/>
                  <a:pt x="952167" y="206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9" name="Freeform: Shape 18">
            <a:extLst>
              <a:ext uri="{FF2B5EF4-FFF2-40B4-BE49-F238E27FC236}">
                <a16:creationId xmlns:a16="http://schemas.microsoft.com/office/drawing/2014/main" id="{353563E9-0102-A23C-8C56-17D20889363C}"/>
              </a:ext>
            </a:extLst>
          </p:cNvPr>
          <p:cNvSpPr/>
          <p:nvPr userDrawn="1"/>
        </p:nvSpPr>
        <p:spPr>
          <a:xfrm>
            <a:off x="3897600" y="2226588"/>
            <a:ext cx="1919274" cy="1896766"/>
          </a:xfrm>
          <a:custGeom>
            <a:avLst/>
            <a:gdLst>
              <a:gd name="connsiteX0" fmla="*/ 950195 w 1919274"/>
              <a:gd name="connsiteY0" fmla="*/ 709 h 1896766"/>
              <a:gd name="connsiteX1" fmla="*/ 1832169 w 1919274"/>
              <a:gd name="connsiteY1" fmla="*/ 1069588 h 1896766"/>
              <a:gd name="connsiteX2" fmla="*/ 124282 w 1919274"/>
              <a:gd name="connsiteY2" fmla="*/ 1639242 h 1896766"/>
              <a:gd name="connsiteX3" fmla="*/ 764475 w 1919274"/>
              <a:gd name="connsiteY3" fmla="*/ 8116 h 1896766"/>
              <a:gd name="connsiteX4" fmla="*/ 950195 w 1919274"/>
              <a:gd name="connsiteY4" fmla="*/ 709 h 189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74" h="1896766">
                <a:moveTo>
                  <a:pt x="950195" y="709"/>
                </a:moveTo>
                <a:cubicBezTo>
                  <a:pt x="1430402" y="15667"/>
                  <a:pt x="2174361" y="270758"/>
                  <a:pt x="1832169" y="1069588"/>
                </a:cubicBezTo>
                <a:cubicBezTo>
                  <a:pt x="1441093" y="1982536"/>
                  <a:pt x="509480" y="2087618"/>
                  <a:pt x="124282" y="1639242"/>
                </a:cubicBezTo>
                <a:cubicBezTo>
                  <a:pt x="-260916" y="1190866"/>
                  <a:pt x="333275" y="62351"/>
                  <a:pt x="764475" y="8116"/>
                </a:cubicBezTo>
                <a:cubicBezTo>
                  <a:pt x="818375" y="1336"/>
                  <a:pt x="881594" y="-1428"/>
                  <a:pt x="950195" y="709"/>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Freeform: Shape 19">
            <a:extLst>
              <a:ext uri="{FF2B5EF4-FFF2-40B4-BE49-F238E27FC236}">
                <a16:creationId xmlns:a16="http://schemas.microsoft.com/office/drawing/2014/main" id="{C4834079-129A-663C-2867-3DC3792C59A0}"/>
              </a:ext>
            </a:extLst>
          </p:cNvPr>
          <p:cNvSpPr/>
          <p:nvPr userDrawn="1"/>
        </p:nvSpPr>
        <p:spPr>
          <a:xfrm>
            <a:off x="6467965" y="2074736"/>
            <a:ext cx="1934216" cy="2008138"/>
          </a:xfrm>
          <a:custGeom>
            <a:avLst/>
            <a:gdLst>
              <a:gd name="connsiteX0" fmla="*/ 1176955 w 1934216"/>
              <a:gd name="connsiteY0" fmla="*/ 963 h 2008138"/>
              <a:gd name="connsiteX1" fmla="*/ 1467457 w 1934216"/>
              <a:gd name="connsiteY1" fmla="*/ 78222 h 2008138"/>
              <a:gd name="connsiteX2" fmla="*/ 1799669 w 1934216"/>
              <a:gd name="connsiteY2" fmla="*/ 1496056 h 2008138"/>
              <a:gd name="connsiteX3" fmla="*/ 471237 w 1934216"/>
              <a:gd name="connsiteY3" fmla="*/ 1889092 h 2008138"/>
              <a:gd name="connsiteX4" fmla="*/ 78202 w 1934216"/>
              <a:gd name="connsiteY4" fmla="*/ 560659 h 2008138"/>
              <a:gd name="connsiteX5" fmla="*/ 1176955 w 1934216"/>
              <a:gd name="connsiteY5" fmla="*/ 963 h 200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4216" h="2008138">
                <a:moveTo>
                  <a:pt x="1176955" y="963"/>
                </a:moveTo>
                <a:cubicBezTo>
                  <a:pt x="1279614" y="5871"/>
                  <a:pt x="1378325" y="29790"/>
                  <a:pt x="1467457" y="78222"/>
                </a:cubicBezTo>
                <a:cubicBezTo>
                  <a:pt x="1942827" y="336525"/>
                  <a:pt x="2057971" y="1020686"/>
                  <a:pt x="1799669" y="1496056"/>
                </a:cubicBezTo>
                <a:cubicBezTo>
                  <a:pt x="1541366" y="1971426"/>
                  <a:pt x="946607" y="2147394"/>
                  <a:pt x="471237" y="1889092"/>
                </a:cubicBezTo>
                <a:cubicBezTo>
                  <a:pt x="-4133" y="1630789"/>
                  <a:pt x="-87835" y="862471"/>
                  <a:pt x="78202" y="560659"/>
                </a:cubicBezTo>
                <a:cubicBezTo>
                  <a:pt x="213106" y="315438"/>
                  <a:pt x="732098" y="-20303"/>
                  <a:pt x="1176955" y="96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Freeform: Shape 20">
            <a:extLst>
              <a:ext uri="{FF2B5EF4-FFF2-40B4-BE49-F238E27FC236}">
                <a16:creationId xmlns:a16="http://schemas.microsoft.com/office/drawing/2014/main" id="{350E1CC6-A15E-1B79-5BB9-92C764498AC6}"/>
              </a:ext>
            </a:extLst>
          </p:cNvPr>
          <p:cNvSpPr/>
          <p:nvPr userDrawn="1"/>
        </p:nvSpPr>
        <p:spPr>
          <a:xfrm>
            <a:off x="9350343" y="2088796"/>
            <a:ext cx="1940255" cy="1874587"/>
          </a:xfrm>
          <a:custGeom>
            <a:avLst/>
            <a:gdLst>
              <a:gd name="connsiteX0" fmla="*/ 769429 w 1940255"/>
              <a:gd name="connsiteY0" fmla="*/ 1 h 1874587"/>
              <a:gd name="connsiteX1" fmla="*/ 1809595 w 1940255"/>
              <a:gd name="connsiteY1" fmla="*/ 336815 h 1874587"/>
              <a:gd name="connsiteX2" fmla="*/ 957221 w 1940255"/>
              <a:gd name="connsiteY2" fmla="*/ 1873566 h 1874587"/>
              <a:gd name="connsiteX3" fmla="*/ 84652 w 1940255"/>
              <a:gd name="connsiteY3" fmla="*/ 174906 h 1874587"/>
              <a:gd name="connsiteX4" fmla="*/ 769429 w 1940255"/>
              <a:gd name="connsiteY4" fmla="*/ 1 h 187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255" h="1874587">
                <a:moveTo>
                  <a:pt x="769429" y="1"/>
                </a:moveTo>
                <a:cubicBezTo>
                  <a:pt x="1193227" y="-246"/>
                  <a:pt x="1677555" y="102767"/>
                  <a:pt x="1809595" y="336815"/>
                </a:cubicBezTo>
                <a:cubicBezTo>
                  <a:pt x="2044333" y="752901"/>
                  <a:pt x="2069738" y="1913836"/>
                  <a:pt x="957221" y="1873566"/>
                </a:cubicBezTo>
                <a:cubicBezTo>
                  <a:pt x="-155296" y="1833297"/>
                  <a:pt x="-57411" y="431031"/>
                  <a:pt x="84652" y="174906"/>
                </a:cubicBezTo>
                <a:cubicBezTo>
                  <a:pt x="146804" y="62851"/>
                  <a:pt x="439808" y="193"/>
                  <a:pt x="769429"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93208EE5-3D2D-AD91-3E4D-4F853F8DB433}"/>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0054" y="2205433"/>
            <a:ext cx="1920240" cy="2028271"/>
          </a:xfrm>
          <a:custGeom>
            <a:avLst/>
            <a:gdLst>
              <a:gd name="connsiteX0" fmla="*/ 998505 w 1920240"/>
              <a:gd name="connsiteY0" fmla="*/ 0 h 2028271"/>
              <a:gd name="connsiteX1" fmla="*/ 1920240 w 1920240"/>
              <a:gd name="connsiteY1" fmla="*/ 1014136 h 2028271"/>
              <a:gd name="connsiteX2" fmla="*/ 998505 w 1920240"/>
              <a:gd name="connsiteY2" fmla="*/ 2028271 h 2028271"/>
              <a:gd name="connsiteX3" fmla="*/ 0 w 1920240"/>
              <a:gd name="connsiteY3" fmla="*/ 1014136 h 2028271"/>
              <a:gd name="connsiteX4" fmla="*/ 998505 w 1920240"/>
              <a:gd name="connsiteY4" fmla="*/ 0 h 202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028271">
                <a:moveTo>
                  <a:pt x="998505" y="0"/>
                </a:moveTo>
                <a:cubicBezTo>
                  <a:pt x="1318545" y="0"/>
                  <a:pt x="1920240" y="454044"/>
                  <a:pt x="1920240" y="1014136"/>
                </a:cubicBezTo>
                <a:cubicBezTo>
                  <a:pt x="1920240" y="1574227"/>
                  <a:pt x="1318545" y="2028271"/>
                  <a:pt x="998505" y="2028271"/>
                </a:cubicBezTo>
                <a:cubicBezTo>
                  <a:pt x="678465" y="2028271"/>
                  <a:pt x="0" y="1719031"/>
                  <a:pt x="0" y="1014136"/>
                </a:cubicBezTo>
                <a:cubicBezTo>
                  <a:pt x="0" y="309240"/>
                  <a:pt x="678465" y="0"/>
                  <a:pt x="998505" y="0"/>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676324" y="2178388"/>
            <a:ext cx="2019168" cy="1860145"/>
          </a:xfrm>
          <a:custGeom>
            <a:avLst/>
            <a:gdLst>
              <a:gd name="connsiteX0" fmla="*/ 1075463 w 2019168"/>
              <a:gd name="connsiteY0" fmla="*/ 1079 h 1860145"/>
              <a:gd name="connsiteX1" fmla="*/ 1370094 w 2019168"/>
              <a:gd name="connsiteY1" fmla="*/ 51869 h 1860145"/>
              <a:gd name="connsiteX2" fmla="*/ 1707509 w 2019168"/>
              <a:gd name="connsiteY2" fmla="*/ 1715406 h 1860145"/>
              <a:gd name="connsiteX3" fmla="*/ 2089 w 2019168"/>
              <a:gd name="connsiteY3" fmla="*/ 1133186 h 1860145"/>
              <a:gd name="connsiteX4" fmla="*/ 1075463 w 2019168"/>
              <a:gd name="connsiteY4" fmla="*/ 1079 h 186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168" h="1860145">
                <a:moveTo>
                  <a:pt x="1075463" y="1079"/>
                </a:moveTo>
                <a:cubicBezTo>
                  <a:pt x="1169679" y="5250"/>
                  <a:pt x="1268160" y="21623"/>
                  <a:pt x="1370094" y="51869"/>
                </a:cubicBezTo>
                <a:cubicBezTo>
                  <a:pt x="2028402" y="250981"/>
                  <a:pt x="2264123" y="1392311"/>
                  <a:pt x="1707509" y="1715406"/>
                </a:cubicBezTo>
                <a:cubicBezTo>
                  <a:pt x="1150895" y="2038501"/>
                  <a:pt x="44037" y="1810492"/>
                  <a:pt x="2089" y="1133186"/>
                </a:cubicBezTo>
                <a:cubicBezTo>
                  <a:pt x="-34615" y="540543"/>
                  <a:pt x="415947" y="-28120"/>
                  <a:pt x="1075463" y="1079"/>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18875" y="2140559"/>
            <a:ext cx="1959193" cy="2066782"/>
          </a:xfrm>
          <a:custGeom>
            <a:avLst/>
            <a:gdLst>
              <a:gd name="connsiteX0" fmla="*/ 990359 w 1959193"/>
              <a:gd name="connsiteY0" fmla="*/ 0 h 2066782"/>
              <a:gd name="connsiteX1" fmla="*/ 1959193 w 1959193"/>
              <a:gd name="connsiteY1" fmla="*/ 1087188 h 2066782"/>
              <a:gd name="connsiteX2" fmla="*/ 979599 w 1959193"/>
              <a:gd name="connsiteY2" fmla="*/ 2066782 h 2066782"/>
              <a:gd name="connsiteX3" fmla="*/ 6 w 1959193"/>
              <a:gd name="connsiteY3" fmla="*/ 1087188 h 2066782"/>
              <a:gd name="connsiteX4" fmla="*/ 990359 w 1959193"/>
              <a:gd name="connsiteY4" fmla="*/ 0 h 206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193" h="2066782">
                <a:moveTo>
                  <a:pt x="990359" y="0"/>
                </a:moveTo>
                <a:cubicBezTo>
                  <a:pt x="1531373" y="0"/>
                  <a:pt x="1959193" y="546173"/>
                  <a:pt x="1959193" y="1087188"/>
                </a:cubicBezTo>
                <a:cubicBezTo>
                  <a:pt x="1959193" y="1628203"/>
                  <a:pt x="1520614" y="2066782"/>
                  <a:pt x="979599" y="2066782"/>
                </a:cubicBezTo>
                <a:cubicBezTo>
                  <a:pt x="438585" y="2066782"/>
                  <a:pt x="-1787" y="1431651"/>
                  <a:pt x="6" y="1087188"/>
                </a:cubicBezTo>
                <a:cubicBezTo>
                  <a:pt x="1798" y="742725"/>
                  <a:pt x="449344" y="0"/>
                  <a:pt x="990359" y="0"/>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220110" y="2140558"/>
            <a:ext cx="2163666" cy="2014651"/>
          </a:xfrm>
          <a:custGeom>
            <a:avLst/>
            <a:gdLst>
              <a:gd name="connsiteX0" fmla="*/ 1273408 w 2163666"/>
              <a:gd name="connsiteY0" fmla="*/ 2029 h 2014651"/>
              <a:gd name="connsiteX1" fmla="*/ 1364459 w 2163666"/>
              <a:gd name="connsiteY1" fmla="*/ 19243 h 2014651"/>
              <a:gd name="connsiteX2" fmla="*/ 1803584 w 2163666"/>
              <a:gd name="connsiteY2" fmla="*/ 1720806 h 2014651"/>
              <a:gd name="connsiteX3" fmla="*/ 1517 w 2163666"/>
              <a:gd name="connsiteY3" fmla="*/ 1088839 h 2014651"/>
              <a:gd name="connsiteX4" fmla="*/ 1273408 w 2163666"/>
              <a:gd name="connsiteY4" fmla="*/ 2029 h 2014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666" h="2014651">
                <a:moveTo>
                  <a:pt x="1273408" y="2029"/>
                </a:moveTo>
                <a:cubicBezTo>
                  <a:pt x="1305447" y="4806"/>
                  <a:pt x="1335918" y="10472"/>
                  <a:pt x="1364459" y="19243"/>
                </a:cubicBezTo>
                <a:cubicBezTo>
                  <a:pt x="1821112" y="159590"/>
                  <a:pt x="2638474" y="984414"/>
                  <a:pt x="1803584" y="1720806"/>
                </a:cubicBezTo>
                <a:cubicBezTo>
                  <a:pt x="968693" y="2457198"/>
                  <a:pt x="46130" y="1643895"/>
                  <a:pt x="1517" y="1088839"/>
                </a:cubicBezTo>
                <a:cubicBezTo>
                  <a:pt x="-40307" y="568475"/>
                  <a:pt x="792832" y="-39632"/>
                  <a:pt x="1273408" y="2029"/>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4"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4"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8" name="Slide Number Placeholder 47">
            <a:extLst>
              <a:ext uri="{FF2B5EF4-FFF2-40B4-BE49-F238E27FC236}">
                <a16:creationId xmlns:a16="http://schemas.microsoft.com/office/drawing/2014/main" id="{B6BC38C4-7EDF-0398-884C-F604FCF79ABE}"/>
              </a:ext>
            </a:extLst>
          </p:cNvPr>
          <p:cNvSpPr>
            <a:spLocks noGrp="1"/>
          </p:cNvSpPr>
          <p:nvPr>
            <p:ph type="sldNum" sz="quarter" idx="12"/>
          </p:nvPr>
        </p:nvSpPr>
        <p:spPr>
          <a:xfrm>
            <a:off x="11493726" y="6232422"/>
            <a:ext cx="350913"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49" name="Footer Placeholder 5">
            <a:extLst>
              <a:ext uri="{FF2B5EF4-FFF2-40B4-BE49-F238E27FC236}">
                <a16:creationId xmlns:a16="http://schemas.microsoft.com/office/drawing/2014/main" id="{3324246F-F0D6-1940-4C2D-1B0A3C16AE4C}"/>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Tree>
    <p:extLst>
      <p:ext uri="{BB962C8B-B14F-4D97-AF65-F5344CB8AC3E}">
        <p14:creationId xmlns:p14="http://schemas.microsoft.com/office/powerpoint/2010/main" val="7151658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0ACB28-E48A-5740-A6D3-E094D17FB09B}"/>
              </a:ext>
            </a:extLst>
          </p:cNvPr>
          <p:cNvSpPr/>
          <p:nvPr userDrawn="1"/>
        </p:nvSpPr>
        <p:spPr>
          <a:xfrm>
            <a:off x="9552576" y="1533655"/>
            <a:ext cx="1394660" cy="1251173"/>
          </a:xfrm>
          <a:custGeom>
            <a:avLst/>
            <a:gdLst>
              <a:gd name="connsiteX0" fmla="*/ 1065214 w 1394660"/>
              <a:gd name="connsiteY0" fmla="*/ 1006 h 1251173"/>
              <a:gd name="connsiteX1" fmla="*/ 1144180 w 1394660"/>
              <a:gd name="connsiteY1" fmla="*/ 2923 h 1251173"/>
              <a:gd name="connsiteX2" fmla="*/ 1143883 w 1394660"/>
              <a:gd name="connsiteY2" fmla="*/ 1151759 h 1251173"/>
              <a:gd name="connsiteX3" fmla="*/ 43 w 1394660"/>
              <a:gd name="connsiteY3" fmla="*/ 917572 h 1251173"/>
              <a:gd name="connsiteX4" fmla="*/ 1065214 w 1394660"/>
              <a:gd name="connsiteY4" fmla="*/ 1006 h 125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660" h="1251173">
                <a:moveTo>
                  <a:pt x="1065214" y="1006"/>
                </a:moveTo>
                <a:cubicBezTo>
                  <a:pt x="1092720" y="-779"/>
                  <a:pt x="1119132" y="-215"/>
                  <a:pt x="1144180" y="2923"/>
                </a:cubicBezTo>
                <a:cubicBezTo>
                  <a:pt x="1544949" y="53123"/>
                  <a:pt x="1404083" y="971069"/>
                  <a:pt x="1143883" y="1151759"/>
                </a:cubicBezTo>
                <a:cubicBezTo>
                  <a:pt x="883684" y="1332450"/>
                  <a:pt x="6581" y="1273955"/>
                  <a:pt x="43" y="917572"/>
                </a:cubicBezTo>
                <a:cubicBezTo>
                  <a:pt x="-6086" y="583464"/>
                  <a:pt x="652628" y="27796"/>
                  <a:pt x="1065214" y="1006"/>
                </a:cubicBezTo>
                <a:close/>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Freeform: Shape 25">
            <a:extLst>
              <a:ext uri="{FF2B5EF4-FFF2-40B4-BE49-F238E27FC236}">
                <a16:creationId xmlns:a16="http://schemas.microsoft.com/office/drawing/2014/main" id="{3436AFF8-9C8F-34D5-490C-107E9F54DA96}"/>
              </a:ext>
            </a:extLst>
          </p:cNvPr>
          <p:cNvSpPr/>
          <p:nvPr userDrawn="1"/>
        </p:nvSpPr>
        <p:spPr>
          <a:xfrm>
            <a:off x="1095157" y="1662388"/>
            <a:ext cx="1311040" cy="1332925"/>
          </a:xfrm>
          <a:custGeom>
            <a:avLst/>
            <a:gdLst>
              <a:gd name="connsiteX0" fmla="*/ 760032 w 1311040"/>
              <a:gd name="connsiteY0" fmla="*/ 1872 h 1332925"/>
              <a:gd name="connsiteX1" fmla="*/ 1114773 w 1311040"/>
              <a:gd name="connsiteY1" fmla="*/ 68853 h 1332925"/>
              <a:gd name="connsiteX2" fmla="*/ 1166213 w 1311040"/>
              <a:gd name="connsiteY2" fmla="*/ 1125308 h 1332925"/>
              <a:gd name="connsiteX3" fmla="*/ 150887 w 1311040"/>
              <a:gd name="connsiteY3" fmla="*/ 1201691 h 1332925"/>
              <a:gd name="connsiteX4" fmla="*/ 105320 w 1311040"/>
              <a:gd name="connsiteY4" fmla="*/ 223299 h 1332925"/>
              <a:gd name="connsiteX5" fmla="*/ 760032 w 1311040"/>
              <a:gd name="connsiteY5" fmla="*/ 1872 h 133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040" h="1332925">
                <a:moveTo>
                  <a:pt x="760032" y="1872"/>
                </a:moveTo>
                <a:cubicBezTo>
                  <a:pt x="912528" y="-6449"/>
                  <a:pt x="1048468" y="12477"/>
                  <a:pt x="1114773" y="68853"/>
                </a:cubicBezTo>
                <a:cubicBezTo>
                  <a:pt x="1291589" y="219188"/>
                  <a:pt x="1425495" y="823841"/>
                  <a:pt x="1166213" y="1125308"/>
                </a:cubicBezTo>
                <a:cubicBezTo>
                  <a:pt x="906931" y="1426775"/>
                  <a:pt x="327702" y="1352026"/>
                  <a:pt x="150887" y="1201691"/>
                </a:cubicBezTo>
                <a:cubicBezTo>
                  <a:pt x="-25929" y="1051356"/>
                  <a:pt x="-55328" y="412105"/>
                  <a:pt x="105320" y="223299"/>
                </a:cubicBezTo>
                <a:cubicBezTo>
                  <a:pt x="205725" y="105295"/>
                  <a:pt x="505873" y="15741"/>
                  <a:pt x="760032" y="1872"/>
                </a:cubicBez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5" name="Freeform: Shape 24">
            <a:extLst>
              <a:ext uri="{FF2B5EF4-FFF2-40B4-BE49-F238E27FC236}">
                <a16:creationId xmlns:a16="http://schemas.microsoft.com/office/drawing/2014/main" id="{8F8C201A-0786-FC68-D542-22B4C6AA1894}"/>
              </a:ext>
            </a:extLst>
          </p:cNvPr>
          <p:cNvSpPr/>
          <p:nvPr userDrawn="1"/>
        </p:nvSpPr>
        <p:spPr>
          <a:xfrm>
            <a:off x="3823043" y="1597010"/>
            <a:ext cx="1287665" cy="1468816"/>
          </a:xfrm>
          <a:custGeom>
            <a:avLst/>
            <a:gdLst>
              <a:gd name="connsiteX0" fmla="*/ 819156 w 1287665"/>
              <a:gd name="connsiteY0" fmla="*/ 237 h 1468816"/>
              <a:gd name="connsiteX1" fmla="*/ 1073512 w 1287665"/>
              <a:gd name="connsiteY1" fmla="*/ 75586 h 1468816"/>
              <a:gd name="connsiteX2" fmla="*/ 1009218 w 1287665"/>
              <a:gd name="connsiteY2" fmla="*/ 1454079 h 1468816"/>
              <a:gd name="connsiteX3" fmla="*/ 975 w 1287665"/>
              <a:gd name="connsiteY3" fmla="*/ 735510 h 1468816"/>
              <a:gd name="connsiteX4" fmla="*/ 819156 w 1287665"/>
              <a:gd name="connsiteY4" fmla="*/ 237 h 146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665" h="1468816">
                <a:moveTo>
                  <a:pt x="819156" y="237"/>
                </a:moveTo>
                <a:cubicBezTo>
                  <a:pt x="907123" y="-2584"/>
                  <a:pt x="993588" y="19619"/>
                  <a:pt x="1073512" y="75586"/>
                </a:cubicBezTo>
                <a:cubicBezTo>
                  <a:pt x="1499773" y="374078"/>
                  <a:pt x="1187974" y="1344092"/>
                  <a:pt x="1009218" y="1454079"/>
                </a:cubicBezTo>
                <a:cubicBezTo>
                  <a:pt x="830462" y="1564066"/>
                  <a:pt x="-32980" y="1032017"/>
                  <a:pt x="975" y="735510"/>
                </a:cubicBezTo>
                <a:cubicBezTo>
                  <a:pt x="28563" y="494599"/>
                  <a:pt x="437964" y="12464"/>
                  <a:pt x="819156" y="237"/>
                </a:cubicBezTo>
                <a:close/>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4" name="Freeform: Shape 23">
            <a:extLst>
              <a:ext uri="{FF2B5EF4-FFF2-40B4-BE49-F238E27FC236}">
                <a16:creationId xmlns:a16="http://schemas.microsoft.com/office/drawing/2014/main" id="{1877F062-A889-08D4-9EFF-C8F31CE14470}"/>
              </a:ext>
            </a:extLst>
          </p:cNvPr>
          <p:cNvSpPr/>
          <p:nvPr userDrawn="1"/>
        </p:nvSpPr>
        <p:spPr>
          <a:xfrm>
            <a:off x="7229441" y="1717547"/>
            <a:ext cx="1212876" cy="1277484"/>
          </a:xfrm>
          <a:custGeom>
            <a:avLst/>
            <a:gdLst>
              <a:gd name="connsiteX0" fmla="*/ 661792 w 1212876"/>
              <a:gd name="connsiteY0" fmla="*/ 2751 h 1277484"/>
              <a:gd name="connsiteX1" fmla="*/ 1021677 w 1212876"/>
              <a:gd name="connsiteY1" fmla="*/ 95771 h 1277484"/>
              <a:gd name="connsiteX2" fmla="*/ 1087176 w 1212876"/>
              <a:gd name="connsiteY2" fmla="*/ 947071 h 1277484"/>
              <a:gd name="connsiteX3" fmla="*/ 189382 w 1212876"/>
              <a:gd name="connsiteY3" fmla="*/ 1190864 h 1277484"/>
              <a:gd name="connsiteX4" fmla="*/ 162703 w 1212876"/>
              <a:gd name="connsiteY4" fmla="*/ 253352 h 1277484"/>
              <a:gd name="connsiteX5" fmla="*/ 661792 w 1212876"/>
              <a:gd name="connsiteY5" fmla="*/ 2751 h 127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876" h="1277484">
                <a:moveTo>
                  <a:pt x="661792" y="2751"/>
                </a:moveTo>
                <a:cubicBezTo>
                  <a:pt x="787404" y="-8808"/>
                  <a:pt x="915287" y="14913"/>
                  <a:pt x="1021677" y="95771"/>
                </a:cubicBezTo>
                <a:cubicBezTo>
                  <a:pt x="1305381" y="311393"/>
                  <a:pt x="1225891" y="764555"/>
                  <a:pt x="1087176" y="947071"/>
                </a:cubicBezTo>
                <a:cubicBezTo>
                  <a:pt x="948460" y="1129586"/>
                  <a:pt x="511372" y="1425199"/>
                  <a:pt x="189382" y="1190864"/>
                </a:cubicBezTo>
                <a:cubicBezTo>
                  <a:pt x="-132607" y="956530"/>
                  <a:pt x="23987" y="435868"/>
                  <a:pt x="162703" y="253352"/>
                </a:cubicBezTo>
                <a:cubicBezTo>
                  <a:pt x="249400" y="139280"/>
                  <a:pt x="452440" y="22016"/>
                  <a:pt x="661792" y="2751"/>
                </a:cubicBez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93208EE5-3D2D-AD91-3E4D-4F853F8DB433}"/>
              </a:ext>
            </a:extLst>
          </p:cNvPr>
          <p:cNvSpPr>
            <a:spLocks noGrp="1"/>
          </p:cNvSpPr>
          <p:nvPr>
            <p:ph type="title"/>
          </p:nvPr>
        </p:nvSpPr>
        <p:spPr/>
        <p:txBody>
          <a:bodyPr>
            <a:noAutofit/>
          </a:bodyPr>
          <a:lstStyle>
            <a:lvl1pPr algn="ctr">
              <a:defRPr/>
            </a:lvl1pPr>
          </a:lstStyle>
          <a:p>
            <a:r>
              <a:rPr lang="en-US"/>
              <a:t>Click to edit Master title style</a:t>
            </a:r>
          </a:p>
        </p:txBody>
      </p:sp>
      <p:sp>
        <p:nvSpPr>
          <p:cNvPr id="29" name="Picture Placeholder 28">
            <a:extLst>
              <a:ext uri="{FF2B5EF4-FFF2-40B4-BE49-F238E27FC236}">
                <a16:creationId xmlns:a16="http://schemas.microsoft.com/office/drawing/2014/main" id="{B1DE3BF4-0CFD-6567-DCCE-2B743C040724}"/>
              </a:ext>
            </a:extLst>
          </p:cNvPr>
          <p:cNvSpPr>
            <a:spLocks noGrp="1"/>
          </p:cNvSpPr>
          <p:nvPr>
            <p:ph type="pic" sz="quarter" idx="13"/>
          </p:nvPr>
        </p:nvSpPr>
        <p:spPr>
          <a:xfrm>
            <a:off x="1020725" y="1733011"/>
            <a:ext cx="1368219" cy="1360576"/>
          </a:xfrm>
          <a:custGeom>
            <a:avLst/>
            <a:gdLst>
              <a:gd name="connsiteX0" fmla="*/ 711460 w 1368219"/>
              <a:gd name="connsiteY0" fmla="*/ 896 h 1360576"/>
              <a:gd name="connsiteX1" fmla="*/ 1368219 w 1368219"/>
              <a:gd name="connsiteY1" fmla="*/ 723493 h 1360576"/>
              <a:gd name="connsiteX2" fmla="*/ 711460 w 1368219"/>
              <a:gd name="connsiteY2" fmla="*/ 1360365 h 1360576"/>
              <a:gd name="connsiteX3" fmla="*/ 0 w 1368219"/>
              <a:gd name="connsiteY3" fmla="*/ 723493 h 1360576"/>
              <a:gd name="connsiteX4" fmla="*/ 711460 w 1368219"/>
              <a:gd name="connsiteY4" fmla="*/ 896 h 136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219" h="1360576">
                <a:moveTo>
                  <a:pt x="711460" y="896"/>
                </a:moveTo>
                <a:cubicBezTo>
                  <a:pt x="1227364" y="26296"/>
                  <a:pt x="1368219" y="324414"/>
                  <a:pt x="1368219" y="723493"/>
                </a:cubicBezTo>
                <a:cubicBezTo>
                  <a:pt x="1368219" y="1122573"/>
                  <a:pt x="1345896" y="1368831"/>
                  <a:pt x="711460" y="1360365"/>
                </a:cubicBezTo>
                <a:cubicBezTo>
                  <a:pt x="77023" y="1351900"/>
                  <a:pt x="0" y="950072"/>
                  <a:pt x="0" y="723493"/>
                </a:cubicBezTo>
                <a:cubicBezTo>
                  <a:pt x="0" y="496915"/>
                  <a:pt x="195556" y="-24503"/>
                  <a:pt x="711460" y="896"/>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32" name="Picture Placeholder 31">
            <a:extLst>
              <a:ext uri="{FF2B5EF4-FFF2-40B4-BE49-F238E27FC236}">
                <a16:creationId xmlns:a16="http://schemas.microsoft.com/office/drawing/2014/main" id="{F44C3697-BAFA-28BA-4921-270D6CABCCBC}"/>
              </a:ext>
            </a:extLst>
          </p:cNvPr>
          <p:cNvSpPr>
            <a:spLocks noGrp="1"/>
          </p:cNvSpPr>
          <p:nvPr>
            <p:ph type="pic" sz="quarter" idx="14"/>
          </p:nvPr>
        </p:nvSpPr>
        <p:spPr>
          <a:xfrm>
            <a:off x="3942147" y="1658531"/>
            <a:ext cx="1438709" cy="1325401"/>
          </a:xfrm>
          <a:custGeom>
            <a:avLst/>
            <a:gdLst>
              <a:gd name="connsiteX0" fmla="*/ 766295 w 1438709"/>
              <a:gd name="connsiteY0" fmla="*/ 769 h 1325401"/>
              <a:gd name="connsiteX1" fmla="*/ 976227 w 1438709"/>
              <a:gd name="connsiteY1" fmla="*/ 36958 h 1325401"/>
              <a:gd name="connsiteX2" fmla="*/ 1216644 w 1438709"/>
              <a:gd name="connsiteY2" fmla="*/ 1222270 h 1325401"/>
              <a:gd name="connsiteX3" fmla="*/ 1489 w 1438709"/>
              <a:gd name="connsiteY3" fmla="*/ 807424 h 1325401"/>
              <a:gd name="connsiteX4" fmla="*/ 766295 w 1438709"/>
              <a:gd name="connsiteY4" fmla="*/ 769 h 132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709" h="1325401">
                <a:moveTo>
                  <a:pt x="766295" y="769"/>
                </a:moveTo>
                <a:cubicBezTo>
                  <a:pt x="833426" y="3741"/>
                  <a:pt x="903596" y="15407"/>
                  <a:pt x="976227" y="36958"/>
                </a:cubicBezTo>
                <a:cubicBezTo>
                  <a:pt x="1445288" y="178830"/>
                  <a:pt x="1613245" y="992057"/>
                  <a:pt x="1216644" y="1222270"/>
                </a:cubicBezTo>
                <a:cubicBezTo>
                  <a:pt x="820042" y="1452484"/>
                  <a:pt x="31377" y="1290022"/>
                  <a:pt x="1489" y="807424"/>
                </a:cubicBezTo>
                <a:cubicBezTo>
                  <a:pt x="-24664" y="385151"/>
                  <a:pt x="296373" y="-20036"/>
                  <a:pt x="766295" y="769"/>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51" name="Picture Placeholder 50">
            <a:extLst>
              <a:ext uri="{FF2B5EF4-FFF2-40B4-BE49-F238E27FC236}">
                <a16:creationId xmlns:a16="http://schemas.microsoft.com/office/drawing/2014/main" id="{B982DD40-45F4-A734-10A7-250086C2714D}"/>
              </a:ext>
            </a:extLst>
          </p:cNvPr>
          <p:cNvSpPr>
            <a:spLocks noGrp="1"/>
          </p:cNvSpPr>
          <p:nvPr>
            <p:ph type="pic" sz="quarter" idx="15"/>
          </p:nvPr>
        </p:nvSpPr>
        <p:spPr>
          <a:xfrm>
            <a:off x="6878827" y="1680105"/>
            <a:ext cx="1395974" cy="1472634"/>
          </a:xfrm>
          <a:custGeom>
            <a:avLst/>
            <a:gdLst>
              <a:gd name="connsiteX0" fmla="*/ 705655 w 1395974"/>
              <a:gd name="connsiteY0" fmla="*/ 0 h 1472634"/>
              <a:gd name="connsiteX1" fmla="*/ 1395974 w 1395974"/>
              <a:gd name="connsiteY1" fmla="*/ 774649 h 1472634"/>
              <a:gd name="connsiteX2" fmla="*/ 697989 w 1395974"/>
              <a:gd name="connsiteY2" fmla="*/ 1472634 h 1472634"/>
              <a:gd name="connsiteX3" fmla="*/ 4 w 1395974"/>
              <a:gd name="connsiteY3" fmla="*/ 774649 h 1472634"/>
              <a:gd name="connsiteX4" fmla="*/ 705655 w 1395974"/>
              <a:gd name="connsiteY4" fmla="*/ 0 h 147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974" h="1472634">
                <a:moveTo>
                  <a:pt x="705655" y="0"/>
                </a:moveTo>
                <a:cubicBezTo>
                  <a:pt x="1091142" y="0"/>
                  <a:pt x="1395974" y="389162"/>
                  <a:pt x="1395974" y="774649"/>
                </a:cubicBezTo>
                <a:cubicBezTo>
                  <a:pt x="1395974" y="1160135"/>
                  <a:pt x="1083476" y="1472634"/>
                  <a:pt x="697989" y="1472634"/>
                </a:cubicBezTo>
                <a:cubicBezTo>
                  <a:pt x="312503" y="1472634"/>
                  <a:pt x="-1273" y="1020088"/>
                  <a:pt x="4" y="774649"/>
                </a:cubicBezTo>
                <a:cubicBezTo>
                  <a:pt x="1281" y="529210"/>
                  <a:pt x="320169" y="0"/>
                  <a:pt x="705655" y="0"/>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52" name="Picture Placeholder 51">
            <a:extLst>
              <a:ext uri="{FF2B5EF4-FFF2-40B4-BE49-F238E27FC236}">
                <a16:creationId xmlns:a16="http://schemas.microsoft.com/office/drawing/2014/main" id="{EFB9CCB0-3B43-F6EB-605C-68FC6DAC4160}"/>
              </a:ext>
            </a:extLst>
          </p:cNvPr>
          <p:cNvSpPr>
            <a:spLocks noGrp="1"/>
          </p:cNvSpPr>
          <p:nvPr>
            <p:ph type="pic" sz="quarter" idx="16"/>
          </p:nvPr>
        </p:nvSpPr>
        <p:spPr>
          <a:xfrm>
            <a:off x="9712075" y="1631918"/>
            <a:ext cx="1541667" cy="1435490"/>
          </a:xfrm>
          <a:custGeom>
            <a:avLst/>
            <a:gdLst>
              <a:gd name="connsiteX0" fmla="*/ 907336 w 1541667"/>
              <a:gd name="connsiteY0" fmla="*/ 1446 h 1435490"/>
              <a:gd name="connsiteX1" fmla="*/ 972212 w 1541667"/>
              <a:gd name="connsiteY1" fmla="*/ 13712 h 1435490"/>
              <a:gd name="connsiteX2" fmla="*/ 1285099 w 1541667"/>
              <a:gd name="connsiteY2" fmla="*/ 1226118 h 1435490"/>
              <a:gd name="connsiteX3" fmla="*/ 1081 w 1541667"/>
              <a:gd name="connsiteY3" fmla="*/ 775826 h 1435490"/>
              <a:gd name="connsiteX4" fmla="*/ 907336 w 1541667"/>
              <a:gd name="connsiteY4" fmla="*/ 1446 h 14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667" h="1435490">
                <a:moveTo>
                  <a:pt x="907336" y="1446"/>
                </a:moveTo>
                <a:cubicBezTo>
                  <a:pt x="930164" y="3425"/>
                  <a:pt x="951876" y="7462"/>
                  <a:pt x="972212" y="13712"/>
                </a:cubicBezTo>
                <a:cubicBezTo>
                  <a:pt x="1297588" y="113712"/>
                  <a:pt x="1879980" y="701420"/>
                  <a:pt x="1285099" y="1226118"/>
                </a:cubicBezTo>
                <a:cubicBezTo>
                  <a:pt x="690218" y="1750816"/>
                  <a:pt x="32869" y="1171317"/>
                  <a:pt x="1081" y="775826"/>
                </a:cubicBezTo>
                <a:cubicBezTo>
                  <a:pt x="-28719" y="405053"/>
                  <a:pt x="564913" y="-28239"/>
                  <a:pt x="907336" y="1446"/>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16237" y="3236976"/>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32788" y="3236976"/>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340628" y="3236976"/>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248468" y="3236976"/>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16237" y="3474720"/>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32788" y="3474720"/>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340628" y="3474720"/>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248468" y="3474720"/>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8" name="Slide Number Placeholder 47">
            <a:extLst>
              <a:ext uri="{FF2B5EF4-FFF2-40B4-BE49-F238E27FC236}">
                <a16:creationId xmlns:a16="http://schemas.microsoft.com/office/drawing/2014/main" id="{B6BC38C4-7EDF-0398-884C-F604FCF79ABE}"/>
              </a:ext>
            </a:extLst>
          </p:cNvPr>
          <p:cNvSpPr>
            <a:spLocks noGrp="1"/>
          </p:cNvSpPr>
          <p:nvPr>
            <p:ph type="sldNum" sz="quarter" idx="12"/>
          </p:nvPr>
        </p:nvSpPr>
        <p:spPr>
          <a:xfrm>
            <a:off x="11493726" y="6232422"/>
            <a:ext cx="350913" cy="338960"/>
          </a:xfrm>
          <a:custGeom>
            <a:avLst/>
            <a:gdLst>
              <a:gd name="connsiteX0" fmla="*/ 154845 w 350913"/>
              <a:gd name="connsiteY0" fmla="*/ 22 h 338960"/>
              <a:gd name="connsiteX1" fmla="*/ 340005 w 350913"/>
              <a:gd name="connsiteY1" fmla="*/ 221278 h 338960"/>
              <a:gd name="connsiteX2" fmla="*/ 10634 w 350913"/>
              <a:gd name="connsiteY2" fmla="*/ 289178 h 338960"/>
              <a:gd name="connsiteX3" fmla="*/ 119488 w 350913"/>
              <a:gd name="connsiteY3" fmla="*/ 4155 h 338960"/>
              <a:gd name="connsiteX4" fmla="*/ 154845 w 350913"/>
              <a:gd name="connsiteY4" fmla="*/ 22 h 33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13" h="338960">
                <a:moveTo>
                  <a:pt x="154845" y="22"/>
                </a:moveTo>
                <a:cubicBezTo>
                  <a:pt x="246677" y="-1293"/>
                  <a:pt x="391912" y="57780"/>
                  <a:pt x="340005" y="221278"/>
                </a:cubicBezTo>
                <a:cubicBezTo>
                  <a:pt x="280684" y="408133"/>
                  <a:pt x="47387" y="325365"/>
                  <a:pt x="10634" y="289178"/>
                </a:cubicBezTo>
                <a:cubicBezTo>
                  <a:pt x="-26119" y="252991"/>
                  <a:pt x="37818" y="24351"/>
                  <a:pt x="119488" y="4155"/>
                </a:cubicBezTo>
                <a:cubicBezTo>
                  <a:pt x="129697" y="1631"/>
                  <a:pt x="141726" y="210"/>
                  <a:pt x="154845" y="22"/>
                </a:cubicBezTo>
                <a:close/>
              </a:path>
            </a:pathLst>
          </a:custGeom>
          <a:ln>
            <a:solidFill>
              <a:schemeClr val="accent4"/>
            </a:solidFill>
          </a:ln>
        </p:spPr>
        <p:txBody>
          <a:bodyPr wrap="square">
            <a:noAutofit/>
          </a:bodyPr>
          <a:lstStyle>
            <a:lvl1pPr algn="ctr">
              <a:defRPr/>
            </a:lvl1pPr>
          </a:lstStyle>
          <a:p>
            <a:fld id="{294A09A9-5501-47C1-A89A-A340965A2BE2}" type="slidenum">
              <a:rPr lang="en-US" smtClean="0"/>
              <a:pPr/>
              <a:t>‹#›</a:t>
            </a:fld>
            <a:endParaRPr lang="en-US"/>
          </a:p>
        </p:txBody>
      </p:sp>
      <p:sp>
        <p:nvSpPr>
          <p:cNvPr id="49" name="Footer Placeholder 5">
            <a:extLst>
              <a:ext uri="{FF2B5EF4-FFF2-40B4-BE49-F238E27FC236}">
                <a16:creationId xmlns:a16="http://schemas.microsoft.com/office/drawing/2014/main" id="{3324246F-F0D6-1940-4C2D-1B0A3C16AE4C}"/>
              </a:ext>
            </a:extLst>
          </p:cNvPr>
          <p:cNvSpPr>
            <a:spLocks noGrp="1"/>
          </p:cNvSpPr>
          <p:nvPr>
            <p:ph type="ftr" sz="quarter" idx="11"/>
          </p:nvPr>
        </p:nvSpPr>
        <p:spPr>
          <a:xfrm>
            <a:off x="393192" y="6281928"/>
            <a:ext cx="2450592" cy="274320"/>
          </a:xfrm>
          <a:prstGeom prst="rect">
            <a:avLst/>
          </a:prstGeom>
        </p:spPr>
        <p:txBody>
          <a:bodyPr>
            <a:noAutofit/>
          </a:bodyPr>
          <a:lstStyle>
            <a:lvl1pPr algn="l">
              <a:defRPr/>
            </a:lvl1pPr>
          </a:lstStyle>
          <a:p>
            <a:r>
              <a:rPr lang="en-US"/>
              <a:t>Contoso grand opening event</a:t>
            </a:r>
          </a:p>
        </p:txBody>
      </p:sp>
      <p:sp>
        <p:nvSpPr>
          <p:cNvPr id="4" name="Triangle 2">
            <a:extLst>
              <a:ext uri="{FF2B5EF4-FFF2-40B4-BE49-F238E27FC236}">
                <a16:creationId xmlns:a16="http://schemas.microsoft.com/office/drawing/2014/main" id="{E9D746EE-2CD1-8E5F-21D1-717095C13A21}"/>
              </a:ext>
            </a:extLst>
          </p:cNvPr>
          <p:cNvSpPr/>
          <p:nvPr userDrawn="1"/>
        </p:nvSpPr>
        <p:spPr>
          <a:xfrm rot="21394394">
            <a:off x="9892066" y="3963991"/>
            <a:ext cx="1475500" cy="1314452"/>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 name="connsiteX0" fmla="*/ 33816 w 5047402"/>
              <a:gd name="connsiteY0" fmla="*/ 3234353 h 4544470"/>
              <a:gd name="connsiteX1" fmla="*/ 2953052 w 5047402"/>
              <a:gd name="connsiteY1" fmla="*/ 25473 h 4544470"/>
              <a:gd name="connsiteX2" fmla="*/ 4949909 w 5047402"/>
              <a:gd name="connsiteY2" fmla="*/ 4389385 h 4544470"/>
              <a:gd name="connsiteX3" fmla="*/ 33816 w 5047402"/>
              <a:gd name="connsiteY3" fmla="*/ 3234353 h 4544470"/>
              <a:gd name="connsiteX0" fmla="*/ 51952 w 5065538"/>
              <a:gd name="connsiteY0" fmla="*/ 3240171 h 4628936"/>
              <a:gd name="connsiteX1" fmla="*/ 2971188 w 5065538"/>
              <a:gd name="connsiteY1" fmla="*/ 31291 h 4628936"/>
              <a:gd name="connsiteX2" fmla="*/ 4968045 w 5065538"/>
              <a:gd name="connsiteY2" fmla="*/ 4395203 h 4628936"/>
              <a:gd name="connsiteX3" fmla="*/ 51952 w 5065538"/>
              <a:gd name="connsiteY3" fmla="*/ 3240171 h 4628936"/>
              <a:gd name="connsiteX0" fmla="*/ 51952 w 5393218"/>
              <a:gd name="connsiteY0" fmla="*/ 3240171 h 5081380"/>
              <a:gd name="connsiteX1" fmla="*/ 2971188 w 5393218"/>
              <a:gd name="connsiteY1" fmla="*/ 31291 h 5081380"/>
              <a:gd name="connsiteX2" fmla="*/ 4968045 w 5393218"/>
              <a:gd name="connsiteY2" fmla="*/ 4395203 h 5081380"/>
              <a:gd name="connsiteX3" fmla="*/ 51952 w 5393218"/>
              <a:gd name="connsiteY3" fmla="*/ 3240171 h 5081380"/>
              <a:gd name="connsiteX0" fmla="*/ 21176 w 5076250"/>
              <a:gd name="connsiteY0" fmla="*/ 3171600 h 4476643"/>
              <a:gd name="connsiteX1" fmla="*/ 3281878 w 5076250"/>
              <a:gd name="connsiteY1" fmla="*/ 25924 h 4476643"/>
              <a:gd name="connsiteX2" fmla="*/ 4937269 w 5076250"/>
              <a:gd name="connsiteY2" fmla="*/ 4326632 h 4476643"/>
              <a:gd name="connsiteX3" fmla="*/ 21176 w 5076250"/>
              <a:gd name="connsiteY3" fmla="*/ 3171600 h 4476643"/>
              <a:gd name="connsiteX0" fmla="*/ 21176 w 5399462"/>
              <a:gd name="connsiteY0" fmla="*/ 3171600 h 4810123"/>
              <a:gd name="connsiteX1" fmla="*/ 3281878 w 5399462"/>
              <a:gd name="connsiteY1" fmla="*/ 25924 h 4810123"/>
              <a:gd name="connsiteX2" fmla="*/ 4937269 w 5399462"/>
              <a:gd name="connsiteY2" fmla="*/ 4326632 h 4810123"/>
              <a:gd name="connsiteX3" fmla="*/ 21176 w 5399462"/>
              <a:gd name="connsiteY3" fmla="*/ 3171600 h 4810123"/>
            </a:gdLst>
            <a:ahLst/>
            <a:cxnLst>
              <a:cxn ang="0">
                <a:pos x="connsiteX0" y="connsiteY0"/>
              </a:cxn>
              <a:cxn ang="0">
                <a:pos x="connsiteX1" y="connsiteY1"/>
              </a:cxn>
              <a:cxn ang="0">
                <a:pos x="connsiteX2" y="connsiteY2"/>
              </a:cxn>
              <a:cxn ang="0">
                <a:pos x="connsiteX3" y="connsiteY3"/>
              </a:cxn>
            </a:cxnLst>
            <a:rect l="l" t="t" r="r" b="b"/>
            <a:pathLst>
              <a:path w="5399462" h="4810123">
                <a:moveTo>
                  <a:pt x="21176" y="3171600"/>
                </a:moveTo>
                <a:cubicBezTo>
                  <a:pt x="-254722" y="2454815"/>
                  <a:pt x="2237939" y="-294918"/>
                  <a:pt x="3281878" y="25924"/>
                </a:cubicBezTo>
                <a:cubicBezTo>
                  <a:pt x="4325817" y="346766"/>
                  <a:pt x="6296743" y="2993163"/>
                  <a:pt x="4937269" y="4326632"/>
                </a:cubicBezTo>
                <a:cubicBezTo>
                  <a:pt x="3577795" y="5660101"/>
                  <a:pt x="297074" y="3888385"/>
                  <a:pt x="21176" y="3171600"/>
                </a:cubicBezTo>
                <a:close/>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riangle 2">
            <a:extLst>
              <a:ext uri="{FF2B5EF4-FFF2-40B4-BE49-F238E27FC236}">
                <a16:creationId xmlns:a16="http://schemas.microsoft.com/office/drawing/2014/main" id="{899BE460-409B-EAFF-B70B-23B36E66364A}"/>
              </a:ext>
            </a:extLst>
          </p:cNvPr>
          <p:cNvSpPr/>
          <p:nvPr userDrawn="1"/>
        </p:nvSpPr>
        <p:spPr>
          <a:xfrm rot="7688314">
            <a:off x="4057001" y="4019714"/>
            <a:ext cx="1540625" cy="1331572"/>
          </a:xfrm>
          <a:custGeom>
            <a:avLst/>
            <a:gdLst>
              <a:gd name="connsiteX0" fmla="*/ 0 w 4306493"/>
              <a:gd name="connsiteY0" fmla="*/ 3712494 h 3712494"/>
              <a:gd name="connsiteX1" fmla="*/ 2153247 w 4306493"/>
              <a:gd name="connsiteY1" fmla="*/ 0 h 3712494"/>
              <a:gd name="connsiteX2" fmla="*/ 4306493 w 4306493"/>
              <a:gd name="connsiteY2" fmla="*/ 3712494 h 3712494"/>
              <a:gd name="connsiteX3" fmla="*/ 0 w 4306493"/>
              <a:gd name="connsiteY3" fmla="*/ 3712494 h 3712494"/>
              <a:gd name="connsiteX0" fmla="*/ 0 w 4306493"/>
              <a:gd name="connsiteY0" fmla="*/ 3696452 h 3696452"/>
              <a:gd name="connsiteX1" fmla="*/ 2329710 w 4306493"/>
              <a:gd name="connsiteY1" fmla="*/ 0 h 3696452"/>
              <a:gd name="connsiteX2" fmla="*/ 4306493 w 4306493"/>
              <a:gd name="connsiteY2" fmla="*/ 3696452 h 3696452"/>
              <a:gd name="connsiteX3" fmla="*/ 0 w 4306493"/>
              <a:gd name="connsiteY3" fmla="*/ 3696452 h 3696452"/>
              <a:gd name="connsiteX0" fmla="*/ 37309 w 4402235"/>
              <a:gd name="connsiteY0" fmla="*/ 3696452 h 3696452"/>
              <a:gd name="connsiteX1" fmla="*/ 2367019 w 4402235"/>
              <a:gd name="connsiteY1" fmla="*/ 0 h 3696452"/>
              <a:gd name="connsiteX2" fmla="*/ 4343802 w 4402235"/>
              <a:gd name="connsiteY2" fmla="*/ 3696452 h 3696452"/>
              <a:gd name="connsiteX3" fmla="*/ 37309 w 4402235"/>
              <a:gd name="connsiteY3" fmla="*/ 3696452 h 3696452"/>
              <a:gd name="connsiteX0" fmla="*/ 37309 w 4758551"/>
              <a:gd name="connsiteY0" fmla="*/ 3696452 h 3696452"/>
              <a:gd name="connsiteX1" fmla="*/ 2367019 w 4758551"/>
              <a:gd name="connsiteY1" fmla="*/ 0 h 3696452"/>
              <a:gd name="connsiteX2" fmla="*/ 4343802 w 4758551"/>
              <a:gd name="connsiteY2" fmla="*/ 3696452 h 3696452"/>
              <a:gd name="connsiteX3" fmla="*/ 37309 w 4758551"/>
              <a:gd name="connsiteY3" fmla="*/ 3696452 h 3696452"/>
              <a:gd name="connsiteX0" fmla="*/ 379572 w 5100814"/>
              <a:gd name="connsiteY0" fmla="*/ 3696452 h 3696452"/>
              <a:gd name="connsiteX1" fmla="*/ 2709282 w 5100814"/>
              <a:gd name="connsiteY1" fmla="*/ 0 h 3696452"/>
              <a:gd name="connsiteX2" fmla="*/ 4686065 w 5100814"/>
              <a:gd name="connsiteY2" fmla="*/ 3696452 h 3696452"/>
              <a:gd name="connsiteX3" fmla="*/ 379572 w 5100814"/>
              <a:gd name="connsiteY3" fmla="*/ 3696452 h 3696452"/>
              <a:gd name="connsiteX0" fmla="*/ 527795 w 5425824"/>
              <a:gd name="connsiteY0" fmla="*/ 3696657 h 3696657"/>
              <a:gd name="connsiteX1" fmla="*/ 2857505 w 5425824"/>
              <a:gd name="connsiteY1" fmla="*/ 205 h 3696657"/>
              <a:gd name="connsiteX2" fmla="*/ 4834288 w 5425824"/>
              <a:gd name="connsiteY2" fmla="*/ 3696657 h 3696657"/>
              <a:gd name="connsiteX3" fmla="*/ 527795 w 5425824"/>
              <a:gd name="connsiteY3" fmla="*/ 3696657 h 3696657"/>
              <a:gd name="connsiteX0" fmla="*/ 507350 w 5405379"/>
              <a:gd name="connsiteY0" fmla="*/ 3696679 h 3853535"/>
              <a:gd name="connsiteX1" fmla="*/ 2837060 w 5405379"/>
              <a:gd name="connsiteY1" fmla="*/ 227 h 3853535"/>
              <a:gd name="connsiteX2" fmla="*/ 4813843 w 5405379"/>
              <a:gd name="connsiteY2" fmla="*/ 3696679 h 3853535"/>
              <a:gd name="connsiteX3" fmla="*/ 507350 w 5405379"/>
              <a:gd name="connsiteY3" fmla="*/ 3696679 h 3853535"/>
              <a:gd name="connsiteX0" fmla="*/ 321130 w 5326541"/>
              <a:gd name="connsiteY0" fmla="*/ 2552473 h 3795422"/>
              <a:gd name="connsiteX1" fmla="*/ 3260440 w 5326541"/>
              <a:gd name="connsiteY1" fmla="*/ 11053 h 3795422"/>
              <a:gd name="connsiteX2" fmla="*/ 5237223 w 5326541"/>
              <a:gd name="connsiteY2" fmla="*/ 3707505 h 3795422"/>
              <a:gd name="connsiteX3" fmla="*/ 321130 w 5326541"/>
              <a:gd name="connsiteY3" fmla="*/ 2552473 h 3795422"/>
              <a:gd name="connsiteX0" fmla="*/ 131275 w 5136686"/>
              <a:gd name="connsiteY0" fmla="*/ 2556035 h 3848881"/>
              <a:gd name="connsiteX1" fmla="*/ 3070585 w 5136686"/>
              <a:gd name="connsiteY1" fmla="*/ 14615 h 3848881"/>
              <a:gd name="connsiteX2" fmla="*/ 5047368 w 5136686"/>
              <a:gd name="connsiteY2" fmla="*/ 3711067 h 3848881"/>
              <a:gd name="connsiteX3" fmla="*/ 131275 w 5136686"/>
              <a:gd name="connsiteY3" fmla="*/ 2556035 h 3848881"/>
              <a:gd name="connsiteX0" fmla="*/ 139833 w 5155503"/>
              <a:gd name="connsiteY0" fmla="*/ 2577742 h 3870588"/>
              <a:gd name="connsiteX1" fmla="*/ 3079143 w 5155503"/>
              <a:gd name="connsiteY1" fmla="*/ 36322 h 3870588"/>
              <a:gd name="connsiteX2" fmla="*/ 5055926 w 5155503"/>
              <a:gd name="connsiteY2" fmla="*/ 3732774 h 3870588"/>
              <a:gd name="connsiteX3" fmla="*/ 139833 w 5155503"/>
              <a:gd name="connsiteY3" fmla="*/ 2577742 h 3870588"/>
              <a:gd name="connsiteX0" fmla="*/ 26029 w 5061836"/>
              <a:gd name="connsiteY0" fmla="*/ 2477397 h 3730043"/>
              <a:gd name="connsiteX1" fmla="*/ 3141802 w 5061836"/>
              <a:gd name="connsiteY1" fmla="*/ 32230 h 3730043"/>
              <a:gd name="connsiteX2" fmla="*/ 4942122 w 5061836"/>
              <a:gd name="connsiteY2" fmla="*/ 3632429 h 3730043"/>
              <a:gd name="connsiteX3" fmla="*/ 26029 w 5061836"/>
              <a:gd name="connsiteY3" fmla="*/ 2477397 h 3730043"/>
              <a:gd name="connsiteX0" fmla="*/ 116397 w 5152204"/>
              <a:gd name="connsiteY0" fmla="*/ 2487445 h 3802029"/>
              <a:gd name="connsiteX1" fmla="*/ 3232170 w 5152204"/>
              <a:gd name="connsiteY1" fmla="*/ 42278 h 3802029"/>
              <a:gd name="connsiteX2" fmla="*/ 5032490 w 5152204"/>
              <a:gd name="connsiteY2" fmla="*/ 3642477 h 3802029"/>
              <a:gd name="connsiteX3" fmla="*/ 116397 w 5152204"/>
              <a:gd name="connsiteY3" fmla="*/ 2487445 h 3802029"/>
              <a:gd name="connsiteX0" fmla="*/ 116397 w 5311374"/>
              <a:gd name="connsiteY0" fmla="*/ 2487445 h 3961862"/>
              <a:gd name="connsiteX1" fmla="*/ 3232170 w 5311374"/>
              <a:gd name="connsiteY1" fmla="*/ 42278 h 3961862"/>
              <a:gd name="connsiteX2" fmla="*/ 5032490 w 5311374"/>
              <a:gd name="connsiteY2" fmla="*/ 3642477 h 3961862"/>
              <a:gd name="connsiteX3" fmla="*/ 116397 w 5311374"/>
              <a:gd name="connsiteY3" fmla="*/ 2487445 h 3961862"/>
            </a:gdLst>
            <a:ahLst/>
            <a:cxnLst>
              <a:cxn ang="0">
                <a:pos x="connsiteX0" y="connsiteY0"/>
              </a:cxn>
              <a:cxn ang="0">
                <a:pos x="connsiteX1" y="connsiteY1"/>
              </a:cxn>
              <a:cxn ang="0">
                <a:pos x="connsiteX2" y="connsiteY2"/>
              </a:cxn>
              <a:cxn ang="0">
                <a:pos x="connsiteX3" y="connsiteY3"/>
              </a:cxn>
            </a:cxnLst>
            <a:rect l="l" t="t" r="r" b="b"/>
            <a:pathLst>
              <a:path w="5311374" h="3961862">
                <a:moveTo>
                  <a:pt x="116397" y="2487445"/>
                </a:moveTo>
                <a:cubicBezTo>
                  <a:pt x="-600751" y="1293854"/>
                  <a:pt x="2188231" y="-278564"/>
                  <a:pt x="3232170" y="42278"/>
                </a:cubicBezTo>
                <a:cubicBezTo>
                  <a:pt x="4276109" y="363120"/>
                  <a:pt x="5984922" y="2865980"/>
                  <a:pt x="5032490" y="3642477"/>
                </a:cubicBezTo>
                <a:cubicBezTo>
                  <a:pt x="4080058" y="4418974"/>
                  <a:pt x="833545" y="3681036"/>
                  <a:pt x="116397" y="2487445"/>
                </a:cubicBezTo>
                <a:close/>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Oval 7">
            <a:extLst>
              <a:ext uri="{FF2B5EF4-FFF2-40B4-BE49-F238E27FC236}">
                <a16:creationId xmlns:a16="http://schemas.microsoft.com/office/drawing/2014/main" id="{3035E686-44F8-5A97-3FA3-FB72E8A42E52}"/>
              </a:ext>
            </a:extLst>
          </p:cNvPr>
          <p:cNvSpPr/>
          <p:nvPr userDrawn="1"/>
        </p:nvSpPr>
        <p:spPr>
          <a:xfrm rot="18434137">
            <a:off x="831871" y="4047987"/>
            <a:ext cx="1375578" cy="1155788"/>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0 w 1850046"/>
              <a:gd name="connsiteY0" fmla="*/ 843743 h 1768766"/>
              <a:gd name="connsiteX1" fmla="*/ 925023 w 1850046"/>
              <a:gd name="connsiteY1" fmla="*/ 0 h 1768766"/>
              <a:gd name="connsiteX2" fmla="*/ 1850046 w 1850046"/>
              <a:gd name="connsiteY2" fmla="*/ 843743 h 1768766"/>
              <a:gd name="connsiteX3" fmla="*/ 925023 w 1850046"/>
              <a:gd name="connsiteY3" fmla="*/ 1768766 h 1768766"/>
              <a:gd name="connsiteX4" fmla="*/ 0 w 1850046"/>
              <a:gd name="connsiteY4" fmla="*/ 843743 h 1768766"/>
              <a:gd name="connsiteX0" fmla="*/ 5 w 1850051"/>
              <a:gd name="connsiteY0" fmla="*/ 843743 h 1657006"/>
              <a:gd name="connsiteX1" fmla="*/ 925028 w 1850051"/>
              <a:gd name="connsiteY1" fmla="*/ 0 h 1657006"/>
              <a:gd name="connsiteX2" fmla="*/ 1850051 w 1850051"/>
              <a:gd name="connsiteY2" fmla="*/ 843743 h 1657006"/>
              <a:gd name="connsiteX3" fmla="*/ 935188 w 1850051"/>
              <a:gd name="connsiteY3" fmla="*/ 1657006 h 1657006"/>
              <a:gd name="connsiteX4" fmla="*/ 5 w 1850051"/>
              <a:gd name="connsiteY4" fmla="*/ 843743 h 1657006"/>
              <a:gd name="connsiteX0" fmla="*/ 2 w 1971968"/>
              <a:gd name="connsiteY0" fmla="*/ 843743 h 1657006"/>
              <a:gd name="connsiteX1" fmla="*/ 1046945 w 1971968"/>
              <a:gd name="connsiteY1" fmla="*/ 0 h 1657006"/>
              <a:gd name="connsiteX2" fmla="*/ 1971968 w 1971968"/>
              <a:gd name="connsiteY2" fmla="*/ 843743 h 1657006"/>
              <a:gd name="connsiteX3" fmla="*/ 1057105 w 1971968"/>
              <a:gd name="connsiteY3" fmla="*/ 1657006 h 1657006"/>
              <a:gd name="connsiteX4" fmla="*/ 2 w 1971968"/>
              <a:gd name="connsiteY4" fmla="*/ 843743 h 1657006"/>
              <a:gd name="connsiteX0" fmla="*/ 142 w 1972108"/>
              <a:gd name="connsiteY0" fmla="*/ 843743 h 1657006"/>
              <a:gd name="connsiteX1" fmla="*/ 1047085 w 1972108"/>
              <a:gd name="connsiteY1" fmla="*/ 0 h 1657006"/>
              <a:gd name="connsiteX2" fmla="*/ 1972108 w 1972108"/>
              <a:gd name="connsiteY2" fmla="*/ 843743 h 1657006"/>
              <a:gd name="connsiteX3" fmla="*/ 1057245 w 1972108"/>
              <a:gd name="connsiteY3" fmla="*/ 1657006 h 1657006"/>
              <a:gd name="connsiteX4" fmla="*/ 142 w 1972108"/>
              <a:gd name="connsiteY4" fmla="*/ 843743 h 165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08" h="1657006">
                <a:moveTo>
                  <a:pt x="142" y="843743"/>
                </a:moveTo>
                <a:cubicBezTo>
                  <a:pt x="-11711" y="272935"/>
                  <a:pt x="718424" y="0"/>
                  <a:pt x="1047085" y="0"/>
                </a:cubicBezTo>
                <a:cubicBezTo>
                  <a:pt x="1375746" y="0"/>
                  <a:pt x="1972108" y="332867"/>
                  <a:pt x="1972108" y="843743"/>
                </a:cubicBezTo>
                <a:cubicBezTo>
                  <a:pt x="1972108" y="1354619"/>
                  <a:pt x="1385906" y="1657006"/>
                  <a:pt x="1057245" y="1657006"/>
                </a:cubicBezTo>
                <a:cubicBezTo>
                  <a:pt x="728584" y="1657006"/>
                  <a:pt x="11995" y="1414551"/>
                  <a:pt x="142" y="843743"/>
                </a:cubicBez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Oval 17">
            <a:extLst>
              <a:ext uri="{FF2B5EF4-FFF2-40B4-BE49-F238E27FC236}">
                <a16:creationId xmlns:a16="http://schemas.microsoft.com/office/drawing/2014/main" id="{D127E5D0-1987-2A45-7EB8-D0449FBDBB48}"/>
              </a:ext>
            </a:extLst>
          </p:cNvPr>
          <p:cNvSpPr/>
          <p:nvPr userDrawn="1"/>
        </p:nvSpPr>
        <p:spPr>
          <a:xfrm rot="2441864">
            <a:off x="6735824" y="3720682"/>
            <a:ext cx="1392502" cy="1487398"/>
          </a:xfrm>
          <a:custGeom>
            <a:avLst/>
            <a:gdLst>
              <a:gd name="connsiteX0" fmla="*/ 0 w 1850045"/>
              <a:gd name="connsiteY0" fmla="*/ 925023 h 1850045"/>
              <a:gd name="connsiteX1" fmla="*/ 925023 w 1850045"/>
              <a:gd name="connsiteY1" fmla="*/ 0 h 1850045"/>
              <a:gd name="connsiteX2" fmla="*/ 1850046 w 1850045"/>
              <a:gd name="connsiteY2" fmla="*/ 925023 h 1850045"/>
              <a:gd name="connsiteX3" fmla="*/ 925023 w 1850045"/>
              <a:gd name="connsiteY3" fmla="*/ 1850046 h 1850045"/>
              <a:gd name="connsiteX4" fmla="*/ 0 w 1850045"/>
              <a:gd name="connsiteY4" fmla="*/ 925023 h 1850045"/>
              <a:gd name="connsiteX0" fmla="*/ 5 w 1850051"/>
              <a:gd name="connsiteY0" fmla="*/ 985983 h 1911006"/>
              <a:gd name="connsiteX1" fmla="*/ 914868 w 1850051"/>
              <a:gd name="connsiteY1" fmla="*/ 0 h 1911006"/>
              <a:gd name="connsiteX2" fmla="*/ 1850051 w 1850051"/>
              <a:gd name="connsiteY2" fmla="*/ 985983 h 1911006"/>
              <a:gd name="connsiteX3" fmla="*/ 925028 w 1850051"/>
              <a:gd name="connsiteY3" fmla="*/ 1911006 h 1911006"/>
              <a:gd name="connsiteX4" fmla="*/ 5 w 1850051"/>
              <a:gd name="connsiteY4" fmla="*/ 985983 h 1911006"/>
              <a:gd name="connsiteX0" fmla="*/ 4 w 1789090"/>
              <a:gd name="connsiteY0" fmla="*/ 996147 h 1911013"/>
              <a:gd name="connsiteX1" fmla="*/ 853907 w 1789090"/>
              <a:gd name="connsiteY1" fmla="*/ 4 h 1911013"/>
              <a:gd name="connsiteX2" fmla="*/ 1789090 w 1789090"/>
              <a:gd name="connsiteY2" fmla="*/ 985987 h 1911013"/>
              <a:gd name="connsiteX3" fmla="*/ 864067 w 1789090"/>
              <a:gd name="connsiteY3" fmla="*/ 1911010 h 1911013"/>
              <a:gd name="connsiteX4" fmla="*/ 4 w 1789090"/>
              <a:gd name="connsiteY4" fmla="*/ 996147 h 191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090" h="1911013">
                <a:moveTo>
                  <a:pt x="4" y="996147"/>
                </a:moveTo>
                <a:cubicBezTo>
                  <a:pt x="-1689" y="677646"/>
                  <a:pt x="555726" y="1697"/>
                  <a:pt x="853907" y="4"/>
                </a:cubicBezTo>
                <a:cubicBezTo>
                  <a:pt x="1152088" y="-1689"/>
                  <a:pt x="1789090" y="475111"/>
                  <a:pt x="1789090" y="985987"/>
                </a:cubicBezTo>
                <a:cubicBezTo>
                  <a:pt x="1789090" y="1496863"/>
                  <a:pt x="1162248" y="1909317"/>
                  <a:pt x="864067" y="1911010"/>
                </a:cubicBezTo>
                <a:cubicBezTo>
                  <a:pt x="565886" y="1912703"/>
                  <a:pt x="1697" y="1314648"/>
                  <a:pt x="4" y="996147"/>
                </a:cubicBez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Text Placeholder 39">
            <a:extLst>
              <a:ext uri="{FF2B5EF4-FFF2-40B4-BE49-F238E27FC236}">
                <a16:creationId xmlns:a16="http://schemas.microsoft.com/office/drawing/2014/main" id="{4C8D3C29-A697-666D-CCB1-4A2885EA035A}"/>
              </a:ext>
            </a:extLst>
          </p:cNvPr>
          <p:cNvSpPr>
            <a:spLocks noGrp="1"/>
          </p:cNvSpPr>
          <p:nvPr>
            <p:ph type="body" sz="quarter" idx="25"/>
          </p:nvPr>
        </p:nvSpPr>
        <p:spPr>
          <a:xfrm>
            <a:off x="516237" y="5532120"/>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95EFF18A-456F-0200-6F0B-FFE00AABB353}"/>
              </a:ext>
            </a:extLst>
          </p:cNvPr>
          <p:cNvSpPr>
            <a:spLocks noGrp="1"/>
          </p:cNvSpPr>
          <p:nvPr>
            <p:ph type="body" sz="quarter" idx="26"/>
          </p:nvPr>
        </p:nvSpPr>
        <p:spPr>
          <a:xfrm>
            <a:off x="3432788" y="5532120"/>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D97A0A6E-7520-5FDB-915E-DA998056CA9A}"/>
              </a:ext>
            </a:extLst>
          </p:cNvPr>
          <p:cNvSpPr>
            <a:spLocks noGrp="1"/>
          </p:cNvSpPr>
          <p:nvPr>
            <p:ph type="body" sz="quarter" idx="27"/>
          </p:nvPr>
        </p:nvSpPr>
        <p:spPr>
          <a:xfrm>
            <a:off x="6340628" y="5532120"/>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C37FCE37-F31D-5F55-D8F0-24FE150D1912}"/>
              </a:ext>
            </a:extLst>
          </p:cNvPr>
          <p:cNvSpPr>
            <a:spLocks noGrp="1"/>
          </p:cNvSpPr>
          <p:nvPr>
            <p:ph type="body" sz="quarter" idx="28"/>
          </p:nvPr>
        </p:nvSpPr>
        <p:spPr>
          <a:xfrm>
            <a:off x="9248468" y="5532120"/>
            <a:ext cx="2468880" cy="182880"/>
          </a:xfrm>
        </p:spPr>
        <p:txBody>
          <a:bodyPr anchor="ctr">
            <a:noAutofit/>
          </a:bodyPr>
          <a:lstStyle>
            <a:lvl1pPr marL="0" indent="0" algn="ctr">
              <a:lnSpc>
                <a:spcPct val="100000"/>
              </a:lnSpc>
              <a:buNone/>
              <a:defRPr sz="16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7" name="Text Placeholder 39">
            <a:extLst>
              <a:ext uri="{FF2B5EF4-FFF2-40B4-BE49-F238E27FC236}">
                <a16:creationId xmlns:a16="http://schemas.microsoft.com/office/drawing/2014/main" id="{7B61BDA2-E2F8-1D34-2D71-2C1EE07F82BF}"/>
              </a:ext>
            </a:extLst>
          </p:cNvPr>
          <p:cNvSpPr>
            <a:spLocks noGrp="1"/>
          </p:cNvSpPr>
          <p:nvPr>
            <p:ph type="body" sz="quarter" idx="29"/>
          </p:nvPr>
        </p:nvSpPr>
        <p:spPr>
          <a:xfrm>
            <a:off x="516237" y="5751576"/>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8" name="Text Placeholder 39">
            <a:extLst>
              <a:ext uri="{FF2B5EF4-FFF2-40B4-BE49-F238E27FC236}">
                <a16:creationId xmlns:a16="http://schemas.microsoft.com/office/drawing/2014/main" id="{C5F4B246-3602-89ED-3E0A-8662A66D2414}"/>
              </a:ext>
            </a:extLst>
          </p:cNvPr>
          <p:cNvSpPr>
            <a:spLocks noGrp="1"/>
          </p:cNvSpPr>
          <p:nvPr>
            <p:ph type="body" sz="quarter" idx="30"/>
          </p:nvPr>
        </p:nvSpPr>
        <p:spPr>
          <a:xfrm>
            <a:off x="3432788" y="5751576"/>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9" name="Text Placeholder 39">
            <a:extLst>
              <a:ext uri="{FF2B5EF4-FFF2-40B4-BE49-F238E27FC236}">
                <a16:creationId xmlns:a16="http://schemas.microsoft.com/office/drawing/2014/main" id="{B6972967-A0A0-D74B-DB32-270A049FA890}"/>
              </a:ext>
            </a:extLst>
          </p:cNvPr>
          <p:cNvSpPr>
            <a:spLocks noGrp="1"/>
          </p:cNvSpPr>
          <p:nvPr>
            <p:ph type="body" sz="quarter" idx="31"/>
          </p:nvPr>
        </p:nvSpPr>
        <p:spPr>
          <a:xfrm>
            <a:off x="6340628" y="5751576"/>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60" name="Text Placeholder 39">
            <a:extLst>
              <a:ext uri="{FF2B5EF4-FFF2-40B4-BE49-F238E27FC236}">
                <a16:creationId xmlns:a16="http://schemas.microsoft.com/office/drawing/2014/main" id="{68A46AB3-440A-EDBD-9522-2CEFD92EAF0E}"/>
              </a:ext>
            </a:extLst>
          </p:cNvPr>
          <p:cNvSpPr>
            <a:spLocks noGrp="1"/>
          </p:cNvSpPr>
          <p:nvPr>
            <p:ph type="body" sz="quarter" idx="32"/>
          </p:nvPr>
        </p:nvSpPr>
        <p:spPr>
          <a:xfrm>
            <a:off x="9248468" y="5751576"/>
            <a:ext cx="2468880" cy="265176"/>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73" name="Picture Placeholder 72">
            <a:extLst>
              <a:ext uri="{FF2B5EF4-FFF2-40B4-BE49-F238E27FC236}">
                <a16:creationId xmlns:a16="http://schemas.microsoft.com/office/drawing/2014/main" id="{2A73FB58-C106-4E93-CD24-68783A8D835C}"/>
              </a:ext>
            </a:extLst>
          </p:cNvPr>
          <p:cNvSpPr>
            <a:spLocks noGrp="1"/>
          </p:cNvSpPr>
          <p:nvPr>
            <p:ph type="pic" sz="quarter" idx="33"/>
          </p:nvPr>
        </p:nvSpPr>
        <p:spPr>
          <a:xfrm>
            <a:off x="990182" y="3883007"/>
            <a:ext cx="1419663" cy="1476420"/>
          </a:xfrm>
          <a:custGeom>
            <a:avLst/>
            <a:gdLst>
              <a:gd name="connsiteX0" fmla="*/ 738210 w 1419663"/>
              <a:gd name="connsiteY0" fmla="*/ 0 h 1476420"/>
              <a:gd name="connsiteX1" fmla="*/ 1419663 w 1419663"/>
              <a:gd name="connsiteY1" fmla="*/ 738210 h 1476420"/>
              <a:gd name="connsiteX2" fmla="*/ 738210 w 1419663"/>
              <a:gd name="connsiteY2" fmla="*/ 1476420 h 1476420"/>
              <a:gd name="connsiteX3" fmla="*/ 0 w 1419663"/>
              <a:gd name="connsiteY3" fmla="*/ 738210 h 1476420"/>
              <a:gd name="connsiteX4" fmla="*/ 738210 w 1419663"/>
              <a:gd name="connsiteY4" fmla="*/ 0 h 147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63" h="1476420">
                <a:moveTo>
                  <a:pt x="738210" y="0"/>
                </a:moveTo>
                <a:cubicBezTo>
                  <a:pt x="974821" y="0"/>
                  <a:pt x="1419663" y="330508"/>
                  <a:pt x="1419663" y="738210"/>
                </a:cubicBezTo>
                <a:cubicBezTo>
                  <a:pt x="1419663" y="1145912"/>
                  <a:pt x="974821" y="1476420"/>
                  <a:pt x="738210" y="1476420"/>
                </a:cubicBezTo>
                <a:cubicBezTo>
                  <a:pt x="501599" y="1476420"/>
                  <a:pt x="0" y="1251318"/>
                  <a:pt x="0" y="738210"/>
                </a:cubicBezTo>
                <a:cubicBezTo>
                  <a:pt x="0" y="225102"/>
                  <a:pt x="501599" y="0"/>
                  <a:pt x="738210" y="0"/>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74" name="Picture Placeholder 73">
            <a:extLst>
              <a:ext uri="{FF2B5EF4-FFF2-40B4-BE49-F238E27FC236}">
                <a16:creationId xmlns:a16="http://schemas.microsoft.com/office/drawing/2014/main" id="{64E38C68-4983-2DA4-C8FB-6C65022B3B14}"/>
              </a:ext>
            </a:extLst>
          </p:cNvPr>
          <p:cNvSpPr>
            <a:spLocks noGrp="1"/>
          </p:cNvSpPr>
          <p:nvPr>
            <p:ph type="pic" sz="quarter" idx="34"/>
          </p:nvPr>
        </p:nvSpPr>
        <p:spPr>
          <a:xfrm>
            <a:off x="3879187" y="3832085"/>
            <a:ext cx="1547941" cy="1505232"/>
          </a:xfrm>
          <a:custGeom>
            <a:avLst/>
            <a:gdLst>
              <a:gd name="connsiteX0" fmla="*/ 732258 w 1547941"/>
              <a:gd name="connsiteY0" fmla="*/ 972 h 1505232"/>
              <a:gd name="connsiteX1" fmla="*/ 1547941 w 1547941"/>
              <a:gd name="connsiteY1" fmla="*/ 725968 h 1505232"/>
              <a:gd name="connsiteX2" fmla="*/ 843665 w 1547941"/>
              <a:gd name="connsiteY2" fmla="*/ 1504111 h 1505232"/>
              <a:gd name="connsiteX3" fmla="*/ 50 w 1547941"/>
              <a:gd name="connsiteY3" fmla="*/ 855091 h 1505232"/>
              <a:gd name="connsiteX4" fmla="*/ 732258 w 1547941"/>
              <a:gd name="connsiteY4" fmla="*/ 972 h 1505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941" h="1505232">
                <a:moveTo>
                  <a:pt x="732258" y="972"/>
                </a:moveTo>
                <a:cubicBezTo>
                  <a:pt x="990240" y="-20549"/>
                  <a:pt x="1547941" y="318266"/>
                  <a:pt x="1547941" y="725968"/>
                </a:cubicBezTo>
                <a:cubicBezTo>
                  <a:pt x="1547941" y="1133669"/>
                  <a:pt x="1101647" y="1482590"/>
                  <a:pt x="843665" y="1504111"/>
                </a:cubicBezTo>
                <a:cubicBezTo>
                  <a:pt x="585683" y="1525632"/>
                  <a:pt x="5705" y="1234737"/>
                  <a:pt x="50" y="855091"/>
                </a:cubicBezTo>
                <a:cubicBezTo>
                  <a:pt x="-5605" y="475445"/>
                  <a:pt x="474276" y="22493"/>
                  <a:pt x="732258" y="972"/>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75" name="Picture Placeholder 74">
            <a:extLst>
              <a:ext uri="{FF2B5EF4-FFF2-40B4-BE49-F238E27FC236}">
                <a16:creationId xmlns:a16="http://schemas.microsoft.com/office/drawing/2014/main" id="{276FDBD4-A02F-F910-0D70-4B9FD348C21B}"/>
              </a:ext>
            </a:extLst>
          </p:cNvPr>
          <p:cNvSpPr>
            <a:spLocks noGrp="1"/>
          </p:cNvSpPr>
          <p:nvPr>
            <p:ph type="pic" sz="quarter" idx="35"/>
          </p:nvPr>
        </p:nvSpPr>
        <p:spPr>
          <a:xfrm>
            <a:off x="6817377" y="3869851"/>
            <a:ext cx="1515383" cy="1469701"/>
          </a:xfrm>
          <a:custGeom>
            <a:avLst/>
            <a:gdLst>
              <a:gd name="connsiteX0" fmla="*/ 733407 w 1515383"/>
              <a:gd name="connsiteY0" fmla="*/ 800 h 1469701"/>
              <a:gd name="connsiteX1" fmla="*/ 1515157 w 1515383"/>
              <a:gd name="connsiteY1" fmla="*/ 871740 h 1469701"/>
              <a:gd name="connsiteX2" fmla="*/ 738211 w 1515383"/>
              <a:gd name="connsiteY2" fmla="*/ 1467914 h 1469701"/>
              <a:gd name="connsiteX3" fmla="*/ 1 w 1515383"/>
              <a:gd name="connsiteY3" fmla="*/ 729705 h 1469701"/>
              <a:gd name="connsiteX4" fmla="*/ 733407 w 1515383"/>
              <a:gd name="connsiteY4" fmla="*/ 800 h 1469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3" h="1469701">
                <a:moveTo>
                  <a:pt x="733407" y="800"/>
                </a:moveTo>
                <a:cubicBezTo>
                  <a:pt x="985933" y="24472"/>
                  <a:pt x="1528070" y="360740"/>
                  <a:pt x="1515157" y="871740"/>
                </a:cubicBezTo>
                <a:cubicBezTo>
                  <a:pt x="1515157" y="1279442"/>
                  <a:pt x="990737" y="1491587"/>
                  <a:pt x="738211" y="1467914"/>
                </a:cubicBezTo>
                <a:cubicBezTo>
                  <a:pt x="485684" y="1444242"/>
                  <a:pt x="801" y="974224"/>
                  <a:pt x="1" y="729705"/>
                </a:cubicBezTo>
                <a:cubicBezTo>
                  <a:pt x="-800" y="485186"/>
                  <a:pt x="480881" y="-22872"/>
                  <a:pt x="733407" y="800"/>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
        <p:nvSpPr>
          <p:cNvPr id="76" name="Picture Placeholder 75">
            <a:extLst>
              <a:ext uri="{FF2B5EF4-FFF2-40B4-BE49-F238E27FC236}">
                <a16:creationId xmlns:a16="http://schemas.microsoft.com/office/drawing/2014/main" id="{C0B524AD-3692-546D-2E77-0595EE431F18}"/>
              </a:ext>
            </a:extLst>
          </p:cNvPr>
          <p:cNvSpPr>
            <a:spLocks noGrp="1"/>
          </p:cNvSpPr>
          <p:nvPr>
            <p:ph type="pic" sz="quarter" idx="36"/>
          </p:nvPr>
        </p:nvSpPr>
        <p:spPr>
          <a:xfrm>
            <a:off x="9741490" y="3869781"/>
            <a:ext cx="1489057" cy="1385672"/>
          </a:xfrm>
          <a:custGeom>
            <a:avLst/>
            <a:gdLst>
              <a:gd name="connsiteX0" fmla="*/ 817905 w 1489057"/>
              <a:gd name="connsiteY0" fmla="*/ 2143 h 1385672"/>
              <a:gd name="connsiteX1" fmla="*/ 1488854 w 1489057"/>
              <a:gd name="connsiteY1" fmla="*/ 751460 h 1385672"/>
              <a:gd name="connsiteX2" fmla="*/ 750644 w 1489057"/>
              <a:gd name="connsiteY2" fmla="*/ 1385649 h 1385672"/>
              <a:gd name="connsiteX3" fmla="*/ 9433 w 1489057"/>
              <a:gd name="connsiteY3" fmla="*/ 772473 h 1385672"/>
              <a:gd name="connsiteX4" fmla="*/ 484288 w 1489057"/>
              <a:gd name="connsiteY4" fmla="*/ 29858 h 1385672"/>
              <a:gd name="connsiteX5" fmla="*/ 817905 w 1489057"/>
              <a:gd name="connsiteY5" fmla="*/ 2143 h 13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057" h="1385672">
                <a:moveTo>
                  <a:pt x="817905" y="2143"/>
                </a:moveTo>
                <a:cubicBezTo>
                  <a:pt x="1161745" y="23797"/>
                  <a:pt x="1498537" y="213560"/>
                  <a:pt x="1488854" y="751460"/>
                </a:cubicBezTo>
                <a:cubicBezTo>
                  <a:pt x="1488854" y="1158764"/>
                  <a:pt x="997214" y="1382147"/>
                  <a:pt x="750644" y="1385649"/>
                </a:cubicBezTo>
                <a:cubicBezTo>
                  <a:pt x="504073" y="1389151"/>
                  <a:pt x="53826" y="998438"/>
                  <a:pt x="9433" y="772473"/>
                </a:cubicBezTo>
                <a:cubicBezTo>
                  <a:pt x="-34960" y="546507"/>
                  <a:pt x="69857" y="123746"/>
                  <a:pt x="484288" y="29858"/>
                </a:cubicBezTo>
                <a:cubicBezTo>
                  <a:pt x="587896" y="6386"/>
                  <a:pt x="703292" y="-5075"/>
                  <a:pt x="817905" y="2143"/>
                </a:cubicBezTo>
                <a:close/>
              </a:path>
            </a:pathLst>
          </a:custGeom>
          <a:solidFill>
            <a:schemeClr val="bg1">
              <a:lumMod val="85000"/>
            </a:schemeClr>
          </a:solidFill>
        </p:spPr>
        <p:txBody>
          <a:bodyPr wrap="square" anchor="ctr">
            <a:noAutofit/>
          </a:bodyPr>
          <a:lstStyle>
            <a:lvl1pPr marL="0" indent="0" algn="ctr">
              <a:buNone/>
              <a:defRPr sz="1800"/>
            </a:lvl1pPr>
          </a:lstStyle>
          <a:p>
            <a:endParaRPr lang="en-US"/>
          </a:p>
        </p:txBody>
      </p:sp>
    </p:spTree>
    <p:extLst>
      <p:ext uri="{BB962C8B-B14F-4D97-AF65-F5344CB8AC3E}">
        <p14:creationId xmlns:p14="http://schemas.microsoft.com/office/powerpoint/2010/main" val="24632071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63D154EC-0314-0992-0ED9-81621D110F21}"/>
              </a:ext>
            </a:extLst>
          </p:cNvPr>
          <p:cNvSpPr/>
          <p:nvPr userDrawn="1"/>
        </p:nvSpPr>
        <p:spPr>
          <a:xfrm>
            <a:off x="8066913" y="4245962"/>
            <a:ext cx="3505366" cy="2197229"/>
          </a:xfrm>
          <a:custGeom>
            <a:avLst/>
            <a:gdLst>
              <a:gd name="connsiteX0" fmla="*/ 1591689 w 3505366"/>
              <a:gd name="connsiteY0" fmla="*/ 10 h 2197229"/>
              <a:gd name="connsiteX1" fmla="*/ 3436943 w 3505366"/>
              <a:gd name="connsiteY1" fmla="*/ 1794512 h 2197229"/>
              <a:gd name="connsiteX2" fmla="*/ 370414 w 3505366"/>
              <a:gd name="connsiteY2" fmla="*/ 1398378 h 2197229"/>
              <a:gd name="connsiteX3" fmla="*/ 1591689 w 3505366"/>
              <a:gd name="connsiteY3" fmla="*/ 10 h 2197229"/>
            </a:gdLst>
            <a:ahLst/>
            <a:cxnLst>
              <a:cxn ang="0">
                <a:pos x="connsiteX0" y="connsiteY0"/>
              </a:cxn>
              <a:cxn ang="0">
                <a:pos x="connsiteX1" y="connsiteY1"/>
              </a:cxn>
              <a:cxn ang="0">
                <a:pos x="connsiteX2" y="connsiteY2"/>
              </a:cxn>
              <a:cxn ang="0">
                <a:pos x="connsiteX3" y="connsiteY3"/>
              </a:cxn>
            </a:cxnLst>
            <a:rect l="l" t="t" r="r" b="b"/>
            <a:pathLst>
              <a:path w="3505366" h="2197229">
                <a:moveTo>
                  <a:pt x="1591689" y="10"/>
                </a:moveTo>
                <a:cubicBezTo>
                  <a:pt x="2321943" y="-3999"/>
                  <a:pt x="3845438" y="1214051"/>
                  <a:pt x="3436943" y="1794512"/>
                </a:cubicBezTo>
                <a:cubicBezTo>
                  <a:pt x="3028448" y="2374973"/>
                  <a:pt x="1456663" y="2397679"/>
                  <a:pt x="370414" y="1398378"/>
                </a:cubicBezTo>
                <a:cubicBezTo>
                  <a:pt x="-715835" y="399077"/>
                  <a:pt x="861435" y="4020"/>
                  <a:pt x="1591689" y="1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04672" y="1984248"/>
            <a:ext cx="3035808" cy="365760"/>
          </a:xfrm>
        </p:spPr>
        <p:txBody>
          <a:bodyPr anchor="t">
            <a:noAutofit/>
          </a:bodyPr>
          <a:lstStyle>
            <a:lvl1pPr marL="0" indent="0">
              <a:lnSpc>
                <a:spcPct val="100000"/>
              </a:lnSpc>
              <a:buNone/>
              <a:defRPr sz="1800" b="1">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04672" y="2404872"/>
            <a:ext cx="3035808" cy="150876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398264" y="1984248"/>
            <a:ext cx="3035808" cy="365760"/>
          </a:xfrm>
        </p:spPr>
        <p:txBody>
          <a:bodyPr anchor="t">
            <a:noAutofit/>
          </a:bodyPr>
          <a:lstStyle>
            <a:lvl1pPr marL="0" indent="0">
              <a:lnSpc>
                <a:spcPct val="100000"/>
              </a:lnSpc>
              <a:buNone/>
              <a:defRPr sz="1800" b="1">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398264" y="2404872"/>
            <a:ext cx="3035808" cy="150876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reeform: Shape 21">
            <a:extLst>
              <a:ext uri="{FF2B5EF4-FFF2-40B4-BE49-F238E27FC236}">
                <a16:creationId xmlns:a16="http://schemas.microsoft.com/office/drawing/2014/main" id="{87AC51FC-0DE6-2ADC-D0A4-102FD261F26C}"/>
              </a:ext>
            </a:extLst>
          </p:cNvPr>
          <p:cNvSpPr/>
          <p:nvPr userDrawn="1"/>
        </p:nvSpPr>
        <p:spPr>
          <a:xfrm>
            <a:off x="4050995" y="4110165"/>
            <a:ext cx="4598216" cy="2448196"/>
          </a:xfrm>
          <a:custGeom>
            <a:avLst/>
            <a:gdLst>
              <a:gd name="connsiteX0" fmla="*/ 3235960 w 4598216"/>
              <a:gd name="connsiteY0" fmla="*/ 177 h 2448196"/>
              <a:gd name="connsiteX1" fmla="*/ 4077195 w 4598216"/>
              <a:gd name="connsiteY1" fmla="*/ 1276885 h 2448196"/>
              <a:gd name="connsiteX2" fmla="*/ 1841733 w 4598216"/>
              <a:gd name="connsiteY2" fmla="*/ 2309986 h 2448196"/>
              <a:gd name="connsiteX3" fmla="*/ 1787563 w 4598216"/>
              <a:gd name="connsiteY3" fmla="*/ 2285143 h 2448196"/>
              <a:gd name="connsiteX4" fmla="*/ 1661679 w 4598216"/>
              <a:gd name="connsiteY4" fmla="*/ 2342188 h 2448196"/>
              <a:gd name="connsiteX5" fmla="*/ 1522393 w 4598216"/>
              <a:gd name="connsiteY5" fmla="*/ 2391140 h 2448196"/>
              <a:gd name="connsiteX6" fmla="*/ 7966 w 4598216"/>
              <a:gd name="connsiteY6" fmla="*/ 1670966 h 2448196"/>
              <a:gd name="connsiteX7" fmla="*/ 1872108 w 4598216"/>
              <a:gd name="connsiteY7" fmla="*/ 603993 h 2448196"/>
              <a:gd name="connsiteX8" fmla="*/ 1951708 w 4598216"/>
              <a:gd name="connsiteY8" fmla="*/ 529390 h 2448196"/>
              <a:gd name="connsiteX9" fmla="*/ 1998957 w 4598216"/>
              <a:gd name="connsiteY9" fmla="*/ 493844 h 2448196"/>
              <a:gd name="connsiteX10" fmla="*/ 2059956 w 4598216"/>
              <a:gd name="connsiteY10" fmla="*/ 434818 h 2448196"/>
              <a:gd name="connsiteX11" fmla="*/ 2157847 w 4598216"/>
              <a:gd name="connsiteY11" fmla="*/ 357872 h 2448196"/>
              <a:gd name="connsiteX12" fmla="*/ 2590118 w 4598216"/>
              <a:gd name="connsiteY12" fmla="*/ 117396 h 2448196"/>
              <a:gd name="connsiteX13" fmla="*/ 3235960 w 4598216"/>
              <a:gd name="connsiteY13" fmla="*/ 177 h 24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8216" h="2448196">
                <a:moveTo>
                  <a:pt x="3235960" y="177"/>
                </a:moveTo>
                <a:cubicBezTo>
                  <a:pt x="4360185" y="16307"/>
                  <a:pt x="5178101" y="1131245"/>
                  <a:pt x="4077195" y="1276885"/>
                </a:cubicBezTo>
                <a:cubicBezTo>
                  <a:pt x="2682433" y="1461398"/>
                  <a:pt x="2500936" y="2574399"/>
                  <a:pt x="1841733" y="2309986"/>
                </a:cubicBezTo>
                <a:lnTo>
                  <a:pt x="1787563" y="2285143"/>
                </a:lnTo>
                <a:lnTo>
                  <a:pt x="1661679" y="2342188"/>
                </a:lnTo>
                <a:cubicBezTo>
                  <a:pt x="1617052" y="2360105"/>
                  <a:pt x="1570636" y="2376472"/>
                  <a:pt x="1522393" y="2391140"/>
                </a:cubicBezTo>
                <a:cubicBezTo>
                  <a:pt x="1009096" y="2564271"/>
                  <a:pt x="-104824" y="2348770"/>
                  <a:pt x="7966" y="1670966"/>
                </a:cubicBezTo>
                <a:cubicBezTo>
                  <a:pt x="120757" y="993164"/>
                  <a:pt x="1005773" y="1495062"/>
                  <a:pt x="1872108" y="603993"/>
                </a:cubicBezTo>
                <a:cubicBezTo>
                  <a:pt x="1899181" y="576148"/>
                  <a:pt x="1925728" y="551328"/>
                  <a:pt x="1951708" y="529390"/>
                </a:cubicBezTo>
                <a:lnTo>
                  <a:pt x="1998957" y="493844"/>
                </a:lnTo>
                <a:lnTo>
                  <a:pt x="2059956" y="434818"/>
                </a:lnTo>
                <a:cubicBezTo>
                  <a:pt x="2092581" y="406180"/>
                  <a:pt x="2125321" y="380398"/>
                  <a:pt x="2157847" y="357872"/>
                </a:cubicBezTo>
                <a:cubicBezTo>
                  <a:pt x="2300072" y="252898"/>
                  <a:pt x="2445153" y="174010"/>
                  <a:pt x="2590118" y="117396"/>
                </a:cubicBezTo>
                <a:cubicBezTo>
                  <a:pt x="2809076" y="31885"/>
                  <a:pt x="3027770" y="-2810"/>
                  <a:pt x="3235960" y="17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Freeform: Shape 13">
            <a:extLst>
              <a:ext uri="{FF2B5EF4-FFF2-40B4-BE49-F238E27FC236}">
                <a16:creationId xmlns:a16="http://schemas.microsoft.com/office/drawing/2014/main" id="{C8E718E1-168B-58C6-1B6F-42DC26709517}"/>
              </a:ext>
            </a:extLst>
          </p:cNvPr>
          <p:cNvSpPr/>
          <p:nvPr userDrawn="1"/>
        </p:nvSpPr>
        <p:spPr>
          <a:xfrm>
            <a:off x="7614215" y="3847573"/>
            <a:ext cx="3361382" cy="2796865"/>
          </a:xfrm>
          <a:custGeom>
            <a:avLst/>
            <a:gdLst>
              <a:gd name="connsiteX0" fmla="*/ 1379177 w 3361382"/>
              <a:gd name="connsiteY0" fmla="*/ 673 h 2796865"/>
              <a:gd name="connsiteX1" fmla="*/ 3226456 w 3361382"/>
              <a:gd name="connsiteY1" fmla="*/ 698468 h 2796865"/>
              <a:gd name="connsiteX2" fmla="*/ 1654520 w 3361382"/>
              <a:gd name="connsiteY2" fmla="*/ 2790226 h 2796865"/>
              <a:gd name="connsiteX3" fmla="*/ 99339 w 3361382"/>
              <a:gd name="connsiteY3" fmla="*/ 407389 h 2796865"/>
              <a:gd name="connsiteX4" fmla="*/ 1379177 w 3361382"/>
              <a:gd name="connsiteY4" fmla="*/ 673 h 279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382" h="2796865">
                <a:moveTo>
                  <a:pt x="1379177" y="673"/>
                </a:moveTo>
                <a:cubicBezTo>
                  <a:pt x="2098234" y="15104"/>
                  <a:pt x="2895448" y="261479"/>
                  <a:pt x="3226456" y="698468"/>
                </a:cubicBezTo>
                <a:cubicBezTo>
                  <a:pt x="3814916" y="1475338"/>
                  <a:pt x="2328320" y="2906177"/>
                  <a:pt x="1654520" y="2790226"/>
                </a:cubicBezTo>
                <a:cubicBezTo>
                  <a:pt x="980720" y="2674275"/>
                  <a:pt x="-377423" y="1067616"/>
                  <a:pt x="99339" y="407389"/>
                </a:cubicBezTo>
                <a:cubicBezTo>
                  <a:pt x="307922" y="118539"/>
                  <a:pt x="819909" y="-10550"/>
                  <a:pt x="1379177" y="673"/>
                </a:cubicBezTo>
                <a:close/>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Picture Placeholder 25">
            <a:extLst>
              <a:ext uri="{FF2B5EF4-FFF2-40B4-BE49-F238E27FC236}">
                <a16:creationId xmlns:a16="http://schemas.microsoft.com/office/drawing/2014/main" id="{6A0A6ED0-15C9-368F-1AAA-EBC99B7AD541}"/>
              </a:ext>
            </a:extLst>
          </p:cNvPr>
          <p:cNvSpPr>
            <a:spLocks noGrp="1"/>
          </p:cNvSpPr>
          <p:nvPr>
            <p:ph type="pic" sz="quarter" idx="13"/>
          </p:nvPr>
        </p:nvSpPr>
        <p:spPr>
          <a:xfrm>
            <a:off x="0" y="4402857"/>
            <a:ext cx="12192001" cy="2455143"/>
          </a:xfrm>
          <a:custGeom>
            <a:avLst/>
            <a:gdLst>
              <a:gd name="connsiteX0" fmla="*/ 0 w 12192001"/>
              <a:gd name="connsiteY0" fmla="*/ 0 h 2455143"/>
              <a:gd name="connsiteX1" fmla="*/ 206003 w 12192001"/>
              <a:gd name="connsiteY1" fmla="*/ 1109 h 2455143"/>
              <a:gd name="connsiteX2" fmla="*/ 2427782 w 12192001"/>
              <a:gd name="connsiteY2" fmla="*/ 201823 h 2455143"/>
              <a:gd name="connsiteX3" fmla="*/ 2758383 w 12192001"/>
              <a:gd name="connsiteY3" fmla="*/ 246086 h 2455143"/>
              <a:gd name="connsiteX4" fmla="*/ 2769563 w 12192001"/>
              <a:gd name="connsiteY4" fmla="*/ 249232 h 2455143"/>
              <a:gd name="connsiteX5" fmla="*/ 4441595 w 12192001"/>
              <a:gd name="connsiteY5" fmla="*/ 474966 h 2455143"/>
              <a:gd name="connsiteX6" fmla="*/ 6144331 w 12192001"/>
              <a:gd name="connsiteY6" fmla="*/ 457476 h 2455143"/>
              <a:gd name="connsiteX7" fmla="*/ 6578223 w 12192001"/>
              <a:gd name="connsiteY7" fmla="*/ 421761 h 2455143"/>
              <a:gd name="connsiteX8" fmla="*/ 6872381 w 12192001"/>
              <a:gd name="connsiteY8" fmla="*/ 383863 h 2455143"/>
              <a:gd name="connsiteX9" fmla="*/ 7078387 w 12192001"/>
              <a:gd name="connsiteY9" fmla="*/ 368875 h 2455143"/>
              <a:gd name="connsiteX10" fmla="*/ 7457053 w 12192001"/>
              <a:gd name="connsiteY10" fmla="*/ 322840 h 2455143"/>
              <a:gd name="connsiteX11" fmla="*/ 12107915 w 12192001"/>
              <a:gd name="connsiteY11" fmla="*/ 361608 h 2455143"/>
              <a:gd name="connsiteX12" fmla="*/ 12192001 w 12192001"/>
              <a:gd name="connsiteY12" fmla="*/ 373495 h 2455143"/>
              <a:gd name="connsiteX13" fmla="*/ 12192001 w 12192001"/>
              <a:gd name="connsiteY13" fmla="*/ 2455143 h 2455143"/>
              <a:gd name="connsiteX14" fmla="*/ 0 w 12192001"/>
              <a:gd name="connsiteY14" fmla="*/ 2455143 h 24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1" h="2455143">
                <a:moveTo>
                  <a:pt x="0" y="0"/>
                </a:moveTo>
                <a:lnTo>
                  <a:pt x="206003" y="1109"/>
                </a:lnTo>
                <a:cubicBezTo>
                  <a:pt x="1096250" y="15691"/>
                  <a:pt x="1811969" y="113904"/>
                  <a:pt x="2427782" y="201823"/>
                </a:cubicBezTo>
                <a:lnTo>
                  <a:pt x="2758383" y="246086"/>
                </a:lnTo>
                <a:lnTo>
                  <a:pt x="2769563" y="249232"/>
                </a:lnTo>
                <a:cubicBezTo>
                  <a:pt x="3256639" y="361338"/>
                  <a:pt x="3813963" y="441051"/>
                  <a:pt x="4441595" y="474966"/>
                </a:cubicBezTo>
                <a:cubicBezTo>
                  <a:pt x="4961013" y="503034"/>
                  <a:pt x="5528581" y="499736"/>
                  <a:pt x="6144331" y="457476"/>
                </a:cubicBezTo>
                <a:cubicBezTo>
                  <a:pt x="6281970" y="449903"/>
                  <a:pt x="6427188" y="437891"/>
                  <a:pt x="6578223" y="421761"/>
                </a:cubicBezTo>
                <a:lnTo>
                  <a:pt x="6872381" y="383863"/>
                </a:lnTo>
                <a:lnTo>
                  <a:pt x="7078387" y="368875"/>
                </a:lnTo>
                <a:cubicBezTo>
                  <a:pt x="7196800" y="357254"/>
                  <a:pt x="7322954" y="341987"/>
                  <a:pt x="7457053" y="322840"/>
                </a:cubicBezTo>
                <a:cubicBezTo>
                  <a:pt x="9602611" y="16470"/>
                  <a:pt x="11013138" y="205308"/>
                  <a:pt x="12107915" y="361608"/>
                </a:cubicBezTo>
                <a:lnTo>
                  <a:pt x="12192001" y="373495"/>
                </a:lnTo>
                <a:lnTo>
                  <a:pt x="12192001" y="2455143"/>
                </a:lnTo>
                <a:lnTo>
                  <a:pt x="0" y="2455143"/>
                </a:lnTo>
                <a:close/>
              </a:path>
            </a:pathLst>
          </a:custGeom>
          <a:solidFill>
            <a:schemeClr val="bg1">
              <a:lumMod val="85000"/>
            </a:schemeClr>
          </a:solidFill>
        </p:spPr>
        <p:txBody>
          <a:bodyPr wrap="square" anchor="ctr">
            <a:noAutofit/>
          </a:bodyPr>
          <a:lstStyle>
            <a:lvl1pPr marL="0" indent="0" algn="ctr">
              <a:buNone/>
              <a:defRPr/>
            </a:lvl1pPr>
          </a:lstStyle>
          <a:p>
            <a:endParaRPr lang="en-US"/>
          </a:p>
        </p:txBody>
      </p:sp>
      <p:sp>
        <p:nvSpPr>
          <p:cNvPr id="30" name="Text Placeholder 4">
            <a:extLst>
              <a:ext uri="{FF2B5EF4-FFF2-40B4-BE49-F238E27FC236}">
                <a16:creationId xmlns:a16="http://schemas.microsoft.com/office/drawing/2014/main" id="{98063778-4F66-6E8B-E737-450DC310DF68}"/>
              </a:ext>
            </a:extLst>
          </p:cNvPr>
          <p:cNvSpPr>
            <a:spLocks noGrp="1"/>
          </p:cNvSpPr>
          <p:nvPr>
            <p:ph type="body" sz="quarter" idx="14"/>
          </p:nvPr>
        </p:nvSpPr>
        <p:spPr>
          <a:xfrm>
            <a:off x="8001000" y="1984248"/>
            <a:ext cx="3035808" cy="365760"/>
          </a:xfrm>
        </p:spPr>
        <p:txBody>
          <a:bodyPr anchor="t">
            <a:noAutofit/>
          </a:bodyPr>
          <a:lstStyle>
            <a:lvl1pPr marL="0" indent="0">
              <a:lnSpc>
                <a:spcPct val="100000"/>
              </a:lnSpc>
              <a:buNone/>
              <a:defRPr sz="1800" b="1">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D8C1FD49-DAC8-6015-C51D-AACE51DB285F}"/>
              </a:ext>
            </a:extLst>
          </p:cNvPr>
          <p:cNvSpPr>
            <a:spLocks noGrp="1"/>
          </p:cNvSpPr>
          <p:nvPr>
            <p:ph sz="quarter" idx="15"/>
          </p:nvPr>
        </p:nvSpPr>
        <p:spPr>
          <a:xfrm>
            <a:off x="8001000" y="2404872"/>
            <a:ext cx="3035808" cy="150876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itle 31">
            <a:extLst>
              <a:ext uri="{FF2B5EF4-FFF2-40B4-BE49-F238E27FC236}">
                <a16:creationId xmlns:a16="http://schemas.microsoft.com/office/drawing/2014/main" id="{CF88AF8B-BD4E-27EF-1C36-53FEBC10602B}"/>
              </a:ext>
            </a:extLst>
          </p:cNvPr>
          <p:cNvSpPr>
            <a:spLocks noGrp="1"/>
          </p:cNvSpPr>
          <p:nvPr>
            <p:ph type="title"/>
          </p:nvPr>
        </p:nvSpPr>
        <p:spPr/>
        <p:txBody>
          <a:bodyPr>
            <a:noAutofit/>
          </a:bodyPr>
          <a:lstStyle>
            <a:lvl1pPr algn="ctr">
              <a:defRPr sz="4800"/>
            </a:lvl1pPr>
          </a:lstStyle>
          <a:p>
            <a:r>
              <a:rPr lang="en-US"/>
              <a:t>Click to edit Master title style</a:t>
            </a:r>
          </a:p>
        </p:txBody>
      </p:sp>
    </p:spTree>
    <p:extLst>
      <p:ext uri="{BB962C8B-B14F-4D97-AF65-F5344CB8AC3E}">
        <p14:creationId xmlns:p14="http://schemas.microsoft.com/office/powerpoint/2010/main" val="295561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699CDD5-D47B-4671-A89C-2BD3226A96E4}"/>
              </a:ext>
            </a:extLst>
          </p:cNvPr>
          <p:cNvSpPr>
            <a:spLocks noGrp="1"/>
          </p:cNvSpPr>
          <p:nvPr>
            <p:ph type="title"/>
          </p:nvPr>
        </p:nvSpPr>
        <p:spPr>
          <a:xfrm>
            <a:off x="647700" y="304800"/>
            <a:ext cx="10858500" cy="1306286"/>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a:extLst>
              <a:ext uri="{FF2B5EF4-FFF2-40B4-BE49-F238E27FC236}">
                <a16:creationId xmlns:a16="http://schemas.microsoft.com/office/drawing/2014/main" id="{C19936BF-D909-4B69-B0DC-2A31753C3893}"/>
              </a:ext>
            </a:extLst>
          </p:cNvPr>
          <p:cNvSpPr>
            <a:spLocks noGrp="1"/>
          </p:cNvSpPr>
          <p:nvPr>
            <p:ph sz="quarter" idx="11"/>
          </p:nvPr>
        </p:nvSpPr>
        <p:spPr>
          <a:xfrm>
            <a:off x="647700" y="1917701"/>
            <a:ext cx="5201556" cy="1817688"/>
          </a:xfrm>
        </p:spPr>
        <p:txBody>
          <a:bodyPr/>
          <a:lstStyle/>
          <a:p>
            <a:pPr lvl="0"/>
            <a:r>
              <a:rPr lang="en-US"/>
              <a:t>Click to edit Master text styles</a:t>
            </a:r>
          </a:p>
        </p:txBody>
      </p:sp>
      <p:sp>
        <p:nvSpPr>
          <p:cNvPr id="9" name="Content Placeholder">
            <a:extLst>
              <a:ext uri="{FF2B5EF4-FFF2-40B4-BE49-F238E27FC236}">
                <a16:creationId xmlns:a16="http://schemas.microsoft.com/office/drawing/2014/main" id="{79BD6580-94FF-4302-B7EE-6FFDCD78C0D6}"/>
              </a:ext>
            </a:extLst>
          </p:cNvPr>
          <p:cNvSpPr>
            <a:spLocks noGrp="1"/>
          </p:cNvSpPr>
          <p:nvPr>
            <p:ph sz="quarter" idx="12"/>
          </p:nvPr>
        </p:nvSpPr>
        <p:spPr>
          <a:xfrm>
            <a:off x="647699" y="4240212"/>
            <a:ext cx="5201557" cy="1817688"/>
          </a:xfrm>
        </p:spPr>
        <p:txBody>
          <a:bodyPr/>
          <a:lstStyle/>
          <a:p>
            <a:pPr lvl="0"/>
            <a:r>
              <a:rPr lang="en-US"/>
              <a:t>Click to edit Master text styles</a:t>
            </a:r>
          </a:p>
        </p:txBody>
      </p:sp>
      <p:sp>
        <p:nvSpPr>
          <p:cNvPr id="10" name="Content Placeholder">
            <a:extLst>
              <a:ext uri="{FF2B5EF4-FFF2-40B4-BE49-F238E27FC236}">
                <a16:creationId xmlns:a16="http://schemas.microsoft.com/office/drawing/2014/main" id="{2DC9D97D-4067-4D82-8F60-D276632FC88E}"/>
              </a:ext>
            </a:extLst>
          </p:cNvPr>
          <p:cNvSpPr>
            <a:spLocks noGrp="1"/>
          </p:cNvSpPr>
          <p:nvPr>
            <p:ph sz="quarter" idx="13"/>
          </p:nvPr>
        </p:nvSpPr>
        <p:spPr>
          <a:xfrm>
            <a:off x="6172200" y="1917701"/>
            <a:ext cx="5143500" cy="1817688"/>
          </a:xfrm>
        </p:spPr>
        <p:txBody>
          <a:bodyPr/>
          <a:lstStyle/>
          <a:p>
            <a:pPr lvl="0"/>
            <a:r>
              <a:rPr lang="en-US"/>
              <a:t>Click to edit Master text styles</a:t>
            </a:r>
          </a:p>
        </p:txBody>
      </p:sp>
      <p:sp>
        <p:nvSpPr>
          <p:cNvPr id="15" name="Content Placeholder">
            <a:extLst>
              <a:ext uri="{FF2B5EF4-FFF2-40B4-BE49-F238E27FC236}">
                <a16:creationId xmlns:a16="http://schemas.microsoft.com/office/drawing/2014/main" id="{2F9F0E31-A4E6-4D62-8898-5A66B193033F}"/>
              </a:ext>
            </a:extLst>
          </p:cNvPr>
          <p:cNvSpPr>
            <a:spLocks noGrp="1"/>
          </p:cNvSpPr>
          <p:nvPr>
            <p:ph sz="quarter" idx="14"/>
          </p:nvPr>
        </p:nvSpPr>
        <p:spPr>
          <a:xfrm>
            <a:off x="6172200" y="4191620"/>
            <a:ext cx="5143500" cy="1817688"/>
          </a:xfrm>
        </p:spPr>
        <p:txBody>
          <a:bodyPr/>
          <a:lstStyle/>
          <a:p>
            <a:pPr lvl="0"/>
            <a:r>
              <a:rPr lang="en-US"/>
              <a:t>Click to edit Master text styles</a:t>
            </a:r>
          </a:p>
        </p:txBody>
      </p:sp>
    </p:spTree>
    <p:extLst>
      <p:ext uri="{BB962C8B-B14F-4D97-AF65-F5344CB8AC3E}">
        <p14:creationId xmlns:p14="http://schemas.microsoft.com/office/powerpoint/2010/main" val="20972188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0DA35C1D-604B-3721-C6C0-3943E22ED61F}"/>
              </a:ext>
            </a:extLst>
          </p:cNvPr>
          <p:cNvSpPr/>
          <p:nvPr userDrawn="1"/>
        </p:nvSpPr>
        <p:spPr>
          <a:xfrm>
            <a:off x="2371564" y="3978509"/>
            <a:ext cx="2833489" cy="1977740"/>
          </a:xfrm>
          <a:custGeom>
            <a:avLst/>
            <a:gdLst>
              <a:gd name="connsiteX0" fmla="*/ 2330242 w 2833489"/>
              <a:gd name="connsiteY0" fmla="*/ 1 h 1977740"/>
              <a:gd name="connsiteX1" fmla="*/ 2498982 w 2833489"/>
              <a:gd name="connsiteY1" fmla="*/ 44466 h 1977740"/>
              <a:gd name="connsiteX2" fmla="*/ 2606536 w 2833489"/>
              <a:gd name="connsiteY2" fmla="*/ 1232877 h 1977740"/>
              <a:gd name="connsiteX3" fmla="*/ 2311327 w 2833489"/>
              <a:gd name="connsiteY3" fmla="*/ 1576745 h 1977740"/>
              <a:gd name="connsiteX4" fmla="*/ 383794 w 2833489"/>
              <a:gd name="connsiteY4" fmla="*/ 752097 h 1977740"/>
              <a:gd name="connsiteX5" fmla="*/ 2330242 w 2833489"/>
              <a:gd name="connsiteY5" fmla="*/ 1 h 197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489" h="1977740">
                <a:moveTo>
                  <a:pt x="2330242" y="1"/>
                </a:moveTo>
                <a:cubicBezTo>
                  <a:pt x="2383155" y="-127"/>
                  <a:pt x="2438275" y="13463"/>
                  <a:pt x="2498982" y="44466"/>
                </a:cubicBezTo>
                <a:cubicBezTo>
                  <a:pt x="2971547" y="300675"/>
                  <a:pt x="2882471" y="765287"/>
                  <a:pt x="2606536" y="1232877"/>
                </a:cubicBezTo>
                <a:cubicBezTo>
                  <a:pt x="2606503" y="1241273"/>
                  <a:pt x="2424583" y="1476594"/>
                  <a:pt x="2311327" y="1576745"/>
                </a:cubicBezTo>
                <a:cubicBezTo>
                  <a:pt x="1017130" y="2721187"/>
                  <a:pt x="-800765" y="1086278"/>
                  <a:pt x="383794" y="752097"/>
                </a:cubicBezTo>
                <a:cubicBezTo>
                  <a:pt x="1697583" y="673980"/>
                  <a:pt x="1959850" y="896"/>
                  <a:pt x="2330242" y="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Freeform: Shape 28">
            <a:extLst>
              <a:ext uri="{FF2B5EF4-FFF2-40B4-BE49-F238E27FC236}">
                <a16:creationId xmlns:a16="http://schemas.microsoft.com/office/drawing/2014/main" id="{D5A2EDE1-A310-C335-F6C8-E2A57A5DCD24}"/>
              </a:ext>
            </a:extLst>
          </p:cNvPr>
          <p:cNvSpPr/>
          <p:nvPr userDrawn="1"/>
        </p:nvSpPr>
        <p:spPr>
          <a:xfrm>
            <a:off x="2663717" y="895957"/>
            <a:ext cx="3353592" cy="3394580"/>
          </a:xfrm>
          <a:custGeom>
            <a:avLst/>
            <a:gdLst>
              <a:gd name="connsiteX0" fmla="*/ 1117000 w 3353592"/>
              <a:gd name="connsiteY0" fmla="*/ 212 h 3394580"/>
              <a:gd name="connsiteX1" fmla="*/ 3339471 w 3353592"/>
              <a:gd name="connsiteY1" fmla="*/ 1353770 h 3394580"/>
              <a:gd name="connsiteX2" fmla="*/ 1460830 w 3353592"/>
              <a:gd name="connsiteY2" fmla="*/ 3239951 h 3394580"/>
              <a:gd name="connsiteX3" fmla="*/ 456338 w 3353592"/>
              <a:gd name="connsiteY3" fmla="*/ 219125 h 3394580"/>
              <a:gd name="connsiteX4" fmla="*/ 1117000 w 3353592"/>
              <a:gd name="connsiteY4" fmla="*/ 212 h 339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592" h="3394580">
                <a:moveTo>
                  <a:pt x="1117000" y="212"/>
                </a:moveTo>
                <a:cubicBezTo>
                  <a:pt x="2031490" y="-14669"/>
                  <a:pt x="3265097" y="758034"/>
                  <a:pt x="3339471" y="1353770"/>
                </a:cubicBezTo>
                <a:cubicBezTo>
                  <a:pt x="3434671" y="2116311"/>
                  <a:pt x="3074478" y="3932938"/>
                  <a:pt x="1460830" y="3239951"/>
                </a:cubicBezTo>
                <a:cubicBezTo>
                  <a:pt x="-152818" y="2546964"/>
                  <a:pt x="-337111" y="899506"/>
                  <a:pt x="456338" y="219125"/>
                </a:cubicBezTo>
                <a:cubicBezTo>
                  <a:pt x="629905" y="70291"/>
                  <a:pt x="860943" y="4378"/>
                  <a:pt x="1117000" y="212"/>
                </a:cubicBezTo>
                <a:close/>
              </a:path>
            </a:pathLst>
          </a:cu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8" name="Freeform: Shape 17">
            <a:extLst>
              <a:ext uri="{FF2B5EF4-FFF2-40B4-BE49-F238E27FC236}">
                <a16:creationId xmlns:a16="http://schemas.microsoft.com/office/drawing/2014/main" id="{65FA232B-B094-6E9C-1F6E-B431526CF5CF}"/>
              </a:ext>
            </a:extLst>
          </p:cNvPr>
          <p:cNvSpPr/>
          <p:nvPr userDrawn="1"/>
        </p:nvSpPr>
        <p:spPr>
          <a:xfrm>
            <a:off x="695424" y="703594"/>
            <a:ext cx="3679069" cy="3508957"/>
          </a:xfrm>
          <a:custGeom>
            <a:avLst/>
            <a:gdLst>
              <a:gd name="connsiteX0" fmla="*/ 2214144 w 3679069"/>
              <a:gd name="connsiteY0" fmla="*/ 1127 h 3508957"/>
              <a:gd name="connsiteX1" fmla="*/ 3169400 w 3679069"/>
              <a:gd name="connsiteY1" fmla="*/ 1345851 h 3508957"/>
              <a:gd name="connsiteX2" fmla="*/ 717301 w 3679069"/>
              <a:gd name="connsiteY2" fmla="*/ 3495393 h 3508957"/>
              <a:gd name="connsiteX3" fmla="*/ 431011 w 3679069"/>
              <a:gd name="connsiteY3" fmla="*/ 965650 h 3508957"/>
              <a:gd name="connsiteX4" fmla="*/ 2214144 w 3679069"/>
              <a:gd name="connsiteY4" fmla="*/ 1127 h 350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069" h="3508957">
                <a:moveTo>
                  <a:pt x="2214144" y="1127"/>
                </a:moveTo>
                <a:cubicBezTo>
                  <a:pt x="3378638" y="-35267"/>
                  <a:pt x="4289597" y="818314"/>
                  <a:pt x="3169400" y="1345851"/>
                </a:cubicBezTo>
                <a:cubicBezTo>
                  <a:pt x="1462434" y="2149717"/>
                  <a:pt x="1746081" y="3668078"/>
                  <a:pt x="717301" y="3495393"/>
                </a:cubicBezTo>
                <a:cubicBezTo>
                  <a:pt x="-311478" y="3322707"/>
                  <a:pt x="-70949" y="1617102"/>
                  <a:pt x="431011" y="965650"/>
                </a:cubicBezTo>
                <a:cubicBezTo>
                  <a:pt x="924632" y="283443"/>
                  <a:pt x="1604170" y="20191"/>
                  <a:pt x="2214144" y="1127"/>
                </a:cubicBezTo>
                <a:close/>
              </a:path>
            </a:pathLst>
          </a:cu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92824" y="1042416"/>
            <a:ext cx="4535424" cy="1325880"/>
          </a:xfrm>
        </p:spPr>
        <p:txBody>
          <a:bodyPr anchor="ctr">
            <a:no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592824" y="2295144"/>
            <a:ext cx="4535424" cy="2542032"/>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Picture Placeholder 13">
            <a:extLst>
              <a:ext uri="{FF2B5EF4-FFF2-40B4-BE49-F238E27FC236}">
                <a16:creationId xmlns:a16="http://schemas.microsoft.com/office/drawing/2014/main" id="{E546E31B-BAE1-A01A-8FEA-C80E382B3881}"/>
              </a:ext>
            </a:extLst>
          </p:cNvPr>
          <p:cNvSpPr>
            <a:spLocks noGrp="1"/>
          </p:cNvSpPr>
          <p:nvPr>
            <p:ph type="pic" sz="quarter" idx="10"/>
          </p:nvPr>
        </p:nvSpPr>
        <p:spPr>
          <a:xfrm>
            <a:off x="1068086" y="785580"/>
            <a:ext cx="4537760" cy="4719174"/>
          </a:xfrm>
          <a:custGeom>
            <a:avLst/>
            <a:gdLst>
              <a:gd name="connsiteX0" fmla="*/ 2178172 w 4537760"/>
              <a:gd name="connsiteY0" fmla="*/ 0 h 4719174"/>
              <a:gd name="connsiteX1" fmla="*/ 4537760 w 4537760"/>
              <a:gd name="connsiteY1" fmla="*/ 2359587 h 4719174"/>
              <a:gd name="connsiteX2" fmla="*/ 2178172 w 4537760"/>
              <a:gd name="connsiteY2" fmla="*/ 4719174 h 4719174"/>
              <a:gd name="connsiteX3" fmla="*/ 0 w 4537760"/>
              <a:gd name="connsiteY3" fmla="*/ 2359587 h 4719174"/>
              <a:gd name="connsiteX4" fmla="*/ 2178172 w 4537760"/>
              <a:gd name="connsiteY4" fmla="*/ 0 h 471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760" h="4719174">
                <a:moveTo>
                  <a:pt x="2178172" y="0"/>
                </a:moveTo>
                <a:cubicBezTo>
                  <a:pt x="2934466" y="0"/>
                  <a:pt x="4537760" y="719508"/>
                  <a:pt x="4537760" y="2359587"/>
                </a:cubicBezTo>
                <a:cubicBezTo>
                  <a:pt x="4537760" y="3999666"/>
                  <a:pt x="2934466" y="4719174"/>
                  <a:pt x="2178172" y="4719174"/>
                </a:cubicBezTo>
                <a:cubicBezTo>
                  <a:pt x="1421878" y="4719174"/>
                  <a:pt x="0" y="3662751"/>
                  <a:pt x="0" y="2359587"/>
                </a:cubicBezTo>
                <a:cubicBezTo>
                  <a:pt x="0" y="1056424"/>
                  <a:pt x="1421878" y="0"/>
                  <a:pt x="2178172" y="0"/>
                </a:cubicBezTo>
                <a:close/>
              </a:path>
            </a:pathLst>
          </a:custGeom>
          <a:solidFill>
            <a:schemeClr val="bg1">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481644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E4850B3-36D8-8C1A-F5EF-A5999BB7B1C2}"/>
              </a:ext>
            </a:extLst>
          </p:cNvPr>
          <p:cNvSpPr/>
          <p:nvPr userDrawn="1"/>
        </p:nvSpPr>
        <p:spPr>
          <a:xfrm>
            <a:off x="9507158" y="4178543"/>
            <a:ext cx="1587071" cy="1617884"/>
          </a:xfrm>
          <a:custGeom>
            <a:avLst/>
            <a:gdLst>
              <a:gd name="connsiteX0" fmla="*/ 1080694 w 1587071"/>
              <a:gd name="connsiteY0" fmla="*/ 2111 h 1617884"/>
              <a:gd name="connsiteX1" fmla="*/ 1335962 w 1587071"/>
              <a:gd name="connsiteY1" fmla="*/ 77069 h 1617884"/>
              <a:gd name="connsiteX2" fmla="*/ 1421958 w 1587071"/>
              <a:gd name="connsiteY2" fmla="*/ 1354298 h 1617884"/>
              <a:gd name="connsiteX3" fmla="*/ 195058 w 1587071"/>
              <a:gd name="connsiteY3" fmla="*/ 1469552 h 1617884"/>
              <a:gd name="connsiteX4" fmla="*/ 117924 w 1587071"/>
              <a:gd name="connsiteY4" fmla="*/ 286653 h 1617884"/>
              <a:gd name="connsiteX5" fmla="*/ 1080694 w 1587071"/>
              <a:gd name="connsiteY5" fmla="*/ 2111 h 161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071" h="1617884">
                <a:moveTo>
                  <a:pt x="1080694" y="2111"/>
                </a:moveTo>
                <a:cubicBezTo>
                  <a:pt x="1190217" y="8935"/>
                  <a:pt x="1281627" y="32584"/>
                  <a:pt x="1335962" y="77069"/>
                </a:cubicBezTo>
                <a:cubicBezTo>
                  <a:pt x="1553301" y="255010"/>
                  <a:pt x="1728930" y="983673"/>
                  <a:pt x="1421958" y="1354298"/>
                </a:cubicBezTo>
                <a:cubicBezTo>
                  <a:pt x="1114985" y="1724924"/>
                  <a:pt x="412396" y="1647494"/>
                  <a:pt x="195058" y="1469552"/>
                </a:cubicBezTo>
                <a:cubicBezTo>
                  <a:pt x="-22281" y="1291611"/>
                  <a:pt x="-72227" y="518733"/>
                  <a:pt x="117924" y="286653"/>
                </a:cubicBezTo>
                <a:cubicBezTo>
                  <a:pt x="260537" y="112592"/>
                  <a:pt x="752124" y="-18360"/>
                  <a:pt x="1080694" y="2111"/>
                </a:cubicBezTo>
                <a:close/>
              </a:path>
            </a:pathLst>
          </a:custGeom>
          <a:noFill/>
          <a:ln w="3810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0" name="Freeform: Shape 29">
            <a:extLst>
              <a:ext uri="{FF2B5EF4-FFF2-40B4-BE49-F238E27FC236}">
                <a16:creationId xmlns:a16="http://schemas.microsoft.com/office/drawing/2014/main" id="{81D1FD9E-7F46-9CC5-FD0E-CFE3F35E0B93}"/>
              </a:ext>
            </a:extLst>
          </p:cNvPr>
          <p:cNvSpPr/>
          <p:nvPr userDrawn="1"/>
        </p:nvSpPr>
        <p:spPr>
          <a:xfrm>
            <a:off x="6603630" y="744767"/>
            <a:ext cx="4296779" cy="3871820"/>
          </a:xfrm>
          <a:custGeom>
            <a:avLst/>
            <a:gdLst>
              <a:gd name="connsiteX0" fmla="*/ 2760477 w 4296779"/>
              <a:gd name="connsiteY0" fmla="*/ 2182 h 3871820"/>
              <a:gd name="connsiteX1" fmla="*/ 4142305 w 4296779"/>
              <a:gd name="connsiteY1" fmla="*/ 239653 h 3871820"/>
              <a:gd name="connsiteX2" fmla="*/ 2987255 w 4296779"/>
              <a:gd name="connsiteY2" fmla="*/ 3853879 h 3871820"/>
              <a:gd name="connsiteX3" fmla="*/ 58868 w 4296779"/>
              <a:gd name="connsiteY3" fmla="*/ 1340210 h 3871820"/>
              <a:gd name="connsiteX4" fmla="*/ 2760477 w 4296779"/>
              <a:gd name="connsiteY4" fmla="*/ 2182 h 387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779" h="3871820">
                <a:moveTo>
                  <a:pt x="2760477" y="2182"/>
                </a:moveTo>
                <a:cubicBezTo>
                  <a:pt x="3405787" y="-16142"/>
                  <a:pt x="3959281" y="82548"/>
                  <a:pt x="4142305" y="239653"/>
                </a:cubicBezTo>
                <a:cubicBezTo>
                  <a:pt x="4630369" y="658598"/>
                  <a:pt x="3884388" y="3675893"/>
                  <a:pt x="2987255" y="3853879"/>
                </a:cubicBezTo>
                <a:cubicBezTo>
                  <a:pt x="2090123" y="4031864"/>
                  <a:pt x="-413986" y="2863263"/>
                  <a:pt x="58868" y="1340210"/>
                </a:cubicBezTo>
                <a:cubicBezTo>
                  <a:pt x="354402" y="388301"/>
                  <a:pt x="1684961" y="32723"/>
                  <a:pt x="2760477" y="2182"/>
                </a:cubicBezTo>
                <a:close/>
              </a:path>
            </a:pathLst>
          </a:cu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Freeform: Shape 31">
            <a:extLst>
              <a:ext uri="{FF2B5EF4-FFF2-40B4-BE49-F238E27FC236}">
                <a16:creationId xmlns:a16="http://schemas.microsoft.com/office/drawing/2014/main" id="{82D6A4FE-F065-45CD-09BA-E482AC8332CA}"/>
              </a:ext>
            </a:extLst>
          </p:cNvPr>
          <p:cNvSpPr/>
          <p:nvPr userDrawn="1"/>
        </p:nvSpPr>
        <p:spPr>
          <a:xfrm>
            <a:off x="5806176" y="896186"/>
            <a:ext cx="3189244" cy="3351598"/>
          </a:xfrm>
          <a:custGeom>
            <a:avLst/>
            <a:gdLst>
              <a:gd name="connsiteX0" fmla="*/ 2071935 w 3189244"/>
              <a:gd name="connsiteY0" fmla="*/ 14 h 3351598"/>
              <a:gd name="connsiteX1" fmla="*/ 2783364 w 3189244"/>
              <a:gd name="connsiteY1" fmla="*/ 1143621 h 3351598"/>
              <a:gd name="connsiteX2" fmla="*/ 780797 w 3189244"/>
              <a:gd name="connsiteY2" fmla="*/ 3350261 h 3351598"/>
              <a:gd name="connsiteX3" fmla="*/ 257684 w 3189244"/>
              <a:gd name="connsiteY3" fmla="*/ 1083349 h 3351598"/>
              <a:gd name="connsiteX4" fmla="*/ 2071935 w 3189244"/>
              <a:gd name="connsiteY4" fmla="*/ 14 h 335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244" h="3351598">
                <a:moveTo>
                  <a:pt x="2071935" y="14"/>
                </a:moveTo>
                <a:cubicBezTo>
                  <a:pt x="2987047" y="-3248"/>
                  <a:pt x="3653851" y="604848"/>
                  <a:pt x="2783364" y="1143621"/>
                </a:cubicBezTo>
                <a:cubicBezTo>
                  <a:pt x="1317282" y="2051027"/>
                  <a:pt x="1732770" y="3400004"/>
                  <a:pt x="780797" y="3350261"/>
                </a:cubicBezTo>
                <a:cubicBezTo>
                  <a:pt x="-171177" y="3300518"/>
                  <a:pt x="-130257" y="1727012"/>
                  <a:pt x="257684" y="1083349"/>
                </a:cubicBezTo>
                <a:cubicBezTo>
                  <a:pt x="703431" y="290682"/>
                  <a:pt x="1445805" y="2246"/>
                  <a:pt x="2071935" y="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795528" y="2057400"/>
            <a:ext cx="5111496" cy="768096"/>
          </a:xfrm>
        </p:spPr>
        <p:txBody>
          <a:bodyPr anchor="t">
            <a:noAutofit/>
          </a:bodyPr>
          <a:lstStyle>
            <a:lvl1pPr>
              <a:defRPr sz="6000"/>
            </a:lvl1pPr>
          </a:lstStyle>
          <a:p>
            <a:r>
              <a:rPr lang="en-US"/>
              <a:t>Click to edit Master title style</a:t>
            </a:r>
          </a:p>
        </p:txBody>
      </p:sp>
      <p:sp>
        <p:nvSpPr>
          <p:cNvPr id="35" name="Picture Placeholder 34">
            <a:extLst>
              <a:ext uri="{FF2B5EF4-FFF2-40B4-BE49-F238E27FC236}">
                <a16:creationId xmlns:a16="http://schemas.microsoft.com/office/drawing/2014/main" id="{C90065D6-5C4A-C957-7A05-08EC8C71BAD4}"/>
              </a:ext>
            </a:extLst>
          </p:cNvPr>
          <p:cNvSpPr>
            <a:spLocks noGrp="1"/>
          </p:cNvSpPr>
          <p:nvPr>
            <p:ph type="pic" sz="quarter" idx="10"/>
          </p:nvPr>
        </p:nvSpPr>
        <p:spPr>
          <a:xfrm>
            <a:off x="5756185" y="1043831"/>
            <a:ext cx="5477098" cy="4220903"/>
          </a:xfrm>
          <a:custGeom>
            <a:avLst/>
            <a:gdLst>
              <a:gd name="connsiteX0" fmla="*/ 2987265 w 5477098"/>
              <a:gd name="connsiteY0" fmla="*/ 96 h 4220903"/>
              <a:gd name="connsiteX1" fmla="*/ 3333020 w 5477098"/>
              <a:gd name="connsiteY1" fmla="*/ 45043 h 4220903"/>
              <a:gd name="connsiteX2" fmla="*/ 5189513 w 5477098"/>
              <a:gd name="connsiteY2" fmla="*/ 3880636 h 4220903"/>
              <a:gd name="connsiteX3" fmla="*/ 120030 w 5477098"/>
              <a:gd name="connsiteY3" fmla="*/ 2650084 h 4220903"/>
              <a:gd name="connsiteX4" fmla="*/ 2987265 w 5477098"/>
              <a:gd name="connsiteY4" fmla="*/ 96 h 4220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098" h="4220903">
                <a:moveTo>
                  <a:pt x="2987265" y="96"/>
                </a:moveTo>
                <a:cubicBezTo>
                  <a:pt x="3115358" y="-1320"/>
                  <a:pt x="3232097" y="12998"/>
                  <a:pt x="3333020" y="45043"/>
                </a:cubicBezTo>
                <a:cubicBezTo>
                  <a:pt x="4409531" y="386863"/>
                  <a:pt x="6171661" y="3053369"/>
                  <a:pt x="5189513" y="3880636"/>
                </a:cubicBezTo>
                <a:cubicBezTo>
                  <a:pt x="4207363" y="4707903"/>
                  <a:pt x="859554" y="3921716"/>
                  <a:pt x="120030" y="2650084"/>
                </a:cubicBezTo>
                <a:cubicBezTo>
                  <a:pt x="-550164" y="1497667"/>
                  <a:pt x="1749035" y="13782"/>
                  <a:pt x="2987265" y="96"/>
                </a:cubicBezTo>
                <a:close/>
              </a:path>
            </a:pathLst>
          </a:custGeom>
          <a:solidFill>
            <a:schemeClr val="bg1">
              <a:lumMod val="95000"/>
            </a:schemeClr>
          </a:solidFill>
        </p:spPr>
        <p:txBody>
          <a:bodyPr wrap="square" anchor="ctr">
            <a:noAutofit/>
          </a:bodyPr>
          <a:lstStyle>
            <a:lvl1pPr marL="0" indent="0" algn="ctr">
              <a:buNone/>
              <a:defRPr/>
            </a:lvl1pPr>
          </a:lstStyle>
          <a:p>
            <a:endParaRPr lang="en-US"/>
          </a:p>
        </p:txBody>
      </p:sp>
      <p:grpSp>
        <p:nvGrpSpPr>
          <p:cNvPr id="10" name="Group 9">
            <a:extLst>
              <a:ext uri="{FF2B5EF4-FFF2-40B4-BE49-F238E27FC236}">
                <a16:creationId xmlns:a16="http://schemas.microsoft.com/office/drawing/2014/main" id="{D975C2DE-6A22-DAE2-6B10-2ECB862D6BF5}"/>
              </a:ext>
            </a:extLst>
          </p:cNvPr>
          <p:cNvGrpSpPr/>
          <p:nvPr userDrawn="1"/>
        </p:nvGrpSpPr>
        <p:grpSpPr>
          <a:xfrm>
            <a:off x="817336" y="3049989"/>
            <a:ext cx="3422601" cy="147360"/>
            <a:chOff x="3862913" y="5584851"/>
            <a:chExt cx="3422601" cy="147360"/>
          </a:xfrm>
        </p:grpSpPr>
        <p:sp>
          <p:nvSpPr>
            <p:cNvPr id="11" name="Rectangle 10">
              <a:extLst>
                <a:ext uri="{FF2B5EF4-FFF2-40B4-BE49-F238E27FC236}">
                  <a16:creationId xmlns:a16="http://schemas.microsoft.com/office/drawing/2014/main" id="{4F2770E3-337E-E3A7-C172-8E8E3DC3D324}"/>
                </a:ext>
              </a:extLst>
            </p:cNvPr>
            <p:cNvSpPr/>
            <p:nvPr/>
          </p:nvSpPr>
          <p:spPr>
            <a:xfrm>
              <a:off x="3908929" y="5609493"/>
              <a:ext cx="661045" cy="107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2" name="Rectangle 11">
              <a:extLst>
                <a:ext uri="{FF2B5EF4-FFF2-40B4-BE49-F238E27FC236}">
                  <a16:creationId xmlns:a16="http://schemas.microsoft.com/office/drawing/2014/main" id="{5820BA79-4710-0264-8610-CC116C1F2A03}"/>
                </a:ext>
              </a:extLst>
            </p:cNvPr>
            <p:cNvSpPr/>
            <p:nvPr/>
          </p:nvSpPr>
          <p:spPr>
            <a:xfrm>
              <a:off x="5222038" y="5613190"/>
              <a:ext cx="661045" cy="1078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3" name="Rectangle 12">
              <a:extLst>
                <a:ext uri="{FF2B5EF4-FFF2-40B4-BE49-F238E27FC236}">
                  <a16:creationId xmlns:a16="http://schemas.microsoft.com/office/drawing/2014/main" id="{45D72681-5FD2-21B1-3188-87FCA580741D}"/>
                </a:ext>
              </a:extLst>
            </p:cNvPr>
            <p:cNvSpPr/>
            <p:nvPr/>
          </p:nvSpPr>
          <p:spPr>
            <a:xfrm>
              <a:off x="6544127" y="5604473"/>
              <a:ext cx="661045" cy="107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5" name="Rectangle 14">
              <a:extLst>
                <a:ext uri="{FF2B5EF4-FFF2-40B4-BE49-F238E27FC236}">
                  <a16:creationId xmlns:a16="http://schemas.microsoft.com/office/drawing/2014/main" id="{98DB5786-6B26-6BC9-4ADD-42F03E363CB8}"/>
                </a:ext>
              </a:extLst>
            </p:cNvPr>
            <p:cNvSpPr/>
            <p:nvPr/>
          </p:nvSpPr>
          <p:spPr>
            <a:xfrm>
              <a:off x="5883081" y="5602319"/>
              <a:ext cx="661045" cy="1078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6" name="Rectangle 15">
              <a:extLst>
                <a:ext uri="{FF2B5EF4-FFF2-40B4-BE49-F238E27FC236}">
                  <a16:creationId xmlns:a16="http://schemas.microsoft.com/office/drawing/2014/main" id="{79191DA6-D02E-05FC-D21D-9E50A9AA77F3}"/>
                </a:ext>
              </a:extLst>
            </p:cNvPr>
            <p:cNvSpPr/>
            <p:nvPr/>
          </p:nvSpPr>
          <p:spPr>
            <a:xfrm>
              <a:off x="4559264" y="5609493"/>
              <a:ext cx="661045" cy="1078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4DB9C7"/>
                </a:solidFill>
              </a:endParaRPr>
            </a:p>
          </p:txBody>
        </p:sp>
        <p:sp>
          <p:nvSpPr>
            <p:cNvPr id="17" name="Rectangle 16">
              <a:extLst>
                <a:ext uri="{FF2B5EF4-FFF2-40B4-BE49-F238E27FC236}">
                  <a16:creationId xmlns:a16="http://schemas.microsoft.com/office/drawing/2014/main" id="{654B7F32-377B-3B1F-E2EB-B0A8227587BD}"/>
                </a:ext>
              </a:extLst>
            </p:cNvPr>
            <p:cNvSpPr/>
            <p:nvPr/>
          </p:nvSpPr>
          <p:spPr>
            <a:xfrm>
              <a:off x="3862913" y="5584851"/>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Rectangle 18">
              <a:extLst>
                <a:ext uri="{FF2B5EF4-FFF2-40B4-BE49-F238E27FC236}">
                  <a16:creationId xmlns:a16="http://schemas.microsoft.com/office/drawing/2014/main" id="{946FFC8C-1329-3F27-6A03-3C373937C167}"/>
                </a:ext>
              </a:extLst>
            </p:cNvPr>
            <p:cNvSpPr/>
            <p:nvPr/>
          </p:nvSpPr>
          <p:spPr>
            <a:xfrm>
              <a:off x="3864554" y="5677949"/>
              <a:ext cx="3420960" cy="5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5" name="Text Placeholder 4">
            <a:extLst>
              <a:ext uri="{FF2B5EF4-FFF2-40B4-BE49-F238E27FC236}">
                <a16:creationId xmlns:a16="http://schemas.microsoft.com/office/drawing/2014/main" id="{99E26AF4-A700-7031-C1D2-542D050DE98F}"/>
              </a:ext>
            </a:extLst>
          </p:cNvPr>
          <p:cNvSpPr>
            <a:spLocks noGrp="1"/>
          </p:cNvSpPr>
          <p:nvPr>
            <p:ph type="body" sz="quarter" idx="11"/>
          </p:nvPr>
        </p:nvSpPr>
        <p:spPr>
          <a:xfrm>
            <a:off x="795338" y="3438144"/>
            <a:ext cx="5111750" cy="2024063"/>
          </a:xfrm>
        </p:spPr>
        <p:txBody>
          <a:bodyPr>
            <a:noAutofit/>
          </a:bodyPr>
          <a:lstStyle>
            <a:lvl1pPr marL="0" indent="0">
              <a:lnSpc>
                <a:spcPct val="100000"/>
              </a:lnSpc>
              <a:buNone/>
              <a:defRPr sz="2400" b="1">
                <a:latin typeface="Source Sans Pro" panose="020B0503030403020204" pitchFamily="34" charset="0"/>
                <a:ea typeface="Source Sans Pro" panose="020B0503030403020204" pitchFamily="34" charset="0"/>
              </a:defRPr>
            </a:lvl1pPr>
            <a:lvl2pPr marL="0" indent="0">
              <a:lnSpc>
                <a:spcPct val="100000"/>
              </a:lnSpc>
              <a:buNone/>
              <a:defRPr sz="1800"/>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20783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6356350"/>
            <a:ext cx="4114800" cy="365125"/>
          </a:xfrm>
          <a:prstGeom prst="rect">
            <a:avLst/>
          </a:prstGeom>
        </p:spPr>
        <p:txBody>
          <a:bodyPr/>
          <a:lstStyle/>
          <a:p>
            <a:r>
              <a:rPr lang="en-US"/>
              <a:t>Contoso grand opening event</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610600" y="6356350"/>
            <a:ext cx="2743200"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4769475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6356350"/>
            <a:ext cx="4114800" cy="365125"/>
          </a:xfrm>
          <a:prstGeom prst="rect">
            <a:avLst/>
          </a:prstGeom>
        </p:spPr>
        <p:txBody>
          <a:bodyPr/>
          <a:lstStyle/>
          <a:p>
            <a:r>
              <a:rPr lang="en-US"/>
              <a:t>Contoso grand opening event</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8610600" y="6356350"/>
            <a:ext cx="2743200"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875107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a:xfrm>
            <a:off x="4038600" y="6356350"/>
            <a:ext cx="4114800" cy="365125"/>
          </a:xfrm>
          <a:prstGeom prst="rect">
            <a:avLst/>
          </a:prstGeom>
        </p:spPr>
        <p:txBody>
          <a:bodyPr/>
          <a:lstStyle/>
          <a:p>
            <a:r>
              <a:rPr lang="en-US"/>
              <a:t>Contoso grand opening event</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a:xfrm>
            <a:off x="8610600" y="6356350"/>
            <a:ext cx="2743200"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799200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AB24A5-BAD8-4DB2-B429-3BCE161EDA02}"/>
              </a:ext>
            </a:extLst>
          </p:cNvPr>
          <p:cNvSpPr>
            <a:spLocks noGrp="1"/>
          </p:cNvSpPr>
          <p:nvPr>
            <p:ph sz="quarter" idx="10"/>
          </p:nvPr>
        </p:nvSpPr>
        <p:spPr>
          <a:xfrm>
            <a:off x="647699" y="1752600"/>
            <a:ext cx="108584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597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1073917"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752649" y="5051727"/>
            <a:ext cx="2550984" cy="1073919"/>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994130"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983513"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1073800" y="157351"/>
            <a:ext cx="11118199" cy="748582"/>
          </a:xfrm>
        </p:spPr>
        <p:txBody>
          <a:bodyPr lIns="91440" tIns="0" rIns="91440" bIns="0" anchor="b" anchorCtr="0">
            <a:noAutofit/>
          </a:bodyPr>
          <a:lstStyle>
            <a:lvl1pPr algn="l">
              <a:lnSpc>
                <a:spcPct val="100000"/>
              </a:lnSpc>
              <a:defRPr sz="3600" b="1" cap="none" baseline="0">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1159932" y="1193800"/>
            <a:ext cx="10752667" cy="5274733"/>
          </a:xfrm>
        </p:spPr>
        <p:txBody>
          <a:bodyPr lIns="91440" tIns="0" rIns="91440" bIns="0">
            <a:normAutofit/>
          </a:bodyPr>
          <a:lstStyle>
            <a:lvl1pPr>
              <a:spcBef>
                <a:spcPts val="1000"/>
              </a:spcBef>
              <a:defRPr sz="3600">
                <a:latin typeface="Arial" panose="020B0604020202020204" pitchFamily="34" charset="0"/>
                <a:cs typeface="Arial" panose="020B0604020202020204" pitchFamily="34" charset="0"/>
              </a:defRPr>
            </a:lvl1pPr>
            <a:lvl2pPr>
              <a:spcBef>
                <a:spcPts val="1000"/>
              </a:spcBef>
              <a:defRPr sz="3200">
                <a:latin typeface="Arial" panose="020B0604020202020204" pitchFamily="34" charset="0"/>
                <a:cs typeface="Arial" panose="020B0604020202020204" pitchFamily="34" charset="0"/>
              </a:defRPr>
            </a:lvl2pPr>
            <a:lvl3pPr>
              <a:spcBef>
                <a:spcPts val="1000"/>
              </a:spcBef>
              <a:defRPr sz="2800">
                <a:latin typeface="Arial" panose="020B0604020202020204" pitchFamily="34" charset="0"/>
                <a:cs typeface="Arial" panose="020B0604020202020204" pitchFamily="34" charset="0"/>
              </a:defRPr>
            </a:lvl3pPr>
            <a:lvl4pPr>
              <a:spcBef>
                <a:spcPts val="1000"/>
              </a:spcBef>
              <a:defRPr sz="2800">
                <a:latin typeface="Arial" panose="020B0604020202020204" pitchFamily="34" charset="0"/>
                <a:cs typeface="Arial" panose="020B0604020202020204" pitchFamily="34" charset="0"/>
              </a:defRPr>
            </a:lvl4pPr>
            <a:lvl5pPr>
              <a:spcBef>
                <a:spcPts val="1000"/>
              </a:spcBef>
              <a:defRPr sz="2400">
                <a:latin typeface="Arial" panose="020B0604020202020204" pitchFamily="34"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1755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2251E4C-AE67-4F14-A791-DD173F4C2FC7}"/>
              </a:ext>
            </a:extLst>
          </p:cNvPr>
          <p:cNvSpPr>
            <a:spLocks noGrp="1"/>
          </p:cNvSpPr>
          <p:nvPr>
            <p:ph sz="quarter" idx="10"/>
          </p:nvPr>
        </p:nvSpPr>
        <p:spPr>
          <a:xfrm>
            <a:off x="647700" y="1752601"/>
            <a:ext cx="5448300"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79F0BD1-2D27-4EBE-9EFF-C80453B02D10}"/>
              </a:ext>
            </a:extLst>
          </p:cNvPr>
          <p:cNvSpPr>
            <a:spLocks noGrp="1"/>
          </p:cNvSpPr>
          <p:nvPr>
            <p:ph sz="quarter" idx="11"/>
          </p:nvPr>
        </p:nvSpPr>
        <p:spPr>
          <a:xfrm>
            <a:off x="6357256" y="1752601"/>
            <a:ext cx="5148943" cy="4305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97554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F937D-9BC1-F9AA-52F7-2791A4D44364}"/>
              </a:ext>
            </a:extLst>
          </p:cNvPr>
          <p:cNvSpPr>
            <a:spLocks noGrp="1"/>
          </p:cNvSpPr>
          <p:nvPr>
            <p:ph type="title"/>
          </p:nvPr>
        </p:nvSpPr>
        <p:spPr/>
        <p:txBody>
          <a:bodyPr/>
          <a:lstStyle/>
          <a:p>
            <a:r>
              <a:rPr lang="en-US"/>
              <a:t>Click to edit Master title style</a:t>
            </a:r>
          </a:p>
        </p:txBody>
      </p:sp>
      <p:sp>
        <p:nvSpPr>
          <p:cNvPr id="5" name="Table Placeholder 4">
            <a:extLst>
              <a:ext uri="{FF2B5EF4-FFF2-40B4-BE49-F238E27FC236}">
                <a16:creationId xmlns:a16="http://schemas.microsoft.com/office/drawing/2014/main" id="{5C9B95C9-C80B-5839-F525-78D8B28F67D9}"/>
              </a:ext>
            </a:extLst>
          </p:cNvPr>
          <p:cNvSpPr>
            <a:spLocks noGrp="1"/>
          </p:cNvSpPr>
          <p:nvPr>
            <p:ph type="tbl" sz="quarter" idx="11"/>
          </p:nvPr>
        </p:nvSpPr>
        <p:spPr>
          <a:xfrm>
            <a:off x="758825" y="2306638"/>
            <a:ext cx="10666413" cy="4094162"/>
          </a:xfrm>
        </p:spPr>
        <p:txBody>
          <a:bodyPr/>
          <a:lstStyle/>
          <a:p>
            <a:endParaRPr lang="en-US"/>
          </a:p>
        </p:txBody>
      </p:sp>
    </p:spTree>
    <p:extLst>
      <p:ext uri="{BB962C8B-B14F-4D97-AF65-F5344CB8AC3E}">
        <p14:creationId xmlns:p14="http://schemas.microsoft.com/office/powerpoint/2010/main" val="13403223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859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image" Target="../media/image19.gif"/><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theme" Target="../theme/theme10.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7.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theme" Target="../theme/theme8.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image" Target="../media/image19.gif"/><Relationship Id="rId2" Type="http://schemas.openxmlformats.org/officeDocument/2006/relationships/slideLayout" Target="../slideLayouts/slideLayout145.xml"/><Relationship Id="rId16" Type="http://schemas.openxmlformats.org/officeDocument/2006/relationships/theme" Target="../theme/theme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0C03B-BE66-4A20-904D-4AE51F19DFBE}"/>
              </a:ext>
            </a:extLst>
          </p:cNvPr>
          <p:cNvSpPr>
            <a:spLocks noGrp="1"/>
          </p:cNvSpPr>
          <p:nvPr userDrawn="1">
            <p:ph type="title"/>
          </p:nvPr>
        </p:nvSpPr>
        <p:spPr>
          <a:xfrm>
            <a:off x="647699" y="304800"/>
            <a:ext cx="10858499" cy="1229075"/>
          </a:xfrm>
          <a:prstGeom prst="rect">
            <a:avLst/>
          </a:prstGeom>
        </p:spPr>
        <p:txBody>
          <a:bodyPr vert="horz" lIns="91440" tIns="45720" rIns="91440" bIns="45720" rtlCol="0" anchor="ctr" anchorCtr="0">
            <a:noAutofit/>
          </a:bodyPr>
          <a:lstStyle/>
          <a:p>
            <a:r>
              <a:rPr lang="en-US"/>
              <a:t>Click to edit Master title style</a:t>
            </a:r>
          </a:p>
        </p:txBody>
      </p:sp>
      <p:sp>
        <p:nvSpPr>
          <p:cNvPr id="5" name="Text Placeholder 2">
            <a:extLst>
              <a:ext uri="{FF2B5EF4-FFF2-40B4-BE49-F238E27FC236}">
                <a16:creationId xmlns:a16="http://schemas.microsoft.com/office/drawing/2014/main" id="{C8CDCDB8-35E9-418D-B336-9506574A050A}"/>
              </a:ext>
            </a:extLst>
          </p:cNvPr>
          <p:cNvSpPr>
            <a:spLocks noGrp="1"/>
          </p:cNvSpPr>
          <p:nvPr>
            <p:ph type="body" idx="1"/>
          </p:nvPr>
        </p:nvSpPr>
        <p:spPr>
          <a:xfrm>
            <a:off x="647698" y="1752600"/>
            <a:ext cx="10858500" cy="4305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601930"/>
      </p:ext>
    </p:extLst>
  </p:cSld>
  <p:clrMap bg1="lt1" tx1="dk1" bg2="lt2" tx2="dk2" accent1="accent1" accent2="accent2" accent3="accent3" accent4="accent4" accent5="accent5" accent6="accent6" hlink="hlink" folHlink="folHlink"/>
  <p:sldLayoutIdLst>
    <p:sldLayoutId id="2147483677" r:id="rId1"/>
    <p:sldLayoutId id="2147483662" r:id="rId2"/>
    <p:sldLayoutId id="2147483681" r:id="rId3"/>
    <p:sldLayoutId id="2147483674" r:id="rId4"/>
    <p:sldLayoutId id="2147483650" r:id="rId5"/>
    <p:sldLayoutId id="2147483676" r:id="rId6"/>
    <p:sldLayoutId id="2147483652" r:id="rId7"/>
    <p:sldLayoutId id="2147483658" r:id="rId8"/>
    <p:sldLayoutId id="2147483660" r:id="rId9"/>
    <p:sldLayoutId id="2147483697" r:id="rId10"/>
    <p:sldLayoutId id="2147483678" r:id="rId11"/>
    <p:sldLayoutId id="2147483673" r:id="rId12"/>
    <p:sldLayoutId id="2147483679" r:id="rId13"/>
    <p:sldLayoutId id="2147483680" r:id="rId14"/>
    <p:sldLayoutId id="2147483675" r:id="rId15"/>
    <p:sldLayoutId id="2147483684" r:id="rId16"/>
    <p:sldLayoutId id="2147483695" r:id="rId17"/>
    <p:sldLayoutId id="2147483699" r:id="rId18"/>
    <p:sldLayoutId id="2147483698" r:id="rId19"/>
    <p:sldLayoutId id="2147483700" r:id="rId20"/>
    <p:sldLayoutId id="2147483735" r:id="rId21"/>
    <p:sldLayoutId id="2147483793" r:id="rId22"/>
    <p:sldLayoutId id="2147483990" r:id="rId23"/>
    <p:sldLayoutId id="2147483991" r:id="rId24"/>
  </p:sldLayoutIdLst>
  <p:hf sldNum="0" hdr="0" ftr="0" dt="0"/>
  <p:txStyles>
    <p:titleStyle>
      <a:lvl1pPr algn="l" defTabSz="914400" rtl="0" eaLnBrk="1" latinLnBrk="0" hangingPunct="1">
        <a:lnSpc>
          <a:spcPct val="100000"/>
        </a:lnSpc>
        <a:spcBef>
          <a:spcPct val="0"/>
        </a:spcBef>
        <a:buNone/>
        <a:defRPr sz="6000" b="1" kern="1200">
          <a:solidFill>
            <a:schemeClr val="tx1"/>
          </a:solidFill>
          <a:latin typeface="+mj-lt"/>
          <a:ea typeface="+mj-ea"/>
          <a:cs typeface="Aharoni" panose="02010803020104030203" pitchFamily="2" charset="-79"/>
        </a:defRPr>
      </a:lvl1pPr>
    </p:titleStyle>
    <p:bodyStyle>
      <a:lvl1pPr marL="365760" indent="-27432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227013" algn="l"/>
        </a:tabLst>
        <a:defRPr sz="3600" kern="1200">
          <a:solidFill>
            <a:schemeClr val="tx1"/>
          </a:solidFill>
          <a:latin typeface="Arial" panose="020B0604020202020204" pitchFamily="34" charset="0"/>
          <a:ea typeface="+mn-ea"/>
          <a:cs typeface="Arial" panose="020B0604020202020204" pitchFamily="34" charset="0"/>
        </a:defRPr>
      </a:lvl1pPr>
      <a:lvl2pPr marL="682625"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346075" algn="l"/>
          <a:tab pos="569913" algn="ctr"/>
        </a:tabLst>
        <a:defRPr sz="3400" kern="1200">
          <a:solidFill>
            <a:schemeClr val="tx1"/>
          </a:solidFill>
          <a:latin typeface="Arial" panose="020B0604020202020204" pitchFamily="34" charset="0"/>
          <a:ea typeface="+mn-ea"/>
          <a:cs typeface="Arial" panose="020B0604020202020204" pitchFamily="34" charset="0"/>
        </a:defRPr>
      </a:lvl2pPr>
      <a:lvl3pPr marL="1030288" indent="-273050" algn="l" defTabSz="914400" rtl="0" eaLnBrk="1" latinLnBrk="0" hangingPunct="1">
        <a:lnSpc>
          <a:spcPct val="100000"/>
        </a:lnSpc>
        <a:spcBef>
          <a:spcPts val="600"/>
        </a:spcBef>
        <a:spcAft>
          <a:spcPts val="600"/>
        </a:spcAft>
        <a:buClr>
          <a:schemeClr val="tx2"/>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3pPr>
      <a:lvl4pPr marL="1423988"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117475" algn="ctr"/>
        </a:tabLst>
        <a:defRPr sz="3000" kern="1200">
          <a:solidFill>
            <a:schemeClr val="tx1"/>
          </a:solidFill>
          <a:latin typeface="Arial" panose="020B0604020202020204" pitchFamily="34" charset="0"/>
          <a:ea typeface="+mn-ea"/>
          <a:cs typeface="Arial" panose="020B0604020202020204" pitchFamily="34" charset="0"/>
        </a:defRPr>
      </a:lvl4pPr>
      <a:lvl5pPr marL="1655763" indent="-273050" algn="l" defTabSz="914400" rtl="0" eaLnBrk="1" latinLnBrk="0" hangingPunct="1">
        <a:lnSpc>
          <a:spcPct val="100000"/>
        </a:lnSpc>
        <a:spcBef>
          <a:spcPts val="600"/>
        </a:spcBef>
        <a:spcAft>
          <a:spcPts val="600"/>
        </a:spcAft>
        <a:buClr>
          <a:schemeClr val="tx2"/>
        </a:buClr>
        <a:buFont typeface="Open Sans" panose="020B0606030504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guide id="2" pos="3840" userDrawn="1">
          <p15:clr>
            <a:srgbClr val="F26B43"/>
          </p15:clr>
        </p15:guide>
        <p15:guide id="3" pos="384" userDrawn="1">
          <p15:clr>
            <a:srgbClr val="F26B43"/>
          </p15:clr>
        </p15:guide>
        <p15:guide id="5" pos="7248" userDrawn="1">
          <p15:clr>
            <a:srgbClr val="F26B43"/>
          </p15:clr>
        </p15:guide>
        <p15:guide id="6" orient="horz" pos="192" userDrawn="1">
          <p15:clr>
            <a:srgbClr val="F26B43"/>
          </p15:clr>
        </p15:guide>
        <p15:guide id="8" orient="horz" pos="38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477B2"/>
        </a:solidFill>
        <a:effectLst/>
      </p:bgPr>
    </p:bg>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65B5F47D-967E-CB45-CCD3-21643806562B}"/>
              </a:ext>
            </a:extLst>
          </p:cNvPr>
          <p:cNvSpPr/>
          <p:nvPr userDrawn="1"/>
        </p:nvSpPr>
        <p:spPr>
          <a:xfrm>
            <a:off x="10025967" y="1027906"/>
            <a:ext cx="2025570" cy="1775407"/>
          </a:xfrm>
          <a:prstGeom prst="roundRect">
            <a:avLst>
              <a:gd name="adj" fmla="val 9496"/>
            </a:avLst>
          </a:prstGeom>
          <a:solidFill>
            <a:schemeClr val="tx2">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
            <a:extLst>
              <a:ext uri="{FF2B5EF4-FFF2-40B4-BE49-F238E27FC236}">
                <a16:creationId xmlns:a16="http://schemas.microsoft.com/office/drawing/2014/main" id="{9EC2CADE-36D4-F88E-F4A4-824C051F1A48}"/>
              </a:ext>
            </a:extLst>
          </p:cNvPr>
          <p:cNvSpPr/>
          <p:nvPr userDrawn="1"/>
        </p:nvSpPr>
        <p:spPr>
          <a:xfrm>
            <a:off x="657224" y="219919"/>
            <a:ext cx="10944225" cy="6318993"/>
          </a:xfrm>
          <a:prstGeom prst="roundRect">
            <a:avLst>
              <a:gd name="adj" fmla="val 494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70A1D35-1CF5-FE47-031E-997935BBB867}"/>
              </a:ext>
            </a:extLst>
          </p:cNvPr>
          <p:cNvSpPr>
            <a:spLocks noGrp="1"/>
          </p:cNvSpPr>
          <p:nvPr>
            <p:ph type="sldNum" sz="quarter" idx="4"/>
          </p:nvPr>
        </p:nvSpPr>
        <p:spPr>
          <a:xfrm>
            <a:off x="9448800" y="64816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77A38-0B88-4B10-8ABD-59512CC7A751}" type="slidenum">
              <a:rPr lang="en-US" smtClean="0"/>
              <a:t>‹#›</a:t>
            </a:fld>
            <a:endParaRPr lang="en-US"/>
          </a:p>
        </p:txBody>
      </p:sp>
      <p:pic>
        <p:nvPicPr>
          <p:cNvPr id="11" name="Picture 10" descr="Official Seal of the California Department of Educaiton">
            <a:extLst>
              <a:ext uri="{FF2B5EF4-FFF2-40B4-BE49-F238E27FC236}">
                <a16:creationId xmlns:a16="http://schemas.microsoft.com/office/drawing/2014/main" id="{4E7F0981-0BF7-FB2D-A897-47FC0357DF1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826" y="5512772"/>
            <a:ext cx="1294916" cy="1294916"/>
          </a:xfrm>
          <a:prstGeom prst="rect">
            <a:avLst/>
          </a:prstGeom>
        </p:spPr>
      </p:pic>
      <p:sp>
        <p:nvSpPr>
          <p:cNvPr id="3" name="Text Placeholder 2">
            <a:extLst>
              <a:ext uri="{FF2B5EF4-FFF2-40B4-BE49-F238E27FC236}">
                <a16:creationId xmlns:a16="http://schemas.microsoft.com/office/drawing/2014/main" id="{CDFE34F4-690A-7001-3D83-2EAC8C96578F}"/>
              </a:ext>
            </a:extLst>
          </p:cNvPr>
          <p:cNvSpPr>
            <a:spLocks noGrp="1"/>
          </p:cNvSpPr>
          <p:nvPr>
            <p:ph type="body" idx="1"/>
          </p:nvPr>
        </p:nvSpPr>
        <p:spPr>
          <a:xfrm>
            <a:off x="1345742" y="1593030"/>
            <a:ext cx="10008058"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C87E6DE6-5C8D-AA63-1128-9C7890BF9636}"/>
              </a:ext>
            </a:extLst>
          </p:cNvPr>
          <p:cNvSpPr>
            <a:spLocks noGrp="1"/>
          </p:cNvSpPr>
          <p:nvPr>
            <p:ph type="title"/>
          </p:nvPr>
        </p:nvSpPr>
        <p:spPr>
          <a:xfrm>
            <a:off x="1345740" y="365125"/>
            <a:ext cx="10008059" cy="1188720"/>
          </a:xfrm>
          <a:prstGeom prst="rect">
            <a:avLst/>
          </a:prstGeom>
        </p:spPr>
        <p:txBody>
          <a:bodyPr vert="horz" lIns="91440" tIns="45720" rIns="91440" bIns="45720" rtlCol="0" anchor="ctr">
            <a:normAutofit/>
          </a:bodyPr>
          <a:lstStyle/>
          <a:p>
            <a:r>
              <a:rPr lang="en-US"/>
              <a:t>Click to edit Master title style</a:t>
            </a:r>
          </a:p>
        </p:txBody>
      </p:sp>
      <p:sp>
        <p:nvSpPr>
          <p:cNvPr id="9" name="Rounded Rectangle 9">
            <a:extLst>
              <a:ext uri="{FF2B5EF4-FFF2-40B4-BE49-F238E27FC236}">
                <a16:creationId xmlns:a16="http://schemas.microsoft.com/office/drawing/2014/main" id="{F798C01C-C61E-974E-51EB-14D9BD24C83B}"/>
              </a:ext>
            </a:extLst>
          </p:cNvPr>
          <p:cNvSpPr/>
          <p:nvPr userDrawn="1"/>
        </p:nvSpPr>
        <p:spPr>
          <a:xfrm>
            <a:off x="11353800" y="576484"/>
            <a:ext cx="2025570" cy="723458"/>
          </a:xfrm>
          <a:prstGeom prst="roundRect">
            <a:avLst>
              <a:gd name="adj" fmla="val 10267"/>
            </a:avLst>
          </a:prstGeom>
          <a:solidFill>
            <a:schemeClr val="accent6">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
            <a:extLst>
              <a:ext uri="{FF2B5EF4-FFF2-40B4-BE49-F238E27FC236}">
                <a16:creationId xmlns:a16="http://schemas.microsoft.com/office/drawing/2014/main" id="{EC7F1E4C-FF38-0F30-B4F5-0F966878EF59}"/>
              </a:ext>
            </a:extLst>
          </p:cNvPr>
          <p:cNvSpPr/>
          <p:nvPr userDrawn="1"/>
        </p:nvSpPr>
        <p:spPr>
          <a:xfrm>
            <a:off x="10496066" y="-486156"/>
            <a:ext cx="1269358" cy="1192192"/>
          </a:xfrm>
          <a:prstGeom prst="roundRect">
            <a:avLst>
              <a:gd name="adj" fmla="val 7929"/>
            </a:avLst>
          </a:prstGeom>
          <a:solidFill>
            <a:schemeClr val="accent1">
              <a:lumMod val="60000"/>
              <a:lumOff val="4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42901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Lst>
  <p:txStyles>
    <p:titleStyle>
      <a:lvl1pPr algn="ctr" defTabSz="914400" rtl="0" eaLnBrk="1" latinLnBrk="0" hangingPunct="1">
        <a:lnSpc>
          <a:spcPct val="90000"/>
        </a:lnSpc>
        <a:spcBef>
          <a:spcPct val="0"/>
        </a:spcBef>
        <a:buNone/>
        <a:defRPr sz="4800" b="1" kern="1200">
          <a:solidFill>
            <a:srgbClr val="9933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1200"/>
        </a:spcAft>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0C03B-BE66-4A20-904D-4AE51F19DFBE}"/>
              </a:ext>
            </a:extLst>
          </p:cNvPr>
          <p:cNvSpPr>
            <a:spLocks noGrp="1"/>
          </p:cNvSpPr>
          <p:nvPr userDrawn="1">
            <p:ph type="title"/>
          </p:nvPr>
        </p:nvSpPr>
        <p:spPr>
          <a:xfrm>
            <a:off x="647699" y="304800"/>
            <a:ext cx="10858499" cy="1229075"/>
          </a:xfrm>
          <a:prstGeom prst="rect">
            <a:avLst/>
          </a:prstGeom>
        </p:spPr>
        <p:txBody>
          <a:bodyPr vert="horz" lIns="91440" tIns="45720" rIns="91440" bIns="45720" rtlCol="0" anchor="ctr" anchorCtr="0">
            <a:noAutofit/>
          </a:bodyPr>
          <a:lstStyle/>
          <a:p>
            <a:r>
              <a:rPr lang="en-US"/>
              <a:t>Click to edit Master title style</a:t>
            </a:r>
          </a:p>
        </p:txBody>
      </p:sp>
      <p:sp>
        <p:nvSpPr>
          <p:cNvPr id="5" name="Text Placeholder 2">
            <a:extLst>
              <a:ext uri="{FF2B5EF4-FFF2-40B4-BE49-F238E27FC236}">
                <a16:creationId xmlns:a16="http://schemas.microsoft.com/office/drawing/2014/main" id="{C8CDCDB8-35E9-418D-B336-9506574A050A}"/>
              </a:ext>
            </a:extLst>
          </p:cNvPr>
          <p:cNvSpPr>
            <a:spLocks noGrp="1"/>
          </p:cNvSpPr>
          <p:nvPr>
            <p:ph type="body" idx="1"/>
          </p:nvPr>
        </p:nvSpPr>
        <p:spPr>
          <a:xfrm>
            <a:off x="647698" y="1752600"/>
            <a:ext cx="10858500" cy="4305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5C539169-6C40-49DC-B5EF-2C5F23814DC9}"/>
              </a:ext>
            </a:extLst>
          </p:cNvPr>
          <p:cNvSpPr txBox="1"/>
          <p:nvPr userDrawn="1"/>
        </p:nvSpPr>
        <p:spPr>
          <a:xfrm>
            <a:off x="8799871" y="6154994"/>
            <a:ext cx="3008671" cy="369332"/>
          </a:xfrm>
          <a:prstGeom prst="rect">
            <a:avLst/>
          </a:prstGeom>
          <a:noFill/>
        </p:spPr>
        <p:txBody>
          <a:bodyPr wrap="square" rtlCol="0">
            <a:spAutoFit/>
          </a:bodyPr>
          <a:lstStyle/>
          <a:p>
            <a:pPr algn="r"/>
            <a:fld id="{F890DC55-E28F-443D-944F-A2C12016CFAA}" type="slidenum">
              <a:rPr lang="en-US" smtClean="0">
                <a:latin typeface="+mj-lt"/>
              </a:rPr>
              <a:t>‹#›</a:t>
            </a:fld>
            <a:endParaRPr lang="en-US">
              <a:latin typeface="+mj-lt"/>
            </a:endParaRPr>
          </a:p>
        </p:txBody>
      </p:sp>
    </p:spTree>
    <p:extLst>
      <p:ext uri="{BB962C8B-B14F-4D97-AF65-F5344CB8AC3E}">
        <p14:creationId xmlns:p14="http://schemas.microsoft.com/office/powerpoint/2010/main" val="36746019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33" r:id="rId3"/>
    <p:sldLayoutId id="2147483734" r:id="rId4"/>
    <p:sldLayoutId id="2147483714" r:id="rId5"/>
    <p:sldLayoutId id="2147483716" r:id="rId6"/>
  </p:sldLayoutIdLst>
  <p:hf hdr="0" ftr="0" dt="0"/>
  <p:txStyles>
    <p:titleStyle>
      <a:lvl1pPr algn="l" defTabSz="914400" rtl="0" eaLnBrk="1" latinLnBrk="0" hangingPunct="1">
        <a:lnSpc>
          <a:spcPct val="100000"/>
        </a:lnSpc>
        <a:spcBef>
          <a:spcPct val="0"/>
        </a:spcBef>
        <a:buNone/>
        <a:defRPr sz="6000" b="1" kern="1200">
          <a:solidFill>
            <a:schemeClr val="tx1"/>
          </a:solidFill>
          <a:latin typeface="+mj-lt"/>
          <a:ea typeface="+mj-ea"/>
          <a:cs typeface="Aharoni" panose="02010803020104030203" pitchFamily="2" charset="-79"/>
        </a:defRPr>
      </a:lvl1pPr>
    </p:titleStyle>
    <p:bodyStyle>
      <a:lvl1pPr marL="365760" indent="-27432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227013" algn="l"/>
        </a:tabLst>
        <a:defRPr sz="3600" kern="1200">
          <a:solidFill>
            <a:schemeClr val="tx1"/>
          </a:solidFill>
          <a:latin typeface="Arial" panose="020B0604020202020204" pitchFamily="34" charset="0"/>
          <a:ea typeface="+mn-ea"/>
          <a:cs typeface="Arial" panose="020B0604020202020204" pitchFamily="34" charset="0"/>
        </a:defRPr>
      </a:lvl1pPr>
      <a:lvl2pPr marL="682625"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346075" algn="l"/>
          <a:tab pos="569913" algn="ctr"/>
        </a:tabLst>
        <a:defRPr sz="3400" kern="1200">
          <a:solidFill>
            <a:schemeClr val="tx1"/>
          </a:solidFill>
          <a:latin typeface="Arial" panose="020B0604020202020204" pitchFamily="34" charset="0"/>
          <a:ea typeface="+mn-ea"/>
          <a:cs typeface="Arial" panose="020B0604020202020204" pitchFamily="34" charset="0"/>
        </a:defRPr>
      </a:lvl2pPr>
      <a:lvl3pPr marL="1030288" indent="-273050" algn="l" defTabSz="914400" rtl="0" eaLnBrk="1" latinLnBrk="0" hangingPunct="1">
        <a:lnSpc>
          <a:spcPct val="100000"/>
        </a:lnSpc>
        <a:spcBef>
          <a:spcPts val="600"/>
        </a:spcBef>
        <a:spcAft>
          <a:spcPts val="600"/>
        </a:spcAft>
        <a:buClr>
          <a:schemeClr val="tx2"/>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3pPr>
      <a:lvl4pPr marL="1423988"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117475" algn="ctr"/>
        </a:tabLst>
        <a:defRPr sz="3000" kern="1200">
          <a:solidFill>
            <a:schemeClr val="tx1"/>
          </a:solidFill>
          <a:latin typeface="Arial" panose="020B0604020202020204" pitchFamily="34" charset="0"/>
          <a:ea typeface="+mn-ea"/>
          <a:cs typeface="Arial" panose="020B0604020202020204" pitchFamily="34" charset="0"/>
        </a:defRPr>
      </a:lvl4pPr>
      <a:lvl5pPr marL="1655763" indent="-273050" algn="l" defTabSz="914400" rtl="0" eaLnBrk="1" latinLnBrk="0" hangingPunct="1">
        <a:lnSpc>
          <a:spcPct val="100000"/>
        </a:lnSpc>
        <a:spcBef>
          <a:spcPts val="600"/>
        </a:spcBef>
        <a:spcAft>
          <a:spcPts val="600"/>
        </a:spcAft>
        <a:buClr>
          <a:schemeClr val="tx2"/>
        </a:buClr>
        <a:buFont typeface="Open Sans" panose="020B0606030504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guide id="2" pos="3840" userDrawn="1">
          <p15:clr>
            <a:srgbClr val="F26B43"/>
          </p15:clr>
        </p15:guide>
        <p15:guide id="3" pos="384" userDrawn="1">
          <p15:clr>
            <a:srgbClr val="F26B43"/>
          </p15:clr>
        </p15:guide>
        <p15:guide id="5" pos="7248" userDrawn="1">
          <p15:clr>
            <a:srgbClr val="F26B43"/>
          </p15:clr>
        </p15:guide>
        <p15:guide id="6" orient="horz" pos="192" userDrawn="1">
          <p15:clr>
            <a:srgbClr val="F26B43"/>
          </p15:clr>
        </p15:guide>
        <p15:guide id="8" orient="horz" pos="38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0581866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5" name="Footer Placeholder 5">
            <a:extLst>
              <a:ext uri="{FF2B5EF4-FFF2-40B4-BE49-F238E27FC236}">
                <a16:creationId xmlns:a16="http://schemas.microsoft.com/office/drawing/2014/main" id="{1939842B-85A9-BFC2-6B82-E342695975C3}"/>
              </a:ext>
            </a:extLst>
          </p:cNvPr>
          <p:cNvSpPr>
            <a:spLocks noGrp="1"/>
          </p:cNvSpPr>
          <p:nvPr>
            <p:ph type="ftr" sz="quarter" idx="3"/>
          </p:nvPr>
        </p:nvSpPr>
        <p:spPr>
          <a:xfrm>
            <a:off x="3238499" y="6347021"/>
            <a:ext cx="5469467" cy="365125"/>
          </a:xfrm>
          <a:prstGeom prst="rect">
            <a:avLst/>
          </a:prstGeom>
        </p:spPr>
        <p:txBody>
          <a:bodyPr/>
          <a:lstStyle>
            <a:lvl1pPr algn="ctr">
              <a:defRPr sz="1200">
                <a:solidFill>
                  <a:schemeClr val="bg1"/>
                </a:solidFill>
              </a:defRPr>
            </a:lvl1pPr>
          </a:lstStyle>
          <a:p>
            <a:r>
              <a:rPr lang="en-US"/>
              <a:t>CALPADS COE User Group Meeting October 2024</a:t>
            </a:r>
          </a:p>
        </p:txBody>
      </p:sp>
    </p:spTree>
    <p:extLst>
      <p:ext uri="{BB962C8B-B14F-4D97-AF65-F5344CB8AC3E}">
        <p14:creationId xmlns:p14="http://schemas.microsoft.com/office/powerpoint/2010/main" val="289706449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fld id="{EE518CBA-D8B4-47B2-892B-826C26D1B466}" type="datetimeFigureOut">
              <a:rPr lang="en-US" smtClean="0"/>
              <a:pPr/>
              <a:t>12/1/2025</a:t>
            </a:fld>
            <a:endParaRPr lang="en-US"/>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endParaRPr lang="en-US" sz="1050"/>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947" r:id="rId14"/>
    <p:sldLayoutId id="2147483950" r:id="rId15"/>
    <p:sldLayoutId id="2147483945" r:id="rId16"/>
    <p:sldLayoutId id="2147483955" r:id="rId17"/>
    <p:sldLayoutId id="2147483807" r:id="rId18"/>
    <p:sldLayoutId id="2147483957" r:id="rId19"/>
    <p:sldLayoutId id="2147483958" r:id="rId20"/>
    <p:sldLayoutId id="2147483649" r:id="rId21"/>
    <p:sldLayoutId id="2147483661" r:id="rId22"/>
    <p:sldLayoutId id="2147483956" r:id="rId23"/>
    <p:sldLayoutId id="2147483949" r:id="rId24"/>
    <p:sldLayoutId id="2147483651" r:id="rId25"/>
    <p:sldLayoutId id="2147483951" r:id="rId26"/>
    <p:sldLayoutId id="2147483653" r:id="rId27"/>
    <p:sldLayoutId id="2147483948" r:id="rId28"/>
    <p:sldLayoutId id="2147483953" r:id="rId29"/>
    <p:sldLayoutId id="2147483654" r:id="rId30"/>
    <p:sldLayoutId id="2147483655" r:id="rId31"/>
    <p:sldLayoutId id="2147483959" r:id="rId32"/>
    <p:sldLayoutId id="2147483682" r:id="rId33"/>
    <p:sldLayoutId id="2147483683" r:id="rId34"/>
    <p:sldLayoutId id="2147483656" r:id="rId35"/>
    <p:sldLayoutId id="2147483657" r:id="rId36"/>
    <p:sldLayoutId id="2147483952" r:id="rId37"/>
    <p:sldLayoutId id="2147483659" r:id="rId38"/>
  </p:sldLayoutIdLst>
  <p:txStyles>
    <p:titleStyle>
      <a:lvl1pPr algn="l" defTabSz="914400" rtl="0" eaLnBrk="1" latinLnBrk="0" hangingPunct="1">
        <a:lnSpc>
          <a:spcPct val="90000"/>
        </a:lnSpc>
        <a:spcBef>
          <a:spcPct val="0"/>
        </a:spcBef>
        <a:buNone/>
        <a:defRPr sz="4800" b="1" kern="1200" spc="-40"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defRPr>
            </a:lvl1pPr>
          </a:lstStyle>
          <a:p>
            <a:r>
              <a:rPr lang="en-US"/>
              <a:t>Contoso grand opening event</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294A09A9-5501-47C1-A89A-A340965A2BE2}" type="slidenum">
              <a:rPr lang="en-US" smtClean="0"/>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2" r:id="rId3"/>
    <p:sldLayoutId id="2147483666" r:id="rId4"/>
    <p:sldLayoutId id="2147483691" r:id="rId5"/>
    <p:sldLayoutId id="2147483964" r:id="rId6"/>
    <p:sldLayoutId id="2147483701" r:id="rId7"/>
    <p:sldLayoutId id="2147483961" r:id="rId8"/>
    <p:sldLayoutId id="2147483667" r:id="rId9"/>
    <p:sldLayoutId id="2147483693" r:id="rId10"/>
    <p:sldLayoutId id="2147483688" r:id="rId11"/>
    <p:sldLayoutId id="2147483946" r:id="rId12"/>
    <p:sldLayoutId id="2147483663" r:id="rId13"/>
    <p:sldLayoutId id="2147483664" r:id="rId14"/>
    <p:sldLayoutId id="2147483665" r:id="rId15"/>
    <p:sldLayoutId id="2147483696" r:id="rId16"/>
    <p:sldLayoutId id="2147483954" r:id="rId17"/>
    <p:sldLayoutId id="2147483962" r:id="rId18"/>
    <p:sldLayoutId id="2147483668" r:id="rId19"/>
    <p:sldLayoutId id="2147483670" r:id="rId20"/>
    <p:sldLayoutId id="2147483671" r:id="rId21"/>
    <p:sldLayoutId id="2147483672" r:id="rId22"/>
    <p:sldLayoutId id="2147483689" r:id="rId23"/>
    <p:sldLayoutId id="2147483694" r:id="rId24"/>
    <p:sldLayoutId id="2147483856" r:id="rId25"/>
    <p:sldLayoutId id="2147483942" r:id="rId26"/>
    <p:sldLayoutId id="2147483943" r:id="rId27"/>
    <p:sldLayoutId id="2147483859" r:id="rId28"/>
    <p:sldLayoutId id="2147483885" r:id="rId29"/>
  </p:sldLayoutIdLst>
  <p:hf hd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buClr>
          <a:schemeClr val="accent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fld id="{EE518CBA-D8B4-47B2-892B-826C26D1B466}" type="datetimeFigureOut">
              <a:rPr lang="en-US" smtClean="0"/>
              <a:pPr/>
              <a:t>12/1/2025</a:t>
            </a:fld>
            <a:endParaRPr lang="en-US"/>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endParaRPr lang="en-US" sz="1050"/>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402157854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txStyles>
    <p:titleStyle>
      <a:lvl1pPr algn="l" defTabSz="914400" rtl="0" eaLnBrk="1" latinLnBrk="0" hangingPunct="1">
        <a:lnSpc>
          <a:spcPct val="90000"/>
        </a:lnSpc>
        <a:spcBef>
          <a:spcPct val="0"/>
        </a:spcBef>
        <a:buNone/>
        <a:defRPr sz="4800" b="1" kern="1200" spc="-40"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fld id="{EE518CBA-D8B4-47B2-892B-826C26D1B466}" type="datetimeFigureOut">
              <a:rPr lang="en-US" smtClean="0"/>
              <a:pPr/>
              <a:t>12/1/2025</a:t>
            </a:fld>
            <a:endParaRPr lang="en-US"/>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endParaRPr lang="en-US" sz="1050"/>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250874694"/>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Lst>
  <p:txStyles>
    <p:titleStyle>
      <a:lvl1pPr algn="l" defTabSz="914400" rtl="0" eaLnBrk="1" latinLnBrk="0" hangingPunct="1">
        <a:lnSpc>
          <a:spcPct val="90000"/>
        </a:lnSpc>
        <a:spcBef>
          <a:spcPct val="0"/>
        </a:spcBef>
        <a:buNone/>
        <a:defRPr sz="4800" b="1" kern="1200" spc="-40"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477B2"/>
        </a:solidFill>
        <a:effectLst/>
      </p:bgPr>
    </p:bg>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65B5F47D-967E-CB45-CCD3-21643806562B}"/>
              </a:ext>
            </a:extLst>
          </p:cNvPr>
          <p:cNvSpPr/>
          <p:nvPr userDrawn="1"/>
        </p:nvSpPr>
        <p:spPr>
          <a:xfrm>
            <a:off x="10025967" y="1027906"/>
            <a:ext cx="2025570" cy="1775407"/>
          </a:xfrm>
          <a:prstGeom prst="roundRect">
            <a:avLst>
              <a:gd name="adj" fmla="val 9496"/>
            </a:avLst>
          </a:prstGeom>
          <a:solidFill>
            <a:schemeClr val="tx2">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
            <a:extLst>
              <a:ext uri="{FF2B5EF4-FFF2-40B4-BE49-F238E27FC236}">
                <a16:creationId xmlns:a16="http://schemas.microsoft.com/office/drawing/2014/main" id="{9EC2CADE-36D4-F88E-F4A4-824C051F1A48}"/>
              </a:ext>
            </a:extLst>
          </p:cNvPr>
          <p:cNvSpPr/>
          <p:nvPr userDrawn="1"/>
        </p:nvSpPr>
        <p:spPr>
          <a:xfrm>
            <a:off x="657224" y="219919"/>
            <a:ext cx="10944225" cy="6318993"/>
          </a:xfrm>
          <a:prstGeom prst="roundRect">
            <a:avLst>
              <a:gd name="adj" fmla="val 4944"/>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70A1D35-1CF5-FE47-031E-997935BBB867}"/>
              </a:ext>
            </a:extLst>
          </p:cNvPr>
          <p:cNvSpPr>
            <a:spLocks noGrp="1"/>
          </p:cNvSpPr>
          <p:nvPr>
            <p:ph type="sldNum" sz="quarter" idx="4"/>
          </p:nvPr>
        </p:nvSpPr>
        <p:spPr>
          <a:xfrm>
            <a:off x="9448800" y="64816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77A38-0B88-4B10-8ABD-59512CC7A751}" type="slidenum">
              <a:rPr lang="en-US" smtClean="0"/>
              <a:t>‹#›</a:t>
            </a:fld>
            <a:endParaRPr lang="en-US"/>
          </a:p>
        </p:txBody>
      </p:sp>
      <p:pic>
        <p:nvPicPr>
          <p:cNvPr id="11" name="Picture 10" descr="Official Seal of the California Department of Educaiton">
            <a:extLst>
              <a:ext uri="{FF2B5EF4-FFF2-40B4-BE49-F238E27FC236}">
                <a16:creationId xmlns:a16="http://schemas.microsoft.com/office/drawing/2014/main" id="{4E7F0981-0BF7-FB2D-A897-47FC0357DF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826" y="5512772"/>
            <a:ext cx="1294916" cy="1294916"/>
          </a:xfrm>
          <a:prstGeom prst="rect">
            <a:avLst/>
          </a:prstGeom>
        </p:spPr>
      </p:pic>
      <p:sp>
        <p:nvSpPr>
          <p:cNvPr id="3" name="Text Placeholder 2">
            <a:extLst>
              <a:ext uri="{FF2B5EF4-FFF2-40B4-BE49-F238E27FC236}">
                <a16:creationId xmlns:a16="http://schemas.microsoft.com/office/drawing/2014/main" id="{CDFE34F4-690A-7001-3D83-2EAC8C96578F}"/>
              </a:ext>
            </a:extLst>
          </p:cNvPr>
          <p:cNvSpPr>
            <a:spLocks noGrp="1"/>
          </p:cNvSpPr>
          <p:nvPr>
            <p:ph type="body" idx="1"/>
          </p:nvPr>
        </p:nvSpPr>
        <p:spPr>
          <a:xfrm>
            <a:off x="1345742" y="1593030"/>
            <a:ext cx="10008058"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C87E6DE6-5C8D-AA63-1128-9C7890BF9636}"/>
              </a:ext>
            </a:extLst>
          </p:cNvPr>
          <p:cNvSpPr>
            <a:spLocks noGrp="1"/>
          </p:cNvSpPr>
          <p:nvPr>
            <p:ph type="title"/>
          </p:nvPr>
        </p:nvSpPr>
        <p:spPr>
          <a:xfrm>
            <a:off x="1345740" y="365125"/>
            <a:ext cx="10008059" cy="1188720"/>
          </a:xfrm>
          <a:prstGeom prst="rect">
            <a:avLst/>
          </a:prstGeom>
        </p:spPr>
        <p:txBody>
          <a:bodyPr vert="horz" lIns="91440" tIns="45720" rIns="91440" bIns="45720" rtlCol="0" anchor="ctr">
            <a:normAutofit/>
          </a:bodyPr>
          <a:lstStyle/>
          <a:p>
            <a:r>
              <a:rPr lang="en-US"/>
              <a:t>Click to edit Master title style</a:t>
            </a:r>
          </a:p>
        </p:txBody>
      </p:sp>
      <p:sp>
        <p:nvSpPr>
          <p:cNvPr id="9" name="Rounded Rectangle 9">
            <a:extLst>
              <a:ext uri="{FF2B5EF4-FFF2-40B4-BE49-F238E27FC236}">
                <a16:creationId xmlns:a16="http://schemas.microsoft.com/office/drawing/2014/main" id="{F798C01C-C61E-974E-51EB-14D9BD24C83B}"/>
              </a:ext>
            </a:extLst>
          </p:cNvPr>
          <p:cNvSpPr/>
          <p:nvPr userDrawn="1"/>
        </p:nvSpPr>
        <p:spPr>
          <a:xfrm>
            <a:off x="11353800" y="576484"/>
            <a:ext cx="2025570" cy="723458"/>
          </a:xfrm>
          <a:prstGeom prst="roundRect">
            <a:avLst>
              <a:gd name="adj" fmla="val 10267"/>
            </a:avLst>
          </a:prstGeom>
          <a:solidFill>
            <a:schemeClr val="accent6">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
            <a:extLst>
              <a:ext uri="{FF2B5EF4-FFF2-40B4-BE49-F238E27FC236}">
                <a16:creationId xmlns:a16="http://schemas.microsoft.com/office/drawing/2014/main" id="{EC7F1E4C-FF38-0F30-B4F5-0F966878EF59}"/>
              </a:ext>
            </a:extLst>
          </p:cNvPr>
          <p:cNvSpPr/>
          <p:nvPr userDrawn="1"/>
        </p:nvSpPr>
        <p:spPr>
          <a:xfrm>
            <a:off x="10496066" y="-486156"/>
            <a:ext cx="1269358" cy="1192192"/>
          </a:xfrm>
          <a:prstGeom prst="roundRect">
            <a:avLst>
              <a:gd name="adj" fmla="val 7929"/>
            </a:avLst>
          </a:prstGeom>
          <a:solidFill>
            <a:schemeClr val="accent1">
              <a:lumMod val="60000"/>
              <a:lumOff val="40000"/>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756213"/>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Lst>
  <p:txStyles>
    <p:titleStyle>
      <a:lvl1pPr algn="ctr" defTabSz="914400" rtl="0" eaLnBrk="1" latinLnBrk="0" hangingPunct="1">
        <a:lnSpc>
          <a:spcPct val="90000"/>
        </a:lnSpc>
        <a:spcBef>
          <a:spcPct val="0"/>
        </a:spcBef>
        <a:buNone/>
        <a:defRPr sz="4800" b="1" kern="1200">
          <a:solidFill>
            <a:srgbClr val="9933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1200"/>
        </a:spcAft>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1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145.xml"/></Relationships>
</file>

<file path=ppt/slides/_rels/slide1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56.xml"/><Relationship Id="rId4" Type="http://schemas.openxmlformats.org/officeDocument/2006/relationships/image" Target="../media/image35.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4.xml"/></Relationships>
</file>

<file path=ppt/slides/_rels/slide131.xml.rels><?xml version="1.0" encoding="UTF-8" standalone="yes"?>
<Relationships xmlns="http://schemas.openxmlformats.org/package/2006/relationships"><Relationship Id="rId3" Type="http://schemas.openxmlformats.org/officeDocument/2006/relationships/hyperlink" Target="mailto:SSCE@cde.ca.gov" TargetMode="External"/><Relationship Id="rId2" Type="http://schemas.openxmlformats.org/officeDocument/2006/relationships/notesSlide" Target="../notesSlides/notesSlide35.xml"/><Relationship Id="rId1" Type="http://schemas.openxmlformats.org/officeDocument/2006/relationships/slideLayout" Target="../slideLayouts/slideLayout14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hyperlink" Target="https://www.cde.ca.gov/ta/ac/cm/dashboardtoolkit.asp" TargetMode="External"/><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48DD-403E-4120-8B61-E07700186F32}"/>
              </a:ext>
            </a:extLst>
          </p:cNvPr>
          <p:cNvSpPr>
            <a:spLocks noGrp="1"/>
          </p:cNvSpPr>
          <p:nvPr>
            <p:ph type="title"/>
          </p:nvPr>
        </p:nvSpPr>
        <p:spPr>
          <a:xfrm>
            <a:off x="1498600" y="2208006"/>
            <a:ext cx="9347200" cy="3800907"/>
          </a:xfrm>
        </p:spPr>
        <p:txBody>
          <a:bodyPr/>
          <a:lstStyle/>
          <a:p>
            <a:r>
              <a:rPr lang="en-US" sz="4400" dirty="0">
                <a:ea typeface="+mj-lt"/>
                <a:cs typeface="+mj-lt"/>
              </a:rPr>
              <a:t>Item 1: Related to California’s State and Federal Accountability System: Review of the 2025 California School Dashboard and the 2026 Accountability Work Plan</a:t>
            </a:r>
            <a:br>
              <a:rPr lang="en-US" sz="3000" dirty="0"/>
            </a:br>
            <a:br>
              <a:rPr lang="en-US" sz="3000" dirty="0"/>
            </a:br>
            <a:r>
              <a:rPr lang="en-US" sz="3000" dirty="0">
                <a:cs typeface="Aharoni"/>
              </a:rPr>
              <a:t>California Practitioners Advisory Group</a:t>
            </a:r>
            <a:br>
              <a:rPr lang="en-US" sz="2800" b="0" dirty="0">
                <a:cs typeface="Arial"/>
              </a:rPr>
            </a:br>
            <a:r>
              <a:rPr lang="en-US" sz="2800" b="0" dirty="0">
                <a:cs typeface="Arial"/>
              </a:rPr>
              <a:t>December 12, 2025</a:t>
            </a:r>
            <a:br>
              <a:rPr lang="en-US" sz="3200" dirty="0">
                <a:cs typeface="Arial"/>
              </a:rPr>
            </a:br>
            <a:endParaRPr lang="en-US" sz="3000" dirty="0"/>
          </a:p>
        </p:txBody>
      </p:sp>
    </p:spTree>
    <p:extLst>
      <p:ext uri="{BB962C8B-B14F-4D97-AF65-F5344CB8AC3E}">
        <p14:creationId xmlns:p14="http://schemas.microsoft.com/office/powerpoint/2010/main" val="197975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0839-C7BA-D190-7472-FA2A205EA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E5C18-211A-1D7A-7D0A-F3E789AF1947}"/>
              </a:ext>
            </a:extLst>
          </p:cNvPr>
          <p:cNvSpPr>
            <a:spLocks noGrp="1"/>
          </p:cNvSpPr>
          <p:nvPr>
            <p:ph type="title"/>
          </p:nvPr>
        </p:nvSpPr>
        <p:spPr>
          <a:xfrm>
            <a:off x="381000" y="232893"/>
            <a:ext cx="11430000" cy="1325563"/>
          </a:xfrm>
        </p:spPr>
        <p:txBody>
          <a:bodyPr/>
          <a:lstStyle/>
          <a:p>
            <a:pPr algn="ctr"/>
            <a:r>
              <a:rPr lang="en-US" sz="4400" b="1" dirty="0">
                <a:latin typeface="Arial" panose="020B0604020202020204" pitchFamily="34" charset="0"/>
                <a:cs typeface="Arial" panose="020B0604020202020204" pitchFamily="34" charset="0"/>
              </a:rPr>
              <a:t>Graduation Rate</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Student Group Performance</a:t>
            </a:r>
          </a:p>
        </p:txBody>
      </p:sp>
      <p:graphicFrame>
        <p:nvGraphicFramePr>
          <p:cNvPr id="4" name="Content Placeholder 3">
            <a:extLst>
              <a:ext uri="{FF2B5EF4-FFF2-40B4-BE49-F238E27FC236}">
                <a16:creationId xmlns:a16="http://schemas.microsoft.com/office/drawing/2014/main" id="{6A686E9F-6E63-9428-0FAB-7555B7DE92F9}"/>
              </a:ext>
            </a:extLst>
          </p:cNvPr>
          <p:cNvGraphicFramePr>
            <a:graphicFrameLocks noGrp="1"/>
          </p:cNvGraphicFramePr>
          <p:nvPr>
            <p:ph idx="1"/>
            <p:extLst>
              <p:ext uri="{D42A27DB-BD31-4B8C-83A1-F6EECF244321}">
                <p14:modId xmlns:p14="http://schemas.microsoft.com/office/powerpoint/2010/main" val="1040536815"/>
              </p:ext>
            </p:extLst>
          </p:nvPr>
        </p:nvGraphicFramePr>
        <p:xfrm>
          <a:off x="838200" y="1558456"/>
          <a:ext cx="10065694" cy="3840480"/>
        </p:xfrm>
        <a:graphic>
          <a:graphicData uri="http://schemas.openxmlformats.org/drawingml/2006/table">
            <a:tbl>
              <a:tblPr firstRow="1" bandRow="1">
                <a:tableStyleId>{5C22544A-7EE6-4342-B048-85BDC9FD1C3A}</a:tableStyleId>
              </a:tblPr>
              <a:tblGrid>
                <a:gridCol w="1473558">
                  <a:extLst>
                    <a:ext uri="{9D8B030D-6E8A-4147-A177-3AD203B41FA5}">
                      <a16:colId xmlns:a16="http://schemas.microsoft.com/office/drawing/2014/main" val="1631628612"/>
                    </a:ext>
                  </a:extLst>
                </a:gridCol>
                <a:gridCol w="1333818">
                  <a:extLst>
                    <a:ext uri="{9D8B030D-6E8A-4147-A177-3AD203B41FA5}">
                      <a16:colId xmlns:a16="http://schemas.microsoft.com/office/drawing/2014/main" val="1714795710"/>
                    </a:ext>
                  </a:extLst>
                </a:gridCol>
                <a:gridCol w="2485622">
                  <a:extLst>
                    <a:ext uri="{9D8B030D-6E8A-4147-A177-3AD203B41FA5}">
                      <a16:colId xmlns:a16="http://schemas.microsoft.com/office/drawing/2014/main" val="467507155"/>
                    </a:ext>
                  </a:extLst>
                </a:gridCol>
                <a:gridCol w="3290552">
                  <a:extLst>
                    <a:ext uri="{9D8B030D-6E8A-4147-A177-3AD203B41FA5}">
                      <a16:colId xmlns:a16="http://schemas.microsoft.com/office/drawing/2014/main" val="1833323680"/>
                    </a:ext>
                  </a:extLst>
                </a:gridCol>
                <a:gridCol w="1482144">
                  <a:extLst>
                    <a:ext uri="{9D8B030D-6E8A-4147-A177-3AD203B41FA5}">
                      <a16:colId xmlns:a16="http://schemas.microsoft.com/office/drawing/2014/main" val="3062315748"/>
                    </a:ext>
                  </a:extLst>
                </a:gridCol>
              </a:tblGrid>
              <a:tr h="370840">
                <a:tc>
                  <a:txBody>
                    <a:bodyPr/>
                    <a:lstStyle/>
                    <a:p>
                      <a:pPr algn="ctr"/>
                      <a:r>
                        <a:rPr lang="en-US" sz="2400">
                          <a:solidFill>
                            <a:schemeClr val="bg1"/>
                          </a:solidFill>
                          <a:latin typeface="Arial"/>
                        </a:rPr>
                        <a:t>Red</a:t>
                      </a:r>
                    </a:p>
                  </a:txBody>
                  <a:tcPr anchor="ctr">
                    <a:solidFill>
                      <a:srgbClr val="C00000"/>
                    </a:solidFill>
                  </a:tcPr>
                </a:tc>
                <a:tc>
                  <a:txBody>
                    <a:bodyPr/>
                    <a:lstStyle/>
                    <a:p>
                      <a:pPr algn="ctr"/>
                      <a:r>
                        <a:rPr lang="en-US" sz="2400">
                          <a:solidFill>
                            <a:schemeClr val="tx1"/>
                          </a:solidFill>
                          <a:latin typeface="Arial"/>
                        </a:rPr>
                        <a:t>Orange</a:t>
                      </a:r>
                    </a:p>
                  </a:txBody>
                  <a:tcPr anchor="ctr">
                    <a:solidFill>
                      <a:schemeClr val="accent2"/>
                    </a:solidFill>
                  </a:tcPr>
                </a:tc>
                <a:tc>
                  <a:txBody>
                    <a:bodyPr/>
                    <a:lstStyle/>
                    <a:p>
                      <a:pPr algn="ctr"/>
                      <a:r>
                        <a:rPr lang="en-US" sz="2400">
                          <a:solidFill>
                            <a:schemeClr val="tx1"/>
                          </a:solidFill>
                          <a:latin typeface="Arial"/>
                        </a:rPr>
                        <a:t>Yellow</a:t>
                      </a:r>
                    </a:p>
                  </a:txBody>
                  <a:tcPr anchor="ctr">
                    <a:solidFill>
                      <a:srgbClr val="FFFF00"/>
                    </a:solidFill>
                  </a:tcPr>
                </a:tc>
                <a:tc>
                  <a:txBody>
                    <a:bodyPr/>
                    <a:lstStyle/>
                    <a:p>
                      <a:pPr algn="ctr"/>
                      <a:r>
                        <a:rPr lang="en-US" sz="2400">
                          <a:solidFill>
                            <a:schemeClr val="tx1"/>
                          </a:solidFill>
                          <a:latin typeface="Arial"/>
                        </a:rPr>
                        <a:t>Green</a:t>
                      </a:r>
                    </a:p>
                  </a:txBody>
                  <a:tcPr anchor="ctr">
                    <a:solidFill>
                      <a:srgbClr val="00B050"/>
                    </a:solidFill>
                  </a:tcPr>
                </a:tc>
                <a:tc>
                  <a:txBody>
                    <a:bodyPr/>
                    <a:lstStyle/>
                    <a:p>
                      <a:pPr algn="ctr"/>
                      <a:r>
                        <a:rPr lang="en-US" sz="2400" baseline="0">
                          <a:solidFill>
                            <a:schemeClr val="bg1"/>
                          </a:solidFill>
                          <a:latin typeface="Arial"/>
                        </a:rPr>
                        <a:t>Blue</a:t>
                      </a:r>
                    </a:p>
                  </a:txBody>
                  <a:tcPr anchor="ctr">
                    <a:solidFill>
                      <a:srgbClr val="0070C0"/>
                    </a:solidFill>
                  </a:tcPr>
                </a:tc>
                <a:extLst>
                  <a:ext uri="{0D108BD9-81ED-4DB2-BD59-A6C34878D82A}">
                    <a16:rowId xmlns:a16="http://schemas.microsoft.com/office/drawing/2014/main" val="415095748"/>
                  </a:ext>
                </a:extLst>
              </a:tr>
              <a:tr h="370839">
                <a:tc>
                  <a:txBody>
                    <a:bodyPr/>
                    <a:lstStyle/>
                    <a:p>
                      <a:pPr lvl="0" algn="ctr">
                        <a:buNone/>
                      </a:pPr>
                      <a:r>
                        <a:rPr lang="en-US" sz="2400">
                          <a:latin typeface="Arial"/>
                        </a:rPr>
                        <a:t>N/A</a:t>
                      </a:r>
                    </a:p>
                  </a:txBody>
                  <a:tcPr anchor="ctr"/>
                </a:tc>
                <a:tc>
                  <a:txBody>
                    <a:bodyPr/>
                    <a:lstStyle/>
                    <a:p>
                      <a:pPr lvl="0" algn="ctr">
                        <a:buNone/>
                      </a:pPr>
                      <a:r>
                        <a:rPr lang="en-US" sz="2400">
                          <a:latin typeface="Arial"/>
                        </a:rPr>
                        <a:t>N/A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a:rPr>
                        <a:t>American Indian,</a:t>
                      </a:r>
                      <a:br>
                        <a:rPr lang="en-US" sz="2400" dirty="0">
                          <a:latin typeface="Arial"/>
                        </a:rPr>
                      </a:br>
                      <a:r>
                        <a:rPr lang="en-US" sz="2400" dirty="0">
                          <a:latin typeface="Arial"/>
                        </a:rPr>
                        <a:t>Two or More Races, </a:t>
                      </a:r>
                      <a:br>
                        <a:rPr lang="en-US" sz="2400" dirty="0">
                          <a:latin typeface="Arial"/>
                        </a:rPr>
                      </a:br>
                      <a:r>
                        <a:rPr lang="en-US" sz="2400" dirty="0">
                          <a:latin typeface="Arial"/>
                        </a:rPr>
                        <a:t>White,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a:rPr>
                        <a:t> English Learner,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a:rPr>
                        <a:t>Foster Youth,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a:rPr>
                        <a:t>Homeless, </a:t>
                      </a:r>
                      <a:br>
                        <a:rPr lang="en-US" sz="2400" dirty="0">
                          <a:latin typeface="Arial"/>
                        </a:rPr>
                      </a:br>
                      <a:r>
                        <a:rPr lang="en-US" sz="2400" dirty="0">
                          <a:latin typeface="Arial"/>
                        </a:rPr>
                        <a:t>Students with Disabilities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African American,</a:t>
                      </a:r>
                      <a:br>
                        <a:rPr lang="en-US" sz="2400">
                          <a:latin typeface="Arial"/>
                        </a:rPr>
                      </a:br>
                      <a:r>
                        <a:rPr lang="en-US" sz="2400">
                          <a:latin typeface="Arial"/>
                        </a:rPr>
                        <a:t>Asian,</a:t>
                      </a:r>
                      <a:br>
                        <a:rPr lang="en-US" sz="2400">
                          <a:latin typeface="Arial"/>
                        </a:rPr>
                      </a:br>
                      <a:r>
                        <a:rPr lang="en-US" sz="2400">
                          <a:latin typeface="Arial"/>
                        </a:rPr>
                        <a:t>Hispanic,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Pacific Islander,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Socioeconomically Disadvantaged,</a:t>
                      </a:r>
                      <a:br>
                        <a:rPr lang="en-US" sz="2400">
                          <a:latin typeface="Arial"/>
                        </a:rPr>
                      </a:br>
                      <a:r>
                        <a:rPr lang="en-US" sz="2400">
                          <a:latin typeface="Arial"/>
                        </a:rPr>
                        <a:t>Long-Term English Learner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latin typeface="Arial"/>
                      </a:endParaRPr>
                    </a:p>
                  </a:txBody>
                  <a:tcPr anchor="ctr"/>
                </a:tc>
                <a:tc>
                  <a:txBody>
                    <a:bodyPr/>
                    <a:lstStyle/>
                    <a:p>
                      <a:pPr lvl="0" algn="ctr">
                        <a:buNone/>
                      </a:pPr>
                      <a:r>
                        <a:rPr lang="en-US" sz="2400" dirty="0">
                          <a:latin typeface="Arial"/>
                        </a:rPr>
                        <a:t>Filipino</a:t>
                      </a:r>
                    </a:p>
                  </a:txBody>
                  <a:tcPr anchor="ctr"/>
                </a:tc>
                <a:extLst>
                  <a:ext uri="{0D108BD9-81ED-4DB2-BD59-A6C34878D82A}">
                    <a16:rowId xmlns:a16="http://schemas.microsoft.com/office/drawing/2014/main" val="2592404903"/>
                  </a:ext>
                </a:extLst>
              </a:tr>
            </a:tbl>
          </a:graphicData>
        </a:graphic>
      </p:graphicFrame>
    </p:spTree>
    <p:extLst>
      <p:ext uri="{BB962C8B-B14F-4D97-AF65-F5344CB8AC3E}">
        <p14:creationId xmlns:p14="http://schemas.microsoft.com/office/powerpoint/2010/main" val="12415781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BB0C0-8AB0-F633-1B28-298939378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C7FEB-1C3E-2F1D-AD9C-256C3576F74D}"/>
              </a:ext>
            </a:extLst>
          </p:cNvPr>
          <p:cNvSpPr>
            <a:spLocks noGrp="1"/>
          </p:cNvSpPr>
          <p:nvPr>
            <p:ph type="title"/>
          </p:nvPr>
        </p:nvSpPr>
        <p:spPr>
          <a:xfrm>
            <a:off x="666750" y="156520"/>
            <a:ext cx="10858500" cy="1335314"/>
          </a:xfrm>
        </p:spPr>
        <p:txBody>
          <a:bodyPr/>
          <a:lstStyle/>
          <a:p>
            <a:r>
              <a:rPr lang="en-US" sz="4000">
                <a:cs typeface="Aharoni"/>
              </a:rPr>
              <a:t>2026 Priority 1 Workplan</a:t>
            </a:r>
          </a:p>
        </p:txBody>
      </p:sp>
      <p:sp>
        <p:nvSpPr>
          <p:cNvPr id="3" name="Content Placeholder 2">
            <a:extLst>
              <a:ext uri="{FF2B5EF4-FFF2-40B4-BE49-F238E27FC236}">
                <a16:creationId xmlns:a16="http://schemas.microsoft.com/office/drawing/2014/main" id="{F8015852-5BA0-6E34-A467-D12782ED496F}"/>
              </a:ext>
            </a:extLst>
          </p:cNvPr>
          <p:cNvSpPr>
            <a:spLocks noGrp="1"/>
          </p:cNvSpPr>
          <p:nvPr>
            <p:ph sz="quarter" idx="10"/>
          </p:nvPr>
        </p:nvSpPr>
        <p:spPr>
          <a:xfrm>
            <a:off x="666750" y="1261211"/>
            <a:ext cx="10858499" cy="4937903"/>
          </a:xfrm>
        </p:spPr>
        <p:txBody>
          <a:bodyPr vert="horz" lIns="91440" tIns="45720" rIns="91440" bIns="45720" rtlCol="0" anchor="t">
            <a:noAutofit/>
          </a:bodyPr>
          <a:lstStyle/>
          <a:p>
            <a:pPr>
              <a:spcBef>
                <a:spcPts val="0"/>
              </a:spcBef>
            </a:pPr>
            <a:r>
              <a:rPr lang="en-US" sz="2800" dirty="0">
                <a:latin typeface="Arial"/>
                <a:cs typeface="Arial"/>
              </a:rPr>
              <a:t>January 2026</a:t>
            </a:r>
          </a:p>
          <a:p>
            <a:pPr lvl="1">
              <a:spcBef>
                <a:spcPts val="0"/>
              </a:spcBef>
            </a:pPr>
            <a:r>
              <a:rPr lang="en-US" sz="2800" dirty="0">
                <a:latin typeface="Arial"/>
                <a:cs typeface="Arial"/>
              </a:rPr>
              <a:t>SBE Workplan Approval</a:t>
            </a:r>
          </a:p>
          <a:p>
            <a:pPr>
              <a:spcBef>
                <a:spcPts val="0"/>
              </a:spcBef>
            </a:pPr>
            <a:r>
              <a:rPr lang="en-US" sz="2800" dirty="0">
                <a:latin typeface="Arial"/>
                <a:cs typeface="Arial"/>
              </a:rPr>
              <a:t>March 2026 SBE Meeting</a:t>
            </a:r>
          </a:p>
          <a:p>
            <a:pPr lvl="1">
              <a:spcBef>
                <a:spcPts val="0"/>
              </a:spcBef>
            </a:pPr>
            <a:r>
              <a:rPr lang="en-US" sz="2600" dirty="0">
                <a:latin typeface="Arial"/>
                <a:cs typeface="Arial"/>
              </a:rPr>
              <a:t>SBE will seek feedback on, and consider modifications to, Priority 1 Teacher Assignment Data on the Dashboard, including terminology and options for intra-district comparison data.</a:t>
            </a:r>
          </a:p>
          <a:p>
            <a:pPr>
              <a:spcBef>
                <a:spcPts val="0"/>
              </a:spcBef>
            </a:pPr>
            <a:r>
              <a:rPr lang="en-US" sz="2800" dirty="0">
                <a:latin typeface="Arial"/>
                <a:cs typeface="Arial"/>
              </a:rPr>
              <a:t>March CPAG Meeting</a:t>
            </a:r>
          </a:p>
          <a:p>
            <a:pPr>
              <a:spcBef>
                <a:spcPts val="0"/>
              </a:spcBef>
            </a:pPr>
            <a:r>
              <a:rPr lang="en-US" sz="2800" dirty="0">
                <a:latin typeface="Arial"/>
                <a:cs typeface="Arial"/>
              </a:rPr>
              <a:t>May 2026 SBE Meeting</a:t>
            </a:r>
          </a:p>
          <a:p>
            <a:pPr lvl="1">
              <a:spcBef>
                <a:spcPts val="0"/>
              </a:spcBef>
            </a:pPr>
            <a:r>
              <a:rPr lang="en-US" sz="2600" dirty="0">
                <a:latin typeface="Arial"/>
                <a:cs typeface="Arial"/>
              </a:rPr>
              <a:t>SBE will consider adopting modifications to Priority 1 Teacher Assignment Data, including terminology and intra-district comparison data.</a:t>
            </a:r>
          </a:p>
        </p:txBody>
      </p:sp>
    </p:spTree>
    <p:extLst>
      <p:ext uri="{BB962C8B-B14F-4D97-AF65-F5344CB8AC3E}">
        <p14:creationId xmlns:p14="http://schemas.microsoft.com/office/powerpoint/2010/main" val="20884396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3F07-4B0B-5EE8-76FE-A46A4D0F59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057F2-B11C-187D-7E96-41F9E2997028}"/>
              </a:ext>
            </a:extLst>
          </p:cNvPr>
          <p:cNvSpPr>
            <a:spLocks noGrp="1"/>
          </p:cNvSpPr>
          <p:nvPr>
            <p:ph type="title"/>
          </p:nvPr>
        </p:nvSpPr>
        <p:spPr/>
        <p:txBody>
          <a:bodyPr/>
          <a:lstStyle/>
          <a:p>
            <a:r>
              <a:rPr lang="en-US" sz="5400" dirty="0">
                <a:cs typeface="Arial"/>
              </a:rPr>
              <a:t>Long Term English Learner (LTEL) Student Group</a:t>
            </a:r>
            <a:endParaRPr lang="en-US" dirty="0"/>
          </a:p>
        </p:txBody>
      </p:sp>
    </p:spTree>
    <p:extLst>
      <p:ext uri="{BB962C8B-B14F-4D97-AF65-F5344CB8AC3E}">
        <p14:creationId xmlns:p14="http://schemas.microsoft.com/office/powerpoint/2010/main" val="39901258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5E6C-33AF-DFD9-1156-7CFFC6F7F023}"/>
              </a:ext>
            </a:extLst>
          </p:cNvPr>
          <p:cNvSpPr>
            <a:spLocks noGrp="1"/>
          </p:cNvSpPr>
          <p:nvPr>
            <p:ph type="title"/>
          </p:nvPr>
        </p:nvSpPr>
        <p:spPr/>
        <p:txBody>
          <a:bodyPr/>
          <a:lstStyle/>
          <a:p>
            <a:r>
              <a:rPr lang="en-US" sz="4000">
                <a:cs typeface="Arial"/>
              </a:rPr>
              <a:t>2026 Workplan: LTEL Student Group</a:t>
            </a:r>
          </a:p>
        </p:txBody>
      </p:sp>
      <p:sp>
        <p:nvSpPr>
          <p:cNvPr id="3" name="Content Placeholder 2">
            <a:extLst>
              <a:ext uri="{FF2B5EF4-FFF2-40B4-BE49-F238E27FC236}">
                <a16:creationId xmlns:a16="http://schemas.microsoft.com/office/drawing/2014/main" id="{D6109708-0CD0-BBF7-BD72-A7A5FDEBD3B0}"/>
              </a:ext>
            </a:extLst>
          </p:cNvPr>
          <p:cNvSpPr>
            <a:spLocks noGrp="1"/>
          </p:cNvSpPr>
          <p:nvPr>
            <p:ph sz="quarter" idx="10"/>
          </p:nvPr>
        </p:nvSpPr>
        <p:spPr/>
        <p:txBody>
          <a:bodyPr vert="horz" lIns="91440" tIns="45720" rIns="91440" bIns="45720" rtlCol="0" anchor="t">
            <a:noAutofit/>
          </a:bodyPr>
          <a:lstStyle/>
          <a:p>
            <a:r>
              <a:rPr lang="en-US" sz="3200" b="1" dirty="0">
                <a:latin typeface="Arial"/>
                <a:cs typeface="Arial"/>
              </a:rPr>
              <a:t>Include Recently Reclassified Students (RFEP) in the ELPI: </a:t>
            </a:r>
          </a:p>
          <a:p>
            <a:pPr lvl="1"/>
            <a:r>
              <a:rPr lang="en-US" sz="3200" dirty="0">
                <a:latin typeface="Arial"/>
                <a:cs typeface="Arial"/>
              </a:rPr>
              <a:t>Augment the ELPI calculation to include students who have recently reclassified to fluent English proficient status.</a:t>
            </a:r>
            <a:endParaRPr lang="en-US" sz="3200" dirty="0"/>
          </a:p>
          <a:p>
            <a:r>
              <a:rPr lang="en-US" sz="3200" b="1" dirty="0">
                <a:latin typeface="Arial"/>
                <a:cs typeface="Arial"/>
              </a:rPr>
              <a:t>Suspension Indicator:</a:t>
            </a:r>
            <a:r>
              <a:rPr lang="en-US" sz="3200" dirty="0">
                <a:latin typeface="Arial"/>
                <a:cs typeface="Arial"/>
              </a:rPr>
              <a:t> </a:t>
            </a:r>
          </a:p>
          <a:p>
            <a:pPr lvl="1"/>
            <a:r>
              <a:rPr lang="en-US" sz="3200" dirty="0">
                <a:latin typeface="Arial"/>
                <a:cs typeface="Arial"/>
              </a:rPr>
              <a:t>Consider whether modifications for LTEL students in the Suspension Rate Indicator are warranted.</a:t>
            </a:r>
          </a:p>
        </p:txBody>
      </p:sp>
    </p:spTree>
    <p:extLst>
      <p:ext uri="{BB962C8B-B14F-4D97-AF65-F5344CB8AC3E}">
        <p14:creationId xmlns:p14="http://schemas.microsoft.com/office/powerpoint/2010/main" val="35264280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6C1E-8486-A3C9-ADF0-5C648B1E552C}"/>
              </a:ext>
            </a:extLst>
          </p:cNvPr>
          <p:cNvSpPr>
            <a:spLocks noGrp="1"/>
          </p:cNvSpPr>
          <p:nvPr>
            <p:ph type="title"/>
          </p:nvPr>
        </p:nvSpPr>
        <p:spPr/>
        <p:txBody>
          <a:bodyPr/>
          <a:lstStyle/>
          <a:p>
            <a:r>
              <a:rPr lang="en-US" sz="4000">
                <a:cs typeface="Aharoni"/>
              </a:rPr>
              <a:t>LTEL Student Group  Workplan and Dashboard Principles</a:t>
            </a:r>
            <a:endParaRPr lang="en-US" sz="4000"/>
          </a:p>
        </p:txBody>
      </p:sp>
      <p:sp>
        <p:nvSpPr>
          <p:cNvPr id="3" name="Content Placeholder 2">
            <a:extLst>
              <a:ext uri="{FF2B5EF4-FFF2-40B4-BE49-F238E27FC236}">
                <a16:creationId xmlns:a16="http://schemas.microsoft.com/office/drawing/2014/main" id="{656F7D4C-6059-2300-4B6E-A2BAA479F9EB}"/>
              </a:ext>
            </a:extLst>
          </p:cNvPr>
          <p:cNvSpPr>
            <a:spLocks noGrp="1"/>
          </p:cNvSpPr>
          <p:nvPr>
            <p:ph sz="quarter" idx="10"/>
          </p:nvPr>
        </p:nvSpPr>
        <p:spPr>
          <a:xfrm>
            <a:off x="647699" y="1936954"/>
            <a:ext cx="10858499" cy="4120945"/>
          </a:xfrm>
        </p:spPr>
        <p:txBody>
          <a:bodyPr vert="horz" lIns="91440" tIns="45720" rIns="91440" bIns="45720" rtlCol="0" anchor="t">
            <a:normAutofit/>
          </a:bodyPr>
          <a:lstStyle/>
          <a:p>
            <a:pPr>
              <a:buClrTx/>
            </a:pPr>
            <a:r>
              <a:rPr lang="en-US" sz="3200" b="1" dirty="0">
                <a:latin typeface="Arial"/>
                <a:cs typeface="Arial"/>
              </a:rPr>
              <a:t>Principle 5</a:t>
            </a:r>
            <a:r>
              <a:rPr lang="en-US" sz="3200" dirty="0">
                <a:latin typeface="Arial"/>
                <a:cs typeface="Arial"/>
              </a:rPr>
              <a:t>: Values high performance and growth equally.</a:t>
            </a:r>
          </a:p>
          <a:p>
            <a:pPr>
              <a:buClrTx/>
            </a:pPr>
            <a:r>
              <a:rPr lang="en-US" sz="3200" b="1" dirty="0">
                <a:latin typeface="Arial"/>
                <a:cs typeface="Arial"/>
              </a:rPr>
              <a:t>Principle 8</a:t>
            </a:r>
            <a:r>
              <a:rPr lang="en-US" sz="3200" dirty="0">
                <a:latin typeface="Arial"/>
                <a:cs typeface="Arial"/>
              </a:rPr>
              <a:t>: Reflects technical quality through measures that are valid and reliable.</a:t>
            </a:r>
          </a:p>
          <a:p>
            <a:pPr>
              <a:buClrTx/>
            </a:pPr>
            <a:r>
              <a:rPr lang="en-US" sz="3200" b="1" dirty="0">
                <a:latin typeface="Arial"/>
                <a:cs typeface="Arial"/>
              </a:rPr>
              <a:t>Principle 11</a:t>
            </a:r>
            <a:r>
              <a:rPr lang="en-US" sz="3200" dirty="0">
                <a:latin typeface="Arial"/>
                <a:cs typeface="Arial"/>
              </a:rPr>
              <a:t>: Is subject to continuous revision and improvement.</a:t>
            </a:r>
          </a:p>
        </p:txBody>
      </p:sp>
    </p:spTree>
    <p:extLst>
      <p:ext uri="{BB962C8B-B14F-4D97-AF65-F5344CB8AC3E}">
        <p14:creationId xmlns:p14="http://schemas.microsoft.com/office/powerpoint/2010/main" val="33214043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8F90-BA8D-3D36-369E-F295CFE1478C}"/>
              </a:ext>
            </a:extLst>
          </p:cNvPr>
          <p:cNvSpPr>
            <a:spLocks noGrp="1"/>
          </p:cNvSpPr>
          <p:nvPr>
            <p:ph type="title"/>
          </p:nvPr>
        </p:nvSpPr>
        <p:spPr>
          <a:xfrm>
            <a:off x="844345" y="186814"/>
            <a:ext cx="10858500" cy="1335314"/>
          </a:xfrm>
        </p:spPr>
        <p:txBody>
          <a:bodyPr/>
          <a:lstStyle/>
          <a:p>
            <a:r>
              <a:rPr lang="en-US" sz="4400">
                <a:cs typeface="Aharoni"/>
              </a:rPr>
              <a:t>LTEL Student Group Definition</a:t>
            </a:r>
          </a:p>
        </p:txBody>
      </p:sp>
      <p:sp>
        <p:nvSpPr>
          <p:cNvPr id="3" name="Content Placeholder 2">
            <a:extLst>
              <a:ext uri="{FF2B5EF4-FFF2-40B4-BE49-F238E27FC236}">
                <a16:creationId xmlns:a16="http://schemas.microsoft.com/office/drawing/2014/main" id="{04905535-D98D-7F5F-EB34-8CC104C208D6}"/>
              </a:ext>
            </a:extLst>
          </p:cNvPr>
          <p:cNvSpPr>
            <a:spLocks noGrp="1"/>
          </p:cNvSpPr>
          <p:nvPr>
            <p:ph sz="quarter" idx="10"/>
          </p:nvPr>
        </p:nvSpPr>
        <p:spPr>
          <a:xfrm>
            <a:off x="647699" y="1752600"/>
            <a:ext cx="10858499" cy="4616302"/>
          </a:xfrm>
        </p:spPr>
        <p:txBody>
          <a:bodyPr/>
          <a:lstStyle/>
          <a:p>
            <a:r>
              <a:rPr lang="en-US" b="0" i="0" dirty="0">
                <a:effectLst/>
                <a:latin typeface="+mj-lt"/>
              </a:rPr>
              <a:t>The 2024 Dashboard is the first time LTELs were reported on the </a:t>
            </a:r>
            <a:r>
              <a:rPr lang="en-US" dirty="0">
                <a:latin typeface="+mj-lt"/>
              </a:rPr>
              <a:t>Dashboard</a:t>
            </a:r>
          </a:p>
          <a:p>
            <a:r>
              <a:rPr lang="en-US" b="0" i="0" dirty="0">
                <a:effectLst/>
                <a:latin typeface="+mj-lt"/>
              </a:rPr>
              <a:t>The definition is the following:</a:t>
            </a:r>
          </a:p>
          <a:p>
            <a:pPr lvl="1"/>
            <a:r>
              <a:rPr lang="en-US" b="0" i="0" dirty="0">
                <a:effectLst/>
                <a:latin typeface="+mj-lt"/>
              </a:rPr>
              <a:t>“Long-term English learners, defined as a pupil who has not attained English language proficiency within seven years of initial classification as an English learner.” [</a:t>
            </a:r>
            <a:r>
              <a:rPr lang="en-US" b="0" i="1" dirty="0">
                <a:effectLst/>
                <a:latin typeface="+mj-lt"/>
              </a:rPr>
              <a:t>Education Code </a:t>
            </a:r>
            <a:r>
              <a:rPr lang="en-US" b="0" i="0" dirty="0">
                <a:effectLst/>
                <a:latin typeface="+mj-lt"/>
              </a:rPr>
              <a:t>Section 52052 (a)(2)(C)</a:t>
            </a:r>
            <a:r>
              <a:rPr lang="en-US" sz="3600" b="0" i="0" dirty="0">
                <a:effectLst/>
                <a:latin typeface="+mj-lt"/>
              </a:rPr>
              <a:t>]</a:t>
            </a:r>
            <a:endParaRPr lang="en-US" dirty="0">
              <a:latin typeface="+mj-lt"/>
            </a:endParaRPr>
          </a:p>
        </p:txBody>
      </p:sp>
    </p:spTree>
    <p:extLst>
      <p:ext uri="{BB962C8B-B14F-4D97-AF65-F5344CB8AC3E}">
        <p14:creationId xmlns:p14="http://schemas.microsoft.com/office/powerpoint/2010/main" val="34600742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F1E70-5EE0-ABFB-618A-A4718A7D6E8C}"/>
              </a:ext>
            </a:extLst>
          </p:cNvPr>
          <p:cNvSpPr>
            <a:spLocks noGrp="1"/>
          </p:cNvSpPr>
          <p:nvPr>
            <p:ph type="title"/>
          </p:nvPr>
        </p:nvSpPr>
        <p:spPr/>
        <p:txBody>
          <a:bodyPr/>
          <a:lstStyle/>
          <a:p>
            <a:r>
              <a:rPr lang="en-US" sz="4400">
                <a:cs typeface="Arial"/>
              </a:rPr>
              <a:t>LTEL Student Group on the Dashboard</a:t>
            </a:r>
            <a:endParaRPr lang="en-US" sz="4400"/>
          </a:p>
        </p:txBody>
      </p:sp>
      <p:sp>
        <p:nvSpPr>
          <p:cNvPr id="3" name="Content Placeholder 2">
            <a:extLst>
              <a:ext uri="{FF2B5EF4-FFF2-40B4-BE49-F238E27FC236}">
                <a16:creationId xmlns:a16="http://schemas.microsoft.com/office/drawing/2014/main" id="{5F293490-DA8E-AF68-E3B8-7F4C2935E105}"/>
              </a:ext>
            </a:extLst>
          </p:cNvPr>
          <p:cNvSpPr>
            <a:spLocks noGrp="1"/>
          </p:cNvSpPr>
          <p:nvPr>
            <p:ph sz="quarter" idx="10"/>
          </p:nvPr>
        </p:nvSpPr>
        <p:spPr/>
        <p:txBody>
          <a:bodyPr vert="horz" lIns="91440" tIns="45720" rIns="91440" bIns="45720" rtlCol="0" anchor="t">
            <a:noAutofit/>
          </a:bodyPr>
          <a:lstStyle/>
          <a:p>
            <a:pPr>
              <a:spcBef>
                <a:spcPts val="0"/>
              </a:spcBef>
              <a:spcAft>
                <a:spcPts val="0"/>
              </a:spcAft>
            </a:pPr>
            <a:r>
              <a:rPr lang="en-US" sz="2800" b="1" dirty="0">
                <a:latin typeface="Arial"/>
                <a:cs typeface="Arial"/>
              </a:rPr>
              <a:t>2024 Dashboard</a:t>
            </a:r>
          </a:p>
          <a:p>
            <a:pPr marL="1029970" lvl="2">
              <a:spcBef>
                <a:spcPts val="0"/>
              </a:spcBef>
              <a:spcAft>
                <a:spcPts val="0"/>
              </a:spcAft>
              <a:buFont typeface="Wingdings" panose="020B0604020202020204" pitchFamily="34" charset="0"/>
              <a:buChar char="§"/>
            </a:pPr>
            <a:r>
              <a:rPr lang="en-US" sz="2800" dirty="0">
                <a:solidFill>
                  <a:srgbClr val="354052"/>
                </a:solidFill>
                <a:latin typeface="Arial"/>
                <a:cs typeface="Arial"/>
              </a:rPr>
              <a:t>Suspension Rate Indicator </a:t>
            </a:r>
            <a:endParaRPr lang="en-US" sz="2800" dirty="0">
              <a:solidFill>
                <a:srgbClr val="354052"/>
              </a:solidFill>
            </a:endParaRPr>
          </a:p>
          <a:p>
            <a:pPr marL="1029970" lvl="2">
              <a:spcBef>
                <a:spcPts val="0"/>
              </a:spcBef>
              <a:spcAft>
                <a:spcPts val="0"/>
              </a:spcAft>
              <a:buFont typeface="Wingdings" panose="020B0604020202020204" pitchFamily="34" charset="0"/>
              <a:buChar char="§"/>
            </a:pPr>
            <a:r>
              <a:rPr lang="en-US" sz="2800" dirty="0">
                <a:solidFill>
                  <a:srgbClr val="354052"/>
                </a:solidFill>
                <a:latin typeface="Arial"/>
                <a:cs typeface="Arial"/>
              </a:rPr>
              <a:t>Graduation Rate Indicator</a:t>
            </a:r>
            <a:endParaRPr lang="en-US" sz="2800" dirty="0">
              <a:solidFill>
                <a:srgbClr val="354052"/>
              </a:solidFill>
            </a:endParaRPr>
          </a:p>
          <a:p>
            <a:pPr marL="1029970" lvl="2">
              <a:spcBef>
                <a:spcPts val="0"/>
              </a:spcBef>
              <a:spcAft>
                <a:spcPts val="0"/>
              </a:spcAft>
              <a:buFont typeface="Wingdings" panose="020B0604020202020204" pitchFamily="34" charset="0"/>
              <a:buChar char="§"/>
            </a:pPr>
            <a:r>
              <a:rPr lang="en-US" sz="2800" dirty="0">
                <a:solidFill>
                  <a:srgbClr val="354052"/>
                </a:solidFill>
                <a:latin typeface="Arial"/>
                <a:cs typeface="Arial"/>
              </a:rPr>
              <a:t>College/Career Indicator</a:t>
            </a:r>
            <a:endParaRPr lang="en-US" sz="2800" dirty="0">
              <a:solidFill>
                <a:srgbClr val="354052"/>
              </a:solidFill>
            </a:endParaRPr>
          </a:p>
          <a:p>
            <a:pPr marL="1029970" lvl="2">
              <a:spcBef>
                <a:spcPts val="0"/>
              </a:spcBef>
              <a:spcAft>
                <a:spcPts val="0"/>
              </a:spcAft>
              <a:buFont typeface="Wingdings" panose="020B0604020202020204" pitchFamily="34" charset="0"/>
              <a:buChar char="§"/>
            </a:pPr>
            <a:r>
              <a:rPr lang="en-US" sz="2800" dirty="0">
                <a:solidFill>
                  <a:srgbClr val="354052"/>
                </a:solidFill>
                <a:latin typeface="Arial"/>
                <a:cs typeface="Arial"/>
              </a:rPr>
              <a:t>Chronic Absenteeism Indicator</a:t>
            </a:r>
            <a:endParaRPr lang="en-US" sz="2800" dirty="0">
              <a:solidFill>
                <a:srgbClr val="354052"/>
              </a:solidFill>
            </a:endParaRPr>
          </a:p>
          <a:p>
            <a:pPr marL="1029970" lvl="2">
              <a:spcBef>
                <a:spcPts val="0"/>
              </a:spcBef>
              <a:spcAft>
                <a:spcPts val="0"/>
              </a:spcAft>
              <a:buFont typeface="Wingdings" panose="020B0604020202020204" pitchFamily="34" charset="0"/>
              <a:buChar char="§"/>
            </a:pPr>
            <a:r>
              <a:rPr lang="en-US" sz="2800" dirty="0">
                <a:solidFill>
                  <a:srgbClr val="354052"/>
                </a:solidFill>
                <a:latin typeface="Arial"/>
                <a:cs typeface="Arial"/>
              </a:rPr>
              <a:t>Academic Indicators</a:t>
            </a:r>
            <a:endParaRPr lang="en-US" sz="2800" dirty="0">
              <a:solidFill>
                <a:srgbClr val="354052"/>
              </a:solidFill>
            </a:endParaRPr>
          </a:p>
          <a:p>
            <a:pPr marL="1029970" lvl="2">
              <a:spcBef>
                <a:spcPts val="0"/>
              </a:spcBef>
              <a:spcAft>
                <a:spcPts val="0"/>
              </a:spcAft>
              <a:buFont typeface="Wingdings" panose="020B0604020202020204" pitchFamily="34" charset="0"/>
              <a:buChar char="§"/>
            </a:pPr>
            <a:r>
              <a:rPr lang="en-US" sz="2800" dirty="0">
                <a:solidFill>
                  <a:srgbClr val="354052"/>
                </a:solidFill>
                <a:latin typeface="Arial"/>
                <a:cs typeface="Arial"/>
              </a:rPr>
              <a:t>English Learner Progress Indicator</a:t>
            </a:r>
            <a:endParaRPr lang="en-US" sz="2800" dirty="0">
              <a:solidFill>
                <a:srgbClr val="354052"/>
              </a:solidFill>
            </a:endParaRPr>
          </a:p>
        </p:txBody>
      </p:sp>
      <p:sp>
        <p:nvSpPr>
          <p:cNvPr id="4" name="Content Placeholder 3">
            <a:extLst>
              <a:ext uri="{FF2B5EF4-FFF2-40B4-BE49-F238E27FC236}">
                <a16:creationId xmlns:a16="http://schemas.microsoft.com/office/drawing/2014/main" id="{BB640504-BA1E-925A-A7B0-741836E23E3E}"/>
              </a:ext>
            </a:extLst>
          </p:cNvPr>
          <p:cNvSpPr>
            <a:spLocks noGrp="1"/>
          </p:cNvSpPr>
          <p:nvPr>
            <p:ph sz="quarter" idx="11"/>
          </p:nvPr>
        </p:nvSpPr>
        <p:spPr/>
        <p:txBody>
          <a:bodyPr>
            <a:normAutofit/>
          </a:bodyPr>
          <a:lstStyle/>
          <a:p>
            <a:r>
              <a:rPr lang="en-US" sz="2800" b="1">
                <a:latin typeface="Arial"/>
                <a:cs typeface="Arial"/>
              </a:rPr>
              <a:t>2025 Dashboard (in addition to the 2024 metrics): </a:t>
            </a:r>
            <a:endParaRPr lang="en-US" sz="2800" b="1"/>
          </a:p>
          <a:p>
            <a:pPr marL="1029970" lvl="2">
              <a:buFont typeface="Wingdings" panose="020B0604020202020204" pitchFamily="34" charset="0"/>
              <a:buChar char="§"/>
            </a:pPr>
            <a:r>
              <a:rPr lang="en-US" sz="2800">
                <a:latin typeface="Arial"/>
                <a:cs typeface="Arial"/>
              </a:rPr>
              <a:t>Science Indicator </a:t>
            </a:r>
          </a:p>
          <a:p>
            <a:pPr marL="1029970" lvl="2">
              <a:buFont typeface="Wingdings" panose="020B0604020202020204" pitchFamily="34" charset="0"/>
              <a:buChar char="§"/>
            </a:pPr>
            <a:r>
              <a:rPr lang="en-US" sz="2800">
                <a:latin typeface="Arial"/>
                <a:cs typeface="Arial"/>
              </a:rPr>
              <a:t>Growth Model </a:t>
            </a:r>
          </a:p>
        </p:txBody>
      </p:sp>
    </p:spTree>
    <p:extLst>
      <p:ext uri="{BB962C8B-B14F-4D97-AF65-F5344CB8AC3E}">
        <p14:creationId xmlns:p14="http://schemas.microsoft.com/office/powerpoint/2010/main" val="4787778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956D-9127-4F3B-239E-3A6BB00E9E7A}"/>
              </a:ext>
            </a:extLst>
          </p:cNvPr>
          <p:cNvSpPr>
            <a:spLocks noGrp="1"/>
          </p:cNvSpPr>
          <p:nvPr>
            <p:ph type="title"/>
          </p:nvPr>
        </p:nvSpPr>
        <p:spPr>
          <a:xfrm>
            <a:off x="647698" y="421760"/>
            <a:ext cx="11345828" cy="1335314"/>
          </a:xfrm>
        </p:spPr>
        <p:txBody>
          <a:bodyPr/>
          <a:lstStyle/>
          <a:p>
            <a:r>
              <a:rPr lang="en-US" sz="4000">
                <a:cs typeface="Aharoni"/>
              </a:rPr>
              <a:t>Evaluating LTEL Performance Metrics on the Dashboard</a:t>
            </a:r>
            <a:endParaRPr lang="en-US" sz="4000"/>
          </a:p>
        </p:txBody>
      </p:sp>
      <p:sp>
        <p:nvSpPr>
          <p:cNvPr id="5" name="Content Placeholder 4">
            <a:extLst>
              <a:ext uri="{FF2B5EF4-FFF2-40B4-BE49-F238E27FC236}">
                <a16:creationId xmlns:a16="http://schemas.microsoft.com/office/drawing/2014/main" id="{AF281D1E-E2BC-88B7-2A73-6607A18FC267}"/>
              </a:ext>
            </a:extLst>
          </p:cNvPr>
          <p:cNvSpPr>
            <a:spLocks noGrp="1"/>
          </p:cNvSpPr>
          <p:nvPr>
            <p:ph sz="quarter" idx="10"/>
          </p:nvPr>
        </p:nvSpPr>
        <p:spPr>
          <a:xfrm>
            <a:off x="647698" y="1962508"/>
            <a:ext cx="10858499" cy="3284509"/>
          </a:xfrm>
        </p:spPr>
        <p:txBody>
          <a:bodyPr vert="horz" lIns="91440" tIns="45720" rIns="91440" bIns="45720" rtlCol="0" anchor="t">
            <a:normAutofit fontScale="92500"/>
          </a:bodyPr>
          <a:lstStyle/>
          <a:p>
            <a:r>
              <a:rPr lang="en-US" sz="3900" dirty="0">
                <a:latin typeface="Arial"/>
                <a:cs typeface="Arial"/>
              </a:rPr>
              <a:t>The CDE will evaluate the following in 2026:</a:t>
            </a:r>
          </a:p>
          <a:p>
            <a:pPr lvl="1"/>
            <a:r>
              <a:rPr lang="en-US" sz="3500" dirty="0">
                <a:latin typeface="Arial"/>
                <a:cs typeface="Arial"/>
              </a:rPr>
              <a:t>Inclusion of Recently Reclassified Students (RFEP) in the English Learn Progress Indicator (ELPI)</a:t>
            </a:r>
          </a:p>
          <a:p>
            <a:pPr lvl="1"/>
            <a:r>
              <a:rPr lang="en-US" sz="3500" dirty="0">
                <a:latin typeface="Arial"/>
                <a:cs typeface="Arial"/>
              </a:rPr>
              <a:t>The LTEL student group in the Suspension Indicator</a:t>
            </a:r>
            <a:endParaRPr lang="en-US" sz="3500" dirty="0"/>
          </a:p>
        </p:txBody>
      </p:sp>
    </p:spTree>
    <p:extLst>
      <p:ext uri="{BB962C8B-B14F-4D97-AF65-F5344CB8AC3E}">
        <p14:creationId xmlns:p14="http://schemas.microsoft.com/office/powerpoint/2010/main" val="653724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1506-E31F-F9EF-C5CF-2CB1594E3780}"/>
              </a:ext>
            </a:extLst>
          </p:cNvPr>
          <p:cNvSpPr>
            <a:spLocks noGrp="1"/>
          </p:cNvSpPr>
          <p:nvPr>
            <p:ph type="title"/>
          </p:nvPr>
        </p:nvSpPr>
        <p:spPr>
          <a:xfrm>
            <a:off x="647699" y="399393"/>
            <a:ext cx="10858500" cy="1335314"/>
          </a:xfrm>
        </p:spPr>
        <p:txBody>
          <a:bodyPr/>
          <a:lstStyle/>
          <a:p>
            <a:r>
              <a:rPr lang="en-US" sz="4000" dirty="0">
                <a:cs typeface="Arial"/>
              </a:rPr>
              <a:t>Inclusion of Recently Reclassified Students in the English Learner Progress Indicator</a:t>
            </a:r>
          </a:p>
        </p:txBody>
      </p:sp>
      <p:sp>
        <p:nvSpPr>
          <p:cNvPr id="3" name="Content Placeholder 2">
            <a:extLst>
              <a:ext uri="{FF2B5EF4-FFF2-40B4-BE49-F238E27FC236}">
                <a16:creationId xmlns:a16="http://schemas.microsoft.com/office/drawing/2014/main" id="{1FD3D5D5-3251-88D3-A736-1F9B97381F91}"/>
              </a:ext>
            </a:extLst>
          </p:cNvPr>
          <p:cNvSpPr>
            <a:spLocks noGrp="1"/>
          </p:cNvSpPr>
          <p:nvPr>
            <p:ph sz="quarter" idx="10"/>
          </p:nvPr>
        </p:nvSpPr>
        <p:spPr>
          <a:xfrm>
            <a:off x="666750" y="2193625"/>
            <a:ext cx="10858499" cy="3083225"/>
          </a:xfrm>
        </p:spPr>
        <p:txBody>
          <a:bodyPr vert="horz" lIns="91440" tIns="45720" rIns="91440" bIns="45720" rtlCol="0" anchor="t">
            <a:normAutofit/>
          </a:bodyPr>
          <a:lstStyle/>
          <a:p>
            <a:r>
              <a:rPr lang="en-US" dirty="0">
                <a:latin typeface="Arial"/>
                <a:cs typeface="Arial"/>
              </a:rPr>
              <a:t>The CDE will explore augmenting the ELPI calculation to include students who have recently reclassified to fluent English proficient status.</a:t>
            </a:r>
          </a:p>
        </p:txBody>
      </p:sp>
    </p:spTree>
    <p:extLst>
      <p:ext uri="{BB962C8B-B14F-4D97-AF65-F5344CB8AC3E}">
        <p14:creationId xmlns:p14="http://schemas.microsoft.com/office/powerpoint/2010/main" val="237245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C4BA-CEF7-EB4E-B0E8-6F099EBFF3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3B9B2-163E-8FF1-25EB-1D6FBC4163F0}"/>
              </a:ext>
            </a:extLst>
          </p:cNvPr>
          <p:cNvSpPr>
            <a:spLocks noGrp="1"/>
          </p:cNvSpPr>
          <p:nvPr>
            <p:ph type="title"/>
          </p:nvPr>
        </p:nvSpPr>
        <p:spPr/>
        <p:txBody>
          <a:bodyPr/>
          <a:lstStyle/>
          <a:p>
            <a:r>
              <a:rPr lang="en-US" sz="4000">
                <a:cs typeface="Aharoni"/>
              </a:rPr>
              <a:t>2026 LTEL Workplan</a:t>
            </a:r>
          </a:p>
        </p:txBody>
      </p:sp>
      <p:sp>
        <p:nvSpPr>
          <p:cNvPr id="3" name="Content Placeholder 2">
            <a:extLst>
              <a:ext uri="{FF2B5EF4-FFF2-40B4-BE49-F238E27FC236}">
                <a16:creationId xmlns:a16="http://schemas.microsoft.com/office/drawing/2014/main" id="{CB9E7AA7-D5C6-1C6A-5E0F-4DF0C10A7BB9}"/>
              </a:ext>
            </a:extLst>
          </p:cNvPr>
          <p:cNvSpPr>
            <a:spLocks noGrp="1"/>
          </p:cNvSpPr>
          <p:nvPr>
            <p:ph sz="quarter" idx="10"/>
          </p:nvPr>
        </p:nvSpPr>
        <p:spPr>
          <a:xfrm>
            <a:off x="647700" y="1508580"/>
            <a:ext cx="10858499" cy="4305300"/>
          </a:xfrm>
        </p:spPr>
        <p:txBody>
          <a:bodyPr>
            <a:noAutofit/>
          </a:bodyPr>
          <a:lstStyle/>
          <a:p>
            <a:pPr>
              <a:spcBef>
                <a:spcPts val="0"/>
              </a:spcBef>
            </a:pPr>
            <a:r>
              <a:rPr lang="en-US" sz="2800" dirty="0">
                <a:latin typeface="Arial"/>
                <a:cs typeface="Arial"/>
              </a:rPr>
              <a:t>January 2026</a:t>
            </a:r>
          </a:p>
          <a:p>
            <a:pPr lvl="1">
              <a:spcBef>
                <a:spcPts val="0"/>
              </a:spcBef>
            </a:pPr>
            <a:r>
              <a:rPr lang="en-US" sz="2800" dirty="0">
                <a:latin typeface="Arial"/>
                <a:cs typeface="Arial"/>
              </a:rPr>
              <a:t>SBE Workplan Approval</a:t>
            </a:r>
          </a:p>
          <a:p>
            <a:pPr>
              <a:spcBef>
                <a:spcPts val="0"/>
              </a:spcBef>
            </a:pPr>
            <a:r>
              <a:rPr lang="en-US" sz="2800" dirty="0">
                <a:latin typeface="Arial"/>
                <a:cs typeface="Arial"/>
              </a:rPr>
              <a:t>March 2026 SBE Meeting</a:t>
            </a:r>
          </a:p>
          <a:p>
            <a:pPr lvl="1">
              <a:spcBef>
                <a:spcPts val="0"/>
              </a:spcBef>
            </a:pPr>
            <a:r>
              <a:rPr lang="en-US" sz="2600" dirty="0">
                <a:latin typeface="Arial"/>
                <a:cs typeface="Arial"/>
              </a:rPr>
              <a:t>SBE will consider the proposed changes to the Suspension 5x5s for LTELs</a:t>
            </a:r>
          </a:p>
          <a:p>
            <a:pPr>
              <a:spcBef>
                <a:spcPts val="0"/>
              </a:spcBef>
            </a:pPr>
            <a:r>
              <a:rPr lang="en-US" sz="2800" dirty="0">
                <a:latin typeface="Arial"/>
                <a:cs typeface="Arial"/>
              </a:rPr>
              <a:t>March 2026 CPAG Meeting</a:t>
            </a:r>
          </a:p>
          <a:p>
            <a:pPr lvl="1">
              <a:spcBef>
                <a:spcPts val="0"/>
              </a:spcBef>
            </a:pPr>
            <a:r>
              <a:rPr lang="en-US" sz="2600" dirty="0">
                <a:latin typeface="Arial"/>
                <a:cs typeface="Arial"/>
              </a:rPr>
              <a:t>Explore data around adding reclassification as an additional level to the ELPI for LTELs</a:t>
            </a:r>
          </a:p>
          <a:p>
            <a:pPr>
              <a:spcBef>
                <a:spcPts val="0"/>
              </a:spcBef>
            </a:pPr>
            <a:r>
              <a:rPr lang="en-US" sz="2800" dirty="0">
                <a:latin typeface="Arial"/>
                <a:cs typeface="Arial"/>
              </a:rPr>
              <a:t>May 2026 SBE Meeting</a:t>
            </a:r>
          </a:p>
          <a:p>
            <a:pPr lvl="1">
              <a:spcBef>
                <a:spcPts val="0"/>
              </a:spcBef>
            </a:pPr>
            <a:r>
              <a:rPr lang="en-US" sz="2600" dirty="0">
                <a:latin typeface="Arial"/>
                <a:cs typeface="Arial"/>
              </a:rPr>
              <a:t>SBE will consider adding reclassified students as an additional level to the ELPI for LTELs</a:t>
            </a:r>
          </a:p>
        </p:txBody>
      </p:sp>
    </p:spTree>
    <p:extLst>
      <p:ext uri="{BB962C8B-B14F-4D97-AF65-F5344CB8AC3E}">
        <p14:creationId xmlns:p14="http://schemas.microsoft.com/office/powerpoint/2010/main" val="34796277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8FBA6-560D-7F84-0536-E96DB7A3C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B1C5C-C5FA-1FF6-5D57-9F8B7CEDA20E}"/>
              </a:ext>
            </a:extLst>
          </p:cNvPr>
          <p:cNvSpPr>
            <a:spLocks noGrp="1"/>
          </p:cNvSpPr>
          <p:nvPr>
            <p:ph type="title"/>
          </p:nvPr>
        </p:nvSpPr>
        <p:spPr/>
        <p:txBody>
          <a:bodyPr/>
          <a:lstStyle/>
          <a:p>
            <a:r>
              <a:rPr lang="en-US" sz="5400" dirty="0">
                <a:cs typeface="Arial"/>
              </a:rPr>
              <a:t>Participation Rate for Academic Indicators and Science</a:t>
            </a:r>
            <a:endParaRPr lang="en-US" dirty="0"/>
          </a:p>
        </p:txBody>
      </p:sp>
    </p:spTree>
    <p:extLst>
      <p:ext uri="{BB962C8B-B14F-4D97-AF65-F5344CB8AC3E}">
        <p14:creationId xmlns:p14="http://schemas.microsoft.com/office/powerpoint/2010/main" val="974101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05E6DD-AF17-09F6-DDCF-253CCC0DE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2BB52-19CF-DC22-0C08-560A69D0ED87}"/>
              </a:ext>
            </a:extLst>
          </p:cNvPr>
          <p:cNvSpPr>
            <a:spLocks noGrp="1"/>
          </p:cNvSpPr>
          <p:nvPr>
            <p:ph type="title"/>
          </p:nvPr>
        </p:nvSpPr>
        <p:spPr>
          <a:xfrm>
            <a:off x="897890" y="294640"/>
            <a:ext cx="10749279" cy="1229075"/>
          </a:xfrm>
        </p:spPr>
        <p:txBody>
          <a:bodyPr>
            <a:noAutofit/>
          </a:bodyPr>
          <a:lstStyle/>
          <a:p>
            <a:r>
              <a:rPr lang="en-US" sz="4400" b="1" cap="none">
                <a:latin typeface="Arial"/>
                <a:cs typeface="Arial"/>
              </a:rPr>
              <a:t>Graduation Rate </a:t>
            </a:r>
            <a:br>
              <a:rPr lang="en-US" sz="4400" b="1">
                <a:latin typeface="Arial"/>
                <a:cs typeface="Arial"/>
              </a:rPr>
            </a:br>
            <a:r>
              <a:rPr lang="en-US" sz="4400" b="1">
                <a:latin typeface="Arial"/>
                <a:cs typeface="Arial"/>
              </a:rPr>
              <a:t>School and District Performance</a:t>
            </a:r>
            <a:endParaRPr lang="en-US" sz="4400" cap="none">
              <a:latin typeface="Arial"/>
              <a:cs typeface="Arial"/>
            </a:endParaRPr>
          </a:p>
        </p:txBody>
      </p:sp>
      <p:graphicFrame>
        <p:nvGraphicFramePr>
          <p:cNvPr id="4" name="Content Placeholder 11">
            <a:extLst>
              <a:ext uri="{FF2B5EF4-FFF2-40B4-BE49-F238E27FC236}">
                <a16:creationId xmlns:a16="http://schemas.microsoft.com/office/drawing/2014/main" id="{C80A3CF9-E741-13B5-7825-1ABD4AFFAB09}"/>
              </a:ext>
            </a:extLst>
          </p:cNvPr>
          <p:cNvGraphicFramePr>
            <a:graphicFrameLocks noGrp="1"/>
          </p:cNvGraphicFramePr>
          <p:nvPr>
            <p:ph sz="half" idx="1"/>
            <p:extLst>
              <p:ext uri="{D42A27DB-BD31-4B8C-83A1-F6EECF244321}">
                <p14:modId xmlns:p14="http://schemas.microsoft.com/office/powerpoint/2010/main" val="2331070825"/>
              </p:ext>
            </p:extLst>
          </p:nvPr>
        </p:nvGraphicFramePr>
        <p:xfrm>
          <a:off x="1132305" y="3248310"/>
          <a:ext cx="10241282" cy="3002408"/>
        </p:xfrm>
        <a:graphic>
          <a:graphicData uri="http://schemas.openxmlformats.org/drawingml/2006/table">
            <a:tbl>
              <a:tblPr firstRow="1" bandRow="1">
                <a:tableStyleId>{5940675A-B579-460E-94D1-54222C63F5DA}</a:tableStyleId>
              </a:tblPr>
              <a:tblGrid>
                <a:gridCol w="1837687">
                  <a:extLst>
                    <a:ext uri="{9D8B030D-6E8A-4147-A177-3AD203B41FA5}">
                      <a16:colId xmlns:a16="http://schemas.microsoft.com/office/drawing/2014/main" val="2896039736"/>
                    </a:ext>
                  </a:extLst>
                </a:gridCol>
                <a:gridCol w="1088390">
                  <a:extLst>
                    <a:ext uri="{9D8B030D-6E8A-4147-A177-3AD203B41FA5}">
                      <a16:colId xmlns:a16="http://schemas.microsoft.com/office/drawing/2014/main" val="3131124755"/>
                    </a:ext>
                  </a:extLst>
                </a:gridCol>
                <a:gridCol w="1463041">
                  <a:extLst>
                    <a:ext uri="{9D8B030D-6E8A-4147-A177-3AD203B41FA5}">
                      <a16:colId xmlns:a16="http://schemas.microsoft.com/office/drawing/2014/main" val="1656580386"/>
                    </a:ext>
                  </a:extLst>
                </a:gridCol>
                <a:gridCol w="1463041">
                  <a:extLst>
                    <a:ext uri="{9D8B030D-6E8A-4147-A177-3AD203B41FA5}">
                      <a16:colId xmlns:a16="http://schemas.microsoft.com/office/drawing/2014/main" val="721298746"/>
                    </a:ext>
                  </a:extLst>
                </a:gridCol>
                <a:gridCol w="1463041">
                  <a:extLst>
                    <a:ext uri="{9D8B030D-6E8A-4147-A177-3AD203B41FA5}">
                      <a16:colId xmlns:a16="http://schemas.microsoft.com/office/drawing/2014/main" val="3816976814"/>
                    </a:ext>
                  </a:extLst>
                </a:gridCol>
                <a:gridCol w="1463041">
                  <a:extLst>
                    <a:ext uri="{9D8B030D-6E8A-4147-A177-3AD203B41FA5}">
                      <a16:colId xmlns:a16="http://schemas.microsoft.com/office/drawing/2014/main" val="1381235017"/>
                    </a:ext>
                  </a:extLst>
                </a:gridCol>
                <a:gridCol w="1463041">
                  <a:extLst>
                    <a:ext uri="{9D8B030D-6E8A-4147-A177-3AD203B41FA5}">
                      <a16:colId xmlns:a16="http://schemas.microsoft.com/office/drawing/2014/main" val="1097803067"/>
                    </a:ext>
                  </a:extLst>
                </a:gridCol>
              </a:tblGrid>
              <a:tr h="1323220">
                <a:tc>
                  <a:txBody>
                    <a:bodyPr/>
                    <a:lstStyle/>
                    <a:p>
                      <a:pPr algn="ctr"/>
                      <a:r>
                        <a:rPr lang="en-US" sz="2400" b="1">
                          <a:solidFill>
                            <a:schemeClr val="tx1"/>
                          </a:solidFill>
                          <a:latin typeface="Arial" panose="020B0604020202020204" pitchFamily="34" charset="0"/>
                          <a:cs typeface="Arial" panose="020B0604020202020204" pitchFamily="34" charset="0"/>
                        </a:rPr>
                        <a:t>Type</a:t>
                      </a:r>
                    </a:p>
                  </a:txBody>
                  <a:tcPr anchor="b"/>
                </a:tc>
                <a:tc>
                  <a:txBody>
                    <a:bodyPr/>
                    <a:lstStyle/>
                    <a:p>
                      <a:pPr algn="ctr" fontAlgn="ctr"/>
                      <a:endParaRPr lang="en-US" sz="2400" b="1">
                        <a:solidFill>
                          <a:schemeClr val="tx1"/>
                        </a:solidFill>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Total</a:t>
                      </a:r>
                    </a:p>
                  </a:txBody>
                  <a:tcPr anchor="ct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Red </a:t>
                      </a:r>
                      <a:endParaRPr lang="en-US" sz="2400" b="1">
                        <a:effectLst/>
                        <a:latin typeface="Arial" panose="020B0604020202020204" pitchFamily="34" charset="0"/>
                        <a:cs typeface="Arial" panose="020B0604020202020204" pitchFamily="34" charset="0"/>
                      </a:endParaRPr>
                    </a:p>
                  </a:txBody>
                  <a:tcPr anchor="ctr">
                    <a:solidFill>
                      <a:srgbClr val="C00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Orange </a:t>
                      </a:r>
                    </a:p>
                  </a:txBody>
                  <a:tcPr anchor="ctr">
                    <a:solidFill>
                      <a:srgbClr val="FFC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Yellow </a:t>
                      </a:r>
                    </a:p>
                  </a:txBody>
                  <a:tcPr anchor="ctr">
                    <a:solidFill>
                      <a:srgbClr val="FFFF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Green </a:t>
                      </a:r>
                      <a:endParaRPr lang="en-US" sz="2400" b="1">
                        <a:effectLst/>
                        <a:latin typeface="Arial" panose="020B0604020202020204" pitchFamily="34" charset="0"/>
                        <a:cs typeface="Arial" panose="020B0604020202020204" pitchFamily="34" charset="0"/>
                      </a:endParaRPr>
                    </a:p>
                  </a:txBody>
                  <a:tcPr anchor="ctr">
                    <a:solidFill>
                      <a:srgbClr val="0099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Blue </a:t>
                      </a:r>
                      <a:endParaRPr lang="en-US" sz="2400" b="1">
                        <a:effectLst/>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220479479"/>
                  </a:ext>
                </a:extLst>
              </a:tr>
              <a:tr h="839594">
                <a:tc>
                  <a:txBody>
                    <a:bodyPr/>
                    <a:lstStyle/>
                    <a:p>
                      <a:pPr algn="ctr" rtl="0" fontAlgn="base"/>
                      <a:r>
                        <a:rPr lang="en-US" sz="2400" b="1">
                          <a:solidFill>
                            <a:schemeClr val="tx1"/>
                          </a:solidFill>
                          <a:effectLst/>
                          <a:latin typeface="Arial" panose="020B0604020202020204" pitchFamily="34" charset="0"/>
                          <a:cs typeface="Arial" panose="020B0604020202020204" pitchFamily="34" charset="0"/>
                        </a:rPr>
                        <a:t>Schools</a:t>
                      </a:r>
                      <a:endParaRPr lang="en-US" sz="2400">
                        <a:latin typeface="Arial" panose="020B0604020202020204" pitchFamily="34" charset="0"/>
                        <a:cs typeface="Arial" panose="020B0604020202020204" pitchFamily="34" charset="0"/>
                      </a:endParaRPr>
                    </a:p>
                  </a:txBody>
                  <a:tcPr anchor="ctr"/>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1,934</a:t>
                      </a:r>
                    </a:p>
                  </a:txBody>
                  <a:tcPr marL="68580" marR="68580" marT="0" marB="0" anchor="ctr"/>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218</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(11.3%)</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183</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(9.5%)</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260</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(13.4%)</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487</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(25.2%)</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786</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(40.6%)</a:t>
                      </a:r>
                    </a:p>
                  </a:txBody>
                  <a:tcPr marL="68580" marR="68580" marT="0" marB="0" anchor="b"/>
                </a:tc>
                <a:extLst>
                  <a:ext uri="{0D108BD9-81ED-4DB2-BD59-A6C34878D82A}">
                    <a16:rowId xmlns:a16="http://schemas.microsoft.com/office/drawing/2014/main" val="4040513713"/>
                  </a:ext>
                </a:extLst>
              </a:tr>
              <a:tr h="839594">
                <a:tc>
                  <a:txBody>
                    <a:bodyPr/>
                    <a:lstStyle/>
                    <a:p>
                      <a:pPr lvl="0" algn="ctr">
                        <a:buNone/>
                      </a:pPr>
                      <a:r>
                        <a:rPr lang="en-US" sz="2400" b="1">
                          <a:solidFill>
                            <a:schemeClr val="tx1"/>
                          </a:solidFill>
                          <a:effectLst/>
                          <a:latin typeface="Arial" panose="020B0604020202020204" pitchFamily="34" charset="0"/>
                          <a:cs typeface="Arial" panose="020B0604020202020204" pitchFamily="34" charset="0"/>
                        </a:rPr>
                        <a:t>Districts</a:t>
                      </a:r>
                    </a:p>
                  </a:txBody>
                  <a:tcPr anchor="ctr"/>
                </a:tc>
                <a:tc>
                  <a:txBody>
                    <a:bodyPr/>
                    <a:lstStyle/>
                    <a:p>
                      <a:pPr marL="0" marR="0" algn="ctr">
                        <a:lnSpc>
                          <a:spcPct val="107000"/>
                        </a:lnSpc>
                        <a:spcAft>
                          <a:spcPts val="800"/>
                        </a:spcAf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406</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18</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(4.4%)</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20</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(4.9%)</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40</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(9.9%)</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180</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(44.3%)</a:t>
                      </a:r>
                    </a:p>
                  </a:txBody>
                  <a:tcPr marL="68580" marR="68580" marT="0" marB="0" anchor="b"/>
                </a:tc>
                <a:tc>
                  <a:txBody>
                    <a:bodyPr/>
                    <a:lstStyle/>
                    <a:p>
                      <a:pPr marL="0" marR="0" algn="ctr" defTabSz="914400" rtl="0" eaLnBrk="1" latinLnBrk="0" hangingPunct="1">
                        <a:lnSpc>
                          <a:spcPct val="107000"/>
                        </a:lnSpc>
                        <a:spcAft>
                          <a:spcPts val="800"/>
                        </a:spcAft>
                        <a:buNone/>
                      </a:pPr>
                      <a: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148</a:t>
                      </a:r>
                      <a:b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(36.5%)</a:t>
                      </a:r>
                    </a:p>
                  </a:txBody>
                  <a:tcPr marL="68580" marR="68580" marT="0" marB="0" anchor="b"/>
                </a:tc>
                <a:extLst>
                  <a:ext uri="{0D108BD9-81ED-4DB2-BD59-A6C34878D82A}">
                    <a16:rowId xmlns:a16="http://schemas.microsoft.com/office/drawing/2014/main" val="1880092959"/>
                  </a:ext>
                </a:extLst>
              </a:tr>
            </a:tbl>
          </a:graphicData>
        </a:graphic>
      </p:graphicFrame>
      <p:sp>
        <p:nvSpPr>
          <p:cNvPr id="6" name="Content Placeholder 5">
            <a:extLst>
              <a:ext uri="{FF2B5EF4-FFF2-40B4-BE49-F238E27FC236}">
                <a16:creationId xmlns:a16="http://schemas.microsoft.com/office/drawing/2014/main" id="{A5F7AFA3-F314-17D1-0879-611243F9093E}"/>
              </a:ext>
            </a:extLst>
          </p:cNvPr>
          <p:cNvSpPr>
            <a:spLocks noGrp="1"/>
          </p:cNvSpPr>
          <p:nvPr>
            <p:ph sz="half" idx="2"/>
          </p:nvPr>
        </p:nvSpPr>
        <p:spPr>
          <a:xfrm>
            <a:off x="843281" y="1825625"/>
            <a:ext cx="10749279" cy="1120775"/>
          </a:xfrm>
        </p:spPr>
        <p:txBody>
          <a:bodyPr>
            <a:normAutofit fontScale="70000" lnSpcReduction="20000"/>
          </a:bodyPr>
          <a:lstStyle/>
          <a:p>
            <a:pPr marL="91440" indent="0">
              <a:buNone/>
            </a:pPr>
            <a:r>
              <a:rPr lang="en-US" dirty="0"/>
              <a:t>This table provides an overview of the number of schools and districts who received a performance color for this indicator and the number for each of the performance categories.</a:t>
            </a:r>
          </a:p>
          <a:p>
            <a:pPr marL="91440" indent="0">
              <a:buNone/>
            </a:pPr>
            <a:endParaRPr lang="en-US" dirty="0"/>
          </a:p>
        </p:txBody>
      </p:sp>
    </p:spTree>
    <p:extLst>
      <p:ext uri="{BB962C8B-B14F-4D97-AF65-F5344CB8AC3E}">
        <p14:creationId xmlns:p14="http://schemas.microsoft.com/office/powerpoint/2010/main" val="37970660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5DD-6762-BBDE-E654-CD5F33558E25}"/>
              </a:ext>
            </a:extLst>
          </p:cNvPr>
          <p:cNvSpPr>
            <a:spLocks noGrp="1"/>
          </p:cNvSpPr>
          <p:nvPr>
            <p:ph type="title"/>
          </p:nvPr>
        </p:nvSpPr>
        <p:spPr/>
        <p:txBody>
          <a:bodyPr/>
          <a:lstStyle/>
          <a:p>
            <a:r>
              <a:rPr lang="en-US" sz="4000">
                <a:cs typeface="Arial"/>
              </a:rPr>
              <a:t>2026 Workplan: Participation Rate for Academic Indicators and Science</a:t>
            </a:r>
          </a:p>
        </p:txBody>
      </p:sp>
      <p:sp>
        <p:nvSpPr>
          <p:cNvPr id="3" name="Content Placeholder 2">
            <a:extLst>
              <a:ext uri="{FF2B5EF4-FFF2-40B4-BE49-F238E27FC236}">
                <a16:creationId xmlns:a16="http://schemas.microsoft.com/office/drawing/2014/main" id="{C52A6449-A74E-EADD-05D6-2EB37E4039BA}"/>
              </a:ext>
            </a:extLst>
          </p:cNvPr>
          <p:cNvSpPr>
            <a:spLocks noGrp="1"/>
          </p:cNvSpPr>
          <p:nvPr>
            <p:ph sz="quarter" idx="10"/>
          </p:nvPr>
        </p:nvSpPr>
        <p:spPr/>
        <p:txBody>
          <a:bodyPr vert="horz" lIns="91440" tIns="45720" rIns="91440" bIns="45720" rtlCol="0" anchor="t">
            <a:normAutofit/>
          </a:bodyPr>
          <a:lstStyle/>
          <a:p>
            <a:r>
              <a:rPr lang="en-US" sz="3200" b="1" dirty="0"/>
              <a:t>Participation Rate Grace Periods: 	</a:t>
            </a:r>
          </a:p>
          <a:p>
            <a:pPr lvl="1"/>
            <a:r>
              <a:rPr lang="en-US" sz="3200" dirty="0"/>
              <a:t>Explore removal of the participation rate grace periods for the Academic Indicators and the Science Indicator.</a:t>
            </a:r>
            <a:endParaRPr lang="en-US" sz="3600" dirty="0"/>
          </a:p>
        </p:txBody>
      </p:sp>
    </p:spTree>
    <p:extLst>
      <p:ext uri="{BB962C8B-B14F-4D97-AF65-F5344CB8AC3E}">
        <p14:creationId xmlns:p14="http://schemas.microsoft.com/office/powerpoint/2010/main" val="23460377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1451B-EEE3-B0B0-0503-C81C2EC11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9CC79-B79F-DDDD-FDCC-607E32139695}"/>
              </a:ext>
            </a:extLst>
          </p:cNvPr>
          <p:cNvSpPr>
            <a:spLocks noGrp="1"/>
          </p:cNvSpPr>
          <p:nvPr>
            <p:ph type="title"/>
          </p:nvPr>
        </p:nvSpPr>
        <p:spPr/>
        <p:txBody>
          <a:bodyPr/>
          <a:lstStyle/>
          <a:p>
            <a:r>
              <a:rPr lang="en-US" sz="4000"/>
              <a:t>Academic and Science Indicators Dashboard Principles</a:t>
            </a:r>
          </a:p>
        </p:txBody>
      </p:sp>
      <p:sp>
        <p:nvSpPr>
          <p:cNvPr id="3" name="Content Placeholder 2">
            <a:extLst>
              <a:ext uri="{FF2B5EF4-FFF2-40B4-BE49-F238E27FC236}">
                <a16:creationId xmlns:a16="http://schemas.microsoft.com/office/drawing/2014/main" id="{3B0A6E07-C9CC-A1AA-6625-2C38DC9C40D8}"/>
              </a:ext>
            </a:extLst>
          </p:cNvPr>
          <p:cNvSpPr>
            <a:spLocks noGrp="1"/>
          </p:cNvSpPr>
          <p:nvPr>
            <p:ph sz="quarter" idx="10"/>
          </p:nvPr>
        </p:nvSpPr>
        <p:spPr/>
        <p:txBody>
          <a:bodyPr vert="horz" lIns="91440" tIns="45720" rIns="91440" bIns="45720" rtlCol="0" anchor="t">
            <a:normAutofit/>
          </a:bodyPr>
          <a:lstStyle/>
          <a:p>
            <a:r>
              <a:rPr lang="en-US" dirty="0">
                <a:latin typeface="Arial"/>
                <a:cs typeface="Arial"/>
              </a:rPr>
              <a:t>The work on this state indicator aligns with the following Dashboard Principles:</a:t>
            </a:r>
          </a:p>
          <a:p>
            <a:pPr lvl="1"/>
            <a:r>
              <a:rPr lang="en-US" b="1" dirty="0">
                <a:latin typeface="Arial"/>
                <a:cs typeface="Arial"/>
              </a:rPr>
              <a:t>Principle 4:</a:t>
            </a:r>
            <a:r>
              <a:rPr lang="en-US" dirty="0">
                <a:latin typeface="Arial"/>
                <a:cs typeface="Arial"/>
              </a:rPr>
              <a:t> Values each indicator equally.</a:t>
            </a:r>
          </a:p>
          <a:p>
            <a:pPr lvl="1"/>
            <a:r>
              <a:rPr lang="en-US" b="1" dirty="0">
                <a:latin typeface="Arial"/>
                <a:cs typeface="Arial"/>
              </a:rPr>
              <a:t>Principle 8: </a:t>
            </a:r>
            <a:r>
              <a:rPr lang="en-US" dirty="0">
                <a:latin typeface="Arial"/>
                <a:cs typeface="Arial"/>
              </a:rPr>
              <a:t>Reflects technical quality through measures that are valid and reliable.</a:t>
            </a:r>
          </a:p>
          <a:p>
            <a:pPr lvl="1"/>
            <a:r>
              <a:rPr lang="en-US" b="1" dirty="0">
                <a:latin typeface="Arial"/>
                <a:cs typeface="Arial"/>
              </a:rPr>
              <a:t>Principle 11:</a:t>
            </a:r>
            <a:r>
              <a:rPr lang="en-US" dirty="0">
                <a:latin typeface="Arial"/>
                <a:cs typeface="Arial"/>
              </a:rPr>
              <a:t> Is subject to continuous revision and improvement.</a:t>
            </a:r>
            <a:endParaRPr lang="en-US" dirty="0"/>
          </a:p>
        </p:txBody>
      </p:sp>
    </p:spTree>
    <p:extLst>
      <p:ext uri="{BB962C8B-B14F-4D97-AF65-F5344CB8AC3E}">
        <p14:creationId xmlns:p14="http://schemas.microsoft.com/office/powerpoint/2010/main" val="336592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84D0-74F9-C7F6-1EC4-E8605610A476}"/>
              </a:ext>
            </a:extLst>
          </p:cNvPr>
          <p:cNvSpPr>
            <a:spLocks noGrp="1"/>
          </p:cNvSpPr>
          <p:nvPr>
            <p:ph type="title"/>
          </p:nvPr>
        </p:nvSpPr>
        <p:spPr/>
        <p:txBody>
          <a:bodyPr/>
          <a:lstStyle/>
          <a:p>
            <a:r>
              <a:rPr lang="en-US" sz="4400"/>
              <a:t>Participation Rate Rules</a:t>
            </a:r>
          </a:p>
        </p:txBody>
      </p:sp>
      <p:sp>
        <p:nvSpPr>
          <p:cNvPr id="3" name="Content Placeholder 2">
            <a:extLst>
              <a:ext uri="{FF2B5EF4-FFF2-40B4-BE49-F238E27FC236}">
                <a16:creationId xmlns:a16="http://schemas.microsoft.com/office/drawing/2014/main" id="{7E8763AA-4AF1-AB38-BFD4-D3DD40D43B73}"/>
              </a:ext>
            </a:extLst>
          </p:cNvPr>
          <p:cNvSpPr>
            <a:spLocks noGrp="1"/>
          </p:cNvSpPr>
          <p:nvPr>
            <p:ph sz="quarter" idx="10"/>
          </p:nvPr>
        </p:nvSpPr>
        <p:spPr/>
        <p:txBody>
          <a:bodyPr>
            <a:normAutofit fontScale="85000" lnSpcReduction="20000"/>
          </a:bodyPr>
          <a:lstStyle/>
          <a:p>
            <a:r>
              <a:rPr lang="en-US" dirty="0"/>
              <a:t>The Dashboard incorporates a participation rate penalty into the status for all schools/districts/student groups that fall below 95 percent</a:t>
            </a:r>
          </a:p>
          <a:p>
            <a:pPr lvl="1"/>
            <a:r>
              <a:rPr lang="en-US" dirty="0"/>
              <a:t>Business rules were established in 2018 to include a grace period at the start and end of the assessment windows for participation</a:t>
            </a:r>
          </a:p>
          <a:p>
            <a:r>
              <a:rPr lang="en-US" dirty="0"/>
              <a:t>In response to feedback from the field, the CDE will evaluate the reliability and validity of the grace periods using recent assessment and Dashboard information and provide an update to the SBE.</a:t>
            </a:r>
          </a:p>
        </p:txBody>
      </p:sp>
    </p:spTree>
    <p:extLst>
      <p:ext uri="{BB962C8B-B14F-4D97-AF65-F5344CB8AC3E}">
        <p14:creationId xmlns:p14="http://schemas.microsoft.com/office/powerpoint/2010/main" val="34530837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11DA0-F49F-5384-7925-CB58DFA39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DD8EC-EDD1-54DC-8D83-11742019E9FC}"/>
              </a:ext>
            </a:extLst>
          </p:cNvPr>
          <p:cNvSpPr>
            <a:spLocks noGrp="1"/>
          </p:cNvSpPr>
          <p:nvPr>
            <p:ph type="title"/>
          </p:nvPr>
        </p:nvSpPr>
        <p:spPr/>
        <p:txBody>
          <a:bodyPr/>
          <a:lstStyle/>
          <a:p>
            <a:r>
              <a:rPr lang="en-US" sz="4000">
                <a:cs typeface="Aharoni"/>
              </a:rPr>
              <a:t>2026 Participation Rate Grace Periods Workplan</a:t>
            </a:r>
          </a:p>
        </p:txBody>
      </p:sp>
      <p:sp>
        <p:nvSpPr>
          <p:cNvPr id="3" name="Content Placeholder 2">
            <a:extLst>
              <a:ext uri="{FF2B5EF4-FFF2-40B4-BE49-F238E27FC236}">
                <a16:creationId xmlns:a16="http://schemas.microsoft.com/office/drawing/2014/main" id="{3B020554-7CDA-40ED-ED3E-EECFF87F333A}"/>
              </a:ext>
            </a:extLst>
          </p:cNvPr>
          <p:cNvSpPr>
            <a:spLocks noGrp="1"/>
          </p:cNvSpPr>
          <p:nvPr>
            <p:ph sz="quarter" idx="10"/>
          </p:nvPr>
        </p:nvSpPr>
        <p:spPr>
          <a:xfrm>
            <a:off x="647700" y="1508580"/>
            <a:ext cx="10858499" cy="4305300"/>
          </a:xfrm>
        </p:spPr>
        <p:txBody>
          <a:bodyPr>
            <a:noAutofit/>
          </a:bodyPr>
          <a:lstStyle/>
          <a:p>
            <a:pPr>
              <a:spcBef>
                <a:spcPts val="0"/>
              </a:spcBef>
            </a:pPr>
            <a:r>
              <a:rPr lang="en-US" sz="2800" dirty="0">
                <a:latin typeface="Arial"/>
                <a:cs typeface="Arial"/>
              </a:rPr>
              <a:t>January 2026</a:t>
            </a:r>
          </a:p>
          <a:p>
            <a:pPr lvl="1">
              <a:spcBef>
                <a:spcPts val="0"/>
              </a:spcBef>
            </a:pPr>
            <a:r>
              <a:rPr lang="en-US" sz="2800" dirty="0">
                <a:latin typeface="Arial"/>
                <a:cs typeface="Arial"/>
              </a:rPr>
              <a:t>SBE Workplan Approval</a:t>
            </a:r>
          </a:p>
          <a:p>
            <a:pPr>
              <a:spcBef>
                <a:spcPts val="0"/>
              </a:spcBef>
            </a:pPr>
            <a:r>
              <a:rPr lang="en-US" sz="2800" dirty="0">
                <a:latin typeface="Arial"/>
                <a:cs typeface="Arial"/>
              </a:rPr>
              <a:t>March 2026 SBE Meeting</a:t>
            </a:r>
          </a:p>
          <a:p>
            <a:pPr lvl="1">
              <a:spcBef>
                <a:spcPts val="0"/>
              </a:spcBef>
            </a:pPr>
            <a:r>
              <a:rPr lang="en-US" sz="2600" dirty="0">
                <a:latin typeface="Arial"/>
                <a:cs typeface="Arial"/>
              </a:rPr>
              <a:t>SBE will consider the proposed changes the participation rate grace periods</a:t>
            </a:r>
          </a:p>
        </p:txBody>
      </p:sp>
    </p:spTree>
    <p:extLst>
      <p:ext uri="{BB962C8B-B14F-4D97-AF65-F5344CB8AC3E}">
        <p14:creationId xmlns:p14="http://schemas.microsoft.com/office/powerpoint/2010/main" val="11303348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D627B2-EC18-BE6A-E998-A6873F0AFD71}"/>
              </a:ext>
            </a:extLst>
          </p:cNvPr>
          <p:cNvSpPr>
            <a:spLocks noGrp="1"/>
          </p:cNvSpPr>
          <p:nvPr>
            <p:ph type="title"/>
          </p:nvPr>
        </p:nvSpPr>
        <p:spPr/>
        <p:txBody>
          <a:bodyPr/>
          <a:lstStyle/>
          <a:p>
            <a:r>
              <a:rPr lang="en-US" sz="6600" dirty="0"/>
              <a:t>Modification of Academic Indicator language</a:t>
            </a:r>
          </a:p>
        </p:txBody>
      </p:sp>
    </p:spTree>
    <p:extLst>
      <p:ext uri="{BB962C8B-B14F-4D97-AF65-F5344CB8AC3E}">
        <p14:creationId xmlns:p14="http://schemas.microsoft.com/office/powerpoint/2010/main" val="3674494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0800-060C-23C1-56EF-E2D2909FD192}"/>
              </a:ext>
            </a:extLst>
          </p:cNvPr>
          <p:cNvSpPr>
            <a:spLocks noGrp="1"/>
          </p:cNvSpPr>
          <p:nvPr>
            <p:ph type="title"/>
          </p:nvPr>
        </p:nvSpPr>
        <p:spPr/>
        <p:txBody>
          <a:bodyPr/>
          <a:lstStyle/>
          <a:p>
            <a:r>
              <a:rPr lang="en-US" sz="3600" dirty="0">
                <a:cs typeface="Aharoni"/>
              </a:rPr>
              <a:t>Addition to Workplan: Modification of Academic Indicator Language </a:t>
            </a:r>
            <a:endParaRPr lang="en-US" sz="3600" dirty="0"/>
          </a:p>
        </p:txBody>
      </p:sp>
      <p:sp>
        <p:nvSpPr>
          <p:cNvPr id="3" name="Content Placeholder 2">
            <a:extLst>
              <a:ext uri="{FF2B5EF4-FFF2-40B4-BE49-F238E27FC236}">
                <a16:creationId xmlns:a16="http://schemas.microsoft.com/office/drawing/2014/main" id="{7D53D22D-CF3F-7E94-C5E1-33F06831ECCA}"/>
              </a:ext>
            </a:extLst>
          </p:cNvPr>
          <p:cNvSpPr>
            <a:spLocks noGrp="1"/>
          </p:cNvSpPr>
          <p:nvPr>
            <p:ph sz="quarter" idx="10"/>
          </p:nvPr>
        </p:nvSpPr>
        <p:spPr/>
        <p:txBody>
          <a:bodyPr vert="horz" lIns="91440" tIns="45720" rIns="91440" bIns="45720" rtlCol="0" anchor="t">
            <a:normAutofit/>
          </a:bodyPr>
          <a:lstStyle/>
          <a:p>
            <a:r>
              <a:rPr lang="en-US">
                <a:latin typeface="Arial"/>
                <a:cs typeface="Arial"/>
              </a:rPr>
              <a:t>Modify language around Academic Indicators to address concerns with the continued use of the word "Standard"</a:t>
            </a:r>
          </a:p>
        </p:txBody>
      </p:sp>
    </p:spTree>
    <p:extLst>
      <p:ext uri="{BB962C8B-B14F-4D97-AF65-F5344CB8AC3E}">
        <p14:creationId xmlns:p14="http://schemas.microsoft.com/office/powerpoint/2010/main" val="11231166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31A6-2EAB-9243-0A7C-95A20A442F3F}"/>
              </a:ext>
            </a:extLst>
          </p:cNvPr>
          <p:cNvSpPr>
            <a:spLocks noGrp="1"/>
          </p:cNvSpPr>
          <p:nvPr>
            <p:ph type="title"/>
          </p:nvPr>
        </p:nvSpPr>
        <p:spPr/>
        <p:txBody>
          <a:bodyPr/>
          <a:lstStyle/>
          <a:p>
            <a:r>
              <a:rPr lang="en-US" sz="4400">
                <a:cs typeface="Aharoni"/>
              </a:rPr>
              <a:t>Requested Language Updates for the </a:t>
            </a:r>
            <a:br>
              <a:rPr lang="en-US" sz="4400">
                <a:cs typeface="Aharoni"/>
              </a:rPr>
            </a:br>
            <a:r>
              <a:rPr lang="en-US" sz="4400">
                <a:cs typeface="Aharoni"/>
              </a:rPr>
              <a:t>2025 Dashboard</a:t>
            </a:r>
            <a:endParaRPr lang="en-US" sz="4400"/>
          </a:p>
        </p:txBody>
      </p:sp>
      <p:sp>
        <p:nvSpPr>
          <p:cNvPr id="3" name="Content Placeholder 2">
            <a:extLst>
              <a:ext uri="{FF2B5EF4-FFF2-40B4-BE49-F238E27FC236}">
                <a16:creationId xmlns:a16="http://schemas.microsoft.com/office/drawing/2014/main" id="{26B449E9-EEFE-6847-F0C6-2886E46380F3}"/>
              </a:ext>
            </a:extLst>
          </p:cNvPr>
          <p:cNvSpPr>
            <a:spLocks noGrp="1"/>
          </p:cNvSpPr>
          <p:nvPr>
            <p:ph sz="quarter" idx="10"/>
          </p:nvPr>
        </p:nvSpPr>
        <p:spPr/>
        <p:txBody>
          <a:bodyPr vert="horz" lIns="91440" tIns="45720" rIns="91440" bIns="45720" rtlCol="0" anchor="t">
            <a:normAutofit/>
          </a:bodyPr>
          <a:lstStyle/>
          <a:p>
            <a:r>
              <a:rPr lang="en-US" sz="2400" dirty="0">
                <a:latin typeface="Arial"/>
                <a:cs typeface="Arial"/>
              </a:rPr>
              <a:t>The CDE updated the following 2025 Dashboard items and related resources per a request from the SBE:</a:t>
            </a:r>
          </a:p>
          <a:p>
            <a:pPr lvl="1"/>
            <a:r>
              <a:rPr lang="en-US" sz="2400" dirty="0">
                <a:latin typeface="Arial"/>
                <a:cs typeface="Arial"/>
              </a:rPr>
              <a:t>Updated "</a:t>
            </a:r>
            <a:r>
              <a:rPr lang="en-US" sz="2400" b="1" dirty="0">
                <a:latin typeface="Arial"/>
                <a:cs typeface="Arial"/>
              </a:rPr>
              <a:t>meeting grade-level standards</a:t>
            </a:r>
            <a:r>
              <a:rPr lang="en-US" sz="2400" dirty="0">
                <a:latin typeface="Arial"/>
                <a:cs typeface="Arial"/>
              </a:rPr>
              <a:t>" on Dashboard cards, Dashboard descriptive text, and flyers to:</a:t>
            </a:r>
          </a:p>
          <a:p>
            <a:pPr marL="1029970" lvl="2">
              <a:buFont typeface="Wingdings,Sans-Serif" panose="020B0604020202020204" pitchFamily="34" charset="0"/>
              <a:buChar char="§"/>
            </a:pPr>
            <a:r>
              <a:rPr lang="en-US" sz="2400" dirty="0">
                <a:latin typeface="Arial"/>
                <a:cs typeface="Arial"/>
              </a:rPr>
              <a:t>"meeting proficiency standards"</a:t>
            </a:r>
          </a:p>
          <a:p>
            <a:pPr lvl="1"/>
            <a:r>
              <a:rPr lang="en-US" sz="2400" dirty="0">
                <a:latin typeface="Arial"/>
                <a:cs typeface="Arial"/>
              </a:rPr>
              <a:t>Updated "</a:t>
            </a:r>
            <a:r>
              <a:rPr lang="en-US" sz="2400" b="1" dirty="0">
                <a:latin typeface="Arial"/>
                <a:cs typeface="Arial"/>
              </a:rPr>
              <a:t>standard met</a:t>
            </a:r>
            <a:r>
              <a:rPr lang="en-US" sz="2400" dirty="0">
                <a:latin typeface="Arial"/>
                <a:cs typeface="Arial"/>
              </a:rPr>
              <a:t>" on Dashboard website graphs and flyers to:</a:t>
            </a:r>
            <a:endParaRPr lang="en-US" sz="2400" dirty="0"/>
          </a:p>
          <a:p>
            <a:pPr marL="1029970" lvl="2">
              <a:buFont typeface="Wingdings,Sans-Serif" panose="020B0604020202020204" pitchFamily="34" charset="0"/>
              <a:buChar char="§"/>
            </a:pPr>
            <a:r>
              <a:rPr lang="en-US" sz="2400" dirty="0">
                <a:latin typeface="Arial"/>
                <a:cs typeface="Arial"/>
              </a:rPr>
              <a:t>"Level 3/proficient"</a:t>
            </a:r>
          </a:p>
          <a:p>
            <a:pPr lvl="1"/>
            <a:r>
              <a:rPr lang="en-US" sz="2400" dirty="0">
                <a:latin typeface="Arial"/>
                <a:cs typeface="Arial"/>
              </a:rPr>
              <a:t>Updated "</a:t>
            </a:r>
            <a:r>
              <a:rPr lang="en-US" sz="2400" b="1" dirty="0">
                <a:latin typeface="Arial"/>
                <a:cs typeface="Arial"/>
              </a:rPr>
              <a:t>standard</a:t>
            </a:r>
            <a:r>
              <a:rPr lang="en-US" sz="2400" dirty="0">
                <a:latin typeface="Arial"/>
                <a:cs typeface="Arial"/>
              </a:rPr>
              <a:t>" on Dashboard flyers to:</a:t>
            </a:r>
          </a:p>
          <a:p>
            <a:pPr marL="1029970" lvl="2">
              <a:buFont typeface="Wingdings,Sans-Serif" panose="020B0604020202020204" pitchFamily="34" charset="0"/>
              <a:buChar char="§"/>
            </a:pPr>
            <a:r>
              <a:rPr lang="en-US" sz="2400" dirty="0">
                <a:latin typeface="Arial"/>
                <a:cs typeface="Arial"/>
              </a:rPr>
              <a:t>"Level 3/proficient"</a:t>
            </a:r>
            <a:endParaRPr lang="en-US" sz="2400" dirty="0"/>
          </a:p>
        </p:txBody>
      </p:sp>
    </p:spTree>
    <p:extLst>
      <p:ext uri="{BB962C8B-B14F-4D97-AF65-F5344CB8AC3E}">
        <p14:creationId xmlns:p14="http://schemas.microsoft.com/office/powerpoint/2010/main" val="42420931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BCC1-91ED-26A0-3616-441588DD6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0F8B3-0251-29FF-3709-B41E6761ED25}"/>
              </a:ext>
            </a:extLst>
          </p:cNvPr>
          <p:cNvSpPr>
            <a:spLocks noGrp="1"/>
          </p:cNvSpPr>
          <p:nvPr>
            <p:ph type="title"/>
          </p:nvPr>
        </p:nvSpPr>
        <p:spPr/>
        <p:txBody>
          <a:bodyPr/>
          <a:lstStyle/>
          <a:p>
            <a:r>
              <a:rPr lang="en-US" sz="4000">
                <a:cs typeface="Aharoni"/>
              </a:rPr>
              <a:t>2026 Academic Indicator Language Workplan</a:t>
            </a:r>
          </a:p>
        </p:txBody>
      </p:sp>
      <p:sp>
        <p:nvSpPr>
          <p:cNvPr id="3" name="Content Placeholder 2">
            <a:extLst>
              <a:ext uri="{FF2B5EF4-FFF2-40B4-BE49-F238E27FC236}">
                <a16:creationId xmlns:a16="http://schemas.microsoft.com/office/drawing/2014/main" id="{B2F2D68D-6942-571B-BB80-A450E011C190}"/>
              </a:ext>
            </a:extLst>
          </p:cNvPr>
          <p:cNvSpPr>
            <a:spLocks noGrp="1"/>
          </p:cNvSpPr>
          <p:nvPr>
            <p:ph sz="quarter" idx="10"/>
          </p:nvPr>
        </p:nvSpPr>
        <p:spPr>
          <a:xfrm>
            <a:off x="647700" y="1508580"/>
            <a:ext cx="10858499" cy="4305300"/>
          </a:xfrm>
        </p:spPr>
        <p:txBody>
          <a:bodyPr>
            <a:noAutofit/>
          </a:bodyPr>
          <a:lstStyle/>
          <a:p>
            <a:pPr>
              <a:spcBef>
                <a:spcPts val="0"/>
              </a:spcBef>
            </a:pPr>
            <a:r>
              <a:rPr lang="en-US" sz="2800" dirty="0">
                <a:latin typeface="Arial"/>
                <a:cs typeface="Arial"/>
              </a:rPr>
              <a:t>January 2026</a:t>
            </a:r>
          </a:p>
          <a:p>
            <a:pPr lvl="1">
              <a:spcBef>
                <a:spcPts val="0"/>
              </a:spcBef>
            </a:pPr>
            <a:r>
              <a:rPr lang="en-US" sz="2800" dirty="0">
                <a:latin typeface="Arial"/>
                <a:cs typeface="Arial"/>
              </a:rPr>
              <a:t>SBE Workplan Approval</a:t>
            </a:r>
            <a:endParaRPr lang="en-US" sz="2600" dirty="0">
              <a:latin typeface="Arial"/>
              <a:cs typeface="Arial"/>
            </a:endParaRPr>
          </a:p>
          <a:p>
            <a:pPr>
              <a:spcBef>
                <a:spcPts val="0"/>
              </a:spcBef>
            </a:pPr>
            <a:r>
              <a:rPr lang="en-US" sz="2800" dirty="0">
                <a:latin typeface="Arial"/>
                <a:cs typeface="Arial"/>
              </a:rPr>
              <a:t>March 2026 CPAG Meeting</a:t>
            </a:r>
          </a:p>
          <a:p>
            <a:pPr lvl="1">
              <a:spcBef>
                <a:spcPts val="0"/>
              </a:spcBef>
            </a:pPr>
            <a:r>
              <a:rPr lang="en-US" sz="2600" dirty="0">
                <a:latin typeface="Arial"/>
                <a:cs typeface="Arial"/>
              </a:rPr>
              <a:t>Explore requests to make additional modifications to the Academic Indicator Language</a:t>
            </a:r>
          </a:p>
          <a:p>
            <a:pPr>
              <a:spcBef>
                <a:spcPts val="0"/>
              </a:spcBef>
            </a:pPr>
            <a:r>
              <a:rPr lang="en-US" sz="2800" dirty="0">
                <a:latin typeface="Arial"/>
                <a:cs typeface="Arial"/>
              </a:rPr>
              <a:t>May 2026 SBE Meeting</a:t>
            </a:r>
          </a:p>
          <a:p>
            <a:pPr lvl="1">
              <a:spcBef>
                <a:spcPts val="0"/>
              </a:spcBef>
            </a:pPr>
            <a:r>
              <a:rPr lang="en-US" sz="2600" dirty="0">
                <a:latin typeface="Arial"/>
                <a:cs typeface="Arial"/>
              </a:rPr>
              <a:t>SBE will consider additional modifications to the Academic Indicator Language</a:t>
            </a:r>
          </a:p>
        </p:txBody>
      </p:sp>
    </p:spTree>
    <p:extLst>
      <p:ext uri="{BB962C8B-B14F-4D97-AF65-F5344CB8AC3E}">
        <p14:creationId xmlns:p14="http://schemas.microsoft.com/office/powerpoint/2010/main" val="22125781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F33E-752A-1783-D66B-D227CFC91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EEAEB-65A0-3A7B-568D-81F2B24686DF}"/>
              </a:ext>
            </a:extLst>
          </p:cNvPr>
          <p:cNvSpPr>
            <a:spLocks noGrp="1"/>
          </p:cNvSpPr>
          <p:nvPr>
            <p:ph type="title"/>
          </p:nvPr>
        </p:nvSpPr>
        <p:spPr/>
        <p:txBody>
          <a:bodyPr/>
          <a:lstStyle/>
          <a:p>
            <a:r>
              <a:rPr lang="en-US" sz="4800" dirty="0">
                <a:cs typeface="Arial"/>
              </a:rPr>
              <a:t>Mini-Study Sessions: </a:t>
            </a:r>
            <a:r>
              <a:rPr lang="en-US" sz="4800" i="1" dirty="0">
                <a:cs typeface="Arial"/>
              </a:rPr>
              <a:t>Considerations for Adding the </a:t>
            </a:r>
            <a:br>
              <a:rPr lang="en-US" sz="4800" i="1" dirty="0">
                <a:cs typeface="Arial"/>
              </a:rPr>
            </a:br>
            <a:r>
              <a:rPr lang="en-US" sz="4800" i="1" dirty="0">
                <a:cs typeface="Arial"/>
              </a:rPr>
              <a:t>State Seal of Civic Engagement to the College/Career Indicator</a:t>
            </a:r>
            <a:endParaRPr lang="en-US" sz="6000" i="1" dirty="0"/>
          </a:p>
        </p:txBody>
      </p:sp>
    </p:spTree>
    <p:extLst>
      <p:ext uri="{BB962C8B-B14F-4D97-AF65-F5344CB8AC3E}">
        <p14:creationId xmlns:p14="http://schemas.microsoft.com/office/powerpoint/2010/main" val="22178664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641D9-9F45-5929-EF39-37A143A7F1FF}"/>
              </a:ext>
            </a:extLst>
          </p:cNvPr>
          <p:cNvSpPr>
            <a:spLocks noGrp="1"/>
          </p:cNvSpPr>
          <p:nvPr>
            <p:ph type="ctrTitle"/>
          </p:nvPr>
        </p:nvSpPr>
        <p:spPr>
          <a:xfrm>
            <a:off x="1111045" y="934065"/>
            <a:ext cx="9684774" cy="4239514"/>
          </a:xfrm>
        </p:spPr>
        <p:txBody>
          <a:bodyPr anchor="t">
            <a:normAutofit fontScale="90000"/>
          </a:bodyPr>
          <a:lstStyle/>
          <a:p>
            <a:pPr>
              <a:lnSpc>
                <a:spcPct val="100000"/>
              </a:lnSpc>
              <a:spcBef>
                <a:spcPts val="3600"/>
              </a:spcBef>
            </a:pPr>
            <a:r>
              <a:rPr lang="en-US" dirty="0"/>
              <a:t>The</a:t>
            </a:r>
            <a:br>
              <a:rPr lang="en-US" dirty="0"/>
            </a:br>
            <a:r>
              <a:rPr lang="en-US" dirty="0"/>
              <a:t>State Seal of </a:t>
            </a:r>
            <a:br>
              <a:rPr lang="en-US" dirty="0"/>
            </a:br>
            <a:r>
              <a:rPr lang="en-US" dirty="0"/>
              <a:t>Civic Engagement</a:t>
            </a:r>
            <a:br>
              <a:rPr lang="en-US" sz="5600" dirty="0"/>
            </a:br>
            <a:br>
              <a:rPr lang="en-US" sz="6700" dirty="0"/>
            </a:br>
            <a:r>
              <a:rPr lang="en-US" sz="3200" dirty="0"/>
              <a:t>December 12, 2025</a:t>
            </a:r>
            <a:endParaRPr lang="en-US" sz="5600" dirty="0"/>
          </a:p>
        </p:txBody>
      </p:sp>
      <p:sp>
        <p:nvSpPr>
          <p:cNvPr id="6" name="TextBox 5">
            <a:extLst>
              <a:ext uri="{FF2B5EF4-FFF2-40B4-BE49-F238E27FC236}">
                <a16:creationId xmlns:a16="http://schemas.microsoft.com/office/drawing/2014/main" id="{E38B560F-C705-E9A3-D2E2-2A1B5B698A35}"/>
              </a:ext>
            </a:extLst>
          </p:cNvPr>
          <p:cNvSpPr txBox="1"/>
          <p:nvPr/>
        </p:nvSpPr>
        <p:spPr>
          <a:xfrm>
            <a:off x="1326293" y="5770590"/>
            <a:ext cx="6065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AA2AE">
                    <a:lumMod val="50000"/>
                  </a:srgbClr>
                </a:solidFill>
                <a:effectLst/>
                <a:uLnTx/>
                <a:uFillTx/>
                <a:latin typeface="Calibri" panose="020F0502020204030204"/>
                <a:ea typeface="+mn-ea"/>
                <a:cs typeface="+mn-cs"/>
              </a:rPr>
              <a:t>CALIFORNIA DEPARTMENT </a:t>
            </a:r>
            <a:r>
              <a:rPr kumimoji="0" lang="en-US" sz="1400" b="0" i="0" u="none" strike="noStrike" kern="1200" cap="none" spc="0" normalizeH="0" baseline="0" noProof="0">
                <a:ln>
                  <a:noFill/>
                </a:ln>
                <a:solidFill>
                  <a:srgbClr val="1E5E70"/>
                </a:solidFill>
                <a:effectLst/>
                <a:uLnTx/>
                <a:uFillTx/>
                <a:latin typeface="Calibri" panose="020F0502020204030204"/>
                <a:ea typeface="+mn-ea"/>
                <a:cs typeface="+mn-cs"/>
              </a:rPr>
              <a:t>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E5E70"/>
                </a:solidFill>
                <a:effectLst/>
                <a:uLnTx/>
                <a:uFillTx/>
                <a:latin typeface="Calibri" panose="020F0502020204030204"/>
                <a:ea typeface="+mn-ea"/>
                <a:cs typeface="+mn-cs"/>
              </a:rPr>
              <a:t>Tony Thurmond, State Superintendent of Public </a:t>
            </a:r>
            <a:r>
              <a:rPr kumimoji="0" lang="en-US" sz="1400" b="0" i="0" u="none" strike="noStrike" kern="1200" cap="none" spc="0" normalizeH="0" baseline="0" noProof="0">
                <a:ln>
                  <a:noFill/>
                </a:ln>
                <a:solidFill>
                  <a:srgbClr val="5AA2AE">
                    <a:lumMod val="50000"/>
                  </a:srgbClr>
                </a:solidFill>
                <a:effectLst/>
                <a:uLnTx/>
                <a:uFillTx/>
                <a:latin typeface="Calibri" panose="020F0502020204030204"/>
                <a:ea typeface="+mn-ea"/>
                <a:cs typeface="+mn-cs"/>
              </a:rPr>
              <a:t>Instruction</a:t>
            </a:r>
          </a:p>
        </p:txBody>
      </p:sp>
    </p:spTree>
    <p:extLst>
      <p:ext uri="{BB962C8B-B14F-4D97-AF65-F5344CB8AC3E}">
        <p14:creationId xmlns:p14="http://schemas.microsoft.com/office/powerpoint/2010/main" val="1172807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F4A8-CCDC-E6B7-D5A0-BEF2B26540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36D7A4-2D09-1B53-8091-C55A73DF56FB}"/>
              </a:ext>
            </a:extLst>
          </p:cNvPr>
          <p:cNvSpPr>
            <a:spLocks noGrp="1"/>
          </p:cNvSpPr>
          <p:nvPr>
            <p:ph type="title"/>
          </p:nvPr>
        </p:nvSpPr>
        <p:spPr/>
        <p:txBody>
          <a:bodyPr/>
          <a:lstStyle/>
          <a:p>
            <a:r>
              <a:rPr lang="en-US" dirty="0"/>
              <a:t>College/Career Indicator</a:t>
            </a:r>
          </a:p>
        </p:txBody>
      </p:sp>
      <p:sp>
        <p:nvSpPr>
          <p:cNvPr id="5" name="Text Placeholder 4">
            <a:extLst>
              <a:ext uri="{FF2B5EF4-FFF2-40B4-BE49-F238E27FC236}">
                <a16:creationId xmlns:a16="http://schemas.microsoft.com/office/drawing/2014/main" id="{EE799AD3-3FB1-404B-B974-3177252BE66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601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1E62A-1F43-3265-97A6-FD03B42906EE}"/>
            </a:ext>
          </a:extLst>
        </p:cNvPr>
        <p:cNvGrpSpPr/>
        <p:nvPr/>
      </p:nvGrpSpPr>
      <p:grpSpPr>
        <a:xfrm>
          <a:off x="0" y="0"/>
          <a:ext cx="0" cy="0"/>
          <a:chOff x="0" y="0"/>
          <a:chExt cx="0" cy="0"/>
        </a:xfrm>
      </p:grpSpPr>
      <p:sp>
        <p:nvSpPr>
          <p:cNvPr id="7170" name="Title 1">
            <a:extLst>
              <a:ext uri="{FF2B5EF4-FFF2-40B4-BE49-F238E27FC236}">
                <a16:creationId xmlns:a16="http://schemas.microsoft.com/office/drawing/2014/main" id="{F5E77823-F277-D7AB-2614-1E28AF262282}"/>
              </a:ext>
            </a:extLst>
          </p:cNvPr>
          <p:cNvSpPr>
            <a:spLocks noGrp="1"/>
          </p:cNvSpPr>
          <p:nvPr>
            <p:ph type="title"/>
          </p:nvPr>
        </p:nvSpPr>
        <p:spPr/>
        <p:txBody>
          <a:bodyPr>
            <a:normAutofit/>
          </a:bodyPr>
          <a:lstStyle/>
          <a:p>
            <a:pPr eaLnBrk="1" hangingPunct="1">
              <a:lnSpc>
                <a:spcPct val="100000"/>
              </a:lnSpc>
              <a:spcAft>
                <a:spcPts val="1200"/>
              </a:spcAft>
            </a:pPr>
            <a:r>
              <a:rPr lang="en-US" altLang="en-US" b="1"/>
              <a:t>Introductions</a:t>
            </a:r>
          </a:p>
        </p:txBody>
      </p:sp>
      <p:sp>
        <p:nvSpPr>
          <p:cNvPr id="3" name="Content Placeholder 2">
            <a:extLst>
              <a:ext uri="{FF2B5EF4-FFF2-40B4-BE49-F238E27FC236}">
                <a16:creationId xmlns:a16="http://schemas.microsoft.com/office/drawing/2014/main" id="{CCDF879A-F766-A682-78DD-01A5CADB7C0D}"/>
              </a:ext>
            </a:extLst>
          </p:cNvPr>
          <p:cNvSpPr>
            <a:spLocks noGrp="1"/>
          </p:cNvSpPr>
          <p:nvPr>
            <p:ph idx="1"/>
          </p:nvPr>
        </p:nvSpPr>
        <p:spPr>
          <a:xfrm>
            <a:off x="1091971" y="1723615"/>
            <a:ext cx="10008058" cy="3410770"/>
          </a:xfrm>
        </p:spPr>
        <p:txBody>
          <a:bodyPr/>
          <a:lstStyle/>
          <a:p>
            <a:pPr marL="0" indent="0" algn="ctr">
              <a:buNone/>
            </a:pPr>
            <a:r>
              <a:rPr lang="en-US" sz="3200" dirty="0">
                <a:latin typeface="Arial" panose="020B0604020202020204" pitchFamily="34" charset="0"/>
                <a:cs typeface="Arial" panose="020B0604020202020204" pitchFamily="34" charset="0"/>
              </a:rPr>
              <a:t>Sarah Smith, Education Programs Consultant</a:t>
            </a:r>
          </a:p>
          <a:p>
            <a:pPr marL="0" indent="0" algn="ctr">
              <a:buNone/>
            </a:pPr>
            <a:r>
              <a:rPr lang="en-US" sz="3200" dirty="0">
                <a:latin typeface="Arial" panose="020B0604020202020204" pitchFamily="34" charset="0"/>
                <a:cs typeface="Arial" panose="020B0604020202020204" pitchFamily="34" charset="0"/>
              </a:rPr>
              <a:t>Julia Agostinelli, Education Administrator</a:t>
            </a:r>
          </a:p>
          <a:p>
            <a:pPr marL="0" indent="0" algn="ctr">
              <a:buNone/>
            </a:pPr>
            <a:r>
              <a:rPr lang="en-US" dirty="0"/>
              <a:t>Monique McWayne, Division Director</a:t>
            </a:r>
            <a:endParaRPr lang="en-US" sz="3200" dirty="0">
              <a:latin typeface="Arial" panose="020B0604020202020204" pitchFamily="34" charset="0"/>
              <a:cs typeface="Arial" panose="020B0604020202020204" pitchFamily="34" charset="0"/>
            </a:endParaRPr>
          </a:p>
          <a:p>
            <a:pPr marL="0" indent="0" algn="ctr">
              <a:buNone/>
            </a:pPr>
            <a:r>
              <a:rPr lang="en-US" sz="3200" b="1" dirty="0">
                <a:latin typeface="Arial" panose="020B0604020202020204" pitchFamily="34" charset="0"/>
                <a:cs typeface="Arial" panose="020B0604020202020204" pitchFamily="34" charset="0"/>
              </a:rPr>
              <a:t>Professional Learning Innovations Office (PLIO)</a:t>
            </a:r>
          </a:p>
          <a:p>
            <a:pPr marL="0" indent="0" algn="ctr">
              <a:buNone/>
            </a:pPr>
            <a:r>
              <a:rPr lang="en-US" b="1" dirty="0"/>
              <a:t>Professional Learning Support Division (PLSD)</a:t>
            </a:r>
            <a:endParaRPr lang="en-US" sz="3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0B9C5A3-6C87-A3A0-6B35-AAC60E66DF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06088-5B32-40A5-96DB-3843A8E43BA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2238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4501-7439-8937-F02C-6C4BFD1560FD}"/>
              </a:ext>
            </a:extLst>
          </p:cNvPr>
          <p:cNvSpPr>
            <a:spLocks noGrp="1"/>
          </p:cNvSpPr>
          <p:nvPr>
            <p:ph type="title"/>
          </p:nvPr>
        </p:nvSpPr>
        <p:spPr/>
        <p:txBody>
          <a:bodyPr>
            <a:normAutofit/>
          </a:bodyPr>
          <a:lstStyle/>
          <a:p>
            <a:r>
              <a:rPr lang="en-US" sz="4400"/>
              <a:t>Overview and Background</a:t>
            </a:r>
          </a:p>
        </p:txBody>
      </p:sp>
      <p:sp>
        <p:nvSpPr>
          <p:cNvPr id="3" name="Content Placeholder 2">
            <a:extLst>
              <a:ext uri="{FF2B5EF4-FFF2-40B4-BE49-F238E27FC236}">
                <a16:creationId xmlns:a16="http://schemas.microsoft.com/office/drawing/2014/main" id="{F93EA95F-903A-C759-3C8F-0BCACC948D88}"/>
              </a:ext>
            </a:extLst>
          </p:cNvPr>
          <p:cNvSpPr>
            <a:spLocks noGrp="1"/>
          </p:cNvSpPr>
          <p:nvPr>
            <p:ph idx="1"/>
          </p:nvPr>
        </p:nvSpPr>
        <p:spPr/>
        <p:txBody>
          <a:bodyPr vert="horz" lIns="91440" tIns="45720" rIns="91440" bIns="45720" rtlCol="0" anchor="t">
            <a:noAutofit/>
          </a:bodyPr>
          <a:lstStyle/>
          <a:p>
            <a:r>
              <a:rPr lang="en-US" sz="2400" dirty="0">
                <a:latin typeface="Arial"/>
                <a:ea typeface="MS Gothic"/>
                <a:cs typeface="Arial"/>
              </a:rPr>
              <a:t>California </a:t>
            </a:r>
            <a:r>
              <a:rPr lang="en-US" sz="2400" i="1" dirty="0">
                <a:latin typeface="Arial"/>
                <a:ea typeface="MS Gothic"/>
                <a:cs typeface="Arial"/>
              </a:rPr>
              <a:t>Education Code (EC) </a:t>
            </a:r>
            <a:r>
              <a:rPr lang="en-US" sz="2400" dirty="0">
                <a:latin typeface="Arial"/>
                <a:ea typeface="MS Gothic"/>
                <a:cs typeface="Arial"/>
              </a:rPr>
              <a:t>sections 51470–51474 direct the State Superintendent of Public Instruction to develop, and the State Board of Education (SBE) to adopt, a set of criteria for awarding the State Seal of Civic Engagement (SSCE).</a:t>
            </a:r>
          </a:p>
          <a:p>
            <a:r>
              <a:rPr lang="en-US" sz="2400" dirty="0">
                <a:latin typeface="Arial"/>
                <a:cs typeface="Arial"/>
              </a:rPr>
              <a:t>The SBE adopted statewide criteria in September 2020.</a:t>
            </a:r>
          </a:p>
          <a:p>
            <a:r>
              <a:rPr lang="en-US" sz="2400" dirty="0">
                <a:latin typeface="Arial"/>
                <a:ea typeface="Times New Roman" panose="02020603050405020304" pitchFamily="18" charset="0"/>
                <a:cs typeface="Arial"/>
              </a:rPr>
              <a:t>Since 2020–21, the California Department of Education collects the total number of insignia requests, participating local educational agencies (LEAs), and insignia distribution.</a:t>
            </a:r>
          </a:p>
          <a:p>
            <a:r>
              <a:rPr lang="en-US" sz="2400" dirty="0">
                <a:latin typeface="Arial"/>
                <a:ea typeface="Times New Roman" panose="02020603050405020304" pitchFamily="18" charset="0"/>
                <a:cs typeface="Arial"/>
              </a:rPr>
              <a:t>Individual student data collection for SSCE was planned for the 2021–22 school year but was suspended until 2023–24 to allow CALPADS to undergo a re-architecture of its infrastructure</a:t>
            </a:r>
            <a:r>
              <a:rPr lang="en-US" sz="2400" dirty="0">
                <a:latin typeface="Arial"/>
                <a:ea typeface="Times New Roman" panose="02020603050405020304" pitchFamily="18" charset="0"/>
                <a:cs typeface="Times New Roman"/>
              </a:rPr>
              <a:t>. </a:t>
            </a:r>
          </a:p>
        </p:txBody>
      </p:sp>
    </p:spTree>
    <p:extLst>
      <p:ext uri="{BB962C8B-B14F-4D97-AF65-F5344CB8AC3E}">
        <p14:creationId xmlns:p14="http://schemas.microsoft.com/office/powerpoint/2010/main" val="36337599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26EF-1209-7F47-68E4-C5884DD2C5D8}"/>
              </a:ext>
            </a:extLst>
          </p:cNvPr>
          <p:cNvSpPr>
            <a:spLocks noGrp="1"/>
          </p:cNvSpPr>
          <p:nvPr>
            <p:ph type="title"/>
          </p:nvPr>
        </p:nvSpPr>
        <p:spPr/>
        <p:txBody>
          <a:bodyPr/>
          <a:lstStyle/>
          <a:p>
            <a:r>
              <a:rPr lang="en-US"/>
              <a:t>Statewide Criteria (1)</a:t>
            </a:r>
          </a:p>
        </p:txBody>
      </p:sp>
      <p:sp>
        <p:nvSpPr>
          <p:cNvPr id="3" name="Content Placeholder 2">
            <a:extLst>
              <a:ext uri="{FF2B5EF4-FFF2-40B4-BE49-F238E27FC236}">
                <a16:creationId xmlns:a16="http://schemas.microsoft.com/office/drawing/2014/main" id="{C18428FD-24AF-5CAE-BFA8-80ADFDB1367D}"/>
              </a:ext>
            </a:extLst>
          </p:cNvPr>
          <p:cNvSpPr>
            <a:spLocks noGrp="1"/>
          </p:cNvSpPr>
          <p:nvPr>
            <p:ph idx="1"/>
          </p:nvPr>
        </p:nvSpPr>
        <p:spPr/>
        <p:txBody>
          <a:bodyPr>
            <a:normAutofit fontScale="70000" lnSpcReduction="20000"/>
          </a:bodyPr>
          <a:lstStyle/>
          <a:p>
            <a:pPr marL="126997" indent="0">
              <a:lnSpc>
                <a:spcPct val="120000"/>
              </a:lnSpc>
              <a:buNone/>
            </a:pPr>
            <a:r>
              <a:rPr lang="en-US" sz="3600" dirty="0">
                <a:ea typeface="Times New Roman" panose="02020603050405020304" pitchFamily="18" charset="0"/>
              </a:rPr>
              <a:t>LEAs are provided a framework, five criteria, and implementation guidance to help them make determinations of the student qualifications required to earn the SSCE, based on their own local contexts. All students must:</a:t>
            </a:r>
          </a:p>
          <a:p>
            <a:pPr marL="1066773" indent="-457189">
              <a:lnSpc>
                <a:spcPct val="120000"/>
              </a:lnSpc>
              <a:spcBef>
                <a:spcPts val="0"/>
              </a:spcBef>
              <a:spcAft>
                <a:spcPts val="1200"/>
              </a:spcAft>
              <a:buFont typeface="+mj-lt"/>
              <a:buAutoNum type="arabicPeriod"/>
              <a:tabLst>
                <a:tab pos="391574" algn="l"/>
              </a:tabLst>
            </a:pPr>
            <a:r>
              <a:rPr lang="en-US" sz="3400" dirty="0"/>
              <a:t>Be engaged in academic work in a productive way.</a:t>
            </a:r>
          </a:p>
          <a:p>
            <a:pPr marL="1066773" indent="-457189">
              <a:lnSpc>
                <a:spcPct val="120000"/>
              </a:lnSpc>
              <a:spcBef>
                <a:spcPts val="0"/>
              </a:spcBef>
              <a:spcAft>
                <a:spcPts val="1200"/>
              </a:spcAft>
              <a:buFont typeface="+mj-lt"/>
              <a:buAutoNum type="arabicPeriod"/>
              <a:tabLst>
                <a:tab pos="391574" algn="l"/>
              </a:tabLst>
            </a:pPr>
            <a:r>
              <a:rPr lang="en-US" sz="3400" dirty="0"/>
              <a:t>Demonstrate a competent understanding of United States and California constitutions; functions and governance of local governments; tribal government structures and organizations; the role of the citizen in a constitutional democracy; and democratic principles, concepts, and processes.</a:t>
            </a:r>
          </a:p>
        </p:txBody>
      </p:sp>
    </p:spTree>
    <p:extLst>
      <p:ext uri="{BB962C8B-B14F-4D97-AF65-F5344CB8AC3E}">
        <p14:creationId xmlns:p14="http://schemas.microsoft.com/office/powerpoint/2010/main" val="19474725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57D4-6EA3-60C9-0908-4ACAF92D869F}"/>
              </a:ext>
            </a:extLst>
          </p:cNvPr>
          <p:cNvSpPr>
            <a:spLocks noGrp="1"/>
          </p:cNvSpPr>
          <p:nvPr>
            <p:ph type="title"/>
          </p:nvPr>
        </p:nvSpPr>
        <p:spPr/>
        <p:txBody>
          <a:bodyPr/>
          <a:lstStyle/>
          <a:p>
            <a:r>
              <a:rPr lang="en-US"/>
              <a:t>Statewide Criteria (2)</a:t>
            </a:r>
          </a:p>
        </p:txBody>
      </p:sp>
      <p:sp>
        <p:nvSpPr>
          <p:cNvPr id="3" name="Content Placeholder 2">
            <a:extLst>
              <a:ext uri="{FF2B5EF4-FFF2-40B4-BE49-F238E27FC236}">
                <a16:creationId xmlns:a16="http://schemas.microsoft.com/office/drawing/2014/main" id="{39731AC1-B2ED-C672-881E-4D70CBCE652D}"/>
              </a:ext>
            </a:extLst>
          </p:cNvPr>
          <p:cNvSpPr>
            <a:spLocks noGrp="1"/>
          </p:cNvSpPr>
          <p:nvPr>
            <p:ph idx="1"/>
          </p:nvPr>
        </p:nvSpPr>
        <p:spPr/>
        <p:txBody>
          <a:bodyPr>
            <a:noAutofit/>
          </a:bodyPr>
          <a:lstStyle/>
          <a:p>
            <a:pPr marL="126997" indent="0">
              <a:lnSpc>
                <a:spcPct val="120000"/>
              </a:lnSpc>
              <a:spcBef>
                <a:spcPts val="0"/>
              </a:spcBef>
              <a:spcAft>
                <a:spcPts val="1200"/>
              </a:spcAft>
              <a:buNone/>
            </a:pPr>
            <a:r>
              <a:rPr lang="en-US" sz="2800" dirty="0"/>
              <a:t>The student must:</a:t>
            </a:r>
          </a:p>
          <a:p>
            <a:pPr marL="1001159" indent="-391574">
              <a:lnSpc>
                <a:spcPct val="120000"/>
              </a:lnSpc>
              <a:spcBef>
                <a:spcPts val="0"/>
              </a:spcBef>
              <a:spcAft>
                <a:spcPts val="1200"/>
              </a:spcAft>
              <a:buFont typeface="+mj-lt"/>
              <a:buAutoNum type="arabicPeriod" startAt="3"/>
              <a:tabLst>
                <a:tab pos="543970" algn="l"/>
              </a:tabLst>
            </a:pPr>
            <a:r>
              <a:rPr lang="en-US" sz="2400" dirty="0"/>
              <a:t>Participate in one or more informed civic engagement project(s) that address real-world problems and require students to identify and inquire into civic needs or problems, consider varied responses, take action, and reflect on efforts.</a:t>
            </a:r>
          </a:p>
        </p:txBody>
      </p:sp>
    </p:spTree>
    <p:extLst>
      <p:ext uri="{BB962C8B-B14F-4D97-AF65-F5344CB8AC3E}">
        <p14:creationId xmlns:p14="http://schemas.microsoft.com/office/powerpoint/2010/main" val="36865363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57D4-6EA3-60C9-0908-4ACAF92D869F}"/>
              </a:ext>
            </a:extLst>
          </p:cNvPr>
          <p:cNvSpPr>
            <a:spLocks noGrp="1"/>
          </p:cNvSpPr>
          <p:nvPr>
            <p:ph type="title"/>
          </p:nvPr>
        </p:nvSpPr>
        <p:spPr/>
        <p:txBody>
          <a:bodyPr/>
          <a:lstStyle/>
          <a:p>
            <a:r>
              <a:rPr lang="en-US"/>
              <a:t>Statewide Criteria (3)</a:t>
            </a:r>
          </a:p>
        </p:txBody>
      </p:sp>
      <p:sp>
        <p:nvSpPr>
          <p:cNvPr id="3" name="Content Placeholder 2">
            <a:extLst>
              <a:ext uri="{FF2B5EF4-FFF2-40B4-BE49-F238E27FC236}">
                <a16:creationId xmlns:a16="http://schemas.microsoft.com/office/drawing/2014/main" id="{39731AC1-B2ED-C672-881E-4D70CBCE652D}"/>
              </a:ext>
            </a:extLst>
          </p:cNvPr>
          <p:cNvSpPr>
            <a:spLocks noGrp="1"/>
          </p:cNvSpPr>
          <p:nvPr>
            <p:ph idx="1"/>
          </p:nvPr>
        </p:nvSpPr>
        <p:spPr/>
        <p:txBody>
          <a:bodyPr>
            <a:noAutofit/>
          </a:bodyPr>
          <a:lstStyle/>
          <a:p>
            <a:pPr marL="126997" indent="0">
              <a:lnSpc>
                <a:spcPct val="120000"/>
              </a:lnSpc>
              <a:spcBef>
                <a:spcPts val="0"/>
              </a:spcBef>
              <a:spcAft>
                <a:spcPts val="1200"/>
              </a:spcAft>
              <a:buNone/>
            </a:pPr>
            <a:r>
              <a:rPr lang="en-US" sz="2800" dirty="0"/>
              <a:t>The student must:</a:t>
            </a:r>
          </a:p>
          <a:p>
            <a:pPr marL="1066785" indent="-457200">
              <a:lnSpc>
                <a:spcPct val="120000"/>
              </a:lnSpc>
              <a:spcBef>
                <a:spcPts val="0"/>
              </a:spcBef>
              <a:spcAft>
                <a:spcPts val="1200"/>
              </a:spcAft>
              <a:buFont typeface="+mj-lt"/>
              <a:buAutoNum type="arabicPeriod" startAt="4"/>
              <a:tabLst>
                <a:tab pos="543970" algn="l"/>
              </a:tabLst>
            </a:pPr>
            <a:r>
              <a:rPr lang="en-US" sz="2400" dirty="0"/>
              <a:t>Demonstrate civic knowledge, skills, and dispositions through self-reflection.</a:t>
            </a:r>
          </a:p>
          <a:p>
            <a:pPr marL="1001159" indent="-391574">
              <a:lnSpc>
                <a:spcPct val="120000"/>
              </a:lnSpc>
              <a:spcBef>
                <a:spcPts val="0"/>
              </a:spcBef>
              <a:spcAft>
                <a:spcPts val="1200"/>
              </a:spcAft>
              <a:buFont typeface="+mj-lt"/>
              <a:buAutoNum type="arabicPeriod" startAt="4"/>
              <a:tabLst>
                <a:tab pos="543970" algn="l"/>
              </a:tabLst>
            </a:pPr>
            <a:r>
              <a:rPr lang="en-US" sz="2400" dirty="0"/>
              <a:t>Exhibit character traits that reflect civic-mindedness and a commitment to positively impact the classroom, school, community and/or society.</a:t>
            </a:r>
          </a:p>
        </p:txBody>
      </p:sp>
    </p:spTree>
    <p:extLst>
      <p:ext uri="{BB962C8B-B14F-4D97-AF65-F5344CB8AC3E}">
        <p14:creationId xmlns:p14="http://schemas.microsoft.com/office/powerpoint/2010/main" val="7021484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0AAC6-4E6B-FF9F-1417-3F817BB55B2D}"/>
              </a:ext>
            </a:extLst>
          </p:cNvPr>
          <p:cNvSpPr>
            <a:spLocks noGrp="1"/>
          </p:cNvSpPr>
          <p:nvPr>
            <p:ph type="title"/>
          </p:nvPr>
        </p:nvSpPr>
        <p:spPr/>
        <p:txBody>
          <a:bodyPr/>
          <a:lstStyle/>
          <a:p>
            <a:r>
              <a:rPr lang="en-US"/>
              <a:t>Assembly Bill 422</a:t>
            </a:r>
          </a:p>
        </p:txBody>
      </p:sp>
      <p:sp>
        <p:nvSpPr>
          <p:cNvPr id="3" name="Content Placeholder 2">
            <a:extLst>
              <a:ext uri="{FF2B5EF4-FFF2-40B4-BE49-F238E27FC236}">
                <a16:creationId xmlns:a16="http://schemas.microsoft.com/office/drawing/2014/main" id="{BD18A1F7-83CD-8196-08B0-17C7A632F98A}"/>
              </a:ext>
            </a:extLst>
          </p:cNvPr>
          <p:cNvSpPr>
            <a:spLocks noGrp="1"/>
          </p:cNvSpPr>
          <p:nvPr>
            <p:ph idx="1"/>
          </p:nvPr>
        </p:nvSpPr>
        <p:spPr/>
        <p:txBody>
          <a:bodyPr vert="horz" lIns="91440" tIns="45720" rIns="91440" bIns="45720" rtlCol="0" anchor="t">
            <a:noAutofit/>
          </a:bodyPr>
          <a:lstStyle/>
          <a:p>
            <a:pPr algn="l"/>
            <a:r>
              <a:rPr lang="en-US" sz="2400" b="0" i="0" dirty="0">
                <a:effectLst/>
              </a:rPr>
              <a:t>Signed by Governor Newsom on October 13, 2025. </a:t>
            </a:r>
          </a:p>
          <a:p>
            <a:pPr algn="l"/>
            <a:r>
              <a:rPr lang="en-US" sz="2400" dirty="0"/>
              <a:t>When the SBE next revises SSCE criteria, the Superintendent shall recommend revised criteria for awarding the SSCE, requiring, along with meeting all other eligibility criteria for the award, a demonstrated understanding of the importance of preserving democracy and its vital institutions, including, but not limited to, the free press, free access to libraries, compulsory education, and the federalist system. </a:t>
            </a:r>
          </a:p>
          <a:p>
            <a:pPr algn="l"/>
            <a:r>
              <a:rPr lang="en-US" sz="2400" dirty="0"/>
              <a:t>The Superintendent shall limit recommendations to content that is not already included in the established criteria.</a:t>
            </a:r>
          </a:p>
        </p:txBody>
      </p:sp>
    </p:spTree>
    <p:extLst>
      <p:ext uri="{BB962C8B-B14F-4D97-AF65-F5344CB8AC3E}">
        <p14:creationId xmlns:p14="http://schemas.microsoft.com/office/powerpoint/2010/main" val="17804772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1571F-D4E4-0C7F-F775-875F64F1AEA5}"/>
              </a:ext>
            </a:extLst>
          </p:cNvPr>
          <p:cNvSpPr>
            <a:spLocks noGrp="1"/>
          </p:cNvSpPr>
          <p:nvPr>
            <p:ph type="title"/>
          </p:nvPr>
        </p:nvSpPr>
        <p:spPr/>
        <p:txBody>
          <a:bodyPr/>
          <a:lstStyle/>
          <a:p>
            <a:r>
              <a:rPr lang="en-US"/>
              <a:t>Eligibility</a:t>
            </a:r>
          </a:p>
        </p:txBody>
      </p:sp>
      <p:sp>
        <p:nvSpPr>
          <p:cNvPr id="5" name="Content Placeholder 4">
            <a:extLst>
              <a:ext uri="{FF2B5EF4-FFF2-40B4-BE49-F238E27FC236}">
                <a16:creationId xmlns:a16="http://schemas.microsoft.com/office/drawing/2014/main" id="{454B4CE4-7E53-5EF6-7B71-465DB881A262}"/>
              </a:ext>
            </a:extLst>
          </p:cNvPr>
          <p:cNvSpPr>
            <a:spLocks noGrp="1"/>
          </p:cNvSpPr>
          <p:nvPr>
            <p:ph sz="quarter" idx="13"/>
          </p:nvPr>
        </p:nvSpPr>
        <p:spPr>
          <a:xfrm>
            <a:off x="1206500" y="1435100"/>
            <a:ext cx="10147300" cy="4749800"/>
          </a:xfrm>
        </p:spPr>
        <p:txBody>
          <a:bodyPr>
            <a:normAutofit fontScale="85000" lnSpcReduction="10000"/>
          </a:bodyPr>
          <a:lstStyle/>
          <a:p>
            <a:pPr>
              <a:spcBef>
                <a:spcPts val="1200"/>
              </a:spcBef>
            </a:pPr>
            <a:r>
              <a:rPr lang="en-US" sz="3200" dirty="0">
                <a:latin typeface="Arial" panose="020B0604020202020204" pitchFamily="34" charset="0"/>
                <a:cs typeface="Arial" panose="020B0604020202020204" pitchFamily="34" charset="0"/>
              </a:rPr>
              <a:t>The SSCE is offered at the LEA level. This includes county offices of education (COEs), school districts, charter schools. </a:t>
            </a:r>
          </a:p>
          <a:p>
            <a:pPr>
              <a:spcBef>
                <a:spcPts val="1200"/>
              </a:spcBef>
            </a:pPr>
            <a:r>
              <a:rPr lang="en-US" sz="3200" dirty="0">
                <a:latin typeface="Arial" panose="020B0604020202020204" pitchFamily="34" charset="0"/>
                <a:cs typeface="Arial" panose="020B0604020202020204" pitchFamily="34" charset="0"/>
              </a:rPr>
              <a:t>Individual school sites may not offer the SSCE without it also being available district- or county-wide.</a:t>
            </a:r>
          </a:p>
          <a:p>
            <a:pPr>
              <a:spcBef>
                <a:spcPts val="1200"/>
              </a:spcBef>
            </a:pPr>
            <a:r>
              <a:rPr lang="en-US" dirty="0">
                <a:highlight>
                  <a:srgbClr val="FFFFFF"/>
                </a:highlight>
              </a:rPr>
              <a:t>Any grade ten, eleven, or twelve pupil enrolled in California public schools, the juvenile justice system, or in alternative school settings at a participating LEA is eligible to earn a SSCE.</a:t>
            </a:r>
          </a:p>
          <a:p>
            <a:pPr>
              <a:spcBef>
                <a:spcPts val="1200"/>
              </a:spcBef>
            </a:pPr>
            <a:r>
              <a:rPr lang="en-US" dirty="0"/>
              <a:t>Students must demonstrate attainment of all five statewide criteria, as well as any locally-adopted requirements, to be eligible for an SSCE. </a:t>
            </a:r>
            <a:endParaRPr lang="en-US" dirty="0">
              <a:highlight>
                <a:srgbClr val="FFFFFF"/>
              </a:highlight>
            </a:endParaRPr>
          </a:p>
        </p:txBody>
      </p:sp>
    </p:spTree>
    <p:extLst>
      <p:ext uri="{BB962C8B-B14F-4D97-AF65-F5344CB8AC3E}">
        <p14:creationId xmlns:p14="http://schemas.microsoft.com/office/powerpoint/2010/main" val="4002277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5E6E-5336-9AF0-2654-A69E93381E9D}"/>
              </a:ext>
            </a:extLst>
          </p:cNvPr>
          <p:cNvSpPr>
            <a:spLocks noGrp="1"/>
          </p:cNvSpPr>
          <p:nvPr>
            <p:ph type="title"/>
          </p:nvPr>
        </p:nvSpPr>
        <p:spPr/>
        <p:txBody>
          <a:bodyPr/>
          <a:lstStyle/>
          <a:p>
            <a:r>
              <a:rPr lang="en-US"/>
              <a:t>Documents</a:t>
            </a:r>
          </a:p>
        </p:txBody>
      </p:sp>
      <p:sp>
        <p:nvSpPr>
          <p:cNvPr id="3" name="Content Placeholder 2">
            <a:extLst>
              <a:ext uri="{FF2B5EF4-FFF2-40B4-BE49-F238E27FC236}">
                <a16:creationId xmlns:a16="http://schemas.microsoft.com/office/drawing/2014/main" id="{986BB1DF-67A4-A453-5F35-2F832BBB3ABA}"/>
              </a:ext>
            </a:extLst>
          </p:cNvPr>
          <p:cNvSpPr>
            <a:spLocks noGrp="1"/>
          </p:cNvSpPr>
          <p:nvPr>
            <p:ph idx="1"/>
          </p:nvPr>
        </p:nvSpPr>
        <p:spPr>
          <a:xfrm>
            <a:off x="1345742" y="1593029"/>
            <a:ext cx="6921565" cy="4327323"/>
          </a:xfrm>
        </p:spPr>
        <p:txBody>
          <a:bodyPr vert="horz" lIns="91440" tIns="45720" rIns="91440" bIns="45720" numCol="1" rtlCol="0" anchor="t">
            <a:normAutofit fontScale="85000" lnSpcReduction="20000"/>
          </a:bodyPr>
          <a:lstStyle/>
          <a:p>
            <a:r>
              <a:rPr lang="en-US" dirty="0"/>
              <a:t>Eligible documents include:</a:t>
            </a:r>
          </a:p>
          <a:p>
            <a:pPr lvl="1">
              <a:spcBef>
                <a:spcPts val="1200"/>
              </a:spcBef>
              <a:spcAft>
                <a:spcPts val="0"/>
              </a:spcAft>
            </a:pPr>
            <a:r>
              <a:rPr lang="en-US" dirty="0"/>
              <a:t>High school diploma</a:t>
            </a:r>
          </a:p>
          <a:p>
            <a:pPr lvl="1">
              <a:spcBef>
                <a:spcPts val="1200"/>
              </a:spcBef>
              <a:spcAft>
                <a:spcPts val="0"/>
              </a:spcAft>
            </a:pPr>
            <a:r>
              <a:rPr lang="en-US" dirty="0"/>
              <a:t>Alternate high school diploma (</a:t>
            </a:r>
            <a:r>
              <a:rPr lang="en-US" i="1" dirty="0"/>
              <a:t>EC</a:t>
            </a:r>
            <a:r>
              <a:rPr lang="en-US" dirty="0"/>
              <a:t> </a:t>
            </a:r>
            <a:r>
              <a:rPr lang="en-US" i="0" dirty="0">
                <a:solidFill>
                  <a:srgbClr val="000000"/>
                </a:solidFill>
                <a:effectLst/>
                <a:highlight>
                  <a:srgbClr val="FFFFFF"/>
                </a:highlight>
              </a:rPr>
              <a:t>51225.31); </a:t>
            </a:r>
          </a:p>
          <a:p>
            <a:pPr lvl="1">
              <a:spcBef>
                <a:spcPts val="1200"/>
              </a:spcBef>
              <a:spcAft>
                <a:spcPts val="0"/>
              </a:spcAft>
            </a:pPr>
            <a:r>
              <a:rPr lang="en-US" dirty="0"/>
              <a:t>General Educational Development Certificates</a:t>
            </a:r>
          </a:p>
          <a:p>
            <a:pPr lvl="1">
              <a:spcBef>
                <a:spcPts val="1200"/>
              </a:spcBef>
              <a:spcAft>
                <a:spcPts val="0"/>
              </a:spcAft>
            </a:pPr>
            <a:r>
              <a:rPr lang="en-US" dirty="0"/>
              <a:t>Certificates of Completion (</a:t>
            </a:r>
            <a:r>
              <a:rPr lang="en-US" i="1" dirty="0"/>
              <a:t>EC</a:t>
            </a:r>
            <a:r>
              <a:rPr lang="en-US" dirty="0"/>
              <a:t> Section 56390)</a:t>
            </a:r>
          </a:p>
          <a:p>
            <a:pPr lvl="1">
              <a:spcBef>
                <a:spcPts val="1200"/>
              </a:spcBef>
            </a:pPr>
            <a:r>
              <a:rPr lang="en-US" dirty="0"/>
              <a:t>Transcripts (grades ten, eleven or twelve)</a:t>
            </a:r>
          </a:p>
          <a:p>
            <a:pPr>
              <a:spcBef>
                <a:spcPts val="1200"/>
              </a:spcBef>
            </a:pPr>
            <a:r>
              <a:rPr lang="en-US" dirty="0"/>
              <a:t>Students receive only one insignia.</a:t>
            </a:r>
          </a:p>
        </p:txBody>
      </p:sp>
      <p:pic>
        <p:nvPicPr>
          <p:cNvPr id="4" name="Picture 3" descr="State Seal of Civic Engagement insignia, including images of the state of California, the United States flag, and a California Grizzly bear. Titled &quot;State Seal of Civic Engagement.&quot;">
            <a:extLst>
              <a:ext uri="{FF2B5EF4-FFF2-40B4-BE49-F238E27FC236}">
                <a16:creationId xmlns:a16="http://schemas.microsoft.com/office/drawing/2014/main" id="{6E77BEDE-DCE2-4501-E192-8963FAD80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2464" y="1960764"/>
            <a:ext cx="2936472" cy="2936472"/>
          </a:xfrm>
          <a:prstGeom prst="rect">
            <a:avLst/>
          </a:prstGeom>
        </p:spPr>
      </p:pic>
    </p:spTree>
    <p:extLst>
      <p:ext uri="{BB962C8B-B14F-4D97-AF65-F5344CB8AC3E}">
        <p14:creationId xmlns:p14="http://schemas.microsoft.com/office/powerpoint/2010/main" val="24251177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CB094-91A1-2236-50B5-09CD6E29F65F}"/>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74AE7F31-B8D8-8544-CEFB-847890B5D03F}"/>
              </a:ext>
            </a:extLst>
          </p:cNvPr>
          <p:cNvSpPr>
            <a:spLocks noGrp="1"/>
          </p:cNvSpPr>
          <p:nvPr>
            <p:ph type="title"/>
          </p:nvPr>
        </p:nvSpPr>
        <p:spPr/>
        <p:txBody>
          <a:bodyPr/>
          <a:lstStyle/>
          <a:p>
            <a:r>
              <a:rPr lang="en-US" dirty="0"/>
              <a:t>SSCE Participation Maps</a:t>
            </a:r>
          </a:p>
        </p:txBody>
      </p:sp>
      <p:grpSp>
        <p:nvGrpSpPr>
          <p:cNvPr id="2" name="Group 1" descr="The left map shows LEAs that offered the State Seal of Civic Engagement in 2020–21, while the right map displays all LEAs that have offered it since.">
            <a:extLst>
              <a:ext uri="{FF2B5EF4-FFF2-40B4-BE49-F238E27FC236}">
                <a16:creationId xmlns:a16="http://schemas.microsoft.com/office/drawing/2014/main" id="{EB57F37E-29B2-E54A-0402-97336BDF97AF}"/>
              </a:ext>
            </a:extLst>
          </p:cNvPr>
          <p:cNvGrpSpPr/>
          <p:nvPr/>
        </p:nvGrpSpPr>
        <p:grpSpPr>
          <a:xfrm>
            <a:off x="5915" y="0"/>
            <a:ext cx="12191941" cy="6858000"/>
            <a:chOff x="5915" y="0"/>
            <a:chExt cx="12191941" cy="6858000"/>
          </a:xfrm>
        </p:grpSpPr>
        <p:grpSp>
          <p:nvGrpSpPr>
            <p:cNvPr id="4" name="Group 3" descr="Map of California identifying districts that offered the State Seal of Civic Engagement in the 2020-21 school year.">
              <a:extLst>
                <a:ext uri="{FF2B5EF4-FFF2-40B4-BE49-F238E27FC236}">
                  <a16:creationId xmlns:a16="http://schemas.microsoft.com/office/drawing/2014/main" id="{02BCA975-8954-01D4-8C46-4F654ED99D5F}"/>
                </a:ext>
              </a:extLst>
            </p:cNvPr>
            <p:cNvGrpSpPr/>
            <p:nvPr/>
          </p:nvGrpSpPr>
          <p:grpSpPr>
            <a:xfrm>
              <a:off x="5915" y="0"/>
              <a:ext cx="6640933" cy="6858000"/>
              <a:chOff x="5915" y="0"/>
              <a:chExt cx="6640933" cy="6858000"/>
            </a:xfrm>
          </p:grpSpPr>
          <p:pic>
            <p:nvPicPr>
              <p:cNvPr id="5" name="Picture 4" descr="Map of California identifying districts that offered the State Seal of Civic Engagement in the 2020-21 school year.">
                <a:extLst>
                  <a:ext uri="{FF2B5EF4-FFF2-40B4-BE49-F238E27FC236}">
                    <a16:creationId xmlns:a16="http://schemas.microsoft.com/office/drawing/2014/main" id="{846D7F95-39AB-EB12-A7C6-767AE5B65CD9}"/>
                  </a:ext>
                  <a:ext uri="{C183D7F6-B498-43B3-948B-1728B52AA6E4}">
                    <adec:decorative xmlns:adec="http://schemas.microsoft.com/office/drawing/2017/decorative" val="0"/>
                  </a:ext>
                </a:extLst>
              </p:cNvPr>
              <p:cNvPicPr>
                <a:picLocks noChangeAspect="1"/>
              </p:cNvPicPr>
              <p:nvPr/>
            </p:nvPicPr>
            <p:blipFill>
              <a:blip r:embed="rId3"/>
              <a:srcRect l="4871"/>
              <a:stretch>
                <a:fillRect/>
              </a:stretch>
            </p:blipFill>
            <p:spPr>
              <a:xfrm>
                <a:off x="5915" y="0"/>
                <a:ext cx="6640933" cy="6858000"/>
              </a:xfrm>
              <a:prstGeom prst="rect">
                <a:avLst/>
              </a:prstGeom>
              <a:ln w="19050">
                <a:solidFill>
                  <a:schemeClr val="bg2">
                    <a:lumMod val="25000"/>
                  </a:schemeClr>
                </a:solidFill>
              </a:ln>
            </p:spPr>
          </p:pic>
          <p:sp>
            <p:nvSpPr>
              <p:cNvPr id="36" name="Rectangle 35" descr="Map of California identifying districts that offered the State Seal of Civic Engagement in the 2020-21 school year.">
                <a:extLst>
                  <a:ext uri="{FF2B5EF4-FFF2-40B4-BE49-F238E27FC236}">
                    <a16:creationId xmlns:a16="http://schemas.microsoft.com/office/drawing/2014/main" id="{8CF883C4-7EFE-BF5D-918C-479D2B798003}"/>
                  </a:ext>
                </a:extLst>
              </p:cNvPr>
              <p:cNvSpPr/>
              <p:nvPr/>
            </p:nvSpPr>
            <p:spPr>
              <a:xfrm>
                <a:off x="2827622" y="104503"/>
                <a:ext cx="3082834" cy="744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2020–21</a:t>
                </a:r>
              </a:p>
            </p:txBody>
          </p:sp>
        </p:grpSp>
        <p:grpSp>
          <p:nvGrpSpPr>
            <p:cNvPr id="6" name="Group 5" descr="Map of California identifying all districts that offered the State Seal of Civic Engagement from the 2020-21 to 2024-25 school years.">
              <a:extLst>
                <a:ext uri="{FF2B5EF4-FFF2-40B4-BE49-F238E27FC236}">
                  <a16:creationId xmlns:a16="http://schemas.microsoft.com/office/drawing/2014/main" id="{C1B64885-73AE-E046-BC91-7CFF91AB1D99}"/>
                </a:ext>
              </a:extLst>
            </p:cNvPr>
            <p:cNvGrpSpPr/>
            <p:nvPr/>
          </p:nvGrpSpPr>
          <p:grpSpPr>
            <a:xfrm>
              <a:off x="6101856" y="0"/>
              <a:ext cx="6096000" cy="6858000"/>
              <a:chOff x="6101856" y="0"/>
              <a:chExt cx="6096000" cy="6858000"/>
            </a:xfrm>
          </p:grpSpPr>
          <p:pic>
            <p:nvPicPr>
              <p:cNvPr id="7" name="Picture 6" descr="Map of California identifying all districts that offered the State Seal of Civic Engagement from the 2020-21 to 2024-25 school years.">
                <a:extLst>
                  <a:ext uri="{FF2B5EF4-FFF2-40B4-BE49-F238E27FC236}">
                    <a16:creationId xmlns:a16="http://schemas.microsoft.com/office/drawing/2014/main" id="{0CF74AB8-36F0-3AA1-CB9B-91B4AFF4CBB5}"/>
                  </a:ext>
                  <a:ext uri="{C183D7F6-B498-43B3-948B-1728B52AA6E4}">
                    <adec:decorative xmlns:adec="http://schemas.microsoft.com/office/drawing/2017/decorative" val="0"/>
                  </a:ext>
                </a:extLst>
              </p:cNvPr>
              <p:cNvPicPr>
                <a:picLocks noChangeAspect="1"/>
              </p:cNvPicPr>
              <p:nvPr/>
            </p:nvPicPr>
            <p:blipFill>
              <a:blip r:embed="rId4"/>
              <a:srcRect l="5911" r="2294"/>
              <a:stretch>
                <a:fillRect/>
              </a:stretch>
            </p:blipFill>
            <p:spPr>
              <a:xfrm>
                <a:off x="6101856" y="0"/>
                <a:ext cx="6096000" cy="6858000"/>
              </a:xfrm>
              <a:prstGeom prst="rect">
                <a:avLst/>
              </a:prstGeom>
              <a:ln w="19050">
                <a:solidFill>
                  <a:schemeClr val="bg2">
                    <a:lumMod val="25000"/>
                  </a:schemeClr>
                </a:solidFill>
              </a:ln>
            </p:spPr>
          </p:pic>
          <p:sp>
            <p:nvSpPr>
              <p:cNvPr id="37" name="Rectangle 36">
                <a:extLst>
                  <a:ext uri="{FF2B5EF4-FFF2-40B4-BE49-F238E27FC236}">
                    <a16:creationId xmlns:a16="http://schemas.microsoft.com/office/drawing/2014/main" id="{C74B5FF3-2119-717E-2653-5BF2D16543D1}"/>
                  </a:ext>
                </a:extLst>
              </p:cNvPr>
              <p:cNvSpPr/>
              <p:nvPr/>
            </p:nvSpPr>
            <p:spPr>
              <a:xfrm>
                <a:off x="8956766" y="104503"/>
                <a:ext cx="3082834" cy="744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All LEAs</a:t>
                </a:r>
              </a:p>
            </p:txBody>
          </p:sp>
        </p:grpSp>
      </p:grpSp>
    </p:spTree>
    <p:extLst>
      <p:ext uri="{BB962C8B-B14F-4D97-AF65-F5344CB8AC3E}">
        <p14:creationId xmlns:p14="http://schemas.microsoft.com/office/powerpoint/2010/main" val="39299613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Statewide Insignia Request Data (1)</a:t>
            </a:r>
          </a:p>
        </p:txBody>
      </p:sp>
      <p:graphicFrame>
        <p:nvGraphicFramePr>
          <p:cNvPr id="7" name="Google Shape;481;g263f8741117_0_673" descr="Table showing statewide insignia requests and distribution for the 2020–21, 2021–22, and 2022–23 school years.">
            <a:extLst>
              <a:ext uri="{FF2B5EF4-FFF2-40B4-BE49-F238E27FC236}">
                <a16:creationId xmlns:a16="http://schemas.microsoft.com/office/drawing/2014/main" id="{050355B0-BFD0-F758-BC82-2143D3A89699}"/>
              </a:ext>
            </a:extLst>
          </p:cNvPr>
          <p:cNvGraphicFramePr/>
          <p:nvPr>
            <p:extLst>
              <p:ext uri="{D42A27DB-BD31-4B8C-83A1-F6EECF244321}">
                <p14:modId xmlns:p14="http://schemas.microsoft.com/office/powerpoint/2010/main" val="3824498571"/>
              </p:ext>
            </p:extLst>
          </p:nvPr>
        </p:nvGraphicFramePr>
        <p:xfrm>
          <a:off x="65466" y="1624210"/>
          <a:ext cx="12061067" cy="3450285"/>
        </p:xfrm>
        <a:graphic>
          <a:graphicData uri="http://schemas.openxmlformats.org/drawingml/2006/table">
            <a:tbl>
              <a:tblPr firstRow="1" firstCol="1" bandRow="1">
                <a:tableStyleId>{073A0DAA-6AF3-43AB-8588-CEC1D06C72B9}</a:tableStyleId>
              </a:tblPr>
              <a:tblGrid>
                <a:gridCol w="2724997">
                  <a:extLst>
                    <a:ext uri="{9D8B030D-6E8A-4147-A177-3AD203B41FA5}">
                      <a16:colId xmlns:a16="http://schemas.microsoft.com/office/drawing/2014/main" val="20000"/>
                    </a:ext>
                  </a:extLst>
                </a:gridCol>
                <a:gridCol w="1867214">
                  <a:extLst>
                    <a:ext uri="{9D8B030D-6E8A-4147-A177-3AD203B41FA5}">
                      <a16:colId xmlns:a16="http://schemas.microsoft.com/office/drawing/2014/main" val="1117576428"/>
                    </a:ext>
                  </a:extLst>
                </a:gridCol>
                <a:gridCol w="1867214">
                  <a:extLst>
                    <a:ext uri="{9D8B030D-6E8A-4147-A177-3AD203B41FA5}">
                      <a16:colId xmlns:a16="http://schemas.microsoft.com/office/drawing/2014/main" val="20001"/>
                    </a:ext>
                  </a:extLst>
                </a:gridCol>
                <a:gridCol w="1867214">
                  <a:extLst>
                    <a:ext uri="{9D8B030D-6E8A-4147-A177-3AD203B41FA5}">
                      <a16:colId xmlns:a16="http://schemas.microsoft.com/office/drawing/2014/main" val="20002"/>
                    </a:ext>
                  </a:extLst>
                </a:gridCol>
                <a:gridCol w="1867214">
                  <a:extLst>
                    <a:ext uri="{9D8B030D-6E8A-4147-A177-3AD203B41FA5}">
                      <a16:colId xmlns:a16="http://schemas.microsoft.com/office/drawing/2014/main" val="20003"/>
                    </a:ext>
                  </a:extLst>
                </a:gridCol>
                <a:gridCol w="1867214">
                  <a:extLst>
                    <a:ext uri="{9D8B030D-6E8A-4147-A177-3AD203B41FA5}">
                      <a16:colId xmlns:a16="http://schemas.microsoft.com/office/drawing/2014/main" val="4131590656"/>
                    </a:ext>
                  </a:extLst>
                </a:gridCol>
              </a:tblGrid>
              <a:tr h="394475">
                <a:tc>
                  <a:txBody>
                    <a:bodyPr/>
                    <a:lstStyle/>
                    <a:p>
                      <a:pPr marL="0" marR="0" lvl="0" indent="0" algn="l" rtl="0">
                        <a:spcBef>
                          <a:spcPts val="0"/>
                        </a:spcBef>
                        <a:spcAft>
                          <a:spcPts val="0"/>
                        </a:spcAft>
                        <a:buNone/>
                      </a:pPr>
                      <a:r>
                        <a:rPr lang="en-US" sz="2800" b="1">
                          <a:latin typeface="Arial" panose="020B0604020202020204" pitchFamily="34" charset="0"/>
                          <a:cs typeface="Arial" panose="020B0604020202020204" pitchFamily="34" charset="0"/>
                        </a:rPr>
                        <a:t>Participants</a:t>
                      </a:r>
                    </a:p>
                  </a:txBody>
                  <a:tcPr marL="68575" marR="68575" marT="34300" marB="34300"/>
                </a:tc>
                <a:tc>
                  <a:txBody>
                    <a:bodyPr/>
                    <a:lstStyle/>
                    <a:p>
                      <a:pPr marL="0" marR="0" lvl="0" indent="0" algn="ctr" rtl="0">
                        <a:spcBef>
                          <a:spcPts val="0"/>
                        </a:spcBef>
                        <a:spcAft>
                          <a:spcPts val="0"/>
                        </a:spcAft>
                        <a:buNone/>
                      </a:pPr>
                      <a:r>
                        <a:rPr lang="en-US" sz="2800" b="1">
                          <a:latin typeface="Arial" panose="020B0604020202020204" pitchFamily="34" charset="0"/>
                          <a:cs typeface="Arial" panose="020B0604020202020204" pitchFamily="34" charset="0"/>
                        </a:rPr>
                        <a:t>2020–21</a:t>
                      </a:r>
                    </a:p>
                  </a:txBody>
                  <a:tcPr marL="68575" marR="68575" marT="34300" marB="34300"/>
                </a:tc>
                <a:tc>
                  <a:txBody>
                    <a:bodyPr/>
                    <a:lstStyle/>
                    <a:p>
                      <a:pPr marL="0" marR="0" lvl="0" indent="0" algn="ctr" rtl="0">
                        <a:spcBef>
                          <a:spcPts val="0"/>
                        </a:spcBef>
                        <a:spcAft>
                          <a:spcPts val="0"/>
                        </a:spcAft>
                        <a:buNone/>
                      </a:pPr>
                      <a:r>
                        <a:rPr lang="en-US" sz="2800" b="1">
                          <a:latin typeface="Arial" panose="020B0604020202020204" pitchFamily="34" charset="0"/>
                          <a:cs typeface="Arial" panose="020B0604020202020204" pitchFamily="34" charset="0"/>
                        </a:rPr>
                        <a:t>2021–22</a:t>
                      </a:r>
                    </a:p>
                  </a:txBody>
                  <a:tcPr marL="68575" marR="68575" marT="34300" marB="343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latin typeface="Arial" panose="020B0604020202020204" pitchFamily="34" charset="0"/>
                          <a:cs typeface="Arial" panose="020B0604020202020204" pitchFamily="34" charset="0"/>
                        </a:rPr>
                        <a:t>2022–23</a:t>
                      </a:r>
                    </a:p>
                  </a:txBody>
                  <a:tcPr marL="68575" marR="68575" marT="34300" marB="343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latin typeface="Arial" panose="020B0604020202020204" pitchFamily="34" charset="0"/>
                          <a:cs typeface="Arial" panose="020B0604020202020204" pitchFamily="34" charset="0"/>
                        </a:rPr>
                        <a:t>2023–24</a:t>
                      </a:r>
                    </a:p>
                  </a:txBody>
                  <a:tcPr marL="68575" marR="68575" marT="34300" marB="34300"/>
                </a:tc>
                <a:tc>
                  <a:txBody>
                    <a:bodyPr/>
                    <a:lstStyle/>
                    <a:p>
                      <a:pPr marL="0" marR="0" lvl="0" indent="0" algn="ctr" rtl="0">
                        <a:spcBef>
                          <a:spcPts val="0"/>
                        </a:spcBef>
                        <a:spcAft>
                          <a:spcPts val="0"/>
                        </a:spcAft>
                        <a:buNone/>
                      </a:pPr>
                      <a:r>
                        <a:rPr lang="en-US" sz="2800" b="1">
                          <a:latin typeface="Arial" panose="020B0604020202020204" pitchFamily="34" charset="0"/>
                          <a:cs typeface="Arial" panose="020B0604020202020204" pitchFamily="34" charset="0"/>
                        </a:rPr>
                        <a:t>2024–25</a:t>
                      </a:r>
                    </a:p>
                  </a:txBody>
                  <a:tcPr marL="68575" marR="68575" marT="34300" marB="34300"/>
                </a:tc>
                <a:extLst>
                  <a:ext uri="{0D108BD9-81ED-4DB2-BD59-A6C34878D82A}">
                    <a16:rowId xmlns:a16="http://schemas.microsoft.com/office/drawing/2014/main" val="10000"/>
                  </a:ext>
                </a:extLst>
              </a:tr>
              <a:tr h="404450">
                <a:tc>
                  <a:txBody>
                    <a:bodyPr/>
                    <a:lstStyle/>
                    <a:p>
                      <a:pPr marL="0" marR="0" lvl="0" indent="0" algn="l" rtl="0">
                        <a:spcBef>
                          <a:spcPts val="0"/>
                        </a:spcBef>
                        <a:spcAft>
                          <a:spcPts val="0"/>
                        </a:spcAft>
                        <a:buNone/>
                      </a:pPr>
                      <a:r>
                        <a:rPr lang="en-US" sz="2400" b="1">
                          <a:latin typeface="Arial" panose="020B0604020202020204" pitchFamily="34" charset="0"/>
                          <a:cs typeface="Arial" panose="020B0604020202020204" pitchFamily="34" charset="0"/>
                        </a:rPr>
                        <a:t>Counties</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16</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26</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29</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32</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33</a:t>
                      </a:r>
                    </a:p>
                  </a:txBody>
                  <a:tcPr marL="68575" marR="68575" marT="34300" marB="34300"/>
                </a:tc>
                <a:extLst>
                  <a:ext uri="{0D108BD9-81ED-4DB2-BD59-A6C34878D82A}">
                    <a16:rowId xmlns:a16="http://schemas.microsoft.com/office/drawing/2014/main" val="10001"/>
                  </a:ext>
                </a:extLst>
              </a:tr>
              <a:tr h="972675">
                <a:tc>
                  <a:txBody>
                    <a:bodyPr/>
                    <a:lstStyle/>
                    <a:p>
                      <a:pPr marL="0" marR="0" lvl="0" indent="0" algn="l" rtl="0">
                        <a:lnSpc>
                          <a:spcPct val="100000"/>
                        </a:lnSpc>
                        <a:spcBef>
                          <a:spcPts val="0"/>
                        </a:spcBef>
                        <a:spcAft>
                          <a:spcPts val="0"/>
                        </a:spcAft>
                        <a:buNone/>
                      </a:pPr>
                      <a:r>
                        <a:rPr lang="en-US" sz="2400" b="1">
                          <a:latin typeface="Arial" panose="020B0604020202020204" pitchFamily="34" charset="0"/>
                          <a:cs typeface="Arial" panose="020B0604020202020204" pitchFamily="34" charset="0"/>
                        </a:rPr>
                        <a:t>Local Educational Agencies</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28</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68</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88</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111</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161</a:t>
                      </a:r>
                    </a:p>
                  </a:txBody>
                  <a:tcPr marL="68575" marR="68575" marT="34300" marB="34300"/>
                </a:tc>
                <a:extLst>
                  <a:ext uri="{0D108BD9-81ED-4DB2-BD59-A6C34878D82A}">
                    <a16:rowId xmlns:a16="http://schemas.microsoft.com/office/drawing/2014/main" val="10002"/>
                  </a:ext>
                </a:extLst>
              </a:tr>
              <a:tr h="554605">
                <a:tc>
                  <a:txBody>
                    <a:bodyPr/>
                    <a:lstStyle/>
                    <a:p>
                      <a:pPr marL="0" marR="0" lvl="0" indent="0" algn="l" rtl="0">
                        <a:spcBef>
                          <a:spcPts val="0"/>
                        </a:spcBef>
                        <a:spcAft>
                          <a:spcPts val="0"/>
                        </a:spcAft>
                        <a:buNone/>
                      </a:pPr>
                      <a:r>
                        <a:rPr lang="en-US" sz="2400" b="1">
                          <a:latin typeface="Arial" panose="020B0604020202020204" pitchFamily="34" charset="0"/>
                          <a:cs typeface="Arial" panose="020B0604020202020204" pitchFamily="34" charset="0"/>
                        </a:rPr>
                        <a:t>School Sites</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103</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182</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260</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345</a:t>
                      </a:r>
                    </a:p>
                  </a:txBody>
                  <a:tcPr marL="68575" marR="68575" marT="34300" marB="34300"/>
                </a:tc>
                <a:tc>
                  <a:txBody>
                    <a:bodyPr/>
                    <a:lstStyle/>
                    <a:p>
                      <a:pPr marL="0" marR="0" lvl="0" indent="0" algn="ctr" rtl="0">
                        <a:spcBef>
                          <a:spcPts val="0"/>
                        </a:spcBef>
                        <a:spcAft>
                          <a:spcPts val="0"/>
                        </a:spcAft>
                        <a:buNone/>
                      </a:pPr>
                      <a:r>
                        <a:rPr lang="en-US" sz="2400">
                          <a:latin typeface="Arial" panose="020B0604020202020204" pitchFamily="34" charset="0"/>
                          <a:cs typeface="Arial" panose="020B0604020202020204" pitchFamily="34" charset="0"/>
                        </a:rPr>
                        <a:t>492</a:t>
                      </a:r>
                    </a:p>
                  </a:txBody>
                  <a:tcPr marL="68575" marR="68575" marT="34300" marB="34300"/>
                </a:tc>
                <a:extLst>
                  <a:ext uri="{0D108BD9-81ED-4DB2-BD59-A6C34878D82A}">
                    <a16:rowId xmlns:a16="http://schemas.microsoft.com/office/drawing/2014/main" val="10003"/>
                  </a:ext>
                </a:extLst>
              </a:tr>
              <a:tr h="650200">
                <a:tc>
                  <a:txBody>
                    <a:bodyPr/>
                    <a:lstStyle/>
                    <a:p>
                      <a:pPr marL="0" marR="0" lvl="0" indent="0" algn="l" rtl="0">
                        <a:spcBef>
                          <a:spcPts val="0"/>
                        </a:spcBef>
                        <a:spcAft>
                          <a:spcPts val="0"/>
                        </a:spcAft>
                        <a:buNone/>
                      </a:pPr>
                      <a:r>
                        <a:rPr lang="en-US" sz="2400" b="1">
                          <a:latin typeface="Arial" panose="020B0604020202020204" pitchFamily="34" charset="0"/>
                          <a:cs typeface="Arial" panose="020B0604020202020204" pitchFamily="34" charset="0"/>
                        </a:rPr>
                        <a:t>Total Insignias Requested</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4,821</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10,122</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12,566</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15,648</a:t>
                      </a:r>
                    </a:p>
                  </a:txBody>
                  <a:tcPr marL="68575" marR="68575" marT="34300" marB="34300"/>
                </a:tc>
                <a:tc>
                  <a:txBody>
                    <a:bodyPr/>
                    <a:lstStyle/>
                    <a:p>
                      <a:pPr marL="0" marR="0" lvl="0" indent="0" algn="ctr" rtl="0">
                        <a:spcBef>
                          <a:spcPts val="0"/>
                        </a:spcBef>
                        <a:spcAft>
                          <a:spcPts val="600"/>
                        </a:spcAft>
                        <a:buNone/>
                      </a:pPr>
                      <a:r>
                        <a:rPr lang="en-US" sz="2400" dirty="0">
                          <a:latin typeface="Arial" panose="020B0604020202020204" pitchFamily="34" charset="0"/>
                          <a:cs typeface="Arial" panose="020B0604020202020204" pitchFamily="34" charset="0"/>
                        </a:rPr>
                        <a:t>23,040</a:t>
                      </a:r>
                    </a:p>
                  </a:txBody>
                  <a:tcPr marL="68575" marR="68575" marT="34300" marB="34300"/>
                </a:tc>
                <a:extLst>
                  <a:ext uri="{0D108BD9-81ED-4DB2-BD59-A6C34878D82A}">
                    <a16:rowId xmlns:a16="http://schemas.microsoft.com/office/drawing/2014/main" val="3693088345"/>
                  </a:ext>
                </a:extLst>
              </a:tr>
            </a:tbl>
          </a:graphicData>
        </a:graphic>
      </p:graphicFrame>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9448800" y="64817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202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5BD53-468E-302F-2414-5357A511D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C12DF-90B8-1758-4571-3027D0C71777}"/>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a:lnSpc>
                <a:spcPct val="90000"/>
              </a:lnSpc>
            </a:pPr>
            <a:r>
              <a:rPr lang="en-US" sz="4000" b="1" kern="1200" dirty="0">
                <a:solidFill>
                  <a:schemeClr val="tx1"/>
                </a:solidFill>
                <a:latin typeface="Arial" panose="020B0604020202020204" pitchFamily="34" charset="0"/>
                <a:cs typeface="Arial" panose="020B0604020202020204" pitchFamily="34" charset="0"/>
              </a:rPr>
              <a:t>College/Career Indicator Overview</a:t>
            </a:r>
          </a:p>
        </p:txBody>
      </p:sp>
      <p:sp>
        <p:nvSpPr>
          <p:cNvPr id="3" name="Content Placeholder 2">
            <a:extLst>
              <a:ext uri="{FF2B5EF4-FFF2-40B4-BE49-F238E27FC236}">
                <a16:creationId xmlns:a16="http://schemas.microsoft.com/office/drawing/2014/main" id="{47A752CC-2E82-A111-CF7F-A2FCCE37FBDD}"/>
              </a:ext>
            </a:extLst>
          </p:cNvPr>
          <p:cNvSpPr>
            <a:spLocks noGrp="1"/>
          </p:cNvSpPr>
          <p:nvPr>
            <p:ph sz="half" idx="1"/>
          </p:nvPr>
        </p:nvSpPr>
        <p:spPr>
          <a:xfrm>
            <a:off x="838201" y="1984443"/>
            <a:ext cx="5257800" cy="4192520"/>
          </a:xfrm>
        </p:spPr>
        <p:txBody>
          <a:bodyPr vert="horz" lIns="91440" tIns="45720" rIns="91440" bIns="45720" rtlCol="0">
            <a:normAutofit/>
          </a:bodyPr>
          <a:lstStyle/>
          <a:p>
            <a:pPr marL="285750" indent="-228600">
              <a:lnSpc>
                <a:spcPct val="90000"/>
              </a:lnSpc>
              <a:spcAft>
                <a:spcPts val="600"/>
              </a:spcAft>
            </a:pPr>
            <a:r>
              <a:rPr lang="en-US" b="1">
                <a:solidFill>
                  <a:schemeClr val="tx1"/>
                </a:solidFill>
                <a:latin typeface="Arial" panose="020B0604020202020204" pitchFamily="34" charset="0"/>
                <a:cs typeface="Arial" panose="020B0604020202020204" pitchFamily="34" charset="0"/>
              </a:rPr>
              <a:t>High School </a:t>
            </a:r>
          </a:p>
          <a:p>
            <a:pPr marL="697230" lvl="1" indent="-228600"/>
            <a:r>
              <a:rPr lang="en-US">
                <a:solidFill>
                  <a:schemeClr val="tx1"/>
                </a:solidFill>
                <a:latin typeface="Arial" panose="020B0604020202020204" pitchFamily="34" charset="0"/>
                <a:cs typeface="Arial" panose="020B0604020202020204" pitchFamily="34" charset="0"/>
              </a:rPr>
              <a:t>Measures the percent of students who were prepared for college/career by their school/district</a:t>
            </a:r>
          </a:p>
        </p:txBody>
      </p:sp>
      <p:pic>
        <p:nvPicPr>
          <p:cNvPr id="8" name="Content Placeholder 7" descr="Graduation Rate Dashboard Card with overall Green status. 87.8 percent graduated, 1 percent point increase. Student group performance, 0 red, 0 orange, 7 yellow, 6 green, and 1 blue.">
            <a:extLst>
              <a:ext uri="{FF2B5EF4-FFF2-40B4-BE49-F238E27FC236}">
                <a16:creationId xmlns:a16="http://schemas.microsoft.com/office/drawing/2014/main" id="{23711451-4C55-E52C-FD24-106D5CE7A7B5}"/>
              </a:ext>
            </a:extLst>
          </p:cNvPr>
          <p:cNvPicPr>
            <a:picLocks noGrp="1" noChangeAspect="1"/>
          </p:cNvPicPr>
          <p:nvPr>
            <p:ph sz="half" idx="10"/>
          </p:nvPr>
        </p:nvPicPr>
        <p:blipFill>
          <a:blip r:embed="rId2">
            <a:extLst>
              <a:ext uri="{28A0092B-C50C-407E-A947-70E740481C1C}">
                <a14:useLocalDpi xmlns:a14="http://schemas.microsoft.com/office/drawing/2010/main" val="0"/>
              </a:ext>
            </a:extLst>
          </a:blip>
          <a:stretch>
            <a:fillRect/>
          </a:stretch>
        </p:blipFill>
        <p:spPr>
          <a:xfrm>
            <a:off x="7653733" y="410913"/>
            <a:ext cx="3700065" cy="6051149"/>
          </a:xfrm>
        </p:spPr>
      </p:pic>
    </p:spTree>
    <p:extLst>
      <p:ext uri="{BB962C8B-B14F-4D97-AF65-F5344CB8AC3E}">
        <p14:creationId xmlns:p14="http://schemas.microsoft.com/office/powerpoint/2010/main" val="9558754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AD4F-C584-0786-BDB3-DA4AE2B92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A377D7-5684-7818-D454-E68BB10DBA1E}"/>
              </a:ext>
            </a:extLst>
          </p:cNvPr>
          <p:cNvSpPr>
            <a:spLocks noGrp="1"/>
          </p:cNvSpPr>
          <p:nvPr>
            <p:ph type="title"/>
          </p:nvPr>
        </p:nvSpPr>
        <p:spPr/>
        <p:txBody>
          <a:bodyPr>
            <a:normAutofit fontScale="90000"/>
          </a:bodyPr>
          <a:lstStyle/>
          <a:p>
            <a:r>
              <a:rPr lang="en-US" dirty="0"/>
              <a:t>Statewide Insignia Request Data (2)</a:t>
            </a:r>
          </a:p>
        </p:txBody>
      </p:sp>
      <p:graphicFrame>
        <p:nvGraphicFramePr>
          <p:cNvPr id="7" name="Google Shape;481;g263f8741117_0_673" descr="Table showing statewide insignia requests and distribution for the 2020–21, 2021–22, and 2022–23 school years.">
            <a:extLst>
              <a:ext uri="{FF2B5EF4-FFF2-40B4-BE49-F238E27FC236}">
                <a16:creationId xmlns:a16="http://schemas.microsoft.com/office/drawing/2014/main" id="{599A3836-A691-6AEB-C0CA-D6407532D9F1}"/>
              </a:ext>
            </a:extLst>
          </p:cNvPr>
          <p:cNvGraphicFramePr/>
          <p:nvPr>
            <p:extLst>
              <p:ext uri="{D42A27DB-BD31-4B8C-83A1-F6EECF244321}">
                <p14:modId xmlns:p14="http://schemas.microsoft.com/office/powerpoint/2010/main" val="1327944083"/>
              </p:ext>
            </p:extLst>
          </p:nvPr>
        </p:nvGraphicFramePr>
        <p:xfrm>
          <a:off x="0" y="1643528"/>
          <a:ext cx="12166462" cy="4446766"/>
        </p:xfrm>
        <a:graphic>
          <a:graphicData uri="http://schemas.openxmlformats.org/drawingml/2006/table">
            <a:tbl>
              <a:tblPr firstRow="1" firstCol="1" lastRow="1" bandRow="1">
                <a:tableStyleId>{073A0DAA-6AF3-43AB-8588-CEC1D06C72B9}</a:tableStyleId>
              </a:tblPr>
              <a:tblGrid>
                <a:gridCol w="4119937">
                  <a:extLst>
                    <a:ext uri="{9D8B030D-6E8A-4147-A177-3AD203B41FA5}">
                      <a16:colId xmlns:a16="http://schemas.microsoft.com/office/drawing/2014/main" val="20000"/>
                    </a:ext>
                  </a:extLst>
                </a:gridCol>
                <a:gridCol w="1624638">
                  <a:extLst>
                    <a:ext uri="{9D8B030D-6E8A-4147-A177-3AD203B41FA5}">
                      <a16:colId xmlns:a16="http://schemas.microsoft.com/office/drawing/2014/main" val="1117576428"/>
                    </a:ext>
                  </a:extLst>
                </a:gridCol>
                <a:gridCol w="1624638">
                  <a:extLst>
                    <a:ext uri="{9D8B030D-6E8A-4147-A177-3AD203B41FA5}">
                      <a16:colId xmlns:a16="http://schemas.microsoft.com/office/drawing/2014/main" val="20001"/>
                    </a:ext>
                  </a:extLst>
                </a:gridCol>
                <a:gridCol w="1624638">
                  <a:extLst>
                    <a:ext uri="{9D8B030D-6E8A-4147-A177-3AD203B41FA5}">
                      <a16:colId xmlns:a16="http://schemas.microsoft.com/office/drawing/2014/main" val="20002"/>
                    </a:ext>
                  </a:extLst>
                </a:gridCol>
                <a:gridCol w="1624638">
                  <a:extLst>
                    <a:ext uri="{9D8B030D-6E8A-4147-A177-3AD203B41FA5}">
                      <a16:colId xmlns:a16="http://schemas.microsoft.com/office/drawing/2014/main" val="20003"/>
                    </a:ext>
                  </a:extLst>
                </a:gridCol>
                <a:gridCol w="1547973">
                  <a:extLst>
                    <a:ext uri="{9D8B030D-6E8A-4147-A177-3AD203B41FA5}">
                      <a16:colId xmlns:a16="http://schemas.microsoft.com/office/drawing/2014/main" val="4131590656"/>
                    </a:ext>
                  </a:extLst>
                </a:gridCol>
              </a:tblGrid>
              <a:tr h="394475">
                <a:tc>
                  <a:txBody>
                    <a:bodyPr/>
                    <a:lstStyle/>
                    <a:p>
                      <a:pPr marL="0" marR="0" lvl="0" indent="0" algn="l" rtl="0">
                        <a:spcBef>
                          <a:spcPts val="0"/>
                        </a:spcBef>
                        <a:spcAft>
                          <a:spcPts val="600"/>
                        </a:spcAft>
                        <a:buNone/>
                      </a:pPr>
                      <a:r>
                        <a:rPr lang="en-US" sz="2800" b="1">
                          <a:latin typeface="Arial" panose="020B0604020202020204" pitchFamily="34" charset="0"/>
                          <a:cs typeface="Arial" panose="020B0604020202020204" pitchFamily="34" charset="0"/>
                        </a:rPr>
                        <a:t>Document</a:t>
                      </a:r>
                    </a:p>
                  </a:txBody>
                  <a:tcPr marL="68575" marR="68575" marT="34300" marB="34300"/>
                </a:tc>
                <a:tc>
                  <a:txBody>
                    <a:bodyPr/>
                    <a:lstStyle/>
                    <a:p>
                      <a:pPr marL="0" marR="0" lvl="0" indent="0" algn="ctr" rtl="0">
                        <a:spcBef>
                          <a:spcPts val="0"/>
                        </a:spcBef>
                        <a:spcAft>
                          <a:spcPts val="600"/>
                        </a:spcAft>
                        <a:buNone/>
                      </a:pPr>
                      <a:r>
                        <a:rPr lang="en-US" sz="2800" b="1">
                          <a:latin typeface="Arial" panose="020B0604020202020204" pitchFamily="34" charset="0"/>
                          <a:cs typeface="Arial" panose="020B0604020202020204" pitchFamily="34" charset="0"/>
                        </a:rPr>
                        <a:t>2020–21</a:t>
                      </a:r>
                    </a:p>
                  </a:txBody>
                  <a:tcPr marL="68575" marR="68575" marT="34300" marB="34300"/>
                </a:tc>
                <a:tc>
                  <a:txBody>
                    <a:bodyPr/>
                    <a:lstStyle/>
                    <a:p>
                      <a:pPr marL="0" marR="0" lvl="0" indent="0" algn="ctr" rtl="0">
                        <a:spcBef>
                          <a:spcPts val="0"/>
                        </a:spcBef>
                        <a:spcAft>
                          <a:spcPts val="600"/>
                        </a:spcAft>
                        <a:buNone/>
                      </a:pPr>
                      <a:r>
                        <a:rPr lang="en-US" sz="2800" b="1">
                          <a:latin typeface="Arial" panose="020B0604020202020204" pitchFamily="34" charset="0"/>
                          <a:cs typeface="Arial" panose="020B0604020202020204" pitchFamily="34" charset="0"/>
                        </a:rPr>
                        <a:t>2021–22</a:t>
                      </a:r>
                    </a:p>
                  </a:txBody>
                  <a:tcPr marL="68575" marR="68575" marT="34300" marB="34300"/>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b="1">
                          <a:latin typeface="Arial" panose="020B0604020202020204" pitchFamily="34" charset="0"/>
                          <a:cs typeface="Arial" panose="020B0604020202020204" pitchFamily="34" charset="0"/>
                        </a:rPr>
                        <a:t>2022–23</a:t>
                      </a:r>
                    </a:p>
                  </a:txBody>
                  <a:tcPr marL="68575" marR="68575" marT="34300" marB="34300"/>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b="1">
                          <a:latin typeface="Arial" panose="020B0604020202020204" pitchFamily="34" charset="0"/>
                          <a:cs typeface="Arial" panose="020B0604020202020204" pitchFamily="34" charset="0"/>
                        </a:rPr>
                        <a:t>2023–24</a:t>
                      </a:r>
                    </a:p>
                  </a:txBody>
                  <a:tcPr marL="68575" marR="68575" marT="34300" marB="34300"/>
                </a:tc>
                <a:tc>
                  <a:txBody>
                    <a:bodyPr/>
                    <a:lstStyle/>
                    <a:p>
                      <a:pPr marL="0" marR="0" lvl="0" indent="0" algn="ctr" rtl="0">
                        <a:spcBef>
                          <a:spcPts val="0"/>
                        </a:spcBef>
                        <a:spcAft>
                          <a:spcPts val="600"/>
                        </a:spcAft>
                        <a:buNone/>
                      </a:pPr>
                      <a:r>
                        <a:rPr lang="en-US" sz="2800" b="1">
                          <a:latin typeface="Arial" panose="020B0604020202020204" pitchFamily="34" charset="0"/>
                          <a:cs typeface="Arial" panose="020B0604020202020204" pitchFamily="34" charset="0"/>
                        </a:rPr>
                        <a:t>2024–25</a:t>
                      </a:r>
                    </a:p>
                  </a:txBody>
                  <a:tcPr marL="68575" marR="68575" marT="34300" marB="34300"/>
                </a:tc>
                <a:extLst>
                  <a:ext uri="{0D108BD9-81ED-4DB2-BD59-A6C34878D82A}">
                    <a16:rowId xmlns:a16="http://schemas.microsoft.com/office/drawing/2014/main" val="10000"/>
                  </a:ext>
                </a:extLst>
              </a:tr>
              <a:tr h="404450">
                <a:tc>
                  <a:txBody>
                    <a:bodyPr/>
                    <a:lstStyle/>
                    <a:p>
                      <a:pPr marL="0" marR="0" lvl="0" indent="0" algn="l" rtl="0">
                        <a:spcBef>
                          <a:spcPts val="0"/>
                        </a:spcBef>
                        <a:spcAft>
                          <a:spcPts val="600"/>
                        </a:spcAft>
                        <a:buNone/>
                      </a:pPr>
                      <a:r>
                        <a:rPr lang="en-US" sz="2400" b="1">
                          <a:latin typeface="Arial" panose="020B0604020202020204" pitchFamily="34" charset="0"/>
                          <a:cs typeface="Arial" panose="020B0604020202020204" pitchFamily="34" charset="0"/>
                        </a:rPr>
                        <a:t>Diplomas</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4,286</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8,372</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9,883</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15,072</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21,313</a:t>
                      </a:r>
                    </a:p>
                  </a:txBody>
                  <a:tcPr marL="68575" marR="68575" marT="34300" marB="34300"/>
                </a:tc>
                <a:extLst>
                  <a:ext uri="{0D108BD9-81ED-4DB2-BD59-A6C34878D82A}">
                    <a16:rowId xmlns:a16="http://schemas.microsoft.com/office/drawing/2014/main" val="10001"/>
                  </a:ext>
                </a:extLst>
              </a:tr>
              <a:tr h="473007">
                <a:tc>
                  <a:txBody>
                    <a:bodyPr/>
                    <a:lstStyle/>
                    <a:p>
                      <a:pPr marL="0" marR="0" lvl="0" indent="0" algn="l" rtl="0">
                        <a:lnSpc>
                          <a:spcPct val="100000"/>
                        </a:lnSpc>
                        <a:spcBef>
                          <a:spcPts val="0"/>
                        </a:spcBef>
                        <a:spcAft>
                          <a:spcPts val="600"/>
                        </a:spcAft>
                        <a:buNone/>
                      </a:pPr>
                      <a:r>
                        <a:rPr lang="en-US" sz="2400" b="1">
                          <a:latin typeface="Arial" panose="020B0604020202020204" pitchFamily="34" charset="0"/>
                          <a:cs typeface="Arial" panose="020B0604020202020204" pitchFamily="34" charset="0"/>
                        </a:rPr>
                        <a:t>Alternate Diplomas</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170</a:t>
                      </a:r>
                    </a:p>
                  </a:txBody>
                  <a:tcPr marL="68575" marR="68575" marT="34300" marB="34300"/>
                </a:tc>
                <a:extLst>
                  <a:ext uri="{0D108BD9-81ED-4DB2-BD59-A6C34878D82A}">
                    <a16:rowId xmlns:a16="http://schemas.microsoft.com/office/drawing/2014/main" val="10002"/>
                  </a:ext>
                </a:extLst>
              </a:tr>
              <a:tr h="474271">
                <a:tc>
                  <a:txBody>
                    <a:bodyPr/>
                    <a:lstStyle/>
                    <a:p>
                      <a:pPr marL="0" marR="0" lvl="0" indent="0" algn="l" rtl="0">
                        <a:spcBef>
                          <a:spcPts val="0"/>
                        </a:spcBef>
                        <a:spcAft>
                          <a:spcPts val="600"/>
                        </a:spcAft>
                        <a:buNone/>
                      </a:pPr>
                      <a:r>
                        <a:rPr lang="en-US" sz="2400" b="1">
                          <a:latin typeface="Arial" panose="020B0604020202020204" pitchFamily="34" charset="0"/>
                          <a:cs typeface="Arial" panose="020B0604020202020204" pitchFamily="34" charset="0"/>
                        </a:rPr>
                        <a:t>GEDs</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0</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2</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0</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2</a:t>
                      </a:r>
                    </a:p>
                  </a:txBody>
                  <a:tcPr marL="68575" marR="68575" marT="34300" marB="34300"/>
                </a:tc>
                <a:extLst>
                  <a:ext uri="{0D108BD9-81ED-4DB2-BD59-A6C34878D82A}">
                    <a16:rowId xmlns:a16="http://schemas.microsoft.com/office/drawing/2014/main" val="10003"/>
                  </a:ext>
                </a:extLst>
              </a:tr>
              <a:tr h="501774">
                <a:tc>
                  <a:txBody>
                    <a:bodyPr/>
                    <a:lstStyle/>
                    <a:p>
                      <a:pPr marL="0" marR="0" lvl="0" indent="0" algn="l" rtl="0">
                        <a:spcBef>
                          <a:spcPts val="0"/>
                        </a:spcBef>
                        <a:spcAft>
                          <a:spcPts val="600"/>
                        </a:spcAft>
                        <a:buNone/>
                      </a:pPr>
                      <a:r>
                        <a:rPr lang="en-US" sz="2400" b="1">
                          <a:latin typeface="Arial" panose="020B0604020202020204" pitchFamily="34" charset="0"/>
                          <a:cs typeface="Arial" panose="020B0604020202020204" pitchFamily="34" charset="0"/>
                        </a:rPr>
                        <a:t>Certificates of Completion</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2</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59</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14</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4</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74</a:t>
                      </a:r>
                    </a:p>
                  </a:txBody>
                  <a:tcPr marL="68575" marR="68575" marT="34300" marB="34300"/>
                </a:tc>
                <a:extLst>
                  <a:ext uri="{0D108BD9-81ED-4DB2-BD59-A6C34878D82A}">
                    <a16:rowId xmlns:a16="http://schemas.microsoft.com/office/drawing/2014/main" val="1331037362"/>
                  </a:ext>
                </a:extLst>
              </a:tr>
              <a:tr h="462337">
                <a:tc>
                  <a:txBody>
                    <a:bodyPr/>
                    <a:lstStyle/>
                    <a:p>
                      <a:pPr marL="0" marR="0" lvl="0" indent="0" algn="l" rtl="0">
                        <a:spcBef>
                          <a:spcPts val="0"/>
                        </a:spcBef>
                        <a:spcAft>
                          <a:spcPts val="600"/>
                        </a:spcAft>
                        <a:buNone/>
                      </a:pPr>
                      <a:r>
                        <a:rPr lang="en-US" sz="2400" b="1">
                          <a:latin typeface="Arial" panose="020B0604020202020204" pitchFamily="34" charset="0"/>
                          <a:cs typeface="Arial" panose="020B0604020202020204" pitchFamily="34" charset="0"/>
                        </a:rPr>
                        <a:t>Grade Ten Transcripts</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0</a:t>
                      </a:r>
                    </a:p>
                  </a:txBody>
                  <a:tcPr marL="68575" marR="68575" marT="34300" marB="34300"/>
                </a:tc>
                <a:extLst>
                  <a:ext uri="{0D108BD9-81ED-4DB2-BD59-A6C34878D82A}">
                    <a16:rowId xmlns:a16="http://schemas.microsoft.com/office/drawing/2014/main" val="403549459"/>
                  </a:ext>
                </a:extLst>
              </a:tr>
              <a:tr h="462337">
                <a:tc>
                  <a:txBody>
                    <a:bodyPr/>
                    <a:lstStyle/>
                    <a:p>
                      <a:pPr marL="0" marR="0" lvl="0" indent="0" algn="l" rtl="0">
                        <a:spcBef>
                          <a:spcPts val="0"/>
                        </a:spcBef>
                        <a:spcAft>
                          <a:spcPts val="600"/>
                        </a:spcAft>
                        <a:buNone/>
                      </a:pPr>
                      <a:r>
                        <a:rPr lang="en-US" sz="2400" b="1">
                          <a:latin typeface="Arial" panose="020B0604020202020204" pitchFamily="34" charset="0"/>
                          <a:cs typeface="Arial" panose="020B0604020202020204" pitchFamily="34" charset="0"/>
                        </a:rPr>
                        <a:t>Grade Eleven Transcripts</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N/A</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61</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136</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335</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448</a:t>
                      </a:r>
                    </a:p>
                  </a:txBody>
                  <a:tcPr marL="68575" marR="68575" marT="34300" marB="34300"/>
                </a:tc>
                <a:extLst>
                  <a:ext uri="{0D108BD9-81ED-4DB2-BD59-A6C34878D82A}">
                    <a16:rowId xmlns:a16="http://schemas.microsoft.com/office/drawing/2014/main" val="338402960"/>
                  </a:ext>
                </a:extLst>
              </a:tr>
              <a:tr h="493160">
                <a:tc>
                  <a:txBody>
                    <a:bodyPr/>
                    <a:lstStyle/>
                    <a:p>
                      <a:pPr marL="0" marR="0" lvl="0" indent="0" algn="l" rtl="0">
                        <a:spcBef>
                          <a:spcPts val="0"/>
                        </a:spcBef>
                        <a:spcAft>
                          <a:spcPts val="600"/>
                        </a:spcAft>
                        <a:buNone/>
                      </a:pPr>
                      <a:r>
                        <a:rPr lang="en-US" sz="2400" b="1">
                          <a:latin typeface="Arial" panose="020B0604020202020204" pitchFamily="34" charset="0"/>
                          <a:cs typeface="Arial" panose="020B0604020202020204" pitchFamily="34" charset="0"/>
                        </a:rPr>
                        <a:t>Grade Twelve Transcripts</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532</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1,630</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2,531</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237</a:t>
                      </a:r>
                    </a:p>
                  </a:txBody>
                  <a:tcPr marL="68575" marR="68575" marT="34300" marB="34300"/>
                </a:tc>
                <a:tc>
                  <a:txBody>
                    <a:bodyPr/>
                    <a:lstStyle/>
                    <a:p>
                      <a:pPr marL="0" marR="0" lvl="0" indent="0" algn="ctr" rtl="0">
                        <a:spcBef>
                          <a:spcPts val="0"/>
                        </a:spcBef>
                        <a:spcAft>
                          <a:spcPts val="600"/>
                        </a:spcAft>
                        <a:buNone/>
                      </a:pPr>
                      <a:r>
                        <a:rPr lang="en-US" sz="2400">
                          <a:latin typeface="Arial" panose="020B0604020202020204" pitchFamily="34" charset="0"/>
                          <a:cs typeface="Arial" panose="020B0604020202020204" pitchFamily="34" charset="0"/>
                        </a:rPr>
                        <a:t>1,033</a:t>
                      </a:r>
                    </a:p>
                  </a:txBody>
                  <a:tcPr marL="68575" marR="68575" marT="34300" marB="34300"/>
                </a:tc>
                <a:extLst>
                  <a:ext uri="{0D108BD9-81ED-4DB2-BD59-A6C34878D82A}">
                    <a16:rowId xmlns:a16="http://schemas.microsoft.com/office/drawing/2014/main" val="1584249232"/>
                  </a:ext>
                </a:extLst>
              </a:tr>
              <a:tr h="650200">
                <a:tc>
                  <a:txBody>
                    <a:bodyPr/>
                    <a:lstStyle/>
                    <a:p>
                      <a:pPr marL="0" marR="0" lvl="0" indent="0" algn="l" rtl="0">
                        <a:spcBef>
                          <a:spcPts val="0"/>
                        </a:spcBef>
                        <a:spcAft>
                          <a:spcPts val="600"/>
                        </a:spcAft>
                        <a:buNone/>
                      </a:pPr>
                      <a:r>
                        <a:rPr lang="en-US" sz="2800" b="1">
                          <a:latin typeface="Arial" panose="020B0604020202020204" pitchFamily="34" charset="0"/>
                          <a:cs typeface="Arial" panose="020B0604020202020204" pitchFamily="34" charset="0"/>
                        </a:rPr>
                        <a:t>Total</a:t>
                      </a:r>
                    </a:p>
                  </a:txBody>
                  <a:tcPr marL="68575" marR="68575" marT="34300" marB="34300"/>
                </a:tc>
                <a:tc>
                  <a:txBody>
                    <a:bodyPr/>
                    <a:lstStyle/>
                    <a:p>
                      <a:pPr marL="0" marR="0" lvl="0" indent="0" algn="ctr" rtl="0">
                        <a:spcBef>
                          <a:spcPts val="0"/>
                        </a:spcBef>
                        <a:spcAft>
                          <a:spcPts val="600"/>
                        </a:spcAft>
                        <a:buNone/>
                      </a:pPr>
                      <a:r>
                        <a:rPr lang="en-US" sz="2800">
                          <a:latin typeface="Arial" panose="020B0604020202020204" pitchFamily="34" charset="0"/>
                          <a:cs typeface="Arial" panose="020B0604020202020204" pitchFamily="34" charset="0"/>
                        </a:rPr>
                        <a:t>4,821</a:t>
                      </a:r>
                    </a:p>
                  </a:txBody>
                  <a:tcPr marL="68575" marR="68575" marT="34300" marB="34300"/>
                </a:tc>
                <a:tc>
                  <a:txBody>
                    <a:bodyPr/>
                    <a:lstStyle/>
                    <a:p>
                      <a:pPr marL="0" marR="0" lvl="0" indent="0" algn="ctr" rtl="0">
                        <a:spcBef>
                          <a:spcPts val="0"/>
                        </a:spcBef>
                        <a:spcAft>
                          <a:spcPts val="600"/>
                        </a:spcAft>
                        <a:buNone/>
                      </a:pPr>
                      <a:r>
                        <a:rPr lang="en-US" sz="2800">
                          <a:latin typeface="Arial" panose="020B0604020202020204" pitchFamily="34" charset="0"/>
                          <a:cs typeface="Arial" panose="020B0604020202020204" pitchFamily="34" charset="0"/>
                        </a:rPr>
                        <a:t>10,122</a:t>
                      </a:r>
                    </a:p>
                  </a:txBody>
                  <a:tcPr marL="68575" marR="68575" marT="34300" marB="34300"/>
                </a:tc>
                <a:tc>
                  <a:txBody>
                    <a:bodyPr/>
                    <a:lstStyle/>
                    <a:p>
                      <a:pPr marL="0" marR="0" lvl="0" indent="0" algn="ctr" rtl="0">
                        <a:spcBef>
                          <a:spcPts val="0"/>
                        </a:spcBef>
                        <a:spcAft>
                          <a:spcPts val="600"/>
                        </a:spcAft>
                        <a:buNone/>
                      </a:pPr>
                      <a:r>
                        <a:rPr lang="en-US" sz="2800">
                          <a:latin typeface="Arial" panose="020B0604020202020204" pitchFamily="34" charset="0"/>
                          <a:cs typeface="Arial" panose="020B0604020202020204" pitchFamily="34" charset="0"/>
                        </a:rPr>
                        <a:t>12,566</a:t>
                      </a:r>
                    </a:p>
                  </a:txBody>
                  <a:tcPr marL="68575" marR="68575" marT="34300" marB="34300"/>
                </a:tc>
                <a:tc>
                  <a:txBody>
                    <a:bodyPr/>
                    <a:lstStyle/>
                    <a:p>
                      <a:pPr marL="0" marR="0" lvl="0" indent="0" algn="ctr" rtl="0">
                        <a:spcBef>
                          <a:spcPts val="0"/>
                        </a:spcBef>
                        <a:spcAft>
                          <a:spcPts val="600"/>
                        </a:spcAft>
                        <a:buNone/>
                      </a:pPr>
                      <a:r>
                        <a:rPr lang="en-US" sz="2800">
                          <a:latin typeface="Arial" panose="020B0604020202020204" pitchFamily="34" charset="0"/>
                          <a:cs typeface="Arial" panose="020B0604020202020204" pitchFamily="34" charset="0"/>
                        </a:rPr>
                        <a:t>15,648</a:t>
                      </a:r>
                    </a:p>
                  </a:txBody>
                  <a:tcPr marL="68575" marR="68575" marT="34300" marB="34300"/>
                </a:tc>
                <a:tc>
                  <a:txBody>
                    <a:bodyPr/>
                    <a:lstStyle/>
                    <a:p>
                      <a:pPr marL="0" marR="0" lvl="0" indent="0" algn="ctr" rtl="0">
                        <a:spcBef>
                          <a:spcPts val="0"/>
                        </a:spcBef>
                        <a:spcAft>
                          <a:spcPts val="600"/>
                        </a:spcAft>
                        <a:buNone/>
                      </a:pPr>
                      <a:r>
                        <a:rPr lang="en-US" sz="2800" dirty="0">
                          <a:latin typeface="Arial" panose="020B0604020202020204" pitchFamily="34" charset="0"/>
                          <a:cs typeface="Arial" panose="020B0604020202020204" pitchFamily="34" charset="0"/>
                        </a:rPr>
                        <a:t>23,040</a:t>
                      </a:r>
                    </a:p>
                  </a:txBody>
                  <a:tcPr marL="68575" marR="68575" marT="34300" marB="34300"/>
                </a:tc>
                <a:extLst>
                  <a:ext uri="{0D108BD9-81ED-4DB2-BD59-A6C34878D82A}">
                    <a16:rowId xmlns:a16="http://schemas.microsoft.com/office/drawing/2014/main" val="663381838"/>
                  </a:ext>
                </a:extLst>
              </a:tr>
            </a:tbl>
          </a:graphicData>
        </a:graphic>
      </p:graphicFrame>
      <p:sp>
        <p:nvSpPr>
          <p:cNvPr id="4" name="Slide Number Placeholder 3">
            <a:extLst>
              <a:ext uri="{FF2B5EF4-FFF2-40B4-BE49-F238E27FC236}">
                <a16:creationId xmlns:a16="http://schemas.microsoft.com/office/drawing/2014/main" id="{1A06D82A-95CB-5F42-AAA9-EF369DFA0BD4}"/>
              </a:ext>
              <a:ext uri="{C183D7F6-B498-43B3-948B-1728B52AA6E4}">
                <adec:decorative xmlns:adec="http://schemas.microsoft.com/office/drawing/2017/decorative" val="1"/>
              </a:ext>
            </a:extLst>
          </p:cNvPr>
          <p:cNvSpPr>
            <a:spLocks noGrp="1"/>
          </p:cNvSpPr>
          <p:nvPr>
            <p:ph type="sldNum" sz="quarter" idx="4294967295"/>
          </p:nvPr>
        </p:nvSpPr>
        <p:spPr>
          <a:xfrm>
            <a:off x="9448800" y="64817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1018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089C-1783-8C7C-E3D2-631E795AFFA9}"/>
              </a:ext>
              <a:ext uri="{C183D7F6-B498-43B3-948B-1728B52AA6E4}">
                <adec:decorative xmlns:adec="http://schemas.microsoft.com/office/drawing/2017/decorative" val="0"/>
              </a:ext>
            </a:extLst>
          </p:cNvPr>
          <p:cNvSpPr>
            <a:spLocks noGrp="1"/>
          </p:cNvSpPr>
          <p:nvPr>
            <p:ph type="title"/>
          </p:nvPr>
        </p:nvSpPr>
        <p:spPr>
          <a:xfrm>
            <a:off x="831850" y="1111067"/>
            <a:ext cx="5008118" cy="999744"/>
          </a:xfrm>
        </p:spPr>
        <p:txBody>
          <a:bodyPr>
            <a:normAutofit/>
          </a:bodyPr>
          <a:lstStyle/>
          <a:p>
            <a:pPr algn="l"/>
            <a:r>
              <a:rPr lang="en-US" dirty="0">
                <a:latin typeface="Arial" panose="020B0604020202020204"/>
              </a:rPr>
              <a:t>Thank you!</a:t>
            </a:r>
            <a:endParaRPr lang="en-US" dirty="0"/>
          </a:p>
        </p:txBody>
      </p:sp>
      <p:sp>
        <p:nvSpPr>
          <p:cNvPr id="7" name="TextBox 6">
            <a:extLst>
              <a:ext uri="{FF2B5EF4-FFF2-40B4-BE49-F238E27FC236}">
                <a16:creationId xmlns:a16="http://schemas.microsoft.com/office/drawing/2014/main" id="{1026B9F9-8760-0B3F-CBB8-5C74E300997B}"/>
              </a:ext>
              <a:ext uri="{C183D7F6-B498-43B3-948B-1728B52AA6E4}">
                <adec:decorative xmlns:adec="http://schemas.microsoft.com/office/drawing/2017/decorative" val="0"/>
              </a:ext>
            </a:extLst>
          </p:cNvPr>
          <p:cNvSpPr txBox="1"/>
          <p:nvPr/>
        </p:nvSpPr>
        <p:spPr>
          <a:xfrm>
            <a:off x="1018309" y="1365504"/>
            <a:ext cx="8902439"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000" b="1" i="0" u="none" strike="noStrike" kern="1200" cap="none" spc="0" normalizeH="0" baseline="0" noProof="0" dirty="0">
                <a:ln>
                  <a:noFill/>
                </a:ln>
                <a:solidFill>
                  <a:srgbClr val="993300"/>
                </a:solidFill>
                <a:effectLst/>
                <a:uLnTx/>
                <a:uFillTx/>
                <a:latin typeface="Arial" panose="020B0604020202020204"/>
                <a:ea typeface="+mn-ea"/>
                <a:cs typeface="+mn-cs"/>
              </a:rPr>
            </a:br>
            <a:br>
              <a:rPr kumimoji="0" lang="en-US" sz="3000" b="1" i="0" u="none" strike="noStrike" kern="1200" cap="none" spc="0" normalizeH="0" baseline="0" noProof="0" dirty="0">
                <a:ln>
                  <a:noFill/>
                </a:ln>
                <a:solidFill>
                  <a:srgbClr val="993300"/>
                </a:solidFill>
                <a:effectLst/>
                <a:uLnTx/>
                <a:uFillTx/>
                <a:latin typeface="Arial" panose="020B0604020202020204"/>
                <a:ea typeface="+mn-ea"/>
                <a:cs typeface="+mn-cs"/>
              </a:rPr>
            </a:br>
            <a:r>
              <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rPr>
              <a:t>California Department of Education</a:t>
            </a:r>
            <a:br>
              <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rPr>
            </a:br>
            <a:br>
              <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rPr>
              <a:t>Professional Learning Support Division</a:t>
            </a:r>
            <a:br>
              <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rPr>
            </a:br>
            <a:br>
              <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3000" b="0" i="0" u="sng" strike="noStrike" kern="1200" cap="none" spc="0" normalizeH="0" baseline="0" noProof="0" dirty="0">
                <a:ln>
                  <a:noFill/>
                </a:ln>
                <a:solidFill>
                  <a:srgbClr val="297FD5"/>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SSCE@cde.ca.gov</a:t>
            </a:r>
            <a:endParaRPr kumimoji="0" lang="en-US" sz="1800" b="0" i="0" u="none" strike="noStrike" kern="1200" cap="none" spc="0" normalizeH="0" baseline="0" noProof="0" dirty="0">
              <a:ln>
                <a:noFill/>
              </a:ln>
              <a:solidFill>
                <a:srgbClr val="297FD5"/>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C6F1B0F-9B18-9CD6-00D8-75742FCF0472}"/>
              </a:ext>
              <a:ext uri="{C183D7F6-B498-43B3-948B-1728B52AA6E4}">
                <adec:decorative xmlns:adec="http://schemas.microsoft.com/office/drawing/2017/decorative" val="0"/>
              </a:ext>
            </a:extLst>
          </p:cNvPr>
          <p:cNvSpPr txBox="1"/>
          <p:nvPr/>
        </p:nvSpPr>
        <p:spPr>
          <a:xfrm>
            <a:off x="1326293" y="5770590"/>
            <a:ext cx="6065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AA2AE">
                    <a:lumMod val="50000"/>
                  </a:srgbClr>
                </a:solidFill>
                <a:effectLst/>
                <a:uLnTx/>
                <a:uFillTx/>
                <a:latin typeface="Calibri" panose="020F0502020204030204"/>
                <a:ea typeface="+mn-ea"/>
                <a:cs typeface="+mn-cs"/>
              </a:rPr>
              <a:t>CALIFORNIA DEPARTMENT </a:t>
            </a:r>
            <a:r>
              <a:rPr kumimoji="0" lang="en-US" sz="1400" b="0" i="0" u="none" strike="noStrike" kern="1200" cap="none" spc="0" normalizeH="0" baseline="0" noProof="0">
                <a:ln>
                  <a:noFill/>
                </a:ln>
                <a:solidFill>
                  <a:srgbClr val="1E5E70"/>
                </a:solidFill>
                <a:effectLst/>
                <a:uLnTx/>
                <a:uFillTx/>
                <a:latin typeface="Calibri" panose="020F0502020204030204"/>
                <a:ea typeface="+mn-ea"/>
                <a:cs typeface="+mn-cs"/>
              </a:rPr>
              <a:t>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E5E70"/>
                </a:solidFill>
                <a:effectLst/>
                <a:uLnTx/>
                <a:uFillTx/>
                <a:latin typeface="Calibri" panose="020F0502020204030204"/>
                <a:ea typeface="+mn-ea"/>
                <a:cs typeface="+mn-cs"/>
              </a:rPr>
              <a:t>Tony Thurmond, State Superintendent of Public </a:t>
            </a:r>
            <a:r>
              <a:rPr kumimoji="0" lang="en-US" sz="1400" b="0" i="0" u="none" strike="noStrike" kern="1200" cap="none" spc="0" normalizeH="0" baseline="0" noProof="0">
                <a:ln>
                  <a:noFill/>
                </a:ln>
                <a:solidFill>
                  <a:srgbClr val="5AA2AE">
                    <a:lumMod val="50000"/>
                  </a:srgbClr>
                </a:solidFill>
                <a:effectLst/>
                <a:uLnTx/>
                <a:uFillTx/>
                <a:latin typeface="Calibri" panose="020F0502020204030204"/>
                <a:ea typeface="+mn-ea"/>
                <a:cs typeface="+mn-cs"/>
              </a:rPr>
              <a:t>Instruction</a:t>
            </a:r>
          </a:p>
        </p:txBody>
      </p:sp>
    </p:spTree>
    <p:extLst>
      <p:ext uri="{BB962C8B-B14F-4D97-AF65-F5344CB8AC3E}">
        <p14:creationId xmlns:p14="http://schemas.microsoft.com/office/powerpoint/2010/main" val="1288083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FB5E0-9BDB-A08D-5363-078075FBA53E}"/>
              </a:ext>
            </a:extLst>
          </p:cNvPr>
          <p:cNvSpPr>
            <a:spLocks noGrp="1"/>
          </p:cNvSpPr>
          <p:nvPr>
            <p:ph type="title"/>
          </p:nvPr>
        </p:nvSpPr>
        <p:spPr/>
        <p:txBody>
          <a:bodyPr/>
          <a:lstStyle/>
          <a:p>
            <a:r>
              <a:rPr lang="en-US" sz="6600" dirty="0"/>
              <a:t>State Seal of Civic Engagement in CCI</a:t>
            </a:r>
          </a:p>
        </p:txBody>
      </p:sp>
    </p:spTree>
    <p:extLst>
      <p:ext uri="{BB962C8B-B14F-4D97-AF65-F5344CB8AC3E}">
        <p14:creationId xmlns:p14="http://schemas.microsoft.com/office/powerpoint/2010/main" val="40410313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8B3E-89E8-B3D8-DB57-E191D567616D}"/>
              </a:ext>
            </a:extLst>
          </p:cNvPr>
          <p:cNvSpPr>
            <a:spLocks noGrp="1"/>
          </p:cNvSpPr>
          <p:nvPr>
            <p:ph type="title"/>
          </p:nvPr>
        </p:nvSpPr>
        <p:spPr>
          <a:solidFill>
            <a:schemeClr val="tx1"/>
          </a:solidFill>
        </p:spPr>
        <p:txBody>
          <a:bodyPr/>
          <a:lstStyle/>
          <a:p>
            <a:r>
              <a:rPr lang="en-US" sz="4800"/>
              <a:t>Adopted </a:t>
            </a:r>
            <a:r>
              <a:rPr lang="en-US" sz="4800">
                <a:solidFill>
                  <a:schemeClr val="bg1"/>
                </a:solidFill>
              </a:rPr>
              <a:t>College</a:t>
            </a:r>
            <a:r>
              <a:rPr lang="en-US" sz="4800"/>
              <a:t> </a:t>
            </a:r>
            <a:r>
              <a:rPr lang="en-US" sz="4800">
                <a:solidFill>
                  <a:schemeClr val="bg1"/>
                </a:solidFill>
              </a:rPr>
              <a:t>Measures</a:t>
            </a:r>
          </a:p>
        </p:txBody>
      </p:sp>
      <p:sp>
        <p:nvSpPr>
          <p:cNvPr id="5" name="Content Placeholder 4">
            <a:extLst>
              <a:ext uri="{FF2B5EF4-FFF2-40B4-BE49-F238E27FC236}">
                <a16:creationId xmlns:a16="http://schemas.microsoft.com/office/drawing/2014/main" id="{33D32A1D-9D8F-326F-9C2C-389682D1CABA}"/>
              </a:ext>
            </a:extLst>
          </p:cNvPr>
          <p:cNvSpPr>
            <a:spLocks noGrp="1"/>
          </p:cNvSpPr>
          <p:nvPr>
            <p:ph sz="quarter" idx="10"/>
          </p:nvPr>
        </p:nvSpPr>
        <p:spPr>
          <a:xfrm>
            <a:off x="609599" y="1828800"/>
            <a:ext cx="3554027" cy="2001328"/>
          </a:xfrm>
          <a:solidFill>
            <a:schemeClr val="tx1">
              <a:lumMod val="20000"/>
              <a:lumOff val="80000"/>
            </a:schemeClr>
          </a:solidFill>
          <a:ln>
            <a:noFill/>
          </a:ln>
        </p:spPr>
        <p:txBody>
          <a:bodyPr vert="horz" lIns="91440" tIns="45720" rIns="91440" bIns="45720" rtlCol="0" anchor="ctr">
            <a:normAutofit/>
          </a:bodyPr>
          <a:lstStyle/>
          <a:p>
            <a:pPr algn="ctr"/>
            <a:r>
              <a:rPr lang="en-US" sz="2400"/>
              <a:t>Smarter Balanced Summative Assessments </a:t>
            </a:r>
          </a:p>
        </p:txBody>
      </p:sp>
      <p:sp>
        <p:nvSpPr>
          <p:cNvPr id="3" name="Content Placeholder 2">
            <a:extLst>
              <a:ext uri="{FF2B5EF4-FFF2-40B4-BE49-F238E27FC236}">
                <a16:creationId xmlns:a16="http://schemas.microsoft.com/office/drawing/2014/main" id="{DB1CF308-0689-33B1-17E8-D4CE2B3A7963}"/>
              </a:ext>
            </a:extLst>
          </p:cNvPr>
          <p:cNvSpPr>
            <a:spLocks noGrp="1"/>
          </p:cNvSpPr>
          <p:nvPr>
            <p:ph sz="quarter" idx="11"/>
          </p:nvPr>
        </p:nvSpPr>
        <p:spPr>
          <a:xfrm>
            <a:off x="4318986" y="1828800"/>
            <a:ext cx="3554027" cy="2001328"/>
          </a:xfrm>
          <a:solidFill>
            <a:schemeClr val="tx1">
              <a:lumMod val="20000"/>
              <a:lumOff val="80000"/>
            </a:schemeClr>
          </a:solidFill>
          <a:ln>
            <a:noFill/>
          </a:ln>
        </p:spPr>
        <p:txBody>
          <a:bodyPr vert="horz" lIns="91440" tIns="45720" rIns="91440" bIns="45720" rtlCol="0" anchor="ctr">
            <a:normAutofit/>
          </a:bodyPr>
          <a:lstStyle/>
          <a:p>
            <a:pPr algn="ctr"/>
            <a:r>
              <a:rPr lang="en-US" sz="2400"/>
              <a:t>Advanced Placement (AP) Exams and Courses</a:t>
            </a:r>
          </a:p>
        </p:txBody>
      </p:sp>
      <p:sp>
        <p:nvSpPr>
          <p:cNvPr id="4" name="Content Placeholder 3">
            <a:extLst>
              <a:ext uri="{FF2B5EF4-FFF2-40B4-BE49-F238E27FC236}">
                <a16:creationId xmlns:a16="http://schemas.microsoft.com/office/drawing/2014/main" id="{28AFC60E-3707-A1B6-BBB2-40430498F6A1}"/>
              </a:ext>
            </a:extLst>
          </p:cNvPr>
          <p:cNvSpPr>
            <a:spLocks noGrp="1"/>
          </p:cNvSpPr>
          <p:nvPr>
            <p:ph sz="quarter" idx="12"/>
          </p:nvPr>
        </p:nvSpPr>
        <p:spPr>
          <a:xfrm>
            <a:off x="8028373" y="1828800"/>
            <a:ext cx="3554027" cy="2001328"/>
          </a:xfrm>
          <a:solidFill>
            <a:schemeClr val="tx1">
              <a:lumMod val="20000"/>
              <a:lumOff val="80000"/>
            </a:schemeClr>
          </a:solidFill>
          <a:ln>
            <a:noFill/>
          </a:ln>
        </p:spPr>
        <p:txBody>
          <a:bodyPr vert="horz" lIns="91440" tIns="45720" rIns="91440" bIns="45720" rtlCol="0" anchor="ctr">
            <a:noAutofit/>
          </a:bodyPr>
          <a:lstStyle/>
          <a:p>
            <a:pPr algn="ctr"/>
            <a:r>
              <a:rPr lang="en-US" sz="2400"/>
              <a:t>Met University of California/California State University Requirements </a:t>
            </a:r>
            <a:br>
              <a:rPr lang="en-US" sz="2400"/>
            </a:br>
            <a:r>
              <a:rPr lang="en-US" sz="2400"/>
              <a:t>(a–g)</a:t>
            </a:r>
          </a:p>
        </p:txBody>
      </p:sp>
      <p:sp>
        <p:nvSpPr>
          <p:cNvPr id="6" name="Content Placeholder 5">
            <a:extLst>
              <a:ext uri="{FF2B5EF4-FFF2-40B4-BE49-F238E27FC236}">
                <a16:creationId xmlns:a16="http://schemas.microsoft.com/office/drawing/2014/main" id="{1A226B3E-69FC-5779-2DF7-13EAA353AFC3}"/>
              </a:ext>
            </a:extLst>
          </p:cNvPr>
          <p:cNvSpPr>
            <a:spLocks noGrp="1"/>
          </p:cNvSpPr>
          <p:nvPr>
            <p:ph sz="quarter" idx="13"/>
          </p:nvPr>
        </p:nvSpPr>
        <p:spPr>
          <a:xfrm>
            <a:off x="609600" y="4058727"/>
            <a:ext cx="3554026" cy="2001328"/>
          </a:xfrm>
          <a:solidFill>
            <a:schemeClr val="tx1">
              <a:lumMod val="20000"/>
              <a:lumOff val="80000"/>
            </a:schemeClr>
          </a:solidFill>
          <a:ln>
            <a:noFill/>
          </a:ln>
        </p:spPr>
        <p:txBody>
          <a:bodyPr vert="horz" lIns="91440" tIns="45720" rIns="91440" bIns="45720" rtlCol="0" anchor="ctr">
            <a:normAutofit/>
          </a:bodyPr>
          <a:lstStyle/>
          <a:p>
            <a:pPr algn="ctr"/>
            <a:r>
              <a:rPr lang="en-US" sz="2400"/>
              <a:t>International Baccalaureate (IB) Exams</a:t>
            </a:r>
          </a:p>
        </p:txBody>
      </p:sp>
      <p:sp>
        <p:nvSpPr>
          <p:cNvPr id="9" name="Content Placeholder 8">
            <a:extLst>
              <a:ext uri="{FF2B5EF4-FFF2-40B4-BE49-F238E27FC236}">
                <a16:creationId xmlns:a16="http://schemas.microsoft.com/office/drawing/2014/main" id="{E50DB851-4E00-E48E-CA83-AA98AE4C3046}"/>
              </a:ext>
            </a:extLst>
          </p:cNvPr>
          <p:cNvSpPr>
            <a:spLocks noGrp="1"/>
          </p:cNvSpPr>
          <p:nvPr>
            <p:ph sz="quarter" idx="14"/>
          </p:nvPr>
        </p:nvSpPr>
        <p:spPr>
          <a:xfrm>
            <a:off x="4318986" y="4056572"/>
            <a:ext cx="3554026" cy="2001328"/>
          </a:xfrm>
          <a:solidFill>
            <a:schemeClr val="tx1">
              <a:lumMod val="20000"/>
              <a:lumOff val="80000"/>
            </a:schemeClr>
          </a:solidFill>
          <a:ln>
            <a:noFill/>
          </a:ln>
        </p:spPr>
        <p:txBody>
          <a:bodyPr vert="horz" lIns="91440" tIns="45720" rIns="91440" bIns="45720" rtlCol="0" anchor="ctr">
            <a:normAutofit/>
          </a:bodyPr>
          <a:lstStyle/>
          <a:p>
            <a:pPr algn="ctr"/>
            <a:r>
              <a:rPr lang="en-US" sz="2400"/>
              <a:t>State Seal of Biliteracy</a:t>
            </a:r>
          </a:p>
        </p:txBody>
      </p:sp>
      <p:sp>
        <p:nvSpPr>
          <p:cNvPr id="10" name="Content Placeholder 9">
            <a:extLst>
              <a:ext uri="{FF2B5EF4-FFF2-40B4-BE49-F238E27FC236}">
                <a16:creationId xmlns:a16="http://schemas.microsoft.com/office/drawing/2014/main" id="{BD61F30B-6350-4F6D-F7F4-6DB1380216B6}"/>
              </a:ext>
            </a:extLst>
          </p:cNvPr>
          <p:cNvSpPr>
            <a:spLocks noGrp="1"/>
          </p:cNvSpPr>
          <p:nvPr>
            <p:ph sz="quarter" idx="15"/>
          </p:nvPr>
        </p:nvSpPr>
        <p:spPr>
          <a:xfrm>
            <a:off x="8028372" y="4056572"/>
            <a:ext cx="3554028" cy="2001328"/>
          </a:xfrm>
          <a:solidFill>
            <a:schemeClr val="tx1">
              <a:lumMod val="20000"/>
              <a:lumOff val="80000"/>
            </a:schemeClr>
          </a:solidFill>
          <a:ln>
            <a:noFill/>
          </a:ln>
        </p:spPr>
        <p:txBody>
          <a:bodyPr vert="horz" lIns="91440" tIns="45720" rIns="91440" bIns="45720" rtlCol="0" anchor="ctr">
            <a:normAutofit/>
          </a:bodyPr>
          <a:lstStyle/>
          <a:p>
            <a:pPr algn="ctr"/>
            <a:r>
              <a:rPr lang="en-US" sz="2400"/>
              <a:t>College Credit Courses</a:t>
            </a:r>
          </a:p>
        </p:txBody>
      </p:sp>
    </p:spTree>
    <p:extLst>
      <p:ext uri="{BB962C8B-B14F-4D97-AF65-F5344CB8AC3E}">
        <p14:creationId xmlns:p14="http://schemas.microsoft.com/office/powerpoint/2010/main" val="8120735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9FD0-F824-7CDD-4F1A-4E2040BD0724}"/>
              </a:ext>
            </a:extLst>
          </p:cNvPr>
          <p:cNvSpPr>
            <a:spLocks noGrp="1"/>
          </p:cNvSpPr>
          <p:nvPr>
            <p:ph type="title"/>
          </p:nvPr>
        </p:nvSpPr>
        <p:spPr>
          <a:solidFill>
            <a:schemeClr val="tx1"/>
          </a:solidFill>
        </p:spPr>
        <p:txBody>
          <a:bodyPr/>
          <a:lstStyle/>
          <a:p>
            <a:r>
              <a:rPr lang="en-US" sz="4800">
                <a:solidFill>
                  <a:schemeClr val="bg1"/>
                </a:solidFill>
              </a:rPr>
              <a:t>Adopted Career Measures</a:t>
            </a:r>
          </a:p>
        </p:txBody>
      </p:sp>
      <p:sp>
        <p:nvSpPr>
          <p:cNvPr id="5" name="Content Placeholder 4">
            <a:extLst>
              <a:ext uri="{FF2B5EF4-FFF2-40B4-BE49-F238E27FC236}">
                <a16:creationId xmlns:a16="http://schemas.microsoft.com/office/drawing/2014/main" id="{B7F24F5E-BBFC-5134-36B7-5271398FF0A7}"/>
              </a:ext>
            </a:extLst>
          </p:cNvPr>
          <p:cNvSpPr>
            <a:spLocks noGrp="1"/>
          </p:cNvSpPr>
          <p:nvPr>
            <p:ph sz="quarter" idx="10"/>
          </p:nvPr>
        </p:nvSpPr>
        <p:spPr>
          <a:xfrm>
            <a:off x="605240" y="1825471"/>
            <a:ext cx="3293769" cy="2006354"/>
          </a:xfrm>
          <a:solidFill>
            <a:schemeClr val="tx1">
              <a:lumMod val="20000"/>
              <a:lumOff val="80000"/>
            </a:schemeClr>
          </a:solidFill>
          <a:ln>
            <a:noFill/>
          </a:ln>
        </p:spPr>
        <p:txBody>
          <a:bodyPr vert="horz" lIns="91440" tIns="45720" rIns="91440" bIns="45720" rtlCol="0" anchor="ctr">
            <a:normAutofit/>
          </a:bodyPr>
          <a:lstStyle/>
          <a:p>
            <a:pPr algn="ctr"/>
            <a:r>
              <a:rPr lang="en-US" sz="2400"/>
              <a:t>Pre-Apprenticeships</a:t>
            </a:r>
          </a:p>
        </p:txBody>
      </p:sp>
      <p:sp>
        <p:nvSpPr>
          <p:cNvPr id="3" name="Content Placeholder 2">
            <a:extLst>
              <a:ext uri="{FF2B5EF4-FFF2-40B4-BE49-F238E27FC236}">
                <a16:creationId xmlns:a16="http://schemas.microsoft.com/office/drawing/2014/main" id="{09FD3892-9BE4-E82B-F41B-855BD56FF16F}"/>
              </a:ext>
            </a:extLst>
          </p:cNvPr>
          <p:cNvSpPr>
            <a:spLocks noGrp="1"/>
          </p:cNvSpPr>
          <p:nvPr>
            <p:ph sz="quarter" idx="11"/>
          </p:nvPr>
        </p:nvSpPr>
        <p:spPr>
          <a:xfrm>
            <a:off x="4446936" y="1825471"/>
            <a:ext cx="3293769" cy="2006354"/>
          </a:xfrm>
          <a:solidFill>
            <a:schemeClr val="tx1">
              <a:lumMod val="20000"/>
              <a:lumOff val="80000"/>
            </a:schemeClr>
          </a:solidFill>
          <a:ln>
            <a:noFill/>
          </a:ln>
        </p:spPr>
        <p:txBody>
          <a:bodyPr vert="horz" lIns="91440" tIns="45720" rIns="91440" bIns="45720" rtlCol="0" anchor="ctr">
            <a:normAutofit/>
          </a:bodyPr>
          <a:lstStyle/>
          <a:p>
            <a:pPr algn="ctr"/>
            <a:r>
              <a:rPr lang="en-US" sz="2400" dirty="0"/>
              <a:t>State and Federal Job Programs</a:t>
            </a:r>
          </a:p>
        </p:txBody>
      </p:sp>
      <p:sp>
        <p:nvSpPr>
          <p:cNvPr id="6" name="Content Placeholder 5">
            <a:extLst>
              <a:ext uri="{FF2B5EF4-FFF2-40B4-BE49-F238E27FC236}">
                <a16:creationId xmlns:a16="http://schemas.microsoft.com/office/drawing/2014/main" id="{4E5CAE14-A2B8-27C8-86F7-18CD304F404B}"/>
              </a:ext>
            </a:extLst>
          </p:cNvPr>
          <p:cNvSpPr>
            <a:spLocks noGrp="1"/>
          </p:cNvSpPr>
          <p:nvPr>
            <p:ph sz="quarter" idx="12"/>
          </p:nvPr>
        </p:nvSpPr>
        <p:spPr>
          <a:xfrm>
            <a:off x="8288633" y="1825471"/>
            <a:ext cx="3293769" cy="2006354"/>
          </a:xfrm>
          <a:solidFill>
            <a:schemeClr val="tx1">
              <a:lumMod val="20000"/>
              <a:lumOff val="80000"/>
            </a:schemeClr>
          </a:solidFill>
          <a:ln>
            <a:noFill/>
          </a:ln>
        </p:spPr>
        <p:txBody>
          <a:bodyPr vert="horz" lIns="91440" tIns="45720" rIns="91440" bIns="45720" rtlCol="0" anchor="ctr">
            <a:normAutofit/>
          </a:bodyPr>
          <a:lstStyle/>
          <a:p>
            <a:pPr algn="ctr"/>
            <a:r>
              <a:rPr lang="en-US" sz="2400" dirty="0"/>
              <a:t>Transition Classroom and Work-Based Learning Experiences</a:t>
            </a:r>
          </a:p>
        </p:txBody>
      </p:sp>
      <p:sp>
        <p:nvSpPr>
          <p:cNvPr id="9" name="Content Placeholder 8">
            <a:extLst>
              <a:ext uri="{FF2B5EF4-FFF2-40B4-BE49-F238E27FC236}">
                <a16:creationId xmlns:a16="http://schemas.microsoft.com/office/drawing/2014/main" id="{02E1C94E-1F12-2675-AD60-0B89802E446F}"/>
              </a:ext>
            </a:extLst>
          </p:cNvPr>
          <p:cNvSpPr>
            <a:spLocks noGrp="1"/>
          </p:cNvSpPr>
          <p:nvPr>
            <p:ph sz="quarter" idx="13"/>
          </p:nvPr>
        </p:nvSpPr>
        <p:spPr>
          <a:xfrm>
            <a:off x="2542129" y="4051546"/>
            <a:ext cx="3293769" cy="2006354"/>
          </a:xfrm>
          <a:solidFill>
            <a:schemeClr val="tx1">
              <a:lumMod val="20000"/>
              <a:lumOff val="80000"/>
            </a:schemeClr>
          </a:solidFill>
          <a:ln>
            <a:noFill/>
          </a:ln>
        </p:spPr>
        <p:txBody>
          <a:bodyPr vert="horz" lIns="91440" tIns="45720" rIns="91440" bIns="45720" rtlCol="0" anchor="ctr">
            <a:normAutofit/>
          </a:bodyPr>
          <a:lstStyle/>
          <a:p>
            <a:pPr algn="ctr"/>
            <a:r>
              <a:rPr lang="en-US" sz="2400"/>
              <a:t>Career Technical Education (CTE) Pathway</a:t>
            </a:r>
          </a:p>
        </p:txBody>
      </p:sp>
      <p:sp>
        <p:nvSpPr>
          <p:cNvPr id="10" name="Content Placeholder 9">
            <a:extLst>
              <a:ext uri="{FF2B5EF4-FFF2-40B4-BE49-F238E27FC236}">
                <a16:creationId xmlns:a16="http://schemas.microsoft.com/office/drawing/2014/main" id="{27310A8F-9F03-E482-358F-24CC163A8DC9}"/>
              </a:ext>
            </a:extLst>
          </p:cNvPr>
          <p:cNvSpPr>
            <a:spLocks noGrp="1"/>
          </p:cNvSpPr>
          <p:nvPr>
            <p:ph sz="quarter" idx="14"/>
          </p:nvPr>
        </p:nvSpPr>
        <p:spPr>
          <a:xfrm>
            <a:off x="6364980" y="4051546"/>
            <a:ext cx="3293769" cy="2006354"/>
          </a:xfrm>
          <a:solidFill>
            <a:schemeClr val="tx1">
              <a:lumMod val="20000"/>
              <a:lumOff val="80000"/>
            </a:schemeClr>
          </a:solidFill>
          <a:ln>
            <a:noFill/>
          </a:ln>
        </p:spPr>
        <p:txBody>
          <a:bodyPr vert="horz" lIns="91440" tIns="45720" rIns="91440" bIns="45720" rtlCol="0" anchor="ctr">
            <a:normAutofit/>
          </a:bodyPr>
          <a:lstStyle/>
          <a:p>
            <a:pPr algn="ctr"/>
            <a:r>
              <a:rPr lang="en-US" sz="2400"/>
              <a:t>Leadership/Military Science</a:t>
            </a:r>
          </a:p>
        </p:txBody>
      </p:sp>
    </p:spTree>
    <p:extLst>
      <p:ext uri="{BB962C8B-B14F-4D97-AF65-F5344CB8AC3E}">
        <p14:creationId xmlns:p14="http://schemas.microsoft.com/office/powerpoint/2010/main" val="40176054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6B6F-4E1C-4D7E-6883-14EB4069E29F}"/>
              </a:ext>
            </a:extLst>
          </p:cNvPr>
          <p:cNvSpPr>
            <a:spLocks noGrp="1"/>
          </p:cNvSpPr>
          <p:nvPr>
            <p:ph type="title"/>
          </p:nvPr>
        </p:nvSpPr>
        <p:spPr/>
        <p:txBody>
          <a:bodyPr/>
          <a:lstStyle/>
          <a:p>
            <a:r>
              <a:rPr lang="en-US" sz="4000">
                <a:cs typeface="Aharoni"/>
              </a:rPr>
              <a:t>Inaugural SSCE Student Level Data Collection</a:t>
            </a:r>
            <a:endParaRPr lang="en-US" sz="4000"/>
          </a:p>
        </p:txBody>
      </p:sp>
      <p:sp>
        <p:nvSpPr>
          <p:cNvPr id="3" name="Content Placeholder 2">
            <a:extLst>
              <a:ext uri="{FF2B5EF4-FFF2-40B4-BE49-F238E27FC236}">
                <a16:creationId xmlns:a16="http://schemas.microsoft.com/office/drawing/2014/main" id="{869435F9-D6AF-17C0-B462-6A5D0A1741F9}"/>
              </a:ext>
            </a:extLst>
          </p:cNvPr>
          <p:cNvSpPr>
            <a:spLocks noGrp="1"/>
          </p:cNvSpPr>
          <p:nvPr>
            <p:ph sz="quarter" idx="10"/>
          </p:nvPr>
        </p:nvSpPr>
        <p:spPr/>
        <p:txBody>
          <a:bodyPr vert="horz" lIns="91440" tIns="45720" rIns="91440" bIns="45720" rtlCol="0" anchor="t">
            <a:normAutofit fontScale="92500" lnSpcReduction="10000"/>
          </a:bodyPr>
          <a:lstStyle/>
          <a:p>
            <a:r>
              <a:rPr lang="en-US" sz="2800" dirty="0">
                <a:latin typeface="Arial"/>
                <a:cs typeface="Arial"/>
              </a:rPr>
              <a:t>CDE created an ad-hoc data collection for the 2023–24 End-of-Year (EOY) process for LEAs to submit student-level information for those who have earned the SSCE.</a:t>
            </a:r>
          </a:p>
          <a:p>
            <a:r>
              <a:rPr lang="en-US" sz="2800" dirty="0">
                <a:latin typeface="Arial"/>
                <a:cs typeface="Arial"/>
              </a:rPr>
              <a:t>By collecting this information at the student level, we can analyze the disaggregated data by student group and review whether schools/LEAs have already met “prepared” or “approaching prepared” status for those students from another CCI measure.</a:t>
            </a:r>
          </a:p>
          <a:p>
            <a:r>
              <a:rPr lang="en-US" sz="3000" dirty="0">
                <a:latin typeface="Arial"/>
                <a:cs typeface="Arial"/>
              </a:rPr>
              <a:t>In</a:t>
            </a:r>
            <a:r>
              <a:rPr lang="en-US" sz="3000" b="1" dirty="0">
                <a:latin typeface="Arial"/>
                <a:cs typeface="Arial"/>
              </a:rPr>
              <a:t> </a:t>
            </a:r>
            <a:r>
              <a:rPr lang="en-US" sz="3000" dirty="0">
                <a:latin typeface="Arial"/>
                <a:cs typeface="Arial"/>
              </a:rPr>
              <a:t>2023–24, </a:t>
            </a:r>
            <a:r>
              <a:rPr lang="en-US" sz="3000" b="1" dirty="0">
                <a:latin typeface="Arial"/>
                <a:cs typeface="Arial"/>
              </a:rPr>
              <a:t>14,552</a:t>
            </a:r>
            <a:r>
              <a:rPr lang="en-US" sz="3000" dirty="0">
                <a:latin typeface="Arial"/>
                <a:cs typeface="Arial"/>
              </a:rPr>
              <a:t> students earned a State Seal of Civic Engagement (this represents 2.9 percent of the 2023–24 cohort of 507,621 students)</a:t>
            </a:r>
            <a:endParaRPr lang="en-US" sz="2600" dirty="0">
              <a:latin typeface="Arial"/>
              <a:cs typeface="Arial"/>
            </a:endParaRPr>
          </a:p>
        </p:txBody>
      </p:sp>
    </p:spTree>
    <p:extLst>
      <p:ext uri="{BB962C8B-B14F-4D97-AF65-F5344CB8AC3E}">
        <p14:creationId xmlns:p14="http://schemas.microsoft.com/office/powerpoint/2010/main" val="33858476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9AD6-4491-04B1-A1DD-63174E9BD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8B259-23C6-35CD-5934-24414209462C}"/>
              </a:ext>
            </a:extLst>
          </p:cNvPr>
          <p:cNvSpPr>
            <a:spLocks noGrp="1"/>
          </p:cNvSpPr>
          <p:nvPr>
            <p:ph type="title"/>
          </p:nvPr>
        </p:nvSpPr>
        <p:spPr>
          <a:xfrm>
            <a:off x="910083" y="0"/>
            <a:ext cx="10858500" cy="1026452"/>
          </a:xfrm>
        </p:spPr>
        <p:txBody>
          <a:bodyPr/>
          <a:lstStyle/>
          <a:p>
            <a:r>
              <a:rPr lang="en-US" sz="3600" dirty="0">
                <a:cs typeface="Aharoni"/>
              </a:rPr>
              <a:t>Class of 2024 SSCE Earners by Race/Ethnicity</a:t>
            </a:r>
            <a:endParaRPr lang="en-US" sz="3600" dirty="0"/>
          </a:p>
        </p:txBody>
      </p:sp>
      <p:graphicFrame>
        <p:nvGraphicFramePr>
          <p:cNvPr id="10" name="Table 9">
            <a:extLst>
              <a:ext uri="{FF2B5EF4-FFF2-40B4-BE49-F238E27FC236}">
                <a16:creationId xmlns:a16="http://schemas.microsoft.com/office/drawing/2014/main" id="{C00EB63B-08F3-8505-70D8-895F592324B7}"/>
              </a:ext>
            </a:extLst>
          </p:cNvPr>
          <p:cNvGraphicFramePr>
            <a:graphicFrameLocks noGrp="1"/>
          </p:cNvGraphicFramePr>
          <p:nvPr>
            <p:extLst>
              <p:ext uri="{D42A27DB-BD31-4B8C-83A1-F6EECF244321}">
                <p14:modId xmlns:p14="http://schemas.microsoft.com/office/powerpoint/2010/main" val="341352921"/>
              </p:ext>
            </p:extLst>
          </p:nvPr>
        </p:nvGraphicFramePr>
        <p:xfrm>
          <a:off x="774159" y="1095560"/>
          <a:ext cx="10858500" cy="5552491"/>
        </p:xfrm>
        <a:graphic>
          <a:graphicData uri="http://schemas.openxmlformats.org/drawingml/2006/table">
            <a:tbl>
              <a:tblPr firstRow="1" firstCol="1">
                <a:tableStyleId>{5C22544A-7EE6-4342-B048-85BDC9FD1C3A}</a:tableStyleId>
              </a:tblPr>
              <a:tblGrid>
                <a:gridCol w="2500382">
                  <a:extLst>
                    <a:ext uri="{9D8B030D-6E8A-4147-A177-3AD203B41FA5}">
                      <a16:colId xmlns:a16="http://schemas.microsoft.com/office/drawing/2014/main" val="2705887142"/>
                    </a:ext>
                  </a:extLst>
                </a:gridCol>
                <a:gridCol w="2335427">
                  <a:extLst>
                    <a:ext uri="{9D8B030D-6E8A-4147-A177-3AD203B41FA5}">
                      <a16:colId xmlns:a16="http://schemas.microsoft.com/office/drawing/2014/main" val="3019282402"/>
                    </a:ext>
                  </a:extLst>
                </a:gridCol>
                <a:gridCol w="2096505">
                  <a:extLst>
                    <a:ext uri="{9D8B030D-6E8A-4147-A177-3AD203B41FA5}">
                      <a16:colId xmlns:a16="http://schemas.microsoft.com/office/drawing/2014/main" val="3572070243"/>
                    </a:ext>
                  </a:extLst>
                </a:gridCol>
                <a:gridCol w="2190493">
                  <a:extLst>
                    <a:ext uri="{9D8B030D-6E8A-4147-A177-3AD203B41FA5}">
                      <a16:colId xmlns:a16="http://schemas.microsoft.com/office/drawing/2014/main" val="2465710745"/>
                    </a:ext>
                  </a:extLst>
                </a:gridCol>
                <a:gridCol w="1735693">
                  <a:extLst>
                    <a:ext uri="{9D8B030D-6E8A-4147-A177-3AD203B41FA5}">
                      <a16:colId xmlns:a16="http://schemas.microsoft.com/office/drawing/2014/main" val="2479547004"/>
                    </a:ext>
                  </a:extLst>
                </a:gridCol>
              </a:tblGrid>
              <a:tr h="826299">
                <a:tc>
                  <a:txBody>
                    <a:bodyPr/>
                    <a:lstStyle/>
                    <a:p>
                      <a:pPr marL="0" marR="0" algn="ctr">
                        <a:lnSpc>
                          <a:spcPct val="116000"/>
                        </a:lnSpc>
                        <a:spcAft>
                          <a:spcPts val="800"/>
                        </a:spcAft>
                      </a:pPr>
                      <a:r>
                        <a:rPr lang="en-US" sz="2400">
                          <a:effectLst/>
                          <a:latin typeface="+mj-lt"/>
                        </a:rPr>
                        <a:t>Race/Ethnicity</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Number of Prepared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Number of Approaching Prepared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Number of Not Prepared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Total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extLst>
                  <a:ext uri="{0D108BD9-81ED-4DB2-BD59-A6C34878D82A}">
                    <a16:rowId xmlns:a16="http://schemas.microsoft.com/office/drawing/2014/main" val="706498600"/>
                  </a:ext>
                </a:extLst>
              </a:tr>
              <a:tr h="401646">
                <a:tc>
                  <a:txBody>
                    <a:bodyPr/>
                    <a:lstStyle/>
                    <a:p>
                      <a:pPr algn="l" fontAlgn="b"/>
                      <a:r>
                        <a:rPr lang="en-US" sz="2400" b="1" i="0" u="none" strike="noStrike">
                          <a:solidFill>
                            <a:schemeClr val="bg1"/>
                          </a:solidFill>
                          <a:effectLst/>
                          <a:latin typeface="+mj-lt"/>
                        </a:rPr>
                        <a:t>American Indian</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24</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7</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33</a:t>
                      </a:r>
                    </a:p>
                  </a:txBody>
                  <a:tcPr marT="9525" marB="0" anchor="ctr">
                    <a:solidFill>
                      <a:schemeClr val="accent1">
                        <a:lumMod val="40000"/>
                        <a:lumOff val="60000"/>
                      </a:schemeClr>
                    </a:solidFill>
                  </a:tcPr>
                </a:tc>
                <a:extLst>
                  <a:ext uri="{0D108BD9-81ED-4DB2-BD59-A6C34878D82A}">
                    <a16:rowId xmlns:a16="http://schemas.microsoft.com/office/drawing/2014/main" val="2723452610"/>
                  </a:ext>
                </a:extLst>
              </a:tr>
              <a:tr h="401646">
                <a:tc>
                  <a:txBody>
                    <a:bodyPr/>
                    <a:lstStyle/>
                    <a:p>
                      <a:pPr algn="l" fontAlgn="b"/>
                      <a:r>
                        <a:rPr lang="en-US" sz="2400" b="1" i="0" u="none" strike="noStrike">
                          <a:solidFill>
                            <a:schemeClr val="bg1"/>
                          </a:solidFill>
                          <a:effectLst/>
                          <a:latin typeface="+mj-lt"/>
                        </a:rPr>
                        <a:t>Asian</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2,622</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121</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64</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2,807</a:t>
                      </a:r>
                    </a:p>
                  </a:txBody>
                  <a:tcPr marT="9525" marB="0" anchor="ctr">
                    <a:solidFill>
                      <a:schemeClr val="accent1">
                        <a:lumMod val="40000"/>
                        <a:lumOff val="60000"/>
                      </a:schemeClr>
                    </a:solidFill>
                  </a:tcPr>
                </a:tc>
                <a:extLst>
                  <a:ext uri="{0D108BD9-81ED-4DB2-BD59-A6C34878D82A}">
                    <a16:rowId xmlns:a16="http://schemas.microsoft.com/office/drawing/2014/main" val="1768919023"/>
                  </a:ext>
                </a:extLst>
              </a:tr>
              <a:tr h="401646">
                <a:tc>
                  <a:txBody>
                    <a:bodyPr/>
                    <a:lstStyle/>
                    <a:p>
                      <a:pPr algn="l" fontAlgn="b"/>
                      <a:r>
                        <a:rPr lang="en-US" sz="2400" b="1" i="0" u="none" strike="noStrike">
                          <a:solidFill>
                            <a:schemeClr val="bg1"/>
                          </a:solidFill>
                          <a:effectLst/>
                          <a:latin typeface="+mj-lt"/>
                        </a:rPr>
                        <a:t>African American</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308</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107</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58</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473</a:t>
                      </a:r>
                    </a:p>
                  </a:txBody>
                  <a:tcPr marT="9525" marB="0" anchor="ctr">
                    <a:solidFill>
                      <a:schemeClr val="accent1">
                        <a:lumMod val="40000"/>
                        <a:lumOff val="60000"/>
                      </a:schemeClr>
                    </a:solidFill>
                  </a:tcPr>
                </a:tc>
                <a:extLst>
                  <a:ext uri="{0D108BD9-81ED-4DB2-BD59-A6C34878D82A}">
                    <a16:rowId xmlns:a16="http://schemas.microsoft.com/office/drawing/2014/main" val="1912927136"/>
                  </a:ext>
                </a:extLst>
              </a:tr>
              <a:tr h="401646">
                <a:tc>
                  <a:txBody>
                    <a:bodyPr/>
                    <a:lstStyle/>
                    <a:p>
                      <a:pPr algn="l" fontAlgn="b"/>
                      <a:r>
                        <a:rPr lang="en-US" sz="2400" b="1" i="0" u="none" strike="noStrike">
                          <a:solidFill>
                            <a:schemeClr val="bg1"/>
                          </a:solidFill>
                          <a:effectLst/>
                          <a:latin typeface="+mj-lt"/>
                        </a:rPr>
                        <a:t>Filipino</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425</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51</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20</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496</a:t>
                      </a:r>
                    </a:p>
                  </a:txBody>
                  <a:tcPr marT="9525" marB="0" anchor="ctr">
                    <a:solidFill>
                      <a:schemeClr val="accent1">
                        <a:lumMod val="40000"/>
                        <a:lumOff val="60000"/>
                      </a:schemeClr>
                    </a:solidFill>
                  </a:tcPr>
                </a:tc>
                <a:extLst>
                  <a:ext uri="{0D108BD9-81ED-4DB2-BD59-A6C34878D82A}">
                    <a16:rowId xmlns:a16="http://schemas.microsoft.com/office/drawing/2014/main" val="4089888158"/>
                  </a:ext>
                </a:extLst>
              </a:tr>
              <a:tr h="401646">
                <a:tc>
                  <a:txBody>
                    <a:bodyPr/>
                    <a:lstStyle/>
                    <a:p>
                      <a:pPr algn="l" fontAlgn="b"/>
                      <a:r>
                        <a:rPr lang="en-US" sz="2400" b="1" i="0" u="none" strike="noStrike">
                          <a:solidFill>
                            <a:schemeClr val="bg1"/>
                          </a:solidFill>
                          <a:effectLst/>
                          <a:latin typeface="+mj-lt"/>
                        </a:rPr>
                        <a:t>Hispanic</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4,402</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1,291</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891</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6,584</a:t>
                      </a:r>
                    </a:p>
                  </a:txBody>
                  <a:tcPr marT="9525" marB="0" anchor="ctr">
                    <a:solidFill>
                      <a:schemeClr val="accent1">
                        <a:lumMod val="40000"/>
                        <a:lumOff val="60000"/>
                      </a:schemeClr>
                    </a:solidFill>
                  </a:tcPr>
                </a:tc>
                <a:extLst>
                  <a:ext uri="{0D108BD9-81ED-4DB2-BD59-A6C34878D82A}">
                    <a16:rowId xmlns:a16="http://schemas.microsoft.com/office/drawing/2014/main" val="643707176"/>
                  </a:ext>
                </a:extLst>
              </a:tr>
              <a:tr h="401646">
                <a:tc>
                  <a:txBody>
                    <a:bodyPr/>
                    <a:lstStyle/>
                    <a:p>
                      <a:pPr algn="l" fontAlgn="b"/>
                      <a:r>
                        <a:rPr lang="en-US" sz="2400" b="1" i="0" u="none" strike="noStrike">
                          <a:solidFill>
                            <a:schemeClr val="bg1"/>
                          </a:solidFill>
                          <a:effectLst/>
                          <a:latin typeface="+mj-lt"/>
                        </a:rPr>
                        <a:t>Pacific Islander</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33</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9</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6</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48</a:t>
                      </a:r>
                    </a:p>
                  </a:txBody>
                  <a:tcPr marT="9525" marB="0" anchor="ctr">
                    <a:solidFill>
                      <a:schemeClr val="accent1">
                        <a:lumMod val="40000"/>
                        <a:lumOff val="60000"/>
                      </a:schemeClr>
                    </a:solidFill>
                  </a:tcPr>
                </a:tc>
                <a:extLst>
                  <a:ext uri="{0D108BD9-81ED-4DB2-BD59-A6C34878D82A}">
                    <a16:rowId xmlns:a16="http://schemas.microsoft.com/office/drawing/2014/main" val="3201541820"/>
                  </a:ext>
                </a:extLst>
              </a:tr>
              <a:tr h="401646">
                <a:tc>
                  <a:txBody>
                    <a:bodyPr/>
                    <a:lstStyle/>
                    <a:p>
                      <a:pPr algn="l" fontAlgn="b"/>
                      <a:r>
                        <a:rPr lang="en-US" sz="2400" b="1" i="0" u="none" strike="noStrike">
                          <a:solidFill>
                            <a:schemeClr val="bg1"/>
                          </a:solidFill>
                          <a:effectLst/>
                          <a:latin typeface="+mj-lt"/>
                        </a:rPr>
                        <a:t>Two or More</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489</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59</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23</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571</a:t>
                      </a:r>
                    </a:p>
                  </a:txBody>
                  <a:tcPr marT="9525" marB="0" anchor="ctr">
                    <a:solidFill>
                      <a:schemeClr val="accent1">
                        <a:lumMod val="40000"/>
                        <a:lumOff val="60000"/>
                      </a:schemeClr>
                    </a:solidFill>
                  </a:tcPr>
                </a:tc>
                <a:extLst>
                  <a:ext uri="{0D108BD9-81ED-4DB2-BD59-A6C34878D82A}">
                    <a16:rowId xmlns:a16="http://schemas.microsoft.com/office/drawing/2014/main" val="1812342813"/>
                  </a:ext>
                </a:extLst>
              </a:tr>
              <a:tr h="401646">
                <a:tc>
                  <a:txBody>
                    <a:bodyPr/>
                    <a:lstStyle/>
                    <a:p>
                      <a:pPr algn="l" fontAlgn="b"/>
                      <a:r>
                        <a:rPr lang="en-US" sz="2400" b="1" i="0" u="none" strike="noStrike">
                          <a:solidFill>
                            <a:schemeClr val="bg1"/>
                          </a:solidFill>
                          <a:effectLst/>
                          <a:latin typeface="+mj-lt"/>
                        </a:rPr>
                        <a:t>White</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2,920</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371</a:t>
                      </a:r>
                    </a:p>
                  </a:txBody>
                  <a:tcPr marT="9525" marB="0" anchor="ctr">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202</a:t>
                      </a:r>
                    </a:p>
                  </a:txBody>
                  <a:tcPr marT="9525" marB="0" anchor="ctr">
                    <a:solidFill>
                      <a:schemeClr val="accent1">
                        <a:lumMod val="40000"/>
                        <a:lumOff val="60000"/>
                      </a:schemeClr>
                    </a:solidFill>
                  </a:tcPr>
                </a:tc>
                <a:tc>
                  <a:txBody>
                    <a:bodyPr/>
                    <a:lstStyle/>
                    <a:p>
                      <a:pPr algn="ctr" fontAlgn="b"/>
                      <a:r>
                        <a:rPr lang="en-US" sz="2400" b="0" i="0" u="none" strike="noStrike" dirty="0">
                          <a:solidFill>
                            <a:srgbClr val="000000"/>
                          </a:solidFill>
                          <a:effectLst/>
                          <a:latin typeface="+mj-lt"/>
                        </a:rPr>
                        <a:t>3,493</a:t>
                      </a:r>
                    </a:p>
                  </a:txBody>
                  <a:tcPr marT="9525" marB="0" anchor="ctr">
                    <a:solidFill>
                      <a:schemeClr val="accent1">
                        <a:lumMod val="40000"/>
                        <a:lumOff val="60000"/>
                      </a:schemeClr>
                    </a:solidFill>
                  </a:tcPr>
                </a:tc>
                <a:extLst>
                  <a:ext uri="{0D108BD9-81ED-4DB2-BD59-A6C34878D82A}">
                    <a16:rowId xmlns:a16="http://schemas.microsoft.com/office/drawing/2014/main" val="353251162"/>
                  </a:ext>
                </a:extLst>
              </a:tr>
            </a:tbl>
          </a:graphicData>
        </a:graphic>
      </p:graphicFrame>
    </p:spTree>
    <p:extLst>
      <p:ext uri="{BB962C8B-B14F-4D97-AF65-F5344CB8AC3E}">
        <p14:creationId xmlns:p14="http://schemas.microsoft.com/office/powerpoint/2010/main" val="40668257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9AD6-4491-04B1-A1DD-63174E9BD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8B259-23C6-35CD-5934-24414209462C}"/>
              </a:ext>
            </a:extLst>
          </p:cNvPr>
          <p:cNvSpPr>
            <a:spLocks noGrp="1"/>
          </p:cNvSpPr>
          <p:nvPr>
            <p:ph type="title"/>
          </p:nvPr>
        </p:nvSpPr>
        <p:spPr>
          <a:xfrm>
            <a:off x="774159" y="308078"/>
            <a:ext cx="10858500" cy="1335314"/>
          </a:xfrm>
        </p:spPr>
        <p:txBody>
          <a:bodyPr/>
          <a:lstStyle/>
          <a:p>
            <a:r>
              <a:rPr lang="en-US" sz="3600" dirty="0">
                <a:cs typeface="Aharoni"/>
              </a:rPr>
              <a:t>Class of 2024 SSCE Earners by Program Participation</a:t>
            </a:r>
            <a:endParaRPr lang="en-US" sz="4800" dirty="0"/>
          </a:p>
        </p:txBody>
      </p:sp>
      <p:graphicFrame>
        <p:nvGraphicFramePr>
          <p:cNvPr id="10" name="Table 9">
            <a:extLst>
              <a:ext uri="{FF2B5EF4-FFF2-40B4-BE49-F238E27FC236}">
                <a16:creationId xmlns:a16="http://schemas.microsoft.com/office/drawing/2014/main" id="{C00EB63B-08F3-8505-70D8-895F592324B7}"/>
              </a:ext>
            </a:extLst>
          </p:cNvPr>
          <p:cNvGraphicFramePr>
            <a:graphicFrameLocks noGrp="1"/>
          </p:cNvGraphicFramePr>
          <p:nvPr>
            <p:extLst>
              <p:ext uri="{D42A27DB-BD31-4B8C-83A1-F6EECF244321}">
                <p14:modId xmlns:p14="http://schemas.microsoft.com/office/powerpoint/2010/main" val="3867361833"/>
              </p:ext>
            </p:extLst>
          </p:nvPr>
        </p:nvGraphicFramePr>
        <p:xfrm>
          <a:off x="774159" y="1643392"/>
          <a:ext cx="10858500" cy="4749199"/>
        </p:xfrm>
        <a:graphic>
          <a:graphicData uri="http://schemas.openxmlformats.org/drawingml/2006/table">
            <a:tbl>
              <a:tblPr firstRow="1" firstCol="1">
                <a:tableStyleId>{5C22544A-7EE6-4342-B048-85BDC9FD1C3A}</a:tableStyleId>
              </a:tblPr>
              <a:tblGrid>
                <a:gridCol w="3019365">
                  <a:extLst>
                    <a:ext uri="{9D8B030D-6E8A-4147-A177-3AD203B41FA5}">
                      <a16:colId xmlns:a16="http://schemas.microsoft.com/office/drawing/2014/main" val="2705887142"/>
                    </a:ext>
                  </a:extLst>
                </a:gridCol>
                <a:gridCol w="1767017">
                  <a:extLst>
                    <a:ext uri="{9D8B030D-6E8A-4147-A177-3AD203B41FA5}">
                      <a16:colId xmlns:a16="http://schemas.microsoft.com/office/drawing/2014/main" val="3019282402"/>
                    </a:ext>
                  </a:extLst>
                </a:gridCol>
                <a:gridCol w="2145932">
                  <a:extLst>
                    <a:ext uri="{9D8B030D-6E8A-4147-A177-3AD203B41FA5}">
                      <a16:colId xmlns:a16="http://schemas.microsoft.com/office/drawing/2014/main" val="3572070243"/>
                    </a:ext>
                  </a:extLst>
                </a:gridCol>
                <a:gridCol w="2190493">
                  <a:extLst>
                    <a:ext uri="{9D8B030D-6E8A-4147-A177-3AD203B41FA5}">
                      <a16:colId xmlns:a16="http://schemas.microsoft.com/office/drawing/2014/main" val="2465710745"/>
                    </a:ext>
                  </a:extLst>
                </a:gridCol>
                <a:gridCol w="1735693">
                  <a:extLst>
                    <a:ext uri="{9D8B030D-6E8A-4147-A177-3AD203B41FA5}">
                      <a16:colId xmlns:a16="http://schemas.microsoft.com/office/drawing/2014/main" val="2479547004"/>
                    </a:ext>
                  </a:extLst>
                </a:gridCol>
              </a:tblGrid>
              <a:tr h="826299">
                <a:tc>
                  <a:txBody>
                    <a:bodyPr/>
                    <a:lstStyle/>
                    <a:p>
                      <a:pPr marL="0" marR="0" algn="ctr">
                        <a:lnSpc>
                          <a:spcPct val="116000"/>
                        </a:lnSpc>
                        <a:spcAft>
                          <a:spcPts val="800"/>
                        </a:spcAft>
                      </a:pPr>
                      <a:r>
                        <a:rPr lang="en-US" sz="2400">
                          <a:effectLst/>
                          <a:latin typeface="+mj-lt"/>
                        </a:rPr>
                        <a:t>Program</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Number of Prepared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Number of Approaching Prepared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Number of Not Prepared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tc>
                  <a:txBody>
                    <a:bodyPr/>
                    <a:lstStyle/>
                    <a:p>
                      <a:pPr marL="0" marR="0" algn="ctr">
                        <a:lnSpc>
                          <a:spcPct val="116000"/>
                        </a:lnSpc>
                        <a:spcAft>
                          <a:spcPts val="800"/>
                        </a:spcAft>
                      </a:pPr>
                      <a:r>
                        <a:rPr lang="en-US" sz="2400">
                          <a:effectLst/>
                          <a:latin typeface="+mj-lt"/>
                        </a:rPr>
                        <a:t>Total Students</a:t>
                      </a:r>
                      <a:endParaRPr lang="en-US" sz="2400">
                        <a:effectLst/>
                        <a:latin typeface="+mj-lt"/>
                        <a:ea typeface="MS Mincho" panose="02020609040205080304" pitchFamily="49" charset="-128"/>
                        <a:cs typeface="Arial" panose="020B0604020202020204" pitchFamily="34" charset="0"/>
                      </a:endParaRPr>
                    </a:p>
                  </a:txBody>
                  <a:tcPr marT="0" marB="0" anchor="ctr">
                    <a:solidFill>
                      <a:schemeClr val="accent1">
                        <a:lumMod val="75000"/>
                      </a:schemeClr>
                    </a:solidFill>
                  </a:tcPr>
                </a:tc>
                <a:extLst>
                  <a:ext uri="{0D108BD9-81ED-4DB2-BD59-A6C34878D82A}">
                    <a16:rowId xmlns:a16="http://schemas.microsoft.com/office/drawing/2014/main" val="706498600"/>
                  </a:ext>
                </a:extLst>
              </a:tr>
              <a:tr h="401646">
                <a:tc>
                  <a:txBody>
                    <a:bodyPr/>
                    <a:lstStyle/>
                    <a:p>
                      <a:pPr algn="l" fontAlgn="b"/>
                      <a:r>
                        <a:rPr lang="en-US" sz="2400" b="1" i="0" u="none" strike="noStrike">
                          <a:solidFill>
                            <a:schemeClr val="bg1"/>
                          </a:solidFill>
                          <a:effectLst/>
                          <a:latin typeface="+mj-lt"/>
                        </a:rPr>
                        <a:t>English Learner</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558</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358</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349</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1,265</a:t>
                      </a:r>
                    </a:p>
                  </a:txBody>
                  <a:tcPr marT="9525" marB="0" anchor="b">
                    <a:solidFill>
                      <a:schemeClr val="accent1">
                        <a:lumMod val="40000"/>
                        <a:lumOff val="60000"/>
                      </a:schemeClr>
                    </a:solidFill>
                  </a:tcPr>
                </a:tc>
                <a:extLst>
                  <a:ext uri="{0D108BD9-81ED-4DB2-BD59-A6C34878D82A}">
                    <a16:rowId xmlns:a16="http://schemas.microsoft.com/office/drawing/2014/main" val="2723452610"/>
                  </a:ext>
                </a:extLst>
              </a:tr>
              <a:tr h="401646">
                <a:tc>
                  <a:txBody>
                    <a:bodyPr/>
                    <a:lstStyle/>
                    <a:p>
                      <a:pPr algn="l" fontAlgn="b"/>
                      <a:r>
                        <a:rPr lang="en-US" sz="2400" b="1" i="0" u="none" strike="noStrike">
                          <a:solidFill>
                            <a:schemeClr val="bg1"/>
                          </a:solidFill>
                          <a:effectLst/>
                          <a:latin typeface="+mj-lt"/>
                        </a:rPr>
                        <a:t>Foster</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17</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16</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21</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54</a:t>
                      </a:r>
                    </a:p>
                  </a:txBody>
                  <a:tcPr marT="9525" marB="0" anchor="b">
                    <a:solidFill>
                      <a:schemeClr val="accent1">
                        <a:lumMod val="40000"/>
                        <a:lumOff val="60000"/>
                      </a:schemeClr>
                    </a:solidFill>
                  </a:tcPr>
                </a:tc>
                <a:extLst>
                  <a:ext uri="{0D108BD9-81ED-4DB2-BD59-A6C34878D82A}">
                    <a16:rowId xmlns:a16="http://schemas.microsoft.com/office/drawing/2014/main" val="1768919023"/>
                  </a:ext>
                </a:extLst>
              </a:tr>
              <a:tr h="401646">
                <a:tc>
                  <a:txBody>
                    <a:bodyPr/>
                    <a:lstStyle/>
                    <a:p>
                      <a:pPr algn="l" fontAlgn="b"/>
                      <a:r>
                        <a:rPr lang="en-US" sz="2400" b="1" i="0" u="none" strike="noStrike">
                          <a:solidFill>
                            <a:schemeClr val="bg1"/>
                          </a:solidFill>
                          <a:effectLst/>
                          <a:latin typeface="+mj-lt"/>
                        </a:rPr>
                        <a:t>Homeless</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326</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139</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140</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605</a:t>
                      </a:r>
                    </a:p>
                  </a:txBody>
                  <a:tcPr marT="9525" marB="0" anchor="b">
                    <a:solidFill>
                      <a:schemeClr val="accent1">
                        <a:lumMod val="40000"/>
                        <a:lumOff val="60000"/>
                      </a:schemeClr>
                    </a:solidFill>
                  </a:tcPr>
                </a:tc>
                <a:extLst>
                  <a:ext uri="{0D108BD9-81ED-4DB2-BD59-A6C34878D82A}">
                    <a16:rowId xmlns:a16="http://schemas.microsoft.com/office/drawing/2014/main" val="1912927136"/>
                  </a:ext>
                </a:extLst>
              </a:tr>
              <a:tr h="401646">
                <a:tc>
                  <a:txBody>
                    <a:bodyPr/>
                    <a:lstStyle/>
                    <a:p>
                      <a:pPr algn="l" fontAlgn="b"/>
                      <a:r>
                        <a:rPr lang="en-US" sz="2400" b="1" i="0" u="none" strike="noStrike">
                          <a:solidFill>
                            <a:schemeClr val="bg1"/>
                          </a:solidFill>
                          <a:effectLst/>
                          <a:latin typeface="+mj-lt"/>
                        </a:rPr>
                        <a:t>LTEL</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335</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284</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257</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876</a:t>
                      </a:r>
                    </a:p>
                  </a:txBody>
                  <a:tcPr marT="9525" marB="0" anchor="b">
                    <a:solidFill>
                      <a:schemeClr val="accent1">
                        <a:lumMod val="40000"/>
                        <a:lumOff val="60000"/>
                      </a:schemeClr>
                    </a:solidFill>
                  </a:tcPr>
                </a:tc>
                <a:extLst>
                  <a:ext uri="{0D108BD9-81ED-4DB2-BD59-A6C34878D82A}">
                    <a16:rowId xmlns:a16="http://schemas.microsoft.com/office/drawing/2014/main" val="4089888158"/>
                  </a:ext>
                </a:extLst>
              </a:tr>
              <a:tr h="401646">
                <a:tc>
                  <a:txBody>
                    <a:bodyPr/>
                    <a:lstStyle/>
                    <a:p>
                      <a:pPr algn="l" fontAlgn="b"/>
                      <a:r>
                        <a:rPr lang="en-US" sz="2400" b="1" i="0" u="none" strike="noStrike">
                          <a:solidFill>
                            <a:schemeClr val="bg1"/>
                          </a:solidFill>
                          <a:effectLst/>
                          <a:latin typeface="+mj-lt"/>
                        </a:rPr>
                        <a:t>Socioeconomically Disadvantaged</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6,029</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1,619</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1,088</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8,736</a:t>
                      </a:r>
                    </a:p>
                  </a:txBody>
                  <a:tcPr marT="9525" marB="0" anchor="b">
                    <a:solidFill>
                      <a:schemeClr val="accent1">
                        <a:lumMod val="40000"/>
                        <a:lumOff val="60000"/>
                      </a:schemeClr>
                    </a:solidFill>
                  </a:tcPr>
                </a:tc>
                <a:extLst>
                  <a:ext uri="{0D108BD9-81ED-4DB2-BD59-A6C34878D82A}">
                    <a16:rowId xmlns:a16="http://schemas.microsoft.com/office/drawing/2014/main" val="643707176"/>
                  </a:ext>
                </a:extLst>
              </a:tr>
              <a:tr h="401646">
                <a:tc>
                  <a:txBody>
                    <a:bodyPr/>
                    <a:lstStyle/>
                    <a:p>
                      <a:pPr algn="l" fontAlgn="b"/>
                      <a:r>
                        <a:rPr lang="en-US" sz="2400" b="1" i="0" u="none" strike="noStrike">
                          <a:solidFill>
                            <a:schemeClr val="bg1"/>
                          </a:solidFill>
                          <a:effectLst/>
                          <a:latin typeface="+mj-lt"/>
                        </a:rPr>
                        <a:t>Students with Disabilities</a:t>
                      </a:r>
                    </a:p>
                  </a:txBody>
                  <a:tcPr marT="9525" marB="0" anchor="b">
                    <a:solidFill>
                      <a:schemeClr val="accent1">
                        <a:lumMod val="75000"/>
                      </a:schemeClr>
                    </a:solidFill>
                  </a:tcPr>
                </a:tc>
                <a:tc>
                  <a:txBody>
                    <a:bodyPr/>
                    <a:lstStyle/>
                    <a:p>
                      <a:pPr algn="ctr" fontAlgn="b"/>
                      <a:r>
                        <a:rPr lang="en-US" sz="2400" b="0" i="0" u="none" strike="noStrike">
                          <a:solidFill>
                            <a:srgbClr val="000000"/>
                          </a:solidFill>
                          <a:effectLst/>
                          <a:latin typeface="+mj-lt"/>
                        </a:rPr>
                        <a:t>40</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325</a:t>
                      </a:r>
                    </a:p>
                  </a:txBody>
                  <a:tcPr marT="9525" marB="0" anchor="b">
                    <a:solidFill>
                      <a:schemeClr val="accent1">
                        <a:lumMod val="40000"/>
                        <a:lumOff val="60000"/>
                      </a:schemeClr>
                    </a:solidFill>
                  </a:tcPr>
                </a:tc>
                <a:tc>
                  <a:txBody>
                    <a:bodyPr/>
                    <a:lstStyle/>
                    <a:p>
                      <a:pPr algn="ctr" fontAlgn="b"/>
                      <a:r>
                        <a:rPr lang="en-US" sz="2400" b="0" i="0" u="none" strike="noStrike">
                          <a:solidFill>
                            <a:srgbClr val="000000"/>
                          </a:solidFill>
                          <a:effectLst/>
                          <a:latin typeface="+mj-lt"/>
                        </a:rPr>
                        <a:t>326</a:t>
                      </a:r>
                    </a:p>
                  </a:txBody>
                  <a:tcPr marT="9525" marB="0" anchor="b">
                    <a:solidFill>
                      <a:schemeClr val="accent1">
                        <a:lumMod val="40000"/>
                        <a:lumOff val="60000"/>
                      </a:schemeClr>
                    </a:solidFill>
                  </a:tcPr>
                </a:tc>
                <a:tc>
                  <a:txBody>
                    <a:bodyPr/>
                    <a:lstStyle/>
                    <a:p>
                      <a:pPr algn="ctr" fontAlgn="b"/>
                      <a:r>
                        <a:rPr lang="en-US" sz="2400" b="0" i="0" u="none" strike="noStrike" dirty="0">
                          <a:solidFill>
                            <a:srgbClr val="000000"/>
                          </a:solidFill>
                          <a:effectLst/>
                          <a:latin typeface="+mj-lt"/>
                        </a:rPr>
                        <a:t>691</a:t>
                      </a:r>
                    </a:p>
                  </a:txBody>
                  <a:tcPr marT="9525" marB="0" anchor="b">
                    <a:solidFill>
                      <a:schemeClr val="accent1">
                        <a:lumMod val="40000"/>
                        <a:lumOff val="60000"/>
                      </a:schemeClr>
                    </a:solidFill>
                  </a:tcPr>
                </a:tc>
                <a:extLst>
                  <a:ext uri="{0D108BD9-81ED-4DB2-BD59-A6C34878D82A}">
                    <a16:rowId xmlns:a16="http://schemas.microsoft.com/office/drawing/2014/main" val="3201541820"/>
                  </a:ext>
                </a:extLst>
              </a:tr>
            </a:tbl>
          </a:graphicData>
        </a:graphic>
      </p:graphicFrame>
    </p:spTree>
    <p:extLst>
      <p:ext uri="{BB962C8B-B14F-4D97-AF65-F5344CB8AC3E}">
        <p14:creationId xmlns:p14="http://schemas.microsoft.com/office/powerpoint/2010/main" val="35863316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1EC-C9A2-A482-1319-8A000129B0DA}"/>
              </a:ext>
            </a:extLst>
          </p:cNvPr>
          <p:cNvSpPr>
            <a:spLocks noGrp="1"/>
          </p:cNvSpPr>
          <p:nvPr>
            <p:ph type="title"/>
          </p:nvPr>
        </p:nvSpPr>
        <p:spPr/>
        <p:txBody>
          <a:bodyPr/>
          <a:lstStyle/>
          <a:p>
            <a:r>
              <a:rPr lang="en-US" sz="4800">
                <a:cs typeface="Aharoni"/>
              </a:rPr>
              <a:t>Discussion Questions</a:t>
            </a:r>
          </a:p>
        </p:txBody>
      </p:sp>
      <p:sp>
        <p:nvSpPr>
          <p:cNvPr id="3" name="Content Placeholder 2">
            <a:extLst>
              <a:ext uri="{FF2B5EF4-FFF2-40B4-BE49-F238E27FC236}">
                <a16:creationId xmlns:a16="http://schemas.microsoft.com/office/drawing/2014/main" id="{9979F5A4-69C8-01A0-8112-FA8021B8C4BA}"/>
              </a:ext>
            </a:extLst>
          </p:cNvPr>
          <p:cNvSpPr>
            <a:spLocks noGrp="1"/>
          </p:cNvSpPr>
          <p:nvPr>
            <p:ph sz="quarter" idx="10"/>
          </p:nvPr>
        </p:nvSpPr>
        <p:spPr/>
        <p:txBody>
          <a:bodyPr vert="horz" lIns="91440" tIns="45720" rIns="91440" bIns="45720" rtlCol="0" anchor="t">
            <a:normAutofit/>
          </a:bodyPr>
          <a:lstStyle/>
          <a:p>
            <a:pPr marL="365442"/>
            <a:r>
              <a:rPr lang="en-US" sz="3200" dirty="0">
                <a:latin typeface="Arial"/>
                <a:cs typeface="Arial"/>
              </a:rPr>
              <a:t>Is the State Seal of Civic Engagement measure robust enough to adopt as a stand-alone measure for prepared on the CCI?</a:t>
            </a:r>
          </a:p>
          <a:p>
            <a:pPr marL="365442"/>
            <a:r>
              <a:rPr lang="en-US" sz="3200" dirty="0">
                <a:latin typeface="Arial"/>
                <a:cs typeface="Arial"/>
              </a:rPr>
              <a:t>What other criteria would you suggest be combined to add this as a college measure to the CCI?</a:t>
            </a:r>
          </a:p>
          <a:p>
            <a:pPr marL="365442"/>
            <a:r>
              <a:rPr lang="en-US" sz="3000" dirty="0">
                <a:solidFill>
                  <a:srgbClr val="354052"/>
                </a:solidFill>
              </a:rPr>
              <a:t>Is there anything else that you need to know about the State Seal of Civic Engagement to provide feedback on this proposed measure?</a:t>
            </a:r>
          </a:p>
        </p:txBody>
      </p:sp>
    </p:spTree>
    <p:extLst>
      <p:ext uri="{BB962C8B-B14F-4D97-AF65-F5344CB8AC3E}">
        <p14:creationId xmlns:p14="http://schemas.microsoft.com/office/powerpoint/2010/main" val="8554111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9A9E0-32E5-3B40-7BFA-5AD4B2827612}"/>
              </a:ext>
            </a:extLst>
          </p:cNvPr>
          <p:cNvSpPr>
            <a:spLocks noGrp="1"/>
          </p:cNvSpPr>
          <p:nvPr>
            <p:ph type="title"/>
          </p:nvPr>
        </p:nvSpPr>
        <p:spPr/>
        <p:txBody>
          <a:bodyPr/>
          <a:lstStyle/>
          <a:p>
            <a:r>
              <a:rPr lang="en-US" sz="6600" dirty="0"/>
              <a:t>2026 </a:t>
            </a:r>
            <a:br>
              <a:rPr lang="en-US" sz="6600" dirty="0"/>
            </a:br>
            <a:r>
              <a:rPr lang="en-US" sz="6600" dirty="0"/>
              <a:t>Release Plan</a:t>
            </a:r>
            <a:endParaRPr lang="en-US" dirty="0"/>
          </a:p>
        </p:txBody>
      </p:sp>
    </p:spTree>
    <p:extLst>
      <p:ext uri="{BB962C8B-B14F-4D97-AF65-F5344CB8AC3E}">
        <p14:creationId xmlns:p14="http://schemas.microsoft.com/office/powerpoint/2010/main" val="4247967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B09DC-015E-D179-6C40-2DC9B5A28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5690-A569-D7B3-C044-C7CC9FB7AD50}"/>
              </a:ext>
            </a:extLst>
          </p:cNvPr>
          <p:cNvSpPr>
            <a:spLocks noGrp="1"/>
          </p:cNvSpPr>
          <p:nvPr>
            <p:ph type="title"/>
          </p:nvPr>
        </p:nvSpPr>
        <p:spPr>
          <a:xfrm>
            <a:off x="381000" y="194257"/>
            <a:ext cx="11430000" cy="1325563"/>
          </a:xfrm>
        </p:spPr>
        <p:txBody>
          <a:bodyPr/>
          <a:lstStyle/>
          <a:p>
            <a:pPr algn="ctr"/>
            <a:r>
              <a:rPr lang="en-US" sz="4400" b="1" dirty="0">
                <a:latin typeface="Arial" panose="020B0604020202020204" pitchFamily="34" charset="0"/>
                <a:cs typeface="Arial" panose="020B0604020202020204" pitchFamily="34" charset="0"/>
              </a:rPr>
              <a:t>CCI</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Student Group Performance</a:t>
            </a:r>
          </a:p>
        </p:txBody>
      </p:sp>
      <p:graphicFrame>
        <p:nvGraphicFramePr>
          <p:cNvPr id="4" name="Content Placeholder 3">
            <a:extLst>
              <a:ext uri="{FF2B5EF4-FFF2-40B4-BE49-F238E27FC236}">
                <a16:creationId xmlns:a16="http://schemas.microsoft.com/office/drawing/2014/main" id="{6F68AFD5-3334-3961-5535-FB808EC4E66A}"/>
              </a:ext>
            </a:extLst>
          </p:cNvPr>
          <p:cNvGraphicFramePr>
            <a:graphicFrameLocks noGrp="1"/>
          </p:cNvGraphicFramePr>
          <p:nvPr>
            <p:ph idx="1"/>
            <p:extLst>
              <p:ext uri="{D42A27DB-BD31-4B8C-83A1-F6EECF244321}">
                <p14:modId xmlns:p14="http://schemas.microsoft.com/office/powerpoint/2010/main" val="3855165407"/>
              </p:ext>
            </p:extLst>
          </p:nvPr>
        </p:nvGraphicFramePr>
        <p:xfrm>
          <a:off x="838200" y="1543103"/>
          <a:ext cx="10515600" cy="3474720"/>
        </p:xfrm>
        <a:graphic>
          <a:graphicData uri="http://schemas.openxmlformats.org/drawingml/2006/table">
            <a:tbl>
              <a:tblPr firstRow="1" bandRow="1">
                <a:tableStyleId>{5C22544A-7EE6-4342-B048-85BDC9FD1C3A}</a:tableStyleId>
              </a:tblPr>
              <a:tblGrid>
                <a:gridCol w="1479997">
                  <a:extLst>
                    <a:ext uri="{9D8B030D-6E8A-4147-A177-3AD203B41FA5}">
                      <a16:colId xmlns:a16="http://schemas.microsoft.com/office/drawing/2014/main" val="1631628612"/>
                    </a:ext>
                  </a:extLst>
                </a:gridCol>
                <a:gridCol w="1487510">
                  <a:extLst>
                    <a:ext uri="{9D8B030D-6E8A-4147-A177-3AD203B41FA5}">
                      <a16:colId xmlns:a16="http://schemas.microsoft.com/office/drawing/2014/main" val="1714795710"/>
                    </a:ext>
                  </a:extLst>
                </a:gridCol>
                <a:gridCol w="3090930">
                  <a:extLst>
                    <a:ext uri="{9D8B030D-6E8A-4147-A177-3AD203B41FA5}">
                      <a16:colId xmlns:a16="http://schemas.microsoft.com/office/drawing/2014/main" val="467507155"/>
                    </a:ext>
                  </a:extLst>
                </a:gridCol>
                <a:gridCol w="2949262">
                  <a:extLst>
                    <a:ext uri="{9D8B030D-6E8A-4147-A177-3AD203B41FA5}">
                      <a16:colId xmlns:a16="http://schemas.microsoft.com/office/drawing/2014/main" val="1833323680"/>
                    </a:ext>
                  </a:extLst>
                </a:gridCol>
                <a:gridCol w="1507901">
                  <a:extLst>
                    <a:ext uri="{9D8B030D-6E8A-4147-A177-3AD203B41FA5}">
                      <a16:colId xmlns:a16="http://schemas.microsoft.com/office/drawing/2014/main" val="3062315748"/>
                    </a:ext>
                  </a:extLst>
                </a:gridCol>
              </a:tblGrid>
              <a:tr h="370840">
                <a:tc>
                  <a:txBody>
                    <a:bodyPr/>
                    <a:lstStyle/>
                    <a:p>
                      <a:pPr algn="ctr"/>
                      <a:r>
                        <a:rPr lang="en-US" sz="2400">
                          <a:latin typeface="Arial"/>
                        </a:rPr>
                        <a:t>Red</a:t>
                      </a:r>
                    </a:p>
                  </a:txBody>
                  <a:tcPr anchor="ctr">
                    <a:solidFill>
                      <a:srgbClr val="C00000"/>
                    </a:solidFill>
                  </a:tcPr>
                </a:tc>
                <a:tc>
                  <a:txBody>
                    <a:bodyPr/>
                    <a:lstStyle/>
                    <a:p>
                      <a:pPr algn="ctr"/>
                      <a:r>
                        <a:rPr lang="en-US" sz="2400">
                          <a:solidFill>
                            <a:schemeClr val="tx1"/>
                          </a:solidFill>
                          <a:latin typeface="Arial"/>
                        </a:rPr>
                        <a:t>Orange</a:t>
                      </a:r>
                    </a:p>
                  </a:txBody>
                  <a:tcPr anchor="ctr">
                    <a:solidFill>
                      <a:schemeClr val="accent2"/>
                    </a:solidFill>
                  </a:tcPr>
                </a:tc>
                <a:tc>
                  <a:txBody>
                    <a:bodyPr/>
                    <a:lstStyle/>
                    <a:p>
                      <a:pPr algn="ctr"/>
                      <a:r>
                        <a:rPr lang="en-US" sz="2400">
                          <a:solidFill>
                            <a:schemeClr val="tx1"/>
                          </a:solidFill>
                          <a:latin typeface="Arial"/>
                        </a:rPr>
                        <a:t>Yellow</a:t>
                      </a:r>
                    </a:p>
                  </a:txBody>
                  <a:tcPr anchor="ctr">
                    <a:solidFill>
                      <a:srgbClr val="FFFF00"/>
                    </a:solidFill>
                  </a:tcPr>
                </a:tc>
                <a:tc>
                  <a:txBody>
                    <a:bodyPr/>
                    <a:lstStyle/>
                    <a:p>
                      <a:pPr algn="ctr"/>
                      <a:r>
                        <a:rPr lang="en-US" sz="2400">
                          <a:solidFill>
                            <a:schemeClr val="tx1"/>
                          </a:solidFill>
                          <a:latin typeface="Arial"/>
                        </a:rPr>
                        <a:t>Green</a:t>
                      </a:r>
                    </a:p>
                  </a:txBody>
                  <a:tcPr anchor="ctr">
                    <a:solidFill>
                      <a:srgbClr val="00B050"/>
                    </a:solidFill>
                  </a:tcPr>
                </a:tc>
                <a:tc>
                  <a:txBody>
                    <a:bodyPr/>
                    <a:lstStyle/>
                    <a:p>
                      <a:pPr algn="ctr"/>
                      <a:r>
                        <a:rPr lang="en-US" sz="2400">
                          <a:latin typeface="Arial"/>
                        </a:rPr>
                        <a:t>Blue</a:t>
                      </a:r>
                    </a:p>
                  </a:txBody>
                  <a:tcPr anchor="ctr">
                    <a:solidFill>
                      <a:srgbClr val="0070C0"/>
                    </a:solidFill>
                  </a:tcPr>
                </a:tc>
                <a:extLst>
                  <a:ext uri="{0D108BD9-81ED-4DB2-BD59-A6C34878D82A}">
                    <a16:rowId xmlns:a16="http://schemas.microsoft.com/office/drawing/2014/main" val="415095748"/>
                  </a:ext>
                </a:extLst>
              </a:tr>
              <a:tr h="3612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N/A</a:t>
                      </a:r>
                    </a:p>
                  </a:txBody>
                  <a:tcPr anchor="ctr"/>
                </a:tc>
                <a:tc>
                  <a:txBody>
                    <a:bodyPr/>
                    <a:lstStyle/>
                    <a:p>
                      <a:pPr lvl="0" algn="ctr">
                        <a:buNone/>
                      </a:pPr>
                      <a:r>
                        <a:rPr lang="en-US" sz="2400">
                          <a:latin typeface="Arial"/>
                        </a:rPr>
                        <a:t>N/A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English Learner,</a:t>
                      </a:r>
                      <a:br>
                        <a:rPr lang="en-US" sz="2400">
                          <a:latin typeface="Arial"/>
                        </a:rPr>
                      </a:br>
                      <a:r>
                        <a:rPr lang="en-US" sz="2400">
                          <a:latin typeface="Arial"/>
                        </a:rPr>
                        <a:t>Foster Youth,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Homeless,</a:t>
                      </a:r>
                      <a:br>
                        <a:rPr lang="en-US" sz="2400">
                          <a:latin typeface="Arial"/>
                        </a:rPr>
                      </a:br>
                      <a:r>
                        <a:rPr lang="en-US" sz="2400">
                          <a:latin typeface="Arial"/>
                        </a:rPr>
                        <a:t>Students with Disabilities,</a:t>
                      </a:r>
                      <a:br>
                        <a:rPr lang="en-US" sz="2400">
                          <a:latin typeface="Arial"/>
                        </a:rPr>
                      </a:br>
                      <a:r>
                        <a:rPr lang="en-US" sz="2400">
                          <a:latin typeface="Arial"/>
                        </a:rPr>
                        <a:t>Long-Term English Learner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African American,</a:t>
                      </a:r>
                      <a:br>
                        <a:rPr lang="en-US" sz="2400">
                          <a:latin typeface="Arial"/>
                        </a:rPr>
                      </a:br>
                      <a:r>
                        <a:rPr lang="en-US" sz="2400">
                          <a:latin typeface="Arial"/>
                        </a:rPr>
                        <a:t>American Indian,</a:t>
                      </a:r>
                      <a:br>
                        <a:rPr lang="en-US" sz="2400">
                          <a:latin typeface="Arial"/>
                        </a:rPr>
                      </a:br>
                      <a:r>
                        <a:rPr lang="en-US" sz="2400">
                          <a:latin typeface="Arial"/>
                        </a:rPr>
                        <a:t>Hispanic,</a:t>
                      </a:r>
                      <a:br>
                        <a:rPr lang="en-US" sz="2400">
                          <a:latin typeface="Arial"/>
                        </a:rPr>
                      </a:br>
                      <a:r>
                        <a:rPr lang="en-US" sz="2400">
                          <a:latin typeface="Arial"/>
                        </a:rPr>
                        <a:t>Pacific Islander,</a:t>
                      </a:r>
                      <a:br>
                        <a:rPr lang="en-US" sz="2400">
                          <a:latin typeface="Arial"/>
                        </a:rPr>
                      </a:br>
                      <a:r>
                        <a:rPr lang="en-US" sz="2400">
                          <a:latin typeface="Arial"/>
                        </a:rPr>
                        <a:t>Two or More Races,</a:t>
                      </a:r>
                      <a:br>
                        <a:rPr lang="en-US" sz="2400">
                          <a:latin typeface="Arial"/>
                        </a:rPr>
                      </a:br>
                      <a:r>
                        <a:rPr lang="en-US" sz="2400">
                          <a:latin typeface="Arial"/>
                        </a:rPr>
                        <a:t>White,</a:t>
                      </a:r>
                      <a:br>
                        <a:rPr lang="en-US" sz="2400">
                          <a:latin typeface="Arial"/>
                        </a:rPr>
                      </a:br>
                      <a:r>
                        <a:rPr lang="en-US" sz="2400">
                          <a:latin typeface="Arial"/>
                        </a:rPr>
                        <a:t>Socioeconomically Disadvantaged</a:t>
                      </a:r>
                    </a:p>
                  </a:txBody>
                  <a:tcPr anchor="ctr"/>
                </a:tc>
                <a:tc>
                  <a:txBody>
                    <a:bodyPr/>
                    <a:lstStyle/>
                    <a:p>
                      <a:pPr lvl="0" algn="ctr">
                        <a:buNone/>
                      </a:pPr>
                      <a:r>
                        <a:rPr lang="en-US" sz="2400" dirty="0">
                          <a:latin typeface="Arial"/>
                        </a:rPr>
                        <a:t>Asian,</a:t>
                      </a:r>
                      <a:br>
                        <a:rPr lang="en-US" sz="2400" dirty="0">
                          <a:latin typeface="Arial"/>
                        </a:rPr>
                      </a:br>
                      <a:r>
                        <a:rPr lang="en-US" sz="2400" dirty="0">
                          <a:latin typeface="Arial"/>
                        </a:rPr>
                        <a:t>Filipino</a:t>
                      </a:r>
                    </a:p>
                  </a:txBody>
                  <a:tcPr anchor="ctr"/>
                </a:tc>
                <a:extLst>
                  <a:ext uri="{0D108BD9-81ED-4DB2-BD59-A6C34878D82A}">
                    <a16:rowId xmlns:a16="http://schemas.microsoft.com/office/drawing/2014/main" val="2592404903"/>
                  </a:ext>
                </a:extLst>
              </a:tr>
            </a:tbl>
          </a:graphicData>
        </a:graphic>
      </p:graphicFrame>
    </p:spTree>
    <p:extLst>
      <p:ext uri="{BB962C8B-B14F-4D97-AF65-F5344CB8AC3E}">
        <p14:creationId xmlns:p14="http://schemas.microsoft.com/office/powerpoint/2010/main" val="40743485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309E-00F9-60CD-DC76-973E79CF09E6}"/>
              </a:ext>
            </a:extLst>
          </p:cNvPr>
          <p:cNvSpPr>
            <a:spLocks noGrp="1"/>
          </p:cNvSpPr>
          <p:nvPr>
            <p:ph type="title"/>
          </p:nvPr>
        </p:nvSpPr>
        <p:spPr/>
        <p:txBody>
          <a:bodyPr/>
          <a:lstStyle/>
          <a:p>
            <a:r>
              <a:rPr lang="en-US" sz="4400"/>
              <a:t>Update to Dashboard Schedule</a:t>
            </a:r>
          </a:p>
        </p:txBody>
      </p:sp>
      <p:sp>
        <p:nvSpPr>
          <p:cNvPr id="3" name="Content Placeholder 2">
            <a:extLst>
              <a:ext uri="{FF2B5EF4-FFF2-40B4-BE49-F238E27FC236}">
                <a16:creationId xmlns:a16="http://schemas.microsoft.com/office/drawing/2014/main" id="{F7325D9A-04D9-6CBD-5BD5-4F23A5DF9165}"/>
              </a:ext>
            </a:extLst>
          </p:cNvPr>
          <p:cNvSpPr>
            <a:spLocks noGrp="1"/>
          </p:cNvSpPr>
          <p:nvPr>
            <p:ph sz="quarter" idx="10"/>
          </p:nvPr>
        </p:nvSpPr>
        <p:spPr>
          <a:xfrm>
            <a:off x="647699" y="1752600"/>
            <a:ext cx="10629901" cy="4709160"/>
          </a:xfrm>
        </p:spPr>
        <p:txBody>
          <a:bodyPr vert="horz" lIns="91440" tIns="45720" rIns="91440" bIns="45720" rtlCol="0" anchor="t">
            <a:noAutofit/>
          </a:bodyPr>
          <a:lstStyle/>
          <a:p>
            <a:pPr>
              <a:buClrTx/>
            </a:pPr>
            <a:r>
              <a:rPr lang="en-US" sz="2600" dirty="0">
                <a:latin typeface="Arial"/>
                <a:cs typeface="Arial"/>
              </a:rPr>
              <a:t>SB 114 (Chapter 48, Statutes of 2023) moves up the publication date of the 2026 Dashboard to </a:t>
            </a:r>
            <a:r>
              <a:rPr lang="en-US" sz="2600" b="1" dirty="0">
                <a:latin typeface="Arial"/>
                <a:cs typeface="Arial"/>
              </a:rPr>
              <a:t>October 15, 2026</a:t>
            </a:r>
            <a:r>
              <a:rPr lang="en-US" sz="2600" dirty="0">
                <a:latin typeface="Arial"/>
                <a:cs typeface="Arial"/>
              </a:rPr>
              <a:t>. Note: this aligns the requirement for releasing assessment results on October 15 pursuant to</a:t>
            </a:r>
            <a:r>
              <a:rPr lang="en-US" sz="2600" dirty="0"/>
              <a:t> California </a:t>
            </a:r>
            <a:r>
              <a:rPr lang="en-US" sz="2600" i="1" dirty="0"/>
              <a:t>Education Code </a:t>
            </a:r>
            <a:r>
              <a:rPr lang="en-US" sz="2600" dirty="0"/>
              <a:t>Section 60641</a:t>
            </a:r>
            <a:r>
              <a:rPr lang="en-US" sz="2600" dirty="0">
                <a:latin typeface="Arial"/>
                <a:cs typeface="Arial"/>
              </a:rPr>
              <a:t>. </a:t>
            </a:r>
          </a:p>
          <a:p>
            <a:pPr>
              <a:buClrTx/>
            </a:pPr>
            <a:r>
              <a:rPr lang="en-US" sz="2600" dirty="0">
                <a:latin typeface="Arial"/>
                <a:cs typeface="Arial"/>
              </a:rPr>
              <a:t>This is a </a:t>
            </a:r>
            <a:r>
              <a:rPr lang="en-US" sz="2600" b="1" dirty="0">
                <a:latin typeface="Arial"/>
                <a:cs typeface="Arial"/>
              </a:rPr>
              <a:t>full month ahead of any prior release.</a:t>
            </a:r>
          </a:p>
          <a:p>
            <a:pPr lvl="1">
              <a:buClrTx/>
              <a:buFont typeface="Courier New" panose="020B0604020202020204" pitchFamily="34" charset="0"/>
              <a:buChar char="o"/>
            </a:pPr>
            <a:r>
              <a:rPr lang="en-US" sz="2600" dirty="0">
                <a:latin typeface="Arial"/>
                <a:cs typeface="Arial"/>
              </a:rPr>
              <a:t>Prior Release Dates:</a:t>
            </a:r>
          </a:p>
          <a:p>
            <a:pPr marL="1029970" lvl="2">
              <a:buClrTx/>
              <a:buFont typeface="Wingdings" panose="020B0604020202020204" pitchFamily="34" charset="0"/>
              <a:buChar char="§"/>
            </a:pPr>
            <a:r>
              <a:rPr lang="en-US" sz="2600" dirty="0">
                <a:latin typeface="Arial"/>
                <a:cs typeface="Arial"/>
              </a:rPr>
              <a:t>2025: November 13</a:t>
            </a:r>
          </a:p>
          <a:p>
            <a:pPr marL="1029970" lvl="2">
              <a:buClrTx/>
              <a:buFont typeface="Wingdings" panose="020B0604020202020204" pitchFamily="34" charset="0"/>
              <a:buChar char="§"/>
            </a:pPr>
            <a:r>
              <a:rPr lang="en-US" sz="2600" dirty="0">
                <a:latin typeface="Arial"/>
                <a:cs typeface="Arial"/>
              </a:rPr>
              <a:t>2024: November 21</a:t>
            </a:r>
          </a:p>
          <a:p>
            <a:pPr marL="1029970" lvl="2">
              <a:buClrTx/>
              <a:buFont typeface="Wingdings" panose="020B0604020202020204" pitchFamily="34" charset="0"/>
              <a:buChar char="§"/>
            </a:pPr>
            <a:r>
              <a:rPr lang="en-US" sz="2600" dirty="0">
                <a:latin typeface="Arial"/>
                <a:cs typeface="Arial"/>
              </a:rPr>
              <a:t>2023: December 15</a:t>
            </a:r>
          </a:p>
        </p:txBody>
      </p:sp>
    </p:spTree>
    <p:extLst>
      <p:ext uri="{BB962C8B-B14F-4D97-AF65-F5344CB8AC3E}">
        <p14:creationId xmlns:p14="http://schemas.microsoft.com/office/powerpoint/2010/main" val="26393717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0CA8-AD08-BA3C-81AC-9628571FCD6F}"/>
              </a:ext>
            </a:extLst>
          </p:cNvPr>
          <p:cNvSpPr>
            <a:spLocks noGrp="1"/>
          </p:cNvSpPr>
          <p:nvPr>
            <p:ph type="title"/>
          </p:nvPr>
        </p:nvSpPr>
        <p:spPr/>
        <p:txBody>
          <a:bodyPr/>
          <a:lstStyle/>
          <a:p>
            <a:r>
              <a:rPr lang="en-US" sz="4400">
                <a:cs typeface="Aharoni"/>
              </a:rPr>
              <a:t>Planning for 2026</a:t>
            </a:r>
            <a:endParaRPr lang="en-US" sz="4400"/>
          </a:p>
        </p:txBody>
      </p:sp>
      <p:sp>
        <p:nvSpPr>
          <p:cNvPr id="3" name="Content Placeholder 2">
            <a:extLst>
              <a:ext uri="{FF2B5EF4-FFF2-40B4-BE49-F238E27FC236}">
                <a16:creationId xmlns:a16="http://schemas.microsoft.com/office/drawing/2014/main" id="{C24BABC1-B4E0-0EC1-78DA-5BDDF642C51B}"/>
              </a:ext>
            </a:extLst>
          </p:cNvPr>
          <p:cNvSpPr>
            <a:spLocks noGrp="1"/>
          </p:cNvSpPr>
          <p:nvPr>
            <p:ph sz="quarter" idx="10"/>
          </p:nvPr>
        </p:nvSpPr>
        <p:spPr>
          <a:xfrm>
            <a:off x="647699" y="1640115"/>
            <a:ext cx="10858499" cy="4645048"/>
          </a:xfrm>
        </p:spPr>
        <p:txBody>
          <a:bodyPr vert="horz" lIns="91440" tIns="45720" rIns="91440" bIns="45720" rtlCol="0" anchor="t">
            <a:normAutofit fontScale="70000" lnSpcReduction="20000"/>
          </a:bodyPr>
          <a:lstStyle/>
          <a:p>
            <a:r>
              <a:rPr lang="en-US" b="1" dirty="0">
                <a:latin typeface="Arial"/>
                <a:cs typeface="Arial"/>
              </a:rPr>
              <a:t>Accountability Release #1 (October 15 release requirements):</a:t>
            </a:r>
            <a:endParaRPr lang="en-US" b="1" dirty="0"/>
          </a:p>
          <a:p>
            <a:pPr lvl="1">
              <a:buFont typeface="Courier New" panose="020B0604020202020204" pitchFamily="34" charset="0"/>
              <a:buChar char="o"/>
            </a:pPr>
            <a:r>
              <a:rPr lang="en-US" dirty="0">
                <a:latin typeface="Arial"/>
                <a:cs typeface="Arial"/>
              </a:rPr>
              <a:t>California School Dashboard (caschooldashboard.org)</a:t>
            </a:r>
          </a:p>
          <a:p>
            <a:pPr lvl="1">
              <a:buFont typeface="Courier New" panose="020B0604020202020204" pitchFamily="34" charset="0"/>
              <a:buChar char="o"/>
            </a:pPr>
            <a:r>
              <a:rPr lang="en-US" dirty="0">
                <a:latin typeface="Arial"/>
                <a:cs typeface="Arial"/>
              </a:rPr>
              <a:t>LCFF Differentiated Assistance Files</a:t>
            </a:r>
          </a:p>
          <a:p>
            <a:r>
              <a:rPr lang="en-US" b="1" dirty="0">
                <a:latin typeface="Arial"/>
                <a:cs typeface="Arial"/>
              </a:rPr>
              <a:t>Accountability Release #2 (supplementary items):</a:t>
            </a:r>
          </a:p>
          <a:p>
            <a:pPr lvl="1"/>
            <a:r>
              <a:rPr lang="en-US" dirty="0">
                <a:latin typeface="Arial"/>
                <a:cs typeface="Arial"/>
              </a:rPr>
              <a:t>Dashboard Additional Reports</a:t>
            </a:r>
          </a:p>
          <a:p>
            <a:pPr lvl="1"/>
            <a:r>
              <a:rPr lang="en-US" dirty="0">
                <a:latin typeface="Arial"/>
                <a:cs typeface="Arial"/>
              </a:rPr>
              <a:t>Growth data and data files</a:t>
            </a:r>
          </a:p>
          <a:p>
            <a:pPr lvl="1"/>
            <a:r>
              <a:rPr lang="en-US" dirty="0">
                <a:latin typeface="Arial"/>
                <a:cs typeface="Arial"/>
              </a:rPr>
              <a:t>DataQuest reports and accompanying downloadable files</a:t>
            </a:r>
          </a:p>
          <a:p>
            <a:pPr lvl="1"/>
            <a:r>
              <a:rPr lang="en-US" dirty="0">
                <a:latin typeface="Arial"/>
                <a:cs typeface="Arial"/>
              </a:rPr>
              <a:t>Federal support determinations</a:t>
            </a:r>
          </a:p>
          <a:p>
            <a:pPr lvl="1"/>
            <a:r>
              <a:rPr lang="en-US" dirty="0">
                <a:latin typeface="Arial"/>
                <a:cs typeface="Arial"/>
              </a:rPr>
              <a:t>School Accountability Report Card (SARC) files</a:t>
            </a:r>
          </a:p>
          <a:p>
            <a:pPr lvl="1"/>
            <a:r>
              <a:rPr lang="en-US" dirty="0">
                <a:latin typeface="Arial"/>
                <a:cs typeface="Arial"/>
              </a:rPr>
              <a:t>Dashboard Alternative School Status One-year Graduation Rate</a:t>
            </a:r>
          </a:p>
        </p:txBody>
      </p:sp>
    </p:spTree>
    <p:extLst>
      <p:ext uri="{BB962C8B-B14F-4D97-AF65-F5344CB8AC3E}">
        <p14:creationId xmlns:p14="http://schemas.microsoft.com/office/powerpoint/2010/main" val="8040850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B501-0F31-8EE5-29F7-B7A4A6EC358A}"/>
              </a:ext>
            </a:extLst>
          </p:cNvPr>
          <p:cNvSpPr>
            <a:spLocks noGrp="1"/>
          </p:cNvSpPr>
          <p:nvPr>
            <p:ph type="title"/>
          </p:nvPr>
        </p:nvSpPr>
        <p:spPr/>
        <p:txBody>
          <a:bodyPr/>
          <a:lstStyle/>
          <a:p>
            <a:r>
              <a:rPr lang="en-US" sz="6000" dirty="0"/>
              <a:t>Every Student Succeeds Act State Plan</a:t>
            </a:r>
          </a:p>
        </p:txBody>
      </p:sp>
    </p:spTree>
    <p:extLst>
      <p:ext uri="{BB962C8B-B14F-4D97-AF65-F5344CB8AC3E}">
        <p14:creationId xmlns:p14="http://schemas.microsoft.com/office/powerpoint/2010/main" val="15667762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A6E8C-76CD-06FB-5CAA-3899F1CA535D}"/>
              </a:ext>
            </a:extLst>
          </p:cNvPr>
          <p:cNvSpPr>
            <a:spLocks noGrp="1"/>
          </p:cNvSpPr>
          <p:nvPr>
            <p:ph type="title"/>
          </p:nvPr>
        </p:nvSpPr>
        <p:spPr/>
        <p:txBody>
          <a:bodyPr/>
          <a:lstStyle/>
          <a:p>
            <a:r>
              <a:rPr lang="en-US" sz="5400"/>
              <a:t>ESSA State Plan Considerations</a:t>
            </a:r>
          </a:p>
        </p:txBody>
      </p:sp>
      <p:sp>
        <p:nvSpPr>
          <p:cNvPr id="3" name="Content Placeholder 2">
            <a:extLst>
              <a:ext uri="{FF2B5EF4-FFF2-40B4-BE49-F238E27FC236}">
                <a16:creationId xmlns:a16="http://schemas.microsoft.com/office/drawing/2014/main" id="{D9089B09-AAD1-A1A1-678A-ECB145A3154F}"/>
              </a:ext>
            </a:extLst>
          </p:cNvPr>
          <p:cNvSpPr>
            <a:spLocks noGrp="1"/>
          </p:cNvSpPr>
          <p:nvPr>
            <p:ph sz="quarter" idx="10"/>
          </p:nvPr>
        </p:nvSpPr>
        <p:spPr>
          <a:xfrm>
            <a:off x="647699" y="1752600"/>
            <a:ext cx="10858499" cy="4572000"/>
          </a:xfrm>
        </p:spPr>
        <p:txBody>
          <a:bodyPr vert="horz" lIns="91440" tIns="45720" rIns="91440" bIns="45720" rtlCol="0" anchor="t">
            <a:normAutofit/>
          </a:bodyPr>
          <a:lstStyle/>
          <a:p>
            <a:r>
              <a:rPr lang="en-US" sz="3600" b="0" i="0" u="none" strike="noStrike" baseline="0" noProof="0" dirty="0">
                <a:latin typeface="Arial"/>
              </a:rPr>
              <a:t>In 2026, the SBE may provide additional direction on whether to amend</a:t>
            </a:r>
            <a:r>
              <a:rPr lang="en-US" dirty="0">
                <a:latin typeface="Arial"/>
              </a:rPr>
              <a:t> the ESSA State Plan to address </a:t>
            </a:r>
            <a:r>
              <a:rPr lang="en-US" sz="3600" b="0" i="0" u="none" strike="noStrike" baseline="0" noProof="0" dirty="0">
                <a:latin typeface="Arial"/>
              </a:rPr>
              <a:t>items, as needed, to the U.S. Department of Education</a:t>
            </a:r>
            <a:endParaRPr lang="en-US" dirty="0"/>
          </a:p>
        </p:txBody>
      </p:sp>
    </p:spTree>
    <p:extLst>
      <p:ext uri="{BB962C8B-B14F-4D97-AF65-F5344CB8AC3E}">
        <p14:creationId xmlns:p14="http://schemas.microsoft.com/office/powerpoint/2010/main" val="20776699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3B60-9782-5499-9E11-4728682C697F}"/>
              </a:ext>
            </a:extLst>
          </p:cNvPr>
          <p:cNvSpPr>
            <a:spLocks noGrp="1"/>
          </p:cNvSpPr>
          <p:nvPr>
            <p:ph type="title"/>
          </p:nvPr>
        </p:nvSpPr>
        <p:spPr/>
        <p:txBody>
          <a:bodyPr/>
          <a:lstStyle/>
          <a:p>
            <a:r>
              <a:rPr lang="en-US" sz="6000" dirty="0">
                <a:cs typeface="Arial"/>
              </a:rPr>
              <a:t>Next Steps for the State Board of Education</a:t>
            </a:r>
          </a:p>
        </p:txBody>
      </p:sp>
    </p:spTree>
    <p:extLst>
      <p:ext uri="{BB962C8B-B14F-4D97-AF65-F5344CB8AC3E}">
        <p14:creationId xmlns:p14="http://schemas.microsoft.com/office/powerpoint/2010/main" val="7753080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B869-14C4-B665-C6B0-07436F6CC9CD}"/>
              </a:ext>
            </a:extLst>
          </p:cNvPr>
          <p:cNvSpPr>
            <a:spLocks noGrp="1"/>
          </p:cNvSpPr>
          <p:nvPr>
            <p:ph type="title"/>
          </p:nvPr>
        </p:nvSpPr>
        <p:spPr/>
        <p:txBody>
          <a:bodyPr/>
          <a:lstStyle/>
          <a:p>
            <a:r>
              <a:rPr lang="en-US" sz="4400">
                <a:cs typeface="Aharoni"/>
              </a:rPr>
              <a:t>January SBE Meeting</a:t>
            </a:r>
            <a:endParaRPr lang="en-US"/>
          </a:p>
        </p:txBody>
      </p:sp>
      <p:sp>
        <p:nvSpPr>
          <p:cNvPr id="3" name="Content Placeholder 2">
            <a:extLst>
              <a:ext uri="{FF2B5EF4-FFF2-40B4-BE49-F238E27FC236}">
                <a16:creationId xmlns:a16="http://schemas.microsoft.com/office/drawing/2014/main" id="{15CFB364-2A8E-9B7B-77DA-6DF625186C5F}"/>
              </a:ext>
            </a:extLst>
          </p:cNvPr>
          <p:cNvSpPr>
            <a:spLocks noGrp="1"/>
          </p:cNvSpPr>
          <p:nvPr>
            <p:ph sz="quarter" idx="10"/>
          </p:nvPr>
        </p:nvSpPr>
        <p:spPr/>
        <p:txBody>
          <a:bodyPr vert="horz" lIns="91440" tIns="45720" rIns="91440" bIns="45720" rtlCol="0" anchor="t">
            <a:normAutofit/>
          </a:bodyPr>
          <a:lstStyle/>
          <a:p>
            <a:r>
              <a:rPr lang="en-US" dirty="0">
                <a:latin typeface="Arial"/>
                <a:cs typeface="Arial"/>
              </a:rPr>
              <a:t>SBE will provide feedback and adopt the 2026 Accountability Workplan</a:t>
            </a:r>
          </a:p>
          <a:p>
            <a:r>
              <a:rPr lang="en-US" dirty="0">
                <a:latin typeface="Arial"/>
                <a:cs typeface="Arial"/>
              </a:rPr>
              <a:t>The SBE will hold a Study Session to provide a wholistic review of the CCI, including goals for the indicator, current measures, and future path for adding new measures to the indicator. </a:t>
            </a:r>
          </a:p>
        </p:txBody>
      </p:sp>
    </p:spTree>
    <p:extLst>
      <p:ext uri="{BB962C8B-B14F-4D97-AF65-F5344CB8AC3E}">
        <p14:creationId xmlns:p14="http://schemas.microsoft.com/office/powerpoint/2010/main" val="12692770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2407-74D9-3CC5-E994-53E9CEA79023}"/>
              </a:ext>
            </a:extLst>
          </p:cNvPr>
          <p:cNvSpPr>
            <a:spLocks noGrp="1"/>
          </p:cNvSpPr>
          <p:nvPr>
            <p:ph type="title"/>
          </p:nvPr>
        </p:nvSpPr>
        <p:spPr/>
        <p:txBody>
          <a:bodyPr/>
          <a:lstStyle/>
          <a:p>
            <a:r>
              <a:rPr lang="en-US" sz="4800"/>
              <a:t>SBE Additional Work in 2026</a:t>
            </a:r>
            <a:endParaRPr lang="en-US"/>
          </a:p>
        </p:txBody>
      </p:sp>
      <p:sp>
        <p:nvSpPr>
          <p:cNvPr id="3" name="Content Placeholder 2">
            <a:extLst>
              <a:ext uri="{FF2B5EF4-FFF2-40B4-BE49-F238E27FC236}">
                <a16:creationId xmlns:a16="http://schemas.microsoft.com/office/drawing/2014/main" id="{854A93DE-D72F-8983-231C-56FBF98E263D}"/>
              </a:ext>
            </a:extLst>
          </p:cNvPr>
          <p:cNvSpPr>
            <a:spLocks noGrp="1"/>
          </p:cNvSpPr>
          <p:nvPr>
            <p:ph sz="quarter" idx="10"/>
          </p:nvPr>
        </p:nvSpPr>
        <p:spPr/>
        <p:txBody>
          <a:bodyPr/>
          <a:lstStyle/>
          <a:p>
            <a:r>
              <a:rPr lang="en-US" dirty="0"/>
              <a:t>The SBE will be developing updates to DA to improve effectiveness and address the challenges surfaced in the November 2025 SBE meeting and DA study session</a:t>
            </a:r>
          </a:p>
          <a:p>
            <a:r>
              <a:rPr lang="en-US" dirty="0"/>
              <a:t>The SBE will solicit ongoing input and guidance, and it is anticipated that these changes will come to the SBE for action by July 2026</a:t>
            </a:r>
          </a:p>
        </p:txBody>
      </p:sp>
    </p:spTree>
    <p:extLst>
      <p:ext uri="{BB962C8B-B14F-4D97-AF65-F5344CB8AC3E}">
        <p14:creationId xmlns:p14="http://schemas.microsoft.com/office/powerpoint/2010/main" val="32375296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3B60-9782-5499-9E11-4728682C697F}"/>
              </a:ext>
            </a:extLst>
          </p:cNvPr>
          <p:cNvSpPr>
            <a:spLocks noGrp="1"/>
          </p:cNvSpPr>
          <p:nvPr>
            <p:ph type="title"/>
          </p:nvPr>
        </p:nvSpPr>
        <p:spPr/>
        <p:txBody>
          <a:bodyPr/>
          <a:lstStyle/>
          <a:p>
            <a:r>
              <a:rPr lang="en-US" sz="6000">
                <a:cs typeface="Arial"/>
              </a:rPr>
              <a:t>Public Comment</a:t>
            </a:r>
          </a:p>
        </p:txBody>
      </p:sp>
    </p:spTree>
    <p:extLst>
      <p:ext uri="{BB962C8B-B14F-4D97-AF65-F5344CB8AC3E}">
        <p14:creationId xmlns:p14="http://schemas.microsoft.com/office/powerpoint/2010/main" val="36876467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C87E-224D-CFF5-FC41-9B073350F21F}"/>
              </a:ext>
            </a:extLst>
          </p:cNvPr>
          <p:cNvSpPr>
            <a:spLocks noGrp="1"/>
          </p:cNvSpPr>
          <p:nvPr>
            <p:ph type="title"/>
          </p:nvPr>
        </p:nvSpPr>
        <p:spPr/>
        <p:txBody>
          <a:bodyPr/>
          <a:lstStyle/>
          <a:p>
            <a:r>
              <a:rPr lang="en-US" sz="4800"/>
              <a:t>Public Comment Call-in Number</a:t>
            </a:r>
          </a:p>
        </p:txBody>
      </p:sp>
      <p:sp>
        <p:nvSpPr>
          <p:cNvPr id="3" name="Content Placeholder 2">
            <a:extLst>
              <a:ext uri="{FF2B5EF4-FFF2-40B4-BE49-F238E27FC236}">
                <a16:creationId xmlns:a16="http://schemas.microsoft.com/office/drawing/2014/main" id="{78E3B448-3468-A111-0754-83DCA3B98F41}"/>
              </a:ext>
            </a:extLst>
          </p:cNvPr>
          <p:cNvSpPr>
            <a:spLocks noGrp="1"/>
          </p:cNvSpPr>
          <p:nvPr>
            <p:ph sz="quarter" idx="10"/>
          </p:nvPr>
        </p:nvSpPr>
        <p:spPr/>
        <p:txBody>
          <a:bodyPr vert="horz" lIns="91440" tIns="45720" rIns="91440" bIns="45720" rtlCol="0" anchor="t">
            <a:normAutofit fontScale="47500" lnSpcReduction="20000"/>
          </a:bodyPr>
          <a:lstStyle/>
          <a:p>
            <a:r>
              <a:rPr lang="en-US" sz="7200">
                <a:latin typeface="Arial"/>
                <a:cs typeface="Arial"/>
              </a:rPr>
              <a:t>Phone number: </a:t>
            </a:r>
            <a:r>
              <a:rPr lang="en-US" sz="7200" b="1">
                <a:latin typeface="Arial"/>
                <a:cs typeface="Arial"/>
              </a:rPr>
              <a:t>717-908-1926</a:t>
            </a:r>
            <a:endParaRPr lang="en-US" sz="7200" b="1"/>
          </a:p>
          <a:p>
            <a:r>
              <a:rPr lang="en-US" sz="7200">
                <a:latin typeface="Arial"/>
                <a:cs typeface="Arial"/>
              </a:rPr>
              <a:t>Participant Access Code: </a:t>
            </a:r>
            <a:r>
              <a:rPr lang="en-US" sz="7200" b="1">
                <a:latin typeface="Arial"/>
                <a:cs typeface="Arial"/>
              </a:rPr>
              <a:t>1166083</a:t>
            </a:r>
            <a:r>
              <a:rPr lang="en-US" sz="7200">
                <a:latin typeface="Arial"/>
                <a:cs typeface="Arial"/>
              </a:rPr>
              <a:t>#</a:t>
            </a:r>
            <a:endParaRPr lang="en-US" sz="7200" b="1"/>
          </a:p>
          <a:p>
            <a:r>
              <a:rPr lang="en-US" sz="7200">
                <a:latin typeface="Arial"/>
                <a:cs typeface="Arial"/>
              </a:rPr>
              <a:t>Notes: Turn down the volume of your computer or live webcast to avoid background echoes. </a:t>
            </a:r>
            <a:endParaRPr lang="en-US"/>
          </a:p>
          <a:p>
            <a:r>
              <a:rPr lang="en-US" sz="7200">
                <a:latin typeface="Arial"/>
                <a:cs typeface="Arial"/>
              </a:rPr>
              <a:t>When it is your turn, an operator will announce, “Please say your name and affiliation and begin public comment. Your time begins now.”</a:t>
            </a:r>
            <a:endParaRPr lang="en-US">
              <a:latin typeface="Arial"/>
              <a:cs typeface="Arial"/>
            </a:endParaRPr>
          </a:p>
        </p:txBody>
      </p:sp>
    </p:spTree>
    <p:extLst>
      <p:ext uri="{BB962C8B-B14F-4D97-AF65-F5344CB8AC3E}">
        <p14:creationId xmlns:p14="http://schemas.microsoft.com/office/powerpoint/2010/main" val="4087780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49AAF5-E5EC-1CF7-4644-036CB8186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6EBB9-B569-FBE5-6258-43A562950AA4}"/>
              </a:ext>
            </a:extLst>
          </p:cNvPr>
          <p:cNvSpPr>
            <a:spLocks noGrp="1"/>
          </p:cNvSpPr>
          <p:nvPr>
            <p:ph type="title"/>
          </p:nvPr>
        </p:nvSpPr>
        <p:spPr/>
        <p:txBody>
          <a:bodyPr/>
          <a:lstStyle/>
          <a:p>
            <a:r>
              <a:rPr lang="en-US" sz="4600" b="1" cap="none" dirty="0">
                <a:latin typeface="Arial"/>
                <a:cs typeface="Arial"/>
              </a:rPr>
              <a:t>CCI </a:t>
            </a:r>
            <a:r>
              <a:rPr lang="en-US" sz="4600" b="1" dirty="0">
                <a:latin typeface="Arial"/>
                <a:cs typeface="Arial"/>
              </a:rPr>
              <a:t>School and District Performance</a:t>
            </a:r>
            <a:endParaRPr lang="en-US" sz="4600" b="1" cap="none" dirty="0">
              <a:latin typeface="Arial"/>
              <a:cs typeface="Arial"/>
            </a:endParaRPr>
          </a:p>
        </p:txBody>
      </p:sp>
      <p:graphicFrame>
        <p:nvGraphicFramePr>
          <p:cNvPr id="4" name="Content Placeholder 11">
            <a:extLst>
              <a:ext uri="{FF2B5EF4-FFF2-40B4-BE49-F238E27FC236}">
                <a16:creationId xmlns:a16="http://schemas.microsoft.com/office/drawing/2014/main" id="{D68266DE-F201-8311-CD61-96221B179361}"/>
              </a:ext>
            </a:extLst>
          </p:cNvPr>
          <p:cNvGraphicFramePr>
            <a:graphicFrameLocks noGrp="1"/>
          </p:cNvGraphicFramePr>
          <p:nvPr>
            <p:ph sz="half" idx="1"/>
            <p:extLst>
              <p:ext uri="{D42A27DB-BD31-4B8C-83A1-F6EECF244321}">
                <p14:modId xmlns:p14="http://schemas.microsoft.com/office/powerpoint/2010/main" val="616864570"/>
              </p:ext>
            </p:extLst>
          </p:nvPr>
        </p:nvGraphicFramePr>
        <p:xfrm>
          <a:off x="1097278" y="3429000"/>
          <a:ext cx="9997441" cy="2778762"/>
        </p:xfrm>
        <a:graphic>
          <a:graphicData uri="http://schemas.openxmlformats.org/drawingml/2006/table">
            <a:tbl>
              <a:tblPr firstRow="1" bandRow="1">
                <a:tableStyleId>{5940675A-B579-460E-94D1-54222C63F5DA}</a:tableStyleId>
              </a:tblPr>
              <a:tblGrid>
                <a:gridCol w="1793934">
                  <a:extLst>
                    <a:ext uri="{9D8B030D-6E8A-4147-A177-3AD203B41FA5}">
                      <a16:colId xmlns:a16="http://schemas.microsoft.com/office/drawing/2014/main" val="2896039736"/>
                    </a:ext>
                  </a:extLst>
                </a:gridCol>
                <a:gridCol w="1062477">
                  <a:extLst>
                    <a:ext uri="{9D8B030D-6E8A-4147-A177-3AD203B41FA5}">
                      <a16:colId xmlns:a16="http://schemas.microsoft.com/office/drawing/2014/main" val="3131124755"/>
                    </a:ext>
                  </a:extLst>
                </a:gridCol>
                <a:gridCol w="1428206">
                  <a:extLst>
                    <a:ext uri="{9D8B030D-6E8A-4147-A177-3AD203B41FA5}">
                      <a16:colId xmlns:a16="http://schemas.microsoft.com/office/drawing/2014/main" val="1656580386"/>
                    </a:ext>
                  </a:extLst>
                </a:gridCol>
                <a:gridCol w="1428206">
                  <a:extLst>
                    <a:ext uri="{9D8B030D-6E8A-4147-A177-3AD203B41FA5}">
                      <a16:colId xmlns:a16="http://schemas.microsoft.com/office/drawing/2014/main" val="721298746"/>
                    </a:ext>
                  </a:extLst>
                </a:gridCol>
                <a:gridCol w="1428206">
                  <a:extLst>
                    <a:ext uri="{9D8B030D-6E8A-4147-A177-3AD203B41FA5}">
                      <a16:colId xmlns:a16="http://schemas.microsoft.com/office/drawing/2014/main" val="3816976814"/>
                    </a:ext>
                  </a:extLst>
                </a:gridCol>
                <a:gridCol w="1428206">
                  <a:extLst>
                    <a:ext uri="{9D8B030D-6E8A-4147-A177-3AD203B41FA5}">
                      <a16:colId xmlns:a16="http://schemas.microsoft.com/office/drawing/2014/main" val="1381235017"/>
                    </a:ext>
                  </a:extLst>
                </a:gridCol>
                <a:gridCol w="1428206">
                  <a:extLst>
                    <a:ext uri="{9D8B030D-6E8A-4147-A177-3AD203B41FA5}">
                      <a16:colId xmlns:a16="http://schemas.microsoft.com/office/drawing/2014/main" val="1097803067"/>
                    </a:ext>
                  </a:extLst>
                </a:gridCol>
              </a:tblGrid>
              <a:tr h="980846">
                <a:tc>
                  <a:txBody>
                    <a:bodyPr/>
                    <a:lstStyle/>
                    <a:p>
                      <a:pPr algn="ctr"/>
                      <a:r>
                        <a:rPr lang="en-US" sz="2400" b="1">
                          <a:solidFill>
                            <a:schemeClr val="tx1"/>
                          </a:solidFill>
                          <a:latin typeface="Arial" panose="020B0604020202020204" pitchFamily="34" charset="0"/>
                          <a:cs typeface="Arial" panose="020B0604020202020204" pitchFamily="34" charset="0"/>
                        </a:rPr>
                        <a:t>Type</a:t>
                      </a:r>
                    </a:p>
                  </a:txBody>
                  <a:tcPr anchor="b"/>
                </a:tc>
                <a:tc>
                  <a:txBody>
                    <a:bodyPr/>
                    <a:lstStyle/>
                    <a:p>
                      <a:pPr algn="ctr" fontAlgn="ctr"/>
                      <a:endParaRPr lang="en-US" sz="2400" b="1">
                        <a:solidFill>
                          <a:schemeClr val="tx1"/>
                        </a:solidFill>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Total</a:t>
                      </a:r>
                    </a:p>
                  </a:txBody>
                  <a:tcPr anchor="ct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Red </a:t>
                      </a:r>
                      <a:endParaRPr lang="en-US" sz="2400" b="1">
                        <a:effectLst/>
                        <a:latin typeface="Arial" panose="020B0604020202020204" pitchFamily="34" charset="0"/>
                        <a:cs typeface="Arial" panose="020B0604020202020204" pitchFamily="34" charset="0"/>
                      </a:endParaRPr>
                    </a:p>
                  </a:txBody>
                  <a:tcPr anchor="ctr">
                    <a:solidFill>
                      <a:srgbClr val="C00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Orange </a:t>
                      </a:r>
                    </a:p>
                  </a:txBody>
                  <a:tcPr anchor="ctr">
                    <a:solidFill>
                      <a:srgbClr val="FFC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Yellow </a:t>
                      </a:r>
                    </a:p>
                  </a:txBody>
                  <a:tcPr anchor="ctr">
                    <a:solidFill>
                      <a:srgbClr val="FFFF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Green </a:t>
                      </a:r>
                      <a:endParaRPr lang="en-US" sz="2400" b="1">
                        <a:effectLst/>
                        <a:latin typeface="Arial" panose="020B0604020202020204" pitchFamily="34" charset="0"/>
                        <a:cs typeface="Arial" panose="020B0604020202020204" pitchFamily="34" charset="0"/>
                      </a:endParaRPr>
                    </a:p>
                  </a:txBody>
                  <a:tcPr anchor="ctr">
                    <a:solidFill>
                      <a:srgbClr val="0099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Blue </a:t>
                      </a:r>
                      <a:endParaRPr lang="en-US" sz="2400" b="1">
                        <a:effectLst/>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220479479"/>
                  </a:ext>
                </a:extLst>
              </a:tr>
              <a:tr h="898958">
                <a:tc>
                  <a:txBody>
                    <a:bodyPr/>
                    <a:lstStyle/>
                    <a:p>
                      <a:pPr algn="ctr" rtl="0" fontAlgn="base"/>
                      <a:r>
                        <a:rPr lang="en-US" sz="2400" b="1">
                          <a:solidFill>
                            <a:schemeClr val="tx1"/>
                          </a:solidFill>
                          <a:effectLst/>
                          <a:latin typeface="Arial" panose="020B0604020202020204" pitchFamily="34" charset="0"/>
                          <a:cs typeface="Arial" panose="020B0604020202020204" pitchFamily="34" charset="0"/>
                        </a:rPr>
                        <a:t>Schools</a:t>
                      </a:r>
                      <a:endParaRPr lang="en-US" sz="2400">
                        <a:latin typeface="Arial" panose="020B0604020202020204" pitchFamily="34" charset="0"/>
                        <a:cs typeface="Arial" panose="020B0604020202020204" pitchFamily="34" charset="0"/>
                      </a:endParaRPr>
                    </a:p>
                  </a:txBody>
                  <a:tcPr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1,916</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298</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(15.6%)</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304</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(15.9%)</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310</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(16.2%)</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600</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(31.3%)</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404</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(21.1%)</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40513713"/>
                  </a:ext>
                </a:extLst>
              </a:tr>
              <a:tr h="898958">
                <a:tc>
                  <a:txBody>
                    <a:bodyPr/>
                    <a:lstStyle/>
                    <a:p>
                      <a:pPr lvl="0" algn="ctr">
                        <a:buNone/>
                      </a:pPr>
                      <a:r>
                        <a:rPr lang="en-US" sz="2400" b="1">
                          <a:solidFill>
                            <a:schemeClr val="tx1"/>
                          </a:solidFill>
                          <a:effectLst/>
                          <a:latin typeface="Arial" panose="020B0604020202020204" pitchFamily="34" charset="0"/>
                          <a:cs typeface="Arial" panose="020B0604020202020204" pitchFamily="34" charset="0"/>
                        </a:rPr>
                        <a:t>Districts</a:t>
                      </a:r>
                    </a:p>
                  </a:txBody>
                  <a:tcPr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405</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18</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(4.4%)</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38</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(9.4%)</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71</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(17.5%)</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216</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(53.3%)</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62</a:t>
                      </a:r>
                      <a:b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(15.3%)</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80092959"/>
                  </a:ext>
                </a:extLst>
              </a:tr>
            </a:tbl>
          </a:graphicData>
        </a:graphic>
      </p:graphicFrame>
      <p:sp>
        <p:nvSpPr>
          <p:cNvPr id="5" name="Content Placeholder 4">
            <a:extLst>
              <a:ext uri="{FF2B5EF4-FFF2-40B4-BE49-F238E27FC236}">
                <a16:creationId xmlns:a16="http://schemas.microsoft.com/office/drawing/2014/main" id="{0540EAD9-F481-4633-0071-7510C453FB11}"/>
              </a:ext>
            </a:extLst>
          </p:cNvPr>
          <p:cNvSpPr>
            <a:spLocks noGrp="1"/>
          </p:cNvSpPr>
          <p:nvPr>
            <p:ph sz="half" idx="2"/>
          </p:nvPr>
        </p:nvSpPr>
        <p:spPr>
          <a:xfrm>
            <a:off x="846836" y="2027542"/>
            <a:ext cx="10498327" cy="1121980"/>
          </a:xfrm>
        </p:spPr>
        <p:txBody>
          <a:bodyPr>
            <a:normAutofit fontScale="92500" lnSpcReduction="10000"/>
          </a:bodyPr>
          <a:lstStyle/>
          <a:p>
            <a:pPr marL="91440" indent="0">
              <a:buNone/>
            </a:pPr>
            <a:r>
              <a:rPr lang="en-US" sz="2600" dirty="0"/>
              <a:t>This table provides an overview of the number of schools and districts who received a performance color for this indicator and the number for each of the performance categories.</a:t>
            </a:r>
            <a:endParaRPr lang="en-US" dirty="0"/>
          </a:p>
        </p:txBody>
      </p:sp>
    </p:spTree>
    <p:extLst>
      <p:ext uri="{BB962C8B-B14F-4D97-AF65-F5344CB8AC3E}">
        <p14:creationId xmlns:p14="http://schemas.microsoft.com/office/powerpoint/2010/main" val="176915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0919D-47B6-A200-A75B-DC5818AE328C}"/>
              </a:ext>
            </a:extLst>
          </p:cNvPr>
          <p:cNvSpPr>
            <a:spLocks noGrp="1"/>
          </p:cNvSpPr>
          <p:nvPr>
            <p:ph type="title"/>
          </p:nvPr>
        </p:nvSpPr>
        <p:spPr/>
        <p:txBody>
          <a:bodyPr/>
          <a:lstStyle/>
          <a:p>
            <a:r>
              <a:rPr lang="en-US" dirty="0"/>
              <a:t>Chronic Absenteeism</a:t>
            </a:r>
          </a:p>
        </p:txBody>
      </p:sp>
      <p:sp>
        <p:nvSpPr>
          <p:cNvPr id="5" name="Text Placeholder 4">
            <a:extLst>
              <a:ext uri="{FF2B5EF4-FFF2-40B4-BE49-F238E27FC236}">
                <a16:creationId xmlns:a16="http://schemas.microsoft.com/office/drawing/2014/main" id="{25F8F049-7823-B61F-D21F-8D5563593B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0319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4EC7-C782-9AAD-8F3D-2F41D2FBB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12E95-6AE7-3C5F-BAF5-69AA2229F3F1}"/>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nSpc>
                <a:spcPct val="90000"/>
              </a:lnSpc>
            </a:pPr>
            <a:r>
              <a:rPr lang="en-US" sz="4000" b="1" kern="1200" dirty="0">
                <a:solidFill>
                  <a:schemeClr val="tx1"/>
                </a:solidFill>
                <a:latin typeface="Arial" panose="020B0604020202020204" pitchFamily="34" charset="0"/>
                <a:cs typeface="Arial" panose="020B0604020202020204" pitchFamily="34" charset="0"/>
              </a:rPr>
              <a:t>Chronic Absenteeism Indicator</a:t>
            </a:r>
          </a:p>
        </p:txBody>
      </p:sp>
      <p:pic>
        <p:nvPicPr>
          <p:cNvPr id="8" name="Picture 7" descr="Chronic Absenteeism Dashboard Card with an overall status of Yellow. 17.1 percent chronically absent, a decline of 1.5 percent, 1 red, 8 orange, 3 yellow, 2 green, and 0 blue.">
            <a:extLst>
              <a:ext uri="{FF2B5EF4-FFF2-40B4-BE49-F238E27FC236}">
                <a16:creationId xmlns:a16="http://schemas.microsoft.com/office/drawing/2014/main" id="{DCAE117B-5737-B30C-343D-8E609D23DA7B}"/>
              </a:ext>
            </a:extLst>
          </p:cNvPr>
          <p:cNvPicPr>
            <a:picLocks noChangeAspect="1"/>
          </p:cNvPicPr>
          <p:nvPr/>
        </p:nvPicPr>
        <p:blipFill>
          <a:blip r:embed="rId2"/>
          <a:stretch>
            <a:fillRect/>
          </a:stretch>
        </p:blipFill>
        <p:spPr>
          <a:xfrm>
            <a:off x="893963" y="126860"/>
            <a:ext cx="4107036" cy="6604279"/>
          </a:xfrm>
          <a:prstGeom prst="rect">
            <a:avLst/>
          </a:prstGeom>
        </p:spPr>
      </p:pic>
      <p:sp>
        <p:nvSpPr>
          <p:cNvPr id="3" name="Content Placeholder 2">
            <a:extLst>
              <a:ext uri="{FF2B5EF4-FFF2-40B4-BE49-F238E27FC236}">
                <a16:creationId xmlns:a16="http://schemas.microsoft.com/office/drawing/2014/main" id="{BD033BFC-524A-24F1-6FB8-144DADD9635B}"/>
              </a:ext>
            </a:extLst>
          </p:cNvPr>
          <p:cNvSpPr>
            <a:spLocks noGrp="1"/>
          </p:cNvSpPr>
          <p:nvPr>
            <p:ph sz="half" idx="1"/>
          </p:nvPr>
        </p:nvSpPr>
        <p:spPr>
          <a:xfrm>
            <a:off x="5894962" y="1984443"/>
            <a:ext cx="5458838" cy="4192520"/>
          </a:xfrm>
        </p:spPr>
        <p:txBody>
          <a:bodyPr vert="horz" lIns="91440" tIns="45720" rIns="91440" bIns="45720" rtlCol="0">
            <a:normAutofit/>
          </a:bodyPr>
          <a:lstStyle/>
          <a:p>
            <a:pPr indent="-228600">
              <a:lnSpc>
                <a:spcPct val="90000"/>
              </a:lnSpc>
              <a:spcAft>
                <a:spcPts val="600"/>
              </a:spcAft>
            </a:pPr>
            <a:r>
              <a:rPr lang="en-US" sz="3600" b="1">
                <a:solidFill>
                  <a:schemeClr val="tx1"/>
                </a:solidFill>
                <a:latin typeface="Arial" panose="020B0604020202020204" pitchFamily="34" charset="0"/>
                <a:cs typeface="Arial" panose="020B0604020202020204" pitchFamily="34" charset="0"/>
              </a:rPr>
              <a:t>Grades TK-8</a:t>
            </a:r>
          </a:p>
          <a:p>
            <a:pPr lvl="1" indent="-228600"/>
            <a:r>
              <a:rPr lang="en-US" sz="3200">
                <a:solidFill>
                  <a:schemeClr val="tx1"/>
                </a:solidFill>
                <a:latin typeface="Arial" panose="020B0604020202020204" pitchFamily="34" charset="0"/>
                <a:cs typeface="Arial" panose="020B0604020202020204" pitchFamily="34" charset="0"/>
              </a:rPr>
              <a:t>Measures the percent of students who were absent for 10 percent or more of the days they were expected to attend</a:t>
            </a:r>
          </a:p>
        </p:txBody>
      </p:sp>
    </p:spTree>
    <p:extLst>
      <p:ext uri="{BB962C8B-B14F-4D97-AF65-F5344CB8AC3E}">
        <p14:creationId xmlns:p14="http://schemas.microsoft.com/office/powerpoint/2010/main" val="31838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CCF8-7C9D-FC1E-A2C9-751F51A7950A}"/>
              </a:ext>
            </a:extLst>
          </p:cNvPr>
          <p:cNvSpPr>
            <a:spLocks noGrp="1"/>
          </p:cNvSpPr>
          <p:nvPr>
            <p:ph type="title"/>
          </p:nvPr>
        </p:nvSpPr>
        <p:spPr/>
        <p:txBody>
          <a:bodyPr/>
          <a:lstStyle/>
          <a:p>
            <a:pPr algn="ctr"/>
            <a:r>
              <a:rPr lang="en-US" sz="4400" b="1" dirty="0">
                <a:latin typeface="Arial" panose="020B0604020202020204" pitchFamily="34" charset="0"/>
                <a:cs typeface="Arial" panose="020B0604020202020204" pitchFamily="34" charset="0"/>
              </a:rPr>
              <a:t>Chronic Absenteeism</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Student Group Performance</a:t>
            </a:r>
          </a:p>
        </p:txBody>
      </p:sp>
      <p:graphicFrame>
        <p:nvGraphicFramePr>
          <p:cNvPr id="4" name="Content Placeholder 3">
            <a:extLst>
              <a:ext uri="{FF2B5EF4-FFF2-40B4-BE49-F238E27FC236}">
                <a16:creationId xmlns:a16="http://schemas.microsoft.com/office/drawing/2014/main" id="{512B9345-0CEC-DF90-76BC-6F5C3AFEBA49}"/>
              </a:ext>
            </a:extLst>
          </p:cNvPr>
          <p:cNvGraphicFramePr>
            <a:graphicFrameLocks noGrp="1"/>
          </p:cNvGraphicFramePr>
          <p:nvPr>
            <p:ph idx="1"/>
            <p:extLst>
              <p:ext uri="{D42A27DB-BD31-4B8C-83A1-F6EECF244321}">
                <p14:modId xmlns:p14="http://schemas.microsoft.com/office/powerpoint/2010/main" val="1783026372"/>
              </p:ext>
            </p:extLst>
          </p:nvPr>
        </p:nvGraphicFramePr>
        <p:xfrm>
          <a:off x="838200" y="1706563"/>
          <a:ext cx="10515600" cy="3840480"/>
        </p:xfrm>
        <a:graphic>
          <a:graphicData uri="http://schemas.openxmlformats.org/drawingml/2006/table">
            <a:tbl>
              <a:tblPr firstRow="1" bandRow="1">
                <a:tableStyleId>{5C22544A-7EE6-4342-B048-85BDC9FD1C3A}</a:tableStyleId>
              </a:tblPr>
              <a:tblGrid>
                <a:gridCol w="1711817">
                  <a:extLst>
                    <a:ext uri="{9D8B030D-6E8A-4147-A177-3AD203B41FA5}">
                      <a16:colId xmlns:a16="http://schemas.microsoft.com/office/drawing/2014/main" val="1631628612"/>
                    </a:ext>
                  </a:extLst>
                </a:gridCol>
                <a:gridCol w="3882980">
                  <a:extLst>
                    <a:ext uri="{9D8B030D-6E8A-4147-A177-3AD203B41FA5}">
                      <a16:colId xmlns:a16="http://schemas.microsoft.com/office/drawing/2014/main" val="1714795710"/>
                    </a:ext>
                  </a:extLst>
                </a:gridCol>
                <a:gridCol w="2331076">
                  <a:extLst>
                    <a:ext uri="{9D8B030D-6E8A-4147-A177-3AD203B41FA5}">
                      <a16:colId xmlns:a16="http://schemas.microsoft.com/office/drawing/2014/main" val="467507155"/>
                    </a:ext>
                  </a:extLst>
                </a:gridCol>
                <a:gridCol w="1339403">
                  <a:extLst>
                    <a:ext uri="{9D8B030D-6E8A-4147-A177-3AD203B41FA5}">
                      <a16:colId xmlns:a16="http://schemas.microsoft.com/office/drawing/2014/main" val="1833323680"/>
                    </a:ext>
                  </a:extLst>
                </a:gridCol>
                <a:gridCol w="1250324">
                  <a:extLst>
                    <a:ext uri="{9D8B030D-6E8A-4147-A177-3AD203B41FA5}">
                      <a16:colId xmlns:a16="http://schemas.microsoft.com/office/drawing/2014/main" val="3062315748"/>
                    </a:ext>
                  </a:extLst>
                </a:gridCol>
              </a:tblGrid>
              <a:tr h="370840">
                <a:tc>
                  <a:txBody>
                    <a:bodyPr/>
                    <a:lstStyle/>
                    <a:p>
                      <a:pPr algn="ctr"/>
                      <a:r>
                        <a:rPr lang="en-US" sz="2400">
                          <a:latin typeface="Arial"/>
                        </a:rPr>
                        <a:t>Red</a:t>
                      </a:r>
                    </a:p>
                  </a:txBody>
                  <a:tcPr anchor="ctr">
                    <a:solidFill>
                      <a:srgbClr val="C00000"/>
                    </a:solidFill>
                  </a:tcPr>
                </a:tc>
                <a:tc>
                  <a:txBody>
                    <a:bodyPr/>
                    <a:lstStyle/>
                    <a:p>
                      <a:pPr algn="ctr"/>
                      <a:r>
                        <a:rPr lang="en-US" sz="2400">
                          <a:solidFill>
                            <a:schemeClr val="tx1"/>
                          </a:solidFill>
                          <a:latin typeface="Arial"/>
                        </a:rPr>
                        <a:t>Orange</a:t>
                      </a:r>
                    </a:p>
                  </a:txBody>
                  <a:tcPr anchor="ctr">
                    <a:solidFill>
                      <a:schemeClr val="accent2"/>
                    </a:solidFill>
                  </a:tcPr>
                </a:tc>
                <a:tc>
                  <a:txBody>
                    <a:bodyPr/>
                    <a:lstStyle/>
                    <a:p>
                      <a:pPr algn="ctr"/>
                      <a:r>
                        <a:rPr lang="en-US" sz="2400">
                          <a:solidFill>
                            <a:schemeClr val="tx1"/>
                          </a:solidFill>
                          <a:latin typeface="Arial"/>
                        </a:rPr>
                        <a:t>Yellow</a:t>
                      </a:r>
                    </a:p>
                  </a:txBody>
                  <a:tcPr anchor="ctr">
                    <a:solidFill>
                      <a:srgbClr val="FFFF00"/>
                    </a:solidFill>
                  </a:tcPr>
                </a:tc>
                <a:tc>
                  <a:txBody>
                    <a:bodyPr/>
                    <a:lstStyle/>
                    <a:p>
                      <a:pPr algn="ctr"/>
                      <a:r>
                        <a:rPr lang="en-US" sz="2400">
                          <a:solidFill>
                            <a:schemeClr val="tx1"/>
                          </a:solidFill>
                          <a:latin typeface="Arial"/>
                        </a:rPr>
                        <a:t>Green</a:t>
                      </a:r>
                    </a:p>
                  </a:txBody>
                  <a:tcPr anchor="ctr">
                    <a:solidFill>
                      <a:srgbClr val="00B050"/>
                    </a:solidFill>
                  </a:tcPr>
                </a:tc>
                <a:tc>
                  <a:txBody>
                    <a:bodyPr/>
                    <a:lstStyle/>
                    <a:p>
                      <a:pPr algn="ctr"/>
                      <a:r>
                        <a:rPr lang="en-US" sz="2400">
                          <a:latin typeface="Arial"/>
                        </a:rPr>
                        <a:t>Blue</a:t>
                      </a:r>
                    </a:p>
                  </a:txBody>
                  <a:tcPr anchor="ctr">
                    <a:solidFill>
                      <a:srgbClr val="0070C0"/>
                    </a:solidFill>
                  </a:tcPr>
                </a:tc>
                <a:extLst>
                  <a:ext uri="{0D108BD9-81ED-4DB2-BD59-A6C34878D82A}">
                    <a16:rowId xmlns:a16="http://schemas.microsoft.com/office/drawing/2014/main" val="415095748"/>
                  </a:ext>
                </a:extLst>
              </a:tr>
              <a:tr h="370839">
                <a:tc>
                  <a:txBody>
                    <a:bodyPr/>
                    <a:lstStyle/>
                    <a:p>
                      <a:pPr lvl="0" algn="ctr">
                        <a:buNone/>
                      </a:pPr>
                      <a:r>
                        <a:rPr lang="en-US" sz="2400">
                          <a:latin typeface="Arial"/>
                        </a:rPr>
                        <a:t>Foster Youth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African American,</a:t>
                      </a:r>
                      <a:br>
                        <a:rPr lang="en-US" sz="2400">
                          <a:latin typeface="Arial"/>
                        </a:rPr>
                      </a:br>
                      <a:r>
                        <a:rPr lang="en-US" sz="2400">
                          <a:latin typeface="Arial"/>
                        </a:rPr>
                        <a:t>American Indian,</a:t>
                      </a:r>
                      <a:br>
                        <a:rPr lang="en-US" sz="2400">
                          <a:latin typeface="Arial"/>
                        </a:rPr>
                      </a:br>
                      <a:r>
                        <a:rPr lang="en-US" sz="2400">
                          <a:latin typeface="Arial"/>
                        </a:rPr>
                        <a:t>Hispanic,</a:t>
                      </a:r>
                      <a:br>
                        <a:rPr lang="en-US" sz="2400">
                          <a:latin typeface="Arial"/>
                        </a:rPr>
                      </a:br>
                      <a:r>
                        <a:rPr lang="en-US" sz="2400">
                          <a:latin typeface="Arial"/>
                        </a:rPr>
                        <a:t>Pacific Islander,</a:t>
                      </a:r>
                      <a:br>
                        <a:rPr lang="en-US" sz="2400">
                          <a:latin typeface="Arial"/>
                        </a:rPr>
                      </a:br>
                      <a:r>
                        <a:rPr lang="en-US" sz="2400">
                          <a:latin typeface="Arial"/>
                        </a:rPr>
                        <a:t>Homeless,</a:t>
                      </a:r>
                      <a:br>
                        <a:rPr lang="en-US" sz="2400">
                          <a:latin typeface="Arial"/>
                        </a:rPr>
                      </a:br>
                      <a:r>
                        <a:rPr lang="en-US" sz="2400">
                          <a:latin typeface="Arial"/>
                        </a:rPr>
                        <a:t>Socioeconomically Disadvantaged,</a:t>
                      </a:r>
                      <a:br>
                        <a:rPr lang="en-US" sz="2400">
                          <a:latin typeface="Arial"/>
                        </a:rPr>
                      </a:br>
                      <a:r>
                        <a:rPr lang="en-US" sz="2400">
                          <a:latin typeface="Arial"/>
                        </a:rPr>
                        <a:t>Students w/ Disabilities,</a:t>
                      </a:r>
                      <a:br>
                        <a:rPr lang="en-US" sz="2400">
                          <a:latin typeface="Arial"/>
                        </a:rPr>
                      </a:br>
                      <a:r>
                        <a:rPr lang="en-US" sz="2400">
                          <a:latin typeface="Arial"/>
                        </a:rPr>
                        <a:t>Long-Term English Learner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Two or More Races,</a:t>
                      </a:r>
                      <a:br>
                        <a:rPr lang="en-US" sz="2400">
                          <a:latin typeface="Arial"/>
                        </a:rPr>
                      </a:br>
                      <a:r>
                        <a:rPr lang="en-US" sz="2400">
                          <a:latin typeface="Arial"/>
                        </a:rPr>
                        <a:t>White,</a:t>
                      </a:r>
                      <a:br>
                        <a:rPr lang="en-US" sz="2400">
                          <a:latin typeface="Arial"/>
                        </a:rPr>
                      </a:br>
                      <a:r>
                        <a:rPr lang="en-US" sz="2400">
                          <a:latin typeface="Arial"/>
                        </a:rPr>
                        <a:t>English Learner</a:t>
                      </a:r>
                    </a:p>
                  </a:txBody>
                  <a:tcPr anchor="ctr"/>
                </a:tc>
                <a:tc>
                  <a:txBody>
                    <a:bodyPr/>
                    <a:lstStyle/>
                    <a:p>
                      <a:pPr lvl="0" algn="ctr">
                        <a:buNone/>
                      </a:pPr>
                      <a:r>
                        <a:rPr lang="en-US" sz="2400">
                          <a:latin typeface="Arial"/>
                        </a:rPr>
                        <a:t>Asian,</a:t>
                      </a:r>
                      <a:br>
                        <a:rPr lang="en-US" sz="2400">
                          <a:latin typeface="Arial"/>
                        </a:rPr>
                      </a:br>
                      <a:r>
                        <a:rPr lang="en-US" sz="2400">
                          <a:latin typeface="Arial"/>
                        </a:rPr>
                        <a:t>Filipino</a:t>
                      </a:r>
                    </a:p>
                  </a:txBody>
                  <a:tcPr anchor="ctr"/>
                </a:tc>
                <a:tc>
                  <a:txBody>
                    <a:bodyPr/>
                    <a:lstStyle/>
                    <a:p>
                      <a:pPr lvl="0" algn="ctr">
                        <a:buNone/>
                      </a:pPr>
                      <a:r>
                        <a:rPr lang="en-US" sz="2400" dirty="0">
                          <a:latin typeface="Arial"/>
                        </a:rPr>
                        <a:t>N/A</a:t>
                      </a:r>
                    </a:p>
                  </a:txBody>
                  <a:tcPr anchor="ctr"/>
                </a:tc>
                <a:extLst>
                  <a:ext uri="{0D108BD9-81ED-4DB2-BD59-A6C34878D82A}">
                    <a16:rowId xmlns:a16="http://schemas.microsoft.com/office/drawing/2014/main" val="2592404903"/>
                  </a:ext>
                </a:extLst>
              </a:tr>
            </a:tbl>
          </a:graphicData>
        </a:graphic>
      </p:graphicFrame>
    </p:spTree>
    <p:extLst>
      <p:ext uri="{BB962C8B-B14F-4D97-AF65-F5344CB8AC3E}">
        <p14:creationId xmlns:p14="http://schemas.microsoft.com/office/powerpoint/2010/main" val="2899696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F0EC-C079-2971-CD24-AC3D71799364}"/>
              </a:ext>
            </a:extLst>
          </p:cNvPr>
          <p:cNvSpPr>
            <a:spLocks noGrp="1"/>
          </p:cNvSpPr>
          <p:nvPr>
            <p:ph type="title"/>
          </p:nvPr>
        </p:nvSpPr>
        <p:spPr>
          <a:xfrm>
            <a:off x="998221" y="345440"/>
            <a:ext cx="10858499" cy="1229075"/>
          </a:xfrm>
        </p:spPr>
        <p:txBody>
          <a:bodyPr>
            <a:noAutofit/>
          </a:bodyPr>
          <a:lstStyle/>
          <a:p>
            <a:r>
              <a:rPr lang="en-US" sz="4400" b="1" cap="none" dirty="0">
                <a:latin typeface="Arial"/>
                <a:cs typeface="Arial"/>
              </a:rPr>
              <a:t>Chronic Absenteeism </a:t>
            </a:r>
            <a:r>
              <a:rPr lang="en-US" sz="4400" b="1" dirty="0">
                <a:latin typeface="Arial"/>
                <a:cs typeface="Arial"/>
              </a:rPr>
              <a:t>School and District Performance</a:t>
            </a:r>
            <a:endParaRPr lang="en-US" sz="4400" b="1" cap="none"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B076F436-A328-A073-C299-98841B84E4DD}"/>
              </a:ext>
            </a:extLst>
          </p:cNvPr>
          <p:cNvSpPr>
            <a:spLocks noGrp="1"/>
          </p:cNvSpPr>
          <p:nvPr>
            <p:ph sz="half" idx="1"/>
          </p:nvPr>
        </p:nvSpPr>
        <p:spPr>
          <a:xfrm>
            <a:off x="998221" y="1881285"/>
            <a:ext cx="11046837" cy="1105755"/>
          </a:xfrm>
        </p:spPr>
        <p:txBody>
          <a:bodyPr>
            <a:normAutofit fontScale="85000" lnSpcReduction="20000"/>
          </a:bodyPr>
          <a:lstStyle/>
          <a:p>
            <a:pPr marL="91440" indent="0">
              <a:buNone/>
            </a:pPr>
            <a:r>
              <a:rPr lang="en-US" sz="3100" dirty="0"/>
              <a:t>This table provides an overview of the number of schools and districts who received a performance color for this indicator and the number for each of the performance categories.</a:t>
            </a:r>
            <a:endParaRPr lang="en-US" dirty="0"/>
          </a:p>
        </p:txBody>
      </p:sp>
      <p:graphicFrame>
        <p:nvGraphicFramePr>
          <p:cNvPr id="7" name="Content Placeholder 11">
            <a:extLst>
              <a:ext uri="{FF2B5EF4-FFF2-40B4-BE49-F238E27FC236}">
                <a16:creationId xmlns:a16="http://schemas.microsoft.com/office/drawing/2014/main" id="{3B0CA70E-85CA-B284-E767-DD9E2F670E11}"/>
              </a:ext>
            </a:extLst>
          </p:cNvPr>
          <p:cNvGraphicFramePr>
            <a:graphicFrameLocks noGrp="1"/>
          </p:cNvGraphicFramePr>
          <p:nvPr>
            <p:ph sz="half" idx="2"/>
            <p:extLst>
              <p:ext uri="{D42A27DB-BD31-4B8C-83A1-F6EECF244321}">
                <p14:modId xmlns:p14="http://schemas.microsoft.com/office/powerpoint/2010/main" val="1137143390"/>
              </p:ext>
            </p:extLst>
          </p:nvPr>
        </p:nvGraphicFramePr>
        <p:xfrm>
          <a:off x="1310637" y="3210560"/>
          <a:ext cx="10078722" cy="3140010"/>
        </p:xfrm>
        <a:graphic>
          <a:graphicData uri="http://schemas.openxmlformats.org/drawingml/2006/table">
            <a:tbl>
              <a:tblPr firstRow="1" bandRow="1">
                <a:tableStyleId>{5940675A-B579-460E-94D1-54222C63F5DA}</a:tableStyleId>
              </a:tblPr>
              <a:tblGrid>
                <a:gridCol w="1808518">
                  <a:extLst>
                    <a:ext uri="{9D8B030D-6E8A-4147-A177-3AD203B41FA5}">
                      <a16:colId xmlns:a16="http://schemas.microsoft.com/office/drawing/2014/main" val="2896039736"/>
                    </a:ext>
                  </a:extLst>
                </a:gridCol>
                <a:gridCol w="1071114">
                  <a:extLst>
                    <a:ext uri="{9D8B030D-6E8A-4147-A177-3AD203B41FA5}">
                      <a16:colId xmlns:a16="http://schemas.microsoft.com/office/drawing/2014/main" val="3131124755"/>
                    </a:ext>
                  </a:extLst>
                </a:gridCol>
                <a:gridCol w="1439818">
                  <a:extLst>
                    <a:ext uri="{9D8B030D-6E8A-4147-A177-3AD203B41FA5}">
                      <a16:colId xmlns:a16="http://schemas.microsoft.com/office/drawing/2014/main" val="1656580386"/>
                    </a:ext>
                  </a:extLst>
                </a:gridCol>
                <a:gridCol w="1439818">
                  <a:extLst>
                    <a:ext uri="{9D8B030D-6E8A-4147-A177-3AD203B41FA5}">
                      <a16:colId xmlns:a16="http://schemas.microsoft.com/office/drawing/2014/main" val="721298746"/>
                    </a:ext>
                  </a:extLst>
                </a:gridCol>
                <a:gridCol w="1439818">
                  <a:extLst>
                    <a:ext uri="{9D8B030D-6E8A-4147-A177-3AD203B41FA5}">
                      <a16:colId xmlns:a16="http://schemas.microsoft.com/office/drawing/2014/main" val="3816976814"/>
                    </a:ext>
                  </a:extLst>
                </a:gridCol>
                <a:gridCol w="1439818">
                  <a:extLst>
                    <a:ext uri="{9D8B030D-6E8A-4147-A177-3AD203B41FA5}">
                      <a16:colId xmlns:a16="http://schemas.microsoft.com/office/drawing/2014/main" val="1381235017"/>
                    </a:ext>
                  </a:extLst>
                </a:gridCol>
                <a:gridCol w="1439818">
                  <a:extLst>
                    <a:ext uri="{9D8B030D-6E8A-4147-A177-3AD203B41FA5}">
                      <a16:colId xmlns:a16="http://schemas.microsoft.com/office/drawing/2014/main" val="1097803067"/>
                    </a:ext>
                  </a:extLst>
                </a:gridCol>
              </a:tblGrid>
              <a:tr h="964176">
                <a:tc>
                  <a:txBody>
                    <a:bodyPr/>
                    <a:lstStyle/>
                    <a:p>
                      <a:pPr algn="ctr"/>
                      <a:r>
                        <a:rPr lang="en-US" sz="2400" b="1" baseline="0">
                          <a:solidFill>
                            <a:schemeClr val="tx1"/>
                          </a:solidFill>
                          <a:latin typeface="Arial" panose="020B0604020202020204" pitchFamily="34" charset="0"/>
                          <a:cs typeface="Arial" panose="020B0604020202020204" pitchFamily="34" charset="0"/>
                        </a:rPr>
                        <a:t>Type</a:t>
                      </a:r>
                    </a:p>
                  </a:txBody>
                  <a:tcPr anchor="ctr"/>
                </a:tc>
                <a:tc>
                  <a:txBody>
                    <a:bodyPr/>
                    <a:lstStyle/>
                    <a:p>
                      <a:pPr algn="ctr" fontAlgn="ctr"/>
                      <a:endParaRPr lang="en-US" sz="2400" b="1">
                        <a:solidFill>
                          <a:schemeClr val="tx1"/>
                        </a:solidFill>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Total</a:t>
                      </a:r>
                    </a:p>
                  </a:txBody>
                  <a:tcPr anchor="ct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Red </a:t>
                      </a:r>
                      <a:endParaRPr lang="en-US" sz="2400" b="1">
                        <a:effectLst/>
                        <a:latin typeface="Arial" panose="020B0604020202020204" pitchFamily="34" charset="0"/>
                        <a:cs typeface="Arial" panose="020B0604020202020204" pitchFamily="34" charset="0"/>
                      </a:endParaRPr>
                    </a:p>
                  </a:txBody>
                  <a:tcPr anchor="ctr">
                    <a:solidFill>
                      <a:srgbClr val="C00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Orange </a:t>
                      </a:r>
                    </a:p>
                  </a:txBody>
                  <a:tcPr anchor="ctr">
                    <a:solidFill>
                      <a:srgbClr val="FFC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Yellow </a:t>
                      </a:r>
                    </a:p>
                  </a:txBody>
                  <a:tcPr anchor="ctr">
                    <a:solidFill>
                      <a:srgbClr val="FFFF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Green </a:t>
                      </a:r>
                      <a:endParaRPr lang="en-US" sz="2400" b="1">
                        <a:effectLst/>
                        <a:latin typeface="Arial" panose="020B0604020202020204" pitchFamily="34" charset="0"/>
                        <a:cs typeface="Arial" panose="020B0604020202020204" pitchFamily="34" charset="0"/>
                      </a:endParaRPr>
                    </a:p>
                  </a:txBody>
                  <a:tcPr anchor="ctr">
                    <a:solidFill>
                      <a:srgbClr val="0099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Blue </a:t>
                      </a:r>
                      <a:endParaRPr lang="en-US" sz="2400" b="1">
                        <a:effectLst/>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220479479"/>
                  </a:ext>
                </a:extLst>
              </a:tr>
              <a:tr h="1246630">
                <a:tc>
                  <a:txBody>
                    <a:bodyPr/>
                    <a:lstStyle/>
                    <a:p>
                      <a:pPr algn="ctr" rtl="0" fontAlgn="base"/>
                      <a:r>
                        <a:rPr lang="en-US" sz="2400" b="1">
                          <a:solidFill>
                            <a:schemeClr val="tx1"/>
                          </a:solidFill>
                          <a:effectLst/>
                          <a:latin typeface="Arial" panose="020B0604020202020204" pitchFamily="34" charset="0"/>
                          <a:cs typeface="Arial" panose="020B0604020202020204" pitchFamily="34" charset="0"/>
                        </a:rPr>
                        <a:t>Schools</a:t>
                      </a:r>
                      <a:endParaRPr lang="en-US" sz="2400">
                        <a:latin typeface="Arial" panose="020B0604020202020204" pitchFamily="34" charset="0"/>
                        <a:cs typeface="Arial" panose="020B0604020202020204" pitchFamily="34" charset="0"/>
                      </a:endParaRPr>
                    </a:p>
                  </a:txBody>
                  <a:tcPr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7,718</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1,545</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(20%)</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1,994</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(25.8%)</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2,834</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(36.7%)</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1,076</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(13.9%)</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269</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(3.5%)</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40513713"/>
                  </a:ext>
                </a:extLst>
              </a:tr>
              <a:tr h="929204">
                <a:tc>
                  <a:txBody>
                    <a:bodyPr/>
                    <a:lstStyle/>
                    <a:p>
                      <a:pPr lvl="0" algn="ctr">
                        <a:buNone/>
                      </a:pPr>
                      <a:r>
                        <a:rPr lang="en-US" sz="2400" b="1">
                          <a:solidFill>
                            <a:schemeClr val="tx1"/>
                          </a:solidFill>
                          <a:effectLst/>
                          <a:latin typeface="Arial" panose="020B0604020202020204" pitchFamily="34" charset="0"/>
                          <a:cs typeface="Arial" panose="020B0604020202020204" pitchFamily="34" charset="0"/>
                        </a:rPr>
                        <a:t>Districts</a:t>
                      </a:r>
                    </a:p>
                  </a:txBody>
                  <a:tcPr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842</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108</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(12.8%)</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244</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(29.0%)</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338</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(40.1%)</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131</a:t>
                      </a:r>
                      <a:b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(15.6%)</a:t>
                      </a:r>
                      <a:endParaRPr lang="en-US" sz="24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21</a:t>
                      </a:r>
                      <a:b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(2.5%)</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80092959"/>
                  </a:ext>
                </a:extLst>
              </a:tr>
            </a:tbl>
          </a:graphicData>
        </a:graphic>
      </p:graphicFrame>
    </p:spTree>
    <p:extLst>
      <p:ext uri="{BB962C8B-B14F-4D97-AF65-F5344CB8AC3E}">
        <p14:creationId xmlns:p14="http://schemas.microsoft.com/office/powerpoint/2010/main" val="384176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CFF3-4106-45A3-96AC-6FB84FE59638}"/>
              </a:ext>
              <a:ext uri="{C183D7F6-B498-43B3-948B-1728B52AA6E4}">
                <adec:decorative xmlns:adec="http://schemas.microsoft.com/office/drawing/2017/decorative" val="0"/>
              </a:ext>
            </a:extLst>
          </p:cNvPr>
          <p:cNvSpPr>
            <a:spLocks noGrp="1"/>
          </p:cNvSpPr>
          <p:nvPr>
            <p:ph type="title"/>
          </p:nvPr>
        </p:nvSpPr>
        <p:spPr>
          <a:xfrm>
            <a:off x="647700" y="304801"/>
            <a:ext cx="10858500" cy="1094682"/>
          </a:xfrm>
        </p:spPr>
        <p:txBody>
          <a:bodyPr/>
          <a:lstStyle/>
          <a:p>
            <a:r>
              <a:rPr lang="en-US" dirty="0">
                <a:cs typeface="Aharoni"/>
              </a:rPr>
              <a:t>Agenda </a:t>
            </a:r>
            <a:endParaRPr lang="en-US" dirty="0"/>
          </a:p>
        </p:txBody>
      </p:sp>
      <p:sp>
        <p:nvSpPr>
          <p:cNvPr id="3" name="Content Placeholder 2">
            <a:extLst>
              <a:ext uri="{FF2B5EF4-FFF2-40B4-BE49-F238E27FC236}">
                <a16:creationId xmlns:a16="http://schemas.microsoft.com/office/drawing/2014/main" id="{47422B68-ECCA-40B2-BB25-5927EF0A52B8}"/>
              </a:ext>
              <a:ext uri="{C183D7F6-B498-43B3-948B-1728B52AA6E4}">
                <adec:decorative xmlns:adec="http://schemas.microsoft.com/office/drawing/2017/decorative" val="0"/>
              </a:ext>
            </a:extLst>
          </p:cNvPr>
          <p:cNvSpPr>
            <a:spLocks noGrp="1"/>
          </p:cNvSpPr>
          <p:nvPr>
            <p:ph sz="quarter" idx="10"/>
          </p:nvPr>
        </p:nvSpPr>
        <p:spPr>
          <a:xfrm>
            <a:off x="647700" y="1809135"/>
            <a:ext cx="11095122" cy="4174570"/>
          </a:xfrm>
        </p:spPr>
        <p:txBody>
          <a:bodyPr vert="horz" lIns="91440" tIns="45720" rIns="91440" bIns="45720" rtlCol="0" anchor="t">
            <a:noAutofit/>
          </a:bodyPr>
          <a:lstStyle/>
          <a:p>
            <a:pPr>
              <a:spcBef>
                <a:spcPts val="0"/>
              </a:spcBef>
            </a:pPr>
            <a:r>
              <a:rPr lang="en-US" sz="3000" dirty="0">
                <a:latin typeface="Arial"/>
                <a:cs typeface="Arial"/>
              </a:rPr>
              <a:t>2025 California School Dashboard (Dashboard) Overview</a:t>
            </a:r>
          </a:p>
          <a:p>
            <a:pPr>
              <a:spcBef>
                <a:spcPts val="0"/>
              </a:spcBef>
            </a:pPr>
            <a:r>
              <a:rPr lang="en-US" sz="3000" dirty="0">
                <a:latin typeface="Arial"/>
                <a:cs typeface="Arial"/>
              </a:rPr>
              <a:t>Review the 2026 Accountability Workplan</a:t>
            </a:r>
          </a:p>
          <a:p>
            <a:pPr>
              <a:spcBef>
                <a:spcPts val="0"/>
              </a:spcBef>
            </a:pPr>
            <a:r>
              <a:rPr lang="en-US" sz="3000" dirty="0">
                <a:latin typeface="Arial"/>
                <a:cs typeface="Arial"/>
              </a:rPr>
              <a:t>Mini-Study Session on State Seal of Civic Engagement</a:t>
            </a:r>
          </a:p>
          <a:p>
            <a:pPr>
              <a:spcBef>
                <a:spcPts val="0"/>
              </a:spcBef>
            </a:pPr>
            <a:r>
              <a:rPr lang="en-US" sz="3000" dirty="0">
                <a:solidFill>
                  <a:srgbClr val="354052"/>
                </a:solidFill>
                <a:latin typeface="Arial"/>
                <a:cs typeface="Arial"/>
              </a:rPr>
              <a:t>Next Steps for the State Board of Education (SBE)</a:t>
            </a:r>
          </a:p>
          <a:p>
            <a:pPr>
              <a:spcBef>
                <a:spcPts val="0"/>
              </a:spcBef>
            </a:pPr>
            <a:r>
              <a:rPr lang="en-US" sz="3000" dirty="0">
                <a:solidFill>
                  <a:srgbClr val="354052"/>
                </a:solidFill>
                <a:latin typeface="Arial"/>
                <a:cs typeface="Arial"/>
              </a:rPr>
              <a:t>Public Comment</a:t>
            </a:r>
          </a:p>
        </p:txBody>
      </p:sp>
    </p:spTree>
    <p:extLst>
      <p:ext uri="{BB962C8B-B14F-4D97-AF65-F5344CB8AC3E}">
        <p14:creationId xmlns:p14="http://schemas.microsoft.com/office/powerpoint/2010/main" val="3829379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06F65C-63B8-DD7C-4113-7C1C9DB279C5}"/>
              </a:ext>
            </a:extLst>
          </p:cNvPr>
          <p:cNvSpPr>
            <a:spLocks noGrp="1"/>
          </p:cNvSpPr>
          <p:nvPr>
            <p:ph type="title"/>
          </p:nvPr>
        </p:nvSpPr>
        <p:spPr/>
        <p:txBody>
          <a:bodyPr/>
          <a:lstStyle/>
          <a:p>
            <a:r>
              <a:rPr lang="en-US" dirty="0"/>
              <a:t>Suspension Rate</a:t>
            </a:r>
          </a:p>
        </p:txBody>
      </p:sp>
      <p:sp>
        <p:nvSpPr>
          <p:cNvPr id="8" name="Text Placeholder 7">
            <a:extLst>
              <a:ext uri="{FF2B5EF4-FFF2-40B4-BE49-F238E27FC236}">
                <a16:creationId xmlns:a16="http://schemas.microsoft.com/office/drawing/2014/main" id="{24399639-1B85-7976-33D1-F342E071EEF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9275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00048-9C5B-48EB-53AD-757C38B1C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13B93-4E46-5871-6F25-087C91790A12}"/>
              </a:ext>
            </a:extLst>
          </p:cNvPr>
          <p:cNvSpPr>
            <a:spLocks noGrp="1"/>
          </p:cNvSpPr>
          <p:nvPr>
            <p:ph type="title"/>
          </p:nvPr>
        </p:nvSpPr>
        <p:spPr>
          <a:xfrm>
            <a:off x="5894962" y="479493"/>
            <a:ext cx="5839838" cy="1325563"/>
          </a:xfrm>
        </p:spPr>
        <p:txBody>
          <a:bodyPr vert="horz" lIns="91440" tIns="45720" rIns="91440" bIns="45720" rtlCol="0" anchor="ctr">
            <a:normAutofit/>
          </a:bodyPr>
          <a:lstStyle/>
          <a:p>
            <a:pPr>
              <a:lnSpc>
                <a:spcPct val="90000"/>
              </a:lnSpc>
            </a:pPr>
            <a:r>
              <a:rPr lang="en-US" sz="4000" b="1" dirty="0">
                <a:solidFill>
                  <a:schemeClr val="tx1"/>
                </a:solidFill>
                <a:latin typeface="Arial" panose="020B0604020202020204" pitchFamily="34" charset="0"/>
                <a:cs typeface="Arial" panose="020B0604020202020204" pitchFamily="34" charset="0"/>
              </a:rPr>
              <a:t>Suspension Rate</a:t>
            </a:r>
            <a:r>
              <a:rPr lang="en-US" sz="4000" b="1" kern="1200" dirty="0">
                <a:solidFill>
                  <a:schemeClr val="tx1"/>
                </a:solidFill>
                <a:latin typeface="Arial" panose="020B0604020202020204" pitchFamily="34" charset="0"/>
                <a:cs typeface="Arial" panose="020B0604020202020204" pitchFamily="34" charset="0"/>
              </a:rPr>
              <a:t> Indicator</a:t>
            </a:r>
          </a:p>
        </p:txBody>
      </p:sp>
      <p:pic>
        <p:nvPicPr>
          <p:cNvPr id="4" name="Picture 3" descr="Suspension Rate Dashboard Card with overall Green status. 2.9% suspended at least one day, decline of 0.4%. 1 red, 0 orange, 8 yellow, 4 green, and 1 blue.">
            <a:extLst>
              <a:ext uri="{FF2B5EF4-FFF2-40B4-BE49-F238E27FC236}">
                <a16:creationId xmlns:a16="http://schemas.microsoft.com/office/drawing/2014/main" id="{37C6A2DA-D9DC-61AC-5463-76EC96FB8467}"/>
              </a:ext>
            </a:extLst>
          </p:cNvPr>
          <p:cNvPicPr>
            <a:picLocks noChangeAspect="1"/>
          </p:cNvPicPr>
          <p:nvPr/>
        </p:nvPicPr>
        <p:blipFill>
          <a:blip r:embed="rId2"/>
          <a:stretch>
            <a:fillRect/>
          </a:stretch>
        </p:blipFill>
        <p:spPr>
          <a:xfrm>
            <a:off x="1297857" y="695954"/>
            <a:ext cx="3350311" cy="5500850"/>
          </a:xfrm>
          <a:prstGeom prst="rect">
            <a:avLst/>
          </a:prstGeom>
        </p:spPr>
      </p:pic>
      <p:sp>
        <p:nvSpPr>
          <p:cNvPr id="3" name="Content Placeholder 2">
            <a:extLst>
              <a:ext uri="{FF2B5EF4-FFF2-40B4-BE49-F238E27FC236}">
                <a16:creationId xmlns:a16="http://schemas.microsoft.com/office/drawing/2014/main" id="{D15C4E3F-508A-A9DE-0B3C-7239CEF40527}"/>
              </a:ext>
            </a:extLst>
          </p:cNvPr>
          <p:cNvSpPr>
            <a:spLocks noGrp="1"/>
          </p:cNvSpPr>
          <p:nvPr>
            <p:ph sz="half" idx="1"/>
          </p:nvPr>
        </p:nvSpPr>
        <p:spPr>
          <a:xfrm>
            <a:off x="5894962" y="1984443"/>
            <a:ext cx="5458838" cy="4192520"/>
          </a:xfrm>
        </p:spPr>
        <p:txBody>
          <a:bodyPr vert="horz" lIns="91440" tIns="45720" rIns="91440" bIns="45720" rtlCol="0">
            <a:normAutofit/>
          </a:bodyPr>
          <a:lstStyle/>
          <a:p>
            <a:pPr indent="-228600">
              <a:lnSpc>
                <a:spcPct val="90000"/>
              </a:lnSpc>
              <a:spcAft>
                <a:spcPts val="600"/>
              </a:spcAft>
            </a:pPr>
            <a:r>
              <a:rPr lang="en-US" b="1" dirty="0">
                <a:solidFill>
                  <a:schemeClr val="tx1"/>
                </a:solidFill>
                <a:latin typeface="Arial" panose="020B0604020202020204" pitchFamily="34" charset="0"/>
                <a:cs typeface="Arial" panose="020B0604020202020204" pitchFamily="34" charset="0"/>
              </a:rPr>
              <a:t>Grades TK-12</a:t>
            </a:r>
          </a:p>
          <a:p>
            <a:pPr lvl="1" indent="-228600"/>
            <a:r>
              <a:rPr lang="en-US" dirty="0">
                <a:solidFill>
                  <a:schemeClr val="tx1"/>
                </a:solidFill>
                <a:latin typeface="Arial" panose="020B0604020202020204" pitchFamily="34" charset="0"/>
                <a:cs typeface="Arial" panose="020B0604020202020204" pitchFamily="34" charset="0"/>
              </a:rPr>
              <a:t>Measures the percentage of students who were suspended for at least one full day at any time during the school year. </a:t>
            </a:r>
          </a:p>
        </p:txBody>
      </p:sp>
    </p:spTree>
    <p:extLst>
      <p:ext uri="{BB962C8B-B14F-4D97-AF65-F5344CB8AC3E}">
        <p14:creationId xmlns:p14="http://schemas.microsoft.com/office/powerpoint/2010/main" val="19897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44D44-1B65-CA20-4BB2-556013887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D8473-A8EC-6975-BB89-2F393383077B}"/>
              </a:ext>
            </a:extLst>
          </p:cNvPr>
          <p:cNvSpPr>
            <a:spLocks noGrp="1"/>
          </p:cNvSpPr>
          <p:nvPr>
            <p:ph type="title"/>
          </p:nvPr>
        </p:nvSpPr>
        <p:spPr/>
        <p:txBody>
          <a:bodyPr/>
          <a:lstStyle/>
          <a:p>
            <a:pPr algn="ctr"/>
            <a:r>
              <a:rPr lang="en-US" sz="4400" b="1" dirty="0">
                <a:latin typeface="Arial" panose="020B0604020202020204" pitchFamily="34" charset="0"/>
                <a:cs typeface="Arial" panose="020B0604020202020204" pitchFamily="34" charset="0"/>
              </a:rPr>
              <a:t>Suspension Student Group Performance</a:t>
            </a:r>
          </a:p>
        </p:txBody>
      </p:sp>
      <p:graphicFrame>
        <p:nvGraphicFramePr>
          <p:cNvPr id="4" name="Content Placeholder 3">
            <a:extLst>
              <a:ext uri="{FF2B5EF4-FFF2-40B4-BE49-F238E27FC236}">
                <a16:creationId xmlns:a16="http://schemas.microsoft.com/office/drawing/2014/main" id="{87AAE485-9BAB-C44B-2545-CD6BCF079C5A}"/>
              </a:ext>
            </a:extLst>
          </p:cNvPr>
          <p:cNvGraphicFramePr>
            <a:graphicFrameLocks noGrp="1"/>
          </p:cNvGraphicFramePr>
          <p:nvPr>
            <p:ph idx="1"/>
            <p:extLst>
              <p:ext uri="{D42A27DB-BD31-4B8C-83A1-F6EECF244321}">
                <p14:modId xmlns:p14="http://schemas.microsoft.com/office/powerpoint/2010/main" val="980105385"/>
              </p:ext>
            </p:extLst>
          </p:nvPr>
        </p:nvGraphicFramePr>
        <p:xfrm>
          <a:off x="838200" y="1431809"/>
          <a:ext cx="10515600" cy="4206240"/>
        </p:xfrm>
        <a:graphic>
          <a:graphicData uri="http://schemas.openxmlformats.org/drawingml/2006/table">
            <a:tbl>
              <a:tblPr firstRow="1" bandRow="1">
                <a:tableStyleId>{5C22544A-7EE6-4342-B048-85BDC9FD1C3A}</a:tableStyleId>
              </a:tblPr>
              <a:tblGrid>
                <a:gridCol w="1917879">
                  <a:extLst>
                    <a:ext uri="{9D8B030D-6E8A-4147-A177-3AD203B41FA5}">
                      <a16:colId xmlns:a16="http://schemas.microsoft.com/office/drawing/2014/main" val="1631628612"/>
                    </a:ext>
                  </a:extLst>
                </a:gridCol>
                <a:gridCol w="1390918">
                  <a:extLst>
                    <a:ext uri="{9D8B030D-6E8A-4147-A177-3AD203B41FA5}">
                      <a16:colId xmlns:a16="http://schemas.microsoft.com/office/drawing/2014/main" val="1714795710"/>
                    </a:ext>
                  </a:extLst>
                </a:gridCol>
                <a:gridCol w="3000563">
                  <a:extLst>
                    <a:ext uri="{9D8B030D-6E8A-4147-A177-3AD203B41FA5}">
                      <a16:colId xmlns:a16="http://schemas.microsoft.com/office/drawing/2014/main" val="467507155"/>
                    </a:ext>
                  </a:extLst>
                </a:gridCol>
                <a:gridCol w="2930158">
                  <a:extLst>
                    <a:ext uri="{9D8B030D-6E8A-4147-A177-3AD203B41FA5}">
                      <a16:colId xmlns:a16="http://schemas.microsoft.com/office/drawing/2014/main" val="1833323680"/>
                    </a:ext>
                  </a:extLst>
                </a:gridCol>
                <a:gridCol w="1276082">
                  <a:extLst>
                    <a:ext uri="{9D8B030D-6E8A-4147-A177-3AD203B41FA5}">
                      <a16:colId xmlns:a16="http://schemas.microsoft.com/office/drawing/2014/main" val="3062315748"/>
                    </a:ext>
                  </a:extLst>
                </a:gridCol>
              </a:tblGrid>
              <a:tr h="370840">
                <a:tc>
                  <a:txBody>
                    <a:bodyPr/>
                    <a:lstStyle/>
                    <a:p>
                      <a:pPr algn="ctr"/>
                      <a:r>
                        <a:rPr lang="en-US" sz="2400">
                          <a:latin typeface="Arial" panose="020B0604020202020204" pitchFamily="34" charset="0"/>
                          <a:cs typeface="Arial" panose="020B0604020202020204" pitchFamily="34" charset="0"/>
                        </a:rPr>
                        <a:t>Red</a:t>
                      </a:r>
                    </a:p>
                  </a:txBody>
                  <a:tcPr anchor="ctr">
                    <a:solidFill>
                      <a:srgbClr val="C00000"/>
                    </a:solidFill>
                  </a:tcPr>
                </a:tc>
                <a:tc>
                  <a:txBody>
                    <a:bodyPr/>
                    <a:lstStyle/>
                    <a:p>
                      <a:pPr algn="ctr"/>
                      <a:r>
                        <a:rPr lang="en-US" sz="2400">
                          <a:solidFill>
                            <a:schemeClr val="tx1"/>
                          </a:solidFill>
                          <a:latin typeface="Arial" panose="020B0604020202020204" pitchFamily="34" charset="0"/>
                          <a:cs typeface="Arial" panose="020B0604020202020204" pitchFamily="34" charset="0"/>
                        </a:rPr>
                        <a:t>Orange</a:t>
                      </a:r>
                    </a:p>
                  </a:txBody>
                  <a:tcPr anchor="ctr">
                    <a:solidFill>
                      <a:schemeClr val="accent2"/>
                    </a:solidFill>
                  </a:tcPr>
                </a:tc>
                <a:tc>
                  <a:txBody>
                    <a:bodyPr/>
                    <a:lstStyle/>
                    <a:p>
                      <a:pPr algn="ctr"/>
                      <a:r>
                        <a:rPr lang="en-US" sz="2400">
                          <a:solidFill>
                            <a:schemeClr val="tx1"/>
                          </a:solidFill>
                          <a:latin typeface="Arial" panose="020B0604020202020204" pitchFamily="34" charset="0"/>
                          <a:cs typeface="Arial" panose="020B0604020202020204" pitchFamily="34" charset="0"/>
                        </a:rPr>
                        <a:t>Yellow</a:t>
                      </a:r>
                    </a:p>
                  </a:txBody>
                  <a:tcPr anchor="ctr">
                    <a:solidFill>
                      <a:srgbClr val="FFFF00"/>
                    </a:solidFill>
                  </a:tcPr>
                </a:tc>
                <a:tc>
                  <a:txBody>
                    <a:bodyPr/>
                    <a:lstStyle/>
                    <a:p>
                      <a:pPr algn="ctr"/>
                      <a:r>
                        <a:rPr lang="en-US" sz="2400">
                          <a:solidFill>
                            <a:schemeClr val="tx1"/>
                          </a:solidFill>
                          <a:latin typeface="Arial" panose="020B0604020202020204" pitchFamily="34" charset="0"/>
                          <a:cs typeface="Arial" panose="020B0604020202020204" pitchFamily="34" charset="0"/>
                        </a:rPr>
                        <a:t>Green</a:t>
                      </a:r>
                    </a:p>
                  </a:txBody>
                  <a:tcPr anchor="ctr">
                    <a:solidFill>
                      <a:srgbClr val="00B050"/>
                    </a:solidFill>
                  </a:tcPr>
                </a:tc>
                <a:tc>
                  <a:txBody>
                    <a:bodyPr/>
                    <a:lstStyle/>
                    <a:p>
                      <a:pPr algn="ctr"/>
                      <a:r>
                        <a:rPr lang="en-US" sz="2400">
                          <a:latin typeface="Arial" panose="020B0604020202020204" pitchFamily="34" charset="0"/>
                          <a:cs typeface="Arial" panose="020B0604020202020204" pitchFamily="34" charset="0"/>
                        </a:rPr>
                        <a:t>Blue</a:t>
                      </a:r>
                    </a:p>
                  </a:txBody>
                  <a:tcPr anchor="ctr">
                    <a:solidFill>
                      <a:srgbClr val="0070C0"/>
                    </a:solidFill>
                  </a:tcPr>
                </a:tc>
                <a:extLst>
                  <a:ext uri="{0D108BD9-81ED-4DB2-BD59-A6C34878D82A}">
                    <a16:rowId xmlns:a16="http://schemas.microsoft.com/office/drawing/2014/main" val="415095748"/>
                  </a:ext>
                </a:extLst>
              </a:tr>
              <a:tr h="370839">
                <a:tc>
                  <a:txBody>
                    <a:bodyPr/>
                    <a:lstStyle/>
                    <a:p>
                      <a:pPr lvl="0" algn="ctr">
                        <a:buNone/>
                      </a:pPr>
                      <a:r>
                        <a:rPr lang="en-US" sz="2400">
                          <a:latin typeface="Arial" panose="020B0604020202020204" pitchFamily="34" charset="0"/>
                          <a:cs typeface="Arial" panose="020B0604020202020204" pitchFamily="34" charset="0"/>
                        </a:rPr>
                        <a:t>Foster Youth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N/A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African American,</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American Indian,</a:t>
                      </a:r>
                      <a:br>
                        <a:rPr lang="en-US" sz="2400">
                          <a:latin typeface="Arial" panose="020B0604020202020204" pitchFamily="34" charset="0"/>
                          <a:cs typeface="Arial" panose="020B0604020202020204" pitchFamily="34" charset="0"/>
                        </a:rPr>
                      </a:br>
                      <a:r>
                        <a:rPr lang="en-US" sz="2400" b="0" i="0" u="none" strike="noStrike" noProof="0">
                          <a:solidFill>
                            <a:srgbClr val="000000"/>
                          </a:solidFill>
                          <a:latin typeface="Arial" panose="020B0604020202020204" pitchFamily="34" charset="0"/>
                          <a:cs typeface="Arial" panose="020B0604020202020204" pitchFamily="34" charset="0"/>
                        </a:rPr>
                        <a:t>Pacific Islander,</a:t>
                      </a:r>
                      <a:br>
                        <a:rPr lang="en-US" sz="2400" b="0" i="0" u="none" strike="noStrike" noProof="0">
                          <a:solidFill>
                            <a:srgbClr val="000000"/>
                          </a:solidFill>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Two or More Races,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English Learner,</a:t>
                      </a:r>
                      <a:br>
                        <a:rPr lang="en-US" sz="2400">
                          <a:latin typeface="Arial" panose="020B0604020202020204" pitchFamily="34" charset="0"/>
                          <a:cs typeface="Arial" panose="020B0604020202020204" pitchFamily="34" charset="0"/>
                        </a:rPr>
                      </a:br>
                      <a:r>
                        <a:rPr lang="en-US" sz="2400" b="0" i="0" u="none" strike="noStrike" noProof="0">
                          <a:solidFill>
                            <a:srgbClr val="000000"/>
                          </a:solidFill>
                          <a:latin typeface="Arial" panose="020B0604020202020204" pitchFamily="34" charset="0"/>
                          <a:cs typeface="Arial" panose="020B0604020202020204" pitchFamily="34" charset="0"/>
                        </a:rPr>
                        <a:t>Homeless,</a:t>
                      </a:r>
                      <a:br>
                        <a:rPr lang="en-US" sz="2400" b="0" i="0" u="none" strike="noStrike" noProof="0">
                          <a:solidFill>
                            <a:srgbClr val="000000"/>
                          </a:solidFill>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Students with Disabilities,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Long-Term English Learner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Filipino,</a:t>
                      </a:r>
                      <a:br>
                        <a:rPr lang="en-US" sz="2400">
                          <a:latin typeface="Arial" panose="020B0604020202020204" pitchFamily="34" charset="0"/>
                          <a:cs typeface="Arial" panose="020B0604020202020204" pitchFamily="34" charset="0"/>
                        </a:rPr>
                      </a:br>
                      <a:r>
                        <a:rPr lang="en-US" sz="2400" b="0" i="0" u="none" strike="noStrike" noProof="0">
                          <a:solidFill>
                            <a:srgbClr val="000000"/>
                          </a:solidFill>
                          <a:latin typeface="Arial" panose="020B0604020202020204" pitchFamily="34" charset="0"/>
                          <a:cs typeface="Arial" panose="020B0604020202020204" pitchFamily="34" charset="0"/>
                        </a:rPr>
                        <a:t>Hispanic,</a:t>
                      </a:r>
                      <a:br>
                        <a:rPr lang="en-US" sz="2400" b="0" i="0" u="none" strike="noStrike" noProof="0">
                          <a:solidFill>
                            <a:srgbClr val="000000"/>
                          </a:solidFill>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White,</a:t>
                      </a:r>
                      <a:br>
                        <a:rPr lang="en-US" sz="2400">
                          <a:latin typeface="Arial" panose="020B0604020202020204" pitchFamily="34" charset="0"/>
                          <a:cs typeface="Arial" panose="020B0604020202020204" pitchFamily="34" charset="0"/>
                        </a:rPr>
                      </a:br>
                      <a:r>
                        <a:rPr lang="en-US" sz="2400" b="0" i="0" u="none" strike="noStrike" noProof="0">
                          <a:solidFill>
                            <a:srgbClr val="000000"/>
                          </a:solidFill>
                          <a:latin typeface="Arial" panose="020B0604020202020204" pitchFamily="34" charset="0"/>
                          <a:cs typeface="Arial" panose="020B0604020202020204" pitchFamily="34" charset="0"/>
                        </a:rPr>
                        <a:t>Socioeconomically Disadvantaged</a:t>
                      </a:r>
                      <a:endParaRPr lang="en-US" sz="2400">
                        <a:latin typeface="Arial" panose="020B0604020202020204" pitchFamily="34" charset="0"/>
                        <a:cs typeface="Arial" panose="020B0604020202020204" pitchFamily="34" charset="0"/>
                      </a:endParaRPr>
                    </a:p>
                  </a:txBody>
                  <a:tcPr anchor="ctr"/>
                </a:tc>
                <a:tc>
                  <a:txBody>
                    <a:bodyPr/>
                    <a:lstStyle/>
                    <a:p>
                      <a:pPr lvl="0" algn="ctr">
                        <a:buNone/>
                      </a:pPr>
                      <a:r>
                        <a:rPr lang="en-US" sz="2400" b="0" i="0" u="none" strike="noStrike" noProof="0" dirty="0">
                          <a:solidFill>
                            <a:srgbClr val="000000"/>
                          </a:solidFill>
                          <a:latin typeface="Arial" panose="020B0604020202020204" pitchFamily="34" charset="0"/>
                          <a:cs typeface="Arial" panose="020B0604020202020204" pitchFamily="34" charset="0"/>
                        </a:rPr>
                        <a:t>Asian</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92404903"/>
                  </a:ext>
                </a:extLst>
              </a:tr>
            </a:tbl>
          </a:graphicData>
        </a:graphic>
      </p:graphicFrame>
    </p:spTree>
    <p:extLst>
      <p:ext uri="{BB962C8B-B14F-4D97-AF65-F5344CB8AC3E}">
        <p14:creationId xmlns:p14="http://schemas.microsoft.com/office/powerpoint/2010/main" val="1279972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33C0B1-50D0-1E62-DD97-408E0D228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AFA72-AF65-65B8-2B37-F2C1B6621DD6}"/>
              </a:ext>
            </a:extLst>
          </p:cNvPr>
          <p:cNvSpPr>
            <a:spLocks noGrp="1"/>
          </p:cNvSpPr>
          <p:nvPr>
            <p:ph type="title"/>
          </p:nvPr>
        </p:nvSpPr>
        <p:spPr>
          <a:xfrm>
            <a:off x="1090740" y="314960"/>
            <a:ext cx="10488037" cy="1229075"/>
          </a:xfrm>
        </p:spPr>
        <p:txBody>
          <a:bodyPr>
            <a:noAutofit/>
          </a:bodyPr>
          <a:lstStyle/>
          <a:p>
            <a:r>
              <a:rPr lang="en-US" sz="4800" b="1" cap="none">
                <a:latin typeface="Arial"/>
                <a:cs typeface="Arial"/>
              </a:rPr>
              <a:t>Suspension </a:t>
            </a:r>
            <a:r>
              <a:rPr lang="en-US" sz="4800" b="1">
                <a:latin typeface="Arial"/>
                <a:cs typeface="Arial"/>
              </a:rPr>
              <a:t>School and District Performance</a:t>
            </a:r>
            <a:endParaRPr lang="en-US" sz="4800"/>
          </a:p>
        </p:txBody>
      </p:sp>
      <p:sp>
        <p:nvSpPr>
          <p:cNvPr id="4" name="Content Placeholder 3">
            <a:extLst>
              <a:ext uri="{FF2B5EF4-FFF2-40B4-BE49-F238E27FC236}">
                <a16:creationId xmlns:a16="http://schemas.microsoft.com/office/drawing/2014/main" id="{797C20D6-0452-4229-FEC6-1E6AD84DC783}"/>
              </a:ext>
            </a:extLst>
          </p:cNvPr>
          <p:cNvSpPr>
            <a:spLocks noGrp="1"/>
          </p:cNvSpPr>
          <p:nvPr>
            <p:ph sz="half" idx="1"/>
          </p:nvPr>
        </p:nvSpPr>
        <p:spPr>
          <a:xfrm>
            <a:off x="1026158" y="1886585"/>
            <a:ext cx="10488037" cy="1090295"/>
          </a:xfrm>
        </p:spPr>
        <p:txBody>
          <a:bodyPr>
            <a:normAutofit fontScale="85000" lnSpcReduction="20000"/>
          </a:bodyPr>
          <a:lstStyle/>
          <a:p>
            <a:pPr marL="91440" indent="0">
              <a:buNone/>
            </a:pPr>
            <a:r>
              <a:rPr lang="en-US" sz="3100" dirty="0"/>
              <a:t>This table provides an overview of the number of schools and districts who received a performance color for this indicator and the number for each of the performance categories.</a:t>
            </a:r>
            <a:endParaRPr lang="en-US" dirty="0"/>
          </a:p>
        </p:txBody>
      </p:sp>
      <p:graphicFrame>
        <p:nvGraphicFramePr>
          <p:cNvPr id="6" name="Content Placeholder 5">
            <a:extLst>
              <a:ext uri="{FF2B5EF4-FFF2-40B4-BE49-F238E27FC236}">
                <a16:creationId xmlns:a16="http://schemas.microsoft.com/office/drawing/2014/main" id="{94BC5BB7-D5D3-A91D-5E5B-3A9D3769BD31}"/>
              </a:ext>
            </a:extLst>
          </p:cNvPr>
          <p:cNvGraphicFramePr>
            <a:graphicFrameLocks noGrp="1"/>
          </p:cNvGraphicFramePr>
          <p:nvPr>
            <p:ph sz="half" idx="2"/>
            <p:extLst>
              <p:ext uri="{D42A27DB-BD31-4B8C-83A1-F6EECF244321}">
                <p14:modId xmlns:p14="http://schemas.microsoft.com/office/powerpoint/2010/main" val="3449143013"/>
              </p:ext>
            </p:extLst>
          </p:nvPr>
        </p:nvGraphicFramePr>
        <p:xfrm>
          <a:off x="1290321" y="3319430"/>
          <a:ext cx="10063480" cy="3081939"/>
        </p:xfrm>
        <a:graphic>
          <a:graphicData uri="http://schemas.openxmlformats.org/drawingml/2006/table">
            <a:tbl>
              <a:tblPr firstRow="1" bandRow="1">
                <a:tableStyleId>{5C22544A-7EE6-4342-B048-85BDC9FD1C3A}</a:tableStyleId>
              </a:tblPr>
              <a:tblGrid>
                <a:gridCol w="1814262">
                  <a:extLst>
                    <a:ext uri="{9D8B030D-6E8A-4147-A177-3AD203B41FA5}">
                      <a16:colId xmlns:a16="http://schemas.microsoft.com/office/drawing/2014/main" val="3465293098"/>
                    </a:ext>
                  </a:extLst>
                </a:gridCol>
                <a:gridCol w="1067768">
                  <a:extLst>
                    <a:ext uri="{9D8B030D-6E8A-4147-A177-3AD203B41FA5}">
                      <a16:colId xmlns:a16="http://schemas.microsoft.com/office/drawing/2014/main" val="979035695"/>
                    </a:ext>
                  </a:extLst>
                </a:gridCol>
                <a:gridCol w="1436290">
                  <a:extLst>
                    <a:ext uri="{9D8B030D-6E8A-4147-A177-3AD203B41FA5}">
                      <a16:colId xmlns:a16="http://schemas.microsoft.com/office/drawing/2014/main" val="3393998019"/>
                    </a:ext>
                  </a:extLst>
                </a:gridCol>
                <a:gridCol w="1436290">
                  <a:extLst>
                    <a:ext uri="{9D8B030D-6E8A-4147-A177-3AD203B41FA5}">
                      <a16:colId xmlns:a16="http://schemas.microsoft.com/office/drawing/2014/main" val="1414750330"/>
                    </a:ext>
                  </a:extLst>
                </a:gridCol>
                <a:gridCol w="1436290">
                  <a:extLst>
                    <a:ext uri="{9D8B030D-6E8A-4147-A177-3AD203B41FA5}">
                      <a16:colId xmlns:a16="http://schemas.microsoft.com/office/drawing/2014/main" val="1865172304"/>
                    </a:ext>
                  </a:extLst>
                </a:gridCol>
                <a:gridCol w="1436290">
                  <a:extLst>
                    <a:ext uri="{9D8B030D-6E8A-4147-A177-3AD203B41FA5}">
                      <a16:colId xmlns:a16="http://schemas.microsoft.com/office/drawing/2014/main" val="101579909"/>
                    </a:ext>
                  </a:extLst>
                </a:gridCol>
                <a:gridCol w="1436290">
                  <a:extLst>
                    <a:ext uri="{9D8B030D-6E8A-4147-A177-3AD203B41FA5}">
                      <a16:colId xmlns:a16="http://schemas.microsoft.com/office/drawing/2014/main" val="4001580645"/>
                    </a:ext>
                  </a:extLst>
                </a:gridCol>
              </a:tblGrid>
              <a:tr h="756572">
                <a:tc>
                  <a:txBody>
                    <a:bodyPr/>
                    <a:lstStyle/>
                    <a:p>
                      <a:pPr algn="ctr" fontAlgn="base">
                        <a:lnSpc>
                          <a:spcPts val="2850"/>
                        </a:lnSpc>
                        <a:buNone/>
                      </a:pPr>
                      <a:r>
                        <a:rPr lang="en-US" sz="2400" b="1">
                          <a:solidFill>
                            <a:schemeClr val="tx1"/>
                          </a:solidFill>
                          <a:effectLst/>
                          <a:latin typeface="Arial" panose="020B0604020202020204" pitchFamily="34" charset="0"/>
                        </a:rPr>
                        <a:t>Type</a:t>
                      </a:r>
                      <a:endParaRPr lang="en-US">
                        <a:solidFill>
                          <a:schemeClr val="tx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b="1">
                          <a:solidFill>
                            <a:schemeClr val="tx1"/>
                          </a:solidFill>
                          <a:effectLst/>
                          <a:latin typeface="Arial" panose="020B0604020202020204" pitchFamily="34" charset="0"/>
                        </a:rPr>
                        <a:t>Total</a:t>
                      </a:r>
                      <a:endParaRPr lang="en-US">
                        <a:solidFill>
                          <a:schemeClr val="tx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b="1">
                          <a:solidFill>
                            <a:srgbClr val="FFFFFF"/>
                          </a:solidFill>
                          <a:effectLst/>
                          <a:latin typeface="Arial" panose="020B0604020202020204" pitchFamily="34" charset="0"/>
                        </a:rPr>
                        <a:t>Red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00000"/>
                    </a:solidFill>
                  </a:tcPr>
                </a:tc>
                <a:tc>
                  <a:txBody>
                    <a:bodyPr/>
                    <a:lstStyle/>
                    <a:p>
                      <a:pPr algn="ctr" fontAlgn="base">
                        <a:lnSpc>
                          <a:spcPts val="2850"/>
                        </a:lnSpc>
                        <a:buNone/>
                      </a:pPr>
                      <a:r>
                        <a:rPr lang="en-US" sz="2400" b="1">
                          <a:solidFill>
                            <a:schemeClr val="tx1"/>
                          </a:solidFill>
                          <a:effectLst/>
                          <a:latin typeface="Arial" panose="020B0604020202020204" pitchFamily="34" charset="0"/>
                        </a:rPr>
                        <a:t>Orange </a:t>
                      </a:r>
                      <a:endParaRPr lang="en-US">
                        <a:solidFill>
                          <a:schemeClr val="tx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C000"/>
                    </a:solidFill>
                  </a:tcPr>
                </a:tc>
                <a:tc>
                  <a:txBody>
                    <a:bodyPr/>
                    <a:lstStyle/>
                    <a:p>
                      <a:pPr algn="ctr" fontAlgn="base">
                        <a:lnSpc>
                          <a:spcPts val="2850"/>
                        </a:lnSpc>
                        <a:buNone/>
                      </a:pPr>
                      <a:r>
                        <a:rPr lang="en-US" sz="2400" b="1">
                          <a:solidFill>
                            <a:schemeClr val="tx1"/>
                          </a:solidFill>
                          <a:effectLst/>
                          <a:latin typeface="Arial" panose="020B0604020202020204" pitchFamily="34" charset="0"/>
                        </a:rPr>
                        <a:t>Yellow </a:t>
                      </a:r>
                      <a:endParaRPr lang="en-US">
                        <a:solidFill>
                          <a:schemeClr val="tx1"/>
                        </a:solidFill>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fontAlgn="base">
                        <a:lnSpc>
                          <a:spcPts val="2850"/>
                        </a:lnSpc>
                        <a:buNone/>
                      </a:pPr>
                      <a:r>
                        <a:rPr lang="en-US" sz="2400" b="1">
                          <a:solidFill>
                            <a:srgbClr val="FFFFFF"/>
                          </a:solidFill>
                          <a:effectLst/>
                          <a:latin typeface="Arial" panose="020B0604020202020204" pitchFamily="34" charset="0"/>
                        </a:rPr>
                        <a:t>Green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9900"/>
                    </a:solidFill>
                  </a:tcPr>
                </a:tc>
                <a:tc>
                  <a:txBody>
                    <a:bodyPr/>
                    <a:lstStyle/>
                    <a:p>
                      <a:pPr algn="ctr" fontAlgn="base">
                        <a:lnSpc>
                          <a:spcPts val="2850"/>
                        </a:lnSpc>
                        <a:buNone/>
                      </a:pPr>
                      <a:r>
                        <a:rPr lang="en-US" sz="2400" b="1">
                          <a:solidFill>
                            <a:srgbClr val="FFFFFF"/>
                          </a:solidFill>
                          <a:effectLst/>
                          <a:latin typeface="Arial" panose="020B0604020202020204" pitchFamily="34" charset="0"/>
                        </a:rPr>
                        <a:t>Blue </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10299949"/>
                  </a:ext>
                </a:extLst>
              </a:tr>
              <a:tr h="1319525">
                <a:tc>
                  <a:txBody>
                    <a:bodyPr/>
                    <a:lstStyle/>
                    <a:p>
                      <a:pPr algn="ctr" fontAlgn="base">
                        <a:lnSpc>
                          <a:spcPts val="2850"/>
                        </a:lnSpc>
                        <a:buNone/>
                      </a:pPr>
                      <a:r>
                        <a:rPr lang="en-US" sz="2400" b="1">
                          <a:effectLst/>
                          <a:latin typeface="Arial"/>
                        </a:rPr>
                        <a:t>Schools</a:t>
                      </a:r>
                      <a:endParaRPr lang="en-US" b="1">
                        <a:effectLst/>
                        <a:latin typeface="Arial"/>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b="1">
                          <a:effectLst/>
                          <a:latin typeface="Arial"/>
                        </a:rPr>
                        <a:t>9,648 </a:t>
                      </a:r>
                      <a:endParaRPr lang="en-US" b="1">
                        <a:effectLst/>
                        <a:latin typeface="Arial"/>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562 </a:t>
                      </a:r>
                      <a:br>
                        <a:rPr lang="en-US" sz="2400">
                          <a:effectLst/>
                          <a:latin typeface="Arial" panose="020B0604020202020204" pitchFamily="34" charset="0"/>
                        </a:rPr>
                      </a:br>
                      <a:r>
                        <a:rPr lang="en-US" sz="2400">
                          <a:effectLst/>
                          <a:latin typeface="Arial" panose="020B0604020202020204" pitchFamily="34" charset="0"/>
                        </a:rPr>
                        <a:t>(5.8%)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2,029 </a:t>
                      </a:r>
                      <a:br>
                        <a:rPr lang="en-US" sz="2400">
                          <a:effectLst/>
                          <a:latin typeface="Arial" panose="020B0604020202020204" pitchFamily="34" charset="0"/>
                        </a:rPr>
                      </a:br>
                      <a:r>
                        <a:rPr lang="en-US" sz="2400">
                          <a:effectLst/>
                          <a:latin typeface="Arial" panose="020B0604020202020204" pitchFamily="34" charset="0"/>
                        </a:rPr>
                        <a:t>(21%)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1,469 </a:t>
                      </a:r>
                      <a:br>
                        <a:rPr lang="en-US" sz="2400">
                          <a:effectLst/>
                          <a:latin typeface="Arial" panose="020B0604020202020204" pitchFamily="34" charset="0"/>
                        </a:rPr>
                      </a:br>
                      <a:r>
                        <a:rPr lang="en-US" sz="2400">
                          <a:effectLst/>
                          <a:latin typeface="Arial" panose="020B0604020202020204" pitchFamily="34" charset="0"/>
                        </a:rPr>
                        <a:t>(15.2%)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2,573 </a:t>
                      </a:r>
                      <a:br>
                        <a:rPr lang="en-US" sz="2400">
                          <a:effectLst/>
                          <a:latin typeface="Arial" panose="020B0604020202020204" pitchFamily="34" charset="0"/>
                        </a:rPr>
                      </a:br>
                      <a:r>
                        <a:rPr lang="en-US" sz="2400">
                          <a:effectLst/>
                          <a:latin typeface="Arial" panose="020B0604020202020204" pitchFamily="34" charset="0"/>
                        </a:rPr>
                        <a:t>(26.7%)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3,015 </a:t>
                      </a:r>
                      <a:br>
                        <a:rPr lang="en-US" sz="2400">
                          <a:effectLst/>
                          <a:latin typeface="Arial" panose="020B0604020202020204" pitchFamily="34" charset="0"/>
                        </a:rPr>
                      </a:br>
                      <a:r>
                        <a:rPr lang="en-US" sz="2400">
                          <a:effectLst/>
                          <a:latin typeface="Arial" panose="020B0604020202020204" pitchFamily="34" charset="0"/>
                        </a:rPr>
                        <a:t>(31.3%)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5779443"/>
                  </a:ext>
                </a:extLst>
              </a:tr>
              <a:tr h="1005842">
                <a:tc>
                  <a:txBody>
                    <a:bodyPr/>
                    <a:lstStyle/>
                    <a:p>
                      <a:pPr algn="ctr" fontAlgn="base">
                        <a:lnSpc>
                          <a:spcPts val="2850"/>
                        </a:lnSpc>
                        <a:buNone/>
                      </a:pPr>
                      <a:r>
                        <a:rPr lang="en-US" sz="2400" b="1">
                          <a:effectLst/>
                          <a:latin typeface="Arial"/>
                        </a:rPr>
                        <a:t>Districts</a:t>
                      </a:r>
                      <a:endParaRPr lang="en-US" b="1">
                        <a:effectLst/>
                        <a:latin typeface="Arial"/>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b="1">
                          <a:effectLst/>
                          <a:latin typeface="Arial"/>
                        </a:rPr>
                        <a:t>943 </a:t>
                      </a:r>
                      <a:endParaRPr lang="en-US" b="1">
                        <a:effectLst/>
                        <a:latin typeface="Arial"/>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80 </a:t>
                      </a:r>
                      <a:br>
                        <a:rPr lang="en-US" sz="2400">
                          <a:effectLst/>
                          <a:latin typeface="Arial" panose="020B0604020202020204" pitchFamily="34" charset="0"/>
                        </a:rPr>
                      </a:br>
                      <a:r>
                        <a:rPr lang="en-US" sz="2400">
                          <a:effectLst/>
                          <a:latin typeface="Arial" panose="020B0604020202020204" pitchFamily="34" charset="0"/>
                        </a:rPr>
                        <a:t>(8.5%)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181 </a:t>
                      </a:r>
                      <a:br>
                        <a:rPr lang="en-US" sz="2400">
                          <a:effectLst/>
                          <a:latin typeface="Arial" panose="020B0604020202020204" pitchFamily="34" charset="0"/>
                        </a:rPr>
                      </a:br>
                      <a:r>
                        <a:rPr lang="en-US" sz="2400">
                          <a:effectLst/>
                          <a:latin typeface="Arial" panose="020B0604020202020204" pitchFamily="34" charset="0"/>
                        </a:rPr>
                        <a:t>(19.2%)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206 </a:t>
                      </a:r>
                      <a:br>
                        <a:rPr lang="en-US" sz="2400">
                          <a:effectLst/>
                          <a:latin typeface="Arial" panose="020B0604020202020204" pitchFamily="34" charset="0"/>
                        </a:rPr>
                      </a:br>
                      <a:r>
                        <a:rPr lang="en-US" sz="2400">
                          <a:effectLst/>
                          <a:latin typeface="Arial" panose="020B0604020202020204" pitchFamily="34" charset="0"/>
                        </a:rPr>
                        <a:t>(21.8%)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a:effectLst/>
                          <a:latin typeface="Arial" panose="020B0604020202020204" pitchFamily="34" charset="0"/>
                        </a:rPr>
                        <a:t>340 </a:t>
                      </a:r>
                      <a:br>
                        <a:rPr lang="en-US" sz="2400">
                          <a:effectLst/>
                          <a:latin typeface="Arial" panose="020B0604020202020204" pitchFamily="34" charset="0"/>
                        </a:rPr>
                      </a:br>
                      <a:r>
                        <a:rPr lang="en-US" sz="2400">
                          <a:effectLst/>
                          <a:latin typeface="Arial" panose="020B0604020202020204" pitchFamily="34" charset="0"/>
                        </a:rPr>
                        <a:t>(36.1%) </a:t>
                      </a:r>
                      <a:endParaRPr lang="en-US">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lnSpc>
                          <a:spcPts val="2850"/>
                        </a:lnSpc>
                        <a:buNone/>
                      </a:pPr>
                      <a:r>
                        <a:rPr lang="en-US" sz="2400" dirty="0">
                          <a:effectLst/>
                          <a:latin typeface="Arial" panose="020B0604020202020204" pitchFamily="34" charset="0"/>
                        </a:rPr>
                        <a:t>136 </a:t>
                      </a:r>
                      <a:br>
                        <a:rPr lang="en-US" sz="2400" dirty="0">
                          <a:effectLst/>
                          <a:latin typeface="Arial" panose="020B0604020202020204" pitchFamily="34" charset="0"/>
                        </a:rPr>
                      </a:br>
                      <a:r>
                        <a:rPr lang="en-US" sz="2400" dirty="0">
                          <a:effectLst/>
                          <a:latin typeface="Arial" panose="020B0604020202020204" pitchFamily="34" charset="0"/>
                        </a:rPr>
                        <a:t>(14.4%) </a:t>
                      </a:r>
                      <a:endParaRPr lang="en-US" dirty="0">
                        <a:effectLst/>
                      </a:endParaRPr>
                    </a:p>
                  </a:txBody>
                  <a:tcPr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6048535"/>
                  </a:ext>
                </a:extLst>
              </a:tr>
            </a:tbl>
          </a:graphicData>
        </a:graphic>
      </p:graphicFrame>
    </p:spTree>
    <p:extLst>
      <p:ext uri="{BB962C8B-B14F-4D97-AF65-F5344CB8AC3E}">
        <p14:creationId xmlns:p14="http://schemas.microsoft.com/office/powerpoint/2010/main" val="261957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7F90C8-51DB-CEAD-3023-C9E93EA5A1AA}"/>
              </a:ext>
            </a:extLst>
          </p:cNvPr>
          <p:cNvSpPr>
            <a:spLocks noGrp="1"/>
          </p:cNvSpPr>
          <p:nvPr>
            <p:ph type="title"/>
          </p:nvPr>
        </p:nvSpPr>
        <p:spPr/>
        <p:txBody>
          <a:bodyPr/>
          <a:lstStyle/>
          <a:p>
            <a:r>
              <a:rPr lang="en-US" dirty="0"/>
              <a:t>English Learner Progress Indicator</a:t>
            </a:r>
          </a:p>
        </p:txBody>
      </p:sp>
      <p:sp>
        <p:nvSpPr>
          <p:cNvPr id="8" name="Text Placeholder 7">
            <a:extLst>
              <a:ext uri="{FF2B5EF4-FFF2-40B4-BE49-F238E27FC236}">
                <a16:creationId xmlns:a16="http://schemas.microsoft.com/office/drawing/2014/main" id="{E425B6A4-D12F-10D8-1D35-A240E316412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3402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D1C7-4063-6CCC-D2B1-EA199BBBE8E4}"/>
              </a:ext>
            </a:extLst>
          </p:cNvPr>
          <p:cNvSpPr>
            <a:spLocks noGrp="1"/>
          </p:cNvSpPr>
          <p:nvPr>
            <p:ph type="title"/>
          </p:nvPr>
        </p:nvSpPr>
        <p:spPr>
          <a:xfrm>
            <a:off x="5894962" y="479493"/>
            <a:ext cx="5458838" cy="1325563"/>
          </a:xfrm>
        </p:spPr>
        <p:txBody>
          <a:bodyPr vert="horz" lIns="91440" tIns="45720" rIns="91440" bIns="45720" rtlCol="0" anchor="ctr">
            <a:normAutofit fontScale="90000"/>
          </a:bodyPr>
          <a:lstStyle/>
          <a:p>
            <a:r>
              <a:rPr lang="en-US" sz="4000" b="1" kern="1200" dirty="0">
                <a:solidFill>
                  <a:schemeClr val="tx1"/>
                </a:solidFill>
                <a:latin typeface="Arial" panose="020B0604020202020204" pitchFamily="34" charset="0"/>
                <a:cs typeface="Arial" panose="020B0604020202020204" pitchFamily="34" charset="0"/>
              </a:rPr>
              <a:t>English Learner Progress Indicator Overview</a:t>
            </a:r>
          </a:p>
        </p:txBody>
      </p:sp>
      <p:pic>
        <p:nvPicPr>
          <p:cNvPr id="4" name="Picture 3" descr="English Learner Progress Dashboard Card with an overall status of Yellow. 46.4 percent making progress, 0.7 percent maintained, 0 red, 0 orange, 0 yellow, 1 green, and 0 blue.">
            <a:extLst>
              <a:ext uri="{FF2B5EF4-FFF2-40B4-BE49-F238E27FC236}">
                <a16:creationId xmlns:a16="http://schemas.microsoft.com/office/drawing/2014/main" id="{059792C7-A20D-4516-4F09-93B82E032CE9}"/>
              </a:ext>
            </a:extLst>
          </p:cNvPr>
          <p:cNvPicPr>
            <a:picLocks noChangeAspect="1"/>
          </p:cNvPicPr>
          <p:nvPr/>
        </p:nvPicPr>
        <p:blipFill>
          <a:blip r:embed="rId3"/>
          <a:stretch>
            <a:fillRect/>
          </a:stretch>
        </p:blipFill>
        <p:spPr>
          <a:xfrm>
            <a:off x="838200" y="317471"/>
            <a:ext cx="3765698" cy="6129067"/>
          </a:xfrm>
          <a:prstGeom prst="rect">
            <a:avLst/>
          </a:prstGeom>
        </p:spPr>
      </p:pic>
      <p:sp>
        <p:nvSpPr>
          <p:cNvPr id="8" name="Content Placeholder 7">
            <a:extLst>
              <a:ext uri="{FF2B5EF4-FFF2-40B4-BE49-F238E27FC236}">
                <a16:creationId xmlns:a16="http://schemas.microsoft.com/office/drawing/2014/main" id="{9E601581-F44B-8BE6-20BE-8CCF7F05F144}"/>
              </a:ext>
            </a:extLst>
          </p:cNvPr>
          <p:cNvSpPr>
            <a:spLocks noGrp="1"/>
          </p:cNvSpPr>
          <p:nvPr>
            <p:ph sz="quarter" idx="10"/>
          </p:nvPr>
        </p:nvSpPr>
        <p:spPr>
          <a:xfrm>
            <a:off x="5894962" y="2020185"/>
            <a:ext cx="5458838" cy="4156777"/>
          </a:xfrm>
        </p:spPr>
        <p:txBody>
          <a:bodyPr vert="horz" lIns="91440" tIns="45720" rIns="91440" bIns="45720" rtlCol="0">
            <a:normAutofit/>
          </a:bodyPr>
          <a:lstStyle/>
          <a:p>
            <a:pPr indent="-228600">
              <a:lnSpc>
                <a:spcPct val="90000"/>
              </a:lnSpc>
              <a:spcAft>
                <a:spcPts val="600"/>
              </a:spcAft>
            </a:pPr>
            <a:r>
              <a:rPr lang="en-US" sz="3200" b="1">
                <a:solidFill>
                  <a:schemeClr val="tx1"/>
                </a:solidFill>
                <a:latin typeface="Arial" panose="020B0604020202020204" pitchFamily="34" charset="0"/>
                <a:cs typeface="Arial" panose="020B0604020202020204" pitchFamily="34" charset="0"/>
              </a:rPr>
              <a:t>Grades 1-12</a:t>
            </a:r>
          </a:p>
          <a:p>
            <a:pPr lvl="1"/>
            <a:r>
              <a:rPr lang="en-US" sz="2800">
                <a:solidFill>
                  <a:schemeClr val="tx1"/>
                </a:solidFill>
                <a:latin typeface="Arial" panose="020B0604020202020204" pitchFamily="34" charset="0"/>
                <a:cs typeface="Arial" panose="020B0604020202020204" pitchFamily="34" charset="0"/>
              </a:rPr>
              <a:t>Measures the progress EL students are making towards English language proficiency at their schools and districts</a:t>
            </a:r>
          </a:p>
        </p:txBody>
      </p:sp>
    </p:spTree>
    <p:extLst>
      <p:ext uri="{BB962C8B-B14F-4D97-AF65-F5344CB8AC3E}">
        <p14:creationId xmlns:p14="http://schemas.microsoft.com/office/powerpoint/2010/main" val="3156779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1A17B4-1054-4BA2-FB61-7025BF63F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01C08-C0BE-A3BB-0E9D-AB3358D5EFE1}"/>
              </a:ext>
            </a:extLst>
          </p:cNvPr>
          <p:cNvSpPr>
            <a:spLocks noGrp="1"/>
          </p:cNvSpPr>
          <p:nvPr>
            <p:ph type="title"/>
          </p:nvPr>
        </p:nvSpPr>
        <p:spPr>
          <a:xfrm>
            <a:off x="647699" y="426720"/>
            <a:ext cx="11293821" cy="1151255"/>
          </a:xfrm>
        </p:spPr>
        <p:txBody>
          <a:bodyPr/>
          <a:lstStyle/>
          <a:p>
            <a:r>
              <a:rPr lang="en-US" sz="4800" b="1" cap="none">
                <a:latin typeface="Arial"/>
                <a:cs typeface="Arial"/>
              </a:rPr>
              <a:t>ELPI </a:t>
            </a:r>
            <a:r>
              <a:rPr lang="en-US" sz="4800" b="1">
                <a:latin typeface="Arial"/>
                <a:cs typeface="Arial"/>
              </a:rPr>
              <a:t>School and District</a:t>
            </a:r>
            <a:r>
              <a:rPr lang="en-US" sz="4800">
                <a:latin typeface="Arial"/>
                <a:cs typeface="Arial"/>
              </a:rPr>
              <a:t> </a:t>
            </a:r>
            <a:r>
              <a:rPr lang="en-US" sz="4800" b="1">
                <a:latin typeface="Arial"/>
                <a:cs typeface="Arial"/>
              </a:rPr>
              <a:t>Performance</a:t>
            </a:r>
            <a:endParaRPr lang="en-US" sz="4800" b="1" cap="none">
              <a:latin typeface="Arial" panose="020B0604020202020204" pitchFamily="34" charset="0"/>
              <a:cs typeface="Arial" panose="020B0604020202020204" pitchFamily="34" charset="0"/>
            </a:endParaRPr>
          </a:p>
        </p:txBody>
      </p:sp>
      <p:graphicFrame>
        <p:nvGraphicFramePr>
          <p:cNvPr id="4" name="Content Placeholder 11">
            <a:extLst>
              <a:ext uri="{FF2B5EF4-FFF2-40B4-BE49-F238E27FC236}">
                <a16:creationId xmlns:a16="http://schemas.microsoft.com/office/drawing/2014/main" id="{53872B77-F8C4-17B6-4DB7-513C4C2DB27F}"/>
              </a:ext>
            </a:extLst>
          </p:cNvPr>
          <p:cNvGraphicFramePr>
            <a:graphicFrameLocks noGrp="1"/>
          </p:cNvGraphicFramePr>
          <p:nvPr>
            <p:ph sz="half" idx="1"/>
            <p:extLst>
              <p:ext uri="{D42A27DB-BD31-4B8C-83A1-F6EECF244321}">
                <p14:modId xmlns:p14="http://schemas.microsoft.com/office/powerpoint/2010/main" val="2322698870"/>
              </p:ext>
            </p:extLst>
          </p:nvPr>
        </p:nvGraphicFramePr>
        <p:xfrm>
          <a:off x="1148083" y="3418205"/>
          <a:ext cx="10099038" cy="2702561"/>
        </p:xfrm>
        <a:graphic>
          <a:graphicData uri="http://schemas.openxmlformats.org/drawingml/2006/table">
            <a:tbl>
              <a:tblPr firstRow="1" bandRow="1">
                <a:tableStyleId>{5940675A-B579-460E-94D1-54222C63F5DA}</a:tableStyleId>
              </a:tblPr>
              <a:tblGrid>
                <a:gridCol w="1812165">
                  <a:extLst>
                    <a:ext uri="{9D8B030D-6E8A-4147-A177-3AD203B41FA5}">
                      <a16:colId xmlns:a16="http://schemas.microsoft.com/office/drawing/2014/main" val="2896039736"/>
                    </a:ext>
                  </a:extLst>
                </a:gridCol>
                <a:gridCol w="1073273">
                  <a:extLst>
                    <a:ext uri="{9D8B030D-6E8A-4147-A177-3AD203B41FA5}">
                      <a16:colId xmlns:a16="http://schemas.microsoft.com/office/drawing/2014/main" val="3131124755"/>
                    </a:ext>
                  </a:extLst>
                </a:gridCol>
                <a:gridCol w="1442720">
                  <a:extLst>
                    <a:ext uri="{9D8B030D-6E8A-4147-A177-3AD203B41FA5}">
                      <a16:colId xmlns:a16="http://schemas.microsoft.com/office/drawing/2014/main" val="1656580386"/>
                    </a:ext>
                  </a:extLst>
                </a:gridCol>
                <a:gridCol w="1442720">
                  <a:extLst>
                    <a:ext uri="{9D8B030D-6E8A-4147-A177-3AD203B41FA5}">
                      <a16:colId xmlns:a16="http://schemas.microsoft.com/office/drawing/2014/main" val="721298746"/>
                    </a:ext>
                  </a:extLst>
                </a:gridCol>
                <a:gridCol w="1442720">
                  <a:extLst>
                    <a:ext uri="{9D8B030D-6E8A-4147-A177-3AD203B41FA5}">
                      <a16:colId xmlns:a16="http://schemas.microsoft.com/office/drawing/2014/main" val="3816976814"/>
                    </a:ext>
                  </a:extLst>
                </a:gridCol>
                <a:gridCol w="1442720">
                  <a:extLst>
                    <a:ext uri="{9D8B030D-6E8A-4147-A177-3AD203B41FA5}">
                      <a16:colId xmlns:a16="http://schemas.microsoft.com/office/drawing/2014/main" val="1381235017"/>
                    </a:ext>
                  </a:extLst>
                </a:gridCol>
                <a:gridCol w="1442720">
                  <a:extLst>
                    <a:ext uri="{9D8B030D-6E8A-4147-A177-3AD203B41FA5}">
                      <a16:colId xmlns:a16="http://schemas.microsoft.com/office/drawing/2014/main" val="1097803067"/>
                    </a:ext>
                  </a:extLst>
                </a:gridCol>
              </a:tblGrid>
              <a:tr h="953949">
                <a:tc>
                  <a:txBody>
                    <a:bodyPr/>
                    <a:lstStyle/>
                    <a:p>
                      <a:pPr algn="ctr"/>
                      <a:r>
                        <a:rPr lang="en-US" sz="2400" b="1">
                          <a:solidFill>
                            <a:schemeClr val="tx1"/>
                          </a:solidFill>
                          <a:latin typeface="Arial" panose="020B0604020202020204" pitchFamily="34" charset="0"/>
                          <a:cs typeface="Arial" panose="020B0604020202020204" pitchFamily="34" charset="0"/>
                        </a:rPr>
                        <a:t>Type</a:t>
                      </a:r>
                    </a:p>
                  </a:txBody>
                  <a:tcPr anchor="b"/>
                </a:tc>
                <a:tc>
                  <a:txBody>
                    <a:bodyPr/>
                    <a:lstStyle/>
                    <a:p>
                      <a:pPr algn="ctr" fontAlgn="ctr"/>
                      <a:endParaRPr lang="en-US" sz="2400" b="1">
                        <a:solidFill>
                          <a:schemeClr val="tx1"/>
                        </a:solidFill>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Total</a:t>
                      </a:r>
                    </a:p>
                  </a:txBody>
                  <a:tcPr anchor="ct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Red </a:t>
                      </a:r>
                      <a:endParaRPr lang="en-US" sz="2400" b="1">
                        <a:effectLst/>
                        <a:latin typeface="Arial" panose="020B0604020202020204" pitchFamily="34" charset="0"/>
                        <a:cs typeface="Arial" panose="020B0604020202020204" pitchFamily="34" charset="0"/>
                      </a:endParaRPr>
                    </a:p>
                  </a:txBody>
                  <a:tcPr anchor="ctr">
                    <a:solidFill>
                      <a:srgbClr val="C00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Orange </a:t>
                      </a:r>
                    </a:p>
                  </a:txBody>
                  <a:tcPr anchor="ctr">
                    <a:solidFill>
                      <a:srgbClr val="FFC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Yellow </a:t>
                      </a:r>
                    </a:p>
                  </a:txBody>
                  <a:tcPr anchor="ctr">
                    <a:solidFill>
                      <a:srgbClr val="FFFF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Green </a:t>
                      </a:r>
                      <a:endParaRPr lang="en-US" sz="2400" b="1">
                        <a:effectLst/>
                        <a:latin typeface="Arial" panose="020B0604020202020204" pitchFamily="34" charset="0"/>
                        <a:cs typeface="Arial" panose="020B0604020202020204" pitchFamily="34" charset="0"/>
                      </a:endParaRPr>
                    </a:p>
                  </a:txBody>
                  <a:tcPr anchor="ctr">
                    <a:solidFill>
                      <a:srgbClr val="0099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Blue </a:t>
                      </a:r>
                      <a:endParaRPr lang="en-US" sz="2400" b="1">
                        <a:effectLst/>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220479479"/>
                  </a:ext>
                </a:extLst>
              </a:tr>
              <a:tr h="874306">
                <a:tc>
                  <a:txBody>
                    <a:bodyPr/>
                    <a:lstStyle/>
                    <a:p>
                      <a:pPr algn="ctr" rtl="0" fontAlgn="base"/>
                      <a:r>
                        <a:rPr lang="en-US" sz="2400" b="1">
                          <a:solidFill>
                            <a:schemeClr val="tx1"/>
                          </a:solidFill>
                          <a:effectLst/>
                          <a:latin typeface="Arial" panose="020B0604020202020204" pitchFamily="34" charset="0"/>
                          <a:cs typeface="Arial" panose="020B0604020202020204" pitchFamily="34" charset="0"/>
                        </a:rPr>
                        <a:t>Schools</a:t>
                      </a:r>
                      <a:endParaRPr lang="en-US" sz="2400">
                        <a:latin typeface="Arial" panose="020B0604020202020204" pitchFamily="34" charset="0"/>
                        <a:cs typeface="Arial" panose="020B0604020202020204" pitchFamily="34" charset="0"/>
                      </a:endParaRPr>
                    </a:p>
                  </a:txBody>
                  <a:tcPr anchor="ctr"/>
                </a:tc>
                <a:tc>
                  <a:txBody>
                    <a:bodyPr/>
                    <a:lstStyle/>
                    <a:p>
                      <a:pPr marL="0" marR="0" algn="ctr">
                        <a:lnSpc>
                          <a:spcPct val="107000"/>
                        </a:lnSpc>
                        <a:spcBef>
                          <a:spcPts val="0"/>
                        </a:spcBef>
                        <a:spcAft>
                          <a:spcPts val="0"/>
                        </a:spcAft>
                      </a:pPr>
                      <a:r>
                        <a:rPr lang="en-US" sz="2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6,394</a:t>
                      </a:r>
                      <a:endPar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1,291 (20.2%)</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1,611 (25.2%)</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987 </a:t>
                      </a:r>
                      <a:endParaRPr lang="en-US" sz="2400" b="0" kern="1200">
                        <a:solidFill>
                          <a:srgbClr val="000000"/>
                        </a:solidFill>
                        <a:effectLst/>
                        <a:latin typeface="Arial" panose="020B0604020202020204" pitchFamily="34" charset="0"/>
                        <a:ea typeface="Calibri"/>
                        <a:cs typeface="Arial" panose="020B0604020202020204" pitchFamily="34" charset="0"/>
                      </a:endParaRPr>
                    </a:p>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(15.4%)</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1,586 (24.8%)</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919 </a:t>
                      </a:r>
                      <a:endParaRPr lang="en-US" sz="2400" b="0" kern="1200">
                        <a:solidFill>
                          <a:srgbClr val="000000"/>
                        </a:solidFill>
                        <a:effectLst/>
                        <a:latin typeface="Arial" panose="020B0604020202020204" pitchFamily="34" charset="0"/>
                        <a:ea typeface="Calibri"/>
                        <a:cs typeface="Arial" panose="020B0604020202020204" pitchFamily="34" charset="0"/>
                      </a:endParaRPr>
                    </a:p>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(14.4%)</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4040513713"/>
                  </a:ext>
                </a:extLst>
              </a:tr>
              <a:tr h="874306">
                <a:tc>
                  <a:txBody>
                    <a:bodyPr/>
                    <a:lstStyle/>
                    <a:p>
                      <a:pPr lvl="0" algn="ctr">
                        <a:buNone/>
                      </a:pPr>
                      <a:r>
                        <a:rPr lang="en-US" sz="2400" b="1">
                          <a:solidFill>
                            <a:schemeClr val="tx1"/>
                          </a:solidFill>
                          <a:effectLst/>
                          <a:latin typeface="Arial" panose="020B0604020202020204" pitchFamily="34" charset="0"/>
                          <a:cs typeface="Arial" panose="020B0604020202020204" pitchFamily="34" charset="0"/>
                        </a:rPr>
                        <a:t>Districts</a:t>
                      </a:r>
                    </a:p>
                  </a:txBody>
                  <a:tcPr anchor="ctr"/>
                </a:tc>
                <a:tc>
                  <a:txBody>
                    <a:bodyPr/>
                    <a:lstStyle/>
                    <a:p>
                      <a:pPr marL="0" marR="0" algn="ctr">
                        <a:lnSpc>
                          <a:spcPct val="107000"/>
                        </a:lnSpc>
                        <a:spcBef>
                          <a:spcPts val="0"/>
                        </a:spcBef>
                        <a:spcAft>
                          <a:spcPts val="0"/>
                        </a:spcAft>
                      </a:pPr>
                      <a:r>
                        <a:rPr lang="en-US" sz="24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668</a:t>
                      </a:r>
                      <a:endPar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 </a:t>
                      </a:r>
                    </a:p>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236 (35.3%)</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153 </a:t>
                      </a:r>
                      <a:endParaRPr lang="en-US" sz="2400" b="0" kern="1200">
                        <a:solidFill>
                          <a:srgbClr val="000000"/>
                        </a:solidFill>
                        <a:effectLst/>
                        <a:latin typeface="Arial" panose="020B0604020202020204" pitchFamily="34" charset="0"/>
                        <a:ea typeface="Calibri"/>
                        <a:cs typeface="Arial" panose="020B0604020202020204" pitchFamily="34" charset="0"/>
                      </a:endParaRPr>
                    </a:p>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(22.9%)</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173 </a:t>
                      </a:r>
                      <a:endParaRPr lang="en-US" sz="2400" b="0" kern="1200">
                        <a:solidFill>
                          <a:srgbClr val="000000"/>
                        </a:solidFill>
                        <a:effectLst/>
                        <a:latin typeface="Arial" panose="020B0604020202020204" pitchFamily="34" charset="0"/>
                        <a:ea typeface="Calibri"/>
                        <a:cs typeface="Arial" panose="020B0604020202020204" pitchFamily="34" charset="0"/>
                      </a:endParaRPr>
                    </a:p>
                    <a:p>
                      <a:pPr marL="0" marR="0" algn="ctr">
                        <a:lnSpc>
                          <a:spcPct val="107000"/>
                        </a:lnSpc>
                        <a:spcBef>
                          <a:spcPts val="0"/>
                        </a:spcBef>
                        <a:spcAft>
                          <a:spcPts val="0"/>
                        </a:spcAft>
                      </a:pPr>
                      <a:r>
                        <a:rPr lang="en-US" sz="2400" b="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(25.9%)</a:t>
                      </a:r>
                      <a:endParaRPr lang="en-US" sz="2400" b="0" kern="120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 </a:t>
                      </a:r>
                      <a:endParaRPr lang="en-US" sz="2400" b="0" kern="1200" dirty="0">
                        <a:solidFill>
                          <a:srgbClr val="000000"/>
                        </a:solidFill>
                        <a:effectLst/>
                        <a:latin typeface="Arial" panose="020B0604020202020204" pitchFamily="34" charset="0"/>
                        <a:ea typeface="Calibri"/>
                        <a:cs typeface="Arial" panose="020B0604020202020204" pitchFamily="34" charset="0"/>
                      </a:endParaRPr>
                    </a:p>
                    <a:p>
                      <a:pPr marL="0" marR="0" algn="ctr">
                        <a:lnSpc>
                          <a:spcPct val="107000"/>
                        </a:lnSpc>
                        <a:spcBef>
                          <a:spcPts val="0"/>
                        </a:spcBef>
                        <a:spcAft>
                          <a:spcPts val="0"/>
                        </a:spcAft>
                      </a:pPr>
                      <a:r>
                        <a:rPr lang="en-US" sz="2400" b="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(6.9%)</a:t>
                      </a:r>
                      <a:endParaRPr lang="en-US" sz="2400" b="0" kern="120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880092959"/>
                  </a:ext>
                </a:extLst>
              </a:tr>
            </a:tbl>
          </a:graphicData>
        </a:graphic>
      </p:graphicFrame>
      <p:sp>
        <p:nvSpPr>
          <p:cNvPr id="5" name="Content Placeholder 4">
            <a:extLst>
              <a:ext uri="{FF2B5EF4-FFF2-40B4-BE49-F238E27FC236}">
                <a16:creationId xmlns:a16="http://schemas.microsoft.com/office/drawing/2014/main" id="{EFBCB8B2-CE29-E251-BD9F-E3036FFF3718}"/>
              </a:ext>
            </a:extLst>
          </p:cNvPr>
          <p:cNvSpPr>
            <a:spLocks noGrp="1"/>
          </p:cNvSpPr>
          <p:nvPr>
            <p:ph sz="half" idx="2"/>
          </p:nvPr>
        </p:nvSpPr>
        <p:spPr>
          <a:xfrm>
            <a:off x="914889" y="1866900"/>
            <a:ext cx="10759440" cy="1262380"/>
          </a:xfrm>
        </p:spPr>
        <p:txBody>
          <a:bodyPr>
            <a:noAutofit/>
          </a:bodyPr>
          <a:lstStyle/>
          <a:p>
            <a:pPr marL="91440" indent="0">
              <a:buNone/>
            </a:pPr>
            <a:r>
              <a:rPr lang="en-US" sz="2400" dirty="0"/>
              <a:t>This table provides an overview of the number of schools and districts who received a performance color for this indicator and the number for each of the performance categories.</a:t>
            </a:r>
          </a:p>
        </p:txBody>
      </p:sp>
    </p:spTree>
    <p:extLst>
      <p:ext uri="{BB962C8B-B14F-4D97-AF65-F5344CB8AC3E}">
        <p14:creationId xmlns:p14="http://schemas.microsoft.com/office/powerpoint/2010/main" val="292807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994BEE-B466-2FAF-5E3A-365EFFA2B827}"/>
              </a:ext>
            </a:extLst>
          </p:cNvPr>
          <p:cNvSpPr>
            <a:spLocks noGrp="1"/>
          </p:cNvSpPr>
          <p:nvPr>
            <p:ph type="title"/>
          </p:nvPr>
        </p:nvSpPr>
        <p:spPr/>
        <p:txBody>
          <a:bodyPr/>
          <a:lstStyle/>
          <a:p>
            <a:r>
              <a:rPr lang="en-US" dirty="0"/>
              <a:t>Academic Indicators</a:t>
            </a:r>
          </a:p>
        </p:txBody>
      </p:sp>
      <p:sp>
        <p:nvSpPr>
          <p:cNvPr id="6" name="Text Placeholder 5">
            <a:extLst>
              <a:ext uri="{FF2B5EF4-FFF2-40B4-BE49-F238E27FC236}">
                <a16:creationId xmlns:a16="http://schemas.microsoft.com/office/drawing/2014/main" id="{A44DED63-2D43-B304-42CB-8B096D850B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73745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29951-6511-80BE-7A55-39EA6ADD3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5B15F-36BC-38E0-62A2-79D1149F6670}"/>
              </a:ext>
            </a:extLst>
          </p:cNvPr>
          <p:cNvSpPr>
            <a:spLocks noGrp="1"/>
          </p:cNvSpPr>
          <p:nvPr>
            <p:ph type="title"/>
          </p:nvPr>
        </p:nvSpPr>
        <p:spPr>
          <a:xfrm>
            <a:off x="5894961" y="479493"/>
            <a:ext cx="5794551" cy="1325563"/>
          </a:xfrm>
        </p:spPr>
        <p:txBody>
          <a:bodyPr vert="horz" lIns="91440" tIns="45720" rIns="91440" bIns="45720" rtlCol="0" anchor="ctr">
            <a:noAutofit/>
          </a:bodyPr>
          <a:lstStyle/>
          <a:p>
            <a:pPr>
              <a:lnSpc>
                <a:spcPct val="90000"/>
              </a:lnSpc>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Academic Indicator: </a:t>
            </a:r>
            <a:br>
              <a:rPr kumimoji="0" lang="en-US"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English Language Arts</a:t>
            </a:r>
            <a:endParaRPr lang="en-US" sz="3600" b="1" kern="1200" dirty="0">
              <a:solidFill>
                <a:schemeClr val="tx1"/>
              </a:solidFill>
              <a:latin typeface="Arial" panose="020B0604020202020204" pitchFamily="34" charset="0"/>
              <a:cs typeface="Arial" panose="020B0604020202020204" pitchFamily="34" charset="0"/>
            </a:endParaRPr>
          </a:p>
        </p:txBody>
      </p:sp>
      <p:pic>
        <p:nvPicPr>
          <p:cNvPr id="5" name="Picture 4" descr="English language Arts Dashboard Card with an overall status of Yellow. 8.1 percent below standard, increased 5.1 percent, 0 red, 4 orange, 6 yellow, 2 green, and 2 blue.">
            <a:extLst>
              <a:ext uri="{FF2B5EF4-FFF2-40B4-BE49-F238E27FC236}">
                <a16:creationId xmlns:a16="http://schemas.microsoft.com/office/drawing/2014/main" id="{62D429C3-0B60-B981-CD0B-A97D1B1FBB96}"/>
              </a:ext>
            </a:extLst>
          </p:cNvPr>
          <p:cNvPicPr>
            <a:picLocks noChangeAspect="1"/>
          </p:cNvPicPr>
          <p:nvPr/>
        </p:nvPicPr>
        <p:blipFill>
          <a:blip r:embed="rId2"/>
          <a:stretch>
            <a:fillRect/>
          </a:stretch>
        </p:blipFill>
        <p:spPr>
          <a:xfrm>
            <a:off x="502487" y="274319"/>
            <a:ext cx="4023793" cy="6405635"/>
          </a:xfrm>
          <a:prstGeom prst="rect">
            <a:avLst/>
          </a:prstGeom>
        </p:spPr>
      </p:pic>
      <p:sp>
        <p:nvSpPr>
          <p:cNvPr id="3" name="Content Placeholder 2">
            <a:extLst>
              <a:ext uri="{FF2B5EF4-FFF2-40B4-BE49-F238E27FC236}">
                <a16:creationId xmlns:a16="http://schemas.microsoft.com/office/drawing/2014/main" id="{64C879EF-97D6-33ED-EFA0-FE60582EED3D}"/>
              </a:ext>
            </a:extLst>
          </p:cNvPr>
          <p:cNvSpPr>
            <a:spLocks noGrp="1"/>
          </p:cNvSpPr>
          <p:nvPr>
            <p:ph sz="half" idx="1"/>
          </p:nvPr>
        </p:nvSpPr>
        <p:spPr>
          <a:xfrm>
            <a:off x="5894962" y="1984443"/>
            <a:ext cx="5458838" cy="4192520"/>
          </a:xfrm>
        </p:spPr>
        <p:txBody>
          <a:bodyPr vert="horz" lIns="91440" tIns="45720" rIns="91440" bIns="45720" rtlCol="0" anchor="t">
            <a:normAutofit/>
          </a:bodyPr>
          <a:lstStyle/>
          <a:p>
            <a:pPr indent="-228600">
              <a:lnSpc>
                <a:spcPct val="90000"/>
              </a:lnSpc>
              <a:spcAft>
                <a:spcPts val="600"/>
              </a:spcAft>
            </a:pPr>
            <a:r>
              <a:rPr lang="en-US" b="1">
                <a:solidFill>
                  <a:schemeClr val="tx1"/>
                </a:solidFill>
                <a:latin typeface="Arial" panose="020B0604020202020204" pitchFamily="34" charset="0"/>
                <a:cs typeface="Arial" panose="020B0604020202020204" pitchFamily="34" charset="0"/>
              </a:rPr>
              <a:t>Grades 3-8 and 11</a:t>
            </a:r>
          </a:p>
          <a:p>
            <a:pPr lvl="1" indent="-228600"/>
            <a:r>
              <a:rPr lang="en-US">
                <a:solidFill>
                  <a:schemeClr val="tx1"/>
                </a:solidFill>
                <a:latin typeface="Arial" panose="020B0604020202020204" pitchFamily="34" charset="0"/>
                <a:cs typeface="Arial" panose="020B0604020202020204" pitchFamily="34" charset="0"/>
              </a:rPr>
              <a:t>Measures how well students are performing on assessments in English Language Arts</a:t>
            </a:r>
          </a:p>
        </p:txBody>
      </p:sp>
    </p:spTree>
    <p:extLst>
      <p:ext uri="{BB962C8B-B14F-4D97-AF65-F5344CB8AC3E}">
        <p14:creationId xmlns:p14="http://schemas.microsoft.com/office/powerpoint/2010/main" val="4150879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7CE80-CC9F-490D-4FA3-02427296B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BA806-C515-63CA-3ADD-EFD48302AF1E}"/>
              </a:ext>
            </a:extLst>
          </p:cNvPr>
          <p:cNvSpPr>
            <a:spLocks noGrp="1"/>
          </p:cNvSpPr>
          <p:nvPr>
            <p:ph type="title"/>
          </p:nvPr>
        </p:nvSpPr>
        <p:spPr>
          <a:xfrm>
            <a:off x="381000" y="290848"/>
            <a:ext cx="11430000" cy="1325563"/>
          </a:xfrm>
        </p:spPr>
        <p:txBody>
          <a:bodyPr/>
          <a:lstStyle/>
          <a:p>
            <a:pPr algn="ctr"/>
            <a:r>
              <a:rPr lang="en-US" sz="4400" b="1" dirty="0">
                <a:latin typeface="Arial" panose="020B0604020202020204" pitchFamily="34" charset="0"/>
                <a:cs typeface="Arial" panose="020B0604020202020204" pitchFamily="34" charset="0"/>
              </a:rPr>
              <a:t>Academic ELA</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Student Group Performance</a:t>
            </a:r>
          </a:p>
        </p:txBody>
      </p:sp>
      <p:graphicFrame>
        <p:nvGraphicFramePr>
          <p:cNvPr id="4" name="Content Placeholder 3">
            <a:extLst>
              <a:ext uri="{FF2B5EF4-FFF2-40B4-BE49-F238E27FC236}">
                <a16:creationId xmlns:a16="http://schemas.microsoft.com/office/drawing/2014/main" id="{7D7CB35B-3436-241F-75E2-7553CB2AF4FB}"/>
              </a:ext>
            </a:extLst>
          </p:cNvPr>
          <p:cNvGraphicFramePr>
            <a:graphicFrameLocks noGrp="1"/>
          </p:cNvGraphicFramePr>
          <p:nvPr>
            <p:ph idx="1"/>
            <p:extLst>
              <p:ext uri="{D42A27DB-BD31-4B8C-83A1-F6EECF244321}">
                <p14:modId xmlns:p14="http://schemas.microsoft.com/office/powerpoint/2010/main" val="2148311155"/>
              </p:ext>
            </p:extLst>
          </p:nvPr>
        </p:nvGraphicFramePr>
        <p:xfrm>
          <a:off x="838200" y="1703275"/>
          <a:ext cx="10515600" cy="3108960"/>
        </p:xfrm>
        <a:graphic>
          <a:graphicData uri="http://schemas.openxmlformats.org/drawingml/2006/table">
            <a:tbl>
              <a:tblPr firstRow="1" bandRow="1">
                <a:tableStyleId>{5C22544A-7EE6-4342-B048-85BDC9FD1C3A}</a:tableStyleId>
              </a:tblPr>
              <a:tblGrid>
                <a:gridCol w="1731135">
                  <a:extLst>
                    <a:ext uri="{9D8B030D-6E8A-4147-A177-3AD203B41FA5}">
                      <a16:colId xmlns:a16="http://schemas.microsoft.com/office/drawing/2014/main" val="1631628612"/>
                    </a:ext>
                  </a:extLst>
                </a:gridCol>
                <a:gridCol w="2475105">
                  <a:extLst>
                    <a:ext uri="{9D8B030D-6E8A-4147-A177-3AD203B41FA5}">
                      <a16:colId xmlns:a16="http://schemas.microsoft.com/office/drawing/2014/main" val="1714795710"/>
                    </a:ext>
                  </a:extLst>
                </a:gridCol>
                <a:gridCol w="2811673">
                  <a:extLst>
                    <a:ext uri="{9D8B030D-6E8A-4147-A177-3AD203B41FA5}">
                      <a16:colId xmlns:a16="http://schemas.microsoft.com/office/drawing/2014/main" val="467507155"/>
                    </a:ext>
                  </a:extLst>
                </a:gridCol>
                <a:gridCol w="1893194">
                  <a:extLst>
                    <a:ext uri="{9D8B030D-6E8A-4147-A177-3AD203B41FA5}">
                      <a16:colId xmlns:a16="http://schemas.microsoft.com/office/drawing/2014/main" val="1833323680"/>
                    </a:ext>
                  </a:extLst>
                </a:gridCol>
                <a:gridCol w="1604493">
                  <a:extLst>
                    <a:ext uri="{9D8B030D-6E8A-4147-A177-3AD203B41FA5}">
                      <a16:colId xmlns:a16="http://schemas.microsoft.com/office/drawing/2014/main" val="3062315748"/>
                    </a:ext>
                  </a:extLst>
                </a:gridCol>
              </a:tblGrid>
              <a:tr h="370840">
                <a:tc>
                  <a:txBody>
                    <a:bodyPr/>
                    <a:lstStyle/>
                    <a:p>
                      <a:pPr algn="ctr"/>
                      <a:r>
                        <a:rPr lang="en-US" sz="2400">
                          <a:latin typeface="Arial"/>
                        </a:rPr>
                        <a:t>Red</a:t>
                      </a:r>
                    </a:p>
                  </a:txBody>
                  <a:tcPr anchor="ctr">
                    <a:solidFill>
                      <a:srgbClr val="C00000"/>
                    </a:solidFill>
                  </a:tcPr>
                </a:tc>
                <a:tc>
                  <a:txBody>
                    <a:bodyPr/>
                    <a:lstStyle/>
                    <a:p>
                      <a:pPr algn="ctr"/>
                      <a:r>
                        <a:rPr lang="en-US" sz="2400">
                          <a:solidFill>
                            <a:schemeClr val="tx1"/>
                          </a:solidFill>
                          <a:latin typeface="Arial"/>
                        </a:rPr>
                        <a:t>Orange</a:t>
                      </a:r>
                    </a:p>
                  </a:txBody>
                  <a:tcPr anchor="ctr">
                    <a:solidFill>
                      <a:schemeClr val="accent2"/>
                    </a:solidFill>
                  </a:tcPr>
                </a:tc>
                <a:tc>
                  <a:txBody>
                    <a:bodyPr/>
                    <a:lstStyle/>
                    <a:p>
                      <a:pPr algn="ctr"/>
                      <a:r>
                        <a:rPr lang="en-US" sz="2400">
                          <a:solidFill>
                            <a:schemeClr val="tx1"/>
                          </a:solidFill>
                          <a:latin typeface="Arial"/>
                        </a:rPr>
                        <a:t>Yellow</a:t>
                      </a:r>
                    </a:p>
                  </a:txBody>
                  <a:tcPr anchor="ctr">
                    <a:solidFill>
                      <a:srgbClr val="FFFF00"/>
                    </a:solidFill>
                  </a:tcPr>
                </a:tc>
                <a:tc>
                  <a:txBody>
                    <a:bodyPr/>
                    <a:lstStyle/>
                    <a:p>
                      <a:pPr algn="ctr"/>
                      <a:r>
                        <a:rPr lang="en-US" sz="2400">
                          <a:solidFill>
                            <a:schemeClr val="tx1"/>
                          </a:solidFill>
                          <a:latin typeface="Arial"/>
                        </a:rPr>
                        <a:t>Green</a:t>
                      </a:r>
                    </a:p>
                  </a:txBody>
                  <a:tcPr anchor="ctr">
                    <a:solidFill>
                      <a:srgbClr val="00B050"/>
                    </a:solidFill>
                  </a:tcPr>
                </a:tc>
                <a:tc>
                  <a:txBody>
                    <a:bodyPr/>
                    <a:lstStyle/>
                    <a:p>
                      <a:pPr algn="ctr"/>
                      <a:r>
                        <a:rPr lang="en-US" sz="2400">
                          <a:latin typeface="Arial"/>
                        </a:rPr>
                        <a:t>Blue</a:t>
                      </a:r>
                    </a:p>
                  </a:txBody>
                  <a:tcPr anchor="ctr">
                    <a:solidFill>
                      <a:srgbClr val="0070C0"/>
                    </a:solidFill>
                  </a:tcPr>
                </a:tc>
                <a:extLst>
                  <a:ext uri="{0D108BD9-81ED-4DB2-BD59-A6C34878D82A}">
                    <a16:rowId xmlns:a16="http://schemas.microsoft.com/office/drawing/2014/main" val="415095748"/>
                  </a:ext>
                </a:extLst>
              </a:tr>
              <a:tr h="370839">
                <a:tc>
                  <a:txBody>
                    <a:bodyPr/>
                    <a:lstStyle/>
                    <a:p>
                      <a:pPr lvl="0" algn="ctr">
                        <a:buNone/>
                      </a:pPr>
                      <a:r>
                        <a:rPr lang="en-US" sz="2400">
                          <a:latin typeface="Arial"/>
                        </a:rPr>
                        <a:t>N/A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Foster Youth,</a:t>
                      </a:r>
                      <a:br>
                        <a:rPr lang="en-US" sz="2400">
                          <a:latin typeface="Arial"/>
                        </a:rPr>
                      </a:br>
                      <a:r>
                        <a:rPr lang="en-US" sz="2400">
                          <a:latin typeface="Arial"/>
                        </a:rPr>
                        <a:t>Homeless,</a:t>
                      </a:r>
                      <a:br>
                        <a:rPr lang="en-US" sz="2400">
                          <a:latin typeface="Arial"/>
                        </a:rPr>
                      </a:br>
                      <a:r>
                        <a:rPr lang="en-US" sz="2400">
                          <a:latin typeface="Arial"/>
                        </a:rPr>
                        <a:t>Students with Disabilities,</a:t>
                      </a:r>
                      <a:br>
                        <a:rPr lang="en-US" sz="2400">
                          <a:latin typeface="Arial"/>
                        </a:rPr>
                      </a:br>
                      <a:r>
                        <a:rPr lang="en-US" sz="2400">
                          <a:latin typeface="Arial"/>
                        </a:rPr>
                        <a:t>Long-Term English Learner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African American,</a:t>
                      </a:r>
                      <a:br>
                        <a:rPr lang="en-US" sz="2400">
                          <a:latin typeface="Arial"/>
                        </a:rPr>
                      </a:br>
                      <a:r>
                        <a:rPr lang="en-US" sz="2400">
                          <a:latin typeface="Arial"/>
                        </a:rPr>
                        <a:t>American Indian,</a:t>
                      </a:r>
                      <a:br>
                        <a:rPr lang="en-US" sz="2400">
                          <a:latin typeface="Arial"/>
                        </a:rPr>
                      </a:br>
                      <a:r>
                        <a:rPr lang="en-US" sz="2400">
                          <a:latin typeface="Arial"/>
                        </a:rPr>
                        <a:t>Hispanic,</a:t>
                      </a:r>
                      <a:br>
                        <a:rPr lang="en-US" sz="2400">
                          <a:latin typeface="Arial"/>
                        </a:rPr>
                      </a:br>
                      <a:r>
                        <a:rPr lang="en-US" sz="2400">
                          <a:latin typeface="Arial"/>
                        </a:rPr>
                        <a:t>Pacific Islander,</a:t>
                      </a:r>
                      <a:br>
                        <a:rPr lang="en-US" sz="2400">
                          <a:latin typeface="Arial"/>
                        </a:rPr>
                      </a:br>
                      <a:r>
                        <a:rPr lang="en-US" sz="2400">
                          <a:latin typeface="Arial"/>
                        </a:rPr>
                        <a:t>English Learner,</a:t>
                      </a:r>
                      <a:br>
                        <a:rPr lang="en-US" sz="2400">
                          <a:latin typeface="Arial"/>
                        </a:rPr>
                      </a:br>
                      <a:r>
                        <a:rPr lang="en-US" sz="2400">
                          <a:latin typeface="Arial"/>
                        </a:rPr>
                        <a:t>Socioeconomically Disadvantaged</a:t>
                      </a:r>
                    </a:p>
                  </a:txBody>
                  <a:tcPr anchor="ctr"/>
                </a:tc>
                <a:tc>
                  <a:txBody>
                    <a:bodyPr/>
                    <a:lstStyle/>
                    <a:p>
                      <a:pPr lvl="0" algn="ctr">
                        <a:buNone/>
                      </a:pPr>
                      <a:r>
                        <a:rPr lang="en-US" sz="2400">
                          <a:latin typeface="Arial"/>
                        </a:rPr>
                        <a:t>Two or More Races,</a:t>
                      </a:r>
                      <a:br>
                        <a:rPr lang="en-US" sz="2400">
                          <a:latin typeface="Arial"/>
                        </a:rPr>
                      </a:br>
                      <a:r>
                        <a:rPr lang="en-US" sz="2400">
                          <a:latin typeface="Arial"/>
                        </a:rPr>
                        <a:t>White</a:t>
                      </a:r>
                    </a:p>
                  </a:txBody>
                  <a:tcPr anchor="ctr"/>
                </a:tc>
                <a:tc>
                  <a:txBody>
                    <a:bodyPr/>
                    <a:lstStyle/>
                    <a:p>
                      <a:pPr lvl="0" algn="ctr">
                        <a:buNone/>
                      </a:pPr>
                      <a:r>
                        <a:rPr lang="en-US" sz="2400" dirty="0">
                          <a:latin typeface="Arial"/>
                        </a:rPr>
                        <a:t>Asian,</a:t>
                      </a:r>
                      <a:br>
                        <a:rPr lang="en-US" sz="2400" dirty="0">
                          <a:latin typeface="Arial"/>
                        </a:rPr>
                      </a:br>
                      <a:r>
                        <a:rPr lang="en-US" sz="2400" dirty="0">
                          <a:latin typeface="Arial"/>
                        </a:rPr>
                        <a:t>Filipino</a:t>
                      </a:r>
                    </a:p>
                  </a:txBody>
                  <a:tcPr anchor="ctr"/>
                </a:tc>
                <a:extLst>
                  <a:ext uri="{0D108BD9-81ED-4DB2-BD59-A6C34878D82A}">
                    <a16:rowId xmlns:a16="http://schemas.microsoft.com/office/drawing/2014/main" val="2592404903"/>
                  </a:ext>
                </a:extLst>
              </a:tr>
            </a:tbl>
          </a:graphicData>
        </a:graphic>
      </p:graphicFrame>
    </p:spTree>
    <p:extLst>
      <p:ext uri="{BB962C8B-B14F-4D97-AF65-F5344CB8AC3E}">
        <p14:creationId xmlns:p14="http://schemas.microsoft.com/office/powerpoint/2010/main" val="1539599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DEF4-7793-8038-5D3D-4A9D3490B0FE}"/>
              </a:ext>
            </a:extLst>
          </p:cNvPr>
          <p:cNvSpPr>
            <a:spLocks noGrp="1"/>
          </p:cNvSpPr>
          <p:nvPr>
            <p:ph type="ctrTitle"/>
          </p:nvPr>
        </p:nvSpPr>
        <p:spPr/>
        <p:txBody>
          <a:bodyPr>
            <a:noAutofit/>
          </a:bodyPr>
          <a:lstStyle/>
          <a:p>
            <a:r>
              <a:rPr lang="en-US" sz="6000" dirty="0">
                <a:latin typeface="Arial"/>
                <a:cs typeface="Arial"/>
              </a:rPr>
              <a:t>2025 </a:t>
            </a:r>
            <a:br>
              <a:rPr lang="en-US" sz="6000" dirty="0"/>
            </a:br>
            <a:r>
              <a:rPr lang="en-US" sz="6000" dirty="0">
                <a:latin typeface="Arial"/>
                <a:cs typeface="Arial"/>
              </a:rPr>
              <a:t>California School </a:t>
            </a:r>
            <a:br>
              <a:rPr lang="en-US" sz="6000" dirty="0">
                <a:latin typeface="Arial"/>
                <a:cs typeface="Arial"/>
              </a:rPr>
            </a:br>
            <a:r>
              <a:rPr lang="en-US" sz="6000" dirty="0">
                <a:latin typeface="Arial"/>
                <a:cs typeface="Arial"/>
              </a:rPr>
              <a:t>Dashboard </a:t>
            </a:r>
          </a:p>
        </p:txBody>
      </p:sp>
      <p:sp>
        <p:nvSpPr>
          <p:cNvPr id="3" name="Subtitle 2">
            <a:extLst>
              <a:ext uri="{FF2B5EF4-FFF2-40B4-BE49-F238E27FC236}">
                <a16:creationId xmlns:a16="http://schemas.microsoft.com/office/drawing/2014/main" id="{D1FD7E4F-41B9-6322-DB91-21FE35898388}"/>
              </a:ext>
            </a:extLst>
          </p:cNvPr>
          <p:cNvSpPr>
            <a:spLocks noGrp="1"/>
          </p:cNvSpPr>
          <p:nvPr>
            <p:ph type="subTitle" idx="1"/>
          </p:nvPr>
        </p:nvSpPr>
        <p:spPr/>
        <p:txBody>
          <a:bodyPr/>
          <a:lstStyle/>
          <a:p>
            <a:r>
              <a:rPr lang="en-US"/>
              <a:t>November 2025</a:t>
            </a:r>
          </a:p>
        </p:txBody>
      </p:sp>
    </p:spTree>
    <p:extLst>
      <p:ext uri="{BB962C8B-B14F-4D97-AF65-F5344CB8AC3E}">
        <p14:creationId xmlns:p14="http://schemas.microsoft.com/office/powerpoint/2010/main" val="3400518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DCA3A5-E48D-0ACF-2020-D0360D7C8A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DF6AF-A180-6D66-06BF-08CD34F4AEB9}"/>
              </a:ext>
            </a:extLst>
          </p:cNvPr>
          <p:cNvSpPr>
            <a:spLocks noGrp="1"/>
          </p:cNvSpPr>
          <p:nvPr>
            <p:ph type="title"/>
          </p:nvPr>
        </p:nvSpPr>
        <p:spPr>
          <a:xfrm>
            <a:off x="819149" y="316832"/>
            <a:ext cx="10784838" cy="1229075"/>
          </a:xfrm>
        </p:spPr>
        <p:txBody>
          <a:bodyPr>
            <a:noAutofit/>
          </a:bodyPr>
          <a:lstStyle/>
          <a:p>
            <a:r>
              <a:rPr lang="en-US" sz="4800" b="1" cap="none" dirty="0">
                <a:latin typeface="Arial"/>
                <a:cs typeface="Arial"/>
              </a:rPr>
              <a:t>Academic ELA </a:t>
            </a:r>
            <a:r>
              <a:rPr lang="en-US" sz="4800" b="1" dirty="0">
                <a:latin typeface="Arial"/>
                <a:cs typeface="Arial"/>
              </a:rPr>
              <a:t>School and District Performance</a:t>
            </a:r>
            <a:endParaRPr lang="en-US" sz="4800" cap="none" dirty="0">
              <a:latin typeface="Arial"/>
              <a:cs typeface="Arial"/>
            </a:endParaRPr>
          </a:p>
        </p:txBody>
      </p:sp>
      <p:sp>
        <p:nvSpPr>
          <p:cNvPr id="6" name="Content Placeholder 5">
            <a:extLst>
              <a:ext uri="{FF2B5EF4-FFF2-40B4-BE49-F238E27FC236}">
                <a16:creationId xmlns:a16="http://schemas.microsoft.com/office/drawing/2014/main" id="{F348418E-B296-EC4A-E2AD-5CDC0DDF8F1C}"/>
              </a:ext>
            </a:extLst>
          </p:cNvPr>
          <p:cNvSpPr>
            <a:spLocks noGrp="1"/>
          </p:cNvSpPr>
          <p:nvPr>
            <p:ph sz="half" idx="1"/>
          </p:nvPr>
        </p:nvSpPr>
        <p:spPr>
          <a:xfrm>
            <a:off x="819149" y="1887164"/>
            <a:ext cx="10858499" cy="1152987"/>
          </a:xfrm>
        </p:spPr>
        <p:txBody>
          <a:bodyPr>
            <a:normAutofit fontScale="77500" lnSpcReduction="20000"/>
          </a:bodyPr>
          <a:lstStyle/>
          <a:p>
            <a:pPr marL="91440" indent="0">
              <a:buNone/>
            </a:pPr>
            <a:r>
              <a:rPr lang="en-US" dirty="0"/>
              <a:t>This table provides an overview of the number of schools and districts who received a performance color for this indicator and the number for each of the performance categories.</a:t>
            </a:r>
          </a:p>
        </p:txBody>
      </p:sp>
      <p:graphicFrame>
        <p:nvGraphicFramePr>
          <p:cNvPr id="7" name="Content Placeholder 11">
            <a:extLst>
              <a:ext uri="{FF2B5EF4-FFF2-40B4-BE49-F238E27FC236}">
                <a16:creationId xmlns:a16="http://schemas.microsoft.com/office/drawing/2014/main" id="{F91F6BDD-6F87-3B7B-F050-DF76A092DC62}"/>
              </a:ext>
            </a:extLst>
          </p:cNvPr>
          <p:cNvGraphicFramePr>
            <a:graphicFrameLocks noGrp="1"/>
          </p:cNvGraphicFramePr>
          <p:nvPr>
            <p:ph sz="half" idx="2"/>
            <p:extLst>
              <p:ext uri="{D42A27DB-BD31-4B8C-83A1-F6EECF244321}">
                <p14:modId xmlns:p14="http://schemas.microsoft.com/office/powerpoint/2010/main" val="2239842265"/>
              </p:ext>
            </p:extLst>
          </p:nvPr>
        </p:nvGraphicFramePr>
        <p:xfrm>
          <a:off x="1013460" y="3242913"/>
          <a:ext cx="10200637" cy="3190240"/>
        </p:xfrm>
        <a:graphic>
          <a:graphicData uri="http://schemas.openxmlformats.org/drawingml/2006/table">
            <a:tbl>
              <a:tblPr firstRow="1" bandRow="1">
                <a:tableStyleId>{5940675A-B579-460E-94D1-54222C63F5DA}</a:tableStyleId>
              </a:tblPr>
              <a:tblGrid>
                <a:gridCol w="1830394">
                  <a:extLst>
                    <a:ext uri="{9D8B030D-6E8A-4147-A177-3AD203B41FA5}">
                      <a16:colId xmlns:a16="http://schemas.microsoft.com/office/drawing/2014/main" val="2896039736"/>
                    </a:ext>
                  </a:extLst>
                </a:gridCol>
                <a:gridCol w="1084073">
                  <a:extLst>
                    <a:ext uri="{9D8B030D-6E8A-4147-A177-3AD203B41FA5}">
                      <a16:colId xmlns:a16="http://schemas.microsoft.com/office/drawing/2014/main" val="3131124755"/>
                    </a:ext>
                  </a:extLst>
                </a:gridCol>
                <a:gridCol w="1457234">
                  <a:extLst>
                    <a:ext uri="{9D8B030D-6E8A-4147-A177-3AD203B41FA5}">
                      <a16:colId xmlns:a16="http://schemas.microsoft.com/office/drawing/2014/main" val="1656580386"/>
                    </a:ext>
                  </a:extLst>
                </a:gridCol>
                <a:gridCol w="1457234">
                  <a:extLst>
                    <a:ext uri="{9D8B030D-6E8A-4147-A177-3AD203B41FA5}">
                      <a16:colId xmlns:a16="http://schemas.microsoft.com/office/drawing/2014/main" val="721298746"/>
                    </a:ext>
                  </a:extLst>
                </a:gridCol>
                <a:gridCol w="1457234">
                  <a:extLst>
                    <a:ext uri="{9D8B030D-6E8A-4147-A177-3AD203B41FA5}">
                      <a16:colId xmlns:a16="http://schemas.microsoft.com/office/drawing/2014/main" val="3816976814"/>
                    </a:ext>
                  </a:extLst>
                </a:gridCol>
                <a:gridCol w="1457234">
                  <a:extLst>
                    <a:ext uri="{9D8B030D-6E8A-4147-A177-3AD203B41FA5}">
                      <a16:colId xmlns:a16="http://schemas.microsoft.com/office/drawing/2014/main" val="1381235017"/>
                    </a:ext>
                  </a:extLst>
                </a:gridCol>
                <a:gridCol w="1457234">
                  <a:extLst>
                    <a:ext uri="{9D8B030D-6E8A-4147-A177-3AD203B41FA5}">
                      <a16:colId xmlns:a16="http://schemas.microsoft.com/office/drawing/2014/main" val="1097803067"/>
                    </a:ext>
                  </a:extLst>
                </a:gridCol>
              </a:tblGrid>
              <a:tr h="964491">
                <a:tc>
                  <a:txBody>
                    <a:bodyPr/>
                    <a:lstStyle/>
                    <a:p>
                      <a:pPr algn="ctr"/>
                      <a:r>
                        <a:rPr lang="en-US" sz="2400" b="1">
                          <a:solidFill>
                            <a:schemeClr val="tx1"/>
                          </a:solidFill>
                          <a:latin typeface="Arial" panose="020B0604020202020204" pitchFamily="34" charset="0"/>
                          <a:cs typeface="Arial" panose="020B0604020202020204" pitchFamily="34" charset="0"/>
                        </a:rPr>
                        <a:t>Type</a:t>
                      </a:r>
                    </a:p>
                  </a:txBody>
                  <a:tcPr anchor="b"/>
                </a:tc>
                <a:tc>
                  <a:txBody>
                    <a:bodyPr/>
                    <a:lstStyle/>
                    <a:p>
                      <a:pPr algn="ctr" fontAlgn="ctr"/>
                      <a:endParaRPr lang="en-US" sz="2400" b="1">
                        <a:solidFill>
                          <a:schemeClr val="tx1"/>
                        </a:solidFill>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Total</a:t>
                      </a:r>
                    </a:p>
                  </a:txBody>
                  <a:tcPr anchor="ct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Red </a:t>
                      </a:r>
                      <a:endParaRPr lang="en-US" sz="2400" b="1">
                        <a:effectLst/>
                        <a:latin typeface="Arial" panose="020B0604020202020204" pitchFamily="34" charset="0"/>
                        <a:cs typeface="Arial" panose="020B0604020202020204" pitchFamily="34" charset="0"/>
                      </a:endParaRPr>
                    </a:p>
                  </a:txBody>
                  <a:tcPr anchor="ctr">
                    <a:solidFill>
                      <a:srgbClr val="C00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Orange </a:t>
                      </a:r>
                    </a:p>
                  </a:txBody>
                  <a:tcPr anchor="ctr">
                    <a:solidFill>
                      <a:srgbClr val="FFC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Yellow </a:t>
                      </a:r>
                    </a:p>
                  </a:txBody>
                  <a:tcPr anchor="ctr">
                    <a:solidFill>
                      <a:srgbClr val="FFFF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Green </a:t>
                      </a:r>
                      <a:endParaRPr lang="en-US" sz="2400" b="1">
                        <a:effectLst/>
                        <a:latin typeface="Arial" panose="020B0604020202020204" pitchFamily="34" charset="0"/>
                        <a:cs typeface="Arial" panose="020B0604020202020204" pitchFamily="34" charset="0"/>
                      </a:endParaRPr>
                    </a:p>
                  </a:txBody>
                  <a:tcPr anchor="ctr">
                    <a:solidFill>
                      <a:srgbClr val="0099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Blue </a:t>
                      </a:r>
                      <a:endParaRPr lang="en-US" sz="2400" b="1">
                        <a:effectLst/>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220479479"/>
                  </a:ext>
                </a:extLst>
              </a:tr>
              <a:tr h="1261258">
                <a:tc>
                  <a:txBody>
                    <a:bodyPr/>
                    <a:lstStyle/>
                    <a:p>
                      <a:pPr algn="ctr" rtl="0" fontAlgn="base"/>
                      <a:r>
                        <a:rPr lang="en-US" sz="2400" b="1">
                          <a:solidFill>
                            <a:schemeClr val="tx1"/>
                          </a:solidFill>
                          <a:effectLst/>
                          <a:latin typeface="Arial" panose="020B0604020202020204" pitchFamily="34" charset="0"/>
                          <a:cs typeface="Arial" panose="020B0604020202020204" pitchFamily="34" charset="0"/>
                        </a:rPr>
                        <a:t>Schools</a:t>
                      </a:r>
                      <a:endParaRPr lang="en-US" sz="2400">
                        <a:latin typeface="Arial" panose="020B0604020202020204" pitchFamily="34" charset="0"/>
                        <a:cs typeface="Arial" panose="020B0604020202020204" pitchFamily="34" charset="0"/>
                      </a:endParaRPr>
                    </a:p>
                  </a:txBody>
                  <a:tcPr anchor="ctr"/>
                </a:tc>
                <a:tc>
                  <a:txBody>
                    <a:bodyPr/>
                    <a:lstStyle/>
                    <a:p>
                      <a:pPr algn="ctr" rtl="0" fontAlgn="base">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8,903 </a:t>
                      </a:r>
                    </a:p>
                  </a:txBody>
                  <a:tcPr anchor="ctr"/>
                </a:tc>
                <a:tc>
                  <a:txBody>
                    <a:bodyPr/>
                    <a:lstStyle/>
                    <a:p>
                      <a:pPr algn="ctr" rtl="0" fontAlgn="base">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629 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(7.1%) </a:t>
                      </a:r>
                    </a:p>
                  </a:txBody>
                  <a:tcPr anchor="ctr"/>
                </a:tc>
                <a:tc>
                  <a:txBody>
                    <a:bodyPr/>
                    <a:lstStyle/>
                    <a:p>
                      <a:pPr algn="ctr" rtl="0" fontAlgn="base">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2,176 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(24.4%) </a:t>
                      </a:r>
                    </a:p>
                  </a:txBody>
                  <a:tcPr anchor="ctr"/>
                </a:tc>
                <a:tc>
                  <a:txBody>
                    <a:bodyPr/>
                    <a:lstStyle/>
                    <a:p>
                      <a:pPr algn="ctr" rtl="0" fontAlgn="base">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2,793 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(31.4%) </a:t>
                      </a:r>
                    </a:p>
                  </a:txBody>
                  <a:tcPr anchor="ctr"/>
                </a:tc>
                <a:tc>
                  <a:txBody>
                    <a:bodyPr/>
                    <a:lstStyle/>
                    <a:p>
                      <a:pPr algn="ctr" rtl="0" fontAlgn="base">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2,076 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(23.3%) </a:t>
                      </a:r>
                    </a:p>
                  </a:txBody>
                  <a:tcPr anchor="ctr"/>
                </a:tc>
                <a:tc>
                  <a:txBody>
                    <a:bodyPr/>
                    <a:lstStyle/>
                    <a:p>
                      <a:pPr algn="ctr" rtl="0" fontAlgn="base">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1,229 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(13.8%) </a:t>
                      </a:r>
                    </a:p>
                  </a:txBody>
                  <a:tcPr anchor="ctr"/>
                </a:tc>
                <a:extLst>
                  <a:ext uri="{0D108BD9-81ED-4DB2-BD59-A6C34878D82A}">
                    <a16:rowId xmlns:a16="http://schemas.microsoft.com/office/drawing/2014/main" val="4040513713"/>
                  </a:ext>
                </a:extLst>
              </a:tr>
              <a:tr h="964491">
                <a:tc>
                  <a:txBody>
                    <a:bodyPr/>
                    <a:lstStyle/>
                    <a:p>
                      <a:pPr lvl="0" algn="ctr">
                        <a:buNone/>
                      </a:pPr>
                      <a:r>
                        <a:rPr lang="en-US" sz="2400" b="1">
                          <a:solidFill>
                            <a:schemeClr val="tx1"/>
                          </a:solidFill>
                          <a:effectLst/>
                          <a:latin typeface="Arial" panose="020B0604020202020204" pitchFamily="34" charset="0"/>
                          <a:cs typeface="Arial" panose="020B0604020202020204" pitchFamily="34" charset="0"/>
                        </a:rPr>
                        <a:t>Districts</a:t>
                      </a:r>
                    </a:p>
                  </a:txBody>
                  <a:tcPr anchor="ctr"/>
                </a:tc>
                <a:tc>
                  <a:txBody>
                    <a:bodyPr/>
                    <a:lstStyle/>
                    <a:p>
                      <a:pPr marL="0" algn="ctr" defTabSz="914400" rtl="0" eaLnBrk="1" fontAlgn="base" latinLnBrk="0" hangingPunct="1">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883 </a:t>
                      </a:r>
                    </a:p>
                  </a:txBody>
                  <a:tcPr anchor="ctr"/>
                </a:tc>
                <a:tc>
                  <a:txBody>
                    <a:bodyPr/>
                    <a:lstStyle/>
                    <a:p>
                      <a:pPr marL="0" algn="ctr" defTabSz="914400" rtl="0" eaLnBrk="1" fontAlgn="base" latinLnBrk="0" hangingPunct="1">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33 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(3.7%) </a:t>
                      </a:r>
                    </a:p>
                  </a:txBody>
                  <a:tcPr anchor="ctr"/>
                </a:tc>
                <a:tc>
                  <a:txBody>
                    <a:bodyPr/>
                    <a:lstStyle/>
                    <a:p>
                      <a:pPr marL="0" algn="ctr" defTabSz="914400" rtl="0" eaLnBrk="1" fontAlgn="base" latinLnBrk="0" hangingPunct="1">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196 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(22.2%) </a:t>
                      </a:r>
                    </a:p>
                  </a:txBody>
                  <a:tcPr anchor="ctr"/>
                </a:tc>
                <a:tc>
                  <a:txBody>
                    <a:bodyPr/>
                    <a:lstStyle/>
                    <a:p>
                      <a:pPr marL="0" algn="ctr" defTabSz="914400" rtl="0" eaLnBrk="1" fontAlgn="base" latinLnBrk="0" hangingPunct="1">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327 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(37.0%) </a:t>
                      </a:r>
                    </a:p>
                  </a:txBody>
                  <a:tcPr anchor="ctr"/>
                </a:tc>
                <a:tc>
                  <a:txBody>
                    <a:bodyPr/>
                    <a:lstStyle/>
                    <a:p>
                      <a:pPr marL="0" algn="ctr" defTabSz="914400" rtl="0" eaLnBrk="1" fontAlgn="base" latinLnBrk="0" hangingPunct="1">
                        <a:lnSpc>
                          <a:spcPct val="100000"/>
                        </a:lnSpc>
                        <a:buNone/>
                      </a:pPr>
                      <a:r>
                        <a:rPr lang="en-US" sz="2400" b="1" kern="1200">
                          <a:solidFill>
                            <a:schemeClr val="tx1"/>
                          </a:solidFill>
                          <a:effectLst/>
                          <a:latin typeface="Arial" panose="020B0604020202020204" pitchFamily="34" charset="0"/>
                          <a:ea typeface="+mn-ea"/>
                          <a:cs typeface="Arial" panose="020B0604020202020204" pitchFamily="34" charset="0"/>
                        </a:rPr>
                        <a:t>224 </a:t>
                      </a:r>
                      <a:br>
                        <a:rPr lang="en-US" sz="2400" b="1" kern="1200">
                          <a:solidFill>
                            <a:schemeClr val="tx1"/>
                          </a:solidFill>
                          <a:effectLst/>
                          <a:latin typeface="Arial" panose="020B0604020202020204" pitchFamily="34" charset="0"/>
                          <a:ea typeface="+mn-ea"/>
                          <a:cs typeface="Arial" panose="020B0604020202020204" pitchFamily="34" charset="0"/>
                        </a:rPr>
                      </a:br>
                      <a:r>
                        <a:rPr lang="en-US" sz="2400" b="1" kern="1200">
                          <a:solidFill>
                            <a:schemeClr val="tx1"/>
                          </a:solidFill>
                          <a:effectLst/>
                          <a:latin typeface="Arial" panose="020B0604020202020204" pitchFamily="34" charset="0"/>
                          <a:ea typeface="+mn-ea"/>
                          <a:cs typeface="Arial" panose="020B0604020202020204" pitchFamily="34" charset="0"/>
                        </a:rPr>
                        <a:t>(25.4%) </a:t>
                      </a:r>
                    </a:p>
                  </a:txBody>
                  <a:tcPr anchor="ctr"/>
                </a:tc>
                <a:tc>
                  <a:txBody>
                    <a:bodyPr/>
                    <a:lstStyle/>
                    <a:p>
                      <a:pPr marL="0" algn="ctr" defTabSz="914400" rtl="0" eaLnBrk="1" fontAlgn="base" latinLnBrk="0" hangingPunct="1">
                        <a:lnSpc>
                          <a:spcPct val="100000"/>
                        </a:lnSpc>
                        <a:buNone/>
                      </a:pPr>
                      <a:r>
                        <a:rPr lang="en-US" sz="2400" b="1" kern="1200" dirty="0">
                          <a:solidFill>
                            <a:schemeClr val="tx1"/>
                          </a:solidFill>
                          <a:effectLst/>
                          <a:latin typeface="Arial" panose="020B0604020202020204" pitchFamily="34" charset="0"/>
                          <a:ea typeface="+mn-ea"/>
                          <a:cs typeface="Arial" panose="020B0604020202020204" pitchFamily="34" charset="0"/>
                        </a:rPr>
                        <a:t>103 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(11.7%) </a:t>
                      </a:r>
                    </a:p>
                  </a:txBody>
                  <a:tcPr anchor="ctr"/>
                </a:tc>
                <a:extLst>
                  <a:ext uri="{0D108BD9-81ED-4DB2-BD59-A6C34878D82A}">
                    <a16:rowId xmlns:a16="http://schemas.microsoft.com/office/drawing/2014/main" val="1880092959"/>
                  </a:ext>
                </a:extLst>
              </a:tr>
            </a:tbl>
          </a:graphicData>
        </a:graphic>
      </p:graphicFrame>
    </p:spTree>
    <p:extLst>
      <p:ext uri="{BB962C8B-B14F-4D97-AF65-F5344CB8AC3E}">
        <p14:creationId xmlns:p14="http://schemas.microsoft.com/office/powerpoint/2010/main" val="3203718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5BD53-468E-302F-2414-5357A511D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C12DF-90B8-1758-4571-3027D0C71777}"/>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nSpc>
                <a:spcPct val="90000"/>
              </a:lnSpc>
            </a:pPr>
            <a:r>
              <a:rPr lang="en-US" sz="4100" b="1" kern="1200" dirty="0">
                <a:solidFill>
                  <a:schemeClr val="tx1"/>
                </a:solidFill>
                <a:latin typeface="Arial" panose="020B0604020202020204" pitchFamily="34" charset="0"/>
                <a:cs typeface="Arial" panose="020B0604020202020204" pitchFamily="34" charset="0"/>
              </a:rPr>
              <a:t>Academic Indicator: Mathematics</a:t>
            </a:r>
          </a:p>
        </p:txBody>
      </p:sp>
      <p:pic>
        <p:nvPicPr>
          <p:cNvPr id="5" name="Picture 4" descr="Mathematics Dashboard Card with an overall status of Yellow. 42.4 percent points below standard, increased by 5.2 points, 0 red, 5 orange, 5 yellow, 3 green, and 1 blue.">
            <a:extLst>
              <a:ext uri="{FF2B5EF4-FFF2-40B4-BE49-F238E27FC236}">
                <a16:creationId xmlns:a16="http://schemas.microsoft.com/office/drawing/2014/main" id="{86B72B4F-1C80-3256-204C-A3796AE6681F}"/>
              </a:ext>
            </a:extLst>
          </p:cNvPr>
          <p:cNvPicPr>
            <a:picLocks noChangeAspect="1"/>
          </p:cNvPicPr>
          <p:nvPr/>
        </p:nvPicPr>
        <p:blipFill>
          <a:blip r:embed="rId2"/>
          <a:stretch>
            <a:fillRect/>
          </a:stretch>
        </p:blipFill>
        <p:spPr>
          <a:xfrm>
            <a:off x="502487" y="142875"/>
            <a:ext cx="4058083" cy="6470445"/>
          </a:xfrm>
          <a:prstGeom prst="rect">
            <a:avLst/>
          </a:prstGeom>
        </p:spPr>
      </p:pic>
      <p:sp>
        <p:nvSpPr>
          <p:cNvPr id="3" name="Content Placeholder 2">
            <a:extLst>
              <a:ext uri="{FF2B5EF4-FFF2-40B4-BE49-F238E27FC236}">
                <a16:creationId xmlns:a16="http://schemas.microsoft.com/office/drawing/2014/main" id="{47A752CC-2E82-A111-CF7F-A2FCCE37FBDD}"/>
              </a:ext>
            </a:extLst>
          </p:cNvPr>
          <p:cNvSpPr>
            <a:spLocks noGrp="1"/>
          </p:cNvSpPr>
          <p:nvPr>
            <p:ph sz="half" idx="1"/>
          </p:nvPr>
        </p:nvSpPr>
        <p:spPr>
          <a:xfrm>
            <a:off x="5894962" y="1984443"/>
            <a:ext cx="5458838" cy="4192520"/>
          </a:xfrm>
        </p:spPr>
        <p:txBody>
          <a:bodyPr vert="horz" lIns="91440" tIns="45720" rIns="91440" bIns="45720" rtlCol="0" anchor="t">
            <a:normAutofit/>
          </a:bodyPr>
          <a:lstStyle/>
          <a:p>
            <a:pPr indent="-228600">
              <a:lnSpc>
                <a:spcPct val="90000"/>
              </a:lnSpc>
              <a:spcAft>
                <a:spcPts val="600"/>
              </a:spcAft>
            </a:pPr>
            <a:r>
              <a:rPr lang="en-US" sz="3600" b="1">
                <a:solidFill>
                  <a:schemeClr val="tx1"/>
                </a:solidFill>
                <a:latin typeface="Arial" panose="020B0604020202020204" pitchFamily="34" charset="0"/>
                <a:cs typeface="Arial" panose="020B0604020202020204" pitchFamily="34" charset="0"/>
              </a:rPr>
              <a:t>Grades 3-8 and 11</a:t>
            </a:r>
            <a:endParaRPr lang="en-US" sz="3600">
              <a:solidFill>
                <a:schemeClr val="tx1"/>
              </a:solidFill>
              <a:latin typeface="Arial" panose="020B0604020202020204" pitchFamily="34" charset="0"/>
              <a:cs typeface="Arial" panose="020B0604020202020204" pitchFamily="34" charset="0"/>
            </a:endParaRPr>
          </a:p>
          <a:p>
            <a:pPr lvl="1" indent="-228600"/>
            <a:r>
              <a:rPr lang="en-US" sz="3200">
                <a:solidFill>
                  <a:schemeClr val="tx1"/>
                </a:solidFill>
                <a:latin typeface="Arial" panose="020B0604020202020204" pitchFamily="34" charset="0"/>
                <a:cs typeface="Arial" panose="020B0604020202020204" pitchFamily="34" charset="0"/>
              </a:rPr>
              <a:t>Measures how well students are performing on assessments in Mathematics</a:t>
            </a:r>
          </a:p>
        </p:txBody>
      </p:sp>
    </p:spTree>
    <p:extLst>
      <p:ext uri="{BB962C8B-B14F-4D97-AF65-F5344CB8AC3E}">
        <p14:creationId xmlns:p14="http://schemas.microsoft.com/office/powerpoint/2010/main" val="2107746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6F6EF-42E2-89B0-4478-69CF8B4B6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6096A-2F3E-915E-A112-AC2F3545A568}"/>
              </a:ext>
            </a:extLst>
          </p:cNvPr>
          <p:cNvSpPr>
            <a:spLocks noGrp="1"/>
          </p:cNvSpPr>
          <p:nvPr>
            <p:ph type="title"/>
          </p:nvPr>
        </p:nvSpPr>
        <p:spPr>
          <a:xfrm>
            <a:off x="381000" y="187817"/>
            <a:ext cx="11430000" cy="1325563"/>
          </a:xfrm>
        </p:spPr>
        <p:txBody>
          <a:bodyPr/>
          <a:lstStyle/>
          <a:p>
            <a:pPr algn="ctr"/>
            <a:r>
              <a:rPr lang="en-US" sz="4400" b="1" dirty="0">
                <a:latin typeface="Arial" panose="020B0604020202020204" pitchFamily="34" charset="0"/>
                <a:cs typeface="Arial" panose="020B0604020202020204" pitchFamily="34" charset="0"/>
              </a:rPr>
              <a:t>Academic Mathematics</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Student Group Performance</a:t>
            </a:r>
          </a:p>
        </p:txBody>
      </p:sp>
      <p:graphicFrame>
        <p:nvGraphicFramePr>
          <p:cNvPr id="4" name="Content Placeholder 3">
            <a:extLst>
              <a:ext uri="{FF2B5EF4-FFF2-40B4-BE49-F238E27FC236}">
                <a16:creationId xmlns:a16="http://schemas.microsoft.com/office/drawing/2014/main" id="{C5AE8059-765D-938A-71A3-3DA588235792}"/>
              </a:ext>
            </a:extLst>
          </p:cNvPr>
          <p:cNvGraphicFramePr>
            <a:graphicFrameLocks noGrp="1"/>
          </p:cNvGraphicFramePr>
          <p:nvPr>
            <p:ph idx="1"/>
            <p:extLst>
              <p:ext uri="{D42A27DB-BD31-4B8C-83A1-F6EECF244321}">
                <p14:modId xmlns:p14="http://schemas.microsoft.com/office/powerpoint/2010/main" val="874265596"/>
              </p:ext>
            </p:extLst>
          </p:nvPr>
        </p:nvGraphicFramePr>
        <p:xfrm>
          <a:off x="838200" y="1561609"/>
          <a:ext cx="10515600" cy="3108960"/>
        </p:xfrm>
        <a:graphic>
          <a:graphicData uri="http://schemas.openxmlformats.org/drawingml/2006/table">
            <a:tbl>
              <a:tblPr firstRow="1" bandRow="1">
                <a:tableStyleId>{5C22544A-7EE6-4342-B048-85BDC9FD1C3A}</a:tableStyleId>
              </a:tblPr>
              <a:tblGrid>
                <a:gridCol w="1465729">
                  <a:extLst>
                    <a:ext uri="{9D8B030D-6E8A-4147-A177-3AD203B41FA5}">
                      <a16:colId xmlns:a16="http://schemas.microsoft.com/office/drawing/2014/main" val="1631628612"/>
                    </a:ext>
                  </a:extLst>
                </a:gridCol>
                <a:gridCol w="2740511">
                  <a:extLst>
                    <a:ext uri="{9D8B030D-6E8A-4147-A177-3AD203B41FA5}">
                      <a16:colId xmlns:a16="http://schemas.microsoft.com/office/drawing/2014/main" val="1714795710"/>
                    </a:ext>
                  </a:extLst>
                </a:gridCol>
                <a:gridCol w="2734399">
                  <a:extLst>
                    <a:ext uri="{9D8B030D-6E8A-4147-A177-3AD203B41FA5}">
                      <a16:colId xmlns:a16="http://schemas.microsoft.com/office/drawing/2014/main" val="467507155"/>
                    </a:ext>
                  </a:extLst>
                </a:gridCol>
                <a:gridCol w="2054181">
                  <a:extLst>
                    <a:ext uri="{9D8B030D-6E8A-4147-A177-3AD203B41FA5}">
                      <a16:colId xmlns:a16="http://schemas.microsoft.com/office/drawing/2014/main" val="1833323680"/>
                    </a:ext>
                  </a:extLst>
                </a:gridCol>
                <a:gridCol w="1520780">
                  <a:extLst>
                    <a:ext uri="{9D8B030D-6E8A-4147-A177-3AD203B41FA5}">
                      <a16:colId xmlns:a16="http://schemas.microsoft.com/office/drawing/2014/main" val="3062315748"/>
                    </a:ext>
                  </a:extLst>
                </a:gridCol>
              </a:tblGrid>
              <a:tr h="370840">
                <a:tc>
                  <a:txBody>
                    <a:bodyPr/>
                    <a:lstStyle/>
                    <a:p>
                      <a:pPr algn="ctr"/>
                      <a:r>
                        <a:rPr lang="en-US" sz="2400">
                          <a:latin typeface="Arial"/>
                        </a:rPr>
                        <a:t>Red</a:t>
                      </a:r>
                    </a:p>
                  </a:txBody>
                  <a:tcPr anchor="ctr">
                    <a:solidFill>
                      <a:srgbClr val="C00000"/>
                    </a:solidFill>
                  </a:tcPr>
                </a:tc>
                <a:tc>
                  <a:txBody>
                    <a:bodyPr/>
                    <a:lstStyle/>
                    <a:p>
                      <a:pPr algn="ctr"/>
                      <a:r>
                        <a:rPr lang="en-US" sz="2400">
                          <a:solidFill>
                            <a:schemeClr val="tx1"/>
                          </a:solidFill>
                          <a:latin typeface="Arial"/>
                        </a:rPr>
                        <a:t>Orange</a:t>
                      </a:r>
                    </a:p>
                  </a:txBody>
                  <a:tcPr anchor="ctr">
                    <a:solidFill>
                      <a:schemeClr val="accent2"/>
                    </a:solidFill>
                  </a:tcPr>
                </a:tc>
                <a:tc>
                  <a:txBody>
                    <a:bodyPr/>
                    <a:lstStyle/>
                    <a:p>
                      <a:pPr algn="ctr"/>
                      <a:r>
                        <a:rPr lang="en-US" sz="2400">
                          <a:solidFill>
                            <a:schemeClr val="tx1"/>
                          </a:solidFill>
                          <a:latin typeface="Arial"/>
                        </a:rPr>
                        <a:t>Yellow</a:t>
                      </a:r>
                    </a:p>
                  </a:txBody>
                  <a:tcPr anchor="ctr">
                    <a:solidFill>
                      <a:srgbClr val="FFFF00"/>
                    </a:solidFill>
                  </a:tcPr>
                </a:tc>
                <a:tc>
                  <a:txBody>
                    <a:bodyPr/>
                    <a:lstStyle/>
                    <a:p>
                      <a:pPr algn="ctr"/>
                      <a:r>
                        <a:rPr lang="en-US" sz="2400">
                          <a:solidFill>
                            <a:schemeClr val="tx1"/>
                          </a:solidFill>
                          <a:latin typeface="Arial"/>
                        </a:rPr>
                        <a:t>Green</a:t>
                      </a:r>
                    </a:p>
                  </a:txBody>
                  <a:tcPr anchor="ctr">
                    <a:solidFill>
                      <a:srgbClr val="00B050"/>
                    </a:solidFill>
                  </a:tcPr>
                </a:tc>
                <a:tc>
                  <a:txBody>
                    <a:bodyPr/>
                    <a:lstStyle/>
                    <a:p>
                      <a:pPr algn="ctr"/>
                      <a:r>
                        <a:rPr lang="en-US" sz="2400">
                          <a:latin typeface="Arial"/>
                        </a:rPr>
                        <a:t>Blue</a:t>
                      </a:r>
                    </a:p>
                  </a:txBody>
                  <a:tcPr anchor="ctr">
                    <a:solidFill>
                      <a:srgbClr val="0070C0"/>
                    </a:solidFill>
                  </a:tcPr>
                </a:tc>
                <a:extLst>
                  <a:ext uri="{0D108BD9-81ED-4DB2-BD59-A6C34878D82A}">
                    <a16:rowId xmlns:a16="http://schemas.microsoft.com/office/drawing/2014/main" val="415095748"/>
                  </a:ext>
                </a:extLst>
              </a:tr>
              <a:tr h="370839">
                <a:tc>
                  <a:txBody>
                    <a:bodyPr/>
                    <a:lstStyle/>
                    <a:p>
                      <a:pPr lvl="0" algn="ctr">
                        <a:buNone/>
                      </a:pPr>
                      <a:r>
                        <a:rPr lang="en-US" sz="2400">
                          <a:latin typeface="Arial"/>
                        </a:rPr>
                        <a:t>N/A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African American,</a:t>
                      </a:r>
                      <a:br>
                        <a:rPr lang="en-US" sz="2400">
                          <a:latin typeface="Arial"/>
                        </a:rPr>
                      </a:br>
                      <a:r>
                        <a:rPr lang="en-US" sz="2400">
                          <a:latin typeface="Arial"/>
                        </a:rPr>
                        <a:t>Foster Youth,</a:t>
                      </a:r>
                      <a:br>
                        <a:rPr lang="en-US" sz="2400">
                          <a:latin typeface="Arial"/>
                        </a:rPr>
                      </a:br>
                      <a:r>
                        <a:rPr lang="en-US" sz="2400">
                          <a:latin typeface="Arial"/>
                        </a:rPr>
                        <a:t>Homeless,</a:t>
                      </a:r>
                      <a:br>
                        <a:rPr lang="en-US" sz="2400">
                          <a:latin typeface="Arial"/>
                        </a:rPr>
                      </a:br>
                      <a:r>
                        <a:rPr lang="en-US" sz="2400">
                          <a:latin typeface="Arial"/>
                        </a:rPr>
                        <a:t>Students with Disabilities,</a:t>
                      </a:r>
                      <a:br>
                        <a:rPr lang="en-US" sz="2400">
                          <a:latin typeface="Arial"/>
                        </a:rPr>
                      </a:br>
                      <a:r>
                        <a:rPr lang="en-US" sz="2400">
                          <a:latin typeface="Arial"/>
                        </a:rPr>
                        <a:t>Long-Term English Learner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American Indian,</a:t>
                      </a:r>
                      <a:br>
                        <a:rPr lang="en-US" sz="2400">
                          <a:latin typeface="Arial"/>
                        </a:rPr>
                      </a:br>
                      <a:r>
                        <a:rPr lang="en-US" sz="2400">
                          <a:latin typeface="Arial"/>
                        </a:rPr>
                        <a:t>Hispanic,</a:t>
                      </a:r>
                      <a:br>
                        <a:rPr lang="en-US" sz="2400">
                          <a:latin typeface="Arial"/>
                        </a:rPr>
                      </a:br>
                      <a:r>
                        <a:rPr lang="en-US" sz="2400">
                          <a:latin typeface="Arial"/>
                        </a:rPr>
                        <a:t>Pacific Islander,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English Learner,</a:t>
                      </a:r>
                      <a:br>
                        <a:rPr lang="en-US" sz="2400">
                          <a:latin typeface="Arial"/>
                        </a:rPr>
                      </a:br>
                      <a:r>
                        <a:rPr lang="en-US" sz="2400">
                          <a:latin typeface="Arial"/>
                        </a:rPr>
                        <a:t>Socioeconomically Disadvantaged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Filipino,</a:t>
                      </a:r>
                      <a:br>
                        <a:rPr lang="en-US" sz="2400">
                          <a:latin typeface="Arial"/>
                        </a:rPr>
                      </a:br>
                      <a:r>
                        <a:rPr lang="en-US" sz="2400">
                          <a:latin typeface="Arial"/>
                        </a:rPr>
                        <a:t>Two or More Races,</a:t>
                      </a:r>
                      <a:br>
                        <a:rPr lang="en-US" sz="2400">
                          <a:latin typeface="Arial"/>
                        </a:rPr>
                      </a:br>
                      <a:r>
                        <a:rPr lang="en-US" sz="2400">
                          <a:latin typeface="Arial"/>
                        </a:rPr>
                        <a:t>White</a:t>
                      </a:r>
                    </a:p>
                  </a:txBody>
                  <a:tcPr anchor="ctr"/>
                </a:tc>
                <a:tc>
                  <a:txBody>
                    <a:bodyPr/>
                    <a:lstStyle/>
                    <a:p>
                      <a:pPr lvl="0" algn="ctr">
                        <a:buNone/>
                      </a:pPr>
                      <a:r>
                        <a:rPr lang="en-US" sz="2400" dirty="0">
                          <a:latin typeface="Arial"/>
                        </a:rPr>
                        <a:t>Asian</a:t>
                      </a:r>
                    </a:p>
                  </a:txBody>
                  <a:tcPr anchor="ctr"/>
                </a:tc>
                <a:extLst>
                  <a:ext uri="{0D108BD9-81ED-4DB2-BD59-A6C34878D82A}">
                    <a16:rowId xmlns:a16="http://schemas.microsoft.com/office/drawing/2014/main" val="2592404903"/>
                  </a:ext>
                </a:extLst>
              </a:tr>
            </a:tbl>
          </a:graphicData>
        </a:graphic>
      </p:graphicFrame>
    </p:spTree>
    <p:extLst>
      <p:ext uri="{BB962C8B-B14F-4D97-AF65-F5344CB8AC3E}">
        <p14:creationId xmlns:p14="http://schemas.microsoft.com/office/powerpoint/2010/main" val="4213317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61250C-3D56-ABFC-C7DE-DBC77FD5A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B8EBE-7DAB-2DBD-5E0D-892B9ACA1C6A}"/>
              </a:ext>
            </a:extLst>
          </p:cNvPr>
          <p:cNvSpPr>
            <a:spLocks noGrp="1"/>
          </p:cNvSpPr>
          <p:nvPr>
            <p:ph type="title"/>
          </p:nvPr>
        </p:nvSpPr>
        <p:spPr>
          <a:xfrm>
            <a:off x="878305" y="304800"/>
            <a:ext cx="10627893" cy="1229075"/>
          </a:xfrm>
        </p:spPr>
        <p:txBody>
          <a:bodyPr>
            <a:noAutofit/>
          </a:bodyPr>
          <a:lstStyle/>
          <a:p>
            <a:r>
              <a:rPr lang="en-US" sz="4400" b="1" cap="none" dirty="0">
                <a:latin typeface="Arial"/>
                <a:cs typeface="Arial"/>
              </a:rPr>
              <a:t>Academic Mathematics </a:t>
            </a:r>
            <a:br>
              <a:rPr lang="en-US" sz="4400" b="1" cap="none" dirty="0">
                <a:latin typeface="Arial"/>
                <a:cs typeface="Arial"/>
              </a:rPr>
            </a:br>
            <a:r>
              <a:rPr lang="en-US" sz="4400" b="1" dirty="0">
                <a:latin typeface="Arial"/>
                <a:cs typeface="Arial"/>
              </a:rPr>
              <a:t>School and District Performance</a:t>
            </a:r>
            <a:endParaRPr lang="en-US" sz="4400" b="1" cap="none"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B45B9BC5-4A68-5945-5931-92A892EFF6C2}"/>
              </a:ext>
            </a:extLst>
          </p:cNvPr>
          <p:cNvSpPr>
            <a:spLocks noGrp="1"/>
          </p:cNvSpPr>
          <p:nvPr>
            <p:ph sz="half" idx="1"/>
          </p:nvPr>
        </p:nvSpPr>
        <p:spPr>
          <a:xfrm>
            <a:off x="764541" y="1825625"/>
            <a:ext cx="10858499" cy="1100455"/>
          </a:xfrm>
        </p:spPr>
        <p:txBody>
          <a:bodyPr>
            <a:normAutofit fontScale="70000" lnSpcReduction="20000"/>
          </a:bodyPr>
          <a:lstStyle/>
          <a:p>
            <a:pPr marL="91440" indent="0">
              <a:buNone/>
            </a:pPr>
            <a:r>
              <a:rPr lang="en-US" dirty="0"/>
              <a:t>This table provides an overview of the number of schools and districts who received a performance color for this indicator and the number for each of the performance categories.</a:t>
            </a:r>
          </a:p>
        </p:txBody>
      </p:sp>
      <p:graphicFrame>
        <p:nvGraphicFramePr>
          <p:cNvPr id="7" name="Content Placeholder 11">
            <a:extLst>
              <a:ext uri="{FF2B5EF4-FFF2-40B4-BE49-F238E27FC236}">
                <a16:creationId xmlns:a16="http://schemas.microsoft.com/office/drawing/2014/main" id="{42A879B2-9CB3-2914-DCB9-A277037A70CE}"/>
              </a:ext>
            </a:extLst>
          </p:cNvPr>
          <p:cNvGraphicFramePr>
            <a:graphicFrameLocks noGrp="1"/>
          </p:cNvGraphicFramePr>
          <p:nvPr>
            <p:ph sz="half" idx="2"/>
            <p:extLst>
              <p:ext uri="{D42A27DB-BD31-4B8C-83A1-F6EECF244321}">
                <p14:modId xmlns:p14="http://schemas.microsoft.com/office/powerpoint/2010/main" val="753683468"/>
              </p:ext>
            </p:extLst>
          </p:nvPr>
        </p:nvGraphicFramePr>
        <p:xfrm>
          <a:off x="995681" y="3106070"/>
          <a:ext cx="10090149" cy="3172811"/>
        </p:xfrm>
        <a:graphic>
          <a:graphicData uri="http://schemas.openxmlformats.org/drawingml/2006/table">
            <a:tbl>
              <a:tblPr firstRow="1" bandRow="1">
                <a:tableStyleId>{5940675A-B579-460E-94D1-54222C63F5DA}</a:tableStyleId>
              </a:tblPr>
              <a:tblGrid>
                <a:gridCol w="1810569">
                  <a:extLst>
                    <a:ext uri="{9D8B030D-6E8A-4147-A177-3AD203B41FA5}">
                      <a16:colId xmlns:a16="http://schemas.microsoft.com/office/drawing/2014/main" val="2896039736"/>
                    </a:ext>
                  </a:extLst>
                </a:gridCol>
                <a:gridCol w="1072330">
                  <a:extLst>
                    <a:ext uri="{9D8B030D-6E8A-4147-A177-3AD203B41FA5}">
                      <a16:colId xmlns:a16="http://schemas.microsoft.com/office/drawing/2014/main" val="3131124755"/>
                    </a:ext>
                  </a:extLst>
                </a:gridCol>
                <a:gridCol w="1441450">
                  <a:extLst>
                    <a:ext uri="{9D8B030D-6E8A-4147-A177-3AD203B41FA5}">
                      <a16:colId xmlns:a16="http://schemas.microsoft.com/office/drawing/2014/main" val="1656580386"/>
                    </a:ext>
                  </a:extLst>
                </a:gridCol>
                <a:gridCol w="1441450">
                  <a:extLst>
                    <a:ext uri="{9D8B030D-6E8A-4147-A177-3AD203B41FA5}">
                      <a16:colId xmlns:a16="http://schemas.microsoft.com/office/drawing/2014/main" val="721298746"/>
                    </a:ext>
                  </a:extLst>
                </a:gridCol>
                <a:gridCol w="1441450">
                  <a:extLst>
                    <a:ext uri="{9D8B030D-6E8A-4147-A177-3AD203B41FA5}">
                      <a16:colId xmlns:a16="http://schemas.microsoft.com/office/drawing/2014/main" val="3816976814"/>
                    </a:ext>
                  </a:extLst>
                </a:gridCol>
                <a:gridCol w="1441450">
                  <a:extLst>
                    <a:ext uri="{9D8B030D-6E8A-4147-A177-3AD203B41FA5}">
                      <a16:colId xmlns:a16="http://schemas.microsoft.com/office/drawing/2014/main" val="1381235017"/>
                    </a:ext>
                  </a:extLst>
                </a:gridCol>
                <a:gridCol w="1441450">
                  <a:extLst>
                    <a:ext uri="{9D8B030D-6E8A-4147-A177-3AD203B41FA5}">
                      <a16:colId xmlns:a16="http://schemas.microsoft.com/office/drawing/2014/main" val="1097803067"/>
                    </a:ext>
                  </a:extLst>
                </a:gridCol>
              </a:tblGrid>
              <a:tr h="959222">
                <a:tc>
                  <a:txBody>
                    <a:bodyPr/>
                    <a:lstStyle/>
                    <a:p>
                      <a:pPr algn="ctr"/>
                      <a:r>
                        <a:rPr lang="en-US" sz="2400" b="1">
                          <a:solidFill>
                            <a:schemeClr val="tx1"/>
                          </a:solidFill>
                          <a:latin typeface="Arial" panose="020B0604020202020204" pitchFamily="34" charset="0"/>
                          <a:cs typeface="Arial" panose="020B0604020202020204" pitchFamily="34" charset="0"/>
                        </a:rPr>
                        <a:t>Type</a:t>
                      </a:r>
                    </a:p>
                  </a:txBody>
                  <a:tcPr anchor="b"/>
                </a:tc>
                <a:tc>
                  <a:txBody>
                    <a:bodyPr/>
                    <a:lstStyle/>
                    <a:p>
                      <a:pPr algn="ctr" fontAlgn="ctr"/>
                      <a:endParaRPr lang="en-US" sz="2400" b="1">
                        <a:solidFill>
                          <a:schemeClr val="tx1"/>
                        </a:solidFill>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Total</a:t>
                      </a:r>
                    </a:p>
                  </a:txBody>
                  <a:tcPr anchor="ct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Red </a:t>
                      </a:r>
                      <a:endParaRPr lang="en-US" sz="2400" b="1">
                        <a:effectLst/>
                        <a:latin typeface="Arial" panose="020B0604020202020204" pitchFamily="34" charset="0"/>
                        <a:cs typeface="Arial" panose="020B0604020202020204" pitchFamily="34" charset="0"/>
                      </a:endParaRPr>
                    </a:p>
                  </a:txBody>
                  <a:tcPr anchor="ctr">
                    <a:solidFill>
                      <a:srgbClr val="C00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Orange </a:t>
                      </a:r>
                    </a:p>
                  </a:txBody>
                  <a:tcPr anchor="ctr">
                    <a:solidFill>
                      <a:srgbClr val="FFC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Yellow </a:t>
                      </a:r>
                    </a:p>
                  </a:txBody>
                  <a:tcPr anchor="ctr">
                    <a:solidFill>
                      <a:srgbClr val="FFFF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Green </a:t>
                      </a:r>
                      <a:endParaRPr lang="en-US" sz="2400" b="1">
                        <a:effectLst/>
                        <a:latin typeface="Arial" panose="020B0604020202020204" pitchFamily="34" charset="0"/>
                        <a:cs typeface="Arial" panose="020B0604020202020204" pitchFamily="34" charset="0"/>
                      </a:endParaRPr>
                    </a:p>
                  </a:txBody>
                  <a:tcPr anchor="ctr">
                    <a:solidFill>
                      <a:srgbClr val="0099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Blue </a:t>
                      </a:r>
                      <a:endParaRPr lang="en-US" sz="2400" b="1">
                        <a:effectLst/>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220479479"/>
                  </a:ext>
                </a:extLst>
              </a:tr>
              <a:tr h="1254367">
                <a:tc>
                  <a:txBody>
                    <a:bodyPr/>
                    <a:lstStyle/>
                    <a:p>
                      <a:pPr algn="ctr" rtl="0" fontAlgn="base"/>
                      <a:r>
                        <a:rPr lang="en-US" sz="2400" b="1">
                          <a:solidFill>
                            <a:schemeClr val="tx1"/>
                          </a:solidFill>
                          <a:effectLst/>
                          <a:latin typeface="Arial" panose="020B0604020202020204" pitchFamily="34" charset="0"/>
                          <a:cs typeface="Arial" panose="020B0604020202020204" pitchFamily="34" charset="0"/>
                        </a:rPr>
                        <a:t>Schools</a:t>
                      </a:r>
                      <a:endParaRPr lang="en-US" sz="2400">
                        <a:latin typeface="Arial" panose="020B0604020202020204" pitchFamily="34" charset="0"/>
                        <a:cs typeface="Arial" panose="020B0604020202020204" pitchFamily="34" charset="0"/>
                      </a:endParaRP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8,909 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759 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(8.5%)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2,578 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(28.9%)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2,796 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(31.4%)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1,871 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(21.0%)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905 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(10.2%) </a:t>
                      </a:r>
                    </a:p>
                  </a:txBody>
                  <a:tcPr anchor="b"/>
                </a:tc>
                <a:extLst>
                  <a:ext uri="{0D108BD9-81ED-4DB2-BD59-A6C34878D82A}">
                    <a16:rowId xmlns:a16="http://schemas.microsoft.com/office/drawing/2014/main" val="4040513713"/>
                  </a:ext>
                </a:extLst>
              </a:tr>
              <a:tr h="959222">
                <a:tc>
                  <a:txBody>
                    <a:bodyPr/>
                    <a:lstStyle/>
                    <a:p>
                      <a:pPr lvl="0" algn="ctr">
                        <a:buNone/>
                      </a:pPr>
                      <a:r>
                        <a:rPr lang="en-US" sz="2400" b="1">
                          <a:solidFill>
                            <a:schemeClr val="tx1"/>
                          </a:solidFill>
                          <a:effectLst/>
                          <a:latin typeface="Arial" panose="020B0604020202020204" pitchFamily="34" charset="0"/>
                          <a:cs typeface="Arial" panose="020B0604020202020204" pitchFamily="34" charset="0"/>
                        </a:rPr>
                        <a:t>Districts</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883 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61 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(6.9%)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273 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(30.9%)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321 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(36.4%) </a:t>
                      </a:r>
                    </a:p>
                  </a:txBody>
                  <a:tcPr anchor="b"/>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152 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(17.2%) </a:t>
                      </a:r>
                    </a:p>
                  </a:txBody>
                  <a:tcPr anchor="b"/>
                </a:tc>
                <a:tc>
                  <a:txBody>
                    <a:bodyPr/>
                    <a:lstStyle/>
                    <a:p>
                      <a:pPr algn="ctr" rtl="0" fontAlgn="base">
                        <a:lnSpc>
                          <a:spcPct val="100000"/>
                        </a:lnSpc>
                        <a:buNone/>
                      </a:pPr>
                      <a: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76 </a:t>
                      </a:r>
                      <a:b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(8.6%) </a:t>
                      </a:r>
                    </a:p>
                  </a:txBody>
                  <a:tcPr anchor="b"/>
                </a:tc>
                <a:extLst>
                  <a:ext uri="{0D108BD9-81ED-4DB2-BD59-A6C34878D82A}">
                    <a16:rowId xmlns:a16="http://schemas.microsoft.com/office/drawing/2014/main" val="1880092959"/>
                  </a:ext>
                </a:extLst>
              </a:tr>
            </a:tbl>
          </a:graphicData>
        </a:graphic>
      </p:graphicFrame>
    </p:spTree>
    <p:extLst>
      <p:ext uri="{BB962C8B-B14F-4D97-AF65-F5344CB8AC3E}">
        <p14:creationId xmlns:p14="http://schemas.microsoft.com/office/powerpoint/2010/main" val="2792406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3C1B-2FAD-5C28-9C3D-E75A313B1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CA86B-09E5-7ED3-AD94-AC4AA006A11A}"/>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a:lnSpc>
                <a:spcPct val="90000"/>
              </a:lnSpc>
            </a:pPr>
            <a:r>
              <a:rPr lang="en-US" sz="4400" b="1">
                <a:solidFill>
                  <a:schemeClr val="tx1"/>
                </a:solidFill>
                <a:latin typeface="Arial" panose="020B0604020202020204" pitchFamily="34" charset="0"/>
                <a:cs typeface="Arial" panose="020B0604020202020204" pitchFamily="34" charset="0"/>
              </a:rPr>
              <a:t>Science</a:t>
            </a:r>
            <a:r>
              <a:rPr lang="en-US" sz="4400" b="1" kern="1200">
                <a:solidFill>
                  <a:schemeClr val="tx1"/>
                </a:solidFill>
                <a:latin typeface="Arial" panose="020B0604020202020204" pitchFamily="34" charset="0"/>
                <a:cs typeface="Arial" panose="020B0604020202020204" pitchFamily="34" charset="0"/>
              </a:rPr>
              <a:t> Indicator</a:t>
            </a:r>
          </a:p>
        </p:txBody>
      </p:sp>
      <p:sp>
        <p:nvSpPr>
          <p:cNvPr id="3" name="Content Placeholder 2">
            <a:extLst>
              <a:ext uri="{FF2B5EF4-FFF2-40B4-BE49-F238E27FC236}">
                <a16:creationId xmlns:a16="http://schemas.microsoft.com/office/drawing/2014/main" id="{64770FF9-E5EC-1F5B-6527-24E6A39B4F24}"/>
              </a:ext>
            </a:extLst>
          </p:cNvPr>
          <p:cNvSpPr>
            <a:spLocks noGrp="1"/>
          </p:cNvSpPr>
          <p:nvPr>
            <p:ph sz="half" idx="1"/>
          </p:nvPr>
        </p:nvSpPr>
        <p:spPr>
          <a:xfrm>
            <a:off x="838201" y="1984443"/>
            <a:ext cx="5257800" cy="4192520"/>
          </a:xfrm>
        </p:spPr>
        <p:txBody>
          <a:bodyPr vert="horz" lIns="91440" tIns="45720" rIns="91440" bIns="45720" rtlCol="0" anchor="t">
            <a:normAutofit/>
          </a:bodyPr>
          <a:lstStyle/>
          <a:p>
            <a:pPr marL="285750" indent="-228600">
              <a:lnSpc>
                <a:spcPct val="90000"/>
              </a:lnSpc>
              <a:spcAft>
                <a:spcPts val="600"/>
              </a:spcAft>
            </a:pPr>
            <a:r>
              <a:rPr lang="en-US" sz="3600" b="1" dirty="0">
                <a:solidFill>
                  <a:schemeClr val="tx1"/>
                </a:solidFill>
                <a:latin typeface="Arial"/>
                <a:cs typeface="Arial"/>
              </a:rPr>
              <a:t>5th Grade, 8th Grade, High School </a:t>
            </a:r>
          </a:p>
          <a:p>
            <a:pPr marL="697230" lvl="1" indent="-228600">
              <a:spcAft>
                <a:spcPts val="600"/>
              </a:spcAft>
            </a:pPr>
            <a:r>
              <a:rPr lang="en-US" sz="3200" dirty="0">
                <a:solidFill>
                  <a:schemeClr val="tx1"/>
                </a:solidFill>
                <a:latin typeface="Arial"/>
                <a:cs typeface="Arial"/>
              </a:rPr>
              <a:t>Measures how well students are performing in Science</a:t>
            </a:r>
          </a:p>
          <a:p>
            <a:pPr marL="697230" lvl="1" indent="-228600">
              <a:spcAft>
                <a:spcPts val="600"/>
              </a:spcAft>
            </a:pPr>
            <a:r>
              <a:rPr lang="en-US" sz="3200" dirty="0">
                <a:solidFill>
                  <a:schemeClr val="tx1"/>
                </a:solidFill>
                <a:latin typeface="Arial"/>
                <a:cs typeface="Arial"/>
              </a:rPr>
              <a:t>Reported with a color for the first time for informational purposes </a:t>
            </a:r>
          </a:p>
        </p:txBody>
      </p:sp>
      <p:pic>
        <p:nvPicPr>
          <p:cNvPr id="8" name="Content Placeholder 7" descr="Science Dashboard Card with an overall status of Yellow. 52.6 science points, maintained 1.5 points, 1 red, 4 orange, 5 yellow, 3 green, and 1 blue.">
            <a:extLst>
              <a:ext uri="{FF2B5EF4-FFF2-40B4-BE49-F238E27FC236}">
                <a16:creationId xmlns:a16="http://schemas.microsoft.com/office/drawing/2014/main" id="{8A521FB7-BD7C-E8E2-26F5-E77DEDFF22DC}"/>
              </a:ext>
            </a:extLst>
          </p:cNvPr>
          <p:cNvPicPr>
            <a:picLocks noGrp="1" noChangeAspect="1"/>
          </p:cNvPicPr>
          <p:nvPr>
            <p:ph sz="half" idx="10"/>
          </p:nvPr>
        </p:nvPicPr>
        <p:blipFill>
          <a:blip r:embed="rId2"/>
          <a:stretch>
            <a:fillRect/>
          </a:stretch>
        </p:blipFill>
        <p:spPr>
          <a:xfrm>
            <a:off x="7589949" y="102870"/>
            <a:ext cx="4035589" cy="6485406"/>
          </a:xfrm>
          <a:prstGeom prst="rect">
            <a:avLst/>
          </a:prstGeom>
        </p:spPr>
      </p:pic>
    </p:spTree>
    <p:extLst>
      <p:ext uri="{BB962C8B-B14F-4D97-AF65-F5344CB8AC3E}">
        <p14:creationId xmlns:p14="http://schemas.microsoft.com/office/powerpoint/2010/main" val="3994337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832FE-F10A-EF87-1D2E-E0E50E0B2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3DD70-B6D1-43B8-602B-D6786BE66CF5}"/>
              </a:ext>
            </a:extLst>
          </p:cNvPr>
          <p:cNvSpPr>
            <a:spLocks noGrp="1"/>
          </p:cNvSpPr>
          <p:nvPr>
            <p:ph type="title"/>
          </p:nvPr>
        </p:nvSpPr>
        <p:spPr>
          <a:xfrm>
            <a:off x="381000" y="284409"/>
            <a:ext cx="11430000" cy="1325563"/>
          </a:xfrm>
        </p:spPr>
        <p:txBody>
          <a:bodyPr/>
          <a:lstStyle/>
          <a:p>
            <a:pPr algn="ctr"/>
            <a:r>
              <a:rPr lang="en-US" sz="4400" b="1" dirty="0">
                <a:latin typeface="Arial" panose="020B0604020202020204" pitchFamily="34" charset="0"/>
                <a:cs typeface="Arial" panose="020B0604020202020204" pitchFamily="34" charset="0"/>
              </a:rPr>
              <a:t>Science</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Student Group Performance</a:t>
            </a:r>
          </a:p>
        </p:txBody>
      </p:sp>
      <p:graphicFrame>
        <p:nvGraphicFramePr>
          <p:cNvPr id="4" name="Content Placeholder 3">
            <a:extLst>
              <a:ext uri="{FF2B5EF4-FFF2-40B4-BE49-F238E27FC236}">
                <a16:creationId xmlns:a16="http://schemas.microsoft.com/office/drawing/2014/main" id="{151E2523-3EE8-4242-ADDA-C6F9FFE9DA48}"/>
              </a:ext>
            </a:extLst>
          </p:cNvPr>
          <p:cNvGraphicFramePr>
            <a:graphicFrameLocks noGrp="1"/>
          </p:cNvGraphicFramePr>
          <p:nvPr>
            <p:ph idx="1"/>
            <p:extLst>
              <p:ext uri="{D42A27DB-BD31-4B8C-83A1-F6EECF244321}">
                <p14:modId xmlns:p14="http://schemas.microsoft.com/office/powerpoint/2010/main" val="360950934"/>
              </p:ext>
            </p:extLst>
          </p:nvPr>
        </p:nvGraphicFramePr>
        <p:xfrm>
          <a:off x="838200" y="1635831"/>
          <a:ext cx="10515600" cy="3108960"/>
        </p:xfrm>
        <a:graphic>
          <a:graphicData uri="http://schemas.openxmlformats.org/drawingml/2006/table">
            <a:tbl>
              <a:tblPr firstRow="1" bandRow="1">
                <a:tableStyleId>{5C22544A-7EE6-4342-B048-85BDC9FD1C3A}</a:tableStyleId>
              </a:tblPr>
              <a:tblGrid>
                <a:gridCol w="1896035">
                  <a:extLst>
                    <a:ext uri="{9D8B030D-6E8A-4147-A177-3AD203B41FA5}">
                      <a16:colId xmlns:a16="http://schemas.microsoft.com/office/drawing/2014/main" val="1631628612"/>
                    </a:ext>
                  </a:extLst>
                </a:gridCol>
                <a:gridCol w="2142565">
                  <a:extLst>
                    <a:ext uri="{9D8B030D-6E8A-4147-A177-3AD203B41FA5}">
                      <a16:colId xmlns:a16="http://schemas.microsoft.com/office/drawing/2014/main" val="1714795710"/>
                    </a:ext>
                  </a:extLst>
                </a:gridCol>
                <a:gridCol w="2976282">
                  <a:extLst>
                    <a:ext uri="{9D8B030D-6E8A-4147-A177-3AD203B41FA5}">
                      <a16:colId xmlns:a16="http://schemas.microsoft.com/office/drawing/2014/main" val="467507155"/>
                    </a:ext>
                  </a:extLst>
                </a:gridCol>
                <a:gridCol w="1981200">
                  <a:extLst>
                    <a:ext uri="{9D8B030D-6E8A-4147-A177-3AD203B41FA5}">
                      <a16:colId xmlns:a16="http://schemas.microsoft.com/office/drawing/2014/main" val="1833323680"/>
                    </a:ext>
                  </a:extLst>
                </a:gridCol>
                <a:gridCol w="1519518">
                  <a:extLst>
                    <a:ext uri="{9D8B030D-6E8A-4147-A177-3AD203B41FA5}">
                      <a16:colId xmlns:a16="http://schemas.microsoft.com/office/drawing/2014/main" val="3062315748"/>
                    </a:ext>
                  </a:extLst>
                </a:gridCol>
              </a:tblGrid>
              <a:tr h="370840">
                <a:tc>
                  <a:txBody>
                    <a:bodyPr/>
                    <a:lstStyle/>
                    <a:p>
                      <a:pPr algn="ctr"/>
                      <a:r>
                        <a:rPr lang="en-US" sz="2400">
                          <a:latin typeface="Arial"/>
                        </a:rPr>
                        <a:t>Red</a:t>
                      </a:r>
                    </a:p>
                  </a:txBody>
                  <a:tcPr anchor="ctr">
                    <a:solidFill>
                      <a:srgbClr val="C00000"/>
                    </a:solidFill>
                  </a:tcPr>
                </a:tc>
                <a:tc>
                  <a:txBody>
                    <a:bodyPr/>
                    <a:lstStyle/>
                    <a:p>
                      <a:pPr algn="ctr"/>
                      <a:r>
                        <a:rPr lang="en-US" sz="2400">
                          <a:solidFill>
                            <a:schemeClr val="tx1"/>
                          </a:solidFill>
                          <a:latin typeface="Arial"/>
                        </a:rPr>
                        <a:t>Orange</a:t>
                      </a:r>
                    </a:p>
                  </a:txBody>
                  <a:tcPr anchor="ctr">
                    <a:solidFill>
                      <a:schemeClr val="accent2"/>
                    </a:solidFill>
                  </a:tcPr>
                </a:tc>
                <a:tc>
                  <a:txBody>
                    <a:bodyPr/>
                    <a:lstStyle/>
                    <a:p>
                      <a:pPr algn="ctr"/>
                      <a:r>
                        <a:rPr lang="en-US" sz="2400">
                          <a:solidFill>
                            <a:schemeClr val="tx1"/>
                          </a:solidFill>
                          <a:latin typeface="Arial"/>
                        </a:rPr>
                        <a:t>Yellow</a:t>
                      </a:r>
                    </a:p>
                  </a:txBody>
                  <a:tcPr anchor="ctr">
                    <a:solidFill>
                      <a:srgbClr val="FFFF00"/>
                    </a:solidFill>
                  </a:tcPr>
                </a:tc>
                <a:tc>
                  <a:txBody>
                    <a:bodyPr/>
                    <a:lstStyle/>
                    <a:p>
                      <a:pPr algn="ctr"/>
                      <a:r>
                        <a:rPr lang="en-US" sz="2400">
                          <a:solidFill>
                            <a:schemeClr val="tx1"/>
                          </a:solidFill>
                          <a:latin typeface="Arial"/>
                        </a:rPr>
                        <a:t>Green</a:t>
                      </a:r>
                    </a:p>
                  </a:txBody>
                  <a:tcPr anchor="ctr">
                    <a:solidFill>
                      <a:srgbClr val="00B050"/>
                    </a:solidFill>
                  </a:tcPr>
                </a:tc>
                <a:tc>
                  <a:txBody>
                    <a:bodyPr/>
                    <a:lstStyle/>
                    <a:p>
                      <a:pPr algn="ctr"/>
                      <a:r>
                        <a:rPr lang="en-US" sz="2400">
                          <a:latin typeface="Arial"/>
                        </a:rPr>
                        <a:t>Blue</a:t>
                      </a:r>
                    </a:p>
                  </a:txBody>
                  <a:tcPr anchor="ctr">
                    <a:solidFill>
                      <a:srgbClr val="0070C0"/>
                    </a:solidFill>
                  </a:tcPr>
                </a:tc>
                <a:extLst>
                  <a:ext uri="{0D108BD9-81ED-4DB2-BD59-A6C34878D82A}">
                    <a16:rowId xmlns:a16="http://schemas.microsoft.com/office/drawing/2014/main" val="415095748"/>
                  </a:ext>
                </a:extLst>
              </a:tr>
              <a:tr h="370839">
                <a:tc>
                  <a:txBody>
                    <a:bodyPr/>
                    <a:lstStyle/>
                    <a:p>
                      <a:pPr lvl="0" algn="ctr">
                        <a:buNone/>
                      </a:pPr>
                      <a:r>
                        <a:rPr lang="en-US" sz="2400">
                          <a:latin typeface="Arial"/>
                        </a:rPr>
                        <a:t>Long-Term English Learner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African American,</a:t>
                      </a:r>
                      <a:br>
                        <a:rPr lang="en-US" sz="2400">
                          <a:latin typeface="Arial"/>
                        </a:rPr>
                      </a:br>
                      <a:r>
                        <a:rPr lang="en-US" sz="2400" b="0" i="0" u="none" strike="noStrike" noProof="0">
                          <a:solidFill>
                            <a:srgbClr val="000000"/>
                          </a:solidFill>
                          <a:latin typeface="Arial"/>
                        </a:rPr>
                        <a:t>Foster Youth,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u="none" strike="noStrike" noProof="0">
                          <a:solidFill>
                            <a:srgbClr val="000000"/>
                          </a:solidFill>
                          <a:latin typeface="Arial"/>
                        </a:rPr>
                        <a:t>Homeless,</a:t>
                      </a:r>
                      <a:br>
                        <a:rPr lang="en-US" sz="2400" b="0" i="0" u="none" strike="noStrike" noProof="0">
                          <a:solidFill>
                            <a:srgbClr val="000000"/>
                          </a:solidFill>
                          <a:latin typeface="Arial"/>
                        </a:rPr>
                      </a:br>
                      <a:r>
                        <a:rPr lang="en-US" sz="2400" b="0" i="0" u="none" strike="noStrike" noProof="0">
                          <a:solidFill>
                            <a:srgbClr val="000000"/>
                          </a:solidFill>
                          <a:latin typeface="Arial"/>
                        </a:rPr>
                        <a:t>Students with Disabilities</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American Indian,</a:t>
                      </a:r>
                      <a:br>
                        <a:rPr lang="en-US" sz="2400">
                          <a:latin typeface="Arial"/>
                        </a:rPr>
                      </a:br>
                      <a:r>
                        <a:rPr lang="en-US" sz="2400" b="0" i="0" u="none" strike="noStrike" noProof="0">
                          <a:solidFill>
                            <a:srgbClr val="000000"/>
                          </a:solidFill>
                          <a:latin typeface="Arial"/>
                        </a:rPr>
                        <a:t>Hispanic,</a:t>
                      </a:r>
                      <a:br>
                        <a:rPr lang="en-US" sz="2400" b="0" i="0" u="none" strike="noStrike" noProof="0">
                          <a:solidFill>
                            <a:srgbClr val="000000"/>
                          </a:solidFill>
                          <a:latin typeface="Arial"/>
                        </a:rPr>
                      </a:br>
                      <a:r>
                        <a:rPr lang="en-US" sz="2400" b="0" i="0" u="none" strike="noStrike" noProof="0">
                          <a:solidFill>
                            <a:srgbClr val="000000"/>
                          </a:solidFill>
                          <a:latin typeface="Arial"/>
                        </a:rPr>
                        <a:t>Pacific Islander</a:t>
                      </a:r>
                      <a:r>
                        <a:rPr lang="en-US" sz="2400" b="0" i="0" u="none" strike="noStrike" noProof="0">
                          <a:solidFill>
                            <a:srgbClr val="000000"/>
                          </a:solidFill>
                          <a:latin typeface="+mn-lt"/>
                        </a:rPr>
                        <a:t>,</a:t>
                      </a:r>
                      <a:br>
                        <a:rPr lang="en-US" sz="2400" b="0" i="0" u="none" strike="noStrike" noProof="0">
                          <a:solidFill>
                            <a:srgbClr val="000000"/>
                          </a:solidFill>
                          <a:latin typeface="+mn-lt"/>
                        </a:rPr>
                      </a:br>
                      <a:r>
                        <a:rPr lang="en-US" sz="2400" b="0" i="0" u="none" strike="noStrike" noProof="0">
                          <a:solidFill>
                            <a:srgbClr val="000000"/>
                          </a:solidFill>
                          <a:latin typeface="Arial"/>
                        </a:rPr>
                        <a:t>English Learner,</a:t>
                      </a:r>
                      <a:br>
                        <a:rPr lang="en-US" sz="2400" b="0" i="0" u="none" strike="noStrike" noProof="0">
                          <a:solidFill>
                            <a:srgbClr val="000000"/>
                          </a:solidFill>
                          <a:latin typeface="Arial"/>
                        </a:rPr>
                      </a:br>
                      <a:r>
                        <a:rPr lang="en-US" sz="2400" b="0" i="0" u="none" strike="noStrike" noProof="0">
                          <a:solidFill>
                            <a:srgbClr val="000000"/>
                          </a:solidFill>
                          <a:latin typeface="Arial"/>
                        </a:rPr>
                        <a:t>Socioeconomically Disadvantaged</a:t>
                      </a:r>
                      <a:endParaRPr lang="en-US" sz="2400">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latin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rial"/>
                        </a:rPr>
                        <a:t>Filipino,</a:t>
                      </a:r>
                      <a:br>
                        <a:rPr lang="en-US" sz="2400">
                          <a:latin typeface="Arial"/>
                        </a:rPr>
                      </a:br>
                      <a:r>
                        <a:rPr lang="en-US" sz="2400" b="0" i="0" u="none" strike="noStrike" noProof="0">
                          <a:solidFill>
                            <a:srgbClr val="000000"/>
                          </a:solidFill>
                          <a:latin typeface="Arial"/>
                        </a:rPr>
                        <a:t>Two or More Races,</a:t>
                      </a:r>
                      <a:br>
                        <a:rPr lang="en-US" sz="2400" b="0" i="0" u="none" strike="noStrike" noProof="0">
                          <a:solidFill>
                            <a:srgbClr val="000000"/>
                          </a:solidFill>
                          <a:latin typeface="Arial"/>
                        </a:rPr>
                      </a:br>
                      <a:r>
                        <a:rPr lang="en-US" sz="2400" b="0" i="0" u="none" strike="noStrike" noProof="0">
                          <a:solidFill>
                            <a:srgbClr val="000000"/>
                          </a:solidFill>
                          <a:latin typeface="Arial"/>
                        </a:rPr>
                        <a:t>White</a:t>
                      </a:r>
                      <a:endParaRPr lang="en-US" sz="2400"/>
                    </a:p>
                  </a:txBody>
                  <a:tcPr anchor="ctr"/>
                </a:tc>
                <a:tc>
                  <a:txBody>
                    <a:bodyPr/>
                    <a:lstStyle/>
                    <a:p>
                      <a:pPr lvl="0" algn="ctr">
                        <a:buNone/>
                      </a:pPr>
                      <a:r>
                        <a:rPr lang="en-US" sz="2400" dirty="0">
                          <a:latin typeface="Arial"/>
                        </a:rPr>
                        <a:t>Asian</a:t>
                      </a:r>
                    </a:p>
                  </a:txBody>
                  <a:tcPr anchor="ctr"/>
                </a:tc>
                <a:extLst>
                  <a:ext uri="{0D108BD9-81ED-4DB2-BD59-A6C34878D82A}">
                    <a16:rowId xmlns:a16="http://schemas.microsoft.com/office/drawing/2014/main" val="2592404903"/>
                  </a:ext>
                </a:extLst>
              </a:tr>
            </a:tbl>
          </a:graphicData>
        </a:graphic>
      </p:graphicFrame>
    </p:spTree>
    <p:extLst>
      <p:ext uri="{BB962C8B-B14F-4D97-AF65-F5344CB8AC3E}">
        <p14:creationId xmlns:p14="http://schemas.microsoft.com/office/powerpoint/2010/main" val="868199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7C95BA-75D3-FB76-855A-1EF0E0A07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F35945-50E8-6AB8-90C6-51A01332FA40}"/>
              </a:ext>
            </a:extLst>
          </p:cNvPr>
          <p:cNvSpPr>
            <a:spLocks noGrp="1"/>
          </p:cNvSpPr>
          <p:nvPr>
            <p:ph type="title"/>
          </p:nvPr>
        </p:nvSpPr>
        <p:spPr>
          <a:xfrm>
            <a:off x="806295" y="304800"/>
            <a:ext cx="10858499" cy="1229075"/>
          </a:xfrm>
        </p:spPr>
        <p:txBody>
          <a:bodyPr>
            <a:noAutofit/>
          </a:bodyPr>
          <a:lstStyle/>
          <a:p>
            <a:r>
              <a:rPr lang="en-US" sz="4200" b="1">
                <a:latin typeface="Arial"/>
                <a:cs typeface="Arial"/>
              </a:rPr>
              <a:t>Science School and District Performance</a:t>
            </a:r>
            <a:endParaRPr lang="en-US" sz="4200" cap="none">
              <a:latin typeface="Arial"/>
              <a:cs typeface="Arial"/>
            </a:endParaRPr>
          </a:p>
        </p:txBody>
      </p:sp>
      <p:graphicFrame>
        <p:nvGraphicFramePr>
          <p:cNvPr id="4" name="Content Placeholder 11">
            <a:extLst>
              <a:ext uri="{FF2B5EF4-FFF2-40B4-BE49-F238E27FC236}">
                <a16:creationId xmlns:a16="http://schemas.microsoft.com/office/drawing/2014/main" id="{891EE872-0984-AD7F-3A0E-7CF9F0C87420}"/>
              </a:ext>
            </a:extLst>
          </p:cNvPr>
          <p:cNvGraphicFramePr>
            <a:graphicFrameLocks noGrp="1"/>
          </p:cNvGraphicFramePr>
          <p:nvPr>
            <p:ph sz="half" idx="1"/>
            <p:extLst>
              <p:ext uri="{D42A27DB-BD31-4B8C-83A1-F6EECF244321}">
                <p14:modId xmlns:p14="http://schemas.microsoft.com/office/powerpoint/2010/main" val="1247918663"/>
              </p:ext>
            </p:extLst>
          </p:nvPr>
        </p:nvGraphicFramePr>
        <p:xfrm>
          <a:off x="1197232" y="3071045"/>
          <a:ext cx="10046369" cy="3221471"/>
        </p:xfrm>
        <a:graphic>
          <a:graphicData uri="http://schemas.openxmlformats.org/drawingml/2006/table">
            <a:tbl>
              <a:tblPr firstRow="1" bandRow="1">
                <a:tableStyleId>{5940675A-B579-460E-94D1-54222C63F5DA}</a:tableStyleId>
              </a:tblPr>
              <a:tblGrid>
                <a:gridCol w="1802713">
                  <a:extLst>
                    <a:ext uri="{9D8B030D-6E8A-4147-A177-3AD203B41FA5}">
                      <a16:colId xmlns:a16="http://schemas.microsoft.com/office/drawing/2014/main" val="2896039736"/>
                    </a:ext>
                  </a:extLst>
                </a:gridCol>
                <a:gridCol w="1067676">
                  <a:extLst>
                    <a:ext uri="{9D8B030D-6E8A-4147-A177-3AD203B41FA5}">
                      <a16:colId xmlns:a16="http://schemas.microsoft.com/office/drawing/2014/main" val="3131124755"/>
                    </a:ext>
                  </a:extLst>
                </a:gridCol>
                <a:gridCol w="1435196">
                  <a:extLst>
                    <a:ext uri="{9D8B030D-6E8A-4147-A177-3AD203B41FA5}">
                      <a16:colId xmlns:a16="http://schemas.microsoft.com/office/drawing/2014/main" val="1656580386"/>
                    </a:ext>
                  </a:extLst>
                </a:gridCol>
                <a:gridCol w="1435196">
                  <a:extLst>
                    <a:ext uri="{9D8B030D-6E8A-4147-A177-3AD203B41FA5}">
                      <a16:colId xmlns:a16="http://schemas.microsoft.com/office/drawing/2014/main" val="721298746"/>
                    </a:ext>
                  </a:extLst>
                </a:gridCol>
                <a:gridCol w="1435196">
                  <a:extLst>
                    <a:ext uri="{9D8B030D-6E8A-4147-A177-3AD203B41FA5}">
                      <a16:colId xmlns:a16="http://schemas.microsoft.com/office/drawing/2014/main" val="3816976814"/>
                    </a:ext>
                  </a:extLst>
                </a:gridCol>
                <a:gridCol w="1435196">
                  <a:extLst>
                    <a:ext uri="{9D8B030D-6E8A-4147-A177-3AD203B41FA5}">
                      <a16:colId xmlns:a16="http://schemas.microsoft.com/office/drawing/2014/main" val="1381235017"/>
                    </a:ext>
                  </a:extLst>
                </a:gridCol>
                <a:gridCol w="1435196">
                  <a:extLst>
                    <a:ext uri="{9D8B030D-6E8A-4147-A177-3AD203B41FA5}">
                      <a16:colId xmlns:a16="http://schemas.microsoft.com/office/drawing/2014/main" val="1097803067"/>
                    </a:ext>
                  </a:extLst>
                </a:gridCol>
              </a:tblGrid>
              <a:tr h="973933">
                <a:tc>
                  <a:txBody>
                    <a:bodyPr/>
                    <a:lstStyle/>
                    <a:p>
                      <a:pPr algn="ctr"/>
                      <a:r>
                        <a:rPr lang="en-US" sz="2400" b="1">
                          <a:solidFill>
                            <a:schemeClr val="tx1"/>
                          </a:solidFill>
                          <a:latin typeface="Arial" panose="020B0604020202020204" pitchFamily="34" charset="0"/>
                          <a:cs typeface="Arial" panose="020B0604020202020204" pitchFamily="34" charset="0"/>
                        </a:rPr>
                        <a:t>Type</a:t>
                      </a:r>
                    </a:p>
                  </a:txBody>
                  <a:tcPr anchor="b"/>
                </a:tc>
                <a:tc>
                  <a:txBody>
                    <a:bodyPr/>
                    <a:lstStyle/>
                    <a:p>
                      <a:pPr algn="ctr" fontAlgn="ctr"/>
                      <a:endParaRPr lang="en-US" sz="2400" b="1">
                        <a:solidFill>
                          <a:schemeClr val="tx1"/>
                        </a:solidFill>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Total</a:t>
                      </a:r>
                    </a:p>
                  </a:txBody>
                  <a:tcPr anchor="ct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Red </a:t>
                      </a:r>
                      <a:endParaRPr lang="en-US" sz="2400" b="1">
                        <a:effectLst/>
                        <a:latin typeface="Arial" panose="020B0604020202020204" pitchFamily="34" charset="0"/>
                        <a:cs typeface="Arial" panose="020B0604020202020204" pitchFamily="34" charset="0"/>
                      </a:endParaRPr>
                    </a:p>
                  </a:txBody>
                  <a:tcPr anchor="ctr">
                    <a:solidFill>
                      <a:srgbClr val="C00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Orange </a:t>
                      </a:r>
                    </a:p>
                  </a:txBody>
                  <a:tcPr anchor="ctr">
                    <a:solidFill>
                      <a:srgbClr val="FFC0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chemeClr val="tx1"/>
                          </a:solidFill>
                          <a:effectLst/>
                          <a:latin typeface="Arial" panose="020B0604020202020204" pitchFamily="34" charset="0"/>
                          <a:cs typeface="Arial" panose="020B0604020202020204" pitchFamily="34" charset="0"/>
                        </a:rPr>
                        <a:t>Yellow </a:t>
                      </a:r>
                    </a:p>
                  </a:txBody>
                  <a:tcPr anchor="ctr">
                    <a:solidFill>
                      <a:srgbClr val="FFFF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Green </a:t>
                      </a:r>
                      <a:endParaRPr lang="en-US" sz="2400" b="1">
                        <a:effectLst/>
                        <a:latin typeface="Arial" panose="020B0604020202020204" pitchFamily="34" charset="0"/>
                        <a:cs typeface="Arial" panose="020B0604020202020204" pitchFamily="34" charset="0"/>
                      </a:endParaRPr>
                    </a:p>
                  </a:txBody>
                  <a:tcPr anchor="ctr">
                    <a:solidFill>
                      <a:srgbClr val="009900"/>
                    </a:solidFill>
                  </a:tcPr>
                </a:tc>
                <a:tc>
                  <a:txBody>
                    <a:bodyPr/>
                    <a:lstStyle/>
                    <a:p>
                      <a:pPr algn="ctr" fontAlgn="ctr"/>
                      <a:endParaRPr lang="en-US" sz="2400" b="1">
                        <a:effectLst/>
                        <a:latin typeface="Arial" panose="020B0604020202020204" pitchFamily="34" charset="0"/>
                        <a:cs typeface="Arial" panose="020B0604020202020204" pitchFamily="34" charset="0"/>
                      </a:endParaRPr>
                    </a:p>
                    <a:p>
                      <a:pPr algn="ctr" rtl="0" fontAlgn="base"/>
                      <a:r>
                        <a:rPr lang="en-US" sz="2400" b="1">
                          <a:solidFill>
                            <a:srgbClr val="FFFFFF"/>
                          </a:solidFill>
                          <a:effectLst/>
                          <a:latin typeface="Arial" panose="020B0604020202020204" pitchFamily="34" charset="0"/>
                          <a:cs typeface="Arial" panose="020B0604020202020204" pitchFamily="34" charset="0"/>
                        </a:rPr>
                        <a:t>Blue </a:t>
                      </a:r>
                      <a:endParaRPr lang="en-US" sz="2400" b="1">
                        <a:effectLst/>
                        <a:latin typeface="Arial" panose="020B0604020202020204" pitchFamily="34" charset="0"/>
                        <a:cs typeface="Arial" panose="020B0604020202020204" pitchFamily="34" charset="0"/>
                      </a:endParaRPr>
                    </a:p>
                  </a:txBody>
                  <a:tcPr anchor="ctr">
                    <a:solidFill>
                      <a:srgbClr val="0070C0"/>
                    </a:solidFill>
                  </a:tcPr>
                </a:tc>
                <a:extLst>
                  <a:ext uri="{0D108BD9-81ED-4DB2-BD59-A6C34878D82A}">
                    <a16:rowId xmlns:a16="http://schemas.microsoft.com/office/drawing/2014/main" val="3220479479"/>
                  </a:ext>
                </a:extLst>
              </a:tr>
              <a:tr h="1273605">
                <a:tc>
                  <a:txBody>
                    <a:bodyPr/>
                    <a:lstStyle/>
                    <a:p>
                      <a:pPr algn="ctr" rtl="0" fontAlgn="base"/>
                      <a:r>
                        <a:rPr lang="en-US" sz="2400" b="1">
                          <a:solidFill>
                            <a:schemeClr val="tx1"/>
                          </a:solidFill>
                          <a:effectLst/>
                          <a:latin typeface="Arial" panose="020B0604020202020204" pitchFamily="34" charset="0"/>
                          <a:cs typeface="Arial" panose="020B0604020202020204" pitchFamily="34" charset="0"/>
                        </a:rPr>
                        <a:t>Schools</a:t>
                      </a:r>
                      <a:endParaRPr lang="en-US" sz="2400">
                        <a:latin typeface="Arial" panose="020B0604020202020204" pitchFamily="34" charset="0"/>
                        <a:cs typeface="Arial" panose="020B0604020202020204" pitchFamily="34" charset="0"/>
                      </a:endParaRP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8,247 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238 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(2.9%)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1,436 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(17.4%)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2,207 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(26.8%)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3,015 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(36.6%)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1,351 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(16.4%) </a:t>
                      </a:r>
                    </a:p>
                  </a:txBody>
                  <a:tcPr anchor="ctr"/>
                </a:tc>
                <a:extLst>
                  <a:ext uri="{0D108BD9-81ED-4DB2-BD59-A6C34878D82A}">
                    <a16:rowId xmlns:a16="http://schemas.microsoft.com/office/drawing/2014/main" val="4040513713"/>
                  </a:ext>
                </a:extLst>
              </a:tr>
              <a:tr h="973933">
                <a:tc>
                  <a:txBody>
                    <a:bodyPr/>
                    <a:lstStyle/>
                    <a:p>
                      <a:pPr lvl="0" algn="ctr">
                        <a:buNone/>
                      </a:pPr>
                      <a:r>
                        <a:rPr lang="en-US" sz="2400" b="1">
                          <a:solidFill>
                            <a:schemeClr val="tx1"/>
                          </a:solidFill>
                          <a:effectLst/>
                          <a:latin typeface="Arial" panose="020B0604020202020204" pitchFamily="34" charset="0"/>
                          <a:cs typeface="Arial" panose="020B0604020202020204" pitchFamily="34" charset="0"/>
                        </a:rPr>
                        <a:t>Districts</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799 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14 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(1.8%)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106 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(13.3%)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267 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(33.4%) </a:t>
                      </a:r>
                    </a:p>
                  </a:txBody>
                  <a:tcPr anchor="ctr"/>
                </a:tc>
                <a:tc>
                  <a:txBody>
                    <a:bodyPr/>
                    <a:lstStyle/>
                    <a:p>
                      <a:pPr algn="ctr" rtl="0" fontAlgn="base">
                        <a:lnSpc>
                          <a:spcPct val="100000"/>
                        </a:lnSpc>
                        <a:buNone/>
                      </a:pP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317 </a:t>
                      </a:r>
                      <a:b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a:solidFill>
                            <a:srgbClr val="000000"/>
                          </a:solidFill>
                          <a:effectLst/>
                          <a:latin typeface="Arial" panose="020B0604020202020204" pitchFamily="34" charset="0"/>
                          <a:ea typeface="Calibri" panose="020F0502020204030204" pitchFamily="34" charset="0"/>
                          <a:cs typeface="Arial" panose="020B0604020202020204" pitchFamily="34" charset="0"/>
                        </a:rPr>
                        <a:t>(39.7%) </a:t>
                      </a:r>
                    </a:p>
                  </a:txBody>
                  <a:tcPr anchor="ctr"/>
                </a:tc>
                <a:tc>
                  <a:txBody>
                    <a:bodyPr/>
                    <a:lstStyle/>
                    <a:p>
                      <a:pPr algn="ctr" rtl="0" fontAlgn="base">
                        <a:lnSpc>
                          <a:spcPct val="100000"/>
                        </a:lnSpc>
                        <a:buNone/>
                      </a:pPr>
                      <a: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95 </a:t>
                      </a:r>
                      <a:b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(11.9%) </a:t>
                      </a:r>
                    </a:p>
                  </a:txBody>
                  <a:tcPr anchor="ctr"/>
                </a:tc>
                <a:extLst>
                  <a:ext uri="{0D108BD9-81ED-4DB2-BD59-A6C34878D82A}">
                    <a16:rowId xmlns:a16="http://schemas.microsoft.com/office/drawing/2014/main" val="1880092959"/>
                  </a:ext>
                </a:extLst>
              </a:tr>
            </a:tbl>
          </a:graphicData>
        </a:graphic>
      </p:graphicFrame>
      <p:sp>
        <p:nvSpPr>
          <p:cNvPr id="5" name="Content Placeholder 4">
            <a:extLst>
              <a:ext uri="{FF2B5EF4-FFF2-40B4-BE49-F238E27FC236}">
                <a16:creationId xmlns:a16="http://schemas.microsoft.com/office/drawing/2014/main" id="{0B875403-6F46-B485-DD82-F768EAB03E46}"/>
              </a:ext>
            </a:extLst>
          </p:cNvPr>
          <p:cNvSpPr>
            <a:spLocks noGrp="1"/>
          </p:cNvSpPr>
          <p:nvPr>
            <p:ph sz="half" idx="2"/>
          </p:nvPr>
        </p:nvSpPr>
        <p:spPr>
          <a:xfrm>
            <a:off x="914581" y="1825625"/>
            <a:ext cx="10611672" cy="1098049"/>
          </a:xfrm>
        </p:spPr>
        <p:txBody>
          <a:bodyPr>
            <a:normAutofit fontScale="77500" lnSpcReduction="20000"/>
          </a:bodyPr>
          <a:lstStyle/>
          <a:p>
            <a:pPr marL="91440" indent="0">
              <a:buNone/>
            </a:pPr>
            <a:r>
              <a:rPr lang="en-US" sz="3400" dirty="0"/>
              <a:t>This table provides an overview of the number of schools and districts who received a performance color for this indicator and the number for each of the performance categories.</a:t>
            </a:r>
            <a:endParaRPr lang="en-US" dirty="0"/>
          </a:p>
        </p:txBody>
      </p:sp>
    </p:spTree>
    <p:extLst>
      <p:ext uri="{BB962C8B-B14F-4D97-AF65-F5344CB8AC3E}">
        <p14:creationId xmlns:p14="http://schemas.microsoft.com/office/powerpoint/2010/main" val="2163372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5B04-13C0-6DF4-140F-43535F540B53}"/>
              </a:ext>
            </a:extLst>
          </p:cNvPr>
          <p:cNvSpPr>
            <a:spLocks noGrp="1"/>
          </p:cNvSpPr>
          <p:nvPr>
            <p:ph type="title"/>
          </p:nvPr>
        </p:nvSpPr>
        <p:spPr>
          <a:xfrm>
            <a:off x="381001" y="552451"/>
            <a:ext cx="11429999" cy="1447800"/>
          </a:xfrm>
        </p:spPr>
        <p:txBody>
          <a:bodyPr anchor="ctr">
            <a:normAutofit/>
          </a:bodyPr>
          <a:lstStyle/>
          <a:p>
            <a:r>
              <a:rPr lang="en-US" b="1" dirty="0">
                <a:latin typeface="Arial" panose="020B0604020202020204" pitchFamily="34" charset="0"/>
                <a:cs typeface="Arial" panose="020B0604020202020204" pitchFamily="34" charset="0"/>
              </a:rPr>
              <a:t>2025 Dashboard State Summary</a:t>
            </a:r>
          </a:p>
        </p:txBody>
      </p:sp>
      <p:pic>
        <p:nvPicPr>
          <p:cNvPr id="5" name="Content Placeholder 4" descr="2025 Dashboard State Summary, indicator cards and colors. Chronic Absenteeism, yellow, Suspension Rate, green, English Learner Progress, yellow, Graduation Rate, green, College/Career, green, English Language Arts, yellow, Mathematics, yellow.">
            <a:extLst>
              <a:ext uri="{FF2B5EF4-FFF2-40B4-BE49-F238E27FC236}">
                <a16:creationId xmlns:a16="http://schemas.microsoft.com/office/drawing/2014/main" id="{426635A6-28E5-50A0-339C-A05A8D40F7EA}"/>
              </a:ext>
            </a:extLst>
          </p:cNvPr>
          <p:cNvPicPr>
            <a:picLocks noGrp="1" noChangeAspect="1"/>
          </p:cNvPicPr>
          <p:nvPr>
            <p:ph idx="1"/>
          </p:nvPr>
        </p:nvPicPr>
        <p:blipFill>
          <a:blip r:embed="rId2"/>
          <a:stretch>
            <a:fillRect/>
          </a:stretch>
        </p:blipFill>
        <p:spPr>
          <a:xfrm>
            <a:off x="381000" y="2401221"/>
            <a:ext cx="11430000" cy="2914651"/>
          </a:xfrm>
          <a:prstGeom prst="rect">
            <a:avLst/>
          </a:prstGeom>
          <a:noFill/>
        </p:spPr>
      </p:pic>
    </p:spTree>
    <p:extLst>
      <p:ext uri="{BB962C8B-B14F-4D97-AF65-F5344CB8AC3E}">
        <p14:creationId xmlns:p14="http://schemas.microsoft.com/office/powerpoint/2010/main" val="1042034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F9A9FD-1DF5-F63A-F7B7-6AFB3E356F03}"/>
              </a:ext>
            </a:extLst>
          </p:cNvPr>
          <p:cNvSpPr>
            <a:spLocks noGrp="1"/>
          </p:cNvSpPr>
          <p:nvPr>
            <p:ph type="title"/>
          </p:nvPr>
        </p:nvSpPr>
        <p:spPr>
          <a:xfrm>
            <a:off x="962415" y="487473"/>
            <a:ext cx="10393532" cy="494412"/>
          </a:xfrm>
        </p:spPr>
        <p:txBody>
          <a:bodyPr anchor="ctr">
            <a:noAutofit/>
          </a:bodyPr>
          <a:lstStyle/>
          <a:p>
            <a:r>
              <a:rPr lang="en-US" sz="4000" b="1"/>
              <a:t>What is the Dashboard Toolkit?</a:t>
            </a:r>
          </a:p>
        </p:txBody>
      </p:sp>
      <p:sp>
        <p:nvSpPr>
          <p:cNvPr id="5" name="Content Placeholder 4">
            <a:extLst>
              <a:ext uri="{FF2B5EF4-FFF2-40B4-BE49-F238E27FC236}">
                <a16:creationId xmlns:a16="http://schemas.microsoft.com/office/drawing/2014/main" id="{A69EF982-B0C9-D7C1-AB86-56A68C70CB92}"/>
              </a:ext>
            </a:extLst>
          </p:cNvPr>
          <p:cNvSpPr>
            <a:spLocks noGrp="1"/>
          </p:cNvSpPr>
          <p:nvPr>
            <p:ph idx="1"/>
          </p:nvPr>
        </p:nvSpPr>
        <p:spPr>
          <a:xfrm>
            <a:off x="807866" y="1397358"/>
            <a:ext cx="10393533" cy="4601106"/>
          </a:xfrm>
        </p:spPr>
        <p:txBody>
          <a:bodyPr>
            <a:noAutofit/>
          </a:bodyPr>
          <a:lstStyle/>
          <a:p>
            <a:pPr marL="457200" indent="-457200">
              <a:lnSpc>
                <a:spcPct val="100000"/>
              </a:lnSpc>
              <a:spcBef>
                <a:spcPts val="1200"/>
              </a:spcBef>
              <a:buFont typeface="Arial" panose="020B0604020202020204" pitchFamily="34" charset="0"/>
              <a:buChar char="•"/>
            </a:pPr>
            <a:r>
              <a:rPr lang="en-US" sz="3200" b="0" i="0" dirty="0">
                <a:solidFill>
                  <a:srgbClr val="000000"/>
                </a:solidFill>
                <a:effectLst/>
              </a:rPr>
              <a:t>Informational materials that help explain the data reported on the California School Dashboard</a:t>
            </a:r>
          </a:p>
          <a:p>
            <a:pPr marL="457200" indent="-457200">
              <a:lnSpc>
                <a:spcPct val="100000"/>
              </a:lnSpc>
              <a:spcBef>
                <a:spcPts val="1200"/>
              </a:spcBef>
              <a:buFont typeface="Arial" panose="020B0604020202020204" pitchFamily="34" charset="0"/>
              <a:buChar char="•"/>
            </a:pPr>
            <a:r>
              <a:rPr lang="en-US" sz="3200" dirty="0"/>
              <a:t>Dashboard Communications Toolkit webpage </a:t>
            </a:r>
            <a:r>
              <a:rPr lang="en-US" sz="3200" dirty="0">
                <a:hlinkClick r:id="rId3" tooltip="Dashboard Toolkit link"/>
              </a:rPr>
              <a:t>https://www.cde.ca.gov/ta/ac/cm/dashboardtoolkit.asp</a:t>
            </a:r>
            <a:r>
              <a:rPr lang="en-US" sz="3200" dirty="0"/>
              <a:t> </a:t>
            </a:r>
          </a:p>
        </p:txBody>
      </p:sp>
    </p:spTree>
    <p:extLst>
      <p:ext uri="{BB962C8B-B14F-4D97-AF65-F5344CB8AC3E}">
        <p14:creationId xmlns:p14="http://schemas.microsoft.com/office/powerpoint/2010/main" val="2922359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A812-CA40-1121-3C8E-7916E450BE7D}"/>
              </a:ext>
            </a:extLst>
          </p:cNvPr>
          <p:cNvSpPr>
            <a:spLocks noGrp="1"/>
          </p:cNvSpPr>
          <p:nvPr>
            <p:ph type="title"/>
          </p:nvPr>
        </p:nvSpPr>
        <p:spPr/>
        <p:txBody>
          <a:bodyPr/>
          <a:lstStyle/>
          <a:p>
            <a:r>
              <a:rPr lang="en-US" sz="4800" cap="none" dirty="0"/>
              <a:t>Local Control Funding Formula Eligibility Determinations</a:t>
            </a:r>
          </a:p>
        </p:txBody>
      </p:sp>
      <p:sp>
        <p:nvSpPr>
          <p:cNvPr id="3" name="Text Placeholder 2">
            <a:extLst>
              <a:ext uri="{FF2B5EF4-FFF2-40B4-BE49-F238E27FC236}">
                <a16:creationId xmlns:a16="http://schemas.microsoft.com/office/drawing/2014/main" id="{2F6B83E5-EE3E-863A-2DB4-7EED67D922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83318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A7BFF-74FC-D0BB-EBE8-CBAEE2AE0278}"/>
              </a:ext>
            </a:extLst>
          </p:cNvPr>
          <p:cNvSpPr>
            <a:spLocks noGrp="1"/>
          </p:cNvSpPr>
          <p:nvPr>
            <p:ph type="title"/>
          </p:nvPr>
        </p:nvSpPr>
        <p:spPr/>
        <p:txBody>
          <a:bodyPr>
            <a:normAutofit/>
          </a:bodyPr>
          <a:lstStyle/>
          <a:p>
            <a:r>
              <a:rPr lang="en-US" sz="4800" dirty="0"/>
              <a:t>California School Dashboard Updates</a:t>
            </a:r>
          </a:p>
        </p:txBody>
      </p:sp>
      <p:sp>
        <p:nvSpPr>
          <p:cNvPr id="6" name="Text Placeholder 5">
            <a:extLst>
              <a:ext uri="{FF2B5EF4-FFF2-40B4-BE49-F238E27FC236}">
                <a16:creationId xmlns:a16="http://schemas.microsoft.com/office/drawing/2014/main" id="{EA73AE04-531B-3DD6-2913-7410054B63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40936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E8B837-26B9-4058-AFCE-2613DF2CFE63}"/>
              </a:ext>
            </a:extLst>
          </p:cNvPr>
          <p:cNvSpPr>
            <a:spLocks noGrp="1"/>
          </p:cNvSpPr>
          <p:nvPr>
            <p:ph type="title"/>
          </p:nvPr>
        </p:nvSpPr>
        <p:spPr>
          <a:xfrm>
            <a:off x="808037" y="286466"/>
            <a:ext cx="10393532" cy="494412"/>
          </a:xfrm>
        </p:spPr>
        <p:txBody>
          <a:bodyPr>
            <a:normAutofit fontScale="90000"/>
          </a:bodyPr>
          <a:lstStyle/>
          <a:p>
            <a:r>
              <a:rPr lang="en-US" sz="4000" cap="none" dirty="0"/>
              <a:t>Levels of Support</a:t>
            </a:r>
          </a:p>
        </p:txBody>
      </p:sp>
      <p:graphicFrame>
        <p:nvGraphicFramePr>
          <p:cNvPr id="6" name="Content Placeholder 5">
            <a:extLst>
              <a:ext uri="{FF2B5EF4-FFF2-40B4-BE49-F238E27FC236}">
                <a16:creationId xmlns:a16="http://schemas.microsoft.com/office/drawing/2014/main" id="{62B03841-B287-718A-1323-64B92529C83C}"/>
              </a:ext>
            </a:extLst>
          </p:cNvPr>
          <p:cNvGraphicFramePr>
            <a:graphicFrameLocks noGrp="1"/>
          </p:cNvGraphicFramePr>
          <p:nvPr>
            <p:ph idx="1"/>
          </p:nvPr>
        </p:nvGraphicFramePr>
        <p:xfrm>
          <a:off x="808037" y="858838"/>
          <a:ext cx="10125434" cy="5371841"/>
        </p:xfrm>
        <a:graphic>
          <a:graphicData uri="http://schemas.openxmlformats.org/drawingml/2006/table">
            <a:tbl>
              <a:tblPr firstRow="1" bandRow="1">
                <a:tableStyleId>{3B4B98B0-60AC-42C2-AFA5-B58CD77FA1E5}</a:tableStyleId>
              </a:tblPr>
              <a:tblGrid>
                <a:gridCol w="4082940">
                  <a:extLst>
                    <a:ext uri="{9D8B030D-6E8A-4147-A177-3AD203B41FA5}">
                      <a16:colId xmlns:a16="http://schemas.microsoft.com/office/drawing/2014/main" val="442546238"/>
                    </a:ext>
                  </a:extLst>
                </a:gridCol>
                <a:gridCol w="6042494">
                  <a:extLst>
                    <a:ext uri="{9D8B030D-6E8A-4147-A177-3AD203B41FA5}">
                      <a16:colId xmlns:a16="http://schemas.microsoft.com/office/drawing/2014/main" val="2090297418"/>
                    </a:ext>
                  </a:extLst>
                </a:gridCol>
              </a:tblGrid>
              <a:tr h="437838">
                <a:tc>
                  <a:txBody>
                    <a:bodyPr/>
                    <a:lstStyle/>
                    <a:p>
                      <a:r>
                        <a:rPr lang="en-US" sz="2400">
                          <a:solidFill>
                            <a:schemeClr val="bg1"/>
                          </a:solidFill>
                          <a:latin typeface="Arial" panose="020B0604020202020204" pitchFamily="34" charset="0"/>
                          <a:cs typeface="Arial" panose="020B0604020202020204" pitchFamily="34" charset="0"/>
                        </a:rPr>
                        <a:t>Level of Support</a:t>
                      </a:r>
                    </a:p>
                  </a:txBody>
                  <a:tcPr>
                    <a:solidFill>
                      <a:schemeClr val="bg2"/>
                    </a:solidFill>
                  </a:tcPr>
                </a:tc>
                <a:tc>
                  <a:txBody>
                    <a:bodyPr/>
                    <a:lstStyle/>
                    <a:p>
                      <a:r>
                        <a:rPr lang="en-US" sz="2400">
                          <a:solidFill>
                            <a:schemeClr val="bg1"/>
                          </a:solidFill>
                          <a:latin typeface="Arial" panose="020B0604020202020204" pitchFamily="34" charset="0"/>
                          <a:cs typeface="Arial" panose="020B0604020202020204" pitchFamily="34" charset="0"/>
                        </a:rPr>
                        <a:t>Description of Support</a:t>
                      </a:r>
                    </a:p>
                  </a:txBody>
                  <a:tcPr>
                    <a:solidFill>
                      <a:schemeClr val="bg2"/>
                    </a:solidFill>
                  </a:tcPr>
                </a:tc>
                <a:extLst>
                  <a:ext uri="{0D108BD9-81ED-4DB2-BD59-A6C34878D82A}">
                    <a16:rowId xmlns:a16="http://schemas.microsoft.com/office/drawing/2014/main" val="3330130288"/>
                  </a:ext>
                </a:extLst>
              </a:tr>
              <a:tr h="788109">
                <a:tc>
                  <a:txBody>
                    <a:bodyPr/>
                    <a:lstStyle/>
                    <a:p>
                      <a:r>
                        <a:rPr lang="en-US" sz="2400">
                          <a:solidFill>
                            <a:schemeClr val="tx1"/>
                          </a:solidFill>
                          <a:latin typeface="Arial" panose="020B0604020202020204" pitchFamily="34" charset="0"/>
                          <a:cs typeface="Arial" panose="020B0604020202020204" pitchFamily="34" charset="0"/>
                        </a:rPr>
                        <a:t>Level 1- Universal Support for All</a:t>
                      </a:r>
                    </a:p>
                  </a:txBody>
                  <a:tcPr/>
                </a:tc>
                <a:tc>
                  <a:txBody>
                    <a:bodyPr/>
                    <a:lstStyle/>
                    <a:p>
                      <a:r>
                        <a:rPr lang="en-US" sz="2400" b="0" i="0" kern="1200">
                          <a:solidFill>
                            <a:schemeClr val="tx1"/>
                          </a:solidFill>
                          <a:effectLst/>
                          <a:latin typeface="Arial" panose="020B0604020202020204" pitchFamily="34" charset="0"/>
                          <a:ea typeface="+mn-ea"/>
                          <a:cs typeface="Arial" panose="020B0604020202020204" pitchFamily="34" charset="0"/>
                        </a:rPr>
                        <a:t>Resources and assistance that is made available to all local educational agencies</a:t>
                      </a:r>
                      <a:endParaRPr lang="en-US" sz="24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98634167"/>
                  </a:ext>
                </a:extLst>
              </a:tr>
              <a:tr h="1348481">
                <a:tc>
                  <a:txBody>
                    <a:bodyPr/>
                    <a:lstStyle/>
                    <a:p>
                      <a:r>
                        <a:rPr lang="en-US" sz="2400" b="1">
                          <a:solidFill>
                            <a:schemeClr val="tx1"/>
                          </a:solidFill>
                          <a:latin typeface="Arial" panose="020B0604020202020204" pitchFamily="34" charset="0"/>
                          <a:cs typeface="Arial" panose="020B0604020202020204" pitchFamily="34" charset="0"/>
                        </a:rPr>
                        <a:t>Level 2 – Targeted Support / Supplemental (Differentiated Assistance)</a:t>
                      </a:r>
                    </a:p>
                  </a:txBody>
                  <a:tcPr/>
                </a:tc>
                <a:tc>
                  <a:txBody>
                    <a:bodyPr/>
                    <a:lstStyle/>
                    <a:p>
                      <a:r>
                        <a:rPr lang="en-US" sz="2400" b="1" i="0" kern="1200">
                          <a:solidFill>
                            <a:schemeClr val="tx1"/>
                          </a:solidFill>
                          <a:effectLst/>
                          <a:latin typeface="Arial" panose="020B0604020202020204" pitchFamily="34" charset="0"/>
                          <a:ea typeface="+mn-ea"/>
                          <a:cs typeface="Arial" panose="020B0604020202020204" pitchFamily="34" charset="0"/>
                        </a:rPr>
                        <a:t>Local educational agencies that meet certain eligibility criteria for additional support</a:t>
                      </a:r>
                      <a:endParaRPr lang="en-US" sz="2400" b="1">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65696144"/>
                  </a:ext>
                </a:extLst>
              </a:tr>
              <a:tr h="1138379">
                <a:tc>
                  <a:txBody>
                    <a:bodyPr/>
                    <a:lstStyle/>
                    <a:p>
                      <a:r>
                        <a:rPr lang="en-US" sz="2400">
                          <a:solidFill>
                            <a:schemeClr val="tx1"/>
                          </a:solidFill>
                          <a:latin typeface="Arial" panose="020B0604020202020204" pitchFamily="34" charset="0"/>
                          <a:cs typeface="Arial" panose="020B0604020202020204" pitchFamily="34" charset="0"/>
                        </a:rPr>
                        <a:t>Level 3 – Intensive Intervention (Direct Technical Assistance)</a:t>
                      </a:r>
                    </a:p>
                  </a:txBody>
                  <a:tcPr/>
                </a:tc>
                <a:tc>
                  <a:txBody>
                    <a:bodyPr/>
                    <a:lstStyle/>
                    <a:p>
                      <a:r>
                        <a:rPr lang="en-US" sz="2400">
                          <a:solidFill>
                            <a:schemeClr val="tx1"/>
                          </a:solidFill>
                          <a:latin typeface="Arial" panose="020B0604020202020204" pitchFamily="34" charset="0"/>
                          <a:cs typeface="Arial" panose="020B0604020202020204" pitchFamily="34" charset="0"/>
                        </a:rPr>
                        <a:t>The California Collaborative on Education Excellence (CCEE) provides more intensive support for eligible LEAs</a:t>
                      </a:r>
                    </a:p>
                  </a:txBody>
                  <a:tcPr/>
                </a:tc>
                <a:extLst>
                  <a:ext uri="{0D108BD9-81ED-4DB2-BD59-A6C34878D82A}">
                    <a16:rowId xmlns:a16="http://schemas.microsoft.com/office/drawing/2014/main" val="1270952769"/>
                  </a:ext>
                </a:extLst>
              </a:tr>
              <a:tr h="1138379">
                <a:tc>
                  <a:txBody>
                    <a:bodyPr/>
                    <a:lstStyle/>
                    <a:p>
                      <a:r>
                        <a:rPr lang="en-US" sz="2400">
                          <a:solidFill>
                            <a:schemeClr val="tx1"/>
                          </a:solidFill>
                          <a:latin typeface="Arial" panose="020B0604020202020204" pitchFamily="34" charset="0"/>
                          <a:cs typeface="Arial" panose="020B0604020202020204" pitchFamily="34" charset="0"/>
                        </a:rPr>
                        <a:t>State Level Intervention </a:t>
                      </a:r>
                    </a:p>
                  </a:txBody>
                  <a:tcPr/>
                </a:tc>
                <a:tc>
                  <a:txBody>
                    <a:bodyPr/>
                    <a:lstStyle/>
                    <a:p>
                      <a:r>
                        <a:rPr lang="en-US" sz="2400" b="0" i="0" kern="1200" dirty="0">
                          <a:solidFill>
                            <a:schemeClr val="tx1"/>
                          </a:solidFill>
                          <a:effectLst/>
                          <a:latin typeface="Arial" panose="020B0604020202020204" pitchFamily="34" charset="0"/>
                          <a:ea typeface="+mn-ea"/>
                          <a:cs typeface="Arial" panose="020B0604020202020204" pitchFamily="34" charset="0"/>
                        </a:rPr>
                        <a:t>The SSPI may, with the approval of the State Board of Education, intervene where the CCEE determines that the LEA meets specified criteria</a:t>
                      </a:r>
                      <a:endParaRPr lang="en-US" sz="3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7766370"/>
                  </a:ext>
                </a:extLst>
              </a:tr>
            </a:tbl>
          </a:graphicData>
        </a:graphic>
      </p:graphicFrame>
    </p:spTree>
    <p:extLst>
      <p:ext uri="{BB962C8B-B14F-4D97-AF65-F5344CB8AC3E}">
        <p14:creationId xmlns:p14="http://schemas.microsoft.com/office/powerpoint/2010/main" val="1551573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B869-14C4-B665-C6B0-07436F6CC9CD}"/>
              </a:ext>
            </a:extLst>
          </p:cNvPr>
          <p:cNvSpPr>
            <a:spLocks noGrp="1"/>
          </p:cNvSpPr>
          <p:nvPr>
            <p:ph type="title"/>
          </p:nvPr>
        </p:nvSpPr>
        <p:spPr/>
        <p:txBody>
          <a:bodyPr>
            <a:normAutofit fontScale="90000"/>
          </a:bodyPr>
          <a:lstStyle/>
          <a:p>
            <a:r>
              <a:rPr lang="en-US" sz="4800" cap="none">
                <a:cs typeface="Aharoni"/>
              </a:rPr>
              <a:t>Differentiated Assistance Criteria</a:t>
            </a:r>
            <a:endParaRPr lang="en-US" sz="4800" cap="none"/>
          </a:p>
        </p:txBody>
      </p:sp>
      <p:sp>
        <p:nvSpPr>
          <p:cNvPr id="3" name="Content Placeholder 2">
            <a:extLst>
              <a:ext uri="{FF2B5EF4-FFF2-40B4-BE49-F238E27FC236}">
                <a16:creationId xmlns:a16="http://schemas.microsoft.com/office/drawing/2014/main" id="{15CFB364-2A8E-9B7B-77DA-6DF625186C5F}"/>
              </a:ext>
            </a:extLst>
          </p:cNvPr>
          <p:cNvSpPr>
            <a:spLocks noGrp="1"/>
          </p:cNvSpPr>
          <p:nvPr>
            <p:ph idx="1"/>
          </p:nvPr>
        </p:nvSpPr>
        <p:spPr>
          <a:xfrm>
            <a:off x="807867" y="967691"/>
            <a:ext cx="10393533" cy="5138928"/>
          </a:xfrm>
        </p:spPr>
        <p:txBody>
          <a:bodyPr vert="horz" lIns="91440" tIns="45720" rIns="91440" bIns="45720" rtlCol="0" anchor="t">
            <a:noAutofit/>
          </a:bodyPr>
          <a:lstStyle/>
          <a:p>
            <a:pPr>
              <a:lnSpc>
                <a:spcPct val="100000"/>
              </a:lnSpc>
              <a:spcBef>
                <a:spcPts val="0"/>
              </a:spcBef>
            </a:pPr>
            <a:r>
              <a:rPr lang="en-US" dirty="0">
                <a:latin typeface="Arial"/>
                <a:cs typeface="Arial"/>
              </a:rPr>
              <a:t>Districts and county offices of education (COEs) are eligible for differentiated assistance based on the following entry criteria:</a:t>
            </a:r>
          </a:p>
          <a:p>
            <a:pPr lvl="2">
              <a:lnSpc>
                <a:spcPct val="100000"/>
              </a:lnSpc>
              <a:spcBef>
                <a:spcPts val="0"/>
              </a:spcBef>
            </a:pPr>
            <a:r>
              <a:rPr lang="en-US" sz="2800" dirty="0">
                <a:latin typeface="Arial"/>
                <a:cs typeface="Arial"/>
              </a:rPr>
              <a:t>Student group performance in two or more LCFF state priority areas, or</a:t>
            </a:r>
          </a:p>
          <a:p>
            <a:pPr lvl="2">
              <a:lnSpc>
                <a:spcPct val="100000"/>
              </a:lnSpc>
              <a:spcBef>
                <a:spcPts val="0"/>
              </a:spcBef>
            </a:pPr>
            <a:r>
              <a:rPr lang="en-US" sz="2800" dirty="0">
                <a:latin typeface="Arial"/>
                <a:cs typeface="Arial"/>
              </a:rPr>
              <a:t>Performance on local indicators in two or more priority areas, or</a:t>
            </a:r>
          </a:p>
          <a:p>
            <a:pPr lvl="2">
              <a:lnSpc>
                <a:spcPct val="100000"/>
              </a:lnSpc>
              <a:spcBef>
                <a:spcPts val="0"/>
              </a:spcBef>
            </a:pPr>
            <a:r>
              <a:rPr lang="en-US" sz="2800" dirty="0">
                <a:latin typeface="Arial"/>
                <a:cs typeface="Arial"/>
              </a:rPr>
              <a:t>A combination of student group performance in one state priority area and local indicator performance in one different priority area.</a:t>
            </a:r>
          </a:p>
          <a:p>
            <a:pPr>
              <a:lnSpc>
                <a:spcPct val="100000"/>
              </a:lnSpc>
              <a:spcBef>
                <a:spcPts val="0"/>
              </a:spcBef>
            </a:pPr>
            <a:r>
              <a:rPr lang="en-US" dirty="0">
                <a:latin typeface="Arial"/>
                <a:cs typeface="Arial"/>
              </a:rPr>
              <a:t>The eligibility criteria for charters is identical to districts/COEs eligibility criteria, except for charter schools are required to meet the criteria </a:t>
            </a:r>
            <a:r>
              <a:rPr lang="en-US" b="1" dirty="0">
                <a:latin typeface="Arial"/>
                <a:cs typeface="Arial"/>
              </a:rPr>
              <a:t>in two or more years.</a:t>
            </a:r>
            <a:endParaRPr lang="en-US" dirty="0">
              <a:latin typeface="Arial"/>
              <a:cs typeface="Arial"/>
            </a:endParaRPr>
          </a:p>
        </p:txBody>
      </p:sp>
    </p:spTree>
    <p:extLst>
      <p:ext uri="{BB962C8B-B14F-4D97-AF65-F5344CB8AC3E}">
        <p14:creationId xmlns:p14="http://schemas.microsoft.com/office/powerpoint/2010/main" val="3101058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0D0F-DCD8-EA8F-2E36-C51C5B5831C3}"/>
              </a:ext>
            </a:extLst>
          </p:cNvPr>
          <p:cNvSpPr>
            <a:spLocks noGrp="1"/>
          </p:cNvSpPr>
          <p:nvPr>
            <p:ph type="title"/>
          </p:nvPr>
        </p:nvSpPr>
        <p:spPr/>
        <p:txBody>
          <a:bodyPr>
            <a:normAutofit fontScale="90000"/>
          </a:bodyPr>
          <a:lstStyle/>
          <a:p>
            <a:pPr algn="ctr"/>
            <a:r>
              <a:rPr lang="en-US" sz="4000" cap="none" dirty="0">
                <a:ea typeface="+mj-lt"/>
                <a:cs typeface="+mj-lt"/>
              </a:rPr>
              <a:t>Differentiated Assistance Eligibility Criteria for Priority Areas 1 to 3</a:t>
            </a:r>
            <a:endParaRPr lang="en-US" sz="4000" cap="none" dirty="0"/>
          </a:p>
        </p:txBody>
      </p:sp>
      <p:graphicFrame>
        <p:nvGraphicFramePr>
          <p:cNvPr id="4" name="Table 4" descr="Priority Number, Priority Area, and Criteria for Differentiated Assistance Eligibility Criteria for Priorities 1 through 5.">
            <a:extLst>
              <a:ext uri="{FF2B5EF4-FFF2-40B4-BE49-F238E27FC236}">
                <a16:creationId xmlns:a16="http://schemas.microsoft.com/office/drawing/2014/main" id="{FCC98CAE-C2CF-BD49-825B-8EF1690F3854}"/>
              </a:ext>
            </a:extLst>
          </p:cNvPr>
          <p:cNvGraphicFramePr>
            <a:graphicFrameLocks noGrp="1"/>
          </p:cNvGraphicFramePr>
          <p:nvPr>
            <p:ph idx="1"/>
          </p:nvPr>
        </p:nvGraphicFramePr>
        <p:xfrm>
          <a:off x="899319" y="1665083"/>
          <a:ext cx="9631029" cy="3681924"/>
        </p:xfrm>
        <a:graphic>
          <a:graphicData uri="http://schemas.openxmlformats.org/drawingml/2006/table">
            <a:tbl>
              <a:tblPr firstRow="1" bandRow="1">
                <a:tableStyleId>{5C22544A-7EE6-4342-B048-85BDC9FD1C3A}</a:tableStyleId>
              </a:tblPr>
              <a:tblGrid>
                <a:gridCol w="3590668">
                  <a:extLst>
                    <a:ext uri="{9D8B030D-6E8A-4147-A177-3AD203B41FA5}">
                      <a16:colId xmlns:a16="http://schemas.microsoft.com/office/drawing/2014/main" val="2721237073"/>
                    </a:ext>
                  </a:extLst>
                </a:gridCol>
                <a:gridCol w="6040361">
                  <a:extLst>
                    <a:ext uri="{9D8B030D-6E8A-4147-A177-3AD203B41FA5}">
                      <a16:colId xmlns:a16="http://schemas.microsoft.com/office/drawing/2014/main" val="4117683089"/>
                    </a:ext>
                  </a:extLst>
                </a:gridCol>
              </a:tblGrid>
              <a:tr h="511378">
                <a:tc>
                  <a:txBody>
                    <a:bodyPr/>
                    <a:lstStyle/>
                    <a:p>
                      <a:pPr algn="ctr"/>
                      <a:r>
                        <a:rPr lang="en-US" sz="2400">
                          <a:latin typeface="Arial"/>
                        </a:rPr>
                        <a:t>Priority Area</a:t>
                      </a:r>
                    </a:p>
                  </a:txBody>
                  <a:tcPr anchor="ctr">
                    <a:solidFill>
                      <a:srgbClr val="044A6D"/>
                    </a:solidFill>
                  </a:tcPr>
                </a:tc>
                <a:tc>
                  <a:txBody>
                    <a:bodyPr/>
                    <a:lstStyle/>
                    <a:p>
                      <a:pPr algn="ctr"/>
                      <a:r>
                        <a:rPr lang="en-US" sz="2400">
                          <a:latin typeface="Arial"/>
                        </a:rPr>
                        <a:t>Criteria</a:t>
                      </a:r>
                    </a:p>
                  </a:txBody>
                  <a:tcPr anchor="ctr">
                    <a:solidFill>
                      <a:srgbClr val="044A6D"/>
                    </a:solidFill>
                  </a:tcPr>
                </a:tc>
                <a:extLst>
                  <a:ext uri="{0D108BD9-81ED-4DB2-BD59-A6C34878D82A}">
                    <a16:rowId xmlns:a16="http://schemas.microsoft.com/office/drawing/2014/main" val="1155010650"/>
                  </a:ext>
                </a:extLst>
              </a:tr>
              <a:tr h="920481">
                <a:tc>
                  <a:txBody>
                    <a:bodyPr/>
                    <a:lstStyle/>
                    <a:p>
                      <a:r>
                        <a:rPr lang="en-US" sz="2400">
                          <a:solidFill>
                            <a:schemeClr val="tx1"/>
                          </a:solidFill>
                          <a:latin typeface="Arial"/>
                        </a:rPr>
                        <a:t>1 – Basics</a:t>
                      </a:r>
                    </a:p>
                  </a:txBody>
                  <a:tcPr/>
                </a:tc>
                <a:tc>
                  <a:txBody>
                    <a:bodyPr/>
                    <a:lstStyle/>
                    <a:p>
                      <a:pPr marL="342900" lvl="0" indent="-342900">
                        <a:buFont typeface="Arial"/>
                        <a:buChar char="•"/>
                      </a:pPr>
                      <a:r>
                        <a:rPr lang="en-US" sz="2400" b="0" i="0" u="none" strike="noStrike" noProof="0">
                          <a:solidFill>
                            <a:schemeClr val="tx1"/>
                          </a:solidFill>
                          <a:latin typeface="Arial"/>
                        </a:rPr>
                        <a:t>Not Met for Two or More Years on Local Performance</a:t>
                      </a:r>
                    </a:p>
                  </a:txBody>
                  <a:tcPr/>
                </a:tc>
                <a:extLst>
                  <a:ext uri="{0D108BD9-81ED-4DB2-BD59-A6C34878D82A}">
                    <a16:rowId xmlns:a16="http://schemas.microsoft.com/office/drawing/2014/main" val="3386362562"/>
                  </a:ext>
                </a:extLst>
              </a:tr>
              <a:tr h="1329584">
                <a:tc>
                  <a:txBody>
                    <a:bodyPr/>
                    <a:lstStyle/>
                    <a:p>
                      <a:pPr lvl="0">
                        <a:buNone/>
                      </a:pPr>
                      <a:r>
                        <a:rPr lang="en-US" sz="2400">
                          <a:solidFill>
                            <a:schemeClr val="tx1"/>
                          </a:solidFill>
                          <a:latin typeface="Arial"/>
                        </a:rPr>
                        <a:t>2 – Implementation </a:t>
                      </a:r>
                      <a:r>
                        <a:rPr lang="en-US" sz="2400" b="0" i="0" u="none" strike="noStrike" noProof="0">
                          <a:solidFill>
                            <a:schemeClr val="tx1"/>
                          </a:solidFill>
                          <a:latin typeface="Arial"/>
                        </a:rPr>
                        <a:t>of State Academic Standards</a:t>
                      </a:r>
                      <a:endParaRPr lang="en-US" sz="2400">
                        <a:solidFill>
                          <a:schemeClr val="tx1"/>
                        </a:solidFill>
                        <a:latin typeface="Arial"/>
                      </a:endParaRPr>
                    </a:p>
                  </a:txBody>
                  <a:tcPr/>
                </a:tc>
                <a:tc>
                  <a:txBody>
                    <a:bodyPr/>
                    <a:lstStyle/>
                    <a:p>
                      <a:pPr marL="342900" lvl="0" indent="-342900">
                        <a:buFont typeface="Arial"/>
                        <a:buChar char="•"/>
                      </a:pPr>
                      <a:r>
                        <a:rPr lang="en-US" sz="2400" b="0" i="0" u="none" strike="noStrike" noProof="0">
                          <a:solidFill>
                            <a:schemeClr val="tx1"/>
                          </a:solidFill>
                          <a:latin typeface="Arial"/>
                        </a:rPr>
                        <a:t>Not Met for Two or More Years on Local Performance</a:t>
                      </a:r>
                      <a:endParaRPr lang="en-US" sz="2400">
                        <a:solidFill>
                          <a:schemeClr val="tx1"/>
                        </a:solidFill>
                        <a:latin typeface="Arial"/>
                      </a:endParaRPr>
                    </a:p>
                  </a:txBody>
                  <a:tcPr/>
                </a:tc>
                <a:extLst>
                  <a:ext uri="{0D108BD9-81ED-4DB2-BD59-A6C34878D82A}">
                    <a16:rowId xmlns:a16="http://schemas.microsoft.com/office/drawing/2014/main" val="753328262"/>
                  </a:ext>
                </a:extLst>
              </a:tr>
              <a:tr h="920481">
                <a:tc>
                  <a:txBody>
                    <a:bodyPr/>
                    <a:lstStyle/>
                    <a:p>
                      <a:pPr lvl="0">
                        <a:buNone/>
                      </a:pPr>
                      <a:r>
                        <a:rPr lang="en-US" sz="2400" b="0" i="0" u="none" strike="noStrike" noProof="0">
                          <a:solidFill>
                            <a:schemeClr val="tx1"/>
                          </a:solidFill>
                          <a:latin typeface="Arial"/>
                        </a:rPr>
                        <a:t>3 – Parent and Family Engagement</a:t>
                      </a:r>
                    </a:p>
                  </a:txBody>
                  <a:tcPr/>
                </a:tc>
                <a:tc>
                  <a:txBody>
                    <a:bodyPr/>
                    <a:lstStyle/>
                    <a:p>
                      <a:pPr marL="342900" lvl="0" indent="-342900" algn="l">
                        <a:lnSpc>
                          <a:spcPct val="100000"/>
                        </a:lnSpc>
                        <a:spcBef>
                          <a:spcPts val="0"/>
                        </a:spcBef>
                        <a:spcAft>
                          <a:spcPts val="0"/>
                        </a:spcAft>
                        <a:buFont typeface="Arial"/>
                        <a:buChar char="•"/>
                      </a:pPr>
                      <a:r>
                        <a:rPr lang="en-US" sz="2400" b="0" i="0" u="none" strike="noStrike" noProof="0" dirty="0">
                          <a:solidFill>
                            <a:schemeClr val="tx1"/>
                          </a:solidFill>
                          <a:latin typeface="Arial"/>
                        </a:rPr>
                        <a:t>Not Met for Two or More Years on Local Performance</a:t>
                      </a:r>
                    </a:p>
                  </a:txBody>
                  <a:tcPr/>
                </a:tc>
                <a:extLst>
                  <a:ext uri="{0D108BD9-81ED-4DB2-BD59-A6C34878D82A}">
                    <a16:rowId xmlns:a16="http://schemas.microsoft.com/office/drawing/2014/main" val="1571956437"/>
                  </a:ext>
                </a:extLst>
              </a:tr>
            </a:tbl>
          </a:graphicData>
        </a:graphic>
      </p:graphicFrame>
    </p:spTree>
    <p:extLst>
      <p:ext uri="{BB962C8B-B14F-4D97-AF65-F5344CB8AC3E}">
        <p14:creationId xmlns:p14="http://schemas.microsoft.com/office/powerpoint/2010/main" val="3261806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0D0F-DCD8-EA8F-2E36-C51C5B5831C3}"/>
              </a:ext>
            </a:extLst>
          </p:cNvPr>
          <p:cNvSpPr>
            <a:spLocks noGrp="1"/>
          </p:cNvSpPr>
          <p:nvPr>
            <p:ph type="title"/>
          </p:nvPr>
        </p:nvSpPr>
        <p:spPr/>
        <p:txBody>
          <a:bodyPr>
            <a:normAutofit fontScale="90000"/>
          </a:bodyPr>
          <a:lstStyle/>
          <a:p>
            <a:r>
              <a:rPr lang="en-US" sz="4000" dirty="0">
                <a:ea typeface="+mj-lt"/>
                <a:cs typeface="+mj-lt"/>
              </a:rPr>
              <a:t>Eligibility Criteria for Priority Areas 4 and 5 </a:t>
            </a:r>
            <a:endParaRPr lang="en-US" sz="4000" dirty="0"/>
          </a:p>
        </p:txBody>
      </p:sp>
      <p:graphicFrame>
        <p:nvGraphicFramePr>
          <p:cNvPr id="4" name="Table 4" descr="Priority Number, Priority Area, and Criteria for Eligibility Criteria for Priorities 1 through 5 continued.">
            <a:extLst>
              <a:ext uri="{FF2B5EF4-FFF2-40B4-BE49-F238E27FC236}">
                <a16:creationId xmlns:a16="http://schemas.microsoft.com/office/drawing/2014/main" id="{FCC98CAE-C2CF-BD49-825B-8EF1690F3854}"/>
              </a:ext>
            </a:extLst>
          </p:cNvPr>
          <p:cNvGraphicFramePr>
            <a:graphicFrameLocks noGrp="1"/>
          </p:cNvGraphicFramePr>
          <p:nvPr>
            <p:ph idx="1"/>
          </p:nvPr>
        </p:nvGraphicFramePr>
        <p:xfrm>
          <a:off x="732172" y="1025987"/>
          <a:ext cx="10034152" cy="4992624"/>
        </p:xfrm>
        <a:graphic>
          <a:graphicData uri="http://schemas.openxmlformats.org/drawingml/2006/table">
            <a:tbl>
              <a:tblPr firstRow="1" bandRow="1">
                <a:tableStyleId>{5C22544A-7EE6-4342-B048-85BDC9FD1C3A}</a:tableStyleId>
              </a:tblPr>
              <a:tblGrid>
                <a:gridCol w="2406655">
                  <a:extLst>
                    <a:ext uri="{9D8B030D-6E8A-4147-A177-3AD203B41FA5}">
                      <a16:colId xmlns:a16="http://schemas.microsoft.com/office/drawing/2014/main" val="2721237073"/>
                    </a:ext>
                  </a:extLst>
                </a:gridCol>
                <a:gridCol w="7627497">
                  <a:extLst>
                    <a:ext uri="{9D8B030D-6E8A-4147-A177-3AD203B41FA5}">
                      <a16:colId xmlns:a16="http://schemas.microsoft.com/office/drawing/2014/main" val="4117683089"/>
                    </a:ext>
                  </a:extLst>
                </a:gridCol>
              </a:tblGrid>
              <a:tr h="370840">
                <a:tc>
                  <a:txBody>
                    <a:bodyPr/>
                    <a:lstStyle/>
                    <a:p>
                      <a:pPr algn="ctr"/>
                      <a:r>
                        <a:rPr lang="en-US" sz="2400">
                          <a:latin typeface="Arial"/>
                        </a:rPr>
                        <a:t>Priority Area</a:t>
                      </a:r>
                    </a:p>
                  </a:txBody>
                  <a:tcPr anchor="ctr">
                    <a:solidFill>
                      <a:srgbClr val="044A6D"/>
                    </a:solidFill>
                  </a:tcPr>
                </a:tc>
                <a:tc>
                  <a:txBody>
                    <a:bodyPr/>
                    <a:lstStyle/>
                    <a:p>
                      <a:pPr algn="ctr"/>
                      <a:r>
                        <a:rPr lang="en-US" sz="2400">
                          <a:latin typeface="Arial"/>
                        </a:rPr>
                        <a:t>Criteria</a:t>
                      </a:r>
                    </a:p>
                  </a:txBody>
                  <a:tcPr anchor="ctr">
                    <a:solidFill>
                      <a:srgbClr val="044A6D"/>
                    </a:solidFill>
                  </a:tcPr>
                </a:tc>
                <a:extLst>
                  <a:ext uri="{0D108BD9-81ED-4DB2-BD59-A6C34878D82A}">
                    <a16:rowId xmlns:a16="http://schemas.microsoft.com/office/drawing/2014/main" val="1155010650"/>
                  </a:ext>
                </a:extLst>
              </a:tr>
              <a:tr h="370838">
                <a:tc>
                  <a:txBody>
                    <a:bodyPr/>
                    <a:lstStyle/>
                    <a:p>
                      <a:pPr lvl="0">
                        <a:buNone/>
                      </a:pPr>
                      <a:r>
                        <a:rPr lang="en-US" sz="2400" b="0" i="0" u="none" strike="noStrike" noProof="0">
                          <a:solidFill>
                            <a:schemeClr val="tx1"/>
                          </a:solidFill>
                          <a:latin typeface="Arial"/>
                        </a:rPr>
                        <a:t>4 – Pupil Achievement</a:t>
                      </a:r>
                    </a:p>
                  </a:txBody>
                  <a:tcPr/>
                </a:tc>
                <a:tc>
                  <a:txBody>
                    <a:bodyPr/>
                    <a:lstStyle/>
                    <a:p>
                      <a:pPr marL="0" marR="0">
                        <a:spcAft>
                          <a:spcPts val="0"/>
                        </a:spcAft>
                        <a:buNone/>
                      </a:pPr>
                      <a:r>
                        <a:rPr lang="en-US" sz="2400">
                          <a:effectLst/>
                          <a:latin typeface="Arial" panose="020B0604020202020204" pitchFamily="34" charset="0"/>
                          <a:ea typeface="Arial" panose="020B0604020202020204" pitchFamily="34" charset="0"/>
                          <a:cs typeface="Arial" panose="020B0604020202020204" pitchFamily="34" charset="0"/>
                        </a:rPr>
                        <a:t>For all student groups except the </a:t>
                      </a:r>
                      <a:r>
                        <a:rPr lang="en-US" sz="2400" err="1">
                          <a:effectLst/>
                          <a:latin typeface="Arial" panose="020B0604020202020204" pitchFamily="34" charset="0"/>
                          <a:ea typeface="Arial" panose="020B0604020202020204" pitchFamily="34" charset="0"/>
                          <a:cs typeface="Arial" panose="020B0604020202020204" pitchFamily="34" charset="0"/>
                        </a:rPr>
                        <a:t>LTEL</a:t>
                      </a:r>
                      <a:r>
                        <a:rPr lang="en-US" sz="2400">
                          <a:effectLst/>
                          <a:latin typeface="Arial" panose="020B0604020202020204" pitchFamily="34" charset="0"/>
                          <a:ea typeface="Arial" panose="020B0604020202020204" pitchFamily="34" charset="0"/>
                          <a:cs typeface="Arial" panose="020B0604020202020204" pitchFamily="34" charset="0"/>
                        </a:rPr>
                        <a:t> student group:</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0"/>
                        </a:spcAft>
                        <a:buFont typeface="Symbol" panose="05050102010706020507" pitchFamily="18" charset="2"/>
                        <a:buChar char=""/>
                        <a:tabLst>
                          <a:tab pos="1016000" algn="l"/>
                        </a:tabLst>
                      </a:pPr>
                      <a:r>
                        <a:rPr lang="en-US" sz="2400" i="1" spc="-5">
                          <a:effectLst/>
                          <a:latin typeface="Arial" panose="020B0604020202020204" pitchFamily="34" charset="0"/>
                          <a:ea typeface="Arial" panose="020B0604020202020204" pitchFamily="34" charset="0"/>
                          <a:cs typeface="Arial" panose="020B0604020202020204" pitchFamily="34" charset="0"/>
                        </a:rPr>
                        <a:t>R</a:t>
                      </a:r>
                      <a:r>
                        <a:rPr lang="en-US" sz="2400" i="1">
                          <a:effectLst/>
                          <a:latin typeface="Arial" panose="020B0604020202020204" pitchFamily="34" charset="0"/>
                          <a:ea typeface="Arial" panose="020B0604020202020204" pitchFamily="34" charset="0"/>
                          <a:cs typeface="Arial" panose="020B0604020202020204" pitchFamily="34" charset="0"/>
                        </a:rPr>
                        <a:t>ed </a:t>
                      </a:r>
                      <a:r>
                        <a:rPr lang="en-US" sz="2400">
                          <a:effectLst/>
                          <a:latin typeface="Arial" panose="020B0604020202020204" pitchFamily="34" charset="0"/>
                          <a:ea typeface="Arial" panose="020B0604020202020204" pitchFamily="34" charset="0"/>
                          <a:cs typeface="Arial" panose="020B0604020202020204" pitchFamily="34" charset="0"/>
                        </a:rPr>
                        <a:t>on b</a:t>
                      </a:r>
                      <a:r>
                        <a:rPr lang="en-US" sz="2400" spc="-5">
                          <a:effectLst/>
                          <a:latin typeface="Arial" panose="020B0604020202020204" pitchFamily="34" charset="0"/>
                          <a:ea typeface="Arial" panose="020B0604020202020204" pitchFamily="34" charset="0"/>
                          <a:cs typeface="Arial" panose="020B0604020202020204" pitchFamily="34" charset="0"/>
                        </a:rPr>
                        <a:t>o</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h</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E</a:t>
                      </a:r>
                      <a:r>
                        <a:rPr lang="en-US" sz="2400" spc="-15">
                          <a:effectLst/>
                          <a:latin typeface="Arial" panose="020B0604020202020204" pitchFamily="34" charset="0"/>
                          <a:ea typeface="Arial" panose="020B0604020202020204" pitchFamily="34" charset="0"/>
                          <a:cs typeface="Arial" panose="020B0604020202020204" pitchFamily="34" charset="0"/>
                        </a:rPr>
                        <a:t>n</a:t>
                      </a:r>
                      <a:r>
                        <a:rPr lang="en-US" sz="2400" spc="10">
                          <a:effectLst/>
                          <a:latin typeface="Arial" panose="020B0604020202020204" pitchFamily="34" charset="0"/>
                          <a:ea typeface="Arial" panose="020B0604020202020204" pitchFamily="34" charset="0"/>
                          <a:cs typeface="Arial" panose="020B0604020202020204" pitchFamily="34" charset="0"/>
                        </a:rPr>
                        <a:t>g</a:t>
                      </a:r>
                      <a:r>
                        <a:rPr lang="en-US" sz="2400" spc="-5">
                          <a:effectLst/>
                          <a:latin typeface="Arial" panose="020B0604020202020204" pitchFamily="34" charset="0"/>
                          <a:ea typeface="Arial" panose="020B0604020202020204" pitchFamily="34" charset="0"/>
                          <a:cs typeface="Arial" panose="020B0604020202020204" pitchFamily="34" charset="0"/>
                        </a:rPr>
                        <a:t>li</a:t>
                      </a:r>
                      <a:r>
                        <a:rPr lang="en-US" sz="2400">
                          <a:effectLst/>
                          <a:latin typeface="Arial" panose="020B0604020202020204" pitchFamily="34" charset="0"/>
                          <a:ea typeface="Arial" panose="020B0604020202020204" pitchFamily="34" charset="0"/>
                          <a:cs typeface="Arial" panose="020B0604020202020204" pitchFamily="34" charset="0"/>
                        </a:rPr>
                        <a:t>sh l</a:t>
                      </a:r>
                      <a:r>
                        <a:rPr lang="en-US" sz="2400" spc="-5">
                          <a:effectLst/>
                          <a:latin typeface="Arial" panose="020B0604020202020204" pitchFamily="34" charset="0"/>
                          <a:ea typeface="Arial" panose="020B0604020202020204" pitchFamily="34" charset="0"/>
                          <a:cs typeface="Arial" panose="020B0604020202020204" pitchFamily="34" charset="0"/>
                        </a:rPr>
                        <a:t>a</a:t>
                      </a:r>
                      <a:r>
                        <a:rPr lang="en-US" sz="2400" spc="-15">
                          <a:effectLst/>
                          <a:latin typeface="Arial" panose="020B0604020202020204" pitchFamily="34" charset="0"/>
                          <a:ea typeface="Arial" panose="020B0604020202020204" pitchFamily="34" charset="0"/>
                          <a:cs typeface="Arial" panose="020B0604020202020204" pitchFamily="34" charset="0"/>
                        </a:rPr>
                        <a:t>n</a:t>
                      </a:r>
                      <a:r>
                        <a:rPr lang="en-US" sz="2400" spc="10">
                          <a:effectLst/>
                          <a:latin typeface="Arial" panose="020B0604020202020204" pitchFamily="34" charset="0"/>
                          <a:ea typeface="Arial" panose="020B0604020202020204" pitchFamily="34" charset="0"/>
                          <a:cs typeface="Arial" panose="020B0604020202020204" pitchFamily="34" charset="0"/>
                        </a:rPr>
                        <a:t>g</a:t>
                      </a:r>
                      <a:r>
                        <a:rPr lang="en-US" sz="2400">
                          <a:effectLst/>
                          <a:latin typeface="Arial" panose="020B0604020202020204" pitchFamily="34" charset="0"/>
                          <a:ea typeface="Arial" panose="020B0604020202020204" pitchFamily="34" charset="0"/>
                          <a:cs typeface="Arial" panose="020B0604020202020204" pitchFamily="34" charset="0"/>
                        </a:rPr>
                        <a:t>u</a:t>
                      </a:r>
                      <a:r>
                        <a:rPr lang="en-US" sz="2400" spc="-15">
                          <a:effectLst/>
                          <a:latin typeface="Arial" panose="020B0604020202020204" pitchFamily="34" charset="0"/>
                          <a:ea typeface="Arial" panose="020B0604020202020204" pitchFamily="34" charset="0"/>
                          <a:cs typeface="Arial" panose="020B0604020202020204" pitchFamily="34" charset="0"/>
                        </a:rPr>
                        <a:t>a</a:t>
                      </a:r>
                      <a:r>
                        <a:rPr lang="en-US" sz="2400" spc="10">
                          <a:effectLst/>
                          <a:latin typeface="Arial" panose="020B0604020202020204" pitchFamily="34" charset="0"/>
                          <a:ea typeface="Arial" panose="020B0604020202020204" pitchFamily="34" charset="0"/>
                          <a:cs typeface="Arial" panose="020B0604020202020204" pitchFamily="34" charset="0"/>
                        </a:rPr>
                        <a:t>g</a:t>
                      </a:r>
                      <a:r>
                        <a:rPr lang="en-US" sz="2400">
                          <a:effectLst/>
                          <a:latin typeface="Arial" panose="020B0604020202020204" pitchFamily="34" charset="0"/>
                          <a:ea typeface="Arial" panose="020B0604020202020204" pitchFamily="34" charset="0"/>
                          <a:cs typeface="Arial" panose="020B0604020202020204" pitchFamily="34" charset="0"/>
                        </a:rPr>
                        <a:t>e</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a:effectLst/>
                          <a:latin typeface="Arial" panose="020B0604020202020204" pitchFamily="34" charset="0"/>
                          <a:ea typeface="Arial" panose="020B0604020202020204" pitchFamily="34" charset="0"/>
                          <a:cs typeface="Arial" panose="020B0604020202020204" pitchFamily="34" charset="0"/>
                        </a:rPr>
                        <a:t>a</a:t>
                      </a:r>
                      <a:r>
                        <a:rPr lang="en-US" sz="2400" spc="-10">
                          <a:effectLst/>
                          <a:latin typeface="Arial" panose="020B0604020202020204" pitchFamily="34" charset="0"/>
                          <a:ea typeface="Arial" panose="020B0604020202020204" pitchFamily="34" charset="0"/>
                          <a:cs typeface="Arial" panose="020B0604020202020204" pitchFamily="34" charset="0"/>
                        </a:rPr>
                        <a:t>r</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s/literacy (ELA)</a:t>
                      </a:r>
                      <a:r>
                        <a:rPr lang="en-US" sz="2400" spc="5">
                          <a:effectLst/>
                          <a:latin typeface="Arial" panose="020B0604020202020204" pitchFamily="34" charset="0"/>
                          <a:ea typeface="Arial" panose="020B0604020202020204" pitchFamily="34" charset="0"/>
                          <a:cs typeface="Arial" panose="020B0604020202020204" pitchFamily="34" charset="0"/>
                        </a:rPr>
                        <a:t> </a:t>
                      </a:r>
                      <a:r>
                        <a:rPr lang="en-US" sz="2400">
                          <a:effectLst/>
                          <a:latin typeface="Arial" panose="020B0604020202020204" pitchFamily="34" charset="0"/>
                          <a:ea typeface="Arial" panose="020B0604020202020204" pitchFamily="34" charset="0"/>
                          <a:cs typeface="Arial" panose="020B0604020202020204" pitchFamily="34" charset="0"/>
                        </a:rPr>
                        <a:t>a</a:t>
                      </a:r>
                      <a:r>
                        <a:rPr lang="en-US" sz="2400" spc="-5">
                          <a:effectLst/>
                          <a:latin typeface="Arial" panose="020B0604020202020204" pitchFamily="34" charset="0"/>
                          <a:ea typeface="Arial" panose="020B0604020202020204" pitchFamily="34" charset="0"/>
                          <a:cs typeface="Arial" panose="020B0604020202020204" pitchFamily="34" charset="0"/>
                        </a:rPr>
                        <a:t>n</a:t>
                      </a:r>
                      <a:r>
                        <a:rPr lang="en-US" sz="2400">
                          <a:effectLst/>
                          <a:latin typeface="Arial" panose="020B0604020202020204" pitchFamily="34" charset="0"/>
                          <a:ea typeface="Arial" panose="020B0604020202020204" pitchFamily="34" charset="0"/>
                          <a:cs typeface="Arial" panose="020B0604020202020204" pitchFamily="34" charset="0"/>
                        </a:rPr>
                        <a:t>d</a:t>
                      </a:r>
                      <a:r>
                        <a:rPr lang="en-US" sz="2400" spc="-20">
                          <a:effectLst/>
                          <a:latin typeface="Arial" panose="020B0604020202020204" pitchFamily="34" charset="0"/>
                          <a:ea typeface="Arial" panose="020B0604020202020204" pitchFamily="34" charset="0"/>
                          <a:cs typeface="Arial" panose="020B0604020202020204" pitchFamily="34" charset="0"/>
                        </a:rPr>
                        <a:t> Mathematics Indicators</a:t>
                      </a:r>
                      <a:r>
                        <a:rPr lang="en-US" sz="2400">
                          <a:effectLst/>
                          <a:latin typeface="Arial" panose="020B0604020202020204" pitchFamily="34" charset="0"/>
                          <a:ea typeface="Arial" panose="020B0604020202020204" pitchFamily="34" charset="0"/>
                          <a:cs typeface="Arial" panose="020B0604020202020204" pitchFamily="34" charset="0"/>
                        </a:rPr>
                        <a:t>,</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b="1" spc="-15">
                          <a:effectLst/>
                          <a:latin typeface="Arial" panose="020B0604020202020204" pitchFamily="34" charset="0"/>
                          <a:ea typeface="Arial" panose="020B0604020202020204" pitchFamily="34" charset="0"/>
                          <a:cs typeface="Arial" panose="020B0604020202020204" pitchFamily="34" charset="0"/>
                        </a:rPr>
                        <a:t>or</a:t>
                      </a:r>
                      <a:endParaRPr lang="en-US" sz="2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0"/>
                        </a:spcAft>
                        <a:buFont typeface="Symbol" panose="05050102010706020507" pitchFamily="18" charset="2"/>
                        <a:buChar char=""/>
                        <a:tabLst>
                          <a:tab pos="1016000" algn="l"/>
                        </a:tabLst>
                      </a:pPr>
                      <a:r>
                        <a:rPr lang="en-US" sz="2400" i="1" spc="-5">
                          <a:effectLst/>
                          <a:latin typeface="Arial" panose="020B0604020202020204" pitchFamily="34" charset="0"/>
                          <a:ea typeface="Arial" panose="020B0604020202020204" pitchFamily="34" charset="0"/>
                          <a:cs typeface="Arial" panose="020B0604020202020204" pitchFamily="34" charset="0"/>
                        </a:rPr>
                        <a:t>R</a:t>
                      </a:r>
                      <a:r>
                        <a:rPr lang="en-US" sz="2400" i="1">
                          <a:effectLst/>
                          <a:latin typeface="Arial" panose="020B0604020202020204" pitchFamily="34" charset="0"/>
                          <a:ea typeface="Arial" panose="020B0604020202020204" pitchFamily="34" charset="0"/>
                          <a:cs typeface="Arial" panose="020B0604020202020204" pitchFamily="34" charset="0"/>
                        </a:rPr>
                        <a:t>ed </a:t>
                      </a:r>
                      <a:r>
                        <a:rPr lang="en-US" sz="2400">
                          <a:effectLst/>
                          <a:latin typeface="Arial" panose="020B0604020202020204" pitchFamily="34" charset="0"/>
                          <a:ea typeface="Arial" panose="020B0604020202020204" pitchFamily="34" charset="0"/>
                          <a:cs typeface="Arial" panose="020B0604020202020204" pitchFamily="34" charset="0"/>
                        </a:rPr>
                        <a:t>on </a:t>
                      </a:r>
                      <a:r>
                        <a:rPr lang="en-US" sz="2400" spc="-5">
                          <a:effectLst/>
                          <a:latin typeface="Arial" panose="020B0604020202020204" pitchFamily="34" charset="0"/>
                          <a:ea typeface="Arial" panose="020B0604020202020204" pitchFamily="34" charset="0"/>
                          <a:cs typeface="Arial" panose="020B0604020202020204" pitchFamily="34" charset="0"/>
                        </a:rPr>
                        <a:t>E</a:t>
                      </a:r>
                      <a:r>
                        <a:rPr lang="en-US" sz="2400" spc="-15">
                          <a:effectLst/>
                          <a:latin typeface="Arial" panose="020B0604020202020204" pitchFamily="34" charset="0"/>
                          <a:ea typeface="Arial" panose="020B0604020202020204" pitchFamily="34" charset="0"/>
                          <a:cs typeface="Arial" panose="020B0604020202020204" pitchFamily="34" charset="0"/>
                        </a:rPr>
                        <a:t>n</a:t>
                      </a:r>
                      <a:r>
                        <a:rPr lang="en-US" sz="2400" spc="10">
                          <a:effectLst/>
                          <a:latin typeface="Arial" panose="020B0604020202020204" pitchFamily="34" charset="0"/>
                          <a:ea typeface="Arial" panose="020B0604020202020204" pitchFamily="34" charset="0"/>
                          <a:cs typeface="Arial" panose="020B0604020202020204" pitchFamily="34" charset="0"/>
                        </a:rPr>
                        <a:t>g</a:t>
                      </a:r>
                      <a:r>
                        <a:rPr lang="en-US" sz="2400" spc="-5">
                          <a:effectLst/>
                          <a:latin typeface="Arial" panose="020B0604020202020204" pitchFamily="34" charset="0"/>
                          <a:ea typeface="Arial" panose="020B0604020202020204" pitchFamily="34" charset="0"/>
                          <a:cs typeface="Arial" panose="020B0604020202020204" pitchFamily="34" charset="0"/>
                        </a:rPr>
                        <a:t>li</a:t>
                      </a:r>
                      <a:r>
                        <a:rPr lang="en-US" sz="2400">
                          <a:effectLst/>
                          <a:latin typeface="Arial" panose="020B0604020202020204" pitchFamily="34" charset="0"/>
                          <a:ea typeface="Arial" panose="020B0604020202020204" pitchFamily="34" charset="0"/>
                          <a:cs typeface="Arial" panose="020B0604020202020204" pitchFamily="34" charset="0"/>
                        </a:rPr>
                        <a:t>sh l</a:t>
                      </a:r>
                      <a:r>
                        <a:rPr lang="en-US" sz="2400" spc="-5">
                          <a:effectLst/>
                          <a:latin typeface="Arial" panose="020B0604020202020204" pitchFamily="34" charset="0"/>
                          <a:ea typeface="Arial" panose="020B0604020202020204" pitchFamily="34" charset="0"/>
                          <a:cs typeface="Arial" panose="020B0604020202020204" pitchFamily="34" charset="0"/>
                        </a:rPr>
                        <a:t>a</a:t>
                      </a:r>
                      <a:r>
                        <a:rPr lang="en-US" sz="2400">
                          <a:effectLst/>
                          <a:latin typeface="Arial" panose="020B0604020202020204" pitchFamily="34" charset="0"/>
                          <a:ea typeface="Arial" panose="020B0604020202020204" pitchFamily="34" charset="0"/>
                          <a:cs typeface="Arial" panose="020B0604020202020204" pitchFamily="34" charset="0"/>
                        </a:rPr>
                        <a:t>n</a:t>
                      </a:r>
                      <a:r>
                        <a:rPr lang="en-US" sz="2400" spc="10">
                          <a:effectLst/>
                          <a:latin typeface="Arial" panose="020B0604020202020204" pitchFamily="34" charset="0"/>
                          <a:ea typeface="Arial" panose="020B0604020202020204" pitchFamily="34" charset="0"/>
                          <a:cs typeface="Arial" panose="020B0604020202020204" pitchFamily="34" charset="0"/>
                        </a:rPr>
                        <a:t>g</a:t>
                      </a:r>
                      <a:r>
                        <a:rPr lang="en-US" sz="2400">
                          <a:effectLst/>
                          <a:latin typeface="Arial" panose="020B0604020202020204" pitchFamily="34" charset="0"/>
                          <a:ea typeface="Arial" panose="020B0604020202020204" pitchFamily="34" charset="0"/>
                          <a:cs typeface="Arial" panose="020B0604020202020204" pitchFamily="34" charset="0"/>
                        </a:rPr>
                        <a:t>u</a:t>
                      </a:r>
                      <a:r>
                        <a:rPr lang="en-US" sz="2400" spc="-15">
                          <a:effectLst/>
                          <a:latin typeface="Arial" panose="020B0604020202020204" pitchFamily="34" charset="0"/>
                          <a:ea typeface="Arial" panose="020B0604020202020204" pitchFamily="34" charset="0"/>
                          <a:cs typeface="Arial" panose="020B0604020202020204" pitchFamily="34" charset="0"/>
                        </a:rPr>
                        <a:t>ag</a:t>
                      </a:r>
                      <a:r>
                        <a:rPr lang="en-US" sz="2400">
                          <a:effectLst/>
                          <a:latin typeface="Arial" panose="020B0604020202020204" pitchFamily="34" charset="0"/>
                          <a:ea typeface="Arial" panose="020B0604020202020204" pitchFamily="34" charset="0"/>
                          <a:cs typeface="Arial" panose="020B0604020202020204" pitchFamily="34" charset="0"/>
                        </a:rPr>
                        <a:t>e a</a:t>
                      </a:r>
                      <a:r>
                        <a:rPr lang="en-US" sz="2400" spc="-5">
                          <a:effectLst/>
                          <a:latin typeface="Arial" panose="020B0604020202020204" pitchFamily="34" charset="0"/>
                          <a:ea typeface="Arial" panose="020B0604020202020204" pitchFamily="34" charset="0"/>
                          <a:cs typeface="Arial" panose="020B0604020202020204" pitchFamily="34" charset="0"/>
                        </a:rPr>
                        <a:t>r</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s</a:t>
                      </a:r>
                      <a:r>
                        <a:rPr lang="en-US" sz="2400" spc="5">
                          <a:effectLst/>
                          <a:latin typeface="Arial" panose="020B0604020202020204" pitchFamily="34" charset="0"/>
                          <a:ea typeface="Arial" panose="020B0604020202020204" pitchFamily="34" charset="0"/>
                          <a:cs typeface="Arial" panose="020B0604020202020204" pitchFamily="34" charset="0"/>
                        </a:rPr>
                        <a:t> </a:t>
                      </a:r>
                      <a:r>
                        <a:rPr lang="en-US" sz="2400" spc="-15">
                          <a:effectLst/>
                          <a:latin typeface="Arial" panose="020B0604020202020204" pitchFamily="34" charset="0"/>
                          <a:ea typeface="Arial" panose="020B0604020202020204" pitchFamily="34" charset="0"/>
                          <a:cs typeface="Arial" panose="020B0604020202020204" pitchFamily="34" charset="0"/>
                        </a:rPr>
                        <a:t>o</a:t>
                      </a:r>
                      <a:r>
                        <a:rPr lang="en-US" sz="2400">
                          <a:effectLst/>
                          <a:latin typeface="Arial" panose="020B0604020202020204" pitchFamily="34" charset="0"/>
                          <a:ea typeface="Arial" panose="020B0604020202020204" pitchFamily="34" charset="0"/>
                          <a:cs typeface="Arial" panose="020B0604020202020204" pitchFamily="34" charset="0"/>
                        </a:rPr>
                        <a:t>r </a:t>
                      </a:r>
                      <a:r>
                        <a:rPr lang="en-US" sz="2400" spc="15">
                          <a:effectLst/>
                          <a:latin typeface="Arial" panose="020B0604020202020204" pitchFamily="34" charset="0"/>
                          <a:ea typeface="Arial" panose="020B0604020202020204" pitchFamily="34" charset="0"/>
                          <a:cs typeface="Arial" panose="020B0604020202020204" pitchFamily="34" charset="0"/>
                        </a:rPr>
                        <a:t>m</a:t>
                      </a:r>
                      <a:r>
                        <a:rPr lang="en-US" sz="2400">
                          <a:effectLst/>
                          <a:latin typeface="Arial" panose="020B0604020202020204" pitchFamily="34" charset="0"/>
                          <a:ea typeface="Arial" panose="020B0604020202020204" pitchFamily="34" charset="0"/>
                          <a:cs typeface="Arial" panose="020B0604020202020204" pitchFamily="34" charset="0"/>
                        </a:rPr>
                        <a:t>ath</a:t>
                      </a:r>
                      <a:r>
                        <a:rPr lang="en-US" sz="2400" spc="-15">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est </a:t>
                      </a:r>
                      <a:r>
                        <a:rPr lang="en-US" sz="2400" b="1">
                          <a:effectLst/>
                          <a:latin typeface="Arial" panose="020B0604020202020204" pitchFamily="34" charset="0"/>
                          <a:ea typeface="Arial" panose="020B0604020202020204" pitchFamily="34" charset="0"/>
                          <a:cs typeface="Arial" panose="020B0604020202020204" pitchFamily="34" charset="0"/>
                        </a:rPr>
                        <a:t>and</a:t>
                      </a:r>
                      <a:r>
                        <a:rPr lang="en-US" sz="2400" b="1" spc="-10">
                          <a:effectLst/>
                          <a:latin typeface="Arial" panose="020B0604020202020204" pitchFamily="34" charset="0"/>
                          <a:ea typeface="Arial" panose="020B0604020202020204" pitchFamily="34" charset="0"/>
                          <a:cs typeface="Arial" panose="020B0604020202020204" pitchFamily="34" charset="0"/>
                        </a:rPr>
                        <a:t> </a:t>
                      </a:r>
                      <a:r>
                        <a:rPr lang="en-US" sz="2400" i="1" spc="5">
                          <a:effectLst/>
                          <a:latin typeface="Arial" panose="020B0604020202020204" pitchFamily="34" charset="0"/>
                          <a:ea typeface="Arial" panose="020B0604020202020204" pitchFamily="34" charset="0"/>
                          <a:cs typeface="Arial" panose="020B0604020202020204" pitchFamily="34" charset="0"/>
                        </a:rPr>
                        <a:t>Or</a:t>
                      </a:r>
                      <a:r>
                        <a:rPr lang="en-US" sz="2400" i="1">
                          <a:effectLst/>
                          <a:latin typeface="Arial" panose="020B0604020202020204" pitchFamily="34" charset="0"/>
                          <a:ea typeface="Arial" panose="020B0604020202020204" pitchFamily="34" charset="0"/>
                          <a:cs typeface="Arial" panose="020B0604020202020204" pitchFamily="34" charset="0"/>
                        </a:rPr>
                        <a:t>a</a:t>
                      </a:r>
                      <a:r>
                        <a:rPr lang="en-US" sz="2400" i="1" spc="-5">
                          <a:effectLst/>
                          <a:latin typeface="Arial" panose="020B0604020202020204" pitchFamily="34" charset="0"/>
                          <a:ea typeface="Arial" panose="020B0604020202020204" pitchFamily="34" charset="0"/>
                          <a:cs typeface="Arial" panose="020B0604020202020204" pitchFamily="34" charset="0"/>
                        </a:rPr>
                        <a:t>n</a:t>
                      </a:r>
                      <a:r>
                        <a:rPr lang="en-US" sz="2400" i="1">
                          <a:effectLst/>
                          <a:latin typeface="Arial" panose="020B0604020202020204" pitchFamily="34" charset="0"/>
                          <a:ea typeface="Arial" panose="020B0604020202020204" pitchFamily="34" charset="0"/>
                          <a:cs typeface="Arial" panose="020B0604020202020204" pitchFamily="34" charset="0"/>
                        </a:rPr>
                        <a:t>ge</a:t>
                      </a:r>
                      <a:r>
                        <a:rPr lang="en-US" sz="2400" i="1" spc="-10">
                          <a:effectLst/>
                          <a:latin typeface="Arial" panose="020B0604020202020204" pitchFamily="34" charset="0"/>
                          <a:ea typeface="Arial" panose="020B0604020202020204" pitchFamily="34" charset="0"/>
                          <a:cs typeface="Arial" panose="020B0604020202020204" pitchFamily="34" charset="0"/>
                        </a:rPr>
                        <a:t> </a:t>
                      </a:r>
                      <a:r>
                        <a:rPr lang="en-US" sz="2400">
                          <a:effectLst/>
                          <a:latin typeface="Arial" panose="020B0604020202020204" pitchFamily="34" charset="0"/>
                          <a:ea typeface="Arial" panose="020B0604020202020204" pitchFamily="34" charset="0"/>
                          <a:cs typeface="Arial" panose="020B0604020202020204" pitchFamily="34" charset="0"/>
                        </a:rPr>
                        <a:t>on</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he </a:t>
                      </a:r>
                      <a:r>
                        <a:rPr lang="en-US" sz="2400" spc="-15">
                          <a:effectLst/>
                          <a:latin typeface="Arial" panose="020B0604020202020204" pitchFamily="34" charset="0"/>
                          <a:ea typeface="Arial" panose="020B0604020202020204" pitchFamily="34" charset="0"/>
                          <a:cs typeface="Arial" panose="020B0604020202020204" pitchFamily="34" charset="0"/>
                        </a:rPr>
                        <a:t>o</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h</a:t>
                      </a:r>
                      <a:r>
                        <a:rPr lang="en-US" sz="2400" spc="-5">
                          <a:effectLst/>
                          <a:latin typeface="Arial" panose="020B0604020202020204" pitchFamily="34" charset="0"/>
                          <a:ea typeface="Arial" panose="020B0604020202020204" pitchFamily="34" charset="0"/>
                          <a:cs typeface="Arial" panose="020B0604020202020204" pitchFamily="34" charset="0"/>
                        </a:rPr>
                        <a:t>e</a:t>
                      </a:r>
                      <a:r>
                        <a:rPr lang="en-US" sz="2400">
                          <a:effectLst/>
                          <a:latin typeface="Arial" panose="020B0604020202020204" pitchFamily="34" charset="0"/>
                          <a:ea typeface="Arial" panose="020B0604020202020204" pitchFamily="34" charset="0"/>
                          <a:cs typeface="Arial" panose="020B0604020202020204" pitchFamily="34" charset="0"/>
                        </a:rPr>
                        <a:t>r</a:t>
                      </a:r>
                      <a:r>
                        <a:rPr lang="en-US" sz="2400" spc="-15">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es</a:t>
                      </a:r>
                      <a:r>
                        <a:rPr lang="en-US" sz="2400" spc="-5">
                          <a:effectLst/>
                          <a:latin typeface="Arial" panose="020B0604020202020204" pitchFamily="34" charset="0"/>
                          <a:ea typeface="Arial" panose="020B0604020202020204" pitchFamily="34" charset="0"/>
                          <a:cs typeface="Arial" panose="020B0604020202020204" pitchFamily="34" charset="0"/>
                        </a:rPr>
                        <a:t>t</a:t>
                      </a:r>
                      <a:endParaRPr lang="en-US" sz="2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0"/>
                        </a:spcAft>
                        <a:buFont typeface="Symbol" panose="05050102010706020507" pitchFamily="18" charset="2"/>
                        <a:buChar char=""/>
                        <a:tabLst>
                          <a:tab pos="1016000" algn="l"/>
                        </a:tabLst>
                      </a:pPr>
                      <a:r>
                        <a:rPr lang="en-US" sz="2400" spc="-5">
                          <a:effectLst/>
                          <a:latin typeface="Arial" panose="020B0604020202020204" pitchFamily="34" charset="0"/>
                          <a:ea typeface="Arial" panose="020B0604020202020204" pitchFamily="34" charset="0"/>
                          <a:cs typeface="Arial" panose="020B0604020202020204" pitchFamily="34" charset="0"/>
                        </a:rPr>
                        <a:t>Red on English Learner Progress Indicator (</a:t>
                      </a:r>
                      <a:r>
                        <a:rPr lang="en-US" sz="2400" spc="-5" err="1">
                          <a:effectLst/>
                          <a:latin typeface="Arial" panose="020B0604020202020204" pitchFamily="34" charset="0"/>
                          <a:ea typeface="Arial" panose="020B0604020202020204" pitchFamily="34" charset="0"/>
                          <a:cs typeface="Arial" panose="020B0604020202020204" pitchFamily="34" charset="0"/>
                        </a:rPr>
                        <a:t>ELPI</a:t>
                      </a:r>
                      <a:r>
                        <a:rPr lang="en-US" sz="2400" spc="-5">
                          <a:effectLst/>
                          <a:latin typeface="Arial" panose="020B0604020202020204" pitchFamily="34" charset="0"/>
                          <a:ea typeface="Arial" panose="020B0604020202020204" pitchFamily="34" charset="0"/>
                          <a:cs typeface="Arial" panose="020B0604020202020204" pitchFamily="34" charset="0"/>
                        </a:rPr>
                        <a:t>) (English Learner Only)</a:t>
                      </a:r>
                      <a:endParaRPr lang="en-US" sz="2000">
                        <a:effectLst/>
                        <a:latin typeface="Calibri" panose="020F0502020204030204" pitchFamily="34" charset="0"/>
                        <a:ea typeface="Calibri" panose="020F0502020204030204" pitchFamily="34" charset="0"/>
                        <a:cs typeface="Arial" panose="020B0604020202020204" pitchFamily="34" charset="0"/>
                      </a:endParaRPr>
                    </a:p>
                    <a:p>
                      <a:pPr marL="0" marR="0">
                        <a:spcAft>
                          <a:spcPts val="0"/>
                        </a:spcAft>
                        <a:buNone/>
                        <a:tabLst>
                          <a:tab pos="1016000" algn="l"/>
                        </a:tabLst>
                      </a:pPr>
                      <a:r>
                        <a:rPr lang="en-US" sz="2400">
                          <a:effectLst/>
                          <a:latin typeface="Arial" panose="020B0604020202020204" pitchFamily="34" charset="0"/>
                          <a:ea typeface="Arial" panose="020B0604020202020204" pitchFamily="34" charset="0"/>
                          <a:cs typeface="Arial" panose="020B0604020202020204" pitchFamily="34" charset="0"/>
                        </a:rPr>
                        <a:t>For the </a:t>
                      </a:r>
                      <a:r>
                        <a:rPr lang="en-US" sz="2400" err="1">
                          <a:effectLst/>
                          <a:latin typeface="Arial" panose="020B0604020202020204" pitchFamily="34" charset="0"/>
                          <a:ea typeface="Arial" panose="020B0604020202020204" pitchFamily="34" charset="0"/>
                          <a:cs typeface="Arial" panose="020B0604020202020204" pitchFamily="34" charset="0"/>
                        </a:rPr>
                        <a:t>LTEL</a:t>
                      </a:r>
                      <a:r>
                        <a:rPr lang="en-US" sz="2400">
                          <a:effectLst/>
                          <a:latin typeface="Arial" panose="020B0604020202020204" pitchFamily="34" charset="0"/>
                          <a:ea typeface="Arial" panose="020B0604020202020204" pitchFamily="34" charset="0"/>
                          <a:cs typeface="Arial" panose="020B0604020202020204" pitchFamily="34" charset="0"/>
                        </a:rPr>
                        <a:t> student group only:</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spcAft>
                          <a:spcPts val="0"/>
                        </a:spcAft>
                        <a:buFont typeface="Arial" panose="020B0604020202020204" pitchFamily="34" charset="0"/>
                        <a:buChar char="•"/>
                      </a:pPr>
                      <a:r>
                        <a:rPr lang="en-US" sz="2400">
                          <a:effectLst/>
                          <a:latin typeface="Arial" panose="020B0604020202020204" pitchFamily="34" charset="0"/>
                          <a:ea typeface="Arial" panose="020B0604020202020204" pitchFamily="34" charset="0"/>
                        </a:rPr>
                        <a:t>Red or Orange on the </a:t>
                      </a:r>
                      <a:r>
                        <a:rPr lang="en-US" sz="2400" err="1">
                          <a:effectLst/>
                          <a:latin typeface="Arial" panose="020B0604020202020204" pitchFamily="34" charset="0"/>
                          <a:ea typeface="Arial" panose="020B0604020202020204" pitchFamily="34" charset="0"/>
                        </a:rPr>
                        <a:t>ELPI</a:t>
                      </a:r>
                      <a:endParaRPr lang="en-US" sz="2400">
                        <a:solidFill>
                          <a:schemeClr val="tx1"/>
                        </a:solidFill>
                        <a:latin typeface="Arial"/>
                      </a:endParaRPr>
                    </a:p>
                  </a:txBody>
                  <a:tcPr/>
                </a:tc>
                <a:extLst>
                  <a:ext uri="{0D108BD9-81ED-4DB2-BD59-A6C34878D82A}">
                    <a16:rowId xmlns:a16="http://schemas.microsoft.com/office/drawing/2014/main" val="2665396160"/>
                  </a:ext>
                </a:extLst>
              </a:tr>
              <a:tr h="370838">
                <a:tc>
                  <a:txBody>
                    <a:bodyPr/>
                    <a:lstStyle/>
                    <a:p>
                      <a:pPr lvl="0">
                        <a:buNone/>
                      </a:pPr>
                      <a:r>
                        <a:rPr lang="en-US" sz="2400" b="0" i="0" u="none" strike="noStrike" noProof="0">
                          <a:solidFill>
                            <a:schemeClr val="tx1"/>
                          </a:solidFill>
                          <a:latin typeface="Arial"/>
                        </a:rPr>
                        <a:t>5 – Pupil Engagement</a:t>
                      </a:r>
                    </a:p>
                  </a:txBody>
                  <a:tcPr/>
                </a:tc>
                <a:tc>
                  <a:txBody>
                    <a:bodyPr/>
                    <a:lstStyle/>
                    <a:p>
                      <a:pPr marL="342900" lvl="0" indent="-342900">
                        <a:buFont typeface="Arial"/>
                        <a:buChar char="•"/>
                      </a:pPr>
                      <a:r>
                        <a:rPr lang="en-US" sz="2400" b="0" i="0" u="none" strike="noStrike" noProof="0" dirty="0">
                          <a:solidFill>
                            <a:schemeClr val="tx1"/>
                          </a:solidFill>
                          <a:latin typeface="Arial"/>
                        </a:rPr>
                        <a:t>Red on Graduation Rate Indicator, or</a:t>
                      </a:r>
                    </a:p>
                    <a:p>
                      <a:pPr marL="342900" lvl="0" indent="-342900">
                        <a:buFont typeface="Arial"/>
                        <a:buChar char="•"/>
                      </a:pPr>
                      <a:r>
                        <a:rPr lang="en-US" sz="2400" b="0" i="0" u="none" strike="noStrike" noProof="0" dirty="0">
                          <a:solidFill>
                            <a:schemeClr val="tx1"/>
                          </a:solidFill>
                          <a:latin typeface="Arial"/>
                        </a:rPr>
                        <a:t>Red on Chronic Absence Indicator </a:t>
                      </a:r>
                    </a:p>
                  </a:txBody>
                  <a:tcPr/>
                </a:tc>
                <a:extLst>
                  <a:ext uri="{0D108BD9-81ED-4DB2-BD59-A6C34878D82A}">
                    <a16:rowId xmlns:a16="http://schemas.microsoft.com/office/drawing/2014/main" val="3462468731"/>
                  </a:ext>
                </a:extLst>
              </a:tr>
            </a:tbl>
          </a:graphicData>
        </a:graphic>
      </p:graphicFrame>
    </p:spTree>
    <p:extLst>
      <p:ext uri="{BB962C8B-B14F-4D97-AF65-F5344CB8AC3E}">
        <p14:creationId xmlns:p14="http://schemas.microsoft.com/office/powerpoint/2010/main" val="428166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0D0F-DCD8-EA8F-2E36-C51C5B5831C3}"/>
              </a:ext>
            </a:extLst>
          </p:cNvPr>
          <p:cNvSpPr>
            <a:spLocks noGrp="1"/>
          </p:cNvSpPr>
          <p:nvPr>
            <p:ph type="title"/>
          </p:nvPr>
        </p:nvSpPr>
        <p:spPr/>
        <p:txBody>
          <a:bodyPr>
            <a:normAutofit fontScale="90000"/>
          </a:bodyPr>
          <a:lstStyle/>
          <a:p>
            <a:r>
              <a:rPr lang="en-US" cap="none" dirty="0">
                <a:cs typeface="Arial"/>
              </a:rPr>
              <a:t>Eligibility Criteria for Priority Areas 6 to 10</a:t>
            </a:r>
            <a:endParaRPr lang="en-US" cap="none" dirty="0"/>
          </a:p>
        </p:txBody>
      </p:sp>
      <p:graphicFrame>
        <p:nvGraphicFramePr>
          <p:cNvPr id="4" name="Table 4" descr="Priority Number, Priority Area, and Criteria for Differentiated Assistance Eligibility Criteria for Priorities 6 through 10.">
            <a:extLst>
              <a:ext uri="{FF2B5EF4-FFF2-40B4-BE49-F238E27FC236}">
                <a16:creationId xmlns:a16="http://schemas.microsoft.com/office/drawing/2014/main" id="{FCC98CAE-C2CF-BD49-825B-8EF1690F3854}"/>
              </a:ext>
            </a:extLst>
          </p:cNvPr>
          <p:cNvGraphicFramePr>
            <a:graphicFrameLocks noGrp="1"/>
          </p:cNvGraphicFramePr>
          <p:nvPr>
            <p:ph idx="1"/>
          </p:nvPr>
        </p:nvGraphicFramePr>
        <p:xfrm>
          <a:off x="808038" y="858838"/>
          <a:ext cx="9830465" cy="5303520"/>
        </p:xfrm>
        <a:graphic>
          <a:graphicData uri="http://schemas.openxmlformats.org/drawingml/2006/table">
            <a:tbl>
              <a:tblPr firstRow="1" bandRow="1">
                <a:tableStyleId>{5C22544A-7EE6-4342-B048-85BDC9FD1C3A}</a:tableStyleId>
              </a:tblPr>
              <a:tblGrid>
                <a:gridCol w="4648865">
                  <a:extLst>
                    <a:ext uri="{9D8B030D-6E8A-4147-A177-3AD203B41FA5}">
                      <a16:colId xmlns:a16="http://schemas.microsoft.com/office/drawing/2014/main" val="2721237073"/>
                    </a:ext>
                  </a:extLst>
                </a:gridCol>
                <a:gridCol w="5181600">
                  <a:extLst>
                    <a:ext uri="{9D8B030D-6E8A-4147-A177-3AD203B41FA5}">
                      <a16:colId xmlns:a16="http://schemas.microsoft.com/office/drawing/2014/main" val="4117683089"/>
                    </a:ext>
                  </a:extLst>
                </a:gridCol>
              </a:tblGrid>
              <a:tr h="447596">
                <a:tc>
                  <a:txBody>
                    <a:bodyPr/>
                    <a:lstStyle/>
                    <a:p>
                      <a:pPr algn="ctr"/>
                      <a:r>
                        <a:rPr lang="en-US" sz="2400">
                          <a:solidFill>
                            <a:schemeClr val="bg1"/>
                          </a:solidFill>
                          <a:latin typeface="Arial"/>
                        </a:rPr>
                        <a:t>Priority Area</a:t>
                      </a:r>
                    </a:p>
                  </a:txBody>
                  <a:tcPr anchor="ctr">
                    <a:solidFill>
                      <a:srgbClr val="044A6D"/>
                    </a:solidFill>
                  </a:tcPr>
                </a:tc>
                <a:tc>
                  <a:txBody>
                    <a:bodyPr/>
                    <a:lstStyle/>
                    <a:p>
                      <a:pPr algn="ctr"/>
                      <a:r>
                        <a:rPr lang="en-US" sz="2400">
                          <a:solidFill>
                            <a:schemeClr val="bg1"/>
                          </a:solidFill>
                          <a:latin typeface="Arial"/>
                        </a:rPr>
                        <a:t>Criteria</a:t>
                      </a:r>
                    </a:p>
                  </a:txBody>
                  <a:tcPr anchor="ctr">
                    <a:solidFill>
                      <a:srgbClr val="044A6D"/>
                    </a:solidFill>
                  </a:tcPr>
                </a:tc>
                <a:extLst>
                  <a:ext uri="{0D108BD9-81ED-4DB2-BD59-A6C34878D82A}">
                    <a16:rowId xmlns:a16="http://schemas.microsoft.com/office/drawing/2014/main" val="1155010650"/>
                  </a:ext>
                </a:extLst>
              </a:tr>
              <a:tr h="1163750">
                <a:tc>
                  <a:txBody>
                    <a:bodyPr/>
                    <a:lstStyle/>
                    <a:p>
                      <a:pPr lvl="0">
                        <a:buNone/>
                      </a:pPr>
                      <a:r>
                        <a:rPr lang="en-US" sz="2400" b="0" i="0" u="none" strike="noStrike" noProof="0">
                          <a:solidFill>
                            <a:schemeClr val="tx1"/>
                          </a:solidFill>
                          <a:latin typeface="Arial"/>
                        </a:rPr>
                        <a:t>6 – School Climate</a:t>
                      </a:r>
                    </a:p>
                  </a:txBody>
                  <a:tcPr/>
                </a:tc>
                <a:tc>
                  <a:txBody>
                    <a:bodyPr/>
                    <a:lstStyle/>
                    <a:p>
                      <a:pPr marL="342900" lvl="0" indent="-342900">
                        <a:buFont typeface="Arial"/>
                        <a:buChar char="•"/>
                      </a:pPr>
                      <a:r>
                        <a:rPr lang="en-US" sz="2400" b="0" i="0" u="none" strike="noStrike" noProof="0">
                          <a:solidFill>
                            <a:schemeClr val="tx1"/>
                          </a:solidFill>
                          <a:latin typeface="Arial"/>
                        </a:rPr>
                        <a:t>Red on Suspension Rate Indicator, or </a:t>
                      </a:r>
                      <a:endParaRPr lang="en-US" sz="2400">
                        <a:solidFill>
                          <a:schemeClr val="tx1"/>
                        </a:solidFill>
                        <a:latin typeface="Arial"/>
                      </a:endParaRPr>
                    </a:p>
                    <a:p>
                      <a:pPr marL="342900" lvl="0" indent="-342900">
                        <a:buFont typeface="Arial"/>
                        <a:buChar char="•"/>
                      </a:pPr>
                      <a:r>
                        <a:rPr lang="en-US" sz="2400" b="0" i="0" u="none" strike="noStrike" noProof="0">
                          <a:solidFill>
                            <a:schemeClr val="tx1"/>
                          </a:solidFill>
                          <a:latin typeface="Arial"/>
                        </a:rPr>
                        <a:t>Not Met for Two or More Years on Local Performance</a:t>
                      </a:r>
                      <a:endParaRPr lang="en-US" sz="2400">
                        <a:solidFill>
                          <a:schemeClr val="tx1"/>
                        </a:solidFill>
                        <a:latin typeface="Arial"/>
                      </a:endParaRPr>
                    </a:p>
                  </a:txBody>
                  <a:tcPr/>
                </a:tc>
                <a:extLst>
                  <a:ext uri="{0D108BD9-81ED-4DB2-BD59-A6C34878D82A}">
                    <a16:rowId xmlns:a16="http://schemas.microsoft.com/office/drawing/2014/main" val="1179771118"/>
                  </a:ext>
                </a:extLst>
              </a:tr>
              <a:tr h="805673">
                <a:tc>
                  <a:txBody>
                    <a:bodyPr/>
                    <a:lstStyle/>
                    <a:p>
                      <a:pPr lvl="0">
                        <a:buNone/>
                      </a:pPr>
                      <a:r>
                        <a:rPr lang="en-US" sz="2400" b="0" i="0" u="none" strike="noStrike" noProof="0">
                          <a:solidFill>
                            <a:schemeClr val="tx1"/>
                          </a:solidFill>
                          <a:latin typeface="Arial"/>
                        </a:rPr>
                        <a:t>7 – Access to a Broad Course of Study</a:t>
                      </a:r>
                    </a:p>
                  </a:txBody>
                  <a:tcPr/>
                </a:tc>
                <a:tc>
                  <a:txBody>
                    <a:bodyPr/>
                    <a:lstStyle/>
                    <a:p>
                      <a:pPr marL="342900" lvl="0" indent="-342900">
                        <a:buFont typeface="Arial"/>
                        <a:buChar char="•"/>
                      </a:pPr>
                      <a:r>
                        <a:rPr lang="en-US" sz="2400" b="0" i="0" u="none" strike="noStrike" noProof="0">
                          <a:solidFill>
                            <a:schemeClr val="tx1"/>
                          </a:solidFill>
                          <a:latin typeface="Arial"/>
                        </a:rPr>
                        <a:t>Not Met for Two or More Years on Local Performance</a:t>
                      </a:r>
                      <a:endParaRPr lang="en-US" sz="2400">
                        <a:solidFill>
                          <a:schemeClr val="tx1"/>
                        </a:solidFill>
                        <a:latin typeface="Arial"/>
                      </a:endParaRPr>
                    </a:p>
                  </a:txBody>
                  <a:tcPr/>
                </a:tc>
                <a:extLst>
                  <a:ext uri="{0D108BD9-81ED-4DB2-BD59-A6C34878D82A}">
                    <a16:rowId xmlns:a16="http://schemas.microsoft.com/office/drawing/2014/main" val="3766378500"/>
                  </a:ext>
                </a:extLst>
              </a:tr>
              <a:tr h="805673">
                <a:tc>
                  <a:txBody>
                    <a:bodyPr/>
                    <a:lstStyle/>
                    <a:p>
                      <a:pPr lvl="0">
                        <a:buNone/>
                      </a:pPr>
                      <a:r>
                        <a:rPr lang="en-US" sz="2400" b="0" i="0" u="none" strike="noStrike" noProof="0">
                          <a:solidFill>
                            <a:schemeClr val="tx1"/>
                          </a:solidFill>
                          <a:latin typeface="Arial"/>
                        </a:rPr>
                        <a:t>8 – Outcomes in a Broad Course of Study</a:t>
                      </a:r>
                    </a:p>
                  </a:txBody>
                  <a:tcPr/>
                </a:tc>
                <a:tc>
                  <a:txBody>
                    <a:bodyPr/>
                    <a:lstStyle/>
                    <a:p>
                      <a:pPr marL="342900" lvl="0" indent="-342900">
                        <a:buFont typeface="Arial"/>
                        <a:buChar char="•"/>
                      </a:pPr>
                      <a:r>
                        <a:rPr lang="en-US" sz="2400" b="0" i="0" u="none" strike="noStrike" noProof="0">
                          <a:solidFill>
                            <a:schemeClr val="tx1"/>
                          </a:solidFill>
                          <a:latin typeface="Arial"/>
                        </a:rPr>
                        <a:t>Red on College/Career Indicator (CCI)</a:t>
                      </a:r>
                      <a:endParaRPr lang="en-US" sz="2400" b="0">
                        <a:solidFill>
                          <a:schemeClr val="tx1"/>
                        </a:solidFill>
                        <a:latin typeface="Arial"/>
                      </a:endParaRPr>
                    </a:p>
                  </a:txBody>
                  <a:tcPr/>
                </a:tc>
                <a:extLst>
                  <a:ext uri="{0D108BD9-81ED-4DB2-BD59-A6C34878D82A}">
                    <a16:rowId xmlns:a16="http://schemas.microsoft.com/office/drawing/2014/main" val="2448868225"/>
                  </a:ext>
                </a:extLst>
              </a:tr>
              <a:tr h="805673">
                <a:tc>
                  <a:txBody>
                    <a:bodyPr/>
                    <a:lstStyle/>
                    <a:p>
                      <a:pPr lvl="0">
                        <a:buNone/>
                      </a:pPr>
                      <a:r>
                        <a:rPr lang="en-US" sz="2400" b="0" i="0" u="none" strike="noStrike" noProof="0">
                          <a:solidFill>
                            <a:schemeClr val="tx1"/>
                          </a:solidFill>
                          <a:latin typeface="Arial"/>
                        </a:rPr>
                        <a:t>9 – Coordination of Services for Expelled Pupils – </a:t>
                      </a:r>
                      <a:r>
                        <a:rPr lang="en-US" sz="2400" b="0" i="0" u="none" strike="noStrike" noProof="0" err="1">
                          <a:solidFill>
                            <a:schemeClr val="tx1"/>
                          </a:solidFill>
                          <a:latin typeface="Arial"/>
                        </a:rPr>
                        <a:t>COEs</a:t>
                      </a:r>
                      <a:r>
                        <a:rPr lang="en-US" sz="2400" b="0" i="0" u="none" strike="noStrike" noProof="0">
                          <a:solidFill>
                            <a:schemeClr val="tx1"/>
                          </a:solidFill>
                          <a:latin typeface="Arial"/>
                        </a:rPr>
                        <a:t> ONLY</a:t>
                      </a:r>
                    </a:p>
                  </a:txBody>
                  <a:tcPr/>
                </a:tc>
                <a:tc>
                  <a:txBody>
                    <a:bodyPr/>
                    <a:lstStyle/>
                    <a:p>
                      <a:pPr marL="342900" lvl="0" indent="-342900">
                        <a:buFont typeface="Arial"/>
                        <a:buChar char="•"/>
                      </a:pPr>
                      <a:r>
                        <a:rPr lang="en-US" sz="2400" b="0" i="0" u="none" strike="noStrike" noProof="0">
                          <a:solidFill>
                            <a:schemeClr val="tx1"/>
                          </a:solidFill>
                          <a:latin typeface="Arial"/>
                        </a:rPr>
                        <a:t>Not Met for Two or More Years on Local Performance</a:t>
                      </a:r>
                      <a:endParaRPr lang="en-US" sz="2400">
                        <a:solidFill>
                          <a:schemeClr val="tx1"/>
                        </a:solidFill>
                        <a:latin typeface="Arial"/>
                      </a:endParaRPr>
                    </a:p>
                  </a:txBody>
                  <a:tcPr/>
                </a:tc>
                <a:extLst>
                  <a:ext uri="{0D108BD9-81ED-4DB2-BD59-A6C34878D82A}">
                    <a16:rowId xmlns:a16="http://schemas.microsoft.com/office/drawing/2014/main" val="1599845856"/>
                  </a:ext>
                </a:extLst>
              </a:tr>
              <a:tr h="805673">
                <a:tc>
                  <a:txBody>
                    <a:bodyPr/>
                    <a:lstStyle/>
                    <a:p>
                      <a:pPr lvl="0">
                        <a:buNone/>
                      </a:pPr>
                      <a:r>
                        <a:rPr lang="en-US" sz="2400" b="0" i="0" u="none" strike="noStrike" noProof="0">
                          <a:solidFill>
                            <a:schemeClr val="tx1"/>
                          </a:solidFill>
                          <a:latin typeface="Arial"/>
                        </a:rPr>
                        <a:t>10 – Coordination of Services for Foster Youth – </a:t>
                      </a:r>
                      <a:r>
                        <a:rPr lang="en-US" sz="2400" b="0" i="0" u="none" strike="noStrike" noProof="0" err="1">
                          <a:solidFill>
                            <a:schemeClr val="tx1"/>
                          </a:solidFill>
                          <a:latin typeface="Arial"/>
                        </a:rPr>
                        <a:t>COEs</a:t>
                      </a:r>
                      <a:r>
                        <a:rPr lang="en-US" sz="2400" b="0" i="0" u="none" strike="noStrike" noProof="0">
                          <a:solidFill>
                            <a:schemeClr val="tx1"/>
                          </a:solidFill>
                          <a:latin typeface="Arial"/>
                        </a:rPr>
                        <a:t> Only</a:t>
                      </a:r>
                      <a:endParaRPr lang="en-US" sz="2400">
                        <a:solidFill>
                          <a:schemeClr val="tx1"/>
                        </a:solidFill>
                        <a:latin typeface="Arial"/>
                      </a:endParaRPr>
                    </a:p>
                  </a:txBody>
                  <a:tcPr/>
                </a:tc>
                <a:tc>
                  <a:txBody>
                    <a:bodyPr/>
                    <a:lstStyle/>
                    <a:p>
                      <a:pPr marL="342900" lvl="0" indent="-342900">
                        <a:buFont typeface="Arial"/>
                        <a:buChar char="•"/>
                      </a:pPr>
                      <a:r>
                        <a:rPr lang="en-US" sz="2400" b="0" i="0" u="none" strike="noStrike" noProof="0" dirty="0">
                          <a:solidFill>
                            <a:schemeClr val="tx1"/>
                          </a:solidFill>
                          <a:latin typeface="Arial"/>
                        </a:rPr>
                        <a:t>Not Met for Two or More Years on Local Performance</a:t>
                      </a:r>
                      <a:endParaRPr lang="en-US" sz="2400" dirty="0">
                        <a:solidFill>
                          <a:schemeClr val="tx1"/>
                        </a:solidFill>
                        <a:latin typeface="Arial"/>
                      </a:endParaRPr>
                    </a:p>
                  </a:txBody>
                  <a:tcPr/>
                </a:tc>
                <a:extLst>
                  <a:ext uri="{0D108BD9-81ED-4DB2-BD59-A6C34878D82A}">
                    <a16:rowId xmlns:a16="http://schemas.microsoft.com/office/drawing/2014/main" val="1309834476"/>
                  </a:ext>
                </a:extLst>
              </a:tr>
            </a:tbl>
          </a:graphicData>
        </a:graphic>
      </p:graphicFrame>
    </p:spTree>
    <p:extLst>
      <p:ext uri="{BB962C8B-B14F-4D97-AF65-F5344CB8AC3E}">
        <p14:creationId xmlns:p14="http://schemas.microsoft.com/office/powerpoint/2010/main" val="2509575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0507-ACC9-4C03-8863-D7F9E964078C}"/>
              </a:ext>
            </a:extLst>
          </p:cNvPr>
          <p:cNvSpPr>
            <a:spLocks noGrp="1"/>
          </p:cNvSpPr>
          <p:nvPr>
            <p:ph type="title"/>
          </p:nvPr>
        </p:nvSpPr>
        <p:spPr/>
        <p:txBody>
          <a:bodyPr>
            <a:normAutofit fontScale="90000"/>
          </a:bodyPr>
          <a:lstStyle/>
          <a:p>
            <a:r>
              <a:rPr lang="en-US" cap="none" dirty="0"/>
              <a:t>Multi-Year County Office of Education/District </a:t>
            </a:r>
            <a:br>
              <a:rPr lang="en-US" cap="none" dirty="0"/>
            </a:br>
            <a:r>
              <a:rPr lang="en-US" cap="none" dirty="0"/>
              <a:t>Differentiated Assistance Eligibility</a:t>
            </a:r>
          </a:p>
        </p:txBody>
      </p:sp>
      <p:graphicFrame>
        <p:nvGraphicFramePr>
          <p:cNvPr id="3" name="Content Placeholder 2">
            <a:extLst>
              <a:ext uri="{FF2B5EF4-FFF2-40B4-BE49-F238E27FC236}">
                <a16:creationId xmlns:a16="http://schemas.microsoft.com/office/drawing/2014/main" id="{9BE9F229-CEC7-5CF7-D90E-0861FDA29452}"/>
              </a:ext>
            </a:extLst>
          </p:cNvPr>
          <p:cNvGraphicFramePr>
            <a:graphicFrameLocks noGrp="1"/>
          </p:cNvGraphicFramePr>
          <p:nvPr>
            <p:ph idx="1"/>
            <p:extLst>
              <p:ext uri="{D42A27DB-BD31-4B8C-83A1-F6EECF244321}">
                <p14:modId xmlns:p14="http://schemas.microsoft.com/office/powerpoint/2010/main" val="1072829402"/>
              </p:ext>
            </p:extLst>
          </p:nvPr>
        </p:nvGraphicFramePr>
        <p:xfrm>
          <a:off x="807868" y="1644682"/>
          <a:ext cx="10393359" cy="975360"/>
        </p:xfrm>
        <a:graphic>
          <a:graphicData uri="http://schemas.openxmlformats.org/drawingml/2006/table">
            <a:tbl>
              <a:tblPr firstRow="1" bandRow="1">
                <a:tableStyleId>{5C22544A-7EE6-4342-B048-85BDC9FD1C3A}</a:tableStyleId>
              </a:tblPr>
              <a:tblGrid>
                <a:gridCol w="2544762">
                  <a:extLst>
                    <a:ext uri="{9D8B030D-6E8A-4147-A177-3AD203B41FA5}">
                      <a16:colId xmlns:a16="http://schemas.microsoft.com/office/drawing/2014/main" val="2034994419"/>
                    </a:ext>
                  </a:extLst>
                </a:gridCol>
                <a:gridCol w="1277567">
                  <a:extLst>
                    <a:ext uri="{9D8B030D-6E8A-4147-A177-3AD203B41FA5}">
                      <a16:colId xmlns:a16="http://schemas.microsoft.com/office/drawing/2014/main" val="3373203936"/>
                    </a:ext>
                  </a:extLst>
                </a:gridCol>
                <a:gridCol w="1781020">
                  <a:extLst>
                    <a:ext uri="{9D8B030D-6E8A-4147-A177-3AD203B41FA5}">
                      <a16:colId xmlns:a16="http://schemas.microsoft.com/office/drawing/2014/main" val="2914843801"/>
                    </a:ext>
                  </a:extLst>
                </a:gridCol>
                <a:gridCol w="1596670">
                  <a:extLst>
                    <a:ext uri="{9D8B030D-6E8A-4147-A177-3AD203B41FA5}">
                      <a16:colId xmlns:a16="http://schemas.microsoft.com/office/drawing/2014/main" val="268913764"/>
                    </a:ext>
                  </a:extLst>
                </a:gridCol>
                <a:gridCol w="1596670">
                  <a:extLst>
                    <a:ext uri="{9D8B030D-6E8A-4147-A177-3AD203B41FA5}">
                      <a16:colId xmlns:a16="http://schemas.microsoft.com/office/drawing/2014/main" val="1596377116"/>
                    </a:ext>
                  </a:extLst>
                </a:gridCol>
                <a:gridCol w="1596670">
                  <a:extLst>
                    <a:ext uri="{9D8B030D-6E8A-4147-A177-3AD203B41FA5}">
                      <a16:colId xmlns:a16="http://schemas.microsoft.com/office/drawing/2014/main" val="2774822406"/>
                    </a:ext>
                  </a:extLst>
                </a:gridCol>
              </a:tblGrid>
              <a:tr h="370840">
                <a:tc>
                  <a:txBody>
                    <a:bodyPr/>
                    <a:lstStyle/>
                    <a:p>
                      <a:r>
                        <a:rPr lang="en-US" sz="2600">
                          <a:solidFill>
                            <a:schemeClr val="tx1"/>
                          </a:solidFill>
                          <a:latin typeface="Arial"/>
                          <a:cs typeface="Arial"/>
                        </a:rPr>
                        <a:t>Category</a:t>
                      </a:r>
                    </a:p>
                  </a:txBody>
                  <a:tcPr/>
                </a:tc>
                <a:tc>
                  <a:txBody>
                    <a:bodyPr/>
                    <a:lstStyle/>
                    <a:p>
                      <a:pPr algn="ctr"/>
                      <a:r>
                        <a:rPr lang="en-US" sz="2600">
                          <a:solidFill>
                            <a:schemeClr val="tx1"/>
                          </a:solidFill>
                          <a:latin typeface="Arial"/>
                          <a:cs typeface="Arial"/>
                        </a:rPr>
                        <a:t>2019</a:t>
                      </a:r>
                    </a:p>
                  </a:txBody>
                  <a:tcPr/>
                </a:tc>
                <a:tc>
                  <a:txBody>
                    <a:bodyPr/>
                    <a:lstStyle/>
                    <a:p>
                      <a:pPr algn="ctr"/>
                      <a:r>
                        <a:rPr lang="en-US" sz="2600">
                          <a:solidFill>
                            <a:schemeClr val="tx1"/>
                          </a:solidFill>
                          <a:latin typeface="Arial"/>
                          <a:cs typeface="Arial"/>
                        </a:rPr>
                        <a:t>2022</a:t>
                      </a:r>
                    </a:p>
                  </a:txBody>
                  <a:tcPr/>
                </a:tc>
                <a:tc>
                  <a:txBody>
                    <a:bodyPr/>
                    <a:lstStyle/>
                    <a:p>
                      <a:pPr algn="ctr"/>
                      <a:r>
                        <a:rPr lang="en-US" sz="2600">
                          <a:solidFill>
                            <a:schemeClr val="tx1"/>
                          </a:solidFill>
                          <a:latin typeface="Arial"/>
                          <a:cs typeface="Arial"/>
                        </a:rPr>
                        <a:t>2023</a:t>
                      </a:r>
                    </a:p>
                  </a:txBody>
                  <a:tcPr/>
                </a:tc>
                <a:tc>
                  <a:txBody>
                    <a:bodyPr/>
                    <a:lstStyle/>
                    <a:p>
                      <a:pPr algn="ctr"/>
                      <a:r>
                        <a:rPr lang="en-US" sz="2600">
                          <a:solidFill>
                            <a:schemeClr val="tx1"/>
                          </a:solidFill>
                          <a:latin typeface="Arial"/>
                          <a:cs typeface="Arial"/>
                        </a:rPr>
                        <a:t>2024</a:t>
                      </a:r>
                    </a:p>
                  </a:txBody>
                  <a:tcPr/>
                </a:tc>
                <a:tc>
                  <a:txBody>
                    <a:bodyPr/>
                    <a:lstStyle/>
                    <a:p>
                      <a:pPr algn="ctr"/>
                      <a:r>
                        <a:rPr lang="en-US" sz="2600">
                          <a:solidFill>
                            <a:schemeClr val="tx1"/>
                          </a:solidFill>
                          <a:latin typeface="Arial"/>
                          <a:cs typeface="Arial"/>
                        </a:rPr>
                        <a:t>2025</a:t>
                      </a:r>
                    </a:p>
                  </a:txBody>
                  <a:tcPr/>
                </a:tc>
                <a:extLst>
                  <a:ext uri="{0D108BD9-81ED-4DB2-BD59-A6C34878D82A}">
                    <a16:rowId xmlns:a16="http://schemas.microsoft.com/office/drawing/2014/main" val="3904135719"/>
                  </a:ext>
                </a:extLst>
              </a:tr>
              <a:tr h="370840">
                <a:tc>
                  <a:txBody>
                    <a:bodyPr/>
                    <a:lstStyle/>
                    <a:p>
                      <a:r>
                        <a:rPr lang="en-US" sz="2600" b="1">
                          <a:solidFill>
                            <a:schemeClr val="tx1"/>
                          </a:solidFill>
                          <a:latin typeface="Arial"/>
                          <a:cs typeface="Arial"/>
                        </a:rPr>
                        <a:t>Districts/</a:t>
                      </a:r>
                      <a:r>
                        <a:rPr lang="en-US" sz="2600" b="1" err="1">
                          <a:solidFill>
                            <a:schemeClr val="tx1"/>
                          </a:solidFill>
                          <a:latin typeface="Arial"/>
                          <a:cs typeface="Arial"/>
                        </a:rPr>
                        <a:t>COEs</a:t>
                      </a:r>
                      <a:endParaRPr lang="en-US" sz="2600">
                        <a:solidFill>
                          <a:schemeClr val="tx1"/>
                        </a:solidFill>
                        <a:latin typeface="Arial"/>
                        <a:cs typeface="Arial"/>
                      </a:endParaRPr>
                    </a:p>
                  </a:txBody>
                  <a:tcPr/>
                </a:tc>
                <a:tc>
                  <a:txBody>
                    <a:bodyPr/>
                    <a:lstStyle/>
                    <a:p>
                      <a:pPr algn="ctr"/>
                      <a:r>
                        <a:rPr lang="en-US" sz="2600">
                          <a:solidFill>
                            <a:schemeClr val="tx1"/>
                          </a:solidFill>
                          <a:latin typeface="Arial"/>
                          <a:cs typeface="Arial"/>
                        </a:rPr>
                        <a:t>333</a:t>
                      </a:r>
                    </a:p>
                  </a:txBody>
                  <a:tcPr/>
                </a:tc>
                <a:tc>
                  <a:txBody>
                    <a:bodyPr/>
                    <a:lstStyle/>
                    <a:p>
                      <a:pPr algn="ctr"/>
                      <a:r>
                        <a:rPr lang="en-US" sz="2600">
                          <a:solidFill>
                            <a:schemeClr val="tx1"/>
                          </a:solidFill>
                          <a:latin typeface="Arial"/>
                          <a:cs typeface="Arial"/>
                        </a:rPr>
                        <a:t>617</a:t>
                      </a:r>
                    </a:p>
                  </a:txBody>
                  <a:tcPr/>
                </a:tc>
                <a:tc>
                  <a:txBody>
                    <a:bodyPr/>
                    <a:lstStyle/>
                    <a:p>
                      <a:pPr algn="ctr"/>
                      <a:r>
                        <a:rPr lang="en-US" sz="2600">
                          <a:solidFill>
                            <a:schemeClr val="tx1"/>
                          </a:solidFill>
                          <a:latin typeface="Arial"/>
                          <a:cs typeface="Arial"/>
                        </a:rPr>
                        <a:t>466</a:t>
                      </a:r>
                      <a:endParaRPr lang="en-US" sz="2600">
                        <a:solidFill>
                          <a:schemeClr val="tx1"/>
                        </a:solidFill>
                      </a:endParaRPr>
                    </a:p>
                  </a:txBody>
                  <a:tcPr/>
                </a:tc>
                <a:tc>
                  <a:txBody>
                    <a:bodyPr/>
                    <a:lstStyle/>
                    <a:p>
                      <a:pPr algn="ctr"/>
                      <a:r>
                        <a:rPr lang="en-US" sz="2600" b="0">
                          <a:solidFill>
                            <a:schemeClr val="tx1"/>
                          </a:solidFill>
                          <a:latin typeface="Arial" panose="020B0604020202020204" pitchFamily="34" charset="0"/>
                          <a:cs typeface="Arial" panose="020B0604020202020204" pitchFamily="34" charset="0"/>
                        </a:rPr>
                        <a:t>436</a:t>
                      </a:r>
                    </a:p>
                  </a:txBody>
                  <a:tcPr/>
                </a:tc>
                <a:tc>
                  <a:txBody>
                    <a:bodyPr/>
                    <a:lstStyle/>
                    <a:p>
                      <a:pPr algn="ctr"/>
                      <a:r>
                        <a:rPr lang="en-US" sz="2600" b="0" dirty="0">
                          <a:solidFill>
                            <a:schemeClr val="tx1"/>
                          </a:solidFill>
                          <a:latin typeface="Arial" panose="020B0604020202020204" pitchFamily="34" charset="0"/>
                          <a:cs typeface="Arial" panose="020B0604020202020204" pitchFamily="34" charset="0"/>
                        </a:rPr>
                        <a:t>418</a:t>
                      </a:r>
                    </a:p>
                  </a:txBody>
                  <a:tcPr/>
                </a:tc>
                <a:extLst>
                  <a:ext uri="{0D108BD9-81ED-4DB2-BD59-A6C34878D82A}">
                    <a16:rowId xmlns:a16="http://schemas.microsoft.com/office/drawing/2014/main" val="879616545"/>
                  </a:ext>
                </a:extLst>
              </a:tr>
            </a:tbl>
          </a:graphicData>
        </a:graphic>
      </p:graphicFrame>
    </p:spTree>
    <p:extLst>
      <p:ext uri="{BB962C8B-B14F-4D97-AF65-F5344CB8AC3E}">
        <p14:creationId xmlns:p14="http://schemas.microsoft.com/office/powerpoint/2010/main" val="3056043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0507-ACC9-4C03-8863-D7F9E964078C}"/>
              </a:ext>
            </a:extLst>
          </p:cNvPr>
          <p:cNvSpPr>
            <a:spLocks noGrp="1"/>
          </p:cNvSpPr>
          <p:nvPr>
            <p:ph type="title"/>
          </p:nvPr>
        </p:nvSpPr>
        <p:spPr/>
        <p:txBody>
          <a:bodyPr>
            <a:noAutofit/>
          </a:bodyPr>
          <a:lstStyle/>
          <a:p>
            <a:r>
              <a:rPr lang="en-US" cap="none" dirty="0"/>
              <a:t>2025 County Office of Education/District </a:t>
            </a:r>
            <a:br>
              <a:rPr lang="en-US" cap="none" dirty="0"/>
            </a:br>
            <a:r>
              <a:rPr lang="en-US" cap="none" dirty="0"/>
              <a:t>Differentiated Assistance Eligibility</a:t>
            </a:r>
          </a:p>
        </p:txBody>
      </p:sp>
      <p:graphicFrame>
        <p:nvGraphicFramePr>
          <p:cNvPr id="3" name="Content Placeholder 2">
            <a:extLst>
              <a:ext uri="{FF2B5EF4-FFF2-40B4-BE49-F238E27FC236}">
                <a16:creationId xmlns:a16="http://schemas.microsoft.com/office/drawing/2014/main" id="{9BE9F229-CEC7-5CF7-D90E-0861FDA29452}"/>
              </a:ext>
            </a:extLst>
          </p:cNvPr>
          <p:cNvGraphicFramePr>
            <a:graphicFrameLocks noGrp="1"/>
          </p:cNvGraphicFramePr>
          <p:nvPr>
            <p:ph idx="1"/>
            <p:extLst>
              <p:ext uri="{D42A27DB-BD31-4B8C-83A1-F6EECF244321}">
                <p14:modId xmlns:p14="http://schemas.microsoft.com/office/powerpoint/2010/main" val="2919106451"/>
              </p:ext>
            </p:extLst>
          </p:nvPr>
        </p:nvGraphicFramePr>
        <p:xfrm>
          <a:off x="807868" y="1898314"/>
          <a:ext cx="10393361" cy="1554480"/>
        </p:xfrm>
        <a:graphic>
          <a:graphicData uri="http://schemas.openxmlformats.org/drawingml/2006/table">
            <a:tbl>
              <a:tblPr firstRow="1" bandRow="1">
                <a:tableStyleId>{5C22544A-7EE6-4342-B048-85BDC9FD1C3A}</a:tableStyleId>
              </a:tblPr>
              <a:tblGrid>
                <a:gridCol w="6059230">
                  <a:extLst>
                    <a:ext uri="{9D8B030D-6E8A-4147-A177-3AD203B41FA5}">
                      <a16:colId xmlns:a16="http://schemas.microsoft.com/office/drawing/2014/main" val="2034994419"/>
                    </a:ext>
                  </a:extLst>
                </a:gridCol>
                <a:gridCol w="4334131">
                  <a:extLst>
                    <a:ext uri="{9D8B030D-6E8A-4147-A177-3AD203B41FA5}">
                      <a16:colId xmlns:a16="http://schemas.microsoft.com/office/drawing/2014/main" val="268913764"/>
                    </a:ext>
                  </a:extLst>
                </a:gridCol>
              </a:tblGrid>
              <a:tr h="370840">
                <a:tc>
                  <a:txBody>
                    <a:bodyPr/>
                    <a:lstStyle/>
                    <a:p>
                      <a:r>
                        <a:rPr lang="en-US" sz="2800">
                          <a:solidFill>
                            <a:schemeClr val="tx1"/>
                          </a:solidFill>
                          <a:latin typeface="Arial"/>
                          <a:cs typeface="Arial"/>
                        </a:rPr>
                        <a:t>Category</a:t>
                      </a:r>
                    </a:p>
                  </a:txBody>
                  <a:tcPr/>
                </a:tc>
                <a:tc>
                  <a:txBody>
                    <a:bodyPr/>
                    <a:lstStyle/>
                    <a:p>
                      <a:pPr algn="ctr"/>
                      <a:r>
                        <a:rPr lang="en-US" sz="2800">
                          <a:solidFill>
                            <a:schemeClr val="tx1"/>
                          </a:solidFill>
                          <a:latin typeface="Arial"/>
                          <a:cs typeface="Arial"/>
                        </a:rPr>
                        <a:t>2025</a:t>
                      </a:r>
                    </a:p>
                  </a:txBody>
                  <a:tcPr/>
                </a:tc>
                <a:extLst>
                  <a:ext uri="{0D108BD9-81ED-4DB2-BD59-A6C34878D82A}">
                    <a16:rowId xmlns:a16="http://schemas.microsoft.com/office/drawing/2014/main" val="3904135719"/>
                  </a:ext>
                </a:extLst>
              </a:tr>
              <a:tr h="0">
                <a:tc>
                  <a:txBody>
                    <a:bodyPr/>
                    <a:lstStyle/>
                    <a:p>
                      <a:r>
                        <a:rPr lang="en-US" sz="2800" b="1" err="1">
                          <a:solidFill>
                            <a:schemeClr val="tx1"/>
                          </a:solidFill>
                          <a:latin typeface="Arial"/>
                          <a:cs typeface="Arial"/>
                        </a:rPr>
                        <a:t>COEs</a:t>
                      </a:r>
                      <a:r>
                        <a:rPr lang="en-US" sz="2800" b="1">
                          <a:solidFill>
                            <a:schemeClr val="tx1"/>
                          </a:solidFill>
                          <a:latin typeface="Arial"/>
                          <a:cs typeface="Arial"/>
                        </a:rPr>
                        <a:t>/Districts no</a:t>
                      </a:r>
                      <a:r>
                        <a:rPr lang="en-US" sz="2800">
                          <a:solidFill>
                            <a:schemeClr val="tx1"/>
                          </a:solidFill>
                          <a:latin typeface="Arial"/>
                          <a:cs typeface="Arial"/>
                        </a:rPr>
                        <a:t> longer eligible</a:t>
                      </a:r>
                    </a:p>
                  </a:txBody>
                  <a:tcPr/>
                </a:tc>
                <a:tc>
                  <a:txBody>
                    <a:bodyPr/>
                    <a:lstStyle/>
                    <a:p>
                      <a:pPr algn="ctr"/>
                      <a:r>
                        <a:rPr lang="en-US" sz="2800">
                          <a:solidFill>
                            <a:schemeClr val="tx1"/>
                          </a:solidFill>
                          <a:latin typeface="Arial"/>
                          <a:cs typeface="Arial"/>
                        </a:rPr>
                        <a:t>164</a:t>
                      </a:r>
                      <a:endParaRPr lang="en-US" sz="28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99807885"/>
                  </a:ext>
                </a:extLst>
              </a:tr>
              <a:tr h="370840">
                <a:tc>
                  <a:txBody>
                    <a:bodyPr/>
                    <a:lstStyle/>
                    <a:p>
                      <a:r>
                        <a:rPr lang="en-US" sz="2800">
                          <a:solidFill>
                            <a:schemeClr val="tx1"/>
                          </a:solidFill>
                          <a:latin typeface="Arial"/>
                          <a:cs typeface="Arial"/>
                        </a:rPr>
                        <a:t>Newly eligible </a:t>
                      </a:r>
                      <a:r>
                        <a:rPr lang="en-US" sz="2800" b="1" err="1">
                          <a:solidFill>
                            <a:schemeClr val="tx1"/>
                          </a:solidFill>
                          <a:latin typeface="Arial"/>
                          <a:cs typeface="Arial"/>
                        </a:rPr>
                        <a:t>COEs</a:t>
                      </a:r>
                      <a:r>
                        <a:rPr lang="en-US" sz="2800" b="1">
                          <a:solidFill>
                            <a:schemeClr val="tx1"/>
                          </a:solidFill>
                          <a:latin typeface="Arial"/>
                          <a:cs typeface="Arial"/>
                        </a:rPr>
                        <a:t>/Districts</a:t>
                      </a:r>
                      <a:endParaRPr lang="en-US" sz="2800">
                        <a:solidFill>
                          <a:schemeClr val="tx1"/>
                        </a:solidFill>
                        <a:latin typeface="Arial"/>
                        <a:cs typeface="Arial"/>
                      </a:endParaRPr>
                    </a:p>
                  </a:txBody>
                  <a:tcPr/>
                </a:tc>
                <a:tc>
                  <a:txBody>
                    <a:bodyPr/>
                    <a:lstStyle/>
                    <a:p>
                      <a:pPr algn="ctr"/>
                      <a:r>
                        <a:rPr lang="en-US" sz="2800" dirty="0">
                          <a:solidFill>
                            <a:schemeClr val="tx1"/>
                          </a:solidFill>
                          <a:latin typeface="Arial"/>
                          <a:cs typeface="Arial"/>
                        </a:rPr>
                        <a:t>69</a:t>
                      </a:r>
                      <a:endParaRPr lang="en-US" sz="2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7541937"/>
                  </a:ext>
                </a:extLst>
              </a:tr>
            </a:tbl>
          </a:graphicData>
        </a:graphic>
      </p:graphicFrame>
      <p:sp>
        <p:nvSpPr>
          <p:cNvPr id="4" name="Picture Placeholder 3">
            <a:extLst>
              <a:ext uri="{FF2B5EF4-FFF2-40B4-BE49-F238E27FC236}">
                <a16:creationId xmlns:a16="http://schemas.microsoft.com/office/drawing/2014/main" id="{CA56EB84-F1A3-3A28-99C9-1D42B270A812}"/>
              </a:ext>
              <a:ext uri="{C183D7F6-B498-43B3-948B-1728B52AA6E4}">
                <adec:decorative xmlns:adec="http://schemas.microsoft.com/office/drawing/2017/decorative" val="1"/>
              </a:ext>
            </a:extLst>
          </p:cNvPr>
          <p:cNvSpPr>
            <a:spLocks noGrp="1"/>
          </p:cNvSpPr>
          <p:nvPr>
            <p:ph type="pic" sz="quarter" idx="4294967295"/>
          </p:nvPr>
        </p:nvSpPr>
        <p:spPr>
          <a:xfrm>
            <a:off x="10701338" y="3405188"/>
            <a:ext cx="1490662" cy="3452812"/>
          </a:xfrm>
        </p:spPr>
        <p:txBody>
          <a:bodyPr/>
          <a:lstStyle/>
          <a:p>
            <a:pPr marL="0" indent="0">
              <a:buNone/>
            </a:pPr>
            <a:r>
              <a:rPr lang="en-US"/>
              <a:t>   </a:t>
            </a:r>
          </a:p>
        </p:txBody>
      </p:sp>
    </p:spTree>
    <p:extLst>
      <p:ext uri="{BB962C8B-B14F-4D97-AF65-F5344CB8AC3E}">
        <p14:creationId xmlns:p14="http://schemas.microsoft.com/office/powerpoint/2010/main" val="206680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7A56-C0A8-F56A-0D0C-7B674BA2ABE0}"/>
              </a:ext>
            </a:extLst>
          </p:cNvPr>
          <p:cNvSpPr>
            <a:spLocks noGrp="1"/>
          </p:cNvSpPr>
          <p:nvPr>
            <p:ph type="title"/>
          </p:nvPr>
        </p:nvSpPr>
        <p:spPr>
          <a:xfrm>
            <a:off x="807868" y="542102"/>
            <a:ext cx="10393532" cy="494412"/>
          </a:xfrm>
        </p:spPr>
        <p:txBody>
          <a:bodyPr vert="horz" lIns="91440" tIns="45720" rIns="91440" bIns="45720" rtlCol="0" anchor="b">
            <a:noAutofit/>
          </a:bodyPr>
          <a:lstStyle/>
          <a:p>
            <a:r>
              <a:rPr lang="en-US" cap="none" dirty="0"/>
              <a:t>County Offices of Educations/Districts </a:t>
            </a:r>
            <a:br>
              <a:rPr lang="en-US" cap="none" dirty="0"/>
            </a:br>
            <a:r>
              <a:rPr lang="en-US" cap="none" dirty="0"/>
              <a:t>Differentiated Assistance Key Points</a:t>
            </a:r>
          </a:p>
        </p:txBody>
      </p:sp>
      <p:sp>
        <p:nvSpPr>
          <p:cNvPr id="3" name="Content Placeholder 2">
            <a:extLst>
              <a:ext uri="{FF2B5EF4-FFF2-40B4-BE49-F238E27FC236}">
                <a16:creationId xmlns:a16="http://schemas.microsoft.com/office/drawing/2014/main" id="{85DF5BA6-BAB6-CE03-48F3-36B2D71011B9}"/>
              </a:ext>
            </a:extLst>
          </p:cNvPr>
          <p:cNvSpPr>
            <a:spLocks noGrp="1"/>
          </p:cNvSpPr>
          <p:nvPr>
            <p:ph idx="1"/>
          </p:nvPr>
        </p:nvSpPr>
        <p:spPr>
          <a:xfrm>
            <a:off x="729208" y="1132652"/>
            <a:ext cx="10393533" cy="5138928"/>
          </a:xfrm>
        </p:spPr>
        <p:txBody>
          <a:bodyPr>
            <a:normAutofit/>
          </a:bodyPr>
          <a:lstStyle/>
          <a:p>
            <a:pPr marL="342900" indent="-342900">
              <a:lnSpc>
                <a:spcPct val="100000"/>
              </a:lnSpc>
              <a:buFont typeface="Arial" panose="020B0604020202020204" pitchFamily="34" charset="0"/>
              <a:buChar char="•"/>
            </a:pPr>
            <a:r>
              <a:rPr lang="en-US" sz="2800">
                <a:latin typeface="Arial"/>
                <a:cs typeface="Arial"/>
              </a:rPr>
              <a:t>In 2025, 164 or </a:t>
            </a:r>
            <a:r>
              <a:rPr lang="en-US">
                <a:latin typeface="Arial"/>
                <a:cs typeface="Arial"/>
              </a:rPr>
              <a:t>37</a:t>
            </a:r>
            <a:r>
              <a:rPr lang="en-US" sz="2800">
                <a:latin typeface="Arial"/>
                <a:cs typeface="Arial"/>
              </a:rPr>
              <a:t> percent of the </a:t>
            </a:r>
            <a:r>
              <a:rPr lang="en-US" sz="2800" err="1">
                <a:latin typeface="Arial"/>
                <a:cs typeface="Arial"/>
              </a:rPr>
              <a:t>COEs</a:t>
            </a:r>
            <a:r>
              <a:rPr lang="en-US" sz="2800">
                <a:latin typeface="Arial"/>
                <a:cs typeface="Arial"/>
              </a:rPr>
              <a:t>/Districts eligible for differentiated assistance in 2024 made significant improvements and are no longer eligible for differentiated assistance. </a:t>
            </a:r>
          </a:p>
          <a:p>
            <a:pPr marL="342900" indent="-342900">
              <a:lnSpc>
                <a:spcPct val="100000"/>
              </a:lnSpc>
              <a:buFont typeface="Arial" panose="020B0604020202020204" pitchFamily="34" charset="0"/>
              <a:buChar char="•"/>
            </a:pPr>
            <a:r>
              <a:rPr lang="en-US" sz="2800">
                <a:latin typeface="Arial"/>
                <a:cs typeface="Arial"/>
              </a:rPr>
              <a:t>In 2025, 418 districts and </a:t>
            </a:r>
            <a:r>
              <a:rPr lang="en-US" sz="2800" err="1">
                <a:latin typeface="Arial"/>
                <a:cs typeface="Arial"/>
              </a:rPr>
              <a:t>COEs</a:t>
            </a:r>
            <a:r>
              <a:rPr lang="en-US" sz="2800">
                <a:latin typeface="Arial"/>
                <a:cs typeface="Arial"/>
              </a:rPr>
              <a:t> are eligible for differentiated assistance under LCFF.</a:t>
            </a:r>
          </a:p>
          <a:p>
            <a:pPr marL="342900" indent="-342900">
              <a:lnSpc>
                <a:spcPct val="100000"/>
              </a:lnSpc>
              <a:buFont typeface="Arial" panose="020B0604020202020204" pitchFamily="34" charset="0"/>
              <a:buChar char="•"/>
            </a:pPr>
            <a:r>
              <a:rPr lang="en-US" sz="2700">
                <a:latin typeface="Arial"/>
                <a:cs typeface="Arial"/>
              </a:rPr>
              <a:t>The three student groups in greatest need of support are:</a:t>
            </a:r>
          </a:p>
          <a:p>
            <a:pPr marL="914400" lvl="1" indent="-457200">
              <a:lnSpc>
                <a:spcPct val="100000"/>
              </a:lnSpc>
              <a:buFont typeface="Courier New" panose="02070309020205020404" pitchFamily="49" charset="0"/>
              <a:buChar char="o"/>
            </a:pPr>
            <a:r>
              <a:rPr lang="en-US" sz="2700">
                <a:latin typeface="Arial"/>
                <a:cs typeface="Arial"/>
              </a:rPr>
              <a:t>Students with Disabilities</a:t>
            </a:r>
          </a:p>
          <a:p>
            <a:pPr marL="914400" lvl="1" indent="-457200">
              <a:lnSpc>
                <a:spcPct val="100000"/>
              </a:lnSpc>
              <a:buFont typeface="Courier New" panose="02070309020205020404" pitchFamily="49" charset="0"/>
              <a:buChar char="o"/>
            </a:pPr>
            <a:r>
              <a:rPr lang="en-US" sz="2700">
                <a:latin typeface="Arial"/>
                <a:cs typeface="Arial"/>
              </a:rPr>
              <a:t>Long-Term English Learners</a:t>
            </a:r>
          </a:p>
          <a:p>
            <a:pPr marL="914400" lvl="1" indent="-457200">
              <a:lnSpc>
                <a:spcPct val="100000"/>
              </a:lnSpc>
              <a:buFont typeface="Courier New" panose="02070309020205020404" pitchFamily="49" charset="0"/>
              <a:buChar char="o"/>
            </a:pPr>
            <a:r>
              <a:rPr lang="en-US" sz="2700">
                <a:latin typeface="Arial"/>
                <a:cs typeface="Arial"/>
              </a:rPr>
              <a:t>Homeless</a:t>
            </a:r>
          </a:p>
        </p:txBody>
      </p:sp>
      <p:sp>
        <p:nvSpPr>
          <p:cNvPr id="4" name="Content Placeholder 4">
            <a:extLst>
              <a:ext uri="{FF2B5EF4-FFF2-40B4-BE49-F238E27FC236}">
                <a16:creationId xmlns:a16="http://schemas.microsoft.com/office/drawing/2014/main" id="{507C3B7C-E1A3-23AF-E9BA-D0FD4FD6D0E3}"/>
              </a:ext>
              <a:ext uri="{C183D7F6-B498-43B3-948B-1728B52AA6E4}">
                <adec:decorative xmlns:adec="http://schemas.microsoft.com/office/drawing/2017/decorative" val="1"/>
              </a:ext>
            </a:extLst>
          </p:cNvPr>
          <p:cNvSpPr txBox="1">
            <a:spLocks/>
          </p:cNvSpPr>
          <p:nvPr/>
        </p:nvSpPr>
        <p:spPr>
          <a:xfrm>
            <a:off x="571499" y="1962364"/>
            <a:ext cx="11325975" cy="430508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2700">
              <a:latin typeface="Arial"/>
              <a:cs typeface="Arial"/>
            </a:endParaRPr>
          </a:p>
        </p:txBody>
      </p:sp>
    </p:spTree>
    <p:extLst>
      <p:ext uri="{BB962C8B-B14F-4D97-AF65-F5344CB8AC3E}">
        <p14:creationId xmlns:p14="http://schemas.microsoft.com/office/powerpoint/2010/main" val="106772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CC09E-51DE-CFC0-E38B-0922955AB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99EDB-F1D2-DB36-EC4F-3CCC6C1EE2D1}"/>
              </a:ext>
            </a:extLst>
          </p:cNvPr>
          <p:cNvSpPr>
            <a:spLocks noGrp="1"/>
          </p:cNvSpPr>
          <p:nvPr>
            <p:ph type="title"/>
          </p:nvPr>
        </p:nvSpPr>
        <p:spPr/>
        <p:txBody>
          <a:bodyPr>
            <a:noAutofit/>
          </a:bodyPr>
          <a:lstStyle/>
          <a:p>
            <a:r>
              <a:rPr lang="en-US" sz="3600" cap="none" dirty="0"/>
              <a:t>Multi-Year Charter School </a:t>
            </a:r>
            <a:br>
              <a:rPr lang="en-US" sz="3600" cap="none" dirty="0"/>
            </a:br>
            <a:r>
              <a:rPr lang="en-US" sz="3600" cap="none" dirty="0"/>
              <a:t>Differentiated Assistance Eligibility</a:t>
            </a:r>
          </a:p>
        </p:txBody>
      </p:sp>
      <p:graphicFrame>
        <p:nvGraphicFramePr>
          <p:cNvPr id="3" name="Content Placeholder 2">
            <a:extLst>
              <a:ext uri="{FF2B5EF4-FFF2-40B4-BE49-F238E27FC236}">
                <a16:creationId xmlns:a16="http://schemas.microsoft.com/office/drawing/2014/main" id="{B4BAFAEE-CB92-66EF-45E8-34E2C563B122}"/>
              </a:ext>
            </a:extLst>
          </p:cNvPr>
          <p:cNvGraphicFramePr>
            <a:graphicFrameLocks noGrp="1"/>
          </p:cNvGraphicFramePr>
          <p:nvPr>
            <p:ph idx="1"/>
            <p:extLst>
              <p:ext uri="{D42A27DB-BD31-4B8C-83A1-F6EECF244321}">
                <p14:modId xmlns:p14="http://schemas.microsoft.com/office/powerpoint/2010/main" val="3564613973"/>
              </p:ext>
            </p:extLst>
          </p:nvPr>
        </p:nvGraphicFramePr>
        <p:xfrm>
          <a:off x="808039" y="1743741"/>
          <a:ext cx="10393361" cy="1036320"/>
        </p:xfrm>
        <a:graphic>
          <a:graphicData uri="http://schemas.openxmlformats.org/drawingml/2006/table">
            <a:tbl>
              <a:tblPr firstRow="1" bandRow="1">
                <a:tableStyleId>{5C22544A-7EE6-4342-B048-85BDC9FD1C3A}</a:tableStyleId>
              </a:tblPr>
              <a:tblGrid>
                <a:gridCol w="3528023">
                  <a:extLst>
                    <a:ext uri="{9D8B030D-6E8A-4147-A177-3AD203B41FA5}">
                      <a16:colId xmlns:a16="http://schemas.microsoft.com/office/drawing/2014/main" val="2034994419"/>
                    </a:ext>
                  </a:extLst>
                </a:gridCol>
                <a:gridCol w="2288446">
                  <a:extLst>
                    <a:ext uri="{9D8B030D-6E8A-4147-A177-3AD203B41FA5}">
                      <a16:colId xmlns:a16="http://schemas.microsoft.com/office/drawing/2014/main" val="268913764"/>
                    </a:ext>
                  </a:extLst>
                </a:gridCol>
                <a:gridCol w="2288446">
                  <a:extLst>
                    <a:ext uri="{9D8B030D-6E8A-4147-A177-3AD203B41FA5}">
                      <a16:colId xmlns:a16="http://schemas.microsoft.com/office/drawing/2014/main" val="1596377116"/>
                    </a:ext>
                  </a:extLst>
                </a:gridCol>
                <a:gridCol w="2288446">
                  <a:extLst>
                    <a:ext uri="{9D8B030D-6E8A-4147-A177-3AD203B41FA5}">
                      <a16:colId xmlns:a16="http://schemas.microsoft.com/office/drawing/2014/main" val="2499845219"/>
                    </a:ext>
                  </a:extLst>
                </a:gridCol>
              </a:tblGrid>
              <a:tr h="370840">
                <a:tc>
                  <a:txBody>
                    <a:bodyPr/>
                    <a:lstStyle/>
                    <a:p>
                      <a:r>
                        <a:rPr lang="en-US" sz="2800">
                          <a:solidFill>
                            <a:schemeClr val="tx1"/>
                          </a:solidFill>
                          <a:latin typeface="Arial"/>
                          <a:cs typeface="Arial"/>
                        </a:rPr>
                        <a:t>Category</a:t>
                      </a:r>
                    </a:p>
                  </a:txBody>
                  <a:tcPr/>
                </a:tc>
                <a:tc>
                  <a:txBody>
                    <a:bodyPr/>
                    <a:lstStyle/>
                    <a:p>
                      <a:pPr algn="ctr"/>
                      <a:r>
                        <a:rPr lang="en-US" sz="2800">
                          <a:solidFill>
                            <a:schemeClr val="tx1"/>
                          </a:solidFill>
                          <a:latin typeface="Arial"/>
                          <a:cs typeface="Arial"/>
                        </a:rPr>
                        <a:t>2023</a:t>
                      </a:r>
                    </a:p>
                  </a:txBody>
                  <a:tcPr/>
                </a:tc>
                <a:tc>
                  <a:txBody>
                    <a:bodyPr/>
                    <a:lstStyle/>
                    <a:p>
                      <a:pPr algn="ctr"/>
                      <a:r>
                        <a:rPr lang="en-US" sz="2800">
                          <a:solidFill>
                            <a:schemeClr val="tx1"/>
                          </a:solidFill>
                          <a:latin typeface="Arial"/>
                          <a:cs typeface="Arial"/>
                        </a:rPr>
                        <a:t>2024</a:t>
                      </a:r>
                    </a:p>
                  </a:txBody>
                  <a:tcPr/>
                </a:tc>
                <a:tc>
                  <a:txBody>
                    <a:bodyPr/>
                    <a:lstStyle/>
                    <a:p>
                      <a:pPr algn="ctr"/>
                      <a:r>
                        <a:rPr lang="en-US" sz="2800">
                          <a:solidFill>
                            <a:schemeClr val="tx1"/>
                          </a:solidFill>
                          <a:latin typeface="Arial"/>
                          <a:cs typeface="Arial"/>
                        </a:rPr>
                        <a:t>2025</a:t>
                      </a:r>
                    </a:p>
                  </a:txBody>
                  <a:tcPr/>
                </a:tc>
                <a:extLst>
                  <a:ext uri="{0D108BD9-81ED-4DB2-BD59-A6C34878D82A}">
                    <a16:rowId xmlns:a16="http://schemas.microsoft.com/office/drawing/2014/main" val="3904135719"/>
                  </a:ext>
                </a:extLst>
              </a:tr>
              <a:tr h="370840">
                <a:tc>
                  <a:txBody>
                    <a:bodyPr/>
                    <a:lstStyle/>
                    <a:p>
                      <a:r>
                        <a:rPr lang="en-US" sz="2800" b="1">
                          <a:solidFill>
                            <a:schemeClr val="tx1"/>
                          </a:solidFill>
                          <a:latin typeface="Arial"/>
                          <a:cs typeface="Arial"/>
                        </a:rPr>
                        <a:t>Charter Schools</a:t>
                      </a:r>
                      <a:endParaRPr lang="en-US" sz="2800">
                        <a:solidFill>
                          <a:schemeClr val="tx1"/>
                        </a:solidFill>
                        <a:latin typeface="Arial"/>
                        <a:cs typeface="Arial"/>
                      </a:endParaRPr>
                    </a:p>
                  </a:txBody>
                  <a:tcPr/>
                </a:tc>
                <a:tc>
                  <a:txBody>
                    <a:bodyPr/>
                    <a:lstStyle/>
                    <a:p>
                      <a:pPr algn="ctr"/>
                      <a:r>
                        <a:rPr lang="en-US" sz="2800">
                          <a:solidFill>
                            <a:schemeClr val="tx1"/>
                          </a:solidFill>
                          <a:latin typeface="Arial"/>
                          <a:cs typeface="Arial"/>
                        </a:rPr>
                        <a:t>203</a:t>
                      </a:r>
                      <a:endParaRPr lang="en-US">
                        <a:solidFill>
                          <a:schemeClr val="tx1"/>
                        </a:solidFill>
                      </a:endParaRPr>
                    </a:p>
                  </a:txBody>
                  <a:tcPr/>
                </a:tc>
                <a:tc>
                  <a:txBody>
                    <a:bodyPr/>
                    <a:lstStyle/>
                    <a:p>
                      <a:pPr algn="ctr"/>
                      <a:r>
                        <a:rPr lang="en-US" sz="2800" b="0">
                          <a:solidFill>
                            <a:schemeClr val="tx1"/>
                          </a:solidFill>
                          <a:latin typeface="Arial" panose="020B0604020202020204" pitchFamily="34" charset="0"/>
                          <a:cs typeface="Arial" panose="020B0604020202020204" pitchFamily="34" charset="0"/>
                        </a:rPr>
                        <a:t>173</a:t>
                      </a:r>
                    </a:p>
                  </a:txBody>
                  <a:tcPr/>
                </a:tc>
                <a:tc>
                  <a:txBody>
                    <a:bodyPr/>
                    <a:lstStyle/>
                    <a:p>
                      <a:pPr algn="ctr"/>
                      <a:r>
                        <a:rPr lang="en-US" sz="2800" b="0" dirty="0">
                          <a:solidFill>
                            <a:schemeClr val="tx1"/>
                          </a:solidFill>
                          <a:latin typeface="Arial" panose="020B0604020202020204" pitchFamily="34" charset="0"/>
                          <a:cs typeface="Arial" panose="020B0604020202020204" pitchFamily="34" charset="0"/>
                        </a:rPr>
                        <a:t>135</a:t>
                      </a:r>
                    </a:p>
                  </a:txBody>
                  <a:tcPr/>
                </a:tc>
                <a:extLst>
                  <a:ext uri="{0D108BD9-81ED-4DB2-BD59-A6C34878D82A}">
                    <a16:rowId xmlns:a16="http://schemas.microsoft.com/office/drawing/2014/main" val="879616545"/>
                  </a:ext>
                </a:extLst>
              </a:tr>
            </a:tbl>
          </a:graphicData>
        </a:graphic>
      </p:graphicFrame>
    </p:spTree>
    <p:extLst>
      <p:ext uri="{BB962C8B-B14F-4D97-AF65-F5344CB8AC3E}">
        <p14:creationId xmlns:p14="http://schemas.microsoft.com/office/powerpoint/2010/main" val="2215115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27218-3BAB-606D-C51C-DBAC9AC8B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230E5C-9CAD-0428-94EA-F40E7C38446B}"/>
              </a:ext>
            </a:extLst>
          </p:cNvPr>
          <p:cNvSpPr>
            <a:spLocks noGrp="1"/>
          </p:cNvSpPr>
          <p:nvPr>
            <p:ph type="title"/>
          </p:nvPr>
        </p:nvSpPr>
        <p:spPr/>
        <p:txBody>
          <a:bodyPr>
            <a:normAutofit fontScale="90000"/>
          </a:bodyPr>
          <a:lstStyle/>
          <a:p>
            <a:r>
              <a:rPr lang="en-US" sz="4000" cap="none" dirty="0"/>
              <a:t>2025 Charter School </a:t>
            </a:r>
            <a:br>
              <a:rPr lang="en-US" sz="4000" cap="none" dirty="0"/>
            </a:br>
            <a:r>
              <a:rPr lang="en-US" sz="4000" cap="none" dirty="0"/>
              <a:t>Differentiated Assistance Eligibility</a:t>
            </a:r>
          </a:p>
        </p:txBody>
      </p:sp>
      <p:graphicFrame>
        <p:nvGraphicFramePr>
          <p:cNvPr id="3" name="Content Placeholder 2">
            <a:extLst>
              <a:ext uri="{FF2B5EF4-FFF2-40B4-BE49-F238E27FC236}">
                <a16:creationId xmlns:a16="http://schemas.microsoft.com/office/drawing/2014/main" id="{1C022994-1A3E-8554-FC2F-06B5E920C4B1}"/>
              </a:ext>
            </a:extLst>
          </p:cNvPr>
          <p:cNvGraphicFramePr>
            <a:graphicFrameLocks noGrp="1"/>
          </p:cNvGraphicFramePr>
          <p:nvPr>
            <p:ph idx="1"/>
            <p:extLst>
              <p:ext uri="{D42A27DB-BD31-4B8C-83A1-F6EECF244321}">
                <p14:modId xmlns:p14="http://schemas.microsoft.com/office/powerpoint/2010/main" val="139094541"/>
              </p:ext>
            </p:extLst>
          </p:nvPr>
        </p:nvGraphicFramePr>
        <p:xfrm>
          <a:off x="807868" y="1825341"/>
          <a:ext cx="10393361" cy="1554480"/>
        </p:xfrm>
        <a:graphic>
          <a:graphicData uri="http://schemas.openxmlformats.org/drawingml/2006/table">
            <a:tbl>
              <a:tblPr firstRow="1" bandRow="1">
                <a:tableStyleId>{5C22544A-7EE6-4342-B048-85BDC9FD1C3A}</a:tableStyleId>
              </a:tblPr>
              <a:tblGrid>
                <a:gridCol w="6059230">
                  <a:extLst>
                    <a:ext uri="{9D8B030D-6E8A-4147-A177-3AD203B41FA5}">
                      <a16:colId xmlns:a16="http://schemas.microsoft.com/office/drawing/2014/main" val="2034994419"/>
                    </a:ext>
                  </a:extLst>
                </a:gridCol>
                <a:gridCol w="4334131">
                  <a:extLst>
                    <a:ext uri="{9D8B030D-6E8A-4147-A177-3AD203B41FA5}">
                      <a16:colId xmlns:a16="http://schemas.microsoft.com/office/drawing/2014/main" val="268913764"/>
                    </a:ext>
                  </a:extLst>
                </a:gridCol>
              </a:tblGrid>
              <a:tr h="370840">
                <a:tc>
                  <a:txBody>
                    <a:bodyPr/>
                    <a:lstStyle/>
                    <a:p>
                      <a:r>
                        <a:rPr lang="en-US" sz="2800">
                          <a:solidFill>
                            <a:schemeClr val="tx1"/>
                          </a:solidFill>
                          <a:latin typeface="Arial"/>
                          <a:cs typeface="Arial"/>
                        </a:rPr>
                        <a:t>Category</a:t>
                      </a:r>
                    </a:p>
                  </a:txBody>
                  <a:tcPr/>
                </a:tc>
                <a:tc>
                  <a:txBody>
                    <a:bodyPr/>
                    <a:lstStyle/>
                    <a:p>
                      <a:pPr algn="ctr"/>
                      <a:r>
                        <a:rPr lang="en-US" sz="2800">
                          <a:solidFill>
                            <a:schemeClr val="tx1"/>
                          </a:solidFill>
                          <a:latin typeface="Arial"/>
                          <a:cs typeface="Arial"/>
                        </a:rPr>
                        <a:t>2025</a:t>
                      </a:r>
                    </a:p>
                  </a:txBody>
                  <a:tcPr/>
                </a:tc>
                <a:extLst>
                  <a:ext uri="{0D108BD9-81ED-4DB2-BD59-A6C34878D82A}">
                    <a16:rowId xmlns:a16="http://schemas.microsoft.com/office/drawing/2014/main" val="3904135719"/>
                  </a:ext>
                </a:extLst>
              </a:tr>
              <a:tr h="0">
                <a:tc>
                  <a:txBody>
                    <a:bodyPr/>
                    <a:lstStyle/>
                    <a:p>
                      <a:r>
                        <a:rPr lang="en-US" sz="2800" b="1">
                          <a:solidFill>
                            <a:schemeClr val="tx1"/>
                          </a:solidFill>
                          <a:latin typeface="Arial"/>
                          <a:cs typeface="Arial"/>
                        </a:rPr>
                        <a:t>Charter Schools no</a:t>
                      </a:r>
                      <a:r>
                        <a:rPr lang="en-US" sz="2800">
                          <a:solidFill>
                            <a:schemeClr val="tx1"/>
                          </a:solidFill>
                          <a:latin typeface="Arial"/>
                          <a:cs typeface="Arial"/>
                        </a:rPr>
                        <a:t> longer eligible</a:t>
                      </a:r>
                    </a:p>
                  </a:txBody>
                  <a:tcPr/>
                </a:tc>
                <a:tc>
                  <a:txBody>
                    <a:bodyPr/>
                    <a:lstStyle/>
                    <a:p>
                      <a:pPr algn="ctr"/>
                      <a:r>
                        <a:rPr lang="en-US" sz="2800">
                          <a:solidFill>
                            <a:schemeClr val="tx1"/>
                          </a:solidFill>
                          <a:latin typeface="Arial"/>
                          <a:cs typeface="Arial"/>
                        </a:rPr>
                        <a:t>94</a:t>
                      </a:r>
                      <a:endParaRPr lang="en-US" sz="28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99807885"/>
                  </a:ext>
                </a:extLst>
              </a:tr>
              <a:tr h="370840">
                <a:tc>
                  <a:txBody>
                    <a:bodyPr/>
                    <a:lstStyle/>
                    <a:p>
                      <a:r>
                        <a:rPr lang="en-US" sz="2800">
                          <a:solidFill>
                            <a:schemeClr val="tx1"/>
                          </a:solidFill>
                          <a:latin typeface="Arial"/>
                          <a:cs typeface="Arial"/>
                        </a:rPr>
                        <a:t>Newly eligible </a:t>
                      </a:r>
                      <a:r>
                        <a:rPr lang="en-US" sz="2800" b="1">
                          <a:solidFill>
                            <a:schemeClr val="tx1"/>
                          </a:solidFill>
                          <a:latin typeface="Arial"/>
                          <a:cs typeface="Arial"/>
                        </a:rPr>
                        <a:t>Charter Schools</a:t>
                      </a:r>
                      <a:endParaRPr lang="en-US" sz="2800">
                        <a:solidFill>
                          <a:schemeClr val="tx1"/>
                        </a:solidFill>
                        <a:latin typeface="Arial"/>
                        <a:cs typeface="Arial"/>
                      </a:endParaRPr>
                    </a:p>
                  </a:txBody>
                  <a:tcPr/>
                </a:tc>
                <a:tc>
                  <a:txBody>
                    <a:bodyPr/>
                    <a:lstStyle/>
                    <a:p>
                      <a:pPr algn="ctr"/>
                      <a:r>
                        <a:rPr lang="en-US" sz="2800" dirty="0">
                          <a:solidFill>
                            <a:schemeClr val="tx1"/>
                          </a:solidFill>
                          <a:latin typeface="Arial"/>
                          <a:cs typeface="Arial"/>
                        </a:rPr>
                        <a:t>67</a:t>
                      </a:r>
                      <a:endParaRPr lang="en-US" sz="2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7541937"/>
                  </a:ext>
                </a:extLst>
              </a:tr>
            </a:tbl>
          </a:graphicData>
        </a:graphic>
      </p:graphicFrame>
      <p:sp>
        <p:nvSpPr>
          <p:cNvPr id="4" name="Picture Placeholder 3">
            <a:extLst>
              <a:ext uri="{FF2B5EF4-FFF2-40B4-BE49-F238E27FC236}">
                <a16:creationId xmlns:a16="http://schemas.microsoft.com/office/drawing/2014/main" id="{45D4F530-A0B3-D921-8330-C930C8690A9F}"/>
              </a:ext>
              <a:ext uri="{C183D7F6-B498-43B3-948B-1728B52AA6E4}">
                <adec:decorative xmlns:adec="http://schemas.microsoft.com/office/drawing/2017/decorative" val="1"/>
              </a:ext>
            </a:extLst>
          </p:cNvPr>
          <p:cNvSpPr>
            <a:spLocks noGrp="1"/>
          </p:cNvSpPr>
          <p:nvPr>
            <p:ph type="pic" sz="quarter" idx="4294967295"/>
          </p:nvPr>
        </p:nvSpPr>
        <p:spPr>
          <a:xfrm>
            <a:off x="10701338" y="3405188"/>
            <a:ext cx="1490662" cy="3452812"/>
          </a:xfrm>
        </p:spPr>
        <p:txBody>
          <a:bodyPr/>
          <a:lstStyle/>
          <a:p>
            <a:pPr marL="0" indent="0">
              <a:buNone/>
            </a:pPr>
            <a:r>
              <a:rPr lang="en-US"/>
              <a:t>    </a:t>
            </a:r>
          </a:p>
        </p:txBody>
      </p:sp>
    </p:spTree>
    <p:extLst>
      <p:ext uri="{BB962C8B-B14F-4D97-AF65-F5344CB8AC3E}">
        <p14:creationId xmlns:p14="http://schemas.microsoft.com/office/powerpoint/2010/main" val="12121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420F-B1C0-39E6-C6E5-69BC23BEAFAE}"/>
              </a:ext>
            </a:extLst>
          </p:cNvPr>
          <p:cNvSpPr>
            <a:spLocks noGrp="1"/>
          </p:cNvSpPr>
          <p:nvPr>
            <p:ph type="title"/>
          </p:nvPr>
        </p:nvSpPr>
        <p:spPr>
          <a:xfrm>
            <a:off x="838200" y="365125"/>
            <a:ext cx="6011779" cy="1681389"/>
          </a:xfrm>
        </p:spPr>
        <p:txBody>
          <a:bodyPr>
            <a:normAutofit/>
          </a:bodyPr>
          <a:lstStyle/>
          <a:p>
            <a:r>
              <a:rPr lang="en-US"/>
              <a:t>What is the Science Indicator?</a:t>
            </a:r>
          </a:p>
        </p:txBody>
      </p:sp>
      <p:sp>
        <p:nvSpPr>
          <p:cNvPr id="3" name="Content Placeholder 2">
            <a:extLst>
              <a:ext uri="{FF2B5EF4-FFF2-40B4-BE49-F238E27FC236}">
                <a16:creationId xmlns:a16="http://schemas.microsoft.com/office/drawing/2014/main" id="{46DBA304-0EFF-F56E-034A-5D42CB4400D7}"/>
              </a:ext>
            </a:extLst>
          </p:cNvPr>
          <p:cNvSpPr>
            <a:spLocks noGrp="1"/>
          </p:cNvSpPr>
          <p:nvPr>
            <p:ph idx="1"/>
          </p:nvPr>
        </p:nvSpPr>
        <p:spPr>
          <a:xfrm>
            <a:off x="838200" y="1400132"/>
            <a:ext cx="5690937" cy="4351338"/>
          </a:xfrm>
        </p:spPr>
        <p:txBody>
          <a:bodyPr>
            <a:normAutofit fontScale="77500" lnSpcReduction="20000"/>
          </a:bodyPr>
          <a:lstStyle/>
          <a:p>
            <a:pPr>
              <a:spcBef>
                <a:spcPts val="1200"/>
              </a:spcBef>
              <a:spcAft>
                <a:spcPts val="600"/>
              </a:spcAft>
            </a:pPr>
            <a:r>
              <a:rPr lang="en-US" dirty="0">
                <a:cs typeface="Arial" panose="020B0604020202020204" pitchFamily="34" charset="0"/>
              </a:rPr>
              <a:t>Newest Dashboard Indicator based on Assessment Performance</a:t>
            </a:r>
          </a:p>
          <a:p>
            <a:pPr>
              <a:spcBef>
                <a:spcPts val="1200"/>
              </a:spcBef>
              <a:spcAft>
                <a:spcPts val="600"/>
              </a:spcAft>
            </a:pPr>
            <a:r>
              <a:rPr lang="en-US" dirty="0">
                <a:cs typeface="Arial" panose="020B0604020202020204" pitchFamily="34" charset="0"/>
              </a:rPr>
              <a:t>What Data Is Used for the Science Indicator?</a:t>
            </a:r>
          </a:p>
          <a:p>
            <a:pPr lvl="1">
              <a:spcBef>
                <a:spcPts val="1200"/>
              </a:spcBef>
              <a:spcAft>
                <a:spcPts val="600"/>
              </a:spcAft>
              <a:buFont typeface="Arial" panose="020B0604020202020204" pitchFamily="34" charset="0"/>
              <a:buChar char="–"/>
            </a:pPr>
            <a:r>
              <a:rPr lang="en-US" sz="3100" dirty="0">
                <a:cs typeface="Arial" panose="020B0604020202020204" pitchFamily="34" charset="0"/>
              </a:rPr>
              <a:t>California Science Test (CAST)</a:t>
            </a:r>
          </a:p>
          <a:p>
            <a:pPr lvl="1">
              <a:spcBef>
                <a:spcPts val="1200"/>
              </a:spcBef>
              <a:spcAft>
                <a:spcPts val="600"/>
              </a:spcAft>
              <a:buFont typeface="Arial" panose="020B0604020202020204" pitchFamily="34" charset="0"/>
              <a:buChar char="–"/>
            </a:pPr>
            <a:r>
              <a:rPr lang="en-US" sz="3100" dirty="0">
                <a:cs typeface="Arial" panose="020B0604020202020204" pitchFamily="34" charset="0"/>
              </a:rPr>
              <a:t>California Alternate Assessment for Science (CAA Science)</a:t>
            </a:r>
          </a:p>
          <a:p>
            <a:pPr>
              <a:spcBef>
                <a:spcPts val="1200"/>
              </a:spcBef>
              <a:spcAft>
                <a:spcPts val="600"/>
              </a:spcAft>
            </a:pPr>
            <a:r>
              <a:rPr lang="en-US" dirty="0"/>
              <a:t>Applies to LEAs and schools with students in Grades 5, 8 and high school.</a:t>
            </a:r>
            <a:endParaRPr lang="en-US" dirty="0">
              <a:cs typeface="Arial" panose="020B0604020202020204" pitchFamily="34" charset="0"/>
            </a:endParaRPr>
          </a:p>
        </p:txBody>
      </p:sp>
      <p:pic>
        <p:nvPicPr>
          <p:cNvPr id="5" name="Picture 4" descr="Kids are doing a science experiment.">
            <a:extLst>
              <a:ext uri="{FF2B5EF4-FFF2-40B4-BE49-F238E27FC236}">
                <a16:creationId xmlns:a16="http://schemas.microsoft.com/office/drawing/2014/main" id="{526E93D0-8538-5222-0568-5C7BBF61409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7197212" y="0"/>
            <a:ext cx="4994787" cy="6239469"/>
          </a:xfrm>
          <a:prstGeom prst="rect">
            <a:avLst/>
          </a:prstGeom>
        </p:spPr>
      </p:pic>
    </p:spTree>
    <p:extLst>
      <p:ext uri="{BB962C8B-B14F-4D97-AF65-F5344CB8AC3E}">
        <p14:creationId xmlns:p14="http://schemas.microsoft.com/office/powerpoint/2010/main" val="3969172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7A56-C0A8-F56A-0D0C-7B674BA2ABE0}"/>
              </a:ext>
            </a:extLst>
          </p:cNvPr>
          <p:cNvSpPr>
            <a:spLocks noGrp="1"/>
          </p:cNvSpPr>
          <p:nvPr>
            <p:ph type="title"/>
          </p:nvPr>
        </p:nvSpPr>
        <p:spPr>
          <a:xfrm>
            <a:off x="899234" y="649526"/>
            <a:ext cx="10393532" cy="494412"/>
          </a:xfrm>
        </p:spPr>
        <p:txBody>
          <a:bodyPr vert="horz" lIns="91440" tIns="45720" rIns="91440" bIns="45720" rtlCol="0" anchor="b">
            <a:noAutofit/>
          </a:bodyPr>
          <a:lstStyle/>
          <a:p>
            <a:r>
              <a:rPr lang="en-US" cap="none" dirty="0"/>
              <a:t>Charter School</a:t>
            </a:r>
            <a:br>
              <a:rPr lang="en-US" cap="none" dirty="0"/>
            </a:br>
            <a:r>
              <a:rPr lang="en-US" cap="none" dirty="0"/>
              <a:t>Differentiated Assistance Key Points</a:t>
            </a:r>
          </a:p>
        </p:txBody>
      </p:sp>
      <p:sp>
        <p:nvSpPr>
          <p:cNvPr id="3" name="Content Placeholder 2">
            <a:extLst>
              <a:ext uri="{FF2B5EF4-FFF2-40B4-BE49-F238E27FC236}">
                <a16:creationId xmlns:a16="http://schemas.microsoft.com/office/drawing/2014/main" id="{1BA943FA-B869-279D-65C5-754EDA6BCE39}"/>
              </a:ext>
            </a:extLst>
          </p:cNvPr>
          <p:cNvSpPr>
            <a:spLocks noGrp="1"/>
          </p:cNvSpPr>
          <p:nvPr>
            <p:ph idx="1"/>
          </p:nvPr>
        </p:nvSpPr>
        <p:spPr>
          <a:xfrm>
            <a:off x="807867" y="1272491"/>
            <a:ext cx="10393533" cy="4754684"/>
          </a:xfrm>
        </p:spPr>
        <p:txBody>
          <a:bodyPr>
            <a:normAutofit/>
          </a:bodyPr>
          <a:lstStyle/>
          <a:p>
            <a:pPr marL="457200" indent="-457200"/>
            <a:r>
              <a:rPr lang="en-US" sz="2700">
                <a:latin typeface="Arial"/>
                <a:cs typeface="Arial"/>
              </a:rPr>
              <a:t>In 2025, 94 or 54 percent of the charter schools eligible for differentiated assistance in 2024 made significant improvements and are no longer eligible for differentiated assistance. </a:t>
            </a:r>
          </a:p>
          <a:p>
            <a:pPr marL="457200" indent="-457200">
              <a:buFont typeface="Arial" panose="020B0604020202020204" pitchFamily="34" charset="0"/>
              <a:buChar char="•"/>
            </a:pPr>
            <a:r>
              <a:rPr lang="en-US" sz="2700">
                <a:latin typeface="Arial"/>
                <a:cs typeface="Arial"/>
              </a:rPr>
              <a:t>In 2025, 135 or 11 percent of charter schools are eligible to receive differentiated assistance. </a:t>
            </a:r>
          </a:p>
          <a:p>
            <a:pPr marL="457200" marR="0" indent="-457200">
              <a:buFont typeface="Arial" panose="020B0604020202020204" pitchFamily="34" charset="0"/>
              <a:buChar char="•"/>
            </a:pPr>
            <a:r>
              <a:rPr lang="en-US" sz="2700">
                <a:latin typeface="Arial"/>
                <a:cs typeface="Arial"/>
              </a:rPr>
              <a:t>The three student groups in greatest need of support are:</a:t>
            </a:r>
          </a:p>
          <a:p>
            <a:pPr marL="914400" lvl="1" indent="-457200">
              <a:buFont typeface="Courier New" panose="02070309020205020404" pitchFamily="49" charset="0"/>
              <a:buChar char="o"/>
            </a:pPr>
            <a:r>
              <a:rPr lang="en-US" sz="2700">
                <a:latin typeface="Arial"/>
                <a:cs typeface="Arial"/>
              </a:rPr>
              <a:t>Students with Disabilities</a:t>
            </a:r>
          </a:p>
          <a:p>
            <a:pPr marL="914400" lvl="1" indent="-457200">
              <a:buFont typeface="Courier New" panose="02070309020205020404" pitchFamily="49" charset="0"/>
              <a:buChar char="o"/>
            </a:pPr>
            <a:r>
              <a:rPr lang="en-US" sz="2700">
                <a:latin typeface="Arial"/>
                <a:cs typeface="Arial"/>
              </a:rPr>
              <a:t>Socioeconomically Disadvantaged</a:t>
            </a:r>
          </a:p>
          <a:p>
            <a:pPr marL="914400" lvl="1" indent="-457200">
              <a:buFont typeface="Courier New" panose="02070309020205020404" pitchFamily="49" charset="0"/>
              <a:buChar char="o"/>
            </a:pPr>
            <a:r>
              <a:rPr lang="en-US" sz="2700">
                <a:latin typeface="Arial"/>
                <a:cs typeface="Arial"/>
              </a:rPr>
              <a:t>English Learners</a:t>
            </a:r>
          </a:p>
        </p:txBody>
      </p:sp>
      <p:sp>
        <p:nvSpPr>
          <p:cNvPr id="4" name="Content Placeholder 4">
            <a:extLst>
              <a:ext uri="{FF2B5EF4-FFF2-40B4-BE49-F238E27FC236}">
                <a16:creationId xmlns:a16="http://schemas.microsoft.com/office/drawing/2014/main" id="{507C3B7C-E1A3-23AF-E9BA-D0FD4FD6D0E3}"/>
              </a:ext>
              <a:ext uri="{C183D7F6-B498-43B3-948B-1728B52AA6E4}">
                <adec:decorative xmlns:adec="http://schemas.microsoft.com/office/drawing/2017/decorative" val="1"/>
              </a:ext>
            </a:extLst>
          </p:cNvPr>
          <p:cNvSpPr txBox="1">
            <a:spLocks/>
          </p:cNvSpPr>
          <p:nvPr/>
        </p:nvSpPr>
        <p:spPr>
          <a:xfrm>
            <a:off x="390419" y="2024009"/>
            <a:ext cx="11527604" cy="457795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schemeClr val="tx1"/>
              </a:solidFill>
            </a:endParaRPr>
          </a:p>
        </p:txBody>
      </p:sp>
    </p:spTree>
    <p:extLst>
      <p:ext uri="{BB962C8B-B14F-4D97-AF65-F5344CB8AC3E}">
        <p14:creationId xmlns:p14="http://schemas.microsoft.com/office/powerpoint/2010/main" val="614561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BE93-24CC-B3AA-FDF7-E33C9C1E8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0AA45-B8C9-F48B-5071-73EC638AAE2F}"/>
              </a:ext>
            </a:extLst>
          </p:cNvPr>
          <p:cNvSpPr>
            <a:spLocks noGrp="1"/>
          </p:cNvSpPr>
          <p:nvPr>
            <p:ph type="title"/>
          </p:nvPr>
        </p:nvSpPr>
        <p:spPr>
          <a:xfrm>
            <a:off x="807868" y="365124"/>
            <a:ext cx="10393532" cy="1006476"/>
          </a:xfrm>
        </p:spPr>
        <p:txBody>
          <a:bodyPr>
            <a:normAutofit/>
          </a:bodyPr>
          <a:lstStyle/>
          <a:p>
            <a:r>
              <a:rPr lang="en-US"/>
              <a:t>Geographic Lead Agency Assistance Criteria</a:t>
            </a:r>
          </a:p>
        </p:txBody>
      </p:sp>
      <p:sp>
        <p:nvSpPr>
          <p:cNvPr id="3" name="Content Placeholder 2">
            <a:extLst>
              <a:ext uri="{FF2B5EF4-FFF2-40B4-BE49-F238E27FC236}">
                <a16:creationId xmlns:a16="http://schemas.microsoft.com/office/drawing/2014/main" id="{56C21384-EEB4-85B2-A3A2-D05D0A70B250}"/>
              </a:ext>
            </a:extLst>
          </p:cNvPr>
          <p:cNvSpPr>
            <a:spLocks noGrp="1"/>
          </p:cNvSpPr>
          <p:nvPr>
            <p:ph idx="1"/>
          </p:nvPr>
        </p:nvSpPr>
        <p:spPr>
          <a:xfrm>
            <a:off x="807866" y="1244600"/>
            <a:ext cx="10393533" cy="4753864"/>
          </a:xfrm>
        </p:spPr>
        <p:txBody>
          <a:bodyPr>
            <a:normAutofit fontScale="92500" lnSpcReduction="10000"/>
          </a:bodyPr>
          <a:lstStyle/>
          <a:p>
            <a:r>
              <a:rPr lang="en-US" dirty="0"/>
              <a:t>Districts are eligible for Geographic Lead Agency differentiated assistance if </a:t>
            </a:r>
            <a:r>
              <a:rPr lang="en-US" b="1" dirty="0"/>
              <a:t>one</a:t>
            </a:r>
            <a:r>
              <a:rPr lang="en-US" dirty="0"/>
              <a:t> or </a:t>
            </a:r>
            <a:r>
              <a:rPr lang="en-US" b="1" dirty="0"/>
              <a:t>more</a:t>
            </a:r>
            <a:r>
              <a:rPr lang="en-US" dirty="0"/>
              <a:t> student groups meet the differentiated assistance criteria in three or more consecutive years. </a:t>
            </a:r>
          </a:p>
          <a:p>
            <a:r>
              <a:rPr lang="en-US" dirty="0"/>
              <a:t>The </a:t>
            </a:r>
            <a:r>
              <a:rPr lang="en-US" b="1" dirty="0"/>
              <a:t>same</a:t>
            </a:r>
            <a:r>
              <a:rPr lang="en-US" dirty="0"/>
              <a:t> student group must meet the eligibility criteria in three or more consecutive years for the student group to be eligible for Geographic Lead Agency differentiated assistance.</a:t>
            </a:r>
          </a:p>
          <a:p>
            <a:r>
              <a:rPr lang="en-US" dirty="0"/>
              <a:t>Please note that the LTEL student group will not meet the inclusion rules for this requirement until 2026. </a:t>
            </a:r>
          </a:p>
          <a:p>
            <a:r>
              <a:rPr lang="en-US" dirty="0"/>
              <a:t>Additional information, including examples, are available in the LCFF Technical Guide</a:t>
            </a:r>
          </a:p>
        </p:txBody>
      </p:sp>
    </p:spTree>
    <p:extLst>
      <p:ext uri="{BB962C8B-B14F-4D97-AF65-F5344CB8AC3E}">
        <p14:creationId xmlns:p14="http://schemas.microsoft.com/office/powerpoint/2010/main" val="951295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A79FD-7246-6A97-D103-7F44EB5F4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DB263-0AF2-FBF3-8318-2B9BA7E8C144}"/>
              </a:ext>
            </a:extLst>
          </p:cNvPr>
          <p:cNvSpPr>
            <a:spLocks noGrp="1"/>
          </p:cNvSpPr>
          <p:nvPr>
            <p:ph type="title"/>
          </p:nvPr>
        </p:nvSpPr>
        <p:spPr/>
        <p:txBody>
          <a:bodyPr>
            <a:noAutofit/>
          </a:bodyPr>
          <a:lstStyle/>
          <a:p>
            <a:r>
              <a:rPr lang="en-US" sz="3600" dirty="0"/>
              <a:t>Geographic Lead Agency </a:t>
            </a:r>
            <a:r>
              <a:rPr lang="en-US" sz="3600" cap="none" dirty="0"/>
              <a:t>Eligibility</a:t>
            </a:r>
          </a:p>
        </p:txBody>
      </p:sp>
      <p:graphicFrame>
        <p:nvGraphicFramePr>
          <p:cNvPr id="3" name="Content Placeholder 2">
            <a:extLst>
              <a:ext uri="{FF2B5EF4-FFF2-40B4-BE49-F238E27FC236}">
                <a16:creationId xmlns:a16="http://schemas.microsoft.com/office/drawing/2014/main" id="{4FC2AAAF-E7F6-66F3-814F-33795720F42C}"/>
              </a:ext>
            </a:extLst>
          </p:cNvPr>
          <p:cNvGraphicFramePr>
            <a:graphicFrameLocks noGrp="1"/>
          </p:cNvGraphicFramePr>
          <p:nvPr>
            <p:ph idx="1"/>
            <p:extLst>
              <p:ext uri="{D42A27DB-BD31-4B8C-83A1-F6EECF244321}">
                <p14:modId xmlns:p14="http://schemas.microsoft.com/office/powerpoint/2010/main" val="54416938"/>
              </p:ext>
            </p:extLst>
          </p:nvPr>
        </p:nvGraphicFramePr>
        <p:xfrm>
          <a:off x="808039" y="1743741"/>
          <a:ext cx="7980361" cy="1036320"/>
        </p:xfrm>
        <a:graphic>
          <a:graphicData uri="http://schemas.openxmlformats.org/drawingml/2006/table">
            <a:tbl>
              <a:tblPr firstRow="1" bandRow="1">
                <a:tableStyleId>{5C22544A-7EE6-4342-B048-85BDC9FD1C3A}</a:tableStyleId>
              </a:tblPr>
              <a:tblGrid>
                <a:gridCol w="4840548">
                  <a:extLst>
                    <a:ext uri="{9D8B030D-6E8A-4147-A177-3AD203B41FA5}">
                      <a16:colId xmlns:a16="http://schemas.microsoft.com/office/drawing/2014/main" val="2034994419"/>
                    </a:ext>
                  </a:extLst>
                </a:gridCol>
                <a:gridCol w="3139813">
                  <a:extLst>
                    <a:ext uri="{9D8B030D-6E8A-4147-A177-3AD203B41FA5}">
                      <a16:colId xmlns:a16="http://schemas.microsoft.com/office/drawing/2014/main" val="2499845219"/>
                    </a:ext>
                  </a:extLst>
                </a:gridCol>
              </a:tblGrid>
              <a:tr h="370840">
                <a:tc>
                  <a:txBody>
                    <a:bodyPr/>
                    <a:lstStyle/>
                    <a:p>
                      <a:r>
                        <a:rPr lang="en-US" sz="2800">
                          <a:solidFill>
                            <a:schemeClr val="tx1"/>
                          </a:solidFill>
                          <a:latin typeface="Arial"/>
                          <a:cs typeface="Arial"/>
                        </a:rPr>
                        <a:t>Category</a:t>
                      </a:r>
                    </a:p>
                  </a:txBody>
                  <a:tcPr/>
                </a:tc>
                <a:tc>
                  <a:txBody>
                    <a:bodyPr/>
                    <a:lstStyle/>
                    <a:p>
                      <a:pPr algn="ctr"/>
                      <a:r>
                        <a:rPr lang="en-US" sz="2800">
                          <a:solidFill>
                            <a:schemeClr val="tx1"/>
                          </a:solidFill>
                          <a:latin typeface="Arial"/>
                          <a:cs typeface="Arial"/>
                        </a:rPr>
                        <a:t>2025</a:t>
                      </a:r>
                    </a:p>
                  </a:txBody>
                  <a:tcPr/>
                </a:tc>
                <a:extLst>
                  <a:ext uri="{0D108BD9-81ED-4DB2-BD59-A6C34878D82A}">
                    <a16:rowId xmlns:a16="http://schemas.microsoft.com/office/drawing/2014/main" val="3904135719"/>
                  </a:ext>
                </a:extLst>
              </a:tr>
              <a:tr h="370840">
                <a:tc>
                  <a:txBody>
                    <a:bodyPr/>
                    <a:lstStyle/>
                    <a:p>
                      <a:r>
                        <a:rPr lang="en-US" sz="2800" b="1">
                          <a:solidFill>
                            <a:schemeClr val="tx1"/>
                          </a:solidFill>
                          <a:latin typeface="Arial"/>
                          <a:cs typeface="Arial"/>
                        </a:rPr>
                        <a:t>Districts</a:t>
                      </a:r>
                    </a:p>
                  </a:txBody>
                  <a:tcPr/>
                </a:tc>
                <a:tc>
                  <a:txBody>
                    <a:bodyPr/>
                    <a:lstStyle/>
                    <a:p>
                      <a:pPr algn="ctr"/>
                      <a:r>
                        <a:rPr lang="en-US" sz="2800" b="0" dirty="0">
                          <a:solidFill>
                            <a:schemeClr val="tx1"/>
                          </a:solidFill>
                          <a:latin typeface="Arial" panose="020B0604020202020204" pitchFamily="34" charset="0"/>
                          <a:cs typeface="Arial" panose="020B0604020202020204" pitchFamily="34" charset="0"/>
                        </a:rPr>
                        <a:t>78</a:t>
                      </a:r>
                    </a:p>
                  </a:txBody>
                  <a:tcPr/>
                </a:tc>
                <a:extLst>
                  <a:ext uri="{0D108BD9-81ED-4DB2-BD59-A6C34878D82A}">
                    <a16:rowId xmlns:a16="http://schemas.microsoft.com/office/drawing/2014/main" val="879616545"/>
                  </a:ext>
                </a:extLst>
              </a:tr>
            </a:tbl>
          </a:graphicData>
        </a:graphic>
      </p:graphicFrame>
    </p:spTree>
    <p:extLst>
      <p:ext uri="{BB962C8B-B14F-4D97-AF65-F5344CB8AC3E}">
        <p14:creationId xmlns:p14="http://schemas.microsoft.com/office/powerpoint/2010/main" val="2956023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E8949-ACA4-AC54-B5EE-F86251AD9C47}"/>
              </a:ext>
            </a:extLst>
          </p:cNvPr>
          <p:cNvSpPr>
            <a:spLocks noGrp="1"/>
          </p:cNvSpPr>
          <p:nvPr>
            <p:ph type="title"/>
          </p:nvPr>
        </p:nvSpPr>
        <p:spPr>
          <a:xfrm>
            <a:off x="807868" y="365124"/>
            <a:ext cx="10393532" cy="1006476"/>
          </a:xfrm>
        </p:spPr>
        <p:txBody>
          <a:bodyPr>
            <a:normAutofit/>
          </a:bodyPr>
          <a:lstStyle/>
          <a:p>
            <a:r>
              <a:rPr lang="en-US" dirty="0"/>
              <a:t>Direct Technical Assistance Criteria</a:t>
            </a:r>
          </a:p>
        </p:txBody>
      </p:sp>
      <p:sp>
        <p:nvSpPr>
          <p:cNvPr id="3" name="Content Placeholder 2">
            <a:extLst>
              <a:ext uri="{FF2B5EF4-FFF2-40B4-BE49-F238E27FC236}">
                <a16:creationId xmlns:a16="http://schemas.microsoft.com/office/drawing/2014/main" id="{29435135-B48B-B85C-5410-7C4B7D190547}"/>
              </a:ext>
            </a:extLst>
          </p:cNvPr>
          <p:cNvSpPr>
            <a:spLocks noGrp="1"/>
          </p:cNvSpPr>
          <p:nvPr>
            <p:ph idx="1"/>
          </p:nvPr>
        </p:nvSpPr>
        <p:spPr>
          <a:xfrm>
            <a:off x="807866" y="1371600"/>
            <a:ext cx="10393533" cy="4626864"/>
          </a:xfrm>
        </p:spPr>
        <p:txBody>
          <a:bodyPr>
            <a:normAutofit fontScale="85000" lnSpcReduction="10000"/>
          </a:bodyPr>
          <a:lstStyle/>
          <a:p>
            <a:r>
              <a:rPr lang="en-US"/>
              <a:t>For districts/COEs with three or more student groups meeting the criteria for DA, at least three of the same student groups would have to meet the criteria for DA in three out of four years to be eligible for DTA. </a:t>
            </a:r>
          </a:p>
          <a:p>
            <a:r>
              <a:rPr lang="en-US"/>
              <a:t>For districts/COEs with two or fewer student groups within the LEA, all student groups would have to meet the DA criteria in at least three out of four years to be eligible for DTA. </a:t>
            </a:r>
          </a:p>
          <a:p>
            <a:r>
              <a:rPr lang="en-US"/>
              <a:t>A charter school is eligible for DTA when three or more student groups meet the differentiated assistance criteria in 2023, 2024, and 2025. </a:t>
            </a:r>
          </a:p>
          <a:p>
            <a:r>
              <a:rPr lang="en-US"/>
              <a:t>For charter schools with two or fewer student groups, all student groups need to meet the differentiated assistance criteria in 2023, 2024, and 2025. </a:t>
            </a:r>
          </a:p>
        </p:txBody>
      </p:sp>
    </p:spTree>
    <p:extLst>
      <p:ext uri="{BB962C8B-B14F-4D97-AF65-F5344CB8AC3E}">
        <p14:creationId xmlns:p14="http://schemas.microsoft.com/office/powerpoint/2010/main" val="2126653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A79FD-7246-6A97-D103-7F44EB5F4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DB263-0AF2-FBF3-8318-2B9BA7E8C144}"/>
              </a:ext>
            </a:extLst>
          </p:cNvPr>
          <p:cNvSpPr>
            <a:spLocks noGrp="1"/>
          </p:cNvSpPr>
          <p:nvPr>
            <p:ph type="title"/>
          </p:nvPr>
        </p:nvSpPr>
        <p:spPr/>
        <p:txBody>
          <a:bodyPr>
            <a:noAutofit/>
          </a:bodyPr>
          <a:lstStyle/>
          <a:p>
            <a:r>
              <a:rPr lang="en-US" sz="3600" cap="none" dirty="0"/>
              <a:t>Direct Technical Assistance Eligibility</a:t>
            </a:r>
          </a:p>
        </p:txBody>
      </p:sp>
      <p:graphicFrame>
        <p:nvGraphicFramePr>
          <p:cNvPr id="3" name="Content Placeholder 2">
            <a:extLst>
              <a:ext uri="{FF2B5EF4-FFF2-40B4-BE49-F238E27FC236}">
                <a16:creationId xmlns:a16="http://schemas.microsoft.com/office/drawing/2014/main" id="{4FC2AAAF-E7F6-66F3-814F-33795720F42C}"/>
              </a:ext>
            </a:extLst>
          </p:cNvPr>
          <p:cNvGraphicFramePr>
            <a:graphicFrameLocks noGrp="1"/>
          </p:cNvGraphicFramePr>
          <p:nvPr>
            <p:ph idx="1"/>
            <p:extLst>
              <p:ext uri="{D42A27DB-BD31-4B8C-83A1-F6EECF244321}">
                <p14:modId xmlns:p14="http://schemas.microsoft.com/office/powerpoint/2010/main" val="1059646623"/>
              </p:ext>
            </p:extLst>
          </p:nvPr>
        </p:nvGraphicFramePr>
        <p:xfrm>
          <a:off x="808039" y="1743741"/>
          <a:ext cx="8104915" cy="1554480"/>
        </p:xfrm>
        <a:graphic>
          <a:graphicData uri="http://schemas.openxmlformats.org/drawingml/2006/table">
            <a:tbl>
              <a:tblPr firstRow="1" bandRow="1">
                <a:tableStyleId>{5C22544A-7EE6-4342-B048-85BDC9FD1C3A}</a:tableStyleId>
              </a:tblPr>
              <a:tblGrid>
                <a:gridCol w="3528023">
                  <a:extLst>
                    <a:ext uri="{9D8B030D-6E8A-4147-A177-3AD203B41FA5}">
                      <a16:colId xmlns:a16="http://schemas.microsoft.com/office/drawing/2014/main" val="2034994419"/>
                    </a:ext>
                  </a:extLst>
                </a:gridCol>
                <a:gridCol w="2288446">
                  <a:extLst>
                    <a:ext uri="{9D8B030D-6E8A-4147-A177-3AD203B41FA5}">
                      <a16:colId xmlns:a16="http://schemas.microsoft.com/office/drawing/2014/main" val="1596377116"/>
                    </a:ext>
                  </a:extLst>
                </a:gridCol>
                <a:gridCol w="2288446">
                  <a:extLst>
                    <a:ext uri="{9D8B030D-6E8A-4147-A177-3AD203B41FA5}">
                      <a16:colId xmlns:a16="http://schemas.microsoft.com/office/drawing/2014/main" val="2499845219"/>
                    </a:ext>
                  </a:extLst>
                </a:gridCol>
              </a:tblGrid>
              <a:tr h="370840">
                <a:tc>
                  <a:txBody>
                    <a:bodyPr/>
                    <a:lstStyle/>
                    <a:p>
                      <a:r>
                        <a:rPr lang="en-US" sz="2800">
                          <a:solidFill>
                            <a:schemeClr val="tx1"/>
                          </a:solidFill>
                          <a:latin typeface="Arial"/>
                          <a:cs typeface="Arial"/>
                        </a:rPr>
                        <a:t>Category</a:t>
                      </a:r>
                    </a:p>
                  </a:txBody>
                  <a:tcPr/>
                </a:tc>
                <a:tc>
                  <a:txBody>
                    <a:bodyPr/>
                    <a:lstStyle/>
                    <a:p>
                      <a:pPr algn="ctr"/>
                      <a:r>
                        <a:rPr lang="en-US" sz="2800">
                          <a:solidFill>
                            <a:schemeClr val="tx1"/>
                          </a:solidFill>
                          <a:latin typeface="Arial"/>
                          <a:cs typeface="Arial"/>
                        </a:rPr>
                        <a:t>2024</a:t>
                      </a:r>
                    </a:p>
                  </a:txBody>
                  <a:tcPr/>
                </a:tc>
                <a:tc>
                  <a:txBody>
                    <a:bodyPr/>
                    <a:lstStyle/>
                    <a:p>
                      <a:pPr algn="ctr"/>
                      <a:r>
                        <a:rPr lang="en-US" sz="2800">
                          <a:solidFill>
                            <a:schemeClr val="tx1"/>
                          </a:solidFill>
                          <a:latin typeface="Arial"/>
                          <a:cs typeface="Arial"/>
                        </a:rPr>
                        <a:t>2025</a:t>
                      </a:r>
                    </a:p>
                  </a:txBody>
                  <a:tcPr/>
                </a:tc>
                <a:extLst>
                  <a:ext uri="{0D108BD9-81ED-4DB2-BD59-A6C34878D82A}">
                    <a16:rowId xmlns:a16="http://schemas.microsoft.com/office/drawing/2014/main" val="3904135719"/>
                  </a:ext>
                </a:extLst>
              </a:tr>
              <a:tr h="370840">
                <a:tc>
                  <a:txBody>
                    <a:bodyPr/>
                    <a:lstStyle/>
                    <a:p>
                      <a:r>
                        <a:rPr lang="en-US" sz="2800" b="1" err="1">
                          <a:solidFill>
                            <a:schemeClr val="tx1"/>
                          </a:solidFill>
                          <a:latin typeface="Arial"/>
                          <a:cs typeface="Arial"/>
                        </a:rPr>
                        <a:t>COEs</a:t>
                      </a:r>
                      <a:r>
                        <a:rPr lang="en-US" sz="2800" b="1">
                          <a:solidFill>
                            <a:schemeClr val="tx1"/>
                          </a:solidFill>
                          <a:latin typeface="Arial"/>
                          <a:cs typeface="Arial"/>
                        </a:rPr>
                        <a:t>/Districts</a:t>
                      </a:r>
                    </a:p>
                  </a:txBody>
                  <a:tcPr/>
                </a:tc>
                <a:tc>
                  <a:txBody>
                    <a:bodyPr/>
                    <a:lstStyle/>
                    <a:p>
                      <a:pPr algn="ctr"/>
                      <a:r>
                        <a:rPr lang="en-US" sz="2800" b="0">
                          <a:solidFill>
                            <a:schemeClr val="tx1"/>
                          </a:solidFill>
                          <a:latin typeface="Arial" panose="020B0604020202020204" pitchFamily="34" charset="0"/>
                          <a:cs typeface="Arial" panose="020B0604020202020204" pitchFamily="34" charset="0"/>
                        </a:rPr>
                        <a:t>67</a:t>
                      </a:r>
                    </a:p>
                  </a:txBody>
                  <a:tcPr/>
                </a:tc>
                <a:tc>
                  <a:txBody>
                    <a:bodyPr/>
                    <a:lstStyle/>
                    <a:p>
                      <a:pPr algn="ctr"/>
                      <a:r>
                        <a:rPr lang="en-US" sz="2800" b="0">
                          <a:solidFill>
                            <a:schemeClr val="tx1"/>
                          </a:solidFill>
                          <a:latin typeface="Arial" panose="020B0604020202020204" pitchFamily="34" charset="0"/>
                          <a:cs typeface="Arial" panose="020B0604020202020204" pitchFamily="34" charset="0"/>
                        </a:rPr>
                        <a:t>64</a:t>
                      </a:r>
                    </a:p>
                  </a:txBody>
                  <a:tcPr/>
                </a:tc>
                <a:extLst>
                  <a:ext uri="{0D108BD9-81ED-4DB2-BD59-A6C34878D82A}">
                    <a16:rowId xmlns:a16="http://schemas.microsoft.com/office/drawing/2014/main" val="879616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Arial"/>
                          <a:cs typeface="Arial"/>
                        </a:rPr>
                        <a:t>Charter Schools</a:t>
                      </a:r>
                      <a:endParaRPr lang="en-US" sz="2800">
                        <a:solidFill>
                          <a:schemeClr val="tx1"/>
                        </a:solidFill>
                        <a:latin typeface="Arial"/>
                        <a:cs typeface="Arial"/>
                      </a:endParaRPr>
                    </a:p>
                  </a:txBody>
                  <a:tcPr/>
                </a:tc>
                <a:tc>
                  <a:txBody>
                    <a:bodyPr/>
                    <a:lstStyle/>
                    <a:p>
                      <a:pPr algn="ctr"/>
                      <a:r>
                        <a:rPr lang="en-US" sz="2800" b="0">
                          <a:solidFill>
                            <a:schemeClr val="tx1"/>
                          </a:solidFill>
                          <a:latin typeface="Arial" panose="020B0604020202020204" pitchFamily="34" charset="0"/>
                          <a:cs typeface="Arial" panose="020B0604020202020204" pitchFamily="34" charset="0"/>
                        </a:rPr>
                        <a:t>11</a:t>
                      </a:r>
                    </a:p>
                  </a:txBody>
                  <a:tcPr/>
                </a:tc>
                <a:tc>
                  <a:txBody>
                    <a:bodyPr/>
                    <a:lstStyle/>
                    <a:p>
                      <a:pPr algn="ctr"/>
                      <a:r>
                        <a:rPr lang="en-US" sz="2800" b="0" dirty="0">
                          <a:solidFill>
                            <a:schemeClr val="tx1"/>
                          </a:solidFill>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1435073244"/>
                  </a:ext>
                </a:extLst>
              </a:tr>
            </a:tbl>
          </a:graphicData>
        </a:graphic>
      </p:graphicFrame>
    </p:spTree>
    <p:extLst>
      <p:ext uri="{BB962C8B-B14F-4D97-AF65-F5344CB8AC3E}">
        <p14:creationId xmlns:p14="http://schemas.microsoft.com/office/powerpoint/2010/main" val="1523118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8F5A-5AE0-F37B-A754-8A58B583DF1C}"/>
              </a:ext>
            </a:extLst>
          </p:cNvPr>
          <p:cNvSpPr>
            <a:spLocks noGrp="1"/>
          </p:cNvSpPr>
          <p:nvPr>
            <p:ph type="title"/>
          </p:nvPr>
        </p:nvSpPr>
        <p:spPr/>
        <p:txBody>
          <a:bodyPr>
            <a:noAutofit/>
          </a:bodyPr>
          <a:lstStyle/>
          <a:p>
            <a:r>
              <a:rPr lang="en-US" sz="4000" b="1">
                <a:latin typeface="Arial" panose="020B0604020202020204" pitchFamily="34" charset="0"/>
                <a:cs typeface="Arial" panose="020B0604020202020204" pitchFamily="34" charset="0"/>
              </a:rPr>
              <a:t>Additional Accountability Releases </a:t>
            </a:r>
          </a:p>
        </p:txBody>
      </p:sp>
      <p:sp>
        <p:nvSpPr>
          <p:cNvPr id="3" name="Content Placeholder 2">
            <a:extLst>
              <a:ext uri="{FF2B5EF4-FFF2-40B4-BE49-F238E27FC236}">
                <a16:creationId xmlns:a16="http://schemas.microsoft.com/office/drawing/2014/main" id="{4AE8562E-E69E-7A69-8FCC-27C002489FB5}"/>
              </a:ext>
            </a:extLst>
          </p:cNvPr>
          <p:cNvSpPr>
            <a:spLocks noGrp="1"/>
          </p:cNvSpPr>
          <p:nvPr>
            <p:ph idx="1"/>
          </p:nvPr>
        </p:nvSpPr>
        <p:spPr>
          <a:xfrm>
            <a:off x="807866" y="1285102"/>
            <a:ext cx="10393533" cy="4713361"/>
          </a:xfrm>
        </p:spPr>
        <p:txBody>
          <a:bodyPr vert="horz" lIns="91440" tIns="45720" rIns="91440" bIns="45720" rtlCol="0" anchor="t">
            <a:normAutofit/>
          </a:bodyPr>
          <a:lstStyle/>
          <a:p>
            <a:pPr>
              <a:spcBef>
                <a:spcPts val="1200"/>
              </a:spcBef>
            </a:pPr>
            <a:r>
              <a:rPr lang="en-US" sz="3200" dirty="0">
                <a:latin typeface="Arial"/>
                <a:cs typeface="Arial"/>
              </a:rPr>
              <a:t>December 2025</a:t>
            </a:r>
          </a:p>
          <a:p>
            <a:pPr lvl="1" indent="-274320">
              <a:spcBef>
                <a:spcPts val="1200"/>
              </a:spcBef>
              <a:buClr>
                <a:srgbClr val="44546A"/>
              </a:buClr>
              <a:buFont typeface="Courier New" panose="020B0604020202020204" pitchFamily="34" charset="0"/>
              <a:buChar char="o"/>
            </a:pPr>
            <a:r>
              <a:rPr lang="en-US" sz="2800" dirty="0">
                <a:latin typeface="Arial"/>
                <a:cs typeface="Arial"/>
              </a:rPr>
              <a:t>Growth Data on the Dashboard</a:t>
            </a:r>
          </a:p>
          <a:p>
            <a:pPr lvl="1" indent="-274320">
              <a:spcBef>
                <a:spcPts val="1200"/>
              </a:spcBef>
              <a:buClr>
                <a:srgbClr val="44546A"/>
              </a:buClr>
              <a:buFont typeface="Courier New" panose="020B0604020202020204" pitchFamily="34" charset="0"/>
              <a:buChar char="o"/>
            </a:pPr>
            <a:r>
              <a:rPr lang="en-US" sz="2800" dirty="0">
                <a:latin typeface="Arial"/>
                <a:cs typeface="Arial"/>
              </a:rPr>
              <a:t>Federal Support Determinations</a:t>
            </a:r>
          </a:p>
          <a:p>
            <a:pPr lvl="1" indent="-274320">
              <a:spcBef>
                <a:spcPts val="1200"/>
              </a:spcBef>
              <a:buClr>
                <a:srgbClr val="44546A"/>
              </a:buClr>
              <a:buFont typeface="Courier New" panose="020B0604020202020204" pitchFamily="34" charset="0"/>
              <a:buChar char="o"/>
            </a:pPr>
            <a:r>
              <a:rPr lang="en-US" sz="2800" dirty="0">
                <a:latin typeface="Arial"/>
                <a:cs typeface="Arial"/>
              </a:rPr>
              <a:t>Dashboard Alternative School Status One-year Graduation Rate</a:t>
            </a:r>
          </a:p>
        </p:txBody>
      </p:sp>
      <p:sp>
        <p:nvSpPr>
          <p:cNvPr id="4" name="Slide Number Placeholder 3">
            <a:extLst>
              <a:ext uri="{FF2B5EF4-FFF2-40B4-BE49-F238E27FC236}">
                <a16:creationId xmlns:a16="http://schemas.microsoft.com/office/drawing/2014/main" id="{607FE82D-3B4D-35C0-BDB9-436A06ED965E}"/>
              </a:ext>
            </a:extLst>
          </p:cNvPr>
          <p:cNvSpPr>
            <a:spLocks noGrp="1"/>
          </p:cNvSpPr>
          <p:nvPr>
            <p:ph type="sldNum" sz="quarter" idx="12"/>
          </p:nvPr>
        </p:nvSpPr>
        <p:spPr/>
        <p:txBody>
          <a:bodyPr/>
          <a:lstStyle/>
          <a:p>
            <a:fld id="{E3F07B27-5348-4263-B67F-EF7FF0A6AD4A}"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2315420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3C81-A89B-877A-9F76-37440519D126}"/>
              </a:ext>
            </a:extLst>
          </p:cNvPr>
          <p:cNvSpPr>
            <a:spLocks noGrp="1"/>
          </p:cNvSpPr>
          <p:nvPr>
            <p:ph type="title"/>
          </p:nvPr>
        </p:nvSpPr>
        <p:spPr/>
        <p:txBody>
          <a:bodyPr>
            <a:noAutofit/>
          </a:bodyPr>
          <a:lstStyle/>
          <a:p>
            <a:r>
              <a:rPr lang="en-US" sz="3600" b="1">
                <a:solidFill>
                  <a:schemeClr val="tx1"/>
                </a:solidFill>
              </a:rPr>
              <a:t>2026 LCFF Assistance Determinations </a:t>
            </a:r>
          </a:p>
        </p:txBody>
      </p:sp>
      <p:sp>
        <p:nvSpPr>
          <p:cNvPr id="3" name="Content Placeholder 2">
            <a:extLst>
              <a:ext uri="{FF2B5EF4-FFF2-40B4-BE49-F238E27FC236}">
                <a16:creationId xmlns:a16="http://schemas.microsoft.com/office/drawing/2014/main" id="{78778C97-7594-8FD0-6C6B-A642425E8B60}"/>
              </a:ext>
            </a:extLst>
          </p:cNvPr>
          <p:cNvSpPr>
            <a:spLocks noGrp="1"/>
          </p:cNvSpPr>
          <p:nvPr>
            <p:ph idx="1"/>
          </p:nvPr>
        </p:nvSpPr>
        <p:spPr>
          <a:xfrm>
            <a:off x="838200" y="1274545"/>
            <a:ext cx="10515600" cy="4928770"/>
          </a:xfrm>
        </p:spPr>
        <p:txBody>
          <a:bodyPr vert="horz" lIns="91440" tIns="45720" rIns="91440" bIns="45720" rtlCol="0" anchor="ctr">
            <a:normAutofit lnSpcReduction="10000"/>
          </a:bodyPr>
          <a:lstStyle/>
          <a:p>
            <a:pPr>
              <a:spcBef>
                <a:spcPts val="1200"/>
              </a:spcBef>
              <a:spcAft>
                <a:spcPts val="1200"/>
              </a:spcAft>
            </a:pPr>
            <a:r>
              <a:rPr lang="en-US" sz="2600" dirty="0"/>
              <a:t>Assembly Bill 121 (Chapter 8, Statutes of 2025) requires the State Board of Education (SBE) to update differentiated assistance criteria:</a:t>
            </a:r>
          </a:p>
          <a:p>
            <a:pPr marL="457200" lvl="1" indent="0">
              <a:spcBef>
                <a:spcPts val="1200"/>
              </a:spcBef>
              <a:spcAft>
                <a:spcPts val="1200"/>
              </a:spcAft>
              <a:buNone/>
            </a:pPr>
            <a:r>
              <a:rPr lang="en-US" sz="2600" i="1" dirty="0"/>
              <a:t>No later than July 15, 2026, the state board shall update the performance criteria, taking into consideration the findings and recommendations from the state-funded evaluation of the state’s differentiated assistance system and its implementation, and the need to appropriately focus resources and supports where the demonstrated needs are greatest.</a:t>
            </a:r>
          </a:p>
          <a:p>
            <a:pPr>
              <a:spcBef>
                <a:spcPts val="1200"/>
              </a:spcBef>
              <a:spcAft>
                <a:spcPts val="1200"/>
              </a:spcAft>
            </a:pPr>
            <a:r>
              <a:rPr lang="en-US" sz="2600" dirty="0"/>
              <a:t>The SBE will continue to consider options for updates to the differentiated assistance criteria in 2026.</a:t>
            </a:r>
          </a:p>
        </p:txBody>
      </p:sp>
    </p:spTree>
    <p:extLst>
      <p:ext uri="{BB962C8B-B14F-4D97-AF65-F5344CB8AC3E}">
        <p14:creationId xmlns:p14="http://schemas.microsoft.com/office/powerpoint/2010/main" val="521160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8CB162-94A0-4F88-997E-9E1013E458CA}"/>
              </a:ext>
            </a:extLst>
          </p:cNvPr>
          <p:cNvSpPr>
            <a:spLocks noGrp="1"/>
          </p:cNvSpPr>
          <p:nvPr>
            <p:ph type="title"/>
          </p:nvPr>
        </p:nvSpPr>
        <p:spPr/>
        <p:txBody>
          <a:bodyPr/>
          <a:lstStyle/>
          <a:p>
            <a:r>
              <a:rPr lang="en-US" sz="5400" dirty="0">
                <a:cs typeface="Aharoni"/>
              </a:rPr>
              <a:t>2026 Accountability  Workplan</a:t>
            </a:r>
          </a:p>
        </p:txBody>
      </p:sp>
    </p:spTree>
    <p:extLst>
      <p:ext uri="{BB962C8B-B14F-4D97-AF65-F5344CB8AC3E}">
        <p14:creationId xmlns:p14="http://schemas.microsoft.com/office/powerpoint/2010/main" val="1180829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45D7-9D9A-4401-AFDA-0AA3B7E8C525}"/>
              </a:ext>
            </a:extLst>
          </p:cNvPr>
          <p:cNvSpPr>
            <a:spLocks noGrp="1"/>
          </p:cNvSpPr>
          <p:nvPr>
            <p:ph type="title"/>
          </p:nvPr>
        </p:nvSpPr>
        <p:spPr>
          <a:xfrm>
            <a:off x="441501" y="289209"/>
            <a:ext cx="11517136" cy="969223"/>
          </a:xfrm>
        </p:spPr>
        <p:txBody>
          <a:bodyPr/>
          <a:lstStyle/>
          <a:p>
            <a:r>
              <a:rPr lang="en-US" sz="4800">
                <a:cs typeface="Aharoni"/>
              </a:rPr>
              <a:t>2026 California School Dashboard</a:t>
            </a:r>
            <a:endParaRPr lang="en-US" sz="4800"/>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441501" y="1720158"/>
            <a:ext cx="10858499" cy="4470953"/>
          </a:xfrm>
        </p:spPr>
        <p:txBody>
          <a:bodyPr vert="horz" lIns="91440" tIns="45720" rIns="91440" bIns="45720" rtlCol="0" anchor="t">
            <a:normAutofit fontScale="85000" lnSpcReduction="20000"/>
          </a:bodyPr>
          <a:lstStyle/>
          <a:p>
            <a:pPr>
              <a:buClr>
                <a:srgbClr val="003D55"/>
              </a:buClr>
            </a:pPr>
            <a:r>
              <a:rPr lang="en-US" sz="3500" dirty="0">
                <a:latin typeface="Arial"/>
                <a:cs typeface="Arial"/>
              </a:rPr>
              <a:t>The California Department of Education (CDE) is committed to continuous improvement within the accountability system and Dashboard.</a:t>
            </a:r>
            <a:endParaRPr lang="en-US" sz="3500" dirty="0"/>
          </a:p>
          <a:p>
            <a:pPr>
              <a:buClr>
                <a:srgbClr val="003D55"/>
              </a:buClr>
            </a:pPr>
            <a:r>
              <a:rPr lang="en-US" sz="3500" dirty="0">
                <a:latin typeface="Arial"/>
                <a:cs typeface="Arial"/>
              </a:rPr>
              <a:t>CDE's annual workplan reviews the state and local indicators and performance standards and addresses suggested revisions or updates in the workplan each January and approves all action by the July meeting of that year. </a:t>
            </a:r>
          </a:p>
          <a:p>
            <a:pPr>
              <a:buClr>
                <a:srgbClr val="003D55"/>
              </a:buClr>
            </a:pPr>
            <a:r>
              <a:rPr lang="en-US" sz="3500" dirty="0">
                <a:latin typeface="Arial"/>
                <a:cs typeface="Arial"/>
              </a:rPr>
              <a:t>Following the July 2025 SBE meeting, the CDE provided the SBE an information memorandum in August 2025 with an update on action taken at the meeting and overview of the items pending for the 2026 Accountability Workplan.</a:t>
            </a:r>
            <a:endParaRPr lang="en-US" sz="3500" dirty="0"/>
          </a:p>
        </p:txBody>
      </p:sp>
    </p:spTree>
    <p:extLst>
      <p:ext uri="{BB962C8B-B14F-4D97-AF65-F5344CB8AC3E}">
        <p14:creationId xmlns:p14="http://schemas.microsoft.com/office/powerpoint/2010/main" val="2532979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422E-107D-FAC9-B5BF-C66100306381}"/>
              </a:ext>
            </a:extLst>
          </p:cNvPr>
          <p:cNvSpPr>
            <a:spLocks noGrp="1"/>
          </p:cNvSpPr>
          <p:nvPr>
            <p:ph type="title"/>
          </p:nvPr>
        </p:nvSpPr>
        <p:spPr/>
        <p:txBody>
          <a:bodyPr/>
          <a:lstStyle/>
          <a:p>
            <a:r>
              <a:rPr lang="en-US" sz="4400"/>
              <a:t>2026 Workplan Items</a:t>
            </a:r>
            <a:endParaRPr lang="en-US" sz="4800"/>
          </a:p>
        </p:txBody>
      </p:sp>
      <p:sp>
        <p:nvSpPr>
          <p:cNvPr id="3" name="Content Placeholder 2">
            <a:extLst>
              <a:ext uri="{FF2B5EF4-FFF2-40B4-BE49-F238E27FC236}">
                <a16:creationId xmlns:a16="http://schemas.microsoft.com/office/drawing/2014/main" id="{B6F4D2C3-19E4-2292-7E1B-5191CB7C2C9B}"/>
              </a:ext>
            </a:extLst>
          </p:cNvPr>
          <p:cNvSpPr>
            <a:spLocks noGrp="1"/>
          </p:cNvSpPr>
          <p:nvPr>
            <p:ph sz="quarter" idx="10"/>
          </p:nvPr>
        </p:nvSpPr>
        <p:spPr>
          <a:xfrm>
            <a:off x="647699" y="1533831"/>
            <a:ext cx="10858499" cy="4969999"/>
          </a:xfrm>
        </p:spPr>
        <p:txBody>
          <a:bodyPr>
            <a:noAutofit/>
          </a:bodyPr>
          <a:lstStyle/>
          <a:p>
            <a:pPr>
              <a:spcBef>
                <a:spcPts val="0"/>
              </a:spcBef>
              <a:spcAft>
                <a:spcPts val="0"/>
              </a:spcAft>
            </a:pPr>
            <a:r>
              <a:rPr lang="en-US" sz="2800" dirty="0"/>
              <a:t>Student-Level Growth Model for Grades 4 through 8 in English Language Arts and Mathematics as full indicators</a:t>
            </a:r>
          </a:p>
          <a:p>
            <a:pPr>
              <a:spcBef>
                <a:spcPts val="0"/>
              </a:spcBef>
              <a:spcAft>
                <a:spcPts val="0"/>
              </a:spcAft>
            </a:pPr>
            <a:r>
              <a:rPr lang="en-US" sz="2800" dirty="0"/>
              <a:t>Science Indicator</a:t>
            </a:r>
          </a:p>
          <a:p>
            <a:pPr>
              <a:spcBef>
                <a:spcPts val="0"/>
              </a:spcBef>
              <a:spcAft>
                <a:spcPts val="0"/>
              </a:spcAft>
            </a:pPr>
            <a:r>
              <a:rPr lang="en-US" sz="2800" dirty="0"/>
              <a:t>College/Career Indicator</a:t>
            </a:r>
          </a:p>
          <a:p>
            <a:pPr>
              <a:spcBef>
                <a:spcPts val="0"/>
              </a:spcBef>
              <a:spcAft>
                <a:spcPts val="0"/>
              </a:spcAft>
            </a:pPr>
            <a:r>
              <a:rPr lang="en-US" sz="2800" dirty="0"/>
              <a:t>Application Based Dashboard Alternative School Status</a:t>
            </a:r>
          </a:p>
          <a:p>
            <a:pPr>
              <a:spcBef>
                <a:spcPts val="0"/>
              </a:spcBef>
              <a:spcAft>
                <a:spcPts val="0"/>
              </a:spcAft>
            </a:pPr>
            <a:r>
              <a:rPr lang="en-US" sz="2800" dirty="0"/>
              <a:t>Priority 1 Teacher Assignment Data</a:t>
            </a:r>
          </a:p>
          <a:p>
            <a:pPr>
              <a:spcBef>
                <a:spcPts val="0"/>
              </a:spcBef>
              <a:spcAft>
                <a:spcPts val="0"/>
              </a:spcAft>
            </a:pPr>
            <a:r>
              <a:rPr lang="en-US" sz="2800" dirty="0"/>
              <a:t>Long-Term English Learner Student Group</a:t>
            </a:r>
          </a:p>
          <a:p>
            <a:pPr>
              <a:spcBef>
                <a:spcPts val="0"/>
              </a:spcBef>
              <a:spcAft>
                <a:spcPts val="0"/>
              </a:spcAft>
            </a:pPr>
            <a:r>
              <a:rPr lang="en-US" sz="2800" dirty="0"/>
              <a:t>Participation Rate for Academic Indicators and Science</a:t>
            </a:r>
          </a:p>
          <a:p>
            <a:pPr>
              <a:spcBef>
                <a:spcPts val="0"/>
              </a:spcBef>
              <a:spcAft>
                <a:spcPts val="0"/>
              </a:spcAft>
            </a:pPr>
            <a:r>
              <a:rPr lang="en-US" sz="2800" dirty="0"/>
              <a:t>Modification of Academic Indicator language</a:t>
            </a:r>
          </a:p>
          <a:p>
            <a:pPr>
              <a:spcBef>
                <a:spcPts val="0"/>
              </a:spcBef>
              <a:spcAft>
                <a:spcPts val="0"/>
              </a:spcAft>
            </a:pPr>
            <a:r>
              <a:rPr lang="en-US" sz="2800" dirty="0"/>
              <a:t>Release Plan for the 2026 Dashboard</a:t>
            </a:r>
          </a:p>
          <a:p>
            <a:pPr>
              <a:spcBef>
                <a:spcPts val="0"/>
              </a:spcBef>
              <a:spcAft>
                <a:spcPts val="0"/>
              </a:spcAft>
            </a:pPr>
            <a:r>
              <a:rPr lang="en-US" sz="2800" dirty="0"/>
              <a:t>Every Student Succeeds Act State Plan</a:t>
            </a:r>
          </a:p>
        </p:txBody>
      </p:sp>
    </p:spTree>
    <p:extLst>
      <p:ext uri="{BB962C8B-B14F-4D97-AF65-F5344CB8AC3E}">
        <p14:creationId xmlns:p14="http://schemas.microsoft.com/office/powerpoint/2010/main" val="72111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A0E6-6A62-6025-E647-BE4D2E837431}"/>
              </a:ext>
            </a:extLst>
          </p:cNvPr>
          <p:cNvSpPr>
            <a:spLocks noGrp="1"/>
          </p:cNvSpPr>
          <p:nvPr>
            <p:ph type="title"/>
          </p:nvPr>
        </p:nvSpPr>
        <p:spPr>
          <a:xfrm>
            <a:off x="838200" y="365125"/>
            <a:ext cx="5257800" cy="1325563"/>
          </a:xfrm>
        </p:spPr>
        <p:txBody>
          <a:bodyPr anchor="ctr">
            <a:normAutofit fontScale="90000"/>
          </a:bodyPr>
          <a:lstStyle/>
          <a:p>
            <a:r>
              <a:rPr lang="en-US"/>
              <a:t>Measuring and </a:t>
            </a:r>
            <a:br>
              <a:rPr lang="en-US"/>
            </a:br>
            <a:r>
              <a:rPr lang="en-US"/>
              <a:t>Understanding </a:t>
            </a:r>
            <a:br>
              <a:rPr lang="en-US"/>
            </a:br>
            <a:r>
              <a:rPr lang="en-US"/>
              <a:t>Science Performance</a:t>
            </a:r>
          </a:p>
        </p:txBody>
      </p:sp>
      <p:sp>
        <p:nvSpPr>
          <p:cNvPr id="3" name="Content Placeholder 2">
            <a:extLst>
              <a:ext uri="{FF2B5EF4-FFF2-40B4-BE49-F238E27FC236}">
                <a16:creationId xmlns:a16="http://schemas.microsoft.com/office/drawing/2014/main" id="{3206D391-E5F1-0ACB-E3F6-F21B011B759D}"/>
              </a:ext>
            </a:extLst>
          </p:cNvPr>
          <p:cNvSpPr>
            <a:spLocks noGrp="1"/>
          </p:cNvSpPr>
          <p:nvPr>
            <p:ph sz="half" idx="1"/>
          </p:nvPr>
        </p:nvSpPr>
        <p:spPr>
          <a:xfrm>
            <a:off x="838200" y="1825625"/>
            <a:ext cx="5181600" cy="4351338"/>
          </a:xfrm>
        </p:spPr>
        <p:txBody>
          <a:bodyPr vert="horz" lIns="91440" tIns="45720" rIns="91440" bIns="45720" rtlCol="0" anchor="t">
            <a:normAutofit/>
          </a:bodyPr>
          <a:lstStyle/>
          <a:p>
            <a:pPr>
              <a:spcBef>
                <a:spcPts val="1200"/>
              </a:spcBef>
              <a:spcAft>
                <a:spcPts val="1200"/>
              </a:spcAft>
            </a:pPr>
            <a:r>
              <a:rPr lang="en-US" dirty="0"/>
              <a:t>Science Points:</a:t>
            </a:r>
          </a:p>
          <a:p>
            <a:pPr lvl="1">
              <a:spcBef>
                <a:spcPts val="1200"/>
              </a:spcBef>
              <a:spcAft>
                <a:spcPts val="1200"/>
              </a:spcAft>
              <a:buFont typeface="Arial" panose="020B0604020202020204" pitchFamily="34" charset="0"/>
              <a:buChar char="–"/>
            </a:pPr>
            <a:r>
              <a:rPr lang="en-US" sz="2800" dirty="0"/>
              <a:t>Zero to 100 points</a:t>
            </a:r>
          </a:p>
          <a:p>
            <a:pPr>
              <a:spcBef>
                <a:spcPts val="1200"/>
              </a:spcBef>
              <a:spcAft>
                <a:spcPts val="1200"/>
              </a:spcAft>
            </a:pPr>
            <a:r>
              <a:rPr lang="en-US" dirty="0"/>
              <a:t>Status/Change and Performance Colors</a:t>
            </a:r>
          </a:p>
        </p:txBody>
      </p:sp>
      <p:pic>
        <p:nvPicPr>
          <p:cNvPr id="5" name="Picture 4" descr="A screenshot of a card with Learn More Science comparing results for all students and the state.">
            <a:extLst>
              <a:ext uri="{FF2B5EF4-FFF2-40B4-BE49-F238E27FC236}">
                <a16:creationId xmlns:a16="http://schemas.microsoft.com/office/drawing/2014/main" id="{D8743B78-F5E7-D09A-EA6B-D08F75A60604}"/>
              </a:ext>
            </a:extLst>
          </p:cNvPr>
          <p:cNvPicPr>
            <a:picLocks noChangeAspect="1"/>
          </p:cNvPicPr>
          <p:nvPr/>
        </p:nvPicPr>
        <p:blipFill>
          <a:blip r:embed="rId3"/>
          <a:stretch>
            <a:fillRect/>
          </a:stretch>
        </p:blipFill>
        <p:spPr>
          <a:xfrm>
            <a:off x="7118555" y="139956"/>
            <a:ext cx="3432235" cy="5978013"/>
          </a:xfrm>
          <a:prstGeom prst="rect">
            <a:avLst/>
          </a:prstGeom>
        </p:spPr>
      </p:pic>
    </p:spTree>
    <p:extLst>
      <p:ext uri="{BB962C8B-B14F-4D97-AF65-F5344CB8AC3E}">
        <p14:creationId xmlns:p14="http://schemas.microsoft.com/office/powerpoint/2010/main" val="3995462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A7CF-2B2C-9E02-C1A5-049FA3E357B0}"/>
              </a:ext>
            </a:extLst>
          </p:cNvPr>
          <p:cNvSpPr>
            <a:spLocks noGrp="1"/>
          </p:cNvSpPr>
          <p:nvPr>
            <p:ph type="title"/>
          </p:nvPr>
        </p:nvSpPr>
        <p:spPr/>
        <p:txBody>
          <a:bodyPr/>
          <a:lstStyle/>
          <a:p>
            <a:r>
              <a:rPr lang="en-US" sz="4400">
                <a:cs typeface="Arial"/>
              </a:rPr>
              <a:t>California School Dashboard Principles</a:t>
            </a:r>
            <a:endParaRPr lang="en-US" sz="4400"/>
          </a:p>
        </p:txBody>
      </p:sp>
      <p:sp>
        <p:nvSpPr>
          <p:cNvPr id="3" name="Content Placeholder 2">
            <a:extLst>
              <a:ext uri="{FF2B5EF4-FFF2-40B4-BE49-F238E27FC236}">
                <a16:creationId xmlns:a16="http://schemas.microsoft.com/office/drawing/2014/main" id="{5EBF3ADD-8490-35CB-3837-4D39C6AA5616}"/>
              </a:ext>
            </a:extLst>
          </p:cNvPr>
          <p:cNvSpPr>
            <a:spLocks noGrp="1"/>
          </p:cNvSpPr>
          <p:nvPr>
            <p:ph sz="quarter" idx="10"/>
          </p:nvPr>
        </p:nvSpPr>
        <p:spPr>
          <a:xfrm>
            <a:off x="647699" y="1828801"/>
            <a:ext cx="10858499" cy="4229100"/>
          </a:xfrm>
        </p:spPr>
        <p:txBody>
          <a:bodyPr vert="horz" lIns="91440" tIns="45720" rIns="91440" bIns="45720" rtlCol="0" anchor="t">
            <a:normAutofit fontScale="92500" lnSpcReduction="20000"/>
          </a:bodyPr>
          <a:lstStyle/>
          <a:p>
            <a:pPr marL="662940" indent="-571500"/>
            <a:r>
              <a:rPr lang="en-US" dirty="0">
                <a:latin typeface="Arial"/>
                <a:cs typeface="Arial"/>
              </a:rPr>
              <a:t>The SBE adopted eleven Dashboard Principles in 2022 which are detailed on the California School Dashboard Principles web page</a:t>
            </a:r>
            <a:endParaRPr lang="en-US" dirty="0"/>
          </a:p>
          <a:p>
            <a:pPr marL="662940" indent="-571500"/>
            <a:r>
              <a:rPr lang="en-US" dirty="0">
                <a:latin typeface="Arial"/>
                <a:cs typeface="Arial"/>
              </a:rPr>
              <a:t>The Dashboard Principles serve as an anchor for future Dashboard decisions and to assist with guiding the SBE’s work moving forward</a:t>
            </a:r>
          </a:p>
          <a:p>
            <a:pPr marL="662940" indent="-571500"/>
            <a:r>
              <a:rPr lang="en-US" dirty="0"/>
              <a:t>Each accountability workplan items describes the associated Dashboard Principle(s) it advances to ensure alignment with this framework </a:t>
            </a:r>
            <a:endParaRPr lang="en-US" dirty="0">
              <a:latin typeface="Arial"/>
              <a:cs typeface="Arial"/>
            </a:endParaRPr>
          </a:p>
        </p:txBody>
      </p:sp>
    </p:spTree>
    <p:extLst>
      <p:ext uri="{BB962C8B-B14F-4D97-AF65-F5344CB8AC3E}">
        <p14:creationId xmlns:p14="http://schemas.microsoft.com/office/powerpoint/2010/main" val="2072372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BC731-7878-6ABA-1E4C-2BDA5A21B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0BC9C-5291-985D-777E-376A37BE9647}"/>
              </a:ext>
            </a:extLst>
          </p:cNvPr>
          <p:cNvSpPr>
            <a:spLocks noGrp="1"/>
          </p:cNvSpPr>
          <p:nvPr>
            <p:ph type="title"/>
          </p:nvPr>
        </p:nvSpPr>
        <p:spPr/>
        <p:txBody>
          <a:bodyPr/>
          <a:lstStyle/>
          <a:p>
            <a:r>
              <a:rPr lang="en-US" sz="5400" dirty="0">
                <a:cs typeface="Arial"/>
              </a:rPr>
              <a:t>English Language Arts and Mathematics Growth</a:t>
            </a:r>
            <a:endParaRPr lang="en-US" sz="5400" dirty="0"/>
          </a:p>
        </p:txBody>
      </p:sp>
    </p:spTree>
    <p:extLst>
      <p:ext uri="{BB962C8B-B14F-4D97-AF65-F5344CB8AC3E}">
        <p14:creationId xmlns:p14="http://schemas.microsoft.com/office/powerpoint/2010/main" val="3624799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FB5B2-0CD2-E1AC-20A8-13AF38F42762}"/>
              </a:ext>
            </a:extLst>
          </p:cNvPr>
          <p:cNvSpPr>
            <a:spLocks noGrp="1"/>
          </p:cNvSpPr>
          <p:nvPr>
            <p:ph type="title"/>
          </p:nvPr>
        </p:nvSpPr>
        <p:spPr/>
        <p:txBody>
          <a:bodyPr/>
          <a:lstStyle/>
          <a:p>
            <a:r>
              <a:rPr lang="en-US" sz="3600">
                <a:cs typeface="Aharoni"/>
              </a:rPr>
              <a:t>2026 Workplan: Student-Level Growth Data for Grades 4 through 8 in English Language Arts (ELA) and Mathematics (Math)</a:t>
            </a:r>
          </a:p>
        </p:txBody>
      </p:sp>
      <p:sp>
        <p:nvSpPr>
          <p:cNvPr id="3" name="Content Placeholder 2">
            <a:extLst>
              <a:ext uri="{FF2B5EF4-FFF2-40B4-BE49-F238E27FC236}">
                <a16:creationId xmlns:a16="http://schemas.microsoft.com/office/drawing/2014/main" id="{2DBB224C-0C98-F3AB-2154-9BA5035C38B0}"/>
              </a:ext>
            </a:extLst>
          </p:cNvPr>
          <p:cNvSpPr>
            <a:spLocks noGrp="1"/>
          </p:cNvSpPr>
          <p:nvPr>
            <p:ph sz="quarter" idx="10"/>
          </p:nvPr>
        </p:nvSpPr>
        <p:spPr>
          <a:xfrm>
            <a:off x="647699" y="2163096"/>
            <a:ext cx="10858499" cy="3894803"/>
          </a:xfrm>
        </p:spPr>
        <p:txBody>
          <a:bodyPr vert="horz" lIns="91440" tIns="45720" rIns="91440" bIns="45720" rtlCol="0" anchor="t">
            <a:normAutofit/>
          </a:bodyPr>
          <a:lstStyle/>
          <a:p>
            <a:pPr>
              <a:buClrTx/>
            </a:pPr>
            <a:r>
              <a:rPr lang="en-US" sz="3200" b="1" dirty="0">
                <a:latin typeface="Arial"/>
                <a:cs typeface="Arial"/>
              </a:rPr>
              <a:t>ELA and Math Growth as State Indicators</a:t>
            </a:r>
          </a:p>
          <a:p>
            <a:pPr lvl="1">
              <a:buClrTx/>
            </a:pPr>
            <a:r>
              <a:rPr lang="en-US" sz="3000" dirty="0">
                <a:latin typeface="Arial"/>
                <a:cs typeface="Arial"/>
              </a:rPr>
              <a:t>Consider full state indicator status for ELA and Math Growth, starting with the 2026 Dashboard. </a:t>
            </a:r>
          </a:p>
          <a:p>
            <a:pPr lvl="2">
              <a:buClrTx/>
            </a:pPr>
            <a:r>
              <a:rPr lang="en-US" sz="2800" i="1" dirty="0">
                <a:latin typeface="Arial"/>
                <a:cs typeface="Arial"/>
              </a:rPr>
              <a:t>Full state indicator status adds the Indicator to state and/or federal support determination criteria.</a:t>
            </a:r>
            <a:endParaRPr lang="en-US" sz="3400" dirty="0">
              <a:latin typeface="Arial"/>
              <a:cs typeface="Arial"/>
            </a:endParaRPr>
          </a:p>
        </p:txBody>
      </p:sp>
    </p:spTree>
    <p:extLst>
      <p:ext uri="{BB962C8B-B14F-4D97-AF65-F5344CB8AC3E}">
        <p14:creationId xmlns:p14="http://schemas.microsoft.com/office/powerpoint/2010/main" val="1145356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B2AB-687B-D623-834A-CFE8830E5DAB}"/>
              </a:ext>
            </a:extLst>
          </p:cNvPr>
          <p:cNvSpPr>
            <a:spLocks noGrp="1"/>
          </p:cNvSpPr>
          <p:nvPr>
            <p:ph type="title"/>
          </p:nvPr>
        </p:nvSpPr>
        <p:spPr/>
        <p:txBody>
          <a:bodyPr/>
          <a:lstStyle/>
          <a:p>
            <a:r>
              <a:rPr lang="en-US" sz="3600">
                <a:cs typeface="Aharoni"/>
              </a:rPr>
              <a:t>Student Level Growth Workplan and Dashboard Principles</a:t>
            </a:r>
            <a:endParaRPr lang="en-US" sz="3600"/>
          </a:p>
        </p:txBody>
      </p:sp>
      <p:sp>
        <p:nvSpPr>
          <p:cNvPr id="3" name="Content Placeholder 2">
            <a:extLst>
              <a:ext uri="{FF2B5EF4-FFF2-40B4-BE49-F238E27FC236}">
                <a16:creationId xmlns:a16="http://schemas.microsoft.com/office/drawing/2014/main" id="{65802493-B6F1-8713-FE05-BBCB85F13824}"/>
              </a:ext>
            </a:extLst>
          </p:cNvPr>
          <p:cNvSpPr>
            <a:spLocks noGrp="1"/>
          </p:cNvSpPr>
          <p:nvPr>
            <p:ph sz="quarter" idx="10"/>
          </p:nvPr>
        </p:nvSpPr>
        <p:spPr/>
        <p:txBody>
          <a:bodyPr vert="horz" lIns="91440" tIns="45720" rIns="91440" bIns="45720" rtlCol="0" anchor="t">
            <a:normAutofit fontScale="77500" lnSpcReduction="20000"/>
          </a:bodyPr>
          <a:lstStyle/>
          <a:p>
            <a:r>
              <a:rPr lang="en-US" dirty="0"/>
              <a:t>This work aligns with the following Dashboard Principles:</a:t>
            </a:r>
          </a:p>
          <a:p>
            <a:pPr lvl="1">
              <a:buFont typeface="Courier New" panose="020B0604020202020204" pitchFamily="34" charset="0"/>
              <a:buChar char="o"/>
            </a:pPr>
            <a:r>
              <a:rPr lang="en-US" b="1" dirty="0">
                <a:latin typeface="Arial"/>
                <a:cs typeface="Arial"/>
              </a:rPr>
              <a:t>Principle 2:</a:t>
            </a:r>
            <a:r>
              <a:rPr lang="en-US" dirty="0">
                <a:latin typeface="Arial"/>
                <a:cs typeface="Arial"/>
              </a:rPr>
              <a:t> Reports opportunity and performance gaps among student groups through the Equity Report that is available for each state indicator.</a:t>
            </a:r>
          </a:p>
          <a:p>
            <a:pPr lvl="1">
              <a:buFont typeface="Courier New" panose="020B0604020202020204" pitchFamily="34" charset="0"/>
              <a:buChar char="o"/>
            </a:pPr>
            <a:r>
              <a:rPr lang="en-US" b="1" dirty="0">
                <a:latin typeface="Arial"/>
                <a:cs typeface="Arial"/>
              </a:rPr>
              <a:t>Principle 4:</a:t>
            </a:r>
            <a:r>
              <a:rPr lang="en-US" dirty="0">
                <a:latin typeface="Arial"/>
                <a:cs typeface="Arial"/>
              </a:rPr>
              <a:t> Values each indicator equally.</a:t>
            </a:r>
            <a:endParaRPr lang="en-US" dirty="0"/>
          </a:p>
          <a:p>
            <a:pPr lvl="1">
              <a:buFont typeface="Courier New" panose="020B0604020202020204" pitchFamily="34" charset="0"/>
              <a:buChar char="o"/>
            </a:pPr>
            <a:r>
              <a:rPr lang="en-US" b="1" dirty="0">
                <a:latin typeface="Arial"/>
                <a:cs typeface="Arial"/>
              </a:rPr>
              <a:t>Principle 5:</a:t>
            </a:r>
            <a:r>
              <a:rPr lang="en-US" dirty="0">
                <a:latin typeface="Arial"/>
                <a:cs typeface="Arial"/>
              </a:rPr>
              <a:t> Values high performance and growth equally.</a:t>
            </a:r>
          </a:p>
          <a:p>
            <a:pPr lvl="1">
              <a:buFont typeface="Courier New" panose="020B0604020202020204" pitchFamily="34" charset="0"/>
              <a:buChar char="o"/>
            </a:pPr>
            <a:r>
              <a:rPr lang="en-US" b="1" dirty="0">
                <a:latin typeface="Arial"/>
                <a:cs typeface="Arial"/>
              </a:rPr>
              <a:t>Principle 8:</a:t>
            </a:r>
            <a:r>
              <a:rPr lang="en-US" dirty="0">
                <a:latin typeface="Arial"/>
                <a:cs typeface="Arial"/>
              </a:rPr>
              <a:t> Reflects technical quality through measures that are valid and reliable.</a:t>
            </a:r>
          </a:p>
          <a:p>
            <a:pPr lvl="1">
              <a:buFont typeface="Courier New" panose="020B0604020202020204" pitchFamily="34" charset="0"/>
              <a:buChar char="o"/>
            </a:pPr>
            <a:r>
              <a:rPr lang="en-US" b="1" dirty="0">
                <a:latin typeface="Arial"/>
                <a:cs typeface="Arial"/>
              </a:rPr>
              <a:t>Principle 11:</a:t>
            </a:r>
            <a:r>
              <a:rPr lang="en-US" dirty="0">
                <a:latin typeface="Arial"/>
                <a:cs typeface="Arial"/>
              </a:rPr>
              <a:t> Is subject to continuous revision and improvement.</a:t>
            </a:r>
            <a:endParaRPr lang="en-US" dirty="0"/>
          </a:p>
        </p:txBody>
      </p:sp>
    </p:spTree>
    <p:extLst>
      <p:ext uri="{BB962C8B-B14F-4D97-AF65-F5344CB8AC3E}">
        <p14:creationId xmlns:p14="http://schemas.microsoft.com/office/powerpoint/2010/main" val="2056285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6110F-F4BF-C3DF-52E1-2AC3AE735499}"/>
              </a:ext>
            </a:extLst>
          </p:cNvPr>
          <p:cNvSpPr>
            <a:spLocks noGrp="1"/>
          </p:cNvSpPr>
          <p:nvPr>
            <p:ph type="title"/>
          </p:nvPr>
        </p:nvSpPr>
        <p:spPr>
          <a:xfrm>
            <a:off x="660615" y="-5165"/>
            <a:ext cx="10858500" cy="1335314"/>
          </a:xfrm>
        </p:spPr>
        <p:txBody>
          <a:bodyPr/>
          <a:lstStyle/>
          <a:p>
            <a:r>
              <a:rPr lang="en-US" sz="3600">
                <a:cs typeface="Aharoni"/>
              </a:rPr>
              <a:t>Timeline of Student Level Growth Data: </a:t>
            </a:r>
            <a:br>
              <a:rPr lang="en-US" sz="3600">
                <a:cs typeface="Aharoni"/>
              </a:rPr>
            </a:br>
            <a:r>
              <a:rPr lang="en-US" sz="3600">
                <a:cs typeface="Aharoni"/>
              </a:rPr>
              <a:t>2016-2021</a:t>
            </a:r>
            <a:endParaRPr lang="en-US" sz="3600"/>
          </a:p>
        </p:txBody>
      </p:sp>
      <p:sp>
        <p:nvSpPr>
          <p:cNvPr id="3" name="Content Placeholder 2">
            <a:extLst>
              <a:ext uri="{FF2B5EF4-FFF2-40B4-BE49-F238E27FC236}">
                <a16:creationId xmlns:a16="http://schemas.microsoft.com/office/drawing/2014/main" id="{8C1940B8-7D2E-0039-190E-F75BCAE4B7D8}"/>
              </a:ext>
            </a:extLst>
          </p:cNvPr>
          <p:cNvSpPr>
            <a:spLocks noGrp="1"/>
          </p:cNvSpPr>
          <p:nvPr>
            <p:ph sz="quarter" idx="10"/>
          </p:nvPr>
        </p:nvSpPr>
        <p:spPr>
          <a:xfrm>
            <a:off x="461287" y="1447188"/>
            <a:ext cx="10858499" cy="5160089"/>
          </a:xfrm>
        </p:spPr>
        <p:txBody>
          <a:bodyPr vert="horz" lIns="91440" tIns="45720" rIns="91440" bIns="45720" rtlCol="0" anchor="t">
            <a:normAutofit fontScale="77500" lnSpcReduction="20000"/>
          </a:bodyPr>
          <a:lstStyle/>
          <a:p>
            <a:r>
              <a:rPr lang="en-US" b="1" dirty="0">
                <a:latin typeface="Arial"/>
                <a:cs typeface="Arial"/>
              </a:rPr>
              <a:t>2016–2018</a:t>
            </a:r>
          </a:p>
          <a:p>
            <a:pPr lvl="1"/>
            <a:r>
              <a:rPr lang="en-US" dirty="0">
                <a:latin typeface="Arial"/>
                <a:cs typeface="Arial"/>
              </a:rPr>
              <a:t>California Department of Education (CDE), State Board of Education (SBE) and Educational Testing Service (ETS) work on the development of a student-level growth measurement based on new CAASPP assessments</a:t>
            </a:r>
          </a:p>
          <a:p>
            <a:r>
              <a:rPr lang="en-US" b="1" dirty="0">
                <a:latin typeface="Arial"/>
                <a:cs typeface="Arial"/>
              </a:rPr>
              <a:t>July 2018</a:t>
            </a:r>
          </a:p>
          <a:p>
            <a:pPr lvl="1"/>
            <a:r>
              <a:rPr lang="en-US" dirty="0">
                <a:latin typeface="Arial"/>
                <a:cs typeface="Arial"/>
              </a:rPr>
              <a:t>California pauses adoption of a growth measurement due to instability. </a:t>
            </a:r>
          </a:p>
          <a:p>
            <a:r>
              <a:rPr lang="en-US" b="1" dirty="0">
                <a:latin typeface="Arial"/>
                <a:cs typeface="Arial"/>
              </a:rPr>
              <a:t>May 2021</a:t>
            </a:r>
          </a:p>
          <a:p>
            <a:pPr lvl="1">
              <a:buFont typeface="Courier New" panose="020B0604020202020204" pitchFamily="34" charset="0"/>
              <a:buChar char="o"/>
            </a:pPr>
            <a:r>
              <a:rPr lang="en-US" dirty="0">
                <a:latin typeface="Arial"/>
                <a:cs typeface="Arial"/>
              </a:rPr>
              <a:t>ETS proposes a solution for the instability issues with the addition of a third year of test scores. The SBE adopts this growth measurement, and CDE announces that growth data will be available following the administration of the 2023–24 CAASPP.</a:t>
            </a:r>
            <a:endParaRPr lang="en-US" dirty="0"/>
          </a:p>
        </p:txBody>
      </p:sp>
    </p:spTree>
    <p:extLst>
      <p:ext uri="{BB962C8B-B14F-4D97-AF65-F5344CB8AC3E}">
        <p14:creationId xmlns:p14="http://schemas.microsoft.com/office/powerpoint/2010/main" val="35756308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1F250-0211-B393-600A-EA5DF1289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798C8-87F9-014E-9EAF-C2D6E0DE2BE8}"/>
              </a:ext>
            </a:extLst>
          </p:cNvPr>
          <p:cNvSpPr>
            <a:spLocks noGrp="1"/>
          </p:cNvSpPr>
          <p:nvPr>
            <p:ph type="title"/>
          </p:nvPr>
        </p:nvSpPr>
        <p:spPr>
          <a:xfrm>
            <a:off x="660615" y="-5165"/>
            <a:ext cx="10858500" cy="1335314"/>
          </a:xfrm>
        </p:spPr>
        <p:txBody>
          <a:bodyPr/>
          <a:lstStyle/>
          <a:p>
            <a:r>
              <a:rPr lang="en-US" sz="3600">
                <a:cs typeface="Aharoni"/>
              </a:rPr>
              <a:t>Timeline of Student Level Growth Data: </a:t>
            </a:r>
            <a:br>
              <a:rPr lang="en-US" sz="3600">
                <a:cs typeface="Aharoni"/>
              </a:rPr>
            </a:br>
            <a:r>
              <a:rPr lang="en-US" sz="3600">
                <a:cs typeface="Aharoni"/>
              </a:rPr>
              <a:t>January 2025</a:t>
            </a:r>
            <a:endParaRPr lang="en-US" sz="3600"/>
          </a:p>
        </p:txBody>
      </p:sp>
      <p:sp>
        <p:nvSpPr>
          <p:cNvPr id="3" name="Content Placeholder 2">
            <a:extLst>
              <a:ext uri="{FF2B5EF4-FFF2-40B4-BE49-F238E27FC236}">
                <a16:creationId xmlns:a16="http://schemas.microsoft.com/office/drawing/2014/main" id="{08513D17-76B4-1392-85F0-81F02805F7CB}"/>
              </a:ext>
            </a:extLst>
          </p:cNvPr>
          <p:cNvSpPr>
            <a:spLocks noGrp="1"/>
          </p:cNvSpPr>
          <p:nvPr>
            <p:ph sz="quarter" idx="10"/>
          </p:nvPr>
        </p:nvSpPr>
        <p:spPr>
          <a:xfrm>
            <a:off x="461287" y="1447188"/>
            <a:ext cx="10858499" cy="4953612"/>
          </a:xfrm>
        </p:spPr>
        <p:txBody>
          <a:bodyPr vert="horz" lIns="91440" tIns="45720" rIns="91440" bIns="45720" rtlCol="0" anchor="t">
            <a:normAutofit/>
          </a:bodyPr>
          <a:lstStyle/>
          <a:p>
            <a:r>
              <a:rPr lang="en-US" sz="2800" b="1" dirty="0">
                <a:latin typeface="Arial"/>
                <a:cs typeface="Arial"/>
              </a:rPr>
              <a:t>January 2025</a:t>
            </a:r>
          </a:p>
          <a:p>
            <a:pPr lvl="1">
              <a:buFont typeface="Courier New" panose="020B0604020202020204" pitchFamily="34" charset="0"/>
              <a:buChar char="o"/>
            </a:pPr>
            <a:r>
              <a:rPr lang="en-US" sz="2800" dirty="0">
                <a:latin typeface="Arial"/>
                <a:cs typeface="Arial"/>
              </a:rPr>
              <a:t>The 2024 Dashboard was updated growth score data for schools, districts and student group levels for the purpose of assisting the SBE in setting performance standards for growth.</a:t>
            </a:r>
          </a:p>
          <a:p>
            <a:pPr lvl="1">
              <a:buFont typeface="Courier New" panose="020B0604020202020204" pitchFamily="34" charset="0"/>
              <a:buChar char="o"/>
            </a:pPr>
            <a:r>
              <a:rPr lang="en-US" sz="2800" dirty="0">
                <a:latin typeface="Arial"/>
                <a:cs typeface="Arial"/>
              </a:rPr>
              <a:t>The release was supported with the following resources</a:t>
            </a:r>
          </a:p>
          <a:p>
            <a:pPr marL="1029970" lvl="2">
              <a:buFont typeface="Wingdings" panose="020B0604020202020204" pitchFamily="34" charset="0"/>
              <a:buChar char="§"/>
            </a:pPr>
            <a:r>
              <a:rPr lang="en-US" sz="2800" dirty="0">
                <a:latin typeface="Arial"/>
                <a:cs typeface="Arial"/>
              </a:rPr>
              <a:t>Growth Webpage: Explanation and resources for the student-level growth model. </a:t>
            </a:r>
          </a:p>
          <a:p>
            <a:pPr marL="1029970" lvl="2">
              <a:buFont typeface="Wingdings" panose="020B0604020202020204" pitchFamily="34" charset="0"/>
              <a:buChar char="§"/>
            </a:pPr>
            <a:r>
              <a:rPr lang="en-US" sz="2800" dirty="0">
                <a:latin typeface="Arial"/>
                <a:cs typeface="Arial"/>
              </a:rPr>
              <a:t>Growth FAQs: Frequently asked questions and answers for  student growth.</a:t>
            </a:r>
            <a:endParaRPr lang="en-US" sz="2800" dirty="0"/>
          </a:p>
        </p:txBody>
      </p:sp>
    </p:spTree>
    <p:extLst>
      <p:ext uri="{BB962C8B-B14F-4D97-AF65-F5344CB8AC3E}">
        <p14:creationId xmlns:p14="http://schemas.microsoft.com/office/powerpoint/2010/main" val="3337576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B0EB6-DB38-EB05-67FD-D790394ABDCF}"/>
              </a:ext>
            </a:extLst>
          </p:cNvPr>
          <p:cNvSpPr>
            <a:spLocks noGrp="1"/>
          </p:cNvSpPr>
          <p:nvPr>
            <p:ph type="title"/>
          </p:nvPr>
        </p:nvSpPr>
        <p:spPr/>
        <p:txBody>
          <a:bodyPr/>
          <a:lstStyle/>
          <a:p>
            <a:r>
              <a:rPr lang="en-US" sz="3600" dirty="0">
                <a:cs typeface="Aharoni"/>
              </a:rPr>
              <a:t>Timeline of Student Level Growth Data: </a:t>
            </a:r>
            <a:br>
              <a:rPr lang="en-US" sz="3600" dirty="0">
                <a:cs typeface="Aharoni"/>
              </a:rPr>
            </a:br>
            <a:r>
              <a:rPr lang="en-US" sz="3600" dirty="0">
                <a:cs typeface="Aharoni"/>
              </a:rPr>
              <a:t>May-December 2025</a:t>
            </a:r>
            <a:endParaRPr lang="en-US" sz="3600" b="0" dirty="0">
              <a:solidFill>
                <a:srgbClr val="000000"/>
              </a:solidFill>
              <a:cs typeface="Arial"/>
            </a:endParaRPr>
          </a:p>
        </p:txBody>
      </p:sp>
      <p:sp>
        <p:nvSpPr>
          <p:cNvPr id="3" name="Content Placeholder 2">
            <a:extLst>
              <a:ext uri="{FF2B5EF4-FFF2-40B4-BE49-F238E27FC236}">
                <a16:creationId xmlns:a16="http://schemas.microsoft.com/office/drawing/2014/main" id="{FF8C3B0D-0A93-1821-2E30-B60B02AE0E2B}"/>
              </a:ext>
            </a:extLst>
          </p:cNvPr>
          <p:cNvSpPr>
            <a:spLocks noGrp="1"/>
          </p:cNvSpPr>
          <p:nvPr>
            <p:ph sz="quarter" idx="10"/>
          </p:nvPr>
        </p:nvSpPr>
        <p:spPr>
          <a:xfrm>
            <a:off x="666750" y="1985356"/>
            <a:ext cx="10858499" cy="4305300"/>
          </a:xfrm>
        </p:spPr>
        <p:txBody>
          <a:bodyPr vert="horz" lIns="91440" tIns="45720" rIns="91440" bIns="45720" rtlCol="0" anchor="t">
            <a:normAutofit/>
          </a:bodyPr>
          <a:lstStyle/>
          <a:p>
            <a:r>
              <a:rPr lang="en-US" sz="3100" b="1">
                <a:latin typeface="Arial"/>
                <a:cs typeface="Arial"/>
              </a:rPr>
              <a:t>May 2025</a:t>
            </a:r>
            <a:endParaRPr lang="en-US" sz="3100"/>
          </a:p>
          <a:p>
            <a:pPr lvl="1">
              <a:buFont typeface="Courier New,monospace" panose="020B0604020202020204" pitchFamily="34" charset="0"/>
              <a:buChar char="o"/>
            </a:pPr>
            <a:r>
              <a:rPr lang="en-US" sz="2900">
                <a:latin typeface="Arial"/>
                <a:cs typeface="Arial"/>
              </a:rPr>
              <a:t>The SBE approved growth performance categories (levels and cut scores). </a:t>
            </a:r>
          </a:p>
          <a:p>
            <a:r>
              <a:rPr lang="en-US" sz="3100" b="1">
                <a:latin typeface="Arial"/>
                <a:cs typeface="Arial"/>
              </a:rPr>
              <a:t>December 2025</a:t>
            </a:r>
          </a:p>
          <a:p>
            <a:pPr lvl="1">
              <a:buFont typeface="Courier New,monospace" panose="020B0604020202020204" pitchFamily="34" charset="0"/>
              <a:buChar char="o"/>
            </a:pPr>
            <a:r>
              <a:rPr lang="en-US" sz="2900">
                <a:latin typeface="Arial"/>
                <a:cs typeface="Arial"/>
              </a:rPr>
              <a:t>The CDE will release ELA and mathematics growth performance levels using three years of assessment data from 2022–23, 2023–24 and 2024–25 on the Dashboard and in a downloadable file. </a:t>
            </a:r>
            <a:endParaRPr lang="en-US">
              <a:latin typeface="Arial"/>
              <a:cs typeface="Arial"/>
            </a:endParaRPr>
          </a:p>
        </p:txBody>
      </p:sp>
    </p:spTree>
    <p:extLst>
      <p:ext uri="{BB962C8B-B14F-4D97-AF65-F5344CB8AC3E}">
        <p14:creationId xmlns:p14="http://schemas.microsoft.com/office/powerpoint/2010/main" val="748085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79F4-9644-2723-C8DA-21944201B42B}"/>
              </a:ext>
            </a:extLst>
          </p:cNvPr>
          <p:cNvSpPr>
            <a:spLocks noGrp="1"/>
          </p:cNvSpPr>
          <p:nvPr>
            <p:ph type="title"/>
          </p:nvPr>
        </p:nvSpPr>
        <p:spPr/>
        <p:txBody>
          <a:bodyPr/>
          <a:lstStyle/>
          <a:p>
            <a:r>
              <a:rPr lang="en-US" sz="4000" dirty="0">
                <a:cs typeface="Aharoni"/>
              </a:rPr>
              <a:t>2026 Workplan for Growth</a:t>
            </a:r>
            <a:endParaRPr lang="en-US" sz="4000" dirty="0"/>
          </a:p>
        </p:txBody>
      </p:sp>
      <p:sp>
        <p:nvSpPr>
          <p:cNvPr id="3" name="Content Placeholder 2">
            <a:extLst>
              <a:ext uri="{FF2B5EF4-FFF2-40B4-BE49-F238E27FC236}">
                <a16:creationId xmlns:a16="http://schemas.microsoft.com/office/drawing/2014/main" id="{A5F95AAA-6747-5A54-BA1C-F55E0314C46F}"/>
              </a:ext>
            </a:extLst>
          </p:cNvPr>
          <p:cNvSpPr>
            <a:spLocks noGrp="1"/>
          </p:cNvSpPr>
          <p:nvPr>
            <p:ph sz="quarter" idx="10"/>
          </p:nvPr>
        </p:nvSpPr>
        <p:spPr>
          <a:xfrm>
            <a:off x="647700" y="1598914"/>
            <a:ext cx="10858499" cy="4800599"/>
          </a:xfrm>
        </p:spPr>
        <p:txBody>
          <a:bodyPr vert="horz" lIns="91440" tIns="45720" rIns="91440" bIns="45720" rtlCol="0" anchor="t">
            <a:normAutofit fontScale="92500" lnSpcReduction="20000"/>
          </a:bodyPr>
          <a:lstStyle/>
          <a:p>
            <a:r>
              <a:rPr lang="en-US">
                <a:solidFill>
                  <a:srgbClr val="354052"/>
                </a:solidFill>
                <a:latin typeface="Arial"/>
                <a:cs typeface="Arial"/>
              </a:rPr>
              <a:t>January 2026 SBE Meeting</a:t>
            </a:r>
          </a:p>
          <a:p>
            <a:pPr lvl="1"/>
            <a:r>
              <a:rPr lang="en-US">
                <a:solidFill>
                  <a:srgbClr val="354052"/>
                </a:solidFill>
                <a:latin typeface="Arial"/>
                <a:cs typeface="Arial"/>
              </a:rPr>
              <a:t>SBE approves Accountability Workplan</a:t>
            </a:r>
          </a:p>
          <a:p>
            <a:r>
              <a:rPr lang="en-US">
                <a:solidFill>
                  <a:srgbClr val="354052"/>
                </a:solidFill>
                <a:latin typeface="Arial"/>
                <a:cs typeface="Arial"/>
              </a:rPr>
              <a:t>March 2026 CPAG Meeting</a:t>
            </a:r>
          </a:p>
          <a:p>
            <a:r>
              <a:rPr lang="en-US">
                <a:solidFill>
                  <a:srgbClr val="354052"/>
                </a:solidFill>
                <a:latin typeface="Arial"/>
                <a:cs typeface="Arial"/>
              </a:rPr>
              <a:t>May 2026 SBE Meeting</a:t>
            </a:r>
          </a:p>
          <a:p>
            <a:pPr lvl="1"/>
            <a:r>
              <a:rPr lang="en-US">
                <a:solidFill>
                  <a:srgbClr val="354052"/>
                </a:solidFill>
                <a:latin typeface="Arial"/>
                <a:cs typeface="Arial"/>
              </a:rPr>
              <a:t>SBE will consider full state indicator status for ELA Growth and Math Growth</a:t>
            </a:r>
          </a:p>
          <a:p>
            <a:r>
              <a:rPr lang="en-US">
                <a:solidFill>
                  <a:srgbClr val="354052"/>
                </a:solidFill>
                <a:latin typeface="Arial"/>
                <a:cs typeface="Arial"/>
              </a:rPr>
              <a:t>July 2026 SBE Meeting</a:t>
            </a:r>
          </a:p>
          <a:p>
            <a:pPr lvl="1"/>
            <a:r>
              <a:rPr lang="en-US">
                <a:solidFill>
                  <a:srgbClr val="354052"/>
                </a:solidFill>
                <a:latin typeface="Arial"/>
                <a:cs typeface="Arial"/>
              </a:rPr>
              <a:t>SBE will incorporate any decisions into revised criteria for state assistance determinations</a:t>
            </a:r>
          </a:p>
        </p:txBody>
      </p:sp>
    </p:spTree>
    <p:extLst>
      <p:ext uri="{BB962C8B-B14F-4D97-AF65-F5344CB8AC3E}">
        <p14:creationId xmlns:p14="http://schemas.microsoft.com/office/powerpoint/2010/main" val="2610619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9FCD4-4869-D864-B384-B8CCF9C5CE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741D7-63E6-80F0-54A8-7FB232D1409A}"/>
              </a:ext>
            </a:extLst>
          </p:cNvPr>
          <p:cNvSpPr>
            <a:spLocks noGrp="1"/>
          </p:cNvSpPr>
          <p:nvPr>
            <p:ph type="title"/>
          </p:nvPr>
        </p:nvSpPr>
        <p:spPr/>
        <p:txBody>
          <a:bodyPr/>
          <a:lstStyle/>
          <a:p>
            <a:r>
              <a:rPr lang="en-US" sz="5400" dirty="0">
                <a:cs typeface="Arial"/>
              </a:rPr>
              <a:t>Science Indicator</a:t>
            </a:r>
            <a:br>
              <a:rPr lang="en-US" sz="5400" dirty="0">
                <a:cs typeface="Arial"/>
              </a:rPr>
            </a:br>
            <a:r>
              <a:rPr lang="en-US" sz="5400" dirty="0">
                <a:cs typeface="Arial"/>
              </a:rPr>
              <a:t>Workplan</a:t>
            </a:r>
            <a:endParaRPr lang="en-US" dirty="0"/>
          </a:p>
        </p:txBody>
      </p:sp>
    </p:spTree>
    <p:extLst>
      <p:ext uri="{BB962C8B-B14F-4D97-AF65-F5344CB8AC3E}">
        <p14:creationId xmlns:p14="http://schemas.microsoft.com/office/powerpoint/2010/main" val="3854772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80FB-2015-442A-63E9-A681C9D162E2}"/>
              </a:ext>
            </a:extLst>
          </p:cNvPr>
          <p:cNvSpPr>
            <a:spLocks noGrp="1"/>
          </p:cNvSpPr>
          <p:nvPr>
            <p:ph type="title"/>
          </p:nvPr>
        </p:nvSpPr>
        <p:spPr/>
        <p:txBody>
          <a:bodyPr/>
          <a:lstStyle/>
          <a:p>
            <a:r>
              <a:rPr lang="en-US" sz="4400" dirty="0">
                <a:cs typeface="Arial"/>
              </a:rPr>
              <a:t>2026 Workplan: Science Indicator</a:t>
            </a:r>
            <a:endParaRPr lang="en-US" dirty="0"/>
          </a:p>
        </p:txBody>
      </p:sp>
      <p:sp>
        <p:nvSpPr>
          <p:cNvPr id="3" name="Content Placeholder 2">
            <a:extLst>
              <a:ext uri="{FF2B5EF4-FFF2-40B4-BE49-F238E27FC236}">
                <a16:creationId xmlns:a16="http://schemas.microsoft.com/office/drawing/2014/main" id="{DCF003DA-81E6-14E0-9962-7EB36D40987C}"/>
              </a:ext>
            </a:extLst>
          </p:cNvPr>
          <p:cNvSpPr>
            <a:spLocks noGrp="1"/>
          </p:cNvSpPr>
          <p:nvPr>
            <p:ph sz="quarter" idx="10"/>
          </p:nvPr>
        </p:nvSpPr>
        <p:spPr/>
        <p:txBody>
          <a:bodyPr vert="horz" lIns="91440" tIns="45720" rIns="91440" bIns="45720" rtlCol="0" anchor="t">
            <a:normAutofit/>
          </a:bodyPr>
          <a:lstStyle/>
          <a:p>
            <a:r>
              <a:rPr lang="en-US" sz="3100" b="1">
                <a:latin typeface="Arial"/>
                <a:cs typeface="Arial"/>
              </a:rPr>
              <a:t>Science as Full State Indicator:</a:t>
            </a:r>
            <a:r>
              <a:rPr lang="en-US" sz="3100">
                <a:latin typeface="Arial"/>
                <a:cs typeface="Arial"/>
              </a:rPr>
              <a:t> </a:t>
            </a:r>
            <a:endParaRPr lang="en-US"/>
          </a:p>
          <a:p>
            <a:pPr lvl="1"/>
            <a:r>
              <a:rPr lang="en-US" sz="2900">
                <a:latin typeface="Arial"/>
                <a:cs typeface="Arial"/>
              </a:rPr>
              <a:t>Consider full state indicator status for the Science Indicator, beginning with the 2026 Dashboard. </a:t>
            </a:r>
          </a:p>
          <a:p>
            <a:pPr lvl="2"/>
            <a:r>
              <a:rPr lang="en-US" sz="2700" i="1">
                <a:latin typeface="Arial"/>
                <a:cs typeface="Arial"/>
              </a:rPr>
              <a:t>Full state indicator status adds the Indicator to state and/or federal support determination criteria.</a:t>
            </a:r>
            <a:endParaRPr lang="en-US" i="1"/>
          </a:p>
        </p:txBody>
      </p:sp>
    </p:spTree>
    <p:extLst>
      <p:ext uri="{BB962C8B-B14F-4D97-AF65-F5344CB8AC3E}">
        <p14:creationId xmlns:p14="http://schemas.microsoft.com/office/powerpoint/2010/main" val="3886534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162BF-18B2-359E-8C2B-AD982A2D543F}"/>
              </a:ext>
            </a:extLst>
          </p:cNvPr>
          <p:cNvSpPr>
            <a:spLocks noGrp="1"/>
          </p:cNvSpPr>
          <p:nvPr>
            <p:ph type="title"/>
          </p:nvPr>
        </p:nvSpPr>
        <p:spPr/>
        <p:txBody>
          <a:bodyPr>
            <a:noAutofit/>
          </a:bodyPr>
          <a:lstStyle/>
          <a:p>
            <a:r>
              <a:rPr lang="en-US" sz="3600"/>
              <a:t>Addition of </a:t>
            </a:r>
            <a:br>
              <a:rPr lang="en-US" sz="3600"/>
            </a:br>
            <a:r>
              <a:rPr lang="en-US" sz="3600"/>
              <a:t>Advanced Placement Courses</a:t>
            </a:r>
          </a:p>
        </p:txBody>
      </p:sp>
      <p:sp>
        <p:nvSpPr>
          <p:cNvPr id="3" name="Content Placeholder 2">
            <a:extLst>
              <a:ext uri="{FF2B5EF4-FFF2-40B4-BE49-F238E27FC236}">
                <a16:creationId xmlns:a16="http://schemas.microsoft.com/office/drawing/2014/main" id="{2FB7C65B-4E86-F7D8-0B17-96514F11F34B}"/>
              </a:ext>
            </a:extLst>
          </p:cNvPr>
          <p:cNvSpPr>
            <a:spLocks noGrp="1"/>
          </p:cNvSpPr>
          <p:nvPr>
            <p:ph idx="1"/>
          </p:nvPr>
        </p:nvSpPr>
        <p:spPr>
          <a:xfrm>
            <a:off x="807866" y="1484670"/>
            <a:ext cx="10393533" cy="4513793"/>
          </a:xfrm>
        </p:spPr>
        <p:txBody>
          <a:bodyPr/>
          <a:lstStyle/>
          <a:p>
            <a:pPr marL="0" indent="0">
              <a:buNone/>
            </a:pPr>
            <a:r>
              <a:rPr lang="en-US" dirty="0">
                <a:cs typeface="Arial"/>
              </a:rPr>
              <a:t>Advanced Placement Courses now included in the College/Career Indicator!</a:t>
            </a:r>
          </a:p>
          <a:p>
            <a:pPr lvl="1">
              <a:spcBef>
                <a:spcPts val="1200"/>
              </a:spcBef>
              <a:spcAft>
                <a:spcPts val="1200"/>
              </a:spcAft>
            </a:pPr>
            <a:r>
              <a:rPr lang="en-US" dirty="0">
                <a:cs typeface="Arial"/>
              </a:rPr>
              <a:t>Expands existing Advanced Placement measure which was previously limited to Advanced Placement Exams to now include completion of Advanced Placement Courses</a:t>
            </a:r>
          </a:p>
          <a:p>
            <a:pPr lvl="1">
              <a:spcBef>
                <a:spcPts val="1200"/>
              </a:spcBef>
              <a:spcAft>
                <a:spcPts val="1200"/>
              </a:spcAft>
            </a:pPr>
            <a:r>
              <a:rPr lang="en-US" dirty="0">
                <a:cs typeface="Arial"/>
              </a:rPr>
              <a:t>Also expands the use of Advanced Placement Courses in the University of California/California State University requirements measure </a:t>
            </a:r>
          </a:p>
        </p:txBody>
      </p:sp>
    </p:spTree>
    <p:extLst>
      <p:ext uri="{BB962C8B-B14F-4D97-AF65-F5344CB8AC3E}">
        <p14:creationId xmlns:p14="http://schemas.microsoft.com/office/powerpoint/2010/main" val="905797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6EF1-B24E-9CBD-1B4A-23F44D3EE6E0}"/>
              </a:ext>
            </a:extLst>
          </p:cNvPr>
          <p:cNvSpPr>
            <a:spLocks noGrp="1"/>
          </p:cNvSpPr>
          <p:nvPr>
            <p:ph type="title"/>
          </p:nvPr>
        </p:nvSpPr>
        <p:spPr>
          <a:xfrm>
            <a:off x="647699" y="304801"/>
            <a:ext cx="11390463" cy="1435954"/>
          </a:xfrm>
        </p:spPr>
        <p:txBody>
          <a:bodyPr/>
          <a:lstStyle/>
          <a:p>
            <a:r>
              <a:rPr lang="en-US" sz="4000"/>
              <a:t>Science Workplan and Dashboard Principles </a:t>
            </a:r>
          </a:p>
        </p:txBody>
      </p:sp>
      <p:sp>
        <p:nvSpPr>
          <p:cNvPr id="3" name="Content Placeholder 2">
            <a:extLst>
              <a:ext uri="{FF2B5EF4-FFF2-40B4-BE49-F238E27FC236}">
                <a16:creationId xmlns:a16="http://schemas.microsoft.com/office/drawing/2014/main" id="{6C4E6EA5-3E1B-38BA-F882-E3321C1B0737}"/>
              </a:ext>
            </a:extLst>
          </p:cNvPr>
          <p:cNvSpPr>
            <a:spLocks noGrp="1"/>
          </p:cNvSpPr>
          <p:nvPr>
            <p:ph sz="quarter" idx="10"/>
          </p:nvPr>
        </p:nvSpPr>
        <p:spPr/>
        <p:txBody>
          <a:bodyPr vert="horz" lIns="91440" tIns="45720" rIns="91440" bIns="45720" rtlCol="0" anchor="t">
            <a:normAutofit/>
          </a:bodyPr>
          <a:lstStyle/>
          <a:p>
            <a:r>
              <a:rPr lang="en-US" sz="2800" b="1" dirty="0">
                <a:latin typeface="Arial"/>
                <a:cs typeface="Arial"/>
              </a:rPr>
              <a:t>Principle 5: </a:t>
            </a:r>
            <a:r>
              <a:rPr lang="en-US" sz="2800" dirty="0">
                <a:latin typeface="Arial"/>
                <a:cs typeface="Arial"/>
              </a:rPr>
              <a:t>Values high performance and growth equally.</a:t>
            </a:r>
          </a:p>
          <a:p>
            <a:r>
              <a:rPr lang="en-US" sz="2800" b="1" dirty="0">
                <a:latin typeface="Arial"/>
                <a:cs typeface="Arial"/>
              </a:rPr>
              <a:t>Principle 8: </a:t>
            </a:r>
            <a:r>
              <a:rPr lang="en-US" sz="2800" dirty="0">
                <a:latin typeface="Arial"/>
                <a:cs typeface="Arial"/>
              </a:rPr>
              <a:t>Reflects technical quality through measures that are valid and reliable.</a:t>
            </a:r>
          </a:p>
          <a:p>
            <a:r>
              <a:rPr lang="en-US" sz="2800" b="1" dirty="0">
                <a:latin typeface="Arial"/>
                <a:cs typeface="Arial"/>
              </a:rPr>
              <a:t>Principle 11:</a:t>
            </a:r>
            <a:r>
              <a:rPr lang="en-US" sz="2800" dirty="0">
                <a:latin typeface="Arial"/>
                <a:cs typeface="Arial"/>
              </a:rPr>
              <a:t> Is subject to continuous revision and improvement.</a:t>
            </a:r>
          </a:p>
        </p:txBody>
      </p:sp>
    </p:spTree>
    <p:extLst>
      <p:ext uri="{BB962C8B-B14F-4D97-AF65-F5344CB8AC3E}">
        <p14:creationId xmlns:p14="http://schemas.microsoft.com/office/powerpoint/2010/main" val="4159425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F66B-C9DC-4CEB-AAD5-77C785161BD0}"/>
              </a:ext>
            </a:extLst>
          </p:cNvPr>
          <p:cNvSpPr>
            <a:spLocks noGrp="1"/>
          </p:cNvSpPr>
          <p:nvPr>
            <p:ph type="title"/>
          </p:nvPr>
        </p:nvSpPr>
        <p:spPr/>
        <p:txBody>
          <a:bodyPr/>
          <a:lstStyle/>
          <a:p>
            <a:r>
              <a:rPr lang="en-US" sz="4000" dirty="0">
                <a:cs typeface="Aharoni"/>
              </a:rPr>
              <a:t>Background on Science (1 of 4)</a:t>
            </a:r>
            <a:endParaRPr lang="en-US" sz="4000" dirty="0"/>
          </a:p>
        </p:txBody>
      </p:sp>
      <p:sp>
        <p:nvSpPr>
          <p:cNvPr id="3" name="Content Placeholder 2">
            <a:extLst>
              <a:ext uri="{FF2B5EF4-FFF2-40B4-BE49-F238E27FC236}">
                <a16:creationId xmlns:a16="http://schemas.microsoft.com/office/drawing/2014/main" id="{97A73A25-D0A7-6E5D-58C2-36B5580674B9}"/>
              </a:ext>
            </a:extLst>
          </p:cNvPr>
          <p:cNvSpPr>
            <a:spLocks noGrp="1"/>
          </p:cNvSpPr>
          <p:nvPr>
            <p:ph sz="quarter" idx="10"/>
          </p:nvPr>
        </p:nvSpPr>
        <p:spPr/>
        <p:txBody>
          <a:bodyPr vert="horz" lIns="91440" tIns="45720" rIns="91440" bIns="45720" rtlCol="0" anchor="t">
            <a:normAutofit/>
          </a:bodyPr>
          <a:lstStyle/>
          <a:p>
            <a:r>
              <a:rPr lang="en-US" sz="3500" b="1">
                <a:latin typeface="Arial"/>
                <a:cs typeface="Arial"/>
              </a:rPr>
              <a:t>2018</a:t>
            </a:r>
          </a:p>
          <a:p>
            <a:pPr lvl="1"/>
            <a:r>
              <a:rPr lang="en-US" sz="3000">
                <a:latin typeface="Arial"/>
                <a:cs typeface="Arial"/>
              </a:rPr>
              <a:t>First operational California Science Test was administered to students in grades five, eight, and once in high school.</a:t>
            </a:r>
            <a:endParaRPr lang="en-US" sz="3000"/>
          </a:p>
          <a:p>
            <a:r>
              <a:rPr lang="en-US" sz="3500" b="1">
                <a:latin typeface="Arial"/>
                <a:cs typeface="Arial"/>
              </a:rPr>
              <a:t>2020</a:t>
            </a:r>
            <a:endParaRPr lang="en-US" sz="3500" b="1"/>
          </a:p>
          <a:p>
            <a:pPr lvl="1"/>
            <a:r>
              <a:rPr lang="en-US" sz="3000">
                <a:latin typeface="Arial"/>
                <a:cs typeface="Arial"/>
              </a:rPr>
              <a:t>At the March SBE meeting, CDE discussed the timeline  for potential incorporation of the Science test results into the Dashboard.</a:t>
            </a:r>
            <a:endParaRPr lang="en-US"/>
          </a:p>
        </p:txBody>
      </p:sp>
    </p:spTree>
    <p:extLst>
      <p:ext uri="{BB962C8B-B14F-4D97-AF65-F5344CB8AC3E}">
        <p14:creationId xmlns:p14="http://schemas.microsoft.com/office/powerpoint/2010/main" val="1853881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13B1-215A-E5A2-F6E5-863D834D1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2EE07-65AA-715D-0EBE-15BFC6E58A59}"/>
              </a:ext>
            </a:extLst>
          </p:cNvPr>
          <p:cNvSpPr>
            <a:spLocks noGrp="1"/>
          </p:cNvSpPr>
          <p:nvPr>
            <p:ph type="title"/>
          </p:nvPr>
        </p:nvSpPr>
        <p:spPr/>
        <p:txBody>
          <a:bodyPr/>
          <a:lstStyle/>
          <a:p>
            <a:r>
              <a:rPr lang="en-US" sz="4000">
                <a:cs typeface="Aharoni"/>
              </a:rPr>
              <a:t>Background on Science (2 of 4)</a:t>
            </a:r>
            <a:endParaRPr lang="en-US" sz="4000"/>
          </a:p>
        </p:txBody>
      </p:sp>
      <p:sp>
        <p:nvSpPr>
          <p:cNvPr id="3" name="Content Placeholder 2">
            <a:extLst>
              <a:ext uri="{FF2B5EF4-FFF2-40B4-BE49-F238E27FC236}">
                <a16:creationId xmlns:a16="http://schemas.microsoft.com/office/drawing/2014/main" id="{23528614-705B-A893-7734-B58D351F3B7B}"/>
              </a:ext>
            </a:extLst>
          </p:cNvPr>
          <p:cNvSpPr>
            <a:spLocks noGrp="1"/>
          </p:cNvSpPr>
          <p:nvPr>
            <p:ph sz="quarter" idx="10"/>
          </p:nvPr>
        </p:nvSpPr>
        <p:spPr/>
        <p:txBody>
          <a:bodyPr>
            <a:normAutofit fontScale="92500" lnSpcReduction="10000"/>
          </a:bodyPr>
          <a:lstStyle/>
          <a:p>
            <a:r>
              <a:rPr lang="en-US" b="1" dirty="0">
                <a:latin typeface="Arial"/>
                <a:cs typeface="Arial"/>
              </a:rPr>
              <a:t>March 2022 SBE Meeting</a:t>
            </a:r>
            <a:endParaRPr lang="en-US" b="1" dirty="0"/>
          </a:p>
          <a:p>
            <a:pPr lvl="1"/>
            <a:r>
              <a:rPr lang="en-US" dirty="0">
                <a:latin typeface="Arial"/>
                <a:cs typeface="Arial"/>
              </a:rPr>
              <a:t>CDE provided an update on the feasibility of when the science results could be incorporated into the Dashboard considering the revised blueprints.</a:t>
            </a:r>
          </a:p>
          <a:p>
            <a:r>
              <a:rPr lang="en-US" sz="3800" b="1" dirty="0">
                <a:latin typeface="Arial"/>
                <a:cs typeface="Arial"/>
              </a:rPr>
              <a:t>September 2022 SBE Meeting</a:t>
            </a:r>
            <a:endParaRPr lang="en-US" sz="3800" dirty="0">
              <a:latin typeface="Arial"/>
              <a:cs typeface="Arial"/>
            </a:endParaRPr>
          </a:p>
          <a:p>
            <a:pPr lvl="1"/>
            <a:r>
              <a:rPr lang="en-US" dirty="0">
                <a:latin typeface="Arial"/>
                <a:cs typeface="Arial"/>
              </a:rPr>
              <a:t>SBE approved the insertion of a link on the Dashboard Additional Reports to the California Science Test results on the CAASPP website.</a:t>
            </a:r>
            <a:endParaRPr lang="en-US" dirty="0"/>
          </a:p>
        </p:txBody>
      </p:sp>
    </p:spTree>
    <p:extLst>
      <p:ext uri="{BB962C8B-B14F-4D97-AF65-F5344CB8AC3E}">
        <p14:creationId xmlns:p14="http://schemas.microsoft.com/office/powerpoint/2010/main" val="3346581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BC27B-D98B-F9BA-BF58-C32E52553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314F7-E254-4737-FF46-EAEC66469EC3}"/>
              </a:ext>
            </a:extLst>
          </p:cNvPr>
          <p:cNvSpPr>
            <a:spLocks noGrp="1"/>
          </p:cNvSpPr>
          <p:nvPr>
            <p:ph type="title"/>
          </p:nvPr>
        </p:nvSpPr>
        <p:spPr/>
        <p:txBody>
          <a:bodyPr/>
          <a:lstStyle/>
          <a:p>
            <a:r>
              <a:rPr lang="en-US" sz="4000">
                <a:cs typeface="Aharoni"/>
              </a:rPr>
              <a:t>Background on Science (3 of 4)</a:t>
            </a:r>
            <a:endParaRPr lang="en-US" sz="4000"/>
          </a:p>
        </p:txBody>
      </p:sp>
      <p:sp>
        <p:nvSpPr>
          <p:cNvPr id="3" name="Content Placeholder 2">
            <a:extLst>
              <a:ext uri="{FF2B5EF4-FFF2-40B4-BE49-F238E27FC236}">
                <a16:creationId xmlns:a16="http://schemas.microsoft.com/office/drawing/2014/main" id="{3742BBBB-E98C-FAAB-0F7D-EC237A526CD6}"/>
              </a:ext>
            </a:extLst>
          </p:cNvPr>
          <p:cNvSpPr>
            <a:spLocks noGrp="1"/>
          </p:cNvSpPr>
          <p:nvPr>
            <p:ph sz="quarter" idx="10"/>
          </p:nvPr>
        </p:nvSpPr>
        <p:spPr/>
        <p:txBody>
          <a:bodyPr>
            <a:noAutofit/>
          </a:bodyPr>
          <a:lstStyle/>
          <a:p>
            <a:r>
              <a:rPr lang="en-US" sz="2800" b="1" dirty="0">
                <a:latin typeface="Arial"/>
                <a:cs typeface="Arial"/>
              </a:rPr>
              <a:t>December 2022 and 2023</a:t>
            </a:r>
            <a:endParaRPr lang="en-US" sz="2800" b="1" dirty="0"/>
          </a:p>
          <a:p>
            <a:pPr lvl="1"/>
            <a:r>
              <a:rPr lang="en-US" sz="2800" dirty="0">
                <a:latin typeface="Arial"/>
                <a:cs typeface="Arial"/>
              </a:rPr>
              <a:t>2022 Dashboard Additional Reports links to the California Science Test (CAST) results on the CAASPP website.</a:t>
            </a:r>
          </a:p>
          <a:p>
            <a:r>
              <a:rPr lang="en-US" sz="2800" b="1" dirty="0">
                <a:latin typeface="Arial"/>
                <a:cs typeface="Arial"/>
              </a:rPr>
              <a:t>July 2024 SBE Meeting</a:t>
            </a:r>
          </a:p>
          <a:p>
            <a:pPr lvl="1"/>
            <a:r>
              <a:rPr lang="en-US" sz="2800" dirty="0">
                <a:latin typeface="Arial"/>
                <a:cs typeface="Arial"/>
              </a:rPr>
              <a:t>SBE approves a metric to measure Science on the Dashboard, inclusion of a participation rate, and a high school methodology</a:t>
            </a:r>
          </a:p>
          <a:p>
            <a:r>
              <a:rPr lang="en-US" sz="2800" b="1" dirty="0">
                <a:latin typeface="Arial"/>
                <a:cs typeface="Arial"/>
              </a:rPr>
              <a:t>November 2024 </a:t>
            </a:r>
            <a:endParaRPr lang="en-US" sz="2800" dirty="0">
              <a:latin typeface="Arial"/>
              <a:cs typeface="Arial"/>
            </a:endParaRPr>
          </a:p>
          <a:p>
            <a:pPr lvl="1"/>
            <a:r>
              <a:rPr lang="en-US" sz="2800" dirty="0">
                <a:latin typeface="Arial"/>
                <a:cs typeface="Arial"/>
              </a:rPr>
              <a:t>Science Indicator published on the 2024 Dashboard with status and change for informational purposes only</a:t>
            </a:r>
            <a:endParaRPr lang="en-US" sz="2800" dirty="0"/>
          </a:p>
        </p:txBody>
      </p:sp>
    </p:spTree>
    <p:extLst>
      <p:ext uri="{BB962C8B-B14F-4D97-AF65-F5344CB8AC3E}">
        <p14:creationId xmlns:p14="http://schemas.microsoft.com/office/powerpoint/2010/main" val="1026048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4B809-89D0-3010-D1BE-11C39F49E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834B1-7FB2-3E1B-4665-29144003494E}"/>
              </a:ext>
            </a:extLst>
          </p:cNvPr>
          <p:cNvSpPr>
            <a:spLocks noGrp="1"/>
          </p:cNvSpPr>
          <p:nvPr>
            <p:ph type="title"/>
          </p:nvPr>
        </p:nvSpPr>
        <p:spPr/>
        <p:txBody>
          <a:bodyPr/>
          <a:lstStyle/>
          <a:p>
            <a:r>
              <a:rPr lang="en-US" sz="4000">
                <a:cs typeface="Aharoni"/>
              </a:rPr>
              <a:t>Background on Science (4 of 4)</a:t>
            </a:r>
            <a:endParaRPr lang="en-US" sz="4000"/>
          </a:p>
        </p:txBody>
      </p:sp>
      <p:sp>
        <p:nvSpPr>
          <p:cNvPr id="3" name="Content Placeholder 2">
            <a:extLst>
              <a:ext uri="{FF2B5EF4-FFF2-40B4-BE49-F238E27FC236}">
                <a16:creationId xmlns:a16="http://schemas.microsoft.com/office/drawing/2014/main" id="{F58FEE93-E8F1-C8F9-A113-C6568DA7CFA1}"/>
              </a:ext>
            </a:extLst>
          </p:cNvPr>
          <p:cNvSpPr>
            <a:spLocks noGrp="1"/>
          </p:cNvSpPr>
          <p:nvPr>
            <p:ph sz="quarter" idx="10"/>
          </p:nvPr>
        </p:nvSpPr>
        <p:spPr/>
        <p:txBody>
          <a:bodyPr vert="horz" lIns="91440" tIns="45720" rIns="91440" bIns="45720" rtlCol="0" anchor="t">
            <a:normAutofit/>
          </a:bodyPr>
          <a:lstStyle/>
          <a:p>
            <a:r>
              <a:rPr lang="en-US" b="1" dirty="0">
                <a:latin typeface="Arial"/>
                <a:cs typeface="Arial"/>
              </a:rPr>
              <a:t>May 2025 SBE Meeting</a:t>
            </a:r>
          </a:p>
          <a:p>
            <a:pPr lvl="1"/>
            <a:r>
              <a:rPr lang="en-US" sz="2600" dirty="0">
                <a:latin typeface="Arial"/>
                <a:cs typeface="Arial"/>
              </a:rPr>
              <a:t>SBE approved the following pieces of the Science Indicator:</a:t>
            </a:r>
          </a:p>
          <a:p>
            <a:pPr marL="1029970" lvl="2"/>
            <a:r>
              <a:rPr lang="en-US" sz="2600" dirty="0">
                <a:latin typeface="Arial"/>
                <a:cs typeface="Arial"/>
              </a:rPr>
              <a:t>Status Cut Points</a:t>
            </a:r>
          </a:p>
          <a:p>
            <a:pPr marL="1029970" lvl="2"/>
            <a:r>
              <a:rPr lang="en-US" sz="2600" dirty="0">
                <a:latin typeface="Arial"/>
                <a:cs typeface="Arial"/>
              </a:rPr>
              <a:t>Change Cut Points</a:t>
            </a:r>
          </a:p>
          <a:p>
            <a:pPr marL="1029970" lvl="2"/>
            <a:r>
              <a:rPr lang="en-US" sz="2600" dirty="0">
                <a:latin typeface="Arial"/>
                <a:cs typeface="Arial"/>
              </a:rPr>
              <a:t>Balanced Color Scheme for the Five-by-Five Color Grid</a:t>
            </a:r>
            <a:endParaRPr lang="en-US" dirty="0"/>
          </a:p>
        </p:txBody>
      </p:sp>
    </p:spTree>
    <p:extLst>
      <p:ext uri="{BB962C8B-B14F-4D97-AF65-F5344CB8AC3E}">
        <p14:creationId xmlns:p14="http://schemas.microsoft.com/office/powerpoint/2010/main" val="3285013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78470-83DE-2780-D184-FD2BCA1BD5F5}"/>
              </a:ext>
            </a:extLst>
          </p:cNvPr>
          <p:cNvSpPr>
            <a:spLocks noGrp="1"/>
          </p:cNvSpPr>
          <p:nvPr>
            <p:ph type="title"/>
          </p:nvPr>
        </p:nvSpPr>
        <p:spPr/>
        <p:txBody>
          <a:bodyPr/>
          <a:lstStyle/>
          <a:p>
            <a:r>
              <a:rPr lang="en-US" sz="4000" dirty="0">
                <a:cs typeface="Aharoni"/>
              </a:rPr>
              <a:t>2026 Science Assessment Workplan: </a:t>
            </a:r>
            <a:br>
              <a:rPr lang="en-US" sz="4000" dirty="0"/>
            </a:br>
            <a:r>
              <a:rPr lang="en-US" sz="4000" dirty="0">
                <a:cs typeface="Aharoni"/>
              </a:rPr>
              <a:t>State Eligibility</a:t>
            </a:r>
          </a:p>
        </p:txBody>
      </p:sp>
      <p:sp>
        <p:nvSpPr>
          <p:cNvPr id="3" name="Content Placeholder 2">
            <a:extLst>
              <a:ext uri="{FF2B5EF4-FFF2-40B4-BE49-F238E27FC236}">
                <a16:creationId xmlns:a16="http://schemas.microsoft.com/office/drawing/2014/main" id="{001C7C06-FA60-0F2A-2BE6-B5A42644029A}"/>
              </a:ext>
            </a:extLst>
          </p:cNvPr>
          <p:cNvSpPr>
            <a:spLocks noGrp="1"/>
          </p:cNvSpPr>
          <p:nvPr>
            <p:ph sz="quarter" idx="10"/>
          </p:nvPr>
        </p:nvSpPr>
        <p:spPr/>
        <p:txBody>
          <a:bodyPr>
            <a:normAutofit fontScale="92500" lnSpcReduction="20000"/>
          </a:bodyPr>
          <a:lstStyle/>
          <a:p>
            <a:r>
              <a:rPr lang="en-US">
                <a:latin typeface="Arial"/>
                <a:cs typeface="Arial"/>
              </a:rPr>
              <a:t>January 2026</a:t>
            </a:r>
          </a:p>
          <a:p>
            <a:pPr lvl="1"/>
            <a:r>
              <a:rPr lang="en-US">
                <a:latin typeface="Arial"/>
                <a:cs typeface="Arial"/>
              </a:rPr>
              <a:t>SBE Workplan Approval</a:t>
            </a:r>
          </a:p>
          <a:p>
            <a:r>
              <a:rPr lang="en-US">
                <a:latin typeface="Arial"/>
                <a:cs typeface="Arial"/>
              </a:rPr>
              <a:t>March CPAG Meeting</a:t>
            </a:r>
          </a:p>
          <a:p>
            <a:r>
              <a:rPr lang="en-US">
                <a:latin typeface="Arial"/>
                <a:cs typeface="Arial"/>
              </a:rPr>
              <a:t>May 2026 SBE Meeting</a:t>
            </a:r>
          </a:p>
          <a:p>
            <a:pPr lvl="1"/>
            <a:r>
              <a:rPr lang="en-US">
                <a:latin typeface="Arial"/>
                <a:cs typeface="Arial"/>
              </a:rPr>
              <a:t>SBE will consider full state indicator status for Science</a:t>
            </a:r>
          </a:p>
          <a:p>
            <a:r>
              <a:rPr lang="en-US">
                <a:latin typeface="Arial"/>
                <a:cs typeface="Arial"/>
              </a:rPr>
              <a:t>July 2026 SBE Meeting</a:t>
            </a:r>
          </a:p>
          <a:p>
            <a:pPr lvl="1"/>
            <a:r>
              <a:rPr lang="en-US">
                <a:latin typeface="Arial"/>
                <a:cs typeface="Arial"/>
              </a:rPr>
              <a:t>SBE will incorporate any decisions into revised criteria for state assistance determinations</a:t>
            </a:r>
            <a:endParaRPr lang="en-US"/>
          </a:p>
        </p:txBody>
      </p:sp>
    </p:spTree>
    <p:extLst>
      <p:ext uri="{BB962C8B-B14F-4D97-AF65-F5344CB8AC3E}">
        <p14:creationId xmlns:p14="http://schemas.microsoft.com/office/powerpoint/2010/main" val="2146690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AB3BE-3895-1873-D170-3AD1D5463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CABBE-91C0-CC70-F03F-5F9527E815F9}"/>
              </a:ext>
            </a:extLst>
          </p:cNvPr>
          <p:cNvSpPr>
            <a:spLocks noGrp="1"/>
          </p:cNvSpPr>
          <p:nvPr>
            <p:ph type="title"/>
          </p:nvPr>
        </p:nvSpPr>
        <p:spPr/>
        <p:txBody>
          <a:bodyPr/>
          <a:lstStyle/>
          <a:p>
            <a:r>
              <a:rPr lang="en-US" sz="5400" dirty="0">
                <a:cs typeface="Arial"/>
              </a:rPr>
              <a:t>College/Career Indicator Workplan</a:t>
            </a:r>
            <a:endParaRPr lang="en-US" dirty="0"/>
          </a:p>
        </p:txBody>
      </p:sp>
    </p:spTree>
    <p:extLst>
      <p:ext uri="{BB962C8B-B14F-4D97-AF65-F5344CB8AC3E}">
        <p14:creationId xmlns:p14="http://schemas.microsoft.com/office/powerpoint/2010/main" val="3286707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2CEB-6BF2-5416-5773-7DFBB195DE00}"/>
              </a:ext>
            </a:extLst>
          </p:cNvPr>
          <p:cNvSpPr>
            <a:spLocks noGrp="1"/>
          </p:cNvSpPr>
          <p:nvPr>
            <p:ph type="title"/>
          </p:nvPr>
        </p:nvSpPr>
        <p:spPr/>
        <p:txBody>
          <a:bodyPr/>
          <a:lstStyle/>
          <a:p>
            <a:r>
              <a:rPr lang="en-US" sz="4000" dirty="0">
                <a:cs typeface="Arial"/>
              </a:rPr>
              <a:t>2026 Workplan: </a:t>
            </a:r>
            <a:br>
              <a:rPr lang="en-US" sz="4000" dirty="0">
                <a:cs typeface="Arial"/>
              </a:rPr>
            </a:br>
            <a:r>
              <a:rPr lang="en-US" sz="4000" dirty="0">
                <a:cs typeface="Arial"/>
              </a:rPr>
              <a:t>College/Career Indicator (CCI) Part 1</a:t>
            </a:r>
            <a:endParaRPr lang="en-US" sz="5400" dirty="0"/>
          </a:p>
        </p:txBody>
      </p:sp>
      <p:sp>
        <p:nvSpPr>
          <p:cNvPr id="3" name="Content Placeholder 2">
            <a:extLst>
              <a:ext uri="{FF2B5EF4-FFF2-40B4-BE49-F238E27FC236}">
                <a16:creationId xmlns:a16="http://schemas.microsoft.com/office/drawing/2014/main" id="{49A357EE-D230-583F-58D1-C6B485E7AAE4}"/>
              </a:ext>
            </a:extLst>
          </p:cNvPr>
          <p:cNvSpPr>
            <a:spLocks noGrp="1"/>
          </p:cNvSpPr>
          <p:nvPr>
            <p:ph sz="quarter" idx="10"/>
          </p:nvPr>
        </p:nvSpPr>
        <p:spPr/>
        <p:txBody>
          <a:bodyPr vert="horz" lIns="91440" tIns="45720" rIns="91440" bIns="45720" rtlCol="0" anchor="t">
            <a:noAutofit/>
          </a:bodyPr>
          <a:lstStyle/>
          <a:p>
            <a:r>
              <a:rPr lang="en-US" sz="2600" b="1">
                <a:latin typeface="Arial"/>
                <a:cs typeface="Arial"/>
              </a:rPr>
              <a:t>Study Session:</a:t>
            </a:r>
            <a:r>
              <a:rPr lang="en-US" sz="2600">
                <a:latin typeface="Arial"/>
                <a:cs typeface="Arial"/>
              </a:rPr>
              <a:t> The SBE will hold a Study Session to provide a wholistic review of the CCI, including goals for the indicator, current measures, and future path for adding new measures to the indicator.</a:t>
            </a:r>
            <a:endParaRPr lang="en-US" sz="2600"/>
          </a:p>
          <a:p>
            <a:r>
              <a:rPr lang="en-US" sz="2600" b="1">
                <a:latin typeface="Arial"/>
                <a:cs typeface="Arial"/>
              </a:rPr>
              <a:t>International Baccalaureate (IB) Courses: </a:t>
            </a:r>
            <a:r>
              <a:rPr lang="en-US" sz="2600">
                <a:latin typeface="Arial"/>
                <a:cs typeface="Arial"/>
              </a:rPr>
              <a:t>Provide an analysis of the IB program to identify possible courses for inclusion on the CCI.</a:t>
            </a:r>
          </a:p>
          <a:p>
            <a:r>
              <a:rPr lang="en-US" sz="2600" b="1">
                <a:latin typeface="Arial"/>
                <a:cs typeface="Arial"/>
              </a:rPr>
              <a:t>Cambridge International:</a:t>
            </a:r>
            <a:r>
              <a:rPr lang="en-US" sz="2600">
                <a:latin typeface="Arial"/>
                <a:cs typeface="Arial"/>
              </a:rPr>
              <a:t> Consider options for adding Cambridge International courses and exams as a measure of the CCI.</a:t>
            </a:r>
          </a:p>
          <a:p>
            <a:r>
              <a:rPr lang="en-US" sz="2600" b="1">
                <a:latin typeface="Arial"/>
                <a:cs typeface="Arial"/>
              </a:rPr>
              <a:t>State Seal of Civic Engagement:</a:t>
            </a:r>
            <a:r>
              <a:rPr lang="en-US" sz="2600">
                <a:latin typeface="Arial"/>
                <a:cs typeface="Arial"/>
              </a:rPr>
              <a:t> Consider options for adding the State Seal of Civic Engagement to the CCI for the 2026 Dashboard.</a:t>
            </a:r>
            <a:endParaRPr lang="en-US" sz="2600"/>
          </a:p>
        </p:txBody>
      </p:sp>
    </p:spTree>
    <p:extLst>
      <p:ext uri="{BB962C8B-B14F-4D97-AF65-F5344CB8AC3E}">
        <p14:creationId xmlns:p14="http://schemas.microsoft.com/office/powerpoint/2010/main" val="4091666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5EF2-61AC-737F-02D9-163994727E51}"/>
              </a:ext>
            </a:extLst>
          </p:cNvPr>
          <p:cNvSpPr>
            <a:spLocks noGrp="1"/>
          </p:cNvSpPr>
          <p:nvPr>
            <p:ph type="title"/>
          </p:nvPr>
        </p:nvSpPr>
        <p:spPr/>
        <p:txBody>
          <a:bodyPr/>
          <a:lstStyle/>
          <a:p>
            <a:r>
              <a:rPr lang="en-US" sz="4000" dirty="0">
                <a:cs typeface="Arial"/>
              </a:rPr>
              <a:t>2026 Workplan: </a:t>
            </a:r>
            <a:br>
              <a:rPr lang="en-US" sz="4000" dirty="0">
                <a:cs typeface="Arial"/>
              </a:rPr>
            </a:br>
            <a:r>
              <a:rPr lang="en-US" sz="4000" dirty="0">
                <a:cs typeface="Arial"/>
              </a:rPr>
              <a:t>CCI Part 2</a:t>
            </a:r>
            <a:endParaRPr lang="en-US" sz="5400" dirty="0"/>
          </a:p>
        </p:txBody>
      </p:sp>
      <p:sp>
        <p:nvSpPr>
          <p:cNvPr id="3" name="Content Placeholder 2">
            <a:extLst>
              <a:ext uri="{FF2B5EF4-FFF2-40B4-BE49-F238E27FC236}">
                <a16:creationId xmlns:a16="http://schemas.microsoft.com/office/drawing/2014/main" id="{271C3469-3E94-AF76-F95B-1EE48DF686E1}"/>
              </a:ext>
            </a:extLst>
          </p:cNvPr>
          <p:cNvSpPr>
            <a:spLocks noGrp="1"/>
          </p:cNvSpPr>
          <p:nvPr>
            <p:ph sz="quarter" idx="10"/>
          </p:nvPr>
        </p:nvSpPr>
        <p:spPr/>
        <p:txBody>
          <a:bodyPr vert="horz" lIns="91440" tIns="45720" rIns="91440" bIns="45720" rtlCol="0" anchor="t">
            <a:noAutofit/>
          </a:bodyPr>
          <a:lstStyle/>
          <a:p>
            <a:pPr marL="549910" indent="-457200">
              <a:spcBef>
                <a:spcPts val="0"/>
              </a:spcBef>
            </a:pPr>
            <a:r>
              <a:rPr lang="en-US" sz="2600" b="1">
                <a:latin typeface="Arial"/>
                <a:cs typeface="Arial"/>
              </a:rPr>
              <a:t>New Career Measures:</a:t>
            </a:r>
            <a:r>
              <a:rPr lang="en-US" sz="2600">
                <a:latin typeface="Arial"/>
                <a:cs typeface="Arial"/>
              </a:rPr>
              <a:t> Evaluate new career measures for potential inclusion in the CCI including: </a:t>
            </a:r>
          </a:p>
          <a:p>
            <a:pPr marL="866775" lvl="1" indent="-457200">
              <a:spcBef>
                <a:spcPts val="0"/>
              </a:spcBef>
            </a:pPr>
            <a:r>
              <a:rPr lang="en-US" sz="2400">
                <a:latin typeface="Arial"/>
                <a:cs typeface="Arial"/>
              </a:rPr>
              <a:t>Internships </a:t>
            </a:r>
          </a:p>
          <a:p>
            <a:pPr marL="866775" lvl="1" indent="-457200">
              <a:spcBef>
                <a:spcPts val="0"/>
              </a:spcBef>
            </a:pPr>
            <a:r>
              <a:rPr lang="en-US" sz="2400">
                <a:latin typeface="Arial"/>
                <a:cs typeface="Arial"/>
              </a:rPr>
              <a:t>Student-Led Enterprises </a:t>
            </a:r>
          </a:p>
          <a:p>
            <a:pPr marL="866775" lvl="1" indent="-457200">
              <a:spcBef>
                <a:spcPts val="0"/>
              </a:spcBef>
            </a:pPr>
            <a:r>
              <a:rPr lang="en-US" sz="2400">
                <a:latin typeface="Arial"/>
                <a:cs typeface="Arial"/>
              </a:rPr>
              <a:t>Simulated Work-Based Learning </a:t>
            </a:r>
          </a:p>
          <a:p>
            <a:pPr marL="866775" lvl="1" indent="-457200">
              <a:spcBef>
                <a:spcPts val="0"/>
              </a:spcBef>
            </a:pPr>
            <a:r>
              <a:rPr lang="en-US" sz="2400">
                <a:latin typeface="Arial"/>
                <a:cs typeface="Arial"/>
              </a:rPr>
              <a:t>Armed Services Vocational Aptitude Battery (ASVAB)</a:t>
            </a:r>
          </a:p>
          <a:p>
            <a:pPr marL="92710" indent="0">
              <a:spcBef>
                <a:spcPts val="0"/>
              </a:spcBef>
              <a:buNone/>
            </a:pPr>
            <a:r>
              <a:rPr lang="en-US" sz="2600">
                <a:latin typeface="Arial"/>
                <a:cs typeface="Arial"/>
              </a:rPr>
              <a:t>In addition, the SBE indicated it would like to examine how other career measures, such as apprenticeships, may be addressed within the CCI, and how to include students with extensive support needs.</a:t>
            </a:r>
          </a:p>
        </p:txBody>
      </p:sp>
    </p:spTree>
    <p:extLst>
      <p:ext uri="{BB962C8B-B14F-4D97-AF65-F5344CB8AC3E}">
        <p14:creationId xmlns:p14="http://schemas.microsoft.com/office/powerpoint/2010/main" val="2641049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D575-0521-E3DE-EEFE-0362DAA5E4CA}"/>
              </a:ext>
            </a:extLst>
          </p:cNvPr>
          <p:cNvSpPr>
            <a:spLocks noGrp="1"/>
          </p:cNvSpPr>
          <p:nvPr>
            <p:ph type="title"/>
          </p:nvPr>
        </p:nvSpPr>
        <p:spPr/>
        <p:txBody>
          <a:bodyPr/>
          <a:lstStyle/>
          <a:p>
            <a:r>
              <a:rPr lang="en-US" sz="4000"/>
              <a:t>College/Career Workplan and Dashboard Principles</a:t>
            </a:r>
          </a:p>
        </p:txBody>
      </p:sp>
      <p:sp>
        <p:nvSpPr>
          <p:cNvPr id="3" name="Content Placeholder 2">
            <a:extLst>
              <a:ext uri="{FF2B5EF4-FFF2-40B4-BE49-F238E27FC236}">
                <a16:creationId xmlns:a16="http://schemas.microsoft.com/office/drawing/2014/main" id="{476C6B50-DC9C-E2F4-28EE-55D4E948E105}"/>
              </a:ext>
            </a:extLst>
          </p:cNvPr>
          <p:cNvSpPr>
            <a:spLocks noGrp="1"/>
          </p:cNvSpPr>
          <p:nvPr>
            <p:ph sz="quarter" idx="10"/>
          </p:nvPr>
        </p:nvSpPr>
        <p:spPr>
          <a:xfrm>
            <a:off x="647700" y="1885950"/>
            <a:ext cx="10858499" cy="4305300"/>
          </a:xfrm>
        </p:spPr>
        <p:txBody>
          <a:bodyPr vert="horz" lIns="91440" tIns="45720" rIns="91440" bIns="45720" rtlCol="0" anchor="t">
            <a:normAutofit fontScale="77500" lnSpcReduction="20000"/>
          </a:bodyPr>
          <a:lstStyle/>
          <a:p>
            <a:r>
              <a:rPr lang="en-US" dirty="0">
                <a:latin typeface="Arial"/>
                <a:cs typeface="Arial"/>
              </a:rPr>
              <a:t>The work on this state indicator aligns with the following Dashboard Principles:</a:t>
            </a:r>
          </a:p>
          <a:p>
            <a:pPr lvl="1"/>
            <a:r>
              <a:rPr lang="en-US" b="1" dirty="0">
                <a:latin typeface="Arial"/>
                <a:cs typeface="Arial"/>
              </a:rPr>
              <a:t>Principle 2:</a:t>
            </a:r>
            <a:r>
              <a:rPr lang="en-US" dirty="0">
                <a:latin typeface="Arial"/>
                <a:cs typeface="Arial"/>
              </a:rPr>
              <a:t> Reports opportunity and performance gaps among student groups through the Equity Report that is available for each state indicator.</a:t>
            </a:r>
          </a:p>
          <a:p>
            <a:pPr lvl="1"/>
            <a:r>
              <a:rPr lang="en-US" b="1" dirty="0">
                <a:latin typeface="Arial"/>
                <a:cs typeface="Arial"/>
              </a:rPr>
              <a:t>Principle 3:</a:t>
            </a:r>
            <a:r>
              <a:rPr lang="en-US" dirty="0">
                <a:latin typeface="Arial"/>
                <a:cs typeface="Arial"/>
              </a:rPr>
              <a:t> Reports each indicator separately.</a:t>
            </a:r>
          </a:p>
          <a:p>
            <a:pPr lvl="1"/>
            <a:r>
              <a:rPr lang="en-US" b="1" dirty="0">
                <a:latin typeface="Arial"/>
                <a:cs typeface="Arial"/>
              </a:rPr>
              <a:t>Principle 4: </a:t>
            </a:r>
            <a:r>
              <a:rPr lang="en-US" dirty="0">
                <a:latin typeface="Arial"/>
                <a:cs typeface="Arial"/>
              </a:rPr>
              <a:t>Values each indicator equally.</a:t>
            </a:r>
          </a:p>
          <a:p>
            <a:pPr lvl="1"/>
            <a:r>
              <a:rPr lang="en-US" b="1" dirty="0">
                <a:latin typeface="Arial"/>
                <a:cs typeface="Arial"/>
              </a:rPr>
              <a:t>Principle 8: </a:t>
            </a:r>
            <a:r>
              <a:rPr lang="en-US" dirty="0">
                <a:latin typeface="Arial"/>
                <a:cs typeface="Arial"/>
              </a:rPr>
              <a:t>Reflects technical quality through measures that are valid and reliable.</a:t>
            </a:r>
          </a:p>
          <a:p>
            <a:pPr lvl="1"/>
            <a:r>
              <a:rPr lang="en-US" b="1" dirty="0">
                <a:latin typeface="Arial"/>
                <a:cs typeface="Arial"/>
              </a:rPr>
              <a:t>Principle 11:</a:t>
            </a:r>
            <a:r>
              <a:rPr lang="en-US" dirty="0">
                <a:latin typeface="Arial"/>
                <a:cs typeface="Arial"/>
              </a:rPr>
              <a:t> Is subject to continuous revision and improvement.</a:t>
            </a:r>
            <a:endParaRPr lang="en-US" dirty="0"/>
          </a:p>
        </p:txBody>
      </p:sp>
    </p:spTree>
    <p:extLst>
      <p:ext uri="{BB962C8B-B14F-4D97-AF65-F5344CB8AC3E}">
        <p14:creationId xmlns:p14="http://schemas.microsoft.com/office/powerpoint/2010/main" val="33452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A820F-F33C-AE10-EC12-0465F28C5F9C}"/>
              </a:ext>
            </a:extLst>
          </p:cNvPr>
          <p:cNvSpPr>
            <a:spLocks noGrp="1"/>
          </p:cNvSpPr>
          <p:nvPr>
            <p:ph type="title"/>
          </p:nvPr>
        </p:nvSpPr>
        <p:spPr/>
        <p:txBody>
          <a:bodyPr/>
          <a:lstStyle/>
          <a:p>
            <a:r>
              <a:rPr lang="en-US" dirty="0"/>
              <a:t>Graduation Rate</a:t>
            </a:r>
          </a:p>
        </p:txBody>
      </p:sp>
      <p:sp>
        <p:nvSpPr>
          <p:cNvPr id="5" name="Text Placeholder 4">
            <a:extLst>
              <a:ext uri="{FF2B5EF4-FFF2-40B4-BE49-F238E27FC236}">
                <a16:creationId xmlns:a16="http://schemas.microsoft.com/office/drawing/2014/main" id="{7D7258B3-4F20-27C5-0549-A97E6918A7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57679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D52A-6591-3AB2-A45E-E984871D3853}"/>
              </a:ext>
            </a:extLst>
          </p:cNvPr>
          <p:cNvSpPr>
            <a:spLocks noGrp="1"/>
          </p:cNvSpPr>
          <p:nvPr>
            <p:ph type="title"/>
          </p:nvPr>
        </p:nvSpPr>
        <p:spPr/>
        <p:txBody>
          <a:bodyPr/>
          <a:lstStyle/>
          <a:p>
            <a:r>
              <a:rPr lang="en-US" sz="4000"/>
              <a:t>What is the College/Career Indicator?</a:t>
            </a:r>
          </a:p>
        </p:txBody>
      </p:sp>
      <p:pic>
        <p:nvPicPr>
          <p:cNvPr id="5" name="Content Placeholder 9" descr="A group of animated people dressed in work uniforms representing their occupation.">
            <a:extLst>
              <a:ext uri="{FF2B5EF4-FFF2-40B4-BE49-F238E27FC236}">
                <a16:creationId xmlns:a16="http://schemas.microsoft.com/office/drawing/2014/main" id="{26D004CE-8FC6-D69E-4320-B77C73AE0171}"/>
              </a:ext>
              <a:ext uri="{C183D7F6-B498-43B3-948B-1728B52AA6E4}">
                <adec:decorative xmlns:adec="http://schemas.microsoft.com/office/drawing/2017/decorative" val="0"/>
              </a:ext>
            </a:extLst>
          </p:cNvPr>
          <p:cNvPicPr>
            <a:picLocks noGrp="1" noChangeAspect="1"/>
          </p:cNvPicPr>
          <p:nvPr>
            <p:ph sz="quarter" idx="10"/>
          </p:nvPr>
        </p:nvPicPr>
        <p:blipFill rotWithShape="1">
          <a:blip r:embed="rId2">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282" b="19236"/>
          <a:stretch/>
        </p:blipFill>
        <p:spPr>
          <a:xfrm>
            <a:off x="1010307" y="1557922"/>
            <a:ext cx="9483522" cy="2820494"/>
          </a:xfrm>
        </p:spPr>
      </p:pic>
      <p:sp>
        <p:nvSpPr>
          <p:cNvPr id="4" name="Content Placeholder 3">
            <a:extLst>
              <a:ext uri="{FF2B5EF4-FFF2-40B4-BE49-F238E27FC236}">
                <a16:creationId xmlns:a16="http://schemas.microsoft.com/office/drawing/2014/main" id="{35D38230-9CDD-90EB-94DF-C7FA6B2F5D0E}"/>
              </a:ext>
            </a:extLst>
          </p:cNvPr>
          <p:cNvSpPr>
            <a:spLocks noGrp="1"/>
          </p:cNvSpPr>
          <p:nvPr>
            <p:ph sz="quarter" idx="11"/>
          </p:nvPr>
        </p:nvSpPr>
        <p:spPr>
          <a:xfrm>
            <a:off x="1132113" y="4811487"/>
            <a:ext cx="10374087" cy="1589313"/>
          </a:xfrm>
        </p:spPr>
        <p:txBody>
          <a:bodyPr>
            <a:normAutofit/>
          </a:bodyPr>
          <a:lstStyle/>
          <a:p>
            <a:pPr marL="91440" indent="0">
              <a:buNone/>
            </a:pPr>
            <a:r>
              <a:rPr lang="en-US" sz="3200" dirty="0"/>
              <a:t>Measures how well districts and schools are preparing its graduates for college/career.</a:t>
            </a:r>
          </a:p>
        </p:txBody>
      </p:sp>
    </p:spTree>
    <p:extLst>
      <p:ext uri="{BB962C8B-B14F-4D97-AF65-F5344CB8AC3E}">
        <p14:creationId xmlns:p14="http://schemas.microsoft.com/office/powerpoint/2010/main" val="2928627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5D44-F9A8-9055-B28F-2DDD64D3F449}"/>
              </a:ext>
            </a:extLst>
          </p:cNvPr>
          <p:cNvSpPr>
            <a:spLocks noGrp="1"/>
          </p:cNvSpPr>
          <p:nvPr>
            <p:ph type="title"/>
          </p:nvPr>
        </p:nvSpPr>
        <p:spPr/>
        <p:txBody>
          <a:bodyPr/>
          <a:lstStyle/>
          <a:p>
            <a:r>
              <a:rPr lang="en-US" sz="4000"/>
              <a:t>Development of the CCI</a:t>
            </a:r>
          </a:p>
        </p:txBody>
      </p:sp>
      <p:sp>
        <p:nvSpPr>
          <p:cNvPr id="3" name="Content Placeholder 2">
            <a:extLst>
              <a:ext uri="{FF2B5EF4-FFF2-40B4-BE49-F238E27FC236}">
                <a16:creationId xmlns:a16="http://schemas.microsoft.com/office/drawing/2014/main" id="{8DC1CB1B-D54C-77BB-CA80-DC54BFEF326A}"/>
              </a:ext>
            </a:extLst>
          </p:cNvPr>
          <p:cNvSpPr>
            <a:spLocks noGrp="1"/>
          </p:cNvSpPr>
          <p:nvPr>
            <p:ph sz="quarter" idx="10"/>
          </p:nvPr>
        </p:nvSpPr>
        <p:spPr/>
        <p:txBody>
          <a:bodyPr vert="horz" lIns="91440" tIns="45720" rIns="91440" bIns="45720" rtlCol="0" anchor="t">
            <a:noAutofit/>
          </a:bodyPr>
          <a:lstStyle/>
          <a:p>
            <a:r>
              <a:rPr lang="en-US" sz="2400" dirty="0">
                <a:solidFill>
                  <a:srgbClr val="354052"/>
                </a:solidFill>
                <a:latin typeface="Arial"/>
                <a:cs typeface="Arial"/>
              </a:rPr>
              <a:t>The CCI was developed to provide a more complete picture of how well schools ensure students experience a broad and rigorous course of study that prepares them for college and career success (Priority 8).</a:t>
            </a:r>
            <a:endParaRPr lang="en-US" sz="2400" dirty="0"/>
          </a:p>
          <a:p>
            <a:r>
              <a:rPr lang="en-US" sz="2400" dirty="0">
                <a:solidFill>
                  <a:srgbClr val="354052"/>
                </a:solidFill>
                <a:latin typeface="Arial"/>
                <a:cs typeface="Arial"/>
              </a:rPr>
              <a:t>It was originally adopted by the State Board of Education (SBE) in July 2016 and performance levels (colors) were reported for the first time on the 2018 Dashboard. </a:t>
            </a:r>
          </a:p>
          <a:p>
            <a:r>
              <a:rPr lang="en-US" sz="2400" dirty="0">
                <a:solidFill>
                  <a:srgbClr val="354052"/>
                </a:solidFill>
                <a:latin typeface="Arial"/>
                <a:cs typeface="Arial"/>
              </a:rPr>
              <a:t>It is based on students in each four-year graduation cohort and uses specific criteria that are reliant on assessments and course completion data to determine if students have been “Prepared” for college/career by their schools/districts or remain “Approaching Prepared,” or “Not Prepared”. </a:t>
            </a:r>
            <a:endParaRPr lang="en-US" sz="2400" dirty="0"/>
          </a:p>
        </p:txBody>
      </p:sp>
    </p:spTree>
    <p:extLst>
      <p:ext uri="{BB962C8B-B14F-4D97-AF65-F5344CB8AC3E}">
        <p14:creationId xmlns:p14="http://schemas.microsoft.com/office/powerpoint/2010/main" val="39563348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3386-34E5-36C5-BB8A-FBF10FD601B6}"/>
              </a:ext>
            </a:extLst>
          </p:cNvPr>
          <p:cNvSpPr>
            <a:spLocks noGrp="1"/>
          </p:cNvSpPr>
          <p:nvPr>
            <p:ph type="title"/>
          </p:nvPr>
        </p:nvSpPr>
        <p:spPr/>
        <p:txBody>
          <a:bodyPr/>
          <a:lstStyle/>
          <a:p>
            <a:r>
              <a:rPr lang="en-US" sz="4000"/>
              <a:t>2026 Workplan: CCI Study Session</a:t>
            </a:r>
          </a:p>
        </p:txBody>
      </p:sp>
      <p:sp>
        <p:nvSpPr>
          <p:cNvPr id="3" name="Content Placeholder 2">
            <a:extLst>
              <a:ext uri="{FF2B5EF4-FFF2-40B4-BE49-F238E27FC236}">
                <a16:creationId xmlns:a16="http://schemas.microsoft.com/office/drawing/2014/main" id="{4E19C7A8-29CE-90FF-6969-DEFE8D3E125C}"/>
              </a:ext>
            </a:extLst>
          </p:cNvPr>
          <p:cNvSpPr>
            <a:spLocks noGrp="1"/>
          </p:cNvSpPr>
          <p:nvPr>
            <p:ph sz="quarter" idx="10"/>
          </p:nvPr>
        </p:nvSpPr>
        <p:spPr/>
        <p:txBody>
          <a:bodyPr>
            <a:normAutofit/>
          </a:bodyPr>
          <a:lstStyle/>
          <a:p>
            <a:r>
              <a:rPr lang="en-US" sz="3200" dirty="0"/>
              <a:t>The SBE will hold a Study Session to provide a wholistic review of the CCI, including goals for the indicator, current measures, and future path for adding new measures to the indicator. </a:t>
            </a:r>
          </a:p>
          <a:p>
            <a:pPr lvl="1"/>
            <a:r>
              <a:rPr lang="en-US" sz="3200" dirty="0"/>
              <a:t>Scheduled for the January 2026 SBE Meeting</a:t>
            </a:r>
          </a:p>
        </p:txBody>
      </p:sp>
    </p:spTree>
    <p:extLst>
      <p:ext uri="{BB962C8B-B14F-4D97-AF65-F5344CB8AC3E}">
        <p14:creationId xmlns:p14="http://schemas.microsoft.com/office/powerpoint/2010/main" val="6776856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F720-4C7A-31DE-77F8-1AD6144CCADC}"/>
              </a:ext>
            </a:extLst>
          </p:cNvPr>
          <p:cNvSpPr>
            <a:spLocks noGrp="1"/>
          </p:cNvSpPr>
          <p:nvPr>
            <p:ph type="title"/>
          </p:nvPr>
        </p:nvSpPr>
        <p:spPr/>
        <p:txBody>
          <a:bodyPr/>
          <a:lstStyle/>
          <a:p>
            <a:r>
              <a:rPr lang="en-US" sz="4000"/>
              <a:t>2026 Workplan: Additional Course Inclusion</a:t>
            </a:r>
          </a:p>
        </p:txBody>
      </p:sp>
      <p:sp>
        <p:nvSpPr>
          <p:cNvPr id="3" name="Content Placeholder 2">
            <a:extLst>
              <a:ext uri="{FF2B5EF4-FFF2-40B4-BE49-F238E27FC236}">
                <a16:creationId xmlns:a16="http://schemas.microsoft.com/office/drawing/2014/main" id="{7B21A119-D3B8-2CEC-1D29-1BE59FD67F7E}"/>
              </a:ext>
            </a:extLst>
          </p:cNvPr>
          <p:cNvSpPr>
            <a:spLocks noGrp="1"/>
          </p:cNvSpPr>
          <p:nvPr>
            <p:ph sz="quarter" idx="10"/>
          </p:nvPr>
        </p:nvSpPr>
        <p:spPr/>
        <p:txBody>
          <a:bodyPr vert="horz" lIns="91440" tIns="45720" rIns="91440" bIns="45720" rtlCol="0" anchor="t">
            <a:normAutofit/>
          </a:bodyPr>
          <a:lstStyle/>
          <a:p>
            <a:r>
              <a:rPr lang="en-US" sz="3200" dirty="0">
                <a:latin typeface="Arial"/>
                <a:cs typeface="Arial"/>
              </a:rPr>
              <a:t>The SBE added successful completion of Advanced Placement (AP) courses to the CCI </a:t>
            </a:r>
          </a:p>
          <a:p>
            <a:r>
              <a:rPr lang="en-US" sz="3200" dirty="0">
                <a:latin typeface="Arial"/>
                <a:cs typeface="Arial"/>
              </a:rPr>
              <a:t>In 2026, the SBE requests CDE to evaluate the following courses for inclusion in the CCI as well:</a:t>
            </a:r>
          </a:p>
          <a:p>
            <a:pPr lvl="1"/>
            <a:r>
              <a:rPr lang="en-US" sz="3200" dirty="0">
                <a:latin typeface="Arial"/>
                <a:cs typeface="Arial"/>
              </a:rPr>
              <a:t>International Baccalaureate (IB)</a:t>
            </a:r>
          </a:p>
          <a:p>
            <a:pPr lvl="1"/>
            <a:r>
              <a:rPr lang="en-US" sz="3200" dirty="0">
                <a:latin typeface="Arial"/>
                <a:cs typeface="Arial"/>
              </a:rPr>
              <a:t>Cambridge International (Cambridge)</a:t>
            </a:r>
          </a:p>
        </p:txBody>
      </p:sp>
    </p:spTree>
    <p:extLst>
      <p:ext uri="{BB962C8B-B14F-4D97-AF65-F5344CB8AC3E}">
        <p14:creationId xmlns:p14="http://schemas.microsoft.com/office/powerpoint/2010/main" val="36232291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ADB9D-A367-5560-4632-76BF5DEE2A7E}"/>
              </a:ext>
            </a:extLst>
          </p:cNvPr>
          <p:cNvSpPr>
            <a:spLocks noGrp="1"/>
          </p:cNvSpPr>
          <p:nvPr>
            <p:ph type="title"/>
          </p:nvPr>
        </p:nvSpPr>
        <p:spPr/>
        <p:txBody>
          <a:bodyPr/>
          <a:lstStyle/>
          <a:p>
            <a:r>
              <a:rPr lang="en-US" sz="4000"/>
              <a:t>2026 Workplan: State Seal of Civic Engagement</a:t>
            </a:r>
          </a:p>
        </p:txBody>
      </p:sp>
      <p:sp>
        <p:nvSpPr>
          <p:cNvPr id="3" name="Content Placeholder 2">
            <a:extLst>
              <a:ext uri="{FF2B5EF4-FFF2-40B4-BE49-F238E27FC236}">
                <a16:creationId xmlns:a16="http://schemas.microsoft.com/office/drawing/2014/main" id="{930944AE-3831-0A77-E130-7373A73DFB1E}"/>
              </a:ext>
            </a:extLst>
          </p:cNvPr>
          <p:cNvSpPr>
            <a:spLocks noGrp="1"/>
          </p:cNvSpPr>
          <p:nvPr>
            <p:ph sz="quarter" idx="10"/>
          </p:nvPr>
        </p:nvSpPr>
        <p:spPr>
          <a:xfrm>
            <a:off x="647700" y="1981200"/>
            <a:ext cx="10858499" cy="4305300"/>
          </a:xfrm>
        </p:spPr>
        <p:txBody>
          <a:bodyPr>
            <a:normAutofit/>
          </a:bodyPr>
          <a:lstStyle/>
          <a:p>
            <a:r>
              <a:rPr lang="en-US" sz="3200" dirty="0"/>
              <a:t>CDE created an ad-hoc data collection to the 2023–24 End-of-Year (EOY) process for LEAs to submit student-level information for those who have earned the State Seal of Civic Engagement. </a:t>
            </a:r>
          </a:p>
          <a:p>
            <a:r>
              <a:rPr lang="en-US" sz="3200" dirty="0"/>
              <a:t>CDE will consider options for adding the State Seal of Civic Engagement to the CCI.</a:t>
            </a:r>
          </a:p>
          <a:p>
            <a:r>
              <a:rPr lang="en-US" sz="3200" dirty="0"/>
              <a:t>The CPAG will engage in a mini-study session on this topic today.</a:t>
            </a:r>
          </a:p>
        </p:txBody>
      </p:sp>
    </p:spTree>
    <p:extLst>
      <p:ext uri="{BB962C8B-B14F-4D97-AF65-F5344CB8AC3E}">
        <p14:creationId xmlns:p14="http://schemas.microsoft.com/office/powerpoint/2010/main" val="24002423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7F54-7EA3-8E4E-2135-2C17BB4C10B0}"/>
              </a:ext>
            </a:extLst>
          </p:cNvPr>
          <p:cNvSpPr>
            <a:spLocks noGrp="1"/>
          </p:cNvSpPr>
          <p:nvPr>
            <p:ph type="title"/>
          </p:nvPr>
        </p:nvSpPr>
        <p:spPr/>
        <p:txBody>
          <a:bodyPr/>
          <a:lstStyle/>
          <a:p>
            <a:r>
              <a:rPr lang="en-US" sz="4000"/>
              <a:t>2026 Workplan: Additional Career Measures</a:t>
            </a:r>
          </a:p>
        </p:txBody>
      </p:sp>
      <p:sp>
        <p:nvSpPr>
          <p:cNvPr id="3" name="Content Placeholder 2">
            <a:extLst>
              <a:ext uri="{FF2B5EF4-FFF2-40B4-BE49-F238E27FC236}">
                <a16:creationId xmlns:a16="http://schemas.microsoft.com/office/drawing/2014/main" id="{CE330D5D-B419-80B6-74AC-4163F45B1E9E}"/>
              </a:ext>
            </a:extLst>
          </p:cNvPr>
          <p:cNvSpPr>
            <a:spLocks noGrp="1"/>
          </p:cNvSpPr>
          <p:nvPr>
            <p:ph sz="quarter" idx="10"/>
          </p:nvPr>
        </p:nvSpPr>
        <p:spPr/>
        <p:txBody>
          <a:bodyPr>
            <a:normAutofit/>
          </a:bodyPr>
          <a:lstStyle/>
          <a:p>
            <a:r>
              <a:rPr lang="en-US" sz="3200" dirty="0"/>
              <a:t>Continue evaluating career measures for potential inclusion with an additional year of data</a:t>
            </a:r>
          </a:p>
          <a:p>
            <a:pPr lvl="1"/>
            <a:r>
              <a:rPr lang="en-US" sz="3200" dirty="0"/>
              <a:t>Internships </a:t>
            </a:r>
          </a:p>
          <a:p>
            <a:pPr lvl="1"/>
            <a:r>
              <a:rPr lang="en-US" sz="3200" dirty="0"/>
              <a:t>Student Led Enterprises </a:t>
            </a:r>
          </a:p>
          <a:p>
            <a:pPr lvl="1"/>
            <a:r>
              <a:rPr lang="en-US" sz="3200" dirty="0"/>
              <a:t>Simulated Work-Based Learning </a:t>
            </a:r>
          </a:p>
          <a:p>
            <a:pPr lvl="1"/>
            <a:r>
              <a:rPr lang="en-US" sz="3200" dirty="0"/>
              <a:t>Armed Services Vocational Aptitude Battery (ASVAB)</a:t>
            </a:r>
          </a:p>
        </p:txBody>
      </p:sp>
    </p:spTree>
    <p:extLst>
      <p:ext uri="{BB962C8B-B14F-4D97-AF65-F5344CB8AC3E}">
        <p14:creationId xmlns:p14="http://schemas.microsoft.com/office/powerpoint/2010/main" val="2529834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1E9EF-561A-09BB-7730-9581414EE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F7FFB-924D-5421-C4B2-1CFB1AA9DF6B}"/>
              </a:ext>
            </a:extLst>
          </p:cNvPr>
          <p:cNvSpPr>
            <a:spLocks noGrp="1"/>
          </p:cNvSpPr>
          <p:nvPr>
            <p:ph type="title"/>
          </p:nvPr>
        </p:nvSpPr>
        <p:spPr/>
        <p:txBody>
          <a:bodyPr/>
          <a:lstStyle/>
          <a:p>
            <a:r>
              <a:rPr lang="en-US" sz="4000">
                <a:cs typeface="Aharoni"/>
              </a:rPr>
              <a:t>2026 CCI Workplan</a:t>
            </a:r>
          </a:p>
        </p:txBody>
      </p:sp>
      <p:sp>
        <p:nvSpPr>
          <p:cNvPr id="3" name="Content Placeholder 2">
            <a:extLst>
              <a:ext uri="{FF2B5EF4-FFF2-40B4-BE49-F238E27FC236}">
                <a16:creationId xmlns:a16="http://schemas.microsoft.com/office/drawing/2014/main" id="{72326EA0-C85D-D7E6-1736-2F13DAB3FDA3}"/>
              </a:ext>
            </a:extLst>
          </p:cNvPr>
          <p:cNvSpPr>
            <a:spLocks noGrp="1"/>
          </p:cNvSpPr>
          <p:nvPr>
            <p:ph sz="quarter" idx="10"/>
          </p:nvPr>
        </p:nvSpPr>
        <p:spPr>
          <a:xfrm>
            <a:off x="647700" y="1508580"/>
            <a:ext cx="10858499" cy="4305300"/>
          </a:xfrm>
        </p:spPr>
        <p:txBody>
          <a:bodyPr>
            <a:noAutofit/>
          </a:bodyPr>
          <a:lstStyle/>
          <a:p>
            <a:pPr>
              <a:spcBef>
                <a:spcPts val="0"/>
              </a:spcBef>
            </a:pPr>
            <a:r>
              <a:rPr lang="en-US" sz="2800" dirty="0">
                <a:latin typeface="Arial"/>
                <a:cs typeface="Arial"/>
              </a:rPr>
              <a:t>January 2026</a:t>
            </a:r>
          </a:p>
          <a:p>
            <a:pPr lvl="1">
              <a:spcBef>
                <a:spcPts val="0"/>
              </a:spcBef>
            </a:pPr>
            <a:r>
              <a:rPr lang="en-US" sz="2800" dirty="0">
                <a:latin typeface="Arial"/>
                <a:cs typeface="Arial"/>
              </a:rPr>
              <a:t>SBE Workplan Approval</a:t>
            </a:r>
          </a:p>
          <a:p>
            <a:pPr lvl="1">
              <a:spcBef>
                <a:spcPts val="0"/>
              </a:spcBef>
            </a:pPr>
            <a:r>
              <a:rPr lang="en-US" sz="2800" dirty="0">
                <a:latin typeface="Arial"/>
                <a:cs typeface="Arial"/>
              </a:rPr>
              <a:t>SBE Study Session on CCI</a:t>
            </a:r>
          </a:p>
          <a:p>
            <a:pPr>
              <a:spcBef>
                <a:spcPts val="0"/>
              </a:spcBef>
            </a:pPr>
            <a:r>
              <a:rPr lang="en-US" sz="2800" dirty="0">
                <a:latin typeface="Arial"/>
                <a:cs typeface="Arial"/>
              </a:rPr>
              <a:t>March 2026 SBE Meeting</a:t>
            </a:r>
          </a:p>
          <a:p>
            <a:pPr lvl="1">
              <a:spcBef>
                <a:spcPts val="0"/>
              </a:spcBef>
            </a:pPr>
            <a:r>
              <a:rPr lang="en-US" sz="2800" dirty="0">
                <a:latin typeface="Arial"/>
                <a:cs typeface="Arial"/>
              </a:rPr>
              <a:t>SBE will consider inclusion of State Seal of Civic Engagement and Additional Career Measures in CCI</a:t>
            </a:r>
          </a:p>
          <a:p>
            <a:pPr>
              <a:spcBef>
                <a:spcPts val="0"/>
              </a:spcBef>
            </a:pPr>
            <a:r>
              <a:rPr lang="en-US" sz="2800" dirty="0">
                <a:latin typeface="Arial"/>
                <a:cs typeface="Arial"/>
              </a:rPr>
              <a:t>March CPAG Meeting</a:t>
            </a:r>
          </a:p>
          <a:p>
            <a:pPr>
              <a:spcBef>
                <a:spcPts val="0"/>
              </a:spcBef>
            </a:pPr>
            <a:r>
              <a:rPr lang="en-US" sz="2800" dirty="0">
                <a:latin typeface="Arial"/>
                <a:cs typeface="Arial"/>
              </a:rPr>
              <a:t>May 2026 SBE Meeting</a:t>
            </a:r>
          </a:p>
          <a:p>
            <a:pPr lvl="1">
              <a:spcBef>
                <a:spcPts val="0"/>
              </a:spcBef>
            </a:pPr>
            <a:r>
              <a:rPr lang="en-US" sz="2800" dirty="0">
                <a:latin typeface="Arial"/>
                <a:cs typeface="Arial"/>
              </a:rPr>
              <a:t>SBE will consider inclusion of Additional Courses in CCI</a:t>
            </a:r>
          </a:p>
        </p:txBody>
      </p:sp>
    </p:spTree>
    <p:extLst>
      <p:ext uri="{BB962C8B-B14F-4D97-AF65-F5344CB8AC3E}">
        <p14:creationId xmlns:p14="http://schemas.microsoft.com/office/powerpoint/2010/main" val="903486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37095-DD28-DDA6-71C2-DF6658559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2AF9C-24E1-47A3-4514-E110B92C55FC}"/>
              </a:ext>
            </a:extLst>
          </p:cNvPr>
          <p:cNvSpPr>
            <a:spLocks noGrp="1"/>
          </p:cNvSpPr>
          <p:nvPr>
            <p:ph type="title"/>
          </p:nvPr>
        </p:nvSpPr>
        <p:spPr/>
        <p:txBody>
          <a:bodyPr/>
          <a:lstStyle/>
          <a:p>
            <a:r>
              <a:rPr lang="en-US" sz="5400" dirty="0">
                <a:cs typeface="Arial"/>
              </a:rPr>
              <a:t>Application-Based </a:t>
            </a:r>
            <a:br>
              <a:rPr lang="en-US" sz="5400" dirty="0">
                <a:cs typeface="Arial"/>
              </a:rPr>
            </a:br>
            <a:r>
              <a:rPr lang="en-US" sz="5400" dirty="0">
                <a:cs typeface="Arial"/>
              </a:rPr>
              <a:t>Dashboard Alternative School Status (DASS)</a:t>
            </a:r>
            <a:endParaRPr lang="en-US" dirty="0"/>
          </a:p>
        </p:txBody>
      </p:sp>
    </p:spTree>
    <p:extLst>
      <p:ext uri="{BB962C8B-B14F-4D97-AF65-F5344CB8AC3E}">
        <p14:creationId xmlns:p14="http://schemas.microsoft.com/office/powerpoint/2010/main" val="2903746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34EA-BCC1-8718-A6C6-EB32C173C3FA}"/>
              </a:ext>
            </a:extLst>
          </p:cNvPr>
          <p:cNvSpPr>
            <a:spLocks noGrp="1"/>
          </p:cNvSpPr>
          <p:nvPr>
            <p:ph type="title"/>
          </p:nvPr>
        </p:nvSpPr>
        <p:spPr/>
        <p:txBody>
          <a:bodyPr/>
          <a:lstStyle/>
          <a:p>
            <a:r>
              <a:rPr lang="en-US" sz="3600" dirty="0">
                <a:cs typeface="Arial"/>
              </a:rPr>
              <a:t>2026 Workplan: DASS Application/ Renewal Criteria</a:t>
            </a:r>
          </a:p>
        </p:txBody>
      </p:sp>
      <p:sp>
        <p:nvSpPr>
          <p:cNvPr id="3" name="Content Placeholder 2">
            <a:extLst>
              <a:ext uri="{FF2B5EF4-FFF2-40B4-BE49-F238E27FC236}">
                <a16:creationId xmlns:a16="http://schemas.microsoft.com/office/drawing/2014/main" id="{A1B42A7A-E760-3EF4-474C-DC5717213759}"/>
              </a:ext>
            </a:extLst>
          </p:cNvPr>
          <p:cNvSpPr>
            <a:spLocks noGrp="1"/>
          </p:cNvSpPr>
          <p:nvPr>
            <p:ph sz="quarter" idx="10"/>
          </p:nvPr>
        </p:nvSpPr>
        <p:spPr/>
        <p:txBody>
          <a:bodyPr vert="horz" lIns="91440" tIns="45720" rIns="91440" bIns="45720" rtlCol="0" anchor="t">
            <a:noAutofit/>
          </a:bodyPr>
          <a:lstStyle/>
          <a:p>
            <a:r>
              <a:rPr lang="en-US" b="1">
                <a:latin typeface="Arial"/>
                <a:cs typeface="Arial"/>
              </a:rPr>
              <a:t>Credit Deficient Students: </a:t>
            </a:r>
          </a:p>
          <a:p>
            <a:pPr lvl="1"/>
            <a:r>
              <a:rPr lang="en-US">
                <a:latin typeface="Arial"/>
                <a:cs typeface="Arial"/>
              </a:rPr>
              <a:t>Evaluate the Application-Based DASS criteria as they address credit-deficient students.</a:t>
            </a:r>
            <a:endParaRPr lang="en-US"/>
          </a:p>
        </p:txBody>
      </p:sp>
    </p:spTree>
    <p:extLst>
      <p:ext uri="{BB962C8B-B14F-4D97-AF65-F5344CB8AC3E}">
        <p14:creationId xmlns:p14="http://schemas.microsoft.com/office/powerpoint/2010/main" val="3853416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F00A-D89C-133A-2E5A-110CD4F45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73E1B-8755-3305-97D7-56B8F0319C0A}"/>
              </a:ext>
            </a:extLst>
          </p:cNvPr>
          <p:cNvSpPr>
            <a:spLocks noGrp="1"/>
          </p:cNvSpPr>
          <p:nvPr>
            <p:ph type="title"/>
          </p:nvPr>
        </p:nvSpPr>
        <p:spPr>
          <a:xfrm>
            <a:off x="647698" y="304801"/>
            <a:ext cx="10858501" cy="1393929"/>
          </a:xfrm>
        </p:spPr>
        <p:txBody>
          <a:bodyPr/>
          <a:lstStyle/>
          <a:p>
            <a:r>
              <a:rPr lang="en-US" sz="3600">
                <a:solidFill>
                  <a:srgbClr val="354052"/>
                </a:solidFill>
                <a:cs typeface="Arial"/>
              </a:rPr>
              <a:t>DASS Application/Renewal Criteria</a:t>
            </a:r>
            <a:r>
              <a:rPr lang="en-US" sz="3600">
                <a:cs typeface="Aharoni"/>
              </a:rPr>
              <a:t> Workplan and Dashboard Principles</a:t>
            </a:r>
            <a:endParaRPr lang="en-US" sz="3600"/>
          </a:p>
        </p:txBody>
      </p:sp>
      <p:sp>
        <p:nvSpPr>
          <p:cNvPr id="3" name="Content Placeholder 2">
            <a:extLst>
              <a:ext uri="{FF2B5EF4-FFF2-40B4-BE49-F238E27FC236}">
                <a16:creationId xmlns:a16="http://schemas.microsoft.com/office/drawing/2014/main" id="{2C7F80F6-82D4-4A4C-DDF2-20D6F46F011F}"/>
              </a:ext>
            </a:extLst>
          </p:cNvPr>
          <p:cNvSpPr>
            <a:spLocks noGrp="1"/>
          </p:cNvSpPr>
          <p:nvPr>
            <p:ph sz="quarter" idx="10"/>
          </p:nvPr>
        </p:nvSpPr>
        <p:spPr>
          <a:xfrm>
            <a:off x="647699" y="2171700"/>
            <a:ext cx="10858499" cy="3904862"/>
          </a:xfrm>
        </p:spPr>
        <p:txBody>
          <a:bodyPr vert="horz" lIns="91440" tIns="45720" rIns="91440" bIns="45720" rtlCol="0" anchor="t">
            <a:normAutofit fontScale="92500" lnSpcReduction="10000"/>
          </a:bodyPr>
          <a:lstStyle/>
          <a:p>
            <a:pPr marL="91440" indent="0">
              <a:buNone/>
            </a:pPr>
            <a:r>
              <a:rPr lang="en-US" sz="3500" dirty="0">
                <a:latin typeface="Arial"/>
                <a:cs typeface="Arial"/>
              </a:rPr>
              <a:t>The work on this state indicator aligns with the following Dashboard Principles:</a:t>
            </a:r>
            <a:endParaRPr lang="en-US" sz="3500" dirty="0"/>
          </a:p>
          <a:p>
            <a:pPr marL="662940" indent="-571500"/>
            <a:r>
              <a:rPr lang="en-US" sz="3500" b="1" dirty="0">
                <a:latin typeface="Arial"/>
                <a:cs typeface="Arial"/>
              </a:rPr>
              <a:t>Principle 4: </a:t>
            </a:r>
            <a:r>
              <a:rPr lang="en-US" sz="3500" dirty="0">
                <a:latin typeface="Arial"/>
                <a:cs typeface="Arial"/>
              </a:rPr>
              <a:t>Values each indicator equally.</a:t>
            </a:r>
            <a:endParaRPr lang="en-US" sz="3500" dirty="0"/>
          </a:p>
          <a:p>
            <a:pPr marL="662940" indent="-571500"/>
            <a:r>
              <a:rPr lang="en-US" sz="3500" b="1" dirty="0">
                <a:latin typeface="Arial"/>
                <a:cs typeface="Arial"/>
              </a:rPr>
              <a:t>Principle 8:</a:t>
            </a:r>
            <a:r>
              <a:rPr lang="en-US" sz="3500" dirty="0">
                <a:latin typeface="Arial"/>
                <a:cs typeface="Arial"/>
              </a:rPr>
              <a:t> Reflects technical quality through measures that are valid and reliable.</a:t>
            </a:r>
            <a:endParaRPr lang="en-US" sz="3500" dirty="0"/>
          </a:p>
          <a:p>
            <a:pPr marL="662940" indent="-571500"/>
            <a:r>
              <a:rPr lang="en-US" sz="3500" b="1" dirty="0">
                <a:latin typeface="Arial"/>
                <a:cs typeface="Arial"/>
              </a:rPr>
              <a:t>Principle 11: </a:t>
            </a:r>
            <a:r>
              <a:rPr lang="en-US" sz="3500" dirty="0">
                <a:latin typeface="Arial"/>
                <a:cs typeface="Arial"/>
              </a:rPr>
              <a:t>Is subject to continuous revision and improvement.</a:t>
            </a:r>
            <a:endParaRPr lang="en-US" dirty="0"/>
          </a:p>
        </p:txBody>
      </p:sp>
    </p:spTree>
    <p:extLst>
      <p:ext uri="{BB962C8B-B14F-4D97-AF65-F5344CB8AC3E}">
        <p14:creationId xmlns:p14="http://schemas.microsoft.com/office/powerpoint/2010/main" val="3557706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D1C7-4063-6CCC-D2B1-EA199BBBE8E4}"/>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nSpc>
                <a:spcPct val="90000"/>
              </a:lnSpc>
            </a:pPr>
            <a:r>
              <a:rPr lang="en-US" sz="4400" b="1" kern="1200" dirty="0">
                <a:solidFill>
                  <a:schemeClr val="tx1"/>
                </a:solidFill>
                <a:latin typeface="Arial" panose="020B0604020202020204" pitchFamily="34" charset="0"/>
                <a:cs typeface="Arial" panose="020B0604020202020204" pitchFamily="34" charset="0"/>
              </a:rPr>
              <a:t>Graduation Rate Indicator</a:t>
            </a:r>
          </a:p>
        </p:txBody>
      </p:sp>
      <p:pic>
        <p:nvPicPr>
          <p:cNvPr id="4" name="Picture 3" descr="Graduation Rate Dashboard Card with overall Green status. 87.8 percent graduated, 1 percent point increase, Student group performance, 0 red, 0 orange, 7 yellow, 6 green, and 1 blue.">
            <a:extLst>
              <a:ext uri="{FF2B5EF4-FFF2-40B4-BE49-F238E27FC236}">
                <a16:creationId xmlns:a16="http://schemas.microsoft.com/office/drawing/2014/main" id="{48017AB9-322F-4D53-38C1-BD67345B3D62}"/>
              </a:ext>
            </a:extLst>
          </p:cNvPr>
          <p:cNvPicPr>
            <a:picLocks noChangeAspect="1"/>
          </p:cNvPicPr>
          <p:nvPr/>
        </p:nvPicPr>
        <p:blipFill>
          <a:blip r:embed="rId3"/>
          <a:stretch>
            <a:fillRect/>
          </a:stretch>
        </p:blipFill>
        <p:spPr>
          <a:xfrm>
            <a:off x="934854" y="479493"/>
            <a:ext cx="3571875" cy="5943600"/>
          </a:xfrm>
          <a:prstGeom prst="rect">
            <a:avLst/>
          </a:prstGeom>
        </p:spPr>
      </p:pic>
      <p:sp>
        <p:nvSpPr>
          <p:cNvPr id="8" name="Content Placeholder 7">
            <a:extLst>
              <a:ext uri="{FF2B5EF4-FFF2-40B4-BE49-F238E27FC236}">
                <a16:creationId xmlns:a16="http://schemas.microsoft.com/office/drawing/2014/main" id="{9E601581-F44B-8BE6-20BE-8CCF7F05F144}"/>
              </a:ext>
            </a:extLst>
          </p:cNvPr>
          <p:cNvSpPr>
            <a:spLocks noGrp="1"/>
          </p:cNvSpPr>
          <p:nvPr>
            <p:ph sz="half" idx="1"/>
          </p:nvPr>
        </p:nvSpPr>
        <p:spPr>
          <a:xfrm>
            <a:off x="5894962" y="1984443"/>
            <a:ext cx="5458838" cy="4192520"/>
          </a:xfrm>
        </p:spPr>
        <p:txBody>
          <a:bodyPr vert="horz" lIns="91440" tIns="45720" rIns="91440" bIns="45720" rtlCol="0">
            <a:normAutofit/>
          </a:bodyPr>
          <a:lstStyle/>
          <a:p>
            <a:pPr indent="-228600">
              <a:lnSpc>
                <a:spcPct val="90000"/>
              </a:lnSpc>
              <a:spcAft>
                <a:spcPts val="600"/>
              </a:spcAft>
            </a:pPr>
            <a:r>
              <a:rPr lang="en-US" b="1" dirty="0">
                <a:solidFill>
                  <a:schemeClr val="tx1"/>
                </a:solidFill>
                <a:latin typeface="Arial" panose="020B0604020202020204" pitchFamily="34" charset="0"/>
                <a:cs typeface="Arial" panose="020B0604020202020204" pitchFamily="34" charset="0"/>
              </a:rPr>
              <a:t>High School</a:t>
            </a:r>
          </a:p>
          <a:p>
            <a:pPr lvl="1" indent="-228600"/>
            <a:r>
              <a:rPr lang="en-US" dirty="0">
                <a:solidFill>
                  <a:schemeClr val="tx1"/>
                </a:solidFill>
                <a:latin typeface="Arial" panose="020B0604020202020204" pitchFamily="34" charset="0"/>
                <a:cs typeface="Arial" panose="020B0604020202020204" pitchFamily="34" charset="0"/>
              </a:rPr>
              <a:t>Measures the percent of students graduating within four or five years</a:t>
            </a:r>
          </a:p>
        </p:txBody>
      </p:sp>
    </p:spTree>
    <p:extLst>
      <p:ext uri="{BB962C8B-B14F-4D97-AF65-F5344CB8AC3E}">
        <p14:creationId xmlns:p14="http://schemas.microsoft.com/office/powerpoint/2010/main" val="390803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48E6-B356-D389-6C7A-E04A10582F02}"/>
              </a:ext>
            </a:extLst>
          </p:cNvPr>
          <p:cNvSpPr>
            <a:spLocks noGrp="1"/>
          </p:cNvSpPr>
          <p:nvPr>
            <p:ph type="title"/>
          </p:nvPr>
        </p:nvSpPr>
        <p:spPr>
          <a:xfrm>
            <a:off x="609596" y="281151"/>
            <a:ext cx="10858499" cy="1229075"/>
          </a:xfrm>
        </p:spPr>
        <p:txBody>
          <a:bodyPr>
            <a:normAutofit/>
          </a:bodyPr>
          <a:lstStyle/>
          <a:p>
            <a:r>
              <a:rPr lang="en-US">
                <a:cs typeface="Arial"/>
              </a:rPr>
              <a:t>Dashboard Alternative School Status</a:t>
            </a:r>
            <a:endParaRPr lang="en-US"/>
          </a:p>
        </p:txBody>
      </p:sp>
      <p:sp>
        <p:nvSpPr>
          <p:cNvPr id="3" name="Content Placeholder 2">
            <a:extLst>
              <a:ext uri="{FF2B5EF4-FFF2-40B4-BE49-F238E27FC236}">
                <a16:creationId xmlns:a16="http://schemas.microsoft.com/office/drawing/2014/main" id="{418738B5-4858-E86C-D19F-D1C2EE8B6EF8}"/>
              </a:ext>
            </a:extLst>
          </p:cNvPr>
          <p:cNvSpPr>
            <a:spLocks noGrp="1"/>
          </p:cNvSpPr>
          <p:nvPr>
            <p:ph idx="1"/>
          </p:nvPr>
        </p:nvSpPr>
        <p:spPr/>
        <p:txBody>
          <a:bodyPr>
            <a:normAutofit fontScale="77500" lnSpcReduction="20000"/>
          </a:bodyPr>
          <a:lstStyle/>
          <a:p>
            <a:pPr marL="241300" marR="104775" indent="-228600">
              <a:lnSpc>
                <a:spcPct val="90000"/>
              </a:lnSpc>
              <a:buFont typeface="Arial"/>
              <a:buChar char="•"/>
              <a:tabLst>
                <a:tab pos="241935" algn="l"/>
              </a:tabLst>
            </a:pPr>
            <a:r>
              <a:rPr lang="en-US" spc="-5" dirty="0">
                <a:latin typeface="Arial"/>
                <a:cs typeface="Arial"/>
              </a:rPr>
              <a:t>California </a:t>
            </a:r>
            <a:r>
              <a:rPr lang="en-US" i="1" spc="-5" dirty="0">
                <a:latin typeface="Arial"/>
                <a:cs typeface="Arial"/>
              </a:rPr>
              <a:t>Education Code </a:t>
            </a:r>
            <a:r>
              <a:rPr lang="en-US" spc="-5" dirty="0">
                <a:latin typeface="Arial"/>
                <a:cs typeface="Arial"/>
              </a:rPr>
              <a:t>(</a:t>
            </a:r>
            <a:r>
              <a:rPr lang="en-US" i="1" spc="-5" dirty="0">
                <a:latin typeface="Arial"/>
                <a:cs typeface="Arial"/>
              </a:rPr>
              <a:t>EC</a:t>
            </a:r>
            <a:r>
              <a:rPr lang="en-US" spc="-5" dirty="0">
                <a:latin typeface="Arial"/>
                <a:cs typeface="Arial"/>
              </a:rPr>
              <a:t>) Section 52052(g) requires the Superintendent </a:t>
            </a:r>
            <a:r>
              <a:rPr lang="en-US" dirty="0">
                <a:latin typeface="Arial"/>
                <a:cs typeface="Arial"/>
              </a:rPr>
              <a:t>of Public </a:t>
            </a:r>
            <a:r>
              <a:rPr lang="en-US" spc="-5" dirty="0">
                <a:latin typeface="Arial"/>
                <a:cs typeface="Arial"/>
              </a:rPr>
              <a:t>Instruction, </a:t>
            </a:r>
            <a:r>
              <a:rPr lang="en-US" dirty="0">
                <a:latin typeface="Arial"/>
                <a:cs typeface="Arial"/>
              </a:rPr>
              <a:t>with </a:t>
            </a:r>
            <a:r>
              <a:rPr lang="en-US" spc="-5" dirty="0">
                <a:latin typeface="Arial"/>
                <a:cs typeface="Arial"/>
              </a:rPr>
              <a:t>approval </a:t>
            </a:r>
            <a:r>
              <a:rPr lang="en-US" dirty="0">
                <a:latin typeface="Arial"/>
                <a:cs typeface="Arial"/>
              </a:rPr>
              <a:t>of </a:t>
            </a:r>
            <a:r>
              <a:rPr lang="en-US" spc="-5" dirty="0">
                <a:latin typeface="Arial"/>
                <a:cs typeface="Arial"/>
              </a:rPr>
              <a:t>the </a:t>
            </a:r>
            <a:r>
              <a:rPr lang="en-US" dirty="0">
                <a:latin typeface="Arial"/>
                <a:cs typeface="Arial"/>
              </a:rPr>
              <a:t>SBE, </a:t>
            </a:r>
            <a:r>
              <a:rPr lang="en-US" spc="-10" dirty="0">
                <a:latin typeface="Arial"/>
                <a:cs typeface="Arial"/>
              </a:rPr>
              <a:t>to </a:t>
            </a:r>
            <a:r>
              <a:rPr lang="en-US" dirty="0">
                <a:latin typeface="Arial"/>
                <a:cs typeface="Arial"/>
              </a:rPr>
              <a:t>develop an </a:t>
            </a:r>
            <a:r>
              <a:rPr lang="en-US" spc="-5" dirty="0">
                <a:latin typeface="Arial"/>
                <a:cs typeface="Arial"/>
              </a:rPr>
              <a:t>alternative accountability </a:t>
            </a:r>
            <a:r>
              <a:rPr lang="en-US" dirty="0">
                <a:latin typeface="Arial"/>
                <a:cs typeface="Arial"/>
              </a:rPr>
              <a:t>system for schools that </a:t>
            </a:r>
            <a:r>
              <a:rPr lang="en-US" spc="-5" dirty="0">
                <a:latin typeface="Arial"/>
                <a:cs typeface="Arial"/>
              </a:rPr>
              <a:t>serve a large percentage </a:t>
            </a:r>
            <a:r>
              <a:rPr lang="en-US" dirty="0">
                <a:latin typeface="Arial"/>
                <a:cs typeface="Arial"/>
              </a:rPr>
              <a:t>of high-risk</a:t>
            </a:r>
            <a:r>
              <a:rPr lang="en-US" spc="-65" dirty="0">
                <a:latin typeface="Arial"/>
                <a:cs typeface="Arial"/>
              </a:rPr>
              <a:t> </a:t>
            </a:r>
            <a:r>
              <a:rPr lang="en-US" spc="-5" dirty="0">
                <a:latin typeface="Arial"/>
                <a:cs typeface="Arial"/>
              </a:rPr>
              <a:t>students.</a:t>
            </a:r>
            <a:endParaRPr lang="en-US" dirty="0">
              <a:latin typeface="Arial"/>
              <a:cs typeface="Arial"/>
            </a:endParaRPr>
          </a:p>
          <a:p>
            <a:pPr marL="241300" marR="5080" indent="-228600">
              <a:lnSpc>
                <a:spcPct val="90000"/>
              </a:lnSpc>
              <a:spcBef>
                <a:spcPts val="994"/>
              </a:spcBef>
              <a:tabLst>
                <a:tab pos="241935" algn="l"/>
              </a:tabLst>
            </a:pPr>
            <a:r>
              <a:rPr lang="en-US" dirty="0">
                <a:latin typeface="Arial"/>
                <a:cs typeface="Arial"/>
              </a:rPr>
              <a:t>DASS:</a:t>
            </a:r>
          </a:p>
          <a:p>
            <a:pPr marL="561340" marR="5080" lvl="1">
              <a:lnSpc>
                <a:spcPct val="90000"/>
              </a:lnSpc>
              <a:spcBef>
                <a:spcPts val="994"/>
              </a:spcBef>
              <a:tabLst>
                <a:tab pos="241935" algn="l"/>
              </a:tabLst>
            </a:pPr>
            <a:r>
              <a:rPr lang="en-US" dirty="0">
                <a:latin typeface="Arial"/>
                <a:cs typeface="Arial"/>
              </a:rPr>
              <a:t>The </a:t>
            </a:r>
            <a:r>
              <a:rPr lang="en-US" i="1" spc="-5" dirty="0">
                <a:latin typeface="Arial"/>
                <a:cs typeface="Arial"/>
              </a:rPr>
              <a:t>EC </a:t>
            </a:r>
            <a:r>
              <a:rPr lang="en-US" spc="-5" dirty="0">
                <a:latin typeface="Arial"/>
                <a:cs typeface="Arial"/>
              </a:rPr>
              <a:t>identifies specific </a:t>
            </a:r>
            <a:r>
              <a:rPr lang="en-US" dirty="0">
                <a:latin typeface="Arial"/>
                <a:cs typeface="Arial"/>
              </a:rPr>
              <a:t>types of </a:t>
            </a:r>
            <a:r>
              <a:rPr lang="en-US" spc="-5" dirty="0">
                <a:latin typeface="Arial"/>
                <a:cs typeface="Arial"/>
              </a:rPr>
              <a:t>schools  as alternative (e.g., </a:t>
            </a:r>
            <a:r>
              <a:rPr lang="en-US" dirty="0">
                <a:latin typeface="Arial"/>
                <a:cs typeface="Arial"/>
              </a:rPr>
              <a:t>juvenile </a:t>
            </a:r>
            <a:r>
              <a:rPr lang="en-US" spc="-5" dirty="0">
                <a:latin typeface="Arial"/>
                <a:cs typeface="Arial"/>
              </a:rPr>
              <a:t>court, </a:t>
            </a:r>
            <a:r>
              <a:rPr lang="en-US" dirty="0">
                <a:latin typeface="Arial"/>
                <a:cs typeface="Arial"/>
              </a:rPr>
              <a:t>county community </a:t>
            </a:r>
            <a:r>
              <a:rPr lang="en-US" spc="-60" dirty="0">
                <a:latin typeface="Arial"/>
                <a:cs typeface="Arial"/>
              </a:rPr>
              <a:t>day, </a:t>
            </a:r>
            <a:r>
              <a:rPr lang="en-US" spc="-5" dirty="0">
                <a:latin typeface="Arial"/>
                <a:cs typeface="Arial"/>
              </a:rPr>
              <a:t>etc.) </a:t>
            </a:r>
            <a:r>
              <a:rPr lang="en-US" dirty="0">
                <a:latin typeface="Arial"/>
                <a:cs typeface="Arial"/>
              </a:rPr>
              <a:t>that would </a:t>
            </a:r>
            <a:r>
              <a:rPr lang="en-US" spc="-5" dirty="0">
                <a:latin typeface="Arial"/>
                <a:cs typeface="Arial"/>
              </a:rPr>
              <a:t>automatically be eligible </a:t>
            </a:r>
            <a:r>
              <a:rPr lang="en-US" dirty="0">
                <a:latin typeface="Arial"/>
                <a:cs typeface="Arial"/>
              </a:rPr>
              <a:t>to </a:t>
            </a:r>
            <a:r>
              <a:rPr lang="en-US" spc="-5" dirty="0">
                <a:latin typeface="Arial"/>
                <a:cs typeface="Arial"/>
              </a:rPr>
              <a:t>participate in alternative school </a:t>
            </a:r>
            <a:r>
              <a:rPr lang="en-US" spc="-20" dirty="0">
                <a:latin typeface="Arial"/>
                <a:cs typeface="Arial"/>
              </a:rPr>
              <a:t>accountability.</a:t>
            </a:r>
          </a:p>
          <a:p>
            <a:pPr marL="241300" marR="5080">
              <a:lnSpc>
                <a:spcPct val="90000"/>
              </a:lnSpc>
              <a:spcBef>
                <a:spcPts val="994"/>
              </a:spcBef>
              <a:tabLst>
                <a:tab pos="241935" algn="l"/>
              </a:tabLst>
            </a:pPr>
            <a:r>
              <a:rPr lang="en-US" dirty="0">
                <a:latin typeface="Arial"/>
                <a:cs typeface="Arial"/>
              </a:rPr>
              <a:t>Application-Based DASS</a:t>
            </a:r>
          </a:p>
          <a:p>
            <a:pPr marL="561340" marR="5080" lvl="1">
              <a:lnSpc>
                <a:spcPct val="90000"/>
              </a:lnSpc>
              <a:spcBef>
                <a:spcPts val="994"/>
              </a:spcBef>
              <a:tabLst>
                <a:tab pos="241935" algn="l"/>
              </a:tabLst>
            </a:pPr>
            <a:r>
              <a:rPr lang="en-US" dirty="0">
                <a:latin typeface="Arial"/>
                <a:cs typeface="Arial"/>
              </a:rPr>
              <a:t>CDE manages an application-based system for charter schools and alternative schools of choice for the same system</a:t>
            </a:r>
          </a:p>
        </p:txBody>
      </p:sp>
    </p:spTree>
    <p:extLst>
      <p:ext uri="{BB962C8B-B14F-4D97-AF65-F5344CB8AC3E}">
        <p14:creationId xmlns:p14="http://schemas.microsoft.com/office/powerpoint/2010/main" val="27866179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04A2-5E56-3E50-600D-B04568538283}"/>
              </a:ext>
            </a:extLst>
          </p:cNvPr>
          <p:cNvSpPr>
            <a:spLocks noGrp="1"/>
          </p:cNvSpPr>
          <p:nvPr>
            <p:ph type="title"/>
          </p:nvPr>
        </p:nvSpPr>
        <p:spPr/>
        <p:txBody>
          <a:bodyPr>
            <a:normAutofit fontScale="90000"/>
          </a:bodyPr>
          <a:lstStyle/>
          <a:p>
            <a:r>
              <a:rPr lang="en-US"/>
              <a:t>Application-Based DASS: Alternative Schools Not </a:t>
            </a:r>
            <a:r>
              <a:rPr lang="en-US" spc="-5"/>
              <a:t>Included</a:t>
            </a:r>
            <a:r>
              <a:rPr lang="en-US" spc="-155"/>
              <a:t> </a:t>
            </a:r>
            <a:r>
              <a:rPr lang="en-US"/>
              <a:t>in </a:t>
            </a:r>
            <a:r>
              <a:rPr lang="en-US" i="1">
                <a:cs typeface="Arial"/>
              </a:rPr>
              <a:t>Education</a:t>
            </a:r>
            <a:r>
              <a:rPr lang="en-US" i="1" spc="-145">
                <a:cs typeface="Arial"/>
              </a:rPr>
              <a:t> </a:t>
            </a:r>
            <a:r>
              <a:rPr lang="en-US" i="1">
                <a:cs typeface="Arial"/>
              </a:rPr>
              <a:t>Code</a:t>
            </a:r>
            <a:endParaRPr lang="en-US"/>
          </a:p>
        </p:txBody>
      </p:sp>
      <p:sp>
        <p:nvSpPr>
          <p:cNvPr id="3" name="Content Placeholder 2">
            <a:extLst>
              <a:ext uri="{FF2B5EF4-FFF2-40B4-BE49-F238E27FC236}">
                <a16:creationId xmlns:a16="http://schemas.microsoft.com/office/drawing/2014/main" id="{CA75C58E-D80D-5E7B-646C-B4375BB4AED6}"/>
              </a:ext>
            </a:extLst>
          </p:cNvPr>
          <p:cNvSpPr>
            <a:spLocks noGrp="1"/>
          </p:cNvSpPr>
          <p:nvPr>
            <p:ph idx="1"/>
          </p:nvPr>
        </p:nvSpPr>
        <p:spPr>
          <a:xfrm>
            <a:off x="647698" y="1742090"/>
            <a:ext cx="10858500" cy="4990014"/>
          </a:xfrm>
        </p:spPr>
        <p:txBody>
          <a:bodyPr>
            <a:noAutofit/>
          </a:bodyPr>
          <a:lstStyle/>
          <a:p>
            <a:pPr marL="241300" marR="269875" indent="-228600">
              <a:lnSpc>
                <a:spcPts val="2480"/>
              </a:lnSpc>
              <a:spcAft>
                <a:spcPts val="0"/>
              </a:spcAft>
              <a:tabLst>
                <a:tab pos="241935" algn="l"/>
              </a:tabLst>
            </a:pPr>
            <a:r>
              <a:rPr lang="en-US" sz="2400" dirty="0">
                <a:latin typeface="Arial"/>
                <a:cs typeface="Arial"/>
              </a:rPr>
              <a:t>In 2003, the SBE adopted the first definition of </a:t>
            </a:r>
            <a:r>
              <a:rPr lang="en-US" sz="2400" spc="-5" dirty="0">
                <a:latin typeface="Arial"/>
                <a:cs typeface="Arial"/>
              </a:rPr>
              <a:t>alternative </a:t>
            </a:r>
            <a:r>
              <a:rPr lang="en-US" sz="2400" dirty="0">
                <a:latin typeface="Arial"/>
                <a:cs typeface="Arial"/>
              </a:rPr>
              <a:t>schools eligible for inclusion in the </a:t>
            </a:r>
            <a:r>
              <a:rPr lang="en-US" sz="2400" spc="-5" dirty="0">
                <a:latin typeface="Arial"/>
                <a:cs typeface="Arial"/>
              </a:rPr>
              <a:t>alternative </a:t>
            </a:r>
            <a:r>
              <a:rPr lang="en-US" sz="2400" dirty="0">
                <a:latin typeface="Arial"/>
                <a:cs typeface="Arial"/>
              </a:rPr>
              <a:t>school</a:t>
            </a:r>
            <a:r>
              <a:rPr lang="en-US" sz="2400" spc="-225" dirty="0">
                <a:latin typeface="Arial"/>
                <a:cs typeface="Arial"/>
              </a:rPr>
              <a:t> </a:t>
            </a:r>
            <a:r>
              <a:rPr lang="en-US" sz="2400" dirty="0">
                <a:latin typeface="Arial"/>
                <a:cs typeface="Arial"/>
              </a:rPr>
              <a:t>system.</a:t>
            </a:r>
          </a:p>
          <a:p>
            <a:pPr marL="241300" marR="5080" indent="-228600">
              <a:lnSpc>
                <a:spcPts val="2480"/>
              </a:lnSpc>
              <a:spcBef>
                <a:spcPts val="1010"/>
              </a:spcBef>
              <a:spcAft>
                <a:spcPts val="0"/>
              </a:spcAft>
              <a:tabLst>
                <a:tab pos="241935" algn="l"/>
              </a:tabLst>
            </a:pPr>
            <a:r>
              <a:rPr lang="en-US" sz="2400" dirty="0">
                <a:latin typeface="Arial"/>
                <a:cs typeface="Arial"/>
              </a:rPr>
              <a:t>This definition includes </a:t>
            </a:r>
            <a:r>
              <a:rPr lang="en-US" sz="2400" spc="-5" dirty="0">
                <a:latin typeface="Arial"/>
                <a:cs typeface="Arial"/>
              </a:rPr>
              <a:t>alternative </a:t>
            </a:r>
            <a:r>
              <a:rPr lang="en-US" sz="2400" dirty="0">
                <a:latin typeface="Arial"/>
                <a:cs typeface="Arial"/>
              </a:rPr>
              <a:t>schools of choice and</a:t>
            </a:r>
            <a:r>
              <a:rPr lang="en-US" sz="2400" spc="-165" dirty="0">
                <a:latin typeface="Arial"/>
                <a:cs typeface="Arial"/>
              </a:rPr>
              <a:t> </a:t>
            </a:r>
            <a:r>
              <a:rPr lang="en-US" sz="2400" dirty="0">
                <a:latin typeface="Arial"/>
                <a:cs typeface="Arial"/>
              </a:rPr>
              <a:t>charter schools in which 70 percent of </a:t>
            </a:r>
            <a:r>
              <a:rPr lang="en-US" sz="2400" spc="-5" dirty="0">
                <a:latin typeface="Arial"/>
                <a:cs typeface="Arial"/>
              </a:rPr>
              <a:t>the school’s </a:t>
            </a:r>
            <a:r>
              <a:rPr lang="en-US" sz="2400" dirty="0">
                <a:latin typeface="Arial"/>
                <a:cs typeface="Arial"/>
              </a:rPr>
              <a:t>total enrollment is composed of </a:t>
            </a:r>
            <a:r>
              <a:rPr lang="en-US" sz="2400" spc="-5" dirty="0">
                <a:latin typeface="Arial"/>
                <a:cs typeface="Arial"/>
              </a:rPr>
              <a:t>the </a:t>
            </a:r>
            <a:r>
              <a:rPr lang="en-US" sz="2400" dirty="0">
                <a:latin typeface="Arial"/>
                <a:cs typeface="Arial"/>
              </a:rPr>
              <a:t>following </a:t>
            </a:r>
            <a:r>
              <a:rPr lang="en-US" sz="2400" spc="-5" dirty="0">
                <a:latin typeface="Arial"/>
                <a:cs typeface="Arial"/>
              </a:rPr>
              <a:t>high-risk</a:t>
            </a:r>
            <a:r>
              <a:rPr lang="en-US" sz="2400" spc="-130" dirty="0">
                <a:latin typeface="Arial"/>
                <a:cs typeface="Arial"/>
              </a:rPr>
              <a:t> </a:t>
            </a:r>
            <a:r>
              <a:rPr lang="en-US" sz="2400" dirty="0">
                <a:latin typeface="Arial"/>
                <a:cs typeface="Arial"/>
              </a:rPr>
              <a:t>groups:</a:t>
            </a:r>
          </a:p>
          <a:p>
            <a:pPr marL="698500" lvl="1">
              <a:spcBef>
                <a:spcPts val="1725"/>
              </a:spcBef>
              <a:spcAft>
                <a:spcPts val="0"/>
              </a:spcAft>
              <a:tabLst>
                <a:tab pos="699135" algn="l"/>
              </a:tabLst>
            </a:pPr>
            <a:r>
              <a:rPr lang="en-US" sz="2400" dirty="0">
                <a:latin typeface="Arial"/>
                <a:cs typeface="Arial"/>
              </a:rPr>
              <a:t>Expelled</a:t>
            </a:r>
          </a:p>
          <a:p>
            <a:pPr marL="698500" lvl="1">
              <a:spcBef>
                <a:spcPts val="215"/>
              </a:spcBef>
              <a:spcAft>
                <a:spcPts val="0"/>
              </a:spcAft>
              <a:tabLst>
                <a:tab pos="699135" algn="l"/>
              </a:tabLst>
            </a:pPr>
            <a:r>
              <a:rPr lang="en-US" sz="2400" dirty="0">
                <a:latin typeface="Arial"/>
                <a:cs typeface="Arial"/>
              </a:rPr>
              <a:t>Suspended</a:t>
            </a:r>
          </a:p>
          <a:p>
            <a:pPr marL="698500" lvl="1">
              <a:spcBef>
                <a:spcPts val="229"/>
              </a:spcBef>
              <a:spcAft>
                <a:spcPts val="0"/>
              </a:spcAft>
              <a:tabLst>
                <a:tab pos="699135" algn="l"/>
              </a:tabLst>
            </a:pPr>
            <a:r>
              <a:rPr lang="en-US" sz="2400" spc="-20" dirty="0">
                <a:latin typeface="Arial"/>
                <a:cs typeface="Arial"/>
              </a:rPr>
              <a:t>Wards </a:t>
            </a:r>
            <a:r>
              <a:rPr lang="en-US" sz="2400" dirty="0">
                <a:latin typeface="Arial"/>
                <a:cs typeface="Arial"/>
              </a:rPr>
              <a:t>of </a:t>
            </a:r>
            <a:r>
              <a:rPr lang="en-US" sz="2400" spc="-5" dirty="0">
                <a:latin typeface="Arial"/>
                <a:cs typeface="Arial"/>
              </a:rPr>
              <a:t>the</a:t>
            </a:r>
            <a:r>
              <a:rPr lang="en-US" sz="2400" spc="-90" dirty="0">
                <a:latin typeface="Arial"/>
                <a:cs typeface="Arial"/>
              </a:rPr>
              <a:t> </a:t>
            </a:r>
            <a:r>
              <a:rPr lang="en-US" sz="2400" dirty="0">
                <a:latin typeface="Arial"/>
                <a:cs typeface="Arial"/>
              </a:rPr>
              <a:t>court</a:t>
            </a:r>
          </a:p>
          <a:p>
            <a:pPr marL="698500" lvl="1">
              <a:spcBef>
                <a:spcPts val="225"/>
              </a:spcBef>
              <a:spcAft>
                <a:spcPts val="0"/>
              </a:spcAft>
              <a:tabLst>
                <a:tab pos="699135" algn="l"/>
              </a:tabLst>
            </a:pPr>
            <a:r>
              <a:rPr lang="en-US" sz="2400" dirty="0">
                <a:latin typeface="Arial"/>
                <a:cs typeface="Arial"/>
              </a:rPr>
              <a:t>Pregnant and/or</a:t>
            </a:r>
            <a:r>
              <a:rPr lang="en-US" sz="2400" spc="-155" dirty="0">
                <a:latin typeface="Arial"/>
                <a:cs typeface="Arial"/>
              </a:rPr>
              <a:t> </a:t>
            </a:r>
            <a:r>
              <a:rPr lang="en-US" sz="2400" dirty="0">
                <a:latin typeface="Arial"/>
                <a:cs typeface="Arial"/>
              </a:rPr>
              <a:t>parenting</a:t>
            </a:r>
          </a:p>
          <a:p>
            <a:pPr marL="698500" lvl="1">
              <a:spcBef>
                <a:spcPts val="210"/>
              </a:spcBef>
              <a:spcAft>
                <a:spcPts val="0"/>
              </a:spcAft>
              <a:tabLst>
                <a:tab pos="699135" algn="l"/>
              </a:tabLst>
            </a:pPr>
            <a:r>
              <a:rPr lang="en-US" sz="2400" dirty="0">
                <a:latin typeface="Arial"/>
                <a:cs typeface="Arial"/>
              </a:rPr>
              <a:t>Recovered</a:t>
            </a:r>
            <a:r>
              <a:rPr lang="en-US" sz="2400" spc="-135" dirty="0">
                <a:latin typeface="Arial"/>
                <a:cs typeface="Arial"/>
              </a:rPr>
              <a:t> </a:t>
            </a:r>
            <a:r>
              <a:rPr lang="en-US" sz="2400" dirty="0">
                <a:latin typeface="Arial"/>
                <a:cs typeface="Arial"/>
              </a:rPr>
              <a:t>dropouts</a:t>
            </a:r>
          </a:p>
          <a:p>
            <a:pPr marL="698500" lvl="1">
              <a:spcBef>
                <a:spcPts val="225"/>
              </a:spcBef>
              <a:spcAft>
                <a:spcPts val="0"/>
              </a:spcAft>
              <a:tabLst>
                <a:tab pos="699135" algn="l"/>
              </a:tabLst>
            </a:pPr>
            <a:r>
              <a:rPr lang="en-US" sz="2400" dirty="0">
                <a:latin typeface="Arial"/>
                <a:cs typeface="Arial"/>
              </a:rPr>
              <a:t>Habitually truant or habitually </a:t>
            </a:r>
            <a:r>
              <a:rPr lang="en-US" sz="2400" spc="-5" dirty="0">
                <a:latin typeface="Arial"/>
                <a:cs typeface="Arial"/>
              </a:rPr>
              <a:t>insubordinate </a:t>
            </a:r>
            <a:r>
              <a:rPr lang="en-US" sz="2400" dirty="0">
                <a:latin typeface="Arial"/>
                <a:cs typeface="Arial"/>
              </a:rPr>
              <a:t>and</a:t>
            </a:r>
            <a:r>
              <a:rPr lang="en-US" sz="2400" spc="-195" dirty="0">
                <a:latin typeface="Arial"/>
                <a:cs typeface="Arial"/>
              </a:rPr>
              <a:t> </a:t>
            </a:r>
            <a:r>
              <a:rPr lang="en-US" sz="2400" dirty="0">
                <a:latin typeface="Arial"/>
                <a:cs typeface="Arial"/>
              </a:rPr>
              <a:t>disorderly</a:t>
            </a:r>
          </a:p>
          <a:p>
            <a:pPr marL="698500" marR="623570" lvl="1">
              <a:lnSpc>
                <a:spcPts val="2480"/>
              </a:lnSpc>
              <a:spcBef>
                <a:spcPts val="540"/>
              </a:spcBef>
              <a:spcAft>
                <a:spcPts val="0"/>
              </a:spcAft>
              <a:tabLst>
                <a:tab pos="699135" algn="l"/>
              </a:tabLst>
            </a:pPr>
            <a:r>
              <a:rPr lang="en-US" sz="2400" dirty="0">
                <a:latin typeface="Arial"/>
                <a:cs typeface="Arial"/>
              </a:rPr>
              <a:t>Retained more than once in </a:t>
            </a:r>
            <a:r>
              <a:rPr lang="en-US" sz="2400" spc="-5" dirty="0">
                <a:latin typeface="Arial"/>
                <a:cs typeface="Arial"/>
              </a:rPr>
              <a:t>kindergarten </a:t>
            </a:r>
            <a:r>
              <a:rPr lang="en-US" sz="2400" dirty="0">
                <a:latin typeface="Arial"/>
                <a:cs typeface="Arial"/>
              </a:rPr>
              <a:t>through</a:t>
            </a:r>
            <a:r>
              <a:rPr lang="en-US" sz="2400" spc="-195" dirty="0">
                <a:latin typeface="Arial"/>
                <a:cs typeface="Arial"/>
              </a:rPr>
              <a:t> </a:t>
            </a:r>
            <a:r>
              <a:rPr lang="en-US" sz="2400" dirty="0">
                <a:latin typeface="Arial"/>
                <a:cs typeface="Arial"/>
              </a:rPr>
              <a:t>grade eight</a:t>
            </a:r>
            <a:endParaRPr lang="en-US" sz="2400" dirty="0"/>
          </a:p>
        </p:txBody>
      </p:sp>
    </p:spTree>
    <p:extLst>
      <p:ext uri="{BB962C8B-B14F-4D97-AF65-F5344CB8AC3E}">
        <p14:creationId xmlns:p14="http://schemas.microsoft.com/office/powerpoint/2010/main" val="2102876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4138" y="277192"/>
            <a:ext cx="11619185" cy="1231106"/>
          </a:xfrm>
          <a:prstGeom prst="rect">
            <a:avLst/>
          </a:prstGeom>
        </p:spPr>
        <p:txBody>
          <a:bodyPr vert="horz" wrap="square" lIns="0" tIns="0" rIns="0" bIns="0" rtlCol="0" anchor="ctr" anchorCtr="0">
            <a:spAutoFit/>
          </a:bodyPr>
          <a:lstStyle/>
          <a:p>
            <a:pPr marR="5080"/>
            <a:r>
              <a:rPr lang="en-US" sz="4000" spc="-5" dirty="0"/>
              <a:t>Criteria Updates in 2017 to Application-Based DASS</a:t>
            </a:r>
          </a:p>
        </p:txBody>
      </p:sp>
      <p:sp>
        <p:nvSpPr>
          <p:cNvPr id="3" name="object 3"/>
          <p:cNvSpPr txBox="1"/>
          <p:nvPr/>
        </p:nvSpPr>
        <p:spPr>
          <a:xfrm>
            <a:off x="641685" y="1592071"/>
            <a:ext cx="10684042" cy="4801314"/>
          </a:xfrm>
          <a:prstGeom prst="rect">
            <a:avLst/>
          </a:prstGeom>
        </p:spPr>
        <p:txBody>
          <a:bodyPr vert="horz" wrap="square" lIns="0" tIns="0" rIns="0" bIns="0" rtlCol="0">
            <a:spAutoFit/>
          </a:bodyPr>
          <a:lstStyle/>
          <a:p>
            <a:pPr marR="5080">
              <a:tabLst>
                <a:tab pos="469265" algn="l"/>
                <a:tab pos="469900" algn="l"/>
              </a:tabLst>
            </a:pPr>
            <a:r>
              <a:rPr lang="en-US" sz="2400" spc="-5">
                <a:latin typeface="Arial"/>
                <a:cs typeface="Arial"/>
              </a:rPr>
              <a:t>In July 2017, the </a:t>
            </a:r>
            <a:r>
              <a:rPr lang="en-US" sz="2400" spc="-5" err="1">
                <a:latin typeface="Arial"/>
                <a:cs typeface="Arial"/>
              </a:rPr>
              <a:t>SBE</a:t>
            </a:r>
            <a:r>
              <a:rPr lang="en-US" sz="2400" spc="-5">
                <a:latin typeface="Arial"/>
                <a:cs typeface="Arial"/>
              </a:rPr>
              <a:t> adopted the following additional criteria for Application-Based DASS schools:</a:t>
            </a:r>
          </a:p>
          <a:p>
            <a:pPr marL="914400" marR="5080" lvl="1" indent="-457200">
              <a:buFont typeface="+mj-lt"/>
              <a:buAutoNum type="arabicParenR"/>
              <a:tabLst>
                <a:tab pos="469265" algn="l"/>
                <a:tab pos="469900" algn="l"/>
              </a:tabLst>
            </a:pPr>
            <a:r>
              <a:rPr sz="2400" spc="-5">
                <a:latin typeface="Arial"/>
                <a:cs typeface="Arial"/>
              </a:rPr>
              <a:t>Define recovered dropouts based on </a:t>
            </a:r>
            <a:r>
              <a:rPr sz="2400" i="1" spc="-5">
                <a:latin typeface="Arial"/>
                <a:cs typeface="Arial"/>
              </a:rPr>
              <a:t>EC </a:t>
            </a:r>
            <a:r>
              <a:rPr sz="2400" spc="-5">
                <a:latin typeface="Arial"/>
                <a:cs typeface="Arial"/>
              </a:rPr>
              <a:t>Section 52052.3(b)  as students who: (1) are designated as dropouts pursuant to  the exit and withdraw codes in the California Longitudinal Pupil  Achievement Data System </a:t>
            </a:r>
            <a:r>
              <a:rPr sz="2400" spc="-10">
                <a:latin typeface="Arial"/>
                <a:cs typeface="Arial"/>
              </a:rPr>
              <a:t>(CALPADS), </a:t>
            </a:r>
            <a:r>
              <a:rPr sz="2400" spc="-5">
                <a:latin typeface="Arial"/>
                <a:cs typeface="Arial"/>
              </a:rPr>
              <a:t>or (2) left school and were not enrolled in a school for a period of 180</a:t>
            </a:r>
            <a:r>
              <a:rPr sz="2400" spc="95">
                <a:latin typeface="Arial"/>
                <a:cs typeface="Arial"/>
              </a:rPr>
              <a:t> </a:t>
            </a:r>
            <a:r>
              <a:rPr sz="2400">
                <a:latin typeface="Arial"/>
                <a:cs typeface="Arial"/>
              </a:rPr>
              <a:t>days.</a:t>
            </a:r>
          </a:p>
          <a:p>
            <a:pPr marL="914400" marR="267335" lvl="1" indent="-457200">
              <a:buFont typeface="+mj-lt"/>
              <a:buAutoNum type="arabicParenR"/>
              <a:tabLst>
                <a:tab pos="469900" algn="l"/>
                <a:tab pos="470534" algn="l"/>
              </a:tabLst>
            </a:pPr>
            <a:r>
              <a:rPr sz="2400" spc="-5">
                <a:latin typeface="Arial"/>
                <a:cs typeface="Arial"/>
              </a:rPr>
              <a:t>Students who are credit deficient (i.e., one semester or more behind in the credits required to graduate</a:t>
            </a:r>
            <a:r>
              <a:rPr sz="2400" spc="100">
                <a:latin typeface="Arial"/>
                <a:cs typeface="Arial"/>
              </a:rPr>
              <a:t> </a:t>
            </a:r>
            <a:r>
              <a:rPr sz="2400" spc="-5">
                <a:latin typeface="Arial"/>
                <a:cs typeface="Arial"/>
              </a:rPr>
              <a:t>on-time)</a:t>
            </a:r>
            <a:endParaRPr sz="2400">
              <a:latin typeface="Arial"/>
              <a:cs typeface="Arial"/>
            </a:endParaRPr>
          </a:p>
          <a:p>
            <a:pPr marL="914400" lvl="1" indent="-457200">
              <a:buFont typeface="+mj-lt"/>
              <a:buAutoNum type="arabicParenR"/>
              <a:tabLst>
                <a:tab pos="469900" algn="l"/>
                <a:tab pos="470534" algn="l"/>
              </a:tabLst>
            </a:pPr>
            <a:r>
              <a:rPr sz="2400" spc="-5">
                <a:latin typeface="Arial"/>
                <a:cs typeface="Arial"/>
              </a:rPr>
              <a:t>Students with a gap in</a:t>
            </a:r>
            <a:r>
              <a:rPr sz="2400" spc="-10">
                <a:latin typeface="Arial"/>
                <a:cs typeface="Arial"/>
              </a:rPr>
              <a:t> </a:t>
            </a:r>
            <a:r>
              <a:rPr sz="2400" spc="-5">
                <a:latin typeface="Arial"/>
                <a:cs typeface="Arial"/>
              </a:rPr>
              <a:t>enrollment</a:t>
            </a:r>
            <a:endParaRPr sz="2400">
              <a:latin typeface="Arial"/>
              <a:cs typeface="Arial"/>
            </a:endParaRPr>
          </a:p>
          <a:p>
            <a:pPr marL="914400" lvl="1" indent="-457200">
              <a:buFont typeface="+mj-lt"/>
              <a:buAutoNum type="arabicParenR"/>
              <a:tabLst>
                <a:tab pos="469900" algn="l"/>
                <a:tab pos="470534" algn="l"/>
              </a:tabLst>
            </a:pPr>
            <a:r>
              <a:rPr sz="2400" spc="-5">
                <a:latin typeface="Arial"/>
                <a:cs typeface="Arial"/>
              </a:rPr>
              <a:t>Students with high level</a:t>
            </a:r>
            <a:r>
              <a:rPr sz="2400" spc="5">
                <a:latin typeface="Arial"/>
                <a:cs typeface="Arial"/>
              </a:rPr>
              <a:t> </a:t>
            </a:r>
            <a:r>
              <a:rPr sz="2400" spc="-5">
                <a:latin typeface="Arial"/>
                <a:cs typeface="Arial"/>
              </a:rPr>
              <a:t>transiency</a:t>
            </a:r>
            <a:endParaRPr sz="2400">
              <a:latin typeface="Arial"/>
              <a:cs typeface="Arial"/>
            </a:endParaRPr>
          </a:p>
          <a:p>
            <a:pPr marL="914400" lvl="1" indent="-457200">
              <a:buFont typeface="+mj-lt"/>
              <a:buAutoNum type="arabicParenR"/>
              <a:tabLst>
                <a:tab pos="469900" algn="l"/>
                <a:tab pos="470534" algn="l"/>
              </a:tabLst>
            </a:pPr>
            <a:r>
              <a:rPr sz="2400" spc="-5">
                <a:latin typeface="Arial"/>
                <a:cs typeface="Arial"/>
              </a:rPr>
              <a:t>Foster</a:t>
            </a:r>
            <a:r>
              <a:rPr sz="2400" spc="-55">
                <a:latin typeface="Arial"/>
                <a:cs typeface="Arial"/>
              </a:rPr>
              <a:t> </a:t>
            </a:r>
            <a:r>
              <a:rPr sz="2400" spc="-5">
                <a:latin typeface="Arial"/>
                <a:cs typeface="Arial"/>
              </a:rPr>
              <a:t>Youth</a:t>
            </a:r>
            <a:endParaRPr sz="2400">
              <a:latin typeface="Arial"/>
              <a:cs typeface="Arial"/>
            </a:endParaRPr>
          </a:p>
          <a:p>
            <a:pPr marL="914400" lvl="1" indent="-457200">
              <a:buFont typeface="+mj-lt"/>
              <a:buAutoNum type="arabicParenR"/>
              <a:tabLst>
                <a:tab pos="469900" algn="l"/>
                <a:tab pos="470534" algn="l"/>
              </a:tabLst>
            </a:pPr>
            <a:r>
              <a:rPr sz="2400" spc="-5">
                <a:latin typeface="Arial"/>
                <a:cs typeface="Arial"/>
              </a:rPr>
              <a:t>Homeless</a:t>
            </a:r>
            <a:r>
              <a:rPr sz="2400" spc="-65">
                <a:latin typeface="Arial"/>
                <a:cs typeface="Arial"/>
              </a:rPr>
              <a:t> </a:t>
            </a:r>
            <a:r>
              <a:rPr sz="2400" spc="-5">
                <a:latin typeface="Arial"/>
                <a:cs typeface="Arial"/>
              </a:rPr>
              <a:t>Youth</a:t>
            </a:r>
            <a:endParaRPr sz="2400">
              <a:latin typeface="Arial"/>
              <a:cs typeface="Arial"/>
            </a:endParaRPr>
          </a:p>
        </p:txBody>
      </p:sp>
    </p:spTree>
    <p:extLst>
      <p:ext uri="{BB962C8B-B14F-4D97-AF65-F5344CB8AC3E}">
        <p14:creationId xmlns:p14="http://schemas.microsoft.com/office/powerpoint/2010/main" val="39191945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654A-7FA4-C490-DA7E-730DB27B1B3B}"/>
              </a:ext>
            </a:extLst>
          </p:cNvPr>
          <p:cNvSpPr>
            <a:spLocks noGrp="1"/>
          </p:cNvSpPr>
          <p:nvPr>
            <p:ph type="title"/>
          </p:nvPr>
        </p:nvSpPr>
        <p:spPr/>
        <p:txBody>
          <a:bodyPr>
            <a:normAutofit/>
          </a:bodyPr>
          <a:lstStyle/>
          <a:p>
            <a:r>
              <a:rPr lang="en-US" spc="-5"/>
              <a:t>Criteria Update in 2025</a:t>
            </a:r>
            <a:endParaRPr lang="en-US"/>
          </a:p>
        </p:txBody>
      </p:sp>
      <p:sp>
        <p:nvSpPr>
          <p:cNvPr id="3" name="Content Placeholder 2">
            <a:extLst>
              <a:ext uri="{FF2B5EF4-FFF2-40B4-BE49-F238E27FC236}">
                <a16:creationId xmlns:a16="http://schemas.microsoft.com/office/drawing/2014/main" id="{FB5D543D-0796-9721-A333-5C9EFD76F5AA}"/>
              </a:ext>
            </a:extLst>
          </p:cNvPr>
          <p:cNvSpPr>
            <a:spLocks noGrp="1"/>
          </p:cNvSpPr>
          <p:nvPr>
            <p:ph idx="1"/>
          </p:nvPr>
        </p:nvSpPr>
        <p:spPr>
          <a:xfrm>
            <a:off x="647698" y="1752600"/>
            <a:ext cx="10858500" cy="3505200"/>
          </a:xfrm>
        </p:spPr>
        <p:txBody>
          <a:bodyPr/>
          <a:lstStyle/>
          <a:p>
            <a:r>
              <a:rPr lang="en-US" dirty="0"/>
              <a:t>At the July 2025 meeting, the SBE:</a:t>
            </a:r>
          </a:p>
          <a:p>
            <a:pPr lvl="1"/>
            <a:r>
              <a:rPr lang="en-US" dirty="0"/>
              <a:t>Removed wards of the court from the Application-Based DASS criteria.</a:t>
            </a:r>
          </a:p>
        </p:txBody>
      </p:sp>
    </p:spTree>
    <p:extLst>
      <p:ext uri="{BB962C8B-B14F-4D97-AF65-F5344CB8AC3E}">
        <p14:creationId xmlns:p14="http://schemas.microsoft.com/office/powerpoint/2010/main" val="18071583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8D8FE-9429-9A1A-20FE-40B35C4C1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29C84-D92F-8656-1291-610B9D5D7042}"/>
              </a:ext>
            </a:extLst>
          </p:cNvPr>
          <p:cNvSpPr>
            <a:spLocks noGrp="1"/>
          </p:cNvSpPr>
          <p:nvPr>
            <p:ph type="title"/>
          </p:nvPr>
        </p:nvSpPr>
        <p:spPr/>
        <p:txBody>
          <a:bodyPr/>
          <a:lstStyle/>
          <a:p>
            <a:r>
              <a:rPr lang="en-US" sz="4000">
                <a:cs typeface="Aharoni"/>
              </a:rPr>
              <a:t>2026 DASS Workplan</a:t>
            </a:r>
          </a:p>
        </p:txBody>
      </p:sp>
      <p:sp>
        <p:nvSpPr>
          <p:cNvPr id="3" name="Content Placeholder 2">
            <a:extLst>
              <a:ext uri="{FF2B5EF4-FFF2-40B4-BE49-F238E27FC236}">
                <a16:creationId xmlns:a16="http://schemas.microsoft.com/office/drawing/2014/main" id="{9E0B6C55-A226-9A94-6F4F-5B0B4646D722}"/>
              </a:ext>
            </a:extLst>
          </p:cNvPr>
          <p:cNvSpPr>
            <a:spLocks noGrp="1"/>
          </p:cNvSpPr>
          <p:nvPr>
            <p:ph sz="quarter" idx="10"/>
          </p:nvPr>
        </p:nvSpPr>
        <p:spPr>
          <a:xfrm>
            <a:off x="647700" y="1508580"/>
            <a:ext cx="10858499" cy="4305300"/>
          </a:xfrm>
        </p:spPr>
        <p:txBody>
          <a:bodyPr>
            <a:noAutofit/>
          </a:bodyPr>
          <a:lstStyle/>
          <a:p>
            <a:pPr>
              <a:spcBef>
                <a:spcPts val="0"/>
              </a:spcBef>
            </a:pPr>
            <a:r>
              <a:rPr lang="en-US" sz="3200" dirty="0">
                <a:latin typeface="Arial"/>
                <a:cs typeface="Arial"/>
              </a:rPr>
              <a:t>January 2026</a:t>
            </a:r>
          </a:p>
          <a:p>
            <a:pPr lvl="1">
              <a:spcBef>
                <a:spcPts val="0"/>
              </a:spcBef>
            </a:pPr>
            <a:r>
              <a:rPr lang="en-US" sz="3200" dirty="0">
                <a:latin typeface="Arial"/>
                <a:cs typeface="Arial"/>
              </a:rPr>
              <a:t>SBE Workplan Approval</a:t>
            </a:r>
          </a:p>
          <a:p>
            <a:pPr>
              <a:spcBef>
                <a:spcPts val="0"/>
              </a:spcBef>
            </a:pPr>
            <a:r>
              <a:rPr lang="en-US" sz="3200" dirty="0">
                <a:latin typeface="Arial"/>
                <a:cs typeface="Arial"/>
              </a:rPr>
              <a:t>March 2026 SBE Meeting</a:t>
            </a:r>
          </a:p>
          <a:p>
            <a:pPr lvl="1">
              <a:spcBef>
                <a:spcPts val="0"/>
              </a:spcBef>
            </a:pPr>
            <a:r>
              <a:rPr lang="en-US" sz="2800" dirty="0">
                <a:latin typeface="Arial"/>
                <a:cs typeface="Arial"/>
              </a:rPr>
              <a:t>SBE will consider DASS application criteria around credit deficient students</a:t>
            </a:r>
          </a:p>
        </p:txBody>
      </p:sp>
    </p:spTree>
    <p:extLst>
      <p:ext uri="{BB962C8B-B14F-4D97-AF65-F5344CB8AC3E}">
        <p14:creationId xmlns:p14="http://schemas.microsoft.com/office/powerpoint/2010/main" val="17729173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F3735-A060-1154-05C8-3F8EFCFF4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8CA77-6056-B8FE-D465-D3DEE5061550}"/>
              </a:ext>
            </a:extLst>
          </p:cNvPr>
          <p:cNvSpPr>
            <a:spLocks noGrp="1"/>
          </p:cNvSpPr>
          <p:nvPr>
            <p:ph type="title"/>
          </p:nvPr>
        </p:nvSpPr>
        <p:spPr/>
        <p:txBody>
          <a:bodyPr/>
          <a:lstStyle/>
          <a:p>
            <a:r>
              <a:rPr lang="en-US" sz="5400" dirty="0">
                <a:cs typeface="Arial"/>
              </a:rPr>
              <a:t>Priority 1 Teacher Assignment Data</a:t>
            </a:r>
            <a:endParaRPr lang="en-US" dirty="0"/>
          </a:p>
        </p:txBody>
      </p:sp>
    </p:spTree>
    <p:extLst>
      <p:ext uri="{BB962C8B-B14F-4D97-AF65-F5344CB8AC3E}">
        <p14:creationId xmlns:p14="http://schemas.microsoft.com/office/powerpoint/2010/main" val="25708775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03D5-4AAA-8592-EAE7-C297845542A2}"/>
              </a:ext>
            </a:extLst>
          </p:cNvPr>
          <p:cNvSpPr>
            <a:spLocks noGrp="1"/>
          </p:cNvSpPr>
          <p:nvPr>
            <p:ph type="title"/>
          </p:nvPr>
        </p:nvSpPr>
        <p:spPr/>
        <p:txBody>
          <a:bodyPr/>
          <a:lstStyle/>
          <a:p>
            <a:r>
              <a:rPr lang="en-US" sz="4000">
                <a:cs typeface="Arial"/>
              </a:rPr>
              <a:t>2026 Workplan: Priority 1 Teacher Assignment Data</a:t>
            </a:r>
          </a:p>
        </p:txBody>
      </p:sp>
      <p:sp>
        <p:nvSpPr>
          <p:cNvPr id="3" name="Content Placeholder 2">
            <a:extLst>
              <a:ext uri="{FF2B5EF4-FFF2-40B4-BE49-F238E27FC236}">
                <a16:creationId xmlns:a16="http://schemas.microsoft.com/office/drawing/2014/main" id="{AC8E194B-CE31-D70A-4C4A-145BC1205BC2}"/>
              </a:ext>
            </a:extLst>
          </p:cNvPr>
          <p:cNvSpPr>
            <a:spLocks noGrp="1"/>
          </p:cNvSpPr>
          <p:nvPr>
            <p:ph sz="quarter" idx="10"/>
          </p:nvPr>
        </p:nvSpPr>
        <p:spPr>
          <a:xfrm>
            <a:off x="552449" y="1527630"/>
            <a:ext cx="11049001" cy="4334607"/>
          </a:xfrm>
        </p:spPr>
        <p:txBody>
          <a:bodyPr vert="horz" lIns="91440" tIns="45720" rIns="91440" bIns="45720" rtlCol="0" anchor="t">
            <a:noAutofit/>
          </a:bodyPr>
          <a:lstStyle/>
          <a:p>
            <a:r>
              <a:rPr lang="en-US" sz="2400" b="1" dirty="0">
                <a:latin typeface="Arial"/>
                <a:cs typeface="Arial"/>
              </a:rPr>
              <a:t>Align Teacher Assignment Data Terminology: </a:t>
            </a:r>
          </a:p>
          <a:p>
            <a:pPr lvl="1"/>
            <a:r>
              <a:rPr lang="en-US" sz="2400" dirty="0">
                <a:latin typeface="Arial"/>
                <a:cs typeface="Arial"/>
              </a:rPr>
              <a:t>Ensure clarity of teacher assignment data terminology on the Dashboard, the School Accountability Report Card (SARC), and the Teaching Assignment Monitoring Outcomes report to ensure data terms are aligned and accessible to the public.</a:t>
            </a:r>
          </a:p>
          <a:p>
            <a:r>
              <a:rPr lang="en-US" sz="2400" b="1" dirty="0">
                <a:latin typeface="Arial"/>
                <a:cs typeface="Arial"/>
              </a:rPr>
              <a:t>Obtain Additional Interest Holder Feedback, including on Intra-District Comparisons: </a:t>
            </a:r>
          </a:p>
          <a:p>
            <a:pPr lvl="1"/>
            <a:r>
              <a:rPr lang="en-US" sz="2400" dirty="0">
                <a:latin typeface="Arial"/>
                <a:cs typeface="Arial"/>
              </a:rPr>
              <a:t>The SBE will seek additional feedback and guidance related to Priority 1 Teacher Assignment Data on the Dashboard, including considerations for intra-district comparison data. This effort should reflect the intent of the SBE and the CDE to engage with external agencies and partners in shaping future enhancements and ensuring meaningful, collaborative input.</a:t>
            </a:r>
          </a:p>
        </p:txBody>
      </p:sp>
    </p:spTree>
    <p:extLst>
      <p:ext uri="{BB962C8B-B14F-4D97-AF65-F5344CB8AC3E}">
        <p14:creationId xmlns:p14="http://schemas.microsoft.com/office/powerpoint/2010/main" val="15174912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B2AB-687B-D623-834A-CFE8830E5DAB}"/>
              </a:ext>
            </a:extLst>
          </p:cNvPr>
          <p:cNvSpPr>
            <a:spLocks noGrp="1"/>
          </p:cNvSpPr>
          <p:nvPr>
            <p:ph type="title"/>
          </p:nvPr>
        </p:nvSpPr>
        <p:spPr/>
        <p:txBody>
          <a:bodyPr/>
          <a:lstStyle/>
          <a:p>
            <a:r>
              <a:rPr lang="en-US" sz="3600">
                <a:cs typeface="Aharoni"/>
              </a:rPr>
              <a:t>Priority 1–Teacher Data Workplan and Dashboard Principles </a:t>
            </a:r>
            <a:endParaRPr lang="en-US" sz="3600"/>
          </a:p>
        </p:txBody>
      </p:sp>
      <p:sp>
        <p:nvSpPr>
          <p:cNvPr id="3" name="Content Placeholder 2">
            <a:extLst>
              <a:ext uri="{FF2B5EF4-FFF2-40B4-BE49-F238E27FC236}">
                <a16:creationId xmlns:a16="http://schemas.microsoft.com/office/drawing/2014/main" id="{65802493-B6F1-8713-FE05-BBCB85F13824}"/>
              </a:ext>
            </a:extLst>
          </p:cNvPr>
          <p:cNvSpPr>
            <a:spLocks noGrp="1"/>
          </p:cNvSpPr>
          <p:nvPr>
            <p:ph sz="quarter" idx="10"/>
          </p:nvPr>
        </p:nvSpPr>
        <p:spPr/>
        <p:txBody>
          <a:bodyPr vert="horz" lIns="91440" tIns="45720" rIns="91440" bIns="45720" rtlCol="0" anchor="t">
            <a:normAutofit fontScale="85000" lnSpcReduction="20000"/>
          </a:bodyPr>
          <a:lstStyle/>
          <a:p>
            <a:r>
              <a:rPr lang="en-US" dirty="0"/>
              <a:t>This work aligns with the following Dashboard Principles:</a:t>
            </a:r>
          </a:p>
          <a:p>
            <a:pPr lvl="1">
              <a:buFont typeface="Courier New" panose="020B0604020202020204" pitchFamily="34" charset="0"/>
              <a:buChar char="o"/>
            </a:pPr>
            <a:r>
              <a:rPr lang="en-US" b="1" dirty="0">
                <a:latin typeface="Arial"/>
                <a:cs typeface="Arial"/>
              </a:rPr>
              <a:t>Principle 8:</a:t>
            </a:r>
            <a:r>
              <a:rPr lang="en-US" dirty="0">
                <a:latin typeface="Arial"/>
                <a:cs typeface="Arial"/>
              </a:rPr>
              <a:t> Reflects technical quality through measures that are valid and reliable.</a:t>
            </a:r>
          </a:p>
          <a:p>
            <a:pPr lvl="1">
              <a:buFont typeface="Courier New" panose="020B0604020202020204" pitchFamily="34" charset="0"/>
              <a:buChar char="o"/>
            </a:pPr>
            <a:r>
              <a:rPr lang="en-US" b="1" dirty="0">
                <a:latin typeface="Arial"/>
                <a:cs typeface="Arial"/>
              </a:rPr>
              <a:t>Principal 9:</a:t>
            </a:r>
            <a:r>
              <a:rPr lang="en-US" dirty="0">
                <a:latin typeface="Arial"/>
                <a:cs typeface="Arial"/>
              </a:rPr>
              <a:t> Leverages the expertise and perspectives of a broad set of educational partners and community members.</a:t>
            </a:r>
          </a:p>
          <a:p>
            <a:pPr lvl="1">
              <a:buFont typeface="Courier New" panose="020B0604020202020204" pitchFamily="34" charset="0"/>
              <a:buChar char="o"/>
            </a:pPr>
            <a:r>
              <a:rPr lang="en-US" b="1" dirty="0">
                <a:latin typeface="Arial"/>
                <a:cs typeface="Arial"/>
              </a:rPr>
              <a:t>Principle 10:</a:t>
            </a:r>
            <a:r>
              <a:rPr lang="en-US" dirty="0">
                <a:latin typeface="Arial"/>
                <a:cs typeface="Arial"/>
              </a:rPr>
              <a:t> Promotes coherence between data reporting and support/improvement programs.</a:t>
            </a:r>
          </a:p>
          <a:p>
            <a:pPr lvl="1">
              <a:buFont typeface="Courier New" panose="020B0604020202020204" pitchFamily="34" charset="0"/>
              <a:buChar char="o"/>
            </a:pPr>
            <a:r>
              <a:rPr lang="en-US" b="1" dirty="0">
                <a:latin typeface="Arial"/>
                <a:cs typeface="Arial"/>
              </a:rPr>
              <a:t>Principal 11:</a:t>
            </a:r>
            <a:r>
              <a:rPr lang="en-US" dirty="0">
                <a:latin typeface="Arial"/>
                <a:cs typeface="Arial"/>
              </a:rPr>
              <a:t> Is subject to continuous revision and improvement.</a:t>
            </a:r>
            <a:endParaRPr lang="en-US" dirty="0"/>
          </a:p>
        </p:txBody>
      </p:sp>
    </p:spTree>
    <p:extLst>
      <p:ext uri="{BB962C8B-B14F-4D97-AF65-F5344CB8AC3E}">
        <p14:creationId xmlns:p14="http://schemas.microsoft.com/office/powerpoint/2010/main" val="3788576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AE2C0-EEFD-D806-A9BD-23FB6D6FA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9C09A-0290-9D6C-8794-409A4C1A236E}"/>
              </a:ext>
            </a:extLst>
          </p:cNvPr>
          <p:cNvSpPr>
            <a:spLocks noGrp="1"/>
          </p:cNvSpPr>
          <p:nvPr>
            <p:ph type="title"/>
          </p:nvPr>
        </p:nvSpPr>
        <p:spPr>
          <a:xfrm>
            <a:off x="647699" y="304801"/>
            <a:ext cx="6218183" cy="1335314"/>
          </a:xfrm>
        </p:spPr>
        <p:txBody>
          <a:bodyPr anchor="ctr">
            <a:noAutofit/>
          </a:bodyPr>
          <a:lstStyle/>
          <a:p>
            <a:r>
              <a:rPr lang="en-US" sz="4000"/>
              <a:t>Priority 1—Teacher Data Background (1 of 2)</a:t>
            </a:r>
          </a:p>
        </p:txBody>
      </p:sp>
      <p:sp>
        <p:nvSpPr>
          <p:cNvPr id="3" name="Content Placeholder 2">
            <a:extLst>
              <a:ext uri="{FF2B5EF4-FFF2-40B4-BE49-F238E27FC236}">
                <a16:creationId xmlns:a16="http://schemas.microsoft.com/office/drawing/2014/main" id="{940CCB17-2336-757C-DCEF-1B32B1C95E00}"/>
              </a:ext>
            </a:extLst>
          </p:cNvPr>
          <p:cNvSpPr>
            <a:spLocks noGrp="1"/>
          </p:cNvSpPr>
          <p:nvPr>
            <p:ph sz="quarter" idx="10"/>
          </p:nvPr>
        </p:nvSpPr>
        <p:spPr>
          <a:xfrm>
            <a:off x="647699" y="1752600"/>
            <a:ext cx="5837077" cy="4305300"/>
          </a:xfrm>
        </p:spPr>
        <p:txBody>
          <a:bodyPr vert="horz" lIns="91440" tIns="45720" rIns="91440" bIns="45720" rtlCol="0" anchor="ctr">
            <a:normAutofit fontScale="92500"/>
          </a:bodyPr>
          <a:lstStyle/>
          <a:p>
            <a:pPr marL="91440" indent="0">
              <a:buNone/>
            </a:pPr>
            <a:r>
              <a:rPr lang="en-US" b="1" dirty="0">
                <a:latin typeface="Arial"/>
                <a:cs typeface="Arial"/>
              </a:rPr>
              <a:t>2023:</a:t>
            </a:r>
          </a:p>
          <a:p>
            <a:pPr>
              <a:lnSpc>
                <a:spcPct val="100000"/>
              </a:lnSpc>
            </a:pPr>
            <a:r>
              <a:rPr lang="en-US" dirty="0">
                <a:latin typeface="Arial"/>
                <a:cs typeface="Arial"/>
              </a:rPr>
              <a:t>The</a:t>
            </a:r>
            <a:r>
              <a:rPr lang="en-US" sz="3600" dirty="0">
                <a:latin typeface="Arial"/>
                <a:cs typeface="Arial"/>
              </a:rPr>
              <a:t> SBE </a:t>
            </a:r>
            <a:r>
              <a:rPr lang="en-US" dirty="0">
                <a:latin typeface="Arial"/>
                <a:cs typeface="Arial"/>
              </a:rPr>
              <a:t>approved</a:t>
            </a:r>
            <a:r>
              <a:rPr lang="en-US" sz="3600" dirty="0">
                <a:latin typeface="Arial"/>
                <a:cs typeface="Arial"/>
              </a:rPr>
              <a:t> the display of 2021–22 Teacher Assignment Monitoring Outcomes (TAMO) </a:t>
            </a:r>
            <a:r>
              <a:rPr lang="en-US" dirty="0">
                <a:latin typeface="Arial"/>
                <a:cs typeface="Arial"/>
              </a:rPr>
              <a:t>data</a:t>
            </a:r>
            <a:r>
              <a:rPr lang="en-US" sz="3600" dirty="0">
                <a:latin typeface="Arial"/>
                <a:cs typeface="Arial"/>
              </a:rPr>
              <a:t> and a self-reflection tool on the Dashboard as a part of Priority 1</a:t>
            </a:r>
            <a:endParaRPr lang="en-US" dirty="0"/>
          </a:p>
        </p:txBody>
      </p:sp>
      <p:pic>
        <p:nvPicPr>
          <p:cNvPr id="6" name="Content Placeholder 5">
            <a:extLst>
              <a:ext uri="{FF2B5EF4-FFF2-40B4-BE49-F238E27FC236}">
                <a16:creationId xmlns:a16="http://schemas.microsoft.com/office/drawing/2014/main" id="{D5D44299-9207-5D37-CCE2-D8ACE9EDA322}"/>
              </a:ext>
              <a:ext uri="{C183D7F6-B498-43B3-948B-1728B52AA6E4}">
                <adec:decorative xmlns:adec="http://schemas.microsoft.com/office/drawing/2017/decorative" val="1"/>
              </a:ext>
            </a:extLst>
          </p:cNvPr>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a:stretch/>
        </p:blipFill>
        <p:spPr>
          <a:xfrm>
            <a:off x="7010400" y="0"/>
            <a:ext cx="5181600" cy="6324600"/>
          </a:xfrm>
          <a:noFill/>
        </p:spPr>
      </p:pic>
    </p:spTree>
    <p:extLst>
      <p:ext uri="{BB962C8B-B14F-4D97-AF65-F5344CB8AC3E}">
        <p14:creationId xmlns:p14="http://schemas.microsoft.com/office/powerpoint/2010/main" val="11572818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0634-BB8C-4FDB-43F5-2B178F32D022}"/>
              </a:ext>
            </a:extLst>
          </p:cNvPr>
          <p:cNvSpPr>
            <a:spLocks noGrp="1"/>
          </p:cNvSpPr>
          <p:nvPr>
            <p:ph type="title"/>
          </p:nvPr>
        </p:nvSpPr>
        <p:spPr>
          <a:xfrm>
            <a:off x="647699" y="304801"/>
            <a:ext cx="6152727" cy="1335314"/>
          </a:xfrm>
        </p:spPr>
        <p:txBody>
          <a:bodyPr anchor="ctr">
            <a:noAutofit/>
          </a:bodyPr>
          <a:lstStyle/>
          <a:p>
            <a:r>
              <a:rPr lang="en-US" sz="4000"/>
              <a:t>Priority 1—Teacher Data Background (2 of 2)</a:t>
            </a:r>
            <a:endParaRPr lang="en-US" sz="4800"/>
          </a:p>
        </p:txBody>
      </p:sp>
      <p:sp>
        <p:nvSpPr>
          <p:cNvPr id="3" name="Content Placeholder 2">
            <a:extLst>
              <a:ext uri="{FF2B5EF4-FFF2-40B4-BE49-F238E27FC236}">
                <a16:creationId xmlns:a16="http://schemas.microsoft.com/office/drawing/2014/main" id="{BC4468F6-5772-8639-0075-9C8DC41B3F09}"/>
              </a:ext>
            </a:extLst>
          </p:cNvPr>
          <p:cNvSpPr>
            <a:spLocks noGrp="1"/>
          </p:cNvSpPr>
          <p:nvPr>
            <p:ph sz="quarter" idx="10"/>
          </p:nvPr>
        </p:nvSpPr>
        <p:spPr>
          <a:xfrm>
            <a:off x="647699" y="1752600"/>
            <a:ext cx="5837077" cy="4305300"/>
          </a:xfrm>
        </p:spPr>
        <p:txBody>
          <a:bodyPr vert="horz" lIns="91440" tIns="45720" rIns="91440" bIns="45720" rtlCol="0" anchor="ctr">
            <a:normAutofit fontScale="85000" lnSpcReduction="20000"/>
          </a:bodyPr>
          <a:lstStyle/>
          <a:p>
            <a:pPr marL="91440" indent="0">
              <a:buNone/>
            </a:pPr>
            <a:r>
              <a:rPr lang="en-US" b="1" dirty="0">
                <a:latin typeface="Arial"/>
                <a:cs typeface="Arial"/>
              </a:rPr>
              <a:t>2025:</a:t>
            </a:r>
          </a:p>
          <a:p>
            <a:r>
              <a:rPr lang="en-US" dirty="0"/>
              <a:t>At the July 2025 meeting, the SBE approved modifications to Priority 1 to adopt a new Dashboard card on each school and LEA Dashboard landing page, titled "Teacher Assignments," to display TAMO data more prominently on the Dashboard.</a:t>
            </a:r>
          </a:p>
        </p:txBody>
      </p:sp>
      <p:pic>
        <p:nvPicPr>
          <p:cNvPr id="6" name="Content Placeholder 5">
            <a:extLst>
              <a:ext uri="{FF2B5EF4-FFF2-40B4-BE49-F238E27FC236}">
                <a16:creationId xmlns:a16="http://schemas.microsoft.com/office/drawing/2014/main" id="{55CF8373-E36F-F8B1-5E76-051C5A1FB9C5}"/>
              </a:ext>
              <a:ext uri="{C183D7F6-B498-43B3-948B-1728B52AA6E4}">
                <adec:decorative xmlns:adec="http://schemas.microsoft.com/office/drawing/2017/decorative" val="1"/>
              </a:ext>
            </a:extLst>
          </p:cNvPr>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a:stretch/>
        </p:blipFill>
        <p:spPr>
          <a:xfrm>
            <a:off x="7010400" y="0"/>
            <a:ext cx="5181600" cy="6324600"/>
          </a:xfrm>
          <a:noFill/>
        </p:spPr>
      </p:pic>
    </p:spTree>
    <p:extLst>
      <p:ext uri="{BB962C8B-B14F-4D97-AF65-F5344CB8AC3E}">
        <p14:creationId xmlns:p14="http://schemas.microsoft.com/office/powerpoint/2010/main" val="1379377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ashboard">
      <a:dk1>
        <a:srgbClr val="354052"/>
      </a:dk1>
      <a:lt1>
        <a:sysClr val="window" lastClr="FFFFFF"/>
      </a:lt1>
      <a:dk2>
        <a:srgbClr val="2B50AC"/>
      </a:dk2>
      <a:lt2>
        <a:srgbClr val="EEECE1"/>
      </a:lt2>
      <a:accent1>
        <a:srgbClr val="426BD0"/>
      </a:accent1>
      <a:accent2>
        <a:srgbClr val="009543"/>
      </a:accent2>
      <a:accent3>
        <a:srgbClr val="FFB907"/>
      </a:accent3>
      <a:accent4>
        <a:srgbClr val="FF7418"/>
      </a:accent4>
      <a:accent5>
        <a:srgbClr val="E00D1F"/>
      </a:accent5>
      <a:accent6>
        <a:srgbClr val="354052"/>
      </a:accent6>
      <a:hlink>
        <a:srgbClr val="0000FF"/>
      </a:hlink>
      <a:folHlink>
        <a:srgbClr val="800080"/>
      </a:folHlink>
    </a:clrScheme>
    <a:fontScheme name="T4T">
      <a:majorFont>
        <a:latin typeface="Arial"/>
        <a:ea typeface="BIZ UDGothic"/>
        <a:cs typeface=""/>
      </a:majorFont>
      <a:minorFont>
        <a:latin typeface="Open Sans"/>
        <a:ea typeface="BIZ UD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ashboard">
      <a:dk1>
        <a:srgbClr val="354052"/>
      </a:dk1>
      <a:lt1>
        <a:sysClr val="window" lastClr="FFFFFF"/>
      </a:lt1>
      <a:dk2>
        <a:srgbClr val="2B50AC"/>
      </a:dk2>
      <a:lt2>
        <a:srgbClr val="EEECE1"/>
      </a:lt2>
      <a:accent1>
        <a:srgbClr val="426BD0"/>
      </a:accent1>
      <a:accent2>
        <a:srgbClr val="009543"/>
      </a:accent2>
      <a:accent3>
        <a:srgbClr val="FFB907"/>
      </a:accent3>
      <a:accent4>
        <a:srgbClr val="FF7418"/>
      </a:accent4>
      <a:accent5>
        <a:srgbClr val="E00D1F"/>
      </a:accent5>
      <a:accent6>
        <a:srgbClr val="354052"/>
      </a:accent6>
      <a:hlink>
        <a:srgbClr val="0000FF"/>
      </a:hlink>
      <a:folHlink>
        <a:srgbClr val="800080"/>
      </a:folHlink>
    </a:clrScheme>
    <a:fontScheme name="T4T">
      <a:majorFont>
        <a:latin typeface="Arial"/>
        <a:ea typeface="BIZ UDGothic"/>
        <a:cs typeface=""/>
      </a:majorFont>
      <a:minorFont>
        <a:latin typeface="Open Sans"/>
        <a:ea typeface="BIZ UD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1">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1">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lorBlockVTI">
  <a:themeElements>
    <a:clrScheme name="Custom 2">
      <a:dk1>
        <a:srgbClr val="000000"/>
      </a:dk1>
      <a:lt1>
        <a:srgbClr val="FFFFFF"/>
      </a:lt1>
      <a:dk2>
        <a:srgbClr val="4698CA"/>
      </a:dk2>
      <a:lt2>
        <a:srgbClr val="01426A"/>
      </a:lt2>
      <a:accent1>
        <a:srgbClr val="6FA287"/>
      </a:accent1>
      <a:accent2>
        <a:srgbClr val="01426A"/>
      </a:accent2>
      <a:accent3>
        <a:srgbClr val="4698CA"/>
      </a:accent3>
      <a:accent4>
        <a:srgbClr val="165C7D"/>
      </a:accent4>
      <a:accent5>
        <a:srgbClr val="4698CA"/>
      </a:accent5>
      <a:accent6>
        <a:srgbClr val="01426A"/>
      </a:accent6>
      <a:hlink>
        <a:srgbClr val="1F2C8F"/>
      </a:hlink>
      <a:folHlink>
        <a:srgbClr val="AAC3E9"/>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6.xml><?xml version="1.0" encoding="utf-8"?>
<a:theme xmlns:a="http://schemas.openxmlformats.org/drawingml/2006/main" name="Office Theme">
  <a:themeElements>
    <a:clrScheme name="Custom 32">
      <a:dk1>
        <a:srgbClr val="000000"/>
      </a:dk1>
      <a:lt1>
        <a:srgbClr val="FFFFFF"/>
      </a:lt1>
      <a:dk2>
        <a:srgbClr val="00273B"/>
      </a:dk2>
      <a:lt2>
        <a:srgbClr val="E7E6E6"/>
      </a:lt2>
      <a:accent1>
        <a:srgbClr val="FED64E"/>
      </a:accent1>
      <a:accent2>
        <a:srgbClr val="F9A81D"/>
      </a:accent2>
      <a:accent3>
        <a:srgbClr val="91CBD6"/>
      </a:accent3>
      <a:accent4>
        <a:srgbClr val="00CEE4"/>
      </a:accent4>
      <a:accent5>
        <a:srgbClr val="FF709D"/>
      </a:accent5>
      <a:accent6>
        <a:srgbClr val="A773F4"/>
      </a:accent6>
      <a:hlink>
        <a:srgbClr val="0563C1"/>
      </a:hlink>
      <a:folHlink>
        <a:srgbClr val="954F72"/>
      </a:folHlink>
    </a:clrScheme>
    <a:fontScheme name="Custom 32">
      <a:majorFont>
        <a:latin typeface="Abadi"/>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ent-Design_Win32_CP_v6" id="{3F3F2B4D-EC80-4B5B-9396-143BE1D0927E}" vid="{DB316FDC-1069-4C3E-926B-D9BB87F70FE8}"/>
    </a:ext>
  </a:extLst>
</a:theme>
</file>

<file path=ppt/theme/theme7.xml><?xml version="1.0" encoding="utf-8"?>
<a:theme xmlns:a="http://schemas.openxmlformats.org/drawingml/2006/main" name="7_ColorBlockVTI">
  <a:themeElements>
    <a:clrScheme name="Custom 3">
      <a:dk1>
        <a:sysClr val="windowText" lastClr="000000"/>
      </a:dk1>
      <a:lt1>
        <a:sysClr val="window" lastClr="FFFFFF"/>
      </a:lt1>
      <a:dk2>
        <a:srgbClr val="3D3D3D"/>
      </a:dk2>
      <a:lt2>
        <a:srgbClr val="EBEBEB"/>
      </a:lt2>
      <a:accent1>
        <a:srgbClr val="01426A"/>
      </a:accent1>
      <a:accent2>
        <a:srgbClr val="F1B434"/>
      </a:accent2>
      <a:accent3>
        <a:srgbClr val="4698CA"/>
      </a:accent3>
      <a:accent4>
        <a:srgbClr val="6FA287"/>
      </a:accent4>
      <a:accent5>
        <a:srgbClr val="A9C37C"/>
      </a:accent5>
      <a:accent6>
        <a:srgbClr val="4698CA"/>
      </a:accent6>
      <a:hlink>
        <a:srgbClr val="828282"/>
      </a:hlink>
      <a:folHlink>
        <a:srgbClr val="A5A5A5"/>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8.xml><?xml version="1.0" encoding="utf-8"?>
<a:theme xmlns:a="http://schemas.openxmlformats.org/drawingml/2006/main" name="1_ColorBlockVTI">
  <a:themeElements>
    <a:clrScheme name="Custom 2">
      <a:dk1>
        <a:srgbClr val="000000"/>
      </a:dk1>
      <a:lt1>
        <a:srgbClr val="FFFFFF"/>
      </a:lt1>
      <a:dk2>
        <a:srgbClr val="4698CA"/>
      </a:dk2>
      <a:lt2>
        <a:srgbClr val="01426A"/>
      </a:lt2>
      <a:accent1>
        <a:srgbClr val="6FA287"/>
      </a:accent1>
      <a:accent2>
        <a:srgbClr val="01426A"/>
      </a:accent2>
      <a:accent3>
        <a:srgbClr val="4698CA"/>
      </a:accent3>
      <a:accent4>
        <a:srgbClr val="165C7D"/>
      </a:accent4>
      <a:accent5>
        <a:srgbClr val="4698CA"/>
      </a:accent5>
      <a:accent6>
        <a:srgbClr val="01426A"/>
      </a:accent6>
      <a:hlink>
        <a:srgbClr val="1F2C8F"/>
      </a:hlink>
      <a:folHlink>
        <a:srgbClr val="AAC3E9"/>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9.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c4736a4b-8644-46a4-997c-74e935c07282}" enabled="0" method="" siteId="{c4736a4b-8644-46a4-997c-74e935c07282}" removed="1"/>
</clbl:labelList>
</file>

<file path=docProps/app.xml><?xml version="1.0" encoding="utf-8"?>
<Properties xmlns="http://schemas.openxmlformats.org/officeDocument/2006/extended-properties" xmlns:vt="http://schemas.openxmlformats.org/officeDocument/2006/docPropsVTypes">
  <Template/>
  <TotalTime>0</TotalTime>
  <Words>7523</Words>
  <Application>Microsoft Office PowerPoint</Application>
  <PresentationFormat>Widescreen</PresentationFormat>
  <Paragraphs>1127</Paragraphs>
  <Slides>148</Slides>
  <Notes>41</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148</vt:i4>
      </vt:variant>
    </vt:vector>
  </HeadingPairs>
  <TitlesOfParts>
    <vt:vector size="173" baseType="lpstr">
      <vt:lpstr>Abadi</vt:lpstr>
      <vt:lpstr>Aharoni</vt:lpstr>
      <vt:lpstr>Aptos</vt:lpstr>
      <vt:lpstr>Arial</vt:lpstr>
      <vt:lpstr>Avenir Next LT Pro</vt:lpstr>
      <vt:lpstr>Calibri</vt:lpstr>
      <vt:lpstr>Courier New</vt:lpstr>
      <vt:lpstr>Courier New,monospace</vt:lpstr>
      <vt:lpstr>Open Sans</vt:lpstr>
      <vt:lpstr>Source Sans Pro</vt:lpstr>
      <vt:lpstr>Source Sans Pro Light</vt:lpstr>
      <vt:lpstr>Symbol</vt:lpstr>
      <vt:lpstr>Times New Roman</vt:lpstr>
      <vt:lpstr>Wingdings</vt:lpstr>
      <vt:lpstr>Wingdings,Sans-Serif</vt:lpstr>
      <vt:lpstr>Office Theme</vt:lpstr>
      <vt:lpstr>Office Theme</vt:lpstr>
      <vt:lpstr>CDE Set 1</vt:lpstr>
      <vt:lpstr>CDE Set 1</vt:lpstr>
      <vt:lpstr>ColorBlockVTI</vt:lpstr>
      <vt:lpstr>Office Theme</vt:lpstr>
      <vt:lpstr>7_ColorBlockVTI</vt:lpstr>
      <vt:lpstr>1_ColorBlockVTI</vt:lpstr>
      <vt:lpstr>1_Office Theme</vt:lpstr>
      <vt:lpstr>2_Office Theme</vt:lpstr>
      <vt:lpstr>Item 1: Related to California’s State and Federal Accountability System: Review of the 2025 California School Dashboard and the 2026 Accountability Work Plan  California Practitioners Advisory Group December 12, 2025 </vt:lpstr>
      <vt:lpstr>Agenda </vt:lpstr>
      <vt:lpstr>2025  California School  Dashboard </vt:lpstr>
      <vt:lpstr>California School Dashboard Updates</vt:lpstr>
      <vt:lpstr>What is the Science Indicator?</vt:lpstr>
      <vt:lpstr>Measuring and  Understanding  Science Performance</vt:lpstr>
      <vt:lpstr>Addition of  Advanced Placement Courses</vt:lpstr>
      <vt:lpstr>Graduation Rate</vt:lpstr>
      <vt:lpstr>Graduation Rate Indicator</vt:lpstr>
      <vt:lpstr>Graduation Rate Student Group Performance</vt:lpstr>
      <vt:lpstr>Graduation Rate  School and District Performance</vt:lpstr>
      <vt:lpstr>College/Career Indicator</vt:lpstr>
      <vt:lpstr>College/Career Indicator Overview</vt:lpstr>
      <vt:lpstr>CCI Student Group Performance</vt:lpstr>
      <vt:lpstr>CCI School and District Performance</vt:lpstr>
      <vt:lpstr>Chronic Absenteeism</vt:lpstr>
      <vt:lpstr>Chronic Absenteeism Indicator</vt:lpstr>
      <vt:lpstr>Chronic Absenteeism Student Group Performance</vt:lpstr>
      <vt:lpstr>Chronic Absenteeism School and District Performance</vt:lpstr>
      <vt:lpstr>Suspension Rate</vt:lpstr>
      <vt:lpstr>Suspension Rate Indicator</vt:lpstr>
      <vt:lpstr>Suspension Student Group Performance</vt:lpstr>
      <vt:lpstr>Suspension School and District Performance</vt:lpstr>
      <vt:lpstr>English Learner Progress Indicator</vt:lpstr>
      <vt:lpstr>English Learner Progress Indicator Overview</vt:lpstr>
      <vt:lpstr>ELPI School and District Performance</vt:lpstr>
      <vt:lpstr>Academic Indicators</vt:lpstr>
      <vt:lpstr>Academic Indicator:  English Language Arts</vt:lpstr>
      <vt:lpstr>Academic ELA Student Group Performance</vt:lpstr>
      <vt:lpstr>Academic ELA School and District Performance</vt:lpstr>
      <vt:lpstr>Academic Indicator: Mathematics</vt:lpstr>
      <vt:lpstr>Academic Mathematics Student Group Performance</vt:lpstr>
      <vt:lpstr>Academic Mathematics  School and District Performance</vt:lpstr>
      <vt:lpstr>Science Indicator</vt:lpstr>
      <vt:lpstr>Science Student Group Performance</vt:lpstr>
      <vt:lpstr>Science School and District Performance</vt:lpstr>
      <vt:lpstr>2025 Dashboard State Summary</vt:lpstr>
      <vt:lpstr>What is the Dashboard Toolkit?</vt:lpstr>
      <vt:lpstr>Local Control Funding Formula Eligibility Determinations</vt:lpstr>
      <vt:lpstr>Levels of Support</vt:lpstr>
      <vt:lpstr>Differentiated Assistance Criteria</vt:lpstr>
      <vt:lpstr>Differentiated Assistance Eligibility Criteria for Priority Areas 1 to 3</vt:lpstr>
      <vt:lpstr>Eligibility Criteria for Priority Areas 4 and 5 </vt:lpstr>
      <vt:lpstr>Eligibility Criteria for Priority Areas 6 to 10</vt:lpstr>
      <vt:lpstr>Multi-Year County Office of Education/District  Differentiated Assistance Eligibility</vt:lpstr>
      <vt:lpstr>2025 County Office of Education/District  Differentiated Assistance Eligibility</vt:lpstr>
      <vt:lpstr>County Offices of Educations/Districts  Differentiated Assistance Key Points</vt:lpstr>
      <vt:lpstr>Multi-Year Charter School  Differentiated Assistance Eligibility</vt:lpstr>
      <vt:lpstr>2025 Charter School  Differentiated Assistance Eligibility</vt:lpstr>
      <vt:lpstr>Charter School Differentiated Assistance Key Points</vt:lpstr>
      <vt:lpstr>Geographic Lead Agency Assistance Criteria</vt:lpstr>
      <vt:lpstr>Geographic Lead Agency Eligibility</vt:lpstr>
      <vt:lpstr>Direct Technical Assistance Criteria</vt:lpstr>
      <vt:lpstr>Direct Technical Assistance Eligibility</vt:lpstr>
      <vt:lpstr>Additional Accountability Releases </vt:lpstr>
      <vt:lpstr>2026 LCFF Assistance Determinations </vt:lpstr>
      <vt:lpstr>2026 Accountability  Workplan</vt:lpstr>
      <vt:lpstr>2026 California School Dashboard</vt:lpstr>
      <vt:lpstr>2026 Workplan Items</vt:lpstr>
      <vt:lpstr>California School Dashboard Principles</vt:lpstr>
      <vt:lpstr>English Language Arts and Mathematics Growth</vt:lpstr>
      <vt:lpstr>2026 Workplan: Student-Level Growth Data for Grades 4 through 8 in English Language Arts (ELA) and Mathematics (Math)</vt:lpstr>
      <vt:lpstr>Student Level Growth Workplan and Dashboard Principles</vt:lpstr>
      <vt:lpstr>Timeline of Student Level Growth Data:  2016-2021</vt:lpstr>
      <vt:lpstr>Timeline of Student Level Growth Data:  January 2025</vt:lpstr>
      <vt:lpstr>Timeline of Student Level Growth Data:  May-December 2025</vt:lpstr>
      <vt:lpstr>2026 Workplan for Growth</vt:lpstr>
      <vt:lpstr>Science Indicator Workplan</vt:lpstr>
      <vt:lpstr>2026 Workplan: Science Indicator</vt:lpstr>
      <vt:lpstr>Science Workplan and Dashboard Principles </vt:lpstr>
      <vt:lpstr>Background on Science (1 of 4)</vt:lpstr>
      <vt:lpstr>Background on Science (2 of 4)</vt:lpstr>
      <vt:lpstr>Background on Science (3 of 4)</vt:lpstr>
      <vt:lpstr>Background on Science (4 of 4)</vt:lpstr>
      <vt:lpstr>2026 Science Assessment Workplan:  State Eligibility</vt:lpstr>
      <vt:lpstr>College/Career Indicator Workplan</vt:lpstr>
      <vt:lpstr>2026 Workplan:  College/Career Indicator (CCI) Part 1</vt:lpstr>
      <vt:lpstr>2026 Workplan:  CCI Part 2</vt:lpstr>
      <vt:lpstr>College/Career Workplan and Dashboard Principles</vt:lpstr>
      <vt:lpstr>What is the College/Career Indicator?</vt:lpstr>
      <vt:lpstr>Development of the CCI</vt:lpstr>
      <vt:lpstr>2026 Workplan: CCI Study Session</vt:lpstr>
      <vt:lpstr>2026 Workplan: Additional Course Inclusion</vt:lpstr>
      <vt:lpstr>2026 Workplan: State Seal of Civic Engagement</vt:lpstr>
      <vt:lpstr>2026 Workplan: Additional Career Measures</vt:lpstr>
      <vt:lpstr>2026 CCI Workplan</vt:lpstr>
      <vt:lpstr>Application-Based  Dashboard Alternative School Status (DASS)</vt:lpstr>
      <vt:lpstr>2026 Workplan: DASS Application/ Renewal Criteria</vt:lpstr>
      <vt:lpstr>DASS Application/Renewal Criteria Workplan and Dashboard Principles</vt:lpstr>
      <vt:lpstr>Dashboard Alternative School Status</vt:lpstr>
      <vt:lpstr>Application-Based DASS: Alternative Schools Not Included in Education Code</vt:lpstr>
      <vt:lpstr>Criteria Updates in 2017 to Application-Based DASS</vt:lpstr>
      <vt:lpstr>Criteria Update in 2025</vt:lpstr>
      <vt:lpstr>2026 DASS Workplan</vt:lpstr>
      <vt:lpstr>Priority 1 Teacher Assignment Data</vt:lpstr>
      <vt:lpstr>2026 Workplan: Priority 1 Teacher Assignment Data</vt:lpstr>
      <vt:lpstr>Priority 1–Teacher Data Workplan and Dashboard Principles </vt:lpstr>
      <vt:lpstr>Priority 1—Teacher Data Background (1 of 2)</vt:lpstr>
      <vt:lpstr>Priority 1—Teacher Data Background (2 of 2)</vt:lpstr>
      <vt:lpstr>2026 Priority 1 Workplan</vt:lpstr>
      <vt:lpstr>Long Term English Learner (LTEL) Student Group</vt:lpstr>
      <vt:lpstr>2026 Workplan: LTEL Student Group</vt:lpstr>
      <vt:lpstr>LTEL Student Group  Workplan and Dashboard Principles</vt:lpstr>
      <vt:lpstr>LTEL Student Group Definition</vt:lpstr>
      <vt:lpstr>LTEL Student Group on the Dashboard</vt:lpstr>
      <vt:lpstr>Evaluating LTEL Performance Metrics on the Dashboard</vt:lpstr>
      <vt:lpstr>Inclusion of Recently Reclassified Students in the English Learner Progress Indicator</vt:lpstr>
      <vt:lpstr>2026 LTEL Workplan</vt:lpstr>
      <vt:lpstr>Participation Rate for Academic Indicators and Science</vt:lpstr>
      <vt:lpstr>2026 Workplan: Participation Rate for Academic Indicators and Science</vt:lpstr>
      <vt:lpstr>Academic and Science Indicators Dashboard Principles</vt:lpstr>
      <vt:lpstr>Participation Rate Rules</vt:lpstr>
      <vt:lpstr>2026 Participation Rate Grace Periods Workplan</vt:lpstr>
      <vt:lpstr>Modification of Academic Indicator language</vt:lpstr>
      <vt:lpstr>Addition to Workplan: Modification of Academic Indicator Language </vt:lpstr>
      <vt:lpstr>Requested Language Updates for the  2025 Dashboard</vt:lpstr>
      <vt:lpstr>2026 Academic Indicator Language Workplan</vt:lpstr>
      <vt:lpstr>Mini-Study Sessions: Considerations for Adding the  State Seal of Civic Engagement to the College/Career Indicator</vt:lpstr>
      <vt:lpstr>The State Seal of  Civic Engagement  December 12, 2025</vt:lpstr>
      <vt:lpstr>Introductions</vt:lpstr>
      <vt:lpstr>Overview and Background</vt:lpstr>
      <vt:lpstr>Statewide Criteria (1)</vt:lpstr>
      <vt:lpstr>Statewide Criteria (2)</vt:lpstr>
      <vt:lpstr>Statewide Criteria (3)</vt:lpstr>
      <vt:lpstr>Assembly Bill 422</vt:lpstr>
      <vt:lpstr>Eligibility</vt:lpstr>
      <vt:lpstr>Documents</vt:lpstr>
      <vt:lpstr>SSCE Participation Maps</vt:lpstr>
      <vt:lpstr>Statewide Insignia Request Data (1)</vt:lpstr>
      <vt:lpstr>Statewide Insignia Request Data (2)</vt:lpstr>
      <vt:lpstr>Thank you!</vt:lpstr>
      <vt:lpstr>State Seal of Civic Engagement in CCI</vt:lpstr>
      <vt:lpstr>Adopted College Measures</vt:lpstr>
      <vt:lpstr>Adopted Career Measures</vt:lpstr>
      <vt:lpstr>Inaugural SSCE Student Level Data Collection</vt:lpstr>
      <vt:lpstr>Class of 2024 SSCE Earners by Race/Ethnicity</vt:lpstr>
      <vt:lpstr>Class of 2024 SSCE Earners by Program Participation</vt:lpstr>
      <vt:lpstr>Discussion Questions</vt:lpstr>
      <vt:lpstr>2026  Release Plan</vt:lpstr>
      <vt:lpstr>Update to Dashboard Schedule</vt:lpstr>
      <vt:lpstr>Planning for 2026</vt:lpstr>
      <vt:lpstr>Every Student Succeeds Act State Plan</vt:lpstr>
      <vt:lpstr>ESSA State Plan Considerations</vt:lpstr>
      <vt:lpstr>Next Steps for the State Board of Education</vt:lpstr>
      <vt:lpstr>January SBE Meeting</vt:lpstr>
      <vt:lpstr>SBE Additional Work in 2026</vt:lpstr>
      <vt:lpstr>Public Comment</vt:lpstr>
      <vt:lpstr>Public Comment Call-in Number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2025 Agenda Item 01 Slides - California Practitioners Advisory Group (CA State Board of Education)</dc:title>
  <dc:subject>Information Item Related to California’s State and Federal Accountability System: Review of the 2025 California School Dashboard and 2026 Accountability Work Plan.</dc:subject>
  <dc:creator/>
  <cp:lastModifiedBy/>
  <cp:revision>1</cp:revision>
  <dcterms:created xsi:type="dcterms:W3CDTF">2025-12-01T22:10:34Z</dcterms:created>
  <dcterms:modified xsi:type="dcterms:W3CDTF">2025-12-01T23:06:38Z</dcterms:modified>
</cp:coreProperties>
</file>