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22" r:id="rId2"/>
  </p:sldMasterIdLst>
  <p:notesMasterIdLst>
    <p:notesMasterId r:id="rId25"/>
  </p:notesMasterIdLst>
  <p:handoutMasterIdLst>
    <p:handoutMasterId r:id="rId26"/>
  </p:handoutMasterIdLst>
  <p:sldIdLst>
    <p:sldId id="270" r:id="rId3"/>
    <p:sldId id="274" r:id="rId4"/>
    <p:sldId id="280" r:id="rId5"/>
    <p:sldId id="370" r:id="rId6"/>
    <p:sldId id="371" r:id="rId7"/>
    <p:sldId id="372" r:id="rId8"/>
    <p:sldId id="388" r:id="rId9"/>
    <p:sldId id="383" r:id="rId10"/>
    <p:sldId id="375" r:id="rId11"/>
    <p:sldId id="376" r:id="rId12"/>
    <p:sldId id="379" r:id="rId13"/>
    <p:sldId id="384" r:id="rId14"/>
    <p:sldId id="385" r:id="rId15"/>
    <p:sldId id="325" r:id="rId16"/>
    <p:sldId id="297" r:id="rId17"/>
    <p:sldId id="296" r:id="rId18"/>
    <p:sldId id="386" r:id="rId19"/>
    <p:sldId id="336" r:id="rId20"/>
    <p:sldId id="387" r:id="rId21"/>
    <p:sldId id="389" r:id="rId22"/>
    <p:sldId id="264" r:id="rId23"/>
    <p:sldId id="2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9F9F"/>
    <a:srgbClr val="A20000"/>
    <a:srgbClr val="006500"/>
    <a:srgbClr val="FFFF00"/>
    <a:srgbClr val="FFA500"/>
    <a:srgbClr val="0000FF"/>
    <a:srgbClr val="DBC7EB"/>
    <a:srgbClr val="693494"/>
    <a:srgbClr val="71389E"/>
    <a:srgbClr val="C19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94620" autoAdjust="0"/>
  </p:normalViewPr>
  <p:slideViewPr>
    <p:cSldViewPr snapToGrid="0">
      <p:cViewPr>
        <p:scale>
          <a:sx n="100" d="100"/>
          <a:sy n="100" d="100"/>
        </p:scale>
        <p:origin x="5106" y="288"/>
      </p:cViewPr>
      <p:guideLst>
        <p:guide orient="horz" pos="2136"/>
        <p:guide pos="3840"/>
      </p:guideLst>
    </p:cSldViewPr>
  </p:slideViewPr>
  <p:outlineViewPr>
    <p:cViewPr>
      <p:scale>
        <a:sx n="33" d="100"/>
        <a:sy n="33" d="100"/>
      </p:scale>
      <p:origin x="0" y="-9066"/>
    </p:cViewPr>
  </p:outlineViewPr>
  <p:notesTextViewPr>
    <p:cViewPr>
      <p:scale>
        <a:sx n="1" d="1"/>
        <a:sy n="1" d="1"/>
      </p:scale>
      <p:origin x="0" y="0"/>
    </p:cViewPr>
  </p:notesTextViewPr>
  <p:sorterViewPr>
    <p:cViewPr>
      <p:scale>
        <a:sx n="125" d="100"/>
        <a:sy n="125" d="100"/>
      </p:scale>
      <p:origin x="0" y="-511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3908B-7448-4D43-8C22-9A07F8522A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DC3211-F02A-4992-953C-ED02D4C3C6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DF128-C3BE-42B2-BEBE-66A6FF5DB71C}" type="datetimeFigureOut">
              <a:rPr lang="en-US" smtClean="0"/>
              <a:t>11/16/2023</a:t>
            </a:fld>
            <a:endParaRPr lang="en-US"/>
          </a:p>
        </p:txBody>
      </p:sp>
      <p:sp>
        <p:nvSpPr>
          <p:cNvPr id="4" name="Footer Placeholder 3">
            <a:extLst>
              <a:ext uri="{FF2B5EF4-FFF2-40B4-BE49-F238E27FC236}">
                <a16:creationId xmlns:a16="http://schemas.microsoft.com/office/drawing/2014/main" id="{B7CFC1C3-C463-41A9-982E-ADB1B8903D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06EF01-FADD-45E2-8354-F91E46DE41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B16DAC-0561-4BE7-B752-5F481DC18C72}" type="slidenum">
              <a:rPr lang="en-US" smtClean="0"/>
              <a:t>‹#›</a:t>
            </a:fld>
            <a:endParaRPr lang="en-US"/>
          </a:p>
        </p:txBody>
      </p:sp>
    </p:spTree>
    <p:extLst>
      <p:ext uri="{BB962C8B-B14F-4D97-AF65-F5344CB8AC3E}">
        <p14:creationId xmlns:p14="http://schemas.microsoft.com/office/powerpoint/2010/main" val="3497118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3E1B6-431C-427A-9189-4C7C5BA844E4}"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0DBD-1D94-4779-B008-CFEC7A950F90}" type="slidenum">
              <a:rPr lang="en-US" smtClean="0"/>
              <a:t>‹#›</a:t>
            </a:fld>
            <a:endParaRPr lang="en-US"/>
          </a:p>
        </p:txBody>
      </p:sp>
    </p:spTree>
    <p:extLst>
      <p:ext uri="{BB962C8B-B14F-4D97-AF65-F5344CB8AC3E}">
        <p14:creationId xmlns:p14="http://schemas.microsoft.com/office/powerpoint/2010/main" val="15791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Tree>
    <p:extLst>
      <p:ext uri="{BB962C8B-B14F-4D97-AF65-F5344CB8AC3E}">
        <p14:creationId xmlns:p14="http://schemas.microsoft.com/office/powerpoint/2010/main" val="19477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DE17EC12-8EDA-418C-95EA-B14FD4699C85}"/>
              </a:ext>
            </a:extLst>
          </p:cNvPr>
          <p:cNvSpPr>
            <a:spLocks noGrp="1"/>
          </p:cNvSpPr>
          <p:nvPr>
            <p:ph type="title"/>
          </p:nvPr>
        </p:nvSpPr>
        <p:spPr>
          <a:xfrm>
            <a:off x="1451514" y="2563577"/>
            <a:ext cx="9288972" cy="2476490"/>
          </a:xfrm>
        </p:spPr>
        <p:txBody>
          <a:bodyPr/>
          <a:lstStyle>
            <a:lvl1pPr algn="ctr">
              <a:defRPr sz="8000">
                <a:solidFill>
                  <a:schemeClr val="tx1"/>
                </a:solidFill>
              </a:defRPr>
            </a:lvl1pPr>
          </a:lstStyle>
          <a:p>
            <a:endParaRPr lang="en-US"/>
          </a:p>
        </p:txBody>
      </p:sp>
    </p:spTree>
    <p:extLst>
      <p:ext uri="{BB962C8B-B14F-4D97-AF65-F5344CB8AC3E}">
        <p14:creationId xmlns:p14="http://schemas.microsoft.com/office/powerpoint/2010/main" val="377555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a:solidFill>
                  <a:srgbClr val="000066"/>
                </a:solidFill>
                <a:latin typeface="Arial" panose="020B0604020202020204" pitchFamily="34" charset="0"/>
                <a:cs typeface="Arial" panose="020B0604020202020204" pitchFamily="34" charset="0"/>
              </a:rPr>
              <a:t>Tony Thurmond</a:t>
            </a:r>
          </a:p>
          <a:p>
            <a:r>
              <a:rPr lang="en-US" sz="1200" b="1">
                <a:solidFill>
                  <a:srgbClr val="000066"/>
                </a:solidFill>
                <a:latin typeface="Arial" panose="020B0604020202020204" pitchFamily="34" charset="0"/>
                <a:cs typeface="Arial" panose="020B0604020202020204" pitchFamily="34" charset="0"/>
              </a:rPr>
              <a:t>State Superintendent of Public Instruction</a:t>
            </a:r>
          </a:p>
        </p:txBody>
      </p:sp>
      <p:sp>
        <p:nvSpPr>
          <p:cNvPr id="5" name="Content Placeholder 4"/>
          <p:cNvSpPr>
            <a:spLocks noGrp="1"/>
          </p:cNvSpPr>
          <p:nvPr>
            <p:ph sz="quarter" idx="13"/>
          </p:nvPr>
        </p:nvSpPr>
        <p:spPr>
          <a:xfrm>
            <a:off x="8360598" y="6198811"/>
            <a:ext cx="3490023" cy="549275"/>
          </a:xfrm>
        </p:spPr>
        <p:txBody>
          <a:bodyPr/>
          <a:lstStyle/>
          <a:p>
            <a:pPr lvl="0"/>
            <a:r>
              <a:rPr lang="en-US"/>
              <a:t>Click to</a:t>
            </a:r>
          </a:p>
        </p:txBody>
      </p:sp>
    </p:spTree>
    <p:extLst>
      <p:ext uri="{BB962C8B-B14F-4D97-AF65-F5344CB8AC3E}">
        <p14:creationId xmlns:p14="http://schemas.microsoft.com/office/powerpoint/2010/main" val="2785904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66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688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132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728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147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80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0054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a:p>
        </p:txBody>
      </p:sp>
      <p:sp>
        <p:nvSpPr>
          <p:cNvPr id="5" name="Content Placeholder 4"/>
          <p:cNvSpPr>
            <a:spLocks noGrp="1"/>
          </p:cNvSpPr>
          <p:nvPr>
            <p:ph sz="quarter" idx="13"/>
          </p:nvPr>
        </p:nvSpPr>
        <p:spPr>
          <a:xfrm>
            <a:off x="3613151" y="1844676"/>
            <a:ext cx="3223683" cy="1789113"/>
          </a:xfrm>
        </p:spPr>
        <p:txBody>
          <a:bodyPr/>
          <a:lstStyle/>
          <a:p>
            <a:pPr lvl="0"/>
            <a:endParaRPr lang="en-US"/>
          </a:p>
        </p:txBody>
      </p:sp>
      <p:sp>
        <p:nvSpPr>
          <p:cNvPr id="7" name="Content Placeholder 4"/>
          <p:cNvSpPr>
            <a:spLocks noGrp="1"/>
          </p:cNvSpPr>
          <p:nvPr>
            <p:ph sz="quarter" idx="14"/>
          </p:nvPr>
        </p:nvSpPr>
        <p:spPr>
          <a:xfrm>
            <a:off x="7198133" y="1844676"/>
            <a:ext cx="3223683" cy="1789113"/>
          </a:xfrm>
        </p:spPr>
        <p:txBody>
          <a:bodyPr/>
          <a:lstStyle/>
          <a:p>
            <a:pPr lvl="0"/>
            <a:endParaRPr lang="en-US"/>
          </a:p>
        </p:txBody>
      </p:sp>
      <p:sp>
        <p:nvSpPr>
          <p:cNvPr id="8" name="Content Placeholder 4"/>
          <p:cNvSpPr>
            <a:spLocks noGrp="1"/>
          </p:cNvSpPr>
          <p:nvPr>
            <p:ph sz="quarter" idx="15"/>
          </p:nvPr>
        </p:nvSpPr>
        <p:spPr>
          <a:xfrm>
            <a:off x="7198133" y="3752397"/>
            <a:ext cx="3223683" cy="1789113"/>
          </a:xfrm>
        </p:spPr>
        <p:txBody>
          <a:bodyPr/>
          <a:lstStyle/>
          <a:p>
            <a:pPr lvl="0"/>
            <a:endParaRPr lang="en-US"/>
          </a:p>
        </p:txBody>
      </p:sp>
      <p:sp>
        <p:nvSpPr>
          <p:cNvPr id="9" name="Content Placeholder 4"/>
          <p:cNvSpPr>
            <a:spLocks noGrp="1"/>
          </p:cNvSpPr>
          <p:nvPr>
            <p:ph sz="quarter" idx="16"/>
          </p:nvPr>
        </p:nvSpPr>
        <p:spPr>
          <a:xfrm>
            <a:off x="3751036" y="3752397"/>
            <a:ext cx="3223683" cy="1789113"/>
          </a:xfrm>
        </p:spPr>
        <p:txBody>
          <a:bodyPr/>
          <a:lstStyle/>
          <a:p>
            <a:pPr lvl="0"/>
            <a:endParaRPr lang="en-US"/>
          </a:p>
        </p:txBody>
      </p:sp>
      <p:sp>
        <p:nvSpPr>
          <p:cNvPr id="10" name="Content Placeholder 4"/>
          <p:cNvSpPr>
            <a:spLocks noGrp="1"/>
          </p:cNvSpPr>
          <p:nvPr>
            <p:ph sz="quarter" idx="17"/>
          </p:nvPr>
        </p:nvSpPr>
        <p:spPr>
          <a:xfrm>
            <a:off x="211016" y="3752396"/>
            <a:ext cx="3223683" cy="1789113"/>
          </a:xfrm>
        </p:spPr>
        <p:txBody>
          <a:bodyPr/>
          <a:lstStyle/>
          <a:p>
            <a:pPr lvl="0"/>
            <a:endParaRPr lang="en-US"/>
          </a:p>
        </p:txBody>
      </p:sp>
      <p:sp>
        <p:nvSpPr>
          <p:cNvPr id="11" name="Content Placeholder 4"/>
          <p:cNvSpPr>
            <a:spLocks noGrp="1"/>
          </p:cNvSpPr>
          <p:nvPr>
            <p:ph sz="quarter" idx="18"/>
          </p:nvPr>
        </p:nvSpPr>
        <p:spPr>
          <a:xfrm>
            <a:off x="5496228" y="2633890"/>
            <a:ext cx="3223683" cy="1789113"/>
          </a:xfrm>
        </p:spPr>
        <p:txBody>
          <a:bodyPr/>
          <a:lstStyle/>
          <a:p>
            <a:pPr lvl="0"/>
            <a:endParaRPr lang="en-US"/>
          </a:p>
        </p:txBody>
      </p:sp>
      <p:sp>
        <p:nvSpPr>
          <p:cNvPr id="12" name="Content Placeholder 4"/>
          <p:cNvSpPr>
            <a:spLocks noGrp="1"/>
          </p:cNvSpPr>
          <p:nvPr>
            <p:ph sz="quarter" idx="19"/>
          </p:nvPr>
        </p:nvSpPr>
        <p:spPr>
          <a:xfrm>
            <a:off x="1730073" y="2633890"/>
            <a:ext cx="3223683" cy="1789113"/>
          </a:xfrm>
        </p:spPr>
        <p:txBody>
          <a:bodyPr/>
          <a:lstStyle/>
          <a:p>
            <a:pPr lvl="0"/>
            <a:endParaRPr lang="en-US"/>
          </a:p>
        </p:txBody>
      </p:sp>
      <p:sp>
        <p:nvSpPr>
          <p:cNvPr id="13" name="Content Placeholder 4"/>
          <p:cNvSpPr>
            <a:spLocks noGrp="1"/>
          </p:cNvSpPr>
          <p:nvPr>
            <p:ph sz="quarter" idx="20"/>
          </p:nvPr>
        </p:nvSpPr>
        <p:spPr>
          <a:xfrm>
            <a:off x="3724859" y="2633890"/>
            <a:ext cx="3223683" cy="1789113"/>
          </a:xfrm>
        </p:spPr>
        <p:txBody>
          <a:bodyPr/>
          <a:lstStyle/>
          <a:p>
            <a:pPr lvl="0"/>
            <a:endParaRPr lang="en-US"/>
          </a:p>
        </p:txBody>
      </p:sp>
      <p:sp>
        <p:nvSpPr>
          <p:cNvPr id="14" name="Content Placeholder 4"/>
          <p:cNvSpPr>
            <a:spLocks noGrp="1"/>
          </p:cNvSpPr>
          <p:nvPr>
            <p:ph sz="quarter" idx="21"/>
          </p:nvPr>
        </p:nvSpPr>
        <p:spPr>
          <a:xfrm>
            <a:off x="7959023" y="2633890"/>
            <a:ext cx="3223683" cy="1789113"/>
          </a:xfrm>
        </p:spPr>
        <p:txBody>
          <a:bodyPr/>
          <a:lstStyle/>
          <a:p>
            <a:pPr lvl="0"/>
            <a:endParaRPr lang="en-US"/>
          </a:p>
        </p:txBody>
      </p:sp>
      <p:sp>
        <p:nvSpPr>
          <p:cNvPr id="15" name="Content Placeholder 4"/>
          <p:cNvSpPr>
            <a:spLocks noGrp="1"/>
          </p:cNvSpPr>
          <p:nvPr>
            <p:ph sz="quarter" idx="22"/>
          </p:nvPr>
        </p:nvSpPr>
        <p:spPr>
          <a:xfrm>
            <a:off x="1744565" y="3265148"/>
            <a:ext cx="3223683" cy="1789113"/>
          </a:xfrm>
        </p:spPr>
        <p:txBody>
          <a:bodyPr/>
          <a:lstStyle/>
          <a:p>
            <a:pPr lvl="0"/>
            <a:endParaRPr lang="en-US"/>
          </a:p>
        </p:txBody>
      </p:sp>
      <p:sp>
        <p:nvSpPr>
          <p:cNvPr id="17" name="Text Placeholder 16"/>
          <p:cNvSpPr>
            <a:spLocks noGrp="1"/>
          </p:cNvSpPr>
          <p:nvPr>
            <p:ph type="body" sz="quarter" idx="23"/>
          </p:nvPr>
        </p:nvSpPr>
        <p:spPr>
          <a:xfrm>
            <a:off x="211667" y="5699125"/>
            <a:ext cx="7321551" cy="457200"/>
          </a:xfrm>
        </p:spPr>
        <p:txBody>
          <a:bodyPr/>
          <a:lstStyle/>
          <a:p>
            <a:pPr lvl="0"/>
            <a:endParaRPr lang="en-US"/>
          </a:p>
        </p:txBody>
      </p:sp>
      <p:sp>
        <p:nvSpPr>
          <p:cNvPr id="19" name="Text Placeholder 18"/>
          <p:cNvSpPr>
            <a:spLocks noGrp="1"/>
          </p:cNvSpPr>
          <p:nvPr>
            <p:ph type="body" sz="quarter" idx="24"/>
          </p:nvPr>
        </p:nvSpPr>
        <p:spPr>
          <a:xfrm>
            <a:off x="211667" y="6288087"/>
            <a:ext cx="7321551" cy="501650"/>
          </a:xfrm>
        </p:spPr>
        <p:txBody>
          <a:bodyPr/>
          <a:lstStyle/>
          <a:p>
            <a:pPr lvl="0"/>
            <a:endParaRPr lang="en-US"/>
          </a:p>
        </p:txBody>
      </p:sp>
    </p:spTree>
    <p:extLst>
      <p:ext uri="{BB962C8B-B14F-4D97-AF65-F5344CB8AC3E}">
        <p14:creationId xmlns:p14="http://schemas.microsoft.com/office/powerpoint/2010/main" val="240517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9050" y="1"/>
            <a:ext cx="12192000" cy="3545113"/>
          </a:xfrm>
          <a:prstGeom prst="rect">
            <a:avLst/>
          </a:prstGeom>
        </p:spPr>
      </p:pic>
    </p:spTree>
    <p:extLst>
      <p:ext uri="{BB962C8B-B14F-4D97-AF65-F5344CB8AC3E}">
        <p14:creationId xmlns:p14="http://schemas.microsoft.com/office/powerpoint/2010/main" val="2582251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a:t>Click </a:t>
            </a:r>
          </a:p>
        </p:txBody>
      </p:sp>
    </p:spTree>
    <p:extLst>
      <p:ext uri="{BB962C8B-B14F-4D97-AF65-F5344CB8AC3E}">
        <p14:creationId xmlns:p14="http://schemas.microsoft.com/office/powerpoint/2010/main" val="4017270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a:t>
            </a:fld>
            <a:endParaRPr lang="en-US"/>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a:t>Click to edit </a:t>
            </a:r>
          </a:p>
        </p:txBody>
      </p:sp>
    </p:spTree>
    <p:extLst>
      <p:ext uri="{BB962C8B-B14F-4D97-AF65-F5344CB8AC3E}">
        <p14:creationId xmlns:p14="http://schemas.microsoft.com/office/powerpoint/2010/main" val="177213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364535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a:t>Title Slide</a:t>
            </a:r>
          </a:p>
        </p:txBody>
      </p:sp>
    </p:spTree>
    <p:extLst>
      <p:ext uri="{BB962C8B-B14F-4D97-AF65-F5344CB8AC3E}">
        <p14:creationId xmlns:p14="http://schemas.microsoft.com/office/powerpoint/2010/main" val="34124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68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Horizontal)">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0"/>
            <a:ext cx="5263816" cy="5753100"/>
          </a:xfrm>
          <a:prstGeom prst="rect">
            <a:avLst/>
          </a:prstGeom>
        </p:spPr>
        <p:txBody>
          <a:bodyPr vert="horz" lIns="91440" tIns="45720" rIns="91440" bIns="45720" rtlCol="0" anchor="ctr" anchorCtr="0">
            <a:noAutofit/>
          </a:bodyPr>
          <a:lstStyle>
            <a:lvl1pPr>
              <a:lnSpc>
                <a:spcPct val="100000"/>
              </a:lnSpc>
              <a:defRPr>
                <a:solidFill>
                  <a:schemeClr val="tx1"/>
                </a:solidFill>
              </a:defRPr>
            </a:lvl1pPr>
          </a:lstStyle>
          <a:p>
            <a:r>
              <a:rPr lang="en-US"/>
              <a:t>Click to edit Master title style</a:t>
            </a:r>
          </a:p>
        </p:txBody>
      </p:sp>
      <p:sp>
        <p:nvSpPr>
          <p:cNvPr id="3" name="Oval 2">
            <a:extLst>
              <a:ext uri="{FF2B5EF4-FFF2-40B4-BE49-F238E27FC236}">
                <a16:creationId xmlns:a16="http://schemas.microsoft.com/office/drawing/2014/main" id="{96935034-F1E7-45C6-90F2-C602F782C4AA}"/>
              </a:ext>
              <a:ext uri="{C183D7F6-B498-43B3-948B-1728B52AA6E4}">
                <adec:decorative xmlns:adec="http://schemas.microsoft.com/office/drawing/2017/decorative" val="1"/>
              </a:ext>
            </a:extLst>
          </p:cNvPr>
          <p:cNvSpPr/>
          <p:nvPr userDrawn="1"/>
        </p:nvSpPr>
        <p:spPr>
          <a:xfrm>
            <a:off x="6064478" y="429310"/>
            <a:ext cx="76200" cy="5362575"/>
          </a:xfrm>
          <a:prstGeom prst="ellipse">
            <a:avLst/>
          </a:prstGeom>
          <a:solidFill>
            <a:schemeClr val="tx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DE89D9-B5B5-44B4-BD91-F317054FBE1C}"/>
              </a:ext>
            </a:extLst>
          </p:cNvPr>
          <p:cNvSpPr>
            <a:spLocks noGrp="1"/>
          </p:cNvSpPr>
          <p:nvPr>
            <p:ph sz="quarter" idx="10"/>
          </p:nvPr>
        </p:nvSpPr>
        <p:spPr>
          <a:xfrm>
            <a:off x="6356684" y="304800"/>
            <a:ext cx="5187616" cy="575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013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34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1289BE7D-1215-472B-8E96-33B39885C32E}"/>
              </a:ext>
            </a:extLst>
          </p:cNvPr>
          <p:cNvSpPr>
            <a:spLocks noGrp="1"/>
          </p:cNvSpPr>
          <p:nvPr>
            <p:ph type="title"/>
          </p:nvPr>
        </p:nvSpPr>
        <p:spPr>
          <a:xfrm>
            <a:off x="647700" y="304800"/>
            <a:ext cx="10858500" cy="1320800"/>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BF2AC34-E280-4117-AC49-8FDFCE9006B6}"/>
              </a:ext>
            </a:extLst>
          </p:cNvPr>
          <p:cNvSpPr>
            <a:spLocks noGrp="1"/>
          </p:cNvSpPr>
          <p:nvPr>
            <p:ph sz="quarter" idx="10"/>
          </p:nvPr>
        </p:nvSpPr>
        <p:spPr>
          <a:xfrm>
            <a:off x="647700"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B9E7ACB-46E8-4425-AE03-6C52694602A6}"/>
              </a:ext>
            </a:extLst>
          </p:cNvPr>
          <p:cNvSpPr>
            <a:spLocks noGrp="1"/>
          </p:cNvSpPr>
          <p:nvPr>
            <p:ph sz="quarter" idx="11"/>
          </p:nvPr>
        </p:nvSpPr>
        <p:spPr>
          <a:xfrm>
            <a:off x="4376737"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39A5F31-DAAD-418F-B6E7-C43CE4C5BAC9}"/>
              </a:ext>
            </a:extLst>
          </p:cNvPr>
          <p:cNvSpPr>
            <a:spLocks noGrp="1"/>
          </p:cNvSpPr>
          <p:nvPr>
            <p:ph sz="quarter" idx="12"/>
          </p:nvPr>
        </p:nvSpPr>
        <p:spPr>
          <a:xfrm>
            <a:off x="8105775"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026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699CDD5-D47B-4671-A89C-2BD3226A96E4}"/>
              </a:ext>
            </a:extLst>
          </p:cNvPr>
          <p:cNvSpPr>
            <a:spLocks noGrp="1"/>
          </p:cNvSpPr>
          <p:nvPr>
            <p:ph type="title"/>
          </p:nvPr>
        </p:nvSpPr>
        <p:spPr>
          <a:xfrm>
            <a:off x="647700" y="304800"/>
            <a:ext cx="10858500" cy="1306286"/>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a:extLst>
              <a:ext uri="{FF2B5EF4-FFF2-40B4-BE49-F238E27FC236}">
                <a16:creationId xmlns:a16="http://schemas.microsoft.com/office/drawing/2014/main" id="{C19936BF-D909-4B69-B0DC-2A31753C3893}"/>
              </a:ext>
            </a:extLst>
          </p:cNvPr>
          <p:cNvSpPr>
            <a:spLocks noGrp="1"/>
          </p:cNvSpPr>
          <p:nvPr>
            <p:ph sz="quarter" idx="11"/>
          </p:nvPr>
        </p:nvSpPr>
        <p:spPr>
          <a:xfrm>
            <a:off x="647700" y="1917701"/>
            <a:ext cx="5201556" cy="1817688"/>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79BD6580-94FF-4302-B7EE-6FFDCD78C0D6}"/>
              </a:ext>
            </a:extLst>
          </p:cNvPr>
          <p:cNvSpPr>
            <a:spLocks noGrp="1"/>
          </p:cNvSpPr>
          <p:nvPr>
            <p:ph sz="quarter" idx="12"/>
          </p:nvPr>
        </p:nvSpPr>
        <p:spPr>
          <a:xfrm>
            <a:off x="647699" y="4240212"/>
            <a:ext cx="5201557" cy="1817688"/>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2DC9D97D-4067-4D82-8F60-D276632FC88E}"/>
              </a:ext>
            </a:extLst>
          </p:cNvPr>
          <p:cNvSpPr>
            <a:spLocks noGrp="1"/>
          </p:cNvSpPr>
          <p:nvPr>
            <p:ph sz="quarter" idx="13"/>
          </p:nvPr>
        </p:nvSpPr>
        <p:spPr>
          <a:xfrm>
            <a:off x="6172200" y="1917701"/>
            <a:ext cx="5143500" cy="1817688"/>
          </a:xfrm>
        </p:spPr>
        <p:txBody>
          <a:bodyPr/>
          <a:lstStyle/>
          <a:p>
            <a:pPr lvl="0"/>
            <a:r>
              <a:rPr lang="en-US"/>
              <a:t>Click to edit Master text styles</a:t>
            </a:r>
          </a:p>
        </p:txBody>
      </p:sp>
      <p:sp>
        <p:nvSpPr>
          <p:cNvPr id="15" name="Content Placeholder">
            <a:extLst>
              <a:ext uri="{FF2B5EF4-FFF2-40B4-BE49-F238E27FC236}">
                <a16:creationId xmlns:a16="http://schemas.microsoft.com/office/drawing/2014/main" id="{2F9F0E31-A4E6-4D62-8898-5A66B193033F}"/>
              </a:ext>
            </a:extLst>
          </p:cNvPr>
          <p:cNvSpPr>
            <a:spLocks noGrp="1"/>
          </p:cNvSpPr>
          <p:nvPr>
            <p:ph sz="quarter" idx="14"/>
          </p:nvPr>
        </p:nvSpPr>
        <p:spPr>
          <a:xfrm>
            <a:off x="6172200" y="4191620"/>
            <a:ext cx="5143500" cy="1817688"/>
          </a:xfrm>
        </p:spPr>
        <p:txBody>
          <a:bodyPr/>
          <a:lstStyle/>
          <a:p>
            <a:pPr lvl="0"/>
            <a:r>
              <a:rPr lang="en-US"/>
              <a:t>Click to edit Master text styles</a:t>
            </a:r>
          </a:p>
        </p:txBody>
      </p:sp>
    </p:spTree>
    <p:extLst>
      <p:ext uri="{BB962C8B-B14F-4D97-AF65-F5344CB8AC3E}">
        <p14:creationId xmlns:p14="http://schemas.microsoft.com/office/powerpoint/2010/main" val="209721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601930"/>
      </p:ext>
    </p:extLst>
  </p:cSld>
  <p:clrMap bg1="lt1" tx1="dk1" bg2="lt2" tx2="dk2" accent1="accent1" accent2="accent2" accent3="accent3" accent4="accent4" accent5="accent5" accent6="accent6" hlink="hlink" folHlink="folHlink"/>
  <p:sldLayoutIdLst>
    <p:sldLayoutId id="2147483677" r:id="rId1"/>
    <p:sldLayoutId id="2147483662" r:id="rId2"/>
    <p:sldLayoutId id="2147483675" r:id="rId3"/>
    <p:sldLayoutId id="2147483674" r:id="rId4"/>
    <p:sldLayoutId id="2147483650" r:id="rId5"/>
    <p:sldLayoutId id="2147483676" r:id="rId6"/>
    <p:sldLayoutId id="2147483652" r:id="rId7"/>
    <p:sldLayoutId id="2147483658" r:id="rId8"/>
    <p:sldLayoutId id="2147483660" r:id="rId9"/>
    <p:sldLayoutId id="2147483673" r:id="rId10"/>
  </p:sldLayoutIdLst>
  <p:hf sldNum="0"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mn-lt"/>
          <a:ea typeface="+mn-ea"/>
          <a:cs typeface="+mn-cs"/>
        </a:defRPr>
      </a:lvl1pPr>
      <a:lvl2pPr marL="685800"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7663" algn="l"/>
          <a:tab pos="569913" algn="ctr"/>
        </a:tabLst>
        <a:defRPr sz="3400" kern="1200">
          <a:solidFill>
            <a:schemeClr val="tx1"/>
          </a:solidFill>
          <a:latin typeface="+mn-lt"/>
          <a:ea typeface="+mn-ea"/>
          <a:cs typeface="+mn-cs"/>
        </a:defRPr>
      </a:lvl2pPr>
      <a:lvl3pPr marL="108743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mn-lt"/>
          <a:ea typeface="+mn-ea"/>
          <a:cs typeface="+mn-cs"/>
        </a:defRPr>
      </a:lvl3pPr>
      <a:lvl4pPr marL="154463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mn-lt"/>
          <a:ea typeface="+mn-ea"/>
          <a:cs typeface="+mn-cs"/>
        </a:defRPr>
      </a:lvl4pPr>
      <a:lvl5pPr marL="19478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840" userDrawn="1">
          <p15:clr>
            <a:srgbClr val="F26B43"/>
          </p15:clr>
        </p15:guide>
        <p15:guide id="3" pos="384" userDrawn="1">
          <p15:clr>
            <a:srgbClr val="F26B43"/>
          </p15:clr>
        </p15:guide>
        <p15:guide id="5" pos="7248" userDrawn="1">
          <p15:clr>
            <a:srgbClr val="F26B43"/>
          </p15:clr>
        </p15:guide>
        <p15:guide id="6" orient="horz" pos="192" userDrawn="1">
          <p15:clr>
            <a:srgbClr val="F26B43"/>
          </p15:clr>
        </p15:guide>
        <p15:guide id="8" orient="horz" pos="3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9337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90" r:id="rId8"/>
    <p:sldLayoutId id="2147483791" r:id="rId9"/>
    <p:sldLayoutId id="2147483792" r:id="rId10"/>
    <p:sldLayoutId id="2147483794" r:id="rId11"/>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109ED5-69E9-4721-9CE3-6BF961E7600A}"/>
              </a:ext>
            </a:extLst>
          </p:cNvPr>
          <p:cNvSpPr>
            <a:spLocks noGrp="1"/>
          </p:cNvSpPr>
          <p:nvPr>
            <p:ph type="title"/>
          </p:nvPr>
        </p:nvSpPr>
        <p:spPr>
          <a:xfrm>
            <a:off x="1519865" y="2418346"/>
            <a:ext cx="9347200" cy="2441986"/>
          </a:xfrm>
        </p:spPr>
        <p:txBody>
          <a:bodyPr/>
          <a:lstStyle/>
          <a:p>
            <a:r>
              <a:rPr lang="en-US" sz="5400" dirty="0">
                <a:cs typeface="Aharoni"/>
              </a:rPr>
              <a:t>California Practitioners Advisory Group </a:t>
            </a:r>
            <a:br>
              <a:rPr lang="en-US" sz="5400" dirty="0">
                <a:cs typeface="Aharoni"/>
              </a:rPr>
            </a:br>
            <a:r>
              <a:rPr lang="en-US" sz="3200" b="0" dirty="0">
                <a:cs typeface="Aharoni"/>
              </a:rPr>
              <a:t>Item 2: February 18, 2022</a:t>
            </a:r>
            <a:endParaRPr lang="en-US" dirty="0"/>
          </a:p>
        </p:txBody>
      </p:sp>
    </p:spTree>
    <p:extLst>
      <p:ext uri="{BB962C8B-B14F-4D97-AF65-F5344CB8AC3E}">
        <p14:creationId xmlns:p14="http://schemas.microsoft.com/office/powerpoint/2010/main" val="904873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9F35-F1F6-43C5-875D-8F12ED31C86A}"/>
              </a:ext>
            </a:extLst>
          </p:cNvPr>
          <p:cNvSpPr>
            <a:spLocks noGrp="1"/>
          </p:cNvSpPr>
          <p:nvPr>
            <p:ph type="title"/>
          </p:nvPr>
        </p:nvSpPr>
        <p:spPr/>
        <p:txBody>
          <a:bodyPr/>
          <a:lstStyle/>
          <a:p>
            <a:r>
              <a:rPr lang="en-US" sz="5400" dirty="0">
                <a:cs typeface="Aharoni"/>
              </a:rPr>
              <a:t>Timeline of DASS Program (1)</a:t>
            </a:r>
            <a:endParaRPr lang="en-US" sz="5400" dirty="0"/>
          </a:p>
        </p:txBody>
      </p:sp>
      <p:sp>
        <p:nvSpPr>
          <p:cNvPr id="3" name="Content Placeholder 2">
            <a:extLst>
              <a:ext uri="{FF2B5EF4-FFF2-40B4-BE49-F238E27FC236}">
                <a16:creationId xmlns:a16="http://schemas.microsoft.com/office/drawing/2014/main" id="{D17EA287-1059-4DDD-9409-813407400E1D}"/>
              </a:ext>
            </a:extLst>
          </p:cNvPr>
          <p:cNvSpPr>
            <a:spLocks noGrp="1"/>
          </p:cNvSpPr>
          <p:nvPr>
            <p:ph sz="quarter" idx="10"/>
          </p:nvPr>
        </p:nvSpPr>
        <p:spPr/>
        <p:txBody>
          <a:bodyPr vert="horz" lIns="91440" tIns="45720" rIns="91440" bIns="45720" rtlCol="0" anchor="t">
            <a:normAutofit fontScale="85000" lnSpcReduction="20000"/>
          </a:bodyPr>
          <a:lstStyle/>
          <a:p>
            <a:r>
              <a:rPr lang="en-US" b="1" dirty="0">
                <a:latin typeface="Arial"/>
                <a:cs typeface="Arial"/>
              </a:rPr>
              <a:t>2017: </a:t>
            </a:r>
            <a:r>
              <a:rPr lang="en-US" dirty="0">
                <a:latin typeface="Arial"/>
                <a:cs typeface="Arial"/>
              </a:rPr>
              <a:t>SBE Requests Development of DASS Program</a:t>
            </a:r>
          </a:p>
          <a:p>
            <a:r>
              <a:rPr lang="en-US" b="1" dirty="0">
                <a:latin typeface="Arial"/>
                <a:cs typeface="Arial"/>
              </a:rPr>
              <a:t>2018: </a:t>
            </a:r>
            <a:r>
              <a:rPr lang="en-US" dirty="0">
                <a:latin typeface="Arial"/>
                <a:cs typeface="Arial"/>
              </a:rPr>
              <a:t>SBE Approves Modified Methods for State Indicators for DASS Program Schools</a:t>
            </a:r>
          </a:p>
          <a:p>
            <a:r>
              <a:rPr lang="en-US" b="1" dirty="0">
                <a:latin typeface="Arial"/>
                <a:cs typeface="Arial"/>
              </a:rPr>
              <a:t>2020: </a:t>
            </a:r>
            <a:r>
              <a:rPr lang="en-US" dirty="0">
                <a:latin typeface="Arial"/>
                <a:cs typeface="Arial"/>
              </a:rPr>
              <a:t>California receives letter from ED stating that the use of modified methods to calculate state indicators for DASS schools is not permissible. Specifically, the following is prohibited:</a:t>
            </a:r>
          </a:p>
          <a:p>
            <a:pPr lvl="1"/>
            <a:r>
              <a:rPr lang="en-US" dirty="0">
                <a:latin typeface="Arial"/>
                <a:cs typeface="Arial"/>
              </a:rPr>
              <a:t>Establish different cut scores for the Academic Indicator</a:t>
            </a:r>
          </a:p>
          <a:p>
            <a:pPr lvl="1"/>
            <a:r>
              <a:rPr lang="en-US" dirty="0">
                <a:latin typeface="Arial"/>
                <a:cs typeface="Arial"/>
              </a:rPr>
              <a:t>Use a one-year graduation rate</a:t>
            </a:r>
          </a:p>
          <a:p>
            <a:endParaRPr lang="en-US" dirty="0">
              <a:latin typeface="Arial"/>
              <a:cs typeface="Arial"/>
            </a:endParaRPr>
          </a:p>
        </p:txBody>
      </p:sp>
    </p:spTree>
    <p:extLst>
      <p:ext uri="{BB962C8B-B14F-4D97-AF65-F5344CB8AC3E}">
        <p14:creationId xmlns:p14="http://schemas.microsoft.com/office/powerpoint/2010/main" val="150918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9F35-F1F6-43C5-875D-8F12ED31C86A}"/>
              </a:ext>
            </a:extLst>
          </p:cNvPr>
          <p:cNvSpPr>
            <a:spLocks noGrp="1"/>
          </p:cNvSpPr>
          <p:nvPr>
            <p:ph type="title"/>
          </p:nvPr>
        </p:nvSpPr>
        <p:spPr/>
        <p:txBody>
          <a:bodyPr/>
          <a:lstStyle/>
          <a:p>
            <a:r>
              <a:rPr lang="en-US" sz="5400" dirty="0">
                <a:cs typeface="Aharoni"/>
              </a:rPr>
              <a:t>Timeline of DASS Program (2)</a:t>
            </a:r>
            <a:endParaRPr lang="en-US" sz="5400" dirty="0"/>
          </a:p>
        </p:txBody>
      </p:sp>
      <p:sp>
        <p:nvSpPr>
          <p:cNvPr id="3" name="Content Placeholder 2">
            <a:extLst>
              <a:ext uri="{FF2B5EF4-FFF2-40B4-BE49-F238E27FC236}">
                <a16:creationId xmlns:a16="http://schemas.microsoft.com/office/drawing/2014/main" id="{D17EA287-1059-4DDD-9409-813407400E1D}"/>
              </a:ext>
            </a:extLst>
          </p:cNvPr>
          <p:cNvSpPr>
            <a:spLocks noGrp="1"/>
          </p:cNvSpPr>
          <p:nvPr>
            <p:ph sz="quarter" idx="10"/>
          </p:nvPr>
        </p:nvSpPr>
        <p:spPr/>
        <p:txBody>
          <a:bodyPr vert="horz" lIns="91440" tIns="45720" rIns="91440" bIns="45720" rtlCol="0" anchor="t">
            <a:normAutofit fontScale="92500" lnSpcReduction="10000"/>
          </a:bodyPr>
          <a:lstStyle/>
          <a:p>
            <a:r>
              <a:rPr lang="en-US" sz="3200" b="1" dirty="0">
                <a:latin typeface="Arial"/>
                <a:cs typeface="Arial"/>
              </a:rPr>
              <a:t>2020 (continued):</a:t>
            </a:r>
            <a:r>
              <a:rPr lang="en-US" sz="3200" dirty="0">
                <a:latin typeface="Arial"/>
                <a:cs typeface="Arial"/>
              </a:rPr>
              <a:t> In December, the CPAG received an update on the letter from ED and received feedback on the modified measures for DASS schools. Also, the SBE received an Information Memorandum on the letter from ED.</a:t>
            </a:r>
          </a:p>
          <a:p>
            <a:r>
              <a:rPr lang="en-US" sz="3000" b="1" dirty="0">
                <a:latin typeface="Arial"/>
                <a:cs typeface="Arial"/>
              </a:rPr>
              <a:t>2021: </a:t>
            </a:r>
            <a:r>
              <a:rPr lang="en-US" sz="3000" dirty="0">
                <a:latin typeface="Arial"/>
                <a:cs typeface="Arial"/>
              </a:rPr>
              <a:t>In January, t</a:t>
            </a:r>
            <a:r>
              <a:rPr lang="en-US" sz="3200" dirty="0">
                <a:latin typeface="Arial" panose="020B0604020202020204" pitchFamily="34" charset="0"/>
                <a:cs typeface="Arial" panose="020B0604020202020204" pitchFamily="34" charset="0"/>
              </a:rPr>
              <a:t>he SBE approved amendments to California’s ESSA State Plan to bring the DASS modified methods business rules for calculating the Academic Achievement indicator into compliance with ESEA requirements. </a:t>
            </a:r>
          </a:p>
          <a:p>
            <a:endParaRPr lang="en-US" sz="3000" b="1" dirty="0">
              <a:latin typeface="Arial"/>
              <a:cs typeface="Arial"/>
            </a:endParaRPr>
          </a:p>
          <a:p>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latin typeface="Arial"/>
              <a:cs typeface="Arial"/>
            </a:endParaRPr>
          </a:p>
        </p:txBody>
      </p:sp>
    </p:spTree>
    <p:extLst>
      <p:ext uri="{BB962C8B-B14F-4D97-AF65-F5344CB8AC3E}">
        <p14:creationId xmlns:p14="http://schemas.microsoft.com/office/powerpoint/2010/main" val="374109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9F35-F1F6-43C5-875D-8F12ED31C86A}"/>
              </a:ext>
            </a:extLst>
          </p:cNvPr>
          <p:cNvSpPr>
            <a:spLocks noGrp="1"/>
          </p:cNvSpPr>
          <p:nvPr>
            <p:ph type="title"/>
          </p:nvPr>
        </p:nvSpPr>
        <p:spPr/>
        <p:txBody>
          <a:bodyPr/>
          <a:lstStyle/>
          <a:p>
            <a:r>
              <a:rPr lang="en-US" sz="5400" dirty="0">
                <a:cs typeface="Aharoni"/>
              </a:rPr>
              <a:t>Timeline of DASS Program (3)</a:t>
            </a:r>
            <a:endParaRPr lang="en-US" sz="5400" dirty="0"/>
          </a:p>
        </p:txBody>
      </p:sp>
      <p:sp>
        <p:nvSpPr>
          <p:cNvPr id="3" name="Content Placeholder 2">
            <a:extLst>
              <a:ext uri="{FF2B5EF4-FFF2-40B4-BE49-F238E27FC236}">
                <a16:creationId xmlns:a16="http://schemas.microsoft.com/office/drawing/2014/main" id="{D17EA287-1059-4DDD-9409-813407400E1D}"/>
              </a:ext>
            </a:extLst>
          </p:cNvPr>
          <p:cNvSpPr>
            <a:spLocks noGrp="1"/>
          </p:cNvSpPr>
          <p:nvPr>
            <p:ph sz="quarter" idx="10"/>
          </p:nvPr>
        </p:nvSpPr>
        <p:spPr/>
        <p:txBody>
          <a:bodyPr vert="horz" lIns="91440" tIns="45720" rIns="91440" bIns="45720" rtlCol="0" anchor="t">
            <a:normAutofit/>
          </a:bodyPr>
          <a:lstStyle/>
          <a:p>
            <a:pPr lvl="0">
              <a:buClr>
                <a:srgbClr val="2B50AC"/>
              </a:buClr>
            </a:pPr>
            <a:r>
              <a:rPr lang="en-US" b="1" dirty="0">
                <a:solidFill>
                  <a:srgbClr val="354052"/>
                </a:solidFill>
                <a:latin typeface="Arial"/>
              </a:rPr>
              <a:t>2022:</a:t>
            </a:r>
            <a:r>
              <a:rPr lang="en-US" dirty="0">
                <a:solidFill>
                  <a:srgbClr val="354052"/>
                </a:solidFill>
                <a:latin typeface="Arial"/>
              </a:rPr>
              <a:t> In January ED sent two letters in response to California’s ESSA State Plan amendments. In February the SBE received a memo with a copy of the responses from ED. </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latin typeface="Arial"/>
              <a:cs typeface="Arial"/>
            </a:endParaRPr>
          </a:p>
        </p:txBody>
      </p:sp>
    </p:spTree>
    <p:extLst>
      <p:ext uri="{BB962C8B-B14F-4D97-AF65-F5344CB8AC3E}">
        <p14:creationId xmlns:p14="http://schemas.microsoft.com/office/powerpoint/2010/main" val="4291241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027DF4-F6C6-4233-BD9F-0E3A65603586}"/>
              </a:ext>
            </a:extLst>
          </p:cNvPr>
          <p:cNvSpPr>
            <a:spLocks noGrp="1"/>
          </p:cNvSpPr>
          <p:nvPr>
            <p:ph type="title"/>
          </p:nvPr>
        </p:nvSpPr>
        <p:spPr/>
        <p:txBody>
          <a:bodyPr/>
          <a:lstStyle/>
          <a:p>
            <a:r>
              <a:rPr lang="en-US" sz="6000" dirty="0"/>
              <a:t>Every Student Succeeds Act Requirements</a:t>
            </a:r>
          </a:p>
        </p:txBody>
      </p:sp>
    </p:spTree>
    <p:extLst>
      <p:ext uri="{BB962C8B-B14F-4D97-AF65-F5344CB8AC3E}">
        <p14:creationId xmlns:p14="http://schemas.microsoft.com/office/powerpoint/2010/main" val="102617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907A4-F76C-46DE-A871-298B5F489107}"/>
              </a:ext>
            </a:extLst>
          </p:cNvPr>
          <p:cNvSpPr>
            <a:spLocks noGrp="1"/>
          </p:cNvSpPr>
          <p:nvPr>
            <p:ph type="title"/>
          </p:nvPr>
        </p:nvSpPr>
        <p:spPr/>
        <p:txBody>
          <a:bodyPr/>
          <a:lstStyle/>
          <a:p>
            <a:r>
              <a:rPr lang="en-US" sz="5400" dirty="0">
                <a:cs typeface="Aharoni"/>
              </a:rPr>
              <a:t>ESSA Requirements</a:t>
            </a:r>
            <a:endParaRPr lang="en-US" sz="5400" dirty="0"/>
          </a:p>
        </p:txBody>
      </p:sp>
      <p:sp>
        <p:nvSpPr>
          <p:cNvPr id="3" name="Content Placeholder 2">
            <a:extLst>
              <a:ext uri="{FF2B5EF4-FFF2-40B4-BE49-F238E27FC236}">
                <a16:creationId xmlns:a16="http://schemas.microsoft.com/office/drawing/2014/main" id="{956737A8-E3EF-4569-A655-E1328747FE51}"/>
              </a:ext>
            </a:extLst>
          </p:cNvPr>
          <p:cNvSpPr>
            <a:spLocks noGrp="1"/>
          </p:cNvSpPr>
          <p:nvPr>
            <p:ph sz="quarter" idx="10"/>
          </p:nvPr>
        </p:nvSpPr>
        <p:spPr>
          <a:xfrm>
            <a:off x="647699" y="1709468"/>
            <a:ext cx="10858499" cy="4937903"/>
          </a:xfrm>
        </p:spPr>
        <p:txBody>
          <a:bodyPr vert="horz" lIns="91440" tIns="45720" rIns="91440" bIns="45720" rtlCol="0" anchor="t">
            <a:normAutofit/>
          </a:bodyPr>
          <a:lstStyle/>
          <a:p>
            <a:r>
              <a:rPr lang="en-US" dirty="0">
                <a:latin typeface="Arial"/>
                <a:ea typeface="Open Sans"/>
                <a:cs typeface="Arial"/>
              </a:rPr>
              <a:t>ESSA only</a:t>
            </a:r>
            <a:r>
              <a:rPr lang="en-US" dirty="0">
                <a:latin typeface="Arial"/>
                <a:ea typeface="+mn-lt"/>
                <a:cs typeface="Arial"/>
              </a:rPr>
              <a:t> allows the use of alternative accountability metrics for schools missing the data required for accountability determinations (i.e., P-2 schools). </a:t>
            </a:r>
            <a:endParaRPr lang="en-US" dirty="0">
              <a:latin typeface="Arial"/>
              <a:cs typeface="Arial"/>
            </a:endParaRPr>
          </a:p>
          <a:p>
            <a:r>
              <a:rPr lang="en-US" dirty="0">
                <a:latin typeface="Arial"/>
                <a:ea typeface="+mn-lt"/>
                <a:cs typeface="Arial"/>
              </a:rPr>
              <a:t>"Modified Metrics" were not approved by ED</a:t>
            </a:r>
          </a:p>
          <a:p>
            <a:pPr lvl="1"/>
            <a:r>
              <a:rPr lang="en-US" dirty="0">
                <a:latin typeface="Arial"/>
                <a:ea typeface="+mn-lt"/>
                <a:cs typeface="Arial"/>
              </a:rPr>
              <a:t>California has the necessary data to make accountability determinations based on all indicators</a:t>
            </a:r>
          </a:p>
        </p:txBody>
      </p:sp>
    </p:spTree>
    <p:extLst>
      <p:ext uri="{BB962C8B-B14F-4D97-AF65-F5344CB8AC3E}">
        <p14:creationId xmlns:p14="http://schemas.microsoft.com/office/powerpoint/2010/main" val="2193170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9C72-499E-451C-A96D-1C751239EBEF}"/>
              </a:ext>
            </a:extLst>
          </p:cNvPr>
          <p:cNvSpPr>
            <a:spLocks noGrp="1"/>
          </p:cNvSpPr>
          <p:nvPr>
            <p:ph type="title"/>
          </p:nvPr>
        </p:nvSpPr>
        <p:spPr/>
        <p:txBody>
          <a:bodyPr/>
          <a:lstStyle/>
          <a:p>
            <a:r>
              <a:rPr lang="en-US" sz="5400" dirty="0">
                <a:cs typeface="Aharoni"/>
              </a:rPr>
              <a:t>Denial of Amendments Impact</a:t>
            </a:r>
            <a:endParaRPr lang="en-US" sz="5400" dirty="0"/>
          </a:p>
        </p:txBody>
      </p:sp>
      <p:sp>
        <p:nvSpPr>
          <p:cNvPr id="3" name="Content Placeholder 2">
            <a:extLst>
              <a:ext uri="{FF2B5EF4-FFF2-40B4-BE49-F238E27FC236}">
                <a16:creationId xmlns:a16="http://schemas.microsoft.com/office/drawing/2014/main" id="{A0A89357-D943-4EF8-A04D-B483C864C2C6}"/>
              </a:ext>
            </a:extLst>
          </p:cNvPr>
          <p:cNvSpPr>
            <a:spLocks noGrp="1"/>
          </p:cNvSpPr>
          <p:nvPr>
            <p:ph sz="quarter" idx="10"/>
          </p:nvPr>
        </p:nvSpPr>
        <p:spPr>
          <a:xfrm>
            <a:off x="647699" y="1752599"/>
            <a:ext cx="10858499" cy="5105401"/>
          </a:xfrm>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Graduation Indicator:</a:t>
            </a:r>
          </a:p>
          <a:p>
            <a:pPr lvl="1"/>
            <a:r>
              <a:rPr lang="en-US" dirty="0">
                <a:latin typeface="Arial" panose="020B0604020202020204" pitchFamily="34" charset="0"/>
                <a:cs typeface="Arial" panose="020B0604020202020204" pitchFamily="34" charset="0"/>
              </a:rPr>
              <a:t>DASS schools will receive the 4-year cohort rate</a:t>
            </a:r>
          </a:p>
          <a:p>
            <a:r>
              <a:rPr lang="en-US" dirty="0">
                <a:latin typeface="Arial" panose="020B0604020202020204" pitchFamily="34" charset="0"/>
                <a:cs typeface="Arial" panose="020B0604020202020204" pitchFamily="34" charset="0"/>
              </a:rPr>
              <a:t>Academic Indicator:</a:t>
            </a:r>
          </a:p>
          <a:p>
            <a:pPr lvl="1"/>
            <a:r>
              <a:rPr lang="en-US" dirty="0">
                <a:latin typeface="Arial" panose="020B0604020202020204" pitchFamily="34" charset="0"/>
                <a:cs typeface="Arial" panose="020B0604020202020204" pitchFamily="34" charset="0"/>
              </a:rPr>
              <a:t>DASS schools will be held to same cut scores on the five-by-five performance level grid as non-DASS schools</a:t>
            </a:r>
          </a:p>
          <a:p>
            <a:r>
              <a:rPr lang="en-US" dirty="0">
                <a:latin typeface="Arial" panose="020B0604020202020204" pitchFamily="34" charset="0"/>
                <a:ea typeface="+mn-lt"/>
                <a:cs typeface="Arial" panose="020B0604020202020204" pitchFamily="34" charset="0"/>
              </a:rPr>
              <a:t>Impact begins with release of the 2022 Dashboard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78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9C72-499E-451C-A96D-1C751239EBEF}"/>
              </a:ext>
            </a:extLst>
          </p:cNvPr>
          <p:cNvSpPr>
            <a:spLocks noGrp="1"/>
          </p:cNvSpPr>
          <p:nvPr>
            <p:ph type="title"/>
          </p:nvPr>
        </p:nvSpPr>
        <p:spPr/>
        <p:txBody>
          <a:bodyPr/>
          <a:lstStyle/>
          <a:p>
            <a:r>
              <a:rPr lang="en-US" sz="5400" dirty="0">
                <a:cs typeface="Aharoni"/>
              </a:rPr>
              <a:t>Request for Waiver of ESSA Statute</a:t>
            </a:r>
            <a:endParaRPr lang="en-US" sz="5400" dirty="0"/>
          </a:p>
        </p:txBody>
      </p:sp>
      <p:sp>
        <p:nvSpPr>
          <p:cNvPr id="3" name="Content Placeholder 2">
            <a:extLst>
              <a:ext uri="{FF2B5EF4-FFF2-40B4-BE49-F238E27FC236}">
                <a16:creationId xmlns:a16="http://schemas.microsoft.com/office/drawing/2014/main" id="{A0A89357-D943-4EF8-A04D-B483C864C2C6}"/>
              </a:ext>
            </a:extLst>
          </p:cNvPr>
          <p:cNvSpPr>
            <a:spLocks noGrp="1"/>
          </p:cNvSpPr>
          <p:nvPr>
            <p:ph sz="quarter" idx="10"/>
          </p:nvPr>
        </p:nvSpPr>
        <p:spPr>
          <a:xfrm>
            <a:off x="647699" y="1956390"/>
            <a:ext cx="10858499" cy="4101509"/>
          </a:xfrm>
        </p:spPr>
        <p:txBody>
          <a:bodyPr vert="horz" lIns="91440" tIns="45720" rIns="91440" bIns="45720" rtlCol="0" anchor="t">
            <a:normAutofit fontScale="92500" lnSpcReduction="20000"/>
          </a:bodyPr>
          <a:lstStyle/>
          <a:p>
            <a:r>
              <a:rPr lang="en-US" dirty="0">
                <a:latin typeface="Arial"/>
                <a:cs typeface="Arial"/>
              </a:rPr>
              <a:t>Would potentially allow current DASS system to stay in place:</a:t>
            </a:r>
          </a:p>
          <a:p>
            <a:pPr lvl="1"/>
            <a:r>
              <a:rPr lang="en-US" dirty="0">
                <a:latin typeface="Arial"/>
                <a:cs typeface="Arial"/>
              </a:rPr>
              <a:t>Modified Measures for DASS schools:</a:t>
            </a:r>
          </a:p>
          <a:p>
            <a:pPr marL="1087120" lvl="2"/>
            <a:r>
              <a:rPr lang="en-US" dirty="0">
                <a:latin typeface="Arial"/>
                <a:cs typeface="Arial"/>
              </a:rPr>
              <a:t>Graduation Rate Indicator:</a:t>
            </a:r>
          </a:p>
          <a:p>
            <a:pPr marL="1544320" lvl="3"/>
            <a:r>
              <a:rPr lang="en-US" dirty="0">
                <a:latin typeface="Arial"/>
                <a:cs typeface="Arial"/>
              </a:rPr>
              <a:t>DASS 1-year graduation rate</a:t>
            </a:r>
          </a:p>
          <a:p>
            <a:pPr marL="1544320" lvl="3"/>
            <a:r>
              <a:rPr lang="en-US" dirty="0">
                <a:latin typeface="Arial"/>
                <a:cs typeface="Arial"/>
              </a:rPr>
              <a:t>Different five-by-five cut scores for DASS schools</a:t>
            </a:r>
          </a:p>
          <a:p>
            <a:pPr marL="1087120" lvl="2"/>
            <a:r>
              <a:rPr lang="en-US" dirty="0">
                <a:latin typeface="Arial"/>
                <a:cs typeface="Arial"/>
              </a:rPr>
              <a:t>Academic Indicator: </a:t>
            </a:r>
          </a:p>
          <a:p>
            <a:pPr marL="1544320" lvl="3"/>
            <a:r>
              <a:rPr lang="en-US" dirty="0">
                <a:latin typeface="Arial"/>
                <a:cs typeface="Arial"/>
              </a:rPr>
              <a:t>Different five-by-five cut scores for DASS schools</a:t>
            </a:r>
          </a:p>
        </p:txBody>
      </p:sp>
    </p:spTree>
    <p:extLst>
      <p:ext uri="{BB962C8B-B14F-4D97-AF65-F5344CB8AC3E}">
        <p14:creationId xmlns:p14="http://schemas.microsoft.com/office/powerpoint/2010/main" val="1094159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1C1F-42D6-472B-BF57-CB734DA0031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CF34D2E-D5C8-4471-8E19-F78C4D04F230}"/>
              </a:ext>
            </a:extLst>
          </p:cNvPr>
          <p:cNvSpPr>
            <a:spLocks noGrp="1"/>
          </p:cNvSpPr>
          <p:nvPr>
            <p:ph sz="quarter" idx="10"/>
          </p:nvPr>
        </p:nvSpPr>
        <p:spPr/>
        <p:txBody>
          <a:bodyPr/>
          <a:lstStyle/>
          <a:p>
            <a:r>
              <a:rPr lang="en-US" dirty="0">
                <a:latin typeface="Arial" panose="020B0604020202020204" pitchFamily="34" charset="0"/>
                <a:cs typeface="Arial" panose="020B0604020202020204" pitchFamily="34" charset="0"/>
              </a:rPr>
              <a:t>Does the CPAG have any clarifying questions?</a:t>
            </a:r>
          </a:p>
          <a:p>
            <a:r>
              <a:rPr lang="en-US" dirty="0">
                <a:latin typeface="Arial" panose="020B0604020202020204" pitchFamily="34" charset="0"/>
                <a:cs typeface="Arial" panose="020B0604020202020204" pitchFamily="34" charset="0"/>
              </a:rPr>
              <a:t>Do members support California seeking a waiver of ESSA requirements to ensure the integrity of the DASS program?</a:t>
            </a:r>
          </a:p>
        </p:txBody>
      </p:sp>
    </p:spTree>
    <p:extLst>
      <p:ext uri="{BB962C8B-B14F-4D97-AF65-F5344CB8AC3E}">
        <p14:creationId xmlns:p14="http://schemas.microsoft.com/office/powerpoint/2010/main" val="2071579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C580A5-2AD8-4B33-A8E8-03B462802FB3}"/>
              </a:ext>
            </a:extLst>
          </p:cNvPr>
          <p:cNvSpPr>
            <a:spLocks noGrp="1"/>
          </p:cNvSpPr>
          <p:nvPr>
            <p:ph type="title"/>
          </p:nvPr>
        </p:nvSpPr>
        <p:spPr/>
        <p:txBody>
          <a:bodyPr/>
          <a:lstStyle/>
          <a:p>
            <a:r>
              <a:rPr lang="en-US" sz="5400" dirty="0">
                <a:cs typeface="Arial"/>
              </a:rPr>
              <a:t>Additional Considerations</a:t>
            </a:r>
            <a:endParaRPr lang="en-US" sz="5400" dirty="0">
              <a:ea typeface="+mj-lt"/>
              <a:cs typeface="+mj-lt"/>
            </a:endParaRPr>
          </a:p>
        </p:txBody>
      </p:sp>
    </p:spTree>
    <p:extLst>
      <p:ext uri="{BB962C8B-B14F-4D97-AF65-F5344CB8AC3E}">
        <p14:creationId xmlns:p14="http://schemas.microsoft.com/office/powerpoint/2010/main" val="3183879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793B-AE7D-48D0-828A-532AD29AD0D2}"/>
              </a:ext>
            </a:extLst>
          </p:cNvPr>
          <p:cNvSpPr>
            <a:spLocks noGrp="1"/>
          </p:cNvSpPr>
          <p:nvPr>
            <p:ph type="title"/>
          </p:nvPr>
        </p:nvSpPr>
        <p:spPr/>
        <p:txBody>
          <a:bodyPr/>
          <a:lstStyle/>
          <a:p>
            <a:r>
              <a:rPr lang="en-US" sz="4800" dirty="0">
                <a:cs typeface="Arial"/>
              </a:rPr>
              <a:t>ESSA Flexibilities and Other Considerations (1)</a:t>
            </a:r>
            <a:endParaRPr lang="en-US" sz="4800" dirty="0"/>
          </a:p>
        </p:txBody>
      </p:sp>
      <p:sp>
        <p:nvSpPr>
          <p:cNvPr id="3" name="Content Placeholder 2">
            <a:extLst>
              <a:ext uri="{FF2B5EF4-FFF2-40B4-BE49-F238E27FC236}">
                <a16:creationId xmlns:a16="http://schemas.microsoft.com/office/drawing/2014/main" id="{E35CBC2B-AF48-4CDE-A37B-C3163360B96B}"/>
              </a:ext>
            </a:extLst>
          </p:cNvPr>
          <p:cNvSpPr>
            <a:spLocks noGrp="1"/>
          </p:cNvSpPr>
          <p:nvPr>
            <p:ph sz="quarter" idx="10"/>
          </p:nvPr>
        </p:nvSpPr>
        <p:spPr/>
        <p:txBody>
          <a:bodyPr vert="horz" lIns="91440" tIns="45720" rIns="91440" bIns="45720" rtlCol="0" anchor="t">
            <a:normAutofit fontScale="85000" lnSpcReduction="20000"/>
          </a:bodyPr>
          <a:lstStyle/>
          <a:p>
            <a:pPr rtl="0" eaLnBrk="1" latinLnBrk="0" hangingPunct="1"/>
            <a:r>
              <a:rPr lang="en-US" kern="1200" dirty="0">
                <a:solidFill>
                  <a:schemeClr val="tx1"/>
                </a:solidFill>
                <a:effectLst/>
                <a:latin typeface="Arial" panose="020B0604020202020204" pitchFamily="34" charset="0"/>
                <a:cs typeface="Arial" panose="020B0604020202020204" pitchFamily="34" charset="0"/>
              </a:rPr>
              <a:t>Options under ESSA available to reduce the impact on DASS schools:</a:t>
            </a:r>
            <a:endParaRPr lang="en-US" dirty="0">
              <a:effectLst/>
              <a:latin typeface="Arial" panose="020B0604020202020204" pitchFamily="34" charset="0"/>
              <a:cs typeface="Arial" panose="020B0604020202020204" pitchFamily="34" charset="0"/>
            </a:endParaRPr>
          </a:p>
          <a:p>
            <a:pPr lvl="1" rtl="0" eaLnBrk="1" latinLnBrk="0" hangingPunct="1"/>
            <a:r>
              <a:rPr lang="en-US" kern="1200" dirty="0">
                <a:solidFill>
                  <a:schemeClr val="tx1"/>
                </a:solidFill>
                <a:effectLst/>
                <a:latin typeface="Arial" panose="020B0604020202020204" pitchFamily="34" charset="0"/>
                <a:cs typeface="Arial" panose="020B0604020202020204" pitchFamily="34" charset="0"/>
              </a:rPr>
              <a:t>Partial Attendance Modifications to Dashboard Indicators</a:t>
            </a:r>
            <a:endParaRPr lang="en-US" dirty="0">
              <a:effectLst/>
              <a:latin typeface="Arial" panose="020B0604020202020204" pitchFamily="34" charset="0"/>
              <a:cs typeface="Arial" panose="020B0604020202020204" pitchFamily="34" charset="0"/>
            </a:endParaRPr>
          </a:p>
          <a:p>
            <a:pPr lvl="1" rtl="0" eaLnBrk="1" latinLnBrk="0" hangingPunct="1"/>
            <a:r>
              <a:rPr lang="en-US" kern="1200" dirty="0">
                <a:solidFill>
                  <a:schemeClr val="tx1"/>
                </a:solidFill>
                <a:effectLst/>
                <a:latin typeface="Arial" panose="020B0604020202020204" pitchFamily="34" charset="0"/>
                <a:cs typeface="Arial" panose="020B0604020202020204" pitchFamily="34" charset="0"/>
              </a:rPr>
              <a:t>Modify ESSA school support eligibility</a:t>
            </a:r>
            <a:endParaRPr lang="en-US" dirty="0">
              <a:effectLst/>
              <a:latin typeface="Arial" panose="020B0604020202020204" pitchFamily="34" charset="0"/>
              <a:cs typeface="Arial" panose="020B0604020202020204" pitchFamily="34" charset="0"/>
            </a:endParaRPr>
          </a:p>
          <a:p>
            <a:pPr marL="1087120" lvl="2" rtl="0" eaLnBrk="1" latinLnBrk="0" hangingPunct="1"/>
            <a:r>
              <a:rPr lang="en-US" kern="1200" dirty="0">
                <a:solidFill>
                  <a:schemeClr val="tx1"/>
                </a:solidFill>
                <a:effectLst/>
                <a:latin typeface="Arial" panose="020B0604020202020204" pitchFamily="34" charset="0"/>
                <a:cs typeface="Arial" panose="020B0604020202020204" pitchFamily="34" charset="0"/>
              </a:rPr>
              <a:t>Identify lowest 5 percent by school type</a:t>
            </a:r>
            <a:endParaRPr lang="en-US" dirty="0">
              <a:effectLst/>
              <a:latin typeface="Arial" panose="020B0604020202020204" pitchFamily="34" charset="0"/>
              <a:cs typeface="Arial" panose="020B0604020202020204" pitchFamily="34" charset="0"/>
            </a:endParaRPr>
          </a:p>
          <a:p>
            <a:r>
              <a:rPr lang="en-US" kern="1200" dirty="0">
                <a:effectLst/>
                <a:latin typeface="Arial" panose="020B0604020202020204" pitchFamily="34" charset="0"/>
                <a:cs typeface="Arial" panose="020B0604020202020204" pitchFamily="34" charset="0"/>
              </a:rPr>
              <a:t>Continue to display Modified Measures</a:t>
            </a:r>
            <a:r>
              <a:rPr lang="en-US" dirty="0">
                <a:latin typeface="Arial" panose="020B0604020202020204" pitchFamily="34" charset="0"/>
                <a:cs typeface="Arial" panose="020B0604020202020204" pitchFamily="34" charset="0"/>
              </a:rPr>
              <a:t> for the Graduation Rate</a:t>
            </a:r>
            <a:r>
              <a:rPr lang="en-US" kern="1200" dirty="0">
                <a:effectLst/>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a:t>
            </a:r>
            <a:r>
              <a:rPr lang="en-US" kern="1200" dirty="0">
                <a:effectLst/>
                <a:latin typeface="Arial" panose="020B0604020202020204" pitchFamily="34" charset="0"/>
                <a:cs typeface="Arial" panose="020B0604020202020204" pitchFamily="34" charset="0"/>
              </a:rPr>
              <a:t> the Dashboard for informational purposes.</a:t>
            </a:r>
            <a:endParaRPr lang="en-US" dirty="0">
              <a:effectLst/>
              <a:latin typeface="Arial" panose="020B0604020202020204" pitchFamily="34" charset="0"/>
              <a:cs typeface="Arial" panose="020B0604020202020204" pitchFamily="34" charset="0"/>
            </a:endParaRPr>
          </a:p>
          <a:p>
            <a:pPr lvl="1" rtl="0" eaLnBrk="1" latinLnBrk="0" hangingPunct="1"/>
            <a:r>
              <a:rPr lang="en-US" kern="1200" dirty="0">
                <a:effectLst/>
                <a:latin typeface="Arial" panose="020B0604020202020204" pitchFamily="34" charset="0"/>
                <a:cs typeface="Arial" panose="020B0604020202020204" pitchFamily="34" charset="0"/>
              </a:rPr>
              <a:t>DASS 1-year graduation rate</a:t>
            </a:r>
            <a:endParaRPr lang="en-US" dirty="0">
              <a:effectLst/>
              <a:latin typeface="Arial" panose="020B0604020202020204" pitchFamily="34" charset="0"/>
              <a:cs typeface="Arial" panose="020B0604020202020204" pitchFamily="34" charset="0"/>
            </a:endParaRPr>
          </a:p>
          <a:p>
            <a:pPr lvl="1" rtl="0" eaLnBrk="1" latinLnBrk="0" hangingPunct="1"/>
            <a:r>
              <a:rPr lang="en-US" kern="1200" dirty="0">
                <a:effectLst/>
                <a:latin typeface="Arial" panose="020B0604020202020204" pitchFamily="34" charset="0"/>
                <a:cs typeface="Arial" panose="020B0604020202020204" pitchFamily="34" charset="0"/>
              </a:rPr>
              <a:t>Other TBD measures (i.e</a:t>
            </a:r>
            <a:r>
              <a:rPr lang="en-US" dirty="0">
                <a:latin typeface="Arial" panose="020B0604020202020204" pitchFamily="34" charset="0"/>
                <a:cs typeface="Arial" panose="020B0604020202020204" pitchFamily="34" charset="0"/>
              </a:rPr>
              <a:t>.,</a:t>
            </a:r>
            <a:r>
              <a:rPr lang="en-US" kern="1200" dirty="0">
                <a:effectLst/>
                <a:latin typeface="Arial" panose="020B0604020202020204" pitchFamily="34" charset="0"/>
                <a:cs typeface="Arial" panose="020B0604020202020204" pitchFamily="34" charset="0"/>
              </a:rPr>
              <a:t> positive transition rate)</a:t>
            </a:r>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402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DE81-99B0-4994-8256-4DBCB73382C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C9EB39F-59C0-4A35-BAA8-1E7167B73463}"/>
              </a:ext>
            </a:extLst>
          </p:cNvPr>
          <p:cNvSpPr>
            <a:spLocks noGrp="1"/>
          </p:cNvSpPr>
          <p:nvPr>
            <p:ph sz="quarter" idx="4294967295"/>
          </p:nvPr>
        </p:nvSpPr>
        <p:spPr>
          <a:xfrm>
            <a:off x="647700" y="1752601"/>
            <a:ext cx="10858500" cy="4305300"/>
          </a:xfrm>
        </p:spPr>
        <p:txBody>
          <a:bodyPr vert="horz" lIns="91440" tIns="45720" rIns="91440" bIns="45720" rtlCol="0" anchor="t">
            <a:normAutofit/>
          </a:bodyPr>
          <a:lstStyle/>
          <a:p>
            <a:r>
              <a:rPr lang="en-US" sz="3200" dirty="0">
                <a:latin typeface="Arial"/>
                <a:cs typeface="Arial"/>
              </a:rPr>
              <a:t>Background on the Dashboard Alternative School Status (DASS) Program</a:t>
            </a:r>
          </a:p>
          <a:p>
            <a:r>
              <a:rPr lang="en-US" sz="3200" dirty="0">
                <a:latin typeface="Arial"/>
                <a:cs typeface="Arial"/>
              </a:rPr>
              <a:t>Every Student Succeeds Act (ESSA) State Plan Requirements</a:t>
            </a:r>
          </a:p>
          <a:p>
            <a:r>
              <a:rPr lang="en-US" sz="3200" dirty="0">
                <a:latin typeface="Arial"/>
                <a:cs typeface="Arial"/>
              </a:rPr>
              <a:t>Additional Considerations </a:t>
            </a:r>
            <a:endParaRPr lang="en-US" sz="3000" dirty="0">
              <a:latin typeface="Arial" panose="020B0604020202020204" pitchFamily="34" charset="0"/>
              <a:cs typeface="Arial" panose="020B0604020202020204" pitchFamily="34" charset="0"/>
            </a:endParaRPr>
          </a:p>
          <a:p>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032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793B-AE7D-48D0-828A-532AD29AD0D2}"/>
              </a:ext>
            </a:extLst>
          </p:cNvPr>
          <p:cNvSpPr>
            <a:spLocks noGrp="1"/>
          </p:cNvSpPr>
          <p:nvPr>
            <p:ph type="title"/>
          </p:nvPr>
        </p:nvSpPr>
        <p:spPr/>
        <p:txBody>
          <a:bodyPr/>
          <a:lstStyle/>
          <a:p>
            <a:r>
              <a:rPr lang="en-US" sz="4800" dirty="0">
                <a:cs typeface="Arial"/>
              </a:rPr>
              <a:t>ESSA Flexibilities and Other Considerations (2)</a:t>
            </a:r>
            <a:endParaRPr lang="en-US" sz="4800" dirty="0"/>
          </a:p>
        </p:txBody>
      </p:sp>
      <p:sp>
        <p:nvSpPr>
          <p:cNvPr id="3" name="Content Placeholder 2">
            <a:extLst>
              <a:ext uri="{FF2B5EF4-FFF2-40B4-BE49-F238E27FC236}">
                <a16:creationId xmlns:a16="http://schemas.microsoft.com/office/drawing/2014/main" id="{E35CBC2B-AF48-4CDE-A37B-C3163360B96B}"/>
              </a:ext>
            </a:extLst>
          </p:cNvPr>
          <p:cNvSpPr>
            <a:spLocks noGrp="1"/>
          </p:cNvSpPr>
          <p:nvPr>
            <p:ph sz="quarter" idx="10"/>
          </p:nvPr>
        </p:nvSpPr>
        <p:spPr/>
        <p:txBody>
          <a:bodyPr vert="horz" lIns="91440" tIns="45720" rIns="91440" bIns="45720" rtlCol="0" anchor="t">
            <a:normAutofit fontScale="92500" lnSpcReduction="10000"/>
          </a:bodyPr>
          <a:lstStyle/>
          <a:p>
            <a:r>
              <a:rPr lang="en-US" dirty="0">
                <a:latin typeface="Arial" panose="020B0604020202020204" pitchFamily="34" charset="0"/>
                <a:cs typeface="Arial" panose="020B0604020202020204" pitchFamily="34" charset="0"/>
              </a:rPr>
              <a:t>Continue</a:t>
            </a:r>
            <a:r>
              <a:rPr lang="en-US" kern="1200" dirty="0">
                <a:effectLst/>
                <a:latin typeface="Arial" panose="020B0604020202020204" pitchFamily="34" charset="0"/>
                <a:cs typeface="Arial" panose="020B0604020202020204" pitchFamily="34" charset="0"/>
              </a:rPr>
              <a:t> to display Modified Measures </a:t>
            </a:r>
            <a:r>
              <a:rPr lang="en-US" dirty="0">
                <a:latin typeface="Arial" panose="020B0604020202020204" pitchFamily="34" charset="0"/>
                <a:cs typeface="Arial" panose="020B0604020202020204" pitchFamily="34" charset="0"/>
              </a:rPr>
              <a:t>for the Academic Indicator </a:t>
            </a:r>
            <a:r>
              <a:rPr lang="en-US" kern="1200" dirty="0">
                <a:effectLst/>
                <a:latin typeface="Arial" panose="020B0604020202020204" pitchFamily="34" charset="0"/>
                <a:cs typeface="Arial" panose="020B0604020202020204" pitchFamily="34" charset="0"/>
              </a:rPr>
              <a:t>on the Dashboard for informational purposes.</a:t>
            </a:r>
            <a:endParaRPr lang="en-US" dirty="0">
              <a:effectLst/>
              <a:latin typeface="Arial" panose="020B0604020202020204" pitchFamily="34" charset="0"/>
              <a:cs typeface="Arial" panose="020B0604020202020204" pitchFamily="34" charset="0"/>
            </a:endParaRPr>
          </a:p>
          <a:p>
            <a:pPr lvl="1"/>
            <a:r>
              <a:rPr lang="en-US" dirty="0">
                <a:latin typeface="Arial"/>
                <a:cs typeface="Arial"/>
              </a:rPr>
              <a:t>Develop a new report that displays an additional DASS color placement designation on the School Dashboard Additional Reports Five-by-Five Placement Report.</a:t>
            </a:r>
          </a:p>
          <a:p>
            <a:pPr lvl="1">
              <a:buFont typeface="Arial" panose="05000000000000000000" pitchFamily="2" charset="2"/>
              <a:buChar char="◦"/>
            </a:pPr>
            <a:r>
              <a:rPr lang="en-US" dirty="0">
                <a:latin typeface="Arial"/>
                <a:cs typeface="Arial"/>
              </a:rPr>
              <a:t>Develop a new report that displays the DASS school's Distance From Standard without the Participation Rate penalty.</a:t>
            </a:r>
          </a:p>
        </p:txBody>
      </p:sp>
    </p:spTree>
    <p:extLst>
      <p:ext uri="{BB962C8B-B14F-4D97-AF65-F5344CB8AC3E}">
        <p14:creationId xmlns:p14="http://schemas.microsoft.com/office/powerpoint/2010/main" val="1583341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619100-30AB-416B-870B-58C45F70A1CB}"/>
              </a:ext>
            </a:extLst>
          </p:cNvPr>
          <p:cNvSpPr>
            <a:spLocks noGrp="1"/>
          </p:cNvSpPr>
          <p:nvPr>
            <p:ph type="title"/>
          </p:nvPr>
        </p:nvSpPr>
        <p:spPr>
          <a:xfrm>
            <a:off x="1451514" y="2190755"/>
            <a:ext cx="9288972" cy="2476490"/>
          </a:xfrm>
        </p:spPr>
        <p:txBody>
          <a:bodyPr/>
          <a:lstStyle/>
          <a:p>
            <a:r>
              <a:rPr lang="en-US" sz="6600" dirty="0"/>
              <a:t>Thank you!</a:t>
            </a:r>
            <a:br>
              <a:rPr lang="en-US" sz="5400" dirty="0"/>
            </a:br>
            <a:r>
              <a:rPr lang="en-US" sz="5400" dirty="0"/>
              <a:t>Questions?</a:t>
            </a:r>
          </a:p>
        </p:txBody>
      </p:sp>
    </p:spTree>
    <p:extLst>
      <p:ext uri="{BB962C8B-B14F-4D97-AF65-F5344CB8AC3E}">
        <p14:creationId xmlns:p14="http://schemas.microsoft.com/office/powerpoint/2010/main" val="4110857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E0D1-AA4E-4FC1-BDA3-96AE9AA64E6B}"/>
              </a:ext>
            </a:extLst>
          </p:cNvPr>
          <p:cNvSpPr>
            <a:spLocks noGrp="1"/>
          </p:cNvSpPr>
          <p:nvPr>
            <p:ph type="title"/>
          </p:nvPr>
        </p:nvSpPr>
        <p:spPr/>
        <p:txBody>
          <a:bodyPr/>
          <a:lstStyle/>
          <a:p>
            <a:r>
              <a:rPr lang="en-US" sz="4800" dirty="0"/>
              <a:t>Public Comment</a:t>
            </a:r>
          </a:p>
        </p:txBody>
      </p:sp>
      <p:sp>
        <p:nvSpPr>
          <p:cNvPr id="3" name="Content Placeholder 2">
            <a:extLst>
              <a:ext uri="{FF2B5EF4-FFF2-40B4-BE49-F238E27FC236}">
                <a16:creationId xmlns:a16="http://schemas.microsoft.com/office/drawing/2014/main" id="{7BA1C878-7BED-48BD-8310-885AE1292371}"/>
              </a:ext>
            </a:extLst>
          </p:cNvPr>
          <p:cNvSpPr>
            <a:spLocks noGrp="1"/>
          </p:cNvSpPr>
          <p:nvPr>
            <p:ph sz="quarter" idx="10"/>
          </p:nvPr>
        </p:nvSpPr>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Phone number: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+1 669 219 2599</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+1 213 338 8477</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+1 408 638 0968</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Meeting ID: 883 5120 3855</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Passcode: 206112</a:t>
            </a:r>
          </a:p>
        </p:txBody>
      </p:sp>
    </p:spTree>
    <p:extLst>
      <p:ext uri="{BB962C8B-B14F-4D97-AF65-F5344CB8AC3E}">
        <p14:creationId xmlns:p14="http://schemas.microsoft.com/office/powerpoint/2010/main" val="253154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7E0F-369C-4208-8669-83E586F89A0B}"/>
              </a:ext>
            </a:extLst>
          </p:cNvPr>
          <p:cNvSpPr>
            <a:spLocks noGrp="1"/>
          </p:cNvSpPr>
          <p:nvPr>
            <p:ph type="title"/>
          </p:nvPr>
        </p:nvSpPr>
        <p:spPr/>
        <p:txBody>
          <a:bodyPr/>
          <a:lstStyle/>
          <a:p>
            <a:r>
              <a:rPr lang="en-US" sz="6600" dirty="0">
                <a:cs typeface="Aharoni"/>
              </a:rPr>
              <a:t>Background </a:t>
            </a:r>
            <a:endParaRPr lang="en-US" sz="6600" dirty="0"/>
          </a:p>
        </p:txBody>
      </p:sp>
    </p:spTree>
    <p:extLst>
      <p:ext uri="{BB962C8B-B14F-4D97-AF65-F5344CB8AC3E}">
        <p14:creationId xmlns:p14="http://schemas.microsoft.com/office/powerpoint/2010/main" val="374621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BCC15-DE34-4BD0-B2BB-90266004F488}"/>
              </a:ext>
            </a:extLst>
          </p:cNvPr>
          <p:cNvSpPr>
            <a:spLocks noGrp="1"/>
          </p:cNvSpPr>
          <p:nvPr>
            <p:ph type="title"/>
          </p:nvPr>
        </p:nvSpPr>
        <p:spPr/>
        <p:txBody>
          <a:bodyPr/>
          <a:lstStyle/>
          <a:p>
            <a:r>
              <a:rPr lang="en-US" sz="5400" dirty="0">
                <a:cs typeface="Aharoni"/>
              </a:rPr>
              <a:t>Where Did the DASS Program Come From?</a:t>
            </a:r>
            <a:endParaRPr lang="en-US" sz="5400" dirty="0"/>
          </a:p>
        </p:txBody>
      </p:sp>
      <p:sp>
        <p:nvSpPr>
          <p:cNvPr id="3" name="Content Placeholder 2">
            <a:extLst>
              <a:ext uri="{FF2B5EF4-FFF2-40B4-BE49-F238E27FC236}">
                <a16:creationId xmlns:a16="http://schemas.microsoft.com/office/drawing/2014/main" id="{CC11907F-D9D6-4140-BF42-24403AB34C97}"/>
              </a:ext>
            </a:extLst>
          </p:cNvPr>
          <p:cNvSpPr>
            <a:spLocks noGrp="1"/>
          </p:cNvSpPr>
          <p:nvPr>
            <p:ph sz="quarter" idx="10"/>
          </p:nvPr>
        </p:nvSpPr>
        <p:spPr>
          <a:xfrm>
            <a:off x="647699" y="1939757"/>
            <a:ext cx="10858499" cy="4118143"/>
          </a:xfrm>
        </p:spPr>
        <p:txBody>
          <a:bodyPr vert="horz" lIns="91440" tIns="45720" rIns="91440" bIns="45720" rtlCol="0" anchor="t">
            <a:normAutofit fontScale="77500" lnSpcReduction="20000"/>
          </a:bodyPr>
          <a:lstStyle/>
          <a:p>
            <a:r>
              <a:rPr lang="en-US" dirty="0">
                <a:latin typeface="Arial"/>
                <a:ea typeface="+mn-lt"/>
                <a:cs typeface="Arial"/>
              </a:rPr>
              <a:t>When the California State Board of Education (SBE) adopted and set performance standards for state indicators, the SBE members and stakeholders raised concerns that the new accountability system did not fairly evaluate the success or progress of alternative schools that serve high-risk students. </a:t>
            </a:r>
            <a:endParaRPr lang="en-US" dirty="0">
              <a:latin typeface="Arial"/>
              <a:cs typeface="Arial"/>
            </a:endParaRPr>
          </a:p>
          <a:p>
            <a:r>
              <a:rPr lang="en-US" dirty="0">
                <a:latin typeface="Arial"/>
                <a:ea typeface="+mn-lt"/>
                <a:cs typeface="Arial"/>
              </a:rPr>
              <a:t>In 2017, the SBE directed the California Department of Education (CDE) to develop indicators for alternative schools that evaluate the success and progress of these schools based on the Local Control Funding Formula (LCFF) state priorities and accountability requirements in the ESSA. </a:t>
            </a:r>
            <a:endParaRPr lang="en-US" dirty="0">
              <a:latin typeface="Arial"/>
              <a:ea typeface="Open Sans"/>
              <a:cs typeface="Arial"/>
            </a:endParaRPr>
          </a:p>
          <a:p>
            <a:endParaRPr lang="en-US" dirty="0">
              <a:latin typeface="Arial"/>
              <a:cs typeface="Arial"/>
            </a:endParaRPr>
          </a:p>
        </p:txBody>
      </p:sp>
    </p:spTree>
    <p:extLst>
      <p:ext uri="{BB962C8B-B14F-4D97-AF65-F5344CB8AC3E}">
        <p14:creationId xmlns:p14="http://schemas.microsoft.com/office/powerpoint/2010/main" val="360532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46810-A101-4242-AF45-E17E7F13066D}"/>
              </a:ext>
            </a:extLst>
          </p:cNvPr>
          <p:cNvSpPr>
            <a:spLocks noGrp="1"/>
          </p:cNvSpPr>
          <p:nvPr>
            <p:ph type="title"/>
          </p:nvPr>
        </p:nvSpPr>
        <p:spPr/>
        <p:txBody>
          <a:bodyPr/>
          <a:lstStyle/>
          <a:p>
            <a:r>
              <a:rPr lang="en-US" sz="5400" dirty="0">
                <a:cs typeface="Aharoni"/>
              </a:rPr>
              <a:t>Intent of the DASS Program</a:t>
            </a:r>
            <a:endParaRPr lang="en-US" sz="5400" dirty="0"/>
          </a:p>
        </p:txBody>
      </p:sp>
      <p:sp>
        <p:nvSpPr>
          <p:cNvPr id="3" name="Content Placeholder 2">
            <a:extLst>
              <a:ext uri="{FF2B5EF4-FFF2-40B4-BE49-F238E27FC236}">
                <a16:creationId xmlns:a16="http://schemas.microsoft.com/office/drawing/2014/main" id="{99D53230-8D4F-4784-B5CD-42C053C061E2}"/>
              </a:ext>
            </a:extLst>
          </p:cNvPr>
          <p:cNvSpPr>
            <a:spLocks noGrp="1"/>
          </p:cNvSpPr>
          <p:nvPr>
            <p:ph sz="quarter" idx="10"/>
          </p:nvPr>
        </p:nvSpPr>
        <p:spPr/>
        <p:txBody>
          <a:bodyPr vert="horz" lIns="91440" tIns="45720" rIns="91440" bIns="45720" rtlCol="0" anchor="t">
            <a:normAutofit/>
          </a:bodyPr>
          <a:lstStyle/>
          <a:p>
            <a:r>
              <a:rPr lang="en-US" dirty="0">
                <a:latin typeface="Arial"/>
                <a:ea typeface="+mn-lt"/>
                <a:cs typeface="Arial"/>
              </a:rPr>
              <a:t>The intent was not to develop a separate accountability system for alternative schools, but rather to include "modified metrics" for indicators on the California School Dashboard (Dashboard) indicators that fairly evaluate alternative schools. </a:t>
            </a:r>
          </a:p>
        </p:txBody>
      </p:sp>
    </p:spTree>
    <p:extLst>
      <p:ext uri="{BB962C8B-B14F-4D97-AF65-F5344CB8AC3E}">
        <p14:creationId xmlns:p14="http://schemas.microsoft.com/office/powerpoint/2010/main" val="169421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61C7B-278B-4A18-8579-A818CAEA451C}"/>
              </a:ext>
            </a:extLst>
          </p:cNvPr>
          <p:cNvSpPr>
            <a:spLocks noGrp="1"/>
          </p:cNvSpPr>
          <p:nvPr>
            <p:ph type="title"/>
          </p:nvPr>
        </p:nvSpPr>
        <p:spPr/>
        <p:txBody>
          <a:bodyPr/>
          <a:lstStyle/>
          <a:p>
            <a:r>
              <a:rPr lang="en-US" sz="5400" dirty="0">
                <a:cs typeface="Aharoni"/>
              </a:rPr>
              <a:t>Which schools are DASS?</a:t>
            </a:r>
            <a:endParaRPr lang="en-US" sz="5400" dirty="0"/>
          </a:p>
        </p:txBody>
      </p:sp>
      <p:sp>
        <p:nvSpPr>
          <p:cNvPr id="3" name="Content Placeholder 2">
            <a:extLst>
              <a:ext uri="{FF2B5EF4-FFF2-40B4-BE49-F238E27FC236}">
                <a16:creationId xmlns:a16="http://schemas.microsoft.com/office/drawing/2014/main" id="{7B15FA21-E180-4E68-90B0-D3FDF2874991}"/>
              </a:ext>
            </a:extLst>
          </p:cNvPr>
          <p:cNvSpPr>
            <a:spLocks noGrp="1"/>
          </p:cNvSpPr>
          <p:nvPr>
            <p:ph sz="quarter" idx="10"/>
          </p:nvPr>
        </p:nvSpPr>
        <p:spPr/>
        <p:txBody>
          <a:bodyPr vert="horz" lIns="91440" tIns="45720" rIns="91440" bIns="45720" rtlCol="0" anchor="t">
            <a:normAutofit fontScale="77500" lnSpcReduction="20000"/>
          </a:bodyPr>
          <a:lstStyle/>
          <a:p>
            <a:pPr marL="0" indent="0">
              <a:buNone/>
            </a:pPr>
            <a:r>
              <a:rPr lang="en-US" dirty="0">
                <a:latin typeface="Arial"/>
                <a:cs typeface="Arial"/>
              </a:rPr>
              <a:t>Schools are a part of the DASS Program either by:</a:t>
            </a:r>
          </a:p>
          <a:p>
            <a:pPr marL="742950" indent="-742950">
              <a:buFont typeface="+mj-lt"/>
              <a:buAutoNum type="arabicPeriod"/>
            </a:pPr>
            <a:r>
              <a:rPr lang="en-US" dirty="0">
                <a:latin typeface="Arial"/>
                <a:cs typeface="Arial"/>
              </a:rPr>
              <a:t>Being automatically</a:t>
            </a:r>
            <a:r>
              <a:rPr lang="en-US" i="1" dirty="0">
                <a:latin typeface="Arial"/>
                <a:cs typeface="Arial"/>
              </a:rPr>
              <a:t> assigned </a:t>
            </a:r>
            <a:r>
              <a:rPr lang="en-US" dirty="0">
                <a:latin typeface="Arial"/>
                <a:cs typeface="Arial"/>
              </a:rPr>
              <a:t>a DASS status because: </a:t>
            </a:r>
            <a:endParaRPr lang="en-US" dirty="0">
              <a:latin typeface="Arial"/>
              <a:ea typeface="+mn-lt"/>
              <a:cs typeface="Arial"/>
            </a:endParaRPr>
          </a:p>
          <a:p>
            <a:pPr lvl="2"/>
            <a:r>
              <a:rPr lang="en-US" dirty="0">
                <a:latin typeface="Arial"/>
                <a:ea typeface="+mn-lt"/>
                <a:cs typeface="Arial"/>
              </a:rPr>
              <a:t>School type is identified in </a:t>
            </a:r>
            <a:r>
              <a:rPr lang="en-US" i="1" dirty="0">
                <a:latin typeface="Arial"/>
                <a:ea typeface="+mn-lt"/>
                <a:cs typeface="Arial"/>
              </a:rPr>
              <a:t>Education Code </a:t>
            </a:r>
            <a:r>
              <a:rPr lang="en-US" dirty="0">
                <a:latin typeface="Arial"/>
                <a:ea typeface="+mn-lt"/>
                <a:cs typeface="Arial"/>
              </a:rPr>
              <a:t>(e.g., continuation, county community, juvenile court, etc.) </a:t>
            </a:r>
          </a:p>
          <a:p>
            <a:pPr lvl="2"/>
            <a:r>
              <a:rPr lang="en-US" dirty="0">
                <a:latin typeface="Arial"/>
                <a:ea typeface="+mn-lt"/>
                <a:cs typeface="Arial"/>
              </a:rPr>
              <a:t>District-operated special education school has at least 70% of students who participate in the California Alternate Assessment (CAA) in grades three through eight and grade eleven, or </a:t>
            </a:r>
          </a:p>
          <a:p>
            <a:pPr marL="742950" indent="-742950">
              <a:buFont typeface="+mj-lt"/>
              <a:buAutoNum type="arabicPeriod"/>
            </a:pPr>
            <a:r>
              <a:rPr lang="en-US" dirty="0">
                <a:latin typeface="Arial"/>
                <a:ea typeface="+mn-lt"/>
                <a:cs typeface="Arial"/>
              </a:rPr>
              <a:t>Applying for DASS </a:t>
            </a:r>
          </a:p>
          <a:p>
            <a:pPr lvl="2"/>
            <a:r>
              <a:rPr lang="en-US" dirty="0">
                <a:latin typeface="Arial"/>
                <a:ea typeface="+mn-lt"/>
                <a:cs typeface="Arial"/>
              </a:rPr>
              <a:t>Criteria: at least 70 percent of the school population is comprised of high-risk student groups. </a:t>
            </a:r>
            <a:endParaRPr lang="en-US" dirty="0">
              <a:latin typeface="Arial"/>
              <a:cs typeface="Arial"/>
            </a:endParaRPr>
          </a:p>
        </p:txBody>
      </p:sp>
    </p:spTree>
    <p:extLst>
      <p:ext uri="{BB962C8B-B14F-4D97-AF65-F5344CB8AC3E}">
        <p14:creationId xmlns:p14="http://schemas.microsoft.com/office/powerpoint/2010/main" val="203026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4D1E-7276-4D9D-9B35-A86EB82C3155}"/>
              </a:ext>
            </a:extLst>
          </p:cNvPr>
          <p:cNvSpPr>
            <a:spLocks noGrp="1"/>
          </p:cNvSpPr>
          <p:nvPr>
            <p:ph type="title"/>
          </p:nvPr>
        </p:nvSpPr>
        <p:spPr/>
        <p:txBody>
          <a:bodyPr/>
          <a:lstStyle/>
          <a:p>
            <a:r>
              <a:rPr lang="en-US" sz="5400" dirty="0"/>
              <a:t>DASS Eligibility Criteria</a:t>
            </a:r>
          </a:p>
        </p:txBody>
      </p:sp>
      <p:graphicFrame>
        <p:nvGraphicFramePr>
          <p:cNvPr id="4" name="Table 4" descr="A table displaying the DASS eligibility criteria.">
            <a:extLst>
              <a:ext uri="{FF2B5EF4-FFF2-40B4-BE49-F238E27FC236}">
                <a16:creationId xmlns:a16="http://schemas.microsoft.com/office/drawing/2014/main" id="{01FE0D62-FCD2-4D39-843F-A61F0CDCBCC4}"/>
              </a:ext>
            </a:extLst>
          </p:cNvPr>
          <p:cNvGraphicFramePr>
            <a:graphicFrameLocks noGrp="1"/>
          </p:cNvGraphicFramePr>
          <p:nvPr>
            <p:ph sz="quarter" idx="10"/>
            <p:extLst>
              <p:ext uri="{D42A27DB-BD31-4B8C-83A1-F6EECF244321}">
                <p14:modId xmlns:p14="http://schemas.microsoft.com/office/powerpoint/2010/main" val="4072354017"/>
              </p:ext>
            </p:extLst>
          </p:nvPr>
        </p:nvGraphicFramePr>
        <p:xfrm>
          <a:off x="647700" y="1752599"/>
          <a:ext cx="10677817" cy="3879051"/>
        </p:xfrm>
        <a:graphic>
          <a:graphicData uri="http://schemas.openxmlformats.org/drawingml/2006/table">
            <a:tbl>
              <a:tblPr firstRow="1" bandRow="1">
                <a:tableStyleId>{5C22544A-7EE6-4342-B048-85BDC9FD1C3A}</a:tableStyleId>
              </a:tblPr>
              <a:tblGrid>
                <a:gridCol w="7242535">
                  <a:extLst>
                    <a:ext uri="{9D8B030D-6E8A-4147-A177-3AD203B41FA5}">
                      <a16:colId xmlns:a16="http://schemas.microsoft.com/office/drawing/2014/main" val="3790531533"/>
                    </a:ext>
                  </a:extLst>
                </a:gridCol>
                <a:gridCol w="3435282">
                  <a:extLst>
                    <a:ext uri="{9D8B030D-6E8A-4147-A177-3AD203B41FA5}">
                      <a16:colId xmlns:a16="http://schemas.microsoft.com/office/drawing/2014/main" val="3327753028"/>
                    </a:ext>
                  </a:extLst>
                </a:gridCol>
              </a:tblGrid>
              <a:tr h="624316">
                <a:tc>
                  <a:txBody>
                    <a:bodyPr/>
                    <a:lstStyle/>
                    <a:p>
                      <a:r>
                        <a:rPr lang="en-US" sz="2400" dirty="0">
                          <a:latin typeface="Arial"/>
                        </a:rPr>
                        <a:t>Eligibility Criteria</a:t>
                      </a:r>
                    </a:p>
                  </a:txBody>
                  <a:tcPr anchor="ctr">
                    <a:solidFill>
                      <a:schemeClr val="tx2">
                        <a:lumMod val="75000"/>
                      </a:schemeClr>
                    </a:solidFill>
                  </a:tcPr>
                </a:tc>
                <a:tc>
                  <a:txBody>
                    <a:bodyPr/>
                    <a:lstStyle/>
                    <a:p>
                      <a:pPr algn="r"/>
                      <a:r>
                        <a:rPr lang="en-US" sz="2400" dirty="0">
                          <a:latin typeface="Arial"/>
                        </a:rPr>
                        <a:t>Number and Percent of DASS Schools</a:t>
                      </a:r>
                    </a:p>
                  </a:txBody>
                  <a:tcPr>
                    <a:solidFill>
                      <a:schemeClr val="tx2">
                        <a:lumMod val="75000"/>
                      </a:schemeClr>
                    </a:solidFill>
                  </a:tcPr>
                </a:tc>
                <a:extLst>
                  <a:ext uri="{0D108BD9-81ED-4DB2-BD59-A6C34878D82A}">
                    <a16:rowId xmlns:a16="http://schemas.microsoft.com/office/drawing/2014/main" val="925113217"/>
                  </a:ext>
                </a:extLst>
              </a:tr>
              <a:tr h="744377">
                <a:tc>
                  <a:txBody>
                    <a:bodyPr/>
                    <a:lstStyle/>
                    <a:p>
                      <a:r>
                        <a:rPr lang="en-US" sz="2400" dirty="0">
                          <a:latin typeface="Arial"/>
                        </a:rPr>
                        <a:t>Automatically Assigned by School Type</a:t>
                      </a:r>
                    </a:p>
                  </a:txBody>
                  <a:tcPr anchor="ctr"/>
                </a:tc>
                <a:tc>
                  <a:txBody>
                    <a:bodyPr/>
                    <a:lstStyle/>
                    <a:p>
                      <a:pPr algn="r"/>
                      <a:r>
                        <a:rPr lang="en-US" sz="2400" dirty="0">
                          <a:latin typeface="Arial"/>
                        </a:rPr>
                        <a:t>835 (80%)</a:t>
                      </a:r>
                    </a:p>
                  </a:txBody>
                  <a:tcPr anchor="ctr"/>
                </a:tc>
                <a:extLst>
                  <a:ext uri="{0D108BD9-81ED-4DB2-BD59-A6C34878D82A}">
                    <a16:rowId xmlns:a16="http://schemas.microsoft.com/office/drawing/2014/main" val="3653026456"/>
                  </a:ext>
                </a:extLst>
              </a:tr>
              <a:tr h="744377">
                <a:tc>
                  <a:txBody>
                    <a:bodyPr/>
                    <a:lstStyle/>
                    <a:p>
                      <a:pPr lvl="0">
                        <a:buNone/>
                      </a:pPr>
                      <a:r>
                        <a:rPr lang="en-US" sz="2400" b="0" i="0" u="none" strike="noStrike" noProof="0" dirty="0">
                          <a:latin typeface="Arial"/>
                        </a:rPr>
                        <a:t>District-operated special education schools with at least 70 percent of students eligible for the CAA</a:t>
                      </a:r>
                      <a:endParaRPr lang="en-US" sz="2000" dirty="0"/>
                    </a:p>
                  </a:txBody>
                  <a:tcPr anchor="ctr"/>
                </a:tc>
                <a:tc>
                  <a:txBody>
                    <a:bodyPr/>
                    <a:lstStyle/>
                    <a:p>
                      <a:pPr algn="r"/>
                      <a:r>
                        <a:rPr lang="en-US" sz="2400" dirty="0">
                          <a:latin typeface="Arial"/>
                        </a:rPr>
                        <a:t>39 (4%)</a:t>
                      </a:r>
                    </a:p>
                  </a:txBody>
                  <a:tcPr anchor="ctr"/>
                </a:tc>
                <a:extLst>
                  <a:ext uri="{0D108BD9-81ED-4DB2-BD59-A6C34878D82A}">
                    <a16:rowId xmlns:a16="http://schemas.microsoft.com/office/drawing/2014/main" val="902597969"/>
                  </a:ext>
                </a:extLst>
              </a:tr>
              <a:tr h="744377">
                <a:tc>
                  <a:txBody>
                    <a:bodyPr/>
                    <a:lstStyle/>
                    <a:p>
                      <a:r>
                        <a:rPr lang="en-US" sz="2400" dirty="0">
                          <a:latin typeface="Arial"/>
                        </a:rPr>
                        <a:t>Applied via the DASS Application Process</a:t>
                      </a:r>
                    </a:p>
                  </a:txBody>
                  <a:tcPr anchor="ctr"/>
                </a:tc>
                <a:tc>
                  <a:txBody>
                    <a:bodyPr/>
                    <a:lstStyle/>
                    <a:p>
                      <a:pPr algn="r"/>
                      <a:r>
                        <a:rPr lang="en-US" sz="2400" dirty="0">
                          <a:latin typeface="Arial"/>
                        </a:rPr>
                        <a:t>170 (16%)</a:t>
                      </a:r>
                    </a:p>
                  </a:txBody>
                  <a:tcPr anchor="ctr"/>
                </a:tc>
                <a:extLst>
                  <a:ext uri="{0D108BD9-81ED-4DB2-BD59-A6C34878D82A}">
                    <a16:rowId xmlns:a16="http://schemas.microsoft.com/office/drawing/2014/main" val="1175752584"/>
                  </a:ext>
                </a:extLst>
              </a:tr>
              <a:tr h="744377">
                <a:tc>
                  <a:txBody>
                    <a:bodyPr/>
                    <a:lstStyle/>
                    <a:p>
                      <a:pPr lvl="0">
                        <a:buNone/>
                      </a:pPr>
                      <a:r>
                        <a:rPr lang="en-US" sz="2400" b="1" dirty="0">
                          <a:latin typeface="Arial"/>
                        </a:rPr>
                        <a:t>Total Number of DASS Schools</a:t>
                      </a:r>
                    </a:p>
                  </a:txBody>
                  <a:tcPr anchor="ctr"/>
                </a:tc>
                <a:tc>
                  <a:txBody>
                    <a:bodyPr/>
                    <a:lstStyle/>
                    <a:p>
                      <a:pPr lvl="0" algn="r">
                        <a:buNone/>
                      </a:pPr>
                      <a:r>
                        <a:rPr lang="en-US" sz="2400" b="1" dirty="0">
                          <a:latin typeface="Arial"/>
                        </a:rPr>
                        <a:t>1,044 (100%)</a:t>
                      </a:r>
                    </a:p>
                  </a:txBody>
                  <a:tcPr anchor="ctr"/>
                </a:tc>
                <a:extLst>
                  <a:ext uri="{0D108BD9-81ED-4DB2-BD59-A6C34878D82A}">
                    <a16:rowId xmlns:a16="http://schemas.microsoft.com/office/drawing/2014/main" val="3432033536"/>
                  </a:ext>
                </a:extLst>
              </a:tr>
            </a:tbl>
          </a:graphicData>
        </a:graphic>
      </p:graphicFrame>
    </p:spTree>
    <p:extLst>
      <p:ext uri="{BB962C8B-B14F-4D97-AF65-F5344CB8AC3E}">
        <p14:creationId xmlns:p14="http://schemas.microsoft.com/office/powerpoint/2010/main" val="287586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20D0-2A66-4334-8E5D-9054ECFAF214}"/>
              </a:ext>
            </a:extLst>
          </p:cNvPr>
          <p:cNvSpPr>
            <a:spLocks noGrp="1"/>
          </p:cNvSpPr>
          <p:nvPr>
            <p:ph type="title"/>
          </p:nvPr>
        </p:nvSpPr>
        <p:spPr/>
        <p:txBody>
          <a:bodyPr/>
          <a:lstStyle/>
          <a:p>
            <a:r>
              <a:rPr lang="en-US" sz="5400" dirty="0"/>
              <a:t>DASS – By the Numbers</a:t>
            </a:r>
          </a:p>
        </p:txBody>
      </p:sp>
      <p:sp>
        <p:nvSpPr>
          <p:cNvPr id="3" name="Content Placeholder 2">
            <a:extLst>
              <a:ext uri="{FF2B5EF4-FFF2-40B4-BE49-F238E27FC236}">
                <a16:creationId xmlns:a16="http://schemas.microsoft.com/office/drawing/2014/main" id="{9BD84795-063D-4D98-8FB2-6A1C6C36AA7C}"/>
              </a:ext>
            </a:extLst>
          </p:cNvPr>
          <p:cNvSpPr>
            <a:spLocks noGrp="1"/>
          </p:cNvSpPr>
          <p:nvPr>
            <p:ph sz="quarter" idx="10"/>
          </p:nvPr>
        </p:nvSpPr>
        <p:spPr>
          <a:xfrm>
            <a:off x="647699" y="1752599"/>
            <a:ext cx="10858499" cy="4374823"/>
          </a:xfrm>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DASS students represent about 2.5 percent of the total number of students in California schools.</a:t>
            </a:r>
          </a:p>
          <a:p>
            <a:pPr lvl="1"/>
            <a:r>
              <a:rPr lang="en-US" dirty="0">
                <a:latin typeface="Arial" panose="020B0604020202020204" pitchFamily="34" charset="0"/>
                <a:cs typeface="Arial" panose="020B0604020202020204" pitchFamily="34" charset="0"/>
              </a:rPr>
              <a:t>151,000 DASS students out of 6 million total students.</a:t>
            </a:r>
          </a:p>
          <a:p>
            <a:r>
              <a:rPr lang="en-US" dirty="0">
                <a:latin typeface="Arial" panose="020B0604020202020204" pitchFamily="34" charset="0"/>
                <a:cs typeface="Arial" panose="020B0604020202020204" pitchFamily="34" charset="0"/>
              </a:rPr>
              <a:t>DASS schools represent about 10 percent of the total number of schools (1,044 out of about 10,000 total schools).</a:t>
            </a:r>
          </a:p>
          <a:p>
            <a:pPr marL="91440" indent="0">
              <a:buNone/>
            </a:pPr>
            <a:endParaRPr lang="en-US" dirty="0">
              <a:latin typeface="+mj-lt"/>
              <a:cs typeface="Arial"/>
            </a:endParaRPr>
          </a:p>
        </p:txBody>
      </p:sp>
    </p:spTree>
    <p:extLst>
      <p:ext uri="{BB962C8B-B14F-4D97-AF65-F5344CB8AC3E}">
        <p14:creationId xmlns:p14="http://schemas.microsoft.com/office/powerpoint/2010/main" val="2140792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BCE6-1599-4F7F-A438-0A0EA039ABE6}"/>
              </a:ext>
            </a:extLst>
          </p:cNvPr>
          <p:cNvSpPr>
            <a:spLocks noGrp="1"/>
          </p:cNvSpPr>
          <p:nvPr>
            <p:ph type="title"/>
          </p:nvPr>
        </p:nvSpPr>
        <p:spPr/>
        <p:txBody>
          <a:bodyPr/>
          <a:lstStyle/>
          <a:p>
            <a:r>
              <a:rPr lang="en-US" sz="5400" dirty="0">
                <a:cs typeface="Aharoni"/>
              </a:rPr>
              <a:t>What are the Modified Methods for DASS?</a:t>
            </a:r>
            <a:endParaRPr lang="en-US" sz="5400" dirty="0"/>
          </a:p>
        </p:txBody>
      </p:sp>
      <p:sp>
        <p:nvSpPr>
          <p:cNvPr id="3" name="Content Placeholder 2">
            <a:extLst>
              <a:ext uri="{FF2B5EF4-FFF2-40B4-BE49-F238E27FC236}">
                <a16:creationId xmlns:a16="http://schemas.microsoft.com/office/drawing/2014/main" id="{FE22ADD2-C39D-4EA7-9575-E3E6DC62019E}"/>
              </a:ext>
            </a:extLst>
          </p:cNvPr>
          <p:cNvSpPr>
            <a:spLocks noGrp="1"/>
          </p:cNvSpPr>
          <p:nvPr>
            <p:ph sz="quarter" idx="10"/>
          </p:nvPr>
        </p:nvSpPr>
        <p:spPr>
          <a:xfrm>
            <a:off x="647699" y="2073348"/>
            <a:ext cx="10858499" cy="4327452"/>
          </a:xfrm>
        </p:spPr>
        <p:txBody>
          <a:bodyPr vert="horz" lIns="91440" tIns="45720" rIns="91440" bIns="45720" rtlCol="0" anchor="t">
            <a:normAutofit/>
          </a:bodyPr>
          <a:lstStyle/>
          <a:p>
            <a:pPr>
              <a:spcBef>
                <a:spcPts val="1200"/>
              </a:spcBef>
            </a:pPr>
            <a:r>
              <a:rPr lang="en-US" sz="3200" dirty="0">
                <a:latin typeface="Arial"/>
                <a:cs typeface="Arial"/>
              </a:rPr>
              <a:t>DASS schools are held accountable on all state indicators. </a:t>
            </a:r>
            <a:endParaRPr lang="en-US" sz="3200" dirty="0">
              <a:latin typeface="Arial"/>
              <a:ea typeface="+mn-lt"/>
              <a:cs typeface="Arial"/>
            </a:endParaRPr>
          </a:p>
          <a:p>
            <a:pPr>
              <a:spcBef>
                <a:spcPts val="1200"/>
              </a:spcBef>
            </a:pPr>
            <a:r>
              <a:rPr lang="en-US" sz="3000" dirty="0">
                <a:latin typeface="Arial"/>
                <a:cs typeface="Arial"/>
              </a:rPr>
              <a:t>“Modified methods” were developed in consultation with education partners for select state indicators, including:</a:t>
            </a:r>
            <a:endParaRPr lang="en-US" sz="3000" dirty="0">
              <a:latin typeface="Arial"/>
              <a:ea typeface="+mn-lt"/>
              <a:cs typeface="Arial"/>
            </a:endParaRPr>
          </a:p>
          <a:p>
            <a:pPr marL="1087120" lvl="2">
              <a:spcBef>
                <a:spcPts val="1200"/>
              </a:spcBef>
              <a:spcAft>
                <a:spcPts val="0"/>
              </a:spcAft>
              <a:buFont typeface="Wingdings" panose="020B0604020202020204" pitchFamily="34" charset="0"/>
              <a:buChar char="§"/>
            </a:pPr>
            <a:r>
              <a:rPr lang="en-US" sz="2800" dirty="0">
                <a:latin typeface="Arial"/>
                <a:cs typeface="Arial"/>
              </a:rPr>
              <a:t>The Graduation Rate Indicator </a:t>
            </a:r>
            <a:endParaRPr lang="en-US" sz="2800" dirty="0">
              <a:latin typeface="Arial"/>
              <a:ea typeface="+mn-lt"/>
              <a:cs typeface="Arial"/>
            </a:endParaRPr>
          </a:p>
          <a:p>
            <a:pPr marL="1087120" lvl="2">
              <a:spcBef>
                <a:spcPts val="1200"/>
              </a:spcBef>
              <a:spcAft>
                <a:spcPts val="0"/>
              </a:spcAft>
              <a:buFont typeface="Wingdings" panose="020B0604020202020204" pitchFamily="34" charset="0"/>
              <a:buChar char="§"/>
            </a:pPr>
            <a:r>
              <a:rPr lang="en-US" sz="2800" dirty="0">
                <a:latin typeface="Arial"/>
                <a:cs typeface="Arial"/>
              </a:rPr>
              <a:t>The College/Career Indicator (CCI)</a:t>
            </a:r>
            <a:endParaRPr lang="en-US" sz="2800" dirty="0">
              <a:latin typeface="Arial"/>
              <a:ea typeface="+mn-lt"/>
              <a:cs typeface="Arial"/>
            </a:endParaRPr>
          </a:p>
          <a:p>
            <a:pPr marL="1087120" lvl="2">
              <a:spcBef>
                <a:spcPts val="1200"/>
              </a:spcBef>
              <a:spcAft>
                <a:spcPts val="0"/>
              </a:spcAft>
              <a:buFont typeface="Wingdings" panose="020B0604020202020204" pitchFamily="34" charset="0"/>
              <a:buChar char="§"/>
            </a:pPr>
            <a:r>
              <a:rPr lang="en-US" sz="2800" dirty="0">
                <a:latin typeface="Arial"/>
                <a:cs typeface="Arial"/>
              </a:rPr>
              <a:t>The Academic Indicator </a:t>
            </a:r>
          </a:p>
        </p:txBody>
      </p:sp>
    </p:spTree>
    <p:extLst>
      <p:ext uri="{BB962C8B-B14F-4D97-AF65-F5344CB8AC3E}">
        <p14:creationId xmlns:p14="http://schemas.microsoft.com/office/powerpoint/2010/main" val="912512968"/>
      </p:ext>
    </p:extLst>
  </p:cSld>
  <p:clrMapOvr>
    <a:masterClrMapping/>
  </p:clrMapOvr>
</p:sld>
</file>

<file path=ppt/theme/theme1.xml><?xml version="1.0" encoding="utf-8"?>
<a:theme xmlns:a="http://schemas.openxmlformats.org/drawingml/2006/main" name="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992</Words>
  <Application>Microsoft Office PowerPoint</Application>
  <PresentationFormat>Widescreen</PresentationFormat>
  <Paragraphs>89</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Courier New</vt:lpstr>
      <vt:lpstr>Open Sans</vt:lpstr>
      <vt:lpstr>Wingdings</vt:lpstr>
      <vt:lpstr>Office Theme</vt:lpstr>
      <vt:lpstr>2_ADAD Layout</vt:lpstr>
      <vt:lpstr>California Practitioners Advisory Group  Item 2: February 18, 2022</vt:lpstr>
      <vt:lpstr>Overview</vt:lpstr>
      <vt:lpstr>Background </vt:lpstr>
      <vt:lpstr>Where Did the DASS Program Come From?</vt:lpstr>
      <vt:lpstr>Intent of the DASS Program</vt:lpstr>
      <vt:lpstr>Which schools are DASS?</vt:lpstr>
      <vt:lpstr>DASS Eligibility Criteria</vt:lpstr>
      <vt:lpstr>DASS – By the Numbers</vt:lpstr>
      <vt:lpstr>What are the Modified Methods for DASS?</vt:lpstr>
      <vt:lpstr>Timeline of DASS Program (1)</vt:lpstr>
      <vt:lpstr>Timeline of DASS Program (2)</vt:lpstr>
      <vt:lpstr>Timeline of DASS Program (3)</vt:lpstr>
      <vt:lpstr>Every Student Succeeds Act Requirements</vt:lpstr>
      <vt:lpstr>ESSA Requirements</vt:lpstr>
      <vt:lpstr>Denial of Amendments Impact</vt:lpstr>
      <vt:lpstr>Request for Waiver of ESSA Statute</vt:lpstr>
      <vt:lpstr>Questions</vt:lpstr>
      <vt:lpstr>Additional Considerations</vt:lpstr>
      <vt:lpstr>ESSA Flexibilities and Other Considerations (1)</vt:lpstr>
      <vt:lpstr>ESSA Flexibilities and Other Considerations (2)</vt:lpstr>
      <vt:lpstr>Thank you! Questions?</vt:lpstr>
      <vt:lpstr>Public Comment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02 Presentation - California Practitioners Advisory Group (CA Dept of Education)</dc:title>
  <dc:subject>February 2022 California Practitioners Advisory Group (CPAG) Item 02 PowerPoint Presentation on the Update to California’s Every Student Succeeds Act State Plan: Dashboard Alternative School Status Program Waiver.</dc:subject>
  <dc:creator/>
  <cp:lastModifiedBy/>
  <cp:revision>1</cp:revision>
  <dcterms:created xsi:type="dcterms:W3CDTF">2023-11-16T22:19:24Z</dcterms:created>
  <dcterms:modified xsi:type="dcterms:W3CDTF">2023-11-16T22:20:00Z</dcterms:modified>
</cp:coreProperties>
</file>