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70" r:id="rId2"/>
    <p:sldId id="258" r:id="rId3"/>
    <p:sldId id="271" r:id="rId4"/>
    <p:sldId id="342" r:id="rId5"/>
    <p:sldId id="343" r:id="rId6"/>
    <p:sldId id="330" r:id="rId7"/>
    <p:sldId id="331" r:id="rId8"/>
    <p:sldId id="332" r:id="rId9"/>
    <p:sldId id="345" r:id="rId10"/>
    <p:sldId id="346" r:id="rId11"/>
    <p:sldId id="364" r:id="rId12"/>
    <p:sldId id="355" r:id="rId13"/>
    <p:sldId id="356" r:id="rId14"/>
    <p:sldId id="363" r:id="rId15"/>
    <p:sldId id="354" r:id="rId16"/>
    <p:sldId id="359" r:id="rId17"/>
    <p:sldId id="349" r:id="rId18"/>
    <p:sldId id="358" r:id="rId19"/>
    <p:sldId id="327" r:id="rId20"/>
    <p:sldId id="360" r:id="rId21"/>
    <p:sldId id="309" r:id="rId22"/>
    <p:sldId id="277" r:id="rId23"/>
    <p:sldId id="361" r:id="rId24"/>
    <p:sldId id="264"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052"/>
    <a:srgbClr val="CCD3DE"/>
    <a:srgbClr val="BEC6D4"/>
    <a:srgbClr val="71389E"/>
    <a:srgbClr val="975EC6"/>
    <a:srgbClr val="693494"/>
    <a:srgbClr val="965BC5"/>
    <a:srgbClr val="262626"/>
    <a:srgbClr val="003D55"/>
    <a:srgbClr val="0C5A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AD0B3-62A0-41C6-BB2A-5D743306323E}" v="29" dt="2022-02-17T23:09:39.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64" autoAdjust="0"/>
  </p:normalViewPr>
  <p:slideViewPr>
    <p:cSldViewPr snapToGrid="0">
      <p:cViewPr>
        <p:scale>
          <a:sx n="100" d="100"/>
          <a:sy n="100" d="100"/>
        </p:scale>
        <p:origin x="4980" y="288"/>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8" d="100"/>
          <a:sy n="108" d="100"/>
        </p:scale>
        <p:origin x="185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3908B-7448-4D43-8C22-9A07F8522A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DC3211-F02A-4992-953C-ED02D4C3C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DF128-C3BE-42B2-BEBE-66A6FF5DB71C}" type="datetimeFigureOut">
              <a:rPr lang="en-US" smtClean="0"/>
              <a:t>11/16/2023</a:t>
            </a:fld>
            <a:endParaRPr lang="en-US"/>
          </a:p>
        </p:txBody>
      </p:sp>
      <p:sp>
        <p:nvSpPr>
          <p:cNvPr id="4" name="Footer Placeholder 3">
            <a:extLst>
              <a:ext uri="{FF2B5EF4-FFF2-40B4-BE49-F238E27FC236}">
                <a16:creationId xmlns:a16="http://schemas.microsoft.com/office/drawing/2014/main" id="{B7CFC1C3-C463-41A9-982E-ADB1B8903D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06EF01-FADD-45E2-8354-F91E46DE41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16DAC-0561-4BE7-B752-5F481DC18C72}" type="slidenum">
              <a:rPr lang="en-US" smtClean="0"/>
              <a:t>‹#›</a:t>
            </a:fld>
            <a:endParaRPr lang="en-US"/>
          </a:p>
        </p:txBody>
      </p:sp>
    </p:spTree>
    <p:extLst>
      <p:ext uri="{BB962C8B-B14F-4D97-AF65-F5344CB8AC3E}">
        <p14:creationId xmlns:p14="http://schemas.microsoft.com/office/powerpoint/2010/main" val="349711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E3E1B6-431C-427A-9189-4C7C5BA844E4}" type="datetimeFigureOut">
              <a:rPr lang="en-US" smtClean="0"/>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0DBD-1D94-4779-B008-CFEC7A950F90}" type="slidenum">
              <a:rPr lang="en-US" smtClean="0"/>
              <a:t>‹#›</a:t>
            </a:fld>
            <a:endParaRPr lang="en-US"/>
          </a:p>
        </p:txBody>
      </p:sp>
    </p:spTree>
    <p:extLst>
      <p:ext uri="{BB962C8B-B14F-4D97-AF65-F5344CB8AC3E}">
        <p14:creationId xmlns:p14="http://schemas.microsoft.com/office/powerpoint/2010/main" val="15791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2B0DBD-1D94-4779-B008-CFEC7A950F90}" type="slidenum">
              <a:rPr lang="en-US" smtClean="0"/>
              <a:t>12</a:t>
            </a:fld>
            <a:endParaRPr lang="en-US"/>
          </a:p>
        </p:txBody>
      </p:sp>
    </p:spTree>
    <p:extLst>
      <p:ext uri="{BB962C8B-B14F-4D97-AF65-F5344CB8AC3E}">
        <p14:creationId xmlns:p14="http://schemas.microsoft.com/office/powerpoint/2010/main" val="782860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dirty="0"/>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19477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dirty="0"/>
          </a:p>
        </p:txBody>
      </p:sp>
    </p:spTree>
    <p:extLst>
      <p:ext uri="{BB962C8B-B14F-4D97-AF65-F5344CB8AC3E}">
        <p14:creationId xmlns:p14="http://schemas.microsoft.com/office/powerpoint/2010/main" val="377555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dirty="0"/>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258225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dirty="0"/>
              <a:t>Click to edit title</a:t>
            </a:r>
          </a:p>
        </p:txBody>
      </p:sp>
    </p:spTree>
    <p:extLst>
      <p:ext uri="{BB962C8B-B14F-4D97-AF65-F5344CB8AC3E}">
        <p14:creationId xmlns:p14="http://schemas.microsoft.com/office/powerpoint/2010/main" val="364535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dirty="0"/>
              <a:t>Title Slide</a:t>
            </a:r>
          </a:p>
        </p:txBody>
      </p:sp>
    </p:spTree>
    <p:extLst>
      <p:ext uri="{BB962C8B-B14F-4D97-AF65-F5344CB8AC3E}">
        <p14:creationId xmlns:p14="http://schemas.microsoft.com/office/powerpoint/2010/main" val="341245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68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dirty="0"/>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013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934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26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dirty="0"/>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dirty="0"/>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dirty="0"/>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dirty="0"/>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dirty="0"/>
              <a:t>Click to edit Master text styles</a:t>
            </a:r>
          </a:p>
        </p:txBody>
      </p:sp>
    </p:spTree>
    <p:extLst>
      <p:ext uri="{BB962C8B-B14F-4D97-AF65-F5344CB8AC3E}">
        <p14:creationId xmlns:p14="http://schemas.microsoft.com/office/powerpoint/2010/main" val="209721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dirty="0"/>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4601930"/>
      </p:ext>
    </p:extLst>
  </p:cSld>
  <p:clrMap bg1="lt1" tx1="dk1" bg2="lt2" tx2="dk2" accent1="accent1" accent2="accent2" accent3="accent3" accent4="accent4" accent5="accent5" accent6="accent6" hlink="hlink" folHlink="folHlink"/>
  <p:sldLayoutIdLst>
    <p:sldLayoutId id="2147483677" r:id="rId1"/>
    <p:sldLayoutId id="2147483662" r:id="rId2"/>
    <p:sldLayoutId id="2147483675" r:id="rId3"/>
    <p:sldLayoutId id="2147483674" r:id="rId4"/>
    <p:sldLayoutId id="2147483650" r:id="rId5"/>
    <p:sldLayoutId id="2147483676" r:id="rId6"/>
    <p:sldLayoutId id="2147483652" r:id="rId7"/>
    <p:sldLayoutId id="2147483658" r:id="rId8"/>
    <p:sldLayoutId id="2147483660" r:id="rId9"/>
    <p:sldLayoutId id="2147483673" r:id="rId10"/>
  </p:sldLayoutIdLst>
  <p:hf sldNum="0"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840" userDrawn="1">
          <p15:clr>
            <a:srgbClr val="F26B43"/>
          </p15:clr>
        </p15:guide>
        <p15:guide id="3" pos="384" userDrawn="1">
          <p15:clr>
            <a:srgbClr val="F26B43"/>
          </p15:clr>
        </p15:guide>
        <p15:guide id="5" pos="7248" userDrawn="1">
          <p15:clr>
            <a:srgbClr val="F26B43"/>
          </p15:clr>
        </p15:guide>
        <p15:guide id="6" orient="horz" pos="192" userDrawn="1">
          <p15:clr>
            <a:srgbClr val="F26B43"/>
          </p15:clr>
        </p15:guide>
        <p15:guide id="8"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ta/ac/cm/fivebyfivecolortables19.as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109ED5-69E9-4721-9CE3-6BF961E7600A}"/>
              </a:ext>
            </a:extLst>
          </p:cNvPr>
          <p:cNvSpPr>
            <a:spLocks noGrp="1"/>
          </p:cNvSpPr>
          <p:nvPr>
            <p:ph type="title"/>
          </p:nvPr>
        </p:nvSpPr>
        <p:spPr>
          <a:xfrm>
            <a:off x="1519865" y="2418346"/>
            <a:ext cx="9347200" cy="2441986"/>
          </a:xfrm>
        </p:spPr>
        <p:txBody>
          <a:bodyPr/>
          <a:lstStyle/>
          <a:p>
            <a:r>
              <a:rPr lang="en-US" sz="5400" dirty="0">
                <a:cs typeface="Aharoni"/>
              </a:rPr>
              <a:t>California Practitioners Advisory Group </a:t>
            </a:r>
            <a:br>
              <a:rPr lang="en-US" sz="5400" dirty="0">
                <a:cs typeface="Aharoni"/>
              </a:rPr>
            </a:br>
            <a:r>
              <a:rPr lang="en-US" sz="3200" dirty="0">
                <a:cs typeface="Aharoni"/>
              </a:rPr>
              <a:t>Item 1: </a:t>
            </a:r>
            <a:r>
              <a:rPr lang="en-US" sz="3200" b="0" dirty="0">
                <a:cs typeface="Aharoni"/>
              </a:rPr>
              <a:t>February 18, 2022</a:t>
            </a:r>
            <a:endParaRPr lang="en-US" sz="3200" dirty="0"/>
          </a:p>
        </p:txBody>
      </p:sp>
    </p:spTree>
    <p:extLst>
      <p:ext uri="{BB962C8B-B14F-4D97-AF65-F5344CB8AC3E}">
        <p14:creationId xmlns:p14="http://schemas.microsoft.com/office/powerpoint/2010/main" val="90487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A357-9EF5-4AA4-A312-4C2206A4232A}"/>
              </a:ext>
            </a:extLst>
          </p:cNvPr>
          <p:cNvSpPr>
            <a:spLocks noGrp="1"/>
          </p:cNvSpPr>
          <p:nvPr>
            <p:ph type="title"/>
          </p:nvPr>
        </p:nvSpPr>
        <p:spPr/>
        <p:txBody>
          <a:bodyPr/>
          <a:lstStyle/>
          <a:p>
            <a:r>
              <a:rPr lang="en-US" sz="4800" dirty="0"/>
              <a:t>Reporting Status Only </a:t>
            </a:r>
          </a:p>
        </p:txBody>
      </p:sp>
      <p:sp>
        <p:nvSpPr>
          <p:cNvPr id="3" name="Content Placeholder 2">
            <a:extLst>
              <a:ext uri="{FF2B5EF4-FFF2-40B4-BE49-F238E27FC236}">
                <a16:creationId xmlns:a16="http://schemas.microsoft.com/office/drawing/2014/main" id="{CE297701-94BB-424A-8A3D-1C5BEBF7DB3E}"/>
              </a:ext>
            </a:extLst>
          </p:cNvPr>
          <p:cNvSpPr>
            <a:spLocks noGrp="1"/>
          </p:cNvSpPr>
          <p:nvPr>
            <p:ph sz="quarter" idx="10"/>
          </p:nvPr>
        </p:nvSpPr>
        <p:spPr>
          <a:xfrm>
            <a:off x="647699" y="1640115"/>
            <a:ext cx="10858499" cy="4417785"/>
          </a:xfrm>
        </p:spPr>
        <p:txBody>
          <a:bodyPr>
            <a:normAutofit fontScale="70000" lnSpcReduction="20000"/>
          </a:bodyPr>
          <a:lstStyle/>
          <a:p>
            <a:r>
              <a:rPr lang="en-US" sz="4500" dirty="0"/>
              <a:t>For purposes of identifying local educational agencies (LEAs) for support, AB 130 restricts the CDE to only use performance data on state and local indicators using data from the 2021–22 school year.</a:t>
            </a:r>
          </a:p>
          <a:p>
            <a:r>
              <a:rPr lang="en-US" sz="4500" dirty="0"/>
              <a:t>Therefore, state indicators will display </a:t>
            </a:r>
            <a:r>
              <a:rPr lang="en-US" sz="4500" b="1" dirty="0"/>
              <a:t>status</a:t>
            </a:r>
            <a:r>
              <a:rPr lang="en-US" sz="4500" dirty="0"/>
              <a:t> only </a:t>
            </a:r>
          </a:p>
          <a:p>
            <a:pPr lvl="1"/>
            <a:r>
              <a:rPr lang="en-US" sz="4200" dirty="0"/>
              <a:t>Exception: College/Career Indicator will not be reported due to lack of 2021 statewide grade 11 assessment data</a:t>
            </a:r>
          </a:p>
          <a:p>
            <a:r>
              <a:rPr lang="en-US" sz="4000" dirty="0"/>
              <a:t>2022 Dashboard will not report Change (i.e., the difference from prior year data) and performance level colors due to restrictions imposed by AB 130. </a:t>
            </a:r>
          </a:p>
          <a:p>
            <a:pPr marL="91440" indent="0">
              <a:buNone/>
            </a:pPr>
            <a:endParaRPr lang="en-US" dirty="0">
              <a:latin typeface="+mj-lt"/>
            </a:endParaRPr>
          </a:p>
        </p:txBody>
      </p:sp>
    </p:spTree>
    <p:extLst>
      <p:ext uri="{BB962C8B-B14F-4D97-AF65-F5344CB8AC3E}">
        <p14:creationId xmlns:p14="http://schemas.microsoft.com/office/powerpoint/2010/main" val="2466134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6700-91B8-496D-ACEB-4FB34774759B}"/>
              </a:ext>
            </a:extLst>
          </p:cNvPr>
          <p:cNvSpPr>
            <a:spLocks noGrp="1"/>
          </p:cNvSpPr>
          <p:nvPr>
            <p:ph type="title"/>
          </p:nvPr>
        </p:nvSpPr>
        <p:spPr>
          <a:xfrm>
            <a:off x="1" y="132081"/>
            <a:ext cx="12192000" cy="1154459"/>
          </a:xfrm>
        </p:spPr>
        <p:txBody>
          <a:bodyPr/>
          <a:lstStyle/>
          <a:p>
            <a:r>
              <a:rPr lang="en-US" sz="4300" dirty="0"/>
              <a:t>What Does “Reporting Status Only” Mean? (1)</a:t>
            </a:r>
          </a:p>
        </p:txBody>
      </p:sp>
      <p:sp>
        <p:nvSpPr>
          <p:cNvPr id="3" name="Content Placeholder 2">
            <a:extLst>
              <a:ext uri="{FF2B5EF4-FFF2-40B4-BE49-F238E27FC236}">
                <a16:creationId xmlns:a16="http://schemas.microsoft.com/office/drawing/2014/main" id="{24CAF1A8-83F1-4713-876E-EB5EFFA2E3E5}"/>
              </a:ext>
            </a:extLst>
          </p:cNvPr>
          <p:cNvSpPr>
            <a:spLocks noGrp="1"/>
          </p:cNvSpPr>
          <p:nvPr>
            <p:ph sz="quarter" idx="10"/>
          </p:nvPr>
        </p:nvSpPr>
        <p:spPr>
          <a:xfrm>
            <a:off x="1430020" y="2134617"/>
            <a:ext cx="3375660" cy="4305300"/>
          </a:xfrm>
        </p:spPr>
        <p:txBody>
          <a:bodyPr/>
          <a:lstStyle/>
          <a:p>
            <a:r>
              <a:rPr lang="en-US" dirty="0"/>
              <a:t>Each state indicator has five Status levels</a:t>
            </a:r>
          </a:p>
          <a:p>
            <a:endParaRPr lang="en-US" dirty="0"/>
          </a:p>
        </p:txBody>
      </p:sp>
      <p:pic>
        <p:nvPicPr>
          <p:cNvPr id="6" name="Content Placeholder 5" descr="How Status levels are reported. From top to bottom: Very High, High, Medium, Low, and Very Low.">
            <a:extLst>
              <a:ext uri="{FF2B5EF4-FFF2-40B4-BE49-F238E27FC236}">
                <a16:creationId xmlns:a16="http://schemas.microsoft.com/office/drawing/2014/main" id="{4188FFF6-16C1-4822-9C36-A3BA2ED15F4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6400327" y="1985761"/>
            <a:ext cx="4114800" cy="4264001"/>
          </a:xfrm>
        </p:spPr>
      </p:pic>
    </p:spTree>
    <p:extLst>
      <p:ext uri="{BB962C8B-B14F-4D97-AF65-F5344CB8AC3E}">
        <p14:creationId xmlns:p14="http://schemas.microsoft.com/office/powerpoint/2010/main" val="42657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A038-03E5-417D-B4B0-614835CCF682}"/>
              </a:ext>
            </a:extLst>
          </p:cNvPr>
          <p:cNvSpPr>
            <a:spLocks noGrp="1"/>
          </p:cNvSpPr>
          <p:nvPr>
            <p:ph type="title"/>
          </p:nvPr>
        </p:nvSpPr>
        <p:spPr>
          <a:xfrm>
            <a:off x="0" y="0"/>
            <a:ext cx="12192000" cy="956930"/>
          </a:xfrm>
        </p:spPr>
        <p:txBody>
          <a:bodyPr/>
          <a:lstStyle/>
          <a:p>
            <a:r>
              <a:rPr lang="en-US" sz="4300" dirty="0"/>
              <a:t>What Does “Reporting Status Only” Mean? (2)</a:t>
            </a:r>
          </a:p>
        </p:txBody>
      </p:sp>
      <p:sp>
        <p:nvSpPr>
          <p:cNvPr id="4" name="Content Placeholder 3">
            <a:extLst>
              <a:ext uri="{FF2B5EF4-FFF2-40B4-BE49-F238E27FC236}">
                <a16:creationId xmlns:a16="http://schemas.microsoft.com/office/drawing/2014/main" id="{59DC49B5-AFCE-48D6-B46B-84344D311B45}"/>
              </a:ext>
            </a:extLst>
          </p:cNvPr>
          <p:cNvSpPr>
            <a:spLocks noGrp="1"/>
          </p:cNvSpPr>
          <p:nvPr>
            <p:ph sz="quarter" idx="11"/>
          </p:nvPr>
        </p:nvSpPr>
        <p:spPr>
          <a:xfrm>
            <a:off x="0" y="1488559"/>
            <a:ext cx="4295552" cy="4816548"/>
          </a:xfrm>
        </p:spPr>
        <p:txBody>
          <a:bodyPr>
            <a:normAutofit/>
          </a:bodyPr>
          <a:lstStyle/>
          <a:p>
            <a:r>
              <a:rPr lang="en-US" sz="2800" dirty="0"/>
              <a:t>The SBE approved separate Status cut scores for each state indicator. </a:t>
            </a:r>
          </a:p>
          <a:p>
            <a:r>
              <a:rPr lang="en-US" sz="2800" dirty="0"/>
              <a:t>Accessible through the five-by-five colored tables </a:t>
            </a:r>
            <a:r>
              <a:rPr lang="en-US" sz="2400" dirty="0">
                <a:hlinkClick r:id="rId3" tooltip="Five-by-Five Colored Tables web page"/>
              </a:rPr>
              <a:t>https://www.cde.ca.gov/ta/ac/cm/fivebyfivecolortables19.asp</a:t>
            </a:r>
            <a:r>
              <a:rPr lang="en-US" sz="2400" dirty="0"/>
              <a:t> </a:t>
            </a:r>
          </a:p>
        </p:txBody>
      </p:sp>
      <p:graphicFrame>
        <p:nvGraphicFramePr>
          <p:cNvPr id="6" name="Content Placeholder 5" descr="Sample five-by-five colored table. This one represents the Status cut scores for the Graduation Rate Indicator. ">
            <a:extLst>
              <a:ext uri="{FF2B5EF4-FFF2-40B4-BE49-F238E27FC236}">
                <a16:creationId xmlns:a16="http://schemas.microsoft.com/office/drawing/2014/main" id="{38273B0D-7D71-4A96-82A1-E55D04A9FD10}"/>
              </a:ext>
            </a:extLst>
          </p:cNvPr>
          <p:cNvGraphicFramePr>
            <a:graphicFrameLocks noGrp="1"/>
          </p:cNvGraphicFramePr>
          <p:nvPr>
            <p:ph sz="quarter" idx="10"/>
            <p:extLst>
              <p:ext uri="{D42A27DB-BD31-4B8C-83A1-F6EECF244321}">
                <p14:modId xmlns:p14="http://schemas.microsoft.com/office/powerpoint/2010/main" val="4289744991"/>
              </p:ext>
            </p:extLst>
          </p:nvPr>
        </p:nvGraphicFramePr>
        <p:xfrm>
          <a:off x="4403768" y="956930"/>
          <a:ext cx="7609368" cy="5826643"/>
        </p:xfrm>
        <a:graphic>
          <a:graphicData uri="http://schemas.openxmlformats.org/drawingml/2006/table">
            <a:tbl>
              <a:tblPr firstRow="1" bandRow="1">
                <a:tableStyleId>{5C22544A-7EE6-4342-B048-85BDC9FD1C3A}</a:tableStyleId>
              </a:tblPr>
              <a:tblGrid>
                <a:gridCol w="1268228">
                  <a:extLst>
                    <a:ext uri="{9D8B030D-6E8A-4147-A177-3AD203B41FA5}">
                      <a16:colId xmlns:a16="http://schemas.microsoft.com/office/drawing/2014/main" val="36884418"/>
                    </a:ext>
                  </a:extLst>
                </a:gridCol>
                <a:gridCol w="1268228">
                  <a:extLst>
                    <a:ext uri="{9D8B030D-6E8A-4147-A177-3AD203B41FA5}">
                      <a16:colId xmlns:a16="http://schemas.microsoft.com/office/drawing/2014/main" val="2094112841"/>
                    </a:ext>
                  </a:extLst>
                </a:gridCol>
                <a:gridCol w="1268228">
                  <a:extLst>
                    <a:ext uri="{9D8B030D-6E8A-4147-A177-3AD203B41FA5}">
                      <a16:colId xmlns:a16="http://schemas.microsoft.com/office/drawing/2014/main" val="2201491532"/>
                    </a:ext>
                  </a:extLst>
                </a:gridCol>
                <a:gridCol w="1268228">
                  <a:extLst>
                    <a:ext uri="{9D8B030D-6E8A-4147-A177-3AD203B41FA5}">
                      <a16:colId xmlns:a16="http://schemas.microsoft.com/office/drawing/2014/main" val="34420623"/>
                    </a:ext>
                  </a:extLst>
                </a:gridCol>
                <a:gridCol w="1268228">
                  <a:extLst>
                    <a:ext uri="{9D8B030D-6E8A-4147-A177-3AD203B41FA5}">
                      <a16:colId xmlns:a16="http://schemas.microsoft.com/office/drawing/2014/main" val="2073027702"/>
                    </a:ext>
                  </a:extLst>
                </a:gridCol>
                <a:gridCol w="1268228">
                  <a:extLst>
                    <a:ext uri="{9D8B030D-6E8A-4147-A177-3AD203B41FA5}">
                      <a16:colId xmlns:a16="http://schemas.microsoft.com/office/drawing/2014/main" val="31345547"/>
                    </a:ext>
                  </a:extLst>
                </a:gridCol>
              </a:tblGrid>
              <a:tr h="825363">
                <a:tc>
                  <a:txBody>
                    <a:bodyPr/>
                    <a:lstStyle/>
                    <a:p>
                      <a:pPr marL="0" marR="0" algn="ctr">
                        <a:lnSpc>
                          <a:spcPct val="107000"/>
                        </a:lnSpc>
                        <a:spcBef>
                          <a:spcPts val="0"/>
                        </a:spcBef>
                        <a:spcAft>
                          <a:spcPts val="0"/>
                        </a:spcAft>
                      </a:pPr>
                      <a:r>
                        <a:rPr lang="en-US" sz="12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Level</a:t>
                      </a:r>
                      <a:endParaRPr lang="en-US"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C00000"/>
                      </a:solidFill>
                      <a:prstDash val="sysDash"/>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Declined Significantly</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Declined</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Maintained</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Prior Year</a:t>
                      </a:r>
                      <a:endParaRPr lang="en-US" sz="1200" b="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dirty="0">
                          <a:solidFill>
                            <a:srgbClr val="000000"/>
                          </a:solidFill>
                          <a:effectLst/>
                          <a:latin typeface="Arial"/>
                          <a:ea typeface="Calibri" panose="020F0502020204030204" pitchFamily="34" charset="0"/>
                          <a:cs typeface="Times New Roman"/>
                        </a:rPr>
                        <a:t>Increased</a:t>
                      </a:r>
                      <a:endParaRPr lang="en-US" sz="1200" b="0" dirty="0">
                        <a:effectLst/>
                        <a:latin typeface="Arial"/>
                        <a:ea typeface="Calibri" panose="020F0502020204030204" pitchFamily="34" charset="0"/>
                        <a:cs typeface="Times New Roman"/>
                      </a:endParaRPr>
                    </a:p>
                    <a:p>
                      <a:pPr marL="0" marR="0" algn="ctr">
                        <a:lnSpc>
                          <a:spcPct val="107000"/>
                        </a:lnSpc>
                        <a:spcBef>
                          <a:spcPts val="0"/>
                        </a:spcBef>
                        <a:spcAft>
                          <a:spcPts val="0"/>
                        </a:spcAft>
                      </a:pPr>
                      <a:r>
                        <a:rPr lang="en-US" sz="1200" b="0" kern="1200" dirty="0">
                          <a:solidFill>
                            <a:srgbClr val="000000"/>
                          </a:solidFill>
                          <a:effectLst/>
                          <a:latin typeface="Arial"/>
                          <a:ea typeface="Times New Roman" panose="02020603050405020304" pitchFamily="18" charset="0"/>
                          <a:cs typeface="Times New Roman"/>
                        </a:rPr>
                        <a:t>from Prior Year</a:t>
                      </a:r>
                      <a:endParaRPr lang="en-US" sz="1200" b="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b="0" kern="1200" dirty="0">
                          <a:solidFill>
                            <a:srgbClr val="000000"/>
                          </a:solidFill>
                          <a:effectLst/>
                          <a:latin typeface="Arial"/>
                          <a:ea typeface="Times New Roman" panose="02020603050405020304" pitchFamily="18" charset="0"/>
                          <a:cs typeface="Times New Roman"/>
                        </a:rPr>
                        <a:t>Increased</a:t>
                      </a:r>
                      <a:r>
                        <a:rPr lang="en-US" sz="1200" b="0" kern="1200" baseline="0" dirty="0">
                          <a:solidFill>
                            <a:srgbClr val="000000"/>
                          </a:solidFill>
                          <a:effectLst/>
                          <a:latin typeface="Arial"/>
                          <a:ea typeface="Times New Roman" panose="02020603050405020304" pitchFamily="18" charset="0"/>
                          <a:cs typeface="Times New Roman"/>
                        </a:rPr>
                        <a:t> </a:t>
                      </a:r>
                      <a:r>
                        <a:rPr lang="en-US" sz="1200" b="0" kern="1200" dirty="0">
                          <a:solidFill>
                            <a:srgbClr val="000000"/>
                          </a:solidFill>
                          <a:effectLst/>
                          <a:latin typeface="Arial"/>
                          <a:ea typeface="Times New Roman" panose="02020603050405020304" pitchFamily="18" charset="0"/>
                          <a:cs typeface="Times New Roman"/>
                        </a:rPr>
                        <a:t>Significantly</a:t>
                      </a:r>
                      <a:endParaRPr lang="en-US" sz="1200" b="0" dirty="0">
                        <a:effectLst/>
                        <a:latin typeface="Arial"/>
                        <a:ea typeface="Calibri" panose="020F0502020204030204" pitchFamily="34" charset="0"/>
                        <a:cs typeface="Times New Roman"/>
                      </a:endParaRPr>
                    </a:p>
                    <a:p>
                      <a:pPr marL="0" marR="0" algn="ctr">
                        <a:lnSpc>
                          <a:spcPct val="107000"/>
                        </a:lnSpc>
                        <a:spcBef>
                          <a:spcPts val="0"/>
                        </a:spcBef>
                        <a:spcAft>
                          <a:spcPts val="0"/>
                        </a:spcAft>
                      </a:pPr>
                      <a:r>
                        <a:rPr lang="en-US" sz="1200" b="0" kern="1200" dirty="0">
                          <a:solidFill>
                            <a:srgbClr val="000000"/>
                          </a:solidFill>
                          <a:effectLst/>
                          <a:latin typeface="Arial"/>
                          <a:ea typeface="Times New Roman" panose="02020603050405020304" pitchFamily="18" charset="0"/>
                          <a:cs typeface="Times New Roman"/>
                        </a:rPr>
                        <a:t>from Prior Year</a:t>
                      </a:r>
                      <a:endParaRPr lang="en-US" sz="1200" b="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010570"/>
                  </a:ext>
                </a:extLst>
              </a:tr>
              <a:tr h="906840">
                <a:tc>
                  <a:txBody>
                    <a:bodyPr/>
                    <a:lstStyle/>
                    <a:p>
                      <a:pPr marL="0" marR="0" algn="ctr">
                        <a:spcBef>
                          <a:spcPts val="0"/>
                        </a:spcBef>
                        <a:spcAft>
                          <a:spcPts val="0"/>
                        </a:spcAft>
                      </a:pPr>
                      <a:r>
                        <a:rPr lang="en-US" sz="15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Very High</a:t>
                      </a:r>
                    </a:p>
                    <a:p>
                      <a:pPr marL="0" marR="0" algn="ctr">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95.0% or greater </a:t>
                      </a:r>
                      <a:endPar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nchor="ctr">
                    <a:lnL w="76200" cap="flat" cmpd="sng" algn="ctr">
                      <a:solidFill>
                        <a:srgbClr val="C00000"/>
                      </a:solidFill>
                      <a:prstDash val="sysDash"/>
                      <a:round/>
                      <a:headEnd type="none" w="med" len="med"/>
                      <a:tailEnd type="none" w="med" len="med"/>
                    </a:lnL>
                    <a:lnR w="76200" cap="flat" cmpd="sng" algn="ctr">
                      <a:solidFill>
                        <a:srgbClr val="C00000"/>
                      </a:solidFill>
                      <a:prstDash val="sysDash"/>
                      <a:round/>
                      <a:headEnd type="none" w="med" len="med"/>
                      <a:tailEnd type="none" w="med" len="med"/>
                    </a:lnR>
                    <a:lnT w="76200" cap="flat" cmpd="sng" algn="ctr">
                      <a:solidFill>
                        <a:srgbClr val="C00000"/>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76200" cap="flat" cmpd="sng" algn="ctr">
                      <a:solidFill>
                        <a:srgbClr val="C0000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F9F9F"/>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Blue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Calibri" panose="020F0502020204030204" pitchFamily="34" charset="0"/>
                          <a:cs typeface="Times New Roman"/>
                        </a:rPr>
                        <a:t>Blue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Blue</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Blue</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2667820546"/>
                  </a:ext>
                </a:extLst>
              </a:tr>
              <a:tr h="961773">
                <a:tc>
                  <a:txBody>
                    <a:bodyPr/>
                    <a:lstStyle/>
                    <a:p>
                      <a:pPr marL="0" marR="0" algn="ctr">
                        <a:lnSpc>
                          <a:spcPct val="107000"/>
                        </a:lnSpc>
                        <a:spcBef>
                          <a:spcPts val="0"/>
                        </a:spcBef>
                        <a:spcAft>
                          <a:spcPts val="0"/>
                        </a:spcAft>
                      </a:pPr>
                      <a:r>
                        <a:rPr lang="en-US" sz="1500" b="1" kern="1200" dirty="0">
                          <a:solidFill>
                            <a:schemeClr val="tx1"/>
                          </a:solidFill>
                          <a:effectLst/>
                          <a:latin typeface="Arial"/>
                          <a:ea typeface="+mn-ea"/>
                          <a:cs typeface="Arial"/>
                        </a:rPr>
                        <a:t>High</a:t>
                      </a:r>
                      <a:br>
                        <a:rPr lang="en-US" sz="1500" b="1" kern="1200" dirty="0">
                          <a:solidFill>
                            <a:srgbClr val="354052"/>
                          </a:solidFill>
                          <a:effectLst/>
                          <a:latin typeface="Arial"/>
                          <a:ea typeface="+mn-ea"/>
                          <a:cs typeface="Arial"/>
                        </a:rPr>
                      </a:br>
                      <a:r>
                        <a:rPr lang="en-US" sz="1500" b="1" kern="1200" dirty="0">
                          <a:solidFill>
                            <a:schemeClr val="tx1"/>
                          </a:solidFill>
                          <a:effectLst/>
                          <a:latin typeface="Arial"/>
                          <a:ea typeface="+mn-ea"/>
                          <a:cs typeface="Arial"/>
                        </a:rPr>
                        <a:t>90.5% to less than 95.0%</a:t>
                      </a:r>
                      <a:endParaRPr lang="en-US" sz="1500" b="1" dirty="0">
                        <a:solidFill>
                          <a:schemeClr val="tx1"/>
                        </a:solidFill>
                        <a:effectLst/>
                        <a:latin typeface="Arial"/>
                        <a:ea typeface="Calibri" panose="020F0502020204030204" pitchFamily="34" charset="0"/>
                        <a:cs typeface="Arial"/>
                      </a:endParaRPr>
                    </a:p>
                  </a:txBody>
                  <a:tcPr marL="34464" marR="34464" marT="8913" marB="0" anchor="ctr">
                    <a:lnL w="76200" cap="flat" cmpd="sng" algn="ctr">
                      <a:solidFill>
                        <a:srgbClr val="C00000"/>
                      </a:solidFill>
                      <a:prstDash val="sysDash"/>
                      <a:round/>
                      <a:headEnd type="none" w="med" len="med"/>
                      <a:tailEnd type="none" w="med" len="med"/>
                    </a:lnL>
                    <a:lnR w="76200" cap="flat" cmpd="sng" algn="ctr">
                      <a:solidFill>
                        <a:srgbClr val="C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76200" cap="flat" cmpd="sng" algn="ctr">
                      <a:solidFill>
                        <a:srgbClr val="C0000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Yellow</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Green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Green</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Blue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extLst>
                  <a:ext uri="{0D108BD9-81ED-4DB2-BD59-A6C34878D82A}">
                    <a16:rowId xmlns:a16="http://schemas.microsoft.com/office/drawing/2014/main" val="3729489914"/>
                  </a:ext>
                </a:extLst>
              </a:tr>
              <a:tr h="961773">
                <a:tc>
                  <a:txBody>
                    <a:bodyPr/>
                    <a:lstStyle/>
                    <a:p>
                      <a:pPr marL="0" marR="0" algn="ctr">
                        <a:lnSpc>
                          <a:spcPct val="107000"/>
                        </a:lnSpc>
                        <a:spcBef>
                          <a:spcPts val="0"/>
                        </a:spcBef>
                        <a:spcAft>
                          <a:spcPts val="0"/>
                        </a:spcAft>
                      </a:pPr>
                      <a:r>
                        <a:rPr lang="en-US" sz="15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Medium</a:t>
                      </a:r>
                      <a:endPar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500" b="1" kern="1200" dirty="0">
                          <a:solidFill>
                            <a:schemeClr val="tx1"/>
                          </a:solidFill>
                          <a:effectLst/>
                          <a:latin typeface="Arial" panose="020B0604020202020204" pitchFamily="34" charset="0"/>
                          <a:ea typeface="+mn-ea"/>
                          <a:cs typeface="Arial" panose="020B0604020202020204" pitchFamily="34" charset="0"/>
                        </a:rPr>
                        <a:t>80.0% to less than 90.5% </a:t>
                      </a:r>
                      <a:endPar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4464" marR="34464" marT="8913" marB="0" anchor="ctr">
                    <a:lnL w="76200" cap="flat" cmpd="sng" algn="ctr">
                      <a:solidFill>
                        <a:srgbClr val="C00000"/>
                      </a:solidFill>
                      <a:prstDash val="sysDash"/>
                      <a:round/>
                      <a:headEnd type="none" w="med" len="med"/>
                      <a:tailEnd type="none" w="med" len="med"/>
                    </a:lnL>
                    <a:lnR w="76200" cap="flat" cmpd="sng" algn="ctr">
                      <a:solidFill>
                        <a:srgbClr val="C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Orange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76200" cap="flat" cmpd="sng" algn="ctr">
                      <a:solidFill>
                        <a:srgbClr val="C0000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a:ea typeface="Times New Roman" panose="02020603050405020304" pitchFamily="18" charset="0"/>
                          <a:cs typeface="Times New Roman"/>
                        </a:rPr>
                        <a:t>Orange</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a:ea typeface="Times New Roman" panose="02020603050405020304" pitchFamily="18" charset="0"/>
                          <a:cs typeface="Times New Roman"/>
                        </a:rPr>
                        <a:t>Yellow</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Green</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Green</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500"/>
                    </a:solidFill>
                  </a:tcPr>
                </a:tc>
                <a:extLst>
                  <a:ext uri="{0D108BD9-81ED-4DB2-BD59-A6C34878D82A}">
                    <a16:rowId xmlns:a16="http://schemas.microsoft.com/office/drawing/2014/main" val="1287058297"/>
                  </a:ext>
                </a:extLst>
              </a:tr>
              <a:tr h="1209121">
                <a:tc>
                  <a:txBody>
                    <a:bodyPr/>
                    <a:lstStyle/>
                    <a:p>
                      <a:pPr marL="0" marR="0" algn="ctr">
                        <a:spcBef>
                          <a:spcPts val="0"/>
                        </a:spcBef>
                        <a:spcAft>
                          <a:spcPts val="0"/>
                        </a:spcAft>
                      </a:pPr>
                      <a:r>
                        <a:rPr lang="en-US" sz="1500" b="1" dirty="0">
                          <a:effectLst/>
                          <a:latin typeface="Arial"/>
                          <a:ea typeface="Times New Roman" panose="02020603050405020304" pitchFamily="18" charset="0"/>
                          <a:cs typeface="Arial"/>
                        </a:rPr>
                        <a:t>Low</a:t>
                      </a:r>
                    </a:p>
                    <a:p>
                      <a:pPr marL="0" marR="0" algn="ctr">
                        <a:spcBef>
                          <a:spcPts val="0"/>
                        </a:spcBef>
                        <a:spcAft>
                          <a:spcPts val="0"/>
                        </a:spcAft>
                      </a:pPr>
                      <a:r>
                        <a:rPr lang="en-US" sz="1500" b="1" dirty="0">
                          <a:effectLst/>
                          <a:latin typeface="Arial"/>
                          <a:ea typeface="Calibri" panose="020F0502020204030204" pitchFamily="34" charset="0"/>
                          <a:cs typeface="Arial"/>
                        </a:rPr>
                        <a:t>68.0%</a:t>
                      </a:r>
                      <a:r>
                        <a:rPr lang="en-US" sz="1500" b="1" baseline="0" dirty="0">
                          <a:effectLst/>
                          <a:latin typeface="Arial"/>
                          <a:ea typeface="Calibri" panose="020F0502020204030204" pitchFamily="34" charset="0"/>
                          <a:cs typeface="Arial"/>
                        </a:rPr>
                        <a:t> to less than 80.0%</a:t>
                      </a:r>
                      <a:endParaRPr lang="en-US" sz="1500" b="1" dirty="0">
                        <a:effectLst/>
                        <a:latin typeface="Arial"/>
                        <a:ea typeface="Calibri" panose="020F0502020204030204" pitchFamily="34" charset="0"/>
                        <a:cs typeface="Arial"/>
                      </a:endParaRPr>
                    </a:p>
                  </a:txBody>
                  <a:tcPr marL="114300" marR="114300" marT="0" marB="0" anchor="ctr">
                    <a:lnL w="76200" cap="flat" cmpd="sng" algn="ctr">
                      <a:solidFill>
                        <a:srgbClr val="C00000"/>
                      </a:solidFill>
                      <a:prstDash val="sysDash"/>
                      <a:round/>
                      <a:headEnd type="none" w="med" len="med"/>
                      <a:tailEnd type="none" w="med" len="med"/>
                    </a:lnL>
                    <a:lnR w="76200" cap="flat" cmpd="sng" algn="ctr">
                      <a:solidFill>
                        <a:srgbClr val="C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Red</a:t>
                      </a:r>
                      <a:endParaRPr lang="en-US" sz="1200" dirty="0">
                        <a:effectLst/>
                        <a:latin typeface="Arial"/>
                        <a:ea typeface="Calibri" panose="020F0502020204030204" pitchFamily="34" charset="0"/>
                        <a:cs typeface="Times New Roman"/>
                      </a:endParaRPr>
                    </a:p>
                  </a:txBody>
                  <a:tcPr marL="34464" marR="34464" marT="8913" marB="0" anchor="ctr">
                    <a:lnL w="76200" cap="flat" cmpd="sng" algn="ctr">
                      <a:solidFill>
                        <a:srgbClr val="C0000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a:ea typeface="Times New Roman" panose="02020603050405020304" pitchFamily="18" charset="0"/>
                          <a:cs typeface="Times New Roman"/>
                        </a:rPr>
                        <a:t>Orange</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a:ea typeface="Times New Roman" panose="02020603050405020304" pitchFamily="18" charset="0"/>
                          <a:cs typeface="Times New Roman"/>
                        </a:rPr>
                        <a:t>Orange</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5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a:ea typeface="Times New Roman" panose="02020603050405020304" pitchFamily="18" charset="0"/>
                          <a:cs typeface="Times New Roman"/>
                        </a:rPr>
                        <a:t>Yellow</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200" kern="1200" dirty="0">
                          <a:solidFill>
                            <a:srgbClr val="000000"/>
                          </a:solidFill>
                          <a:effectLst/>
                          <a:latin typeface="Arial"/>
                          <a:ea typeface="Times New Roman" panose="02020603050405020304" pitchFamily="18" charset="0"/>
                          <a:cs typeface="Times New Roman"/>
                        </a:rPr>
                        <a:t>Yellow</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49225402"/>
                  </a:ext>
                </a:extLst>
              </a:tr>
              <a:tr h="961773">
                <a:tc>
                  <a:txBody>
                    <a:bodyPr/>
                    <a:lstStyle/>
                    <a:p>
                      <a:pPr marL="0" marR="0" algn="ctr">
                        <a:lnSpc>
                          <a:spcPct val="107000"/>
                        </a:lnSpc>
                        <a:spcBef>
                          <a:spcPts val="0"/>
                        </a:spcBef>
                        <a:spcAft>
                          <a:spcPts val="0"/>
                        </a:spcAft>
                      </a:pPr>
                      <a:r>
                        <a:rPr lang="en-US" sz="1500" b="1" kern="1200" dirty="0">
                          <a:solidFill>
                            <a:schemeClr val="tx1"/>
                          </a:solidFill>
                          <a:effectLst/>
                          <a:latin typeface="Arial"/>
                          <a:ea typeface="+mn-ea"/>
                          <a:cs typeface="Arial"/>
                        </a:rPr>
                        <a:t>Very Low</a:t>
                      </a:r>
                      <a:br>
                        <a:rPr lang="en-US" sz="1500" b="1" kern="1200" dirty="0">
                          <a:solidFill>
                            <a:srgbClr val="354052"/>
                          </a:solidFill>
                          <a:effectLst/>
                          <a:latin typeface="Arial"/>
                          <a:ea typeface="+mn-ea"/>
                          <a:cs typeface="Arial"/>
                        </a:rPr>
                      </a:br>
                      <a:r>
                        <a:rPr lang="en-US" sz="1500" b="1" kern="1200" dirty="0">
                          <a:solidFill>
                            <a:schemeClr val="tx1"/>
                          </a:solidFill>
                          <a:effectLst/>
                          <a:latin typeface="Arial"/>
                          <a:ea typeface="+mn-ea"/>
                          <a:cs typeface="Arial"/>
                        </a:rPr>
                        <a:t>Less than 68.0%</a:t>
                      </a:r>
                      <a:endParaRPr lang="en-US" sz="1500" b="1" dirty="0">
                        <a:solidFill>
                          <a:schemeClr val="tx1"/>
                        </a:solidFill>
                        <a:effectLst/>
                        <a:latin typeface="Arial"/>
                        <a:ea typeface="Calibri" panose="020F0502020204030204" pitchFamily="34" charset="0"/>
                        <a:cs typeface="Arial"/>
                      </a:endParaRPr>
                    </a:p>
                  </a:txBody>
                  <a:tcPr marL="34464" marR="34464" marT="8913" marB="0" anchor="ctr">
                    <a:lnL w="76200" cap="flat" cmpd="sng" algn="ctr">
                      <a:solidFill>
                        <a:srgbClr val="C00000"/>
                      </a:solidFill>
                      <a:prstDash val="sysDash"/>
                      <a:round/>
                      <a:headEnd type="none" w="med" len="med"/>
                      <a:tailEnd type="none" w="med" len="med"/>
                    </a:lnL>
                    <a:lnR w="76200" cap="flat" cmpd="sng" algn="ctr">
                      <a:solidFill>
                        <a:srgbClr val="C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rgbClr val="C00000"/>
                      </a:solidFill>
                      <a:prstDash val="sysDash"/>
                      <a:round/>
                      <a:headEnd type="none" w="med" len="med"/>
                      <a:tailEnd type="none" w="med" len="med"/>
                    </a:lnB>
                    <a:no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Red</a:t>
                      </a:r>
                      <a:endParaRPr lang="en-US" sz="1200" dirty="0">
                        <a:effectLst/>
                        <a:latin typeface="Arial"/>
                        <a:ea typeface="Calibri" panose="020F0502020204030204" pitchFamily="34" charset="0"/>
                        <a:cs typeface="Times New Roman"/>
                      </a:endParaRPr>
                    </a:p>
                  </a:txBody>
                  <a:tcPr marL="34464" marR="34464" marT="8913" marB="0" anchor="ctr">
                    <a:lnL w="76200" cap="flat" cmpd="sng" algn="ctr">
                      <a:solidFill>
                        <a:srgbClr val="C00000"/>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Red</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Red</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a:ea typeface="Times New Roman" panose="02020603050405020304" pitchFamily="18" charset="0"/>
                          <a:cs typeface="Times New Roman"/>
                        </a:rPr>
                        <a:t>Red</a:t>
                      </a:r>
                      <a:endParaRPr lang="en-US" sz="1200" dirty="0">
                        <a:effectLst/>
                        <a:latin typeface="Arial"/>
                        <a:ea typeface="Calibri" panose="020F0502020204030204" pitchFamily="34" charset="0"/>
                        <a:cs typeface="Times New Roman"/>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tc>
                  <a:txBody>
                    <a:bodyPr/>
                    <a:lstStyle/>
                    <a:p>
                      <a:pPr marL="0" marR="0" algn="ctr">
                        <a:lnSpc>
                          <a:spcPct val="107000"/>
                        </a:lnSpc>
                        <a:spcBef>
                          <a:spcPts val="0"/>
                        </a:spcBef>
                        <a:spcAft>
                          <a:spcPts val="0"/>
                        </a:spcAft>
                      </a:pPr>
                      <a:r>
                        <a:rPr lang="en-US" sz="1200"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464" marR="34464" marT="89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0000"/>
                    </a:solidFill>
                  </a:tcPr>
                </a:tc>
                <a:extLst>
                  <a:ext uri="{0D108BD9-81ED-4DB2-BD59-A6C34878D82A}">
                    <a16:rowId xmlns:a16="http://schemas.microsoft.com/office/drawing/2014/main" val="2216676959"/>
                  </a:ext>
                </a:extLst>
              </a:tr>
            </a:tbl>
          </a:graphicData>
        </a:graphic>
      </p:graphicFrame>
    </p:spTree>
    <p:extLst>
      <p:ext uri="{BB962C8B-B14F-4D97-AF65-F5344CB8AC3E}">
        <p14:creationId xmlns:p14="http://schemas.microsoft.com/office/powerpoint/2010/main" val="83200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BFB2C-12D2-475E-B4DC-B553D21F98BB}"/>
              </a:ext>
            </a:extLst>
          </p:cNvPr>
          <p:cNvSpPr>
            <a:spLocks noGrp="1"/>
          </p:cNvSpPr>
          <p:nvPr>
            <p:ph type="title"/>
          </p:nvPr>
        </p:nvSpPr>
        <p:spPr>
          <a:xfrm>
            <a:off x="0" y="91263"/>
            <a:ext cx="12192000" cy="800985"/>
          </a:xfrm>
        </p:spPr>
        <p:txBody>
          <a:bodyPr/>
          <a:lstStyle/>
          <a:p>
            <a:r>
              <a:rPr lang="en-US" sz="4300" dirty="0"/>
              <a:t>What Does “Reporting Status Only” Mean? (3)</a:t>
            </a:r>
          </a:p>
        </p:txBody>
      </p:sp>
      <p:sp>
        <p:nvSpPr>
          <p:cNvPr id="3" name="Content Placeholder 2">
            <a:extLst>
              <a:ext uri="{FF2B5EF4-FFF2-40B4-BE49-F238E27FC236}">
                <a16:creationId xmlns:a16="http://schemas.microsoft.com/office/drawing/2014/main" id="{A7D0D9E3-BC23-4417-AEBD-42AA5B994809}"/>
              </a:ext>
            </a:extLst>
          </p:cNvPr>
          <p:cNvSpPr>
            <a:spLocks noGrp="1"/>
          </p:cNvSpPr>
          <p:nvPr>
            <p:ph sz="quarter" idx="10"/>
          </p:nvPr>
        </p:nvSpPr>
        <p:spPr>
          <a:xfrm>
            <a:off x="447896" y="1222743"/>
            <a:ext cx="5648104" cy="4867054"/>
          </a:xfrm>
        </p:spPr>
        <p:txBody>
          <a:bodyPr vert="horz" lIns="91440" tIns="45720" rIns="91440" bIns="45720" rtlCol="0" anchor="t">
            <a:normAutofit/>
          </a:bodyPr>
          <a:lstStyle/>
          <a:p>
            <a:r>
              <a:rPr lang="en-US" sz="3200" dirty="0"/>
              <a:t>2022 Dashboard will report one of five Status levels for each LEA, school, and student group.  </a:t>
            </a:r>
          </a:p>
          <a:p>
            <a:r>
              <a:rPr lang="en-US" sz="3200" dirty="0"/>
              <a:t>For example, only Status levels were reported for the English Learner Progress Indicator in the 2019 Dashboard (right).</a:t>
            </a:r>
          </a:p>
        </p:txBody>
      </p:sp>
      <p:pic>
        <p:nvPicPr>
          <p:cNvPr id="6" name="Content Placeholder 5" descr="Image of the English Learner Progress baseball card from the 2019 Dashboard. Full descriptive text on slide 14.">
            <a:extLst>
              <a:ext uri="{FF2B5EF4-FFF2-40B4-BE49-F238E27FC236}">
                <a16:creationId xmlns:a16="http://schemas.microsoft.com/office/drawing/2014/main" id="{E4A29670-63D2-40F0-8C08-36BD1CA2899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7060018" y="1035576"/>
            <a:ext cx="3838353" cy="5794282"/>
          </a:xfrm>
        </p:spPr>
      </p:pic>
    </p:spTree>
    <p:extLst>
      <p:ext uri="{BB962C8B-B14F-4D97-AF65-F5344CB8AC3E}">
        <p14:creationId xmlns:p14="http://schemas.microsoft.com/office/powerpoint/2010/main" val="2594891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3C65-B6E2-475A-8EA6-1DE210727BF4}"/>
              </a:ext>
            </a:extLst>
          </p:cNvPr>
          <p:cNvSpPr>
            <a:spLocks noGrp="1"/>
          </p:cNvSpPr>
          <p:nvPr>
            <p:ph type="title"/>
          </p:nvPr>
        </p:nvSpPr>
        <p:spPr>
          <a:xfrm>
            <a:off x="666750" y="0"/>
            <a:ext cx="10858500" cy="599026"/>
          </a:xfrm>
        </p:spPr>
        <p:txBody>
          <a:bodyPr/>
          <a:lstStyle/>
          <a:p>
            <a:r>
              <a:rPr lang="en-US" sz="3600" dirty="0"/>
              <a:t>Descriptive Text for Image on Prior Slide </a:t>
            </a:r>
          </a:p>
        </p:txBody>
      </p:sp>
      <p:sp>
        <p:nvSpPr>
          <p:cNvPr id="3" name="Content Placeholder 2">
            <a:extLst>
              <a:ext uri="{FF2B5EF4-FFF2-40B4-BE49-F238E27FC236}">
                <a16:creationId xmlns:a16="http://schemas.microsoft.com/office/drawing/2014/main" id="{8FED5D75-F850-4FEA-9194-A086C793C885}"/>
              </a:ext>
            </a:extLst>
          </p:cNvPr>
          <p:cNvSpPr>
            <a:spLocks noGrp="1"/>
          </p:cNvSpPr>
          <p:nvPr>
            <p:ph sz="quarter" idx="10"/>
          </p:nvPr>
        </p:nvSpPr>
        <p:spPr>
          <a:xfrm>
            <a:off x="349544" y="599026"/>
            <a:ext cx="11175706" cy="6706013"/>
          </a:xfrm>
        </p:spPr>
        <p:txBody>
          <a:bodyPr>
            <a:noAutofit/>
          </a:bodyPr>
          <a:lstStyle/>
          <a:p>
            <a:r>
              <a:rPr lang="en-US" sz="2400" dirty="0"/>
              <a:t>The image is a copy of the English Learner Progress “baseball card” on the 2019 Dashboard and it reflects Status level data only. This was used as an example of what reporting of Status only could look like. </a:t>
            </a:r>
          </a:p>
          <a:p>
            <a:r>
              <a:rPr lang="en-US" sz="2400" dirty="0"/>
              <a:t>The card itself notes that 42 percent of students were making progress towards English language proficiency. It also notes the number of EL students and the progress levels. The progress (or Status) levels for the English Learner Progress Indicator are as follows: </a:t>
            </a:r>
          </a:p>
          <a:p>
            <a:pPr lvl="1"/>
            <a:r>
              <a:rPr lang="en-US" sz="2400" dirty="0"/>
              <a:t>Very High = 65 percent or higher</a:t>
            </a:r>
          </a:p>
          <a:p>
            <a:pPr lvl="1"/>
            <a:r>
              <a:rPr lang="en-US" sz="2400" dirty="0"/>
              <a:t>High = 55 percent to less than 65 percent</a:t>
            </a:r>
          </a:p>
          <a:p>
            <a:pPr lvl="1"/>
            <a:r>
              <a:rPr lang="en-US" sz="2400" dirty="0"/>
              <a:t>Medium = 45 percent to less than 55 percent</a:t>
            </a:r>
          </a:p>
          <a:p>
            <a:pPr lvl="1"/>
            <a:r>
              <a:rPr lang="en-US" sz="2400" dirty="0"/>
              <a:t>Low = 35 percent to less than 45 percent</a:t>
            </a:r>
          </a:p>
          <a:p>
            <a:pPr lvl="1"/>
            <a:r>
              <a:rPr lang="en-US" sz="2400" dirty="0"/>
              <a:t>Very Low = Less than 35 percent</a:t>
            </a:r>
          </a:p>
          <a:p>
            <a:r>
              <a:rPr lang="en-US" sz="2400" dirty="0"/>
              <a:t>More details about the data can be accessed after selecting the “View More Details” arrow at the bottom of the card.</a:t>
            </a:r>
            <a:r>
              <a:rPr lang="en-US" sz="2400" dirty="0">
                <a:latin typeface="+mj-lt"/>
              </a:rPr>
              <a:t> </a:t>
            </a:r>
          </a:p>
        </p:txBody>
      </p:sp>
    </p:spTree>
    <p:extLst>
      <p:ext uri="{BB962C8B-B14F-4D97-AF65-F5344CB8AC3E}">
        <p14:creationId xmlns:p14="http://schemas.microsoft.com/office/powerpoint/2010/main" val="200997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4FB1-5D0C-4756-91E6-1587C5C8A0AA}"/>
              </a:ext>
            </a:extLst>
          </p:cNvPr>
          <p:cNvSpPr>
            <a:spLocks noGrp="1"/>
          </p:cNvSpPr>
          <p:nvPr>
            <p:ph type="title"/>
          </p:nvPr>
        </p:nvSpPr>
        <p:spPr>
          <a:xfrm>
            <a:off x="0" y="113415"/>
            <a:ext cx="12192000" cy="729865"/>
          </a:xfrm>
        </p:spPr>
        <p:txBody>
          <a:bodyPr/>
          <a:lstStyle/>
          <a:p>
            <a:r>
              <a:rPr lang="en-US" sz="3600" dirty="0"/>
              <a:t>What 2021–22 Data May be Used to Calculate Status? </a:t>
            </a:r>
          </a:p>
        </p:txBody>
      </p:sp>
      <p:graphicFrame>
        <p:nvGraphicFramePr>
          <p:cNvPr id="4" name="Content Placeholder 3" descr="Table proposing what data may be used to calculate Status for the 2022 Dashboard. ">
            <a:extLst>
              <a:ext uri="{FF2B5EF4-FFF2-40B4-BE49-F238E27FC236}">
                <a16:creationId xmlns:a16="http://schemas.microsoft.com/office/drawing/2014/main" id="{EBF6AF63-4965-4F53-9B75-0E62A502C6E6}"/>
              </a:ext>
            </a:extLst>
          </p:cNvPr>
          <p:cNvGraphicFramePr>
            <a:graphicFrameLocks noGrp="1"/>
          </p:cNvGraphicFramePr>
          <p:nvPr>
            <p:ph sz="quarter" idx="10"/>
            <p:extLst>
              <p:ext uri="{D42A27DB-BD31-4B8C-83A1-F6EECF244321}">
                <p14:modId xmlns:p14="http://schemas.microsoft.com/office/powerpoint/2010/main" val="3758005974"/>
              </p:ext>
            </p:extLst>
          </p:nvPr>
        </p:nvGraphicFramePr>
        <p:xfrm>
          <a:off x="318977" y="946297"/>
          <a:ext cx="11515060" cy="5606900"/>
        </p:xfrm>
        <a:graphic>
          <a:graphicData uri="http://schemas.openxmlformats.org/drawingml/2006/table">
            <a:tbl>
              <a:tblPr firstRow="1" bandRow="1">
                <a:tableStyleId>{5C22544A-7EE6-4342-B048-85BDC9FD1C3A}</a:tableStyleId>
              </a:tblPr>
              <a:tblGrid>
                <a:gridCol w="4195410">
                  <a:extLst>
                    <a:ext uri="{9D8B030D-6E8A-4147-A177-3AD203B41FA5}">
                      <a16:colId xmlns:a16="http://schemas.microsoft.com/office/drawing/2014/main" val="2216025300"/>
                    </a:ext>
                  </a:extLst>
                </a:gridCol>
                <a:gridCol w="7319650">
                  <a:extLst>
                    <a:ext uri="{9D8B030D-6E8A-4147-A177-3AD203B41FA5}">
                      <a16:colId xmlns:a16="http://schemas.microsoft.com/office/drawing/2014/main" val="2083213142"/>
                    </a:ext>
                  </a:extLst>
                </a:gridCol>
              </a:tblGrid>
              <a:tr h="654749">
                <a:tc>
                  <a:txBody>
                    <a:bodyPr/>
                    <a:lstStyle/>
                    <a:p>
                      <a:pPr algn="ctr"/>
                      <a:r>
                        <a:rPr lang="en-US" sz="2400" dirty="0">
                          <a:latin typeface="Arial" panose="020B0604020202020204" pitchFamily="34" charset="0"/>
                          <a:cs typeface="Arial" panose="020B0604020202020204" pitchFamily="34" charset="0"/>
                        </a:rPr>
                        <a:t>State Indicator</a:t>
                      </a:r>
                    </a:p>
                  </a:txBody>
                  <a:tcPr anchor="ctr">
                    <a:solidFill>
                      <a:schemeClr val="accent1">
                        <a:lumMod val="75000"/>
                      </a:schemeClr>
                    </a:solidFill>
                  </a:tcPr>
                </a:tc>
                <a:tc>
                  <a:txBody>
                    <a:bodyPr/>
                    <a:lstStyle/>
                    <a:p>
                      <a:pPr algn="ctr"/>
                      <a:r>
                        <a:rPr lang="en-US" sz="2400">
                          <a:latin typeface="Arial" panose="020B0604020202020204" pitchFamily="34" charset="0"/>
                          <a:cs typeface="Arial" panose="020B0604020202020204" pitchFamily="34" charset="0"/>
                        </a:rPr>
                        <a:t>Data Used</a:t>
                      </a:r>
                    </a:p>
                  </a:txBody>
                  <a:tcPr anchor="ctr">
                    <a:solidFill>
                      <a:schemeClr val="accent1">
                        <a:lumMod val="75000"/>
                      </a:schemeClr>
                    </a:solidFill>
                  </a:tcPr>
                </a:tc>
                <a:extLst>
                  <a:ext uri="{0D108BD9-81ED-4DB2-BD59-A6C34878D82A}">
                    <a16:rowId xmlns:a16="http://schemas.microsoft.com/office/drawing/2014/main" val="3221441735"/>
                  </a:ext>
                </a:extLst>
              </a:tr>
              <a:tr h="928528">
                <a:tc>
                  <a:txBody>
                    <a:bodyPr/>
                    <a:lstStyle/>
                    <a:p>
                      <a:pPr algn="ctr"/>
                      <a:r>
                        <a:rPr lang="en-US" sz="2400" b="1" dirty="0">
                          <a:latin typeface="Arial" panose="020B0604020202020204" pitchFamily="34" charset="0"/>
                          <a:cs typeface="Arial" panose="020B0604020202020204" pitchFamily="34" charset="0"/>
                        </a:rPr>
                        <a:t>Academic Indicator</a:t>
                      </a:r>
                      <a:endParaRPr lang="en-US" sz="2400" dirty="0">
                        <a:latin typeface="Arial" panose="020B0604020202020204" pitchFamily="34" charset="0"/>
                        <a:cs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2022 Smarter Balanced Summative Assessment results</a:t>
                      </a:r>
                    </a:p>
                  </a:txBody>
                  <a:tcPr anchor="ctr"/>
                </a:tc>
                <a:extLst>
                  <a:ext uri="{0D108BD9-81ED-4DB2-BD59-A6C34878D82A}">
                    <a16:rowId xmlns:a16="http://schemas.microsoft.com/office/drawing/2014/main" val="1082489128"/>
                  </a:ext>
                </a:extLst>
              </a:tr>
              <a:tr h="928528">
                <a:tc>
                  <a:txBody>
                    <a:bodyPr/>
                    <a:lstStyle/>
                    <a:p>
                      <a:pPr algn="ctr"/>
                      <a:r>
                        <a:rPr lang="en-US" sz="2400" b="1" dirty="0">
                          <a:latin typeface="Arial" panose="020B0604020202020204" pitchFamily="34" charset="0"/>
                          <a:cs typeface="Arial" panose="020B0604020202020204" pitchFamily="34" charset="0"/>
                        </a:rPr>
                        <a:t>Suspension and Chronic Absenteeism Indicators</a:t>
                      </a:r>
                      <a:endParaRPr lang="en-US" sz="2400" dirty="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2021–22 enrollment data</a:t>
                      </a:r>
                    </a:p>
                  </a:txBody>
                  <a:tcPr anchor="ctr"/>
                </a:tc>
                <a:extLst>
                  <a:ext uri="{0D108BD9-81ED-4DB2-BD59-A6C34878D82A}">
                    <a16:rowId xmlns:a16="http://schemas.microsoft.com/office/drawing/2014/main" val="866386705"/>
                  </a:ext>
                </a:extLst>
              </a:tr>
              <a:tr h="1753887">
                <a:tc>
                  <a:txBody>
                    <a:bodyPr/>
                    <a:lstStyle/>
                    <a:p>
                      <a:pPr algn="ctr"/>
                      <a:r>
                        <a:rPr lang="en-US" sz="2400" b="1" dirty="0">
                          <a:latin typeface="Arial" panose="020B0604020202020204" pitchFamily="34" charset="0"/>
                          <a:cs typeface="Arial" panose="020B0604020202020204" pitchFamily="34" charset="0"/>
                        </a:rPr>
                        <a:t>Graduation Rate Indicator</a:t>
                      </a:r>
                      <a:endParaRPr lang="en-US" sz="2400" dirty="0">
                        <a:latin typeface="Arial" panose="020B0604020202020204" pitchFamily="34" charset="0"/>
                        <a:cs typeface="Arial" panose="020B0604020202020204" pitchFamily="34" charset="0"/>
                      </a:endParaRPr>
                    </a:p>
                  </a:txBody>
                  <a:tcPr anchor="ctr"/>
                </a:tc>
                <a:tc>
                  <a:txBody>
                    <a:bodyPr/>
                    <a:lstStyle/>
                    <a:p>
                      <a:pPr marL="457200" lvl="0" indent="-457200">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Students in Class of 2022 </a:t>
                      </a:r>
                    </a:p>
                    <a:p>
                      <a:pPr marL="457200" lvl="0" indent="-457200">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Students in Class of 2021 who graduate in 2021–22 (fifth-year graduates)</a:t>
                      </a:r>
                    </a:p>
                    <a:p>
                      <a:pPr marL="457200" lvl="0" indent="-457200">
                        <a:spcBef>
                          <a:spcPts val="0"/>
                        </a:spcBef>
                        <a:spcAft>
                          <a:spcPts val="0"/>
                        </a:spcAft>
                        <a:buFont typeface="Arial" panose="020B0604020202020204" pitchFamily="34" charset="0"/>
                        <a:buChar char="•"/>
                      </a:pPr>
                      <a:r>
                        <a:rPr lang="en-US" sz="2400" dirty="0">
                          <a:latin typeface="Arial" panose="020B0604020202020204" pitchFamily="34" charset="0"/>
                          <a:cs typeface="Arial" panose="020B0604020202020204" pitchFamily="34" charset="0"/>
                        </a:rPr>
                        <a:t>DASS students who graduate in 2021–22</a:t>
                      </a:r>
                    </a:p>
                  </a:txBody>
                  <a:tcPr anchor="ctr"/>
                </a:tc>
                <a:extLst>
                  <a:ext uri="{0D108BD9-81ED-4DB2-BD59-A6C34878D82A}">
                    <a16:rowId xmlns:a16="http://schemas.microsoft.com/office/drawing/2014/main" val="1829171517"/>
                  </a:ext>
                </a:extLst>
              </a:tr>
              <a:tr h="1341208">
                <a:tc>
                  <a:txBody>
                    <a:bodyPr/>
                    <a:lstStyle/>
                    <a:p>
                      <a:pPr algn="ctr"/>
                      <a:r>
                        <a:rPr lang="en-US" sz="2400" b="1">
                          <a:latin typeface="Arial" panose="020B0604020202020204" pitchFamily="34" charset="0"/>
                          <a:cs typeface="Arial" panose="020B0604020202020204" pitchFamily="34" charset="0"/>
                        </a:rPr>
                        <a:t>English Learner Progress Indicator (ELPI)</a:t>
                      </a:r>
                      <a:endParaRPr lang="en-US" sz="2400">
                        <a:latin typeface="Arial" panose="020B0604020202020204" pitchFamily="34" charset="0"/>
                        <a:cs typeface="Arial" panose="020B0604020202020204" pitchFamily="34" charset="0"/>
                      </a:endParaRPr>
                    </a:p>
                  </a:txBody>
                  <a:tcPr anchor="ctr"/>
                </a:tc>
                <a:tc>
                  <a:txBody>
                    <a:bodyPr/>
                    <a:lstStyle/>
                    <a:p>
                      <a:pPr algn="l"/>
                      <a:r>
                        <a:rPr lang="en-US" sz="2400" dirty="0">
                          <a:latin typeface="Arial" panose="020B0604020202020204" pitchFamily="34" charset="0"/>
                          <a:cs typeface="Arial" panose="020B0604020202020204" pitchFamily="34" charset="0"/>
                        </a:rPr>
                        <a:t>2020–21 and 2021–22 English Language Proficiency Assessments for California results (two years of data needed to produce Status) </a:t>
                      </a:r>
                    </a:p>
                  </a:txBody>
                  <a:tcPr anchor="ctr"/>
                </a:tc>
                <a:extLst>
                  <a:ext uri="{0D108BD9-81ED-4DB2-BD59-A6C34878D82A}">
                    <a16:rowId xmlns:a16="http://schemas.microsoft.com/office/drawing/2014/main" val="2637808496"/>
                  </a:ext>
                </a:extLst>
              </a:tr>
            </a:tbl>
          </a:graphicData>
        </a:graphic>
      </p:graphicFrame>
    </p:spTree>
    <p:extLst>
      <p:ext uri="{BB962C8B-B14F-4D97-AF65-F5344CB8AC3E}">
        <p14:creationId xmlns:p14="http://schemas.microsoft.com/office/powerpoint/2010/main" val="224232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5B87-414C-4A1B-B465-76AA21BE5A20}"/>
              </a:ext>
            </a:extLst>
          </p:cNvPr>
          <p:cNvSpPr>
            <a:spLocks noGrp="1"/>
          </p:cNvSpPr>
          <p:nvPr>
            <p:ph type="title"/>
          </p:nvPr>
        </p:nvSpPr>
        <p:spPr>
          <a:xfrm>
            <a:off x="127591" y="132443"/>
            <a:ext cx="12064409" cy="1335314"/>
          </a:xfrm>
        </p:spPr>
        <p:txBody>
          <a:bodyPr/>
          <a:lstStyle/>
          <a:p>
            <a:r>
              <a:rPr lang="en-US" sz="4800" dirty="0"/>
              <a:t>Impact of COVID-19: Re-Set Cut Scores?  </a:t>
            </a:r>
          </a:p>
        </p:txBody>
      </p:sp>
      <p:sp>
        <p:nvSpPr>
          <p:cNvPr id="3" name="Content Placeholder 2">
            <a:extLst>
              <a:ext uri="{FF2B5EF4-FFF2-40B4-BE49-F238E27FC236}">
                <a16:creationId xmlns:a16="http://schemas.microsoft.com/office/drawing/2014/main" id="{01484D56-67D5-4D2A-A52C-0EAB6AECC456}"/>
              </a:ext>
            </a:extLst>
          </p:cNvPr>
          <p:cNvSpPr>
            <a:spLocks noGrp="1"/>
          </p:cNvSpPr>
          <p:nvPr>
            <p:ph sz="quarter" idx="10"/>
          </p:nvPr>
        </p:nvSpPr>
        <p:spPr>
          <a:xfrm>
            <a:off x="488211" y="1614377"/>
            <a:ext cx="10858499" cy="4305300"/>
          </a:xfrm>
        </p:spPr>
        <p:txBody>
          <a:bodyPr/>
          <a:lstStyle/>
          <a:p>
            <a:r>
              <a:rPr lang="en-US" dirty="0"/>
              <a:t>With the continuance of the COVID-19 pandemic, and given the disruptions in classrooms due to the health crisis, a question has surfaced if cut scores should be reset so that the LEAs/schools are not expected to meet unattainable standards. </a:t>
            </a:r>
          </a:p>
        </p:txBody>
      </p:sp>
    </p:spTree>
    <p:extLst>
      <p:ext uri="{BB962C8B-B14F-4D97-AF65-F5344CB8AC3E}">
        <p14:creationId xmlns:p14="http://schemas.microsoft.com/office/powerpoint/2010/main" val="3793506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D597-D692-4134-A662-170DF61F324C}"/>
              </a:ext>
            </a:extLst>
          </p:cNvPr>
          <p:cNvSpPr>
            <a:spLocks noGrp="1"/>
          </p:cNvSpPr>
          <p:nvPr>
            <p:ph type="title"/>
          </p:nvPr>
        </p:nvSpPr>
        <p:spPr>
          <a:xfrm>
            <a:off x="647700" y="304801"/>
            <a:ext cx="10858500" cy="641497"/>
          </a:xfrm>
        </p:spPr>
        <p:txBody>
          <a:bodyPr/>
          <a:lstStyle/>
          <a:p>
            <a:r>
              <a:rPr lang="en-US" dirty="0"/>
              <a:t>TDG Feedback </a:t>
            </a:r>
          </a:p>
        </p:txBody>
      </p:sp>
      <p:sp>
        <p:nvSpPr>
          <p:cNvPr id="3" name="Content Placeholder 2">
            <a:extLst>
              <a:ext uri="{FF2B5EF4-FFF2-40B4-BE49-F238E27FC236}">
                <a16:creationId xmlns:a16="http://schemas.microsoft.com/office/drawing/2014/main" id="{0D5AC88B-CC25-40C0-B111-1F2EB062D84D}"/>
              </a:ext>
            </a:extLst>
          </p:cNvPr>
          <p:cNvSpPr>
            <a:spLocks noGrp="1"/>
          </p:cNvSpPr>
          <p:nvPr>
            <p:ph sz="quarter" idx="10"/>
          </p:nvPr>
        </p:nvSpPr>
        <p:spPr>
          <a:xfrm>
            <a:off x="350874" y="1244009"/>
            <a:ext cx="11653283" cy="5156791"/>
          </a:xfrm>
        </p:spPr>
        <p:txBody>
          <a:bodyPr>
            <a:normAutofit/>
          </a:bodyPr>
          <a:lstStyle/>
          <a:p>
            <a:r>
              <a:rPr lang="en-US" sz="3000" dirty="0"/>
              <a:t>In October 2021, the question of resetting the Status cut scores was discussed with the Technical Design Group (TDG). </a:t>
            </a:r>
          </a:p>
          <a:p>
            <a:pPr lvl="1"/>
            <a:r>
              <a:rPr lang="en-US" sz="2800" dirty="0"/>
              <a:t>TDG members did not support the adjustment of cut scores:</a:t>
            </a:r>
          </a:p>
          <a:p>
            <a:pPr lvl="2"/>
            <a:r>
              <a:rPr lang="en-US" sz="2600" dirty="0"/>
              <a:t>May cause the accountability system to lose credibility</a:t>
            </a:r>
          </a:p>
          <a:p>
            <a:pPr lvl="3"/>
            <a:r>
              <a:rPr lang="en-US" sz="2400" dirty="0"/>
              <a:t>Resetting cut scores for 2022 does not mean that interest groups may recommend resetting again in 2023. Continued resetting could undermine the system and cut scores should be changed as infrequently as possible.</a:t>
            </a:r>
          </a:p>
          <a:p>
            <a:pPr lvl="2"/>
            <a:r>
              <a:rPr lang="en-US" sz="2600" dirty="0"/>
              <a:t>Continuing to use the same cut scores will allow the education community to gauge whether LEAs/schools have “returned to normal.” </a:t>
            </a:r>
          </a:p>
        </p:txBody>
      </p:sp>
    </p:spTree>
    <p:extLst>
      <p:ext uri="{BB962C8B-B14F-4D97-AF65-F5344CB8AC3E}">
        <p14:creationId xmlns:p14="http://schemas.microsoft.com/office/powerpoint/2010/main" val="3468991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02DF-4202-420D-BFD3-59FCA07E5ECD}"/>
              </a:ext>
            </a:extLst>
          </p:cNvPr>
          <p:cNvSpPr>
            <a:spLocks noGrp="1"/>
          </p:cNvSpPr>
          <p:nvPr>
            <p:ph type="title"/>
          </p:nvPr>
        </p:nvSpPr>
        <p:spPr>
          <a:xfrm>
            <a:off x="647698" y="601626"/>
            <a:ext cx="10858500" cy="396948"/>
          </a:xfrm>
        </p:spPr>
        <p:txBody>
          <a:bodyPr/>
          <a:lstStyle/>
          <a:p>
            <a:r>
              <a:rPr lang="en-US" dirty="0"/>
              <a:t>CPAG Discussion Questions</a:t>
            </a:r>
          </a:p>
        </p:txBody>
      </p:sp>
      <p:sp>
        <p:nvSpPr>
          <p:cNvPr id="3" name="Content Placeholder 2">
            <a:extLst>
              <a:ext uri="{FF2B5EF4-FFF2-40B4-BE49-F238E27FC236}">
                <a16:creationId xmlns:a16="http://schemas.microsoft.com/office/drawing/2014/main" id="{EB2EF9A6-8373-4CF2-A28B-FF15DD0D4EEB}"/>
              </a:ext>
            </a:extLst>
          </p:cNvPr>
          <p:cNvSpPr>
            <a:spLocks noGrp="1"/>
          </p:cNvSpPr>
          <p:nvPr>
            <p:ph sz="quarter" idx="10"/>
          </p:nvPr>
        </p:nvSpPr>
        <p:spPr>
          <a:xfrm>
            <a:off x="647699" y="1640115"/>
            <a:ext cx="10858499" cy="4417785"/>
          </a:xfrm>
        </p:spPr>
        <p:txBody>
          <a:bodyPr>
            <a:normAutofit/>
          </a:bodyPr>
          <a:lstStyle/>
          <a:p>
            <a:pPr marL="571500" indent="-571500"/>
            <a:r>
              <a:rPr lang="en-US" sz="3200" dirty="0">
                <a:latin typeface="Arial"/>
                <a:cs typeface="Arial"/>
              </a:rPr>
              <a:t>Do the CPAG members have concerns with using any of the data reflected in Slide 16 to establish Status for 2022? </a:t>
            </a:r>
          </a:p>
          <a:p>
            <a:pPr marL="571500" indent="-571500"/>
            <a:r>
              <a:rPr lang="en-US" sz="3200" dirty="0">
                <a:latin typeface="Arial"/>
                <a:cs typeface="Arial"/>
              </a:rPr>
              <a:t>Should cut scores be reset in 2022?</a:t>
            </a:r>
          </a:p>
          <a:p>
            <a:pPr marL="891540" lvl="1" indent="-571500"/>
            <a:r>
              <a:rPr lang="en-US" sz="3200" dirty="0">
                <a:latin typeface="Arial"/>
                <a:cs typeface="Arial"/>
              </a:rPr>
              <a:t>What would be the reason to changing or keeping the same cut scores?  </a:t>
            </a:r>
            <a:endParaRPr lang="en-US" sz="3200" dirty="0"/>
          </a:p>
          <a:p>
            <a:endParaRPr lang="en-US" dirty="0"/>
          </a:p>
        </p:txBody>
      </p:sp>
    </p:spTree>
    <p:extLst>
      <p:ext uri="{BB962C8B-B14F-4D97-AF65-F5344CB8AC3E}">
        <p14:creationId xmlns:p14="http://schemas.microsoft.com/office/powerpoint/2010/main" val="78147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69A4-898E-49F4-A69A-377822E65EA3}"/>
              </a:ext>
            </a:extLst>
          </p:cNvPr>
          <p:cNvSpPr>
            <a:spLocks noGrp="1"/>
          </p:cNvSpPr>
          <p:nvPr>
            <p:ph type="title"/>
          </p:nvPr>
        </p:nvSpPr>
        <p:spPr/>
        <p:txBody>
          <a:bodyPr/>
          <a:lstStyle/>
          <a:p>
            <a:r>
              <a:rPr lang="en-US" sz="6000" dirty="0">
                <a:cs typeface="Aharoni"/>
              </a:rPr>
              <a:t>Future Dashboards and Next Steps</a:t>
            </a:r>
            <a:endParaRPr lang="en-US" sz="6000" dirty="0"/>
          </a:p>
        </p:txBody>
      </p:sp>
    </p:spTree>
    <p:extLst>
      <p:ext uri="{BB962C8B-B14F-4D97-AF65-F5344CB8AC3E}">
        <p14:creationId xmlns:p14="http://schemas.microsoft.com/office/powerpoint/2010/main" val="303342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DE81-99B0-4994-8256-4DBCB73382CE}"/>
              </a:ext>
            </a:extLst>
          </p:cNvPr>
          <p:cNvSpPr>
            <a:spLocks noGrp="1"/>
          </p:cNvSpPr>
          <p:nvPr>
            <p:ph type="title"/>
          </p:nvPr>
        </p:nvSpPr>
        <p:spPr/>
        <p:txBody>
          <a:bodyPr/>
          <a:lstStyle/>
          <a:p>
            <a:r>
              <a:rPr lang="en-US" dirty="0"/>
              <a:t>Today’s Topics</a:t>
            </a:r>
          </a:p>
        </p:txBody>
      </p:sp>
      <p:sp>
        <p:nvSpPr>
          <p:cNvPr id="3" name="Content Placeholder 2">
            <a:extLst>
              <a:ext uri="{FF2B5EF4-FFF2-40B4-BE49-F238E27FC236}">
                <a16:creationId xmlns:a16="http://schemas.microsoft.com/office/drawing/2014/main" id="{1C9EB39F-59C0-4A35-BAA8-1E7167B73463}"/>
              </a:ext>
            </a:extLst>
          </p:cNvPr>
          <p:cNvSpPr>
            <a:spLocks noGrp="1"/>
          </p:cNvSpPr>
          <p:nvPr>
            <p:ph sz="quarter" idx="4294967295"/>
          </p:nvPr>
        </p:nvSpPr>
        <p:spPr>
          <a:xfrm>
            <a:off x="647700" y="1752601"/>
            <a:ext cx="10858500" cy="4305300"/>
          </a:xfrm>
        </p:spPr>
        <p:txBody>
          <a:bodyPr vert="horz" lIns="91440" tIns="45720" rIns="91440" bIns="45720" rtlCol="0" anchor="t">
            <a:normAutofit/>
          </a:bodyPr>
          <a:lstStyle/>
          <a:p>
            <a:r>
              <a:rPr lang="en-US" sz="3200" dirty="0">
                <a:latin typeface="Arial"/>
                <a:cs typeface="Arial"/>
              </a:rPr>
              <a:t>2021 Data Release</a:t>
            </a:r>
          </a:p>
          <a:p>
            <a:r>
              <a:rPr lang="en-US" sz="3200" dirty="0">
                <a:latin typeface="Arial"/>
                <a:cs typeface="Arial"/>
              </a:rPr>
              <a:t>Reporting Status Only on the 2022 California School Dashboard (Dashboard)</a:t>
            </a:r>
          </a:p>
          <a:p>
            <a:r>
              <a:rPr lang="en-US" sz="3200" dirty="0"/>
              <a:t>Future Dashboards and Next Steps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72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42FB-FFA0-4724-9481-0F2C425614BF}"/>
              </a:ext>
            </a:extLst>
          </p:cNvPr>
          <p:cNvSpPr>
            <a:spLocks noGrp="1"/>
          </p:cNvSpPr>
          <p:nvPr>
            <p:ph type="title"/>
          </p:nvPr>
        </p:nvSpPr>
        <p:spPr/>
        <p:txBody>
          <a:bodyPr/>
          <a:lstStyle/>
          <a:p>
            <a:r>
              <a:rPr lang="en-US" dirty="0"/>
              <a:t>2023 Dashboard and Beyond</a:t>
            </a:r>
          </a:p>
        </p:txBody>
      </p:sp>
      <p:sp>
        <p:nvSpPr>
          <p:cNvPr id="3" name="Content Placeholder 2">
            <a:extLst>
              <a:ext uri="{FF2B5EF4-FFF2-40B4-BE49-F238E27FC236}">
                <a16:creationId xmlns:a16="http://schemas.microsoft.com/office/drawing/2014/main" id="{228A7200-A9A0-438B-B922-14B9F39597D6}"/>
              </a:ext>
            </a:extLst>
          </p:cNvPr>
          <p:cNvSpPr>
            <a:spLocks noGrp="1"/>
          </p:cNvSpPr>
          <p:nvPr>
            <p:ph sz="quarter" idx="10"/>
          </p:nvPr>
        </p:nvSpPr>
        <p:spPr>
          <a:xfrm>
            <a:off x="647699" y="1881962"/>
            <a:ext cx="10858499" cy="4175937"/>
          </a:xfrm>
        </p:spPr>
        <p:txBody>
          <a:bodyPr>
            <a:normAutofit/>
          </a:bodyPr>
          <a:lstStyle/>
          <a:p>
            <a:r>
              <a:rPr lang="en-US" sz="3200" b="1" dirty="0"/>
              <a:t>2023: </a:t>
            </a:r>
            <a:r>
              <a:rPr lang="en-US" sz="3200" dirty="0"/>
              <a:t>Status, Change, and performance colors will be reported for all the state indicators, except for the CCI. </a:t>
            </a:r>
          </a:p>
          <a:p>
            <a:pPr lvl="1"/>
            <a:r>
              <a:rPr lang="en-US" sz="3000" dirty="0"/>
              <a:t>CCI will have Status only.</a:t>
            </a:r>
          </a:p>
          <a:p>
            <a:r>
              <a:rPr lang="en-US" sz="3200" b="1" dirty="0"/>
              <a:t>2024: </a:t>
            </a:r>
            <a:r>
              <a:rPr lang="en-US" sz="3200" dirty="0"/>
              <a:t>CCI will have Status, Change and performance colors. </a:t>
            </a:r>
          </a:p>
        </p:txBody>
      </p:sp>
    </p:spTree>
    <p:extLst>
      <p:ext uri="{BB962C8B-B14F-4D97-AF65-F5344CB8AC3E}">
        <p14:creationId xmlns:p14="http://schemas.microsoft.com/office/powerpoint/2010/main" val="2822001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86CC-DE15-474E-BEB3-06692B0FF523}"/>
              </a:ext>
            </a:extLst>
          </p:cNvPr>
          <p:cNvSpPr>
            <a:spLocks noGrp="1"/>
          </p:cNvSpPr>
          <p:nvPr>
            <p:ph type="title"/>
          </p:nvPr>
        </p:nvSpPr>
        <p:spPr>
          <a:xfrm>
            <a:off x="340242" y="304801"/>
            <a:ext cx="11738344" cy="886046"/>
          </a:xfrm>
        </p:spPr>
        <p:txBody>
          <a:bodyPr/>
          <a:lstStyle/>
          <a:p>
            <a:r>
              <a:rPr lang="en-US" sz="5400" dirty="0">
                <a:cs typeface="Aharoni"/>
              </a:rPr>
              <a:t>Next Steps (1)</a:t>
            </a:r>
            <a:endParaRPr lang="en-US" sz="5400" dirty="0"/>
          </a:p>
        </p:txBody>
      </p:sp>
      <p:sp>
        <p:nvSpPr>
          <p:cNvPr id="3" name="Content Placeholder 2">
            <a:extLst>
              <a:ext uri="{FF2B5EF4-FFF2-40B4-BE49-F238E27FC236}">
                <a16:creationId xmlns:a16="http://schemas.microsoft.com/office/drawing/2014/main" id="{0550832A-C305-4A98-98B7-AE736D171319}"/>
              </a:ext>
            </a:extLst>
          </p:cNvPr>
          <p:cNvSpPr>
            <a:spLocks noGrp="1"/>
          </p:cNvSpPr>
          <p:nvPr>
            <p:ph sz="quarter" idx="10"/>
          </p:nvPr>
        </p:nvSpPr>
        <p:spPr>
          <a:xfrm>
            <a:off x="340242" y="1403498"/>
            <a:ext cx="11398101" cy="5149701"/>
          </a:xfrm>
        </p:spPr>
        <p:txBody>
          <a:bodyPr vert="horz" lIns="91440" tIns="45720" rIns="91440" bIns="45720" rtlCol="0" anchor="t">
            <a:normAutofit/>
          </a:bodyPr>
          <a:lstStyle/>
          <a:p>
            <a:r>
              <a:rPr lang="en-US" sz="2800" dirty="0">
                <a:latin typeface="Arial"/>
                <a:ea typeface="+mn-lt"/>
                <a:cs typeface="Arial"/>
              </a:rPr>
              <a:t>In Spring 2022, the CDE will release a new student-level CCI data file through the Student Online Accountability Record Status (SOARS) System.  </a:t>
            </a:r>
          </a:p>
          <a:p>
            <a:pPr lvl="1"/>
            <a:r>
              <a:rPr lang="en-US" sz="2600" dirty="0">
                <a:latin typeface="Arial" panose="020B0604020202020204" pitchFamily="34" charset="0"/>
                <a:ea typeface="+mn-lt"/>
                <a:cs typeface="Arial" panose="020B0604020202020204" pitchFamily="34" charset="0"/>
              </a:rPr>
              <a:t>SOARS is an o</a:t>
            </a:r>
            <a:r>
              <a:rPr lang="en-US" sz="2600" dirty="0">
                <a:latin typeface="Arial" panose="020B0604020202020204" pitchFamily="34" charset="0"/>
                <a:cs typeface="Arial" panose="020B0604020202020204" pitchFamily="34" charset="0"/>
              </a:rPr>
              <a:t>nline portal for CDE to share student-level data with LEAs and charter schools, which has been a continued request.</a:t>
            </a:r>
          </a:p>
          <a:p>
            <a:r>
              <a:rPr lang="en-US" sz="2800" dirty="0">
                <a:latin typeface="Arial"/>
                <a:ea typeface="+mn-lt"/>
                <a:cs typeface="Arial"/>
              </a:rPr>
              <a:t>In February 2021, the CDE presented to the CPAG on the development of two new potential measures for the CCI: civic engagement and industry certifications. </a:t>
            </a:r>
          </a:p>
          <a:p>
            <a:pPr lvl="1"/>
            <a:r>
              <a:rPr lang="en-US" sz="2600" dirty="0">
                <a:latin typeface="Arial"/>
                <a:ea typeface="+mn-lt"/>
                <a:cs typeface="Arial"/>
              </a:rPr>
              <a:t>Throughout 2022, the CDE will continue work on the development of these measures and data collection method. </a:t>
            </a:r>
          </a:p>
        </p:txBody>
      </p:sp>
    </p:spTree>
    <p:extLst>
      <p:ext uri="{BB962C8B-B14F-4D97-AF65-F5344CB8AC3E}">
        <p14:creationId xmlns:p14="http://schemas.microsoft.com/office/powerpoint/2010/main" val="3427816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B488-B639-4C50-9097-ECAE355262A1}"/>
              </a:ext>
            </a:extLst>
          </p:cNvPr>
          <p:cNvSpPr>
            <a:spLocks noGrp="1"/>
          </p:cNvSpPr>
          <p:nvPr>
            <p:ph type="title"/>
          </p:nvPr>
        </p:nvSpPr>
        <p:spPr>
          <a:xfrm>
            <a:off x="647700" y="304801"/>
            <a:ext cx="10858500" cy="737190"/>
          </a:xfrm>
        </p:spPr>
        <p:txBody>
          <a:bodyPr/>
          <a:lstStyle/>
          <a:p>
            <a:r>
              <a:rPr lang="en-US" sz="5400" dirty="0">
                <a:cs typeface="Aharoni"/>
              </a:rPr>
              <a:t>Next Steps (2)</a:t>
            </a:r>
            <a:endParaRPr lang="en-US" sz="5400" dirty="0"/>
          </a:p>
        </p:txBody>
      </p:sp>
      <p:sp>
        <p:nvSpPr>
          <p:cNvPr id="3" name="Content Placeholder 2">
            <a:extLst>
              <a:ext uri="{FF2B5EF4-FFF2-40B4-BE49-F238E27FC236}">
                <a16:creationId xmlns:a16="http://schemas.microsoft.com/office/drawing/2014/main" id="{55690195-32FC-4FF5-9E9F-41671CC4FE30}"/>
              </a:ext>
            </a:extLst>
          </p:cNvPr>
          <p:cNvSpPr>
            <a:spLocks noGrp="1"/>
          </p:cNvSpPr>
          <p:nvPr>
            <p:ph sz="quarter" idx="10"/>
          </p:nvPr>
        </p:nvSpPr>
        <p:spPr>
          <a:xfrm>
            <a:off x="647699" y="1286540"/>
            <a:ext cx="10858499" cy="4771360"/>
          </a:xfrm>
        </p:spPr>
        <p:txBody>
          <a:bodyPr>
            <a:normAutofit fontScale="92500" lnSpcReduction="10000"/>
          </a:bodyPr>
          <a:lstStyle/>
          <a:p>
            <a:r>
              <a:rPr lang="en-US" sz="3000" dirty="0"/>
              <a:t>In February 2020, the CDE presented to the CPAG on the potential use of the California Science Test (CAST) for the 2022 Dashboard. However, several factors have to be considered:</a:t>
            </a:r>
          </a:p>
          <a:p>
            <a:pPr lvl="1"/>
            <a:r>
              <a:rPr lang="en-US" sz="2600" dirty="0"/>
              <a:t>Limited number of students completing this assessment due to the COVID-19 pandemic, </a:t>
            </a:r>
          </a:p>
          <a:p>
            <a:pPr lvl="1"/>
            <a:r>
              <a:rPr lang="en-US" sz="2600" dirty="0"/>
              <a:t>The use of a revised blueprint for the 2021–22 administration of the CAST, and </a:t>
            </a:r>
          </a:p>
          <a:p>
            <a:pPr lvl="1"/>
            <a:r>
              <a:rPr lang="en-US" sz="2600" dirty="0"/>
              <a:t>The need to begin conversations with the ED on the inclusion of this new state indicator in California’s ESSA Consolidated State Plan</a:t>
            </a:r>
          </a:p>
          <a:p>
            <a:pPr marL="411480" lvl="1" indent="0">
              <a:buNone/>
            </a:pPr>
            <a:r>
              <a:rPr lang="en-US" sz="2600" dirty="0"/>
              <a:t>The CDE will continue to monitor when this test may be used for accountability and will continue to apprise the CPAG at future meetings.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28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59A63-808B-465A-BB9E-0EB24F260560}"/>
              </a:ext>
            </a:extLst>
          </p:cNvPr>
          <p:cNvSpPr>
            <a:spLocks noGrp="1"/>
          </p:cNvSpPr>
          <p:nvPr>
            <p:ph type="title"/>
          </p:nvPr>
        </p:nvSpPr>
        <p:spPr>
          <a:xfrm>
            <a:off x="647700" y="304801"/>
            <a:ext cx="10858500" cy="598966"/>
          </a:xfrm>
        </p:spPr>
        <p:txBody>
          <a:bodyPr/>
          <a:lstStyle/>
          <a:p>
            <a:r>
              <a:rPr lang="en-US" sz="5400" dirty="0"/>
              <a:t>Next Steps (3) </a:t>
            </a:r>
          </a:p>
        </p:txBody>
      </p:sp>
      <p:sp>
        <p:nvSpPr>
          <p:cNvPr id="3" name="Content Placeholder 2">
            <a:extLst>
              <a:ext uri="{FF2B5EF4-FFF2-40B4-BE49-F238E27FC236}">
                <a16:creationId xmlns:a16="http://schemas.microsoft.com/office/drawing/2014/main" id="{BBC47DE6-DB93-4311-AB8A-6C979D3856E3}"/>
              </a:ext>
            </a:extLst>
          </p:cNvPr>
          <p:cNvSpPr>
            <a:spLocks noGrp="1"/>
          </p:cNvSpPr>
          <p:nvPr>
            <p:ph sz="quarter" idx="10"/>
          </p:nvPr>
        </p:nvSpPr>
        <p:spPr>
          <a:xfrm>
            <a:off x="647699" y="1286539"/>
            <a:ext cx="10858499" cy="5266659"/>
          </a:xfrm>
        </p:spPr>
        <p:txBody>
          <a:bodyPr>
            <a:noAutofit/>
          </a:bodyPr>
          <a:lstStyle/>
          <a:p>
            <a:r>
              <a:rPr lang="en-US" sz="2400" dirty="0"/>
              <a:t>In May 2021, the SBE approved a student growth model methodology to measure the academic growth for students in grade four through eight. </a:t>
            </a:r>
          </a:p>
          <a:p>
            <a:pPr lvl="1"/>
            <a:r>
              <a:rPr lang="en-US" sz="2400" dirty="0"/>
              <a:t>Methodology requires assessment results from three consecutive years of Smarter Balanced Assessments in ELA and Mathematics. Therefore, the next set of aggregated student growth data will be available in late Fall 2024 based on the 2021–22, 2022–23, 2023–24 Smarter Balanced Assessments administrations.</a:t>
            </a:r>
          </a:p>
          <a:p>
            <a:r>
              <a:rPr lang="en-US" sz="2400" dirty="0"/>
              <a:t>CDE will continue to work with LEAs and the public to develop best practices for communication, data use and data visualization strategies with regards to student growth and the aggregate student growth data scores. </a:t>
            </a:r>
          </a:p>
          <a:p>
            <a:r>
              <a:rPr lang="en-US" sz="2400" dirty="0"/>
              <a:t>Note that the SBE has not taken any action as to include upcoming student growth data, when available, either on the Dashboard or within the accountability system. </a:t>
            </a:r>
          </a:p>
        </p:txBody>
      </p:sp>
    </p:spTree>
    <p:extLst>
      <p:ext uri="{BB962C8B-B14F-4D97-AF65-F5344CB8AC3E}">
        <p14:creationId xmlns:p14="http://schemas.microsoft.com/office/powerpoint/2010/main" val="395952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619100-30AB-416B-870B-58C45F70A1CB}"/>
              </a:ext>
            </a:extLst>
          </p:cNvPr>
          <p:cNvSpPr>
            <a:spLocks noGrp="1"/>
          </p:cNvSpPr>
          <p:nvPr>
            <p:ph type="title"/>
          </p:nvPr>
        </p:nvSpPr>
        <p:spPr>
          <a:xfrm>
            <a:off x="1451514" y="2190755"/>
            <a:ext cx="9288972" cy="2476490"/>
          </a:xfrm>
        </p:spPr>
        <p:txBody>
          <a:bodyPr/>
          <a:lstStyle/>
          <a:p>
            <a:r>
              <a:rPr lang="en-US" dirty="0"/>
              <a:t>Thank You!</a:t>
            </a:r>
          </a:p>
        </p:txBody>
      </p:sp>
    </p:spTree>
    <p:extLst>
      <p:ext uri="{BB962C8B-B14F-4D97-AF65-F5344CB8AC3E}">
        <p14:creationId xmlns:p14="http://schemas.microsoft.com/office/powerpoint/2010/main" val="411085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E0D1-AA4E-4FC1-BDA3-96AE9AA64E6B}"/>
              </a:ext>
            </a:extLst>
          </p:cNvPr>
          <p:cNvSpPr>
            <a:spLocks noGrp="1"/>
          </p:cNvSpPr>
          <p:nvPr>
            <p:ph type="title"/>
          </p:nvPr>
        </p:nvSpPr>
        <p:spPr/>
        <p:txBody>
          <a:bodyPr/>
          <a:lstStyle/>
          <a:p>
            <a:r>
              <a:rPr lang="en-US" sz="4800" dirty="0"/>
              <a:t>Public Comment</a:t>
            </a:r>
          </a:p>
        </p:txBody>
      </p:sp>
      <p:sp>
        <p:nvSpPr>
          <p:cNvPr id="3" name="Content Placeholder 2">
            <a:extLst>
              <a:ext uri="{FF2B5EF4-FFF2-40B4-BE49-F238E27FC236}">
                <a16:creationId xmlns:a16="http://schemas.microsoft.com/office/drawing/2014/main" id="{7BA1C878-7BED-48BD-8310-885AE1292371}"/>
              </a:ext>
            </a:extLst>
          </p:cNvPr>
          <p:cNvSpPr>
            <a:spLocks noGrp="1"/>
          </p:cNvSpPr>
          <p:nvPr>
            <p:ph sz="quarter" idx="10"/>
          </p:nvPr>
        </p:nvSpPr>
        <p:spPr/>
        <p:txBody>
          <a:bodyPr vert="horz" lIns="91440" tIns="45720" rIns="91440" bIns="45720" rtlCol="0" anchor="t">
            <a:normAutofit/>
          </a:bodyPr>
          <a:lstStyle/>
          <a:p>
            <a:r>
              <a:rPr lang="en-US" dirty="0">
                <a:latin typeface="Arial" panose="020B0604020202020204" pitchFamily="34" charset="0"/>
                <a:cs typeface="Arial" panose="020B0604020202020204" pitchFamily="34" charset="0"/>
              </a:rPr>
              <a:t>Phone number: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+1 669 219 2599</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+1 213 338 8477</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+1 408 638 0968</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Meeting ID: 883 5120 3855</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Passcode: 206112</a:t>
            </a:r>
          </a:p>
        </p:txBody>
      </p:sp>
    </p:spTree>
    <p:extLst>
      <p:ext uri="{BB962C8B-B14F-4D97-AF65-F5344CB8AC3E}">
        <p14:creationId xmlns:p14="http://schemas.microsoft.com/office/powerpoint/2010/main" val="2531546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A7F5-F300-4933-AED2-44243D238D4B}"/>
              </a:ext>
            </a:extLst>
          </p:cNvPr>
          <p:cNvSpPr>
            <a:spLocks noGrp="1"/>
          </p:cNvSpPr>
          <p:nvPr>
            <p:ph type="title"/>
          </p:nvPr>
        </p:nvSpPr>
        <p:spPr/>
        <p:txBody>
          <a:bodyPr/>
          <a:lstStyle/>
          <a:p>
            <a:r>
              <a:rPr lang="en-US" dirty="0">
                <a:cs typeface="Aharoni"/>
              </a:rPr>
              <a:t>2021 Data Release</a:t>
            </a:r>
            <a:endParaRPr lang="en-US" dirty="0"/>
          </a:p>
        </p:txBody>
      </p:sp>
    </p:spTree>
    <p:extLst>
      <p:ext uri="{BB962C8B-B14F-4D97-AF65-F5344CB8AC3E}">
        <p14:creationId xmlns:p14="http://schemas.microsoft.com/office/powerpoint/2010/main" val="99191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84B641-324D-467A-A80A-349F66CB1E5F}"/>
              </a:ext>
            </a:extLst>
          </p:cNvPr>
          <p:cNvSpPr>
            <a:spLocks noGrp="1"/>
          </p:cNvSpPr>
          <p:nvPr>
            <p:ph type="title"/>
          </p:nvPr>
        </p:nvSpPr>
        <p:spPr/>
        <p:txBody>
          <a:bodyPr/>
          <a:lstStyle/>
          <a:p>
            <a:r>
              <a:rPr lang="en-US" sz="4800" dirty="0"/>
              <a:t>2021 Federal Accountability Waiver</a:t>
            </a:r>
          </a:p>
        </p:txBody>
      </p:sp>
      <p:sp>
        <p:nvSpPr>
          <p:cNvPr id="4" name="Content Placeholder 3">
            <a:extLst>
              <a:ext uri="{FF2B5EF4-FFF2-40B4-BE49-F238E27FC236}">
                <a16:creationId xmlns:a16="http://schemas.microsoft.com/office/drawing/2014/main" id="{BD1AFE96-A4F7-4148-8245-2716462520EE}"/>
              </a:ext>
            </a:extLst>
          </p:cNvPr>
          <p:cNvSpPr>
            <a:spLocks noGrp="1"/>
          </p:cNvSpPr>
          <p:nvPr>
            <p:ph sz="quarter" idx="10"/>
          </p:nvPr>
        </p:nvSpPr>
        <p:spPr/>
        <p:txBody>
          <a:bodyPr/>
          <a:lstStyle/>
          <a:p>
            <a:r>
              <a:rPr lang="en-US" dirty="0">
                <a:latin typeface="Arial" panose="020B0604020202020204" pitchFamily="34" charset="0"/>
                <a:cs typeface="Arial" panose="020B0604020202020204" pitchFamily="34" charset="0"/>
              </a:rPr>
              <a:t>In April 2021, the CDE received a federal waiver from specific Every Student Succeeds Act accountability requirements for the 2020</a:t>
            </a:r>
            <a:r>
              <a:rPr lang="en-US" dirty="0"/>
              <a:t>–</a:t>
            </a:r>
            <a:r>
              <a:rPr lang="en-US" dirty="0">
                <a:latin typeface="Arial" panose="020B0604020202020204" pitchFamily="34" charset="0"/>
                <a:cs typeface="Arial" panose="020B0604020202020204" pitchFamily="34" charset="0"/>
              </a:rPr>
              <a:t>21 school year which removed the requirement to publish state level indicators on the Dashboard.</a:t>
            </a:r>
          </a:p>
        </p:txBody>
      </p:sp>
    </p:spTree>
    <p:extLst>
      <p:ext uri="{BB962C8B-B14F-4D97-AF65-F5344CB8AC3E}">
        <p14:creationId xmlns:p14="http://schemas.microsoft.com/office/powerpoint/2010/main" val="57719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7309-4EEB-4772-B26B-07FB51B2B1D5}"/>
              </a:ext>
            </a:extLst>
          </p:cNvPr>
          <p:cNvSpPr>
            <a:spLocks noGrp="1"/>
          </p:cNvSpPr>
          <p:nvPr>
            <p:ph type="title"/>
          </p:nvPr>
        </p:nvSpPr>
        <p:spPr/>
        <p:txBody>
          <a:bodyPr/>
          <a:lstStyle/>
          <a:p>
            <a:r>
              <a:rPr lang="en-US" sz="4400" dirty="0"/>
              <a:t>2021 State Accountability Requirements</a:t>
            </a:r>
          </a:p>
        </p:txBody>
      </p:sp>
      <p:sp>
        <p:nvSpPr>
          <p:cNvPr id="3" name="Content Placeholder 2">
            <a:extLst>
              <a:ext uri="{FF2B5EF4-FFF2-40B4-BE49-F238E27FC236}">
                <a16:creationId xmlns:a16="http://schemas.microsoft.com/office/drawing/2014/main" id="{A23071AC-A1C0-4EE8-A841-A5181833A305}"/>
              </a:ext>
            </a:extLst>
          </p:cNvPr>
          <p:cNvSpPr>
            <a:spLocks noGrp="1"/>
          </p:cNvSpPr>
          <p:nvPr>
            <p:ph sz="quarter" idx="10"/>
          </p:nvPr>
        </p:nvSpPr>
        <p:spPr/>
        <p:txBody>
          <a:bodyPr>
            <a:normAutofit fontScale="92500" lnSpcReduction="20000"/>
          </a:bodyPr>
          <a:lstStyle/>
          <a:p>
            <a:r>
              <a:rPr lang="en-US" dirty="0">
                <a:latin typeface="Arial" panose="020B0604020202020204" pitchFamily="34" charset="0"/>
                <a:cs typeface="Arial" panose="020B0604020202020204" pitchFamily="34" charset="0"/>
              </a:rPr>
              <a:t>In July 2021, Assembly Bill (AB) 130 was signed into law which states that the CDE shall:</a:t>
            </a:r>
          </a:p>
          <a:p>
            <a:pPr lvl="1"/>
            <a:r>
              <a:rPr lang="en-US" dirty="0">
                <a:latin typeface="Arial" panose="020B0604020202020204" pitchFamily="34" charset="0"/>
                <a:cs typeface="Arial" panose="020B0604020202020204" pitchFamily="34" charset="0"/>
              </a:rPr>
              <a:t>Suspend the reporting of state indicators on the 2021 Dashboard,</a:t>
            </a:r>
          </a:p>
          <a:p>
            <a:pPr lvl="1"/>
            <a:r>
              <a:rPr lang="en-US" dirty="0">
                <a:latin typeface="Arial" panose="020B0604020202020204" pitchFamily="34" charset="0"/>
                <a:cs typeface="Arial" panose="020B0604020202020204" pitchFamily="34" charset="0"/>
              </a:rPr>
              <a:t>Report available data that would have been included in the Dashboard if they were determined to be valid and reliable,</a:t>
            </a:r>
          </a:p>
          <a:p>
            <a:pPr lvl="1"/>
            <a:r>
              <a:rPr lang="en-US" dirty="0">
                <a:latin typeface="Arial" panose="020B0604020202020204" pitchFamily="34" charset="0"/>
                <a:cs typeface="Arial" panose="020B0604020202020204" pitchFamily="34" charset="0"/>
              </a:rPr>
              <a:t>Report Local Indicator data for informational purposes only.</a:t>
            </a:r>
          </a:p>
        </p:txBody>
      </p:sp>
    </p:spTree>
    <p:extLst>
      <p:ext uri="{BB962C8B-B14F-4D97-AF65-F5344CB8AC3E}">
        <p14:creationId xmlns:p14="http://schemas.microsoft.com/office/powerpoint/2010/main" val="369366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F40D-9B67-4CE7-9A25-C8E9C4163C2B}"/>
              </a:ext>
            </a:extLst>
          </p:cNvPr>
          <p:cNvSpPr>
            <a:spLocks noGrp="1"/>
          </p:cNvSpPr>
          <p:nvPr>
            <p:ph type="title"/>
          </p:nvPr>
        </p:nvSpPr>
        <p:spPr/>
        <p:txBody>
          <a:bodyPr/>
          <a:lstStyle/>
          <a:p>
            <a:r>
              <a:rPr lang="en-US" sz="5400" dirty="0"/>
              <a:t>2021 Dashboard</a:t>
            </a:r>
          </a:p>
        </p:txBody>
      </p:sp>
      <p:sp>
        <p:nvSpPr>
          <p:cNvPr id="3" name="Content Placeholder 2">
            <a:extLst>
              <a:ext uri="{FF2B5EF4-FFF2-40B4-BE49-F238E27FC236}">
                <a16:creationId xmlns:a16="http://schemas.microsoft.com/office/drawing/2014/main" id="{77B4B682-9680-491E-B07C-9201D15543BD}"/>
              </a:ext>
            </a:extLst>
          </p:cNvPr>
          <p:cNvSpPr>
            <a:spLocks noGrp="1"/>
          </p:cNvSpPr>
          <p:nvPr>
            <p:ph sz="quarter" idx="10"/>
          </p:nvPr>
        </p:nvSpPr>
        <p:spPr/>
        <p:txBody>
          <a:bodyPr>
            <a:normAutofit/>
          </a:bodyPr>
          <a:lstStyle/>
          <a:p>
            <a:r>
              <a:rPr lang="en-US" dirty="0">
                <a:latin typeface="Arial" panose="020B0604020202020204" pitchFamily="34" charset="0"/>
                <a:cs typeface="Arial" panose="020B0604020202020204" pitchFamily="34" charset="0"/>
              </a:rPr>
              <a:t>Released on January 7, 2022, however due to AB 130, only school and district enrollment and demographic information were reported on the Dashboard.</a:t>
            </a:r>
          </a:p>
          <a:p>
            <a:r>
              <a:rPr lang="en-US" dirty="0">
                <a:latin typeface="Arial" panose="020B0604020202020204" pitchFamily="34" charset="0"/>
                <a:cs typeface="Arial" panose="020B0604020202020204" pitchFamily="34" charset="0"/>
              </a:rPr>
              <a:t>Local indicators were reported for informational purposes only.</a:t>
            </a:r>
          </a:p>
          <a:p>
            <a:pPr lvl="1"/>
            <a:r>
              <a:rPr lang="en-US" dirty="0">
                <a:latin typeface="Arial" panose="020B0604020202020204" pitchFamily="34" charset="0"/>
                <a:cs typeface="Arial" panose="020B0604020202020204" pitchFamily="34" charset="0"/>
              </a:rPr>
              <a:t>“Met” or “Not Met” determinations were not made.</a:t>
            </a:r>
          </a:p>
        </p:txBody>
      </p:sp>
    </p:spTree>
    <p:extLst>
      <p:ext uri="{BB962C8B-B14F-4D97-AF65-F5344CB8AC3E}">
        <p14:creationId xmlns:p14="http://schemas.microsoft.com/office/powerpoint/2010/main" val="262889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0E8B1-CB53-49F9-934B-697882B68B91}"/>
              </a:ext>
            </a:extLst>
          </p:cNvPr>
          <p:cNvSpPr>
            <a:spLocks noGrp="1"/>
          </p:cNvSpPr>
          <p:nvPr>
            <p:ph type="title"/>
          </p:nvPr>
        </p:nvSpPr>
        <p:spPr/>
        <p:txBody>
          <a:bodyPr/>
          <a:lstStyle/>
          <a:p>
            <a:r>
              <a:rPr lang="en-US" sz="4800" dirty="0"/>
              <a:t>Data Published on </a:t>
            </a:r>
            <a:r>
              <a:rPr lang="en-US" sz="4800" dirty="0" err="1"/>
              <a:t>DataQuest</a:t>
            </a:r>
            <a:endParaRPr lang="en-US" sz="4800" dirty="0"/>
          </a:p>
        </p:txBody>
      </p:sp>
      <p:sp>
        <p:nvSpPr>
          <p:cNvPr id="4" name="Content Placeholder 3">
            <a:extLst>
              <a:ext uri="{FF2B5EF4-FFF2-40B4-BE49-F238E27FC236}">
                <a16:creationId xmlns:a16="http://schemas.microsoft.com/office/drawing/2014/main" id="{3F2C5216-B525-41C0-880E-6B74B733B051}"/>
              </a:ext>
            </a:extLst>
          </p:cNvPr>
          <p:cNvSpPr>
            <a:spLocks noGrp="1"/>
          </p:cNvSpPr>
          <p:nvPr>
            <p:ph sz="quarter" idx="10"/>
          </p:nvPr>
        </p:nvSpPr>
        <p:spPr/>
        <p:txBody>
          <a:bodyPr>
            <a:normAutofit/>
          </a:bodyPr>
          <a:lstStyle/>
          <a:p>
            <a:r>
              <a:rPr lang="en-US" dirty="0">
                <a:latin typeface="Arial" panose="020B0604020202020204" pitchFamily="34" charset="0"/>
                <a:cs typeface="Arial" panose="020B0604020202020204" pitchFamily="34" charset="0"/>
              </a:rPr>
              <a:t>The CDE provided data on graduation and dropout rates, discipline, absenteeism, stability rates, and cumulative enrollment as </a:t>
            </a:r>
            <a:r>
              <a:rPr lang="en-US" dirty="0" err="1">
                <a:latin typeface="Arial" panose="020B0604020202020204" pitchFamily="34" charset="0"/>
                <a:cs typeface="Arial" panose="020B0604020202020204" pitchFamily="34" charset="0"/>
              </a:rPr>
              <a:t>DataQuest</a:t>
            </a:r>
            <a:r>
              <a:rPr lang="en-US" dirty="0">
                <a:latin typeface="Arial" panose="020B0604020202020204" pitchFamily="34" charset="0"/>
                <a:cs typeface="Arial" panose="020B0604020202020204" pitchFamily="34" charset="0"/>
              </a:rPr>
              <a:t> reports and/or downloadable data files.</a:t>
            </a:r>
          </a:p>
        </p:txBody>
      </p:sp>
    </p:spTree>
    <p:extLst>
      <p:ext uri="{BB962C8B-B14F-4D97-AF65-F5344CB8AC3E}">
        <p14:creationId xmlns:p14="http://schemas.microsoft.com/office/powerpoint/2010/main" val="131311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DB85-3C1B-4D8A-B0FB-E2EA5E2BC9BC}"/>
              </a:ext>
            </a:extLst>
          </p:cNvPr>
          <p:cNvSpPr>
            <a:spLocks noGrp="1"/>
          </p:cNvSpPr>
          <p:nvPr>
            <p:ph type="title"/>
          </p:nvPr>
        </p:nvSpPr>
        <p:spPr/>
        <p:txBody>
          <a:bodyPr/>
          <a:lstStyle/>
          <a:p>
            <a:r>
              <a:rPr lang="en-US" sz="4200" dirty="0"/>
              <a:t>Data Published Through the School Dashboard Additional Reports</a:t>
            </a:r>
          </a:p>
        </p:txBody>
      </p:sp>
      <p:sp>
        <p:nvSpPr>
          <p:cNvPr id="3" name="Content Placeholder 2">
            <a:extLst>
              <a:ext uri="{FF2B5EF4-FFF2-40B4-BE49-F238E27FC236}">
                <a16:creationId xmlns:a16="http://schemas.microsoft.com/office/drawing/2014/main" id="{7F7A832F-51C3-41A0-A5EB-048A20665B2C}"/>
              </a:ext>
            </a:extLst>
          </p:cNvPr>
          <p:cNvSpPr>
            <a:spLocks noGrp="1"/>
          </p:cNvSpPr>
          <p:nvPr>
            <p:ph sz="quarter" idx="10"/>
          </p:nvPr>
        </p:nvSpPr>
        <p:spPr>
          <a:xfrm>
            <a:off x="666750" y="2118360"/>
            <a:ext cx="10858499" cy="4305300"/>
          </a:xfrm>
        </p:spPr>
        <p:txBody>
          <a:bodyPr vert="horz" lIns="91440" tIns="45720" rIns="91440" bIns="45720" rtlCol="0" anchor="t">
            <a:normAutofit/>
          </a:bodyPr>
          <a:lstStyle/>
          <a:p>
            <a:r>
              <a:rPr lang="en-US" sz="3200" dirty="0">
                <a:latin typeface="Arial" panose="020B0604020202020204" pitchFamily="34" charset="0"/>
                <a:cs typeface="Arial" panose="020B0604020202020204" pitchFamily="34" charset="0"/>
              </a:rPr>
              <a:t>In addition, the CDE released the following data on the School Dashboard Additional Reports and Data web page:</a:t>
            </a:r>
          </a:p>
          <a:p>
            <a:pPr lvl="1"/>
            <a:r>
              <a:rPr lang="en-US" sz="3200" dirty="0">
                <a:latin typeface="Arial"/>
                <a:cs typeface="Arial"/>
              </a:rPr>
              <a:t>Combined four- and five-year graduation rate,</a:t>
            </a:r>
          </a:p>
          <a:p>
            <a:pPr lvl="1"/>
            <a:r>
              <a:rPr lang="en-US" sz="3200" dirty="0">
                <a:latin typeface="Arial" panose="020B0604020202020204" pitchFamily="34" charset="0"/>
                <a:cs typeface="Arial" panose="020B0604020202020204" pitchFamily="34" charset="0"/>
              </a:rPr>
              <a:t>DASS graduation rate (i.e., one-year graduation rate),</a:t>
            </a:r>
          </a:p>
          <a:p>
            <a:pPr lvl="1"/>
            <a:r>
              <a:rPr lang="en-US" sz="3200" dirty="0">
                <a:latin typeface="Arial" panose="020B0604020202020204" pitchFamily="34" charset="0"/>
                <a:cs typeface="Arial" panose="020B0604020202020204" pitchFamily="34" charset="0"/>
              </a:rPr>
              <a:t>College/Career Indicator-related data.</a:t>
            </a:r>
          </a:p>
        </p:txBody>
      </p:sp>
    </p:spTree>
    <p:extLst>
      <p:ext uri="{BB962C8B-B14F-4D97-AF65-F5344CB8AC3E}">
        <p14:creationId xmlns:p14="http://schemas.microsoft.com/office/powerpoint/2010/main" val="2498383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A7F5-F300-4933-AED2-44243D238D4B}"/>
              </a:ext>
            </a:extLst>
          </p:cNvPr>
          <p:cNvSpPr>
            <a:spLocks noGrp="1"/>
          </p:cNvSpPr>
          <p:nvPr>
            <p:ph type="title"/>
          </p:nvPr>
        </p:nvSpPr>
        <p:spPr/>
        <p:txBody>
          <a:bodyPr/>
          <a:lstStyle/>
          <a:p>
            <a:r>
              <a:rPr lang="en-US" sz="7200" dirty="0">
                <a:cs typeface="Aharoni"/>
              </a:rPr>
              <a:t>2022 Dashboard</a:t>
            </a:r>
            <a:endParaRPr lang="en-US" sz="7200" dirty="0"/>
          </a:p>
        </p:txBody>
      </p:sp>
    </p:spTree>
    <p:extLst>
      <p:ext uri="{BB962C8B-B14F-4D97-AF65-F5344CB8AC3E}">
        <p14:creationId xmlns:p14="http://schemas.microsoft.com/office/powerpoint/2010/main" val="4231587070"/>
      </p:ext>
    </p:extLst>
  </p:cSld>
  <p:clrMapOvr>
    <a:masterClrMapping/>
  </p:clrMapOvr>
</p:sld>
</file>

<file path=ppt/theme/theme1.xml><?xml version="1.0" encoding="utf-8"?>
<a:theme xmlns:a="http://schemas.openxmlformats.org/drawingml/2006/main" name="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1487</Words>
  <Application>Microsoft Office PowerPoint</Application>
  <PresentationFormat>Widescreen</PresentationFormat>
  <Paragraphs>141</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Open Sans</vt:lpstr>
      <vt:lpstr>Wingdings</vt:lpstr>
      <vt:lpstr>Office Theme</vt:lpstr>
      <vt:lpstr>California Practitioners Advisory Group  Item 1: February 18, 2022</vt:lpstr>
      <vt:lpstr>Today’s Topics</vt:lpstr>
      <vt:lpstr>2021 Data Release</vt:lpstr>
      <vt:lpstr>2021 Federal Accountability Waiver</vt:lpstr>
      <vt:lpstr>2021 State Accountability Requirements</vt:lpstr>
      <vt:lpstr>2021 Dashboard</vt:lpstr>
      <vt:lpstr>Data Published on DataQuest</vt:lpstr>
      <vt:lpstr>Data Published Through the School Dashboard Additional Reports</vt:lpstr>
      <vt:lpstr>2022 Dashboard</vt:lpstr>
      <vt:lpstr>Reporting Status Only </vt:lpstr>
      <vt:lpstr>What Does “Reporting Status Only” Mean? (1)</vt:lpstr>
      <vt:lpstr>What Does “Reporting Status Only” Mean? (2)</vt:lpstr>
      <vt:lpstr>What Does “Reporting Status Only” Mean? (3)</vt:lpstr>
      <vt:lpstr>Descriptive Text for Image on Prior Slide </vt:lpstr>
      <vt:lpstr>What 2021–22 Data May be Used to Calculate Status? </vt:lpstr>
      <vt:lpstr>Impact of COVID-19: Re-Set Cut Scores?  </vt:lpstr>
      <vt:lpstr>TDG Feedback </vt:lpstr>
      <vt:lpstr>CPAG Discussion Questions</vt:lpstr>
      <vt:lpstr>Future Dashboards and Next Steps</vt:lpstr>
      <vt:lpstr>2023 Dashboard and Beyond</vt:lpstr>
      <vt:lpstr>Next Steps (1)</vt:lpstr>
      <vt:lpstr>Next Steps (2)</vt:lpstr>
      <vt:lpstr>Next Steps (3) </vt:lpstr>
      <vt:lpstr>Thank You!</vt:lpstr>
      <vt:lpstr>Public Comment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01 Presentation - California Practitioners Advisory Group (CA Dept of Education)</dc:title>
  <dc:subject>February 2022 California Practitioners Advisory Group (CPAG) Item 01 PowerPoint Presentation on the Information Item Related to California’s State and Federal Accountability System: The 2022 Accountability Work Plan.</dc:subject>
  <dc:creator/>
  <cp:lastModifiedBy/>
  <cp:revision>1</cp:revision>
  <dcterms:created xsi:type="dcterms:W3CDTF">2023-11-16T22:13:52Z</dcterms:created>
  <dcterms:modified xsi:type="dcterms:W3CDTF">2023-11-16T22:14:26Z</dcterms:modified>
</cp:coreProperties>
</file>