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30" r:id="rId2"/>
    <p:sldMasterId id="2147483797" r:id="rId3"/>
    <p:sldMasterId id="2147483788" r:id="rId4"/>
  </p:sldMasterIdLst>
  <p:notesMasterIdLst>
    <p:notesMasterId r:id="rId13"/>
  </p:notesMasterIdLst>
  <p:handoutMasterIdLst>
    <p:handoutMasterId r:id="rId14"/>
  </p:handoutMasterIdLst>
  <p:sldIdLst>
    <p:sldId id="1806" r:id="rId5"/>
    <p:sldId id="467" r:id="rId6"/>
    <p:sldId id="4145" r:id="rId7"/>
    <p:sldId id="4146" r:id="rId8"/>
    <p:sldId id="3529" r:id="rId9"/>
    <p:sldId id="3545" r:id="rId10"/>
    <p:sldId id="4147" r:id="rId11"/>
    <p:sldId id="38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E2DDDD6-9926-4089-B93E-A9C427452D73}">
          <p14:sldIdLst>
            <p14:sldId id="1806"/>
            <p14:sldId id="467"/>
            <p14:sldId id="4145"/>
            <p14:sldId id="4146"/>
            <p14:sldId id="3529"/>
            <p14:sldId id="3545"/>
            <p14:sldId id="4147"/>
            <p14:sldId id="38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  <a:srgbClr val="F9A81D"/>
    <a:srgbClr val="232323"/>
    <a:srgbClr val="555FAD"/>
    <a:srgbClr val="535353"/>
    <a:srgbClr val="555555"/>
    <a:srgbClr val="009900"/>
    <a:srgbClr val="262626"/>
    <a:srgbClr val="003D55"/>
    <a:srgbClr val="35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65FA3F-B521-49D4-9B17-55A026F7E8F7}" v="1" dt="2026-05-28T16:31:59.942"/>
    <p1510:client id="{A8D0BBC7-1F98-4DC4-AF85-972535D64F06}" v="13" dt="2026-05-28T20:45:28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384" autoAdjust="0"/>
  </p:normalViewPr>
  <p:slideViewPr>
    <p:cSldViewPr snapToGrid="0">
      <p:cViewPr varScale="1">
        <p:scale>
          <a:sx n="86" d="100"/>
          <a:sy n="86" d="100"/>
        </p:scale>
        <p:origin x="2226" y="9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5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3908B-7448-4D43-8C22-9A07F8522A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C3211-F02A-4992-953C-ED02D4C3C6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F128-C3BE-42B2-BEBE-66A6FF5DB71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FC1C3-C463-41A9-982E-ADB1B8903D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6EF01-FADD-45E2-8354-F91E46DE4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6DAC-0561-4BE7-B752-5F481DC18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E1B6-431C-427A-9189-4C7C5BA844E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0DBD-1D94-4779-B008-CFEC7A9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B0DBD-1D94-4779-B008-CFEC7A950F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FFD5382C-CD85-4B6A-8AFF-A37AC12124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770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FF152-48CB-FFC6-0310-C358C0D0D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220C5F-DFAA-5E2C-53B7-0B843410B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52D68-02DD-B168-5420-8447F04B6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276C-D889-5842-CE0E-755A7ADEE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C64-F501-44DE-B0AA-5825622CF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A6A0C-873B-37B9-B48E-B23CFE85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1658BD-BB8E-7945-2853-F228612D5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6E8A14-F281-135C-3F2B-B5E71FEDF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BC5F6-F8C6-987C-6894-4F451234B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C64-F501-44DE-B0AA-5825622CF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8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7E6E4-8521-42D9-B135-4C7301D070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2208007"/>
            <a:ext cx="9347200" cy="24419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California Department of Education">
            <a:extLst>
              <a:ext uri="{FF2B5EF4-FFF2-40B4-BE49-F238E27FC236}">
                <a16:creationId xmlns:a16="http://schemas.microsoft.com/office/drawing/2014/main" id="{4A957E21-4E77-468E-A923-7EC792D9B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6885"/>
            <a:ext cx="1535715" cy="15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C862-AC0B-4703-AE6B-86F6F7E6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204FB-7020-4921-803F-59FE75CEB4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97050"/>
            <a:ext cx="4579938" cy="3054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80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24D0-CC66-484C-BDAE-80AA1BA3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4D160E42-F71D-431C-BC15-7EF198F998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917701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CC897884-B1DA-48FF-8CCA-46F47A52A2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1893" y="3654284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8D9B7AF6-2E0F-4885-8824-2864798189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8319" y="1886362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E3D3129-4376-4AC0-8208-592D985A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08939" y="1917701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FB1A3386-6798-4915-A292-F4258B30B8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6925" y="3485535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E5B43E3E-B310-4DF9-8B9A-71F880A4FD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6861" y="3524866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CCE48EF7-7627-4797-8DEC-CBEF1F6A45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861" y="5255752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BFF2FC00-B18E-4D73-8183-10A378469F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02393" y="5284795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1BF4435-0086-4B8E-8EAE-0ADEFFF20B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26809" y="5255752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46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DE17EC12-8EDA-418C-95EA-B14FD469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14" y="2563577"/>
            <a:ext cx="9288972" cy="2476490"/>
          </a:xfrm>
        </p:spPr>
        <p:txBody>
          <a:bodyPr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6008"/>
            <a:ext cx="9288972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88CB66B4-D294-4EAD-BC00-AEEF13826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2092960"/>
            <a:ext cx="5295903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A15BB3D2-285C-4BFF-B1BA-5171ABDD02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092960"/>
            <a:ext cx="5295903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81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6008"/>
            <a:ext cx="9288972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B74CDF-15BE-4B2E-91A5-91587CFB60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2045081"/>
            <a:ext cx="10515600" cy="40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11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1B619-22C3-4FAA-AD44-5C1076EA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6100" y="0"/>
            <a:ext cx="6172200" cy="6858000"/>
          </a:xfrm>
          <a:prstGeom prst="rect">
            <a:avLst/>
          </a:prstGeom>
          <a:solidFill>
            <a:srgbClr val="35405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8610751-F01F-48A3-A6FC-FD433116B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100" y="304800"/>
            <a:ext cx="6172200" cy="5753099"/>
          </a:xfrm>
        </p:spPr>
        <p:txBody>
          <a:bodyPr/>
          <a:lstStyle>
            <a:lvl1pPr algn="ct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4535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123" y="1825625"/>
            <a:ext cx="5829677" cy="3606454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69321" cy="3606454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07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CCEE-A158-1E72-48E1-BF4114719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272B5-21CD-A483-C645-B59639C9E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D0297-5DD7-1A4A-0E7D-E3E79D32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0975-EA1C-4C48-994F-669F2216CBF5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C84B3-0AFF-7A79-50B0-CD86F144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E8E1-A758-086B-3669-2259393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8726-C3BA-4D46-A2B5-0FE8F083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2691-D1B5-4D79-B02E-AF95E20D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F3916-69D6-4208-ABBC-DA92BA6851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903413"/>
            <a:ext cx="2890838" cy="2528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C002F2-11F5-4D15-A105-3476002C07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5163" y="2097088"/>
            <a:ext cx="1420812" cy="12303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8D82BAD-EAF3-47DD-B052-0C5F240E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5413" y="2097088"/>
            <a:ext cx="1668462" cy="12287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A4034E-FCEC-453C-9E7F-5471E18C89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513" y="3889375"/>
            <a:ext cx="1612900" cy="15430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2207EE-D2F2-4EE6-8CF9-8C40D0D810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4900" y="4022725"/>
            <a:ext cx="1754188" cy="14097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55696F-73B1-443E-A8D7-22DACF2BE9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5538" y="2097088"/>
            <a:ext cx="1538287" cy="133191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AAFD2EA-B1CF-4EDF-A095-C172B316C6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58400" y="4022725"/>
            <a:ext cx="1485900" cy="140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0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7104-472E-444C-9A18-75F48B16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AACE7-6DFD-4589-A97A-D69BAEE7D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817688"/>
            <a:ext cx="2581275" cy="2366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9C1DD6-ED16-4143-BA4B-BFD0C084EC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8625" y="2011363"/>
            <a:ext cx="1763713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EA34A94-9B03-4362-8A22-761730A2E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1313" y="4038600"/>
            <a:ext cx="2033587" cy="172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130CC-580F-481B-8208-46ADD2A9A4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3113" y="4808538"/>
            <a:ext cx="1828800" cy="16240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F3CEC27-CB52-4833-8FDA-BBF45787E5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0713" y="1925638"/>
            <a:ext cx="1549400" cy="1720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545114"/>
            <a:ext cx="10858500" cy="25127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10945-0B93-4332-8B3E-ACA153FC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/>
          <a:stretch/>
        </p:blipFill>
        <p:spPr>
          <a:xfrm>
            <a:off x="-19050" y="1"/>
            <a:ext cx="12192000" cy="35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bg>
      <p:bgPr>
        <a:gradFill>
          <a:gsLst>
            <a:gs pos="0">
              <a:srgbClr val="FFFFFF"/>
            </a:gs>
            <a:gs pos="62000">
              <a:srgbClr val="EDEDED">
                <a:alpha val="62745"/>
              </a:srgbClr>
            </a:gs>
            <a:gs pos="100000">
              <a:srgbClr val="EDEDED"/>
            </a:gs>
          </a:gsLst>
          <a:lin ang="48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47700" y="546008"/>
            <a:ext cx="9288972" cy="12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47699" y="2092960"/>
            <a:ext cx="5295903" cy="396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 sz="3200"/>
            </a:lvl1pPr>
            <a:lvl2pPr marL="91440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◦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▫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C3B4F-8854-999E-23B8-5B4A3F5E9E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9850" y="2092960"/>
            <a:ext cx="1247775" cy="11303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8FC6DC4-3D27-179B-870D-6E19FCBBF34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029575" y="2343150"/>
            <a:ext cx="3638550" cy="3714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8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gradFill>
          <a:gsLst>
            <a:gs pos="0">
              <a:srgbClr val="EDEDED">
                <a:lumMod val="0"/>
                <a:lumOff val="100000"/>
              </a:srgbClr>
            </a:gs>
            <a:gs pos="100000">
              <a:srgbClr val="EDEDED"/>
            </a:gs>
            <a:gs pos="62000">
              <a:srgbClr val="EDEDED">
                <a:alpha val="63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12192001" cy="14649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548640">
              <a:lnSpc>
                <a:spcPct val="85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         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88CB66B4-D294-4EAD-BC00-AEEF13826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752600"/>
            <a:ext cx="5483888" cy="4305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A15BB3D2-285C-4BFF-B1BA-5171ABDD02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752600"/>
            <a:ext cx="5483888" cy="4305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130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699CDD5-D47B-4671-A89C-2BD3226A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00200"/>
          </a:xfrm>
          <a:prstGeom prst="rect">
            <a:avLst/>
          </a:prstGeom>
          <a:solidFill>
            <a:srgbClr val="354052"/>
          </a:solidFill>
        </p:spPr>
        <p:txBody>
          <a:bodyPr vert="horz" lIns="594360" tIns="91440" rIns="91440" bIns="4572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61D75987-B361-464D-81F2-20584ACE4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">
            <a:extLst>
              <a:ext uri="{FF2B5EF4-FFF2-40B4-BE49-F238E27FC236}">
                <a16:creationId xmlns:a16="http://schemas.microsoft.com/office/drawing/2014/main" id="{8DCEC2D2-4738-954D-813C-98DCC88794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96389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96C19040-A9AD-64CD-62AB-4C2073465B6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83178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4E4CD205-4682-0C44-5098-AABEBFFC45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9967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B305CB26-2EEC-DEBE-1B1A-A1ABD74444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56755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02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6008"/>
            <a:ext cx="9288972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B74CDF-15BE-4B2E-91A5-91587CFB60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2045081"/>
            <a:ext cx="10515600" cy="40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0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289BE7D-1215-472B-8E96-33B3988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6009"/>
            <a:ext cx="9258300" cy="1206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DE76D80A-5FD8-4A53-B0EC-5F504AE0E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2092960"/>
            <a:ext cx="3568701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04656479-3043-40FA-A9D5-63C604694CC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7539" y="2092960"/>
            <a:ext cx="3568701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ACE2A4E2-6976-441C-8CBE-385F34DCF8D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47379" y="2092960"/>
            <a:ext cx="3568701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043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2208007"/>
            <a:ext cx="9347200" cy="24419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California Department of Education">
            <a:extLst>
              <a:ext uri="{FF2B5EF4-FFF2-40B4-BE49-F238E27FC236}">
                <a16:creationId xmlns:a16="http://schemas.microsoft.com/office/drawing/2014/main" id="{4A957E21-4E77-468E-A923-7EC792D9B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6885"/>
            <a:ext cx="1535715" cy="1535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C029A-1531-45AA-8D5B-9E2CC1B06EE8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733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545114"/>
            <a:ext cx="10858500" cy="25127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10945-0B93-4332-8B3E-ACA153FC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/>
          <a:stretch/>
        </p:blipFill>
        <p:spPr>
          <a:xfrm>
            <a:off x="-3942" y="1"/>
            <a:ext cx="12195941" cy="3545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E286E-0EF6-410E-96F1-1A6A44B4C7B0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251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2208007"/>
            <a:ext cx="9347200" cy="24419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California Department of Education">
            <a:extLst>
              <a:ext uri="{FF2B5EF4-FFF2-40B4-BE49-F238E27FC236}">
                <a16:creationId xmlns:a16="http://schemas.microsoft.com/office/drawing/2014/main" id="{4A957E21-4E77-468E-A923-7EC792D9B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6885"/>
            <a:ext cx="1535715" cy="1535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2079D7-1727-4BA0-9A34-16D83CA728A6}"/>
              </a:ext>
            </a:extLst>
          </p:cNvPr>
          <p:cNvSpPr txBox="1"/>
          <p:nvPr userDrawn="1"/>
        </p:nvSpPr>
        <p:spPr>
          <a:xfrm>
            <a:off x="9871587" y="6115665"/>
            <a:ext cx="195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9DE5A4F-364A-484D-98E8-4F7E50A3D7DA}" type="slidenum">
              <a:rPr lang="en-US" smtClean="0">
                <a:latin typeface="+mj-lt"/>
              </a:rPr>
              <a:pPr algn="r"/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6CF6F-C837-4415-8705-27CE12A5342A}"/>
              </a:ext>
            </a:extLst>
          </p:cNvPr>
          <p:cNvSpPr txBox="1"/>
          <p:nvPr userDrawn="1"/>
        </p:nvSpPr>
        <p:spPr>
          <a:xfrm>
            <a:off x="7305367" y="6300331"/>
            <a:ext cx="195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8376BC2-7A41-4446-9A64-8BC2917AF994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F43AB-BC6E-416B-A44B-4F06BFE59929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733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7CAC7-C460-47F3-BB1B-AE03FC9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0280" y="-103239"/>
            <a:ext cx="6375263" cy="6961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CCCFFB3-2B0C-4737-8C2B-5847DB10C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0" y="304800"/>
            <a:ext cx="5334000" cy="5753100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E5350-C306-4FF6-A077-6C069B1010DE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245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1B619-22C3-4FAA-AD44-5C1076EA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6100" y="0"/>
            <a:ext cx="6172200" cy="6858000"/>
          </a:xfrm>
          <a:prstGeom prst="rect">
            <a:avLst/>
          </a:prstGeom>
          <a:solidFill>
            <a:srgbClr val="35405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8610751-F01F-48A3-A6FC-FD433116B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100" y="304800"/>
            <a:ext cx="6172200" cy="5753099"/>
          </a:xfrm>
        </p:spPr>
        <p:txBody>
          <a:bodyPr/>
          <a:lstStyle>
            <a:lvl1pPr algn="ct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03333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24A5-BAD8-4DB2-B429-3BCE161ED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699" y="1752600"/>
            <a:ext cx="10858499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689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251E4C-AE67-4F14-A791-DD173F4C2F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52601"/>
            <a:ext cx="5448300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F0BD1-2D27-4EBE-9EFF-C80453B02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7256" y="1752601"/>
            <a:ext cx="5148943" cy="4305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344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0"/>
            <a:ext cx="10346502" cy="1562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5EB5DBE-0B9E-7D7D-1504-BE0C0DB4A8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613203" y="0"/>
            <a:ext cx="1561651" cy="1561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66701" y="1752600"/>
            <a:ext cx="5753099" cy="458152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400B34-F1E3-FE35-CE24-B052D9238F4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752600"/>
            <a:ext cx="5753099" cy="458152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06207D-DC9A-34C7-7224-8799B150E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6175" y="6048375"/>
            <a:ext cx="623072" cy="614424"/>
          </a:xfrm>
          <a:prstGeom prst="ellipse">
            <a:avLst/>
          </a:prstGeom>
          <a:solidFill>
            <a:srgbClr val="B7C2D1"/>
          </a:solidFill>
        </p:spPr>
        <p:txBody>
          <a:bodyPr vert="horz" lIns="0" tIns="0" rIns="0" bIns="0" rtlCol="0" anchor="ctr"/>
          <a:lstStyle>
            <a:lvl1pPr algn="ctr">
              <a:defRPr sz="2400" b="0">
                <a:solidFill>
                  <a:schemeClr val="tx1"/>
                </a:solidFill>
              </a:defRPr>
            </a:lvl1pPr>
          </a:lstStyle>
          <a:p>
            <a:fld id="{A278BFE2-05B1-41B7-9664-186D4B9427C3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235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190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9980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8332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6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832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0FECABB-30C6-F9C1-B4AE-E76F0172C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8499" y="6347021"/>
            <a:ext cx="546946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California IT in Education (CITE) Annual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114469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C6788E7-BC4F-324A-B533-1F32030F3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8499" y="6347021"/>
            <a:ext cx="546946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CALPADS COE User Group Meeting October 2024</a:t>
            </a:r>
          </a:p>
        </p:txBody>
      </p:sp>
    </p:spTree>
    <p:extLst>
      <p:ext uri="{BB962C8B-B14F-4D97-AF65-F5344CB8AC3E}">
        <p14:creationId xmlns:p14="http://schemas.microsoft.com/office/powerpoint/2010/main" val="15654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7CAC7-C460-47F3-BB1B-AE03FC9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0280" y="-103239"/>
            <a:ext cx="6375263" cy="6961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CCCFFB3-2B0C-4737-8C2B-5847DB10C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0" y="304800"/>
            <a:ext cx="5334000" cy="5753100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3412456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6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24A5-BAD8-4DB2-B429-3BCE161ED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699" y="1752600"/>
            <a:ext cx="10858499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6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5263816" cy="57531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935034-F1E7-45C6-90F2-C602F782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4478" y="429310"/>
            <a:ext cx="76200" cy="53625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E89D9-B5B5-44B4-BD91-F317054FBE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6684" y="304800"/>
            <a:ext cx="5187616" cy="575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13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251E4C-AE67-4F14-A791-DD173F4C2F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52601"/>
            <a:ext cx="5448300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F0BD1-2D27-4EBE-9EFF-C80453B02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7256" y="1752601"/>
            <a:ext cx="5148943" cy="4305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3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289BE7D-1215-472B-8E96-33B3988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10858500" cy="1320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AC34-E280-4117-AC49-8FDFCE9006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9E7ACB-46E8-4425-AE03-6C52694602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6737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39A5F31-DAAD-418F-B6E7-C43CE4C5BA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05775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26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699CDD5-D47B-4671-A89C-2BD3226A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10858500" cy="13062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19936BF-D909-4B69-B0DC-2A31753C38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917701"/>
            <a:ext cx="5201556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79BD6580-94FF-4302-B7EE-6FFDCD78C0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699" y="4240212"/>
            <a:ext cx="5201557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2DC9D97D-4067-4D82-8F60-D276632FC8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2200" y="1917701"/>
            <a:ext cx="5143500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2F9F0E31-A4E6-4D62-8898-5A66B19303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191620"/>
            <a:ext cx="5143500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21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0C03B-BE66-4A20-904D-4AE51F19DFB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CDCDB8-35E9-418D-B336-9506574A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8" y="1752600"/>
            <a:ext cx="1085850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6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81" r:id="rId3"/>
    <p:sldLayoutId id="2147483674" r:id="rId4"/>
    <p:sldLayoutId id="2147483650" r:id="rId5"/>
    <p:sldLayoutId id="2147483676" r:id="rId6"/>
    <p:sldLayoutId id="2147483652" r:id="rId7"/>
    <p:sldLayoutId id="2147483658" r:id="rId8"/>
    <p:sldLayoutId id="2147483660" r:id="rId9"/>
    <p:sldLayoutId id="2147483697" r:id="rId10"/>
    <p:sldLayoutId id="2147483678" r:id="rId11"/>
    <p:sldLayoutId id="2147483673" r:id="rId12"/>
    <p:sldLayoutId id="2147483679" r:id="rId13"/>
    <p:sldLayoutId id="2147483680" r:id="rId14"/>
    <p:sldLayoutId id="2147483675" r:id="rId15"/>
    <p:sldLayoutId id="2147483684" r:id="rId16"/>
    <p:sldLayoutId id="2147483695" r:id="rId17"/>
    <p:sldLayoutId id="2147483699" r:id="rId18"/>
    <p:sldLayoutId id="2147483698" r:id="rId19"/>
    <p:sldLayoutId id="2147483700" r:id="rId20"/>
    <p:sldLayoutId id="2147483735" r:id="rId21"/>
    <p:sldLayoutId id="2147483793" r:id="rId22"/>
    <p:sldLayoutId id="2147483991" r:id="rId23"/>
    <p:sldLayoutId id="2147483995" r:id="rId24"/>
    <p:sldLayoutId id="2147483996" r:id="rId2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Aharoni" panose="02010803020104030203" pitchFamily="2" charset="-79"/>
        </a:defRPr>
      </a:lvl1pPr>
    </p:titleStyle>
    <p:bodyStyle>
      <a:lvl1pPr marL="36576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227013" algn="l"/>
        </a:tabLst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2625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◦"/>
        <a:tabLst>
          <a:tab pos="346075" algn="l"/>
          <a:tab pos="569913" algn="ctr"/>
        </a:tabLst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028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398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117475" algn="ctr"/>
        </a:tabLst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5763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Open Sans" panose="020B0606030504020204" pitchFamily="34" charset="0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0C03B-BE66-4A20-904D-4AE51F19DFB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CDCDB8-35E9-418D-B336-9506574A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8" y="1752600"/>
            <a:ext cx="1085850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39169-6C40-49DC-B5EF-2C5F23814DC9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6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33" r:id="rId3"/>
    <p:sldLayoutId id="2147483734" r:id="rId4"/>
    <p:sldLayoutId id="2147483714" r:id="rId5"/>
    <p:sldLayoutId id="2147483716" r:id="rId6"/>
    <p:sldLayoutId id="2147483998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Aharoni" panose="02010803020104030203" pitchFamily="2" charset="-79"/>
        </a:defRPr>
      </a:lvl1pPr>
    </p:titleStyle>
    <p:bodyStyle>
      <a:lvl1pPr marL="36576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227013" algn="l"/>
        </a:tabLst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2625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◦"/>
        <a:tabLst>
          <a:tab pos="346075" algn="l"/>
          <a:tab pos="569913" algn="ctr"/>
        </a:tabLst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028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398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117475" algn="ctr"/>
        </a:tabLst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5763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Open Sans" panose="020B0606030504020204" pitchFamily="34" charset="0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581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939842B-85A9-BFC2-6B82-E34269597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8499" y="6347021"/>
            <a:ext cx="546946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CALPADS COE User Group Meeting October 2024</a:t>
            </a:r>
          </a:p>
        </p:txBody>
      </p:sp>
    </p:spTree>
    <p:extLst>
      <p:ext uri="{BB962C8B-B14F-4D97-AF65-F5344CB8AC3E}">
        <p14:creationId xmlns:p14="http://schemas.microsoft.com/office/powerpoint/2010/main" val="289706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48DD-403E-4120-8B61-E0770018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77" y="2159160"/>
            <a:ext cx="9347200" cy="3800907"/>
          </a:xfrm>
        </p:spPr>
        <p:txBody>
          <a:bodyPr/>
          <a:lstStyle/>
          <a:p>
            <a:r>
              <a:rPr lang="en-US" sz="4800" dirty="0">
                <a:ea typeface="+mj-lt"/>
                <a:cs typeface="+mj-lt"/>
              </a:rPr>
              <a:t>Item 1: Aligned Dashboard and Assessment Data Releases</a:t>
            </a:r>
            <a:br>
              <a:rPr lang="en-US" sz="2400" b="0" dirty="0">
                <a:cs typeface="Aharoni"/>
              </a:rPr>
            </a:br>
            <a:br>
              <a:rPr lang="en-US" sz="2400" dirty="0">
                <a:cs typeface="Aharoni"/>
              </a:rPr>
            </a:br>
            <a:r>
              <a:rPr lang="en-US" sz="2800" dirty="0">
                <a:cs typeface="Aharoni"/>
              </a:rPr>
              <a:t>California Practitioners Advisory Group</a:t>
            </a:r>
            <a:br>
              <a:rPr lang="en-US" sz="2800" dirty="0">
                <a:cs typeface="Aharoni"/>
              </a:rPr>
            </a:br>
            <a:r>
              <a:rPr lang="en-US" sz="2800" b="0" dirty="0">
                <a:cs typeface="Aharoni"/>
              </a:rPr>
              <a:t>June 12</a:t>
            </a:r>
            <a:r>
              <a:rPr lang="en-US" sz="2800" b="0" dirty="0">
                <a:cs typeface="Arial"/>
              </a:rPr>
              <a:t>, 2026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7975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4F69-687D-7977-ED52-C5B09DAC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29" y="329184"/>
            <a:ext cx="10346502" cy="156210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800"/>
              <a:t>California School Dashboard Publication Deadlines</a:t>
            </a:r>
          </a:p>
        </p:txBody>
      </p:sp>
      <p:sp>
        <p:nvSpPr>
          <p:cNvPr id="3" name="Content Placeholder 2" descr="Deadlines for future Dashboard years per SB 114.">
            <a:extLst>
              <a:ext uri="{FF2B5EF4-FFF2-40B4-BE49-F238E27FC236}">
                <a16:creationId xmlns:a16="http://schemas.microsoft.com/office/drawing/2014/main" id="{5DA34FAA-F616-74F0-0C67-0B7F3400B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029" y="2425739"/>
            <a:ext cx="5184648" cy="231274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731520" lvl="2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Private Preview for Dashboard Coordinators</a:t>
            </a:r>
            <a:r>
              <a:rPr lang="en-US" sz="3200" b="1" dirty="0">
                <a:latin typeface="Arial"/>
                <a:cs typeface="Arial"/>
              </a:rPr>
              <a:t> October 14, 2026</a:t>
            </a:r>
          </a:p>
          <a:p>
            <a:pPr marL="731520" lvl="2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Statutory Public Release </a:t>
            </a:r>
            <a:r>
              <a:rPr lang="en-US" sz="3200" b="1" dirty="0">
                <a:latin typeface="Arial"/>
                <a:cs typeface="Arial"/>
              </a:rPr>
              <a:t>October 15, 2026</a:t>
            </a:r>
          </a:p>
        </p:txBody>
      </p:sp>
      <p:pic>
        <p:nvPicPr>
          <p:cNvPr id="6" name="Content Placeholder 7" descr="A close-up of a calendar with the 15th circled.">
            <a:extLst>
              <a:ext uri="{FF2B5EF4-FFF2-40B4-BE49-F238E27FC236}">
                <a16:creationId xmlns:a16="http://schemas.microsoft.com/office/drawing/2014/main" id="{AB7B896F-8D50-BF61-E66E-16F70E303ACD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0" y="2425142"/>
            <a:ext cx="5753100" cy="3236440"/>
          </a:xfrm>
        </p:spPr>
      </p:pic>
    </p:spTree>
    <p:extLst>
      <p:ext uri="{BB962C8B-B14F-4D97-AF65-F5344CB8AC3E}">
        <p14:creationId xmlns:p14="http://schemas.microsoft.com/office/powerpoint/2010/main" val="152832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2B6A9-705A-6A20-DAD9-EEB11218A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B0422A-4ED3-917F-4E88-A8EE387A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2026 Combined Dashboard and Statewide Assessment Data Release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D2A7C-BDFF-5B9F-F7AA-7AE38F3BC8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871353"/>
            <a:ext cx="10858499" cy="4305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Aft>
                <a:spcPts val="1800"/>
              </a:spcAft>
            </a:pPr>
            <a:r>
              <a:rPr lang="en-US" sz="2400" b="1" dirty="0">
                <a:solidFill>
                  <a:srgbClr val="354052"/>
                </a:solidFill>
                <a:latin typeface="Arial"/>
                <a:cs typeface="Arial"/>
              </a:rPr>
              <a:t>October 15, 2026: Public Release of California School Dashboard (Dashboard) and state-level assessment data.</a:t>
            </a:r>
          </a:p>
          <a:p>
            <a:pPr marL="342900" indent="-342900"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Aligning the release of the assessment and accountability data will allow local educational agencies (LEAs) to:</a:t>
            </a:r>
            <a:endParaRPr lang="en-US" dirty="0">
              <a:latin typeface="Arial"/>
              <a:cs typeface="Arial"/>
            </a:endParaRPr>
          </a:p>
          <a:p>
            <a:pPr marL="659765" lvl="1"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 sz="2400" dirty="0">
                <a:latin typeface="Arial"/>
                <a:cs typeface="Arial"/>
              </a:rPr>
              <a:t>begin data-informed planning earlier,</a:t>
            </a:r>
          </a:p>
          <a:p>
            <a:pPr marL="659765" lvl="1"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 sz="2400" dirty="0">
                <a:latin typeface="Arial"/>
                <a:cs typeface="Arial"/>
              </a:rPr>
              <a:t>prepare for a single, unified release of performance information,</a:t>
            </a:r>
            <a:endParaRPr lang="en-US" dirty="0">
              <a:latin typeface="Arial"/>
              <a:cs typeface="Arial"/>
            </a:endParaRPr>
          </a:p>
          <a:p>
            <a:pPr marL="659765" lvl="1"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 sz="2400" dirty="0">
                <a:latin typeface="Arial"/>
                <a:cs typeface="Arial"/>
              </a:rPr>
              <a:t>streamline communication with boards, staff, and local communities, and</a:t>
            </a:r>
            <a:endParaRPr lang="en-US" dirty="0">
              <a:latin typeface="Arial"/>
              <a:cs typeface="Arial"/>
            </a:endParaRPr>
          </a:p>
          <a:p>
            <a:pPr marL="659765" lvl="1"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 sz="2400" dirty="0">
                <a:latin typeface="Arial"/>
                <a:cs typeface="Arial"/>
              </a:rPr>
              <a:t>leverage local data to support students and program changes sooner.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0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4F5BE-E210-CFD6-CD8F-7AB159878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34F9D0-8CDC-0197-76C9-3E1A1AD1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/>
                <a:cs typeface="Arial"/>
              </a:rPr>
              <a:t>Aligned Dashboard and Assessment Data Release Web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861064-E44C-A1E8-EFAF-1A64745317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859478"/>
            <a:ext cx="10858499" cy="4305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Aft>
                <a:spcPts val="1800"/>
              </a:spcAft>
            </a:pPr>
            <a:r>
              <a:rPr lang="en-US" sz="2600" dirty="0">
                <a:solidFill>
                  <a:srgbClr val="354052"/>
                </a:solidFill>
                <a:latin typeface="Arial"/>
                <a:cs typeface="Arial"/>
              </a:rPr>
              <a:t>The Aligned Dashboard and Assessment Data Release web page launched in May 2026 and includes:</a:t>
            </a:r>
          </a:p>
          <a:p>
            <a:pPr marL="659765" lvl="1" indent="-342900">
              <a:spcAft>
                <a:spcPts val="1800"/>
              </a:spcAft>
            </a:pPr>
            <a:r>
              <a:rPr lang="en-US" sz="2600" dirty="0">
                <a:solidFill>
                  <a:srgbClr val="354052"/>
                </a:solidFill>
                <a:latin typeface="Arial"/>
                <a:cs typeface="Arial"/>
              </a:rPr>
              <a:t>Timeline of key dates</a:t>
            </a:r>
          </a:p>
          <a:p>
            <a:pPr marL="659765" lvl="1" indent="-342900">
              <a:spcAft>
                <a:spcPts val="1800"/>
              </a:spcAft>
            </a:pPr>
            <a:r>
              <a:rPr lang="en-US" sz="2600" dirty="0">
                <a:solidFill>
                  <a:srgbClr val="354052"/>
                </a:solidFill>
                <a:latin typeface="Arial"/>
                <a:cs typeface="Arial"/>
              </a:rPr>
              <a:t>Correspondence to LEAs about the aligned release</a:t>
            </a:r>
          </a:p>
          <a:p>
            <a:pPr marL="659765" lvl="1" indent="-342900">
              <a:spcAft>
                <a:spcPts val="1800"/>
              </a:spcAft>
            </a:pPr>
            <a:r>
              <a:rPr lang="en-US" sz="2600" dirty="0">
                <a:latin typeface="Arial"/>
                <a:cs typeface="Arial"/>
              </a:rPr>
              <a:t>Frequently Asked Questions</a:t>
            </a:r>
          </a:p>
          <a:p>
            <a:pPr marL="659765" lvl="1" indent="-342900">
              <a:spcAft>
                <a:spcPts val="1800"/>
              </a:spcAft>
            </a:pPr>
            <a:r>
              <a:rPr lang="en-US" sz="2600" dirty="0">
                <a:latin typeface="Arial"/>
                <a:cs typeface="Arial"/>
              </a:rPr>
              <a:t>Updates and additional resources will be added to this page to support the field for the release on October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0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9A9FD-1DF5-F63A-F7B7-6AFB3E35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15" y="487473"/>
            <a:ext cx="10393532" cy="494412"/>
          </a:xfrm>
        </p:spPr>
        <p:txBody>
          <a:bodyPr anchor="ctr">
            <a:noAutofit/>
          </a:bodyPr>
          <a:lstStyle/>
          <a:p>
            <a:r>
              <a:rPr lang="en-US" sz="4000" b="1" dirty="0"/>
              <a:t>Dashboard Communications Toolkit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EF982-B0C9-D7C1-AB86-56A68C70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6" y="1397358"/>
            <a:ext cx="10393533" cy="46011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  <a:latin typeface="Arial"/>
                <a:cs typeface="Arial"/>
              </a:rPr>
              <a:t>The Toolkit contains informational materials that help explain the data reported on the California School Dashboard including:</a:t>
            </a:r>
          </a:p>
          <a:p>
            <a:pPr marL="1234440" lvl="2" indent="-457200">
              <a:buFont typeface="Courier New" panose="02070309020205020404" pitchFamily="49" charset="0"/>
              <a:buChar char="o"/>
            </a:pPr>
            <a:r>
              <a:rPr lang="en-US" sz="2600" b="0" i="0">
                <a:effectLst/>
                <a:latin typeface="Arial"/>
                <a:cs typeface="Arial"/>
              </a:rPr>
              <a:t>Flyers for </a:t>
            </a:r>
            <a:r>
              <a:rPr lang="en-US" sz="2600">
                <a:latin typeface="Arial"/>
                <a:cs typeface="Arial"/>
              </a:rPr>
              <a:t>Parents</a:t>
            </a:r>
            <a:endParaRPr lang="en-US" sz="2600" b="0" i="0">
              <a:effectLst/>
            </a:endParaRPr>
          </a:p>
          <a:p>
            <a:pPr marL="1234440" lvl="2" indent="-457200">
              <a:buFont typeface="Courier New" panose="02070309020205020404" pitchFamily="49" charset="0"/>
              <a:buChar char="o"/>
            </a:pPr>
            <a:r>
              <a:rPr lang="en-US" sz="2600" b="0" i="0">
                <a:effectLst/>
              </a:rPr>
              <a:t>Flyers for Educat</a:t>
            </a:r>
            <a:r>
              <a:rPr lang="en-US" sz="2600"/>
              <a:t>ors</a:t>
            </a:r>
          </a:p>
          <a:p>
            <a:pPr marL="1234440" lvl="2" indent="-457200">
              <a:buFont typeface="Courier New" panose="02070309020205020404" pitchFamily="49" charset="0"/>
              <a:buChar char="o"/>
            </a:pPr>
            <a:r>
              <a:rPr lang="en-US" sz="2600" b="0" i="0">
                <a:effectLst/>
              </a:rPr>
              <a:t>Videos</a:t>
            </a:r>
          </a:p>
          <a:p>
            <a:pPr marL="1234440" lvl="2" indent="-457200">
              <a:buFont typeface="Courier New" panose="02070309020205020404" pitchFamily="49" charset="0"/>
              <a:buChar char="o"/>
            </a:pPr>
            <a:r>
              <a:rPr lang="en-US" sz="2600"/>
              <a:t>Links to the indicator web pages</a:t>
            </a:r>
          </a:p>
          <a:p>
            <a:pPr marL="1234440" lvl="2" indent="-457200">
              <a:buFont typeface="Courier New" panose="02070309020205020404" pitchFamily="49" charset="0"/>
              <a:buChar char="o"/>
            </a:pPr>
            <a:r>
              <a:rPr lang="en-US" sz="2600" b="0" i="0">
                <a:effectLst/>
              </a:rPr>
              <a:t>Dashboard Technical Guide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92235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0CA8-AD08-BA3C-81AC-9628571F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7626"/>
            <a:ext cx="10858500" cy="1335314"/>
          </a:xfrm>
        </p:spPr>
        <p:txBody>
          <a:bodyPr/>
          <a:lstStyle/>
          <a:p>
            <a:r>
              <a:rPr lang="en-US" sz="3600" dirty="0">
                <a:cs typeface="Aharoni"/>
              </a:rPr>
              <a:t>Accountability Release Schedule for 2026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ABC1-B4E0-0EC1-78DA-5BDDF642C5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234083"/>
            <a:ext cx="10858499" cy="53495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latin typeface="Arial"/>
                <a:cs typeface="Arial"/>
              </a:rPr>
              <a:t>Accountability Release #1 (October 15 release requirements):</a:t>
            </a:r>
            <a:endParaRPr lang="en-US" sz="2400" b="1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sz="2400">
                <a:latin typeface="Arial"/>
                <a:cs typeface="Arial"/>
              </a:rPr>
              <a:t>California School Dashboard (caschooldashboard.org)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B0604020202020204" pitchFamily="34" charset="0"/>
              <a:buChar char="o"/>
            </a:pPr>
            <a:r>
              <a:rPr lang="en-US" sz="2400">
                <a:latin typeface="Arial"/>
                <a:cs typeface="Arial"/>
              </a:rPr>
              <a:t>LCFF Differentiated Assistance data files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latin typeface="Arial"/>
                <a:cs typeface="Arial"/>
              </a:rPr>
              <a:t>Accountability Release #2 (Supplemental items – anticipated release in December 2026):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/>
                <a:cs typeface="Arial"/>
              </a:rPr>
              <a:t>Dashboard Additional Reports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/>
                <a:cs typeface="Arial"/>
              </a:rPr>
              <a:t>Growth data and data files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/>
                <a:cs typeface="Arial"/>
              </a:rPr>
              <a:t>DataQuest reports and accompanying downloadable data files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/>
                <a:cs typeface="Arial"/>
              </a:rPr>
              <a:t>Federal support determinations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/>
                <a:cs typeface="Arial"/>
              </a:rPr>
              <a:t>Re-release of LCFF Differentiated Assistance data files (will add LEAs meeting Method 5: </a:t>
            </a:r>
            <a:r>
              <a:rPr lang="en-US" sz="2400"/>
              <a:t>Schools not exiting Comprehensive Support and Improvement within four years)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/>
                <a:cs typeface="Arial"/>
              </a:rPr>
              <a:t>School Accountability Report Card (SARC) data files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/>
                <a:cs typeface="Arial"/>
              </a:rPr>
              <a:t>Dashboard Alternative School Status One-year Graduation Rate</a:t>
            </a:r>
          </a:p>
        </p:txBody>
      </p:sp>
    </p:spTree>
    <p:extLst>
      <p:ext uri="{BB962C8B-B14F-4D97-AF65-F5344CB8AC3E}">
        <p14:creationId xmlns:p14="http://schemas.microsoft.com/office/powerpoint/2010/main" val="80408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81F02-7415-F8E8-6EA7-6418888AB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43CE-1054-52E1-A45C-4C6E6755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7626"/>
            <a:ext cx="10858500" cy="1335314"/>
          </a:xfrm>
        </p:spPr>
        <p:txBody>
          <a:bodyPr/>
          <a:lstStyle/>
          <a:p>
            <a:r>
              <a:rPr lang="en-US" sz="3600" dirty="0">
                <a:cs typeface="Aharoni"/>
              </a:rPr>
              <a:t>Assessment Release Schedule for 2026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AA72-1296-AC01-0274-5571F83FB8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531088"/>
            <a:ext cx="10858499" cy="43480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/>
              <a:t>May 2026</a:t>
            </a:r>
            <a:r>
              <a:rPr lang="en-US" sz="2800"/>
              <a:t>: Assessment data start becoming available in TOMS and CERS in mid to late May.</a:t>
            </a:r>
            <a:br>
              <a:rPr lang="en-US" sz="2800"/>
            </a:br>
            <a:r>
              <a:rPr lang="en-US" sz="2800" b="1"/>
              <a:t>August 2026</a:t>
            </a:r>
            <a:r>
              <a:rPr lang="en-US" sz="2800"/>
              <a:t>: All assessment data are available in TOMS and CERS, with many LEAs receiving their full data set earlier than that.</a:t>
            </a:r>
            <a:br>
              <a:rPr lang="en-US" sz="2800"/>
            </a:br>
            <a:r>
              <a:rPr lang="en-US" sz="2800" b="1"/>
              <a:t>September 2026</a:t>
            </a:r>
            <a:r>
              <a:rPr lang="en-US" sz="2800"/>
              <a:t>: Aggregate assessment results, including school-, LEA-, and county-level data, will be available for LEA preview by early September.</a:t>
            </a:r>
            <a:br>
              <a:rPr lang="en-US" sz="2800"/>
            </a:br>
            <a:r>
              <a:rPr lang="en-US" sz="2800" b="1"/>
              <a:t>October 15, 2026</a:t>
            </a:r>
            <a:r>
              <a:rPr lang="en-US" sz="2800"/>
              <a:t>: The 2026 Dashboard and state-level assessment data released.</a:t>
            </a:r>
          </a:p>
        </p:txBody>
      </p:sp>
    </p:spTree>
    <p:extLst>
      <p:ext uri="{BB962C8B-B14F-4D97-AF65-F5344CB8AC3E}">
        <p14:creationId xmlns:p14="http://schemas.microsoft.com/office/powerpoint/2010/main" val="420401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12F9-C224-10D0-3795-828ABEA6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Aharoni"/>
              </a:rPr>
              <a:t>CPAG Feedback on Aligned Data Release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AFB3-E8CA-B866-7DE7-AB89CCCBDC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Talk with a partner (5 minutes), then share out.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How can you use these new resources to help the education community you work with get ready for this public release?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Are there any other resources people might need so educational partners and community members can use this data right away?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55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ashboard">
      <a:dk1>
        <a:srgbClr val="354052"/>
      </a:dk1>
      <a:lt1>
        <a:sysClr val="window" lastClr="FFFFFF"/>
      </a:lt1>
      <a:dk2>
        <a:srgbClr val="2B50AC"/>
      </a:dk2>
      <a:lt2>
        <a:srgbClr val="EEECE1"/>
      </a:lt2>
      <a:accent1>
        <a:srgbClr val="426BD0"/>
      </a:accent1>
      <a:accent2>
        <a:srgbClr val="009543"/>
      </a:accent2>
      <a:accent3>
        <a:srgbClr val="FFB907"/>
      </a:accent3>
      <a:accent4>
        <a:srgbClr val="FF7418"/>
      </a:accent4>
      <a:accent5>
        <a:srgbClr val="E00D1F"/>
      </a:accent5>
      <a:accent6>
        <a:srgbClr val="354052"/>
      </a:accent6>
      <a:hlink>
        <a:srgbClr val="0000FF"/>
      </a:hlink>
      <a:folHlink>
        <a:srgbClr val="800080"/>
      </a:folHlink>
    </a:clrScheme>
    <a:fontScheme name="T4T">
      <a:majorFont>
        <a:latin typeface="Arial"/>
        <a:ea typeface="BIZ UDGothic"/>
        <a:cs typeface=""/>
      </a:majorFont>
      <a:minorFont>
        <a:latin typeface="Open Sans"/>
        <a:ea typeface="BIZ UD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ashboard">
      <a:dk1>
        <a:srgbClr val="354052"/>
      </a:dk1>
      <a:lt1>
        <a:sysClr val="window" lastClr="FFFFFF"/>
      </a:lt1>
      <a:dk2>
        <a:srgbClr val="2B50AC"/>
      </a:dk2>
      <a:lt2>
        <a:srgbClr val="EEECE1"/>
      </a:lt2>
      <a:accent1>
        <a:srgbClr val="426BD0"/>
      </a:accent1>
      <a:accent2>
        <a:srgbClr val="009543"/>
      </a:accent2>
      <a:accent3>
        <a:srgbClr val="FFB907"/>
      </a:accent3>
      <a:accent4>
        <a:srgbClr val="FF7418"/>
      </a:accent4>
      <a:accent5>
        <a:srgbClr val="E00D1F"/>
      </a:accent5>
      <a:accent6>
        <a:srgbClr val="354052"/>
      </a:accent6>
      <a:hlink>
        <a:srgbClr val="0000FF"/>
      </a:hlink>
      <a:folHlink>
        <a:srgbClr val="800080"/>
      </a:folHlink>
    </a:clrScheme>
    <a:fontScheme name="T4T">
      <a:majorFont>
        <a:latin typeface="Arial"/>
        <a:ea typeface="BIZ UDGothic"/>
        <a:cs typeface=""/>
      </a:majorFont>
      <a:minorFont>
        <a:latin typeface="Open Sans"/>
        <a:ea typeface="BIZ UD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4736a4b-8644-46a4-997c-74e935c07282}" enabled="0" method="" siteId="{c4736a4b-8644-46a4-997c-74e935c072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480</Words>
  <Application>Microsoft Office PowerPoint</Application>
  <PresentationFormat>Widescreen</PresentationFormat>
  <Paragraphs>47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Aharoni</vt:lpstr>
      <vt:lpstr>Arial</vt:lpstr>
      <vt:lpstr>Calibri</vt:lpstr>
      <vt:lpstr>Courier New</vt:lpstr>
      <vt:lpstr>Open Sans</vt:lpstr>
      <vt:lpstr>Wingdings</vt:lpstr>
      <vt:lpstr>Office Theme</vt:lpstr>
      <vt:lpstr>Office Theme</vt:lpstr>
      <vt:lpstr>CDE Set 1</vt:lpstr>
      <vt:lpstr>CDE Set 1</vt:lpstr>
      <vt:lpstr>Item 1: Aligned Dashboard and Assessment Data Releases  California Practitioners Advisory Group June 12, 2026</vt:lpstr>
      <vt:lpstr>California School Dashboard Publication Deadlines</vt:lpstr>
      <vt:lpstr>2026 Combined Dashboard and Statewide Assessment Data Release</vt:lpstr>
      <vt:lpstr>Aligned Dashboard and Assessment Data Release Web Page</vt:lpstr>
      <vt:lpstr>Dashboard Communications Toolkit</vt:lpstr>
      <vt:lpstr>Accountability Release Schedule for 2026</vt:lpstr>
      <vt:lpstr>Assessment Release Schedule for 2026</vt:lpstr>
      <vt:lpstr>CPAG Feedback on Aligned Data Release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2026 Agenda Item 01 Slides - California Practitioners Advisory Group (CA State Board of Education)</dc:title>
  <dc:subject>Item 01: Aligned Dashboard and Assessment Data Releases.</dc:subject>
  <dc:creator/>
  <cp:lastModifiedBy/>
  <cp:revision>1</cp:revision>
  <dcterms:created xsi:type="dcterms:W3CDTF">2026-05-28T20:43:24Z</dcterms:created>
  <dcterms:modified xsi:type="dcterms:W3CDTF">2026-05-28T20:45:29Z</dcterms:modified>
</cp:coreProperties>
</file>