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30" r:id="rId2"/>
    <p:sldMasterId id="2147483797" r:id="rId3"/>
    <p:sldMasterId id="2147483788" r:id="rId4"/>
  </p:sldMasterIdLst>
  <p:notesMasterIdLst>
    <p:notesMasterId r:id="rId12"/>
  </p:notesMasterIdLst>
  <p:handoutMasterIdLst>
    <p:handoutMasterId r:id="rId13"/>
  </p:handoutMasterIdLst>
  <p:sldIdLst>
    <p:sldId id="1806" r:id="rId5"/>
    <p:sldId id="3866" r:id="rId6"/>
    <p:sldId id="3867" r:id="rId7"/>
    <p:sldId id="3862" r:id="rId8"/>
    <p:sldId id="3864" r:id="rId9"/>
    <p:sldId id="3863" r:id="rId10"/>
    <p:sldId id="38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E2DDDD6-9926-4089-B93E-A9C427452D73}">
          <p14:sldIdLst>
            <p14:sldId id="1806"/>
            <p14:sldId id="3866"/>
            <p14:sldId id="3867"/>
            <p14:sldId id="3862"/>
            <p14:sldId id="3864"/>
            <p14:sldId id="3863"/>
            <p14:sldId id="38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  <a:srgbClr val="F9A81D"/>
    <a:srgbClr val="232323"/>
    <a:srgbClr val="555FAD"/>
    <a:srgbClr val="535353"/>
    <a:srgbClr val="555555"/>
    <a:srgbClr val="009900"/>
    <a:srgbClr val="262626"/>
    <a:srgbClr val="003D55"/>
    <a:srgbClr val="35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1E565-6A70-456C-B5E1-CD0FE2578536}" v="8" dt="2026-06-01T20:25:06.919"/>
    <p1510:client id="{7D4A1743-AC88-4817-9A2D-73CCE24BF632}" v="5" dt="2026-06-01T20:22:47.053"/>
    <p1510:client id="{B40B543C-486C-F1E6-9EED-2C59854FA876}" v="4" dt="2026-06-01T03:38:39.251"/>
    <p1510:client id="{FFA10D40-BC8D-4151-A9CC-F7098B9E6EEE}" v="140" dt="2026-06-01T18:23:27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388" y="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3908B-7448-4D43-8C22-9A07F8522A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C3211-F02A-4992-953C-ED02D4C3C6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F128-C3BE-42B2-BEBE-66A6FF5DB71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FC1C3-C463-41A9-982E-ADB1B8903D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6EF01-FADD-45E2-8354-F91E46DE4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16DAC-0561-4BE7-B752-5F481DC18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E1B6-431C-427A-9189-4C7C5BA844E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0DBD-1D94-4779-B008-CFEC7A9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B0DBD-1D94-4779-B008-CFEC7A950F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2208007"/>
            <a:ext cx="9347200" cy="24419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California Department of Education">
            <a:extLst>
              <a:ext uri="{FF2B5EF4-FFF2-40B4-BE49-F238E27FC236}">
                <a16:creationId xmlns:a16="http://schemas.microsoft.com/office/drawing/2014/main" id="{4A957E21-4E77-468E-A923-7EC792D9B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6885"/>
            <a:ext cx="1535715" cy="15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C862-AC0B-4703-AE6B-86F6F7E6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204FB-7020-4921-803F-59FE75CEB4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97050"/>
            <a:ext cx="4579938" cy="3054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80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24D0-CC66-484C-BDAE-80AA1BA3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4D160E42-F71D-431C-BC15-7EF198F998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917701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CC897884-B1DA-48FF-8CCA-46F47A52A2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11893" y="3654284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8D9B7AF6-2E0F-4885-8824-2864798189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8319" y="1886362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8E3D3129-4376-4AC0-8208-592D985A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08939" y="1917701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FB1A3386-6798-4915-A292-F4258B30B8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6925" y="3485535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E5B43E3E-B310-4DF9-8B9A-71F880A4FD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6861" y="3524866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CCE48EF7-7627-4797-8DEC-CBEF1F6A45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861" y="5255752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BFF2FC00-B18E-4D73-8183-10A378469F7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02393" y="5284795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1BF4435-0086-4B8E-8EAE-0ADEFFF20B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26809" y="5255752"/>
            <a:ext cx="3324532" cy="1415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46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DE17EC12-8EDA-418C-95EA-B14FD469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14" y="2563577"/>
            <a:ext cx="9288972" cy="2476490"/>
          </a:xfrm>
        </p:spPr>
        <p:txBody>
          <a:bodyPr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6008"/>
            <a:ext cx="9288972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88CB66B4-D294-4EAD-BC00-AEEF13826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2092960"/>
            <a:ext cx="5295903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A15BB3D2-285C-4BFF-B1BA-5171ABDD02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2092960"/>
            <a:ext cx="5295903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81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6008"/>
            <a:ext cx="9288972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B74CDF-15BE-4B2E-91A5-91587CFB60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2045081"/>
            <a:ext cx="10515600" cy="40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11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1B619-22C3-4FAA-AD44-5C1076EA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6100" y="0"/>
            <a:ext cx="6172200" cy="6858000"/>
          </a:xfrm>
          <a:prstGeom prst="rect">
            <a:avLst/>
          </a:prstGeom>
          <a:solidFill>
            <a:srgbClr val="35405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8610751-F01F-48A3-A6FC-FD433116B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100" y="304800"/>
            <a:ext cx="6172200" cy="5753099"/>
          </a:xfrm>
        </p:spPr>
        <p:txBody>
          <a:bodyPr/>
          <a:lstStyle>
            <a:lvl1pPr algn="ct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4535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123" y="1825625"/>
            <a:ext cx="5829677" cy="3606454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69321" cy="3606454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07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CCEE-A158-1E72-48E1-BF4114719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272B5-21CD-A483-C645-B59639C9E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D0297-5DD7-1A4A-0E7D-E3E79D32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0975-EA1C-4C48-994F-669F2216CB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C84B3-0AFF-7A79-50B0-CD86F144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7E8E1-A758-086B-3669-2259393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08726-C3BA-4D46-A2B5-0FE8F083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2691-D1B5-4D79-B02E-AF95E20D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F3916-69D6-4208-ABBC-DA92BA6851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903413"/>
            <a:ext cx="2890838" cy="2528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C002F2-11F5-4D15-A105-3476002C07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5163" y="2097088"/>
            <a:ext cx="1420812" cy="12303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8D82BAD-EAF3-47DD-B052-0C5F240E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5413" y="2097088"/>
            <a:ext cx="1668462" cy="12287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A4034E-FCEC-453C-9E7F-5471E18C89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62513" y="3889375"/>
            <a:ext cx="1612900" cy="15430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2207EE-D2F2-4EE6-8CF9-8C40D0D810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4900" y="4022725"/>
            <a:ext cx="1754188" cy="14097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955696F-73B1-443E-A8D7-22DACF2BE9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45538" y="2097088"/>
            <a:ext cx="1538287" cy="133191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AAFD2EA-B1CF-4EDF-A095-C172B316C6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58400" y="4022725"/>
            <a:ext cx="1485900" cy="1409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0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7104-472E-444C-9A18-75F48B16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AACE7-6DFD-4589-A97A-D69BAEE7D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817688"/>
            <a:ext cx="2581275" cy="2366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9C1DD6-ED16-4143-BA4B-BFD0C084EC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8625" y="2011363"/>
            <a:ext cx="1763713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EA34A94-9B03-4362-8A22-761730A2E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1313" y="4038600"/>
            <a:ext cx="2033587" cy="172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E130CC-580F-481B-8208-46ADD2A9A4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3113" y="4808538"/>
            <a:ext cx="1828800" cy="16240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F3CEC27-CB52-4833-8FDA-BBF45787E5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0713" y="1925638"/>
            <a:ext cx="1549400" cy="1720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545114"/>
            <a:ext cx="10858500" cy="25127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10945-0B93-4332-8B3E-ACA153FC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/>
          <a:stretch/>
        </p:blipFill>
        <p:spPr>
          <a:xfrm>
            <a:off x="-19050" y="1"/>
            <a:ext cx="12192000" cy="35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bg>
      <p:bgPr>
        <a:gradFill>
          <a:gsLst>
            <a:gs pos="0">
              <a:srgbClr val="FFFFFF"/>
            </a:gs>
            <a:gs pos="62000">
              <a:srgbClr val="EDEDED">
                <a:alpha val="62745"/>
              </a:srgbClr>
            </a:gs>
            <a:gs pos="100000">
              <a:srgbClr val="EDEDED"/>
            </a:gs>
          </a:gsLst>
          <a:lin ang="48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47700" y="546008"/>
            <a:ext cx="9288972" cy="12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47699" y="2092960"/>
            <a:ext cx="5295903" cy="396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 sz="3200"/>
            </a:lvl1pPr>
            <a:lvl2pPr marL="91440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◦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▪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▫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C3B4F-8854-999E-23B8-5B4A3F5E9E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9850" y="2092960"/>
            <a:ext cx="1247775" cy="11303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8FC6DC4-3D27-179B-870D-6E19FCBBF34C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029575" y="2343150"/>
            <a:ext cx="3638550" cy="3714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gradFill>
          <a:gsLst>
            <a:gs pos="0">
              <a:srgbClr val="EDEDED">
                <a:lumMod val="0"/>
                <a:lumOff val="100000"/>
              </a:srgbClr>
            </a:gs>
            <a:gs pos="100000">
              <a:srgbClr val="EDEDED"/>
            </a:gs>
            <a:gs pos="62000">
              <a:srgbClr val="EDEDED">
                <a:alpha val="63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12192001" cy="14649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548640">
              <a:lnSpc>
                <a:spcPct val="85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         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88CB66B4-D294-4EAD-BC00-AEEF13826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752600"/>
            <a:ext cx="5483888" cy="4305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A15BB3D2-285C-4BFF-B1BA-5171ABDD02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752600"/>
            <a:ext cx="5483888" cy="43053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130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699CDD5-D47B-4671-A89C-2BD3226A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00200"/>
          </a:xfrm>
          <a:prstGeom prst="rect">
            <a:avLst/>
          </a:prstGeom>
          <a:solidFill>
            <a:srgbClr val="354052"/>
          </a:solidFill>
        </p:spPr>
        <p:txBody>
          <a:bodyPr vert="horz" lIns="594360" tIns="91440" rIns="91440" bIns="4572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61D75987-B361-464D-81F2-20584ACE4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">
            <a:extLst>
              <a:ext uri="{FF2B5EF4-FFF2-40B4-BE49-F238E27FC236}">
                <a16:creationId xmlns:a16="http://schemas.microsoft.com/office/drawing/2014/main" id="{8DCEC2D2-4738-954D-813C-98DCC88794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96389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96C19040-A9AD-64CD-62AB-4C2073465B6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83178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4E4CD205-4682-0C44-5098-AABEBFFC45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9967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B305CB26-2EEC-DEBE-1B1A-A1ABD74444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56755" y="1828800"/>
            <a:ext cx="2225645" cy="4229100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02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6008"/>
            <a:ext cx="9288972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B74CDF-15BE-4B2E-91A5-91587CFB60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2045081"/>
            <a:ext cx="10515600" cy="40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01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289BE7D-1215-472B-8E96-33B3988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46009"/>
            <a:ext cx="9258300" cy="1206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DE76D80A-5FD8-4A53-B0EC-5F504AE0E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2092960"/>
            <a:ext cx="3568701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04656479-3043-40FA-A9D5-63C604694CC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7539" y="2092960"/>
            <a:ext cx="3568701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ACE2A4E2-6976-441C-8CBE-385F34DCF8D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47379" y="2092960"/>
            <a:ext cx="3568701" cy="39649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 marL="640080" indent="-274320">
              <a:buClr>
                <a:schemeClr val="accent1"/>
              </a:buClr>
              <a:def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74320">
              <a:buClr>
                <a:schemeClr val="accent1"/>
              </a:buClr>
              <a:buFont typeface="Arial" panose="020B0604020202020204" pitchFamily="34" charset="0"/>
              <a:buChar char="▪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74320">
              <a:buClr>
                <a:schemeClr val="accent1"/>
              </a:buClr>
              <a:defRPr lang="en-US" sz="2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74320">
              <a:buClr>
                <a:schemeClr val="accent1"/>
              </a:buCl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043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2208007"/>
            <a:ext cx="9347200" cy="24419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California Department of Education">
            <a:extLst>
              <a:ext uri="{FF2B5EF4-FFF2-40B4-BE49-F238E27FC236}">
                <a16:creationId xmlns:a16="http://schemas.microsoft.com/office/drawing/2014/main" id="{4A957E21-4E77-468E-A923-7EC792D9B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6885"/>
            <a:ext cx="1535715" cy="1535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C029A-1531-45AA-8D5B-9E2CC1B06EE8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733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545114"/>
            <a:ext cx="10858500" cy="25127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10945-0B93-4332-8B3E-ACA153FCF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/>
          <a:stretch/>
        </p:blipFill>
        <p:spPr>
          <a:xfrm>
            <a:off x="-3942" y="1"/>
            <a:ext cx="12195941" cy="3545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E286E-0EF6-410E-96F1-1A6A44B4C7B0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2251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15AED132-33BC-4897-98DD-50BD00F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00" y="2208007"/>
            <a:ext cx="9347200" cy="2441986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California Department of Education">
            <a:extLst>
              <a:ext uri="{FF2B5EF4-FFF2-40B4-BE49-F238E27FC236}">
                <a16:creationId xmlns:a16="http://schemas.microsoft.com/office/drawing/2014/main" id="{4A957E21-4E77-468E-A923-7EC792D9BA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6885"/>
            <a:ext cx="1535715" cy="1535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2079D7-1727-4BA0-9A34-16D83CA728A6}"/>
              </a:ext>
            </a:extLst>
          </p:cNvPr>
          <p:cNvSpPr txBox="1"/>
          <p:nvPr userDrawn="1"/>
        </p:nvSpPr>
        <p:spPr>
          <a:xfrm>
            <a:off x="9871587" y="6115665"/>
            <a:ext cx="195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9DE5A4F-364A-484D-98E8-4F7E50A3D7DA}" type="slidenum">
              <a:rPr lang="en-US" smtClean="0">
                <a:latin typeface="+mj-lt"/>
              </a:rPr>
              <a:pPr algn="r"/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6CF6F-C837-4415-8705-27CE12A5342A}"/>
              </a:ext>
            </a:extLst>
          </p:cNvPr>
          <p:cNvSpPr txBox="1"/>
          <p:nvPr userDrawn="1"/>
        </p:nvSpPr>
        <p:spPr>
          <a:xfrm>
            <a:off x="7305367" y="6300331"/>
            <a:ext cx="195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8376BC2-7A41-4446-9A64-8BC2917AF994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F43AB-BC6E-416B-A44B-4F06BFE59929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733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7CAC7-C460-47F3-BB1B-AE03FC9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0280" y="-103239"/>
            <a:ext cx="6375263" cy="6961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CCCFFB3-2B0C-4737-8C2B-5847DB10C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0" y="304800"/>
            <a:ext cx="5334000" cy="5753100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E5350-C306-4FF6-A077-6C069B1010DE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2456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24A5-BAD8-4DB2-B429-3BCE161ED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699" y="1752600"/>
            <a:ext cx="10858499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6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2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1B619-22C3-4FAA-AD44-5C1076EAA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6100" y="0"/>
            <a:ext cx="6172200" cy="6858000"/>
          </a:xfrm>
          <a:prstGeom prst="rect">
            <a:avLst/>
          </a:prstGeom>
          <a:solidFill>
            <a:srgbClr val="35405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8610751-F01F-48A3-A6FC-FD433116B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6100" y="304800"/>
            <a:ext cx="6172200" cy="5753099"/>
          </a:xfrm>
        </p:spPr>
        <p:txBody>
          <a:bodyPr/>
          <a:lstStyle>
            <a:lvl1pPr algn="ct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03333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251E4C-AE67-4F14-A791-DD173F4C2F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52601"/>
            <a:ext cx="5448300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F0BD1-2D27-4EBE-9EFF-C80453B02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7256" y="1752601"/>
            <a:ext cx="5148943" cy="4305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344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190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9980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8332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6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832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B0FECABB-30C6-F9C1-B4AE-E76F0172C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8499" y="6347021"/>
            <a:ext cx="546946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California IT in Education (CITE) Annual Conference 2024</a:t>
            </a:r>
          </a:p>
        </p:txBody>
      </p:sp>
    </p:spTree>
    <p:extLst>
      <p:ext uri="{BB962C8B-B14F-4D97-AF65-F5344CB8AC3E}">
        <p14:creationId xmlns:p14="http://schemas.microsoft.com/office/powerpoint/2010/main" val="11446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C6788E7-BC4F-324A-B533-1F32030F3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8499" y="6347021"/>
            <a:ext cx="546946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CALPADS COE User Group Meeting October 2024</a:t>
            </a:r>
          </a:p>
        </p:txBody>
      </p:sp>
    </p:spTree>
    <p:extLst>
      <p:ext uri="{BB962C8B-B14F-4D97-AF65-F5344CB8AC3E}">
        <p14:creationId xmlns:p14="http://schemas.microsoft.com/office/powerpoint/2010/main" val="156547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6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3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7CAC7-C460-47F3-BB1B-AE03FC9DC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60280" y="-103239"/>
            <a:ext cx="6375263" cy="6961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2CCCFFB3-2B0C-4737-8C2B-5847DB10C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00" y="304800"/>
            <a:ext cx="5334000" cy="5753100"/>
          </a:xfrm>
        </p:spPr>
        <p:txBody>
          <a:bodyPr/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341245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24A5-BAD8-4DB2-B429-3BCE161EDA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699" y="1752600"/>
            <a:ext cx="10858499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6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51E748A5-918B-4C07-80B1-6C2AE419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5263816" cy="57531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935034-F1E7-45C6-90F2-C602F782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4478" y="429310"/>
            <a:ext cx="76200" cy="53625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E89D9-B5B5-44B4-BD91-F317054FBE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6684" y="304800"/>
            <a:ext cx="5187616" cy="575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13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DC57D509-06F3-4F98-90AA-0EE7BD1D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1"/>
            <a:ext cx="10858500" cy="13353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251E4C-AE67-4F14-A791-DD173F4C2F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52601"/>
            <a:ext cx="5448300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F0BD1-2D27-4EBE-9EFF-C80453B02D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7256" y="1752601"/>
            <a:ext cx="5148943" cy="4305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3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289BE7D-1215-472B-8E96-33B39885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10858500" cy="1320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AC34-E280-4117-AC49-8FDFCE9006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700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9E7ACB-46E8-4425-AE03-6C52694602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6737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39A5F31-DAAD-418F-B6E7-C43CE4C5BA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05775" y="1752601"/>
            <a:ext cx="3400425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26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699CDD5-D47B-4671-A89C-2BD3226A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04800"/>
            <a:ext cx="10858500" cy="13062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19936BF-D909-4B69-B0DC-2A31753C38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917701"/>
            <a:ext cx="5201556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79BD6580-94FF-4302-B7EE-6FFDCD78C0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699" y="4240212"/>
            <a:ext cx="5201557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2DC9D97D-4067-4D82-8F60-D276632FC8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2200" y="1917701"/>
            <a:ext cx="5143500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2F9F0E31-A4E6-4D62-8898-5A66B19303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191620"/>
            <a:ext cx="5143500" cy="181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21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0C03B-BE66-4A20-904D-4AE51F19DFB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CDCDB8-35E9-418D-B336-9506574A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8" y="1752600"/>
            <a:ext cx="1085850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6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81" r:id="rId3"/>
    <p:sldLayoutId id="2147483674" r:id="rId4"/>
    <p:sldLayoutId id="2147483650" r:id="rId5"/>
    <p:sldLayoutId id="2147483676" r:id="rId6"/>
    <p:sldLayoutId id="2147483652" r:id="rId7"/>
    <p:sldLayoutId id="2147483658" r:id="rId8"/>
    <p:sldLayoutId id="2147483660" r:id="rId9"/>
    <p:sldLayoutId id="2147483697" r:id="rId10"/>
    <p:sldLayoutId id="2147483678" r:id="rId11"/>
    <p:sldLayoutId id="2147483673" r:id="rId12"/>
    <p:sldLayoutId id="2147483679" r:id="rId13"/>
    <p:sldLayoutId id="2147483680" r:id="rId14"/>
    <p:sldLayoutId id="2147483675" r:id="rId15"/>
    <p:sldLayoutId id="2147483684" r:id="rId16"/>
    <p:sldLayoutId id="2147483695" r:id="rId17"/>
    <p:sldLayoutId id="2147483699" r:id="rId18"/>
    <p:sldLayoutId id="2147483698" r:id="rId19"/>
    <p:sldLayoutId id="2147483700" r:id="rId20"/>
    <p:sldLayoutId id="2147483793" r:id="rId21"/>
    <p:sldLayoutId id="2147483991" r:id="rId22"/>
    <p:sldLayoutId id="2147483995" r:id="rId23"/>
    <p:sldLayoutId id="2147483996" r:id="rId2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Aharoni" panose="02010803020104030203" pitchFamily="2" charset="-79"/>
        </a:defRPr>
      </a:lvl1pPr>
    </p:titleStyle>
    <p:bodyStyle>
      <a:lvl1pPr marL="36576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227013" algn="l"/>
        </a:tabLst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2625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◦"/>
        <a:tabLst>
          <a:tab pos="346075" algn="l"/>
          <a:tab pos="569913" algn="ctr"/>
        </a:tabLst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028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398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117475" algn="ctr"/>
        </a:tabLst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5763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Open Sans" panose="020B0606030504020204" pitchFamily="34" charset="0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0C03B-BE66-4A20-904D-4AE51F19DFB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7699" y="304800"/>
            <a:ext cx="10858499" cy="1229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CDCDB8-35E9-418D-B336-9506574A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8" y="1752600"/>
            <a:ext cx="10858500" cy="430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39169-6C40-49DC-B5EF-2C5F23814DC9}"/>
              </a:ext>
            </a:extLst>
          </p:cNvPr>
          <p:cNvSpPr txBox="1"/>
          <p:nvPr userDrawn="1"/>
        </p:nvSpPr>
        <p:spPr>
          <a:xfrm>
            <a:off x="8799871" y="6154994"/>
            <a:ext cx="30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90DC55-E28F-443D-944F-A2C12016CFAA}" type="slidenum">
              <a:rPr lang="en-US" smtClean="0">
                <a:latin typeface="+mj-lt"/>
              </a:rPr>
              <a:t>‹#›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46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33" r:id="rId3"/>
    <p:sldLayoutId id="2147483734" r:id="rId4"/>
    <p:sldLayoutId id="2147483714" r:id="rId5"/>
    <p:sldLayoutId id="2147483716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Aharoni" panose="02010803020104030203" pitchFamily="2" charset="-79"/>
        </a:defRPr>
      </a:lvl1pPr>
    </p:titleStyle>
    <p:bodyStyle>
      <a:lvl1pPr marL="36576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227013" algn="l"/>
        </a:tabLst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2625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◦"/>
        <a:tabLst>
          <a:tab pos="346075" algn="l"/>
          <a:tab pos="569913" algn="ctr"/>
        </a:tabLst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028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3988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tabLst>
          <a:tab pos="117475" algn="ctr"/>
        </a:tabLst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5763" indent="-2730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Open Sans" panose="020B0606030504020204" pitchFamily="34" charset="0"/>
        <a:buChar char="−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581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939842B-85A9-BFC2-6B82-E34269597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8499" y="6347021"/>
            <a:ext cx="546946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CALPADS COE User Group Meeting October 2024</a:t>
            </a:r>
          </a:p>
        </p:txBody>
      </p:sp>
    </p:spTree>
    <p:extLst>
      <p:ext uri="{BB962C8B-B14F-4D97-AF65-F5344CB8AC3E}">
        <p14:creationId xmlns:p14="http://schemas.microsoft.com/office/powerpoint/2010/main" val="289706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48DD-403E-4120-8B61-E0770018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77" y="2159160"/>
            <a:ext cx="9347200" cy="3800907"/>
          </a:xfrm>
        </p:spPr>
        <p:txBody>
          <a:bodyPr/>
          <a:lstStyle/>
          <a:p>
            <a:r>
              <a:rPr lang="en-US" sz="4800">
                <a:ea typeface="+mj-lt"/>
                <a:cs typeface="+mj-lt"/>
              </a:rPr>
              <a:t>Item 4: Considerations for Renaming the College/Career Indicator</a:t>
            </a:r>
            <a:br>
              <a:rPr lang="en-US" sz="2400" b="0">
                <a:cs typeface="Aharoni"/>
              </a:rPr>
            </a:br>
            <a:br>
              <a:rPr lang="en-US" sz="2400">
                <a:cs typeface="Aharoni"/>
              </a:rPr>
            </a:br>
            <a:r>
              <a:rPr lang="en-US" sz="2800">
                <a:cs typeface="Aharoni"/>
              </a:rPr>
              <a:t>California Practitioners Advisory Group</a:t>
            </a:r>
            <a:br>
              <a:rPr lang="en-US" sz="2800">
                <a:cs typeface="Aharoni"/>
              </a:rPr>
            </a:br>
            <a:r>
              <a:rPr lang="en-US" sz="2800" b="0">
                <a:cs typeface="Aharoni"/>
              </a:rPr>
              <a:t>June 12</a:t>
            </a:r>
            <a:r>
              <a:rPr lang="en-US" sz="2800" b="0">
                <a:cs typeface="Arial"/>
              </a:rPr>
              <a:t>, 2026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97975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4003-2E16-1D31-A16C-9045CD55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cs typeface="Aharoni"/>
              </a:rPr>
              <a:t>Renaming the College/Career Indicator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5F3FF-3BF9-F889-06BE-A5D304B473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latin typeface="Arial"/>
                <a:cs typeface="Arial"/>
              </a:rPr>
              <a:t>At the conclusion of the May 2026 SBE meeting, President Darling-Hammond requested that the SBE consider renaming the College/Career Indicator (CCI) to reflect the addition of the newly adopted State Seal of Civic Engagement as a CCI measure.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The SBE Accountability Liaisons subsequently requested that this be added as an item at the July 2026 SBE meeting.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004D-2A9C-776E-1547-57476F8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cs typeface="Aharoni"/>
              </a:rPr>
              <a:t>Considerations for Renaming the CCI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9B921-3122-B044-2EF6-1BAEBA257F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What are the measures within the CCI?</a:t>
            </a:r>
          </a:p>
          <a:p>
            <a:r>
              <a:rPr lang="en-US">
                <a:latin typeface="Arial"/>
                <a:cs typeface="Arial"/>
              </a:rPr>
              <a:t>Should the CCI be updated to include Civic Readiness?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9671D-C61D-3D40-5AAE-7045EEA0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cs typeface="Aharoni"/>
              </a:rPr>
              <a:t>Names Used by Other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8AEB3-E516-253B-18A2-FAAE4C778F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latin typeface="Arial"/>
                <a:cs typeface="Arial"/>
              </a:rPr>
              <a:t>“College and Career Readiness” is the most common name used for ESSA’s School Quality and Student Success Measure. </a:t>
            </a:r>
          </a:p>
          <a:p>
            <a:r>
              <a:rPr lang="en-US" sz="3200">
                <a:latin typeface="Arial"/>
                <a:cs typeface="Arial"/>
              </a:rPr>
              <a:t>“Postsecondary Readiness/Prepared” indicator is the second most common term</a:t>
            </a:r>
            <a:endParaRPr lang="en-US" sz="3200"/>
          </a:p>
          <a:p>
            <a:r>
              <a:rPr lang="en-US" sz="3200">
                <a:solidFill>
                  <a:srgbClr val="354052"/>
                </a:solidFill>
                <a:latin typeface="Arial"/>
                <a:cs typeface="Arial"/>
              </a:rPr>
              <a:t>"College, Career, and Civic Readiness (CCCR) indicator" is used by New York state.</a:t>
            </a:r>
          </a:p>
        </p:txBody>
      </p:sp>
    </p:spTree>
    <p:extLst>
      <p:ext uri="{BB962C8B-B14F-4D97-AF65-F5344CB8AC3E}">
        <p14:creationId xmlns:p14="http://schemas.microsoft.com/office/powerpoint/2010/main" val="284609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676B-6BD8-51D5-1A6D-F0D1B9DE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cs typeface="Aharoni"/>
              </a:rPr>
              <a:t>Current Measures in the CCI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7AB1-FDB1-91A7-CC7C-8C8F6A989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7256" y="1640115"/>
            <a:ext cx="5739930" cy="48005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Advanced Placement/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International Baccalaureate/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Cambridge Exams and Courses</a:t>
            </a:r>
          </a:p>
          <a:p>
            <a:r>
              <a:rPr lang="en-US" sz="2400">
                <a:latin typeface="Arial"/>
                <a:cs typeface="Arial"/>
              </a:rPr>
              <a:t>Career Technical Education Pathway</a:t>
            </a:r>
          </a:p>
          <a:p>
            <a:r>
              <a:rPr lang="en-US" sz="2400">
                <a:latin typeface="Arial"/>
                <a:cs typeface="Arial"/>
              </a:rPr>
              <a:t>College Credit Courses</a:t>
            </a:r>
          </a:p>
          <a:p>
            <a:r>
              <a:rPr lang="en-US" sz="2400">
                <a:latin typeface="Arial"/>
                <a:cs typeface="Arial"/>
              </a:rPr>
              <a:t>Leadership/Military Science and Armed Services Vocational Aptitude Battery Test</a:t>
            </a:r>
          </a:p>
          <a:p>
            <a:r>
              <a:rPr lang="en-US" sz="2400">
                <a:latin typeface="Arial"/>
                <a:cs typeface="Arial"/>
              </a:rPr>
              <a:t>Met University of California/California State University Requirements</a:t>
            </a:r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FBF11-9280-7978-2742-2AA4A95910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Registered Pre-Apprenticeship</a:t>
            </a:r>
          </a:p>
          <a:p>
            <a:r>
              <a:rPr lang="en-US" sz="2400">
                <a:latin typeface="Arial"/>
                <a:cs typeface="Arial"/>
              </a:rPr>
              <a:t>Smarter Balanced Consortium Assessments</a:t>
            </a:r>
            <a:endParaRPr lang="en-US" sz="2400"/>
          </a:p>
          <a:p>
            <a:r>
              <a:rPr lang="en-US" sz="2400">
                <a:latin typeface="Arial"/>
                <a:cs typeface="Arial"/>
              </a:rPr>
              <a:t>State and Federal Jobs Programs</a:t>
            </a:r>
          </a:p>
          <a:p>
            <a:r>
              <a:rPr lang="en-US" sz="2400">
                <a:latin typeface="Arial"/>
                <a:cs typeface="Arial"/>
              </a:rPr>
              <a:t>State Seal of Biliteracy </a:t>
            </a:r>
          </a:p>
          <a:p>
            <a:r>
              <a:rPr lang="en-US" sz="2400">
                <a:latin typeface="Arial"/>
                <a:cs typeface="Arial"/>
              </a:rPr>
              <a:t>State Seal of Civic Engagement</a:t>
            </a:r>
            <a:endParaRPr lang="en-US" sz="2400"/>
          </a:p>
          <a:p>
            <a:r>
              <a:rPr lang="en-US" sz="2400">
                <a:latin typeface="Arial"/>
                <a:cs typeface="Arial"/>
              </a:rPr>
              <a:t>Transition Classroom and Work-Based Experiences</a:t>
            </a:r>
          </a:p>
          <a:p>
            <a:r>
              <a:rPr lang="en-US" sz="2400">
                <a:latin typeface="Arial"/>
                <a:cs typeface="Arial"/>
              </a:rPr>
              <a:t>Work-Based Learning </a:t>
            </a:r>
          </a:p>
        </p:txBody>
      </p:sp>
    </p:spTree>
    <p:extLst>
      <p:ext uri="{BB962C8B-B14F-4D97-AF65-F5344CB8AC3E}">
        <p14:creationId xmlns:p14="http://schemas.microsoft.com/office/powerpoint/2010/main" val="282710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EEF3-8007-DAF3-307E-A5AFE753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cs typeface="Aharoni"/>
              </a:rPr>
              <a:t>Survey to Field on Considerations for Renaming the CCI 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21FB-B0DC-4E44-2D87-5B3077D8CF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7699" y="1929384"/>
            <a:ext cx="10858499" cy="4128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California Department of Education (CDE) conducted a survey with educational partners to collect feedback on renaming the CCI.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Results will be shared at the CPAG meeting.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5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12F9-C224-10D0-3795-828ABEA6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cs typeface="Aharoni"/>
              </a:rPr>
              <a:t>CPAG Feedback on Renaming College/Career Indicator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AFB3-E8CA-B866-7DE7-AB89CCCBDC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Talk with a partner and share out: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Should the CCI name be changed to include civic readiness?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>
                <a:latin typeface="Arial"/>
                <a:cs typeface="Arial"/>
              </a:rPr>
              <a:t>Why/Why Not?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055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ashboard">
      <a:dk1>
        <a:srgbClr val="354052"/>
      </a:dk1>
      <a:lt1>
        <a:sysClr val="window" lastClr="FFFFFF"/>
      </a:lt1>
      <a:dk2>
        <a:srgbClr val="2B50AC"/>
      </a:dk2>
      <a:lt2>
        <a:srgbClr val="EEECE1"/>
      </a:lt2>
      <a:accent1>
        <a:srgbClr val="426BD0"/>
      </a:accent1>
      <a:accent2>
        <a:srgbClr val="009543"/>
      </a:accent2>
      <a:accent3>
        <a:srgbClr val="FFB907"/>
      </a:accent3>
      <a:accent4>
        <a:srgbClr val="FF7418"/>
      </a:accent4>
      <a:accent5>
        <a:srgbClr val="E00D1F"/>
      </a:accent5>
      <a:accent6>
        <a:srgbClr val="354052"/>
      </a:accent6>
      <a:hlink>
        <a:srgbClr val="0000FF"/>
      </a:hlink>
      <a:folHlink>
        <a:srgbClr val="800080"/>
      </a:folHlink>
    </a:clrScheme>
    <a:fontScheme name="T4T">
      <a:majorFont>
        <a:latin typeface="Arial"/>
        <a:ea typeface="BIZ UDGothic"/>
        <a:cs typeface=""/>
      </a:majorFont>
      <a:minorFont>
        <a:latin typeface="Open Sans"/>
        <a:ea typeface="BIZ UD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ashboard">
      <a:dk1>
        <a:srgbClr val="354052"/>
      </a:dk1>
      <a:lt1>
        <a:sysClr val="window" lastClr="FFFFFF"/>
      </a:lt1>
      <a:dk2>
        <a:srgbClr val="2B50AC"/>
      </a:dk2>
      <a:lt2>
        <a:srgbClr val="EEECE1"/>
      </a:lt2>
      <a:accent1>
        <a:srgbClr val="426BD0"/>
      </a:accent1>
      <a:accent2>
        <a:srgbClr val="009543"/>
      </a:accent2>
      <a:accent3>
        <a:srgbClr val="FFB907"/>
      </a:accent3>
      <a:accent4>
        <a:srgbClr val="FF7418"/>
      </a:accent4>
      <a:accent5>
        <a:srgbClr val="E00D1F"/>
      </a:accent5>
      <a:accent6>
        <a:srgbClr val="354052"/>
      </a:accent6>
      <a:hlink>
        <a:srgbClr val="0000FF"/>
      </a:hlink>
      <a:folHlink>
        <a:srgbClr val="800080"/>
      </a:folHlink>
    </a:clrScheme>
    <a:fontScheme name="T4T">
      <a:majorFont>
        <a:latin typeface="Arial"/>
        <a:ea typeface="BIZ UDGothic"/>
        <a:cs typeface=""/>
      </a:majorFont>
      <a:minorFont>
        <a:latin typeface="Open Sans"/>
        <a:ea typeface="BIZ UD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4736a4b-8644-46a4-997c-74e935c07282}" enabled="0" method="" siteId="{c4736a4b-8644-46a4-997c-74e935c072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Aharoni</vt:lpstr>
      <vt:lpstr>Arial</vt:lpstr>
      <vt:lpstr>Calibri</vt:lpstr>
      <vt:lpstr>Courier New</vt:lpstr>
      <vt:lpstr>Open Sans</vt:lpstr>
      <vt:lpstr>Wingdings</vt:lpstr>
      <vt:lpstr>Office Theme</vt:lpstr>
      <vt:lpstr>Office Theme</vt:lpstr>
      <vt:lpstr>CDE Set 1</vt:lpstr>
      <vt:lpstr>CDE Set 1</vt:lpstr>
      <vt:lpstr>Item 4: Considerations for Renaming the College/Career Indicator  California Practitioners Advisory Group June 12, 2026</vt:lpstr>
      <vt:lpstr>Renaming the College/Career Indicator</vt:lpstr>
      <vt:lpstr>Considerations for Renaming the CCI</vt:lpstr>
      <vt:lpstr>Names Used by Other States</vt:lpstr>
      <vt:lpstr>Current Measures in the CCI</vt:lpstr>
      <vt:lpstr>Survey to Field on Considerations for Renaming the CCI </vt:lpstr>
      <vt:lpstr>CPAG Feedback on Renaming College/Career Indicator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2026 Agenda Item 04 Slides - California Practitioners Advisory Group (CA State Board of Education)</dc:title>
  <dc:subject>Item 04 Slides: Considerations for Renaming the College/Career Indicator.</dc:subject>
  <dc:creator/>
  <cp:lastModifiedBy/>
  <cp:revision>1</cp:revision>
  <dcterms:created xsi:type="dcterms:W3CDTF">2026-06-01T20:24:42Z</dcterms:created>
  <dcterms:modified xsi:type="dcterms:W3CDTF">2026-06-01T20:25:10Z</dcterms:modified>
</cp:coreProperties>
</file>