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59" r:id="rId4"/>
    <p:sldId id="276" r:id="rId5"/>
    <p:sldId id="365" r:id="rId6"/>
    <p:sldId id="362" r:id="rId7"/>
    <p:sldId id="363" r:id="rId8"/>
    <p:sldId id="364" r:id="rId9"/>
    <p:sldId id="361" r:id="rId10"/>
    <p:sldId id="265" r:id="rId11"/>
    <p:sldId id="270" r:id="rId12"/>
    <p:sldId id="272" r:id="rId13"/>
    <p:sldId id="273" r:id="rId14"/>
    <p:sldId id="366" r:id="rId15"/>
    <p:sldId id="367" r:id="rId16"/>
    <p:sldId id="368" r:id="rId17"/>
    <p:sldId id="262" r:id="rId18"/>
    <p:sldId id="268" r:id="rId19"/>
    <p:sldId id="263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i Marshall" initials="LM" lastIdx="8" clrIdx="0">
    <p:extLst>
      <p:ext uri="{19B8F6BF-5375-455C-9EA6-DF929625EA0E}">
        <p15:presenceInfo xmlns:p15="http://schemas.microsoft.com/office/powerpoint/2012/main" userId="S-1-5-21-2608872058-1432505909-2668327341-142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2440B5-BA6C-4C79-B5F7-2C976EC47FC8}" v="5" dt="2023-06-01T23:09:20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707" autoAdjust="0"/>
  </p:normalViewPr>
  <p:slideViewPr>
    <p:cSldViewPr snapToGrid="0">
      <p:cViewPr varScale="1">
        <p:scale>
          <a:sx n="109" d="100"/>
          <a:sy n="109" d="100"/>
        </p:scale>
        <p:origin x="47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2511C-8D26-418F-8B35-92D63A2856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EEB83-F6B7-4DFB-9C92-0F49707E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7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20A7F-3CE1-4F4D-BA4A-DE7FBDB8C4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819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373FAC-C5EA-49EB-B9A5-8C81C52E96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35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48581" y="4477129"/>
            <a:ext cx="5217191" cy="433593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55CD26-DE40-44F3-8921-8D8FEC3EB76F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640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48581" y="4477129"/>
            <a:ext cx="5217191" cy="46453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55CD26-DE40-44F3-8921-8D8FEC3EB76F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3040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C6A84-7703-4045-BBB2-CEF891EBA1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85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EEB83-F6B7-4DFB-9C92-0F49707E75F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550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20A7F-3CE1-4F4D-BA4A-DE7FBDB8C4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41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EEB83-F6B7-4DFB-9C92-0F49707E75F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37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20A7F-3CE1-4F4D-BA4A-DE7FBDB8C4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92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55CD26-DE40-44F3-8921-8D8FEC3EB76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576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55CD26-DE40-44F3-8921-8D8FEC3EB76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53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373FAC-C5EA-49EB-B9A5-8C81C52E96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97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1D103-6363-4F12-96B9-27DC8914F2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09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1D103-6363-4F12-96B9-27DC8914F2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6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1D103-6363-4F12-96B9-27DC8914F2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36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1D103-6363-4F12-96B9-27DC8914F2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35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373FAC-C5EA-49EB-B9A5-8C81C52E96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57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FEEDE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gradFill rotWithShape="0">
              <a:gsLst>
                <a:gs pos="0">
                  <a:srgbClr val="F17157"/>
                </a:gs>
                <a:gs pos="100000">
                  <a:srgbClr val="FAD0C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rgbClr val="F3D6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altLang="en-US" sz="2400" b="1" dirty="0">
                <a:solidFill>
                  <a:srgbClr val="070C51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2400" b="1" dirty="0">
                <a:solidFill>
                  <a:srgbClr val="070C51"/>
                </a:solidFill>
                <a:latin typeface="Arial" panose="020B0604020202020204" pitchFamily="34" charset="0"/>
              </a:rPr>
            </a:br>
            <a:r>
              <a:rPr lang="en-US" altLang="en-US" sz="2400" dirty="0">
                <a:solidFill>
                  <a:srgbClr val="070C51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6959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40000" y="6011333"/>
            <a:ext cx="8204200" cy="69215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algn="l"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70C51"/>
                </a:solidFill>
              </a:rPr>
              <a:t>CALIFORNIA DEPARTMENT OF EDUCATION</a:t>
            </a:r>
            <a:br>
              <a:rPr lang="en-US" altLang="en-US" sz="2400" b="1" dirty="0">
                <a:solidFill>
                  <a:srgbClr val="070C51"/>
                </a:solidFill>
              </a:rPr>
            </a:br>
            <a:r>
              <a:rPr lang="en-US" altLang="en-US" sz="2400" dirty="0">
                <a:solidFill>
                  <a:srgbClr val="070C51"/>
                </a:solidFill>
              </a:rPr>
              <a:t>Tony Thurmond, State Superintendent of Public Instruction</a:t>
            </a:r>
            <a:endParaRPr lang="en-US" alt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94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algn="l"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70C51"/>
                </a:solidFill>
              </a:rPr>
              <a:t>CALIFORNIA DEPARTMENT OF EDUCATION</a:t>
            </a:r>
            <a:br>
              <a:rPr lang="en-US" altLang="en-US" sz="2400" b="1" dirty="0">
                <a:solidFill>
                  <a:srgbClr val="070C51"/>
                </a:solidFill>
              </a:rPr>
            </a:br>
            <a:r>
              <a:rPr lang="en-US" altLang="en-US" sz="2400" dirty="0">
                <a:solidFill>
                  <a:srgbClr val="070C51"/>
                </a:solidFill>
              </a:rPr>
              <a:t>Tony Thurmond, State Superintendent of Public Instruction</a:t>
            </a:r>
            <a:endParaRPr lang="en-US" alt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85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algn="l"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70C51"/>
                </a:solidFill>
              </a:rPr>
              <a:t>CALIFORNIA DEPARTMENT OF EDUCATION</a:t>
            </a:r>
            <a:br>
              <a:rPr lang="en-US" altLang="en-US" sz="2400" b="1" dirty="0">
                <a:solidFill>
                  <a:srgbClr val="070C51"/>
                </a:solidFill>
              </a:rPr>
            </a:br>
            <a:r>
              <a:rPr lang="en-US" altLang="en-US" sz="2400" dirty="0">
                <a:solidFill>
                  <a:srgbClr val="070C51"/>
                </a:solidFill>
              </a:rPr>
              <a:t>Tony Thurmond, State Superintendent of Public Instruction</a:t>
            </a:r>
            <a:endParaRPr lang="en-US" alt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01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 algn="l"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70C51"/>
                </a:solidFill>
              </a:rPr>
              <a:t>CALIFORNIA DEPARTMENT OF EDUCATION</a:t>
            </a:r>
            <a:br>
              <a:rPr lang="en-US" altLang="en-US" sz="2400" b="1" dirty="0">
                <a:solidFill>
                  <a:srgbClr val="070C51"/>
                </a:solidFill>
              </a:rPr>
            </a:br>
            <a:r>
              <a:rPr lang="en-US" altLang="en-US" sz="2400" dirty="0">
                <a:solidFill>
                  <a:srgbClr val="070C51"/>
                </a:solidFill>
              </a:rPr>
              <a:t>Tony Thurmond, State Superintendent of Public Instruction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0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FEEDE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rgbClr val="F3D68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40000" y="6019800"/>
            <a:ext cx="8204200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algn="l">
              <a:spcBef>
                <a:spcPts val="800"/>
              </a:spcBef>
              <a:defRPr/>
            </a:pPr>
            <a:r>
              <a:rPr lang="en-US" altLang="en-US" sz="2400" b="1" dirty="0">
                <a:solidFill>
                  <a:srgbClr val="070C51"/>
                </a:solidFill>
              </a:rPr>
              <a:t>CALIFORNIA DEPARTMENT OF EDUCATION</a:t>
            </a:r>
            <a:br>
              <a:rPr lang="en-US" altLang="en-US" sz="2400" b="1" dirty="0">
                <a:solidFill>
                  <a:srgbClr val="070C51"/>
                </a:solidFill>
              </a:rPr>
            </a:br>
            <a:r>
              <a:rPr lang="en-US" altLang="en-US" sz="2400" dirty="0">
                <a:solidFill>
                  <a:srgbClr val="070C51"/>
                </a:solidFill>
              </a:rPr>
              <a:t>Tony Thurmond, State Superintendent of Public Instruction</a:t>
            </a:r>
            <a:endParaRPr lang="en-US" altLang="en-US" sz="2400" b="1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845CA088-98AF-4DF2-8493-E1610DC2B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527050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4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sw/t1/csi.asp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e.ca.gov/re/lc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4"/>
          <p:cNvSpPr>
            <a:spLocks noGrp="1"/>
          </p:cNvSpPr>
          <p:nvPr>
            <p:ph type="title"/>
          </p:nvPr>
        </p:nvSpPr>
        <p:spPr>
          <a:xfrm>
            <a:off x="2677885" y="2285999"/>
            <a:ext cx="9261565" cy="2116183"/>
          </a:xfrm>
        </p:spPr>
        <p:txBody>
          <a:bodyPr/>
          <a:lstStyle/>
          <a:p>
            <a:r>
              <a:rPr lang="en-US" altLang="en-US" dirty="0"/>
              <a:t>Every Student Succeeds Act (ESSA) </a:t>
            </a:r>
            <a:br>
              <a:rPr lang="en-US" altLang="en-US" dirty="0"/>
            </a:br>
            <a:r>
              <a:rPr lang="en-US" altLang="en-US" dirty="0"/>
              <a:t>Accountability Implementation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698" y="2602030"/>
            <a:ext cx="9439552" cy="1143000"/>
          </a:xfrm>
        </p:spPr>
        <p:txBody>
          <a:bodyPr/>
          <a:lstStyle/>
          <a:p>
            <a:r>
              <a:rPr lang="en-US" b="1" dirty="0"/>
              <a:t>ESSA School Support and Improvement Eligibility, Planning and Assistance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E3ABF-8AC6-4BCD-B555-3DAB003AA8A5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056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4686" y="260684"/>
            <a:ext cx="9144000" cy="1143000"/>
          </a:xfrm>
        </p:spPr>
        <p:txBody>
          <a:bodyPr/>
          <a:lstStyle/>
          <a:p>
            <a:r>
              <a:rPr lang="en-US" sz="3200" dirty="0"/>
              <a:t>ESSA School Support and Improvement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4686" y="1202094"/>
            <a:ext cx="9144000" cy="504630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/>
              <a:t>ESSA requires states to identify multiple categories of schools for different types of support with the following associated planning requirements: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At least the lowest performing 5 percent of Title I schools - comprehensive support and improvement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High schools with graduation rates below 67 percent - comprehensive support and improvement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Schools with “consistently underperforming” student groups - targeted support and improvement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Schools identified under number 3 where a student group on its own is performing at or below the level of schools identified under number 1 - additional targeted support and improvement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5912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2478" y="591016"/>
            <a:ext cx="9255512" cy="1282390"/>
          </a:xfrm>
        </p:spPr>
        <p:txBody>
          <a:bodyPr/>
          <a:lstStyle/>
          <a:p>
            <a:br>
              <a:rPr lang="en-US" altLang="en-US" sz="2700" dirty="0"/>
            </a:br>
            <a:r>
              <a:rPr lang="en-US" altLang="en-US" sz="3800" dirty="0"/>
              <a:t>ESSA, Section 1003: </a:t>
            </a:r>
            <a:br>
              <a:rPr lang="en-US" altLang="en-US" sz="3800" dirty="0"/>
            </a:br>
            <a:r>
              <a:rPr lang="en-US" sz="3800" dirty="0"/>
              <a:t>2018 California Budget Act (1)</a:t>
            </a:r>
            <a:br>
              <a:rPr lang="en-US" sz="3800" b="1" dirty="0"/>
            </a:b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087" y="2057400"/>
            <a:ext cx="9534293" cy="441960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297"/>
              </a:spcBef>
              <a:spcAft>
                <a:spcPts val="675"/>
              </a:spcAft>
              <a:buNone/>
            </a:pPr>
            <a:r>
              <a:rPr lang="en-US" sz="2800" b="1" dirty="0"/>
              <a:t>Senate Bill 862 (Supplemental to SB 840)</a:t>
            </a:r>
          </a:p>
          <a:p>
            <a:pPr marL="0" indent="0" algn="ctr">
              <a:spcBef>
                <a:spcPts val="297"/>
              </a:spcBef>
              <a:spcAft>
                <a:spcPts val="675"/>
              </a:spcAft>
              <a:buNone/>
            </a:pPr>
            <a:endParaRPr lang="en-US" sz="800" b="1" dirty="0"/>
          </a:p>
          <a:p>
            <a:pPr marL="385763" indent="-385763">
              <a:buFont typeface="+mj-lt"/>
              <a:buAutoNum type="arabicPeriod"/>
            </a:pPr>
            <a:r>
              <a:rPr lang="en-US" sz="2400" b="1" dirty="0"/>
              <a:t>Fiscal Year 2018 Grants to LEAs</a:t>
            </a:r>
          </a:p>
          <a:p>
            <a:pPr marL="385763" indent="-385763">
              <a:buFont typeface="+mj-lt"/>
              <a:buAutoNum type="arabicPeriod"/>
            </a:pPr>
            <a:endParaRPr lang="en-US" sz="150" b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Provision 6 of Schedule (2)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Not less than $128,814,000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Formula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Use of Funds—Federal requirements </a:t>
            </a:r>
            <a:r>
              <a:rPr lang="en-US" b="1" dirty="0"/>
              <a:t>and</a:t>
            </a:r>
            <a:r>
              <a:rPr lang="en-US" dirty="0"/>
              <a:t>:</a:t>
            </a:r>
          </a:p>
          <a:p>
            <a:pPr lvl="3">
              <a:spcAft>
                <a:spcPts val="338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Strategies aligned to goals, actions, and services identified in the LEA’s local control and accountability plan (LCAP)</a:t>
            </a:r>
          </a:p>
          <a:p>
            <a:pPr lvl="3">
              <a:spcAft>
                <a:spcPts val="338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Shall not be expended to hire additional permanent staff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7EB6D-4BC5-4CF1-A063-34594D1A6A81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7958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dirty="0"/>
              <a:t>ESSA, Section 1003: </a:t>
            </a:r>
            <a:br>
              <a:rPr lang="en-US" altLang="en-US" sz="3800" dirty="0"/>
            </a:br>
            <a:r>
              <a:rPr lang="en-US" sz="3800" dirty="0"/>
              <a:t>2018 California Budget Act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3522" y="2000250"/>
            <a:ext cx="9656956" cy="447675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297"/>
              </a:spcBef>
              <a:spcAft>
                <a:spcPts val="1350"/>
              </a:spcAft>
              <a:buNone/>
            </a:pPr>
            <a:r>
              <a:rPr lang="en-US" sz="2800" b="1" dirty="0"/>
              <a:t>Senate Bill 862 (Supplemental to SB 840)</a:t>
            </a:r>
          </a:p>
          <a:p>
            <a:pPr>
              <a:buFont typeface="+mj-lt"/>
              <a:buAutoNum type="arabicPeriod" startAt="2"/>
            </a:pPr>
            <a:r>
              <a:rPr lang="en-US" sz="2400" b="1" dirty="0"/>
              <a:t>Fiscal Year 2018 Grants to County Offices of Education (COEs)</a:t>
            </a:r>
          </a:p>
          <a:p>
            <a:pPr>
              <a:buFont typeface="+mj-lt"/>
              <a:buAutoNum type="arabicPeriod" startAt="2"/>
            </a:pPr>
            <a:endParaRPr lang="en-US" sz="2400" b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Schedule (1)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$10 Million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Formula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Use of Funds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sz="2400" dirty="0"/>
              <a:t>Supporting the statewide system of technical assistance and support for LEAs that serve schools identified for CSI </a:t>
            </a:r>
          </a:p>
          <a:p>
            <a:pPr marL="1371600" lvl="4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7EB6D-4BC5-4CF1-A063-34594D1A6A8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98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295" y="300047"/>
            <a:ext cx="9403553" cy="933409"/>
          </a:xfrm>
        </p:spPr>
        <p:txBody>
          <a:bodyPr/>
          <a:lstStyle/>
          <a:p>
            <a:r>
              <a:rPr lang="en-US" sz="4000" dirty="0"/>
              <a:t>ESSA, Section 1003: Use of Funds (1)</a:t>
            </a:r>
            <a:endParaRPr lang="en-US" sz="4000" b="1" dirty="0"/>
          </a:p>
        </p:txBody>
      </p:sp>
      <p:pic>
        <p:nvPicPr>
          <p:cNvPr id="6" name="Content Placeholder 5" descr="Content within picture is on slides 16 and 16.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751" y="1533504"/>
            <a:ext cx="6687321" cy="4114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7EB6D-4BC5-4CF1-A063-34594D1A6A81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07787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0441" y="0"/>
            <a:ext cx="9144000" cy="1143000"/>
          </a:xfrm>
        </p:spPr>
        <p:txBody>
          <a:bodyPr/>
          <a:lstStyle/>
          <a:p>
            <a:r>
              <a:rPr lang="en-US" sz="4000" dirty="0">
                <a:solidFill>
                  <a:srgbClr val="000000"/>
                </a:solidFill>
              </a:rPr>
              <a:t>ESSA, Section 1003: Use of Funds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30442" y="1140732"/>
            <a:ext cx="9144000" cy="1801639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/>
              <a:t>LEA Activities</a:t>
            </a:r>
          </a:p>
          <a:p>
            <a:r>
              <a:rPr lang="en-US" sz="2600" dirty="0"/>
              <a:t>Complete the LCAP CSI Prompts in the Plan Summary.</a:t>
            </a:r>
          </a:p>
          <a:p>
            <a:r>
              <a:rPr lang="en-US" sz="2600" dirty="0"/>
              <a:t>CSI Plan Development and Implementation (SPSA and LCAP CSI Prompts in the Plan Summary):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9747" y="3078176"/>
            <a:ext cx="10372253" cy="3521798"/>
          </a:xfrm>
        </p:spPr>
        <p:txBody>
          <a:bodyPr numCol="2"/>
          <a:lstStyle/>
          <a:p>
            <a:pPr lvl="1">
              <a:spcBef>
                <a:spcPts val="1200"/>
              </a:spcBef>
              <a:spcAft>
                <a:spcPts val="600"/>
              </a:spcAft>
              <a:buSzPct val="60000"/>
              <a:buFont typeface="Courier New" panose="02070309020205020404" pitchFamily="49" charset="0"/>
              <a:buChar char="o"/>
            </a:pPr>
            <a:r>
              <a:rPr lang="en-US" sz="2400" dirty="0"/>
              <a:t>Building capacity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60000"/>
              <a:buFont typeface="Courier New" panose="02070309020205020404" pitchFamily="49" charset="0"/>
              <a:buChar char="o"/>
            </a:pPr>
            <a:r>
              <a:rPr lang="en-US" sz="2400" dirty="0"/>
              <a:t>Partnering with stakeholders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60000"/>
              <a:buFont typeface="Courier New" panose="02070309020205020404" pitchFamily="49" charset="0"/>
              <a:buChar char="o"/>
            </a:pPr>
            <a:r>
              <a:rPr lang="en-US" sz="2400" dirty="0"/>
              <a:t>Conducting needs assessments and root cause analysis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60000"/>
              <a:buFont typeface="Courier New" panose="02070309020205020404" pitchFamily="49" charset="0"/>
              <a:buChar char="o"/>
            </a:pPr>
            <a:r>
              <a:rPr lang="en-US" sz="2400" dirty="0"/>
              <a:t>Selecting and implementing evidence-based interventions/ strategies/activities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60000"/>
              <a:buFont typeface="Courier New" panose="02070309020205020404" pitchFamily="49" charset="0"/>
              <a:buChar char="o"/>
            </a:pPr>
            <a:endParaRPr lang="en-US" sz="2400" dirty="0"/>
          </a:p>
          <a:p>
            <a:pPr lvl="1">
              <a:spcBef>
                <a:spcPts val="0"/>
              </a:spcBef>
              <a:spcAft>
                <a:spcPts val="600"/>
              </a:spcAft>
              <a:buSzPct val="60000"/>
              <a:buFont typeface="Courier New" panose="02070309020205020404" pitchFamily="49" charset="0"/>
              <a:buChar char="o"/>
            </a:pPr>
            <a:r>
              <a:rPr lang="en-US" sz="2400" dirty="0"/>
              <a:t>Using data and outcomes to monitor and evaluate improvement efforts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60000"/>
              <a:buFont typeface="Courier New" panose="02070309020205020404" pitchFamily="49" charset="0"/>
              <a:buChar char="o"/>
            </a:pPr>
            <a:r>
              <a:rPr lang="en-US" sz="2400" dirty="0"/>
              <a:t>Reviewing/identifying and addressing, through implementation of the CSI plan, resource inequities, which may include a review of LEA- and school-level budgeting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40488-8288-431D-9FBC-061E1C8939AC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678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374" y="175033"/>
            <a:ext cx="9144000" cy="1143000"/>
          </a:xfrm>
        </p:spPr>
        <p:txBody>
          <a:bodyPr/>
          <a:lstStyle/>
          <a:p>
            <a:r>
              <a:rPr lang="en-US" sz="4000" dirty="0">
                <a:solidFill>
                  <a:srgbClr val="000000"/>
                </a:solidFill>
              </a:rPr>
              <a:t>ESSA, Section 1003: Use of Funds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374" y="1528527"/>
            <a:ext cx="91440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/>
              <a:t>COE Technical Assistance and Support</a:t>
            </a:r>
          </a:p>
          <a:p>
            <a:r>
              <a:rPr lang="en-US" sz="2600" dirty="0"/>
              <a:t>Support, review, and approve the LEA LCAP CSI Prompts in the Plan Summary</a:t>
            </a:r>
          </a:p>
          <a:p>
            <a:r>
              <a:rPr lang="en-US" sz="2600" dirty="0"/>
              <a:t>Build LEA capacity to support their schools through meaningful engagement in the school improvement planning and implementation processes. </a:t>
            </a:r>
          </a:p>
          <a:p>
            <a:r>
              <a:rPr lang="en-US" sz="2600" dirty="0"/>
              <a:t>Technical assistance and support to LEAs should be related to CSI plan development and implementation activities.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147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ESSA Planning and Assistance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0" y="1617306"/>
            <a:ext cx="9144000" cy="4727510"/>
          </a:xfrm>
        </p:spPr>
        <p:txBody>
          <a:bodyPr/>
          <a:lstStyle/>
          <a:p>
            <a:r>
              <a:rPr lang="en-US" sz="3000" dirty="0"/>
              <a:t>January 2019: </a:t>
            </a:r>
          </a:p>
          <a:p>
            <a:pPr lvl="1"/>
            <a:r>
              <a:rPr lang="en-US" sz="2400" dirty="0"/>
              <a:t>ESSA assistance status private preview period for LEAs</a:t>
            </a:r>
          </a:p>
          <a:p>
            <a:pPr lvl="1"/>
            <a:r>
              <a:rPr lang="en-US" sz="2400" dirty="0">
                <a:hlinkClick r:id="rId3" tooltip="Comprehensive Support and Improvement"/>
              </a:rPr>
              <a:t>https://www.cde.ca.gov/sp/sw/t1/csi.asp</a:t>
            </a:r>
            <a:r>
              <a:rPr lang="en-US" sz="2400" dirty="0"/>
              <a:t> posted publicly</a:t>
            </a:r>
          </a:p>
          <a:p>
            <a:pPr lvl="1"/>
            <a:r>
              <a:rPr lang="en-US" sz="2400" dirty="0">
                <a:hlinkClick r:id="rId4" tooltip="Local Control and Accountability Plan (LCAP)"/>
              </a:rPr>
              <a:t>https://www.cde.ca.gov/re/lc/</a:t>
            </a:r>
            <a:r>
              <a:rPr lang="en-US" sz="2400" dirty="0"/>
              <a:t> New School Plan for Student Achievement template and instructions released</a:t>
            </a:r>
          </a:p>
          <a:p>
            <a:pPr lvl="1"/>
            <a:r>
              <a:rPr lang="en-US" sz="2400" dirty="0"/>
              <a:t>ESSA Comprehensive Support and Improvement </a:t>
            </a:r>
            <a:r>
              <a:rPr lang="en-US" sz="2400" dirty="0">
                <a:hlinkClick r:id="rId3" tooltip="Comprehensive Support and Improvement"/>
              </a:rPr>
              <a:t>https://www.cde.ca.gov/sp/sw/t1/csi.asp</a:t>
            </a:r>
            <a:r>
              <a:rPr lang="en-US" sz="2400" dirty="0"/>
              <a:t> Frequently Asked Questions Posted</a:t>
            </a:r>
          </a:p>
          <a:p>
            <a:pPr lvl="1"/>
            <a:r>
              <a:rPr lang="en-US" sz="2400" dirty="0"/>
              <a:t>Trainings and Webinars announced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59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ESSA Scheduled Webinars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January 29, 2019: Local Control and Accountability Plan changes to the Plan Summary</a:t>
            </a:r>
          </a:p>
          <a:p>
            <a:r>
              <a:rPr lang="en-US" sz="2800" dirty="0"/>
              <a:t>February 5, 2019: CSI LEA Funding Walk-through</a:t>
            </a:r>
          </a:p>
          <a:p>
            <a:r>
              <a:rPr lang="en-US" sz="2800" dirty="0"/>
              <a:t>February 5, 2019: School Plan for Student Achievement</a:t>
            </a:r>
          </a:p>
          <a:p>
            <a:r>
              <a:rPr lang="en-US" sz="2800" dirty="0"/>
              <a:t>February 12, 2019: CSI County Office of Education Funding Walk-through</a:t>
            </a:r>
          </a:p>
          <a:p>
            <a:r>
              <a:rPr lang="en-US" sz="2800" dirty="0"/>
              <a:t>February 15, 2019: ESSA Stakeholder Implementation Session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143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Looking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2255" y="1752600"/>
            <a:ext cx="9424553" cy="4053016"/>
          </a:xfrm>
        </p:spPr>
        <p:txBody>
          <a:bodyPr>
            <a:noAutofit/>
          </a:bodyPr>
          <a:lstStyle/>
          <a:p>
            <a:r>
              <a:rPr lang="en-US" dirty="0"/>
              <a:t>Additional School Planning Guidance </a:t>
            </a:r>
          </a:p>
          <a:p>
            <a:r>
              <a:rPr lang="en-US" dirty="0"/>
              <a:t>January 2020 ESSA School Eligibility (2019 Dashboard)</a:t>
            </a:r>
          </a:p>
          <a:p>
            <a:pPr lvl="1"/>
            <a:r>
              <a:rPr lang="en-US" dirty="0"/>
              <a:t>In November 2018, SBE approved revisions to California’s ESSA Consolidated State Plan to:</a:t>
            </a:r>
          </a:p>
          <a:p>
            <a:pPr lvl="2"/>
            <a:r>
              <a:rPr lang="en-US" dirty="0"/>
              <a:t>Align identification of schools with the Local Control and Accountability Plan (LCAP) timeline</a:t>
            </a:r>
          </a:p>
          <a:p>
            <a:pPr lvl="2"/>
            <a:r>
              <a:rPr lang="en-US" dirty="0"/>
              <a:t>Include English learner (EL) progress “Status” as one of the identification criteria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91840" y="6254750"/>
            <a:ext cx="5852160" cy="457200"/>
          </a:xfrm>
        </p:spPr>
        <p:txBody>
          <a:bodyPr/>
          <a:lstStyle/>
          <a:p>
            <a:r>
              <a:rPr lang="en-US" sz="2400" dirty="0"/>
              <a:t>California Department of Education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B27-5348-4263-B67F-EF7FF0A6AD4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1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46804" y="304800"/>
            <a:ext cx="6858000" cy="1143000"/>
          </a:xfrm>
        </p:spPr>
        <p:txBody>
          <a:bodyPr/>
          <a:lstStyle/>
          <a:p>
            <a:r>
              <a:rPr lang="en-US" dirty="0"/>
              <a:t>ESSA Background</a:t>
            </a:r>
            <a:endParaRPr lang="en-US" alt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4259" y="1371600"/>
            <a:ext cx="9430870" cy="411480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685783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Signed into law by President Obama December 2015</a:t>
            </a:r>
          </a:p>
          <a:p>
            <a:pPr marL="685783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Reauthorization of the federal Elementary and Secondary Education Act (ESEA)</a:t>
            </a:r>
          </a:p>
          <a:p>
            <a:pPr marL="685783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Replaces the No Child Left Behind Act</a:t>
            </a:r>
          </a:p>
          <a:p>
            <a:pPr marL="685783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Ensures educational equity and opportunity for disadvantaged and high-needs students</a:t>
            </a:r>
          </a:p>
          <a:p>
            <a:pPr marL="685783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Supplements state programs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7EB6D-4BC5-4CF1-A063-34594D1A6A8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60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State Plan Update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July 12, 2018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U.S. Department of Education (ED) approved California’s Consolidated ESSA State Plan (State Plan).</a:t>
            </a:r>
            <a:endParaRPr lang="en-US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November 8, 2018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California State Board of Education (SBE) approved the California Department of Education’s (CDE’s) recommendation to amend California’s ESSA State Plan for submission to the ED.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Amendments based on action taken during the 2018 calendar year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7EB6D-4BC5-4CF1-A063-34594D1A6A8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993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State Plan Update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November 8, 2019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U.S. Department of Education (ED) approved California’s Amended Consolidated ESSA State Plan (State Plan).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January 8, 2020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California State Board of Education (SBE) approved the California Department of Education’s (CDE’s) recommendation to amend California’s ESSA State Plan for submission to the ED.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Amendments based on action taken during the 2019 calendar year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7EB6D-4BC5-4CF1-A063-34594D1A6A8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35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698" y="2602030"/>
            <a:ext cx="9439552" cy="1143000"/>
          </a:xfrm>
        </p:spPr>
        <p:txBody>
          <a:bodyPr/>
          <a:lstStyle/>
          <a:p>
            <a:r>
              <a:rPr lang="en-US" b="1" dirty="0"/>
              <a:t>Review of 2019 Amendments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E3ABF-8AC6-4BCD-B555-3DAB003AA8A5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573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July 2019 SBE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Extended Rate for the Graduation Rate Indicator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Combined four- and five-year graduation rate for the Graduation Rate Indicator</a:t>
            </a:r>
            <a:endParaRPr lang="en-US" sz="36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85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6350" y="534956"/>
            <a:ext cx="9144000" cy="1143000"/>
          </a:xfrm>
        </p:spPr>
        <p:txBody>
          <a:bodyPr/>
          <a:lstStyle/>
          <a:p>
            <a:r>
              <a:rPr lang="en-US" dirty="0"/>
              <a:t>September 2019 SBE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6350" y="2237678"/>
            <a:ext cx="9144000" cy="4114800"/>
          </a:xfrm>
        </p:spPr>
        <p:txBody>
          <a:bodyPr/>
          <a:lstStyle/>
          <a:p>
            <a:r>
              <a:rPr lang="en-US" sz="3600" dirty="0"/>
              <a:t>Raised the Low Graduation Threshold to “below 68 percent”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659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November 2019 SBE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0" y="2133600"/>
            <a:ext cx="9461500" cy="4446814"/>
          </a:xfrm>
        </p:spPr>
        <p:txBody>
          <a:bodyPr/>
          <a:lstStyle/>
          <a:p>
            <a:r>
              <a:rPr lang="en-US" dirty="0"/>
              <a:t>Clarified the Definitions of “Ineffective Teacher” and “Out of Field” Teacher</a:t>
            </a:r>
          </a:p>
          <a:p>
            <a:r>
              <a:rPr lang="en-US" dirty="0"/>
              <a:t>Status cut scores and methodology for English Learner Progress Indicator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 Identify schools for support under ESSA</a:t>
            </a:r>
          </a:p>
          <a:p>
            <a:r>
              <a:rPr lang="en-US" dirty="0"/>
              <a:t>Status Cut Scores for the Graduation Rate Indicator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964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Amendments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Update to reflect incorporation of the Participation Rate into the calculation of the Academic Indicator </a:t>
            </a:r>
          </a:p>
          <a:p>
            <a:r>
              <a:rPr lang="en-US" sz="3600" dirty="0"/>
              <a:t>Revisions to reflect the evolution and additional details regarding the System of Support </a:t>
            </a:r>
          </a:p>
          <a:p>
            <a:r>
              <a:rPr lang="en-US" sz="3600" dirty="0"/>
              <a:t>Other typographical corrections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029DA4-09B0-4A2D-AA4B-CC45A202471A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80373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1001</Words>
  <Application>Microsoft Office PowerPoint</Application>
  <PresentationFormat>Widescreen</PresentationFormat>
  <Paragraphs>130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Wingdings</vt:lpstr>
      <vt:lpstr>Blank Presentation</vt:lpstr>
      <vt:lpstr>Every Student Succeeds Act (ESSA)  Accountability Implementation</vt:lpstr>
      <vt:lpstr>ESSA Background</vt:lpstr>
      <vt:lpstr>State Plan Update (1)</vt:lpstr>
      <vt:lpstr>State Plan Update (2)</vt:lpstr>
      <vt:lpstr>Review of 2019 Amendments</vt:lpstr>
      <vt:lpstr>July 2019 SBE Actions</vt:lpstr>
      <vt:lpstr>September 2019 SBE Actions</vt:lpstr>
      <vt:lpstr>November 2019 SBE Actions</vt:lpstr>
      <vt:lpstr>Other Amendments </vt:lpstr>
      <vt:lpstr>ESSA School Support and Improvement Eligibility, Planning and Assistance</vt:lpstr>
      <vt:lpstr>ESSA School Support and Improvement Eligibility</vt:lpstr>
      <vt:lpstr> ESSA, Section 1003:  2018 California Budget Act (1) </vt:lpstr>
      <vt:lpstr>ESSA, Section 1003:  2018 California Budget Act (2)</vt:lpstr>
      <vt:lpstr>ESSA, Section 1003: Use of Funds (1)</vt:lpstr>
      <vt:lpstr>ESSA, Section 1003: Use of Funds (3)</vt:lpstr>
      <vt:lpstr>ESSA, Section 1003: Use of Funds (2)</vt:lpstr>
      <vt:lpstr>ESSA Planning and Assistance</vt:lpstr>
      <vt:lpstr>ESSA Scheduled Webinars</vt:lpstr>
      <vt:lpstr>Looking Forward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February 2019 Agenda Item 02 Slides 2 - California Practitioners Advisory Group (CA State Board of Education)</dc:title>
  <dc:subject>Every Student Succeeds Act (ESSA) Accountability Implementation.</dc:subject>
  <dc:creator>Debbie Carriker</dc:creator>
  <cp:keywords>Item 01</cp:keywords>
  <cp:lastModifiedBy>Christopher Aban</cp:lastModifiedBy>
  <cp:revision>66</cp:revision>
  <dcterms:created xsi:type="dcterms:W3CDTF">2016-12-13T00:20:38Z</dcterms:created>
  <dcterms:modified xsi:type="dcterms:W3CDTF">2023-06-01T23:09:20Z</dcterms:modified>
</cp:coreProperties>
</file>