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6" r:id="rId1"/>
    <p:sldMasterId id="2147483821" r:id="rId2"/>
    <p:sldMasterId id="2147483849" r:id="rId3"/>
    <p:sldMasterId id="2147483872" r:id="rId4"/>
    <p:sldMasterId id="2147483876" r:id="rId5"/>
    <p:sldMasterId id="2147483881" r:id="rId6"/>
  </p:sldMasterIdLst>
  <p:notesMasterIdLst>
    <p:notesMasterId r:id="rId53"/>
  </p:notesMasterIdLst>
  <p:handoutMasterIdLst>
    <p:handoutMasterId r:id="rId54"/>
  </p:handoutMasterIdLst>
  <p:sldIdLst>
    <p:sldId id="1678" r:id="rId7"/>
    <p:sldId id="1723" r:id="rId8"/>
    <p:sldId id="1719" r:id="rId9"/>
    <p:sldId id="1720" r:id="rId10"/>
    <p:sldId id="1425" r:id="rId11"/>
    <p:sldId id="377" r:id="rId12"/>
    <p:sldId id="1716" r:id="rId13"/>
    <p:sldId id="1666" r:id="rId14"/>
    <p:sldId id="1667" r:id="rId15"/>
    <p:sldId id="1665" r:id="rId16"/>
    <p:sldId id="1684" r:id="rId17"/>
    <p:sldId id="264" r:id="rId18"/>
    <p:sldId id="262" r:id="rId19"/>
    <p:sldId id="259" r:id="rId20"/>
    <p:sldId id="267" r:id="rId21"/>
    <p:sldId id="1704" r:id="rId22"/>
    <p:sldId id="265" r:id="rId23"/>
    <p:sldId id="1705" r:id="rId24"/>
    <p:sldId id="263" r:id="rId25"/>
    <p:sldId id="1706" r:id="rId26"/>
    <p:sldId id="275" r:id="rId27"/>
    <p:sldId id="1707" r:id="rId28"/>
    <p:sldId id="278" r:id="rId29"/>
    <p:sldId id="1708" r:id="rId30"/>
    <p:sldId id="273" r:id="rId31"/>
    <p:sldId id="1709" r:id="rId32"/>
    <p:sldId id="286" r:id="rId33"/>
    <p:sldId id="1710" r:id="rId34"/>
    <p:sldId id="288" r:id="rId35"/>
    <p:sldId id="1711" r:id="rId36"/>
    <p:sldId id="290" r:id="rId37"/>
    <p:sldId id="1725" r:id="rId38"/>
    <p:sldId id="306" r:id="rId39"/>
    <p:sldId id="1712" r:id="rId40"/>
    <p:sldId id="296" r:id="rId41"/>
    <p:sldId id="1713" r:id="rId42"/>
    <p:sldId id="299" r:id="rId43"/>
    <p:sldId id="1714" r:id="rId44"/>
    <p:sldId id="302" r:id="rId45"/>
    <p:sldId id="1726" r:id="rId46"/>
    <p:sldId id="308" r:id="rId47"/>
    <p:sldId id="1702" r:id="rId48"/>
    <p:sldId id="1703" r:id="rId49"/>
    <p:sldId id="1717" r:id="rId50"/>
    <p:sldId id="1689" r:id="rId51"/>
    <p:sldId id="256" r:id="rId5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7" name="Author" initials="A" lastIdx="0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8"/>
    <a:srgbClr val="0000E2"/>
    <a:srgbClr val="860000"/>
    <a:srgbClr val="A20000"/>
    <a:srgbClr val="0000FF"/>
    <a:srgbClr val="552579"/>
    <a:srgbClr val="74350A"/>
    <a:srgbClr val="FFFF00"/>
    <a:srgbClr val="9A470E"/>
    <a:srgbClr val="AD4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D097A-7CD4-4C5A-9C5C-CD3170122C6B}" v="5" dt="2021-02-18T23:23:28.137"/>
    <p1510:client id="{5F30BF89-9D76-4EC9-8078-909D2F860730}" v="148" dt="2021-02-19T00:39:59.200"/>
    <p1510:client id="{74931725-20BE-4C90-943B-CE622C965C21}" v="69" dt="2021-02-18T20:23:59.309"/>
    <p1510:client id="{77D5AAF0-8886-4878-B975-572401BC34B3}" v="9" dt="2021-02-18T22:12:24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29"/>
  </p:normalViewPr>
  <p:slideViewPr>
    <p:cSldViewPr snapToGrid="0">
      <p:cViewPr>
        <p:scale>
          <a:sx n="100" d="100"/>
          <a:sy n="100" d="100"/>
        </p:scale>
        <p:origin x="497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5797"/>
          </a:xfrm>
          <a:prstGeom prst="rect">
            <a:avLst/>
          </a:prstGeom>
        </p:spPr>
        <p:txBody>
          <a:bodyPr vert="horz" lIns="92934" tIns="46468" rIns="92934" bIns="464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934" tIns="46468" rIns="92934" bIns="46468" rtlCol="0"/>
          <a:lstStyle>
            <a:lvl1pPr algn="r">
              <a:defRPr sz="1300"/>
            </a:lvl1pPr>
          </a:lstStyle>
          <a:p>
            <a:fld id="{2A447464-972E-4486-A7D2-77A0E5B9949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7"/>
            <a:ext cx="3026833" cy="465796"/>
          </a:xfrm>
          <a:prstGeom prst="rect">
            <a:avLst/>
          </a:prstGeom>
        </p:spPr>
        <p:txBody>
          <a:bodyPr vert="horz" lIns="92934" tIns="46468" rIns="92934" bIns="464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7"/>
            <a:ext cx="3026833" cy="465796"/>
          </a:xfrm>
          <a:prstGeom prst="rect">
            <a:avLst/>
          </a:prstGeom>
        </p:spPr>
        <p:txBody>
          <a:bodyPr vert="horz" lIns="92934" tIns="46468" rIns="92934" bIns="46468" rtlCol="0" anchor="b"/>
          <a:lstStyle>
            <a:lvl1pPr algn="r">
              <a:defRPr sz="1300"/>
            </a:lvl1pPr>
          </a:lstStyle>
          <a:p>
            <a:fld id="{00106763-975D-4BC1-97EB-65184B29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5797"/>
          </a:xfrm>
          <a:prstGeom prst="rect">
            <a:avLst/>
          </a:prstGeom>
        </p:spPr>
        <p:txBody>
          <a:bodyPr vert="horz" lIns="92934" tIns="46468" rIns="92934" bIns="464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934" tIns="46468" rIns="92934" bIns="46468" rtlCol="0"/>
          <a:lstStyle>
            <a:lvl1pPr algn="r">
              <a:defRPr sz="1300"/>
            </a:lvl1pPr>
          </a:lstStyle>
          <a:p>
            <a:fld id="{D529C2FB-6DF0-44D3-8FE9-27F3BB9FAAC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4" tIns="46468" rIns="92934" bIns="464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0"/>
            <a:ext cx="5588000" cy="3655457"/>
          </a:xfrm>
          <a:prstGeom prst="rect">
            <a:avLst/>
          </a:prstGeom>
        </p:spPr>
        <p:txBody>
          <a:bodyPr vert="horz" lIns="92934" tIns="46468" rIns="92934" bIns="464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7"/>
            <a:ext cx="3026833" cy="465796"/>
          </a:xfrm>
          <a:prstGeom prst="rect">
            <a:avLst/>
          </a:prstGeom>
        </p:spPr>
        <p:txBody>
          <a:bodyPr vert="horz" lIns="92934" tIns="46468" rIns="92934" bIns="464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7"/>
            <a:ext cx="3026833" cy="465796"/>
          </a:xfrm>
          <a:prstGeom prst="rect">
            <a:avLst/>
          </a:prstGeom>
        </p:spPr>
        <p:txBody>
          <a:bodyPr vert="horz" lIns="92934" tIns="46468" rIns="92934" bIns="46468" rtlCol="0" anchor="b"/>
          <a:lstStyle>
            <a:lvl1pPr algn="r">
              <a:defRPr sz="1300"/>
            </a:lvl1pPr>
          </a:lstStyle>
          <a:p>
            <a:fld id="{A2AF5477-A919-46E9-BEBB-A72DF7B3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7" y="1870687"/>
            <a:ext cx="6501981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007382" y="1870686"/>
            <a:ext cx="4904202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77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5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2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bg>
      <p:bgPr>
        <a:solidFill>
          <a:srgbClr val="EA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7" y="1870687"/>
            <a:ext cx="11353799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49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230665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2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6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09" y="1296728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28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5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9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9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9" y="1837510"/>
            <a:ext cx="11353798" cy="435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87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17715" y="1820636"/>
            <a:ext cx="11397343" cy="431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79373" y="6356350"/>
            <a:ext cx="4746169" cy="365125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1734730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9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765071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18602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6449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765070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185603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480045" y="5807075"/>
            <a:ext cx="1219200" cy="914400"/>
          </a:xfrm>
        </p:spPr>
        <p:txBody>
          <a:bodyPr/>
          <a:lstStyle/>
          <a:p>
            <a:pPr lvl="0"/>
            <a:r>
              <a:rPr lang="en-US" dirty="0"/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1001155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937500" y="2168525"/>
            <a:ext cx="3525838" cy="3214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00450" y="2800350"/>
            <a:ext cx="3836988" cy="300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673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7" y="1870687"/>
            <a:ext cx="11353799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193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38" y="-240242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4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7" y="1870687"/>
            <a:ext cx="6501981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007382" y="1870686"/>
            <a:ext cx="4904202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07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06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09" y="1296728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9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</a:t>
            </a:r>
          </a:p>
          <a:p>
            <a:r>
              <a:rPr lang="en-US"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60598" y="6198811"/>
            <a:ext cx="3490023" cy="549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22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bg>
      <p:bgPr>
        <a:solidFill>
          <a:srgbClr val="EA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7" y="1870687"/>
            <a:ext cx="11353799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55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38" y="-240242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</a:t>
            </a:r>
          </a:p>
          <a:p>
            <a:r>
              <a:rPr lang="en-US"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60598" y="6198811"/>
            <a:ext cx="3490023" cy="549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70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7" y="1870687"/>
            <a:ext cx="11353799" cy="426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9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</a:t>
            </a:r>
          </a:p>
          <a:p>
            <a:r>
              <a:rPr lang="en-US" sz="1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60598" y="6198811"/>
            <a:ext cx="3490023" cy="549275"/>
          </a:xfrm>
        </p:spPr>
        <p:txBody>
          <a:bodyPr/>
          <a:lstStyle/>
          <a:p>
            <a:pPr lvl="0"/>
            <a:r>
              <a:rPr lang="en-US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734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4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84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9746" y="6356350"/>
            <a:ext cx="2824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8230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830" r:id="rId3"/>
    <p:sldLayoutId id="2147483848" r:id="rId4"/>
    <p:sldLayoutId id="2147483875" r:id="rId5"/>
    <p:sldLayoutId id="2147483884" r:id="rId6"/>
    <p:sldLayoutId id="214748388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6925" indent="-3397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1325" indent="-3397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016" y="194733"/>
            <a:ext cx="11676184" cy="1387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6761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6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80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California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7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4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84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679746" y="6356350"/>
            <a:ext cx="2824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93923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4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84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9746" y="6356350"/>
            <a:ext cx="2824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256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6925" indent="-3397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1325" indent="-3397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4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84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7AD-90F9-4636-AD93-EC01DBF60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679746" y="6356350"/>
            <a:ext cx="2824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40365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be/pn/im/documents/memo-pptb-amard-jun18item01a1.docx" TargetMode="External"/><Relationship Id="rId2" Type="http://schemas.openxmlformats.org/officeDocument/2006/relationships/hyperlink" Target="https://www.cde.ca.gov/be/pn/im/documents/memo-pptb-amard-feb18item01.docx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588266"/>
            <a:ext cx="11618976" cy="2485195"/>
          </a:xfrm>
        </p:spPr>
        <p:txBody>
          <a:bodyPr>
            <a:normAutofit/>
          </a:bodyPr>
          <a:lstStyle/>
          <a:p>
            <a:r>
              <a:rPr lang="en-US" sz="4000" dirty="0"/>
              <a:t>Item 3: </a:t>
            </a:r>
            <a:r>
              <a:rPr lang="en-US" dirty="0"/>
              <a:t>Update on the Development of a Student Growth Model for the Integrated Local, State, and Federal Accountability and Continuous Improvement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800" b="1" dirty="0">
                <a:latin typeface="Arial"/>
                <a:cs typeface="Arial"/>
              </a:rPr>
              <a:t>Analysis, Measurement, and Accountability Reporting Division</a:t>
            </a:r>
          </a:p>
          <a:p>
            <a:pPr lvl="0"/>
            <a:endParaRPr lang="en-US" sz="2800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February 19, 2021</a:t>
            </a:r>
          </a:p>
          <a:p>
            <a:pPr lvl="0"/>
            <a:endParaRPr lang="en-US" dirty="0">
              <a:latin typeface="Arial"/>
              <a:cs typeface="Arial"/>
            </a:endParaRPr>
          </a:p>
          <a:p>
            <a:pPr lvl="0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12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170-B2CC-0046-99A3-FAD7F9E7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Recommended Hybrid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5527-9890-8647-9F93-DE21039A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8" y="1443038"/>
            <a:ext cx="11353800" cy="471827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4000" dirty="0"/>
              <a:t>CDE recommends that the EBLP be applied to: </a:t>
            </a:r>
          </a:p>
          <a:p>
            <a:pPr lvl="1" fontAlgn="base"/>
            <a:r>
              <a:rPr lang="en-US" sz="3500" dirty="0"/>
              <a:t>Schools </a:t>
            </a:r>
          </a:p>
          <a:p>
            <a:pPr lvl="1" fontAlgn="base"/>
            <a:r>
              <a:rPr lang="en-US" sz="3500" dirty="0"/>
              <a:t>Student groups in a school </a:t>
            </a:r>
          </a:p>
          <a:p>
            <a:pPr lvl="1" fontAlgn="base"/>
            <a:r>
              <a:rPr lang="en-US" sz="3500" dirty="0"/>
              <a:t>The “All” student group in a district  </a:t>
            </a:r>
          </a:p>
          <a:p>
            <a:pPr lvl="1" fontAlgn="base"/>
            <a:r>
              <a:rPr lang="en-US" sz="3500" dirty="0"/>
              <a:t>Student groups in a district: </a:t>
            </a:r>
          </a:p>
          <a:p>
            <a:pPr lvl="2" fontAlgn="base"/>
            <a:r>
              <a:rPr lang="en-US" sz="3500" dirty="0"/>
              <a:t>If 500 or fewer students make up the student group </a:t>
            </a: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4000" dirty="0"/>
              <a:t>For race/ethnicity and program participation student groups in a district that has more than 500 scores, will have the simple average applied. 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C183-622E-5A41-84CE-5E1AF2A1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7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C6007F-CE88-44F5-B2EE-DC87A15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and School Level Growth Data</a:t>
            </a:r>
            <a:br>
              <a:rPr lang="en-US" dirty="0"/>
            </a:br>
            <a:r>
              <a:rPr lang="en-US" dirty="0"/>
              <a:t>by Student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F8E70-3E38-461B-837F-775D4A40F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A6EF-1A6F-46F1-96D8-0A681466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112672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and Interpreting Growth Score Distributions: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7682EE-3371-435A-9FBD-E3B05CDAEA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4338" y="1408386"/>
            <a:ext cx="6385855" cy="47311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 normally share Accountability data results in vertical percentile charts: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0 = Minimum score observed in the data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100 = Maximum score observed in the data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10-90 = Score observed at each respective percentile break</a:t>
            </a:r>
          </a:p>
          <a:p>
            <a:endParaRPr lang="en-US" dirty="0"/>
          </a:p>
        </p:txBody>
      </p:sp>
      <p:graphicFrame>
        <p:nvGraphicFramePr>
          <p:cNvPr id="6" name="Content Placeholder 5" descr="Reading and Interpreting Growth Score Distributions Data.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84497930"/>
              </p:ext>
            </p:extLst>
          </p:nvPr>
        </p:nvGraphicFramePr>
        <p:xfrm>
          <a:off x="7683062" y="1408386"/>
          <a:ext cx="3930868" cy="496131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65434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96543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4770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2396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433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888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4130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2707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254990"/>
                  </a:ext>
                </a:extLst>
              </a:tr>
              <a:tr h="2560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7947858"/>
                  </a:ext>
                </a:extLst>
              </a:tr>
              <a:tr h="2907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5744613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018192"/>
                  </a:ext>
                </a:extLst>
              </a:tr>
              <a:tr h="2759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146629"/>
                  </a:ext>
                </a:extLst>
              </a:tr>
              <a:tr h="4672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18499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7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16" y="194733"/>
            <a:ext cx="11676184" cy="1121935"/>
          </a:xfrm>
        </p:spPr>
        <p:txBody>
          <a:bodyPr/>
          <a:lstStyle/>
          <a:p>
            <a:r>
              <a:rPr lang="en-US" dirty="0"/>
              <a:t>Reading and Interpreting Growth Score Distributions: Visual Charts</a:t>
            </a:r>
          </a:p>
        </p:txBody>
      </p:sp>
      <p:pic>
        <p:nvPicPr>
          <p:cNvPr id="2" name="Content Placeholder 1" descr="This chart displays the percentile growth score data from the table on Slide 7.&#10;Lowest number is 42.1 and highest number is 150.5.">
            <a:extLst>
              <a:ext uri="{FF2B5EF4-FFF2-40B4-BE49-F238E27FC236}">
                <a16:creationId xmlns:a16="http://schemas.microsoft.com/office/drawing/2014/main" id="{275018E3-EC15-4202-AA89-009F97BF2E4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72209" y="1566179"/>
            <a:ext cx="11353800" cy="17472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14866" y="3562898"/>
            <a:ext cx="11353799" cy="27934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Today, we are sharing the same data but in a bar chart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Each color corresponds to a range of the distribution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i.e. Navy blue represents the zero to 10</a:t>
            </a:r>
            <a:r>
              <a:rPr lang="en-US" baseline="30000" dirty="0"/>
              <a:t>th</a:t>
            </a:r>
            <a:r>
              <a:rPr lang="en-US" dirty="0"/>
              <a:t> percentile, teal the 10-30</a:t>
            </a:r>
            <a:r>
              <a:rPr lang="en-US" baseline="30000" dirty="0"/>
              <a:t>th</a:t>
            </a:r>
            <a:r>
              <a:rPr lang="en-US" dirty="0"/>
              <a:t> percentile, purple the 30-50</a:t>
            </a:r>
            <a:r>
              <a:rPr lang="en-US" baseline="30000" dirty="0"/>
              <a:t>th</a:t>
            </a:r>
            <a:r>
              <a:rPr lang="en-US" dirty="0"/>
              <a:t> percentile, orange the 50-70</a:t>
            </a:r>
            <a:r>
              <a:rPr lang="en-US" baseline="30000" dirty="0"/>
              <a:t>th</a:t>
            </a:r>
            <a:r>
              <a:rPr lang="en-US" dirty="0"/>
              <a:t> percentile, red the 70-90</a:t>
            </a:r>
            <a:r>
              <a:rPr lang="en-US" baseline="30000" dirty="0"/>
              <a:t>th</a:t>
            </a:r>
            <a:r>
              <a:rPr lang="en-US" dirty="0"/>
              <a:t> percentile, and bright blue the 90-100</a:t>
            </a:r>
            <a:r>
              <a:rPr lang="en-US" baseline="30000" dirty="0"/>
              <a:t>th</a:t>
            </a:r>
            <a:r>
              <a:rPr lang="en-US" dirty="0"/>
              <a:t> percentile results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dark black line at 100 represents the growth score achieved if students, on average, met their expected growth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3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ELA Growth Scores (LEA): Race/Ethnicity Groups</a:t>
            </a:r>
          </a:p>
        </p:txBody>
      </p:sp>
      <p:pic>
        <p:nvPicPr>
          <p:cNvPr id="2" name="Content Placeholder 1" descr="A picture of a chart that shows the distribution of English Language Arts growth scores for districts by race/ethnicity groups. Full descriptive text is on the next slide.">
            <a:extLst>
              <a:ext uri="{FF2B5EF4-FFF2-40B4-BE49-F238E27FC236}">
                <a16:creationId xmlns:a16="http://schemas.microsoft.com/office/drawing/2014/main" id="{9F7EF41F-301E-46B7-80CC-E2109FA64AA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14868" y="1758157"/>
            <a:ext cx="11353798" cy="44862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3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>
            <a:noAutofit/>
          </a:bodyPr>
          <a:lstStyle/>
          <a:p>
            <a:r>
              <a:rPr lang="en-US" dirty="0"/>
              <a:t>Distribution of ELA Growth Scores (LEA): Race/Ethnicity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nglish Language Arts Growth Scores (LEA): Race/Ethnicity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71102949"/>
              </p:ext>
            </p:extLst>
          </p:nvPr>
        </p:nvGraphicFramePr>
        <p:xfrm>
          <a:off x="414868" y="1778636"/>
          <a:ext cx="11353799" cy="4251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American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1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 Islander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5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6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08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4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231733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ELA Growth Scores (LEA): Program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English Language Arts growth scores for districts by program groups. Full descriptive text is on the next slide.">
            <a:extLst>
              <a:ext uri="{FF2B5EF4-FFF2-40B4-BE49-F238E27FC236}">
                <a16:creationId xmlns:a16="http://schemas.microsoft.com/office/drawing/2014/main" id="{2E88AF0F-1815-47CD-A46C-D7796137EDF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83923" y="1567849"/>
            <a:ext cx="11215688" cy="47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Distribution of ELA Growth Scores (LEA): Program Groups in Table Form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ELA Growth Scores (LEA): Program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LA Growth Scores Program Groups in Table Form.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87029352"/>
              </p:ext>
            </p:extLst>
          </p:nvPr>
        </p:nvGraphicFramePr>
        <p:xfrm>
          <a:off x="414868" y="1778636"/>
          <a:ext cx="11353799" cy="438618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121277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49184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8489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Socioeconomically Disadvantaged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8489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Disabilities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49184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49184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6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ELA Growth Scores (LEA): English Learners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English Language Arts growth scores for districts by English Learner groups. Full descriptive text is on the next slide.">
            <a:extLst>
              <a:ext uri="{FF2B5EF4-FFF2-40B4-BE49-F238E27FC236}">
                <a16:creationId xmlns:a16="http://schemas.microsoft.com/office/drawing/2014/main" id="{4AF90CA9-FC37-4C81-AB8E-287B00B385D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98862" y="1623062"/>
            <a:ext cx="10785809" cy="4710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550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ELA Growth Scores (LEA): English Learners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LA Growth Scores (LEA): English Learner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63399697"/>
              </p:ext>
            </p:extLst>
          </p:nvPr>
        </p:nvGraphicFramePr>
        <p:xfrm>
          <a:off x="414868" y="1778636"/>
          <a:ext cx="11353799" cy="4668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13957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Only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Reclassified Fluent English Proficient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Language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0368-DDF2-41E7-B721-8D76C5B0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California Has Invested Significant Time &amp; Effort in Researching Student Growth for Accountability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DFA5C3-722E-4CFD-9CBD-A767999AB78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8577" y="1645920"/>
            <a:ext cx="3029213" cy="4859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2015</a:t>
            </a:r>
          </a:p>
          <a:p>
            <a:pPr marL="0" indent="0">
              <a:buNone/>
            </a:pPr>
            <a:r>
              <a:rPr lang="en-US" b="1" dirty="0"/>
              <a:t>March</a:t>
            </a:r>
            <a:endParaRPr lang="en-US" sz="3600" b="1" dirty="0"/>
          </a:p>
          <a:p>
            <a:r>
              <a:rPr lang="en-US" sz="2800" dirty="0"/>
              <a:t>Accountability System Work begins</a:t>
            </a:r>
          </a:p>
          <a:p>
            <a:pPr marL="0" indent="0">
              <a:buNone/>
            </a:pPr>
            <a:r>
              <a:rPr lang="en-US" sz="2800" b="1" dirty="0"/>
              <a:t>September</a:t>
            </a:r>
            <a:r>
              <a:rPr lang="en-US" sz="2800" dirty="0"/>
              <a:t> </a:t>
            </a:r>
          </a:p>
          <a:p>
            <a:r>
              <a:rPr lang="en-US" sz="2800" dirty="0"/>
              <a:t>Begin technical work on growth models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21077F-36C7-449F-A826-92BD2A5DA6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25158" y="1645920"/>
            <a:ext cx="3321269" cy="471043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2016</a:t>
            </a:r>
          </a:p>
          <a:p>
            <a:pPr marL="0" indent="0">
              <a:buNone/>
            </a:pPr>
            <a:r>
              <a:rPr lang="en-US" b="1" dirty="0"/>
              <a:t>March</a:t>
            </a:r>
          </a:p>
          <a:p>
            <a:r>
              <a:rPr lang="en-US" sz="2800" dirty="0"/>
              <a:t>Collaboration with Education Testing Service (ETS) begins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2EF024-599F-4D78-99D5-DFDB5A793AE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50924" y="1645920"/>
            <a:ext cx="3552498" cy="48599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2017</a:t>
            </a:r>
          </a:p>
          <a:p>
            <a:pPr marL="0" indent="0">
              <a:buNone/>
            </a:pPr>
            <a:r>
              <a:rPr lang="en-US" sz="2800" b="1" dirty="0"/>
              <a:t>January:</a:t>
            </a:r>
          </a:p>
          <a:p>
            <a:r>
              <a:rPr lang="en-US" sz="2800" dirty="0"/>
              <a:t>SBE Meeting: </a:t>
            </a:r>
            <a:r>
              <a:rPr lang="en-US" sz="2800" i="1" dirty="0"/>
              <a:t>Discuss criteria for selection a growth model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b="1" dirty="0"/>
              <a:t>April:</a:t>
            </a:r>
          </a:p>
          <a:p>
            <a:r>
              <a:rPr lang="en-US" sz="2800" dirty="0"/>
              <a:t>CDE contracts with ETS for evaluation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670D8-4085-42C6-961A-3EBB1805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California Department of Education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CB14E-6596-4186-AE20-BB8210A0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7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24887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MATH Growth Scores (LEA): Race/Ethnicity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Math growth scores for districts by race/ethnicity groups. Full descriptive text is on the next slide.">
            <a:extLst>
              <a:ext uri="{FF2B5EF4-FFF2-40B4-BE49-F238E27FC236}">
                <a16:creationId xmlns:a16="http://schemas.microsoft.com/office/drawing/2014/main" id="{0F4E2003-8C23-4C25-B89B-A989858D75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51992" y="1508760"/>
            <a:ext cx="10879549" cy="47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>
            <a:noAutofit/>
          </a:bodyPr>
          <a:lstStyle/>
          <a:p>
            <a:r>
              <a:rPr lang="en-US" dirty="0"/>
              <a:t>Distribution of MATH Growth Scores (LEA): Race/Ethnicity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LEA): Race/Ethnicity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80776026"/>
              </p:ext>
            </p:extLst>
          </p:nvPr>
        </p:nvGraphicFramePr>
        <p:xfrm>
          <a:off x="414868" y="1778636"/>
          <a:ext cx="11353799" cy="4251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American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1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 Islander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5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6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08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29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7" y="350051"/>
            <a:ext cx="11353799" cy="106599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MATH Growth Scores (LEA): Program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Math growth scores for districts by program groups. Full descriptive text is on the next slide.">
            <a:extLst>
              <a:ext uri="{FF2B5EF4-FFF2-40B4-BE49-F238E27FC236}">
                <a16:creationId xmlns:a16="http://schemas.microsoft.com/office/drawing/2014/main" id="{69CB87F5-F3AB-473E-817C-26DB18E0E02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97619" y="1554322"/>
            <a:ext cx="10988296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9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MATH Growth Scores (LEA): Program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LEA): Program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78537944"/>
              </p:ext>
            </p:extLst>
          </p:nvPr>
        </p:nvGraphicFramePr>
        <p:xfrm>
          <a:off x="414868" y="1778636"/>
          <a:ext cx="11353799" cy="440093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121684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4935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8517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Socioeconomically Disadvantaged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85179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Disabilities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4935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4935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6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29459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MATH Growth Scores (LEA): English Learners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Math growth scores for districts by English Learner groups. Full descriptive text is on the next slide.">
            <a:extLst>
              <a:ext uri="{FF2B5EF4-FFF2-40B4-BE49-F238E27FC236}">
                <a16:creationId xmlns:a16="http://schemas.microsoft.com/office/drawing/2014/main" id="{90EE168D-7A5E-4A49-8B5E-10524A9B991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93051" y="1640441"/>
            <a:ext cx="10797432" cy="47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MATH Growth Scores (LEA): English Learners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LEA): English Learner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2397270"/>
              </p:ext>
            </p:extLst>
          </p:nvPr>
        </p:nvGraphicFramePr>
        <p:xfrm>
          <a:off x="419100" y="1667034"/>
          <a:ext cx="11353799" cy="4668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13957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216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Reclassified Fluent English Proficient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Only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6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651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351193"/>
            <a:ext cx="11353799" cy="1095753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ELA Growth Scores (School): Race/Ethnicity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English Language Arts growth scores for schools by race/ethnicity groups. Full descriptive text is on the next slide.">
            <a:extLst>
              <a:ext uri="{FF2B5EF4-FFF2-40B4-BE49-F238E27FC236}">
                <a16:creationId xmlns:a16="http://schemas.microsoft.com/office/drawing/2014/main" id="{93D6F241-138B-4F31-AD79-2E67136BA3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02780" y="1538133"/>
            <a:ext cx="10786437" cy="4734651"/>
          </a:xfrm>
          <a:prstGeom prst="rect">
            <a:avLst/>
          </a:prstGeom>
          <a:solidFill>
            <a:srgbClr val="EAF2FA"/>
          </a:solidFill>
        </p:spPr>
      </p:pic>
    </p:spTree>
    <p:extLst>
      <p:ext uri="{BB962C8B-B14F-4D97-AF65-F5344CB8AC3E}">
        <p14:creationId xmlns:p14="http://schemas.microsoft.com/office/powerpoint/2010/main" val="2289283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>
            <a:noAutofit/>
          </a:bodyPr>
          <a:lstStyle/>
          <a:p>
            <a:r>
              <a:rPr lang="en-US" dirty="0"/>
              <a:t>Distribution of ELA Growth Scores (School): </a:t>
            </a:r>
            <a:br>
              <a:rPr lang="en-US" dirty="0"/>
            </a:br>
            <a:r>
              <a:rPr lang="en-US" dirty="0"/>
              <a:t>Race/Ethnicity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LA Growth Scores (School): &#10;Race/Ethnicity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49139136"/>
              </p:ext>
            </p:extLst>
          </p:nvPr>
        </p:nvGraphicFramePr>
        <p:xfrm>
          <a:off x="414868" y="1778636"/>
          <a:ext cx="11353799" cy="4251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American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1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 Islander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5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6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08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13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112672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ELA Growth Scores (School): Program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English Language Arts growth scores for schools by program groups. Full descriptive text is on the next slide.">
            <a:extLst>
              <a:ext uri="{FF2B5EF4-FFF2-40B4-BE49-F238E27FC236}">
                <a16:creationId xmlns:a16="http://schemas.microsoft.com/office/drawing/2014/main" id="{17297E28-0109-4B9D-9D7B-0EAA6473BEC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17852" y="1554483"/>
            <a:ext cx="10747829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2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ELA Growth Scores (School): Program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LA Growth Scores (School): Program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1187876"/>
              </p:ext>
            </p:extLst>
          </p:nvPr>
        </p:nvGraphicFramePr>
        <p:xfrm>
          <a:off x="414868" y="1778635"/>
          <a:ext cx="11353799" cy="444518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122908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8603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Socioeconomically Disadvantaged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8603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Disabilities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81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76DD-E7E1-4A32-A36D-E80DF39F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 Explored </a:t>
            </a:r>
            <a:br>
              <a:rPr lang="en-US" dirty="0"/>
            </a:br>
            <a:r>
              <a:rPr lang="en-US" dirty="0"/>
              <a:t>Three Different Growth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3304-A9ED-470F-8660-DDA4D8E92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4867" y="1646239"/>
            <a:ext cx="5531805" cy="4493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2018</a:t>
            </a:r>
          </a:p>
          <a:p>
            <a:pPr marL="0" indent="0">
              <a:buNone/>
            </a:pPr>
            <a:r>
              <a:rPr lang="en-US" sz="2400" b="1" dirty="0"/>
              <a:t>February</a:t>
            </a:r>
            <a:r>
              <a:rPr lang="en-US" sz="2400" dirty="0"/>
              <a:t>: </a:t>
            </a:r>
            <a:r>
              <a:rPr lang="en-US" sz="2400" b="1" dirty="0"/>
              <a:t>ETS Study Part I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linkClick r:id="rId2" tooltip="Education Testing Service Study Part I"/>
              </a:rPr>
              <a:t>https://www.cde.ca.gov/be/pn/im/documents/memo-pptb-amard-feb18item01.docx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May</a:t>
            </a:r>
            <a:r>
              <a:rPr lang="en-US" sz="2400" dirty="0"/>
              <a:t>: SBE Approved Further Exploration  Residual Gain Model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June</a:t>
            </a:r>
            <a:r>
              <a:rPr lang="en-US" sz="2400" dirty="0"/>
              <a:t>: </a:t>
            </a:r>
            <a:r>
              <a:rPr lang="en-US" sz="2400" b="1" dirty="0"/>
              <a:t>ETS Study Part II</a:t>
            </a:r>
            <a:br>
              <a:rPr lang="en-US" sz="2400" b="1" dirty="0"/>
            </a:br>
            <a:r>
              <a:rPr lang="en-US" sz="2400" dirty="0">
                <a:hlinkClick r:id="rId3" tooltip="Education Testing Service Study Part II"/>
              </a:rPr>
              <a:t>https://www.cde.ca.gov/be/pn/im/documents/memo-pptb-amard-jun18item01a1.docx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7EE44-CECA-4855-AA13-0211FADFF4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5331" y="1737360"/>
            <a:ext cx="5666254" cy="4402181"/>
          </a:xfrm>
        </p:spPr>
        <p:txBody>
          <a:bodyPr>
            <a:normAutofit/>
          </a:bodyPr>
          <a:lstStyle/>
          <a:p>
            <a:r>
              <a:rPr lang="en-US" sz="2400" dirty="0"/>
              <a:t>ETS explored three models in </a:t>
            </a:r>
            <a:r>
              <a:rPr lang="en-US" sz="2400" b="1" dirty="0"/>
              <a:t>Study Part I:</a:t>
            </a:r>
          </a:p>
          <a:p>
            <a:pPr lvl="1"/>
            <a:r>
              <a:rPr lang="en-US" sz="2400" dirty="0"/>
              <a:t>Residual Gain</a:t>
            </a:r>
          </a:p>
          <a:p>
            <a:pPr lvl="1"/>
            <a:r>
              <a:rPr lang="en-US" sz="2400" dirty="0"/>
              <a:t>Change in “Distance to Met” (Our Academic Measure)</a:t>
            </a:r>
          </a:p>
          <a:p>
            <a:pPr lvl="1"/>
            <a:r>
              <a:rPr lang="en-US" sz="2400" dirty="0"/>
              <a:t>Conditional Percentile Ranking</a:t>
            </a:r>
          </a:p>
          <a:p>
            <a:r>
              <a:rPr lang="en-US" sz="2400" dirty="0"/>
              <a:t>Further technical evaluation</a:t>
            </a:r>
          </a:p>
          <a:p>
            <a:pPr lvl="1"/>
            <a:r>
              <a:rPr lang="en-US" sz="2400" dirty="0"/>
              <a:t>Led to </a:t>
            </a:r>
            <a:r>
              <a:rPr lang="en-US" sz="2400" b="1" dirty="0"/>
              <a:t>ETS Study Part II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088858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Distribution of ELA Growth Scores (School): English Learners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English Language Arts growth scores for schools by English Learner groups. Full descriptive text is on the next slide.">
            <a:extLst>
              <a:ext uri="{FF2B5EF4-FFF2-40B4-BE49-F238E27FC236}">
                <a16:creationId xmlns:a16="http://schemas.microsoft.com/office/drawing/2014/main" id="{EABFFA22-1A5D-4119-85E4-BC4BAAA2236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79387" y="1420329"/>
            <a:ext cx="11024760" cy="48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1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ELA Growth Scores (School): English Learners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nglish Language Arts Growth Scores (School): Program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29663568"/>
              </p:ext>
            </p:extLst>
          </p:nvPr>
        </p:nvGraphicFramePr>
        <p:xfrm>
          <a:off x="419100" y="1667034"/>
          <a:ext cx="11353799" cy="4668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13957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216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Reclassified Fluent English Proficient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Only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6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0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F67A-AFAE-4067-AE33-0B61D205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8" y="0"/>
            <a:ext cx="11353799" cy="1400175"/>
          </a:xfrm>
        </p:spPr>
        <p:txBody>
          <a:bodyPr/>
          <a:lstStyle/>
          <a:p>
            <a:r>
              <a:rPr lang="en-US" dirty="0"/>
              <a:t>Distribution of ELA Growth Scores (School): School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B544-6837-4064-8978-17556A5300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0302" y="5986463"/>
            <a:ext cx="10222927" cy="728662"/>
          </a:xfrm>
        </p:spPr>
        <p:txBody>
          <a:bodyPr>
            <a:normAutofit/>
          </a:bodyPr>
          <a:lstStyle/>
          <a:p>
            <a:r>
              <a:rPr lang="en-US" sz="2000" dirty="0"/>
              <a:t>Note: There are only 33 DASS schools represented in this category </a:t>
            </a:r>
          </a:p>
          <a:p>
            <a:endParaRPr lang="en-US" dirty="0"/>
          </a:p>
        </p:txBody>
      </p:sp>
      <p:pic>
        <p:nvPicPr>
          <p:cNvPr id="5" name="Content Placeholder 4" descr="A picture of a chart that shows the distribution of English Language Arts growth scores for schools by School Type. Full descriptive text is on the next slide.">
            <a:extLst>
              <a:ext uri="{FF2B5EF4-FFF2-40B4-BE49-F238E27FC236}">
                <a16:creationId xmlns:a16="http://schemas.microsoft.com/office/drawing/2014/main" id="{CB7F040C-4C24-4B0E-ABC8-7FCBE3E360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9" y="1554520"/>
            <a:ext cx="10522435" cy="43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10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ELA Growth Scores (School): School Types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ELA Growth Scores (School): School Type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66457634"/>
              </p:ext>
            </p:extLst>
          </p:nvPr>
        </p:nvGraphicFramePr>
        <p:xfrm>
          <a:off x="419100" y="1667034"/>
          <a:ext cx="11353799" cy="455678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13957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116199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Non-Charter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2160061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Non-DASS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62684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793135"/>
                  </a:ext>
                </a:extLst>
              </a:tr>
              <a:tr h="4849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Non-Small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4263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648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MATH Growth Scores (School): Race/Ethnicity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Math growth scores for schools by race/ethnicity groups. Full descriptive text is on the next slide.">
            <a:extLst>
              <a:ext uri="{FF2B5EF4-FFF2-40B4-BE49-F238E27FC236}">
                <a16:creationId xmlns:a16="http://schemas.microsoft.com/office/drawing/2014/main" id="{6F0DB3FF-5BD9-4A27-865C-E561AFB2E9E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04487" y="1646239"/>
            <a:ext cx="1097456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6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>
            <a:noAutofit/>
          </a:bodyPr>
          <a:lstStyle/>
          <a:p>
            <a:r>
              <a:rPr lang="en-US" dirty="0"/>
              <a:t>Distribution of MATH Growth Scores (School): Race/Ethnicity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School): Race/Ethnicity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93418213"/>
              </p:ext>
            </p:extLst>
          </p:nvPr>
        </p:nvGraphicFramePr>
        <p:xfrm>
          <a:off x="414868" y="1778636"/>
          <a:ext cx="11353799" cy="426889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93133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22.9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85.4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94.9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101.1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107.4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116.3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151.5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American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53.4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76.6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85.7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92.1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97.9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106.0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129.3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77.1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78.1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85.0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90.6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98.7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106.5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119.3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71.3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101.1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111.0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116.8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121.8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129.4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168.4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71.9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92.7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101.7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107.0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112.4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120.2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142.2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21.0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92.4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98.3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103.9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113.1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153.7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1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 Islander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84.5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84.5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89.9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91.9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95.6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105.3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105.9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5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26.3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88.4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97.6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103.5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109.4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117.3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140.9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6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69.4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88.3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98.9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103.7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110.0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118.9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140.8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08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38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112672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MATH Growth Scores (School): Program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Math growth scores for schools by program groups. Full descriptive text is on the next slide.">
            <a:extLst>
              <a:ext uri="{FF2B5EF4-FFF2-40B4-BE49-F238E27FC236}">
                <a16:creationId xmlns:a16="http://schemas.microsoft.com/office/drawing/2014/main" id="{29CFFF15-F9F6-4813-8E45-80EAABA6705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94472" y="1394937"/>
            <a:ext cx="11394590" cy="48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MATH Growth Scores (School): Program Groups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School): Program Group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3462461"/>
              </p:ext>
            </p:extLst>
          </p:nvPr>
        </p:nvGraphicFramePr>
        <p:xfrm>
          <a:off x="414868" y="1778635"/>
          <a:ext cx="11353799" cy="441568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8551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56584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122092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22.9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85.4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94.9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101.1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107.4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116.3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151.5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Socioeconomically Disadvantaged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22.4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92.8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98.8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104.7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113.7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153.6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Disabilities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42.0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89.8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95.3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101.3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111.0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175.7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80513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 Youth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53.1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81.9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91.2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97.4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103.4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114.0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134.9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901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15743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MATH Growth Scores (School): English Learners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of a chart that shows the distribution of Math growth scores for schools by English Learner groups. Full descriptive text is on the next slide.">
            <a:extLst>
              <a:ext uri="{FF2B5EF4-FFF2-40B4-BE49-F238E27FC236}">
                <a16:creationId xmlns:a16="http://schemas.microsoft.com/office/drawing/2014/main" id="{7B742410-BD42-4A8A-BC8F-485F7D7C2C0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43056" y="1508125"/>
            <a:ext cx="1129636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5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MATH Growth Scores (School): English Learners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School): English Learner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92726152"/>
              </p:ext>
            </p:extLst>
          </p:nvPr>
        </p:nvGraphicFramePr>
        <p:xfrm>
          <a:off x="419100" y="1667034"/>
          <a:ext cx="11353799" cy="4668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13957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22.9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85.4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94.9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101.1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107.4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116.3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151.5</a:t>
                      </a:r>
                      <a:endParaRPr lang="en-US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18.9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85.6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94.5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100.8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107.8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117.7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156.6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Learners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25.9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84.4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92.5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98.5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104.6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114.9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159.1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216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Reclassified Fluent English Proficient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84.7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95.1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102.3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109.3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119.6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155.5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Only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23.2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84.2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93.9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100.2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106.2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115.2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150.5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6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84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EAF7-7CB5-4CB8-AEC5-4995C1BA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SBE Pause on Growth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D76D-4D32-451B-AE20-E2B3E0644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397806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2018</a:t>
            </a:r>
          </a:p>
          <a:p>
            <a:pPr marL="0" indent="0">
              <a:buNone/>
            </a:pPr>
            <a:r>
              <a:rPr lang="en-US" b="1" dirty="0"/>
              <a:t>July</a:t>
            </a:r>
            <a:r>
              <a:rPr lang="en-US" dirty="0"/>
              <a:t>:</a:t>
            </a:r>
          </a:p>
          <a:p>
            <a:pPr marL="342900" indent="-342900"/>
            <a:r>
              <a:rPr lang="en-US" dirty="0"/>
              <a:t>State Board pauses work on growth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51622-925A-4FC7-937A-66AF62556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0166" y="1429407"/>
            <a:ext cx="7110455" cy="4747556"/>
          </a:xfrm>
        </p:spPr>
        <p:txBody>
          <a:bodyPr/>
          <a:lstStyle/>
          <a:p>
            <a:r>
              <a:rPr lang="en-US" sz="2600" dirty="0"/>
              <a:t>Results of studies and technical feedback led the SBE to pause the adoption of a growth model</a:t>
            </a:r>
          </a:p>
          <a:p>
            <a:r>
              <a:rPr lang="en-US" sz="2600" dirty="0"/>
              <a:t>The student-level growth model that CDE and SBE worked to develop </a:t>
            </a:r>
            <a:r>
              <a:rPr lang="en-US" sz="2600" b="1" dirty="0">
                <a:solidFill>
                  <a:srgbClr val="C00000"/>
                </a:solidFill>
              </a:rPr>
              <a:t>DID NOT</a:t>
            </a:r>
            <a:r>
              <a:rPr lang="en-US" sz="2600" dirty="0"/>
              <a:t>: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600" dirty="0"/>
              <a:t>Fit the requirements our established multiple measures accountability system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600" dirty="0"/>
              <a:t>Provide the answers/information that our various stakeholders wanted</a:t>
            </a:r>
            <a:endParaRPr lang="en-US" sz="2600" strike="sngStrike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48EDE-5BAF-40AD-BDF4-70DF4A62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33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6B8C-77AF-4299-A6A6-D6DB0121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8" y="0"/>
            <a:ext cx="11353799" cy="1514475"/>
          </a:xfrm>
        </p:spPr>
        <p:txBody>
          <a:bodyPr/>
          <a:lstStyle/>
          <a:p>
            <a:pPr algn="ctr"/>
            <a:r>
              <a:rPr lang="en-US" dirty="0"/>
              <a:t>Distribution of MATH Growth Scores (School): School Types</a:t>
            </a:r>
          </a:p>
        </p:txBody>
      </p:sp>
      <p:pic>
        <p:nvPicPr>
          <p:cNvPr id="6" name="Content Placeholder 5" descr="A picture of a chart that shows the distribution of MATH growth scores for schools by School Type. Full descriptive text is on the next slide.">
            <a:extLst>
              <a:ext uri="{FF2B5EF4-FFF2-40B4-BE49-F238E27FC236}">
                <a16:creationId xmlns:a16="http://schemas.microsoft.com/office/drawing/2014/main" id="{CEB3C482-DBDE-48D7-B295-7E03DA5F94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9" y="1350167"/>
            <a:ext cx="11362264" cy="4614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E4ADD-C9EC-4E07-ADF5-F9F6772EE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868" y="5965030"/>
            <a:ext cx="11435753" cy="592933"/>
          </a:xfrm>
        </p:spPr>
        <p:txBody>
          <a:bodyPr>
            <a:normAutofit/>
          </a:bodyPr>
          <a:lstStyle/>
          <a:p>
            <a:r>
              <a:rPr lang="en-US" sz="2400" dirty="0"/>
              <a:t>Note: There are only 34 DASS schools represented in this category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9FCA3-A413-43BE-8FEB-7578608F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07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442"/>
            <a:ext cx="12192000" cy="1477796"/>
          </a:xfrm>
        </p:spPr>
        <p:txBody>
          <a:bodyPr/>
          <a:lstStyle/>
          <a:p>
            <a:r>
              <a:rPr lang="en-US" dirty="0"/>
              <a:t>Distribution of MATH Growth Scores (School): School Types in Table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 descr="Distribution of MATH Growth Scores (School): School Types in Table Form">
            <a:extLst>
              <a:ext uri="{FF2B5EF4-FFF2-40B4-BE49-F238E27FC236}">
                <a16:creationId xmlns:a16="http://schemas.microsoft.com/office/drawing/2014/main" id="{634DA479-6327-4A6C-8AA3-04E5C71108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1112335"/>
              </p:ext>
            </p:extLst>
          </p:nvPr>
        </p:nvGraphicFramePr>
        <p:xfrm>
          <a:off x="419100" y="1667033"/>
          <a:ext cx="11353799" cy="452729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13957">
                  <a:extLst>
                    <a:ext uri="{9D8B030D-6E8A-4147-A177-3AD203B41FA5}">
                      <a16:colId xmlns:a16="http://schemas.microsoft.com/office/drawing/2014/main" val="3676942150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652902181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14209303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1939728224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3680706157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109977965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96505408"/>
                    </a:ext>
                  </a:extLst>
                </a:gridCol>
                <a:gridCol w="1391406">
                  <a:extLst>
                    <a:ext uri="{9D8B030D-6E8A-4147-A177-3AD203B41FA5}">
                      <a16:colId xmlns:a16="http://schemas.microsoft.com/office/drawing/2014/main" val="481132621"/>
                    </a:ext>
                  </a:extLst>
                </a:gridCol>
              </a:tblGrid>
              <a:tr h="117932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(Zero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(100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82189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53220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52497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Non-Charter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2160061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173328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Non-DASS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62684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793135"/>
                  </a:ext>
                </a:extLst>
              </a:tr>
              <a:tr h="4782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Non-Small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4263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323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4D25D0-9EC9-4F16-A25B-39C05F96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Reflecting on the Growth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FB0FF-C558-46BB-9654-5D0288FA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0E5FA-2C95-41DE-8198-CAE383B8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What are your initial takeaways on the growth data distributions?</a:t>
            </a:r>
          </a:p>
        </p:txBody>
      </p:sp>
    </p:spTree>
    <p:extLst>
      <p:ext uri="{BB962C8B-B14F-4D97-AF65-F5344CB8AC3E}">
        <p14:creationId xmlns:p14="http://schemas.microsoft.com/office/powerpoint/2010/main" val="1448769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4D25D0-9EC9-4F16-A25B-39C05F96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FB0FF-C558-46BB-9654-5D0288FA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0E5FA-2C95-41DE-8198-CAE383B8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259840"/>
            <a:ext cx="11353800" cy="52019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/>
              <a:t>March 2021:</a:t>
            </a:r>
            <a:r>
              <a:rPr lang="en-US" sz="4400" dirty="0"/>
              <a:t> The Growth Model will be recommended for approval at the SBE Meeting for informational purposes. </a:t>
            </a: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4400" b="1" dirty="0"/>
              <a:t>April 2021 through November 2022</a:t>
            </a:r>
            <a:r>
              <a:rPr lang="en-US" sz="4400" dirty="0"/>
              <a:t>: Work with LEAs and stakeholders on developing and implementing a communications plan, data use cases, etc.​</a:t>
            </a: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4400" b="1" dirty="0"/>
              <a:t>December 2021</a:t>
            </a:r>
            <a:r>
              <a:rPr lang="en-US" sz="4400" dirty="0"/>
              <a:t>: Data to calculate a growth score is unavailable (due to suspension of assessments in 2019–20 school year), continue use of current Academic Indicator methodology​.</a:t>
            </a: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4400" b="1" dirty="0"/>
              <a:t>December 2022</a:t>
            </a:r>
            <a:r>
              <a:rPr lang="en-US" sz="4400" dirty="0"/>
              <a:t>: Release growth scores for informational purposes (using CAASPP data from 2021–2022)​. Continue use of current Academic Indicator methodology​.</a:t>
            </a: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4400" b="1" dirty="0"/>
              <a:t>March 2023 through August 2023</a:t>
            </a:r>
            <a:r>
              <a:rPr lang="en-US" sz="4400" dirty="0"/>
              <a:t>: Discussions with SBE and stakeholders on how to incorporate the Growth Model into the California School Dashboard.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7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C362-E018-4B8C-BB0F-A9CCD5FB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Model Communication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130C-3F88-4609-AFA0-C519FF47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18" y="1539875"/>
            <a:ext cx="11353800" cy="479901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>
                <a:latin typeface="Arial"/>
                <a:cs typeface="Arial"/>
              </a:rPr>
              <a:t>April 2021:</a:t>
            </a:r>
            <a:r>
              <a:rPr lang="en-US" dirty="0">
                <a:latin typeface="Arial"/>
                <a:cs typeface="Arial"/>
              </a:rPr>
              <a:t> Release student-level data files to LEAs via the Test Operations Management System. Additionally, publicly release downloadable d</a:t>
            </a:r>
            <a:r>
              <a:rPr lang="en-US" dirty="0"/>
              <a:t>istrict, school, and student group aggregate data files. C</a:t>
            </a:r>
            <a:r>
              <a:rPr lang="en-US" dirty="0">
                <a:latin typeface="Arial"/>
                <a:cs typeface="Arial"/>
              </a:rPr>
              <a:t>onduct statewide webinar on how to read the publicly available downloadable data files.</a:t>
            </a:r>
          </a:p>
          <a:p>
            <a:r>
              <a:rPr lang="en-US" b="1" dirty="0">
                <a:latin typeface="Arial"/>
                <a:cs typeface="Arial"/>
              </a:rPr>
              <a:t>May through September 2021:</a:t>
            </a:r>
            <a:r>
              <a:rPr lang="en-US" dirty="0">
                <a:latin typeface="Arial"/>
                <a:cs typeface="Arial"/>
              </a:rPr>
              <a:t> Conduct focus groups to develop communication and data use strategies for:</a:t>
            </a:r>
          </a:p>
          <a:p>
            <a:pPr lvl="1"/>
            <a:r>
              <a:rPr lang="en-US" dirty="0"/>
              <a:t>LEA and school administrators</a:t>
            </a:r>
          </a:p>
          <a:p>
            <a:pPr lvl="1"/>
            <a:r>
              <a:rPr lang="en-US" dirty="0"/>
              <a:t>School staff</a:t>
            </a:r>
          </a:p>
          <a:p>
            <a:pPr lvl="1"/>
            <a:r>
              <a:rPr lang="en-US" dirty="0"/>
              <a:t>Parents and the general public</a:t>
            </a:r>
          </a:p>
          <a:p>
            <a:pPr lvl="1"/>
            <a:r>
              <a:rPr lang="en-US" dirty="0">
                <a:latin typeface="Arial"/>
                <a:cs typeface="Arial"/>
              </a:rPr>
              <a:t>Develop a report that displays English Language Proficiency Assessment for California levels with growth scores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F8783-97FB-4C11-B0C8-5800A404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2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4D25D0-9EC9-4F16-A25B-39C05F96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6" name="Content Placeholder 3" descr="A picture of two figures scratching their heads in confusion. A question mark floats above each figure's head.">
            <a:extLst>
              <a:ext uri="{FF2B5EF4-FFF2-40B4-BE49-F238E27FC236}">
                <a16:creationId xmlns:a16="http://schemas.microsoft.com/office/drawing/2014/main" id="{9B6ABA0E-E19E-45C8-B04B-47B4953D1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935" y="2004681"/>
            <a:ext cx="4206605" cy="39932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FB0FF-C558-46BB-9654-5D0288FA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Public Comment 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Phone Number:  (669) 900-6833 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Meeting ID: 898 4974 9360# 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Passcode: 193608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Explored Technical Adjustments for the Residual Gain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14867" y="1646238"/>
            <a:ext cx="5198332" cy="45331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/>
              <a:t>2019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 </a:t>
            </a:r>
            <a:r>
              <a:rPr lang="en-US" sz="2400" b="1" dirty="0">
                <a:latin typeface="Arial"/>
                <a:cs typeface="Arial"/>
              </a:rPr>
              <a:t>Growth Model Stakeholder Group</a:t>
            </a:r>
            <a:r>
              <a:rPr lang="en-US" sz="2400" dirty="0"/>
              <a:t> was convened for four meetings in 2019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Work from these meetings influenced CDE and SBE decisions to continue to pursue a residual gain Student Growth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900057" y="1646238"/>
            <a:ext cx="6011527" cy="45331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>
                <a:latin typeface="Arial"/>
                <a:cs typeface="Arial"/>
              </a:rPr>
              <a:t>2020</a:t>
            </a:r>
            <a:endParaRPr lang="en-US" sz="2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Worked on technical modifications with ETS and the Technical Design Group (TDG)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Revised the highest obtainable scale score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Developed new regression formula to increase accuracy and stability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5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FEE2-ED1D-AA4A-9FC4-88B105E4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Growth Model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A887-749A-474E-86B3-6006907D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646237"/>
            <a:ext cx="11353800" cy="495458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500" dirty="0"/>
              <a:t>The California Department of Education (CDE) has worked closely with the Educational Testing Service (ETS) to improve the validity and cross-time stability of the Residual Gain (RG) model, which is based on </a:t>
            </a:r>
            <a:r>
              <a:rPr lang="en-US" sz="3500" i="1" dirty="0"/>
              <a:t>simple</a:t>
            </a:r>
            <a:r>
              <a:rPr lang="en-US" sz="3500" dirty="0"/>
              <a:t> averages of growth measures.</a:t>
            </a:r>
          </a:p>
          <a:p>
            <a:pPr>
              <a:lnSpc>
                <a:spcPct val="110000"/>
              </a:lnSpc>
            </a:pPr>
            <a:r>
              <a:rPr lang="en-US" sz="3500" dirty="0"/>
              <a:t>ETS has developed the Empirical Best Linear Prediction (EBLP), which creates an approximate </a:t>
            </a:r>
            <a:r>
              <a:rPr lang="en-US" sz="3500" i="1" dirty="0"/>
              <a:t>weighted average </a:t>
            </a:r>
            <a:r>
              <a:rPr lang="en-US" sz="3500" dirty="0"/>
              <a:t>of student growth measures from multiple school years.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1CDB-F56A-1645-BAC4-ECDC73A7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8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FEE2-ED1D-AA4A-9FC4-88B105E4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2" y="0"/>
            <a:ext cx="11353799" cy="1477796"/>
          </a:xfrm>
        </p:spPr>
        <p:txBody>
          <a:bodyPr/>
          <a:lstStyle/>
          <a:p>
            <a:pPr algn="ctr"/>
            <a:r>
              <a:rPr lang="en-US" dirty="0"/>
              <a:t>Growth Model Decisions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A887-749A-474E-86B3-6006907D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97" y="1332625"/>
            <a:ext cx="11585787" cy="50596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rial"/>
                <a:cs typeface="Arial"/>
              </a:rPr>
              <a:t>At the March 2020 SBE Meeting the Board approved: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400" dirty="0"/>
              <a:t>To move forward with the Residual Gain (RG) model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Investigate how additional modifications to RG model could enhance validity and cross-time stability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rial"/>
                <a:cs typeface="Arial"/>
              </a:rPr>
              <a:t>At the November 2020 SBE meeting the Board affirmed: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400" dirty="0"/>
              <a:t>That the EBLP will only use the same subject area when modeling student growth (i.e., only prior ELA results will be used for ELA growth scores), and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400" dirty="0"/>
              <a:t>The maintenance of the current student-level methodology (i.e., not including additional variables), which holds the same expectations for growth for all student groups and allows comparisons of student group data.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1CDB-F56A-1645-BAC4-ECDC73A7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A6EC-C328-8948-8562-97D9FD36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Weighted Averages Under the EBLP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CFDB-DD35-5944-B1A1-11FA0B0D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Gives greater weight to data from the most recent year and less weight to data from previous school years.</a:t>
            </a:r>
          </a:p>
          <a:p>
            <a:r>
              <a:rPr lang="en-US" dirty="0"/>
              <a:t>Weights are specific to each school and district and are dependent on the number of growth scores for that school or district.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67233-4071-2A4C-A59A-47EF773C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DC7-FFE9-CC41-AF12-3143A7C1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and Limitations of the </a:t>
            </a:r>
            <a:br>
              <a:rPr lang="en-US" dirty="0"/>
            </a:br>
            <a:r>
              <a:rPr lang="en-US" dirty="0"/>
              <a:t>EBLP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5530-1F9A-C44F-B6F0-71F83264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200"/>
              </a:spcAft>
            </a:pPr>
            <a:r>
              <a:rPr lang="en-US" sz="3200" dirty="0"/>
              <a:t>The EBLP increases accuracy and stability in the growth scores for schools and small student group populations.    </a:t>
            </a:r>
          </a:p>
          <a:p>
            <a:pPr fontAlgn="base">
              <a:spcBef>
                <a:spcPts val="600"/>
              </a:spcBef>
            </a:pPr>
            <a:r>
              <a:rPr lang="en-US" sz="3200" dirty="0"/>
              <a:t>However, it does not always increase the accuracy at the district level when larger numbers of scores are involved. </a:t>
            </a:r>
          </a:p>
          <a:p>
            <a:pPr lvl="1" fontAlgn="base">
              <a:spcBef>
                <a:spcPts val="600"/>
              </a:spcBef>
            </a:pPr>
            <a:r>
              <a:rPr lang="en-US" sz="2800" dirty="0"/>
              <a:t>Here, the simple average works well.</a:t>
            </a:r>
            <a:r>
              <a:rPr lang="en-US" sz="3700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2E4D3-DF56-D347-9DA9-A5BDCEF8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5484"/>
      </p:ext>
    </p:extLst>
  </p:cSld>
  <p:clrMapOvr>
    <a:masterClrMapping/>
  </p:clrMapOvr>
</p:sld>
</file>

<file path=ppt/theme/theme1.xml><?xml version="1.0" encoding="utf-8"?>
<a:theme xmlns:a="http://schemas.openxmlformats.org/drawingml/2006/main" name="2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BA2F52-3D79-4D5A-A2A8-7BFEC56B3DB1}" vid="{D36AF434-9944-480F-BA7C-28E2586817E5}"/>
    </a:ext>
  </a:extLst>
</a:theme>
</file>

<file path=ppt/theme/theme2.xml><?xml version="1.0" encoding="utf-8"?>
<a:theme xmlns:a="http://schemas.openxmlformats.org/drawingml/2006/main" name="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3.xml><?xml version="1.0" encoding="utf-8"?>
<a:theme xmlns:a="http://schemas.openxmlformats.org/drawingml/2006/main" name="1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4.xml><?xml version="1.0" encoding="utf-8"?>
<a:theme xmlns:a="http://schemas.openxmlformats.org/drawingml/2006/main" name="1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1499982-739D-43E6-A65E-4DB77BD5D6B0}" vid="{E5BAD084-8A43-4E21-83CF-7BF6540E3079}"/>
    </a:ext>
  </a:extLst>
</a:theme>
</file>

<file path=ppt/theme/theme5.xml><?xml version="1.0" encoding="utf-8"?>
<a:theme xmlns:a="http://schemas.openxmlformats.org/drawingml/2006/main" name="3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A95F0B-CE47-4D68-882B-ABF1506AD24F}" vid="{416E266A-1C2B-42D4-A9B9-8032785B5A96}"/>
    </a:ext>
  </a:extLst>
</a:theme>
</file>

<file path=ppt/theme/theme6.xml><?xml version="1.0" encoding="utf-8"?>
<a:theme xmlns:a="http://schemas.openxmlformats.org/drawingml/2006/main" name="5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A95F0B-CE47-4D68-882B-ABF1506AD24F}" vid="{568EABB9-3D04-48A5-A651-14BD01EA9E1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CPAG Slides</Template>
  <TotalTime>0</TotalTime>
  <Words>2666</Words>
  <Application>Microsoft Office PowerPoint</Application>
  <PresentationFormat>Widescreen</PresentationFormat>
  <Paragraphs>1048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Courier New</vt:lpstr>
      <vt:lpstr>Wingdings</vt:lpstr>
      <vt:lpstr>2_AAU Slide Master</vt:lpstr>
      <vt:lpstr>ADAD Layout</vt:lpstr>
      <vt:lpstr>1_ADAD Layout</vt:lpstr>
      <vt:lpstr>1_AAU Slide Master</vt:lpstr>
      <vt:lpstr>3_AAU Slide Master</vt:lpstr>
      <vt:lpstr>5_AAU Slide Master</vt:lpstr>
      <vt:lpstr>Item 3: Update on the Development of a Student Growth Model for the Integrated Local, State, and Federal Accountability and Continuous Improvement System</vt:lpstr>
      <vt:lpstr>California Has Invested Significant Time &amp; Effort in Researching Student Growth for Accountability</vt:lpstr>
      <vt:lpstr>CDE Explored  Three Different Growth Models</vt:lpstr>
      <vt:lpstr>SBE Pause on Growth Model</vt:lpstr>
      <vt:lpstr>Explored Technical Adjustments for the Residual Gain Model</vt:lpstr>
      <vt:lpstr>Growth Model Work</vt:lpstr>
      <vt:lpstr>Growth Model Decisions in 2020</vt:lpstr>
      <vt:lpstr>Weighted Averages Under the EBLP</vt:lpstr>
      <vt:lpstr>Strengths and Limitations of the  EBLP Method</vt:lpstr>
      <vt:lpstr>Recommended Hybrid Method</vt:lpstr>
      <vt:lpstr>LEA and School Level Growth Data by Student Group</vt:lpstr>
      <vt:lpstr>Reading and Interpreting Growth Score Distributions: Data</vt:lpstr>
      <vt:lpstr>Reading and Interpreting Growth Score Distributions: Visual Charts</vt:lpstr>
      <vt:lpstr>Distribution of ELA Growth Scores (LEA): Race/Ethnicity Groups</vt:lpstr>
      <vt:lpstr>Distribution of ELA Growth Scores (LEA): Race/Ethnicity Groups in Table Form</vt:lpstr>
      <vt:lpstr>Distribution of ELA Growth Scores (LEA): Program Groups</vt:lpstr>
      <vt:lpstr>Distribution of ELA Growth Scores (LEA): Program Groups in Table Form</vt:lpstr>
      <vt:lpstr>Distribution of ELA Growth Scores (LEA): English Learners</vt:lpstr>
      <vt:lpstr>Distribution of ELA Growth Scores (LEA): English Learners in Table Form</vt:lpstr>
      <vt:lpstr>Distribution of MATH Growth Scores (LEA): Race/Ethnicity Groups</vt:lpstr>
      <vt:lpstr>Distribution of MATH Growth Scores (LEA): Race/Ethnicity Groups in Table Form</vt:lpstr>
      <vt:lpstr>Distribution of MATH Growth Scores (LEA): Program Groups</vt:lpstr>
      <vt:lpstr>Distribution of MATH Growth Scores (LEA): Program Groups in Table Form</vt:lpstr>
      <vt:lpstr>Distribution of MATH Growth Scores (LEA): English Learners</vt:lpstr>
      <vt:lpstr>Distribution of MATH Growth Scores (LEA): English Learners in Table Form</vt:lpstr>
      <vt:lpstr>Distribution of ELA Growth Scores (School): Race/Ethnicity Groups</vt:lpstr>
      <vt:lpstr>Distribution of ELA Growth Scores (School):  Race/Ethnicity Groups in Table Form</vt:lpstr>
      <vt:lpstr>Distribution of ELA Growth Scores (School): Program Groups</vt:lpstr>
      <vt:lpstr>Distribution of ELA Growth Scores (School): Program Groups in Table Form</vt:lpstr>
      <vt:lpstr>Distribution of ELA Growth Scores (School): English Learners</vt:lpstr>
      <vt:lpstr>Distribution of ELA Growth Scores (School): English Learners in Table Form</vt:lpstr>
      <vt:lpstr>Distribution of ELA Growth Scores (School): School Types</vt:lpstr>
      <vt:lpstr>Distribution of ELA Growth Scores (School): School Types in Table Form</vt:lpstr>
      <vt:lpstr>Distribution of MATH Growth Scores (School): Race/Ethnicity Groups</vt:lpstr>
      <vt:lpstr>Distribution of MATH Growth Scores (School): Race/Ethnicity Groups in Table Form</vt:lpstr>
      <vt:lpstr>Distribution of MATH Growth Scores (School): Program Groups</vt:lpstr>
      <vt:lpstr>Distribution of MATH Growth Scores (School): Program Groups in Table Form</vt:lpstr>
      <vt:lpstr>Distribution of MATH Growth Scores (School): English Learners</vt:lpstr>
      <vt:lpstr>Distribution of MATH Growth Scores (School): English Learners in Table Form</vt:lpstr>
      <vt:lpstr>Distribution of MATH Growth Scores (School): School Types</vt:lpstr>
      <vt:lpstr>Distribution of MATH Growth Scores (School): School Types in Table Form</vt:lpstr>
      <vt:lpstr>Reflecting on the Growth Data</vt:lpstr>
      <vt:lpstr>Next Steps</vt:lpstr>
      <vt:lpstr>Growth Model Communication Timeline</vt:lpstr>
      <vt:lpstr>Questions</vt:lpstr>
      <vt:lpstr>Public Comment Line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2021 Agenda Item 03 Slides - California Practioners Advisiory Group (CA Dept of Education)</dc:title>
  <dc:subject>Presentation slides for Agenda Item 03 at the February California Practioners Advisiory Group meeting.</dc:subject>
  <dc:creator/>
  <cp:lastModifiedBy/>
  <cp:revision>1</cp:revision>
  <dcterms:created xsi:type="dcterms:W3CDTF">2023-11-02T20:13:52Z</dcterms:created>
  <dcterms:modified xsi:type="dcterms:W3CDTF">2023-11-02T20:14:29Z</dcterms:modified>
</cp:coreProperties>
</file>