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4"/>
  </p:notesMasterIdLst>
  <p:sldIdLst>
    <p:sldId id="1290" r:id="rId5"/>
    <p:sldId id="1303" r:id="rId6"/>
    <p:sldId id="1298" r:id="rId7"/>
    <p:sldId id="1304" r:id="rId8"/>
    <p:sldId id="1305" r:id="rId9"/>
    <p:sldId id="1306" r:id="rId10"/>
    <p:sldId id="1307" r:id="rId11"/>
    <p:sldId id="1308" r:id="rId12"/>
    <p:sldId id="1310" r:id="rId13"/>
    <p:sldId id="1309" r:id="rId14"/>
    <p:sldId id="1311" r:id="rId15"/>
    <p:sldId id="1320" r:id="rId16"/>
    <p:sldId id="1317" r:id="rId17"/>
    <p:sldId id="258" r:id="rId18"/>
    <p:sldId id="1318" r:id="rId19"/>
    <p:sldId id="261" r:id="rId20"/>
    <p:sldId id="262" r:id="rId21"/>
    <p:sldId id="1319" r:id="rId22"/>
    <p:sldId id="264" r:id="rId23"/>
    <p:sldId id="265" r:id="rId24"/>
    <p:sldId id="266" r:id="rId25"/>
    <p:sldId id="267" r:id="rId26"/>
    <p:sldId id="268" r:id="rId27"/>
    <p:sldId id="269" r:id="rId28"/>
    <p:sldId id="270" r:id="rId29"/>
    <p:sldId id="272" r:id="rId30"/>
    <p:sldId id="271" r:id="rId31"/>
    <p:sldId id="275" r:id="rId32"/>
    <p:sldId id="260" r:id="rId33"/>
    <p:sldId id="259" r:id="rId34"/>
    <p:sldId id="1292" r:id="rId35"/>
    <p:sldId id="1301" r:id="rId36"/>
    <p:sldId id="1300" r:id="rId37"/>
    <p:sldId id="263" r:id="rId38"/>
    <p:sldId id="1293" r:id="rId39"/>
    <p:sldId id="1294" r:id="rId40"/>
    <p:sldId id="1295" r:id="rId41"/>
    <p:sldId id="1296" r:id="rId42"/>
    <p:sldId id="1325" r:id="rId43"/>
    <p:sldId id="1324" r:id="rId44"/>
    <p:sldId id="1326" r:id="rId45"/>
    <p:sldId id="1327" r:id="rId46"/>
    <p:sldId id="1322" r:id="rId47"/>
    <p:sldId id="1321" r:id="rId48"/>
    <p:sldId id="1315" r:id="rId49"/>
    <p:sldId id="1316" r:id="rId50"/>
    <p:sldId id="1302" r:id="rId51"/>
    <p:sldId id="1291" r:id="rId52"/>
    <p:sldId id="1328" r:id="rId53"/>
  </p:sldIdLst>
  <p:sldSz cx="12192000" cy="6858000"/>
  <p:notesSz cx="6858000" cy="168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D97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580" autoAdjust="0"/>
  </p:normalViewPr>
  <p:slideViewPr>
    <p:cSldViewPr snapToGrid="0">
      <p:cViewPr varScale="1">
        <p:scale>
          <a:sx n="46" d="100"/>
          <a:sy n="46" d="100"/>
        </p:scale>
        <p:origin x="1420" y="2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1554" y="172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9E1C0B-C843-4DA9-B542-CE7CED5AC989}" type="datetimeFigureOut">
              <a:rPr lang="en-US" smtClean="0"/>
              <a:t>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5DF76B-1C96-49C1-8C35-BECDB5C37C40}" type="slidenum">
              <a:rPr lang="en-US" smtClean="0"/>
              <a:t>‹#›</a:t>
            </a:fld>
            <a:endParaRPr lang="en-US"/>
          </a:p>
        </p:txBody>
      </p:sp>
    </p:spTree>
    <p:extLst>
      <p:ext uri="{BB962C8B-B14F-4D97-AF65-F5344CB8AC3E}">
        <p14:creationId xmlns:p14="http://schemas.microsoft.com/office/powerpoint/2010/main" val="843898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endParaRPr lang="en-US"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lIns="92958" tIns="46479" rIns="92958" bIns="46479"/>
          <a:lstStyle/>
          <a:p>
            <a:pPr marL="0" marR="0" lvl="0" indent="0" algn="r" defTabSz="464790" rtl="0" eaLnBrk="1" fontAlgn="auto" latinLnBrk="0" hangingPunct="1">
              <a:lnSpc>
                <a:spcPct val="100000"/>
              </a:lnSpc>
              <a:spcBef>
                <a:spcPts val="0"/>
              </a:spcBef>
              <a:spcAft>
                <a:spcPts val="0"/>
              </a:spcAft>
              <a:buClrTx/>
              <a:buSzTx/>
              <a:buFontTx/>
              <a:buNone/>
              <a:tabLst/>
              <a:defRPr/>
            </a:pPr>
            <a:fld id="{609D2656-D242-46E7-ACDA-47CFC6F259E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479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0721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95DF76B-1C96-49C1-8C35-BECDB5C37C40}" type="slidenum">
              <a:rPr lang="en-US" smtClean="0"/>
              <a:t>10</a:t>
            </a:fld>
            <a:endParaRPr lang="en-US"/>
          </a:p>
        </p:txBody>
      </p:sp>
    </p:spTree>
    <p:extLst>
      <p:ext uri="{BB962C8B-B14F-4D97-AF65-F5344CB8AC3E}">
        <p14:creationId xmlns:p14="http://schemas.microsoft.com/office/powerpoint/2010/main" val="762834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95DF76B-1C96-49C1-8C35-BECDB5C37C40}" type="slidenum">
              <a:rPr lang="en-US" smtClean="0"/>
              <a:t>11</a:t>
            </a:fld>
            <a:endParaRPr lang="en-US"/>
          </a:p>
        </p:txBody>
      </p:sp>
    </p:spTree>
    <p:extLst>
      <p:ext uri="{BB962C8B-B14F-4D97-AF65-F5344CB8AC3E}">
        <p14:creationId xmlns:p14="http://schemas.microsoft.com/office/powerpoint/2010/main" val="2505216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95DF76B-1C96-49C1-8C35-BECDB5C37C40}" type="slidenum">
              <a:rPr lang="en-US" smtClean="0"/>
              <a:t>12</a:t>
            </a:fld>
            <a:endParaRPr lang="en-US"/>
          </a:p>
        </p:txBody>
      </p:sp>
    </p:spTree>
    <p:extLst>
      <p:ext uri="{BB962C8B-B14F-4D97-AF65-F5344CB8AC3E}">
        <p14:creationId xmlns:p14="http://schemas.microsoft.com/office/powerpoint/2010/main" val="3571636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82b06d63d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82b06d63d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82b06d63d5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82b06d63d5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749f3168f1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749f3168f1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749f3168f1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749f3168f1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FontTx/>
              <a:buNone/>
            </a:pP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74d836f61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74d836f61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FontTx/>
              <a:buNone/>
            </a:pP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749f3168f1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749f3168f1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FontTx/>
              <a:buNone/>
            </a:pP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749f3168f1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749f3168f1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FontTx/>
              <a:buNone/>
            </a:pP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95DF76B-1C96-49C1-8C35-BECDB5C37C40}" type="slidenum">
              <a:rPr lang="en-US" smtClean="0"/>
              <a:t>2</a:t>
            </a:fld>
            <a:endParaRPr lang="en-US"/>
          </a:p>
        </p:txBody>
      </p:sp>
    </p:spTree>
    <p:extLst>
      <p:ext uri="{BB962C8B-B14F-4D97-AF65-F5344CB8AC3E}">
        <p14:creationId xmlns:p14="http://schemas.microsoft.com/office/powerpoint/2010/main" val="2410182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749f3168f1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749f3168f1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49f3168f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49f3168f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FontTx/>
              <a:buNone/>
            </a:pP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749f3168f1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749f3168f1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749f3168f1_0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749f3168f1_0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74bb6800d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74bb6800d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FontTx/>
              <a:buNone/>
            </a:pP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749f3168f1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749f3168f1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FontTx/>
              <a:buNone/>
            </a:pP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749f3168f1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749f3168f1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a:endParaRPr lang="en-US" sz="1100" dirty="0">
              <a:solidFill>
                <a:srgbClr val="000000"/>
              </a:solidFill>
              <a:latin typeface="Arial"/>
              <a:ea typeface="Arial"/>
              <a:cs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latin typeface="Arial"/>
              <a:cs typeface="Arial"/>
            </a:endParaRPr>
          </a:p>
        </p:txBody>
      </p:sp>
      <p:sp>
        <p:nvSpPr>
          <p:cNvPr id="4" name="Slide Number Placeholder 3"/>
          <p:cNvSpPr>
            <a:spLocks noGrp="1"/>
          </p:cNvSpPr>
          <p:nvPr>
            <p:ph type="sldNum" sz="quarter" idx="5"/>
          </p:nvPr>
        </p:nvSpPr>
        <p:spPr/>
        <p:txBody>
          <a:bodyPr/>
          <a:lstStyle/>
          <a:p>
            <a:fld id="{695DF76B-1C96-49C1-8C35-BECDB5C37C40}" type="slidenum">
              <a:rPr lang="en-US" smtClean="0"/>
              <a:t>29</a:t>
            </a:fld>
            <a:endParaRPr lang="en-US"/>
          </a:p>
        </p:txBody>
      </p:sp>
    </p:spTree>
    <p:extLst>
      <p:ext uri="{BB962C8B-B14F-4D97-AF65-F5344CB8AC3E}">
        <p14:creationId xmlns:p14="http://schemas.microsoft.com/office/powerpoint/2010/main" val="3400918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95DF76B-1C96-49C1-8C35-BECDB5C37C40}" type="slidenum">
              <a:rPr lang="en-US" smtClean="0"/>
              <a:t>3</a:t>
            </a:fld>
            <a:endParaRPr lang="en-US"/>
          </a:p>
        </p:txBody>
      </p:sp>
    </p:spTree>
    <p:extLst>
      <p:ext uri="{BB962C8B-B14F-4D97-AF65-F5344CB8AC3E}">
        <p14:creationId xmlns:p14="http://schemas.microsoft.com/office/powerpoint/2010/main" val="30782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95DF76B-1C96-49C1-8C35-BECDB5C37C40}" type="slidenum">
              <a:rPr lang="en-US" smtClean="0"/>
              <a:t>30</a:t>
            </a:fld>
            <a:endParaRPr lang="en-US"/>
          </a:p>
        </p:txBody>
      </p:sp>
    </p:spTree>
    <p:extLst>
      <p:ext uri="{BB962C8B-B14F-4D97-AF65-F5344CB8AC3E}">
        <p14:creationId xmlns:p14="http://schemas.microsoft.com/office/powerpoint/2010/main" val="810894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16000"/>
            <a:ext cx="5486400" cy="3086100"/>
          </a:xfrm>
        </p:spPr>
      </p:sp>
      <p:sp>
        <p:nvSpPr>
          <p:cNvPr id="3" name="Notes Placeholder 2"/>
          <p:cNvSpPr>
            <a:spLocks noGrp="1"/>
          </p:cNvSpPr>
          <p:nvPr>
            <p:ph type="body" idx="1"/>
          </p:nvPr>
        </p:nvSpPr>
        <p:spPr>
          <a:xfrm>
            <a:off x="419100" y="4292600"/>
            <a:ext cx="6083300" cy="4622800"/>
          </a:xfrm>
        </p:spPr>
        <p:txBody>
          <a:bodyPr/>
          <a:lstStyle/>
          <a:p>
            <a:endParaRPr lang="en-US" sz="1600" dirty="0">
              <a:latin typeface="Arial"/>
              <a:cs typeface="Arial"/>
            </a:endParaRPr>
          </a:p>
        </p:txBody>
      </p:sp>
      <p:sp>
        <p:nvSpPr>
          <p:cNvPr id="4" name="Slide Number Placeholder 3"/>
          <p:cNvSpPr>
            <a:spLocks noGrp="1"/>
          </p:cNvSpPr>
          <p:nvPr>
            <p:ph type="sldNum" sz="quarter" idx="5"/>
          </p:nvPr>
        </p:nvSpPr>
        <p:spPr/>
        <p:txBody>
          <a:bodyPr/>
          <a:lstStyle/>
          <a:p>
            <a:fld id="{695DF76B-1C96-49C1-8C35-BECDB5C37C40}" type="slidenum">
              <a:rPr lang="en-US" smtClean="0"/>
              <a:t>31</a:t>
            </a:fld>
            <a:endParaRPr lang="en-US"/>
          </a:p>
        </p:txBody>
      </p:sp>
    </p:spTree>
    <p:extLst>
      <p:ext uri="{BB962C8B-B14F-4D97-AF65-F5344CB8AC3E}">
        <p14:creationId xmlns:p14="http://schemas.microsoft.com/office/powerpoint/2010/main" val="6747299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905250"/>
          </a:xfrm>
        </p:spPr>
        <p:txBody>
          <a:bodyPr/>
          <a:lstStyle/>
          <a:p>
            <a:endParaRPr lang="en-US"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95DF76B-1C96-49C1-8C35-BECDB5C37C40}" type="slidenum">
              <a:rPr lang="en-US" smtClean="0"/>
              <a:t>32</a:t>
            </a:fld>
            <a:endParaRPr lang="en-US"/>
          </a:p>
        </p:txBody>
      </p:sp>
    </p:spTree>
    <p:extLst>
      <p:ext uri="{BB962C8B-B14F-4D97-AF65-F5344CB8AC3E}">
        <p14:creationId xmlns:p14="http://schemas.microsoft.com/office/powerpoint/2010/main" val="13426446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06400"/>
            <a:ext cx="5486400" cy="3086100"/>
          </a:xfrm>
        </p:spPr>
      </p:sp>
      <p:sp>
        <p:nvSpPr>
          <p:cNvPr id="3" name="Notes Placeholder 2"/>
          <p:cNvSpPr>
            <a:spLocks noGrp="1"/>
          </p:cNvSpPr>
          <p:nvPr>
            <p:ph type="body" idx="1"/>
          </p:nvPr>
        </p:nvSpPr>
        <p:spPr>
          <a:xfrm>
            <a:off x="495300" y="3721100"/>
            <a:ext cx="6057900" cy="5118100"/>
          </a:xfrm>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95DF76B-1C96-49C1-8C35-BECDB5C37C40}" type="slidenum">
              <a:rPr lang="en-US" smtClean="0"/>
              <a:t>33</a:t>
            </a:fld>
            <a:endParaRPr lang="en-US"/>
          </a:p>
        </p:txBody>
      </p:sp>
    </p:spTree>
    <p:extLst>
      <p:ext uri="{BB962C8B-B14F-4D97-AF65-F5344CB8AC3E}">
        <p14:creationId xmlns:p14="http://schemas.microsoft.com/office/powerpoint/2010/main" val="24789642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95DF76B-1C96-49C1-8C35-BECDB5C37C40}" type="slidenum">
              <a:rPr lang="en-US" smtClean="0"/>
              <a:t>34</a:t>
            </a:fld>
            <a:endParaRPr lang="en-US"/>
          </a:p>
        </p:txBody>
      </p:sp>
    </p:spTree>
    <p:extLst>
      <p:ext uri="{BB962C8B-B14F-4D97-AF65-F5344CB8AC3E}">
        <p14:creationId xmlns:p14="http://schemas.microsoft.com/office/powerpoint/2010/main" val="8128916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14350" y="4400549"/>
            <a:ext cx="5848350" cy="4362451"/>
          </a:xfrm>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95DF76B-1C96-49C1-8C35-BECDB5C37C40}" type="slidenum">
              <a:rPr lang="en-US" smtClean="0"/>
              <a:t>35</a:t>
            </a:fld>
            <a:endParaRPr lang="en-US"/>
          </a:p>
        </p:txBody>
      </p:sp>
    </p:spTree>
    <p:extLst>
      <p:ext uri="{BB962C8B-B14F-4D97-AF65-F5344CB8AC3E}">
        <p14:creationId xmlns:p14="http://schemas.microsoft.com/office/powerpoint/2010/main" val="34447527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8175"/>
            <a:ext cx="5486400" cy="3086100"/>
          </a:xfrm>
        </p:spPr>
      </p:sp>
      <p:sp>
        <p:nvSpPr>
          <p:cNvPr id="3" name="Notes Placeholder 2"/>
          <p:cNvSpPr>
            <a:spLocks noGrp="1"/>
          </p:cNvSpPr>
          <p:nvPr>
            <p:ph type="body" idx="1"/>
          </p:nvPr>
        </p:nvSpPr>
        <p:spPr>
          <a:xfrm>
            <a:off x="495301" y="4010025"/>
            <a:ext cx="5867400" cy="4867275"/>
          </a:xfrm>
        </p:spPr>
        <p:txBody>
          <a:bodyPr/>
          <a:lstStyle/>
          <a:p>
            <a:endParaRPr lang="en-US" sz="1400" dirty="0">
              <a:latin typeface="Arial"/>
              <a:cs typeface="Arial"/>
            </a:endParaRPr>
          </a:p>
        </p:txBody>
      </p:sp>
      <p:sp>
        <p:nvSpPr>
          <p:cNvPr id="4" name="Slide Number Placeholder 3"/>
          <p:cNvSpPr>
            <a:spLocks noGrp="1"/>
          </p:cNvSpPr>
          <p:nvPr>
            <p:ph type="sldNum" sz="quarter" idx="5"/>
          </p:nvPr>
        </p:nvSpPr>
        <p:spPr/>
        <p:txBody>
          <a:bodyPr/>
          <a:lstStyle/>
          <a:p>
            <a:fld id="{695DF76B-1C96-49C1-8C35-BECDB5C37C40}" type="slidenum">
              <a:rPr lang="en-US" smtClean="0"/>
              <a:t>36</a:t>
            </a:fld>
            <a:endParaRPr lang="en-US"/>
          </a:p>
        </p:txBody>
      </p:sp>
    </p:spTree>
    <p:extLst>
      <p:ext uri="{BB962C8B-B14F-4D97-AF65-F5344CB8AC3E}">
        <p14:creationId xmlns:p14="http://schemas.microsoft.com/office/powerpoint/2010/main" val="10633095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95DF76B-1C96-49C1-8C35-BECDB5C37C40}" type="slidenum">
              <a:rPr lang="en-US" smtClean="0"/>
              <a:t>37</a:t>
            </a:fld>
            <a:endParaRPr lang="en-US"/>
          </a:p>
        </p:txBody>
      </p:sp>
    </p:spTree>
    <p:extLst>
      <p:ext uri="{BB962C8B-B14F-4D97-AF65-F5344CB8AC3E}">
        <p14:creationId xmlns:p14="http://schemas.microsoft.com/office/powerpoint/2010/main" val="26948574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81025"/>
            <a:ext cx="5486400" cy="3086100"/>
          </a:xfrm>
        </p:spPr>
      </p:sp>
      <p:sp>
        <p:nvSpPr>
          <p:cNvPr id="3" name="Notes Placeholder 2"/>
          <p:cNvSpPr>
            <a:spLocks noGrp="1"/>
          </p:cNvSpPr>
          <p:nvPr>
            <p:ph type="body" idx="1"/>
          </p:nvPr>
        </p:nvSpPr>
        <p:spPr>
          <a:xfrm>
            <a:off x="400050" y="3819525"/>
            <a:ext cx="6127750" cy="5146675"/>
          </a:xfrm>
        </p:spPr>
        <p:txBody>
          <a:bodyPr/>
          <a:lstStyle/>
          <a:p>
            <a:endParaRPr lang="en-US" dirty="0">
              <a:latin typeface="Arial"/>
              <a:cs typeface="Arial"/>
            </a:endParaRPr>
          </a:p>
        </p:txBody>
      </p:sp>
      <p:sp>
        <p:nvSpPr>
          <p:cNvPr id="4" name="Slide Number Placeholder 3"/>
          <p:cNvSpPr>
            <a:spLocks noGrp="1"/>
          </p:cNvSpPr>
          <p:nvPr>
            <p:ph type="sldNum" sz="quarter" idx="5"/>
          </p:nvPr>
        </p:nvSpPr>
        <p:spPr/>
        <p:txBody>
          <a:bodyPr/>
          <a:lstStyle/>
          <a:p>
            <a:fld id="{695DF76B-1C96-49C1-8C35-BECDB5C37C40}" type="slidenum">
              <a:rPr lang="en-US" smtClean="0"/>
              <a:t>38</a:t>
            </a:fld>
            <a:endParaRPr lang="en-US"/>
          </a:p>
        </p:txBody>
      </p:sp>
    </p:spTree>
    <p:extLst>
      <p:ext uri="{BB962C8B-B14F-4D97-AF65-F5344CB8AC3E}">
        <p14:creationId xmlns:p14="http://schemas.microsoft.com/office/powerpoint/2010/main" val="941495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95DF76B-1C96-49C1-8C35-BECDB5C37C40}" type="slidenum">
              <a:rPr lang="en-US" smtClean="0"/>
              <a:t>39</a:t>
            </a:fld>
            <a:endParaRPr lang="en-US"/>
          </a:p>
        </p:txBody>
      </p:sp>
    </p:spTree>
    <p:extLst>
      <p:ext uri="{BB962C8B-B14F-4D97-AF65-F5344CB8AC3E}">
        <p14:creationId xmlns:p14="http://schemas.microsoft.com/office/powerpoint/2010/main" val="2744115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95DF76B-1C96-49C1-8C35-BECDB5C37C40}" type="slidenum">
              <a:rPr lang="en-US" smtClean="0"/>
              <a:t>4</a:t>
            </a:fld>
            <a:endParaRPr lang="en-US"/>
          </a:p>
        </p:txBody>
      </p:sp>
    </p:spTree>
    <p:extLst>
      <p:ext uri="{BB962C8B-B14F-4D97-AF65-F5344CB8AC3E}">
        <p14:creationId xmlns:p14="http://schemas.microsoft.com/office/powerpoint/2010/main" val="6254700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95DF76B-1C96-49C1-8C35-BECDB5C37C40}" type="slidenum">
              <a:rPr lang="en-US" smtClean="0"/>
              <a:t>40</a:t>
            </a:fld>
            <a:endParaRPr lang="en-US"/>
          </a:p>
        </p:txBody>
      </p:sp>
    </p:spTree>
    <p:extLst>
      <p:ext uri="{BB962C8B-B14F-4D97-AF65-F5344CB8AC3E}">
        <p14:creationId xmlns:p14="http://schemas.microsoft.com/office/powerpoint/2010/main" val="6019206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95DF76B-1C96-49C1-8C35-BECDB5C37C40}" type="slidenum">
              <a:rPr lang="en-US" smtClean="0"/>
              <a:t>41</a:t>
            </a:fld>
            <a:endParaRPr lang="en-US"/>
          </a:p>
        </p:txBody>
      </p:sp>
    </p:spTree>
    <p:extLst>
      <p:ext uri="{BB962C8B-B14F-4D97-AF65-F5344CB8AC3E}">
        <p14:creationId xmlns:p14="http://schemas.microsoft.com/office/powerpoint/2010/main" val="7830592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95DF76B-1C96-49C1-8C35-BECDB5C37C40}" type="slidenum">
              <a:rPr lang="en-US" smtClean="0"/>
              <a:t>42</a:t>
            </a:fld>
            <a:endParaRPr lang="en-US"/>
          </a:p>
        </p:txBody>
      </p:sp>
    </p:spTree>
    <p:extLst>
      <p:ext uri="{BB962C8B-B14F-4D97-AF65-F5344CB8AC3E}">
        <p14:creationId xmlns:p14="http://schemas.microsoft.com/office/powerpoint/2010/main" val="5615666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95DF76B-1C96-49C1-8C35-BECDB5C37C40}" type="slidenum">
              <a:rPr lang="en-US" smtClean="0"/>
              <a:t>43</a:t>
            </a:fld>
            <a:endParaRPr lang="en-US"/>
          </a:p>
        </p:txBody>
      </p:sp>
    </p:spTree>
    <p:extLst>
      <p:ext uri="{BB962C8B-B14F-4D97-AF65-F5344CB8AC3E}">
        <p14:creationId xmlns:p14="http://schemas.microsoft.com/office/powerpoint/2010/main" val="29614775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95DF76B-1C96-49C1-8C35-BECDB5C37C40}" type="slidenum">
              <a:rPr lang="en-US" smtClean="0"/>
              <a:t>44</a:t>
            </a:fld>
            <a:endParaRPr lang="en-US"/>
          </a:p>
        </p:txBody>
      </p:sp>
    </p:spTree>
    <p:extLst>
      <p:ext uri="{BB962C8B-B14F-4D97-AF65-F5344CB8AC3E}">
        <p14:creationId xmlns:p14="http://schemas.microsoft.com/office/powerpoint/2010/main" val="2337230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95DF76B-1C96-49C1-8C35-BECDB5C37C40}" type="slidenum">
              <a:rPr lang="en-US" smtClean="0"/>
              <a:t>45</a:t>
            </a:fld>
            <a:endParaRPr lang="en-US"/>
          </a:p>
        </p:txBody>
      </p:sp>
    </p:spTree>
    <p:extLst>
      <p:ext uri="{BB962C8B-B14F-4D97-AF65-F5344CB8AC3E}">
        <p14:creationId xmlns:p14="http://schemas.microsoft.com/office/powerpoint/2010/main" val="4447078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95DF76B-1C96-49C1-8C35-BECDB5C37C40}" type="slidenum">
              <a:rPr lang="en-US" smtClean="0"/>
              <a:t>46</a:t>
            </a:fld>
            <a:endParaRPr lang="en-US"/>
          </a:p>
        </p:txBody>
      </p:sp>
    </p:spTree>
    <p:extLst>
      <p:ext uri="{BB962C8B-B14F-4D97-AF65-F5344CB8AC3E}">
        <p14:creationId xmlns:p14="http://schemas.microsoft.com/office/powerpoint/2010/main" val="34670818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95DF76B-1C96-49C1-8C35-BECDB5C37C40}" type="slidenum">
              <a:rPr lang="en-US" smtClean="0"/>
              <a:t>47</a:t>
            </a:fld>
            <a:endParaRPr lang="en-US"/>
          </a:p>
        </p:txBody>
      </p:sp>
    </p:spTree>
    <p:extLst>
      <p:ext uri="{BB962C8B-B14F-4D97-AF65-F5344CB8AC3E}">
        <p14:creationId xmlns:p14="http://schemas.microsoft.com/office/powerpoint/2010/main" val="35497552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95DF76B-1C96-49C1-8C35-BECDB5C37C40}" type="slidenum">
              <a:rPr lang="en-US" smtClean="0"/>
              <a:t>48</a:t>
            </a:fld>
            <a:endParaRPr lang="en-US"/>
          </a:p>
        </p:txBody>
      </p:sp>
    </p:spTree>
    <p:extLst>
      <p:ext uri="{BB962C8B-B14F-4D97-AF65-F5344CB8AC3E}">
        <p14:creationId xmlns:p14="http://schemas.microsoft.com/office/powerpoint/2010/main" val="2928180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95DF76B-1C96-49C1-8C35-BECDB5C37C40}" type="slidenum">
              <a:rPr lang="en-US" smtClean="0"/>
              <a:t>5</a:t>
            </a:fld>
            <a:endParaRPr lang="en-US"/>
          </a:p>
        </p:txBody>
      </p:sp>
    </p:spTree>
    <p:extLst>
      <p:ext uri="{BB962C8B-B14F-4D97-AF65-F5344CB8AC3E}">
        <p14:creationId xmlns:p14="http://schemas.microsoft.com/office/powerpoint/2010/main" val="629788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95DF76B-1C96-49C1-8C35-BECDB5C37C40}" type="slidenum">
              <a:rPr lang="en-US" smtClean="0"/>
              <a:t>6</a:t>
            </a:fld>
            <a:endParaRPr lang="en-US"/>
          </a:p>
        </p:txBody>
      </p:sp>
    </p:spTree>
    <p:extLst>
      <p:ext uri="{BB962C8B-B14F-4D97-AF65-F5344CB8AC3E}">
        <p14:creationId xmlns:p14="http://schemas.microsoft.com/office/powerpoint/2010/main" val="3188570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95DF76B-1C96-49C1-8C35-BECDB5C37C40}" type="slidenum">
              <a:rPr lang="en-US" smtClean="0"/>
              <a:t>7</a:t>
            </a:fld>
            <a:endParaRPr lang="en-US"/>
          </a:p>
        </p:txBody>
      </p:sp>
    </p:spTree>
    <p:extLst>
      <p:ext uri="{BB962C8B-B14F-4D97-AF65-F5344CB8AC3E}">
        <p14:creationId xmlns:p14="http://schemas.microsoft.com/office/powerpoint/2010/main" val="1653387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95DF76B-1C96-49C1-8C35-BECDB5C37C40}" type="slidenum">
              <a:rPr lang="en-US" smtClean="0"/>
              <a:t>8</a:t>
            </a:fld>
            <a:endParaRPr lang="en-US"/>
          </a:p>
        </p:txBody>
      </p:sp>
    </p:spTree>
    <p:extLst>
      <p:ext uri="{BB962C8B-B14F-4D97-AF65-F5344CB8AC3E}">
        <p14:creationId xmlns:p14="http://schemas.microsoft.com/office/powerpoint/2010/main" val="3676034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95DF76B-1C96-49C1-8C35-BECDB5C37C40}" type="slidenum">
              <a:rPr lang="en-US" smtClean="0"/>
              <a:t>9</a:t>
            </a:fld>
            <a:endParaRPr lang="en-US"/>
          </a:p>
        </p:txBody>
      </p:sp>
    </p:spTree>
    <p:extLst>
      <p:ext uri="{BB962C8B-B14F-4D97-AF65-F5344CB8AC3E}">
        <p14:creationId xmlns:p14="http://schemas.microsoft.com/office/powerpoint/2010/main" val="37774963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ctr">
              <a:defRPr sz="5400">
                <a:solidFill>
                  <a:srgbClr val="0070C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ctr">
              <a:buNone/>
              <a:defRPr>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0" name="Picture 9">
            <a:extLst>
              <a:ext uri="{FF2B5EF4-FFF2-40B4-BE49-F238E27FC236}">
                <a16:creationId xmlns:a16="http://schemas.microsoft.com/office/drawing/2014/main" id="{3EB5962C-1D18-4B9D-BDCB-2D1B71AC81E0}"/>
              </a:ext>
            </a:extLst>
          </p:cNvPr>
          <p:cNvPicPr>
            <a:picLocks noChangeAspect="1"/>
          </p:cNvPicPr>
          <p:nvPr userDrawn="1"/>
        </p:nvPicPr>
        <p:blipFill>
          <a:blip r:embed="rId2"/>
          <a:stretch>
            <a:fillRect/>
          </a:stretch>
        </p:blipFill>
        <p:spPr>
          <a:xfrm>
            <a:off x="245615" y="5815640"/>
            <a:ext cx="893699" cy="893699"/>
          </a:xfrm>
          <a:prstGeom prst="rect">
            <a:avLst/>
          </a:prstGeom>
        </p:spPr>
      </p:pic>
      <p:sp>
        <p:nvSpPr>
          <p:cNvPr id="11" name="TextBox 10">
            <a:extLst>
              <a:ext uri="{FF2B5EF4-FFF2-40B4-BE49-F238E27FC236}">
                <a16:creationId xmlns:a16="http://schemas.microsoft.com/office/drawing/2014/main" id="{027F9DF8-CBEC-4E9D-A403-82183A9FEE1A}"/>
              </a:ext>
            </a:extLst>
          </p:cNvPr>
          <p:cNvSpPr txBox="1"/>
          <p:nvPr userDrawn="1"/>
        </p:nvSpPr>
        <p:spPr>
          <a:xfrm>
            <a:off x="1385624" y="6198847"/>
            <a:ext cx="6412019" cy="461665"/>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California Department of Education</a:t>
            </a:r>
          </a:p>
          <a:p>
            <a:r>
              <a:rPr lang="en-US" sz="1200">
                <a:latin typeface="Arial" panose="020B0604020202020204" pitchFamily="34" charset="0"/>
                <a:cs typeface="Arial" panose="020B0604020202020204" pitchFamily="34" charset="0"/>
              </a:rPr>
              <a:t>Tony Thurmond, State Superintendent of Public Instruction</a:t>
            </a:r>
          </a:p>
        </p:txBody>
      </p:sp>
    </p:spTree>
    <p:extLst>
      <p:ext uri="{BB962C8B-B14F-4D97-AF65-F5344CB8AC3E}">
        <p14:creationId xmlns:p14="http://schemas.microsoft.com/office/powerpoint/2010/main" val="4172798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192507" y="6041362"/>
            <a:ext cx="1340908" cy="365125"/>
          </a:xfrm>
          <a:prstGeom prst="rect">
            <a:avLst/>
          </a:prstGeom>
        </p:spPr>
        <p:txBody>
          <a:bodyPr/>
          <a:lstStyle/>
          <a:p>
            <a:fld id="{B61BEF0D-F0BB-DE4B-95CE-6DB70DBA9567}" type="datetimeFigureOut">
              <a:rPr lang="en-US" dirty="0"/>
              <a:pPr/>
              <a:t>3/1/2023</a:t>
            </a:fld>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410902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192506" y="6041362"/>
            <a:ext cx="1340908" cy="365125"/>
          </a:xfrm>
          <a:prstGeom prst="rect">
            <a:avLst/>
          </a:prstGeom>
        </p:spPr>
        <p:txBody>
          <a:bodyPr/>
          <a:lstStyle/>
          <a:p>
            <a:fld id="{B61BEF0D-F0BB-DE4B-95CE-6DB70DBA9567}" type="datetimeFigureOut">
              <a:rPr lang="en-US" dirty="0"/>
              <a:pPr/>
              <a:t>3/1/2023</a:t>
            </a:fld>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27478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192506" y="6041362"/>
            <a:ext cx="1340908" cy="365125"/>
          </a:xfrm>
          <a:prstGeom prst="rect">
            <a:avLst/>
          </a:prstGeom>
        </p:spPr>
        <p:txBody>
          <a:bodyPr/>
          <a:lstStyle/>
          <a:p>
            <a:fld id="{B61BEF0D-F0BB-DE4B-95CE-6DB70DBA9567}" type="datetimeFigureOut">
              <a:rPr lang="en-US" dirty="0"/>
              <a:pPr/>
              <a:t>3/1/2023</a:t>
            </a:fld>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899473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192506" y="6041362"/>
            <a:ext cx="1340908" cy="365125"/>
          </a:xfrm>
          <a:prstGeom prst="rect">
            <a:avLst/>
          </a:prstGeom>
        </p:spPr>
        <p:txBody>
          <a:bodyPr/>
          <a:lstStyle/>
          <a:p>
            <a:fld id="{B61BEF0D-F0BB-DE4B-95CE-6DB70DBA9567}" type="datetimeFigureOut">
              <a:rPr lang="en-US" dirty="0"/>
              <a:pPr/>
              <a:t>3/1/2023</a:t>
            </a:fld>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32576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192506" y="6041362"/>
            <a:ext cx="1340908" cy="365125"/>
          </a:xfrm>
          <a:prstGeom prst="rect">
            <a:avLst/>
          </a:prstGeom>
        </p:spPr>
        <p:txBody>
          <a:bodyPr/>
          <a:lstStyle/>
          <a:p>
            <a:fld id="{B61BEF0D-F0BB-DE4B-95CE-6DB70DBA9567}" type="datetimeFigureOut">
              <a:rPr lang="en-US" dirty="0"/>
              <a:pPr/>
              <a:t>3/1/2023</a:t>
            </a:fld>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883438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192506" y="6041362"/>
            <a:ext cx="1340908" cy="365125"/>
          </a:xfrm>
          <a:prstGeom prst="rect">
            <a:avLst/>
          </a:prstGeom>
        </p:spPr>
        <p:txBody>
          <a:bodyPr/>
          <a:lstStyle/>
          <a:p>
            <a:fld id="{55C6B4A9-1611-4792-9094-5F34BCA07E0B}" type="datetimeFigureOut">
              <a:rPr lang="en-US" dirty="0"/>
              <a:t>3/1/2023</a:t>
            </a:fld>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a:p>
        </p:txBody>
      </p:sp>
    </p:spTree>
    <p:extLst>
      <p:ext uri="{BB962C8B-B14F-4D97-AF65-F5344CB8AC3E}">
        <p14:creationId xmlns:p14="http://schemas.microsoft.com/office/powerpoint/2010/main" val="4117556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192506" y="6041362"/>
            <a:ext cx="1304743" cy="365125"/>
          </a:xfrm>
          <a:prstGeom prst="rect">
            <a:avLst/>
          </a:prstGeom>
        </p:spPr>
        <p:txBody>
          <a:bodyPr/>
          <a:lstStyle/>
          <a:p>
            <a:fld id="{B61BEF0D-F0BB-DE4B-95CE-6DB70DBA9567}" type="datetimeFigureOut">
              <a:rPr lang="en-US" dirty="0"/>
              <a:pPr/>
              <a:t>3/1/2023</a:t>
            </a:fld>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92785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Alt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6" name="Slide Number Placeholder 5">
            <a:extLst>
              <a:ext uri="{FF2B5EF4-FFF2-40B4-BE49-F238E27FC236}">
                <a16:creationId xmlns:a16="http://schemas.microsoft.com/office/drawing/2014/main" id="{C1755E7F-A9DA-481F-A211-DDD31548418F}"/>
              </a:ext>
            </a:extLst>
          </p:cNvPr>
          <p:cNvSpPr>
            <a:spLocks noGrp="1"/>
          </p:cNvSpPr>
          <p:nvPr>
            <p:ph type="sldNum" sz="quarter" idx="12"/>
          </p:nvPr>
        </p:nvSpPr>
        <p:spPr>
          <a:xfrm>
            <a:off x="8737600" y="6356352"/>
            <a:ext cx="2844800" cy="365125"/>
          </a:xfrm>
          <a:prstGeom prst="rect">
            <a:avLst/>
          </a:prstGeom>
        </p:spPr>
        <p:txBody>
          <a:bodyPr/>
          <a:lstStyle>
            <a:lvl1pPr>
              <a:defRPr/>
            </a:lvl1pPr>
          </a:lstStyle>
          <a:p>
            <a:pPr>
              <a:defRPr/>
            </a:pPr>
            <a:fld id="{7ABAEB25-45CD-47F7-B1A9-F42BDD00BF8A}" type="slidenum">
              <a:rPr lang="en-US"/>
              <a:pPr>
                <a:defRPr/>
              </a:pPr>
              <a:t>‹#›</a:t>
            </a:fld>
            <a:endParaRPr lang="en-US"/>
          </a:p>
        </p:txBody>
      </p:sp>
      <p:sp>
        <p:nvSpPr>
          <p:cNvPr id="7" name="TextBox 6">
            <a:extLst>
              <a:ext uri="{FF2B5EF4-FFF2-40B4-BE49-F238E27FC236}">
                <a16:creationId xmlns:a16="http://schemas.microsoft.com/office/drawing/2014/main" id="{7318795B-38DB-4415-9784-334A96DFB9BE}"/>
              </a:ext>
            </a:extLst>
          </p:cNvPr>
          <p:cNvSpPr txBox="1"/>
          <p:nvPr userDrawn="1"/>
        </p:nvSpPr>
        <p:spPr>
          <a:xfrm>
            <a:off x="1374605" y="664249"/>
            <a:ext cx="4394824" cy="369332"/>
          </a:xfrm>
          <a:prstGeom prst="rect">
            <a:avLst/>
          </a:prstGeom>
          <a:noFill/>
        </p:spPr>
        <p:txBody>
          <a:bodyPr wrap="square" rtlCol="0">
            <a:spAutoFit/>
          </a:bodyPr>
          <a:lstStyle/>
          <a:p>
            <a:r>
              <a:rPr lang="en-US" sz="900" b="1" kern="1200">
                <a:solidFill>
                  <a:schemeClr val="tx1"/>
                </a:solidFill>
                <a:latin typeface="Arial" panose="020B0604020202020204" pitchFamily="34" charset="0"/>
                <a:ea typeface="+mn-ea"/>
                <a:cs typeface="Arial" panose="020B0604020202020204" pitchFamily="34" charset="0"/>
              </a:rPr>
              <a:t>California Department of Education</a:t>
            </a:r>
          </a:p>
          <a:p>
            <a:r>
              <a:rPr lang="en-US" sz="900" b="0" kern="1200">
                <a:solidFill>
                  <a:schemeClr val="tx1"/>
                </a:solidFill>
                <a:latin typeface="Arial" panose="020B0604020202020204" pitchFamily="34" charset="0"/>
                <a:ea typeface="+mn-ea"/>
                <a:cs typeface="Arial" panose="020B0604020202020204" pitchFamily="34" charset="0"/>
              </a:rPr>
              <a:t>Tony Thurmond, State Superintendent of Public Instruction</a:t>
            </a:r>
          </a:p>
        </p:txBody>
      </p:sp>
    </p:spTree>
    <p:extLst>
      <p:ext uri="{BB962C8B-B14F-4D97-AF65-F5344CB8AC3E}">
        <p14:creationId xmlns:p14="http://schemas.microsoft.com/office/powerpoint/2010/main" val="7051710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8" name="Slide Number Placeholder 8"/>
          <p:cNvSpPr>
            <a:spLocks noGrp="1"/>
          </p:cNvSpPr>
          <p:nvPr>
            <p:ph type="sldNum" sz="quarter" idx="4"/>
          </p:nvPr>
        </p:nvSpPr>
        <p:spPr>
          <a:xfrm>
            <a:off x="10972800" y="6217919"/>
            <a:ext cx="609600" cy="426720"/>
          </a:xfrm>
          <a:prstGeom prst="rect">
            <a:avLst/>
          </a:prstGeom>
          <a:noFill/>
        </p:spPr>
        <p:txBody>
          <a:bodyPr vert="horz" lIns="91440" tIns="45720" rIns="91440" bIns="45720" rtlCol="0" anchor="ctr"/>
          <a:lstStyle>
            <a:lvl1pPr algn="ctr">
              <a:defRPr sz="1000" b="0">
                <a:solidFill>
                  <a:schemeClr val="tx1">
                    <a:lumMod val="50000"/>
                    <a:lumOff val="50000"/>
                  </a:schemeClr>
                </a:solidFill>
                <a:latin typeface="+mj-lt"/>
                <a:cs typeface="Arial" panose="020B0604020202020204" pitchFamily="34" charset="0"/>
              </a:defRPr>
            </a:lvl1pPr>
          </a:lstStyle>
          <a:p>
            <a:fld id="{65B3A5B5-D464-4D94-A6FF-B439700E06BB}" type="slidenum">
              <a:rPr lang="en-US" smtClean="0"/>
              <a:pPr/>
              <a:t>‹#›</a:t>
            </a:fld>
            <a:endParaRPr lang="en-US"/>
          </a:p>
        </p:txBody>
      </p:sp>
    </p:spTree>
    <p:extLst>
      <p:ext uri="{BB962C8B-B14F-4D97-AF65-F5344CB8AC3E}">
        <p14:creationId xmlns:p14="http://schemas.microsoft.com/office/powerpoint/2010/main" val="2663549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ction Header - Stage">
    <p:bg>
      <p:bgPr>
        <a:solidFill>
          <a:schemeClr val="bg1"/>
        </a:solidFill>
        <a:effectLst/>
      </p:bgPr>
    </p:bg>
    <p:spTree>
      <p:nvGrpSpPr>
        <p:cNvPr id="1" name=""/>
        <p:cNvGrpSpPr/>
        <p:nvPr/>
      </p:nvGrpSpPr>
      <p:grpSpPr>
        <a:xfrm>
          <a:off x="0" y="0"/>
          <a:ext cx="0" cy="0"/>
          <a:chOff x="0" y="0"/>
          <a:chExt cx="0" cy="0"/>
        </a:xfrm>
      </p:grpSpPr>
      <p:sp>
        <p:nvSpPr>
          <p:cNvPr id="12" name="Pentagon 11"/>
          <p:cNvSpPr/>
          <p:nvPr userDrawn="1"/>
        </p:nvSpPr>
        <p:spPr bwMode="auto">
          <a:xfrm rot="5400000">
            <a:off x="4127500" y="444501"/>
            <a:ext cx="3937003" cy="3048000"/>
          </a:xfrm>
          <a:prstGeom prst="homePlate">
            <a:avLst/>
          </a:prstGeom>
          <a:solidFill>
            <a:srgbClr val="0068AA"/>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a:p>
        </p:txBody>
      </p:sp>
      <p:cxnSp>
        <p:nvCxnSpPr>
          <p:cNvPr id="17" name="Straight Connector 16"/>
          <p:cNvCxnSpPr/>
          <p:nvPr userDrawn="1"/>
        </p:nvCxnSpPr>
        <p:spPr>
          <a:xfrm>
            <a:off x="3352800" y="5484847"/>
            <a:ext cx="5486400" cy="0"/>
          </a:xfrm>
          <a:prstGeom prst="line">
            <a:avLst/>
          </a:prstGeom>
          <a:effectLst/>
        </p:spPr>
        <p:style>
          <a:lnRef idx="2">
            <a:schemeClr val="accent1"/>
          </a:lnRef>
          <a:fillRef idx="0">
            <a:schemeClr val="accent1"/>
          </a:fillRef>
          <a:effectRef idx="1">
            <a:schemeClr val="accent1"/>
          </a:effectRef>
          <a:fontRef idx="minor">
            <a:schemeClr val="tx1"/>
          </a:fontRef>
        </p:style>
      </p:cxnSp>
      <p:grpSp>
        <p:nvGrpSpPr>
          <p:cNvPr id="18" name="Group 17"/>
          <p:cNvGrpSpPr/>
          <p:nvPr userDrawn="1"/>
        </p:nvGrpSpPr>
        <p:grpSpPr>
          <a:xfrm>
            <a:off x="5862108" y="5257800"/>
            <a:ext cx="467784" cy="467784"/>
            <a:chOff x="4413750" y="2433065"/>
            <a:chExt cx="547410" cy="547410"/>
          </a:xfrm>
        </p:grpSpPr>
        <p:sp>
          <p:nvSpPr>
            <p:cNvPr id="19" name="Oval 18"/>
            <p:cNvSpPr/>
            <p:nvPr userDrawn="1"/>
          </p:nvSpPr>
          <p:spPr>
            <a:xfrm>
              <a:off x="4413750" y="2433065"/>
              <a:ext cx="547410" cy="547410"/>
            </a:xfrm>
            <a:prstGeom prst="ellipse">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Lato Light" panose="020F0302020204030203" pitchFamily="34" charset="0"/>
              </a:endParaRPr>
            </a:p>
          </p:txBody>
        </p:sp>
        <p:sp>
          <p:nvSpPr>
            <p:cNvPr id="20" name="Oval 19"/>
            <p:cNvSpPr/>
            <p:nvPr userDrawn="1"/>
          </p:nvSpPr>
          <p:spPr>
            <a:xfrm>
              <a:off x="4517676" y="2536991"/>
              <a:ext cx="339558" cy="339558"/>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Lato Light" panose="020F0302020204030203" pitchFamily="34" charset="0"/>
              </a:endParaRPr>
            </a:p>
          </p:txBody>
        </p:sp>
        <p:sp>
          <p:nvSpPr>
            <p:cNvPr id="21" name="Arc 20"/>
            <p:cNvSpPr/>
            <p:nvPr userDrawn="1"/>
          </p:nvSpPr>
          <p:spPr>
            <a:xfrm rot="2700000">
              <a:off x="4415560" y="2434875"/>
              <a:ext cx="543790" cy="543790"/>
            </a:xfrm>
            <a:prstGeom prst="arc">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latin typeface="Lato Light" panose="020F0302020204030203" pitchFamily="34" charset="0"/>
              </a:endParaRPr>
            </a:p>
          </p:txBody>
        </p:sp>
        <p:sp>
          <p:nvSpPr>
            <p:cNvPr id="22" name="Arc 21"/>
            <p:cNvSpPr/>
            <p:nvPr userDrawn="1"/>
          </p:nvSpPr>
          <p:spPr>
            <a:xfrm rot="18900000" flipH="1">
              <a:off x="4415560" y="2434875"/>
              <a:ext cx="543790" cy="543790"/>
            </a:xfrm>
            <a:prstGeom prst="arc">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latin typeface="Lato Light" panose="020F0302020204030203" pitchFamily="34" charset="0"/>
              </a:endParaRPr>
            </a:p>
          </p:txBody>
        </p:sp>
      </p:grpSp>
      <p:sp>
        <p:nvSpPr>
          <p:cNvPr id="5" name="Slide Number Placeholder 4"/>
          <p:cNvSpPr>
            <a:spLocks noGrp="1"/>
          </p:cNvSpPr>
          <p:nvPr>
            <p:ph type="sldNum" sz="quarter" idx="11"/>
          </p:nvPr>
        </p:nvSpPr>
        <p:spPr>
          <a:xfrm>
            <a:off x="8610600" y="6356350"/>
            <a:ext cx="2743200" cy="365125"/>
          </a:xfrm>
          <a:prstGeom prst="rect">
            <a:avLst/>
          </a:prstGeom>
        </p:spPr>
        <p:txBody>
          <a:bodyPr/>
          <a:lstStyle/>
          <a:p>
            <a:fld id="{65B3A5B5-D464-4D94-A6FF-B439700E06BB}" type="slidenum">
              <a:rPr lang="en-US" smtClean="0"/>
              <a:pPr/>
              <a:t>‹#›</a:t>
            </a:fld>
            <a:endParaRPr lang="en-US"/>
          </a:p>
        </p:txBody>
      </p:sp>
      <p:sp>
        <p:nvSpPr>
          <p:cNvPr id="14" name="Freeform 112"/>
          <p:cNvSpPr>
            <a:spLocks noEditPoints="1"/>
          </p:cNvSpPr>
          <p:nvPr userDrawn="1"/>
        </p:nvSpPr>
        <p:spPr bwMode="auto">
          <a:xfrm rot="10800000">
            <a:off x="5503067" y="1397001"/>
            <a:ext cx="1185868" cy="1202225"/>
          </a:xfrm>
          <a:custGeom>
            <a:avLst/>
            <a:gdLst/>
            <a:ahLst/>
            <a:cxnLst>
              <a:cxn ang="0">
                <a:pos x="26" y="55"/>
              </a:cxn>
              <a:cxn ang="0">
                <a:pos x="14" y="67"/>
              </a:cxn>
              <a:cxn ang="0">
                <a:pos x="13" y="68"/>
              </a:cxn>
              <a:cxn ang="0">
                <a:pos x="12" y="67"/>
              </a:cxn>
              <a:cxn ang="0">
                <a:pos x="0" y="55"/>
              </a:cxn>
              <a:cxn ang="0">
                <a:pos x="0" y="54"/>
              </a:cxn>
              <a:cxn ang="0">
                <a:pos x="1" y="53"/>
              </a:cxn>
              <a:cxn ang="0">
                <a:pos x="8" y="53"/>
              </a:cxn>
              <a:cxn ang="0">
                <a:pos x="8" y="1"/>
              </a:cxn>
              <a:cxn ang="0">
                <a:pos x="10" y="0"/>
              </a:cxn>
              <a:cxn ang="0">
                <a:pos x="17" y="0"/>
              </a:cxn>
              <a:cxn ang="0">
                <a:pos x="18" y="1"/>
              </a:cxn>
              <a:cxn ang="0">
                <a:pos x="18" y="53"/>
              </a:cxn>
              <a:cxn ang="0">
                <a:pos x="25" y="53"/>
              </a:cxn>
              <a:cxn ang="0">
                <a:pos x="27" y="54"/>
              </a:cxn>
              <a:cxn ang="0">
                <a:pos x="26" y="55"/>
              </a:cxn>
              <a:cxn ang="0">
                <a:pos x="67" y="8"/>
              </a:cxn>
              <a:cxn ang="0">
                <a:pos x="66" y="9"/>
              </a:cxn>
              <a:cxn ang="0">
                <a:pos x="34" y="9"/>
              </a:cxn>
              <a:cxn ang="0">
                <a:pos x="33" y="8"/>
              </a:cxn>
              <a:cxn ang="0">
                <a:pos x="33" y="1"/>
              </a:cxn>
              <a:cxn ang="0">
                <a:pos x="34" y="0"/>
              </a:cxn>
              <a:cxn ang="0">
                <a:pos x="66" y="0"/>
              </a:cxn>
              <a:cxn ang="0">
                <a:pos x="67" y="1"/>
              </a:cxn>
              <a:cxn ang="0">
                <a:pos x="67" y="8"/>
              </a:cxn>
              <a:cxn ang="0">
                <a:pos x="60" y="28"/>
              </a:cxn>
              <a:cxn ang="0">
                <a:pos x="58" y="29"/>
              </a:cxn>
              <a:cxn ang="0">
                <a:pos x="34" y="29"/>
              </a:cxn>
              <a:cxn ang="0">
                <a:pos x="33" y="28"/>
              </a:cxn>
              <a:cxn ang="0">
                <a:pos x="33" y="20"/>
              </a:cxn>
              <a:cxn ang="0">
                <a:pos x="34" y="19"/>
              </a:cxn>
              <a:cxn ang="0">
                <a:pos x="58" y="19"/>
              </a:cxn>
              <a:cxn ang="0">
                <a:pos x="60" y="20"/>
              </a:cxn>
              <a:cxn ang="0">
                <a:pos x="60" y="28"/>
              </a:cxn>
              <a:cxn ang="0">
                <a:pos x="52" y="47"/>
              </a:cxn>
              <a:cxn ang="0">
                <a:pos x="51" y="48"/>
              </a:cxn>
              <a:cxn ang="0">
                <a:pos x="34" y="48"/>
              </a:cxn>
              <a:cxn ang="0">
                <a:pos x="33" y="47"/>
              </a:cxn>
              <a:cxn ang="0">
                <a:pos x="33" y="40"/>
              </a:cxn>
              <a:cxn ang="0">
                <a:pos x="34" y="39"/>
              </a:cxn>
              <a:cxn ang="0">
                <a:pos x="51" y="39"/>
              </a:cxn>
              <a:cxn ang="0">
                <a:pos x="52" y="40"/>
              </a:cxn>
              <a:cxn ang="0">
                <a:pos x="52" y="47"/>
              </a:cxn>
              <a:cxn ang="0">
                <a:pos x="45" y="67"/>
              </a:cxn>
              <a:cxn ang="0">
                <a:pos x="44" y="68"/>
              </a:cxn>
              <a:cxn ang="0">
                <a:pos x="34" y="68"/>
              </a:cxn>
              <a:cxn ang="0">
                <a:pos x="33" y="67"/>
              </a:cxn>
              <a:cxn ang="0">
                <a:pos x="33" y="59"/>
              </a:cxn>
              <a:cxn ang="0">
                <a:pos x="34" y="58"/>
              </a:cxn>
              <a:cxn ang="0">
                <a:pos x="44" y="58"/>
              </a:cxn>
              <a:cxn ang="0">
                <a:pos x="45" y="59"/>
              </a:cxn>
              <a:cxn ang="0">
                <a:pos x="45" y="67"/>
              </a:cxn>
            </a:cxnLst>
            <a:rect l="0" t="0" r="r" b="b"/>
            <a:pathLst>
              <a:path w="67" h="68">
                <a:moveTo>
                  <a:pt x="26" y="55"/>
                </a:moveTo>
                <a:cubicBezTo>
                  <a:pt x="14" y="67"/>
                  <a:pt x="14" y="67"/>
                  <a:pt x="14" y="67"/>
                </a:cubicBezTo>
                <a:cubicBezTo>
                  <a:pt x="14" y="68"/>
                  <a:pt x="14" y="68"/>
                  <a:pt x="13" y="68"/>
                </a:cubicBezTo>
                <a:cubicBezTo>
                  <a:pt x="13" y="68"/>
                  <a:pt x="13" y="68"/>
                  <a:pt x="12" y="67"/>
                </a:cubicBezTo>
                <a:cubicBezTo>
                  <a:pt x="0" y="55"/>
                  <a:pt x="0" y="55"/>
                  <a:pt x="0" y="55"/>
                </a:cubicBezTo>
                <a:cubicBezTo>
                  <a:pt x="0" y="55"/>
                  <a:pt x="0" y="54"/>
                  <a:pt x="0" y="54"/>
                </a:cubicBezTo>
                <a:cubicBezTo>
                  <a:pt x="0" y="53"/>
                  <a:pt x="1" y="53"/>
                  <a:pt x="1" y="53"/>
                </a:cubicBezTo>
                <a:cubicBezTo>
                  <a:pt x="8" y="53"/>
                  <a:pt x="8" y="53"/>
                  <a:pt x="8" y="53"/>
                </a:cubicBezTo>
                <a:cubicBezTo>
                  <a:pt x="8" y="1"/>
                  <a:pt x="8" y="1"/>
                  <a:pt x="8" y="1"/>
                </a:cubicBezTo>
                <a:cubicBezTo>
                  <a:pt x="8" y="0"/>
                  <a:pt x="9" y="0"/>
                  <a:pt x="10" y="0"/>
                </a:cubicBezTo>
                <a:cubicBezTo>
                  <a:pt x="17" y="0"/>
                  <a:pt x="17" y="0"/>
                  <a:pt x="17" y="0"/>
                </a:cubicBezTo>
                <a:cubicBezTo>
                  <a:pt x="18" y="0"/>
                  <a:pt x="18" y="0"/>
                  <a:pt x="18" y="1"/>
                </a:cubicBezTo>
                <a:cubicBezTo>
                  <a:pt x="18" y="53"/>
                  <a:pt x="18" y="53"/>
                  <a:pt x="18" y="53"/>
                </a:cubicBezTo>
                <a:cubicBezTo>
                  <a:pt x="25" y="53"/>
                  <a:pt x="25" y="53"/>
                  <a:pt x="25" y="53"/>
                </a:cubicBezTo>
                <a:cubicBezTo>
                  <a:pt x="26" y="53"/>
                  <a:pt x="27" y="54"/>
                  <a:pt x="27" y="54"/>
                </a:cubicBezTo>
                <a:cubicBezTo>
                  <a:pt x="27" y="55"/>
                  <a:pt x="27" y="55"/>
                  <a:pt x="26" y="55"/>
                </a:cubicBezTo>
                <a:close/>
                <a:moveTo>
                  <a:pt x="67" y="8"/>
                </a:moveTo>
                <a:cubicBezTo>
                  <a:pt x="67" y="9"/>
                  <a:pt x="66" y="9"/>
                  <a:pt x="66" y="9"/>
                </a:cubicBezTo>
                <a:cubicBezTo>
                  <a:pt x="34" y="9"/>
                  <a:pt x="34" y="9"/>
                  <a:pt x="34" y="9"/>
                </a:cubicBezTo>
                <a:cubicBezTo>
                  <a:pt x="33" y="9"/>
                  <a:pt x="33" y="9"/>
                  <a:pt x="33" y="8"/>
                </a:cubicBezTo>
                <a:cubicBezTo>
                  <a:pt x="33" y="1"/>
                  <a:pt x="33" y="1"/>
                  <a:pt x="33" y="1"/>
                </a:cubicBezTo>
                <a:cubicBezTo>
                  <a:pt x="33" y="0"/>
                  <a:pt x="33" y="0"/>
                  <a:pt x="34" y="0"/>
                </a:cubicBezTo>
                <a:cubicBezTo>
                  <a:pt x="66" y="0"/>
                  <a:pt x="66" y="0"/>
                  <a:pt x="66" y="0"/>
                </a:cubicBezTo>
                <a:cubicBezTo>
                  <a:pt x="66" y="0"/>
                  <a:pt x="67" y="0"/>
                  <a:pt x="67" y="1"/>
                </a:cubicBezTo>
                <a:lnTo>
                  <a:pt x="67" y="8"/>
                </a:lnTo>
                <a:close/>
                <a:moveTo>
                  <a:pt x="60" y="28"/>
                </a:moveTo>
                <a:cubicBezTo>
                  <a:pt x="60" y="28"/>
                  <a:pt x="59" y="29"/>
                  <a:pt x="58" y="29"/>
                </a:cubicBezTo>
                <a:cubicBezTo>
                  <a:pt x="34" y="29"/>
                  <a:pt x="34" y="29"/>
                  <a:pt x="34" y="29"/>
                </a:cubicBezTo>
                <a:cubicBezTo>
                  <a:pt x="33" y="29"/>
                  <a:pt x="33" y="28"/>
                  <a:pt x="33" y="28"/>
                </a:cubicBezTo>
                <a:cubicBezTo>
                  <a:pt x="33" y="20"/>
                  <a:pt x="33" y="20"/>
                  <a:pt x="33" y="20"/>
                </a:cubicBezTo>
                <a:cubicBezTo>
                  <a:pt x="33" y="20"/>
                  <a:pt x="33" y="19"/>
                  <a:pt x="34" y="19"/>
                </a:cubicBezTo>
                <a:cubicBezTo>
                  <a:pt x="58" y="19"/>
                  <a:pt x="58" y="19"/>
                  <a:pt x="58" y="19"/>
                </a:cubicBezTo>
                <a:cubicBezTo>
                  <a:pt x="59" y="19"/>
                  <a:pt x="60" y="20"/>
                  <a:pt x="60" y="20"/>
                </a:cubicBezTo>
                <a:lnTo>
                  <a:pt x="60" y="28"/>
                </a:lnTo>
                <a:close/>
                <a:moveTo>
                  <a:pt x="52" y="47"/>
                </a:moveTo>
                <a:cubicBezTo>
                  <a:pt x="52" y="48"/>
                  <a:pt x="52" y="48"/>
                  <a:pt x="51" y="48"/>
                </a:cubicBezTo>
                <a:cubicBezTo>
                  <a:pt x="34" y="48"/>
                  <a:pt x="34" y="48"/>
                  <a:pt x="34" y="48"/>
                </a:cubicBezTo>
                <a:cubicBezTo>
                  <a:pt x="33" y="48"/>
                  <a:pt x="33" y="48"/>
                  <a:pt x="33" y="47"/>
                </a:cubicBezTo>
                <a:cubicBezTo>
                  <a:pt x="33" y="40"/>
                  <a:pt x="33" y="40"/>
                  <a:pt x="33" y="40"/>
                </a:cubicBezTo>
                <a:cubicBezTo>
                  <a:pt x="33" y="39"/>
                  <a:pt x="33" y="39"/>
                  <a:pt x="34" y="39"/>
                </a:cubicBezTo>
                <a:cubicBezTo>
                  <a:pt x="51" y="39"/>
                  <a:pt x="51" y="39"/>
                  <a:pt x="51" y="39"/>
                </a:cubicBezTo>
                <a:cubicBezTo>
                  <a:pt x="52" y="39"/>
                  <a:pt x="52" y="39"/>
                  <a:pt x="52" y="40"/>
                </a:cubicBezTo>
                <a:lnTo>
                  <a:pt x="52" y="47"/>
                </a:lnTo>
                <a:close/>
                <a:moveTo>
                  <a:pt x="45" y="67"/>
                </a:moveTo>
                <a:cubicBezTo>
                  <a:pt x="45" y="67"/>
                  <a:pt x="44" y="68"/>
                  <a:pt x="44" y="68"/>
                </a:cubicBezTo>
                <a:cubicBezTo>
                  <a:pt x="34" y="68"/>
                  <a:pt x="34" y="68"/>
                  <a:pt x="34" y="68"/>
                </a:cubicBezTo>
                <a:cubicBezTo>
                  <a:pt x="33" y="68"/>
                  <a:pt x="33" y="67"/>
                  <a:pt x="33" y="67"/>
                </a:cubicBezTo>
                <a:cubicBezTo>
                  <a:pt x="33" y="59"/>
                  <a:pt x="33" y="59"/>
                  <a:pt x="33" y="59"/>
                </a:cubicBezTo>
                <a:cubicBezTo>
                  <a:pt x="33" y="59"/>
                  <a:pt x="33" y="58"/>
                  <a:pt x="34" y="58"/>
                </a:cubicBezTo>
                <a:cubicBezTo>
                  <a:pt x="44" y="58"/>
                  <a:pt x="44" y="58"/>
                  <a:pt x="44" y="58"/>
                </a:cubicBezTo>
                <a:cubicBezTo>
                  <a:pt x="44" y="58"/>
                  <a:pt x="45" y="59"/>
                  <a:pt x="45" y="59"/>
                </a:cubicBezTo>
                <a:lnTo>
                  <a:pt x="45" y="67"/>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4243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192506" y="6041362"/>
            <a:ext cx="1340908" cy="365125"/>
          </a:xfrm>
          <a:prstGeom prst="rect">
            <a:avLst/>
          </a:prstGeom>
        </p:spPr>
        <p:txBody>
          <a:bodyPr/>
          <a:lstStyle/>
          <a:p>
            <a:fld id="{42A54C80-263E-416B-A8E0-580EDEADCBDC}" type="datetimeFigureOut">
              <a:rPr lang="en-US" dirty="0"/>
              <a:t>3/1/2023</a:t>
            </a:fld>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a:p>
        </p:txBody>
      </p:sp>
    </p:spTree>
    <p:extLst>
      <p:ext uri="{BB962C8B-B14F-4D97-AF65-F5344CB8AC3E}">
        <p14:creationId xmlns:p14="http://schemas.microsoft.com/office/powerpoint/2010/main" val="776121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ection Header - Matrix">
    <p:bg>
      <p:bgPr>
        <a:solidFill>
          <a:schemeClr val="bg1"/>
        </a:solidFill>
        <a:effectLst/>
      </p:bgPr>
    </p:bg>
    <p:spTree>
      <p:nvGrpSpPr>
        <p:cNvPr id="1" name=""/>
        <p:cNvGrpSpPr/>
        <p:nvPr/>
      </p:nvGrpSpPr>
      <p:grpSpPr>
        <a:xfrm>
          <a:off x="0" y="0"/>
          <a:ext cx="0" cy="0"/>
          <a:chOff x="0" y="0"/>
          <a:chExt cx="0" cy="0"/>
        </a:xfrm>
      </p:grpSpPr>
      <p:sp>
        <p:nvSpPr>
          <p:cNvPr id="12" name="Pentagon 11"/>
          <p:cNvSpPr/>
          <p:nvPr userDrawn="1"/>
        </p:nvSpPr>
        <p:spPr bwMode="auto">
          <a:xfrm rot="5400000">
            <a:off x="4127500" y="444501"/>
            <a:ext cx="3937003" cy="3048000"/>
          </a:xfrm>
          <a:prstGeom prst="homePlate">
            <a:avLst/>
          </a:prstGeom>
          <a:solidFill>
            <a:srgbClr val="0068AA"/>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a:p>
        </p:txBody>
      </p:sp>
      <p:cxnSp>
        <p:nvCxnSpPr>
          <p:cNvPr id="17" name="Straight Connector 16"/>
          <p:cNvCxnSpPr/>
          <p:nvPr userDrawn="1"/>
        </p:nvCxnSpPr>
        <p:spPr>
          <a:xfrm>
            <a:off x="3352800" y="5484847"/>
            <a:ext cx="5486400" cy="0"/>
          </a:xfrm>
          <a:prstGeom prst="line">
            <a:avLst/>
          </a:prstGeom>
          <a:effectLst/>
        </p:spPr>
        <p:style>
          <a:lnRef idx="2">
            <a:schemeClr val="accent1"/>
          </a:lnRef>
          <a:fillRef idx="0">
            <a:schemeClr val="accent1"/>
          </a:fillRef>
          <a:effectRef idx="1">
            <a:schemeClr val="accent1"/>
          </a:effectRef>
          <a:fontRef idx="minor">
            <a:schemeClr val="tx1"/>
          </a:fontRef>
        </p:style>
      </p:cxnSp>
      <p:grpSp>
        <p:nvGrpSpPr>
          <p:cNvPr id="18" name="Group 17"/>
          <p:cNvGrpSpPr/>
          <p:nvPr userDrawn="1"/>
        </p:nvGrpSpPr>
        <p:grpSpPr>
          <a:xfrm>
            <a:off x="5862108" y="5257800"/>
            <a:ext cx="467784" cy="467784"/>
            <a:chOff x="4413750" y="2433065"/>
            <a:chExt cx="547410" cy="547410"/>
          </a:xfrm>
        </p:grpSpPr>
        <p:sp>
          <p:nvSpPr>
            <p:cNvPr id="19" name="Oval 18"/>
            <p:cNvSpPr/>
            <p:nvPr userDrawn="1"/>
          </p:nvSpPr>
          <p:spPr>
            <a:xfrm>
              <a:off x="4413750" y="2433065"/>
              <a:ext cx="547410" cy="547410"/>
            </a:xfrm>
            <a:prstGeom prst="ellipse">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Lato Light" panose="020F0302020204030203" pitchFamily="34" charset="0"/>
              </a:endParaRPr>
            </a:p>
          </p:txBody>
        </p:sp>
        <p:sp>
          <p:nvSpPr>
            <p:cNvPr id="20" name="Oval 19"/>
            <p:cNvSpPr/>
            <p:nvPr userDrawn="1"/>
          </p:nvSpPr>
          <p:spPr>
            <a:xfrm>
              <a:off x="4517676" y="2536991"/>
              <a:ext cx="339558" cy="339558"/>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Lato Light" panose="020F0302020204030203" pitchFamily="34" charset="0"/>
              </a:endParaRPr>
            </a:p>
          </p:txBody>
        </p:sp>
        <p:sp>
          <p:nvSpPr>
            <p:cNvPr id="21" name="Arc 20"/>
            <p:cNvSpPr/>
            <p:nvPr userDrawn="1"/>
          </p:nvSpPr>
          <p:spPr>
            <a:xfrm rot="2700000">
              <a:off x="4415560" y="2434875"/>
              <a:ext cx="543790" cy="543790"/>
            </a:xfrm>
            <a:prstGeom prst="arc">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latin typeface="Lato Light" panose="020F0302020204030203" pitchFamily="34" charset="0"/>
              </a:endParaRPr>
            </a:p>
          </p:txBody>
        </p:sp>
        <p:sp>
          <p:nvSpPr>
            <p:cNvPr id="22" name="Arc 21"/>
            <p:cNvSpPr/>
            <p:nvPr userDrawn="1"/>
          </p:nvSpPr>
          <p:spPr>
            <a:xfrm rot="18900000" flipH="1">
              <a:off x="4415560" y="2434875"/>
              <a:ext cx="543790" cy="543790"/>
            </a:xfrm>
            <a:prstGeom prst="arc">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latin typeface="Lato Light" panose="020F0302020204030203" pitchFamily="34" charset="0"/>
              </a:endParaRPr>
            </a:p>
          </p:txBody>
        </p:sp>
      </p:grpSp>
      <p:sp>
        <p:nvSpPr>
          <p:cNvPr id="5" name="Slide Number Placeholder 4"/>
          <p:cNvSpPr>
            <a:spLocks noGrp="1"/>
          </p:cNvSpPr>
          <p:nvPr>
            <p:ph type="sldNum" sz="quarter" idx="11"/>
          </p:nvPr>
        </p:nvSpPr>
        <p:spPr>
          <a:xfrm>
            <a:off x="8610600" y="6356350"/>
            <a:ext cx="2743200" cy="365125"/>
          </a:xfrm>
          <a:prstGeom prst="rect">
            <a:avLst/>
          </a:prstGeom>
        </p:spPr>
        <p:txBody>
          <a:bodyPr/>
          <a:lstStyle/>
          <a:p>
            <a:fld id="{65B3A5B5-D464-4D94-A6FF-B439700E06BB}" type="slidenum">
              <a:rPr lang="en-US" smtClean="0"/>
              <a:pPr/>
              <a:t>‹#›</a:t>
            </a:fld>
            <a:endParaRPr lang="en-US"/>
          </a:p>
        </p:txBody>
      </p:sp>
      <p:sp>
        <p:nvSpPr>
          <p:cNvPr id="14" name="Freeform 15"/>
          <p:cNvSpPr>
            <a:spLocks noEditPoints="1"/>
          </p:cNvSpPr>
          <p:nvPr userDrawn="1"/>
        </p:nvSpPr>
        <p:spPr bwMode="auto">
          <a:xfrm>
            <a:off x="5273190" y="1318685"/>
            <a:ext cx="1645625" cy="1297516"/>
          </a:xfrm>
          <a:custGeom>
            <a:avLst/>
            <a:gdLst/>
            <a:ahLst/>
            <a:cxnLst>
              <a:cxn ang="0">
                <a:pos x="17" y="16"/>
              </a:cxn>
              <a:cxn ang="0">
                <a:pos x="0" y="12"/>
              </a:cxn>
              <a:cxn ang="0">
                <a:pos x="4" y="0"/>
              </a:cxn>
              <a:cxn ang="0">
                <a:pos x="21" y="4"/>
              </a:cxn>
              <a:cxn ang="0">
                <a:pos x="21" y="33"/>
              </a:cxn>
              <a:cxn ang="0">
                <a:pos x="4" y="36"/>
              </a:cxn>
              <a:cxn ang="0">
                <a:pos x="0" y="25"/>
              </a:cxn>
              <a:cxn ang="0">
                <a:pos x="17" y="21"/>
              </a:cxn>
              <a:cxn ang="0">
                <a:pos x="21" y="33"/>
              </a:cxn>
              <a:cxn ang="0">
                <a:pos x="17" y="57"/>
              </a:cxn>
              <a:cxn ang="0">
                <a:pos x="0" y="53"/>
              </a:cxn>
              <a:cxn ang="0">
                <a:pos x="4" y="42"/>
              </a:cxn>
              <a:cxn ang="0">
                <a:pos x="21" y="45"/>
              </a:cxn>
              <a:cxn ang="0">
                <a:pos x="47" y="12"/>
              </a:cxn>
              <a:cxn ang="0">
                <a:pos x="30" y="16"/>
              </a:cxn>
              <a:cxn ang="0">
                <a:pos x="26" y="4"/>
              </a:cxn>
              <a:cxn ang="0">
                <a:pos x="43" y="0"/>
              </a:cxn>
              <a:cxn ang="0">
                <a:pos x="47" y="12"/>
              </a:cxn>
              <a:cxn ang="0">
                <a:pos x="43" y="36"/>
              </a:cxn>
              <a:cxn ang="0">
                <a:pos x="26" y="33"/>
              </a:cxn>
              <a:cxn ang="0">
                <a:pos x="30" y="21"/>
              </a:cxn>
              <a:cxn ang="0">
                <a:pos x="47" y="25"/>
              </a:cxn>
              <a:cxn ang="0">
                <a:pos x="47" y="53"/>
              </a:cxn>
              <a:cxn ang="0">
                <a:pos x="30" y="57"/>
              </a:cxn>
              <a:cxn ang="0">
                <a:pos x="26" y="45"/>
              </a:cxn>
              <a:cxn ang="0">
                <a:pos x="43" y="42"/>
              </a:cxn>
              <a:cxn ang="0">
                <a:pos x="47" y="53"/>
              </a:cxn>
              <a:cxn ang="0">
                <a:pos x="69" y="16"/>
              </a:cxn>
              <a:cxn ang="0">
                <a:pos x="52" y="12"/>
              </a:cxn>
              <a:cxn ang="0">
                <a:pos x="56" y="0"/>
              </a:cxn>
              <a:cxn ang="0">
                <a:pos x="72" y="4"/>
              </a:cxn>
              <a:cxn ang="0">
                <a:pos x="72" y="33"/>
              </a:cxn>
              <a:cxn ang="0">
                <a:pos x="56" y="36"/>
              </a:cxn>
              <a:cxn ang="0">
                <a:pos x="52" y="25"/>
              </a:cxn>
              <a:cxn ang="0">
                <a:pos x="69" y="21"/>
              </a:cxn>
              <a:cxn ang="0">
                <a:pos x="72" y="33"/>
              </a:cxn>
              <a:cxn ang="0">
                <a:pos x="69" y="57"/>
              </a:cxn>
              <a:cxn ang="0">
                <a:pos x="52" y="53"/>
              </a:cxn>
              <a:cxn ang="0">
                <a:pos x="56" y="42"/>
              </a:cxn>
              <a:cxn ang="0">
                <a:pos x="72" y="45"/>
              </a:cxn>
            </a:cxnLst>
            <a:rect l="0" t="0" r="r" b="b"/>
            <a:pathLst>
              <a:path w="72" h="57">
                <a:moveTo>
                  <a:pt x="21" y="12"/>
                </a:moveTo>
                <a:cubicBezTo>
                  <a:pt x="21" y="14"/>
                  <a:pt x="19" y="16"/>
                  <a:pt x="17" y="16"/>
                </a:cubicBezTo>
                <a:cubicBezTo>
                  <a:pt x="4" y="16"/>
                  <a:pt x="4" y="16"/>
                  <a:pt x="4" y="16"/>
                </a:cubicBezTo>
                <a:cubicBezTo>
                  <a:pt x="2" y="16"/>
                  <a:pt x="0" y="14"/>
                  <a:pt x="0" y="12"/>
                </a:cubicBezTo>
                <a:cubicBezTo>
                  <a:pt x="0" y="4"/>
                  <a:pt x="0" y="4"/>
                  <a:pt x="0" y="4"/>
                </a:cubicBezTo>
                <a:cubicBezTo>
                  <a:pt x="0" y="2"/>
                  <a:pt x="2" y="0"/>
                  <a:pt x="4" y="0"/>
                </a:cubicBezTo>
                <a:cubicBezTo>
                  <a:pt x="17" y="0"/>
                  <a:pt x="17" y="0"/>
                  <a:pt x="17" y="0"/>
                </a:cubicBezTo>
                <a:cubicBezTo>
                  <a:pt x="19" y="0"/>
                  <a:pt x="21" y="2"/>
                  <a:pt x="21" y="4"/>
                </a:cubicBezTo>
                <a:lnTo>
                  <a:pt x="21" y="12"/>
                </a:lnTo>
                <a:close/>
                <a:moveTo>
                  <a:pt x="21" y="33"/>
                </a:moveTo>
                <a:cubicBezTo>
                  <a:pt x="21" y="35"/>
                  <a:pt x="19" y="36"/>
                  <a:pt x="17" y="36"/>
                </a:cubicBezTo>
                <a:cubicBezTo>
                  <a:pt x="4" y="36"/>
                  <a:pt x="4" y="36"/>
                  <a:pt x="4" y="36"/>
                </a:cubicBezTo>
                <a:cubicBezTo>
                  <a:pt x="2" y="36"/>
                  <a:pt x="0" y="35"/>
                  <a:pt x="0" y="33"/>
                </a:cubicBezTo>
                <a:cubicBezTo>
                  <a:pt x="0" y="25"/>
                  <a:pt x="0" y="25"/>
                  <a:pt x="0" y="25"/>
                </a:cubicBezTo>
                <a:cubicBezTo>
                  <a:pt x="0" y="23"/>
                  <a:pt x="2" y="21"/>
                  <a:pt x="4" y="21"/>
                </a:cubicBezTo>
                <a:cubicBezTo>
                  <a:pt x="17" y="21"/>
                  <a:pt x="17" y="21"/>
                  <a:pt x="17" y="21"/>
                </a:cubicBezTo>
                <a:cubicBezTo>
                  <a:pt x="19" y="21"/>
                  <a:pt x="21" y="23"/>
                  <a:pt x="21" y="25"/>
                </a:cubicBezTo>
                <a:lnTo>
                  <a:pt x="21" y="33"/>
                </a:lnTo>
                <a:close/>
                <a:moveTo>
                  <a:pt x="21" y="53"/>
                </a:moveTo>
                <a:cubicBezTo>
                  <a:pt x="21" y="55"/>
                  <a:pt x="19" y="57"/>
                  <a:pt x="17" y="57"/>
                </a:cubicBezTo>
                <a:cubicBezTo>
                  <a:pt x="4" y="57"/>
                  <a:pt x="4" y="57"/>
                  <a:pt x="4" y="57"/>
                </a:cubicBezTo>
                <a:cubicBezTo>
                  <a:pt x="2" y="57"/>
                  <a:pt x="0" y="55"/>
                  <a:pt x="0" y="53"/>
                </a:cubicBezTo>
                <a:cubicBezTo>
                  <a:pt x="0" y="45"/>
                  <a:pt x="0" y="45"/>
                  <a:pt x="0" y="45"/>
                </a:cubicBezTo>
                <a:cubicBezTo>
                  <a:pt x="0" y="43"/>
                  <a:pt x="2" y="42"/>
                  <a:pt x="4" y="42"/>
                </a:cubicBezTo>
                <a:cubicBezTo>
                  <a:pt x="17" y="42"/>
                  <a:pt x="17" y="42"/>
                  <a:pt x="17" y="42"/>
                </a:cubicBezTo>
                <a:cubicBezTo>
                  <a:pt x="19" y="42"/>
                  <a:pt x="21" y="43"/>
                  <a:pt x="21" y="45"/>
                </a:cubicBezTo>
                <a:lnTo>
                  <a:pt x="21" y="53"/>
                </a:lnTo>
                <a:close/>
                <a:moveTo>
                  <a:pt x="47" y="12"/>
                </a:moveTo>
                <a:cubicBezTo>
                  <a:pt x="47" y="14"/>
                  <a:pt x="45" y="16"/>
                  <a:pt x="43" y="16"/>
                </a:cubicBezTo>
                <a:cubicBezTo>
                  <a:pt x="30" y="16"/>
                  <a:pt x="30" y="16"/>
                  <a:pt x="30" y="16"/>
                </a:cubicBezTo>
                <a:cubicBezTo>
                  <a:pt x="28" y="16"/>
                  <a:pt x="26" y="14"/>
                  <a:pt x="26" y="12"/>
                </a:cubicBezTo>
                <a:cubicBezTo>
                  <a:pt x="26" y="4"/>
                  <a:pt x="26" y="4"/>
                  <a:pt x="26" y="4"/>
                </a:cubicBezTo>
                <a:cubicBezTo>
                  <a:pt x="26" y="2"/>
                  <a:pt x="28" y="0"/>
                  <a:pt x="30" y="0"/>
                </a:cubicBezTo>
                <a:cubicBezTo>
                  <a:pt x="43" y="0"/>
                  <a:pt x="43" y="0"/>
                  <a:pt x="43" y="0"/>
                </a:cubicBezTo>
                <a:cubicBezTo>
                  <a:pt x="45" y="0"/>
                  <a:pt x="47" y="2"/>
                  <a:pt x="47" y="4"/>
                </a:cubicBezTo>
                <a:lnTo>
                  <a:pt x="47" y="12"/>
                </a:lnTo>
                <a:close/>
                <a:moveTo>
                  <a:pt x="47" y="33"/>
                </a:moveTo>
                <a:cubicBezTo>
                  <a:pt x="47" y="35"/>
                  <a:pt x="45" y="36"/>
                  <a:pt x="43" y="36"/>
                </a:cubicBezTo>
                <a:cubicBezTo>
                  <a:pt x="30" y="36"/>
                  <a:pt x="30" y="36"/>
                  <a:pt x="30" y="36"/>
                </a:cubicBezTo>
                <a:cubicBezTo>
                  <a:pt x="28" y="36"/>
                  <a:pt x="26" y="35"/>
                  <a:pt x="26" y="33"/>
                </a:cubicBezTo>
                <a:cubicBezTo>
                  <a:pt x="26" y="25"/>
                  <a:pt x="26" y="25"/>
                  <a:pt x="26" y="25"/>
                </a:cubicBezTo>
                <a:cubicBezTo>
                  <a:pt x="26" y="23"/>
                  <a:pt x="28" y="21"/>
                  <a:pt x="30" y="21"/>
                </a:cubicBezTo>
                <a:cubicBezTo>
                  <a:pt x="43" y="21"/>
                  <a:pt x="43" y="21"/>
                  <a:pt x="43" y="21"/>
                </a:cubicBezTo>
                <a:cubicBezTo>
                  <a:pt x="45" y="21"/>
                  <a:pt x="47" y="23"/>
                  <a:pt x="47" y="25"/>
                </a:cubicBezTo>
                <a:lnTo>
                  <a:pt x="47" y="33"/>
                </a:lnTo>
                <a:close/>
                <a:moveTo>
                  <a:pt x="47" y="53"/>
                </a:moveTo>
                <a:cubicBezTo>
                  <a:pt x="47" y="55"/>
                  <a:pt x="45" y="57"/>
                  <a:pt x="43" y="57"/>
                </a:cubicBezTo>
                <a:cubicBezTo>
                  <a:pt x="30" y="57"/>
                  <a:pt x="30" y="57"/>
                  <a:pt x="30" y="57"/>
                </a:cubicBezTo>
                <a:cubicBezTo>
                  <a:pt x="28" y="57"/>
                  <a:pt x="26" y="55"/>
                  <a:pt x="26" y="53"/>
                </a:cubicBezTo>
                <a:cubicBezTo>
                  <a:pt x="26" y="45"/>
                  <a:pt x="26" y="45"/>
                  <a:pt x="26" y="45"/>
                </a:cubicBezTo>
                <a:cubicBezTo>
                  <a:pt x="26" y="43"/>
                  <a:pt x="28" y="42"/>
                  <a:pt x="30" y="42"/>
                </a:cubicBezTo>
                <a:cubicBezTo>
                  <a:pt x="43" y="42"/>
                  <a:pt x="43" y="42"/>
                  <a:pt x="43" y="42"/>
                </a:cubicBezTo>
                <a:cubicBezTo>
                  <a:pt x="45" y="42"/>
                  <a:pt x="47" y="43"/>
                  <a:pt x="47" y="45"/>
                </a:cubicBezTo>
                <a:lnTo>
                  <a:pt x="47" y="53"/>
                </a:lnTo>
                <a:close/>
                <a:moveTo>
                  <a:pt x="72" y="12"/>
                </a:moveTo>
                <a:cubicBezTo>
                  <a:pt x="72" y="14"/>
                  <a:pt x="71" y="16"/>
                  <a:pt x="69" y="16"/>
                </a:cubicBezTo>
                <a:cubicBezTo>
                  <a:pt x="56" y="16"/>
                  <a:pt x="56" y="16"/>
                  <a:pt x="56" y="16"/>
                </a:cubicBezTo>
                <a:cubicBezTo>
                  <a:pt x="54" y="16"/>
                  <a:pt x="52" y="14"/>
                  <a:pt x="52" y="12"/>
                </a:cubicBezTo>
                <a:cubicBezTo>
                  <a:pt x="52" y="4"/>
                  <a:pt x="52" y="4"/>
                  <a:pt x="52" y="4"/>
                </a:cubicBezTo>
                <a:cubicBezTo>
                  <a:pt x="52" y="2"/>
                  <a:pt x="54" y="0"/>
                  <a:pt x="56" y="0"/>
                </a:cubicBezTo>
                <a:cubicBezTo>
                  <a:pt x="69" y="0"/>
                  <a:pt x="69" y="0"/>
                  <a:pt x="69" y="0"/>
                </a:cubicBezTo>
                <a:cubicBezTo>
                  <a:pt x="71" y="0"/>
                  <a:pt x="72" y="2"/>
                  <a:pt x="72" y="4"/>
                </a:cubicBezTo>
                <a:lnTo>
                  <a:pt x="72" y="12"/>
                </a:lnTo>
                <a:close/>
                <a:moveTo>
                  <a:pt x="72" y="33"/>
                </a:moveTo>
                <a:cubicBezTo>
                  <a:pt x="72" y="35"/>
                  <a:pt x="71" y="36"/>
                  <a:pt x="69" y="36"/>
                </a:cubicBezTo>
                <a:cubicBezTo>
                  <a:pt x="56" y="36"/>
                  <a:pt x="56" y="36"/>
                  <a:pt x="56" y="36"/>
                </a:cubicBezTo>
                <a:cubicBezTo>
                  <a:pt x="54" y="36"/>
                  <a:pt x="52" y="35"/>
                  <a:pt x="52" y="33"/>
                </a:cubicBezTo>
                <a:cubicBezTo>
                  <a:pt x="52" y="25"/>
                  <a:pt x="52" y="25"/>
                  <a:pt x="52" y="25"/>
                </a:cubicBezTo>
                <a:cubicBezTo>
                  <a:pt x="52" y="23"/>
                  <a:pt x="54" y="21"/>
                  <a:pt x="56" y="21"/>
                </a:cubicBezTo>
                <a:cubicBezTo>
                  <a:pt x="69" y="21"/>
                  <a:pt x="69" y="21"/>
                  <a:pt x="69" y="21"/>
                </a:cubicBezTo>
                <a:cubicBezTo>
                  <a:pt x="71" y="21"/>
                  <a:pt x="72" y="23"/>
                  <a:pt x="72" y="25"/>
                </a:cubicBezTo>
                <a:lnTo>
                  <a:pt x="72" y="33"/>
                </a:lnTo>
                <a:close/>
                <a:moveTo>
                  <a:pt x="72" y="53"/>
                </a:moveTo>
                <a:cubicBezTo>
                  <a:pt x="72" y="55"/>
                  <a:pt x="71" y="57"/>
                  <a:pt x="69" y="57"/>
                </a:cubicBezTo>
                <a:cubicBezTo>
                  <a:pt x="56" y="57"/>
                  <a:pt x="56" y="57"/>
                  <a:pt x="56" y="57"/>
                </a:cubicBezTo>
                <a:cubicBezTo>
                  <a:pt x="54" y="57"/>
                  <a:pt x="52" y="55"/>
                  <a:pt x="52" y="53"/>
                </a:cubicBezTo>
                <a:cubicBezTo>
                  <a:pt x="52" y="45"/>
                  <a:pt x="52" y="45"/>
                  <a:pt x="52" y="45"/>
                </a:cubicBezTo>
                <a:cubicBezTo>
                  <a:pt x="52" y="43"/>
                  <a:pt x="54" y="42"/>
                  <a:pt x="56" y="42"/>
                </a:cubicBezTo>
                <a:cubicBezTo>
                  <a:pt x="69" y="42"/>
                  <a:pt x="69" y="42"/>
                  <a:pt x="69" y="42"/>
                </a:cubicBezTo>
                <a:cubicBezTo>
                  <a:pt x="71" y="42"/>
                  <a:pt x="72" y="43"/>
                  <a:pt x="72" y="45"/>
                </a:cubicBezTo>
                <a:lnTo>
                  <a:pt x="72" y="5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83530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ection Header - Data">
    <p:bg>
      <p:bgPr>
        <a:solidFill>
          <a:schemeClr val="bg1"/>
        </a:solidFill>
        <a:effectLst/>
      </p:bgPr>
    </p:bg>
    <p:spTree>
      <p:nvGrpSpPr>
        <p:cNvPr id="1" name=""/>
        <p:cNvGrpSpPr/>
        <p:nvPr/>
      </p:nvGrpSpPr>
      <p:grpSpPr>
        <a:xfrm>
          <a:off x="0" y="0"/>
          <a:ext cx="0" cy="0"/>
          <a:chOff x="0" y="0"/>
          <a:chExt cx="0" cy="0"/>
        </a:xfrm>
      </p:grpSpPr>
      <p:sp>
        <p:nvSpPr>
          <p:cNvPr id="12" name="Pentagon 11"/>
          <p:cNvSpPr/>
          <p:nvPr userDrawn="1"/>
        </p:nvSpPr>
        <p:spPr bwMode="auto">
          <a:xfrm rot="5400000">
            <a:off x="4127500" y="444501"/>
            <a:ext cx="3937003" cy="3048000"/>
          </a:xfrm>
          <a:prstGeom prst="homePlate">
            <a:avLst/>
          </a:prstGeom>
          <a:solidFill>
            <a:srgbClr val="0068AA"/>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a:p>
        </p:txBody>
      </p:sp>
      <p:cxnSp>
        <p:nvCxnSpPr>
          <p:cNvPr id="17" name="Straight Connector 16"/>
          <p:cNvCxnSpPr/>
          <p:nvPr userDrawn="1"/>
        </p:nvCxnSpPr>
        <p:spPr>
          <a:xfrm>
            <a:off x="3352800" y="5484847"/>
            <a:ext cx="5486400" cy="0"/>
          </a:xfrm>
          <a:prstGeom prst="line">
            <a:avLst/>
          </a:prstGeom>
          <a:effectLst/>
        </p:spPr>
        <p:style>
          <a:lnRef idx="2">
            <a:schemeClr val="accent1"/>
          </a:lnRef>
          <a:fillRef idx="0">
            <a:schemeClr val="accent1"/>
          </a:fillRef>
          <a:effectRef idx="1">
            <a:schemeClr val="accent1"/>
          </a:effectRef>
          <a:fontRef idx="minor">
            <a:schemeClr val="tx1"/>
          </a:fontRef>
        </p:style>
      </p:cxnSp>
      <p:grpSp>
        <p:nvGrpSpPr>
          <p:cNvPr id="18" name="Group 17"/>
          <p:cNvGrpSpPr/>
          <p:nvPr userDrawn="1"/>
        </p:nvGrpSpPr>
        <p:grpSpPr>
          <a:xfrm>
            <a:off x="5862108" y="5257800"/>
            <a:ext cx="467784" cy="467784"/>
            <a:chOff x="4413750" y="2433065"/>
            <a:chExt cx="547410" cy="547410"/>
          </a:xfrm>
        </p:grpSpPr>
        <p:sp>
          <p:nvSpPr>
            <p:cNvPr id="19" name="Oval 18"/>
            <p:cNvSpPr/>
            <p:nvPr userDrawn="1"/>
          </p:nvSpPr>
          <p:spPr>
            <a:xfrm>
              <a:off x="4413750" y="2433065"/>
              <a:ext cx="547410" cy="547410"/>
            </a:xfrm>
            <a:prstGeom prst="ellipse">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Lato Light" panose="020F0302020204030203" pitchFamily="34" charset="0"/>
              </a:endParaRPr>
            </a:p>
          </p:txBody>
        </p:sp>
        <p:sp>
          <p:nvSpPr>
            <p:cNvPr id="20" name="Oval 19"/>
            <p:cNvSpPr/>
            <p:nvPr userDrawn="1"/>
          </p:nvSpPr>
          <p:spPr>
            <a:xfrm>
              <a:off x="4517676" y="2536991"/>
              <a:ext cx="339558" cy="339558"/>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Lato Light" panose="020F0302020204030203" pitchFamily="34" charset="0"/>
              </a:endParaRPr>
            </a:p>
          </p:txBody>
        </p:sp>
        <p:sp>
          <p:nvSpPr>
            <p:cNvPr id="21" name="Arc 20"/>
            <p:cNvSpPr/>
            <p:nvPr userDrawn="1"/>
          </p:nvSpPr>
          <p:spPr>
            <a:xfrm rot="2700000">
              <a:off x="4415560" y="2434875"/>
              <a:ext cx="543790" cy="543790"/>
            </a:xfrm>
            <a:prstGeom prst="arc">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latin typeface="Lato Light" panose="020F0302020204030203" pitchFamily="34" charset="0"/>
              </a:endParaRPr>
            </a:p>
          </p:txBody>
        </p:sp>
        <p:sp>
          <p:nvSpPr>
            <p:cNvPr id="22" name="Arc 21"/>
            <p:cNvSpPr/>
            <p:nvPr userDrawn="1"/>
          </p:nvSpPr>
          <p:spPr>
            <a:xfrm rot="18900000" flipH="1">
              <a:off x="4415560" y="2434875"/>
              <a:ext cx="543790" cy="543790"/>
            </a:xfrm>
            <a:prstGeom prst="arc">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latin typeface="Lato Light" panose="020F0302020204030203" pitchFamily="34" charset="0"/>
              </a:endParaRPr>
            </a:p>
          </p:txBody>
        </p:sp>
      </p:grpSp>
      <p:sp>
        <p:nvSpPr>
          <p:cNvPr id="5" name="Slide Number Placeholder 4"/>
          <p:cNvSpPr>
            <a:spLocks noGrp="1"/>
          </p:cNvSpPr>
          <p:nvPr>
            <p:ph type="sldNum" sz="quarter" idx="11"/>
          </p:nvPr>
        </p:nvSpPr>
        <p:spPr>
          <a:xfrm>
            <a:off x="8610600" y="6356350"/>
            <a:ext cx="2743200" cy="365125"/>
          </a:xfrm>
          <a:prstGeom prst="rect">
            <a:avLst/>
          </a:prstGeom>
        </p:spPr>
        <p:txBody>
          <a:bodyPr/>
          <a:lstStyle/>
          <a:p>
            <a:fld id="{65B3A5B5-D464-4D94-A6FF-B439700E06BB}" type="slidenum">
              <a:rPr lang="en-US" smtClean="0"/>
              <a:pPr/>
              <a:t>‹#›</a:t>
            </a:fld>
            <a:endParaRPr lang="en-US"/>
          </a:p>
        </p:txBody>
      </p:sp>
      <p:sp>
        <p:nvSpPr>
          <p:cNvPr id="15" name="Freeform 7"/>
          <p:cNvSpPr>
            <a:spLocks noEditPoints="1"/>
          </p:cNvSpPr>
          <p:nvPr userDrawn="1"/>
        </p:nvSpPr>
        <p:spPr bwMode="auto">
          <a:xfrm rot="16200000">
            <a:off x="5457170" y="1600199"/>
            <a:ext cx="1277665" cy="992716"/>
          </a:xfrm>
          <a:custGeom>
            <a:avLst/>
            <a:gdLst/>
            <a:ahLst/>
            <a:cxnLst>
              <a:cxn ang="0">
                <a:pos x="45" y="7"/>
              </a:cxn>
              <a:cxn ang="0">
                <a:pos x="43" y="9"/>
              </a:cxn>
              <a:cxn ang="0">
                <a:pos x="2" y="9"/>
              </a:cxn>
              <a:cxn ang="0">
                <a:pos x="0" y="7"/>
              </a:cxn>
              <a:cxn ang="0">
                <a:pos x="0" y="2"/>
              </a:cxn>
              <a:cxn ang="0">
                <a:pos x="2" y="0"/>
              </a:cxn>
              <a:cxn ang="0">
                <a:pos x="43" y="0"/>
              </a:cxn>
              <a:cxn ang="0">
                <a:pos x="45" y="2"/>
              </a:cxn>
              <a:cxn ang="0">
                <a:pos x="45" y="7"/>
              </a:cxn>
              <a:cxn ang="0">
                <a:pos x="59" y="20"/>
              </a:cxn>
              <a:cxn ang="0">
                <a:pos x="57" y="23"/>
              </a:cxn>
              <a:cxn ang="0">
                <a:pos x="2" y="23"/>
              </a:cxn>
              <a:cxn ang="0">
                <a:pos x="0" y="20"/>
              </a:cxn>
              <a:cxn ang="0">
                <a:pos x="0" y="16"/>
              </a:cxn>
              <a:cxn ang="0">
                <a:pos x="2" y="13"/>
              </a:cxn>
              <a:cxn ang="0">
                <a:pos x="57" y="13"/>
              </a:cxn>
              <a:cxn ang="0">
                <a:pos x="59" y="16"/>
              </a:cxn>
              <a:cxn ang="0">
                <a:pos x="59" y="20"/>
              </a:cxn>
              <a:cxn ang="0">
                <a:pos x="50" y="34"/>
              </a:cxn>
              <a:cxn ang="0">
                <a:pos x="48" y="36"/>
              </a:cxn>
              <a:cxn ang="0">
                <a:pos x="2" y="36"/>
              </a:cxn>
              <a:cxn ang="0">
                <a:pos x="0" y="34"/>
              </a:cxn>
              <a:cxn ang="0">
                <a:pos x="0" y="29"/>
              </a:cxn>
              <a:cxn ang="0">
                <a:pos x="2" y="27"/>
              </a:cxn>
              <a:cxn ang="0">
                <a:pos x="48" y="27"/>
              </a:cxn>
              <a:cxn ang="0">
                <a:pos x="50" y="29"/>
              </a:cxn>
              <a:cxn ang="0">
                <a:pos x="50" y="34"/>
              </a:cxn>
              <a:cxn ang="0">
                <a:pos x="64" y="48"/>
              </a:cxn>
              <a:cxn ang="0">
                <a:pos x="61" y="50"/>
              </a:cxn>
              <a:cxn ang="0">
                <a:pos x="2" y="50"/>
              </a:cxn>
              <a:cxn ang="0">
                <a:pos x="0" y="48"/>
              </a:cxn>
              <a:cxn ang="0">
                <a:pos x="0" y="43"/>
              </a:cxn>
              <a:cxn ang="0">
                <a:pos x="2" y="41"/>
              </a:cxn>
              <a:cxn ang="0">
                <a:pos x="61" y="41"/>
              </a:cxn>
              <a:cxn ang="0">
                <a:pos x="64" y="43"/>
              </a:cxn>
              <a:cxn ang="0">
                <a:pos x="64" y="48"/>
              </a:cxn>
            </a:cxnLst>
            <a:rect l="0" t="0" r="r" b="b"/>
            <a:pathLst>
              <a:path w="64" h="50">
                <a:moveTo>
                  <a:pt x="45" y="7"/>
                </a:moveTo>
                <a:cubicBezTo>
                  <a:pt x="45" y="8"/>
                  <a:pt x="44" y="9"/>
                  <a:pt x="43" y="9"/>
                </a:cubicBezTo>
                <a:cubicBezTo>
                  <a:pt x="2" y="9"/>
                  <a:pt x="2" y="9"/>
                  <a:pt x="2" y="9"/>
                </a:cubicBezTo>
                <a:cubicBezTo>
                  <a:pt x="1" y="9"/>
                  <a:pt x="0" y="8"/>
                  <a:pt x="0" y="7"/>
                </a:cubicBezTo>
                <a:cubicBezTo>
                  <a:pt x="0" y="2"/>
                  <a:pt x="0" y="2"/>
                  <a:pt x="0" y="2"/>
                </a:cubicBezTo>
                <a:cubicBezTo>
                  <a:pt x="0" y="1"/>
                  <a:pt x="1" y="0"/>
                  <a:pt x="2" y="0"/>
                </a:cubicBezTo>
                <a:cubicBezTo>
                  <a:pt x="43" y="0"/>
                  <a:pt x="43" y="0"/>
                  <a:pt x="43" y="0"/>
                </a:cubicBezTo>
                <a:cubicBezTo>
                  <a:pt x="44" y="0"/>
                  <a:pt x="45" y="1"/>
                  <a:pt x="45" y="2"/>
                </a:cubicBezTo>
                <a:lnTo>
                  <a:pt x="45" y="7"/>
                </a:lnTo>
                <a:close/>
                <a:moveTo>
                  <a:pt x="59" y="20"/>
                </a:moveTo>
                <a:cubicBezTo>
                  <a:pt x="59" y="22"/>
                  <a:pt x="58" y="23"/>
                  <a:pt x="57" y="23"/>
                </a:cubicBezTo>
                <a:cubicBezTo>
                  <a:pt x="2" y="23"/>
                  <a:pt x="2" y="23"/>
                  <a:pt x="2" y="23"/>
                </a:cubicBezTo>
                <a:cubicBezTo>
                  <a:pt x="1" y="23"/>
                  <a:pt x="0" y="22"/>
                  <a:pt x="0" y="20"/>
                </a:cubicBezTo>
                <a:cubicBezTo>
                  <a:pt x="0" y="16"/>
                  <a:pt x="0" y="16"/>
                  <a:pt x="0" y="16"/>
                </a:cubicBezTo>
                <a:cubicBezTo>
                  <a:pt x="0" y="14"/>
                  <a:pt x="1" y="13"/>
                  <a:pt x="2" y="13"/>
                </a:cubicBezTo>
                <a:cubicBezTo>
                  <a:pt x="57" y="13"/>
                  <a:pt x="57" y="13"/>
                  <a:pt x="57" y="13"/>
                </a:cubicBezTo>
                <a:cubicBezTo>
                  <a:pt x="58" y="13"/>
                  <a:pt x="59" y="14"/>
                  <a:pt x="59" y="16"/>
                </a:cubicBezTo>
                <a:lnTo>
                  <a:pt x="59" y="20"/>
                </a:lnTo>
                <a:close/>
                <a:moveTo>
                  <a:pt x="50" y="34"/>
                </a:moveTo>
                <a:cubicBezTo>
                  <a:pt x="50" y="35"/>
                  <a:pt x="49" y="36"/>
                  <a:pt x="48" y="36"/>
                </a:cubicBezTo>
                <a:cubicBezTo>
                  <a:pt x="2" y="36"/>
                  <a:pt x="2" y="36"/>
                  <a:pt x="2" y="36"/>
                </a:cubicBezTo>
                <a:cubicBezTo>
                  <a:pt x="1" y="36"/>
                  <a:pt x="0" y="35"/>
                  <a:pt x="0" y="34"/>
                </a:cubicBezTo>
                <a:cubicBezTo>
                  <a:pt x="0" y="29"/>
                  <a:pt x="0" y="29"/>
                  <a:pt x="0" y="29"/>
                </a:cubicBezTo>
                <a:cubicBezTo>
                  <a:pt x="0" y="28"/>
                  <a:pt x="1" y="27"/>
                  <a:pt x="2" y="27"/>
                </a:cubicBezTo>
                <a:cubicBezTo>
                  <a:pt x="48" y="27"/>
                  <a:pt x="48" y="27"/>
                  <a:pt x="48" y="27"/>
                </a:cubicBezTo>
                <a:cubicBezTo>
                  <a:pt x="49" y="27"/>
                  <a:pt x="50" y="28"/>
                  <a:pt x="50" y="29"/>
                </a:cubicBezTo>
                <a:lnTo>
                  <a:pt x="50" y="34"/>
                </a:lnTo>
                <a:close/>
                <a:moveTo>
                  <a:pt x="64" y="48"/>
                </a:moveTo>
                <a:cubicBezTo>
                  <a:pt x="64" y="49"/>
                  <a:pt x="63" y="50"/>
                  <a:pt x="61" y="50"/>
                </a:cubicBezTo>
                <a:cubicBezTo>
                  <a:pt x="2" y="50"/>
                  <a:pt x="2" y="50"/>
                  <a:pt x="2" y="50"/>
                </a:cubicBezTo>
                <a:cubicBezTo>
                  <a:pt x="1" y="50"/>
                  <a:pt x="0" y="49"/>
                  <a:pt x="0" y="48"/>
                </a:cubicBezTo>
                <a:cubicBezTo>
                  <a:pt x="0" y="43"/>
                  <a:pt x="0" y="43"/>
                  <a:pt x="0" y="43"/>
                </a:cubicBezTo>
                <a:cubicBezTo>
                  <a:pt x="0" y="42"/>
                  <a:pt x="1" y="41"/>
                  <a:pt x="2" y="41"/>
                </a:cubicBezTo>
                <a:cubicBezTo>
                  <a:pt x="61" y="41"/>
                  <a:pt x="61" y="41"/>
                  <a:pt x="61" y="41"/>
                </a:cubicBezTo>
                <a:cubicBezTo>
                  <a:pt x="63" y="41"/>
                  <a:pt x="64" y="42"/>
                  <a:pt x="64" y="43"/>
                </a:cubicBezTo>
                <a:lnTo>
                  <a:pt x="64" y="4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297145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ection Header - Timeline">
    <p:bg>
      <p:bgPr>
        <a:solidFill>
          <a:schemeClr val="bg1"/>
        </a:solidFill>
        <a:effectLst/>
      </p:bgPr>
    </p:bg>
    <p:spTree>
      <p:nvGrpSpPr>
        <p:cNvPr id="1" name=""/>
        <p:cNvGrpSpPr/>
        <p:nvPr/>
      </p:nvGrpSpPr>
      <p:grpSpPr>
        <a:xfrm>
          <a:off x="0" y="0"/>
          <a:ext cx="0" cy="0"/>
          <a:chOff x="0" y="0"/>
          <a:chExt cx="0" cy="0"/>
        </a:xfrm>
      </p:grpSpPr>
      <p:sp>
        <p:nvSpPr>
          <p:cNvPr id="12" name="Pentagon 11"/>
          <p:cNvSpPr/>
          <p:nvPr userDrawn="1"/>
        </p:nvSpPr>
        <p:spPr bwMode="auto">
          <a:xfrm rot="5400000">
            <a:off x="4127500" y="444501"/>
            <a:ext cx="3937003" cy="3048000"/>
          </a:xfrm>
          <a:prstGeom prst="homePlate">
            <a:avLst/>
          </a:prstGeom>
          <a:solidFill>
            <a:srgbClr val="0068AA"/>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a:p>
        </p:txBody>
      </p:sp>
      <p:cxnSp>
        <p:nvCxnSpPr>
          <p:cNvPr id="17" name="Straight Connector 16"/>
          <p:cNvCxnSpPr/>
          <p:nvPr userDrawn="1"/>
        </p:nvCxnSpPr>
        <p:spPr>
          <a:xfrm>
            <a:off x="3352800" y="5484847"/>
            <a:ext cx="5486400" cy="0"/>
          </a:xfrm>
          <a:prstGeom prst="line">
            <a:avLst/>
          </a:prstGeom>
          <a:effectLst/>
        </p:spPr>
        <p:style>
          <a:lnRef idx="2">
            <a:schemeClr val="accent1"/>
          </a:lnRef>
          <a:fillRef idx="0">
            <a:schemeClr val="accent1"/>
          </a:fillRef>
          <a:effectRef idx="1">
            <a:schemeClr val="accent1"/>
          </a:effectRef>
          <a:fontRef idx="minor">
            <a:schemeClr val="tx1"/>
          </a:fontRef>
        </p:style>
      </p:cxnSp>
      <p:grpSp>
        <p:nvGrpSpPr>
          <p:cNvPr id="18" name="Group 17"/>
          <p:cNvGrpSpPr/>
          <p:nvPr userDrawn="1"/>
        </p:nvGrpSpPr>
        <p:grpSpPr>
          <a:xfrm>
            <a:off x="5862108" y="5257800"/>
            <a:ext cx="467784" cy="467784"/>
            <a:chOff x="4413750" y="2433065"/>
            <a:chExt cx="547410" cy="547410"/>
          </a:xfrm>
        </p:grpSpPr>
        <p:sp>
          <p:nvSpPr>
            <p:cNvPr id="19" name="Oval 18"/>
            <p:cNvSpPr/>
            <p:nvPr userDrawn="1"/>
          </p:nvSpPr>
          <p:spPr>
            <a:xfrm>
              <a:off x="4413750" y="2433065"/>
              <a:ext cx="547410" cy="547410"/>
            </a:xfrm>
            <a:prstGeom prst="ellipse">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Lato Light" panose="020F0302020204030203" pitchFamily="34" charset="0"/>
              </a:endParaRPr>
            </a:p>
          </p:txBody>
        </p:sp>
        <p:sp>
          <p:nvSpPr>
            <p:cNvPr id="20" name="Oval 19"/>
            <p:cNvSpPr/>
            <p:nvPr userDrawn="1"/>
          </p:nvSpPr>
          <p:spPr>
            <a:xfrm>
              <a:off x="4517676" y="2536991"/>
              <a:ext cx="339558" cy="339558"/>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Lato Light" panose="020F0302020204030203" pitchFamily="34" charset="0"/>
              </a:endParaRPr>
            </a:p>
          </p:txBody>
        </p:sp>
        <p:sp>
          <p:nvSpPr>
            <p:cNvPr id="21" name="Arc 20"/>
            <p:cNvSpPr/>
            <p:nvPr userDrawn="1"/>
          </p:nvSpPr>
          <p:spPr>
            <a:xfrm rot="2700000">
              <a:off x="4415560" y="2434875"/>
              <a:ext cx="543790" cy="543790"/>
            </a:xfrm>
            <a:prstGeom prst="arc">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latin typeface="Lato Light" panose="020F0302020204030203" pitchFamily="34" charset="0"/>
              </a:endParaRPr>
            </a:p>
          </p:txBody>
        </p:sp>
        <p:sp>
          <p:nvSpPr>
            <p:cNvPr id="22" name="Arc 21"/>
            <p:cNvSpPr/>
            <p:nvPr userDrawn="1"/>
          </p:nvSpPr>
          <p:spPr>
            <a:xfrm rot="18900000" flipH="1">
              <a:off x="4415560" y="2434875"/>
              <a:ext cx="543790" cy="543790"/>
            </a:xfrm>
            <a:prstGeom prst="arc">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latin typeface="Lato Light" panose="020F0302020204030203" pitchFamily="34" charset="0"/>
              </a:endParaRPr>
            </a:p>
          </p:txBody>
        </p:sp>
      </p:grpSp>
      <p:sp>
        <p:nvSpPr>
          <p:cNvPr id="5" name="Slide Number Placeholder 4"/>
          <p:cNvSpPr>
            <a:spLocks noGrp="1"/>
          </p:cNvSpPr>
          <p:nvPr>
            <p:ph type="sldNum" sz="quarter" idx="11"/>
          </p:nvPr>
        </p:nvSpPr>
        <p:spPr>
          <a:xfrm>
            <a:off x="8610600" y="6356350"/>
            <a:ext cx="2743200" cy="365125"/>
          </a:xfrm>
          <a:prstGeom prst="rect">
            <a:avLst/>
          </a:prstGeom>
        </p:spPr>
        <p:txBody>
          <a:bodyPr/>
          <a:lstStyle/>
          <a:p>
            <a:fld id="{65B3A5B5-D464-4D94-A6FF-B439700E06BB}" type="slidenum">
              <a:rPr lang="en-US" smtClean="0"/>
              <a:pPr/>
              <a:t>‹#›</a:t>
            </a:fld>
            <a:endParaRPr lang="en-US"/>
          </a:p>
        </p:txBody>
      </p:sp>
      <p:sp>
        <p:nvSpPr>
          <p:cNvPr id="15" name="Freeform 69"/>
          <p:cNvSpPr>
            <a:spLocks noEditPoints="1"/>
          </p:cNvSpPr>
          <p:nvPr userDrawn="1"/>
        </p:nvSpPr>
        <p:spPr bwMode="auto">
          <a:xfrm>
            <a:off x="5467091" y="1498602"/>
            <a:ext cx="1257823" cy="1267883"/>
          </a:xfrm>
          <a:custGeom>
            <a:avLst/>
            <a:gdLst/>
            <a:ahLst/>
            <a:cxnLst>
              <a:cxn ang="0">
                <a:pos x="29" y="58"/>
              </a:cxn>
              <a:cxn ang="0">
                <a:pos x="6" y="47"/>
              </a:cxn>
              <a:cxn ang="0">
                <a:pos x="7" y="46"/>
              </a:cxn>
              <a:cxn ang="0">
                <a:pos x="12" y="40"/>
              </a:cxn>
              <a:cxn ang="0">
                <a:pos x="13" y="40"/>
              </a:cxn>
              <a:cxn ang="0">
                <a:pos x="14" y="41"/>
              </a:cxn>
              <a:cxn ang="0">
                <a:pos x="29" y="48"/>
              </a:cxn>
              <a:cxn ang="0">
                <a:pos x="48" y="29"/>
              </a:cxn>
              <a:cxn ang="0">
                <a:pos x="29" y="9"/>
              </a:cxn>
              <a:cxn ang="0">
                <a:pos x="16" y="14"/>
              </a:cxn>
              <a:cxn ang="0">
                <a:pos x="21" y="20"/>
              </a:cxn>
              <a:cxn ang="0">
                <a:pos x="21" y="22"/>
              </a:cxn>
              <a:cxn ang="0">
                <a:pos x="19" y="24"/>
              </a:cxn>
              <a:cxn ang="0">
                <a:pos x="2" y="24"/>
              </a:cxn>
              <a:cxn ang="0">
                <a:pos x="0" y="21"/>
              </a:cxn>
              <a:cxn ang="0">
                <a:pos x="0" y="4"/>
              </a:cxn>
              <a:cxn ang="0">
                <a:pos x="1" y="2"/>
              </a:cxn>
              <a:cxn ang="0">
                <a:pos x="4" y="3"/>
              </a:cxn>
              <a:cxn ang="0">
                <a:pos x="9" y="8"/>
              </a:cxn>
              <a:cxn ang="0">
                <a:pos x="29" y="0"/>
              </a:cxn>
              <a:cxn ang="0">
                <a:pos x="58" y="29"/>
              </a:cxn>
              <a:cxn ang="0">
                <a:pos x="29" y="58"/>
              </a:cxn>
              <a:cxn ang="0">
                <a:pos x="34" y="35"/>
              </a:cxn>
              <a:cxn ang="0">
                <a:pos x="33" y="36"/>
              </a:cxn>
              <a:cxn ang="0">
                <a:pos x="20" y="36"/>
              </a:cxn>
              <a:cxn ang="0">
                <a:pos x="19" y="35"/>
              </a:cxn>
              <a:cxn ang="0">
                <a:pos x="19" y="32"/>
              </a:cxn>
              <a:cxn ang="0">
                <a:pos x="20" y="31"/>
              </a:cxn>
              <a:cxn ang="0">
                <a:pos x="29" y="31"/>
              </a:cxn>
              <a:cxn ang="0">
                <a:pos x="29" y="18"/>
              </a:cxn>
              <a:cxn ang="0">
                <a:pos x="30" y="17"/>
              </a:cxn>
              <a:cxn ang="0">
                <a:pos x="33" y="17"/>
              </a:cxn>
              <a:cxn ang="0">
                <a:pos x="34" y="18"/>
              </a:cxn>
              <a:cxn ang="0">
                <a:pos x="34" y="35"/>
              </a:cxn>
            </a:cxnLst>
            <a:rect l="0" t="0" r="r" b="b"/>
            <a:pathLst>
              <a:path w="58" h="58">
                <a:moveTo>
                  <a:pt x="29" y="58"/>
                </a:moveTo>
                <a:cubicBezTo>
                  <a:pt x="20" y="58"/>
                  <a:pt x="12" y="54"/>
                  <a:pt x="6" y="47"/>
                </a:cubicBezTo>
                <a:cubicBezTo>
                  <a:pt x="6" y="47"/>
                  <a:pt x="6" y="46"/>
                  <a:pt x="7" y="46"/>
                </a:cubicBezTo>
                <a:cubicBezTo>
                  <a:pt x="12" y="40"/>
                  <a:pt x="12" y="40"/>
                  <a:pt x="12" y="40"/>
                </a:cubicBezTo>
                <a:cubicBezTo>
                  <a:pt x="12" y="40"/>
                  <a:pt x="12" y="40"/>
                  <a:pt x="13" y="40"/>
                </a:cubicBezTo>
                <a:cubicBezTo>
                  <a:pt x="13" y="40"/>
                  <a:pt x="13" y="40"/>
                  <a:pt x="14" y="41"/>
                </a:cubicBezTo>
                <a:cubicBezTo>
                  <a:pt x="17" y="45"/>
                  <a:pt x="23" y="48"/>
                  <a:pt x="29" y="48"/>
                </a:cubicBezTo>
                <a:cubicBezTo>
                  <a:pt x="40" y="48"/>
                  <a:pt x="48" y="39"/>
                  <a:pt x="48" y="29"/>
                </a:cubicBezTo>
                <a:cubicBezTo>
                  <a:pt x="48" y="18"/>
                  <a:pt x="40" y="9"/>
                  <a:pt x="29" y="9"/>
                </a:cubicBezTo>
                <a:cubicBezTo>
                  <a:pt x="24" y="9"/>
                  <a:pt x="19" y="11"/>
                  <a:pt x="16" y="14"/>
                </a:cubicBezTo>
                <a:cubicBezTo>
                  <a:pt x="21" y="20"/>
                  <a:pt x="21" y="20"/>
                  <a:pt x="21" y="20"/>
                </a:cubicBezTo>
                <a:cubicBezTo>
                  <a:pt x="22" y="20"/>
                  <a:pt x="22" y="21"/>
                  <a:pt x="21" y="22"/>
                </a:cubicBezTo>
                <a:cubicBezTo>
                  <a:pt x="21" y="23"/>
                  <a:pt x="20" y="24"/>
                  <a:pt x="19" y="24"/>
                </a:cubicBezTo>
                <a:cubicBezTo>
                  <a:pt x="2" y="24"/>
                  <a:pt x="2" y="24"/>
                  <a:pt x="2" y="24"/>
                </a:cubicBezTo>
                <a:cubicBezTo>
                  <a:pt x="1" y="24"/>
                  <a:pt x="0" y="23"/>
                  <a:pt x="0" y="21"/>
                </a:cubicBezTo>
                <a:cubicBezTo>
                  <a:pt x="0" y="4"/>
                  <a:pt x="0" y="4"/>
                  <a:pt x="0" y="4"/>
                </a:cubicBezTo>
                <a:cubicBezTo>
                  <a:pt x="0" y="3"/>
                  <a:pt x="0" y="3"/>
                  <a:pt x="1" y="2"/>
                </a:cubicBezTo>
                <a:cubicBezTo>
                  <a:pt x="2" y="2"/>
                  <a:pt x="3" y="2"/>
                  <a:pt x="4" y="3"/>
                </a:cubicBezTo>
                <a:cubicBezTo>
                  <a:pt x="9" y="8"/>
                  <a:pt x="9" y="8"/>
                  <a:pt x="9" y="8"/>
                </a:cubicBezTo>
                <a:cubicBezTo>
                  <a:pt x="14" y="3"/>
                  <a:pt x="21" y="0"/>
                  <a:pt x="29" y="0"/>
                </a:cubicBezTo>
                <a:cubicBezTo>
                  <a:pt x="45" y="0"/>
                  <a:pt x="58" y="13"/>
                  <a:pt x="58" y="29"/>
                </a:cubicBezTo>
                <a:cubicBezTo>
                  <a:pt x="58" y="45"/>
                  <a:pt x="45" y="58"/>
                  <a:pt x="29" y="58"/>
                </a:cubicBezTo>
                <a:close/>
                <a:moveTo>
                  <a:pt x="34" y="35"/>
                </a:moveTo>
                <a:cubicBezTo>
                  <a:pt x="34" y="35"/>
                  <a:pt x="33" y="36"/>
                  <a:pt x="33" y="36"/>
                </a:cubicBezTo>
                <a:cubicBezTo>
                  <a:pt x="20" y="36"/>
                  <a:pt x="20" y="36"/>
                  <a:pt x="20" y="36"/>
                </a:cubicBezTo>
                <a:cubicBezTo>
                  <a:pt x="20" y="36"/>
                  <a:pt x="19" y="35"/>
                  <a:pt x="19" y="35"/>
                </a:cubicBezTo>
                <a:cubicBezTo>
                  <a:pt x="19" y="32"/>
                  <a:pt x="19" y="32"/>
                  <a:pt x="19" y="32"/>
                </a:cubicBezTo>
                <a:cubicBezTo>
                  <a:pt x="19" y="32"/>
                  <a:pt x="20" y="31"/>
                  <a:pt x="20" y="31"/>
                </a:cubicBezTo>
                <a:cubicBezTo>
                  <a:pt x="29" y="31"/>
                  <a:pt x="29" y="31"/>
                  <a:pt x="29" y="31"/>
                </a:cubicBezTo>
                <a:cubicBezTo>
                  <a:pt x="29" y="18"/>
                  <a:pt x="29" y="18"/>
                  <a:pt x="29" y="18"/>
                </a:cubicBezTo>
                <a:cubicBezTo>
                  <a:pt x="29" y="17"/>
                  <a:pt x="29" y="17"/>
                  <a:pt x="30" y="17"/>
                </a:cubicBezTo>
                <a:cubicBezTo>
                  <a:pt x="33" y="17"/>
                  <a:pt x="33" y="17"/>
                  <a:pt x="33" y="17"/>
                </a:cubicBezTo>
                <a:cubicBezTo>
                  <a:pt x="33" y="17"/>
                  <a:pt x="34" y="17"/>
                  <a:pt x="34" y="18"/>
                </a:cubicBezTo>
                <a:lnTo>
                  <a:pt x="34" y="35"/>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135342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ection Header - Tree">
    <p:bg>
      <p:bgPr>
        <a:solidFill>
          <a:schemeClr val="bg1"/>
        </a:solidFill>
        <a:effectLst/>
      </p:bgPr>
    </p:bg>
    <p:spTree>
      <p:nvGrpSpPr>
        <p:cNvPr id="1" name=""/>
        <p:cNvGrpSpPr/>
        <p:nvPr/>
      </p:nvGrpSpPr>
      <p:grpSpPr>
        <a:xfrm>
          <a:off x="0" y="0"/>
          <a:ext cx="0" cy="0"/>
          <a:chOff x="0" y="0"/>
          <a:chExt cx="0" cy="0"/>
        </a:xfrm>
      </p:grpSpPr>
      <p:sp>
        <p:nvSpPr>
          <p:cNvPr id="12" name="Pentagon 11"/>
          <p:cNvSpPr/>
          <p:nvPr userDrawn="1"/>
        </p:nvSpPr>
        <p:spPr bwMode="auto">
          <a:xfrm rot="5400000">
            <a:off x="4127500" y="444501"/>
            <a:ext cx="3937003" cy="3048000"/>
          </a:xfrm>
          <a:prstGeom prst="homePlate">
            <a:avLst/>
          </a:prstGeom>
          <a:solidFill>
            <a:srgbClr val="0068AA"/>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a:p>
        </p:txBody>
      </p:sp>
      <p:cxnSp>
        <p:nvCxnSpPr>
          <p:cNvPr id="17" name="Straight Connector 16"/>
          <p:cNvCxnSpPr/>
          <p:nvPr userDrawn="1"/>
        </p:nvCxnSpPr>
        <p:spPr>
          <a:xfrm>
            <a:off x="3352800" y="5484847"/>
            <a:ext cx="5486400" cy="0"/>
          </a:xfrm>
          <a:prstGeom prst="line">
            <a:avLst/>
          </a:prstGeom>
          <a:effectLst/>
        </p:spPr>
        <p:style>
          <a:lnRef idx="2">
            <a:schemeClr val="accent1"/>
          </a:lnRef>
          <a:fillRef idx="0">
            <a:schemeClr val="accent1"/>
          </a:fillRef>
          <a:effectRef idx="1">
            <a:schemeClr val="accent1"/>
          </a:effectRef>
          <a:fontRef idx="minor">
            <a:schemeClr val="tx1"/>
          </a:fontRef>
        </p:style>
      </p:cxnSp>
      <p:grpSp>
        <p:nvGrpSpPr>
          <p:cNvPr id="18" name="Group 17"/>
          <p:cNvGrpSpPr/>
          <p:nvPr userDrawn="1"/>
        </p:nvGrpSpPr>
        <p:grpSpPr>
          <a:xfrm>
            <a:off x="5862108" y="5257800"/>
            <a:ext cx="467784" cy="467784"/>
            <a:chOff x="4413750" y="2433065"/>
            <a:chExt cx="547410" cy="547410"/>
          </a:xfrm>
        </p:grpSpPr>
        <p:sp>
          <p:nvSpPr>
            <p:cNvPr id="19" name="Oval 18"/>
            <p:cNvSpPr/>
            <p:nvPr userDrawn="1"/>
          </p:nvSpPr>
          <p:spPr>
            <a:xfrm>
              <a:off x="4413750" y="2433065"/>
              <a:ext cx="547410" cy="547410"/>
            </a:xfrm>
            <a:prstGeom prst="ellipse">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Lato Light" panose="020F0302020204030203" pitchFamily="34" charset="0"/>
              </a:endParaRPr>
            </a:p>
          </p:txBody>
        </p:sp>
        <p:sp>
          <p:nvSpPr>
            <p:cNvPr id="20" name="Oval 19"/>
            <p:cNvSpPr/>
            <p:nvPr userDrawn="1"/>
          </p:nvSpPr>
          <p:spPr>
            <a:xfrm>
              <a:off x="4517676" y="2536991"/>
              <a:ext cx="339558" cy="339558"/>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Lato Light" panose="020F0302020204030203" pitchFamily="34" charset="0"/>
              </a:endParaRPr>
            </a:p>
          </p:txBody>
        </p:sp>
        <p:sp>
          <p:nvSpPr>
            <p:cNvPr id="21" name="Arc 20"/>
            <p:cNvSpPr/>
            <p:nvPr userDrawn="1"/>
          </p:nvSpPr>
          <p:spPr>
            <a:xfrm rot="2700000">
              <a:off x="4415560" y="2434875"/>
              <a:ext cx="543790" cy="543790"/>
            </a:xfrm>
            <a:prstGeom prst="arc">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latin typeface="Lato Light" panose="020F0302020204030203" pitchFamily="34" charset="0"/>
              </a:endParaRPr>
            </a:p>
          </p:txBody>
        </p:sp>
        <p:sp>
          <p:nvSpPr>
            <p:cNvPr id="22" name="Arc 21"/>
            <p:cNvSpPr/>
            <p:nvPr userDrawn="1"/>
          </p:nvSpPr>
          <p:spPr>
            <a:xfrm rot="18900000" flipH="1">
              <a:off x="4415560" y="2434875"/>
              <a:ext cx="543790" cy="543790"/>
            </a:xfrm>
            <a:prstGeom prst="arc">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latin typeface="Lato Light" panose="020F0302020204030203" pitchFamily="34" charset="0"/>
              </a:endParaRPr>
            </a:p>
          </p:txBody>
        </p:sp>
      </p:grpSp>
      <p:sp>
        <p:nvSpPr>
          <p:cNvPr id="5" name="Slide Number Placeholder 4"/>
          <p:cNvSpPr>
            <a:spLocks noGrp="1"/>
          </p:cNvSpPr>
          <p:nvPr>
            <p:ph type="sldNum" sz="quarter" idx="11"/>
          </p:nvPr>
        </p:nvSpPr>
        <p:spPr>
          <a:xfrm>
            <a:off x="8610600" y="6356350"/>
            <a:ext cx="2743200" cy="365125"/>
          </a:xfrm>
          <a:prstGeom prst="rect">
            <a:avLst/>
          </a:prstGeom>
        </p:spPr>
        <p:txBody>
          <a:bodyPr/>
          <a:lstStyle/>
          <a:p>
            <a:fld id="{65B3A5B5-D464-4D94-A6FF-B439700E06BB}" type="slidenum">
              <a:rPr lang="en-US" smtClean="0"/>
              <a:pPr/>
              <a:t>‹#›</a:t>
            </a:fld>
            <a:endParaRPr lang="en-US"/>
          </a:p>
        </p:txBody>
      </p:sp>
      <p:sp>
        <p:nvSpPr>
          <p:cNvPr id="14" name="Freeform 129"/>
          <p:cNvSpPr>
            <a:spLocks/>
          </p:cNvSpPr>
          <p:nvPr userDrawn="1"/>
        </p:nvSpPr>
        <p:spPr bwMode="auto">
          <a:xfrm>
            <a:off x="5583768" y="1363136"/>
            <a:ext cx="1024467" cy="1253064"/>
          </a:xfrm>
          <a:custGeom>
            <a:avLst/>
            <a:gdLst/>
            <a:ahLst/>
            <a:cxnLst>
              <a:cxn ang="0">
                <a:pos x="53" y="58"/>
              </a:cxn>
              <a:cxn ang="0">
                <a:pos x="36" y="58"/>
              </a:cxn>
              <a:cxn ang="0">
                <a:pos x="36" y="65"/>
              </a:cxn>
              <a:cxn ang="0">
                <a:pos x="34" y="68"/>
              </a:cxn>
              <a:cxn ang="0">
                <a:pos x="22" y="68"/>
              </a:cxn>
              <a:cxn ang="0">
                <a:pos x="20" y="65"/>
              </a:cxn>
              <a:cxn ang="0">
                <a:pos x="20" y="58"/>
              </a:cxn>
              <a:cxn ang="0">
                <a:pos x="2" y="58"/>
              </a:cxn>
              <a:cxn ang="0">
                <a:pos x="0" y="56"/>
              </a:cxn>
              <a:cxn ang="0">
                <a:pos x="1" y="54"/>
              </a:cxn>
              <a:cxn ang="0">
                <a:pos x="16" y="39"/>
              </a:cxn>
              <a:cxn ang="0">
                <a:pos x="7" y="39"/>
              </a:cxn>
              <a:cxn ang="0">
                <a:pos x="5" y="36"/>
              </a:cxn>
              <a:cxn ang="0">
                <a:pos x="6" y="34"/>
              </a:cxn>
              <a:cxn ang="0">
                <a:pos x="21" y="19"/>
              </a:cxn>
              <a:cxn ang="0">
                <a:pos x="13" y="19"/>
              </a:cxn>
              <a:cxn ang="0">
                <a:pos x="11" y="17"/>
              </a:cxn>
              <a:cxn ang="0">
                <a:pos x="12" y="15"/>
              </a:cxn>
              <a:cxn ang="0">
                <a:pos x="26" y="0"/>
              </a:cxn>
              <a:cxn ang="0">
                <a:pos x="28" y="0"/>
              </a:cxn>
              <a:cxn ang="0">
                <a:pos x="30" y="0"/>
              </a:cxn>
              <a:cxn ang="0">
                <a:pos x="44" y="15"/>
              </a:cxn>
              <a:cxn ang="0">
                <a:pos x="45" y="17"/>
              </a:cxn>
              <a:cxn ang="0">
                <a:pos x="42" y="19"/>
              </a:cxn>
              <a:cxn ang="0">
                <a:pos x="35" y="19"/>
              </a:cxn>
              <a:cxn ang="0">
                <a:pos x="50" y="34"/>
              </a:cxn>
              <a:cxn ang="0">
                <a:pos x="51" y="36"/>
              </a:cxn>
              <a:cxn ang="0">
                <a:pos x="49" y="39"/>
              </a:cxn>
              <a:cxn ang="0">
                <a:pos x="40" y="39"/>
              </a:cxn>
              <a:cxn ang="0">
                <a:pos x="55" y="54"/>
              </a:cxn>
              <a:cxn ang="0">
                <a:pos x="56" y="56"/>
              </a:cxn>
              <a:cxn ang="0">
                <a:pos x="53" y="58"/>
              </a:cxn>
            </a:cxnLst>
            <a:rect l="0" t="0" r="r" b="b"/>
            <a:pathLst>
              <a:path w="56" h="68">
                <a:moveTo>
                  <a:pt x="53" y="58"/>
                </a:moveTo>
                <a:cubicBezTo>
                  <a:pt x="36" y="58"/>
                  <a:pt x="36" y="58"/>
                  <a:pt x="36" y="58"/>
                </a:cubicBezTo>
                <a:cubicBezTo>
                  <a:pt x="36" y="60"/>
                  <a:pt x="36" y="63"/>
                  <a:pt x="36" y="65"/>
                </a:cubicBezTo>
                <a:cubicBezTo>
                  <a:pt x="36" y="67"/>
                  <a:pt x="35" y="68"/>
                  <a:pt x="34" y="68"/>
                </a:cubicBezTo>
                <a:cubicBezTo>
                  <a:pt x="22" y="68"/>
                  <a:pt x="22" y="68"/>
                  <a:pt x="22" y="68"/>
                </a:cubicBezTo>
                <a:cubicBezTo>
                  <a:pt x="21" y="68"/>
                  <a:pt x="20" y="67"/>
                  <a:pt x="20" y="65"/>
                </a:cubicBezTo>
                <a:cubicBezTo>
                  <a:pt x="20" y="63"/>
                  <a:pt x="20" y="60"/>
                  <a:pt x="20" y="58"/>
                </a:cubicBezTo>
                <a:cubicBezTo>
                  <a:pt x="2" y="58"/>
                  <a:pt x="2" y="58"/>
                  <a:pt x="2" y="58"/>
                </a:cubicBezTo>
                <a:cubicBezTo>
                  <a:pt x="1" y="58"/>
                  <a:pt x="0" y="57"/>
                  <a:pt x="0" y="56"/>
                </a:cubicBezTo>
                <a:cubicBezTo>
                  <a:pt x="0" y="55"/>
                  <a:pt x="0" y="54"/>
                  <a:pt x="1" y="54"/>
                </a:cubicBezTo>
                <a:cubicBezTo>
                  <a:pt x="16" y="39"/>
                  <a:pt x="16" y="39"/>
                  <a:pt x="16" y="39"/>
                </a:cubicBezTo>
                <a:cubicBezTo>
                  <a:pt x="7" y="39"/>
                  <a:pt x="7" y="39"/>
                  <a:pt x="7" y="39"/>
                </a:cubicBezTo>
                <a:cubicBezTo>
                  <a:pt x="6" y="39"/>
                  <a:pt x="5" y="37"/>
                  <a:pt x="5" y="36"/>
                </a:cubicBezTo>
                <a:cubicBezTo>
                  <a:pt x="5" y="35"/>
                  <a:pt x="5" y="35"/>
                  <a:pt x="6" y="34"/>
                </a:cubicBezTo>
                <a:cubicBezTo>
                  <a:pt x="21" y="19"/>
                  <a:pt x="21" y="19"/>
                  <a:pt x="21" y="19"/>
                </a:cubicBezTo>
                <a:cubicBezTo>
                  <a:pt x="13" y="19"/>
                  <a:pt x="13" y="19"/>
                  <a:pt x="13" y="19"/>
                </a:cubicBezTo>
                <a:cubicBezTo>
                  <a:pt x="12" y="19"/>
                  <a:pt x="11" y="18"/>
                  <a:pt x="11" y="17"/>
                </a:cubicBezTo>
                <a:cubicBezTo>
                  <a:pt x="11" y="16"/>
                  <a:pt x="11" y="15"/>
                  <a:pt x="12" y="15"/>
                </a:cubicBezTo>
                <a:cubicBezTo>
                  <a:pt x="26" y="0"/>
                  <a:pt x="26" y="0"/>
                  <a:pt x="26" y="0"/>
                </a:cubicBezTo>
                <a:cubicBezTo>
                  <a:pt x="27" y="0"/>
                  <a:pt x="27" y="0"/>
                  <a:pt x="28" y="0"/>
                </a:cubicBezTo>
                <a:cubicBezTo>
                  <a:pt x="29" y="0"/>
                  <a:pt x="29" y="0"/>
                  <a:pt x="30" y="0"/>
                </a:cubicBezTo>
                <a:cubicBezTo>
                  <a:pt x="44" y="15"/>
                  <a:pt x="44" y="15"/>
                  <a:pt x="44" y="15"/>
                </a:cubicBezTo>
                <a:cubicBezTo>
                  <a:pt x="45" y="15"/>
                  <a:pt x="45" y="16"/>
                  <a:pt x="45" y="17"/>
                </a:cubicBezTo>
                <a:cubicBezTo>
                  <a:pt x="45" y="18"/>
                  <a:pt x="44" y="19"/>
                  <a:pt x="42" y="19"/>
                </a:cubicBezTo>
                <a:cubicBezTo>
                  <a:pt x="35" y="19"/>
                  <a:pt x="35" y="19"/>
                  <a:pt x="35" y="19"/>
                </a:cubicBezTo>
                <a:cubicBezTo>
                  <a:pt x="50" y="34"/>
                  <a:pt x="50" y="34"/>
                  <a:pt x="50" y="34"/>
                </a:cubicBezTo>
                <a:cubicBezTo>
                  <a:pt x="51" y="35"/>
                  <a:pt x="51" y="35"/>
                  <a:pt x="51" y="36"/>
                </a:cubicBezTo>
                <a:cubicBezTo>
                  <a:pt x="51" y="37"/>
                  <a:pt x="50" y="39"/>
                  <a:pt x="49" y="39"/>
                </a:cubicBezTo>
                <a:cubicBezTo>
                  <a:pt x="40" y="39"/>
                  <a:pt x="40" y="39"/>
                  <a:pt x="40" y="39"/>
                </a:cubicBezTo>
                <a:cubicBezTo>
                  <a:pt x="55" y="54"/>
                  <a:pt x="55" y="54"/>
                  <a:pt x="55" y="54"/>
                </a:cubicBezTo>
                <a:cubicBezTo>
                  <a:pt x="56" y="54"/>
                  <a:pt x="56" y="55"/>
                  <a:pt x="56" y="56"/>
                </a:cubicBezTo>
                <a:cubicBezTo>
                  <a:pt x="56" y="57"/>
                  <a:pt x="55" y="58"/>
                  <a:pt x="53" y="58"/>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84456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ection Header - Puzzle">
    <p:bg>
      <p:bgPr>
        <a:solidFill>
          <a:schemeClr val="bg1"/>
        </a:solidFill>
        <a:effectLst/>
      </p:bgPr>
    </p:bg>
    <p:spTree>
      <p:nvGrpSpPr>
        <p:cNvPr id="1" name=""/>
        <p:cNvGrpSpPr/>
        <p:nvPr/>
      </p:nvGrpSpPr>
      <p:grpSpPr>
        <a:xfrm>
          <a:off x="0" y="0"/>
          <a:ext cx="0" cy="0"/>
          <a:chOff x="0" y="0"/>
          <a:chExt cx="0" cy="0"/>
        </a:xfrm>
      </p:grpSpPr>
      <p:sp>
        <p:nvSpPr>
          <p:cNvPr id="12" name="Pentagon 11"/>
          <p:cNvSpPr/>
          <p:nvPr userDrawn="1"/>
        </p:nvSpPr>
        <p:spPr bwMode="auto">
          <a:xfrm rot="5400000">
            <a:off x="4127500" y="444501"/>
            <a:ext cx="3937003" cy="3048000"/>
          </a:xfrm>
          <a:prstGeom prst="homePlate">
            <a:avLst/>
          </a:prstGeom>
          <a:solidFill>
            <a:srgbClr val="0068AA"/>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a:p>
        </p:txBody>
      </p:sp>
      <p:cxnSp>
        <p:nvCxnSpPr>
          <p:cNvPr id="17" name="Straight Connector 16"/>
          <p:cNvCxnSpPr/>
          <p:nvPr userDrawn="1"/>
        </p:nvCxnSpPr>
        <p:spPr>
          <a:xfrm>
            <a:off x="3352800" y="5484847"/>
            <a:ext cx="5486400" cy="0"/>
          </a:xfrm>
          <a:prstGeom prst="line">
            <a:avLst/>
          </a:prstGeom>
          <a:effectLst/>
        </p:spPr>
        <p:style>
          <a:lnRef idx="2">
            <a:schemeClr val="accent1"/>
          </a:lnRef>
          <a:fillRef idx="0">
            <a:schemeClr val="accent1"/>
          </a:fillRef>
          <a:effectRef idx="1">
            <a:schemeClr val="accent1"/>
          </a:effectRef>
          <a:fontRef idx="minor">
            <a:schemeClr val="tx1"/>
          </a:fontRef>
        </p:style>
      </p:cxnSp>
      <p:grpSp>
        <p:nvGrpSpPr>
          <p:cNvPr id="18" name="Group 17"/>
          <p:cNvGrpSpPr/>
          <p:nvPr userDrawn="1"/>
        </p:nvGrpSpPr>
        <p:grpSpPr>
          <a:xfrm>
            <a:off x="5862108" y="5257800"/>
            <a:ext cx="467784" cy="467784"/>
            <a:chOff x="4413750" y="2433065"/>
            <a:chExt cx="547410" cy="547410"/>
          </a:xfrm>
        </p:grpSpPr>
        <p:sp>
          <p:nvSpPr>
            <p:cNvPr id="19" name="Oval 18"/>
            <p:cNvSpPr/>
            <p:nvPr userDrawn="1"/>
          </p:nvSpPr>
          <p:spPr>
            <a:xfrm>
              <a:off x="4413750" y="2433065"/>
              <a:ext cx="547410" cy="547410"/>
            </a:xfrm>
            <a:prstGeom prst="ellipse">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Lato Light" panose="020F0302020204030203" pitchFamily="34" charset="0"/>
              </a:endParaRPr>
            </a:p>
          </p:txBody>
        </p:sp>
        <p:sp>
          <p:nvSpPr>
            <p:cNvPr id="20" name="Oval 19"/>
            <p:cNvSpPr/>
            <p:nvPr userDrawn="1"/>
          </p:nvSpPr>
          <p:spPr>
            <a:xfrm>
              <a:off x="4517676" y="2536991"/>
              <a:ext cx="339558" cy="339558"/>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Lato Light" panose="020F0302020204030203" pitchFamily="34" charset="0"/>
              </a:endParaRPr>
            </a:p>
          </p:txBody>
        </p:sp>
        <p:sp>
          <p:nvSpPr>
            <p:cNvPr id="21" name="Arc 20"/>
            <p:cNvSpPr/>
            <p:nvPr userDrawn="1"/>
          </p:nvSpPr>
          <p:spPr>
            <a:xfrm rot="2700000">
              <a:off x="4415560" y="2434875"/>
              <a:ext cx="543790" cy="543790"/>
            </a:xfrm>
            <a:prstGeom prst="arc">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latin typeface="Lato Light" panose="020F0302020204030203" pitchFamily="34" charset="0"/>
              </a:endParaRPr>
            </a:p>
          </p:txBody>
        </p:sp>
        <p:sp>
          <p:nvSpPr>
            <p:cNvPr id="22" name="Arc 21"/>
            <p:cNvSpPr/>
            <p:nvPr userDrawn="1"/>
          </p:nvSpPr>
          <p:spPr>
            <a:xfrm rot="18900000" flipH="1">
              <a:off x="4415560" y="2434875"/>
              <a:ext cx="543790" cy="543790"/>
            </a:xfrm>
            <a:prstGeom prst="arc">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latin typeface="Lato Light" panose="020F0302020204030203" pitchFamily="34" charset="0"/>
              </a:endParaRPr>
            </a:p>
          </p:txBody>
        </p:sp>
      </p:grpSp>
      <p:sp>
        <p:nvSpPr>
          <p:cNvPr id="5" name="Slide Number Placeholder 4"/>
          <p:cNvSpPr>
            <a:spLocks noGrp="1"/>
          </p:cNvSpPr>
          <p:nvPr>
            <p:ph type="sldNum" sz="quarter" idx="11"/>
          </p:nvPr>
        </p:nvSpPr>
        <p:spPr>
          <a:xfrm>
            <a:off x="8610600" y="6356350"/>
            <a:ext cx="2743200" cy="365125"/>
          </a:xfrm>
          <a:prstGeom prst="rect">
            <a:avLst/>
          </a:prstGeom>
        </p:spPr>
        <p:txBody>
          <a:bodyPr/>
          <a:lstStyle/>
          <a:p>
            <a:fld id="{65B3A5B5-D464-4D94-A6FF-B439700E06BB}" type="slidenum">
              <a:rPr lang="en-US" smtClean="0"/>
              <a:pPr/>
              <a:t>‹#›</a:t>
            </a:fld>
            <a:endParaRPr lang="en-US"/>
          </a:p>
        </p:txBody>
      </p:sp>
      <p:sp>
        <p:nvSpPr>
          <p:cNvPr id="14" name="Freeform 77"/>
          <p:cNvSpPr>
            <a:spLocks/>
          </p:cNvSpPr>
          <p:nvPr userDrawn="1"/>
        </p:nvSpPr>
        <p:spPr bwMode="auto">
          <a:xfrm rot="20133226">
            <a:off x="5329055" y="1240370"/>
            <a:ext cx="1533892" cy="1532467"/>
          </a:xfrm>
          <a:custGeom>
            <a:avLst/>
            <a:gdLst/>
            <a:ahLst/>
            <a:cxnLst>
              <a:cxn ang="0">
                <a:pos x="183" y="216"/>
              </a:cxn>
              <a:cxn ang="0">
                <a:pos x="256" y="180"/>
              </a:cxn>
              <a:cxn ang="0">
                <a:pos x="217" y="88"/>
              </a:cxn>
              <a:cxn ang="0">
                <a:pos x="385" y="88"/>
              </a:cxn>
              <a:cxn ang="0">
                <a:pos x="347" y="180"/>
              </a:cxn>
              <a:cxn ang="0">
                <a:pos x="420" y="216"/>
              </a:cxn>
              <a:cxn ang="0">
                <a:pos x="603" y="216"/>
              </a:cxn>
              <a:cxn ang="0">
                <a:pos x="603" y="399"/>
              </a:cxn>
              <a:cxn ang="0">
                <a:pos x="638" y="472"/>
              </a:cxn>
              <a:cxn ang="0">
                <a:pos x="731" y="433"/>
              </a:cxn>
              <a:cxn ang="0">
                <a:pos x="731" y="601"/>
              </a:cxn>
              <a:cxn ang="0">
                <a:pos x="638" y="563"/>
              </a:cxn>
              <a:cxn ang="0">
                <a:pos x="603" y="636"/>
              </a:cxn>
              <a:cxn ang="0">
                <a:pos x="603" y="819"/>
              </a:cxn>
              <a:cxn ang="0">
                <a:pos x="420" y="819"/>
              </a:cxn>
              <a:cxn ang="0">
                <a:pos x="347" y="784"/>
              </a:cxn>
              <a:cxn ang="0">
                <a:pos x="385" y="691"/>
              </a:cxn>
              <a:cxn ang="0">
                <a:pos x="217" y="691"/>
              </a:cxn>
              <a:cxn ang="0">
                <a:pos x="256" y="784"/>
              </a:cxn>
              <a:cxn ang="0">
                <a:pos x="183" y="819"/>
              </a:cxn>
              <a:cxn ang="0">
                <a:pos x="0" y="819"/>
              </a:cxn>
              <a:cxn ang="0">
                <a:pos x="0" y="636"/>
              </a:cxn>
              <a:cxn ang="0">
                <a:pos x="35" y="563"/>
              </a:cxn>
              <a:cxn ang="0">
                <a:pos x="128" y="601"/>
              </a:cxn>
              <a:cxn ang="0">
                <a:pos x="128" y="433"/>
              </a:cxn>
              <a:cxn ang="0">
                <a:pos x="35" y="472"/>
              </a:cxn>
              <a:cxn ang="0">
                <a:pos x="0" y="399"/>
              </a:cxn>
              <a:cxn ang="0">
                <a:pos x="0" y="216"/>
              </a:cxn>
              <a:cxn ang="0">
                <a:pos x="183" y="216"/>
              </a:cxn>
            </a:cxnLst>
            <a:rect l="0" t="0" r="r" b="b"/>
            <a:pathLst>
              <a:path w="819" h="819">
                <a:moveTo>
                  <a:pt x="183" y="216"/>
                </a:moveTo>
                <a:cubicBezTo>
                  <a:pt x="249" y="216"/>
                  <a:pt x="264" y="200"/>
                  <a:pt x="256" y="180"/>
                </a:cubicBezTo>
                <a:cubicBezTo>
                  <a:pt x="239" y="144"/>
                  <a:pt x="209" y="139"/>
                  <a:pt x="217" y="88"/>
                </a:cubicBezTo>
                <a:cubicBezTo>
                  <a:pt x="231" y="0"/>
                  <a:pt x="372" y="0"/>
                  <a:pt x="385" y="88"/>
                </a:cubicBezTo>
                <a:cubicBezTo>
                  <a:pt x="393" y="139"/>
                  <a:pt x="364" y="144"/>
                  <a:pt x="347" y="180"/>
                </a:cubicBezTo>
                <a:cubicBezTo>
                  <a:pt x="338" y="200"/>
                  <a:pt x="354" y="216"/>
                  <a:pt x="420" y="216"/>
                </a:cubicBezTo>
                <a:cubicBezTo>
                  <a:pt x="603" y="216"/>
                  <a:pt x="603" y="216"/>
                  <a:pt x="603" y="216"/>
                </a:cubicBezTo>
                <a:cubicBezTo>
                  <a:pt x="603" y="399"/>
                  <a:pt x="603" y="399"/>
                  <a:pt x="603" y="399"/>
                </a:cubicBezTo>
                <a:cubicBezTo>
                  <a:pt x="603" y="465"/>
                  <a:pt x="619" y="480"/>
                  <a:pt x="638" y="472"/>
                </a:cubicBezTo>
                <a:cubicBezTo>
                  <a:pt x="675" y="455"/>
                  <a:pt x="680" y="425"/>
                  <a:pt x="731" y="433"/>
                </a:cubicBezTo>
                <a:cubicBezTo>
                  <a:pt x="819" y="447"/>
                  <a:pt x="819" y="588"/>
                  <a:pt x="731" y="601"/>
                </a:cubicBezTo>
                <a:cubicBezTo>
                  <a:pt x="680" y="609"/>
                  <a:pt x="675" y="580"/>
                  <a:pt x="638" y="563"/>
                </a:cubicBezTo>
                <a:cubicBezTo>
                  <a:pt x="619" y="554"/>
                  <a:pt x="603" y="570"/>
                  <a:pt x="603" y="636"/>
                </a:cubicBezTo>
                <a:cubicBezTo>
                  <a:pt x="603" y="819"/>
                  <a:pt x="603" y="819"/>
                  <a:pt x="603" y="819"/>
                </a:cubicBezTo>
                <a:cubicBezTo>
                  <a:pt x="420" y="819"/>
                  <a:pt x="420" y="819"/>
                  <a:pt x="420" y="819"/>
                </a:cubicBezTo>
                <a:cubicBezTo>
                  <a:pt x="354" y="819"/>
                  <a:pt x="338" y="803"/>
                  <a:pt x="347" y="784"/>
                </a:cubicBezTo>
                <a:cubicBezTo>
                  <a:pt x="364" y="747"/>
                  <a:pt x="393" y="742"/>
                  <a:pt x="385" y="691"/>
                </a:cubicBezTo>
                <a:cubicBezTo>
                  <a:pt x="372" y="603"/>
                  <a:pt x="231" y="603"/>
                  <a:pt x="217" y="691"/>
                </a:cubicBezTo>
                <a:cubicBezTo>
                  <a:pt x="209" y="742"/>
                  <a:pt x="239" y="747"/>
                  <a:pt x="256" y="784"/>
                </a:cubicBezTo>
                <a:cubicBezTo>
                  <a:pt x="264" y="803"/>
                  <a:pt x="249" y="819"/>
                  <a:pt x="183" y="819"/>
                </a:cubicBezTo>
                <a:cubicBezTo>
                  <a:pt x="0" y="819"/>
                  <a:pt x="0" y="819"/>
                  <a:pt x="0" y="819"/>
                </a:cubicBezTo>
                <a:cubicBezTo>
                  <a:pt x="0" y="636"/>
                  <a:pt x="0" y="636"/>
                  <a:pt x="0" y="636"/>
                </a:cubicBezTo>
                <a:cubicBezTo>
                  <a:pt x="0" y="570"/>
                  <a:pt x="16" y="554"/>
                  <a:pt x="35" y="563"/>
                </a:cubicBezTo>
                <a:cubicBezTo>
                  <a:pt x="72" y="580"/>
                  <a:pt x="76" y="609"/>
                  <a:pt x="128" y="601"/>
                </a:cubicBezTo>
                <a:cubicBezTo>
                  <a:pt x="216" y="588"/>
                  <a:pt x="216" y="447"/>
                  <a:pt x="128" y="433"/>
                </a:cubicBezTo>
                <a:cubicBezTo>
                  <a:pt x="76" y="425"/>
                  <a:pt x="72" y="455"/>
                  <a:pt x="35" y="472"/>
                </a:cubicBezTo>
                <a:cubicBezTo>
                  <a:pt x="16" y="480"/>
                  <a:pt x="0" y="465"/>
                  <a:pt x="0" y="399"/>
                </a:cubicBezTo>
                <a:cubicBezTo>
                  <a:pt x="0" y="216"/>
                  <a:pt x="0" y="216"/>
                  <a:pt x="0" y="216"/>
                </a:cubicBezTo>
                <a:lnTo>
                  <a:pt x="183" y="216"/>
                </a:lnTo>
                <a:close/>
              </a:path>
            </a:pathLst>
          </a:custGeom>
          <a:solidFill>
            <a:schemeClr val="bg1"/>
          </a:solidFill>
          <a:ln w="19050">
            <a:noFill/>
            <a:round/>
            <a:headEnd/>
            <a:tailEnd/>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78349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ction Header - Map">
    <p:bg>
      <p:bgPr>
        <a:solidFill>
          <a:schemeClr val="bg1"/>
        </a:solidFill>
        <a:effectLst/>
      </p:bgPr>
    </p:bg>
    <p:spTree>
      <p:nvGrpSpPr>
        <p:cNvPr id="1" name=""/>
        <p:cNvGrpSpPr/>
        <p:nvPr/>
      </p:nvGrpSpPr>
      <p:grpSpPr>
        <a:xfrm>
          <a:off x="0" y="0"/>
          <a:ext cx="0" cy="0"/>
          <a:chOff x="0" y="0"/>
          <a:chExt cx="0" cy="0"/>
        </a:xfrm>
      </p:grpSpPr>
      <p:sp>
        <p:nvSpPr>
          <p:cNvPr id="12" name="Pentagon 11"/>
          <p:cNvSpPr/>
          <p:nvPr userDrawn="1"/>
        </p:nvSpPr>
        <p:spPr bwMode="auto">
          <a:xfrm rot="5400000">
            <a:off x="4127500" y="444501"/>
            <a:ext cx="3937003" cy="3048000"/>
          </a:xfrm>
          <a:prstGeom prst="homePlate">
            <a:avLst/>
          </a:prstGeom>
          <a:solidFill>
            <a:srgbClr val="0068AA"/>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a:p>
        </p:txBody>
      </p:sp>
      <p:cxnSp>
        <p:nvCxnSpPr>
          <p:cNvPr id="17" name="Straight Connector 16"/>
          <p:cNvCxnSpPr/>
          <p:nvPr userDrawn="1"/>
        </p:nvCxnSpPr>
        <p:spPr>
          <a:xfrm>
            <a:off x="3352800" y="5484847"/>
            <a:ext cx="5486400" cy="0"/>
          </a:xfrm>
          <a:prstGeom prst="line">
            <a:avLst/>
          </a:prstGeom>
          <a:effectLst/>
        </p:spPr>
        <p:style>
          <a:lnRef idx="2">
            <a:schemeClr val="accent1"/>
          </a:lnRef>
          <a:fillRef idx="0">
            <a:schemeClr val="accent1"/>
          </a:fillRef>
          <a:effectRef idx="1">
            <a:schemeClr val="accent1"/>
          </a:effectRef>
          <a:fontRef idx="minor">
            <a:schemeClr val="tx1"/>
          </a:fontRef>
        </p:style>
      </p:cxnSp>
      <p:grpSp>
        <p:nvGrpSpPr>
          <p:cNvPr id="18" name="Group 17"/>
          <p:cNvGrpSpPr/>
          <p:nvPr userDrawn="1"/>
        </p:nvGrpSpPr>
        <p:grpSpPr>
          <a:xfrm>
            <a:off x="5862108" y="5257800"/>
            <a:ext cx="467784" cy="467784"/>
            <a:chOff x="4413750" y="2433065"/>
            <a:chExt cx="547410" cy="547410"/>
          </a:xfrm>
        </p:grpSpPr>
        <p:sp>
          <p:nvSpPr>
            <p:cNvPr id="19" name="Oval 18"/>
            <p:cNvSpPr/>
            <p:nvPr userDrawn="1"/>
          </p:nvSpPr>
          <p:spPr>
            <a:xfrm>
              <a:off x="4413750" y="2433065"/>
              <a:ext cx="547410" cy="547410"/>
            </a:xfrm>
            <a:prstGeom prst="ellipse">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Lato Light" panose="020F0302020204030203" pitchFamily="34" charset="0"/>
              </a:endParaRPr>
            </a:p>
          </p:txBody>
        </p:sp>
        <p:sp>
          <p:nvSpPr>
            <p:cNvPr id="20" name="Oval 19"/>
            <p:cNvSpPr/>
            <p:nvPr userDrawn="1"/>
          </p:nvSpPr>
          <p:spPr>
            <a:xfrm>
              <a:off x="4517676" y="2536991"/>
              <a:ext cx="339558" cy="339558"/>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Lato Light" panose="020F0302020204030203" pitchFamily="34" charset="0"/>
              </a:endParaRPr>
            </a:p>
          </p:txBody>
        </p:sp>
        <p:sp>
          <p:nvSpPr>
            <p:cNvPr id="21" name="Arc 20"/>
            <p:cNvSpPr/>
            <p:nvPr userDrawn="1"/>
          </p:nvSpPr>
          <p:spPr>
            <a:xfrm rot="2700000">
              <a:off x="4415560" y="2434875"/>
              <a:ext cx="543790" cy="543790"/>
            </a:xfrm>
            <a:prstGeom prst="arc">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latin typeface="Lato Light" panose="020F0302020204030203" pitchFamily="34" charset="0"/>
              </a:endParaRPr>
            </a:p>
          </p:txBody>
        </p:sp>
        <p:sp>
          <p:nvSpPr>
            <p:cNvPr id="22" name="Arc 21"/>
            <p:cNvSpPr/>
            <p:nvPr userDrawn="1"/>
          </p:nvSpPr>
          <p:spPr>
            <a:xfrm rot="18900000" flipH="1">
              <a:off x="4415560" y="2434875"/>
              <a:ext cx="543790" cy="543790"/>
            </a:xfrm>
            <a:prstGeom prst="arc">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latin typeface="Lato Light" panose="020F0302020204030203" pitchFamily="34" charset="0"/>
              </a:endParaRPr>
            </a:p>
          </p:txBody>
        </p:sp>
      </p:grpSp>
      <p:sp>
        <p:nvSpPr>
          <p:cNvPr id="5" name="Slide Number Placeholder 4"/>
          <p:cNvSpPr>
            <a:spLocks noGrp="1"/>
          </p:cNvSpPr>
          <p:nvPr>
            <p:ph type="sldNum" sz="quarter" idx="11"/>
          </p:nvPr>
        </p:nvSpPr>
        <p:spPr>
          <a:xfrm>
            <a:off x="8610600" y="6356350"/>
            <a:ext cx="2743200" cy="365125"/>
          </a:xfrm>
          <a:prstGeom prst="rect">
            <a:avLst/>
          </a:prstGeom>
        </p:spPr>
        <p:txBody>
          <a:bodyPr/>
          <a:lstStyle/>
          <a:p>
            <a:fld id="{65B3A5B5-D464-4D94-A6FF-B439700E06BB}" type="slidenum">
              <a:rPr lang="en-US" smtClean="0"/>
              <a:pPr/>
              <a:t>‹#›</a:t>
            </a:fld>
            <a:endParaRPr lang="en-US"/>
          </a:p>
        </p:txBody>
      </p:sp>
      <p:sp>
        <p:nvSpPr>
          <p:cNvPr id="14" name="Freeform 83"/>
          <p:cNvSpPr>
            <a:spLocks noEditPoints="1"/>
          </p:cNvSpPr>
          <p:nvPr userDrawn="1"/>
        </p:nvSpPr>
        <p:spPr bwMode="auto">
          <a:xfrm>
            <a:off x="5569332" y="1498600"/>
            <a:ext cx="1053339" cy="1580008"/>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12700">
            <a:noFill/>
            <a:round/>
            <a:headEnd/>
            <a:tailEnd/>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25954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ection Header - Special">
    <p:bg>
      <p:bgPr>
        <a:solidFill>
          <a:schemeClr val="bg1"/>
        </a:solidFill>
        <a:effectLst/>
      </p:bgPr>
    </p:bg>
    <p:spTree>
      <p:nvGrpSpPr>
        <p:cNvPr id="1" name=""/>
        <p:cNvGrpSpPr/>
        <p:nvPr/>
      </p:nvGrpSpPr>
      <p:grpSpPr>
        <a:xfrm>
          <a:off x="0" y="0"/>
          <a:ext cx="0" cy="0"/>
          <a:chOff x="0" y="0"/>
          <a:chExt cx="0" cy="0"/>
        </a:xfrm>
      </p:grpSpPr>
      <p:sp>
        <p:nvSpPr>
          <p:cNvPr id="12" name="Pentagon 11"/>
          <p:cNvSpPr/>
          <p:nvPr userDrawn="1"/>
        </p:nvSpPr>
        <p:spPr bwMode="auto">
          <a:xfrm rot="5400000">
            <a:off x="4127500" y="444501"/>
            <a:ext cx="3937003" cy="3048000"/>
          </a:xfrm>
          <a:prstGeom prst="homePlate">
            <a:avLst/>
          </a:prstGeom>
          <a:solidFill>
            <a:srgbClr val="0068AA"/>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800"/>
          </a:p>
        </p:txBody>
      </p:sp>
      <p:cxnSp>
        <p:nvCxnSpPr>
          <p:cNvPr id="17" name="Straight Connector 16"/>
          <p:cNvCxnSpPr/>
          <p:nvPr userDrawn="1"/>
        </p:nvCxnSpPr>
        <p:spPr>
          <a:xfrm>
            <a:off x="3352800" y="5484847"/>
            <a:ext cx="5486400" cy="0"/>
          </a:xfrm>
          <a:prstGeom prst="line">
            <a:avLst/>
          </a:prstGeom>
          <a:effectLst/>
        </p:spPr>
        <p:style>
          <a:lnRef idx="2">
            <a:schemeClr val="accent1"/>
          </a:lnRef>
          <a:fillRef idx="0">
            <a:schemeClr val="accent1"/>
          </a:fillRef>
          <a:effectRef idx="1">
            <a:schemeClr val="accent1"/>
          </a:effectRef>
          <a:fontRef idx="minor">
            <a:schemeClr val="tx1"/>
          </a:fontRef>
        </p:style>
      </p:cxnSp>
      <p:grpSp>
        <p:nvGrpSpPr>
          <p:cNvPr id="18" name="Group 17"/>
          <p:cNvGrpSpPr/>
          <p:nvPr userDrawn="1"/>
        </p:nvGrpSpPr>
        <p:grpSpPr>
          <a:xfrm>
            <a:off x="5862108" y="5257800"/>
            <a:ext cx="467784" cy="467784"/>
            <a:chOff x="4413750" y="2433065"/>
            <a:chExt cx="547410" cy="547410"/>
          </a:xfrm>
        </p:grpSpPr>
        <p:sp>
          <p:nvSpPr>
            <p:cNvPr id="19" name="Oval 18"/>
            <p:cNvSpPr/>
            <p:nvPr userDrawn="1"/>
          </p:nvSpPr>
          <p:spPr>
            <a:xfrm>
              <a:off x="4413750" y="2433065"/>
              <a:ext cx="547410" cy="547410"/>
            </a:xfrm>
            <a:prstGeom prst="ellipse">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Lato Light" panose="020F0302020204030203" pitchFamily="34" charset="0"/>
              </a:endParaRPr>
            </a:p>
          </p:txBody>
        </p:sp>
        <p:sp>
          <p:nvSpPr>
            <p:cNvPr id="20" name="Oval 19"/>
            <p:cNvSpPr/>
            <p:nvPr userDrawn="1"/>
          </p:nvSpPr>
          <p:spPr>
            <a:xfrm>
              <a:off x="4517676" y="2536991"/>
              <a:ext cx="339558" cy="339558"/>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Lato Light" panose="020F0302020204030203" pitchFamily="34" charset="0"/>
              </a:endParaRPr>
            </a:p>
          </p:txBody>
        </p:sp>
        <p:sp>
          <p:nvSpPr>
            <p:cNvPr id="21" name="Arc 20"/>
            <p:cNvSpPr/>
            <p:nvPr userDrawn="1"/>
          </p:nvSpPr>
          <p:spPr>
            <a:xfrm rot="2700000">
              <a:off x="4415560" y="2434875"/>
              <a:ext cx="543790" cy="543790"/>
            </a:xfrm>
            <a:prstGeom prst="arc">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latin typeface="Lato Light" panose="020F0302020204030203" pitchFamily="34" charset="0"/>
              </a:endParaRPr>
            </a:p>
          </p:txBody>
        </p:sp>
        <p:sp>
          <p:nvSpPr>
            <p:cNvPr id="22" name="Arc 21"/>
            <p:cNvSpPr/>
            <p:nvPr userDrawn="1"/>
          </p:nvSpPr>
          <p:spPr>
            <a:xfrm rot="18900000" flipH="1">
              <a:off x="4415560" y="2434875"/>
              <a:ext cx="543790" cy="543790"/>
            </a:xfrm>
            <a:prstGeom prst="arc">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latin typeface="Lato Light" panose="020F0302020204030203" pitchFamily="34" charset="0"/>
              </a:endParaRPr>
            </a:p>
          </p:txBody>
        </p:sp>
      </p:grpSp>
      <p:sp>
        <p:nvSpPr>
          <p:cNvPr id="5" name="Slide Number Placeholder 4"/>
          <p:cNvSpPr>
            <a:spLocks noGrp="1"/>
          </p:cNvSpPr>
          <p:nvPr>
            <p:ph type="sldNum" sz="quarter" idx="11"/>
          </p:nvPr>
        </p:nvSpPr>
        <p:spPr>
          <a:xfrm>
            <a:off x="8610600" y="6356350"/>
            <a:ext cx="2743200" cy="365125"/>
          </a:xfrm>
          <a:prstGeom prst="rect">
            <a:avLst/>
          </a:prstGeom>
        </p:spPr>
        <p:txBody>
          <a:bodyPr/>
          <a:lstStyle/>
          <a:p>
            <a:fld id="{65B3A5B5-D464-4D94-A6FF-B439700E06BB}" type="slidenum">
              <a:rPr lang="en-US" smtClean="0"/>
              <a:pPr/>
              <a:t>‹#›</a:t>
            </a:fld>
            <a:endParaRPr lang="en-US"/>
          </a:p>
        </p:txBody>
      </p:sp>
      <p:sp>
        <p:nvSpPr>
          <p:cNvPr id="15" name="Freeform 89"/>
          <p:cNvSpPr>
            <a:spLocks noEditPoints="1"/>
          </p:cNvSpPr>
          <p:nvPr userDrawn="1"/>
        </p:nvSpPr>
        <p:spPr bwMode="auto">
          <a:xfrm>
            <a:off x="5524266" y="1698556"/>
            <a:ext cx="1143473" cy="998408"/>
          </a:xfrm>
          <a:custGeom>
            <a:avLst/>
            <a:gdLst/>
            <a:ahLst/>
            <a:cxnLst>
              <a:cxn ang="0">
                <a:pos x="62" y="32"/>
              </a:cxn>
              <a:cxn ang="0">
                <a:pos x="61" y="33"/>
              </a:cxn>
              <a:cxn ang="0">
                <a:pos x="57" y="33"/>
              </a:cxn>
              <a:cxn ang="0">
                <a:pos x="57" y="50"/>
              </a:cxn>
              <a:cxn ang="0">
                <a:pos x="53" y="54"/>
              </a:cxn>
              <a:cxn ang="0">
                <a:pos x="9" y="54"/>
              </a:cxn>
              <a:cxn ang="0">
                <a:pos x="6" y="50"/>
              </a:cxn>
              <a:cxn ang="0">
                <a:pos x="6" y="33"/>
              </a:cxn>
              <a:cxn ang="0">
                <a:pos x="2" y="33"/>
              </a:cxn>
              <a:cxn ang="0">
                <a:pos x="0" y="32"/>
              </a:cxn>
              <a:cxn ang="0">
                <a:pos x="0" y="19"/>
              </a:cxn>
              <a:cxn ang="0">
                <a:pos x="2" y="18"/>
              </a:cxn>
              <a:cxn ang="0">
                <a:pos x="19" y="18"/>
              </a:cxn>
              <a:cxn ang="0">
                <a:pos x="10" y="9"/>
              </a:cxn>
              <a:cxn ang="0">
                <a:pos x="19" y="0"/>
              </a:cxn>
              <a:cxn ang="0">
                <a:pos x="26" y="3"/>
              </a:cxn>
              <a:cxn ang="0">
                <a:pos x="31" y="10"/>
              </a:cxn>
              <a:cxn ang="0">
                <a:pos x="36" y="3"/>
              </a:cxn>
              <a:cxn ang="0">
                <a:pos x="43" y="0"/>
              </a:cxn>
              <a:cxn ang="0">
                <a:pos x="52" y="9"/>
              </a:cxn>
              <a:cxn ang="0">
                <a:pos x="43" y="18"/>
              </a:cxn>
              <a:cxn ang="0">
                <a:pos x="61" y="18"/>
              </a:cxn>
              <a:cxn ang="0">
                <a:pos x="62" y="19"/>
              </a:cxn>
              <a:cxn ang="0">
                <a:pos x="62" y="32"/>
              </a:cxn>
              <a:cxn ang="0">
                <a:pos x="27" y="13"/>
              </a:cxn>
              <a:cxn ang="0">
                <a:pos x="22" y="6"/>
              </a:cxn>
              <a:cxn ang="0">
                <a:pos x="19" y="5"/>
              </a:cxn>
              <a:cxn ang="0">
                <a:pos x="16" y="9"/>
              </a:cxn>
              <a:cxn ang="0">
                <a:pos x="19" y="13"/>
              </a:cxn>
              <a:cxn ang="0">
                <a:pos x="27" y="13"/>
              </a:cxn>
              <a:cxn ang="0">
                <a:pos x="38" y="45"/>
              </a:cxn>
              <a:cxn ang="0">
                <a:pos x="38" y="26"/>
              </a:cxn>
              <a:cxn ang="0">
                <a:pos x="38" y="18"/>
              </a:cxn>
              <a:cxn ang="0">
                <a:pos x="25" y="18"/>
              </a:cxn>
              <a:cxn ang="0">
                <a:pos x="25" y="26"/>
              </a:cxn>
              <a:cxn ang="0">
                <a:pos x="25" y="45"/>
              </a:cxn>
              <a:cxn ang="0">
                <a:pos x="25" y="47"/>
              </a:cxn>
              <a:cxn ang="0">
                <a:pos x="27" y="49"/>
              </a:cxn>
              <a:cxn ang="0">
                <a:pos x="35" y="49"/>
              </a:cxn>
              <a:cxn ang="0">
                <a:pos x="38" y="47"/>
              </a:cxn>
              <a:cxn ang="0">
                <a:pos x="38" y="45"/>
              </a:cxn>
              <a:cxn ang="0">
                <a:pos x="43" y="5"/>
              </a:cxn>
              <a:cxn ang="0">
                <a:pos x="40" y="6"/>
              </a:cxn>
              <a:cxn ang="0">
                <a:pos x="35" y="13"/>
              </a:cxn>
              <a:cxn ang="0">
                <a:pos x="43" y="13"/>
              </a:cxn>
              <a:cxn ang="0">
                <a:pos x="47" y="9"/>
              </a:cxn>
              <a:cxn ang="0">
                <a:pos x="43" y="5"/>
              </a:cxn>
            </a:cxnLst>
            <a:rect l="0" t="0" r="r" b="b"/>
            <a:pathLst>
              <a:path w="62" h="54">
                <a:moveTo>
                  <a:pt x="62" y="32"/>
                </a:moveTo>
                <a:cubicBezTo>
                  <a:pt x="62" y="33"/>
                  <a:pt x="62" y="33"/>
                  <a:pt x="61" y="33"/>
                </a:cubicBezTo>
                <a:cubicBezTo>
                  <a:pt x="57" y="33"/>
                  <a:pt x="57" y="33"/>
                  <a:pt x="57" y="33"/>
                </a:cubicBezTo>
                <a:cubicBezTo>
                  <a:pt x="57" y="50"/>
                  <a:pt x="57" y="50"/>
                  <a:pt x="57" y="50"/>
                </a:cubicBezTo>
                <a:cubicBezTo>
                  <a:pt x="57" y="52"/>
                  <a:pt x="55" y="54"/>
                  <a:pt x="53" y="54"/>
                </a:cubicBezTo>
                <a:cubicBezTo>
                  <a:pt x="9" y="54"/>
                  <a:pt x="9" y="54"/>
                  <a:pt x="9" y="54"/>
                </a:cubicBezTo>
                <a:cubicBezTo>
                  <a:pt x="7" y="54"/>
                  <a:pt x="6" y="52"/>
                  <a:pt x="6" y="50"/>
                </a:cubicBezTo>
                <a:cubicBezTo>
                  <a:pt x="6" y="33"/>
                  <a:pt x="6" y="33"/>
                  <a:pt x="6" y="33"/>
                </a:cubicBezTo>
                <a:cubicBezTo>
                  <a:pt x="2" y="33"/>
                  <a:pt x="2" y="33"/>
                  <a:pt x="2" y="33"/>
                </a:cubicBezTo>
                <a:cubicBezTo>
                  <a:pt x="1" y="33"/>
                  <a:pt x="0" y="33"/>
                  <a:pt x="0" y="32"/>
                </a:cubicBezTo>
                <a:cubicBezTo>
                  <a:pt x="0" y="19"/>
                  <a:pt x="0" y="19"/>
                  <a:pt x="0" y="19"/>
                </a:cubicBezTo>
                <a:cubicBezTo>
                  <a:pt x="0" y="19"/>
                  <a:pt x="1" y="18"/>
                  <a:pt x="2" y="18"/>
                </a:cubicBezTo>
                <a:cubicBezTo>
                  <a:pt x="19" y="18"/>
                  <a:pt x="19" y="18"/>
                  <a:pt x="19" y="18"/>
                </a:cubicBezTo>
                <a:cubicBezTo>
                  <a:pt x="14" y="18"/>
                  <a:pt x="10" y="14"/>
                  <a:pt x="10" y="9"/>
                </a:cubicBezTo>
                <a:cubicBezTo>
                  <a:pt x="10" y="4"/>
                  <a:pt x="14" y="0"/>
                  <a:pt x="19" y="0"/>
                </a:cubicBezTo>
                <a:cubicBezTo>
                  <a:pt x="22" y="0"/>
                  <a:pt x="25" y="1"/>
                  <a:pt x="26" y="3"/>
                </a:cubicBezTo>
                <a:cubicBezTo>
                  <a:pt x="31" y="10"/>
                  <a:pt x="31" y="10"/>
                  <a:pt x="31" y="10"/>
                </a:cubicBezTo>
                <a:cubicBezTo>
                  <a:pt x="36" y="3"/>
                  <a:pt x="36" y="3"/>
                  <a:pt x="36" y="3"/>
                </a:cubicBezTo>
                <a:cubicBezTo>
                  <a:pt x="38" y="1"/>
                  <a:pt x="41" y="0"/>
                  <a:pt x="43" y="0"/>
                </a:cubicBezTo>
                <a:cubicBezTo>
                  <a:pt x="48" y="0"/>
                  <a:pt x="52" y="4"/>
                  <a:pt x="52" y="9"/>
                </a:cubicBezTo>
                <a:cubicBezTo>
                  <a:pt x="52" y="14"/>
                  <a:pt x="48" y="18"/>
                  <a:pt x="43" y="18"/>
                </a:cubicBezTo>
                <a:cubicBezTo>
                  <a:pt x="61" y="18"/>
                  <a:pt x="61" y="18"/>
                  <a:pt x="61" y="18"/>
                </a:cubicBezTo>
                <a:cubicBezTo>
                  <a:pt x="62" y="18"/>
                  <a:pt x="62" y="19"/>
                  <a:pt x="62" y="19"/>
                </a:cubicBezTo>
                <a:lnTo>
                  <a:pt x="62" y="32"/>
                </a:lnTo>
                <a:close/>
                <a:moveTo>
                  <a:pt x="27" y="13"/>
                </a:moveTo>
                <a:cubicBezTo>
                  <a:pt x="22" y="6"/>
                  <a:pt x="22" y="6"/>
                  <a:pt x="22" y="6"/>
                </a:cubicBezTo>
                <a:cubicBezTo>
                  <a:pt x="22" y="6"/>
                  <a:pt x="21" y="5"/>
                  <a:pt x="19" y="5"/>
                </a:cubicBezTo>
                <a:cubicBezTo>
                  <a:pt x="17" y="5"/>
                  <a:pt x="16" y="7"/>
                  <a:pt x="16" y="9"/>
                </a:cubicBezTo>
                <a:cubicBezTo>
                  <a:pt x="16" y="11"/>
                  <a:pt x="17" y="13"/>
                  <a:pt x="19" y="13"/>
                </a:cubicBezTo>
                <a:lnTo>
                  <a:pt x="27" y="13"/>
                </a:lnTo>
                <a:close/>
                <a:moveTo>
                  <a:pt x="38" y="45"/>
                </a:moveTo>
                <a:cubicBezTo>
                  <a:pt x="38" y="26"/>
                  <a:pt x="38" y="26"/>
                  <a:pt x="38" y="26"/>
                </a:cubicBezTo>
                <a:cubicBezTo>
                  <a:pt x="38" y="18"/>
                  <a:pt x="38" y="18"/>
                  <a:pt x="38" y="18"/>
                </a:cubicBezTo>
                <a:cubicBezTo>
                  <a:pt x="25" y="18"/>
                  <a:pt x="25" y="18"/>
                  <a:pt x="25" y="18"/>
                </a:cubicBezTo>
                <a:cubicBezTo>
                  <a:pt x="25" y="26"/>
                  <a:pt x="25" y="26"/>
                  <a:pt x="25" y="26"/>
                </a:cubicBezTo>
                <a:cubicBezTo>
                  <a:pt x="25" y="45"/>
                  <a:pt x="25" y="45"/>
                  <a:pt x="25" y="45"/>
                </a:cubicBezTo>
                <a:cubicBezTo>
                  <a:pt x="25" y="47"/>
                  <a:pt x="25" y="47"/>
                  <a:pt x="25" y="47"/>
                </a:cubicBezTo>
                <a:cubicBezTo>
                  <a:pt x="25" y="48"/>
                  <a:pt x="26" y="49"/>
                  <a:pt x="27" y="49"/>
                </a:cubicBezTo>
                <a:cubicBezTo>
                  <a:pt x="35" y="49"/>
                  <a:pt x="35" y="49"/>
                  <a:pt x="35" y="49"/>
                </a:cubicBezTo>
                <a:cubicBezTo>
                  <a:pt x="37" y="49"/>
                  <a:pt x="38" y="48"/>
                  <a:pt x="38" y="47"/>
                </a:cubicBezTo>
                <a:lnTo>
                  <a:pt x="38" y="45"/>
                </a:lnTo>
                <a:close/>
                <a:moveTo>
                  <a:pt x="43" y="5"/>
                </a:moveTo>
                <a:cubicBezTo>
                  <a:pt x="42" y="5"/>
                  <a:pt x="41" y="6"/>
                  <a:pt x="40" y="6"/>
                </a:cubicBezTo>
                <a:cubicBezTo>
                  <a:pt x="35" y="13"/>
                  <a:pt x="35" y="13"/>
                  <a:pt x="35" y="13"/>
                </a:cubicBezTo>
                <a:cubicBezTo>
                  <a:pt x="43" y="13"/>
                  <a:pt x="43" y="13"/>
                  <a:pt x="43" y="13"/>
                </a:cubicBezTo>
                <a:cubicBezTo>
                  <a:pt x="45" y="13"/>
                  <a:pt x="47" y="11"/>
                  <a:pt x="47" y="9"/>
                </a:cubicBezTo>
                <a:cubicBezTo>
                  <a:pt x="47" y="7"/>
                  <a:pt x="45" y="5"/>
                  <a:pt x="43" y="5"/>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253716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1645" y="1188779"/>
            <a:ext cx="11618976" cy="2048256"/>
          </a:xfrm>
        </p:spPr>
        <p:txBody>
          <a:bodyPr anchor="ctr">
            <a:normAutofit/>
          </a:bodyPr>
          <a:lstStyle>
            <a:lvl1pPr algn="ctr">
              <a:defRPr sz="2700" baseline="0"/>
            </a:lvl1pPr>
          </a:lstStyle>
          <a:p>
            <a:r>
              <a:rPr lang="en-US"/>
              <a:t>Click to edit Master title style</a:t>
            </a:r>
          </a:p>
        </p:txBody>
      </p:sp>
      <p:sp>
        <p:nvSpPr>
          <p:cNvPr id="3" name="Subtitle 2"/>
          <p:cNvSpPr>
            <a:spLocks noGrp="1"/>
          </p:cNvSpPr>
          <p:nvPr>
            <p:ph type="subTitle" idx="1"/>
          </p:nvPr>
        </p:nvSpPr>
        <p:spPr>
          <a:xfrm>
            <a:off x="231645" y="3784539"/>
            <a:ext cx="11618976" cy="2029968"/>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8" name="Straight Connector 7"/>
          <p:cNvCxnSpPr/>
          <p:nvPr userDrawn="1"/>
        </p:nvCxnSpPr>
        <p:spPr>
          <a:xfrm flipV="1">
            <a:off x="287218" y="3492379"/>
            <a:ext cx="9472247" cy="17584"/>
          </a:xfrm>
          <a:prstGeom prst="line">
            <a:avLst/>
          </a:prstGeom>
          <a:ln w="127000" cap="flat" cmpd="sng">
            <a:gradFill flip="none" rotWithShape="1">
              <a:gsLst>
                <a:gs pos="98000">
                  <a:schemeClr val="bg1"/>
                </a:gs>
                <a:gs pos="81000">
                  <a:srgbClr val="003399"/>
                </a:gs>
              </a:gsLst>
              <a:path path="circle">
                <a:fillToRect t="100000" r="100000"/>
              </a:path>
              <a:tileRect l="-100000" b="-100000"/>
            </a:gradFill>
            <a:bevel/>
          </a:ln>
          <a:effectLst/>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4535815" y="6286422"/>
            <a:ext cx="4394824" cy="369332"/>
          </a:xfrm>
          <a:prstGeom prst="rect">
            <a:avLst/>
          </a:prstGeom>
          <a:noFill/>
        </p:spPr>
        <p:txBody>
          <a:bodyPr wrap="square" rtlCol="0">
            <a:spAutoFit/>
          </a:bodyPr>
          <a:lstStyle/>
          <a:p>
            <a:r>
              <a:rPr lang="en-US" sz="900" b="1" cap="small">
                <a:solidFill>
                  <a:srgbClr val="000066"/>
                </a:solidFill>
                <a:latin typeface="Arial" panose="020B0604020202020204" pitchFamily="34" charset="0"/>
                <a:cs typeface="Arial" panose="020B0604020202020204" pitchFamily="34" charset="0"/>
              </a:rPr>
              <a:t>Tony Thurmond</a:t>
            </a:r>
          </a:p>
          <a:p>
            <a:r>
              <a:rPr lang="en-US" sz="900" b="1">
                <a:solidFill>
                  <a:srgbClr val="000066"/>
                </a:solidFill>
                <a:latin typeface="Arial" panose="020B0604020202020204" pitchFamily="34" charset="0"/>
                <a:cs typeface="Arial" panose="020B0604020202020204" pitchFamily="34" charset="0"/>
              </a:rPr>
              <a:t>State Superintendent of Public Instruction</a:t>
            </a:r>
          </a:p>
        </p:txBody>
      </p:sp>
      <p:sp>
        <p:nvSpPr>
          <p:cNvPr id="5" name="Content Placeholder 4"/>
          <p:cNvSpPr>
            <a:spLocks noGrp="1"/>
          </p:cNvSpPr>
          <p:nvPr>
            <p:ph sz="quarter" idx="13"/>
          </p:nvPr>
        </p:nvSpPr>
        <p:spPr>
          <a:xfrm>
            <a:off x="8360599" y="6198813"/>
            <a:ext cx="3490023" cy="549275"/>
          </a:xfrm>
        </p:spPr>
        <p:txBody>
          <a:bodyPr/>
          <a:lstStyle/>
          <a:p>
            <a:pPr lvl="0"/>
            <a:r>
              <a:rPr lang="en-US"/>
              <a:t>Click to</a:t>
            </a:r>
          </a:p>
        </p:txBody>
      </p:sp>
    </p:spTree>
    <p:extLst>
      <p:ext uri="{BB962C8B-B14F-4D97-AF65-F5344CB8AC3E}">
        <p14:creationId xmlns:p14="http://schemas.microsoft.com/office/powerpoint/2010/main" val="4067336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5"/>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4" name="Google Shape;24;p5"/>
          <p:cNvSpPr txBox="1">
            <a:spLocks noGrp="1"/>
          </p:cNvSpPr>
          <p:nvPr>
            <p:ph type="body" idx="1"/>
          </p:nvPr>
        </p:nvSpPr>
        <p:spPr>
          <a:xfrm>
            <a:off x="1229333" y="2514601"/>
            <a:ext cx="9154800" cy="3154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Clr>
                <a:srgbClr val="FFB600"/>
              </a:buClr>
              <a:buSzPts val="1800"/>
              <a:buChar char="●"/>
              <a:defRPr/>
            </a:lvl1pPr>
            <a:lvl2pPr marL="1219170" lvl="1" indent="-457189">
              <a:spcBef>
                <a:spcPts val="0"/>
              </a:spcBef>
              <a:spcAft>
                <a:spcPts val="0"/>
              </a:spcAft>
              <a:buClr>
                <a:srgbClr val="FFB600"/>
              </a:buClr>
              <a:buSzPts val="1800"/>
              <a:buChar char="○"/>
              <a:defRPr/>
            </a:lvl2pPr>
            <a:lvl3pPr marL="1828754" lvl="2" indent="-457189">
              <a:spcBef>
                <a:spcPts val="0"/>
              </a:spcBef>
              <a:spcAft>
                <a:spcPts val="0"/>
              </a:spcAft>
              <a:buClr>
                <a:srgbClr val="FFB600"/>
              </a:buClr>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solidFill>
                  <a:srgbClr val="FFB600"/>
                </a:solidFill>
              </a:defRPr>
            </a:lvl1pPr>
            <a:lvl2pPr lvl="1">
              <a:buNone/>
              <a:defRPr>
                <a:solidFill>
                  <a:srgbClr val="FFB600"/>
                </a:solidFill>
              </a:defRPr>
            </a:lvl2pPr>
            <a:lvl3pPr lvl="2">
              <a:buNone/>
              <a:defRPr>
                <a:solidFill>
                  <a:srgbClr val="FFB600"/>
                </a:solidFill>
              </a:defRPr>
            </a:lvl3pPr>
            <a:lvl4pPr lvl="3">
              <a:buNone/>
              <a:defRPr>
                <a:solidFill>
                  <a:srgbClr val="FFB600"/>
                </a:solidFill>
              </a:defRPr>
            </a:lvl4pPr>
            <a:lvl5pPr lvl="4">
              <a:buNone/>
              <a:defRPr>
                <a:solidFill>
                  <a:srgbClr val="FFB600"/>
                </a:solidFill>
              </a:defRPr>
            </a:lvl5pPr>
            <a:lvl6pPr lvl="5">
              <a:buNone/>
              <a:defRPr>
                <a:solidFill>
                  <a:srgbClr val="FFB600"/>
                </a:solidFill>
              </a:defRPr>
            </a:lvl6pPr>
            <a:lvl7pPr lvl="6">
              <a:buNone/>
              <a:defRPr>
                <a:solidFill>
                  <a:srgbClr val="FFB600"/>
                </a:solidFill>
              </a:defRPr>
            </a:lvl7pPr>
            <a:lvl8pPr lvl="7">
              <a:buNone/>
              <a:defRPr>
                <a:solidFill>
                  <a:srgbClr val="FFB600"/>
                </a:solidFill>
              </a:defRPr>
            </a:lvl8pPr>
            <a:lvl9pPr lvl="8">
              <a:buNone/>
              <a:defRPr>
                <a:solidFill>
                  <a:srgbClr val="FFB600"/>
                </a:solidFill>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15934386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2"/>
        <p:cNvGrpSpPr/>
        <p:nvPr/>
      </p:nvGrpSpPr>
      <p:grpSpPr>
        <a:xfrm>
          <a:off x="0" y="0"/>
          <a:ext cx="0" cy="0"/>
          <a:chOff x="0" y="0"/>
          <a:chExt cx="0" cy="0"/>
        </a:xfrm>
      </p:grpSpPr>
      <p:sp>
        <p:nvSpPr>
          <p:cNvPr id="33" name="Google Shape;33;p7"/>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7"/>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noAutofit/>
          </a:bodyPr>
          <a:lstStyle>
            <a:lvl1pPr lvl="0" rtl="0">
              <a:spcBef>
                <a:spcPts val="0"/>
              </a:spcBef>
              <a:spcAft>
                <a:spcPts val="0"/>
              </a:spcAft>
              <a:buSzPts val="5800"/>
              <a:buNone/>
              <a:defRPr/>
            </a:lvl1pPr>
            <a:lvl2pPr lvl="1" rtl="0">
              <a:spcBef>
                <a:spcPts val="0"/>
              </a:spcBef>
              <a:spcAft>
                <a:spcPts val="0"/>
              </a:spcAft>
              <a:buSzPts val="5800"/>
              <a:buNone/>
              <a:defRPr/>
            </a:lvl2pPr>
            <a:lvl3pPr lvl="2" rtl="0">
              <a:spcBef>
                <a:spcPts val="0"/>
              </a:spcBef>
              <a:spcAft>
                <a:spcPts val="0"/>
              </a:spcAft>
              <a:buSzPts val="5800"/>
              <a:buNone/>
              <a:defRPr/>
            </a:lvl3pPr>
            <a:lvl4pPr lvl="3" rtl="0">
              <a:spcBef>
                <a:spcPts val="0"/>
              </a:spcBef>
              <a:spcAft>
                <a:spcPts val="0"/>
              </a:spcAft>
              <a:buSzPts val="5800"/>
              <a:buNone/>
              <a:defRPr/>
            </a:lvl4pPr>
            <a:lvl5pPr lvl="4" rtl="0">
              <a:spcBef>
                <a:spcPts val="0"/>
              </a:spcBef>
              <a:spcAft>
                <a:spcPts val="0"/>
              </a:spcAft>
              <a:buSzPts val="5800"/>
              <a:buNone/>
              <a:defRPr/>
            </a:lvl5pPr>
            <a:lvl6pPr lvl="5" rtl="0">
              <a:spcBef>
                <a:spcPts val="0"/>
              </a:spcBef>
              <a:spcAft>
                <a:spcPts val="0"/>
              </a:spcAft>
              <a:buSzPts val="5800"/>
              <a:buNone/>
              <a:defRPr/>
            </a:lvl6pPr>
            <a:lvl7pPr lvl="6" rtl="0">
              <a:spcBef>
                <a:spcPts val="0"/>
              </a:spcBef>
              <a:spcAft>
                <a:spcPts val="0"/>
              </a:spcAft>
              <a:buSzPts val="5800"/>
              <a:buNone/>
              <a:defRPr/>
            </a:lvl7pPr>
            <a:lvl8pPr lvl="7" rtl="0">
              <a:spcBef>
                <a:spcPts val="0"/>
              </a:spcBef>
              <a:spcAft>
                <a:spcPts val="0"/>
              </a:spcAft>
              <a:buSzPts val="5800"/>
              <a:buNone/>
              <a:defRPr/>
            </a:lvl8pPr>
            <a:lvl9pPr lvl="8" rtl="0">
              <a:spcBef>
                <a:spcPts val="0"/>
              </a:spcBef>
              <a:spcAft>
                <a:spcPts val="0"/>
              </a:spcAft>
              <a:buSzPts val="5800"/>
              <a:buNone/>
              <a:defRPr/>
            </a:lvl9pPr>
          </a:lstStyle>
          <a:p>
            <a:endParaRPr/>
          </a:p>
        </p:txBody>
      </p:sp>
      <p:sp>
        <p:nvSpPr>
          <p:cNvPr id="35" name="Google Shape;35;p7"/>
          <p:cNvSpPr txBox="1">
            <a:spLocks noGrp="1"/>
          </p:cNvSpPr>
          <p:nvPr>
            <p:ph type="body" idx="1"/>
          </p:nvPr>
        </p:nvSpPr>
        <p:spPr>
          <a:xfrm>
            <a:off x="1229333" y="2574000"/>
            <a:ext cx="3109600" cy="38920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36" name="Google Shape;36;p7"/>
          <p:cNvSpPr txBox="1">
            <a:spLocks noGrp="1"/>
          </p:cNvSpPr>
          <p:nvPr>
            <p:ph type="body" idx="2"/>
          </p:nvPr>
        </p:nvSpPr>
        <p:spPr>
          <a:xfrm>
            <a:off x="4498371" y="2574000"/>
            <a:ext cx="3109600" cy="38920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37" name="Google Shape;37;p7"/>
          <p:cNvSpPr txBox="1">
            <a:spLocks noGrp="1"/>
          </p:cNvSpPr>
          <p:nvPr>
            <p:ph type="body" idx="3"/>
          </p:nvPr>
        </p:nvSpPr>
        <p:spPr>
          <a:xfrm>
            <a:off x="7767409" y="2574000"/>
            <a:ext cx="3109600" cy="38920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38" name="Google Shape;38;p7"/>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1393391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192506" y="6041362"/>
            <a:ext cx="1340908" cy="365125"/>
          </a:xfrm>
          <a:prstGeom prst="rect">
            <a:avLst/>
          </a:prstGeom>
        </p:spPr>
        <p:txBody>
          <a:bodyPr/>
          <a:lstStyle/>
          <a:p>
            <a:fld id="{B61BEF0D-F0BB-DE4B-95CE-6DB70DBA9567}" type="datetimeFigureOut">
              <a:rPr lang="en-US" dirty="0"/>
              <a:pPr/>
              <a:t>3/1/2023</a:t>
            </a:fld>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1044120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9" name="Google Shape;29;p6"/>
          <p:cNvSpPr txBox="1">
            <a:spLocks noGrp="1"/>
          </p:cNvSpPr>
          <p:nvPr>
            <p:ph type="body" idx="1"/>
          </p:nvPr>
        </p:nvSpPr>
        <p:spPr>
          <a:xfrm>
            <a:off x="1229333"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0" name="Google Shape;30;p6"/>
          <p:cNvSpPr txBox="1">
            <a:spLocks noGrp="1"/>
          </p:cNvSpPr>
          <p:nvPr>
            <p:ph type="body" idx="2"/>
          </p:nvPr>
        </p:nvSpPr>
        <p:spPr>
          <a:xfrm>
            <a:off x="6238249"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1" name="Google Shape;31;p6"/>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2491671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7192506" y="6041362"/>
            <a:ext cx="1340908" cy="365125"/>
          </a:xfrm>
          <a:prstGeom prst="rect">
            <a:avLst/>
          </a:prstGeom>
        </p:spPr>
        <p:txBody>
          <a:bodyPr/>
          <a:lstStyle/>
          <a:p>
            <a:fld id="{42A54C80-263E-416B-A8E0-580EDEADCBDC}" type="datetimeFigureOut">
              <a:rPr lang="en-US" dirty="0"/>
              <a:t>3/1/2023</a:t>
            </a:fld>
            <a:endParaRPr lang="en-US"/>
          </a:p>
        </p:txBody>
      </p:sp>
      <p:sp>
        <p:nvSpPr>
          <p:cNvPr id="6" name="Footer Placeholder 5"/>
          <p:cNvSpPr>
            <a:spLocks noGrp="1"/>
          </p:cNvSpPr>
          <p:nvPr>
            <p:ph type="ftr" sz="quarter" idx="11"/>
          </p:nvPr>
        </p:nvSpPr>
        <p:spPr>
          <a:xfrm>
            <a:off x="677334" y="6041362"/>
            <a:ext cx="6297612"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a:p>
        </p:txBody>
      </p:sp>
    </p:spTree>
    <p:extLst>
      <p:ext uri="{BB962C8B-B14F-4D97-AF65-F5344CB8AC3E}">
        <p14:creationId xmlns:p14="http://schemas.microsoft.com/office/powerpoint/2010/main" val="2827604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7192506" y="6041362"/>
            <a:ext cx="1340908" cy="365125"/>
          </a:xfrm>
          <a:prstGeom prst="rect">
            <a:avLst/>
          </a:prstGeom>
        </p:spPr>
        <p:txBody>
          <a:bodyPr/>
          <a:lstStyle/>
          <a:p>
            <a:fld id="{B61BEF0D-F0BB-DE4B-95CE-6DB70DBA9567}" type="datetimeFigureOut">
              <a:rPr lang="en-US" dirty="0"/>
              <a:pPr/>
              <a:t>3/1/2023</a:t>
            </a:fld>
            <a:endParaRPr lang="en-US"/>
          </a:p>
        </p:txBody>
      </p:sp>
      <p:sp>
        <p:nvSpPr>
          <p:cNvPr id="8" name="Footer Placeholder 7"/>
          <p:cNvSpPr>
            <a:spLocks noGrp="1"/>
          </p:cNvSpPr>
          <p:nvPr>
            <p:ph type="ftr" sz="quarter" idx="11"/>
          </p:nvPr>
        </p:nvSpPr>
        <p:spPr>
          <a:xfrm>
            <a:off x="677334" y="6041362"/>
            <a:ext cx="6297612"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631389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a:xfrm>
            <a:off x="7192506" y="6041362"/>
            <a:ext cx="1340908" cy="365125"/>
          </a:xfrm>
          <a:prstGeom prst="rect">
            <a:avLst/>
          </a:prstGeom>
        </p:spPr>
        <p:txBody>
          <a:bodyPr/>
          <a:lstStyle/>
          <a:p>
            <a:fld id="{B61BEF0D-F0BB-DE4B-95CE-6DB70DBA9567}" type="datetimeFigureOut">
              <a:rPr lang="en-US" dirty="0"/>
              <a:pPr/>
              <a:t>3/1/2023</a:t>
            </a:fld>
            <a:endParaRPr lang="en-US"/>
          </a:p>
        </p:txBody>
      </p:sp>
      <p:sp>
        <p:nvSpPr>
          <p:cNvPr id="4" name="Footer Placeholder 3"/>
          <p:cNvSpPr>
            <a:spLocks noGrp="1"/>
          </p:cNvSpPr>
          <p:nvPr>
            <p:ph type="ftr" sz="quarter" idx="11"/>
          </p:nvPr>
        </p:nvSpPr>
        <p:spPr>
          <a:xfrm>
            <a:off x="677334" y="6041362"/>
            <a:ext cx="6297612"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156948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192506" y="6041362"/>
            <a:ext cx="1340908" cy="365125"/>
          </a:xfrm>
          <a:prstGeom prst="rect">
            <a:avLst/>
          </a:prstGeom>
        </p:spPr>
        <p:txBody>
          <a:bodyPr/>
          <a:lstStyle/>
          <a:p>
            <a:fld id="{B61BEF0D-F0BB-DE4B-95CE-6DB70DBA9567}" type="datetimeFigureOut">
              <a:rPr lang="en-US" dirty="0"/>
              <a:pPr/>
              <a:t>3/1/2023</a:t>
            </a:fld>
            <a:endParaRPr lang="en-US"/>
          </a:p>
        </p:txBody>
      </p:sp>
      <p:sp>
        <p:nvSpPr>
          <p:cNvPr id="3" name="Footer Placeholder 2"/>
          <p:cNvSpPr>
            <a:spLocks noGrp="1"/>
          </p:cNvSpPr>
          <p:nvPr>
            <p:ph type="ftr" sz="quarter" idx="11"/>
          </p:nvPr>
        </p:nvSpPr>
        <p:spPr>
          <a:xfrm>
            <a:off x="677334" y="6041362"/>
            <a:ext cx="6297612"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025792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a:xfrm>
            <a:off x="7192506" y="6041362"/>
            <a:ext cx="1340908" cy="365125"/>
          </a:xfrm>
          <a:prstGeom prst="rect">
            <a:avLst/>
          </a:prstGeom>
        </p:spPr>
        <p:txBody>
          <a:bodyPr/>
          <a:lstStyle/>
          <a:p>
            <a:fld id="{42A54C80-263E-416B-A8E0-580EDEADCBDC}" type="datetimeFigureOut">
              <a:rPr lang="en-US" dirty="0"/>
              <a:t>3/1/2023</a:t>
            </a:fld>
            <a:endParaRPr lang="en-US"/>
          </a:p>
        </p:txBody>
      </p:sp>
      <p:sp>
        <p:nvSpPr>
          <p:cNvPr id="6" name="Footer Placeholder 5"/>
          <p:cNvSpPr>
            <a:spLocks noGrp="1"/>
          </p:cNvSpPr>
          <p:nvPr>
            <p:ph type="ftr" sz="quarter" idx="11"/>
          </p:nvPr>
        </p:nvSpPr>
        <p:spPr>
          <a:xfrm>
            <a:off x="677334" y="6041362"/>
            <a:ext cx="6297612"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a:p>
        </p:txBody>
      </p:sp>
    </p:spTree>
    <p:extLst>
      <p:ext uri="{BB962C8B-B14F-4D97-AF65-F5344CB8AC3E}">
        <p14:creationId xmlns:p14="http://schemas.microsoft.com/office/powerpoint/2010/main" val="549817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a:xfrm>
            <a:off x="677334" y="6041362"/>
            <a:ext cx="6297612"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
        <p:nvSpPr>
          <p:cNvPr id="5" name="Date Placeholder 4"/>
          <p:cNvSpPr>
            <a:spLocks noGrp="1"/>
          </p:cNvSpPr>
          <p:nvPr>
            <p:ph type="dt" sz="half" idx="10"/>
          </p:nvPr>
        </p:nvSpPr>
        <p:spPr>
          <a:xfrm>
            <a:off x="7192506" y="6041362"/>
            <a:ext cx="1340908" cy="365125"/>
          </a:xfrm>
          <a:prstGeom prst="rect">
            <a:avLst/>
          </a:prstGeom>
        </p:spPr>
        <p:txBody>
          <a:bodyPr/>
          <a:lstStyle/>
          <a:p>
            <a:fld id="{B61BEF0D-F0BB-DE4B-95CE-6DB70DBA9567}" type="datetimeFigureOut">
              <a:rPr lang="en-US" dirty="0"/>
              <a:pPr/>
              <a:t>3/1/2023</a:t>
            </a:fld>
            <a:endParaRPr lang="en-US"/>
          </a:p>
        </p:txBody>
      </p:sp>
    </p:spTree>
    <p:extLst>
      <p:ext uri="{BB962C8B-B14F-4D97-AF65-F5344CB8AC3E}">
        <p14:creationId xmlns:p14="http://schemas.microsoft.com/office/powerpoint/2010/main" val="3440268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533414" y="6065837"/>
            <a:ext cx="683339" cy="365125"/>
          </a:xfrm>
          <a:prstGeom prst="rect">
            <a:avLst/>
          </a:prstGeom>
        </p:spPr>
        <p:txBody>
          <a:bodyPr vert="horz" lIns="91440" tIns="45720" rIns="91440" bIns="45720" rtlCol="0" anchor="ctr"/>
          <a:lstStyle>
            <a:lvl1pPr algn="r">
              <a:defRPr sz="900">
                <a:solidFill>
                  <a:srgbClr val="0070C0"/>
                </a:solidFill>
              </a:defRPr>
            </a:lvl1pPr>
          </a:lstStyle>
          <a:p>
            <a:fld id="{D57F1E4F-1CFF-5643-939E-217C01CDF565}" type="slidenum">
              <a:rPr lang="en-US" smtClean="0"/>
              <a:pPr/>
              <a:t>‹#›</a:t>
            </a:fld>
            <a:endParaRPr lang="en-US"/>
          </a:p>
        </p:txBody>
      </p:sp>
      <p:pic>
        <p:nvPicPr>
          <p:cNvPr id="18" name="Picture 17">
            <a:extLst>
              <a:ext uri="{FF2B5EF4-FFF2-40B4-BE49-F238E27FC236}">
                <a16:creationId xmlns:a16="http://schemas.microsoft.com/office/drawing/2014/main" id="{F7C15C48-D454-48A4-988C-78CF6C754CB8}"/>
              </a:ext>
            </a:extLst>
          </p:cNvPr>
          <p:cNvPicPr>
            <a:picLocks noChangeAspect="1"/>
          </p:cNvPicPr>
          <p:nvPr userDrawn="1"/>
        </p:nvPicPr>
        <p:blipFill>
          <a:blip r:embed="rId32"/>
          <a:stretch>
            <a:fillRect/>
          </a:stretch>
        </p:blipFill>
        <p:spPr>
          <a:xfrm>
            <a:off x="245615" y="5815640"/>
            <a:ext cx="893699" cy="893699"/>
          </a:xfrm>
          <a:prstGeom prst="rect">
            <a:avLst/>
          </a:prstGeom>
        </p:spPr>
      </p:pic>
    </p:spTree>
    <p:extLst>
      <p:ext uri="{BB962C8B-B14F-4D97-AF65-F5344CB8AC3E}">
        <p14:creationId xmlns:p14="http://schemas.microsoft.com/office/powerpoint/2010/main" val="3223113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Lst>
  <p:txStyles>
    <p:titleStyle>
      <a:lvl1pPr algn="l" defTabSz="457200" rtl="0" eaLnBrk="1" latinLnBrk="0" hangingPunct="1">
        <a:spcBef>
          <a:spcPct val="0"/>
        </a:spcBef>
        <a:buNone/>
        <a:defRPr sz="3600" kern="1200">
          <a:solidFill>
            <a:srgbClr val="0070C0"/>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3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6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montereycoe.org/programs-services/ed-services/language-literacy" TargetMode="External"/><Relationship Id="rId7" Type="http://schemas.openxmlformats.org/officeDocument/2006/relationships/hyperlink" Target="https://www.cde.ca.gov/ci/cr/cf/distancelearnresources.asp"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hyperlink" Target="http://montereycoe.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sites.google.com/greenfield.k12.ca.us/brownbearoakkinder/home?pli=1&amp;authuser=1" TargetMode="External"/><Relationship Id="rId7" Type="http://schemas.openxmlformats.org/officeDocument/2006/relationships/hyperlink" Target="https://sites.google.com/alisal.org/ausdri/" TargetMode="External"/><Relationship Id="rId12"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hyperlink" Target="https://sites.google.com/salinasuhsd.org/dlportal/home?authuser=0" TargetMode="External"/><Relationship Id="rId5" Type="http://schemas.openxmlformats.org/officeDocument/2006/relationships/hyperlink" Target="https://sites.google.com/greenfield.k12.ca.us/brownbearoakkinder/home" TargetMode="External"/><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hyperlink" Target="https://sites.google.com/mpusd.k12.ca.us/instructional-continuity-plan/"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docs.google.com/spreadsheets/d/11TLD5Ku8Lu-o6ksLT5O9xK2A4qsLd1AicXsXpM2IzYM/edit?usp=sharing" TargetMode="External"/><Relationship Id="rId7"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hyperlink" Target="https://docs.google.com/document/d/1J2nmSs79lz8y8DBFeKjpD69YoRJLPd_i62On8V07zEU/edit" TargetMode="Externa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hyperlink" Target="https://drive.google.com/open?id=1wbmw0aJXzAqxN6ky8pyYIdZmhTNpFEsX" TargetMode="External"/><Relationship Id="rId3" Type="http://schemas.openxmlformats.org/officeDocument/2006/relationships/hyperlink" Target="https://docs.google.com/document/d/1kLill-XfyYmJdzGxOna-ei2HMdabp7TiaTepjglZHIg/edit" TargetMode="External"/><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hyperlink" Target="https://docs.google.com/document/d/1X1K23CY2Sq4OamFdOgJmfgc3gEqDx9COhZncb3jfHEU/edit" TargetMode="External"/><Relationship Id="rId5" Type="http://schemas.openxmlformats.org/officeDocument/2006/relationships/image" Target="../media/image12.png"/><Relationship Id="rId4" Type="http://schemas.openxmlformats.org/officeDocument/2006/relationships/image" Target="../media/image22.pn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28.tiff"/><Relationship Id="rId3" Type="http://schemas.openxmlformats.org/officeDocument/2006/relationships/hyperlink" Target="https://youtu.be/uuJ2lF9RkgE" TargetMode="External"/><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hyperlink" Target="https://www.cde.ca.gov/ci/rl/cf/elaeldfrmwrksbeadopted.asp" TargetMode="External"/><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9.tiff"/></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wonderexplorelearn.com/" TargetMode="External"/><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hyperlink" Target="https://hyperdocs.co/" TargetMode="External"/><Relationship Id="rId5" Type="http://schemas.openxmlformats.org/officeDocument/2006/relationships/image" Target="../media/image41.png"/><Relationship Id="rId4" Type="http://schemas.openxmlformats.org/officeDocument/2006/relationships/hyperlink" Target="https://catlintucker.com/2020/03/designing-an-online-lesson/"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padlet.com/molly1alex/46cd5i6g08rcmc72"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docs.google.com/presentation/d/1qBpDQB-BW2kOhFVmAR8nZej31_Ele0DVvrcvCMSG-u8/edit?usp=sharing"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hyperlink" Target="https://bit.ly/choiceELDscreencast" TargetMode="External"/><Relationship Id="rId5" Type="http://schemas.openxmlformats.org/officeDocument/2006/relationships/hyperlink" Target="https://bit.ly/choiceELDoverview" TargetMode="Externa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sites.google.com/view/ell20/google-microsoft-for-els" TargetMode="External"/><Relationship Id="rId7"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9.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hyperlink" Target="https://drive.google.com/file/d/124XTlzRAlotAm0rvbnIzP3zSiZ7_MKZ-/view" TargetMode="External"/><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hyperlink" Target="http://peardeck.com/" TargetMode="External"/><Relationship Id="rId3" Type="http://schemas.openxmlformats.org/officeDocument/2006/relationships/hyperlink" Target="https://nearpod.com/libraries/17808/preview/content-companions-social-studies-k5-B19074" TargetMode="External"/><Relationship Id="rId7" Type="http://schemas.openxmlformats.org/officeDocument/2006/relationships/hyperlink" Target="http://nearpod.com/" TargetMode="External"/><Relationship Id="rId2" Type="http://schemas.openxmlformats.org/officeDocument/2006/relationships/notesSlide" Target="../notesSlides/notesSlide26.xml"/><Relationship Id="rId1" Type="http://schemas.openxmlformats.org/officeDocument/2006/relationships/slideLayout" Target="../slideLayouts/slideLayout30.xml"/><Relationship Id="rId6" Type="http://schemas.openxmlformats.org/officeDocument/2006/relationships/image" Target="../media/image53.png"/><Relationship Id="rId5" Type="http://schemas.openxmlformats.org/officeDocument/2006/relationships/image" Target="../media/image52.png"/><Relationship Id="rId10" Type="http://schemas.microsoft.com/office/2007/relationships/hdphoto" Target="../media/hdphoto1.wdp"/><Relationship Id="rId4" Type="http://schemas.openxmlformats.org/officeDocument/2006/relationships/image" Target="../media/image51.png"/><Relationship Id="rId9" Type="http://schemas.openxmlformats.org/officeDocument/2006/relationships/image" Target="../media/image54.pn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hyperlink" Target="http://teachingelementaryels.weebly.com/" TargetMode="External"/><Relationship Id="rId7"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s://teachingelementaryels.weebly.com/" TargetMode="External"/><Relationship Id="rId9"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8.xml"/><Relationship Id="rId5" Type="http://schemas.openxmlformats.org/officeDocument/2006/relationships/image" Target="../media/image60.png"/><Relationship Id="rId4" Type="http://schemas.openxmlformats.org/officeDocument/2006/relationships/hyperlink" Target="https://www.montereycoe.org/programs-services/ed-services/virtual-coachin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hyperlink" Target="https://www.cde.ca.gov/ci/hs/cf/documents/hssfwchapter21.pdf#page=7"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hyperlink" Target="https://www.cde.ca.gov/ci/hs/cf/documents/hssfwchapter7.pdf#page=20"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s://www.cde.ca.gov/ls/he/hn/covid19webinars.asp"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hyperlink" Target="https://www.cde.ca.gov/ci/hs/cf/documents/hssfwchapter21.pdf#page=8"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hyperlink" Target="https://www.teachingcalifornia.org/inquiry-sets/2-2-why-do-people-move/source/mans-shirt-collar-1-b-2907/" TargetMode="External"/><Relationship Id="rId4" Type="http://schemas.openxmlformats.org/officeDocument/2006/relationships/image" Target="../media/image69.jpeg"/></Relationships>
</file>

<file path=ppt/slides/_rels/slide4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hyperlink" Target="https://tinyurl.com/ur9xrkd" TargetMode="External"/><Relationship Id="rId7"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hyperlink" Target="https://ucbhssp.berkeley.edu/teacher-resources" TargetMode="External"/><Relationship Id="rId4" Type="http://schemas.openxmlformats.org/officeDocument/2006/relationships/hyperlink" Target="https://tinyurl.com/covid-journal"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tinyurl.com/wxhqpqx"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hyperlink" Target="https://chssp.ucdavis.edu/blog/pandemicshistory"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hyperlink" Target="https://www.teachingcalifornia.org/inquiry-sets/11-2-womens-suffrage/" TargetMode="External"/><Relationship Id="rId5" Type="http://schemas.openxmlformats.org/officeDocument/2006/relationships/image" Target="../media/image73.png"/><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hyperlink" Target="https://ucdavis.app.box.com/s/68x46p3q4oom7talnigqw2jtian4ejp0"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hyperlink" Target="https://chssp.ucdavis.edu/blog/earthday" TargetMode="External"/><Relationship Id="rId5" Type="http://schemas.openxmlformats.org/officeDocument/2006/relationships/image" Target="../media/image74.jpeg"/><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hyperlink" Target="https://www.cde.ca.gov/ci/rl/cf/elaeldfrmwrksbeadopted.asp"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www.cde.ca.gov/ls/cg/mh/studentcrisishelp.asp" TargetMode="External"/><Relationship Id="rId5" Type="http://schemas.openxmlformats.org/officeDocument/2006/relationships/hyperlink" Target="https://www.cde.ca.gov/eo/in/socialemotionallearning.asp/" TargetMode="External"/><Relationship Id="rId4" Type="http://schemas.openxmlformats.org/officeDocument/2006/relationships/hyperlink" Target="https://www.cde.ca.gov/eo/in/socialemotionallearning.asp"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cde.ca.gov/ci/hs/cf/hssframework.asp"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cde.ca.gov/ci/cr/dl/index.asp"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hyperlink" Target="https://www.cde.ca.gov/ls/he/hn/covid19webinars.asp" TargetMode="External"/><Relationship Id="rId4" Type="http://schemas.openxmlformats.org/officeDocument/2006/relationships/hyperlink" Target="https://www.cde.ca.gov/ci/cr/cf/distancelearnresources.asp"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mailto:Covid19@cde.ca.gov"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hyperlink" Target="mailto:join-covid19-update@mlist.cde.ca.gov"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cde.ca.gov/ci/rl/cf/documents/elaeldfwchapter2.pdf#page=4"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315608"/>
            <a:ext cx="7766936" cy="2491560"/>
          </a:xfrm>
        </p:spPr>
        <p:txBody>
          <a:bodyPr anchor="t">
            <a:normAutofit/>
          </a:bodyPr>
          <a:lstStyle/>
          <a:p>
            <a:r>
              <a:rPr lang="en-US" sz="3200" b="1" dirty="0">
                <a:latin typeface="Arial" panose="020B0604020202020204" pitchFamily="34" charset="0"/>
                <a:cs typeface="Arial" panose="020B0604020202020204" pitchFamily="34" charset="0"/>
              </a:rPr>
              <a:t>Support for Distance Learning: </a:t>
            </a:r>
            <a:r>
              <a:rPr lang="en-US" sz="3200" b="1" dirty="0"/>
              <a:t>the </a:t>
            </a:r>
            <a:r>
              <a:rPr lang="en-US" sz="3200" b="1" i="1" dirty="0"/>
              <a:t>History–Social </a:t>
            </a:r>
            <a:r>
              <a:rPr lang="en-US" sz="3200" b="1" i="1" dirty="0">
                <a:latin typeface="Arial" panose="020B0604020202020204" pitchFamily="34" charset="0"/>
                <a:cs typeface="Arial" panose="020B0604020202020204" pitchFamily="34" charset="0"/>
              </a:rPr>
              <a:t>Science </a:t>
            </a:r>
            <a:r>
              <a:rPr lang="en-US" sz="3200" b="1" dirty="0">
                <a:latin typeface="Arial" panose="020B0604020202020204" pitchFamily="34" charset="0"/>
                <a:cs typeface="Arial" panose="020B0604020202020204" pitchFamily="34" charset="0"/>
              </a:rPr>
              <a:t>and </a:t>
            </a:r>
            <a:r>
              <a:rPr lang="en-US" sz="3200" b="1" i="1" dirty="0">
                <a:latin typeface="Arial" panose="020B0604020202020204" pitchFamily="34" charset="0"/>
                <a:cs typeface="Arial" panose="020B0604020202020204" pitchFamily="34" charset="0"/>
              </a:rPr>
              <a:t>English Language Arts/English Language Development Frameworks</a:t>
            </a:r>
            <a:endParaRPr lang="en-US" sz="2400" i="1" dirty="0"/>
          </a:p>
        </p:txBody>
      </p:sp>
      <p:sp>
        <p:nvSpPr>
          <p:cNvPr id="3" name="Subtitle 2"/>
          <p:cNvSpPr>
            <a:spLocks noGrp="1"/>
          </p:cNvSpPr>
          <p:nvPr>
            <p:ph type="subTitle" idx="1"/>
          </p:nvPr>
        </p:nvSpPr>
        <p:spPr>
          <a:xfrm>
            <a:off x="1507067" y="3183884"/>
            <a:ext cx="7766936" cy="2916879"/>
          </a:xfrm>
        </p:spPr>
        <p:txBody>
          <a:bodyPr>
            <a:noAutofit/>
          </a:bodyPr>
          <a:lstStyle/>
          <a:p>
            <a:r>
              <a:rPr lang="en-US" sz="2400">
                <a:latin typeface="Arial"/>
                <a:cs typeface="Arial"/>
              </a:rPr>
              <a:t>Kyle Petty, California Department of Education</a:t>
            </a:r>
            <a:endParaRPr lang="en-US"/>
          </a:p>
          <a:p>
            <a:r>
              <a:rPr lang="en-US" sz="2400">
                <a:latin typeface="Arial"/>
                <a:cs typeface="Arial"/>
              </a:rPr>
              <a:t>Erin Jacks, California Department of Education</a:t>
            </a:r>
          </a:p>
          <a:p>
            <a:r>
              <a:rPr lang="en-US" sz="2400">
                <a:latin typeface="Arial"/>
                <a:cs typeface="Arial"/>
              </a:rPr>
              <a:t>Kenneth McDonald, California Department of Education</a:t>
            </a:r>
            <a:endParaRPr lang="en-US"/>
          </a:p>
          <a:p>
            <a:r>
              <a:rPr lang="en-US" sz="2400">
                <a:latin typeface="Arial"/>
                <a:cs typeface="Arial"/>
              </a:rPr>
              <a:t>Jennifer Elemen, Monterey County Office of Education</a:t>
            </a:r>
            <a:endParaRPr lang="en-US"/>
          </a:p>
          <a:p>
            <a:r>
              <a:rPr lang="en-US" sz="2400">
                <a:latin typeface="Arial"/>
                <a:cs typeface="Arial"/>
              </a:rPr>
              <a:t>Beth Slutsky, California History–Social Science Project</a:t>
            </a:r>
            <a:endParaRPr lang="en-US"/>
          </a:p>
          <a:p>
            <a:r>
              <a:rPr lang="en-US" sz="2400">
                <a:latin typeface="Arial"/>
                <a:cs typeface="Arial"/>
              </a:rPr>
              <a:t>May 14, 2020</a:t>
            </a:r>
            <a:endParaRPr lang="en-US"/>
          </a:p>
        </p:txBody>
      </p:sp>
    </p:spTree>
    <p:extLst>
      <p:ext uri="{BB962C8B-B14F-4D97-AF65-F5344CB8AC3E}">
        <p14:creationId xmlns:p14="http://schemas.microsoft.com/office/powerpoint/2010/main" val="3526467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EDCB1-2039-4C94-BA30-7F929C43FB7D}"/>
              </a:ext>
            </a:extLst>
          </p:cNvPr>
          <p:cNvSpPr>
            <a:spLocks noGrp="1"/>
          </p:cNvSpPr>
          <p:nvPr>
            <p:ph type="title"/>
          </p:nvPr>
        </p:nvSpPr>
        <p:spPr>
          <a:xfrm>
            <a:off x="677333" y="609600"/>
            <a:ext cx="8092443" cy="1651479"/>
          </a:xfrm>
        </p:spPr>
        <p:txBody>
          <a:bodyPr>
            <a:noAutofit/>
          </a:bodyPr>
          <a:lstStyle/>
          <a:p>
            <a:pPr>
              <a:lnSpc>
                <a:spcPct val="90000"/>
              </a:lnSpc>
            </a:pPr>
            <a:r>
              <a:rPr lang="en-US">
                <a:latin typeface="Arial"/>
                <a:cs typeface="Arial"/>
              </a:rPr>
              <a:t>Instructional Shifts in Writing</a:t>
            </a:r>
            <a:endParaRPr lang="en-US"/>
          </a:p>
        </p:txBody>
      </p:sp>
      <p:sp>
        <p:nvSpPr>
          <p:cNvPr id="3" name="Content Placeholder 2">
            <a:extLst>
              <a:ext uri="{FF2B5EF4-FFF2-40B4-BE49-F238E27FC236}">
                <a16:creationId xmlns:a16="http://schemas.microsoft.com/office/drawing/2014/main" id="{89A641F7-C507-4B51-88E4-65F1C40E3EE4}"/>
              </a:ext>
            </a:extLst>
          </p:cNvPr>
          <p:cNvSpPr>
            <a:spLocks noGrp="1"/>
          </p:cNvSpPr>
          <p:nvPr>
            <p:ph idx="1"/>
          </p:nvPr>
        </p:nvSpPr>
        <p:spPr>
          <a:xfrm>
            <a:off x="547938" y="1714892"/>
            <a:ext cx="9285762" cy="4671526"/>
          </a:xfrm>
        </p:spPr>
        <p:txBody>
          <a:bodyPr vert="horz" lIns="91440" tIns="45720" rIns="91440" bIns="45720" rtlCol="0" anchor="t">
            <a:normAutofit/>
          </a:bodyPr>
          <a:lstStyle/>
          <a:p>
            <a:r>
              <a:rPr lang="en-US">
                <a:latin typeface="Arial"/>
                <a:cs typeface="Arial"/>
              </a:rPr>
              <a:t>Writing</a:t>
            </a:r>
            <a:endParaRPr lang="en-US"/>
          </a:p>
          <a:p>
            <a:pPr lvl="1"/>
            <a:r>
              <a:rPr lang="en-US">
                <a:latin typeface="Arial"/>
                <a:cs typeface="Arial"/>
              </a:rPr>
              <a:t>Criteria</a:t>
            </a:r>
          </a:p>
          <a:p>
            <a:pPr lvl="1"/>
            <a:r>
              <a:rPr lang="en-US">
                <a:latin typeface="Arial"/>
                <a:cs typeface="Arial"/>
              </a:rPr>
              <a:t>Collaboration and process</a:t>
            </a:r>
          </a:p>
          <a:p>
            <a:pPr lvl="1"/>
            <a:r>
              <a:rPr lang="en-US">
                <a:latin typeface="Arial"/>
                <a:cs typeface="Arial"/>
              </a:rPr>
              <a:t>Options</a:t>
            </a:r>
          </a:p>
          <a:p>
            <a:pPr lvl="1"/>
            <a:r>
              <a:rPr lang="en-US">
                <a:latin typeface="Arial"/>
                <a:cs typeface="Arial"/>
              </a:rPr>
              <a:t>Connections across contents and genres</a:t>
            </a:r>
          </a:p>
          <a:p>
            <a:endParaRPr lang="en-US">
              <a:latin typeface="Arial"/>
              <a:cs typeface="Arial"/>
            </a:endParaRPr>
          </a:p>
          <a:p>
            <a:pPr marL="457200" lvl="1" indent="0">
              <a:buNone/>
            </a:pPr>
            <a:endParaRPr lang="en-US">
              <a:latin typeface="Arial"/>
              <a:cs typeface="Arial"/>
            </a:endParaRPr>
          </a:p>
          <a:p>
            <a:endParaRPr lang="en-US">
              <a:latin typeface="Arial"/>
              <a:cs typeface="Arial"/>
            </a:endParaRPr>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BC1353AA-6E6E-4DD7-B947-2DAE57F41203}"/>
              </a:ext>
            </a:extLst>
          </p:cNvPr>
          <p:cNvSpPr>
            <a:spLocks noGrp="1"/>
          </p:cNvSpPr>
          <p:nvPr>
            <p:ph type="sldNum" sz="quarter" idx="12"/>
          </p:nvPr>
        </p:nvSpPr>
        <p:spPr>
          <a:xfrm>
            <a:off x="8590663" y="6041362"/>
            <a:ext cx="683339"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966E5142-5124-4997-BD74-8FD2C4172A0F}" type="slidenum">
              <a:rPr kumimoji="0" lang="en-US" b="0" i="0" u="none" strike="noStrike" kern="1200" cap="none" spc="0" normalizeH="0" baseline="0" noProof="0">
                <a:ln>
                  <a:noFill/>
                </a:ln>
                <a:solidFill>
                  <a:srgbClr val="FFFFFF"/>
                </a:solidFill>
                <a:effectLst/>
                <a:uLnTx/>
                <a:uFillTx/>
                <a:latin typeface="Trebuchet MS" panose="020B0603020202020204"/>
                <a:ea typeface="+mn-ea"/>
                <a:cs typeface="+mn-cs"/>
              </a:rPr>
              <a:pPr marL="0" marR="0" lvl="0" indent="0" defTabSz="457200" rtl="0" eaLnBrk="1" fontAlgn="auto" latinLnBrk="0" hangingPunct="1">
                <a:spcBef>
                  <a:spcPts val="0"/>
                </a:spcBef>
                <a:spcAft>
                  <a:spcPts val="600"/>
                </a:spcAft>
                <a:buClrTx/>
                <a:buSzTx/>
                <a:buFontTx/>
                <a:buNone/>
                <a:tabLst/>
                <a:defRPr/>
              </a:pPr>
              <a:t>10</a:t>
            </a:fld>
            <a:endParaRPr kumimoji="0" lang="en-US"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70466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EDCB1-2039-4C94-BA30-7F929C43FB7D}"/>
              </a:ext>
            </a:extLst>
          </p:cNvPr>
          <p:cNvSpPr>
            <a:spLocks noGrp="1"/>
          </p:cNvSpPr>
          <p:nvPr>
            <p:ph type="title"/>
          </p:nvPr>
        </p:nvSpPr>
        <p:spPr>
          <a:xfrm>
            <a:off x="677333" y="609600"/>
            <a:ext cx="8092443" cy="1651479"/>
          </a:xfrm>
        </p:spPr>
        <p:txBody>
          <a:bodyPr>
            <a:noAutofit/>
          </a:bodyPr>
          <a:lstStyle/>
          <a:p>
            <a:pPr>
              <a:lnSpc>
                <a:spcPct val="90000"/>
              </a:lnSpc>
            </a:pPr>
            <a:r>
              <a:rPr lang="en-US">
                <a:latin typeface="Arial"/>
                <a:cs typeface="Arial"/>
              </a:rPr>
              <a:t>Instructional Shifts in Listening and Speaking</a:t>
            </a:r>
            <a:endParaRPr lang="en-US"/>
          </a:p>
        </p:txBody>
      </p:sp>
      <p:sp>
        <p:nvSpPr>
          <p:cNvPr id="3" name="Content Placeholder 2">
            <a:extLst>
              <a:ext uri="{FF2B5EF4-FFF2-40B4-BE49-F238E27FC236}">
                <a16:creationId xmlns:a16="http://schemas.microsoft.com/office/drawing/2014/main" id="{89A641F7-C507-4B51-88E4-65F1C40E3EE4}"/>
              </a:ext>
            </a:extLst>
          </p:cNvPr>
          <p:cNvSpPr>
            <a:spLocks noGrp="1"/>
          </p:cNvSpPr>
          <p:nvPr>
            <p:ph idx="1"/>
          </p:nvPr>
        </p:nvSpPr>
        <p:spPr>
          <a:xfrm>
            <a:off x="547938" y="1714892"/>
            <a:ext cx="9285762" cy="4671526"/>
          </a:xfrm>
        </p:spPr>
        <p:txBody>
          <a:bodyPr vert="horz" lIns="91440" tIns="45720" rIns="91440" bIns="45720" rtlCol="0" anchor="t">
            <a:normAutofit/>
          </a:bodyPr>
          <a:lstStyle/>
          <a:p>
            <a:pPr marL="0" indent="0">
              <a:buNone/>
            </a:pPr>
            <a:r>
              <a:rPr lang="en-US">
                <a:latin typeface="Arial"/>
                <a:cs typeface="Arial"/>
              </a:rPr>
              <a:t>Listening</a:t>
            </a:r>
          </a:p>
          <a:p>
            <a:r>
              <a:rPr lang="en-US">
                <a:latin typeface="Arial"/>
                <a:cs typeface="Arial"/>
              </a:rPr>
              <a:t>Dispel beliefs in multitasking</a:t>
            </a:r>
          </a:p>
          <a:p>
            <a:r>
              <a:rPr lang="en-US">
                <a:latin typeface="Arial"/>
                <a:cs typeface="Arial"/>
              </a:rPr>
              <a:t>Guiding questions and checkpoints</a:t>
            </a:r>
          </a:p>
          <a:p>
            <a:endParaRPr lang="en-US">
              <a:latin typeface="Arial"/>
              <a:cs typeface="Arial"/>
            </a:endParaRPr>
          </a:p>
          <a:p>
            <a:pPr marL="0" indent="0">
              <a:buNone/>
            </a:pPr>
            <a:r>
              <a:rPr lang="en-US">
                <a:latin typeface="Arial"/>
                <a:cs typeface="Arial"/>
              </a:rPr>
              <a:t>Speaking</a:t>
            </a:r>
          </a:p>
          <a:p>
            <a:pPr marL="457200" indent="-457200"/>
            <a:r>
              <a:rPr lang="en-US">
                <a:latin typeface="Arial"/>
                <a:cs typeface="Arial"/>
              </a:rPr>
              <a:t>Formal and informal</a:t>
            </a:r>
          </a:p>
          <a:p>
            <a:pPr marL="457200" indent="-457200"/>
            <a:r>
              <a:rPr lang="en-US">
                <a:latin typeface="Arial"/>
                <a:cs typeface="Arial"/>
              </a:rPr>
              <a:t>Live and recorded</a:t>
            </a:r>
          </a:p>
          <a:p>
            <a:endParaRPr lang="en-US">
              <a:latin typeface="Arial"/>
              <a:cs typeface="Arial"/>
            </a:endParaRPr>
          </a:p>
          <a:p>
            <a:pPr marL="0" indent="0">
              <a:buNone/>
            </a:pPr>
            <a:endParaRPr lang="en-US">
              <a:latin typeface="Arial"/>
              <a:cs typeface="Arial"/>
            </a:endParaRPr>
          </a:p>
          <a:p>
            <a:endParaRPr lang="en-US">
              <a:latin typeface="Arial"/>
              <a:cs typeface="Arial"/>
            </a:endParaRPr>
          </a:p>
          <a:p>
            <a:pPr marL="457200" lvl="1" indent="0">
              <a:buNone/>
            </a:pPr>
            <a:endParaRPr lang="en-US">
              <a:latin typeface="Arial"/>
              <a:cs typeface="Arial"/>
            </a:endParaRPr>
          </a:p>
          <a:p>
            <a:endParaRPr lang="en-US">
              <a:latin typeface="Arial"/>
              <a:cs typeface="Arial"/>
            </a:endParaRPr>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BC1353AA-6E6E-4DD7-B947-2DAE57F41203}"/>
              </a:ext>
            </a:extLst>
          </p:cNvPr>
          <p:cNvSpPr>
            <a:spLocks noGrp="1"/>
          </p:cNvSpPr>
          <p:nvPr>
            <p:ph type="sldNum" sz="quarter" idx="12"/>
          </p:nvPr>
        </p:nvSpPr>
        <p:spPr>
          <a:xfrm>
            <a:off x="8590663" y="6041362"/>
            <a:ext cx="683339"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966E5142-5124-4997-BD74-8FD2C4172A0F}" type="slidenum">
              <a:rPr kumimoji="0" lang="en-US" b="0" i="0" u="none" strike="noStrike" kern="1200" cap="none" spc="0" normalizeH="0" baseline="0" noProof="0">
                <a:ln>
                  <a:noFill/>
                </a:ln>
                <a:solidFill>
                  <a:srgbClr val="FFFFFF"/>
                </a:solidFill>
                <a:effectLst/>
                <a:uLnTx/>
                <a:uFillTx/>
                <a:latin typeface="Trebuchet MS" panose="020B0603020202020204"/>
                <a:ea typeface="+mn-ea"/>
                <a:cs typeface="+mn-cs"/>
              </a:rPr>
              <a:pPr marL="0" marR="0" lvl="0" indent="0" defTabSz="457200" rtl="0" eaLnBrk="1" fontAlgn="auto" latinLnBrk="0" hangingPunct="1">
                <a:spcBef>
                  <a:spcPts val="0"/>
                </a:spcBef>
                <a:spcAft>
                  <a:spcPts val="600"/>
                </a:spcAft>
                <a:buClrTx/>
                <a:buSzTx/>
                <a:buFontTx/>
                <a:buNone/>
                <a:tabLst/>
                <a:defRPr/>
              </a:pPr>
              <a:t>11</a:t>
            </a:fld>
            <a:endParaRPr kumimoji="0" lang="en-US"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08163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1B1E4-E335-4DDF-B311-A94BE0F02184}"/>
              </a:ext>
            </a:extLst>
          </p:cNvPr>
          <p:cNvSpPr>
            <a:spLocks noGrp="1"/>
          </p:cNvSpPr>
          <p:nvPr>
            <p:ph type="title"/>
          </p:nvPr>
        </p:nvSpPr>
        <p:spPr>
          <a:xfrm>
            <a:off x="576693" y="84188"/>
            <a:ext cx="8596668" cy="892053"/>
          </a:xfrm>
        </p:spPr>
        <p:txBody>
          <a:bodyPr/>
          <a:lstStyle/>
          <a:p>
            <a:r>
              <a:rPr lang="en-US">
                <a:latin typeface="Arial"/>
                <a:cs typeface="Arial"/>
              </a:rPr>
              <a:t>Connect</a:t>
            </a:r>
            <a:endParaRPr lang="en-US"/>
          </a:p>
        </p:txBody>
      </p:sp>
      <p:sp>
        <p:nvSpPr>
          <p:cNvPr id="6" name="Text Placeholder 5">
            <a:extLst>
              <a:ext uri="{FF2B5EF4-FFF2-40B4-BE49-F238E27FC236}">
                <a16:creationId xmlns:a16="http://schemas.microsoft.com/office/drawing/2014/main" id="{4650522F-D2BB-4E0C-B9CF-1C78CDC3A817}"/>
              </a:ext>
            </a:extLst>
          </p:cNvPr>
          <p:cNvSpPr>
            <a:spLocks noGrp="1"/>
          </p:cNvSpPr>
          <p:nvPr>
            <p:ph type="body" idx="1"/>
          </p:nvPr>
        </p:nvSpPr>
        <p:spPr>
          <a:xfrm>
            <a:off x="2345109" y="2270203"/>
            <a:ext cx="8596668" cy="4325343"/>
          </a:xfrm>
        </p:spPr>
        <p:txBody>
          <a:bodyPr/>
          <a:lstStyle/>
          <a:p>
            <a:r>
              <a:rPr lang="en-US" sz="3000">
                <a:solidFill>
                  <a:schemeClr val="tx1"/>
                </a:solidFill>
                <a:latin typeface="Arial"/>
                <a:cs typeface="Arial"/>
              </a:rPr>
              <a:t>CA Standards App</a:t>
            </a:r>
          </a:p>
          <a:p>
            <a:endParaRPr lang="en-US" sz="3000">
              <a:solidFill>
                <a:schemeClr val="tx1"/>
              </a:solidFill>
              <a:latin typeface="Arial"/>
              <a:cs typeface="Arial"/>
            </a:endParaRPr>
          </a:p>
          <a:p>
            <a:endParaRPr lang="en-US" sz="3000">
              <a:solidFill>
                <a:schemeClr val="tx1"/>
              </a:solidFill>
              <a:latin typeface="Arial"/>
              <a:cs typeface="Arial"/>
            </a:endParaRPr>
          </a:p>
          <a:p>
            <a:endParaRPr lang="en-US" sz="3000">
              <a:solidFill>
                <a:schemeClr val="tx1"/>
              </a:solidFill>
              <a:latin typeface="Arial"/>
              <a:cs typeface="Arial"/>
            </a:endParaRPr>
          </a:p>
          <a:p>
            <a:endParaRPr lang="en-US" sz="3000">
              <a:solidFill>
                <a:schemeClr val="tx1"/>
              </a:solidFill>
              <a:latin typeface="Arial"/>
              <a:cs typeface="Arial"/>
            </a:endParaRPr>
          </a:p>
          <a:p>
            <a:r>
              <a:rPr lang="en-US" sz="3000">
                <a:solidFill>
                  <a:schemeClr val="tx1"/>
                </a:solidFill>
                <a:latin typeface="Arial"/>
                <a:cs typeface="Arial"/>
              </a:rPr>
              <a:t>@CDECurriculum</a:t>
            </a:r>
            <a:endParaRPr lang="en-US">
              <a:solidFill>
                <a:schemeClr val="tx1"/>
              </a:solidFill>
            </a:endParaRPr>
          </a:p>
        </p:txBody>
      </p:sp>
      <p:pic>
        <p:nvPicPr>
          <p:cNvPr id="4" name="Picture 4" descr="Twitter logo.&#10;">
            <a:extLst>
              <a:ext uri="{FF2B5EF4-FFF2-40B4-BE49-F238E27FC236}">
                <a16:creationId xmlns:a16="http://schemas.microsoft.com/office/drawing/2014/main" id="{7A197DAA-2928-415F-8134-172A3B3720A1}"/>
              </a:ext>
            </a:extLst>
          </p:cNvPr>
          <p:cNvPicPr>
            <a:picLocks noGrp="1" noChangeAspect="1"/>
          </p:cNvPicPr>
          <p:nvPr>
            <p:ph idx="4294967295"/>
          </p:nvPr>
        </p:nvPicPr>
        <p:blipFill rotWithShape="1">
          <a:blip r:embed="rId3"/>
          <a:srcRect l="26173" t="20741" r="26173" b="22963"/>
          <a:stretch/>
        </p:blipFill>
        <p:spPr>
          <a:xfrm>
            <a:off x="834936" y="4591140"/>
            <a:ext cx="1436687" cy="1135062"/>
          </a:xfrm>
        </p:spPr>
      </p:pic>
      <p:pic>
        <p:nvPicPr>
          <p:cNvPr id="7" name="Picture 7" descr="Curriculum Frameworks and Instructional Resources Division logo.">
            <a:extLst>
              <a:ext uri="{FF2B5EF4-FFF2-40B4-BE49-F238E27FC236}">
                <a16:creationId xmlns:a16="http://schemas.microsoft.com/office/drawing/2014/main" id="{5D9DC150-7663-4DA2-8130-892A26CCEA85}"/>
              </a:ext>
            </a:extLst>
          </p:cNvPr>
          <p:cNvPicPr>
            <a:picLocks noChangeAspect="1"/>
          </p:cNvPicPr>
          <p:nvPr/>
        </p:nvPicPr>
        <p:blipFill>
          <a:blip r:embed="rId4"/>
          <a:stretch>
            <a:fillRect/>
          </a:stretch>
        </p:blipFill>
        <p:spPr>
          <a:xfrm>
            <a:off x="6262778" y="1712343"/>
            <a:ext cx="3203276" cy="3174521"/>
          </a:xfrm>
          <a:prstGeom prst="rect">
            <a:avLst/>
          </a:prstGeom>
        </p:spPr>
      </p:pic>
      <p:pic>
        <p:nvPicPr>
          <p:cNvPr id="11" name="Picture 11" descr="A screenshot of a cell phone showing the CA Standards App home screen.&#10;">
            <a:extLst>
              <a:ext uri="{FF2B5EF4-FFF2-40B4-BE49-F238E27FC236}">
                <a16:creationId xmlns:a16="http://schemas.microsoft.com/office/drawing/2014/main" id="{438F0F48-06FD-4C89-AAA3-0D231728C33F}"/>
              </a:ext>
            </a:extLst>
          </p:cNvPr>
          <p:cNvPicPr>
            <a:picLocks noChangeAspect="1"/>
          </p:cNvPicPr>
          <p:nvPr/>
        </p:nvPicPr>
        <p:blipFill rotWithShape="1">
          <a:blip r:embed="rId5"/>
          <a:srcRect t="4196" r="17391" b="7692"/>
          <a:stretch/>
        </p:blipFill>
        <p:spPr>
          <a:xfrm>
            <a:off x="884298" y="1242204"/>
            <a:ext cx="1365700" cy="2590481"/>
          </a:xfrm>
          <a:prstGeom prst="rect">
            <a:avLst/>
          </a:prstGeom>
          <a:ln>
            <a:solidFill>
              <a:schemeClr val="tx1"/>
            </a:solidFill>
          </a:ln>
        </p:spPr>
      </p:pic>
    </p:spTree>
    <p:extLst>
      <p:ext uri="{BB962C8B-B14F-4D97-AF65-F5344CB8AC3E}">
        <p14:creationId xmlns:p14="http://schemas.microsoft.com/office/powerpoint/2010/main" val="2836118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8"/>
          <p:cNvSpPr txBox="1">
            <a:spLocks noGrp="1"/>
          </p:cNvSpPr>
          <p:nvPr>
            <p:ph type="sldNum" idx="12"/>
          </p:nvPr>
        </p:nvSpPr>
        <p:spPr>
          <a:xfrm>
            <a:off x="11472533" y="6120400"/>
            <a:ext cx="719600" cy="737600"/>
          </a:xfrm>
          <a:prstGeom prst="rect">
            <a:avLst/>
          </a:prstGeom>
        </p:spPr>
        <p:txBody>
          <a:bodyPr spcFirstLastPara="1" vert="horz" wrap="square" lIns="121900" tIns="121900" rIns="121900" bIns="121900" rtlCol="0" anchor="ctr" anchorCtr="0">
            <a:noAutofit/>
          </a:bodyPr>
          <a:lstStyle/>
          <a:p>
            <a:pPr algn="ctr"/>
            <a:fld id="{00000000-1234-1234-1234-123412341234}" type="slidenum">
              <a:rPr lang="en" dirty="0"/>
              <a:pPr algn="ctr"/>
              <a:t>13</a:t>
            </a:fld>
            <a:endParaRPr/>
          </a:p>
        </p:txBody>
      </p:sp>
      <p:pic>
        <p:nvPicPr>
          <p:cNvPr id="92" name="Google Shape;92;p18" descr="Language and Literacy as they pertain to &#10;Language Arts, English Language Development, History &amp; Social Science.">
            <a:hlinkClick r:id="rId3"/>
          </p:cNvPr>
          <p:cNvPicPr preferRelativeResize="0"/>
          <p:nvPr/>
        </p:nvPicPr>
        <p:blipFill>
          <a:blip r:embed="rId4">
            <a:alphaModFix/>
          </a:blip>
          <a:stretch>
            <a:fillRect/>
          </a:stretch>
        </p:blipFill>
        <p:spPr>
          <a:xfrm>
            <a:off x="4445591" y="3831211"/>
            <a:ext cx="5298967" cy="1864812"/>
          </a:xfrm>
          <a:prstGeom prst="rect">
            <a:avLst/>
          </a:prstGeom>
          <a:noFill/>
          <a:ln>
            <a:noFill/>
          </a:ln>
        </p:spPr>
      </p:pic>
      <p:pic>
        <p:nvPicPr>
          <p:cNvPr id="93" name="Google Shape;93;p18">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10238667" y="216434"/>
            <a:ext cx="1703367" cy="1750965"/>
          </a:xfrm>
          <a:prstGeom prst="rect">
            <a:avLst/>
          </a:prstGeom>
          <a:noFill/>
          <a:ln>
            <a:noFill/>
          </a:ln>
        </p:spPr>
      </p:pic>
      <p:pic>
        <p:nvPicPr>
          <p:cNvPr id="94" name="Google Shape;94;p18" descr="Monterey County Office of Education Distance Learning webpage. Link below"/>
          <p:cNvPicPr preferRelativeResize="0"/>
          <p:nvPr/>
        </p:nvPicPr>
        <p:blipFill>
          <a:blip r:embed="rId6">
            <a:alphaModFix/>
          </a:blip>
          <a:stretch>
            <a:fillRect/>
          </a:stretch>
        </p:blipFill>
        <p:spPr>
          <a:xfrm>
            <a:off x="604283" y="1091916"/>
            <a:ext cx="3841308" cy="4604107"/>
          </a:xfrm>
          <a:prstGeom prst="rect">
            <a:avLst/>
          </a:prstGeom>
          <a:noFill/>
          <a:ln>
            <a:noFill/>
          </a:ln>
        </p:spPr>
      </p:pic>
      <p:pic>
        <p:nvPicPr>
          <p:cNvPr id="95" name="Google Shape;95;p18" descr="California Department of Education Free Educational Resources for Distance Learning webpage - link below image">
            <a:hlinkClick r:id="rId7"/>
          </p:cNvPr>
          <p:cNvPicPr preferRelativeResize="0"/>
          <p:nvPr/>
        </p:nvPicPr>
        <p:blipFill>
          <a:blip r:embed="rId8">
            <a:alphaModFix/>
          </a:blip>
          <a:stretch>
            <a:fillRect/>
          </a:stretch>
        </p:blipFill>
        <p:spPr>
          <a:xfrm>
            <a:off x="4445591" y="985181"/>
            <a:ext cx="5190778" cy="2846029"/>
          </a:xfrm>
          <a:prstGeom prst="rect">
            <a:avLst/>
          </a:prstGeom>
          <a:noFill/>
          <a:ln>
            <a:noFill/>
          </a:ln>
        </p:spPr>
      </p:pic>
      <p:sp>
        <p:nvSpPr>
          <p:cNvPr id="8" name="Google Shape;101;p19">
            <a:extLst>
              <a:ext uri="{FF2B5EF4-FFF2-40B4-BE49-F238E27FC236}">
                <a16:creationId xmlns:a16="http://schemas.microsoft.com/office/drawing/2014/main" id="{4EB608B9-BD0F-5F4F-8CE4-5A62C547D271}"/>
              </a:ext>
            </a:extLst>
          </p:cNvPr>
          <p:cNvSpPr txBox="1">
            <a:spLocks noGrp="1"/>
          </p:cNvSpPr>
          <p:nvPr>
            <p:ph type="title"/>
          </p:nvPr>
        </p:nvSpPr>
        <p:spPr>
          <a:xfrm>
            <a:off x="71223" y="216433"/>
            <a:ext cx="10419200" cy="1143200"/>
          </a:xfrm>
          <a:prstGeom prst="rect">
            <a:avLst/>
          </a:prstGeom>
        </p:spPr>
        <p:txBody>
          <a:bodyPr spcFirstLastPara="1" vert="horz" wrap="square" lIns="121900" tIns="121900" rIns="121900" bIns="121900" rtlCol="0" anchor="t" anchorCtr="0">
            <a:noAutofit/>
          </a:bodyPr>
          <a:lstStyle/>
          <a:p>
            <a:pPr>
              <a:spcBef>
                <a:spcPts val="0"/>
              </a:spcBef>
            </a:pPr>
            <a:r>
              <a:rPr lang="en" sz="3467" b="1" dirty="0">
                <a:solidFill>
                  <a:schemeClr val="accent2"/>
                </a:solidFill>
              </a:rPr>
              <a:t>Monterey County Office of Education</a:t>
            </a:r>
            <a:endParaRPr sz="3467" b="1" dirty="0">
              <a:solidFill>
                <a:schemeClr val="accent2"/>
              </a:solidFill>
            </a:endParaRPr>
          </a:p>
        </p:txBody>
      </p:sp>
      <p:sp>
        <p:nvSpPr>
          <p:cNvPr id="2" name="TextBox 1">
            <a:extLst>
              <a:ext uri="{FF2B5EF4-FFF2-40B4-BE49-F238E27FC236}">
                <a16:creationId xmlns:a16="http://schemas.microsoft.com/office/drawing/2014/main" id="{98C42159-6127-4177-8A39-ACBA4147F7B7}"/>
              </a:ext>
            </a:extLst>
          </p:cNvPr>
          <p:cNvSpPr txBox="1"/>
          <p:nvPr/>
        </p:nvSpPr>
        <p:spPr>
          <a:xfrm>
            <a:off x="4638136" y="5702061"/>
            <a:ext cx="597810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rgbClr val="0000FF"/>
                </a:solidFill>
                <a:latin typeface="Arial"/>
                <a:cs typeface="Arial"/>
                <a:hlinkClick r:id="rId7" tooltip="CDE Distance Learning Resources">
                  <a:extLst>
                    <a:ext uri="{A12FA001-AC4F-418D-AE19-62706E023703}">
                      <ahyp:hlinkClr xmlns:ahyp="http://schemas.microsoft.com/office/drawing/2018/hyperlinkcolor" val="tx"/>
                    </a:ext>
                  </a:extLst>
                </a:hlinkClick>
              </a:rPr>
              <a:t>https://www.cde.ca.gov/ci/cr/cf/distancelearnresources.asp</a:t>
            </a:r>
            <a:endParaRPr lang="en-US" sz="2400" dirty="0">
              <a:solidFill>
                <a:srgbClr val="0000FF"/>
              </a:solidFill>
              <a:latin typeface="Arial"/>
              <a:cs typeface="Arial"/>
            </a:endParaRPr>
          </a:p>
        </p:txBody>
      </p:sp>
      <p:sp>
        <p:nvSpPr>
          <p:cNvPr id="3" name="TextBox 2">
            <a:extLst>
              <a:ext uri="{FF2B5EF4-FFF2-40B4-BE49-F238E27FC236}">
                <a16:creationId xmlns:a16="http://schemas.microsoft.com/office/drawing/2014/main" id="{CD0BB900-ACC5-40D7-857D-FB4C1D5C1EDC}"/>
              </a:ext>
            </a:extLst>
          </p:cNvPr>
          <p:cNvSpPr txBox="1"/>
          <p:nvPr/>
        </p:nvSpPr>
        <p:spPr>
          <a:xfrm>
            <a:off x="927878" y="5658030"/>
            <a:ext cx="346206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00FF"/>
                </a:solidFill>
                <a:latin typeface="Arial"/>
                <a:hlinkClick r:id="rId9" tooltip="MCOE webpage">
                  <a:extLst>
                    <a:ext uri="{A12FA001-AC4F-418D-AE19-62706E023703}">
                      <ahyp:hlinkClr xmlns:ahyp="http://schemas.microsoft.com/office/drawing/2018/hyperlinkcolor" val="tx"/>
                    </a:ext>
                  </a:extLst>
                </a:hlinkClick>
              </a:rPr>
              <a:t>http://MontereyCOE.org</a:t>
            </a:r>
            <a:endParaRPr lang="en-US" sz="2400" dirty="0">
              <a:solidFill>
                <a:srgbClr val="0000FF"/>
              </a:solidFill>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a:spLocks noGrp="1"/>
          </p:cNvSpPr>
          <p:nvPr>
            <p:ph type="sldNum" idx="12"/>
          </p:nvPr>
        </p:nvSpPr>
        <p:spPr>
          <a:xfrm>
            <a:off x="11472533" y="6120400"/>
            <a:ext cx="719600" cy="737600"/>
          </a:xfrm>
          <a:prstGeom prst="rect">
            <a:avLst/>
          </a:prstGeom>
        </p:spPr>
        <p:txBody>
          <a:bodyPr spcFirstLastPara="1" vert="horz" wrap="square" lIns="121900" tIns="121900" rIns="121900" bIns="121900" rtlCol="0" anchor="ctr" anchorCtr="0">
            <a:noAutofit/>
          </a:bodyPr>
          <a:lstStyle/>
          <a:p>
            <a:pPr algn="ctr"/>
            <a:fld id="{00000000-1234-1234-1234-123412341234}" type="slidenum">
              <a:rPr lang="en"/>
              <a:pPr algn="ctr"/>
              <a:t>14</a:t>
            </a:fld>
            <a:endParaRPr/>
          </a:p>
        </p:txBody>
      </p:sp>
      <p:sp>
        <p:nvSpPr>
          <p:cNvPr id="85" name="Google Shape;85;p17"/>
          <p:cNvSpPr txBox="1">
            <a:spLocks noGrp="1"/>
          </p:cNvSpPr>
          <p:nvPr>
            <p:ph type="title"/>
          </p:nvPr>
        </p:nvSpPr>
        <p:spPr>
          <a:xfrm>
            <a:off x="790311" y="852300"/>
            <a:ext cx="9969200" cy="1143200"/>
          </a:xfrm>
          <a:prstGeom prst="rect">
            <a:avLst/>
          </a:prstGeom>
        </p:spPr>
        <p:txBody>
          <a:bodyPr spcFirstLastPara="1" vert="horz" wrap="square" lIns="121900" tIns="121900" rIns="121900" bIns="121900" rtlCol="0" anchor="t" anchorCtr="0">
            <a:noAutofit/>
          </a:bodyPr>
          <a:lstStyle/>
          <a:p>
            <a:r>
              <a:rPr lang="en" sz="3467" b="1" dirty="0">
                <a:solidFill>
                  <a:schemeClr val="accent2"/>
                </a:solidFill>
                <a:highlight>
                  <a:srgbClr val="FFFFFF"/>
                </a:highlight>
                <a:ea typeface="Raleway"/>
                <a:sym typeface="Raleway"/>
              </a:rPr>
              <a:t>English Language Arts and Development </a:t>
            </a:r>
            <a:br>
              <a:rPr lang="en" sz="3467" b="1" dirty="0">
                <a:solidFill>
                  <a:schemeClr val="accent2"/>
                </a:solidFill>
                <a:highlight>
                  <a:srgbClr val="FFFFFF"/>
                </a:highlight>
                <a:ea typeface="Raleway"/>
                <a:sym typeface="Raleway"/>
              </a:rPr>
            </a:br>
            <a:r>
              <a:rPr lang="en" sz="3467" b="1" dirty="0">
                <a:solidFill>
                  <a:schemeClr val="accent2"/>
                </a:solidFill>
                <a:highlight>
                  <a:srgbClr val="FFFFFF"/>
                </a:highlight>
                <a:ea typeface="Raleway"/>
                <a:sym typeface="Raleway"/>
              </a:rPr>
              <a:t>(ELA/ELD) in Distance Learning</a:t>
            </a:r>
            <a:endParaRPr lang="en-US" sz="3467" dirty="0">
              <a:solidFill>
                <a:schemeClr val="accent2"/>
              </a:solidFill>
              <a:highlight>
                <a:srgbClr val="FFFFFF"/>
              </a:highlight>
              <a:ea typeface="Raleway"/>
              <a:sym typeface="Raleway"/>
            </a:endParaRPr>
          </a:p>
          <a:p>
            <a:pPr>
              <a:lnSpc>
                <a:spcPct val="115000"/>
              </a:lnSpc>
              <a:buClr>
                <a:schemeClr val="dk1"/>
              </a:buClr>
              <a:buSzPts val="1100"/>
            </a:pPr>
            <a:endParaRPr sz="3467" dirty="0">
              <a:solidFill>
                <a:schemeClr val="tx1"/>
              </a:solidFill>
              <a:highlight>
                <a:srgbClr val="FFFFFF"/>
              </a:highlight>
              <a:ea typeface="Raleway"/>
              <a:sym typeface="Raleway"/>
            </a:endParaRPr>
          </a:p>
          <a:p>
            <a:pPr>
              <a:buClr>
                <a:schemeClr val="dk1"/>
              </a:buClr>
              <a:buSzPts val="1100"/>
            </a:pPr>
            <a:endParaRPr sz="3467" dirty="0">
              <a:solidFill>
                <a:schemeClr val="tx1"/>
              </a:solidFill>
              <a:ea typeface="Raleway"/>
              <a:sym typeface="Raleway"/>
            </a:endParaRPr>
          </a:p>
          <a:p>
            <a:endParaRPr sz="3467" dirty="0">
              <a:solidFill>
                <a:schemeClr val="accent1"/>
              </a:solidFill>
            </a:endParaRPr>
          </a:p>
        </p:txBody>
      </p:sp>
      <p:pic>
        <p:nvPicPr>
          <p:cNvPr id="86" name="Google Shape;86;p1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0225933" y="362833"/>
            <a:ext cx="1632667" cy="1632667"/>
          </a:xfrm>
          <a:prstGeom prst="rect">
            <a:avLst/>
          </a:prstGeom>
          <a:noFill/>
          <a:ln>
            <a:noFill/>
          </a:ln>
        </p:spPr>
      </p:pic>
      <p:sp>
        <p:nvSpPr>
          <p:cNvPr id="2" name="TextBox 1">
            <a:extLst>
              <a:ext uri="{FF2B5EF4-FFF2-40B4-BE49-F238E27FC236}">
                <a16:creationId xmlns:a16="http://schemas.microsoft.com/office/drawing/2014/main" id="{20E53228-53F1-914D-918B-571BDE2712B3}"/>
              </a:ext>
            </a:extLst>
          </p:cNvPr>
          <p:cNvSpPr txBox="1"/>
          <p:nvPr/>
        </p:nvSpPr>
        <p:spPr>
          <a:xfrm>
            <a:off x="901148" y="2120349"/>
            <a:ext cx="9422296" cy="3539430"/>
          </a:xfrm>
          <a:prstGeom prst="rect">
            <a:avLst/>
          </a:prstGeom>
          <a:noFill/>
        </p:spPr>
        <p:txBody>
          <a:bodyPr wrap="square" rtlCol="0">
            <a:spAutoFit/>
          </a:bodyPr>
          <a:lstStyle/>
          <a:p>
            <a:pPr marL="457189" indent="-457189">
              <a:buFont typeface="Arial" panose="020B0604020202020204" pitchFamily="34" charset="0"/>
              <a:buChar char="•"/>
            </a:pPr>
            <a:r>
              <a:rPr lang="en-US" sz="3200" dirty="0">
                <a:highlight>
                  <a:srgbClr val="FFFFFF"/>
                </a:highlight>
                <a:latin typeface="Arial" panose="020B0604020202020204" pitchFamily="34" charset="0"/>
                <a:cs typeface="Arial" panose="020B0604020202020204" pitchFamily="34" charset="0"/>
              </a:rPr>
              <a:t>English learners must continue to receive designated and integrated English Language Development (ELD) as part of their educational curriculum. </a:t>
            </a:r>
            <a:endParaRPr lang="en-US" sz="3200" u="sng" dirty="0">
              <a:highlight>
                <a:srgbClr val="FFFFFF"/>
              </a:highlight>
              <a:latin typeface="Arial" panose="020B0604020202020204" pitchFamily="34" charset="0"/>
              <a:cs typeface="Arial" panose="020B0604020202020204" pitchFamily="34" charset="0"/>
              <a:sym typeface="Raleway"/>
            </a:endParaRPr>
          </a:p>
          <a:p>
            <a:pPr marL="457189" indent="-457189">
              <a:buFont typeface="Arial" panose="020B0604020202020204" pitchFamily="34" charset="0"/>
              <a:buChar char="•"/>
            </a:pPr>
            <a:r>
              <a:rPr lang="en-US" sz="3200" dirty="0">
                <a:highlight>
                  <a:srgbClr val="FFFFFF"/>
                </a:highlight>
                <a:latin typeface="Arial" panose="020B0604020202020204" pitchFamily="34" charset="0"/>
                <a:cs typeface="Arial" panose="020B0604020202020204" pitchFamily="34" charset="0"/>
              </a:rPr>
              <a:t>Local educational agencies (LEAs) have the flexibility to determine how services will be provided to English learners.  </a:t>
            </a:r>
            <a:endParaRPr lang="en-US" sz="3200" dirty="0">
              <a:latin typeface="Arial" panose="020B0604020202020204" pitchFamily="34" charset="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249966" y="128685"/>
            <a:ext cx="10419200" cy="1143200"/>
          </a:xfrm>
          <a:prstGeom prst="rect">
            <a:avLst/>
          </a:prstGeom>
        </p:spPr>
        <p:txBody>
          <a:bodyPr spcFirstLastPara="1" vert="horz" wrap="square" lIns="121900" tIns="121900" rIns="121900" bIns="121900" rtlCol="0" anchor="t" anchorCtr="0">
            <a:noAutofit/>
          </a:bodyPr>
          <a:lstStyle/>
          <a:p>
            <a:pPr>
              <a:spcBef>
                <a:spcPts val="0"/>
              </a:spcBef>
            </a:pPr>
            <a:r>
              <a:rPr lang="en" sz="3467" b="1" dirty="0">
                <a:solidFill>
                  <a:schemeClr val="accent2"/>
                </a:solidFill>
              </a:rPr>
              <a:t>Class, School, &amp; District Website Examples</a:t>
            </a:r>
            <a:endParaRPr sz="3467" b="1" dirty="0">
              <a:solidFill>
                <a:schemeClr val="accent2"/>
              </a:solidFill>
            </a:endParaRPr>
          </a:p>
        </p:txBody>
      </p:sp>
      <p:sp>
        <p:nvSpPr>
          <p:cNvPr id="102" name="Google Shape;102;p19"/>
          <p:cNvSpPr txBox="1">
            <a:spLocks noGrp="1"/>
          </p:cNvSpPr>
          <p:nvPr>
            <p:ph type="sldNum" idx="12"/>
          </p:nvPr>
        </p:nvSpPr>
        <p:spPr>
          <a:xfrm>
            <a:off x="11472533" y="6120400"/>
            <a:ext cx="719600" cy="737600"/>
          </a:xfrm>
          <a:prstGeom prst="rect">
            <a:avLst/>
          </a:prstGeom>
        </p:spPr>
        <p:txBody>
          <a:bodyPr spcFirstLastPara="1" vert="horz" wrap="square" lIns="121900" tIns="121900" rIns="121900" bIns="121900" rtlCol="0" anchor="ctr" anchorCtr="0">
            <a:noAutofit/>
          </a:bodyPr>
          <a:lstStyle/>
          <a:p>
            <a:pPr algn="ctr"/>
            <a:fld id="{00000000-1234-1234-1234-123412341234}" type="slidenum">
              <a:rPr lang="en"/>
              <a:pPr algn="ctr"/>
              <a:t>15</a:t>
            </a:fld>
            <a:endParaRPr/>
          </a:p>
        </p:txBody>
      </p:sp>
      <p:sp>
        <p:nvSpPr>
          <p:cNvPr id="103" name="Google Shape;103;p19"/>
          <p:cNvSpPr txBox="1"/>
          <p:nvPr/>
        </p:nvSpPr>
        <p:spPr>
          <a:xfrm>
            <a:off x="1026958" y="2734102"/>
            <a:ext cx="3275600" cy="249200"/>
          </a:xfrm>
          <a:prstGeom prst="rect">
            <a:avLst/>
          </a:prstGeom>
          <a:noFill/>
          <a:ln>
            <a:noFill/>
          </a:ln>
        </p:spPr>
        <p:txBody>
          <a:bodyPr spcFirstLastPara="1" wrap="square" lIns="121900" tIns="121900" rIns="121900" bIns="121900" anchor="t" anchorCtr="0">
            <a:noAutofit/>
          </a:bodyPr>
          <a:lstStyle/>
          <a:p>
            <a:r>
              <a:rPr lang="en" sz="2400" dirty="0">
                <a:solidFill>
                  <a:srgbClr val="0000FF"/>
                </a:solidFill>
                <a:latin typeface="Arial"/>
                <a:ea typeface="+mn-lt"/>
                <a:cs typeface="+mn-lt"/>
                <a:sym typeface="Raleway Light"/>
                <a:hlinkClick r:id="rId3" tooltip="Oak Avenue Kinder Students">
                  <a:extLst>
                    <a:ext uri="{A12FA001-AC4F-418D-AE19-62706E023703}">
                      <ahyp:hlinkClr xmlns:ahyp="http://schemas.microsoft.com/office/drawing/2018/hyperlinkcolor" val="tx"/>
                    </a:ext>
                  </a:extLst>
                </a:hlinkClick>
              </a:rPr>
              <a:t>https://sites.google.com/greenfield.k12.ca.us/brownbearoakkinder/home?pli=1&amp;authuser=1</a:t>
            </a:r>
            <a:endParaRPr lang="en-US" sz="2400" dirty="0">
              <a:solidFill>
                <a:srgbClr val="0000FF"/>
              </a:solidFill>
              <a:latin typeface="Arial"/>
              <a:cs typeface="Arial"/>
            </a:endParaRPr>
          </a:p>
        </p:txBody>
      </p:sp>
      <p:pic>
        <p:nvPicPr>
          <p:cNvPr id="104" name="Google Shape;104;p19" descr="Monterey County Office of Education. Leadership, Support Services">
            <a:extLst>
              <a:ext uri="{C183D7F6-B498-43B3-948B-1728B52AA6E4}">
                <adec:decorative xmlns:adec="http://schemas.microsoft.com/office/drawing/2017/decorative" val="0"/>
              </a:ext>
            </a:extLst>
          </p:cNvPr>
          <p:cNvPicPr preferRelativeResize="0"/>
          <p:nvPr/>
        </p:nvPicPr>
        <p:blipFill>
          <a:blip r:embed="rId4">
            <a:alphaModFix/>
          </a:blip>
          <a:stretch>
            <a:fillRect/>
          </a:stretch>
        </p:blipFill>
        <p:spPr>
          <a:xfrm>
            <a:off x="10238667" y="216434"/>
            <a:ext cx="1703367" cy="1750965"/>
          </a:xfrm>
          <a:prstGeom prst="rect">
            <a:avLst/>
          </a:prstGeom>
          <a:noFill/>
          <a:ln>
            <a:noFill/>
          </a:ln>
        </p:spPr>
      </p:pic>
      <p:pic>
        <p:nvPicPr>
          <p:cNvPr id="105" name="Google Shape;105;p19" descr="Oak Avenue Kinder Students and Families webpage screenshot.">
            <a:hlinkClick r:id="rId5"/>
          </p:cNvPr>
          <p:cNvPicPr preferRelativeResize="0"/>
          <p:nvPr/>
        </p:nvPicPr>
        <p:blipFill rotWithShape="1">
          <a:blip r:embed="rId6">
            <a:alphaModFix/>
          </a:blip>
          <a:srcRect r="8750" b="22221"/>
          <a:stretch/>
        </p:blipFill>
        <p:spPr>
          <a:xfrm>
            <a:off x="895125" y="954215"/>
            <a:ext cx="3832192" cy="1886753"/>
          </a:xfrm>
          <a:prstGeom prst="rect">
            <a:avLst/>
          </a:prstGeom>
          <a:noFill/>
          <a:ln>
            <a:solidFill>
              <a:schemeClr val="tx1"/>
            </a:solidFill>
          </a:ln>
        </p:spPr>
      </p:pic>
      <p:pic>
        <p:nvPicPr>
          <p:cNvPr id="106" name="Google Shape;106;p19" descr="Alisal Union School District Remote Instruction Resources webpage screenshot.">
            <a:hlinkClick r:id="rId7"/>
          </p:cNvPr>
          <p:cNvPicPr preferRelativeResize="0"/>
          <p:nvPr/>
        </p:nvPicPr>
        <p:blipFill>
          <a:blip r:embed="rId8">
            <a:alphaModFix/>
          </a:blip>
          <a:stretch>
            <a:fillRect/>
          </a:stretch>
        </p:blipFill>
        <p:spPr>
          <a:xfrm>
            <a:off x="5016205" y="966392"/>
            <a:ext cx="3660742" cy="1901130"/>
          </a:xfrm>
          <a:prstGeom prst="rect">
            <a:avLst/>
          </a:prstGeom>
          <a:noFill/>
          <a:ln>
            <a:solidFill>
              <a:schemeClr val="tx1"/>
            </a:solidFill>
          </a:ln>
        </p:spPr>
      </p:pic>
      <p:pic>
        <p:nvPicPr>
          <p:cNvPr id="107" name="Google Shape;107;p19" descr="Monterey Peninsula Unified School District Learning Plan webpage screenshot.">
            <a:hlinkClick r:id="rId9"/>
          </p:cNvPr>
          <p:cNvPicPr preferRelativeResize="0"/>
          <p:nvPr/>
        </p:nvPicPr>
        <p:blipFill>
          <a:blip r:embed="rId10">
            <a:alphaModFix/>
          </a:blip>
          <a:stretch>
            <a:fillRect/>
          </a:stretch>
        </p:blipFill>
        <p:spPr>
          <a:xfrm>
            <a:off x="893837" y="4010193"/>
            <a:ext cx="3904078" cy="1752252"/>
          </a:xfrm>
          <a:prstGeom prst="rect">
            <a:avLst/>
          </a:prstGeom>
          <a:noFill/>
          <a:ln>
            <a:solidFill>
              <a:schemeClr val="tx1"/>
            </a:solidFill>
          </a:ln>
        </p:spPr>
      </p:pic>
      <p:pic>
        <p:nvPicPr>
          <p:cNvPr id="108" name="Google Shape;108;p19" descr="Salinas Union High School District Distance Learning Portal screenshot.">
            <a:hlinkClick r:id="rId11"/>
          </p:cNvPr>
          <p:cNvPicPr preferRelativeResize="0"/>
          <p:nvPr/>
        </p:nvPicPr>
        <p:blipFill>
          <a:blip r:embed="rId12">
            <a:alphaModFix/>
          </a:blip>
          <a:stretch>
            <a:fillRect/>
          </a:stretch>
        </p:blipFill>
        <p:spPr>
          <a:xfrm>
            <a:off x="6022620" y="3895544"/>
            <a:ext cx="3423951" cy="1751510"/>
          </a:xfrm>
          <a:prstGeom prst="rect">
            <a:avLst/>
          </a:prstGeom>
          <a:noFill/>
          <a:ln>
            <a:solidFill>
              <a:schemeClr val="tx1"/>
            </a:solidFill>
          </a:ln>
        </p:spPr>
      </p:pic>
      <p:sp>
        <p:nvSpPr>
          <p:cNvPr id="109" name="Google Shape;109;p19"/>
          <p:cNvSpPr txBox="1"/>
          <p:nvPr/>
        </p:nvSpPr>
        <p:spPr>
          <a:xfrm>
            <a:off x="4964615" y="2999118"/>
            <a:ext cx="4368278" cy="364218"/>
          </a:xfrm>
          <a:prstGeom prst="rect">
            <a:avLst/>
          </a:prstGeom>
          <a:noFill/>
          <a:ln>
            <a:noFill/>
          </a:ln>
        </p:spPr>
        <p:txBody>
          <a:bodyPr spcFirstLastPara="1" wrap="square" lIns="121900" tIns="121900" rIns="121900" bIns="121900" anchor="t" anchorCtr="0">
            <a:noAutofit/>
          </a:bodyPr>
          <a:lstStyle/>
          <a:p>
            <a:r>
              <a:rPr lang="en-US" sz="2400" dirty="0">
                <a:solidFill>
                  <a:srgbClr val="0000FF"/>
                </a:solidFill>
                <a:latin typeface="Arial"/>
                <a:ea typeface="+mn-lt"/>
                <a:cs typeface="+mn-lt"/>
                <a:sym typeface="Raleway Light"/>
                <a:hlinkClick r:id="rId7" tooltip="Alisal Remote Instruction Resources">
                  <a:extLst>
                    <a:ext uri="{A12FA001-AC4F-418D-AE19-62706E023703}">
                      <ahyp:hlinkClr xmlns:ahyp="http://schemas.microsoft.com/office/drawing/2018/hyperlinkcolor" val="tx"/>
                    </a:ext>
                  </a:extLst>
                </a:hlinkClick>
              </a:rPr>
              <a:t>https://sites.google.com/alisal.org/ausdri/</a:t>
            </a:r>
            <a:endParaRPr lang="en-US" dirty="0">
              <a:solidFill>
                <a:srgbClr val="0000FF"/>
              </a:solidFill>
              <a:latin typeface="Arial"/>
              <a:cs typeface="Arial"/>
            </a:endParaRPr>
          </a:p>
        </p:txBody>
      </p:sp>
      <p:sp>
        <p:nvSpPr>
          <p:cNvPr id="110" name="Google Shape;110;p19"/>
          <p:cNvSpPr txBox="1"/>
          <p:nvPr/>
        </p:nvSpPr>
        <p:spPr>
          <a:xfrm>
            <a:off x="6172010" y="5646683"/>
            <a:ext cx="5015562" cy="378596"/>
          </a:xfrm>
          <a:prstGeom prst="rect">
            <a:avLst/>
          </a:prstGeom>
          <a:noFill/>
          <a:ln>
            <a:noFill/>
          </a:ln>
        </p:spPr>
        <p:txBody>
          <a:bodyPr spcFirstLastPara="1" wrap="square" lIns="121900" tIns="121900" rIns="121900" bIns="121900" anchor="t" anchorCtr="0">
            <a:noAutofit/>
          </a:bodyPr>
          <a:lstStyle/>
          <a:p>
            <a:r>
              <a:rPr lang="en-US" sz="2400" strike="sngStrike" dirty="0">
                <a:latin typeface="Arial"/>
                <a:ea typeface="+mn-lt"/>
                <a:cs typeface="+mn-lt"/>
                <a:sym typeface="Raleway Light"/>
                <a:hlinkClick r:id="rId9">
                  <a:extLst>
                    <a:ext uri="{A12FA001-AC4F-418D-AE19-62706E023703}">
                      <ahyp:hlinkClr xmlns:ahyp="http://schemas.microsoft.com/office/drawing/2018/hyperlinkcolor" val="tx"/>
                    </a:ext>
                  </a:extLst>
                </a:hlinkClick>
              </a:rPr>
              <a:t>https://sites.google.com/mpusd.k12.ca.us/instructional-continuity-plan/</a:t>
            </a:r>
            <a:r>
              <a:rPr lang="en-US" sz="2400" strike="sngStrike" dirty="0">
                <a:latin typeface="Arial"/>
                <a:ea typeface="+mn-lt"/>
                <a:cs typeface="+mn-lt"/>
                <a:sym typeface="Raleway Light"/>
              </a:rPr>
              <a:t> </a:t>
            </a:r>
            <a:endParaRPr lang="en-US" strike="sngStrike" dirty="0">
              <a:latin typeface="Arial"/>
              <a:cs typeface="Arial"/>
            </a:endParaRPr>
          </a:p>
        </p:txBody>
      </p:sp>
      <p:sp>
        <p:nvSpPr>
          <p:cNvPr id="111" name="Google Shape;111;p19"/>
          <p:cNvSpPr txBox="1"/>
          <p:nvPr/>
        </p:nvSpPr>
        <p:spPr>
          <a:xfrm>
            <a:off x="1033520" y="5646683"/>
            <a:ext cx="4887116" cy="364218"/>
          </a:xfrm>
          <a:prstGeom prst="rect">
            <a:avLst/>
          </a:prstGeom>
          <a:noFill/>
          <a:ln>
            <a:noFill/>
          </a:ln>
        </p:spPr>
        <p:txBody>
          <a:bodyPr spcFirstLastPara="1" wrap="square" lIns="121900" tIns="121900" rIns="121900" bIns="121900" anchor="t" anchorCtr="0">
            <a:noAutofit/>
          </a:bodyPr>
          <a:lstStyle/>
          <a:p>
            <a:r>
              <a:rPr lang="en-US" sz="2400" strike="sngStrike" dirty="0">
                <a:latin typeface="Arial"/>
                <a:ea typeface="+mn-lt"/>
                <a:cs typeface="+mn-lt"/>
                <a:sym typeface="Raleway Light"/>
              </a:rPr>
              <a:t>https://sites.google.com/mpusd.k12.ca.us/instructional-continuity-plan/</a:t>
            </a:r>
            <a:r>
              <a:rPr lang="en" sz="2400" strike="sngStrike" dirty="0">
                <a:latin typeface="Arial"/>
                <a:ea typeface="Raleway Light"/>
                <a:cs typeface="Raleway Light"/>
                <a:sym typeface="Raleway Light"/>
              </a:rPr>
              <a:t>ula Unified School District</a:t>
            </a:r>
            <a:endParaRPr lang="en-US" sz="2400" strike="sngStrike" dirty="0">
              <a:latin typeface="Arial"/>
              <a:ea typeface="Raleway Light"/>
              <a:cs typeface="Raleway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0"/>
          <p:cNvSpPr txBox="1">
            <a:spLocks noGrp="1"/>
          </p:cNvSpPr>
          <p:nvPr>
            <p:ph type="title"/>
          </p:nvPr>
        </p:nvSpPr>
        <p:spPr>
          <a:xfrm>
            <a:off x="660918" y="303882"/>
            <a:ext cx="10419200" cy="1143200"/>
          </a:xfrm>
          <a:prstGeom prst="rect">
            <a:avLst/>
          </a:prstGeom>
        </p:spPr>
        <p:txBody>
          <a:bodyPr spcFirstLastPara="1" vert="horz" wrap="square" lIns="121900" tIns="121900" rIns="121900" bIns="121900" rtlCol="0" anchor="t" anchorCtr="0">
            <a:noAutofit/>
          </a:bodyPr>
          <a:lstStyle/>
          <a:p>
            <a:pPr>
              <a:spcBef>
                <a:spcPts val="0"/>
              </a:spcBef>
            </a:pPr>
            <a:r>
              <a:rPr lang="en" sz="3467" b="1" dirty="0">
                <a:solidFill>
                  <a:schemeClr val="accent2"/>
                </a:solidFill>
              </a:rPr>
              <a:t>ELA &amp; ELD Standards-Aligned Strategies</a:t>
            </a:r>
            <a:endParaRPr sz="3467" b="1" dirty="0">
              <a:solidFill>
                <a:schemeClr val="accent2"/>
              </a:solidFill>
            </a:endParaRPr>
          </a:p>
        </p:txBody>
      </p:sp>
      <p:sp>
        <p:nvSpPr>
          <p:cNvPr id="117" name="Google Shape;117;p20"/>
          <p:cNvSpPr txBox="1">
            <a:spLocks noGrp="1"/>
          </p:cNvSpPr>
          <p:nvPr>
            <p:ph type="sldNum" idx="12"/>
          </p:nvPr>
        </p:nvSpPr>
        <p:spPr>
          <a:xfrm>
            <a:off x="11472533" y="6120400"/>
            <a:ext cx="719600" cy="737600"/>
          </a:xfrm>
          <a:prstGeom prst="rect">
            <a:avLst/>
          </a:prstGeom>
        </p:spPr>
        <p:txBody>
          <a:bodyPr spcFirstLastPara="1" vert="horz" wrap="square" lIns="121900" tIns="121900" rIns="121900" bIns="121900" rtlCol="0" anchor="ctr" anchorCtr="0">
            <a:noAutofit/>
          </a:bodyPr>
          <a:lstStyle/>
          <a:p>
            <a:pPr algn="ctr"/>
            <a:fld id="{00000000-1234-1234-1234-123412341234}" type="slidenum">
              <a:rPr lang="en"/>
              <a:pPr algn="ctr"/>
              <a:t>16</a:t>
            </a:fld>
            <a:endParaRPr/>
          </a:p>
        </p:txBody>
      </p:sp>
      <p:pic>
        <p:nvPicPr>
          <p:cNvPr id="118" name="Google Shape;118;p20" descr="Google sheet, which organizes EdTech tools, apps, and instructional strategies according to ELD and ELA Standards, as well as integration with history-social science content. This can be accessed at tinyurl.com/EdTechELDStrategies">
            <a:hlinkClick r:id="rId3"/>
          </p:cNvPr>
          <p:cNvPicPr preferRelativeResize="0"/>
          <p:nvPr/>
        </p:nvPicPr>
        <p:blipFill>
          <a:blip r:embed="rId4">
            <a:alphaModFix/>
          </a:blip>
          <a:stretch>
            <a:fillRect/>
          </a:stretch>
        </p:blipFill>
        <p:spPr>
          <a:xfrm>
            <a:off x="646950" y="1126995"/>
            <a:ext cx="5449050" cy="3860741"/>
          </a:xfrm>
          <a:prstGeom prst="rect">
            <a:avLst/>
          </a:prstGeom>
          <a:noFill/>
          <a:ln w="28575" cap="flat" cmpd="sng">
            <a:solidFill>
              <a:schemeClr val="dk2"/>
            </a:solidFill>
            <a:prstDash val="solid"/>
            <a:round/>
            <a:headEnd type="none" w="sm" len="sm"/>
            <a:tailEnd type="none" w="sm" len="sm"/>
          </a:ln>
        </p:spPr>
      </p:pic>
      <p:pic>
        <p:nvPicPr>
          <p:cNvPr id="119" name="Google Shape;119;p20" descr="Google Doc that organizes early literacy and language distance learning resources by the pillars of foundational skills: phonemic awareness, phonics, fluency, vocabulary, comprehension, and language; along with a corresponding Padlet. This can be accessed at tinyurl.com/EarlyLiteracyAndLanguageDL">
            <a:hlinkClick r:id="rId5"/>
          </p:cNvPr>
          <p:cNvPicPr preferRelativeResize="0"/>
          <p:nvPr/>
        </p:nvPicPr>
        <p:blipFill>
          <a:blip r:embed="rId6">
            <a:alphaModFix/>
          </a:blip>
          <a:stretch>
            <a:fillRect/>
          </a:stretch>
        </p:blipFill>
        <p:spPr>
          <a:xfrm>
            <a:off x="6307106" y="1384796"/>
            <a:ext cx="4777239" cy="4027707"/>
          </a:xfrm>
          <a:prstGeom prst="rect">
            <a:avLst/>
          </a:prstGeom>
          <a:noFill/>
          <a:ln>
            <a:solidFill>
              <a:schemeClr val="tx1"/>
            </a:solidFill>
          </a:ln>
        </p:spPr>
      </p:pic>
      <p:sp>
        <p:nvSpPr>
          <p:cNvPr id="120" name="Google Shape;120;p20"/>
          <p:cNvSpPr txBox="1"/>
          <p:nvPr/>
        </p:nvSpPr>
        <p:spPr>
          <a:xfrm>
            <a:off x="1089867" y="4922157"/>
            <a:ext cx="4795028" cy="519856"/>
          </a:xfrm>
          <a:prstGeom prst="rect">
            <a:avLst/>
          </a:prstGeom>
          <a:noFill/>
          <a:ln>
            <a:noFill/>
          </a:ln>
        </p:spPr>
        <p:txBody>
          <a:bodyPr spcFirstLastPara="1" wrap="square" lIns="121900" tIns="121900" rIns="121900" bIns="121900" anchor="t" anchorCtr="0">
            <a:noAutofit/>
          </a:bodyPr>
          <a:lstStyle/>
          <a:p>
            <a:r>
              <a:rPr lang="en" sz="2400" dirty="0">
                <a:latin typeface="Arial"/>
                <a:ea typeface="Raleway Light"/>
                <a:cs typeface="Raleway Light"/>
                <a:sym typeface="Raleway Light"/>
              </a:rPr>
              <a:t>Source: Jennifer Elemen</a:t>
            </a:r>
            <a:endParaRPr lang="en" sz="2400" dirty="0">
              <a:latin typeface="Arial"/>
              <a:ea typeface="Raleway Light"/>
              <a:cs typeface="Raleway Light"/>
            </a:endParaRPr>
          </a:p>
          <a:p>
            <a:r>
              <a:rPr lang="en-US" sz="2400" dirty="0">
                <a:solidFill>
                  <a:srgbClr val="0000FF"/>
                </a:solidFill>
                <a:latin typeface="Arial"/>
                <a:ea typeface="+mn-lt"/>
                <a:cs typeface="+mn-lt"/>
                <a:hlinkClick r:id="rId3">
                  <a:extLst>
                    <a:ext uri="{A12FA001-AC4F-418D-AE19-62706E023703}">
                      <ahyp:hlinkClr xmlns:ahyp="http://schemas.microsoft.com/office/drawing/2018/hyperlinkcolor" val="tx"/>
                    </a:ext>
                  </a:extLst>
                </a:hlinkClick>
              </a:rPr>
              <a:t>https://docs.google.com/spreadsheets/d/11TLD5Ku8Lu-o6ksLT5O9xK2A4qsLd1AicXsXpM2IzYM/edit?usp=sharing</a:t>
            </a:r>
            <a:endParaRPr lang="en-US" sz="2400" dirty="0">
              <a:solidFill>
                <a:srgbClr val="0000FF"/>
              </a:solidFill>
              <a:latin typeface="Arial"/>
              <a:ea typeface="+mn-lt"/>
              <a:cs typeface="+mn-lt"/>
            </a:endParaRPr>
          </a:p>
        </p:txBody>
      </p:sp>
      <p:sp>
        <p:nvSpPr>
          <p:cNvPr id="121" name="Google Shape;121;p20"/>
          <p:cNvSpPr txBox="1"/>
          <p:nvPr/>
        </p:nvSpPr>
        <p:spPr>
          <a:xfrm>
            <a:off x="6096000" y="5290992"/>
            <a:ext cx="5532845" cy="1567007"/>
          </a:xfrm>
          <a:prstGeom prst="rect">
            <a:avLst/>
          </a:prstGeom>
          <a:solidFill>
            <a:schemeClr val="bg1"/>
          </a:solidFill>
          <a:ln>
            <a:noFill/>
          </a:ln>
        </p:spPr>
        <p:txBody>
          <a:bodyPr spcFirstLastPara="1" wrap="square" lIns="121900" tIns="121900" rIns="121900" bIns="121900" anchor="t" anchorCtr="0">
            <a:noAutofit/>
          </a:bodyPr>
          <a:lstStyle/>
          <a:p>
            <a:r>
              <a:rPr lang="en" sz="2400" dirty="0">
                <a:latin typeface="Arial"/>
                <a:ea typeface="Raleway Light"/>
                <a:cs typeface="Raleway Light"/>
                <a:sym typeface="Raleway Light"/>
              </a:rPr>
              <a:t>Source: Edi Porter</a:t>
            </a:r>
            <a:endParaRPr lang="en" sz="2400" dirty="0">
              <a:latin typeface="Arial"/>
              <a:ea typeface="Raleway Light"/>
              <a:cs typeface="Raleway Light"/>
            </a:endParaRPr>
          </a:p>
          <a:p>
            <a:r>
              <a:rPr lang="en-US" sz="2400" dirty="0">
                <a:solidFill>
                  <a:srgbClr val="0000FF"/>
                </a:solidFill>
                <a:latin typeface="Arial"/>
                <a:ea typeface="+mn-lt"/>
                <a:cs typeface="+mn-lt"/>
                <a:hlinkClick r:id="rId5">
                  <a:extLst>
                    <a:ext uri="{A12FA001-AC4F-418D-AE19-62706E023703}">
                      <ahyp:hlinkClr xmlns:ahyp="http://schemas.microsoft.com/office/drawing/2018/hyperlinkcolor" val="tx"/>
                    </a:ext>
                  </a:extLst>
                </a:hlinkClick>
              </a:rPr>
              <a:t>https://docs.google.com/document/d/1J2nmSs79lz8y8DBFeKjpD69YoRJLPd_i62On8V07zEU/edit</a:t>
            </a:r>
            <a:r>
              <a:rPr lang="en-US" sz="2400" dirty="0">
                <a:solidFill>
                  <a:srgbClr val="0000FF"/>
                </a:solidFill>
                <a:latin typeface="Arial"/>
                <a:ea typeface="+mn-lt"/>
                <a:cs typeface="+mn-lt"/>
              </a:rPr>
              <a:t> </a:t>
            </a:r>
            <a:endParaRPr lang="en" sz="2400" dirty="0">
              <a:solidFill>
                <a:srgbClr val="0000FF"/>
              </a:solidFill>
              <a:latin typeface="Arial"/>
              <a:cs typeface="Arial"/>
            </a:endParaRPr>
          </a:p>
        </p:txBody>
      </p:sp>
      <p:pic>
        <p:nvPicPr>
          <p:cNvPr id="122" name="Google Shape;122;p20" descr="Monterey County Office of Education. Leadership, Support Services">
            <a:extLst>
              <a:ext uri="{C183D7F6-B498-43B3-948B-1728B52AA6E4}">
                <adec:decorative xmlns:adec="http://schemas.microsoft.com/office/drawing/2017/decorative" val="0"/>
              </a:ext>
            </a:extLst>
          </p:cNvPr>
          <p:cNvPicPr preferRelativeResize="0"/>
          <p:nvPr/>
        </p:nvPicPr>
        <p:blipFill>
          <a:blip r:embed="rId7">
            <a:alphaModFix/>
          </a:blip>
          <a:stretch>
            <a:fillRect/>
          </a:stretch>
        </p:blipFill>
        <p:spPr>
          <a:xfrm>
            <a:off x="10419200" y="0"/>
            <a:ext cx="1703367" cy="175096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31" name="Google Shape;131;p21" descr="MCOE Distance Learning Planning resource screenshots from tinyurl.com/MCOEDistanceLearning">
            <a:hlinkClick r:id="rId3"/>
          </p:cNvPr>
          <p:cNvPicPr preferRelativeResize="0"/>
          <p:nvPr/>
        </p:nvPicPr>
        <p:blipFill>
          <a:blip r:embed="rId4">
            <a:alphaModFix/>
          </a:blip>
          <a:stretch>
            <a:fillRect/>
          </a:stretch>
        </p:blipFill>
        <p:spPr>
          <a:xfrm>
            <a:off x="4978529" y="1596201"/>
            <a:ext cx="3237855" cy="4484199"/>
          </a:xfrm>
          <a:prstGeom prst="rect">
            <a:avLst/>
          </a:prstGeom>
          <a:noFill/>
          <a:ln>
            <a:solidFill>
              <a:schemeClr val="tx1"/>
            </a:solidFill>
          </a:ln>
        </p:spPr>
      </p:pic>
      <p:sp>
        <p:nvSpPr>
          <p:cNvPr id="127" name="Google Shape;127;p21"/>
          <p:cNvSpPr txBox="1">
            <a:spLocks noGrp="1"/>
          </p:cNvSpPr>
          <p:nvPr>
            <p:ph type="title"/>
          </p:nvPr>
        </p:nvSpPr>
        <p:spPr>
          <a:xfrm>
            <a:off x="423316" y="474156"/>
            <a:ext cx="10419200" cy="1143200"/>
          </a:xfrm>
          <a:prstGeom prst="rect">
            <a:avLst/>
          </a:prstGeom>
        </p:spPr>
        <p:txBody>
          <a:bodyPr spcFirstLastPara="1" vert="horz" wrap="square" lIns="121900" tIns="121900" rIns="121900" bIns="121900" rtlCol="0" anchor="t" anchorCtr="0">
            <a:noAutofit/>
          </a:bodyPr>
          <a:lstStyle/>
          <a:p>
            <a:pPr>
              <a:spcBef>
                <a:spcPts val="0"/>
              </a:spcBef>
            </a:pPr>
            <a:r>
              <a:rPr lang="en" sz="3467" b="1">
                <a:solidFill>
                  <a:schemeClr val="accent2"/>
                </a:solidFill>
                <a:latin typeface="+mj-lt"/>
              </a:rPr>
              <a:t>Distance Learning Planning</a:t>
            </a:r>
            <a:endParaRPr sz="3467" b="1">
              <a:solidFill>
                <a:schemeClr val="accent2"/>
              </a:solidFill>
              <a:latin typeface="+mj-lt"/>
            </a:endParaRPr>
          </a:p>
        </p:txBody>
      </p:sp>
      <p:sp>
        <p:nvSpPr>
          <p:cNvPr id="128" name="Google Shape;128;p21"/>
          <p:cNvSpPr txBox="1">
            <a:spLocks noGrp="1"/>
          </p:cNvSpPr>
          <p:nvPr>
            <p:ph type="sldNum" idx="12"/>
          </p:nvPr>
        </p:nvSpPr>
        <p:spPr>
          <a:xfrm>
            <a:off x="11472533" y="6120400"/>
            <a:ext cx="719600" cy="737600"/>
          </a:xfrm>
          <a:prstGeom prst="rect">
            <a:avLst/>
          </a:prstGeom>
        </p:spPr>
        <p:txBody>
          <a:bodyPr spcFirstLastPara="1" vert="horz" wrap="square" lIns="121900" tIns="121900" rIns="121900" bIns="121900" rtlCol="0" anchor="ctr" anchorCtr="0">
            <a:noAutofit/>
          </a:bodyPr>
          <a:lstStyle/>
          <a:p>
            <a:pPr algn="ctr"/>
            <a:fld id="{00000000-1234-1234-1234-123412341234}" type="slidenum">
              <a:rPr lang="en"/>
              <a:pPr algn="ctr"/>
              <a:t>17</a:t>
            </a:fld>
            <a:endParaRPr/>
          </a:p>
        </p:txBody>
      </p:sp>
      <p:pic>
        <p:nvPicPr>
          <p:cNvPr id="129" name="Google Shape;129;p21">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10238667" y="216434"/>
            <a:ext cx="1703367" cy="1750965"/>
          </a:xfrm>
          <a:prstGeom prst="rect">
            <a:avLst/>
          </a:prstGeom>
          <a:noFill/>
          <a:ln>
            <a:noFill/>
          </a:ln>
        </p:spPr>
      </p:pic>
      <p:pic>
        <p:nvPicPr>
          <p:cNvPr id="130" name="Google Shape;130;p21" descr="Virtual field trip resource list from tinyurl.com/MCOEDistanceLearning">
            <a:hlinkClick r:id="rId6"/>
          </p:cNvPr>
          <p:cNvPicPr preferRelativeResize="0"/>
          <p:nvPr/>
        </p:nvPicPr>
        <p:blipFill>
          <a:blip r:embed="rId7">
            <a:alphaModFix/>
          </a:blip>
          <a:stretch>
            <a:fillRect/>
          </a:stretch>
        </p:blipFill>
        <p:spPr>
          <a:xfrm>
            <a:off x="1227401" y="1561634"/>
            <a:ext cx="3541028" cy="4484199"/>
          </a:xfrm>
          <a:prstGeom prst="rect">
            <a:avLst/>
          </a:prstGeom>
          <a:noFill/>
          <a:ln>
            <a:solidFill>
              <a:schemeClr val="tx1"/>
            </a:solidFill>
          </a:ln>
        </p:spPr>
      </p:pic>
      <p:pic>
        <p:nvPicPr>
          <p:cNvPr id="3" name="Picture 2" descr="tinyurl.com/MCOEDistanceLearning Webpage from COE divided by Elementary, Middle School, High School">
            <a:hlinkClick r:id="rId8"/>
            <a:extLst>
              <a:ext uri="{FF2B5EF4-FFF2-40B4-BE49-F238E27FC236}">
                <a16:creationId xmlns:a16="http://schemas.microsoft.com/office/drawing/2014/main" id="{B8598084-1918-5249-88DF-002CF30F13C5}"/>
              </a:ext>
            </a:extLst>
          </p:cNvPr>
          <p:cNvPicPr>
            <a:picLocks noChangeAspect="1"/>
          </p:cNvPicPr>
          <p:nvPr/>
        </p:nvPicPr>
        <p:blipFill>
          <a:blip r:embed="rId9"/>
          <a:stretch>
            <a:fillRect/>
          </a:stretch>
        </p:blipFill>
        <p:spPr>
          <a:xfrm>
            <a:off x="7916533" y="2322766"/>
            <a:ext cx="3556000" cy="3031067"/>
          </a:xfrm>
          <a:prstGeom prst="rect">
            <a:avLst/>
          </a:prstGeom>
          <a:ln>
            <a:solidFill>
              <a:schemeClr val="tx1"/>
            </a:solidFill>
          </a:ln>
        </p:spPr>
      </p:pic>
      <p:sp>
        <p:nvSpPr>
          <p:cNvPr id="2" name="TextBox 1">
            <a:extLst>
              <a:ext uri="{FF2B5EF4-FFF2-40B4-BE49-F238E27FC236}">
                <a16:creationId xmlns:a16="http://schemas.microsoft.com/office/drawing/2014/main" id="{F2AA761F-E84E-4C05-B723-DBDBB7AED2ED}"/>
              </a:ext>
            </a:extLst>
          </p:cNvPr>
          <p:cNvSpPr txBox="1"/>
          <p:nvPr/>
        </p:nvSpPr>
        <p:spPr>
          <a:xfrm>
            <a:off x="1830170" y="6120400"/>
            <a:ext cx="760549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00FF"/>
                </a:solidFill>
                <a:latin typeface="Arial"/>
                <a:ea typeface="+mn-lt"/>
                <a:cs typeface="+mn-lt"/>
                <a:hlinkClick r:id="rId6">
                  <a:extLst>
                    <a:ext uri="{A12FA001-AC4F-418D-AE19-62706E023703}">
                      <ahyp:hlinkClr xmlns:ahyp="http://schemas.microsoft.com/office/drawing/2018/hyperlinkcolor" val="tx"/>
                    </a:ext>
                  </a:extLst>
                </a:hlinkClick>
              </a:rPr>
              <a:t>https://docs.google.com/document/d/1X1K23CY2Sq4OamFdOgJmfgc3gEqDx9COhZncb3jfHEU/edit</a:t>
            </a:r>
            <a:r>
              <a:rPr lang="en-US" sz="2400" dirty="0">
                <a:solidFill>
                  <a:srgbClr val="0000FF"/>
                </a:solidFill>
                <a:latin typeface="Arial"/>
                <a:ea typeface="+mn-lt"/>
                <a:cs typeface="+mn-lt"/>
              </a:rPr>
              <a:t> </a:t>
            </a:r>
            <a:endParaRPr lang="en-US" sz="2400" dirty="0">
              <a:solidFill>
                <a:srgbClr val="0000FF"/>
              </a:solidFill>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2"/>
          <p:cNvSpPr txBox="1">
            <a:spLocks noGrp="1"/>
          </p:cNvSpPr>
          <p:nvPr>
            <p:ph type="title"/>
          </p:nvPr>
        </p:nvSpPr>
        <p:spPr>
          <a:xfrm>
            <a:off x="334167" y="335148"/>
            <a:ext cx="10419200" cy="1143200"/>
          </a:xfrm>
          <a:prstGeom prst="rect">
            <a:avLst/>
          </a:prstGeom>
        </p:spPr>
        <p:txBody>
          <a:bodyPr spcFirstLastPara="1" vert="horz" wrap="square" lIns="121900" tIns="121900" rIns="121900" bIns="121900" rtlCol="0" anchor="t" anchorCtr="0">
            <a:noAutofit/>
          </a:bodyPr>
          <a:lstStyle/>
          <a:p>
            <a:pPr>
              <a:spcBef>
                <a:spcPts val="0"/>
              </a:spcBef>
            </a:pPr>
            <a:r>
              <a:rPr lang="en" sz="3467" b="1" dirty="0">
                <a:solidFill>
                  <a:schemeClr val="accent2"/>
                </a:solidFill>
              </a:rPr>
              <a:t>Asynchronous &amp; Synchronous Learning</a:t>
            </a:r>
            <a:endParaRPr sz="3467" b="1" dirty="0">
              <a:solidFill>
                <a:schemeClr val="accent2"/>
              </a:solidFill>
            </a:endParaRPr>
          </a:p>
        </p:txBody>
      </p:sp>
      <p:sp>
        <p:nvSpPr>
          <p:cNvPr id="140" name="Google Shape;140;p22"/>
          <p:cNvSpPr txBox="1">
            <a:spLocks noGrp="1"/>
          </p:cNvSpPr>
          <p:nvPr>
            <p:ph type="sldNum" idx="12"/>
          </p:nvPr>
        </p:nvSpPr>
        <p:spPr>
          <a:xfrm>
            <a:off x="11472533" y="6120400"/>
            <a:ext cx="719600" cy="737600"/>
          </a:xfrm>
          <a:prstGeom prst="rect">
            <a:avLst/>
          </a:prstGeom>
        </p:spPr>
        <p:txBody>
          <a:bodyPr spcFirstLastPara="1" vert="horz" wrap="square" lIns="121900" tIns="121900" rIns="121900" bIns="121900" rtlCol="0" anchor="ctr" anchorCtr="0">
            <a:noAutofit/>
          </a:bodyPr>
          <a:lstStyle/>
          <a:p>
            <a:pPr algn="ctr"/>
            <a:fld id="{00000000-1234-1234-1234-123412341234}" type="slidenum">
              <a:rPr lang="en">
                <a:latin typeface="Arial" panose="020B0604020202020204" pitchFamily="34" charset="0"/>
                <a:cs typeface="Arial" panose="020B0604020202020204" pitchFamily="34" charset="0"/>
              </a:rPr>
              <a:pPr algn="ctr"/>
              <a:t>18</a:t>
            </a:fld>
            <a:endParaRPr>
              <a:latin typeface="Arial" panose="020B0604020202020204" pitchFamily="34" charset="0"/>
              <a:cs typeface="Arial" panose="020B0604020202020204" pitchFamily="34" charset="0"/>
            </a:endParaRPr>
          </a:p>
        </p:txBody>
      </p:sp>
      <p:pic>
        <p:nvPicPr>
          <p:cNvPr id="141" name="Google Shape;141;p22" descr="Screencastify Easy screen-recording tool facilitates outside-the-box instruction. common sense education">
            <a:hlinkClick r:id="rId3"/>
            <a:extLst>
              <a:ext uri="{C183D7F6-B498-43B3-948B-1728B52AA6E4}">
                <adec:decorative xmlns:adec="http://schemas.microsoft.com/office/drawing/2017/decorative" val="0"/>
              </a:ext>
            </a:extLst>
          </p:cNvPr>
          <p:cNvPicPr preferRelativeResize="0"/>
          <p:nvPr/>
        </p:nvPicPr>
        <p:blipFill>
          <a:blip r:embed="rId4">
            <a:alphaModFix/>
          </a:blip>
          <a:stretch>
            <a:fillRect/>
          </a:stretch>
        </p:blipFill>
        <p:spPr>
          <a:xfrm>
            <a:off x="682633" y="1502033"/>
            <a:ext cx="3670400" cy="1926967"/>
          </a:xfrm>
          <a:prstGeom prst="rect">
            <a:avLst/>
          </a:prstGeom>
          <a:noFill/>
          <a:ln>
            <a:noFill/>
          </a:ln>
        </p:spPr>
      </p:pic>
      <p:pic>
        <p:nvPicPr>
          <p:cNvPr id="142" name="Google Shape;142;p22" descr="Zoom logo">
            <a:extLst>
              <a:ext uri="{C183D7F6-B498-43B3-948B-1728B52AA6E4}">
                <adec:decorative xmlns:adec="http://schemas.microsoft.com/office/drawing/2017/decorative" val="0"/>
              </a:ext>
            </a:extLst>
          </p:cNvPr>
          <p:cNvPicPr preferRelativeResize="0"/>
          <p:nvPr/>
        </p:nvPicPr>
        <p:blipFill>
          <a:blip r:embed="rId5">
            <a:alphaModFix/>
          </a:blip>
          <a:stretch>
            <a:fillRect/>
          </a:stretch>
        </p:blipFill>
        <p:spPr>
          <a:xfrm>
            <a:off x="8105200" y="1734200"/>
            <a:ext cx="2747067" cy="2747067"/>
          </a:xfrm>
          <a:prstGeom prst="rect">
            <a:avLst/>
          </a:prstGeom>
          <a:noFill/>
          <a:ln>
            <a:noFill/>
          </a:ln>
        </p:spPr>
      </p:pic>
      <p:pic>
        <p:nvPicPr>
          <p:cNvPr id="143" name="Google Shape;143;p22" descr="ELA/ELD framework logo - long description slide 7">
            <a:hlinkClick r:id="rId6"/>
            <a:extLst>
              <a:ext uri="{C183D7F6-B498-43B3-948B-1728B52AA6E4}">
                <adec:decorative xmlns:adec="http://schemas.microsoft.com/office/drawing/2017/decorative" val="0"/>
              </a:ext>
            </a:extLst>
          </p:cNvPr>
          <p:cNvPicPr preferRelativeResize="0"/>
          <p:nvPr/>
        </p:nvPicPr>
        <p:blipFill rotWithShape="1">
          <a:blip r:embed="rId7">
            <a:alphaModFix/>
          </a:blip>
          <a:srcRect t="3462" b="4937"/>
          <a:stretch/>
        </p:blipFill>
        <p:spPr>
          <a:xfrm>
            <a:off x="4429600" y="1734201"/>
            <a:ext cx="3637133" cy="3846800"/>
          </a:xfrm>
          <a:prstGeom prst="rect">
            <a:avLst/>
          </a:prstGeom>
          <a:noFill/>
          <a:ln>
            <a:noFill/>
          </a:ln>
        </p:spPr>
      </p:pic>
      <p:grpSp>
        <p:nvGrpSpPr>
          <p:cNvPr id="144" name="Google Shape;144;p22">
            <a:extLst>
              <a:ext uri="{C183D7F6-B498-43B3-948B-1728B52AA6E4}">
                <adec:decorative xmlns:adec="http://schemas.microsoft.com/office/drawing/2017/decorative" val="1"/>
              </a:ext>
            </a:extLst>
          </p:cNvPr>
          <p:cNvGrpSpPr/>
          <p:nvPr/>
        </p:nvGrpSpPr>
        <p:grpSpPr>
          <a:xfrm>
            <a:off x="10826756" y="494417"/>
            <a:ext cx="973251" cy="855823"/>
            <a:chOff x="1928175" y="312600"/>
            <a:chExt cx="425000" cy="373700"/>
          </a:xfrm>
        </p:grpSpPr>
        <p:sp>
          <p:nvSpPr>
            <p:cNvPr id="145" name="Google Shape;145;p22"/>
            <p:cNvSpPr/>
            <p:nvPr/>
          </p:nvSpPr>
          <p:spPr>
            <a:xfrm>
              <a:off x="1928175" y="312600"/>
              <a:ext cx="425000" cy="373700"/>
            </a:xfrm>
            <a:custGeom>
              <a:avLst/>
              <a:gdLst/>
              <a:ahLst/>
              <a:cxnLst/>
              <a:rect l="l" t="t" r="r" b="b"/>
              <a:pathLst>
                <a:path w="17000" h="14948" extrusionOk="0">
                  <a:moveTo>
                    <a:pt x="16022" y="978"/>
                  </a:moveTo>
                  <a:lnTo>
                    <a:pt x="16022" y="13971"/>
                  </a:lnTo>
                  <a:lnTo>
                    <a:pt x="978" y="13971"/>
                  </a:lnTo>
                  <a:lnTo>
                    <a:pt x="978" y="978"/>
                  </a:lnTo>
                  <a:close/>
                  <a:moveTo>
                    <a:pt x="782" y="1"/>
                  </a:moveTo>
                  <a:lnTo>
                    <a:pt x="636" y="25"/>
                  </a:lnTo>
                  <a:lnTo>
                    <a:pt x="489" y="74"/>
                  </a:lnTo>
                  <a:lnTo>
                    <a:pt x="343" y="147"/>
                  </a:lnTo>
                  <a:lnTo>
                    <a:pt x="221" y="245"/>
                  </a:lnTo>
                  <a:lnTo>
                    <a:pt x="123" y="343"/>
                  </a:lnTo>
                  <a:lnTo>
                    <a:pt x="74" y="489"/>
                  </a:lnTo>
                  <a:lnTo>
                    <a:pt x="25" y="636"/>
                  </a:lnTo>
                  <a:lnTo>
                    <a:pt x="1" y="782"/>
                  </a:lnTo>
                  <a:lnTo>
                    <a:pt x="1" y="14166"/>
                  </a:lnTo>
                  <a:lnTo>
                    <a:pt x="25" y="14313"/>
                  </a:lnTo>
                  <a:lnTo>
                    <a:pt x="74" y="14459"/>
                  </a:lnTo>
                  <a:lnTo>
                    <a:pt x="123" y="14606"/>
                  </a:lnTo>
                  <a:lnTo>
                    <a:pt x="221" y="14703"/>
                  </a:lnTo>
                  <a:lnTo>
                    <a:pt x="343" y="14801"/>
                  </a:lnTo>
                  <a:lnTo>
                    <a:pt x="489" y="14874"/>
                  </a:lnTo>
                  <a:lnTo>
                    <a:pt x="636" y="14923"/>
                  </a:lnTo>
                  <a:lnTo>
                    <a:pt x="782" y="14948"/>
                  </a:lnTo>
                  <a:lnTo>
                    <a:pt x="16218" y="14948"/>
                  </a:lnTo>
                  <a:lnTo>
                    <a:pt x="16364" y="14923"/>
                  </a:lnTo>
                  <a:lnTo>
                    <a:pt x="16511" y="14874"/>
                  </a:lnTo>
                  <a:lnTo>
                    <a:pt x="16657" y="14801"/>
                  </a:lnTo>
                  <a:lnTo>
                    <a:pt x="16779" y="14703"/>
                  </a:lnTo>
                  <a:lnTo>
                    <a:pt x="16877" y="14606"/>
                  </a:lnTo>
                  <a:lnTo>
                    <a:pt x="16926" y="14459"/>
                  </a:lnTo>
                  <a:lnTo>
                    <a:pt x="16975" y="14313"/>
                  </a:lnTo>
                  <a:lnTo>
                    <a:pt x="16999" y="14166"/>
                  </a:lnTo>
                  <a:lnTo>
                    <a:pt x="16999" y="782"/>
                  </a:lnTo>
                  <a:lnTo>
                    <a:pt x="16975" y="636"/>
                  </a:lnTo>
                  <a:lnTo>
                    <a:pt x="16926" y="489"/>
                  </a:lnTo>
                  <a:lnTo>
                    <a:pt x="16877" y="343"/>
                  </a:lnTo>
                  <a:lnTo>
                    <a:pt x="16779" y="245"/>
                  </a:lnTo>
                  <a:lnTo>
                    <a:pt x="16657" y="147"/>
                  </a:lnTo>
                  <a:lnTo>
                    <a:pt x="16511" y="74"/>
                  </a:lnTo>
                  <a:lnTo>
                    <a:pt x="16364" y="25"/>
                  </a:lnTo>
                  <a:lnTo>
                    <a:pt x="16218" y="1"/>
                  </a:lnTo>
                  <a:close/>
                </a:path>
              </a:pathLst>
            </a:custGeom>
            <a:solidFill>
              <a:srgbClr val="FFB600"/>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46" name="Google Shape;146;p22"/>
            <p:cNvSpPr/>
            <p:nvPr/>
          </p:nvSpPr>
          <p:spPr>
            <a:xfrm>
              <a:off x="1964825" y="349250"/>
              <a:ext cx="351700" cy="300425"/>
            </a:xfrm>
            <a:custGeom>
              <a:avLst/>
              <a:gdLst/>
              <a:ahLst/>
              <a:cxnLst/>
              <a:rect l="l" t="t" r="r" b="b"/>
              <a:pathLst>
                <a:path w="14068" h="12017" extrusionOk="0">
                  <a:moveTo>
                    <a:pt x="10111" y="1563"/>
                  </a:moveTo>
                  <a:lnTo>
                    <a:pt x="10307" y="1588"/>
                  </a:lnTo>
                  <a:lnTo>
                    <a:pt x="10502" y="1612"/>
                  </a:lnTo>
                  <a:lnTo>
                    <a:pt x="10697" y="1661"/>
                  </a:lnTo>
                  <a:lnTo>
                    <a:pt x="10868" y="1734"/>
                  </a:lnTo>
                  <a:lnTo>
                    <a:pt x="11039" y="1807"/>
                  </a:lnTo>
                  <a:lnTo>
                    <a:pt x="11186" y="1905"/>
                  </a:lnTo>
                  <a:lnTo>
                    <a:pt x="11357" y="2027"/>
                  </a:lnTo>
                  <a:lnTo>
                    <a:pt x="11479" y="2149"/>
                  </a:lnTo>
                  <a:lnTo>
                    <a:pt x="11625" y="2271"/>
                  </a:lnTo>
                  <a:lnTo>
                    <a:pt x="11723" y="2442"/>
                  </a:lnTo>
                  <a:lnTo>
                    <a:pt x="11821" y="2589"/>
                  </a:lnTo>
                  <a:lnTo>
                    <a:pt x="11894" y="2760"/>
                  </a:lnTo>
                  <a:lnTo>
                    <a:pt x="11967" y="2955"/>
                  </a:lnTo>
                  <a:lnTo>
                    <a:pt x="12016" y="3126"/>
                  </a:lnTo>
                  <a:lnTo>
                    <a:pt x="12041" y="3322"/>
                  </a:lnTo>
                  <a:lnTo>
                    <a:pt x="12065" y="3517"/>
                  </a:lnTo>
                  <a:lnTo>
                    <a:pt x="12041" y="3737"/>
                  </a:lnTo>
                  <a:lnTo>
                    <a:pt x="12016" y="3908"/>
                  </a:lnTo>
                  <a:lnTo>
                    <a:pt x="11967" y="4103"/>
                  </a:lnTo>
                  <a:lnTo>
                    <a:pt x="11894" y="4274"/>
                  </a:lnTo>
                  <a:lnTo>
                    <a:pt x="11821" y="4445"/>
                  </a:lnTo>
                  <a:lnTo>
                    <a:pt x="11723" y="4616"/>
                  </a:lnTo>
                  <a:lnTo>
                    <a:pt x="11625" y="4763"/>
                  </a:lnTo>
                  <a:lnTo>
                    <a:pt x="11479" y="4909"/>
                  </a:lnTo>
                  <a:lnTo>
                    <a:pt x="11357" y="5031"/>
                  </a:lnTo>
                  <a:lnTo>
                    <a:pt x="11186" y="5153"/>
                  </a:lnTo>
                  <a:lnTo>
                    <a:pt x="11039" y="5251"/>
                  </a:lnTo>
                  <a:lnTo>
                    <a:pt x="10868" y="5324"/>
                  </a:lnTo>
                  <a:lnTo>
                    <a:pt x="10697" y="5398"/>
                  </a:lnTo>
                  <a:lnTo>
                    <a:pt x="10502" y="5446"/>
                  </a:lnTo>
                  <a:lnTo>
                    <a:pt x="10307" y="5471"/>
                  </a:lnTo>
                  <a:lnTo>
                    <a:pt x="9916" y="5471"/>
                  </a:lnTo>
                  <a:lnTo>
                    <a:pt x="9720" y="5446"/>
                  </a:lnTo>
                  <a:lnTo>
                    <a:pt x="9525" y="5398"/>
                  </a:lnTo>
                  <a:lnTo>
                    <a:pt x="9354" y="5324"/>
                  </a:lnTo>
                  <a:lnTo>
                    <a:pt x="9183" y="5251"/>
                  </a:lnTo>
                  <a:lnTo>
                    <a:pt x="9012" y="5153"/>
                  </a:lnTo>
                  <a:lnTo>
                    <a:pt x="8866" y="5031"/>
                  </a:lnTo>
                  <a:lnTo>
                    <a:pt x="8719" y="4909"/>
                  </a:lnTo>
                  <a:lnTo>
                    <a:pt x="8597" y="4763"/>
                  </a:lnTo>
                  <a:lnTo>
                    <a:pt x="8475" y="4616"/>
                  </a:lnTo>
                  <a:lnTo>
                    <a:pt x="8377" y="4445"/>
                  </a:lnTo>
                  <a:lnTo>
                    <a:pt x="8304" y="4274"/>
                  </a:lnTo>
                  <a:lnTo>
                    <a:pt x="8231" y="4103"/>
                  </a:lnTo>
                  <a:lnTo>
                    <a:pt x="8182" y="3908"/>
                  </a:lnTo>
                  <a:lnTo>
                    <a:pt x="8157" y="3737"/>
                  </a:lnTo>
                  <a:lnTo>
                    <a:pt x="8157" y="3517"/>
                  </a:lnTo>
                  <a:lnTo>
                    <a:pt x="8157" y="3322"/>
                  </a:lnTo>
                  <a:lnTo>
                    <a:pt x="8182" y="3126"/>
                  </a:lnTo>
                  <a:lnTo>
                    <a:pt x="8231" y="2955"/>
                  </a:lnTo>
                  <a:lnTo>
                    <a:pt x="8304" y="2760"/>
                  </a:lnTo>
                  <a:lnTo>
                    <a:pt x="8377" y="2589"/>
                  </a:lnTo>
                  <a:lnTo>
                    <a:pt x="8475" y="2442"/>
                  </a:lnTo>
                  <a:lnTo>
                    <a:pt x="8597" y="2271"/>
                  </a:lnTo>
                  <a:lnTo>
                    <a:pt x="8719" y="2149"/>
                  </a:lnTo>
                  <a:lnTo>
                    <a:pt x="8866" y="2027"/>
                  </a:lnTo>
                  <a:lnTo>
                    <a:pt x="9012" y="1905"/>
                  </a:lnTo>
                  <a:lnTo>
                    <a:pt x="9183" y="1807"/>
                  </a:lnTo>
                  <a:lnTo>
                    <a:pt x="9354" y="1734"/>
                  </a:lnTo>
                  <a:lnTo>
                    <a:pt x="9525" y="1661"/>
                  </a:lnTo>
                  <a:lnTo>
                    <a:pt x="9720" y="1612"/>
                  </a:lnTo>
                  <a:lnTo>
                    <a:pt x="9916" y="1588"/>
                  </a:lnTo>
                  <a:lnTo>
                    <a:pt x="10111" y="1563"/>
                  </a:lnTo>
                  <a:close/>
                  <a:moveTo>
                    <a:pt x="0" y="0"/>
                  </a:moveTo>
                  <a:lnTo>
                    <a:pt x="0" y="9232"/>
                  </a:lnTo>
                  <a:lnTo>
                    <a:pt x="3248" y="5080"/>
                  </a:lnTo>
                  <a:lnTo>
                    <a:pt x="3346" y="4958"/>
                  </a:lnTo>
                  <a:lnTo>
                    <a:pt x="3468" y="4885"/>
                  </a:lnTo>
                  <a:lnTo>
                    <a:pt x="3590" y="4836"/>
                  </a:lnTo>
                  <a:lnTo>
                    <a:pt x="3737" y="4811"/>
                  </a:lnTo>
                  <a:lnTo>
                    <a:pt x="3859" y="4836"/>
                  </a:lnTo>
                  <a:lnTo>
                    <a:pt x="4005" y="4885"/>
                  </a:lnTo>
                  <a:lnTo>
                    <a:pt x="4128" y="4958"/>
                  </a:lnTo>
                  <a:lnTo>
                    <a:pt x="4225" y="5080"/>
                  </a:lnTo>
                  <a:lnTo>
                    <a:pt x="9647" y="12016"/>
                  </a:lnTo>
                  <a:lnTo>
                    <a:pt x="10233" y="12016"/>
                  </a:lnTo>
                  <a:lnTo>
                    <a:pt x="10087" y="11772"/>
                  </a:lnTo>
                  <a:lnTo>
                    <a:pt x="8157" y="9305"/>
                  </a:lnTo>
                  <a:lnTo>
                    <a:pt x="9403" y="7718"/>
                  </a:lnTo>
                  <a:lnTo>
                    <a:pt x="9501" y="7596"/>
                  </a:lnTo>
                  <a:lnTo>
                    <a:pt x="9623" y="7522"/>
                  </a:lnTo>
                  <a:lnTo>
                    <a:pt x="9745" y="7473"/>
                  </a:lnTo>
                  <a:lnTo>
                    <a:pt x="9891" y="7449"/>
                  </a:lnTo>
                  <a:lnTo>
                    <a:pt x="10014" y="7473"/>
                  </a:lnTo>
                  <a:lnTo>
                    <a:pt x="10160" y="7522"/>
                  </a:lnTo>
                  <a:lnTo>
                    <a:pt x="10282" y="7596"/>
                  </a:lnTo>
                  <a:lnTo>
                    <a:pt x="10380" y="7718"/>
                  </a:lnTo>
                  <a:lnTo>
                    <a:pt x="13750" y="12016"/>
                  </a:lnTo>
                  <a:lnTo>
                    <a:pt x="14068" y="12016"/>
                  </a:lnTo>
                  <a:lnTo>
                    <a:pt x="14068" y="0"/>
                  </a:lnTo>
                  <a:close/>
                </a:path>
              </a:pathLst>
            </a:custGeom>
            <a:solidFill>
              <a:srgbClr val="FFB600"/>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sp>
        <p:nvSpPr>
          <p:cNvPr id="149" name="Google Shape;149;p22"/>
          <p:cNvSpPr txBox="1">
            <a:spLocks noGrp="1"/>
          </p:cNvSpPr>
          <p:nvPr>
            <p:ph type="title"/>
          </p:nvPr>
        </p:nvSpPr>
        <p:spPr>
          <a:xfrm>
            <a:off x="7858670" y="4663667"/>
            <a:ext cx="3367333" cy="1143200"/>
          </a:xfrm>
          <a:prstGeom prst="rect">
            <a:avLst/>
          </a:prstGeom>
        </p:spPr>
        <p:txBody>
          <a:bodyPr spcFirstLastPara="1" vert="horz" wrap="square" lIns="121900" tIns="121900" rIns="121900" bIns="121900" rtlCol="0" anchor="t" anchorCtr="0">
            <a:noAutofit/>
          </a:bodyPr>
          <a:lstStyle/>
          <a:p>
            <a:pPr algn="ctr">
              <a:spcBef>
                <a:spcPts val="0"/>
              </a:spcBef>
            </a:pPr>
            <a:r>
              <a:rPr lang="en" sz="2667" dirty="0">
                <a:solidFill>
                  <a:schemeClr val="tx1"/>
                </a:solidFill>
              </a:rPr>
              <a:t>*Relationships, Social and Emotional Learning</a:t>
            </a:r>
            <a:endParaRPr sz="2667" dirty="0">
              <a:solidFill>
                <a:schemeClr val="tx1"/>
              </a:solidFill>
            </a:endParaRPr>
          </a:p>
        </p:txBody>
      </p:sp>
      <p:pic>
        <p:nvPicPr>
          <p:cNvPr id="3" name="Picture 2" descr="Flipgrid logo">
            <a:extLst>
              <a:ext uri="{FF2B5EF4-FFF2-40B4-BE49-F238E27FC236}">
                <a16:creationId xmlns:a16="http://schemas.microsoft.com/office/drawing/2014/main" id="{B428FDA2-DFE1-0A43-8481-991D9FA2EB72}"/>
              </a:ext>
              <a:ext uri="{C183D7F6-B498-43B3-948B-1728B52AA6E4}">
                <adec:decorative xmlns:adec="http://schemas.microsoft.com/office/drawing/2017/decorative" val="0"/>
              </a:ext>
            </a:extLst>
          </p:cNvPr>
          <p:cNvPicPr>
            <a:picLocks noChangeAspect="1"/>
          </p:cNvPicPr>
          <p:nvPr/>
        </p:nvPicPr>
        <p:blipFill>
          <a:blip r:embed="rId8"/>
          <a:stretch>
            <a:fillRect/>
          </a:stretch>
        </p:blipFill>
        <p:spPr>
          <a:xfrm>
            <a:off x="1646834" y="3768063"/>
            <a:ext cx="2136465" cy="1254171"/>
          </a:xfrm>
          <a:prstGeom prst="rect">
            <a:avLst/>
          </a:prstGeom>
        </p:spPr>
      </p:pic>
      <p:pic>
        <p:nvPicPr>
          <p:cNvPr id="4" name="Picture 3" descr="Seesaw Logo">
            <a:extLst>
              <a:ext uri="{FF2B5EF4-FFF2-40B4-BE49-F238E27FC236}">
                <a16:creationId xmlns:a16="http://schemas.microsoft.com/office/drawing/2014/main" id="{BA38D8C3-C21E-CC4E-B267-57A502C72D78}"/>
              </a:ext>
              <a:ext uri="{C183D7F6-B498-43B3-948B-1728B52AA6E4}">
                <adec:decorative xmlns:adec="http://schemas.microsoft.com/office/drawing/2017/decorative" val="0"/>
              </a:ext>
            </a:extLst>
          </p:cNvPr>
          <p:cNvPicPr>
            <a:picLocks noChangeAspect="1"/>
          </p:cNvPicPr>
          <p:nvPr/>
        </p:nvPicPr>
        <p:blipFill>
          <a:blip r:embed="rId9"/>
          <a:stretch>
            <a:fillRect/>
          </a:stretch>
        </p:blipFill>
        <p:spPr>
          <a:xfrm>
            <a:off x="1646387" y="5002301"/>
            <a:ext cx="1996607" cy="11181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3"/>
          <p:cNvSpPr txBox="1">
            <a:spLocks noGrp="1"/>
          </p:cNvSpPr>
          <p:nvPr>
            <p:ph type="sldNum" idx="12"/>
          </p:nvPr>
        </p:nvSpPr>
        <p:spPr>
          <a:xfrm>
            <a:off x="11472533" y="6120400"/>
            <a:ext cx="719600" cy="737600"/>
          </a:xfrm>
          <a:prstGeom prst="rect">
            <a:avLst/>
          </a:prstGeom>
        </p:spPr>
        <p:txBody>
          <a:bodyPr spcFirstLastPara="1" vert="horz" wrap="square" lIns="121900" tIns="121900" rIns="121900" bIns="121900" rtlCol="0" anchor="ctr" anchorCtr="0">
            <a:noAutofit/>
          </a:bodyPr>
          <a:lstStyle/>
          <a:p>
            <a:pPr algn="ctr"/>
            <a:fld id="{00000000-1234-1234-1234-123412341234}" type="slidenum">
              <a:rPr lang="en"/>
              <a:pPr algn="ctr"/>
              <a:t>19</a:t>
            </a:fld>
            <a:endParaRPr/>
          </a:p>
        </p:txBody>
      </p:sp>
      <p:sp>
        <p:nvSpPr>
          <p:cNvPr id="156" name="Google Shape;156;p23"/>
          <p:cNvSpPr txBox="1"/>
          <p:nvPr/>
        </p:nvSpPr>
        <p:spPr>
          <a:xfrm>
            <a:off x="1312604" y="5923935"/>
            <a:ext cx="7596503" cy="903316"/>
          </a:xfrm>
          <a:prstGeom prst="rect">
            <a:avLst/>
          </a:prstGeom>
          <a:noFill/>
          <a:ln>
            <a:noFill/>
          </a:ln>
        </p:spPr>
        <p:txBody>
          <a:bodyPr spcFirstLastPara="1" wrap="square" lIns="121900" tIns="121900" rIns="121900" bIns="121900" anchor="t" anchorCtr="0">
            <a:noAutofit/>
          </a:bodyPr>
          <a:lstStyle/>
          <a:p>
            <a:r>
              <a:rPr lang="en" sz="2400" dirty="0">
                <a:latin typeface="Arial"/>
                <a:ea typeface="Raleway Light"/>
                <a:cs typeface="Raleway Light"/>
                <a:sym typeface="Raleway Light"/>
              </a:rPr>
              <a:t>Source: </a:t>
            </a:r>
            <a:r>
              <a:rPr lang="en" sz="2400" dirty="0">
                <a:solidFill>
                  <a:srgbClr val="000000"/>
                </a:solidFill>
                <a:latin typeface="Arial"/>
                <a:ea typeface="Raleway"/>
                <a:cs typeface="Raleway"/>
                <a:sym typeface="Raleway"/>
              </a:rPr>
              <a:t>Irina McGrath &amp; Michelle Shory</a:t>
            </a:r>
            <a:endParaRPr lang="en-US" sz="2400" dirty="0">
              <a:solidFill>
                <a:srgbClr val="000000"/>
              </a:solidFill>
              <a:latin typeface="Arial"/>
              <a:ea typeface="Raleway"/>
              <a:cs typeface="Raleway"/>
            </a:endParaRPr>
          </a:p>
          <a:p>
            <a:r>
              <a:rPr lang="en" sz="2400" dirty="0">
                <a:solidFill>
                  <a:srgbClr val="0000FF"/>
                </a:solidFill>
                <a:latin typeface="Arial"/>
                <a:ea typeface="+mn-lt"/>
                <a:cs typeface="+mn-lt"/>
                <a:sym typeface="Raleway Light"/>
              </a:rPr>
              <a:t> </a:t>
            </a:r>
            <a:r>
              <a:rPr lang="en-US" sz="2400" strike="sngStrike" dirty="0">
                <a:latin typeface="Arial"/>
                <a:ea typeface="+mn-lt"/>
                <a:cs typeface="+mn-lt"/>
                <a:sym typeface="Raleway Light"/>
              </a:rPr>
              <a:t>https://sites.google.com/view/ell20/udl?authuser=0 </a:t>
            </a:r>
            <a:endParaRPr sz="2400" strike="sngStrike" dirty="0">
              <a:latin typeface="Arial"/>
              <a:ea typeface="Raleway Light"/>
              <a:cs typeface="Raleway Light"/>
            </a:endParaRPr>
          </a:p>
        </p:txBody>
      </p:sp>
      <p:sp>
        <p:nvSpPr>
          <p:cNvPr id="157" name="Google Shape;157;p23"/>
          <p:cNvSpPr txBox="1">
            <a:spLocks noGrp="1"/>
          </p:cNvSpPr>
          <p:nvPr>
            <p:ph type="title"/>
          </p:nvPr>
        </p:nvSpPr>
        <p:spPr>
          <a:xfrm>
            <a:off x="785233" y="117248"/>
            <a:ext cx="10419200" cy="1143200"/>
          </a:xfrm>
          <a:prstGeom prst="rect">
            <a:avLst/>
          </a:prstGeom>
        </p:spPr>
        <p:txBody>
          <a:bodyPr spcFirstLastPara="1" vert="horz" wrap="square" lIns="121900" tIns="121900" rIns="121900" bIns="121900" rtlCol="0" anchor="t" anchorCtr="0">
            <a:noAutofit/>
          </a:bodyPr>
          <a:lstStyle/>
          <a:p>
            <a:pPr>
              <a:spcBef>
                <a:spcPts val="0"/>
              </a:spcBef>
            </a:pPr>
            <a:r>
              <a:rPr lang="en" sz="3467" b="1" dirty="0">
                <a:solidFill>
                  <a:schemeClr val="accent2"/>
                </a:solidFill>
              </a:rPr>
              <a:t>Universal Design for Learning (UDL) </a:t>
            </a:r>
            <a:endParaRPr sz="3467" b="1" dirty="0">
              <a:solidFill>
                <a:schemeClr val="accent2"/>
              </a:solidFill>
            </a:endParaRPr>
          </a:p>
        </p:txBody>
      </p:sp>
      <p:grpSp>
        <p:nvGrpSpPr>
          <p:cNvPr id="158" name="Google Shape;158;p23">
            <a:extLst>
              <a:ext uri="{C183D7F6-B498-43B3-948B-1728B52AA6E4}">
                <adec:decorative xmlns:adec="http://schemas.microsoft.com/office/drawing/2017/decorative" val="1"/>
              </a:ext>
            </a:extLst>
          </p:cNvPr>
          <p:cNvGrpSpPr/>
          <p:nvPr/>
        </p:nvGrpSpPr>
        <p:grpSpPr>
          <a:xfrm>
            <a:off x="10826756" y="494417"/>
            <a:ext cx="973251" cy="855823"/>
            <a:chOff x="1928175" y="312600"/>
            <a:chExt cx="425000" cy="373700"/>
          </a:xfrm>
        </p:grpSpPr>
        <p:sp>
          <p:nvSpPr>
            <p:cNvPr id="159" name="Google Shape;159;p23"/>
            <p:cNvSpPr/>
            <p:nvPr/>
          </p:nvSpPr>
          <p:spPr>
            <a:xfrm>
              <a:off x="1928175" y="312600"/>
              <a:ext cx="425000" cy="373700"/>
            </a:xfrm>
            <a:custGeom>
              <a:avLst/>
              <a:gdLst/>
              <a:ahLst/>
              <a:cxnLst/>
              <a:rect l="l" t="t" r="r" b="b"/>
              <a:pathLst>
                <a:path w="17000" h="14948" extrusionOk="0">
                  <a:moveTo>
                    <a:pt x="16022" y="978"/>
                  </a:moveTo>
                  <a:lnTo>
                    <a:pt x="16022" y="13971"/>
                  </a:lnTo>
                  <a:lnTo>
                    <a:pt x="978" y="13971"/>
                  </a:lnTo>
                  <a:lnTo>
                    <a:pt x="978" y="978"/>
                  </a:lnTo>
                  <a:close/>
                  <a:moveTo>
                    <a:pt x="782" y="1"/>
                  </a:moveTo>
                  <a:lnTo>
                    <a:pt x="636" y="25"/>
                  </a:lnTo>
                  <a:lnTo>
                    <a:pt x="489" y="74"/>
                  </a:lnTo>
                  <a:lnTo>
                    <a:pt x="343" y="147"/>
                  </a:lnTo>
                  <a:lnTo>
                    <a:pt x="221" y="245"/>
                  </a:lnTo>
                  <a:lnTo>
                    <a:pt x="123" y="343"/>
                  </a:lnTo>
                  <a:lnTo>
                    <a:pt x="74" y="489"/>
                  </a:lnTo>
                  <a:lnTo>
                    <a:pt x="25" y="636"/>
                  </a:lnTo>
                  <a:lnTo>
                    <a:pt x="1" y="782"/>
                  </a:lnTo>
                  <a:lnTo>
                    <a:pt x="1" y="14166"/>
                  </a:lnTo>
                  <a:lnTo>
                    <a:pt x="25" y="14313"/>
                  </a:lnTo>
                  <a:lnTo>
                    <a:pt x="74" y="14459"/>
                  </a:lnTo>
                  <a:lnTo>
                    <a:pt x="123" y="14606"/>
                  </a:lnTo>
                  <a:lnTo>
                    <a:pt x="221" y="14703"/>
                  </a:lnTo>
                  <a:lnTo>
                    <a:pt x="343" y="14801"/>
                  </a:lnTo>
                  <a:lnTo>
                    <a:pt x="489" y="14874"/>
                  </a:lnTo>
                  <a:lnTo>
                    <a:pt x="636" y="14923"/>
                  </a:lnTo>
                  <a:lnTo>
                    <a:pt x="782" y="14948"/>
                  </a:lnTo>
                  <a:lnTo>
                    <a:pt x="16218" y="14948"/>
                  </a:lnTo>
                  <a:lnTo>
                    <a:pt x="16364" y="14923"/>
                  </a:lnTo>
                  <a:lnTo>
                    <a:pt x="16511" y="14874"/>
                  </a:lnTo>
                  <a:lnTo>
                    <a:pt x="16657" y="14801"/>
                  </a:lnTo>
                  <a:lnTo>
                    <a:pt x="16779" y="14703"/>
                  </a:lnTo>
                  <a:lnTo>
                    <a:pt x="16877" y="14606"/>
                  </a:lnTo>
                  <a:lnTo>
                    <a:pt x="16926" y="14459"/>
                  </a:lnTo>
                  <a:lnTo>
                    <a:pt x="16975" y="14313"/>
                  </a:lnTo>
                  <a:lnTo>
                    <a:pt x="16999" y="14166"/>
                  </a:lnTo>
                  <a:lnTo>
                    <a:pt x="16999" y="782"/>
                  </a:lnTo>
                  <a:lnTo>
                    <a:pt x="16975" y="636"/>
                  </a:lnTo>
                  <a:lnTo>
                    <a:pt x="16926" y="489"/>
                  </a:lnTo>
                  <a:lnTo>
                    <a:pt x="16877" y="343"/>
                  </a:lnTo>
                  <a:lnTo>
                    <a:pt x="16779" y="245"/>
                  </a:lnTo>
                  <a:lnTo>
                    <a:pt x="16657" y="147"/>
                  </a:lnTo>
                  <a:lnTo>
                    <a:pt x="16511" y="74"/>
                  </a:lnTo>
                  <a:lnTo>
                    <a:pt x="16364" y="25"/>
                  </a:lnTo>
                  <a:lnTo>
                    <a:pt x="16218" y="1"/>
                  </a:lnTo>
                  <a:close/>
                </a:path>
              </a:pathLst>
            </a:custGeom>
            <a:solidFill>
              <a:srgbClr val="FFB600"/>
            </a:solidFill>
            <a:ln>
              <a:noFill/>
            </a:ln>
          </p:spPr>
          <p:txBody>
            <a:bodyPr spcFirstLastPara="1" wrap="square" lIns="121900" tIns="121900" rIns="121900" bIns="121900" anchor="ctr" anchorCtr="0">
              <a:noAutofit/>
            </a:bodyPr>
            <a:lstStyle/>
            <a:p>
              <a:endParaRPr sz="2400"/>
            </a:p>
          </p:txBody>
        </p:sp>
        <p:sp>
          <p:nvSpPr>
            <p:cNvPr id="160" name="Google Shape;160;p23"/>
            <p:cNvSpPr/>
            <p:nvPr/>
          </p:nvSpPr>
          <p:spPr>
            <a:xfrm>
              <a:off x="1964825" y="349250"/>
              <a:ext cx="351700" cy="300425"/>
            </a:xfrm>
            <a:custGeom>
              <a:avLst/>
              <a:gdLst/>
              <a:ahLst/>
              <a:cxnLst/>
              <a:rect l="l" t="t" r="r" b="b"/>
              <a:pathLst>
                <a:path w="14068" h="12017" extrusionOk="0">
                  <a:moveTo>
                    <a:pt x="10111" y="1563"/>
                  </a:moveTo>
                  <a:lnTo>
                    <a:pt x="10307" y="1588"/>
                  </a:lnTo>
                  <a:lnTo>
                    <a:pt x="10502" y="1612"/>
                  </a:lnTo>
                  <a:lnTo>
                    <a:pt x="10697" y="1661"/>
                  </a:lnTo>
                  <a:lnTo>
                    <a:pt x="10868" y="1734"/>
                  </a:lnTo>
                  <a:lnTo>
                    <a:pt x="11039" y="1807"/>
                  </a:lnTo>
                  <a:lnTo>
                    <a:pt x="11186" y="1905"/>
                  </a:lnTo>
                  <a:lnTo>
                    <a:pt x="11357" y="2027"/>
                  </a:lnTo>
                  <a:lnTo>
                    <a:pt x="11479" y="2149"/>
                  </a:lnTo>
                  <a:lnTo>
                    <a:pt x="11625" y="2271"/>
                  </a:lnTo>
                  <a:lnTo>
                    <a:pt x="11723" y="2442"/>
                  </a:lnTo>
                  <a:lnTo>
                    <a:pt x="11821" y="2589"/>
                  </a:lnTo>
                  <a:lnTo>
                    <a:pt x="11894" y="2760"/>
                  </a:lnTo>
                  <a:lnTo>
                    <a:pt x="11967" y="2955"/>
                  </a:lnTo>
                  <a:lnTo>
                    <a:pt x="12016" y="3126"/>
                  </a:lnTo>
                  <a:lnTo>
                    <a:pt x="12041" y="3322"/>
                  </a:lnTo>
                  <a:lnTo>
                    <a:pt x="12065" y="3517"/>
                  </a:lnTo>
                  <a:lnTo>
                    <a:pt x="12041" y="3737"/>
                  </a:lnTo>
                  <a:lnTo>
                    <a:pt x="12016" y="3908"/>
                  </a:lnTo>
                  <a:lnTo>
                    <a:pt x="11967" y="4103"/>
                  </a:lnTo>
                  <a:lnTo>
                    <a:pt x="11894" y="4274"/>
                  </a:lnTo>
                  <a:lnTo>
                    <a:pt x="11821" y="4445"/>
                  </a:lnTo>
                  <a:lnTo>
                    <a:pt x="11723" y="4616"/>
                  </a:lnTo>
                  <a:lnTo>
                    <a:pt x="11625" y="4763"/>
                  </a:lnTo>
                  <a:lnTo>
                    <a:pt x="11479" y="4909"/>
                  </a:lnTo>
                  <a:lnTo>
                    <a:pt x="11357" y="5031"/>
                  </a:lnTo>
                  <a:lnTo>
                    <a:pt x="11186" y="5153"/>
                  </a:lnTo>
                  <a:lnTo>
                    <a:pt x="11039" y="5251"/>
                  </a:lnTo>
                  <a:lnTo>
                    <a:pt x="10868" y="5324"/>
                  </a:lnTo>
                  <a:lnTo>
                    <a:pt x="10697" y="5398"/>
                  </a:lnTo>
                  <a:lnTo>
                    <a:pt x="10502" y="5446"/>
                  </a:lnTo>
                  <a:lnTo>
                    <a:pt x="10307" y="5471"/>
                  </a:lnTo>
                  <a:lnTo>
                    <a:pt x="9916" y="5471"/>
                  </a:lnTo>
                  <a:lnTo>
                    <a:pt x="9720" y="5446"/>
                  </a:lnTo>
                  <a:lnTo>
                    <a:pt x="9525" y="5398"/>
                  </a:lnTo>
                  <a:lnTo>
                    <a:pt x="9354" y="5324"/>
                  </a:lnTo>
                  <a:lnTo>
                    <a:pt x="9183" y="5251"/>
                  </a:lnTo>
                  <a:lnTo>
                    <a:pt x="9012" y="5153"/>
                  </a:lnTo>
                  <a:lnTo>
                    <a:pt x="8866" y="5031"/>
                  </a:lnTo>
                  <a:lnTo>
                    <a:pt x="8719" y="4909"/>
                  </a:lnTo>
                  <a:lnTo>
                    <a:pt x="8597" y="4763"/>
                  </a:lnTo>
                  <a:lnTo>
                    <a:pt x="8475" y="4616"/>
                  </a:lnTo>
                  <a:lnTo>
                    <a:pt x="8377" y="4445"/>
                  </a:lnTo>
                  <a:lnTo>
                    <a:pt x="8304" y="4274"/>
                  </a:lnTo>
                  <a:lnTo>
                    <a:pt x="8231" y="4103"/>
                  </a:lnTo>
                  <a:lnTo>
                    <a:pt x="8182" y="3908"/>
                  </a:lnTo>
                  <a:lnTo>
                    <a:pt x="8157" y="3737"/>
                  </a:lnTo>
                  <a:lnTo>
                    <a:pt x="8157" y="3517"/>
                  </a:lnTo>
                  <a:lnTo>
                    <a:pt x="8157" y="3322"/>
                  </a:lnTo>
                  <a:lnTo>
                    <a:pt x="8182" y="3126"/>
                  </a:lnTo>
                  <a:lnTo>
                    <a:pt x="8231" y="2955"/>
                  </a:lnTo>
                  <a:lnTo>
                    <a:pt x="8304" y="2760"/>
                  </a:lnTo>
                  <a:lnTo>
                    <a:pt x="8377" y="2589"/>
                  </a:lnTo>
                  <a:lnTo>
                    <a:pt x="8475" y="2442"/>
                  </a:lnTo>
                  <a:lnTo>
                    <a:pt x="8597" y="2271"/>
                  </a:lnTo>
                  <a:lnTo>
                    <a:pt x="8719" y="2149"/>
                  </a:lnTo>
                  <a:lnTo>
                    <a:pt x="8866" y="2027"/>
                  </a:lnTo>
                  <a:lnTo>
                    <a:pt x="9012" y="1905"/>
                  </a:lnTo>
                  <a:lnTo>
                    <a:pt x="9183" y="1807"/>
                  </a:lnTo>
                  <a:lnTo>
                    <a:pt x="9354" y="1734"/>
                  </a:lnTo>
                  <a:lnTo>
                    <a:pt x="9525" y="1661"/>
                  </a:lnTo>
                  <a:lnTo>
                    <a:pt x="9720" y="1612"/>
                  </a:lnTo>
                  <a:lnTo>
                    <a:pt x="9916" y="1588"/>
                  </a:lnTo>
                  <a:lnTo>
                    <a:pt x="10111" y="1563"/>
                  </a:lnTo>
                  <a:close/>
                  <a:moveTo>
                    <a:pt x="0" y="0"/>
                  </a:moveTo>
                  <a:lnTo>
                    <a:pt x="0" y="9232"/>
                  </a:lnTo>
                  <a:lnTo>
                    <a:pt x="3248" y="5080"/>
                  </a:lnTo>
                  <a:lnTo>
                    <a:pt x="3346" y="4958"/>
                  </a:lnTo>
                  <a:lnTo>
                    <a:pt x="3468" y="4885"/>
                  </a:lnTo>
                  <a:lnTo>
                    <a:pt x="3590" y="4836"/>
                  </a:lnTo>
                  <a:lnTo>
                    <a:pt x="3737" y="4811"/>
                  </a:lnTo>
                  <a:lnTo>
                    <a:pt x="3859" y="4836"/>
                  </a:lnTo>
                  <a:lnTo>
                    <a:pt x="4005" y="4885"/>
                  </a:lnTo>
                  <a:lnTo>
                    <a:pt x="4128" y="4958"/>
                  </a:lnTo>
                  <a:lnTo>
                    <a:pt x="4225" y="5080"/>
                  </a:lnTo>
                  <a:lnTo>
                    <a:pt x="9647" y="12016"/>
                  </a:lnTo>
                  <a:lnTo>
                    <a:pt x="10233" y="12016"/>
                  </a:lnTo>
                  <a:lnTo>
                    <a:pt x="10087" y="11772"/>
                  </a:lnTo>
                  <a:lnTo>
                    <a:pt x="8157" y="9305"/>
                  </a:lnTo>
                  <a:lnTo>
                    <a:pt x="9403" y="7718"/>
                  </a:lnTo>
                  <a:lnTo>
                    <a:pt x="9501" y="7596"/>
                  </a:lnTo>
                  <a:lnTo>
                    <a:pt x="9623" y="7522"/>
                  </a:lnTo>
                  <a:lnTo>
                    <a:pt x="9745" y="7473"/>
                  </a:lnTo>
                  <a:lnTo>
                    <a:pt x="9891" y="7449"/>
                  </a:lnTo>
                  <a:lnTo>
                    <a:pt x="10014" y="7473"/>
                  </a:lnTo>
                  <a:lnTo>
                    <a:pt x="10160" y="7522"/>
                  </a:lnTo>
                  <a:lnTo>
                    <a:pt x="10282" y="7596"/>
                  </a:lnTo>
                  <a:lnTo>
                    <a:pt x="10380" y="7718"/>
                  </a:lnTo>
                  <a:lnTo>
                    <a:pt x="13750" y="12016"/>
                  </a:lnTo>
                  <a:lnTo>
                    <a:pt x="14068" y="12016"/>
                  </a:lnTo>
                  <a:lnTo>
                    <a:pt x="14068" y="0"/>
                  </a:lnTo>
                  <a:close/>
                </a:path>
              </a:pathLst>
            </a:custGeom>
            <a:solidFill>
              <a:srgbClr val="FFB600"/>
            </a:solidFill>
            <a:ln>
              <a:noFill/>
            </a:ln>
          </p:spPr>
          <p:txBody>
            <a:bodyPr spcFirstLastPara="1" wrap="square" lIns="121900" tIns="121900" rIns="121900" bIns="121900" anchor="ctr" anchorCtr="0">
              <a:noAutofit/>
            </a:bodyPr>
            <a:lstStyle/>
            <a:p>
              <a:endParaRPr sz="2400"/>
            </a:p>
          </p:txBody>
        </p:sp>
      </p:grpSp>
      <p:pic>
        <p:nvPicPr>
          <p:cNvPr id="9" name="Picture 8" descr="UDL WITH ELS IN MIND">
            <a:extLst>
              <a:ext uri="{FF2B5EF4-FFF2-40B4-BE49-F238E27FC236}">
                <a16:creationId xmlns:a16="http://schemas.microsoft.com/office/drawing/2014/main" id="{9778C252-3341-44AC-AE2F-21DA20CF1902}"/>
              </a:ext>
            </a:extLst>
          </p:cNvPr>
          <p:cNvPicPr/>
          <p:nvPr/>
        </p:nvPicPr>
        <p:blipFill rotWithShape="1">
          <a:blip r:embed="rId3"/>
          <a:srcRect l="2168" r="1620"/>
          <a:stretch/>
        </p:blipFill>
        <p:spPr>
          <a:xfrm>
            <a:off x="1312604" y="824093"/>
            <a:ext cx="9385735" cy="903316"/>
          </a:xfrm>
          <a:prstGeom prst="rect">
            <a:avLst/>
          </a:prstGeom>
        </p:spPr>
      </p:pic>
      <p:sp>
        <p:nvSpPr>
          <p:cNvPr id="2" name="TextBox 1">
            <a:extLst>
              <a:ext uri="{FF2B5EF4-FFF2-40B4-BE49-F238E27FC236}">
                <a16:creationId xmlns:a16="http://schemas.microsoft.com/office/drawing/2014/main" id="{D8DD1EEC-4A99-4F47-B51D-70A83D762DA0}"/>
              </a:ext>
            </a:extLst>
          </p:cNvPr>
          <p:cNvSpPr txBox="1"/>
          <p:nvPr/>
        </p:nvSpPr>
        <p:spPr>
          <a:xfrm>
            <a:off x="1470454" y="1727409"/>
            <a:ext cx="9069860" cy="1569660"/>
          </a:xfrm>
          <a:prstGeom prst="rect">
            <a:avLst/>
          </a:prstGeom>
          <a:solidFill>
            <a:srgbClr val="F8D97F"/>
          </a:solidFill>
        </p:spPr>
        <p:txBody>
          <a:bodyPr wrap="square" rtlCol="0">
            <a:spAutoFit/>
          </a:bodyPr>
          <a:lstStyle/>
          <a:p>
            <a:r>
              <a:rPr lang="en-US" sz="2400" dirty="0">
                <a:latin typeface="Arial Narrow" panose="020B0606020202030204" pitchFamily="34" charset="0"/>
              </a:rPr>
              <a:t>Universal Design for Learning is a process of planning learning experiences for ALL students. UDL emphasizes CHOICE and PROACTIVE planning over the one-size-fits-all experiences that offer accommodations or modifications as an afterthought. </a:t>
            </a:r>
          </a:p>
        </p:txBody>
      </p:sp>
      <p:pic>
        <p:nvPicPr>
          <p:cNvPr id="11" name="Picture 10" descr="Getting Started with UDL. When planning start with the big picture of a lesson. Examine how to make the content relevant.">
            <a:extLst>
              <a:ext uri="{FF2B5EF4-FFF2-40B4-BE49-F238E27FC236}">
                <a16:creationId xmlns:a16="http://schemas.microsoft.com/office/drawing/2014/main" id="{B13D154D-1B31-414E-973C-BA8719A59708}"/>
              </a:ext>
            </a:extLst>
          </p:cNvPr>
          <p:cNvPicPr/>
          <p:nvPr/>
        </p:nvPicPr>
        <p:blipFill rotWithShape="1">
          <a:blip r:embed="rId4"/>
          <a:srcRect l="9825"/>
          <a:stretch/>
        </p:blipFill>
        <p:spPr>
          <a:xfrm>
            <a:off x="1250819" y="3305121"/>
            <a:ext cx="1986820" cy="2728785"/>
          </a:xfrm>
          <a:prstGeom prst="rect">
            <a:avLst/>
          </a:prstGeom>
        </p:spPr>
      </p:pic>
      <p:pic>
        <p:nvPicPr>
          <p:cNvPr id="13" name="Picture 12" descr="Engagement. &quot;The Why&quot;. Hook, engage, and empower students to want to learn. Minimize threats to learning.">
            <a:extLst>
              <a:ext uri="{FF2B5EF4-FFF2-40B4-BE49-F238E27FC236}">
                <a16:creationId xmlns:a16="http://schemas.microsoft.com/office/drawing/2014/main" id="{DBC4691B-5533-473C-AD11-B62BECA1958E}"/>
              </a:ext>
            </a:extLst>
          </p:cNvPr>
          <p:cNvPicPr/>
          <p:nvPr/>
        </p:nvPicPr>
        <p:blipFill rotWithShape="1">
          <a:blip r:embed="rId5"/>
          <a:srcRect b="3063"/>
          <a:stretch/>
        </p:blipFill>
        <p:spPr>
          <a:xfrm>
            <a:off x="3364965" y="3297070"/>
            <a:ext cx="2380929" cy="2736838"/>
          </a:xfrm>
          <a:prstGeom prst="rect">
            <a:avLst/>
          </a:prstGeom>
        </p:spPr>
      </p:pic>
      <p:pic>
        <p:nvPicPr>
          <p:cNvPr id="14" name="Picture 13" descr="Representation. &quot;The What&quot;. Provide multiple ways to access and process information. ">
            <a:extLst>
              <a:ext uri="{FF2B5EF4-FFF2-40B4-BE49-F238E27FC236}">
                <a16:creationId xmlns:a16="http://schemas.microsoft.com/office/drawing/2014/main" id="{6222E0D5-102C-4254-BC72-C4007AA1C225}"/>
              </a:ext>
            </a:extLst>
          </p:cNvPr>
          <p:cNvPicPr/>
          <p:nvPr/>
        </p:nvPicPr>
        <p:blipFill>
          <a:blip r:embed="rId6"/>
          <a:stretch>
            <a:fillRect/>
          </a:stretch>
        </p:blipFill>
        <p:spPr>
          <a:xfrm>
            <a:off x="6104562" y="3305122"/>
            <a:ext cx="2152650" cy="2815278"/>
          </a:xfrm>
          <a:prstGeom prst="rect">
            <a:avLst/>
          </a:prstGeom>
        </p:spPr>
      </p:pic>
      <p:pic>
        <p:nvPicPr>
          <p:cNvPr id="15" name="Picture 14" descr="Action &amp; Expression. &quot;The How&quot;. Support students in using multiple tools and media in communication and goal setting.">
            <a:extLst>
              <a:ext uri="{FF2B5EF4-FFF2-40B4-BE49-F238E27FC236}">
                <a16:creationId xmlns:a16="http://schemas.microsoft.com/office/drawing/2014/main" id="{6C1E9167-E125-4CC8-BC38-D73C98807823}"/>
              </a:ext>
            </a:extLst>
          </p:cNvPr>
          <p:cNvPicPr/>
          <p:nvPr/>
        </p:nvPicPr>
        <p:blipFill rotWithShape="1">
          <a:blip r:embed="rId7"/>
          <a:srcRect r="10702"/>
          <a:stretch/>
        </p:blipFill>
        <p:spPr>
          <a:xfrm>
            <a:off x="8384538" y="3297069"/>
            <a:ext cx="2266056" cy="2736838"/>
          </a:xfrm>
          <a:prstGeom prst="rect">
            <a:avLst/>
          </a:prstGeom>
        </p:spPr>
      </p:pic>
      <p:sp>
        <p:nvSpPr>
          <p:cNvPr id="3" name="Rectangle 2">
            <a:extLst>
              <a:ext uri="{FF2B5EF4-FFF2-40B4-BE49-F238E27FC236}">
                <a16:creationId xmlns:a16="http://schemas.microsoft.com/office/drawing/2014/main" id="{C271F25A-B7FF-4C82-AE9A-EBEC4088FC7D}"/>
              </a:ext>
            </a:extLst>
          </p:cNvPr>
          <p:cNvSpPr/>
          <p:nvPr/>
        </p:nvSpPr>
        <p:spPr>
          <a:xfrm>
            <a:off x="10500970" y="922328"/>
            <a:ext cx="197194" cy="23827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Title" hidden="1">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13" hidden="1">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7">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9">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25">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9">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Shape 31">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7">
            <a:extLst>
              <a:ext uri="{FF2B5EF4-FFF2-40B4-BE49-F238E27FC236}">
                <a16:creationId xmlns:a16="http://schemas.microsoft.com/office/drawing/2014/main" id="{F56AA103-3885-47A4-BEEA-D51B8BE92669}"/>
              </a:ext>
              <a:ext uri="{C183D7F6-B498-43B3-948B-1728B52AA6E4}">
                <adec:decorative xmlns:adec="http://schemas.microsoft.com/office/drawing/2017/decorative" val="1"/>
              </a:ext>
            </a:extLst>
          </p:cNvPr>
          <p:cNvPicPr>
            <a:picLocks noChangeAspect="1"/>
          </p:cNvPicPr>
          <p:nvPr/>
        </p:nvPicPr>
        <p:blipFill rotWithShape="1">
          <a:blip r:embed="rId3"/>
          <a:srcRect t="31879" r="-432"/>
          <a:stretch/>
        </p:blipFill>
        <p:spPr>
          <a:xfrm>
            <a:off x="110270" y="1632721"/>
            <a:ext cx="4922986" cy="3652435"/>
          </a:xfrm>
          <a:prstGeom prst="rect">
            <a:avLst/>
          </a:prstGeom>
        </p:spPr>
      </p:pic>
      <p:sp>
        <p:nvSpPr>
          <p:cNvPr id="4" name="Slide Number Placeholder 3">
            <a:extLst>
              <a:ext uri="{FF2B5EF4-FFF2-40B4-BE49-F238E27FC236}">
                <a16:creationId xmlns:a16="http://schemas.microsoft.com/office/drawing/2014/main" id="{BC1353AA-6E6E-4DD7-B947-2DAE57F41203}"/>
              </a:ext>
            </a:extLst>
          </p:cNvPr>
          <p:cNvSpPr>
            <a:spLocks noGrp="1"/>
          </p:cNvSpPr>
          <p:nvPr>
            <p:ph type="sldNum" sz="quarter" idx="12"/>
          </p:nvPr>
        </p:nvSpPr>
        <p:spPr>
          <a:xfrm>
            <a:off x="9662553" y="6041362"/>
            <a:ext cx="566186"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966E5142-5124-4997-BD74-8FD2C4172A0F}" type="slidenum">
              <a:rPr kumimoji="0" lang="en-US" b="0" i="0" u="none" strike="noStrike" kern="1200" cap="none" spc="0" normalizeH="0" baseline="0" noProof="0">
                <a:ln>
                  <a:noFill/>
                </a:ln>
                <a:solidFill>
                  <a:srgbClr val="FFFFFF"/>
                </a:solidFill>
                <a:effectLst/>
                <a:uLnTx/>
                <a:uFillTx/>
                <a:latin typeface="Trebuchet MS" panose="020B0603020202020204"/>
                <a:ea typeface="+mn-ea"/>
                <a:cs typeface="+mn-cs"/>
              </a:rPr>
              <a:pPr marL="0" marR="0" lvl="0" indent="0" defTabSz="457200" rtl="0" eaLnBrk="1" fontAlgn="auto" latinLnBrk="0" hangingPunct="1">
                <a:spcBef>
                  <a:spcPts val="0"/>
                </a:spcBef>
                <a:spcAft>
                  <a:spcPts val="600"/>
                </a:spcAft>
                <a:buClrTx/>
                <a:buSzTx/>
                <a:buFontTx/>
                <a:buNone/>
                <a:tabLst/>
                <a:defRPr/>
              </a:pPr>
              <a:t>2</a:t>
            </a:fld>
            <a:endParaRPr kumimoji="0" lang="en-US"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7AEEDCB1-2039-4C94-BA30-7F929C43FB7D}"/>
              </a:ext>
            </a:extLst>
          </p:cNvPr>
          <p:cNvSpPr>
            <a:spLocks noGrp="1"/>
          </p:cNvSpPr>
          <p:nvPr>
            <p:ph type="title"/>
          </p:nvPr>
        </p:nvSpPr>
        <p:spPr>
          <a:xfrm>
            <a:off x="6390968" y="-238664"/>
            <a:ext cx="4512989" cy="2227730"/>
          </a:xfrm>
        </p:spPr>
        <p:txBody>
          <a:bodyPr anchor="ctr">
            <a:normAutofit/>
          </a:bodyPr>
          <a:lstStyle/>
          <a:p>
            <a:r>
              <a:rPr lang="en-US" dirty="0">
                <a:solidFill>
                  <a:schemeClr val="tx1"/>
                </a:solidFill>
                <a:latin typeface="Arial"/>
                <a:cs typeface="Arial"/>
              </a:rPr>
              <a:t>Presentation Topics</a:t>
            </a:r>
            <a:endParaRPr lang="en-US" dirty="0">
              <a:solidFill>
                <a:schemeClr val="tx1"/>
              </a:solidFill>
            </a:endParaRPr>
          </a:p>
        </p:txBody>
      </p:sp>
      <p:sp>
        <p:nvSpPr>
          <p:cNvPr id="25" name="Content Placeholder 10">
            <a:extLst>
              <a:ext uri="{FF2B5EF4-FFF2-40B4-BE49-F238E27FC236}">
                <a16:creationId xmlns:a16="http://schemas.microsoft.com/office/drawing/2014/main" id="{A26515CD-2C84-42F7-A81C-86CFAC65124F}"/>
              </a:ext>
            </a:extLst>
          </p:cNvPr>
          <p:cNvSpPr>
            <a:spLocks noGrp="1"/>
          </p:cNvSpPr>
          <p:nvPr>
            <p:ph idx="1"/>
          </p:nvPr>
        </p:nvSpPr>
        <p:spPr>
          <a:xfrm>
            <a:off x="6908556" y="1370839"/>
            <a:ext cx="5706308" cy="4180579"/>
          </a:xfrm>
        </p:spPr>
        <p:txBody>
          <a:bodyPr anchor="t">
            <a:normAutofit fontScale="92500" lnSpcReduction="10000"/>
          </a:bodyPr>
          <a:lstStyle/>
          <a:p>
            <a:pPr marL="0" indent="0">
              <a:spcBef>
                <a:spcPts val="0"/>
              </a:spcBef>
              <a:buNone/>
            </a:pPr>
            <a:r>
              <a:rPr lang="en-US" dirty="0">
                <a:latin typeface="Arial"/>
                <a:cs typeface="Arial"/>
              </a:rPr>
              <a:t>Instructional shifts</a:t>
            </a:r>
          </a:p>
          <a:p>
            <a:pPr marL="0" indent="0">
              <a:spcBef>
                <a:spcPts val="0"/>
              </a:spcBef>
              <a:buNone/>
            </a:pPr>
            <a:endParaRPr lang="en-US" dirty="0">
              <a:latin typeface="Arial"/>
              <a:cs typeface="Arial"/>
            </a:endParaRPr>
          </a:p>
          <a:p>
            <a:pPr marL="0" indent="0">
              <a:spcBef>
                <a:spcPts val="0"/>
              </a:spcBef>
              <a:buNone/>
            </a:pPr>
            <a:r>
              <a:rPr lang="en-US" dirty="0">
                <a:latin typeface="Arial"/>
                <a:cs typeface="Arial"/>
              </a:rPr>
              <a:t>Framework resources</a:t>
            </a:r>
            <a:endParaRPr lang="en-US" dirty="0"/>
          </a:p>
          <a:p>
            <a:pPr marL="0" indent="0">
              <a:spcBef>
                <a:spcPts val="0"/>
              </a:spcBef>
              <a:buNone/>
            </a:pPr>
            <a:endParaRPr lang="en-US" dirty="0">
              <a:latin typeface="Arial"/>
              <a:cs typeface="Arial"/>
            </a:endParaRPr>
          </a:p>
          <a:p>
            <a:pPr marL="0" indent="0">
              <a:spcBef>
                <a:spcPts val="0"/>
              </a:spcBef>
              <a:buNone/>
            </a:pPr>
            <a:r>
              <a:rPr lang="en-US" dirty="0">
                <a:latin typeface="Arial"/>
                <a:cs typeface="Arial"/>
              </a:rPr>
              <a:t>Local efforts and the strategies being implemented to support distance learning</a:t>
            </a:r>
          </a:p>
          <a:p>
            <a:pPr marL="0" indent="0">
              <a:spcBef>
                <a:spcPts val="0"/>
              </a:spcBef>
              <a:buNone/>
            </a:pPr>
            <a:endParaRPr lang="en-US" dirty="0">
              <a:latin typeface="Arial"/>
              <a:cs typeface="Arial"/>
            </a:endParaRPr>
          </a:p>
          <a:p>
            <a:pPr marL="0" indent="0">
              <a:spcBef>
                <a:spcPts val="0"/>
              </a:spcBef>
              <a:buNone/>
            </a:pPr>
            <a:r>
              <a:rPr lang="en-US" dirty="0">
                <a:latin typeface="Arial"/>
                <a:cs typeface="Arial"/>
              </a:rPr>
              <a:t>Access and equity in a distance learning environment</a:t>
            </a:r>
            <a:endParaRPr lang="en-US" dirty="0"/>
          </a:p>
          <a:p>
            <a:pPr marL="171450" indent="-171450">
              <a:spcBef>
                <a:spcPts val="0"/>
              </a:spcBef>
              <a:buFont typeface="Symbol,Sans-Serif" charset="2"/>
              <a:buChar char="•"/>
            </a:pPr>
            <a:endParaRPr lang="en-US" dirty="0"/>
          </a:p>
          <a:p>
            <a:endParaRPr lang="en-US" dirty="0">
              <a:solidFill>
                <a:srgbClr val="FFFFFF"/>
              </a:solidFill>
            </a:endParaRPr>
          </a:p>
        </p:txBody>
      </p:sp>
    </p:spTree>
    <p:extLst>
      <p:ext uri="{BB962C8B-B14F-4D97-AF65-F5344CB8AC3E}">
        <p14:creationId xmlns:p14="http://schemas.microsoft.com/office/powerpoint/2010/main" val="3757803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4"/>
          <p:cNvSpPr txBox="1">
            <a:spLocks noGrp="1"/>
          </p:cNvSpPr>
          <p:nvPr>
            <p:ph type="sldNum" idx="12"/>
          </p:nvPr>
        </p:nvSpPr>
        <p:spPr>
          <a:xfrm>
            <a:off x="11472533" y="6120400"/>
            <a:ext cx="719600" cy="737600"/>
          </a:xfrm>
          <a:prstGeom prst="rect">
            <a:avLst/>
          </a:prstGeom>
        </p:spPr>
        <p:txBody>
          <a:bodyPr spcFirstLastPara="1" vert="horz" wrap="square" lIns="121900" tIns="121900" rIns="121900" bIns="121900" rtlCol="0" anchor="ctr" anchorCtr="0">
            <a:noAutofit/>
          </a:bodyPr>
          <a:lstStyle/>
          <a:p>
            <a:pPr algn="ctr"/>
            <a:fld id="{00000000-1234-1234-1234-123412341234}" type="slidenum">
              <a:rPr lang="en"/>
              <a:pPr algn="ctr"/>
              <a:t>20</a:t>
            </a:fld>
            <a:endParaRPr/>
          </a:p>
        </p:txBody>
      </p:sp>
      <p:sp>
        <p:nvSpPr>
          <p:cNvPr id="166" name="Google Shape;166;p24"/>
          <p:cNvSpPr txBox="1"/>
          <p:nvPr/>
        </p:nvSpPr>
        <p:spPr>
          <a:xfrm>
            <a:off x="1173142" y="5890168"/>
            <a:ext cx="9071388" cy="569626"/>
          </a:xfrm>
          <a:prstGeom prst="rect">
            <a:avLst/>
          </a:prstGeom>
          <a:noFill/>
          <a:ln>
            <a:noFill/>
          </a:ln>
        </p:spPr>
        <p:txBody>
          <a:bodyPr spcFirstLastPara="1" wrap="square" lIns="121900" tIns="121900" rIns="121900" bIns="121900" anchor="t" anchorCtr="0">
            <a:noAutofit/>
          </a:bodyPr>
          <a:lstStyle/>
          <a:p>
            <a:r>
              <a:rPr lang="en" sz="2400" dirty="0">
                <a:latin typeface="Arial" panose="020B0604020202020204" pitchFamily="34" charset="0"/>
                <a:ea typeface="Raleway Light"/>
                <a:cs typeface="Arial" panose="020B0604020202020204" pitchFamily="34" charset="0"/>
                <a:sym typeface="Raleway Light"/>
              </a:rPr>
              <a:t>Source: </a:t>
            </a:r>
            <a:r>
              <a:rPr lang="en" sz="2400" dirty="0">
                <a:latin typeface="Arial" panose="020B0604020202020204" pitchFamily="34" charset="0"/>
                <a:ea typeface="Raleway"/>
                <a:cs typeface="Arial" panose="020B0604020202020204" pitchFamily="34" charset="0"/>
                <a:sym typeface="Raleway"/>
              </a:rPr>
              <a:t>Katherine Goyette; </a:t>
            </a:r>
            <a:r>
              <a:rPr lang="en-US" sz="2400" dirty="0">
                <a:solidFill>
                  <a:srgbClr val="0000FF"/>
                </a:solidFill>
                <a:latin typeface="Arial" panose="020B0604020202020204" pitchFamily="34" charset="0"/>
                <a:ea typeface="+mn-lt"/>
                <a:cs typeface="Arial" panose="020B0604020202020204" pitchFamily="34" charset="0"/>
                <a:sym typeface="Raleway"/>
                <a:hlinkClick r:id="rId3" tooltip="Wonder Explore Learn Web"/>
              </a:rPr>
              <a:t>http:\\WonderExploreLearn.com</a:t>
            </a:r>
            <a:endParaRPr lang="en-US" sz="2400" dirty="0">
              <a:solidFill>
                <a:srgbClr val="0000FF"/>
              </a:solidFill>
              <a:latin typeface="Arial" panose="020B0604020202020204" pitchFamily="34" charset="0"/>
              <a:ea typeface="Raleway"/>
              <a:cs typeface="Arial" panose="020B0604020202020204" pitchFamily="34" charset="0"/>
            </a:endParaRPr>
          </a:p>
          <a:p>
            <a:endParaRPr sz="2400" dirty="0">
              <a:latin typeface="Arial" panose="020B0604020202020204" pitchFamily="34" charset="0"/>
              <a:ea typeface="Raleway Light"/>
              <a:cs typeface="Arial" panose="020B0604020202020204" pitchFamily="34" charset="0"/>
            </a:endParaRPr>
          </a:p>
        </p:txBody>
      </p:sp>
      <p:sp>
        <p:nvSpPr>
          <p:cNvPr id="169" name="Google Shape;169;p24"/>
          <p:cNvSpPr txBox="1">
            <a:spLocks noGrp="1"/>
          </p:cNvSpPr>
          <p:nvPr>
            <p:ph type="title"/>
          </p:nvPr>
        </p:nvSpPr>
        <p:spPr>
          <a:xfrm>
            <a:off x="-364129" y="6750"/>
            <a:ext cx="10419200" cy="1143200"/>
          </a:xfrm>
          <a:prstGeom prst="rect">
            <a:avLst/>
          </a:prstGeom>
        </p:spPr>
        <p:txBody>
          <a:bodyPr spcFirstLastPara="1" vert="horz" wrap="square" lIns="121900" tIns="121900" rIns="121900" bIns="121900" rtlCol="0" anchor="t" anchorCtr="0">
            <a:noAutofit/>
          </a:bodyPr>
          <a:lstStyle/>
          <a:p>
            <a:pPr>
              <a:spcBef>
                <a:spcPts val="0"/>
              </a:spcBef>
            </a:pPr>
            <a:r>
              <a:rPr lang="en" sz="3467" b="1" dirty="0">
                <a:solidFill>
                  <a:schemeClr val="accent2"/>
                </a:solidFill>
              </a:rPr>
              <a:t>       Distance Learning Lesson Design </a:t>
            </a:r>
            <a:endParaRPr sz="3467" b="1" dirty="0">
              <a:solidFill>
                <a:schemeClr val="accent2"/>
              </a:solidFill>
            </a:endParaRPr>
          </a:p>
        </p:txBody>
      </p:sp>
      <p:grpSp>
        <p:nvGrpSpPr>
          <p:cNvPr id="170" name="Google Shape;170;p24">
            <a:extLst>
              <a:ext uri="{C183D7F6-B498-43B3-948B-1728B52AA6E4}">
                <adec:decorative xmlns:adec="http://schemas.microsoft.com/office/drawing/2017/decorative" val="1"/>
              </a:ext>
            </a:extLst>
          </p:cNvPr>
          <p:cNvGrpSpPr/>
          <p:nvPr/>
        </p:nvGrpSpPr>
        <p:grpSpPr>
          <a:xfrm>
            <a:off x="10826756" y="494417"/>
            <a:ext cx="973251" cy="855823"/>
            <a:chOff x="1928175" y="312600"/>
            <a:chExt cx="425000" cy="373700"/>
          </a:xfrm>
        </p:grpSpPr>
        <p:sp>
          <p:nvSpPr>
            <p:cNvPr id="171" name="Google Shape;171;p24"/>
            <p:cNvSpPr/>
            <p:nvPr/>
          </p:nvSpPr>
          <p:spPr>
            <a:xfrm>
              <a:off x="1928175" y="312600"/>
              <a:ext cx="425000" cy="373700"/>
            </a:xfrm>
            <a:custGeom>
              <a:avLst/>
              <a:gdLst/>
              <a:ahLst/>
              <a:cxnLst/>
              <a:rect l="l" t="t" r="r" b="b"/>
              <a:pathLst>
                <a:path w="17000" h="14948" extrusionOk="0">
                  <a:moveTo>
                    <a:pt x="16022" y="978"/>
                  </a:moveTo>
                  <a:lnTo>
                    <a:pt x="16022" y="13971"/>
                  </a:lnTo>
                  <a:lnTo>
                    <a:pt x="978" y="13971"/>
                  </a:lnTo>
                  <a:lnTo>
                    <a:pt x="978" y="978"/>
                  </a:lnTo>
                  <a:close/>
                  <a:moveTo>
                    <a:pt x="782" y="1"/>
                  </a:moveTo>
                  <a:lnTo>
                    <a:pt x="636" y="25"/>
                  </a:lnTo>
                  <a:lnTo>
                    <a:pt x="489" y="74"/>
                  </a:lnTo>
                  <a:lnTo>
                    <a:pt x="343" y="147"/>
                  </a:lnTo>
                  <a:lnTo>
                    <a:pt x="221" y="245"/>
                  </a:lnTo>
                  <a:lnTo>
                    <a:pt x="123" y="343"/>
                  </a:lnTo>
                  <a:lnTo>
                    <a:pt x="74" y="489"/>
                  </a:lnTo>
                  <a:lnTo>
                    <a:pt x="25" y="636"/>
                  </a:lnTo>
                  <a:lnTo>
                    <a:pt x="1" y="782"/>
                  </a:lnTo>
                  <a:lnTo>
                    <a:pt x="1" y="14166"/>
                  </a:lnTo>
                  <a:lnTo>
                    <a:pt x="25" y="14313"/>
                  </a:lnTo>
                  <a:lnTo>
                    <a:pt x="74" y="14459"/>
                  </a:lnTo>
                  <a:lnTo>
                    <a:pt x="123" y="14606"/>
                  </a:lnTo>
                  <a:lnTo>
                    <a:pt x="221" y="14703"/>
                  </a:lnTo>
                  <a:lnTo>
                    <a:pt x="343" y="14801"/>
                  </a:lnTo>
                  <a:lnTo>
                    <a:pt x="489" y="14874"/>
                  </a:lnTo>
                  <a:lnTo>
                    <a:pt x="636" y="14923"/>
                  </a:lnTo>
                  <a:lnTo>
                    <a:pt x="782" y="14948"/>
                  </a:lnTo>
                  <a:lnTo>
                    <a:pt x="16218" y="14948"/>
                  </a:lnTo>
                  <a:lnTo>
                    <a:pt x="16364" y="14923"/>
                  </a:lnTo>
                  <a:lnTo>
                    <a:pt x="16511" y="14874"/>
                  </a:lnTo>
                  <a:lnTo>
                    <a:pt x="16657" y="14801"/>
                  </a:lnTo>
                  <a:lnTo>
                    <a:pt x="16779" y="14703"/>
                  </a:lnTo>
                  <a:lnTo>
                    <a:pt x="16877" y="14606"/>
                  </a:lnTo>
                  <a:lnTo>
                    <a:pt x="16926" y="14459"/>
                  </a:lnTo>
                  <a:lnTo>
                    <a:pt x="16975" y="14313"/>
                  </a:lnTo>
                  <a:lnTo>
                    <a:pt x="16999" y="14166"/>
                  </a:lnTo>
                  <a:lnTo>
                    <a:pt x="16999" y="782"/>
                  </a:lnTo>
                  <a:lnTo>
                    <a:pt x="16975" y="636"/>
                  </a:lnTo>
                  <a:lnTo>
                    <a:pt x="16926" y="489"/>
                  </a:lnTo>
                  <a:lnTo>
                    <a:pt x="16877" y="343"/>
                  </a:lnTo>
                  <a:lnTo>
                    <a:pt x="16779" y="245"/>
                  </a:lnTo>
                  <a:lnTo>
                    <a:pt x="16657" y="147"/>
                  </a:lnTo>
                  <a:lnTo>
                    <a:pt x="16511" y="74"/>
                  </a:lnTo>
                  <a:lnTo>
                    <a:pt x="16364" y="25"/>
                  </a:lnTo>
                  <a:lnTo>
                    <a:pt x="16218" y="1"/>
                  </a:lnTo>
                  <a:close/>
                </a:path>
              </a:pathLst>
            </a:custGeom>
            <a:solidFill>
              <a:srgbClr val="FFB600"/>
            </a:solidFill>
            <a:ln>
              <a:noFill/>
            </a:ln>
          </p:spPr>
          <p:txBody>
            <a:bodyPr spcFirstLastPara="1" wrap="square" lIns="121900" tIns="121900" rIns="121900" bIns="121900" anchor="ctr" anchorCtr="0">
              <a:noAutofit/>
            </a:bodyPr>
            <a:lstStyle/>
            <a:p>
              <a:endParaRPr sz="2400"/>
            </a:p>
          </p:txBody>
        </p:sp>
        <p:sp>
          <p:nvSpPr>
            <p:cNvPr id="172" name="Google Shape;172;p24"/>
            <p:cNvSpPr/>
            <p:nvPr/>
          </p:nvSpPr>
          <p:spPr>
            <a:xfrm>
              <a:off x="1964825" y="349250"/>
              <a:ext cx="351700" cy="300425"/>
            </a:xfrm>
            <a:custGeom>
              <a:avLst/>
              <a:gdLst/>
              <a:ahLst/>
              <a:cxnLst/>
              <a:rect l="l" t="t" r="r" b="b"/>
              <a:pathLst>
                <a:path w="14068" h="12017" extrusionOk="0">
                  <a:moveTo>
                    <a:pt x="10111" y="1563"/>
                  </a:moveTo>
                  <a:lnTo>
                    <a:pt x="10307" y="1588"/>
                  </a:lnTo>
                  <a:lnTo>
                    <a:pt x="10502" y="1612"/>
                  </a:lnTo>
                  <a:lnTo>
                    <a:pt x="10697" y="1661"/>
                  </a:lnTo>
                  <a:lnTo>
                    <a:pt x="10868" y="1734"/>
                  </a:lnTo>
                  <a:lnTo>
                    <a:pt x="11039" y="1807"/>
                  </a:lnTo>
                  <a:lnTo>
                    <a:pt x="11186" y="1905"/>
                  </a:lnTo>
                  <a:lnTo>
                    <a:pt x="11357" y="2027"/>
                  </a:lnTo>
                  <a:lnTo>
                    <a:pt x="11479" y="2149"/>
                  </a:lnTo>
                  <a:lnTo>
                    <a:pt x="11625" y="2271"/>
                  </a:lnTo>
                  <a:lnTo>
                    <a:pt x="11723" y="2442"/>
                  </a:lnTo>
                  <a:lnTo>
                    <a:pt x="11821" y="2589"/>
                  </a:lnTo>
                  <a:lnTo>
                    <a:pt x="11894" y="2760"/>
                  </a:lnTo>
                  <a:lnTo>
                    <a:pt x="11967" y="2955"/>
                  </a:lnTo>
                  <a:lnTo>
                    <a:pt x="12016" y="3126"/>
                  </a:lnTo>
                  <a:lnTo>
                    <a:pt x="12041" y="3322"/>
                  </a:lnTo>
                  <a:lnTo>
                    <a:pt x="12065" y="3517"/>
                  </a:lnTo>
                  <a:lnTo>
                    <a:pt x="12041" y="3737"/>
                  </a:lnTo>
                  <a:lnTo>
                    <a:pt x="12016" y="3908"/>
                  </a:lnTo>
                  <a:lnTo>
                    <a:pt x="11967" y="4103"/>
                  </a:lnTo>
                  <a:lnTo>
                    <a:pt x="11894" y="4274"/>
                  </a:lnTo>
                  <a:lnTo>
                    <a:pt x="11821" y="4445"/>
                  </a:lnTo>
                  <a:lnTo>
                    <a:pt x="11723" y="4616"/>
                  </a:lnTo>
                  <a:lnTo>
                    <a:pt x="11625" y="4763"/>
                  </a:lnTo>
                  <a:lnTo>
                    <a:pt x="11479" y="4909"/>
                  </a:lnTo>
                  <a:lnTo>
                    <a:pt x="11357" y="5031"/>
                  </a:lnTo>
                  <a:lnTo>
                    <a:pt x="11186" y="5153"/>
                  </a:lnTo>
                  <a:lnTo>
                    <a:pt x="11039" y="5251"/>
                  </a:lnTo>
                  <a:lnTo>
                    <a:pt x="10868" y="5324"/>
                  </a:lnTo>
                  <a:lnTo>
                    <a:pt x="10697" y="5398"/>
                  </a:lnTo>
                  <a:lnTo>
                    <a:pt x="10502" y="5446"/>
                  </a:lnTo>
                  <a:lnTo>
                    <a:pt x="10307" y="5471"/>
                  </a:lnTo>
                  <a:lnTo>
                    <a:pt x="9916" y="5471"/>
                  </a:lnTo>
                  <a:lnTo>
                    <a:pt x="9720" y="5446"/>
                  </a:lnTo>
                  <a:lnTo>
                    <a:pt x="9525" y="5398"/>
                  </a:lnTo>
                  <a:lnTo>
                    <a:pt x="9354" y="5324"/>
                  </a:lnTo>
                  <a:lnTo>
                    <a:pt x="9183" y="5251"/>
                  </a:lnTo>
                  <a:lnTo>
                    <a:pt x="9012" y="5153"/>
                  </a:lnTo>
                  <a:lnTo>
                    <a:pt x="8866" y="5031"/>
                  </a:lnTo>
                  <a:lnTo>
                    <a:pt x="8719" y="4909"/>
                  </a:lnTo>
                  <a:lnTo>
                    <a:pt x="8597" y="4763"/>
                  </a:lnTo>
                  <a:lnTo>
                    <a:pt x="8475" y="4616"/>
                  </a:lnTo>
                  <a:lnTo>
                    <a:pt x="8377" y="4445"/>
                  </a:lnTo>
                  <a:lnTo>
                    <a:pt x="8304" y="4274"/>
                  </a:lnTo>
                  <a:lnTo>
                    <a:pt x="8231" y="4103"/>
                  </a:lnTo>
                  <a:lnTo>
                    <a:pt x="8182" y="3908"/>
                  </a:lnTo>
                  <a:lnTo>
                    <a:pt x="8157" y="3737"/>
                  </a:lnTo>
                  <a:lnTo>
                    <a:pt x="8157" y="3517"/>
                  </a:lnTo>
                  <a:lnTo>
                    <a:pt x="8157" y="3322"/>
                  </a:lnTo>
                  <a:lnTo>
                    <a:pt x="8182" y="3126"/>
                  </a:lnTo>
                  <a:lnTo>
                    <a:pt x="8231" y="2955"/>
                  </a:lnTo>
                  <a:lnTo>
                    <a:pt x="8304" y="2760"/>
                  </a:lnTo>
                  <a:lnTo>
                    <a:pt x="8377" y="2589"/>
                  </a:lnTo>
                  <a:lnTo>
                    <a:pt x="8475" y="2442"/>
                  </a:lnTo>
                  <a:lnTo>
                    <a:pt x="8597" y="2271"/>
                  </a:lnTo>
                  <a:lnTo>
                    <a:pt x="8719" y="2149"/>
                  </a:lnTo>
                  <a:lnTo>
                    <a:pt x="8866" y="2027"/>
                  </a:lnTo>
                  <a:lnTo>
                    <a:pt x="9012" y="1905"/>
                  </a:lnTo>
                  <a:lnTo>
                    <a:pt x="9183" y="1807"/>
                  </a:lnTo>
                  <a:lnTo>
                    <a:pt x="9354" y="1734"/>
                  </a:lnTo>
                  <a:lnTo>
                    <a:pt x="9525" y="1661"/>
                  </a:lnTo>
                  <a:lnTo>
                    <a:pt x="9720" y="1612"/>
                  </a:lnTo>
                  <a:lnTo>
                    <a:pt x="9916" y="1588"/>
                  </a:lnTo>
                  <a:lnTo>
                    <a:pt x="10111" y="1563"/>
                  </a:lnTo>
                  <a:close/>
                  <a:moveTo>
                    <a:pt x="0" y="0"/>
                  </a:moveTo>
                  <a:lnTo>
                    <a:pt x="0" y="9232"/>
                  </a:lnTo>
                  <a:lnTo>
                    <a:pt x="3248" y="5080"/>
                  </a:lnTo>
                  <a:lnTo>
                    <a:pt x="3346" y="4958"/>
                  </a:lnTo>
                  <a:lnTo>
                    <a:pt x="3468" y="4885"/>
                  </a:lnTo>
                  <a:lnTo>
                    <a:pt x="3590" y="4836"/>
                  </a:lnTo>
                  <a:lnTo>
                    <a:pt x="3737" y="4811"/>
                  </a:lnTo>
                  <a:lnTo>
                    <a:pt x="3859" y="4836"/>
                  </a:lnTo>
                  <a:lnTo>
                    <a:pt x="4005" y="4885"/>
                  </a:lnTo>
                  <a:lnTo>
                    <a:pt x="4128" y="4958"/>
                  </a:lnTo>
                  <a:lnTo>
                    <a:pt x="4225" y="5080"/>
                  </a:lnTo>
                  <a:lnTo>
                    <a:pt x="9647" y="12016"/>
                  </a:lnTo>
                  <a:lnTo>
                    <a:pt x="10233" y="12016"/>
                  </a:lnTo>
                  <a:lnTo>
                    <a:pt x="10087" y="11772"/>
                  </a:lnTo>
                  <a:lnTo>
                    <a:pt x="8157" y="9305"/>
                  </a:lnTo>
                  <a:lnTo>
                    <a:pt x="9403" y="7718"/>
                  </a:lnTo>
                  <a:lnTo>
                    <a:pt x="9501" y="7596"/>
                  </a:lnTo>
                  <a:lnTo>
                    <a:pt x="9623" y="7522"/>
                  </a:lnTo>
                  <a:lnTo>
                    <a:pt x="9745" y="7473"/>
                  </a:lnTo>
                  <a:lnTo>
                    <a:pt x="9891" y="7449"/>
                  </a:lnTo>
                  <a:lnTo>
                    <a:pt x="10014" y="7473"/>
                  </a:lnTo>
                  <a:lnTo>
                    <a:pt x="10160" y="7522"/>
                  </a:lnTo>
                  <a:lnTo>
                    <a:pt x="10282" y="7596"/>
                  </a:lnTo>
                  <a:lnTo>
                    <a:pt x="10380" y="7718"/>
                  </a:lnTo>
                  <a:lnTo>
                    <a:pt x="13750" y="12016"/>
                  </a:lnTo>
                  <a:lnTo>
                    <a:pt x="14068" y="12016"/>
                  </a:lnTo>
                  <a:lnTo>
                    <a:pt x="14068" y="0"/>
                  </a:lnTo>
                  <a:close/>
                </a:path>
              </a:pathLst>
            </a:custGeom>
            <a:solidFill>
              <a:srgbClr val="FFB600"/>
            </a:solidFill>
            <a:ln>
              <a:noFill/>
            </a:ln>
          </p:spPr>
          <p:txBody>
            <a:bodyPr spcFirstLastPara="1" wrap="square" lIns="121900" tIns="121900" rIns="121900" bIns="121900" anchor="ctr" anchorCtr="0">
              <a:noAutofit/>
            </a:bodyPr>
            <a:lstStyle/>
            <a:p>
              <a:endParaRPr sz="2400"/>
            </a:p>
          </p:txBody>
        </p:sp>
      </p:grpSp>
      <p:pic>
        <p:nvPicPr>
          <p:cNvPr id="2" name="Picture 1" descr="Brief Intro: Welcome students to another day of class. Review protocols for the day. Format: virtual meeting space or previously recorded video">
            <a:extLst>
              <a:ext uri="{FF2B5EF4-FFF2-40B4-BE49-F238E27FC236}">
                <a16:creationId xmlns:a16="http://schemas.microsoft.com/office/drawing/2014/main" id="{95AD502E-FCD1-49AB-BE1A-BE24470FFD31}"/>
              </a:ext>
            </a:extLst>
          </p:cNvPr>
          <p:cNvPicPr>
            <a:picLocks noChangeAspect="1"/>
          </p:cNvPicPr>
          <p:nvPr/>
        </p:nvPicPr>
        <p:blipFill>
          <a:blip r:embed="rId4"/>
          <a:stretch>
            <a:fillRect/>
          </a:stretch>
        </p:blipFill>
        <p:spPr>
          <a:xfrm>
            <a:off x="727279" y="658762"/>
            <a:ext cx="8575001" cy="1465008"/>
          </a:xfrm>
          <a:prstGeom prst="rect">
            <a:avLst/>
          </a:prstGeom>
        </p:spPr>
      </p:pic>
      <p:pic>
        <p:nvPicPr>
          <p:cNvPr id="3" name="Picture 2" descr="Multiple Means of Representation (Students Access Content) Provide access to resources for students to explore academic content. Format: texts, videos, digital simulations, virtual tours, images, etc.">
            <a:extLst>
              <a:ext uri="{FF2B5EF4-FFF2-40B4-BE49-F238E27FC236}">
                <a16:creationId xmlns:a16="http://schemas.microsoft.com/office/drawing/2014/main" id="{29B94F2C-E6CF-4C67-8E69-13ED77D253CC}"/>
              </a:ext>
            </a:extLst>
          </p:cNvPr>
          <p:cNvPicPr>
            <a:picLocks noChangeAspect="1"/>
          </p:cNvPicPr>
          <p:nvPr/>
        </p:nvPicPr>
        <p:blipFill>
          <a:blip r:embed="rId5"/>
          <a:stretch>
            <a:fillRect/>
          </a:stretch>
        </p:blipFill>
        <p:spPr>
          <a:xfrm>
            <a:off x="778903" y="1963695"/>
            <a:ext cx="8575001" cy="1263401"/>
          </a:xfrm>
          <a:prstGeom prst="rect">
            <a:avLst/>
          </a:prstGeom>
        </p:spPr>
      </p:pic>
      <p:pic>
        <p:nvPicPr>
          <p:cNvPr id="4" name="Picture 3" descr="Multiple Means of Engagement (Students Engage in Content with Peers)">
            <a:extLst>
              <a:ext uri="{FF2B5EF4-FFF2-40B4-BE49-F238E27FC236}">
                <a16:creationId xmlns:a16="http://schemas.microsoft.com/office/drawing/2014/main" id="{5159F9AA-D72B-4110-A837-1F148898C343}"/>
              </a:ext>
            </a:extLst>
          </p:cNvPr>
          <p:cNvPicPr>
            <a:picLocks noChangeAspect="1"/>
          </p:cNvPicPr>
          <p:nvPr/>
        </p:nvPicPr>
        <p:blipFill>
          <a:blip r:embed="rId6"/>
          <a:stretch>
            <a:fillRect/>
          </a:stretch>
        </p:blipFill>
        <p:spPr>
          <a:xfrm>
            <a:off x="795339" y="3102299"/>
            <a:ext cx="8506941" cy="443489"/>
          </a:xfrm>
          <a:prstGeom prst="rect">
            <a:avLst/>
          </a:prstGeom>
        </p:spPr>
      </p:pic>
      <p:pic>
        <p:nvPicPr>
          <p:cNvPr id="6" name="Picture 5" descr="Provide opportunities for students to engage with content in a collaborative environment. Format: verbal discussion platforms, digital discussion platforms, protected chat rooms, etc.">
            <a:extLst>
              <a:ext uri="{FF2B5EF4-FFF2-40B4-BE49-F238E27FC236}">
                <a16:creationId xmlns:a16="http://schemas.microsoft.com/office/drawing/2014/main" id="{BD63753E-2D48-4C12-8AC6-23BBF966BAC6}"/>
              </a:ext>
            </a:extLst>
          </p:cNvPr>
          <p:cNvPicPr>
            <a:picLocks noChangeAspect="1"/>
          </p:cNvPicPr>
          <p:nvPr/>
        </p:nvPicPr>
        <p:blipFill>
          <a:blip r:embed="rId7"/>
          <a:stretch>
            <a:fillRect/>
          </a:stretch>
        </p:blipFill>
        <p:spPr>
          <a:xfrm>
            <a:off x="844806" y="3545787"/>
            <a:ext cx="8523377" cy="763985"/>
          </a:xfrm>
          <a:prstGeom prst="rect">
            <a:avLst/>
          </a:prstGeom>
        </p:spPr>
      </p:pic>
      <p:pic>
        <p:nvPicPr>
          <p:cNvPr id="7" name="Picture 6" descr="Multiple Means of Action/Expression (Students Synthesize Learning) Provide students opportunities to demonstrate learning using choice. Format: digital uploads (image of physical model or sketch, written text, video, slide, etc.)">
            <a:extLst>
              <a:ext uri="{FF2B5EF4-FFF2-40B4-BE49-F238E27FC236}">
                <a16:creationId xmlns:a16="http://schemas.microsoft.com/office/drawing/2014/main" id="{E877302D-2252-49E3-9357-F0AF8B761E36}"/>
              </a:ext>
            </a:extLst>
          </p:cNvPr>
          <p:cNvPicPr>
            <a:picLocks noChangeAspect="1"/>
          </p:cNvPicPr>
          <p:nvPr/>
        </p:nvPicPr>
        <p:blipFill rotWithShape="1">
          <a:blip r:embed="rId8"/>
          <a:srcRect l="927" b="7795"/>
          <a:stretch/>
        </p:blipFill>
        <p:spPr>
          <a:xfrm>
            <a:off x="844806" y="4298679"/>
            <a:ext cx="8457474" cy="1482689"/>
          </a:xfrm>
          <a:prstGeom prst="rect">
            <a:avLst/>
          </a:prstGeom>
        </p:spPr>
      </p:pic>
      <p:sp>
        <p:nvSpPr>
          <p:cNvPr id="8" name="Rectangle 7">
            <a:extLst>
              <a:ext uri="{FF2B5EF4-FFF2-40B4-BE49-F238E27FC236}">
                <a16:creationId xmlns:a16="http://schemas.microsoft.com/office/drawing/2014/main" id="{4F1935F5-12B2-42CB-A0D8-55BE08DC6A0A}"/>
              </a:ext>
            </a:extLst>
          </p:cNvPr>
          <p:cNvSpPr/>
          <p:nvPr/>
        </p:nvSpPr>
        <p:spPr>
          <a:xfrm>
            <a:off x="9232489" y="578350"/>
            <a:ext cx="220086" cy="5431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lumMod val="95000"/>
                </a:schemeClr>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5"/>
          <p:cNvSpPr txBox="1">
            <a:spLocks noGrp="1"/>
          </p:cNvSpPr>
          <p:nvPr>
            <p:ph type="sldNum" idx="12"/>
          </p:nvPr>
        </p:nvSpPr>
        <p:spPr>
          <a:xfrm>
            <a:off x="11472533" y="6120400"/>
            <a:ext cx="719600" cy="737600"/>
          </a:xfrm>
          <a:prstGeom prst="rect">
            <a:avLst/>
          </a:prstGeom>
        </p:spPr>
        <p:txBody>
          <a:bodyPr spcFirstLastPara="1" vert="horz" wrap="square" lIns="121900" tIns="121900" rIns="121900" bIns="121900" rtlCol="0" anchor="ctr" anchorCtr="0">
            <a:noAutofit/>
          </a:bodyPr>
          <a:lstStyle/>
          <a:p>
            <a:pPr algn="ctr"/>
            <a:fld id="{00000000-1234-1234-1234-123412341234}" type="slidenum">
              <a:rPr lang="en">
                <a:latin typeface="Arial" panose="020B0604020202020204" pitchFamily="34" charset="0"/>
                <a:cs typeface="Arial" panose="020B0604020202020204" pitchFamily="34" charset="0"/>
              </a:rPr>
              <a:pPr algn="ctr"/>
              <a:t>21</a:t>
            </a:fld>
            <a:endParaRPr>
              <a:latin typeface="Arial" panose="020B0604020202020204" pitchFamily="34" charset="0"/>
              <a:cs typeface="Arial" panose="020B0604020202020204" pitchFamily="34" charset="0"/>
            </a:endParaRPr>
          </a:p>
        </p:txBody>
      </p:sp>
      <p:pic>
        <p:nvPicPr>
          <p:cNvPr id="179" name="Google Shape;179;p25" descr="Templates for Inquiry Arc, 5 Es, and Hyperdocs. Topic of the week, Engage, Explore, Explain, Elaborate, Evaluate"/>
          <p:cNvPicPr preferRelativeResize="0"/>
          <p:nvPr/>
        </p:nvPicPr>
        <p:blipFill rotWithShape="1">
          <a:blip r:embed="rId3">
            <a:alphaModFix/>
          </a:blip>
          <a:srcRect t="5213" b="8044"/>
          <a:stretch/>
        </p:blipFill>
        <p:spPr>
          <a:xfrm>
            <a:off x="8257719" y="1195026"/>
            <a:ext cx="3852323" cy="4607244"/>
          </a:xfrm>
          <a:prstGeom prst="rect">
            <a:avLst/>
          </a:prstGeom>
          <a:noFill/>
          <a:ln>
            <a:solidFill>
              <a:schemeClr val="tx1"/>
            </a:solidFill>
          </a:ln>
        </p:spPr>
      </p:pic>
      <p:sp>
        <p:nvSpPr>
          <p:cNvPr id="180" name="Google Shape;180;p25"/>
          <p:cNvSpPr txBox="1">
            <a:spLocks noGrp="1"/>
          </p:cNvSpPr>
          <p:nvPr>
            <p:ph type="title"/>
          </p:nvPr>
        </p:nvSpPr>
        <p:spPr>
          <a:xfrm>
            <a:off x="280320" y="142223"/>
            <a:ext cx="10419200" cy="1143200"/>
          </a:xfrm>
          <a:prstGeom prst="rect">
            <a:avLst/>
          </a:prstGeom>
        </p:spPr>
        <p:txBody>
          <a:bodyPr spcFirstLastPara="1" vert="horz" wrap="square" lIns="121900" tIns="121900" rIns="121900" bIns="121900" rtlCol="0" anchor="t" anchorCtr="0">
            <a:noAutofit/>
          </a:bodyPr>
          <a:lstStyle/>
          <a:p>
            <a:pPr>
              <a:spcBef>
                <a:spcPts val="0"/>
              </a:spcBef>
            </a:pPr>
            <a:r>
              <a:rPr lang="en" sz="3467" b="1" dirty="0">
                <a:solidFill>
                  <a:schemeClr val="accent2"/>
                </a:solidFill>
              </a:rPr>
              <a:t>Templates: Inquiry Arc, 5 Es, and Hyperdocs</a:t>
            </a:r>
            <a:endParaRPr sz="3467" b="1" dirty="0">
              <a:solidFill>
                <a:schemeClr val="accent2"/>
              </a:solidFill>
            </a:endParaRPr>
          </a:p>
        </p:txBody>
      </p:sp>
      <p:pic>
        <p:nvPicPr>
          <p:cNvPr id="181" name="Google Shape;181;p25" descr="5 Es template  to engage, explore, explain, elaborate, and evaluate. Created by Caitlin Tucker.">
            <a:hlinkClick r:id="rId4"/>
          </p:cNvPr>
          <p:cNvPicPr preferRelativeResize="0"/>
          <p:nvPr/>
        </p:nvPicPr>
        <p:blipFill>
          <a:blip r:embed="rId5">
            <a:alphaModFix/>
          </a:blip>
          <a:stretch>
            <a:fillRect/>
          </a:stretch>
        </p:blipFill>
        <p:spPr>
          <a:xfrm>
            <a:off x="4379739" y="884941"/>
            <a:ext cx="3759901" cy="4580833"/>
          </a:xfrm>
          <a:prstGeom prst="rect">
            <a:avLst/>
          </a:prstGeom>
          <a:noFill/>
          <a:ln>
            <a:solidFill>
              <a:schemeClr val="tx1"/>
            </a:solidFill>
          </a:ln>
        </p:spPr>
      </p:pic>
      <p:sp>
        <p:nvSpPr>
          <p:cNvPr id="182" name="Google Shape;182;p25"/>
          <p:cNvSpPr txBox="1"/>
          <p:nvPr/>
        </p:nvSpPr>
        <p:spPr>
          <a:xfrm>
            <a:off x="4766459" y="5554183"/>
            <a:ext cx="3491260" cy="318573"/>
          </a:xfrm>
          <a:prstGeom prst="rect">
            <a:avLst/>
          </a:prstGeom>
          <a:noFill/>
          <a:ln>
            <a:noFill/>
          </a:ln>
        </p:spPr>
        <p:txBody>
          <a:bodyPr spcFirstLastPara="1" wrap="square" lIns="121900" tIns="121900" rIns="121900" bIns="121900" anchor="t" anchorCtr="0">
            <a:noAutofit/>
          </a:bodyPr>
          <a:lstStyle/>
          <a:p>
            <a:r>
              <a:rPr lang="en" sz="2400" dirty="0">
                <a:latin typeface="Arial" panose="020B0604020202020204" pitchFamily="34" charset="0"/>
                <a:ea typeface="Raleway Light"/>
                <a:cs typeface="Arial" panose="020B0604020202020204" pitchFamily="34" charset="0"/>
                <a:sym typeface="Raleway Light"/>
              </a:rPr>
              <a:t>Source: Catlin Tucker</a:t>
            </a:r>
          </a:p>
          <a:p>
            <a:r>
              <a:rPr lang="en" sz="2400" dirty="0">
                <a:solidFill>
                  <a:srgbClr val="0000FF"/>
                </a:solidFill>
                <a:latin typeface="Arial" panose="020B0604020202020204" pitchFamily="34" charset="0"/>
                <a:ea typeface="+mn-lt"/>
                <a:cs typeface="Arial" panose="020B0604020202020204" pitchFamily="34" charset="0"/>
                <a:hlinkClick r:id="rId6" tooltip="Template - Hyperdoc">
                  <a:extLst>
                    <a:ext uri="{A12FA001-AC4F-418D-AE19-62706E023703}">
                      <ahyp:hlinkClr xmlns:ahyp="http://schemas.microsoft.com/office/drawing/2018/hyperlinkcolor" val="tx"/>
                    </a:ext>
                  </a:extLst>
                </a:hlinkClick>
              </a:rPr>
              <a:t>https://hyperdocs.co/</a:t>
            </a:r>
            <a:endParaRPr lang="en" dirty="0">
              <a:solidFill>
                <a:srgbClr val="0000FF"/>
              </a:solidFill>
              <a:latin typeface="Arial" panose="020B0604020202020204" pitchFamily="34" charset="0"/>
              <a:cs typeface="Arial" panose="020B0604020202020204" pitchFamily="34" charset="0"/>
            </a:endParaRPr>
          </a:p>
        </p:txBody>
      </p:sp>
      <p:sp>
        <p:nvSpPr>
          <p:cNvPr id="183" name="Google Shape;183;p25"/>
          <p:cNvSpPr txBox="1"/>
          <p:nvPr/>
        </p:nvSpPr>
        <p:spPr>
          <a:xfrm>
            <a:off x="8257719" y="5782359"/>
            <a:ext cx="3980090" cy="189177"/>
          </a:xfrm>
          <a:prstGeom prst="rect">
            <a:avLst/>
          </a:prstGeom>
          <a:noFill/>
          <a:ln>
            <a:noFill/>
          </a:ln>
        </p:spPr>
        <p:txBody>
          <a:bodyPr spcFirstLastPara="1" wrap="square" lIns="121900" tIns="121900" rIns="121900" bIns="121900" anchor="t" anchorCtr="0">
            <a:noAutofit/>
          </a:bodyPr>
          <a:lstStyle/>
          <a:p>
            <a:r>
              <a:rPr lang="en" sz="2400" dirty="0">
                <a:latin typeface="Arial" panose="020B0604020202020204" pitchFamily="34" charset="0"/>
                <a:ea typeface="Raleway Light"/>
                <a:cs typeface="Arial" panose="020B0604020202020204" pitchFamily="34" charset="0"/>
                <a:sym typeface="Raleway Light"/>
              </a:rPr>
              <a:t>Source: Brienne Peers</a:t>
            </a:r>
            <a:endParaRPr lang="en" sz="2400" dirty="0">
              <a:latin typeface="Arial" panose="020B0604020202020204" pitchFamily="34" charset="0"/>
              <a:ea typeface="Raleway Light"/>
              <a:cs typeface="Arial" panose="020B0604020202020204" pitchFamily="34" charset="0"/>
            </a:endParaRPr>
          </a:p>
          <a:p>
            <a:endParaRPr lang="en" sz="2400" dirty="0">
              <a:latin typeface="Arial" panose="020B0604020202020204" pitchFamily="34" charset="0"/>
              <a:cs typeface="Arial" panose="020B0604020202020204" pitchFamily="34" charset="0"/>
            </a:endParaRPr>
          </a:p>
        </p:txBody>
      </p:sp>
      <p:sp>
        <p:nvSpPr>
          <p:cNvPr id="184" name="Google Shape;184;p25">
            <a:extLst>
              <a:ext uri="{C183D7F6-B498-43B3-948B-1728B52AA6E4}">
                <adec:decorative xmlns:adec="http://schemas.microsoft.com/office/drawing/2017/decorative" val="1"/>
              </a:ext>
            </a:extLst>
          </p:cNvPr>
          <p:cNvSpPr/>
          <p:nvPr/>
        </p:nvSpPr>
        <p:spPr>
          <a:xfrm>
            <a:off x="10871404" y="511461"/>
            <a:ext cx="568664" cy="568664"/>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rgbClr val="FFB600"/>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nvGrpSpPr>
          <p:cNvPr id="185" name="Google Shape;185;p25">
            <a:extLst>
              <a:ext uri="{C183D7F6-B498-43B3-948B-1728B52AA6E4}">
                <adec:decorative xmlns:adec="http://schemas.microsoft.com/office/drawing/2017/decorative" val="1"/>
              </a:ext>
            </a:extLst>
          </p:cNvPr>
          <p:cNvGrpSpPr/>
          <p:nvPr/>
        </p:nvGrpSpPr>
        <p:grpSpPr>
          <a:xfrm>
            <a:off x="10785492" y="425549"/>
            <a:ext cx="971133" cy="991131"/>
            <a:chOff x="3955900" y="2984500"/>
            <a:chExt cx="414000" cy="422525"/>
          </a:xfrm>
        </p:grpSpPr>
        <p:sp>
          <p:nvSpPr>
            <p:cNvPr id="186" name="Google Shape;186;p25"/>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rgbClr val="FFB600"/>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7" name="Google Shape;187;p25"/>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rgbClr val="FFB600"/>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sp>
        <p:nvSpPr>
          <p:cNvPr id="14" name="Google Shape;182;p25">
            <a:extLst>
              <a:ext uri="{FF2B5EF4-FFF2-40B4-BE49-F238E27FC236}">
                <a16:creationId xmlns:a16="http://schemas.microsoft.com/office/drawing/2014/main" id="{D3A520CB-CE54-014B-B443-3EA6A9432BD2}"/>
              </a:ext>
            </a:extLst>
          </p:cNvPr>
          <p:cNvSpPr txBox="1"/>
          <p:nvPr/>
        </p:nvSpPr>
        <p:spPr>
          <a:xfrm>
            <a:off x="1066728" y="5662669"/>
            <a:ext cx="3908203" cy="1143200"/>
          </a:xfrm>
          <a:prstGeom prst="rect">
            <a:avLst/>
          </a:prstGeom>
          <a:noFill/>
          <a:ln>
            <a:noFill/>
          </a:ln>
        </p:spPr>
        <p:txBody>
          <a:bodyPr spcFirstLastPara="1" wrap="square" lIns="121900" tIns="121900" rIns="121900" bIns="121900" anchor="t" anchorCtr="0">
            <a:noAutofit/>
          </a:bodyPr>
          <a:lstStyle/>
          <a:p>
            <a:r>
              <a:rPr lang="en" sz="2400" dirty="0">
                <a:latin typeface="Arial" panose="020B0604020202020204" pitchFamily="34" charset="0"/>
                <a:ea typeface="Raleway Light"/>
                <a:cs typeface="Arial" panose="020B0604020202020204" pitchFamily="34" charset="0"/>
                <a:sym typeface="Raleway Light"/>
              </a:rPr>
              <a:t>Source: </a:t>
            </a:r>
            <a:r>
              <a:rPr lang="en" sz="2400" i="1" dirty="0">
                <a:latin typeface="Arial" panose="020B0604020202020204" pitchFamily="34" charset="0"/>
                <a:ea typeface="Raleway Light"/>
                <a:cs typeface="Arial" panose="020B0604020202020204" pitchFamily="34" charset="0"/>
                <a:sym typeface="Raleway Light"/>
              </a:rPr>
              <a:t>C3 Framework</a:t>
            </a:r>
            <a:r>
              <a:rPr lang="en" sz="2400" dirty="0">
                <a:latin typeface="Arial" panose="020B0604020202020204" pitchFamily="34" charset="0"/>
                <a:ea typeface="Raleway Light"/>
                <a:cs typeface="Arial" panose="020B0604020202020204" pitchFamily="34" charset="0"/>
                <a:sym typeface="Raleway Light"/>
              </a:rPr>
              <a:t>, National Council for the Social Studies</a:t>
            </a:r>
            <a:endParaRPr lang="en-US" sz="2400" dirty="0">
              <a:latin typeface="Arial" panose="020B0604020202020204" pitchFamily="34" charset="0"/>
              <a:ea typeface="Raleway Light"/>
              <a:cs typeface="Arial" panose="020B0604020202020204" pitchFamily="34" charset="0"/>
            </a:endParaRPr>
          </a:p>
        </p:txBody>
      </p:sp>
      <p:sp>
        <p:nvSpPr>
          <p:cNvPr id="3" name="TextBox 2">
            <a:extLst>
              <a:ext uri="{FF2B5EF4-FFF2-40B4-BE49-F238E27FC236}">
                <a16:creationId xmlns:a16="http://schemas.microsoft.com/office/drawing/2014/main" id="{7D20311B-F456-4151-9DA0-FA3FCE01B4A5}"/>
              </a:ext>
            </a:extLst>
          </p:cNvPr>
          <p:cNvSpPr txBox="1"/>
          <p:nvPr/>
        </p:nvSpPr>
        <p:spPr>
          <a:xfrm>
            <a:off x="175083" y="1465314"/>
            <a:ext cx="4076889" cy="4154984"/>
          </a:xfrm>
          <a:prstGeom prst="rect">
            <a:avLst/>
          </a:prstGeom>
          <a:noFill/>
        </p:spPr>
        <p:txBody>
          <a:bodyPr wrap="square" rtlCol="0">
            <a:spAutoFit/>
          </a:bodyPr>
          <a:lstStyle/>
          <a:p>
            <a:r>
              <a:rPr lang="en-US" sz="2400" b="1" dirty="0">
                <a:solidFill>
                  <a:schemeClr val="accent5"/>
                </a:solidFill>
                <a:latin typeface="Arial" panose="020B0604020202020204" pitchFamily="34" charset="0"/>
                <a:cs typeface="Arial" panose="020B0604020202020204" pitchFamily="34" charset="0"/>
              </a:rPr>
              <a:t>Dimension 1</a:t>
            </a:r>
            <a:r>
              <a:rPr lang="en-US" sz="2400" dirty="0">
                <a:latin typeface="Arial" panose="020B0604020202020204" pitchFamily="34" charset="0"/>
                <a:cs typeface="Arial" panose="020B0604020202020204" pitchFamily="34" charset="0"/>
              </a:rPr>
              <a:t>: Developing Questions and Planning Inquiries. </a:t>
            </a:r>
          </a:p>
          <a:p>
            <a:r>
              <a:rPr lang="en-US" sz="2400" b="1" dirty="0">
                <a:solidFill>
                  <a:srgbClr val="7030A0"/>
                </a:solidFill>
                <a:latin typeface="Arial" panose="020B0604020202020204" pitchFamily="34" charset="0"/>
                <a:cs typeface="Arial" panose="020B0604020202020204" pitchFamily="34" charset="0"/>
              </a:rPr>
              <a:t>Dimension 2</a:t>
            </a:r>
            <a:r>
              <a:rPr lang="en-US" sz="2400" dirty="0">
                <a:latin typeface="Arial" panose="020B0604020202020204" pitchFamily="34" charset="0"/>
                <a:cs typeface="Arial" panose="020B0604020202020204" pitchFamily="34" charset="0"/>
              </a:rPr>
              <a:t>: Applying Disciplinary Tools</a:t>
            </a:r>
          </a:p>
          <a:p>
            <a:r>
              <a:rPr lang="en-US" sz="2400" b="1" dirty="0">
                <a:solidFill>
                  <a:schemeClr val="accent4">
                    <a:lumMod val="50000"/>
                  </a:schemeClr>
                </a:solidFill>
                <a:latin typeface="Arial" panose="020B0604020202020204" pitchFamily="34" charset="0"/>
                <a:cs typeface="Arial" panose="020B0604020202020204" pitchFamily="34" charset="0"/>
              </a:rPr>
              <a:t>Dimension 3</a:t>
            </a:r>
            <a:r>
              <a:rPr lang="en-US" sz="2400" dirty="0">
                <a:latin typeface="Arial" panose="020B0604020202020204" pitchFamily="34" charset="0"/>
                <a:cs typeface="Arial" panose="020B0604020202020204" pitchFamily="34" charset="0"/>
              </a:rPr>
              <a:t>: Evaluating Sources and Using Evidence</a:t>
            </a:r>
          </a:p>
          <a:p>
            <a:r>
              <a:rPr lang="en-US" sz="2400" b="1" dirty="0">
                <a:solidFill>
                  <a:srgbClr val="FF0000"/>
                </a:solidFill>
                <a:latin typeface="Arial" panose="020B0604020202020204" pitchFamily="34" charset="0"/>
                <a:cs typeface="Arial" panose="020B0604020202020204" pitchFamily="34" charset="0"/>
              </a:rPr>
              <a:t>Dimension 4</a:t>
            </a:r>
            <a:r>
              <a:rPr lang="en-US" sz="2400" dirty="0">
                <a:latin typeface="Arial" panose="020B0604020202020204" pitchFamily="34" charset="0"/>
                <a:cs typeface="Arial" panose="020B0604020202020204" pitchFamily="34" charset="0"/>
              </a:rPr>
              <a:t>: Communicating Conclusions and Taking Informed Action</a:t>
            </a:r>
          </a:p>
        </p:txBody>
      </p:sp>
      <p:sp>
        <p:nvSpPr>
          <p:cNvPr id="4" name="TextBox 3">
            <a:extLst>
              <a:ext uri="{FF2B5EF4-FFF2-40B4-BE49-F238E27FC236}">
                <a16:creationId xmlns:a16="http://schemas.microsoft.com/office/drawing/2014/main" id="{ABAE7484-F5F8-40F3-BAE1-E8961D740A48}"/>
              </a:ext>
            </a:extLst>
          </p:cNvPr>
          <p:cNvSpPr txBox="1"/>
          <p:nvPr/>
        </p:nvSpPr>
        <p:spPr>
          <a:xfrm>
            <a:off x="175084" y="815458"/>
            <a:ext cx="3877278" cy="584775"/>
          </a:xfrm>
          <a:prstGeom prst="rect">
            <a:avLst/>
          </a:prstGeom>
          <a:solidFill>
            <a:schemeClr val="tx1"/>
          </a:solidFill>
        </p:spPr>
        <p:txBody>
          <a:bodyPr wrap="square" rtlCol="0">
            <a:spAutoFit/>
          </a:bodyPr>
          <a:lstStyle/>
          <a:p>
            <a:pPr algn="ctr"/>
            <a:r>
              <a:rPr lang="en-US" sz="3200" dirty="0">
                <a:solidFill>
                  <a:schemeClr val="bg1"/>
                </a:solidFill>
                <a:latin typeface="Arial" panose="020B0604020202020204" pitchFamily="34" charset="0"/>
                <a:cs typeface="Arial" panose="020B0604020202020204" pitchFamily="34" charset="0"/>
              </a:rPr>
              <a:t>Inquiry Arc</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6"/>
          <p:cNvSpPr txBox="1">
            <a:spLocks noGrp="1"/>
          </p:cNvSpPr>
          <p:nvPr>
            <p:ph type="title"/>
          </p:nvPr>
        </p:nvSpPr>
        <p:spPr>
          <a:xfrm>
            <a:off x="323628" y="207040"/>
            <a:ext cx="10419200" cy="1143200"/>
          </a:xfrm>
          <a:prstGeom prst="rect">
            <a:avLst/>
          </a:prstGeom>
        </p:spPr>
        <p:txBody>
          <a:bodyPr spcFirstLastPara="1" vert="horz" wrap="square" lIns="121900" tIns="121900" rIns="121900" bIns="121900" rtlCol="0" anchor="t" anchorCtr="0">
            <a:noAutofit/>
          </a:bodyPr>
          <a:lstStyle/>
          <a:p>
            <a:pPr>
              <a:spcBef>
                <a:spcPts val="0"/>
              </a:spcBef>
            </a:pPr>
            <a:r>
              <a:rPr lang="en" sz="3467" b="1" dirty="0">
                <a:solidFill>
                  <a:schemeClr val="accent2"/>
                </a:solidFill>
              </a:rPr>
              <a:t>ELA/ELD Templates for Distance Learning</a:t>
            </a:r>
            <a:endParaRPr sz="3467" b="1" dirty="0">
              <a:solidFill>
                <a:schemeClr val="accent2"/>
              </a:solidFill>
            </a:endParaRPr>
          </a:p>
          <a:p>
            <a:pPr>
              <a:spcBef>
                <a:spcPts val="0"/>
              </a:spcBef>
            </a:pPr>
            <a:r>
              <a:rPr lang="en" sz="3467" b="1" dirty="0">
                <a:solidFill>
                  <a:srgbClr val="A64D79"/>
                </a:solidFill>
              </a:rPr>
              <a:t>Padlet</a:t>
            </a:r>
            <a:endParaRPr sz="3467" b="1" dirty="0">
              <a:solidFill>
                <a:srgbClr val="A64D79"/>
              </a:solidFill>
            </a:endParaRPr>
          </a:p>
        </p:txBody>
      </p:sp>
      <p:sp>
        <p:nvSpPr>
          <p:cNvPr id="193" name="Google Shape;193;p26"/>
          <p:cNvSpPr txBox="1">
            <a:spLocks noGrp="1"/>
          </p:cNvSpPr>
          <p:nvPr>
            <p:ph type="sldNum" idx="12"/>
          </p:nvPr>
        </p:nvSpPr>
        <p:spPr>
          <a:xfrm>
            <a:off x="11472533" y="6120400"/>
            <a:ext cx="719600" cy="737600"/>
          </a:xfrm>
          <a:prstGeom prst="rect">
            <a:avLst/>
          </a:prstGeom>
        </p:spPr>
        <p:txBody>
          <a:bodyPr spcFirstLastPara="1" vert="horz" wrap="square" lIns="121900" tIns="121900" rIns="121900" bIns="121900" rtlCol="0" anchor="ctr" anchorCtr="0">
            <a:noAutofit/>
          </a:bodyPr>
          <a:lstStyle/>
          <a:p>
            <a:pPr algn="ctr"/>
            <a:fld id="{00000000-1234-1234-1234-123412341234}" type="slidenum">
              <a:rPr lang="en"/>
              <a:pPr algn="ctr"/>
              <a:t>22</a:t>
            </a:fld>
            <a:endParaRPr/>
          </a:p>
        </p:txBody>
      </p:sp>
      <p:sp>
        <p:nvSpPr>
          <p:cNvPr id="194" name="Google Shape;194;p26"/>
          <p:cNvSpPr txBox="1"/>
          <p:nvPr/>
        </p:nvSpPr>
        <p:spPr>
          <a:xfrm>
            <a:off x="1456063" y="5983721"/>
            <a:ext cx="9439449" cy="146046"/>
          </a:xfrm>
          <a:prstGeom prst="rect">
            <a:avLst/>
          </a:prstGeom>
          <a:noFill/>
          <a:ln>
            <a:noFill/>
          </a:ln>
        </p:spPr>
        <p:txBody>
          <a:bodyPr spcFirstLastPara="1" wrap="square" lIns="121900" tIns="121900" rIns="121900" bIns="121900" anchor="t" anchorCtr="0">
            <a:noAutofit/>
          </a:bodyPr>
          <a:lstStyle/>
          <a:p>
            <a:r>
              <a:rPr lang="en" sz="2400" dirty="0">
                <a:latin typeface="Arial" panose="020B0604020202020204" pitchFamily="34" charset="0"/>
                <a:ea typeface="Raleway Light"/>
                <a:cs typeface="Arial" panose="020B0604020202020204" pitchFamily="34" charset="0"/>
                <a:sym typeface="Raleway Light"/>
              </a:rPr>
              <a:t>Source: Molly McCabe, CISC ELA/ELD Subcommittee, CCSESA</a:t>
            </a:r>
            <a:endParaRPr lang="en" sz="2400" dirty="0">
              <a:latin typeface="Arial" panose="020B0604020202020204" pitchFamily="34" charset="0"/>
              <a:ea typeface="Raleway Light"/>
              <a:cs typeface="Arial" panose="020B0604020202020204" pitchFamily="34" charset="0"/>
            </a:endParaRPr>
          </a:p>
          <a:p>
            <a:r>
              <a:rPr lang="en-US" sz="2400" dirty="0">
                <a:solidFill>
                  <a:srgbClr val="0000FF"/>
                </a:solidFill>
                <a:latin typeface="Arial" panose="020B0604020202020204" pitchFamily="34" charset="0"/>
                <a:ea typeface="+mn-lt"/>
                <a:cs typeface="Arial" panose="020B0604020202020204" pitchFamily="34" charset="0"/>
                <a:hlinkClick r:id="rId3" tooltip="Padlet for ELA/ELD Templates for Distance Learning">
                  <a:extLst>
                    <a:ext uri="{A12FA001-AC4F-418D-AE19-62706E023703}">
                      <ahyp:hlinkClr xmlns:ahyp="http://schemas.microsoft.com/office/drawing/2018/hyperlinkcolor" val="tx"/>
                    </a:ext>
                  </a:extLst>
                </a:hlinkClick>
              </a:rPr>
              <a:t>https://padlet.com/molly1alex/46cd5i6g08rcmc72</a:t>
            </a:r>
            <a:endParaRPr lang="en" sz="2400" dirty="0">
              <a:solidFill>
                <a:srgbClr val="0000FF"/>
              </a:solidFill>
              <a:latin typeface="Arial" panose="020B0604020202020204" pitchFamily="34" charset="0"/>
              <a:cs typeface="Arial" panose="020B0604020202020204" pitchFamily="34" charset="0"/>
            </a:endParaRPr>
          </a:p>
        </p:txBody>
      </p:sp>
      <p:pic>
        <p:nvPicPr>
          <p:cNvPr id="195" name="Google Shape;195;p26" descr="Padlet containing templates for Distance Learning available at https://padlet.com/molly1alex/46cd5i6g08rcmc72">
            <a:hlinkClick r:id="rId3"/>
          </p:cNvPr>
          <p:cNvPicPr preferRelativeResize="0"/>
          <p:nvPr/>
        </p:nvPicPr>
        <p:blipFill>
          <a:blip r:embed="rId4">
            <a:alphaModFix/>
          </a:blip>
          <a:stretch>
            <a:fillRect/>
          </a:stretch>
        </p:blipFill>
        <p:spPr>
          <a:xfrm>
            <a:off x="1253111" y="1350240"/>
            <a:ext cx="9248461" cy="4636492"/>
          </a:xfrm>
          <a:prstGeom prst="rect">
            <a:avLst/>
          </a:prstGeom>
          <a:noFill/>
          <a:ln>
            <a:noFill/>
          </a:ln>
        </p:spPr>
      </p:pic>
      <p:grpSp>
        <p:nvGrpSpPr>
          <p:cNvPr id="196" name="Google Shape;196;p26">
            <a:extLst>
              <a:ext uri="{C183D7F6-B498-43B3-948B-1728B52AA6E4}">
                <adec:decorative xmlns:adec="http://schemas.microsoft.com/office/drawing/2017/decorative" val="1"/>
              </a:ext>
            </a:extLst>
          </p:cNvPr>
          <p:cNvGrpSpPr/>
          <p:nvPr/>
        </p:nvGrpSpPr>
        <p:grpSpPr>
          <a:xfrm>
            <a:off x="10826756" y="494417"/>
            <a:ext cx="973251" cy="855823"/>
            <a:chOff x="1928175" y="312600"/>
            <a:chExt cx="425000" cy="373700"/>
          </a:xfrm>
        </p:grpSpPr>
        <p:sp>
          <p:nvSpPr>
            <p:cNvPr id="197" name="Google Shape;197;p26"/>
            <p:cNvSpPr/>
            <p:nvPr/>
          </p:nvSpPr>
          <p:spPr>
            <a:xfrm>
              <a:off x="1928175" y="312600"/>
              <a:ext cx="425000" cy="373700"/>
            </a:xfrm>
            <a:custGeom>
              <a:avLst/>
              <a:gdLst/>
              <a:ahLst/>
              <a:cxnLst/>
              <a:rect l="l" t="t" r="r" b="b"/>
              <a:pathLst>
                <a:path w="17000" h="14948" extrusionOk="0">
                  <a:moveTo>
                    <a:pt x="16022" y="978"/>
                  </a:moveTo>
                  <a:lnTo>
                    <a:pt x="16022" y="13971"/>
                  </a:lnTo>
                  <a:lnTo>
                    <a:pt x="978" y="13971"/>
                  </a:lnTo>
                  <a:lnTo>
                    <a:pt x="978" y="978"/>
                  </a:lnTo>
                  <a:close/>
                  <a:moveTo>
                    <a:pt x="782" y="1"/>
                  </a:moveTo>
                  <a:lnTo>
                    <a:pt x="636" y="25"/>
                  </a:lnTo>
                  <a:lnTo>
                    <a:pt x="489" y="74"/>
                  </a:lnTo>
                  <a:lnTo>
                    <a:pt x="343" y="147"/>
                  </a:lnTo>
                  <a:lnTo>
                    <a:pt x="221" y="245"/>
                  </a:lnTo>
                  <a:lnTo>
                    <a:pt x="123" y="343"/>
                  </a:lnTo>
                  <a:lnTo>
                    <a:pt x="74" y="489"/>
                  </a:lnTo>
                  <a:lnTo>
                    <a:pt x="25" y="636"/>
                  </a:lnTo>
                  <a:lnTo>
                    <a:pt x="1" y="782"/>
                  </a:lnTo>
                  <a:lnTo>
                    <a:pt x="1" y="14166"/>
                  </a:lnTo>
                  <a:lnTo>
                    <a:pt x="25" y="14313"/>
                  </a:lnTo>
                  <a:lnTo>
                    <a:pt x="74" y="14459"/>
                  </a:lnTo>
                  <a:lnTo>
                    <a:pt x="123" y="14606"/>
                  </a:lnTo>
                  <a:lnTo>
                    <a:pt x="221" y="14703"/>
                  </a:lnTo>
                  <a:lnTo>
                    <a:pt x="343" y="14801"/>
                  </a:lnTo>
                  <a:lnTo>
                    <a:pt x="489" y="14874"/>
                  </a:lnTo>
                  <a:lnTo>
                    <a:pt x="636" y="14923"/>
                  </a:lnTo>
                  <a:lnTo>
                    <a:pt x="782" y="14948"/>
                  </a:lnTo>
                  <a:lnTo>
                    <a:pt x="16218" y="14948"/>
                  </a:lnTo>
                  <a:lnTo>
                    <a:pt x="16364" y="14923"/>
                  </a:lnTo>
                  <a:lnTo>
                    <a:pt x="16511" y="14874"/>
                  </a:lnTo>
                  <a:lnTo>
                    <a:pt x="16657" y="14801"/>
                  </a:lnTo>
                  <a:lnTo>
                    <a:pt x="16779" y="14703"/>
                  </a:lnTo>
                  <a:lnTo>
                    <a:pt x="16877" y="14606"/>
                  </a:lnTo>
                  <a:lnTo>
                    <a:pt x="16926" y="14459"/>
                  </a:lnTo>
                  <a:lnTo>
                    <a:pt x="16975" y="14313"/>
                  </a:lnTo>
                  <a:lnTo>
                    <a:pt x="16999" y="14166"/>
                  </a:lnTo>
                  <a:lnTo>
                    <a:pt x="16999" y="782"/>
                  </a:lnTo>
                  <a:lnTo>
                    <a:pt x="16975" y="636"/>
                  </a:lnTo>
                  <a:lnTo>
                    <a:pt x="16926" y="489"/>
                  </a:lnTo>
                  <a:lnTo>
                    <a:pt x="16877" y="343"/>
                  </a:lnTo>
                  <a:lnTo>
                    <a:pt x="16779" y="245"/>
                  </a:lnTo>
                  <a:lnTo>
                    <a:pt x="16657" y="147"/>
                  </a:lnTo>
                  <a:lnTo>
                    <a:pt x="16511" y="74"/>
                  </a:lnTo>
                  <a:lnTo>
                    <a:pt x="16364" y="25"/>
                  </a:lnTo>
                  <a:lnTo>
                    <a:pt x="16218" y="1"/>
                  </a:lnTo>
                  <a:close/>
                </a:path>
              </a:pathLst>
            </a:custGeom>
            <a:solidFill>
              <a:srgbClr val="FFB600"/>
            </a:solidFill>
            <a:ln>
              <a:noFill/>
            </a:ln>
          </p:spPr>
          <p:txBody>
            <a:bodyPr spcFirstLastPara="1" wrap="square" lIns="121900" tIns="121900" rIns="121900" bIns="121900" anchor="ctr" anchorCtr="0">
              <a:noAutofit/>
            </a:bodyPr>
            <a:lstStyle/>
            <a:p>
              <a:endParaRPr sz="2400"/>
            </a:p>
          </p:txBody>
        </p:sp>
        <p:sp>
          <p:nvSpPr>
            <p:cNvPr id="198" name="Google Shape;198;p26"/>
            <p:cNvSpPr/>
            <p:nvPr/>
          </p:nvSpPr>
          <p:spPr>
            <a:xfrm>
              <a:off x="1964825" y="349250"/>
              <a:ext cx="351700" cy="300425"/>
            </a:xfrm>
            <a:custGeom>
              <a:avLst/>
              <a:gdLst/>
              <a:ahLst/>
              <a:cxnLst/>
              <a:rect l="l" t="t" r="r" b="b"/>
              <a:pathLst>
                <a:path w="14068" h="12017" extrusionOk="0">
                  <a:moveTo>
                    <a:pt x="10111" y="1563"/>
                  </a:moveTo>
                  <a:lnTo>
                    <a:pt x="10307" y="1588"/>
                  </a:lnTo>
                  <a:lnTo>
                    <a:pt x="10502" y="1612"/>
                  </a:lnTo>
                  <a:lnTo>
                    <a:pt x="10697" y="1661"/>
                  </a:lnTo>
                  <a:lnTo>
                    <a:pt x="10868" y="1734"/>
                  </a:lnTo>
                  <a:lnTo>
                    <a:pt x="11039" y="1807"/>
                  </a:lnTo>
                  <a:lnTo>
                    <a:pt x="11186" y="1905"/>
                  </a:lnTo>
                  <a:lnTo>
                    <a:pt x="11357" y="2027"/>
                  </a:lnTo>
                  <a:lnTo>
                    <a:pt x="11479" y="2149"/>
                  </a:lnTo>
                  <a:lnTo>
                    <a:pt x="11625" y="2271"/>
                  </a:lnTo>
                  <a:lnTo>
                    <a:pt x="11723" y="2442"/>
                  </a:lnTo>
                  <a:lnTo>
                    <a:pt x="11821" y="2589"/>
                  </a:lnTo>
                  <a:lnTo>
                    <a:pt x="11894" y="2760"/>
                  </a:lnTo>
                  <a:lnTo>
                    <a:pt x="11967" y="2955"/>
                  </a:lnTo>
                  <a:lnTo>
                    <a:pt x="12016" y="3126"/>
                  </a:lnTo>
                  <a:lnTo>
                    <a:pt x="12041" y="3322"/>
                  </a:lnTo>
                  <a:lnTo>
                    <a:pt x="12065" y="3517"/>
                  </a:lnTo>
                  <a:lnTo>
                    <a:pt x="12041" y="3737"/>
                  </a:lnTo>
                  <a:lnTo>
                    <a:pt x="12016" y="3908"/>
                  </a:lnTo>
                  <a:lnTo>
                    <a:pt x="11967" y="4103"/>
                  </a:lnTo>
                  <a:lnTo>
                    <a:pt x="11894" y="4274"/>
                  </a:lnTo>
                  <a:lnTo>
                    <a:pt x="11821" y="4445"/>
                  </a:lnTo>
                  <a:lnTo>
                    <a:pt x="11723" y="4616"/>
                  </a:lnTo>
                  <a:lnTo>
                    <a:pt x="11625" y="4763"/>
                  </a:lnTo>
                  <a:lnTo>
                    <a:pt x="11479" y="4909"/>
                  </a:lnTo>
                  <a:lnTo>
                    <a:pt x="11357" y="5031"/>
                  </a:lnTo>
                  <a:lnTo>
                    <a:pt x="11186" y="5153"/>
                  </a:lnTo>
                  <a:lnTo>
                    <a:pt x="11039" y="5251"/>
                  </a:lnTo>
                  <a:lnTo>
                    <a:pt x="10868" y="5324"/>
                  </a:lnTo>
                  <a:lnTo>
                    <a:pt x="10697" y="5398"/>
                  </a:lnTo>
                  <a:lnTo>
                    <a:pt x="10502" y="5446"/>
                  </a:lnTo>
                  <a:lnTo>
                    <a:pt x="10307" y="5471"/>
                  </a:lnTo>
                  <a:lnTo>
                    <a:pt x="9916" y="5471"/>
                  </a:lnTo>
                  <a:lnTo>
                    <a:pt x="9720" y="5446"/>
                  </a:lnTo>
                  <a:lnTo>
                    <a:pt x="9525" y="5398"/>
                  </a:lnTo>
                  <a:lnTo>
                    <a:pt x="9354" y="5324"/>
                  </a:lnTo>
                  <a:lnTo>
                    <a:pt x="9183" y="5251"/>
                  </a:lnTo>
                  <a:lnTo>
                    <a:pt x="9012" y="5153"/>
                  </a:lnTo>
                  <a:lnTo>
                    <a:pt x="8866" y="5031"/>
                  </a:lnTo>
                  <a:lnTo>
                    <a:pt x="8719" y="4909"/>
                  </a:lnTo>
                  <a:lnTo>
                    <a:pt x="8597" y="4763"/>
                  </a:lnTo>
                  <a:lnTo>
                    <a:pt x="8475" y="4616"/>
                  </a:lnTo>
                  <a:lnTo>
                    <a:pt x="8377" y="4445"/>
                  </a:lnTo>
                  <a:lnTo>
                    <a:pt x="8304" y="4274"/>
                  </a:lnTo>
                  <a:lnTo>
                    <a:pt x="8231" y="4103"/>
                  </a:lnTo>
                  <a:lnTo>
                    <a:pt x="8182" y="3908"/>
                  </a:lnTo>
                  <a:lnTo>
                    <a:pt x="8157" y="3737"/>
                  </a:lnTo>
                  <a:lnTo>
                    <a:pt x="8157" y="3517"/>
                  </a:lnTo>
                  <a:lnTo>
                    <a:pt x="8157" y="3322"/>
                  </a:lnTo>
                  <a:lnTo>
                    <a:pt x="8182" y="3126"/>
                  </a:lnTo>
                  <a:lnTo>
                    <a:pt x="8231" y="2955"/>
                  </a:lnTo>
                  <a:lnTo>
                    <a:pt x="8304" y="2760"/>
                  </a:lnTo>
                  <a:lnTo>
                    <a:pt x="8377" y="2589"/>
                  </a:lnTo>
                  <a:lnTo>
                    <a:pt x="8475" y="2442"/>
                  </a:lnTo>
                  <a:lnTo>
                    <a:pt x="8597" y="2271"/>
                  </a:lnTo>
                  <a:lnTo>
                    <a:pt x="8719" y="2149"/>
                  </a:lnTo>
                  <a:lnTo>
                    <a:pt x="8866" y="2027"/>
                  </a:lnTo>
                  <a:lnTo>
                    <a:pt x="9012" y="1905"/>
                  </a:lnTo>
                  <a:lnTo>
                    <a:pt x="9183" y="1807"/>
                  </a:lnTo>
                  <a:lnTo>
                    <a:pt x="9354" y="1734"/>
                  </a:lnTo>
                  <a:lnTo>
                    <a:pt x="9525" y="1661"/>
                  </a:lnTo>
                  <a:lnTo>
                    <a:pt x="9720" y="1612"/>
                  </a:lnTo>
                  <a:lnTo>
                    <a:pt x="9916" y="1588"/>
                  </a:lnTo>
                  <a:lnTo>
                    <a:pt x="10111" y="1563"/>
                  </a:lnTo>
                  <a:close/>
                  <a:moveTo>
                    <a:pt x="0" y="0"/>
                  </a:moveTo>
                  <a:lnTo>
                    <a:pt x="0" y="9232"/>
                  </a:lnTo>
                  <a:lnTo>
                    <a:pt x="3248" y="5080"/>
                  </a:lnTo>
                  <a:lnTo>
                    <a:pt x="3346" y="4958"/>
                  </a:lnTo>
                  <a:lnTo>
                    <a:pt x="3468" y="4885"/>
                  </a:lnTo>
                  <a:lnTo>
                    <a:pt x="3590" y="4836"/>
                  </a:lnTo>
                  <a:lnTo>
                    <a:pt x="3737" y="4811"/>
                  </a:lnTo>
                  <a:lnTo>
                    <a:pt x="3859" y="4836"/>
                  </a:lnTo>
                  <a:lnTo>
                    <a:pt x="4005" y="4885"/>
                  </a:lnTo>
                  <a:lnTo>
                    <a:pt x="4128" y="4958"/>
                  </a:lnTo>
                  <a:lnTo>
                    <a:pt x="4225" y="5080"/>
                  </a:lnTo>
                  <a:lnTo>
                    <a:pt x="9647" y="12016"/>
                  </a:lnTo>
                  <a:lnTo>
                    <a:pt x="10233" y="12016"/>
                  </a:lnTo>
                  <a:lnTo>
                    <a:pt x="10087" y="11772"/>
                  </a:lnTo>
                  <a:lnTo>
                    <a:pt x="8157" y="9305"/>
                  </a:lnTo>
                  <a:lnTo>
                    <a:pt x="9403" y="7718"/>
                  </a:lnTo>
                  <a:lnTo>
                    <a:pt x="9501" y="7596"/>
                  </a:lnTo>
                  <a:lnTo>
                    <a:pt x="9623" y="7522"/>
                  </a:lnTo>
                  <a:lnTo>
                    <a:pt x="9745" y="7473"/>
                  </a:lnTo>
                  <a:lnTo>
                    <a:pt x="9891" y="7449"/>
                  </a:lnTo>
                  <a:lnTo>
                    <a:pt x="10014" y="7473"/>
                  </a:lnTo>
                  <a:lnTo>
                    <a:pt x="10160" y="7522"/>
                  </a:lnTo>
                  <a:lnTo>
                    <a:pt x="10282" y="7596"/>
                  </a:lnTo>
                  <a:lnTo>
                    <a:pt x="10380" y="7718"/>
                  </a:lnTo>
                  <a:lnTo>
                    <a:pt x="13750" y="12016"/>
                  </a:lnTo>
                  <a:lnTo>
                    <a:pt x="14068" y="12016"/>
                  </a:lnTo>
                  <a:lnTo>
                    <a:pt x="14068" y="0"/>
                  </a:lnTo>
                  <a:close/>
                </a:path>
              </a:pathLst>
            </a:custGeom>
            <a:solidFill>
              <a:srgbClr val="FFB600"/>
            </a:solidFill>
            <a:ln>
              <a:noFill/>
            </a:ln>
          </p:spPr>
          <p:txBody>
            <a:bodyPr spcFirstLastPara="1" wrap="square" lIns="121900" tIns="121900" rIns="121900" bIns="121900" anchor="ctr" anchorCtr="0">
              <a:noAutofit/>
            </a:bodyPr>
            <a:lstStyle/>
            <a:p>
              <a:endParaRPr sz="2400"/>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7"/>
          <p:cNvSpPr txBox="1">
            <a:spLocks noGrp="1"/>
          </p:cNvSpPr>
          <p:nvPr>
            <p:ph type="title"/>
          </p:nvPr>
        </p:nvSpPr>
        <p:spPr>
          <a:xfrm>
            <a:off x="-7051" y="-3495"/>
            <a:ext cx="10419200" cy="1143200"/>
          </a:xfrm>
          <a:prstGeom prst="rect">
            <a:avLst/>
          </a:prstGeom>
        </p:spPr>
        <p:txBody>
          <a:bodyPr spcFirstLastPara="1" vert="horz" wrap="square" lIns="121900" tIns="121900" rIns="121900" bIns="121900" rtlCol="0" anchor="t" anchorCtr="0">
            <a:noAutofit/>
          </a:bodyPr>
          <a:lstStyle/>
          <a:p>
            <a:pPr>
              <a:spcBef>
                <a:spcPts val="0"/>
              </a:spcBef>
            </a:pPr>
            <a:r>
              <a:rPr lang="en" sz="3467" b="1" dirty="0">
                <a:solidFill>
                  <a:schemeClr val="accent2"/>
                </a:solidFill>
              </a:rPr>
              <a:t>Designated ELD Template </a:t>
            </a:r>
            <a:endParaRPr sz="3467" b="1" dirty="0">
              <a:solidFill>
                <a:schemeClr val="accent2"/>
              </a:solidFill>
            </a:endParaRPr>
          </a:p>
        </p:txBody>
      </p:sp>
      <p:sp>
        <p:nvSpPr>
          <p:cNvPr id="204" name="Google Shape;204;p27"/>
          <p:cNvSpPr txBox="1">
            <a:spLocks noGrp="1"/>
          </p:cNvSpPr>
          <p:nvPr>
            <p:ph type="sldNum" idx="12"/>
          </p:nvPr>
        </p:nvSpPr>
        <p:spPr>
          <a:xfrm>
            <a:off x="11472533" y="6120400"/>
            <a:ext cx="719600" cy="737600"/>
          </a:xfrm>
          <a:prstGeom prst="rect">
            <a:avLst/>
          </a:prstGeom>
        </p:spPr>
        <p:txBody>
          <a:bodyPr spcFirstLastPara="1" vert="horz" wrap="square" lIns="121900" tIns="121900" rIns="121900" bIns="121900" rtlCol="0" anchor="ctr" anchorCtr="0">
            <a:noAutofit/>
          </a:bodyPr>
          <a:lstStyle/>
          <a:p>
            <a:pPr algn="ctr"/>
            <a:fld id="{00000000-1234-1234-1234-123412341234}" type="slidenum">
              <a:rPr lang="en">
                <a:latin typeface="Arial" panose="020B0604020202020204" pitchFamily="34" charset="0"/>
                <a:cs typeface="Arial" panose="020B0604020202020204" pitchFamily="34" charset="0"/>
              </a:rPr>
              <a:pPr algn="ctr"/>
              <a:t>23</a:t>
            </a:fld>
            <a:endParaRPr>
              <a:latin typeface="Arial" panose="020B0604020202020204" pitchFamily="34" charset="0"/>
              <a:cs typeface="Arial" panose="020B0604020202020204" pitchFamily="34" charset="0"/>
            </a:endParaRPr>
          </a:p>
        </p:txBody>
      </p:sp>
      <p:grpSp>
        <p:nvGrpSpPr>
          <p:cNvPr id="205" name="Google Shape;205;p27">
            <a:extLst>
              <a:ext uri="{C183D7F6-B498-43B3-948B-1728B52AA6E4}">
                <adec:decorative xmlns:adec="http://schemas.microsoft.com/office/drawing/2017/decorative" val="1"/>
              </a:ext>
            </a:extLst>
          </p:cNvPr>
          <p:cNvGrpSpPr/>
          <p:nvPr/>
        </p:nvGrpSpPr>
        <p:grpSpPr>
          <a:xfrm>
            <a:off x="10826756" y="494417"/>
            <a:ext cx="973251" cy="855823"/>
            <a:chOff x="1928175" y="312600"/>
            <a:chExt cx="425000" cy="373700"/>
          </a:xfrm>
        </p:grpSpPr>
        <p:sp>
          <p:nvSpPr>
            <p:cNvPr id="206" name="Google Shape;206;p27"/>
            <p:cNvSpPr/>
            <p:nvPr/>
          </p:nvSpPr>
          <p:spPr>
            <a:xfrm>
              <a:off x="1928175" y="312600"/>
              <a:ext cx="425000" cy="373700"/>
            </a:xfrm>
            <a:custGeom>
              <a:avLst/>
              <a:gdLst/>
              <a:ahLst/>
              <a:cxnLst/>
              <a:rect l="l" t="t" r="r" b="b"/>
              <a:pathLst>
                <a:path w="17000" h="14948" extrusionOk="0">
                  <a:moveTo>
                    <a:pt x="16022" y="978"/>
                  </a:moveTo>
                  <a:lnTo>
                    <a:pt x="16022" y="13971"/>
                  </a:lnTo>
                  <a:lnTo>
                    <a:pt x="978" y="13971"/>
                  </a:lnTo>
                  <a:lnTo>
                    <a:pt x="978" y="978"/>
                  </a:lnTo>
                  <a:close/>
                  <a:moveTo>
                    <a:pt x="782" y="1"/>
                  </a:moveTo>
                  <a:lnTo>
                    <a:pt x="636" y="25"/>
                  </a:lnTo>
                  <a:lnTo>
                    <a:pt x="489" y="74"/>
                  </a:lnTo>
                  <a:lnTo>
                    <a:pt x="343" y="147"/>
                  </a:lnTo>
                  <a:lnTo>
                    <a:pt x="221" y="245"/>
                  </a:lnTo>
                  <a:lnTo>
                    <a:pt x="123" y="343"/>
                  </a:lnTo>
                  <a:lnTo>
                    <a:pt x="74" y="489"/>
                  </a:lnTo>
                  <a:lnTo>
                    <a:pt x="25" y="636"/>
                  </a:lnTo>
                  <a:lnTo>
                    <a:pt x="1" y="782"/>
                  </a:lnTo>
                  <a:lnTo>
                    <a:pt x="1" y="14166"/>
                  </a:lnTo>
                  <a:lnTo>
                    <a:pt x="25" y="14313"/>
                  </a:lnTo>
                  <a:lnTo>
                    <a:pt x="74" y="14459"/>
                  </a:lnTo>
                  <a:lnTo>
                    <a:pt x="123" y="14606"/>
                  </a:lnTo>
                  <a:lnTo>
                    <a:pt x="221" y="14703"/>
                  </a:lnTo>
                  <a:lnTo>
                    <a:pt x="343" y="14801"/>
                  </a:lnTo>
                  <a:lnTo>
                    <a:pt x="489" y="14874"/>
                  </a:lnTo>
                  <a:lnTo>
                    <a:pt x="636" y="14923"/>
                  </a:lnTo>
                  <a:lnTo>
                    <a:pt x="782" y="14948"/>
                  </a:lnTo>
                  <a:lnTo>
                    <a:pt x="16218" y="14948"/>
                  </a:lnTo>
                  <a:lnTo>
                    <a:pt x="16364" y="14923"/>
                  </a:lnTo>
                  <a:lnTo>
                    <a:pt x="16511" y="14874"/>
                  </a:lnTo>
                  <a:lnTo>
                    <a:pt x="16657" y="14801"/>
                  </a:lnTo>
                  <a:lnTo>
                    <a:pt x="16779" y="14703"/>
                  </a:lnTo>
                  <a:lnTo>
                    <a:pt x="16877" y="14606"/>
                  </a:lnTo>
                  <a:lnTo>
                    <a:pt x="16926" y="14459"/>
                  </a:lnTo>
                  <a:lnTo>
                    <a:pt x="16975" y="14313"/>
                  </a:lnTo>
                  <a:lnTo>
                    <a:pt x="16999" y="14166"/>
                  </a:lnTo>
                  <a:lnTo>
                    <a:pt x="16999" y="782"/>
                  </a:lnTo>
                  <a:lnTo>
                    <a:pt x="16975" y="636"/>
                  </a:lnTo>
                  <a:lnTo>
                    <a:pt x="16926" y="489"/>
                  </a:lnTo>
                  <a:lnTo>
                    <a:pt x="16877" y="343"/>
                  </a:lnTo>
                  <a:lnTo>
                    <a:pt x="16779" y="245"/>
                  </a:lnTo>
                  <a:lnTo>
                    <a:pt x="16657" y="147"/>
                  </a:lnTo>
                  <a:lnTo>
                    <a:pt x="16511" y="74"/>
                  </a:lnTo>
                  <a:lnTo>
                    <a:pt x="16364" y="25"/>
                  </a:lnTo>
                  <a:lnTo>
                    <a:pt x="16218" y="1"/>
                  </a:lnTo>
                  <a:close/>
                </a:path>
              </a:pathLst>
            </a:custGeom>
            <a:solidFill>
              <a:srgbClr val="FFB600"/>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207" name="Google Shape;207;p27"/>
            <p:cNvSpPr/>
            <p:nvPr/>
          </p:nvSpPr>
          <p:spPr>
            <a:xfrm>
              <a:off x="1964825" y="349250"/>
              <a:ext cx="351700" cy="300425"/>
            </a:xfrm>
            <a:custGeom>
              <a:avLst/>
              <a:gdLst/>
              <a:ahLst/>
              <a:cxnLst/>
              <a:rect l="l" t="t" r="r" b="b"/>
              <a:pathLst>
                <a:path w="14068" h="12017" extrusionOk="0">
                  <a:moveTo>
                    <a:pt x="10111" y="1563"/>
                  </a:moveTo>
                  <a:lnTo>
                    <a:pt x="10307" y="1588"/>
                  </a:lnTo>
                  <a:lnTo>
                    <a:pt x="10502" y="1612"/>
                  </a:lnTo>
                  <a:lnTo>
                    <a:pt x="10697" y="1661"/>
                  </a:lnTo>
                  <a:lnTo>
                    <a:pt x="10868" y="1734"/>
                  </a:lnTo>
                  <a:lnTo>
                    <a:pt x="11039" y="1807"/>
                  </a:lnTo>
                  <a:lnTo>
                    <a:pt x="11186" y="1905"/>
                  </a:lnTo>
                  <a:lnTo>
                    <a:pt x="11357" y="2027"/>
                  </a:lnTo>
                  <a:lnTo>
                    <a:pt x="11479" y="2149"/>
                  </a:lnTo>
                  <a:lnTo>
                    <a:pt x="11625" y="2271"/>
                  </a:lnTo>
                  <a:lnTo>
                    <a:pt x="11723" y="2442"/>
                  </a:lnTo>
                  <a:lnTo>
                    <a:pt x="11821" y="2589"/>
                  </a:lnTo>
                  <a:lnTo>
                    <a:pt x="11894" y="2760"/>
                  </a:lnTo>
                  <a:lnTo>
                    <a:pt x="11967" y="2955"/>
                  </a:lnTo>
                  <a:lnTo>
                    <a:pt x="12016" y="3126"/>
                  </a:lnTo>
                  <a:lnTo>
                    <a:pt x="12041" y="3322"/>
                  </a:lnTo>
                  <a:lnTo>
                    <a:pt x="12065" y="3517"/>
                  </a:lnTo>
                  <a:lnTo>
                    <a:pt x="12041" y="3737"/>
                  </a:lnTo>
                  <a:lnTo>
                    <a:pt x="12016" y="3908"/>
                  </a:lnTo>
                  <a:lnTo>
                    <a:pt x="11967" y="4103"/>
                  </a:lnTo>
                  <a:lnTo>
                    <a:pt x="11894" y="4274"/>
                  </a:lnTo>
                  <a:lnTo>
                    <a:pt x="11821" y="4445"/>
                  </a:lnTo>
                  <a:lnTo>
                    <a:pt x="11723" y="4616"/>
                  </a:lnTo>
                  <a:lnTo>
                    <a:pt x="11625" y="4763"/>
                  </a:lnTo>
                  <a:lnTo>
                    <a:pt x="11479" y="4909"/>
                  </a:lnTo>
                  <a:lnTo>
                    <a:pt x="11357" y="5031"/>
                  </a:lnTo>
                  <a:lnTo>
                    <a:pt x="11186" y="5153"/>
                  </a:lnTo>
                  <a:lnTo>
                    <a:pt x="11039" y="5251"/>
                  </a:lnTo>
                  <a:lnTo>
                    <a:pt x="10868" y="5324"/>
                  </a:lnTo>
                  <a:lnTo>
                    <a:pt x="10697" y="5398"/>
                  </a:lnTo>
                  <a:lnTo>
                    <a:pt x="10502" y="5446"/>
                  </a:lnTo>
                  <a:lnTo>
                    <a:pt x="10307" y="5471"/>
                  </a:lnTo>
                  <a:lnTo>
                    <a:pt x="9916" y="5471"/>
                  </a:lnTo>
                  <a:lnTo>
                    <a:pt x="9720" y="5446"/>
                  </a:lnTo>
                  <a:lnTo>
                    <a:pt x="9525" y="5398"/>
                  </a:lnTo>
                  <a:lnTo>
                    <a:pt x="9354" y="5324"/>
                  </a:lnTo>
                  <a:lnTo>
                    <a:pt x="9183" y="5251"/>
                  </a:lnTo>
                  <a:lnTo>
                    <a:pt x="9012" y="5153"/>
                  </a:lnTo>
                  <a:lnTo>
                    <a:pt x="8866" y="5031"/>
                  </a:lnTo>
                  <a:lnTo>
                    <a:pt x="8719" y="4909"/>
                  </a:lnTo>
                  <a:lnTo>
                    <a:pt x="8597" y="4763"/>
                  </a:lnTo>
                  <a:lnTo>
                    <a:pt x="8475" y="4616"/>
                  </a:lnTo>
                  <a:lnTo>
                    <a:pt x="8377" y="4445"/>
                  </a:lnTo>
                  <a:lnTo>
                    <a:pt x="8304" y="4274"/>
                  </a:lnTo>
                  <a:lnTo>
                    <a:pt x="8231" y="4103"/>
                  </a:lnTo>
                  <a:lnTo>
                    <a:pt x="8182" y="3908"/>
                  </a:lnTo>
                  <a:lnTo>
                    <a:pt x="8157" y="3737"/>
                  </a:lnTo>
                  <a:lnTo>
                    <a:pt x="8157" y="3517"/>
                  </a:lnTo>
                  <a:lnTo>
                    <a:pt x="8157" y="3322"/>
                  </a:lnTo>
                  <a:lnTo>
                    <a:pt x="8182" y="3126"/>
                  </a:lnTo>
                  <a:lnTo>
                    <a:pt x="8231" y="2955"/>
                  </a:lnTo>
                  <a:lnTo>
                    <a:pt x="8304" y="2760"/>
                  </a:lnTo>
                  <a:lnTo>
                    <a:pt x="8377" y="2589"/>
                  </a:lnTo>
                  <a:lnTo>
                    <a:pt x="8475" y="2442"/>
                  </a:lnTo>
                  <a:lnTo>
                    <a:pt x="8597" y="2271"/>
                  </a:lnTo>
                  <a:lnTo>
                    <a:pt x="8719" y="2149"/>
                  </a:lnTo>
                  <a:lnTo>
                    <a:pt x="8866" y="2027"/>
                  </a:lnTo>
                  <a:lnTo>
                    <a:pt x="9012" y="1905"/>
                  </a:lnTo>
                  <a:lnTo>
                    <a:pt x="9183" y="1807"/>
                  </a:lnTo>
                  <a:lnTo>
                    <a:pt x="9354" y="1734"/>
                  </a:lnTo>
                  <a:lnTo>
                    <a:pt x="9525" y="1661"/>
                  </a:lnTo>
                  <a:lnTo>
                    <a:pt x="9720" y="1612"/>
                  </a:lnTo>
                  <a:lnTo>
                    <a:pt x="9916" y="1588"/>
                  </a:lnTo>
                  <a:lnTo>
                    <a:pt x="10111" y="1563"/>
                  </a:lnTo>
                  <a:close/>
                  <a:moveTo>
                    <a:pt x="0" y="0"/>
                  </a:moveTo>
                  <a:lnTo>
                    <a:pt x="0" y="9232"/>
                  </a:lnTo>
                  <a:lnTo>
                    <a:pt x="3248" y="5080"/>
                  </a:lnTo>
                  <a:lnTo>
                    <a:pt x="3346" y="4958"/>
                  </a:lnTo>
                  <a:lnTo>
                    <a:pt x="3468" y="4885"/>
                  </a:lnTo>
                  <a:lnTo>
                    <a:pt x="3590" y="4836"/>
                  </a:lnTo>
                  <a:lnTo>
                    <a:pt x="3737" y="4811"/>
                  </a:lnTo>
                  <a:lnTo>
                    <a:pt x="3859" y="4836"/>
                  </a:lnTo>
                  <a:lnTo>
                    <a:pt x="4005" y="4885"/>
                  </a:lnTo>
                  <a:lnTo>
                    <a:pt x="4128" y="4958"/>
                  </a:lnTo>
                  <a:lnTo>
                    <a:pt x="4225" y="5080"/>
                  </a:lnTo>
                  <a:lnTo>
                    <a:pt x="9647" y="12016"/>
                  </a:lnTo>
                  <a:lnTo>
                    <a:pt x="10233" y="12016"/>
                  </a:lnTo>
                  <a:lnTo>
                    <a:pt x="10087" y="11772"/>
                  </a:lnTo>
                  <a:lnTo>
                    <a:pt x="8157" y="9305"/>
                  </a:lnTo>
                  <a:lnTo>
                    <a:pt x="9403" y="7718"/>
                  </a:lnTo>
                  <a:lnTo>
                    <a:pt x="9501" y="7596"/>
                  </a:lnTo>
                  <a:lnTo>
                    <a:pt x="9623" y="7522"/>
                  </a:lnTo>
                  <a:lnTo>
                    <a:pt x="9745" y="7473"/>
                  </a:lnTo>
                  <a:lnTo>
                    <a:pt x="9891" y="7449"/>
                  </a:lnTo>
                  <a:lnTo>
                    <a:pt x="10014" y="7473"/>
                  </a:lnTo>
                  <a:lnTo>
                    <a:pt x="10160" y="7522"/>
                  </a:lnTo>
                  <a:lnTo>
                    <a:pt x="10282" y="7596"/>
                  </a:lnTo>
                  <a:lnTo>
                    <a:pt x="10380" y="7718"/>
                  </a:lnTo>
                  <a:lnTo>
                    <a:pt x="13750" y="12016"/>
                  </a:lnTo>
                  <a:lnTo>
                    <a:pt x="14068" y="12016"/>
                  </a:lnTo>
                  <a:lnTo>
                    <a:pt x="14068" y="0"/>
                  </a:lnTo>
                  <a:close/>
                </a:path>
              </a:pathLst>
            </a:custGeom>
            <a:solidFill>
              <a:srgbClr val="FFB600"/>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9A21F8D7-EF74-4110-B401-BE15C776E0E6}"/>
              </a:ext>
            </a:extLst>
          </p:cNvPr>
          <p:cNvSpPr txBox="1"/>
          <p:nvPr/>
        </p:nvSpPr>
        <p:spPr>
          <a:xfrm>
            <a:off x="1158816" y="6018363"/>
            <a:ext cx="8522897"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strike="sngStrike" dirty="0">
                <a:latin typeface="Arial" panose="020B0604020202020204" pitchFamily="34" charset="0"/>
                <a:ea typeface="+mn-lt"/>
                <a:cs typeface="Arial" panose="020B0604020202020204" pitchFamily="34" charset="0"/>
              </a:rPr>
              <a:t>https://drive.google.com/file/d/1EB0DGJmHRc7r0TaDclZQZbHRge7DFBqH/view?ths=true</a:t>
            </a:r>
            <a:endParaRPr lang="en-US" sz="2400" strike="sngStrike"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850703F-D014-447E-A0AD-0D4D0CFEC644}"/>
              </a:ext>
            </a:extLst>
          </p:cNvPr>
          <p:cNvSpPr txBox="1"/>
          <p:nvPr/>
        </p:nvSpPr>
        <p:spPr>
          <a:xfrm>
            <a:off x="871406" y="708330"/>
            <a:ext cx="9913385" cy="5262979"/>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DESIGNATED ENGLISH LANGUAGE DEVELOPMENT</a:t>
            </a:r>
          </a:p>
          <a:p>
            <a:pPr algn="ctr"/>
            <a:r>
              <a:rPr lang="en-US" sz="2400" dirty="0">
                <a:latin typeface="Arial" panose="020B0604020202020204" pitchFamily="34" charset="0"/>
                <a:cs typeface="Arial" panose="020B0604020202020204" pitchFamily="34" charset="0"/>
              </a:rPr>
              <a:t>A 15 – 30 Minutes Lesson Planning Template</a:t>
            </a:r>
          </a:p>
          <a:p>
            <a:r>
              <a:rPr lang="en-US" sz="2400" dirty="0">
                <a:latin typeface="Arial" panose="020B0604020202020204" pitchFamily="34" charset="0"/>
                <a:cs typeface="Arial" panose="020B0604020202020204" pitchFamily="34" charset="0"/>
              </a:rPr>
              <a:t>Four Key components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ELD Standards</a:t>
            </a:r>
            <a:r>
              <a:rPr lang="en-US" sz="2400" dirty="0">
                <a:latin typeface="Arial" panose="020B0604020202020204" pitchFamily="34" charset="0"/>
                <a:cs typeface="Arial" panose="020B0604020202020204" pitchFamily="34" charset="0"/>
              </a:rPr>
              <a:t>: What standard(s) are you working on?</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Academic Vocabulary</a:t>
            </a:r>
            <a:r>
              <a:rPr lang="en-US" sz="2400" dirty="0">
                <a:latin typeface="Arial" panose="020B0604020202020204" pitchFamily="34" charset="0"/>
                <a:cs typeface="Arial" panose="020B0604020202020204" pitchFamily="34" charset="0"/>
              </a:rPr>
              <a:t>: Look at your lesson. What key vocabulary must the students know to be successful (no more than 5 words each week)?</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Oral Language Development</a:t>
            </a:r>
            <a:r>
              <a:rPr lang="en-US" sz="2400" dirty="0">
                <a:latin typeface="Arial" panose="020B0604020202020204" pitchFamily="34" charset="0"/>
                <a:cs typeface="Arial" panose="020B0604020202020204" pitchFamily="34" charset="0"/>
              </a:rPr>
              <a:t>: What structures/scaffolds will you have in place for students to practice oral language?</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Meaningful Interactions</a:t>
            </a:r>
            <a:r>
              <a:rPr lang="en-US" sz="2400" dirty="0">
                <a:latin typeface="Arial" panose="020B0604020202020204" pitchFamily="34" charset="0"/>
                <a:cs typeface="Arial" panose="020B0604020202020204" pitchFamily="34" charset="0"/>
              </a:rPr>
              <a:t>: How will the students have meaningful interactions?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8"/>
          <p:cNvSpPr txBox="1">
            <a:spLocks noGrp="1"/>
          </p:cNvSpPr>
          <p:nvPr>
            <p:ph type="title"/>
          </p:nvPr>
        </p:nvSpPr>
        <p:spPr>
          <a:xfrm>
            <a:off x="407556" y="207040"/>
            <a:ext cx="10419200" cy="1143200"/>
          </a:xfrm>
          <a:prstGeom prst="rect">
            <a:avLst/>
          </a:prstGeom>
        </p:spPr>
        <p:txBody>
          <a:bodyPr spcFirstLastPara="1" vert="horz" wrap="square" lIns="121900" tIns="121900" rIns="121900" bIns="121900" rtlCol="0" anchor="t" anchorCtr="0">
            <a:noAutofit/>
          </a:bodyPr>
          <a:lstStyle/>
          <a:p>
            <a:pPr>
              <a:spcBef>
                <a:spcPts val="0"/>
              </a:spcBef>
            </a:pPr>
            <a:r>
              <a:rPr lang="en" sz="3467" b="1" dirty="0">
                <a:solidFill>
                  <a:schemeClr val="accent2"/>
                </a:solidFill>
              </a:rPr>
              <a:t>Choice Boards</a:t>
            </a:r>
            <a:endParaRPr sz="3467" b="1" dirty="0">
              <a:solidFill>
                <a:schemeClr val="accent2"/>
              </a:solidFill>
            </a:endParaRPr>
          </a:p>
          <a:p>
            <a:pPr>
              <a:spcBef>
                <a:spcPts val="0"/>
              </a:spcBef>
            </a:pPr>
            <a:endParaRPr sz="3467" b="1" dirty="0">
              <a:solidFill>
                <a:srgbClr val="A64D79"/>
              </a:solidFill>
            </a:endParaRPr>
          </a:p>
        </p:txBody>
      </p:sp>
      <p:sp>
        <p:nvSpPr>
          <p:cNvPr id="214" name="Google Shape;214;p28"/>
          <p:cNvSpPr txBox="1">
            <a:spLocks noGrp="1"/>
          </p:cNvSpPr>
          <p:nvPr>
            <p:ph type="sldNum" idx="12"/>
          </p:nvPr>
        </p:nvSpPr>
        <p:spPr>
          <a:xfrm>
            <a:off x="11472533" y="6120400"/>
            <a:ext cx="719600" cy="737600"/>
          </a:xfrm>
          <a:prstGeom prst="rect">
            <a:avLst/>
          </a:prstGeom>
        </p:spPr>
        <p:txBody>
          <a:bodyPr spcFirstLastPara="1" vert="horz" wrap="square" lIns="121900" tIns="121900" rIns="121900" bIns="121900" rtlCol="0" anchor="ctr" anchorCtr="0">
            <a:noAutofit/>
          </a:bodyPr>
          <a:lstStyle/>
          <a:p>
            <a:pPr algn="ctr"/>
            <a:fld id="{00000000-1234-1234-1234-123412341234}" type="slidenum">
              <a:rPr lang="en">
                <a:latin typeface="Arial" panose="020B0604020202020204" pitchFamily="34" charset="0"/>
                <a:cs typeface="Arial" panose="020B0604020202020204" pitchFamily="34" charset="0"/>
              </a:rPr>
              <a:pPr algn="ctr"/>
              <a:t>24</a:t>
            </a:fld>
            <a:endParaRPr>
              <a:latin typeface="Arial" panose="020B0604020202020204" pitchFamily="34" charset="0"/>
              <a:cs typeface="Arial" panose="020B0604020202020204" pitchFamily="34" charset="0"/>
            </a:endParaRPr>
          </a:p>
        </p:txBody>
      </p:sp>
      <p:sp>
        <p:nvSpPr>
          <p:cNvPr id="215" name="Google Shape;215;p28"/>
          <p:cNvSpPr txBox="1"/>
          <p:nvPr/>
        </p:nvSpPr>
        <p:spPr>
          <a:xfrm>
            <a:off x="1646967" y="5917875"/>
            <a:ext cx="7311600" cy="174800"/>
          </a:xfrm>
          <a:prstGeom prst="rect">
            <a:avLst/>
          </a:prstGeom>
          <a:noFill/>
          <a:ln>
            <a:noFill/>
          </a:ln>
        </p:spPr>
        <p:txBody>
          <a:bodyPr spcFirstLastPara="1" wrap="square" lIns="121900" tIns="121900" rIns="121900" bIns="121900" anchor="t" anchorCtr="0">
            <a:noAutofit/>
          </a:bodyPr>
          <a:lstStyle/>
          <a:p>
            <a:r>
              <a:rPr lang="en" sz="2400" dirty="0">
                <a:latin typeface="Arial" panose="020B0604020202020204" pitchFamily="34" charset="0"/>
                <a:ea typeface="Raleway Light"/>
                <a:cs typeface="Arial" panose="020B0604020202020204" pitchFamily="34" charset="0"/>
                <a:sym typeface="Raleway Light"/>
              </a:rPr>
              <a:t>                                     Source: Theresa Blanchard</a:t>
            </a:r>
            <a:endParaRPr sz="2400" dirty="0">
              <a:latin typeface="Arial" panose="020B0604020202020204" pitchFamily="34" charset="0"/>
              <a:ea typeface="Raleway Light"/>
              <a:cs typeface="Arial" panose="020B0604020202020204" pitchFamily="34" charset="0"/>
              <a:sym typeface="Raleway Light"/>
            </a:endParaRPr>
          </a:p>
        </p:txBody>
      </p:sp>
      <p:grpSp>
        <p:nvGrpSpPr>
          <p:cNvPr id="216" name="Google Shape;216;p28">
            <a:extLst>
              <a:ext uri="{C183D7F6-B498-43B3-948B-1728B52AA6E4}">
                <adec:decorative xmlns:adec="http://schemas.microsoft.com/office/drawing/2017/decorative" val="1"/>
              </a:ext>
            </a:extLst>
          </p:cNvPr>
          <p:cNvGrpSpPr/>
          <p:nvPr/>
        </p:nvGrpSpPr>
        <p:grpSpPr>
          <a:xfrm>
            <a:off x="10826756" y="494417"/>
            <a:ext cx="973251" cy="855823"/>
            <a:chOff x="1928175" y="312600"/>
            <a:chExt cx="425000" cy="373700"/>
          </a:xfrm>
        </p:grpSpPr>
        <p:sp>
          <p:nvSpPr>
            <p:cNvPr id="217" name="Google Shape;217;p28"/>
            <p:cNvSpPr/>
            <p:nvPr/>
          </p:nvSpPr>
          <p:spPr>
            <a:xfrm>
              <a:off x="1928175" y="312600"/>
              <a:ext cx="425000" cy="373700"/>
            </a:xfrm>
            <a:custGeom>
              <a:avLst/>
              <a:gdLst/>
              <a:ahLst/>
              <a:cxnLst/>
              <a:rect l="l" t="t" r="r" b="b"/>
              <a:pathLst>
                <a:path w="17000" h="14948" extrusionOk="0">
                  <a:moveTo>
                    <a:pt x="16022" y="978"/>
                  </a:moveTo>
                  <a:lnTo>
                    <a:pt x="16022" y="13971"/>
                  </a:lnTo>
                  <a:lnTo>
                    <a:pt x="978" y="13971"/>
                  </a:lnTo>
                  <a:lnTo>
                    <a:pt x="978" y="978"/>
                  </a:lnTo>
                  <a:close/>
                  <a:moveTo>
                    <a:pt x="782" y="1"/>
                  </a:moveTo>
                  <a:lnTo>
                    <a:pt x="636" y="25"/>
                  </a:lnTo>
                  <a:lnTo>
                    <a:pt x="489" y="74"/>
                  </a:lnTo>
                  <a:lnTo>
                    <a:pt x="343" y="147"/>
                  </a:lnTo>
                  <a:lnTo>
                    <a:pt x="221" y="245"/>
                  </a:lnTo>
                  <a:lnTo>
                    <a:pt x="123" y="343"/>
                  </a:lnTo>
                  <a:lnTo>
                    <a:pt x="74" y="489"/>
                  </a:lnTo>
                  <a:lnTo>
                    <a:pt x="25" y="636"/>
                  </a:lnTo>
                  <a:lnTo>
                    <a:pt x="1" y="782"/>
                  </a:lnTo>
                  <a:lnTo>
                    <a:pt x="1" y="14166"/>
                  </a:lnTo>
                  <a:lnTo>
                    <a:pt x="25" y="14313"/>
                  </a:lnTo>
                  <a:lnTo>
                    <a:pt x="74" y="14459"/>
                  </a:lnTo>
                  <a:lnTo>
                    <a:pt x="123" y="14606"/>
                  </a:lnTo>
                  <a:lnTo>
                    <a:pt x="221" y="14703"/>
                  </a:lnTo>
                  <a:lnTo>
                    <a:pt x="343" y="14801"/>
                  </a:lnTo>
                  <a:lnTo>
                    <a:pt x="489" y="14874"/>
                  </a:lnTo>
                  <a:lnTo>
                    <a:pt x="636" y="14923"/>
                  </a:lnTo>
                  <a:lnTo>
                    <a:pt x="782" y="14948"/>
                  </a:lnTo>
                  <a:lnTo>
                    <a:pt x="16218" y="14948"/>
                  </a:lnTo>
                  <a:lnTo>
                    <a:pt x="16364" y="14923"/>
                  </a:lnTo>
                  <a:lnTo>
                    <a:pt x="16511" y="14874"/>
                  </a:lnTo>
                  <a:lnTo>
                    <a:pt x="16657" y="14801"/>
                  </a:lnTo>
                  <a:lnTo>
                    <a:pt x="16779" y="14703"/>
                  </a:lnTo>
                  <a:lnTo>
                    <a:pt x="16877" y="14606"/>
                  </a:lnTo>
                  <a:lnTo>
                    <a:pt x="16926" y="14459"/>
                  </a:lnTo>
                  <a:lnTo>
                    <a:pt x="16975" y="14313"/>
                  </a:lnTo>
                  <a:lnTo>
                    <a:pt x="16999" y="14166"/>
                  </a:lnTo>
                  <a:lnTo>
                    <a:pt x="16999" y="782"/>
                  </a:lnTo>
                  <a:lnTo>
                    <a:pt x="16975" y="636"/>
                  </a:lnTo>
                  <a:lnTo>
                    <a:pt x="16926" y="489"/>
                  </a:lnTo>
                  <a:lnTo>
                    <a:pt x="16877" y="343"/>
                  </a:lnTo>
                  <a:lnTo>
                    <a:pt x="16779" y="245"/>
                  </a:lnTo>
                  <a:lnTo>
                    <a:pt x="16657" y="147"/>
                  </a:lnTo>
                  <a:lnTo>
                    <a:pt x="16511" y="74"/>
                  </a:lnTo>
                  <a:lnTo>
                    <a:pt x="16364" y="25"/>
                  </a:lnTo>
                  <a:lnTo>
                    <a:pt x="16218" y="1"/>
                  </a:lnTo>
                  <a:close/>
                </a:path>
              </a:pathLst>
            </a:custGeom>
            <a:solidFill>
              <a:srgbClr val="FFB600"/>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218" name="Google Shape;218;p28"/>
            <p:cNvSpPr/>
            <p:nvPr/>
          </p:nvSpPr>
          <p:spPr>
            <a:xfrm>
              <a:off x="1964825" y="349250"/>
              <a:ext cx="351700" cy="300425"/>
            </a:xfrm>
            <a:custGeom>
              <a:avLst/>
              <a:gdLst/>
              <a:ahLst/>
              <a:cxnLst/>
              <a:rect l="l" t="t" r="r" b="b"/>
              <a:pathLst>
                <a:path w="14068" h="12017" extrusionOk="0">
                  <a:moveTo>
                    <a:pt x="10111" y="1563"/>
                  </a:moveTo>
                  <a:lnTo>
                    <a:pt x="10307" y="1588"/>
                  </a:lnTo>
                  <a:lnTo>
                    <a:pt x="10502" y="1612"/>
                  </a:lnTo>
                  <a:lnTo>
                    <a:pt x="10697" y="1661"/>
                  </a:lnTo>
                  <a:lnTo>
                    <a:pt x="10868" y="1734"/>
                  </a:lnTo>
                  <a:lnTo>
                    <a:pt x="11039" y="1807"/>
                  </a:lnTo>
                  <a:lnTo>
                    <a:pt x="11186" y="1905"/>
                  </a:lnTo>
                  <a:lnTo>
                    <a:pt x="11357" y="2027"/>
                  </a:lnTo>
                  <a:lnTo>
                    <a:pt x="11479" y="2149"/>
                  </a:lnTo>
                  <a:lnTo>
                    <a:pt x="11625" y="2271"/>
                  </a:lnTo>
                  <a:lnTo>
                    <a:pt x="11723" y="2442"/>
                  </a:lnTo>
                  <a:lnTo>
                    <a:pt x="11821" y="2589"/>
                  </a:lnTo>
                  <a:lnTo>
                    <a:pt x="11894" y="2760"/>
                  </a:lnTo>
                  <a:lnTo>
                    <a:pt x="11967" y="2955"/>
                  </a:lnTo>
                  <a:lnTo>
                    <a:pt x="12016" y="3126"/>
                  </a:lnTo>
                  <a:lnTo>
                    <a:pt x="12041" y="3322"/>
                  </a:lnTo>
                  <a:lnTo>
                    <a:pt x="12065" y="3517"/>
                  </a:lnTo>
                  <a:lnTo>
                    <a:pt x="12041" y="3737"/>
                  </a:lnTo>
                  <a:lnTo>
                    <a:pt x="12016" y="3908"/>
                  </a:lnTo>
                  <a:lnTo>
                    <a:pt x="11967" y="4103"/>
                  </a:lnTo>
                  <a:lnTo>
                    <a:pt x="11894" y="4274"/>
                  </a:lnTo>
                  <a:lnTo>
                    <a:pt x="11821" y="4445"/>
                  </a:lnTo>
                  <a:lnTo>
                    <a:pt x="11723" y="4616"/>
                  </a:lnTo>
                  <a:lnTo>
                    <a:pt x="11625" y="4763"/>
                  </a:lnTo>
                  <a:lnTo>
                    <a:pt x="11479" y="4909"/>
                  </a:lnTo>
                  <a:lnTo>
                    <a:pt x="11357" y="5031"/>
                  </a:lnTo>
                  <a:lnTo>
                    <a:pt x="11186" y="5153"/>
                  </a:lnTo>
                  <a:lnTo>
                    <a:pt x="11039" y="5251"/>
                  </a:lnTo>
                  <a:lnTo>
                    <a:pt x="10868" y="5324"/>
                  </a:lnTo>
                  <a:lnTo>
                    <a:pt x="10697" y="5398"/>
                  </a:lnTo>
                  <a:lnTo>
                    <a:pt x="10502" y="5446"/>
                  </a:lnTo>
                  <a:lnTo>
                    <a:pt x="10307" y="5471"/>
                  </a:lnTo>
                  <a:lnTo>
                    <a:pt x="9916" y="5471"/>
                  </a:lnTo>
                  <a:lnTo>
                    <a:pt x="9720" y="5446"/>
                  </a:lnTo>
                  <a:lnTo>
                    <a:pt x="9525" y="5398"/>
                  </a:lnTo>
                  <a:lnTo>
                    <a:pt x="9354" y="5324"/>
                  </a:lnTo>
                  <a:lnTo>
                    <a:pt x="9183" y="5251"/>
                  </a:lnTo>
                  <a:lnTo>
                    <a:pt x="9012" y="5153"/>
                  </a:lnTo>
                  <a:lnTo>
                    <a:pt x="8866" y="5031"/>
                  </a:lnTo>
                  <a:lnTo>
                    <a:pt x="8719" y="4909"/>
                  </a:lnTo>
                  <a:lnTo>
                    <a:pt x="8597" y="4763"/>
                  </a:lnTo>
                  <a:lnTo>
                    <a:pt x="8475" y="4616"/>
                  </a:lnTo>
                  <a:lnTo>
                    <a:pt x="8377" y="4445"/>
                  </a:lnTo>
                  <a:lnTo>
                    <a:pt x="8304" y="4274"/>
                  </a:lnTo>
                  <a:lnTo>
                    <a:pt x="8231" y="4103"/>
                  </a:lnTo>
                  <a:lnTo>
                    <a:pt x="8182" y="3908"/>
                  </a:lnTo>
                  <a:lnTo>
                    <a:pt x="8157" y="3737"/>
                  </a:lnTo>
                  <a:lnTo>
                    <a:pt x="8157" y="3517"/>
                  </a:lnTo>
                  <a:lnTo>
                    <a:pt x="8157" y="3322"/>
                  </a:lnTo>
                  <a:lnTo>
                    <a:pt x="8182" y="3126"/>
                  </a:lnTo>
                  <a:lnTo>
                    <a:pt x="8231" y="2955"/>
                  </a:lnTo>
                  <a:lnTo>
                    <a:pt x="8304" y="2760"/>
                  </a:lnTo>
                  <a:lnTo>
                    <a:pt x="8377" y="2589"/>
                  </a:lnTo>
                  <a:lnTo>
                    <a:pt x="8475" y="2442"/>
                  </a:lnTo>
                  <a:lnTo>
                    <a:pt x="8597" y="2271"/>
                  </a:lnTo>
                  <a:lnTo>
                    <a:pt x="8719" y="2149"/>
                  </a:lnTo>
                  <a:lnTo>
                    <a:pt x="8866" y="2027"/>
                  </a:lnTo>
                  <a:lnTo>
                    <a:pt x="9012" y="1905"/>
                  </a:lnTo>
                  <a:lnTo>
                    <a:pt x="9183" y="1807"/>
                  </a:lnTo>
                  <a:lnTo>
                    <a:pt x="9354" y="1734"/>
                  </a:lnTo>
                  <a:lnTo>
                    <a:pt x="9525" y="1661"/>
                  </a:lnTo>
                  <a:lnTo>
                    <a:pt x="9720" y="1612"/>
                  </a:lnTo>
                  <a:lnTo>
                    <a:pt x="9916" y="1588"/>
                  </a:lnTo>
                  <a:lnTo>
                    <a:pt x="10111" y="1563"/>
                  </a:lnTo>
                  <a:close/>
                  <a:moveTo>
                    <a:pt x="0" y="0"/>
                  </a:moveTo>
                  <a:lnTo>
                    <a:pt x="0" y="9232"/>
                  </a:lnTo>
                  <a:lnTo>
                    <a:pt x="3248" y="5080"/>
                  </a:lnTo>
                  <a:lnTo>
                    <a:pt x="3346" y="4958"/>
                  </a:lnTo>
                  <a:lnTo>
                    <a:pt x="3468" y="4885"/>
                  </a:lnTo>
                  <a:lnTo>
                    <a:pt x="3590" y="4836"/>
                  </a:lnTo>
                  <a:lnTo>
                    <a:pt x="3737" y="4811"/>
                  </a:lnTo>
                  <a:lnTo>
                    <a:pt x="3859" y="4836"/>
                  </a:lnTo>
                  <a:lnTo>
                    <a:pt x="4005" y="4885"/>
                  </a:lnTo>
                  <a:lnTo>
                    <a:pt x="4128" y="4958"/>
                  </a:lnTo>
                  <a:lnTo>
                    <a:pt x="4225" y="5080"/>
                  </a:lnTo>
                  <a:lnTo>
                    <a:pt x="9647" y="12016"/>
                  </a:lnTo>
                  <a:lnTo>
                    <a:pt x="10233" y="12016"/>
                  </a:lnTo>
                  <a:lnTo>
                    <a:pt x="10087" y="11772"/>
                  </a:lnTo>
                  <a:lnTo>
                    <a:pt x="8157" y="9305"/>
                  </a:lnTo>
                  <a:lnTo>
                    <a:pt x="9403" y="7718"/>
                  </a:lnTo>
                  <a:lnTo>
                    <a:pt x="9501" y="7596"/>
                  </a:lnTo>
                  <a:lnTo>
                    <a:pt x="9623" y="7522"/>
                  </a:lnTo>
                  <a:lnTo>
                    <a:pt x="9745" y="7473"/>
                  </a:lnTo>
                  <a:lnTo>
                    <a:pt x="9891" y="7449"/>
                  </a:lnTo>
                  <a:lnTo>
                    <a:pt x="10014" y="7473"/>
                  </a:lnTo>
                  <a:lnTo>
                    <a:pt x="10160" y="7522"/>
                  </a:lnTo>
                  <a:lnTo>
                    <a:pt x="10282" y="7596"/>
                  </a:lnTo>
                  <a:lnTo>
                    <a:pt x="10380" y="7718"/>
                  </a:lnTo>
                  <a:lnTo>
                    <a:pt x="13750" y="12016"/>
                  </a:lnTo>
                  <a:lnTo>
                    <a:pt x="14068" y="12016"/>
                  </a:lnTo>
                  <a:lnTo>
                    <a:pt x="14068" y="0"/>
                  </a:lnTo>
                  <a:close/>
                </a:path>
              </a:pathLst>
            </a:custGeom>
            <a:solidFill>
              <a:srgbClr val="FFB600"/>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pic>
        <p:nvPicPr>
          <p:cNvPr id="219" name="Google Shape;219;p28" descr="Designated ELD Choice Boards links at bit.ly/choiceELDoverview Sanger Unified School District ">
            <a:hlinkClick r:id="rId3"/>
          </p:cNvPr>
          <p:cNvPicPr preferRelativeResize="0"/>
          <p:nvPr/>
        </p:nvPicPr>
        <p:blipFill rotWithShape="1">
          <a:blip r:embed="rId4">
            <a:alphaModFix/>
          </a:blip>
          <a:srcRect t="-4532" r="55226" b="-302"/>
          <a:stretch/>
        </p:blipFill>
        <p:spPr>
          <a:xfrm>
            <a:off x="1198136" y="849282"/>
            <a:ext cx="3700900" cy="5002331"/>
          </a:xfrm>
          <a:prstGeom prst="rect">
            <a:avLst/>
          </a:prstGeom>
          <a:noFill/>
          <a:ln>
            <a:noFill/>
          </a:ln>
        </p:spPr>
      </p:pic>
      <p:sp>
        <p:nvSpPr>
          <p:cNvPr id="220" name="Google Shape;220;p28"/>
          <p:cNvSpPr txBox="1">
            <a:spLocks noGrp="1"/>
          </p:cNvSpPr>
          <p:nvPr>
            <p:ph type="title"/>
          </p:nvPr>
        </p:nvSpPr>
        <p:spPr>
          <a:xfrm>
            <a:off x="4122753" y="4774675"/>
            <a:ext cx="5518000" cy="1143200"/>
          </a:xfrm>
          <a:prstGeom prst="rect">
            <a:avLst/>
          </a:prstGeom>
        </p:spPr>
        <p:txBody>
          <a:bodyPr spcFirstLastPara="1" vert="horz" wrap="square" lIns="121900" tIns="121900" rIns="121900" bIns="121900" rtlCol="0" anchor="t" anchorCtr="0">
            <a:noAutofit/>
          </a:bodyPr>
          <a:lstStyle/>
          <a:p>
            <a:pPr algn="ctr">
              <a:spcBef>
                <a:spcPts val="0"/>
              </a:spcBef>
            </a:pPr>
            <a:r>
              <a:rPr lang="en" sz="2667" dirty="0">
                <a:solidFill>
                  <a:srgbClr val="0000FF"/>
                </a:solidFill>
              </a:rPr>
              <a:t>*High Tech, Low or No Tech</a:t>
            </a:r>
            <a:endParaRPr sz="2667" dirty="0">
              <a:solidFill>
                <a:srgbClr val="0000FF"/>
              </a:solidFill>
            </a:endParaRPr>
          </a:p>
        </p:txBody>
      </p:sp>
      <p:sp>
        <p:nvSpPr>
          <p:cNvPr id="2" name="TextBox 1">
            <a:extLst>
              <a:ext uri="{FF2B5EF4-FFF2-40B4-BE49-F238E27FC236}">
                <a16:creationId xmlns:a16="http://schemas.microsoft.com/office/drawing/2014/main" id="{7C89C1C7-881B-49C2-8305-C06B7CB6CFB1}"/>
              </a:ext>
            </a:extLst>
          </p:cNvPr>
          <p:cNvSpPr txBox="1"/>
          <p:nvPr/>
        </p:nvSpPr>
        <p:spPr>
          <a:xfrm>
            <a:off x="5040702" y="741871"/>
            <a:ext cx="5460520" cy="38472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chemeClr val="accent2">
                    <a:lumMod val="75000"/>
                  </a:schemeClr>
                </a:solidFill>
                <a:latin typeface="Arial" panose="020B0604020202020204" pitchFamily="34" charset="0"/>
                <a:cs typeface="Arial" panose="020B0604020202020204" pitchFamily="34" charset="0"/>
              </a:rPr>
              <a:t>Designated ELD </a:t>
            </a:r>
            <a:endParaRPr lang="en-US" dirty="0">
              <a:solidFill>
                <a:schemeClr val="accent2">
                  <a:lumMod val="75000"/>
                </a:schemeClr>
              </a:solidFill>
              <a:latin typeface="Arial" panose="020B0604020202020204" pitchFamily="34" charset="0"/>
              <a:cs typeface="Arial" panose="020B0604020202020204" pitchFamily="34" charset="0"/>
            </a:endParaRPr>
          </a:p>
          <a:p>
            <a:r>
              <a:rPr lang="en-US" sz="3200" dirty="0">
                <a:solidFill>
                  <a:schemeClr val="accent2">
                    <a:lumMod val="75000"/>
                  </a:schemeClr>
                </a:solidFill>
                <a:latin typeface="Arial" panose="020B0604020202020204" pitchFamily="34" charset="0"/>
                <a:cs typeface="Arial" panose="020B0604020202020204" pitchFamily="34" charset="0"/>
              </a:rPr>
              <a:t>Choice Boards</a:t>
            </a:r>
            <a:endParaRPr lang="en-US" dirty="0">
              <a:solidFill>
                <a:schemeClr val="accent2">
                  <a:lumMod val="75000"/>
                </a:schemeClr>
              </a:solidFill>
              <a:latin typeface="Arial" panose="020B0604020202020204" pitchFamily="34" charset="0"/>
              <a:cs typeface="Arial" panose="020B0604020202020204" pitchFamily="34" charset="0"/>
            </a:endParaRPr>
          </a:p>
          <a:p>
            <a:r>
              <a:rPr lang="en-US" sz="2600" i="1" dirty="0">
                <a:solidFill>
                  <a:schemeClr val="accent2">
                    <a:lumMod val="75000"/>
                  </a:schemeClr>
                </a:solidFill>
                <a:latin typeface="Arial" panose="020B0604020202020204" pitchFamily="34" charset="0"/>
                <a:cs typeface="Arial" panose="020B0604020202020204" pitchFamily="34" charset="0"/>
              </a:rPr>
              <a:t>Overview &amp; Recommendations</a:t>
            </a:r>
            <a:endParaRPr lang="en-US" sz="2600" dirty="0">
              <a:solidFill>
                <a:schemeClr val="accent2">
                  <a:lumMod val="75000"/>
                </a:schemeClr>
              </a:solidFill>
              <a:latin typeface="Arial" panose="020B0604020202020204" pitchFamily="34" charset="0"/>
              <a:cs typeface="Arial" panose="020B0604020202020204" pitchFamily="34" charset="0"/>
            </a:endParaRPr>
          </a:p>
          <a:p>
            <a:endParaRPr lang="en-US" sz="2600" i="1" dirty="0">
              <a:solidFill>
                <a:schemeClr val="accent2">
                  <a:lumMod val="75000"/>
                </a:schemeClr>
              </a:solidFill>
              <a:latin typeface="Arial" panose="020B0604020202020204" pitchFamily="34" charset="0"/>
              <a:cs typeface="Arial" panose="020B0604020202020204" pitchFamily="34" charset="0"/>
            </a:endParaRPr>
          </a:p>
          <a:p>
            <a:r>
              <a:rPr lang="en-US" sz="2400" dirty="0">
                <a:solidFill>
                  <a:schemeClr val="accent2">
                    <a:lumMod val="75000"/>
                  </a:schemeClr>
                </a:solidFill>
                <a:latin typeface="Arial" panose="020B0604020202020204" pitchFamily="34" charset="0"/>
                <a:cs typeface="Arial" panose="020B0604020202020204" pitchFamily="34" charset="0"/>
              </a:rPr>
              <a:t>Link to slides:</a:t>
            </a:r>
          </a:p>
          <a:p>
            <a:r>
              <a:rPr lang="en-US" sz="2400" dirty="0">
                <a:solidFill>
                  <a:srgbClr val="0000FF"/>
                </a:solidFill>
                <a:latin typeface="Arial" panose="020B0604020202020204" pitchFamily="34" charset="0"/>
                <a:cs typeface="Arial" panose="020B0604020202020204" pitchFamily="34" charset="0"/>
                <a:hlinkClick r:id="rId5" tooltip="Link to slides">
                  <a:extLst>
                    <a:ext uri="{A12FA001-AC4F-418D-AE19-62706E023703}">
                      <ahyp:hlinkClr xmlns:ahyp="http://schemas.microsoft.com/office/drawing/2018/hyperlinkcolor" val="tx"/>
                    </a:ext>
                  </a:extLst>
                </a:hlinkClick>
              </a:rPr>
              <a:t>https://bit.ly/choiceELDoverview</a:t>
            </a:r>
            <a:r>
              <a:rPr lang="en-US" sz="2400" dirty="0">
                <a:solidFill>
                  <a:srgbClr val="0000FF"/>
                </a:solidFill>
                <a:latin typeface="Arial" panose="020B0604020202020204" pitchFamily="34" charset="0"/>
                <a:cs typeface="Arial" panose="020B0604020202020204" pitchFamily="34" charset="0"/>
              </a:rPr>
              <a:t> </a:t>
            </a:r>
          </a:p>
          <a:p>
            <a:r>
              <a:rPr lang="en-US" sz="2400" dirty="0">
                <a:solidFill>
                  <a:schemeClr val="accent2">
                    <a:lumMod val="75000"/>
                  </a:schemeClr>
                </a:solidFill>
                <a:latin typeface="Arial" panose="020B0604020202020204" pitchFamily="34" charset="0"/>
                <a:cs typeface="Arial" panose="020B0604020202020204" pitchFamily="34" charset="0"/>
              </a:rPr>
              <a:t>Link to screencast:</a:t>
            </a:r>
          </a:p>
          <a:p>
            <a:r>
              <a:rPr lang="en-US" sz="2400" dirty="0">
                <a:solidFill>
                  <a:srgbClr val="0000FF"/>
                </a:solidFill>
                <a:latin typeface="Arial" panose="020B0604020202020204" pitchFamily="34" charset="0"/>
                <a:cs typeface="Arial" panose="020B0604020202020204" pitchFamily="34" charset="0"/>
                <a:hlinkClick r:id="rId6" tooltip="Link to screencast">
                  <a:extLst>
                    <a:ext uri="{A12FA001-AC4F-418D-AE19-62706E023703}">
                      <ahyp:hlinkClr xmlns:ahyp="http://schemas.microsoft.com/office/drawing/2018/hyperlinkcolor" val="tx"/>
                    </a:ext>
                  </a:extLst>
                </a:hlinkClick>
              </a:rPr>
              <a:t>https://bit.ly/choiceELDscreencast</a:t>
            </a:r>
            <a:r>
              <a:rPr lang="en-US" sz="2400" dirty="0">
                <a:solidFill>
                  <a:srgbClr val="0000FF"/>
                </a:solidFill>
                <a:latin typeface="Arial" panose="020B0604020202020204" pitchFamily="34" charset="0"/>
                <a:cs typeface="Arial" panose="020B0604020202020204" pitchFamily="34" charset="0"/>
              </a:rPr>
              <a:t> </a:t>
            </a:r>
          </a:p>
          <a:p>
            <a:endParaRPr lang="en-US" sz="3200" dirty="0">
              <a:solidFill>
                <a:schemeClr val="accent2">
                  <a:lumMod val="75000"/>
                </a:schemeClr>
              </a:solidFill>
              <a:latin typeface="Arial" panose="020B0604020202020204" pitchFamily="34" charset="0"/>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9"/>
          <p:cNvSpPr txBox="1">
            <a:spLocks noGrp="1"/>
          </p:cNvSpPr>
          <p:nvPr>
            <p:ph type="sldNum" idx="12"/>
          </p:nvPr>
        </p:nvSpPr>
        <p:spPr>
          <a:xfrm>
            <a:off x="11472533" y="6120400"/>
            <a:ext cx="719600" cy="737600"/>
          </a:xfrm>
          <a:prstGeom prst="rect">
            <a:avLst/>
          </a:prstGeom>
        </p:spPr>
        <p:txBody>
          <a:bodyPr spcFirstLastPara="1" vert="horz" wrap="square" lIns="121900" tIns="121900" rIns="121900" bIns="121900" rtlCol="0" anchor="ctr" anchorCtr="0">
            <a:noAutofit/>
          </a:bodyPr>
          <a:lstStyle/>
          <a:p>
            <a:pPr algn="ctr"/>
            <a:fld id="{00000000-1234-1234-1234-123412341234}" type="slidenum">
              <a:rPr lang="en"/>
              <a:pPr algn="ctr"/>
              <a:t>25</a:t>
            </a:fld>
            <a:endParaRPr/>
          </a:p>
        </p:txBody>
      </p:sp>
      <p:pic>
        <p:nvPicPr>
          <p:cNvPr id="226" name="Google Shape;226;p29" descr="Google and Microsoft Accessibility info graphic at (https://sites.google.com/view/ell20/google-microsoft-for-els">
            <a:hlinkClick r:id="rId3"/>
          </p:cNvPr>
          <p:cNvPicPr preferRelativeResize="0"/>
          <p:nvPr/>
        </p:nvPicPr>
        <p:blipFill>
          <a:blip r:embed="rId4">
            <a:alphaModFix/>
          </a:blip>
          <a:stretch>
            <a:fillRect/>
          </a:stretch>
        </p:blipFill>
        <p:spPr>
          <a:xfrm>
            <a:off x="719467" y="1266363"/>
            <a:ext cx="3529566" cy="4430080"/>
          </a:xfrm>
          <a:prstGeom prst="rect">
            <a:avLst/>
          </a:prstGeom>
          <a:noFill/>
          <a:ln>
            <a:solidFill>
              <a:schemeClr val="tx1"/>
            </a:solidFill>
          </a:ln>
        </p:spPr>
      </p:pic>
      <p:sp>
        <p:nvSpPr>
          <p:cNvPr id="227" name="Google Shape;227;p29"/>
          <p:cNvSpPr txBox="1"/>
          <p:nvPr/>
        </p:nvSpPr>
        <p:spPr>
          <a:xfrm>
            <a:off x="1937751" y="5874100"/>
            <a:ext cx="9397094" cy="275441"/>
          </a:xfrm>
          <a:prstGeom prst="rect">
            <a:avLst/>
          </a:prstGeom>
          <a:noFill/>
          <a:ln>
            <a:noFill/>
          </a:ln>
        </p:spPr>
        <p:txBody>
          <a:bodyPr spcFirstLastPara="1" wrap="square" lIns="121900" tIns="121900" rIns="121900" bIns="121900" anchor="t" anchorCtr="0">
            <a:noAutofit/>
          </a:bodyPr>
          <a:lstStyle/>
          <a:p>
            <a:r>
              <a:rPr lang="en" sz="2400" dirty="0">
                <a:latin typeface="Arial" panose="020B0604020202020204" pitchFamily="34" charset="0"/>
                <a:ea typeface="Raleway Light"/>
                <a:cs typeface="Arial" panose="020B0604020202020204" pitchFamily="34" charset="0"/>
                <a:sym typeface="Raleway Light"/>
              </a:rPr>
              <a:t>Source: </a:t>
            </a:r>
            <a:r>
              <a:rPr lang="en" sz="2400" dirty="0">
                <a:solidFill>
                  <a:schemeClr val="dk1"/>
                </a:solidFill>
                <a:latin typeface="Arial" panose="020B0604020202020204" pitchFamily="34" charset="0"/>
                <a:ea typeface="Raleway"/>
                <a:cs typeface="Arial" panose="020B0604020202020204" pitchFamily="34" charset="0"/>
                <a:sym typeface="Raleway"/>
              </a:rPr>
              <a:t>Irina McGrath &amp; Michelle Shory</a:t>
            </a:r>
            <a:endParaRPr lang="en" sz="2400" dirty="0">
              <a:solidFill>
                <a:schemeClr val="dk1"/>
              </a:solidFill>
              <a:latin typeface="Arial" panose="020B0604020202020204" pitchFamily="34" charset="0"/>
              <a:ea typeface="Raleway"/>
              <a:cs typeface="Arial" panose="020B0604020202020204" pitchFamily="34" charset="0"/>
            </a:endParaRPr>
          </a:p>
          <a:p>
            <a:r>
              <a:rPr lang="en-US" sz="2400" u="sng" strike="sngStrike" dirty="0">
                <a:latin typeface="Arial" panose="020B0604020202020204" pitchFamily="34" charset="0"/>
                <a:ea typeface="+mn-lt"/>
                <a:cs typeface="Arial" panose="020B0604020202020204" pitchFamily="34" charset="0"/>
              </a:rPr>
              <a:t>https://sites.google.com/view/ell20/google-microsoft-for-els</a:t>
            </a:r>
            <a:endParaRPr lang="en" sz="2400" strike="sngStrike" dirty="0">
              <a:latin typeface="Arial" panose="020B0604020202020204" pitchFamily="34" charset="0"/>
              <a:cs typeface="Arial" panose="020B0604020202020204" pitchFamily="34" charset="0"/>
            </a:endParaRPr>
          </a:p>
          <a:p>
            <a:endParaRPr sz="2400" dirty="0">
              <a:latin typeface="Arial" panose="020B0604020202020204" pitchFamily="34" charset="0"/>
              <a:ea typeface="Raleway Light"/>
              <a:cs typeface="Arial" panose="020B0604020202020204" pitchFamily="34" charset="0"/>
            </a:endParaRPr>
          </a:p>
        </p:txBody>
      </p:sp>
      <p:pic>
        <p:nvPicPr>
          <p:cNvPr id="228" name="Google Shape;228;p29" descr="Scaffolds for ELs Infographic at (https://sites.google.com/view/ell20/google-microsoft-for-els">
            <a:hlinkClick r:id="rId5"/>
          </p:cNvPr>
          <p:cNvPicPr preferRelativeResize="0"/>
          <p:nvPr/>
        </p:nvPicPr>
        <p:blipFill>
          <a:blip r:embed="rId6">
            <a:alphaModFix/>
          </a:blip>
          <a:stretch>
            <a:fillRect/>
          </a:stretch>
        </p:blipFill>
        <p:spPr>
          <a:xfrm>
            <a:off x="4358650" y="1355192"/>
            <a:ext cx="7004265" cy="4430080"/>
          </a:xfrm>
          <a:prstGeom prst="rect">
            <a:avLst/>
          </a:prstGeom>
          <a:noFill/>
          <a:ln>
            <a:solidFill>
              <a:schemeClr val="tx1"/>
            </a:solidFill>
          </a:ln>
        </p:spPr>
      </p:pic>
      <p:sp>
        <p:nvSpPr>
          <p:cNvPr id="229" name="Google Shape;229;p29"/>
          <p:cNvSpPr txBox="1">
            <a:spLocks noGrp="1"/>
          </p:cNvSpPr>
          <p:nvPr>
            <p:ph type="title"/>
          </p:nvPr>
        </p:nvSpPr>
        <p:spPr>
          <a:xfrm>
            <a:off x="556533" y="434021"/>
            <a:ext cx="10916000" cy="1143200"/>
          </a:xfrm>
          <a:prstGeom prst="rect">
            <a:avLst/>
          </a:prstGeom>
        </p:spPr>
        <p:txBody>
          <a:bodyPr spcFirstLastPara="1" vert="horz" wrap="square" lIns="121900" tIns="121900" rIns="121900" bIns="121900" rtlCol="0" anchor="t" anchorCtr="0">
            <a:noAutofit/>
          </a:bodyPr>
          <a:lstStyle/>
          <a:p>
            <a:r>
              <a:rPr lang="en" sz="3467" b="1" dirty="0">
                <a:solidFill>
                  <a:schemeClr val="accent2"/>
                </a:solidFill>
              </a:rPr>
              <a:t>Accessibility</a:t>
            </a:r>
            <a:r>
              <a:rPr lang="en" sz="3467" b="1" dirty="0">
                <a:solidFill>
                  <a:schemeClr val="accent2"/>
                </a:solidFill>
                <a:latin typeface="+mj-lt"/>
              </a:rPr>
              <a:t> Features</a:t>
            </a:r>
            <a:endParaRPr sz="3467" b="1" dirty="0">
              <a:solidFill>
                <a:schemeClr val="accent2"/>
              </a:solidFill>
              <a:latin typeface="+mj-lt"/>
            </a:endParaRPr>
          </a:p>
        </p:txBody>
      </p:sp>
      <p:grpSp>
        <p:nvGrpSpPr>
          <p:cNvPr id="230" name="Google Shape;230;p29">
            <a:extLst>
              <a:ext uri="{C183D7F6-B498-43B3-948B-1728B52AA6E4}">
                <adec:decorative xmlns:adec="http://schemas.microsoft.com/office/drawing/2017/decorative" val="1"/>
              </a:ext>
            </a:extLst>
          </p:cNvPr>
          <p:cNvGrpSpPr/>
          <p:nvPr/>
        </p:nvGrpSpPr>
        <p:grpSpPr>
          <a:xfrm>
            <a:off x="10826756" y="494417"/>
            <a:ext cx="973251" cy="855823"/>
            <a:chOff x="1928175" y="312600"/>
            <a:chExt cx="425000" cy="373700"/>
          </a:xfrm>
        </p:grpSpPr>
        <p:sp>
          <p:nvSpPr>
            <p:cNvPr id="231" name="Google Shape;231;p29"/>
            <p:cNvSpPr/>
            <p:nvPr/>
          </p:nvSpPr>
          <p:spPr>
            <a:xfrm>
              <a:off x="1928175" y="312600"/>
              <a:ext cx="425000" cy="373700"/>
            </a:xfrm>
            <a:custGeom>
              <a:avLst/>
              <a:gdLst/>
              <a:ahLst/>
              <a:cxnLst/>
              <a:rect l="l" t="t" r="r" b="b"/>
              <a:pathLst>
                <a:path w="17000" h="14948" extrusionOk="0">
                  <a:moveTo>
                    <a:pt x="16022" y="978"/>
                  </a:moveTo>
                  <a:lnTo>
                    <a:pt x="16022" y="13971"/>
                  </a:lnTo>
                  <a:lnTo>
                    <a:pt x="978" y="13971"/>
                  </a:lnTo>
                  <a:lnTo>
                    <a:pt x="978" y="978"/>
                  </a:lnTo>
                  <a:close/>
                  <a:moveTo>
                    <a:pt x="782" y="1"/>
                  </a:moveTo>
                  <a:lnTo>
                    <a:pt x="636" y="25"/>
                  </a:lnTo>
                  <a:lnTo>
                    <a:pt x="489" y="74"/>
                  </a:lnTo>
                  <a:lnTo>
                    <a:pt x="343" y="147"/>
                  </a:lnTo>
                  <a:lnTo>
                    <a:pt x="221" y="245"/>
                  </a:lnTo>
                  <a:lnTo>
                    <a:pt x="123" y="343"/>
                  </a:lnTo>
                  <a:lnTo>
                    <a:pt x="74" y="489"/>
                  </a:lnTo>
                  <a:lnTo>
                    <a:pt x="25" y="636"/>
                  </a:lnTo>
                  <a:lnTo>
                    <a:pt x="1" y="782"/>
                  </a:lnTo>
                  <a:lnTo>
                    <a:pt x="1" y="14166"/>
                  </a:lnTo>
                  <a:lnTo>
                    <a:pt x="25" y="14313"/>
                  </a:lnTo>
                  <a:lnTo>
                    <a:pt x="74" y="14459"/>
                  </a:lnTo>
                  <a:lnTo>
                    <a:pt x="123" y="14606"/>
                  </a:lnTo>
                  <a:lnTo>
                    <a:pt x="221" y="14703"/>
                  </a:lnTo>
                  <a:lnTo>
                    <a:pt x="343" y="14801"/>
                  </a:lnTo>
                  <a:lnTo>
                    <a:pt x="489" y="14874"/>
                  </a:lnTo>
                  <a:lnTo>
                    <a:pt x="636" y="14923"/>
                  </a:lnTo>
                  <a:lnTo>
                    <a:pt x="782" y="14948"/>
                  </a:lnTo>
                  <a:lnTo>
                    <a:pt x="16218" y="14948"/>
                  </a:lnTo>
                  <a:lnTo>
                    <a:pt x="16364" y="14923"/>
                  </a:lnTo>
                  <a:lnTo>
                    <a:pt x="16511" y="14874"/>
                  </a:lnTo>
                  <a:lnTo>
                    <a:pt x="16657" y="14801"/>
                  </a:lnTo>
                  <a:lnTo>
                    <a:pt x="16779" y="14703"/>
                  </a:lnTo>
                  <a:lnTo>
                    <a:pt x="16877" y="14606"/>
                  </a:lnTo>
                  <a:lnTo>
                    <a:pt x="16926" y="14459"/>
                  </a:lnTo>
                  <a:lnTo>
                    <a:pt x="16975" y="14313"/>
                  </a:lnTo>
                  <a:lnTo>
                    <a:pt x="16999" y="14166"/>
                  </a:lnTo>
                  <a:lnTo>
                    <a:pt x="16999" y="782"/>
                  </a:lnTo>
                  <a:lnTo>
                    <a:pt x="16975" y="636"/>
                  </a:lnTo>
                  <a:lnTo>
                    <a:pt x="16926" y="489"/>
                  </a:lnTo>
                  <a:lnTo>
                    <a:pt x="16877" y="343"/>
                  </a:lnTo>
                  <a:lnTo>
                    <a:pt x="16779" y="245"/>
                  </a:lnTo>
                  <a:lnTo>
                    <a:pt x="16657" y="147"/>
                  </a:lnTo>
                  <a:lnTo>
                    <a:pt x="16511" y="74"/>
                  </a:lnTo>
                  <a:lnTo>
                    <a:pt x="16364" y="25"/>
                  </a:lnTo>
                  <a:lnTo>
                    <a:pt x="16218" y="1"/>
                  </a:lnTo>
                  <a:close/>
                </a:path>
              </a:pathLst>
            </a:custGeom>
            <a:solidFill>
              <a:srgbClr val="FFB600"/>
            </a:solidFill>
            <a:ln>
              <a:noFill/>
            </a:ln>
          </p:spPr>
          <p:txBody>
            <a:bodyPr spcFirstLastPara="1" wrap="square" lIns="121900" tIns="121900" rIns="121900" bIns="121900" anchor="ctr" anchorCtr="0">
              <a:noAutofit/>
            </a:bodyPr>
            <a:lstStyle/>
            <a:p>
              <a:endParaRPr sz="2400"/>
            </a:p>
          </p:txBody>
        </p:sp>
        <p:sp>
          <p:nvSpPr>
            <p:cNvPr id="232" name="Google Shape;232;p29"/>
            <p:cNvSpPr/>
            <p:nvPr/>
          </p:nvSpPr>
          <p:spPr>
            <a:xfrm>
              <a:off x="1964825" y="349250"/>
              <a:ext cx="351700" cy="300425"/>
            </a:xfrm>
            <a:custGeom>
              <a:avLst/>
              <a:gdLst/>
              <a:ahLst/>
              <a:cxnLst/>
              <a:rect l="l" t="t" r="r" b="b"/>
              <a:pathLst>
                <a:path w="14068" h="12017" extrusionOk="0">
                  <a:moveTo>
                    <a:pt x="10111" y="1563"/>
                  </a:moveTo>
                  <a:lnTo>
                    <a:pt x="10307" y="1588"/>
                  </a:lnTo>
                  <a:lnTo>
                    <a:pt x="10502" y="1612"/>
                  </a:lnTo>
                  <a:lnTo>
                    <a:pt x="10697" y="1661"/>
                  </a:lnTo>
                  <a:lnTo>
                    <a:pt x="10868" y="1734"/>
                  </a:lnTo>
                  <a:lnTo>
                    <a:pt x="11039" y="1807"/>
                  </a:lnTo>
                  <a:lnTo>
                    <a:pt x="11186" y="1905"/>
                  </a:lnTo>
                  <a:lnTo>
                    <a:pt x="11357" y="2027"/>
                  </a:lnTo>
                  <a:lnTo>
                    <a:pt x="11479" y="2149"/>
                  </a:lnTo>
                  <a:lnTo>
                    <a:pt x="11625" y="2271"/>
                  </a:lnTo>
                  <a:lnTo>
                    <a:pt x="11723" y="2442"/>
                  </a:lnTo>
                  <a:lnTo>
                    <a:pt x="11821" y="2589"/>
                  </a:lnTo>
                  <a:lnTo>
                    <a:pt x="11894" y="2760"/>
                  </a:lnTo>
                  <a:lnTo>
                    <a:pt x="11967" y="2955"/>
                  </a:lnTo>
                  <a:lnTo>
                    <a:pt x="12016" y="3126"/>
                  </a:lnTo>
                  <a:lnTo>
                    <a:pt x="12041" y="3322"/>
                  </a:lnTo>
                  <a:lnTo>
                    <a:pt x="12065" y="3517"/>
                  </a:lnTo>
                  <a:lnTo>
                    <a:pt x="12041" y="3737"/>
                  </a:lnTo>
                  <a:lnTo>
                    <a:pt x="12016" y="3908"/>
                  </a:lnTo>
                  <a:lnTo>
                    <a:pt x="11967" y="4103"/>
                  </a:lnTo>
                  <a:lnTo>
                    <a:pt x="11894" y="4274"/>
                  </a:lnTo>
                  <a:lnTo>
                    <a:pt x="11821" y="4445"/>
                  </a:lnTo>
                  <a:lnTo>
                    <a:pt x="11723" y="4616"/>
                  </a:lnTo>
                  <a:lnTo>
                    <a:pt x="11625" y="4763"/>
                  </a:lnTo>
                  <a:lnTo>
                    <a:pt x="11479" y="4909"/>
                  </a:lnTo>
                  <a:lnTo>
                    <a:pt x="11357" y="5031"/>
                  </a:lnTo>
                  <a:lnTo>
                    <a:pt x="11186" y="5153"/>
                  </a:lnTo>
                  <a:lnTo>
                    <a:pt x="11039" y="5251"/>
                  </a:lnTo>
                  <a:lnTo>
                    <a:pt x="10868" y="5324"/>
                  </a:lnTo>
                  <a:lnTo>
                    <a:pt x="10697" y="5398"/>
                  </a:lnTo>
                  <a:lnTo>
                    <a:pt x="10502" y="5446"/>
                  </a:lnTo>
                  <a:lnTo>
                    <a:pt x="10307" y="5471"/>
                  </a:lnTo>
                  <a:lnTo>
                    <a:pt x="9916" y="5471"/>
                  </a:lnTo>
                  <a:lnTo>
                    <a:pt x="9720" y="5446"/>
                  </a:lnTo>
                  <a:lnTo>
                    <a:pt x="9525" y="5398"/>
                  </a:lnTo>
                  <a:lnTo>
                    <a:pt x="9354" y="5324"/>
                  </a:lnTo>
                  <a:lnTo>
                    <a:pt x="9183" y="5251"/>
                  </a:lnTo>
                  <a:lnTo>
                    <a:pt x="9012" y="5153"/>
                  </a:lnTo>
                  <a:lnTo>
                    <a:pt x="8866" y="5031"/>
                  </a:lnTo>
                  <a:lnTo>
                    <a:pt x="8719" y="4909"/>
                  </a:lnTo>
                  <a:lnTo>
                    <a:pt x="8597" y="4763"/>
                  </a:lnTo>
                  <a:lnTo>
                    <a:pt x="8475" y="4616"/>
                  </a:lnTo>
                  <a:lnTo>
                    <a:pt x="8377" y="4445"/>
                  </a:lnTo>
                  <a:lnTo>
                    <a:pt x="8304" y="4274"/>
                  </a:lnTo>
                  <a:lnTo>
                    <a:pt x="8231" y="4103"/>
                  </a:lnTo>
                  <a:lnTo>
                    <a:pt x="8182" y="3908"/>
                  </a:lnTo>
                  <a:lnTo>
                    <a:pt x="8157" y="3737"/>
                  </a:lnTo>
                  <a:lnTo>
                    <a:pt x="8157" y="3517"/>
                  </a:lnTo>
                  <a:lnTo>
                    <a:pt x="8157" y="3322"/>
                  </a:lnTo>
                  <a:lnTo>
                    <a:pt x="8182" y="3126"/>
                  </a:lnTo>
                  <a:lnTo>
                    <a:pt x="8231" y="2955"/>
                  </a:lnTo>
                  <a:lnTo>
                    <a:pt x="8304" y="2760"/>
                  </a:lnTo>
                  <a:lnTo>
                    <a:pt x="8377" y="2589"/>
                  </a:lnTo>
                  <a:lnTo>
                    <a:pt x="8475" y="2442"/>
                  </a:lnTo>
                  <a:lnTo>
                    <a:pt x="8597" y="2271"/>
                  </a:lnTo>
                  <a:lnTo>
                    <a:pt x="8719" y="2149"/>
                  </a:lnTo>
                  <a:lnTo>
                    <a:pt x="8866" y="2027"/>
                  </a:lnTo>
                  <a:lnTo>
                    <a:pt x="9012" y="1905"/>
                  </a:lnTo>
                  <a:lnTo>
                    <a:pt x="9183" y="1807"/>
                  </a:lnTo>
                  <a:lnTo>
                    <a:pt x="9354" y="1734"/>
                  </a:lnTo>
                  <a:lnTo>
                    <a:pt x="9525" y="1661"/>
                  </a:lnTo>
                  <a:lnTo>
                    <a:pt x="9720" y="1612"/>
                  </a:lnTo>
                  <a:lnTo>
                    <a:pt x="9916" y="1588"/>
                  </a:lnTo>
                  <a:lnTo>
                    <a:pt x="10111" y="1563"/>
                  </a:lnTo>
                  <a:close/>
                  <a:moveTo>
                    <a:pt x="0" y="0"/>
                  </a:moveTo>
                  <a:lnTo>
                    <a:pt x="0" y="9232"/>
                  </a:lnTo>
                  <a:lnTo>
                    <a:pt x="3248" y="5080"/>
                  </a:lnTo>
                  <a:lnTo>
                    <a:pt x="3346" y="4958"/>
                  </a:lnTo>
                  <a:lnTo>
                    <a:pt x="3468" y="4885"/>
                  </a:lnTo>
                  <a:lnTo>
                    <a:pt x="3590" y="4836"/>
                  </a:lnTo>
                  <a:lnTo>
                    <a:pt x="3737" y="4811"/>
                  </a:lnTo>
                  <a:lnTo>
                    <a:pt x="3859" y="4836"/>
                  </a:lnTo>
                  <a:lnTo>
                    <a:pt x="4005" y="4885"/>
                  </a:lnTo>
                  <a:lnTo>
                    <a:pt x="4128" y="4958"/>
                  </a:lnTo>
                  <a:lnTo>
                    <a:pt x="4225" y="5080"/>
                  </a:lnTo>
                  <a:lnTo>
                    <a:pt x="9647" y="12016"/>
                  </a:lnTo>
                  <a:lnTo>
                    <a:pt x="10233" y="12016"/>
                  </a:lnTo>
                  <a:lnTo>
                    <a:pt x="10087" y="11772"/>
                  </a:lnTo>
                  <a:lnTo>
                    <a:pt x="8157" y="9305"/>
                  </a:lnTo>
                  <a:lnTo>
                    <a:pt x="9403" y="7718"/>
                  </a:lnTo>
                  <a:lnTo>
                    <a:pt x="9501" y="7596"/>
                  </a:lnTo>
                  <a:lnTo>
                    <a:pt x="9623" y="7522"/>
                  </a:lnTo>
                  <a:lnTo>
                    <a:pt x="9745" y="7473"/>
                  </a:lnTo>
                  <a:lnTo>
                    <a:pt x="9891" y="7449"/>
                  </a:lnTo>
                  <a:lnTo>
                    <a:pt x="10014" y="7473"/>
                  </a:lnTo>
                  <a:lnTo>
                    <a:pt x="10160" y="7522"/>
                  </a:lnTo>
                  <a:lnTo>
                    <a:pt x="10282" y="7596"/>
                  </a:lnTo>
                  <a:lnTo>
                    <a:pt x="10380" y="7718"/>
                  </a:lnTo>
                  <a:lnTo>
                    <a:pt x="13750" y="12016"/>
                  </a:lnTo>
                  <a:lnTo>
                    <a:pt x="14068" y="12016"/>
                  </a:lnTo>
                  <a:lnTo>
                    <a:pt x="14068" y="0"/>
                  </a:lnTo>
                  <a:close/>
                </a:path>
              </a:pathLst>
            </a:custGeom>
            <a:solidFill>
              <a:srgbClr val="FFB600"/>
            </a:solidFill>
            <a:ln>
              <a:noFill/>
            </a:ln>
          </p:spPr>
          <p:txBody>
            <a:bodyPr spcFirstLastPara="1" wrap="square" lIns="121900" tIns="121900" rIns="121900" bIns="121900" anchor="ctr" anchorCtr="0">
              <a:noAutofit/>
            </a:bodyPr>
            <a:lstStyle/>
            <a:p>
              <a:endParaRPr sz="2400"/>
            </a:p>
          </p:txBody>
        </p:sp>
      </p:grpSp>
      <p:pic>
        <p:nvPicPr>
          <p:cNvPr id="2" name="Picture 1" descr="Scaffolds for ELs. to support receptive skills (Listening a&amp; Reading)&#10;to support productive skills (speaking &amp; writing)">
            <a:extLst>
              <a:ext uri="{FF2B5EF4-FFF2-40B4-BE49-F238E27FC236}">
                <a16:creationId xmlns:a16="http://schemas.microsoft.com/office/drawing/2014/main" id="{12A03277-CCC6-4EEB-807C-9A3413FD8B1E}"/>
              </a:ext>
            </a:extLst>
          </p:cNvPr>
          <p:cNvPicPr>
            <a:picLocks noChangeAspect="1"/>
          </p:cNvPicPr>
          <p:nvPr/>
        </p:nvPicPr>
        <p:blipFill>
          <a:blip r:embed="rId7"/>
          <a:stretch>
            <a:fillRect/>
          </a:stretch>
        </p:blipFill>
        <p:spPr>
          <a:xfrm>
            <a:off x="4411967" y="1387311"/>
            <a:ext cx="6922878" cy="1324594"/>
          </a:xfrm>
          <a:prstGeom prst="rect">
            <a:avLst/>
          </a:prstGeom>
        </p:spPr>
      </p:pic>
      <p:pic>
        <p:nvPicPr>
          <p:cNvPr id="3" name="Picture 2" descr="Adjust playback speed to .75, Use closed captions in slides and YouTube, Record presentation with Screencastify, Use Pixabay to find visuals. Ss Use Voice Typing in Google Docs &amp; Slides">
            <a:extLst>
              <a:ext uri="{FF2B5EF4-FFF2-40B4-BE49-F238E27FC236}">
                <a16:creationId xmlns:a16="http://schemas.microsoft.com/office/drawing/2014/main" id="{0FE19E91-17F9-4784-90E2-E67218FFE4C2}"/>
              </a:ext>
            </a:extLst>
          </p:cNvPr>
          <p:cNvPicPr>
            <a:picLocks noChangeAspect="1"/>
          </p:cNvPicPr>
          <p:nvPr/>
        </p:nvPicPr>
        <p:blipFill>
          <a:blip r:embed="rId8"/>
          <a:stretch>
            <a:fillRect/>
          </a:stretch>
        </p:blipFill>
        <p:spPr>
          <a:xfrm>
            <a:off x="4412135" y="2745257"/>
            <a:ext cx="5436199" cy="1603303"/>
          </a:xfrm>
          <a:prstGeom prst="rect">
            <a:avLst/>
          </a:prstGeom>
        </p:spPr>
      </p:pic>
      <p:pic>
        <p:nvPicPr>
          <p:cNvPr id="4" name="Picture 3" descr="Provide feedback with Talk &amp; Comment, Translate any text with One Click Translate, Use Mercury Reader to remove ads &amp; distractions. Use Immersive Reader in Flipgrid.">
            <a:extLst>
              <a:ext uri="{FF2B5EF4-FFF2-40B4-BE49-F238E27FC236}">
                <a16:creationId xmlns:a16="http://schemas.microsoft.com/office/drawing/2014/main" id="{96CE7CB7-1AAF-4679-8131-1F8F27F43FE3}"/>
              </a:ext>
            </a:extLst>
          </p:cNvPr>
          <p:cNvPicPr>
            <a:picLocks noChangeAspect="1"/>
          </p:cNvPicPr>
          <p:nvPr/>
        </p:nvPicPr>
        <p:blipFill>
          <a:blip r:embed="rId9"/>
          <a:stretch>
            <a:fillRect/>
          </a:stretch>
        </p:blipFill>
        <p:spPr>
          <a:xfrm>
            <a:off x="4411967" y="4348560"/>
            <a:ext cx="3904130" cy="656770"/>
          </a:xfrm>
          <a:prstGeom prst="rect">
            <a:avLst/>
          </a:prstGeom>
        </p:spPr>
      </p:pic>
      <p:pic>
        <p:nvPicPr>
          <p:cNvPr id="5" name="Picture 4" descr="Ss use storyboards to help explain visually or in writing. Ss use whiteboard mode in Flipgrid to support oral responses. ">
            <a:extLst>
              <a:ext uri="{FF2B5EF4-FFF2-40B4-BE49-F238E27FC236}">
                <a16:creationId xmlns:a16="http://schemas.microsoft.com/office/drawing/2014/main" id="{8CB469DE-C70C-4A3E-B896-7B5F20AD81F8}"/>
              </a:ext>
            </a:extLst>
          </p:cNvPr>
          <p:cNvPicPr>
            <a:picLocks noChangeAspect="1"/>
          </p:cNvPicPr>
          <p:nvPr/>
        </p:nvPicPr>
        <p:blipFill rotWithShape="1">
          <a:blip r:embed="rId10"/>
          <a:srcRect r="1575"/>
          <a:stretch/>
        </p:blipFill>
        <p:spPr>
          <a:xfrm>
            <a:off x="8388643" y="4381912"/>
            <a:ext cx="2946202" cy="656770"/>
          </a:xfrm>
          <a:prstGeom prst="rect">
            <a:avLst/>
          </a:prstGeom>
        </p:spPr>
      </p:pic>
      <p:pic>
        <p:nvPicPr>
          <p:cNvPr id="6" name="Picture 5" descr="Ss use Google Translate in Docs, on the web, and on phones.">
            <a:extLst>
              <a:ext uri="{FF2B5EF4-FFF2-40B4-BE49-F238E27FC236}">
                <a16:creationId xmlns:a16="http://schemas.microsoft.com/office/drawing/2014/main" id="{FBAFC429-2065-4182-864B-2C5AEF4E583E}"/>
              </a:ext>
            </a:extLst>
          </p:cNvPr>
          <p:cNvPicPr>
            <a:picLocks noChangeAspect="1"/>
          </p:cNvPicPr>
          <p:nvPr/>
        </p:nvPicPr>
        <p:blipFill>
          <a:blip r:embed="rId11"/>
          <a:stretch>
            <a:fillRect/>
          </a:stretch>
        </p:blipFill>
        <p:spPr>
          <a:xfrm>
            <a:off x="9901819" y="2821678"/>
            <a:ext cx="1433026" cy="66339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1"/>
          <p:cNvSpPr txBox="1">
            <a:spLocks noGrp="1"/>
          </p:cNvSpPr>
          <p:nvPr>
            <p:ph type="sldNum" idx="12"/>
          </p:nvPr>
        </p:nvSpPr>
        <p:spPr>
          <a:xfrm>
            <a:off x="11472533" y="6120400"/>
            <a:ext cx="719600" cy="737600"/>
          </a:xfrm>
          <a:prstGeom prst="rect">
            <a:avLst/>
          </a:prstGeom>
        </p:spPr>
        <p:txBody>
          <a:bodyPr spcFirstLastPara="1" vert="horz" wrap="square" lIns="121900" tIns="121900" rIns="121900" bIns="121900" rtlCol="0" anchor="ctr" anchorCtr="0">
            <a:noAutofit/>
          </a:bodyPr>
          <a:lstStyle/>
          <a:p>
            <a:pPr algn="ctr"/>
            <a:fld id="{00000000-1234-1234-1234-123412341234}" type="slidenum">
              <a:rPr lang="en">
                <a:latin typeface="Arial" panose="020B0604020202020204" pitchFamily="34" charset="0"/>
                <a:cs typeface="Arial" panose="020B0604020202020204" pitchFamily="34" charset="0"/>
              </a:rPr>
              <a:pPr algn="ctr"/>
              <a:t>26</a:t>
            </a:fld>
            <a:endParaRPr>
              <a:latin typeface="Arial" panose="020B0604020202020204" pitchFamily="34" charset="0"/>
              <a:cs typeface="Arial" panose="020B0604020202020204" pitchFamily="34" charset="0"/>
            </a:endParaRPr>
          </a:p>
        </p:txBody>
      </p:sp>
      <p:pic>
        <p:nvPicPr>
          <p:cNvPr id="248" name="Google Shape;248;p31" descr="Learning Objectives. Integrated Objectives. By the end of this lesson, you will be able to... Content, Language, SEL">
            <a:hlinkClick r:id="rId3"/>
          </p:cNvPr>
          <p:cNvPicPr preferRelativeResize="0"/>
          <p:nvPr/>
        </p:nvPicPr>
        <p:blipFill>
          <a:blip r:embed="rId4">
            <a:alphaModFix/>
          </a:blip>
          <a:stretch>
            <a:fillRect/>
          </a:stretch>
        </p:blipFill>
        <p:spPr>
          <a:xfrm>
            <a:off x="4232707" y="1187816"/>
            <a:ext cx="6005367" cy="4482367"/>
          </a:xfrm>
          <a:prstGeom prst="rect">
            <a:avLst/>
          </a:prstGeom>
          <a:noFill/>
          <a:ln>
            <a:solidFill>
              <a:schemeClr val="tx1"/>
            </a:solidFill>
          </a:ln>
        </p:spPr>
      </p:pic>
      <p:pic>
        <p:nvPicPr>
          <p:cNvPr id="249" name="Google Shape;249;p31" descr="NearPod EL EL content companions social studies">
            <a:hlinkClick r:id="rId3"/>
          </p:cNvPr>
          <p:cNvPicPr preferRelativeResize="0"/>
          <p:nvPr/>
        </p:nvPicPr>
        <p:blipFill>
          <a:blip r:embed="rId5">
            <a:alphaModFix/>
          </a:blip>
          <a:stretch>
            <a:fillRect/>
          </a:stretch>
        </p:blipFill>
        <p:spPr>
          <a:xfrm>
            <a:off x="955540" y="1187816"/>
            <a:ext cx="3277167" cy="3040700"/>
          </a:xfrm>
          <a:prstGeom prst="rect">
            <a:avLst/>
          </a:prstGeom>
          <a:noFill/>
          <a:ln>
            <a:solidFill>
              <a:schemeClr val="tx1"/>
            </a:solidFill>
          </a:ln>
        </p:spPr>
      </p:pic>
      <p:sp>
        <p:nvSpPr>
          <p:cNvPr id="250" name="Google Shape;250;p31"/>
          <p:cNvSpPr txBox="1">
            <a:spLocks noGrp="1"/>
          </p:cNvSpPr>
          <p:nvPr>
            <p:ph type="title"/>
          </p:nvPr>
        </p:nvSpPr>
        <p:spPr>
          <a:xfrm>
            <a:off x="475921" y="494417"/>
            <a:ext cx="9154800" cy="1143200"/>
          </a:xfrm>
          <a:prstGeom prst="rect">
            <a:avLst/>
          </a:prstGeom>
        </p:spPr>
        <p:txBody>
          <a:bodyPr spcFirstLastPara="1" vert="horz" wrap="square" lIns="121900" tIns="121900" rIns="121900" bIns="121900" rtlCol="0" anchor="t" anchorCtr="0">
            <a:noAutofit/>
          </a:bodyPr>
          <a:lstStyle/>
          <a:p>
            <a:r>
              <a:rPr lang="en" sz="3467" b="1" dirty="0">
                <a:solidFill>
                  <a:schemeClr val="accent2"/>
                </a:solidFill>
              </a:rPr>
              <a:t>EdTech Tools</a:t>
            </a:r>
            <a:endParaRPr sz="3467" b="1" dirty="0">
              <a:solidFill>
                <a:schemeClr val="accent2"/>
              </a:solidFill>
            </a:endParaRPr>
          </a:p>
        </p:txBody>
      </p:sp>
      <p:grpSp>
        <p:nvGrpSpPr>
          <p:cNvPr id="251" name="Google Shape;251;p31">
            <a:extLst>
              <a:ext uri="{C183D7F6-B498-43B3-948B-1728B52AA6E4}">
                <adec:decorative xmlns:adec="http://schemas.microsoft.com/office/drawing/2017/decorative" val="1"/>
              </a:ext>
            </a:extLst>
          </p:cNvPr>
          <p:cNvGrpSpPr/>
          <p:nvPr/>
        </p:nvGrpSpPr>
        <p:grpSpPr>
          <a:xfrm>
            <a:off x="10826756" y="494417"/>
            <a:ext cx="973251" cy="855823"/>
            <a:chOff x="1928175" y="312600"/>
            <a:chExt cx="425000" cy="373700"/>
          </a:xfrm>
        </p:grpSpPr>
        <p:sp>
          <p:nvSpPr>
            <p:cNvPr id="252" name="Google Shape;252;p31"/>
            <p:cNvSpPr/>
            <p:nvPr/>
          </p:nvSpPr>
          <p:spPr>
            <a:xfrm>
              <a:off x="1928175" y="312600"/>
              <a:ext cx="425000" cy="373700"/>
            </a:xfrm>
            <a:custGeom>
              <a:avLst/>
              <a:gdLst/>
              <a:ahLst/>
              <a:cxnLst/>
              <a:rect l="l" t="t" r="r" b="b"/>
              <a:pathLst>
                <a:path w="17000" h="14948" extrusionOk="0">
                  <a:moveTo>
                    <a:pt x="16022" y="978"/>
                  </a:moveTo>
                  <a:lnTo>
                    <a:pt x="16022" y="13971"/>
                  </a:lnTo>
                  <a:lnTo>
                    <a:pt x="978" y="13971"/>
                  </a:lnTo>
                  <a:lnTo>
                    <a:pt x="978" y="978"/>
                  </a:lnTo>
                  <a:close/>
                  <a:moveTo>
                    <a:pt x="782" y="1"/>
                  </a:moveTo>
                  <a:lnTo>
                    <a:pt x="636" y="25"/>
                  </a:lnTo>
                  <a:lnTo>
                    <a:pt x="489" y="74"/>
                  </a:lnTo>
                  <a:lnTo>
                    <a:pt x="343" y="147"/>
                  </a:lnTo>
                  <a:lnTo>
                    <a:pt x="221" y="245"/>
                  </a:lnTo>
                  <a:lnTo>
                    <a:pt x="123" y="343"/>
                  </a:lnTo>
                  <a:lnTo>
                    <a:pt x="74" y="489"/>
                  </a:lnTo>
                  <a:lnTo>
                    <a:pt x="25" y="636"/>
                  </a:lnTo>
                  <a:lnTo>
                    <a:pt x="1" y="782"/>
                  </a:lnTo>
                  <a:lnTo>
                    <a:pt x="1" y="14166"/>
                  </a:lnTo>
                  <a:lnTo>
                    <a:pt x="25" y="14313"/>
                  </a:lnTo>
                  <a:lnTo>
                    <a:pt x="74" y="14459"/>
                  </a:lnTo>
                  <a:lnTo>
                    <a:pt x="123" y="14606"/>
                  </a:lnTo>
                  <a:lnTo>
                    <a:pt x="221" y="14703"/>
                  </a:lnTo>
                  <a:lnTo>
                    <a:pt x="343" y="14801"/>
                  </a:lnTo>
                  <a:lnTo>
                    <a:pt x="489" y="14874"/>
                  </a:lnTo>
                  <a:lnTo>
                    <a:pt x="636" y="14923"/>
                  </a:lnTo>
                  <a:lnTo>
                    <a:pt x="782" y="14948"/>
                  </a:lnTo>
                  <a:lnTo>
                    <a:pt x="16218" y="14948"/>
                  </a:lnTo>
                  <a:lnTo>
                    <a:pt x="16364" y="14923"/>
                  </a:lnTo>
                  <a:lnTo>
                    <a:pt x="16511" y="14874"/>
                  </a:lnTo>
                  <a:lnTo>
                    <a:pt x="16657" y="14801"/>
                  </a:lnTo>
                  <a:lnTo>
                    <a:pt x="16779" y="14703"/>
                  </a:lnTo>
                  <a:lnTo>
                    <a:pt x="16877" y="14606"/>
                  </a:lnTo>
                  <a:lnTo>
                    <a:pt x="16926" y="14459"/>
                  </a:lnTo>
                  <a:lnTo>
                    <a:pt x="16975" y="14313"/>
                  </a:lnTo>
                  <a:lnTo>
                    <a:pt x="16999" y="14166"/>
                  </a:lnTo>
                  <a:lnTo>
                    <a:pt x="16999" y="782"/>
                  </a:lnTo>
                  <a:lnTo>
                    <a:pt x="16975" y="636"/>
                  </a:lnTo>
                  <a:lnTo>
                    <a:pt x="16926" y="489"/>
                  </a:lnTo>
                  <a:lnTo>
                    <a:pt x="16877" y="343"/>
                  </a:lnTo>
                  <a:lnTo>
                    <a:pt x="16779" y="245"/>
                  </a:lnTo>
                  <a:lnTo>
                    <a:pt x="16657" y="147"/>
                  </a:lnTo>
                  <a:lnTo>
                    <a:pt x="16511" y="74"/>
                  </a:lnTo>
                  <a:lnTo>
                    <a:pt x="16364" y="25"/>
                  </a:lnTo>
                  <a:lnTo>
                    <a:pt x="16218" y="1"/>
                  </a:lnTo>
                  <a:close/>
                </a:path>
              </a:pathLst>
            </a:custGeom>
            <a:solidFill>
              <a:srgbClr val="FFB600"/>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253" name="Google Shape;253;p31"/>
            <p:cNvSpPr/>
            <p:nvPr/>
          </p:nvSpPr>
          <p:spPr>
            <a:xfrm>
              <a:off x="1964825" y="349250"/>
              <a:ext cx="351700" cy="300425"/>
            </a:xfrm>
            <a:custGeom>
              <a:avLst/>
              <a:gdLst/>
              <a:ahLst/>
              <a:cxnLst/>
              <a:rect l="l" t="t" r="r" b="b"/>
              <a:pathLst>
                <a:path w="14068" h="12017" extrusionOk="0">
                  <a:moveTo>
                    <a:pt x="10111" y="1563"/>
                  </a:moveTo>
                  <a:lnTo>
                    <a:pt x="10307" y="1588"/>
                  </a:lnTo>
                  <a:lnTo>
                    <a:pt x="10502" y="1612"/>
                  </a:lnTo>
                  <a:lnTo>
                    <a:pt x="10697" y="1661"/>
                  </a:lnTo>
                  <a:lnTo>
                    <a:pt x="10868" y="1734"/>
                  </a:lnTo>
                  <a:lnTo>
                    <a:pt x="11039" y="1807"/>
                  </a:lnTo>
                  <a:lnTo>
                    <a:pt x="11186" y="1905"/>
                  </a:lnTo>
                  <a:lnTo>
                    <a:pt x="11357" y="2027"/>
                  </a:lnTo>
                  <a:lnTo>
                    <a:pt x="11479" y="2149"/>
                  </a:lnTo>
                  <a:lnTo>
                    <a:pt x="11625" y="2271"/>
                  </a:lnTo>
                  <a:lnTo>
                    <a:pt x="11723" y="2442"/>
                  </a:lnTo>
                  <a:lnTo>
                    <a:pt x="11821" y="2589"/>
                  </a:lnTo>
                  <a:lnTo>
                    <a:pt x="11894" y="2760"/>
                  </a:lnTo>
                  <a:lnTo>
                    <a:pt x="11967" y="2955"/>
                  </a:lnTo>
                  <a:lnTo>
                    <a:pt x="12016" y="3126"/>
                  </a:lnTo>
                  <a:lnTo>
                    <a:pt x="12041" y="3322"/>
                  </a:lnTo>
                  <a:lnTo>
                    <a:pt x="12065" y="3517"/>
                  </a:lnTo>
                  <a:lnTo>
                    <a:pt x="12041" y="3737"/>
                  </a:lnTo>
                  <a:lnTo>
                    <a:pt x="12016" y="3908"/>
                  </a:lnTo>
                  <a:lnTo>
                    <a:pt x="11967" y="4103"/>
                  </a:lnTo>
                  <a:lnTo>
                    <a:pt x="11894" y="4274"/>
                  </a:lnTo>
                  <a:lnTo>
                    <a:pt x="11821" y="4445"/>
                  </a:lnTo>
                  <a:lnTo>
                    <a:pt x="11723" y="4616"/>
                  </a:lnTo>
                  <a:lnTo>
                    <a:pt x="11625" y="4763"/>
                  </a:lnTo>
                  <a:lnTo>
                    <a:pt x="11479" y="4909"/>
                  </a:lnTo>
                  <a:lnTo>
                    <a:pt x="11357" y="5031"/>
                  </a:lnTo>
                  <a:lnTo>
                    <a:pt x="11186" y="5153"/>
                  </a:lnTo>
                  <a:lnTo>
                    <a:pt x="11039" y="5251"/>
                  </a:lnTo>
                  <a:lnTo>
                    <a:pt x="10868" y="5324"/>
                  </a:lnTo>
                  <a:lnTo>
                    <a:pt x="10697" y="5398"/>
                  </a:lnTo>
                  <a:lnTo>
                    <a:pt x="10502" y="5446"/>
                  </a:lnTo>
                  <a:lnTo>
                    <a:pt x="10307" y="5471"/>
                  </a:lnTo>
                  <a:lnTo>
                    <a:pt x="9916" y="5471"/>
                  </a:lnTo>
                  <a:lnTo>
                    <a:pt x="9720" y="5446"/>
                  </a:lnTo>
                  <a:lnTo>
                    <a:pt x="9525" y="5398"/>
                  </a:lnTo>
                  <a:lnTo>
                    <a:pt x="9354" y="5324"/>
                  </a:lnTo>
                  <a:lnTo>
                    <a:pt x="9183" y="5251"/>
                  </a:lnTo>
                  <a:lnTo>
                    <a:pt x="9012" y="5153"/>
                  </a:lnTo>
                  <a:lnTo>
                    <a:pt x="8866" y="5031"/>
                  </a:lnTo>
                  <a:lnTo>
                    <a:pt x="8719" y="4909"/>
                  </a:lnTo>
                  <a:lnTo>
                    <a:pt x="8597" y="4763"/>
                  </a:lnTo>
                  <a:lnTo>
                    <a:pt x="8475" y="4616"/>
                  </a:lnTo>
                  <a:lnTo>
                    <a:pt x="8377" y="4445"/>
                  </a:lnTo>
                  <a:lnTo>
                    <a:pt x="8304" y="4274"/>
                  </a:lnTo>
                  <a:lnTo>
                    <a:pt x="8231" y="4103"/>
                  </a:lnTo>
                  <a:lnTo>
                    <a:pt x="8182" y="3908"/>
                  </a:lnTo>
                  <a:lnTo>
                    <a:pt x="8157" y="3737"/>
                  </a:lnTo>
                  <a:lnTo>
                    <a:pt x="8157" y="3517"/>
                  </a:lnTo>
                  <a:lnTo>
                    <a:pt x="8157" y="3322"/>
                  </a:lnTo>
                  <a:lnTo>
                    <a:pt x="8182" y="3126"/>
                  </a:lnTo>
                  <a:lnTo>
                    <a:pt x="8231" y="2955"/>
                  </a:lnTo>
                  <a:lnTo>
                    <a:pt x="8304" y="2760"/>
                  </a:lnTo>
                  <a:lnTo>
                    <a:pt x="8377" y="2589"/>
                  </a:lnTo>
                  <a:lnTo>
                    <a:pt x="8475" y="2442"/>
                  </a:lnTo>
                  <a:lnTo>
                    <a:pt x="8597" y="2271"/>
                  </a:lnTo>
                  <a:lnTo>
                    <a:pt x="8719" y="2149"/>
                  </a:lnTo>
                  <a:lnTo>
                    <a:pt x="8866" y="2027"/>
                  </a:lnTo>
                  <a:lnTo>
                    <a:pt x="9012" y="1905"/>
                  </a:lnTo>
                  <a:lnTo>
                    <a:pt x="9183" y="1807"/>
                  </a:lnTo>
                  <a:lnTo>
                    <a:pt x="9354" y="1734"/>
                  </a:lnTo>
                  <a:lnTo>
                    <a:pt x="9525" y="1661"/>
                  </a:lnTo>
                  <a:lnTo>
                    <a:pt x="9720" y="1612"/>
                  </a:lnTo>
                  <a:lnTo>
                    <a:pt x="9916" y="1588"/>
                  </a:lnTo>
                  <a:lnTo>
                    <a:pt x="10111" y="1563"/>
                  </a:lnTo>
                  <a:close/>
                  <a:moveTo>
                    <a:pt x="0" y="0"/>
                  </a:moveTo>
                  <a:lnTo>
                    <a:pt x="0" y="9232"/>
                  </a:lnTo>
                  <a:lnTo>
                    <a:pt x="3248" y="5080"/>
                  </a:lnTo>
                  <a:lnTo>
                    <a:pt x="3346" y="4958"/>
                  </a:lnTo>
                  <a:lnTo>
                    <a:pt x="3468" y="4885"/>
                  </a:lnTo>
                  <a:lnTo>
                    <a:pt x="3590" y="4836"/>
                  </a:lnTo>
                  <a:lnTo>
                    <a:pt x="3737" y="4811"/>
                  </a:lnTo>
                  <a:lnTo>
                    <a:pt x="3859" y="4836"/>
                  </a:lnTo>
                  <a:lnTo>
                    <a:pt x="4005" y="4885"/>
                  </a:lnTo>
                  <a:lnTo>
                    <a:pt x="4128" y="4958"/>
                  </a:lnTo>
                  <a:lnTo>
                    <a:pt x="4225" y="5080"/>
                  </a:lnTo>
                  <a:lnTo>
                    <a:pt x="9647" y="12016"/>
                  </a:lnTo>
                  <a:lnTo>
                    <a:pt x="10233" y="12016"/>
                  </a:lnTo>
                  <a:lnTo>
                    <a:pt x="10087" y="11772"/>
                  </a:lnTo>
                  <a:lnTo>
                    <a:pt x="8157" y="9305"/>
                  </a:lnTo>
                  <a:lnTo>
                    <a:pt x="9403" y="7718"/>
                  </a:lnTo>
                  <a:lnTo>
                    <a:pt x="9501" y="7596"/>
                  </a:lnTo>
                  <a:lnTo>
                    <a:pt x="9623" y="7522"/>
                  </a:lnTo>
                  <a:lnTo>
                    <a:pt x="9745" y="7473"/>
                  </a:lnTo>
                  <a:lnTo>
                    <a:pt x="9891" y="7449"/>
                  </a:lnTo>
                  <a:lnTo>
                    <a:pt x="10014" y="7473"/>
                  </a:lnTo>
                  <a:lnTo>
                    <a:pt x="10160" y="7522"/>
                  </a:lnTo>
                  <a:lnTo>
                    <a:pt x="10282" y="7596"/>
                  </a:lnTo>
                  <a:lnTo>
                    <a:pt x="10380" y="7718"/>
                  </a:lnTo>
                  <a:lnTo>
                    <a:pt x="13750" y="12016"/>
                  </a:lnTo>
                  <a:lnTo>
                    <a:pt x="14068" y="12016"/>
                  </a:lnTo>
                  <a:lnTo>
                    <a:pt x="14068" y="0"/>
                  </a:lnTo>
                  <a:close/>
                </a:path>
              </a:pathLst>
            </a:custGeom>
            <a:solidFill>
              <a:srgbClr val="FFB600"/>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pic>
        <p:nvPicPr>
          <p:cNvPr id="254" name="Google Shape;254;p31" descr="Pear Deck for active classrooms">
            <a:hlinkClick r:id="rId3"/>
          </p:cNvPr>
          <p:cNvPicPr preferRelativeResize="0"/>
          <p:nvPr/>
        </p:nvPicPr>
        <p:blipFill>
          <a:blip r:embed="rId6">
            <a:alphaModFix/>
          </a:blip>
          <a:stretch>
            <a:fillRect/>
          </a:stretch>
        </p:blipFill>
        <p:spPr>
          <a:xfrm>
            <a:off x="955540" y="4165275"/>
            <a:ext cx="3277167" cy="1504908"/>
          </a:xfrm>
          <a:prstGeom prst="rect">
            <a:avLst/>
          </a:prstGeom>
          <a:noFill/>
          <a:ln>
            <a:solidFill>
              <a:schemeClr val="tx1"/>
            </a:solidFill>
          </a:ln>
        </p:spPr>
      </p:pic>
      <p:sp>
        <p:nvSpPr>
          <p:cNvPr id="2" name="TextBox 1">
            <a:extLst>
              <a:ext uri="{FF2B5EF4-FFF2-40B4-BE49-F238E27FC236}">
                <a16:creationId xmlns:a16="http://schemas.microsoft.com/office/drawing/2014/main" id="{9B482D63-FEA0-438F-8433-957500C6721F}"/>
              </a:ext>
            </a:extLst>
          </p:cNvPr>
          <p:cNvSpPr txBox="1"/>
          <p:nvPr/>
        </p:nvSpPr>
        <p:spPr>
          <a:xfrm>
            <a:off x="1503872" y="6119004"/>
            <a:ext cx="66250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00FF"/>
                </a:solidFill>
                <a:latin typeface="Arial" panose="020B0604020202020204" pitchFamily="34" charset="0"/>
                <a:ea typeface="+mn-lt"/>
                <a:cs typeface="Arial" panose="020B0604020202020204" pitchFamily="34" charset="0"/>
                <a:hlinkClick r:id="rId7" tooltip="Site for Nearpod">
                  <a:extLst>
                    <a:ext uri="{A12FA001-AC4F-418D-AE19-62706E023703}">
                      <ahyp:hlinkClr xmlns:ahyp="http://schemas.microsoft.com/office/drawing/2018/hyperlinkcolor" val="tx"/>
                    </a:ext>
                  </a:extLst>
                </a:hlinkClick>
              </a:rPr>
              <a:t>http://Nearpod.com</a:t>
            </a:r>
            <a:r>
              <a:rPr lang="en-US" sz="2400" dirty="0">
                <a:latin typeface="Arial" panose="020B0604020202020204" pitchFamily="34" charset="0"/>
                <a:ea typeface="+mn-lt"/>
                <a:cs typeface="Arial" panose="020B0604020202020204" pitchFamily="34" charset="0"/>
              </a:rPr>
              <a:t>; </a:t>
            </a:r>
            <a:r>
              <a:rPr lang="en-US" sz="2400" dirty="0">
                <a:solidFill>
                  <a:srgbClr val="0000FF"/>
                </a:solidFill>
                <a:latin typeface="Arial" panose="020B0604020202020204" pitchFamily="34" charset="0"/>
                <a:ea typeface="+mn-lt"/>
                <a:cs typeface="Arial" panose="020B0604020202020204" pitchFamily="34" charset="0"/>
                <a:hlinkClick r:id="rId8" tooltip="Pear Deck">
                  <a:extLst>
                    <a:ext uri="{A12FA001-AC4F-418D-AE19-62706E023703}">
                      <ahyp:hlinkClr xmlns:ahyp="http://schemas.microsoft.com/office/drawing/2018/hyperlinkcolor" val="tx"/>
                    </a:ext>
                  </a:extLst>
                </a:hlinkClick>
              </a:rPr>
              <a:t>http://PearDeck.com</a:t>
            </a:r>
            <a:endParaRPr lang="en-US" sz="2400" dirty="0">
              <a:solidFill>
                <a:srgbClr val="0000FF"/>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E027257-8E04-443D-8937-2C5FFE8A7713}"/>
              </a:ext>
            </a:extLst>
          </p:cNvPr>
          <p:cNvPicPr>
            <a:picLocks noChangeAspect="1"/>
          </p:cNvPicPr>
          <p:nvPr/>
        </p:nvPicPr>
        <p:blipFill>
          <a:blip r:embed="rId9">
            <a:extLst>
              <a:ext uri="{BEBA8EAE-BF5A-486C-A8C5-ECC9F3942E4B}">
                <a14:imgProps xmlns:a14="http://schemas.microsoft.com/office/drawing/2010/main">
                  <a14:imgLayer r:embed="rId10">
                    <a14:imgEffect>
                      <a14:artisticBlur radius="5"/>
                    </a14:imgEffect>
                  </a14:imgLayer>
                </a14:imgProps>
              </a:ext>
            </a:extLst>
          </a:blip>
          <a:stretch>
            <a:fillRect/>
          </a:stretch>
        </p:blipFill>
        <p:spPr>
          <a:xfrm>
            <a:off x="6363266" y="2791455"/>
            <a:ext cx="3756917" cy="275824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0"/>
          <p:cNvSpPr txBox="1">
            <a:spLocks noGrp="1"/>
          </p:cNvSpPr>
          <p:nvPr>
            <p:ph type="sldNum" idx="12"/>
          </p:nvPr>
        </p:nvSpPr>
        <p:spPr>
          <a:xfrm>
            <a:off x="11472533" y="6120400"/>
            <a:ext cx="719600" cy="737600"/>
          </a:xfrm>
          <a:prstGeom prst="rect">
            <a:avLst/>
          </a:prstGeom>
        </p:spPr>
        <p:txBody>
          <a:bodyPr spcFirstLastPara="1" vert="horz" wrap="square" lIns="121900" tIns="121900" rIns="121900" bIns="121900" rtlCol="0" anchor="ctr" anchorCtr="0">
            <a:noAutofit/>
          </a:bodyPr>
          <a:lstStyle/>
          <a:p>
            <a:pPr algn="ctr"/>
            <a:fld id="{00000000-1234-1234-1234-123412341234}" type="slidenum">
              <a:rPr lang="en">
                <a:latin typeface="Arial" panose="020B0604020202020204" pitchFamily="34" charset="0"/>
                <a:cs typeface="Arial" panose="020B0604020202020204" pitchFamily="34" charset="0"/>
              </a:rPr>
              <a:pPr algn="ctr"/>
              <a:t>27</a:t>
            </a:fld>
            <a:endParaRPr>
              <a:latin typeface="Arial" panose="020B0604020202020204" pitchFamily="34" charset="0"/>
              <a:cs typeface="Arial" panose="020B0604020202020204" pitchFamily="34" charset="0"/>
            </a:endParaRPr>
          </a:p>
        </p:txBody>
      </p:sp>
      <p:sp>
        <p:nvSpPr>
          <p:cNvPr id="238" name="Google Shape;238;p30"/>
          <p:cNvSpPr txBox="1"/>
          <p:nvPr/>
        </p:nvSpPr>
        <p:spPr>
          <a:xfrm>
            <a:off x="1172497" y="6285691"/>
            <a:ext cx="9282783" cy="407018"/>
          </a:xfrm>
          <a:prstGeom prst="rect">
            <a:avLst/>
          </a:prstGeom>
          <a:noFill/>
          <a:ln>
            <a:noFill/>
          </a:ln>
        </p:spPr>
        <p:txBody>
          <a:bodyPr spcFirstLastPara="1" wrap="square" lIns="121900" tIns="121900" rIns="121900" bIns="121900" anchor="t" anchorCtr="0">
            <a:noAutofit/>
          </a:bodyPr>
          <a:lstStyle/>
          <a:p>
            <a:r>
              <a:rPr lang="en" sz="2400" dirty="0">
                <a:latin typeface="Arial" panose="020B0604020202020204" pitchFamily="34" charset="0"/>
                <a:ea typeface="Raleway Light"/>
                <a:cs typeface="Arial" panose="020B0604020202020204" pitchFamily="34" charset="0"/>
                <a:sym typeface="Raleway Light"/>
              </a:rPr>
              <a:t>Source: </a:t>
            </a:r>
            <a:r>
              <a:rPr lang="en" sz="2400" dirty="0">
                <a:solidFill>
                  <a:schemeClr val="dk1"/>
                </a:solidFill>
                <a:latin typeface="Arial" panose="020B0604020202020204" pitchFamily="34" charset="0"/>
                <a:ea typeface="Raleway"/>
                <a:cs typeface="Arial" panose="020B0604020202020204" pitchFamily="34" charset="0"/>
                <a:sym typeface="Raleway"/>
              </a:rPr>
              <a:t>Cindy Garcia (</a:t>
            </a:r>
            <a:r>
              <a:rPr lang="en-US" sz="2400" dirty="0">
                <a:solidFill>
                  <a:srgbClr val="0000FF"/>
                </a:solidFill>
                <a:latin typeface="Arial" panose="020B0604020202020204" pitchFamily="34" charset="0"/>
                <a:ea typeface="+mn-lt"/>
                <a:cs typeface="Arial" panose="020B0604020202020204" pitchFamily="34" charset="0"/>
                <a:sym typeface="Raleway"/>
                <a:hlinkClick r:id="rId3" tooltip="Strategies to Support ELs"/>
              </a:rPr>
              <a:t>http://teachingelementaryels.weebly.com/</a:t>
            </a:r>
            <a:r>
              <a:rPr lang="en-US" sz="2400" dirty="0">
                <a:latin typeface="Arial" panose="020B0604020202020204" pitchFamily="34" charset="0"/>
                <a:ea typeface="+mn-lt"/>
                <a:cs typeface="Arial" panose="020B0604020202020204" pitchFamily="34" charset="0"/>
                <a:sym typeface="Raleway"/>
              </a:rPr>
              <a:t>)</a:t>
            </a:r>
            <a:endParaRPr lang="en-US" sz="2400" dirty="0">
              <a:solidFill>
                <a:srgbClr val="0000FF"/>
              </a:solidFill>
              <a:latin typeface="Arial" panose="020B0604020202020204" pitchFamily="34" charset="0"/>
              <a:ea typeface="Raleway"/>
              <a:cs typeface="Arial" panose="020B0604020202020204" pitchFamily="34" charset="0"/>
            </a:endParaRPr>
          </a:p>
          <a:p>
            <a:endParaRPr sz="2400" dirty="0">
              <a:latin typeface="Arial" panose="020B0604020202020204" pitchFamily="34" charset="0"/>
              <a:ea typeface="Raleway Light"/>
              <a:cs typeface="Arial" panose="020B0604020202020204" pitchFamily="34" charset="0"/>
            </a:endParaRPr>
          </a:p>
        </p:txBody>
      </p:sp>
      <p:pic>
        <p:nvPicPr>
          <p:cNvPr id="239" name="Google Shape;239;p30" descr="Strategies to Support ELs while Facilitating Online Distance Learning provided by Cindy Garcia at teachingelementaryels.weebly.com/. Wordwall, Flipgrid, Kahoo!t! Quizlet.&#10;">
            <a:hlinkClick r:id="rId4"/>
          </p:cNvPr>
          <p:cNvPicPr preferRelativeResize="0"/>
          <p:nvPr/>
        </p:nvPicPr>
        <p:blipFill>
          <a:blip r:embed="rId5">
            <a:alphaModFix/>
          </a:blip>
          <a:stretch>
            <a:fillRect/>
          </a:stretch>
        </p:blipFill>
        <p:spPr>
          <a:xfrm>
            <a:off x="1811547" y="1266364"/>
            <a:ext cx="7450440" cy="4957456"/>
          </a:xfrm>
          <a:prstGeom prst="rect">
            <a:avLst/>
          </a:prstGeom>
          <a:noFill/>
          <a:ln>
            <a:solidFill>
              <a:schemeClr val="tx1"/>
            </a:solidFill>
          </a:ln>
        </p:spPr>
      </p:pic>
      <p:grpSp>
        <p:nvGrpSpPr>
          <p:cNvPr id="240" name="Google Shape;240;p30">
            <a:extLst>
              <a:ext uri="{C183D7F6-B498-43B3-948B-1728B52AA6E4}">
                <adec:decorative xmlns:adec="http://schemas.microsoft.com/office/drawing/2017/decorative" val="1"/>
              </a:ext>
            </a:extLst>
          </p:cNvPr>
          <p:cNvGrpSpPr/>
          <p:nvPr/>
        </p:nvGrpSpPr>
        <p:grpSpPr>
          <a:xfrm>
            <a:off x="10826756" y="494417"/>
            <a:ext cx="973251" cy="855823"/>
            <a:chOff x="1928175" y="312600"/>
            <a:chExt cx="425000" cy="373700"/>
          </a:xfrm>
        </p:grpSpPr>
        <p:sp>
          <p:nvSpPr>
            <p:cNvPr id="241" name="Google Shape;241;p30"/>
            <p:cNvSpPr/>
            <p:nvPr/>
          </p:nvSpPr>
          <p:spPr>
            <a:xfrm>
              <a:off x="1928175" y="312600"/>
              <a:ext cx="425000" cy="373700"/>
            </a:xfrm>
            <a:custGeom>
              <a:avLst/>
              <a:gdLst/>
              <a:ahLst/>
              <a:cxnLst/>
              <a:rect l="l" t="t" r="r" b="b"/>
              <a:pathLst>
                <a:path w="17000" h="14948" extrusionOk="0">
                  <a:moveTo>
                    <a:pt x="16022" y="978"/>
                  </a:moveTo>
                  <a:lnTo>
                    <a:pt x="16022" y="13971"/>
                  </a:lnTo>
                  <a:lnTo>
                    <a:pt x="978" y="13971"/>
                  </a:lnTo>
                  <a:lnTo>
                    <a:pt x="978" y="978"/>
                  </a:lnTo>
                  <a:close/>
                  <a:moveTo>
                    <a:pt x="782" y="1"/>
                  </a:moveTo>
                  <a:lnTo>
                    <a:pt x="636" y="25"/>
                  </a:lnTo>
                  <a:lnTo>
                    <a:pt x="489" y="74"/>
                  </a:lnTo>
                  <a:lnTo>
                    <a:pt x="343" y="147"/>
                  </a:lnTo>
                  <a:lnTo>
                    <a:pt x="221" y="245"/>
                  </a:lnTo>
                  <a:lnTo>
                    <a:pt x="123" y="343"/>
                  </a:lnTo>
                  <a:lnTo>
                    <a:pt x="74" y="489"/>
                  </a:lnTo>
                  <a:lnTo>
                    <a:pt x="25" y="636"/>
                  </a:lnTo>
                  <a:lnTo>
                    <a:pt x="1" y="782"/>
                  </a:lnTo>
                  <a:lnTo>
                    <a:pt x="1" y="14166"/>
                  </a:lnTo>
                  <a:lnTo>
                    <a:pt x="25" y="14313"/>
                  </a:lnTo>
                  <a:lnTo>
                    <a:pt x="74" y="14459"/>
                  </a:lnTo>
                  <a:lnTo>
                    <a:pt x="123" y="14606"/>
                  </a:lnTo>
                  <a:lnTo>
                    <a:pt x="221" y="14703"/>
                  </a:lnTo>
                  <a:lnTo>
                    <a:pt x="343" y="14801"/>
                  </a:lnTo>
                  <a:lnTo>
                    <a:pt x="489" y="14874"/>
                  </a:lnTo>
                  <a:lnTo>
                    <a:pt x="636" y="14923"/>
                  </a:lnTo>
                  <a:lnTo>
                    <a:pt x="782" y="14948"/>
                  </a:lnTo>
                  <a:lnTo>
                    <a:pt x="16218" y="14948"/>
                  </a:lnTo>
                  <a:lnTo>
                    <a:pt x="16364" y="14923"/>
                  </a:lnTo>
                  <a:lnTo>
                    <a:pt x="16511" y="14874"/>
                  </a:lnTo>
                  <a:lnTo>
                    <a:pt x="16657" y="14801"/>
                  </a:lnTo>
                  <a:lnTo>
                    <a:pt x="16779" y="14703"/>
                  </a:lnTo>
                  <a:lnTo>
                    <a:pt x="16877" y="14606"/>
                  </a:lnTo>
                  <a:lnTo>
                    <a:pt x="16926" y="14459"/>
                  </a:lnTo>
                  <a:lnTo>
                    <a:pt x="16975" y="14313"/>
                  </a:lnTo>
                  <a:lnTo>
                    <a:pt x="16999" y="14166"/>
                  </a:lnTo>
                  <a:lnTo>
                    <a:pt x="16999" y="782"/>
                  </a:lnTo>
                  <a:lnTo>
                    <a:pt x="16975" y="636"/>
                  </a:lnTo>
                  <a:lnTo>
                    <a:pt x="16926" y="489"/>
                  </a:lnTo>
                  <a:lnTo>
                    <a:pt x="16877" y="343"/>
                  </a:lnTo>
                  <a:lnTo>
                    <a:pt x="16779" y="245"/>
                  </a:lnTo>
                  <a:lnTo>
                    <a:pt x="16657" y="147"/>
                  </a:lnTo>
                  <a:lnTo>
                    <a:pt x="16511" y="74"/>
                  </a:lnTo>
                  <a:lnTo>
                    <a:pt x="16364" y="25"/>
                  </a:lnTo>
                  <a:lnTo>
                    <a:pt x="16218" y="1"/>
                  </a:lnTo>
                  <a:close/>
                </a:path>
              </a:pathLst>
            </a:custGeom>
            <a:solidFill>
              <a:srgbClr val="FFB600"/>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242" name="Google Shape;242;p30"/>
            <p:cNvSpPr/>
            <p:nvPr/>
          </p:nvSpPr>
          <p:spPr>
            <a:xfrm>
              <a:off x="1964825" y="349250"/>
              <a:ext cx="351700" cy="300425"/>
            </a:xfrm>
            <a:custGeom>
              <a:avLst/>
              <a:gdLst/>
              <a:ahLst/>
              <a:cxnLst/>
              <a:rect l="l" t="t" r="r" b="b"/>
              <a:pathLst>
                <a:path w="14068" h="12017" extrusionOk="0">
                  <a:moveTo>
                    <a:pt x="10111" y="1563"/>
                  </a:moveTo>
                  <a:lnTo>
                    <a:pt x="10307" y="1588"/>
                  </a:lnTo>
                  <a:lnTo>
                    <a:pt x="10502" y="1612"/>
                  </a:lnTo>
                  <a:lnTo>
                    <a:pt x="10697" y="1661"/>
                  </a:lnTo>
                  <a:lnTo>
                    <a:pt x="10868" y="1734"/>
                  </a:lnTo>
                  <a:lnTo>
                    <a:pt x="11039" y="1807"/>
                  </a:lnTo>
                  <a:lnTo>
                    <a:pt x="11186" y="1905"/>
                  </a:lnTo>
                  <a:lnTo>
                    <a:pt x="11357" y="2027"/>
                  </a:lnTo>
                  <a:lnTo>
                    <a:pt x="11479" y="2149"/>
                  </a:lnTo>
                  <a:lnTo>
                    <a:pt x="11625" y="2271"/>
                  </a:lnTo>
                  <a:lnTo>
                    <a:pt x="11723" y="2442"/>
                  </a:lnTo>
                  <a:lnTo>
                    <a:pt x="11821" y="2589"/>
                  </a:lnTo>
                  <a:lnTo>
                    <a:pt x="11894" y="2760"/>
                  </a:lnTo>
                  <a:lnTo>
                    <a:pt x="11967" y="2955"/>
                  </a:lnTo>
                  <a:lnTo>
                    <a:pt x="12016" y="3126"/>
                  </a:lnTo>
                  <a:lnTo>
                    <a:pt x="12041" y="3322"/>
                  </a:lnTo>
                  <a:lnTo>
                    <a:pt x="12065" y="3517"/>
                  </a:lnTo>
                  <a:lnTo>
                    <a:pt x="12041" y="3737"/>
                  </a:lnTo>
                  <a:lnTo>
                    <a:pt x="12016" y="3908"/>
                  </a:lnTo>
                  <a:lnTo>
                    <a:pt x="11967" y="4103"/>
                  </a:lnTo>
                  <a:lnTo>
                    <a:pt x="11894" y="4274"/>
                  </a:lnTo>
                  <a:lnTo>
                    <a:pt x="11821" y="4445"/>
                  </a:lnTo>
                  <a:lnTo>
                    <a:pt x="11723" y="4616"/>
                  </a:lnTo>
                  <a:lnTo>
                    <a:pt x="11625" y="4763"/>
                  </a:lnTo>
                  <a:lnTo>
                    <a:pt x="11479" y="4909"/>
                  </a:lnTo>
                  <a:lnTo>
                    <a:pt x="11357" y="5031"/>
                  </a:lnTo>
                  <a:lnTo>
                    <a:pt x="11186" y="5153"/>
                  </a:lnTo>
                  <a:lnTo>
                    <a:pt x="11039" y="5251"/>
                  </a:lnTo>
                  <a:lnTo>
                    <a:pt x="10868" y="5324"/>
                  </a:lnTo>
                  <a:lnTo>
                    <a:pt x="10697" y="5398"/>
                  </a:lnTo>
                  <a:lnTo>
                    <a:pt x="10502" y="5446"/>
                  </a:lnTo>
                  <a:lnTo>
                    <a:pt x="10307" y="5471"/>
                  </a:lnTo>
                  <a:lnTo>
                    <a:pt x="9916" y="5471"/>
                  </a:lnTo>
                  <a:lnTo>
                    <a:pt x="9720" y="5446"/>
                  </a:lnTo>
                  <a:lnTo>
                    <a:pt x="9525" y="5398"/>
                  </a:lnTo>
                  <a:lnTo>
                    <a:pt x="9354" y="5324"/>
                  </a:lnTo>
                  <a:lnTo>
                    <a:pt x="9183" y="5251"/>
                  </a:lnTo>
                  <a:lnTo>
                    <a:pt x="9012" y="5153"/>
                  </a:lnTo>
                  <a:lnTo>
                    <a:pt x="8866" y="5031"/>
                  </a:lnTo>
                  <a:lnTo>
                    <a:pt x="8719" y="4909"/>
                  </a:lnTo>
                  <a:lnTo>
                    <a:pt x="8597" y="4763"/>
                  </a:lnTo>
                  <a:lnTo>
                    <a:pt x="8475" y="4616"/>
                  </a:lnTo>
                  <a:lnTo>
                    <a:pt x="8377" y="4445"/>
                  </a:lnTo>
                  <a:lnTo>
                    <a:pt x="8304" y="4274"/>
                  </a:lnTo>
                  <a:lnTo>
                    <a:pt x="8231" y="4103"/>
                  </a:lnTo>
                  <a:lnTo>
                    <a:pt x="8182" y="3908"/>
                  </a:lnTo>
                  <a:lnTo>
                    <a:pt x="8157" y="3737"/>
                  </a:lnTo>
                  <a:lnTo>
                    <a:pt x="8157" y="3517"/>
                  </a:lnTo>
                  <a:lnTo>
                    <a:pt x="8157" y="3322"/>
                  </a:lnTo>
                  <a:lnTo>
                    <a:pt x="8182" y="3126"/>
                  </a:lnTo>
                  <a:lnTo>
                    <a:pt x="8231" y="2955"/>
                  </a:lnTo>
                  <a:lnTo>
                    <a:pt x="8304" y="2760"/>
                  </a:lnTo>
                  <a:lnTo>
                    <a:pt x="8377" y="2589"/>
                  </a:lnTo>
                  <a:lnTo>
                    <a:pt x="8475" y="2442"/>
                  </a:lnTo>
                  <a:lnTo>
                    <a:pt x="8597" y="2271"/>
                  </a:lnTo>
                  <a:lnTo>
                    <a:pt x="8719" y="2149"/>
                  </a:lnTo>
                  <a:lnTo>
                    <a:pt x="8866" y="2027"/>
                  </a:lnTo>
                  <a:lnTo>
                    <a:pt x="9012" y="1905"/>
                  </a:lnTo>
                  <a:lnTo>
                    <a:pt x="9183" y="1807"/>
                  </a:lnTo>
                  <a:lnTo>
                    <a:pt x="9354" y="1734"/>
                  </a:lnTo>
                  <a:lnTo>
                    <a:pt x="9525" y="1661"/>
                  </a:lnTo>
                  <a:lnTo>
                    <a:pt x="9720" y="1612"/>
                  </a:lnTo>
                  <a:lnTo>
                    <a:pt x="9916" y="1588"/>
                  </a:lnTo>
                  <a:lnTo>
                    <a:pt x="10111" y="1563"/>
                  </a:lnTo>
                  <a:close/>
                  <a:moveTo>
                    <a:pt x="0" y="0"/>
                  </a:moveTo>
                  <a:lnTo>
                    <a:pt x="0" y="9232"/>
                  </a:lnTo>
                  <a:lnTo>
                    <a:pt x="3248" y="5080"/>
                  </a:lnTo>
                  <a:lnTo>
                    <a:pt x="3346" y="4958"/>
                  </a:lnTo>
                  <a:lnTo>
                    <a:pt x="3468" y="4885"/>
                  </a:lnTo>
                  <a:lnTo>
                    <a:pt x="3590" y="4836"/>
                  </a:lnTo>
                  <a:lnTo>
                    <a:pt x="3737" y="4811"/>
                  </a:lnTo>
                  <a:lnTo>
                    <a:pt x="3859" y="4836"/>
                  </a:lnTo>
                  <a:lnTo>
                    <a:pt x="4005" y="4885"/>
                  </a:lnTo>
                  <a:lnTo>
                    <a:pt x="4128" y="4958"/>
                  </a:lnTo>
                  <a:lnTo>
                    <a:pt x="4225" y="5080"/>
                  </a:lnTo>
                  <a:lnTo>
                    <a:pt x="9647" y="12016"/>
                  </a:lnTo>
                  <a:lnTo>
                    <a:pt x="10233" y="12016"/>
                  </a:lnTo>
                  <a:lnTo>
                    <a:pt x="10087" y="11772"/>
                  </a:lnTo>
                  <a:lnTo>
                    <a:pt x="8157" y="9305"/>
                  </a:lnTo>
                  <a:lnTo>
                    <a:pt x="9403" y="7718"/>
                  </a:lnTo>
                  <a:lnTo>
                    <a:pt x="9501" y="7596"/>
                  </a:lnTo>
                  <a:lnTo>
                    <a:pt x="9623" y="7522"/>
                  </a:lnTo>
                  <a:lnTo>
                    <a:pt x="9745" y="7473"/>
                  </a:lnTo>
                  <a:lnTo>
                    <a:pt x="9891" y="7449"/>
                  </a:lnTo>
                  <a:lnTo>
                    <a:pt x="10014" y="7473"/>
                  </a:lnTo>
                  <a:lnTo>
                    <a:pt x="10160" y="7522"/>
                  </a:lnTo>
                  <a:lnTo>
                    <a:pt x="10282" y="7596"/>
                  </a:lnTo>
                  <a:lnTo>
                    <a:pt x="10380" y="7718"/>
                  </a:lnTo>
                  <a:lnTo>
                    <a:pt x="13750" y="12016"/>
                  </a:lnTo>
                  <a:lnTo>
                    <a:pt x="14068" y="12016"/>
                  </a:lnTo>
                  <a:lnTo>
                    <a:pt x="14068" y="0"/>
                  </a:lnTo>
                  <a:close/>
                </a:path>
              </a:pathLst>
            </a:custGeom>
            <a:solidFill>
              <a:srgbClr val="FFB600"/>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sp>
        <p:nvSpPr>
          <p:cNvPr id="8" name="Google Shape;250;p31">
            <a:extLst>
              <a:ext uri="{FF2B5EF4-FFF2-40B4-BE49-F238E27FC236}">
                <a16:creationId xmlns:a16="http://schemas.microsoft.com/office/drawing/2014/main" id="{CBC58FC8-EBA1-7841-9AD4-94C22ABDC61A}"/>
              </a:ext>
            </a:extLst>
          </p:cNvPr>
          <p:cNvSpPr txBox="1">
            <a:spLocks noGrp="1"/>
          </p:cNvSpPr>
          <p:nvPr>
            <p:ph type="title"/>
          </p:nvPr>
        </p:nvSpPr>
        <p:spPr>
          <a:xfrm>
            <a:off x="558407" y="494417"/>
            <a:ext cx="9154800" cy="1143200"/>
          </a:xfrm>
          <a:prstGeom prst="rect">
            <a:avLst/>
          </a:prstGeom>
        </p:spPr>
        <p:txBody>
          <a:bodyPr spcFirstLastPara="1" vert="horz" wrap="square" lIns="121900" tIns="121900" rIns="121900" bIns="121900" rtlCol="0" anchor="t" anchorCtr="0">
            <a:noAutofit/>
          </a:bodyPr>
          <a:lstStyle/>
          <a:p>
            <a:r>
              <a:rPr lang="en" sz="3467" b="1" dirty="0">
                <a:solidFill>
                  <a:schemeClr val="accent2"/>
                </a:solidFill>
              </a:rPr>
              <a:t>Strategies to Support ELs</a:t>
            </a:r>
            <a:endParaRPr sz="3467" b="1" dirty="0">
              <a:solidFill>
                <a:schemeClr val="accent2"/>
              </a:solidFill>
            </a:endParaRPr>
          </a:p>
        </p:txBody>
      </p:sp>
      <p:pic>
        <p:nvPicPr>
          <p:cNvPr id="2" name="Picture 1" descr="Comprehensible Input Enunciate, slow rate of speech, use Total Physical Response or gestures, use visuals and reallg">
            <a:extLst>
              <a:ext uri="{FF2B5EF4-FFF2-40B4-BE49-F238E27FC236}">
                <a16:creationId xmlns:a16="http://schemas.microsoft.com/office/drawing/2014/main" id="{8AB01D31-2708-4389-96BE-F3F752434257}"/>
              </a:ext>
            </a:extLst>
          </p:cNvPr>
          <p:cNvPicPr>
            <a:picLocks noChangeAspect="1"/>
          </p:cNvPicPr>
          <p:nvPr/>
        </p:nvPicPr>
        <p:blipFill>
          <a:blip r:embed="rId6"/>
          <a:stretch>
            <a:fillRect/>
          </a:stretch>
        </p:blipFill>
        <p:spPr>
          <a:xfrm>
            <a:off x="2100971" y="2578090"/>
            <a:ext cx="3749988" cy="872948"/>
          </a:xfrm>
          <a:prstGeom prst="rect">
            <a:avLst/>
          </a:prstGeom>
        </p:spPr>
      </p:pic>
      <p:pic>
        <p:nvPicPr>
          <p:cNvPr id="3" name="Picture 2" descr="Virtual Manipulatives ">
            <a:extLst>
              <a:ext uri="{FF2B5EF4-FFF2-40B4-BE49-F238E27FC236}">
                <a16:creationId xmlns:a16="http://schemas.microsoft.com/office/drawing/2014/main" id="{0365C9B4-5207-4F82-A384-98467BA100E6}"/>
              </a:ext>
            </a:extLst>
          </p:cNvPr>
          <p:cNvPicPr>
            <a:picLocks noChangeAspect="1"/>
          </p:cNvPicPr>
          <p:nvPr/>
        </p:nvPicPr>
        <p:blipFill>
          <a:blip r:embed="rId7"/>
          <a:stretch>
            <a:fillRect/>
          </a:stretch>
        </p:blipFill>
        <p:spPr>
          <a:xfrm>
            <a:off x="5536767" y="3549980"/>
            <a:ext cx="2760983" cy="441253"/>
          </a:xfrm>
          <a:prstGeom prst="rect">
            <a:avLst/>
          </a:prstGeom>
        </p:spPr>
      </p:pic>
      <p:pic>
        <p:nvPicPr>
          <p:cNvPr id="4" name="Picture 3" descr="Online Support Tools. Applications, tools, and Chrome extensions that help students read and comprehend text.">
            <a:extLst>
              <a:ext uri="{FF2B5EF4-FFF2-40B4-BE49-F238E27FC236}">
                <a16:creationId xmlns:a16="http://schemas.microsoft.com/office/drawing/2014/main" id="{D098CEBD-85C4-4FA5-AE3F-27EB93067669}"/>
              </a:ext>
            </a:extLst>
          </p:cNvPr>
          <p:cNvPicPr>
            <a:picLocks noChangeAspect="1"/>
          </p:cNvPicPr>
          <p:nvPr/>
        </p:nvPicPr>
        <p:blipFill>
          <a:blip r:embed="rId8"/>
          <a:stretch>
            <a:fillRect/>
          </a:stretch>
        </p:blipFill>
        <p:spPr>
          <a:xfrm>
            <a:off x="2202106" y="4260055"/>
            <a:ext cx="3840967" cy="872947"/>
          </a:xfrm>
          <a:prstGeom prst="rect">
            <a:avLst/>
          </a:prstGeom>
        </p:spPr>
      </p:pic>
      <p:pic>
        <p:nvPicPr>
          <p:cNvPr id="5" name="Picture 4" descr="Interaction &amp; Gratification">
            <a:extLst>
              <a:ext uri="{FF2B5EF4-FFF2-40B4-BE49-F238E27FC236}">
                <a16:creationId xmlns:a16="http://schemas.microsoft.com/office/drawing/2014/main" id="{93F36E85-9353-42FB-9053-272B30448F58}"/>
              </a:ext>
            </a:extLst>
          </p:cNvPr>
          <p:cNvPicPr>
            <a:picLocks noChangeAspect="1"/>
          </p:cNvPicPr>
          <p:nvPr/>
        </p:nvPicPr>
        <p:blipFill>
          <a:blip r:embed="rId9"/>
          <a:stretch>
            <a:fillRect/>
          </a:stretch>
        </p:blipFill>
        <p:spPr>
          <a:xfrm>
            <a:off x="5098736" y="5163376"/>
            <a:ext cx="3291502" cy="49368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4"/>
          <p:cNvSpPr txBox="1">
            <a:spLocks noGrp="1"/>
          </p:cNvSpPr>
          <p:nvPr>
            <p:ph type="sldNum" idx="12"/>
          </p:nvPr>
        </p:nvSpPr>
        <p:spPr>
          <a:xfrm>
            <a:off x="11472533" y="6120400"/>
            <a:ext cx="719600" cy="737600"/>
          </a:xfrm>
          <a:prstGeom prst="rect">
            <a:avLst/>
          </a:prstGeom>
        </p:spPr>
        <p:txBody>
          <a:bodyPr spcFirstLastPara="1" vert="horz" wrap="square" lIns="121900" tIns="121900" rIns="121900" bIns="121900" rtlCol="0" anchor="ctr" anchorCtr="0">
            <a:noAutofit/>
          </a:bodyPr>
          <a:lstStyle/>
          <a:p>
            <a:pPr algn="ctr"/>
            <a:fld id="{00000000-1234-1234-1234-123412341234}" type="slidenum">
              <a:rPr lang="en">
                <a:latin typeface="Arial" panose="020B0604020202020204" pitchFamily="34" charset="0"/>
                <a:cs typeface="Arial" panose="020B0604020202020204" pitchFamily="34" charset="0"/>
              </a:rPr>
              <a:pPr algn="ctr"/>
              <a:t>28</a:t>
            </a:fld>
            <a:endParaRPr>
              <a:latin typeface="Arial" panose="020B0604020202020204" pitchFamily="34" charset="0"/>
              <a:cs typeface="Arial" panose="020B0604020202020204" pitchFamily="34" charset="0"/>
            </a:endParaRPr>
          </a:p>
        </p:txBody>
      </p:sp>
      <p:pic>
        <p:nvPicPr>
          <p:cNvPr id="278" name="Google Shape;278;p3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0304901" y="176700"/>
            <a:ext cx="1703367" cy="1750965"/>
          </a:xfrm>
          <a:prstGeom prst="rect">
            <a:avLst/>
          </a:prstGeom>
          <a:noFill/>
          <a:ln>
            <a:noFill/>
          </a:ln>
        </p:spPr>
      </p:pic>
      <p:sp>
        <p:nvSpPr>
          <p:cNvPr id="279" name="Google Shape;279;p34"/>
          <p:cNvSpPr txBox="1">
            <a:spLocks noGrp="1"/>
          </p:cNvSpPr>
          <p:nvPr>
            <p:ph type="title"/>
          </p:nvPr>
        </p:nvSpPr>
        <p:spPr>
          <a:xfrm>
            <a:off x="573843" y="66515"/>
            <a:ext cx="6365592" cy="1143200"/>
          </a:xfrm>
          <a:prstGeom prst="rect">
            <a:avLst/>
          </a:prstGeom>
        </p:spPr>
        <p:txBody>
          <a:bodyPr spcFirstLastPara="1" vert="horz" wrap="square" lIns="121900" tIns="121900" rIns="121900" bIns="121900" rtlCol="0" anchor="t" anchorCtr="0">
            <a:noAutofit/>
          </a:bodyPr>
          <a:lstStyle/>
          <a:p>
            <a:r>
              <a:rPr lang="en" sz="3467" b="1">
                <a:solidFill>
                  <a:schemeClr val="accent2"/>
                </a:solidFill>
              </a:rPr>
              <a:t>Professional Learning</a:t>
            </a:r>
            <a:endParaRPr sz="3467" b="1">
              <a:solidFill>
                <a:schemeClr val="accent2"/>
              </a:solidFill>
            </a:endParaRPr>
          </a:p>
        </p:txBody>
      </p:sp>
      <p:pic>
        <p:nvPicPr>
          <p:cNvPr id="280" name="Google Shape;280;p34" descr="MCOE Language and Literacy TEAM professional learning web page screen shot.">
            <a:hlinkClick r:id="rId4"/>
            <a:extLst>
              <a:ext uri="{C183D7F6-B498-43B3-948B-1728B52AA6E4}">
                <adec:decorative xmlns:adec="http://schemas.microsoft.com/office/drawing/2017/decorative" val="0"/>
              </a:ext>
            </a:extLst>
          </p:cNvPr>
          <p:cNvPicPr preferRelativeResize="0"/>
          <p:nvPr/>
        </p:nvPicPr>
        <p:blipFill>
          <a:blip r:embed="rId5">
            <a:alphaModFix/>
          </a:blip>
          <a:stretch>
            <a:fillRect/>
          </a:stretch>
        </p:blipFill>
        <p:spPr>
          <a:xfrm>
            <a:off x="1592653" y="814092"/>
            <a:ext cx="6070479" cy="5123758"/>
          </a:xfrm>
          <a:prstGeom prst="rect">
            <a:avLst/>
          </a:prstGeom>
          <a:noFill/>
          <a:ln>
            <a:solidFill>
              <a:schemeClr val="tx1"/>
            </a:solidFill>
          </a:ln>
        </p:spPr>
      </p:pic>
      <p:sp>
        <p:nvSpPr>
          <p:cNvPr id="2" name="TextBox 1">
            <a:extLst>
              <a:ext uri="{FF2B5EF4-FFF2-40B4-BE49-F238E27FC236}">
                <a16:creationId xmlns:a16="http://schemas.microsoft.com/office/drawing/2014/main" id="{4237351B-5395-4F7F-B9FD-AE1A69C44FD7}"/>
              </a:ext>
            </a:extLst>
          </p:cNvPr>
          <p:cNvSpPr txBox="1"/>
          <p:nvPr/>
        </p:nvSpPr>
        <p:spPr>
          <a:xfrm>
            <a:off x="1388853" y="5932098"/>
            <a:ext cx="753086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strike="sngStrike" dirty="0">
                <a:latin typeface="Arial" panose="020B0604020202020204" pitchFamily="34" charset="0"/>
                <a:ea typeface="+mn-lt"/>
                <a:cs typeface="Arial" panose="020B0604020202020204" pitchFamily="34" charset="0"/>
              </a:rPr>
              <a:t>https://www.montereycoe.org/programs-services/ed-services/common-core/language-literacy/</a:t>
            </a:r>
            <a:endParaRPr lang="en-US" sz="2400" strike="sngStrike" dirty="0">
              <a:latin typeface="Arial" panose="020B0604020202020204" pitchFamily="34" charset="0"/>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815A7B4-532E-48C9-AC24-D78ACF333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3" name="Freeform 14">
              <a:extLst>
                <a:ext uri="{FF2B5EF4-FFF2-40B4-BE49-F238E27FC236}">
                  <a16:creationId xmlns:a16="http://schemas.microsoft.com/office/drawing/2014/main" id="{D40109F4-CE5C-45F4-856E-F3F69C9FD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4" name="Straight Connector 13">
              <a:extLst>
                <a:ext uri="{FF2B5EF4-FFF2-40B4-BE49-F238E27FC236}">
                  <a16:creationId xmlns:a16="http://schemas.microsoft.com/office/drawing/2014/main" id="{3CBAA4DE-3D7B-460B-AE98-D9F9990C0B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BF1ED3E-4F80-4AF6-A41B-44F53DDE61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C0B2D747-3E31-45C5-9A98-A9710A585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A15FD4BA-3020-462D-8BE8-B3A65B8E4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A304284A-7318-4DD5-898C-2F6B23C77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9DF48E66-B635-4509-B115-E0987C014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8">
              <a:extLst>
                <a:ext uri="{FF2B5EF4-FFF2-40B4-BE49-F238E27FC236}">
                  <a16:creationId xmlns:a16="http://schemas.microsoft.com/office/drawing/2014/main" id="{E3B96D94-5F5A-4F4C-810C-917BF4D26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9">
              <a:extLst>
                <a:ext uri="{FF2B5EF4-FFF2-40B4-BE49-F238E27FC236}">
                  <a16:creationId xmlns:a16="http://schemas.microsoft.com/office/drawing/2014/main" id="{7F3782D6-BFF8-4389-9D39-A023ADAA9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ECE162D4-FCAE-441B-B5E9-C91DE6212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D8B92DE5-6CAB-4DD3-BEF6-4DA563A42636}"/>
              </a:ext>
            </a:extLst>
          </p:cNvPr>
          <p:cNvSpPr>
            <a:spLocks noGrp="1"/>
          </p:cNvSpPr>
          <p:nvPr>
            <p:ph type="title"/>
          </p:nvPr>
        </p:nvSpPr>
        <p:spPr>
          <a:xfrm>
            <a:off x="4974337" y="960514"/>
            <a:ext cx="4287943" cy="2346454"/>
          </a:xfrm>
        </p:spPr>
        <p:txBody>
          <a:bodyPr vert="horz" lIns="91440" tIns="45720" rIns="91440" bIns="45720" rtlCol="0" anchor="b">
            <a:normAutofit/>
          </a:bodyPr>
          <a:lstStyle/>
          <a:p>
            <a:pPr>
              <a:lnSpc>
                <a:spcPct val="90000"/>
              </a:lnSpc>
            </a:pPr>
            <a:r>
              <a:rPr lang="en-US" sz="4800" dirty="0">
                <a:latin typeface="Arial"/>
                <a:cs typeface="Arial"/>
              </a:rPr>
              <a:t>The </a:t>
            </a:r>
            <a:r>
              <a:rPr lang="en-US" sz="4800" i="1" dirty="0">
                <a:latin typeface="Arial"/>
                <a:cs typeface="Arial"/>
              </a:rPr>
              <a:t>History–Social Science Framework</a:t>
            </a:r>
            <a:endParaRPr lang="en-US" sz="4800" dirty="0">
              <a:latin typeface="Arial"/>
              <a:cs typeface="Arial"/>
            </a:endParaRPr>
          </a:p>
        </p:txBody>
      </p:sp>
      <p:sp>
        <p:nvSpPr>
          <p:cNvPr id="24" name="Isosceles Triangle 23">
            <a:extLst>
              <a:ext uri="{FF2B5EF4-FFF2-40B4-BE49-F238E27FC236}">
                <a16:creationId xmlns:a16="http://schemas.microsoft.com/office/drawing/2014/main" id="{DC99427B-A97E-40A3-B1FD-4557346C6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descr="History-Social Science Framework For California Public Schools Kindergarten through grave twelve">
            <a:extLst>
              <a:ext uri="{FF2B5EF4-FFF2-40B4-BE49-F238E27FC236}">
                <a16:creationId xmlns:a16="http://schemas.microsoft.com/office/drawing/2014/main" id="{0FD9F87C-87C3-4B46-A04B-730A9A1463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4408" y="1265315"/>
            <a:ext cx="3359888" cy="4335340"/>
          </a:xfrm>
          <a:prstGeom prst="rect">
            <a:avLst/>
          </a:prstGeom>
        </p:spPr>
      </p:pic>
      <p:sp>
        <p:nvSpPr>
          <p:cNvPr id="4" name="Slide Number Placeholder 3">
            <a:extLst>
              <a:ext uri="{FF2B5EF4-FFF2-40B4-BE49-F238E27FC236}">
                <a16:creationId xmlns:a16="http://schemas.microsoft.com/office/drawing/2014/main" id="{4683A132-8D23-4CFC-A599-FE3E9E1D6410}"/>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marR="0" lvl="0" indent="0" defTabSz="457200" fontAlgn="auto">
              <a:spcBef>
                <a:spcPts val="0"/>
              </a:spcBef>
              <a:spcAft>
                <a:spcPts val="600"/>
              </a:spcAft>
              <a:buClrTx/>
              <a:buSzTx/>
              <a:buFontTx/>
              <a:buNone/>
              <a:tabLst/>
              <a:defRPr/>
            </a:pPr>
            <a:fld id="{7E6D9F9C-9BFC-4C69-87DF-20D191B17669}" type="slidenum">
              <a:rPr kumimoji="0" lang="en-US" b="0" i="0" u="none" strike="noStrike" cap="none" spc="0" normalizeH="0" baseline="0" noProof="0" smtClean="0">
                <a:ln>
                  <a:noFill/>
                </a:ln>
                <a:solidFill>
                  <a:schemeClr val="accent1"/>
                </a:solidFill>
                <a:effectLst/>
                <a:uLnTx/>
                <a:uFillTx/>
              </a:rPr>
              <a:pPr marR="0" lvl="0" indent="0" defTabSz="457200" fontAlgn="auto">
                <a:spcBef>
                  <a:spcPts val="0"/>
                </a:spcBef>
                <a:spcAft>
                  <a:spcPts val="600"/>
                </a:spcAft>
                <a:buClrTx/>
                <a:buSzTx/>
                <a:buFontTx/>
                <a:buNone/>
                <a:tabLst/>
                <a:defRPr/>
              </a:pPr>
              <a:t>29</a:t>
            </a:fld>
            <a:endParaRPr kumimoji="0" lang="en-US" b="0" i="0" u="none" strike="noStrike" cap="none" spc="0" normalizeH="0" baseline="0" noProof="0">
              <a:ln>
                <a:noFill/>
              </a:ln>
              <a:solidFill>
                <a:schemeClr val="accent1"/>
              </a:solidFill>
              <a:effectLst/>
              <a:uLnTx/>
              <a:uFillTx/>
            </a:endParaRPr>
          </a:p>
        </p:txBody>
      </p:sp>
    </p:spTree>
    <p:extLst>
      <p:ext uri="{BB962C8B-B14F-4D97-AF65-F5344CB8AC3E}">
        <p14:creationId xmlns:p14="http://schemas.microsoft.com/office/powerpoint/2010/main" val="2368499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92DE5-6CAB-4DD3-BEF6-4DA563A42636}"/>
              </a:ext>
            </a:extLst>
          </p:cNvPr>
          <p:cNvSpPr>
            <a:spLocks noGrp="1"/>
          </p:cNvSpPr>
          <p:nvPr>
            <p:ph type="title"/>
          </p:nvPr>
        </p:nvSpPr>
        <p:spPr>
          <a:xfrm>
            <a:off x="274768" y="63260"/>
            <a:ext cx="8596668" cy="1320800"/>
          </a:xfrm>
        </p:spPr>
        <p:txBody>
          <a:bodyPr vert="horz" lIns="91440" tIns="45720" rIns="91440" bIns="45720" rtlCol="0" anchor="b">
            <a:normAutofit/>
          </a:bodyPr>
          <a:lstStyle/>
          <a:p>
            <a:pPr>
              <a:lnSpc>
                <a:spcPct val="90000"/>
              </a:lnSpc>
            </a:pPr>
            <a:r>
              <a:rPr lang="en-US">
                <a:latin typeface="Arial"/>
                <a:cs typeface="Arial"/>
              </a:rPr>
              <a:t>The </a:t>
            </a:r>
            <a:r>
              <a:rPr lang="en-US" i="1">
                <a:latin typeface="Arial"/>
                <a:cs typeface="Arial"/>
              </a:rPr>
              <a:t>English Language Arts/ English Language Development Framework</a:t>
            </a:r>
            <a:endParaRPr lang="en-US">
              <a:latin typeface="Arial"/>
              <a:cs typeface="Arial"/>
            </a:endParaRPr>
          </a:p>
        </p:txBody>
      </p:sp>
      <p:sp>
        <p:nvSpPr>
          <p:cNvPr id="6" name="Content Placeholder 5">
            <a:extLst>
              <a:ext uri="{FF2B5EF4-FFF2-40B4-BE49-F238E27FC236}">
                <a16:creationId xmlns:a16="http://schemas.microsoft.com/office/drawing/2014/main" id="{CF2B20D5-14D4-4575-9194-C2810FC5FD6C}"/>
              </a:ext>
            </a:extLst>
          </p:cNvPr>
          <p:cNvSpPr>
            <a:spLocks noGrp="1"/>
          </p:cNvSpPr>
          <p:nvPr>
            <p:ph sz="half" idx="2"/>
          </p:nvPr>
        </p:nvSpPr>
        <p:spPr>
          <a:xfrm>
            <a:off x="4141064" y="1384212"/>
            <a:ext cx="6470033" cy="5318508"/>
          </a:xfrm>
        </p:spPr>
        <p:txBody>
          <a:bodyPr vert="horz" lIns="91440" tIns="45720" rIns="91440" bIns="45720" rtlCol="0" anchor="t">
            <a:normAutofit fontScale="92500" lnSpcReduction="10000"/>
          </a:bodyPr>
          <a:lstStyle/>
          <a:p>
            <a:r>
              <a:rPr lang="en-US">
                <a:latin typeface="Arial"/>
                <a:cs typeface="Arial"/>
              </a:rPr>
              <a:t>Schooling should help all students achieve their highest potential. </a:t>
            </a:r>
            <a:endParaRPr lang="en-US"/>
          </a:p>
          <a:p>
            <a:r>
              <a:rPr lang="en-US">
                <a:latin typeface="Arial"/>
                <a:cs typeface="Arial"/>
              </a:rPr>
              <a:t>The responsibility for learners’ literacy and language development is shared. </a:t>
            </a:r>
            <a:endParaRPr lang="en-US"/>
          </a:p>
          <a:p>
            <a:r>
              <a:rPr lang="en-US">
                <a:latin typeface="Arial"/>
                <a:cs typeface="Arial"/>
              </a:rPr>
              <a:t>ELA/literacy and ELD curricula should be well designed, comprehensive, and integrated.</a:t>
            </a:r>
            <a:endParaRPr lang="en-US"/>
          </a:p>
          <a:p>
            <a:r>
              <a:rPr lang="en-US">
                <a:latin typeface="Arial"/>
                <a:cs typeface="Arial"/>
              </a:rPr>
              <a:t>Effective teaching is essential to student success.</a:t>
            </a:r>
            <a:endParaRPr lang="en-US"/>
          </a:p>
          <a:p>
            <a:r>
              <a:rPr lang="en-US">
                <a:latin typeface="Arial"/>
                <a:cs typeface="Arial"/>
              </a:rPr>
              <a:t>Motivation and engagement play crucial roles in learning.</a:t>
            </a:r>
            <a:endParaRPr lang="en-US"/>
          </a:p>
        </p:txBody>
      </p:sp>
      <p:sp>
        <p:nvSpPr>
          <p:cNvPr id="4" name="Slide Number Placeholder 3">
            <a:extLst>
              <a:ext uri="{FF2B5EF4-FFF2-40B4-BE49-F238E27FC236}">
                <a16:creationId xmlns:a16="http://schemas.microsoft.com/office/drawing/2014/main" id="{4683A132-8D23-4CFC-A599-FE3E9E1D6410}"/>
              </a:ext>
            </a:extLst>
          </p:cNvPr>
          <p:cNvSpPr>
            <a:spLocks noGrp="1"/>
          </p:cNvSpPr>
          <p:nvPr>
            <p:ph type="sldNum" sz="quarter" idx="12"/>
          </p:nvPr>
        </p:nvSpPr>
        <p:spPr/>
        <p:txBody>
          <a:bodyPr vert="horz" lIns="91440" tIns="45720" rIns="91440" bIns="45720" rtlCol="0" anchor="ctr">
            <a:normAutofit/>
          </a:bodyPr>
          <a:lstStyle/>
          <a:p>
            <a:pPr defTabSz="457200">
              <a:spcAft>
                <a:spcPts val="600"/>
              </a:spcAft>
              <a:defRPr/>
            </a:pPr>
            <a:fld id="{7E6D9F9C-9BFC-4C69-87DF-20D191B17669}" type="slidenum">
              <a:rPr lang="en-US" smtClean="0">
                <a:solidFill>
                  <a:schemeClr val="accent1"/>
                </a:solidFill>
              </a:rPr>
              <a:pPr defTabSz="457200">
                <a:spcAft>
                  <a:spcPts val="600"/>
                </a:spcAft>
                <a:defRPr/>
              </a:pPr>
              <a:t>3</a:t>
            </a:fld>
            <a:endParaRPr lang="en-US">
              <a:solidFill>
                <a:schemeClr val="accent1"/>
              </a:solidFill>
            </a:endParaRPr>
          </a:p>
        </p:txBody>
      </p:sp>
      <p:pic>
        <p:nvPicPr>
          <p:cNvPr id="5" name="Picture 5" descr="English Language Arts/English Language Development Framework California Public Schools. Kindergarten through Grade Twelve book cover">
            <a:extLst>
              <a:ext uri="{FF2B5EF4-FFF2-40B4-BE49-F238E27FC236}">
                <a16:creationId xmlns:a16="http://schemas.microsoft.com/office/drawing/2014/main" id="{576067C0-76DC-4378-8648-2D7D975B9617}"/>
              </a:ext>
            </a:extLst>
          </p:cNvPr>
          <p:cNvPicPr>
            <a:picLocks noChangeAspect="1"/>
          </p:cNvPicPr>
          <p:nvPr/>
        </p:nvPicPr>
        <p:blipFill>
          <a:blip r:embed="rId3"/>
          <a:stretch>
            <a:fillRect/>
          </a:stretch>
        </p:blipFill>
        <p:spPr>
          <a:xfrm>
            <a:off x="456766" y="1380994"/>
            <a:ext cx="3424033" cy="4441954"/>
          </a:xfrm>
          <a:prstGeom prst="rect">
            <a:avLst/>
          </a:prstGeom>
        </p:spPr>
      </p:pic>
    </p:spTree>
    <p:extLst>
      <p:ext uri="{BB962C8B-B14F-4D97-AF65-F5344CB8AC3E}">
        <p14:creationId xmlns:p14="http://schemas.microsoft.com/office/powerpoint/2010/main" val="1740740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EDCB1-2039-4C94-BA30-7F929C43FB7D}"/>
              </a:ext>
            </a:extLst>
          </p:cNvPr>
          <p:cNvSpPr>
            <a:spLocks noGrp="1"/>
          </p:cNvSpPr>
          <p:nvPr>
            <p:ph type="title"/>
          </p:nvPr>
        </p:nvSpPr>
        <p:spPr/>
        <p:txBody>
          <a:bodyPr/>
          <a:lstStyle/>
          <a:p>
            <a:r>
              <a:rPr lang="en-US" dirty="0"/>
              <a:t>Instructional Shifts</a:t>
            </a:r>
          </a:p>
        </p:txBody>
      </p:sp>
      <p:sp>
        <p:nvSpPr>
          <p:cNvPr id="3" name="Content Placeholder 2">
            <a:extLst>
              <a:ext uri="{FF2B5EF4-FFF2-40B4-BE49-F238E27FC236}">
                <a16:creationId xmlns:a16="http://schemas.microsoft.com/office/drawing/2014/main" id="{89A641F7-C507-4B51-88E4-65F1C40E3EE4}"/>
              </a:ext>
            </a:extLst>
          </p:cNvPr>
          <p:cNvSpPr>
            <a:spLocks noGrp="1"/>
          </p:cNvSpPr>
          <p:nvPr>
            <p:ph idx="1"/>
          </p:nvPr>
        </p:nvSpPr>
        <p:spPr/>
        <p:txBody>
          <a:bodyPr vert="horz" lIns="91440" tIns="45720" rIns="91440" bIns="45720" rtlCol="0" anchor="t">
            <a:normAutofit/>
          </a:bodyPr>
          <a:lstStyle/>
          <a:p>
            <a:r>
              <a:rPr lang="en-US">
                <a:latin typeface="Arial"/>
                <a:cs typeface="Arial"/>
              </a:rPr>
              <a:t>Inquiry</a:t>
            </a:r>
            <a:endParaRPr lang="en-US"/>
          </a:p>
          <a:p>
            <a:r>
              <a:rPr lang="en-US">
                <a:latin typeface="Arial"/>
                <a:cs typeface="Arial"/>
              </a:rPr>
              <a:t>Content</a:t>
            </a:r>
            <a:endParaRPr lang="en-US"/>
          </a:p>
          <a:p>
            <a:r>
              <a:rPr lang="en-US">
                <a:latin typeface="Arial"/>
                <a:cs typeface="Arial"/>
              </a:rPr>
              <a:t>Literacy</a:t>
            </a:r>
          </a:p>
          <a:p>
            <a:r>
              <a:rPr lang="en-US">
                <a:latin typeface="Arial"/>
                <a:cs typeface="Arial"/>
              </a:rPr>
              <a:t>Citizenship</a:t>
            </a:r>
          </a:p>
        </p:txBody>
      </p:sp>
      <p:sp>
        <p:nvSpPr>
          <p:cNvPr id="4" name="Slide Number Placeholder 3">
            <a:extLst>
              <a:ext uri="{FF2B5EF4-FFF2-40B4-BE49-F238E27FC236}">
                <a16:creationId xmlns:a16="http://schemas.microsoft.com/office/drawing/2014/main" id="{BC1353AA-6E6E-4DD7-B947-2DAE57F4120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6E5142-5124-4997-BD74-8FD2C4172A0F}" type="slidenum">
              <a:rPr kumimoji="0" lang="en-US" sz="900" b="0" i="0" u="none" strike="noStrike" kern="1200" cap="none" spc="0" normalizeH="0" baseline="0" noProof="0" smtClean="0">
                <a:ln>
                  <a:noFill/>
                </a:ln>
                <a:solidFill>
                  <a:srgbClr val="0070C0"/>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none" spc="0" normalizeH="0" baseline="0" noProof="0">
              <a:ln>
                <a:noFill/>
              </a:ln>
              <a:solidFill>
                <a:srgbClr val="0070C0"/>
              </a:solidFill>
              <a:effectLst/>
              <a:uLnTx/>
              <a:uFillTx/>
              <a:latin typeface="Trebuchet MS" panose="020B0603020202020204"/>
              <a:ea typeface="+mn-ea"/>
              <a:cs typeface="+mn-cs"/>
            </a:endParaRPr>
          </a:p>
        </p:txBody>
      </p:sp>
      <p:pic>
        <p:nvPicPr>
          <p:cNvPr id="5" name="Picture 4" descr="Image of two gears.">
            <a:extLst>
              <a:ext uri="{FF2B5EF4-FFF2-40B4-BE49-F238E27FC236}">
                <a16:creationId xmlns:a16="http://schemas.microsoft.com/office/drawing/2014/main" id="{27F34E26-BFE1-43CA-8087-772BBC039614}"/>
              </a:ext>
            </a:extLst>
          </p:cNvPr>
          <p:cNvPicPr>
            <a:picLocks noChangeAspect="1"/>
          </p:cNvPicPr>
          <p:nvPr/>
        </p:nvPicPr>
        <p:blipFill>
          <a:blip r:embed="rId3"/>
          <a:stretch>
            <a:fillRect/>
          </a:stretch>
        </p:blipFill>
        <p:spPr>
          <a:xfrm>
            <a:off x="5431214" y="2160589"/>
            <a:ext cx="3443869" cy="2371723"/>
          </a:xfrm>
          <a:prstGeom prst="rect">
            <a:avLst/>
          </a:prstGeom>
        </p:spPr>
      </p:pic>
    </p:spTree>
    <p:extLst>
      <p:ext uri="{BB962C8B-B14F-4D97-AF65-F5344CB8AC3E}">
        <p14:creationId xmlns:p14="http://schemas.microsoft.com/office/powerpoint/2010/main" val="3399142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EDCB1-2039-4C94-BA30-7F929C43FB7D}"/>
              </a:ext>
            </a:extLst>
          </p:cNvPr>
          <p:cNvSpPr>
            <a:spLocks noGrp="1"/>
          </p:cNvSpPr>
          <p:nvPr>
            <p:ph type="title"/>
          </p:nvPr>
        </p:nvSpPr>
        <p:spPr/>
        <p:txBody>
          <a:bodyPr/>
          <a:lstStyle/>
          <a:p>
            <a:r>
              <a:rPr lang="en-US" dirty="0"/>
              <a:t>Inquiry</a:t>
            </a:r>
          </a:p>
        </p:txBody>
      </p:sp>
      <p:sp>
        <p:nvSpPr>
          <p:cNvPr id="3" name="Content Placeholder 2">
            <a:extLst>
              <a:ext uri="{FF2B5EF4-FFF2-40B4-BE49-F238E27FC236}">
                <a16:creationId xmlns:a16="http://schemas.microsoft.com/office/drawing/2014/main" id="{89A641F7-C507-4B51-88E4-65F1C40E3EE4}"/>
              </a:ext>
            </a:extLst>
          </p:cNvPr>
          <p:cNvSpPr>
            <a:spLocks noGrp="1"/>
          </p:cNvSpPr>
          <p:nvPr>
            <p:ph idx="1"/>
          </p:nvPr>
        </p:nvSpPr>
        <p:spPr/>
        <p:txBody>
          <a:bodyPr vert="horz" lIns="91440" tIns="45720" rIns="91440" bIns="45720" rtlCol="0" anchor="t">
            <a:normAutofit/>
          </a:bodyPr>
          <a:lstStyle/>
          <a:p>
            <a:r>
              <a:rPr lang="en-US" sz="2400" dirty="0">
                <a:solidFill>
                  <a:schemeClr val="tx1"/>
                </a:solidFill>
                <a:latin typeface="Arial"/>
                <a:cs typeface="Arial"/>
              </a:rPr>
              <a:t>Student-Centered Learning Model Well Suited to Distance Learning</a:t>
            </a:r>
          </a:p>
          <a:p>
            <a:r>
              <a:rPr lang="en-US" sz="2400" dirty="0">
                <a:solidFill>
                  <a:schemeClr val="tx1"/>
                </a:solidFill>
                <a:latin typeface="Arial"/>
                <a:cs typeface="Arial"/>
              </a:rPr>
              <a:t>Guiding Questions</a:t>
            </a:r>
          </a:p>
          <a:p>
            <a:r>
              <a:rPr lang="en-US" sz="2400" dirty="0">
                <a:solidFill>
                  <a:schemeClr val="tx1"/>
                </a:solidFill>
                <a:latin typeface="Arial"/>
                <a:cs typeface="Arial"/>
              </a:rPr>
              <a:t>Additional Guidance in the Instructional Strategies Chapter</a:t>
            </a:r>
          </a:p>
        </p:txBody>
      </p:sp>
      <p:sp>
        <p:nvSpPr>
          <p:cNvPr id="4" name="Slide Number Placeholder 3">
            <a:extLst>
              <a:ext uri="{FF2B5EF4-FFF2-40B4-BE49-F238E27FC236}">
                <a16:creationId xmlns:a16="http://schemas.microsoft.com/office/drawing/2014/main" id="{BC1353AA-6E6E-4DD7-B947-2DAE57F4120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6E5142-5124-4997-BD74-8FD2C4172A0F}" type="slidenum">
              <a:rPr kumimoji="0" lang="en-US" sz="900" b="0" i="0" u="none" strike="noStrike" kern="1200" cap="none" spc="0" normalizeH="0" baseline="0" noProof="0" smtClean="0">
                <a:ln>
                  <a:noFill/>
                </a:ln>
                <a:solidFill>
                  <a:srgbClr val="0070C0"/>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900" b="0" i="0" u="none" strike="noStrike" kern="1200" cap="none" spc="0" normalizeH="0" baseline="0" noProof="0">
              <a:ln>
                <a:noFill/>
              </a:ln>
              <a:solidFill>
                <a:srgbClr val="0070C0"/>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673674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13607-A9B6-4495-BF2B-A71AC973D914}"/>
              </a:ext>
            </a:extLst>
          </p:cNvPr>
          <p:cNvSpPr>
            <a:spLocks noGrp="1"/>
          </p:cNvSpPr>
          <p:nvPr>
            <p:ph type="title"/>
          </p:nvPr>
        </p:nvSpPr>
        <p:spPr>
          <a:xfrm>
            <a:off x="563034" y="609600"/>
            <a:ext cx="2675466" cy="3486150"/>
          </a:xfrm>
        </p:spPr>
        <p:txBody>
          <a:bodyPr/>
          <a:lstStyle/>
          <a:p>
            <a:r>
              <a:rPr lang="en-US" dirty="0"/>
              <a:t>Instructional Strategies</a:t>
            </a:r>
          </a:p>
        </p:txBody>
      </p:sp>
      <p:sp>
        <p:nvSpPr>
          <p:cNvPr id="3" name="Slide Number Placeholder 2">
            <a:extLst>
              <a:ext uri="{FF2B5EF4-FFF2-40B4-BE49-F238E27FC236}">
                <a16:creationId xmlns:a16="http://schemas.microsoft.com/office/drawing/2014/main" id="{D0FE1E42-1E14-4F96-9526-33D54AAD1DF0}"/>
              </a:ext>
            </a:extLst>
          </p:cNvPr>
          <p:cNvSpPr>
            <a:spLocks noGrp="1"/>
          </p:cNvSpPr>
          <p:nvPr>
            <p:ph type="sldNum" sz="quarter" idx="12"/>
          </p:nvPr>
        </p:nvSpPr>
        <p:spPr>
          <a:xfrm>
            <a:off x="8533414" y="6065837"/>
            <a:ext cx="68333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EDD903-9A32-4569-8585-F3E831F052A7}" type="slidenum">
              <a:rPr kumimoji="0" lang="en-US" sz="900" b="0" i="0" u="none" strike="noStrike" kern="1200" cap="none" spc="0" normalizeH="0" baseline="0" noProof="0" smtClean="0">
                <a:ln>
                  <a:noFill/>
                </a:ln>
                <a:solidFill>
                  <a:srgbClr val="0070C0"/>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900" b="0" i="0" u="none" strike="noStrike" kern="1200" cap="none" spc="0" normalizeH="0" baseline="0" noProof="0">
              <a:ln>
                <a:noFill/>
              </a:ln>
              <a:solidFill>
                <a:srgbClr val="0070C0"/>
              </a:solidFill>
              <a:effectLst/>
              <a:uLnTx/>
              <a:uFillTx/>
              <a:latin typeface="Trebuchet MS" panose="020B0603020202020204"/>
              <a:ea typeface="+mn-ea"/>
              <a:cs typeface="+mn-cs"/>
            </a:endParaRPr>
          </a:p>
        </p:txBody>
      </p:sp>
      <p:pic>
        <p:nvPicPr>
          <p:cNvPr id="6" name="Picture 6" descr="Instructional Strategies from page 7 of HSS framework chapter 21">
            <a:extLst>
              <a:ext uri="{FF2B5EF4-FFF2-40B4-BE49-F238E27FC236}">
                <a16:creationId xmlns:a16="http://schemas.microsoft.com/office/drawing/2014/main" id="{080629BF-48D6-4034-98C1-5C8B052E04D1}"/>
              </a:ext>
            </a:extLst>
          </p:cNvPr>
          <p:cNvPicPr>
            <a:picLocks noChangeAspect="1"/>
          </p:cNvPicPr>
          <p:nvPr/>
        </p:nvPicPr>
        <p:blipFill>
          <a:blip r:embed="rId3"/>
          <a:stretch>
            <a:fillRect/>
          </a:stretch>
        </p:blipFill>
        <p:spPr>
          <a:xfrm>
            <a:off x="3798910" y="0"/>
            <a:ext cx="4942935" cy="6853333"/>
          </a:xfrm>
          <a:prstGeom prst="rect">
            <a:avLst/>
          </a:prstGeom>
        </p:spPr>
      </p:pic>
      <p:sp>
        <p:nvSpPr>
          <p:cNvPr id="5" name="TextBox 4">
            <a:extLst>
              <a:ext uri="{FF2B5EF4-FFF2-40B4-BE49-F238E27FC236}">
                <a16:creationId xmlns:a16="http://schemas.microsoft.com/office/drawing/2014/main" id="{092900DA-F64C-4AFE-B1AE-5A08E763DAE5}"/>
              </a:ext>
            </a:extLst>
          </p:cNvPr>
          <p:cNvSpPr txBox="1"/>
          <p:nvPr/>
        </p:nvSpPr>
        <p:spPr>
          <a:xfrm>
            <a:off x="156466" y="4095750"/>
            <a:ext cx="3488601" cy="1569660"/>
          </a:xfrm>
          <a:prstGeom prst="rect">
            <a:avLst/>
          </a:prstGeom>
          <a:noFill/>
        </p:spPr>
        <p:txBody>
          <a:bodyPr wrap="square" rtlCol="0">
            <a:spAutoFit/>
          </a:bodyPr>
          <a:lstStyle/>
          <a:p>
            <a:r>
              <a:rPr lang="en-US" sz="2400" dirty="0">
                <a:latin typeface="Arial Narrow" panose="020B0606020202030204" pitchFamily="34" charset="0"/>
              </a:rPr>
              <a:t>Long Description: </a:t>
            </a:r>
            <a:r>
              <a:rPr lang="en-US" sz="2400" dirty="0">
                <a:solidFill>
                  <a:srgbClr val="0000FF"/>
                </a:solidFill>
                <a:latin typeface="Arial" panose="020B0604020202020204" pitchFamily="34" charset="0"/>
                <a:cs typeface="Arial" panose="020B0604020202020204" pitchFamily="34" charset="0"/>
                <a:hlinkClick r:id="rId4" tooltip="Page 7 of HSS  framework">
                  <a:extLst>
                    <a:ext uri="{A12FA001-AC4F-418D-AE19-62706E023703}">
                      <ahyp:hlinkClr xmlns:ahyp="http://schemas.microsoft.com/office/drawing/2018/hyperlinkcolor" val="tx"/>
                    </a:ext>
                  </a:extLst>
                </a:hlinkClick>
              </a:rPr>
              <a:t>https://www.cde.ca.gov/ci/hs/cf/documents/hssfwchapter21.pdf#page=7</a:t>
            </a:r>
            <a:endParaRPr lang="en-US" sz="24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56381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EDCB1-2039-4C94-BA30-7F929C43FB7D}"/>
              </a:ext>
            </a:extLst>
          </p:cNvPr>
          <p:cNvSpPr>
            <a:spLocks noGrp="1"/>
          </p:cNvSpPr>
          <p:nvPr>
            <p:ph type="title"/>
          </p:nvPr>
        </p:nvSpPr>
        <p:spPr/>
        <p:txBody>
          <a:bodyPr/>
          <a:lstStyle/>
          <a:p>
            <a:r>
              <a:rPr lang="en-US" dirty="0"/>
              <a:t>Content</a:t>
            </a:r>
          </a:p>
        </p:txBody>
      </p:sp>
      <p:sp>
        <p:nvSpPr>
          <p:cNvPr id="3" name="Content Placeholder 2">
            <a:extLst>
              <a:ext uri="{FF2B5EF4-FFF2-40B4-BE49-F238E27FC236}">
                <a16:creationId xmlns:a16="http://schemas.microsoft.com/office/drawing/2014/main" id="{89A641F7-C507-4B51-88E4-65F1C40E3EE4}"/>
              </a:ext>
            </a:extLst>
          </p:cNvPr>
          <p:cNvSpPr>
            <a:spLocks noGrp="1"/>
          </p:cNvSpPr>
          <p:nvPr>
            <p:ph idx="1"/>
          </p:nvPr>
        </p:nvSpPr>
        <p:spPr/>
        <p:txBody>
          <a:bodyPr>
            <a:normAutofit/>
          </a:bodyPr>
          <a:lstStyle/>
          <a:p>
            <a:r>
              <a:rPr lang="en-US" sz="2400" dirty="0"/>
              <a:t>Disciplinary Core Skills: History, Geography, Economics, Civics</a:t>
            </a:r>
          </a:p>
          <a:p>
            <a:r>
              <a:rPr lang="en-US" sz="2400" dirty="0"/>
              <a:t>Alignment to Standards: Lessons Shouldn’t Just Be Filler</a:t>
            </a:r>
          </a:p>
          <a:p>
            <a:r>
              <a:rPr lang="en-US" sz="2400" dirty="0"/>
              <a:t>Use of Primary Sources</a:t>
            </a:r>
          </a:p>
          <a:p>
            <a:r>
              <a:rPr lang="en-US" sz="2400" dirty="0"/>
              <a:t>Adapting Classroom Examples to Distance Learning</a:t>
            </a:r>
          </a:p>
        </p:txBody>
      </p:sp>
      <p:sp>
        <p:nvSpPr>
          <p:cNvPr id="4" name="Slide Number Placeholder 3">
            <a:extLst>
              <a:ext uri="{FF2B5EF4-FFF2-40B4-BE49-F238E27FC236}">
                <a16:creationId xmlns:a16="http://schemas.microsoft.com/office/drawing/2014/main" id="{BC1353AA-6E6E-4DD7-B947-2DAE57F4120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6E5142-5124-4997-BD74-8FD2C4172A0F}" type="slidenum">
              <a:rPr kumimoji="0" lang="en-US" sz="900" b="0" i="0" u="none" strike="noStrike" kern="1200" cap="none" spc="0" normalizeH="0" baseline="0" noProof="0" smtClean="0">
                <a:ln>
                  <a:noFill/>
                </a:ln>
                <a:solidFill>
                  <a:srgbClr val="0070C0"/>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900" b="0" i="0" u="none" strike="noStrike" kern="1200" cap="none" spc="0" normalizeH="0" baseline="0" noProof="0">
              <a:ln>
                <a:noFill/>
              </a:ln>
              <a:solidFill>
                <a:srgbClr val="0070C0"/>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901722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13607-A9B6-4495-BF2B-A71AC973D914}"/>
              </a:ext>
            </a:extLst>
          </p:cNvPr>
          <p:cNvSpPr>
            <a:spLocks noGrp="1"/>
          </p:cNvSpPr>
          <p:nvPr>
            <p:ph type="title"/>
          </p:nvPr>
        </p:nvSpPr>
        <p:spPr>
          <a:xfrm>
            <a:off x="1843089" y="738187"/>
            <a:ext cx="6157912" cy="1647826"/>
          </a:xfrm>
        </p:spPr>
        <p:txBody>
          <a:bodyPr/>
          <a:lstStyle/>
          <a:p>
            <a:r>
              <a:rPr lang="en-US"/>
              <a:t>Classroom Example – Grade Four</a:t>
            </a:r>
          </a:p>
        </p:txBody>
      </p:sp>
      <p:sp>
        <p:nvSpPr>
          <p:cNvPr id="3" name="Slide Number Placeholder 2">
            <a:extLst>
              <a:ext uri="{FF2B5EF4-FFF2-40B4-BE49-F238E27FC236}">
                <a16:creationId xmlns:a16="http://schemas.microsoft.com/office/drawing/2014/main" id="{D0FE1E42-1E14-4F96-9526-33D54AAD1DF0}"/>
              </a:ext>
            </a:extLst>
          </p:cNvPr>
          <p:cNvSpPr>
            <a:spLocks noGrp="1"/>
          </p:cNvSpPr>
          <p:nvPr>
            <p:ph type="sldNum" sz="quarter" idx="12"/>
          </p:nvPr>
        </p:nvSpPr>
        <p:spPr>
          <a:xfrm>
            <a:off x="8731246" y="5817643"/>
            <a:ext cx="68333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EDD903-9A32-4569-8585-F3E831F052A7}" type="slidenum">
              <a:rPr kumimoji="0" lang="en-US" sz="900" b="0" i="0" u="none" strike="noStrike" kern="1200" cap="none" spc="0" normalizeH="0" baseline="0" noProof="0" smtClean="0">
                <a:ln>
                  <a:noFill/>
                </a:ln>
                <a:solidFill>
                  <a:srgbClr val="0070C0"/>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900" b="0" i="0" u="none" strike="noStrike" kern="1200" cap="none" spc="0" normalizeH="0" baseline="0" noProof="0">
              <a:ln>
                <a:noFill/>
              </a:ln>
              <a:solidFill>
                <a:srgbClr val="0070C0"/>
              </a:solidFill>
              <a:effectLst/>
              <a:uLnTx/>
              <a:uFillTx/>
              <a:latin typeface="Trebuchet MS" panose="020B0603020202020204"/>
              <a:ea typeface="+mn-ea"/>
              <a:cs typeface="+mn-cs"/>
            </a:endParaRPr>
          </a:p>
        </p:txBody>
      </p:sp>
      <p:pic>
        <p:nvPicPr>
          <p:cNvPr id="4" name="Picture 3" descr="Classroom example from chapter 7 of the framework, &quot;Statehood and Immigration to California.&quot;">
            <a:extLst>
              <a:ext uri="{FF2B5EF4-FFF2-40B4-BE49-F238E27FC236}">
                <a16:creationId xmlns:a16="http://schemas.microsoft.com/office/drawing/2014/main" id="{161797B6-DDE9-4528-9F35-A6E6F8553DA6}"/>
              </a:ext>
            </a:extLst>
          </p:cNvPr>
          <p:cNvPicPr>
            <a:picLocks noChangeAspect="1"/>
          </p:cNvPicPr>
          <p:nvPr/>
        </p:nvPicPr>
        <p:blipFill>
          <a:blip r:embed="rId3"/>
          <a:stretch>
            <a:fillRect/>
          </a:stretch>
        </p:blipFill>
        <p:spPr>
          <a:xfrm>
            <a:off x="1454041" y="90210"/>
            <a:ext cx="6979227" cy="6858000"/>
          </a:xfrm>
          <a:prstGeom prst="rect">
            <a:avLst/>
          </a:prstGeom>
        </p:spPr>
      </p:pic>
      <p:sp>
        <p:nvSpPr>
          <p:cNvPr id="5" name="TextBox 4">
            <a:extLst>
              <a:ext uri="{FF2B5EF4-FFF2-40B4-BE49-F238E27FC236}">
                <a16:creationId xmlns:a16="http://schemas.microsoft.com/office/drawing/2014/main" id="{B6CF3271-8BF3-4217-86BB-E73FB30214AE}"/>
              </a:ext>
            </a:extLst>
          </p:cNvPr>
          <p:cNvSpPr txBox="1"/>
          <p:nvPr/>
        </p:nvSpPr>
        <p:spPr>
          <a:xfrm>
            <a:off x="1156063" y="6065837"/>
            <a:ext cx="10941202" cy="461665"/>
          </a:xfrm>
          <a:prstGeom prst="rect">
            <a:avLst/>
          </a:prstGeom>
          <a:noFill/>
        </p:spPr>
        <p:txBody>
          <a:bodyPr wrap="square" rtlCol="0">
            <a:spAutoFit/>
          </a:bodyPr>
          <a:lstStyle/>
          <a:p>
            <a:r>
              <a:rPr lang="en-US" sz="2400" dirty="0">
                <a:latin typeface="Arial Narrow" panose="020B0606020202030204" pitchFamily="34" charset="0"/>
              </a:rPr>
              <a:t>Long Description: </a:t>
            </a:r>
            <a:r>
              <a:rPr lang="en-US" sz="2400" dirty="0">
                <a:solidFill>
                  <a:srgbClr val="0000FF"/>
                </a:solidFill>
                <a:latin typeface="Arial Narrow" panose="020B0606020202030204" pitchFamily="34" charset="0"/>
                <a:hlinkClick r:id="rId4" tooltip="Chapter 7 page 20 HSS Framework">
                  <a:extLst>
                    <a:ext uri="{A12FA001-AC4F-418D-AE19-62706E023703}">
                      <ahyp:hlinkClr xmlns:ahyp="http://schemas.microsoft.com/office/drawing/2018/hyperlinkcolor" val="tx"/>
                    </a:ext>
                  </a:extLst>
                </a:hlinkClick>
              </a:rPr>
              <a:t>https://www.cde.ca.gov/ci/hs/cf/documents/hssfwchapter7.pdf#page=20</a:t>
            </a:r>
            <a:endParaRPr lang="en-US" sz="2400" dirty="0">
              <a:solidFill>
                <a:srgbClr val="0000FF"/>
              </a:solidFill>
              <a:latin typeface="Arial Narrow" panose="020B0606020202030204" pitchFamily="34" charset="0"/>
            </a:endParaRPr>
          </a:p>
        </p:txBody>
      </p:sp>
    </p:spTree>
    <p:extLst>
      <p:ext uri="{BB962C8B-B14F-4D97-AF65-F5344CB8AC3E}">
        <p14:creationId xmlns:p14="http://schemas.microsoft.com/office/powerpoint/2010/main" val="37386455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13607-A9B6-4495-BF2B-A71AC973D914}"/>
              </a:ext>
            </a:extLst>
          </p:cNvPr>
          <p:cNvSpPr>
            <a:spLocks noGrp="1"/>
          </p:cNvSpPr>
          <p:nvPr>
            <p:ph type="title"/>
          </p:nvPr>
        </p:nvSpPr>
        <p:spPr>
          <a:xfrm>
            <a:off x="2094785" y="666750"/>
            <a:ext cx="6059314" cy="1320800"/>
          </a:xfrm>
        </p:spPr>
        <p:txBody>
          <a:bodyPr/>
          <a:lstStyle/>
          <a:p>
            <a:r>
              <a:rPr lang="en-US"/>
              <a:t>Classroom Example – Grade Ten</a:t>
            </a:r>
          </a:p>
        </p:txBody>
      </p:sp>
      <p:sp>
        <p:nvSpPr>
          <p:cNvPr id="3" name="Slide Number Placeholder 2">
            <a:extLst>
              <a:ext uri="{FF2B5EF4-FFF2-40B4-BE49-F238E27FC236}">
                <a16:creationId xmlns:a16="http://schemas.microsoft.com/office/drawing/2014/main" id="{D0FE1E42-1E14-4F96-9526-33D54AAD1DF0}"/>
              </a:ext>
            </a:extLst>
          </p:cNvPr>
          <p:cNvSpPr>
            <a:spLocks noGrp="1"/>
          </p:cNvSpPr>
          <p:nvPr>
            <p:ph type="sldNum" sz="quarter" idx="12"/>
          </p:nvPr>
        </p:nvSpPr>
        <p:spPr>
          <a:xfrm>
            <a:off x="8435442" y="6364216"/>
            <a:ext cx="68333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EDD903-9A32-4569-8585-F3E831F052A7}" type="slidenum">
              <a:rPr kumimoji="0" lang="en-US" sz="900" b="0" i="0" u="none" strike="noStrike" kern="1200" cap="none" spc="0" normalizeH="0" baseline="0" noProof="0" smtClean="0">
                <a:ln>
                  <a:noFill/>
                </a:ln>
                <a:solidFill>
                  <a:srgbClr val="0070C0"/>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900" b="0" i="0" u="none" strike="noStrike" kern="1200" cap="none" spc="0" normalizeH="0" baseline="0" noProof="0">
              <a:ln>
                <a:noFill/>
              </a:ln>
              <a:solidFill>
                <a:srgbClr val="0070C0"/>
              </a:solidFill>
              <a:effectLst/>
              <a:uLnTx/>
              <a:uFillTx/>
              <a:latin typeface="Trebuchet MS" panose="020B0603020202020204"/>
              <a:ea typeface="+mn-ea"/>
              <a:cs typeface="+mn-cs"/>
            </a:endParaRPr>
          </a:p>
        </p:txBody>
      </p:sp>
      <p:pic>
        <p:nvPicPr>
          <p:cNvPr id="4" name="Picture 3" descr="Classroom example from chapter 15 of the framework, &quot;The End of the Cold War.&quot;">
            <a:extLst>
              <a:ext uri="{FF2B5EF4-FFF2-40B4-BE49-F238E27FC236}">
                <a16:creationId xmlns:a16="http://schemas.microsoft.com/office/drawing/2014/main" id="{50ACDD11-4DB6-4E93-AC19-9B0AC5B2DCB7}"/>
              </a:ext>
            </a:extLst>
          </p:cNvPr>
          <p:cNvPicPr>
            <a:picLocks noChangeAspect="1"/>
          </p:cNvPicPr>
          <p:nvPr/>
        </p:nvPicPr>
        <p:blipFill rotWithShape="1">
          <a:blip r:embed="rId3"/>
          <a:srcRect b="13932"/>
          <a:stretch/>
        </p:blipFill>
        <p:spPr>
          <a:xfrm>
            <a:off x="1543521" y="0"/>
            <a:ext cx="7047543" cy="5902551"/>
          </a:xfrm>
          <a:prstGeom prst="rect">
            <a:avLst/>
          </a:prstGeom>
        </p:spPr>
      </p:pic>
      <p:sp>
        <p:nvSpPr>
          <p:cNvPr id="5" name="TextBox 4">
            <a:extLst>
              <a:ext uri="{FF2B5EF4-FFF2-40B4-BE49-F238E27FC236}">
                <a16:creationId xmlns:a16="http://schemas.microsoft.com/office/drawing/2014/main" id="{3C8C3D7D-5BA4-47BD-8996-C80181B922B4}"/>
              </a:ext>
            </a:extLst>
          </p:cNvPr>
          <p:cNvSpPr txBox="1"/>
          <p:nvPr/>
        </p:nvSpPr>
        <p:spPr>
          <a:xfrm>
            <a:off x="1182189" y="5902551"/>
            <a:ext cx="8869680" cy="830997"/>
          </a:xfrm>
          <a:prstGeom prst="rect">
            <a:avLst/>
          </a:prstGeom>
          <a:noFill/>
        </p:spPr>
        <p:txBody>
          <a:bodyPr wrap="square" rtlCol="0">
            <a:spAutoFit/>
          </a:bodyPr>
          <a:lstStyle/>
          <a:p>
            <a:r>
              <a:rPr lang="en-US" sz="2400" dirty="0">
                <a:latin typeface="Arial Narrow" panose="020B0606020202030204" pitchFamily="34" charset="0"/>
              </a:rPr>
              <a:t>Long Description</a:t>
            </a:r>
          </a:p>
          <a:p>
            <a:r>
              <a:rPr lang="en-US" sz="2400" strike="sngStrike" dirty="0">
                <a:latin typeface="Arial Narrow" panose="020B0606020202030204" pitchFamily="34" charset="0"/>
              </a:rPr>
              <a:t>https://www.cde.ca.gov/ci/hs/cf/documents/hssfwchapter15.pdf#page=48</a:t>
            </a:r>
          </a:p>
        </p:txBody>
      </p:sp>
    </p:spTree>
    <p:extLst>
      <p:ext uri="{BB962C8B-B14F-4D97-AF65-F5344CB8AC3E}">
        <p14:creationId xmlns:p14="http://schemas.microsoft.com/office/powerpoint/2010/main" val="26649943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EDCB1-2039-4C94-BA30-7F929C43FB7D}"/>
              </a:ext>
            </a:extLst>
          </p:cNvPr>
          <p:cNvSpPr>
            <a:spLocks noGrp="1"/>
          </p:cNvSpPr>
          <p:nvPr>
            <p:ph type="title"/>
          </p:nvPr>
        </p:nvSpPr>
        <p:spPr/>
        <p:txBody>
          <a:bodyPr/>
          <a:lstStyle/>
          <a:p>
            <a:r>
              <a:rPr lang="en-US"/>
              <a:t>Literacy</a:t>
            </a:r>
          </a:p>
        </p:txBody>
      </p:sp>
      <p:sp>
        <p:nvSpPr>
          <p:cNvPr id="3" name="Content Placeholder 2">
            <a:extLst>
              <a:ext uri="{FF2B5EF4-FFF2-40B4-BE49-F238E27FC236}">
                <a16:creationId xmlns:a16="http://schemas.microsoft.com/office/drawing/2014/main" id="{89A641F7-C507-4B51-88E4-65F1C40E3EE4}"/>
              </a:ext>
            </a:extLst>
          </p:cNvPr>
          <p:cNvSpPr>
            <a:spLocks noGrp="1"/>
          </p:cNvSpPr>
          <p:nvPr>
            <p:ph idx="1"/>
          </p:nvPr>
        </p:nvSpPr>
        <p:spPr/>
        <p:txBody>
          <a:bodyPr vert="horz" lIns="91440" tIns="45720" rIns="91440" bIns="45720" rtlCol="0" anchor="t">
            <a:normAutofit/>
          </a:bodyPr>
          <a:lstStyle/>
          <a:p>
            <a:r>
              <a:rPr lang="en-US" sz="2400" dirty="0">
                <a:solidFill>
                  <a:schemeClr val="tx1"/>
                </a:solidFill>
                <a:latin typeface="Arial"/>
                <a:cs typeface="Arial"/>
              </a:rPr>
              <a:t>Reading, Writing, Listening, Speaking</a:t>
            </a:r>
          </a:p>
          <a:p>
            <a:r>
              <a:rPr lang="en-US" sz="2400" dirty="0">
                <a:solidFill>
                  <a:schemeClr val="tx1"/>
                </a:solidFill>
                <a:latin typeface="Arial"/>
                <a:cs typeface="Arial"/>
              </a:rPr>
              <a:t>Alignment to CCSS Grade-Level Expectations</a:t>
            </a:r>
          </a:p>
          <a:p>
            <a:r>
              <a:rPr lang="en-US" sz="2400" dirty="0">
                <a:solidFill>
                  <a:schemeClr val="tx1"/>
                </a:solidFill>
                <a:latin typeface="Arial"/>
                <a:cs typeface="Arial"/>
              </a:rPr>
              <a:t>Guidance in the Framework</a:t>
            </a:r>
          </a:p>
          <a:p>
            <a:r>
              <a:rPr lang="en-US" sz="2400" dirty="0">
                <a:solidFill>
                  <a:schemeClr val="tx1"/>
                </a:solidFill>
                <a:latin typeface="Arial"/>
                <a:cs typeface="Arial"/>
              </a:rPr>
              <a:t>English Language Development Support</a:t>
            </a:r>
          </a:p>
          <a:p>
            <a:pPr lvl="1"/>
            <a:r>
              <a:rPr lang="en-US" sz="2400" dirty="0">
                <a:solidFill>
                  <a:srgbClr val="0000FF"/>
                </a:solidFill>
                <a:hlinkClick r:id="rId3">
                  <a:extLst>
                    <a:ext uri="{A12FA001-AC4F-418D-AE19-62706E023703}">
                      <ahyp:hlinkClr xmlns:ahyp="http://schemas.microsoft.com/office/drawing/2018/hyperlinkcolor" val="tx"/>
                    </a:ext>
                  </a:extLst>
                </a:hlinkClick>
              </a:rPr>
              <a:t>https://www.cde.ca.gov/ls/he/hn/covid19webinars.asp</a:t>
            </a:r>
            <a:endParaRPr lang="en-US" sz="2400" dirty="0">
              <a:solidFill>
                <a:srgbClr val="0000FF"/>
              </a:solidFill>
            </a:endParaRPr>
          </a:p>
        </p:txBody>
      </p:sp>
      <p:sp>
        <p:nvSpPr>
          <p:cNvPr id="4" name="Slide Number Placeholder 3">
            <a:extLst>
              <a:ext uri="{FF2B5EF4-FFF2-40B4-BE49-F238E27FC236}">
                <a16:creationId xmlns:a16="http://schemas.microsoft.com/office/drawing/2014/main" id="{BC1353AA-6E6E-4DD7-B947-2DAE57F4120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6E5142-5124-4997-BD74-8FD2C4172A0F}" type="slidenum">
              <a:rPr kumimoji="0" lang="en-US" sz="900" b="0" i="0" u="none" strike="noStrike" kern="1200" cap="none" spc="0" normalizeH="0" baseline="0" noProof="0" smtClean="0">
                <a:ln>
                  <a:noFill/>
                </a:ln>
                <a:solidFill>
                  <a:srgbClr val="0070C0"/>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900" b="0" i="0" u="none" strike="noStrike" kern="1200" cap="none" spc="0" normalizeH="0" baseline="0" noProof="0">
              <a:ln>
                <a:noFill/>
              </a:ln>
              <a:solidFill>
                <a:srgbClr val="0070C0"/>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1849581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13607-A9B6-4495-BF2B-A71AC973D914}"/>
              </a:ext>
            </a:extLst>
          </p:cNvPr>
          <p:cNvSpPr>
            <a:spLocks noGrp="1"/>
          </p:cNvSpPr>
          <p:nvPr>
            <p:ph type="title"/>
          </p:nvPr>
        </p:nvSpPr>
        <p:spPr>
          <a:xfrm>
            <a:off x="677334" y="609599"/>
            <a:ext cx="2365904" cy="2219325"/>
          </a:xfrm>
        </p:spPr>
        <p:txBody>
          <a:bodyPr/>
          <a:lstStyle/>
          <a:p>
            <a:r>
              <a:rPr lang="en-US" dirty="0"/>
              <a:t>Sample Scoring Guide</a:t>
            </a:r>
          </a:p>
        </p:txBody>
      </p:sp>
      <p:sp>
        <p:nvSpPr>
          <p:cNvPr id="3" name="Slide Number Placeholder 2">
            <a:extLst>
              <a:ext uri="{FF2B5EF4-FFF2-40B4-BE49-F238E27FC236}">
                <a16:creationId xmlns:a16="http://schemas.microsoft.com/office/drawing/2014/main" id="{D0FE1E42-1E14-4F96-9526-33D54AAD1DF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EDD903-9A32-4569-8585-F3E831F052A7}" type="slidenum">
              <a:rPr kumimoji="0" lang="en-US" sz="900" b="0" i="0" u="none" strike="noStrike" kern="1200" cap="none" spc="0" normalizeH="0" baseline="0" noProof="0" smtClean="0">
                <a:ln>
                  <a:noFill/>
                </a:ln>
                <a:solidFill>
                  <a:srgbClr val="0070C0"/>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900" b="0" i="0" u="none" strike="noStrike" kern="1200" cap="none" spc="0" normalizeH="0" baseline="0" noProof="0">
              <a:ln>
                <a:noFill/>
              </a:ln>
              <a:solidFill>
                <a:srgbClr val="0070C0"/>
              </a:solidFill>
              <a:effectLst/>
              <a:uLnTx/>
              <a:uFillTx/>
              <a:latin typeface="Trebuchet MS" panose="020B0603020202020204"/>
              <a:ea typeface="+mn-ea"/>
              <a:cs typeface="+mn-cs"/>
            </a:endParaRPr>
          </a:p>
        </p:txBody>
      </p:sp>
      <p:pic>
        <p:nvPicPr>
          <p:cNvPr id="4" name="Picture 3" descr="Picture of page 553 of the History-Social Science Framework, showing a sample rubric for scoring a student essay.">
            <a:extLst>
              <a:ext uri="{FF2B5EF4-FFF2-40B4-BE49-F238E27FC236}">
                <a16:creationId xmlns:a16="http://schemas.microsoft.com/office/drawing/2014/main" id="{AAE1837B-C30A-4A3D-9869-657351401758}"/>
              </a:ext>
            </a:extLst>
          </p:cNvPr>
          <p:cNvPicPr>
            <a:picLocks noChangeAspect="1"/>
          </p:cNvPicPr>
          <p:nvPr/>
        </p:nvPicPr>
        <p:blipFill>
          <a:blip r:embed="rId3"/>
          <a:stretch>
            <a:fillRect/>
          </a:stretch>
        </p:blipFill>
        <p:spPr>
          <a:xfrm>
            <a:off x="3590740" y="0"/>
            <a:ext cx="5227134" cy="6858000"/>
          </a:xfrm>
          <a:prstGeom prst="rect">
            <a:avLst/>
          </a:prstGeom>
        </p:spPr>
      </p:pic>
      <p:sp>
        <p:nvSpPr>
          <p:cNvPr id="5" name="TextBox 4">
            <a:extLst>
              <a:ext uri="{FF2B5EF4-FFF2-40B4-BE49-F238E27FC236}">
                <a16:creationId xmlns:a16="http://schemas.microsoft.com/office/drawing/2014/main" id="{FA6FAF66-CE3E-4ECE-98A1-F27516C3D68D}"/>
              </a:ext>
            </a:extLst>
          </p:cNvPr>
          <p:cNvSpPr txBox="1"/>
          <p:nvPr/>
        </p:nvSpPr>
        <p:spPr>
          <a:xfrm>
            <a:off x="103686" y="3907319"/>
            <a:ext cx="3487054" cy="1569660"/>
          </a:xfrm>
          <a:prstGeom prst="rect">
            <a:avLst/>
          </a:prstGeom>
          <a:noFill/>
        </p:spPr>
        <p:txBody>
          <a:bodyPr wrap="square" rtlCol="0">
            <a:spAutoFit/>
          </a:bodyPr>
          <a:lstStyle/>
          <a:p>
            <a:r>
              <a:rPr lang="en-US" sz="2400" dirty="0">
                <a:latin typeface="Arial Narrow" panose="020B0606020202030204" pitchFamily="34" charset="0"/>
              </a:rPr>
              <a:t>Long Description: </a:t>
            </a:r>
            <a:r>
              <a:rPr lang="en-US" sz="2400" dirty="0">
                <a:solidFill>
                  <a:srgbClr val="0000FF"/>
                </a:solidFill>
                <a:latin typeface="Arial" panose="020B0604020202020204" pitchFamily="34" charset="0"/>
                <a:cs typeface="Arial" panose="020B0604020202020204" pitchFamily="34" charset="0"/>
                <a:hlinkClick r:id="rId4" tooltip="Page 8 of HSS framework">
                  <a:extLst>
                    <a:ext uri="{A12FA001-AC4F-418D-AE19-62706E023703}">
                      <ahyp:hlinkClr xmlns:ahyp="http://schemas.microsoft.com/office/drawing/2018/hyperlinkcolor" val="tx"/>
                    </a:ext>
                  </a:extLst>
                </a:hlinkClick>
              </a:rPr>
              <a:t>https://www.cde.ca.gov/ci/hs/cf/documents/hssfwchapter21.pdf#page=8</a:t>
            </a:r>
            <a:endParaRPr lang="en-US" sz="24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92554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EDCB1-2039-4C94-BA30-7F929C43FB7D}"/>
              </a:ext>
            </a:extLst>
          </p:cNvPr>
          <p:cNvSpPr>
            <a:spLocks noGrp="1"/>
          </p:cNvSpPr>
          <p:nvPr>
            <p:ph type="title"/>
          </p:nvPr>
        </p:nvSpPr>
        <p:spPr/>
        <p:txBody>
          <a:bodyPr/>
          <a:lstStyle/>
          <a:p>
            <a:r>
              <a:rPr lang="en-US"/>
              <a:t>Citizenship</a:t>
            </a:r>
          </a:p>
        </p:txBody>
      </p:sp>
      <p:sp>
        <p:nvSpPr>
          <p:cNvPr id="3" name="Content Placeholder 2">
            <a:extLst>
              <a:ext uri="{FF2B5EF4-FFF2-40B4-BE49-F238E27FC236}">
                <a16:creationId xmlns:a16="http://schemas.microsoft.com/office/drawing/2014/main" id="{89A641F7-C507-4B51-88E4-65F1C40E3EE4}"/>
              </a:ext>
            </a:extLst>
          </p:cNvPr>
          <p:cNvSpPr>
            <a:spLocks noGrp="1"/>
          </p:cNvSpPr>
          <p:nvPr>
            <p:ph idx="1"/>
          </p:nvPr>
        </p:nvSpPr>
        <p:spPr/>
        <p:txBody>
          <a:bodyPr>
            <a:normAutofit/>
          </a:bodyPr>
          <a:lstStyle/>
          <a:p>
            <a:r>
              <a:rPr lang="en-US" sz="2400"/>
              <a:t>Student Engagement and Civic Action</a:t>
            </a:r>
          </a:p>
          <a:p>
            <a:r>
              <a:rPr lang="en-US" sz="2400"/>
              <a:t>Role of Government and Citizenry in Crisis</a:t>
            </a:r>
          </a:p>
          <a:p>
            <a:r>
              <a:rPr lang="en-US" sz="2400"/>
              <a:t>Empowerment</a:t>
            </a:r>
          </a:p>
        </p:txBody>
      </p:sp>
      <p:sp>
        <p:nvSpPr>
          <p:cNvPr id="4" name="Slide Number Placeholder 3">
            <a:extLst>
              <a:ext uri="{FF2B5EF4-FFF2-40B4-BE49-F238E27FC236}">
                <a16:creationId xmlns:a16="http://schemas.microsoft.com/office/drawing/2014/main" id="{BC1353AA-6E6E-4DD7-B947-2DAE57F4120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6E5142-5124-4997-BD74-8FD2C4172A0F}" type="slidenum">
              <a:rPr kumimoji="0" lang="en-US" sz="900" b="0" i="0" u="none" strike="noStrike" kern="1200" cap="none" spc="0" normalizeH="0" baseline="0" noProof="0" smtClean="0">
                <a:ln>
                  <a:noFill/>
                </a:ln>
                <a:solidFill>
                  <a:srgbClr val="0070C0"/>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900" b="0" i="0" u="none" strike="noStrike" kern="1200" cap="none" spc="0" normalizeH="0" baseline="0" noProof="0">
              <a:ln>
                <a:noFill/>
              </a:ln>
              <a:solidFill>
                <a:srgbClr val="0070C0"/>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6670743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709" y="301795"/>
            <a:ext cx="8596668" cy="1826581"/>
          </a:xfrm>
        </p:spPr>
        <p:txBody>
          <a:bodyPr>
            <a:normAutofit fontScale="90000"/>
          </a:bodyPr>
          <a:lstStyle/>
          <a:p>
            <a:r>
              <a:rPr lang="en-US"/>
              <a:t>What does and what can distance learning in history-social science look like?</a:t>
            </a:r>
          </a:p>
        </p:txBody>
      </p:sp>
      <p:sp>
        <p:nvSpPr>
          <p:cNvPr id="3" name="Text Placeholder 2"/>
          <p:cNvSpPr>
            <a:spLocks noGrp="1"/>
          </p:cNvSpPr>
          <p:nvPr>
            <p:ph type="body" idx="1"/>
          </p:nvPr>
        </p:nvSpPr>
        <p:spPr>
          <a:xfrm>
            <a:off x="502498" y="2389239"/>
            <a:ext cx="6386817" cy="3415758"/>
          </a:xfrm>
        </p:spPr>
        <p:txBody>
          <a:bodyPr>
            <a:normAutofit/>
          </a:bodyPr>
          <a:lstStyle/>
          <a:p>
            <a:pPr marL="342900" indent="-342900">
              <a:buFont typeface="Arial" panose="020B0604020202020204" pitchFamily="34" charset="0"/>
              <a:buChar char="•"/>
            </a:pPr>
            <a:r>
              <a:rPr lang="en-US" sz="2400" dirty="0">
                <a:solidFill>
                  <a:schemeClr val="tx1"/>
                </a:solidFill>
                <a:latin typeface="Arial"/>
                <a:cs typeface="Arial"/>
              </a:rPr>
              <a:t>Prioritize Your Goals</a:t>
            </a:r>
          </a:p>
          <a:p>
            <a:pPr marL="342900" indent="-342900">
              <a:buFont typeface="Arial" panose="020B0604020202020204" pitchFamily="34" charset="0"/>
              <a:buChar char="•"/>
            </a:pPr>
            <a:r>
              <a:rPr lang="en-US" sz="2400" dirty="0">
                <a:solidFill>
                  <a:schemeClr val="tx1"/>
                </a:solidFill>
                <a:latin typeface="Arial"/>
                <a:cs typeface="Arial"/>
              </a:rPr>
              <a:t>Context: Instructional Shifts (tie in with CDE material covered in earlier slides)</a:t>
            </a:r>
          </a:p>
          <a:p>
            <a:pPr marL="342900" indent="-342900">
              <a:buFont typeface="Arial" panose="020B0604020202020204" pitchFamily="34" charset="0"/>
              <a:buChar char="•"/>
            </a:pPr>
            <a:r>
              <a:rPr lang="en-US" sz="2400" dirty="0">
                <a:solidFill>
                  <a:schemeClr val="tx1"/>
                </a:solidFill>
                <a:latin typeface="Arial"/>
                <a:cs typeface="Arial"/>
              </a:rPr>
              <a:t>Options for Scope and Sequence</a:t>
            </a:r>
          </a:p>
          <a:p>
            <a:pPr marL="342900" indent="-342900">
              <a:buFont typeface="Arial" panose="020B0604020202020204" pitchFamily="34" charset="0"/>
              <a:buChar char="•"/>
            </a:pPr>
            <a:r>
              <a:rPr lang="en-US" sz="2400" dirty="0">
                <a:solidFill>
                  <a:schemeClr val="tx1"/>
                </a:solidFill>
                <a:latin typeface="Arial"/>
                <a:cs typeface="Arial"/>
              </a:rPr>
              <a:t>Framework Alignment: Develop Skills with Content</a:t>
            </a:r>
          </a:p>
          <a:p>
            <a:pPr marL="342900" indent="-342900">
              <a:buFont typeface="Arial" panose="020B0604020202020204" pitchFamily="34" charset="0"/>
              <a:buChar char="•"/>
            </a:pPr>
            <a:r>
              <a:rPr lang="en-US" sz="2400" dirty="0">
                <a:solidFill>
                  <a:schemeClr val="tx1"/>
                </a:solidFill>
                <a:latin typeface="Arial"/>
                <a:cs typeface="Arial"/>
              </a:rPr>
              <a:t>Resources and More Resources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4" name="Picture 3" descr="California history-social science project. CHSSP logo"/>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1661" y="6002882"/>
            <a:ext cx="1867007" cy="855118"/>
          </a:xfrm>
          <a:prstGeom prst="rect">
            <a:avLst/>
          </a:prstGeom>
        </p:spPr>
      </p:pic>
      <p:pic>
        <p:nvPicPr>
          <p:cNvPr id="5" name="Picture 4" descr="young student completing school work at home"/>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328553" y="653736"/>
            <a:ext cx="3863447" cy="5151261"/>
          </a:xfrm>
          <a:prstGeom prst="rect">
            <a:avLst/>
          </a:prstGeom>
        </p:spPr>
      </p:pic>
    </p:spTree>
    <p:extLst>
      <p:ext uri="{BB962C8B-B14F-4D97-AF65-F5344CB8AC3E}">
        <p14:creationId xmlns:p14="http://schemas.microsoft.com/office/powerpoint/2010/main" val="4260283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EDCB1-2039-4C94-BA30-7F929C43FB7D}"/>
              </a:ext>
            </a:extLst>
          </p:cNvPr>
          <p:cNvSpPr>
            <a:spLocks noGrp="1"/>
          </p:cNvSpPr>
          <p:nvPr>
            <p:ph type="title"/>
          </p:nvPr>
        </p:nvSpPr>
        <p:spPr>
          <a:xfrm>
            <a:off x="5536734" y="609600"/>
            <a:ext cx="3737268" cy="1320800"/>
          </a:xfrm>
        </p:spPr>
        <p:txBody>
          <a:bodyPr>
            <a:normAutofit/>
          </a:bodyPr>
          <a:lstStyle/>
          <a:p>
            <a:pPr>
              <a:lnSpc>
                <a:spcPct val="90000"/>
              </a:lnSpc>
            </a:pPr>
            <a:r>
              <a:rPr lang="en-US" sz="2800">
                <a:latin typeface="Arial"/>
                <a:cs typeface="Arial"/>
              </a:rPr>
              <a:t>Considerations for Planning and Practice</a:t>
            </a:r>
            <a:endParaRPr lang="en-US" sz="2800"/>
          </a:p>
        </p:txBody>
      </p:sp>
      <p:sp>
        <p:nvSpPr>
          <p:cNvPr id="3" name="Content Placeholder 2">
            <a:extLst>
              <a:ext uri="{FF2B5EF4-FFF2-40B4-BE49-F238E27FC236}">
                <a16:creationId xmlns:a16="http://schemas.microsoft.com/office/drawing/2014/main" id="{89A641F7-C507-4B51-88E4-65F1C40E3EE4}"/>
              </a:ext>
            </a:extLst>
          </p:cNvPr>
          <p:cNvSpPr>
            <a:spLocks noGrp="1"/>
          </p:cNvSpPr>
          <p:nvPr>
            <p:ph idx="1"/>
          </p:nvPr>
        </p:nvSpPr>
        <p:spPr>
          <a:xfrm>
            <a:off x="5209563" y="2160589"/>
            <a:ext cx="4064439" cy="3880773"/>
          </a:xfrm>
        </p:spPr>
        <p:txBody>
          <a:bodyPr vert="horz" lIns="91440" tIns="45720" rIns="91440" bIns="45720" rtlCol="0">
            <a:normAutofit/>
          </a:bodyPr>
          <a:lstStyle/>
          <a:p>
            <a:r>
              <a:rPr lang="en-US">
                <a:latin typeface="Arial"/>
                <a:cs typeface="Arial"/>
              </a:rPr>
              <a:t>Build, but not from scratch</a:t>
            </a:r>
          </a:p>
          <a:p>
            <a:r>
              <a:rPr lang="en-US">
                <a:latin typeface="Arial"/>
                <a:cs typeface="Arial"/>
              </a:rPr>
              <a:t>Redefine, when necessary</a:t>
            </a:r>
          </a:p>
          <a:p>
            <a:r>
              <a:rPr lang="en-US">
                <a:latin typeface="Arial"/>
                <a:cs typeface="Arial"/>
              </a:rPr>
              <a:t>Teach the class, but reach the child</a:t>
            </a:r>
          </a:p>
        </p:txBody>
      </p:sp>
      <p:pic>
        <p:nvPicPr>
          <p:cNvPr id="5" name="Picture 5">
            <a:extLst>
              <a:ext uri="{FF2B5EF4-FFF2-40B4-BE49-F238E27FC236}">
                <a16:creationId xmlns:a16="http://schemas.microsoft.com/office/drawing/2014/main" id="{663ADD6E-2DD4-4B34-A3A3-A4457CCE109F}"/>
              </a:ext>
              <a:ext uri="{C183D7F6-B498-43B3-948B-1728B52AA6E4}">
                <adec:decorative xmlns:adec="http://schemas.microsoft.com/office/drawing/2017/decorative" val="1"/>
              </a:ext>
            </a:extLst>
          </p:cNvPr>
          <p:cNvPicPr>
            <a:picLocks noChangeAspect="1"/>
          </p:cNvPicPr>
          <p:nvPr/>
        </p:nvPicPr>
        <p:blipFill rotWithShape="1">
          <a:blip r:embed="rId3"/>
          <a:srcRect l="17906" r="13986"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31" name="Isosceles Triangle 3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BC1353AA-6E6E-4DD7-B947-2DAE57F41203}"/>
              </a:ext>
            </a:extLst>
          </p:cNvPr>
          <p:cNvSpPr>
            <a:spLocks noGrp="1"/>
          </p:cNvSpPr>
          <p:nvPr>
            <p:ph type="sldNum" sz="quarter" idx="12"/>
          </p:nvPr>
        </p:nvSpPr>
        <p:spPr>
          <a:xfrm>
            <a:off x="8841996" y="6041362"/>
            <a:ext cx="432006"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966E5142-5124-4997-BD74-8FD2C4172A0F}" type="slidenum">
              <a:rPr kumimoji="0" lang="en-US" b="0" i="0" u="none" strike="noStrike" kern="1200" cap="none" spc="0" normalizeH="0" baseline="0" noProof="0">
                <a:ln>
                  <a:noFill/>
                </a:ln>
                <a:effectLst/>
                <a:uLnTx/>
                <a:uFillTx/>
                <a:latin typeface="Trebuchet MS" panose="020B0603020202020204"/>
                <a:ea typeface="+mn-ea"/>
                <a:cs typeface="+mn-cs"/>
              </a:rPr>
              <a:pPr marL="0" marR="0" lvl="0" indent="0" defTabSz="457200" rtl="0" eaLnBrk="1" fontAlgn="auto" latinLnBrk="0" hangingPunct="1">
                <a:spcBef>
                  <a:spcPts val="0"/>
                </a:spcBef>
                <a:spcAft>
                  <a:spcPts val="600"/>
                </a:spcAft>
                <a:buClrTx/>
                <a:buSzTx/>
                <a:buFontTx/>
                <a:buNone/>
                <a:tabLst/>
                <a:defRPr/>
              </a:pPr>
              <a:t>4</a:t>
            </a:fld>
            <a:endParaRPr kumimoji="0" lang="en-US" b="0" i="0" u="none" strike="noStrike" kern="1200" cap="none" spc="0" normalizeH="0" baseline="0" noProof="0">
              <a:ln>
                <a:noFill/>
              </a:ln>
              <a:effectLst/>
              <a:uLnTx/>
              <a:uFillTx/>
              <a:latin typeface="Trebuchet MS" panose="020B0603020202020204"/>
              <a:ea typeface="+mn-ea"/>
              <a:cs typeface="+mn-cs"/>
            </a:endParaRPr>
          </a:p>
        </p:txBody>
      </p:sp>
    </p:spTree>
    <p:extLst>
      <p:ext uri="{BB962C8B-B14F-4D97-AF65-F5344CB8AC3E}">
        <p14:creationId xmlns:p14="http://schemas.microsoft.com/office/powerpoint/2010/main" val="3307958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96" y="150312"/>
            <a:ext cx="8596668" cy="1322132"/>
          </a:xfrm>
        </p:spPr>
        <p:txBody>
          <a:bodyPr>
            <a:normAutofit/>
          </a:bodyPr>
          <a:lstStyle/>
          <a:p>
            <a:r>
              <a:rPr lang="en-US"/>
              <a:t>Prioritize Your Goals: Considerations in Distance Learning Instruction</a:t>
            </a:r>
          </a:p>
        </p:txBody>
      </p:sp>
      <p:sp>
        <p:nvSpPr>
          <p:cNvPr id="3" name="Text Placeholder 2"/>
          <p:cNvSpPr>
            <a:spLocks noGrp="1"/>
          </p:cNvSpPr>
          <p:nvPr>
            <p:ph type="body" idx="1"/>
          </p:nvPr>
        </p:nvSpPr>
        <p:spPr>
          <a:xfrm>
            <a:off x="453124" y="1437291"/>
            <a:ext cx="7557591" cy="5270397"/>
          </a:xfrm>
        </p:spPr>
        <p:txBody>
          <a:bodyPr>
            <a:normAutofit/>
          </a:bodyPr>
          <a:lstStyle/>
          <a:p>
            <a:pPr marL="342900" lvl="0" indent="-342900">
              <a:buFontTx/>
              <a:buChar char="-"/>
            </a:pPr>
            <a:r>
              <a:rPr lang="en-US" sz="2400" dirty="0">
                <a:solidFill>
                  <a:schemeClr val="tx1"/>
                </a:solidFill>
                <a:latin typeface="Arial"/>
                <a:cs typeface="Arial"/>
              </a:rPr>
              <a:t>Accessibility</a:t>
            </a:r>
          </a:p>
          <a:p>
            <a:pPr marL="800100" lvl="1" indent="-342900">
              <a:buFontTx/>
              <a:buChar char="-"/>
            </a:pPr>
            <a:r>
              <a:rPr lang="en-US" sz="2400" dirty="0">
                <a:solidFill>
                  <a:schemeClr val="tx1"/>
                </a:solidFill>
                <a:latin typeface="Arial"/>
                <a:cs typeface="Arial"/>
              </a:rPr>
              <a:t>Attention to equity </a:t>
            </a:r>
            <a:endParaRPr lang="en-US" sz="2400" dirty="0">
              <a:solidFill>
                <a:schemeClr val="tx1"/>
              </a:solidFill>
            </a:endParaRPr>
          </a:p>
          <a:p>
            <a:pPr marL="342900" indent="-342900">
              <a:buFontTx/>
              <a:buChar char="-"/>
            </a:pPr>
            <a:r>
              <a:rPr lang="en-US" sz="2400" dirty="0">
                <a:solidFill>
                  <a:schemeClr val="tx1"/>
                </a:solidFill>
                <a:latin typeface="Arial"/>
                <a:cs typeface="Arial"/>
              </a:rPr>
              <a:t>Diversify Instructional Approach </a:t>
            </a:r>
            <a:endParaRPr lang="en-US" sz="2400" dirty="0">
              <a:solidFill>
                <a:schemeClr val="tx1"/>
              </a:solidFill>
            </a:endParaRPr>
          </a:p>
          <a:p>
            <a:pPr marL="342900" indent="-342900">
              <a:buFontTx/>
              <a:buChar char="-"/>
            </a:pPr>
            <a:r>
              <a:rPr lang="en-US" sz="2400" dirty="0">
                <a:solidFill>
                  <a:schemeClr val="tx1"/>
                </a:solidFill>
                <a:latin typeface="Arial"/>
                <a:cs typeface="Arial"/>
              </a:rPr>
              <a:t>Independent Students with Teacher Support </a:t>
            </a:r>
            <a:endParaRPr lang="en-US" sz="2400" dirty="0">
              <a:solidFill>
                <a:schemeClr val="tx1"/>
              </a:solidFill>
            </a:endParaRPr>
          </a:p>
          <a:p>
            <a:pPr marL="742950" lvl="1" indent="-285750">
              <a:buFont typeface="Arial" panose="020B0604020202020204" pitchFamily="34" charset="0"/>
              <a:buChar char="•"/>
            </a:pPr>
            <a:r>
              <a:rPr lang="en-US" sz="2400" dirty="0">
                <a:solidFill>
                  <a:schemeClr val="tx1"/>
                </a:solidFill>
                <a:latin typeface="Arial"/>
                <a:cs typeface="Arial"/>
              </a:rPr>
              <a:t>Teacher provides context and direction (e.g., statement of why we’re about to learn what we’re going to learn) and direction</a:t>
            </a:r>
          </a:p>
          <a:p>
            <a:pPr marL="742950" lvl="1" indent="-285750">
              <a:buFont typeface="Arial" panose="020B0604020202020204" pitchFamily="34" charset="0"/>
              <a:buChar char="•"/>
            </a:pPr>
            <a:r>
              <a:rPr lang="en-US" sz="2400" dirty="0">
                <a:solidFill>
                  <a:schemeClr val="tx1"/>
                </a:solidFill>
                <a:latin typeface="Arial"/>
                <a:cs typeface="Arial"/>
              </a:rPr>
              <a:t>Engaging and varied instructional materials</a:t>
            </a:r>
          </a:p>
          <a:p>
            <a:pPr marL="742950" lvl="1" indent="-285750">
              <a:buFont typeface="Arial" panose="020B0604020202020204" pitchFamily="34" charset="0"/>
              <a:buChar char="•"/>
            </a:pPr>
            <a:r>
              <a:rPr lang="en-US" sz="2400" dirty="0">
                <a:solidFill>
                  <a:schemeClr val="tx1"/>
                </a:solidFill>
                <a:latin typeface="Arial"/>
                <a:cs typeface="Arial"/>
              </a:rPr>
              <a:t>Assessments that demonstrate skill development and content knowledge</a:t>
            </a:r>
          </a:p>
          <a:p>
            <a:pPr marL="342900" lvl="0" indent="-342900">
              <a:buFontTx/>
              <a:buChar char="-"/>
            </a:pPr>
            <a:endParaRPr lang="en-US" dirty="0"/>
          </a:p>
          <a:p>
            <a:endParaRPr lang="en-US" dirty="0"/>
          </a:p>
          <a:p>
            <a:pPr marL="742950" lvl="1" indent="-285750">
              <a:buFont typeface="Arial" panose="020B0604020202020204" pitchFamily="34" charset="0"/>
              <a:buChar char="•"/>
            </a:pPr>
            <a:endParaRPr lang="en-US" dirty="0"/>
          </a:p>
          <a:p>
            <a:endParaRPr lang="en-US" dirty="0"/>
          </a:p>
        </p:txBody>
      </p:sp>
      <p:pic>
        <p:nvPicPr>
          <p:cNvPr id="4" name="Picture 3" descr="California history-social science project. CHSSP logo"/>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99677" y="5970777"/>
            <a:ext cx="1937100" cy="887222"/>
          </a:xfrm>
          <a:prstGeom prst="rect">
            <a:avLst/>
          </a:prstGeom>
        </p:spPr>
      </p:pic>
      <p:pic>
        <p:nvPicPr>
          <p:cNvPr id="5" name="Picture 4" descr="Man’s shirt collar inscribed with letter from James Graves Jones to Mr. and Mrs. Wayland Edgar Jones. The letter is written vertically up the right margin of the collar above the button hole. Source: https://www.teachingcalifornia.org/inquiry-sets/2-2-why-do-people-move/source/mans-shirt-collar-1-b-2907/"/>
          <p:cNvPicPr>
            <a:picLocks noChangeAspect="1"/>
          </p:cNvPicPr>
          <p:nvPr/>
        </p:nvPicPr>
        <p:blipFill rotWithShape="1">
          <a:blip r:embed="rId4" cstate="hqprint">
            <a:extLst>
              <a:ext uri="{28A0092B-C50C-407E-A947-70E740481C1C}">
                <a14:useLocalDpi xmlns:a14="http://schemas.microsoft.com/office/drawing/2010/main" val="0"/>
              </a:ext>
            </a:extLst>
          </a:blip>
          <a:srcRect t="18896"/>
          <a:stretch/>
        </p:blipFill>
        <p:spPr>
          <a:xfrm>
            <a:off x="7038998" y="1472444"/>
            <a:ext cx="4866781" cy="1666691"/>
          </a:xfrm>
          <a:prstGeom prst="rect">
            <a:avLst/>
          </a:prstGeom>
        </p:spPr>
      </p:pic>
      <p:sp>
        <p:nvSpPr>
          <p:cNvPr id="6" name="TextBox 5"/>
          <p:cNvSpPr txBox="1"/>
          <p:nvPr/>
        </p:nvSpPr>
        <p:spPr>
          <a:xfrm>
            <a:off x="8010881" y="3254293"/>
            <a:ext cx="3381019" cy="2308324"/>
          </a:xfrm>
          <a:prstGeom prst="rect">
            <a:avLst/>
          </a:prstGeom>
          <a:noFill/>
        </p:spPr>
        <p:txBody>
          <a:bodyPr wrap="square" rtlCol="0">
            <a:spAutoFit/>
          </a:bodyPr>
          <a:lstStyle/>
          <a:p>
            <a:r>
              <a:rPr lang="en-US" sz="2400">
                <a:solidFill>
                  <a:srgbClr val="0000FF"/>
                </a:solidFill>
                <a:hlinkClick r:id="rId5">
                  <a:extLst>
                    <a:ext uri="{A12FA001-AC4F-418D-AE19-62706E023703}">
                      <ahyp:hlinkClr xmlns:ahyp="http://schemas.microsoft.com/office/drawing/2018/hyperlinkcolor" val="tx"/>
                    </a:ext>
                  </a:extLst>
                </a:hlinkClick>
              </a:rPr>
              <a:t>https://www.teachingcalifornia.org/inquiry-sets/2-2-why-do-people-move/source/mans-shirt-collar-1-b-2907/</a:t>
            </a:r>
            <a:endParaRPr lang="en-US" sz="2400">
              <a:solidFill>
                <a:srgbClr val="0000FF"/>
              </a:solidFill>
            </a:endParaRPr>
          </a:p>
        </p:txBody>
      </p:sp>
    </p:spTree>
    <p:extLst>
      <p:ext uri="{BB962C8B-B14F-4D97-AF65-F5344CB8AC3E}">
        <p14:creationId xmlns:p14="http://schemas.microsoft.com/office/powerpoint/2010/main" val="24828412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870" y="24392"/>
            <a:ext cx="9692829" cy="822821"/>
          </a:xfrm>
        </p:spPr>
        <p:txBody>
          <a:bodyPr>
            <a:normAutofit fontScale="90000"/>
          </a:bodyPr>
          <a:lstStyle/>
          <a:p>
            <a:r>
              <a:rPr lang="en-US"/>
              <a:t>Scope and Sequence Options: Starting Small</a:t>
            </a:r>
          </a:p>
        </p:txBody>
      </p:sp>
      <p:sp>
        <p:nvSpPr>
          <p:cNvPr id="3" name="Text Placeholder 2"/>
          <p:cNvSpPr>
            <a:spLocks noGrp="1"/>
          </p:cNvSpPr>
          <p:nvPr>
            <p:ph type="body" idx="1"/>
          </p:nvPr>
        </p:nvSpPr>
        <p:spPr>
          <a:xfrm>
            <a:off x="118490" y="847213"/>
            <a:ext cx="8743156" cy="5196213"/>
          </a:xfrm>
        </p:spPr>
        <p:txBody>
          <a:bodyPr>
            <a:normAutofit fontScale="25000" lnSpcReduction="20000"/>
          </a:bodyPr>
          <a:lstStyle/>
          <a:p>
            <a:pPr marL="342900" indent="-342900">
              <a:lnSpc>
                <a:spcPct val="120000"/>
              </a:lnSpc>
              <a:buFont typeface="Arial"/>
              <a:buChar char="•"/>
            </a:pPr>
            <a:r>
              <a:rPr lang="en-US" sz="9600" dirty="0">
                <a:solidFill>
                  <a:schemeClr val="tx1"/>
                </a:solidFill>
                <a:latin typeface="Arial"/>
                <a:cs typeface="Arial"/>
              </a:rPr>
              <a:t>Document pandemic by having students create their own primary sources through</a:t>
            </a:r>
            <a:r>
              <a:rPr lang="en-US" sz="9600" dirty="0">
                <a:latin typeface="Arial"/>
                <a:cs typeface="Arial"/>
              </a:rPr>
              <a:t> </a:t>
            </a:r>
            <a:r>
              <a:rPr lang="en-US" sz="9600" dirty="0">
                <a:solidFill>
                  <a:schemeClr val="tx1"/>
                </a:solidFill>
                <a:latin typeface="Arial"/>
                <a:cs typeface="Arial"/>
              </a:rPr>
              <a:t>journal project(s)</a:t>
            </a:r>
            <a:r>
              <a:rPr lang="en-US" sz="9600" dirty="0">
                <a:solidFill>
                  <a:srgbClr val="0070C0"/>
                </a:solidFill>
                <a:latin typeface="Arial"/>
                <a:cs typeface="Arial"/>
              </a:rPr>
              <a:t> </a:t>
            </a:r>
            <a:br>
              <a:rPr lang="en-US" sz="9600" u="sng" dirty="0">
                <a:latin typeface="Arial"/>
                <a:cs typeface="Arial"/>
              </a:rPr>
            </a:br>
            <a:r>
              <a:rPr lang="en-US" sz="9600" dirty="0">
                <a:solidFill>
                  <a:schemeClr val="tx1"/>
                </a:solidFill>
                <a:latin typeface="Arial"/>
                <a:cs typeface="Arial"/>
              </a:rPr>
              <a:t>(</a:t>
            </a:r>
            <a:r>
              <a:rPr lang="en-US" sz="9600" u="sng" dirty="0">
                <a:solidFill>
                  <a:srgbClr val="0000FF"/>
                </a:solidFill>
                <a:latin typeface="Arial"/>
                <a:cs typeface="Arial"/>
                <a:hlinkClick r:id="rId3">
                  <a:extLst>
                    <a:ext uri="{A12FA001-AC4F-418D-AE19-62706E023703}">
                      <ahyp:hlinkClr xmlns:ahyp="http://schemas.microsoft.com/office/drawing/2018/hyperlinkcolor" val="tx"/>
                    </a:ext>
                  </a:extLst>
                </a:hlinkClick>
              </a:rPr>
              <a:t>https://tinyurl.com/ur9xrkd</a:t>
            </a:r>
            <a:r>
              <a:rPr lang="en-US" sz="9600" dirty="0">
                <a:solidFill>
                  <a:schemeClr val="tx1"/>
                </a:solidFill>
                <a:latin typeface="Arial"/>
                <a:cs typeface="Arial"/>
              </a:rPr>
              <a:t>):</a:t>
            </a:r>
          </a:p>
          <a:p>
            <a:pPr marL="800100" lvl="1" indent="-342900">
              <a:lnSpc>
                <a:spcPct val="120000"/>
              </a:lnSpc>
              <a:buFontTx/>
              <a:buChar char="-"/>
            </a:pPr>
            <a:r>
              <a:rPr lang="en-US" sz="9600" i="1" dirty="0">
                <a:solidFill>
                  <a:schemeClr val="tx1"/>
                </a:solidFill>
                <a:latin typeface="Arial"/>
                <a:cs typeface="Arial"/>
              </a:rPr>
              <a:t>Directions to Students: </a:t>
            </a:r>
            <a:r>
              <a:rPr lang="en-US" sz="9600" dirty="0">
                <a:solidFill>
                  <a:schemeClr val="tx1"/>
                </a:solidFill>
                <a:latin typeface="Arial"/>
                <a:cs typeface="Arial"/>
              </a:rPr>
              <a:t>Each day, take note of what you are seeing and hearing on the news, among your friends, within your family, and in your community. </a:t>
            </a:r>
          </a:p>
          <a:p>
            <a:pPr marL="800100" lvl="1" indent="-342900">
              <a:lnSpc>
                <a:spcPct val="120000"/>
              </a:lnSpc>
              <a:buFontTx/>
              <a:buChar char="-"/>
            </a:pPr>
            <a:r>
              <a:rPr lang="en-US" sz="9600" dirty="0">
                <a:solidFill>
                  <a:schemeClr val="tx1"/>
                </a:solidFill>
                <a:latin typeface="Arial"/>
                <a:cs typeface="Arial"/>
              </a:rPr>
              <a:t>Original Assignment (</a:t>
            </a:r>
            <a:r>
              <a:rPr lang="en-US" sz="9600" dirty="0">
                <a:solidFill>
                  <a:srgbClr val="0000FF"/>
                </a:solidFill>
                <a:latin typeface="Arial"/>
                <a:cs typeface="Arial"/>
                <a:hlinkClick r:id="rId4">
                  <a:extLst>
                    <a:ext uri="{A12FA001-AC4F-418D-AE19-62706E023703}">
                      <ahyp:hlinkClr xmlns:ahyp="http://schemas.microsoft.com/office/drawing/2018/hyperlinkcolor" val="tx"/>
                    </a:ext>
                  </a:extLst>
                </a:hlinkClick>
              </a:rPr>
              <a:t>https://tinyurl.com/covid-journal</a:t>
            </a:r>
            <a:r>
              <a:rPr lang="en-US" sz="9600" dirty="0">
                <a:solidFill>
                  <a:schemeClr val="tx1"/>
                </a:solidFill>
                <a:latin typeface="Arial"/>
                <a:cs typeface="Arial"/>
              </a:rPr>
              <a:t>),</a:t>
            </a:r>
            <a:r>
              <a:rPr lang="en-US" sz="9600" dirty="0">
                <a:solidFill>
                  <a:srgbClr val="0000FF"/>
                </a:solidFill>
                <a:latin typeface="Arial"/>
                <a:cs typeface="Arial"/>
              </a:rPr>
              <a:t> </a:t>
            </a:r>
            <a:r>
              <a:rPr lang="en-US" sz="9600" dirty="0">
                <a:solidFill>
                  <a:schemeClr val="tx1"/>
                </a:solidFill>
                <a:latin typeface="Arial"/>
                <a:cs typeface="Arial"/>
              </a:rPr>
              <a:t>webinar</a:t>
            </a:r>
            <a:r>
              <a:rPr lang="en-US" sz="9600" dirty="0">
                <a:solidFill>
                  <a:srgbClr val="0070C0"/>
                </a:solidFill>
                <a:latin typeface="Arial"/>
                <a:cs typeface="Arial"/>
              </a:rPr>
              <a:t> </a:t>
            </a:r>
            <a:r>
              <a:rPr lang="en-US" sz="9600" dirty="0">
                <a:solidFill>
                  <a:schemeClr val="tx1"/>
                </a:solidFill>
                <a:latin typeface="Arial"/>
                <a:cs typeface="Arial"/>
              </a:rPr>
              <a:t>(</a:t>
            </a:r>
            <a:r>
              <a:rPr lang="en-US" sz="9600" strike="sngStrike" dirty="0">
                <a:solidFill>
                  <a:schemeClr val="tx1"/>
                </a:solidFill>
                <a:latin typeface="Arial"/>
                <a:cs typeface="Arial"/>
              </a:rPr>
              <a:t>https://youtu.be/9hS7MCDcBEI</a:t>
            </a:r>
            <a:r>
              <a:rPr lang="en-US" sz="9600" dirty="0">
                <a:solidFill>
                  <a:schemeClr val="tx1"/>
                </a:solidFill>
                <a:latin typeface="Arial"/>
                <a:cs typeface="Arial"/>
              </a:rPr>
              <a:t>), </a:t>
            </a:r>
            <a:br>
              <a:rPr lang="en-US" sz="9600" dirty="0">
                <a:latin typeface="Arial"/>
                <a:cs typeface="Arial"/>
              </a:rPr>
            </a:br>
            <a:r>
              <a:rPr lang="en-US" sz="9600" dirty="0">
                <a:solidFill>
                  <a:schemeClr val="tx1"/>
                </a:solidFill>
                <a:latin typeface="Arial"/>
                <a:cs typeface="Arial"/>
              </a:rPr>
              <a:t>UC Berkeley History-Social Science Project (</a:t>
            </a:r>
            <a:r>
              <a:rPr lang="en-US" sz="9600" dirty="0">
                <a:solidFill>
                  <a:srgbClr val="0000FF"/>
                </a:solidFill>
                <a:latin typeface="Arial"/>
                <a:cs typeface="Arial"/>
                <a:hlinkClick r:id="rId5">
                  <a:extLst>
                    <a:ext uri="{A12FA001-AC4F-418D-AE19-62706E023703}">
                      <ahyp:hlinkClr xmlns:ahyp="http://schemas.microsoft.com/office/drawing/2018/hyperlinkcolor" val="tx"/>
                    </a:ext>
                  </a:extLst>
                </a:hlinkClick>
              </a:rPr>
              <a:t>https://ucbhssp.berkeley.edu/teacher-resources</a:t>
            </a:r>
            <a:r>
              <a:rPr lang="en-US" sz="9600" dirty="0">
                <a:solidFill>
                  <a:schemeClr val="tx1"/>
                </a:solidFill>
                <a:latin typeface="Arial"/>
                <a:cs typeface="Arial"/>
              </a:rPr>
              <a:t>), </a:t>
            </a:r>
            <a:r>
              <a:rPr lang="en-US" sz="9600" i="1" dirty="0">
                <a:solidFill>
                  <a:schemeClr val="tx1"/>
                </a:solidFill>
                <a:latin typeface="Arial"/>
                <a:cs typeface="Arial"/>
              </a:rPr>
              <a:t>Bryan Shaw, Mt. Diablo Unified School District, California, USA. </a:t>
            </a:r>
            <a:r>
              <a:rPr lang="en-US" sz="9600" dirty="0">
                <a:solidFill>
                  <a:schemeClr val="tx1"/>
                </a:solidFill>
                <a:latin typeface="Arial"/>
                <a:cs typeface="Arial"/>
              </a:rPr>
              <a:t>Adaptations for lower grade levels, different languages, abilities, and purposes</a:t>
            </a:r>
          </a:p>
          <a:p>
            <a:pPr marL="342900" indent="-342900">
              <a:lnSpc>
                <a:spcPct val="120000"/>
              </a:lnSpc>
              <a:buFontTx/>
              <a:buChar char="-"/>
            </a:pPr>
            <a:endParaRPr lang="en-US" sz="9600" dirty="0">
              <a:latin typeface="Arial"/>
              <a:cs typeface="Arial"/>
            </a:endParaRPr>
          </a:p>
          <a:p>
            <a:endParaRPr lang="en-US" sz="2600" dirty="0"/>
          </a:p>
          <a:p>
            <a:pPr marL="342900" indent="-342900">
              <a:buFontTx/>
              <a:buChar char="-"/>
            </a:pPr>
            <a:endParaRPr lang="en-US" dirty="0"/>
          </a:p>
          <a:p>
            <a:br>
              <a:rPr lang="en-US" dirty="0"/>
            </a:br>
            <a:endParaRPr lang="en-US" dirty="0"/>
          </a:p>
        </p:txBody>
      </p:sp>
      <p:pic>
        <p:nvPicPr>
          <p:cNvPr id="4" name="Picture 3" descr="California history-social science project. CHSSP logo"/>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89973" y="5950662"/>
            <a:ext cx="1796492" cy="822821"/>
          </a:xfrm>
          <a:prstGeom prst="rect">
            <a:avLst/>
          </a:prstGeom>
        </p:spPr>
      </p:pic>
      <p:pic>
        <p:nvPicPr>
          <p:cNvPr id="6" name="Picture 5" descr="Graphic of &quot;Dear Future Self&quot; journal activity, directing students to write a letter telling their future self what is happening in their lives right now."/>
          <p:cNvPicPr>
            <a:picLocks noChangeAspect="1"/>
          </p:cNvPicPr>
          <p:nvPr/>
        </p:nvPicPr>
        <p:blipFill rotWithShape="1">
          <a:blip r:embed="rId7"/>
          <a:srcRect l="35920" t="34923" r="20589" b="20972"/>
          <a:stretch/>
        </p:blipFill>
        <p:spPr>
          <a:xfrm>
            <a:off x="8861645" y="3911746"/>
            <a:ext cx="3309621" cy="1902765"/>
          </a:xfrm>
          <a:prstGeom prst="rect">
            <a:avLst/>
          </a:prstGeom>
        </p:spPr>
      </p:pic>
      <p:pic>
        <p:nvPicPr>
          <p:cNvPr id="3074" name="Picture 2" descr="historical photographs with caption, &quot;Our Stories: Platicas Con Family Photographs&quot; Source: https://chssp.ucdavis.edu/blog/platicas/Platicas.png/@@images/2e832811-cd96-4bd5-8bf3-0d6ccd16d69d.png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73648" y="847213"/>
            <a:ext cx="3334491" cy="1688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0833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297" y="-67569"/>
            <a:ext cx="10751341" cy="822821"/>
          </a:xfrm>
        </p:spPr>
        <p:txBody>
          <a:bodyPr>
            <a:noAutofit/>
          </a:bodyPr>
          <a:lstStyle/>
          <a:p>
            <a:r>
              <a:rPr lang="en-US" sz="3200"/>
              <a:t>Scope and Sequence Options: Starting Small – continued</a:t>
            </a:r>
          </a:p>
        </p:txBody>
      </p:sp>
      <p:sp>
        <p:nvSpPr>
          <p:cNvPr id="3" name="Text Placeholder 2"/>
          <p:cNvSpPr>
            <a:spLocks noGrp="1"/>
          </p:cNvSpPr>
          <p:nvPr>
            <p:ph type="body" idx="1"/>
          </p:nvPr>
        </p:nvSpPr>
        <p:spPr>
          <a:xfrm>
            <a:off x="642376" y="1078038"/>
            <a:ext cx="7089683" cy="4872624"/>
          </a:xfrm>
        </p:spPr>
        <p:txBody>
          <a:bodyPr>
            <a:noAutofit/>
          </a:bodyPr>
          <a:lstStyle/>
          <a:p>
            <a:pPr marL="457200" indent="-457200">
              <a:buFont typeface="Arial" panose="020B0604020202020204" pitchFamily="34" charset="0"/>
              <a:buChar char="•"/>
            </a:pPr>
            <a:r>
              <a:rPr lang="en-US" sz="2800" dirty="0">
                <a:solidFill>
                  <a:schemeClr val="tx1"/>
                </a:solidFill>
                <a:latin typeface="Arial"/>
                <a:cs typeface="Arial"/>
              </a:rPr>
              <a:t>Teach about the pandemic in historical context with a</a:t>
            </a:r>
            <a:r>
              <a:rPr lang="en-US" sz="2800" dirty="0">
                <a:latin typeface="Arial"/>
                <a:cs typeface="Arial"/>
              </a:rPr>
              <a:t> </a:t>
            </a:r>
            <a:r>
              <a:rPr lang="en-US" sz="2800" dirty="0">
                <a:solidFill>
                  <a:schemeClr val="tx1"/>
                </a:solidFill>
                <a:latin typeface="Arial"/>
                <a:cs typeface="Arial"/>
              </a:rPr>
              <a:t>short lesson (</a:t>
            </a:r>
            <a:r>
              <a:rPr lang="en-US" sz="2800" dirty="0">
                <a:solidFill>
                  <a:srgbClr val="0000FF"/>
                </a:solidFill>
                <a:latin typeface="Arial"/>
                <a:cs typeface="Arial"/>
                <a:hlinkClick r:id="rId3">
                  <a:extLst>
                    <a:ext uri="{A12FA001-AC4F-418D-AE19-62706E023703}">
                      <ahyp:hlinkClr xmlns:ahyp="http://schemas.microsoft.com/office/drawing/2018/hyperlinkcolor" val="tx"/>
                    </a:ext>
                  </a:extLst>
                </a:hlinkClick>
              </a:rPr>
              <a:t>https://tinyurl.com/wxhqpqx</a:t>
            </a:r>
            <a:r>
              <a:rPr lang="en-US" sz="2800" dirty="0">
                <a:solidFill>
                  <a:schemeClr val="tx1"/>
                </a:solidFill>
                <a:latin typeface="Arial"/>
                <a:cs typeface="Arial"/>
              </a:rPr>
              <a:t>) that compares the 1918 flu pandemic with Covid-19</a:t>
            </a:r>
            <a:r>
              <a:rPr lang="en-US" sz="2800" dirty="0">
                <a:latin typeface="Arial"/>
                <a:cs typeface="Arial"/>
              </a:rPr>
              <a:t> (</a:t>
            </a:r>
            <a:r>
              <a:rPr lang="en-US" sz="2800" dirty="0">
                <a:solidFill>
                  <a:schemeClr val="tx1"/>
                </a:solidFill>
                <a:latin typeface="Arial"/>
                <a:cs typeface="Arial"/>
              </a:rPr>
              <a:t>blog that describes teacher approach  </a:t>
            </a:r>
            <a:r>
              <a:rPr lang="en-US" sz="2800" dirty="0">
                <a:solidFill>
                  <a:srgbClr val="0000FF"/>
                </a:solidFill>
                <a:latin typeface="Arial"/>
                <a:cs typeface="Arial"/>
                <a:hlinkClick r:id="rId4">
                  <a:extLst>
                    <a:ext uri="{A12FA001-AC4F-418D-AE19-62706E023703}">
                      <ahyp:hlinkClr xmlns:ahyp="http://schemas.microsoft.com/office/drawing/2018/hyperlinkcolor" val="tx"/>
                    </a:ext>
                  </a:extLst>
                </a:hlinkClick>
              </a:rPr>
              <a:t>https://chssp.ucdavis.edu/blog/pandemicshistory</a:t>
            </a:r>
            <a:r>
              <a:rPr lang="en-US" sz="2800" dirty="0">
                <a:latin typeface="Arial"/>
                <a:cs typeface="Arial"/>
              </a:rPr>
              <a:t>)</a:t>
            </a:r>
          </a:p>
          <a:p>
            <a:endParaRPr lang="en-US" sz="2800" dirty="0"/>
          </a:p>
          <a:p>
            <a:pPr marL="342900" indent="-342900">
              <a:buFontTx/>
              <a:buChar char="-"/>
            </a:pPr>
            <a:endParaRPr lang="en-US" sz="2800" dirty="0"/>
          </a:p>
          <a:p>
            <a:br>
              <a:rPr lang="en-US" sz="2800" dirty="0"/>
            </a:br>
            <a:endParaRPr lang="en-US" sz="2800" dirty="0"/>
          </a:p>
        </p:txBody>
      </p:sp>
      <p:pic>
        <p:nvPicPr>
          <p:cNvPr id="4" name="Picture 3" descr="California history-social science project. CHSSP logo"/>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89973" y="5950662"/>
            <a:ext cx="1796492" cy="822821"/>
          </a:xfrm>
          <a:prstGeom prst="rect">
            <a:avLst/>
          </a:prstGeom>
        </p:spPr>
      </p:pic>
    </p:spTree>
    <p:extLst>
      <p:ext uri="{BB962C8B-B14F-4D97-AF65-F5344CB8AC3E}">
        <p14:creationId xmlns:p14="http://schemas.microsoft.com/office/powerpoint/2010/main" val="4468316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367" y="294968"/>
            <a:ext cx="8596668" cy="978003"/>
          </a:xfrm>
        </p:spPr>
        <p:txBody>
          <a:bodyPr>
            <a:normAutofit fontScale="90000"/>
          </a:bodyPr>
          <a:lstStyle/>
          <a:p>
            <a:r>
              <a:rPr lang="en-US"/>
              <a:t>Scope and Sequence Options: Building Steam with Framework Alignment</a:t>
            </a:r>
          </a:p>
        </p:txBody>
      </p:sp>
      <p:sp>
        <p:nvSpPr>
          <p:cNvPr id="3" name="Text Placeholder 2"/>
          <p:cNvSpPr>
            <a:spLocks noGrp="1"/>
          </p:cNvSpPr>
          <p:nvPr>
            <p:ph type="body" idx="1"/>
          </p:nvPr>
        </p:nvSpPr>
        <p:spPr>
          <a:xfrm>
            <a:off x="639235" y="1573161"/>
            <a:ext cx="6873874" cy="4371744"/>
          </a:xfrm>
        </p:spPr>
        <p:txBody>
          <a:bodyPr>
            <a:normAutofit lnSpcReduction="10000"/>
          </a:bodyPr>
          <a:lstStyle/>
          <a:p>
            <a:pPr marL="342900" indent="-342900">
              <a:buFont typeface="Arial" panose="020B0604020202020204" pitchFamily="34" charset="0"/>
              <a:buChar char="•"/>
            </a:pPr>
            <a:r>
              <a:rPr lang="en-US" sz="2400" i="1" dirty="0">
                <a:solidFill>
                  <a:schemeClr val="tx1"/>
                </a:solidFill>
                <a:latin typeface="Arial"/>
                <a:cs typeface="Arial"/>
              </a:rPr>
              <a:t>Content: </a:t>
            </a:r>
            <a:r>
              <a:rPr lang="en-US" sz="2400" dirty="0">
                <a:solidFill>
                  <a:schemeClr val="tx1"/>
                </a:solidFill>
                <a:latin typeface="Arial"/>
                <a:cs typeface="Arial"/>
              </a:rPr>
              <a:t>Be selective with content by focusing on enduring themes and questions</a:t>
            </a:r>
            <a:endParaRPr lang="en-US" sz="2400" i="1" dirty="0">
              <a:solidFill>
                <a:schemeClr val="tx1"/>
              </a:solidFill>
              <a:latin typeface="Arial"/>
              <a:cs typeface="Arial"/>
            </a:endParaRPr>
          </a:p>
          <a:p>
            <a:pPr marL="342900" indent="-342900">
              <a:buFont typeface="Arial" panose="020B0604020202020204" pitchFamily="34" charset="0"/>
              <a:buChar char="•"/>
            </a:pPr>
            <a:r>
              <a:rPr lang="en-US" sz="2400" i="1" dirty="0">
                <a:solidFill>
                  <a:schemeClr val="tx1"/>
                </a:solidFill>
                <a:latin typeface="Arial"/>
                <a:cs typeface="Arial"/>
              </a:rPr>
              <a:t>Inquiry: </a:t>
            </a:r>
            <a:r>
              <a:rPr lang="en-US" sz="2400" dirty="0">
                <a:solidFill>
                  <a:schemeClr val="tx1"/>
                </a:solidFill>
                <a:latin typeface="Arial"/>
                <a:cs typeface="Arial"/>
              </a:rPr>
              <a:t>Cultivate disciplinary skills </a:t>
            </a:r>
            <a:endParaRPr lang="en-US" sz="2400" dirty="0">
              <a:solidFill>
                <a:schemeClr val="tx1"/>
              </a:solidFill>
            </a:endParaRPr>
          </a:p>
          <a:p>
            <a:pPr marL="800100" lvl="1" indent="-342900">
              <a:buFont typeface="Arial" panose="020B0604020202020204" pitchFamily="34" charset="0"/>
              <a:buChar char="•"/>
            </a:pPr>
            <a:r>
              <a:rPr lang="en-US" sz="2400" dirty="0">
                <a:solidFill>
                  <a:schemeClr val="tx1"/>
                </a:solidFill>
                <a:latin typeface="Arial"/>
                <a:cs typeface="Arial"/>
              </a:rPr>
              <a:t>Narrow the breadth of material, and prioritize fewer sources for students to explore in more depth</a:t>
            </a:r>
          </a:p>
          <a:p>
            <a:pPr marL="342900" indent="-342900">
              <a:buFont typeface="Arial" panose="020B0604020202020204" pitchFamily="34" charset="0"/>
              <a:buChar char="•"/>
            </a:pPr>
            <a:r>
              <a:rPr lang="en-US" sz="2400" i="1" dirty="0">
                <a:solidFill>
                  <a:schemeClr val="tx1"/>
                </a:solidFill>
                <a:latin typeface="Arial"/>
                <a:cs typeface="Arial"/>
              </a:rPr>
              <a:t>Literacy: </a:t>
            </a:r>
            <a:r>
              <a:rPr lang="en-US" sz="2400" dirty="0">
                <a:solidFill>
                  <a:schemeClr val="tx1"/>
                </a:solidFill>
                <a:latin typeface="Arial"/>
                <a:cs typeface="Arial"/>
              </a:rPr>
              <a:t>Assess skill development through multiple modalities</a:t>
            </a:r>
          </a:p>
          <a:p>
            <a:pPr marL="342900" indent="-342900">
              <a:buFont typeface="Arial" panose="020B0604020202020204" pitchFamily="34" charset="0"/>
              <a:buChar char="•"/>
            </a:pPr>
            <a:r>
              <a:rPr lang="en-US" sz="2400" i="1" dirty="0">
                <a:solidFill>
                  <a:schemeClr val="tx1"/>
                </a:solidFill>
                <a:latin typeface="Arial"/>
                <a:cs typeface="Arial"/>
              </a:rPr>
              <a:t>Citizenship: </a:t>
            </a:r>
            <a:r>
              <a:rPr lang="en-US" sz="2400" dirty="0">
                <a:solidFill>
                  <a:schemeClr val="tx1"/>
                </a:solidFill>
                <a:latin typeface="Arial"/>
                <a:cs typeface="Arial"/>
              </a:rPr>
              <a:t>Invite students’ creativity and relevance to their connection to one another and the world around them</a:t>
            </a:r>
          </a:p>
        </p:txBody>
      </p:sp>
      <p:pic>
        <p:nvPicPr>
          <p:cNvPr id="4" name="Picture 3" descr="California history-social science project. CHSSP logo"/>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3751" y="5944905"/>
            <a:ext cx="1747454" cy="800361"/>
          </a:xfrm>
          <a:prstGeom prst="rect">
            <a:avLst/>
          </a:prstGeom>
        </p:spPr>
      </p:pic>
      <p:pic>
        <p:nvPicPr>
          <p:cNvPr id="1026" name="Picture 2" descr="Placard calling for women's suffrage, in Spanish. Source: https://www.teachingcalifornia.org/wp-content/uploads/2019/07/11.2-featured-image.png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2917" y="1"/>
            <a:ext cx="2996274" cy="2705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ight Million Women Wage-earners In the US. They need t the vote https://www.teachingcalifornia.org/inquiry-sets/11-2-womens-suffrage/"/>
          <p:cNvPicPr>
            <a:picLocks noChangeAspect="1"/>
          </p:cNvPicPr>
          <p:nvPr/>
        </p:nvPicPr>
        <p:blipFill rotWithShape="1">
          <a:blip r:embed="rId5"/>
          <a:srcRect l="36232" t="14477" r="37392" b="23559"/>
          <a:stretch/>
        </p:blipFill>
        <p:spPr>
          <a:xfrm>
            <a:off x="9880244" y="3837041"/>
            <a:ext cx="2278947" cy="3011466"/>
          </a:xfrm>
          <a:prstGeom prst="rect">
            <a:avLst/>
          </a:prstGeom>
        </p:spPr>
      </p:pic>
      <p:sp>
        <p:nvSpPr>
          <p:cNvPr id="6" name="TextBox 5"/>
          <p:cNvSpPr txBox="1"/>
          <p:nvPr/>
        </p:nvSpPr>
        <p:spPr>
          <a:xfrm>
            <a:off x="7382662" y="2628901"/>
            <a:ext cx="3310738" cy="1569660"/>
          </a:xfrm>
          <a:prstGeom prst="rect">
            <a:avLst/>
          </a:prstGeom>
          <a:noFill/>
        </p:spPr>
        <p:txBody>
          <a:bodyPr wrap="square" rtlCol="0" anchor="t">
            <a:spAutoFit/>
          </a:bodyPr>
          <a:lstStyle/>
          <a:p>
            <a:r>
              <a:rPr lang="en-US" sz="2400">
                <a:solidFill>
                  <a:srgbClr val="0000FF"/>
                </a:solidFill>
                <a:hlinkClick r:id="rId6">
                  <a:extLst>
                    <a:ext uri="{A12FA001-AC4F-418D-AE19-62706E023703}">
                      <ahyp:hlinkClr xmlns:ahyp="http://schemas.microsoft.com/office/drawing/2018/hyperlinkcolor" val="tx"/>
                    </a:ext>
                  </a:extLst>
                </a:hlinkClick>
              </a:rPr>
              <a:t>https://www.teachingcalifornia.org/inquiry-sets/11-2-womens-suffrage/</a:t>
            </a:r>
            <a:endParaRPr lang="en-US" sz="2400">
              <a:solidFill>
                <a:srgbClr val="0000FF"/>
              </a:solidFill>
            </a:endParaRPr>
          </a:p>
        </p:txBody>
      </p:sp>
    </p:spTree>
    <p:extLst>
      <p:ext uri="{BB962C8B-B14F-4D97-AF65-F5344CB8AC3E}">
        <p14:creationId xmlns:p14="http://schemas.microsoft.com/office/powerpoint/2010/main" val="29462822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513" y="252126"/>
            <a:ext cx="7594123" cy="754197"/>
          </a:xfrm>
        </p:spPr>
        <p:txBody>
          <a:bodyPr/>
          <a:lstStyle/>
          <a:p>
            <a:r>
              <a:rPr lang="en-US"/>
              <a:t>Resources and More Resources</a:t>
            </a:r>
          </a:p>
        </p:txBody>
      </p:sp>
      <p:sp>
        <p:nvSpPr>
          <p:cNvPr id="3" name="Text Placeholder 2"/>
          <p:cNvSpPr>
            <a:spLocks noGrp="1"/>
          </p:cNvSpPr>
          <p:nvPr>
            <p:ph type="body" idx="1"/>
          </p:nvPr>
        </p:nvSpPr>
        <p:spPr>
          <a:xfrm>
            <a:off x="339659" y="1006323"/>
            <a:ext cx="8106585" cy="6289560"/>
          </a:xfrm>
        </p:spPr>
        <p:txBody>
          <a:bodyPr>
            <a:noAutofit/>
          </a:bodyPr>
          <a:lstStyle/>
          <a:p>
            <a:pPr marL="342900" indent="-342900">
              <a:lnSpc>
                <a:spcPct val="110000"/>
              </a:lnSpc>
              <a:buFontTx/>
              <a:buChar char="-"/>
            </a:pPr>
            <a:r>
              <a:rPr lang="en-US" sz="2400" dirty="0">
                <a:solidFill>
                  <a:srgbClr val="0070C0"/>
                </a:solidFill>
              </a:rPr>
              <a:t>#CHSSP Live: </a:t>
            </a:r>
            <a:r>
              <a:rPr lang="en-US" sz="2400" strike="sngStrike" dirty="0">
                <a:solidFill>
                  <a:schemeClr val="tx1"/>
                </a:solidFill>
              </a:rPr>
              <a:t>https://chssp.ucdavis.edu/coronavirus-support/coronavirus</a:t>
            </a:r>
          </a:p>
          <a:p>
            <a:pPr marL="800100" lvl="1" indent="-342900">
              <a:lnSpc>
                <a:spcPct val="110000"/>
              </a:lnSpc>
              <a:spcBef>
                <a:spcPts val="300"/>
              </a:spcBef>
              <a:buFontTx/>
              <a:buChar char="-"/>
            </a:pPr>
            <a:r>
              <a:rPr lang="en-US" sz="2400" dirty="0">
                <a:solidFill>
                  <a:schemeClr val="tx1"/>
                </a:solidFill>
                <a:latin typeface="Arial"/>
                <a:cs typeface="Arial"/>
              </a:rPr>
              <a:t>Lessons</a:t>
            </a:r>
          </a:p>
          <a:p>
            <a:pPr marL="800100" lvl="1" indent="-342900">
              <a:lnSpc>
                <a:spcPct val="110000"/>
              </a:lnSpc>
              <a:spcBef>
                <a:spcPts val="300"/>
              </a:spcBef>
              <a:buFontTx/>
              <a:buChar char="-"/>
            </a:pPr>
            <a:r>
              <a:rPr lang="en-US" sz="2400" dirty="0">
                <a:solidFill>
                  <a:schemeClr val="tx1"/>
                </a:solidFill>
                <a:latin typeface="Arial"/>
                <a:cs typeface="Arial"/>
              </a:rPr>
              <a:t>Primary Source Sets</a:t>
            </a:r>
          </a:p>
          <a:p>
            <a:pPr marL="800100" lvl="1" indent="-342900">
              <a:lnSpc>
                <a:spcPct val="110000"/>
              </a:lnSpc>
              <a:spcBef>
                <a:spcPts val="300"/>
              </a:spcBef>
              <a:buFontTx/>
              <a:buChar char="-"/>
            </a:pPr>
            <a:r>
              <a:rPr lang="en-US" sz="2400" dirty="0">
                <a:solidFill>
                  <a:schemeClr val="tx1"/>
                </a:solidFill>
                <a:latin typeface="Arial"/>
                <a:cs typeface="Arial"/>
              </a:rPr>
              <a:t>Secondary Sources on Current Events</a:t>
            </a:r>
          </a:p>
          <a:p>
            <a:pPr marL="800100" lvl="1" indent="-342900">
              <a:lnSpc>
                <a:spcPct val="110000"/>
              </a:lnSpc>
              <a:spcBef>
                <a:spcPts val="300"/>
              </a:spcBef>
              <a:buFontTx/>
              <a:buChar char="-"/>
            </a:pPr>
            <a:r>
              <a:rPr lang="en-US" sz="2400" dirty="0">
                <a:solidFill>
                  <a:schemeClr val="tx1"/>
                </a:solidFill>
                <a:latin typeface="Arial"/>
                <a:cs typeface="Arial"/>
              </a:rPr>
              <a:t>Teacher Features</a:t>
            </a:r>
          </a:p>
          <a:p>
            <a:pPr marL="342900" indent="-342900">
              <a:lnSpc>
                <a:spcPct val="110000"/>
              </a:lnSpc>
              <a:buFontTx/>
              <a:buChar char="-"/>
            </a:pPr>
            <a:r>
              <a:rPr lang="en-US" sz="2400" dirty="0">
                <a:solidFill>
                  <a:srgbClr val="0070C0"/>
                </a:solidFill>
              </a:rPr>
              <a:t>Parents’ Guide: Grade Level Overview of Material Covered from April-June: </a:t>
            </a:r>
            <a:r>
              <a:rPr lang="en-US" sz="2400" dirty="0">
                <a:solidFill>
                  <a:srgbClr val="0000FF"/>
                </a:solidFill>
                <a:hlinkClick r:id="rId3">
                  <a:extLst>
                    <a:ext uri="{A12FA001-AC4F-418D-AE19-62706E023703}">
                      <ahyp:hlinkClr xmlns:ahyp="http://schemas.microsoft.com/office/drawing/2018/hyperlinkcolor" val="tx"/>
                    </a:ext>
                  </a:extLst>
                </a:hlinkClick>
              </a:rPr>
              <a:t>https://ucdavis.app.box.com/s/68x46p3q4oom7talnigqw2jtian4ejp0</a:t>
            </a:r>
            <a:endParaRPr lang="en-US" sz="2400" dirty="0">
              <a:solidFill>
                <a:srgbClr val="0000FF"/>
              </a:solidFill>
            </a:endParaRPr>
          </a:p>
          <a:p>
            <a:pPr marL="800100" lvl="1" indent="-342900">
              <a:lnSpc>
                <a:spcPct val="110000"/>
              </a:lnSpc>
              <a:buFontTx/>
              <a:buChar char="-"/>
            </a:pPr>
            <a:r>
              <a:rPr lang="en-US" sz="2400" dirty="0">
                <a:solidFill>
                  <a:schemeClr val="tx1"/>
                </a:solidFill>
                <a:latin typeface="Arial"/>
                <a:cs typeface="Arial"/>
              </a:rPr>
              <a:t>Recordings of Source Analysis</a:t>
            </a:r>
          </a:p>
        </p:txBody>
      </p:sp>
      <p:pic>
        <p:nvPicPr>
          <p:cNvPr id="4" name="Picture 3" descr="California history-social science project. CHSSP logo"/>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51766" y="6022003"/>
            <a:ext cx="1603961" cy="734639"/>
          </a:xfrm>
          <a:prstGeom prst="rect">
            <a:avLst/>
          </a:prstGeom>
        </p:spPr>
      </p:pic>
      <p:pic>
        <p:nvPicPr>
          <p:cNvPr id="2052" name="Picture 4" descr="Earth Day Everyd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7490" y="105152"/>
            <a:ext cx="3774510" cy="50326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80130" y="5397778"/>
            <a:ext cx="3696580" cy="830997"/>
          </a:xfrm>
          <a:prstGeom prst="rect">
            <a:avLst/>
          </a:prstGeom>
          <a:noFill/>
        </p:spPr>
        <p:txBody>
          <a:bodyPr wrap="square" rtlCol="0">
            <a:spAutoFit/>
          </a:bodyPr>
          <a:lstStyle/>
          <a:p>
            <a:r>
              <a:rPr lang="en-US" sz="2400">
                <a:solidFill>
                  <a:srgbClr val="0000FF"/>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https://chssp.ucdavis.edu/blog/earthday</a:t>
            </a:r>
            <a:endParaRPr lang="en-US" sz="240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94768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63817-54EC-4E48-9B7E-FEABD8700ADF}"/>
              </a:ext>
            </a:extLst>
          </p:cNvPr>
          <p:cNvSpPr>
            <a:spLocks noGrp="1"/>
          </p:cNvSpPr>
          <p:nvPr>
            <p:ph type="title"/>
          </p:nvPr>
        </p:nvSpPr>
        <p:spPr>
          <a:xfrm>
            <a:off x="1213813" y="141724"/>
            <a:ext cx="6023009" cy="635726"/>
          </a:xfrm>
        </p:spPr>
        <p:txBody>
          <a:bodyPr>
            <a:normAutofit fontScale="90000"/>
          </a:bodyPr>
          <a:lstStyle/>
          <a:p>
            <a:r>
              <a:rPr lang="en-US">
                <a:latin typeface="Arial"/>
                <a:cs typeface="Arial"/>
              </a:rPr>
              <a:t>CDE ELA References</a:t>
            </a:r>
            <a:endParaRPr lang="en-US"/>
          </a:p>
        </p:txBody>
      </p:sp>
      <p:sp>
        <p:nvSpPr>
          <p:cNvPr id="3" name="Content Placeholder 2">
            <a:extLst>
              <a:ext uri="{FF2B5EF4-FFF2-40B4-BE49-F238E27FC236}">
                <a16:creationId xmlns:a16="http://schemas.microsoft.com/office/drawing/2014/main" id="{0F1B8E48-D057-436F-8CDA-D2D8882D3AA2}"/>
              </a:ext>
            </a:extLst>
          </p:cNvPr>
          <p:cNvSpPr>
            <a:spLocks noGrp="1"/>
          </p:cNvSpPr>
          <p:nvPr>
            <p:ph idx="1"/>
          </p:nvPr>
        </p:nvSpPr>
        <p:spPr>
          <a:xfrm>
            <a:off x="1213813" y="661401"/>
            <a:ext cx="11448450" cy="4657150"/>
          </a:xfrm>
        </p:spPr>
        <p:txBody>
          <a:bodyPr vert="horz" lIns="91440" tIns="45720" rIns="91440" bIns="45720" rtlCol="0" anchor="t">
            <a:noAutofit/>
          </a:bodyPr>
          <a:lstStyle/>
          <a:p>
            <a:r>
              <a:rPr lang="en-US" sz="2400" dirty="0">
                <a:latin typeface="Arial"/>
                <a:cs typeface="Arial"/>
              </a:rPr>
              <a:t>ELA/ELD Framework:</a:t>
            </a:r>
            <a:br>
              <a:rPr lang="en-US" sz="2400" dirty="0">
                <a:latin typeface="Arial"/>
                <a:cs typeface="Arial"/>
              </a:rPr>
            </a:br>
            <a:r>
              <a:rPr lang="en-US" sz="2400" dirty="0">
                <a:solidFill>
                  <a:srgbClr val="0000FF"/>
                </a:solidFill>
                <a:latin typeface="Arial"/>
                <a:cs typeface="Arial"/>
                <a:hlinkClick r:id="rId3">
                  <a:extLst>
                    <a:ext uri="{A12FA001-AC4F-418D-AE19-62706E023703}">
                      <ahyp:hlinkClr xmlns:ahyp="http://schemas.microsoft.com/office/drawing/2018/hyperlinkcolor" val="tx"/>
                    </a:ext>
                  </a:extLst>
                </a:hlinkClick>
              </a:rPr>
              <a:t>https://www.cde.ca.gov/ci/rl/cf/elaeldfrmwrksbeadopted.asp</a:t>
            </a:r>
            <a:endParaRPr lang="en-US" sz="2400" dirty="0">
              <a:solidFill>
                <a:srgbClr val="0000FF"/>
              </a:solidFill>
              <a:latin typeface="Arial"/>
              <a:cs typeface="Arial"/>
            </a:endParaRPr>
          </a:p>
          <a:p>
            <a:pPr lvl="1"/>
            <a:r>
              <a:rPr lang="en-US" sz="2400" dirty="0">
                <a:solidFill>
                  <a:schemeClr val="tx1"/>
                </a:solidFill>
                <a:latin typeface="Arial"/>
                <a:cs typeface="Arial"/>
              </a:rPr>
              <a:t>Integrated Instruction Snapshot 5.7, p. 479 (Ch. 5)</a:t>
            </a:r>
          </a:p>
          <a:p>
            <a:pPr lvl="1"/>
            <a:r>
              <a:rPr lang="en-US" sz="2400" dirty="0">
                <a:solidFill>
                  <a:schemeClr val="tx1"/>
                </a:solidFill>
                <a:latin typeface="Arial"/>
                <a:cs typeface="Arial"/>
              </a:rPr>
              <a:t>Socratic Seminar Snapshot 7.2, p.732 (Ch. 7)</a:t>
            </a:r>
          </a:p>
          <a:p>
            <a:pPr lvl="1"/>
            <a:r>
              <a:rPr lang="en-US" sz="2400" dirty="0">
                <a:solidFill>
                  <a:schemeClr val="tx1"/>
                </a:solidFill>
                <a:latin typeface="Arial"/>
                <a:cs typeface="Arial"/>
              </a:rPr>
              <a:t>Structures for Engaging All Students in Academic Conversations, p. 86–7</a:t>
            </a:r>
          </a:p>
          <a:p>
            <a:pPr lvl="1"/>
            <a:r>
              <a:rPr lang="en-US" sz="2400" dirty="0">
                <a:solidFill>
                  <a:schemeClr val="tx1"/>
                </a:solidFill>
                <a:latin typeface="Arial"/>
                <a:cs typeface="Arial"/>
              </a:rPr>
              <a:t>Designated ELD Snapshots</a:t>
            </a:r>
            <a:endParaRPr lang="en-US" sz="2400" dirty="0">
              <a:solidFill>
                <a:schemeClr val="tx1"/>
              </a:solidFill>
            </a:endParaRPr>
          </a:p>
          <a:p>
            <a:pPr lvl="2"/>
            <a:r>
              <a:rPr lang="en-US" sz="2400" dirty="0">
                <a:solidFill>
                  <a:schemeClr val="tx1"/>
                </a:solidFill>
                <a:latin typeface="Arial"/>
                <a:cs typeface="Arial"/>
              </a:rPr>
              <a:t>4.4, p.337</a:t>
            </a:r>
          </a:p>
          <a:p>
            <a:pPr lvl="2"/>
            <a:r>
              <a:rPr lang="en-US" sz="2400" dirty="0">
                <a:solidFill>
                  <a:schemeClr val="tx1"/>
                </a:solidFill>
                <a:latin typeface="Arial"/>
                <a:cs typeface="Arial"/>
              </a:rPr>
              <a:t>5.3, p. 446</a:t>
            </a:r>
          </a:p>
          <a:p>
            <a:pPr lvl="2"/>
            <a:r>
              <a:rPr lang="en-US" sz="2400" dirty="0">
                <a:solidFill>
                  <a:schemeClr val="tx1"/>
                </a:solidFill>
                <a:latin typeface="Arial"/>
                <a:cs typeface="Arial"/>
              </a:rPr>
              <a:t>6.2, p. 553</a:t>
            </a:r>
          </a:p>
          <a:p>
            <a:r>
              <a:rPr lang="en-US" sz="2400" dirty="0">
                <a:solidFill>
                  <a:schemeClr val="tx1"/>
                </a:solidFill>
                <a:latin typeface="Arial"/>
                <a:cs typeface="Arial"/>
              </a:rPr>
              <a:t>CDE Resources to Support Social-Emotional</a:t>
            </a:r>
            <a:r>
              <a:rPr lang="en-US" sz="2400" dirty="0">
                <a:latin typeface="Arial"/>
                <a:cs typeface="Arial"/>
              </a:rPr>
              <a:t> </a:t>
            </a:r>
            <a:r>
              <a:rPr lang="en-US" sz="2400" dirty="0">
                <a:solidFill>
                  <a:schemeClr val="tx1"/>
                </a:solidFill>
                <a:latin typeface="Arial"/>
                <a:cs typeface="Arial"/>
              </a:rPr>
              <a:t>Learning</a:t>
            </a:r>
            <a:r>
              <a:rPr lang="en-US" sz="2400" dirty="0">
                <a:latin typeface="Arial"/>
                <a:cs typeface="Arial"/>
              </a:rPr>
              <a:t>: </a:t>
            </a:r>
            <a:r>
              <a:rPr lang="en-US" sz="2400" dirty="0">
                <a:solidFill>
                  <a:srgbClr val="0000FF"/>
                </a:solidFill>
                <a:latin typeface="Arial"/>
                <a:cs typeface="Arial"/>
                <a:hlinkClick r:id="rId4">
                  <a:extLst>
                    <a:ext uri="{A12FA001-AC4F-418D-AE19-62706E023703}">
                      <ahyp:hlinkClr xmlns:ahyp="http://schemas.microsoft.com/office/drawing/2018/hyperlinkcolor" val="tx"/>
                    </a:ext>
                  </a:extLst>
                </a:hlinkClick>
              </a:rPr>
              <a:t>https://www.cde.ca.gov/eo/in/socialemotionallearning.asp</a:t>
            </a:r>
            <a:endParaRPr lang="en-US" sz="2400" dirty="0">
              <a:solidFill>
                <a:srgbClr val="0000FF"/>
              </a:solidFill>
              <a:latin typeface="Arial"/>
              <a:cs typeface="Arial"/>
              <a:hlinkClick r:id="rId5">
                <a:extLst>
                  <a:ext uri="{A12FA001-AC4F-418D-AE19-62706E023703}">
                    <ahyp:hlinkClr xmlns:ahyp="http://schemas.microsoft.com/office/drawing/2018/hyperlinkcolor" val="tx"/>
                  </a:ext>
                </a:extLst>
              </a:hlinkClick>
            </a:endParaRPr>
          </a:p>
          <a:p>
            <a:r>
              <a:rPr lang="en-US" sz="2400" dirty="0">
                <a:solidFill>
                  <a:schemeClr val="tx1"/>
                </a:solidFill>
                <a:latin typeface="Arial"/>
                <a:cs typeface="Arial"/>
              </a:rPr>
              <a:t>CDE Resources to Support Students in Crisis:</a:t>
            </a:r>
            <a:r>
              <a:rPr lang="en-US" sz="2400" dirty="0">
                <a:latin typeface="Arial"/>
                <a:cs typeface="Arial"/>
              </a:rPr>
              <a:t> </a:t>
            </a:r>
            <a:r>
              <a:rPr lang="en-US" sz="2400" dirty="0">
                <a:solidFill>
                  <a:srgbClr val="0000FF"/>
                </a:solidFill>
                <a:latin typeface="Arial"/>
                <a:cs typeface="Arial"/>
                <a:hlinkClick r:id="rId6">
                  <a:extLst>
                    <a:ext uri="{A12FA001-AC4F-418D-AE19-62706E023703}">
                      <ahyp:hlinkClr xmlns:ahyp="http://schemas.microsoft.com/office/drawing/2018/hyperlinkcolor" val="tx"/>
                    </a:ext>
                  </a:extLst>
                </a:hlinkClick>
              </a:rPr>
              <a:t>https://www.cde.ca.gov/ls/cg/mh/studentcrisishelp.asp</a:t>
            </a:r>
            <a:endParaRPr lang="en-US" sz="2400" dirty="0">
              <a:solidFill>
                <a:srgbClr val="0000FF"/>
              </a:solidFill>
            </a:endParaRPr>
          </a:p>
          <a:p>
            <a:endParaRPr lang="en-US" sz="2400" dirty="0"/>
          </a:p>
          <a:p>
            <a:pPr marL="0" indent="0">
              <a:buNone/>
            </a:pPr>
            <a:endParaRPr lang="en-US" sz="2400" dirty="0"/>
          </a:p>
        </p:txBody>
      </p:sp>
    </p:spTree>
    <p:extLst>
      <p:ext uri="{BB962C8B-B14F-4D97-AF65-F5344CB8AC3E}">
        <p14:creationId xmlns:p14="http://schemas.microsoft.com/office/powerpoint/2010/main" val="31384345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63817-54EC-4E48-9B7E-FEABD8700ADF}"/>
              </a:ext>
            </a:extLst>
          </p:cNvPr>
          <p:cNvSpPr>
            <a:spLocks noGrp="1"/>
          </p:cNvSpPr>
          <p:nvPr>
            <p:ph type="title"/>
          </p:nvPr>
        </p:nvSpPr>
        <p:spPr/>
        <p:txBody>
          <a:bodyPr/>
          <a:lstStyle/>
          <a:p>
            <a:r>
              <a:rPr lang="en-US">
                <a:latin typeface="Arial"/>
                <a:cs typeface="Arial"/>
              </a:rPr>
              <a:t>HSS References</a:t>
            </a:r>
            <a:endParaRPr lang="en-US"/>
          </a:p>
        </p:txBody>
      </p:sp>
      <p:sp>
        <p:nvSpPr>
          <p:cNvPr id="3" name="Content Placeholder 2">
            <a:extLst>
              <a:ext uri="{FF2B5EF4-FFF2-40B4-BE49-F238E27FC236}">
                <a16:creationId xmlns:a16="http://schemas.microsoft.com/office/drawing/2014/main" id="{0F1B8E48-D057-436F-8CDA-D2D8882D3AA2}"/>
              </a:ext>
            </a:extLst>
          </p:cNvPr>
          <p:cNvSpPr>
            <a:spLocks noGrp="1"/>
          </p:cNvSpPr>
          <p:nvPr>
            <p:ph idx="1"/>
          </p:nvPr>
        </p:nvSpPr>
        <p:spPr>
          <a:xfrm>
            <a:off x="677334" y="1471161"/>
            <a:ext cx="8596668" cy="4570201"/>
          </a:xfrm>
        </p:spPr>
        <p:txBody>
          <a:bodyPr vert="horz" lIns="91440" tIns="45720" rIns="91440" bIns="45720" rtlCol="0" anchor="t">
            <a:normAutofit/>
          </a:bodyPr>
          <a:lstStyle/>
          <a:p>
            <a:r>
              <a:rPr lang="en-US" sz="2800" i="1" dirty="0">
                <a:latin typeface="Arial"/>
                <a:cs typeface="Arial"/>
              </a:rPr>
              <a:t>History–Social Science Framework: </a:t>
            </a:r>
            <a:endParaRPr lang="en-US" sz="2800" dirty="0">
              <a:latin typeface="Arial"/>
              <a:cs typeface="Arial"/>
            </a:endParaRPr>
          </a:p>
          <a:p>
            <a:pPr marL="0" indent="0">
              <a:buNone/>
            </a:pPr>
            <a:r>
              <a:rPr lang="en-US" sz="2400" dirty="0">
                <a:solidFill>
                  <a:srgbClr val="0000FF"/>
                </a:solidFill>
                <a:latin typeface="Arial"/>
                <a:cs typeface="Arial"/>
                <a:hlinkClick r:id="rId3">
                  <a:extLst>
                    <a:ext uri="{A12FA001-AC4F-418D-AE19-62706E023703}">
                      <ahyp:hlinkClr xmlns:ahyp="http://schemas.microsoft.com/office/drawing/2018/hyperlinkcolor" val="tx"/>
                    </a:ext>
                  </a:extLst>
                </a:hlinkClick>
              </a:rPr>
              <a:t>https://www.cde.ca.gov/ci/hs/cf/hssframework.asp</a:t>
            </a:r>
            <a:endParaRPr lang="en-US" sz="2400" dirty="0">
              <a:solidFill>
                <a:srgbClr val="0000FF"/>
              </a:solidFill>
              <a:latin typeface="Arial"/>
              <a:cs typeface="Arial"/>
            </a:endParaRPr>
          </a:p>
          <a:p>
            <a:pPr lvl="1"/>
            <a:r>
              <a:rPr lang="en-US" sz="2400" dirty="0">
                <a:solidFill>
                  <a:schemeClr val="tx1"/>
                </a:solidFill>
                <a:latin typeface="Arial"/>
                <a:cs typeface="Arial"/>
              </a:rPr>
              <a:t>Instructional Strategies: Inquiry-Based Lesson Example, p. 552 (Ch. 21)</a:t>
            </a:r>
            <a:endParaRPr lang="en-US" sz="2400" dirty="0">
              <a:solidFill>
                <a:schemeClr val="tx1"/>
              </a:solidFill>
            </a:endParaRPr>
          </a:p>
          <a:p>
            <a:pPr lvl="1"/>
            <a:r>
              <a:rPr lang="en-US" sz="2400" dirty="0">
                <a:solidFill>
                  <a:schemeClr val="tx1"/>
                </a:solidFill>
                <a:latin typeface="Arial"/>
                <a:cs typeface="Arial"/>
              </a:rPr>
              <a:t>Classroom Example: Statehood and Immigration to California, pp. 85-86 (Ch. 7)</a:t>
            </a:r>
          </a:p>
          <a:p>
            <a:pPr lvl="1"/>
            <a:r>
              <a:rPr lang="en-US" sz="2400" dirty="0">
                <a:solidFill>
                  <a:schemeClr val="tx1"/>
                </a:solidFill>
                <a:latin typeface="Arial"/>
                <a:cs typeface="Arial"/>
              </a:rPr>
              <a:t>Classroom Example: The End of the Cold War, pp. 363-364 (Ch. 15)</a:t>
            </a:r>
          </a:p>
          <a:p>
            <a:pPr lvl="1"/>
            <a:r>
              <a:rPr lang="en-US" sz="2400" dirty="0">
                <a:solidFill>
                  <a:schemeClr val="tx1"/>
                </a:solidFill>
                <a:latin typeface="Arial"/>
                <a:cs typeface="Arial"/>
              </a:rPr>
              <a:t>Instructional Strategies: Sample Rubric, p. 553 (Ch. 21)</a:t>
            </a:r>
            <a:endParaRPr lang="en-US" sz="2400" dirty="0">
              <a:solidFill>
                <a:schemeClr val="tx1"/>
              </a:solidFill>
            </a:endParaRPr>
          </a:p>
          <a:p>
            <a:pPr lvl="1"/>
            <a:endParaRPr lang="en-US" sz="2400" dirty="0"/>
          </a:p>
          <a:p>
            <a:endParaRPr lang="en-US" sz="2400" dirty="0"/>
          </a:p>
        </p:txBody>
      </p:sp>
    </p:spTree>
    <p:extLst>
      <p:ext uri="{BB962C8B-B14F-4D97-AF65-F5344CB8AC3E}">
        <p14:creationId xmlns:p14="http://schemas.microsoft.com/office/powerpoint/2010/main" val="22283161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EDCB1-2039-4C94-BA30-7F929C43FB7D}"/>
              </a:ext>
            </a:extLst>
          </p:cNvPr>
          <p:cNvSpPr>
            <a:spLocks noGrp="1"/>
          </p:cNvSpPr>
          <p:nvPr>
            <p:ph type="title"/>
          </p:nvPr>
        </p:nvSpPr>
        <p:spPr/>
        <p:txBody>
          <a:bodyPr/>
          <a:lstStyle/>
          <a:p>
            <a:r>
              <a:rPr lang="en-US">
                <a:latin typeface="Arial"/>
                <a:cs typeface="Arial"/>
              </a:rPr>
              <a:t>CDE Distance Learning Resources</a:t>
            </a:r>
            <a:endParaRPr lang="en-US"/>
          </a:p>
        </p:txBody>
      </p:sp>
      <p:sp>
        <p:nvSpPr>
          <p:cNvPr id="3" name="Content Placeholder 2">
            <a:extLst>
              <a:ext uri="{FF2B5EF4-FFF2-40B4-BE49-F238E27FC236}">
                <a16:creationId xmlns:a16="http://schemas.microsoft.com/office/drawing/2014/main" id="{89A641F7-C507-4B51-88E4-65F1C40E3EE4}"/>
              </a:ext>
            </a:extLst>
          </p:cNvPr>
          <p:cNvSpPr>
            <a:spLocks noGrp="1"/>
          </p:cNvSpPr>
          <p:nvPr>
            <p:ph idx="1"/>
          </p:nvPr>
        </p:nvSpPr>
        <p:spPr>
          <a:xfrm>
            <a:off x="677334" y="2160589"/>
            <a:ext cx="9051751" cy="3901939"/>
          </a:xfrm>
        </p:spPr>
        <p:txBody>
          <a:bodyPr vert="horz" lIns="91440" tIns="45720" rIns="91440" bIns="45720" rtlCol="0" anchor="t">
            <a:normAutofit/>
          </a:bodyPr>
          <a:lstStyle/>
          <a:p>
            <a:r>
              <a:rPr lang="en-US" sz="2800" dirty="0">
                <a:solidFill>
                  <a:schemeClr val="tx1"/>
                </a:solidFill>
                <a:latin typeface="Arial"/>
                <a:cs typeface="Arial"/>
              </a:rPr>
              <a:t>CDE Distance Learning Page:</a:t>
            </a:r>
          </a:p>
          <a:p>
            <a:pPr lvl="1"/>
            <a:r>
              <a:rPr lang="en-US" sz="2400" dirty="0">
                <a:solidFill>
                  <a:srgbClr val="0000FF"/>
                </a:solidFill>
                <a:latin typeface="Arial"/>
                <a:cs typeface="Arial"/>
                <a:hlinkClick r:id="rId3">
                  <a:extLst>
                    <a:ext uri="{A12FA001-AC4F-418D-AE19-62706E023703}">
                      <ahyp:hlinkClr xmlns:ahyp="http://schemas.microsoft.com/office/drawing/2018/hyperlinkcolor" val="tx"/>
                    </a:ext>
                  </a:extLst>
                </a:hlinkClick>
              </a:rPr>
              <a:t>https://www.cde.ca.gov/ci/cr/dl/index.asp</a:t>
            </a:r>
            <a:endParaRPr lang="en-US" sz="2400" dirty="0">
              <a:solidFill>
                <a:srgbClr val="0000FF"/>
              </a:solidFill>
              <a:latin typeface="Arial"/>
              <a:cs typeface="Arial"/>
            </a:endParaRPr>
          </a:p>
          <a:p>
            <a:pPr lvl="1"/>
            <a:r>
              <a:rPr lang="en-US" sz="2800" dirty="0">
                <a:solidFill>
                  <a:schemeClr val="tx1"/>
                </a:solidFill>
                <a:latin typeface="Arial"/>
                <a:cs typeface="Arial"/>
              </a:rPr>
              <a:t>Free Publisher Resources: </a:t>
            </a:r>
            <a:endParaRPr lang="en-US" sz="2800" dirty="0">
              <a:solidFill>
                <a:schemeClr val="tx1"/>
              </a:solidFill>
            </a:endParaRPr>
          </a:p>
          <a:p>
            <a:pPr lvl="1"/>
            <a:r>
              <a:rPr lang="en-US" sz="2400" dirty="0">
                <a:solidFill>
                  <a:srgbClr val="0000FF"/>
                </a:solidFill>
                <a:latin typeface="Arial"/>
                <a:cs typeface="Arial"/>
                <a:hlinkClick r:id="rId4">
                  <a:extLst>
                    <a:ext uri="{A12FA001-AC4F-418D-AE19-62706E023703}">
                      <ahyp:hlinkClr xmlns:ahyp="http://schemas.microsoft.com/office/drawing/2018/hyperlinkcolor" val="tx"/>
                    </a:ext>
                  </a:extLst>
                </a:hlinkClick>
              </a:rPr>
              <a:t>https://www.cde.ca.gov/ci/cr/cf/distancelearnresources.asp</a:t>
            </a:r>
            <a:r>
              <a:rPr lang="en-US" sz="2400" dirty="0">
                <a:solidFill>
                  <a:srgbClr val="0000FF"/>
                </a:solidFill>
                <a:latin typeface="Arial"/>
                <a:cs typeface="Arial"/>
              </a:rPr>
              <a:t> </a:t>
            </a:r>
            <a:endParaRPr lang="en-US" sz="2400" dirty="0">
              <a:solidFill>
                <a:srgbClr val="0000FF"/>
              </a:solidFill>
            </a:endParaRPr>
          </a:p>
          <a:p>
            <a:r>
              <a:rPr lang="en-US" sz="2800" dirty="0">
                <a:solidFill>
                  <a:schemeClr val="tx1"/>
                </a:solidFill>
                <a:latin typeface="Arial"/>
                <a:cs typeface="Arial"/>
              </a:rPr>
              <a:t>COVID-19 Webinar Series: </a:t>
            </a:r>
          </a:p>
          <a:p>
            <a:pPr lvl="1"/>
            <a:r>
              <a:rPr lang="en-US" sz="2400" dirty="0">
                <a:solidFill>
                  <a:srgbClr val="0000FF"/>
                </a:solidFill>
                <a:latin typeface="Arial"/>
                <a:cs typeface="Arial"/>
                <a:hlinkClick r:id="rId5">
                  <a:extLst>
                    <a:ext uri="{A12FA001-AC4F-418D-AE19-62706E023703}">
                      <ahyp:hlinkClr xmlns:ahyp="http://schemas.microsoft.com/office/drawing/2018/hyperlinkcolor" val="tx"/>
                    </a:ext>
                  </a:extLst>
                </a:hlinkClick>
              </a:rPr>
              <a:t>https://www.cde.ca.gov/ls/he/hn/covid19webinars.asp</a:t>
            </a:r>
            <a:endParaRPr lang="en-US" sz="2400" dirty="0">
              <a:solidFill>
                <a:srgbClr val="0000FF"/>
              </a:solidFill>
              <a:latin typeface="Arial"/>
              <a:cs typeface="Arial"/>
            </a:endParaRPr>
          </a:p>
        </p:txBody>
      </p:sp>
      <p:sp>
        <p:nvSpPr>
          <p:cNvPr id="4" name="Slide Number Placeholder 3">
            <a:extLst>
              <a:ext uri="{FF2B5EF4-FFF2-40B4-BE49-F238E27FC236}">
                <a16:creationId xmlns:a16="http://schemas.microsoft.com/office/drawing/2014/main" id="{BC1353AA-6E6E-4DD7-B947-2DAE57F41203}"/>
              </a:ext>
            </a:extLst>
          </p:cNvPr>
          <p:cNvSpPr>
            <a:spLocks noGrp="1"/>
          </p:cNvSpPr>
          <p:nvPr>
            <p:ph type="sldNum" sz="quarter" idx="12"/>
          </p:nvPr>
        </p:nvSpPr>
        <p:spPr/>
        <p:txBody>
          <a:bodyPr/>
          <a:lstStyle/>
          <a:p>
            <a:pPr>
              <a:defRPr/>
            </a:pPr>
            <a:fld id="{966E5142-5124-4997-BD74-8FD2C4172A0F}" type="slidenum">
              <a:rPr lang="en-US" smtClean="0"/>
              <a:pPr>
                <a:defRPr/>
              </a:pPr>
              <a:t>47</a:t>
            </a:fld>
            <a:endParaRPr lang="en-US"/>
          </a:p>
        </p:txBody>
      </p:sp>
    </p:spTree>
    <p:extLst>
      <p:ext uri="{BB962C8B-B14F-4D97-AF65-F5344CB8AC3E}">
        <p14:creationId xmlns:p14="http://schemas.microsoft.com/office/powerpoint/2010/main" val="37011042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F3A8E-369B-40DC-9779-A48ECABF6EE8}"/>
              </a:ext>
            </a:extLst>
          </p:cNvPr>
          <p:cNvSpPr>
            <a:spLocks noGrp="1"/>
          </p:cNvSpPr>
          <p:nvPr>
            <p:ph type="title"/>
          </p:nvPr>
        </p:nvSpPr>
        <p:spPr>
          <a:xfrm>
            <a:off x="2246313" y="2032454"/>
            <a:ext cx="7772400" cy="1867126"/>
          </a:xfrm>
        </p:spPr>
        <p:txBody>
          <a:bodyPr>
            <a:normAutofit fontScale="90000"/>
          </a:bodyPr>
          <a:lstStyle/>
          <a:p>
            <a:pPr algn="ctr"/>
            <a:r>
              <a:rPr lang="en-US" sz="2800" dirty="0">
                <a:solidFill>
                  <a:schemeClr val="tx1"/>
                </a:solidFill>
              </a:rPr>
              <a:t>For questions or to get more information on future webinars, please contact us at:</a:t>
            </a:r>
            <a:br>
              <a:rPr lang="en-US" sz="2800" dirty="0">
                <a:solidFill>
                  <a:schemeClr val="tx1"/>
                </a:solidFill>
              </a:rPr>
            </a:br>
            <a:br>
              <a:rPr lang="en-US" sz="2800" dirty="0">
                <a:solidFill>
                  <a:schemeClr val="tx1"/>
                </a:solidFill>
              </a:rPr>
            </a:br>
            <a:r>
              <a:rPr lang="en-US" b="0" dirty="0">
                <a:solidFill>
                  <a:srgbClr val="0000FF"/>
                </a:solidFill>
                <a:hlinkClick r:id="rId3">
                  <a:extLst>
                    <a:ext uri="{A12FA001-AC4F-418D-AE19-62706E023703}">
                      <ahyp:hlinkClr xmlns:ahyp="http://schemas.microsoft.com/office/drawing/2018/hyperlinkcolor" val="tx"/>
                    </a:ext>
                  </a:extLst>
                </a:hlinkClick>
              </a:rPr>
              <a:t>Covid19@cde.ca.gov</a:t>
            </a:r>
            <a:br>
              <a:rPr lang="en-US" b="0" dirty="0"/>
            </a:br>
            <a:br>
              <a:rPr lang="en-US" sz="2800" dirty="0"/>
            </a:br>
            <a:endParaRPr lang="en-US" sz="2800" dirty="0"/>
          </a:p>
        </p:txBody>
      </p:sp>
      <p:sp>
        <p:nvSpPr>
          <p:cNvPr id="3" name="Text Placeholder 2">
            <a:extLst>
              <a:ext uri="{FF2B5EF4-FFF2-40B4-BE49-F238E27FC236}">
                <a16:creationId xmlns:a16="http://schemas.microsoft.com/office/drawing/2014/main" id="{5BBCF002-F4B0-433D-9DB6-16905C340BE9}"/>
              </a:ext>
            </a:extLst>
          </p:cNvPr>
          <p:cNvSpPr>
            <a:spLocks noGrp="1"/>
          </p:cNvSpPr>
          <p:nvPr>
            <p:ph type="body" idx="1"/>
          </p:nvPr>
        </p:nvSpPr>
        <p:spPr>
          <a:xfrm>
            <a:off x="1018902" y="3577319"/>
            <a:ext cx="8786949" cy="1500187"/>
          </a:xfrm>
        </p:spPr>
        <p:txBody>
          <a:bodyPr anchor="ctr">
            <a:noAutofit/>
          </a:bodyPr>
          <a:lstStyle/>
          <a:p>
            <a:r>
              <a:rPr lang="en-US" sz="2400" dirty="0">
                <a:solidFill>
                  <a:schemeClr val="tx1"/>
                </a:solidFill>
              </a:rPr>
              <a:t>For weekly email updates from the California Department of Education  on COVID-19, send a blank email to:</a:t>
            </a:r>
          </a:p>
          <a:p>
            <a:pPr algn="ctr"/>
            <a:r>
              <a:rPr lang="en-US" sz="2400" u="sng" dirty="0">
                <a:solidFill>
                  <a:srgbClr val="0000FF"/>
                </a:solidFill>
                <a:hlinkClick r:id="rId4">
                  <a:extLst>
                    <a:ext uri="{A12FA001-AC4F-418D-AE19-62706E023703}">
                      <ahyp:hlinkClr xmlns:ahyp="http://schemas.microsoft.com/office/drawing/2018/hyperlinkcolor" val="tx"/>
                    </a:ext>
                  </a:extLst>
                </a:hlinkClick>
              </a:rPr>
              <a:t>join-covid19-update@mlist.cde.ca.gov</a:t>
            </a:r>
            <a:endParaRPr lang="en-US" sz="2400" dirty="0">
              <a:solidFill>
                <a:srgbClr val="0000FF"/>
              </a:solidFill>
            </a:endParaRPr>
          </a:p>
        </p:txBody>
      </p:sp>
      <p:sp>
        <p:nvSpPr>
          <p:cNvPr id="4" name="Footer Placeholder 3">
            <a:extLst>
              <a:ext uri="{FF2B5EF4-FFF2-40B4-BE49-F238E27FC236}">
                <a16:creationId xmlns:a16="http://schemas.microsoft.com/office/drawing/2014/main" id="{34126254-36F7-463A-BA9C-BAFE0E2B5CBB}"/>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5" name="Slide Number Placeholder 4">
            <a:extLst>
              <a:ext uri="{FF2B5EF4-FFF2-40B4-BE49-F238E27FC236}">
                <a16:creationId xmlns:a16="http://schemas.microsoft.com/office/drawing/2014/main" id="{2AEB8F1B-C5E6-446E-ACC9-DA299D239A4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6D9F9C-9BFC-4C69-87DF-20D191B17669}" type="slidenum">
              <a:rPr kumimoji="0" lang="en-US" sz="900" b="0" i="0" u="none" strike="noStrike" kern="1200" cap="none" spc="0" normalizeH="0" baseline="0" noProof="0" dirty="0" smtClean="0">
                <a:ln>
                  <a:noFill/>
                </a:ln>
                <a:solidFill>
                  <a:srgbClr val="0070C0"/>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900" b="0" i="0" u="none" strike="noStrike" kern="1200" cap="none" spc="0" normalizeH="0" baseline="0" noProof="0">
              <a:ln>
                <a:noFill/>
              </a:ln>
              <a:solidFill>
                <a:srgbClr val="0070C0"/>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0807596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AF22F-F1B5-40A0-BE9E-D0A41A830CCD}"/>
              </a:ext>
            </a:extLst>
          </p:cNvPr>
          <p:cNvSpPr>
            <a:spLocks noGrp="1"/>
          </p:cNvSpPr>
          <p:nvPr>
            <p:ph type="title"/>
          </p:nvPr>
        </p:nvSpPr>
        <p:spPr/>
        <p:txBody>
          <a:bodyPr/>
          <a:lstStyle/>
          <a:p>
            <a:r>
              <a:rPr lang="en-US" dirty="0"/>
              <a:t>California Department of Education</a:t>
            </a:r>
            <a:br>
              <a:rPr lang="en-US" dirty="0"/>
            </a:br>
            <a:r>
              <a:rPr lang="en-US" dirty="0"/>
              <a:t>Posted May 2020</a:t>
            </a:r>
          </a:p>
        </p:txBody>
      </p:sp>
    </p:spTree>
    <p:extLst>
      <p:ext uri="{BB962C8B-B14F-4D97-AF65-F5344CB8AC3E}">
        <p14:creationId xmlns:p14="http://schemas.microsoft.com/office/powerpoint/2010/main" val="4261693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0BB8188F-5585-4862-8E15-BF154FDD5051}"/>
              </a:ext>
              <a:ext uri="{C183D7F6-B498-43B3-948B-1728B52AA6E4}">
                <adec:decorative xmlns:adec="http://schemas.microsoft.com/office/drawing/2017/decorative" val="1"/>
              </a:ext>
            </a:extLst>
          </p:cNvPr>
          <p:cNvPicPr>
            <a:picLocks noChangeAspect="1"/>
          </p:cNvPicPr>
          <p:nvPr/>
        </p:nvPicPr>
        <p:blipFill rotWithShape="1">
          <a:blip r:embed="rId3"/>
          <a:srcRect r="1" b="12179"/>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7AEEDCB1-2039-4C94-BA30-7F929C43FB7D}"/>
              </a:ext>
            </a:extLst>
          </p:cNvPr>
          <p:cNvSpPr>
            <a:spLocks noGrp="1"/>
          </p:cNvSpPr>
          <p:nvPr>
            <p:ph type="title"/>
          </p:nvPr>
        </p:nvSpPr>
        <p:spPr>
          <a:xfrm>
            <a:off x="677333" y="609600"/>
            <a:ext cx="6137123" cy="1910271"/>
          </a:xfrm>
        </p:spPr>
        <p:txBody>
          <a:bodyPr>
            <a:noAutofit/>
          </a:bodyPr>
          <a:lstStyle/>
          <a:p>
            <a:pPr>
              <a:lnSpc>
                <a:spcPct val="90000"/>
              </a:lnSpc>
            </a:pPr>
            <a:r>
              <a:rPr lang="en-US" dirty="0">
                <a:latin typeface="Arial"/>
                <a:cs typeface="Arial"/>
              </a:rPr>
              <a:t>Consideration: Build, but not from scratch</a:t>
            </a:r>
            <a:endParaRPr lang="en-US" dirty="0"/>
          </a:p>
        </p:txBody>
      </p:sp>
      <p:sp>
        <p:nvSpPr>
          <p:cNvPr id="3" name="Content Placeholder 2">
            <a:extLst>
              <a:ext uri="{FF2B5EF4-FFF2-40B4-BE49-F238E27FC236}">
                <a16:creationId xmlns:a16="http://schemas.microsoft.com/office/drawing/2014/main" id="{89A641F7-C507-4B51-88E4-65F1C40E3EE4}"/>
              </a:ext>
            </a:extLst>
          </p:cNvPr>
          <p:cNvSpPr>
            <a:spLocks noGrp="1"/>
          </p:cNvSpPr>
          <p:nvPr>
            <p:ph idx="1"/>
          </p:nvPr>
        </p:nvSpPr>
        <p:spPr>
          <a:xfrm>
            <a:off x="547938" y="1714892"/>
            <a:ext cx="5001310" cy="4398357"/>
          </a:xfrm>
        </p:spPr>
        <p:txBody>
          <a:bodyPr vert="horz" lIns="91440" tIns="45720" rIns="91440" bIns="45720" rtlCol="0">
            <a:normAutofit/>
          </a:bodyPr>
          <a:lstStyle/>
          <a:p>
            <a:r>
              <a:rPr lang="en-US" dirty="0">
                <a:latin typeface="Arial"/>
                <a:cs typeface="Arial"/>
              </a:rPr>
              <a:t>Amplify and extend</a:t>
            </a:r>
          </a:p>
          <a:p>
            <a:r>
              <a:rPr lang="en-US">
                <a:latin typeface="Arial"/>
                <a:cs typeface="Arial"/>
              </a:rPr>
              <a:t>Indulge student ambition and creativity</a:t>
            </a:r>
          </a:p>
          <a:p>
            <a:r>
              <a:rPr lang="en-US" dirty="0">
                <a:latin typeface="Arial"/>
                <a:cs typeface="Arial"/>
              </a:rPr>
              <a:t>Seek to provide multiple means of representation</a:t>
            </a:r>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BC1353AA-6E6E-4DD7-B947-2DAE57F41203}"/>
              </a:ext>
            </a:extLst>
          </p:cNvPr>
          <p:cNvSpPr>
            <a:spLocks noGrp="1"/>
          </p:cNvSpPr>
          <p:nvPr>
            <p:ph type="sldNum" sz="quarter" idx="12"/>
          </p:nvPr>
        </p:nvSpPr>
        <p:spPr>
          <a:xfrm>
            <a:off x="8590663" y="6041362"/>
            <a:ext cx="683339"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966E5142-5124-4997-BD74-8FD2C4172A0F}" type="slidenum">
              <a:rPr kumimoji="0" lang="en-US" b="0" i="0" u="none" strike="noStrike" kern="1200" cap="none" spc="0" normalizeH="0" baseline="0" noProof="0">
                <a:ln>
                  <a:noFill/>
                </a:ln>
                <a:solidFill>
                  <a:srgbClr val="FFFFFF"/>
                </a:solidFill>
                <a:effectLst/>
                <a:uLnTx/>
                <a:uFillTx/>
                <a:latin typeface="Trebuchet MS" panose="020B0603020202020204"/>
                <a:ea typeface="+mn-ea"/>
                <a:cs typeface="+mn-cs"/>
              </a:rPr>
              <a:pPr marL="0" marR="0" lvl="0" indent="0" defTabSz="457200" rtl="0" eaLnBrk="1" fontAlgn="auto" latinLnBrk="0" hangingPunct="1">
                <a:spcBef>
                  <a:spcPts val="0"/>
                </a:spcBef>
                <a:spcAft>
                  <a:spcPts val="600"/>
                </a:spcAft>
                <a:buClrTx/>
                <a:buSzTx/>
                <a:buFontTx/>
                <a:buNone/>
                <a:tabLst/>
                <a:defRPr/>
              </a:pPr>
              <a:t>5</a:t>
            </a:fld>
            <a:endParaRPr kumimoji="0" lang="en-US"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82800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EDCB1-2039-4C94-BA30-7F929C43FB7D}"/>
              </a:ext>
            </a:extLst>
          </p:cNvPr>
          <p:cNvSpPr>
            <a:spLocks noGrp="1"/>
          </p:cNvSpPr>
          <p:nvPr>
            <p:ph type="title"/>
          </p:nvPr>
        </p:nvSpPr>
        <p:spPr>
          <a:xfrm>
            <a:off x="677333" y="609600"/>
            <a:ext cx="6137123" cy="1910271"/>
          </a:xfrm>
        </p:spPr>
        <p:txBody>
          <a:bodyPr>
            <a:noAutofit/>
          </a:bodyPr>
          <a:lstStyle/>
          <a:p>
            <a:pPr>
              <a:lnSpc>
                <a:spcPct val="90000"/>
              </a:lnSpc>
            </a:pPr>
            <a:r>
              <a:rPr lang="en-US">
                <a:latin typeface="Arial"/>
                <a:cs typeface="Arial"/>
              </a:rPr>
              <a:t>Consideration: Redefine, when necessary</a:t>
            </a:r>
            <a:endParaRPr lang="en-US"/>
          </a:p>
        </p:txBody>
      </p:sp>
      <p:sp>
        <p:nvSpPr>
          <p:cNvPr id="3" name="Content Placeholder 2">
            <a:extLst>
              <a:ext uri="{FF2B5EF4-FFF2-40B4-BE49-F238E27FC236}">
                <a16:creationId xmlns:a16="http://schemas.microsoft.com/office/drawing/2014/main" id="{89A641F7-C507-4B51-88E4-65F1C40E3EE4}"/>
              </a:ext>
            </a:extLst>
          </p:cNvPr>
          <p:cNvSpPr>
            <a:spLocks noGrp="1"/>
          </p:cNvSpPr>
          <p:nvPr>
            <p:ph idx="1"/>
          </p:nvPr>
        </p:nvSpPr>
        <p:spPr>
          <a:xfrm>
            <a:off x="547938" y="1714892"/>
            <a:ext cx="5001310" cy="4398357"/>
          </a:xfrm>
        </p:spPr>
        <p:txBody>
          <a:bodyPr vert="horz" lIns="91440" tIns="45720" rIns="91440" bIns="45720" rtlCol="0" anchor="t">
            <a:normAutofit/>
          </a:bodyPr>
          <a:lstStyle/>
          <a:p>
            <a:r>
              <a:rPr lang="en-US">
                <a:latin typeface="Arial"/>
                <a:cs typeface="Arial"/>
              </a:rPr>
              <a:t>Engagement</a:t>
            </a:r>
          </a:p>
          <a:p>
            <a:r>
              <a:rPr lang="en-US">
                <a:latin typeface="Arial"/>
                <a:cs typeface="Arial"/>
              </a:rPr>
              <a:t>Participation</a:t>
            </a:r>
          </a:p>
          <a:p>
            <a:r>
              <a:rPr lang="en-US">
                <a:latin typeface="Arial"/>
                <a:cs typeface="Arial"/>
              </a:rPr>
              <a:t>Timelines</a:t>
            </a:r>
          </a:p>
          <a:p>
            <a:endParaRPr lang="en-US">
              <a:latin typeface="Arial"/>
              <a:cs typeface="Arial"/>
            </a:endParaRPr>
          </a:p>
          <a:p>
            <a:endParaRPr lang="en-US">
              <a:latin typeface="Arial"/>
              <a:cs typeface="Arial"/>
            </a:endParaRPr>
          </a:p>
          <a:p>
            <a:r>
              <a:rPr lang="en-US">
                <a:latin typeface="Arial"/>
                <a:cs typeface="Arial"/>
              </a:rPr>
              <a:t>Reframing option</a:t>
            </a:r>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BC1353AA-6E6E-4DD7-B947-2DAE57F41203}"/>
              </a:ext>
            </a:extLst>
          </p:cNvPr>
          <p:cNvSpPr>
            <a:spLocks noGrp="1"/>
          </p:cNvSpPr>
          <p:nvPr>
            <p:ph type="sldNum" sz="quarter" idx="12"/>
          </p:nvPr>
        </p:nvSpPr>
        <p:spPr>
          <a:xfrm>
            <a:off x="8590663" y="6041362"/>
            <a:ext cx="683339"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966E5142-5124-4997-BD74-8FD2C4172A0F}" type="slidenum">
              <a:rPr kumimoji="0" lang="en-US" b="0" i="0" u="none" strike="noStrike" kern="1200" cap="none" spc="0" normalizeH="0" baseline="0" noProof="0">
                <a:ln>
                  <a:noFill/>
                </a:ln>
                <a:solidFill>
                  <a:srgbClr val="FFFFFF"/>
                </a:solidFill>
                <a:effectLst/>
                <a:uLnTx/>
                <a:uFillTx/>
                <a:latin typeface="Trebuchet MS" panose="020B0603020202020204"/>
                <a:ea typeface="+mn-ea"/>
                <a:cs typeface="+mn-cs"/>
              </a:rPr>
              <a:pPr marL="0" marR="0" lvl="0" indent="0" defTabSz="457200" rtl="0" eaLnBrk="1" fontAlgn="auto" latinLnBrk="0" hangingPunct="1">
                <a:spcBef>
                  <a:spcPts val="0"/>
                </a:spcBef>
                <a:spcAft>
                  <a:spcPts val="600"/>
                </a:spcAft>
                <a:buClrTx/>
                <a:buSzTx/>
                <a:buFontTx/>
                <a:buNone/>
                <a:tabLst/>
                <a:defRPr/>
              </a:pPr>
              <a:t>6</a:t>
            </a:fld>
            <a:endParaRPr kumimoji="0" lang="en-US"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6" name="Picture 6" descr="A person standing in front of a blank whiteboard.&#10;&#10;">
            <a:extLst>
              <a:ext uri="{FF2B5EF4-FFF2-40B4-BE49-F238E27FC236}">
                <a16:creationId xmlns:a16="http://schemas.microsoft.com/office/drawing/2014/main" id="{D6120E56-7423-4A8F-89F5-AB74D4BB843D}"/>
              </a:ext>
            </a:extLst>
          </p:cNvPr>
          <p:cNvPicPr>
            <a:picLocks noChangeAspect="1"/>
          </p:cNvPicPr>
          <p:nvPr/>
        </p:nvPicPr>
        <p:blipFill>
          <a:blip r:embed="rId3"/>
          <a:stretch>
            <a:fillRect/>
          </a:stretch>
        </p:blipFill>
        <p:spPr>
          <a:xfrm>
            <a:off x="5227608" y="1236453"/>
            <a:ext cx="6165011" cy="5175849"/>
          </a:xfrm>
          <a:prstGeom prst="rect">
            <a:avLst/>
          </a:prstGeom>
          <a:ln>
            <a:noFill/>
          </a:ln>
          <a:effectLst>
            <a:softEdge rad="112500"/>
          </a:effectLst>
        </p:spPr>
      </p:pic>
    </p:spTree>
    <p:extLst>
      <p:ext uri="{BB962C8B-B14F-4D97-AF65-F5344CB8AC3E}">
        <p14:creationId xmlns:p14="http://schemas.microsoft.com/office/powerpoint/2010/main" val="1427041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6" descr="A close up of the graphic outlining the five crosscutting themes of ELA/literacy and ELD instruction. &#10;">
            <a:extLst>
              <a:ext uri="{FF2B5EF4-FFF2-40B4-BE49-F238E27FC236}">
                <a16:creationId xmlns:a16="http://schemas.microsoft.com/office/drawing/2014/main" id="{7EA26129-92A2-4D99-9863-144013A1E274}"/>
              </a:ext>
            </a:extLst>
          </p:cNvPr>
          <p:cNvPicPr>
            <a:picLocks noGrp="1" noChangeAspect="1"/>
          </p:cNvPicPr>
          <p:nvPr>
            <p:ph idx="1"/>
          </p:nvPr>
        </p:nvPicPr>
        <p:blipFill rotWithShape="1">
          <a:blip r:embed="rId3"/>
          <a:srcRect l="19149" t="14421" r="21277" b="12334"/>
          <a:stretch/>
        </p:blipFill>
        <p:spPr>
          <a:xfrm>
            <a:off x="1253453" y="203535"/>
            <a:ext cx="6045215" cy="5568300"/>
          </a:xfrm>
          <a:prstGeom prst="rect">
            <a:avLst/>
          </a:prstGeom>
        </p:spPr>
      </p:pic>
      <p:grpSp>
        <p:nvGrpSpPr>
          <p:cNvPr id="76" name="Group 78">
            <a:extLst>
              <a:ext uri="{FF2B5EF4-FFF2-40B4-BE49-F238E27FC236}">
                <a16:creationId xmlns:a16="http://schemas.microsoft.com/office/drawing/2014/main" id="{4815A7B4-532E-48C9-AC24-D78ACF333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80" name="Freeform 14">
              <a:extLst>
                <a:ext uri="{FF2B5EF4-FFF2-40B4-BE49-F238E27FC236}">
                  <a16:creationId xmlns:a16="http://schemas.microsoft.com/office/drawing/2014/main" id="{D40109F4-CE5C-45F4-856E-F3F69C9FD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1" name="Straight Connector 80">
              <a:extLst>
                <a:ext uri="{FF2B5EF4-FFF2-40B4-BE49-F238E27FC236}">
                  <a16:creationId xmlns:a16="http://schemas.microsoft.com/office/drawing/2014/main" id="{3CBAA4DE-3D7B-460B-AE98-D9F9990C0B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7BF1ED3E-4F80-4AF6-A41B-44F53DDE61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83" name="Rectangle 23">
              <a:extLst>
                <a:ext uri="{FF2B5EF4-FFF2-40B4-BE49-F238E27FC236}">
                  <a16:creationId xmlns:a16="http://schemas.microsoft.com/office/drawing/2014/main" id="{C0B2D747-3E31-45C5-9A98-A9710A585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4" name="Rectangle 25">
              <a:extLst>
                <a:ext uri="{FF2B5EF4-FFF2-40B4-BE49-F238E27FC236}">
                  <a16:creationId xmlns:a16="http://schemas.microsoft.com/office/drawing/2014/main" id="{A15FD4BA-3020-462D-8BE8-B3A65B8E4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5" name="Isosceles Triangle 84">
              <a:extLst>
                <a:ext uri="{FF2B5EF4-FFF2-40B4-BE49-F238E27FC236}">
                  <a16:creationId xmlns:a16="http://schemas.microsoft.com/office/drawing/2014/main" id="{A304284A-7318-4DD5-898C-2F6B23C77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6" name="Rectangle 27">
              <a:extLst>
                <a:ext uri="{FF2B5EF4-FFF2-40B4-BE49-F238E27FC236}">
                  <a16:creationId xmlns:a16="http://schemas.microsoft.com/office/drawing/2014/main" id="{9DF48E66-B635-4509-B115-E0987C014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7" name="Rectangle 28">
              <a:extLst>
                <a:ext uri="{FF2B5EF4-FFF2-40B4-BE49-F238E27FC236}">
                  <a16:creationId xmlns:a16="http://schemas.microsoft.com/office/drawing/2014/main" id="{E3B96D94-5F5A-4F4C-810C-917BF4D26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8" name="Rectangle 29">
              <a:extLst>
                <a:ext uri="{FF2B5EF4-FFF2-40B4-BE49-F238E27FC236}">
                  <a16:creationId xmlns:a16="http://schemas.microsoft.com/office/drawing/2014/main" id="{7F3782D6-BFF8-4389-9D39-A023ADAA9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Isosceles Triangle 88">
              <a:extLst>
                <a:ext uri="{FF2B5EF4-FFF2-40B4-BE49-F238E27FC236}">
                  <a16:creationId xmlns:a16="http://schemas.microsoft.com/office/drawing/2014/main" id="{ECE162D4-FCAE-441B-B5E9-C91DE6212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7AEEDCB1-2039-4C94-BA30-7F929C43FB7D}"/>
              </a:ext>
            </a:extLst>
          </p:cNvPr>
          <p:cNvSpPr>
            <a:spLocks noGrp="1"/>
          </p:cNvSpPr>
          <p:nvPr>
            <p:ph type="title"/>
          </p:nvPr>
        </p:nvSpPr>
        <p:spPr>
          <a:xfrm>
            <a:off x="7313666" y="999667"/>
            <a:ext cx="3497565" cy="3002662"/>
          </a:xfrm>
        </p:spPr>
        <p:txBody>
          <a:bodyPr vert="horz" lIns="91440" tIns="45720" rIns="91440" bIns="45720" rtlCol="0" anchor="b">
            <a:normAutofit/>
          </a:bodyPr>
          <a:lstStyle/>
          <a:p>
            <a:r>
              <a:rPr lang="en-US" sz="4400" dirty="0">
                <a:solidFill>
                  <a:schemeClr val="accent2"/>
                </a:solidFill>
              </a:rPr>
              <a:t>Optional Reframing</a:t>
            </a:r>
          </a:p>
        </p:txBody>
      </p:sp>
      <p:sp>
        <p:nvSpPr>
          <p:cNvPr id="91" name="Isosceles Triangle 90">
            <a:extLst>
              <a:ext uri="{FF2B5EF4-FFF2-40B4-BE49-F238E27FC236}">
                <a16:creationId xmlns:a16="http://schemas.microsoft.com/office/drawing/2014/main" id="{F6E918B1-FA59-42EF-8A8E-B0F3D1E540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BC1353AA-6E6E-4DD7-B947-2DAE57F41203}"/>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marR="0" lvl="0" indent="0" defTabSz="457200" fontAlgn="auto">
              <a:spcBef>
                <a:spcPts val="0"/>
              </a:spcBef>
              <a:spcAft>
                <a:spcPts val="600"/>
              </a:spcAft>
              <a:buClrTx/>
              <a:buSzTx/>
              <a:buFontTx/>
              <a:buNone/>
              <a:tabLst/>
              <a:defRPr/>
            </a:pPr>
            <a:fld id="{966E5142-5124-4997-BD74-8FD2C4172A0F}" type="slidenum">
              <a:rPr kumimoji="0" lang="en-US" b="0" i="0" u="none" strike="noStrike" cap="none" spc="0" normalizeH="0" baseline="0" noProof="0">
                <a:ln>
                  <a:noFill/>
                </a:ln>
                <a:solidFill>
                  <a:schemeClr val="accent1"/>
                </a:solidFill>
                <a:effectLst/>
                <a:uLnTx/>
                <a:uFillTx/>
              </a:rPr>
              <a:pPr marR="0" lvl="0" indent="0" defTabSz="457200" fontAlgn="auto">
                <a:spcBef>
                  <a:spcPts val="0"/>
                </a:spcBef>
                <a:spcAft>
                  <a:spcPts val="600"/>
                </a:spcAft>
                <a:buClrTx/>
                <a:buSzTx/>
                <a:buFontTx/>
                <a:buNone/>
                <a:tabLst/>
                <a:defRPr/>
              </a:pPr>
              <a:t>7</a:t>
            </a:fld>
            <a:endParaRPr kumimoji="0" lang="en-US" b="0" i="0" u="none" strike="noStrike" cap="none" spc="0" normalizeH="0" baseline="0" noProof="0">
              <a:ln>
                <a:noFill/>
              </a:ln>
              <a:solidFill>
                <a:schemeClr val="accent1"/>
              </a:solidFill>
              <a:effectLst/>
              <a:uLnTx/>
              <a:uFillTx/>
            </a:endParaRPr>
          </a:p>
        </p:txBody>
      </p:sp>
      <p:sp>
        <p:nvSpPr>
          <p:cNvPr id="3" name="TextBox 2">
            <a:extLst>
              <a:ext uri="{FF2B5EF4-FFF2-40B4-BE49-F238E27FC236}">
                <a16:creationId xmlns:a16="http://schemas.microsoft.com/office/drawing/2014/main" id="{DB024B21-AD5C-40FB-AF3A-033F92CF4E42}"/>
              </a:ext>
            </a:extLst>
          </p:cNvPr>
          <p:cNvSpPr txBox="1"/>
          <p:nvPr/>
        </p:nvSpPr>
        <p:spPr>
          <a:xfrm>
            <a:off x="1343927" y="5682894"/>
            <a:ext cx="7682055"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Long Description:</a:t>
            </a:r>
            <a:r>
              <a:rPr lang="en-US" sz="2400" u="sng" dirty="0">
                <a:latin typeface="Arial" panose="020B0604020202020204" pitchFamily="34" charset="0"/>
                <a:cs typeface="Arial" panose="020B0604020202020204" pitchFamily="34" charset="0"/>
                <a:hlinkClick r:id="rId4" tooltip="Long Description of the Graphic">
                  <a:extLst>
                    <a:ext uri="{A12FA001-AC4F-418D-AE19-62706E023703}">
                      <ahyp:hlinkClr xmlns:ahyp="http://schemas.microsoft.com/office/drawing/2018/hyperlinkcolor" val="tx"/>
                    </a:ext>
                  </a:extLst>
                </a:hlinkClick>
              </a:rPr>
              <a:t> </a:t>
            </a:r>
            <a:r>
              <a:rPr lang="en-US" sz="2400" dirty="0">
                <a:solidFill>
                  <a:srgbClr val="0000FF"/>
                </a:solidFill>
                <a:latin typeface="Arial" panose="020B0604020202020204" pitchFamily="34" charset="0"/>
                <a:cs typeface="Arial" panose="020B0604020202020204" pitchFamily="34" charset="0"/>
                <a:hlinkClick r:id="rId4" tooltip="Long Description of the Graphic">
                  <a:extLst>
                    <a:ext uri="{A12FA001-AC4F-418D-AE19-62706E023703}">
                      <ahyp:hlinkClr xmlns:ahyp="http://schemas.microsoft.com/office/drawing/2018/hyperlinkcolor" val="tx"/>
                    </a:ext>
                  </a:extLst>
                </a:hlinkClick>
              </a:rPr>
              <a:t>https://www.cde.ca.gov/ci/rl/cf/documents/elaeldfwchapter2.pdf#page=4</a:t>
            </a:r>
            <a:endParaRPr lang="en-US" sz="24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2831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EDCB1-2039-4C94-BA30-7F929C43FB7D}"/>
              </a:ext>
            </a:extLst>
          </p:cNvPr>
          <p:cNvSpPr>
            <a:spLocks noGrp="1"/>
          </p:cNvSpPr>
          <p:nvPr>
            <p:ph type="title"/>
          </p:nvPr>
        </p:nvSpPr>
        <p:spPr>
          <a:xfrm>
            <a:off x="677333" y="609600"/>
            <a:ext cx="8092443" cy="1651479"/>
          </a:xfrm>
        </p:spPr>
        <p:txBody>
          <a:bodyPr>
            <a:noAutofit/>
          </a:bodyPr>
          <a:lstStyle/>
          <a:p>
            <a:pPr>
              <a:lnSpc>
                <a:spcPct val="90000"/>
              </a:lnSpc>
            </a:pPr>
            <a:r>
              <a:rPr lang="en-US">
                <a:latin typeface="Arial"/>
                <a:cs typeface="Arial"/>
              </a:rPr>
              <a:t>Consideration: Teach the class, but reach the child</a:t>
            </a:r>
            <a:endParaRPr lang="en-US"/>
          </a:p>
        </p:txBody>
      </p:sp>
      <p:sp>
        <p:nvSpPr>
          <p:cNvPr id="3" name="Content Placeholder 2">
            <a:extLst>
              <a:ext uri="{FF2B5EF4-FFF2-40B4-BE49-F238E27FC236}">
                <a16:creationId xmlns:a16="http://schemas.microsoft.com/office/drawing/2014/main" id="{89A641F7-C507-4B51-88E4-65F1C40E3EE4}"/>
              </a:ext>
            </a:extLst>
          </p:cNvPr>
          <p:cNvSpPr>
            <a:spLocks noGrp="1"/>
          </p:cNvSpPr>
          <p:nvPr>
            <p:ph idx="1"/>
          </p:nvPr>
        </p:nvSpPr>
        <p:spPr>
          <a:xfrm>
            <a:off x="547938" y="1714892"/>
            <a:ext cx="9285762" cy="4671526"/>
          </a:xfrm>
        </p:spPr>
        <p:txBody>
          <a:bodyPr vert="horz" lIns="91440" tIns="45720" rIns="91440" bIns="45720" rtlCol="0" anchor="t">
            <a:normAutofit/>
          </a:bodyPr>
          <a:lstStyle/>
          <a:p>
            <a:r>
              <a:rPr lang="en-US">
                <a:latin typeface="Arial"/>
                <a:cs typeface="Arial"/>
              </a:rPr>
              <a:t>Acknowledge trauma</a:t>
            </a:r>
          </a:p>
          <a:p>
            <a:r>
              <a:rPr lang="en-US">
                <a:latin typeface="Arial"/>
                <a:cs typeface="Arial"/>
              </a:rPr>
              <a:t>Create norms and schedules</a:t>
            </a:r>
          </a:p>
          <a:p>
            <a:r>
              <a:rPr lang="en-US">
                <a:latin typeface="Arial"/>
                <a:cs typeface="Arial"/>
              </a:rPr>
              <a:t>Promote communication, promote community</a:t>
            </a:r>
          </a:p>
          <a:p>
            <a:pPr lvl="1"/>
            <a:r>
              <a:rPr lang="en-US">
                <a:latin typeface="Arial"/>
                <a:cs typeface="Arial"/>
              </a:rPr>
              <a:t>journals, blogs, discussion threads, group calls, online gaming platforms, meetups and hangouts</a:t>
            </a:r>
          </a:p>
          <a:p>
            <a:r>
              <a:rPr lang="en-US">
                <a:latin typeface="Arial"/>
                <a:cs typeface="Arial"/>
              </a:rPr>
              <a:t>Provide choices and foster student autonomy</a:t>
            </a:r>
          </a:p>
          <a:p>
            <a:r>
              <a:rPr lang="en-US">
                <a:latin typeface="Arial"/>
                <a:cs typeface="Arial"/>
              </a:rPr>
              <a:t>Make it meaningful</a:t>
            </a:r>
          </a:p>
          <a:p>
            <a:pPr marL="457200" lvl="1" indent="0">
              <a:buNone/>
            </a:pPr>
            <a:endParaRPr lang="en-US">
              <a:latin typeface="Arial"/>
              <a:cs typeface="Arial"/>
            </a:endParaRPr>
          </a:p>
          <a:p>
            <a:endParaRPr lang="en-US">
              <a:latin typeface="Arial"/>
              <a:cs typeface="Arial"/>
            </a:endParaRPr>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BC1353AA-6E6E-4DD7-B947-2DAE57F41203}"/>
              </a:ext>
            </a:extLst>
          </p:cNvPr>
          <p:cNvSpPr>
            <a:spLocks noGrp="1"/>
          </p:cNvSpPr>
          <p:nvPr>
            <p:ph type="sldNum" sz="quarter" idx="12"/>
          </p:nvPr>
        </p:nvSpPr>
        <p:spPr>
          <a:xfrm>
            <a:off x="8590663" y="6041362"/>
            <a:ext cx="683339"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966E5142-5124-4997-BD74-8FD2C4172A0F}" type="slidenum">
              <a:rPr kumimoji="0" lang="en-US" b="0" i="0" u="none" strike="noStrike" kern="1200" cap="none" spc="0" normalizeH="0" baseline="0" noProof="0">
                <a:ln>
                  <a:noFill/>
                </a:ln>
                <a:solidFill>
                  <a:srgbClr val="FFFFFF"/>
                </a:solidFill>
                <a:effectLst/>
                <a:uLnTx/>
                <a:uFillTx/>
                <a:latin typeface="Trebuchet MS" panose="020B0603020202020204"/>
                <a:ea typeface="+mn-ea"/>
                <a:cs typeface="+mn-cs"/>
              </a:rPr>
              <a:pPr marL="0" marR="0" lvl="0" indent="0" defTabSz="457200" rtl="0" eaLnBrk="1" fontAlgn="auto" latinLnBrk="0" hangingPunct="1">
                <a:spcBef>
                  <a:spcPts val="0"/>
                </a:spcBef>
                <a:spcAft>
                  <a:spcPts val="600"/>
                </a:spcAft>
                <a:buClrTx/>
                <a:buSzTx/>
                <a:buFontTx/>
                <a:buNone/>
                <a:tabLst/>
                <a:defRPr/>
              </a:pPr>
              <a:t>8</a:t>
            </a:fld>
            <a:endParaRPr kumimoji="0" lang="en-US"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291870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EDCB1-2039-4C94-BA30-7F929C43FB7D}"/>
              </a:ext>
            </a:extLst>
          </p:cNvPr>
          <p:cNvSpPr>
            <a:spLocks noGrp="1"/>
          </p:cNvSpPr>
          <p:nvPr>
            <p:ph type="title"/>
          </p:nvPr>
        </p:nvSpPr>
        <p:spPr>
          <a:xfrm>
            <a:off x="677333" y="609600"/>
            <a:ext cx="8092443" cy="1651479"/>
          </a:xfrm>
        </p:spPr>
        <p:txBody>
          <a:bodyPr>
            <a:noAutofit/>
          </a:bodyPr>
          <a:lstStyle/>
          <a:p>
            <a:pPr>
              <a:lnSpc>
                <a:spcPct val="90000"/>
              </a:lnSpc>
            </a:pPr>
            <a:r>
              <a:rPr lang="en-US">
                <a:latin typeface="Arial"/>
                <a:cs typeface="Arial"/>
              </a:rPr>
              <a:t>Instructional Shifts in Reading</a:t>
            </a:r>
            <a:endParaRPr lang="en-US"/>
          </a:p>
        </p:txBody>
      </p:sp>
      <p:sp>
        <p:nvSpPr>
          <p:cNvPr id="3" name="Content Placeholder 2">
            <a:extLst>
              <a:ext uri="{FF2B5EF4-FFF2-40B4-BE49-F238E27FC236}">
                <a16:creationId xmlns:a16="http://schemas.microsoft.com/office/drawing/2014/main" id="{89A641F7-C507-4B51-88E4-65F1C40E3EE4}"/>
              </a:ext>
            </a:extLst>
          </p:cNvPr>
          <p:cNvSpPr>
            <a:spLocks noGrp="1"/>
          </p:cNvSpPr>
          <p:nvPr>
            <p:ph idx="1"/>
          </p:nvPr>
        </p:nvSpPr>
        <p:spPr>
          <a:xfrm>
            <a:off x="547938" y="1714892"/>
            <a:ext cx="9285762" cy="4671526"/>
          </a:xfrm>
        </p:spPr>
        <p:txBody>
          <a:bodyPr vert="horz" lIns="91440" tIns="45720" rIns="91440" bIns="45720" rtlCol="0" anchor="t">
            <a:normAutofit/>
          </a:bodyPr>
          <a:lstStyle/>
          <a:p>
            <a:r>
              <a:rPr lang="en-US">
                <a:latin typeface="Arial"/>
                <a:cs typeface="Arial"/>
              </a:rPr>
              <a:t>Access to texts</a:t>
            </a:r>
            <a:endParaRPr lang="en-US"/>
          </a:p>
          <a:p>
            <a:pPr lvl="1"/>
            <a:r>
              <a:rPr lang="en-US">
                <a:latin typeface="Arial"/>
                <a:cs typeface="Arial"/>
              </a:rPr>
              <a:t>Type</a:t>
            </a:r>
          </a:p>
          <a:p>
            <a:pPr lvl="1"/>
            <a:r>
              <a:rPr lang="en-US">
                <a:latin typeface="Arial"/>
                <a:cs typeface="Arial"/>
              </a:rPr>
              <a:t>Length</a:t>
            </a:r>
          </a:p>
          <a:p>
            <a:pPr lvl="1"/>
            <a:r>
              <a:rPr lang="en-US">
                <a:latin typeface="Arial"/>
                <a:cs typeface="Arial"/>
              </a:rPr>
              <a:t>Checks for understanding</a:t>
            </a:r>
          </a:p>
          <a:p>
            <a:endParaRPr lang="en-US">
              <a:latin typeface="Arial"/>
              <a:cs typeface="Arial"/>
            </a:endParaRPr>
          </a:p>
          <a:p>
            <a:pPr marL="457200" lvl="1" indent="0">
              <a:buNone/>
            </a:pPr>
            <a:endParaRPr lang="en-US">
              <a:latin typeface="Arial"/>
              <a:cs typeface="Arial"/>
            </a:endParaRPr>
          </a:p>
          <a:p>
            <a:endParaRPr lang="en-US">
              <a:latin typeface="Arial"/>
              <a:cs typeface="Arial"/>
            </a:endParaRPr>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BC1353AA-6E6E-4DD7-B947-2DAE57F41203}"/>
              </a:ext>
            </a:extLst>
          </p:cNvPr>
          <p:cNvSpPr>
            <a:spLocks noGrp="1"/>
          </p:cNvSpPr>
          <p:nvPr>
            <p:ph type="sldNum" sz="quarter" idx="12"/>
          </p:nvPr>
        </p:nvSpPr>
        <p:spPr>
          <a:xfrm>
            <a:off x="8590663" y="6041362"/>
            <a:ext cx="683339"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966E5142-5124-4997-BD74-8FD2C4172A0F}" type="slidenum">
              <a:rPr kumimoji="0" lang="en-US" b="0" i="0" u="none" strike="noStrike" kern="1200" cap="none" spc="0" normalizeH="0" baseline="0" noProof="0">
                <a:ln>
                  <a:noFill/>
                </a:ln>
                <a:solidFill>
                  <a:srgbClr val="FFFFFF"/>
                </a:solidFill>
                <a:effectLst/>
                <a:uLnTx/>
                <a:uFillTx/>
                <a:latin typeface="Trebuchet MS" panose="020B0603020202020204"/>
                <a:ea typeface="+mn-ea"/>
                <a:cs typeface="+mn-cs"/>
              </a:rPr>
              <a:pPr marL="0" marR="0" lvl="0" indent="0" defTabSz="457200" rtl="0" eaLnBrk="1" fontAlgn="auto" latinLnBrk="0" hangingPunct="1">
                <a:spcBef>
                  <a:spcPts val="0"/>
                </a:spcBef>
                <a:spcAft>
                  <a:spcPts val="600"/>
                </a:spcAft>
                <a:buClrTx/>
                <a:buSzTx/>
                <a:buFontTx/>
                <a:buNone/>
                <a:tabLst/>
                <a:defRPr/>
              </a:pPr>
              <a:t>9</a:t>
            </a:fld>
            <a:endParaRPr kumimoji="0" lang="en-US"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87417303"/>
      </p:ext>
    </p:extLst>
  </p:cSld>
  <p:clrMapOvr>
    <a:masterClrMapping/>
  </p:clrMapOvr>
</p:sld>
</file>

<file path=ppt/theme/theme1.xml><?xml version="1.0" encoding="utf-8"?>
<a:theme xmlns:a="http://schemas.openxmlformats.org/drawingml/2006/main" name="Facet">
  <a:themeElements>
    <a:clrScheme name="Custom 2">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0000FF"/>
      </a:hlink>
      <a:folHlink>
        <a:srgbClr val="0000FF"/>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fcc10b13-693b-4108-82e6-a022af3998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DC73F3F21E3504F9B97B2424931F5F3" ma:contentTypeVersion="18" ma:contentTypeDescription="Create a new document." ma:contentTypeScope="" ma:versionID="ef302e1c861823c154ac3c7e0d32e388">
  <xsd:schema xmlns:xsd="http://www.w3.org/2001/XMLSchema" xmlns:xs="http://www.w3.org/2001/XMLSchema" xmlns:p="http://schemas.microsoft.com/office/2006/metadata/properties" xmlns:ns2="fcc10b13-693b-4108-82e6-a022af39983a" xmlns:ns3="3d27bdd8-aa24-4715-8252-5cc1057583fa" targetNamespace="http://schemas.microsoft.com/office/2006/metadata/properties" ma:root="true" ma:fieldsID="c5a0631d95c03f32b6ab92ab15cdd076" ns2:_="" ns3:_="">
    <xsd:import namespace="fcc10b13-693b-4108-82e6-a022af39983a"/>
    <xsd:import namespace="3d27bdd8-aa24-4715-8252-5cc1057583fa"/>
    <xsd:element name="properties">
      <xsd:complexType>
        <xsd:sequence>
          <xsd:element name="documentManagement">
            <xsd:complexType>
              <xsd:all>
                <xsd:element ref="ns2:MediaServiceMetadata" minOccurs="0"/>
                <xsd:element ref="ns2:MediaServiceFastMetadata" minOccurs="0"/>
                <xsd:element ref="ns2:_Flow_SignoffStatus"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c10b13-693b-4108-82e6-a022af3998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Flow_SignoffStatus" ma:index="10" nillable="true" ma:displayName="Sign-off status" ma:internalName="Sign_x002d_off_x0020_status">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DateTaken" ma:index="21" nillable="true" ma:displayName="MediaServiceDateTaken" ma:hidden="true" ma:internalName="MediaServiceDateTaken"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27bdd8-aa24-4715-8252-5cc1057583f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BE1F68-D9D4-48D3-A8FC-C6575258CC55}">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3d27bdd8-aa24-4715-8252-5cc1057583fa"/>
    <ds:schemaRef ds:uri="fcc10b13-693b-4108-82e6-a022af39983a"/>
    <ds:schemaRef ds:uri="http://www.w3.org/XML/1998/namespace"/>
  </ds:schemaRefs>
</ds:datastoreItem>
</file>

<file path=customXml/itemProps2.xml><?xml version="1.0" encoding="utf-8"?>
<ds:datastoreItem xmlns:ds="http://schemas.openxmlformats.org/officeDocument/2006/customXml" ds:itemID="{ECA4A816-3E74-4926-AD64-C66343F2C5A1}">
  <ds:schemaRefs>
    <ds:schemaRef ds:uri="http://schemas.microsoft.com/sharepoint/v3/contenttype/forms"/>
  </ds:schemaRefs>
</ds:datastoreItem>
</file>

<file path=customXml/itemProps3.xml><?xml version="1.0" encoding="utf-8"?>
<ds:datastoreItem xmlns:ds="http://schemas.openxmlformats.org/officeDocument/2006/customXml" ds:itemID="{9EF6C329-FBF4-42B0-B54C-D0A4677672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c10b13-693b-4108-82e6-a022af39983a"/>
    <ds:schemaRef ds:uri="3d27bdd8-aa24-4715-8252-5cc1057583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231</TotalTime>
  <Words>2163</Words>
  <Application>Microsoft Office PowerPoint</Application>
  <PresentationFormat>Widescreen</PresentationFormat>
  <Paragraphs>325</Paragraphs>
  <Slides>49</Slides>
  <Notes>48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49</vt:i4>
      </vt:variant>
    </vt:vector>
  </HeadingPairs>
  <TitlesOfParts>
    <vt:vector size="59" baseType="lpstr">
      <vt:lpstr>Arial</vt:lpstr>
      <vt:lpstr>Arial Narrow</vt:lpstr>
      <vt:lpstr>Calibri</vt:lpstr>
      <vt:lpstr>Lato Light</vt:lpstr>
      <vt:lpstr>Raleway</vt:lpstr>
      <vt:lpstr>Raleway Light</vt:lpstr>
      <vt:lpstr>Symbol,Sans-Serif</vt:lpstr>
      <vt:lpstr>Trebuchet MS</vt:lpstr>
      <vt:lpstr>Wingdings 3</vt:lpstr>
      <vt:lpstr>Facet</vt:lpstr>
      <vt:lpstr>Support for Distance Learning: the History–Social Science and English Language Arts/English Language Development Frameworks</vt:lpstr>
      <vt:lpstr>Presentation Topics</vt:lpstr>
      <vt:lpstr>The English Language Arts/ English Language Development Framework</vt:lpstr>
      <vt:lpstr>Considerations for Planning and Practice</vt:lpstr>
      <vt:lpstr>Consideration: Build, but not from scratch</vt:lpstr>
      <vt:lpstr>Consideration: Redefine, when necessary</vt:lpstr>
      <vt:lpstr>Optional Reframing</vt:lpstr>
      <vt:lpstr>Consideration: Teach the class, but reach the child</vt:lpstr>
      <vt:lpstr>Instructional Shifts in Reading</vt:lpstr>
      <vt:lpstr>Instructional Shifts in Writing</vt:lpstr>
      <vt:lpstr>Instructional Shifts in Listening and Speaking</vt:lpstr>
      <vt:lpstr>Connect</vt:lpstr>
      <vt:lpstr>Monterey County Office of Education</vt:lpstr>
      <vt:lpstr>English Language Arts and Development  (ELA/ELD) in Distance Learning   </vt:lpstr>
      <vt:lpstr>Class, School, &amp; District Website Examples</vt:lpstr>
      <vt:lpstr>ELA &amp; ELD Standards-Aligned Strategies</vt:lpstr>
      <vt:lpstr>Distance Learning Planning</vt:lpstr>
      <vt:lpstr>Asynchronous &amp; Synchronous Learning</vt:lpstr>
      <vt:lpstr>Universal Design for Learning (UDL) </vt:lpstr>
      <vt:lpstr>       Distance Learning Lesson Design </vt:lpstr>
      <vt:lpstr>Templates: Inquiry Arc, 5 Es, and Hyperdocs</vt:lpstr>
      <vt:lpstr>ELA/ELD Templates for Distance Learning Padlet</vt:lpstr>
      <vt:lpstr>Designated ELD Template </vt:lpstr>
      <vt:lpstr>Choice Boards </vt:lpstr>
      <vt:lpstr>Accessibility Features</vt:lpstr>
      <vt:lpstr>EdTech Tools</vt:lpstr>
      <vt:lpstr>Strategies to Support ELs</vt:lpstr>
      <vt:lpstr>Professional Learning</vt:lpstr>
      <vt:lpstr>The History–Social Science Framework</vt:lpstr>
      <vt:lpstr>Instructional Shifts</vt:lpstr>
      <vt:lpstr>Inquiry</vt:lpstr>
      <vt:lpstr>Instructional Strategies</vt:lpstr>
      <vt:lpstr>Content</vt:lpstr>
      <vt:lpstr>Classroom Example – Grade Four</vt:lpstr>
      <vt:lpstr>Classroom Example – Grade Ten</vt:lpstr>
      <vt:lpstr>Literacy</vt:lpstr>
      <vt:lpstr>Sample Scoring Guide</vt:lpstr>
      <vt:lpstr>Citizenship</vt:lpstr>
      <vt:lpstr>What does and what can distance learning in history-social science look like?</vt:lpstr>
      <vt:lpstr>Prioritize Your Goals: Considerations in Distance Learning Instruction</vt:lpstr>
      <vt:lpstr>Scope and Sequence Options: Starting Small</vt:lpstr>
      <vt:lpstr>Scope and Sequence Options: Starting Small – continued</vt:lpstr>
      <vt:lpstr>Scope and Sequence Options: Building Steam with Framework Alignment</vt:lpstr>
      <vt:lpstr>Resources and More Resources</vt:lpstr>
      <vt:lpstr>CDE ELA References</vt:lpstr>
      <vt:lpstr>HSS References</vt:lpstr>
      <vt:lpstr>CDE Distance Learning Resources</vt:lpstr>
      <vt:lpstr>For questions or to get more information on future webinars, please contact us at:  Covid19@cde.ca.gov  </vt:lpstr>
      <vt:lpstr>California Department of Education Posted May 2020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HSS-ELA Webinar Slides - Distance Learning (CA Dept of Education)</dc:title>
  <dc:subject>Support for Distance Learning: the History–Social Science and English Language Arts/English Language Development Frameworks.</dc:subject>
  <dc:creator>CFIRD</dc:creator>
  <cp:lastModifiedBy>Astrid Berrios</cp:lastModifiedBy>
  <cp:revision>69</cp:revision>
  <dcterms:created xsi:type="dcterms:W3CDTF">2020-04-16T15:22:44Z</dcterms:created>
  <dcterms:modified xsi:type="dcterms:W3CDTF">2023-03-01T17:17:40Z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0x010100EDC73F3F21E3504F9B97B2424931F5F3</vt:lpwstr>
  </property>
</Properties>
</file>