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48"/>
  </p:notesMasterIdLst>
  <p:handoutMasterIdLst>
    <p:handoutMasterId r:id="rId49"/>
  </p:handoutMasterIdLst>
  <p:sldIdLst>
    <p:sldId id="256" r:id="rId6"/>
    <p:sldId id="336" r:id="rId7"/>
    <p:sldId id="462" r:id="rId8"/>
    <p:sldId id="257" r:id="rId9"/>
    <p:sldId id="258" r:id="rId10"/>
    <p:sldId id="276" r:id="rId11"/>
    <p:sldId id="259" r:id="rId12"/>
    <p:sldId id="260" r:id="rId13"/>
    <p:sldId id="261" r:id="rId14"/>
    <p:sldId id="262" r:id="rId15"/>
    <p:sldId id="279" r:id="rId16"/>
    <p:sldId id="263" r:id="rId17"/>
    <p:sldId id="264" r:id="rId18"/>
    <p:sldId id="265" r:id="rId19"/>
    <p:sldId id="266" r:id="rId20"/>
    <p:sldId id="278" r:id="rId21"/>
    <p:sldId id="280" r:id="rId22"/>
    <p:sldId id="281" r:id="rId23"/>
    <p:sldId id="267" r:id="rId24"/>
    <p:sldId id="268" r:id="rId25"/>
    <p:sldId id="269" r:id="rId26"/>
    <p:sldId id="270" r:id="rId27"/>
    <p:sldId id="282" r:id="rId28"/>
    <p:sldId id="271" r:id="rId29"/>
    <p:sldId id="272" r:id="rId30"/>
    <p:sldId id="463" r:id="rId31"/>
    <p:sldId id="451" r:id="rId32"/>
    <p:sldId id="452" r:id="rId33"/>
    <p:sldId id="456" r:id="rId34"/>
    <p:sldId id="461" r:id="rId35"/>
    <p:sldId id="455" r:id="rId36"/>
    <p:sldId id="458" r:id="rId37"/>
    <p:sldId id="457" r:id="rId38"/>
    <p:sldId id="460" r:id="rId39"/>
    <p:sldId id="459" r:id="rId40"/>
    <p:sldId id="464" r:id="rId41"/>
    <p:sldId id="442" r:id="rId42"/>
    <p:sldId id="448" r:id="rId43"/>
    <p:sldId id="446" r:id="rId44"/>
    <p:sldId id="450" r:id="rId45"/>
    <p:sldId id="437" r:id="rId46"/>
    <p:sldId id="441" r:id="rId4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attson" initials="HM" lastIdx="16" clrIdx="0">
    <p:extLst>
      <p:ext uri="{19B8F6BF-5375-455C-9EA6-DF929625EA0E}">
        <p15:presenceInfo xmlns:p15="http://schemas.microsoft.com/office/powerpoint/2012/main" userId="S::hmattso@wested.org::1d702c12-3074-4d99-af32-becdc3eb2439" providerId="AD"/>
      </p:ext>
    </p:extLst>
  </p:cmAuthor>
  <p:cmAuthor id="2" name="Pradeep Kotamraju" initials="PK" lastIdx="1" clrIdx="1">
    <p:extLst>
      <p:ext uri="{19B8F6BF-5375-455C-9EA6-DF929625EA0E}">
        <p15:presenceInfo xmlns:p15="http://schemas.microsoft.com/office/powerpoint/2012/main" userId="S-1-5-21-2608872058-1432505909-2668327341-29740" providerId="AD"/>
      </p:ext>
    </p:extLst>
  </p:cmAuthor>
  <p:cmAuthor id="3" name="Patricia de Cos" initials="PdC" lastIdx="24" clrIdx="2">
    <p:extLst>
      <p:ext uri="{19B8F6BF-5375-455C-9EA6-DF929625EA0E}">
        <p15:presenceInfo xmlns:p15="http://schemas.microsoft.com/office/powerpoint/2012/main" userId="S-1-5-21-2608872058-1432505909-2668327341-1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1" autoAdjust="0"/>
    <p:restoredTop sz="84899" autoAdjust="0"/>
  </p:normalViewPr>
  <p:slideViewPr>
    <p:cSldViewPr snapToGrid="0">
      <p:cViewPr varScale="1">
        <p:scale>
          <a:sx n="58" d="100"/>
          <a:sy n="58" d="100"/>
        </p:scale>
        <p:origin x="528" y="6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42" d="100"/>
          <a:sy n="142" d="100"/>
        </p:scale>
        <p:origin x="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r>
              <a:rPr lang="en-US" dirty="0"/>
              <a:t>California Workforce Pathways</a:t>
            </a:r>
          </a:p>
          <a:p>
            <a:r>
              <a:rPr lang="en-US" dirty="0"/>
              <a:t>Joint Advisory Committee</a:t>
            </a:r>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r>
              <a:rPr lang="en-US" dirty="0"/>
              <a:t>July 10, 2020</a:t>
            </a:r>
          </a:p>
          <a:p>
            <a:r>
              <a:rPr lang="en-US" dirty="0"/>
              <a:t>Item 03</a:t>
            </a:r>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054F5586-A821-4E56-9650-933E50306241}" type="slidenum">
              <a:rPr lang="en-US" smtClean="0"/>
              <a:t>‹#›</a:t>
            </a:fld>
            <a:endParaRPr lang="en-US" dirty="0"/>
          </a:p>
        </p:txBody>
      </p:sp>
    </p:spTree>
    <p:extLst>
      <p:ext uri="{BB962C8B-B14F-4D97-AF65-F5344CB8AC3E}">
        <p14:creationId xmlns:p14="http://schemas.microsoft.com/office/powerpoint/2010/main" val="1189553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A10194D6-A294-4528-80A6-9685813EA374}" type="datetimeFigureOut">
              <a:rPr lang="en-US" smtClean="0"/>
              <a:t>7/9/2020</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81D7004F-AC0E-4FF9-A9A4-4EC1F4EAF7FB}" type="slidenum">
              <a:rPr lang="en-US" smtClean="0"/>
              <a:t>‹#›</a:t>
            </a:fld>
            <a:endParaRPr lang="en-US" dirty="0"/>
          </a:p>
        </p:txBody>
      </p:sp>
    </p:spTree>
    <p:extLst>
      <p:ext uri="{BB962C8B-B14F-4D97-AF65-F5344CB8AC3E}">
        <p14:creationId xmlns:p14="http://schemas.microsoft.com/office/powerpoint/2010/main" val="52498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7004F-AC0E-4FF9-A9A4-4EC1F4EAF7FB}" type="slidenum">
              <a:rPr lang="en-US" smtClean="0"/>
              <a:t>1</a:t>
            </a:fld>
            <a:endParaRPr lang="en-US" dirty="0"/>
          </a:p>
        </p:txBody>
      </p:sp>
    </p:spTree>
    <p:extLst>
      <p:ext uri="{BB962C8B-B14F-4D97-AF65-F5344CB8AC3E}">
        <p14:creationId xmlns:p14="http://schemas.microsoft.com/office/powerpoint/2010/main" val="274395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13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70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6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98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492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a:xfrm>
            <a:off x="489179" y="4522310"/>
            <a:ext cx="5588000" cy="3656013"/>
          </a:xfrm>
        </p:spPr>
        <p:txBody>
          <a:bodyPr/>
          <a:lstStyle/>
          <a:p>
            <a:pPr lvl="0"/>
            <a:endParaRPr lang="en-US" sz="1600" dirty="0"/>
          </a:p>
        </p:txBody>
      </p:sp>
      <p:sp>
        <p:nvSpPr>
          <p:cNvPr id="4" name="Slide Number Placeholder 3"/>
          <p:cNvSpPr>
            <a:spLocks noGrp="1"/>
          </p:cNvSpPr>
          <p:nvPr>
            <p:ph type="sldNum" sz="quarter" idx="5"/>
          </p:nvPr>
        </p:nvSpPr>
        <p:spPr/>
        <p:txBody>
          <a:bodyPr/>
          <a:lstStyle/>
          <a:p>
            <a:fld id="{81D7004F-AC0E-4FF9-A9A4-4EC1F4EAF7FB}" type="slidenum">
              <a:rPr lang="en-US" smtClean="0"/>
              <a:t>27</a:t>
            </a:fld>
            <a:endParaRPr lang="en-US" dirty="0"/>
          </a:p>
        </p:txBody>
      </p:sp>
    </p:spTree>
    <p:extLst>
      <p:ext uri="{BB962C8B-B14F-4D97-AF65-F5344CB8AC3E}">
        <p14:creationId xmlns:p14="http://schemas.microsoft.com/office/powerpoint/2010/main" val="254801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7004F-AC0E-4FF9-A9A4-4EC1F4EA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14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7004F-AC0E-4FF9-A9A4-4EC1F4EAF7FB}" type="slidenum">
              <a:rPr lang="en-US" smtClean="0"/>
              <a:t>37</a:t>
            </a:fld>
            <a:endParaRPr lang="en-US" dirty="0"/>
          </a:p>
        </p:txBody>
      </p:sp>
    </p:spTree>
    <p:extLst>
      <p:ext uri="{BB962C8B-B14F-4D97-AF65-F5344CB8AC3E}">
        <p14:creationId xmlns:p14="http://schemas.microsoft.com/office/powerpoint/2010/main" val="281832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60463"/>
            <a:ext cx="5572125" cy="3133725"/>
          </a:xfrm>
        </p:spPr>
      </p:sp>
      <p:sp>
        <p:nvSpPr>
          <p:cNvPr id="3" name="Notes Placeholder 2"/>
          <p:cNvSpPr>
            <a:spLocks noGrp="1"/>
          </p:cNvSpPr>
          <p:nvPr>
            <p:ph type="body" idx="1"/>
          </p:nvPr>
        </p:nvSpPr>
        <p:spPr>
          <a:xfrm>
            <a:off x="489179" y="4522310"/>
            <a:ext cx="5588000" cy="3656013"/>
          </a:xfrm>
        </p:spPr>
        <p:txBody>
          <a:bodyPr/>
          <a:lstStyle/>
          <a:p>
            <a:pPr lvl="0"/>
            <a:endParaRPr lang="en-US" sz="1600" dirty="0"/>
          </a:p>
        </p:txBody>
      </p:sp>
      <p:sp>
        <p:nvSpPr>
          <p:cNvPr id="4" name="Slide Number Placeholder 3"/>
          <p:cNvSpPr>
            <a:spLocks noGrp="1"/>
          </p:cNvSpPr>
          <p:nvPr>
            <p:ph type="sldNum" sz="quarter" idx="5"/>
          </p:nvPr>
        </p:nvSpPr>
        <p:spPr/>
        <p:txBody>
          <a:bodyPr/>
          <a:lstStyle/>
          <a:p>
            <a:fld id="{81D7004F-AC0E-4FF9-A9A4-4EC1F4EAF7FB}" type="slidenum">
              <a:rPr lang="en-US" smtClean="0"/>
              <a:t>2</a:t>
            </a:fld>
            <a:endParaRPr lang="en-US" dirty="0"/>
          </a:p>
        </p:txBody>
      </p:sp>
    </p:spTree>
    <p:extLst>
      <p:ext uri="{BB962C8B-B14F-4D97-AF65-F5344CB8AC3E}">
        <p14:creationId xmlns:p14="http://schemas.microsoft.com/office/powerpoint/2010/main" val="362895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D7004F-AC0E-4FF9-A9A4-4EC1F4EAF7FB}" type="slidenum">
              <a:rPr lang="en-US" smtClean="0"/>
              <a:t>38</a:t>
            </a:fld>
            <a:endParaRPr lang="en-US" dirty="0"/>
          </a:p>
        </p:txBody>
      </p:sp>
    </p:spTree>
    <p:extLst>
      <p:ext uri="{BB962C8B-B14F-4D97-AF65-F5344CB8AC3E}">
        <p14:creationId xmlns:p14="http://schemas.microsoft.com/office/powerpoint/2010/main" val="258497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Sheneui</a:t>
            </a:r>
          </a:p>
          <a:p>
            <a:r>
              <a:rPr lang="en-US" dirty="0"/>
              <a:t>Rationale for Call for Action Approach</a:t>
            </a:r>
          </a:p>
        </p:txBody>
      </p:sp>
      <p:sp>
        <p:nvSpPr>
          <p:cNvPr id="4" name="Slide Number Placeholder 3"/>
          <p:cNvSpPr>
            <a:spLocks noGrp="1"/>
          </p:cNvSpPr>
          <p:nvPr>
            <p:ph type="sldNum" sz="quarter" idx="5"/>
          </p:nvPr>
        </p:nvSpPr>
        <p:spPr/>
        <p:txBody>
          <a:bodyPr/>
          <a:lstStyle/>
          <a:p>
            <a:fld id="{81D7004F-AC0E-4FF9-A9A4-4EC1F4EAF7FB}" type="slidenum">
              <a:rPr lang="en-US" smtClean="0"/>
              <a:t>39</a:t>
            </a:fld>
            <a:endParaRPr lang="en-US" dirty="0"/>
          </a:p>
        </p:txBody>
      </p:sp>
    </p:spTree>
    <p:extLst>
      <p:ext uri="{BB962C8B-B14F-4D97-AF65-F5344CB8AC3E}">
        <p14:creationId xmlns:p14="http://schemas.microsoft.com/office/powerpoint/2010/main" val="373334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Sheneui</a:t>
            </a:r>
          </a:p>
          <a:p>
            <a:endParaRPr lang="en-US" dirty="0"/>
          </a:p>
          <a:p>
            <a:r>
              <a:rPr lang="en-US" dirty="0"/>
              <a:t>Call to Action – moonshot goals</a:t>
            </a:r>
          </a:p>
          <a:p>
            <a:r>
              <a:rPr lang="en-US" dirty="0"/>
              <a:t>Guiding</a:t>
            </a:r>
            <a:r>
              <a:rPr lang="en-US" baseline="0" dirty="0"/>
              <a:t> Post</a:t>
            </a:r>
          </a:p>
          <a:p>
            <a:endParaRPr lang="en-US" baseline="0" dirty="0"/>
          </a:p>
          <a:p>
            <a:r>
              <a:rPr lang="en-US" baseline="0" dirty="0"/>
              <a:t>Vision goals are just examples of using a Call to Action Approach</a:t>
            </a:r>
          </a:p>
          <a:p>
            <a:endParaRPr lang="en-US" baseline="0" dirty="0"/>
          </a:p>
          <a:p>
            <a:r>
              <a:rPr lang="en-US" baseline="0" dirty="0"/>
              <a:t>What is the request to the members? </a:t>
            </a:r>
            <a:endParaRPr lang="en-US" dirty="0"/>
          </a:p>
        </p:txBody>
      </p:sp>
      <p:sp>
        <p:nvSpPr>
          <p:cNvPr id="4" name="Slide Number Placeholder 3"/>
          <p:cNvSpPr>
            <a:spLocks noGrp="1"/>
          </p:cNvSpPr>
          <p:nvPr>
            <p:ph type="sldNum" sz="quarter" idx="10"/>
          </p:nvPr>
        </p:nvSpPr>
        <p:spPr/>
        <p:txBody>
          <a:bodyPr/>
          <a:lstStyle/>
          <a:p>
            <a:fld id="{81D7004F-AC0E-4FF9-A9A4-4EC1F4EAF7FB}" type="slidenum">
              <a:rPr lang="en-US" smtClean="0"/>
              <a:t>40</a:t>
            </a:fld>
            <a:endParaRPr lang="en-US" dirty="0"/>
          </a:p>
        </p:txBody>
      </p:sp>
    </p:spTree>
    <p:extLst>
      <p:ext uri="{BB962C8B-B14F-4D97-AF65-F5344CB8AC3E}">
        <p14:creationId xmlns:p14="http://schemas.microsoft.com/office/powerpoint/2010/main" val="132357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Member Comments</a:t>
            </a:r>
          </a:p>
        </p:txBody>
      </p:sp>
      <p:sp>
        <p:nvSpPr>
          <p:cNvPr id="4" name="Slide Number Placeholder 3"/>
          <p:cNvSpPr>
            <a:spLocks noGrp="1"/>
          </p:cNvSpPr>
          <p:nvPr>
            <p:ph type="sldNum" sz="quarter" idx="5"/>
          </p:nvPr>
        </p:nvSpPr>
        <p:spPr/>
        <p:txBody>
          <a:bodyPr/>
          <a:lstStyle/>
          <a:p>
            <a:fld id="{81D7004F-AC0E-4FF9-A9A4-4EC1F4EAF7FB}" type="slidenum">
              <a:rPr lang="en-US" smtClean="0"/>
              <a:t>41</a:t>
            </a:fld>
            <a:endParaRPr lang="en-US" dirty="0"/>
          </a:p>
        </p:txBody>
      </p:sp>
    </p:spTree>
    <p:extLst>
      <p:ext uri="{BB962C8B-B14F-4D97-AF65-F5344CB8AC3E}">
        <p14:creationId xmlns:p14="http://schemas.microsoft.com/office/powerpoint/2010/main" val="137845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160463"/>
            <a:ext cx="5572125" cy="3133725"/>
          </a:xfrm>
        </p:spPr>
      </p:sp>
      <p:sp>
        <p:nvSpPr>
          <p:cNvPr id="3" name="Notes Placeholder 2"/>
          <p:cNvSpPr>
            <a:spLocks noGrp="1"/>
          </p:cNvSpPr>
          <p:nvPr>
            <p:ph type="body" idx="1"/>
          </p:nvPr>
        </p:nvSpPr>
        <p:spPr/>
        <p:txBody>
          <a:bodyPr/>
          <a:lstStyle/>
          <a:p>
            <a:r>
              <a:rPr lang="en-US" dirty="0"/>
              <a:t>Ask for Public Comment</a:t>
            </a:r>
          </a:p>
        </p:txBody>
      </p:sp>
      <p:sp>
        <p:nvSpPr>
          <p:cNvPr id="4" name="Slide Number Placeholder 3"/>
          <p:cNvSpPr>
            <a:spLocks noGrp="1"/>
          </p:cNvSpPr>
          <p:nvPr>
            <p:ph type="sldNum" sz="quarter" idx="5"/>
          </p:nvPr>
        </p:nvSpPr>
        <p:spPr/>
        <p:txBody>
          <a:bodyPr/>
          <a:lstStyle/>
          <a:p>
            <a:fld id="{81D7004F-AC0E-4FF9-A9A4-4EC1F4EAF7FB}" type="slidenum">
              <a:rPr lang="en-US" smtClean="0"/>
              <a:t>42</a:t>
            </a:fld>
            <a:endParaRPr lang="en-US" dirty="0"/>
          </a:p>
        </p:txBody>
      </p:sp>
    </p:spTree>
    <p:extLst>
      <p:ext uri="{BB962C8B-B14F-4D97-AF65-F5344CB8AC3E}">
        <p14:creationId xmlns:p14="http://schemas.microsoft.com/office/powerpoint/2010/main" val="415148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99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87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05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842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56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6E20C-F7FF-4BE4-8830-5717BCC49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364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gi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7344" y="393409"/>
            <a:ext cx="9381251" cy="2455562"/>
          </a:xfrm>
          <a:prstGeom prst="rect">
            <a:avLst/>
          </a:prstGeom>
        </p:spPr>
        <p:txBody>
          <a:bodyPr anchor="ctr"/>
          <a:lstStyle>
            <a:lvl1pPr algn="ctr">
              <a:defRPr sz="7200" b="1">
                <a:ln>
                  <a:solidFill>
                    <a:schemeClr val="bg1">
                      <a:lumMod val="65000"/>
                    </a:schemeClr>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5870163" y="5418476"/>
            <a:ext cx="2484409" cy="1231106"/>
          </a:xfrm>
          <a:prstGeom prst="rect">
            <a:avLst/>
          </a:prstGeom>
          <a:noFill/>
        </p:spPr>
        <p:txBody>
          <a:bodyPr wrap="square" rtlCol="0">
            <a:spAutoFit/>
          </a:bodyPr>
          <a:lstStyle/>
          <a:p>
            <a:pPr algn="ctr"/>
            <a:r>
              <a:rPr lang="en-US" sz="1600" b="1" cap="none" spc="0" dirty="0">
                <a:ln w="0"/>
                <a:solidFill>
                  <a:schemeClr val="tx1"/>
                </a:solidFill>
                <a:effectLst/>
              </a:rPr>
              <a:t>CALIFORNIA DEPARTMENT </a:t>
            </a:r>
          </a:p>
          <a:p>
            <a:pPr algn="ctr"/>
            <a:r>
              <a:rPr lang="en-US" sz="1600" b="1" cap="none" spc="0" dirty="0">
                <a:ln w="0"/>
                <a:solidFill>
                  <a:schemeClr val="tx1"/>
                </a:solidFill>
                <a:effectLst/>
              </a:rPr>
              <a:t>OF </a:t>
            </a:r>
            <a:r>
              <a:rPr lang="en-US" sz="1600" b="1" kern="1200" dirty="0">
                <a:ln w="0"/>
                <a:solidFill>
                  <a:schemeClr val="tx1"/>
                </a:solidFill>
                <a:effectLst/>
                <a:latin typeface="+mn-lt"/>
                <a:ea typeface="+mn-ea"/>
                <a:cs typeface="+mn-cs"/>
              </a:rPr>
              <a:t>EDUCATION</a:t>
            </a:r>
          </a:p>
          <a:p>
            <a:pPr algn="ctr"/>
            <a:r>
              <a:rPr lang="en-US" sz="1400" b="0" cap="none" spc="0" dirty="0">
                <a:ln w="0"/>
                <a:solidFill>
                  <a:schemeClr val="tx1"/>
                </a:solidFill>
                <a:effectLst/>
              </a:rPr>
              <a:t>Tony Thurmond,</a:t>
            </a:r>
          </a:p>
          <a:p>
            <a:pPr algn="ctr"/>
            <a:r>
              <a:rPr lang="en-US" sz="1400" b="0" cap="none" spc="0" dirty="0">
                <a:ln w="0"/>
                <a:solidFill>
                  <a:schemeClr val="tx1"/>
                </a:solidFill>
                <a:effectLst/>
              </a:rPr>
              <a:t>State Superintendent of </a:t>
            </a:r>
          </a:p>
          <a:p>
            <a:pPr algn="ctr"/>
            <a:r>
              <a:rPr lang="en-US" sz="1400" b="0" cap="none" spc="0" dirty="0">
                <a:ln w="0"/>
                <a:solidFill>
                  <a:schemeClr val="tx1"/>
                </a:solidFill>
                <a:effectLst/>
              </a:rPr>
              <a:t>Public Instruction</a:t>
            </a:r>
          </a:p>
        </p:txBody>
      </p:sp>
      <p:pic>
        <p:nvPicPr>
          <p:cNvPr id="4" name="Picture 3" descr="The seal for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8482" y="4486529"/>
            <a:ext cx="938971" cy="938971"/>
          </a:xfrm>
          <a:prstGeom prst="rect">
            <a:avLst/>
          </a:prstGeom>
        </p:spPr>
      </p:pic>
      <p:pic>
        <p:nvPicPr>
          <p:cNvPr id="5" name="Picture 4" descr="The seal for the California Collunity Colleges Chancellor's Offi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6609" y="4548691"/>
            <a:ext cx="876809" cy="876809"/>
          </a:xfrm>
          <a:prstGeom prst="rect">
            <a:avLst/>
          </a:prstGeom>
        </p:spPr>
      </p:pic>
      <p:sp>
        <p:nvSpPr>
          <p:cNvPr id="12" name="TextBox 11"/>
          <p:cNvSpPr txBox="1"/>
          <p:nvPr userDrawn="1"/>
        </p:nvSpPr>
        <p:spPr>
          <a:xfrm>
            <a:off x="9213314" y="5425500"/>
            <a:ext cx="2383401" cy="1046440"/>
          </a:xfrm>
          <a:prstGeom prst="rect">
            <a:avLst/>
          </a:prstGeom>
          <a:noFill/>
        </p:spPr>
        <p:txBody>
          <a:bodyPr wrap="square" rtlCol="0">
            <a:spAutoFit/>
          </a:bodyPr>
          <a:lstStyle/>
          <a:p>
            <a:pPr algn="ctr"/>
            <a:r>
              <a:rPr lang="en-US" sz="1600" b="1" dirty="0">
                <a:ln w="0"/>
                <a:effectLst/>
              </a:rPr>
              <a:t>CALIFORNIA</a:t>
            </a:r>
            <a:r>
              <a:rPr lang="en-US" sz="1600" b="1" baseline="0" dirty="0">
                <a:ln w="0"/>
                <a:effectLst/>
              </a:rPr>
              <a:t> COMMUNITY COLLEGES CHANCELLOR’S OFFICE</a:t>
            </a:r>
            <a:endParaRPr lang="en-US" sz="1600" b="1" dirty="0">
              <a:ln w="0"/>
              <a:effectLst/>
            </a:endParaRPr>
          </a:p>
          <a:p>
            <a:pPr algn="ctr"/>
            <a:r>
              <a:rPr lang="en-US" sz="1400" dirty="0">
                <a:ln w="0"/>
                <a:effectLst/>
              </a:rPr>
              <a:t>Eloy Ortiz Oakley, Chancellor</a:t>
            </a:r>
          </a:p>
        </p:txBody>
      </p:sp>
      <p:sp>
        <p:nvSpPr>
          <p:cNvPr id="6" name="Rectangle 2"/>
          <p:cNvSpPr>
            <a:spLocks noChangeArrowheads="1"/>
          </p:cNvSpPr>
          <p:nvPr userDrawn="1"/>
        </p:nvSpPr>
        <p:spPr bwMode="auto">
          <a:xfrm flipV="1">
            <a:off x="9645010" y="2767616"/>
            <a:ext cx="55244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3" name="Picture 2" descr="The seal for the California State Board of Educa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04046" y="4548691"/>
            <a:ext cx="922457" cy="919941"/>
          </a:xfrm>
          <a:prstGeom prst="rect">
            <a:avLst/>
          </a:prstGeom>
        </p:spPr>
      </p:pic>
      <p:sp>
        <p:nvSpPr>
          <p:cNvPr id="13" name="TextBox 12"/>
          <p:cNvSpPr txBox="1"/>
          <p:nvPr userDrawn="1"/>
        </p:nvSpPr>
        <p:spPr>
          <a:xfrm>
            <a:off x="2323071" y="5425500"/>
            <a:ext cx="2484409" cy="1015663"/>
          </a:xfrm>
          <a:prstGeom prst="rect">
            <a:avLst/>
          </a:prstGeom>
          <a:noFill/>
        </p:spPr>
        <p:txBody>
          <a:bodyPr wrap="square" rtlCol="0">
            <a:spAutoFit/>
          </a:bodyPr>
          <a:lstStyle/>
          <a:p>
            <a:pPr algn="ctr"/>
            <a:r>
              <a:rPr lang="en-US" sz="1600" b="1" dirty="0">
                <a:ln w="0"/>
                <a:effectLst/>
              </a:rPr>
              <a:t>STATE BOARD</a:t>
            </a:r>
          </a:p>
          <a:p>
            <a:pPr algn="ctr"/>
            <a:r>
              <a:rPr lang="en-US" sz="1600" b="1" dirty="0">
                <a:ln w="0"/>
                <a:effectLst/>
              </a:rPr>
              <a:t>OF EDUCATION</a:t>
            </a:r>
          </a:p>
          <a:p>
            <a:pPr algn="ctr"/>
            <a:r>
              <a:rPr lang="en-US" sz="1400" dirty="0">
                <a:ln w="0"/>
                <a:effectLst/>
              </a:rPr>
              <a:t>Linda Darling-Hammond,</a:t>
            </a:r>
          </a:p>
          <a:p>
            <a:pPr algn="ctr"/>
            <a:r>
              <a:rPr lang="en-US" sz="1400" dirty="0">
                <a:ln w="0"/>
                <a:effectLst/>
              </a:rPr>
              <a:t>State Board President</a:t>
            </a:r>
          </a:p>
        </p:txBody>
      </p:sp>
      <p:pic>
        <p:nvPicPr>
          <p:cNvPr id="14" name="Picture 13" descr="The logo for career technical education in California. CTE, Learning that works for California."/>
          <p:cNvPicPr>
            <a:picLocks noChangeAspect="1"/>
          </p:cNvPicPr>
          <p:nvPr userDrawn="1"/>
        </p:nvPicPr>
        <p:blipFill>
          <a:blip r:embed="rId5"/>
          <a:stretch>
            <a:fillRect/>
          </a:stretch>
        </p:blipFill>
        <p:spPr>
          <a:xfrm>
            <a:off x="293500" y="393408"/>
            <a:ext cx="1524003" cy="1185674"/>
          </a:xfrm>
          <a:prstGeom prst="rect">
            <a:avLst/>
          </a:prstGeom>
        </p:spPr>
      </p:pic>
      <p:sp>
        <p:nvSpPr>
          <p:cNvPr id="16" name="Content Placeholder 2"/>
          <p:cNvSpPr>
            <a:spLocks noGrp="1"/>
          </p:cNvSpPr>
          <p:nvPr>
            <p:ph idx="1"/>
          </p:nvPr>
        </p:nvSpPr>
        <p:spPr>
          <a:xfrm>
            <a:off x="2437343" y="2943048"/>
            <a:ext cx="9381251" cy="1384561"/>
          </a:xfrm>
          <a:prstGeom prst="rect">
            <a:avLst/>
          </a:prstGeom>
        </p:spPr>
        <p:txBody>
          <a:bodyPr/>
          <a:lstStyle>
            <a:lvl1pPr algn="ctr">
              <a:defRPr>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Click to edit Master text style</a:t>
            </a:r>
          </a:p>
        </p:txBody>
      </p:sp>
    </p:spTree>
    <p:extLst>
      <p:ext uri="{BB962C8B-B14F-4D97-AF65-F5344CB8AC3E}">
        <p14:creationId xmlns:p14="http://schemas.microsoft.com/office/powerpoint/2010/main" val="29572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416397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3748934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383188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260404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224813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100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323070" y="1946031"/>
            <a:ext cx="9670810" cy="4230931"/>
          </a:xfrm>
          <a:prstGeom prst="rect">
            <a:avLst/>
          </a:prstGeom>
        </p:spPr>
        <p:txBody>
          <a:bodyPr/>
          <a:lstStyle>
            <a:lvl1pPr>
              <a:defRPr>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Stored Data 6"/>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0" name="Picture 9"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2" name="Picture 11"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1" name="Picture 10"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4" name="Rectangle 3">
            <a:extLst>
              <a:ext uri="{FF2B5EF4-FFF2-40B4-BE49-F238E27FC236}">
                <a16:creationId xmlns:a16="http://schemas.microsoft.com/office/drawing/2014/main" id="{0A4515B4-EC6A-4EC9-9A87-77048BFBBA97}"/>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388592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23069" y="1957754"/>
            <a:ext cx="4722499" cy="4219210"/>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03477" y="1957753"/>
            <a:ext cx="4690403" cy="4219209"/>
          </a:xfrm>
          <a:prstGeom prst="rect">
            <a:avLst/>
          </a:prstGeo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Stored Data 8"/>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The logo for career technical education in California. CTE, Learning that works for California."/>
          <p:cNvPicPr>
            <a:picLocks noChangeAspect="1"/>
          </p:cNvPicPr>
          <p:nvPr userDrawn="1"/>
        </p:nvPicPr>
        <p:blipFill>
          <a:blip r:embed="rId2"/>
          <a:stretch>
            <a:fillRect/>
          </a:stretch>
        </p:blipFill>
        <p:spPr>
          <a:xfrm>
            <a:off x="293500" y="393408"/>
            <a:ext cx="1524003" cy="1185674"/>
          </a:xfrm>
          <a:prstGeom prst="rect">
            <a:avLst/>
          </a:prstGeom>
        </p:spPr>
      </p:pic>
      <p:pic>
        <p:nvPicPr>
          <p:cNvPr id="12" name="Picture 11" descr="The seal for the California Department of Education"/>
          <p:cNvPicPr>
            <a:picLocks noChangeAspect="1"/>
          </p:cNvPicPr>
          <p:nvPr userDrawn="1"/>
        </p:nvPicPr>
        <p:blipFill>
          <a:blip r:embed="rId3"/>
          <a:stretch>
            <a:fillRect/>
          </a:stretch>
        </p:blipFill>
        <p:spPr>
          <a:xfrm rot="10800000" flipH="1" flipV="1">
            <a:off x="470614" y="3987484"/>
            <a:ext cx="1169774" cy="1169774"/>
          </a:xfrm>
          <a:prstGeom prst="rect">
            <a:avLst/>
          </a:prstGeom>
        </p:spPr>
      </p:pic>
      <p:pic>
        <p:nvPicPr>
          <p:cNvPr id="14" name="Picture 13" descr="The seal for the California Community Colleges Chancellor's Offic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7" name="Picture 16" descr="The seal for the California State Board of Educati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
        <p:nvSpPr>
          <p:cNvPr id="15" name="Title 1"/>
          <p:cNvSpPr>
            <a:spLocks noGrp="1"/>
          </p:cNvSpPr>
          <p:nvPr>
            <p:ph type="title"/>
          </p:nvPr>
        </p:nvSpPr>
        <p:spPr>
          <a:xfrm>
            <a:off x="2323070" y="365126"/>
            <a:ext cx="9670810" cy="1405060"/>
          </a:xfrm>
          <a:prstGeom prst="rect">
            <a:avLst/>
          </a:prstGeom>
          <a:ln>
            <a:noFill/>
          </a:ln>
        </p:spPr>
        <p:txBody>
          <a:bodyPr anchor="ct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40D2C95-4826-4248-BEB2-B088830EC3FB}"/>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292406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83943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216260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51188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190154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408457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4E14F6-9C3D-468F-AD0E-B00EABA2555F}" type="datetimeFigureOut">
              <a:rPr lang="en-US" smtClean="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31A113-9E23-4719-9091-3593600C5CFE}" type="slidenum">
              <a:rPr lang="en-US" smtClean="0"/>
              <a:t>‹#›</a:t>
            </a:fld>
            <a:endParaRPr lang="en-US" dirty="0"/>
          </a:p>
        </p:txBody>
      </p:sp>
    </p:spTree>
    <p:extLst>
      <p:ext uri="{BB962C8B-B14F-4D97-AF65-F5344CB8AC3E}">
        <p14:creationId xmlns:p14="http://schemas.microsoft.com/office/powerpoint/2010/main" val="52317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15000">
              <a:schemeClr val="accent1">
                <a:lumMod val="60000"/>
                <a:lumOff val="40000"/>
              </a:schemeClr>
            </a:gs>
            <a:gs pos="25000">
              <a:schemeClr val="accent1">
                <a:lumMod val="40000"/>
                <a:lumOff val="60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rot="10800000" flipH="1" flipV="1">
            <a:off x="470614" y="5347707"/>
            <a:ext cx="1169774" cy="1169774"/>
          </a:xfrm>
          <a:prstGeom prst="rect">
            <a:avLst/>
          </a:prstGeom>
        </p:spPr>
      </p:pic>
      <p:sp>
        <p:nvSpPr>
          <p:cNvPr id="8" name="Flowchart: Stored Data 7"/>
          <p:cNvSpPr/>
          <p:nvPr userDrawn="1"/>
        </p:nvSpPr>
        <p:spPr>
          <a:xfrm>
            <a:off x="407773" y="0"/>
            <a:ext cx="1915298" cy="6858001"/>
          </a:xfrm>
          <a:prstGeom prst="flowChartOnlineStorag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06268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logo for career technical education in California. CTE, Learning that works for California."/>
          <p:cNvPicPr>
            <a:picLocks noChangeAspect="1"/>
          </p:cNvPicPr>
          <p:nvPr userDrawn="1"/>
        </p:nvPicPr>
        <p:blipFill>
          <a:blip r:embed="rId6"/>
          <a:stretch>
            <a:fillRect/>
          </a:stretch>
        </p:blipFill>
        <p:spPr>
          <a:xfrm>
            <a:off x="293500" y="393408"/>
            <a:ext cx="1524003" cy="1185674"/>
          </a:xfrm>
          <a:prstGeom prst="rect">
            <a:avLst/>
          </a:prstGeom>
        </p:spPr>
      </p:pic>
      <p:pic>
        <p:nvPicPr>
          <p:cNvPr id="14" name="Picture 13" descr="The logo for the California Department of Education"/>
          <p:cNvPicPr>
            <a:picLocks noChangeAspect="1"/>
          </p:cNvPicPr>
          <p:nvPr userDrawn="1"/>
        </p:nvPicPr>
        <p:blipFill>
          <a:blip r:embed="rId5"/>
          <a:stretch>
            <a:fillRect/>
          </a:stretch>
        </p:blipFill>
        <p:spPr>
          <a:xfrm rot="10800000" flipH="1" flipV="1">
            <a:off x="470614" y="3987484"/>
            <a:ext cx="1169774" cy="1169774"/>
          </a:xfrm>
          <a:prstGeom prst="rect">
            <a:avLst/>
          </a:prstGeom>
        </p:spPr>
      </p:pic>
      <p:pic>
        <p:nvPicPr>
          <p:cNvPr id="15" name="Picture 14" descr="The logo for the California Community Colleges Chancellor's Office"/>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0613" y="5262363"/>
            <a:ext cx="1169774" cy="1169774"/>
          </a:xfrm>
          <a:prstGeom prst="rect">
            <a:avLst/>
          </a:prstGeom>
        </p:spPr>
      </p:pic>
      <p:pic>
        <p:nvPicPr>
          <p:cNvPr id="18" name="Picture 17" descr="The logo for the California State Board of Educati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0976" y="2716157"/>
            <a:ext cx="1169411" cy="1166222"/>
          </a:xfrm>
          <a:prstGeom prst="rect">
            <a:avLst/>
          </a:prstGeom>
        </p:spPr>
      </p:pic>
    </p:spTree>
    <p:extLst>
      <p:ext uri="{BB962C8B-B14F-4D97-AF65-F5344CB8AC3E}">
        <p14:creationId xmlns:p14="http://schemas.microsoft.com/office/powerpoint/2010/main" val="341321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E14F6-9C3D-468F-AD0E-B00EABA2555F}" type="datetimeFigureOut">
              <a:rPr lang="en-US" smtClean="0"/>
              <a:t>7/9/2020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1A113-9E23-4719-9091-3593600C5CFE}" type="slidenum">
              <a:rPr lang="en-US" smtClean="0"/>
              <a:t>‹#›</a:t>
            </a:fld>
            <a:endParaRPr lang="en-US" dirty="0"/>
          </a:p>
        </p:txBody>
      </p:sp>
      <p:pic>
        <p:nvPicPr>
          <p:cNvPr id="7" name="Picture 6"/>
          <p:cNvPicPr>
            <a:picLocks noChangeAspect="1"/>
          </p:cNvPicPr>
          <p:nvPr userDrawn="1"/>
        </p:nvPicPr>
        <p:blipFill>
          <a:blip r:embed="rId13"/>
          <a:stretch>
            <a:fillRect/>
          </a:stretch>
        </p:blipFill>
        <p:spPr>
          <a:xfrm>
            <a:off x="10271135" y="190426"/>
            <a:ext cx="1730366" cy="1731974"/>
          </a:xfrm>
          <a:prstGeom prst="rect">
            <a:avLst/>
          </a:prstGeom>
        </p:spPr>
      </p:pic>
      <p:sp>
        <p:nvSpPr>
          <p:cNvPr id="8" name="Rectangle 7">
            <a:extLst>
              <a:ext uri="{FF2B5EF4-FFF2-40B4-BE49-F238E27FC236}">
                <a16:creationId xmlns:a16="http://schemas.microsoft.com/office/drawing/2014/main" id="{0CD763D5-98A1-43A8-8B5A-CDF6FBEE84A4}"/>
              </a:ext>
            </a:extLst>
          </p:cNvPr>
          <p:cNvSpPr/>
          <p:nvPr userDrawn="1"/>
        </p:nvSpPr>
        <p:spPr>
          <a:xfrm>
            <a:off x="11550830" y="6352807"/>
            <a:ext cx="466794" cy="369332"/>
          </a:xfrm>
          <a:prstGeom prst="rect">
            <a:avLst/>
          </a:prstGeom>
        </p:spPr>
        <p:txBody>
          <a:bodyPr wrap="none">
            <a:spAutoFit/>
          </a:bodyPr>
          <a:lstStyle/>
          <a:p>
            <a:fld id="{22881259-AA62-45A9-A9A2-41309B101DA6}" type="slidenum">
              <a:rPr lang="en-US" smtClean="0">
                <a:latin typeface="Arial" panose="020B0604020202020204" pitchFamily="34" charset="0"/>
                <a:cs typeface="Arial" panose="020B0604020202020204" pitchFamily="34" charset="0"/>
              </a:rPr>
              <a:pPr/>
              <a:t>‹#›</a:t>
            </a:fld>
            <a:endParaRPr lang="en-US" dirty="0"/>
          </a:p>
        </p:txBody>
      </p:sp>
    </p:spTree>
    <p:extLst>
      <p:ext uri="{BB962C8B-B14F-4D97-AF65-F5344CB8AC3E}">
        <p14:creationId xmlns:p14="http://schemas.microsoft.com/office/powerpoint/2010/main" val="306752288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zoom.us/webinar/register/WN_S_S2sCQXRFS3dop2_JT_J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Path2Work@cde.ca.gov"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gov.ca.gov/wp-content/uploads/2019/08/Future-of-Work-EO-N-17-19.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7345" y="393409"/>
            <a:ext cx="9381250" cy="2617077"/>
          </a:xfrm>
        </p:spPr>
        <p:txBody>
          <a:bodyPr/>
          <a:lstStyle/>
          <a:p>
            <a:r>
              <a:rPr lang="en-US" sz="4000" dirty="0">
                <a:effectLst/>
              </a:rPr>
              <a:t>An Update on the California State Plan for Career Technical Education</a:t>
            </a:r>
          </a:p>
        </p:txBody>
      </p:sp>
      <p:sp>
        <p:nvSpPr>
          <p:cNvPr id="5" name="Content Placeholder 4"/>
          <p:cNvSpPr>
            <a:spLocks noGrp="1"/>
          </p:cNvSpPr>
          <p:nvPr>
            <p:ph idx="1"/>
          </p:nvPr>
        </p:nvSpPr>
        <p:spPr>
          <a:xfrm>
            <a:off x="2437344" y="3010486"/>
            <a:ext cx="9381251" cy="824695"/>
          </a:xfrm>
        </p:spPr>
        <p:txBody>
          <a:bodyPr/>
          <a:lstStyle/>
          <a:p>
            <a:pPr marL="0" indent="0">
              <a:buNone/>
            </a:pPr>
            <a:r>
              <a:rPr lang="en-US" sz="2400" dirty="0"/>
              <a:t>Posted by California Department of Education</a:t>
            </a:r>
            <a:br>
              <a:rPr lang="en-US" sz="2400" dirty="0"/>
            </a:br>
            <a:r>
              <a:rPr lang="en-US" sz="2400" dirty="0"/>
              <a:t>July 2020</a:t>
            </a:r>
          </a:p>
        </p:txBody>
      </p:sp>
    </p:spTree>
    <p:extLst>
      <p:ext uri="{BB962C8B-B14F-4D97-AF65-F5344CB8AC3E}">
        <p14:creationId xmlns:p14="http://schemas.microsoft.com/office/powerpoint/2010/main" val="184402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Commission Composition </a:t>
            </a:r>
            <a:r>
              <a:rPr lang="en-US" sz="2400" b="1" dirty="0">
                <a:solidFill>
                  <a:schemeClr val="accent5">
                    <a:lumMod val="50000"/>
                  </a:schemeClr>
                </a:solidFill>
              </a:rPr>
              <a:t>(4)</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fontScale="92500"/>
          </a:bodyPr>
          <a:lstStyle/>
          <a:p>
            <a:r>
              <a:rPr lang="en-US" sz="2600" b="1" dirty="0"/>
              <a:t>Maria Salinas</a:t>
            </a:r>
            <a:r>
              <a:rPr lang="en-US" sz="2600" dirty="0"/>
              <a:t>, of Pasadena, has been president and chief executive officer of the Los Angeles Area Chamber of Commerce since 2018.</a:t>
            </a:r>
          </a:p>
          <a:p>
            <a:r>
              <a:rPr lang="en-US" sz="2600" b="1" dirty="0"/>
              <a:t>Peter Schwartz</a:t>
            </a:r>
            <a:r>
              <a:rPr lang="en-US" sz="2600" dirty="0"/>
              <a:t>, of Berkeley, has been senior vice president for strategic planning and chief future officer at Salesforce.com since 2011. </a:t>
            </a:r>
          </a:p>
          <a:p>
            <a:r>
              <a:rPr lang="en-US" sz="2600" b="1" dirty="0"/>
              <a:t>Henry Stern</a:t>
            </a:r>
            <a:r>
              <a:rPr lang="en-US" sz="2600" dirty="0"/>
              <a:t>, of Calabasas, was elected to represent the 27th California State Senate District in 2016.</a:t>
            </a:r>
          </a:p>
          <a:p>
            <a:r>
              <a:rPr lang="en-US" sz="2600" b="1" dirty="0"/>
              <a:t>Mariana Viturro</a:t>
            </a:r>
            <a:r>
              <a:rPr lang="en-US" sz="2600" dirty="0"/>
              <a:t>, of Berkeley, is deputy director at the National Domestic Workers Alliance. She is board chair of Care in Action and an advisory member of the Supermajority Education Fund.</a:t>
            </a:r>
          </a:p>
          <a:p>
            <a:r>
              <a:rPr lang="en-US" sz="2600" b="1" dirty="0"/>
              <a:t>Betty Yee</a:t>
            </a:r>
            <a:r>
              <a:rPr lang="en-US" sz="2600" dirty="0"/>
              <a:t>, of Alameda, was elected California State Controller in 2014, and has served as a voting member of the California Board of Equalization since 2004.</a:t>
            </a:r>
          </a:p>
          <a:p>
            <a:endParaRPr lang="en-US" dirty="0"/>
          </a:p>
        </p:txBody>
      </p:sp>
    </p:spTree>
    <p:extLst>
      <p:ext uri="{BB962C8B-B14F-4D97-AF65-F5344CB8AC3E}">
        <p14:creationId xmlns:p14="http://schemas.microsoft.com/office/powerpoint/2010/main" val="376213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5">
                    <a:lumMod val="50000"/>
                  </a:schemeClr>
                </a:solidFill>
              </a:rPr>
              <a:t>The Convenings: What Did We Learn?</a:t>
            </a:r>
            <a:br>
              <a:rPr lang="en-US" dirty="0">
                <a:solidFill>
                  <a:srgbClr val="FF6600"/>
                </a:solidFill>
              </a:rPr>
            </a:br>
            <a:endParaRPr lang="en-US" dirty="0"/>
          </a:p>
        </p:txBody>
      </p:sp>
    </p:spTree>
    <p:extLst>
      <p:ext uri="{BB962C8B-B14F-4D97-AF65-F5344CB8AC3E}">
        <p14:creationId xmlns:p14="http://schemas.microsoft.com/office/powerpoint/2010/main" val="285422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076" y="500062"/>
            <a:ext cx="10515600" cy="1325563"/>
          </a:xfrm>
        </p:spPr>
        <p:txBody>
          <a:bodyPr/>
          <a:lstStyle/>
          <a:p>
            <a:r>
              <a:rPr lang="en-US" b="1" dirty="0">
                <a:solidFill>
                  <a:schemeClr val="accent5">
                    <a:lumMod val="50000"/>
                  </a:schemeClr>
                </a:solidFill>
              </a:rPr>
              <a:t>The Convenings:  What Have We Learned?</a:t>
            </a:r>
            <a:br>
              <a:rPr lang="en-US" dirty="0">
                <a:solidFill>
                  <a:srgbClr val="FF6600"/>
                </a:solidFill>
              </a:rPr>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September 2019:  The State of Work in California: </a:t>
            </a:r>
            <a:r>
              <a:rPr lang="en-US" dirty="0"/>
              <a:t>The Commission heard directly from workers describing their personal experience in a changing and more precarious world of work. Policy experts painted a picture of the state of work in California, the role of skills and job quality, and key technologies reshaping work. </a:t>
            </a:r>
          </a:p>
          <a:p>
            <a:r>
              <a:rPr lang="en-US" b="1" dirty="0"/>
              <a:t>October 2019: Technological Change and its Impact on Work: </a:t>
            </a:r>
            <a:r>
              <a:rPr lang="en-US" dirty="0"/>
              <a:t>The Commission focused on technological changes that are and will be shifting the nature of work and jobs and the impacts of technology on manufacturing, trucking, and white-collar work.  The Commission discussed the urgency of new worker protections and safety net approaches, challenged assumptions about technological inevitability, the future of job shortages, and the implicit assumption that workers’ rights and innovation are mutually exclusive.  </a:t>
            </a:r>
          </a:p>
        </p:txBody>
      </p:sp>
    </p:spTree>
    <p:extLst>
      <p:ext uri="{BB962C8B-B14F-4D97-AF65-F5344CB8AC3E}">
        <p14:creationId xmlns:p14="http://schemas.microsoft.com/office/powerpoint/2010/main" val="214662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79" y="500062"/>
            <a:ext cx="10515600" cy="1325563"/>
          </a:xfrm>
        </p:spPr>
        <p:txBody>
          <a:bodyPr>
            <a:normAutofit/>
          </a:bodyPr>
          <a:lstStyle/>
          <a:p>
            <a:r>
              <a:rPr lang="en-US" b="1" dirty="0">
                <a:solidFill>
                  <a:schemeClr val="accent5">
                    <a:lumMod val="50000"/>
                  </a:schemeClr>
                </a:solidFill>
              </a:rPr>
              <a:t>The Convenings:  What Have We learned? </a:t>
            </a:r>
            <a:br>
              <a:rPr lang="en-US" b="1" dirty="0">
                <a:solidFill>
                  <a:schemeClr val="accent5">
                    <a:lumMod val="50000"/>
                  </a:schemeClr>
                </a:solidFill>
              </a:rPr>
            </a:br>
            <a:r>
              <a:rPr lang="en-US" sz="2400" b="1" dirty="0">
                <a:solidFill>
                  <a:schemeClr val="accent5">
                    <a:lumMod val="50000"/>
                  </a:schemeClr>
                </a:solidFill>
              </a:rPr>
              <a:t>(1)</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a:t>November 2019:  Education, Skills, and Job Quality: </a:t>
            </a:r>
            <a:r>
              <a:rPr lang="en-US" dirty="0"/>
              <a:t>The Commission heard research challenging the value of a college degree as a guarantor of economic security, with benefits accruing to college graduates unequally distributed along racial and generational lines. The session shifted to job quality as an imperative for economic development and skills training.</a:t>
            </a:r>
          </a:p>
          <a:p>
            <a:r>
              <a:rPr lang="en-US" b="1" dirty="0"/>
              <a:t>December 2019:  Low-Wage Work and Economic Equity:  </a:t>
            </a:r>
            <a:r>
              <a:rPr lang="en-US" dirty="0"/>
              <a:t>Commissioners learned about the troubling fact that half of all California workers are trapped in low-wage work situations, with workers of color most profoundly affected. Also a small business owner and representative described the unique challenges of small business: cost, administrative complexity and liability, and recommended new interventions to support small business.  </a:t>
            </a:r>
          </a:p>
        </p:txBody>
      </p:sp>
    </p:spTree>
    <p:extLst>
      <p:ext uri="{BB962C8B-B14F-4D97-AF65-F5344CB8AC3E}">
        <p14:creationId xmlns:p14="http://schemas.microsoft.com/office/powerpoint/2010/main" val="105198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62" y="349360"/>
            <a:ext cx="10515600" cy="1325563"/>
          </a:xfrm>
        </p:spPr>
        <p:txBody>
          <a:bodyPr/>
          <a:lstStyle/>
          <a:p>
            <a:r>
              <a:rPr lang="en-US" b="1" dirty="0">
                <a:solidFill>
                  <a:schemeClr val="accent5">
                    <a:lumMod val="50000"/>
                  </a:schemeClr>
                </a:solidFill>
              </a:rPr>
              <a:t>The Convenings:  What Have We Learned?</a:t>
            </a:r>
            <a:br>
              <a:rPr lang="en-US" b="1" dirty="0">
                <a:solidFill>
                  <a:schemeClr val="accent5">
                    <a:lumMod val="50000"/>
                  </a:schemeClr>
                </a:solidFill>
              </a:rPr>
            </a:br>
            <a:r>
              <a:rPr lang="en-US" sz="2400" b="1" dirty="0">
                <a:solidFill>
                  <a:schemeClr val="accent5">
                    <a:lumMod val="50000"/>
                  </a:schemeClr>
                </a:solidFill>
              </a:rPr>
              <a:t>(2)</a:t>
            </a:r>
            <a:endParaRPr lang="en-US" b="1" dirty="0">
              <a:solidFill>
                <a:schemeClr val="accent5">
                  <a:lumMod val="50000"/>
                </a:schemeClr>
              </a:solidFill>
            </a:endParaRPr>
          </a:p>
        </p:txBody>
      </p:sp>
      <p:sp>
        <p:nvSpPr>
          <p:cNvPr id="3" name="Content Placeholder 2"/>
          <p:cNvSpPr>
            <a:spLocks noGrp="1"/>
          </p:cNvSpPr>
          <p:nvPr>
            <p:ph idx="1"/>
          </p:nvPr>
        </p:nvSpPr>
        <p:spPr/>
        <p:txBody>
          <a:bodyPr/>
          <a:lstStyle/>
          <a:p>
            <a:r>
              <a:rPr lang="en-US" b="1" dirty="0"/>
              <a:t>January 2020:  Employment and Labor Law in the New Economy: </a:t>
            </a:r>
            <a:r>
              <a:rPr lang="en-US" dirty="0"/>
              <a:t>Experts described technological changes in worker surveillance, algorithmic hiring and decision-making, and the unseen work of humans in artificial intelligence and algorithm based work, which have made labor and employment law created in the 20</a:t>
            </a:r>
            <a:r>
              <a:rPr lang="en-US" baseline="30000" dirty="0"/>
              <a:t>th</a:t>
            </a:r>
            <a:r>
              <a:rPr lang="en-US" dirty="0"/>
              <a:t> century obsolete, and require new worker protections. The Commission also heard how some corporate leaders are re-envisioning the purpose of corporations and promoting a new framework that prioritizes multiple stakeholders, beyond shareholder interests.  </a:t>
            </a:r>
          </a:p>
        </p:txBody>
      </p:sp>
    </p:spTree>
    <p:extLst>
      <p:ext uri="{BB962C8B-B14F-4D97-AF65-F5344CB8AC3E}">
        <p14:creationId xmlns:p14="http://schemas.microsoft.com/office/powerpoint/2010/main" val="175107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97" y="302063"/>
            <a:ext cx="10515600" cy="1325563"/>
          </a:xfrm>
        </p:spPr>
        <p:txBody>
          <a:bodyPr/>
          <a:lstStyle/>
          <a:p>
            <a:r>
              <a:rPr lang="en-US" b="1" dirty="0">
                <a:solidFill>
                  <a:schemeClr val="accent5">
                    <a:lumMod val="50000"/>
                  </a:schemeClr>
                </a:solidFill>
              </a:rPr>
              <a:t>The Convenings:  What Have We Learned?</a:t>
            </a:r>
          </a:p>
        </p:txBody>
      </p:sp>
      <p:sp>
        <p:nvSpPr>
          <p:cNvPr id="3" name="Content Placeholder 2"/>
          <p:cNvSpPr>
            <a:spLocks noGrp="1"/>
          </p:cNvSpPr>
          <p:nvPr>
            <p:ph idx="1"/>
          </p:nvPr>
        </p:nvSpPr>
        <p:spPr/>
        <p:txBody>
          <a:bodyPr>
            <a:normAutofit fontScale="92500" lnSpcReduction="10000"/>
          </a:bodyPr>
          <a:lstStyle/>
          <a:p>
            <a:r>
              <a:rPr lang="en-US" b="1" dirty="0"/>
              <a:t>February 2020: Social Policy, Work, and Economic Security</a:t>
            </a:r>
            <a:r>
              <a:rPr lang="en-US" dirty="0"/>
              <a:t>: The Commission heard about several initiatives that consider how technological developments can create opportunities to address problems of low-wage work and economic insecurity, including Alia, an online platform through which domestic work employers could contribute to accounts for domestic workers to access employment benefits. The Commission also heard about proposals for ‘universal family care,’ an emerging policy idea that would combine child care, family medical leave, and elder care, as a way to address the complex, intertwined challenges of an aging population, greater need for care work, and the unaffordability of family care for many workers. The Commission also had a conversation about the for-benefit business structure and how California can support private firms that are committed to pursuing social benefits. </a:t>
            </a:r>
          </a:p>
        </p:txBody>
      </p:sp>
    </p:spTree>
    <p:extLst>
      <p:ext uri="{BB962C8B-B14F-4D97-AF65-F5344CB8AC3E}">
        <p14:creationId xmlns:p14="http://schemas.microsoft.com/office/powerpoint/2010/main" val="428471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5">
                    <a:lumMod val="50000"/>
                  </a:schemeClr>
                </a:solidFill>
              </a:rPr>
              <a:t>The Listening Sessions</a:t>
            </a:r>
          </a:p>
        </p:txBody>
      </p:sp>
      <p:sp>
        <p:nvSpPr>
          <p:cNvPr id="3" name="Text Placeholder 2"/>
          <p:cNvSpPr>
            <a:spLocks noGrp="1"/>
          </p:cNvSpPr>
          <p:nvPr>
            <p:ph type="body" idx="1"/>
          </p:nvPr>
        </p:nvSpPr>
        <p:spPr/>
        <p:txBody>
          <a:bodyPr>
            <a:normAutofit fontScale="47500" lnSpcReduction="20000"/>
          </a:bodyPr>
          <a:lstStyle/>
          <a:p>
            <a:endParaRPr lang="en-US" dirty="0"/>
          </a:p>
          <a:p>
            <a:r>
              <a:rPr lang="en-US" sz="6700" dirty="0"/>
              <a:t>Industry Sectors</a:t>
            </a:r>
            <a:r>
              <a:rPr lang="en-US" dirty="0"/>
              <a:t>				</a:t>
            </a:r>
          </a:p>
        </p:txBody>
      </p:sp>
      <p:sp>
        <p:nvSpPr>
          <p:cNvPr id="4" name="Content Placeholder 3"/>
          <p:cNvSpPr>
            <a:spLocks noGrp="1"/>
          </p:cNvSpPr>
          <p:nvPr>
            <p:ph sz="half" idx="2"/>
          </p:nvPr>
        </p:nvSpPr>
        <p:spPr/>
        <p:txBody>
          <a:bodyPr>
            <a:normAutofit/>
          </a:bodyPr>
          <a:lstStyle/>
          <a:p>
            <a:r>
              <a:rPr lang="en-US" sz="3200" dirty="0"/>
              <a:t>Entertainment</a:t>
            </a:r>
          </a:p>
          <a:p>
            <a:r>
              <a:rPr lang="en-US" sz="3200" dirty="0"/>
              <a:t>Port and Logistics</a:t>
            </a:r>
          </a:p>
          <a:p>
            <a:r>
              <a:rPr lang="en-US" sz="3200" dirty="0"/>
              <a:t>Military</a:t>
            </a:r>
          </a:p>
          <a:p>
            <a:r>
              <a:rPr lang="en-US" sz="3200" dirty="0"/>
              <a:t>Technology: Remote Work</a:t>
            </a:r>
          </a:p>
          <a:p>
            <a:r>
              <a:rPr lang="en-US" sz="3200" dirty="0"/>
              <a:t>Higher Education Council</a:t>
            </a:r>
          </a:p>
        </p:txBody>
      </p:sp>
      <p:sp>
        <p:nvSpPr>
          <p:cNvPr id="5" name="Text Placeholder 4"/>
          <p:cNvSpPr>
            <a:spLocks noGrp="1"/>
          </p:cNvSpPr>
          <p:nvPr>
            <p:ph type="body" sz="quarter" idx="3"/>
          </p:nvPr>
        </p:nvSpPr>
        <p:spPr>
          <a:xfrm>
            <a:off x="6169024" y="1555039"/>
            <a:ext cx="5183188" cy="823912"/>
          </a:xfrm>
        </p:spPr>
        <p:txBody>
          <a:bodyPr>
            <a:normAutofit/>
          </a:bodyPr>
          <a:lstStyle/>
          <a:p>
            <a:r>
              <a:rPr lang="en-US" sz="3200" dirty="0"/>
              <a:t>Worker Voices</a:t>
            </a:r>
          </a:p>
        </p:txBody>
      </p:sp>
      <p:sp>
        <p:nvSpPr>
          <p:cNvPr id="6" name="Content Placeholder 5"/>
          <p:cNvSpPr>
            <a:spLocks noGrp="1"/>
          </p:cNvSpPr>
          <p:nvPr>
            <p:ph sz="quarter" idx="4"/>
          </p:nvPr>
        </p:nvSpPr>
        <p:spPr/>
        <p:txBody>
          <a:bodyPr>
            <a:normAutofit/>
          </a:bodyPr>
          <a:lstStyle/>
          <a:p>
            <a:r>
              <a:rPr lang="en-US" sz="3200" dirty="0"/>
              <a:t>Day Laborers</a:t>
            </a:r>
          </a:p>
          <a:p>
            <a:r>
              <a:rPr lang="en-US" sz="3200" dirty="0"/>
              <a:t>Immigrants</a:t>
            </a:r>
          </a:p>
          <a:p>
            <a:r>
              <a:rPr lang="en-US" sz="3200" dirty="0"/>
              <a:t>Youth</a:t>
            </a:r>
          </a:p>
          <a:p>
            <a:r>
              <a:rPr lang="en-US" sz="3200" dirty="0"/>
              <a:t>Justice Involved</a:t>
            </a:r>
          </a:p>
        </p:txBody>
      </p:sp>
    </p:spTree>
    <p:extLst>
      <p:ext uri="{BB962C8B-B14F-4D97-AF65-F5344CB8AC3E}">
        <p14:creationId xmlns:p14="http://schemas.microsoft.com/office/powerpoint/2010/main" val="251888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609080"/>
            <a:ext cx="10515600" cy="1325563"/>
          </a:xfrm>
        </p:spPr>
        <p:txBody>
          <a:bodyPr/>
          <a:lstStyle/>
          <a:p>
            <a:r>
              <a:rPr lang="en-US" b="1" dirty="0">
                <a:solidFill>
                  <a:schemeClr val="accent5">
                    <a:lumMod val="50000"/>
                  </a:schemeClr>
                </a:solidFill>
              </a:rPr>
              <a:t>The Challenges:</a:t>
            </a:r>
          </a:p>
        </p:txBody>
      </p:sp>
      <p:sp>
        <p:nvSpPr>
          <p:cNvPr id="3" name="Text Placeholder 2"/>
          <p:cNvSpPr>
            <a:spLocks noGrp="1"/>
          </p:cNvSpPr>
          <p:nvPr>
            <p:ph type="body" idx="1"/>
          </p:nvPr>
        </p:nvSpPr>
        <p:spPr>
          <a:xfrm>
            <a:off x="836610" y="1837531"/>
            <a:ext cx="5157787" cy="823912"/>
          </a:xfrm>
        </p:spPr>
        <p:txBody>
          <a:bodyPr/>
          <a:lstStyle/>
          <a:p>
            <a:r>
              <a:rPr lang="en-US" dirty="0"/>
              <a:t>Challenges of inequity, economic mobility, and low-quality work</a:t>
            </a:r>
          </a:p>
        </p:txBody>
      </p:sp>
      <p:sp>
        <p:nvSpPr>
          <p:cNvPr id="4" name="Content Placeholder 3"/>
          <p:cNvSpPr>
            <a:spLocks noGrp="1"/>
          </p:cNvSpPr>
          <p:nvPr>
            <p:ph sz="half" idx="2"/>
          </p:nvPr>
        </p:nvSpPr>
        <p:spPr>
          <a:xfrm>
            <a:off x="836611" y="2808287"/>
            <a:ext cx="5157787" cy="3684588"/>
          </a:xfrm>
        </p:spPr>
        <p:txBody>
          <a:bodyPr>
            <a:normAutofit fontScale="92500" lnSpcReduction="20000"/>
          </a:bodyPr>
          <a:lstStyle/>
          <a:p>
            <a:r>
              <a:rPr lang="en-US" dirty="0"/>
              <a:t>Address the unequal distribution of wages, income, and wealth</a:t>
            </a:r>
          </a:p>
          <a:p>
            <a:r>
              <a:rPr lang="en-US" dirty="0">
                <a:solidFill>
                  <a:srgbClr val="000000"/>
                </a:solidFill>
                <a:latin typeface="Calibri" panose="020F0502020204030204" pitchFamily="34" charset="0"/>
                <a:cs typeface="Calibri" panose="020F0502020204030204" pitchFamily="34" charset="0"/>
              </a:rPr>
              <a:t>Tackle workforce inequalities across race, gender, and for vulnerable populations</a:t>
            </a:r>
          </a:p>
          <a:p>
            <a:r>
              <a:rPr lang="en-US" dirty="0">
                <a:latin typeface="Calibri" panose="020F0502020204030204" pitchFamily="34" charset="0"/>
                <a:cs typeface="Calibri" panose="020F0502020204030204" pitchFamily="34" charset="0"/>
              </a:rPr>
              <a:t>Tackle workforce inequalities across geography</a:t>
            </a:r>
          </a:p>
          <a:p>
            <a:r>
              <a:rPr lang="en-US" dirty="0">
                <a:latin typeface="Calibri" panose="020F0502020204030204" pitchFamily="34" charset="0"/>
                <a:cs typeface="Calibri" panose="020F0502020204030204" pitchFamily="34" charset="0"/>
              </a:rPr>
              <a:t>Ensure that more workers have quality jobs</a:t>
            </a:r>
          </a:p>
          <a:p>
            <a:r>
              <a:rPr lang="en-US" dirty="0">
                <a:latin typeface="Calibri" panose="020F0502020204030204" pitchFamily="34" charset="0"/>
                <a:cs typeface="Calibri" panose="020F0502020204030204" pitchFamily="34" charset="0"/>
              </a:rPr>
              <a:t>Empower worker voice and organization</a:t>
            </a:r>
          </a:p>
        </p:txBody>
      </p:sp>
      <p:sp>
        <p:nvSpPr>
          <p:cNvPr id="5" name="Text Placeholder 4"/>
          <p:cNvSpPr>
            <a:spLocks noGrp="1"/>
          </p:cNvSpPr>
          <p:nvPr>
            <p:ph type="body" sz="quarter" idx="3"/>
          </p:nvPr>
        </p:nvSpPr>
        <p:spPr>
          <a:xfrm>
            <a:off x="6172200" y="1837531"/>
            <a:ext cx="5183188" cy="823912"/>
          </a:xfrm>
        </p:spPr>
        <p:txBody>
          <a:bodyPr/>
          <a:lstStyle/>
          <a:p>
            <a:r>
              <a:rPr lang="en-US" dirty="0"/>
              <a:t>Challenges of work-adjacent issues and broader quality of life</a:t>
            </a:r>
          </a:p>
        </p:txBody>
      </p:sp>
      <p:sp>
        <p:nvSpPr>
          <p:cNvPr id="6" name="Content Placeholder 5"/>
          <p:cNvSpPr>
            <a:spLocks noGrp="1"/>
          </p:cNvSpPr>
          <p:nvPr>
            <p:ph sz="quarter" idx="4"/>
          </p:nvPr>
        </p:nvSpPr>
        <p:spPr>
          <a:xfrm>
            <a:off x="6172200" y="2805358"/>
            <a:ext cx="5183188" cy="3684588"/>
          </a:xfrm>
        </p:spPr>
        <p:txBody>
          <a:bodyPr>
            <a:normAutofit/>
          </a:bodyPr>
          <a:lstStyle/>
          <a:p>
            <a:r>
              <a:rPr lang="en-US" sz="2600" dirty="0"/>
              <a:t>Address work-adjacent issues that create barriers to employment and job quality</a:t>
            </a:r>
          </a:p>
          <a:p>
            <a:r>
              <a:rPr lang="en-US" sz="2600" dirty="0"/>
              <a:t>Modernize and strengthen the social safety net</a:t>
            </a:r>
          </a:p>
        </p:txBody>
      </p:sp>
    </p:spTree>
    <p:extLst>
      <p:ext uri="{BB962C8B-B14F-4D97-AF65-F5344CB8AC3E}">
        <p14:creationId xmlns:p14="http://schemas.microsoft.com/office/powerpoint/2010/main" val="75935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5">
                    <a:lumMod val="50000"/>
                  </a:schemeClr>
                </a:solidFill>
              </a:rPr>
              <a:t>The Opportunities:</a:t>
            </a:r>
          </a:p>
        </p:txBody>
      </p:sp>
      <p:sp>
        <p:nvSpPr>
          <p:cNvPr id="8" name="Content Placeholder 7"/>
          <p:cNvSpPr>
            <a:spLocks noGrp="1"/>
          </p:cNvSpPr>
          <p:nvPr>
            <p:ph idx="1"/>
          </p:nvPr>
        </p:nvSpPr>
        <p:spPr/>
        <p:txBody>
          <a:bodyPr/>
          <a:lstStyle/>
          <a:p>
            <a:r>
              <a:rPr lang="en-US" dirty="0"/>
              <a:t>Support workers in transition</a:t>
            </a:r>
          </a:p>
          <a:p>
            <a:pPr marL="0" indent="0">
              <a:buNone/>
            </a:pPr>
            <a:endParaRPr lang="en-US" dirty="0"/>
          </a:p>
          <a:p>
            <a:r>
              <a:rPr lang="en-US" dirty="0"/>
              <a:t>Safely enable technology and protect workers in a data-driven future</a:t>
            </a:r>
          </a:p>
          <a:p>
            <a:pPr marL="0" indent="0">
              <a:buNone/>
            </a:pPr>
            <a:endParaRPr lang="en-US" dirty="0"/>
          </a:p>
          <a:p>
            <a:r>
              <a:rPr lang="en-US" dirty="0"/>
              <a:t>Build skills to prepare for the jobs of the future</a:t>
            </a:r>
          </a:p>
          <a:p>
            <a:pPr marL="0" indent="0">
              <a:buNone/>
            </a:pPr>
            <a:endParaRPr lang="en-US" dirty="0"/>
          </a:p>
          <a:p>
            <a:r>
              <a:rPr lang="en-US" dirty="0"/>
              <a:t>Make the most of California’s position as a global leader in innovation to make California the place where workers thrive</a:t>
            </a:r>
          </a:p>
        </p:txBody>
      </p:sp>
    </p:spTree>
    <p:extLst>
      <p:ext uri="{BB962C8B-B14F-4D97-AF65-F5344CB8AC3E}">
        <p14:creationId xmlns:p14="http://schemas.microsoft.com/office/powerpoint/2010/main" val="301135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Framework for Recommendations</a:t>
            </a:r>
          </a:p>
        </p:txBody>
      </p:sp>
      <p:sp>
        <p:nvSpPr>
          <p:cNvPr id="3" name="Content Placeholder 2"/>
          <p:cNvSpPr>
            <a:spLocks noGrp="1"/>
          </p:cNvSpPr>
          <p:nvPr>
            <p:ph idx="1"/>
          </p:nvPr>
        </p:nvSpPr>
        <p:spPr/>
        <p:txBody>
          <a:bodyPr/>
          <a:lstStyle/>
          <a:p>
            <a:r>
              <a:rPr lang="en-US" dirty="0"/>
              <a:t>Raise the floor across all forms of work and for all workers in California</a:t>
            </a:r>
          </a:p>
          <a:p>
            <a:r>
              <a:rPr lang="en-US" dirty="0"/>
              <a:t>Make California known for quality jobs and high-road employers, while building on California’s history as a great place to start and run a company</a:t>
            </a:r>
          </a:p>
          <a:p>
            <a:r>
              <a:rPr lang="en-US" dirty="0"/>
              <a:t>Future-proof California to meet future demands and challenges, continue to lead in innovation and grow jobs and the economy</a:t>
            </a:r>
          </a:p>
          <a:p>
            <a:r>
              <a:rPr lang="en-US" dirty="0"/>
              <a:t>Address work-adjacent barriers to employment to work and livelihoods</a:t>
            </a:r>
          </a:p>
        </p:txBody>
      </p:sp>
    </p:spTree>
    <p:extLst>
      <p:ext uri="{BB962C8B-B14F-4D97-AF65-F5344CB8AC3E}">
        <p14:creationId xmlns:p14="http://schemas.microsoft.com/office/powerpoint/2010/main" val="421937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B2642E-D813-4B0F-A247-122BD98D3F94}"/>
              </a:ext>
            </a:extLst>
          </p:cNvPr>
          <p:cNvSpPr>
            <a:spLocks noGrp="1"/>
          </p:cNvSpPr>
          <p:nvPr>
            <p:ph type="title"/>
          </p:nvPr>
        </p:nvSpPr>
        <p:spPr>
          <a:xfrm>
            <a:off x="2323069" y="487680"/>
            <a:ext cx="9670809" cy="731521"/>
          </a:xfrm>
        </p:spPr>
        <p:txBody>
          <a:bodyPr/>
          <a:lstStyle/>
          <a:p>
            <a:pPr algn="ctr"/>
            <a:r>
              <a:rPr lang="en-US" sz="4400" b="1" dirty="0">
                <a:latin typeface="Arial" panose="020B0604020202020204" pitchFamily="34" charset="0"/>
                <a:cs typeface="Arial" panose="020B0604020202020204" pitchFamily="34" charset="0"/>
              </a:rPr>
              <a:t>Presentation Overview</a:t>
            </a:r>
          </a:p>
        </p:txBody>
      </p:sp>
      <p:sp>
        <p:nvSpPr>
          <p:cNvPr id="3" name="Content Placeholder 2">
            <a:extLst>
              <a:ext uri="{FF2B5EF4-FFF2-40B4-BE49-F238E27FC236}">
                <a16:creationId xmlns:a16="http://schemas.microsoft.com/office/drawing/2014/main" id="{EF1CA508-F281-4397-9E5A-0EA7AFA809C7}"/>
              </a:ext>
            </a:extLst>
          </p:cNvPr>
          <p:cNvSpPr>
            <a:spLocks noGrp="1"/>
          </p:cNvSpPr>
          <p:nvPr>
            <p:ph idx="1"/>
          </p:nvPr>
        </p:nvSpPr>
        <p:spPr>
          <a:xfrm>
            <a:off x="2323070" y="1701800"/>
            <a:ext cx="9670810" cy="4196080"/>
          </a:xfrm>
        </p:spPr>
        <p:txBody>
          <a:bodyPr>
            <a:normAutofit/>
          </a:bodyPr>
          <a:lstStyle/>
          <a:p>
            <a:pPr>
              <a:spcAft>
                <a:spcPts val="1800"/>
              </a:spcAft>
            </a:pPr>
            <a:r>
              <a:rPr lang="en-US" dirty="0"/>
              <a:t> Future of Work Commission </a:t>
            </a:r>
          </a:p>
          <a:p>
            <a:pPr marL="344488" lvl="2" indent="-344488">
              <a:lnSpc>
                <a:spcPct val="100000"/>
              </a:lnSpc>
              <a:spcBef>
                <a:spcPts val="1000"/>
              </a:spcBef>
              <a:spcAft>
                <a:spcPts val="1800"/>
              </a:spcAft>
            </a:pPr>
            <a:r>
              <a:rPr lang="en-US" sz="2800" dirty="0"/>
              <a:t>Update on the California State Plan for Career and Technical Education (CTE)</a:t>
            </a:r>
          </a:p>
        </p:txBody>
      </p:sp>
    </p:spTree>
    <p:extLst>
      <p:ext uri="{BB962C8B-B14F-4D97-AF65-F5344CB8AC3E}">
        <p14:creationId xmlns:p14="http://schemas.microsoft.com/office/powerpoint/2010/main" val="396733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Raise the Floor Across All Forms of Work </a:t>
            </a:r>
            <a:br>
              <a:rPr lang="en-US" b="1" dirty="0">
                <a:solidFill>
                  <a:schemeClr val="accent5">
                    <a:lumMod val="50000"/>
                  </a:schemeClr>
                </a:solidFill>
              </a:rPr>
            </a:br>
            <a:r>
              <a:rPr lang="en-US" b="1" dirty="0">
                <a:solidFill>
                  <a:schemeClr val="accent5">
                    <a:lumMod val="50000"/>
                  </a:schemeClr>
                </a:solidFill>
              </a:rPr>
              <a:t>and for All Workers in California</a:t>
            </a:r>
          </a:p>
        </p:txBody>
      </p:sp>
      <p:sp>
        <p:nvSpPr>
          <p:cNvPr id="3" name="Content Placeholder 2"/>
          <p:cNvSpPr>
            <a:spLocks noGrp="1"/>
          </p:cNvSpPr>
          <p:nvPr>
            <p:ph idx="1"/>
          </p:nvPr>
        </p:nvSpPr>
        <p:spPr/>
        <p:txBody>
          <a:bodyPr/>
          <a:lstStyle/>
          <a:p>
            <a:r>
              <a:rPr lang="en-US" dirty="0"/>
              <a:t>Eliminate working poverty, which is especially present in large, growing, and work-enabling sectors like care and services</a:t>
            </a:r>
          </a:p>
          <a:p>
            <a:r>
              <a:rPr lang="en-US" dirty="0"/>
              <a:t>Create a 21st century employee benefits model and safety net that complements work</a:t>
            </a:r>
          </a:p>
          <a:p>
            <a:r>
              <a:rPr lang="en-US" dirty="0"/>
              <a:t>Increase opportunities to improve employment, wages, and economic mobility for disadvantaged groups</a:t>
            </a:r>
          </a:p>
          <a:p>
            <a:r>
              <a:rPr lang="en-US" dirty="0"/>
              <a:t>Elevate job growth, income, and access to quality jobs in all regions across California</a:t>
            </a:r>
          </a:p>
        </p:txBody>
      </p:sp>
    </p:spTree>
    <p:extLst>
      <p:ext uri="{BB962C8B-B14F-4D97-AF65-F5344CB8AC3E}">
        <p14:creationId xmlns:p14="http://schemas.microsoft.com/office/powerpoint/2010/main" val="96973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29" y="323244"/>
            <a:ext cx="10515600" cy="1325563"/>
          </a:xfrm>
        </p:spPr>
        <p:txBody>
          <a:bodyPr>
            <a:noAutofit/>
          </a:bodyPr>
          <a:lstStyle/>
          <a:p>
            <a:r>
              <a:rPr lang="en-US" sz="2800" b="1" dirty="0">
                <a:solidFill>
                  <a:schemeClr val="accent5">
                    <a:lumMod val="50000"/>
                  </a:schemeClr>
                </a:solidFill>
              </a:rPr>
              <a:t>Make California a Place Known for Quality Jobs and High-Road </a:t>
            </a:r>
            <a:br>
              <a:rPr lang="en-US" sz="2800" b="1" dirty="0">
                <a:solidFill>
                  <a:schemeClr val="accent5">
                    <a:lumMod val="50000"/>
                  </a:schemeClr>
                </a:solidFill>
              </a:rPr>
            </a:br>
            <a:r>
              <a:rPr lang="en-US" sz="2800" b="1" dirty="0">
                <a:solidFill>
                  <a:schemeClr val="accent5">
                    <a:lumMod val="50000"/>
                  </a:schemeClr>
                </a:solidFill>
              </a:rPr>
              <a:t>Employers, While Building on California’s History as a Great Place to </a:t>
            </a:r>
            <a:br>
              <a:rPr lang="en-US" sz="2800" b="1" dirty="0">
                <a:solidFill>
                  <a:schemeClr val="accent5">
                    <a:lumMod val="50000"/>
                  </a:schemeClr>
                </a:solidFill>
              </a:rPr>
            </a:br>
            <a:r>
              <a:rPr lang="en-US" sz="2800" b="1" dirty="0">
                <a:solidFill>
                  <a:schemeClr val="accent5">
                    <a:lumMod val="50000"/>
                  </a:schemeClr>
                </a:solidFill>
              </a:rPr>
              <a:t>Start and Run a Company </a:t>
            </a:r>
          </a:p>
        </p:txBody>
      </p:sp>
      <p:sp>
        <p:nvSpPr>
          <p:cNvPr id="3" name="Content Placeholder 2"/>
          <p:cNvSpPr>
            <a:spLocks noGrp="1"/>
          </p:cNvSpPr>
          <p:nvPr>
            <p:ph idx="1"/>
          </p:nvPr>
        </p:nvSpPr>
        <p:spPr>
          <a:xfrm>
            <a:off x="370529" y="1648807"/>
            <a:ext cx="10515600" cy="4351338"/>
          </a:xfrm>
        </p:spPr>
        <p:txBody>
          <a:bodyPr>
            <a:normAutofit/>
          </a:bodyPr>
          <a:lstStyle/>
          <a:p>
            <a:pPr marL="0" indent="0">
              <a:buNone/>
            </a:pPr>
            <a:endParaRPr lang="en-US" dirty="0"/>
          </a:p>
          <a:p>
            <a:pPr lvl="1"/>
            <a:r>
              <a:rPr lang="en-US" sz="2800" dirty="0">
                <a:solidFill>
                  <a:srgbClr val="000000"/>
                </a:solidFill>
                <a:latin typeface="Calibri" panose="020F0502020204030204" pitchFamily="34" charset="0"/>
                <a:cs typeface="Calibri" panose="020F0502020204030204" pitchFamily="34" charset="0"/>
              </a:rPr>
              <a:t>Establish a Job Quality Index for California and grow the share of quality jobs</a:t>
            </a:r>
          </a:p>
          <a:p>
            <a:pPr marL="457200" lvl="1" indent="0">
              <a:buNone/>
            </a:pPr>
            <a:endParaRPr lang="en-US" sz="2800" dirty="0">
              <a:solidFill>
                <a:srgbClr val="000000"/>
              </a:solidFill>
              <a:latin typeface="HelveticaNeueLT Std"/>
            </a:endParaRPr>
          </a:p>
          <a:p>
            <a:pPr lvl="1"/>
            <a:r>
              <a:rPr lang="en-US" sz="2800" dirty="0"/>
              <a:t>Harness the unique role and responsibility of California’s largest employers and large technology companies to create pathways to quality jobs</a:t>
            </a:r>
          </a:p>
          <a:p>
            <a:pPr lvl="1"/>
            <a:endParaRPr lang="en-US" sz="2800" dirty="0"/>
          </a:p>
          <a:p>
            <a:pPr lvl="1"/>
            <a:r>
              <a:rPr lang="en-US" sz="2800" dirty="0"/>
              <a:t>Increase worker power and organization in Californi</a:t>
            </a:r>
            <a:r>
              <a:rPr lang="en-US" dirty="0"/>
              <a:t>a</a:t>
            </a:r>
          </a:p>
          <a:p>
            <a:pPr marL="457200" lvl="1" indent="0">
              <a:buNone/>
            </a:pPr>
            <a:endParaRPr lang="en-US" dirty="0"/>
          </a:p>
        </p:txBody>
      </p:sp>
    </p:spTree>
    <p:extLst>
      <p:ext uri="{BB962C8B-B14F-4D97-AF65-F5344CB8AC3E}">
        <p14:creationId xmlns:p14="http://schemas.microsoft.com/office/powerpoint/2010/main" val="23137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18" y="173739"/>
            <a:ext cx="10515600" cy="1325563"/>
          </a:xfrm>
        </p:spPr>
        <p:txBody>
          <a:bodyPr>
            <a:noAutofit/>
          </a:bodyPr>
          <a:lstStyle/>
          <a:p>
            <a:r>
              <a:rPr lang="en-US" sz="3200" b="1" dirty="0">
                <a:solidFill>
                  <a:schemeClr val="accent5">
                    <a:lumMod val="50000"/>
                  </a:schemeClr>
                </a:solidFill>
              </a:rPr>
              <a:t>Future-Proof California to Meet Future Demands and Challenges, Continue Leading in</a:t>
            </a:r>
            <a:br>
              <a:rPr lang="en-US" sz="3200" b="1" dirty="0">
                <a:solidFill>
                  <a:schemeClr val="accent5">
                    <a:lumMod val="50000"/>
                  </a:schemeClr>
                </a:solidFill>
              </a:rPr>
            </a:br>
            <a:r>
              <a:rPr lang="en-US" sz="3200" b="1" dirty="0">
                <a:solidFill>
                  <a:schemeClr val="accent5">
                    <a:lumMod val="50000"/>
                  </a:schemeClr>
                </a:solidFill>
              </a:rPr>
              <a:t>Innovation, and Grow Jobs and the Economy</a:t>
            </a:r>
          </a:p>
        </p:txBody>
      </p:sp>
      <p:sp>
        <p:nvSpPr>
          <p:cNvPr id="3" name="Content Placeholder 2"/>
          <p:cNvSpPr>
            <a:spLocks noGrp="1"/>
          </p:cNvSpPr>
          <p:nvPr>
            <p:ph idx="1"/>
          </p:nvPr>
        </p:nvSpPr>
        <p:spPr>
          <a:xfrm>
            <a:off x="583018" y="1499302"/>
            <a:ext cx="10770782" cy="4747462"/>
          </a:xfrm>
        </p:spPr>
        <p:txBody>
          <a:bodyPr>
            <a:normAutofit fontScale="92500" lnSpcReduction="20000"/>
          </a:bodyPr>
          <a:lstStyle/>
          <a:p>
            <a:pPr lvl="1"/>
            <a:endParaRPr lang="en-US" dirty="0"/>
          </a:p>
          <a:p>
            <a:r>
              <a:rPr lang="en-US" dirty="0"/>
              <a:t>Capitalize on California’s strengths and priorities to reinvigorate innovation and generate more jobs in fast-growing sectors</a:t>
            </a:r>
          </a:p>
          <a:p>
            <a:r>
              <a:rPr lang="en-US" dirty="0"/>
              <a:t>Support workers to build skills and gain access to new career pathways, to address worker shortages and prepare for jobs of the future, through industry-wide collaboration </a:t>
            </a:r>
          </a:p>
          <a:p>
            <a:r>
              <a:rPr lang="en-US" dirty="0"/>
              <a:t>Require that data about workers, the workplace, and labor markets will be used responsibly to benefit workers and meet the needs of employers </a:t>
            </a:r>
          </a:p>
          <a:p>
            <a:r>
              <a:rPr lang="en-US" dirty="0"/>
              <a:t>Position California to be the leader in human-compatible technology in the workplace, by giving workers a voice in the development of workplace technology</a:t>
            </a:r>
            <a:r>
              <a:rPr lang="en-US" b="1" dirty="0"/>
              <a:t> </a:t>
            </a:r>
          </a:p>
          <a:p>
            <a:r>
              <a:rPr lang="en-US" dirty="0"/>
              <a:t>Prepare for and adapt to the impact of future trends on California’s workforce, including climate change, disaster relief, public health emergencies, aging, and infrastructure needs </a:t>
            </a:r>
          </a:p>
        </p:txBody>
      </p:sp>
    </p:spTree>
    <p:extLst>
      <p:ext uri="{BB962C8B-B14F-4D97-AF65-F5344CB8AC3E}">
        <p14:creationId xmlns:p14="http://schemas.microsoft.com/office/powerpoint/2010/main" val="221563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Address Work-Adjacent Barriers to Employment and Livelihoods </a:t>
            </a:r>
          </a:p>
        </p:txBody>
      </p:sp>
      <p:sp>
        <p:nvSpPr>
          <p:cNvPr id="3" name="Content Placeholder 2"/>
          <p:cNvSpPr>
            <a:spLocks noGrp="1"/>
          </p:cNvSpPr>
          <p:nvPr>
            <p:ph idx="1"/>
          </p:nvPr>
        </p:nvSpPr>
        <p:spPr/>
        <p:txBody>
          <a:bodyPr/>
          <a:lstStyle/>
          <a:p>
            <a:pPr marL="0" indent="0">
              <a:buNone/>
            </a:pPr>
            <a:endParaRPr lang="en-US" dirty="0"/>
          </a:p>
          <a:p>
            <a:r>
              <a:rPr lang="en-US" dirty="0"/>
              <a:t>Critical importance of affordable housing and transportation to support the lives of working people. </a:t>
            </a:r>
          </a:p>
          <a:p>
            <a:r>
              <a:rPr lang="en-US" dirty="0"/>
              <a:t>Access to childcare, healthcare, and education are intricately tied to worker well-being and challenges to worker health and equity</a:t>
            </a:r>
          </a:p>
          <a:p>
            <a:r>
              <a:rPr lang="en-US" dirty="0"/>
              <a:t>Without these barriers being addressed, many of the challenges this Commission has identified will not be resolved </a:t>
            </a:r>
          </a:p>
        </p:txBody>
      </p:sp>
    </p:spTree>
    <p:extLst>
      <p:ext uri="{BB962C8B-B14F-4D97-AF65-F5344CB8AC3E}">
        <p14:creationId xmlns:p14="http://schemas.microsoft.com/office/powerpoint/2010/main" val="298516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lstStyle/>
          <a:p>
            <a:r>
              <a:rPr lang="en-US" b="1" dirty="0">
                <a:solidFill>
                  <a:schemeClr val="accent5">
                    <a:lumMod val="50000"/>
                  </a:schemeClr>
                </a:solidFill>
              </a:rPr>
              <a:t>Timing and Next Steps</a:t>
            </a:r>
            <a:br>
              <a:rPr lang="en-US" dirty="0">
                <a:solidFill>
                  <a:srgbClr val="FF6600"/>
                </a:solidFill>
              </a:rPr>
            </a:br>
            <a:endParaRPr lang="en-US" dirty="0"/>
          </a:p>
        </p:txBody>
      </p:sp>
      <p:sp>
        <p:nvSpPr>
          <p:cNvPr id="3" name="Content Placeholder 2"/>
          <p:cNvSpPr>
            <a:spLocks noGrp="1"/>
          </p:cNvSpPr>
          <p:nvPr>
            <p:ph idx="1"/>
          </p:nvPr>
        </p:nvSpPr>
        <p:spPr/>
        <p:txBody>
          <a:bodyPr>
            <a:normAutofit fontScale="92500"/>
          </a:bodyPr>
          <a:lstStyle/>
          <a:p>
            <a:r>
              <a:rPr lang="en-US" dirty="0"/>
              <a:t>COVID-19:  the future is now </a:t>
            </a:r>
          </a:p>
          <a:p>
            <a:pPr lvl="1">
              <a:buFont typeface="Courier New" panose="02070309020205020404" pitchFamily="49" charset="0"/>
              <a:buChar char="o"/>
            </a:pPr>
            <a:r>
              <a:rPr lang="en-US" dirty="0"/>
              <a:t>The health and economic impacts of the pandemic have reinforced existing inequities, particularly for low-income essential workers and people of color</a:t>
            </a:r>
          </a:p>
          <a:p>
            <a:pPr lvl="1">
              <a:buFont typeface="Courier New" panose="02070309020205020404" pitchFamily="49" charset="0"/>
              <a:buChar char="o"/>
            </a:pPr>
            <a:r>
              <a:rPr lang="en-US" dirty="0"/>
              <a:t>Remote work suddenly viable for large sectors of the workforce</a:t>
            </a:r>
          </a:p>
          <a:p>
            <a:pPr lvl="1">
              <a:buFont typeface="Courier New" panose="02070309020205020404" pitchFamily="49" charset="0"/>
              <a:buChar char="o"/>
            </a:pPr>
            <a:r>
              <a:rPr lang="en-US" dirty="0"/>
              <a:t>Equity issues in access to broadband and online learning </a:t>
            </a:r>
          </a:p>
          <a:p>
            <a:r>
              <a:rPr lang="en-US" dirty="0"/>
              <a:t>Commission on “pause” since March 2020</a:t>
            </a:r>
          </a:p>
          <a:p>
            <a:pPr lvl="0"/>
            <a:r>
              <a:rPr lang="en-US" dirty="0"/>
              <a:t>May 1, 2020: Update on progress to the Governor </a:t>
            </a:r>
          </a:p>
          <a:p>
            <a:r>
              <a:rPr lang="en-US" dirty="0"/>
              <a:t>Task Force for Business and Jobs Recovery: focus on immediate re-opening and recovery</a:t>
            </a:r>
          </a:p>
          <a:p>
            <a:r>
              <a:rPr lang="en-US" dirty="0"/>
              <a:t>Commission re-convening late July 2020:  longer-term post COVID-19 focus</a:t>
            </a:r>
          </a:p>
        </p:txBody>
      </p:sp>
    </p:spTree>
    <p:extLst>
      <p:ext uri="{BB962C8B-B14F-4D97-AF65-F5344CB8AC3E}">
        <p14:creationId xmlns:p14="http://schemas.microsoft.com/office/powerpoint/2010/main" val="1847688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Questions?</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a:t>Presented by:</a:t>
            </a:r>
          </a:p>
          <a:p>
            <a:pPr marL="0" indent="0" algn="ctr">
              <a:buNone/>
            </a:pPr>
            <a:r>
              <a:rPr lang="en-US" dirty="0"/>
              <a:t>Abby Snay</a:t>
            </a:r>
          </a:p>
          <a:p>
            <a:pPr marL="0" indent="0" algn="ctr">
              <a:buNone/>
            </a:pPr>
            <a:r>
              <a:rPr lang="en-US" dirty="0"/>
              <a:t>Deputy Secretary</a:t>
            </a:r>
          </a:p>
          <a:p>
            <a:pPr marL="0" indent="0" algn="ctr">
              <a:buNone/>
            </a:pPr>
            <a:r>
              <a:rPr lang="en-US" dirty="0"/>
              <a:t>Future of Work</a:t>
            </a:r>
          </a:p>
          <a:p>
            <a:pPr marL="0" indent="0" algn="ctr">
              <a:buNone/>
            </a:pPr>
            <a:endParaRPr lang="en-US" dirty="0"/>
          </a:p>
          <a:p>
            <a:pPr marL="0" indent="0" algn="ctr">
              <a:buNone/>
            </a:pPr>
            <a:r>
              <a:rPr lang="en-US" dirty="0"/>
              <a:t>Abby.snay@labor.ca.gov</a:t>
            </a:r>
          </a:p>
          <a:p>
            <a:pPr marL="0" indent="0" algn="ctr">
              <a:buNone/>
            </a:pPr>
            <a:endParaRPr lang="en-US" dirty="0"/>
          </a:p>
        </p:txBody>
      </p:sp>
    </p:spTree>
    <p:extLst>
      <p:ext uri="{BB962C8B-B14F-4D97-AF65-F5344CB8AC3E}">
        <p14:creationId xmlns:p14="http://schemas.microsoft.com/office/powerpoint/2010/main" val="13009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a:t>
            </a:r>
            <a:endParaRPr lang="en-US" sz="2400" dirty="0"/>
          </a:p>
        </p:txBody>
      </p:sp>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Tree>
    <p:extLst>
      <p:ext uri="{BB962C8B-B14F-4D97-AF65-F5344CB8AC3E}">
        <p14:creationId xmlns:p14="http://schemas.microsoft.com/office/powerpoint/2010/main" val="255248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B2642E-D813-4B0F-A247-122BD98D3F94}"/>
              </a:ext>
            </a:extLst>
          </p:cNvPr>
          <p:cNvSpPr>
            <a:spLocks noGrp="1"/>
          </p:cNvSpPr>
          <p:nvPr>
            <p:ph type="title"/>
          </p:nvPr>
        </p:nvSpPr>
        <p:spPr>
          <a:xfrm>
            <a:off x="2323069" y="487680"/>
            <a:ext cx="9670809" cy="731521"/>
          </a:xfrm>
        </p:spPr>
        <p:txBody>
          <a:bodyPr/>
          <a:lstStyle/>
          <a:p>
            <a:r>
              <a:rPr lang="en-US" sz="4400" dirty="0"/>
              <a:t>Importance of CTE programs </a:t>
            </a:r>
            <a:br>
              <a:rPr lang="en-US" sz="4400" dirty="0"/>
            </a:br>
            <a:r>
              <a:rPr lang="en-US" sz="4400" dirty="0"/>
              <a:t>to California</a:t>
            </a:r>
            <a:endParaRPr lang="en-US" sz="4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1CA508-F281-4397-9E5A-0EA7AFA809C7}"/>
              </a:ext>
            </a:extLst>
          </p:cNvPr>
          <p:cNvSpPr>
            <a:spLocks noGrp="1"/>
          </p:cNvSpPr>
          <p:nvPr>
            <p:ph idx="1"/>
          </p:nvPr>
        </p:nvSpPr>
        <p:spPr>
          <a:xfrm>
            <a:off x="2323070" y="1911926"/>
            <a:ext cx="9670810" cy="4458394"/>
          </a:xfrm>
        </p:spPr>
        <p:txBody>
          <a:bodyPr>
            <a:normAutofit/>
          </a:bodyPr>
          <a:lstStyle/>
          <a:p>
            <a:pPr marL="0" indent="0">
              <a:lnSpc>
                <a:spcPct val="110000"/>
              </a:lnSpc>
              <a:spcAft>
                <a:spcPts val="1800"/>
              </a:spcAft>
              <a:buNone/>
            </a:pPr>
            <a:r>
              <a:rPr lang="en-US" dirty="0"/>
              <a:t>*The following data is from Fiscal Year (FY) 2018–19, which was under the </a:t>
            </a:r>
            <a:r>
              <a:rPr lang="en-US" i="1" dirty="0"/>
              <a:t>Carl. D Perkins Career and Technical Education Act of 2006 </a:t>
            </a:r>
            <a:r>
              <a:rPr lang="en-US" dirty="0"/>
              <a:t>(Perkins IV). </a:t>
            </a:r>
          </a:p>
          <a:p>
            <a:pPr marL="0" indent="0">
              <a:lnSpc>
                <a:spcPct val="110000"/>
              </a:lnSpc>
              <a:spcAft>
                <a:spcPts val="1800"/>
              </a:spcAft>
              <a:buNone/>
            </a:pPr>
            <a:r>
              <a:rPr lang="en-US" dirty="0"/>
              <a:t>Total students served in 2018–19: </a:t>
            </a:r>
            <a:r>
              <a:rPr lang="en-US" b="1" dirty="0"/>
              <a:t>2.26 Million</a:t>
            </a:r>
          </a:p>
          <a:p>
            <a:pPr>
              <a:lnSpc>
                <a:spcPct val="120000"/>
              </a:lnSpc>
              <a:spcAft>
                <a:spcPts val="1200"/>
              </a:spcAft>
            </a:pPr>
            <a:r>
              <a:rPr lang="en-US" dirty="0"/>
              <a:t>Male - 54%, Female - 46%</a:t>
            </a:r>
          </a:p>
          <a:p>
            <a:pPr>
              <a:lnSpc>
                <a:spcPct val="120000"/>
              </a:lnSpc>
              <a:spcAft>
                <a:spcPts val="1800"/>
              </a:spcAft>
            </a:pPr>
            <a:r>
              <a:rPr lang="en-US" dirty="0"/>
              <a:t>Many of the Industry Sectors/Career Clusters support California’s </a:t>
            </a:r>
            <a:r>
              <a:rPr lang="en-US" sz="2800" dirty="0"/>
              <a:t>Essential Workforce</a:t>
            </a:r>
          </a:p>
        </p:txBody>
      </p:sp>
    </p:spTree>
    <p:extLst>
      <p:ext uri="{BB962C8B-B14F-4D97-AF65-F5344CB8AC3E}">
        <p14:creationId xmlns:p14="http://schemas.microsoft.com/office/powerpoint/2010/main" val="2007113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2868-4167-419F-9CE3-DDB8EEFBFD4D}"/>
              </a:ext>
            </a:extLst>
          </p:cNvPr>
          <p:cNvSpPr>
            <a:spLocks noGrp="1"/>
          </p:cNvSpPr>
          <p:nvPr>
            <p:ph type="title"/>
          </p:nvPr>
        </p:nvSpPr>
        <p:spPr/>
        <p:txBody>
          <a:bodyPr/>
          <a:lstStyle/>
          <a:p>
            <a:r>
              <a:rPr lang="en-US" dirty="0"/>
              <a:t>Race/Ethnicity</a:t>
            </a:r>
          </a:p>
        </p:txBody>
      </p:sp>
      <p:sp>
        <p:nvSpPr>
          <p:cNvPr id="3" name="Content Placeholder 2">
            <a:extLst>
              <a:ext uri="{FF2B5EF4-FFF2-40B4-BE49-F238E27FC236}">
                <a16:creationId xmlns:a16="http://schemas.microsoft.com/office/drawing/2014/main" id="{2E4D876B-BDBC-494E-B9A7-4A6B7986B71C}"/>
              </a:ext>
            </a:extLst>
          </p:cNvPr>
          <p:cNvSpPr>
            <a:spLocks noGrp="1"/>
          </p:cNvSpPr>
          <p:nvPr>
            <p:ph idx="1"/>
          </p:nvPr>
        </p:nvSpPr>
        <p:spPr>
          <a:xfrm>
            <a:off x="2323070" y="1596045"/>
            <a:ext cx="9670810" cy="4580918"/>
          </a:xfrm>
        </p:spPr>
        <p:txBody>
          <a:bodyPr/>
          <a:lstStyle/>
          <a:p>
            <a:pPr marL="0" indent="0">
              <a:buNone/>
            </a:pPr>
            <a:r>
              <a:rPr lang="en-US" sz="2400" dirty="0"/>
              <a:t>FY 2018–19 Data</a:t>
            </a:r>
          </a:p>
        </p:txBody>
      </p:sp>
      <p:graphicFrame>
        <p:nvGraphicFramePr>
          <p:cNvPr id="4" name="Table 3"/>
          <p:cNvGraphicFramePr>
            <a:graphicFrameLocks noGrp="1"/>
          </p:cNvGraphicFramePr>
          <p:nvPr>
            <p:extLst>
              <p:ext uri="{D42A27DB-BD31-4B8C-83A1-F6EECF244321}">
                <p14:modId xmlns:p14="http://schemas.microsoft.com/office/powerpoint/2010/main" val="2294399074"/>
              </p:ext>
            </p:extLst>
          </p:nvPr>
        </p:nvGraphicFramePr>
        <p:xfrm>
          <a:off x="3094475" y="2245038"/>
          <a:ext cx="8128000" cy="3749044"/>
        </p:xfrm>
        <a:graphic>
          <a:graphicData uri="http://schemas.openxmlformats.org/drawingml/2006/table">
            <a:tbl>
              <a:tblPr firstRow="1" bandRow="1">
                <a:tableStyleId>{073A0DAA-6AF3-43AB-8588-CEC1D06C72B9}</a:tableStyleId>
              </a:tblPr>
              <a:tblGrid>
                <a:gridCol w="5768109">
                  <a:extLst>
                    <a:ext uri="{9D8B030D-6E8A-4147-A177-3AD203B41FA5}">
                      <a16:colId xmlns:a16="http://schemas.microsoft.com/office/drawing/2014/main" val="3669810646"/>
                    </a:ext>
                  </a:extLst>
                </a:gridCol>
                <a:gridCol w="2359891">
                  <a:extLst>
                    <a:ext uri="{9D8B030D-6E8A-4147-A177-3AD203B41FA5}">
                      <a16:colId xmlns:a16="http://schemas.microsoft.com/office/drawing/2014/main" val="3238243466"/>
                    </a:ext>
                  </a:extLst>
                </a:gridCol>
              </a:tblGrid>
              <a:tr h="497660">
                <a:tc>
                  <a:txBody>
                    <a:bodyPr/>
                    <a:lstStyle/>
                    <a:p>
                      <a:pPr algn="ctr"/>
                      <a:r>
                        <a:rPr lang="en-US" sz="2400" dirty="0">
                          <a:latin typeface="Arial" panose="020B0604020202020204" pitchFamily="34" charset="0"/>
                          <a:cs typeface="Arial" panose="020B0604020202020204" pitchFamily="34" charset="0"/>
                        </a:rPr>
                        <a:t>RACE/ETHNICITY BREAKDOWN</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PERCENT</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3262150"/>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American Indian or Alaskan Native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0.6%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185250"/>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Asian</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10.9%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57208"/>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Black or African American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3216688"/>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Hispanic/Latino</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50.6%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054217"/>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Native Hawaiian or Other Pacific Islander</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0.4%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89452"/>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White</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26.1%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966569"/>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Two or More Races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039019"/>
                  </a:ext>
                </a:extLst>
              </a:tr>
              <a:tr h="406423">
                <a:tc>
                  <a:txBody>
                    <a:bodyPr/>
                    <a:lstStyle/>
                    <a:p>
                      <a:pPr algn="l" fontAlgn="b"/>
                      <a:r>
                        <a:rPr lang="en-US" sz="2400" u="none" strike="noStrike" dirty="0">
                          <a:effectLst/>
                          <a:latin typeface="Arial" panose="020B0604020202020204" pitchFamily="34" charset="0"/>
                          <a:cs typeface="Arial" panose="020B0604020202020204" pitchFamily="34" charset="0"/>
                        </a:rPr>
                        <a:t>Unknown</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321334"/>
                  </a:ext>
                </a:extLst>
              </a:tr>
            </a:tbl>
          </a:graphicData>
        </a:graphic>
      </p:graphicFrame>
    </p:spTree>
    <p:extLst>
      <p:ext uri="{BB962C8B-B14F-4D97-AF65-F5344CB8AC3E}">
        <p14:creationId xmlns:p14="http://schemas.microsoft.com/office/powerpoint/2010/main" val="324500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2868-4167-419F-9CE3-DDB8EEFBFD4D}"/>
              </a:ext>
            </a:extLst>
          </p:cNvPr>
          <p:cNvSpPr>
            <a:spLocks noGrp="1"/>
          </p:cNvSpPr>
          <p:nvPr>
            <p:ph type="title"/>
          </p:nvPr>
        </p:nvSpPr>
        <p:spPr/>
        <p:txBody>
          <a:bodyPr/>
          <a:lstStyle/>
          <a:p>
            <a:r>
              <a:rPr lang="en-US" dirty="0"/>
              <a:t>Special Populations </a:t>
            </a:r>
            <a:r>
              <a:rPr lang="en-US" sz="2400" dirty="0"/>
              <a:t>(1)</a:t>
            </a:r>
            <a:endParaRPr lang="en-US" dirty="0"/>
          </a:p>
        </p:txBody>
      </p:sp>
      <p:sp>
        <p:nvSpPr>
          <p:cNvPr id="3" name="Content Placeholder 2">
            <a:extLst>
              <a:ext uri="{FF2B5EF4-FFF2-40B4-BE49-F238E27FC236}">
                <a16:creationId xmlns:a16="http://schemas.microsoft.com/office/drawing/2014/main" id="{2E4D876B-BDBC-494E-B9A7-4A6B7986B71C}"/>
              </a:ext>
            </a:extLst>
          </p:cNvPr>
          <p:cNvSpPr>
            <a:spLocks noGrp="1"/>
          </p:cNvSpPr>
          <p:nvPr>
            <p:ph idx="1"/>
          </p:nvPr>
        </p:nvSpPr>
        <p:spPr>
          <a:xfrm>
            <a:off x="2323070" y="1770187"/>
            <a:ext cx="9670810" cy="4406776"/>
          </a:xfrm>
        </p:spPr>
        <p:txBody>
          <a:bodyPr/>
          <a:lstStyle/>
          <a:p>
            <a:pPr marL="0" indent="0">
              <a:buNone/>
            </a:pPr>
            <a:r>
              <a:rPr lang="en-US" sz="2400" dirty="0"/>
              <a:t>FY 2018–19 Data</a:t>
            </a:r>
          </a:p>
        </p:txBody>
      </p:sp>
      <p:graphicFrame>
        <p:nvGraphicFramePr>
          <p:cNvPr id="5" name="Table 4">
            <a:extLst>
              <a:ext uri="{FF2B5EF4-FFF2-40B4-BE49-F238E27FC236}">
                <a16:creationId xmlns:a16="http://schemas.microsoft.com/office/drawing/2014/main" id="{F10BC586-4874-4E9E-87F9-1B981164B18A}"/>
              </a:ext>
            </a:extLst>
          </p:cNvPr>
          <p:cNvGraphicFramePr>
            <a:graphicFrameLocks noGrp="1"/>
          </p:cNvGraphicFramePr>
          <p:nvPr>
            <p:extLst>
              <p:ext uri="{D42A27DB-BD31-4B8C-83A1-F6EECF244321}">
                <p14:modId xmlns:p14="http://schemas.microsoft.com/office/powerpoint/2010/main" val="1971948431"/>
              </p:ext>
            </p:extLst>
          </p:nvPr>
        </p:nvGraphicFramePr>
        <p:xfrm>
          <a:off x="2323070" y="2282316"/>
          <a:ext cx="9670811" cy="3382518"/>
        </p:xfrm>
        <a:graphic>
          <a:graphicData uri="http://schemas.openxmlformats.org/drawingml/2006/table">
            <a:tbl>
              <a:tblPr firstRow="1" bandRow="1">
                <a:tableStyleId>{073A0DAA-6AF3-43AB-8588-CEC1D06C72B9}</a:tableStyleId>
              </a:tblPr>
              <a:tblGrid>
                <a:gridCol w="2913948">
                  <a:extLst>
                    <a:ext uri="{9D8B030D-6E8A-4147-A177-3AD203B41FA5}">
                      <a16:colId xmlns:a16="http://schemas.microsoft.com/office/drawing/2014/main" val="3046819587"/>
                    </a:ext>
                  </a:extLst>
                </a:gridCol>
                <a:gridCol w="1762298">
                  <a:extLst>
                    <a:ext uri="{9D8B030D-6E8A-4147-A177-3AD203B41FA5}">
                      <a16:colId xmlns:a16="http://schemas.microsoft.com/office/drawing/2014/main" val="1262351458"/>
                    </a:ext>
                  </a:extLst>
                </a:gridCol>
                <a:gridCol w="2377440">
                  <a:extLst>
                    <a:ext uri="{9D8B030D-6E8A-4147-A177-3AD203B41FA5}">
                      <a16:colId xmlns:a16="http://schemas.microsoft.com/office/drawing/2014/main" val="4188858195"/>
                    </a:ext>
                  </a:extLst>
                </a:gridCol>
                <a:gridCol w="1147157">
                  <a:extLst>
                    <a:ext uri="{9D8B030D-6E8A-4147-A177-3AD203B41FA5}">
                      <a16:colId xmlns:a16="http://schemas.microsoft.com/office/drawing/2014/main" val="3514667606"/>
                    </a:ext>
                  </a:extLst>
                </a:gridCol>
                <a:gridCol w="1469968">
                  <a:extLst>
                    <a:ext uri="{9D8B030D-6E8A-4147-A177-3AD203B41FA5}">
                      <a16:colId xmlns:a16="http://schemas.microsoft.com/office/drawing/2014/main" val="2279253629"/>
                    </a:ext>
                  </a:extLst>
                </a:gridCol>
              </a:tblGrid>
              <a:tr h="633476">
                <a:tc>
                  <a:txBody>
                    <a:bodyPr/>
                    <a:lstStyle/>
                    <a:p>
                      <a:pPr algn="ctr"/>
                      <a:r>
                        <a:rPr lang="en-US" sz="2400" dirty="0">
                          <a:latin typeface="Arial" panose="020B0604020202020204" pitchFamily="34" charset="0"/>
                          <a:cs typeface="Arial" panose="020B0604020202020204" pitchFamily="34" charset="0"/>
                        </a:rPr>
                        <a:t>Category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Postsecondary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Adult</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Total</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929011"/>
                  </a:ext>
                </a:extLst>
              </a:tr>
              <a:tr h="633476">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Individuals With Disabilities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N/A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52,613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N/A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52,613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481072"/>
                  </a:ext>
                </a:extLst>
              </a:tr>
              <a:tr h="633476">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Disability Status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129,796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N/A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N/A</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129,796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95121"/>
                  </a:ext>
                </a:extLst>
              </a:tr>
              <a:tr h="633476">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Economically Disadvantaged</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691,427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513,289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49,187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1,253,903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687759"/>
                  </a:ext>
                </a:extLst>
              </a:tr>
              <a:tr h="633476">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Single Parents</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2,931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61,256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pPr>
                      <a:r>
                        <a:rPr lang="en-US" sz="2400" u="none" strike="noStrike" dirty="0">
                          <a:effectLst/>
                          <a:latin typeface="Arial" panose="020B0604020202020204" pitchFamily="34" charset="0"/>
                          <a:cs typeface="Arial" panose="020B0604020202020204" pitchFamily="34" charset="0"/>
                        </a:rPr>
                        <a:t>2,264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pPr>
                      <a:r>
                        <a:rPr lang="en-US" sz="2400" u="none" strike="noStrike" dirty="0">
                          <a:effectLst/>
                          <a:latin typeface="Arial" panose="020B0604020202020204" pitchFamily="34" charset="0"/>
                          <a:cs typeface="Arial" panose="020B0604020202020204" pitchFamily="34" charset="0"/>
                        </a:rPr>
                        <a:t>66,451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796711"/>
                  </a:ext>
                </a:extLst>
              </a:tr>
            </a:tbl>
          </a:graphicData>
        </a:graphic>
      </p:graphicFrame>
      <p:sp>
        <p:nvSpPr>
          <p:cNvPr id="4" name="TextBox 3">
            <a:extLst>
              <a:ext uri="{FF2B5EF4-FFF2-40B4-BE49-F238E27FC236}">
                <a16:creationId xmlns:a16="http://schemas.microsoft.com/office/drawing/2014/main" id="{AAC6E6AE-2CBC-43B3-8D3A-AE63FAED1319}"/>
              </a:ext>
            </a:extLst>
          </p:cNvPr>
          <p:cNvSpPr txBox="1"/>
          <p:nvPr/>
        </p:nvSpPr>
        <p:spPr>
          <a:xfrm>
            <a:off x="2323069" y="5698985"/>
            <a:ext cx="967081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Special Population categories have been updated in the Strengthening Career and Technical Education for the 21st Century Act (Perkins V).</a:t>
            </a:r>
          </a:p>
        </p:txBody>
      </p:sp>
    </p:spTree>
    <p:extLst>
      <p:ext uri="{BB962C8B-B14F-4D97-AF65-F5344CB8AC3E}">
        <p14:creationId xmlns:p14="http://schemas.microsoft.com/office/powerpoint/2010/main" val="313331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10247D"/>
                </a:solidFill>
              </a:rPr>
              <a:t>Future of Work Commission</a:t>
            </a:r>
          </a:p>
        </p:txBody>
      </p:sp>
      <p:sp>
        <p:nvSpPr>
          <p:cNvPr id="3" name="Subtitle 2"/>
          <p:cNvSpPr>
            <a:spLocks noGrp="1"/>
          </p:cNvSpPr>
          <p:nvPr>
            <p:ph type="subTitle" idx="1"/>
          </p:nvPr>
        </p:nvSpPr>
        <p:spPr/>
        <p:txBody>
          <a:bodyPr>
            <a:normAutofit/>
          </a:bodyPr>
          <a:lstStyle/>
          <a:p>
            <a:r>
              <a:rPr lang="en-US" dirty="0"/>
              <a:t>Briefing for the California Workforce Pathways Joint Advisory Meeting</a:t>
            </a:r>
          </a:p>
          <a:p>
            <a:r>
              <a:rPr lang="en-US" dirty="0"/>
              <a:t>July 10, 2020</a:t>
            </a:r>
          </a:p>
        </p:txBody>
      </p:sp>
    </p:spTree>
    <p:extLst>
      <p:ext uri="{BB962C8B-B14F-4D97-AF65-F5344CB8AC3E}">
        <p14:creationId xmlns:p14="http://schemas.microsoft.com/office/powerpoint/2010/main" val="1974236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2868-4167-419F-9CE3-DDB8EEFBFD4D}"/>
              </a:ext>
            </a:extLst>
          </p:cNvPr>
          <p:cNvSpPr>
            <a:spLocks noGrp="1"/>
          </p:cNvSpPr>
          <p:nvPr>
            <p:ph type="title"/>
          </p:nvPr>
        </p:nvSpPr>
        <p:spPr/>
        <p:txBody>
          <a:bodyPr/>
          <a:lstStyle/>
          <a:p>
            <a:r>
              <a:rPr lang="en-US" dirty="0"/>
              <a:t>Special Populations </a:t>
            </a:r>
            <a:r>
              <a:rPr lang="en-US" sz="2400" dirty="0"/>
              <a:t>(2)</a:t>
            </a:r>
            <a:endParaRPr lang="en-US" dirty="0"/>
          </a:p>
        </p:txBody>
      </p:sp>
      <p:sp>
        <p:nvSpPr>
          <p:cNvPr id="3" name="Content Placeholder 2">
            <a:extLst>
              <a:ext uri="{FF2B5EF4-FFF2-40B4-BE49-F238E27FC236}">
                <a16:creationId xmlns:a16="http://schemas.microsoft.com/office/drawing/2014/main" id="{2E4D876B-BDBC-494E-B9A7-4A6B7986B71C}"/>
              </a:ext>
            </a:extLst>
          </p:cNvPr>
          <p:cNvSpPr>
            <a:spLocks noGrp="1"/>
          </p:cNvSpPr>
          <p:nvPr>
            <p:ph idx="1"/>
          </p:nvPr>
        </p:nvSpPr>
        <p:spPr>
          <a:xfrm>
            <a:off x="2323070" y="1770187"/>
            <a:ext cx="9670810" cy="4406776"/>
          </a:xfrm>
        </p:spPr>
        <p:txBody>
          <a:bodyPr/>
          <a:lstStyle/>
          <a:p>
            <a:pPr marL="0" indent="0">
              <a:buNone/>
            </a:pPr>
            <a:r>
              <a:rPr lang="en-US" sz="2400" dirty="0"/>
              <a:t>FY 2018–19 Data</a:t>
            </a:r>
          </a:p>
        </p:txBody>
      </p:sp>
      <p:graphicFrame>
        <p:nvGraphicFramePr>
          <p:cNvPr id="5" name="Table 4">
            <a:extLst>
              <a:ext uri="{FF2B5EF4-FFF2-40B4-BE49-F238E27FC236}">
                <a16:creationId xmlns:a16="http://schemas.microsoft.com/office/drawing/2014/main" id="{F10BC586-4874-4E9E-87F9-1B981164B18A}"/>
              </a:ext>
            </a:extLst>
          </p:cNvPr>
          <p:cNvGraphicFramePr>
            <a:graphicFrameLocks noGrp="1"/>
          </p:cNvGraphicFramePr>
          <p:nvPr>
            <p:extLst>
              <p:ext uri="{D42A27DB-BD31-4B8C-83A1-F6EECF244321}">
                <p14:modId xmlns:p14="http://schemas.microsoft.com/office/powerpoint/2010/main" val="1376441895"/>
              </p:ext>
            </p:extLst>
          </p:nvPr>
        </p:nvGraphicFramePr>
        <p:xfrm>
          <a:off x="2323069" y="2228531"/>
          <a:ext cx="9670811" cy="3490087"/>
        </p:xfrm>
        <a:graphic>
          <a:graphicData uri="http://schemas.openxmlformats.org/drawingml/2006/table">
            <a:tbl>
              <a:tblPr firstRow="1" bandRow="1">
                <a:tableStyleId>{073A0DAA-6AF3-43AB-8588-CEC1D06C72B9}</a:tableStyleId>
              </a:tblPr>
              <a:tblGrid>
                <a:gridCol w="2913948">
                  <a:extLst>
                    <a:ext uri="{9D8B030D-6E8A-4147-A177-3AD203B41FA5}">
                      <a16:colId xmlns:a16="http://schemas.microsoft.com/office/drawing/2014/main" val="3046819587"/>
                    </a:ext>
                  </a:extLst>
                </a:gridCol>
                <a:gridCol w="1762298">
                  <a:extLst>
                    <a:ext uri="{9D8B030D-6E8A-4147-A177-3AD203B41FA5}">
                      <a16:colId xmlns:a16="http://schemas.microsoft.com/office/drawing/2014/main" val="1262351458"/>
                    </a:ext>
                  </a:extLst>
                </a:gridCol>
                <a:gridCol w="2377440">
                  <a:extLst>
                    <a:ext uri="{9D8B030D-6E8A-4147-A177-3AD203B41FA5}">
                      <a16:colId xmlns:a16="http://schemas.microsoft.com/office/drawing/2014/main" val="4188858195"/>
                    </a:ext>
                  </a:extLst>
                </a:gridCol>
                <a:gridCol w="1147157">
                  <a:extLst>
                    <a:ext uri="{9D8B030D-6E8A-4147-A177-3AD203B41FA5}">
                      <a16:colId xmlns:a16="http://schemas.microsoft.com/office/drawing/2014/main" val="3514667606"/>
                    </a:ext>
                  </a:extLst>
                </a:gridCol>
                <a:gridCol w="1469968">
                  <a:extLst>
                    <a:ext uri="{9D8B030D-6E8A-4147-A177-3AD203B41FA5}">
                      <a16:colId xmlns:a16="http://schemas.microsoft.com/office/drawing/2014/main" val="2279253629"/>
                    </a:ext>
                  </a:extLst>
                </a:gridCol>
              </a:tblGrid>
              <a:tr h="633476">
                <a:tc>
                  <a:txBody>
                    <a:bodyPr/>
                    <a:lstStyle/>
                    <a:p>
                      <a:pPr algn="ctr"/>
                      <a:r>
                        <a:rPr lang="en-US" sz="2400" dirty="0">
                          <a:latin typeface="Arial" panose="020B0604020202020204" pitchFamily="34" charset="0"/>
                          <a:cs typeface="Arial" panose="020B0604020202020204" pitchFamily="34" charset="0"/>
                        </a:rPr>
                        <a:t>Category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Postsecondary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Adult</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Total</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929011"/>
                  </a:ext>
                </a:extLst>
              </a:tr>
              <a:tr h="633476">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Displaced Homemakers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47,774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28,576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540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76,890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481072"/>
                  </a:ext>
                </a:extLst>
              </a:tr>
              <a:tr h="633476">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Limited English Proficient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125,063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34,872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13,791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173,726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95121"/>
                  </a:ext>
                </a:extLst>
              </a:tr>
              <a:tr h="633476">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Migrant Status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701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701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687759"/>
                  </a:ext>
                </a:extLst>
              </a:tr>
              <a:tr h="633476">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Nontraditional Enrollees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514,136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207,114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721,250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796711"/>
                  </a:ext>
                </a:extLst>
              </a:tr>
            </a:tbl>
          </a:graphicData>
        </a:graphic>
      </p:graphicFrame>
      <p:sp>
        <p:nvSpPr>
          <p:cNvPr id="6" name="TextBox 5">
            <a:extLst>
              <a:ext uri="{FF2B5EF4-FFF2-40B4-BE49-F238E27FC236}">
                <a16:creationId xmlns:a16="http://schemas.microsoft.com/office/drawing/2014/main" id="{1945F6A4-E5F7-4415-BAA8-270DD2B6076D}"/>
              </a:ext>
            </a:extLst>
          </p:cNvPr>
          <p:cNvSpPr txBox="1"/>
          <p:nvPr/>
        </p:nvSpPr>
        <p:spPr>
          <a:xfrm>
            <a:off x="2323068" y="5716958"/>
            <a:ext cx="943239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Special Population categories have been updated in Perkins V.</a:t>
            </a:r>
          </a:p>
        </p:txBody>
      </p:sp>
    </p:spTree>
    <p:extLst>
      <p:ext uri="{BB962C8B-B14F-4D97-AF65-F5344CB8AC3E}">
        <p14:creationId xmlns:p14="http://schemas.microsoft.com/office/powerpoint/2010/main" val="226528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Concentrator Definition </a:t>
            </a:r>
            <a:r>
              <a:rPr lang="en-US" sz="2400" dirty="0"/>
              <a:t>(1)</a:t>
            </a:r>
            <a:endParaRPr lang="en-US" dirty="0"/>
          </a:p>
        </p:txBody>
      </p:sp>
      <p:sp>
        <p:nvSpPr>
          <p:cNvPr id="3" name="Content Placeholder 2"/>
          <p:cNvSpPr>
            <a:spLocks noGrp="1"/>
          </p:cNvSpPr>
          <p:nvPr>
            <p:ph idx="1"/>
          </p:nvPr>
        </p:nvSpPr>
        <p:spPr/>
        <p:txBody>
          <a:bodyPr/>
          <a:lstStyle/>
          <a:p>
            <a:pPr marL="0" indent="0">
              <a:buNone/>
            </a:pPr>
            <a:r>
              <a:rPr lang="en-US" dirty="0"/>
              <a:t>Under Perkins IV:</a:t>
            </a:r>
          </a:p>
          <a:p>
            <a:pPr marL="465138"/>
            <a:r>
              <a:rPr lang="en-US" dirty="0"/>
              <a:t>A </a:t>
            </a:r>
            <a:r>
              <a:rPr lang="en-US" b="1" dirty="0"/>
              <a:t>secondary CTE concentrator </a:t>
            </a:r>
            <a:r>
              <a:rPr lang="en-US" dirty="0"/>
              <a:t>is a student who has completed 50 percent of a planned program sequence (in hours or credits) in a state-recognized CTE sequence and is enrolled in the next course in that sequence, or has completed 50 percent of a single, state-recognized, multi-hour course and is enrolled in the second half of that course.</a:t>
            </a:r>
          </a:p>
          <a:p>
            <a:pPr marL="0" indent="0">
              <a:buNone/>
            </a:pPr>
            <a:r>
              <a:rPr lang="en-US" dirty="0"/>
              <a:t>*This definition has been updated for Perkins V.</a:t>
            </a:r>
          </a:p>
          <a:p>
            <a:endParaRPr lang="en-US" dirty="0"/>
          </a:p>
        </p:txBody>
      </p:sp>
    </p:spTree>
    <p:extLst>
      <p:ext uri="{BB962C8B-B14F-4D97-AF65-F5344CB8AC3E}">
        <p14:creationId xmlns:p14="http://schemas.microsoft.com/office/powerpoint/2010/main" val="1946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070" y="407656"/>
            <a:ext cx="9670810" cy="1405060"/>
          </a:xfrm>
        </p:spPr>
        <p:txBody>
          <a:bodyPr/>
          <a:lstStyle/>
          <a:p>
            <a:r>
              <a:rPr lang="en-US" dirty="0"/>
              <a:t>Concentrator Definition </a:t>
            </a:r>
            <a:r>
              <a:rPr lang="en-US" sz="2400" dirty="0"/>
              <a:t>(2)</a:t>
            </a:r>
            <a:endParaRPr lang="en-US" dirty="0"/>
          </a:p>
        </p:txBody>
      </p:sp>
      <p:sp>
        <p:nvSpPr>
          <p:cNvPr id="3" name="Content Placeholder 2"/>
          <p:cNvSpPr>
            <a:spLocks noGrp="1"/>
          </p:cNvSpPr>
          <p:nvPr>
            <p:ph idx="1"/>
          </p:nvPr>
        </p:nvSpPr>
        <p:spPr/>
        <p:txBody>
          <a:bodyPr/>
          <a:lstStyle/>
          <a:p>
            <a:pPr marL="0" indent="0">
              <a:buNone/>
            </a:pPr>
            <a:r>
              <a:rPr lang="en-US" dirty="0"/>
              <a:t>Under Perkins IV:</a:t>
            </a:r>
          </a:p>
          <a:p>
            <a:pPr marL="465138"/>
            <a:r>
              <a:rPr lang="en-US" dirty="0"/>
              <a:t>A </a:t>
            </a:r>
            <a:r>
              <a:rPr lang="en-US" b="1" dirty="0"/>
              <a:t>higher education CTE concentrator </a:t>
            </a:r>
            <a:r>
              <a:rPr lang="en-US" dirty="0"/>
              <a:t>is defined as a student who has, within the previous three years, completed a minimum threshold of 12 or more units or related coursework in a CTE program area (defined as a two-digit TOPS! code) with at least one of those courses teaching job-specific skills.</a:t>
            </a:r>
          </a:p>
          <a:p>
            <a:pPr marL="236538" indent="0">
              <a:buNone/>
            </a:pPr>
            <a:r>
              <a:rPr lang="en-US" dirty="0"/>
              <a:t>*This definition has been updated for Perkins V.</a:t>
            </a:r>
          </a:p>
          <a:p>
            <a:endParaRPr lang="en-US" dirty="0"/>
          </a:p>
        </p:txBody>
      </p:sp>
    </p:spTree>
    <p:extLst>
      <p:ext uri="{BB962C8B-B14F-4D97-AF65-F5344CB8AC3E}">
        <p14:creationId xmlns:p14="http://schemas.microsoft.com/office/powerpoint/2010/main" val="2341417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9" y="365126"/>
            <a:ext cx="9832571" cy="1247543"/>
          </a:xfrm>
        </p:spPr>
        <p:txBody>
          <a:bodyPr/>
          <a:lstStyle/>
          <a:p>
            <a:r>
              <a:rPr lang="en-US" sz="4400" dirty="0"/>
              <a:t>2018–19 Concentrators by Cluster </a:t>
            </a:r>
            <a:r>
              <a:rPr lang="en-US" sz="2400" dirty="0"/>
              <a:t>(1)</a:t>
            </a:r>
            <a:endParaRPr lang="en-US" dirty="0"/>
          </a:p>
        </p:txBody>
      </p:sp>
      <p:graphicFrame>
        <p:nvGraphicFramePr>
          <p:cNvPr id="5" name="Content Placeholder 4">
            <a:extLst>
              <a:ext uri="{FF2B5EF4-FFF2-40B4-BE49-F238E27FC236}">
                <a16:creationId xmlns:a16="http://schemas.microsoft.com/office/drawing/2014/main" id="{E1EA37F1-5F3F-4A8F-AC6F-C7840BC13817}"/>
              </a:ext>
            </a:extLst>
          </p:cNvPr>
          <p:cNvGraphicFramePr>
            <a:graphicFrameLocks noGrp="1"/>
          </p:cNvGraphicFramePr>
          <p:nvPr>
            <p:ph idx="1"/>
            <p:extLst>
              <p:ext uri="{D42A27DB-BD31-4B8C-83A1-F6EECF244321}">
                <p14:modId xmlns:p14="http://schemas.microsoft.com/office/powerpoint/2010/main" val="583715142"/>
              </p:ext>
            </p:extLst>
          </p:nvPr>
        </p:nvGraphicFramePr>
        <p:xfrm>
          <a:off x="2323069" y="1470928"/>
          <a:ext cx="9670811" cy="4297680"/>
        </p:xfrm>
        <a:graphic>
          <a:graphicData uri="http://schemas.openxmlformats.org/drawingml/2006/table">
            <a:tbl>
              <a:tblPr firstRow="1" bandRow="1">
                <a:tableStyleId>{073A0DAA-6AF3-43AB-8588-CEC1D06C72B9}</a:tableStyleId>
              </a:tblPr>
              <a:tblGrid>
                <a:gridCol w="3728910">
                  <a:extLst>
                    <a:ext uri="{9D8B030D-6E8A-4147-A177-3AD203B41FA5}">
                      <a16:colId xmlns:a16="http://schemas.microsoft.com/office/drawing/2014/main" val="2482530894"/>
                    </a:ext>
                  </a:extLst>
                </a:gridCol>
                <a:gridCol w="1845426">
                  <a:extLst>
                    <a:ext uri="{9D8B030D-6E8A-4147-A177-3AD203B41FA5}">
                      <a16:colId xmlns:a16="http://schemas.microsoft.com/office/drawing/2014/main" val="1181996247"/>
                    </a:ext>
                  </a:extLst>
                </a:gridCol>
                <a:gridCol w="2377440">
                  <a:extLst>
                    <a:ext uri="{9D8B030D-6E8A-4147-A177-3AD203B41FA5}">
                      <a16:colId xmlns:a16="http://schemas.microsoft.com/office/drawing/2014/main" val="409211821"/>
                    </a:ext>
                  </a:extLst>
                </a:gridCol>
                <a:gridCol w="1719035">
                  <a:extLst>
                    <a:ext uri="{9D8B030D-6E8A-4147-A177-3AD203B41FA5}">
                      <a16:colId xmlns:a16="http://schemas.microsoft.com/office/drawing/2014/main" val="1827070295"/>
                    </a:ext>
                  </a:extLst>
                </a:gridCol>
              </a:tblGrid>
              <a:tr h="561377">
                <a:tc>
                  <a:txBody>
                    <a:bodyPr/>
                    <a:lstStyle/>
                    <a:p>
                      <a:pPr algn="ctr"/>
                      <a:r>
                        <a:rPr lang="en-US" sz="2400" dirty="0">
                          <a:latin typeface="Arial" panose="020B0604020202020204" pitchFamily="34" charset="0"/>
                          <a:cs typeface="Arial" panose="020B0604020202020204" pitchFamily="34" charset="0"/>
                        </a:rPr>
                        <a:t>Career Cluster</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Postsecondary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Total</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608416"/>
                  </a:ext>
                </a:extLst>
              </a:tr>
              <a:tr h="561377">
                <a:tc>
                  <a:txBody>
                    <a:bodyPr/>
                    <a:lstStyle/>
                    <a:p>
                      <a:pPr algn="ctr" fontAlgn="b"/>
                      <a:r>
                        <a:rPr lang="en-US" sz="2400" u="none" strike="noStrike" dirty="0">
                          <a:effectLst/>
                          <a:latin typeface="Arial" panose="020B0604020202020204" pitchFamily="34" charset="0"/>
                          <a:cs typeface="Arial" panose="020B0604020202020204" pitchFamily="34" charset="0"/>
                        </a:rPr>
                        <a:t>Human Services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154,918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34,735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189,653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409863"/>
                  </a:ext>
                </a:extLst>
              </a:tr>
              <a:tr h="871183">
                <a:tc>
                  <a:txBody>
                    <a:bodyPr/>
                    <a:lstStyle/>
                    <a:p>
                      <a:pPr algn="ctr" fontAlgn="b"/>
                      <a:r>
                        <a:rPr lang="en-US" sz="2400" u="none" strike="noStrike" dirty="0">
                          <a:effectLst/>
                          <a:latin typeface="Arial" panose="020B0604020202020204" pitchFamily="34" charset="0"/>
                          <a:cs typeface="Arial" panose="020B0604020202020204" pitchFamily="34" charset="0"/>
                        </a:rPr>
                        <a:t>Business Management and Administration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14,139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47,128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61,267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546741"/>
                  </a:ext>
                </a:extLst>
              </a:tr>
              <a:tr h="871183">
                <a:tc>
                  <a:txBody>
                    <a:bodyPr/>
                    <a:lstStyle/>
                    <a:p>
                      <a:pPr algn="ctr" fontAlgn="b"/>
                      <a:r>
                        <a:rPr lang="en-US" sz="2400" u="none" strike="noStrike" dirty="0">
                          <a:effectLst/>
                          <a:latin typeface="Arial" panose="020B0604020202020204" pitchFamily="34" charset="0"/>
                          <a:cs typeface="Arial" panose="020B0604020202020204" pitchFamily="34" charset="0"/>
                        </a:rPr>
                        <a:t>Government and </a:t>
                      </a:r>
                      <a:br>
                        <a:rPr lang="en-US" sz="2400" u="none" strike="noStrike" dirty="0">
                          <a:effectLst/>
                          <a:latin typeface="Arial" panose="020B0604020202020204" pitchFamily="34" charset="0"/>
                          <a:cs typeface="Arial" panose="020B0604020202020204" pitchFamily="34" charset="0"/>
                        </a:rPr>
                      </a:br>
                      <a:r>
                        <a:rPr lang="en-US" sz="2400" u="none" strike="noStrike" dirty="0">
                          <a:effectLst/>
                          <a:latin typeface="Arial" panose="020B0604020202020204" pitchFamily="34" charset="0"/>
                          <a:cs typeface="Arial" panose="020B0604020202020204" pitchFamily="34" charset="0"/>
                        </a:rPr>
                        <a:t>Public Administration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57,762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57,807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268481"/>
                  </a:ext>
                </a:extLst>
              </a:tr>
              <a:tr h="871183">
                <a:tc>
                  <a:txBody>
                    <a:bodyPr/>
                    <a:lstStyle/>
                    <a:p>
                      <a:pPr algn="ctr" fontAlgn="b"/>
                      <a:r>
                        <a:rPr lang="en-US" sz="2400" u="none" strike="noStrike" dirty="0">
                          <a:effectLst/>
                          <a:latin typeface="Arial" panose="020B0604020202020204" pitchFamily="34" charset="0"/>
                          <a:cs typeface="Arial" panose="020B0604020202020204" pitchFamily="34" charset="0"/>
                        </a:rPr>
                        <a:t>Law, Public Safety, </a:t>
                      </a:r>
                      <a:br>
                        <a:rPr lang="en-US" sz="2400" u="none" strike="noStrike" dirty="0">
                          <a:effectLst/>
                          <a:latin typeface="Arial" panose="020B0604020202020204" pitchFamily="34" charset="0"/>
                          <a:cs typeface="Arial" panose="020B0604020202020204" pitchFamily="34" charset="0"/>
                        </a:rPr>
                      </a:br>
                      <a:r>
                        <a:rPr lang="en-US" sz="2400" u="none" strike="noStrike" dirty="0">
                          <a:effectLst/>
                          <a:latin typeface="Arial" panose="020B0604020202020204" pitchFamily="34" charset="0"/>
                          <a:cs typeface="Arial" panose="020B0604020202020204" pitchFamily="34" charset="0"/>
                        </a:rPr>
                        <a:t>and Security</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22,282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34,047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56,329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70751"/>
                  </a:ext>
                </a:extLst>
              </a:tr>
              <a:tr h="561377">
                <a:tc>
                  <a:txBody>
                    <a:bodyPr/>
                    <a:lstStyle/>
                    <a:p>
                      <a:pPr algn="ctr" fontAlgn="b"/>
                      <a:r>
                        <a:rPr lang="en-US" sz="2400" u="none" strike="noStrike" dirty="0">
                          <a:effectLst/>
                          <a:latin typeface="Arial" panose="020B0604020202020204" pitchFamily="34" charset="0"/>
                          <a:cs typeface="Arial" panose="020B0604020202020204" pitchFamily="34" charset="0"/>
                        </a:rPr>
                        <a:t>Education and Training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41,584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4,924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46,508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2820"/>
                  </a:ext>
                </a:extLst>
              </a:tr>
            </a:tbl>
          </a:graphicData>
        </a:graphic>
      </p:graphicFrame>
    </p:spTree>
    <p:extLst>
      <p:ext uri="{BB962C8B-B14F-4D97-AF65-F5344CB8AC3E}">
        <p14:creationId xmlns:p14="http://schemas.microsoft.com/office/powerpoint/2010/main" val="3516490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9" y="365127"/>
            <a:ext cx="9832571" cy="1230918"/>
          </a:xfrm>
        </p:spPr>
        <p:txBody>
          <a:bodyPr/>
          <a:lstStyle/>
          <a:p>
            <a:r>
              <a:rPr lang="en-US" sz="4400" dirty="0"/>
              <a:t>2018–19 Concentrators by Cluster </a:t>
            </a:r>
            <a:r>
              <a:rPr lang="en-US" sz="2400" dirty="0"/>
              <a:t>(2)</a:t>
            </a:r>
            <a:endParaRPr lang="en-US" dirty="0"/>
          </a:p>
        </p:txBody>
      </p:sp>
      <p:graphicFrame>
        <p:nvGraphicFramePr>
          <p:cNvPr id="5" name="Content Placeholder 4">
            <a:extLst>
              <a:ext uri="{FF2B5EF4-FFF2-40B4-BE49-F238E27FC236}">
                <a16:creationId xmlns:a16="http://schemas.microsoft.com/office/drawing/2014/main" id="{E1EA37F1-5F3F-4A8F-AC6F-C7840BC13817}"/>
              </a:ext>
            </a:extLst>
          </p:cNvPr>
          <p:cNvGraphicFramePr>
            <a:graphicFrameLocks noGrp="1"/>
          </p:cNvGraphicFramePr>
          <p:nvPr>
            <p:ph idx="1"/>
            <p:extLst>
              <p:ext uri="{D42A27DB-BD31-4B8C-83A1-F6EECF244321}">
                <p14:modId xmlns:p14="http://schemas.microsoft.com/office/powerpoint/2010/main" val="1900710567"/>
              </p:ext>
            </p:extLst>
          </p:nvPr>
        </p:nvGraphicFramePr>
        <p:xfrm>
          <a:off x="2323070" y="1454302"/>
          <a:ext cx="9670811" cy="4947285"/>
        </p:xfrm>
        <a:graphic>
          <a:graphicData uri="http://schemas.openxmlformats.org/drawingml/2006/table">
            <a:tbl>
              <a:tblPr firstRow="1" bandRow="1">
                <a:tableStyleId>{073A0DAA-6AF3-43AB-8588-CEC1D06C72B9}</a:tableStyleId>
              </a:tblPr>
              <a:tblGrid>
                <a:gridCol w="3728910">
                  <a:extLst>
                    <a:ext uri="{9D8B030D-6E8A-4147-A177-3AD203B41FA5}">
                      <a16:colId xmlns:a16="http://schemas.microsoft.com/office/drawing/2014/main" val="2482530894"/>
                    </a:ext>
                  </a:extLst>
                </a:gridCol>
                <a:gridCol w="1845426">
                  <a:extLst>
                    <a:ext uri="{9D8B030D-6E8A-4147-A177-3AD203B41FA5}">
                      <a16:colId xmlns:a16="http://schemas.microsoft.com/office/drawing/2014/main" val="1181996247"/>
                    </a:ext>
                  </a:extLst>
                </a:gridCol>
                <a:gridCol w="2377440">
                  <a:extLst>
                    <a:ext uri="{9D8B030D-6E8A-4147-A177-3AD203B41FA5}">
                      <a16:colId xmlns:a16="http://schemas.microsoft.com/office/drawing/2014/main" val="409211821"/>
                    </a:ext>
                  </a:extLst>
                </a:gridCol>
                <a:gridCol w="1719035">
                  <a:extLst>
                    <a:ext uri="{9D8B030D-6E8A-4147-A177-3AD203B41FA5}">
                      <a16:colId xmlns:a16="http://schemas.microsoft.com/office/drawing/2014/main" val="1827070295"/>
                    </a:ext>
                  </a:extLst>
                </a:gridCol>
              </a:tblGrid>
              <a:tr h="592117">
                <a:tc>
                  <a:txBody>
                    <a:bodyPr/>
                    <a:lstStyle/>
                    <a:p>
                      <a:pPr algn="ctr"/>
                      <a:r>
                        <a:rPr lang="en-US" sz="2400" dirty="0">
                          <a:latin typeface="Arial" panose="020B0604020202020204" pitchFamily="34" charset="0"/>
                          <a:cs typeface="Arial" panose="020B0604020202020204" pitchFamily="34" charset="0"/>
                        </a:rPr>
                        <a:t>Career Cluster</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Postsecondary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Total</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608416"/>
                  </a:ext>
                </a:extLst>
              </a:tr>
              <a:tr h="592117">
                <a:tc>
                  <a:txBody>
                    <a:bodyPr/>
                    <a:lstStyle/>
                    <a:p>
                      <a:pPr algn="ctr" fontAlgn="b"/>
                      <a:r>
                        <a:rPr lang="en-US" sz="2400" u="none" strike="noStrike" dirty="0">
                          <a:effectLst/>
                          <a:latin typeface="Arial" panose="020B0604020202020204" pitchFamily="34" charset="0"/>
                          <a:cs typeface="Arial" panose="020B0604020202020204" pitchFamily="34" charset="0"/>
                        </a:rPr>
                        <a:t>Health Science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7,115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34,586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41,701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409863"/>
                  </a:ext>
                </a:extLst>
              </a:tr>
              <a:tr h="918886">
                <a:tc>
                  <a:txBody>
                    <a:bodyPr/>
                    <a:lstStyle/>
                    <a:p>
                      <a:pPr algn="ctr" fontAlgn="b"/>
                      <a:r>
                        <a:rPr lang="en-US" sz="2400" u="none" strike="noStrike" dirty="0">
                          <a:effectLst/>
                          <a:latin typeface="Arial" panose="020B0604020202020204" pitchFamily="34" charset="0"/>
                          <a:cs typeface="Arial" panose="020B0604020202020204" pitchFamily="34" charset="0"/>
                        </a:rPr>
                        <a:t>Architecture and Construction</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25,602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14,331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39,933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546741"/>
                  </a:ext>
                </a:extLst>
              </a:tr>
              <a:tr h="592117">
                <a:tc>
                  <a:txBody>
                    <a:bodyPr/>
                    <a:lstStyle/>
                    <a:p>
                      <a:pPr algn="ctr" fontAlgn="b"/>
                      <a:r>
                        <a:rPr lang="en-US" sz="2400" u="none" strike="noStrike" dirty="0">
                          <a:effectLst/>
                          <a:latin typeface="Arial" panose="020B0604020202020204" pitchFamily="34" charset="0"/>
                          <a:cs typeface="Arial" panose="020B0604020202020204" pitchFamily="34" charset="0"/>
                        </a:rPr>
                        <a:t>Manufacturing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22,764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11,624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34,388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268481"/>
                  </a:ext>
                </a:extLst>
              </a:tr>
              <a:tr h="918886">
                <a:tc>
                  <a:txBody>
                    <a:bodyPr/>
                    <a:lstStyle/>
                    <a:p>
                      <a:pPr algn="ctr" fontAlgn="b"/>
                      <a:r>
                        <a:rPr lang="en-US" sz="2400" u="none" strike="noStrike" dirty="0">
                          <a:effectLst/>
                          <a:latin typeface="Arial" panose="020B0604020202020204" pitchFamily="34" charset="0"/>
                          <a:cs typeface="Arial" panose="020B0604020202020204" pitchFamily="34" charset="0"/>
                        </a:rPr>
                        <a:t>Arts, A/V Technology, </a:t>
                      </a:r>
                      <a:br>
                        <a:rPr lang="en-US" sz="2400" u="none" strike="noStrike" dirty="0">
                          <a:effectLst/>
                          <a:latin typeface="Arial" panose="020B0604020202020204" pitchFamily="34" charset="0"/>
                          <a:cs typeface="Arial" panose="020B0604020202020204" pitchFamily="34" charset="0"/>
                        </a:rPr>
                      </a:br>
                      <a:r>
                        <a:rPr lang="en-US" sz="2400" u="none" strike="noStrike" dirty="0">
                          <a:effectLst/>
                          <a:latin typeface="Arial" panose="020B0604020202020204" pitchFamily="34" charset="0"/>
                          <a:cs typeface="Arial" panose="020B0604020202020204" pitchFamily="34" charset="0"/>
                        </a:rPr>
                        <a:t>and Communications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8,652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16,699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25,351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70751"/>
                  </a:ext>
                </a:extLst>
              </a:tr>
              <a:tr h="592117">
                <a:tc>
                  <a:txBody>
                    <a:bodyPr/>
                    <a:lstStyle/>
                    <a:p>
                      <a:pPr algn="ctr" fontAlgn="b"/>
                      <a:r>
                        <a:rPr lang="en-US" sz="2400" u="none" strike="noStrike" kern="1200" dirty="0">
                          <a:effectLst/>
                          <a:latin typeface="Arial" panose="020B0604020202020204" pitchFamily="34" charset="0"/>
                          <a:cs typeface="Arial" panose="020B0604020202020204" pitchFamily="34" charset="0"/>
                        </a:rPr>
                        <a:t>Information Technology</a:t>
                      </a:r>
                      <a:endParaRPr lang="en-US" sz="2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11,060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14,271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25,331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2820"/>
                  </a:ext>
                </a:extLst>
              </a:tr>
              <a:tr h="574003">
                <a:tc>
                  <a:txBody>
                    <a:bodyPr/>
                    <a:lstStyle/>
                    <a:p>
                      <a:pPr algn="ctr" fontAlgn="b"/>
                      <a:r>
                        <a:rPr lang="en-US" sz="2400" u="none" strike="noStrike" dirty="0">
                          <a:effectLst/>
                          <a:latin typeface="Arial" panose="020B0604020202020204" pitchFamily="34" charset="0"/>
                          <a:cs typeface="Arial" panose="020B0604020202020204" pitchFamily="34" charset="0"/>
                        </a:rPr>
                        <a:t>Agriculture, Food, and Natural Resources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17,290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6,587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23,877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929123"/>
                  </a:ext>
                </a:extLst>
              </a:tr>
            </a:tbl>
          </a:graphicData>
        </a:graphic>
      </p:graphicFrame>
    </p:spTree>
    <p:extLst>
      <p:ext uri="{BB962C8B-B14F-4D97-AF65-F5344CB8AC3E}">
        <p14:creationId xmlns:p14="http://schemas.microsoft.com/office/powerpoint/2010/main" val="258368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935" y="365126"/>
            <a:ext cx="9815945" cy="1214292"/>
          </a:xfrm>
        </p:spPr>
        <p:txBody>
          <a:bodyPr/>
          <a:lstStyle/>
          <a:p>
            <a:r>
              <a:rPr lang="en-US" sz="4400" dirty="0"/>
              <a:t>2018–19 Concentrators by Cluster </a:t>
            </a:r>
            <a:r>
              <a:rPr lang="en-US" sz="2400" dirty="0"/>
              <a:t>(3)</a:t>
            </a:r>
            <a:endParaRPr lang="en-US" dirty="0"/>
          </a:p>
        </p:txBody>
      </p:sp>
      <p:graphicFrame>
        <p:nvGraphicFramePr>
          <p:cNvPr id="5" name="Content Placeholder 4">
            <a:extLst>
              <a:ext uri="{FF2B5EF4-FFF2-40B4-BE49-F238E27FC236}">
                <a16:creationId xmlns:a16="http://schemas.microsoft.com/office/drawing/2014/main" id="{E1EA37F1-5F3F-4A8F-AC6F-C7840BC13817}"/>
              </a:ext>
            </a:extLst>
          </p:cNvPr>
          <p:cNvGraphicFramePr>
            <a:graphicFrameLocks noGrp="1"/>
          </p:cNvGraphicFramePr>
          <p:nvPr>
            <p:ph idx="1"/>
            <p:extLst>
              <p:ext uri="{D42A27DB-BD31-4B8C-83A1-F6EECF244321}">
                <p14:modId xmlns:p14="http://schemas.microsoft.com/office/powerpoint/2010/main" val="3249863836"/>
              </p:ext>
            </p:extLst>
          </p:nvPr>
        </p:nvGraphicFramePr>
        <p:xfrm>
          <a:off x="2323070" y="1454303"/>
          <a:ext cx="9670811" cy="4297682"/>
        </p:xfrm>
        <a:graphic>
          <a:graphicData uri="http://schemas.openxmlformats.org/drawingml/2006/table">
            <a:tbl>
              <a:tblPr firstRow="1" bandRow="1">
                <a:tableStyleId>{073A0DAA-6AF3-43AB-8588-CEC1D06C72B9}</a:tableStyleId>
              </a:tblPr>
              <a:tblGrid>
                <a:gridCol w="3728910">
                  <a:extLst>
                    <a:ext uri="{9D8B030D-6E8A-4147-A177-3AD203B41FA5}">
                      <a16:colId xmlns:a16="http://schemas.microsoft.com/office/drawing/2014/main" val="2482530894"/>
                    </a:ext>
                  </a:extLst>
                </a:gridCol>
                <a:gridCol w="1845426">
                  <a:extLst>
                    <a:ext uri="{9D8B030D-6E8A-4147-A177-3AD203B41FA5}">
                      <a16:colId xmlns:a16="http://schemas.microsoft.com/office/drawing/2014/main" val="1181996247"/>
                    </a:ext>
                  </a:extLst>
                </a:gridCol>
                <a:gridCol w="2377440">
                  <a:extLst>
                    <a:ext uri="{9D8B030D-6E8A-4147-A177-3AD203B41FA5}">
                      <a16:colId xmlns:a16="http://schemas.microsoft.com/office/drawing/2014/main" val="409211821"/>
                    </a:ext>
                  </a:extLst>
                </a:gridCol>
                <a:gridCol w="1719035">
                  <a:extLst>
                    <a:ext uri="{9D8B030D-6E8A-4147-A177-3AD203B41FA5}">
                      <a16:colId xmlns:a16="http://schemas.microsoft.com/office/drawing/2014/main" val="1827070295"/>
                    </a:ext>
                  </a:extLst>
                </a:gridCol>
              </a:tblGrid>
              <a:tr h="523756">
                <a:tc>
                  <a:txBody>
                    <a:bodyPr/>
                    <a:lstStyle/>
                    <a:p>
                      <a:pPr algn="ctr"/>
                      <a:r>
                        <a:rPr lang="en-US" sz="2400" dirty="0">
                          <a:latin typeface="Arial" panose="020B0604020202020204" pitchFamily="34" charset="0"/>
                          <a:cs typeface="Arial" panose="020B0604020202020204" pitchFamily="34" charset="0"/>
                        </a:rPr>
                        <a:t>Career Cluster</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Postsecondary</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Total</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608416"/>
                  </a:ext>
                </a:extLst>
              </a:tr>
              <a:tr h="1100808">
                <a:tc>
                  <a:txBody>
                    <a:bodyPr/>
                    <a:lstStyle/>
                    <a:p>
                      <a:pPr algn="ctr" fontAlgn="b"/>
                      <a:r>
                        <a:rPr lang="en-US" sz="2400" u="none" strike="noStrike" dirty="0">
                          <a:effectLst/>
                          <a:latin typeface="Arial" panose="020B0604020202020204" pitchFamily="34" charset="0"/>
                          <a:cs typeface="Arial" panose="020B0604020202020204" pitchFamily="34" charset="0"/>
                        </a:rPr>
                        <a:t>Transportation, Distribution, and Logistics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8,488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11,382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19,870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3409863"/>
                  </a:ext>
                </a:extLst>
              </a:tr>
              <a:tr h="523756">
                <a:tc>
                  <a:txBody>
                    <a:bodyPr/>
                    <a:lstStyle/>
                    <a:p>
                      <a:pPr algn="ctr" fontAlgn="b"/>
                      <a:r>
                        <a:rPr lang="en-US" sz="2400" u="none" strike="noStrike" dirty="0">
                          <a:effectLst/>
                          <a:latin typeface="Arial" panose="020B0604020202020204" pitchFamily="34" charset="0"/>
                          <a:cs typeface="Arial" panose="020B0604020202020204" pitchFamily="34" charset="0"/>
                        </a:rPr>
                        <a:t>Hospitality and Tourism</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13,577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4,968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18,545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546741"/>
                  </a:ext>
                </a:extLst>
              </a:tr>
              <a:tr h="812803">
                <a:tc>
                  <a:txBody>
                    <a:bodyPr/>
                    <a:lstStyle/>
                    <a:p>
                      <a:pPr algn="ctr" fontAlgn="b"/>
                      <a:r>
                        <a:rPr lang="en-US" sz="2400" u="none" strike="noStrike" dirty="0">
                          <a:effectLst/>
                          <a:latin typeface="Arial" panose="020B0604020202020204" pitchFamily="34" charset="0"/>
                          <a:cs typeface="Arial" panose="020B0604020202020204" pitchFamily="34" charset="0"/>
                        </a:rPr>
                        <a:t>Marketing Sales </a:t>
                      </a:r>
                      <a:br>
                        <a:rPr lang="en-US" sz="2400" u="none" strike="noStrike" dirty="0">
                          <a:effectLst/>
                          <a:latin typeface="Arial" panose="020B0604020202020204" pitchFamily="34" charset="0"/>
                          <a:cs typeface="Arial" panose="020B0604020202020204" pitchFamily="34" charset="0"/>
                        </a:rPr>
                      </a:br>
                      <a:r>
                        <a:rPr lang="en-US" sz="2400" u="none" strike="noStrike" dirty="0">
                          <a:effectLst/>
                          <a:latin typeface="Arial" panose="020B0604020202020204" pitchFamily="34" charset="0"/>
                          <a:cs typeface="Arial" panose="020B0604020202020204" pitchFamily="34" charset="0"/>
                        </a:rPr>
                        <a:t>and Services</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12,938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5,293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18,231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268481"/>
                  </a:ext>
                </a:extLst>
              </a:tr>
              <a:tr h="812803">
                <a:tc>
                  <a:txBody>
                    <a:bodyPr/>
                    <a:lstStyle/>
                    <a:p>
                      <a:pPr algn="ctr" fontAlgn="b"/>
                      <a:r>
                        <a:rPr lang="en-US" sz="2400" u="none" strike="noStrike" dirty="0">
                          <a:effectLst/>
                          <a:latin typeface="Arial" panose="020B0604020202020204" pitchFamily="34" charset="0"/>
                          <a:cs typeface="Arial" panose="020B0604020202020204" pitchFamily="34" charset="0"/>
                        </a:rPr>
                        <a:t>Science, Technology, Engineering, and Math</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7,301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2,293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9,594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570751"/>
                  </a:ext>
                </a:extLst>
              </a:tr>
              <a:tr h="523756">
                <a:tc>
                  <a:txBody>
                    <a:bodyPr/>
                    <a:lstStyle/>
                    <a:p>
                      <a:pPr algn="ctr" fontAlgn="b"/>
                      <a:r>
                        <a:rPr lang="en-US" sz="2400" u="none" strike="noStrike" dirty="0">
                          <a:effectLst/>
                          <a:latin typeface="Arial" panose="020B0604020202020204" pitchFamily="34" charset="0"/>
                          <a:cs typeface="Arial" panose="020B0604020202020204" pitchFamily="34" charset="0"/>
                        </a:rPr>
                        <a:t>Finance</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3,546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563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Arial" panose="020B0604020202020204" pitchFamily="34" charset="0"/>
                          <a:cs typeface="Arial" panose="020B0604020202020204" pitchFamily="34" charset="0"/>
                        </a:rPr>
                        <a:t>4,109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732820"/>
                  </a:ext>
                </a:extLst>
              </a:tr>
            </a:tbl>
          </a:graphicData>
        </a:graphic>
      </p:graphicFrame>
      <p:sp>
        <p:nvSpPr>
          <p:cNvPr id="3" name="TextBox 2">
            <a:extLst>
              <a:ext uri="{FF2B5EF4-FFF2-40B4-BE49-F238E27FC236}">
                <a16:creationId xmlns:a16="http://schemas.microsoft.com/office/drawing/2014/main" id="{963421C3-AEA0-4115-BDAB-D04484D1552B}"/>
              </a:ext>
            </a:extLst>
          </p:cNvPr>
          <p:cNvSpPr txBox="1"/>
          <p:nvPr/>
        </p:nvSpPr>
        <p:spPr>
          <a:xfrm>
            <a:off x="4321993" y="5914830"/>
            <a:ext cx="5672963"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Total 2018–19 Concentrators: 672,494</a:t>
            </a:r>
          </a:p>
        </p:txBody>
      </p:sp>
    </p:spTree>
    <p:extLst>
      <p:ext uri="{BB962C8B-B14F-4D97-AF65-F5344CB8AC3E}">
        <p14:creationId xmlns:p14="http://schemas.microsoft.com/office/powerpoint/2010/main" val="3277167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(2)</a:t>
            </a:r>
          </a:p>
        </p:txBody>
      </p:sp>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Tree>
    <p:extLst>
      <p:ext uri="{BB962C8B-B14F-4D97-AF65-F5344CB8AC3E}">
        <p14:creationId xmlns:p14="http://schemas.microsoft.com/office/powerpoint/2010/main" val="334987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883060-9A1D-4471-AC6D-D88850F448CA}"/>
              </a:ext>
            </a:extLst>
          </p:cNvPr>
          <p:cNvSpPr>
            <a:spLocks noGrp="1"/>
          </p:cNvSpPr>
          <p:nvPr>
            <p:ph type="title"/>
          </p:nvPr>
        </p:nvSpPr>
        <p:spPr>
          <a:xfrm>
            <a:off x="2323069" y="195944"/>
            <a:ext cx="9670810" cy="1387928"/>
          </a:xfrm>
        </p:spPr>
        <p:txBody>
          <a:bodyPr/>
          <a:lstStyle/>
          <a:p>
            <a:pPr algn="ctr"/>
            <a:r>
              <a:rPr lang="en-US" sz="4400" b="1" dirty="0">
                <a:latin typeface="Arial" panose="020B0604020202020204" pitchFamily="34" charset="0"/>
                <a:cs typeface="Arial" panose="020B0604020202020204" pitchFamily="34" charset="0"/>
              </a:rPr>
              <a:t>Process of Developing the</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California State Plan for CTE </a:t>
            </a:r>
            <a:r>
              <a:rPr lang="en-US" sz="2400" b="1" dirty="0">
                <a:latin typeface="Arial" panose="020B0604020202020204" pitchFamily="34" charset="0"/>
                <a:cs typeface="Arial" panose="020B0604020202020204" pitchFamily="34" charset="0"/>
              </a:rPr>
              <a:t>(1) </a:t>
            </a:r>
          </a:p>
        </p:txBody>
      </p:sp>
      <p:sp>
        <p:nvSpPr>
          <p:cNvPr id="7" name="Content Placeholder 2">
            <a:extLst>
              <a:ext uri="{FF2B5EF4-FFF2-40B4-BE49-F238E27FC236}">
                <a16:creationId xmlns:a16="http://schemas.microsoft.com/office/drawing/2014/main" id="{2436F18A-66AB-4A71-AF61-62BC20007D51}"/>
              </a:ext>
            </a:extLst>
          </p:cNvPr>
          <p:cNvSpPr>
            <a:spLocks noGrp="1"/>
          </p:cNvSpPr>
          <p:nvPr>
            <p:ph idx="1"/>
          </p:nvPr>
        </p:nvSpPr>
        <p:spPr>
          <a:xfrm>
            <a:off x="2323070" y="1712422"/>
            <a:ext cx="9670810" cy="4753691"/>
          </a:xfrm>
        </p:spPr>
        <p:txBody>
          <a:bodyPr>
            <a:noAutofit/>
          </a:bodyPr>
          <a:lstStyle/>
          <a:p>
            <a:pPr>
              <a:spcAft>
                <a:spcPts val="400"/>
              </a:spcAft>
            </a:pPr>
            <a:r>
              <a:rPr lang="en-US" sz="3200" dirty="0"/>
              <a:t>State Team Formed and has been meeting since November 2019</a:t>
            </a:r>
          </a:p>
          <a:p>
            <a:pPr>
              <a:spcAft>
                <a:spcPts val="600"/>
              </a:spcAft>
            </a:pPr>
            <a:r>
              <a:rPr lang="en-US" sz="3200" dirty="0"/>
              <a:t>Ongoing discussions include:</a:t>
            </a:r>
          </a:p>
          <a:p>
            <a:pPr marL="914400" lvl="3" indent="-457200">
              <a:lnSpc>
                <a:spcPct val="100000"/>
              </a:lnSpc>
              <a:spcBef>
                <a:spcPts val="0"/>
              </a:spcBef>
              <a:spcAft>
                <a:spcPts val="600"/>
              </a:spcAft>
              <a:buFont typeface="Wingdings" panose="05000000000000000000" pitchFamily="2" charset="2"/>
              <a:buChar char="Ø"/>
            </a:pPr>
            <a:r>
              <a:rPr lang="en-US" sz="2800" dirty="0"/>
              <a:t>Purpose and Focus of the California State Plan for CTE</a:t>
            </a:r>
          </a:p>
          <a:p>
            <a:pPr marL="914400" lvl="3" indent="-457200">
              <a:lnSpc>
                <a:spcPct val="100000"/>
              </a:lnSpc>
              <a:spcBef>
                <a:spcPts val="0"/>
              </a:spcBef>
              <a:spcAft>
                <a:spcPts val="600"/>
              </a:spcAft>
              <a:buFont typeface="Wingdings" panose="05000000000000000000" pitchFamily="2" charset="2"/>
              <a:buChar char="Ø"/>
            </a:pPr>
            <a:r>
              <a:rPr lang="en-US" sz="2800" dirty="0"/>
              <a:t>Key internal and external input needed in developing the California State Plan for CTE </a:t>
            </a:r>
          </a:p>
          <a:p>
            <a:pPr marL="914400" lvl="3" indent="-457200">
              <a:lnSpc>
                <a:spcPct val="100000"/>
              </a:lnSpc>
              <a:spcBef>
                <a:spcPts val="0"/>
              </a:spcBef>
              <a:spcAft>
                <a:spcPts val="600"/>
              </a:spcAft>
              <a:buFont typeface="Wingdings" panose="05000000000000000000" pitchFamily="2" charset="2"/>
              <a:buChar char="Ø"/>
            </a:pPr>
            <a:r>
              <a:rPr lang="en-US" sz="2800" dirty="0"/>
              <a:t>Format and structure of the California State Plan for CTE </a:t>
            </a:r>
          </a:p>
        </p:txBody>
      </p:sp>
    </p:spTree>
    <p:extLst>
      <p:ext uri="{BB962C8B-B14F-4D97-AF65-F5344CB8AC3E}">
        <p14:creationId xmlns:p14="http://schemas.microsoft.com/office/powerpoint/2010/main" val="3531971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883060-9A1D-4471-AC6D-D88850F448CA}"/>
              </a:ext>
            </a:extLst>
          </p:cNvPr>
          <p:cNvSpPr>
            <a:spLocks noGrp="1"/>
          </p:cNvSpPr>
          <p:nvPr>
            <p:ph type="title"/>
          </p:nvPr>
        </p:nvSpPr>
        <p:spPr>
          <a:xfrm>
            <a:off x="2323069" y="195944"/>
            <a:ext cx="9670810" cy="1387928"/>
          </a:xfrm>
        </p:spPr>
        <p:txBody>
          <a:bodyPr/>
          <a:lstStyle/>
          <a:p>
            <a:pPr algn="ctr"/>
            <a:r>
              <a:rPr lang="en-US" sz="4400" b="1" dirty="0">
                <a:latin typeface="Arial" panose="020B0604020202020204" pitchFamily="34" charset="0"/>
                <a:cs typeface="Arial" panose="020B0604020202020204" pitchFamily="34" charset="0"/>
              </a:rPr>
              <a:t>Process of Developing the</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California State Plan for CTE </a:t>
            </a:r>
            <a:r>
              <a:rPr lang="en-US" sz="2400" b="1" dirty="0">
                <a:latin typeface="Arial" panose="020B0604020202020204" pitchFamily="34" charset="0"/>
                <a:cs typeface="Arial" panose="020B0604020202020204" pitchFamily="34" charset="0"/>
              </a:rPr>
              <a:t>(2) </a:t>
            </a:r>
          </a:p>
        </p:txBody>
      </p:sp>
      <p:sp>
        <p:nvSpPr>
          <p:cNvPr id="7" name="Content Placeholder 2">
            <a:extLst>
              <a:ext uri="{FF2B5EF4-FFF2-40B4-BE49-F238E27FC236}">
                <a16:creationId xmlns:a16="http://schemas.microsoft.com/office/drawing/2014/main" id="{2436F18A-66AB-4A71-AF61-62BC20007D51}"/>
              </a:ext>
            </a:extLst>
          </p:cNvPr>
          <p:cNvSpPr>
            <a:spLocks noGrp="1"/>
          </p:cNvSpPr>
          <p:nvPr>
            <p:ph idx="1"/>
          </p:nvPr>
        </p:nvSpPr>
        <p:spPr>
          <a:xfrm>
            <a:off x="2323070" y="1762298"/>
            <a:ext cx="9670810" cy="4703815"/>
          </a:xfrm>
        </p:spPr>
        <p:txBody>
          <a:bodyPr>
            <a:noAutofit/>
          </a:bodyPr>
          <a:lstStyle/>
          <a:p>
            <a:pPr marL="0" indent="0">
              <a:spcAft>
                <a:spcPts val="600"/>
              </a:spcAft>
              <a:buNone/>
            </a:pPr>
            <a:r>
              <a:rPr lang="en-US" sz="3200" dirty="0"/>
              <a:t>Ongoing discussions include:</a:t>
            </a:r>
          </a:p>
          <a:p>
            <a:pPr marL="914400" lvl="3" indent="-457200">
              <a:lnSpc>
                <a:spcPct val="100000"/>
              </a:lnSpc>
              <a:spcBef>
                <a:spcPts val="0"/>
              </a:spcBef>
              <a:spcAft>
                <a:spcPts val="600"/>
              </a:spcAft>
            </a:pPr>
            <a:r>
              <a:rPr lang="en-US" sz="2800" dirty="0"/>
              <a:t>Review of key topics raised during the Federal Perkins V State Plan development for inclusion</a:t>
            </a:r>
          </a:p>
          <a:p>
            <a:pPr marL="914400" lvl="3" indent="-457200">
              <a:lnSpc>
                <a:spcPct val="100000"/>
              </a:lnSpc>
              <a:spcBef>
                <a:spcPts val="0"/>
              </a:spcBef>
              <a:spcAft>
                <a:spcPts val="600"/>
              </a:spcAft>
            </a:pPr>
            <a:r>
              <a:rPr lang="en-US" sz="2800" dirty="0"/>
              <a:t>Revisit comments made by the California Workforce Pathways Joint Advisory Committee during the Perkins V State Plan review</a:t>
            </a:r>
          </a:p>
          <a:p>
            <a:pPr marL="914400" lvl="3" indent="-457200">
              <a:lnSpc>
                <a:spcPct val="100000"/>
              </a:lnSpc>
              <a:spcBef>
                <a:spcPts val="0"/>
              </a:spcBef>
              <a:spcAft>
                <a:spcPts val="600"/>
              </a:spcAft>
            </a:pPr>
            <a:r>
              <a:rPr lang="en-US" sz="2800" dirty="0"/>
              <a:t>Review feedback from stakeholders and the public received during Perkins V State Plan development </a:t>
            </a:r>
          </a:p>
          <a:p>
            <a:pPr marL="914400" lvl="3" indent="-457200">
              <a:lnSpc>
                <a:spcPct val="100000"/>
              </a:lnSpc>
              <a:spcBef>
                <a:spcPts val="0"/>
              </a:spcBef>
              <a:spcAft>
                <a:spcPts val="600"/>
              </a:spcAft>
            </a:pPr>
            <a:r>
              <a:rPr lang="en-US" sz="2800" dirty="0"/>
              <a:t>Review of current data to inform what problems need to be solved</a:t>
            </a:r>
          </a:p>
        </p:txBody>
      </p:sp>
    </p:spTree>
    <p:extLst>
      <p:ext uri="{BB962C8B-B14F-4D97-AF65-F5344CB8AC3E}">
        <p14:creationId xmlns:p14="http://schemas.microsoft.com/office/powerpoint/2010/main" val="2345141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883060-9A1D-4471-AC6D-D88850F448CA}"/>
              </a:ext>
            </a:extLst>
          </p:cNvPr>
          <p:cNvSpPr>
            <a:spLocks noGrp="1"/>
          </p:cNvSpPr>
          <p:nvPr>
            <p:ph type="title"/>
          </p:nvPr>
        </p:nvSpPr>
        <p:spPr>
          <a:xfrm>
            <a:off x="2323069" y="195944"/>
            <a:ext cx="9670810" cy="1387928"/>
          </a:xfrm>
        </p:spPr>
        <p:txBody>
          <a:bodyPr/>
          <a:lstStyle/>
          <a:p>
            <a:r>
              <a:rPr lang="en-US" sz="4400" dirty="0"/>
              <a:t>Recommendations </a:t>
            </a:r>
            <a:endParaRPr lang="en-US" sz="24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436F18A-66AB-4A71-AF61-62BC20007D51}"/>
              </a:ext>
            </a:extLst>
          </p:cNvPr>
          <p:cNvSpPr>
            <a:spLocks noGrp="1"/>
          </p:cNvSpPr>
          <p:nvPr>
            <p:ph idx="1"/>
          </p:nvPr>
        </p:nvSpPr>
        <p:spPr>
          <a:xfrm>
            <a:off x="2323070" y="1583872"/>
            <a:ext cx="9670810" cy="4882242"/>
          </a:xfrm>
        </p:spPr>
        <p:txBody>
          <a:bodyPr>
            <a:noAutofit/>
          </a:bodyPr>
          <a:lstStyle/>
          <a:p>
            <a:pPr>
              <a:spcAft>
                <a:spcPts val="1800"/>
              </a:spcAft>
            </a:pPr>
            <a:r>
              <a:rPr lang="en-US" sz="2400" dirty="0"/>
              <a:t>Strategic Plan/Call to Action</a:t>
            </a:r>
          </a:p>
          <a:p>
            <a:pPr>
              <a:spcAft>
                <a:spcPts val="1800"/>
              </a:spcAft>
            </a:pPr>
            <a:r>
              <a:rPr lang="en-US" sz="2400" dirty="0"/>
              <a:t>High-level, forward-looking with clear goals and outcomes </a:t>
            </a:r>
          </a:p>
          <a:p>
            <a:pPr>
              <a:spcAft>
                <a:spcPts val="1800"/>
              </a:spcAft>
            </a:pPr>
            <a:r>
              <a:rPr lang="en-US" sz="2400" dirty="0"/>
              <a:t>Clear connection to the </a:t>
            </a:r>
            <a:r>
              <a:rPr lang="en-US" sz="2400" i="1" dirty="0"/>
              <a:t>Guiding Policy Principles to Support Student-Centered K–14+ Pathways</a:t>
            </a:r>
            <a:endParaRPr lang="en-US" sz="2400" dirty="0"/>
          </a:p>
          <a:p>
            <a:pPr>
              <a:spcAft>
                <a:spcPts val="1800"/>
              </a:spcAft>
            </a:pPr>
            <a:r>
              <a:rPr lang="en-US" sz="2400" dirty="0"/>
              <a:t>Emphasis on the importance of CTE programs for kindergarten through grade fourteen and beyond for the state</a:t>
            </a:r>
          </a:p>
          <a:p>
            <a:pPr>
              <a:spcAft>
                <a:spcPts val="1800"/>
              </a:spcAft>
            </a:pPr>
            <a:r>
              <a:rPr lang="en-US" sz="2400" dirty="0"/>
              <a:t>Focus on career pathways and growth sectors in California’s regional economies</a:t>
            </a:r>
          </a:p>
          <a:p>
            <a:pPr>
              <a:spcAft>
                <a:spcPts val="1800"/>
              </a:spcAft>
            </a:pPr>
            <a:endParaRPr lang="en-US" sz="2400" dirty="0"/>
          </a:p>
          <a:p>
            <a:endParaRPr lang="en-US" sz="2400" dirty="0"/>
          </a:p>
        </p:txBody>
      </p:sp>
    </p:spTree>
    <p:extLst>
      <p:ext uri="{BB962C8B-B14F-4D97-AF65-F5344CB8AC3E}">
        <p14:creationId xmlns:p14="http://schemas.microsoft.com/office/powerpoint/2010/main" val="194217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403"/>
            <a:ext cx="10515600" cy="1325563"/>
          </a:xfrm>
        </p:spPr>
        <p:txBody>
          <a:bodyPr/>
          <a:lstStyle/>
          <a:p>
            <a:r>
              <a:rPr lang="en-US" b="1" dirty="0">
                <a:solidFill>
                  <a:srgbClr val="10247D"/>
                </a:solidFill>
              </a:rPr>
              <a:t>The Future of Work Commission</a:t>
            </a:r>
          </a:p>
        </p:txBody>
      </p:sp>
      <p:sp>
        <p:nvSpPr>
          <p:cNvPr id="3" name="Content Placeholder 2"/>
          <p:cNvSpPr>
            <a:spLocks noGrp="1"/>
          </p:cNvSpPr>
          <p:nvPr>
            <p:ph idx="1"/>
          </p:nvPr>
        </p:nvSpPr>
        <p:spPr>
          <a:xfrm>
            <a:off x="763745" y="1665080"/>
            <a:ext cx="10515600" cy="4351338"/>
          </a:xfrm>
        </p:spPr>
        <p:txBody>
          <a:bodyPr>
            <a:normAutofit/>
          </a:bodyPr>
          <a:lstStyle/>
          <a:p>
            <a:r>
              <a:rPr lang="en-US" dirty="0"/>
              <a:t>Creation and Charge</a:t>
            </a:r>
          </a:p>
          <a:p>
            <a:r>
              <a:rPr lang="en-US" dirty="0"/>
              <a:t>Composition</a:t>
            </a:r>
          </a:p>
          <a:p>
            <a:r>
              <a:rPr lang="en-US" dirty="0"/>
              <a:t>The Convenings:  What did we learn?</a:t>
            </a:r>
          </a:p>
          <a:p>
            <a:r>
              <a:rPr lang="en-US" dirty="0"/>
              <a:t>The Listening Sessions</a:t>
            </a:r>
          </a:p>
          <a:p>
            <a:r>
              <a:rPr lang="en-US" dirty="0"/>
              <a:t>Framework for Recommendations</a:t>
            </a:r>
          </a:p>
          <a:p>
            <a:r>
              <a:rPr lang="en-US" dirty="0"/>
              <a:t>Where are we now? What comes next?</a:t>
            </a:r>
          </a:p>
          <a:p>
            <a:pPr marL="0" indent="0">
              <a:buNone/>
            </a:pPr>
            <a:endParaRPr lang="en-US" dirty="0">
              <a:solidFill>
                <a:srgbClr val="FF6600"/>
              </a:solidFill>
            </a:endParaRPr>
          </a:p>
        </p:txBody>
      </p:sp>
    </p:spTree>
    <p:extLst>
      <p:ext uri="{BB962C8B-B14F-4D97-AF65-F5344CB8AC3E}">
        <p14:creationId xmlns:p14="http://schemas.microsoft.com/office/powerpoint/2010/main" val="4155808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48C3-FC01-48ED-86BB-CC4FCF3D544C}"/>
              </a:ext>
            </a:extLst>
          </p:cNvPr>
          <p:cNvSpPr>
            <a:spLocks noGrp="1"/>
          </p:cNvSpPr>
          <p:nvPr>
            <p:ph type="title"/>
          </p:nvPr>
        </p:nvSpPr>
        <p:spPr>
          <a:xfrm>
            <a:off x="2323070" y="-1"/>
            <a:ext cx="9670810" cy="1579419"/>
          </a:xfrm>
        </p:spPr>
        <p:txBody>
          <a:bodyPr/>
          <a:lstStyle/>
          <a:p>
            <a:r>
              <a:rPr lang="en-US" sz="4400" dirty="0"/>
              <a:t>Call to Action </a:t>
            </a:r>
            <a:r>
              <a:rPr lang="en-US" sz="4000" i="1" dirty="0"/>
              <a:t>Example</a:t>
            </a:r>
            <a:r>
              <a:rPr lang="en-US" sz="4000" dirty="0"/>
              <a:t> </a:t>
            </a:r>
            <a:endParaRPr lang="en-US" dirty="0"/>
          </a:p>
        </p:txBody>
      </p:sp>
      <p:graphicFrame>
        <p:nvGraphicFramePr>
          <p:cNvPr id="4" name="Table 3">
            <a:extLst>
              <a:ext uri="{FF2B5EF4-FFF2-40B4-BE49-F238E27FC236}">
                <a16:creationId xmlns:a16="http://schemas.microsoft.com/office/drawing/2014/main" id="{16CF6E25-F755-4596-82A6-B26021EE2CE0}"/>
              </a:ext>
            </a:extLst>
          </p:cNvPr>
          <p:cNvGraphicFramePr>
            <a:graphicFrameLocks noGrp="1"/>
          </p:cNvGraphicFramePr>
          <p:nvPr>
            <p:extLst>
              <p:ext uri="{D42A27DB-BD31-4B8C-83A1-F6EECF244321}">
                <p14:modId xmlns:p14="http://schemas.microsoft.com/office/powerpoint/2010/main" val="2851592563"/>
              </p:ext>
            </p:extLst>
          </p:nvPr>
        </p:nvGraphicFramePr>
        <p:xfrm>
          <a:off x="2323070" y="1296788"/>
          <a:ext cx="9670810" cy="5059043"/>
        </p:xfrm>
        <a:graphic>
          <a:graphicData uri="http://schemas.openxmlformats.org/drawingml/2006/table">
            <a:tbl>
              <a:tblPr firstRow="1" bandRow="1">
                <a:tableStyleId>{073A0DAA-6AF3-43AB-8588-CEC1D06C72B9}</a:tableStyleId>
              </a:tblPr>
              <a:tblGrid>
                <a:gridCol w="5191635">
                  <a:extLst>
                    <a:ext uri="{9D8B030D-6E8A-4147-A177-3AD203B41FA5}">
                      <a16:colId xmlns:a16="http://schemas.microsoft.com/office/drawing/2014/main" val="504597018"/>
                    </a:ext>
                  </a:extLst>
                </a:gridCol>
                <a:gridCol w="4479175">
                  <a:extLst>
                    <a:ext uri="{9D8B030D-6E8A-4147-A177-3AD203B41FA5}">
                      <a16:colId xmlns:a16="http://schemas.microsoft.com/office/drawing/2014/main" val="2284555048"/>
                    </a:ext>
                  </a:extLst>
                </a:gridCol>
              </a:tblGrid>
              <a:tr h="639443">
                <a:tc>
                  <a:txBody>
                    <a:bodyPr/>
                    <a:lstStyle/>
                    <a:p>
                      <a:pPr algn="ctr">
                        <a:lnSpc>
                          <a:spcPct val="100000"/>
                        </a:lnSpc>
                        <a:spcAft>
                          <a:spcPts val="600"/>
                        </a:spcAft>
                      </a:pPr>
                      <a:r>
                        <a:rPr lang="en-US" sz="2400" dirty="0">
                          <a:latin typeface="Arial" panose="020B0604020202020204" pitchFamily="34" charset="0"/>
                          <a:cs typeface="Arial" panose="020B0604020202020204" pitchFamily="34" charset="0"/>
                        </a:rPr>
                        <a:t>Vision</a:t>
                      </a:r>
                      <a:r>
                        <a:rPr lang="en-US" sz="2400" dirty="0">
                          <a:solidFill>
                            <a:schemeClr val="bg1"/>
                          </a:solidFill>
                          <a:latin typeface="Arial" panose="020B0604020202020204" pitchFamily="34" charset="0"/>
                          <a:cs typeface="Arial" panose="020B0604020202020204" pitchFamily="34" charset="0"/>
                        </a:rPr>
                        <a:t>ary</a:t>
                      </a:r>
                      <a:r>
                        <a:rPr lang="en-US" sz="2400" baseline="0" dirty="0">
                          <a:solidFill>
                            <a:srgbClr val="FFFF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Goals</a:t>
                      </a:r>
                      <a:endParaRPr lang="en-US" sz="24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600"/>
                        </a:spcAft>
                      </a:pPr>
                      <a:r>
                        <a:rPr lang="en-US" sz="2400" dirty="0">
                          <a:latin typeface="Arial" panose="020B0604020202020204" pitchFamily="34" charset="0"/>
                          <a:cs typeface="Arial" panose="020B0604020202020204" pitchFamily="34" charset="0"/>
                        </a:rPr>
                        <a:t>Guiding Policy Principles</a:t>
                      </a:r>
                      <a:endParaRPr lang="en-US" sz="2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76899662"/>
                  </a:ext>
                </a:extLst>
              </a:tr>
              <a:tr h="4389757">
                <a:tc>
                  <a:txBody>
                    <a:bodyPr/>
                    <a:lstStyle/>
                    <a:p>
                      <a:pPr marL="514350" indent="-514350">
                        <a:lnSpc>
                          <a:spcPct val="100000"/>
                        </a:lnSpc>
                        <a:spcAft>
                          <a:spcPts val="600"/>
                        </a:spcAft>
                        <a:buFont typeface="+mj-lt"/>
                        <a:buAutoNum type="arabicPeriod"/>
                      </a:pPr>
                      <a:r>
                        <a:rPr lang="en-US" sz="2400" dirty="0">
                          <a:latin typeface="Arial" panose="020B0604020202020204" pitchFamily="34" charset="0"/>
                          <a:cs typeface="Arial" panose="020B0604020202020204" pitchFamily="34" charset="0"/>
                        </a:rPr>
                        <a:t>Increase the number of CTE career pathway </a:t>
                      </a:r>
                      <a:r>
                        <a:rPr lang="en-US" sz="2400" strike="noStrike" baseline="0" dirty="0">
                          <a:latin typeface="Arial" panose="020B0604020202020204" pitchFamily="34" charset="0"/>
                          <a:cs typeface="Arial" panose="020B0604020202020204" pitchFamily="34" charset="0"/>
                        </a:rPr>
                        <a:t>programs by X percent by 2025</a:t>
                      </a:r>
                    </a:p>
                    <a:p>
                      <a:pPr marL="514350" indent="-514350">
                        <a:lnSpc>
                          <a:spcPct val="100000"/>
                        </a:lnSpc>
                        <a:spcAft>
                          <a:spcPts val="600"/>
                        </a:spcAft>
                        <a:buFont typeface="+mj-lt"/>
                        <a:buAutoNum type="arabicPeriod"/>
                      </a:pPr>
                      <a:r>
                        <a:rPr lang="en-US" sz="2400" dirty="0">
                          <a:latin typeface="Arial" panose="020B0604020202020204" pitchFamily="34" charset="0"/>
                          <a:cs typeface="Arial" panose="020B0604020202020204" pitchFamily="34" charset="0"/>
                        </a:rPr>
                        <a:t>Increase enrollment in CTE </a:t>
                      </a:r>
                      <a:r>
                        <a:rPr lang="en-US" sz="2400" strike="noStrike" baseline="0" dirty="0">
                          <a:latin typeface="Arial" panose="020B0604020202020204" pitchFamily="34" charset="0"/>
                          <a:cs typeface="Arial" panose="020B0604020202020204" pitchFamily="34" charset="0"/>
                        </a:rPr>
                        <a:t>programs by Y percent</a:t>
                      </a:r>
                    </a:p>
                    <a:p>
                      <a:pPr marL="514350" indent="-514350">
                        <a:lnSpc>
                          <a:spcPct val="100000"/>
                        </a:lnSpc>
                        <a:spcAft>
                          <a:spcPts val="600"/>
                        </a:spcAft>
                        <a:buFont typeface="+mj-lt"/>
                        <a:buAutoNum type="arabicPeriod"/>
                      </a:pPr>
                      <a:r>
                        <a:rPr lang="en-US" sz="2400" dirty="0">
                          <a:latin typeface="Arial" panose="020B0604020202020204" pitchFamily="34" charset="0"/>
                          <a:cs typeface="Arial" panose="020B0604020202020204" pitchFamily="34" charset="0"/>
                        </a:rPr>
                        <a:t>Increase transfer to higher education </a:t>
                      </a:r>
                      <a:r>
                        <a:rPr lang="en-US" sz="2400" strike="noStrike" baseline="0" dirty="0">
                          <a:latin typeface="Arial" panose="020B0604020202020204" pitchFamily="34" charset="0"/>
                          <a:cs typeface="Arial" panose="020B0604020202020204" pitchFamily="34" charset="0"/>
                        </a:rPr>
                        <a:t>institutions by Z percent</a:t>
                      </a:r>
                    </a:p>
                    <a:p>
                      <a:pPr marL="514350" indent="-514350">
                        <a:lnSpc>
                          <a:spcPct val="100000"/>
                        </a:lnSpc>
                        <a:spcAft>
                          <a:spcPts val="600"/>
                        </a:spcAft>
                        <a:buFont typeface="+mj-lt"/>
                        <a:buAutoNum type="arabicPeriod"/>
                      </a:pPr>
                      <a:r>
                        <a:rPr lang="en-US" sz="2400" dirty="0">
                          <a:latin typeface="Arial" panose="020B0604020202020204" pitchFamily="34" charset="0"/>
                          <a:cs typeface="Arial" panose="020B0604020202020204" pitchFamily="34" charset="0"/>
                        </a:rPr>
                        <a:t>Increase</a:t>
                      </a:r>
                      <a:r>
                        <a:rPr lang="en-US" sz="2400" dirty="0">
                          <a:solidFill>
                            <a:schemeClr val="tx1"/>
                          </a:solidFill>
                          <a:latin typeface="Arial" panose="020B0604020202020204" pitchFamily="34" charset="0"/>
                          <a:cs typeface="Arial" panose="020B0604020202020204" pitchFamily="34" charset="0"/>
                        </a:rPr>
                        <a:t> workforce </a:t>
                      </a:r>
                      <a:r>
                        <a:rPr lang="en-US" sz="2400" dirty="0">
                          <a:latin typeface="Arial" panose="020B0604020202020204" pitchFamily="34" charset="0"/>
                          <a:cs typeface="Arial" panose="020B0604020202020204" pitchFamily="34" charset="0"/>
                        </a:rPr>
                        <a:t>preparedness for CTE students</a:t>
                      </a:r>
                    </a:p>
                    <a:p>
                      <a:pPr marL="514350" indent="-514350">
                        <a:lnSpc>
                          <a:spcPct val="100000"/>
                        </a:lnSpc>
                        <a:spcAft>
                          <a:spcPts val="600"/>
                        </a:spcAft>
                        <a:buFont typeface="+mj-lt"/>
                        <a:buAutoNum type="arabicPeriod"/>
                      </a:pPr>
                      <a:r>
                        <a:rPr lang="en-US" sz="2400" dirty="0">
                          <a:latin typeface="Arial" panose="020B0604020202020204" pitchFamily="34" charset="0"/>
                          <a:cs typeface="Arial" panose="020B0604020202020204" pitchFamily="34" charset="0"/>
                        </a:rPr>
                        <a:t>Reduce equity and regional gaps</a:t>
                      </a:r>
                      <a:endParaRPr lang="en-US" sz="2400" b="1"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panose="020B0604020202020204" pitchFamily="34" charset="0"/>
                          <a:cs typeface="Arial" panose="020B0604020202020204" pitchFamily="34" charset="0"/>
                        </a:rPr>
                        <a:t>Focus on a student-centered delivery of services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Promote equity and access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panose="020B0604020202020204" pitchFamily="34" charset="0"/>
                          <a:cs typeface="Arial" panose="020B0604020202020204" pitchFamily="34" charset="0"/>
                        </a:rPr>
                        <a:t>Achieve system alignment</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Arial" panose="020B0604020202020204" pitchFamily="34" charset="0"/>
                          <a:cs typeface="Arial" panose="020B0604020202020204" pitchFamily="34" charset="0"/>
                        </a:rPr>
                        <a:t>Support continuous improvement and capacity building at all levels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u="none" strike="noStrike" kern="1200" cap="none" spc="0" normalizeH="0" baseline="0" noProof="0" dirty="0">
                          <a:ln>
                            <a:noFill/>
                          </a:ln>
                          <a:effectLst/>
                          <a:uLnTx/>
                          <a:uFillTx/>
                          <a:latin typeface="Arial" panose="020B0604020202020204" pitchFamily="34" charset="0"/>
                          <a:cs typeface="Arial" panose="020B0604020202020204" pitchFamily="34" charset="0"/>
                        </a:rPr>
                        <a:t>State priorities leads the State Plan </a:t>
                      </a: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275294087"/>
                  </a:ext>
                </a:extLst>
              </a:tr>
            </a:tbl>
          </a:graphicData>
        </a:graphic>
      </p:graphicFrame>
    </p:spTree>
    <p:extLst>
      <p:ext uri="{BB962C8B-B14F-4D97-AF65-F5344CB8AC3E}">
        <p14:creationId xmlns:p14="http://schemas.microsoft.com/office/powerpoint/2010/main" val="1795225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65E540-517E-477A-B14D-30FCE6BDF196}"/>
              </a:ext>
            </a:extLst>
          </p:cNvPr>
          <p:cNvSpPr>
            <a:spLocks noGrp="1"/>
          </p:cNvSpPr>
          <p:nvPr>
            <p:ph type="title"/>
          </p:nvPr>
        </p:nvSpPr>
        <p:spPr>
          <a:xfrm>
            <a:off x="2323069" y="148728"/>
            <a:ext cx="9550061" cy="1103297"/>
          </a:xfrm>
        </p:spPr>
        <p:txBody>
          <a:bodyPr/>
          <a:lstStyle/>
          <a:p>
            <a:r>
              <a:rPr lang="en-US" sz="4400" dirty="0"/>
              <a:t>Member Comments </a:t>
            </a:r>
            <a:r>
              <a:rPr lang="en-US" sz="2400" dirty="0"/>
              <a:t>(3)</a:t>
            </a:r>
          </a:p>
        </p:txBody>
      </p:sp>
      <p:sp>
        <p:nvSpPr>
          <p:cNvPr id="4" name="Content Placeholder 2">
            <a:extLst>
              <a:ext uri="{FF2B5EF4-FFF2-40B4-BE49-F238E27FC236}">
                <a16:creationId xmlns:a16="http://schemas.microsoft.com/office/drawing/2014/main" id="{859B38A9-A43B-4396-8965-E8E1701B1899}"/>
              </a:ext>
            </a:extLst>
          </p:cNvPr>
          <p:cNvSpPr>
            <a:spLocks noGrp="1"/>
          </p:cNvSpPr>
          <p:nvPr>
            <p:ph idx="1"/>
          </p:nvPr>
        </p:nvSpPr>
        <p:spPr>
          <a:xfrm>
            <a:off x="2323070" y="1435099"/>
            <a:ext cx="9550062" cy="4825023"/>
          </a:xfrm>
        </p:spPr>
        <p:txBody>
          <a:bodyPr/>
          <a:lstStyle/>
          <a:p>
            <a:pPr marL="0" lvl="1" indent="0">
              <a:lnSpc>
                <a:spcPct val="100000"/>
              </a:lnSpc>
              <a:spcBef>
                <a:spcPts val="0"/>
              </a:spcBef>
              <a:spcAft>
                <a:spcPts val="3600"/>
              </a:spcAft>
              <a:buNone/>
            </a:pPr>
            <a:r>
              <a:rPr lang="en-US" sz="3200" dirty="0"/>
              <a:t>Members, </a:t>
            </a:r>
          </a:p>
          <a:p>
            <a:pPr marL="0" lvl="1" indent="0">
              <a:lnSpc>
                <a:spcPct val="100000"/>
              </a:lnSpc>
              <a:spcBef>
                <a:spcPts val="0"/>
              </a:spcBef>
              <a:spcAft>
                <a:spcPts val="3600"/>
              </a:spcAft>
              <a:buNone/>
            </a:pPr>
            <a:r>
              <a:rPr lang="en-US" sz="3200" dirty="0"/>
              <a:t>Please use the “Raise Hand” feature in Zoom which can be found in the “Participant” tab. Staff will call your name so you can make your comment.</a:t>
            </a:r>
          </a:p>
          <a:p>
            <a:pPr marL="0" lvl="1" indent="0">
              <a:lnSpc>
                <a:spcPct val="100000"/>
              </a:lnSpc>
              <a:spcBef>
                <a:spcPts val="0"/>
              </a:spcBef>
              <a:spcAft>
                <a:spcPts val="2400"/>
              </a:spcAft>
              <a:buNone/>
            </a:pPr>
            <a:r>
              <a:rPr lang="en-US" sz="3200" dirty="0"/>
              <a:t>Please remember to lower your hand and place yourself on mute after you have completed your comment.</a:t>
            </a:r>
          </a:p>
        </p:txBody>
      </p:sp>
    </p:spTree>
    <p:extLst>
      <p:ext uri="{BB962C8B-B14F-4D97-AF65-F5344CB8AC3E}">
        <p14:creationId xmlns:p14="http://schemas.microsoft.com/office/powerpoint/2010/main" val="328808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B47517-D549-4132-93C8-6C2C90DFFF73}"/>
              </a:ext>
            </a:extLst>
          </p:cNvPr>
          <p:cNvSpPr>
            <a:spLocks noGrp="1"/>
          </p:cNvSpPr>
          <p:nvPr>
            <p:ph type="title"/>
          </p:nvPr>
        </p:nvSpPr>
        <p:spPr>
          <a:xfrm>
            <a:off x="2323069" y="148728"/>
            <a:ext cx="9550061" cy="1103297"/>
          </a:xfrm>
        </p:spPr>
        <p:txBody>
          <a:bodyPr/>
          <a:lstStyle/>
          <a:p>
            <a:r>
              <a:rPr lang="en-US" sz="4400" dirty="0"/>
              <a:t>Public Comment</a:t>
            </a:r>
            <a:endParaRPr lang="en-US" sz="2400" dirty="0"/>
          </a:p>
        </p:txBody>
      </p:sp>
      <p:sp>
        <p:nvSpPr>
          <p:cNvPr id="5" name="Content Placeholder 2">
            <a:extLst>
              <a:ext uri="{FF2B5EF4-FFF2-40B4-BE49-F238E27FC236}">
                <a16:creationId xmlns:a16="http://schemas.microsoft.com/office/drawing/2014/main" id="{AEB1C465-C2BE-4B45-9D1B-4BECF0E2605F}"/>
              </a:ext>
            </a:extLst>
          </p:cNvPr>
          <p:cNvSpPr>
            <a:spLocks noGrp="1"/>
          </p:cNvSpPr>
          <p:nvPr>
            <p:ph idx="1"/>
          </p:nvPr>
        </p:nvSpPr>
        <p:spPr>
          <a:xfrm>
            <a:off x="2323070" y="1153551"/>
            <a:ext cx="9550062" cy="5106572"/>
          </a:xfrm>
        </p:spPr>
        <p:txBody>
          <a:bodyPr/>
          <a:lstStyle/>
          <a:p>
            <a:pPr marL="0" lvl="1" indent="0">
              <a:lnSpc>
                <a:spcPct val="100000"/>
              </a:lnSpc>
              <a:spcBef>
                <a:spcPts val="0"/>
              </a:spcBef>
              <a:buNone/>
            </a:pPr>
            <a:r>
              <a:rPr lang="en-US" b="1" dirty="0"/>
              <a:t>Zoom</a:t>
            </a:r>
          </a:p>
          <a:p>
            <a:pPr marL="0" indent="0">
              <a:buNone/>
            </a:pPr>
            <a:r>
              <a:rPr lang="en-US" sz="2400" dirty="0"/>
              <a:t>Register at: </a:t>
            </a:r>
            <a:r>
              <a:rPr lang="en-US" sz="2400" u="sng" dirty="0">
                <a:hlinkClick r:id="rId3" tooltip="Link to the CWPJAC Zoom Meeting"/>
              </a:rPr>
              <a:t>https://zoom.us/webinar/register/WN_S_S2sCQXRFS3dop2_JT_Jw </a:t>
            </a:r>
            <a:endParaRPr lang="en-US" sz="2400" dirty="0"/>
          </a:p>
          <a:p>
            <a:pPr marL="0" indent="0">
              <a:buNone/>
            </a:pPr>
            <a:r>
              <a:rPr lang="en-US" sz="2400" dirty="0"/>
              <a:t>When logging into Zoom please use your first and last name to provide public comment.</a:t>
            </a:r>
          </a:p>
          <a:p>
            <a:pPr marL="0" lvl="1" indent="0">
              <a:spcBef>
                <a:spcPts val="1200"/>
              </a:spcBef>
              <a:buNone/>
            </a:pPr>
            <a:r>
              <a:rPr lang="en-US" b="1" dirty="0"/>
              <a:t>Email</a:t>
            </a:r>
          </a:p>
          <a:p>
            <a:pPr marL="0" lvl="1" indent="0">
              <a:buNone/>
            </a:pPr>
            <a:r>
              <a:rPr lang="en-US" sz="2400" dirty="0">
                <a:hlinkClick r:id="rId4" tooltip="Link tot he Path 2 Work Email Address"/>
              </a:rPr>
              <a:t>Path2Work@cde.ca.gov</a:t>
            </a:r>
            <a:r>
              <a:rPr lang="en-US" sz="2400" dirty="0"/>
              <a:t> and include the following: </a:t>
            </a:r>
          </a:p>
          <a:p>
            <a:pPr marL="0" lvl="1" indent="0">
              <a:buNone/>
            </a:pPr>
            <a:r>
              <a:rPr lang="en-US" sz="2400" dirty="0"/>
              <a:t>1) your name; 2) your affiliation, if any; 3) the agenda item number (i.e., Item 01); and 4) your public comment.</a:t>
            </a:r>
          </a:p>
          <a:p>
            <a:pPr marL="0" lvl="1" indent="0">
              <a:spcBef>
                <a:spcPts val="1200"/>
              </a:spcBef>
              <a:buNone/>
            </a:pPr>
            <a:r>
              <a:rPr lang="en-US" b="1" dirty="0"/>
              <a:t>Phone</a:t>
            </a:r>
          </a:p>
          <a:p>
            <a:pPr marL="0" lvl="1" indent="0">
              <a:buNone/>
            </a:pPr>
            <a:r>
              <a:rPr lang="fr-FR" sz="2400" dirty="0"/>
              <a:t>712-432-0075, Participant Access Code: 651905#</a:t>
            </a:r>
          </a:p>
          <a:p>
            <a:pPr marL="0" lvl="1" indent="0">
              <a:buNone/>
            </a:pPr>
            <a:r>
              <a:rPr lang="en-US" sz="2400" dirty="0"/>
              <a:t>Press *6 when prompted, and then 1 when prompted again to be added to the queue.</a:t>
            </a:r>
          </a:p>
        </p:txBody>
      </p:sp>
    </p:spTree>
    <p:extLst>
      <p:ext uri="{BB962C8B-B14F-4D97-AF65-F5344CB8AC3E}">
        <p14:creationId xmlns:p14="http://schemas.microsoft.com/office/powerpoint/2010/main" val="243262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Creation and Charge </a:t>
            </a:r>
            <a:r>
              <a:rPr lang="en-US" sz="2400" b="1" dirty="0">
                <a:solidFill>
                  <a:schemeClr val="accent5">
                    <a:lumMod val="50000"/>
                  </a:schemeClr>
                </a:solidFill>
              </a:rPr>
              <a:t>(1)</a:t>
            </a:r>
            <a:endParaRPr lang="en-US" b="1" dirty="0">
              <a:solidFill>
                <a:schemeClr val="accent5">
                  <a:lumMod val="50000"/>
                </a:schemeClr>
              </a:solidFill>
            </a:endParaRPr>
          </a:p>
        </p:txBody>
      </p:sp>
      <p:sp>
        <p:nvSpPr>
          <p:cNvPr id="3" name="Content Placeholder 2"/>
          <p:cNvSpPr>
            <a:spLocks noGrp="1"/>
          </p:cNvSpPr>
          <p:nvPr>
            <p:ph idx="1"/>
          </p:nvPr>
        </p:nvSpPr>
        <p:spPr>
          <a:xfrm>
            <a:off x="838200" y="2182019"/>
            <a:ext cx="10515600" cy="3726929"/>
          </a:xfrm>
        </p:spPr>
        <p:txBody>
          <a:bodyPr/>
          <a:lstStyle/>
          <a:p>
            <a:pPr marL="0" indent="0">
              <a:buNone/>
            </a:pPr>
            <a:r>
              <a:rPr lang="en-US" dirty="0"/>
              <a:t>On International Workers’ Day 2019, Governor Newsom signed an executive order, which can be found on the following web page, </a:t>
            </a:r>
            <a:r>
              <a:rPr lang="en-US" u="sng" dirty="0">
                <a:hlinkClick r:id="rId2"/>
              </a:rPr>
              <a:t>https://www.gov.ca.gov/wp-content/uploads/2019/08/Future-of-Work-EO-N-17-19.pdf</a:t>
            </a:r>
            <a:r>
              <a:rPr lang="en-US" u="sng" dirty="0"/>
              <a:t>,</a:t>
            </a:r>
            <a:r>
              <a:rPr lang="en-US" dirty="0"/>
              <a:t> establishing the Future of Work Commission, with the overarching goal of developing a new social compact for California workers, based on an expansive vision for economic equity that takes work and jobs as the starting point, and assumes that the future of work is not inevitable and will be shaped by our actions.</a:t>
            </a:r>
          </a:p>
        </p:txBody>
      </p:sp>
    </p:spTree>
    <p:extLst>
      <p:ext uri="{BB962C8B-B14F-4D97-AF65-F5344CB8AC3E}">
        <p14:creationId xmlns:p14="http://schemas.microsoft.com/office/powerpoint/2010/main" val="425933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Creation and Charge </a:t>
            </a:r>
            <a:r>
              <a:rPr lang="en-US" sz="2400" b="1" dirty="0">
                <a:solidFill>
                  <a:schemeClr val="accent5">
                    <a:lumMod val="50000"/>
                  </a:schemeClr>
                </a:solidFill>
              </a:rPr>
              <a:t>(2)</a:t>
            </a:r>
          </a:p>
        </p:txBody>
      </p:sp>
      <p:sp>
        <p:nvSpPr>
          <p:cNvPr id="3" name="Content Placeholder 2"/>
          <p:cNvSpPr>
            <a:spLocks noGrp="1"/>
          </p:cNvSpPr>
          <p:nvPr>
            <p:ph idx="1"/>
          </p:nvPr>
        </p:nvSpPr>
        <p:spPr/>
        <p:txBody>
          <a:bodyPr>
            <a:normAutofit lnSpcReduction="10000"/>
          </a:bodyPr>
          <a:lstStyle/>
          <a:p>
            <a:r>
              <a:rPr lang="en-US" dirty="0"/>
              <a:t>Other future of work efforts focus on technology as the primary driver: the Commission’s work has focused on equity and job quality, on a worker-centered lens through which to discuss automation and AI.  </a:t>
            </a:r>
          </a:p>
          <a:p>
            <a:r>
              <a:rPr lang="en-US" dirty="0"/>
              <a:t>Too many Californians have been left behind in the state’s economic success: recommendations will require action by business, labor, venture capital, educational institutions, government, and community organizations working together to create quality jobs, to prepare workers for these jobs, to promote and support employers who do right by their workers, and to utilize technology to protect workers and improve worker lives rather than to disrupt, surveil, and replace them. </a:t>
            </a:r>
          </a:p>
        </p:txBody>
      </p:sp>
    </p:spTree>
    <p:extLst>
      <p:ext uri="{BB962C8B-B14F-4D97-AF65-F5344CB8AC3E}">
        <p14:creationId xmlns:p14="http://schemas.microsoft.com/office/powerpoint/2010/main" val="60545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Commission Composition </a:t>
            </a:r>
            <a:r>
              <a:rPr lang="en-US" sz="2400" b="1" dirty="0">
                <a:solidFill>
                  <a:schemeClr val="accent5">
                    <a:lumMod val="50000"/>
                  </a:schemeClr>
                </a:solidFill>
              </a:rPr>
              <a:t>(1)</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lnSpcReduction="10000"/>
          </a:bodyPr>
          <a:lstStyle/>
          <a:p>
            <a:r>
              <a:rPr lang="en-US" b="1" dirty="0"/>
              <a:t>Co-Chairs</a:t>
            </a:r>
            <a:r>
              <a:rPr lang="en-US" dirty="0"/>
              <a:t>:</a:t>
            </a:r>
          </a:p>
          <a:p>
            <a:pPr lvl="1"/>
            <a:r>
              <a:rPr lang="en-US" b="1" dirty="0"/>
              <a:t>Mary Kay Henry</a:t>
            </a:r>
            <a:r>
              <a:rPr lang="en-US" dirty="0"/>
              <a:t>, President of the Service Employees International Union</a:t>
            </a:r>
          </a:p>
          <a:p>
            <a:pPr lvl="1"/>
            <a:r>
              <a:rPr lang="en-US" b="1" dirty="0"/>
              <a:t>James Manyika</a:t>
            </a:r>
            <a:r>
              <a:rPr lang="en-US" dirty="0"/>
              <a:t>, Chairman and director of the McKinsey Global Institute</a:t>
            </a:r>
          </a:p>
          <a:p>
            <a:r>
              <a:rPr lang="en-US" b="1" dirty="0"/>
              <a:t>Commissioners</a:t>
            </a:r>
            <a:r>
              <a:rPr lang="en-US" dirty="0"/>
              <a:t>:</a:t>
            </a:r>
          </a:p>
          <a:p>
            <a:pPr lvl="1"/>
            <a:r>
              <a:rPr lang="en-US" b="1" dirty="0"/>
              <a:t>Roy Bahat</a:t>
            </a:r>
            <a:r>
              <a:rPr lang="en-US" dirty="0"/>
              <a:t>,  head of Bloomberg Beta since 2013 and a lecturer at the University of California, Berkeley since 2011.</a:t>
            </a:r>
          </a:p>
          <a:p>
            <a:pPr lvl="1"/>
            <a:r>
              <a:rPr lang="en-US" b="1" dirty="0"/>
              <a:t>Doug Bloch</a:t>
            </a:r>
            <a:r>
              <a:rPr lang="en-US" dirty="0"/>
              <a:t>, political director at Teamsters Joint Council 7 since 2010. </a:t>
            </a:r>
          </a:p>
          <a:p>
            <a:pPr lvl="1"/>
            <a:r>
              <a:rPr lang="en-US" b="1" dirty="0"/>
              <a:t>Soraya Coley</a:t>
            </a:r>
            <a:r>
              <a:rPr lang="en-US" dirty="0"/>
              <a:t>, of Pomona, has served as president of California State Polytechnic University, Pomona since 2015.</a:t>
            </a:r>
          </a:p>
          <a:p>
            <a:pPr lvl="1"/>
            <a:r>
              <a:rPr lang="en-US" b="1" dirty="0"/>
              <a:t>Lloyd Dean</a:t>
            </a:r>
            <a:r>
              <a:rPr lang="en-US" dirty="0"/>
              <a:t>, of Los Angeles, is chief executive officer of Common Spirit Health, a newly created national health care system formed by Dignity Health and Catholic Health Initiatives. </a:t>
            </a:r>
          </a:p>
        </p:txBody>
      </p:sp>
    </p:spTree>
    <p:extLst>
      <p:ext uri="{BB962C8B-B14F-4D97-AF65-F5344CB8AC3E}">
        <p14:creationId xmlns:p14="http://schemas.microsoft.com/office/powerpoint/2010/main" val="42234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Commission Composition </a:t>
            </a:r>
            <a:r>
              <a:rPr lang="en-US" sz="2400" b="1" dirty="0">
                <a:solidFill>
                  <a:schemeClr val="accent5">
                    <a:lumMod val="50000"/>
                  </a:schemeClr>
                </a:solidFill>
              </a:rPr>
              <a:t>(2)</a:t>
            </a:r>
            <a:endParaRPr lang="en-US" b="1" dirty="0">
              <a:solidFill>
                <a:schemeClr val="accent5">
                  <a:lumMod val="50000"/>
                </a:schemeClr>
              </a:solidFill>
            </a:endParaRPr>
          </a:p>
        </p:txBody>
      </p:sp>
      <p:sp>
        <p:nvSpPr>
          <p:cNvPr id="3" name="Content Placeholder 2"/>
          <p:cNvSpPr>
            <a:spLocks noGrp="1"/>
          </p:cNvSpPr>
          <p:nvPr>
            <p:ph idx="1"/>
          </p:nvPr>
        </p:nvSpPr>
        <p:spPr/>
        <p:txBody>
          <a:bodyPr>
            <a:normAutofit fontScale="85000" lnSpcReduction="20000"/>
          </a:bodyPr>
          <a:lstStyle/>
          <a:p>
            <a:r>
              <a:rPr lang="en-US" b="1" dirty="0"/>
              <a:t>Jennifer Granholm</a:t>
            </a:r>
            <a:r>
              <a:rPr lang="en-US" dirty="0"/>
              <a:t>, a contributor to CNN since 2016, served as Governor of Michigan from 2002–11 and was Michigan’s Attorney General from 1998–2002. </a:t>
            </a:r>
          </a:p>
          <a:p>
            <a:r>
              <a:rPr lang="en-US" b="1" dirty="0"/>
              <a:t>Lance Hastings</a:t>
            </a:r>
            <a:r>
              <a:rPr lang="en-US" dirty="0"/>
              <a:t> has been president and chief executive officer of the California Manufacturers and Technology Association since 2018.</a:t>
            </a:r>
          </a:p>
          <a:p>
            <a:r>
              <a:rPr lang="en-US" b="1" dirty="0"/>
              <a:t>Saru Jayaraman</a:t>
            </a:r>
            <a:r>
              <a:rPr lang="en-US" dirty="0"/>
              <a:t>, co-founder and president of Restaurant Opportunities Centers United, which she co-founded in 2002, and director of the Food Labor Research Center at the University of California, Berkeley Goldman School of Public Policy since 2013.</a:t>
            </a:r>
          </a:p>
          <a:p>
            <a:r>
              <a:rPr lang="en-US" b="1" dirty="0"/>
              <a:t>Carla Javits</a:t>
            </a:r>
            <a:r>
              <a:rPr lang="en-US" dirty="0"/>
              <a:t>, of president and chief executive officer of the Roberts Enterprise Development Fund since 2007. </a:t>
            </a:r>
          </a:p>
          <a:p>
            <a:r>
              <a:rPr lang="en-US" b="1" dirty="0"/>
              <a:t>Tom Kalil</a:t>
            </a:r>
            <a:r>
              <a:rPr lang="en-US" dirty="0"/>
              <a:t>, chief innovation officer at Schmidt Futures since 2017, and deputy director of the White House Office of Science and Technology Policy for President Obama from 2009–17. </a:t>
            </a:r>
          </a:p>
        </p:txBody>
      </p:sp>
    </p:spTree>
    <p:extLst>
      <p:ext uri="{BB962C8B-B14F-4D97-AF65-F5344CB8AC3E}">
        <p14:creationId xmlns:p14="http://schemas.microsoft.com/office/powerpoint/2010/main" val="81003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Commission Composition </a:t>
            </a:r>
            <a:r>
              <a:rPr lang="en-US" sz="2400" b="1" dirty="0">
                <a:solidFill>
                  <a:schemeClr val="accent5">
                    <a:lumMod val="50000"/>
                  </a:schemeClr>
                </a:solidFill>
              </a:rPr>
              <a:t>(3)</a:t>
            </a:r>
            <a:endParaRPr lang="en-US" b="1" dirty="0">
              <a:solidFill>
                <a:schemeClr val="accent5">
                  <a:lumMod val="50000"/>
                </a:schemeClr>
              </a:solidFill>
            </a:endParaRPr>
          </a:p>
        </p:txBody>
      </p:sp>
      <p:sp>
        <p:nvSpPr>
          <p:cNvPr id="3" name="Content Placeholder 2"/>
          <p:cNvSpPr>
            <a:spLocks noGrp="1"/>
          </p:cNvSpPr>
          <p:nvPr>
            <p:ph idx="1"/>
          </p:nvPr>
        </p:nvSpPr>
        <p:spPr>
          <a:xfrm>
            <a:off x="684637" y="1690687"/>
            <a:ext cx="10515600" cy="4802187"/>
          </a:xfrm>
        </p:spPr>
        <p:txBody>
          <a:bodyPr>
            <a:normAutofit fontScale="70000" lnSpcReduction="20000"/>
          </a:bodyPr>
          <a:lstStyle/>
          <a:p>
            <a:endParaRPr lang="en-US" dirty="0"/>
          </a:p>
          <a:p>
            <a:r>
              <a:rPr lang="en-US" sz="3400" b="1" dirty="0"/>
              <a:t>Ash Kalra</a:t>
            </a:r>
            <a:r>
              <a:rPr lang="en-US" sz="3400" dirty="0"/>
              <a:t>, of San Jose, was elected to represent the 27th California State Assembly District in 2016. </a:t>
            </a:r>
          </a:p>
          <a:p>
            <a:r>
              <a:rPr lang="en-US" sz="3400" b="1" dirty="0"/>
              <a:t>Stephane Kasriel</a:t>
            </a:r>
            <a:r>
              <a:rPr lang="en-US" sz="3400" dirty="0"/>
              <a:t>, of San Francisco, served as chief executive officer of Upwork Inc. from 2015–20. Kasriel serves as co-chair for the World Economic Forum’s Council on the New Social Contract and previously served as co-chair for the World Economic Forum’s Council on Education, Gender, and Work. </a:t>
            </a:r>
          </a:p>
          <a:p>
            <a:r>
              <a:rPr lang="en-US" sz="3400" b="1" dirty="0"/>
              <a:t>Fei-Fei Li</a:t>
            </a:r>
            <a:r>
              <a:rPr lang="en-US" sz="3400" dirty="0"/>
              <a:t>, of Stanford, has been the inaugural Sequoia Professor in the Computer Science Department at Stanford University since 2019 and co-director of Stanford’s newly established Human-Centered AI Institute since 2018. </a:t>
            </a:r>
          </a:p>
          <a:p>
            <a:r>
              <a:rPr lang="en-US" sz="3400" b="1" dirty="0"/>
              <a:t>John Marshall</a:t>
            </a:r>
            <a:r>
              <a:rPr lang="en-US" sz="3400" dirty="0"/>
              <a:t>, of Berkeley, has been senior capital markets analyst for United Food and Commercial Workers Union since 2009. </a:t>
            </a:r>
          </a:p>
          <a:p>
            <a:r>
              <a:rPr lang="en-US" sz="3400" b="1" dirty="0"/>
              <a:t>Art Pulaski</a:t>
            </a:r>
            <a:r>
              <a:rPr lang="en-US" sz="3400" dirty="0"/>
              <a:t>, of Berkeley, has served as executive-secretary treasurer and chief officer of the California Labor Federation since 1996, president of the California Works Foundation since 2000, and a member of the Board of Directors of the State Compensation Insurance Fund since 2018. </a:t>
            </a:r>
          </a:p>
        </p:txBody>
      </p:sp>
    </p:spTree>
    <p:extLst>
      <p:ext uri="{BB962C8B-B14F-4D97-AF65-F5344CB8AC3E}">
        <p14:creationId xmlns:p14="http://schemas.microsoft.com/office/powerpoint/2010/main" val="2984038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E4BCF4D8983C40A36124FC3310ACB6" ma:contentTypeVersion="12" ma:contentTypeDescription="Create a new document." ma:contentTypeScope="" ma:versionID="7847f4ce8a281d6086e93a77f01afd0d">
  <xsd:schema xmlns:xsd="http://www.w3.org/2001/XMLSchema" xmlns:xs="http://www.w3.org/2001/XMLSchema" xmlns:p="http://schemas.microsoft.com/office/2006/metadata/properties" xmlns:ns3="c879b346-0b7d-453e-989e-4db3ade23c72" xmlns:ns4="89474bdd-c09e-4360-a4ae-bc1ba9dad73d" targetNamespace="http://schemas.microsoft.com/office/2006/metadata/properties" ma:root="true" ma:fieldsID="6e905ea39b29c6191712b3bd01fb6772" ns3:_="" ns4:_="">
    <xsd:import namespace="c879b346-0b7d-453e-989e-4db3ade23c72"/>
    <xsd:import namespace="89474bdd-c09e-4360-a4ae-bc1ba9dad73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9b346-0b7d-453e-989e-4db3ade23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474bdd-c09e-4360-a4ae-bc1ba9dad7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07895A-015F-4DDA-B029-2E0F83FDDDBF}">
  <ds:schemaRefs>
    <ds:schemaRef ds:uri="http://schemas.microsoft.com/sharepoint/v3/contenttype/forms"/>
  </ds:schemaRefs>
</ds:datastoreItem>
</file>

<file path=customXml/itemProps2.xml><?xml version="1.0" encoding="utf-8"?>
<ds:datastoreItem xmlns:ds="http://schemas.openxmlformats.org/officeDocument/2006/customXml" ds:itemID="{36D9155C-4BBF-4D87-9FCE-B02F6CE8C3A0}">
  <ds:schemaRefs>
    <ds:schemaRef ds:uri="http://purl.org/dc/dcmitype/"/>
    <ds:schemaRef ds:uri="http://schemas.microsoft.com/office/infopath/2007/PartnerControls"/>
    <ds:schemaRef ds:uri="http://purl.org/dc/elements/1.1/"/>
    <ds:schemaRef ds:uri="http://schemas.microsoft.com/office/2006/metadata/properties"/>
    <ds:schemaRef ds:uri="89474bdd-c09e-4360-a4ae-bc1ba9dad73d"/>
    <ds:schemaRef ds:uri="http://schemas.microsoft.com/office/2006/documentManagement/types"/>
    <ds:schemaRef ds:uri="http://purl.org/dc/terms/"/>
    <ds:schemaRef ds:uri="http://schemas.openxmlformats.org/package/2006/metadata/core-properties"/>
    <ds:schemaRef ds:uri="c879b346-0b7d-453e-989e-4db3ade23c72"/>
    <ds:schemaRef ds:uri="http://www.w3.org/XML/1998/namespace"/>
  </ds:schemaRefs>
</ds:datastoreItem>
</file>

<file path=customXml/itemProps3.xml><?xml version="1.0" encoding="utf-8"?>
<ds:datastoreItem xmlns:ds="http://schemas.openxmlformats.org/officeDocument/2006/customXml" ds:itemID="{58CCA7EC-9F26-48AF-8090-592EE1A47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9b346-0b7d-453e-989e-4db3ade23c72"/>
    <ds:schemaRef ds:uri="89474bdd-c09e-4360-a4ae-bc1ba9dad7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7467</TotalTime>
  <Words>3341</Words>
  <Application>Microsoft Office PowerPoint</Application>
  <PresentationFormat>Widescreen</PresentationFormat>
  <Paragraphs>396</Paragraphs>
  <Slides>42</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Courier New</vt:lpstr>
      <vt:lpstr>HelveticaNeueLT Std</vt:lpstr>
      <vt:lpstr>Wingdings</vt:lpstr>
      <vt:lpstr>Office Theme</vt:lpstr>
      <vt:lpstr>1_Office Theme</vt:lpstr>
      <vt:lpstr>An Update on the California State Plan for Career Technical Education</vt:lpstr>
      <vt:lpstr>Presentation Overview</vt:lpstr>
      <vt:lpstr>Future of Work Commission</vt:lpstr>
      <vt:lpstr>The Future of Work Commission</vt:lpstr>
      <vt:lpstr>Creation and Charge (1)</vt:lpstr>
      <vt:lpstr>Creation and Charge (2)</vt:lpstr>
      <vt:lpstr>Commission Composition (1)</vt:lpstr>
      <vt:lpstr>Commission Composition (2)</vt:lpstr>
      <vt:lpstr>Commission Composition (3)</vt:lpstr>
      <vt:lpstr>Commission Composition (4)</vt:lpstr>
      <vt:lpstr>The Convenings: What Did We Learn? </vt:lpstr>
      <vt:lpstr>The Convenings:  What Have We Learned? </vt:lpstr>
      <vt:lpstr>The Convenings:  What Have We learned?  (1)</vt:lpstr>
      <vt:lpstr>The Convenings:  What Have We Learned? (2)</vt:lpstr>
      <vt:lpstr>The Convenings:  What Have We Learned?</vt:lpstr>
      <vt:lpstr>The Listening Sessions</vt:lpstr>
      <vt:lpstr>The Challenges:</vt:lpstr>
      <vt:lpstr>The Opportunities:</vt:lpstr>
      <vt:lpstr>Framework for Recommendations</vt:lpstr>
      <vt:lpstr>Raise the Floor Across All Forms of Work  and for All Workers in California</vt:lpstr>
      <vt:lpstr>Make California a Place Known for Quality Jobs and High-Road  Employers, While Building on California’s History as a Great Place to  Start and Run a Company </vt:lpstr>
      <vt:lpstr>Future-Proof California to Meet Future Demands and Challenges, Continue Leading in Innovation, and Grow Jobs and the Economy</vt:lpstr>
      <vt:lpstr>Address Work-Adjacent Barriers to Employment and Livelihoods </vt:lpstr>
      <vt:lpstr>Timing and Next Steps </vt:lpstr>
      <vt:lpstr>Questions?</vt:lpstr>
      <vt:lpstr>Member Comments</vt:lpstr>
      <vt:lpstr>Importance of CTE programs  to California</vt:lpstr>
      <vt:lpstr>Race/Ethnicity</vt:lpstr>
      <vt:lpstr>Special Populations (1)</vt:lpstr>
      <vt:lpstr>Special Populations (2)</vt:lpstr>
      <vt:lpstr>Concentrator Definition (1)</vt:lpstr>
      <vt:lpstr>Concentrator Definition (2)</vt:lpstr>
      <vt:lpstr>2018–19 Concentrators by Cluster (1)</vt:lpstr>
      <vt:lpstr>2018–19 Concentrators by Cluster (2)</vt:lpstr>
      <vt:lpstr>2018–19 Concentrators by Cluster (3)</vt:lpstr>
      <vt:lpstr>Member Comments (2)</vt:lpstr>
      <vt:lpstr>Process of Developing the California State Plan for CTE (1) </vt:lpstr>
      <vt:lpstr>Process of Developing the California State Plan for CTE (2) </vt:lpstr>
      <vt:lpstr>Recommendations </vt:lpstr>
      <vt:lpstr>Call to Action Example </vt:lpstr>
      <vt:lpstr>Member Comments (3)</vt:lpstr>
      <vt:lpstr>Public Comment</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CWPJAC July 2020 Agenda Item 03 Slides - General Information (CA Dept of Education)</dc:title>
  <dc:subject>Update on the California State Plan for Career Technical Education (CTE).</dc:subject>
  <dc:creator>Pradeep Kotamraju</dc:creator>
  <cp:lastModifiedBy>Lisa Reimers</cp:lastModifiedBy>
  <cp:revision>566</cp:revision>
  <cp:lastPrinted>2020-01-29T18:53:27Z</cp:lastPrinted>
  <dcterms:created xsi:type="dcterms:W3CDTF">2017-09-26T18:37:33Z</dcterms:created>
  <dcterms:modified xsi:type="dcterms:W3CDTF">2020-07-09T20:01:57Z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0x0101009AE4BCF4D8983C40A36124FC3310ACB6</vt:lpwstr>
  </property>
</Properties>
</file>