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</p:sldMasterIdLst>
  <p:notesMasterIdLst>
    <p:notesMasterId r:id="rId38"/>
  </p:notesMasterIdLst>
  <p:handoutMasterIdLst>
    <p:handoutMasterId r:id="rId39"/>
  </p:handoutMasterIdLst>
  <p:sldIdLst>
    <p:sldId id="344" r:id="rId3"/>
    <p:sldId id="345" r:id="rId4"/>
    <p:sldId id="346" r:id="rId5"/>
    <p:sldId id="336" r:id="rId6"/>
    <p:sldId id="372" r:id="rId7"/>
    <p:sldId id="338" r:id="rId8"/>
    <p:sldId id="347" r:id="rId9"/>
    <p:sldId id="282" r:id="rId10"/>
    <p:sldId id="348" r:id="rId11"/>
    <p:sldId id="339" r:id="rId12"/>
    <p:sldId id="349" r:id="rId13"/>
    <p:sldId id="350" r:id="rId14"/>
    <p:sldId id="351" r:id="rId15"/>
    <p:sldId id="340" r:id="rId16"/>
    <p:sldId id="352" r:id="rId17"/>
    <p:sldId id="353" r:id="rId18"/>
    <p:sldId id="342" r:id="rId19"/>
    <p:sldId id="354" r:id="rId20"/>
    <p:sldId id="355" r:id="rId21"/>
    <p:sldId id="356" r:id="rId22"/>
    <p:sldId id="357" r:id="rId23"/>
    <p:sldId id="358" r:id="rId24"/>
    <p:sldId id="359" r:id="rId25"/>
    <p:sldId id="343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</p:sldIdLst>
  <p:sldSz cx="12192000" cy="6858000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Zoffel" initials="" lastIdx="12" clrIdx="0"/>
  <p:cmAuthor id="1" name="Jennifer Zoffel" initials="JZ" lastIdx="3" clrIdx="1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2" name="Patricia de Cos" initials="PdC" lastIdx="18" clrIdx="2">
    <p:extLst>
      <p:ext uri="{19B8F6BF-5375-455C-9EA6-DF929625EA0E}">
        <p15:presenceInfo xmlns:p15="http://schemas.microsoft.com/office/powerpoint/2012/main" userId="S-1-5-21-2608872058-1432505909-2668327341-11108" providerId="AD"/>
      </p:ext>
    </p:extLst>
  </p:cmAuthor>
  <p:cmAuthor id="3" name="Pradeep Kotamraju" initials="PK" lastIdx="17" clrIdx="3">
    <p:extLst>
      <p:ext uri="{19B8F6BF-5375-455C-9EA6-DF929625EA0E}">
        <p15:presenceInfo xmlns:p15="http://schemas.microsoft.com/office/powerpoint/2012/main" userId="S-1-5-21-2608872058-1432505909-2668327341-29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60"/>
    <p:restoredTop sz="92741" autoAdjust="0"/>
  </p:normalViewPr>
  <p:slideViewPr>
    <p:cSldViewPr snapToGrid="0" snapToObjects="1">
      <p:cViewPr varScale="1">
        <p:scale>
          <a:sx n="100" d="100"/>
          <a:sy n="100" d="100"/>
        </p:scale>
        <p:origin x="8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4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A83D57-7D66-408F-84FD-EA3E201B83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California Workforce Pathways</a:t>
            </a:r>
          </a:p>
          <a:p>
            <a:r>
              <a:rPr lang="en-US" dirty="0"/>
              <a:t>Joint Advisory Committee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5D1C4E-317A-466F-A9C3-2C9E9C3DF6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July 10, 2020</a:t>
            </a:r>
          </a:p>
          <a:p>
            <a:r>
              <a:rPr lang="en-US" dirty="0"/>
              <a:t>Item 04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A155C-5C99-4496-902E-7C09AE023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F321F-DE55-46D5-AE41-692FDA11FC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5050B-4F0D-4C71-B36C-C867A416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4305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63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60463"/>
            <a:ext cx="5572125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9179" y="4522310"/>
            <a:ext cx="5588000" cy="3656013"/>
          </a:xfrm>
        </p:spPr>
        <p:txBody>
          <a:bodyPr/>
          <a:lstStyle/>
          <a:p>
            <a:pPr lv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7004F-AC0E-4FF9-A9A4-4EC1F4EAF7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5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gradFill>
          <a:gsLst>
            <a:gs pos="0">
              <a:srgbClr val="2E75B5"/>
            </a:gs>
            <a:gs pos="15000">
              <a:srgbClr val="9CC2E5"/>
            </a:gs>
            <a:gs pos="25000">
              <a:srgbClr val="BBD6EE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DEPARTMENT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EDUCATION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Tony Thurmond,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Superintendent of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Instruction</a:t>
            </a:r>
            <a:endParaRPr dirty="0"/>
          </a:p>
        </p:txBody>
      </p:sp>
      <p:pic>
        <p:nvPicPr>
          <p:cNvPr id="22" name="Google Shape;22;p2" descr="The seal for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58482" y="4486529"/>
            <a:ext cx="938971" cy="938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The seal for the California Collunity Colleges Chancellor's Off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6609" y="4548691"/>
            <a:ext cx="876809" cy="87680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"/>
          <p:cNvSpPr txBox="1"/>
          <p:nvPr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CALIFORNIA COMMUNITY COLLEGES CHANCELLOR’S OFFICE</a:t>
            </a:r>
            <a:endParaRPr sz="16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Eloy Ortiz Oakley, Chancellor</a:t>
            </a:r>
            <a:endParaRPr dirty="0"/>
          </a:p>
        </p:txBody>
      </p:sp>
      <p:sp>
        <p:nvSpPr>
          <p:cNvPr id="25" name="Google Shape;25;p2"/>
          <p:cNvSpPr/>
          <p:nvPr/>
        </p:nvSpPr>
        <p:spPr>
          <a:xfrm rot="10800000" flipH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2" descr="The seal for the California State Board of Educ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4046" y="4548691"/>
            <a:ext cx="922457" cy="91994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"/>
          <p:cNvSpPr txBox="1"/>
          <p:nvPr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BOARD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EDUCATION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Linda Darling-Hammond,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Board President</a:t>
            </a:r>
            <a:endParaRPr dirty="0"/>
          </a:p>
        </p:txBody>
      </p:sp>
      <p:pic>
        <p:nvPicPr>
          <p:cNvPr id="28" name="Google Shape;28;p2" descr="The logo for career technical education in California. CTE, Learning that works for California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500" y="393408"/>
            <a:ext cx="1524003" cy="118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>
            <a:spLocks noGrp="1"/>
          </p:cNvSpPr>
          <p:nvPr>
            <p:ph type="body"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gradFill>
          <a:gsLst>
            <a:gs pos="0">
              <a:srgbClr val="2E75B5"/>
            </a:gs>
            <a:gs pos="1000">
              <a:srgbClr val="2E75B5"/>
            </a:gs>
            <a:gs pos="15000">
              <a:srgbClr val="9CC2E5"/>
            </a:gs>
            <a:gs pos="25000">
              <a:srgbClr val="BBD6EE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Google Shape;33;p3"/>
          <p:cNvSpPr/>
          <p:nvPr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3" descr="The logo for career technical education in California. CTE, Learning that works for California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500" y="393408"/>
            <a:ext cx="1524003" cy="11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 descr="The seal for the Califor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14" y="3987484"/>
            <a:ext cx="1169774" cy="11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 descr="The seal for the California Community Colleges Chancellor's Off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613" y="5262363"/>
            <a:ext cx="1169774" cy="11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 descr="The seal for the California State Board of Edu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76" y="2716157"/>
            <a:ext cx="1169411" cy="116622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/>
          <p:nvPr/>
        </p:nvSpPr>
        <p:spPr>
          <a:xfrm>
            <a:off x="11232107" y="6352807"/>
            <a:ext cx="7855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gradFill>
          <a:gsLst>
            <a:gs pos="0">
              <a:srgbClr val="2E75B5"/>
            </a:gs>
            <a:gs pos="15000">
              <a:srgbClr val="9CC2E5"/>
            </a:gs>
            <a:gs pos="25000">
              <a:srgbClr val="BBD6EE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body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4" descr="The logo for career technical education in California. CTE, Learning that works for California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3500" y="393408"/>
            <a:ext cx="1524003" cy="11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 descr="The seal for the Califor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14" y="3987484"/>
            <a:ext cx="1169774" cy="11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 descr="The seal for the California Community Colleges Chancellor's Off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613" y="5262363"/>
            <a:ext cx="1169774" cy="11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 descr="The seal for the California State Board of Edu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976" y="2716157"/>
            <a:ext cx="1169411" cy="116622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39;p3">
            <a:extLst>
              <a:ext uri="{FF2B5EF4-FFF2-40B4-BE49-F238E27FC236}">
                <a16:creationId xmlns:a16="http://schemas.microsoft.com/office/drawing/2014/main" id="{388FF2F8-2912-4AC3-B335-DE80055AA019}"/>
              </a:ext>
            </a:extLst>
          </p:cNvPr>
          <p:cNvSpPr/>
          <p:nvPr userDrawn="1"/>
        </p:nvSpPr>
        <p:spPr>
          <a:xfrm>
            <a:off x="11232107" y="6352807"/>
            <a:ext cx="7855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7344" y="393409"/>
            <a:ext cx="9381251" cy="2455562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870163" y="5418476"/>
            <a:ext cx="24844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CALIFORNIA DEPARTMENT 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tx1"/>
                </a:solidFill>
                <a:effectLst/>
              </a:rPr>
              <a:t>OF </a:t>
            </a:r>
            <a:r>
              <a:rPr lang="en-US" sz="1600" b="1" kern="1200" dirty="0">
                <a:ln w="0"/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Tony Thurmond,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State Superintendent of </a:t>
            </a:r>
          </a:p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/>
              </a:rPr>
              <a:t>Public Instruction</a:t>
            </a:r>
          </a:p>
        </p:txBody>
      </p:sp>
      <p:pic>
        <p:nvPicPr>
          <p:cNvPr id="4" name="Picture 3" descr="The seal for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2" y="4486529"/>
            <a:ext cx="938971" cy="938971"/>
          </a:xfrm>
          <a:prstGeom prst="rect">
            <a:avLst/>
          </a:prstGeom>
        </p:spPr>
      </p:pic>
      <p:pic>
        <p:nvPicPr>
          <p:cNvPr id="5" name="Picture 4" descr="The seal for the California Collunity Colleges Chancellor's Offic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09" y="4548691"/>
            <a:ext cx="876809" cy="87680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213314" y="5425500"/>
            <a:ext cx="238340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CALIFORNIA</a:t>
            </a:r>
            <a:r>
              <a:rPr lang="en-US" sz="1600" b="1" baseline="0" dirty="0">
                <a:ln w="0"/>
                <a:effectLst/>
              </a:rPr>
              <a:t> COMMUNITY COLLEGES CHANCELLOR’S OFFICE</a:t>
            </a:r>
            <a:endParaRPr lang="en-US" sz="1600" b="1" dirty="0">
              <a:ln w="0"/>
              <a:effectLst/>
            </a:endParaRPr>
          </a:p>
          <a:p>
            <a:pPr algn="ctr"/>
            <a:r>
              <a:rPr lang="en-US" sz="1400" dirty="0">
                <a:ln w="0"/>
                <a:effectLst/>
              </a:rPr>
              <a:t>Eloy Ortiz Oakley, Chancellor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flipV="1">
            <a:off x="9645010" y="2767616"/>
            <a:ext cx="5524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" name="Picture 2" descr="The seal for the California State Board of Educatio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6" y="4548691"/>
            <a:ext cx="922457" cy="919941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323071" y="5425500"/>
            <a:ext cx="2484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n w="0"/>
                <a:effectLst/>
              </a:rPr>
              <a:t>STATE BOARD</a:t>
            </a:r>
          </a:p>
          <a:p>
            <a:pPr algn="ctr"/>
            <a:r>
              <a:rPr lang="en-US" sz="1600" b="1" dirty="0">
                <a:ln w="0"/>
                <a:effectLst/>
              </a:rPr>
              <a:t>OF EDUCATION</a:t>
            </a:r>
          </a:p>
          <a:p>
            <a:pPr algn="ctr"/>
            <a:r>
              <a:rPr lang="en-US" sz="1400" dirty="0">
                <a:ln w="0"/>
                <a:effectLst/>
              </a:rPr>
              <a:t>Linda Darling-Hammond,</a:t>
            </a:r>
          </a:p>
          <a:p>
            <a:pPr algn="ctr"/>
            <a:r>
              <a:rPr lang="en-US" sz="1400" dirty="0">
                <a:ln w="0"/>
                <a:effectLst/>
              </a:rPr>
              <a:t>State Board President</a:t>
            </a:r>
          </a:p>
        </p:txBody>
      </p:sp>
      <p:pic>
        <p:nvPicPr>
          <p:cNvPr id="14" name="Picture 13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437343" y="2943048"/>
            <a:ext cx="9381251" cy="138456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88466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3070" y="1946031"/>
            <a:ext cx="9670810" cy="423093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Stored Data 6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0" name="Picture 9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2" name="Picture 11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1" name="Picture 10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5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;p3">
            <a:extLst>
              <a:ext uri="{FF2B5EF4-FFF2-40B4-BE49-F238E27FC236}">
                <a16:creationId xmlns:a16="http://schemas.microsoft.com/office/drawing/2014/main" id="{9EE284A9-AD5F-4E75-A68C-93353C9F8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3070" y="70839"/>
            <a:ext cx="9670810" cy="114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" name="Google Shape;41;p4">
            <a:extLst>
              <a:ext uri="{FF2B5EF4-FFF2-40B4-BE49-F238E27FC236}">
                <a16:creationId xmlns:a16="http://schemas.microsoft.com/office/drawing/2014/main" id="{A2D3DAE9-7588-4B0C-A964-0D25F42107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23069" y="1295609"/>
            <a:ext cx="9670810" cy="601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41;p4">
            <a:extLst>
              <a:ext uri="{FF2B5EF4-FFF2-40B4-BE49-F238E27FC236}">
                <a16:creationId xmlns:a16="http://schemas.microsoft.com/office/drawing/2014/main" id="{2B173E4E-D683-4ECE-8634-F6470A75674B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2328324" y="3823338"/>
            <a:ext cx="9670810" cy="601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A21292-8820-4F7D-9814-578DA408B2D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22512" y="1997075"/>
            <a:ext cx="9676621" cy="17340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5F5F34-B801-4ECB-9A31-0BA2CD181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22513" y="4572000"/>
            <a:ext cx="9670810" cy="17790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44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3069" y="1957754"/>
            <a:ext cx="4722499" cy="421921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03477" y="1957753"/>
            <a:ext cx="4690403" cy="42192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Stored Data 8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2" name="Picture 11" descr="The seal for the California Department of Educatio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4" name="Picture 13" descr="The seal for the California Community Colleges Chancellor's Office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7" name="Picture 16" descr="The seal for the California State Board of Educatio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40506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47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E75B5"/>
            </a:gs>
            <a:gs pos="15000">
              <a:srgbClr val="9CC2E5"/>
            </a:gs>
            <a:gs pos="25000">
              <a:srgbClr val="BBD6EE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614" y="5347707"/>
            <a:ext cx="1169774" cy="11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 descr="The logo for career technical education in California. CTE, Learning that works for California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500" y="393408"/>
            <a:ext cx="1524003" cy="11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 descr="The logo for the California Department of Edu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614" y="3987484"/>
            <a:ext cx="1169774" cy="11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The logo for the California Community Colleges Chancellor's Offi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613" y="5262363"/>
            <a:ext cx="1169774" cy="116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The logo for the California State Board of Educati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976" y="2716157"/>
            <a:ext cx="1169411" cy="11662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5000">
              <a:schemeClr val="accent1">
                <a:lumMod val="60000"/>
                <a:lumOff val="40000"/>
              </a:schemeClr>
            </a:gs>
            <a:gs pos="2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 flipV="1">
            <a:off x="470614" y="5347707"/>
            <a:ext cx="1169774" cy="1169774"/>
          </a:xfrm>
          <a:prstGeom prst="rect">
            <a:avLst/>
          </a:prstGeom>
        </p:spPr>
      </p:pic>
      <p:sp>
        <p:nvSpPr>
          <p:cNvPr id="8" name="Flowchart: Stored Data 7"/>
          <p:cNvSpPr/>
          <p:nvPr userDrawn="1"/>
        </p:nvSpPr>
        <p:spPr>
          <a:xfrm>
            <a:off x="407773" y="0"/>
            <a:ext cx="1915298" cy="6858001"/>
          </a:xfrm>
          <a:prstGeom prst="flowChartOnlineStorage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06268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The logo for career technical education in California. CTE, Learning that works for California.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3500" y="393408"/>
            <a:ext cx="1524003" cy="1185674"/>
          </a:xfrm>
          <a:prstGeom prst="rect">
            <a:avLst/>
          </a:prstGeom>
        </p:spPr>
      </p:pic>
      <p:pic>
        <p:nvPicPr>
          <p:cNvPr id="14" name="Picture 13" descr="The logo for the California Department of Education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 flipH="1" flipV="1">
            <a:off x="470614" y="3987484"/>
            <a:ext cx="1169774" cy="1169774"/>
          </a:xfrm>
          <a:prstGeom prst="rect">
            <a:avLst/>
          </a:prstGeom>
        </p:spPr>
      </p:pic>
      <p:pic>
        <p:nvPicPr>
          <p:cNvPr id="15" name="Picture 14" descr="The logo for the California Community Colleges Chancellor's Office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3" y="5262363"/>
            <a:ext cx="1169774" cy="1169774"/>
          </a:xfrm>
          <a:prstGeom prst="rect">
            <a:avLst/>
          </a:prstGeom>
        </p:spPr>
      </p:pic>
      <p:pic>
        <p:nvPicPr>
          <p:cNvPr id="18" name="Picture 17" descr="The logo for the California State Board of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6" y="2716157"/>
            <a:ext cx="1169411" cy="1166222"/>
          </a:xfrm>
          <a:prstGeom prst="rect">
            <a:avLst/>
          </a:prstGeom>
        </p:spPr>
      </p:pic>
      <p:sp>
        <p:nvSpPr>
          <p:cNvPr id="10" name="Google Shape;39;p3">
            <a:extLst>
              <a:ext uri="{FF2B5EF4-FFF2-40B4-BE49-F238E27FC236}">
                <a16:creationId xmlns:a16="http://schemas.microsoft.com/office/drawing/2014/main" id="{E7F3DBC9-E361-47EA-BA97-85DF1868253C}"/>
              </a:ext>
            </a:extLst>
          </p:cNvPr>
          <p:cNvSpPr/>
          <p:nvPr userDrawn="1"/>
        </p:nvSpPr>
        <p:spPr>
          <a:xfrm>
            <a:off x="11232107" y="6352807"/>
            <a:ext cx="7855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mailto:Path2Work@cde.ca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2C38-4E8D-4B41-AA13-41598C54F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344" y="393408"/>
            <a:ext cx="9381251" cy="3035592"/>
          </a:xfrm>
        </p:spPr>
        <p:txBody>
          <a:bodyPr/>
          <a:lstStyle/>
          <a:p>
            <a:r>
              <a:rPr lang="en-US" sz="2800" i="1" dirty="0"/>
              <a:t>Strengthening Career and Technical Education </a:t>
            </a:r>
            <a:br>
              <a:rPr lang="en-US" sz="2800" i="1" dirty="0"/>
            </a:br>
            <a:r>
              <a:rPr lang="en-US" sz="2800" i="1" dirty="0"/>
              <a:t>for the 21</a:t>
            </a:r>
            <a:r>
              <a:rPr lang="en-US" sz="2800" i="1" baseline="30000" dirty="0"/>
              <a:t>st</a:t>
            </a:r>
            <a:r>
              <a:rPr lang="en-US" sz="2800" i="1" dirty="0"/>
              <a:t> Century Act</a:t>
            </a:r>
            <a:r>
              <a:rPr lang="en-US" sz="2800" dirty="0"/>
              <a:t>: </a:t>
            </a:r>
            <a:br>
              <a:rPr lang="en-US" sz="2800" dirty="0"/>
            </a:br>
            <a:r>
              <a:rPr lang="en-US" sz="2800" dirty="0"/>
              <a:t>Review and Approval of Revisions to the Secondary Comprehensive Local Needs Assessment Template and the Secondary Local Application Plan</a:t>
            </a:r>
            <a:r>
              <a:rPr lang="en-US" sz="2800" dirty="0">
                <a:solidFill>
                  <a:srgbClr val="00B050"/>
                </a:solidFill>
              </a:rPr>
              <a:t>,</a:t>
            </a:r>
            <a:r>
              <a:rPr lang="en-US" sz="2800" dirty="0"/>
              <a:t> and </a:t>
            </a:r>
            <a:r>
              <a:rPr lang="en-US" sz="2800" strike="sngStrike" dirty="0"/>
              <a:t>an</a:t>
            </a:r>
            <a:r>
              <a:rPr lang="en-US" sz="2800" dirty="0"/>
              <a:t> Update on the Federal Perkins V State Plan Submission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Item 04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2B7F3-5B5B-4A78-A34B-A05DB09F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7343" y="3600452"/>
            <a:ext cx="9381251" cy="727157"/>
          </a:xfrm>
        </p:spPr>
        <p:txBody>
          <a:bodyPr/>
          <a:lstStyle/>
          <a:p>
            <a:pPr marL="50800" indent="0">
              <a:buNone/>
            </a:pPr>
            <a:r>
              <a:rPr lang="en-US" sz="2400" dirty="0"/>
              <a:t>Posted by the California Department of Education</a:t>
            </a:r>
            <a:br>
              <a:rPr lang="en-US" sz="2400" dirty="0"/>
            </a:br>
            <a:r>
              <a:rPr lang="en-US" sz="2400" dirty="0"/>
              <a:t>July 10, 2020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0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3641-911A-4F44-BC45-933B95E7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2008066"/>
            <a:ext cx="9670810" cy="2259134"/>
          </a:xfrm>
        </p:spPr>
        <p:txBody>
          <a:bodyPr/>
          <a:lstStyle/>
          <a:p>
            <a:r>
              <a:rPr lang="en-US" dirty="0"/>
              <a:t>Update to the Federal Perkins V State Plan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422294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A938-BE28-4060-9E06-9B3B4074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Response to Perkins V State Plan </a:t>
            </a:r>
            <a:r>
              <a:rPr lang="en-US" sz="2400" dirty="0"/>
              <a:t>(1)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E6A29-3A3A-4B06-A3D1-E3CF30405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2800" dirty="0"/>
              <a:t>No specific references to the Perkins V Legislation explicitly referred to in the prompts for:</a:t>
            </a:r>
          </a:p>
          <a:p>
            <a:pPr marL="1371600" lvl="3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500"/>
              <a:buFont typeface="Courier New" panose="02070309020205020404" pitchFamily="49" charset="0"/>
              <a:buChar char="o"/>
            </a:pPr>
            <a:r>
              <a:rPr lang="en-US" sz="2800" dirty="0"/>
              <a:t>Accountability</a:t>
            </a:r>
          </a:p>
          <a:p>
            <a:pPr lvl="4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US" sz="2800" dirty="0"/>
              <a:t>Concentrator Definition</a:t>
            </a:r>
          </a:p>
          <a:p>
            <a:pPr lvl="4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500"/>
            </a:pPr>
            <a:r>
              <a:rPr lang="en-US" sz="2800" dirty="0"/>
              <a:t>Quality Indicator</a:t>
            </a:r>
          </a:p>
          <a:p>
            <a:pPr marL="1371600" lvl="3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500"/>
              <a:buFont typeface="Courier New" panose="02070309020205020404" pitchFamily="49" charset="0"/>
              <a:buChar char="o"/>
            </a:pPr>
            <a:r>
              <a:rPr lang="en-US" sz="2800" dirty="0"/>
              <a:t>Maintenance of Effort</a:t>
            </a:r>
          </a:p>
        </p:txBody>
      </p:sp>
    </p:spTree>
    <p:extLst>
      <p:ext uri="{BB962C8B-B14F-4D97-AF65-F5344CB8AC3E}">
        <p14:creationId xmlns:p14="http://schemas.microsoft.com/office/powerpoint/2010/main" val="25581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2628-B475-4141-A3F0-0DACB2BD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to Perkins V State Plan Approval Process </a:t>
            </a:r>
            <a:r>
              <a:rPr lang="en-US" sz="2400" dirty="0"/>
              <a:t>(2)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9AA05-BE3F-4C2C-8EA6-B0E1E042F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2800" dirty="0"/>
              <a:t>No specific references to the Perkins V Legislation in the:</a:t>
            </a:r>
          </a:p>
          <a:p>
            <a:pPr marL="1371600" lvl="3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500"/>
              <a:buFont typeface="Courier New" panose="02070309020205020404" pitchFamily="49" charset="0"/>
              <a:buChar char="o"/>
            </a:pPr>
            <a:r>
              <a:rPr lang="en-US" sz="2800" dirty="0"/>
              <a:t>CLNA</a:t>
            </a:r>
          </a:p>
          <a:p>
            <a:pPr marL="1371600" lvl="3" indent="-457200"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  <a:buSzPts val="2500"/>
              <a:buFont typeface="Courier New" panose="02070309020205020404" pitchFamily="49" charset="0"/>
              <a:buChar char="o"/>
            </a:pPr>
            <a:r>
              <a:rPr lang="en-US" sz="2800" dirty="0"/>
              <a:t>Local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323533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3908-819F-4312-85DF-3544019C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to Perkins V State Plan Approval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82AD-39F7-41BA-8CA5-70A32461F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070" y="2133600"/>
            <a:ext cx="9670810" cy="4043362"/>
          </a:xfrm>
        </p:spPr>
        <p:txBody>
          <a:bodyPr/>
          <a:lstStyle/>
          <a:p>
            <a:pPr marL="457200" lvl="2" indent="-457200">
              <a:lnSpc>
                <a:spcPct val="100000"/>
              </a:lnSpc>
              <a:spcBef>
                <a:spcPts val="0"/>
              </a:spcBef>
              <a:buSzPts val="3600"/>
            </a:pPr>
            <a:r>
              <a:rPr lang="en-US" sz="3600" dirty="0"/>
              <a:t>Three-month extension of </a:t>
            </a:r>
            <a:r>
              <a:rPr lang="en-US" sz="3600" dirty="0">
                <a:solidFill>
                  <a:schemeClr val="tx1"/>
                </a:solidFill>
              </a:rPr>
              <a:t>California’s</a:t>
            </a:r>
            <a:r>
              <a:rPr lang="en-US" sz="3600" dirty="0"/>
              <a:t> Perkins V Transition Plan </a:t>
            </a:r>
            <a:endParaRPr lang="en-US" dirty="0"/>
          </a:p>
          <a:p>
            <a:pPr marL="457200" lvl="2" indent="-457200">
              <a:lnSpc>
                <a:spcPct val="100000"/>
              </a:lnSpc>
              <a:spcBef>
                <a:spcPts val="2200"/>
              </a:spcBef>
              <a:buSzPts val="3600"/>
            </a:pPr>
            <a:r>
              <a:rPr lang="en-US" sz="3600" dirty="0"/>
              <a:t>September 30, 2020 - Deadline for all updates to the Perkins V State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0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3641-911A-4F44-BC45-933B95E7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2008066"/>
            <a:ext cx="9670810" cy="2259134"/>
          </a:xfrm>
        </p:spPr>
        <p:txBody>
          <a:bodyPr/>
          <a:lstStyle/>
          <a:p>
            <a:r>
              <a:rPr lang="en-US" dirty="0"/>
              <a:t>Status of the “Substantially Approvable” Local Application </a:t>
            </a:r>
            <a:r>
              <a:rPr lang="en-US" dirty="0">
                <a:solidFill>
                  <a:schemeClr val="tx1"/>
                </a:solidFill>
              </a:rPr>
              <a:t>Plan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Submission</a:t>
            </a:r>
          </a:p>
        </p:txBody>
      </p:sp>
    </p:spTree>
    <p:extLst>
      <p:ext uri="{BB962C8B-B14F-4D97-AF65-F5344CB8AC3E}">
        <p14:creationId xmlns:p14="http://schemas.microsoft.com/office/powerpoint/2010/main" val="160279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70E89-9F63-4225-A0DD-57B16358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Substantially Approvable Local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F9BCE-5880-4C43-9D2D-2856CBDE5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Substantially Approvable </a:t>
            </a:r>
            <a:r>
              <a:rPr lang="en-US" dirty="0">
                <a:solidFill>
                  <a:schemeClr val="tx1"/>
                </a:solidFill>
              </a:rPr>
              <a:t>Local Application Plan template was approved at the CWPJAC May 8, 2020 meeting</a:t>
            </a:r>
            <a:endParaRPr lang="en-US" dirty="0"/>
          </a:p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Substantially Approvable </a:t>
            </a:r>
            <a:r>
              <a:rPr lang="en-US" dirty="0">
                <a:solidFill>
                  <a:schemeClr val="tx1"/>
                </a:solidFill>
              </a:rPr>
              <a:t>Local Application Plans </a:t>
            </a:r>
            <a:r>
              <a:rPr lang="en-US" dirty="0"/>
              <a:t>were requested to be submitted by July 1</a:t>
            </a:r>
          </a:p>
          <a:p>
            <a:pPr marL="228600" lvl="0" indent="-22860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CDE staff will follow up to ensure all 374 LEAs have completed the substantially approvable local application plan.</a:t>
            </a:r>
          </a:p>
          <a:p>
            <a:pPr marL="228600" lvl="0" indent="-228600">
              <a:spcAft>
                <a:spcPts val="1200"/>
              </a:spcAft>
            </a:pPr>
            <a:r>
              <a:rPr lang="en-US" dirty="0"/>
              <a:t>Receipt of </a:t>
            </a:r>
            <a:r>
              <a:rPr lang="en-US" dirty="0">
                <a:solidFill>
                  <a:schemeClr val="tx1"/>
                </a:solidFill>
              </a:rPr>
              <a:t>a state-approved </a:t>
            </a:r>
            <a:r>
              <a:rPr lang="en-US" dirty="0"/>
              <a:t>application allows LEAs to begin spending those funds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06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D704-A41B-4836-A590-551012E9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1C45-2022-4695-A462-A264C8A9D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3200" dirty="0"/>
              <a:t>Members, 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use the “Raise Hand” feature in Zoom which can be found in the “Participant” tab. Staff will call your name so you can share your comment.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remember to place yourself on mute after you have completed your comment.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4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58B8-2572-4CA7-B535-EBF68893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5445124"/>
          </a:xfrm>
        </p:spPr>
        <p:txBody>
          <a:bodyPr/>
          <a:lstStyle/>
          <a:p>
            <a:r>
              <a:rPr lang="en-US" dirty="0"/>
              <a:t>Review of Components and Processes</a:t>
            </a:r>
            <a:br>
              <a:rPr lang="en-US" dirty="0"/>
            </a:br>
            <a:br>
              <a:rPr lang="en-US" dirty="0"/>
            </a:br>
            <a:r>
              <a:rPr lang="en-US" sz="4000" b="0" dirty="0"/>
              <a:t>Comprehensive Local Needs Assessment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45592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7E97-82CF-489C-96D5-904888FE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CLNA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12380-4EC7-4588-A296-2FCB1A401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070" y="1770187"/>
            <a:ext cx="9670810" cy="4406776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dirty="0"/>
              <a:t>Perkins V law requires local recipients to address the following:</a:t>
            </a:r>
          </a:p>
          <a:p>
            <a:pPr marL="6858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Disaggregated student performance; </a:t>
            </a:r>
          </a:p>
          <a:p>
            <a:pPr marL="6858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Alignment to labor market information;</a:t>
            </a:r>
          </a:p>
          <a:p>
            <a:pPr marL="6858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Requirements for sufficient size, scope, and quality;</a:t>
            </a:r>
          </a:p>
          <a:p>
            <a:pPr marL="6858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Implementation of programs and programs of study;</a:t>
            </a:r>
          </a:p>
          <a:p>
            <a:pPr marL="6858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Recruitment, retention, and training of teachers, faculty, and staff; and</a:t>
            </a:r>
          </a:p>
          <a:p>
            <a:pPr marL="6858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Progress toward improving access and equity.</a:t>
            </a:r>
          </a:p>
        </p:txBody>
      </p:sp>
    </p:spTree>
    <p:extLst>
      <p:ext uri="{BB962C8B-B14F-4D97-AF65-F5344CB8AC3E}">
        <p14:creationId xmlns:p14="http://schemas.microsoft.com/office/powerpoint/2010/main" val="760943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25F1-A972-4BA2-932F-D570A984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1158874"/>
          </a:xfrm>
        </p:spPr>
        <p:txBody>
          <a:bodyPr/>
          <a:lstStyle/>
          <a:p>
            <a:r>
              <a:rPr lang="en-US" sz="4400" dirty="0"/>
              <a:t>CLNA Stakeholder 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5A9F-D76A-4D56-99E8-8BCC6F70D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070" y="1524000"/>
            <a:ext cx="9670810" cy="4652963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600"/>
              </a:spcAft>
              <a:buSzPts val="3200"/>
              <a:buNone/>
            </a:pPr>
            <a:r>
              <a:rPr lang="en-US" dirty="0"/>
              <a:t>Create a stakeholder group from the following: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Representatives of CTE programs; 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Representatives of postsecondary CTE programs;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Representatives of local workforce development boards and local or regional businesses or industries;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Parents and students;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Representatives of special populations;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Representatives serving out-of-school youth, homeless children and youth, and at-promise youth;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Representatives of Indian Tribes and Tribal organizations; and </a:t>
            </a:r>
          </a:p>
          <a:p>
            <a:pPr marL="742950" lvl="0" indent="-280988">
              <a:spcBef>
                <a:spcPts val="600"/>
              </a:spcBef>
              <a:spcAft>
                <a:spcPts val="600"/>
              </a:spcAft>
              <a:buSzPts val="2400"/>
            </a:pPr>
            <a:r>
              <a:rPr lang="en-US" sz="2400" dirty="0"/>
              <a:t>Any other necessary and related stakeholders.</a:t>
            </a:r>
          </a:p>
        </p:txBody>
      </p:sp>
    </p:spTree>
    <p:extLst>
      <p:ext uri="{BB962C8B-B14F-4D97-AF65-F5344CB8AC3E}">
        <p14:creationId xmlns:p14="http://schemas.microsoft.com/office/powerpoint/2010/main" val="593695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14D4-CC21-4730-AF21-CE72B96E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 </a:t>
            </a:r>
            <a:r>
              <a:rPr lang="en-US" sz="3200" dirty="0"/>
              <a:t>(1)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344D3-E0B0-4440-B8F4-821A7C0C43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3200" b="1" dirty="0"/>
              <a:t>Current Landscape of CTE funding</a:t>
            </a:r>
          </a:p>
          <a:p>
            <a:pPr marL="11430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Font typeface="Courier New" panose="02070309020205020404" pitchFamily="49" charset="0"/>
              <a:buChar char="o"/>
            </a:pPr>
            <a:r>
              <a:rPr lang="en-US" dirty="0"/>
              <a:t>2019-20 unduplicated local educational agencies (LEAs) receiving state and federal funds.</a:t>
            </a:r>
          </a:p>
          <a:p>
            <a:pPr marL="4572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</a:pPr>
            <a:r>
              <a:rPr lang="en-US" sz="3200" b="1" dirty="0"/>
              <a:t>Timelines</a:t>
            </a:r>
          </a:p>
          <a:p>
            <a:pPr marL="1143000" lvl="3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Comprehensive Local Needs Assessment (CLNA) and Local Application</a:t>
            </a:r>
          </a:p>
          <a:p>
            <a:pPr marL="1143000" lvl="3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The Federal </a:t>
            </a:r>
            <a:r>
              <a:rPr lang="en-US" sz="2400" i="1" dirty="0"/>
              <a:t>Strengthening Career and Technical Education for the 21</a:t>
            </a:r>
            <a:r>
              <a:rPr lang="en-US" sz="2400" i="1" baseline="30000" dirty="0"/>
              <a:t>st</a:t>
            </a:r>
            <a:r>
              <a:rPr lang="en-US" sz="2400" i="1" dirty="0"/>
              <a:t> Century Act</a:t>
            </a:r>
            <a:r>
              <a:rPr lang="en-US" sz="2400" dirty="0"/>
              <a:t> (Perkins V) State Plan </a:t>
            </a:r>
            <a:r>
              <a:rPr lang="en-US" sz="2400" dirty="0">
                <a:solidFill>
                  <a:schemeClr val="tx1"/>
                </a:solidFill>
              </a:rPr>
              <a:t>Submission Updates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5839-8B48-4B97-90B6-FB3D1A6D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CLNA Process </a:t>
            </a:r>
            <a:r>
              <a:rPr lang="en-US" sz="3200" dirty="0"/>
              <a:t>(1)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104FC-AC3D-40FC-91BF-06D31B754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buSzPts val="3600"/>
            </a:pPr>
            <a:r>
              <a:rPr lang="en-US" sz="3600" dirty="0"/>
              <a:t>LEAs are required to conduct a CLNA every two years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pPr marL="228600" lvl="0" indent="-228600">
              <a:spcBef>
                <a:spcPts val="1600"/>
              </a:spcBef>
              <a:buSzPts val="3600"/>
            </a:pPr>
            <a:r>
              <a:rPr lang="en-US" sz="3600" dirty="0">
                <a:solidFill>
                  <a:schemeClr val="tx1"/>
                </a:solidFill>
              </a:rPr>
              <a:t>The following information </a:t>
            </a:r>
            <a:r>
              <a:rPr lang="en-US" sz="3600" dirty="0"/>
              <a:t>is obtained using template:</a:t>
            </a:r>
            <a:endParaRPr lang="en-US" dirty="0"/>
          </a:p>
          <a:p>
            <a:pPr marL="1373187" lvl="1" indent="-457200">
              <a:spcBef>
                <a:spcPts val="1700"/>
              </a:spcBef>
              <a:buSzPts val="3200"/>
              <a:buFont typeface="Courier New" panose="02070309020205020404" pitchFamily="49" charset="0"/>
              <a:buChar char="o"/>
            </a:pPr>
            <a:r>
              <a:rPr lang="en-US" sz="3200" dirty="0"/>
              <a:t>Collect data and information</a:t>
            </a:r>
            <a:endParaRPr lang="en-US" dirty="0"/>
          </a:p>
          <a:p>
            <a:pPr marL="1373187" lvl="1" indent="-457200">
              <a:spcBef>
                <a:spcPts val="1100"/>
              </a:spcBef>
              <a:buSzPts val="3200"/>
              <a:buFont typeface="Courier New" panose="02070309020205020404" pitchFamily="49" charset="0"/>
              <a:buChar char="o"/>
            </a:pPr>
            <a:r>
              <a:rPr lang="en-US" sz="3200" dirty="0"/>
              <a:t>Identify Needs</a:t>
            </a:r>
            <a:endParaRPr lang="en-US" dirty="0"/>
          </a:p>
          <a:p>
            <a:pPr marL="1373187" lvl="1" indent="-457200">
              <a:spcBef>
                <a:spcPts val="1100"/>
              </a:spcBef>
              <a:buSzPts val="3200"/>
              <a:buFont typeface="Courier New" panose="02070309020205020404" pitchFamily="49" charset="0"/>
              <a:buChar char="o"/>
            </a:pPr>
            <a:r>
              <a:rPr lang="en-US" sz="3200" dirty="0"/>
              <a:t>Develop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59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95FB-C94D-4A8E-A18D-ED5C0576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CLNA Process </a:t>
            </a:r>
            <a:r>
              <a:rPr lang="en-US" sz="3200" dirty="0"/>
              <a:t>(2)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61952-E194-49C2-965F-871C9C64E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buSzPts val="3600"/>
            </a:pPr>
            <a:r>
              <a:rPr lang="en-US" sz="3600" dirty="0"/>
              <a:t>Involvement of stakeholder group</a:t>
            </a:r>
            <a:endParaRPr lang="en-US" dirty="0"/>
          </a:p>
          <a:p>
            <a:pPr marL="1376362" lvl="1" indent="-457200">
              <a:spcBef>
                <a:spcPts val="1700"/>
              </a:spcBef>
              <a:buSzPts val="3200"/>
              <a:buFont typeface="Courier New" panose="02070309020205020404" pitchFamily="49" charset="0"/>
              <a:buChar char="o"/>
            </a:pPr>
            <a:r>
              <a:rPr lang="en-US" sz="3200" dirty="0"/>
              <a:t>Review of all CLNA components data, needs, and strategies</a:t>
            </a:r>
          </a:p>
          <a:p>
            <a:pPr marL="1376362" lvl="1" indent="-457200">
              <a:spcBef>
                <a:spcPts val="1700"/>
              </a:spcBef>
              <a:buSzPts val="3200"/>
              <a:buFont typeface="Courier New" panose="02070309020205020404" pitchFamily="49" charset="0"/>
              <a:buChar char="o"/>
            </a:pPr>
            <a:r>
              <a:rPr lang="en-US" sz="3200" dirty="0"/>
              <a:t>State is requiring validation of the CLNA results</a:t>
            </a:r>
            <a:endParaRPr lang="en-US" dirty="0"/>
          </a:p>
          <a:p>
            <a:pPr marL="228600" lvl="0" indent="-228600">
              <a:spcBef>
                <a:spcPts val="2200"/>
              </a:spcBef>
              <a:buSzPts val="3600"/>
            </a:pPr>
            <a:r>
              <a:rPr lang="en-US" sz="3600" dirty="0"/>
              <a:t>Summarize findings from the CLNA using the reporting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19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8D419-4145-43BC-AFEF-2EEE7856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CLNA Template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0E8D-5D84-4B18-8852-5967D24CF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Work since May 8, 2020 meeting: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Collecting and gathering all the CLNA information in one place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Discussions with Perkins staff about CLNA content and format</a:t>
            </a:r>
          </a:p>
          <a:p>
            <a:pPr marL="228600" lvl="0" indent="-228600">
              <a:spcAft>
                <a:spcPts val="1200"/>
              </a:spcAft>
            </a:pPr>
            <a:r>
              <a:rPr lang="en-US" sz="3200" dirty="0"/>
              <a:t>Produced the following: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An overview document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Guidebook</a:t>
            </a:r>
          </a:p>
          <a:p>
            <a:pPr marL="1371600" lvl="1" indent="-4572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Reporting Template</a:t>
            </a:r>
          </a:p>
        </p:txBody>
      </p:sp>
    </p:spTree>
    <p:extLst>
      <p:ext uri="{BB962C8B-B14F-4D97-AF65-F5344CB8AC3E}">
        <p14:creationId xmlns:p14="http://schemas.microsoft.com/office/powerpoint/2010/main" val="109474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BFAE-F499-4ED5-B12B-2A2EF20E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Comments </a:t>
            </a:r>
            <a:r>
              <a:rPr lang="en-US" sz="3200" dirty="0"/>
              <a:t>(2)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D639E-70FA-405C-9D32-EC09ACA891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3200" dirty="0"/>
              <a:t>Members, 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use the “Raise Hand” feature in Zoom which can be found in the “Participant” tab. Staff will call your name so you can share your comment.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remember to place yourself on mute after you have completed your comment.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7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C58B8-2572-4CA7-B535-EBF68893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5349874"/>
          </a:xfrm>
        </p:spPr>
        <p:txBody>
          <a:bodyPr/>
          <a:lstStyle/>
          <a:p>
            <a:r>
              <a:rPr lang="en-US" dirty="0"/>
              <a:t>Review of Components and Processes</a:t>
            </a:r>
            <a:br>
              <a:rPr lang="en-US" dirty="0"/>
            </a:br>
            <a:br>
              <a:rPr lang="en-US" dirty="0"/>
            </a:br>
            <a:r>
              <a:rPr lang="en-US" sz="4000" b="0" dirty="0"/>
              <a:t>Local Application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530910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C08E8-0BCA-4797-A669-F17412D7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 of the </a:t>
            </a:r>
            <a:br>
              <a:rPr lang="en-US" dirty="0"/>
            </a:br>
            <a:r>
              <a:rPr lang="en-US" dirty="0"/>
              <a:t>Local Application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5DCC6-6791-49DA-AEF0-A9B5A5E52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070" y="2209800"/>
            <a:ext cx="9670810" cy="3967162"/>
          </a:xfrm>
        </p:spPr>
        <p:txBody>
          <a:bodyPr/>
          <a:lstStyle/>
          <a:p>
            <a:pPr marL="228600" lvl="0" indent="-228600">
              <a:spcBef>
                <a:spcPts val="0"/>
              </a:spcBef>
              <a:buSzPts val="3600"/>
            </a:pPr>
            <a:r>
              <a:rPr lang="en-US" dirty="0"/>
              <a:t>Perkins legislation has always required a local application</a:t>
            </a:r>
          </a:p>
          <a:p>
            <a:pPr marL="228600" lvl="0" indent="-228600">
              <a:spcBef>
                <a:spcPts val="1600"/>
              </a:spcBef>
              <a:buSzPts val="3600"/>
            </a:pPr>
            <a:r>
              <a:rPr lang="en-US" dirty="0"/>
              <a:t>Started in one fiscal year and ended in the next</a:t>
            </a:r>
          </a:p>
          <a:p>
            <a:pPr marL="228600" lvl="0" indent="-228600">
              <a:spcBef>
                <a:spcPts val="1600"/>
              </a:spcBef>
              <a:buSzPts val="3600"/>
            </a:pPr>
            <a:r>
              <a:rPr lang="en-US" dirty="0"/>
              <a:t>Centered on new or improving existing high-quality CTE programs</a:t>
            </a:r>
          </a:p>
          <a:p>
            <a:pPr marL="228600" lvl="0" indent="-228600">
              <a:spcBef>
                <a:spcPts val="1600"/>
              </a:spcBef>
              <a:buSzPts val="3600"/>
            </a:pPr>
            <a:r>
              <a:rPr lang="en-US" dirty="0"/>
              <a:t>Plan should connect program, budget,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401708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E5CE-C789-46A8-9B09-63733119A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</a:t>
            </a:r>
            <a:br>
              <a:rPr lang="en-US" dirty="0"/>
            </a:br>
            <a:r>
              <a:rPr lang="en-US" dirty="0"/>
              <a:t>Local Application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782A8-E32C-4504-B330-DE493E2B1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347663">
              <a:spcBef>
                <a:spcPts val="0"/>
              </a:spcBef>
            </a:pPr>
            <a:r>
              <a:rPr lang="en-US" dirty="0"/>
              <a:t>Assurances</a:t>
            </a:r>
          </a:p>
          <a:p>
            <a:pPr marL="685800" lvl="1" indent="-347663">
              <a:spcBef>
                <a:spcPts val="1100"/>
              </a:spcBef>
            </a:pPr>
            <a:r>
              <a:rPr lang="en-US" b="1" dirty="0"/>
              <a:t>Stakeholders</a:t>
            </a:r>
            <a:endParaRPr lang="en-US" dirty="0"/>
          </a:p>
          <a:p>
            <a:pPr marL="685800" lvl="1" indent="-347663">
              <a:spcBef>
                <a:spcPts val="1100"/>
              </a:spcBef>
            </a:pPr>
            <a:r>
              <a:rPr lang="en-US" dirty="0"/>
              <a:t>State Determined Performance Levels</a:t>
            </a:r>
          </a:p>
          <a:p>
            <a:pPr marL="685800" lvl="1" indent="-347663">
              <a:spcBef>
                <a:spcPts val="1100"/>
              </a:spcBef>
            </a:pPr>
            <a:r>
              <a:rPr lang="en-US" b="1" dirty="0">
                <a:solidFill>
                  <a:schemeClr val="tx1"/>
                </a:solidFill>
              </a:rPr>
              <a:t>Summary of </a:t>
            </a:r>
            <a:r>
              <a:rPr lang="en-US" b="1" dirty="0"/>
              <a:t>CLNA</a:t>
            </a:r>
            <a:endParaRPr lang="en-US" dirty="0"/>
          </a:p>
          <a:p>
            <a:pPr marL="685800" lvl="1" indent="-347663">
              <a:spcBef>
                <a:spcPts val="1100"/>
              </a:spcBef>
            </a:pPr>
            <a:r>
              <a:rPr lang="en-US" dirty="0"/>
              <a:t>Budget Builder</a:t>
            </a:r>
          </a:p>
          <a:p>
            <a:pPr marL="685800" lvl="1" indent="-347663">
              <a:spcBef>
                <a:spcPts val="1100"/>
              </a:spcBef>
            </a:pPr>
            <a:r>
              <a:rPr lang="en-US" dirty="0"/>
              <a:t>Budget Viewer</a:t>
            </a:r>
          </a:p>
          <a:p>
            <a:pPr marL="685800" lvl="1" indent="-347663">
              <a:spcBef>
                <a:spcPts val="1100"/>
              </a:spcBef>
            </a:pPr>
            <a:r>
              <a:rPr lang="en-US" dirty="0"/>
              <a:t>Local CTE Program Changes Update</a:t>
            </a:r>
          </a:p>
          <a:p>
            <a:pPr marL="685800" lvl="1" indent="-347663">
              <a:spcBef>
                <a:spcPts val="1100"/>
              </a:spcBef>
            </a:pPr>
            <a:r>
              <a:rPr lang="en-US" dirty="0"/>
              <a:t>Signature Authorization</a:t>
            </a:r>
          </a:p>
        </p:txBody>
      </p:sp>
    </p:spTree>
    <p:extLst>
      <p:ext uri="{BB962C8B-B14F-4D97-AF65-F5344CB8AC3E}">
        <p14:creationId xmlns:p14="http://schemas.microsoft.com/office/powerpoint/2010/main" val="101067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593D4-227A-4706-B45F-B2E3B7E3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Local Application </a:t>
            </a:r>
            <a:br>
              <a:rPr lang="en-US" dirty="0"/>
            </a:br>
            <a:r>
              <a:rPr lang="en-US" dirty="0"/>
              <a:t>Information is Validated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CFB43-CEA7-4294-91F8-0026F7CE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070" y="2171700"/>
            <a:ext cx="9670810" cy="4005262"/>
          </a:xfrm>
        </p:spPr>
        <p:txBody>
          <a:bodyPr/>
          <a:lstStyle/>
          <a:p>
            <a:pPr marL="228600" lvl="0" indent="-228600">
              <a:spcBef>
                <a:spcPts val="0"/>
              </a:spcBef>
              <a:buSzPts val="3600"/>
            </a:pPr>
            <a:r>
              <a:rPr lang="en-US" dirty="0"/>
              <a:t>Through the budget and expense reimbursement process</a:t>
            </a:r>
          </a:p>
          <a:p>
            <a:pPr marL="228600" lvl="0" indent="-228600">
              <a:spcBef>
                <a:spcPts val="1600"/>
              </a:spcBef>
              <a:buSzPts val="3600"/>
            </a:pPr>
            <a:r>
              <a:rPr lang="en-US" dirty="0"/>
              <a:t>Through annual review of local application plans, including CLNA</a:t>
            </a:r>
          </a:p>
          <a:p>
            <a:pPr marL="228600" lvl="0" indent="-228600">
              <a:spcBef>
                <a:spcPts val="1600"/>
              </a:spcBef>
              <a:buSzPts val="3600"/>
            </a:pPr>
            <a:r>
              <a:rPr lang="en-US" dirty="0"/>
              <a:t>Through CDE federal program monitoring</a:t>
            </a:r>
          </a:p>
        </p:txBody>
      </p:sp>
    </p:spTree>
    <p:extLst>
      <p:ext uri="{BB962C8B-B14F-4D97-AF65-F5344CB8AC3E}">
        <p14:creationId xmlns:p14="http://schemas.microsoft.com/office/powerpoint/2010/main" val="95404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473B-CB3F-4BCE-8ACF-574E0047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Teacher Matrix </a:t>
            </a:r>
            <a:r>
              <a:rPr lang="en-US" sz="2400" dirty="0"/>
              <a:t>(1)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ECD9F-D7AD-4C7C-B509-63DD6BF8C4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information purposes only; not a compliance tool</a:t>
            </a:r>
          </a:p>
          <a:p>
            <a:pPr marL="228600" lvl="0" indent="-228600">
              <a:spcAft>
                <a:spcPts val="1200"/>
              </a:spcAft>
            </a:pPr>
            <a:r>
              <a:rPr lang="en-US" dirty="0"/>
              <a:t>Matrix was reviewed by California Commission on Teacher Credentialing (CTC) </a:t>
            </a:r>
          </a:p>
          <a:p>
            <a:pPr marL="228600" lvl="0" indent="-228600">
              <a:spcAft>
                <a:spcPts val="1200"/>
              </a:spcAft>
            </a:pPr>
            <a:r>
              <a:rPr lang="en-US" dirty="0"/>
              <a:t>CTC </a:t>
            </a:r>
            <a:r>
              <a:rPr lang="en-US" dirty="0">
                <a:solidFill>
                  <a:schemeClr val="tx1"/>
                </a:solidFill>
              </a:rPr>
              <a:t>raised no concerns</a:t>
            </a:r>
          </a:p>
        </p:txBody>
      </p:sp>
    </p:spTree>
    <p:extLst>
      <p:ext uri="{BB962C8B-B14F-4D97-AF65-F5344CB8AC3E}">
        <p14:creationId xmlns:p14="http://schemas.microsoft.com/office/powerpoint/2010/main" val="4132700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99ED-0316-440A-BAE6-5C08AA98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Teacher Matrix </a:t>
            </a:r>
            <a:r>
              <a:rPr lang="en-US" sz="2400" dirty="0"/>
              <a:t>(2)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E097C-5207-4FF9-9487-FAF77744C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Aft>
                <a:spcPts val="1200"/>
              </a:spcAft>
            </a:pPr>
            <a:r>
              <a:rPr lang="en-US" dirty="0"/>
              <a:t>Matrix </a:t>
            </a:r>
            <a:r>
              <a:rPr lang="en-US" dirty="0">
                <a:solidFill>
                  <a:schemeClr val="tx1"/>
                </a:solidFill>
              </a:rPr>
              <a:t>is used by CDE staff </a:t>
            </a:r>
            <a:r>
              <a:rPr lang="en-US" dirty="0"/>
              <a:t>as a technical assistance tool: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Obtain exact credential information to prevent mis-assignment (collected in the California Longitudinal Pupil Achievement Data System)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Assist LEA administrators identify CTE teacher needs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Can assist in the CLNA process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Discuss during Federal Monitoring Process</a:t>
            </a:r>
          </a:p>
        </p:txBody>
      </p:sp>
    </p:spTree>
    <p:extLst>
      <p:ext uri="{BB962C8B-B14F-4D97-AF65-F5344CB8AC3E}">
        <p14:creationId xmlns:p14="http://schemas.microsoft.com/office/powerpoint/2010/main" val="260631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7A39-17BC-4C4E-861D-4D921364E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 </a:t>
            </a:r>
            <a:r>
              <a:rPr lang="en-US" sz="3200" dirty="0"/>
              <a:t>(2)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A232F-1B3A-4A97-AEBD-542CF3B06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2" indent="-4572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-US" sz="2800" b="1" dirty="0"/>
              <a:t>Update to the Federal Perkins V State Plan Approval Process by US Department of Education</a:t>
            </a:r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SzPts val="2800"/>
            </a:pPr>
            <a:r>
              <a:rPr lang="en-US" sz="2800" b="1" dirty="0"/>
              <a:t>Status of the “Substantially Approvable” Local Application Submission</a:t>
            </a:r>
          </a:p>
          <a:p>
            <a:pPr marL="457200" lvl="2" indent="-457200">
              <a:lnSpc>
                <a:spcPct val="100000"/>
              </a:lnSpc>
              <a:spcBef>
                <a:spcPts val="1800"/>
              </a:spcBef>
              <a:buSzPts val="2800"/>
            </a:pPr>
            <a:r>
              <a:rPr lang="en-US" sz="2800" b="1" dirty="0"/>
              <a:t>Review of Components and Processes</a:t>
            </a:r>
          </a:p>
          <a:p>
            <a:pPr marL="1143000" lvl="3" indent="-457200">
              <a:lnSpc>
                <a:spcPct val="100000"/>
              </a:lnSpc>
              <a:spcBef>
                <a:spcPts val="22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CLNA Reporting Template</a:t>
            </a:r>
          </a:p>
          <a:p>
            <a:pPr marL="1143000" lvl="3" indent="-457200">
              <a:lnSpc>
                <a:spcPct val="100000"/>
              </a:lnSpc>
              <a:spcBef>
                <a:spcPts val="22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400" dirty="0"/>
              <a:t>Local Application</a:t>
            </a:r>
          </a:p>
        </p:txBody>
      </p:sp>
    </p:spTree>
    <p:extLst>
      <p:ext uri="{BB962C8B-B14F-4D97-AF65-F5344CB8AC3E}">
        <p14:creationId xmlns:p14="http://schemas.microsoft.com/office/powerpoint/2010/main" val="2039866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DFF-0151-485B-A6FD-7C16EB81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from 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6C03B-FE3D-41AD-85FC-77E9531F1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Issues with the Reporting Template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Did not see a clear connection to Perkins V legislation 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Partially, but not fully addressed </a:t>
            </a:r>
          </a:p>
          <a:p>
            <a:pPr marL="228600" lvl="0" indent="-228600">
              <a:spcAft>
                <a:spcPts val="1200"/>
              </a:spcAft>
            </a:pPr>
            <a:r>
              <a:rPr lang="en-US" dirty="0"/>
              <a:t>What was done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Conversation with ED who provided suggestions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Updated the Reporting Template (Attachment 4) with reference to actual code</a:t>
            </a:r>
          </a:p>
        </p:txBody>
      </p:sp>
    </p:spTree>
    <p:extLst>
      <p:ext uri="{BB962C8B-B14F-4D97-AF65-F5344CB8AC3E}">
        <p14:creationId xmlns:p14="http://schemas.microsoft.com/office/powerpoint/2010/main" val="3167696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D1827-61CC-4113-8563-9D6EB0A4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Comments </a:t>
            </a:r>
            <a:r>
              <a:rPr lang="en-US" sz="3200" dirty="0"/>
              <a:t>(3)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0DE5-014F-4001-BF92-61BD3BB84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3200" dirty="0"/>
              <a:t>Members, 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use the “Raise Hand” feature in Zoom which can be found in the “Participant” tab. Staff will call your name so you can share your comment.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remember to place yourself on mute after you have completed your comment.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32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10E9-472B-46F1-9B52-8755E0CF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E7ED-E73E-41BA-9684-11962B4B0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</a:pPr>
            <a:r>
              <a:rPr lang="en-US" sz="2600" dirty="0"/>
              <a:t>Local Application is a long standing feature of federal Perkins legislation</a:t>
            </a:r>
            <a:r>
              <a:rPr lang="en-US" sz="2600" dirty="0">
                <a:solidFill>
                  <a:srgbClr val="00B050"/>
                </a:solidFill>
              </a:rPr>
              <a:t>.</a:t>
            </a:r>
          </a:p>
          <a:p>
            <a:pPr marL="228600" lvl="0" indent="-228600">
              <a:spcBef>
                <a:spcPts val="1600"/>
              </a:spcBef>
            </a:pPr>
            <a:r>
              <a:rPr lang="en-US" sz="2600" dirty="0"/>
              <a:t>CLNA is new under Perkins V and requires updating (collected by CDE) every two years</a:t>
            </a:r>
            <a:r>
              <a:rPr lang="en-US" sz="2600" dirty="0">
                <a:solidFill>
                  <a:srgbClr val="00B050"/>
                </a:solidFill>
              </a:rPr>
              <a:t>.</a:t>
            </a:r>
          </a:p>
          <a:p>
            <a:pPr marL="228600" lvl="0" indent="-228600">
              <a:spcBef>
                <a:spcPts val="1600"/>
              </a:spcBef>
            </a:pPr>
            <a:r>
              <a:rPr lang="en-US" sz="2600" dirty="0"/>
              <a:t>State is requiring a summary of the CLNA to be included within the Local Application </a:t>
            </a:r>
            <a:r>
              <a:rPr lang="en-US" sz="2600" dirty="0">
                <a:solidFill>
                  <a:schemeClr val="tx1"/>
                </a:solidFill>
              </a:rPr>
              <a:t>Plan.</a:t>
            </a:r>
          </a:p>
          <a:p>
            <a:pPr marL="228600" lvl="0" indent="-228600">
              <a:spcBef>
                <a:spcPts val="1600"/>
              </a:spcBef>
            </a:pPr>
            <a:r>
              <a:rPr lang="en-US" sz="2600" dirty="0"/>
              <a:t>CLNA informs how the Local Application </a:t>
            </a:r>
            <a:r>
              <a:rPr lang="en-US" sz="2600" dirty="0">
                <a:solidFill>
                  <a:schemeClr val="tx1"/>
                </a:solidFill>
              </a:rPr>
              <a:t>Plan </a:t>
            </a:r>
            <a:r>
              <a:rPr lang="en-US" sz="2600" dirty="0"/>
              <a:t>is to be developed</a:t>
            </a:r>
            <a:r>
              <a:rPr lang="en-US" sz="2600" dirty="0">
                <a:solidFill>
                  <a:srgbClr val="00B050"/>
                </a:solidFill>
              </a:rPr>
              <a:t>.</a:t>
            </a:r>
          </a:p>
          <a:p>
            <a:pPr marL="228600" lvl="0" indent="-228600">
              <a:spcBef>
                <a:spcPts val="1600"/>
              </a:spcBef>
            </a:pPr>
            <a:r>
              <a:rPr lang="en-US" sz="2600" dirty="0"/>
              <a:t>Different ways to assess fidelity of CLNA and the Local Application process to State and Federal requirements</a:t>
            </a:r>
            <a:r>
              <a:rPr lang="en-US" sz="2600" dirty="0">
                <a:solidFill>
                  <a:srgbClr val="00B050"/>
                </a:solidFill>
              </a:rPr>
              <a:t>.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49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8DFC-4471-42DC-8A11-6F7DF336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F724C-DDBD-4FB6-BFFB-012ADDDB7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Staff recommend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/>
              <a:t> that CWPJAC: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Approve the Secondary </a:t>
            </a:r>
            <a:r>
              <a:rPr lang="en-US" dirty="0"/>
              <a:t>CLNA Reporting Template and the Local Application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marL="1371600"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Allow SBE, CDE, and CCCCO staff to make </a:t>
            </a:r>
            <a:r>
              <a:rPr lang="en-US" dirty="0"/>
              <a:t>any non-substantive clarifying edits to the Federal Perkins V State Plan </a:t>
            </a:r>
            <a:r>
              <a:rPr lang="en-US" dirty="0">
                <a:solidFill>
                  <a:schemeClr val="tx1"/>
                </a:solidFill>
              </a:rPr>
              <a:t>in response to feedback by </a:t>
            </a:r>
            <a:r>
              <a:rPr lang="en-US" dirty="0"/>
              <a:t>the ED.</a:t>
            </a:r>
          </a:p>
        </p:txBody>
      </p:sp>
    </p:spTree>
    <p:extLst>
      <p:ext uri="{BB962C8B-B14F-4D97-AF65-F5344CB8AC3E}">
        <p14:creationId xmlns:p14="http://schemas.microsoft.com/office/powerpoint/2010/main" val="514896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F1F0E-B255-41E9-9EDC-61CB4E4E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Comments </a:t>
            </a:r>
            <a:r>
              <a:rPr lang="en-US" sz="3200" dirty="0"/>
              <a:t>(4)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000A2-B7B0-4BDE-BF92-A54AD2F619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SzPts val="3200"/>
              <a:buNone/>
            </a:pPr>
            <a:r>
              <a:rPr lang="en-US" sz="3200" dirty="0"/>
              <a:t>Members, 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use the “Raise Hand” feature in Zoom which can be found in the “Participant” tab. Staff will call your name so you can share your comment.</a:t>
            </a:r>
            <a:endParaRPr lang="en-US" dirty="0"/>
          </a:p>
          <a:p>
            <a:pPr marL="0" lvl="1" indent="0">
              <a:lnSpc>
                <a:spcPct val="100000"/>
              </a:lnSpc>
              <a:spcBef>
                <a:spcPts val="3600"/>
              </a:spcBef>
              <a:buSzPts val="3200"/>
              <a:buNone/>
            </a:pPr>
            <a:r>
              <a:rPr lang="en-US" sz="3200" dirty="0"/>
              <a:t>Please remember to place yourself on mute after you have completed your comment.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88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8CA4-152D-48CF-9E1F-642652D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65126"/>
            <a:ext cx="9670810" cy="892174"/>
          </a:xfrm>
        </p:spPr>
        <p:txBody>
          <a:bodyPr/>
          <a:lstStyle/>
          <a:p>
            <a:r>
              <a:rPr lang="en-US" dirty="0"/>
              <a:t>Public Comment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D09A0-CCE3-42C4-99CB-62B80FEF5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070" y="1257300"/>
            <a:ext cx="9670810" cy="4919663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Zoom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Register at: </a:t>
            </a:r>
            <a:r>
              <a:rPr lang="en-US" sz="2400" strike="sngStrike" dirty="0"/>
              <a:t>https://zoom.us/webinar/register/WN_S_S2sCQXRFS3dop2_JT_Jw 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SzPts val="2400"/>
              <a:buNone/>
            </a:pPr>
            <a:r>
              <a:rPr lang="en-US" sz="2400" dirty="0"/>
              <a:t>[Note: The preceding link is no longer valid.] When logging into Zoom please use your first and last name to provide public comment.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Email</a:t>
            </a: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SzPts val="2400"/>
              <a:buNone/>
            </a:pPr>
            <a:r>
              <a:rPr lang="en-US" sz="2400" u="sng" dirty="0">
                <a:solidFill>
                  <a:schemeClr val="hlink"/>
                </a:solidFill>
                <a:hlinkClick r:id="rId2"/>
              </a:rPr>
              <a:t>Path2Work@cde.ca.gov</a:t>
            </a:r>
            <a:r>
              <a:rPr lang="en-US" sz="2400" dirty="0"/>
              <a:t> and include the following: 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SzPts val="2400"/>
              <a:buNone/>
            </a:pPr>
            <a:r>
              <a:rPr lang="en-US" sz="2400" dirty="0"/>
              <a:t>1) your name; 2) your affiliation, if any; 3) the agenda item number (i.e., Item 01); and 4) your public comment.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/>
              <a:t>Phone</a:t>
            </a:r>
            <a:endParaRPr lang="en-US" sz="2400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SzPts val="2400"/>
              <a:buNone/>
            </a:pPr>
            <a:r>
              <a:rPr lang="en-US" sz="2400" dirty="0"/>
              <a:t>712-432-0075, Access Code: 651905#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SzPts val="2400"/>
              <a:buNone/>
            </a:pPr>
            <a:r>
              <a:rPr lang="en-US" sz="2400" dirty="0"/>
              <a:t>Press *6 during the public comment period to be added to the queue.</a:t>
            </a:r>
          </a:p>
        </p:txBody>
      </p:sp>
    </p:spTree>
    <p:extLst>
      <p:ext uri="{BB962C8B-B14F-4D97-AF65-F5344CB8AC3E}">
        <p14:creationId xmlns:p14="http://schemas.microsoft.com/office/powerpoint/2010/main" val="105271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BB2642E-D813-4B0F-A247-122BD98D3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39309"/>
            <a:ext cx="9670810" cy="1095808"/>
          </a:xfrm>
        </p:spPr>
        <p:txBody>
          <a:bodyPr/>
          <a:lstStyle/>
          <a:p>
            <a:r>
              <a:rPr lang="en-US" sz="4400" dirty="0"/>
              <a:t>The Current Landscape </a:t>
            </a:r>
            <a:r>
              <a:rPr lang="en-US" sz="2400" dirty="0"/>
              <a:t>(1)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1">
            <a:extLst>
              <a:ext uri="{FF2B5EF4-FFF2-40B4-BE49-F238E27FC236}">
                <a16:creationId xmlns:a16="http://schemas.microsoft.com/office/drawing/2014/main" id="{87196DA5-0008-4D3A-843B-0C92029E0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23069" y="927738"/>
            <a:ext cx="9395965" cy="21833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In 2019–20, the California Department of Education (CDE) and the California Community Colleges Chancellor’s Office (CCCCO) awarded funds to (unduplicated) </a:t>
            </a:r>
            <a:r>
              <a:rPr lang="en-US" b="1" dirty="0">
                <a:solidFill>
                  <a:prstClr val="black"/>
                </a:solidFill>
              </a:rPr>
              <a:t>515</a:t>
            </a:r>
            <a:r>
              <a:rPr lang="en-US" dirty="0">
                <a:solidFill>
                  <a:prstClr val="black"/>
                </a:solidFill>
              </a:rPr>
              <a:t> LEAs.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LEAs receiving one grant in 2019–20: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Content Placeholder2">
            <a:extLst>
              <a:ext uri="{FF2B5EF4-FFF2-40B4-BE49-F238E27FC236}">
                <a16:creationId xmlns:a16="http://schemas.microsoft.com/office/drawing/2014/main" id="{C5733950-82C7-4419-9675-8961742F274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24551483"/>
              </p:ext>
            </p:extLst>
          </p:nvPr>
        </p:nvGraphicFramePr>
        <p:xfrm>
          <a:off x="2322513" y="3124200"/>
          <a:ext cx="9396412" cy="3383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98206">
                  <a:extLst>
                    <a:ext uri="{9D8B030D-6E8A-4147-A177-3AD203B41FA5}">
                      <a16:colId xmlns:a16="http://schemas.microsoft.com/office/drawing/2014/main" val="409868563"/>
                    </a:ext>
                  </a:extLst>
                </a:gridCol>
                <a:gridCol w="4698206">
                  <a:extLst>
                    <a:ext uri="{9D8B030D-6E8A-4147-A177-3AD203B41FA5}">
                      <a16:colId xmlns:a16="http://schemas.microsoft.com/office/drawing/2014/main" val="1545021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Name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Grantees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54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Career Technical Education Incentive Grant (CTEIG)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42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Kindergarten through Grade Twelve Strong Workforce Program (K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–12 SWP)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06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Perkins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841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795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33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7444-189E-4BAE-BAA6-9230AD278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693" y="336120"/>
            <a:ext cx="9670810" cy="935845"/>
          </a:xfrm>
        </p:spPr>
        <p:txBody>
          <a:bodyPr/>
          <a:lstStyle/>
          <a:p>
            <a:r>
              <a:rPr lang="en-US" dirty="0"/>
              <a:t>The Current Landscape </a:t>
            </a:r>
            <a:r>
              <a:rPr lang="en-US" sz="3200" dirty="0"/>
              <a:t>(2)</a:t>
            </a:r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7BC3B52-288B-4259-ABEF-CD8E9CEE3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5693" y="1353023"/>
            <a:ext cx="9670810" cy="601522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receiving two grants in 2019–20:</a:t>
            </a:r>
          </a:p>
          <a:p>
            <a:pPr marL="50800" indent="0">
              <a:buNone/>
            </a:pPr>
            <a:endParaRPr lang="en-US" dirty="0"/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9608A32E-EC0D-4C4C-9DAA-413A13C44E13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7189729"/>
              </p:ext>
            </p:extLst>
          </p:nvPr>
        </p:nvGraphicFramePr>
        <p:xfrm>
          <a:off x="2329103" y="2046702"/>
          <a:ext cx="967740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8700">
                  <a:extLst>
                    <a:ext uri="{9D8B030D-6E8A-4147-A177-3AD203B41FA5}">
                      <a16:colId xmlns:a16="http://schemas.microsoft.com/office/drawing/2014/main" val="3329979771"/>
                    </a:ext>
                  </a:extLst>
                </a:gridCol>
                <a:gridCol w="4838700">
                  <a:extLst>
                    <a:ext uri="{9D8B030D-6E8A-4147-A177-3AD203B41FA5}">
                      <a16:colId xmlns:a16="http://schemas.microsoft.com/office/drawing/2014/main" val="40359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Name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Grantees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33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CTEIG and K–12 SWP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549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CTEIG and Perkins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8696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K–12 SWP and Perkins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253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618602"/>
                  </a:ext>
                </a:extLst>
              </a:tr>
            </a:tbl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D29A807-D850-4D1D-BABB-AD3621F7DD3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2329103" y="4424859"/>
            <a:ext cx="9670810" cy="601521"/>
          </a:xfrm>
        </p:spPr>
        <p:txBody>
          <a:bodyPr/>
          <a:lstStyle/>
          <a:p>
            <a:pPr marL="50800" indent="0"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 receiving three grants in 2019–20:</a:t>
            </a:r>
          </a:p>
          <a:p>
            <a:pPr marL="50800" indent="0">
              <a:buNone/>
            </a:pP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3FDA5A4-792F-4635-AD91-ECE63235A96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56943333"/>
              </p:ext>
            </p:extLst>
          </p:nvPr>
        </p:nvGraphicFramePr>
        <p:xfrm>
          <a:off x="2322513" y="5118537"/>
          <a:ext cx="9671050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35525">
                  <a:extLst>
                    <a:ext uri="{9D8B030D-6E8A-4147-A177-3AD203B41FA5}">
                      <a16:colId xmlns:a16="http://schemas.microsoft.com/office/drawing/2014/main" val="2218117915"/>
                    </a:ext>
                  </a:extLst>
                </a:gridCol>
                <a:gridCol w="4835525">
                  <a:extLst>
                    <a:ext uri="{9D8B030D-6E8A-4147-A177-3AD203B41FA5}">
                      <a16:colId xmlns:a16="http://schemas.microsoft.com/office/drawing/2014/main" val="65961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Name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Grantees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061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CTEIG, K–12 SWP, and Perkins 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0868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4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3641-911A-4F44-BC45-933B95E7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070" y="2008066"/>
            <a:ext cx="9670810" cy="1405060"/>
          </a:xfrm>
        </p:spPr>
        <p:txBody>
          <a:bodyPr/>
          <a:lstStyle/>
          <a:p>
            <a:r>
              <a:rPr lang="en-US" dirty="0"/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38491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ADA36-2A68-433E-8AB6-BF9F7CEF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CLNA/Local Application Submission Timeline </a:t>
            </a:r>
            <a:r>
              <a:rPr lang="en-US" sz="2800" dirty="0"/>
              <a:t>(1)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49561-69E6-429C-ACC8-F5F641884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sz="2400" b="1" dirty="0"/>
              <a:t>July 2020</a:t>
            </a:r>
          </a:p>
          <a:p>
            <a:pPr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LEAs submit a Substantially Approvable Local Application </a:t>
            </a:r>
          </a:p>
          <a:p>
            <a:pPr marL="228600" indent="-228600">
              <a:spcBef>
                <a:spcPts val="500"/>
              </a:spcBef>
              <a:spcAft>
                <a:spcPts val="1200"/>
              </a:spcAft>
            </a:pPr>
            <a:r>
              <a:rPr lang="en-US" sz="2400" b="1" dirty="0"/>
              <a:t>July–September 2020</a:t>
            </a:r>
          </a:p>
          <a:p>
            <a:pPr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CDE begins reviews (after approval from the California Workforce Pathways Joint Advisory Committee [CWPJAC])</a:t>
            </a:r>
          </a:p>
          <a:p>
            <a:pPr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Work with LEAs to submit any </a:t>
            </a:r>
            <a:r>
              <a:rPr lang="en-US" sz="2400" dirty="0">
                <a:solidFill>
                  <a:schemeClr val="tx1"/>
                </a:solidFill>
              </a:rPr>
              <a:t>additional</a:t>
            </a:r>
            <a:r>
              <a:rPr lang="en-US" sz="2400" dirty="0"/>
              <a:t> information based on </a:t>
            </a:r>
            <a:r>
              <a:rPr lang="en-US" sz="2400" dirty="0">
                <a:solidFill>
                  <a:schemeClr val="tx1"/>
                </a:solidFill>
              </a:rPr>
              <a:t>ED’s approval of California’s Federal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Perkins V State Plan </a:t>
            </a:r>
          </a:p>
          <a:p>
            <a:pPr marL="508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54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0C9C-1777-6E4E-8008-FD5476C4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140" y="140921"/>
            <a:ext cx="9670810" cy="1405060"/>
          </a:xfrm>
        </p:spPr>
        <p:txBody>
          <a:bodyPr/>
          <a:lstStyle/>
          <a:p>
            <a:r>
              <a:rPr lang="en-US" dirty="0"/>
              <a:t>CLNA/Local Application Submission Timeline </a:t>
            </a:r>
            <a:r>
              <a:rPr lang="en-US" sz="2400" dirty="0"/>
              <a:t>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2D7E5-4963-8F40-B77C-FBF023D58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1620" y="1545981"/>
            <a:ext cx="9670810" cy="4230931"/>
          </a:xfrm>
        </p:spPr>
        <p:txBody>
          <a:bodyPr/>
          <a:lstStyle/>
          <a:p>
            <a:pPr marL="228600" indent="-228600">
              <a:spcAft>
                <a:spcPts val="1200"/>
              </a:spcAft>
            </a:pPr>
            <a:r>
              <a:rPr lang="en-US" b="1" dirty="0"/>
              <a:t>Fall 2020</a:t>
            </a:r>
          </a:p>
          <a:p>
            <a:pPr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September 2020 – The CDE conducts a status check of LEAs’ Local Application </a:t>
            </a:r>
            <a:r>
              <a:rPr lang="en-US" dirty="0">
                <a:solidFill>
                  <a:schemeClr val="tx1"/>
                </a:solidFill>
              </a:rPr>
              <a:t>Plans</a:t>
            </a:r>
          </a:p>
          <a:p>
            <a:pPr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The CDE engages in a continuous improvement review of applications</a:t>
            </a:r>
          </a:p>
          <a:p>
            <a:pPr marL="228600" indent="-228600">
              <a:spcBef>
                <a:spcPts val="2400"/>
              </a:spcBef>
              <a:spcAft>
                <a:spcPts val="1200"/>
              </a:spcAft>
            </a:pPr>
            <a:r>
              <a:rPr lang="en-US" b="1" dirty="0"/>
              <a:t>December 15, 2020 </a:t>
            </a:r>
          </a:p>
          <a:p>
            <a:pPr lvl="1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/>
              <a:t>Full submission of LEAs’ Local Application </a:t>
            </a:r>
            <a:r>
              <a:rPr lang="en-US" dirty="0">
                <a:solidFill>
                  <a:schemeClr val="tx1"/>
                </a:solidFill>
              </a:rPr>
              <a:t>Plans</a:t>
            </a:r>
            <a:r>
              <a:rPr lang="en-US" dirty="0"/>
              <a:t>, including budget adjustments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72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9C9E-0FB7-411F-A642-C3CB6E1F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V State Plan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4C561-1487-4071-AD9A-B0F3B705D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July 2020 </a:t>
            </a:r>
            <a:r>
              <a:rPr lang="en-US" dirty="0"/>
              <a:t>– The U.S. Department of Education (ED) Feedback on the Federal Perkins V State Plan</a:t>
            </a:r>
          </a:p>
          <a:p>
            <a:pPr marL="10287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The CDE, the State Board of Education, the CCCCO, and the CWPJAC collaborate to complete responses</a:t>
            </a:r>
          </a:p>
          <a:p>
            <a:pPr marL="10287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Final response by the ED to updates</a:t>
            </a:r>
          </a:p>
          <a:p>
            <a:pPr marL="1028700" lvl="1" indent="-34290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Upload to the Perkins V portal</a:t>
            </a:r>
          </a:p>
          <a:p>
            <a:pPr marL="228600" indent="-228600">
              <a:spcBef>
                <a:spcPts val="2400"/>
              </a:spcBef>
              <a:spcAft>
                <a:spcPts val="1200"/>
              </a:spcAft>
            </a:pPr>
            <a:r>
              <a:rPr lang="en-US" b="1" dirty="0"/>
              <a:t>September 30, 2020 </a:t>
            </a:r>
            <a:r>
              <a:rPr lang="en-US" dirty="0"/>
              <a:t>– ED to approve final Federal Perkins V State Plan</a:t>
            </a:r>
          </a:p>
        </p:txBody>
      </p:sp>
    </p:spTree>
    <p:extLst>
      <p:ext uri="{BB962C8B-B14F-4D97-AF65-F5344CB8AC3E}">
        <p14:creationId xmlns:p14="http://schemas.microsoft.com/office/powerpoint/2010/main" val="8407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1616</Words>
  <Application>Microsoft Office PowerPoint</Application>
  <PresentationFormat>Widescreen</PresentationFormat>
  <Paragraphs>197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Courier New</vt:lpstr>
      <vt:lpstr>Office Theme</vt:lpstr>
      <vt:lpstr>1_Office Theme</vt:lpstr>
      <vt:lpstr>Strengthening Career and Technical Education  for the 21st Century Act:  Review and Approval of Revisions to the Secondary Comprehensive Local Needs Assessment Template and the Secondary Local Application Plan, and an Update on the Federal Perkins V State Plan Submission   Item 04</vt:lpstr>
      <vt:lpstr>Presentation Overview (1)</vt:lpstr>
      <vt:lpstr>Presentation Overview (2)</vt:lpstr>
      <vt:lpstr>The Current Landscape (1)</vt:lpstr>
      <vt:lpstr>The Current Landscape (2)</vt:lpstr>
      <vt:lpstr>Timelines</vt:lpstr>
      <vt:lpstr>CLNA/Local Application Submission Timeline (1)</vt:lpstr>
      <vt:lpstr>CLNA/Local Application Submission Timeline (2)</vt:lpstr>
      <vt:lpstr>Perkins V State Plan Timeline</vt:lpstr>
      <vt:lpstr>Update to the Federal Perkins V State Plan Approval Process</vt:lpstr>
      <vt:lpstr>ED Response to Perkins V State Plan (1)</vt:lpstr>
      <vt:lpstr>Update to Perkins V State Plan Approval Process (2)</vt:lpstr>
      <vt:lpstr>Update to Perkins V State Plan Approval Process</vt:lpstr>
      <vt:lpstr>Status of the “Substantially Approvable” Local Application Plan Submission</vt:lpstr>
      <vt:lpstr>Substantially Approvable Local Application</vt:lpstr>
      <vt:lpstr>Member Comments</vt:lpstr>
      <vt:lpstr>Review of Components and Processes  Comprehensive Local Needs Assessment</vt:lpstr>
      <vt:lpstr>CLNA Components</vt:lpstr>
      <vt:lpstr>CLNA Stakeholder Representation</vt:lpstr>
      <vt:lpstr>CLNA Process (1)</vt:lpstr>
      <vt:lpstr>CLNA Process (2)</vt:lpstr>
      <vt:lpstr>CLNA Template</vt:lpstr>
      <vt:lpstr>Member Comments (2)</vt:lpstr>
      <vt:lpstr>Review of Components and Processes  Local Application</vt:lpstr>
      <vt:lpstr>An Overview of the  Local Application Process</vt:lpstr>
      <vt:lpstr>Components of the  Local Application Process</vt:lpstr>
      <vt:lpstr>How Local Application  Information is Validated</vt:lpstr>
      <vt:lpstr>CTE Teacher Matrix (1)</vt:lpstr>
      <vt:lpstr>CTE Teacher Matrix (2)</vt:lpstr>
      <vt:lpstr>Requirements from ED</vt:lpstr>
      <vt:lpstr>Member Comments (3)</vt:lpstr>
      <vt:lpstr>Summary</vt:lpstr>
      <vt:lpstr>Staff Recommendations</vt:lpstr>
      <vt:lpstr>Member Comments (4)</vt:lpstr>
      <vt:lpstr>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CWPJAC July 2020 Agenda Item 04 Slides - General Information (CA Dept of Education)</dc:title>
  <dc:subject>Strengthening Career and Technical Education for the 21st Century Act: Review of the Comprehensive Local Needs Assessment Template and the Local Application Plans.</dc:subject>
  <dc:creator>Pradeep Kotamraju</dc:creator>
  <cp:lastModifiedBy>Christopher Slaven</cp:lastModifiedBy>
  <cp:revision>69</cp:revision>
  <dcterms:modified xsi:type="dcterms:W3CDTF">2021-10-06T23:44:20Z</dcterms:modified>
</cp:coreProperties>
</file>