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73" r:id="rId3"/>
    <p:sldId id="336" r:id="rId4"/>
    <p:sldId id="259" r:id="rId5"/>
    <p:sldId id="268" r:id="rId6"/>
    <p:sldId id="337" r:id="rId7"/>
    <p:sldId id="270" r:id="rId8"/>
    <p:sldId id="271" r:id="rId9"/>
    <p:sldId id="272" r:id="rId10"/>
    <p:sldId id="343" r:id="rId11"/>
    <p:sldId id="299" r:id="rId12"/>
    <p:sldId id="342" r:id="rId13"/>
    <p:sldId id="274" r:id="rId14"/>
    <p:sldId id="298" r:id="rId15"/>
    <p:sldId id="266" r:id="rId16"/>
    <p:sldId id="296" r:id="rId17"/>
    <p:sldId id="277" r:id="rId18"/>
    <p:sldId id="300" r:id="rId19"/>
    <p:sldId id="301" r:id="rId20"/>
    <p:sldId id="302" r:id="rId21"/>
    <p:sldId id="344" r:id="rId22"/>
    <p:sldId id="303" r:id="rId23"/>
    <p:sldId id="304" r:id="rId24"/>
    <p:sldId id="334" r:id="rId25"/>
    <p:sldId id="335" r:id="rId26"/>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1" autoAdjust="0"/>
    <p:restoredTop sz="94655" autoAdjust="0"/>
  </p:normalViewPr>
  <p:slideViewPr>
    <p:cSldViewPr snapToGrid="0">
      <p:cViewPr varScale="1">
        <p:scale>
          <a:sx n="106" d="100"/>
          <a:sy n="106" d="100"/>
        </p:scale>
        <p:origin x="-516" y="84"/>
      </p:cViewPr>
      <p:guideLst/>
    </p:cSldViewPr>
  </p:slideViewPr>
  <p:notesTextViewPr>
    <p:cViewPr>
      <p:scale>
        <a:sx n="1" d="1"/>
        <a:sy n="1" d="1"/>
      </p:scale>
      <p:origin x="0" y="0"/>
    </p:cViewPr>
  </p:notesTextViewPr>
  <p:sorterViewPr>
    <p:cViewPr>
      <p:scale>
        <a:sx n="142" d="100"/>
        <a:sy n="142" d="100"/>
      </p:scale>
      <p:origin x="0" y="-71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01847069-E887-4ECB-B17D-F63BB43103F3}" type="datetimeFigureOut">
              <a:rPr lang="en-US" smtClean="0"/>
              <a:t>10/30/2019</a:t>
            </a:fld>
            <a:endParaRPr lang="en-US" dirty="0"/>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054F5586-A821-4E56-9650-933E50306241}" type="slidenum">
              <a:rPr lang="en-US" smtClean="0"/>
              <a:t>‹#›</a:t>
            </a:fld>
            <a:endParaRPr lang="en-US" dirty="0"/>
          </a:p>
        </p:txBody>
      </p:sp>
    </p:spTree>
    <p:extLst>
      <p:ext uri="{BB962C8B-B14F-4D97-AF65-F5344CB8AC3E}">
        <p14:creationId xmlns:p14="http://schemas.microsoft.com/office/powerpoint/2010/main" val="11895534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050" y="0"/>
            <a:ext cx="3027363" cy="465138"/>
          </a:xfrm>
          <a:prstGeom prst="rect">
            <a:avLst/>
          </a:prstGeom>
        </p:spPr>
        <p:txBody>
          <a:bodyPr vert="horz" lIns="91440" tIns="45720" rIns="91440" bIns="45720" rtlCol="0"/>
          <a:lstStyle>
            <a:lvl1pPr algn="r">
              <a:defRPr sz="1200"/>
            </a:lvl1pPr>
          </a:lstStyle>
          <a:p>
            <a:fld id="{A10194D6-A294-4528-80A6-9685813EA374}" type="datetimeFigureOut">
              <a:rPr lang="en-US" smtClean="0"/>
              <a:t>10/30/2019</a:t>
            </a:fld>
            <a:endParaRPr lang="en-US" dirty="0"/>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67225"/>
            <a:ext cx="5588000" cy="365601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8563"/>
            <a:ext cx="3027363" cy="4651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050" y="8818563"/>
            <a:ext cx="3027363" cy="465137"/>
          </a:xfrm>
          <a:prstGeom prst="rect">
            <a:avLst/>
          </a:prstGeom>
        </p:spPr>
        <p:txBody>
          <a:bodyPr vert="horz" lIns="91440" tIns="45720" rIns="91440" bIns="45720" rtlCol="0" anchor="b"/>
          <a:lstStyle>
            <a:lvl1pPr algn="r">
              <a:defRPr sz="1200"/>
            </a:lvl1pPr>
          </a:lstStyle>
          <a:p>
            <a:fld id="{81D7004F-AC0E-4FF9-A9A4-4EC1F4EAF7FB}" type="slidenum">
              <a:rPr lang="en-US" smtClean="0"/>
              <a:t>‹#›</a:t>
            </a:fld>
            <a:endParaRPr lang="en-US" dirty="0"/>
          </a:p>
        </p:txBody>
      </p:sp>
    </p:spTree>
    <p:extLst>
      <p:ext uri="{BB962C8B-B14F-4D97-AF65-F5344CB8AC3E}">
        <p14:creationId xmlns:p14="http://schemas.microsoft.com/office/powerpoint/2010/main" val="524988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7344" y="393409"/>
            <a:ext cx="9381251" cy="2455562"/>
          </a:xfrm>
          <a:prstGeom prst="rect">
            <a:avLst/>
          </a:prstGeom>
        </p:spPr>
        <p:txBody>
          <a:bodyPr anchor="ctr"/>
          <a:lstStyle>
            <a:lvl1pPr algn="ctr">
              <a:defRPr sz="7200" b="1">
                <a:ln>
                  <a:solidFill>
                    <a:schemeClr val="bg1">
                      <a:lumMod val="65000"/>
                    </a:schemeClr>
                  </a:solid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7" name="Rectangle 6"/>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userDrawn="1"/>
        </p:nvSpPr>
        <p:spPr>
          <a:xfrm>
            <a:off x="5870163" y="5418476"/>
            <a:ext cx="2484409" cy="1231106"/>
          </a:xfrm>
          <a:prstGeom prst="rect">
            <a:avLst/>
          </a:prstGeom>
          <a:noFill/>
        </p:spPr>
        <p:txBody>
          <a:bodyPr wrap="square" rtlCol="0">
            <a:spAutoFit/>
          </a:bodyPr>
          <a:lstStyle/>
          <a:p>
            <a:pPr algn="ctr"/>
            <a:r>
              <a:rPr lang="en-US" sz="1600" b="1" cap="none" spc="0" dirty="0">
                <a:ln w="0"/>
                <a:solidFill>
                  <a:schemeClr val="tx1"/>
                </a:solidFill>
                <a:effectLst/>
              </a:rPr>
              <a:t>CALIFORNIA DEPARTMENT </a:t>
            </a:r>
          </a:p>
          <a:p>
            <a:pPr algn="ctr"/>
            <a:r>
              <a:rPr lang="en-US" sz="1600" b="1" cap="none" spc="0" dirty="0">
                <a:ln w="0"/>
                <a:solidFill>
                  <a:schemeClr val="tx1"/>
                </a:solidFill>
                <a:effectLst/>
              </a:rPr>
              <a:t>OF </a:t>
            </a:r>
            <a:r>
              <a:rPr lang="en-US" sz="1600" b="1" kern="1200" dirty="0">
                <a:ln w="0"/>
                <a:solidFill>
                  <a:schemeClr val="tx1"/>
                </a:solidFill>
                <a:effectLst/>
                <a:latin typeface="+mn-lt"/>
                <a:ea typeface="+mn-ea"/>
                <a:cs typeface="+mn-cs"/>
              </a:rPr>
              <a:t>EDUCATION</a:t>
            </a:r>
          </a:p>
          <a:p>
            <a:pPr algn="ctr"/>
            <a:r>
              <a:rPr lang="en-US" sz="1400" b="0" cap="none" spc="0" dirty="0">
                <a:ln w="0"/>
                <a:solidFill>
                  <a:schemeClr val="tx1"/>
                </a:solidFill>
                <a:effectLst/>
              </a:rPr>
              <a:t>Tony Thurmond,</a:t>
            </a:r>
          </a:p>
          <a:p>
            <a:pPr algn="ctr"/>
            <a:r>
              <a:rPr lang="en-US" sz="1400" b="0" cap="none" spc="0" dirty="0">
                <a:ln w="0"/>
                <a:solidFill>
                  <a:schemeClr val="tx1"/>
                </a:solidFill>
                <a:effectLst/>
              </a:rPr>
              <a:t>State Superintendent of </a:t>
            </a:r>
          </a:p>
          <a:p>
            <a:pPr algn="ctr"/>
            <a:r>
              <a:rPr lang="en-US" sz="1400" b="0" cap="none" spc="0" dirty="0">
                <a:ln w="0"/>
                <a:solidFill>
                  <a:schemeClr val="tx1"/>
                </a:solidFill>
                <a:effectLst/>
              </a:rPr>
              <a:t>Public Instruction</a:t>
            </a:r>
          </a:p>
        </p:txBody>
      </p:sp>
      <p:pic>
        <p:nvPicPr>
          <p:cNvPr id="4" name="Picture 3" descr="The seal for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58482" y="4486529"/>
            <a:ext cx="938971" cy="938971"/>
          </a:xfrm>
          <a:prstGeom prst="rect">
            <a:avLst/>
          </a:prstGeom>
        </p:spPr>
      </p:pic>
      <p:pic>
        <p:nvPicPr>
          <p:cNvPr id="5" name="Picture 4" descr="The seal for the California Collunity Colleges Chancellor's Offic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6609" y="4548691"/>
            <a:ext cx="876809" cy="876809"/>
          </a:xfrm>
          <a:prstGeom prst="rect">
            <a:avLst/>
          </a:prstGeom>
        </p:spPr>
      </p:pic>
      <p:sp>
        <p:nvSpPr>
          <p:cNvPr id="12" name="TextBox 11"/>
          <p:cNvSpPr txBox="1"/>
          <p:nvPr userDrawn="1"/>
        </p:nvSpPr>
        <p:spPr>
          <a:xfrm>
            <a:off x="9213314" y="5425500"/>
            <a:ext cx="2383401" cy="1046440"/>
          </a:xfrm>
          <a:prstGeom prst="rect">
            <a:avLst/>
          </a:prstGeom>
          <a:noFill/>
        </p:spPr>
        <p:txBody>
          <a:bodyPr wrap="square" rtlCol="0">
            <a:spAutoFit/>
          </a:bodyPr>
          <a:lstStyle/>
          <a:p>
            <a:pPr algn="ctr"/>
            <a:r>
              <a:rPr lang="en-US" sz="1600" b="1" dirty="0">
                <a:ln w="0"/>
                <a:effectLst/>
              </a:rPr>
              <a:t>CALIFORNIA</a:t>
            </a:r>
            <a:r>
              <a:rPr lang="en-US" sz="1600" b="1" baseline="0" dirty="0">
                <a:ln w="0"/>
                <a:effectLst/>
              </a:rPr>
              <a:t> COMMUNITY COLLEGES CHANCELLOR’S OFFICE</a:t>
            </a:r>
            <a:endParaRPr lang="en-US" sz="1600" b="1" dirty="0">
              <a:ln w="0"/>
              <a:effectLst/>
            </a:endParaRPr>
          </a:p>
          <a:p>
            <a:pPr algn="ctr"/>
            <a:r>
              <a:rPr lang="en-US" sz="1400" dirty="0">
                <a:ln w="0"/>
                <a:effectLst/>
              </a:rPr>
              <a:t>Eloy Ortiz Oakley, Chancellor</a:t>
            </a:r>
          </a:p>
        </p:txBody>
      </p:sp>
      <p:sp>
        <p:nvSpPr>
          <p:cNvPr id="6" name="Rectangle 2"/>
          <p:cNvSpPr>
            <a:spLocks noChangeArrowheads="1"/>
          </p:cNvSpPr>
          <p:nvPr userDrawn="1"/>
        </p:nvSpPr>
        <p:spPr bwMode="auto">
          <a:xfrm flipV="1">
            <a:off x="9645010" y="2767616"/>
            <a:ext cx="55244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dirty="0"/>
          </a:p>
        </p:txBody>
      </p:sp>
      <p:pic>
        <p:nvPicPr>
          <p:cNvPr id="3" name="Picture 2" descr="The seal for the California State Board of Educati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04046" y="4548691"/>
            <a:ext cx="922457" cy="919941"/>
          </a:xfrm>
          <a:prstGeom prst="rect">
            <a:avLst/>
          </a:prstGeom>
        </p:spPr>
      </p:pic>
      <p:sp>
        <p:nvSpPr>
          <p:cNvPr id="13" name="TextBox 12"/>
          <p:cNvSpPr txBox="1"/>
          <p:nvPr userDrawn="1"/>
        </p:nvSpPr>
        <p:spPr>
          <a:xfrm>
            <a:off x="2323071" y="5425500"/>
            <a:ext cx="2484409" cy="1015663"/>
          </a:xfrm>
          <a:prstGeom prst="rect">
            <a:avLst/>
          </a:prstGeom>
          <a:noFill/>
        </p:spPr>
        <p:txBody>
          <a:bodyPr wrap="square" rtlCol="0">
            <a:spAutoFit/>
          </a:bodyPr>
          <a:lstStyle/>
          <a:p>
            <a:pPr algn="ctr"/>
            <a:r>
              <a:rPr lang="en-US" sz="1600" b="1" dirty="0">
                <a:ln w="0"/>
                <a:effectLst/>
              </a:rPr>
              <a:t>STATE BOARD</a:t>
            </a:r>
          </a:p>
          <a:p>
            <a:pPr algn="ctr"/>
            <a:r>
              <a:rPr lang="en-US" sz="1600" b="1" dirty="0">
                <a:ln w="0"/>
                <a:effectLst/>
              </a:rPr>
              <a:t>OF EDUCATION</a:t>
            </a:r>
          </a:p>
          <a:p>
            <a:pPr algn="ctr"/>
            <a:r>
              <a:rPr lang="en-US" sz="1400" dirty="0">
                <a:ln w="0"/>
                <a:effectLst/>
              </a:rPr>
              <a:t>Linda Darling-Hammond,</a:t>
            </a:r>
          </a:p>
          <a:p>
            <a:pPr algn="ctr"/>
            <a:r>
              <a:rPr lang="en-US" sz="1400" dirty="0">
                <a:ln w="0"/>
                <a:effectLst/>
              </a:rPr>
              <a:t>State Board President</a:t>
            </a:r>
          </a:p>
        </p:txBody>
      </p:sp>
      <p:pic>
        <p:nvPicPr>
          <p:cNvPr id="14" name="Picture 13" descr="The logo for career technical education in California. CTE, Learning that works for California."/>
          <p:cNvPicPr>
            <a:picLocks noChangeAspect="1"/>
          </p:cNvPicPr>
          <p:nvPr userDrawn="1"/>
        </p:nvPicPr>
        <p:blipFill>
          <a:blip r:embed="rId5"/>
          <a:stretch>
            <a:fillRect/>
          </a:stretch>
        </p:blipFill>
        <p:spPr>
          <a:xfrm>
            <a:off x="293500" y="393408"/>
            <a:ext cx="1524003" cy="1185674"/>
          </a:xfrm>
          <a:prstGeom prst="rect">
            <a:avLst/>
          </a:prstGeom>
        </p:spPr>
      </p:pic>
      <p:sp>
        <p:nvSpPr>
          <p:cNvPr id="16" name="Content Placeholder 2"/>
          <p:cNvSpPr>
            <a:spLocks noGrp="1"/>
          </p:cNvSpPr>
          <p:nvPr>
            <p:ph idx="1"/>
          </p:nvPr>
        </p:nvSpPr>
        <p:spPr>
          <a:xfrm>
            <a:off x="2437343" y="2943048"/>
            <a:ext cx="9381251" cy="1384561"/>
          </a:xfrm>
          <a:prstGeom prst="rect">
            <a:avLst/>
          </a:prstGeom>
        </p:spPr>
        <p:txBody>
          <a:bodyPr/>
          <a:lstStyle>
            <a:lvl1pPr algn="ctr">
              <a:defRPr>
                <a:latin typeface="Arial" panose="020B0604020202020204" pitchFamily="34" charset="0"/>
                <a:cs typeface="Arial" panose="020B0604020202020204" pitchFamily="34" charset="0"/>
              </a:defRPr>
            </a:lvl1pPr>
            <a:lvl2pPr algn="ctr">
              <a:defRPr/>
            </a:lvl2pPr>
            <a:lvl3pPr algn="ctr">
              <a:defRPr/>
            </a:lvl3pPr>
            <a:lvl4pPr algn="ctr">
              <a:defRPr/>
            </a:lvl4pPr>
            <a:lvl5pPr algn="ctr">
              <a:defRPr/>
            </a:lvl5pPr>
          </a:lstStyle>
          <a:p>
            <a:pPr lvl="0"/>
            <a:r>
              <a:rPr lang="en-US" dirty="0"/>
              <a:t>Click to edit Master text style</a:t>
            </a:r>
          </a:p>
        </p:txBody>
      </p:sp>
    </p:spTree>
    <p:extLst>
      <p:ext uri="{BB962C8B-B14F-4D97-AF65-F5344CB8AC3E}">
        <p14:creationId xmlns:p14="http://schemas.microsoft.com/office/powerpoint/2010/main" val="295720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100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323070" y="1946031"/>
            <a:ext cx="9670810" cy="4230931"/>
          </a:xfrm>
          <a:prstGeom prst="rect">
            <a:avLst/>
          </a:prstGeom>
        </p:spPr>
        <p:txBody>
          <a:bodyPr/>
          <a:lstStyle>
            <a:lvl1pPr>
              <a:defRPr>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88592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23069" y="1957754"/>
            <a:ext cx="4722499" cy="4219210"/>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303477" y="1957753"/>
            <a:ext cx="4690403" cy="4219209"/>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lowchart: Stored Data 8"/>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2" name="Picture 11"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4" name="Picture 13"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7" name="Picture 16"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15"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92406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5"/>
          <a:stretch>
            <a:fillRect/>
          </a:stretch>
        </p:blipFill>
        <p:spPr>
          <a:xfrm rot="10800000" flipH="1" flipV="1">
            <a:off x="470614" y="5347707"/>
            <a:ext cx="1169774" cy="1169774"/>
          </a:xfrm>
          <a:prstGeom prst="rect">
            <a:avLst/>
          </a:prstGeom>
        </p:spPr>
      </p:pic>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logo for career technical education in California. CTE, Learning that works for California."/>
          <p:cNvPicPr>
            <a:picLocks noChangeAspect="1"/>
          </p:cNvPicPr>
          <p:nvPr userDrawn="1"/>
        </p:nvPicPr>
        <p:blipFill>
          <a:blip r:embed="rId6"/>
          <a:stretch>
            <a:fillRect/>
          </a:stretch>
        </p:blipFill>
        <p:spPr>
          <a:xfrm>
            <a:off x="293500" y="393408"/>
            <a:ext cx="1524003" cy="1185674"/>
          </a:xfrm>
          <a:prstGeom prst="rect">
            <a:avLst/>
          </a:prstGeom>
        </p:spPr>
      </p:pic>
      <p:pic>
        <p:nvPicPr>
          <p:cNvPr id="14" name="Picture 13" descr="The logo for the California Department of Education"/>
          <p:cNvPicPr>
            <a:picLocks noChangeAspect="1"/>
          </p:cNvPicPr>
          <p:nvPr userDrawn="1"/>
        </p:nvPicPr>
        <p:blipFill>
          <a:blip r:embed="rId5"/>
          <a:stretch>
            <a:fillRect/>
          </a:stretch>
        </p:blipFill>
        <p:spPr>
          <a:xfrm rot="10800000" flipH="1" flipV="1">
            <a:off x="470614" y="3987484"/>
            <a:ext cx="1169774" cy="1169774"/>
          </a:xfrm>
          <a:prstGeom prst="rect">
            <a:avLst/>
          </a:prstGeom>
        </p:spPr>
      </p:pic>
      <p:pic>
        <p:nvPicPr>
          <p:cNvPr id="15" name="Picture 14" descr="The logo for the California Community Colleges Chancellor's Office"/>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8" name="Picture 17" descr="The logo for the California State Board of Education"/>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41321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69361" y="3631096"/>
            <a:ext cx="6893398" cy="830997"/>
          </a:xfrm>
          <a:prstGeom prst="rect">
            <a:avLst/>
          </a:prstGeom>
        </p:spPr>
        <p:txBody>
          <a:bodyPr wrap="square">
            <a:spAutoFit/>
          </a:bodyPr>
          <a:lstStyle/>
          <a:p>
            <a:pPr algn="ctr"/>
            <a:r>
              <a:rPr lang="en-US" sz="2400" dirty="0">
                <a:latin typeface="Arial" panose="020B0604020202020204" pitchFamily="34" charset="0"/>
                <a:cs typeface="Arial" panose="020B0604020202020204" pitchFamily="34" charset="0"/>
              </a:rPr>
              <a:t>Posted by California Department of </a:t>
            </a:r>
            <a:r>
              <a:rPr lang="en-US" sz="2400" dirty="0" smtClean="0">
                <a:latin typeface="Arial" panose="020B0604020202020204" pitchFamily="34" charset="0"/>
                <a:cs typeface="Arial" panose="020B0604020202020204" pitchFamily="34" charset="0"/>
              </a:rPr>
              <a:t>Education</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November 2019</a:t>
            </a:r>
            <a:endParaRPr lang="en-US" sz="2400" dirty="0">
              <a:latin typeface="Arial" panose="020B0604020202020204" pitchFamily="34" charset="0"/>
              <a:cs typeface="Arial" panose="020B0604020202020204" pitchFamily="34" charset="0"/>
            </a:endParaRPr>
          </a:p>
        </p:txBody>
      </p:sp>
      <p:sp>
        <p:nvSpPr>
          <p:cNvPr id="2" name="Title 1"/>
          <p:cNvSpPr>
            <a:spLocks noGrp="1"/>
          </p:cNvSpPr>
          <p:nvPr>
            <p:ph type="ctrTitle"/>
          </p:nvPr>
        </p:nvSpPr>
        <p:spPr>
          <a:xfrm>
            <a:off x="2544060" y="415438"/>
            <a:ext cx="9144000" cy="3100494"/>
          </a:xfrm>
        </p:spPr>
        <p:txBody>
          <a:bodyPr>
            <a:normAutofit fontScale="90000"/>
          </a:bodyPr>
          <a:lstStyle/>
          <a:p>
            <a:pPr>
              <a:spcBef>
                <a:spcPts val="2400"/>
              </a:spcBef>
              <a:spcAft>
                <a:spcPts val="2400"/>
              </a:spcAft>
            </a:pPr>
            <a:r>
              <a:rPr lang="en-US" sz="6000" dirty="0" smtClean="0">
                <a:effectLst/>
              </a:rPr>
              <a:t>California Perkins V </a:t>
            </a:r>
            <a:br>
              <a:rPr lang="en-US" sz="6000" dirty="0" smtClean="0">
                <a:effectLst/>
              </a:rPr>
            </a:br>
            <a:r>
              <a:rPr lang="en-US" sz="6000" dirty="0" smtClean="0">
                <a:effectLst/>
              </a:rPr>
              <a:t>State Plan for </a:t>
            </a:r>
            <a:br>
              <a:rPr lang="en-US" sz="6000" dirty="0" smtClean="0">
                <a:effectLst/>
              </a:rPr>
            </a:br>
            <a:r>
              <a:rPr lang="en-US" sz="6000" dirty="0" smtClean="0">
                <a:effectLst/>
              </a:rPr>
              <a:t>Career Technical Education</a:t>
            </a:r>
            <a:endParaRPr lang="en-US" sz="2700" b="0" dirty="0">
              <a:effectLst/>
            </a:endParaRPr>
          </a:p>
        </p:txBody>
      </p:sp>
    </p:spTree>
    <p:extLst>
      <p:ext uri="{BB962C8B-B14F-4D97-AF65-F5344CB8AC3E}">
        <p14:creationId xmlns:p14="http://schemas.microsoft.com/office/powerpoint/2010/main" val="1844020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04782" y="3144902"/>
            <a:ext cx="9670810" cy="1405060"/>
          </a:xfrm>
        </p:spPr>
        <p:txBody>
          <a:bodyPr/>
          <a:lstStyle/>
          <a:p>
            <a:pPr marL="0" indent="0"/>
            <a:r>
              <a:rPr lang="en-US" dirty="0"/>
              <a:t>California CTE State Plan</a:t>
            </a:r>
            <a:br>
              <a:rPr lang="en-US" dirty="0"/>
            </a:br>
            <a:r>
              <a:rPr lang="en-US" dirty="0"/>
              <a:t>Proposed Overview and Summary</a:t>
            </a:r>
            <a:br>
              <a:rPr lang="en-US" dirty="0"/>
            </a:br>
            <a:endParaRPr lang="en-US" dirty="0"/>
          </a:p>
        </p:txBody>
      </p:sp>
    </p:spTree>
    <p:extLst>
      <p:ext uri="{BB962C8B-B14F-4D97-AF65-F5344CB8AC3E}">
        <p14:creationId xmlns:p14="http://schemas.microsoft.com/office/powerpoint/2010/main" val="2988158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828800"/>
            <a:ext cx="9670810" cy="4865077"/>
          </a:xfrm>
        </p:spPr>
        <p:txBody>
          <a:bodyPr>
            <a:normAutofit fontScale="92500" lnSpcReduction="10000"/>
          </a:bodyPr>
          <a:lstStyle/>
          <a:p>
            <a:pPr lvl="0"/>
            <a:r>
              <a:rPr lang="en-US" b="1" dirty="0"/>
              <a:t>Introduction and Preamble</a:t>
            </a:r>
          </a:p>
          <a:p>
            <a:pPr lvl="1">
              <a:buFont typeface="Courier New" panose="02070309020205020404" pitchFamily="49" charset="0"/>
              <a:buChar char="o"/>
            </a:pPr>
            <a:r>
              <a:rPr lang="en-US" dirty="0"/>
              <a:t>Summarizing Federal Application for Perkins Funds</a:t>
            </a:r>
            <a:endParaRPr lang="en-US" b="1" dirty="0"/>
          </a:p>
          <a:p>
            <a:r>
              <a:rPr lang="en-US" b="1" dirty="0"/>
              <a:t>State Vision for Education and Workforce Development</a:t>
            </a:r>
          </a:p>
          <a:p>
            <a:pPr lvl="1">
              <a:buFont typeface="Courier New" panose="02070309020205020404" pitchFamily="49" charset="0"/>
              <a:buChar char="o"/>
            </a:pPr>
            <a:r>
              <a:rPr lang="en-US" dirty="0"/>
              <a:t>Role of CTE in State Vision</a:t>
            </a:r>
            <a:endParaRPr lang="en-US" b="1" dirty="0"/>
          </a:p>
          <a:p>
            <a:pPr lvl="1">
              <a:buFont typeface="Courier New" panose="02070309020205020404" pitchFamily="49" charset="0"/>
              <a:buChar char="o"/>
            </a:pPr>
            <a:r>
              <a:rPr lang="en-US" dirty="0"/>
              <a:t>CTE Program Administration</a:t>
            </a:r>
            <a:endParaRPr lang="en-US" b="1" dirty="0"/>
          </a:p>
          <a:p>
            <a:pPr lvl="1">
              <a:buFont typeface="Courier New" panose="02070309020205020404" pitchFamily="49" charset="0"/>
              <a:buChar char="o"/>
            </a:pPr>
            <a:r>
              <a:rPr lang="en-US" dirty="0"/>
              <a:t>CTE Fiscal Responsibility</a:t>
            </a:r>
            <a:endParaRPr lang="en-US" b="1" dirty="0"/>
          </a:p>
          <a:p>
            <a:pPr lvl="1">
              <a:buFont typeface="Courier New" panose="02070309020205020404" pitchFamily="49" charset="0"/>
              <a:buChar char="o"/>
            </a:pPr>
            <a:r>
              <a:rPr lang="en-US" dirty="0"/>
              <a:t>CTE Accountability for Results</a:t>
            </a:r>
            <a:endParaRPr lang="en-US" b="1" dirty="0"/>
          </a:p>
          <a:p>
            <a:r>
              <a:rPr lang="en-US" b="1" dirty="0"/>
              <a:t>State CTE Plan</a:t>
            </a:r>
          </a:p>
          <a:p>
            <a:pPr lvl="1"/>
            <a:r>
              <a:rPr lang="en-US" dirty="0"/>
              <a:t>CTE in 2025: What Should It Look like?</a:t>
            </a:r>
            <a:endParaRPr lang="en-US" b="1" dirty="0"/>
          </a:p>
          <a:p>
            <a:pPr lvl="2">
              <a:buFont typeface="Courier New" panose="02070309020205020404" pitchFamily="49" charset="0"/>
              <a:buChar char="o"/>
            </a:pPr>
            <a:r>
              <a:rPr lang="en-US" sz="2600" dirty="0"/>
              <a:t>Review of Bold Ideas</a:t>
            </a:r>
          </a:p>
          <a:p>
            <a:pPr lvl="2">
              <a:buFont typeface="Courier New" panose="02070309020205020404" pitchFamily="49" charset="0"/>
              <a:buChar char="o"/>
            </a:pPr>
            <a:r>
              <a:rPr lang="en-US" sz="2600" dirty="0"/>
              <a:t>Plan Development and Consultation</a:t>
            </a:r>
          </a:p>
          <a:p>
            <a:pPr lvl="2">
              <a:buFont typeface="Courier New" panose="02070309020205020404" pitchFamily="49" charset="0"/>
              <a:buChar char="o"/>
            </a:pPr>
            <a:r>
              <a:rPr lang="en-US" sz="2600" dirty="0"/>
              <a:t>State CTE Plan of Action</a:t>
            </a:r>
            <a:endParaRPr lang="en-US"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2323070" y="201002"/>
            <a:ext cx="9670810" cy="1418792"/>
          </a:xfrm>
        </p:spPr>
        <p:txBody>
          <a:bodyPr/>
          <a:lstStyle/>
          <a:p>
            <a:pPr algn="ctr"/>
            <a:r>
              <a:rPr lang="en-US" sz="4800" b="1" dirty="0">
                <a:latin typeface="Arial" panose="020B0604020202020204" pitchFamily="34" charset="0"/>
                <a:cs typeface="Arial" panose="020B0604020202020204" pitchFamily="34" charset="0"/>
              </a:rPr>
              <a:t>State Plan For CTE</a:t>
            </a:r>
            <a:br>
              <a:rPr lang="en-US" sz="4800"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An Overview and Summary</a:t>
            </a:r>
          </a:p>
        </p:txBody>
      </p:sp>
    </p:spTree>
    <p:extLst>
      <p:ext uri="{BB962C8B-B14F-4D97-AF65-F5344CB8AC3E}">
        <p14:creationId xmlns:p14="http://schemas.microsoft.com/office/powerpoint/2010/main" val="427205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774" y="2779142"/>
            <a:ext cx="9670810" cy="1405060"/>
          </a:xfrm>
        </p:spPr>
        <p:txBody>
          <a:bodyPr/>
          <a:lstStyle/>
          <a:p>
            <a:pPr marL="0" indent="0"/>
            <a:r>
              <a:rPr lang="en-US" dirty="0"/>
              <a:t>California Perkins V </a:t>
            </a:r>
            <a:br>
              <a:rPr lang="en-US" dirty="0"/>
            </a:br>
            <a:r>
              <a:rPr lang="en-US" dirty="0"/>
              <a:t>State Plan for CTE</a:t>
            </a:r>
            <a:br>
              <a:rPr lang="en-US" dirty="0"/>
            </a:br>
            <a:r>
              <a:rPr lang="en-US" dirty="0" smtClean="0"/>
              <a:t>Timeline</a:t>
            </a:r>
            <a:endParaRPr lang="en-US" dirty="0"/>
          </a:p>
        </p:txBody>
      </p:sp>
    </p:spTree>
    <p:extLst>
      <p:ext uri="{BB962C8B-B14F-4D97-AF65-F5344CB8AC3E}">
        <p14:creationId xmlns:p14="http://schemas.microsoft.com/office/powerpoint/2010/main" val="2856513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A03D008-3672-432B-BEBA-DE174F199099}"/>
              </a:ext>
            </a:extLst>
          </p:cNvPr>
          <p:cNvSpPr>
            <a:spLocks noGrp="1"/>
          </p:cNvSpPr>
          <p:nvPr>
            <p:ph idx="1"/>
          </p:nvPr>
        </p:nvSpPr>
        <p:spPr>
          <a:xfrm>
            <a:off x="2502877" y="2011679"/>
            <a:ext cx="9032631" cy="3980179"/>
          </a:xfrm>
        </p:spPr>
        <p:txBody>
          <a:bodyPr>
            <a:normAutofit/>
          </a:bodyPr>
          <a:lstStyle/>
          <a:p>
            <a:pPr lvl="0"/>
            <a:r>
              <a:rPr lang="en-US" dirty="0"/>
              <a:t>Perkins V State Plan Layout Discussion</a:t>
            </a:r>
          </a:p>
          <a:p>
            <a:pPr lvl="1"/>
            <a:r>
              <a:rPr lang="en-US" dirty="0"/>
              <a:t>Does State Plan Content link up to the Transition Plan?</a:t>
            </a:r>
          </a:p>
          <a:p>
            <a:pPr lvl="1"/>
            <a:r>
              <a:rPr lang="en-US" dirty="0"/>
              <a:t>Has care been taken to reflect the California Way?</a:t>
            </a:r>
          </a:p>
          <a:p>
            <a:pPr lvl="1"/>
            <a:r>
              <a:rPr lang="en-US" dirty="0"/>
              <a:t>Have the Guiding Principles been properly addressed in the Plan?</a:t>
            </a:r>
          </a:p>
          <a:p>
            <a:pPr lvl="1"/>
            <a:r>
              <a:rPr lang="en-US" dirty="0"/>
              <a:t>What is missing that needs inclusion?</a:t>
            </a:r>
          </a:p>
          <a:p>
            <a:endParaRPr lang="en-US" dirty="0"/>
          </a:p>
        </p:txBody>
      </p:sp>
      <p:sp>
        <p:nvSpPr>
          <p:cNvPr id="4" name="Title 1">
            <a:extLst>
              <a:ext uri="{FF2B5EF4-FFF2-40B4-BE49-F238E27FC236}">
                <a16:creationId xmlns="" xmlns:a16="http://schemas.microsoft.com/office/drawing/2014/main" id="{B42F6D89-51FE-4803-A349-008DEDBCB2E0}"/>
              </a:ext>
            </a:extLst>
          </p:cNvPr>
          <p:cNvSpPr>
            <a:spLocks noGrp="1"/>
          </p:cNvSpPr>
          <p:nvPr>
            <p:ph type="title"/>
          </p:nvPr>
        </p:nvSpPr>
        <p:spPr>
          <a:xfrm>
            <a:off x="2321168" y="365125"/>
            <a:ext cx="9032631" cy="1041644"/>
          </a:xfrm>
        </p:spPr>
        <p:txBody>
          <a:bodyPr>
            <a:noAutofit/>
          </a:bodyPr>
          <a:lstStyle/>
          <a:p>
            <a:pPr algn="ctr"/>
            <a:r>
              <a:rPr lang="en-US" sz="4000" b="1" dirty="0">
                <a:latin typeface="Arial" panose="020B0604020202020204" pitchFamily="34" charset="0"/>
                <a:cs typeface="Arial" panose="020B0604020202020204" pitchFamily="34" charset="0"/>
              </a:rPr>
              <a:t>General Framework Under </a:t>
            </a:r>
            <a:br>
              <a:rPr lang="en-US" sz="4000" b="1" dirty="0">
                <a:latin typeface="Arial" panose="020B0604020202020204" pitchFamily="34" charset="0"/>
                <a:cs typeface="Arial" panose="020B0604020202020204" pitchFamily="34" charset="0"/>
              </a:rPr>
            </a:br>
            <a:r>
              <a:rPr lang="en-US" sz="4000" b="1" dirty="0">
                <a:latin typeface="Arial" panose="020B0604020202020204" pitchFamily="34" charset="0"/>
                <a:cs typeface="Arial" panose="020B0604020202020204" pitchFamily="34" charset="0"/>
              </a:rPr>
              <a:t>Which Advice is Sought</a:t>
            </a:r>
          </a:p>
        </p:txBody>
      </p:sp>
    </p:spTree>
    <p:extLst>
      <p:ext uri="{BB962C8B-B14F-4D97-AF65-F5344CB8AC3E}">
        <p14:creationId xmlns:p14="http://schemas.microsoft.com/office/powerpoint/2010/main" val="25212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4BAA798-4BAF-4319-95AE-F5AC1C432968}"/>
              </a:ext>
            </a:extLst>
          </p:cNvPr>
          <p:cNvSpPr>
            <a:spLocks noGrp="1"/>
          </p:cNvSpPr>
          <p:nvPr>
            <p:ph idx="1"/>
          </p:nvPr>
        </p:nvSpPr>
        <p:spPr>
          <a:xfrm>
            <a:off x="2323070" y="1770186"/>
            <a:ext cx="9670810" cy="4749884"/>
          </a:xfrm>
        </p:spPr>
        <p:txBody>
          <a:bodyPr/>
          <a:lstStyle/>
          <a:p>
            <a:r>
              <a:rPr lang="en-US" dirty="0"/>
              <a:t>Plan development and consultation</a:t>
            </a:r>
          </a:p>
          <a:p>
            <a:r>
              <a:rPr lang="en-US" dirty="0"/>
              <a:t>State’s vision for education and workforce development</a:t>
            </a:r>
          </a:p>
          <a:p>
            <a:r>
              <a:rPr lang="en-US" dirty="0"/>
              <a:t>CTE programs/programs of study implementation</a:t>
            </a:r>
          </a:p>
          <a:p>
            <a:r>
              <a:rPr lang="en-US" dirty="0"/>
              <a:t>Meeting the needs of special populations</a:t>
            </a:r>
          </a:p>
          <a:p>
            <a:r>
              <a:rPr lang="en-US" dirty="0"/>
              <a:t>Preparing teachers and faculty</a:t>
            </a:r>
          </a:p>
          <a:p>
            <a:r>
              <a:rPr lang="en-US" dirty="0"/>
              <a:t>Fiscal responsibility</a:t>
            </a:r>
          </a:p>
          <a:p>
            <a:r>
              <a:rPr lang="en-US" dirty="0"/>
              <a:t>Accountability for results</a:t>
            </a:r>
          </a:p>
          <a:p>
            <a:r>
              <a:rPr lang="en-US" dirty="0"/>
              <a:t>Budget</a:t>
            </a:r>
          </a:p>
          <a:p>
            <a:r>
              <a:rPr lang="en-US" dirty="0"/>
              <a:t>State-determined performance levels (SDPL)</a:t>
            </a:r>
          </a:p>
        </p:txBody>
      </p:sp>
      <p:sp>
        <p:nvSpPr>
          <p:cNvPr id="2" name="Title 1">
            <a:extLst>
              <a:ext uri="{FF2B5EF4-FFF2-40B4-BE49-F238E27FC236}">
                <a16:creationId xmlns="" xmlns:a16="http://schemas.microsoft.com/office/drawing/2014/main" id="{670BB66B-2362-4DF0-98CC-095BC2F8F103}"/>
              </a:ext>
            </a:extLst>
          </p:cNvPr>
          <p:cNvSpPr>
            <a:spLocks noGrp="1"/>
          </p:cNvSpPr>
          <p:nvPr>
            <p:ph type="title"/>
          </p:nvPr>
        </p:nvSpPr>
        <p:spPr/>
        <p:txBody>
          <a:bodyPr/>
          <a:lstStyle/>
          <a:p>
            <a:r>
              <a:rPr lang="en-US" sz="4000" dirty="0"/>
              <a:t>The Federal Application for the</a:t>
            </a:r>
            <a:br>
              <a:rPr lang="en-US" sz="4000" dirty="0"/>
            </a:br>
            <a:r>
              <a:rPr lang="en-US" sz="4000" dirty="0"/>
              <a:t>Perkins V State Plan</a:t>
            </a:r>
            <a:r>
              <a:rPr lang="en-US" sz="2400" dirty="0"/>
              <a:t> (1)</a:t>
            </a:r>
            <a:endParaRPr lang="en-US" sz="4000" dirty="0"/>
          </a:p>
        </p:txBody>
      </p:sp>
    </p:spTree>
    <p:extLst>
      <p:ext uri="{BB962C8B-B14F-4D97-AF65-F5344CB8AC3E}">
        <p14:creationId xmlns:p14="http://schemas.microsoft.com/office/powerpoint/2010/main" val="499442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594339"/>
            <a:ext cx="9670810" cy="4769584"/>
          </a:xfrm>
        </p:spPr>
        <p:txBody>
          <a:bodyPr>
            <a:normAutofit fontScale="92500" lnSpcReduction="10000"/>
          </a:bodyPr>
          <a:lstStyle/>
          <a:p>
            <a:pPr marL="0" indent="0">
              <a:buNone/>
            </a:pPr>
            <a:r>
              <a:rPr lang="en-US" dirty="0">
                <a:latin typeface="Arial" panose="020B0604020202020204" pitchFamily="34" charset="0"/>
                <a:cs typeface="Arial" panose="020B0604020202020204" pitchFamily="34" charset="0"/>
              </a:rPr>
              <a:t>Appendices:</a:t>
            </a:r>
          </a:p>
          <a:p>
            <a:pPr lvl="1">
              <a:lnSpc>
                <a:spcPct val="100000"/>
              </a:lnSpc>
              <a:spcBef>
                <a:spcPts val="1200"/>
              </a:spcBef>
              <a:spcAft>
                <a:spcPts val="600"/>
              </a:spcAft>
            </a:pPr>
            <a:r>
              <a:rPr lang="en-US" dirty="0">
                <a:latin typeface="Arial" panose="020B0604020202020204" pitchFamily="34" charset="0"/>
                <a:cs typeface="Arial" panose="020B0604020202020204" pitchFamily="34" charset="0"/>
              </a:rPr>
              <a:t>Glossary</a:t>
            </a:r>
          </a:p>
          <a:p>
            <a:pPr lvl="1">
              <a:lnSpc>
                <a:spcPct val="100000"/>
              </a:lnSpc>
              <a:spcBef>
                <a:spcPts val="1200"/>
              </a:spcBef>
              <a:spcAft>
                <a:spcPts val="600"/>
              </a:spcAft>
            </a:pPr>
            <a:r>
              <a:rPr lang="en-US" dirty="0">
                <a:latin typeface="Arial" panose="020B0604020202020204" pitchFamily="34" charset="0"/>
                <a:cs typeface="Arial" panose="020B0604020202020204" pitchFamily="34" charset="0"/>
              </a:rPr>
              <a:t>List of commonly used acronyms</a:t>
            </a:r>
          </a:p>
          <a:p>
            <a:pPr lvl="1">
              <a:lnSpc>
                <a:spcPct val="100000"/>
              </a:lnSpc>
              <a:spcBef>
                <a:spcPts val="1200"/>
              </a:spcBef>
              <a:spcAft>
                <a:spcPts val="600"/>
              </a:spcAft>
            </a:pPr>
            <a:r>
              <a:rPr lang="en-US" dirty="0">
                <a:latin typeface="Arial" panose="020B0604020202020204" pitchFamily="34" charset="0"/>
                <a:cs typeface="Arial" panose="020B0604020202020204" pitchFamily="34" charset="0"/>
              </a:rPr>
              <a:t>Guiding Policy Principles</a:t>
            </a:r>
          </a:p>
          <a:p>
            <a:pPr lvl="1">
              <a:lnSpc>
                <a:spcPct val="100000"/>
              </a:lnSpc>
              <a:spcBef>
                <a:spcPts val="1200"/>
              </a:spcBef>
              <a:spcAft>
                <a:spcPts val="600"/>
              </a:spcAft>
            </a:pPr>
            <a:r>
              <a:rPr lang="en-US" dirty="0">
                <a:latin typeface="Arial" panose="020B0604020202020204" pitchFamily="34" charset="0"/>
                <a:cs typeface="Arial" panose="020B0604020202020204" pitchFamily="34" charset="0"/>
              </a:rPr>
              <a:t>Statewide Advisory Committee</a:t>
            </a:r>
          </a:p>
          <a:p>
            <a:pPr lvl="1">
              <a:lnSpc>
                <a:spcPct val="100000"/>
              </a:lnSpc>
              <a:spcBef>
                <a:spcPts val="1200"/>
              </a:spcBef>
              <a:spcAft>
                <a:spcPts val="600"/>
              </a:spcAft>
            </a:pPr>
            <a:r>
              <a:rPr lang="en-US" dirty="0"/>
              <a:t>CWPJAC meeting dates</a:t>
            </a:r>
          </a:p>
          <a:p>
            <a:pPr lvl="1">
              <a:lnSpc>
                <a:spcPct val="110000"/>
              </a:lnSpc>
              <a:spcBef>
                <a:spcPts val="1200"/>
              </a:spcBef>
              <a:spcAft>
                <a:spcPts val="600"/>
              </a:spcAft>
            </a:pPr>
            <a:r>
              <a:rPr lang="en-US" dirty="0"/>
              <a:t>State Plan Stakeholder Group</a:t>
            </a:r>
          </a:p>
          <a:p>
            <a:pPr lvl="1">
              <a:lnSpc>
                <a:spcPct val="120000"/>
              </a:lnSpc>
              <a:spcBef>
                <a:spcPts val="1200"/>
              </a:spcBef>
              <a:spcAft>
                <a:spcPts val="600"/>
              </a:spcAft>
            </a:pPr>
            <a:r>
              <a:rPr lang="en-US" dirty="0"/>
              <a:t>List of public hearing dates and locations</a:t>
            </a:r>
          </a:p>
          <a:p>
            <a:pPr lvl="1">
              <a:spcBef>
                <a:spcPts val="1200"/>
              </a:spcBef>
            </a:pPr>
            <a:endParaRPr lang="en-US" dirty="0">
              <a:latin typeface="Arial" panose="020B0604020202020204" pitchFamily="34" charset="0"/>
              <a:cs typeface="Arial" panose="020B0604020202020204" pitchFamily="34" charset="0"/>
            </a:endParaRPr>
          </a:p>
        </p:txBody>
      </p:sp>
      <p:sp>
        <p:nvSpPr>
          <p:cNvPr id="6" name="Title 1">
            <a:extLst>
              <a:ext uri="{FF2B5EF4-FFF2-40B4-BE49-F238E27FC236}">
                <a16:creationId xmlns="" xmlns:a16="http://schemas.microsoft.com/office/drawing/2014/main" id="{DD92E6C4-F20E-49DF-9AD4-7EC11F487FE2}"/>
              </a:ext>
            </a:extLst>
          </p:cNvPr>
          <p:cNvSpPr>
            <a:spLocks noGrp="1"/>
          </p:cNvSpPr>
          <p:nvPr>
            <p:ph type="title"/>
          </p:nvPr>
        </p:nvSpPr>
        <p:spPr>
          <a:xfrm>
            <a:off x="2323070" y="365126"/>
            <a:ext cx="9670810" cy="1405060"/>
          </a:xfrm>
        </p:spPr>
        <p:txBody>
          <a:bodyPr/>
          <a:lstStyle/>
          <a:p>
            <a:r>
              <a:rPr lang="en-US" sz="4000" dirty="0"/>
              <a:t>The Federal Application for the</a:t>
            </a:r>
            <a:br>
              <a:rPr lang="en-US" sz="4000" dirty="0"/>
            </a:br>
            <a:r>
              <a:rPr lang="en-US" sz="4000" dirty="0"/>
              <a:t>Perkins V State Plan </a:t>
            </a:r>
            <a:r>
              <a:rPr lang="en-US" sz="2400" dirty="0"/>
              <a:t>(2)</a:t>
            </a:r>
            <a:endParaRPr lang="en-US" sz="4000" dirty="0"/>
          </a:p>
        </p:txBody>
      </p:sp>
    </p:spTree>
    <p:extLst>
      <p:ext uri="{BB962C8B-B14F-4D97-AF65-F5344CB8AC3E}">
        <p14:creationId xmlns:p14="http://schemas.microsoft.com/office/powerpoint/2010/main" val="3867564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4BAA798-4BAF-4319-95AE-F5AC1C432968}"/>
              </a:ext>
            </a:extLst>
          </p:cNvPr>
          <p:cNvSpPr>
            <a:spLocks noGrp="1"/>
          </p:cNvSpPr>
          <p:nvPr>
            <p:ph idx="1"/>
          </p:nvPr>
        </p:nvSpPr>
        <p:spPr>
          <a:xfrm>
            <a:off x="2323070" y="1606061"/>
            <a:ext cx="9670810" cy="5134708"/>
          </a:xfrm>
        </p:spPr>
        <p:txBody>
          <a:bodyPr/>
          <a:lstStyle/>
          <a:p>
            <a:pPr marL="0" indent="0">
              <a:buNone/>
            </a:pPr>
            <a:r>
              <a:rPr lang="en-US" dirty="0"/>
              <a:t>Appendices:</a:t>
            </a:r>
          </a:p>
          <a:p>
            <a:r>
              <a:rPr lang="en-US" dirty="0"/>
              <a:t>Responses to Field Recommendations from website and statewide public hearings</a:t>
            </a:r>
          </a:p>
          <a:p>
            <a:r>
              <a:rPr lang="en-US" dirty="0"/>
              <a:t>Certifications Regarding Lobbying; Debarment and Suspension, and Other Matters; and Drug-Free Workplace Requirements</a:t>
            </a:r>
          </a:p>
          <a:p>
            <a:r>
              <a:rPr lang="en-US" dirty="0"/>
              <a:t>Assurances and Non-Construction Programs</a:t>
            </a:r>
          </a:p>
          <a:p>
            <a:r>
              <a:rPr lang="en-US" dirty="0"/>
              <a:t>California Department of Education and Chancellor’s Office, California Colleges Request for Waiver of Section 132 Distribution Formula</a:t>
            </a:r>
          </a:p>
        </p:txBody>
      </p:sp>
      <p:sp>
        <p:nvSpPr>
          <p:cNvPr id="6" name="Title 1">
            <a:extLst>
              <a:ext uri="{FF2B5EF4-FFF2-40B4-BE49-F238E27FC236}">
                <a16:creationId xmlns="" xmlns:a16="http://schemas.microsoft.com/office/drawing/2014/main" id="{558709C4-DE1C-4DD8-A4AD-698F9C0D0829}"/>
              </a:ext>
            </a:extLst>
          </p:cNvPr>
          <p:cNvSpPr>
            <a:spLocks noGrp="1"/>
          </p:cNvSpPr>
          <p:nvPr>
            <p:ph type="title"/>
          </p:nvPr>
        </p:nvSpPr>
        <p:spPr>
          <a:xfrm>
            <a:off x="2323070" y="365126"/>
            <a:ext cx="9670810" cy="1405060"/>
          </a:xfrm>
        </p:spPr>
        <p:txBody>
          <a:bodyPr/>
          <a:lstStyle/>
          <a:p>
            <a:r>
              <a:rPr lang="en-US" sz="4000" dirty="0"/>
              <a:t>The Federal Application for the</a:t>
            </a:r>
            <a:br>
              <a:rPr lang="en-US" sz="4000" dirty="0"/>
            </a:br>
            <a:r>
              <a:rPr lang="en-US" sz="4000" dirty="0"/>
              <a:t>Perkins V State Plan </a:t>
            </a:r>
            <a:r>
              <a:rPr lang="en-US" sz="2400" dirty="0"/>
              <a:t>(3)</a:t>
            </a:r>
            <a:endParaRPr lang="en-US" sz="4000" dirty="0"/>
          </a:p>
        </p:txBody>
      </p:sp>
    </p:spTree>
    <p:extLst>
      <p:ext uri="{BB962C8B-B14F-4D97-AF65-F5344CB8AC3E}">
        <p14:creationId xmlns:p14="http://schemas.microsoft.com/office/powerpoint/2010/main" val="139250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2039816"/>
            <a:ext cx="9376561" cy="4161692"/>
          </a:xfrm>
        </p:spPr>
        <p:txBody>
          <a:bodyPr>
            <a:normAutofit lnSpcReduction="10000"/>
          </a:bodyPr>
          <a:lstStyle/>
          <a:p>
            <a:r>
              <a:rPr lang="en-US" dirty="0"/>
              <a:t>State vision for education &amp; workforce development</a:t>
            </a:r>
          </a:p>
          <a:p>
            <a:pPr lvl="1"/>
            <a:r>
              <a:rPr lang="en-US" dirty="0"/>
              <a:t>State CTE Programs aligned to education and skill needs of employers</a:t>
            </a:r>
          </a:p>
          <a:p>
            <a:pPr lvl="1"/>
            <a:endParaRPr lang="en-US" dirty="0"/>
          </a:p>
          <a:p>
            <a:pPr lvl="1"/>
            <a:r>
              <a:rPr lang="en-US" dirty="0"/>
              <a:t>State Vision and Goals for preparing a skilled workforce</a:t>
            </a:r>
          </a:p>
          <a:p>
            <a:pPr lvl="1"/>
            <a:endParaRPr lang="en-US" dirty="0"/>
          </a:p>
          <a:p>
            <a:pPr lvl="1"/>
            <a:r>
              <a:rPr lang="en-US" dirty="0"/>
              <a:t>Joint Planning to Support Vision and goals</a:t>
            </a:r>
          </a:p>
          <a:p>
            <a:pPr lvl="1"/>
            <a:endParaRPr lang="en-US" dirty="0"/>
          </a:p>
          <a:p>
            <a:pPr lvl="1"/>
            <a:r>
              <a:rPr lang="en-US" dirty="0"/>
              <a:t>Leadership Funds</a:t>
            </a:r>
          </a:p>
          <a:p>
            <a:endParaRPr lang="en-US" dirty="0"/>
          </a:p>
        </p:txBody>
      </p:sp>
      <p:sp>
        <p:nvSpPr>
          <p:cNvPr id="2" name="Title 1"/>
          <p:cNvSpPr>
            <a:spLocks noGrp="1"/>
          </p:cNvSpPr>
          <p:nvPr>
            <p:ph type="title"/>
          </p:nvPr>
        </p:nvSpPr>
        <p:spPr/>
        <p:txBody>
          <a:bodyPr/>
          <a:lstStyle/>
          <a:p>
            <a:pPr algn="ctr"/>
            <a:r>
              <a:rPr lang="en-US" sz="4400" b="1" dirty="0">
                <a:latin typeface="Arial" panose="020B0604020202020204" pitchFamily="34" charset="0"/>
                <a:cs typeface="Arial" panose="020B0604020202020204" pitchFamily="34" charset="0"/>
              </a:rPr>
              <a:t>Program Administration and Implementation</a:t>
            </a:r>
            <a:r>
              <a:rPr lang="en-US" sz="2400" b="1" dirty="0">
                <a:latin typeface="Arial" panose="020B0604020202020204" pitchFamily="34" charset="0"/>
                <a:cs typeface="Arial" panose="020B0604020202020204" pitchFamily="34" charset="0"/>
              </a:rPr>
              <a:t> (1)</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393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2039816"/>
            <a:ext cx="9376561" cy="4207486"/>
          </a:xfrm>
        </p:spPr>
        <p:txBody>
          <a:bodyPr>
            <a:normAutofit/>
          </a:bodyPr>
          <a:lstStyle/>
          <a:p>
            <a:r>
              <a:rPr lang="en-US" dirty="0"/>
              <a:t>  CTE programs and programs of study implementation</a:t>
            </a:r>
          </a:p>
          <a:p>
            <a:pPr lvl="1"/>
            <a:r>
              <a:rPr lang="en-US" dirty="0"/>
              <a:t>Description of CTE programs and programs of study</a:t>
            </a:r>
          </a:p>
          <a:p>
            <a:pPr lvl="1"/>
            <a:r>
              <a:rPr lang="en-US" dirty="0"/>
              <a:t> Program Approval</a:t>
            </a:r>
          </a:p>
          <a:p>
            <a:pPr lvl="1"/>
            <a:r>
              <a:rPr lang="en-US" dirty="0"/>
              <a:t>Role of Eligible Agency in Program Administration</a:t>
            </a:r>
          </a:p>
          <a:p>
            <a:pPr lvl="1"/>
            <a:r>
              <a:rPr lang="en-US" dirty="0"/>
              <a:t>Dual Enrollment</a:t>
            </a:r>
          </a:p>
          <a:p>
            <a:pPr lvl="1"/>
            <a:r>
              <a:rPr lang="en-US" dirty="0"/>
              <a:t>Stakeholder input</a:t>
            </a:r>
          </a:p>
          <a:p>
            <a:pPr lvl="1"/>
            <a:r>
              <a:rPr lang="en-US" dirty="0"/>
              <a:t>Local Application</a:t>
            </a:r>
          </a:p>
          <a:p>
            <a:pPr lvl="1"/>
            <a:r>
              <a:rPr lang="en-US" dirty="0"/>
              <a:t>Comprehensive Local Needs Assessment</a:t>
            </a:r>
          </a:p>
          <a:p>
            <a:pPr lvl="1"/>
            <a:r>
              <a:rPr lang="en-US" dirty="0"/>
              <a:t>Size, Scope, and Quality</a:t>
            </a:r>
          </a:p>
          <a:p>
            <a:endParaRPr lang="en-US" dirty="0"/>
          </a:p>
        </p:txBody>
      </p:sp>
      <p:sp>
        <p:nvSpPr>
          <p:cNvPr id="2" name="Title 1"/>
          <p:cNvSpPr>
            <a:spLocks noGrp="1"/>
          </p:cNvSpPr>
          <p:nvPr>
            <p:ph type="title"/>
          </p:nvPr>
        </p:nvSpPr>
        <p:spPr/>
        <p:txBody>
          <a:bodyPr/>
          <a:lstStyle/>
          <a:p>
            <a:pPr algn="ctr"/>
            <a:r>
              <a:rPr lang="en-US" sz="4400" b="1" dirty="0">
                <a:latin typeface="Arial" panose="020B0604020202020204" pitchFamily="34" charset="0"/>
                <a:cs typeface="Arial" panose="020B0604020202020204" pitchFamily="34" charset="0"/>
              </a:rPr>
              <a:t>Program Administration and Implementation</a:t>
            </a:r>
            <a:r>
              <a:rPr lang="en-US" sz="2400" b="1" dirty="0">
                <a:latin typeface="Arial" panose="020B0604020202020204" pitchFamily="34" charset="0"/>
                <a:cs typeface="Arial" panose="020B0604020202020204" pitchFamily="34" charset="0"/>
              </a:rPr>
              <a:t> (2)</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6251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2039816"/>
            <a:ext cx="9376561" cy="4207486"/>
          </a:xfrm>
        </p:spPr>
        <p:txBody>
          <a:bodyPr>
            <a:normAutofit/>
          </a:bodyPr>
          <a:lstStyle/>
          <a:p>
            <a:r>
              <a:rPr lang="en-US" dirty="0"/>
              <a:t> Meeting the Needs of Special Populations*</a:t>
            </a:r>
          </a:p>
          <a:p>
            <a:pPr lvl="1"/>
            <a:r>
              <a:rPr lang="en-US" dirty="0"/>
              <a:t> Program Strategies</a:t>
            </a:r>
          </a:p>
          <a:p>
            <a:pPr lvl="2"/>
            <a:endParaRPr lang="en-US" dirty="0"/>
          </a:p>
          <a:p>
            <a:r>
              <a:rPr lang="en-US" dirty="0"/>
              <a:t> Preparing teachers and faculty</a:t>
            </a:r>
          </a:p>
          <a:p>
            <a:pPr lvl="1"/>
            <a:r>
              <a:rPr lang="en-US" dirty="0"/>
              <a:t>Teacher recruitment and retention</a:t>
            </a:r>
          </a:p>
        </p:txBody>
      </p:sp>
      <p:sp>
        <p:nvSpPr>
          <p:cNvPr id="2" name="Title 1"/>
          <p:cNvSpPr>
            <a:spLocks noGrp="1"/>
          </p:cNvSpPr>
          <p:nvPr>
            <p:ph type="title"/>
          </p:nvPr>
        </p:nvSpPr>
        <p:spPr/>
        <p:txBody>
          <a:bodyPr/>
          <a:lstStyle/>
          <a:p>
            <a:pPr algn="ctr"/>
            <a:r>
              <a:rPr lang="en-US" sz="4400" b="1" dirty="0">
                <a:latin typeface="Arial" panose="020B0604020202020204" pitchFamily="34" charset="0"/>
                <a:cs typeface="Arial" panose="020B0604020202020204" pitchFamily="34" charset="0"/>
              </a:rPr>
              <a:t>Program Administration and Implementation</a:t>
            </a:r>
            <a:r>
              <a:rPr lang="en-US" sz="2400" b="1" dirty="0">
                <a:latin typeface="Arial" panose="020B0604020202020204" pitchFamily="34" charset="0"/>
                <a:cs typeface="Arial" panose="020B0604020202020204" pitchFamily="34" charset="0"/>
              </a:rPr>
              <a:t> (3)</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3954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F1CA508-F281-4397-9E5A-0EA7AFA809C7}"/>
              </a:ext>
            </a:extLst>
          </p:cNvPr>
          <p:cNvSpPr>
            <a:spLocks noGrp="1"/>
          </p:cNvSpPr>
          <p:nvPr>
            <p:ph idx="1"/>
          </p:nvPr>
        </p:nvSpPr>
        <p:spPr>
          <a:xfrm>
            <a:off x="2323070" y="1476102"/>
            <a:ext cx="9670810" cy="5217775"/>
          </a:xfrm>
        </p:spPr>
        <p:txBody>
          <a:bodyPr>
            <a:normAutofit/>
          </a:bodyPr>
          <a:lstStyle/>
          <a:p>
            <a:r>
              <a:rPr lang="en-US" dirty="0"/>
              <a:t>Project Timeline – Past, Present, and Future</a:t>
            </a:r>
          </a:p>
          <a:p>
            <a:pPr lvl="2"/>
            <a:r>
              <a:rPr lang="en-US" sz="2600" dirty="0"/>
              <a:t>Key informant/Stakeholder outreach</a:t>
            </a:r>
          </a:p>
          <a:p>
            <a:pPr lvl="2"/>
            <a:r>
              <a:rPr lang="en-US" sz="2600" dirty="0"/>
              <a:t>Public Comment Meetings</a:t>
            </a:r>
          </a:p>
          <a:p>
            <a:pPr lvl="2"/>
            <a:r>
              <a:rPr lang="en-US" sz="2600" dirty="0"/>
              <a:t>Online Public Comment</a:t>
            </a:r>
          </a:p>
          <a:p>
            <a:pPr lvl="2">
              <a:spcAft>
                <a:spcPts val="1200"/>
              </a:spcAft>
            </a:pPr>
            <a:r>
              <a:rPr lang="en-US" sz="2600" dirty="0"/>
              <a:t>Next Steps</a:t>
            </a:r>
          </a:p>
          <a:p>
            <a:r>
              <a:rPr lang="en-US" dirty="0"/>
              <a:t>CA Perkins V State Plan – Past, Present, and Future</a:t>
            </a:r>
          </a:p>
          <a:p>
            <a:pPr lvl="2"/>
            <a:r>
              <a:rPr lang="en-US" sz="2600" dirty="0"/>
              <a:t>Short History of State Plan Development</a:t>
            </a:r>
          </a:p>
          <a:p>
            <a:pPr lvl="2"/>
            <a:r>
              <a:rPr lang="en-US" sz="2600" dirty="0"/>
              <a:t>October 11, 2019, California Workforce Pathways Joint Advisory Committee (CWPJAC) Decision</a:t>
            </a:r>
          </a:p>
          <a:p>
            <a:pPr lvl="2"/>
            <a:r>
              <a:rPr lang="en-US" sz="2600" dirty="0"/>
              <a:t>Outline of State CTE Plan</a:t>
            </a:r>
          </a:p>
        </p:txBody>
      </p:sp>
      <p:sp>
        <p:nvSpPr>
          <p:cNvPr id="4" name="Title 1">
            <a:extLst>
              <a:ext uri="{FF2B5EF4-FFF2-40B4-BE49-F238E27FC236}">
                <a16:creationId xmlns="" xmlns:a16="http://schemas.microsoft.com/office/drawing/2014/main" id="{4BB2642E-D813-4B0F-A247-122BD98D3F94}"/>
              </a:ext>
            </a:extLst>
          </p:cNvPr>
          <p:cNvSpPr>
            <a:spLocks noGrp="1"/>
          </p:cNvSpPr>
          <p:nvPr>
            <p:ph type="title"/>
          </p:nvPr>
        </p:nvSpPr>
        <p:spPr>
          <a:xfrm>
            <a:off x="2323070" y="259617"/>
            <a:ext cx="9030730" cy="1065091"/>
          </a:xfrm>
        </p:spPr>
        <p:txBody>
          <a:bodyPr/>
          <a:lstStyle/>
          <a:p>
            <a:pPr algn="ctr"/>
            <a:r>
              <a:rPr lang="en-US" b="1" dirty="0">
                <a:latin typeface="Arial" panose="020B0604020202020204" pitchFamily="34" charset="0"/>
                <a:cs typeface="Arial" panose="020B0604020202020204" pitchFamily="34" charset="0"/>
              </a:rPr>
              <a:t>Presentation Overview</a:t>
            </a:r>
            <a:r>
              <a:rPr lang="en-US" sz="2400" b="1" dirty="0">
                <a:latin typeface="Arial" panose="020B0604020202020204" pitchFamily="34" charset="0"/>
                <a:cs typeface="Arial" panose="020B0604020202020204" pitchFamily="34" charset="0"/>
              </a:rPr>
              <a:t> (1)</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8392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570892"/>
            <a:ext cx="9770820" cy="4921981"/>
          </a:xfrm>
        </p:spPr>
        <p:txBody>
          <a:bodyPr>
            <a:normAutofit/>
          </a:bodyPr>
          <a:lstStyle/>
          <a:p>
            <a:r>
              <a:rPr lang="en-US" dirty="0"/>
              <a:t>Criteria and process for approving funds for eligible recipients*</a:t>
            </a:r>
          </a:p>
          <a:p>
            <a:pPr lvl="1"/>
            <a:r>
              <a:rPr lang="en-US" dirty="0"/>
              <a:t>academic achievement</a:t>
            </a:r>
          </a:p>
          <a:p>
            <a:pPr lvl="1"/>
            <a:r>
              <a:rPr lang="en-US" dirty="0"/>
              <a:t>skill attainment</a:t>
            </a:r>
          </a:p>
          <a:p>
            <a:pPr lvl="1"/>
            <a:r>
              <a:rPr lang="en-US" dirty="0"/>
              <a:t>local economic and education needs</a:t>
            </a:r>
          </a:p>
          <a:p>
            <a:endParaRPr lang="en-US" dirty="0"/>
          </a:p>
          <a:p>
            <a:r>
              <a:rPr lang="en-US" dirty="0"/>
              <a:t>Distribution of Funds</a:t>
            </a:r>
          </a:p>
          <a:p>
            <a:pPr lvl="1"/>
            <a:r>
              <a:rPr lang="en-US" dirty="0"/>
              <a:t>Secondary/post-secondary/adult</a:t>
            </a:r>
          </a:p>
          <a:p>
            <a:pPr lvl="1"/>
            <a:r>
              <a:rPr lang="en-US" dirty="0"/>
              <a:t>Consortia</a:t>
            </a:r>
          </a:p>
          <a:p>
            <a:pPr lvl="1"/>
            <a:endParaRPr lang="en-US" dirty="0"/>
          </a:p>
          <a:p>
            <a:pPr lvl="1"/>
            <a:endParaRPr lang="en-US" dirty="0"/>
          </a:p>
          <a:p>
            <a:endParaRPr lang="en-US" dirty="0"/>
          </a:p>
        </p:txBody>
      </p:sp>
      <p:sp>
        <p:nvSpPr>
          <p:cNvPr id="2" name="Title 1"/>
          <p:cNvSpPr>
            <a:spLocks noGrp="1"/>
          </p:cNvSpPr>
          <p:nvPr>
            <p:ph type="title"/>
          </p:nvPr>
        </p:nvSpPr>
        <p:spPr>
          <a:xfrm>
            <a:off x="2323070" y="365126"/>
            <a:ext cx="9670810" cy="807182"/>
          </a:xfrm>
        </p:spPr>
        <p:txBody>
          <a:bodyPr/>
          <a:lstStyle/>
          <a:p>
            <a:pPr algn="ctr"/>
            <a:r>
              <a:rPr lang="en-US" sz="4400" b="1" dirty="0">
                <a:latin typeface="Arial" panose="020B0604020202020204" pitchFamily="34" charset="0"/>
                <a:cs typeface="Arial" panose="020B0604020202020204" pitchFamily="34" charset="0"/>
              </a:rPr>
              <a:t>Fiscal Responsibility </a:t>
            </a:r>
            <a:r>
              <a:rPr lang="en-US" sz="2400" b="1" dirty="0">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2477023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570892"/>
            <a:ext cx="9770820" cy="4921981"/>
          </a:xfrm>
        </p:spPr>
        <p:txBody>
          <a:bodyPr>
            <a:normAutofit/>
          </a:bodyPr>
          <a:lstStyle/>
          <a:p>
            <a:r>
              <a:rPr lang="en-US" dirty="0"/>
              <a:t>Allocation criteria for secondary local eligible recipients (LEAs)</a:t>
            </a:r>
          </a:p>
          <a:p>
            <a:r>
              <a:rPr lang="en-US" dirty="0"/>
              <a:t> Allocation criteria for post-secondary LEA</a:t>
            </a:r>
          </a:p>
          <a:p>
            <a:r>
              <a:rPr lang="en-US" dirty="0"/>
              <a:t> Describing year-to-year adjustments in allocation criteria</a:t>
            </a:r>
          </a:p>
          <a:p>
            <a:r>
              <a:rPr lang="en-US" dirty="0"/>
              <a:t>Application for a waiver to the secondary allocation formula</a:t>
            </a:r>
          </a:p>
          <a:p>
            <a:r>
              <a:rPr lang="en-US" dirty="0"/>
              <a:t>Application for a waiver to the post-secondary allocation formula</a:t>
            </a:r>
          </a:p>
          <a:p>
            <a:r>
              <a:rPr lang="en-US" dirty="0"/>
              <a:t>Criteria for awarding reserve funds to LEAs</a:t>
            </a:r>
          </a:p>
          <a:p>
            <a:r>
              <a:rPr lang="en-US" dirty="0"/>
              <a:t> State maintenance of effort (MOE)</a:t>
            </a:r>
          </a:p>
        </p:txBody>
      </p:sp>
      <p:sp>
        <p:nvSpPr>
          <p:cNvPr id="2" name="Title 1"/>
          <p:cNvSpPr>
            <a:spLocks noGrp="1"/>
          </p:cNvSpPr>
          <p:nvPr>
            <p:ph type="title"/>
          </p:nvPr>
        </p:nvSpPr>
        <p:spPr/>
        <p:txBody>
          <a:bodyPr/>
          <a:lstStyle/>
          <a:p>
            <a:r>
              <a:rPr lang="en-US" sz="4400" b="1" dirty="0">
                <a:latin typeface="Arial" panose="020B0604020202020204" pitchFamily="34" charset="0"/>
                <a:cs typeface="Arial" panose="020B0604020202020204" pitchFamily="34" charset="0"/>
              </a:rPr>
              <a:t>Fiscal Responsibility </a:t>
            </a:r>
            <a:r>
              <a:rPr lang="en-US" sz="2400" dirty="0"/>
              <a:t>(2)</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2966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570892"/>
            <a:ext cx="9770820" cy="4921981"/>
          </a:xfrm>
        </p:spPr>
        <p:txBody>
          <a:bodyPr>
            <a:normAutofit/>
          </a:bodyPr>
          <a:lstStyle/>
          <a:p>
            <a:r>
              <a:rPr lang="en-US" dirty="0"/>
              <a:t>Identifying and including one (1) indicator of program quality Distribution of Funds</a:t>
            </a:r>
          </a:p>
          <a:p>
            <a:r>
              <a:rPr lang="en-US" dirty="0"/>
              <a:t>The SDPLs baselines and targets</a:t>
            </a:r>
          </a:p>
          <a:p>
            <a:r>
              <a:rPr lang="en-US" dirty="0"/>
              <a:t> Procedure for arriving at the SDPLs baselines and targets</a:t>
            </a:r>
          </a:p>
          <a:p>
            <a:pPr lvl="1"/>
            <a:r>
              <a:rPr lang="en-US" dirty="0"/>
              <a:t> Public comment process to the CTE accountability framework</a:t>
            </a:r>
          </a:p>
          <a:p>
            <a:pPr lvl="1"/>
            <a:r>
              <a:rPr lang="en-US" dirty="0"/>
              <a:t>An explanation of the SDPL alignment to other measures</a:t>
            </a:r>
          </a:p>
          <a:p>
            <a:r>
              <a:rPr lang="en-US" dirty="0"/>
              <a:t>Public Comment to SDPL</a:t>
            </a:r>
          </a:p>
          <a:p>
            <a:r>
              <a:rPr lang="en-US" dirty="0"/>
              <a:t>Addressing disparities and gaps in performance</a:t>
            </a:r>
          </a:p>
          <a:p>
            <a:pPr lvl="1"/>
            <a:endParaRPr lang="en-US" dirty="0"/>
          </a:p>
        </p:txBody>
      </p:sp>
      <p:sp>
        <p:nvSpPr>
          <p:cNvPr id="2" name="Title 1"/>
          <p:cNvSpPr>
            <a:spLocks noGrp="1"/>
          </p:cNvSpPr>
          <p:nvPr>
            <p:ph type="title"/>
          </p:nvPr>
        </p:nvSpPr>
        <p:spPr>
          <a:xfrm>
            <a:off x="2428578" y="365127"/>
            <a:ext cx="9670810" cy="1405060"/>
          </a:xfrm>
        </p:spPr>
        <p:txBody>
          <a:bodyPr/>
          <a:lstStyle/>
          <a:p>
            <a:pPr algn="ctr"/>
            <a:r>
              <a:rPr lang="en-US" sz="4400" b="1" dirty="0">
                <a:latin typeface="Arial" panose="020B0604020202020204" pitchFamily="34" charset="0"/>
                <a:cs typeface="Arial" panose="020B0604020202020204" pitchFamily="34" charset="0"/>
              </a:rPr>
              <a:t>Accountability for Results</a:t>
            </a:r>
          </a:p>
        </p:txBody>
      </p:sp>
    </p:spTree>
    <p:extLst>
      <p:ext uri="{BB962C8B-B14F-4D97-AF65-F5344CB8AC3E}">
        <p14:creationId xmlns:p14="http://schemas.microsoft.com/office/powerpoint/2010/main" val="963784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3060" y="1770187"/>
            <a:ext cx="9770820" cy="4722686"/>
          </a:xfrm>
        </p:spPr>
        <p:txBody>
          <a:bodyPr>
            <a:normAutofit fontScale="92500"/>
          </a:bodyPr>
          <a:lstStyle/>
          <a:p>
            <a:r>
              <a:rPr lang="en-US" dirty="0"/>
              <a:t> Make State plan available for public comment for at least 30 days</a:t>
            </a:r>
          </a:p>
          <a:p>
            <a:r>
              <a:rPr lang="en-US" dirty="0"/>
              <a:t> Funds for promoting preparation towards high-skill, high-wage, or in-demand industry sectors, including non-traditional fields</a:t>
            </a:r>
          </a:p>
          <a:p>
            <a:r>
              <a:rPr lang="en-US" dirty="0"/>
              <a:t>Provision of technical assistance, including closing gaps in student participation and performance in CTE programs.</a:t>
            </a:r>
          </a:p>
          <a:p>
            <a:r>
              <a:rPr lang="en-US" dirty="0"/>
              <a:t> Comply with the auditing of funds provided under Perkins V</a:t>
            </a:r>
          </a:p>
          <a:p>
            <a:r>
              <a:rPr lang="en-US" dirty="0"/>
              <a:t>Assure no individual/organization receives direct financial benefit</a:t>
            </a:r>
          </a:p>
          <a:p>
            <a:r>
              <a:rPr lang="en-US" dirty="0"/>
              <a:t>Provide funds for CTE programs for individuals in State correctional and juvenile justice facilities</a:t>
            </a:r>
          </a:p>
        </p:txBody>
      </p:sp>
      <p:sp>
        <p:nvSpPr>
          <p:cNvPr id="2" name="Title 1"/>
          <p:cNvSpPr>
            <a:spLocks noGrp="1"/>
          </p:cNvSpPr>
          <p:nvPr>
            <p:ph type="title"/>
          </p:nvPr>
        </p:nvSpPr>
        <p:spPr>
          <a:xfrm>
            <a:off x="2428578" y="365127"/>
            <a:ext cx="9670810" cy="1405060"/>
          </a:xfrm>
        </p:spPr>
        <p:txBody>
          <a:bodyPr/>
          <a:lstStyle/>
          <a:p>
            <a:pPr algn="ctr"/>
            <a:r>
              <a:rPr lang="en-US" sz="4400" b="1" dirty="0">
                <a:latin typeface="Arial" panose="020B0604020202020204" pitchFamily="34" charset="0"/>
                <a:cs typeface="Arial" panose="020B0604020202020204" pitchFamily="34" charset="0"/>
              </a:rPr>
              <a:t>Assurances, Certifications,</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and Other Forms</a:t>
            </a:r>
          </a:p>
        </p:txBody>
      </p:sp>
    </p:spTree>
    <p:extLst>
      <p:ext uri="{BB962C8B-B14F-4D97-AF65-F5344CB8AC3E}">
        <p14:creationId xmlns:p14="http://schemas.microsoft.com/office/powerpoint/2010/main" val="2441750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196" y="1318715"/>
            <a:ext cx="9670810" cy="4690200"/>
          </a:xfrm>
        </p:spPr>
        <p:txBody>
          <a:bodyPr/>
          <a:lstStyle/>
          <a:p>
            <a:pPr marL="0" indent="0"/>
            <a:r>
              <a:rPr lang="en-US" dirty="0"/>
              <a:t>FACILITATED </a:t>
            </a:r>
            <a:br>
              <a:rPr lang="en-US" dirty="0"/>
            </a:br>
            <a:r>
              <a:rPr lang="en-US" dirty="0"/>
              <a:t>DISCUSSION AND COMMENTS FROM</a:t>
            </a:r>
            <a:br>
              <a:rPr lang="en-US" dirty="0"/>
            </a:br>
            <a:r>
              <a:rPr lang="en-US" dirty="0"/>
              <a:t>CWPJAC </a:t>
            </a:r>
            <a:r>
              <a:rPr lang="en-US" dirty="0" smtClean="0"/>
              <a:t>MEMBERS</a:t>
            </a:r>
            <a:endParaRPr lang="en-US" dirty="0"/>
          </a:p>
        </p:txBody>
      </p:sp>
    </p:spTree>
    <p:extLst>
      <p:ext uri="{BB962C8B-B14F-4D97-AF65-F5344CB8AC3E}">
        <p14:creationId xmlns:p14="http://schemas.microsoft.com/office/powerpoint/2010/main" val="2707218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944" y="2820943"/>
            <a:ext cx="9670810" cy="1870328"/>
          </a:xfrm>
        </p:spPr>
        <p:txBody>
          <a:bodyPr/>
          <a:lstStyle/>
          <a:p>
            <a:r>
              <a:rPr lang="en-US" dirty="0"/>
              <a:t>PUBLIC </a:t>
            </a:r>
            <a:r>
              <a:rPr lang="en-US" dirty="0" smtClean="0"/>
              <a:t>COMMENT</a:t>
            </a:r>
            <a:endParaRPr lang="en-US" dirty="0"/>
          </a:p>
        </p:txBody>
      </p:sp>
    </p:spTree>
    <p:extLst>
      <p:ext uri="{BB962C8B-B14F-4D97-AF65-F5344CB8AC3E}">
        <p14:creationId xmlns:p14="http://schemas.microsoft.com/office/powerpoint/2010/main" val="175252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F1CA508-F281-4397-9E5A-0EA7AFA809C7}"/>
              </a:ext>
            </a:extLst>
          </p:cNvPr>
          <p:cNvSpPr>
            <a:spLocks noGrp="1"/>
          </p:cNvSpPr>
          <p:nvPr>
            <p:ph idx="1"/>
          </p:nvPr>
        </p:nvSpPr>
        <p:spPr>
          <a:xfrm>
            <a:off x="2323070" y="1907177"/>
            <a:ext cx="9670810" cy="4786700"/>
          </a:xfrm>
        </p:spPr>
        <p:txBody>
          <a:bodyPr>
            <a:normAutofit/>
          </a:bodyPr>
          <a:lstStyle/>
          <a:p>
            <a:r>
              <a:rPr lang="en-US" dirty="0"/>
              <a:t>Strengthening Career and Technical Education for the 21</a:t>
            </a:r>
            <a:r>
              <a:rPr lang="en-US" baseline="30000" dirty="0"/>
              <a:t>st</a:t>
            </a:r>
            <a:r>
              <a:rPr lang="en-US" dirty="0"/>
              <a:t> Century Act ( Perkins V) Plan Discussion</a:t>
            </a:r>
          </a:p>
          <a:p>
            <a:pPr lvl="2"/>
            <a:r>
              <a:rPr lang="en-US" sz="2600" dirty="0"/>
              <a:t>Link to Transition Plan</a:t>
            </a:r>
          </a:p>
          <a:p>
            <a:pPr lvl="2"/>
            <a:r>
              <a:rPr lang="en-US" sz="2600" dirty="0"/>
              <a:t>New, Update, and Refinement of Perkins V Plan</a:t>
            </a:r>
          </a:p>
          <a:p>
            <a:pPr lvl="2">
              <a:spcAft>
                <a:spcPts val="1200"/>
              </a:spcAft>
            </a:pPr>
            <a:r>
              <a:rPr lang="en-US" sz="2600" dirty="0"/>
              <a:t>Major Prompt and Minor Prompt Review by CWPJAC</a:t>
            </a:r>
          </a:p>
          <a:p>
            <a:r>
              <a:rPr lang="en-US" dirty="0"/>
              <a:t>Public Comment</a:t>
            </a:r>
          </a:p>
        </p:txBody>
      </p:sp>
      <p:sp>
        <p:nvSpPr>
          <p:cNvPr id="4" name="Title 1">
            <a:extLst>
              <a:ext uri="{FF2B5EF4-FFF2-40B4-BE49-F238E27FC236}">
                <a16:creationId xmlns="" xmlns:a16="http://schemas.microsoft.com/office/drawing/2014/main" id="{4BB2642E-D813-4B0F-A247-122BD98D3F94}"/>
              </a:ext>
            </a:extLst>
          </p:cNvPr>
          <p:cNvSpPr>
            <a:spLocks noGrp="1"/>
          </p:cNvSpPr>
          <p:nvPr>
            <p:ph type="title"/>
          </p:nvPr>
        </p:nvSpPr>
        <p:spPr>
          <a:xfrm>
            <a:off x="2323070" y="259617"/>
            <a:ext cx="9030730" cy="1065091"/>
          </a:xfrm>
        </p:spPr>
        <p:txBody>
          <a:bodyPr/>
          <a:lstStyle/>
          <a:p>
            <a:pPr algn="ctr"/>
            <a:r>
              <a:rPr lang="en-US" b="1" dirty="0">
                <a:latin typeface="Arial" panose="020B0604020202020204" pitchFamily="34" charset="0"/>
                <a:cs typeface="Arial" panose="020B0604020202020204" pitchFamily="34" charset="0"/>
              </a:rPr>
              <a:t>Presentation Overview</a:t>
            </a:r>
            <a:r>
              <a:rPr lang="en-US" sz="2400" b="1" dirty="0">
                <a:latin typeface="Arial" panose="020B0604020202020204" pitchFamily="34" charset="0"/>
                <a:cs typeface="Arial" panose="020B0604020202020204" pitchFamily="34" charset="0"/>
              </a:rPr>
              <a:t> (2)</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7336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920239"/>
            <a:ext cx="9670810" cy="3838711"/>
          </a:xfrm>
        </p:spPr>
        <p:txBody>
          <a:bodyPr>
            <a:normAutofit fontScale="92500"/>
          </a:bodyPr>
          <a:lstStyle/>
          <a:p>
            <a:pPr marL="0" indent="0">
              <a:buNone/>
            </a:pPr>
            <a:r>
              <a:rPr lang="en-US" dirty="0">
                <a:latin typeface="Arial" panose="020B0604020202020204" pitchFamily="34" charset="0"/>
                <a:cs typeface="Arial" panose="020B0604020202020204" pitchFamily="34" charset="0"/>
              </a:rPr>
              <a:t>Tasks that have been completed:</a:t>
            </a:r>
          </a:p>
          <a:p>
            <a:r>
              <a:rPr lang="en-US" dirty="0">
                <a:latin typeface="Arial" panose="020B0604020202020204" pitchFamily="34" charset="0"/>
                <a:cs typeface="Arial" panose="020B0604020202020204" pitchFamily="34" charset="0"/>
              </a:rPr>
              <a:t>August 7, 2019 – Virtual Stakeholder Meeting</a:t>
            </a:r>
          </a:p>
          <a:p>
            <a:r>
              <a:rPr lang="en-US" dirty="0">
                <a:latin typeface="Arial" panose="020B0604020202020204" pitchFamily="34" charset="0"/>
                <a:cs typeface="Arial" panose="020B0604020202020204" pitchFamily="34" charset="0"/>
              </a:rPr>
              <a:t>August 13, 2019 – In-Person Stakeholder Meeting</a:t>
            </a:r>
          </a:p>
          <a:p>
            <a:r>
              <a:rPr lang="en-US" dirty="0">
                <a:latin typeface="Arial" panose="020B0604020202020204" pitchFamily="34" charset="0"/>
                <a:cs typeface="Arial" panose="020B0604020202020204" pitchFamily="34" charset="0"/>
              </a:rPr>
              <a:t>September 17, 2019 – Second In-Person Stakeholder Meeting</a:t>
            </a:r>
          </a:p>
          <a:p>
            <a:pPr>
              <a:spcBef>
                <a:spcPts val="1800"/>
              </a:spcBef>
            </a:pPr>
            <a:r>
              <a:rPr lang="en-US" dirty="0"/>
              <a:t>Conversation with Community College Stakeholders– October 16</a:t>
            </a:r>
            <a:r>
              <a:rPr lang="en-US" baseline="30000" dirty="0"/>
              <a:t>th</a:t>
            </a:r>
            <a:r>
              <a:rPr lang="en-US" dirty="0"/>
              <a:t> meeting</a:t>
            </a:r>
          </a:p>
          <a:p>
            <a:pPr>
              <a:spcBef>
                <a:spcPts val="1800"/>
              </a:spcBef>
            </a:pPr>
            <a:r>
              <a:rPr lang="en-US" dirty="0"/>
              <a:t>Conversation with Secondary Teachers – October 17</a:t>
            </a:r>
            <a:r>
              <a:rPr lang="en-US" baseline="30000" dirty="0"/>
              <a:t>th</a:t>
            </a:r>
            <a:r>
              <a:rPr lang="en-US" dirty="0"/>
              <a:t> virtual meeting</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2323070" y="365126"/>
            <a:ext cx="9670810" cy="1411423"/>
          </a:xfrm>
        </p:spPr>
        <p:txBody>
          <a:bodyPr/>
          <a:lstStyle/>
          <a:p>
            <a:pPr algn="ctr"/>
            <a:r>
              <a:rPr lang="en-US" sz="4800" b="1" dirty="0">
                <a:latin typeface="Arial" panose="020B0604020202020204" pitchFamily="34" charset="0"/>
                <a:cs typeface="Arial" panose="020B0604020202020204" pitchFamily="34" charset="0"/>
              </a:rPr>
              <a:t>Stakeholder Engagement to Date</a:t>
            </a:r>
          </a:p>
        </p:txBody>
      </p:sp>
    </p:spTree>
    <p:extLst>
      <p:ext uri="{BB962C8B-B14F-4D97-AF65-F5344CB8AC3E}">
        <p14:creationId xmlns:p14="http://schemas.microsoft.com/office/powerpoint/2010/main" val="2819647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946031"/>
            <a:ext cx="9670810" cy="4546843"/>
          </a:xfrm>
        </p:spPr>
        <p:txBody>
          <a:bodyPr>
            <a:normAutofit fontScale="62500" lnSpcReduction="20000"/>
          </a:bodyPr>
          <a:lstStyle/>
          <a:p>
            <a:pPr marL="0" indent="0">
              <a:lnSpc>
                <a:spcPct val="120000"/>
              </a:lnSpc>
              <a:buNone/>
            </a:pPr>
            <a:r>
              <a:rPr lang="en-US" sz="5100" dirty="0"/>
              <a:t>The CDE and the CCCCO will be presenting at the following conferences/meetings for public feedback:</a:t>
            </a:r>
          </a:p>
          <a:p>
            <a:pPr>
              <a:lnSpc>
                <a:spcPct val="120000"/>
              </a:lnSpc>
              <a:spcBef>
                <a:spcPts val="1800"/>
              </a:spcBef>
            </a:pPr>
            <a:r>
              <a:rPr lang="en-US" sz="5100" dirty="0"/>
              <a:t>November 13, 2019 – Public Meeting in Sacramento</a:t>
            </a:r>
          </a:p>
          <a:p>
            <a:pPr>
              <a:lnSpc>
                <a:spcPct val="120000"/>
              </a:lnSpc>
              <a:spcBef>
                <a:spcPts val="1800"/>
              </a:spcBef>
            </a:pPr>
            <a:r>
              <a:rPr lang="en-US" sz="5100" dirty="0"/>
              <a:t>November 20-22, 2019 – Association of Career and College Readiness Organizations (CAROCP) CTE Conference </a:t>
            </a:r>
          </a:p>
          <a:p>
            <a:pPr lvl="1">
              <a:lnSpc>
                <a:spcPct val="120000"/>
              </a:lnSpc>
            </a:pPr>
            <a:r>
              <a:rPr lang="en-US" sz="5100" dirty="0"/>
              <a:t>Targeting K-12 Teachers </a:t>
            </a:r>
          </a:p>
          <a:p>
            <a:pPr marL="228600" lvl="1"/>
            <a:endParaRPr lang="en-US" sz="30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Public Feedback</a:t>
            </a:r>
            <a:r>
              <a:rPr lang="en-US" sz="2400" b="1" dirty="0">
                <a:latin typeface="Arial" panose="020B0604020202020204" pitchFamily="34" charset="0"/>
                <a:cs typeface="Arial" panose="020B0604020202020204" pitchFamily="34" charset="0"/>
              </a:rPr>
              <a:t> (1)</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359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3070" y="1946031"/>
            <a:ext cx="9670810" cy="4546843"/>
          </a:xfrm>
        </p:spPr>
        <p:txBody>
          <a:bodyPr>
            <a:normAutofit fontScale="55000" lnSpcReduction="20000"/>
          </a:bodyPr>
          <a:lstStyle/>
          <a:p>
            <a:pPr marL="0" indent="0">
              <a:lnSpc>
                <a:spcPct val="120000"/>
              </a:lnSpc>
              <a:buNone/>
            </a:pPr>
            <a:r>
              <a:rPr lang="en-US" sz="5100" dirty="0"/>
              <a:t>The CDE and the CCCCO will be presenting at the following conferences/meetings for public feedback:</a:t>
            </a:r>
          </a:p>
          <a:p>
            <a:pPr marL="228600" lvl="1">
              <a:lnSpc>
                <a:spcPct val="120000"/>
              </a:lnSpc>
              <a:spcBef>
                <a:spcPts val="1800"/>
              </a:spcBef>
            </a:pPr>
            <a:r>
              <a:rPr lang="en-US" sz="5100" dirty="0"/>
              <a:t>December 2, 2019 – Public Meeting in Orange County</a:t>
            </a:r>
          </a:p>
          <a:p>
            <a:pPr marL="685800" lvl="2">
              <a:lnSpc>
                <a:spcPct val="120000"/>
              </a:lnSpc>
            </a:pPr>
            <a:r>
              <a:rPr lang="en-US" sz="5100" dirty="0"/>
              <a:t>This is strategically scheduled to be prior to the national Association for Career Technical Education Conference (ACTE) held in Anaheim on December 4-7, 2019</a:t>
            </a:r>
          </a:p>
          <a:p>
            <a:pPr marL="228600" lvl="1">
              <a:lnSpc>
                <a:spcPct val="120000"/>
              </a:lnSpc>
              <a:spcBef>
                <a:spcPts val="1800"/>
              </a:spcBef>
            </a:pPr>
            <a:r>
              <a:rPr lang="en-US" sz="5100" dirty="0"/>
              <a:t>December 11-13, 2019 – Joint Special Populations Advisory Committee (JSPAC) Conference </a:t>
            </a:r>
          </a:p>
          <a:p>
            <a:pPr marL="685800" lvl="2">
              <a:lnSpc>
                <a:spcPct val="120000"/>
              </a:lnSpc>
            </a:pPr>
            <a:r>
              <a:rPr lang="en-US" sz="5100" dirty="0"/>
              <a:t>Targeting Special Populations</a:t>
            </a:r>
          </a:p>
          <a:p>
            <a:pPr marL="685800" lvl="2">
              <a:lnSpc>
                <a:spcPct val="120000"/>
              </a:lnSpc>
            </a:pPr>
            <a:endParaRPr lang="en-US" sz="5100" dirty="0"/>
          </a:p>
          <a:p>
            <a:pPr marL="228600" lvl="1"/>
            <a:endParaRPr lang="en-US" sz="30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Public Feedback</a:t>
            </a:r>
            <a:r>
              <a:rPr lang="en-US" sz="2400" b="1" dirty="0">
                <a:latin typeface="Arial" panose="020B0604020202020204" pitchFamily="34" charset="0"/>
                <a:cs typeface="Arial" panose="020B0604020202020204" pitchFamily="34" charset="0"/>
              </a:rPr>
              <a:t> (2)</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89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US" dirty="0">
                <a:latin typeface="Arial" panose="020B0604020202020204" pitchFamily="34" charset="0"/>
                <a:cs typeface="Arial" panose="020B0604020202020204" pitchFamily="34" charset="0"/>
              </a:rPr>
              <a:t>With help from WestEd, the California Department of Education (CDE) and the California Community Colleges Chancellor’s Office (CCCCO) will have an online format to gather feedback from the public. The public feedback window is planned to open on November 15, 2019, and close on December 20, 2019. </a:t>
            </a:r>
          </a:p>
          <a:p>
            <a:pPr marL="0" indent="0">
              <a:spcBef>
                <a:spcPts val="1800"/>
              </a:spcBef>
              <a:buNone/>
            </a:pPr>
            <a:r>
              <a:rPr lang="en-US" dirty="0">
                <a:latin typeface="Arial" panose="020B0604020202020204" pitchFamily="34" charset="0"/>
                <a:cs typeface="Arial" panose="020B0604020202020204" pitchFamily="34" charset="0"/>
              </a:rPr>
              <a:t>This is a 35 day period, Perkins V requires a minimum of 30 days for public comment. </a:t>
            </a:r>
          </a:p>
          <a:p>
            <a:pPr marL="0" indent="0">
              <a:spcBef>
                <a:spcPts val="1800"/>
              </a:spcBef>
              <a:buNone/>
            </a:pPr>
            <a:r>
              <a:rPr lang="en-US" dirty="0">
                <a:latin typeface="Arial" panose="020B0604020202020204" pitchFamily="34" charset="0"/>
                <a:cs typeface="Arial" panose="020B0604020202020204" pitchFamily="34" charset="0"/>
              </a:rPr>
              <a:t>This link will be shared with stakeholders and the public via various listservs and will be posted on the CWPJAC and Perkins webpages hosted by the CDE.</a:t>
            </a: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Online Public Feedback</a:t>
            </a:r>
          </a:p>
        </p:txBody>
      </p:sp>
    </p:spTree>
    <p:extLst>
      <p:ext uri="{BB962C8B-B14F-4D97-AF65-F5344CB8AC3E}">
        <p14:creationId xmlns:p14="http://schemas.microsoft.com/office/powerpoint/2010/main" val="225130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With help from WestEd, the CDE and the CCCCO will combine all the comments received by the CWPJAC, the State Board of Education (SBE), the Community College’s Board of Governors (BOG), the Governor, and all the public comments to finalize the State Plan.</a:t>
            </a:r>
          </a:p>
          <a:p>
            <a:pPr marL="0" indent="0">
              <a:spcBef>
                <a:spcPts val="1800"/>
              </a:spcBef>
              <a:buNone/>
            </a:pPr>
            <a:r>
              <a:rPr lang="en-US" dirty="0">
                <a:latin typeface="Arial" panose="020B0604020202020204" pitchFamily="34" charset="0"/>
                <a:cs typeface="Arial" panose="020B0604020202020204" pitchFamily="34" charset="0"/>
              </a:rPr>
              <a:t>The final draft will be presented to the CWPJAC in January and March 2020, and the SBE and the BOG in March 2020.</a:t>
            </a:r>
          </a:p>
          <a:p>
            <a:pPr marL="0" indent="0">
              <a:spcBef>
                <a:spcPts val="1800"/>
              </a:spcBef>
              <a:buNone/>
            </a:pPr>
            <a:r>
              <a:rPr lang="en-US" dirty="0">
                <a:latin typeface="Arial" panose="020B0604020202020204" pitchFamily="34" charset="0"/>
                <a:cs typeface="Arial" panose="020B0604020202020204" pitchFamily="34" charset="0"/>
              </a:rPr>
              <a:t>Once the SBE approves the plan in March, the plan will go to the Governor’s Office for a 30 day review.</a:t>
            </a: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Final Steps</a:t>
            </a:r>
          </a:p>
        </p:txBody>
      </p:sp>
    </p:spTree>
    <p:extLst>
      <p:ext uri="{BB962C8B-B14F-4D97-AF65-F5344CB8AC3E}">
        <p14:creationId xmlns:p14="http://schemas.microsoft.com/office/powerpoint/2010/main" val="141535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2862" y="2363189"/>
            <a:ext cx="8680938" cy="3813773"/>
          </a:xfrm>
        </p:spPr>
        <p:txBody>
          <a:bodyPr>
            <a:normAutofit/>
          </a:bodyPr>
          <a:lstStyle/>
          <a:p>
            <a:pPr marL="0" indent="0" algn="ctr">
              <a:lnSpc>
                <a:spcPct val="100000"/>
              </a:lnSpc>
              <a:buNone/>
            </a:pPr>
            <a:r>
              <a:rPr lang="en-US" dirty="0">
                <a:latin typeface="Arial" panose="020B0604020202020204" pitchFamily="34" charset="0"/>
                <a:cs typeface="Arial" panose="020B0604020202020204" pitchFamily="34" charset="0"/>
              </a:rPr>
              <a:t>The Perkins V State Plan is due to the United States Department of Education, Office of Career, Technical, and Adult Education on April 15, 2020.</a:t>
            </a:r>
          </a:p>
          <a:p>
            <a:pPr marL="0" lvl="1" indent="0">
              <a:buNone/>
            </a:pPr>
            <a:endParaRPr lang="en-US" sz="2800" dirty="0">
              <a:latin typeface="Arial" panose="020B0604020202020204" pitchFamily="34" charset="0"/>
              <a:cs typeface="Arial" panose="020B0604020202020204" pitchFamily="34" charset="0"/>
            </a:endParaRPr>
          </a:p>
          <a:p>
            <a:pPr marL="0" indent="0">
              <a:buNone/>
            </a:pPr>
            <a:endParaRPr lang="en-US" dirty="0"/>
          </a:p>
        </p:txBody>
      </p:sp>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Submission of the Plan</a:t>
            </a:r>
          </a:p>
        </p:txBody>
      </p:sp>
    </p:spTree>
    <p:extLst>
      <p:ext uri="{BB962C8B-B14F-4D97-AF65-F5344CB8AC3E}">
        <p14:creationId xmlns:p14="http://schemas.microsoft.com/office/powerpoint/2010/main" val="526777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1625</TotalTime>
  <Words>1075</Words>
  <Application>Microsoft Office PowerPoint</Application>
  <PresentationFormat>Widescreen</PresentationFormat>
  <Paragraphs>159</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Courier New</vt:lpstr>
      <vt:lpstr>Office Theme</vt:lpstr>
      <vt:lpstr>California Perkins V  State Plan for  Career Technical Education</vt:lpstr>
      <vt:lpstr>Presentation Overview (1)</vt:lpstr>
      <vt:lpstr>Presentation Overview (2)</vt:lpstr>
      <vt:lpstr>Stakeholder Engagement to Date</vt:lpstr>
      <vt:lpstr>Project Timeline: Public Feedback (1)</vt:lpstr>
      <vt:lpstr>Project Timeline: Public Feedback (2)</vt:lpstr>
      <vt:lpstr>Project Timeline:  Online Public Feedback</vt:lpstr>
      <vt:lpstr>Project Timeline:  Final Steps</vt:lpstr>
      <vt:lpstr>Project Timeline:  Submission of the Plan</vt:lpstr>
      <vt:lpstr>California CTE State Plan Proposed Overview and Summary </vt:lpstr>
      <vt:lpstr>State Plan For CTE An Overview and Summary</vt:lpstr>
      <vt:lpstr>California Perkins V  State Plan for CTE Timeline</vt:lpstr>
      <vt:lpstr>General Framework Under  Which Advice is Sought</vt:lpstr>
      <vt:lpstr>The Federal Application for the Perkins V State Plan (1)</vt:lpstr>
      <vt:lpstr>The Federal Application for the Perkins V State Plan (2)</vt:lpstr>
      <vt:lpstr>The Federal Application for the Perkins V State Plan (3)</vt:lpstr>
      <vt:lpstr>Program Administration and Implementation (1)</vt:lpstr>
      <vt:lpstr>Program Administration and Implementation (2)</vt:lpstr>
      <vt:lpstr>Program Administration and Implementation (3)</vt:lpstr>
      <vt:lpstr>Fiscal Responsibility (1)</vt:lpstr>
      <vt:lpstr>Fiscal Responsibility (2)</vt:lpstr>
      <vt:lpstr>Accountability for Results</vt:lpstr>
      <vt:lpstr>Assurances, Certifications, and Other Forms</vt:lpstr>
      <vt:lpstr>FACILITATED  DISCUSSION AND COMMENTS FROM CWPJAC MEMBERS</vt:lpstr>
      <vt:lpstr>PUBLIC COMMENT</vt:lpstr>
    </vt:vector>
  </TitlesOfParts>
  <Company>CA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CWPJAC November 2019 Agenda Item 03 Slides - General Information (CA Dept of Education)</dc:title>
  <dc:subject>California State Plan for Career Technical Education.</dc:subject>
  <dc:creator>Lisa Reimers</dc:creator>
  <cp:lastModifiedBy>Windows User</cp:lastModifiedBy>
  <cp:revision>155</cp:revision>
  <cp:lastPrinted>2018-08-21T21:20:46Z</cp:lastPrinted>
  <dcterms:created xsi:type="dcterms:W3CDTF">2017-09-26T18:37:33Z</dcterms:created>
  <dcterms:modified xsi:type="dcterms:W3CDTF">2019-10-30T18:16:26Z</dcterms:modified>
</cp:coreProperties>
</file>