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8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4" r:id="rId1"/>
    <p:sldMasterId id="2147483659" r:id="rId2"/>
    <p:sldMasterId id="2147483648" r:id="rId3"/>
    <p:sldMasterId id="2147483664" r:id="rId4"/>
    <p:sldMasterId id="2147483671" r:id="rId5"/>
    <p:sldMasterId id="2147483676" r:id="rId6"/>
    <p:sldMasterId id="2147483681" r:id="rId7"/>
    <p:sldMasterId id="2147483686" r:id="rId8"/>
    <p:sldMasterId id="2147483738" r:id="rId9"/>
  </p:sldMasterIdLst>
  <p:notesMasterIdLst>
    <p:notesMasterId r:id="rId19"/>
  </p:notesMasterIdLst>
  <p:handoutMasterIdLst>
    <p:handoutMasterId r:id="rId20"/>
  </p:handoutMasterIdLst>
  <p:sldIdLst>
    <p:sldId id="545" r:id="rId10"/>
    <p:sldId id="544" r:id="rId11"/>
    <p:sldId id="549" r:id="rId12"/>
    <p:sldId id="553" r:id="rId13"/>
    <p:sldId id="552" r:id="rId14"/>
    <p:sldId id="551" r:id="rId15"/>
    <p:sldId id="550" r:id="rId16"/>
    <p:sldId id="546" r:id="rId17"/>
    <p:sldId id="54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FF80"/>
    <a:srgbClr val="0C4A6D"/>
    <a:srgbClr val="0000FF"/>
    <a:srgbClr val="C4FDFC"/>
    <a:srgbClr val="FFD9B3"/>
    <a:srgbClr val="ED8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F7C29-8B26-A4AB-A144-9F6F6B74E82B}" v="1043" dt="2023-01-25T00:06:07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68" autoAdjust="0"/>
  </p:normalViewPr>
  <p:slideViewPr>
    <p:cSldViewPr snapToGrid="0">
      <p:cViewPr varScale="1">
        <p:scale>
          <a:sx n="109" d="100"/>
          <a:sy n="109" d="100"/>
        </p:scale>
        <p:origin x="6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32" Type="http://schemas.microsoft.com/office/2018/10/relationships/authors" Target="NUL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931343-2F6C-4EC9-9DC2-9270877BDB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7EEC52-11A2-463D-8A0E-792EF2BC2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8BE69-669F-416A-93EF-12E394687B13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C21C6-577A-414D-80D9-7CC98EBCB7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81264-43C8-4B2A-8249-E8564476D4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29019-704D-4805-9B43-8A1089A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62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0321-FE7C-41D5-A6A6-9361CA1AFD5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2AC79-A108-4FDF-A0BE-96CEB0D6F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69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9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50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2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5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2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35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79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2AC79-A108-4FDF-A0BE-96CEB0D6FF0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8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20" y="182880"/>
            <a:ext cx="11680022" cy="2380379"/>
          </a:xfrm>
        </p:spPr>
        <p:txBody>
          <a:bodyPr anchor="ctr"/>
          <a:lstStyle>
            <a:lvl1pPr algn="ctr">
              <a:defRPr sz="6000">
                <a:solidFill>
                  <a:srgbClr val="80FF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23F91-4CC3-47A3-B74F-F946D2471D1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59263" y="2677557"/>
            <a:ext cx="7718425" cy="22659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048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033E93-2EC3-435F-8B4B-9F22AEBC37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DE4-793C-4482-9A56-1E540F859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2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EE0A9-57A9-4A2B-8517-5E2F593F2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DE4-793C-4482-9A56-1E540F859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88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68446D-EC16-45C6-BA47-452199A4BD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9CDE4-793C-4482-9A56-1E540F859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4317F-4004-42B5-BC82-C0FEF4DFC8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C8E9-B84D-471C-BA50-E2C499D6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0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29590-504B-4405-81A3-ECD26562D1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C8E9-B84D-471C-BA50-E2C499D6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7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19258-F4E3-42F2-B24F-1CBAC3FA1F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C8E9-B84D-471C-BA50-E2C499D6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7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688FA7-1FE4-4306-B4CE-AA7D7054B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DC8E9-B84D-471C-BA50-E2C499D6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20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7F477-21E6-4571-A6B7-6CA0C488AB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DEE69842-7252-4EFC-9235-C1FD55AB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97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037C9-1E22-4DA3-976F-07FA86F830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69842-7252-4EFC-9235-C1FD55AB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4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C92D1-01FB-4BC4-B588-72822A4862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69842-7252-4EFC-9235-C1FD55AB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3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131BFE-E823-477D-82B9-C6E49B6B66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6DFC-3A80-4B23-8F34-5E6B9B8F3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9F76C-9E00-467D-B8E5-0B8247611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69842-7252-4EFC-9235-C1FD55AB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2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8415A9-5F90-4386-BDFF-AE0D733B6F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271A-7880-465A-ACA1-F2B95ABC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9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DDE8D-8CAB-4563-A224-ABBE02B77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271A-7880-465A-ACA1-F2B95ABC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6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B0A19-3B12-4F7E-84CE-BBC73EA38B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271A-7880-465A-ACA1-F2B95ABC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44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37FB30-0FDA-4592-8DA1-D8D20BAC0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3271A-7880-465A-ACA1-F2B95ABC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71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1BB11B-7F96-40F2-ADE2-66CD2F883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FA630121-DC4E-4CA5-BD93-E97206AE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37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B9C49-424E-4293-B792-1A9C2FC883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30121-DC4E-4CA5-BD93-E97206AE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6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D9C64-E51C-489B-92B1-D4769889E1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30121-DC4E-4CA5-BD93-E97206AE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68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37935A-B2B4-4323-A056-785264E69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30121-DC4E-4CA5-BD93-E97206AE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00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1" y="2649"/>
            <a:ext cx="12191999" cy="6852702"/>
          </a:xfrm>
          <a:prstGeom prst="rect">
            <a:avLst/>
          </a:prstGeom>
          <a:solidFill>
            <a:srgbClr val="0C4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4EA3A2-1F8E-4D59-8CCD-ADE780EA398C}"/>
              </a:ext>
            </a:extLst>
          </p:cNvPr>
          <p:cNvSpPr>
            <a:spLocks/>
          </p:cNvSpPr>
          <p:nvPr userDrawn="1"/>
        </p:nvSpPr>
        <p:spPr>
          <a:xfrm>
            <a:off x="1514475" y="5057774"/>
            <a:ext cx="10677525" cy="4095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he official seal of the California Department of Education">
            <a:extLst>
              <a:ext uri="{FF2B5EF4-FFF2-40B4-BE49-F238E27FC236}">
                <a16:creationId xmlns:a16="http://schemas.microsoft.com/office/drawing/2014/main" id="{229AE4EE-F2AE-45EA-8EDB-B364C7286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319" y="3900876"/>
            <a:ext cx="2355839" cy="2380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3E5DD-A548-4B13-B011-AD7381826A90}"/>
              </a:ext>
            </a:extLst>
          </p:cNvPr>
          <p:cNvSpPr txBox="1"/>
          <p:nvPr userDrawn="1"/>
        </p:nvSpPr>
        <p:spPr>
          <a:xfrm>
            <a:off x="3500437" y="5705051"/>
            <a:ext cx="8477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</a:t>
            </a:r>
          </a:p>
          <a:p>
            <a:pPr algn="r"/>
            <a:r>
              <a:rPr lang="en-US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Tony Thurmond, State Superintendent of Public Instruction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341319" y="61041"/>
            <a:ext cx="11636368" cy="1329610"/>
          </a:xfrm>
        </p:spPr>
        <p:txBody>
          <a:bodyPr anchor="ctr"/>
          <a:lstStyle>
            <a:lvl1pPr algn="ctr">
              <a:defRPr sz="6000">
                <a:solidFill>
                  <a:srgbClr val="99FF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539649-5F7A-4C9D-B668-07F1C88F2D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854200" y="1566863"/>
            <a:ext cx="10123488" cy="3171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‒"/>
              <a:defRPr sz="3000">
                <a:solidFill>
                  <a:schemeClr val="bg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800">
                <a:solidFill>
                  <a:schemeClr val="bg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2600">
                <a:solidFill>
                  <a:schemeClr val="bg1"/>
                </a:solidFill>
              </a:defRPr>
            </a:lvl4pPr>
            <a:lvl5pPr marL="2057400" indent="-228600">
              <a:buFont typeface="Wingdings" panose="05000000000000000000" pitchFamily="2" charset="2"/>
              <a:buChar char="v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2010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C60B1-8167-48B6-87B5-E535188A5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6DFC-3A80-4B23-8F34-5E6B9B8F3E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84CC48-67B0-47C9-8C2A-E49682192C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1638300"/>
            <a:ext cx="5851525" cy="5016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4422866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D5211-F6B9-42B5-8EA5-81EA7F24EA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14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4409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44098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12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97157-E2D8-4A79-B927-A9CF00A4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5E358-2197-48B2-9A26-4B6D1F40DAE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79400" y="1839913"/>
            <a:ext cx="372268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0157CF-C48E-48AD-8925-20983337A9A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324350" y="1839913"/>
            <a:ext cx="284003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5AE4EE2-60BD-4146-90ED-AD7B882E4F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89912" y="1992313"/>
            <a:ext cx="372268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60ECB-197D-4597-B97F-D5D29B013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3D07944D-C9BC-4802-887A-2451CC2083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9094" y="3830881"/>
            <a:ext cx="3722688" cy="2000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8764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3323-0A4B-4291-A37F-4135FE20B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4D7B9-365F-4C6A-B80F-15C87BBCF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7E85D-F070-4B7F-9FE4-CDAEB177FCD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47919" y="1714500"/>
            <a:ext cx="5003311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35A39-33A5-4793-8D4D-18E01C32543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02350" y="1749425"/>
            <a:ext cx="5476875" cy="2462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DBBE6-0E4C-4A49-A93B-C4312111E2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619375" y="4343400"/>
            <a:ext cx="6076950" cy="1952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27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58900"/>
            <a:ext cx="5852160" cy="240364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300"/>
            <a:ext cx="5852160" cy="24242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08698E-D1CF-4C8D-AE08-B481224FF7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BDE543-094E-40E0-BF3B-8C1FBBCF322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52400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AC9E9C-0CC5-42F6-926A-496D9EA65C5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88075" y="4259263"/>
            <a:ext cx="5851525" cy="18018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55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6C063-05E6-4B81-9F11-8D8832737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729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2F62-2E1A-415E-8588-0D10ECAD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3B0444-9EC7-4457-9BF5-9298D13FA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8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32449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The official seal of the California Department of Education">
            <a:extLst>
              <a:ext uri="{FF2B5EF4-FFF2-40B4-BE49-F238E27FC236}">
                <a16:creationId xmlns:a16="http://schemas.microsoft.com/office/drawing/2014/main" id="{9327F4AD-5BBF-43C4-AF18-70C77C961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8081" y="2448361"/>
            <a:ext cx="2355839" cy="2380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47D50-9EDD-41E2-A649-0FC5756FF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66DFC-3A80-4B23-8F34-5E6B9B8F3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91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149D05-DD72-47E2-AC34-B09AF83C27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434DB716-4346-4392-B904-40164E6AF3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88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D089685-8E3D-4FD0-8556-D9F8CF8605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5938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Google Shape;40;p5">
            <a:extLst>
              <a:ext uri="{FF2B5EF4-FFF2-40B4-BE49-F238E27FC236}">
                <a16:creationId xmlns:a16="http://schemas.microsoft.com/office/drawing/2014/main" id="{9FD6E66A-D84D-45A9-93BA-C134ECF80D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79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 b="1">
                <a:solidFill>
                  <a:srgbClr val="80FF8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9648A-FFF9-4005-B3AD-7589B40A00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5779-AED6-42A4-B148-7011BD024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8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BF7E8-8715-44C7-AB4D-6A1CD54B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0CB1-6378-482F-9628-FBE17C2F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38300"/>
            <a:ext cx="11887200" cy="501590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4176A-0FCB-46B2-9A10-08C09007B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5779-AED6-42A4-B148-7011BD024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57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F1089-B6D6-44BE-A8B4-ABB4F1EFA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FFB99-5C60-4A25-9C78-8858D8696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638300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DD4EF-EAC0-4560-B942-D9517E5CA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40" y="1638299"/>
            <a:ext cx="5852160" cy="5015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4B9C2-EB5E-4723-BC8D-DD07909262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5779-AED6-42A4-B148-7011BD024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4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30BA-4F69-484D-94CF-A12CFCB3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899124"/>
            <a:ext cx="118872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The official seal of the California Department of Education">
            <a:extLst>
              <a:ext uri="{FF2B5EF4-FFF2-40B4-BE49-F238E27FC236}">
                <a16:creationId xmlns:a16="http://schemas.microsoft.com/office/drawing/2014/main" id="{27B09E01-EEB8-43B2-9841-EDF288266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152" y="2810668"/>
            <a:ext cx="2095696" cy="211752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9BFFE0-97CD-4DC1-AC71-5BCED0F6AF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5779-AED6-42A4-B148-7011BD024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5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D460932-8CB6-4C8F-B4AD-397CBB756A85}"/>
              </a:ext>
            </a:extLst>
          </p:cNvPr>
          <p:cNvSpPr/>
          <p:nvPr userDrawn="1"/>
        </p:nvSpPr>
        <p:spPr>
          <a:xfrm>
            <a:off x="-1" y="5298"/>
            <a:ext cx="12191999" cy="6852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35A081-3005-4A0A-8613-6F350DD754D9}"/>
              </a:ext>
            </a:extLst>
          </p:cNvPr>
          <p:cNvGrpSpPr/>
          <p:nvPr userDrawn="1"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4EA3A2-1F8E-4D59-8CCD-ADE780EA398C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58AE10-268E-471E-AD35-10FC854F29EF}"/>
                </a:ext>
              </a:extLst>
            </p:cNvPr>
            <p:cNvSpPr>
              <a:spLocks/>
            </p:cNvSpPr>
            <p:nvPr userDrawn="1"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ACA4FE-73B4-4E69-9F95-2126EED44CD0}"/>
              </a:ext>
            </a:extLst>
          </p:cNvPr>
          <p:cNvGrpSpPr/>
          <p:nvPr userDrawn="1"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id="12" name="Picture 11" descr="The official seal of the California Department of Education">
              <a:extLst>
                <a:ext uri="{FF2B5EF4-FFF2-40B4-BE49-F238E27FC236}">
                  <a16:creationId xmlns:a16="http://schemas.microsoft.com/office/drawing/2014/main" id="{229AE4EE-F2AE-45EA-8EDB-B364C7286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B3E5DD-A548-4B13-B011-AD7381826A90}"/>
                </a:ext>
              </a:extLst>
            </p:cNvPr>
            <p:cNvSpPr txBox="1"/>
            <p:nvPr userDrawn="1"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CALIFORNIA DEPARTMENT OF EDUCATION</a:t>
              </a:r>
            </a:p>
            <a:p>
              <a:pPr algn="ctr"/>
              <a:r>
                <a:rPr lang="en-US" sz="2400">
                  <a:solidFill>
                    <a:srgbClr val="0C4A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Tony Thurmond, State Superintendent of Public Instruction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6043B94-67A5-43F0-8312-3B3546AB5965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24000" y="2514600"/>
            <a:ext cx="9144000" cy="18288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26D2A7-F5FB-480D-9D59-F3B8ED148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C4A6D"/>
                </a:solidFill>
              </a:defRPr>
            </a:lvl1pPr>
          </a:lstStyle>
          <a:p>
            <a:fld id="{0C39CDE4-793C-4482-9A56-1E540F859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5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1DA39-DBB5-4B99-8A51-2C3AD6CB9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7D766DFC-3A80-4B23-8F34-5E6B9B8F3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0FF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D5E32-E8B3-4253-8BBE-0A9782D2C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317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5F815779-AED6-42A4-B148-7011BD0247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9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62" r:id="rId3"/>
    <p:sldLayoutId id="214748366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w="25400" cmpd="sng">
            <a:solidFill>
              <a:srgbClr val="ED8B6F"/>
            </a:solidFill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9D6BE-ACD9-49DF-8351-B78930F91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0C39CDE4-793C-4482-9A56-1E540F859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4A1B1-E27F-4A41-AED6-E34204D9A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C4A6D"/>
                </a:solidFill>
              </a:defRPr>
            </a:lvl1pPr>
          </a:lstStyle>
          <a:p>
            <a:fld id="{D6CDC8E9-B84D-471C-BA50-E2C499D683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7" r:id="rId3"/>
    <p:sldLayoutId id="2147483668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06051-2E81-433A-967C-AF8D1554A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647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DEE69842-7252-4EFC-9235-C1FD55AB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EE3BA-287D-433C-8F88-BDA36DDC6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6783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0C4A6D"/>
                </a:solidFill>
              </a:defRPr>
            </a:lvl1pPr>
          </a:lstStyle>
          <a:p>
            <a:fld id="{2283271A-7880-465A-ACA1-F2B95ABC6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34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C4A6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rgbClr val="0C4A6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0C4A6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0AFA68-59B4-4AB7-9DF5-F06BCC09554C}"/>
              </a:ext>
            </a:extLst>
          </p:cNvPr>
          <p:cNvSpPr/>
          <p:nvPr userDrawn="1"/>
        </p:nvSpPr>
        <p:spPr>
          <a:xfrm>
            <a:off x="1" y="6654200"/>
            <a:ext cx="12192000" cy="203799"/>
          </a:xfrm>
          <a:prstGeom prst="rect">
            <a:avLst/>
          </a:prstGeom>
          <a:solidFill>
            <a:srgbClr val="ED8B6F"/>
          </a:solidFill>
          <a:ln w="25400" cmpd="sng">
            <a:noFill/>
            <a:miter lim="800000"/>
            <a:extLst>
              <a:ext uri="{C807C97D-BFC1-408E-A445-0C87EB9F89A2}">
                <ask:lineSketchStyleProps xmlns=""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646D6-F85B-4CBD-B60A-8461FD7D9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28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FA630121-DC4E-4CA5-BD93-E97206AE12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1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1"/>
            <a:ext cx="11887200" cy="4488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94452-BD1E-480D-83DF-78B1FFBA8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6400" y="63096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ED76D-8188-4B28-B316-CD85396F4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753" r:id="rId4"/>
    <p:sldLayoutId id="2147483754" r:id="rId5"/>
    <p:sldLayoutId id="2147483751" r:id="rId6"/>
    <p:sldLayoutId id="2147483703" r:id="rId7"/>
    <p:sldLayoutId id="2147483690" r:id="rId8"/>
    <p:sldLayoutId id="2147483736" r:id="rId9"/>
    <p:sldLayoutId id="2147483691" r:id="rId10"/>
    <p:sldLayoutId id="2147483752" r:id="rId11"/>
    <p:sldLayoutId id="2147483692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99FF9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‒"/>
        <a:defRPr sz="3000" kern="1200">
          <a:solidFill>
            <a:schemeClr val="bg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4A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28EC11-7AAC-4049-9A83-CF2265C43055}"/>
              </a:ext>
            </a:extLst>
          </p:cNvPr>
          <p:cNvSpPr/>
          <p:nvPr userDrawn="1"/>
        </p:nvSpPr>
        <p:spPr>
          <a:xfrm rot="5400000">
            <a:off x="5730240" y="396240"/>
            <a:ext cx="731520" cy="1219199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4F9F5-9568-4EE1-80A6-57C3752A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752BC-2660-4A7B-8B2C-4206F3E2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oogle Shape;40;p5">
            <a:extLst>
              <a:ext uri="{FF2B5EF4-FFF2-40B4-BE49-F238E27FC236}">
                <a16:creationId xmlns:a16="http://schemas.microsoft.com/office/drawing/2014/main" id="{BB33C76D-A160-4E3E-9140-EE2DE7105F1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980260" y="6172200"/>
            <a:ext cx="90694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8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4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AA8E1-F29F-43E9-95CA-2912C3F5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192" y="114300"/>
            <a:ext cx="11887200" cy="150298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California Department of Education: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Welcome and Introductions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Collage of Children with the words Everyone Belongs Todos Somos Unidos.">
            <a:extLst>
              <a:ext uri="{FF2B5EF4-FFF2-40B4-BE49-F238E27FC236}">
                <a16:creationId xmlns:a16="http://schemas.microsoft.com/office/drawing/2014/main" id="{1666255E-8A82-4478-9DA0-75B5F3D26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483" y="1638300"/>
            <a:ext cx="5897033" cy="44227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ECBBE-C740-4DC6-AD12-BF9691A6AD0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37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E61A5-AA39-04DC-F6A4-EA877A55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Eligibility and Priority Management Bulletin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06985-14D2-8A9D-7284-B0DBE9A5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Management Bulletin (MB)</a:t>
            </a:r>
            <a:r>
              <a:rPr lang="en-US" dirty="0">
                <a:cs typeface="Arial"/>
              </a:rPr>
              <a:t> 23-01 on Eligibility and Priority covers the following changes to the California State Preschool Program (CSPP):</a:t>
            </a:r>
          </a:p>
          <a:p>
            <a:pPr lvl="1"/>
            <a:r>
              <a:rPr lang="en-US" dirty="0">
                <a:cs typeface="Arial"/>
              </a:rPr>
              <a:t>24-month eligibility</a:t>
            </a:r>
          </a:p>
          <a:p>
            <a:pPr lvl="1"/>
            <a:r>
              <a:rPr lang="en-US" dirty="0">
                <a:cs typeface="Arial"/>
              </a:rPr>
              <a:t>Increase to income threshold: 100 percent of State Median Income (SMI)</a:t>
            </a:r>
          </a:p>
          <a:p>
            <a:pPr lvl="1"/>
            <a:r>
              <a:rPr lang="en-US" dirty="0">
                <a:cs typeface="Arial"/>
              </a:rPr>
              <a:t>New eligibility categories </a:t>
            </a:r>
          </a:p>
          <a:p>
            <a:pPr lvl="1"/>
            <a:r>
              <a:rPr lang="en-US" dirty="0">
                <a:cs typeface="Arial"/>
              </a:rPr>
              <a:t>New enrollment priorities</a:t>
            </a:r>
          </a:p>
          <a:p>
            <a:pPr lvl="1"/>
            <a:r>
              <a:rPr lang="en-US" dirty="0">
                <a:cs typeface="Arial"/>
              </a:rPr>
              <a:t>New non-countable income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8B039-D156-CA31-90C9-4C9ED0AF01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A74813-043C-43CB-9E82-7CAA19F318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41993"/>
      </p:ext>
    </p:extLst>
  </p:cSld>
  <p:clrMapOvr>
    <a:masterClrMapping/>
  </p:clrMapOvr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BADF-BF92-B514-F514-42E1B4C1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Frequently Asked Questions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E841-2202-4F1C-D2A7-6B4734FB9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Arial"/>
              </a:rPr>
              <a:t>Exceptional Needs: </a:t>
            </a:r>
          </a:p>
          <a:p>
            <a:pPr lvl="1"/>
            <a:r>
              <a:rPr lang="en-US" dirty="0">
                <a:cs typeface="Arial"/>
              </a:rPr>
              <a:t>Questions about the set-aside requirements for children with disabilities</a:t>
            </a:r>
          </a:p>
          <a:p>
            <a:pPr lvl="1">
              <a:spcAft>
                <a:spcPts val="1800"/>
              </a:spcAft>
            </a:pPr>
            <a:r>
              <a:rPr lang="en-US" dirty="0">
                <a:cs typeface="Arial"/>
              </a:rPr>
              <a:t>Questions about blending funding from the school district to serve children with disabilities in both special education settings and CSPP</a:t>
            </a:r>
          </a:p>
          <a:p>
            <a:r>
              <a:rPr lang="en-US" dirty="0">
                <a:cs typeface="Arial"/>
              </a:rPr>
              <a:t>Please join the webinar specific to the upcoming MB on Children with Disabilities (Children with Exceptional Needs) on February 10, from 10 a.m. - 11:30 a.m. for questions around these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3B63C-23A6-E8C6-02C7-9E57538CB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4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BADF-BF92-B514-F514-42E1B4C1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Frequently Asked Questions (2)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E841-2202-4F1C-D2A7-6B4734FB9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+mn-lt"/>
                <a:cs typeface="+mn-lt"/>
              </a:rPr>
              <a:t>Q: Do parents have parental choice between Transitional Kindergarten (TK) and full-day CSPP?</a:t>
            </a:r>
          </a:p>
          <a:p>
            <a:r>
              <a:rPr lang="en-US" dirty="0">
                <a:cs typeface="Arial"/>
              </a:rPr>
              <a:t>A: YES! Parents can choose to enroll their child in TK or not - it is up to the parent. If the child is TK age eligible but is NOT ENROLLED in TK, the child can receive full-day CSPP services. Only when the child IS ENROLLED in TK that the child is limited to part-day CSPP for extended learning and care.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3B63C-23A6-E8C6-02C7-9E57538CB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3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BADF-BF92-B514-F514-42E1B4C1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6" y="-89278"/>
            <a:ext cx="118872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Frequently Asked Questions (3)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E841-2202-4F1C-D2A7-6B4734FB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3244"/>
            <a:ext cx="11887200" cy="476792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+mn-lt"/>
                <a:cs typeface="+mn-lt"/>
              </a:rPr>
              <a:t>Q: What documentation is needed to prove eligibility when a child is enrolled under the "means-tested government program" eligibility?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A: Families will need to provide documentation of CURRENT certification in the means-tested government program. Depending on the program the family member is certified for the documentation may change – it could be a printout of benefits, something equivalent to the Notice of Action we use for CSPP, or current medical card/enrollment paperwork (for Medi-Cal),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3B63C-23A6-E8C6-02C7-9E57538CB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7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BADF-BF92-B514-F514-42E1B4C19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38" y="-206509"/>
            <a:ext cx="118872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Frequently Asked Questions (4)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E841-2202-4F1C-D2A7-6B4734FB9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3784" y="1277815"/>
            <a:ext cx="11887200" cy="511159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+mn-lt"/>
                <a:cs typeface="+mn-lt"/>
              </a:rPr>
              <a:t>Q: If a family is enrolled under the "means-tested government program" eligibility, does the contractor report their income as zero?</a:t>
            </a:r>
            <a:endParaRPr lang="en-US" dirty="0">
              <a:cs typeface="Arial"/>
            </a:endParaRPr>
          </a:p>
          <a:p>
            <a:r>
              <a:rPr lang="en-US" dirty="0">
                <a:cs typeface="Arial"/>
              </a:rPr>
              <a:t>A: No. </a:t>
            </a:r>
            <a:r>
              <a:rPr lang="en-US" dirty="0">
                <a:ea typeface="+mn-lt"/>
                <a:cs typeface="+mn-lt"/>
              </a:rPr>
              <a:t>Families must provide documentation of the income declared on the application for the means-tested government program as it will be used for prioritizing enrollment and calculating family fees. </a:t>
            </a:r>
          </a:p>
          <a:p>
            <a:pPr indent="0">
              <a:buNone/>
            </a:pPr>
            <a:r>
              <a:rPr lang="en-US" dirty="0">
                <a:ea typeface="+mn-lt"/>
                <a:cs typeface="+mn-lt"/>
              </a:rPr>
              <a:t>If</a:t>
            </a:r>
            <a:r>
              <a:rPr lang="en-US" sz="3200" dirty="0">
                <a:ea typeface="+mn-lt"/>
                <a:cs typeface="+mn-lt"/>
              </a:rPr>
              <a:t> the </a:t>
            </a:r>
            <a:r>
              <a:rPr lang="en-US" dirty="0">
                <a:ea typeface="+mn-lt"/>
                <a:cs typeface="+mn-lt"/>
              </a:rPr>
              <a:t>application</a:t>
            </a:r>
            <a:r>
              <a:rPr lang="en-US" sz="3200" dirty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for the</a:t>
            </a:r>
            <a:r>
              <a:rPr lang="en-US" sz="3200" dirty="0">
                <a:ea typeface="+mn-lt"/>
                <a:cs typeface="+mn-lt"/>
              </a:rPr>
              <a:t> means-tested government </a:t>
            </a:r>
            <a:r>
              <a:rPr lang="en-US" dirty="0">
                <a:ea typeface="+mn-lt"/>
                <a:cs typeface="+mn-lt"/>
              </a:rPr>
              <a:t>program is </a:t>
            </a:r>
            <a:r>
              <a:rPr lang="en-US" sz="3200" dirty="0">
                <a:ea typeface="+mn-lt"/>
                <a:cs typeface="+mn-lt"/>
              </a:rPr>
              <a:t>not be available</a:t>
            </a:r>
            <a:r>
              <a:rPr lang="en-US" dirty="0">
                <a:ea typeface="+mn-lt"/>
                <a:cs typeface="+mn-lt"/>
              </a:rPr>
              <a:t> to the family</a:t>
            </a:r>
            <a:r>
              <a:rPr lang="en-US" sz="3200" dirty="0">
                <a:ea typeface="+mn-lt"/>
                <a:cs typeface="+mn-lt"/>
              </a:rPr>
              <a:t>, </a:t>
            </a:r>
            <a:r>
              <a:rPr lang="en-US" dirty="0">
                <a:ea typeface="+mn-lt"/>
                <a:cs typeface="+mn-lt"/>
              </a:rPr>
              <a:t>the </a:t>
            </a:r>
            <a:r>
              <a:rPr lang="en-US" sz="3200" dirty="0">
                <a:ea typeface="+mn-lt"/>
                <a:cs typeface="+mn-lt"/>
              </a:rPr>
              <a:t>family </a:t>
            </a:r>
            <a:r>
              <a:rPr lang="en-US" dirty="0">
                <a:ea typeface="+mn-lt"/>
                <a:cs typeface="+mn-lt"/>
              </a:rPr>
              <a:t>must self-certify: </a:t>
            </a:r>
          </a:p>
          <a:p>
            <a:pPr marL="1143000" lvl="1" indent="-457200">
              <a:buFont typeface="Arial" panose="020B0604020202020204" pitchFamily="34" charset="0"/>
              <a:buChar char="̶"/>
            </a:pPr>
            <a:r>
              <a:rPr lang="en-US" sz="3000" dirty="0">
                <a:ea typeface="+mn-lt"/>
                <a:cs typeface="+mn-lt"/>
              </a:rPr>
              <a:t>That they do not have access to the application </a:t>
            </a:r>
          </a:p>
          <a:p>
            <a:pPr marL="1143000" lvl="1" indent="-457200">
              <a:buFont typeface="Arial" panose="020B0604020202020204" pitchFamily="34" charset="0"/>
              <a:buChar char="̶"/>
            </a:pPr>
            <a:r>
              <a:rPr lang="en-US" sz="3000" dirty="0">
                <a:ea typeface="+mn-lt"/>
                <a:cs typeface="+mn-lt"/>
              </a:rPr>
              <a:t>The income that was declared on the application for the means-tested government program, to the best of their recollection.</a:t>
            </a:r>
            <a:endParaRPr lang="en-US" sz="3000" dirty="0">
              <a:cs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3B63C-23A6-E8C6-02C7-9E57538CB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66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BADF-BF92-B514-F514-42E1B4C1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cs typeface="Arial"/>
              </a:rPr>
              <a:t>Frequently Asked Questions (5)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EE841-2202-4F1C-D2A7-6B4734FB9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+mn-lt"/>
                <a:cs typeface="+mn-lt"/>
              </a:rPr>
              <a:t>Q: For families in full-day CSPP enrolling with no need what hours can be authorized, and how are the hours determined?</a:t>
            </a:r>
          </a:p>
          <a:p>
            <a:r>
              <a:rPr lang="en-US" dirty="0">
                <a:cs typeface="Arial"/>
              </a:rPr>
              <a:t>A: </a:t>
            </a:r>
            <a:r>
              <a:rPr lang="en-US" dirty="0">
                <a:ea typeface="+mn-lt"/>
                <a:cs typeface="+mn-lt"/>
              </a:rPr>
              <a:t>Children enrolled in full-day CSPP with no established need ("No Need" &amp; CSPP Neighborhood School Eligibility) may be enrolled for no more than 10 hours per day and five days per week. This information can be found in </a:t>
            </a:r>
            <a:r>
              <a:rPr lang="en-US" i="1" dirty="0">
                <a:ea typeface="+mn-lt"/>
                <a:cs typeface="+mn-lt"/>
              </a:rPr>
              <a:t>Title</a:t>
            </a:r>
            <a:r>
              <a:rPr lang="en-US" dirty="0">
                <a:ea typeface="+mn-lt"/>
                <a:cs typeface="+mn-lt"/>
              </a:rPr>
              <a:t> 5 Section 17754. Contractors will determine the hours the family is certified for based on the parent's request of hours needed.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3B63C-23A6-E8C6-02C7-9E57538CB6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0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503B-2397-4BBD-8E0A-0AA11529F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6139" y="2116575"/>
            <a:ext cx="4037045" cy="196090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Arial"/>
              </a:rPr>
              <a:t>Questions</a:t>
            </a:r>
          </a:p>
        </p:txBody>
      </p:sp>
      <p:pic>
        <p:nvPicPr>
          <p:cNvPr id="8" name="Content Placeholder 8" descr="Child, outdoor in front of water table playing with a rubber water toy.">
            <a:extLst>
              <a:ext uri="{FF2B5EF4-FFF2-40B4-BE49-F238E27FC236}">
                <a16:creationId xmlns:a16="http://schemas.microsoft.com/office/drawing/2014/main" id="{627D138C-718F-47A7-9ACB-E9D6B57F09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438539"/>
            <a:ext cx="7140668" cy="4772361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1B36E-31D8-4F6B-A342-9C966135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522" y="5341775"/>
            <a:ext cx="7942477" cy="8436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-1828800">
              <a:buNone/>
            </a:pPr>
            <a:r>
              <a:rPr lang="en-US" sz="2400">
                <a:ea typeface="+mn-lt"/>
                <a:cs typeface="+mn-lt"/>
              </a:rPr>
              <a:t>Photo Credit: Kidango Decoto Center; Union City, CA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1A327-3A17-46EA-BDFD-7B15909AB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608DE-72A6-4621-8C24-CDFC0FE1ED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9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2A3CB4-0EA8-4604-9E5E-0163DA69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1" y="-285728"/>
            <a:ext cx="11887200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  <a:cs typeface="Arial"/>
              </a:rPr>
              <a:t>Closing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2" name="Content Placeholder 11" descr="Child, outdoor with hula-hoop.">
            <a:extLst>
              <a:ext uri="{FF2B5EF4-FFF2-40B4-BE49-F238E27FC236}">
                <a16:creationId xmlns:a16="http://schemas.microsoft.com/office/drawing/2014/main" id="{DAF2EBC4-EBFF-4123-888A-9F73A834C0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509" y="969696"/>
            <a:ext cx="6645564" cy="4402016"/>
          </a:xfrm>
          <a:prstGeom prst="flowChartPreparation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A5BD9F-0B89-4CF9-9585-8278E1A2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52832" y="5630165"/>
            <a:ext cx="7286336" cy="421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Photo Credit: Ford and Shannon TK; Richmond, CA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D04483-B5F0-4803-A316-8DB32AC83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ED76D-8188-4B28-B316-CD85396F47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07950"/>
      </p:ext>
    </p:extLst>
  </p:cSld>
  <p:clrMapOvr>
    <a:masterClrMapping/>
  </p:clrMapOvr>
</p:sld>
</file>

<file path=ppt/theme/theme1.xml><?xml version="1.0" encoding="utf-8"?>
<a:theme xmlns:a="http://schemas.openxmlformats.org/drawingml/2006/main" name="CDE Set 1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DE Set 2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DE Set 3">
  <a:themeElements>
    <a:clrScheme name="Custom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80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DE Set 4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DE Set 5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DE Set 6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E Set 7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DE Set 1">
  <a:themeElements>
    <a:clrScheme name="Custom 20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66"/>
      </a:hlink>
      <a:folHlink>
        <a:srgbClr val="FFC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DE Set 1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589</Words>
  <Application>Microsoft Office PowerPoint</Application>
  <PresentationFormat>Widescreen</PresentationFormat>
  <Paragraphs>50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CDE Set 1</vt:lpstr>
      <vt:lpstr>CDE Set 2</vt:lpstr>
      <vt:lpstr>CDE Set 3</vt:lpstr>
      <vt:lpstr>CDE Set 4</vt:lpstr>
      <vt:lpstr>CDE Set 5</vt:lpstr>
      <vt:lpstr>CDE Set 6</vt:lpstr>
      <vt:lpstr>CDE Set 7</vt:lpstr>
      <vt:lpstr>CDE Set 1</vt:lpstr>
      <vt:lpstr>CDE Set 1</vt:lpstr>
      <vt:lpstr>California Department of Education: Welcome and Introductions </vt:lpstr>
      <vt:lpstr>Eligibility and Priority Management Bulletin</vt:lpstr>
      <vt:lpstr>Frequently Asked Questions</vt:lpstr>
      <vt:lpstr>Frequently Asked Questions (2)</vt:lpstr>
      <vt:lpstr>Frequently Asked Questions (3)</vt:lpstr>
      <vt:lpstr>Frequently Asked Questions (4)</vt:lpstr>
      <vt:lpstr>Frequently Asked Questions (5)</vt:lpstr>
      <vt:lpstr>Questions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Eligibility and Priority TA - Elementary (CA Dept Education)</dc:title>
  <dc:subject>Eligibility and Priority Technical Assistance webinar guidance for California State Preschool Programs.</dc:subject>
  <dc:creator/>
  <cp:lastModifiedBy/>
  <cp:revision>1</cp:revision>
  <dcterms:created xsi:type="dcterms:W3CDTF">2023-02-28T18:03:01Z</dcterms:created>
  <dcterms:modified xsi:type="dcterms:W3CDTF">2023-05-17T20:41:52Z</dcterms:modified>
</cp:coreProperties>
</file>