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330" r:id="rId3"/>
    <p:sldId id="331" r:id="rId4"/>
    <p:sldId id="321" r:id="rId5"/>
    <p:sldId id="332" r:id="rId6"/>
    <p:sldId id="328" r:id="rId7"/>
    <p:sldId id="329" r:id="rId8"/>
    <p:sldId id="333" r:id="rId9"/>
    <p:sldId id="30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chnical Assistance Session" id="{4A08F715-1D89-460D-B700-DFC6CA7B2271}">
          <p14:sldIdLst>
            <p14:sldId id="256"/>
            <p14:sldId id="330"/>
            <p14:sldId id="331"/>
            <p14:sldId id="321"/>
            <p14:sldId id="332"/>
            <p14:sldId id="328"/>
            <p14:sldId id="329"/>
            <p14:sldId id="333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7A8"/>
    <a:srgbClr val="093958"/>
    <a:srgbClr val="FFD36D"/>
    <a:srgbClr val="003A5C"/>
    <a:srgbClr val="EF907B"/>
    <a:srgbClr val="9ACAEC"/>
    <a:srgbClr val="F2CC7E"/>
    <a:srgbClr val="E68973"/>
    <a:srgbClr val="1A1464"/>
    <a:srgbClr val="01B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443F6-26BA-CD23-5B7F-98AAAFE01CDA}" v="370" dt="2023-05-10T03:36:45.059"/>
    <p1510:client id="{973356DB-977D-461B-F65D-9DAEED7C6FAF}" v="2" dt="2023-05-10T16:29:31.892"/>
    <p1510:client id="{F0C56392-1F46-C650-DBD3-5EF6F59D602F}" v="9" dt="2023-05-10T16:00:20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3850" autoAdjust="0"/>
  </p:normalViewPr>
  <p:slideViewPr>
    <p:cSldViewPr snapToGrid="0">
      <p:cViewPr varScale="1">
        <p:scale>
          <a:sx n="63" d="100"/>
          <a:sy n="63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6AFD7-1E53-B541-8392-C91F30DBBE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100C4-3559-AD48-84A2-FA6731F903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5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0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6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5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0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4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8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6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100C4-3559-AD48-84A2-FA6731F903E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de.ca.gov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de.ca.gov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de.ca.gov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CB88D0-A6C2-4683-FB15-A6585A133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922" t="14884" r="27548" b="6857"/>
          <a:stretch/>
        </p:blipFill>
        <p:spPr>
          <a:xfrm>
            <a:off x="4645206" y="0"/>
            <a:ext cx="7546794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8816E-B731-BE8A-03C0-A27C52E279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5786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EEA53-099B-4AF2-4ACF-4B2DBE89D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338" y="825133"/>
            <a:ext cx="3890674" cy="1824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EE616-206D-C957-66C0-BE7F54E44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218" y="3222170"/>
            <a:ext cx="3976914" cy="1262743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F5D05-4312-7F24-7C3B-D68ACB049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7218" y="4542970"/>
            <a:ext cx="3976915" cy="772886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C4C9A6D-C8AA-6375-D1D0-86C139484F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525" y="5842358"/>
            <a:ext cx="5056188" cy="23890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D36D"/>
                </a:solidFill>
              </a:defRPr>
            </a:lvl1pPr>
            <a:lvl2pPr marL="457200" indent="0" algn="ctr">
              <a:buFontTx/>
              <a:buNone/>
              <a:defRPr sz="1200">
                <a:solidFill>
                  <a:srgbClr val="FBE7A8"/>
                </a:solidFill>
              </a:defRPr>
            </a:lvl2pPr>
            <a:lvl3pPr marL="914400" indent="0" algn="ctr">
              <a:buFontTx/>
              <a:buNone/>
              <a:defRPr sz="1200">
                <a:solidFill>
                  <a:srgbClr val="FBE7A8"/>
                </a:solidFill>
              </a:defRPr>
            </a:lvl3pPr>
            <a:lvl4pPr marL="1371600" indent="0" algn="ctr">
              <a:buFontTx/>
              <a:buNone/>
              <a:defRPr sz="1200">
                <a:solidFill>
                  <a:srgbClr val="FBE7A8"/>
                </a:solidFill>
              </a:defRPr>
            </a:lvl4pPr>
            <a:lvl5pPr marL="1828800" indent="0" algn="ctr">
              <a:buFontTx/>
              <a:buNone/>
              <a:defRPr sz="1200">
                <a:solidFill>
                  <a:srgbClr val="FBE7A8"/>
                </a:solidFill>
              </a:defRPr>
            </a:lvl5pPr>
          </a:lstStyle>
          <a:p>
            <a:pPr lvl="0"/>
            <a:r>
              <a:rPr lang="en-US"/>
              <a:t>October 11, 2022</a:t>
            </a:r>
          </a:p>
        </p:txBody>
      </p:sp>
    </p:spTree>
    <p:extLst>
      <p:ext uri="{BB962C8B-B14F-4D97-AF65-F5344CB8AC3E}">
        <p14:creationId xmlns:p14="http://schemas.microsoft.com/office/powerpoint/2010/main" val="1524608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2CFD8F-1681-1C95-65BF-ED800CDCD1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3934" y="449464"/>
            <a:ext cx="5240365" cy="52988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06E74-5A0D-0D33-09EE-6B1B70FA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1626324"/>
            <a:ext cx="5240365" cy="4121627"/>
          </a:xfr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2400" b="0" i="0">
                <a:solidFill>
                  <a:srgbClr val="09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551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B52A8F-15BA-ED5E-4A01-24388FC4CC13}"/>
              </a:ext>
            </a:extLst>
          </p:cNvPr>
          <p:cNvSpPr/>
          <p:nvPr userDrawn="1"/>
        </p:nvSpPr>
        <p:spPr>
          <a:xfrm>
            <a:off x="8043403" y="1184934"/>
            <a:ext cx="2452812" cy="4388030"/>
          </a:xfrm>
          <a:prstGeom prst="roundRect">
            <a:avLst>
              <a:gd name="adj" fmla="val 8383"/>
            </a:avLst>
          </a:prstGeom>
          <a:solidFill>
            <a:srgbClr val="FBE7A8">
              <a:alpha val="601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E3EFDC7-440D-2BEE-9640-D9531DCFF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6014" y="2125618"/>
            <a:ext cx="2144358" cy="32083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93B111-DD04-0609-6716-F7E741AA2C70}"/>
              </a:ext>
            </a:extLst>
          </p:cNvPr>
          <p:cNvSpPr/>
          <p:nvPr userDrawn="1"/>
        </p:nvSpPr>
        <p:spPr>
          <a:xfrm>
            <a:off x="4469898" y="1162709"/>
            <a:ext cx="3209872" cy="4388030"/>
          </a:xfrm>
          <a:prstGeom prst="roundRect">
            <a:avLst>
              <a:gd name="adj" fmla="val 8383"/>
            </a:avLst>
          </a:prstGeom>
          <a:solidFill>
            <a:srgbClr val="FBE7A8">
              <a:alpha val="601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EBC6798-FEFD-4BD9-CCBB-55825A4E5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7314" y="2125618"/>
            <a:ext cx="2877355" cy="32083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94019E2-3D5B-86D0-BAA1-B69FA9808375}"/>
              </a:ext>
            </a:extLst>
          </p:cNvPr>
          <p:cNvSpPr/>
          <p:nvPr userDrawn="1"/>
        </p:nvSpPr>
        <p:spPr>
          <a:xfrm>
            <a:off x="1645209" y="1184934"/>
            <a:ext cx="2452812" cy="4388030"/>
          </a:xfrm>
          <a:prstGeom prst="roundRect">
            <a:avLst>
              <a:gd name="adj" fmla="val 8383"/>
            </a:avLst>
          </a:prstGeom>
          <a:solidFill>
            <a:srgbClr val="FBE7A8">
              <a:alpha val="601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0E8CA78-C59B-EFA4-2E00-23C0A12E3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514" y="2125618"/>
            <a:ext cx="2144358" cy="32083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F9EA53-7A05-F5A2-25A8-D3047BD96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9250" y="461188"/>
            <a:ext cx="1333500" cy="133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B00533-6B68-37BD-8D03-3301F95706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9122" y="461188"/>
            <a:ext cx="1333500" cy="133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356FAD-B32C-06A8-30C6-08A73F4358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9648" y="461188"/>
            <a:ext cx="1333500" cy="1333500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17CE3E-8142-E693-937C-79238C6BFB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9648" y="943429"/>
            <a:ext cx="1333500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090ADD38-8A75-B7A6-2519-AB88ABBD1B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29250" y="943429"/>
            <a:ext cx="1333500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A89E6F8-EA1F-7EAA-C4B7-303DD27C85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45410" y="943429"/>
            <a:ext cx="1327212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86411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4BD53D1-52D4-F02F-D577-98DACB25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609396"/>
            <a:ext cx="10711541" cy="63929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 b="1" i="0">
                <a:solidFill>
                  <a:srgbClr val="09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0E8CA78-C59B-EFA4-2E00-23C0A12E3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flipH="1">
            <a:off x="4343948" y="3362072"/>
            <a:ext cx="1409093" cy="216550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327EC1E4-DECA-3E39-F25B-52D923F8BA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6077" y="3362072"/>
            <a:ext cx="1386801" cy="216550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188BCCF-0447-6153-2D7A-5039C9757D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8420" y="3362072"/>
            <a:ext cx="1441623" cy="213931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B579F4D8-1A48-F84E-D407-78814727C0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37952" y="3362072"/>
            <a:ext cx="1409092" cy="213931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38F359E-AADE-49A8-7F3F-E15B11EFA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5113" y="1833926"/>
            <a:ext cx="9601773" cy="1404910"/>
          </a:xfrm>
          <a:prstGeom prst="rect">
            <a:avLst/>
          </a:prstGeom>
        </p:spPr>
      </p:pic>
      <p:sp>
        <p:nvSpPr>
          <p:cNvPr id="55" name="Text Placeholder 30">
            <a:extLst>
              <a:ext uri="{FF2B5EF4-FFF2-40B4-BE49-F238E27FC236}">
                <a16:creationId xmlns:a16="http://schemas.microsoft.com/office/drawing/2014/main" id="{1643F185-165B-6038-34C5-73A95DB28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6078" y="2333920"/>
            <a:ext cx="1386801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Text Placeholder 30">
            <a:extLst>
              <a:ext uri="{FF2B5EF4-FFF2-40B4-BE49-F238E27FC236}">
                <a16:creationId xmlns:a16="http://schemas.microsoft.com/office/drawing/2014/main" id="{D6DD9654-D8B4-CE12-1670-390EBD6668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3949" y="2332602"/>
            <a:ext cx="1409093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E392908B-E3EB-2A69-6D0E-87EEB927A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0951" y="2332602"/>
            <a:ext cx="1409092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30">
            <a:extLst>
              <a:ext uri="{FF2B5EF4-FFF2-40B4-BE49-F238E27FC236}">
                <a16:creationId xmlns:a16="http://schemas.microsoft.com/office/drawing/2014/main" id="{759EB013-877A-6BEF-6D37-B2DA49A2E0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37952" y="2332602"/>
            <a:ext cx="1409092" cy="39914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1487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5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0BDD80-4ACE-6114-51C2-D2E6B546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DFACFC-17BB-7E01-377D-CCA8982E98DC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453FCE1-3B20-5EEA-0B87-1CB938AC7E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452" y="6331009"/>
            <a:ext cx="2161974" cy="3707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C8F4D-5464-A5C2-6891-E474211F0995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0FDD48A-7F8D-ABE3-319B-846C074AB4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0546" y="2143591"/>
            <a:ext cx="9470908" cy="1176715"/>
          </a:xfrm>
        </p:spPr>
        <p:txBody>
          <a:bodyPr anchor="t">
            <a:noAutofit/>
          </a:bodyPr>
          <a:lstStyle>
            <a:lvl1pPr algn="ctr">
              <a:defRPr sz="7200" b="1" i="0">
                <a:solidFill>
                  <a:srgbClr val="FBE7A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2016EA3-F71E-A742-6776-C0430B6DB37C}"/>
              </a:ext>
            </a:extLst>
          </p:cNvPr>
          <p:cNvSpPr txBox="1">
            <a:spLocks/>
          </p:cNvSpPr>
          <p:nvPr userDrawn="1"/>
        </p:nvSpPr>
        <p:spPr>
          <a:xfrm>
            <a:off x="5616221" y="6385252"/>
            <a:ext cx="6036933" cy="301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chemeClr val="bg1"/>
                </a:solidFill>
                <a:latin typeface="+mn-lt"/>
              </a:rPr>
              <a:t>www.cde.ca.gov      • • •    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PG | </a:t>
            </a:r>
            <a:fld id="{955DD801-7B33-7D4A-BC18-AE90346A4761}" type="slidenum">
              <a:rPr lang="en-US" sz="12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921CB62-4785-A1AF-7303-707C9A77BE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07541" y="4189757"/>
            <a:ext cx="3976915" cy="1176715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rgbClr val="FBE7A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Name:</a:t>
            </a:r>
          </a:p>
          <a:p>
            <a:r>
              <a:rPr lang="en-US"/>
              <a:t>Phone:</a:t>
            </a:r>
          </a:p>
          <a:p>
            <a:r>
              <a:rPr lang="en-US"/>
              <a:t>Email: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AB71C8-D45C-B290-7742-FF49041924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7542" y="3735388"/>
            <a:ext cx="3976914" cy="4540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FBE7A8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0B6C8006-1A3C-650E-9C51-D33DE8C05AF4}"/>
              </a:ext>
            </a:extLst>
          </p:cNvPr>
          <p:cNvSpPr/>
          <p:nvPr userDrawn="1"/>
        </p:nvSpPr>
        <p:spPr>
          <a:xfrm>
            <a:off x="9665494" y="6330699"/>
            <a:ext cx="1014412" cy="3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57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0BDD80-4ACE-6114-51C2-D2E6B546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DFACFC-17BB-7E01-377D-CCA8982E98DC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453FCE1-3B20-5EEA-0B87-1CB938AC7E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452" y="6331009"/>
            <a:ext cx="2161974" cy="3707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C8F4D-5464-A5C2-6891-E474211F0995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0FDD48A-7F8D-ABE3-319B-846C074AB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546" y="2387607"/>
            <a:ext cx="9470908" cy="1698177"/>
          </a:xfrm>
        </p:spPr>
        <p:txBody>
          <a:bodyPr anchor="t">
            <a:normAutofit/>
          </a:bodyPr>
          <a:lstStyle>
            <a:lvl1pPr algn="ctr">
              <a:defRPr sz="3200" b="0" i="0">
                <a:solidFill>
                  <a:srgbClr val="FBE7A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2016EA3-F71E-A742-6776-C0430B6DB37C}"/>
              </a:ext>
            </a:extLst>
          </p:cNvPr>
          <p:cNvSpPr txBox="1">
            <a:spLocks/>
          </p:cNvSpPr>
          <p:nvPr userDrawn="1"/>
        </p:nvSpPr>
        <p:spPr>
          <a:xfrm>
            <a:off x="5616221" y="6385252"/>
            <a:ext cx="6036933" cy="301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chemeClr val="bg1"/>
                </a:solidFill>
                <a:latin typeface="+mn-lt"/>
              </a:rPr>
              <a:t>www.cde.ca.gov      • • •    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PG | </a:t>
            </a:r>
            <a:fld id="{955DD801-7B33-7D4A-BC18-AE90346A4761}" type="slidenum">
              <a:rPr lang="en-US" sz="12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8D97C64-BA52-6349-D649-BA44003B352D}"/>
              </a:ext>
            </a:extLst>
          </p:cNvPr>
          <p:cNvSpPr/>
          <p:nvPr userDrawn="1"/>
        </p:nvSpPr>
        <p:spPr>
          <a:xfrm>
            <a:off x="9665494" y="6330699"/>
            <a:ext cx="1014412" cy="3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0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, basket, container&#10;&#10;Description automatically generated">
            <a:extLst>
              <a:ext uri="{FF2B5EF4-FFF2-40B4-BE49-F238E27FC236}">
                <a16:creationId xmlns:a16="http://schemas.microsoft.com/office/drawing/2014/main" id="{379A81AD-53C1-E6C2-4FD5-6348E3C33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8" t="5023" b="15065"/>
          <a:stretch/>
        </p:blipFill>
        <p:spPr>
          <a:xfrm>
            <a:off x="6558929" y="0"/>
            <a:ext cx="563307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B8CD55-AEB2-AF39-D241-1646E35FF3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15340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D794D4-21DE-2C13-D014-D3D277408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432" y="2064504"/>
            <a:ext cx="5513354" cy="2727330"/>
          </a:xfrm>
        </p:spPr>
        <p:txBody>
          <a:bodyPr lIns="0" tIns="0" rIns="0" bIns="0" anchor="t" anchorCtr="0">
            <a:noAutofit/>
          </a:bodyPr>
          <a:lstStyle>
            <a:lvl1pPr>
              <a:defRPr>
                <a:solidFill>
                  <a:srgbClr val="093958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endParaRPr lang="en-US" sz="5400" b="1">
              <a:solidFill>
                <a:srgbClr val="0939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790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50418-251B-99DC-B1C4-D690FF201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0FDD48A-7F8D-ABE3-319B-846C074AB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2468" y="2246148"/>
            <a:ext cx="8907063" cy="2160908"/>
          </a:xfrm>
        </p:spPr>
        <p:txBody>
          <a:bodyPr anchor="t">
            <a:normAutofit/>
          </a:bodyPr>
          <a:lstStyle>
            <a:lvl1pPr algn="ctr">
              <a:defRPr sz="3200" b="0" i="0">
                <a:solidFill>
                  <a:srgbClr val="09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06899-3AC6-F253-BF46-4E23EBE0EC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452" y="6336525"/>
            <a:ext cx="2157047" cy="3698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DFACFC-17BB-7E01-377D-CCA8982E98DC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C8F4D-5464-A5C2-6891-E474211F0995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32016EA3-F71E-A742-6776-C0430B6DB37C}"/>
              </a:ext>
            </a:extLst>
          </p:cNvPr>
          <p:cNvSpPr txBox="1">
            <a:spLocks/>
          </p:cNvSpPr>
          <p:nvPr userDrawn="1"/>
        </p:nvSpPr>
        <p:spPr>
          <a:xfrm>
            <a:off x="5616221" y="6385252"/>
            <a:ext cx="6036933" cy="301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093958"/>
                </a:solidFill>
                <a:latin typeface="+mn-lt"/>
              </a:rPr>
              <a:t>www.cde.ca.gov      • • •     </a:t>
            </a:r>
            <a:r>
              <a:rPr lang="en-US" sz="1200" dirty="0">
                <a:solidFill>
                  <a:srgbClr val="093958"/>
                </a:solidFill>
                <a:latin typeface="+mn-lt"/>
              </a:rPr>
              <a:t>PG | </a:t>
            </a:r>
            <a:fld id="{955DD801-7B33-7D4A-BC18-AE90346A4761}" type="slidenum">
              <a:rPr lang="en-US" sz="1200" smtClean="0">
                <a:solidFill>
                  <a:srgbClr val="093958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rgbClr val="093958"/>
              </a:solidFill>
              <a:latin typeface="+mn-lt"/>
            </a:endParaRPr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5D09DA78-E1D0-7064-7FA4-5525A16581B7}"/>
              </a:ext>
            </a:extLst>
          </p:cNvPr>
          <p:cNvSpPr/>
          <p:nvPr userDrawn="1"/>
        </p:nvSpPr>
        <p:spPr>
          <a:xfrm>
            <a:off x="9665494" y="6330699"/>
            <a:ext cx="1014412" cy="3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83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46F3-90AF-24D2-1AD8-17341B2F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544285"/>
            <a:ext cx="6197599" cy="945043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093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EBB1-2DC1-57DA-2F89-F99D477D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7" y="1616874"/>
            <a:ext cx="6197599" cy="4351338"/>
          </a:xfrm>
        </p:spPr>
        <p:txBody>
          <a:bodyPr>
            <a:normAutofit/>
          </a:bodyPr>
          <a:lstStyle>
            <a:lvl1pPr marL="347472" indent="-347472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1pPr>
            <a:lvl2pPr marL="6858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2pPr>
            <a:lvl3pPr marL="11430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3pPr>
            <a:lvl4pPr marL="16002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4pPr>
            <a:lvl5pPr marL="20574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C1F5AFB-2946-DA60-FC88-DCE9828B5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6163" y="-1"/>
            <a:ext cx="4795837" cy="550091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007F04-3025-A74E-FD7C-31E24395D652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7AA7C34-5907-BE28-28F4-236162F52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452" y="6330699"/>
            <a:ext cx="2161974" cy="3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8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46F3-90AF-24D2-1AD8-17341B2F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544285"/>
            <a:ext cx="10895095" cy="945043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09395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EBB1-2DC1-57DA-2F89-F99D477D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7" y="1616874"/>
            <a:ext cx="10895094" cy="4351338"/>
          </a:xfrm>
        </p:spPr>
        <p:txBody>
          <a:bodyPr>
            <a:normAutofit/>
          </a:bodyPr>
          <a:lstStyle>
            <a:lvl1pPr marL="347472" indent="-347472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1pPr>
            <a:lvl2pPr marL="6858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2pPr>
            <a:lvl3pPr marL="11430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3pPr>
            <a:lvl4pPr marL="16002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4pPr>
            <a:lvl5pPr marL="2057400" indent="-228600">
              <a:buClr>
                <a:srgbClr val="8BB692"/>
              </a:buClr>
              <a:buSzPct val="120000"/>
              <a:buFont typeface="System Font Regular"/>
              <a:buChar char="●"/>
              <a:defRPr sz="2000">
                <a:solidFill>
                  <a:srgbClr val="0939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007F04-3025-A74E-FD7C-31E24395D652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7AA7C34-5907-BE28-28F4-236162F52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452" y="6330699"/>
            <a:ext cx="2161974" cy="3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8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FB4E1-EF23-D0E3-84C5-E9785EBC5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542" y="2213429"/>
            <a:ext cx="5242131" cy="33669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093958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98F93-9A64-5D5E-F88E-C213FCD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42" y="609396"/>
            <a:ext cx="5242138" cy="138172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400" b="1" i="0">
                <a:solidFill>
                  <a:srgbClr val="09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A35FC-E1A9-649E-716E-131D6F011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0828" y="2213429"/>
            <a:ext cx="4893472" cy="33669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09395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B4E4FD-9F0B-99E3-EB57-0E72564EF28E}"/>
              </a:ext>
            </a:extLst>
          </p:cNvPr>
          <p:cNvCxnSpPr>
            <a:cxnSpLocks/>
          </p:cNvCxnSpPr>
          <p:nvPr userDrawn="1"/>
        </p:nvCxnSpPr>
        <p:spPr>
          <a:xfrm>
            <a:off x="6219753" y="670142"/>
            <a:ext cx="0" cy="4910203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326D2BD-0372-3B51-F093-6D36F6FFE3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0827" y="609396"/>
            <a:ext cx="4893473" cy="13817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rgbClr val="09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37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F87F3E-E250-1995-6A3D-BCE392E69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429" y="365125"/>
            <a:ext cx="10908871" cy="3754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CC7D8-43B9-4F8C-FABA-ACB159D2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28" y="4579257"/>
            <a:ext cx="10908871" cy="1066800"/>
          </a:xfrm>
        </p:spPr>
        <p:txBody>
          <a:bodyPr anchor="t">
            <a:normAutofit/>
          </a:bodyPr>
          <a:lstStyle>
            <a:lvl1pPr algn="ctr">
              <a:spcBef>
                <a:spcPts val="1000"/>
              </a:spcBef>
              <a:defRPr sz="2400" b="0" i="0">
                <a:solidFill>
                  <a:srgbClr val="09395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89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F87F3E-E250-1995-6A3D-BCE392E69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159" y="365125"/>
            <a:ext cx="5237996" cy="37544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CC7D8-43B9-4F8C-FABA-ACB159D2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59" y="4579257"/>
            <a:ext cx="10933412" cy="1066800"/>
          </a:xfrm>
        </p:spPr>
        <p:txBody>
          <a:bodyPr anchor="t">
            <a:normAutofit/>
          </a:bodyPr>
          <a:lstStyle>
            <a:lvl1pPr algn="ctr">
              <a:spcBef>
                <a:spcPts val="1000"/>
              </a:spcBef>
              <a:defRPr sz="2400" b="0" i="0">
                <a:solidFill>
                  <a:srgbClr val="09395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2C83EB3-CFE6-ECD2-4BC0-EAC117A5AD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8574" y="365125"/>
            <a:ext cx="5237997" cy="37544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32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cde.ca.gov/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30498-E9C3-2E9B-254F-56C9CFA0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EE083-85FE-296B-6496-F88ECCAF8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A9937C-465D-C09F-0F97-2B6C811B9EC2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D492E7F-BD7D-F682-8369-05B4D2338F8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48452" y="6330699"/>
            <a:ext cx="2161974" cy="37073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101E52B-93BF-02E8-66DE-6EC88DDB95E0}"/>
              </a:ext>
            </a:extLst>
          </p:cNvPr>
          <p:cNvSpPr txBox="1">
            <a:spLocks/>
          </p:cNvSpPr>
          <p:nvPr userDrawn="1"/>
        </p:nvSpPr>
        <p:spPr>
          <a:xfrm>
            <a:off x="5616221" y="6385252"/>
            <a:ext cx="6036933" cy="3010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093958"/>
                </a:solidFill>
                <a:latin typeface="+mn-lt"/>
              </a:rPr>
              <a:t>www.cde.ca.gov      • • •     </a:t>
            </a:r>
            <a:r>
              <a:rPr lang="en-US" sz="1200" dirty="0">
                <a:solidFill>
                  <a:srgbClr val="093958"/>
                </a:solidFill>
                <a:latin typeface="+mn-lt"/>
              </a:rPr>
              <a:t>PG | </a:t>
            </a:r>
            <a:fld id="{955DD801-7B33-7D4A-BC18-AE90346A4761}" type="slidenum">
              <a:rPr lang="en-US" sz="1200" smtClean="0">
                <a:solidFill>
                  <a:srgbClr val="093958"/>
                </a:solidFill>
                <a:latin typeface="+mn-lt"/>
              </a:rPr>
              <a:pPr algn="r"/>
              <a:t>‹#›</a:t>
            </a:fld>
            <a:endParaRPr lang="en-US" sz="1200" dirty="0">
              <a:solidFill>
                <a:srgbClr val="093958"/>
              </a:solidFill>
              <a:latin typeface="+mn-lt"/>
            </a:endParaRPr>
          </a:p>
        </p:txBody>
      </p:sp>
      <p:sp>
        <p:nvSpPr>
          <p:cNvPr id="4" name="Rectangle 3">
            <a:hlinkClick r:id="rId17"/>
            <a:extLst>
              <a:ext uri="{FF2B5EF4-FFF2-40B4-BE49-F238E27FC236}">
                <a16:creationId xmlns:a16="http://schemas.microsoft.com/office/drawing/2014/main" id="{A5CAC814-C2B5-D2BE-B893-09D9699F3AF6}"/>
              </a:ext>
            </a:extLst>
          </p:cNvPr>
          <p:cNvSpPr/>
          <p:nvPr userDrawn="1"/>
        </p:nvSpPr>
        <p:spPr>
          <a:xfrm>
            <a:off x="9665494" y="6330699"/>
            <a:ext cx="1014412" cy="35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0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9" r:id="rId4"/>
    <p:sldLayoutId id="2147483650" r:id="rId5"/>
    <p:sldLayoutId id="2147483662" r:id="rId6"/>
    <p:sldLayoutId id="2147483652" r:id="rId7"/>
    <p:sldLayoutId id="2147483654" r:id="rId8"/>
    <p:sldLayoutId id="2147483661" r:id="rId9"/>
    <p:sldLayoutId id="2147483656" r:id="rId10"/>
    <p:sldLayoutId id="2147483657" r:id="rId11"/>
    <p:sldLayoutId id="2147483658" r:id="rId12"/>
    <p:sldLayoutId id="2147483655" r:id="rId13"/>
    <p:sldLayoutId id="214748366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28" userDrawn="1">
          <p15:clr>
            <a:srgbClr val="F26B43"/>
          </p15:clr>
        </p15:guide>
        <p15:guide id="2" pos="7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9216F7-5C2D-3CAE-8464-3EFA3B37F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29" y="2642267"/>
            <a:ext cx="5633641" cy="1262742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Technical Assistance Session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69EF4E4-E287-7B79-4976-D4B49D599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718" y="3921787"/>
            <a:ext cx="4154381" cy="19253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Management Bulletin (MB)  23-05: Part-day California State Preschool Program (CSPP) as an Extended Learning and Care Option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256CAE-5B25-454D-A801-55DDDE763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525" y="6052082"/>
            <a:ext cx="5056188" cy="3403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10, 2023</a:t>
            </a:r>
          </a:p>
        </p:txBody>
      </p:sp>
    </p:spTree>
    <p:extLst>
      <p:ext uri="{BB962C8B-B14F-4D97-AF65-F5344CB8AC3E}">
        <p14:creationId xmlns:p14="http://schemas.microsoft.com/office/powerpoint/2010/main" val="283222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99DD-A75C-0081-B313-FB473A5E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31" y="116447"/>
            <a:ext cx="10895095" cy="1116735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/>
                <a:cs typeface="Calibri"/>
              </a:rPr>
              <a:t>Welcome and Introductions</a:t>
            </a:r>
            <a:endParaRPr lang="en-US" sz="4400" dirty="0"/>
          </a:p>
        </p:txBody>
      </p:sp>
      <p:pic>
        <p:nvPicPr>
          <p:cNvPr id="4" name="Picture 4" descr="Collage of photos of children with the words Everyone Belongs, Todos Somos Unidos. ">
            <a:extLst>
              <a:ext uri="{FF2B5EF4-FFF2-40B4-BE49-F238E27FC236}">
                <a16:creationId xmlns:a16="http://schemas.microsoft.com/office/drawing/2014/main" id="{F982CDF1-9548-FB5B-275D-AF97FB214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5434" y="1273180"/>
            <a:ext cx="5905500" cy="4429125"/>
          </a:xfrm>
        </p:spPr>
      </p:pic>
    </p:spTree>
    <p:extLst>
      <p:ext uri="{BB962C8B-B14F-4D97-AF65-F5344CB8AC3E}">
        <p14:creationId xmlns:p14="http://schemas.microsoft.com/office/powerpoint/2010/main" val="103789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3BFB-3998-8483-32B8-A7648A71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07" y="64890"/>
            <a:ext cx="10880718" cy="16926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Does this MB only apply to CSPP Contractors Operating on LEA Campuses?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587D24-3FC6-F21A-FD1E-3D8403EE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51" y="2072081"/>
            <a:ext cx="10521283" cy="2701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No, this MB applies to Community Based Organizations (CBOs) as well. However, there are some specific provisions of the MB that only apply to programs that are on a local educational agency (LEA) campus.</a:t>
            </a:r>
          </a:p>
        </p:txBody>
      </p:sp>
    </p:spTree>
    <p:extLst>
      <p:ext uri="{BB962C8B-B14F-4D97-AF65-F5344CB8AC3E}">
        <p14:creationId xmlns:p14="http://schemas.microsoft.com/office/powerpoint/2010/main" val="269703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27C0AA-AC2D-C192-F9DE-DF2DAEB1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9" y="167263"/>
            <a:ext cx="10895095" cy="223858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Are CSPP contractors required to pick up Transitional Kindergarten (TK) and Kindergarten students enrolled in Extended Learning and Care from school?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2DDC1-7697-9C45-2219-507B10679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561" y="3208091"/>
            <a:ext cx="10370183" cy="20937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3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There is no requirement for CSPP contractors to offer transportation services for children. This would be a contractor level decision.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5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5D71-E463-4A15-B202-6F1953394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18" y="426793"/>
            <a:ext cx="10895095" cy="13763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Are CSPPs on the LEA campus mandated to offer times that do not overlap with TK times?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16DF4-9A09-0D19-86ED-2145753E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2" y="2939750"/>
            <a:ext cx="9730529" cy="2706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No, CSPP contractors can operate their CSPP as normal. These are optional flexibilities that are allowed; however, not required to do.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27C0AA-AC2D-C192-F9DE-DF2DAEB1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468085"/>
            <a:ext cx="10895095" cy="218149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If a child enrolled in full-day CSPP starting TK in late August, can they stay in full day CSPP until the first day of TK?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2DDC1-7697-9C45-2219-507B10679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28" y="3200864"/>
            <a:ext cx="10521283" cy="17318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3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Yes, the child can stay in full-day (FD) CSPP until they start TK, or September 30, whichever comes first.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19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27C0AA-AC2D-C192-F9DE-DF2DAEB1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544285"/>
            <a:ext cx="10895095" cy="17789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Can parents of children who are age-eligible for CSPP and TK choose between full-day CSPP and TK?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2DDC1-7697-9C45-2219-507B10679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97" y="2980454"/>
            <a:ext cx="10895094" cy="21368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3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Yes, parents still have a choice.  TK is not mandatory so a TK-eligible child can remain in CSPP. However, if they are also enrolled in TK, they can only enroll in part-day CSPP.</a:t>
            </a:r>
          </a:p>
        </p:txBody>
      </p:sp>
    </p:spTree>
    <p:extLst>
      <p:ext uri="{BB962C8B-B14F-4D97-AF65-F5344CB8AC3E}">
        <p14:creationId xmlns:p14="http://schemas.microsoft.com/office/powerpoint/2010/main" val="255569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D7CB-8792-44BF-89EC-755935F20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0787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5C3376-9789-CC10-31A1-B9359DEF6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br>
              <a:rPr lang="en-US" dirty="0">
                <a:latin typeface="Calibri"/>
                <a:cs typeface="Calibri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California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465129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Widescreen</PresentationFormat>
  <Paragraphs>24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System Font Regular</vt:lpstr>
      <vt:lpstr>Office Theme</vt:lpstr>
      <vt:lpstr>Technical Assistance Session</vt:lpstr>
      <vt:lpstr>Welcome and Introductions</vt:lpstr>
      <vt:lpstr>Does this MB only apply to CSPP Contractors Operating on LEA Campuses?</vt:lpstr>
      <vt:lpstr>Are CSPP contractors required to pick up Transitional Kindergarten (TK) and Kindergarten students enrolled in Extended Learning and Care from school?</vt:lpstr>
      <vt:lpstr>Are CSPPs on the LEA campus mandated to offer times that do not overlap with TK times?</vt:lpstr>
      <vt:lpstr>If a child enrolled in full-day CSPP starting TK in late August, can they stay in full day CSPP until the first day of TK?</vt:lpstr>
      <vt:lpstr>Can parents of children who are age-eligible for CSPP and TK choose between full-day CSPP and TK?</vt:lpstr>
      <vt:lpstr>Questions?</vt:lpstr>
      <vt:lpstr>Thank You!  California Department of Education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 23-05 Part-day CSPP TA Session - Elementary (CA Dept of Education)</dc:title>
  <dc:subject>Management Bulletin Part-day California State Preschool Program May Technical Assistance Session.</dc:subject>
  <dc:creator/>
  <cp:keywords/>
  <dc:description/>
  <cp:lastModifiedBy/>
  <cp:revision>1</cp:revision>
  <dcterms:created xsi:type="dcterms:W3CDTF">2023-05-15T23:32:56Z</dcterms:created>
  <dcterms:modified xsi:type="dcterms:W3CDTF">2023-05-18T18:24:14Z</dcterms:modified>
  <cp:category/>
</cp:coreProperties>
</file>