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2" r:id="rId5"/>
    <p:sldMasterId id="2147483713" r:id="rId6"/>
    <p:sldMasterId id="2147483664" r:id="rId7"/>
    <p:sldMasterId id="2147483732" r:id="rId8"/>
    <p:sldMasterId id="2147483676" r:id="rId9"/>
    <p:sldMasterId id="2147483681" r:id="rId10"/>
    <p:sldMasterId id="2147483705" r:id="rId11"/>
    <p:sldMasterId id="2147483648" r:id="rId12"/>
    <p:sldMasterId id="2147483724" r:id="rId13"/>
    <p:sldMasterId id="2147483686" r:id="rId14"/>
  </p:sldMasterIdLst>
  <p:notesMasterIdLst>
    <p:notesMasterId r:id="rId29"/>
  </p:notesMasterIdLst>
  <p:handoutMasterIdLst>
    <p:handoutMasterId r:id="rId30"/>
  </p:handoutMasterIdLst>
  <p:sldIdLst>
    <p:sldId id="332" r:id="rId15"/>
    <p:sldId id="408" r:id="rId16"/>
    <p:sldId id="536" r:id="rId17"/>
    <p:sldId id="448" r:id="rId18"/>
    <p:sldId id="541" r:id="rId19"/>
    <p:sldId id="540" r:id="rId20"/>
    <p:sldId id="543" r:id="rId21"/>
    <p:sldId id="545" r:id="rId22"/>
    <p:sldId id="546" r:id="rId23"/>
    <p:sldId id="537" r:id="rId24"/>
    <p:sldId id="378" r:id="rId25"/>
    <p:sldId id="538" r:id="rId26"/>
    <p:sldId id="542" r:id="rId27"/>
    <p:sldId id="53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39222-84DD-B4F8-5140-AD4996079EC3}" name="Sara Dawson" initials="SD" userId="S::sdawson@cde.ca.gov::d832d985-03a2-4533-b4e7-ec1ef93cb65d" providerId="AD"/>
  <p188:author id="{D5C5E035-7AFA-54FA-06CB-5A30120D5F89}" name="Jennifer Osalbo" initials="JO" userId="S::josalbo@cde.ca.gov::01bce0eb-f15d-40d4-8858-3c9510062403" providerId="AD"/>
  <p188:author id="{BB09A639-4BD3-13D3-CCCC-8C387DCBDEE7}" name="Patrisia Gonzalez" initials="PG" userId="S::pgonzalez@cde.ca.gov::bcc36c34-930b-4a6d-8cd5-2978d7bf765a" providerId="AD"/>
  <p188:author id="{26C3F33A-708E-1B43-C893-CD8FF36A412A}" name="Virginia Early" initials="VE" userId="S::vearly@cde.ca.gov::42929ea7-4389-4ffc-bd0b-f8133d7ef99f" providerId="AD"/>
  <p188:author id="{109CF33B-E027-BC56-BEC9-C44C2AF4D0B4}" name="Brianne Rood" initials="BR" userId="S::brood@cde.ca.gov::d693d9a5-1a35-4a36-9bcb-7e6b07df75c7" providerId="AD"/>
  <p188:author id="{A8462756-B012-613E-F700-C15D4738DA9A}" name="Alana Pinsler" initials="AP" userId="S::apinsler@cde.ca.gov::d336b2b8-3478-4328-8ca2-dbdae80dba75" providerId="AD"/>
  <p188:author id="{A87BE489-8FA2-08D6-8483-B336F28E20D8}" name="Stephen Propheter" initials="SP" userId="S::spropheter@cde.ca.gov::11fb58e5-2f2b-4a13-b081-018d2675a5df" providerId="AD"/>
  <p188:author id="{6C788EB1-EEEC-CD89-6A62-9BEB1E1D9CFC}" name="Mai Thao" initials="MT" userId="S::mthao@cde.ca.gov::a1f588c4-1fd5-47ad-9f59-ef46fe4cb68b" providerId="AD"/>
  <p188:author id="{5682DCC4-12CB-B179-6A69-E456F1DF90EC}" name="Benjamin Allen" initials="BA" userId="S::ballen@cde.ca.gov::b29a26e3-71b0-4857-ab65-a43961ab0cd4" providerId="AD"/>
  <p188:author id="{C64FECD9-E80C-DC9A-41AD-2388F599732A}" name="Eddie Tanimoto" initials="ET" userId="S::etanimoto@cde.ca.gov::878a6b70-e153-44f4-b25c-45853eb12a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rginia Early" initials="VE" lastIdx="27" clrIdx="6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1" name="Stephen Propheter" initials="SP" lastIdx="8" clrIdx="0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8" name="Benjamin Allen" initials="BA" lastIdx="4" clrIdx="7">
    <p:extLst>
      <p:ext uri="{19B8F6BF-5375-455C-9EA6-DF929625EA0E}">
        <p15:presenceInfo xmlns:p15="http://schemas.microsoft.com/office/powerpoint/2012/main" userId="S::ballen@cde.ca.gov::b29a26e3-71b0-4857-ab65-a43961ab0cd4" providerId="AD"/>
      </p:ext>
    </p:extLst>
  </p:cmAuthor>
  <p:cmAuthor id="2" name="Brianne Rood" initials="BR" lastIdx="3" clrIdx="1">
    <p:extLst>
      <p:ext uri="{19B8F6BF-5375-455C-9EA6-DF929625EA0E}">
        <p15:presenceInfo xmlns:p15="http://schemas.microsoft.com/office/powerpoint/2012/main" userId="S::brood@cde.ca.gov::d693d9a5-1a35-4a36-9bcb-7e6b07df75c7" providerId="AD"/>
      </p:ext>
    </p:extLst>
  </p:cmAuthor>
  <p:cmAuthor id="9" name="Alana Pinsler" initials="AP" lastIdx="1" clrIdx="8">
    <p:extLst>
      <p:ext uri="{19B8F6BF-5375-455C-9EA6-DF929625EA0E}">
        <p15:presenceInfo xmlns:p15="http://schemas.microsoft.com/office/powerpoint/2012/main" userId="S::apinsler@cde.ca.gov::d336b2b8-3478-4328-8ca2-dbdae80dba75" providerId="AD"/>
      </p:ext>
    </p:extLst>
  </p:cmAuthor>
  <p:cmAuthor id="3" name="Jennifer Zoffel" initials="JZ" lastIdx="5" clrIdx="2">
    <p:extLst>
      <p:ext uri="{19B8F6BF-5375-455C-9EA6-DF929625EA0E}">
        <p15:presenceInfo xmlns:p15="http://schemas.microsoft.com/office/powerpoint/2012/main" userId="S::jzoffel@wested.org::a079f361-4628-467f-a920-d461dff60d83" providerId="AD"/>
      </p:ext>
    </p:extLst>
  </p:cmAuthor>
  <p:cmAuthor id="10" name="Sara Dawson" initials="SD" lastIdx="11" clrIdx="9">
    <p:extLst>
      <p:ext uri="{19B8F6BF-5375-455C-9EA6-DF929625EA0E}">
        <p15:presenceInfo xmlns:p15="http://schemas.microsoft.com/office/powerpoint/2012/main" userId="S::sdawson@cde.ca.gov::d832d985-03a2-4533-b4e7-ec1ef93cb65d" providerId="AD"/>
      </p:ext>
    </p:extLst>
  </p:cmAuthor>
  <p:cmAuthor id="4" name="Brianne Rood" initials="BR [2]" lastIdx="3" clrIdx="3">
    <p:extLst>
      <p:ext uri="{19B8F6BF-5375-455C-9EA6-DF929625EA0E}">
        <p15:presenceInfo xmlns:p15="http://schemas.microsoft.com/office/powerpoint/2012/main" userId="S-1-5-21-2608872058-1432505909-2668327341-27143" providerId="AD"/>
      </p:ext>
    </p:extLst>
  </p:cmAuthor>
  <p:cmAuthor id="11" name="Mai Thao" initials="MT" lastIdx="1" clrIdx="10">
    <p:extLst>
      <p:ext uri="{19B8F6BF-5375-455C-9EA6-DF929625EA0E}">
        <p15:presenceInfo xmlns:p15="http://schemas.microsoft.com/office/powerpoint/2012/main" userId="S-1-5-21-2608872058-1432505909-2668327341-32852" providerId="AD"/>
      </p:ext>
    </p:extLst>
  </p:cmAuthor>
  <p:cmAuthor id="5" name="Jennifer Osalbo" initials="JO" lastIdx="41" clrIdx="4">
    <p:extLst>
      <p:ext uri="{19B8F6BF-5375-455C-9EA6-DF929625EA0E}">
        <p15:presenceInfo xmlns:p15="http://schemas.microsoft.com/office/powerpoint/2012/main" userId="Jennifer Osalbo" providerId="None"/>
      </p:ext>
    </p:extLst>
  </p:cmAuthor>
  <p:cmAuthor id="6" name="Jennifer Osalbo" initials="JO [2]" lastIdx="26" clrIdx="5">
    <p:extLst>
      <p:ext uri="{19B8F6BF-5375-455C-9EA6-DF929625EA0E}">
        <p15:presenceInfo xmlns:p15="http://schemas.microsoft.com/office/powerpoint/2012/main" userId="S::josalbo@cde.ca.gov::01bce0eb-f15d-40d4-8858-3c9510062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E9EBF5"/>
    <a:srgbClr val="4B6D0B"/>
    <a:srgbClr val="0B4A4A"/>
    <a:srgbClr val="6D0B4B"/>
    <a:srgbClr val="507C96"/>
    <a:srgbClr val="FDFDFE"/>
    <a:srgbClr val="B9AD86"/>
    <a:srgbClr val="FFFF66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44" autoAdjust="0"/>
    <p:restoredTop sz="75000" autoAdjust="0"/>
  </p:normalViewPr>
  <p:slideViewPr>
    <p:cSldViewPr snapToGrid="0">
      <p:cViewPr varScale="1">
        <p:scale>
          <a:sx n="67" d="100"/>
          <a:sy n="67" d="100"/>
        </p:scale>
        <p:origin x="82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50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  <p:sp>
        <p:nvSpPr>
          <p:cNvPr id="494" name="Google Shape;4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Google Shape;254;p16:notes">
            <a:extLst>
              <a:ext uri="{FF2B5EF4-FFF2-40B4-BE49-F238E27FC236}">
                <a16:creationId xmlns:a16="http://schemas.microsoft.com/office/drawing/2014/main" id="{EA30F840-0464-4F31-8FC3-58738BCC3F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09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9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6f3127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6f3127c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9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9FD6E66A-D84D-45A9-93BA-C134ECF80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D089685-8E3D-4FD0-8556-D9F8CF860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6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6"/>
          <p:cNvSpPr/>
          <p:nvPr/>
        </p:nvSpPr>
        <p:spPr>
          <a:xfrm>
            <a:off x="8127833" y="-4800"/>
            <a:ext cx="4064000" cy="6867600"/>
          </a:xfrm>
          <a:prstGeom prst="rect">
            <a:avLst/>
          </a:prstGeom>
          <a:gradFill>
            <a:gsLst>
              <a:gs pos="0">
                <a:srgbClr val="0070C0">
                  <a:alpha val="45098"/>
                </a:srgbClr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6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6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" name="Google Shape;18;p86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59232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body" idx="1"/>
          </p:nvPr>
        </p:nvSpPr>
        <p:spPr>
          <a:xfrm>
            <a:off x="1045533" y="1936467"/>
            <a:ext cx="5284000" cy="4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53E43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924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97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D7B-14AB-4126-A7D9-5B72261A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3D966-52AB-413E-AD45-4A1E9C211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1CC0A-3AAD-4840-A6FB-94CB054D5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8"/>
            <a:ext cx="4068763" cy="2487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E5670-5B17-48D0-BF50-2D5AAFF4FE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325" y="1792288"/>
            <a:ext cx="4133850" cy="264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6C9F9-BA0F-44E2-979C-2AE63F1D0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435475"/>
            <a:ext cx="3667125" cy="160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D0BD0-BB01-4FFD-96BF-9FB032AB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608513"/>
            <a:ext cx="4808538" cy="143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25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1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1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1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1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065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2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2"/>
          <p:cNvSpPr txBox="1">
            <a:spLocks noGrp="1"/>
          </p:cNvSpPr>
          <p:nvPr>
            <p:ph type="body" idx="1"/>
          </p:nvPr>
        </p:nvSpPr>
        <p:spPr>
          <a:xfrm>
            <a:off x="352167" y="5913600"/>
            <a:ext cx="11230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6" name="Google Shape;46;p92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7" name="Google Shape;47;p92"/>
          <p:cNvSpPr/>
          <p:nvPr/>
        </p:nvSpPr>
        <p:spPr>
          <a:xfrm>
            <a:off x="-9333" y="5913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402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0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0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0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0"/>
          <p:cNvSpPr txBox="1">
            <a:spLocks noGrp="1"/>
          </p:cNvSpPr>
          <p:nvPr>
            <p:ph type="ctrTitle"/>
          </p:nvPr>
        </p:nvSpPr>
        <p:spPr>
          <a:xfrm>
            <a:off x="2867816" y="1390650"/>
            <a:ext cx="9153525" cy="334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‒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A0AED226-E261-4B94-8E03-6B05CFF63A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2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177800" y="189707"/>
            <a:ext cx="11851640" cy="69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490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body" idx="1"/>
          </p:nvPr>
        </p:nvSpPr>
        <p:spPr>
          <a:xfrm>
            <a:off x="1778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2"/>
          </p:nvPr>
        </p:nvSpPr>
        <p:spPr>
          <a:xfrm>
            <a:off x="42672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body" idx="3"/>
          </p:nvPr>
        </p:nvSpPr>
        <p:spPr>
          <a:xfrm>
            <a:off x="2164413" y="3968074"/>
            <a:ext cx="3657600" cy="20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4"/>
          </p:nvPr>
        </p:nvSpPr>
        <p:spPr>
          <a:xfrm>
            <a:off x="6330013" y="3987384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5"/>
          </p:nvPr>
        </p:nvSpPr>
        <p:spPr>
          <a:xfrm>
            <a:off x="837184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E8222C81-47D4-42C7-969D-0B94ABD2C6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1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61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1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ctrTitle"/>
          </p:nvPr>
        </p:nvSpPr>
        <p:spPr>
          <a:xfrm>
            <a:off x="341320" y="182881"/>
            <a:ext cx="11680022" cy="14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1514475" y="1800225"/>
            <a:ext cx="9260205" cy="3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body" idx="3"/>
          </p:nvPr>
        </p:nvSpPr>
        <p:spPr>
          <a:xfrm>
            <a:off x="152400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body" idx="4"/>
          </p:nvPr>
        </p:nvSpPr>
        <p:spPr>
          <a:xfrm>
            <a:off x="6188075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63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8081" y="2448361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3">
  <p:cSld name="2_Title and Content 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1037977" y="4488954"/>
            <a:ext cx="1151255" cy="2369185"/>
          </a:xfrm>
          <a:custGeom>
            <a:avLst/>
            <a:gdLst/>
            <a:ahLst/>
            <a:cxnLst/>
            <a:rect l="l" t="t" r="r" b="b"/>
            <a:pathLst>
              <a:path w="1151254" h="2369184" extrusionOk="0">
                <a:moveTo>
                  <a:pt x="1150975" y="0"/>
                </a:moveTo>
                <a:lnTo>
                  <a:pt x="0" y="2369045"/>
                </a:lnTo>
                <a:lnTo>
                  <a:pt x="1150975" y="2369045"/>
                </a:lnTo>
                <a:lnTo>
                  <a:pt x="1150975" y="0"/>
                </a:lnTo>
                <a:close/>
              </a:path>
            </a:pathLst>
          </a:custGeom>
          <a:solidFill>
            <a:srgbClr val="386EA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0152" y="603169"/>
            <a:ext cx="10035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 i="0">
                <a:solidFill>
                  <a:srgbClr val="386EA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79425" y="1527605"/>
            <a:ext cx="10036174" cy="40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42999" b="-301"/>
          <a:stretch/>
        </p:blipFill>
        <p:spPr>
          <a:xfrm>
            <a:off x="480152" y="5926166"/>
            <a:ext cx="3504597" cy="5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7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B33C76D-A160-4E3E-9140-EE2DE7105F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9" r:id="rId2"/>
    <p:sldLayoutId id="2147483720" r:id="rId3"/>
    <p:sldLayoutId id="2147483730" r:id="rId4"/>
    <p:sldLayoutId id="2147483721" r:id="rId5"/>
    <p:sldLayoutId id="2147483710" r:id="rId6"/>
    <p:sldLayoutId id="2147483729" r:id="rId7"/>
    <p:sldLayoutId id="2147483723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4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4452-BD1E-480D-83DF-78B1FFBA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1" r:id="rId2"/>
    <p:sldLayoutId id="214748371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4" r:id="rId4"/>
    <p:sldLayoutId id="214748370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A6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/>
          <p:nvPr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9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‒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PK@cde.c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cde.ca.gov/ci/gs/e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educatorstogether.org/groups/e0cfjrjf/upk-p-3" TargetMode="External"/><Relationship Id="rId7" Type="http://schemas.openxmlformats.org/officeDocument/2006/relationships/hyperlink" Target="https://www.cde.ca.gov/ls/ex/sosexplearncontacts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ci/gs/em/upkofficehours.asp" TargetMode="External"/><Relationship Id="rId5" Type="http://schemas.openxmlformats.org/officeDocument/2006/relationships/hyperlink" Target="https://www.cde.ca.gov/ci/gs/em/kinderfaq.asp" TargetMode="External"/><Relationship Id="rId4" Type="http://schemas.openxmlformats.org/officeDocument/2006/relationships/hyperlink" Target="https://www.cde.ca.gov/ci/gs/e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ex/elopinfo.asp#elopfaqs" TargetMode="External"/><Relationship Id="rId7" Type="http://schemas.openxmlformats.org/officeDocument/2006/relationships/hyperlink" Target="mailto:ExpandedLearning@cde.c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terschoolnetwork.org/elo-program" TargetMode="External"/><Relationship Id="rId5" Type="http://schemas.openxmlformats.org/officeDocument/2006/relationships/hyperlink" Target="https://www.cde.ca.gov/ls/ex/elofaq.asp" TargetMode="External"/><Relationship Id="rId4" Type="http://schemas.openxmlformats.org/officeDocument/2006/relationships/hyperlink" Target="https://www.cde.ca.gov/ls/ex/documents/elopprogplanguide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.ca.gov/OPSC/Services/Page-Content/Office-of-Public-School-Construction-Services-List-Folder/Access-Full-Day-Kindergarten-Facilities-Grant-Program-Fund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ndsey.Gordon@dgs.ca.gov" TargetMode="External"/><Relationship Id="rId4" Type="http://schemas.openxmlformats.org/officeDocument/2006/relationships/hyperlink" Target="mailto:Joshua.Potter@dgs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tprojectsforkids.org/elephant-tutorial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D5E9-546C-4D65-AA9D-B7400DA2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580" y="53502"/>
            <a:ext cx="12254442" cy="5036658"/>
          </a:xfrm>
        </p:spPr>
        <p:txBody>
          <a:bodyPr>
            <a:normAutofit/>
          </a:bodyPr>
          <a:lstStyle/>
          <a:p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Universal </a:t>
            </a:r>
            <a:r>
              <a:rPr lang="en-US" sz="5000" b="1" dirty="0" err="1">
                <a:latin typeface="Arial"/>
                <a:ea typeface="+mj-lt"/>
                <a:cs typeface="Arial"/>
              </a:rPr>
              <a:t>PreKindergarten</a:t>
            </a:r>
            <a:r>
              <a:rPr lang="en-US" sz="5000" b="1" dirty="0">
                <a:latin typeface="Arial"/>
                <a:ea typeface="+mj-lt"/>
                <a:cs typeface="Arial"/>
              </a:rPr>
              <a:t> (UPK) Implementation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Office Hour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600" b="1" dirty="0">
                <a:latin typeface="Arial"/>
                <a:ea typeface="+mj-lt"/>
                <a:cs typeface="Arial"/>
              </a:rPr>
              <a:t>Early Education Division (EED)</a:t>
            </a: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000" dirty="0">
                <a:latin typeface="Arial"/>
                <a:ea typeface="+mj-lt"/>
                <a:cs typeface="Arial"/>
              </a:rPr>
              <a:t>April 27, 2022</a:t>
            </a:r>
          </a:p>
        </p:txBody>
      </p:sp>
    </p:spTree>
    <p:extLst>
      <p:ext uri="{BB962C8B-B14F-4D97-AF65-F5344CB8AC3E}">
        <p14:creationId xmlns:p14="http://schemas.microsoft.com/office/powerpoint/2010/main" val="320182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82A6-48FC-4190-BCB8-C974C5C3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Live Questions and Answers (Q&amp;A)</a:t>
            </a:r>
          </a:p>
        </p:txBody>
      </p:sp>
      <p:pic>
        <p:nvPicPr>
          <p:cNvPr id="7" name="Content Placeholder 14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2C2972B7-8BE0-4B8F-9C2E-E0E5474E65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0029" y="1438507"/>
            <a:ext cx="5851525" cy="1850565"/>
          </a:xfrm>
        </p:spPr>
      </p:pic>
      <p:pic>
        <p:nvPicPr>
          <p:cNvPr id="20" name="Content Placeholder 17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B7ACA598-B862-493C-927D-87C2A8C938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88075" y="2892652"/>
            <a:ext cx="5851525" cy="25077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53776-5FE0-4FFB-9A93-626E7ABE5C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418171"/>
          </a:xfrm>
        </p:spPr>
        <p:txBody>
          <a:bodyPr/>
          <a:lstStyle/>
          <a:p>
            <a:pPr lvl="0"/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 lvl="0"/>
              <a:t>10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2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itle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4000" dirty="0"/>
              <a:t>Closing and Next Steps</a:t>
            </a:r>
            <a:endParaRPr sz="4000" dirty="0"/>
          </a:p>
        </p:txBody>
      </p:sp>
      <p:sp>
        <p:nvSpPr>
          <p:cNvPr id="497" name="Content Placeholder"/>
          <p:cNvSpPr txBox="1">
            <a:spLocks noGrp="1"/>
          </p:cNvSpPr>
          <p:nvPr>
            <p:ph type="body" idx="1"/>
          </p:nvPr>
        </p:nvSpPr>
        <p:spPr>
          <a:xfrm>
            <a:off x="-523956" y="1408659"/>
            <a:ext cx="13161723" cy="427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>
              <a:buNone/>
            </a:pPr>
            <a:endParaRPr lang="en-US" sz="3000" dirty="0"/>
          </a:p>
          <a:p>
            <a:pPr marL="457200" lvl="1" indent="0" algn="ctr">
              <a:buNone/>
            </a:pPr>
            <a:r>
              <a:rPr lang="en-US" sz="3000" dirty="0"/>
              <a:t>Inbox for questions and comments: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@cde.ca.gov</a:t>
            </a:r>
            <a:endParaRPr lang="en-U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r>
              <a:rPr lang="en-US" sz="3000" dirty="0"/>
              <a:t>  We will post this week's slides on: </a:t>
            </a:r>
            <a:r>
              <a:rPr lang="en-US" sz="3000" u="sng" dirty="0">
                <a:solidFill>
                  <a:srgbClr val="FFE699"/>
                </a:solidFill>
                <a:hlinkClick r:id="rId4" tooltip="CDE Elementary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r>
              <a:rPr lang="en-US" sz="3000" dirty="0"/>
              <a:t> </a:t>
            </a:r>
          </a:p>
          <a:p>
            <a:pPr marL="685800" indent="0">
              <a:spcBef>
                <a:spcPts val="500"/>
              </a:spcBef>
              <a:buNone/>
            </a:pPr>
            <a:endParaRPr lang="en-US" sz="3000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dirty="0"/>
              <a:t>We look forward to more opportunities to discuss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dirty="0"/>
              <a:t>the implementation of UPK!</a:t>
            </a:r>
          </a:p>
          <a:p>
            <a:pPr marL="0" indent="0">
              <a:spcBef>
                <a:spcPts val="500"/>
              </a:spcBef>
              <a:buNone/>
            </a:pPr>
            <a:endParaRPr lang="en-US" sz="3000" b="1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b="1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9CCE-4010-4F9D-A79A-FCE0DDB9DD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98226" y="6309676"/>
            <a:ext cx="144137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C12D-470C-486C-91A9-EFC19201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914787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96-E3D1-4761-9493-097D21AF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8502"/>
            <a:ext cx="12192000" cy="490086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California Educators Together: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California Educators Toget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https://www.caeducatorstogether.org/groups/e0cfjrjf/upk-p-3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Resources: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UPK Resour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FAQs: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UPK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https://www.cde.ca.gov/ci/gs/em/kinderfaq.asp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UPK Office Hour: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https://www.cde.ca.gov/ci/gs/em/upkofficehours.asp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System of Support for Expanded Learning: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System of Support for Expanded Lear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https://www.cde.ca.gov/ls/ex/sosexplearncontacts.asp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K-12 Omnibus Trailer Bill:</a:t>
            </a:r>
          </a:p>
          <a:p>
            <a:pPr marL="457200" lvl="1" indent="0">
              <a:buNone/>
            </a:pPr>
            <a:r>
              <a:rPr lang="en-US" sz="2600" strike="sngStrike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https://esd.dof.ca.gov/trailer-bill/public/trailerBill/pdf/527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[Link no longer available]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59E4-5ED5-4739-8088-E953F1B7BD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1006725" cy="5037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12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22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ELO-P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98486"/>
            <a:ext cx="11887200" cy="462526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Main Page: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ELO-P Main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https://www.cde.ca.gov/ls/ex/elopinfo.asp#elopfaqs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Program Plan Guide: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LO-P Program Plan Gu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https://www.cde.ca.gov/ls/ex/documents/elopprogplanguide.pdf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FAQs: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ELO-P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https://www.cde.ca.gov/ls/ex/elofaq.asp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Fireside Chats: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ELO-P Fireside Cha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https://www.afterschoolnetwork.org/elo-program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Email Box: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ExpandedLearning@cde.ca.gov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13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23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83748"/>
            <a:ext cx="118872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Facilities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98486"/>
            <a:ext cx="11887200" cy="466705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4500" b="1" dirty="0">
                <a:latin typeface="Arial"/>
                <a:cs typeface="Arial"/>
              </a:rPr>
              <a:t>Access California Preschool, Transitional, Kindergarten and Full-Day Kindergarten Facilities Grant Program Funding (</a:t>
            </a:r>
            <a:r>
              <a:rPr lang="en-US" sz="4500" dirty="0">
                <a:latin typeface="Arial"/>
                <a:cs typeface="Arial"/>
              </a:rPr>
              <a:t>FDK grant program</a:t>
            </a:r>
            <a:r>
              <a:rPr lang="en-US" sz="4500" b="1" dirty="0">
                <a:latin typeface="Arial"/>
                <a:cs typeface="Arial"/>
              </a:rPr>
              <a:t>)</a:t>
            </a:r>
            <a:endParaRPr lang="en-US" sz="4500" dirty="0">
              <a:latin typeface="Arial"/>
              <a:cs typeface="Arial"/>
            </a:endParaRP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4100" dirty="0">
                <a:solidFill>
                  <a:srgbClr val="FFE699"/>
                </a:solidFill>
                <a:latin typeface="Arial"/>
                <a:cs typeface="Arial"/>
                <a:hlinkClick r:id="rId3" tooltip="Access California Preschool, Transitional, Kindergarten and Full-Day Kindergarten Facilities Grant Program Fun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https://www.dgs.ca.gov/OPSC/Services/Page-Content/Office-of-Public-School-Construction-Services-List-Folder/Access-Full-Day-Kindergarten-Facilities-Grant-Program-Funding</a:t>
            </a:r>
            <a:endParaRPr lang="en-US" sz="4100" dirty="0">
              <a:solidFill>
                <a:srgbClr val="FFE699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4000" b="1" dirty="0">
                <a:latin typeface="Arial"/>
                <a:cs typeface="Arial"/>
              </a:rPr>
              <a:t>Facilities Contacts:</a:t>
            </a:r>
            <a:endParaRPr lang="en-US" sz="4000" dirty="0">
              <a:latin typeface="Arial"/>
              <a:cs typeface="Arial"/>
            </a:endParaRPr>
          </a:p>
          <a:p>
            <a:pPr lvl="1"/>
            <a:r>
              <a:rPr lang="en-US" sz="4000" dirty="0">
                <a:latin typeface="Arial"/>
                <a:cs typeface="Arial"/>
              </a:rPr>
              <a:t>Joshua Potter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Phone: 279-946-8454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E-mail: </a:t>
            </a:r>
            <a:r>
              <a:rPr lang="en-US" sz="4000" dirty="0">
                <a:solidFill>
                  <a:srgbClr val="FFE699"/>
                </a:solidFill>
                <a:latin typeface="Arial"/>
                <a:cs typeface="Arial"/>
                <a:hlinkClick r:id="rId4" tooltip="Joshua Potter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Joshua.Potter@dgs.ca.gov</a:t>
            </a:r>
            <a:endParaRPr lang="en-US" sz="4000" dirty="0">
              <a:solidFill>
                <a:srgbClr val="FFE699"/>
              </a:solidFill>
              <a:latin typeface="Arial"/>
              <a:cs typeface="Arial"/>
            </a:endParaRPr>
          </a:p>
          <a:p>
            <a:pPr lvl="1"/>
            <a:r>
              <a:rPr lang="en-US" sz="4000" dirty="0">
                <a:latin typeface="Arial"/>
                <a:cs typeface="Arial"/>
              </a:rPr>
              <a:t>Lindsey Gordon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Phone: 279-946-8458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E-mail: </a:t>
            </a:r>
            <a:r>
              <a:rPr lang="en-US" sz="4000" dirty="0">
                <a:solidFill>
                  <a:srgbClr val="FFE699"/>
                </a:solidFill>
                <a:latin typeface="Arial"/>
                <a:cs typeface="Arial"/>
                <a:hlinkClick r:id="rId5" tooltip="Lindsey Gordon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Lindsey.Gordon@dgs.ca.gov</a:t>
            </a:r>
            <a:endParaRPr lang="en-US" sz="40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14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72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-165294"/>
            <a:ext cx="11887200" cy="1325563"/>
          </a:xfrm>
        </p:spPr>
        <p:txBody>
          <a:bodyPr>
            <a:normAutofit/>
          </a:bodyPr>
          <a:lstStyle/>
          <a:p>
            <a:r>
              <a:rPr lang="en-US" sz="4400" b="1">
                <a:latin typeface="Arial"/>
                <a:cs typeface="Calibri"/>
              </a:rPr>
              <a:t>Welcome and </a:t>
            </a:r>
            <a:r>
              <a:rPr lang="en-US" sz="4400">
                <a:latin typeface="Arial"/>
                <a:cs typeface="Calibri"/>
              </a:rPr>
              <a:t>Introductions</a:t>
            </a:r>
            <a:endParaRPr lang="en-US" sz="4400" b="1">
              <a:latin typeface="Arial"/>
              <a:cs typeface="Calibri"/>
            </a:endParaRPr>
          </a:p>
        </p:txBody>
      </p:sp>
      <p:pic>
        <p:nvPicPr>
          <p:cNvPr id="7" name="Picture 7" descr="A collage of children stating Everyone Belongs - Todos Somos Unidos">
            <a:extLst>
              <a:ext uri="{FF2B5EF4-FFF2-40B4-BE49-F238E27FC236}">
                <a16:creationId xmlns:a16="http://schemas.microsoft.com/office/drawing/2014/main" id="{BF84417D-E79D-48A5-B6A0-BE6271EF5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4800" y="1020758"/>
            <a:ext cx="7640368" cy="503971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4E30B-7D8E-43F8-8C45-AC156E7F4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96400" y="6172200"/>
            <a:ext cx="2743200" cy="502601"/>
          </a:xfrm>
        </p:spPr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0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7A55-481F-48AB-92B6-427C903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07" y="0"/>
            <a:ext cx="118872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Asking Questions and Upvoting</a:t>
            </a:r>
          </a:p>
        </p:txBody>
      </p:sp>
      <p:pic>
        <p:nvPicPr>
          <p:cNvPr id="12" name="Content Placeholder 14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5A8D7C6B-B64C-404F-B1E9-98D5BE8242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469091"/>
            <a:ext cx="7561390" cy="1876275"/>
          </a:xfrm>
          <a:prstGeom prst="rect">
            <a:avLst/>
          </a:prstGeom>
        </p:spPr>
      </p:pic>
      <p:pic>
        <p:nvPicPr>
          <p:cNvPr id="13" name="Content Placeholder 17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929DB632-4B13-4A55-92CB-EDEA088EBE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31598" y="3450212"/>
            <a:ext cx="5851525" cy="25077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31BF3-E12E-4930-8CC9-5A7EC3A0EF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96590"/>
          </a:xfrm>
        </p:spPr>
        <p:txBody>
          <a:bodyPr/>
          <a:lstStyle/>
          <a:p>
            <a:pPr lvl="0"/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 lvl="0"/>
              <a:t>3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4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7B67-9C54-4EE9-ACC6-F00D0F71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26" y="103591"/>
            <a:ext cx="118872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What is UPK?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4E4F-E7D3-4B7B-B0C7-091BC5277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926" y="1337675"/>
            <a:ext cx="6182839" cy="4718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dirty="0">
                <a:latin typeface="Arial"/>
                <a:cs typeface="Arial"/>
              </a:rPr>
              <a:t>UPK will bring together programs across early learning and K-12, relying heavily on Universal Transitional Kindergarten (UTK) and California State Preschool Program (CSPP), as well as Head Start, community-based organizations (CBOs), and private preschool.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b="1" dirty="0">
                <a:latin typeface="Arial"/>
                <a:cs typeface="Arial"/>
              </a:rPr>
              <a:t>Universal </a:t>
            </a:r>
            <a:r>
              <a:rPr lang="en-US" sz="2400" dirty="0">
                <a:latin typeface="Arial"/>
                <a:cs typeface="Arial"/>
              </a:rPr>
              <a:t>means that by 2025–26,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regardless of background, race, zip code, immigration status, or income level – </a:t>
            </a:r>
            <a:r>
              <a:rPr lang="en-US" sz="2400" b="1" dirty="0">
                <a:latin typeface="Arial"/>
                <a:cs typeface="Arial"/>
              </a:rPr>
              <a:t>every </a:t>
            </a:r>
            <a:r>
              <a:rPr lang="en-US" sz="2400" dirty="0">
                <a:latin typeface="Arial"/>
                <a:cs typeface="Arial"/>
              </a:rPr>
              <a:t>child</a:t>
            </a:r>
            <a:r>
              <a:rPr lang="en-US" sz="2400" dirty="0">
                <a:ea typeface="+mn-lt"/>
                <a:cs typeface="+mn-lt"/>
              </a:rPr>
              <a:t>–</a:t>
            </a:r>
            <a:r>
              <a:rPr lang="en-US" sz="2400" dirty="0">
                <a:latin typeface="Arial"/>
                <a:cs typeface="Arial"/>
              </a:rPr>
              <a:t> has access to a quality learning experience the year before Kindergarten.</a:t>
            </a:r>
            <a:endParaRPr lang="en-US" sz="2400" dirty="0">
              <a:ea typeface="+mn-lt"/>
              <a:cs typeface="+mn-lt"/>
            </a:endParaRPr>
          </a:p>
        </p:txBody>
      </p:sp>
      <p:pic>
        <p:nvPicPr>
          <p:cNvPr id="13" name="Content Placeholder 12" descr="Picture of funnel showing overlapping bubbles representing Private, Head Start, CSPP, and UTK, funneling through with a final outcome of UPK coming out the funnel spout.">
            <a:extLst>
              <a:ext uri="{FF2B5EF4-FFF2-40B4-BE49-F238E27FC236}">
                <a16:creationId xmlns:a16="http://schemas.microsoft.com/office/drawing/2014/main" id="{BA1D31CB-EDFC-4696-BAC7-09BA6CC6B0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64" y="1060704"/>
            <a:ext cx="4663106" cy="506106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5DB367-93BA-4709-8638-21FCF94BEC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34805" y="6172200"/>
            <a:ext cx="1152395" cy="4916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5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1C8C56-F4DA-4B4E-ABB7-5B813C39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826011"/>
          </a:xfrm>
        </p:spPr>
        <p:txBody>
          <a:bodyPr/>
          <a:lstStyle/>
          <a:p>
            <a:r>
              <a:rPr lang="en-US" dirty="0"/>
              <a:t>Problems versus Opportunities</a:t>
            </a:r>
          </a:p>
        </p:txBody>
      </p:sp>
      <p:pic>
        <p:nvPicPr>
          <p:cNvPr id="9" name="Content Placeholder 8" descr="Problems vs Opportunities. Image Credit: Sketchbookstrategy.com, CC-BY-40, March 2019. Image is described in adjacent text.">
            <a:extLst>
              <a:ext uri="{FF2B5EF4-FFF2-40B4-BE49-F238E27FC236}">
                <a16:creationId xmlns:a16="http://schemas.microsoft.com/office/drawing/2014/main" id="{14C61740-4C47-4F3E-82BE-41B64E6995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4153" y="1231838"/>
            <a:ext cx="6892370" cy="3784046"/>
          </a:xfrm>
          <a:prstGeom prst="rect">
            <a:avLst/>
          </a:prstGeom>
        </p:spPr>
      </p:pic>
      <p:sp>
        <p:nvSpPr>
          <p:cNvPr id="10" name="Content Placeholder 9" descr="Sketchbookstrategy.com, CC-BY-40, March 2019. Longer description is shown on the slide next to the image.&#10;">
            <a:extLst>
              <a:ext uri="{FF2B5EF4-FFF2-40B4-BE49-F238E27FC236}">
                <a16:creationId xmlns:a16="http://schemas.microsoft.com/office/drawing/2014/main" id="{AE138195-DB4D-4D82-B3B7-6F4DECBB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6523" y="1260089"/>
            <a:ext cx="4785282" cy="3657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381000">
              <a:spcAft>
                <a:spcPts val="1200"/>
              </a:spcAft>
              <a:buSzPts val="2400"/>
            </a:pPr>
            <a:r>
              <a:rPr lang="en-US" sz="2800" dirty="0"/>
              <a:t>Reactive vs. Proactive</a:t>
            </a: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800" dirty="0"/>
              <a:t>Backward looking vs. Forward looking</a:t>
            </a:r>
            <a:endParaRPr lang="en-US" sz="2800" dirty="0">
              <a:cs typeface="Arial"/>
            </a:endParaRP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800" dirty="0"/>
              <a:t>Tend to be Tactical vs. Tend to be Strategic</a:t>
            </a: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800" dirty="0"/>
              <a:t>Urgent vs. Optional</a:t>
            </a:r>
            <a:endParaRPr lang="en-US" sz="2800" dirty="0">
              <a:cs typeface="Arial" panose="020B0604020202020204"/>
            </a:endParaRP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800" dirty="0"/>
              <a:t>Near Term View vs. Long Term View</a:t>
            </a:r>
            <a:endParaRPr lang="en-US" sz="2800" i="1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7A21-9911-470A-9E20-2C84E7F826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5574807"/>
            <a:ext cx="8858435" cy="479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+mj-lt"/>
              </a:rPr>
              <a:t>Image Credit: Sketchbookstrategy.com, CC-BY-40, March 2019</a:t>
            </a:r>
            <a:endParaRPr lang="en-US" sz="2400" dirty="0">
              <a:latin typeface="+mj-lt"/>
              <a:cs typeface="Arial" panose="020B060402020202020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E30B6-E1C8-4E87-82CD-FD68C420B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AA74813-043C-43CB-9E82-7CAA19F31821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16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8B45-A751-809D-A16B-8180464D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5736"/>
            <a:ext cx="11887200" cy="789275"/>
          </a:xfrm>
        </p:spPr>
        <p:txBody>
          <a:bodyPr>
            <a:normAutofit/>
          </a:bodyPr>
          <a:lstStyle/>
          <a:p>
            <a:r>
              <a:rPr lang="en-US" sz="3800" b="1">
                <a:latin typeface="Arial"/>
                <a:ea typeface="+mj-lt"/>
                <a:cs typeface="+mj-lt"/>
              </a:rPr>
              <a:t>Elephants and Rumors</a:t>
            </a:r>
            <a:endParaRPr lang="en-US" sz="3800" b="1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76E7-5419-0053-0C52-BCE05A8824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996301"/>
            <a:ext cx="6186256" cy="401059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900" dirty="0">
                <a:latin typeface="Arial"/>
                <a:ea typeface="+mn-lt"/>
                <a:cs typeface="Arial"/>
              </a:rPr>
              <a:t>Districts don’t actually need to plan (rumor)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900" dirty="0">
                <a:latin typeface="Arial"/>
                <a:cs typeface="Arial"/>
              </a:rPr>
              <a:t>There is a Special Education Template (rumor)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900" dirty="0">
                <a:latin typeface="Arial"/>
                <a:cs typeface="Arial"/>
              </a:rPr>
              <a:t>We have to have a TK class at every elementary site (rumor)</a:t>
            </a:r>
            <a:endParaRPr lang="en-US" sz="3900" dirty="0">
              <a:latin typeface="Arial"/>
              <a:cs typeface="Calibri"/>
            </a:endParaRPr>
          </a:p>
        </p:txBody>
      </p:sp>
      <p:pic>
        <p:nvPicPr>
          <p:cNvPr id="9" name="Content Placeholder 8" descr="Drawing of an elephant.">
            <a:extLst>
              <a:ext uri="{FF2B5EF4-FFF2-40B4-BE49-F238E27FC236}">
                <a16:creationId xmlns:a16="http://schemas.microsoft.com/office/drawing/2014/main" id="{5DF34A30-A5AE-47AC-B5EE-F819796B3AE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89" y="996300"/>
            <a:ext cx="5272772" cy="409343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4899D6-858C-4C69-8FB3-685BFD3E8F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63340" y="5684540"/>
            <a:ext cx="8228660" cy="424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Image Credit: </a:t>
            </a:r>
            <a:r>
              <a:rPr lang="en-US" sz="24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asy How to Draw an Elephant for Kids Tutorial Video and Elephant Coloring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https://artprojectsforkids.org/elephant-tutorial/</a:t>
            </a:r>
            <a:r>
              <a:rPr lang="en-US" sz="24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A4336-12DF-7956-BE18-8002DA6B0EE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0980260" y="6172200"/>
            <a:ext cx="888798" cy="413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>
                <a:latin typeface="Arial"/>
              </a:rPr>
              <a:t>6</a:t>
            </a:fld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93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AA04-CAB5-D5E9-2712-D25BAD63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517" y="5912"/>
            <a:ext cx="12304486" cy="111652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Arial"/>
                <a:cs typeface="Calibri"/>
              </a:rPr>
              <a:t>Transitional Kindergarten Teaching Requirements</a:t>
            </a:r>
            <a:endParaRPr lang="en-US" b="1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D805-C081-4300-B0D6-3FD4A30C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88380"/>
            <a:ext cx="11887200" cy="51664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/>
                <a:ea typeface="+mn-lt"/>
                <a:cs typeface="+mn-lt"/>
              </a:rPr>
              <a:t>By August 1, 2023, for apportionment purposes, TK Teachers must have ONE of the following:</a:t>
            </a:r>
          </a:p>
          <a:p>
            <a:r>
              <a:rPr lang="en-US" sz="2800" dirty="0">
                <a:latin typeface="Arial"/>
                <a:ea typeface="+mn-lt"/>
                <a:cs typeface="+mn-lt"/>
              </a:rPr>
              <a:t>(A) At least 24 units in early childhood education, or childhood development, or both.</a:t>
            </a:r>
            <a:endParaRPr lang="en-US" sz="2800" b="1" dirty="0">
              <a:latin typeface="Arial"/>
              <a:cs typeface="Calibri"/>
            </a:endParaRPr>
          </a:p>
          <a:p>
            <a:pPr lvl="1"/>
            <a:r>
              <a:rPr lang="en-US" dirty="0">
                <a:latin typeface="Arial"/>
                <a:ea typeface="+mn-lt"/>
                <a:cs typeface="+mn-lt"/>
              </a:rPr>
              <a:t>Units generally mean Carnegie units which are from an approved regionally-accredited program</a:t>
            </a:r>
          </a:p>
          <a:p>
            <a:r>
              <a:rPr lang="en-US" sz="2800" dirty="0">
                <a:latin typeface="Arial"/>
                <a:ea typeface="+mn-lt"/>
                <a:cs typeface="+mn-lt"/>
              </a:rPr>
              <a:t>(B) As determined by the local educational agency employing the teacher, professional experience in a classroom setting with preschool age children that is comparable to the 24 units of education described in subparagraph (A).</a:t>
            </a:r>
            <a:endParaRPr lang="en-US" sz="2800" dirty="0">
              <a:latin typeface="Arial"/>
              <a:cs typeface="Calibri"/>
            </a:endParaRPr>
          </a:p>
          <a:p>
            <a:r>
              <a:rPr lang="en-US" sz="2800" dirty="0">
                <a:latin typeface="Arial"/>
                <a:ea typeface="+mn-lt"/>
                <a:cs typeface="+mn-lt"/>
              </a:rPr>
              <a:t>(C) A child development teacher permit issued by the Commission on Teacher Credentialing.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AB82D-9569-0DC0-EA3B-B3949732EC1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74966" y="6326414"/>
            <a:ext cx="339448" cy="38662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>
                <a:latin typeface="Arial"/>
              </a:rPr>
              <a:t>7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41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AA04-CAB5-D5E9-2712-D25BAD63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548" y="163228"/>
            <a:ext cx="12439095" cy="154980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Transitional Kindergarten Assignments for </a:t>
            </a:r>
            <a:br>
              <a:rPr lang="en-US" sz="4000" b="1" dirty="0">
                <a:latin typeface="Arial"/>
                <a:cs typeface="Arial"/>
              </a:rPr>
            </a:br>
            <a:r>
              <a:rPr lang="en-US" sz="4000" b="1" dirty="0">
                <a:latin typeface="Arial"/>
                <a:cs typeface="Arial"/>
              </a:rPr>
              <a:t>2022–2023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D805-C081-4300-B0D6-3FD4A30C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61" y="1669787"/>
            <a:ext cx="11835539" cy="3615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 b="1" dirty="0">
                <a:latin typeface="Arial"/>
                <a:ea typeface="+mn-lt"/>
                <a:cs typeface="Arial"/>
              </a:rPr>
              <a:t>Current Legal Assignments for 2022</a:t>
            </a:r>
            <a:r>
              <a:rPr lang="en-US" b="1" dirty="0">
                <a:latin typeface="Arial"/>
                <a:cs typeface="Arial"/>
              </a:rPr>
              <a:t>–</a:t>
            </a:r>
            <a:r>
              <a:rPr lang="en-US" sz="3000" b="1" dirty="0">
                <a:latin typeface="Arial"/>
                <a:ea typeface="+mn-lt"/>
                <a:cs typeface="Arial"/>
              </a:rPr>
              <a:t>23</a:t>
            </a:r>
            <a:endParaRPr lang="en-US" sz="30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en-US" sz="2800" dirty="0">
                <a:latin typeface="Arial"/>
                <a:ea typeface="+mn-lt"/>
                <a:cs typeface="Arial"/>
              </a:rPr>
              <a:t>•Multiple Subject Credential Holders</a:t>
            </a:r>
          </a:p>
          <a:p>
            <a:pPr>
              <a:buNone/>
            </a:pPr>
            <a:r>
              <a:rPr lang="en-US" sz="2800" dirty="0">
                <a:latin typeface="Arial"/>
                <a:ea typeface="+mn-lt"/>
                <a:cs typeface="Arial"/>
              </a:rPr>
              <a:t>•Multiple Subject Interns</a:t>
            </a:r>
            <a:endParaRPr lang="en-US" sz="2800" dirty="0">
              <a:latin typeface="Arial"/>
              <a:cs typeface="Arial"/>
            </a:endParaRPr>
          </a:p>
          <a:p>
            <a:pPr>
              <a:buNone/>
            </a:pPr>
            <a:r>
              <a:rPr lang="en-US" sz="2800" dirty="0">
                <a:latin typeface="Arial"/>
                <a:ea typeface="+mn-lt"/>
                <a:cs typeface="Arial"/>
              </a:rPr>
              <a:t>•Multiple Subject – 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+mn-lt"/>
                <a:cs typeface="Arial"/>
              </a:rPr>
              <a:t>Short Term Staff Permit</a:t>
            </a:r>
            <a:endParaRPr lang="en-US" sz="2800" u="sng" dirty="0">
              <a:solidFill>
                <a:srgbClr val="FFE699"/>
              </a:solidFill>
              <a:latin typeface="Arial"/>
              <a:ea typeface="+mn-lt"/>
              <a:cs typeface="Arial"/>
            </a:endParaRPr>
          </a:p>
          <a:p>
            <a:pPr>
              <a:buNone/>
            </a:pPr>
            <a:r>
              <a:rPr lang="en-US" sz="2800" dirty="0">
                <a:latin typeface="Arial"/>
                <a:ea typeface="+mn-lt"/>
                <a:cs typeface="Arial"/>
              </a:rPr>
              <a:t>•Multiple Subject 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+mn-lt"/>
                <a:cs typeface="Arial"/>
              </a:rPr>
              <a:t>– Provisional Internship Permit</a:t>
            </a:r>
            <a:endParaRPr lang="en-US" sz="2800" u="sng" dirty="0">
              <a:solidFill>
                <a:srgbClr val="FFE699"/>
              </a:solidFill>
              <a:latin typeface="Arial"/>
              <a:ea typeface="+mn-lt"/>
              <a:cs typeface="Arial"/>
            </a:endParaRPr>
          </a:p>
          <a:p>
            <a:pPr>
              <a:buNone/>
            </a:pPr>
            <a:r>
              <a:rPr lang="en-US" sz="2800" dirty="0">
                <a:latin typeface="Arial"/>
                <a:ea typeface="+mn-lt"/>
                <a:cs typeface="Arial"/>
              </a:rPr>
              <a:t>•Multiple Subject 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+mn-lt"/>
                <a:cs typeface="Arial"/>
              </a:rPr>
              <a:t>– Variable Term Waivers</a:t>
            </a:r>
            <a:endParaRPr lang="en-US" sz="2800" u="sng" dirty="0">
              <a:solidFill>
                <a:srgbClr val="FFE699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2800" dirty="0">
                <a:latin typeface="Arial"/>
                <a:ea typeface="+mn-lt"/>
                <a:cs typeface="Arial"/>
              </a:rPr>
              <a:t>•Local Assignment Options, as approved by local School Boards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AB82D-9569-0DC0-EA3B-B3949732EC1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98403" y="6326414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>
                <a:latin typeface="Arial"/>
              </a:rPr>
              <a:t>8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93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AA04-CAB5-D5E9-2712-D25BAD63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0031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/>
                <a:cs typeface="Arial"/>
              </a:rPr>
              <a:t>Upcoming PK-Three ECE Specialist Credential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D805-C081-4300-B0D6-3FD4A30C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79968"/>
            <a:ext cx="11887200" cy="47848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Arial"/>
                <a:ea typeface="+mn-lt"/>
                <a:cs typeface="Arial"/>
              </a:rPr>
              <a:t>Preschool through 3 Grade (PK-3) Early Childhood Education Specialist Credential</a:t>
            </a:r>
            <a:endParaRPr lang="en-US" sz="2800" dirty="0">
              <a:latin typeface="Arial"/>
              <a:ea typeface="+mn-lt"/>
              <a:cs typeface="Arial"/>
            </a:endParaRPr>
          </a:p>
          <a:p>
            <a:r>
              <a:rPr lang="en-US" sz="2800" dirty="0">
                <a:latin typeface="Arial"/>
                <a:ea typeface="+mn-lt"/>
                <a:cs typeface="Arial"/>
              </a:rPr>
              <a:t>Will provide a bridge for Early Childhood Educators with a BA and Preschool experience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ea typeface="+mn-lt"/>
                <a:cs typeface="Arial"/>
              </a:rPr>
              <a:t>Child Development Permit Holders with a BA will be allowed to apply their preparation and experience teaching in PreK toward earning the ECE Specialist Credential</a:t>
            </a:r>
          </a:p>
          <a:p>
            <a:r>
              <a:rPr lang="en-US" sz="2800" dirty="0">
                <a:latin typeface="Arial"/>
                <a:ea typeface="+mn-lt"/>
                <a:cs typeface="Arial"/>
              </a:rPr>
              <a:t>Will provide a bridge for teaching credential holders and a pathway to meet the 24 ECE Unit requirement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ea typeface="+mn-lt"/>
                <a:cs typeface="Arial"/>
              </a:rPr>
              <a:t>Requirements and standards for preparation currently under field review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ea typeface="+mn-lt"/>
                <a:cs typeface="Arial"/>
              </a:rPr>
              <a:t>Draft regulations to establish the ECE Credential will be taken up this summer by the CTC, possibly finalized by January 2023</a:t>
            </a:r>
            <a:endParaRPr lang="en-US" sz="2800" dirty="0">
              <a:cs typeface="Calibri"/>
            </a:endParaRPr>
          </a:p>
          <a:p>
            <a:pPr>
              <a:buNone/>
            </a:pPr>
            <a:endParaRPr lang="en-US" sz="2800" dirty="0">
              <a:cs typeface="Calibri"/>
            </a:endParaRPr>
          </a:p>
          <a:p>
            <a:pPr marL="0" indent="0">
              <a:buNone/>
            </a:pPr>
            <a:endParaRPr lang="en-US" sz="2800" dirty="0">
              <a:cs typeface="Calibri"/>
            </a:endParaRPr>
          </a:p>
          <a:p>
            <a:pPr marL="457200" indent="-457200"/>
            <a:endParaRPr lang="en-US" sz="2800" b="1" dirty="0">
              <a:cs typeface="Calibri"/>
            </a:endParaRPr>
          </a:p>
          <a:p>
            <a:pPr marL="0" indent="0">
              <a:buNone/>
            </a:pPr>
            <a:endParaRPr lang="en-US" sz="2800" b="1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AB82D-9569-0DC0-EA3B-B3949732EC1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380843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>
                <a:latin typeface="Arial"/>
              </a:rPr>
              <a:t>9</a:t>
            </a:fld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105061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2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A379D3C8A3145B9B5460A5FBAA94E" ma:contentTypeVersion="12" ma:contentTypeDescription="Create a new document." ma:contentTypeScope="" ma:versionID="b9528dc1bcd2589b02bbc73bec2734cc">
  <xsd:schema xmlns:xsd="http://www.w3.org/2001/XMLSchema" xmlns:xs="http://www.w3.org/2001/XMLSchema" xmlns:p="http://schemas.microsoft.com/office/2006/metadata/properties" xmlns:ns2="d173ea53-e63a-4839-8c69-aececa15c404" xmlns:ns3="6a92aa00-d659-46d6-b4cf-e266ad63a1ef" targetNamespace="http://schemas.microsoft.com/office/2006/metadata/properties" ma:root="true" ma:fieldsID="40da850488f41daeafd5036038226fa5" ns2:_="" ns3:_="">
    <xsd:import namespace="d173ea53-e63a-4839-8c69-aececa15c404"/>
    <xsd:import namespace="6a92aa00-d659-46d6-b4cf-e266ad63a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ea53-e63a-4839-8c69-aececa15c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aa00-d659-46d6-b4cf-e266ad63a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92aa00-d659-46d6-b4cf-e266ad63a1ef">
      <UserInfo>
        <DisplayName>Assadya Ross</DisplayName>
        <AccountId>33</AccountId>
        <AccountType/>
      </UserInfo>
      <UserInfo>
        <DisplayName>Sara Dawson</DisplayName>
        <AccountId>135</AccountId>
        <AccountType/>
      </UserInfo>
      <UserInfo>
        <DisplayName>Mai Thao</DisplayName>
        <AccountId>132</AccountId>
        <AccountType/>
      </UserInfo>
      <UserInfo>
        <DisplayName>Kim Nguyen</DisplayName>
        <AccountId>147</AccountId>
        <AccountType/>
      </UserInfo>
      <UserInfo>
        <DisplayName>Kerra Lancaster</DisplayName>
        <AccountId>292</AccountId>
        <AccountType/>
      </UserInfo>
      <UserInfo>
        <DisplayName>Sandra Flores</DisplayName>
        <AccountId>217</AccountId>
        <AccountType/>
      </UserInfo>
      <UserInfo>
        <DisplayName>Sandi Ridge</DisplayName>
        <AccountId>436</AccountId>
        <AccountType/>
      </UserInfo>
      <UserInfo>
        <DisplayName>Sandra Patitucci</DisplayName>
        <AccountId>79</AccountId>
        <AccountType/>
      </UserInfo>
      <UserInfo>
        <DisplayName>Virginia Early</DisplayName>
        <AccountId>115</AccountId>
        <AccountType/>
      </UserInfo>
      <UserInfo>
        <DisplayName>Jennifer Osalbo</DisplayName>
        <AccountId>169</AccountId>
        <AccountType/>
      </UserInfo>
      <UserInfo>
        <DisplayName>Bryan Boyd</DisplayName>
        <AccountId>461</AccountId>
        <AccountType/>
      </UserInfo>
      <UserInfo>
        <DisplayName>Diana Lua</DisplayName>
        <AccountId>218</AccountId>
        <AccountType/>
      </UserInfo>
      <UserInfo>
        <DisplayName>Angela Data</DisplayName>
        <AccountId>365</AccountId>
        <AccountType/>
      </UserInfo>
      <UserInfo>
        <DisplayName>Silvia Figueroa</DisplayName>
        <AccountId>146</AccountId>
        <AccountType/>
      </UserInfo>
      <UserInfo>
        <DisplayName>Olivia DeMarais</DisplayName>
        <AccountId>95</AccountId>
        <AccountType/>
      </UserInfo>
      <UserInfo>
        <DisplayName>Alana Pinsler</DisplayName>
        <AccountId>25</AccountId>
        <AccountType/>
      </UserInfo>
      <UserInfo>
        <DisplayName>Brianne Rood</DisplayName>
        <AccountId>14</AccountId>
        <AccountType/>
      </UserInfo>
      <UserInfo>
        <DisplayName>Stephen Propheter</DisplayName>
        <AccountId>10</AccountId>
        <AccountType/>
      </UserInfo>
      <UserInfo>
        <DisplayName>Stephanie Farland</DisplayName>
        <AccountId>433</AccountId>
        <AccountType/>
      </UserInfo>
      <UserInfo>
        <DisplayName>Benjamin Allen</DisplayName>
        <AccountId>60</AccountId>
        <AccountType/>
      </UserInfo>
      <UserInfo>
        <DisplayName>Sterling Williams</DisplayName>
        <AccountId>273</AccountId>
        <AccountType/>
      </UserInfo>
      <UserInfo>
        <DisplayName>Nadia Kersey</DisplayName>
        <AccountId>136</AccountId>
        <AccountType/>
      </UserInfo>
      <UserInfo>
        <DisplayName>Jen Taylor</DisplayName>
        <AccountId>462</AccountId>
        <AccountType/>
      </UserInfo>
      <UserInfo>
        <DisplayName>Teresa Maldonado</DisplayName>
        <AccountId>216</AccountId>
        <AccountType/>
      </UserInfo>
      <UserInfo>
        <DisplayName>Stacy Anagnostopoulos</DisplayName>
        <AccountId>359</AccountId>
        <AccountType/>
      </UserInfo>
      <UserInfo>
        <DisplayName>Crystal Devlin</DisplayName>
        <AccountId>38</AccountId>
        <AccountType/>
      </UserInfo>
      <UserInfo>
        <DisplayName>Shanna BirkholzVasquez</DisplayName>
        <AccountId>367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F79981-4D15-429D-AE2A-51E317984ECF}">
  <ds:schemaRefs>
    <ds:schemaRef ds:uri="6a92aa00-d659-46d6-b4cf-e266ad63a1ef"/>
    <ds:schemaRef ds:uri="d173ea53-e63a-4839-8c69-aececa15c4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9B6559-0ED3-4D0D-99E2-1A30FBBF8114}">
  <ds:schemaRefs>
    <ds:schemaRef ds:uri="6a92aa00-d659-46d6-b4cf-e266ad63a1ef"/>
    <ds:schemaRef ds:uri="http://schemas.microsoft.com/office/2006/documentManagement/types"/>
    <ds:schemaRef ds:uri="http://schemas.microsoft.com/office/infopath/2007/PartnerControls"/>
    <ds:schemaRef ds:uri="d173ea53-e63a-4839-8c69-aececa15c40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191934-4B4B-4A9C-BA31-51F13663C2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873</Words>
  <Application>Microsoft Office PowerPoint</Application>
  <PresentationFormat>Widescreen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Calibri</vt:lpstr>
      <vt:lpstr>Cambria</vt:lpstr>
      <vt:lpstr>Courier New</vt:lpstr>
      <vt:lpstr>DM Sans</vt:lpstr>
      <vt:lpstr>Noto Sans Symbols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5</vt:lpstr>
      <vt:lpstr>CDE Set 1</vt:lpstr>
      <vt:lpstr> Universal PreKindergarten (UPK) Implementation Office Hour  Early Education Division (EED)  April 27, 2022</vt:lpstr>
      <vt:lpstr>Welcome and Introductions</vt:lpstr>
      <vt:lpstr>Asking Questions and Upvoting</vt:lpstr>
      <vt:lpstr>What is UPK?</vt:lpstr>
      <vt:lpstr>Problems versus Opportunities</vt:lpstr>
      <vt:lpstr>Elephants and Rumors</vt:lpstr>
      <vt:lpstr>Transitional Kindergarten Teaching Requirements</vt:lpstr>
      <vt:lpstr>Transitional Kindergarten Assignments for  2022–2023</vt:lpstr>
      <vt:lpstr>Upcoming PK-Three ECE Specialist Credential</vt:lpstr>
      <vt:lpstr>Live Questions and Answers (Q&amp;A)</vt:lpstr>
      <vt:lpstr>Closing and Next Steps</vt:lpstr>
      <vt:lpstr>UPK Resources</vt:lpstr>
      <vt:lpstr>ELO-P Resources</vt:lpstr>
      <vt:lpstr>Facilities Resources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EED April 27 UPK Office Hour - Elementary (CA Dept of Education)</dc:title>
  <dc:subject>Early Education April Universal PreKindergarten (UPK) Office Hour PowerPoint slides for the April 27 presentation.</dc:subject>
  <dc:creator>Brandon Rood</dc:creator>
  <cp:lastModifiedBy>Alice Ludwig</cp:lastModifiedBy>
  <cp:revision>23</cp:revision>
  <dcterms:created xsi:type="dcterms:W3CDTF">2020-08-25T03:09:04Z</dcterms:created>
  <dcterms:modified xsi:type="dcterms:W3CDTF">2023-08-11T15:35:12Z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0x0101008C7A379D3C8A3145B9B5460A5FBAA94E</vt:lpwstr>
  </property>
</Properties>
</file>