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52" r:id="rId5"/>
    <p:sldMasterId id="2147483713" r:id="rId6"/>
    <p:sldMasterId id="2147483746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  <p:sldMasterId id="2147483660" r:id="rId15"/>
    <p:sldMasterId id="2147483737" r:id="rId16"/>
  </p:sldMasterIdLst>
  <p:notesMasterIdLst>
    <p:notesMasterId r:id="rId29"/>
  </p:notesMasterIdLst>
  <p:handoutMasterIdLst>
    <p:handoutMasterId r:id="rId30"/>
  </p:handoutMasterIdLst>
  <p:sldIdLst>
    <p:sldId id="332" r:id="rId17"/>
    <p:sldId id="408" r:id="rId18"/>
    <p:sldId id="550" r:id="rId19"/>
    <p:sldId id="588" r:id="rId20"/>
    <p:sldId id="585" r:id="rId21"/>
    <p:sldId id="563" r:id="rId22"/>
    <p:sldId id="378" r:id="rId23"/>
    <p:sldId id="562" r:id="rId24"/>
    <p:sldId id="538" r:id="rId25"/>
    <p:sldId id="576" r:id="rId26"/>
    <p:sldId id="542" r:id="rId27"/>
    <p:sldId id="5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Propheter" initials="SP" lastIdx="9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  <p:cmAuthor id="7" name="Virginia Early" initials="VE" lastIdx="30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9" name="Alana Pinsler" initials="AP" lastIdx="3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10" name="Sara Dawson" initials="SD" lastIdx="13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12" name="Angela Data" initials="AD" lastIdx="15" clrIdx="11">
    <p:extLst>
      <p:ext uri="{19B8F6BF-5375-455C-9EA6-DF929625EA0E}">
        <p15:presenceInfo xmlns:p15="http://schemas.microsoft.com/office/powerpoint/2012/main" userId="S::adata@cde.ca.gov::ec94e811-808f-4def-9e33-21c6de2dd6a5" providerId="AD"/>
      </p:ext>
    </p:extLst>
  </p:cmAuthor>
  <p:cmAuthor id="13" name="Eddie Tanimoto" initials="ET" lastIdx="3" clrIdx="12">
    <p:extLst>
      <p:ext uri="{19B8F6BF-5375-455C-9EA6-DF929625EA0E}">
        <p15:presenceInfo xmlns:p15="http://schemas.microsoft.com/office/powerpoint/2012/main" userId="S::etanimoto@cde.ca.gov::878a6b70-e153-44f4-b25c-45853eb12a2e" providerId="AD"/>
      </p:ext>
    </p:extLst>
  </p:cmAuthor>
  <p:cmAuthor id="14" name="Stacy Anagnostopoulos" initials="SA" lastIdx="4" clrIdx="13">
    <p:extLst>
      <p:ext uri="{19B8F6BF-5375-455C-9EA6-DF929625EA0E}">
        <p15:presenceInfo xmlns:p15="http://schemas.microsoft.com/office/powerpoint/2012/main" userId="S::sanagnostopoulos@cde.ca.gov::a53ab0fa-b256-4bab-9dba-2f8d8d286f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E699"/>
    <a:srgbClr val="E9EBF5"/>
    <a:srgbClr val="4B6D0B"/>
    <a:srgbClr val="0B4A4A"/>
    <a:srgbClr val="6D0B4B"/>
    <a:srgbClr val="507C96"/>
    <a:srgbClr val="FDFDFE"/>
    <a:srgbClr val="B9AD8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10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0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1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7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97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8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4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F62-2E1A-415E-8588-0D10ECAD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B0444-9EC7-4457-9BF5-9298D13F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8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100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4048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8361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03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493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118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3739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C11-4AFE-037D-7D43-8D336EB6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D252-1A5E-E240-511C-80B8360E3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7D411-1465-FE99-CCAE-A94BF91F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6F259-776A-5DF1-AB15-8C277554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6590C-5F41-0518-EC91-EDCFA3F9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93F9-31CB-416C-AC5F-F656B7E4C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3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84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687" r:id="rId2"/>
    <p:sldLayoutId id="2147483688" r:id="rId3"/>
    <p:sldLayoutId id="2147483689" r:id="rId4"/>
    <p:sldLayoutId id="2147483734" r:id="rId5"/>
    <p:sldLayoutId id="2147483735" r:id="rId6"/>
    <p:sldLayoutId id="2147483703" r:id="rId7"/>
    <p:sldLayoutId id="2147483690" r:id="rId8"/>
    <p:sldLayoutId id="2147483736" r:id="rId9"/>
    <p:sldLayoutId id="2147483691" r:id="rId10"/>
    <p:sldLayoutId id="2147483738" r:id="rId11"/>
    <p:sldLayoutId id="2147483692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37274-9532-496B-88C1-E5C8B9CD9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fld id="{496352C5-DF58-44E9-A77B-67620FD6E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656" r:id="rId2"/>
    <p:sldLayoutId id="2147483657" r:id="rId3"/>
    <p:sldLayoutId id="2147483658" r:id="rId4"/>
    <p:sldLayoutId id="2147483751" r:id="rId5"/>
    <p:sldLayoutId id="2147483722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11" r:id="rId2"/>
    <p:sldLayoutId id="2147483712" r:id="rId3"/>
    <p:sldLayoutId id="214748374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39" r:id="rId3"/>
    <p:sldLayoutId id="214748374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2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48" r:id="rId7"/>
    <p:sldLayoutId id="2147483749" r:id="rId8"/>
    <p:sldLayoutId id="2147483750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billNavClient.xhtml?bill_id=202120220SB154" TargetMode="External"/><Relationship Id="rId2" Type="http://schemas.openxmlformats.org/officeDocument/2006/relationships/hyperlink" Target="https://www.ebudget.ca.gov/FullBudgetSummar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ginfo.legislature.ca.gov/faces/billNavClient.xhtml?bill_id=202120220AB181" TargetMode="External"/><Relationship Id="rId4" Type="http://schemas.openxmlformats.org/officeDocument/2006/relationships/hyperlink" Target="https://leginfo.legislature.ca.gov/faces/billNavClient.xhtml?bill_id=202120220AB21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elopinfo.asp#elopfaqs" TargetMode="External"/><Relationship Id="rId7" Type="http://schemas.openxmlformats.org/officeDocument/2006/relationships/hyperlink" Target="mailto:ExpandedLearning@cde.ca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terschoolnetwork.org/elo-program" TargetMode="External"/><Relationship Id="rId5" Type="http://schemas.openxmlformats.org/officeDocument/2006/relationships/hyperlink" Target="https://www.cde.ca.gov/ls/ex/elofaq.asp" TargetMode="External"/><Relationship Id="rId4" Type="http://schemas.openxmlformats.org/officeDocument/2006/relationships/hyperlink" Target="https://www.cde.ca.gov/ls/ex/documents/elopprogplanguide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gs.ca.gov/OPSC/Services/Page-Content/Office-of-Public-School-Construction-Services-List-Folder/Access-Full-Day-Kindergarten-Facilities-Grant-Program-Fund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sey.Gordon@dgs.ca.gov" TargetMode="External"/><Relationship Id="rId4" Type="http://schemas.openxmlformats.org/officeDocument/2006/relationships/hyperlink" Target="mailto:Joshua.Potter@dg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ci/assignments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Relationship Id="rId5" Type="http://schemas.openxmlformats.org/officeDocument/2006/relationships/hyperlink" Target="mailto:EEDTitle5@cde.ca.gov" TargetMode="External"/><Relationship Id="rId4" Type="http://schemas.openxmlformats.org/officeDocument/2006/relationships/hyperlink" Target="https://www.cde.ca.gov/fg/aa/cd/faad.a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educatorstogether.org/groups/e0cfjrjf/upk-p-3" TargetMode="External"/><Relationship Id="rId7" Type="http://schemas.openxmlformats.org/officeDocument/2006/relationships/hyperlink" Target="https://www.cde.ca.gov/ls/ex/sosexplearncontacts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em/upkofficehours.asp" TargetMode="External"/><Relationship Id="rId5" Type="http://schemas.openxmlformats.org/officeDocument/2006/relationships/hyperlink" Target="https://www.cde.ca.gov/ci/gs/em/kinderfaq.asp" TargetMode="External"/><Relationship Id="rId4" Type="http://schemas.openxmlformats.org/officeDocument/2006/relationships/hyperlink" Target="https://www.cde.ca.gov/ci/gs/e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California State Preschool Program (CSPP) and Universal PreKindergarten (UPK) Budget Implementation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r>
              <a:rPr lang="en-US" sz="5000" b="1" dirty="0">
                <a:latin typeface="Arial"/>
                <a:ea typeface="+mj-lt"/>
                <a:cs typeface="Arial"/>
              </a:rPr>
              <a:t>Office Hour </a:t>
            </a:r>
            <a:br>
              <a:rPr lang="en-US" sz="5000" b="1" dirty="0">
                <a:latin typeface="Arial"/>
                <a:ea typeface="+mj-lt"/>
                <a:cs typeface="Arial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 dirty="0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 dirty="0">
                <a:latin typeface="Arial"/>
                <a:ea typeface="+mj-lt"/>
                <a:cs typeface="Arial"/>
              </a:rPr>
              <a:t>  September 28,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301C-4D0C-A155-0124-313885053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6658"/>
            <a:ext cx="11887200" cy="1325563"/>
          </a:xfrm>
        </p:spPr>
        <p:txBody>
          <a:bodyPr/>
          <a:lstStyle/>
          <a:p>
            <a:r>
              <a:rPr lang="en-US">
                <a:latin typeface="Arial"/>
                <a:cs typeface="Calibri"/>
              </a:rPr>
              <a:t>Budget Resources</a:t>
            </a:r>
            <a:endParaRPr lang="en-US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8BCED-4A88-AEF7-CA3E-E51FD620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0436"/>
            <a:ext cx="11887200" cy="5493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Final Budget Summary </a:t>
            </a:r>
            <a:endParaRPr lang="en-US" sz="3000" dirty="0">
              <a:latin typeface="Arial"/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2" tooltip="Final Budget Summ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https://www.ebudget.ca.gov/FullBudgetSummary.pdf</a:t>
            </a:r>
            <a:endParaRPr lang="en-US" dirty="0">
              <a:solidFill>
                <a:srgbClr val="FFE699"/>
              </a:solidFill>
              <a:latin typeface="Arial"/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Senate Bill (SB) 154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3" tooltip="Senate Bill 1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https://leginfo.legislature.ca.gov/faces/billNavClient.xhtml?bill_id=202120220SB154</a:t>
            </a: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</a:rPr>
              <a:t> </a:t>
            </a:r>
            <a:endParaRPr lang="en-US" dirty="0">
              <a:solidFill>
                <a:srgbClr val="FFE699"/>
              </a:solidFill>
              <a:latin typeface="Arial"/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Assembly Bill (AB) 210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4" tooltip="Assembly Bill 2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https://leginfo.legislature.ca.gov/faces/billNavClient.xhtml?bill_id=202120220AB210</a:t>
            </a: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</a:rPr>
              <a:t> </a:t>
            </a:r>
            <a:endParaRPr lang="en-US" dirty="0">
              <a:solidFill>
                <a:srgbClr val="FFE699"/>
              </a:solidFill>
              <a:latin typeface="Arial"/>
              <a:cs typeface="Calibri" panose="020F0502020204030204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latin typeface="Arial"/>
                <a:ea typeface="+mn-lt"/>
                <a:cs typeface="+mn-lt"/>
              </a:rPr>
              <a:t>AB 181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E699"/>
                </a:solidFill>
                <a:latin typeface="Arial"/>
                <a:ea typeface="+mn-lt"/>
                <a:cs typeface="+mn-lt"/>
                <a:hlinkClick r:id="rId5" tooltip="Assembly Bill 1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 Text - AB-181 Education finance: education omnibus budget trailer bill.</a:t>
            </a:r>
            <a:endParaRPr lang="en-US" dirty="0">
              <a:solidFill>
                <a:srgbClr val="FFE699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D4F18-5E7E-E30B-5BE1-F8AF1514CC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38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534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Expanded Learning Opportunities Program (ELO-P)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481"/>
            <a:ext cx="11887200" cy="462526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Main Page: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Email Box: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ELO-P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ExpandedLearning@cde.ca.gov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11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23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83747"/>
            <a:ext cx="11887200" cy="111244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Facilities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28701"/>
            <a:ext cx="11887200" cy="514349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Access California Preschool, Transitional, Kindergarten and Full-Day Kindergarten Facilities Grant Program Funding (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FDK grant program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Access California Preschool, Transitional, Kindergarten and Full-Day Kindergarten Facilities Grant Program Fund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https://www.dgs.ca.gov/OPSC/Services/Page-Content/Office-of-Public-School-Construction-Services-List-Folder/Access-Full-Day-Kindergarten-Facilities-Grant-Program-Funding</a:t>
            </a:r>
            <a:endParaRPr lang="en-US" sz="42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Facilities Contacts: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Joshua Potter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279-946-8454</a:t>
            </a:r>
          </a:p>
          <a:p>
            <a:pPr lvl="2"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Joshua Potter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Joshua.Potter@dgs.ca.gov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>
              <a:spcAft>
                <a:spcPts val="800"/>
              </a:spcAft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Lindsey Gordon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279-946-8458</a:t>
            </a:r>
          </a:p>
          <a:p>
            <a:pPr lvl="2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38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Lindsey Gordon emai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Lindsey.Gordon@dgs.ca.gov</a:t>
            </a:r>
            <a:endParaRPr lang="en-US" sz="38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12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15750"/>
            <a:ext cx="11887200" cy="1325563"/>
          </a:xfrm>
        </p:spPr>
        <p:txBody>
          <a:bodyPr/>
          <a:lstStyle/>
          <a:p>
            <a:r>
              <a:rPr lang="en-US" dirty="0"/>
              <a:t>Welcome and Introductions</a:t>
            </a:r>
          </a:p>
        </p:txBody>
      </p:sp>
      <p:pic>
        <p:nvPicPr>
          <p:cNvPr id="13" name="Content Placeholder 12" descr="A collage of children stating Everyone Belongs - Todos Somos Unidos">
            <a:extLst>
              <a:ext uri="{FF2B5EF4-FFF2-40B4-BE49-F238E27FC236}">
                <a16:creationId xmlns:a16="http://schemas.microsoft.com/office/drawing/2014/main" id="{C1D533B6-272D-4EAD-8AE9-4BC5DBA65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21" y="928295"/>
            <a:ext cx="6908700" cy="5181525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CAAA-C1EE-F5F2-97D8-16DB090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7" y="-56963"/>
            <a:ext cx="11887200" cy="1325563"/>
          </a:xfrm>
        </p:spPr>
        <p:txBody>
          <a:bodyPr/>
          <a:lstStyle/>
          <a:p>
            <a:r>
              <a:rPr lang="en-US" b="1">
                <a:latin typeface="Arial"/>
                <a:cs typeface="Arial"/>
              </a:rPr>
              <a:t>CDE Recent Webinars </a:t>
            </a:r>
            <a:endParaRPr lang="en-US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E22C0-FBF5-F94B-62A6-484A2D132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31" y="1559140"/>
            <a:ext cx="11728962" cy="40177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4000" dirty="0">
                <a:latin typeface="Arial"/>
                <a:ea typeface="Calibri"/>
                <a:cs typeface="Arial"/>
              </a:rPr>
              <a:t>Fiscal Year (FY) 2022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>
                <a:latin typeface="Arial"/>
                <a:ea typeface="Calibri"/>
                <a:cs typeface="Arial"/>
              </a:rPr>
              <a:t>23 Attendance Accounting and Instructional Time Requirements Webinar</a:t>
            </a:r>
          </a:p>
          <a:p>
            <a:r>
              <a:rPr lang="en-US" sz="4000" dirty="0">
                <a:latin typeface="Arial"/>
                <a:ea typeface="Calibri"/>
                <a:cs typeface="Arial"/>
              </a:rPr>
              <a:t>Early Education Division September Webinar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C527-2222-414B-87DD-1590DF08CC0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58049" y="6246649"/>
            <a:ext cx="602428" cy="360371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3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A6D8-6F7E-A1C7-CBAF-90033A3D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4647"/>
            <a:ext cx="11887200" cy="1377829"/>
          </a:xfrm>
        </p:spPr>
        <p:txBody>
          <a:bodyPr>
            <a:normAutofit/>
          </a:bodyPr>
          <a:lstStyle/>
          <a:p>
            <a:r>
              <a:rPr lang="en-US" sz="4400">
                <a:ea typeface="+mj-lt"/>
                <a:cs typeface="+mj-lt"/>
              </a:rPr>
              <a:t>UPK Planning and Implementation </a:t>
            </a:r>
            <a:br>
              <a:rPr lang="en-US" sz="4400">
                <a:ea typeface="+mj-lt"/>
                <a:cs typeface="+mj-lt"/>
              </a:rPr>
            </a:br>
            <a:r>
              <a:rPr lang="en-US" sz="4400">
                <a:cs typeface="Arial"/>
              </a:rPr>
              <a:t>Key Dates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A9036-6809-04A4-00E4-F3E4D1A1E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433" y="1741813"/>
            <a:ext cx="12038567" cy="48921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br>
              <a:rPr lang="en-US" sz="2400" b="1" dirty="0">
                <a:ea typeface="+mn-lt"/>
                <a:cs typeface="+mn-lt"/>
              </a:rPr>
            </a:br>
            <a:r>
              <a:rPr lang="en-US" sz="3000" dirty="0">
                <a:ea typeface="+mn-lt"/>
                <a:cs typeface="+mn-lt"/>
              </a:rPr>
              <a:t>Local educational agencies (LEAs) and county offices of education (COEs) that received UPK Planning and Implementation grant funds must meet all deadlines for reporting as a condition of grant apportionment.</a:t>
            </a:r>
            <a:endParaRPr lang="en-US" sz="3000" b="1" dirty="0">
              <a:ea typeface="+mn-lt"/>
              <a:cs typeface="+mn-lt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ea typeface="+mn-lt"/>
                <a:cs typeface="+mn-lt"/>
              </a:rPr>
              <a:t>August 19, 2022:</a:t>
            </a:r>
            <a:r>
              <a:rPr lang="en-US" sz="2800" dirty="0">
                <a:ea typeface="+mn-lt"/>
                <a:cs typeface="+mn-lt"/>
              </a:rPr>
              <a:t> UPK programmatic survey was distributed </a:t>
            </a:r>
            <a:endParaRPr lang="en-US" sz="2800" dirty="0">
              <a:cs typeface="Arial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ea typeface="+mn-lt"/>
                <a:cs typeface="+mn-lt"/>
              </a:rPr>
              <a:t>September 30, 2022:</a:t>
            </a:r>
            <a:r>
              <a:rPr lang="en-US" sz="2800" dirty="0">
                <a:ea typeface="+mn-lt"/>
                <a:cs typeface="+mn-lt"/>
              </a:rPr>
              <a:t> Final due date for survey submission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84E39-4C12-3DA2-4377-3A5FA1318D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42F5-561F-458C-9D9C-2EA10BCD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-197983"/>
            <a:ext cx="118872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Asking Questions</a:t>
            </a:r>
            <a:endParaRPr lang="en-US"/>
          </a:p>
        </p:txBody>
      </p:sp>
      <p:pic>
        <p:nvPicPr>
          <p:cNvPr id="14" name="Content Placeholder 13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5BE5D171-9350-4C5E-86CC-21490AE8235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351"/>
            <a:ext cx="6511878" cy="1616690"/>
          </a:xfrm>
        </p:spPr>
      </p:pic>
      <p:pic>
        <p:nvPicPr>
          <p:cNvPr id="16" name="Content Placeholder 15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43473B19-D951-46B6-9B5F-81866D1029B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98" y="2246137"/>
            <a:ext cx="5530902" cy="2365725"/>
          </a:xfrm>
        </p:spPr>
      </p:pic>
      <p:pic>
        <p:nvPicPr>
          <p:cNvPr id="18" name="Content Placeholder 17" descr="Image of Zoom tool bar that shows the participants with the number 15, Q&amp;A, Polls, Share Screen, Raise Hand circled in red, Record and Live Transcript.">
            <a:extLst>
              <a:ext uri="{FF2B5EF4-FFF2-40B4-BE49-F238E27FC236}">
                <a16:creationId xmlns:a16="http://schemas.microsoft.com/office/drawing/2014/main" id="{4456524C-40A4-4857-BB3C-16F94759C4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5" y="4905029"/>
            <a:ext cx="9155017" cy="9197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D3182-859E-4EC7-8543-9AFE1F7D586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0980260" y="6338888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5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94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139" y="2116575"/>
            <a:ext cx="4037045" cy="1960903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/>
              </a:rPr>
              <a:t>Questions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&amp;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Answers</a:t>
            </a:r>
          </a:p>
        </p:txBody>
      </p:sp>
      <p:pic>
        <p:nvPicPr>
          <p:cNvPr id="8" name="Content Placeholder 8" descr="Child, outdoor in front of water table playing with a rubber water toy.">
            <a:extLst>
              <a:ext uri="{FF2B5EF4-FFF2-40B4-BE49-F238E27FC236}">
                <a16:creationId xmlns:a16="http://schemas.microsoft.com/office/drawing/2014/main" id="{627D138C-718F-47A7-9ACB-E9D6B57F0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38539"/>
            <a:ext cx="7140668" cy="477236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2223" y="5379875"/>
            <a:ext cx="5852160" cy="843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 dirty="0">
                <a:ea typeface="+mn-lt"/>
                <a:cs typeface="+mn-lt"/>
              </a:rPr>
              <a:t>Photo Credit: </a:t>
            </a:r>
            <a:r>
              <a:rPr lang="en-US" sz="2400" dirty="0" err="1">
                <a:ea typeface="+mn-lt"/>
                <a:cs typeface="+mn-lt"/>
              </a:rPr>
              <a:t>Kidango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Decoto</a:t>
            </a:r>
            <a:r>
              <a:rPr lang="en-US" sz="2400" dirty="0">
                <a:ea typeface="+mn-lt"/>
                <a:cs typeface="+mn-lt"/>
              </a:rPr>
              <a:t> Center; Union City,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6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/>
              <a:t>Closing and Next Steps</a:t>
            </a:r>
            <a:endParaRPr sz="400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-523956" y="1408659"/>
            <a:ext cx="13161723" cy="4279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endParaRPr lang="en-US" sz="3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000" dirty="0"/>
              <a:t>  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000" dirty="0"/>
              <a:t> </a:t>
            </a:r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sz="3000" dirty="0"/>
              <a:t>We look forward to more opportunities to discuss </a:t>
            </a:r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sz="3000" dirty="0"/>
              <a:t>the implementation of UPK! </a:t>
            </a:r>
            <a:endParaRPr lang="en-US" sz="3000" b="1" dirty="0"/>
          </a:p>
          <a:p>
            <a:pPr marL="0" indent="0" algn="ctr">
              <a:lnSpc>
                <a:spcPct val="150000"/>
              </a:lnSpc>
              <a:spcBef>
                <a:spcPts val="500"/>
              </a:spcBef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-94781"/>
            <a:ext cx="11887200" cy="831901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chemeClr val="bg1"/>
                </a:solidFill>
                <a:cs typeface="Arial"/>
              </a:rPr>
              <a:t>Resources</a:t>
            </a:r>
            <a:endParaRPr lang="en-US" sz="4000">
              <a:solidFill>
                <a:schemeClr val="bg1"/>
              </a:solidFill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92" y="602167"/>
            <a:ext cx="11887200" cy="55187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Program Quality Implementation (PQI) Office Regional Consultants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sz="2400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spcBef>
                <a:spcPts val="1000"/>
              </a:spcBef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600" u="sng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anose="020B0604020202020204"/>
                <a:hlinkClick r:id="rId3" tooltip="EED Consultant Regional Assignments 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https://www.cde.ca.gov/sp/cd/ci/assignments.asp</a:t>
            </a:r>
            <a:endParaRPr lang="en-US" sz="2600" u="sng" dirty="0">
              <a:solidFill>
                <a:schemeClr val="accent4">
                  <a:lumMod val="40000"/>
                  <a:lumOff val="60000"/>
                </a:schemeClr>
              </a:solidFill>
              <a:cs typeface="Arial" panose="020B0604020202020204"/>
            </a:endParaRPr>
          </a:p>
          <a:p>
            <a:pPr lvl="2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Consultants are most easily reached by email </a:t>
            </a:r>
          </a:p>
          <a:p>
            <a:pPr lvl="2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or</a:t>
            </a:r>
            <a:r>
              <a:rPr lang="en-US" sz="2400" dirty="0">
                <a:ea typeface="+mn-lt"/>
                <a:cs typeface="+mn-lt"/>
              </a:rPr>
              <a:t> by phone at 916-322-6233</a:t>
            </a:r>
          </a:p>
          <a:p>
            <a:pPr marL="0" indent="-11430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Early Education and Nutrition Fiscal Services (EENFS), Fiscal Apportionment Analyst Directory</a:t>
            </a:r>
            <a:endParaRPr lang="en-US" dirty="0">
              <a:ea typeface="+mn-lt"/>
              <a:cs typeface="+mn-lt"/>
            </a:endParaRPr>
          </a:p>
          <a:p>
            <a:pPr lvl="1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  <a:hlinkClick r:id="rId4" tooltip="Fiscal Apportionment Analyst Direct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https://www.cde.ca.gov/fg/aa/cd/faad.asp</a:t>
            </a:r>
            <a:r>
              <a:rPr lang="en-US" sz="2400" u="sng" dirty="0">
                <a:solidFill>
                  <a:schemeClr val="accent4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 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ea typeface="+mn-lt"/>
              <a:cs typeface="+mn-lt"/>
            </a:endParaRPr>
          </a:p>
          <a:p>
            <a:pPr marL="0" indent="-114300">
              <a:spcAft>
                <a:spcPts val="1000"/>
              </a:spcAft>
              <a:buNone/>
            </a:pPr>
            <a:r>
              <a:rPr lang="en-US" sz="2800" b="1" dirty="0">
                <a:ea typeface="+mn-lt"/>
                <a:cs typeface="+mn-lt"/>
              </a:rPr>
              <a:t>Regulation Related Questions</a:t>
            </a:r>
            <a:endParaRPr lang="en-US" sz="2800" dirty="0">
              <a:cs typeface="Arial"/>
            </a:endParaRPr>
          </a:p>
          <a:p>
            <a:pPr lvl="1">
              <a:spcAft>
                <a:spcPts val="10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cs typeface="Arial"/>
                <a:hlinkClick r:id="rId5" tooltip="Title 5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EEDTitle5@cde.ca.gov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50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UPK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5262239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UPK Resources: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UPK FAQs: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UPK Office Hour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9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DE Set 1">
  <a:themeElements>
    <a:clrScheme name="CDE Se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  <UserInfo>
        <DisplayName>Kim Nguyen</DisplayName>
        <AccountId>147</AccountId>
        <AccountType/>
      </UserInfo>
      <UserInfo>
        <DisplayName>Kerra Lancaster</DisplayName>
        <AccountId>292</AccountId>
        <AccountType/>
      </UserInfo>
      <UserInfo>
        <DisplayName>Sandra Flores</DisplayName>
        <AccountId>217</AccountId>
        <AccountType/>
      </UserInfo>
      <UserInfo>
        <DisplayName>Sandi Ridge</DisplayName>
        <AccountId>436</AccountId>
        <AccountType/>
      </UserInfo>
      <UserInfo>
        <DisplayName>Sandra Patitucci</DisplayName>
        <AccountId>79</AccountId>
        <AccountType/>
      </UserInfo>
      <UserInfo>
        <DisplayName>Virginia Early</DisplayName>
        <AccountId>115</AccountId>
        <AccountType/>
      </UserInfo>
      <UserInfo>
        <DisplayName>Jennifer Osalbo</DisplayName>
        <AccountId>169</AccountId>
        <AccountType/>
      </UserInfo>
      <UserInfo>
        <DisplayName>Bryan Boyd</DisplayName>
        <AccountId>461</AccountId>
        <AccountType/>
      </UserInfo>
      <UserInfo>
        <DisplayName>Diana Lua</DisplayName>
        <AccountId>218</AccountId>
        <AccountType/>
      </UserInfo>
      <UserInfo>
        <DisplayName>Angela Data</DisplayName>
        <AccountId>365</AccountId>
        <AccountType/>
      </UserInfo>
      <UserInfo>
        <DisplayName>Silvia Figueroa</DisplayName>
        <AccountId>146</AccountId>
        <AccountType/>
      </UserInfo>
      <UserInfo>
        <DisplayName>Olivia DeMarais</DisplayName>
        <AccountId>95</AccountId>
        <AccountType/>
      </UserInfo>
      <UserInfo>
        <DisplayName>Alana Pinsler</DisplayName>
        <AccountId>25</AccountId>
        <AccountType/>
      </UserInfo>
      <UserInfo>
        <DisplayName>Brianne Rood</DisplayName>
        <AccountId>14</AccountId>
        <AccountType/>
      </UserInfo>
      <UserInfo>
        <DisplayName>Stephen Propheter</DisplayName>
        <AccountId>10</AccountId>
        <AccountType/>
      </UserInfo>
      <UserInfo>
        <DisplayName>Stephanie Farland</DisplayName>
        <AccountId>433</AccountId>
        <AccountType/>
      </UserInfo>
      <UserInfo>
        <DisplayName>Benjamin Allen</DisplayName>
        <AccountId>60</AccountId>
        <AccountType/>
      </UserInfo>
      <UserInfo>
        <DisplayName>Sterling Williams</DisplayName>
        <AccountId>273</AccountId>
        <AccountType/>
      </UserInfo>
      <UserInfo>
        <DisplayName>Nadia Kersey</DisplayName>
        <AccountId>136</AccountId>
        <AccountType/>
      </UserInfo>
      <UserInfo>
        <DisplayName>Jen Taylor</DisplayName>
        <AccountId>462</AccountId>
        <AccountType/>
      </UserInfo>
      <UserInfo>
        <DisplayName>Teresa Maldonado</DisplayName>
        <AccountId>216</AccountId>
        <AccountType/>
      </UserInfo>
      <UserInfo>
        <DisplayName>Stacy Anagnostopoulos</DisplayName>
        <AccountId>359</AccountId>
        <AccountType/>
      </UserInfo>
      <UserInfo>
        <DisplayName>Crystal Devlin</DisplayName>
        <AccountId>38</AccountId>
        <AccountType/>
      </UserInfo>
      <UserInfo>
        <DisplayName>Shanna BirkholzVasquez</DisplayName>
        <AccountId>367</AccountId>
        <AccountType/>
      </UserInfo>
      <UserInfo>
        <DisplayName>Amira Elmallah</DisplayName>
        <AccountId>538</AccountId>
        <AccountType/>
      </UserInfo>
      <UserInfo>
        <DisplayName>Kate MoheyEldin</DisplayName>
        <AccountId>133</AccountId>
        <AccountType/>
      </UserInfo>
      <UserInfo>
        <DisplayName>Cassandra Lewis</DisplayName>
        <AccountId>80</AccountId>
        <AccountType/>
      </UserInfo>
      <UserInfo>
        <DisplayName>Niki Niknia</DisplayName>
        <AccountId>24</AccountId>
        <AccountType/>
      </UserInfo>
      <UserInfo>
        <DisplayName>Jayme Richards</DisplayName>
        <AccountId>586</AccountId>
        <AccountType/>
      </UserInfo>
      <UserInfo>
        <DisplayName>Carly Nodohara</DisplayName>
        <AccountId>54</AccountId>
        <AccountType/>
      </UserInfo>
      <UserInfo>
        <DisplayName>Yashima Daniels</DisplayName>
        <AccountId>159</AccountId>
        <AccountType/>
      </UserInfo>
      <UserInfo>
        <DisplayName>Lindsey Castillo</DisplayName>
        <AccountId>605</AccountId>
        <AccountType/>
      </UserInfo>
      <UserInfo>
        <DisplayName>Sheila Self</DisplayName>
        <AccountId>12</AccountId>
        <AccountType/>
      </UserInfo>
      <UserInfo>
        <DisplayName>Linda Morales</DisplayName>
        <AccountId>41</AccountId>
        <AccountType/>
      </UserInfo>
      <UserInfo>
        <DisplayName>Kim McMillan</DisplayName>
        <AccountId>82</AccountId>
        <AccountType/>
      </UserInfo>
      <UserInfo>
        <DisplayName>Danielle Davis</DisplayName>
        <AccountId>90</AccountId>
        <AccountType/>
      </UserInfo>
      <UserInfo>
        <DisplayName>Eddie Tanimoto</DisplayName>
        <AccountId>166</AccountId>
        <AccountType/>
      </UserInfo>
      <UserInfo>
        <DisplayName>Mai Xiong</DisplayName>
        <AccountId>42</AccountId>
        <AccountType/>
      </UserInfo>
      <UserInfo>
        <DisplayName>Amy Silva</DisplayName>
        <AccountId>138</AccountId>
        <AccountType/>
      </UserInfo>
      <UserInfo>
        <DisplayName>Allen Lynch</DisplayName>
        <AccountId>158</AccountId>
        <AccountType/>
      </UserInfo>
      <UserInfo>
        <DisplayName>Lucy Mosqueda</DisplayName>
        <AccountId>323</AccountId>
        <AccountType/>
      </UserInfo>
      <UserInfo>
        <DisplayName>Cate Washington</DisplayName>
        <AccountId>160</AccountId>
        <AccountType/>
      </UserInfo>
      <UserInfo>
        <DisplayName>Corey Khan</DisplayName>
        <AccountId>322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F79981-4D15-429D-AE2A-51E317984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73ea53-e63a-4839-8c69-aececa15c404"/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9B6559-0ED3-4D0D-99E2-1A30FBBF8114}">
  <ds:schemaRefs>
    <ds:schemaRef ds:uri="http://purl.org/dc/terms/"/>
    <ds:schemaRef ds:uri="http://schemas.openxmlformats.org/package/2006/metadata/core-properties"/>
    <ds:schemaRef ds:uri="6a92aa00-d659-46d6-b4cf-e266ad63a1ef"/>
    <ds:schemaRef ds:uri="http://schemas.microsoft.com/office/2006/documentManagement/types"/>
    <ds:schemaRef ds:uri="http://schemas.microsoft.com/office/infopath/2007/PartnerControls"/>
    <ds:schemaRef ds:uri="d173ea53-e63a-4839-8c69-aececa15c40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696</Words>
  <Application>Microsoft Office PowerPoint</Application>
  <PresentationFormat>Widescreen</PresentationFormat>
  <Paragraphs>91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CDE Set 1</vt:lpstr>
      <vt:lpstr>CDE Set 1</vt:lpstr>
      <vt:lpstr> California State Preschool Program (CSPP) and Universal PreKindergarten (UPK) Budget Implementation Office Hour   Early Education Division (EED)    September 28, 2022</vt:lpstr>
      <vt:lpstr>Welcome and Introductions</vt:lpstr>
      <vt:lpstr>CDE Recent Webinars </vt:lpstr>
      <vt:lpstr>UPK Planning and Implementation  Key Dates</vt:lpstr>
      <vt:lpstr>Asking Questions</vt:lpstr>
      <vt:lpstr>Questions &amp; Answers</vt:lpstr>
      <vt:lpstr>Closing and Next Steps</vt:lpstr>
      <vt:lpstr>Resources</vt:lpstr>
      <vt:lpstr>UPK Resources</vt:lpstr>
      <vt:lpstr>Budget Resources</vt:lpstr>
      <vt:lpstr>Expanded Learning Opportunities Program (ELO-P) Resources</vt:lpstr>
      <vt:lpstr>Facilities Resources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September 28 UPK Office Hour - Elementary (CA Dept of Education)</dc:title>
  <dc:subject>Early Education May Universal PreKindergarten (UPK) Office Hour PowerPoint slides for the September 28 presentation posted on the CDE web page.</dc:subject>
  <dc:creator>Brandon Rood</dc:creator>
  <cp:lastModifiedBy>Mai Thao</cp:lastModifiedBy>
  <cp:revision>10</cp:revision>
  <dcterms:created xsi:type="dcterms:W3CDTF">2020-08-25T03:09:04Z</dcterms:created>
  <dcterms:modified xsi:type="dcterms:W3CDTF">2022-10-03T23:06:38Z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