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0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1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2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  <p:sldMasterId id="2147483752" r:id="rId5"/>
    <p:sldMasterId id="2147483713" r:id="rId6"/>
    <p:sldMasterId id="2147483746" r:id="rId7"/>
    <p:sldMasterId id="2147483732" r:id="rId8"/>
    <p:sldMasterId id="2147483676" r:id="rId9"/>
    <p:sldMasterId id="2147483681" r:id="rId10"/>
    <p:sldMasterId id="2147483705" r:id="rId11"/>
    <p:sldMasterId id="2147483648" r:id="rId12"/>
    <p:sldMasterId id="2147483724" r:id="rId13"/>
    <p:sldMasterId id="2147483686" r:id="rId14"/>
    <p:sldMasterId id="2147483660" r:id="rId15"/>
    <p:sldMasterId id="2147483737" r:id="rId16"/>
  </p:sldMasterIdLst>
  <p:notesMasterIdLst>
    <p:notesMasterId r:id="rId30"/>
  </p:notesMasterIdLst>
  <p:handoutMasterIdLst>
    <p:handoutMasterId r:id="rId31"/>
  </p:handoutMasterIdLst>
  <p:sldIdLst>
    <p:sldId id="332" r:id="rId17"/>
    <p:sldId id="408" r:id="rId18"/>
    <p:sldId id="550" r:id="rId19"/>
    <p:sldId id="590" r:id="rId20"/>
    <p:sldId id="588" r:id="rId21"/>
    <p:sldId id="585" r:id="rId22"/>
    <p:sldId id="563" r:id="rId23"/>
    <p:sldId id="378" r:id="rId24"/>
    <p:sldId id="562" r:id="rId25"/>
    <p:sldId id="538" r:id="rId26"/>
    <p:sldId id="576" r:id="rId27"/>
    <p:sldId id="542" r:id="rId28"/>
    <p:sldId id="53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E39222-84DD-B4F8-5140-AD4996079EC3}" name="Sara Dawson" initials="SD" userId="S::sdawson@cde.ca.gov::d832d985-03a2-4533-b4e7-ec1ef93cb65d" providerId="AD"/>
  <p188:author id="{D5C5E035-7AFA-54FA-06CB-5A30120D5F89}" name="Jennifer Osalbo" initials="JO" userId="S::josalbo@cde.ca.gov::01bce0eb-f15d-40d4-8858-3c9510062403" providerId="AD"/>
  <p188:author id="{BB09A639-4BD3-13D3-CCCC-8C387DCBDEE7}" name="Patrisia Gonzalez" initials="PG" userId="S::pgonzalez@cde.ca.gov::bcc36c34-930b-4a6d-8cd5-2978d7bf765a" providerId="AD"/>
  <p188:author id="{26C3F33A-708E-1B43-C893-CD8FF36A412A}" name="Virginia Early" initials="VE" userId="S::vearly@cde.ca.gov::42929ea7-4389-4ffc-bd0b-f8133d7ef99f" providerId="AD"/>
  <p188:author id="{109CF33B-E027-BC56-BEC9-C44C2AF4D0B4}" name="Brianne Rood" initials="BR" userId="S::brood@cde.ca.gov::d693d9a5-1a35-4a36-9bcb-7e6b07df75c7" providerId="AD"/>
  <p188:author id="{A8462756-B012-613E-F700-C15D4738DA9A}" name="Alana Pinsler" initials="AP" userId="S::apinsler@cde.ca.gov::d336b2b8-3478-4328-8ca2-dbdae80dba75" providerId="AD"/>
  <p188:author id="{A87BE489-8FA2-08D6-8483-B336F28E20D8}" name="Stephen Propheter" initials="SP" userId="S::spropheter@cde.ca.gov::11fb58e5-2f2b-4a13-b081-018d2675a5df" providerId="AD"/>
  <p188:author id="{6C788EB1-EEEC-CD89-6A62-9BEB1E1D9CFC}" name="Mai Thao" initials="MT" userId="S::mthao@cde.ca.gov::a1f588c4-1fd5-47ad-9f59-ef46fe4cb68b" providerId="AD"/>
  <p188:author id="{5682DCC4-12CB-B179-6A69-E456F1DF90EC}" name="Benjamin Allen" initials="BA" userId="S::ballen@cde.ca.gov::b29a26e3-71b0-4857-ab65-a43961ab0cd4" providerId="AD"/>
  <p188:author id="{C64FECD9-E80C-DC9A-41AD-2388F599732A}" name="Eddie Tanimoto" initials="ET" userId="S::etanimoto@cde.ca.gov::878a6b70-e153-44f4-b25c-45853eb12a2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Propheter" initials="SP" lastIdx="9" clrIdx="0">
    <p:extLst>
      <p:ext uri="{19B8F6BF-5375-455C-9EA6-DF929625EA0E}">
        <p15:presenceInfo xmlns:p15="http://schemas.microsoft.com/office/powerpoint/2012/main" userId="S::spropheter@cde.ca.gov::11fb58e5-2f2b-4a13-b081-018d2675a5df" providerId="AD"/>
      </p:ext>
    </p:extLst>
  </p:cmAuthor>
  <p:cmAuthor id="2" name="Brianne Rood" initials="BR" lastIdx="3" clrIdx="1">
    <p:extLst>
      <p:ext uri="{19B8F6BF-5375-455C-9EA6-DF929625EA0E}">
        <p15:presenceInfo xmlns:p15="http://schemas.microsoft.com/office/powerpoint/2012/main" userId="S::brood@cde.ca.gov::d693d9a5-1a35-4a36-9bcb-7e6b07df75c7" providerId="AD"/>
      </p:ext>
    </p:extLst>
  </p:cmAuthor>
  <p:cmAuthor id="3" name="Jennifer Zoffel" initials="JZ" lastIdx="5" clrIdx="2">
    <p:extLst>
      <p:ext uri="{19B8F6BF-5375-455C-9EA6-DF929625EA0E}">
        <p15:presenceInfo xmlns:p15="http://schemas.microsoft.com/office/powerpoint/2012/main" userId="S::jzoffel@wested.org::a079f361-4628-467f-a920-d461dff60d83" providerId="AD"/>
      </p:ext>
    </p:extLst>
  </p:cmAuthor>
  <p:cmAuthor id="4" name="Brianne Rood" initials="BR [2]" lastIdx="3" clrIdx="3">
    <p:extLst>
      <p:ext uri="{19B8F6BF-5375-455C-9EA6-DF929625EA0E}">
        <p15:presenceInfo xmlns:p15="http://schemas.microsoft.com/office/powerpoint/2012/main" userId="S-1-5-21-2608872058-1432505909-2668327341-27143" providerId="AD"/>
      </p:ext>
    </p:extLst>
  </p:cmAuthor>
  <p:cmAuthor id="5" name="Jennifer Osalbo" initials="JO" lastIdx="41" clrIdx="4">
    <p:extLst>
      <p:ext uri="{19B8F6BF-5375-455C-9EA6-DF929625EA0E}">
        <p15:presenceInfo xmlns:p15="http://schemas.microsoft.com/office/powerpoint/2012/main" userId="Jennifer Osalbo" providerId="None"/>
      </p:ext>
    </p:extLst>
  </p:cmAuthor>
  <p:cmAuthor id="6" name="Jennifer Osalbo" initials="JO [2]" lastIdx="26" clrIdx="5">
    <p:extLst>
      <p:ext uri="{19B8F6BF-5375-455C-9EA6-DF929625EA0E}">
        <p15:presenceInfo xmlns:p15="http://schemas.microsoft.com/office/powerpoint/2012/main" userId="S::josalbo@cde.ca.gov::01bce0eb-f15d-40d4-8858-3c9510062403" providerId="AD"/>
      </p:ext>
    </p:extLst>
  </p:cmAuthor>
  <p:cmAuthor id="7" name="Virginia Early" initials="VE" lastIdx="30" clrIdx="6">
    <p:extLst>
      <p:ext uri="{19B8F6BF-5375-455C-9EA6-DF929625EA0E}">
        <p15:presenceInfo xmlns:p15="http://schemas.microsoft.com/office/powerpoint/2012/main" userId="S::vearly@cde.ca.gov::42929ea7-4389-4ffc-bd0b-f8133d7ef99f" providerId="AD"/>
      </p:ext>
    </p:extLst>
  </p:cmAuthor>
  <p:cmAuthor id="8" name="Benjamin Allen" initials="BA" lastIdx="4" clrIdx="7">
    <p:extLst>
      <p:ext uri="{19B8F6BF-5375-455C-9EA6-DF929625EA0E}">
        <p15:presenceInfo xmlns:p15="http://schemas.microsoft.com/office/powerpoint/2012/main" userId="S::ballen@cde.ca.gov::b29a26e3-71b0-4857-ab65-a43961ab0cd4" providerId="AD"/>
      </p:ext>
    </p:extLst>
  </p:cmAuthor>
  <p:cmAuthor id="9" name="Alana Pinsler" initials="AP" lastIdx="3" clrIdx="8">
    <p:extLst>
      <p:ext uri="{19B8F6BF-5375-455C-9EA6-DF929625EA0E}">
        <p15:presenceInfo xmlns:p15="http://schemas.microsoft.com/office/powerpoint/2012/main" userId="S::apinsler@cde.ca.gov::d336b2b8-3478-4328-8ca2-dbdae80dba75" providerId="AD"/>
      </p:ext>
    </p:extLst>
  </p:cmAuthor>
  <p:cmAuthor id="10" name="Sara Dawson" initials="SD" lastIdx="13" clrIdx="9">
    <p:extLst>
      <p:ext uri="{19B8F6BF-5375-455C-9EA6-DF929625EA0E}">
        <p15:presenceInfo xmlns:p15="http://schemas.microsoft.com/office/powerpoint/2012/main" userId="S::sdawson@cde.ca.gov::d832d985-03a2-4533-b4e7-ec1ef93cb65d" providerId="AD"/>
      </p:ext>
    </p:extLst>
  </p:cmAuthor>
  <p:cmAuthor id="11" name="Mai Thao" initials="MT" lastIdx="1" clrIdx="10">
    <p:extLst>
      <p:ext uri="{19B8F6BF-5375-455C-9EA6-DF929625EA0E}">
        <p15:presenceInfo xmlns:p15="http://schemas.microsoft.com/office/powerpoint/2012/main" userId="S-1-5-21-2608872058-1432505909-2668327341-32852" providerId="AD"/>
      </p:ext>
    </p:extLst>
  </p:cmAuthor>
  <p:cmAuthor id="12" name="Angela Data" initials="AD" lastIdx="16" clrIdx="11">
    <p:extLst>
      <p:ext uri="{19B8F6BF-5375-455C-9EA6-DF929625EA0E}">
        <p15:presenceInfo xmlns:p15="http://schemas.microsoft.com/office/powerpoint/2012/main" userId="S::adata@cde.ca.gov::ec94e811-808f-4def-9e33-21c6de2dd6a5" providerId="AD"/>
      </p:ext>
    </p:extLst>
  </p:cmAuthor>
  <p:cmAuthor id="13" name="Eddie Tanimoto" initials="ET" lastIdx="3" clrIdx="12">
    <p:extLst>
      <p:ext uri="{19B8F6BF-5375-455C-9EA6-DF929625EA0E}">
        <p15:presenceInfo xmlns:p15="http://schemas.microsoft.com/office/powerpoint/2012/main" userId="S::etanimoto@cde.ca.gov::878a6b70-e153-44f4-b25c-45853eb12a2e" providerId="AD"/>
      </p:ext>
    </p:extLst>
  </p:cmAuthor>
  <p:cmAuthor id="14" name="Stacy Anagnostopoulos" initials="SA" lastIdx="6" clrIdx="13">
    <p:extLst>
      <p:ext uri="{19B8F6BF-5375-455C-9EA6-DF929625EA0E}">
        <p15:presenceInfo xmlns:p15="http://schemas.microsoft.com/office/powerpoint/2012/main" userId="S::sanagnostopoulos@cde.ca.gov::a53ab0fa-b256-4bab-9dba-2f8d8d286f4c" providerId="AD"/>
      </p:ext>
    </p:extLst>
  </p:cmAuthor>
  <p:cmAuthor id="15" name="Shanna BirkholzVasquez" initials="SB" lastIdx="3" clrIdx="14">
    <p:extLst>
      <p:ext uri="{19B8F6BF-5375-455C-9EA6-DF929625EA0E}">
        <p15:presenceInfo xmlns:p15="http://schemas.microsoft.com/office/powerpoint/2012/main" userId="S::sbirkholzvasquez@cde.ca.gov::ef42b5b1-1dd5-4dbc-9e7f-5dd0d6b658ef" providerId="AD"/>
      </p:ext>
    </p:extLst>
  </p:cmAuthor>
  <p:cmAuthor id="16" name="Jayme Richards" initials="JR" lastIdx="1" clrIdx="15">
    <p:extLst>
      <p:ext uri="{19B8F6BF-5375-455C-9EA6-DF929625EA0E}">
        <p15:presenceInfo xmlns:p15="http://schemas.microsoft.com/office/powerpoint/2012/main" userId="S::jarichards@cde.ca.gov::3ed3ba90-a723-4758-8ab8-b3b8bb558f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E699"/>
    <a:srgbClr val="E9EBF5"/>
    <a:srgbClr val="4B6D0B"/>
    <a:srgbClr val="0B4A4A"/>
    <a:srgbClr val="6D0B4B"/>
    <a:srgbClr val="507C96"/>
    <a:srgbClr val="FDFDFE"/>
    <a:srgbClr val="B9AD86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viewProps" Target="viewProps.xml"/><Relationship Id="rId104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931343-2F6C-4EC9-9DC2-9270877BDB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7EEC52-11A2-463D-8A0E-792EF2BC21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8BE69-669F-416A-93EF-12E394687B13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C21C6-577A-414D-80D9-7CC98EBCB7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81264-43C8-4B2A-8249-E8564476D4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29019-704D-4805-9B43-8A1089A6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62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0321-FE7C-41D5-A6A6-9361CA1AFD5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2AC79-A108-4FDF-A0BE-96CEB0D6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6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63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49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09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1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92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27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88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97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28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85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/>
          </a:p>
        </p:txBody>
      </p:sp>
      <p:sp>
        <p:nvSpPr>
          <p:cNvPr id="494" name="Google Shape;49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" name="Google Shape;254;p16:notes">
            <a:extLst>
              <a:ext uri="{FF2B5EF4-FFF2-40B4-BE49-F238E27FC236}">
                <a16:creationId xmlns:a16="http://schemas.microsoft.com/office/drawing/2014/main" id="{EA30F840-0464-4F31-8FC3-58738BCC3F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11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5157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16547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53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85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43729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2188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58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3720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2507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5487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Google Shape;40;p5">
            <a:extLst>
              <a:ext uri="{FF2B5EF4-FFF2-40B4-BE49-F238E27FC236}">
                <a16:creationId xmlns:a16="http://schemas.microsoft.com/office/drawing/2014/main" id="{9FD6E66A-D84D-45A9-93BA-C134ECF80D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20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8797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30804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75933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92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0992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7246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160447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71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973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Google Shape;40;p5">
            <a:extLst>
              <a:ext uri="{FF2B5EF4-FFF2-40B4-BE49-F238E27FC236}">
                <a16:creationId xmlns:a16="http://schemas.microsoft.com/office/drawing/2014/main" id="{BD089685-8E3D-4FD0-8556-D9F8CF86050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396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1168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00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41320" y="182881"/>
            <a:ext cx="11680022" cy="147828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EE983-71A8-42AF-8B02-DF032CB2DD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14475" y="1800225"/>
            <a:ext cx="9260205" cy="313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v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BA3769-9C0F-4F8D-A4FD-1D00A03775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209AE68-C82E-40D7-A973-6A63226927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034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6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86"/>
          <p:cNvSpPr/>
          <p:nvPr/>
        </p:nvSpPr>
        <p:spPr>
          <a:xfrm>
            <a:off x="8127833" y="-4800"/>
            <a:ext cx="4064000" cy="6867600"/>
          </a:xfrm>
          <a:prstGeom prst="rect">
            <a:avLst/>
          </a:prstGeom>
          <a:gradFill>
            <a:gsLst>
              <a:gs pos="0">
                <a:srgbClr val="0070C0">
                  <a:alpha val="45098"/>
                </a:srgbClr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86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86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8" name="Google Shape;18;p86"/>
          <p:cNvSpPr txBox="1">
            <a:spLocks noGrp="1"/>
          </p:cNvSpPr>
          <p:nvPr>
            <p:ph type="title"/>
          </p:nvPr>
        </p:nvSpPr>
        <p:spPr>
          <a:xfrm>
            <a:off x="406400" y="473433"/>
            <a:ext cx="59232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6"/>
          <p:cNvSpPr txBox="1">
            <a:spLocks noGrp="1"/>
          </p:cNvSpPr>
          <p:nvPr>
            <p:ph type="body" idx="1"/>
          </p:nvPr>
        </p:nvSpPr>
        <p:spPr>
          <a:xfrm>
            <a:off x="1045533" y="1936467"/>
            <a:ext cx="5284000" cy="4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53E43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4924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8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8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88"/>
          <p:cNvSpPr txBox="1">
            <a:spLocks noGrp="1"/>
          </p:cNvSpPr>
          <p:nvPr>
            <p:ph type="title"/>
          </p:nvPr>
        </p:nvSpPr>
        <p:spPr>
          <a:xfrm>
            <a:off x="406400" y="473433"/>
            <a:ext cx="112996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8"/>
          <p:cNvSpPr txBox="1">
            <a:spLocks noGrp="1"/>
          </p:cNvSpPr>
          <p:nvPr>
            <p:ph type="body" idx="1"/>
          </p:nvPr>
        </p:nvSpPr>
        <p:spPr>
          <a:xfrm>
            <a:off x="1514667" y="1600200"/>
            <a:ext cx="9162800" cy="4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" name="Google Shape;32;p88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971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DBD7B-14AB-4126-A7D9-5B72261A4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23D966-52AB-413E-AD45-4A1E9C21101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01CC0A-3AAD-4840-A6FB-94CB054D50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4175" y="1792288"/>
            <a:ext cx="4068763" cy="2487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FE5670-5B17-48D0-BF50-2D5AAFF4FE5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4325" y="1792288"/>
            <a:ext cx="4133850" cy="2643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C6C9F9-BA0F-44E2-979C-2AE63F1D04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4435475"/>
            <a:ext cx="3667125" cy="16081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DBD0BD0-BB01-4FFD-96BF-9FB032ABA0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4608513"/>
            <a:ext cx="4808538" cy="1435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625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1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91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1"/>
          <p:cNvSpPr txBox="1">
            <a:spLocks noGrp="1"/>
          </p:cNvSpPr>
          <p:nvPr>
            <p:ph type="title"/>
          </p:nvPr>
        </p:nvSpPr>
        <p:spPr>
          <a:xfrm>
            <a:off x="406400" y="473433"/>
            <a:ext cx="112996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1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85065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2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92"/>
          <p:cNvSpPr txBox="1">
            <a:spLocks noGrp="1"/>
          </p:cNvSpPr>
          <p:nvPr>
            <p:ph type="body" idx="1"/>
          </p:nvPr>
        </p:nvSpPr>
        <p:spPr>
          <a:xfrm>
            <a:off x="352167" y="5913600"/>
            <a:ext cx="11230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304792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46" name="Google Shape;46;p92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7" name="Google Shape;47;p92"/>
          <p:cNvSpPr/>
          <p:nvPr/>
        </p:nvSpPr>
        <p:spPr>
          <a:xfrm>
            <a:off x="-9333" y="5913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8402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0"/>
          <p:cNvSpPr/>
          <p:nvPr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0"/>
          <p:cNvSpPr/>
          <p:nvPr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50" descr="The official seal of the Califor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1319" y="3900876"/>
            <a:ext cx="2355839" cy="238037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50"/>
          <p:cNvSpPr txBox="1"/>
          <p:nvPr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CALIFORNIA DEPARTMENT OF EDUCATION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Tony Thurmond, State Superintendent of Public Instruction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50"/>
          <p:cNvSpPr txBox="1">
            <a:spLocks noGrp="1"/>
          </p:cNvSpPr>
          <p:nvPr>
            <p:ph type="ctrTitle"/>
          </p:nvPr>
        </p:nvSpPr>
        <p:spPr>
          <a:xfrm>
            <a:off x="2867816" y="1390650"/>
            <a:ext cx="9153525" cy="3347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1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1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‒"/>
              <a:defRPr sz="2800"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Char char="o"/>
              <a:defRPr sz="2400">
                <a:solidFill>
                  <a:schemeClr val="lt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  <a:defRPr sz="2400">
                <a:solidFill>
                  <a:schemeClr val="lt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❖"/>
              <a:defRPr sz="2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51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4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4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40;p5">
            <a:extLst>
              <a:ext uri="{FF2B5EF4-FFF2-40B4-BE49-F238E27FC236}">
                <a16:creationId xmlns:a16="http://schemas.microsoft.com/office/drawing/2014/main" id="{A0AED226-E261-4B94-8E03-6B05CFF63AF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5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6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6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585216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6"/>
          <p:cNvSpPr txBox="1">
            <a:spLocks noGrp="1"/>
          </p:cNvSpPr>
          <p:nvPr>
            <p:ph type="body" idx="2"/>
          </p:nvPr>
        </p:nvSpPr>
        <p:spPr>
          <a:xfrm>
            <a:off x="6187440" y="1638299"/>
            <a:ext cx="585216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6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5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57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2_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9"/>
          <p:cNvSpPr txBox="1">
            <a:spLocks noGrp="1"/>
          </p:cNvSpPr>
          <p:nvPr>
            <p:ph type="title"/>
          </p:nvPr>
        </p:nvSpPr>
        <p:spPr>
          <a:xfrm>
            <a:off x="177800" y="189707"/>
            <a:ext cx="11851640" cy="69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490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9"/>
          <p:cNvSpPr txBox="1">
            <a:spLocks noGrp="1"/>
          </p:cNvSpPr>
          <p:nvPr>
            <p:ph type="body" idx="1"/>
          </p:nvPr>
        </p:nvSpPr>
        <p:spPr>
          <a:xfrm>
            <a:off x="177800" y="1151067"/>
            <a:ext cx="3657600" cy="20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9"/>
          <p:cNvSpPr txBox="1">
            <a:spLocks noGrp="1"/>
          </p:cNvSpPr>
          <p:nvPr>
            <p:ph type="body" idx="2"/>
          </p:nvPr>
        </p:nvSpPr>
        <p:spPr>
          <a:xfrm>
            <a:off x="4267200" y="1151067"/>
            <a:ext cx="3657600" cy="20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59"/>
          <p:cNvSpPr txBox="1">
            <a:spLocks noGrp="1"/>
          </p:cNvSpPr>
          <p:nvPr>
            <p:ph type="body" idx="3"/>
          </p:nvPr>
        </p:nvSpPr>
        <p:spPr>
          <a:xfrm>
            <a:off x="2164413" y="3968074"/>
            <a:ext cx="3657600" cy="20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59"/>
          <p:cNvSpPr txBox="1">
            <a:spLocks noGrp="1"/>
          </p:cNvSpPr>
          <p:nvPr>
            <p:ph type="body" idx="4"/>
          </p:nvPr>
        </p:nvSpPr>
        <p:spPr>
          <a:xfrm>
            <a:off x="6330013" y="3987384"/>
            <a:ext cx="3657600" cy="20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59"/>
          <p:cNvSpPr txBox="1">
            <a:spLocks noGrp="1"/>
          </p:cNvSpPr>
          <p:nvPr>
            <p:ph type="body" idx="5"/>
          </p:nvPr>
        </p:nvSpPr>
        <p:spPr>
          <a:xfrm>
            <a:off x="8371840" y="1151067"/>
            <a:ext cx="3657600" cy="20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" name="Google Shape;40;p5">
            <a:extLst>
              <a:ext uri="{FF2B5EF4-FFF2-40B4-BE49-F238E27FC236}">
                <a16:creationId xmlns:a16="http://schemas.microsoft.com/office/drawing/2014/main" id="{E8222C81-47D4-42C7-969D-0B94ABD2C6D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1"/>
          <p:cNvSpPr/>
          <p:nvPr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1"/>
          <p:cNvSpPr/>
          <p:nvPr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61" descr="The official seal of the Califor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1319" y="3900876"/>
            <a:ext cx="2355839" cy="238037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61"/>
          <p:cNvSpPr txBox="1"/>
          <p:nvPr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CALIFORNIA DEPARTMENT OF EDUCATION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Tony Thurmond, State Superintendent of Public Instruction</a:t>
            </a:r>
            <a:endParaRPr/>
          </a:p>
        </p:txBody>
      </p:sp>
      <p:sp>
        <p:nvSpPr>
          <p:cNvPr id="59" name="Google Shape;59;p61"/>
          <p:cNvSpPr txBox="1">
            <a:spLocks noGrp="1"/>
          </p:cNvSpPr>
          <p:nvPr>
            <p:ph type="ctrTitle"/>
          </p:nvPr>
        </p:nvSpPr>
        <p:spPr>
          <a:xfrm>
            <a:off x="341320" y="182881"/>
            <a:ext cx="11680022" cy="147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1"/>
          <p:cNvSpPr txBox="1">
            <a:spLocks noGrp="1"/>
          </p:cNvSpPr>
          <p:nvPr>
            <p:ph type="body" idx="1"/>
          </p:nvPr>
        </p:nvSpPr>
        <p:spPr>
          <a:xfrm>
            <a:off x="1514475" y="1800225"/>
            <a:ext cx="9260205" cy="31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2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2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5852160" cy="2280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62"/>
          <p:cNvSpPr txBox="1">
            <a:spLocks noGrp="1"/>
          </p:cNvSpPr>
          <p:nvPr>
            <p:ph type="body" idx="2"/>
          </p:nvPr>
        </p:nvSpPr>
        <p:spPr>
          <a:xfrm>
            <a:off x="6187440" y="1638299"/>
            <a:ext cx="5852160" cy="2280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62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62"/>
          <p:cNvSpPr txBox="1">
            <a:spLocks noGrp="1"/>
          </p:cNvSpPr>
          <p:nvPr>
            <p:ph type="body" idx="3"/>
          </p:nvPr>
        </p:nvSpPr>
        <p:spPr>
          <a:xfrm>
            <a:off x="152400" y="4122738"/>
            <a:ext cx="5851525" cy="197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62"/>
          <p:cNvSpPr txBox="1">
            <a:spLocks noGrp="1"/>
          </p:cNvSpPr>
          <p:nvPr>
            <p:ph type="body" idx="4"/>
          </p:nvPr>
        </p:nvSpPr>
        <p:spPr>
          <a:xfrm>
            <a:off x="6188075" y="4122738"/>
            <a:ext cx="5851525" cy="197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3"/>
          <p:cNvSpPr txBox="1"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63" descr="The official seal of the Califor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18081" y="2448361"/>
            <a:ext cx="2355839" cy="238037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63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149D05-DD72-47E2-AC34-B09AF83C2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970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3pPr>
            <a:lvl4pPr marL="1657350" indent="-2857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EB7F6-0C65-4A88-BD3C-24AC894FE8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046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52400" y="1638300"/>
            <a:ext cx="5852160" cy="50159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A1727-E17E-46EE-B40A-8B7F00CA5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337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CF5B4F-051D-4897-BF09-E083248B0A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923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41319" y="61041"/>
            <a:ext cx="11636368" cy="1329610"/>
          </a:xfrm>
        </p:spPr>
        <p:txBody>
          <a:bodyPr anchor="ctr"/>
          <a:lstStyle>
            <a:lvl1pPr algn="ctr">
              <a:defRPr sz="6000">
                <a:solidFill>
                  <a:srgbClr val="99FF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539649-5F7A-4C9D-B668-07F1C88F2D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54200" y="1566863"/>
            <a:ext cx="10123488" cy="3171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30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600"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v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0109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41319" y="61041"/>
            <a:ext cx="11636368" cy="132961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539649-5F7A-4C9D-B668-07F1C88F2D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54200" y="1566863"/>
            <a:ext cx="10123488" cy="3171825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3000">
                <a:solidFill>
                  <a:schemeClr val="bg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2600">
                <a:solidFill>
                  <a:schemeClr val="bg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0109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442286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D5211-F6B9-42B5-8EA5-81EA7F24E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149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4409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44098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8698E-D1CF-4C8D-AE08-B481224FF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1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 3">
  <p:cSld name="2_Title and Content 3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11037977" y="4488954"/>
            <a:ext cx="1151255" cy="2369185"/>
          </a:xfrm>
          <a:custGeom>
            <a:avLst/>
            <a:gdLst/>
            <a:ahLst/>
            <a:cxnLst/>
            <a:rect l="l" t="t" r="r" b="b"/>
            <a:pathLst>
              <a:path w="1151254" h="2369184" extrusionOk="0">
                <a:moveTo>
                  <a:pt x="1150975" y="0"/>
                </a:moveTo>
                <a:lnTo>
                  <a:pt x="0" y="2369045"/>
                </a:lnTo>
                <a:lnTo>
                  <a:pt x="1150975" y="2369045"/>
                </a:lnTo>
                <a:lnTo>
                  <a:pt x="1150975" y="0"/>
                </a:lnTo>
                <a:close/>
              </a:path>
            </a:pathLst>
          </a:custGeom>
          <a:solidFill>
            <a:srgbClr val="386EA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80152" y="603169"/>
            <a:ext cx="1003544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200" b="1" i="0">
                <a:solidFill>
                  <a:srgbClr val="386EA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479425" y="1527605"/>
            <a:ext cx="10036174" cy="4053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r="42999" b="-301"/>
          <a:stretch/>
        </p:blipFill>
        <p:spPr>
          <a:xfrm>
            <a:off x="480152" y="5926166"/>
            <a:ext cx="3504597" cy="52303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3740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03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442286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D5211-F6B9-42B5-8EA5-81EA7F24E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149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44098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44098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8698E-D1CF-4C8D-AE08-B481224FF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124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3323-0A4B-4291-A37F-4135FE20B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34D7B9-365F-4C6A-B80F-15C87BBCFB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07E85D-F070-4B7F-9FE4-CDAEB177FCD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7919" y="1714500"/>
            <a:ext cx="5003311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35A39-33A5-4793-8D4D-18E01C32543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02350" y="1749425"/>
            <a:ext cx="5476875" cy="24622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DBBE6-0E4C-4A49-A93B-C4312111E2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19375" y="4343400"/>
            <a:ext cx="6076950" cy="1952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9275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58900"/>
            <a:ext cx="5852160" cy="24036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2424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8698E-D1CF-4C8D-AE08-B481224FF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BDE543-094E-40E0-BF3B-8C1FBBCF32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259263"/>
            <a:ext cx="5851525" cy="180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AC9E9C-0CC5-42F6-926A-496D9EA65C5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259263"/>
            <a:ext cx="5851525" cy="180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7556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58900"/>
            <a:ext cx="5852160" cy="240364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24242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8698E-D1CF-4C8D-AE08-B481224FF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BDE543-094E-40E0-BF3B-8C1FBBCF32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259263"/>
            <a:ext cx="5851525" cy="180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AC9E9C-0CC5-42F6-926A-496D9EA65C5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259263"/>
            <a:ext cx="5851525" cy="180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7556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6C063-05E6-4B81-9F11-8D88327370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291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D2F62-2E1A-415E-8588-0D10ECAD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3B0444-9EC7-4457-9BF5-9298D13FA2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783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149D05-DD72-47E2-AC34-B09AF83C2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886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01004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4048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8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8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88"/>
          <p:cNvSpPr txBox="1">
            <a:spLocks noGrp="1"/>
          </p:cNvSpPr>
          <p:nvPr>
            <p:ph type="body" idx="1"/>
          </p:nvPr>
        </p:nvSpPr>
        <p:spPr>
          <a:xfrm>
            <a:off x="1514667" y="1600200"/>
            <a:ext cx="9162800" cy="4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" name="Google Shape;32;p88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67056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583610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303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DBD7B-14AB-4126-A7D9-5B72261A4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23D966-52AB-413E-AD45-4A1E9C21101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01CC0A-3AAD-4840-A6FB-94CB054D50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4175" y="1792288"/>
            <a:ext cx="4068763" cy="2487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FE5670-5B17-48D0-BF50-2D5AAFF4FE5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4325" y="1792288"/>
            <a:ext cx="4133850" cy="2643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C6C9F9-BA0F-44E2-979C-2AE63F1D04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4435475"/>
            <a:ext cx="3667125" cy="16081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DBD0BD0-BB01-4FFD-96BF-9FB032ABA0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4608513"/>
            <a:ext cx="4808538" cy="1435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94937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BA3769-9C0F-4F8D-A4FD-1D00A03775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209AE68-C82E-40D7-A973-6A63226927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41183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0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406400" y="473433"/>
            <a:ext cx="112996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body" idx="1"/>
          </p:nvPr>
        </p:nvSpPr>
        <p:spPr>
          <a:xfrm>
            <a:off x="1514667" y="1600200"/>
            <a:ext cx="9162800" cy="4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▫"/>
              <a:defRPr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▫"/>
              <a:defRPr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▫"/>
              <a:defRPr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▫"/>
              <a:defRPr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▫"/>
              <a:defRPr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▫"/>
              <a:defRPr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▫"/>
              <a:defRPr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63739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E9C11-4AFE-037D-7D43-8D336EB6C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4D252-1A5E-E240-511C-80B8360E3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7D411-1465-FE99-CCAE-A94BF91F0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6F259-776A-5DF1-AB15-8C277554C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6590C-5F41-0518-EC91-EDCFA3F9D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93F9-31CB-416C-AC5F-F656B7E4C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93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8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8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88"/>
          <p:cNvSpPr txBox="1">
            <a:spLocks noGrp="1"/>
          </p:cNvSpPr>
          <p:nvPr>
            <p:ph type="title"/>
          </p:nvPr>
        </p:nvSpPr>
        <p:spPr>
          <a:xfrm>
            <a:off x="406400" y="473433"/>
            <a:ext cx="112996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8"/>
          <p:cNvSpPr txBox="1">
            <a:spLocks noGrp="1"/>
          </p:cNvSpPr>
          <p:nvPr>
            <p:ph type="body" idx="1"/>
          </p:nvPr>
        </p:nvSpPr>
        <p:spPr>
          <a:xfrm>
            <a:off x="1514667" y="1600200"/>
            <a:ext cx="9162800" cy="4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" name="Google Shape;32;p88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67056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 3">
  <p:cSld name="2_Title and Content 3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11037977" y="4488954"/>
            <a:ext cx="1151255" cy="2369185"/>
          </a:xfrm>
          <a:custGeom>
            <a:avLst/>
            <a:gdLst/>
            <a:ahLst/>
            <a:cxnLst/>
            <a:rect l="l" t="t" r="r" b="b"/>
            <a:pathLst>
              <a:path w="1151254" h="2369184" extrusionOk="0">
                <a:moveTo>
                  <a:pt x="1150975" y="0"/>
                </a:moveTo>
                <a:lnTo>
                  <a:pt x="0" y="2369045"/>
                </a:lnTo>
                <a:lnTo>
                  <a:pt x="1150975" y="2369045"/>
                </a:lnTo>
                <a:lnTo>
                  <a:pt x="1150975" y="0"/>
                </a:lnTo>
                <a:close/>
              </a:path>
            </a:pathLst>
          </a:custGeom>
          <a:solidFill>
            <a:srgbClr val="386EA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80152" y="603169"/>
            <a:ext cx="1003544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200" b="1" i="0">
                <a:solidFill>
                  <a:srgbClr val="386EA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479425" y="1527605"/>
            <a:ext cx="10036174" cy="4053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r="42999" b="-301"/>
          <a:stretch/>
        </p:blipFill>
        <p:spPr>
          <a:xfrm>
            <a:off x="480152" y="5926166"/>
            <a:ext cx="3504597" cy="52303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3740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032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BA3769-9C0F-4F8D-A4FD-1D00A03775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209AE68-C82E-40D7-A973-6A63226927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384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388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5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Relationship Id="rId9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Google Shape;40;p5">
            <a:extLst>
              <a:ext uri="{FF2B5EF4-FFF2-40B4-BE49-F238E27FC236}">
                <a16:creationId xmlns:a16="http://schemas.microsoft.com/office/drawing/2014/main" id="{BB33C76D-A160-4E3E-9140-EE2DE7105F1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19" r:id="rId2"/>
    <p:sldLayoutId id="2147483720" r:id="rId3"/>
    <p:sldLayoutId id="2147483730" r:id="rId4"/>
    <p:sldLayoutId id="2147483721" r:id="rId5"/>
    <p:sldLayoutId id="2147483710" r:id="rId6"/>
    <p:sldLayoutId id="2147483729" r:id="rId7"/>
    <p:sldLayoutId id="2147483723" r:id="rId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21DF1-DF34-4171-AB97-A671C0101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1"/>
            <a:ext cx="11887200" cy="4488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94452-BD1E-480D-83DF-78B1FFBA8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4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687" r:id="rId2"/>
    <p:sldLayoutId id="2147483688" r:id="rId3"/>
    <p:sldLayoutId id="2147483689" r:id="rId4"/>
    <p:sldLayoutId id="2147483734" r:id="rId5"/>
    <p:sldLayoutId id="2147483735" r:id="rId6"/>
    <p:sldLayoutId id="2147483703" r:id="rId7"/>
    <p:sldLayoutId id="2147483690" r:id="rId8"/>
    <p:sldLayoutId id="2147483736" r:id="rId9"/>
    <p:sldLayoutId id="2147483691" r:id="rId10"/>
    <p:sldLayoutId id="2147483738" r:id="rId11"/>
    <p:sldLayoutId id="2147483692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37274-9532-496B-88C1-E5C8B9CD9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fld id="{496352C5-DF58-44E9-A77B-67620FD6E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1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656" r:id="rId2"/>
    <p:sldLayoutId id="2147483657" r:id="rId3"/>
    <p:sldLayoutId id="2147483658" r:id="rId4"/>
    <p:sldLayoutId id="2147483751" r:id="rId5"/>
    <p:sldLayoutId id="2147483722" r:id="rId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0219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11" r:id="rId2"/>
    <p:sldLayoutId id="2147483712" r:id="rId3"/>
    <p:sldLayoutId id="2147483744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777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601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45" r:id="rId2"/>
    <p:sldLayoutId id="2147483739" r:id="rId3"/>
    <p:sldLayoutId id="2147483740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939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42" r:id="rId2"/>
    <p:sldLayoutId id="2147483674" r:id="rId3"/>
    <p:sldLayoutId id="2147483675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9843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9901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4" r:id="rId4"/>
    <p:sldLayoutId id="2147483709" r:id="rId5"/>
    <p:sldLayoutId id="2147483670" r:id="rId6"/>
    <p:sldLayoutId id="2147483671" r:id="rId7"/>
    <p:sldLayoutId id="2147483672" r:id="rId8"/>
    <p:sldLayoutId id="2147483673" r:id="rId9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A6D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9"/>
          <p:cNvSpPr/>
          <p:nvPr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49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49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‒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Char char="o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❖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9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48" r:id="rId7"/>
    <p:sldLayoutId id="2147483749" r:id="rId8"/>
    <p:sldLayoutId id="2147483750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sd.dof.ca.gov/trailer-bill/public/trailerBill/pdf/527" TargetMode="External"/><Relationship Id="rId3" Type="http://schemas.openxmlformats.org/officeDocument/2006/relationships/hyperlink" Target="https://www.caeducatorstogether.org/groups/e0cfjrjf/upk-p-3" TargetMode="External"/><Relationship Id="rId7" Type="http://schemas.openxmlformats.org/officeDocument/2006/relationships/hyperlink" Target="https://www.cde.ca.gov/ls/ex/sosexplearncontacts.as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e.ca.gov/ci/gs/em/upkofficehours.asp" TargetMode="External"/><Relationship Id="rId5" Type="http://schemas.openxmlformats.org/officeDocument/2006/relationships/hyperlink" Target="https://www.cde.ca.gov/ci/gs/em/kinderfaq.asp" TargetMode="External"/><Relationship Id="rId4" Type="http://schemas.openxmlformats.org/officeDocument/2006/relationships/hyperlink" Target="https://www.cde.ca.gov/ci/gs/e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nfo.legislature.ca.gov/faces/billNavClient.xhtml?bill_id=202120220SB154" TargetMode="External"/><Relationship Id="rId2" Type="http://schemas.openxmlformats.org/officeDocument/2006/relationships/hyperlink" Target="https://www.ebudget.ca.gov/FullBudgetSummary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ginfo.legislature.ca.gov/faces/billNavClient.xhtml?bill_id=202120220AB181" TargetMode="External"/><Relationship Id="rId4" Type="http://schemas.openxmlformats.org/officeDocument/2006/relationships/hyperlink" Target="https://leginfo.legislature.ca.gov/faces/billNavClient.xhtml?bill_id=202120220AB21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ls/ex/elopinfo.asp#elopfaqs" TargetMode="External"/><Relationship Id="rId7" Type="http://schemas.openxmlformats.org/officeDocument/2006/relationships/hyperlink" Target="mailto:ExpandedLearning@cde.ca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fterschoolnetwork.org/elo-program" TargetMode="External"/><Relationship Id="rId5" Type="http://schemas.openxmlformats.org/officeDocument/2006/relationships/hyperlink" Target="https://www.cde.ca.gov/ls/ex/elofaq.asp" TargetMode="External"/><Relationship Id="rId4" Type="http://schemas.openxmlformats.org/officeDocument/2006/relationships/hyperlink" Target="https://www.cde.ca.gov/ls/ex/documents/elopprogplanguide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gs.ca.gov/OPSC/Services/Page-Content/Office-of-Public-School-Construction-Services-List-Folder/Access-Full-Day-Kindergarten-Facilities-Grant-Program-Fund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indsey.Gordon@dgs.ca.gov" TargetMode="External"/><Relationship Id="rId4" Type="http://schemas.openxmlformats.org/officeDocument/2006/relationships/hyperlink" Target="mailto:Joshua.Potter@dgs.c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UPK@cde.ca.g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cde.ca.gov/ci/gs/e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sp/cd/ci/assignments.as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0.xml"/><Relationship Id="rId5" Type="http://schemas.openxmlformats.org/officeDocument/2006/relationships/hyperlink" Target="mailto:EEDTitle5@cde.ca.gov" TargetMode="External"/><Relationship Id="rId4" Type="http://schemas.openxmlformats.org/officeDocument/2006/relationships/hyperlink" Target="https://www.cde.ca.gov/fg/aa/cd/faad.as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2D5E9-546C-4D65-AA9D-B7400DA22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7580" y="53502"/>
            <a:ext cx="12254442" cy="5036658"/>
          </a:xfrm>
        </p:spPr>
        <p:txBody>
          <a:bodyPr>
            <a:normAutofit/>
          </a:bodyPr>
          <a:lstStyle/>
          <a:p>
            <a:br>
              <a:rPr lang="en-US" sz="3000" b="1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en-US" sz="5000" b="1">
                <a:latin typeface="Arial"/>
                <a:ea typeface="+mj-lt"/>
                <a:cs typeface="Arial"/>
              </a:rPr>
              <a:t>California State Preschool Program (CSPP) and Universal </a:t>
            </a:r>
            <a:r>
              <a:rPr lang="en-US" sz="5000" b="1" err="1">
                <a:latin typeface="Arial"/>
                <a:ea typeface="+mj-lt"/>
                <a:cs typeface="Arial"/>
              </a:rPr>
              <a:t>PreKindergarten</a:t>
            </a:r>
            <a:r>
              <a:rPr lang="en-US" sz="5000" b="1">
                <a:latin typeface="Arial"/>
                <a:ea typeface="+mj-lt"/>
                <a:cs typeface="Arial"/>
              </a:rPr>
              <a:t> (UPK) Budget Implementation</a:t>
            </a:r>
            <a:br>
              <a:rPr lang="en-US" sz="5000" b="1">
                <a:latin typeface="Arial"/>
                <a:ea typeface="+mj-lt"/>
                <a:cs typeface="Arial"/>
              </a:rPr>
            </a:br>
            <a:r>
              <a:rPr lang="en-US" sz="5000" b="1">
                <a:latin typeface="Arial"/>
                <a:ea typeface="+mj-lt"/>
                <a:cs typeface="Arial"/>
              </a:rPr>
              <a:t>Office Hour </a:t>
            </a:r>
            <a:br>
              <a:rPr lang="en-US" sz="5000" b="1">
                <a:latin typeface="Arial"/>
                <a:ea typeface="+mj-lt"/>
                <a:cs typeface="Arial"/>
              </a:rPr>
            </a:br>
            <a:br>
              <a:rPr lang="en-US" sz="3000" b="1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en-US" sz="3600" b="1">
                <a:latin typeface="Arial"/>
                <a:ea typeface="+mj-lt"/>
                <a:cs typeface="Arial"/>
              </a:rPr>
              <a:t>Early Education Division (EED)</a:t>
            </a:r>
            <a:br>
              <a:rPr lang="en-US" sz="3000" b="1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br>
              <a:rPr lang="en-US" sz="3000" b="1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en-US" sz="3000">
                <a:latin typeface="Arial"/>
                <a:ea typeface="+mj-lt"/>
                <a:cs typeface="Arial"/>
              </a:rPr>
              <a:t>  October 12, 2022</a:t>
            </a:r>
          </a:p>
        </p:txBody>
      </p:sp>
    </p:spTree>
    <p:extLst>
      <p:ext uri="{BB962C8B-B14F-4D97-AF65-F5344CB8AC3E}">
        <p14:creationId xmlns:p14="http://schemas.microsoft.com/office/powerpoint/2010/main" val="3201823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3C12D-470C-486C-91A9-EFC19201F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1887200" cy="914787"/>
          </a:xfrm>
        </p:spPr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UPK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F4096-E3D1-4761-9493-097D21AF2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8502"/>
            <a:ext cx="12192000" cy="577168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California Educators Together: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California Educators Togeth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https://www.caeducatorstogether.org/groups/e0cfjrjf/upk-p-3</a:t>
            </a: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UPK Resources:</a:t>
            </a:r>
          </a:p>
          <a:p>
            <a:pPr lvl="1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UPK Resourc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https://www.cde.ca.gov/ci/gs/em/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UPK FAQs:</a:t>
            </a:r>
          </a:p>
          <a:p>
            <a:pPr lvl="1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tooltip="UPK FAQ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https://www.cde.ca.gov/ci/gs/em/kinderfaq.asp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UPK Office Hour:</a:t>
            </a:r>
          </a:p>
          <a:p>
            <a:pPr lvl="1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UPK Office Hour web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https://www.cde.ca.gov/ci/gs/em/upkofficehours.asp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System of Support for Expanded Learning:</a:t>
            </a:r>
          </a:p>
          <a:p>
            <a:pPr lvl="1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tooltip="System of Support for Expanded Learn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https://www.cde.ca.gov/ls/ex/sosexplearncontacts.asp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Kindergarten through Grade 12 (K-12) Omnibus Trailer Bill:</a:t>
            </a:r>
          </a:p>
          <a:p>
            <a:pPr lvl="1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tooltip="K-12 Omnibus Trailer Bil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https://esd.dof.ca.gov/trailer-bill/public/trailerBill/pdf/527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559E4-5ED5-4739-8088-E953F1B7BD5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80260" y="6172200"/>
            <a:ext cx="1006725" cy="50378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dirty="0" smtClean="0">
                <a:latin typeface="Arial"/>
              </a:rPr>
              <a:t>10</a:t>
            </a:fld>
            <a:endParaRPr lang="en-US" sz="24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8229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A301C-4D0C-A155-0124-313885053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86658"/>
            <a:ext cx="11887200" cy="1325563"/>
          </a:xfrm>
        </p:spPr>
        <p:txBody>
          <a:bodyPr/>
          <a:lstStyle/>
          <a:p>
            <a:r>
              <a:rPr lang="en-US">
                <a:latin typeface="Arial"/>
                <a:cs typeface="Calibri"/>
              </a:rPr>
              <a:t>Budget Resources</a:t>
            </a:r>
            <a:endParaRPr lang="en-US">
              <a:latin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8BCED-4A88-AEF7-CA3E-E51FD6209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60436"/>
            <a:ext cx="11887200" cy="54937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latin typeface="Arial"/>
                <a:ea typeface="+mn-lt"/>
                <a:cs typeface="+mn-lt"/>
              </a:rPr>
              <a:t>Final Budget Summary </a:t>
            </a:r>
            <a:endParaRPr lang="en-US" sz="3000" dirty="0">
              <a:latin typeface="Arial"/>
              <a:cs typeface="Calibri" panose="020F0502020204030204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E699"/>
                </a:solidFill>
                <a:latin typeface="Arial"/>
                <a:ea typeface="+mn-lt"/>
                <a:cs typeface="+mn-lt"/>
                <a:hlinkClick r:id="rId2" tooltip="Final Budget Summar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https://www.ebudget.ca.gov/FullBudgetSummary.pdf</a:t>
            </a:r>
            <a:endParaRPr lang="en-US" dirty="0">
              <a:solidFill>
                <a:srgbClr val="FFE699"/>
              </a:solidFill>
              <a:latin typeface="Arial"/>
              <a:ea typeface="+mn-lt"/>
              <a:cs typeface="+mn-lt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latin typeface="Arial"/>
                <a:ea typeface="+mn-lt"/>
                <a:cs typeface="+mn-lt"/>
              </a:rPr>
              <a:t>Senate Bill (SB) 154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E699"/>
                </a:solidFill>
                <a:latin typeface="Arial"/>
                <a:ea typeface="+mn-lt"/>
                <a:cs typeface="+mn-lt"/>
                <a:hlinkClick r:id="rId3" tooltip="Senate Bill 154 web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https://leginfo.legislature.ca.gov/faces/billNavClient.xhtml?bill_id=202120220SB154</a:t>
            </a:r>
            <a:r>
              <a:rPr lang="en-US" dirty="0">
                <a:solidFill>
                  <a:srgbClr val="FFE699"/>
                </a:solidFill>
                <a:latin typeface="Arial"/>
                <a:ea typeface="+mn-lt"/>
                <a:cs typeface="+mn-lt"/>
              </a:rPr>
              <a:t> </a:t>
            </a:r>
            <a:endParaRPr lang="en-US" dirty="0">
              <a:solidFill>
                <a:srgbClr val="FFE699"/>
              </a:solidFill>
              <a:latin typeface="Arial"/>
              <a:cs typeface="Calibri" panose="020F0502020204030204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latin typeface="Arial"/>
                <a:ea typeface="+mn-lt"/>
                <a:cs typeface="+mn-lt"/>
              </a:rPr>
              <a:t>Assembly Bill (AB) 210 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E699"/>
                </a:solidFill>
                <a:latin typeface="Arial"/>
                <a:ea typeface="+mn-lt"/>
                <a:cs typeface="+mn-lt"/>
                <a:hlinkClick r:id="rId4" tooltip="Assembly Bill 210 web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https://leginfo.legislature.ca.gov/faces/billNavClient.xhtml?bill_id=202120220AB210</a:t>
            </a:r>
            <a:r>
              <a:rPr lang="en-US" dirty="0">
                <a:solidFill>
                  <a:srgbClr val="FFE699"/>
                </a:solidFill>
                <a:latin typeface="Arial"/>
                <a:ea typeface="+mn-lt"/>
                <a:cs typeface="+mn-lt"/>
              </a:rPr>
              <a:t> </a:t>
            </a:r>
            <a:endParaRPr lang="en-US" dirty="0">
              <a:solidFill>
                <a:srgbClr val="FFE699"/>
              </a:solidFill>
              <a:latin typeface="Arial"/>
              <a:cs typeface="Calibri" panose="020F0502020204030204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latin typeface="Arial"/>
                <a:ea typeface="+mn-lt"/>
                <a:cs typeface="+mn-lt"/>
              </a:rPr>
              <a:t>AB 181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E699"/>
                </a:solidFill>
                <a:latin typeface="Arial"/>
                <a:ea typeface="+mn-lt"/>
                <a:cs typeface="+mn-lt"/>
                <a:hlinkClick r:id="rId5" tooltip="Assembly Bill 181 web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Bill Text - AB-181 Education finance: education omnibus budget trailer bill.</a:t>
            </a:r>
            <a:endParaRPr lang="en-US" dirty="0">
              <a:solidFill>
                <a:srgbClr val="FFE699"/>
              </a:solidFill>
              <a:latin typeface="Arial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D4F18-5E7E-E30B-5BE1-F8AF1514CC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38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07935-863F-4455-B31D-4E73900B0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9534"/>
            <a:ext cx="11887200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Expanded Learning Opportunities Program (ELO-P)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A690C-9CF2-47B2-8AC1-23C8476FF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1481"/>
            <a:ext cx="11887200" cy="4625266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ELO-P Main Page: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ELO-P Main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https://www.cde.ca.gov/ls/ex/elopinfo.asp#elopfaqs</a:t>
            </a: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ELO-P Program Plan Guide: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ELO-P Program Plan Gu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https://www.cde.ca.gov/ls/ex/documents/elopprogplanguide.pdf</a:t>
            </a: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ELO-P FAQs: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tooltip="ELO-P FAQ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https://www.cde.ca.gov/ls/ex/elofaq.asp</a:t>
            </a: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ELO-P Fireside Chats: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ELO-P Fireside Chat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https://www.afterschoolnetwork.org/elo-program</a:t>
            </a: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ELO-P Email Box: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tooltip="ELO-P email bo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ExpandedLearning@cde.ca.gov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79C3C-D42E-4C68-BC12-BE236CBFE74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80260" y="6172200"/>
            <a:ext cx="906940" cy="5400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dirty="0" smtClean="0">
                <a:latin typeface="Arial"/>
              </a:rPr>
              <a:t>12</a:t>
            </a:fld>
            <a:endParaRPr lang="en-US" sz="24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7237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07935-863F-4455-B31D-4E73900B0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83747"/>
            <a:ext cx="11887200" cy="1112448"/>
          </a:xfrm>
        </p:spPr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Facilities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A690C-9CF2-47B2-8AC1-23C8476FF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28701"/>
            <a:ext cx="11887200" cy="5143499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Access California Preschool, Transitional, Kindergarten and Full-Day Kindergarten Facilities Grant Program Funding (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FDK grant program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42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Access California Preschool, Transitional, Kindergarten and Full-Day Kindergarten Facilities Grant Program Fund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https://www.dgs.ca.gov/OPSC/Services/Page-Content/Office-of-Public-School-Construction-Services-List-Folder/Access-Full-Day-Kindergarten-Facilities-Grant-Program-Funding</a:t>
            </a:r>
            <a:endParaRPr lang="en-US" sz="42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Facilities Contacts: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800"/>
              </a:spcAft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Joshua Potter</a:t>
            </a:r>
          </a:p>
          <a:p>
            <a:pPr lvl="2"/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279-946-8454</a:t>
            </a:r>
          </a:p>
          <a:p>
            <a:pPr lvl="2">
              <a:spcAft>
                <a:spcPts val="600"/>
              </a:spcAft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sz="38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Joshua Potter emai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Joshua.Potter@dgs.ca.gov</a:t>
            </a:r>
            <a:r>
              <a:rPr lang="en-US" sz="38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1">
              <a:spcAft>
                <a:spcPts val="800"/>
              </a:spcAft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Lindsey Gordon</a:t>
            </a:r>
          </a:p>
          <a:p>
            <a:pPr lvl="2"/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279-946-8458</a:t>
            </a:r>
          </a:p>
          <a:p>
            <a:pPr lvl="2"/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sz="38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tooltip="Lindsey Gordon emai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Lindsey.Gordon@dgs.ca.gov</a:t>
            </a:r>
            <a:endParaRPr lang="en-US" sz="38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79C3C-D42E-4C68-BC12-BE236CBFE74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80260" y="6172200"/>
            <a:ext cx="906940" cy="5400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dirty="0" smtClean="0">
                <a:latin typeface="Arial"/>
              </a:rPr>
              <a:t>13</a:t>
            </a:fld>
            <a:endParaRPr lang="en-US" sz="24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7725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B00A-8284-43BE-9BF1-6A79D9174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23" y="-89278"/>
            <a:ext cx="11887200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rial"/>
                <a:cs typeface="Calibri"/>
              </a:rPr>
              <a:t>Welcome and </a:t>
            </a:r>
            <a:r>
              <a:rPr lang="en-US" sz="4400" dirty="0">
                <a:latin typeface="Arial"/>
                <a:cs typeface="Calibri"/>
              </a:rPr>
              <a:t>Introductions</a:t>
            </a:r>
            <a:endParaRPr lang="en-US" sz="4400" b="1" dirty="0">
              <a:latin typeface="Arial"/>
              <a:cs typeface="Calibri"/>
            </a:endParaRPr>
          </a:p>
        </p:txBody>
      </p:sp>
      <p:pic>
        <p:nvPicPr>
          <p:cNvPr id="9" name="Content Placeholder 8" descr="A collage of children stating Everyone Belongs - Todos Somos Unidos">
            <a:extLst>
              <a:ext uri="{FF2B5EF4-FFF2-40B4-BE49-F238E27FC236}">
                <a16:creationId xmlns:a16="http://schemas.microsoft.com/office/drawing/2014/main" id="{21B20CE6-BF38-414B-9401-1E7AF15697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160" y="1031632"/>
            <a:ext cx="7465117" cy="491303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4E30B-7D8E-43F8-8C45-AC156E7F4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0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DCAAA-C1EE-F5F2-97D8-16DB09096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77" y="-56963"/>
            <a:ext cx="11887200" cy="1325563"/>
          </a:xfrm>
        </p:spPr>
        <p:txBody>
          <a:bodyPr/>
          <a:lstStyle/>
          <a:p>
            <a:r>
              <a:rPr lang="en-US" b="1">
                <a:latin typeface="Arial"/>
                <a:cs typeface="Arial"/>
              </a:rPr>
              <a:t>CDE Recent Webinars </a:t>
            </a:r>
            <a:endParaRPr lang="en-US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E22C0-FBF5-F94B-62A6-484A2D132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531" y="1559140"/>
            <a:ext cx="11728962" cy="401776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3000"/>
              </a:spcAft>
            </a:pPr>
            <a:r>
              <a:rPr lang="en-US" sz="4000">
                <a:latin typeface="Arial"/>
                <a:ea typeface="Calibri"/>
                <a:cs typeface="Arial"/>
              </a:rPr>
              <a:t>Fiscal Year (FY) 2022</a:t>
            </a:r>
            <a:r>
              <a:rPr lang="en-US" sz="4000">
                <a:latin typeface="Arial"/>
                <a:cs typeface="Arial"/>
              </a:rPr>
              <a:t>–</a:t>
            </a:r>
            <a:r>
              <a:rPr lang="en-US" sz="4000">
                <a:latin typeface="Arial"/>
                <a:ea typeface="Calibri"/>
                <a:cs typeface="Arial"/>
              </a:rPr>
              <a:t>23 Attendance Accounting and Instructional Time Requirements Webinar</a:t>
            </a:r>
          </a:p>
          <a:p>
            <a:r>
              <a:rPr lang="en-US" sz="4000">
                <a:latin typeface="Arial"/>
                <a:ea typeface="Calibri"/>
                <a:cs typeface="Arial"/>
              </a:rPr>
              <a:t>Early Education Division September Webinar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AC527-2222-414B-87DD-1590DF08CC0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58049" y="6246649"/>
            <a:ext cx="602428" cy="360371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133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DCAAA-C1EE-F5F2-97D8-16DB09096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77" y="-56963"/>
            <a:ext cx="11887200" cy="1325563"/>
          </a:xfrm>
        </p:spPr>
        <p:txBody>
          <a:bodyPr/>
          <a:lstStyle/>
          <a:p>
            <a:r>
              <a:rPr lang="en-US" b="1">
                <a:latin typeface="Arial"/>
                <a:cs typeface="Arial"/>
              </a:rPr>
              <a:t>CDE Upcoming Webinar</a:t>
            </a:r>
            <a:endParaRPr lang="en-US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E22C0-FBF5-F94B-62A6-484A2D132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531" y="1559140"/>
            <a:ext cx="11728962" cy="444908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3600" b="1" dirty="0">
                <a:latin typeface="Arial"/>
                <a:ea typeface="+mn-lt"/>
                <a:cs typeface="+mn-lt"/>
              </a:rPr>
              <a:t>Transitional Kindergarten</a:t>
            </a:r>
            <a:r>
              <a:rPr lang="en-US" sz="3600" b="1" dirty="0">
                <a:latin typeface="Arial"/>
                <a:ea typeface="+mn-lt"/>
                <a:cs typeface="Arial"/>
              </a:rPr>
              <a:t> Webinar</a:t>
            </a:r>
            <a:r>
              <a:rPr lang="en-US" sz="3600" dirty="0">
                <a:latin typeface="Arial"/>
                <a:ea typeface="+mn-lt"/>
                <a:cs typeface="Arial"/>
              </a:rPr>
              <a:t>   </a:t>
            </a:r>
            <a:r>
              <a:rPr lang="en-US" sz="4000" dirty="0">
                <a:latin typeface="Arial"/>
                <a:ea typeface="+mn-lt"/>
                <a:cs typeface="Arial"/>
              </a:rPr>
              <a:t>           </a:t>
            </a:r>
            <a:endParaRPr lang="en-US" sz="4000" dirty="0">
              <a:ea typeface="+mn-lt"/>
              <a:cs typeface="+mn-lt"/>
            </a:endParaRPr>
          </a:p>
          <a:p>
            <a:pPr lvl="1"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3200" dirty="0">
                <a:latin typeface="Arial"/>
                <a:ea typeface="+mn-lt"/>
                <a:cs typeface="Arial"/>
              </a:rPr>
              <a:t>October 20, 2022 from 1:00 p.m. – 3:00 p.m. </a:t>
            </a:r>
            <a:endParaRPr lang="en-US" sz="3200" dirty="0">
              <a:latin typeface="Arial"/>
              <a:ea typeface="+mn-lt"/>
              <a:cs typeface="+mn-lt"/>
            </a:endParaRPr>
          </a:p>
          <a:p>
            <a:pPr lvl="1">
              <a:lnSpc>
                <a:spcPct val="150000"/>
              </a:lnSpc>
              <a:spcAft>
                <a:spcPts val="1000"/>
              </a:spcAft>
            </a:pPr>
            <a:r>
              <a:rPr lang="en-US" sz="3200" dirty="0">
                <a:latin typeface="Arial"/>
                <a:ea typeface="+mn-lt"/>
                <a:cs typeface="+mn-lt"/>
              </a:rPr>
              <a:t>School Fiscal Services Division (SFSD), in partnership with the Early Education Division (EED) Transitional Kindergarten (TK) requirements under the Local Control Funding Formula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AC527-2222-414B-87DD-1590DF08CC0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58049" y="6246649"/>
            <a:ext cx="602428" cy="360371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779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0A6D8-6F7E-A1C7-CBAF-90033A3D9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4647"/>
            <a:ext cx="11887200" cy="1377829"/>
          </a:xfrm>
        </p:spPr>
        <p:txBody>
          <a:bodyPr>
            <a:normAutofit/>
          </a:bodyPr>
          <a:lstStyle/>
          <a:p>
            <a:r>
              <a:rPr lang="en-US" sz="4400">
                <a:ea typeface="+mj-lt"/>
                <a:cs typeface="+mj-lt"/>
              </a:rPr>
              <a:t>UPK Planning and Implementation </a:t>
            </a:r>
            <a:br>
              <a:rPr lang="en-US" sz="4400">
                <a:ea typeface="+mj-lt"/>
                <a:cs typeface="+mj-lt"/>
              </a:rPr>
            </a:br>
            <a:r>
              <a:rPr lang="en-US" sz="4400">
                <a:cs typeface="Arial"/>
              </a:rPr>
              <a:t>Key Dates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A9036-6809-04A4-00E4-F3E4D1A1E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433" y="1741813"/>
            <a:ext cx="12038567" cy="48921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br>
              <a:rPr lang="en-US" sz="2400" b="1" dirty="0">
                <a:ea typeface="+mn-lt"/>
                <a:cs typeface="+mn-lt"/>
              </a:rPr>
            </a:br>
            <a:r>
              <a:rPr lang="en-US" sz="3000" dirty="0">
                <a:ea typeface="+mn-lt"/>
                <a:cs typeface="+mn-lt"/>
              </a:rPr>
              <a:t>Local educational agencies (LEAs) and county offices of education (COEs) that received UPK Planning &amp; Implementation grant funds must meet all deadlines for reporting as a condition of grant apportionment.</a:t>
            </a:r>
            <a:endParaRPr lang="en-US" sz="3000" b="1" dirty="0">
              <a:ea typeface="+mn-lt"/>
              <a:cs typeface="+mn-lt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ea typeface="+mn-lt"/>
                <a:cs typeface="+mn-lt"/>
              </a:rPr>
              <a:t>November 2022:</a:t>
            </a:r>
            <a:r>
              <a:rPr lang="en-US" sz="2800" dirty="0">
                <a:ea typeface="+mn-lt"/>
                <a:cs typeface="+mn-lt"/>
              </a:rPr>
              <a:t> UPK Expenditure Data Collection survey will distributed </a:t>
            </a:r>
            <a:endParaRPr lang="en-US" sz="2800" dirty="0">
              <a:cs typeface="Arial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ea typeface="+mn-lt"/>
                <a:cs typeface="+mn-lt"/>
              </a:rPr>
              <a:t>December 2022:</a:t>
            </a:r>
            <a:r>
              <a:rPr lang="en-US" sz="2800" dirty="0">
                <a:ea typeface="+mn-lt"/>
                <a:cs typeface="+mn-lt"/>
              </a:rPr>
              <a:t> Expenditure report submissions due to CDE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84E39-4C12-3DA2-4377-3A5FA1318D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31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342F5-561F-458C-9D9C-2EA10BCDB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5" y="-197983"/>
            <a:ext cx="11887200" cy="1325563"/>
          </a:xfrm>
        </p:spPr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Asking Questions</a:t>
            </a:r>
            <a:endParaRPr lang="en-US"/>
          </a:p>
        </p:txBody>
      </p:sp>
      <p:pic>
        <p:nvPicPr>
          <p:cNvPr id="14" name="Content Placeholder 13" descr="Zoom Message &quot;What does UPK stand for?&quot;. An arrow is pointing to the thumbs up icon used for upvoting. Another arrow is pointing to a comment box used for responding to the message. ">
            <a:extLst>
              <a:ext uri="{FF2B5EF4-FFF2-40B4-BE49-F238E27FC236}">
                <a16:creationId xmlns:a16="http://schemas.microsoft.com/office/drawing/2014/main" id="{5BE5D171-9350-4C5E-86CC-21490AE8235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351"/>
            <a:ext cx="6511878" cy="1616690"/>
          </a:xfrm>
        </p:spPr>
      </p:pic>
      <p:pic>
        <p:nvPicPr>
          <p:cNvPr id="16" name="Content Placeholder 15" descr="Response to &quot;What does UPK stand for?&quot; reads &quot;And What's the difference between UPK and UTK?&quot; The thumbs up icon has a number 2 next to it, representing 2 upvotes.">
            <a:extLst>
              <a:ext uri="{FF2B5EF4-FFF2-40B4-BE49-F238E27FC236}">
                <a16:creationId xmlns:a16="http://schemas.microsoft.com/office/drawing/2014/main" id="{43473B19-D951-46B6-9B5F-81866D1029B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98" y="2246137"/>
            <a:ext cx="5530902" cy="2365725"/>
          </a:xfrm>
        </p:spPr>
      </p:pic>
      <p:pic>
        <p:nvPicPr>
          <p:cNvPr id="18" name="Content Placeholder 17" descr="Image of Zoom tool bar that shows the participants with the number 15, Q&amp;A, Polls, Share Screen, Raise Hand circled in red, Record and Live Transcript.">
            <a:extLst>
              <a:ext uri="{FF2B5EF4-FFF2-40B4-BE49-F238E27FC236}">
                <a16:creationId xmlns:a16="http://schemas.microsoft.com/office/drawing/2014/main" id="{4456524C-40A4-4857-BB3C-16F94759C4F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15" y="4905029"/>
            <a:ext cx="9155017" cy="91977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D3182-859E-4EC7-8543-9AFE1F7D586E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0980260" y="6338888"/>
            <a:ext cx="906940" cy="2769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dirty="0" smtClean="0">
                <a:latin typeface="Arial"/>
              </a:rPr>
              <a:t>6</a:t>
            </a:fld>
            <a:endParaRPr lang="en-US" sz="24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8941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8503B-2397-4BBD-8E0A-0AA11529F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6139" y="2116575"/>
            <a:ext cx="4037045" cy="1960903"/>
          </a:xfrm>
        </p:spPr>
        <p:txBody>
          <a:bodyPr>
            <a:normAutofit/>
          </a:bodyPr>
          <a:lstStyle/>
          <a:p>
            <a:r>
              <a:rPr lang="en-US" sz="4000" dirty="0">
                <a:cs typeface="Arial"/>
              </a:rPr>
              <a:t>Questions</a:t>
            </a:r>
            <a:br>
              <a:rPr lang="en-US" sz="4000" dirty="0">
                <a:cs typeface="Arial"/>
              </a:rPr>
            </a:br>
            <a:r>
              <a:rPr lang="en-US" sz="4000" dirty="0">
                <a:cs typeface="Arial"/>
              </a:rPr>
              <a:t>&amp;</a:t>
            </a:r>
            <a:br>
              <a:rPr lang="en-US" sz="4000" dirty="0">
                <a:cs typeface="Arial"/>
              </a:rPr>
            </a:br>
            <a:r>
              <a:rPr lang="en-US" sz="4000" dirty="0">
                <a:cs typeface="Arial"/>
              </a:rPr>
              <a:t>Answers</a:t>
            </a:r>
          </a:p>
        </p:txBody>
      </p:sp>
      <p:pic>
        <p:nvPicPr>
          <p:cNvPr id="8" name="Content Placeholder 8" descr="Child, outdoor in front of water table playing with a rubber water toy.">
            <a:extLst>
              <a:ext uri="{FF2B5EF4-FFF2-40B4-BE49-F238E27FC236}">
                <a16:creationId xmlns:a16="http://schemas.microsoft.com/office/drawing/2014/main" id="{627D138C-718F-47A7-9ACB-E9D6B57F09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438539"/>
            <a:ext cx="7140668" cy="4772361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F1B36E-31D8-4F6B-A342-9C9661356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223" y="5379875"/>
            <a:ext cx="5852160" cy="8436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-1828800">
              <a:buNone/>
            </a:pPr>
            <a:r>
              <a:rPr lang="en-US" sz="2400">
                <a:ea typeface="+mn-lt"/>
                <a:cs typeface="+mn-lt"/>
              </a:rPr>
              <a:t>Photo Credit: Kidango Decoto Center; Union City, CA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1A327-3A17-46EA-BDFD-7B15909AB8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6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Title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US" sz="4000"/>
              <a:t>Closing and Next Steps</a:t>
            </a:r>
            <a:endParaRPr sz="4000"/>
          </a:p>
        </p:txBody>
      </p:sp>
      <p:sp>
        <p:nvSpPr>
          <p:cNvPr id="497" name="Content Placeholder"/>
          <p:cNvSpPr txBox="1">
            <a:spLocks noGrp="1"/>
          </p:cNvSpPr>
          <p:nvPr>
            <p:ph type="body" idx="1"/>
          </p:nvPr>
        </p:nvSpPr>
        <p:spPr>
          <a:xfrm>
            <a:off x="-523956" y="1408659"/>
            <a:ext cx="13161723" cy="4279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ctr">
              <a:buNone/>
            </a:pPr>
            <a:endParaRPr lang="en-US" sz="3000" dirty="0"/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000" dirty="0"/>
              <a:t>Inbox for questions and comments: </a:t>
            </a:r>
            <a:r>
              <a:rPr lang="en-US" sz="3000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 tooltip="UPK email bo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UPK</a:t>
            </a:r>
            <a:r>
              <a:rPr lang="en-US" sz="3000" u="sng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 tooltip="UPK email bo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@cde.ca.gov</a:t>
            </a:r>
            <a:r>
              <a:rPr lang="en-US" sz="30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 </a:t>
            </a:r>
            <a:endParaRPr lang="en-US" sz="30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3000" dirty="0"/>
              <a:t>  We will post this week's slides on: </a:t>
            </a:r>
            <a:r>
              <a:rPr lang="en-US" sz="3000" u="sng" dirty="0">
                <a:solidFill>
                  <a:srgbClr val="FFE699"/>
                </a:solidFill>
                <a:hlinkClick r:id="rId4" tooltip="CDE Elementary web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https://www.cde.ca.gov/ci/gs/em/</a:t>
            </a:r>
            <a:r>
              <a:rPr lang="en-US" sz="3000" dirty="0"/>
              <a:t> </a:t>
            </a:r>
          </a:p>
          <a:p>
            <a:pPr marL="0" indent="0" algn="ctr">
              <a:lnSpc>
                <a:spcPct val="150000"/>
              </a:lnSpc>
              <a:spcBef>
                <a:spcPts val="500"/>
              </a:spcBef>
              <a:buNone/>
            </a:pPr>
            <a:r>
              <a:rPr lang="en-US" sz="3000" dirty="0"/>
              <a:t>We look forward to more opportunities to discuss </a:t>
            </a:r>
          </a:p>
          <a:p>
            <a:pPr marL="0" indent="0" algn="ctr">
              <a:lnSpc>
                <a:spcPct val="150000"/>
              </a:lnSpc>
              <a:spcBef>
                <a:spcPts val="500"/>
              </a:spcBef>
              <a:buNone/>
            </a:pPr>
            <a:r>
              <a:rPr lang="en-US" sz="3000" dirty="0"/>
              <a:t>the implementation of UPK! </a:t>
            </a:r>
            <a:endParaRPr lang="en-US" sz="3000" b="1" dirty="0"/>
          </a:p>
          <a:p>
            <a:pPr marL="0" indent="0" algn="ctr">
              <a:lnSpc>
                <a:spcPct val="150000"/>
              </a:lnSpc>
              <a:spcBef>
                <a:spcPts val="500"/>
              </a:spcBef>
              <a:buNone/>
            </a:pPr>
            <a:r>
              <a:rPr lang="en-US" sz="3000" b="1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C9CCE-4010-4F9D-A79A-FCE0DDB9DD1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598226" y="6309676"/>
            <a:ext cx="1441373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46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65D0A-ACE7-4573-90AC-0580A2071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30" y="-94781"/>
            <a:ext cx="11887200" cy="831901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chemeClr val="bg1"/>
                </a:solidFill>
                <a:cs typeface="Arial"/>
              </a:rPr>
              <a:t>Resources</a:t>
            </a:r>
            <a:endParaRPr lang="en-US" sz="4000">
              <a:solidFill>
                <a:schemeClr val="bg1"/>
              </a:solidFill>
              <a:cs typeface="Arial" panose="020B06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BAFC1-8BE9-4377-8016-60D037472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392" y="602167"/>
            <a:ext cx="11887200" cy="551871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>
                <a:ea typeface="+mn-lt"/>
                <a:cs typeface="+mn-lt"/>
              </a:rPr>
              <a:t>Program Quality Implementation (PQI) Office Regional Consultants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 sz="2400" u="sng" dirty="0">
              <a:solidFill>
                <a:srgbClr val="FFFF80"/>
              </a:solidFill>
              <a:cs typeface="Arial" panose="020B0604020202020204"/>
            </a:endParaRPr>
          </a:p>
          <a:p>
            <a:pPr lvl="1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600" u="sng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/>
                <a:hlinkClick r:id="rId3" tooltip="EED Consultant Regional Assignments web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https://www.cde.ca.gov/sp/cd/ci/assignments.asp</a:t>
            </a:r>
            <a:endParaRPr lang="en-US" sz="2600" u="sng" dirty="0">
              <a:solidFill>
                <a:schemeClr val="accent4">
                  <a:lumMod val="40000"/>
                  <a:lumOff val="60000"/>
                </a:schemeClr>
              </a:solidFill>
              <a:cs typeface="Arial" panose="020B0604020202020204"/>
            </a:endParaRPr>
          </a:p>
          <a:p>
            <a:pPr lvl="2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/>
              </a:rPr>
              <a:t>Consultants are most easily reached by email </a:t>
            </a:r>
          </a:p>
          <a:p>
            <a:pPr lvl="2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/>
              </a:rPr>
              <a:t>or</a:t>
            </a:r>
            <a:r>
              <a:rPr lang="en-US" sz="2400" dirty="0">
                <a:ea typeface="+mn-lt"/>
                <a:cs typeface="+mn-lt"/>
              </a:rPr>
              <a:t> by phone at 916-322-6233</a:t>
            </a:r>
          </a:p>
          <a:p>
            <a:pPr marL="0" indent="-114300">
              <a:spcAft>
                <a:spcPts val="1000"/>
              </a:spcAft>
              <a:buNone/>
            </a:pPr>
            <a:r>
              <a:rPr lang="en-US" sz="2800" b="1" dirty="0">
                <a:ea typeface="+mn-lt"/>
                <a:cs typeface="+mn-lt"/>
              </a:rPr>
              <a:t>Early Education and Nutrition Fiscal Services (EENFS), Fiscal Apportionment Analyst Directory</a:t>
            </a:r>
            <a:endParaRPr lang="en-US" dirty="0">
              <a:ea typeface="+mn-lt"/>
              <a:cs typeface="+mn-lt"/>
            </a:endParaRPr>
          </a:p>
          <a:p>
            <a:pPr lvl="1">
              <a:spcAft>
                <a:spcPts val="10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400" u="sng" dirty="0">
                <a:solidFill>
                  <a:schemeClr val="accent4">
                    <a:lumMod val="40000"/>
                    <a:lumOff val="60000"/>
                  </a:schemeClr>
                </a:solidFill>
                <a:ea typeface="+mn-lt"/>
                <a:cs typeface="+mn-lt"/>
                <a:hlinkClick r:id="rId4" tooltip="EENFS Fiscal Apportionment Analyst Director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https://www.cde.ca.gov/fg/aa/cd/faad.asp</a:t>
            </a:r>
            <a:r>
              <a:rPr lang="en-US" sz="2400" u="sng" dirty="0">
                <a:solidFill>
                  <a:schemeClr val="accent4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 </a:t>
            </a:r>
            <a:endParaRPr lang="en-US" sz="2400" dirty="0">
              <a:solidFill>
                <a:schemeClr val="accent4">
                  <a:lumMod val="40000"/>
                  <a:lumOff val="60000"/>
                </a:schemeClr>
              </a:solidFill>
              <a:ea typeface="+mn-lt"/>
              <a:cs typeface="+mn-lt"/>
            </a:endParaRPr>
          </a:p>
          <a:p>
            <a:pPr marL="0" indent="-114300">
              <a:spcAft>
                <a:spcPts val="1000"/>
              </a:spcAft>
              <a:buNone/>
            </a:pPr>
            <a:r>
              <a:rPr lang="en-US" sz="2800" b="1" dirty="0">
                <a:ea typeface="+mn-lt"/>
                <a:cs typeface="+mn-lt"/>
              </a:rPr>
              <a:t>Regulation Related Questions</a:t>
            </a:r>
            <a:endParaRPr lang="en-US" sz="2800" dirty="0">
              <a:cs typeface="Arial"/>
            </a:endParaRPr>
          </a:p>
          <a:p>
            <a:pPr lvl="1">
              <a:spcAft>
                <a:spcPts val="10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cs typeface="Arial"/>
                <a:hlinkClick r:id="rId5" tooltip="Regulation web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EEDTitle5@cde.ca.gov</a:t>
            </a:r>
            <a:endParaRPr lang="en-US" sz="2400" dirty="0">
              <a:solidFill>
                <a:schemeClr val="accent4">
                  <a:lumMod val="40000"/>
                  <a:lumOff val="60000"/>
                </a:schemeClr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50131"/>
      </p:ext>
    </p:extLst>
  </p:cSld>
  <p:clrMapOvr>
    <a:masterClrMapping/>
  </p:clrMapOvr>
</p:sld>
</file>

<file path=ppt/theme/theme1.xml><?xml version="1.0" encoding="utf-8"?>
<a:theme xmlns:a="http://schemas.openxmlformats.org/drawingml/2006/main" name="CDE Set 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DE Set 5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DE Set 1">
  <a:themeElements>
    <a:clrScheme name="Custom 20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66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DE Set 1">
  <a:themeElements>
    <a:clrScheme name="CDE Se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CDE Set 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DE Set 2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DE Set 3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DE Set 4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DE Set 5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DE Set 6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DE Set 7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DE Set 1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1E180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DE Set 1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1E180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a92aa00-d659-46d6-b4cf-e266ad63a1ef">
      <UserInfo>
        <DisplayName>Assadya Ross</DisplayName>
        <AccountId>33</AccountId>
        <AccountType/>
      </UserInfo>
      <UserInfo>
        <DisplayName>Sara Dawson</DisplayName>
        <AccountId>135</AccountId>
        <AccountType/>
      </UserInfo>
      <UserInfo>
        <DisplayName>Mai Thao</DisplayName>
        <AccountId>132</AccountId>
        <AccountType/>
      </UserInfo>
      <UserInfo>
        <DisplayName>Kim Nguyen</DisplayName>
        <AccountId>147</AccountId>
        <AccountType/>
      </UserInfo>
      <UserInfo>
        <DisplayName>Kerra Lancaster</DisplayName>
        <AccountId>292</AccountId>
        <AccountType/>
      </UserInfo>
      <UserInfo>
        <DisplayName>Sandra Flores</DisplayName>
        <AccountId>217</AccountId>
        <AccountType/>
      </UserInfo>
      <UserInfo>
        <DisplayName>Sandi Ridge</DisplayName>
        <AccountId>436</AccountId>
        <AccountType/>
      </UserInfo>
      <UserInfo>
        <DisplayName>Sandra Patitucci</DisplayName>
        <AccountId>79</AccountId>
        <AccountType/>
      </UserInfo>
      <UserInfo>
        <DisplayName>Virginia Early</DisplayName>
        <AccountId>115</AccountId>
        <AccountType/>
      </UserInfo>
      <UserInfo>
        <DisplayName>Jennifer Osalbo</DisplayName>
        <AccountId>169</AccountId>
        <AccountType/>
      </UserInfo>
      <UserInfo>
        <DisplayName>Bryan Boyd</DisplayName>
        <AccountId>461</AccountId>
        <AccountType/>
      </UserInfo>
      <UserInfo>
        <DisplayName>Diana Lua</DisplayName>
        <AccountId>218</AccountId>
        <AccountType/>
      </UserInfo>
      <UserInfo>
        <DisplayName>Angela Data</DisplayName>
        <AccountId>365</AccountId>
        <AccountType/>
      </UserInfo>
      <UserInfo>
        <DisplayName>Silvia Figueroa</DisplayName>
        <AccountId>146</AccountId>
        <AccountType/>
      </UserInfo>
      <UserInfo>
        <DisplayName>Olivia DeMarais</DisplayName>
        <AccountId>95</AccountId>
        <AccountType/>
      </UserInfo>
      <UserInfo>
        <DisplayName>Alana Pinsler</DisplayName>
        <AccountId>25</AccountId>
        <AccountType/>
      </UserInfo>
      <UserInfo>
        <DisplayName>Brianne Rood</DisplayName>
        <AccountId>14</AccountId>
        <AccountType/>
      </UserInfo>
      <UserInfo>
        <DisplayName>Stephen Propheter</DisplayName>
        <AccountId>10</AccountId>
        <AccountType/>
      </UserInfo>
      <UserInfo>
        <DisplayName>Stephanie Farland</DisplayName>
        <AccountId>433</AccountId>
        <AccountType/>
      </UserInfo>
      <UserInfo>
        <DisplayName>Benjamin Allen</DisplayName>
        <AccountId>60</AccountId>
        <AccountType/>
      </UserInfo>
      <UserInfo>
        <DisplayName>Sterling Williams</DisplayName>
        <AccountId>273</AccountId>
        <AccountType/>
      </UserInfo>
      <UserInfo>
        <DisplayName>Nadia Kersey</DisplayName>
        <AccountId>136</AccountId>
        <AccountType/>
      </UserInfo>
      <UserInfo>
        <DisplayName>Jen Taylor</DisplayName>
        <AccountId>462</AccountId>
        <AccountType/>
      </UserInfo>
      <UserInfo>
        <DisplayName>Teresa Maldonado</DisplayName>
        <AccountId>216</AccountId>
        <AccountType/>
      </UserInfo>
      <UserInfo>
        <DisplayName>Stacy Anagnostopoulos</DisplayName>
        <AccountId>359</AccountId>
        <AccountType/>
      </UserInfo>
      <UserInfo>
        <DisplayName>Crystal Devlin</DisplayName>
        <AccountId>38</AccountId>
        <AccountType/>
      </UserInfo>
      <UserInfo>
        <DisplayName>Shanna BirkholzVasquez</DisplayName>
        <AccountId>367</AccountId>
        <AccountType/>
      </UserInfo>
      <UserInfo>
        <DisplayName>Amira Elmallah</DisplayName>
        <AccountId>538</AccountId>
        <AccountType/>
      </UserInfo>
      <UserInfo>
        <DisplayName>Kate MoheyEldin</DisplayName>
        <AccountId>133</AccountId>
        <AccountType/>
      </UserInfo>
      <UserInfo>
        <DisplayName>Cassandra Lewis</DisplayName>
        <AccountId>80</AccountId>
        <AccountType/>
      </UserInfo>
      <UserInfo>
        <DisplayName>Niki Niknia</DisplayName>
        <AccountId>24</AccountId>
        <AccountType/>
      </UserInfo>
      <UserInfo>
        <DisplayName>Jayme Richards</DisplayName>
        <AccountId>586</AccountId>
        <AccountType/>
      </UserInfo>
      <UserInfo>
        <DisplayName>Carly Nodohara</DisplayName>
        <AccountId>54</AccountId>
        <AccountType/>
      </UserInfo>
      <UserInfo>
        <DisplayName>Yashima Daniels</DisplayName>
        <AccountId>159</AccountId>
        <AccountType/>
      </UserInfo>
      <UserInfo>
        <DisplayName>Lindsey Castillo</DisplayName>
        <AccountId>605</AccountId>
        <AccountType/>
      </UserInfo>
      <UserInfo>
        <DisplayName>Sheila Self</DisplayName>
        <AccountId>12</AccountId>
        <AccountType/>
      </UserInfo>
      <UserInfo>
        <DisplayName>Linda Morales</DisplayName>
        <AccountId>41</AccountId>
        <AccountType/>
      </UserInfo>
      <UserInfo>
        <DisplayName>Kim McMillan</DisplayName>
        <AccountId>82</AccountId>
        <AccountType/>
      </UserInfo>
      <UserInfo>
        <DisplayName>Danielle Davis</DisplayName>
        <AccountId>90</AccountId>
        <AccountType/>
      </UserInfo>
      <UserInfo>
        <DisplayName>Eddie Tanimoto</DisplayName>
        <AccountId>166</AccountId>
        <AccountType/>
      </UserInfo>
      <UserInfo>
        <DisplayName>Mai Xiong</DisplayName>
        <AccountId>42</AccountId>
        <AccountType/>
      </UserInfo>
      <UserInfo>
        <DisplayName>Amy Silva</DisplayName>
        <AccountId>138</AccountId>
        <AccountType/>
      </UserInfo>
      <UserInfo>
        <DisplayName>Allen Lynch</DisplayName>
        <AccountId>158</AccountId>
        <AccountType/>
      </UserInfo>
      <UserInfo>
        <DisplayName>Lucy Mosqueda</DisplayName>
        <AccountId>323</AccountId>
        <AccountType/>
      </UserInfo>
      <UserInfo>
        <DisplayName>Cate Washington</DisplayName>
        <AccountId>160</AccountId>
        <AccountType/>
      </UserInfo>
      <UserInfo>
        <DisplayName>Corey Khan</DisplayName>
        <AccountId>322</AccountId>
        <AccountType/>
      </UserInfo>
    </SharedWithUsers>
    <TaxCatchAll xmlns="6a92aa00-d659-46d6-b4cf-e266ad63a1ef" xsi:nil="true"/>
    <lcf76f155ced4ddcb4097134ff3c332f xmlns="d173ea53-e63a-4839-8c69-aececa15c40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7A379D3C8A3145B9B5460A5FBAA94E" ma:contentTypeVersion="15" ma:contentTypeDescription="Create a new document." ma:contentTypeScope="" ma:versionID="002731b133eef8537b576990d75e1e13">
  <xsd:schema xmlns:xsd="http://www.w3.org/2001/XMLSchema" xmlns:xs="http://www.w3.org/2001/XMLSchema" xmlns:p="http://schemas.microsoft.com/office/2006/metadata/properties" xmlns:ns2="d173ea53-e63a-4839-8c69-aececa15c404" xmlns:ns3="6a92aa00-d659-46d6-b4cf-e266ad63a1ef" targetNamespace="http://schemas.microsoft.com/office/2006/metadata/properties" ma:root="true" ma:fieldsID="70640a7e95593793bd1bd28d8e5d8fe6" ns2:_="" ns3:_="">
    <xsd:import namespace="d173ea53-e63a-4839-8c69-aececa15c404"/>
    <xsd:import namespace="6a92aa00-d659-46d6-b4cf-e266ad63a1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3ea53-e63a-4839-8c69-aececa15c4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2487d89-012e-44bc-975c-10dd49798f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92aa00-d659-46d6-b4cf-e266ad63a1e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c82f5b4-51a7-4175-a92b-3646e7a3fcc1}" ma:internalName="TaxCatchAll" ma:showField="CatchAllData" ma:web="6a92aa00-d659-46d6-b4cf-e266ad63a1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191934-4B4B-4A9C-BA31-51F13663C2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9B6559-0ED3-4D0D-99E2-1A30FBBF8114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6a92aa00-d659-46d6-b4cf-e266ad63a1ef"/>
    <ds:schemaRef ds:uri="d173ea53-e63a-4839-8c69-aececa15c40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93BAC8-DE3A-4CF5-807C-0C037A27E969}">
  <ds:schemaRefs>
    <ds:schemaRef ds:uri="6a92aa00-d659-46d6-b4cf-e266ad63a1ef"/>
    <ds:schemaRef ds:uri="d173ea53-e63a-4839-8c69-aececa15c4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798</Words>
  <Application>Microsoft Office PowerPoint</Application>
  <PresentationFormat>Widescreen</PresentationFormat>
  <Paragraphs>99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13</vt:i4>
      </vt:variant>
    </vt:vector>
  </HeadingPairs>
  <TitlesOfParts>
    <vt:vector size="33" baseType="lpstr">
      <vt:lpstr>Arial</vt:lpstr>
      <vt:lpstr>Calibri</vt:lpstr>
      <vt:lpstr>Cambria</vt:lpstr>
      <vt:lpstr>Courier New</vt:lpstr>
      <vt:lpstr>DM Sans</vt:lpstr>
      <vt:lpstr>Noto Sans Symbols</vt:lpstr>
      <vt:lpstr>Wingdings</vt:lpstr>
      <vt:lpstr>CDE Set 1</vt:lpstr>
      <vt:lpstr>CDE Set 2</vt:lpstr>
      <vt:lpstr>CDE Set 3</vt:lpstr>
      <vt:lpstr>CDE Set 4</vt:lpstr>
      <vt:lpstr>CDE Set 5</vt:lpstr>
      <vt:lpstr>CDE Set 6</vt:lpstr>
      <vt:lpstr>CDE Set 7</vt:lpstr>
      <vt:lpstr>CDE Set 1</vt:lpstr>
      <vt:lpstr>CDE Set 1</vt:lpstr>
      <vt:lpstr>CDE Set 5</vt:lpstr>
      <vt:lpstr>CDE Set 1</vt:lpstr>
      <vt:lpstr>CDE Set 1</vt:lpstr>
      <vt:lpstr>CDE Set 1</vt:lpstr>
      <vt:lpstr> California State Preschool Program (CSPP) and Universal PreKindergarten (UPK) Budget Implementation Office Hour   Early Education Division (EED)    October 12, 2022</vt:lpstr>
      <vt:lpstr>Welcome and Introductions</vt:lpstr>
      <vt:lpstr>CDE Recent Webinars </vt:lpstr>
      <vt:lpstr>CDE Upcoming Webinar</vt:lpstr>
      <vt:lpstr>UPK Planning and Implementation  Key Dates</vt:lpstr>
      <vt:lpstr>Asking Questions</vt:lpstr>
      <vt:lpstr>Questions &amp; Answers</vt:lpstr>
      <vt:lpstr>Closing and Next Steps</vt:lpstr>
      <vt:lpstr>Resources</vt:lpstr>
      <vt:lpstr>UPK Resources</vt:lpstr>
      <vt:lpstr>Budget Resources</vt:lpstr>
      <vt:lpstr>Expanded Learning Opportunities Program (ELO-P) Resources</vt:lpstr>
      <vt:lpstr>Facilities Resources</vt:lpstr>
    </vt:vector>
  </TitlesOfParts>
  <Company>California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EED October 12 UPK Office Hour - Elementary (CA Dept of Education)</dc:title>
  <dc:subject>Early Education October Universal PreKindergarten (UPK) Office Hour PowerPoint slides for the October 12 presentation posted on the CDE web page.</dc:subject>
  <dc:creator>Brandon Rood</dc:creator>
  <cp:lastModifiedBy>Mai Thao</cp:lastModifiedBy>
  <cp:revision>6</cp:revision>
  <dcterms:created xsi:type="dcterms:W3CDTF">2020-08-25T03:09:04Z</dcterms:created>
  <dcterms:modified xsi:type="dcterms:W3CDTF">2022-10-24T22:49:02Z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0x0101008C7A379D3C8A3145B9B5460A5FBAA94E</vt:lpwstr>
  </property>
  <property fmtid="{D5CDD505-2E9C-101B-9397-08002B2CF9AE}" pid="3" name="MediaServiceImageTags">
    <vt:lpwstr/>
  </property>
</Properties>
</file>