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2" r:id="rId5"/>
    <p:sldMasterId id="2147483713" r:id="rId6"/>
    <p:sldMasterId id="2147483737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  <p:sldMasterId id="2147483660" r:id="rId15"/>
  </p:sldMasterIdLst>
  <p:notesMasterIdLst>
    <p:notesMasterId r:id="rId33"/>
  </p:notesMasterIdLst>
  <p:handoutMasterIdLst>
    <p:handoutMasterId r:id="rId34"/>
  </p:handoutMasterIdLst>
  <p:sldIdLst>
    <p:sldId id="332" r:id="rId16"/>
    <p:sldId id="408" r:id="rId17"/>
    <p:sldId id="559" r:id="rId18"/>
    <p:sldId id="448" r:id="rId19"/>
    <p:sldId id="541" r:id="rId20"/>
    <p:sldId id="540" r:id="rId21"/>
    <p:sldId id="560" r:id="rId22"/>
    <p:sldId id="552" r:id="rId23"/>
    <p:sldId id="561" r:id="rId24"/>
    <p:sldId id="556" r:id="rId25"/>
    <p:sldId id="555" r:id="rId26"/>
    <p:sldId id="562" r:id="rId27"/>
    <p:sldId id="550" r:id="rId28"/>
    <p:sldId id="378" r:id="rId29"/>
    <p:sldId id="538" r:id="rId30"/>
    <p:sldId id="542" r:id="rId31"/>
    <p:sldId id="53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rginia Early" initials="VE" lastIdx="27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1" name="Stephen Propheter" initials="SP" lastIdx="8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9" name="Alana Pinsler" initials="AP" lastIdx="1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10" name="Sara Dawson" initials="SD" lastIdx="13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12" name="Angela Data" initials="AD" lastIdx="1" clrIdx="11">
    <p:extLst>
      <p:ext uri="{19B8F6BF-5375-455C-9EA6-DF929625EA0E}">
        <p15:presenceInfo xmlns:p15="http://schemas.microsoft.com/office/powerpoint/2012/main" userId="S::adata@cde.ca.gov::ec94e811-808f-4def-9e33-21c6de2dd6a5" providerId="AD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9EBF5"/>
    <a:srgbClr val="4B6D0B"/>
    <a:srgbClr val="0B4A4A"/>
    <a:srgbClr val="6D0B4B"/>
    <a:srgbClr val="507C96"/>
    <a:srgbClr val="FDFDFE"/>
    <a:srgbClr val="B9AD86"/>
    <a:srgbClr val="FFFF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54" autoAdjust="0"/>
    <p:restoredTop sz="93850" autoAdjust="0"/>
  </p:normalViewPr>
  <p:slideViewPr>
    <p:cSldViewPr snapToGrid="0">
      <p:cViewPr varScale="1">
        <p:scale>
          <a:sx n="63" d="100"/>
          <a:sy n="63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9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6f3127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6f3127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2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100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0484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098869" cy="4096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FC8578-57F2-4203-BFF0-A111CF4FD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309676"/>
            <a:ext cx="2743200" cy="365125"/>
          </a:xfrm>
        </p:spPr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1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0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493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11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5048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373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C11-4AFE-037D-7D43-8D336EB6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4D252-1A5E-E240-511C-80B8360E3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D411-1465-FE99-CCAE-A94BF91F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E867-D6F1-4300-979B-A2EC90C06D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F259-776A-5DF1-AB15-8C277554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6590C-5F41-0518-EC91-EDCFA3F9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93F9-31CB-416C-AC5F-F656B7E4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87" r:id="rId2"/>
    <p:sldLayoutId id="2147483688" r:id="rId3"/>
    <p:sldLayoutId id="2147483689" r:id="rId4"/>
    <p:sldLayoutId id="2147483703" r:id="rId5"/>
    <p:sldLayoutId id="2147483690" r:id="rId6"/>
    <p:sldLayoutId id="2147483691" r:id="rId7"/>
    <p:sldLayoutId id="2147483692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37274-9532-496B-88C1-E5C8B9CD9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496352C5-DF58-44E9-A77B-67620FD6E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11" r:id="rId2"/>
    <p:sldLayoutId id="2147483712" r:id="rId3"/>
    <p:sldLayoutId id="2147483736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8" r:id="rId2"/>
    <p:sldLayoutId id="2147483739" r:id="rId3"/>
    <p:sldLayoutId id="214748374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dof.ca.gov/trailer-bill/public/trailerBill/pdf/527" TargetMode="External"/><Relationship Id="rId3" Type="http://schemas.openxmlformats.org/officeDocument/2006/relationships/hyperlink" Target="https://www.caeducatorstogether.org/groups/e0cfjrjf/upk-p-3" TargetMode="External"/><Relationship Id="rId7" Type="http://schemas.openxmlformats.org/officeDocument/2006/relationships/hyperlink" Target="https://www.cde.ca.gov/ls/ex/sosexplearncontacts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em/upkofficehours.asp" TargetMode="External"/><Relationship Id="rId5" Type="http://schemas.openxmlformats.org/officeDocument/2006/relationships/hyperlink" Target="https://www.cde.ca.gov/ci/gs/em/kinderfaq.asp" TargetMode="External"/><Relationship Id="rId4" Type="http://schemas.openxmlformats.org/officeDocument/2006/relationships/hyperlink" Target="https://www.cde.ca.gov/ci/gs/e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elopinfo.asp#elopfaqs" TargetMode="External"/><Relationship Id="rId7" Type="http://schemas.openxmlformats.org/officeDocument/2006/relationships/hyperlink" Target="mailto:ExpandedLearning@cde.c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schoolnetwork.org/elo-program" TargetMode="External"/><Relationship Id="rId5" Type="http://schemas.openxmlformats.org/officeDocument/2006/relationships/hyperlink" Target="https://www.cde.ca.gov/ls/ex/elofaq.asp" TargetMode="External"/><Relationship Id="rId4" Type="http://schemas.openxmlformats.org/officeDocument/2006/relationships/hyperlink" Target="https://www.cde.ca.gov/ls/ex/documents/elopprogplanguid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OPSC/Services/Page-Content/Office-of-Public-School-Construction-Services-List-Folder/Access-Full-Day-Kindergarten-Facilities-Grant-Program-Fund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sey.Gordon@dgs.ca.gov" TargetMode="External"/><Relationship Id="rId4" Type="http://schemas.openxmlformats.org/officeDocument/2006/relationships/hyperlink" Target="mailto:Joshua.Potter@dg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tprojectsforkids.org/elephant-tutoria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PKWorkforceRFA@cde.c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Universal </a:t>
            </a:r>
            <a:r>
              <a:rPr lang="en-US" sz="5000" b="1" dirty="0" err="1">
                <a:latin typeface="Arial"/>
                <a:ea typeface="+mj-lt"/>
                <a:cs typeface="Arial"/>
              </a:rPr>
              <a:t>PreKindergarten</a:t>
            </a:r>
            <a:r>
              <a:rPr lang="en-US" sz="5000" b="1" dirty="0">
                <a:latin typeface="Arial"/>
                <a:ea typeface="+mj-lt"/>
                <a:cs typeface="Arial"/>
              </a:rPr>
              <a:t> (UPK) Implementation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Office Hour 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 dirty="0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 dirty="0">
                <a:latin typeface="Arial"/>
                <a:ea typeface="+mj-lt"/>
                <a:cs typeface="Arial"/>
              </a:rPr>
              <a:t>  May 25,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6898-26CA-434B-ADEB-9A3D3ACD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824"/>
            <a:ext cx="11869058" cy="785575"/>
          </a:xfrm>
        </p:spPr>
        <p:txBody>
          <a:bodyPr>
            <a:noAutofit/>
          </a:bodyPr>
          <a:lstStyle/>
          <a:p>
            <a:r>
              <a:rPr lang="en-US" b="1">
                <a:latin typeface="Arial"/>
                <a:cs typeface="Arial"/>
              </a:rPr>
              <a:t>Universal Transitional Kindergarten (UTK)</a:t>
            </a:r>
            <a:endParaRPr lang="en-US" b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C2B9D-30AB-4D0D-970C-9EBF79AE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51" y="856693"/>
            <a:ext cx="11895959" cy="50221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US" sz="2600" dirty="0">
                <a:latin typeface="Arial"/>
                <a:ea typeface="+mn-lt"/>
                <a:cs typeface="+mn-lt"/>
              </a:rPr>
              <a:t>Funds the first year of TK expansion to expand eligibility for TK to all children turning five-years-old between September 2 and February 2.</a:t>
            </a:r>
            <a:endParaRPr lang="en-US" sz="2600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600" dirty="0">
                <a:latin typeface="Arial"/>
                <a:ea typeface="+mn-lt"/>
                <a:cs typeface="+mn-lt"/>
              </a:rPr>
              <a:t>Funding to support an additional educator in TK classrooms</a:t>
            </a:r>
          </a:p>
          <a:p>
            <a:pPr>
              <a:buFont typeface="Arial"/>
              <a:buChar char="•"/>
            </a:pPr>
            <a:r>
              <a:rPr lang="en-US" sz="2600" dirty="0">
                <a:latin typeface="Arial"/>
                <a:ea typeface="+mn-lt"/>
                <a:cs typeface="+mn-lt"/>
              </a:rPr>
              <a:t>Makes it easier for schools to staff TK classrooms by:</a:t>
            </a:r>
            <a:endParaRPr lang="en-US" sz="2600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Allowing teachers with preschool teaching permits who hold bachelors' degrees, meet basic skills requirements, and are enrolled in a credential program by July 1, 2024 to be assigned as the teacher of record in a TK classroom until June 30, 2026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+mn-lt"/>
                <a:cs typeface="+mn-lt"/>
              </a:rPr>
              <a:t>Clarifying that substitute TK teachers are not required to meet the additional TK teacher requirements around child development</a:t>
            </a:r>
          </a:p>
          <a:p>
            <a:pPr>
              <a:buFont typeface="Arial"/>
              <a:buChar char="•"/>
            </a:pPr>
            <a:r>
              <a:rPr lang="en-US" sz="2600" dirty="0">
                <a:latin typeface="Arial"/>
                <a:ea typeface="+mn-lt"/>
                <a:cs typeface="+mn-lt"/>
              </a:rPr>
              <a:t>Includes fiscal penalties for not meeting TK class size, ratio, and teacher requirements</a:t>
            </a:r>
            <a:endParaRPr lang="en-US" sz="2600" dirty="0">
              <a:latin typeface="Arial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600" dirty="0">
                <a:latin typeface="Arial"/>
                <a:cs typeface="Arial"/>
              </a:rPr>
              <a:t>Requires TK data to be collected separately from kindergarten data.</a:t>
            </a:r>
          </a:p>
          <a:p>
            <a:pPr marL="0" indent="0">
              <a:buNone/>
            </a:pPr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70677-1A91-42D3-AB80-590EE53D7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A74813-043C-43CB-9E82-7CAA19F31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3862-8DEB-40AA-9C03-291ABEE1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169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California State Preschool Program (CSPP)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DDEC-3D12-42E1-B892-0FB0FEE1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67" y="1438892"/>
            <a:ext cx="11887200" cy="5275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latin typeface="Arial"/>
                <a:ea typeface="+mn-lt"/>
                <a:cs typeface="+mn-lt"/>
              </a:rPr>
              <a:t>Increases support for inclusive preschool classrooms</a:t>
            </a:r>
          </a:p>
          <a:p>
            <a:pPr>
              <a:lnSpc>
                <a:spcPct val="11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Invests in family choice and program stability</a:t>
            </a:r>
            <a:endParaRPr lang="en-US" dirty="0">
              <a:latin typeface="Arial"/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Supports programs to serve younger children</a:t>
            </a:r>
            <a:endParaRPr lang="en-US" dirty="0">
              <a:latin typeface="Arial"/>
              <a:cs typeface="Calibri" panose="020F0502020204030204"/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Supports programs to better serve dual language learners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591C4-4984-4F2F-8E15-9E57401F4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A74813-043C-43CB-9E82-7CAA19F31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F25566-4A11-4111-A10C-6A6A188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9" y="-156754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Questions and Answers (Q&amp;A)</a:t>
            </a:r>
            <a:endParaRPr lang="en-US" dirty="0"/>
          </a:p>
        </p:txBody>
      </p:sp>
      <p:pic>
        <p:nvPicPr>
          <p:cNvPr id="11" name="Content Placeholder 10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B60F9864-795B-4B79-9167-D7198AEB2E1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6"/>
            <a:ext cx="7536043" cy="1868440"/>
          </a:xfrm>
        </p:spPr>
      </p:pic>
      <p:pic>
        <p:nvPicPr>
          <p:cNvPr id="13" name="Content Placeholder 12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62C6E39F-0CD4-4D3F-84C8-78AA3A1F42A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1" y="2803233"/>
            <a:ext cx="5722169" cy="2451221"/>
          </a:xfrm>
        </p:spPr>
      </p:pic>
      <p:pic>
        <p:nvPicPr>
          <p:cNvPr id="15" name="Content Placeholder 14" descr="Image of Zoom tool bar that shows the participants with the number 15, Q&amp;A, Polls, Share Screen, Raise Hand circled in red, Record and Live Transcript.">
            <a:extLst>
              <a:ext uri="{FF2B5EF4-FFF2-40B4-BE49-F238E27FC236}">
                <a16:creationId xmlns:a16="http://schemas.microsoft.com/office/drawing/2014/main" id="{1BDEABE6-7348-4FFF-A912-C9423A08F7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6869"/>
            <a:ext cx="8112034" cy="8187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D697-5A3A-4DF5-9E03-1B3A0C06A51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980260" y="6172200"/>
            <a:ext cx="906940" cy="5029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2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CAAA-C1EE-F5F2-97D8-16DB090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7" y="-56963"/>
            <a:ext cx="11887200" cy="1325563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Upcoming June CDE Events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2C0-FBF5-F94B-62A6-484A2D132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64576" y="1339629"/>
            <a:ext cx="12129218" cy="48359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b="1" dirty="0">
                <a:latin typeface="Arial"/>
                <a:cs typeface="Arial"/>
              </a:rPr>
              <a:t>CDE P-3 Webinar: </a:t>
            </a:r>
            <a:r>
              <a:rPr lang="en-US" dirty="0">
                <a:latin typeface="Arial"/>
                <a:cs typeface="Arial"/>
              </a:rPr>
              <a:t>Curriculum and Assessments                   </a:t>
            </a:r>
            <a:endParaRPr lang="en-US" b="1" dirty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US" dirty="0">
                <a:latin typeface="Arial"/>
                <a:cs typeface="Arial"/>
              </a:rPr>
              <a:t>  June 2, 2022 from 3:30 p.m. – 5:00 p.m.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b="1" dirty="0">
                <a:latin typeface="Arial"/>
                <a:cs typeface="Arial"/>
              </a:rPr>
              <a:t>UPK Implementation Webinar: </a:t>
            </a:r>
            <a:r>
              <a:rPr lang="en-US" dirty="0">
                <a:latin typeface="Arial"/>
                <a:cs typeface="Arial"/>
              </a:rPr>
              <a:t>Local Partnership Opportunities</a:t>
            </a:r>
            <a:br>
              <a:rPr lang="en-US" b="1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June 8, 2022 from 3:30 p.m. – 5:00 p.m.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3600"/>
              </a:spcAft>
            </a:pPr>
            <a:r>
              <a:rPr lang="en-US" b="1" dirty="0">
                <a:latin typeface="Arial"/>
                <a:cs typeface="Arial"/>
              </a:rPr>
              <a:t>UPK Office Hours</a:t>
            </a:r>
            <a:br>
              <a:rPr lang="en-US" b="1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June 22, from</a:t>
            </a:r>
            <a:r>
              <a:rPr lang="en-US" dirty="0">
                <a:latin typeface="Arial"/>
                <a:ea typeface="+mn-lt"/>
                <a:cs typeface="Arial"/>
              </a:rPr>
              <a:t> 4:00 p.m. </a:t>
            </a:r>
            <a:r>
              <a:rPr lang="en-US" dirty="0">
                <a:latin typeface="Arial"/>
                <a:ea typeface="+mn-lt"/>
                <a:cs typeface="+mn-lt"/>
              </a:rPr>
              <a:t>– 5:00 p.m.</a:t>
            </a:r>
            <a:endParaRPr lang="en-US" b="1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endParaRPr lang="en-US" dirty="0">
              <a:latin typeface="Arial"/>
              <a:cs typeface="Arial"/>
            </a:endParaRPr>
          </a:p>
          <a:p>
            <a:pPr>
              <a:spcAft>
                <a:spcPts val="3600"/>
              </a:spcAft>
            </a:pPr>
            <a:endParaRPr lang="en-US" dirty="0">
              <a:latin typeface="Arial"/>
              <a:ea typeface="+mn-lt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C527-2222-414B-87DD-1590DF08CC0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58049" y="6246649"/>
            <a:ext cx="602428" cy="36037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 dirty="0"/>
              <a:t>Closing and Next Steps</a:t>
            </a:r>
            <a:endParaRPr sz="4000" dirty="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-523956" y="1408659"/>
            <a:ext cx="13161723" cy="427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endParaRPr lang="en-US" sz="3000" dirty="0"/>
          </a:p>
          <a:p>
            <a:pPr marL="457200" lvl="1" indent="0" algn="ctr">
              <a:buNone/>
            </a:pPr>
            <a:r>
              <a:rPr lang="en-US" sz="3000" dirty="0"/>
              <a:t>Inbox for questions and comments: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endParaRPr lang="en-U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sz="3000" dirty="0"/>
              <a:t>  We will post this week's slides on: </a:t>
            </a:r>
            <a:r>
              <a:rPr lang="en-US" sz="30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3000" dirty="0"/>
          </a:p>
          <a:p>
            <a:pPr marL="685800" indent="0">
              <a:spcBef>
                <a:spcPts val="500"/>
              </a:spcBef>
              <a:buNone/>
            </a:pPr>
            <a:endParaRPr lang="en-US" sz="30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dirty="0"/>
              <a:t>We look forward to more opportunities to discuss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dirty="0"/>
              <a:t>the implementation of UPK!</a:t>
            </a:r>
          </a:p>
          <a:p>
            <a:pPr marL="0" indent="0">
              <a:spcBef>
                <a:spcPts val="500"/>
              </a:spcBef>
              <a:buNone/>
            </a:pPr>
            <a:endParaRPr lang="en-US" sz="3000" b="1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UPK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502"/>
            <a:ext cx="12192000" cy="490086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Resources: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FAQs: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UPK Office Hour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K-12 Omnibus Trailer Bill: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K-12 Omnibus Trailer B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https://esd.dof.ca.gov/trailer-bill/public/trailerBill/pdf/527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15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34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Expanded Learning Opportunities Program (ELO-P)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1481"/>
            <a:ext cx="11887200" cy="4625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Main Page: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Email Box: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ELO-P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ExpandedLearning@cde.ca.gov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16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3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747"/>
            <a:ext cx="11887200" cy="1112448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Facilities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28701"/>
            <a:ext cx="11887200" cy="514349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Access California Preschool, Transitional, Kindergarten and Full-Day Kindergarten Facilities Grant Program Funding (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FDK grant program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Access California Preschool, Transitional, Kindergarten and Full-Day Kindergarten Facilities Grant Program 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https://www.dgs.ca.gov/OPSC/Services/Page-Content/Office-of-Public-School-Construction-Services-List-Folder/Access-Full-Day-Kindergarten-Facilities-Grant-Program-Funding</a:t>
            </a:r>
            <a:endParaRPr lang="en-US" sz="38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Facilities Contacts: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Joshua Potter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279-946-8454</a:t>
            </a:r>
          </a:p>
          <a:p>
            <a:pPr lvl="2"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Joshua Potter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Joshua.Potter@dgs.ca.gov</a:t>
            </a:r>
            <a:endParaRPr lang="en-US" sz="38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Lindsey Gordon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279-946-8458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Lindsey Gordon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Lindsey.Gordon@dgs.ca.gov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17</a:t>
            </a:fld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165294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b="1">
                <a:latin typeface="Arial"/>
                <a:cs typeface="Calibri"/>
              </a:rPr>
              <a:t>Welcome and </a:t>
            </a:r>
            <a:r>
              <a:rPr lang="en-US" sz="4400">
                <a:latin typeface="Arial"/>
                <a:cs typeface="Calibri"/>
              </a:rPr>
              <a:t>Introductions</a:t>
            </a:r>
            <a:endParaRPr lang="en-US" sz="4400" b="1">
              <a:latin typeface="Arial"/>
              <a:cs typeface="Calibri"/>
            </a:endParaRPr>
          </a:p>
        </p:txBody>
      </p:sp>
      <p:pic>
        <p:nvPicPr>
          <p:cNvPr id="7" name="Picture 7" descr="A collage of children stating Everyone Belongs - Todos Somos Unidos">
            <a:extLst>
              <a:ext uri="{FF2B5EF4-FFF2-40B4-BE49-F238E27FC236}">
                <a16:creationId xmlns:a16="http://schemas.microsoft.com/office/drawing/2014/main" id="{BF84417D-E79D-48A5-B6A0-BE6271EF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4800" y="1020758"/>
            <a:ext cx="7640368" cy="50397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172200"/>
            <a:ext cx="2743200" cy="502601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4403-BAFD-432A-B3A6-0B81D07F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3" y="0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Asking Questions and Upvoting</a:t>
            </a:r>
            <a:endParaRPr lang="en-US" dirty="0"/>
          </a:p>
        </p:txBody>
      </p:sp>
      <p:pic>
        <p:nvPicPr>
          <p:cNvPr id="8" name="Content Placeholder 7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A219EFE4-3720-46FE-93BC-66AF54D82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4" y="1355686"/>
            <a:ext cx="6203756" cy="1699486"/>
          </a:xfrm>
        </p:spPr>
      </p:pic>
      <p:pic>
        <p:nvPicPr>
          <p:cNvPr id="10" name="Content Placeholder 9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FABF4BE5-C48C-48A0-A725-32012F1700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58" y="3156846"/>
            <a:ext cx="5991814" cy="25667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2A342-2FC7-47C9-9C61-1D735984350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94423" y="6172200"/>
            <a:ext cx="992777" cy="55517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0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B67-9C54-4EE9-ACC6-F00D0F7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103591"/>
            <a:ext cx="118872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rial"/>
                <a:cs typeface="Arial"/>
              </a:rPr>
              <a:t>What is UPK?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E4F-E7D3-4B7B-B0C7-091BC527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26" y="1337675"/>
            <a:ext cx="6182839" cy="5059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UPK will bring together programs across early learning and K-12, relying heavily on Universal Transitional Kindergarten (UTK) and California State Preschool Program (CSPP), as well as Head Start, community-based organizations (CBOs), and private preschool.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Universal </a:t>
            </a:r>
            <a:r>
              <a:rPr lang="en-US" sz="2400" dirty="0">
                <a:latin typeface="Arial"/>
                <a:cs typeface="Arial"/>
              </a:rPr>
              <a:t>means that by 2025–26,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regardless of background, race, zip code, immigration status, or income level – </a:t>
            </a:r>
            <a:r>
              <a:rPr lang="en-US" sz="2400" b="1" dirty="0">
                <a:latin typeface="Arial"/>
                <a:cs typeface="Arial"/>
              </a:rPr>
              <a:t>every </a:t>
            </a:r>
            <a:r>
              <a:rPr lang="en-US" sz="2400" dirty="0">
                <a:latin typeface="Arial"/>
                <a:cs typeface="Arial"/>
              </a:rPr>
              <a:t>child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400" dirty="0">
                <a:latin typeface="Arial"/>
                <a:cs typeface="Arial"/>
              </a:rPr>
              <a:t> has access to a quality learning experience the year before Kindergarten.</a:t>
            </a:r>
            <a:endParaRPr lang="en-US" sz="2400" dirty="0">
              <a:ea typeface="+mn-lt"/>
              <a:cs typeface="+mn-lt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icture of funnel showing overlapping bubbles representing Private, Head Start, CSPP, and UTK, funneling through with a final outcome of UPK coming out the funnel spout.">
            <a:extLst>
              <a:ext uri="{FF2B5EF4-FFF2-40B4-BE49-F238E27FC236}">
                <a16:creationId xmlns:a16="http://schemas.microsoft.com/office/drawing/2014/main" id="{BA1D31CB-EDFC-4696-BAC7-09BA6CC6B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1060704"/>
            <a:ext cx="4663106" cy="506106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DB367-93BA-4709-8638-21FCF94BEC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34805" y="6172200"/>
            <a:ext cx="1152395" cy="4916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C8C56-F4DA-4B4E-ABB7-5B813C39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77800"/>
            <a:ext cx="11887200" cy="826011"/>
          </a:xfrm>
        </p:spPr>
        <p:txBody>
          <a:bodyPr/>
          <a:lstStyle/>
          <a:p>
            <a:r>
              <a:rPr lang="en-US"/>
              <a:t>Problems versus Opportunities</a:t>
            </a:r>
          </a:p>
        </p:txBody>
      </p:sp>
      <p:pic>
        <p:nvPicPr>
          <p:cNvPr id="9" name="Content Placeholder 8" descr="Problems vs Opportunities. Image Credit: Sketchbookstrategy.com, CC-BY-40, March 2019. Image is described in adjacent text.&#10;">
            <a:extLst>
              <a:ext uri="{FF2B5EF4-FFF2-40B4-BE49-F238E27FC236}">
                <a16:creationId xmlns:a16="http://schemas.microsoft.com/office/drawing/2014/main" id="{14C61740-4C47-4F3E-82BE-41B64E699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153" y="1231838"/>
            <a:ext cx="6892370" cy="3784046"/>
          </a:xfrm>
          <a:prstGeom prst="rect">
            <a:avLst/>
          </a:prstGeom>
        </p:spPr>
      </p:pic>
      <p:sp>
        <p:nvSpPr>
          <p:cNvPr id="10" name="Content Placeholder 9" descr="Sketchbookstrategy.com, CC-BY-40, March 2019. Longer description is shown on the slide next to the image.&#10;">
            <a:extLst>
              <a:ext uri="{FF2B5EF4-FFF2-40B4-BE49-F238E27FC236}">
                <a16:creationId xmlns:a16="http://schemas.microsoft.com/office/drawing/2014/main" id="{AE138195-DB4D-4D82-B3B7-6F4DECBB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6523" y="1817767"/>
            <a:ext cx="4893077" cy="2949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81000">
              <a:buSzPts val="2400"/>
            </a:pPr>
            <a:r>
              <a:rPr lang="en-US" sz="2400" dirty="0"/>
              <a:t>Reactive vs. Proactive </a:t>
            </a:r>
          </a:p>
          <a:p>
            <a:pPr marL="457200" indent="-381000">
              <a:spcBef>
                <a:spcPts val="0"/>
              </a:spcBef>
              <a:buSzPts val="2400"/>
            </a:pPr>
            <a:r>
              <a:rPr lang="en-US" sz="2400" dirty="0"/>
              <a:t>Backward looking vs. Forward looking</a:t>
            </a:r>
            <a:endParaRPr lang="en-US" sz="2400" dirty="0">
              <a:cs typeface="Arial"/>
            </a:endParaRPr>
          </a:p>
          <a:p>
            <a:pPr marL="457200" indent="-381000">
              <a:spcBef>
                <a:spcPts val="0"/>
              </a:spcBef>
              <a:buSzPts val="2400"/>
            </a:pPr>
            <a:r>
              <a:rPr lang="en-US" sz="2400" dirty="0"/>
              <a:t>Tend to be Tactical vs. Tend to be Strategic</a:t>
            </a:r>
          </a:p>
          <a:p>
            <a:pPr marL="457200" indent="-381000">
              <a:spcBef>
                <a:spcPts val="0"/>
              </a:spcBef>
              <a:buSzPts val="2400"/>
            </a:pPr>
            <a:r>
              <a:rPr lang="en-US" sz="2400" dirty="0"/>
              <a:t>Urgent vs. Optional</a:t>
            </a:r>
            <a:endParaRPr lang="en-US" sz="2400" dirty="0">
              <a:cs typeface="Arial" panose="020B0604020202020204"/>
            </a:endParaRPr>
          </a:p>
          <a:p>
            <a:pPr marL="457200" indent="-381000">
              <a:spcBef>
                <a:spcPts val="0"/>
              </a:spcBef>
              <a:buSzPts val="2400"/>
            </a:pPr>
            <a:r>
              <a:rPr lang="en-US" sz="2400" dirty="0"/>
              <a:t>Near Term View vs. Long Term View</a:t>
            </a:r>
            <a:endParaRPr lang="en-US" sz="2400" dirty="0">
              <a:cs typeface="Arial" panose="020B0604020202020204"/>
            </a:endParaRPr>
          </a:p>
          <a:p>
            <a:pPr marL="76200" lvl="0" indent="0">
              <a:spcBef>
                <a:spcPts val="0"/>
              </a:spcBef>
              <a:buSzPts val="2400"/>
              <a:buNone/>
            </a:pPr>
            <a:endParaRPr lang="en-US" sz="2800" i="1" dirty="0"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7A21-9911-470A-9E20-2C84E7F826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5574807"/>
            <a:ext cx="8858435" cy="479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>
                <a:latin typeface="+mj-lt"/>
              </a:rPr>
              <a:t>Image Credit: Sketchbookstrategy.com, CC-BY-40, March 2019 </a:t>
            </a:r>
            <a:endParaRPr lang="en-US" sz="2400">
              <a:latin typeface="+mj-lt"/>
              <a:cs typeface="Arial" panose="020B0604020202020204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E30B6-E1C8-4E87-82CD-FD68C420B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AA74813-043C-43CB-9E82-7CAA19F31821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16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8B45-A751-809D-A16B-8180464D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736"/>
            <a:ext cx="11887200" cy="789275"/>
          </a:xfrm>
        </p:spPr>
        <p:txBody>
          <a:bodyPr>
            <a:normAutofit/>
          </a:bodyPr>
          <a:lstStyle/>
          <a:p>
            <a:r>
              <a:rPr lang="en-US" sz="3800" b="1">
                <a:latin typeface="Arial"/>
                <a:ea typeface="+mj-lt"/>
                <a:cs typeface="+mj-lt"/>
              </a:rPr>
              <a:t>Elephants and Rumors</a:t>
            </a:r>
            <a:endParaRPr lang="en-US" sz="3800" b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76E7-5419-0053-0C52-BCE05A8824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1234045"/>
            <a:ext cx="6186256" cy="42340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>
                <a:latin typeface="Arial"/>
                <a:ea typeface="+mn-lt"/>
                <a:cs typeface="Arial"/>
              </a:rPr>
              <a:t>Districts don’t actually need to plan for UPK (rumor)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Arial"/>
                <a:cs typeface="Arial"/>
              </a:rPr>
              <a:t>All TK classroom must be 1350 square feet (rumor)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Arial"/>
                <a:cs typeface="Calibri"/>
              </a:rPr>
              <a:t>Most</a:t>
            </a:r>
            <a:r>
              <a:rPr lang="en-US" dirty="0">
                <a:latin typeface="Arial"/>
                <a:ea typeface="+mn-lt"/>
                <a:cs typeface="+mn-lt"/>
              </a:rPr>
              <a:t> unserved students reside in districts that don’t offer TK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latin typeface="Arial"/>
                <a:cs typeface="Arial"/>
              </a:rPr>
              <a:t>(rumor)</a:t>
            </a:r>
            <a:endParaRPr lang="en-US" dirty="0">
              <a:latin typeface="Arial"/>
              <a:cs typeface="Calibri"/>
            </a:endParaRPr>
          </a:p>
          <a:p>
            <a:endParaRPr lang="en-US" sz="3600" dirty="0">
              <a:latin typeface="Arial"/>
              <a:cs typeface="Calibri"/>
            </a:endParaRPr>
          </a:p>
          <a:p>
            <a:pPr marL="0" indent="0">
              <a:buNone/>
            </a:pPr>
            <a:endParaRPr lang="en-US" sz="3600" dirty="0">
              <a:latin typeface="Arial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9" name="Content Placeholder 8" descr="Drawing of an elephant.">
            <a:extLst>
              <a:ext uri="{FF2B5EF4-FFF2-40B4-BE49-F238E27FC236}">
                <a16:creationId xmlns:a16="http://schemas.microsoft.com/office/drawing/2014/main" id="{5DF34A30-A5AE-47AC-B5EE-F819796B3AE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89" y="1106028"/>
            <a:ext cx="5272772" cy="409343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899D6-858C-4C69-8FB3-685BFD3E8F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63340" y="5684540"/>
            <a:ext cx="8228660" cy="42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Image Credit: </a:t>
            </a:r>
            <a:r>
              <a:rPr lang="en-US" sz="240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asy How to Draw an Elephant for Kids Tutorial Video and Elephant Coloring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https://artprojectsforkids.org/elephant-tutorial/</a:t>
            </a:r>
            <a:r>
              <a:rPr lang="en-US" sz="240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4336-12DF-7956-BE18-8002DA6B0EE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980260" y="6172200"/>
            <a:ext cx="888798" cy="413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6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93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C321-608C-4CA7-8A9F-3AFC82CA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056"/>
            <a:ext cx="4493623" cy="4355138"/>
          </a:xfrm>
        </p:spPr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Most unserved children attend a school that does not offer TK, even though their district offers TK</a:t>
            </a:r>
            <a:endParaRPr lang="en-US" dirty="0"/>
          </a:p>
        </p:txBody>
      </p:sp>
      <p:pic>
        <p:nvPicPr>
          <p:cNvPr id="8" name="Content Placeholder 7" descr="Circle Graph showing that 61% of TK students don't have access to TK at their home school, 31% of schools have TK but no children enrolled, and 8% of districts don't provide TK at all.">
            <a:extLst>
              <a:ext uri="{FF2B5EF4-FFF2-40B4-BE49-F238E27FC236}">
                <a16:creationId xmlns:a16="http://schemas.microsoft.com/office/drawing/2014/main" id="{FBDD3146-98CE-4901-9768-64F13477CE5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117565"/>
            <a:ext cx="7537270" cy="470262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A46C9-4261-4611-B82D-7B2DA576A5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942" y="4905375"/>
            <a:ext cx="11772195" cy="195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ea typeface="+mn-lt"/>
                <a:cs typeface="+mn-lt"/>
              </a:rPr>
              <a:t>Setting the Stage for Universal Preschool: Is Transitional Kindergarten Serving Students Equitably? </a:t>
            </a:r>
            <a:r>
              <a:rPr lang="en-US" sz="2400" dirty="0">
                <a:ea typeface="+mn-lt"/>
                <a:cs typeface="+mn-lt"/>
              </a:rPr>
              <a:t>by Laura Hill and Emmanuel Prunty. Supported with funding from the </a:t>
            </a:r>
            <a:r>
              <a:rPr lang="en-US" sz="2400" dirty="0" err="1">
                <a:ea typeface="+mn-lt"/>
                <a:cs typeface="+mn-lt"/>
              </a:rPr>
              <a:t>Sobrato</a:t>
            </a:r>
            <a:r>
              <a:rPr lang="en-US" sz="2400" dirty="0">
                <a:ea typeface="+mn-lt"/>
                <a:cs typeface="+mn-lt"/>
              </a:rPr>
              <a:t> Family Foundation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EF1B4-8175-4234-98FD-85B6F45C7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3D607B-23E8-4280-A999-21B8F7BA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2" y="153882"/>
            <a:ext cx="12151568" cy="10477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Early Education Teacher Development Grant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41932-217A-4E47-B004-6A09F7D19A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1237" y="1203834"/>
            <a:ext cx="8410397" cy="48262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Goals of the grant are to increase CSPP and Transitional Kindergarten (TK) teachers and to increase specific competencies for CSPP, TK, and Kindergarten (K) teachers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Request for Funding Application (RFA)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due May 27, 2022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Please visit the RFA's web page for: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Erratum, Application, Instructions, and Technical Assistance webinar recording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Questions? Email: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UPK Workforce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UPKWorkforceRFA@cde.ca.gov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Content Placeholder 7" descr="Two children, outside on play structure. ">
            <a:extLst>
              <a:ext uri="{FF2B5EF4-FFF2-40B4-BE49-F238E27FC236}">
                <a16:creationId xmlns:a16="http://schemas.microsoft.com/office/drawing/2014/main" id="{8ACD8C66-9E24-48D4-AA49-692E0024697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45" y="1138133"/>
            <a:ext cx="2934858" cy="416463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9DD2-6ACE-45CC-AC70-C7DDB257C1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57309" y="5402572"/>
            <a:ext cx="4254094" cy="6964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/>
                <a:cs typeface="Arial"/>
              </a:rPr>
              <a:t>Photo Credit: </a:t>
            </a:r>
            <a:r>
              <a:rPr lang="en-US" sz="2400" dirty="0" err="1">
                <a:latin typeface="Arial"/>
                <a:cs typeface="Arial"/>
              </a:rPr>
              <a:t>Kidango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Decoto</a:t>
            </a:r>
            <a:r>
              <a:rPr lang="en-US" sz="2400" dirty="0">
                <a:latin typeface="Arial"/>
                <a:cs typeface="Arial"/>
              </a:rPr>
              <a:t> Center; Union City, CA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4ED4E-8BC9-44D6-AB1D-7218E89A6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916" y="6338993"/>
            <a:ext cx="714487" cy="365125"/>
          </a:xfrm>
        </p:spPr>
        <p:txBody>
          <a:bodyPr/>
          <a:lstStyle/>
          <a:p>
            <a:fld id="{432ED76D-8188-4B28-B316-CD85396F47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4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29CB6-A4A9-4005-AA99-F4D4B906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55" y="1222703"/>
            <a:ext cx="5373188" cy="334929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New Proposed Investments in UPK Implementation</a:t>
            </a:r>
            <a:endParaRPr lang="en-US" dirty="0"/>
          </a:p>
        </p:txBody>
      </p:sp>
      <p:pic>
        <p:nvPicPr>
          <p:cNvPr id="8" name="Content Placeholder 7" descr="A picture of a child sitting outside, looking at a book">
            <a:extLst>
              <a:ext uri="{FF2B5EF4-FFF2-40B4-BE49-F238E27FC236}">
                <a16:creationId xmlns:a16="http://schemas.microsoft.com/office/drawing/2014/main" id="{72D660D2-0C13-44BF-A4B2-7B1BD9151D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305889"/>
            <a:ext cx="4950821" cy="50165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7CC49-816F-404B-8A5F-2624A390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3566" y="5447212"/>
            <a:ext cx="5852160" cy="8621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/>
                <a:cs typeface="Calibri"/>
              </a:rPr>
              <a:t>Photo Credit: </a:t>
            </a:r>
            <a:r>
              <a:rPr lang="en-US" sz="2400" dirty="0" err="1">
                <a:latin typeface="Arial"/>
                <a:cs typeface="Calibri"/>
              </a:rPr>
              <a:t>Kidango</a:t>
            </a:r>
            <a:r>
              <a:rPr lang="en-US" sz="2400" dirty="0">
                <a:latin typeface="Arial"/>
                <a:cs typeface="Calibri"/>
              </a:rPr>
              <a:t> </a:t>
            </a:r>
            <a:r>
              <a:rPr lang="en-US" sz="2400" dirty="0" err="1">
                <a:latin typeface="Arial"/>
                <a:cs typeface="Calibri"/>
              </a:rPr>
              <a:t>Decoto</a:t>
            </a:r>
            <a:r>
              <a:rPr lang="en-US" sz="2400" dirty="0">
                <a:latin typeface="Arial"/>
                <a:cs typeface="Calibri"/>
              </a:rPr>
              <a:t> Center; Union City,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717C90-104B-4D9E-BC5D-A8FFD11B8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81750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  <UserInfo>
        <DisplayName>Kim Nguyen</DisplayName>
        <AccountId>147</AccountId>
        <AccountType/>
      </UserInfo>
      <UserInfo>
        <DisplayName>Kerra Lancaster</DisplayName>
        <AccountId>292</AccountId>
        <AccountType/>
      </UserInfo>
      <UserInfo>
        <DisplayName>Sandra Flores</DisplayName>
        <AccountId>217</AccountId>
        <AccountType/>
      </UserInfo>
      <UserInfo>
        <DisplayName>Sandi Ridge</DisplayName>
        <AccountId>436</AccountId>
        <AccountType/>
      </UserInfo>
      <UserInfo>
        <DisplayName>Sandra Patitucci</DisplayName>
        <AccountId>79</AccountId>
        <AccountType/>
      </UserInfo>
      <UserInfo>
        <DisplayName>Virginia Early</DisplayName>
        <AccountId>115</AccountId>
        <AccountType/>
      </UserInfo>
      <UserInfo>
        <DisplayName>Jennifer Osalbo</DisplayName>
        <AccountId>169</AccountId>
        <AccountType/>
      </UserInfo>
      <UserInfo>
        <DisplayName>Bryan Boyd</DisplayName>
        <AccountId>461</AccountId>
        <AccountType/>
      </UserInfo>
      <UserInfo>
        <DisplayName>Diana Lua</DisplayName>
        <AccountId>218</AccountId>
        <AccountType/>
      </UserInfo>
      <UserInfo>
        <DisplayName>Angela Data</DisplayName>
        <AccountId>365</AccountId>
        <AccountType/>
      </UserInfo>
      <UserInfo>
        <DisplayName>Silvia Figueroa</DisplayName>
        <AccountId>146</AccountId>
        <AccountType/>
      </UserInfo>
      <UserInfo>
        <DisplayName>Olivia DeMarais</DisplayName>
        <AccountId>95</AccountId>
        <AccountType/>
      </UserInfo>
      <UserInfo>
        <DisplayName>Alana Pinsler</DisplayName>
        <AccountId>25</AccountId>
        <AccountType/>
      </UserInfo>
      <UserInfo>
        <DisplayName>Brianne Rood</DisplayName>
        <AccountId>14</AccountId>
        <AccountType/>
      </UserInfo>
      <UserInfo>
        <DisplayName>Stephen Propheter</DisplayName>
        <AccountId>10</AccountId>
        <AccountType/>
      </UserInfo>
      <UserInfo>
        <DisplayName>Stephanie Farland</DisplayName>
        <AccountId>433</AccountId>
        <AccountType/>
      </UserInfo>
      <UserInfo>
        <DisplayName>Benjamin Allen</DisplayName>
        <AccountId>60</AccountId>
        <AccountType/>
      </UserInfo>
      <UserInfo>
        <DisplayName>Sterling Williams</DisplayName>
        <AccountId>273</AccountId>
        <AccountType/>
      </UserInfo>
      <UserInfo>
        <DisplayName>Nadia Kersey</DisplayName>
        <AccountId>136</AccountId>
        <AccountType/>
      </UserInfo>
      <UserInfo>
        <DisplayName>Jen Taylor</DisplayName>
        <AccountId>462</AccountId>
        <AccountType/>
      </UserInfo>
      <UserInfo>
        <DisplayName>Teresa Maldonado</DisplayName>
        <AccountId>216</AccountId>
        <AccountType/>
      </UserInfo>
      <UserInfo>
        <DisplayName>Stacy Anagnostopoulos</DisplayName>
        <AccountId>359</AccountId>
        <AccountType/>
      </UserInfo>
      <UserInfo>
        <DisplayName>Crystal Devlin</DisplayName>
        <AccountId>38</AccountId>
        <AccountType/>
      </UserInfo>
      <UserInfo>
        <DisplayName>Shanna BirkholzVasquez</DisplayName>
        <AccountId>367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B6559-0ED3-4D0D-99E2-1A30FBBF811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d173ea53-e63a-4839-8c69-aececa15c40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a92aa00-d659-46d6-b4cf-e266ad63a1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F79981-4D15-429D-AE2A-51E317984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73ea53-e63a-4839-8c69-aececa15c404"/>
    <ds:schemaRef ds:uri="6a92aa00-d659-46d6-b4cf-e266ad63a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1014</Words>
  <Application>Microsoft Office PowerPoint</Application>
  <PresentationFormat>Widescreen</PresentationFormat>
  <Paragraphs>129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Calibri</vt:lpstr>
      <vt:lpstr>Cambria</vt:lpstr>
      <vt:lpstr>Courier New</vt:lpstr>
      <vt:lpstr>DM Sans</vt:lpstr>
      <vt:lpstr>Noto Sans Symbols</vt:lpstr>
      <vt:lpstr>Symbol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CDE Set 1</vt:lpstr>
      <vt:lpstr> Universal PreKindergarten (UPK) Implementation Office Hour   Early Education Division (EED)    May 25, 2022</vt:lpstr>
      <vt:lpstr>Welcome and Introductions</vt:lpstr>
      <vt:lpstr>Asking Questions and Upvoting</vt:lpstr>
      <vt:lpstr>What is UPK?</vt:lpstr>
      <vt:lpstr>Problems versus Opportunities</vt:lpstr>
      <vt:lpstr>Elephants and Rumors</vt:lpstr>
      <vt:lpstr>Most unserved children attend a school that does not offer TK, even though their district offers TK</vt:lpstr>
      <vt:lpstr>The Early Education Teacher Development Grant</vt:lpstr>
      <vt:lpstr>New Proposed Investments in UPK Implementation</vt:lpstr>
      <vt:lpstr>Universal Transitional Kindergarten (UTK)</vt:lpstr>
      <vt:lpstr>California State Preschool Program (CSPP)</vt:lpstr>
      <vt:lpstr>Live Questions and Answers (Q&amp;A)</vt:lpstr>
      <vt:lpstr>Upcoming June CDE Events</vt:lpstr>
      <vt:lpstr>Closing and Next Steps</vt:lpstr>
      <vt:lpstr>UPK Resources</vt:lpstr>
      <vt:lpstr>Expanded Learning Opportunities Program (ELO-P) Resources</vt:lpstr>
      <vt:lpstr>Facilities Resources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May 25 UPK Office Hour - Elementary (CA Dept of Education)</dc:title>
  <dc:subject>Early Education May Universal PreKindergarten (UPK) Office Hour PowerPoint slides for the May 25 presentation posted on the CDE web page.</dc:subject>
  <dc:creator>Brandon Rood</dc:creator>
  <cp:lastModifiedBy>Alice Ludwig</cp:lastModifiedBy>
  <cp:revision>31</cp:revision>
  <dcterms:created xsi:type="dcterms:W3CDTF">2020-08-25T03:09:04Z</dcterms:created>
  <dcterms:modified xsi:type="dcterms:W3CDTF">2023-08-08T17:38:45Z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