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5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6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7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8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9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10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11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8" r:id="rId1"/>
    <p:sldMasterId id="2147483752" r:id="rId2"/>
    <p:sldMasterId id="2147483713" r:id="rId3"/>
    <p:sldMasterId id="2147483746" r:id="rId4"/>
    <p:sldMasterId id="2147483732" r:id="rId5"/>
    <p:sldMasterId id="2147483676" r:id="rId6"/>
    <p:sldMasterId id="2147483681" r:id="rId7"/>
    <p:sldMasterId id="2147483705" r:id="rId8"/>
    <p:sldMasterId id="2147483724" r:id="rId9"/>
    <p:sldMasterId id="2147483686" r:id="rId10"/>
    <p:sldMasterId id="2147483660" r:id="rId11"/>
    <p:sldMasterId id="2147483737" r:id="rId12"/>
  </p:sldMasterIdLst>
  <p:notesMasterIdLst>
    <p:notesMasterId r:id="rId25"/>
  </p:notesMasterIdLst>
  <p:handoutMasterIdLst>
    <p:handoutMasterId r:id="rId26"/>
  </p:handoutMasterIdLst>
  <p:sldIdLst>
    <p:sldId id="606" r:id="rId13"/>
    <p:sldId id="607" r:id="rId14"/>
    <p:sldId id="608" r:id="rId15"/>
    <p:sldId id="609" r:id="rId16"/>
    <p:sldId id="610" r:id="rId17"/>
    <p:sldId id="611" r:id="rId18"/>
    <p:sldId id="612" r:id="rId19"/>
    <p:sldId id="613" r:id="rId20"/>
    <p:sldId id="614" r:id="rId21"/>
    <p:sldId id="615" r:id="rId22"/>
    <p:sldId id="616" r:id="rId23"/>
    <p:sldId id="61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7" name="Author" initials="A" lastIdx="0" clrIdx="1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9"/>
    <a:srgbClr val="FFFF66"/>
    <a:srgbClr val="E9EBF5"/>
    <a:srgbClr val="4B6D0B"/>
    <a:srgbClr val="0B4A4A"/>
    <a:srgbClr val="6D0B4B"/>
    <a:srgbClr val="507C96"/>
    <a:srgbClr val="FDFDFE"/>
    <a:srgbClr val="B9AD86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D60B42-D71D-74AB-1326-3332AE0E068E}" v="9" dt="2023-03-08T19:37:03.9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6120" autoAdjust="0"/>
  </p:normalViewPr>
  <p:slideViewPr>
    <p:cSldViewPr snapToGrid="0">
      <p:cViewPr varScale="1">
        <p:scale>
          <a:sx n="103" d="100"/>
          <a:sy n="103" d="100"/>
        </p:scale>
        <p:origin x="165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notesMaster" Target="notesMasters/notesMaster1.xml"/><Relationship Id="rId33" Type="http://schemas.microsoft.com/office/2018/10/relationships/authors" Target="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931343-2F6C-4EC9-9DC2-9270877BDB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7EEC52-11A2-463D-8A0E-792EF2BC214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8BE69-669F-416A-93EF-12E394687B1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2C21C6-577A-414D-80D9-7CC98EBCB7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581264-43C8-4B2A-8249-E8564476D4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29019-704D-4805-9B43-8A1089A6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62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10321-FE7C-41D5-A6A6-9361CA1AFD5B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2AC79-A108-4FDF-A0BE-96CEB0D6F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6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1" y="2649"/>
            <a:ext cx="12191999" cy="6852702"/>
          </a:xfrm>
          <a:prstGeom prst="rect">
            <a:avLst/>
          </a:prstGeom>
          <a:solidFill>
            <a:srgbClr val="0C4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2867816" y="1390650"/>
            <a:ext cx="9153525" cy="3347821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4048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51570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16547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053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-1" y="5298"/>
            <a:ext cx="12191999" cy="685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658588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43729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32188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4589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-1" y="5298"/>
            <a:ext cx="12191999" cy="685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37208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125077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54873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Google Shape;40;p5">
            <a:extLst>
              <a:ext uri="{FF2B5EF4-FFF2-40B4-BE49-F238E27FC236}">
                <a16:creationId xmlns:a16="http://schemas.microsoft.com/office/drawing/2014/main" id="{9FD6E66A-D84D-45A9-93BA-C134ECF80DD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0980260" y="6172200"/>
            <a:ext cx="90694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07964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4200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-1" y="5298"/>
            <a:ext cx="12191999" cy="685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87970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308046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759337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0923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-1" y="5298"/>
            <a:ext cx="12191999" cy="685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9928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972466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160447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4716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-1" y="5298"/>
            <a:ext cx="12191999" cy="685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9737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Google Shape;40;p5">
            <a:extLst>
              <a:ext uri="{FF2B5EF4-FFF2-40B4-BE49-F238E27FC236}">
                <a16:creationId xmlns:a16="http://schemas.microsoft.com/office/drawing/2014/main" id="{BD089685-8E3D-4FD0-8556-D9F8CF86050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0980260" y="6172200"/>
            <a:ext cx="90694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65938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233966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511687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3009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1" y="2649"/>
            <a:ext cx="12191999" cy="6852702"/>
          </a:xfrm>
          <a:prstGeom prst="rect">
            <a:avLst/>
          </a:prstGeom>
          <a:solidFill>
            <a:srgbClr val="0C4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341320" y="182881"/>
            <a:ext cx="11680022" cy="147828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DEE983-71A8-42AF-8B02-DF032CB2DD2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14475" y="1800225"/>
            <a:ext cx="9260205" cy="3136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540484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  <a:lvl2pPr marL="685800" indent="-228600">
              <a:buFont typeface="Arial" panose="020B0604020202020204" pitchFamily="34" charset="0"/>
              <a:buChar char="‒"/>
              <a:defRPr sz="2800">
                <a:solidFill>
                  <a:schemeClr val="bg1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400">
                <a:solidFill>
                  <a:schemeClr val="bg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 sz="2400">
                <a:solidFill>
                  <a:schemeClr val="bg1"/>
                </a:solidFill>
              </a:defRPr>
            </a:lvl4pPr>
            <a:lvl5pPr marL="2057400" indent="-228600">
              <a:buFont typeface="Wingdings" panose="05000000000000000000" pitchFamily="2" charset="2"/>
              <a:buChar char="v"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74813-043C-43CB-9E82-7CAA19F318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964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74813-043C-43CB-9E82-7CAA19F318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938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2280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2280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74813-043C-43CB-9E82-7CAA19F318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1BA3769-9C0F-4F8D-A4FD-1D00A03775C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2400" y="4122738"/>
            <a:ext cx="5851525" cy="19732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209AE68-C82E-40D7-A973-6A632269277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88075" y="4122738"/>
            <a:ext cx="5851525" cy="19732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00345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32449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The official seal of the California Department of Education">
            <a:extLst>
              <a:ext uri="{FF2B5EF4-FFF2-40B4-BE49-F238E27FC236}">
                <a16:creationId xmlns:a16="http://schemas.microsoft.com/office/drawing/2014/main" id="{9327F4AD-5BBF-43C4-AF18-70C77C9617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8081" y="2448361"/>
            <a:ext cx="2355839" cy="238037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74813-043C-43CB-9E82-7CAA19F318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915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+ image">
  <p:cSld name="Title + 1 column + imag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6"/>
          <p:cNvSpPr/>
          <p:nvPr/>
        </p:nvSpPr>
        <p:spPr>
          <a:xfrm>
            <a:off x="-9333" y="471600"/>
            <a:ext cx="168400" cy="944400"/>
          </a:xfrm>
          <a:prstGeom prst="rect">
            <a:avLst/>
          </a:prstGeom>
          <a:gradFill>
            <a:gsLst>
              <a:gs pos="0">
                <a:srgbClr val="0073BB">
                  <a:alpha val="40000"/>
                </a:srgbClr>
              </a:gs>
              <a:gs pos="100000">
                <a:schemeClr val="accen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86"/>
          <p:cNvSpPr/>
          <p:nvPr/>
        </p:nvSpPr>
        <p:spPr>
          <a:xfrm>
            <a:off x="8127833" y="-4800"/>
            <a:ext cx="4064000" cy="6867600"/>
          </a:xfrm>
          <a:prstGeom prst="rect">
            <a:avLst/>
          </a:prstGeom>
          <a:gradFill>
            <a:gsLst>
              <a:gs pos="0">
                <a:srgbClr val="0070C0">
                  <a:alpha val="45098"/>
                </a:srgbClr>
              </a:gs>
              <a:gs pos="100000">
                <a:schemeClr val="accent2"/>
              </a:gs>
            </a:gsLst>
            <a:lin ang="1080000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86"/>
          <p:cNvSpPr/>
          <p:nvPr/>
        </p:nvSpPr>
        <p:spPr>
          <a:xfrm>
            <a:off x="11565600" y="6231600"/>
            <a:ext cx="626400" cy="626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86"/>
          <p:cNvSpPr txBox="1">
            <a:spLocks noGrp="1"/>
          </p:cNvSpPr>
          <p:nvPr>
            <p:ph type="sldNum" idx="12"/>
          </p:nvPr>
        </p:nvSpPr>
        <p:spPr>
          <a:xfrm>
            <a:off x="11565433" y="6231533"/>
            <a:ext cx="6264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18" name="Google Shape;18;p86"/>
          <p:cNvSpPr txBox="1">
            <a:spLocks noGrp="1"/>
          </p:cNvSpPr>
          <p:nvPr>
            <p:ph type="title"/>
          </p:nvPr>
        </p:nvSpPr>
        <p:spPr>
          <a:xfrm>
            <a:off x="406400" y="473433"/>
            <a:ext cx="5923200" cy="9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6"/>
          <p:cNvSpPr txBox="1">
            <a:spLocks noGrp="1"/>
          </p:cNvSpPr>
          <p:nvPr>
            <p:ph type="body" idx="1"/>
          </p:nvPr>
        </p:nvSpPr>
        <p:spPr>
          <a:xfrm>
            <a:off x="1045533" y="1936467"/>
            <a:ext cx="5284000" cy="4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507987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353E43"/>
              </a:buClr>
              <a:buSzPts val="2400"/>
              <a:buFont typeface="Noto Sans Symbols"/>
              <a:buChar char="▪"/>
              <a:defRPr>
                <a:latin typeface="Arial"/>
                <a:ea typeface="Arial"/>
                <a:cs typeface="Arial"/>
                <a:sym typeface="Arial"/>
              </a:defRPr>
            </a:lvl1pPr>
            <a:lvl2pPr marL="1219170" lvl="1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828754" lvl="2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3pPr>
            <a:lvl4pPr marL="2438339" lvl="3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4pPr>
            <a:lvl5pPr marL="3047924" lvl="4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5pPr>
            <a:lvl6pPr marL="3657509" lvl="5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6pPr>
            <a:lvl7pPr marL="4267093" lvl="6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7pPr>
            <a:lvl8pPr marL="4876678" lvl="7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8pPr>
            <a:lvl9pPr marL="5486263" lvl="8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9492476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8"/>
          <p:cNvSpPr/>
          <p:nvPr/>
        </p:nvSpPr>
        <p:spPr>
          <a:xfrm>
            <a:off x="-9333" y="471600"/>
            <a:ext cx="168400" cy="944400"/>
          </a:xfrm>
          <a:prstGeom prst="rect">
            <a:avLst/>
          </a:prstGeom>
          <a:gradFill>
            <a:gsLst>
              <a:gs pos="0">
                <a:srgbClr val="0073BB">
                  <a:alpha val="40000"/>
                </a:srgbClr>
              </a:gs>
              <a:gs pos="100000">
                <a:schemeClr val="accen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88"/>
          <p:cNvSpPr/>
          <p:nvPr/>
        </p:nvSpPr>
        <p:spPr>
          <a:xfrm>
            <a:off x="11565600" y="6231600"/>
            <a:ext cx="626400" cy="626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88"/>
          <p:cNvSpPr txBox="1">
            <a:spLocks noGrp="1"/>
          </p:cNvSpPr>
          <p:nvPr>
            <p:ph type="title"/>
          </p:nvPr>
        </p:nvSpPr>
        <p:spPr>
          <a:xfrm>
            <a:off x="406400" y="473433"/>
            <a:ext cx="11299600" cy="9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8"/>
          <p:cNvSpPr txBox="1">
            <a:spLocks noGrp="1"/>
          </p:cNvSpPr>
          <p:nvPr>
            <p:ph type="body" idx="1"/>
          </p:nvPr>
        </p:nvSpPr>
        <p:spPr>
          <a:xfrm>
            <a:off x="1514667" y="1600200"/>
            <a:ext cx="9162800" cy="46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507987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▪"/>
              <a:defRPr>
                <a:latin typeface="Arial"/>
                <a:ea typeface="Arial"/>
                <a:cs typeface="Arial"/>
                <a:sym typeface="Arial"/>
              </a:defRPr>
            </a:lvl1pPr>
            <a:lvl2pPr marL="1219170" lvl="1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828754" lvl="2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3pPr>
            <a:lvl4pPr marL="2438339" lvl="3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4pPr>
            <a:lvl5pPr marL="3047924" lvl="4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5pPr>
            <a:lvl6pPr marL="3657509" lvl="5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6pPr>
            <a:lvl7pPr marL="4267093" lvl="6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7pPr>
            <a:lvl8pPr marL="4876678" lvl="7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8pPr>
            <a:lvl9pPr marL="5486263" lvl="8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9pPr>
          </a:lstStyle>
          <a:p>
            <a:endParaRPr/>
          </a:p>
        </p:txBody>
      </p:sp>
      <p:sp>
        <p:nvSpPr>
          <p:cNvPr id="32" name="Google Shape;32;p88"/>
          <p:cNvSpPr txBox="1">
            <a:spLocks noGrp="1"/>
          </p:cNvSpPr>
          <p:nvPr>
            <p:ph type="sldNum" idx="12"/>
          </p:nvPr>
        </p:nvSpPr>
        <p:spPr>
          <a:xfrm>
            <a:off x="11565433" y="6231533"/>
            <a:ext cx="6264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3971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4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DBD7B-14AB-4126-A7D9-5B72261A4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23D966-52AB-413E-AD45-4A1E9C211017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E01CC0A-3AAD-4840-A6FB-94CB054D50E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84175" y="1792288"/>
            <a:ext cx="4068763" cy="24876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6FE5670-5B17-48D0-BF50-2D5AAFF4FE5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394325" y="1792288"/>
            <a:ext cx="4133850" cy="2643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1C6C9F9-BA0F-44E2-979C-2AE63F1D047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4435475"/>
            <a:ext cx="3667125" cy="16081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DBD0BD0-BB01-4FFD-96BF-9FB032ABA0D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72200" y="4608513"/>
            <a:ext cx="4808538" cy="1435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6258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1"/>
          <p:cNvSpPr/>
          <p:nvPr/>
        </p:nvSpPr>
        <p:spPr>
          <a:xfrm>
            <a:off x="-9333" y="471600"/>
            <a:ext cx="168400" cy="944400"/>
          </a:xfrm>
          <a:prstGeom prst="rect">
            <a:avLst/>
          </a:prstGeom>
          <a:gradFill>
            <a:gsLst>
              <a:gs pos="0">
                <a:srgbClr val="0073BB">
                  <a:alpha val="40000"/>
                </a:srgbClr>
              </a:gs>
              <a:gs pos="100000">
                <a:schemeClr val="accen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91"/>
          <p:cNvSpPr/>
          <p:nvPr/>
        </p:nvSpPr>
        <p:spPr>
          <a:xfrm>
            <a:off x="11565600" y="6231600"/>
            <a:ext cx="626400" cy="626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91"/>
          <p:cNvSpPr txBox="1">
            <a:spLocks noGrp="1"/>
          </p:cNvSpPr>
          <p:nvPr>
            <p:ph type="title"/>
          </p:nvPr>
        </p:nvSpPr>
        <p:spPr>
          <a:xfrm>
            <a:off x="406400" y="473433"/>
            <a:ext cx="11299600" cy="9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1"/>
          <p:cNvSpPr txBox="1">
            <a:spLocks noGrp="1"/>
          </p:cNvSpPr>
          <p:nvPr>
            <p:ph type="sldNum" idx="12"/>
          </p:nvPr>
        </p:nvSpPr>
        <p:spPr>
          <a:xfrm>
            <a:off x="11565433" y="6231533"/>
            <a:ext cx="6264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8506561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2"/>
          <p:cNvSpPr/>
          <p:nvPr/>
        </p:nvSpPr>
        <p:spPr>
          <a:xfrm>
            <a:off x="11565600" y="6231600"/>
            <a:ext cx="626400" cy="626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92"/>
          <p:cNvSpPr txBox="1">
            <a:spLocks noGrp="1"/>
          </p:cNvSpPr>
          <p:nvPr>
            <p:ph type="body" idx="1"/>
          </p:nvPr>
        </p:nvSpPr>
        <p:spPr>
          <a:xfrm>
            <a:off x="352167" y="5913600"/>
            <a:ext cx="11230000" cy="9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609585" lvl="0" indent="-304792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SzPts val="1400"/>
              <a:buNone/>
              <a:defRPr sz="3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/>
          </a:p>
        </p:txBody>
      </p:sp>
      <p:sp>
        <p:nvSpPr>
          <p:cNvPr id="46" name="Google Shape;46;p92"/>
          <p:cNvSpPr txBox="1">
            <a:spLocks noGrp="1"/>
          </p:cNvSpPr>
          <p:nvPr>
            <p:ph type="sldNum" idx="12"/>
          </p:nvPr>
        </p:nvSpPr>
        <p:spPr>
          <a:xfrm>
            <a:off x="11565433" y="6231533"/>
            <a:ext cx="6264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47" name="Google Shape;47;p92"/>
          <p:cNvSpPr/>
          <p:nvPr/>
        </p:nvSpPr>
        <p:spPr>
          <a:xfrm>
            <a:off x="-9333" y="5913600"/>
            <a:ext cx="168400" cy="944400"/>
          </a:xfrm>
          <a:prstGeom prst="rect">
            <a:avLst/>
          </a:prstGeom>
          <a:gradFill>
            <a:gsLst>
              <a:gs pos="0">
                <a:srgbClr val="0073BB">
                  <a:alpha val="40000"/>
                </a:srgbClr>
              </a:gs>
              <a:gs pos="100000">
                <a:schemeClr val="accen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84026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-1" y="5298"/>
            <a:ext cx="12191999" cy="685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149D05-DD72-47E2-AC34-B09AF83C27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0C4A6D"/>
                </a:solidFill>
              </a:defRPr>
            </a:lvl1pPr>
          </a:lstStyle>
          <a:p>
            <a:fld id="{434DB716-4346-4392-B904-40164E6AF3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970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  <a:lvl2pPr marL="685800" indent="-228600">
              <a:buFont typeface="Arial" panose="020B0604020202020204" pitchFamily="34" charset="0"/>
              <a:buChar char="‒"/>
              <a:defRPr sz="2800">
                <a:solidFill>
                  <a:schemeClr val="bg1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</a:defRPr>
            </a:lvl3pPr>
            <a:lvl4pPr marL="1657350" indent="-285750"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114550" indent="-285750">
              <a:buFont typeface="Wingdings" panose="05000000000000000000" pitchFamily="2" charset="2"/>
              <a:buChar char="v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EB7F6-0C65-4A88-BD3C-24AC894FE8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DB716-4346-4392-B904-40164E6AF3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046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52400" y="1638300"/>
            <a:ext cx="5852160" cy="501590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1A1727-E17E-46EE-B40A-8B7F00CA53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DB716-4346-4392-B904-40164E6AF3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337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CF5B4F-051D-4897-BF09-E083248B0A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DB716-4346-4392-B904-40164E6AF3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923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1" y="2649"/>
            <a:ext cx="12191999" cy="6852702"/>
          </a:xfrm>
          <a:prstGeom prst="rect">
            <a:avLst/>
          </a:prstGeom>
          <a:solidFill>
            <a:srgbClr val="0C4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341319" y="61041"/>
            <a:ext cx="11636368" cy="1329610"/>
          </a:xfrm>
        </p:spPr>
        <p:txBody>
          <a:bodyPr anchor="ctr"/>
          <a:lstStyle>
            <a:lvl1pPr algn="ctr">
              <a:defRPr sz="6000">
                <a:solidFill>
                  <a:srgbClr val="99FF9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539649-5F7A-4C9D-B668-07F1C88F2D0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54200" y="1566863"/>
            <a:ext cx="10123488" cy="31718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85800" indent="-228600">
              <a:buFont typeface="Arial" panose="020B0604020202020204" pitchFamily="34" charset="0"/>
              <a:buChar char="‒"/>
              <a:defRPr sz="3000">
                <a:solidFill>
                  <a:schemeClr val="bg1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800">
                <a:solidFill>
                  <a:schemeClr val="bg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 sz="2600">
                <a:solidFill>
                  <a:schemeClr val="bg1"/>
                </a:solidFill>
              </a:defRPr>
            </a:lvl4pPr>
            <a:lvl5pPr marL="2057400" indent="-228600">
              <a:buFont typeface="Wingdings" panose="05000000000000000000" pitchFamily="2" charset="2"/>
              <a:buChar char="v"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20109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1" y="2649"/>
            <a:ext cx="12191999" cy="6852702"/>
          </a:xfrm>
          <a:prstGeom prst="rect">
            <a:avLst/>
          </a:prstGeom>
          <a:solidFill>
            <a:srgbClr val="0C4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341319" y="61041"/>
            <a:ext cx="11636368" cy="132961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539649-5F7A-4C9D-B668-07F1C88F2D0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54200" y="1566863"/>
            <a:ext cx="10123488" cy="3171825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685800" indent="-228600">
              <a:buFont typeface="Arial" panose="020B0604020202020204" pitchFamily="34" charset="0"/>
              <a:buChar char="•"/>
              <a:defRPr sz="3000">
                <a:solidFill>
                  <a:schemeClr val="bg1"/>
                </a:solidFill>
              </a:defRPr>
            </a:lvl2pPr>
            <a:lvl3pPr marL="1143000" indent="-228600"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 sz="2600">
                <a:solidFill>
                  <a:schemeClr val="bg1"/>
                </a:solidFill>
              </a:defRPr>
            </a:lvl4pPr>
            <a:lvl5pPr marL="2057400" indent="-22860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20109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4422866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D5211-F6B9-42B5-8EA5-81EA7F24EA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1493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44098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44098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12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32449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The official seal of the California Department of Education">
            <a:extLst>
              <a:ext uri="{FF2B5EF4-FFF2-40B4-BE49-F238E27FC236}">
                <a16:creationId xmlns:a16="http://schemas.microsoft.com/office/drawing/2014/main" id="{9327F4AD-5BBF-43C4-AF18-70C77C9617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8081" y="2448361"/>
            <a:ext cx="2355839" cy="238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99156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4422866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D5211-F6B9-42B5-8EA5-81EA7F24EA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1493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44098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44098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124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73323-0A4B-4291-A37F-4135FE20B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34D7B9-365F-4C6A-B80F-15C87BBCFB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207E85D-F070-4B7F-9FE4-CDAEB177FCD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47919" y="1714500"/>
            <a:ext cx="5003311" cy="228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BB35A39-33A5-4793-8D4D-18E01C32543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02350" y="1749425"/>
            <a:ext cx="5476875" cy="24622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37DBBE6-0E4C-4A49-A93B-C4312111E2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19375" y="4343400"/>
            <a:ext cx="6076950" cy="19526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92754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58900"/>
            <a:ext cx="5852160" cy="24036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2424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6BDE543-094E-40E0-BF3B-8C1FBBCF322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2400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DAC9E9C-0CC5-42F6-926A-496D9EA65C5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88075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175568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58900"/>
            <a:ext cx="5852160" cy="240364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242425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6BDE543-094E-40E0-BF3B-8C1FBBCF322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2400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DAC9E9C-0CC5-42F6-926A-496D9EA65C5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88075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175568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32449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The official seal of the California Department of Education">
            <a:extLst>
              <a:ext uri="{FF2B5EF4-FFF2-40B4-BE49-F238E27FC236}">
                <a16:creationId xmlns:a16="http://schemas.microsoft.com/office/drawing/2014/main" id="{9327F4AD-5BBF-43C4-AF18-70C77C9617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8081" y="2448361"/>
            <a:ext cx="2355839" cy="238037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A6C063-05E6-4B81-9F11-8D88327370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291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slide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D2F62-2E1A-415E-8588-0D10ECAD5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3B0444-9EC7-4457-9BF5-9298D13FA2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7838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-1" y="5298"/>
            <a:ext cx="12191999" cy="685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149D05-DD72-47E2-AC34-B09AF83C27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0C4A6D"/>
                </a:solidFill>
              </a:defRPr>
            </a:lvl1pPr>
          </a:lstStyle>
          <a:p>
            <a:fld id="{434DB716-4346-4392-B904-40164E6AF3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8860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2867816" y="1390650"/>
            <a:ext cx="9153525" cy="3347821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701004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340484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Title and Content 3">
  <p:cSld name="2_Title and Content 3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/>
          <p:nvPr/>
        </p:nvSpPr>
        <p:spPr>
          <a:xfrm>
            <a:off x="11037977" y="4488954"/>
            <a:ext cx="1151255" cy="2369185"/>
          </a:xfrm>
          <a:custGeom>
            <a:avLst/>
            <a:gdLst/>
            <a:ahLst/>
            <a:cxnLst/>
            <a:rect l="l" t="t" r="r" b="b"/>
            <a:pathLst>
              <a:path w="1151254" h="2369184" extrusionOk="0">
                <a:moveTo>
                  <a:pt x="1150975" y="0"/>
                </a:moveTo>
                <a:lnTo>
                  <a:pt x="0" y="2369045"/>
                </a:lnTo>
                <a:lnTo>
                  <a:pt x="1150975" y="2369045"/>
                </a:lnTo>
                <a:lnTo>
                  <a:pt x="1150975" y="0"/>
                </a:lnTo>
                <a:close/>
              </a:path>
            </a:pathLst>
          </a:custGeom>
          <a:solidFill>
            <a:srgbClr val="386EA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480152" y="603169"/>
            <a:ext cx="10035447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3200" b="1" i="0">
                <a:solidFill>
                  <a:srgbClr val="386EA3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479425" y="1527605"/>
            <a:ext cx="10036174" cy="4053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  <a:defRPr/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9" name="Google Shape;39;p5"/>
          <p:cNvPicPr preferRelativeResize="0"/>
          <p:nvPr/>
        </p:nvPicPr>
        <p:blipFill rotWithShape="1">
          <a:blip r:embed="rId2">
            <a:alphaModFix/>
          </a:blip>
          <a:srcRect r="42999" b="-301"/>
          <a:stretch/>
        </p:blipFill>
        <p:spPr>
          <a:xfrm>
            <a:off x="480152" y="5926166"/>
            <a:ext cx="3504597" cy="523033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10980260" y="6172200"/>
            <a:ext cx="90694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3740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4032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5836109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32449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The official seal of the California Department of Education">
            <a:extLst>
              <a:ext uri="{FF2B5EF4-FFF2-40B4-BE49-F238E27FC236}">
                <a16:creationId xmlns:a16="http://schemas.microsoft.com/office/drawing/2014/main" id="{9327F4AD-5BBF-43C4-AF18-70C77C9617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8081" y="2448361"/>
            <a:ext cx="2355839" cy="238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13034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 Slide 4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DBD7B-14AB-4126-A7D9-5B72261A4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23D966-52AB-413E-AD45-4A1E9C211017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E01CC0A-3AAD-4840-A6FB-94CB054D50E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84175" y="1792288"/>
            <a:ext cx="4068763" cy="24876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6FE5670-5B17-48D0-BF50-2D5AAFF4FE5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394325" y="1792288"/>
            <a:ext cx="4133850" cy="2643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1C6C9F9-BA0F-44E2-979C-2AE63F1D047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4435475"/>
            <a:ext cx="3667125" cy="16081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DBD0BD0-BB01-4FFD-96BF-9FB032ABA0D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72200" y="4608513"/>
            <a:ext cx="4808538" cy="1435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949373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2280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2280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74813-043C-43CB-9E82-7CAA19F318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1BA3769-9C0F-4F8D-A4FD-1D00A03775C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2400" y="4122738"/>
            <a:ext cx="5851525" cy="19732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209AE68-C82E-40D7-A973-6A632269277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88075" y="4122738"/>
            <a:ext cx="5851525" cy="19732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1411838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/>
          <p:nvPr/>
        </p:nvSpPr>
        <p:spPr>
          <a:xfrm>
            <a:off x="-9333" y="471600"/>
            <a:ext cx="168400" cy="944400"/>
          </a:xfrm>
          <a:prstGeom prst="rect">
            <a:avLst/>
          </a:prstGeom>
          <a:gradFill>
            <a:gsLst>
              <a:gs pos="0">
                <a:srgbClr val="0073BB">
                  <a:alpha val="40000"/>
                </a:srgbClr>
              </a:gs>
              <a:gs pos="100000">
                <a:schemeClr val="accen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0"/>
          <p:cNvSpPr/>
          <p:nvPr/>
        </p:nvSpPr>
        <p:spPr>
          <a:xfrm>
            <a:off x="11565600" y="6231600"/>
            <a:ext cx="626400" cy="626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0"/>
          <p:cNvSpPr txBox="1">
            <a:spLocks noGrp="1"/>
          </p:cNvSpPr>
          <p:nvPr>
            <p:ph type="title"/>
          </p:nvPr>
        </p:nvSpPr>
        <p:spPr>
          <a:xfrm>
            <a:off x="406400" y="473433"/>
            <a:ext cx="11299600" cy="9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Arial"/>
              <a:buNone/>
              <a:defRPr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body" idx="1"/>
          </p:nvPr>
        </p:nvSpPr>
        <p:spPr>
          <a:xfrm>
            <a:off x="1514667" y="1600200"/>
            <a:ext cx="9162800" cy="46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▪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▫"/>
              <a:defRPr/>
            </a:lvl2pPr>
            <a:lvl3pPr marL="1371600" lvl="2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▫"/>
              <a:defRPr/>
            </a:lvl3pPr>
            <a:lvl4pPr marL="1828800" lvl="3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▫"/>
              <a:defRPr/>
            </a:lvl4pPr>
            <a:lvl5pPr marL="2286000" lvl="4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▫"/>
              <a:defRPr/>
            </a:lvl5pPr>
            <a:lvl6pPr marL="2743200" lvl="5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▫"/>
              <a:defRPr/>
            </a:lvl6pPr>
            <a:lvl7pPr marL="3200400" lvl="6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▫"/>
              <a:defRPr/>
            </a:lvl7pPr>
            <a:lvl8pPr marL="3657600" lvl="7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▫"/>
              <a:defRPr/>
            </a:lvl8pPr>
            <a:lvl9pPr marL="4114800" lvl="8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▫"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sldNum" idx="12"/>
          </p:nvPr>
        </p:nvSpPr>
        <p:spPr>
          <a:xfrm>
            <a:off x="11565433" y="6231533"/>
            <a:ext cx="6264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637395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E9C11-4AFE-037D-7D43-8D336EB6C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E4D252-1A5E-E240-511C-80B8360E31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7D411-1465-FE99-CCAE-A94BF91F0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6F259-776A-5DF1-AB15-8C277554C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76590C-5F41-0518-EC91-EDCFA3F9D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893F9-31CB-416C-AC5F-F656B7E4C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937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1" y="2649"/>
            <a:ext cx="12191999" cy="6852702"/>
          </a:xfrm>
          <a:prstGeom prst="rect">
            <a:avLst/>
          </a:prstGeom>
          <a:solidFill>
            <a:srgbClr val="0C4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2867816" y="1390650"/>
            <a:ext cx="9153525" cy="3347821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40484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9079648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9659385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32449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The official seal of the California Department of Education">
            <a:extLst>
              <a:ext uri="{FF2B5EF4-FFF2-40B4-BE49-F238E27FC236}">
                <a16:creationId xmlns:a16="http://schemas.microsoft.com/office/drawing/2014/main" id="{9327F4AD-5BBF-43C4-AF18-70C77C9617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8081" y="2448361"/>
            <a:ext cx="2355839" cy="238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991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userDrawn="1">
  <p:cSld name="Title + 1 colum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8"/>
          <p:cNvSpPr/>
          <p:nvPr/>
        </p:nvSpPr>
        <p:spPr>
          <a:xfrm>
            <a:off x="-9333" y="471600"/>
            <a:ext cx="168400" cy="944400"/>
          </a:xfrm>
          <a:prstGeom prst="rect">
            <a:avLst/>
          </a:prstGeom>
          <a:gradFill>
            <a:gsLst>
              <a:gs pos="0">
                <a:srgbClr val="0073BB">
                  <a:alpha val="40000"/>
                </a:srgbClr>
              </a:gs>
              <a:gs pos="100000">
                <a:schemeClr val="accen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88"/>
          <p:cNvSpPr/>
          <p:nvPr/>
        </p:nvSpPr>
        <p:spPr>
          <a:xfrm>
            <a:off x="11565600" y="6231600"/>
            <a:ext cx="626400" cy="626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88"/>
          <p:cNvSpPr txBox="1">
            <a:spLocks noGrp="1"/>
          </p:cNvSpPr>
          <p:nvPr>
            <p:ph type="body" idx="1"/>
          </p:nvPr>
        </p:nvSpPr>
        <p:spPr>
          <a:xfrm>
            <a:off x="1514667" y="1600200"/>
            <a:ext cx="9162800" cy="46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507987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▪"/>
              <a:defRPr>
                <a:latin typeface="Arial"/>
                <a:ea typeface="Arial"/>
                <a:cs typeface="Arial"/>
                <a:sym typeface="Arial"/>
              </a:defRPr>
            </a:lvl1pPr>
            <a:lvl2pPr marL="1219170" lvl="1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828754" lvl="2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3pPr>
            <a:lvl4pPr marL="2438339" lvl="3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4pPr>
            <a:lvl5pPr marL="3047924" lvl="4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5pPr>
            <a:lvl6pPr marL="3657509" lvl="5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6pPr>
            <a:lvl7pPr marL="4267093" lvl="6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7pPr>
            <a:lvl8pPr marL="4876678" lvl="7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8pPr>
            <a:lvl9pPr marL="5486263" lvl="8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9pPr>
          </a:lstStyle>
          <a:p>
            <a:endParaRPr/>
          </a:p>
        </p:txBody>
      </p:sp>
      <p:sp>
        <p:nvSpPr>
          <p:cNvPr id="32" name="Google Shape;32;p88"/>
          <p:cNvSpPr txBox="1">
            <a:spLocks noGrp="1"/>
          </p:cNvSpPr>
          <p:nvPr>
            <p:ph type="sldNum" idx="12"/>
          </p:nvPr>
        </p:nvSpPr>
        <p:spPr>
          <a:xfrm>
            <a:off x="11565433" y="6231533"/>
            <a:ext cx="6264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4670560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Title and Content 3">
  <p:cSld name="2_Title and Content 3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/>
          <p:nvPr/>
        </p:nvSpPr>
        <p:spPr>
          <a:xfrm>
            <a:off x="11037977" y="4488954"/>
            <a:ext cx="1151255" cy="2369185"/>
          </a:xfrm>
          <a:custGeom>
            <a:avLst/>
            <a:gdLst/>
            <a:ahLst/>
            <a:cxnLst/>
            <a:rect l="l" t="t" r="r" b="b"/>
            <a:pathLst>
              <a:path w="1151254" h="2369184" extrusionOk="0">
                <a:moveTo>
                  <a:pt x="1150975" y="0"/>
                </a:moveTo>
                <a:lnTo>
                  <a:pt x="0" y="2369045"/>
                </a:lnTo>
                <a:lnTo>
                  <a:pt x="1150975" y="2369045"/>
                </a:lnTo>
                <a:lnTo>
                  <a:pt x="1150975" y="0"/>
                </a:lnTo>
                <a:close/>
              </a:path>
            </a:pathLst>
          </a:custGeom>
          <a:solidFill>
            <a:srgbClr val="386EA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480152" y="603169"/>
            <a:ext cx="10035447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3200" b="1" i="0">
                <a:solidFill>
                  <a:srgbClr val="386EA3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479425" y="1527605"/>
            <a:ext cx="10036174" cy="4053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  <a:defRPr/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9" name="Google Shape;39;p5"/>
          <p:cNvPicPr preferRelativeResize="0"/>
          <p:nvPr/>
        </p:nvPicPr>
        <p:blipFill rotWithShape="1">
          <a:blip r:embed="rId2">
            <a:alphaModFix/>
          </a:blip>
          <a:srcRect r="42999" b="-301"/>
          <a:stretch/>
        </p:blipFill>
        <p:spPr>
          <a:xfrm>
            <a:off x="480152" y="5926166"/>
            <a:ext cx="3504597" cy="523033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10980260" y="6172200"/>
            <a:ext cx="90694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3740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403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2280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2280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74813-043C-43CB-9E82-7CAA19F318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1BA3769-9C0F-4F8D-A4FD-1D00A03775C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2400" y="4122738"/>
            <a:ext cx="5851525" cy="19732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209AE68-C82E-40D7-A973-6A632269277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88075" y="4122738"/>
            <a:ext cx="5851525" cy="19732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384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8"/>
          <p:cNvSpPr/>
          <p:nvPr/>
        </p:nvSpPr>
        <p:spPr>
          <a:xfrm>
            <a:off x="-9333" y="471600"/>
            <a:ext cx="168400" cy="944400"/>
          </a:xfrm>
          <a:prstGeom prst="rect">
            <a:avLst/>
          </a:prstGeom>
          <a:gradFill>
            <a:gsLst>
              <a:gs pos="0">
                <a:srgbClr val="0073BB">
                  <a:alpha val="40000"/>
                </a:srgbClr>
              </a:gs>
              <a:gs pos="100000">
                <a:schemeClr val="accen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88"/>
          <p:cNvSpPr/>
          <p:nvPr/>
        </p:nvSpPr>
        <p:spPr>
          <a:xfrm>
            <a:off x="11565600" y="6231600"/>
            <a:ext cx="626400" cy="626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88"/>
          <p:cNvSpPr txBox="1">
            <a:spLocks noGrp="1"/>
          </p:cNvSpPr>
          <p:nvPr>
            <p:ph type="title"/>
          </p:nvPr>
        </p:nvSpPr>
        <p:spPr>
          <a:xfrm>
            <a:off x="406400" y="473433"/>
            <a:ext cx="11299600" cy="9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8"/>
          <p:cNvSpPr txBox="1">
            <a:spLocks noGrp="1"/>
          </p:cNvSpPr>
          <p:nvPr>
            <p:ph type="body" idx="1"/>
          </p:nvPr>
        </p:nvSpPr>
        <p:spPr>
          <a:xfrm>
            <a:off x="1514667" y="1600200"/>
            <a:ext cx="9162800" cy="46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507987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▪"/>
              <a:defRPr>
                <a:latin typeface="Arial"/>
                <a:ea typeface="Arial"/>
                <a:cs typeface="Arial"/>
                <a:sym typeface="Arial"/>
              </a:defRPr>
            </a:lvl1pPr>
            <a:lvl2pPr marL="1219170" lvl="1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828754" lvl="2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3pPr>
            <a:lvl4pPr marL="2438339" lvl="3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4pPr>
            <a:lvl5pPr marL="3047924" lvl="4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5pPr>
            <a:lvl6pPr marL="3657509" lvl="5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6pPr>
            <a:lvl7pPr marL="4267093" lvl="6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7pPr>
            <a:lvl8pPr marL="4876678" lvl="7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8pPr>
            <a:lvl9pPr marL="5486263" lvl="8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9pPr>
          </a:lstStyle>
          <a:p>
            <a:endParaRPr/>
          </a:p>
        </p:txBody>
      </p:sp>
      <p:sp>
        <p:nvSpPr>
          <p:cNvPr id="32" name="Google Shape;32;p88"/>
          <p:cNvSpPr txBox="1">
            <a:spLocks noGrp="1"/>
          </p:cNvSpPr>
          <p:nvPr>
            <p:ph type="sldNum" idx="12"/>
          </p:nvPr>
        </p:nvSpPr>
        <p:spPr>
          <a:xfrm>
            <a:off x="11565433" y="6231533"/>
            <a:ext cx="6264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1" i="0" u="none" strike="noStrike" cap="none">
                <a:solidFill>
                  <a:schemeClr val="accent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4670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-1" y="5298"/>
            <a:ext cx="12191999" cy="685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388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1.xml"/><Relationship Id="rId9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8.xml"/><Relationship Id="rId7" Type="http://schemas.openxmlformats.org/officeDocument/2006/relationships/theme" Target="../theme/theme12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5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0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32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7.xml"/><Relationship Id="rId10" Type="http://schemas.openxmlformats.org/officeDocument/2006/relationships/theme" Target="../theme/theme8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5" Type="http://schemas.openxmlformats.org/officeDocument/2006/relationships/theme" Target="../theme/theme9.xml"/><Relationship Id="rId4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28EC11-7AAC-4049-9A83-CF2265C43055}"/>
              </a:ext>
            </a:extLst>
          </p:cNvPr>
          <p:cNvSpPr/>
          <p:nvPr userDrawn="1"/>
        </p:nvSpPr>
        <p:spPr>
          <a:xfrm rot="5400000">
            <a:off x="5730240" y="396240"/>
            <a:ext cx="731520" cy="12191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Google Shape;40;p5">
            <a:extLst>
              <a:ext uri="{FF2B5EF4-FFF2-40B4-BE49-F238E27FC236}">
                <a16:creationId xmlns:a16="http://schemas.microsoft.com/office/drawing/2014/main" id="{BB33C76D-A160-4E3E-9140-EE2DE7105F15}"/>
              </a:ext>
            </a:extLst>
          </p:cNvPr>
          <p:cNvSpPr txBox="1">
            <a:spLocks noGrp="1"/>
          </p:cNvSpPr>
          <p:nvPr>
            <p:ph type="sldNum" idx="4"/>
          </p:nvPr>
        </p:nvSpPr>
        <p:spPr>
          <a:xfrm>
            <a:off x="10980260" y="6172200"/>
            <a:ext cx="90694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388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719" r:id="rId2"/>
    <p:sldLayoutId id="2147483720" r:id="rId3"/>
    <p:sldLayoutId id="2147483730" r:id="rId4"/>
    <p:sldLayoutId id="2147483721" r:id="rId5"/>
    <p:sldLayoutId id="2147483710" r:id="rId6"/>
    <p:sldLayoutId id="2147483729" r:id="rId7"/>
    <p:sldLayoutId id="2147483723" r:id="rId8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28EC11-7AAC-4049-9A83-CF2265C43055}"/>
              </a:ext>
            </a:extLst>
          </p:cNvPr>
          <p:cNvSpPr/>
          <p:nvPr userDrawn="1"/>
        </p:nvSpPr>
        <p:spPr>
          <a:xfrm rot="5400000">
            <a:off x="5730240" y="396240"/>
            <a:ext cx="731520" cy="12191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1"/>
            <a:ext cx="11887200" cy="4488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294452-BD1E-480D-83DF-78B1FFBA8E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6400" y="63096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4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687" r:id="rId2"/>
    <p:sldLayoutId id="2147483688" r:id="rId3"/>
    <p:sldLayoutId id="2147483689" r:id="rId4"/>
    <p:sldLayoutId id="2147483734" r:id="rId5"/>
    <p:sldLayoutId id="2147483735" r:id="rId6"/>
    <p:sldLayoutId id="2147483703" r:id="rId7"/>
    <p:sldLayoutId id="2147483690" r:id="rId8"/>
    <p:sldLayoutId id="2147483736" r:id="rId9"/>
    <p:sldLayoutId id="2147483691" r:id="rId10"/>
    <p:sldLayoutId id="2147483738" r:id="rId11"/>
    <p:sldLayoutId id="2147483692" r:id="rId12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bg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indent="-3429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28EC11-7AAC-4049-9A83-CF2265C43055}"/>
              </a:ext>
            </a:extLst>
          </p:cNvPr>
          <p:cNvSpPr/>
          <p:nvPr userDrawn="1"/>
        </p:nvSpPr>
        <p:spPr>
          <a:xfrm rot="5400000">
            <a:off x="5730240" y="396240"/>
            <a:ext cx="731520" cy="12191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237274-9532-496B-88C1-E5C8B9CD93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bg1"/>
                </a:solidFill>
              </a:defRPr>
            </a:lvl1pPr>
          </a:lstStyle>
          <a:p>
            <a:fld id="{496352C5-DF58-44E9-A77B-67620FD6E8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1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28EC11-7AAC-4049-9A83-CF2265C43055}"/>
              </a:ext>
            </a:extLst>
          </p:cNvPr>
          <p:cNvSpPr/>
          <p:nvPr userDrawn="1"/>
        </p:nvSpPr>
        <p:spPr>
          <a:xfrm rot="5400000">
            <a:off x="5730240" y="396240"/>
            <a:ext cx="731520" cy="12191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7388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656" r:id="rId2"/>
    <p:sldLayoutId id="2147483657" r:id="rId3"/>
    <p:sldLayoutId id="2147483658" r:id="rId4"/>
    <p:sldLayoutId id="2147483751" r:id="rId5"/>
    <p:sldLayoutId id="2147483722" r:id="rId6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52400" y="203800"/>
            <a:ext cx="11887200" cy="6450401"/>
          </a:xfrm>
          <a:prstGeom prst="rect">
            <a:avLst/>
          </a:prstGeom>
          <a:noFill/>
          <a:ln w="25400" cmpd="sng">
            <a:solidFill>
              <a:srgbClr val="ED8B6F"/>
            </a:solidFill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02199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11" r:id="rId2"/>
    <p:sldLayoutId id="2147483712" r:id="rId3"/>
    <p:sldLayoutId id="2147483744" r:id="rId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52400" y="203800"/>
            <a:ext cx="11887200" cy="6450401"/>
          </a:xfrm>
          <a:prstGeom prst="rect">
            <a:avLst/>
          </a:prstGeom>
          <a:noFill/>
          <a:ln w="25400" cmpd="sng">
            <a:solidFill>
              <a:srgbClr val="ED8B6F"/>
            </a:solidFill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7770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56017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45" r:id="rId2"/>
    <p:sldLayoutId id="2147483739" r:id="rId3"/>
    <p:sldLayoutId id="2147483740" r:id="rId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939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42" r:id="rId2"/>
    <p:sldLayoutId id="2147483674" r:id="rId3"/>
    <p:sldLayoutId id="2147483675" r:id="rId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" y="6654200"/>
            <a:ext cx="12192000" cy="203799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49843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" y="6654200"/>
            <a:ext cx="12192000" cy="203799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9901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28EC11-7AAC-4049-9A83-CF2265C43055}"/>
              </a:ext>
            </a:extLst>
          </p:cNvPr>
          <p:cNvSpPr/>
          <p:nvPr userDrawn="1"/>
        </p:nvSpPr>
        <p:spPr>
          <a:xfrm rot="5400000">
            <a:off x="5730240" y="396240"/>
            <a:ext cx="731520" cy="12191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96400" y="63096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fld id="{2AA74813-043C-43CB-9E82-7CAA19F318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8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4" r:id="rId4"/>
    <p:sldLayoutId id="2147483709" r:id="rId5"/>
    <p:sldLayoutId id="2147483670" r:id="rId6"/>
    <p:sldLayoutId id="2147483671" r:id="rId7"/>
    <p:sldLayoutId id="2147483672" r:id="rId8"/>
    <p:sldLayoutId id="2147483673" r:id="rId9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3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600" kern="1200">
          <a:solidFill>
            <a:schemeClr val="bg1"/>
          </a:solidFill>
          <a:latin typeface="+mn-lt"/>
          <a:ea typeface="+mn-ea"/>
          <a:cs typeface="+mn-cs"/>
        </a:defRPr>
      </a:lvl4pPr>
      <a:lvl5pPr marL="2171700" indent="-3429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v"/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B21DF1-DF34-4171-AB97-A671C0101B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6400" y="62890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fld id="{434DB716-4346-4392-B904-40164E6AF3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3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6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v"/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ca.gov/ls/ex/documents/elopprogplanguide.pdf" TargetMode="External"/><Relationship Id="rId2" Type="http://schemas.openxmlformats.org/officeDocument/2006/relationships/hyperlink" Target="https://www.cde.ca.gov/ls/ex/elopinfo.asp#elopfaq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xpandedLearning@cde.ca.gov" TargetMode="External"/><Relationship Id="rId5" Type="http://schemas.openxmlformats.org/officeDocument/2006/relationships/hyperlink" Target="https://www.afterschoolnetwork.org/elo-program" TargetMode="External"/><Relationship Id="rId4" Type="http://schemas.openxmlformats.org/officeDocument/2006/relationships/hyperlink" Target="https://www.cde.ca.gov/ls/ex/elofaq.asp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oshua.Potter@dgs.ca.gov" TargetMode="External"/><Relationship Id="rId2" Type="http://schemas.openxmlformats.org/officeDocument/2006/relationships/hyperlink" Target="https://www.dgs.ca.gov/OPSC/Services/Page-Content/Office-of-Public-School-Construction-Services-List-Folder/Access-Full-Day-Kindergarten-Facilities-Grant-Program-Fund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Lindsey.Gordon@dgs.ca.gov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ca.gov/fg/aa/cd/faad.asp" TargetMode="External"/><Relationship Id="rId2" Type="http://schemas.openxmlformats.org/officeDocument/2006/relationships/hyperlink" Target="https://www.cde.ca.gov/sp/cd/ci/assignments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EDTitle5@cde.ca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UPKPlanningGrant@cde.ca.gov" TargetMode="External"/><Relationship Id="rId2" Type="http://schemas.openxmlformats.org/officeDocument/2006/relationships/hyperlink" Target="mailto:UPK@cde.ca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de.ca.gov/ci/gs/em/upkofficehours.asp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ca.gov/ci/gs/em/" TargetMode="External"/><Relationship Id="rId2" Type="http://schemas.openxmlformats.org/officeDocument/2006/relationships/hyperlink" Target="https://www.caeducatorstogether.org/groups/e0cfjrjf/upk-p-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de.ca.gov/ls/ex/sosexplearncontacts.asp" TargetMode="External"/><Relationship Id="rId5" Type="http://schemas.openxmlformats.org/officeDocument/2006/relationships/hyperlink" Target="https://www.cde.ca.gov/ci/gs/em/upkofficehours.asp" TargetMode="External"/><Relationship Id="rId4" Type="http://schemas.openxmlformats.org/officeDocument/2006/relationships/hyperlink" Target="https://www.cde.ca.gov/ci/gs/em/kinderfaq.a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B51AC6B-1609-4C57-A2E6-A5C3E3600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375" y="-85450"/>
            <a:ext cx="11887200" cy="1325563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Welcome and Introductions</a:t>
            </a:r>
            <a:endParaRPr lang="en-US" dirty="0"/>
          </a:p>
        </p:txBody>
      </p:sp>
      <p:pic>
        <p:nvPicPr>
          <p:cNvPr id="8" name="Content Placeholder 7" descr="Collage of preschool children with the words &quot;Everyone Belongs, Todos Somos Unidos&quot;.">
            <a:extLst>
              <a:ext uri="{FF2B5EF4-FFF2-40B4-BE49-F238E27FC236}">
                <a16:creationId xmlns:a16="http://schemas.microsoft.com/office/drawing/2014/main" id="{DF38615F-14EA-4D57-8382-11D5C17454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829" y="1181100"/>
            <a:ext cx="7319364" cy="483698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77EFD-DD1A-4CC7-BBA6-A1C3B95B32D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914630" y="6181627"/>
            <a:ext cx="972927" cy="501977"/>
          </a:xfrm>
        </p:spPr>
        <p:txBody>
          <a:bodyPr/>
          <a:lstStyle/>
          <a:p>
            <a:fld id="{8363C259-2947-574F-BF64-D7C8CB4F59C6}" type="slidenum"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805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4F960-DEEE-442C-9580-0FAD06332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kern="0" dirty="0">
                <a:solidFill>
                  <a:srgbClr val="FFFFFF"/>
                </a:solidFill>
                <a:latin typeface="Arial"/>
                <a:cs typeface="Arial"/>
              </a:rPr>
              <a:t>Expanded Learning Opportunities Program (ELO-P) Resources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D865C-0814-4E5F-A930-7EFFAD93C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sz="2600" dirty="0">
                <a:latin typeface="Arial"/>
                <a:cs typeface="Arial"/>
              </a:rPr>
              <a:t>ELO-P Main Page: </a:t>
            </a:r>
            <a:endParaRPr lang="en-US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E699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ELO-P Main Pag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https://www.cde.ca.gov/ls/ex/elopinfo.asp#elopfaqs</a:t>
            </a:r>
            <a:r>
              <a:rPr lang="en-US" sz="2400" dirty="0">
                <a:solidFill>
                  <a:srgbClr val="FFE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/>
            <a:r>
              <a:rPr lang="en-US" sz="2600" dirty="0">
                <a:latin typeface="Arial"/>
                <a:cs typeface="Arial"/>
              </a:rPr>
              <a:t>ELO-P Program Plan Guide: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E699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tooltip="ELO-P Program Plan Gu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https://www.cde.ca.gov/ls/ex/documents/elopprogplanguide.pdf</a:t>
            </a:r>
            <a:r>
              <a:rPr lang="en-US" sz="2400" dirty="0">
                <a:solidFill>
                  <a:srgbClr val="FFE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/>
            <a:r>
              <a:rPr lang="en-US" sz="2600" dirty="0">
                <a:latin typeface="Arial"/>
                <a:cs typeface="Arial"/>
              </a:rPr>
              <a:t>ELO-P FAQs: 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E699"/>
                </a:solidFill>
                <a:latin typeface="Arial" panose="020B0604020202020204" pitchFamily="34" charset="0"/>
                <a:cs typeface="Arial" panose="020B0604020202020204" pitchFamily="34" charset="0"/>
                <a:hlinkClick r:id="rId4" tooltip="ELO-P FAQ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https://www.cde.ca.gov/ls/ex/elofaq.asp</a:t>
            </a:r>
            <a:r>
              <a:rPr lang="en-US" sz="2400" dirty="0">
                <a:solidFill>
                  <a:srgbClr val="FFE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/>
            <a:r>
              <a:rPr lang="en-US" sz="2600" dirty="0">
                <a:latin typeface="Arial"/>
                <a:cs typeface="Arial"/>
              </a:rPr>
              <a:t>ELO-P Fireside Chats: 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E699"/>
                </a:solidFill>
                <a:latin typeface="Arial" panose="020B0604020202020204" pitchFamily="34" charset="0"/>
                <a:cs typeface="Arial" panose="020B0604020202020204" pitchFamily="34" charset="0"/>
                <a:hlinkClick r:id="rId5" tooltip="ELO-P Fireside Chat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https://www.afterschoolnetwork.org/elo-program</a:t>
            </a:r>
            <a:r>
              <a:rPr lang="en-US" sz="2400" dirty="0">
                <a:solidFill>
                  <a:srgbClr val="FFE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/>
            <a:r>
              <a:rPr lang="en-US" sz="2600" dirty="0">
                <a:latin typeface="Arial"/>
                <a:cs typeface="Arial"/>
              </a:rPr>
              <a:t>ELO-P Email Box: 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E699"/>
                </a:solidFill>
                <a:latin typeface="Arial" panose="020B0604020202020204" pitchFamily="34" charset="0"/>
                <a:cs typeface="Arial" panose="020B0604020202020204" pitchFamily="34" charset="0"/>
                <a:hlinkClick r:id="rId6" tooltip="ELO-P email bo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ExpandedLearning@cde.ca.gov</a:t>
            </a:r>
            <a:endParaRPr lang="en-US" sz="2400" dirty="0">
              <a:solidFill>
                <a:srgbClr val="FFE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F4D1A-6AED-4870-8798-99AB4E8CE3F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980260" y="6172200"/>
            <a:ext cx="906940" cy="511404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fld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146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FADE5-51D3-49CF-9B4F-1ACC6DDA1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07" y="-154420"/>
            <a:ext cx="11887200" cy="1325563"/>
          </a:xfrm>
        </p:spPr>
        <p:txBody>
          <a:bodyPr/>
          <a:lstStyle/>
          <a:p>
            <a:r>
              <a:rPr lang="en-US" b="1" kern="0" dirty="0">
                <a:solidFill>
                  <a:srgbClr val="FFFFFF"/>
                </a:solidFill>
                <a:latin typeface="Arial"/>
                <a:cs typeface="Arial"/>
              </a:rPr>
              <a:t>Facilities Resources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4A7C7-5BB9-47CA-8D36-F1E0B3F95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40" y="978424"/>
            <a:ext cx="11887200" cy="5015901"/>
          </a:xfrm>
        </p:spPr>
        <p:txBody>
          <a:bodyPr>
            <a:normAutofit fontScale="62500" lnSpcReduction="20000"/>
          </a:bodyPr>
          <a:lstStyle/>
          <a:p>
            <a:pPr marL="685800" indent="-685800">
              <a:spcBef>
                <a:spcPts val="600"/>
              </a:spcBef>
              <a:spcAft>
                <a:spcPts val="800"/>
              </a:spcAft>
            </a:pPr>
            <a:r>
              <a:rPr lang="en-US" sz="4800" b="1" dirty="0">
                <a:latin typeface="Arial"/>
                <a:cs typeface="Arial"/>
              </a:rPr>
              <a:t>Access California Preschool, Transitional, Kindergarten and Full-Day Kindergarten (FDK) Facilities Grant Program Funding</a:t>
            </a:r>
            <a:endParaRPr lang="en-US" sz="4800" dirty="0">
              <a:latin typeface="Arial"/>
              <a:cs typeface="Arial"/>
            </a:endParaRPr>
          </a:p>
          <a:p>
            <a:pPr marL="1028700" lvl="1" indent="-571500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4200" dirty="0">
                <a:solidFill>
                  <a:srgbClr val="FFE699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Access California Preschool, Transitional, Kindergarten and Full-Day Kindergarten Facilities Grant Program Fundi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https://www.dgs.ca.gov/OPSC/Services/Page-Content/Office-of-Public-School-Construction-Services-List-Folder/Access-Full-Day-Kindergarten-Facilities-Grant-Program-Funding</a:t>
            </a:r>
            <a:endParaRPr lang="en-US" sz="4200" dirty="0">
              <a:solidFill>
                <a:srgbClr val="FFE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spcBef>
                <a:spcPts val="1200"/>
              </a:spcBef>
              <a:spcAft>
                <a:spcPts val="800"/>
              </a:spcAft>
            </a:pPr>
            <a:r>
              <a:rPr lang="en-US" sz="4800" b="1" dirty="0">
                <a:latin typeface="Arial"/>
                <a:cs typeface="Arial"/>
              </a:rPr>
              <a:t>Facilities Contacts:</a:t>
            </a:r>
            <a:endParaRPr lang="en-US" sz="4800" dirty="0">
              <a:latin typeface="Arial"/>
              <a:cs typeface="Arial"/>
            </a:endParaRPr>
          </a:p>
          <a:p>
            <a:pPr marL="1028700" lvl="1" indent="-571500">
              <a:spcAft>
                <a:spcPts val="800"/>
              </a:spcAft>
            </a:pPr>
            <a:r>
              <a:rPr lang="en-US" sz="4200" dirty="0">
                <a:latin typeface="Arial"/>
                <a:cs typeface="Arial"/>
              </a:rPr>
              <a:t>Joshua Potter</a:t>
            </a:r>
          </a:p>
          <a:p>
            <a:pPr marL="1485900" lvl="2" indent="-571500"/>
            <a:r>
              <a:rPr lang="en-US" sz="3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Phone: 279-946-8454</a:t>
            </a:r>
          </a:p>
          <a:p>
            <a:pPr marL="1485900" lvl="2" indent="-571500">
              <a:spcAft>
                <a:spcPts val="600"/>
              </a:spcAft>
            </a:pPr>
            <a:r>
              <a:rPr lang="en-US" sz="3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en-US" sz="3800" dirty="0">
                <a:solidFill>
                  <a:srgbClr val="FFE699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tooltip="Joshua Potter emai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Joshua.Potter@dgs.ca.gov</a:t>
            </a:r>
            <a:r>
              <a:rPr lang="en-US" sz="3800" dirty="0">
                <a:solidFill>
                  <a:srgbClr val="FFE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1028700" lvl="1" indent="-571500">
              <a:spcAft>
                <a:spcPts val="800"/>
              </a:spcAft>
            </a:pPr>
            <a:r>
              <a:rPr lang="en-US" sz="4200" dirty="0">
                <a:latin typeface="Arial"/>
                <a:cs typeface="Arial"/>
              </a:rPr>
              <a:t>Lindsey Gordon</a:t>
            </a:r>
          </a:p>
          <a:p>
            <a:pPr marL="1485900" lvl="2" indent="-571500"/>
            <a:r>
              <a:rPr lang="en-US" sz="3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Phone: 279-946-8458</a:t>
            </a:r>
          </a:p>
          <a:p>
            <a:pPr marL="1485900" lvl="2" indent="-571500"/>
            <a:r>
              <a:rPr lang="en-US" sz="3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en-US" sz="3800" dirty="0">
                <a:solidFill>
                  <a:srgbClr val="FFE699"/>
                </a:solidFill>
                <a:latin typeface="Arial" panose="020B0604020202020204" pitchFamily="34" charset="0"/>
                <a:cs typeface="Arial" panose="020B0604020202020204" pitchFamily="34" charset="0"/>
                <a:hlinkClick r:id="rId4" tooltip="Lindsey Gordon emai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Lindsey.Gordon@dgs.ca.gov</a:t>
            </a:r>
            <a:endParaRPr lang="en-US" sz="3800" dirty="0">
              <a:solidFill>
                <a:srgbClr val="FFE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F7AA75-6413-40CC-99B9-E738A60DE99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980260" y="6172200"/>
            <a:ext cx="906940" cy="464270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fld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98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9DB4-7315-40E3-8BCF-B85F9A844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kern="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Other Resources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48723-D836-4883-B982-68BBE8190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FFFFFF"/>
                </a:solidFill>
                <a:latin typeface="Arial"/>
                <a:cs typeface="Arial"/>
              </a:rPr>
              <a:t>Program Quality Implementation (PQI) Office Regional Consultants</a:t>
            </a:r>
            <a:r>
              <a:rPr lang="en-US" sz="2800" dirty="0">
                <a:solidFill>
                  <a:srgbClr val="FFFFFF"/>
                </a:solidFill>
                <a:latin typeface="Arial"/>
                <a:cs typeface="Arial"/>
              </a:rPr>
              <a:t> ​</a:t>
            </a:r>
          </a:p>
          <a:p>
            <a:pPr lvl="1"/>
            <a:r>
              <a:rPr lang="en-US" sz="2600" dirty="0">
                <a:solidFill>
                  <a:srgbClr val="FFE699"/>
                </a:solidFill>
                <a:latin typeface="Arial"/>
                <a:cs typeface="Arial"/>
                <a:hlinkClick r:id="rId2" tooltip="Program Quality Implementation (PQI) Office Regional Consultants ​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https://www.cde.ca.gov/sp/cd/ci/assignments.asp</a:t>
            </a:r>
            <a:r>
              <a:rPr lang="en-US" sz="2600" dirty="0">
                <a:solidFill>
                  <a:srgbClr val="FFE699"/>
                </a:solidFill>
                <a:latin typeface="Arial"/>
                <a:cs typeface="Arial"/>
              </a:rPr>
              <a:t>​</a:t>
            </a:r>
          </a:p>
          <a:p>
            <a:pPr lvl="2"/>
            <a:r>
              <a:rPr lang="en-US" sz="2400" dirty="0">
                <a:solidFill>
                  <a:srgbClr val="FFFFFF"/>
                </a:solidFill>
                <a:latin typeface="Arial"/>
                <a:cs typeface="Arial"/>
              </a:rPr>
              <a:t>Consultants are most easily reached by email ​</a:t>
            </a:r>
          </a:p>
          <a:p>
            <a:pPr lvl="2"/>
            <a:r>
              <a:rPr lang="en-US" sz="2400" dirty="0">
                <a:solidFill>
                  <a:srgbClr val="FFFFFF"/>
                </a:solidFill>
                <a:latin typeface="Arial"/>
                <a:cs typeface="Arial"/>
              </a:rPr>
              <a:t>or by phone at 916-322-6233​</a:t>
            </a:r>
          </a:p>
          <a:p>
            <a:r>
              <a:rPr lang="en-US" sz="2800" b="1" dirty="0">
                <a:solidFill>
                  <a:srgbClr val="FFFFFF"/>
                </a:solidFill>
                <a:latin typeface="Arial"/>
                <a:cs typeface="Arial"/>
              </a:rPr>
              <a:t>Early Education and Nutrition Fiscal Services (EENFS), Fiscal Apportionment Analyst Directory</a:t>
            </a:r>
            <a:r>
              <a:rPr lang="en-US" sz="2800" dirty="0">
                <a:solidFill>
                  <a:srgbClr val="FFFFFF"/>
                </a:solidFill>
                <a:latin typeface="Arial"/>
                <a:cs typeface="Arial"/>
              </a:rPr>
              <a:t>​</a:t>
            </a:r>
          </a:p>
          <a:p>
            <a:pPr lvl="1"/>
            <a:r>
              <a:rPr lang="en-US" sz="2600" dirty="0">
                <a:solidFill>
                  <a:srgbClr val="FFE699"/>
                </a:solidFill>
                <a:latin typeface="Arial"/>
                <a:cs typeface="Arial"/>
                <a:hlinkClick r:id="rId3" tooltip="EENFS Fiscal Apportionment Analyst Directory​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https://www.cde.ca.gov/fg/aa/cd/faad.asp</a:t>
            </a:r>
            <a:r>
              <a:rPr lang="en-US" sz="2600" dirty="0">
                <a:solidFill>
                  <a:srgbClr val="FFE699"/>
                </a:solidFill>
                <a:latin typeface="Arial"/>
                <a:cs typeface="Arial"/>
              </a:rPr>
              <a:t> ​</a:t>
            </a:r>
          </a:p>
          <a:p>
            <a:r>
              <a:rPr lang="en-US" sz="2800" b="1" dirty="0">
                <a:solidFill>
                  <a:srgbClr val="FFFFFF"/>
                </a:solidFill>
                <a:latin typeface="Arial"/>
                <a:cs typeface="Arial"/>
              </a:rPr>
              <a:t>Regulation Related Questions</a:t>
            </a:r>
            <a:r>
              <a:rPr lang="en-US" sz="2800" dirty="0">
                <a:solidFill>
                  <a:srgbClr val="FFFFFF"/>
                </a:solidFill>
                <a:latin typeface="Arial"/>
                <a:cs typeface="Arial"/>
              </a:rPr>
              <a:t>​</a:t>
            </a:r>
          </a:p>
          <a:p>
            <a:pPr lvl="1"/>
            <a:r>
              <a:rPr lang="en-US" sz="2600" dirty="0">
                <a:solidFill>
                  <a:srgbClr val="FFE699"/>
                </a:solidFill>
                <a:latin typeface="Arial"/>
                <a:cs typeface="Arial"/>
                <a:hlinkClick r:id="rId4" tooltip="Title 5 Regula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EEDTitle5@cde.ca.gov</a:t>
            </a:r>
            <a:r>
              <a:rPr lang="en-US" sz="2600" dirty="0">
                <a:solidFill>
                  <a:srgbClr val="FFE699"/>
                </a:solidFill>
                <a:latin typeface="Arial"/>
                <a:cs typeface="Arial"/>
              </a:rPr>
              <a:t>​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36BABF-B55A-4211-AD82-6E9699CB8E6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980260" y="6172200"/>
            <a:ext cx="906940" cy="483124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fld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216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1C9E9D3-173D-4136-BAF1-D29AA0094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66" y="-173273"/>
            <a:ext cx="11887200" cy="1325563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Elephants and Rumors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70AF92-083F-4CD4-8568-F0EF43629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680" y="1157533"/>
            <a:ext cx="11887200" cy="5015901"/>
          </a:xfrm>
        </p:spPr>
        <p:txBody>
          <a:bodyPr/>
          <a:lstStyle/>
          <a:p>
            <a:pPr marL="571500" indent="-571500">
              <a:spcAft>
                <a:spcPts val="3000"/>
              </a:spcAft>
            </a:pPr>
            <a:r>
              <a:rPr lang="en-US" dirty="0">
                <a:solidFill>
                  <a:srgbClr val="FFFFFF"/>
                </a:solidFill>
                <a:latin typeface="Arial"/>
                <a:ea typeface="Calibri"/>
                <a:cs typeface="Arial"/>
              </a:rPr>
              <a:t>All local educational agencies (LEAs) and county offices of education (COEs) receiving the 2022–23 Universal Prekindergarten (UPK) Planning and Implementation (P&amp;</a:t>
            </a:r>
            <a:r>
              <a:rPr lang="en-US">
                <a:solidFill>
                  <a:srgbClr val="FFFFFF"/>
                </a:solidFill>
                <a:latin typeface="Arial"/>
                <a:ea typeface="Calibri"/>
                <a:cs typeface="Arial"/>
              </a:rPr>
              <a:t>I) </a:t>
            </a:r>
            <a:r>
              <a:rPr lang="en-US" dirty="0">
                <a:solidFill>
                  <a:srgbClr val="FFFFFF"/>
                </a:solidFill>
                <a:latin typeface="Arial"/>
                <a:ea typeface="Calibri"/>
                <a:cs typeface="Arial"/>
              </a:rPr>
              <a:t>Grant must </a:t>
            </a:r>
            <a:r>
              <a:rPr lang="en-US" dirty="0">
                <a:latin typeface="Arial"/>
                <a:ea typeface="+mn-lt"/>
                <a:cs typeface="+mn-lt"/>
              </a:rPr>
              <a:t>develop a new plan to be presented for consideration by the governing board or body at a public meeting on or before March 30, 2023.</a:t>
            </a:r>
            <a:endParaRPr lang="en-US" dirty="0">
              <a:latin typeface="Arial"/>
              <a:ea typeface="Calibri"/>
              <a:cs typeface="Calibri" panose="020F0502020204030204"/>
            </a:endParaRPr>
          </a:p>
          <a:p>
            <a:pPr marL="571500" indent="-571500">
              <a:spcAft>
                <a:spcPts val="3000"/>
              </a:spcAft>
            </a:pPr>
            <a:r>
              <a:rPr lang="en-US" dirty="0">
                <a:latin typeface="Arial"/>
                <a:ea typeface="Calibri"/>
                <a:cs typeface="Calibri" panose="020F0502020204030204"/>
              </a:rPr>
              <a:t>The 2022–23 UPK P&amp;I Grant allocations replace the allocations from the 2021</a:t>
            </a:r>
            <a:r>
              <a:rPr lang="en-US" dirty="0">
                <a:latin typeface="Arial"/>
                <a:ea typeface="Calibri"/>
                <a:cs typeface="Arial"/>
              </a:rPr>
              <a:t>–</a:t>
            </a:r>
            <a:r>
              <a:rPr lang="en-US" dirty="0">
                <a:latin typeface="Arial"/>
                <a:ea typeface="Calibri"/>
                <a:cs typeface="Calibri" panose="020F0502020204030204"/>
              </a:rPr>
              <a:t>22 UPK P&amp;I Grant.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F77AF-808E-4FA2-BEBE-BF18C474CA3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87662" y="6068027"/>
            <a:ext cx="1102883" cy="611155"/>
          </a:xfrm>
        </p:spPr>
        <p:txBody>
          <a:bodyPr/>
          <a:lstStyle/>
          <a:p>
            <a:fld id="{8363C259-2947-574F-BF64-D7C8CB4F59C6}" type="slidenum"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27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E4763-B04E-459C-83AF-88A68FD10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848" y="-166591"/>
            <a:ext cx="11887200" cy="1325563"/>
          </a:xfrm>
        </p:spPr>
        <p:txBody>
          <a:bodyPr/>
          <a:lstStyle/>
          <a:p>
            <a:r>
              <a:rPr lang="en-US" b="1" kern="0" dirty="0">
                <a:solidFill>
                  <a:srgbClr val="FFFFFF"/>
                </a:solidFill>
                <a:latin typeface="Arial"/>
                <a:cs typeface="Arial"/>
              </a:rPr>
              <a:t>2022–23 UPK P&amp;I Grant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A5712-2999-41AE-B6DA-A653FED7E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sz="2600" dirty="0">
                <a:solidFill>
                  <a:srgbClr val="FFFFFF"/>
                </a:solidFill>
                <a:latin typeface="Arial"/>
                <a:ea typeface="+mn-lt"/>
                <a:cs typeface="Arial"/>
              </a:rPr>
              <a:t>UPK Plans</a:t>
            </a:r>
          </a:p>
          <a:p>
            <a:pPr marL="1371600" lvl="1" indent="-457200"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latin typeface="Arial"/>
                <a:ea typeface="+mn-lt"/>
                <a:cs typeface="+mn-lt"/>
              </a:rPr>
              <a:t>LEAs that did not develop the plan required for the 2021–22 UPK P&amp;I Grant, are required to develop a plan for the 2022</a:t>
            </a:r>
            <a:r>
              <a:rPr lang="en-US" sz="2400" dirty="0">
                <a:solidFill>
                  <a:srgbClr val="FFFFFF"/>
                </a:solidFill>
                <a:latin typeface="Arial"/>
                <a:ea typeface="+mn-lt"/>
                <a:cs typeface="Arial"/>
              </a:rPr>
              <a:t>–</a:t>
            </a:r>
            <a:r>
              <a:rPr lang="en-US" sz="2400" dirty="0">
                <a:solidFill>
                  <a:srgbClr val="FFFFFF"/>
                </a:solidFill>
                <a:latin typeface="Arial"/>
                <a:ea typeface="+mn-lt"/>
                <a:cs typeface="+mn-lt"/>
              </a:rPr>
              <a:t>23 UPK P&amp;I Grant.</a:t>
            </a:r>
          </a:p>
          <a:p>
            <a:pPr marL="1371600" lvl="1" indent="-457200">
              <a:buFont typeface="Arial"/>
              <a:buChar char="•"/>
            </a:pPr>
            <a:r>
              <a:rPr lang="en-US" sz="2400" dirty="0">
                <a:solidFill>
                  <a:srgbClr val="FFFFFF"/>
                </a:solidFill>
                <a:latin typeface="Arial"/>
                <a:ea typeface="+mn-lt"/>
                <a:cs typeface="+mn-lt"/>
              </a:rPr>
              <a:t>This plan </a:t>
            </a:r>
            <a:r>
              <a:rPr lang="en-US" sz="2400" b="1" dirty="0">
                <a:solidFill>
                  <a:srgbClr val="FFFFFF"/>
                </a:solidFill>
                <a:latin typeface="Arial"/>
                <a:ea typeface="+mn-lt"/>
                <a:cs typeface="+mn-lt"/>
              </a:rPr>
              <a:t>must </a:t>
            </a:r>
            <a:r>
              <a:rPr lang="en-US" sz="2400" dirty="0">
                <a:solidFill>
                  <a:srgbClr val="FFFFFF"/>
                </a:solidFill>
                <a:latin typeface="Arial"/>
                <a:ea typeface="+mn-lt"/>
                <a:cs typeface="+mn-lt"/>
              </a:rPr>
              <a:t>be presented for consideration by the governing board or body at a public meeting on or before March 30, 2023.</a:t>
            </a:r>
            <a:endParaRPr lang="en-US" dirty="0"/>
          </a:p>
          <a:p>
            <a:pPr marL="457200" indent="-457200">
              <a:buFont typeface="Arial,Sans-Serif" panose="020B0604020202020204" pitchFamily="34" charset="0"/>
              <a:buChar char="•"/>
            </a:pPr>
            <a:r>
              <a:rPr lang="en-US" sz="2600" dirty="0">
                <a:solidFill>
                  <a:srgbClr val="FFFFFF"/>
                </a:solidFill>
                <a:latin typeface="Arial"/>
                <a:ea typeface="+mn-lt"/>
                <a:cs typeface="Arial"/>
              </a:rPr>
              <a:t>Updated UPK Program Templates</a:t>
            </a:r>
          </a:p>
          <a:p>
            <a:pPr marL="914400" lvl="1" indent="-457200">
              <a:buFont typeface="Arial,Sans-Serif" panose="020B0604020202020204" pitchFamily="34" charset="0"/>
              <a:buChar char="•"/>
            </a:pPr>
            <a:r>
              <a:rPr lang="en-US" sz="2400" dirty="0">
                <a:latin typeface="Arial"/>
                <a:ea typeface="+mn-lt"/>
                <a:cs typeface="+mn-lt"/>
              </a:rPr>
              <a:t>The UPK Program Template has been updated to: (1) offer planning and implementation questions for LEA consideration in developing a UPK Program that meet community and family needs, and (2) outline the data that will be required for submission to the CDE to meet the requirements of </a:t>
            </a:r>
            <a:r>
              <a:rPr lang="en-US" sz="2400" i="1" dirty="0">
                <a:latin typeface="Arial"/>
                <a:ea typeface="+mn-lt"/>
                <a:cs typeface="+mn-lt"/>
              </a:rPr>
              <a:t>Education Code </a:t>
            </a:r>
            <a:r>
              <a:rPr lang="en-US" sz="2400" dirty="0">
                <a:latin typeface="Arial"/>
                <a:ea typeface="+mn-lt"/>
                <a:cs typeface="+mn-lt"/>
              </a:rPr>
              <a:t>(</a:t>
            </a:r>
            <a:r>
              <a:rPr lang="en-US" sz="2400" i="1" dirty="0">
                <a:latin typeface="Arial"/>
                <a:ea typeface="+mn-lt"/>
                <a:cs typeface="+mn-lt"/>
              </a:rPr>
              <a:t>EC)</a:t>
            </a:r>
            <a:r>
              <a:rPr lang="en-US" sz="2400" dirty="0">
                <a:latin typeface="Arial"/>
                <a:ea typeface="+mn-lt"/>
                <a:cs typeface="+mn-lt"/>
              </a:rPr>
              <a:t> Section 8281.5.</a:t>
            </a:r>
            <a:endParaRPr lang="en-US" sz="2400" dirty="0">
              <a:latin typeface="Arial"/>
              <a:ea typeface="+mn-lt"/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D8413C-1EA0-4524-804A-14244685C00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980259" y="6172200"/>
            <a:ext cx="981585" cy="415212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800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99A5C-1E07-4EE6-8FCF-3D2DC238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1325563"/>
          </a:xfrm>
        </p:spPr>
        <p:txBody>
          <a:bodyPr/>
          <a:lstStyle/>
          <a:p>
            <a:r>
              <a:rPr lang="en-US" b="1" kern="0" dirty="0">
                <a:solidFill>
                  <a:srgbClr val="FFFFFF"/>
                </a:solidFill>
                <a:latin typeface="Arial"/>
                <a:cs typeface="Arial"/>
              </a:rPr>
              <a:t>Allowable Fund Usage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36321-EA0F-4999-A473-2239D984A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827" y="1251801"/>
            <a:ext cx="11887200" cy="5015901"/>
          </a:xfrm>
        </p:spPr>
        <p:txBody>
          <a:bodyPr/>
          <a:lstStyle/>
          <a:p>
            <a:pPr marL="457200" indent="-457200">
              <a:buFont typeface="Arial,Sans-Serif" panose="020B0604020202020204" pitchFamily="34" charset="0"/>
              <a:buChar char="•"/>
            </a:pPr>
            <a:r>
              <a:rPr lang="en-US" sz="2800" dirty="0">
                <a:latin typeface="Arial"/>
                <a:ea typeface="+mn-lt"/>
                <a:cs typeface="+mn-lt"/>
              </a:rPr>
              <a:t>Allowable costs shall include, but are not necessarily limited to, classroom operating costs, planning costs, hiring and recruitment costs, staff training and professional development, classroom materials, and supplies.</a:t>
            </a:r>
            <a:endParaRPr lang="en-US" sz="2800" dirty="0">
              <a:latin typeface="Arial"/>
              <a:cs typeface="Calibri" panose="020F0502020204030204"/>
            </a:endParaRPr>
          </a:p>
          <a:p>
            <a:pPr marL="457200" indent="-457200">
              <a:buFont typeface="Arial,Sans-Serif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latin typeface="Arial"/>
                <a:cs typeface="Arial"/>
              </a:rPr>
              <a:t>Updates for the 2022–23 UPK P&amp;I Grant now include classroom operating costs.</a:t>
            </a:r>
            <a:endParaRPr lang="en-US" sz="2800" dirty="0">
              <a:solidFill>
                <a:srgbClr val="FFFFFF"/>
              </a:solidFill>
              <a:latin typeface="Arial"/>
              <a:ea typeface="+mn-lt"/>
              <a:cs typeface="+mn-lt"/>
            </a:endParaRPr>
          </a:p>
          <a:p>
            <a:pPr marL="914400" lvl="1" indent="-457200">
              <a:buFont typeface="Arial,Sans-Serif" panose="020B0604020202020204" pitchFamily="34" charset="0"/>
              <a:buChar char="•"/>
            </a:pPr>
            <a:r>
              <a:rPr lang="en-US" sz="2600" dirty="0">
                <a:solidFill>
                  <a:srgbClr val="FFFFFF"/>
                </a:solidFill>
                <a:latin typeface="Arial"/>
                <a:cs typeface="Arial"/>
              </a:rPr>
              <a:t>Cover costs associated with expanding </a:t>
            </a:r>
            <a:r>
              <a:rPr lang="en-US" sz="2600">
                <a:solidFill>
                  <a:srgbClr val="FFFFFF"/>
                </a:solidFill>
                <a:latin typeface="Arial"/>
                <a:cs typeface="Arial"/>
              </a:rPr>
              <a:t>Transitional Kindergarten (TK) </a:t>
            </a:r>
            <a:r>
              <a:rPr lang="en-US" sz="2600" dirty="0">
                <a:solidFill>
                  <a:srgbClr val="FFFFFF"/>
                </a:solidFill>
                <a:latin typeface="Arial"/>
                <a:cs typeface="Arial"/>
              </a:rPr>
              <a:t>age eligibility faster than required by law</a:t>
            </a:r>
          </a:p>
          <a:p>
            <a:pPr marL="457200" indent="-457200">
              <a:buFont typeface="Arial,Sans-Serif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latin typeface="Arial"/>
                <a:cs typeface="Arial"/>
              </a:rPr>
              <a:t>All funds must be spent by June 30, 2026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CC0F60-D2FB-4B85-A1DE-29A487BA5F6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945536" y="6287947"/>
            <a:ext cx="944262" cy="349898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27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13456-D225-42C4-9DD8-175865181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50" y="-85568"/>
            <a:ext cx="11887200" cy="1325563"/>
          </a:xfrm>
        </p:spPr>
        <p:txBody>
          <a:bodyPr/>
          <a:lstStyle/>
          <a:p>
            <a:r>
              <a:rPr lang="en-US" b="1" kern="0" dirty="0">
                <a:solidFill>
                  <a:srgbClr val="FFFFFF"/>
                </a:solidFill>
                <a:latin typeface="Arial"/>
                <a:cs typeface="Arial"/>
              </a:rPr>
              <a:t>Required Reporting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53D5F21-445E-40DE-87DE-36AB2931BD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4409592"/>
              </p:ext>
            </p:extLst>
          </p:nvPr>
        </p:nvGraphicFramePr>
        <p:xfrm>
          <a:off x="163975" y="1638300"/>
          <a:ext cx="11887200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0">
                  <a:extLst>
                    <a:ext uri="{9D8B030D-6E8A-4147-A177-3AD203B41FA5}">
                      <a16:colId xmlns:a16="http://schemas.microsoft.com/office/drawing/2014/main" val="2214546424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val="1222096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>
                          <a:latin typeface="Arial"/>
                        </a:rPr>
                        <a:t>UPK Program Report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>
                          <a:latin typeface="Arial"/>
                        </a:rPr>
                        <a:t>UPK Expenditure Report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907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600" dirty="0">
                          <a:latin typeface="Arial"/>
                        </a:rPr>
                        <a:t>Annual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600" dirty="0">
                          <a:latin typeface="Arial"/>
                        </a:rPr>
                        <a:t>Semi-annual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665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0" indent="-457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26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CDE is collecting data around the required questions from the updated 2022–23 UPK Templates</a:t>
                      </a:r>
                    </a:p>
                    <a:p>
                      <a:pPr marL="457200" marR="0" lvl="0" indent="-457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26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Next UPK Program Report due Summer 2023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lvl="0" indent="-457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26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CDE is collecting expenditure data around fund use</a:t>
                      </a:r>
                    </a:p>
                    <a:p>
                      <a:pPr marL="457200" marR="0" lvl="0" indent="-457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26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Starting with </a:t>
                      </a:r>
                      <a:r>
                        <a:rPr lang="en-US" sz="26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Expenditure</a:t>
                      </a:r>
                      <a:r>
                        <a:rPr lang="en-US" sz="26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26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Report #3:</a:t>
                      </a:r>
                      <a:r>
                        <a:rPr lang="en-US" sz="26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Expenditures from </a:t>
                      </a:r>
                      <a:r>
                        <a:rPr lang="en-US" sz="2600" b="0" i="0" u="none" strike="noStrike" noProof="0" dirty="0">
                          <a:latin typeface="Arial"/>
                        </a:rPr>
                        <a:t>May 1, 2023, to October 31, 2023, are </a:t>
                      </a:r>
                      <a:r>
                        <a:rPr lang="en-US" sz="26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due</a:t>
                      </a:r>
                      <a:r>
                        <a:rPr lang="en-US" sz="2600" b="0" i="0" u="none" strike="noStrike" noProof="0" dirty="0">
                          <a:latin typeface="Arial"/>
                        </a:rPr>
                        <a:t> to the CDE on November 30, 2023.</a:t>
                      </a:r>
                      <a:endParaRPr lang="en-US" sz="2600" b="0" i="0" u="none" strike="noStrike" noProof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48125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4A23F-C600-4F46-A563-F9475881D77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980260" y="6276372"/>
            <a:ext cx="906940" cy="276999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932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4480-ECF5-4281-B4F5-51E84591B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77" y="-150765"/>
            <a:ext cx="11887200" cy="1325563"/>
          </a:xfrm>
        </p:spPr>
        <p:txBody>
          <a:bodyPr/>
          <a:lstStyle/>
          <a:p>
            <a:r>
              <a:rPr lang="en-US" b="1" kern="0" dirty="0">
                <a:solidFill>
                  <a:srgbClr val="FFFFFF"/>
                </a:solidFill>
                <a:latin typeface="Arial"/>
                <a:cs typeface="Arial"/>
              </a:rPr>
              <a:t>Asking Questions</a:t>
            </a:r>
            <a:endParaRPr lang="en-US" dirty="0"/>
          </a:p>
        </p:txBody>
      </p:sp>
      <p:pic>
        <p:nvPicPr>
          <p:cNvPr id="9" name="Content Placeholder 8" descr="Zoom Message &quot;What does UPK stand for?&quot;. An arrow is pointing to the thumbs up icon used for upvoting. Another arrow is pointing to a comment box used for responding to the message. ">
            <a:extLst>
              <a:ext uri="{FF2B5EF4-FFF2-40B4-BE49-F238E27FC236}">
                <a16:creationId xmlns:a16="http://schemas.microsoft.com/office/drawing/2014/main" id="{B7322FEA-8266-4B91-86C9-170359D4D660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4" y="933060"/>
            <a:ext cx="6753270" cy="1674364"/>
          </a:xfrm>
        </p:spPr>
      </p:pic>
      <p:pic>
        <p:nvPicPr>
          <p:cNvPr id="11" name="Content Placeholder 10" descr="Response to &quot;What does UPK stand for?&quot; reads &quot;And What's the difference between UPK and UTK?&quot; The thumbs up icon has a number 2 next to it, representing 2 upvotes.">
            <a:extLst>
              <a:ext uri="{FF2B5EF4-FFF2-40B4-BE49-F238E27FC236}">
                <a16:creationId xmlns:a16="http://schemas.microsoft.com/office/drawing/2014/main" id="{A2AB4EF3-8BC6-429F-941C-A98D884076A4}"/>
              </a:ext>
            </a:extLst>
          </p:cNvPr>
          <p:cNvPicPr>
            <a:picLocks noGrp="1" noChangeAspect="1"/>
          </p:cNvPicPr>
          <p:nvPr>
            <p:ph sz="quarter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325" y="2349573"/>
            <a:ext cx="5492561" cy="2352863"/>
          </a:xfrm>
        </p:spPr>
      </p:pic>
      <p:pic>
        <p:nvPicPr>
          <p:cNvPr id="17" name="Content Placeholder 16" descr="Image of Zoom tool bar that shows the participants with the number 15, Q&amp;A, Polls, Share Screen, Raise Hand circled in red, Record and Live Transcript.">
            <a:extLst>
              <a:ext uri="{FF2B5EF4-FFF2-40B4-BE49-F238E27FC236}">
                <a16:creationId xmlns:a16="http://schemas.microsoft.com/office/drawing/2014/main" id="{840A64C3-A943-4D49-B6A9-A7AC9D3A6FC6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12" y="5054471"/>
            <a:ext cx="9548340" cy="963774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E33F2E-364D-47C6-B224-51A8F6BFD44E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10968685" y="6169306"/>
            <a:ext cx="976388" cy="395639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905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62F54-B412-421F-838D-64723D6B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4809" y="1838045"/>
            <a:ext cx="6297038" cy="285068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Arial"/>
              </a:rPr>
              <a:t>Questions</a:t>
            </a:r>
            <a:r>
              <a:rPr lang="en-US" dirty="0">
                <a:latin typeface="Arial"/>
                <a:cs typeface="Arial"/>
              </a:rPr>
              <a:t>​</a:t>
            </a:r>
            <a:br>
              <a:rPr lang="en-US" dirty="0">
                <a:latin typeface="Arial"/>
                <a:cs typeface="Arial"/>
              </a:rPr>
            </a:br>
            <a:r>
              <a:rPr lang="en-US" b="1" dirty="0">
                <a:solidFill>
                  <a:srgbClr val="FFFFFF"/>
                </a:solidFill>
                <a:latin typeface="Arial"/>
              </a:rPr>
              <a:t>&amp;</a:t>
            </a:r>
            <a:r>
              <a:rPr lang="en-US" dirty="0">
                <a:latin typeface="Arial"/>
                <a:cs typeface="Arial"/>
              </a:rPr>
              <a:t>​</a:t>
            </a:r>
            <a:br>
              <a:rPr lang="en-US" dirty="0">
                <a:latin typeface="Arial"/>
                <a:cs typeface="Arial"/>
              </a:rPr>
            </a:br>
            <a:r>
              <a:rPr lang="en-US" b="1" dirty="0">
                <a:solidFill>
                  <a:srgbClr val="FFFFFF"/>
                </a:solidFill>
                <a:latin typeface="Arial"/>
              </a:rPr>
              <a:t>Answers</a:t>
            </a:r>
            <a:endParaRPr lang="en-US" dirty="0"/>
          </a:p>
        </p:txBody>
      </p:sp>
      <p:pic>
        <p:nvPicPr>
          <p:cNvPr id="9" name="Content Placeholder 8" descr="Child, outdoor playing with water and toy.">
            <a:extLst>
              <a:ext uri="{FF2B5EF4-FFF2-40B4-BE49-F238E27FC236}">
                <a16:creationId xmlns:a16="http://schemas.microsoft.com/office/drawing/2014/main" id="{9BB285BF-61C8-499B-9A87-A9D98B243200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180" y="468232"/>
            <a:ext cx="7285664" cy="4852797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F037A9-DD3F-438F-A2B4-563322520F6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6186" y="5476335"/>
            <a:ext cx="7431933" cy="8271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Photo Credit: </a:t>
            </a:r>
            <a:r>
              <a:rPr lang="en-US" sz="2400" dirty="0" err="1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Kidango</a:t>
            </a:r>
            <a:r>
              <a:rPr lang="en-US" sz="24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Decoto</a:t>
            </a:r>
            <a:r>
              <a:rPr lang="en-US" sz="24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Center; Union City, CA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318083-0584-40FD-A0CE-87D43E541B08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10980260" y="6172200"/>
            <a:ext cx="906940" cy="530157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310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1C790-3272-4D6F-8217-8A344A1DC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826" y="-69579"/>
            <a:ext cx="11887200" cy="1325563"/>
          </a:xfrm>
        </p:spPr>
        <p:txBody>
          <a:bodyPr/>
          <a:lstStyle/>
          <a:p>
            <a:r>
              <a:rPr lang="en-US" b="1" kern="0" dirty="0">
                <a:solidFill>
                  <a:srgbClr val="FFFFFF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Closing and 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520B5-2566-4DC1-8601-03436C672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119" y="1166960"/>
            <a:ext cx="11887200" cy="5015901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1000"/>
              </a:spcAft>
            </a:pPr>
            <a:r>
              <a:rPr lang="en-US" sz="3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Inbox for questions and comments: </a:t>
            </a:r>
          </a:p>
          <a:p>
            <a:pPr marL="342900" indent="-34290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31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UPK email bo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UPK@cde.ca.gov</a:t>
            </a:r>
            <a:r>
              <a:rPr lang="en-US" sz="31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​</a:t>
            </a:r>
          </a:p>
          <a:p>
            <a:pPr>
              <a:spcAft>
                <a:spcPts val="1000"/>
              </a:spcAft>
            </a:pP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Inbox for UPK P&amp;I Grant questions: </a:t>
            </a:r>
          </a:p>
          <a:p>
            <a:pPr marL="342900" indent="-34290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31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 tooltip="UPK P&amp;I Grant email bo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UPKPlanningGrant@cde.ca.gov</a:t>
            </a:r>
            <a:r>
              <a:rPr lang="en-US" sz="31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1000"/>
              </a:spcAft>
            </a:pPr>
            <a:r>
              <a:rPr lang="en-US" sz="3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post this week's slides on:</a:t>
            </a:r>
            <a:endParaRPr lang="en-US" sz="3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4200"/>
              </a:spcAft>
              <a:buFont typeface="Wingdings" panose="05000000000000000000" pitchFamily="2" charset="2"/>
              <a:buChar char="Ø"/>
            </a:pPr>
            <a:r>
              <a:rPr lang="en-US" sz="31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  <a:hlinkClick r:id="rId4" tooltip="UPK Office Hours web pag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https://www.cde.ca.gov/ci/gs/em/upkofficehours.asp</a:t>
            </a:r>
            <a:endParaRPr lang="en-US" sz="31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Aft>
                <a:spcPts val="1000"/>
              </a:spcAft>
              <a:buNone/>
            </a:pPr>
            <a:r>
              <a:rPr lang="en-US" sz="3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look forward to more opportunities to discuss 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sz="3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Aft>
                <a:spcPts val="1000"/>
              </a:spcAft>
              <a:buNone/>
            </a:pPr>
            <a:r>
              <a:rPr lang="en-US" sz="3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implementation of UPK! 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sz="3400" b="1" dirty="0">
              <a:solidFill>
                <a:srgbClr val="FFFFFF"/>
              </a:solidFill>
              <a:latin typeface="Arial"/>
              <a:cs typeface="Segoe UI"/>
            </a:endParaRPr>
          </a:p>
          <a:p>
            <a:pPr marL="0" indent="0" algn="ctr">
              <a:buNone/>
            </a:pPr>
            <a:r>
              <a:rPr lang="en-US" sz="3400" b="1" dirty="0">
                <a:solidFill>
                  <a:srgbClr val="FFFFFF"/>
                </a:solidFill>
                <a:latin typeface="Arial"/>
                <a:cs typeface="Segoe UI"/>
              </a:rPr>
              <a:t>Thank you!</a:t>
            </a:r>
            <a:r>
              <a:rPr lang="en-US" sz="3400" dirty="0">
                <a:latin typeface="Arial"/>
                <a:cs typeface="Segoe UI"/>
              </a:rPr>
              <a:t>​</a:t>
            </a:r>
            <a:endParaRPr lang="en-US" sz="3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770ACC-3615-4A61-9BF7-D80CB706BF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758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56B58-940E-4C40-9999-38EFAFF02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192126"/>
            <a:ext cx="11887200" cy="1325563"/>
          </a:xfrm>
        </p:spPr>
        <p:txBody>
          <a:bodyPr/>
          <a:lstStyle/>
          <a:p>
            <a:r>
              <a:rPr lang="en-US" b="1" kern="0" dirty="0">
                <a:solidFill>
                  <a:srgbClr val="FFFFFF"/>
                </a:solidFill>
                <a:latin typeface="Arial"/>
                <a:cs typeface="Arial"/>
              </a:rPr>
              <a:t>UPK Resources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98F38-2CF9-41E1-959A-9C0450639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39" y="1119825"/>
            <a:ext cx="11887200" cy="5015901"/>
          </a:xfrm>
        </p:spPr>
        <p:txBody>
          <a:bodyPr>
            <a:normAutofit lnSpcReduction="10000"/>
          </a:bodyPr>
          <a:lstStyle/>
          <a:p>
            <a:pPr marL="457200" indent="-457200">
              <a:spcAft>
                <a:spcPts val="800"/>
              </a:spcAft>
            </a:pPr>
            <a:r>
              <a:rPr lang="en-US" sz="2600" dirty="0">
                <a:latin typeface="Arial"/>
                <a:cs typeface="Arial"/>
              </a:rPr>
              <a:t>California Educators Together: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E699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California Educators Togethe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https://www.caeducatorstogether.org/groups/e0cfjrjf/upk-p-3</a:t>
            </a:r>
            <a:r>
              <a:rPr lang="en-US" sz="2400" dirty="0">
                <a:solidFill>
                  <a:srgbClr val="FFE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457200" indent="-457200">
              <a:spcAft>
                <a:spcPts val="800"/>
              </a:spcAft>
            </a:pPr>
            <a:r>
              <a:rPr lang="en-US" sz="2600" dirty="0">
                <a:latin typeface="Arial"/>
                <a:cs typeface="Arial"/>
              </a:rPr>
              <a:t>UPK Resources:</a:t>
            </a:r>
          </a:p>
          <a:p>
            <a:pPr marL="914400" lvl="1" indent="-457200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E699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tooltip="UPK Resource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https://www.cde.ca.gov/ci/gs/em/</a:t>
            </a:r>
            <a:endParaRPr lang="en-US" sz="2400" dirty="0">
              <a:solidFill>
                <a:srgbClr val="FFE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800"/>
              </a:spcAft>
            </a:pPr>
            <a:r>
              <a:rPr lang="en-US" sz="2600" dirty="0">
                <a:latin typeface="Arial"/>
                <a:cs typeface="Arial"/>
              </a:rPr>
              <a:t>UPK FAQs:</a:t>
            </a:r>
          </a:p>
          <a:p>
            <a:pPr marL="914400" lvl="1" indent="-457200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E699"/>
                </a:solidFill>
                <a:latin typeface="Arial" panose="020B0604020202020204" pitchFamily="34" charset="0"/>
                <a:cs typeface="Arial" panose="020B0604020202020204" pitchFamily="34" charset="0"/>
                <a:hlinkClick r:id="rId4" tooltip="UPK FAQ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https://www.cde.ca.gov/ci/gs/em/kinderfaq.asp</a:t>
            </a:r>
            <a:endParaRPr lang="en-US" sz="2400" dirty="0">
              <a:solidFill>
                <a:srgbClr val="FFE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800"/>
              </a:spcAft>
            </a:pPr>
            <a:r>
              <a:rPr lang="en-US" sz="2600" dirty="0">
                <a:latin typeface="Arial"/>
                <a:cs typeface="Arial"/>
              </a:rPr>
              <a:t>UPK Office Hour:</a:t>
            </a:r>
          </a:p>
          <a:p>
            <a:pPr marL="914400" lvl="1" indent="-457200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E699"/>
                </a:solidFill>
                <a:latin typeface="Arial" panose="020B0604020202020204" pitchFamily="34" charset="0"/>
                <a:cs typeface="Arial" panose="020B0604020202020204" pitchFamily="34" charset="0"/>
                <a:hlinkClick r:id="rId5" tooltip="UPK Office Hour web pag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https://www.cde.ca.gov/ci/gs/em/upkofficehours.asp</a:t>
            </a:r>
            <a:endParaRPr lang="en-US" sz="2400" dirty="0">
              <a:solidFill>
                <a:srgbClr val="FFE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800"/>
              </a:spcAft>
            </a:pPr>
            <a:r>
              <a:rPr lang="en-US" sz="2600" dirty="0">
                <a:latin typeface="Arial"/>
                <a:cs typeface="Arial"/>
              </a:rPr>
              <a:t>System of Support for Expanded Learning:</a:t>
            </a:r>
          </a:p>
          <a:p>
            <a:pPr marL="914400" lvl="1" indent="-457200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E699"/>
                </a:solidFill>
                <a:latin typeface="Arial"/>
                <a:cs typeface="Arial"/>
                <a:hlinkClick r:id="rId6" tooltip="System of Support for Expanded Learni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https://www.cde.ca.gov/ls/ex/sosexplearncontacts.asp</a:t>
            </a:r>
            <a:endParaRPr lang="en-US" sz="2400" dirty="0">
              <a:solidFill>
                <a:srgbClr val="FFE699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8284F0-06D5-4CBE-967A-8E0E4FD16A9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957110" y="6230073"/>
            <a:ext cx="895365" cy="436944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fld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438200"/>
      </p:ext>
    </p:extLst>
  </p:cSld>
  <p:clrMapOvr>
    <a:masterClrMapping/>
  </p:clrMapOvr>
</p:sld>
</file>

<file path=ppt/theme/theme1.xml><?xml version="1.0" encoding="utf-8"?>
<a:theme xmlns:a="http://schemas.openxmlformats.org/drawingml/2006/main" name="CDE Set 1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CDE Set 1">
  <a:themeElements>
    <a:clrScheme name="Custom 20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66"/>
      </a:hlink>
      <a:folHlink>
        <a:srgbClr val="FFC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DE Set 1">
  <a:themeElements>
    <a:clrScheme name="CDE Se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DE Set 1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DE Set 2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DE Set 3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DE Set 4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DE Set 5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DE Set 6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DE Set 7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DE Set 1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1E180"/>
      </a:hlink>
      <a:folHlink>
        <a:srgbClr val="FFC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DE Set 5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850</Words>
  <Application>Microsoft Office PowerPoint</Application>
  <PresentationFormat>Widescreen</PresentationFormat>
  <Paragraphs>90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12</vt:i4>
      </vt:variant>
    </vt:vector>
  </HeadingPairs>
  <TitlesOfParts>
    <vt:vector size="32" baseType="lpstr">
      <vt:lpstr>Arial</vt:lpstr>
      <vt:lpstr>Arial,Sans-Serif</vt:lpstr>
      <vt:lpstr>Calibri</vt:lpstr>
      <vt:lpstr>Cambria</vt:lpstr>
      <vt:lpstr>Courier New</vt:lpstr>
      <vt:lpstr>DM Sans</vt:lpstr>
      <vt:lpstr>Noto Sans Symbols</vt:lpstr>
      <vt:lpstr>Wingdings</vt:lpstr>
      <vt:lpstr>CDE Set 1</vt:lpstr>
      <vt:lpstr>CDE Set 2</vt:lpstr>
      <vt:lpstr>CDE Set 3</vt:lpstr>
      <vt:lpstr>CDE Set 4</vt:lpstr>
      <vt:lpstr>CDE Set 5</vt:lpstr>
      <vt:lpstr>CDE Set 6</vt:lpstr>
      <vt:lpstr>CDE Set 7</vt:lpstr>
      <vt:lpstr>CDE Set 1</vt:lpstr>
      <vt:lpstr>CDE Set 5</vt:lpstr>
      <vt:lpstr>CDE Set 1</vt:lpstr>
      <vt:lpstr>CDE Set 1</vt:lpstr>
      <vt:lpstr>CDE Set 1</vt:lpstr>
      <vt:lpstr>Welcome and Introductions</vt:lpstr>
      <vt:lpstr>Elephants and Rumors</vt:lpstr>
      <vt:lpstr>2022–23 UPK P&amp;I Grant</vt:lpstr>
      <vt:lpstr>Allowable Fund Usage</vt:lpstr>
      <vt:lpstr>Required Reporting</vt:lpstr>
      <vt:lpstr>Asking Questions</vt:lpstr>
      <vt:lpstr>Questions​ &amp;​ Answers</vt:lpstr>
      <vt:lpstr>Closing and Next Steps</vt:lpstr>
      <vt:lpstr>UPK Resources</vt:lpstr>
      <vt:lpstr>Expanded Learning Opportunities Program (ELO-P) Resources</vt:lpstr>
      <vt:lpstr>Facilities Resources</vt:lpstr>
      <vt:lpstr>Other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EED March 9 UPK Office Hour - Elementary (CA Dept of Education)</dc:title>
  <dc:subject>Early Education March Universal PreKindergarten (UPK) Office Hour PowerPoint slides for the March 9 presentation posted on the CDE web page.</dc:subject>
  <dc:creator/>
  <cp:lastModifiedBy/>
  <cp:revision>1</cp:revision>
  <dcterms:created xsi:type="dcterms:W3CDTF">2023-03-10T18:02:19Z</dcterms:created>
  <dcterms:modified xsi:type="dcterms:W3CDTF">2024-11-21T18:56:06Z</dcterms:modified>
</cp:coreProperties>
</file>