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71" r:id="rId5"/>
    <p:sldMasterId id="2147483659" r:id="rId6"/>
    <p:sldMasterId id="2147483648" r:id="rId7"/>
    <p:sldMasterId id="2147483664" r:id="rId8"/>
    <p:sldMasterId id="2147483676" r:id="rId9"/>
    <p:sldMasterId id="2147483716" r:id="rId10"/>
    <p:sldMasterId id="2147483728" r:id="rId11"/>
    <p:sldMasterId id="2147483745" r:id="rId12"/>
    <p:sldMasterId id="2147483754" r:id="rId13"/>
    <p:sldMasterId id="2147483756" r:id="rId14"/>
  </p:sldMasterIdLst>
  <p:notesMasterIdLst>
    <p:notesMasterId r:id="rId54"/>
  </p:notesMasterIdLst>
  <p:handoutMasterIdLst>
    <p:handoutMasterId r:id="rId55"/>
  </p:handoutMasterIdLst>
  <p:sldIdLst>
    <p:sldId id="257" r:id="rId15"/>
    <p:sldId id="484" r:id="rId16"/>
    <p:sldId id="258" r:id="rId17"/>
    <p:sldId id="771" r:id="rId18"/>
    <p:sldId id="260" r:id="rId19"/>
    <p:sldId id="262" r:id="rId20"/>
    <p:sldId id="267" r:id="rId21"/>
    <p:sldId id="266" r:id="rId22"/>
    <p:sldId id="485" r:id="rId23"/>
    <p:sldId id="492" r:id="rId24"/>
    <p:sldId id="491" r:id="rId25"/>
    <p:sldId id="490" r:id="rId26"/>
    <p:sldId id="772" r:id="rId27"/>
    <p:sldId id="494" r:id="rId28"/>
    <p:sldId id="773" r:id="rId29"/>
    <p:sldId id="775" r:id="rId30"/>
    <p:sldId id="776" r:id="rId31"/>
    <p:sldId id="270" r:id="rId32"/>
    <p:sldId id="739" r:id="rId33"/>
    <p:sldId id="741" r:id="rId34"/>
    <p:sldId id="742" r:id="rId35"/>
    <p:sldId id="744" r:id="rId36"/>
    <p:sldId id="743" r:id="rId37"/>
    <p:sldId id="777" r:id="rId38"/>
    <p:sldId id="778" r:id="rId39"/>
    <p:sldId id="747" r:id="rId40"/>
    <p:sldId id="748" r:id="rId41"/>
    <p:sldId id="779" r:id="rId42"/>
    <p:sldId id="770" r:id="rId43"/>
    <p:sldId id="782" r:id="rId44"/>
    <p:sldId id="754" r:id="rId45"/>
    <p:sldId id="781" r:id="rId46"/>
    <p:sldId id="756" r:id="rId47"/>
    <p:sldId id="757" r:id="rId48"/>
    <p:sldId id="765" r:id="rId49"/>
    <p:sldId id="767" r:id="rId50"/>
    <p:sldId id="497" r:id="rId51"/>
    <p:sldId id="769" r:id="rId52"/>
    <p:sldId id="768" r:id="rId5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0BA"/>
    <a:srgbClr val="FFE699"/>
    <a:srgbClr val="FBB3AB"/>
    <a:srgbClr val="F98377"/>
    <a:srgbClr val="E81F0A"/>
    <a:srgbClr val="F64A38"/>
    <a:srgbClr val="FFFFFF"/>
    <a:srgbClr val="333399"/>
    <a:srgbClr val="F87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54" autoAdjust="0"/>
    <p:restoredTop sz="93850" autoAdjust="0"/>
  </p:normalViewPr>
  <p:slideViewPr>
    <p:cSldViewPr snapToGrid="0">
      <p:cViewPr varScale="1">
        <p:scale>
          <a:sx n="67" d="100"/>
          <a:sy n="67" d="100"/>
        </p:scale>
        <p:origin x="824"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8/10/2023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8/10/2023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290795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88049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221344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04714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DFDB70C-8260-472C-96EB-43F7533FBAF6}" type="slidenum">
              <a:rPr lang="en-US"/>
              <a:t>18</a:t>
            </a:fld>
            <a:endParaRPr lang="en-US" dirty="0"/>
          </a:p>
        </p:txBody>
      </p:sp>
    </p:spTree>
    <p:extLst>
      <p:ext uri="{BB962C8B-B14F-4D97-AF65-F5344CB8AC3E}">
        <p14:creationId xmlns:p14="http://schemas.microsoft.com/office/powerpoint/2010/main" val="18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889763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10402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207907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275405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390416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118579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202876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82217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266891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dirty="0"/>
          </a:p>
        </p:txBody>
      </p:sp>
    </p:spTree>
    <p:extLst>
      <p:ext uri="{BB962C8B-B14F-4D97-AF65-F5344CB8AC3E}">
        <p14:creationId xmlns:p14="http://schemas.microsoft.com/office/powerpoint/2010/main" val="402837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2395403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287229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46645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327863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52495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03501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337449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81153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5014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318880"/>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4">
            <a:extLst>
              <a:ext uri="{FF2B5EF4-FFF2-40B4-BE49-F238E27FC236}">
                <a16:creationId xmlns:a16="http://schemas.microsoft.com/office/drawing/2014/main" id="{47C3C144-5DCE-4B41-9323-C1F2D51D7493}"/>
              </a:ext>
            </a:extLst>
          </p:cNvPr>
          <p:cNvSpPr>
            <a:spLocks noGrp="1"/>
          </p:cNvSpPr>
          <p:nvPr>
            <p:ph type="sldNum" sz="quarter" idx="10"/>
          </p:nvPr>
        </p:nvSpPr>
        <p:spPr>
          <a:xfrm>
            <a:off x="9362901" y="6289076"/>
            <a:ext cx="2743200" cy="365125"/>
          </a:xfrm>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Tree>
    <p:extLst>
      <p:ext uri="{BB962C8B-B14F-4D97-AF65-F5344CB8AC3E}">
        <p14:creationId xmlns:p14="http://schemas.microsoft.com/office/powerpoint/2010/main" val="371991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541818" cy="3490654"/>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733308" y="1638299"/>
            <a:ext cx="5306291" cy="421386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10D6BE56-1492-46ED-B7D4-E82902F3AB7E}"/>
              </a:ext>
            </a:extLst>
          </p:cNvPr>
          <p:cNvSpPr>
            <a:spLocks noGrp="1"/>
          </p:cNvSpPr>
          <p:nvPr>
            <p:ph type="sldNum" sz="quarter" idx="10"/>
          </p:nvPr>
        </p:nvSpPr>
        <p:spPr>
          <a:xfrm>
            <a:off x="9362901" y="6289076"/>
            <a:ext cx="2743200" cy="365125"/>
          </a:xfrm>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Tree>
    <p:extLst>
      <p:ext uri="{BB962C8B-B14F-4D97-AF65-F5344CB8AC3E}">
        <p14:creationId xmlns:p14="http://schemas.microsoft.com/office/powerpoint/2010/main" val="251683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0BF4-3200-4090-9789-E5142A5EFAF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2CD832A-ACB9-4566-B670-FFFCEADED29D}"/>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
        <p:nvSpPr>
          <p:cNvPr id="5" name="Content Placeholder 4">
            <a:extLst>
              <a:ext uri="{FF2B5EF4-FFF2-40B4-BE49-F238E27FC236}">
                <a16:creationId xmlns:a16="http://schemas.microsoft.com/office/drawing/2014/main" id="{DFFA5FB1-0213-456E-A53D-2201C2DE9311}"/>
              </a:ext>
            </a:extLst>
          </p:cNvPr>
          <p:cNvSpPr>
            <a:spLocks noGrp="1"/>
          </p:cNvSpPr>
          <p:nvPr>
            <p:ph sz="quarter" idx="11"/>
          </p:nvPr>
        </p:nvSpPr>
        <p:spPr>
          <a:xfrm>
            <a:off x="152400" y="1882775"/>
            <a:ext cx="3116263" cy="2662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0EEC1BB9-6676-472A-B015-97F3E7EE7ADC}"/>
              </a:ext>
            </a:extLst>
          </p:cNvPr>
          <p:cNvSpPr>
            <a:spLocks noGrp="1"/>
          </p:cNvSpPr>
          <p:nvPr>
            <p:ph sz="quarter" idx="12"/>
          </p:nvPr>
        </p:nvSpPr>
        <p:spPr>
          <a:xfrm>
            <a:off x="3748088" y="1882775"/>
            <a:ext cx="1574800"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AF84AE0-9E8E-4000-ABD9-7DCDA94323B1}"/>
              </a:ext>
            </a:extLst>
          </p:cNvPr>
          <p:cNvSpPr>
            <a:spLocks noGrp="1"/>
          </p:cNvSpPr>
          <p:nvPr>
            <p:ph sz="quarter" idx="13"/>
          </p:nvPr>
        </p:nvSpPr>
        <p:spPr>
          <a:xfrm>
            <a:off x="6019800" y="2027238"/>
            <a:ext cx="2246313" cy="2517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3730B72A-478E-476A-8B1A-69FD8CCF4022}"/>
              </a:ext>
            </a:extLst>
          </p:cNvPr>
          <p:cNvSpPr>
            <a:spLocks noGrp="1"/>
          </p:cNvSpPr>
          <p:nvPr>
            <p:ph sz="quarter" idx="14"/>
          </p:nvPr>
        </p:nvSpPr>
        <p:spPr>
          <a:xfrm>
            <a:off x="8923338" y="2173288"/>
            <a:ext cx="2743200" cy="2371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6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0823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1BD5-3FEE-4EE6-9C2F-ABC62AFDDFB6}"/>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E79214A0-9951-474B-B81C-AD4DF450C896}"/>
              </a:ext>
            </a:extLst>
          </p:cNvPr>
          <p:cNvSpPr>
            <a:spLocks noGrp="1"/>
          </p:cNvSpPr>
          <p:nvPr>
            <p:ph sz="quarter" idx="10"/>
          </p:nvPr>
        </p:nvSpPr>
        <p:spPr>
          <a:xfrm>
            <a:off x="442913" y="1701800"/>
            <a:ext cx="3178175" cy="2381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91822F3-C442-4571-97EF-93C995D03137}"/>
              </a:ext>
            </a:extLst>
          </p:cNvPr>
          <p:cNvSpPr>
            <a:spLocks noGrp="1"/>
          </p:cNvSpPr>
          <p:nvPr>
            <p:ph sz="quarter" idx="11"/>
          </p:nvPr>
        </p:nvSpPr>
        <p:spPr>
          <a:xfrm>
            <a:off x="5532438" y="1774825"/>
            <a:ext cx="4164012" cy="2200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CDC06E7-AFCB-49DA-9271-7B2E02AAFC38}"/>
              </a:ext>
            </a:extLst>
          </p:cNvPr>
          <p:cNvSpPr>
            <a:spLocks noGrp="1"/>
          </p:cNvSpPr>
          <p:nvPr>
            <p:ph sz="quarter" idx="13"/>
          </p:nvPr>
        </p:nvSpPr>
        <p:spPr>
          <a:xfrm>
            <a:off x="1059382" y="4255488"/>
            <a:ext cx="4246563" cy="1892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738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with slide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59C-4BCE-4343-A898-658E8AF553E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BEB7C0F3-EBB6-46F7-BF6D-2C67754AE53F}"/>
              </a:ext>
            </a:extLst>
          </p:cNvPr>
          <p:cNvSpPr>
            <a:spLocks noGrp="1"/>
          </p:cNvSpPr>
          <p:nvPr>
            <p:ph sz="quarter" idx="10"/>
          </p:nvPr>
        </p:nvSpPr>
        <p:spPr>
          <a:xfrm>
            <a:off x="365262" y="1633492"/>
            <a:ext cx="4076110" cy="22200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9B219EE0-014F-4A3F-81BB-F3D5D4C52A8E}"/>
              </a:ext>
            </a:extLst>
          </p:cNvPr>
          <p:cNvSpPr>
            <a:spLocks noGrp="1"/>
          </p:cNvSpPr>
          <p:nvPr>
            <p:ph sz="quarter" idx="11"/>
          </p:nvPr>
        </p:nvSpPr>
        <p:spPr>
          <a:xfrm>
            <a:off x="118155" y="3997552"/>
            <a:ext cx="4806541" cy="2076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853D0E3F-7904-4A13-AD22-9E043ED70F65}"/>
              </a:ext>
            </a:extLst>
          </p:cNvPr>
          <p:cNvSpPr>
            <a:spLocks noGrp="1"/>
          </p:cNvSpPr>
          <p:nvPr>
            <p:ph sz="quarter" idx="12"/>
          </p:nvPr>
        </p:nvSpPr>
        <p:spPr>
          <a:xfrm>
            <a:off x="5878513" y="1841500"/>
            <a:ext cx="5538787" cy="169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07EE68B9-E05E-4D66-AF59-51FBE97A51DA}"/>
              </a:ext>
            </a:extLst>
          </p:cNvPr>
          <p:cNvSpPr>
            <a:spLocks noGrp="1"/>
          </p:cNvSpPr>
          <p:nvPr>
            <p:ph type="sldNum" sz="quarter" idx="13"/>
          </p:nvPr>
        </p:nvSpPr>
        <p:spPr>
          <a:xfrm>
            <a:off x="8541657" y="5974080"/>
            <a:ext cx="2844800" cy="457200"/>
          </a:xfrm>
          <a:prstGeom prst="rect">
            <a:avLst/>
          </a:prstGeom>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3774871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696F-0628-48AB-B378-546BD8D6BA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2545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t-cover-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5413"/>
            <a:ext cx="12192000"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4876800" y="1752600"/>
            <a:ext cx="6400800" cy="274320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8195" name="Rectangle 3"/>
          <p:cNvSpPr>
            <a:spLocks noGrp="1" noChangeArrowheads="1"/>
          </p:cNvSpPr>
          <p:nvPr>
            <p:ph type="subTitle" idx="1"/>
          </p:nvPr>
        </p:nvSpPr>
        <p:spPr>
          <a:xfrm>
            <a:off x="1828800" y="5334000"/>
            <a:ext cx="8534400" cy="762000"/>
          </a:xfrm>
        </p:spPr>
        <p:txBody>
          <a:bodyPr/>
          <a:lstStyle>
            <a:lvl1pPr marL="0" indent="0" algn="ctr">
              <a:buFont typeface="Wingdings" pitchFamily="-128" charset="2"/>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3248672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D3A8244-2BF5-429D-AC84-8DA2B4785A04}"/>
              </a:ext>
            </a:extLst>
          </p:cNvPr>
          <p:cNvSpPr>
            <a:spLocks noGrp="1"/>
          </p:cNvSpPr>
          <p:nvPr>
            <p:ph type="sldNum" sz="quarter" idx="10"/>
          </p:nvPr>
        </p:nvSpPr>
        <p:spPr>
          <a:xfrm>
            <a:off x="8541657" y="5974080"/>
            <a:ext cx="2844800" cy="457200"/>
          </a:xfrm>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827190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E02959E-CCF8-4C9A-BE93-55E03C314860}"/>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2866257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08000" y="2362200"/>
            <a:ext cx="5435600" cy="26800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2362200"/>
            <a:ext cx="5435600" cy="42672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4D15488-74FA-4EAD-B6A9-9FD9550EB75D}"/>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
        <p:nvSpPr>
          <p:cNvPr id="7" name="Content Placeholder 6">
            <a:extLst>
              <a:ext uri="{FF2B5EF4-FFF2-40B4-BE49-F238E27FC236}">
                <a16:creationId xmlns:a16="http://schemas.microsoft.com/office/drawing/2014/main" id="{F13FC1CE-AA30-4CAC-8268-3FC5A9F80BB7}"/>
              </a:ext>
            </a:extLst>
          </p:cNvPr>
          <p:cNvSpPr>
            <a:spLocks noGrp="1"/>
          </p:cNvSpPr>
          <p:nvPr>
            <p:ph sz="quarter" idx="11"/>
          </p:nvPr>
        </p:nvSpPr>
        <p:spPr>
          <a:xfrm>
            <a:off x="613500" y="5382306"/>
            <a:ext cx="5186409" cy="1475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839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5C45918-D596-4BAD-AE00-154048BF1364}"/>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3419392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290" y="914400"/>
            <a:ext cx="11176000" cy="762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39EFE1A-A56A-4DD0-9AF7-07200D879718}"/>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
        <p:nvSpPr>
          <p:cNvPr id="4" name="Content Placeholder 2">
            <a:extLst>
              <a:ext uri="{FF2B5EF4-FFF2-40B4-BE49-F238E27FC236}">
                <a16:creationId xmlns:a16="http://schemas.microsoft.com/office/drawing/2014/main" id="{F3AF44B7-BA50-4936-A0ED-1407666F0CEF}"/>
              </a:ext>
            </a:extLst>
          </p:cNvPr>
          <p:cNvSpPr txBox="1">
            <a:spLocks/>
          </p:cNvSpPr>
          <p:nvPr userDrawn="1"/>
        </p:nvSpPr>
        <p:spPr bwMode="auto">
          <a:xfrm>
            <a:off x="498277" y="1476940"/>
            <a:ext cx="4843268" cy="4771460"/>
          </a:xfrm>
          <a:prstGeom prst="rect">
            <a:avLst/>
          </a:prstGeom>
          <a:blipFill dpi="0" rotWithShape="1">
            <a:blip r:embed="rId2">
              <a:grayscl/>
              <a:alphaModFix amt="15000"/>
            </a:blip>
            <a:srcRect/>
            <a:stretch>
              <a:fillRect/>
            </a:stretch>
          </a:blipFill>
          <a:ln w="12700">
            <a:solidFill>
              <a:schemeClr val="accent2"/>
            </a:solidFill>
            <a:miter lim="800000"/>
            <a:headEnd/>
            <a:tailEnd/>
          </a:ln>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Aft>
                <a:spcPct val="0"/>
              </a:spcAft>
              <a:buClrTx/>
              <a:buNone/>
            </a:pPr>
            <a:endParaRPr lang="en-US" altLang="en-US" sz="2400" b="1" dirty="0">
              <a:solidFill>
                <a:srgbClr val="333399"/>
              </a:solidFill>
              <a:latin typeface="Arial"/>
              <a:cs typeface="Arial"/>
            </a:endParaRPr>
          </a:p>
        </p:txBody>
      </p:sp>
      <p:sp>
        <p:nvSpPr>
          <p:cNvPr id="6" name="Content Placeholder 5">
            <a:extLst>
              <a:ext uri="{FF2B5EF4-FFF2-40B4-BE49-F238E27FC236}">
                <a16:creationId xmlns:a16="http://schemas.microsoft.com/office/drawing/2014/main" id="{0416A709-E3B7-408A-B435-1D50F768F422}"/>
              </a:ext>
            </a:extLst>
          </p:cNvPr>
          <p:cNvSpPr>
            <a:spLocks noGrp="1"/>
          </p:cNvSpPr>
          <p:nvPr>
            <p:ph sz="quarter" idx="11"/>
          </p:nvPr>
        </p:nvSpPr>
        <p:spPr>
          <a:xfrm>
            <a:off x="6464300" y="1992313"/>
            <a:ext cx="3151188" cy="3340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3BF565BF-AAD1-4388-8933-19E7CE47265A}"/>
              </a:ext>
            </a:extLst>
          </p:cNvPr>
          <p:cNvSpPr>
            <a:spLocks noGrp="1"/>
          </p:cNvSpPr>
          <p:nvPr>
            <p:ph sz="quarter" idx="12"/>
          </p:nvPr>
        </p:nvSpPr>
        <p:spPr>
          <a:xfrm>
            <a:off x="927100" y="2116138"/>
            <a:ext cx="4754563" cy="367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24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BFBB5-B0B9-4F58-B87D-C07264597424}"/>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
        <p:nvSpPr>
          <p:cNvPr id="3" name="Content Placeholder 2">
            <a:extLst>
              <a:ext uri="{FF2B5EF4-FFF2-40B4-BE49-F238E27FC236}">
                <a16:creationId xmlns:a16="http://schemas.microsoft.com/office/drawing/2014/main" id="{8088D8AC-4294-4BEC-A42C-87558C39B75B}"/>
              </a:ext>
            </a:extLst>
          </p:cNvPr>
          <p:cNvSpPr>
            <a:spLocks noGrp="1"/>
          </p:cNvSpPr>
          <p:nvPr userDrawn="1"/>
        </p:nvSpPr>
        <p:spPr>
          <a:xfrm>
            <a:off x="791114" y="1716843"/>
            <a:ext cx="4606833" cy="4380207"/>
          </a:xfrm>
          <a:prstGeom prst="rect">
            <a:avLst/>
          </a:prstGeom>
          <a:blipFill dpi="0" rotWithShape="1">
            <a:blip r:embed="rId2">
              <a:grayscl/>
              <a:alphaModFix amt="15000"/>
            </a:blip>
            <a:srcRect/>
            <a:stretch>
              <a:fillRect/>
            </a:stretch>
          </a:blipFill>
          <a:ln w="12700">
            <a:solidFill>
              <a:schemeClr val="accent2"/>
            </a:solidFill>
            <a:miter lim="800000"/>
            <a:headEnd/>
            <a:tailEnd/>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endParaRPr lang="en-US" altLang="en-US" sz="2400" b="1" dirty="0">
              <a:solidFill>
                <a:schemeClr val="accent2"/>
              </a:solidFill>
              <a:latin typeface="Arial"/>
              <a:ea typeface="ＭＳ Ｐゴシック"/>
              <a:cs typeface="Arial"/>
            </a:endParaRPr>
          </a:p>
        </p:txBody>
      </p:sp>
      <p:sp>
        <p:nvSpPr>
          <p:cNvPr id="5" name="Content Placeholder 4">
            <a:extLst>
              <a:ext uri="{FF2B5EF4-FFF2-40B4-BE49-F238E27FC236}">
                <a16:creationId xmlns:a16="http://schemas.microsoft.com/office/drawing/2014/main" id="{3FA8366C-360C-4654-90DF-55857AA061FF}"/>
              </a:ext>
            </a:extLst>
          </p:cNvPr>
          <p:cNvSpPr>
            <a:spLocks noGrp="1"/>
          </p:cNvSpPr>
          <p:nvPr>
            <p:ph sz="quarter" idx="11"/>
          </p:nvPr>
        </p:nvSpPr>
        <p:spPr>
          <a:xfrm>
            <a:off x="766787" y="1717138"/>
            <a:ext cx="4606925" cy="4379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5837E10-6A7B-4276-80CA-D039D8768CEB}"/>
              </a:ext>
            </a:extLst>
          </p:cNvPr>
          <p:cNvSpPr>
            <a:spLocks noGrp="1"/>
          </p:cNvSpPr>
          <p:nvPr>
            <p:ph sz="quarter" idx="12"/>
          </p:nvPr>
        </p:nvSpPr>
        <p:spPr>
          <a:xfrm>
            <a:off x="7332345" y="2097088"/>
            <a:ext cx="4446588" cy="417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DFCD5673-E112-4A80-8498-2D18F903CEC0}"/>
              </a:ext>
            </a:extLst>
          </p:cNvPr>
          <p:cNvSpPr>
            <a:spLocks noGrp="1"/>
          </p:cNvSpPr>
          <p:nvPr>
            <p:ph type="title"/>
          </p:nvPr>
        </p:nvSpPr>
        <p:spPr>
          <a:xfrm>
            <a:off x="508000" y="1095894"/>
            <a:ext cx="11176000" cy="762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68689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35B375B0-CD2B-458A-8BA8-B0E75D0F8BE7}"/>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2899002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AAB44992-5411-4495-BE8F-721DF1EED866}"/>
              </a:ext>
            </a:extLst>
          </p:cNvPr>
          <p:cNvSpPr>
            <a:spLocks noGrp="1"/>
          </p:cNvSpPr>
          <p:nvPr>
            <p:ph type="sldNum" sz="quarter" idx="10"/>
          </p:nvPr>
        </p:nvSpPr>
        <p:spPr/>
        <p:txBody>
          <a:bodyPr/>
          <a:lstStyle/>
          <a:p>
            <a:pPr>
              <a:defRPr/>
            </a:pPr>
            <a:fld id="{649F5351-C186-419F-A4C6-9A263B2BE01A}" type="slidenum">
              <a:rPr lang="en-US" altLang="en-US" smtClean="0"/>
              <a:pPr>
                <a:defRPr/>
              </a:pPr>
              <a:t>‹#›</a:t>
            </a:fld>
            <a:endParaRPr lang="en-US" altLang="en-US" dirty="0"/>
          </a:p>
        </p:txBody>
      </p:sp>
    </p:spTree>
    <p:extLst>
      <p:ext uri="{BB962C8B-B14F-4D97-AF65-F5344CB8AC3E}">
        <p14:creationId xmlns:p14="http://schemas.microsoft.com/office/powerpoint/2010/main" val="683685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170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1295400"/>
            <a:ext cx="2794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295400"/>
            <a:ext cx="81788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777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CBBD40-0338-4AD5-A0DE-DC6FE652E47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49FFC3B-CA09-4022-861D-85C16783DB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p:txBody>
          <a:bodyPr/>
          <a:lstStyle/>
          <a:p>
            <a:fld id="{0CA3C137-5019-47BD-B013-88D30CC128CE}" type="slidenum">
              <a:rPr lang="en-US" smtClean="0"/>
              <a:t>‹#›</a:t>
            </a:fld>
            <a:endParaRPr lang="en-US" dirty="0"/>
          </a:p>
        </p:txBody>
      </p:sp>
    </p:spTree>
    <p:extLst>
      <p:ext uri="{BB962C8B-B14F-4D97-AF65-F5344CB8AC3E}">
        <p14:creationId xmlns:p14="http://schemas.microsoft.com/office/powerpoint/2010/main" val="3096709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F7F45-BAFA-4490-BB81-E8643D8FA08A}"/>
              </a:ext>
            </a:extLst>
          </p:cNvPr>
          <p:cNvSpPr>
            <a:spLocks noGrp="1"/>
          </p:cNvSpPr>
          <p:nvPr>
            <p:ph sz="quarter" idx="13"/>
          </p:nvPr>
        </p:nvSpPr>
        <p:spPr>
          <a:xfrm>
            <a:off x="631825" y="573088"/>
            <a:ext cx="5627688" cy="31003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A7113701-9225-4B83-BC95-9F6BB50AEBE1}"/>
              </a:ext>
            </a:extLst>
          </p:cNvPr>
          <p:cNvSpPr>
            <a:spLocks noGrp="1"/>
          </p:cNvSpPr>
          <p:nvPr>
            <p:ph sz="quarter" idx="14"/>
          </p:nvPr>
        </p:nvSpPr>
        <p:spPr>
          <a:xfrm>
            <a:off x="307975" y="5437188"/>
            <a:ext cx="1787525" cy="7810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E8B8090-9031-402B-9FBF-8E6453AC5228}"/>
              </a:ext>
            </a:extLst>
          </p:cNvPr>
          <p:cNvSpPr>
            <a:spLocks noGrp="1"/>
          </p:cNvSpPr>
          <p:nvPr>
            <p:ph sz="quarter" idx="15"/>
          </p:nvPr>
        </p:nvSpPr>
        <p:spPr>
          <a:xfrm>
            <a:off x="3557588" y="5378450"/>
            <a:ext cx="2701925" cy="10636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507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5F641F-CB80-4C82-AE69-8CB4E873FE0B}"/>
              </a:ext>
            </a:extLst>
          </p:cNvPr>
          <p:cNvSpPr>
            <a:spLocks noGrp="1"/>
          </p:cNvSpPr>
          <p:nvPr>
            <p:ph type="ctrTitle"/>
          </p:nvPr>
        </p:nvSpPr>
        <p:spPr>
          <a:xfrm>
            <a:off x="1361038" y="145312"/>
            <a:ext cx="4396966" cy="3403646"/>
          </a:xfrm>
        </p:spPr>
        <p:txBody>
          <a:bodyPr anchor="b"/>
          <a:lstStyle>
            <a:lvl1pPr algn="ctr">
              <a:defRPr sz="6000"/>
            </a:lvl1pPr>
          </a:lstStyle>
          <a:p>
            <a:r>
              <a:rPr lang="en-US"/>
              <a:t>Click to edit Master title style</a:t>
            </a:r>
          </a:p>
        </p:txBody>
      </p:sp>
      <p:sp>
        <p:nvSpPr>
          <p:cNvPr id="6" name="Slide Number Placeholder 5">
            <a:extLst>
              <a:ext uri="{FF2B5EF4-FFF2-40B4-BE49-F238E27FC236}">
                <a16:creationId xmlns:a16="http://schemas.microsoft.com/office/drawing/2014/main" id="{B716ACF2-EB5A-4CD5-96E4-0E3688240AB9}"/>
              </a:ext>
            </a:extLst>
          </p:cNvPr>
          <p:cNvSpPr>
            <a:spLocks noGrp="1"/>
          </p:cNvSpPr>
          <p:nvPr>
            <p:ph type="sldNum" sz="quarter" idx="12"/>
          </p:nvPr>
        </p:nvSpPr>
        <p:spPr/>
        <p:txBody>
          <a:bodyPr/>
          <a:lstStyle/>
          <a:p>
            <a:fld id="{34FA3455-394A-44DF-8A43-530CAAAA4506}" type="slidenum">
              <a:rPr lang="en-US" smtClean="0"/>
              <a:t>‹#›</a:t>
            </a:fld>
            <a:endParaRPr lang="en-US" dirty="0"/>
          </a:p>
        </p:txBody>
      </p:sp>
      <p:sp>
        <p:nvSpPr>
          <p:cNvPr id="3" name="Content Placeholder 2">
            <a:extLst>
              <a:ext uri="{FF2B5EF4-FFF2-40B4-BE49-F238E27FC236}">
                <a16:creationId xmlns:a16="http://schemas.microsoft.com/office/drawing/2014/main" id="{3A0C5154-1B00-453D-AFAF-66E360F1CA1C}"/>
              </a:ext>
            </a:extLst>
          </p:cNvPr>
          <p:cNvSpPr>
            <a:spLocks noGrp="1"/>
          </p:cNvSpPr>
          <p:nvPr>
            <p:ph sz="quarter" idx="13"/>
          </p:nvPr>
        </p:nvSpPr>
        <p:spPr>
          <a:xfrm>
            <a:off x="398463" y="5051425"/>
            <a:ext cx="1601787" cy="112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B4AAACC-BCEC-4A4A-A6B7-76A7D740454A}"/>
              </a:ext>
            </a:extLst>
          </p:cNvPr>
          <p:cNvSpPr>
            <a:spLocks noGrp="1"/>
          </p:cNvSpPr>
          <p:nvPr>
            <p:ph sz="quarter" idx="14"/>
          </p:nvPr>
        </p:nvSpPr>
        <p:spPr>
          <a:xfrm>
            <a:off x="3738563" y="5214938"/>
            <a:ext cx="2146300" cy="112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443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94-97CB-4DD1-AB92-EA9132ECC5F3}"/>
              </a:ext>
            </a:extLst>
          </p:cNvPr>
          <p:cNvSpPr>
            <a:spLocks noGrp="1"/>
          </p:cNvSpPr>
          <p:nvPr>
            <p:ph type="ctrTitle"/>
          </p:nvPr>
        </p:nvSpPr>
        <p:spPr>
          <a:xfrm>
            <a:off x="1361038" y="14531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35D6-0587-4ABD-8601-92BCF229B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5A3C2-A206-43F9-AAAB-3DF6FD95AAF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C94FA9D-3017-41CD-ACD2-55F6627EE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C98B4E-6E3E-499F-A1CC-273C2952ADE5}"/>
              </a:ext>
            </a:extLst>
          </p:cNvPr>
          <p:cNvSpPr>
            <a:spLocks noGrp="1"/>
          </p:cNvSpPr>
          <p:nvPr>
            <p:ph type="sldNum" sz="quarter" idx="12"/>
          </p:nvPr>
        </p:nvSpPr>
        <p:spPr/>
        <p:txBody>
          <a:bodyPr/>
          <a:lstStyle/>
          <a:p>
            <a:fld id="{8338F7AF-B5F6-4ABB-96CA-074615B4340D}" type="slidenum">
              <a:rPr lang="en-US" smtClean="0"/>
              <a:t>‹#›</a:t>
            </a:fld>
            <a:endParaRPr lang="en-US" dirty="0"/>
          </a:p>
        </p:txBody>
      </p:sp>
    </p:spTree>
    <p:extLst>
      <p:ext uri="{BB962C8B-B14F-4D97-AF65-F5344CB8AC3E}">
        <p14:creationId xmlns:p14="http://schemas.microsoft.com/office/powerpoint/2010/main" val="3327776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74A2-A6F5-46B2-85B7-C5D13A26822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1AD4AA98-DF92-4924-BDFE-10F987721E7C}"/>
              </a:ext>
            </a:extLst>
          </p:cNvPr>
          <p:cNvSpPr>
            <a:spLocks noGrp="1"/>
          </p:cNvSpPr>
          <p:nvPr>
            <p:ph type="sldNum" sz="quarter" idx="12"/>
          </p:nvPr>
        </p:nvSpPr>
        <p:spPr/>
        <p:txBody>
          <a:bodyPr/>
          <a:lstStyle/>
          <a:p>
            <a:fld id="{8338F7AF-B5F6-4ABB-96CA-074615B4340D}" type="slidenum">
              <a:rPr lang="en-US" smtClean="0"/>
              <a:t>‹#›</a:t>
            </a:fld>
            <a:endParaRPr lang="en-US" dirty="0"/>
          </a:p>
        </p:txBody>
      </p:sp>
      <p:sp>
        <p:nvSpPr>
          <p:cNvPr id="9" name="Content Placeholder 8">
            <a:extLst>
              <a:ext uri="{FF2B5EF4-FFF2-40B4-BE49-F238E27FC236}">
                <a16:creationId xmlns:a16="http://schemas.microsoft.com/office/drawing/2014/main" id="{50C977C8-1FEB-4798-9E48-97C3AD557E51}"/>
              </a:ext>
            </a:extLst>
          </p:cNvPr>
          <p:cNvSpPr>
            <a:spLocks noGrp="1"/>
          </p:cNvSpPr>
          <p:nvPr>
            <p:ph sz="quarter" idx="13"/>
          </p:nvPr>
        </p:nvSpPr>
        <p:spPr>
          <a:xfrm>
            <a:off x="1430338" y="2833688"/>
            <a:ext cx="9505950" cy="30241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67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ve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3796145" cy="166619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4259637" y="1655255"/>
            <a:ext cx="3488575" cy="1553787"/>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218901" y="3532910"/>
            <a:ext cx="3729644" cy="14266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8243457" y="1725364"/>
            <a:ext cx="3338310" cy="116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222888E-4C9A-4E79-875F-053595AB2EE0}"/>
              </a:ext>
            </a:extLst>
          </p:cNvPr>
          <p:cNvSpPr>
            <a:spLocks noGrp="1"/>
          </p:cNvSpPr>
          <p:nvPr>
            <p:ph sz="quarter" idx="13"/>
          </p:nvPr>
        </p:nvSpPr>
        <p:spPr>
          <a:xfrm>
            <a:off x="4139102" y="3532910"/>
            <a:ext cx="3729644" cy="14266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800403F6-8193-4EFE-A2E9-A336CA28091A}"/>
              </a:ext>
            </a:extLst>
          </p:cNvPr>
          <p:cNvSpPr>
            <a:spLocks noGrp="1"/>
          </p:cNvSpPr>
          <p:nvPr>
            <p:ph sz="quarter" idx="14"/>
          </p:nvPr>
        </p:nvSpPr>
        <p:spPr>
          <a:xfrm>
            <a:off x="8185265" y="3532910"/>
            <a:ext cx="3729644" cy="14266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375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F59-BC5F-5934-5158-AE0062603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C4C92-C858-6633-0EB3-065840F4E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2B2B9-79E0-B092-AA31-5386632847C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7A724AF-6EC9-8A6A-286D-40597CA9DC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597F7-A27A-2F21-3C5E-22260F4CA01D}"/>
              </a:ext>
            </a:extLst>
          </p:cNvPr>
          <p:cNvSpPr>
            <a:spLocks noGrp="1"/>
          </p:cNvSpPr>
          <p:nvPr>
            <p:ph type="sldNum" sz="quarter" idx="12"/>
          </p:nvPr>
        </p:nvSpPr>
        <p:spPr/>
        <p:txBody>
          <a:bodyPr/>
          <a:lstStyle/>
          <a:p>
            <a:fld id="{0574C78E-946F-4424-AF08-2F98334E6672}" type="slidenum">
              <a:rPr lang="en-US" smtClean="0"/>
              <a:t>‹#›</a:t>
            </a:fld>
            <a:endParaRPr lang="en-US" dirty="0"/>
          </a:p>
        </p:txBody>
      </p:sp>
    </p:spTree>
    <p:extLst>
      <p:ext uri="{BB962C8B-B14F-4D97-AF65-F5344CB8AC3E}">
        <p14:creationId xmlns:p14="http://schemas.microsoft.com/office/powerpoint/2010/main" val="5135242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a:xfrm>
            <a:off x="9271503" y="6356350"/>
            <a:ext cx="2743200" cy="365125"/>
          </a:xfrm>
        </p:spPr>
        <p:txBody>
          <a:bodyPr/>
          <a:lstStyle/>
          <a:p>
            <a:fld id="{0CA3C137-5019-47BD-B013-88D30CC128CE}" type="slidenum">
              <a:rPr lang="en-US" smtClean="0"/>
              <a:t>‹#›</a:t>
            </a:fld>
            <a:endParaRPr lang="en-US" dirty="0"/>
          </a:p>
        </p:txBody>
      </p:sp>
      <p:sp>
        <p:nvSpPr>
          <p:cNvPr id="3" name="Content Placeholder 2">
            <a:extLst>
              <a:ext uri="{FF2B5EF4-FFF2-40B4-BE49-F238E27FC236}">
                <a16:creationId xmlns:a16="http://schemas.microsoft.com/office/drawing/2014/main" id="{B741372B-3E70-4DA1-9377-3EB38DD20CFA}"/>
              </a:ext>
            </a:extLst>
          </p:cNvPr>
          <p:cNvSpPr>
            <a:spLocks noGrp="1"/>
          </p:cNvSpPr>
          <p:nvPr>
            <p:ph sz="quarter" idx="13"/>
          </p:nvPr>
        </p:nvSpPr>
        <p:spPr>
          <a:xfrm>
            <a:off x="6799717" y="3082925"/>
            <a:ext cx="4254500" cy="363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A6696D4-29A4-4990-B57D-49B6C4A0D99E}"/>
              </a:ext>
            </a:extLst>
          </p:cNvPr>
          <p:cNvSpPr>
            <a:spLocks noGrp="1"/>
          </p:cNvSpPr>
          <p:nvPr>
            <p:ph sz="quarter" idx="14"/>
          </p:nvPr>
        </p:nvSpPr>
        <p:spPr>
          <a:xfrm>
            <a:off x="6019800" y="434975"/>
            <a:ext cx="5334000" cy="2552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CF687267-D159-4112-9B10-AC1B6050D994}"/>
              </a:ext>
            </a:extLst>
          </p:cNvPr>
          <p:cNvSpPr>
            <a:spLocks noGrp="1"/>
          </p:cNvSpPr>
          <p:nvPr>
            <p:ph sz="quarter" idx="15"/>
          </p:nvPr>
        </p:nvSpPr>
        <p:spPr>
          <a:xfrm>
            <a:off x="498381" y="3992940"/>
            <a:ext cx="4689475" cy="1484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307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2F61-E28A-4BEB-A0A5-D0C638A82E51}"/>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a:extLst>
              <a:ext uri="{FF2B5EF4-FFF2-40B4-BE49-F238E27FC236}">
                <a16:creationId xmlns:a16="http://schemas.microsoft.com/office/drawing/2014/main" id="{24DD5910-8750-45A7-B750-67D924F01AC2}"/>
              </a:ext>
            </a:extLst>
          </p:cNvPr>
          <p:cNvSpPr>
            <a:spLocks noGrp="1"/>
          </p:cNvSpPr>
          <p:nvPr>
            <p:ph sz="quarter" idx="13"/>
          </p:nvPr>
        </p:nvSpPr>
        <p:spPr>
          <a:xfrm>
            <a:off x="742950" y="2308225"/>
            <a:ext cx="4237038" cy="3124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67E3A5FA-877F-4103-9A6A-A5A204C4A02A}"/>
              </a:ext>
            </a:extLst>
          </p:cNvPr>
          <p:cNvSpPr>
            <a:spLocks noGrp="1"/>
          </p:cNvSpPr>
          <p:nvPr>
            <p:ph type="sldNum" sz="quarter" idx="16"/>
          </p:nvPr>
        </p:nvSpPr>
        <p:spPr/>
        <p:txBody>
          <a:bodyPr/>
          <a:lstStyle/>
          <a:p>
            <a:fld id="{0CA3C137-5019-47BD-B013-88D30CC128CE}" type="slidenum">
              <a:rPr lang="en-US" smtClean="0"/>
              <a:t>‹#›</a:t>
            </a:fld>
            <a:endParaRPr lang="en-US" dirty="0"/>
          </a:p>
        </p:txBody>
      </p:sp>
      <p:sp>
        <p:nvSpPr>
          <p:cNvPr id="14" name="Subtitle 2">
            <a:extLst>
              <a:ext uri="{FF2B5EF4-FFF2-40B4-BE49-F238E27FC236}">
                <a16:creationId xmlns:a16="http://schemas.microsoft.com/office/drawing/2014/main" id="{5833CAA4-A621-4E33-9F80-A75571A2B19A}"/>
              </a:ext>
            </a:extLst>
          </p:cNvPr>
          <p:cNvSpPr>
            <a:spLocks noGrp="1"/>
          </p:cNvSpPr>
          <p:nvPr>
            <p:ph type="subTitle" idx="1"/>
          </p:nvPr>
        </p:nvSpPr>
        <p:spPr>
          <a:xfrm>
            <a:off x="5697647" y="1782290"/>
            <a:ext cx="5284206" cy="19748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Content Placeholder 15">
            <a:extLst>
              <a:ext uri="{FF2B5EF4-FFF2-40B4-BE49-F238E27FC236}">
                <a16:creationId xmlns:a16="http://schemas.microsoft.com/office/drawing/2014/main" id="{C56F93F7-16CD-42AD-B9F7-C7E548DCA098}"/>
              </a:ext>
            </a:extLst>
          </p:cNvPr>
          <p:cNvSpPr>
            <a:spLocks noGrp="1"/>
          </p:cNvSpPr>
          <p:nvPr>
            <p:ph sz="quarter" idx="17"/>
          </p:nvPr>
        </p:nvSpPr>
        <p:spPr>
          <a:xfrm>
            <a:off x="5697538" y="3870325"/>
            <a:ext cx="54737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808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title and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2F61-E28A-4BEB-A0A5-D0C638A82E51}"/>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6">
            <a:extLst>
              <a:ext uri="{FF2B5EF4-FFF2-40B4-BE49-F238E27FC236}">
                <a16:creationId xmlns:a16="http://schemas.microsoft.com/office/drawing/2014/main" id="{24DD5910-8750-45A7-B750-67D924F01AC2}"/>
              </a:ext>
            </a:extLst>
          </p:cNvPr>
          <p:cNvSpPr>
            <a:spLocks noGrp="1"/>
          </p:cNvSpPr>
          <p:nvPr>
            <p:ph sz="quarter" idx="13"/>
          </p:nvPr>
        </p:nvSpPr>
        <p:spPr>
          <a:xfrm>
            <a:off x="838200" y="1866900"/>
            <a:ext cx="4114046"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67E3A5FA-877F-4103-9A6A-A5A204C4A02A}"/>
              </a:ext>
            </a:extLst>
          </p:cNvPr>
          <p:cNvSpPr>
            <a:spLocks noGrp="1"/>
          </p:cNvSpPr>
          <p:nvPr>
            <p:ph type="sldNum" sz="quarter" idx="16"/>
          </p:nvPr>
        </p:nvSpPr>
        <p:spPr/>
        <p:txBody>
          <a:bodyPr/>
          <a:lstStyle/>
          <a:p>
            <a:fld id="{0CA3C137-5019-47BD-B013-88D30CC128CE}" type="slidenum">
              <a:rPr lang="en-US" smtClean="0"/>
              <a:t>‹#›</a:t>
            </a:fld>
            <a:endParaRPr lang="en-US" dirty="0"/>
          </a:p>
        </p:txBody>
      </p:sp>
      <p:sp>
        <p:nvSpPr>
          <p:cNvPr id="14" name="Subtitle 2">
            <a:extLst>
              <a:ext uri="{FF2B5EF4-FFF2-40B4-BE49-F238E27FC236}">
                <a16:creationId xmlns:a16="http://schemas.microsoft.com/office/drawing/2014/main" id="{5833CAA4-A621-4E33-9F80-A75571A2B19A}"/>
              </a:ext>
            </a:extLst>
          </p:cNvPr>
          <p:cNvSpPr>
            <a:spLocks noGrp="1"/>
          </p:cNvSpPr>
          <p:nvPr>
            <p:ph type="subTitle" idx="1"/>
          </p:nvPr>
        </p:nvSpPr>
        <p:spPr>
          <a:xfrm>
            <a:off x="5697647" y="1782290"/>
            <a:ext cx="5284206" cy="19748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Content Placeholder 15">
            <a:extLst>
              <a:ext uri="{FF2B5EF4-FFF2-40B4-BE49-F238E27FC236}">
                <a16:creationId xmlns:a16="http://schemas.microsoft.com/office/drawing/2014/main" id="{C56F93F7-16CD-42AD-B9F7-C7E548DCA098}"/>
              </a:ext>
            </a:extLst>
          </p:cNvPr>
          <p:cNvSpPr>
            <a:spLocks noGrp="1"/>
          </p:cNvSpPr>
          <p:nvPr>
            <p:ph sz="quarter" idx="17"/>
          </p:nvPr>
        </p:nvSpPr>
        <p:spPr>
          <a:xfrm>
            <a:off x="5697538" y="3870325"/>
            <a:ext cx="54737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672803-46E7-4C00-9EA9-EBB381736F4C}"/>
              </a:ext>
            </a:extLst>
          </p:cNvPr>
          <p:cNvSpPr>
            <a:spLocks noGrp="1"/>
          </p:cNvSpPr>
          <p:nvPr>
            <p:ph sz="quarter" idx="18"/>
          </p:nvPr>
        </p:nvSpPr>
        <p:spPr>
          <a:xfrm>
            <a:off x="838200" y="4554538"/>
            <a:ext cx="3897313" cy="1601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E7A7BAA-7EB4-4CC7-9931-313A8750EEBC}"/>
              </a:ext>
            </a:extLst>
          </p:cNvPr>
          <p:cNvSpPr>
            <a:spLocks noGrp="1"/>
          </p:cNvSpPr>
          <p:nvPr>
            <p:ph sz="quarter" idx="19"/>
          </p:nvPr>
        </p:nvSpPr>
        <p:spPr>
          <a:xfrm>
            <a:off x="1044575" y="6308725"/>
            <a:ext cx="4114800" cy="549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29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1"/>
            <a:ext cx="1850967" cy="155014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2584707" y="1658901"/>
            <a:ext cx="1567585" cy="1550142"/>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7243156" y="1720651"/>
            <a:ext cx="1493521" cy="1321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4741083" y="1720651"/>
            <a:ext cx="1324492" cy="142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222888E-4C9A-4E79-875F-053595AB2EE0}"/>
              </a:ext>
            </a:extLst>
          </p:cNvPr>
          <p:cNvSpPr>
            <a:spLocks noGrp="1"/>
          </p:cNvSpPr>
          <p:nvPr>
            <p:ph sz="quarter" idx="13"/>
          </p:nvPr>
        </p:nvSpPr>
        <p:spPr>
          <a:xfrm>
            <a:off x="10451233" y="1651002"/>
            <a:ext cx="1463676" cy="14962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800403F6-8193-4EFE-A2E9-A336CA28091A}"/>
              </a:ext>
            </a:extLst>
          </p:cNvPr>
          <p:cNvSpPr>
            <a:spLocks noGrp="1"/>
          </p:cNvSpPr>
          <p:nvPr>
            <p:ph sz="quarter" idx="14"/>
          </p:nvPr>
        </p:nvSpPr>
        <p:spPr>
          <a:xfrm>
            <a:off x="152400"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2721AADA-2B24-4A83-8C31-DE2926F36FE2}"/>
              </a:ext>
            </a:extLst>
          </p:cNvPr>
          <p:cNvSpPr>
            <a:spLocks noGrp="1"/>
          </p:cNvSpPr>
          <p:nvPr>
            <p:ph sz="quarter" idx="15"/>
          </p:nvPr>
        </p:nvSpPr>
        <p:spPr>
          <a:xfrm>
            <a:off x="2584707" y="3959630"/>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24A931C7-63E4-419A-8BCA-A6DCB62EC46A}"/>
              </a:ext>
            </a:extLst>
          </p:cNvPr>
          <p:cNvSpPr>
            <a:spLocks noGrp="1"/>
          </p:cNvSpPr>
          <p:nvPr>
            <p:ph sz="quarter" idx="16"/>
          </p:nvPr>
        </p:nvSpPr>
        <p:spPr>
          <a:xfrm>
            <a:off x="4741083" y="4026132"/>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6F13A848-3CD4-41D1-8D9D-3031CD2A9D83}"/>
              </a:ext>
            </a:extLst>
          </p:cNvPr>
          <p:cNvSpPr>
            <a:spLocks noGrp="1"/>
          </p:cNvSpPr>
          <p:nvPr>
            <p:ph sz="quarter" idx="17"/>
          </p:nvPr>
        </p:nvSpPr>
        <p:spPr>
          <a:xfrm>
            <a:off x="7437120" y="4020591"/>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F2CFFBF7-8528-41D1-9A74-0ACF840A403C}"/>
              </a:ext>
            </a:extLst>
          </p:cNvPr>
          <p:cNvSpPr>
            <a:spLocks noGrp="1"/>
          </p:cNvSpPr>
          <p:nvPr>
            <p:ph sz="quarter" idx="18"/>
          </p:nvPr>
        </p:nvSpPr>
        <p:spPr>
          <a:xfrm>
            <a:off x="10401661"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18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lvl1pPr>
              <a:defRPr>
                <a:solidFill>
                  <a:schemeClr val="bg1"/>
                </a:solidFill>
              </a:defRPr>
            </a:lvl1p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7324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9.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701" r:id="rId5"/>
    <p:sldLayoutId id="2147483702" r:id="rId6"/>
    <p:sldLayoutId id="2147483691" r:id="rId7"/>
    <p:sldLayoutId id="2147483692" r:id="rId8"/>
    <p:sldLayoutId id="2147483777" r:id="rId9"/>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dirty="0"/>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8E78412-E69F-4F11-BF61-3FC001DF9F80}"/>
              </a:ext>
            </a:extLst>
          </p:cNvPr>
          <p:cNvSpPr txBox="1">
            <a:spLocks/>
          </p:cNvSpPr>
          <p:nvPr userDrawn="1"/>
        </p:nvSpPr>
        <p:spPr>
          <a:xfrm>
            <a:off x="607141" y="1892676"/>
            <a:ext cx="8359877"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dirty="0">
                <a:solidFill>
                  <a:srgbClr val="102542"/>
                </a:solidFill>
              </a:rPr>
              <a:t>Click to edit Master title style</a:t>
            </a:r>
          </a:p>
        </p:txBody>
      </p:sp>
      <p:sp>
        <p:nvSpPr>
          <p:cNvPr id="10" name="Subtitle 2">
            <a:extLst>
              <a:ext uri="{FF2B5EF4-FFF2-40B4-BE49-F238E27FC236}">
                <a16:creationId xmlns:a16="http://schemas.microsoft.com/office/drawing/2014/main" id="{C761B0DF-FE43-4935-862E-5FC86D6026A3}"/>
              </a:ext>
            </a:extLst>
          </p:cNvPr>
          <p:cNvSpPr txBox="1">
            <a:spLocks/>
          </p:cNvSpPr>
          <p:nvPr userDrawn="1"/>
        </p:nvSpPr>
        <p:spPr>
          <a:xfrm>
            <a:off x="607141" y="4228784"/>
            <a:ext cx="8885904"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F87060"/>
                </a:solidFill>
              </a:rPr>
              <a:t>Click to edit Master subtitle style</a:t>
            </a:r>
          </a:p>
        </p:txBody>
      </p:sp>
    </p:spTree>
    <p:extLst>
      <p:ext uri="{BB962C8B-B14F-4D97-AF65-F5344CB8AC3E}">
        <p14:creationId xmlns:p14="http://schemas.microsoft.com/office/powerpoint/2010/main" val="1219224243"/>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FD2-EA80-4CC2-BCB0-AB46CD85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03AE0-CF5F-48C3-90E4-9C93092E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29BE7-DF9E-420B-8C75-E212AC31E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316FDB-E303-468F-BF2C-C10F644BA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C39BD0-3418-4F87-B09D-69B23592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3C137-5019-47BD-B013-88D30CC128CE}" type="slidenum">
              <a:rPr lang="en-US" smtClean="0"/>
              <a:t>‹#›</a:t>
            </a:fld>
            <a:endParaRPr lang="en-US" dirty="0"/>
          </a:p>
        </p:txBody>
      </p:sp>
      <p:pic>
        <p:nvPicPr>
          <p:cNvPr id="8" name="Picture 7" descr="Shape&#10;&#10;Description automatically generated">
            <a:extLst>
              <a:ext uri="{FF2B5EF4-FFF2-40B4-BE49-F238E27FC236}">
                <a16:creationId xmlns:a16="http://schemas.microsoft.com/office/drawing/2014/main" id="{D57122DB-489C-423A-A349-A38186F11F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90629"/>
      </p:ext>
    </p:extLst>
  </p:cSld>
  <p:clrMap bg1="lt1" tx1="dk1" bg2="lt2" tx2="dk2" accent1="accent1" accent2="accent2" accent3="accent3" accent4="accent4" accent5="accent5" accent6="accent6" hlink="hlink" folHlink="folHlink"/>
  <p:sldLayoutIdLst>
    <p:sldLayoutId id="2147483757" r:id="rId1"/>
    <p:sldLayoutId id="2147483765" r:id="rId2"/>
    <p:sldLayoutId id="214748376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6126480"/>
            <a:ext cx="12192001" cy="731520"/>
          </a:xfrm>
          <a:prstGeom prst="rect">
            <a:avLst/>
          </a:prstGeom>
          <a:solidFill>
            <a:srgbClr val="F87060"/>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257694" y="1638300"/>
            <a:ext cx="11781905" cy="42471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3636CDC-9CFF-4D83-82A0-29CA8AC90D2D}"/>
              </a:ext>
            </a:extLst>
          </p:cNvPr>
          <p:cNvSpPr>
            <a:spLocks noGrp="1"/>
          </p:cNvSpPr>
          <p:nvPr>
            <p:ph type="sldNum" sz="quarter" idx="4"/>
          </p:nvPr>
        </p:nvSpPr>
        <p:spPr>
          <a:xfrm>
            <a:off x="9362901" y="6289076"/>
            <a:ext cx="2743200" cy="365125"/>
          </a:xfrm>
          <a:prstGeom prst="rect">
            <a:avLst/>
          </a:prstGeom>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Tree>
    <p:extLst>
      <p:ext uri="{BB962C8B-B14F-4D97-AF65-F5344CB8AC3E}">
        <p14:creationId xmlns:p14="http://schemas.microsoft.com/office/powerpoint/2010/main" val="103559677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6" r:id="rId4"/>
    <p:sldLayoutId id="2147483775"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F87060"/>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811576" y="1319426"/>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769" r:id="rId4"/>
    <p:sldLayoutId id="2147483778" r:id="rId5"/>
    <p:sldLayoutId id="2147483770" r:id="rId6"/>
    <p:sldLayoutId id="2147483653" r:id="rId7"/>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Ppt-template-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6838"/>
            <a:ext cx="12192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08000" y="1295400"/>
            <a:ext cx="1117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508000" y="2362200"/>
            <a:ext cx="1107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6"/>
          <p:cNvSpPr>
            <a:spLocks noGrp="1"/>
          </p:cNvSpPr>
          <p:nvPr>
            <p:ph type="sldNum" sz="quarter" idx="4"/>
          </p:nvPr>
        </p:nvSpPr>
        <p:spPr>
          <a:xfrm>
            <a:off x="8737600" y="6248400"/>
            <a:ext cx="28448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defRPr>
            </a:lvl1pPr>
          </a:lstStyle>
          <a:p>
            <a:pPr>
              <a:defRPr/>
            </a:pPr>
            <a:fld id="{649F5351-C186-419F-A4C6-9A263B2BE01A}" type="slidenum">
              <a:rPr lang="en-US" altLang="en-US"/>
              <a:pPr>
                <a:defRPr/>
              </a:pPr>
              <a:t>‹#›</a:t>
            </a:fld>
            <a:endParaRPr lang="en-US" altLang="en-US" dirty="0"/>
          </a:p>
        </p:txBody>
      </p:sp>
    </p:spTree>
    <p:extLst>
      <p:ext uri="{BB962C8B-B14F-4D97-AF65-F5344CB8AC3E}">
        <p14:creationId xmlns:p14="http://schemas.microsoft.com/office/powerpoint/2010/main" val="181853331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31" r:id="rId12"/>
  </p:sldLayoutIdLst>
  <p:hf hdr="0" ftr="0" dt="0"/>
  <p:txStyles>
    <p:titleStyle>
      <a:lvl1pPr algn="l" rtl="0" eaLnBrk="0" fontAlgn="base" hangingPunct="0">
        <a:spcBef>
          <a:spcPct val="0"/>
        </a:spcBef>
        <a:spcAft>
          <a:spcPct val="0"/>
        </a:spcAft>
        <a:defRPr sz="3600">
          <a:solidFill>
            <a:srgbClr val="335099"/>
          </a:solidFill>
          <a:latin typeface="Arial" panose="020B0604020202020204" pitchFamily="34" charset="0"/>
          <a:ea typeface="ＭＳ Ｐゴシック"/>
          <a:cs typeface="Arial" panose="020B0604020202020204" pitchFamily="34" charset="0"/>
        </a:defRPr>
      </a:lvl1pPr>
      <a:lvl2pPr algn="l" rtl="0" eaLnBrk="0" fontAlgn="base" hangingPunct="0">
        <a:spcBef>
          <a:spcPct val="0"/>
        </a:spcBef>
        <a:spcAft>
          <a:spcPct val="0"/>
        </a:spcAft>
        <a:defRPr sz="3600">
          <a:solidFill>
            <a:srgbClr val="335099"/>
          </a:solidFill>
          <a:latin typeface="Gill Sans MT" pitchFamily="34" charset="0"/>
          <a:ea typeface="ＭＳ Ｐゴシック" pitchFamily="-128" charset="-128"/>
          <a:cs typeface="ＭＳ Ｐゴシック"/>
        </a:defRPr>
      </a:lvl2pPr>
      <a:lvl3pPr algn="l" rtl="0" eaLnBrk="0" fontAlgn="base" hangingPunct="0">
        <a:spcBef>
          <a:spcPct val="0"/>
        </a:spcBef>
        <a:spcAft>
          <a:spcPct val="0"/>
        </a:spcAft>
        <a:defRPr sz="3600">
          <a:solidFill>
            <a:srgbClr val="335099"/>
          </a:solidFill>
          <a:latin typeface="Gill Sans MT" pitchFamily="34" charset="0"/>
          <a:ea typeface="ＭＳ Ｐゴシック" pitchFamily="-128" charset="-128"/>
          <a:cs typeface="ＭＳ Ｐゴシック"/>
        </a:defRPr>
      </a:lvl3pPr>
      <a:lvl4pPr algn="l" rtl="0" eaLnBrk="0" fontAlgn="base" hangingPunct="0">
        <a:spcBef>
          <a:spcPct val="0"/>
        </a:spcBef>
        <a:spcAft>
          <a:spcPct val="0"/>
        </a:spcAft>
        <a:defRPr sz="3600">
          <a:solidFill>
            <a:srgbClr val="335099"/>
          </a:solidFill>
          <a:latin typeface="Gill Sans MT" pitchFamily="34" charset="0"/>
          <a:ea typeface="ＭＳ Ｐゴシック" pitchFamily="-128" charset="-128"/>
          <a:cs typeface="ＭＳ Ｐゴシック"/>
        </a:defRPr>
      </a:lvl4pPr>
      <a:lvl5pPr algn="l" rtl="0" eaLnBrk="0" fontAlgn="base" hangingPunct="0">
        <a:spcBef>
          <a:spcPct val="0"/>
        </a:spcBef>
        <a:spcAft>
          <a:spcPct val="0"/>
        </a:spcAft>
        <a:defRPr sz="3600">
          <a:solidFill>
            <a:srgbClr val="335099"/>
          </a:solidFill>
          <a:latin typeface="Gill Sans MT" pitchFamily="34" charset="0"/>
          <a:ea typeface="ＭＳ Ｐゴシック" pitchFamily="-128" charset="-128"/>
          <a:cs typeface="ＭＳ Ｐゴシック"/>
        </a:defRPr>
      </a:lvl5pPr>
      <a:lvl6pPr marL="457200" algn="l" rtl="0" fontAlgn="base">
        <a:spcBef>
          <a:spcPct val="0"/>
        </a:spcBef>
        <a:spcAft>
          <a:spcPct val="0"/>
        </a:spcAft>
        <a:defRPr sz="3600">
          <a:solidFill>
            <a:srgbClr val="335099"/>
          </a:solidFill>
          <a:latin typeface="Arial" charset="0"/>
          <a:ea typeface="ＭＳ Ｐゴシック" pitchFamily="-128" charset="-128"/>
        </a:defRPr>
      </a:lvl6pPr>
      <a:lvl7pPr marL="914400" algn="l" rtl="0" fontAlgn="base">
        <a:spcBef>
          <a:spcPct val="0"/>
        </a:spcBef>
        <a:spcAft>
          <a:spcPct val="0"/>
        </a:spcAft>
        <a:defRPr sz="3600">
          <a:solidFill>
            <a:srgbClr val="335099"/>
          </a:solidFill>
          <a:latin typeface="Arial" charset="0"/>
          <a:ea typeface="ＭＳ Ｐゴシック" pitchFamily="-128" charset="-128"/>
        </a:defRPr>
      </a:lvl7pPr>
      <a:lvl8pPr marL="1371600" algn="l" rtl="0" fontAlgn="base">
        <a:spcBef>
          <a:spcPct val="0"/>
        </a:spcBef>
        <a:spcAft>
          <a:spcPct val="0"/>
        </a:spcAft>
        <a:defRPr sz="3600">
          <a:solidFill>
            <a:srgbClr val="335099"/>
          </a:solidFill>
          <a:latin typeface="Arial" charset="0"/>
          <a:ea typeface="ＭＳ Ｐゴシック" pitchFamily="-128" charset="-128"/>
        </a:defRPr>
      </a:lvl8pPr>
      <a:lvl9pPr marL="1828800" algn="l" rtl="0" fontAlgn="base">
        <a:spcBef>
          <a:spcPct val="0"/>
        </a:spcBef>
        <a:spcAft>
          <a:spcPct val="0"/>
        </a:spcAft>
        <a:defRPr sz="3600">
          <a:solidFill>
            <a:srgbClr val="335099"/>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lr>
          <a:srgbClr val="2FACE7"/>
        </a:buClr>
        <a:buFont typeface="Wingdings" pitchFamily="2" charset="2"/>
        <a:buChar char="§"/>
        <a:defRPr sz="2800">
          <a:solidFill>
            <a:srgbClr val="282828"/>
          </a:solidFill>
          <a:latin typeface="Arial" panose="020B0604020202020204" pitchFamily="34" charset="0"/>
          <a:ea typeface="ＭＳ Ｐゴシック"/>
          <a:cs typeface="Arial" panose="020B0604020202020204" pitchFamily="34" charset="0"/>
        </a:defRPr>
      </a:lvl1pPr>
      <a:lvl2pPr marL="742950" indent="-285750" algn="l" rtl="0" eaLnBrk="0" fontAlgn="base" hangingPunct="0">
        <a:spcBef>
          <a:spcPct val="20000"/>
        </a:spcBef>
        <a:spcAft>
          <a:spcPct val="0"/>
        </a:spcAft>
        <a:buClr>
          <a:schemeClr val="bg2"/>
        </a:buClr>
        <a:buChar char="–"/>
        <a:defRPr sz="2800">
          <a:solidFill>
            <a:srgbClr val="335099"/>
          </a:solidFill>
          <a:latin typeface="Arial" panose="020B0604020202020204" pitchFamily="34" charset="0"/>
          <a:ea typeface="ＭＳ Ｐゴシック"/>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bg2"/>
          </a:solidFill>
          <a:latin typeface="Arial" panose="020B0604020202020204" pitchFamily="34" charset="0"/>
          <a:ea typeface="ＭＳ Ｐゴシック"/>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ＭＳ Ｐゴシック"/>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489BF-92D8-4785-8FAD-B8E6997AD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5FD72-9C77-44F3-9BF6-E441E6049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ACA30-86B8-472E-9177-E0375E68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4692134-98CE-4EA5-89B7-0C6252A4E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5A64C0-A1DE-435D-8FE4-3C6337FD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3455-394A-44DF-8A43-530CAAAA4506}" type="slidenum">
              <a:rPr lang="en-US" smtClean="0"/>
              <a:t>‹#›</a:t>
            </a:fld>
            <a:endParaRPr lang="en-US" dirty="0"/>
          </a:p>
        </p:txBody>
      </p:sp>
      <p:pic>
        <p:nvPicPr>
          <p:cNvPr id="7" name="Picture 6" descr="A picture containing person, indoor, window, desk&#10;&#10;Description automatically generated">
            <a:extLst>
              <a:ext uri="{FF2B5EF4-FFF2-40B4-BE49-F238E27FC236}">
                <a16:creationId xmlns:a16="http://schemas.microsoft.com/office/drawing/2014/main" id="{734D6C6E-B427-4AB5-B346-F6BAC54B13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944461"/>
      </p:ext>
    </p:extLst>
  </p:cSld>
  <p:clrMap bg1="lt1" tx1="dk1" bg2="lt2" tx2="dk2" accent1="accent1" accent2="accent2" accent3="accent3" accent4="accent4" accent5="accent5" accent6="accent6" hlink="hlink" folHlink="folHlink"/>
  <p:sldLayoutIdLst>
    <p:sldLayoutId id="2147483730" r:id="rId1"/>
    <p:sldLayoutId id="214748372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7DED2-BF36-4328-89F1-7A7B362BB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219-4988-422C-BB6E-13035606B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FC5D-75C7-413A-87AA-305A8FB08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4458701-5B9E-4355-925D-49A2C22A0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504B50-3083-4EA8-879D-96BE129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F7AF-B5F6-4ABB-96CA-074615B4340D}" type="slidenum">
              <a:rPr lang="en-US" smtClean="0"/>
              <a:t>‹#›</a:t>
            </a:fld>
            <a:endParaRPr lang="en-US" dirty="0"/>
          </a:p>
        </p:txBody>
      </p:sp>
      <p:pic>
        <p:nvPicPr>
          <p:cNvPr id="8" name="Picture 7" descr="Rectangle&#10;&#10;Description automatically generated with low confidence">
            <a:extLst>
              <a:ext uri="{FF2B5EF4-FFF2-40B4-BE49-F238E27FC236}">
                <a16:creationId xmlns:a16="http://schemas.microsoft.com/office/drawing/2014/main" id="{50D7CF02-E2B5-4C4E-87CA-06E818981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9663248"/>
      </p:ext>
    </p:extLst>
  </p:cSld>
  <p:clrMap bg1="lt1" tx1="dk1" bg2="lt2" tx2="dk2" accent1="accent1" accent2="accent2" accent3="accent3" accent4="accent4" accent5="accent5" accent6="accent6" hlink="hlink" folHlink="folHlink"/>
  <p:sldLayoutIdLst>
    <p:sldLayoutId id="2147483746" r:id="rId1"/>
    <p:sldLayoutId id="214748376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5n773tjd"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3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tinyurl.com/2x5kxe3r" TargetMode="External"/><Relationship Id="rId2" Type="http://schemas.openxmlformats.org/officeDocument/2006/relationships/image" Target="../media/image35.jpg"/><Relationship Id="rId1" Type="http://schemas.openxmlformats.org/officeDocument/2006/relationships/slideLayout" Target="../slideLayouts/slideLayout23.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ca.gov/ci/gs/em/" TargetMode="External"/><Relationship Id="rId7" Type="http://schemas.openxmlformats.org/officeDocument/2006/relationships/hyperlink" Target="https://www.cde.ca.gov/fg/aa/cd/documents/cspp2122.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aliforniaforallkids.chhs.ca.gov/assets/pdfs/Master%20Plan%20for%20Early%20Learning%20and%20Care%20-%20Making%20California%20For%20All%20Kids%20(English).pdf" TargetMode="External"/><Relationship Id="rId5" Type="http://schemas.openxmlformats.org/officeDocument/2006/relationships/hyperlink" Target="https://www.caeducatorstogether.org/groups/e0cfjrjf/upk-p-3" TargetMode="External"/><Relationship Id="rId4" Type="http://schemas.openxmlformats.org/officeDocument/2006/relationships/hyperlink" Target="https://www.caeducatorstogether.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headstartca.org/wp-content/uploads/2021/09/LA-COUNTY-BIRTH-TO-KINDERGARTEN-TRANSITION-SYSTEMS-ALIGNMENT-FRAMEWORK-2ND-EDITION.pdf" TargetMode="External"/><Relationship Id="rId2" Type="http://schemas.openxmlformats.org/officeDocument/2006/relationships/hyperlink" Target="https://eclkc.ohs.acf.hhs.gov/policy/45-cfr-chap-xiii" TargetMode="External"/><Relationship Id="rId1" Type="http://schemas.openxmlformats.org/officeDocument/2006/relationships/slideLayout" Target="../slideLayouts/slideLayout2.xml"/><Relationship Id="rId6" Type="http://schemas.openxmlformats.org/officeDocument/2006/relationships/hyperlink" Target="mailto:Stephanie.Myers@dss.ca.gov" TargetMode="External"/><Relationship Id="rId5" Type="http://schemas.openxmlformats.org/officeDocument/2006/relationships/hyperlink" Target="mailto:cynthia.yao@acf.hhs.gov" TargetMode="External"/><Relationship Id="rId4" Type="http://schemas.openxmlformats.org/officeDocument/2006/relationships/hyperlink" Target="https://headstartca.org/about/head-start/collaboration-office/partnership-toolki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cde.ca.gov/ci/gs/e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ccsesa.org/reg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0" y="0"/>
            <a:ext cx="12110422" cy="2357694"/>
          </a:xfrm>
        </p:spPr>
        <p:txBody>
          <a:bodyPr>
            <a:normAutofit fontScale="90000"/>
          </a:bodyPr>
          <a:lstStyle/>
          <a:p>
            <a:r>
              <a:rPr lang="en-US" dirty="0">
                <a:solidFill>
                  <a:schemeClr val="bg1"/>
                </a:solidFill>
              </a:rPr>
              <a:t>Universal PreKindergarten </a:t>
            </a:r>
            <a:br>
              <a:rPr lang="en-US" dirty="0">
                <a:solidFill>
                  <a:schemeClr val="bg1"/>
                </a:solidFill>
              </a:rPr>
            </a:br>
            <a:r>
              <a:rPr lang="en-US" dirty="0">
                <a:solidFill>
                  <a:schemeClr val="bg1"/>
                </a:solidFill>
              </a:rPr>
              <a:t>Implementation: </a:t>
            </a:r>
            <a:br>
              <a:rPr lang="en-US" dirty="0">
                <a:solidFill>
                  <a:schemeClr val="bg1"/>
                </a:solidFill>
              </a:rPr>
            </a:br>
            <a:r>
              <a:rPr lang="en-US" sz="4900" dirty="0">
                <a:solidFill>
                  <a:schemeClr val="bg1"/>
                </a:solidFill>
              </a:rPr>
              <a:t>Local Partnership Opportunities Webinar</a:t>
            </a: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a:xfrm>
            <a:off x="1552318" y="2584502"/>
            <a:ext cx="10123488" cy="3171825"/>
          </a:xfrm>
        </p:spPr>
        <p:txBody>
          <a:bodyPr/>
          <a:lstStyle/>
          <a:p>
            <a:pPr marL="0" indent="0" algn="ctr">
              <a:buNone/>
            </a:pPr>
            <a:r>
              <a:rPr lang="en-US" altLang="en-US" sz="3600" b="1" dirty="0"/>
              <a:t>Early Education Division (EED)</a:t>
            </a:r>
          </a:p>
          <a:p>
            <a:pPr marL="0" indent="0" algn="ctr">
              <a:buNone/>
            </a:pPr>
            <a:endParaRPr lang="en-US" b="1" dirty="0"/>
          </a:p>
          <a:p>
            <a:pPr marL="0" indent="0" algn="ctr">
              <a:buNone/>
            </a:pPr>
            <a:r>
              <a:rPr lang="en-US" sz="3000" b="1" dirty="0"/>
              <a:t>Date: June 8, 2022</a:t>
            </a:r>
          </a:p>
          <a:p>
            <a:pPr marL="0" indent="0" algn="ctr">
              <a:buNone/>
            </a:pPr>
            <a:r>
              <a:rPr lang="en-US" sz="3000" b="1" dirty="0"/>
              <a:t>Time: 3:30 p.m. to 5:00 p.m.</a:t>
            </a: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1E6E-CF10-4168-966D-59FD69A1C632}"/>
              </a:ext>
            </a:extLst>
          </p:cNvPr>
          <p:cNvSpPr>
            <a:spLocks noGrp="1"/>
          </p:cNvSpPr>
          <p:nvPr>
            <p:ph type="title"/>
          </p:nvPr>
        </p:nvSpPr>
        <p:spPr/>
        <p:txBody>
          <a:bodyPr/>
          <a:lstStyle/>
          <a:p>
            <a:r>
              <a:rPr lang="en-US" dirty="0"/>
              <a:t>CSPP Overview</a:t>
            </a:r>
          </a:p>
        </p:txBody>
      </p:sp>
      <p:sp>
        <p:nvSpPr>
          <p:cNvPr id="3" name="Content Placeholder 2">
            <a:extLst>
              <a:ext uri="{FF2B5EF4-FFF2-40B4-BE49-F238E27FC236}">
                <a16:creationId xmlns:a16="http://schemas.microsoft.com/office/drawing/2014/main" id="{7A67D315-E51F-4E41-9936-070731002854}"/>
              </a:ext>
            </a:extLst>
          </p:cNvPr>
          <p:cNvSpPr>
            <a:spLocks noGrp="1"/>
          </p:cNvSpPr>
          <p:nvPr>
            <p:ph idx="1"/>
          </p:nvPr>
        </p:nvSpPr>
        <p:spPr>
          <a:xfrm>
            <a:off x="152400" y="1638300"/>
            <a:ext cx="11887200" cy="3464052"/>
          </a:xfrm>
        </p:spPr>
        <p:txBody>
          <a:bodyPr vert="horz" lIns="91440" tIns="45720" rIns="91440" bIns="45720" rtlCol="0" anchor="t">
            <a:normAutofit/>
          </a:bodyPr>
          <a:lstStyle/>
          <a:p>
            <a:r>
              <a:rPr lang="en-US" dirty="0"/>
              <a:t>Part-day and Full-day options</a:t>
            </a:r>
          </a:p>
          <a:p>
            <a:r>
              <a:rPr lang="en-US" dirty="0"/>
              <a:t>Eligibility Criteria</a:t>
            </a:r>
            <a:endParaRPr lang="en-US" dirty="0">
              <a:cs typeface="Arial"/>
            </a:endParaRPr>
          </a:p>
          <a:p>
            <a:r>
              <a:rPr lang="en-US" dirty="0"/>
              <a:t>Local educational agencies (LEAs) may apply for license exemption if they are serving only four-year-old children</a:t>
            </a:r>
            <a:endParaRPr lang="en-US" dirty="0">
              <a:cs typeface="Arial"/>
            </a:endParaRPr>
          </a:p>
          <a:p>
            <a:r>
              <a:rPr lang="en-US" dirty="0"/>
              <a:t>Staffing, ratio, environment, and assessment requirements</a:t>
            </a:r>
            <a:endParaRPr lang="en-US" dirty="0">
              <a:cs typeface="Arial" panose="020B0604020202020204"/>
            </a:endParaRPr>
          </a:p>
        </p:txBody>
      </p:sp>
      <p:sp>
        <p:nvSpPr>
          <p:cNvPr id="4" name="Slide Number Placeholder 3">
            <a:extLst>
              <a:ext uri="{FF2B5EF4-FFF2-40B4-BE49-F238E27FC236}">
                <a16:creationId xmlns:a16="http://schemas.microsoft.com/office/drawing/2014/main" id="{5A9A46F0-E46E-46D7-990D-15EDCCFEF86B}"/>
              </a:ext>
            </a:extLst>
          </p:cNvPr>
          <p:cNvSpPr>
            <a:spLocks noGrp="1"/>
          </p:cNvSpPr>
          <p:nvPr>
            <p:ph type="sldNum" sz="quarter" idx="10"/>
          </p:nvPr>
        </p:nvSpPr>
        <p:spPr/>
        <p:txBody>
          <a:bodyPr/>
          <a:lstStyle/>
          <a:p>
            <a:fld id="{432ED76D-8188-4B28-B316-CD85396F47B0}" type="slidenum">
              <a:rPr lang="en-US" smtClean="0"/>
              <a:pPr/>
              <a:t>10</a:t>
            </a:fld>
            <a:endParaRPr lang="en-US" dirty="0"/>
          </a:p>
        </p:txBody>
      </p:sp>
    </p:spTree>
    <p:extLst>
      <p:ext uri="{BB962C8B-B14F-4D97-AF65-F5344CB8AC3E}">
        <p14:creationId xmlns:p14="http://schemas.microsoft.com/office/powerpoint/2010/main" val="29956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96D-956F-48D3-907E-F068349C94DC}"/>
              </a:ext>
            </a:extLst>
          </p:cNvPr>
          <p:cNvSpPr>
            <a:spLocks noGrp="1"/>
          </p:cNvSpPr>
          <p:nvPr>
            <p:ph type="title"/>
          </p:nvPr>
        </p:nvSpPr>
        <p:spPr>
          <a:xfrm>
            <a:off x="161544" y="-161961"/>
            <a:ext cx="11887200" cy="1325563"/>
          </a:xfrm>
        </p:spPr>
        <p:txBody>
          <a:bodyPr/>
          <a:lstStyle/>
          <a:p>
            <a:r>
              <a:rPr lang="en-US" dirty="0"/>
              <a:t>CSPP Eligibility Criteria (Current Law)</a:t>
            </a:r>
          </a:p>
        </p:txBody>
      </p:sp>
      <p:sp>
        <p:nvSpPr>
          <p:cNvPr id="3" name="Content Placeholder 2">
            <a:extLst>
              <a:ext uri="{FF2B5EF4-FFF2-40B4-BE49-F238E27FC236}">
                <a16:creationId xmlns:a16="http://schemas.microsoft.com/office/drawing/2014/main" id="{7F5FDC6C-2A2C-41DC-99E7-3F4D0EEC70BA}"/>
              </a:ext>
            </a:extLst>
          </p:cNvPr>
          <p:cNvSpPr>
            <a:spLocks noGrp="1"/>
          </p:cNvSpPr>
          <p:nvPr>
            <p:ph idx="1"/>
          </p:nvPr>
        </p:nvSpPr>
        <p:spPr>
          <a:xfrm>
            <a:off x="136358" y="987390"/>
            <a:ext cx="11887200" cy="5236947"/>
          </a:xfrm>
        </p:spPr>
        <p:txBody>
          <a:bodyPr vert="horz" lIns="91440" tIns="45720" rIns="91440" bIns="45720" rtlCol="0" anchor="t">
            <a:normAutofit fontScale="85000" lnSpcReduction="20000"/>
          </a:bodyPr>
          <a:lstStyle/>
          <a:p>
            <a:pPr indent="0">
              <a:spcAft>
                <a:spcPts val="1200"/>
              </a:spcAft>
              <a:buNone/>
            </a:pPr>
            <a:r>
              <a:rPr lang="en-US" sz="3100" dirty="0">
                <a:ea typeface="+mn-lt"/>
                <a:cs typeface="Arial"/>
              </a:rPr>
              <a:t>Three and four-year old children–as well as TK and kindergarten-age children are eligible for part- and full-day CSPP if the child's family is:</a:t>
            </a:r>
            <a:endParaRPr lang="en-US" sz="3100" dirty="0">
              <a:latin typeface="Calibri" panose="020F0502020204030204"/>
              <a:ea typeface="+mn-lt"/>
              <a:cs typeface="Calibri" panose="020F0502020204030204"/>
            </a:endParaRPr>
          </a:p>
          <a:p>
            <a:pPr marL="742950" indent="-514350">
              <a:spcBef>
                <a:spcPts val="800"/>
              </a:spcBef>
              <a:spcAft>
                <a:spcPts val="800"/>
              </a:spcAft>
              <a:buAutoNum type="arabicPeriod"/>
            </a:pPr>
            <a:r>
              <a:rPr lang="en-US" sz="2800">
                <a:ea typeface="+mn-lt"/>
                <a:cs typeface="Arial"/>
              </a:rPr>
              <a:t>A current </a:t>
            </a:r>
            <a:r>
              <a:rPr lang="en-US" sz="2800" dirty="0">
                <a:ea typeface="+mn-lt"/>
                <a:cs typeface="Arial"/>
              </a:rPr>
              <a:t>aid recipient</a:t>
            </a:r>
            <a:endParaRPr lang="en-US" sz="2800" dirty="0">
              <a:latin typeface="Calibri" panose="020F0502020204030204"/>
              <a:ea typeface="+mn-lt"/>
              <a:cs typeface="Calibri" panose="020F0502020204030204"/>
            </a:endParaRPr>
          </a:p>
          <a:p>
            <a:pPr marL="742950" indent="-514350">
              <a:spcBef>
                <a:spcPts val="800"/>
              </a:spcBef>
              <a:spcAft>
                <a:spcPts val="800"/>
              </a:spcAft>
              <a:buAutoNum type="arabicPeriod"/>
            </a:pPr>
            <a:r>
              <a:rPr lang="en-US" sz="2800" dirty="0">
                <a:ea typeface="+mn-lt"/>
                <a:cs typeface="Arial"/>
              </a:rPr>
              <a:t>Income eligible (income below 85 percent of state median income)</a:t>
            </a:r>
            <a:endParaRPr lang="en-US" sz="2800" dirty="0">
              <a:ea typeface="+mn-lt"/>
              <a:cs typeface="+mn-lt"/>
            </a:endParaRPr>
          </a:p>
          <a:p>
            <a:pPr marL="742950" indent="-514350">
              <a:spcBef>
                <a:spcPts val="800"/>
              </a:spcBef>
              <a:spcAft>
                <a:spcPts val="800"/>
              </a:spcAft>
              <a:buFont typeface="+mj-lt"/>
              <a:buAutoNum type="arabicPeriod"/>
            </a:pPr>
            <a:r>
              <a:rPr lang="en-US" sz="2800" dirty="0">
                <a:ea typeface="+mn-lt"/>
                <a:cs typeface="Arial"/>
              </a:rPr>
              <a:t>Homeless</a:t>
            </a:r>
          </a:p>
          <a:p>
            <a:pPr marL="742950" indent="-514350">
              <a:spcBef>
                <a:spcPts val="800"/>
              </a:spcBef>
              <a:spcAft>
                <a:spcPts val="800"/>
              </a:spcAft>
              <a:buFont typeface="+mj-lt"/>
              <a:buAutoNum type="arabicPeriod"/>
            </a:pPr>
            <a:r>
              <a:rPr lang="en-US" sz="2800" dirty="0">
                <a:ea typeface="+mn-lt"/>
                <a:cs typeface="Arial"/>
              </a:rPr>
              <a:t>One whose children receive child protective services or identified or at risk </a:t>
            </a:r>
          </a:p>
          <a:p>
            <a:pPr marL="742950" indent="-514350">
              <a:spcBef>
                <a:spcPts val="800"/>
              </a:spcBef>
              <a:spcAft>
                <a:spcPts val="800"/>
              </a:spcAft>
              <a:buAutoNum type="arabicPeriod"/>
            </a:pPr>
            <a:r>
              <a:rPr lang="en-US" sz="2800" dirty="0">
                <a:ea typeface="+mn-lt"/>
                <a:cs typeface="Arial"/>
              </a:rPr>
              <a:t>Lives within and attends a CSPP program within the attendance boundaries of a school where 80 percent or more of pupils are eligible for free- or reduced-price meals</a:t>
            </a:r>
            <a:endParaRPr lang="en-US" sz="2800" dirty="0">
              <a:ea typeface="+mn-lt"/>
              <a:cs typeface="Calibri" panose="020F0502020204030204"/>
            </a:endParaRPr>
          </a:p>
          <a:p>
            <a:pPr indent="0">
              <a:spcBef>
                <a:spcPts val="1200"/>
              </a:spcBef>
              <a:spcAft>
                <a:spcPts val="1000"/>
              </a:spcAft>
              <a:buNone/>
            </a:pPr>
            <a:r>
              <a:rPr lang="en-US" sz="3100" dirty="0">
                <a:ea typeface="+mn-lt"/>
                <a:cs typeface="Arial"/>
              </a:rPr>
              <a:t>For Part-Day CSPP only:</a:t>
            </a:r>
            <a:r>
              <a:rPr lang="en-US" sz="3700" dirty="0">
                <a:ea typeface="+mn-lt"/>
                <a:cs typeface="Arial"/>
              </a:rPr>
              <a:t> </a:t>
            </a:r>
            <a:endParaRPr lang="en-US" sz="3700" dirty="0">
              <a:ea typeface="+mn-lt"/>
              <a:cs typeface="Calibri" panose="020F0502020204030204"/>
            </a:endParaRPr>
          </a:p>
          <a:p>
            <a:pPr marL="742950" indent="-514350">
              <a:buFont typeface="+mj-lt"/>
              <a:buAutoNum type="arabicPeriod"/>
            </a:pPr>
            <a:r>
              <a:rPr lang="en-US" sz="2800" dirty="0">
                <a:ea typeface="+mn-lt"/>
                <a:cs typeface="Arial"/>
              </a:rPr>
              <a:t>Children from families with incomes slightly above the income threshold</a:t>
            </a:r>
          </a:p>
          <a:p>
            <a:pPr marL="742950" indent="-514350">
              <a:buFont typeface="+mj-lt"/>
              <a:buAutoNum type="arabicPeriod"/>
            </a:pPr>
            <a:r>
              <a:rPr lang="en-US" sz="2800" dirty="0">
                <a:ea typeface="+mn-lt"/>
                <a:cs typeface="Arial"/>
              </a:rPr>
              <a:t>Children with exceptional needs with income above eligibility threshold</a:t>
            </a:r>
            <a:endParaRPr lang="en-US" sz="2800" dirty="0">
              <a:latin typeface="Arial" panose="020B0604020202020204" pitchFamily="34" charset="0"/>
              <a:ea typeface="+mn-lt"/>
              <a:cs typeface="Calibri"/>
            </a:endParaRPr>
          </a:p>
        </p:txBody>
      </p:sp>
      <p:sp>
        <p:nvSpPr>
          <p:cNvPr id="4" name="Slide Number Placeholder 3">
            <a:extLst>
              <a:ext uri="{FF2B5EF4-FFF2-40B4-BE49-F238E27FC236}">
                <a16:creationId xmlns:a16="http://schemas.microsoft.com/office/drawing/2014/main" id="{4B3F1949-427F-472A-A66A-5B131627AE6D}"/>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221720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870-12C9-4E47-8D00-55A930498411}"/>
              </a:ext>
            </a:extLst>
          </p:cNvPr>
          <p:cNvSpPr>
            <a:spLocks noGrp="1"/>
          </p:cNvSpPr>
          <p:nvPr>
            <p:ph type="title"/>
          </p:nvPr>
        </p:nvSpPr>
        <p:spPr>
          <a:xfrm>
            <a:off x="152400" y="-182033"/>
            <a:ext cx="11887200" cy="822113"/>
          </a:xfrm>
        </p:spPr>
        <p:txBody>
          <a:bodyPr/>
          <a:lstStyle/>
          <a:p>
            <a:r>
              <a:rPr lang="en-US" dirty="0"/>
              <a:t>Selected CSPP Programmatic Standards</a:t>
            </a:r>
          </a:p>
        </p:txBody>
      </p:sp>
      <p:graphicFrame>
        <p:nvGraphicFramePr>
          <p:cNvPr id="5" name="Content Placeholder 4">
            <a:extLst>
              <a:ext uri="{FF2B5EF4-FFF2-40B4-BE49-F238E27FC236}">
                <a16:creationId xmlns:a16="http://schemas.microsoft.com/office/drawing/2014/main" id="{EE1393FF-FDD3-4EB2-8226-824681140B63}"/>
              </a:ext>
            </a:extLst>
          </p:cNvPr>
          <p:cNvGraphicFramePr>
            <a:graphicFrameLocks noGrp="1"/>
          </p:cNvGraphicFramePr>
          <p:nvPr>
            <p:ph idx="1"/>
            <p:extLst>
              <p:ext uri="{D42A27DB-BD31-4B8C-83A1-F6EECF244321}">
                <p14:modId xmlns:p14="http://schemas.microsoft.com/office/powerpoint/2010/main" val="3932208026"/>
              </p:ext>
            </p:extLst>
          </p:nvPr>
        </p:nvGraphicFramePr>
        <p:xfrm>
          <a:off x="0" y="534367"/>
          <a:ext cx="12192000" cy="5852160"/>
        </p:xfrm>
        <a:graphic>
          <a:graphicData uri="http://schemas.openxmlformats.org/drawingml/2006/table">
            <a:tbl>
              <a:tblPr firstRow="1" bandRow="1">
                <a:tableStyleId>{306799F8-075E-4A3A-A7F6-7FBC6576F1A4}</a:tableStyleId>
              </a:tblPr>
              <a:tblGrid>
                <a:gridCol w="2519985">
                  <a:extLst>
                    <a:ext uri="{9D8B030D-6E8A-4147-A177-3AD203B41FA5}">
                      <a16:colId xmlns:a16="http://schemas.microsoft.com/office/drawing/2014/main" val="2375964675"/>
                    </a:ext>
                  </a:extLst>
                </a:gridCol>
                <a:gridCol w="9672015">
                  <a:extLst>
                    <a:ext uri="{9D8B030D-6E8A-4147-A177-3AD203B41FA5}">
                      <a16:colId xmlns:a16="http://schemas.microsoft.com/office/drawing/2014/main" val="1077768621"/>
                    </a:ext>
                  </a:extLst>
                </a:gridCol>
              </a:tblGrid>
              <a:tr h="455482">
                <a:tc>
                  <a:txBody>
                    <a:bodyPr/>
                    <a:lstStyle/>
                    <a:p>
                      <a:r>
                        <a:rPr lang="en-US" sz="2400" dirty="0">
                          <a:solidFill>
                            <a:srgbClr val="000000"/>
                          </a:solidFill>
                        </a:rPr>
                        <a:t>Item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US" sz="2400" dirty="0">
                          <a:solidFill>
                            <a:srgbClr val="000000"/>
                          </a:solidFill>
                        </a:rPr>
                        <a:t>More Details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64677223"/>
                  </a:ext>
                </a:extLst>
              </a:tr>
              <a:tr h="1548640">
                <a:tc>
                  <a:txBody>
                    <a:bodyPr/>
                    <a:lstStyle/>
                    <a:p>
                      <a:r>
                        <a:rPr lang="en-US" sz="2400" b="1" dirty="0">
                          <a:solidFill>
                            <a:srgbClr val="000000"/>
                          </a:solidFill>
                        </a:rPr>
                        <a:t>Environment Rating Scales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285750" indent="-285750">
                        <a:buFont typeface="Arial" panose="020B0604020202020204" pitchFamily="34" charset="0"/>
                        <a:buChar char="•"/>
                      </a:pPr>
                      <a:r>
                        <a:rPr lang="en-US" sz="2400" dirty="0">
                          <a:solidFill>
                            <a:srgbClr val="000000"/>
                          </a:solidFill>
                        </a:rPr>
                        <a:t>For preschool, instrument is the Early Childhood Environment Rating Scale, Revised Edition, 1998 (ECERS-R) </a:t>
                      </a:r>
                    </a:p>
                    <a:p>
                      <a:pPr marL="285750" indent="-285750">
                        <a:buFont typeface="Arial" panose="020B0604020202020204" pitchFamily="34" charset="0"/>
                        <a:buChar char="•"/>
                      </a:pPr>
                      <a:r>
                        <a:rPr lang="en-US" sz="2400" dirty="0">
                          <a:solidFill>
                            <a:srgbClr val="000000"/>
                          </a:solidFill>
                        </a:rPr>
                        <a:t>Must be completed annually as part of the self-evaluation process</a:t>
                      </a:r>
                    </a:p>
                    <a:p>
                      <a:pPr marL="285750" indent="-285750">
                        <a:buFont typeface="Arial" panose="020B0604020202020204" pitchFamily="34" charset="0"/>
                        <a:buChar char="•"/>
                      </a:pPr>
                      <a:r>
                        <a:rPr lang="en-US" sz="2400" dirty="0">
                          <a:solidFill>
                            <a:srgbClr val="000000"/>
                          </a:solidFill>
                        </a:rPr>
                        <a:t>Achieve a minimum average score of "good" on each subscale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7001469"/>
                  </a:ext>
                </a:extLst>
              </a:tr>
              <a:tr h="1913026">
                <a:tc>
                  <a:txBody>
                    <a:bodyPr/>
                    <a:lstStyle/>
                    <a:p>
                      <a:r>
                        <a:rPr lang="en-US" sz="2400" b="1" dirty="0">
                          <a:solidFill>
                            <a:srgbClr val="000000"/>
                          </a:solidFill>
                        </a:rPr>
                        <a:t>Staffing and Ratios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342900" indent="-342900">
                        <a:buFont typeface="Arial" panose="020B0604020202020204" pitchFamily="34" charset="0"/>
                        <a:buChar char="•"/>
                      </a:pPr>
                      <a:r>
                        <a:rPr lang="en-US" sz="2400" dirty="0">
                          <a:solidFill>
                            <a:srgbClr val="000000"/>
                          </a:solidFill>
                        </a:rPr>
                        <a:t>Maintain a minimum of a 1:8 adult-child ratio and 1:24 teacher-child ratio</a:t>
                      </a:r>
                    </a:p>
                    <a:p>
                      <a:pPr marL="342900" indent="-342900">
                        <a:buFont typeface="Arial" panose="020B0604020202020204" pitchFamily="34" charset="0"/>
                        <a:buChar char="•"/>
                      </a:pPr>
                      <a:r>
                        <a:rPr lang="en-US" sz="2400" dirty="0">
                          <a:solidFill>
                            <a:srgbClr val="000000"/>
                          </a:solidFill>
                        </a:rPr>
                        <a:t>Teacher must have at least a Child Development Associate Teacher Permit</a:t>
                      </a:r>
                    </a:p>
                    <a:p>
                      <a:pPr marL="342900" indent="-342900">
                        <a:buFont typeface="Arial" panose="020B0604020202020204" pitchFamily="34" charset="0"/>
                        <a:buChar char="•"/>
                      </a:pPr>
                      <a:r>
                        <a:rPr lang="en-US" sz="2400" dirty="0">
                          <a:solidFill>
                            <a:srgbClr val="000000"/>
                          </a:solidFill>
                        </a:rPr>
                        <a:t>Adult means someone at least 18 years of age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0882488"/>
                  </a:ext>
                </a:extLst>
              </a:tr>
              <a:tr h="1913026">
                <a:tc>
                  <a:txBody>
                    <a:bodyPr/>
                    <a:lstStyle/>
                    <a:p>
                      <a:r>
                        <a:rPr lang="en-US" sz="2400" b="1" dirty="0">
                          <a:solidFill>
                            <a:srgbClr val="000000"/>
                          </a:solidFill>
                        </a:rPr>
                        <a:t>Desired Results Developmental Profile (DRDP)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342900" indent="-342900">
                        <a:buFont typeface="Arial" panose="020B0604020202020204" pitchFamily="34" charset="0"/>
                        <a:buChar char="•"/>
                      </a:pPr>
                      <a:r>
                        <a:rPr lang="en-US" sz="2400" dirty="0">
                          <a:solidFill>
                            <a:srgbClr val="000000"/>
                          </a:solidFill>
                        </a:rPr>
                        <a:t>Must use an age-appropriate version of the DRDP: Comprehensive View, Fundamental View, or Essential View of the DRDP Preschool </a:t>
                      </a:r>
                    </a:p>
                    <a:p>
                      <a:pPr marL="342900" indent="-342900">
                        <a:buFont typeface="Arial" panose="020B0604020202020204" pitchFamily="34" charset="0"/>
                        <a:buChar char="•"/>
                      </a:pPr>
                      <a:r>
                        <a:rPr lang="en-US" sz="2400" dirty="0">
                          <a:solidFill>
                            <a:srgbClr val="000000"/>
                          </a:solidFill>
                        </a:rPr>
                        <a:t>Initial DRDP completed for each child between 60 and 90 calendar days</a:t>
                      </a:r>
                    </a:p>
                    <a:p>
                      <a:pPr marL="342900" indent="-342900">
                        <a:buFont typeface="Arial" panose="020B0604020202020204" pitchFamily="34" charset="0"/>
                        <a:buChar char="•"/>
                      </a:pPr>
                      <a:r>
                        <a:rPr lang="en-US" sz="2400" dirty="0">
                          <a:solidFill>
                            <a:srgbClr val="000000"/>
                          </a:solidFill>
                        </a:rPr>
                        <a:t>Second rating period six months after the initial rating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1037233"/>
                  </a:ext>
                </a:extLst>
              </a:tr>
            </a:tbl>
          </a:graphicData>
        </a:graphic>
      </p:graphicFrame>
      <p:sp>
        <p:nvSpPr>
          <p:cNvPr id="4" name="Slide Number Placeholder 3">
            <a:extLst>
              <a:ext uri="{FF2B5EF4-FFF2-40B4-BE49-F238E27FC236}">
                <a16:creationId xmlns:a16="http://schemas.microsoft.com/office/drawing/2014/main" id="{D4D63F90-682A-47DA-BCF2-247A81EBD49C}"/>
              </a:ext>
            </a:extLst>
          </p:cNvPr>
          <p:cNvSpPr>
            <a:spLocks noGrp="1"/>
          </p:cNvSpPr>
          <p:nvPr>
            <p:ph type="sldNum" sz="quarter" idx="10"/>
          </p:nvPr>
        </p:nvSpPr>
        <p:spPr>
          <a:xfrm>
            <a:off x="9396186" y="6418533"/>
            <a:ext cx="2743200" cy="365125"/>
          </a:xfrm>
        </p:spPr>
        <p:txBody>
          <a:bodyPr/>
          <a:lstStyle/>
          <a:p>
            <a:fld id="{432ED76D-8188-4B28-B316-CD85396F47B0}" type="slidenum">
              <a:rPr lang="en-US" smtClean="0"/>
              <a:pPr/>
              <a:t>12</a:t>
            </a:fld>
            <a:endParaRPr lang="en-US" dirty="0"/>
          </a:p>
        </p:txBody>
      </p:sp>
    </p:spTree>
    <p:extLst>
      <p:ext uri="{BB962C8B-B14F-4D97-AF65-F5344CB8AC3E}">
        <p14:creationId xmlns:p14="http://schemas.microsoft.com/office/powerpoint/2010/main" val="33562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EE64C47-7D15-4059-911D-48C9423065B7}"/>
              </a:ext>
            </a:extLst>
          </p:cNvPr>
          <p:cNvSpPr>
            <a:spLocks noGrp="1"/>
          </p:cNvSpPr>
          <p:nvPr>
            <p:ph type="ctrTitle"/>
          </p:nvPr>
        </p:nvSpPr>
        <p:spPr>
          <a:xfrm>
            <a:off x="156754" y="0"/>
            <a:ext cx="6844938" cy="4454434"/>
          </a:xfrm>
        </p:spPr>
        <p:txBody>
          <a:bodyPr>
            <a:normAutofit fontScale="90000"/>
          </a:bodyPr>
          <a:lstStyle/>
          <a:p>
            <a:r>
              <a:rPr lang="en-US" sz="4700" b="1" dirty="0">
                <a:latin typeface="Arial" panose="020B0604020202020204" pitchFamily="34" charset="0"/>
                <a:cs typeface="Arial" panose="020B0604020202020204" pitchFamily="34" charset="0"/>
              </a:rPr>
              <a:t>Partnering with Head Start:</a:t>
            </a:r>
            <a:br>
              <a:rPr lang="en-US" sz="4700" b="1" dirty="0">
                <a:latin typeface="Arial" panose="020B0604020202020204" pitchFamily="34" charset="0"/>
                <a:cs typeface="Arial" panose="020B0604020202020204" pitchFamily="34" charset="0"/>
              </a:rPr>
            </a:br>
            <a:br>
              <a:rPr lang="en-US" sz="4700" b="1" dirty="0">
                <a:latin typeface="Arial" panose="020B0604020202020204" pitchFamily="34" charset="0"/>
                <a:cs typeface="Arial" panose="020B0604020202020204" pitchFamily="34" charset="0"/>
              </a:rPr>
            </a:br>
            <a:r>
              <a:rPr lang="en-US" sz="4700" dirty="0">
                <a:latin typeface="Arial" panose="020B0604020202020204" pitchFamily="34" charset="0"/>
                <a:cs typeface="Arial" panose="020B0604020202020204" pitchFamily="34" charset="0"/>
              </a:rPr>
              <a:t>U.S. Department of Health &amp; Human Services and the Office of Head Start</a:t>
            </a:r>
            <a:br>
              <a:rPr lang="en-US" dirty="0"/>
            </a:br>
            <a:endParaRPr lang="en-US" dirty="0"/>
          </a:p>
        </p:txBody>
      </p:sp>
      <p:sp>
        <p:nvSpPr>
          <p:cNvPr id="6" name="Content Placeholder 5">
            <a:extLst>
              <a:ext uri="{FF2B5EF4-FFF2-40B4-BE49-F238E27FC236}">
                <a16:creationId xmlns:a16="http://schemas.microsoft.com/office/drawing/2014/main" id="{09130934-DE02-4299-9F4E-09CED36DF8DE}"/>
              </a:ext>
            </a:extLst>
          </p:cNvPr>
          <p:cNvSpPr>
            <a:spLocks noGrp="1"/>
          </p:cNvSpPr>
          <p:nvPr>
            <p:ph sz="quarter" idx="13"/>
          </p:nvPr>
        </p:nvSpPr>
        <p:spPr>
          <a:xfrm>
            <a:off x="137207" y="5368835"/>
            <a:ext cx="1351960" cy="457199"/>
          </a:xfrm>
        </p:spPr>
        <p:txBody>
          <a:bodyPr>
            <a:normAutofit/>
          </a:bodyPr>
          <a:lstStyle/>
          <a:p>
            <a:pPr marL="0" indent="0" algn="ctr">
              <a:buNone/>
            </a:pPr>
            <a:r>
              <a:rPr lang="en-US" sz="2600" dirty="0">
                <a:solidFill>
                  <a:schemeClr val="bg1"/>
                </a:solidFill>
                <a:latin typeface="Arial" panose="020B0604020202020204" pitchFamily="34" charset="0"/>
                <a:cs typeface="Arial" panose="020B0604020202020204" pitchFamily="34" charset="0"/>
              </a:rPr>
              <a:t>2022</a:t>
            </a:r>
          </a:p>
          <a:p>
            <a:pPr marL="0" indent="0" algn="ctr">
              <a:buNone/>
            </a:pPr>
            <a:endParaRPr lang="en-US" sz="4200" dirty="0"/>
          </a:p>
        </p:txBody>
      </p:sp>
      <p:pic>
        <p:nvPicPr>
          <p:cNvPr id="11" name="Content Placeholder 10">
            <a:extLst>
              <a:ext uri="{FF2B5EF4-FFF2-40B4-BE49-F238E27FC236}">
                <a16:creationId xmlns:a16="http://schemas.microsoft.com/office/drawing/2014/main" id="{C64A8FCF-CE5B-43F4-8EB7-E4DE91C2C0FD}"/>
              </a:ext>
              <a:ext uri="{C183D7F6-B498-43B3-948B-1728B52AA6E4}">
                <adec:decorative xmlns:adec="http://schemas.microsoft.com/office/drawing/2017/decorative" val="1"/>
              </a:ext>
            </a:extLst>
          </p:cNvPr>
          <p:cNvPicPr>
            <a:picLocks noGrp="1" noChangeAspect="1"/>
          </p:cNvPicPr>
          <p:nvPr>
            <p:ph sz="quarter" idx="14"/>
          </p:nvPr>
        </p:nvPicPr>
        <p:blipFill>
          <a:blip r:embed="rId2"/>
          <a:stretch>
            <a:fillRect/>
          </a:stretch>
        </p:blipFill>
        <p:spPr>
          <a:xfrm>
            <a:off x="6085298" y="5398119"/>
            <a:ext cx="838017" cy="934516"/>
          </a:xfrm>
          <a:prstGeom prst="rect">
            <a:avLst/>
          </a:prstGeom>
        </p:spPr>
      </p:pic>
      <p:sp>
        <p:nvSpPr>
          <p:cNvPr id="3" name="Slide Number Placeholder 2">
            <a:extLst>
              <a:ext uri="{FF2B5EF4-FFF2-40B4-BE49-F238E27FC236}">
                <a16:creationId xmlns:a16="http://schemas.microsoft.com/office/drawing/2014/main" id="{5154C037-EE17-4887-BCC5-7A0069379485}"/>
              </a:ext>
            </a:extLst>
          </p:cNvPr>
          <p:cNvSpPr>
            <a:spLocks noGrp="1"/>
          </p:cNvSpPr>
          <p:nvPr>
            <p:ph type="sldNum" sz="quarter" idx="12"/>
          </p:nvPr>
        </p:nvSpPr>
        <p:spPr/>
        <p:txBody>
          <a:bodyPr/>
          <a:lstStyle/>
          <a:p>
            <a:fld id="{34FA3455-394A-44DF-8A43-530CAAAA4506}" type="slidenum">
              <a:rPr lang="en-US" smtClean="0"/>
              <a:t>13</a:t>
            </a:fld>
            <a:endParaRPr lang="en-US" dirty="0"/>
          </a:p>
        </p:txBody>
      </p:sp>
    </p:spTree>
    <p:extLst>
      <p:ext uri="{BB962C8B-B14F-4D97-AF65-F5344CB8AC3E}">
        <p14:creationId xmlns:p14="http://schemas.microsoft.com/office/powerpoint/2010/main" val="237379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8024-0482-45BA-B1D9-E6172D17AC39}"/>
              </a:ext>
            </a:extLst>
          </p:cNvPr>
          <p:cNvSpPr>
            <a:spLocks noGrp="1"/>
          </p:cNvSpPr>
          <p:nvPr>
            <p:ph type="title"/>
          </p:nvPr>
        </p:nvSpPr>
        <p:spPr>
          <a:xfrm>
            <a:off x="156737" y="1192361"/>
            <a:ext cx="11176000" cy="762000"/>
          </a:xfrm>
        </p:spPr>
        <p:txBody>
          <a:bodyPr/>
          <a:lstStyle/>
          <a:p>
            <a:r>
              <a:rPr lang="en-US" b="1" dirty="0"/>
              <a:t>Purpose of Head Start</a:t>
            </a:r>
          </a:p>
        </p:txBody>
      </p:sp>
      <p:sp>
        <p:nvSpPr>
          <p:cNvPr id="3" name="Content Placeholder 2">
            <a:extLst>
              <a:ext uri="{FF2B5EF4-FFF2-40B4-BE49-F238E27FC236}">
                <a16:creationId xmlns:a16="http://schemas.microsoft.com/office/drawing/2014/main" id="{1E95E90A-5B0F-45E3-8549-06CB259197D8}"/>
              </a:ext>
            </a:extLst>
          </p:cNvPr>
          <p:cNvSpPr>
            <a:spLocks noGrp="1"/>
          </p:cNvSpPr>
          <p:nvPr>
            <p:ph sz="half" idx="1"/>
          </p:nvPr>
        </p:nvSpPr>
        <p:spPr>
          <a:xfrm>
            <a:off x="100361" y="2228682"/>
            <a:ext cx="12091639" cy="2191215"/>
          </a:xfrm>
        </p:spPr>
        <p:txBody>
          <a:bodyPr/>
          <a:lstStyle/>
          <a:p>
            <a:pPr marL="0" indent="0">
              <a:buNone/>
            </a:pPr>
            <a:r>
              <a:rPr lang="en-US" sz="2600" dirty="0"/>
              <a:t>To promote the school readiness of low-income children by enhancing their cognitive, social, and emotional development in a learning environment that supports their growth comprehensively through the provision to children and their families of health, educational, nutritional, social, and other services that are determined, based on family needs assessments, to be necessary.</a:t>
            </a:r>
          </a:p>
        </p:txBody>
      </p:sp>
      <p:sp>
        <p:nvSpPr>
          <p:cNvPr id="5" name="Slide Number Placeholder 4">
            <a:extLst>
              <a:ext uri="{FF2B5EF4-FFF2-40B4-BE49-F238E27FC236}">
                <a16:creationId xmlns:a16="http://schemas.microsoft.com/office/drawing/2014/main" id="{AA91CCA0-DE13-42C7-B94A-90CEA378BB1A}"/>
              </a:ext>
            </a:extLst>
          </p:cNvPr>
          <p:cNvSpPr>
            <a:spLocks noGrp="1"/>
          </p:cNvSpPr>
          <p:nvPr>
            <p:ph type="sldNum" sz="quarter" idx="10"/>
          </p:nvPr>
        </p:nvSpPr>
        <p:spPr>
          <a:xfrm>
            <a:off x="11495668" y="6415668"/>
            <a:ext cx="696332" cy="442332"/>
          </a:xfrm>
        </p:spPr>
        <p:txBody>
          <a:bodyPr/>
          <a:lstStyle/>
          <a:p>
            <a:pPr>
              <a:defRPr/>
            </a:pPr>
            <a:fld id="{649F5351-C186-419F-A4C6-9A263B2BE01A}" type="slidenum">
              <a:rPr lang="en-US" altLang="en-US" sz="2400" smtClean="0"/>
              <a:pPr>
                <a:defRPr/>
              </a:pPr>
              <a:t>14</a:t>
            </a:fld>
            <a:endParaRPr lang="en-US" altLang="en-US" sz="2400" dirty="0"/>
          </a:p>
        </p:txBody>
      </p:sp>
    </p:spTree>
    <p:extLst>
      <p:ext uri="{BB962C8B-B14F-4D97-AF65-F5344CB8AC3E}">
        <p14:creationId xmlns:p14="http://schemas.microsoft.com/office/powerpoint/2010/main" val="411843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8F1F14-5B76-44E0-85B4-E13443F3F39A}"/>
              </a:ext>
            </a:extLst>
          </p:cNvPr>
          <p:cNvSpPr>
            <a:spLocks noGrp="1"/>
          </p:cNvSpPr>
          <p:nvPr>
            <p:ph type="title"/>
          </p:nvPr>
        </p:nvSpPr>
        <p:spPr/>
        <p:txBody>
          <a:bodyPr/>
          <a:lstStyle/>
          <a:p>
            <a:r>
              <a:rPr lang="en-US" altLang="en-US" b="1" dirty="0">
                <a:latin typeface="Arial"/>
                <a:cs typeface="Arial"/>
              </a:rPr>
              <a:t>Early Head Start Eligibility</a:t>
            </a:r>
            <a:endParaRPr lang="en-US" dirty="0"/>
          </a:p>
        </p:txBody>
      </p:sp>
      <p:sp>
        <p:nvSpPr>
          <p:cNvPr id="3" name="Content Placeholder 2">
            <a:extLst>
              <a:ext uri="{FF2B5EF4-FFF2-40B4-BE49-F238E27FC236}">
                <a16:creationId xmlns:a16="http://schemas.microsoft.com/office/drawing/2014/main" id="{1139B831-4A72-4927-8731-20ABC1EB52DE}"/>
              </a:ext>
            </a:extLst>
          </p:cNvPr>
          <p:cNvSpPr>
            <a:spLocks noGrp="1"/>
          </p:cNvSpPr>
          <p:nvPr>
            <p:ph sz="quarter" idx="11"/>
          </p:nvPr>
        </p:nvSpPr>
        <p:spPr>
          <a:xfrm>
            <a:off x="296524" y="1808578"/>
            <a:ext cx="5607887" cy="5049422"/>
          </a:xfrm>
        </p:spPr>
        <p:txBody>
          <a:bodyPr/>
          <a:lstStyle/>
          <a:p>
            <a:pPr marL="0" indent="0" algn="ctr">
              <a:buNone/>
            </a:pPr>
            <a:r>
              <a:rPr lang="en-US" sz="2400" b="1" dirty="0">
                <a:solidFill>
                  <a:srgbClr val="C00000"/>
                </a:solidFill>
                <a:latin typeface="Arial"/>
                <a:cs typeface="Arial"/>
              </a:rPr>
              <a:t>Age</a:t>
            </a:r>
            <a:r>
              <a:rPr lang="en-US" sz="2400" dirty="0">
                <a:solidFill>
                  <a:srgbClr val="C00000"/>
                </a:solidFill>
                <a:latin typeface="Arial"/>
                <a:cs typeface="Arial"/>
              </a:rPr>
              <a:t>​</a:t>
            </a:r>
          </a:p>
          <a:p>
            <a:pPr marL="0" indent="0" algn="ctr">
              <a:buNone/>
            </a:pPr>
            <a:r>
              <a:rPr lang="en-US" sz="2400" b="1" dirty="0">
                <a:solidFill>
                  <a:srgbClr val="333399"/>
                </a:solidFill>
                <a:latin typeface="Arial"/>
                <a:cs typeface="Arial"/>
              </a:rPr>
              <a:t>Pregnant Women &amp; </a:t>
            </a:r>
            <a:r>
              <a:rPr lang="en-US" sz="2400" dirty="0">
                <a:solidFill>
                  <a:srgbClr val="333399"/>
                </a:solidFill>
                <a:latin typeface="Arial"/>
                <a:cs typeface="Arial"/>
              </a:rPr>
              <a:t>​</a:t>
            </a:r>
          </a:p>
          <a:p>
            <a:pPr marL="0" indent="0" algn="ctr">
              <a:buNone/>
            </a:pPr>
            <a:r>
              <a:rPr lang="en-US" sz="2400" b="1" dirty="0">
                <a:solidFill>
                  <a:srgbClr val="333399"/>
                </a:solidFill>
                <a:latin typeface="Arial"/>
                <a:cs typeface="Arial"/>
              </a:rPr>
              <a:t>Children Birth to Age 3</a:t>
            </a:r>
            <a:r>
              <a:rPr lang="en-US" sz="2400" dirty="0">
                <a:solidFill>
                  <a:srgbClr val="333399"/>
                </a:solidFill>
                <a:latin typeface="Arial"/>
                <a:cs typeface="Arial"/>
              </a:rPr>
              <a:t>​</a:t>
            </a:r>
          </a:p>
          <a:p>
            <a:pPr marL="0" indent="0" algn="ctr">
              <a:buNone/>
            </a:pPr>
            <a:r>
              <a:rPr lang="en-US" sz="2400" b="1" dirty="0">
                <a:solidFill>
                  <a:srgbClr val="C00000"/>
                </a:solidFill>
                <a:latin typeface="Arial"/>
                <a:cs typeface="Arial"/>
              </a:rPr>
              <a:t>Income</a:t>
            </a:r>
            <a:r>
              <a:rPr lang="en-US" sz="2400" dirty="0">
                <a:solidFill>
                  <a:srgbClr val="C00000"/>
                </a:solidFill>
                <a:latin typeface="Arial"/>
                <a:cs typeface="Arial"/>
              </a:rPr>
              <a:t>​</a:t>
            </a:r>
          </a:p>
          <a:p>
            <a:pPr marL="0" indent="0" algn="ctr">
              <a:buNone/>
            </a:pPr>
            <a:r>
              <a:rPr lang="en-US" sz="2400" b="1" dirty="0">
                <a:solidFill>
                  <a:srgbClr val="333399"/>
                </a:solidFill>
                <a:latin typeface="Arial"/>
                <a:cs typeface="Arial"/>
              </a:rPr>
              <a:t>≤ Federal Income Guidelines*</a:t>
            </a:r>
            <a:r>
              <a:rPr lang="en-US" sz="2400" dirty="0">
                <a:solidFill>
                  <a:srgbClr val="333399"/>
                </a:solidFill>
                <a:latin typeface="Arial"/>
                <a:cs typeface="Arial"/>
              </a:rPr>
              <a:t>​</a:t>
            </a:r>
          </a:p>
          <a:p>
            <a:pPr marL="0" indent="0" algn="ctr">
              <a:buNone/>
            </a:pPr>
            <a:r>
              <a:rPr lang="en-US" sz="2400" b="1" dirty="0">
                <a:solidFill>
                  <a:srgbClr val="C00000"/>
                </a:solidFill>
                <a:latin typeface="Arial"/>
                <a:cs typeface="Arial"/>
              </a:rPr>
              <a:t>Other Eligibility Requirements</a:t>
            </a:r>
            <a:r>
              <a:rPr lang="en-US" sz="2400" dirty="0">
                <a:solidFill>
                  <a:srgbClr val="C00000"/>
                </a:solidFill>
                <a:latin typeface="Arial"/>
                <a:cs typeface="Arial"/>
              </a:rPr>
              <a:t>​</a:t>
            </a:r>
          </a:p>
          <a:p>
            <a:pPr marL="0" indent="0" algn="ctr">
              <a:buNone/>
            </a:pPr>
            <a:r>
              <a:rPr lang="en-US" sz="2400" b="1" dirty="0">
                <a:solidFill>
                  <a:srgbClr val="333399"/>
                </a:solidFill>
                <a:latin typeface="Arial"/>
                <a:cs typeface="Arial"/>
              </a:rPr>
              <a:t>Family is eligible for public assistance (TANF, SSI, SNAP)</a:t>
            </a:r>
            <a:r>
              <a:rPr lang="en-US" sz="2400" dirty="0">
                <a:solidFill>
                  <a:srgbClr val="333399"/>
                </a:solidFill>
                <a:latin typeface="Arial"/>
                <a:cs typeface="Arial"/>
              </a:rPr>
              <a:t>​</a:t>
            </a:r>
          </a:p>
          <a:p>
            <a:pPr marL="0" indent="0" algn="ctr">
              <a:buNone/>
            </a:pPr>
            <a:r>
              <a:rPr lang="en-US" sz="2400" b="1" dirty="0">
                <a:solidFill>
                  <a:srgbClr val="333399"/>
                </a:solidFill>
                <a:latin typeface="Arial"/>
                <a:cs typeface="Arial"/>
              </a:rPr>
              <a:t>Child is homeless </a:t>
            </a:r>
            <a:r>
              <a:rPr lang="en-US" sz="2400" dirty="0">
                <a:solidFill>
                  <a:srgbClr val="333399"/>
                </a:solidFill>
                <a:latin typeface="Arial"/>
                <a:cs typeface="Arial"/>
              </a:rPr>
              <a:t>​</a:t>
            </a:r>
          </a:p>
          <a:p>
            <a:pPr marL="0" indent="0" algn="ctr">
              <a:buNone/>
            </a:pPr>
            <a:r>
              <a:rPr lang="en-US" sz="2400" b="1" dirty="0">
                <a:solidFill>
                  <a:srgbClr val="333399"/>
                </a:solidFill>
                <a:latin typeface="Arial"/>
                <a:cs typeface="Arial"/>
              </a:rPr>
              <a:t>Child is in foster care</a:t>
            </a:r>
            <a:endParaRPr lang="en-US" sz="2400" dirty="0"/>
          </a:p>
        </p:txBody>
      </p:sp>
      <p:sp>
        <p:nvSpPr>
          <p:cNvPr id="4" name="Content Placeholder 3">
            <a:extLst>
              <a:ext uri="{FF2B5EF4-FFF2-40B4-BE49-F238E27FC236}">
                <a16:creationId xmlns:a16="http://schemas.microsoft.com/office/drawing/2014/main" id="{B3D04CBB-74D3-40B9-AC3D-69F03425CC3F}"/>
              </a:ext>
            </a:extLst>
          </p:cNvPr>
          <p:cNvSpPr>
            <a:spLocks noGrp="1"/>
          </p:cNvSpPr>
          <p:nvPr>
            <p:ph sz="quarter" idx="12"/>
          </p:nvPr>
        </p:nvSpPr>
        <p:spPr>
          <a:xfrm>
            <a:off x="6326505" y="2070963"/>
            <a:ext cx="5417004" cy="4434340"/>
          </a:xfrm>
        </p:spPr>
        <p:txBody>
          <a:bodyPr/>
          <a:lstStyle/>
          <a:p>
            <a:pPr algn="ctr">
              <a:buNone/>
            </a:pPr>
            <a:r>
              <a:rPr lang="en-US" altLang="en-US" b="1" dirty="0">
                <a:solidFill>
                  <a:srgbClr val="333399"/>
                </a:solidFill>
                <a:latin typeface="Arial"/>
                <a:cs typeface="Arial"/>
              </a:rPr>
              <a:t>Minimum of 10 percent of enrolled children must have a diagnosed special need</a:t>
            </a:r>
          </a:p>
          <a:p>
            <a:pPr algn="ctr">
              <a:buNone/>
            </a:pPr>
            <a:r>
              <a:rPr lang="en-US" altLang="en-US" b="1" dirty="0">
                <a:solidFill>
                  <a:srgbClr val="333399"/>
                </a:solidFill>
                <a:latin typeface="Arial"/>
                <a:cs typeface="Arial"/>
              </a:rPr>
              <a:t>* Up to 10 percent over income and up to 35 percent income below 130 percent poverty</a:t>
            </a:r>
          </a:p>
        </p:txBody>
      </p:sp>
      <p:sp>
        <p:nvSpPr>
          <p:cNvPr id="2" name="Slide Number Placeholder 1">
            <a:extLst>
              <a:ext uri="{FF2B5EF4-FFF2-40B4-BE49-F238E27FC236}">
                <a16:creationId xmlns:a16="http://schemas.microsoft.com/office/drawing/2014/main" id="{84218F8C-5A59-41FA-9BC8-3A8B65A5F36E}"/>
              </a:ext>
            </a:extLst>
          </p:cNvPr>
          <p:cNvSpPr>
            <a:spLocks noGrp="1"/>
          </p:cNvSpPr>
          <p:nvPr>
            <p:ph type="sldNum" sz="quarter" idx="10"/>
          </p:nvPr>
        </p:nvSpPr>
        <p:spPr>
          <a:xfrm>
            <a:off x="11142617" y="6422571"/>
            <a:ext cx="844731" cy="435429"/>
          </a:xfrm>
        </p:spPr>
        <p:txBody>
          <a:bodyPr/>
          <a:lstStyle/>
          <a:p>
            <a:pPr>
              <a:defRPr/>
            </a:pPr>
            <a:fld id="{649F5351-C186-419F-A4C6-9A263B2BE01A}" type="slidenum">
              <a:rPr lang="en-US" altLang="en-US" sz="2400" smtClean="0"/>
              <a:pPr>
                <a:defRPr/>
              </a:pPr>
              <a:t>15</a:t>
            </a:fld>
            <a:endParaRPr lang="en-US" altLang="en-US" sz="2400" dirty="0"/>
          </a:p>
        </p:txBody>
      </p:sp>
    </p:spTree>
    <p:extLst>
      <p:ext uri="{BB962C8B-B14F-4D97-AF65-F5344CB8AC3E}">
        <p14:creationId xmlns:p14="http://schemas.microsoft.com/office/powerpoint/2010/main" val="266914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FEB9FC-D8AE-4F3B-AC9A-0159D6BCCE9F}"/>
              </a:ext>
            </a:extLst>
          </p:cNvPr>
          <p:cNvSpPr>
            <a:spLocks noGrp="1"/>
          </p:cNvSpPr>
          <p:nvPr>
            <p:ph type="title"/>
          </p:nvPr>
        </p:nvSpPr>
        <p:spPr/>
        <p:txBody>
          <a:bodyPr/>
          <a:lstStyle/>
          <a:p>
            <a:r>
              <a:rPr lang="en-US" altLang="en-US" b="1" dirty="0">
                <a:latin typeface="Arial"/>
                <a:cs typeface="Arial"/>
              </a:rPr>
              <a:t>Head Start Eligibility</a:t>
            </a:r>
            <a:endParaRPr lang="en-US" dirty="0"/>
          </a:p>
        </p:txBody>
      </p:sp>
      <p:sp>
        <p:nvSpPr>
          <p:cNvPr id="8" name="Content Placeholder 7">
            <a:extLst>
              <a:ext uri="{FF2B5EF4-FFF2-40B4-BE49-F238E27FC236}">
                <a16:creationId xmlns:a16="http://schemas.microsoft.com/office/drawing/2014/main" id="{9DDEA8E2-7AF4-4B5F-BBB6-A8DED24ACFF1}"/>
              </a:ext>
            </a:extLst>
          </p:cNvPr>
          <p:cNvSpPr>
            <a:spLocks noGrp="1"/>
          </p:cNvSpPr>
          <p:nvPr>
            <p:ph sz="quarter" idx="12"/>
          </p:nvPr>
        </p:nvSpPr>
        <p:spPr>
          <a:xfrm>
            <a:off x="352335" y="1423806"/>
            <a:ext cx="5107940" cy="5029245"/>
          </a:xfrm>
        </p:spPr>
        <p:txBody>
          <a:bodyPr/>
          <a:lstStyle/>
          <a:p>
            <a:pPr marL="0" indent="0" algn="ctr">
              <a:buNone/>
            </a:pPr>
            <a:r>
              <a:rPr lang="en-US" b="1" dirty="0">
                <a:solidFill>
                  <a:srgbClr val="C00000"/>
                </a:solidFill>
                <a:latin typeface="Arial"/>
                <a:cs typeface="Arial"/>
              </a:rPr>
              <a:t>Age</a:t>
            </a:r>
          </a:p>
          <a:p>
            <a:pPr marL="0" indent="0" algn="ctr">
              <a:buNone/>
            </a:pPr>
            <a:r>
              <a:rPr lang="en-US" dirty="0">
                <a:solidFill>
                  <a:srgbClr val="333399"/>
                </a:solidFill>
                <a:latin typeface="Arial"/>
                <a:cs typeface="Arial"/>
              </a:rPr>
              <a:t>Children Aged 3-5*</a:t>
            </a:r>
          </a:p>
          <a:p>
            <a:pPr marL="0" indent="0" algn="ctr">
              <a:buNone/>
            </a:pPr>
            <a:r>
              <a:rPr lang="en-US" b="1" dirty="0">
                <a:solidFill>
                  <a:srgbClr val="C00000"/>
                </a:solidFill>
                <a:latin typeface="Arial"/>
                <a:cs typeface="Arial"/>
              </a:rPr>
              <a:t>Income</a:t>
            </a:r>
          </a:p>
          <a:p>
            <a:pPr marL="0" indent="0" algn="ctr">
              <a:buNone/>
            </a:pPr>
            <a:r>
              <a:rPr lang="en-US" dirty="0">
                <a:solidFill>
                  <a:srgbClr val="333399"/>
                </a:solidFill>
                <a:latin typeface="Arial"/>
                <a:cs typeface="Arial"/>
              </a:rPr>
              <a:t>≤ Federal Income Guidelines*</a:t>
            </a:r>
          </a:p>
          <a:p>
            <a:pPr marL="0" indent="0" algn="ctr">
              <a:buNone/>
            </a:pPr>
            <a:r>
              <a:rPr lang="en-US" b="1" dirty="0">
                <a:solidFill>
                  <a:srgbClr val="C00000"/>
                </a:solidFill>
                <a:latin typeface="Arial"/>
                <a:cs typeface="Arial"/>
              </a:rPr>
              <a:t>Other Eligibility Requirements</a:t>
            </a:r>
          </a:p>
          <a:p>
            <a:pPr marL="0" indent="0" algn="ctr">
              <a:buNone/>
            </a:pPr>
            <a:r>
              <a:rPr lang="en-US" dirty="0">
                <a:solidFill>
                  <a:srgbClr val="333399"/>
                </a:solidFill>
                <a:latin typeface="Arial"/>
                <a:cs typeface="Arial"/>
              </a:rPr>
              <a:t>Family is eligible for public assistance (TANF, SSI, SNAP)</a:t>
            </a:r>
          </a:p>
          <a:p>
            <a:pPr marL="0" indent="0" algn="ctr">
              <a:buNone/>
            </a:pPr>
            <a:r>
              <a:rPr lang="en-US" dirty="0">
                <a:solidFill>
                  <a:srgbClr val="333399"/>
                </a:solidFill>
                <a:latin typeface="Arial"/>
                <a:cs typeface="Arial"/>
              </a:rPr>
              <a:t> Child is homeless or in foster care</a:t>
            </a:r>
          </a:p>
        </p:txBody>
      </p:sp>
      <p:sp>
        <p:nvSpPr>
          <p:cNvPr id="7" name="Content Placeholder 6">
            <a:extLst>
              <a:ext uri="{FF2B5EF4-FFF2-40B4-BE49-F238E27FC236}">
                <a16:creationId xmlns:a16="http://schemas.microsoft.com/office/drawing/2014/main" id="{4C1CE801-2702-4D22-8863-2296BCBB6DDF}"/>
              </a:ext>
            </a:extLst>
          </p:cNvPr>
          <p:cNvSpPr>
            <a:spLocks noGrp="1"/>
          </p:cNvSpPr>
          <p:nvPr>
            <p:ph sz="quarter" idx="11"/>
          </p:nvPr>
        </p:nvSpPr>
        <p:spPr>
          <a:xfrm>
            <a:off x="5697945" y="1482861"/>
            <a:ext cx="6141358" cy="4761185"/>
          </a:xfrm>
        </p:spPr>
        <p:txBody>
          <a:bodyPr/>
          <a:lstStyle/>
          <a:p>
            <a:pPr marL="0" indent="0" algn="ctr">
              <a:buNone/>
            </a:pPr>
            <a:r>
              <a:rPr lang="en-US" sz="2400" dirty="0">
                <a:solidFill>
                  <a:srgbClr val="333399"/>
                </a:solidFill>
                <a:latin typeface="Arial"/>
                <a:ea typeface="+mn-lt"/>
                <a:cs typeface="+mn-lt"/>
              </a:rPr>
              <a:t>*at least 3 years old, or turn 3 years old by the date used to determine eligibility for public school in the community in which the Head Start program is located; and be no older than the age required to attend school.</a:t>
            </a:r>
            <a:endParaRPr lang="en-US" sz="2400" dirty="0">
              <a:solidFill>
                <a:srgbClr val="333399"/>
              </a:solidFill>
              <a:latin typeface="Arial"/>
            </a:endParaRPr>
          </a:p>
          <a:p>
            <a:pPr algn="ctr">
              <a:buNone/>
            </a:pPr>
            <a:r>
              <a:rPr lang="en-US" altLang="en-US" sz="2400" dirty="0">
                <a:solidFill>
                  <a:srgbClr val="333399"/>
                </a:solidFill>
                <a:latin typeface="Arial"/>
                <a:cs typeface="Arial"/>
              </a:rPr>
              <a:t>Minimum of 10 percent of enrolled children must have a diagnosed special need</a:t>
            </a:r>
            <a:endParaRPr lang="en-US" sz="2400" dirty="0"/>
          </a:p>
          <a:p>
            <a:pPr algn="ctr">
              <a:buNone/>
            </a:pPr>
            <a:r>
              <a:rPr lang="en-US" altLang="en-US" sz="2400" dirty="0">
                <a:solidFill>
                  <a:srgbClr val="333399"/>
                </a:solidFill>
                <a:latin typeface="Arial"/>
                <a:cs typeface="Arial"/>
              </a:rPr>
              <a:t>* Up to 10 percent over income and up to 35 percent income below 130 percent poverty</a:t>
            </a:r>
          </a:p>
        </p:txBody>
      </p:sp>
      <p:sp>
        <p:nvSpPr>
          <p:cNvPr id="3" name="Slide Number Placeholder 2">
            <a:extLst>
              <a:ext uri="{FF2B5EF4-FFF2-40B4-BE49-F238E27FC236}">
                <a16:creationId xmlns:a16="http://schemas.microsoft.com/office/drawing/2014/main" id="{0B3D383E-B083-4F4B-ABAE-350E30D88DC6}"/>
              </a:ext>
            </a:extLst>
          </p:cNvPr>
          <p:cNvSpPr>
            <a:spLocks noGrp="1"/>
          </p:cNvSpPr>
          <p:nvPr>
            <p:ph type="sldNum" sz="quarter" idx="10"/>
          </p:nvPr>
        </p:nvSpPr>
        <p:spPr>
          <a:xfrm>
            <a:off x="11260184" y="6291943"/>
            <a:ext cx="766354" cy="566057"/>
          </a:xfrm>
        </p:spPr>
        <p:txBody>
          <a:bodyPr/>
          <a:lstStyle/>
          <a:p>
            <a:pPr>
              <a:defRPr/>
            </a:pPr>
            <a:fld id="{649F5351-C186-419F-A4C6-9A263B2BE01A}" type="slidenum">
              <a:rPr lang="en-US" altLang="en-US" sz="2400" smtClean="0"/>
              <a:pPr>
                <a:defRPr/>
              </a:pPr>
              <a:t>16</a:t>
            </a:fld>
            <a:endParaRPr lang="en-US" altLang="en-US" sz="2400" dirty="0"/>
          </a:p>
        </p:txBody>
      </p:sp>
    </p:spTree>
    <p:extLst>
      <p:ext uri="{BB962C8B-B14F-4D97-AF65-F5344CB8AC3E}">
        <p14:creationId xmlns:p14="http://schemas.microsoft.com/office/powerpoint/2010/main" val="61660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14EB-FFDF-4144-8E7D-8FD5F62B93A8}"/>
              </a:ext>
            </a:extLst>
          </p:cNvPr>
          <p:cNvSpPr>
            <a:spLocks noGrp="1"/>
          </p:cNvSpPr>
          <p:nvPr>
            <p:ph type="title"/>
          </p:nvPr>
        </p:nvSpPr>
        <p:spPr>
          <a:xfrm>
            <a:off x="2963817" y="1060269"/>
            <a:ext cx="6768011" cy="762000"/>
          </a:xfrm>
        </p:spPr>
        <p:txBody>
          <a:bodyPr/>
          <a:lstStyle/>
          <a:p>
            <a:r>
              <a:rPr lang="en-US" b="1" dirty="0"/>
              <a:t>California Program Statistics</a:t>
            </a:r>
            <a:endParaRPr lang="en-US" dirty="0"/>
          </a:p>
        </p:txBody>
      </p:sp>
      <p:pic>
        <p:nvPicPr>
          <p:cNvPr id="7" name="Content Placeholder 6" descr="Enrollment by Program type data, select link  below image for long description.">
            <a:extLst>
              <a:ext uri="{FF2B5EF4-FFF2-40B4-BE49-F238E27FC236}">
                <a16:creationId xmlns:a16="http://schemas.microsoft.com/office/drawing/2014/main" id="{FC4C9EEB-1EC0-4C32-AD53-6D81CF689FB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9268" y="1912941"/>
            <a:ext cx="6689685" cy="3978407"/>
          </a:xfrm>
        </p:spPr>
      </p:pic>
      <p:sp>
        <p:nvSpPr>
          <p:cNvPr id="4" name="Content Placeholder 3">
            <a:extLst>
              <a:ext uri="{FF2B5EF4-FFF2-40B4-BE49-F238E27FC236}">
                <a16:creationId xmlns:a16="http://schemas.microsoft.com/office/drawing/2014/main" id="{360EFD70-A1EE-481D-A4AC-D4966A1A34AF}"/>
              </a:ext>
            </a:extLst>
          </p:cNvPr>
          <p:cNvSpPr>
            <a:spLocks noGrp="1"/>
          </p:cNvSpPr>
          <p:nvPr>
            <p:ph sz="half" idx="2"/>
          </p:nvPr>
        </p:nvSpPr>
        <p:spPr>
          <a:xfrm>
            <a:off x="7492275" y="1998618"/>
            <a:ext cx="4434114" cy="4362994"/>
          </a:xfrm>
        </p:spPr>
        <p:txBody>
          <a:bodyPr/>
          <a:lstStyle/>
          <a:p>
            <a:r>
              <a:rPr lang="en-US" dirty="0"/>
              <a:t>Total Funded Enrolment for CA: 88,184</a:t>
            </a:r>
          </a:p>
          <a:p>
            <a:r>
              <a:rPr lang="en-US" dirty="0"/>
              <a:t>Total Served in CA: 77,419</a:t>
            </a:r>
          </a:p>
          <a:p>
            <a:r>
              <a:rPr lang="en-US" dirty="0"/>
              <a:t>Approximately 24% operating part day center based services</a:t>
            </a:r>
          </a:p>
        </p:txBody>
      </p:sp>
      <p:sp>
        <p:nvSpPr>
          <p:cNvPr id="6" name="Content Placeholder 5">
            <a:extLst>
              <a:ext uri="{FF2B5EF4-FFF2-40B4-BE49-F238E27FC236}">
                <a16:creationId xmlns:a16="http://schemas.microsoft.com/office/drawing/2014/main" id="{F0622798-A29E-4003-AB50-B2A116296F44}"/>
              </a:ext>
            </a:extLst>
          </p:cNvPr>
          <p:cNvSpPr>
            <a:spLocks noGrp="1"/>
          </p:cNvSpPr>
          <p:nvPr>
            <p:ph sz="quarter" idx="11"/>
          </p:nvPr>
        </p:nvSpPr>
        <p:spPr>
          <a:xfrm>
            <a:off x="678814" y="6179140"/>
            <a:ext cx="5186409" cy="678860"/>
          </a:xfrm>
        </p:spPr>
        <p:txBody>
          <a:bodyPr/>
          <a:lstStyle/>
          <a:p>
            <a:r>
              <a:rPr lang="en-US" dirty="0">
                <a:solidFill>
                  <a:srgbClr val="0000FF"/>
                </a:solidFill>
                <a:hlinkClick r:id="rId3" action="ppaction://hlinksldjump">
                  <a:extLst>
                    <a:ext uri="{A12FA001-AC4F-418D-AE19-62706E023703}">
                      <ahyp:hlinkClr xmlns:ahyp="http://schemas.microsoft.com/office/drawing/2018/hyperlinkcolor" val="tx"/>
                    </a:ext>
                  </a:extLst>
                </a:hlinkClick>
              </a:rPr>
              <a:t>Long description of pie graph</a:t>
            </a:r>
            <a:endParaRPr lang="en-US" dirty="0">
              <a:solidFill>
                <a:srgbClr val="0000FF"/>
              </a:solidFill>
            </a:endParaRPr>
          </a:p>
        </p:txBody>
      </p:sp>
      <p:sp>
        <p:nvSpPr>
          <p:cNvPr id="5" name="Slide Number Placeholder 4">
            <a:extLst>
              <a:ext uri="{FF2B5EF4-FFF2-40B4-BE49-F238E27FC236}">
                <a16:creationId xmlns:a16="http://schemas.microsoft.com/office/drawing/2014/main" id="{46FF9674-7AC0-4387-AA9A-054004DDD43A}"/>
              </a:ext>
            </a:extLst>
          </p:cNvPr>
          <p:cNvSpPr>
            <a:spLocks noGrp="1"/>
          </p:cNvSpPr>
          <p:nvPr>
            <p:ph type="sldNum" sz="quarter" idx="10"/>
          </p:nvPr>
        </p:nvSpPr>
        <p:spPr>
          <a:xfrm>
            <a:off x="11563531" y="6305006"/>
            <a:ext cx="628469" cy="552994"/>
          </a:xfrm>
        </p:spPr>
        <p:txBody>
          <a:bodyPr/>
          <a:lstStyle/>
          <a:p>
            <a:pPr>
              <a:defRPr/>
            </a:pPr>
            <a:fld id="{649F5351-C186-419F-A4C6-9A263B2BE01A}" type="slidenum">
              <a:rPr lang="en-US" altLang="en-US" sz="2400" smtClean="0"/>
              <a:pPr>
                <a:defRPr/>
              </a:pPr>
              <a:t>17</a:t>
            </a:fld>
            <a:endParaRPr lang="en-US" altLang="en-US" sz="2400" dirty="0"/>
          </a:p>
        </p:txBody>
      </p:sp>
    </p:spTree>
    <p:extLst>
      <p:ext uri="{BB962C8B-B14F-4D97-AF65-F5344CB8AC3E}">
        <p14:creationId xmlns:p14="http://schemas.microsoft.com/office/powerpoint/2010/main" val="296644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A48136-C051-427F-ABAE-452234B8368B}"/>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California’s mixed delivery system</a:t>
            </a:r>
            <a:br>
              <a:rPr lang="en-US" b="1" dirty="0">
                <a:latin typeface="Arial" panose="020B0604020202020204" pitchFamily="34" charset="0"/>
                <a:cs typeface="Arial" panose="020B0604020202020204" pitchFamily="34" charset="0"/>
              </a:rPr>
            </a:br>
            <a:endParaRPr lang="en-US" dirty="0"/>
          </a:p>
        </p:txBody>
      </p:sp>
      <p:pic>
        <p:nvPicPr>
          <p:cNvPr id="9" name="Picture Placeholder 8" descr="Picture of a boy playing with math manipulatives.">
            <a:extLst>
              <a:ext uri="{FF2B5EF4-FFF2-40B4-BE49-F238E27FC236}">
                <a16:creationId xmlns:a16="http://schemas.microsoft.com/office/drawing/2014/main" id="{B3E002BA-4C04-4EBB-90B0-BA29C8D26C24}"/>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rot="5400000">
            <a:off x="57146" y="1575188"/>
            <a:ext cx="4628066" cy="3456765"/>
          </a:xfrm>
          <a:prstGeom prst="round2DiagRect">
            <a:avLst/>
          </a:prstGeom>
          <a:scene3d>
            <a:camera prst="orthographicFront"/>
            <a:lightRig rig="contrasting" dir="t">
              <a:rot lat="0" lon="0" rev="3000000"/>
            </a:lightRig>
          </a:scene3d>
          <a:sp3d contourW="7620">
            <a:bevelT w="95250" h="31750"/>
            <a:contourClr>
              <a:srgbClr val="333333"/>
            </a:contourClr>
          </a:sp3d>
        </p:spPr>
      </p:pic>
      <p:sp>
        <p:nvSpPr>
          <p:cNvPr id="2" name="Content Placeholder 1">
            <a:extLst>
              <a:ext uri="{FF2B5EF4-FFF2-40B4-BE49-F238E27FC236}">
                <a16:creationId xmlns:a16="http://schemas.microsoft.com/office/drawing/2014/main" id="{CA14DF2B-DEF5-4390-99C6-C054D8D18655}"/>
              </a:ext>
            </a:extLst>
          </p:cNvPr>
          <p:cNvSpPr>
            <a:spLocks noGrp="1"/>
          </p:cNvSpPr>
          <p:nvPr>
            <p:ph sz="quarter" idx="13"/>
          </p:nvPr>
        </p:nvSpPr>
        <p:spPr>
          <a:xfrm>
            <a:off x="5810816" y="1177612"/>
            <a:ext cx="6381184" cy="4251916"/>
          </a:xfrm>
        </p:spPr>
        <p:txBody>
          <a:bodyPr>
            <a:noAutofit/>
          </a:bodyPr>
          <a:lstStyle/>
          <a:p>
            <a:pPr>
              <a:spcAft>
                <a:spcPts val="600"/>
              </a:spcAft>
            </a:pPr>
            <a:endParaRPr lang="en-US" sz="2400" dirty="0">
              <a:latin typeface="+mj-lt"/>
            </a:endParaRPr>
          </a:p>
          <a:p>
            <a:pPr marL="457200">
              <a:spcAft>
                <a:spcPts val="600"/>
              </a:spcAft>
            </a:pPr>
            <a:r>
              <a:rPr lang="en-US" sz="3000" dirty="0">
                <a:latin typeface="+mj-lt"/>
                <a:cs typeface="Arial" panose="020B0604020202020204" pitchFamily="34" charset="0"/>
              </a:rPr>
              <a:t>Head Start</a:t>
            </a:r>
          </a:p>
          <a:p>
            <a:pPr marL="457200">
              <a:spcAft>
                <a:spcPts val="600"/>
              </a:spcAft>
            </a:pPr>
            <a:r>
              <a:rPr lang="en-US" sz="3000" dirty="0">
                <a:latin typeface="+mj-lt"/>
                <a:cs typeface="Arial" panose="020B0604020202020204" pitchFamily="34" charset="0"/>
              </a:rPr>
              <a:t>Head Start and California State Preschool (CSPP)</a:t>
            </a:r>
          </a:p>
          <a:p>
            <a:pPr marL="457200">
              <a:spcAft>
                <a:spcPts val="600"/>
              </a:spcAft>
            </a:pPr>
            <a:r>
              <a:rPr lang="en-US" sz="3000" dirty="0">
                <a:latin typeface="+mj-lt"/>
                <a:cs typeface="Arial" panose="020B0604020202020204" pitchFamily="34" charset="0"/>
              </a:rPr>
              <a:t>Early Head Start and CCTR/General Child Care</a:t>
            </a:r>
          </a:p>
          <a:p>
            <a:pPr marL="457200">
              <a:spcAft>
                <a:spcPts val="600"/>
              </a:spcAft>
            </a:pPr>
            <a:r>
              <a:rPr lang="en-US" sz="3000" dirty="0">
                <a:latin typeface="+mj-lt"/>
                <a:cs typeface="Arial" panose="020B0604020202020204" pitchFamily="34" charset="0"/>
              </a:rPr>
              <a:t>Early Head Start and Child Care Partnership (EHS-CCP)</a:t>
            </a:r>
          </a:p>
        </p:txBody>
      </p:sp>
      <p:sp>
        <p:nvSpPr>
          <p:cNvPr id="3" name="Content Placeholder 2">
            <a:extLst>
              <a:ext uri="{FF2B5EF4-FFF2-40B4-BE49-F238E27FC236}">
                <a16:creationId xmlns:a16="http://schemas.microsoft.com/office/drawing/2014/main" id="{93F08A4C-04D7-4855-83A4-92F9D2B94AAA}"/>
              </a:ext>
            </a:extLst>
          </p:cNvPr>
          <p:cNvSpPr>
            <a:spLocks noGrp="1"/>
          </p:cNvSpPr>
          <p:nvPr>
            <p:ph sz="quarter" idx="14"/>
          </p:nvPr>
        </p:nvSpPr>
        <p:spPr>
          <a:xfrm>
            <a:off x="85899" y="5746324"/>
            <a:ext cx="6451742" cy="542752"/>
          </a:xfrm>
        </p:spPr>
        <p:txBody>
          <a:bodyPr/>
          <a:lstStyle/>
          <a:p>
            <a:pPr marL="0" indent="0">
              <a:buNone/>
            </a:pPr>
            <a:r>
              <a:rPr lang="en-US" sz="2400" kern="0" dirty="0"/>
              <a:t>Photo Credit: UPS Preschool; Camarillo, CA</a:t>
            </a:r>
          </a:p>
          <a:p>
            <a:endParaRPr lang="en-US" dirty="0"/>
          </a:p>
        </p:txBody>
      </p:sp>
      <p:sp>
        <p:nvSpPr>
          <p:cNvPr id="12" name="Slide Number Placeholder 11">
            <a:extLst>
              <a:ext uri="{FF2B5EF4-FFF2-40B4-BE49-F238E27FC236}">
                <a16:creationId xmlns:a16="http://schemas.microsoft.com/office/drawing/2014/main" id="{9DEDB031-A617-45D6-BC78-E93703C50F65}"/>
              </a:ext>
            </a:extLst>
          </p:cNvPr>
          <p:cNvSpPr>
            <a:spLocks noGrp="1"/>
          </p:cNvSpPr>
          <p:nvPr>
            <p:ph type="sldNum" sz="quarter" idx="10"/>
          </p:nvPr>
        </p:nvSpPr>
        <p:spPr>
          <a:xfrm>
            <a:off x="11581000" y="6402244"/>
            <a:ext cx="767927" cy="455756"/>
          </a:xfrm>
        </p:spPr>
        <p:txBody>
          <a:bodyPr/>
          <a:lstStyle/>
          <a:p>
            <a:fld id="{03C606EE-2A94-41F2-BC8F-E334A98E1786}" type="slidenum">
              <a:rPr lang="en-US" sz="2400" smtClean="0">
                <a:solidFill>
                  <a:schemeClr val="bg1"/>
                </a:solidFill>
                <a:latin typeface="Arial" panose="020B0604020202020204" pitchFamily="34" charset="0"/>
                <a:cs typeface="Arial" panose="020B0604020202020204" pitchFamily="34" charset="0"/>
              </a:rPr>
              <a:t>18</a:t>
            </a:fld>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010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7EE1-C38E-4994-9BC9-289D269146A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California Head Start – By the Numbers</a:t>
            </a:r>
          </a:p>
        </p:txBody>
      </p:sp>
      <p:graphicFrame>
        <p:nvGraphicFramePr>
          <p:cNvPr id="10" name="Content Placeholder 9" descr="Table of California Head Start by numbers and types.">
            <a:extLst>
              <a:ext uri="{FF2B5EF4-FFF2-40B4-BE49-F238E27FC236}">
                <a16:creationId xmlns:a16="http://schemas.microsoft.com/office/drawing/2014/main" id="{330875BC-E7C9-4AE1-9070-8DDA7DC4C7B0}"/>
              </a:ext>
            </a:extLst>
          </p:cNvPr>
          <p:cNvGraphicFramePr>
            <a:graphicFrameLocks noGrp="1"/>
          </p:cNvGraphicFramePr>
          <p:nvPr>
            <p:ph idx="1"/>
            <p:extLst>
              <p:ext uri="{D42A27DB-BD31-4B8C-83A1-F6EECF244321}">
                <p14:modId xmlns:p14="http://schemas.microsoft.com/office/powerpoint/2010/main" val="854057358"/>
              </p:ext>
            </p:extLst>
          </p:nvPr>
        </p:nvGraphicFramePr>
        <p:xfrm>
          <a:off x="152400" y="1638300"/>
          <a:ext cx="11887201" cy="2712025"/>
        </p:xfrm>
        <a:graphic>
          <a:graphicData uri="http://schemas.openxmlformats.org/drawingml/2006/table">
            <a:tbl>
              <a:tblPr firstRow="1" bandRow="1">
                <a:tableStyleId>{18603FDC-E32A-4AB5-989C-0864C3EAD2B8}</a:tableStyleId>
              </a:tblPr>
              <a:tblGrid>
                <a:gridCol w="2051729">
                  <a:extLst>
                    <a:ext uri="{9D8B030D-6E8A-4147-A177-3AD203B41FA5}">
                      <a16:colId xmlns:a16="http://schemas.microsoft.com/office/drawing/2014/main" val="3727747329"/>
                    </a:ext>
                  </a:extLst>
                </a:gridCol>
                <a:gridCol w="9835472">
                  <a:extLst>
                    <a:ext uri="{9D8B030D-6E8A-4147-A177-3AD203B41FA5}">
                      <a16:colId xmlns:a16="http://schemas.microsoft.com/office/drawing/2014/main" val="3387659955"/>
                    </a:ext>
                  </a:extLst>
                </a:gridCol>
              </a:tblGrid>
              <a:tr h="553544">
                <a:tc>
                  <a:txBody>
                    <a:bodyPr/>
                    <a:lstStyle/>
                    <a:p>
                      <a:r>
                        <a:rPr lang="en-US" sz="2400" dirty="0">
                          <a:solidFill>
                            <a:schemeClr val="tx1"/>
                          </a:solidFill>
                          <a:latin typeface="Arial" panose="020B0604020202020204" pitchFamily="34" charset="0"/>
                          <a:cs typeface="Arial" panose="020B0604020202020204" pitchFamily="34" charset="0"/>
                        </a:rPr>
                        <a:t>Number</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Type</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99260273"/>
                  </a:ext>
                </a:extLst>
              </a:tr>
              <a:tr h="553544">
                <a:tc>
                  <a:txBody>
                    <a:bodyPr/>
                    <a:lstStyle/>
                    <a:p>
                      <a:r>
                        <a:rPr lang="en-US" sz="2400" dirty="0">
                          <a:solidFill>
                            <a:schemeClr val="tx1"/>
                          </a:solidFill>
                          <a:latin typeface="Arial" panose="020B0604020202020204" pitchFamily="34" charset="0"/>
                          <a:cs typeface="Arial" panose="020B0604020202020204" pitchFamily="34" charset="0"/>
                        </a:rPr>
                        <a:t>122,704</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Children and Families</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4702205"/>
                  </a:ext>
                </a:extLst>
              </a:tr>
              <a:tr h="553544">
                <a:tc>
                  <a:txBody>
                    <a:bodyPr/>
                    <a:lstStyle/>
                    <a:p>
                      <a:r>
                        <a:rPr lang="en-US" sz="2400" dirty="0">
                          <a:solidFill>
                            <a:schemeClr val="tx1"/>
                          </a:solidFill>
                          <a:latin typeface="Arial" panose="020B0604020202020204" pitchFamily="34" charset="0"/>
                          <a:cs typeface="Arial" panose="020B0604020202020204" pitchFamily="34" charset="0"/>
                        </a:rPr>
                        <a:t>1,700 </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Sites</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23051931"/>
                  </a:ext>
                </a:extLst>
              </a:tr>
              <a:tr h="553544">
                <a:tc>
                  <a:txBody>
                    <a:bodyPr/>
                    <a:lstStyle/>
                    <a:p>
                      <a:r>
                        <a:rPr lang="en-US" sz="2400" dirty="0">
                          <a:solidFill>
                            <a:schemeClr val="tx1"/>
                          </a:solidFill>
                          <a:latin typeface="Arial" panose="020B0604020202020204" pitchFamily="34" charset="0"/>
                          <a:cs typeface="Arial" panose="020B0604020202020204" pitchFamily="34" charset="0"/>
                        </a:rPr>
                        <a:t>147 </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Grantees</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802407"/>
                  </a:ext>
                </a:extLst>
              </a:tr>
              <a:tr h="497849">
                <a:tc>
                  <a:txBody>
                    <a:bodyPr/>
                    <a:lstStyle/>
                    <a:p>
                      <a:r>
                        <a:rPr lang="en-US" sz="2400" dirty="0">
                          <a:solidFill>
                            <a:schemeClr val="tx1"/>
                          </a:solidFill>
                          <a:latin typeface="Arial" panose="020B0604020202020204" pitchFamily="34" charset="0"/>
                          <a:cs typeface="Arial" panose="020B0604020202020204" pitchFamily="34" charset="0"/>
                        </a:rPr>
                        <a:t>70%</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Have State Preschool or General Childcare Contracts</a:t>
                      </a:r>
                    </a:p>
                  </a:txBody>
                  <a:tcPr marL="111880" marR="111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52594260"/>
                  </a:ext>
                </a:extLst>
              </a:tr>
            </a:tbl>
          </a:graphicData>
        </a:graphic>
      </p:graphicFrame>
      <p:sp>
        <p:nvSpPr>
          <p:cNvPr id="11" name="Slide Number Placeholder 10">
            <a:extLst>
              <a:ext uri="{FF2B5EF4-FFF2-40B4-BE49-F238E27FC236}">
                <a16:creationId xmlns:a16="http://schemas.microsoft.com/office/drawing/2014/main" id="{1E10A5BC-C732-49D4-A839-4FC95EAF8569}"/>
              </a:ext>
            </a:extLst>
          </p:cNvPr>
          <p:cNvSpPr>
            <a:spLocks noGrp="1"/>
          </p:cNvSpPr>
          <p:nvPr>
            <p:ph type="sldNum" sz="quarter" idx="10"/>
          </p:nvPr>
        </p:nvSpPr>
        <p:spPr>
          <a:xfrm>
            <a:off x="11605143" y="6471638"/>
            <a:ext cx="586857" cy="365125"/>
          </a:xfrm>
        </p:spPr>
        <p:txBody>
          <a:bodyPr/>
          <a:lstStyle/>
          <a:p>
            <a:pPr>
              <a:defRPr/>
            </a:pPr>
            <a:fld id="{649F5351-C186-419F-A4C6-9A263B2BE01A}" type="slidenum">
              <a:rPr lang="en-US" altLang="en-US" sz="2400" smtClean="0">
                <a:solidFill>
                  <a:schemeClr val="bg1"/>
                </a:solidFill>
              </a:rPr>
              <a:pPr>
                <a:defRPr/>
              </a:pPr>
              <a:t>19</a:t>
            </a:fld>
            <a:endParaRPr lang="en-US" altLang="en-US" sz="2400" dirty="0">
              <a:solidFill>
                <a:schemeClr val="bg1"/>
              </a:solidFill>
            </a:endParaRPr>
          </a:p>
        </p:txBody>
      </p:sp>
    </p:spTree>
    <p:extLst>
      <p:ext uri="{BB962C8B-B14F-4D97-AF65-F5344CB8AC3E}">
        <p14:creationId xmlns:p14="http://schemas.microsoft.com/office/powerpoint/2010/main" val="293201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b="1" dirty="0">
                <a:solidFill>
                  <a:schemeClr val="bg1"/>
                </a:solidFill>
              </a:rPr>
              <a:t>Welcome and Introductions</a:t>
            </a:r>
          </a:p>
        </p:txBody>
      </p:sp>
      <p:pic>
        <p:nvPicPr>
          <p:cNvPr id="6" name="Picture 6" descr="Collage of Children with the words Everyone Belongs Todos Somos Unidos.">
            <a:extLst>
              <a:ext uri="{FF2B5EF4-FFF2-40B4-BE49-F238E27FC236}">
                <a16:creationId xmlns:a16="http://schemas.microsoft.com/office/drawing/2014/main" id="{42CD5436-2B39-47CE-B661-D3EDF19FD4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3817" y="1369564"/>
            <a:ext cx="6029058" cy="4521794"/>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7EE1-C38E-4994-9BC9-289D269146A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California Head Start – By Agency Type</a:t>
            </a:r>
          </a:p>
        </p:txBody>
      </p:sp>
      <p:graphicFrame>
        <p:nvGraphicFramePr>
          <p:cNvPr id="6" name="Content Placeholder 5" descr="Table of the California Head Start by agency type.">
            <a:extLst>
              <a:ext uri="{FF2B5EF4-FFF2-40B4-BE49-F238E27FC236}">
                <a16:creationId xmlns:a16="http://schemas.microsoft.com/office/drawing/2014/main" id="{0AE7A249-34E7-46F3-A24A-FDBA54C0C52A}"/>
              </a:ext>
            </a:extLst>
          </p:cNvPr>
          <p:cNvGraphicFramePr>
            <a:graphicFrameLocks noGrp="1"/>
          </p:cNvGraphicFramePr>
          <p:nvPr>
            <p:ph idx="1"/>
            <p:extLst>
              <p:ext uri="{D42A27DB-BD31-4B8C-83A1-F6EECF244321}">
                <p14:modId xmlns:p14="http://schemas.microsoft.com/office/powerpoint/2010/main" val="1120839435"/>
              </p:ext>
            </p:extLst>
          </p:nvPr>
        </p:nvGraphicFramePr>
        <p:xfrm>
          <a:off x="152400" y="1638300"/>
          <a:ext cx="11886478" cy="3688297"/>
        </p:xfrm>
        <a:graphic>
          <a:graphicData uri="http://schemas.openxmlformats.org/drawingml/2006/table">
            <a:tbl>
              <a:tblPr firstRow="1" bandRow="1">
                <a:tableStyleId>{18603FDC-E32A-4AB5-989C-0864C3EAD2B8}</a:tableStyleId>
              </a:tblPr>
              <a:tblGrid>
                <a:gridCol w="5818826">
                  <a:extLst>
                    <a:ext uri="{9D8B030D-6E8A-4147-A177-3AD203B41FA5}">
                      <a16:colId xmlns:a16="http://schemas.microsoft.com/office/drawing/2014/main" val="3337826170"/>
                    </a:ext>
                  </a:extLst>
                </a:gridCol>
                <a:gridCol w="1918982">
                  <a:extLst>
                    <a:ext uri="{9D8B030D-6E8A-4147-A177-3AD203B41FA5}">
                      <a16:colId xmlns:a16="http://schemas.microsoft.com/office/drawing/2014/main" val="4258170393"/>
                    </a:ext>
                  </a:extLst>
                </a:gridCol>
                <a:gridCol w="4148670">
                  <a:extLst>
                    <a:ext uri="{9D8B030D-6E8A-4147-A177-3AD203B41FA5}">
                      <a16:colId xmlns:a16="http://schemas.microsoft.com/office/drawing/2014/main" val="824428596"/>
                    </a:ext>
                  </a:extLst>
                </a:gridCol>
              </a:tblGrid>
              <a:tr h="751690">
                <a:tc>
                  <a:txBody>
                    <a:bodyPr/>
                    <a:lstStyle/>
                    <a:p>
                      <a:r>
                        <a:rPr lang="en-US" sz="2400" dirty="0">
                          <a:solidFill>
                            <a:schemeClr val="tx1"/>
                          </a:solidFill>
                          <a:latin typeface="Arial" panose="020B0604020202020204" pitchFamily="34" charset="0"/>
                          <a:cs typeface="Arial" panose="020B0604020202020204" pitchFamily="34" charset="0"/>
                        </a:rPr>
                        <a:t>Agency</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Number</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Percent of Children</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61195208"/>
                  </a:ext>
                </a:extLst>
              </a:tr>
              <a:tr h="417605">
                <a:tc>
                  <a:txBody>
                    <a:bodyPr/>
                    <a:lstStyle/>
                    <a:p>
                      <a:r>
                        <a:rPr lang="en-US" sz="2400" dirty="0">
                          <a:solidFill>
                            <a:schemeClr val="tx1"/>
                          </a:solidFill>
                          <a:latin typeface="Arial" panose="020B0604020202020204" pitchFamily="34" charset="0"/>
                          <a:cs typeface="Arial" panose="020B0604020202020204" pitchFamily="34" charset="0"/>
                        </a:rPr>
                        <a:t>Private Non-Profit</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59</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44%</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881920"/>
                  </a:ext>
                </a:extLst>
              </a:tr>
              <a:tr h="674069">
                <a:tc>
                  <a:txBody>
                    <a:bodyPr/>
                    <a:lstStyle/>
                    <a:p>
                      <a:r>
                        <a:rPr lang="en-US" sz="2400" dirty="0">
                          <a:solidFill>
                            <a:schemeClr val="tx1"/>
                          </a:solidFill>
                          <a:latin typeface="Arial" panose="020B0604020202020204" pitchFamily="34" charset="0"/>
                          <a:cs typeface="Arial" panose="020B0604020202020204" pitchFamily="34" charset="0"/>
                        </a:rPr>
                        <a:t>Local Educational Agencies </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56</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29%</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02165848"/>
                  </a:ext>
                </a:extLst>
              </a:tr>
              <a:tr h="674069">
                <a:tc>
                  <a:txBody>
                    <a:bodyPr/>
                    <a:lstStyle/>
                    <a:p>
                      <a:r>
                        <a:rPr lang="en-US" sz="2400" dirty="0">
                          <a:solidFill>
                            <a:schemeClr val="tx1"/>
                          </a:solidFill>
                          <a:latin typeface="Arial" panose="020B0604020202020204" pitchFamily="34" charset="0"/>
                          <a:cs typeface="Arial" panose="020B0604020202020204" pitchFamily="34" charset="0"/>
                        </a:rPr>
                        <a:t>Community Action Programs</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12</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17%</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405773"/>
                  </a:ext>
                </a:extLst>
              </a:tr>
              <a:tr h="417605">
                <a:tc>
                  <a:txBody>
                    <a:bodyPr/>
                    <a:lstStyle/>
                    <a:p>
                      <a:r>
                        <a:rPr lang="en-US" sz="2400" dirty="0">
                          <a:solidFill>
                            <a:schemeClr val="tx1"/>
                          </a:solidFill>
                          <a:latin typeface="Arial" panose="020B0604020202020204" pitchFamily="34" charset="0"/>
                          <a:cs typeface="Arial" panose="020B0604020202020204" pitchFamily="34" charset="0"/>
                        </a:rPr>
                        <a:t>Tribal Nations</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13</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r>
                        <a:rPr lang="en-US" sz="2400" dirty="0">
                          <a:solidFill>
                            <a:schemeClr val="tx1"/>
                          </a:solidFill>
                          <a:latin typeface="Arial" panose="020B0604020202020204" pitchFamily="34" charset="0"/>
                          <a:cs typeface="Arial" panose="020B0604020202020204" pitchFamily="34" charset="0"/>
                        </a:rPr>
                        <a:t>1%</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98747062"/>
                  </a:ext>
                </a:extLst>
              </a:tr>
              <a:tr h="674069">
                <a:tc>
                  <a:txBody>
                    <a:bodyPr/>
                    <a:lstStyle/>
                    <a:p>
                      <a:r>
                        <a:rPr lang="en-US" sz="2400" dirty="0">
                          <a:solidFill>
                            <a:schemeClr val="tx1"/>
                          </a:solidFill>
                          <a:latin typeface="Arial" panose="020B0604020202020204" pitchFamily="34" charset="0"/>
                          <a:cs typeface="Arial" panose="020B0604020202020204" pitchFamily="34" charset="0"/>
                        </a:rPr>
                        <a:t>Other Government Agencies</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6</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400" dirty="0">
                          <a:solidFill>
                            <a:schemeClr val="tx1"/>
                          </a:solidFill>
                          <a:latin typeface="Arial" panose="020B0604020202020204" pitchFamily="34" charset="0"/>
                          <a:cs typeface="Arial" panose="020B0604020202020204" pitchFamily="34" charset="0"/>
                        </a:rPr>
                        <a:t>9%</a:t>
                      </a:r>
                    </a:p>
                  </a:txBody>
                  <a:tcPr marL="114806" marR="1148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3024872"/>
                  </a:ext>
                </a:extLst>
              </a:tr>
            </a:tbl>
          </a:graphicData>
        </a:graphic>
      </p:graphicFrame>
      <p:sp>
        <p:nvSpPr>
          <p:cNvPr id="7" name="Slide Number Placeholder 6">
            <a:extLst>
              <a:ext uri="{FF2B5EF4-FFF2-40B4-BE49-F238E27FC236}">
                <a16:creationId xmlns:a16="http://schemas.microsoft.com/office/drawing/2014/main" id="{9B785D59-A997-4F59-8EA3-4ED782E4CEE4}"/>
              </a:ext>
            </a:extLst>
          </p:cNvPr>
          <p:cNvSpPr>
            <a:spLocks noGrp="1"/>
          </p:cNvSpPr>
          <p:nvPr>
            <p:ph type="sldNum" sz="quarter" idx="10"/>
          </p:nvPr>
        </p:nvSpPr>
        <p:spPr>
          <a:xfrm>
            <a:off x="11623250" y="6402244"/>
            <a:ext cx="568750" cy="455756"/>
          </a:xfrm>
        </p:spPr>
        <p:txBody>
          <a:bodyPr/>
          <a:lstStyle/>
          <a:p>
            <a:pPr>
              <a:defRPr/>
            </a:pPr>
            <a:fld id="{649F5351-C186-419F-A4C6-9A263B2BE01A}" type="slidenum">
              <a:rPr lang="en-US" altLang="en-US" sz="2400" smtClean="0">
                <a:solidFill>
                  <a:schemeClr val="bg1"/>
                </a:solidFill>
              </a:rPr>
              <a:pPr>
                <a:defRPr/>
              </a:pPr>
              <a:t>20</a:t>
            </a:fld>
            <a:endParaRPr lang="en-US" altLang="en-US" sz="2400" dirty="0">
              <a:solidFill>
                <a:schemeClr val="bg1"/>
              </a:solidFill>
            </a:endParaRPr>
          </a:p>
        </p:txBody>
      </p:sp>
    </p:spTree>
    <p:extLst>
      <p:ext uri="{BB962C8B-B14F-4D97-AF65-F5344CB8AC3E}">
        <p14:creationId xmlns:p14="http://schemas.microsoft.com/office/powerpoint/2010/main" val="128253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6E05-0B26-40B0-B682-F95436D7721B}"/>
              </a:ext>
            </a:extLst>
          </p:cNvPr>
          <p:cNvSpPr>
            <a:spLocks noGrp="1"/>
          </p:cNvSpPr>
          <p:nvPr>
            <p:ph type="title"/>
          </p:nvPr>
        </p:nvSpPr>
        <p:spPr/>
        <p:txBody>
          <a:bodyPr/>
          <a:lstStyle/>
          <a:p>
            <a:r>
              <a:rPr lang="en-US" sz="5400" b="1" dirty="0"/>
              <a:t>County Outreach</a:t>
            </a:r>
          </a:p>
        </p:txBody>
      </p:sp>
      <p:pic>
        <p:nvPicPr>
          <p:cNvPr id="7" name="Content Placeholder 6" descr="Image of Head Start Logo, two squares, one red and white stripes on bottom, the other on top of the first with blue and a white arrow pointing up.">
            <a:extLst>
              <a:ext uri="{FF2B5EF4-FFF2-40B4-BE49-F238E27FC236}">
                <a16:creationId xmlns:a16="http://schemas.microsoft.com/office/drawing/2014/main" id="{136C56A4-CDDD-434F-B20B-127B707D035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308" y="1934174"/>
            <a:ext cx="5181600" cy="3403600"/>
          </a:xfrm>
        </p:spPr>
      </p:pic>
      <p:pic>
        <p:nvPicPr>
          <p:cNvPr id="9" name="Content Placeholder 8" descr="Image of the U.S. Department of Health and Human Services Logo. A bird shape on the bottom right corner with the words going in a circle &quot;Department of Health &amp; Human Services USA&quot;">
            <a:extLst>
              <a:ext uri="{FF2B5EF4-FFF2-40B4-BE49-F238E27FC236}">
                <a16:creationId xmlns:a16="http://schemas.microsoft.com/office/drawing/2014/main" id="{A2D02F2D-7533-4247-ABB1-1BCCB81E1C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646194" y="1529362"/>
            <a:ext cx="4213225" cy="4213225"/>
          </a:xfrm>
        </p:spPr>
      </p:pic>
      <p:sp>
        <p:nvSpPr>
          <p:cNvPr id="10" name="Slide Number Placeholder 3">
            <a:extLst>
              <a:ext uri="{FF2B5EF4-FFF2-40B4-BE49-F238E27FC236}">
                <a16:creationId xmlns:a16="http://schemas.microsoft.com/office/drawing/2014/main" id="{CD683D8D-344F-4C5E-98E7-E255A95C8D54}"/>
              </a:ext>
            </a:extLst>
          </p:cNvPr>
          <p:cNvSpPr>
            <a:spLocks noGrp="1"/>
          </p:cNvSpPr>
          <p:nvPr>
            <p:ph type="sldNum" sz="quarter" idx="10"/>
          </p:nvPr>
        </p:nvSpPr>
        <p:spPr>
          <a:xfrm>
            <a:off x="11590019" y="6401255"/>
            <a:ext cx="601981" cy="456745"/>
          </a:xfrm>
          <a:prstGeom prst="rect">
            <a:avLst/>
          </a:prstGeom>
        </p:spPr>
        <p:txBody>
          <a:bodyPr/>
          <a:lstStyle/>
          <a:p>
            <a:fld id="{8338F7AF-B5F6-4ABB-96CA-074615B4340D}" type="slidenum">
              <a:rPr lang="en-US" sz="2400" smtClean="0">
                <a:solidFill>
                  <a:schemeClr val="bg1"/>
                </a:solidFill>
                <a:latin typeface="Arial" panose="020B0604020202020204" pitchFamily="34" charset="0"/>
                <a:cs typeface="Arial" panose="020B0604020202020204" pitchFamily="34" charset="0"/>
              </a:rPr>
              <a:t>21</a:t>
            </a:fld>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49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0C96-4DD5-4476-9637-89C9AB0088A6}"/>
              </a:ext>
            </a:extLst>
          </p:cNvPr>
          <p:cNvSpPr>
            <a:spLocks noGrp="1"/>
          </p:cNvSpPr>
          <p:nvPr>
            <p:ph type="title"/>
          </p:nvPr>
        </p:nvSpPr>
        <p:spPr>
          <a:xfrm>
            <a:off x="304800" y="0"/>
            <a:ext cx="11887200" cy="1325563"/>
          </a:xfrm>
        </p:spPr>
        <p:txBody>
          <a:bodyPr>
            <a:normAutofit/>
          </a:bodyPr>
          <a:lstStyle/>
          <a:p>
            <a:r>
              <a:rPr lang="en-US" sz="4000" b="1" dirty="0">
                <a:solidFill>
                  <a:schemeClr val="bg1"/>
                </a:solidFill>
              </a:rPr>
              <a:t>Master Plan for Early Learning and Care:  </a:t>
            </a:r>
            <a:br>
              <a:rPr lang="en-US" sz="4000" b="1" dirty="0">
                <a:solidFill>
                  <a:schemeClr val="bg1"/>
                </a:solidFill>
              </a:rPr>
            </a:br>
            <a:r>
              <a:rPr lang="en-US" sz="4000" b="1" i="1" dirty="0">
                <a:solidFill>
                  <a:schemeClr val="bg1"/>
                </a:solidFill>
              </a:rPr>
              <a:t>Making California For All Kids</a:t>
            </a:r>
            <a:endParaRPr lang="en-US" sz="4000" dirty="0">
              <a:solidFill>
                <a:schemeClr val="bg1"/>
              </a:solidFill>
            </a:endParaRPr>
          </a:p>
        </p:txBody>
      </p:sp>
      <p:sp>
        <p:nvSpPr>
          <p:cNvPr id="3" name="Content Placeholder 2">
            <a:extLst>
              <a:ext uri="{FF2B5EF4-FFF2-40B4-BE49-F238E27FC236}">
                <a16:creationId xmlns:a16="http://schemas.microsoft.com/office/drawing/2014/main" id="{357BEC9B-EA6D-4168-9C54-8C9E260FC83D}"/>
              </a:ext>
            </a:extLst>
          </p:cNvPr>
          <p:cNvSpPr>
            <a:spLocks noGrp="1"/>
          </p:cNvSpPr>
          <p:nvPr>
            <p:ph sz="quarter" idx="11"/>
          </p:nvPr>
        </p:nvSpPr>
        <p:spPr>
          <a:xfrm>
            <a:off x="152400" y="1882774"/>
            <a:ext cx="7467600" cy="3042151"/>
          </a:xfrm>
        </p:spPr>
        <p:txBody>
          <a:bodyPr>
            <a:normAutofit/>
          </a:bodyPr>
          <a:lstStyle/>
          <a:p>
            <a:pPr marL="0" indent="0">
              <a:buNone/>
            </a:pPr>
            <a:r>
              <a:rPr lang="en-US" sz="3600" dirty="0"/>
              <a:t>A consolidated, coherent system will bring children and their early learning and care professionals the support they need to thrive.</a:t>
            </a:r>
          </a:p>
        </p:txBody>
      </p:sp>
      <p:sp>
        <p:nvSpPr>
          <p:cNvPr id="5" name="Content Placeholder 4">
            <a:extLst>
              <a:ext uri="{FF2B5EF4-FFF2-40B4-BE49-F238E27FC236}">
                <a16:creationId xmlns:a16="http://schemas.microsoft.com/office/drawing/2014/main" id="{3FF57CC6-5F1B-4EE3-B0E5-B48BC0FD2E72}"/>
              </a:ext>
            </a:extLst>
          </p:cNvPr>
          <p:cNvSpPr>
            <a:spLocks noGrp="1"/>
          </p:cNvSpPr>
          <p:nvPr>
            <p:ph sz="quarter" idx="12"/>
          </p:nvPr>
        </p:nvSpPr>
        <p:spPr>
          <a:xfrm>
            <a:off x="3780172" y="5363913"/>
            <a:ext cx="5155280" cy="764172"/>
          </a:xfrm>
        </p:spPr>
        <p:txBody>
          <a:bodyPr>
            <a:normAutofit/>
          </a:bodyPr>
          <a:lstStyle/>
          <a:p>
            <a:pPr marL="0" indent="0">
              <a:buNone/>
            </a:pPr>
            <a:r>
              <a:rPr lang="en-US" sz="2400" dirty="0"/>
              <a:t>Photo Credit: </a:t>
            </a:r>
            <a:r>
              <a:rPr lang="en-US" sz="2400" dirty="0">
                <a:solidFill>
                  <a:srgbClr val="FFE699"/>
                </a:solidFill>
                <a:hlinkClick r:id="rId3" tooltip="Photo creedit for Master Plan for Early Learning and Care">
                  <a:extLst>
                    <a:ext uri="{A12FA001-AC4F-418D-AE19-62706E023703}">
                      <ahyp:hlinkClr xmlns:ahyp="http://schemas.microsoft.com/office/drawing/2018/hyperlinkcolor" val="tx"/>
                    </a:ext>
                  </a:extLst>
                </a:hlinkClick>
              </a:rPr>
              <a:t>https://tinyurl.com/5n773tjd</a:t>
            </a:r>
            <a:r>
              <a:rPr lang="en-US" sz="2400" dirty="0">
                <a:solidFill>
                  <a:srgbClr val="FFE699"/>
                </a:solidFill>
              </a:rPr>
              <a:t> </a:t>
            </a:r>
          </a:p>
        </p:txBody>
      </p:sp>
      <p:pic>
        <p:nvPicPr>
          <p:cNvPr id="9" name="Content Placeholder 8" descr="Picture of Master Plan for Early Learning and Care: Making California for All Kids. https://tinyurl.com/5n773tjd">
            <a:extLst>
              <a:ext uri="{FF2B5EF4-FFF2-40B4-BE49-F238E27FC236}">
                <a16:creationId xmlns:a16="http://schemas.microsoft.com/office/drawing/2014/main" id="{4CDC0A71-3AF7-46B8-91E5-199F12407EBB}"/>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165432" y="1345450"/>
            <a:ext cx="3850106" cy="4846804"/>
          </a:xfrm>
        </p:spPr>
      </p:pic>
      <p:sp>
        <p:nvSpPr>
          <p:cNvPr id="4" name="Slide Number Placeholder 3">
            <a:extLst>
              <a:ext uri="{FF2B5EF4-FFF2-40B4-BE49-F238E27FC236}">
                <a16:creationId xmlns:a16="http://schemas.microsoft.com/office/drawing/2014/main" id="{C0A7CA85-5857-43DC-AE37-E092B5CB9BC3}"/>
              </a:ext>
            </a:extLst>
          </p:cNvPr>
          <p:cNvSpPr>
            <a:spLocks noGrp="1"/>
          </p:cNvSpPr>
          <p:nvPr>
            <p:ph type="sldNum" sz="quarter" idx="10"/>
          </p:nvPr>
        </p:nvSpPr>
        <p:spPr>
          <a:xfrm>
            <a:off x="11261558" y="6240950"/>
            <a:ext cx="930442" cy="785492"/>
          </a:xfrm>
          <a:prstGeom prst="rect">
            <a:avLst/>
          </a:prstGeom>
        </p:spPr>
        <p:txBody>
          <a:bodyPr/>
          <a:lstStyle/>
          <a:p>
            <a:fld id="{8338F7AF-B5F6-4ABB-96CA-074615B4340D}" type="slidenum">
              <a:rPr lang="en-US" sz="2400" smtClean="0">
                <a:solidFill>
                  <a:schemeClr val="bg1"/>
                </a:solidFill>
                <a:latin typeface="Arial" panose="020B0604020202020204" pitchFamily="34" charset="0"/>
                <a:cs typeface="Arial" panose="020B0604020202020204" pitchFamily="34" charset="0"/>
              </a:rPr>
              <a:t>22</a:t>
            </a:fld>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35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2B64ED-2318-44CB-8AEE-FC96D31553EA}"/>
              </a:ext>
            </a:extLst>
          </p:cNvPr>
          <p:cNvSpPr>
            <a:spLocks noGrp="1"/>
          </p:cNvSpPr>
          <p:nvPr>
            <p:ph type="title"/>
          </p:nvPr>
        </p:nvSpPr>
        <p:spPr>
          <a:xfrm>
            <a:off x="304800" y="-229338"/>
            <a:ext cx="11887200" cy="1325563"/>
          </a:xfrm>
        </p:spPr>
        <p:txBody>
          <a:bodyPr/>
          <a:lstStyle/>
          <a:p>
            <a:r>
              <a:rPr lang="en-US" dirty="0"/>
              <a:t>Universal PreKindergarten</a:t>
            </a:r>
          </a:p>
        </p:txBody>
      </p:sp>
      <p:pic>
        <p:nvPicPr>
          <p:cNvPr id="16" name="Content Placeholder 15" descr="Picture of a teacher working with students during circle time.">
            <a:extLst>
              <a:ext uri="{FF2B5EF4-FFF2-40B4-BE49-F238E27FC236}">
                <a16:creationId xmlns:a16="http://schemas.microsoft.com/office/drawing/2014/main" id="{C3A01074-EE47-4869-A045-639686ADCE8D}"/>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28516" y="1259923"/>
            <a:ext cx="4907147" cy="3665003"/>
          </a:xfrm>
        </p:spPr>
      </p:pic>
      <p:sp>
        <p:nvSpPr>
          <p:cNvPr id="12" name="Content Placeholder 11">
            <a:extLst>
              <a:ext uri="{FF2B5EF4-FFF2-40B4-BE49-F238E27FC236}">
                <a16:creationId xmlns:a16="http://schemas.microsoft.com/office/drawing/2014/main" id="{8D068445-041E-4486-9939-D66F4E5D1B04}"/>
              </a:ext>
            </a:extLst>
          </p:cNvPr>
          <p:cNvSpPr>
            <a:spLocks noGrp="1"/>
          </p:cNvSpPr>
          <p:nvPr>
            <p:ph sz="quarter" idx="13"/>
          </p:nvPr>
        </p:nvSpPr>
        <p:spPr>
          <a:xfrm>
            <a:off x="160421" y="5213684"/>
            <a:ext cx="4668253" cy="898359"/>
          </a:xfrm>
        </p:spPr>
        <p:txBody>
          <a:bodyPr>
            <a:normAutofit/>
          </a:bodyPr>
          <a:lstStyle/>
          <a:p>
            <a:pPr marL="0" indent="0">
              <a:buNone/>
            </a:pPr>
            <a:r>
              <a:rPr lang="en-US" sz="2400" dirty="0"/>
              <a:t>Photo Credit: UPS Preschool; Camarillo, CA</a:t>
            </a:r>
          </a:p>
        </p:txBody>
      </p:sp>
      <p:sp>
        <p:nvSpPr>
          <p:cNvPr id="8" name="Content Placeholder 7">
            <a:extLst>
              <a:ext uri="{FF2B5EF4-FFF2-40B4-BE49-F238E27FC236}">
                <a16:creationId xmlns:a16="http://schemas.microsoft.com/office/drawing/2014/main" id="{765DE89A-8CAC-4BF7-A531-B4DA6CC06F8B}"/>
              </a:ext>
            </a:extLst>
          </p:cNvPr>
          <p:cNvSpPr>
            <a:spLocks noGrp="1"/>
          </p:cNvSpPr>
          <p:nvPr>
            <p:ph sz="quarter" idx="12"/>
          </p:nvPr>
        </p:nvSpPr>
        <p:spPr>
          <a:xfrm>
            <a:off x="5240004" y="1241090"/>
            <a:ext cx="6951996" cy="4646362"/>
          </a:xfrm>
        </p:spPr>
        <p:txBody>
          <a:bodyPr>
            <a:noAutofit/>
          </a:bodyPr>
          <a:lstStyle/>
          <a:p>
            <a:r>
              <a:rPr lang="en-US" sz="2400" dirty="0"/>
              <a:t>Collaboration is Key!</a:t>
            </a:r>
          </a:p>
          <a:p>
            <a:r>
              <a:rPr lang="en-US" sz="2400" dirty="0"/>
              <a:t>Sharing responsibility:  COEs, LEAs, and early learning partners (e.g., Head Start)</a:t>
            </a:r>
          </a:p>
          <a:p>
            <a:r>
              <a:rPr lang="en-US" sz="2400" dirty="0"/>
              <a:t>Convening collaborative planning meetings between early learning partners, such as Head Start, to cultivate relationships</a:t>
            </a:r>
          </a:p>
          <a:p>
            <a:r>
              <a:rPr lang="en-US" sz="2400" dirty="0"/>
              <a:t>Facilitating one-on-one and small group communication between LEAs and Head Start </a:t>
            </a:r>
          </a:p>
          <a:p>
            <a:r>
              <a:rPr lang="en-US" sz="2400" dirty="0"/>
              <a:t>Utilizing existing structures, such as Local Planning Council (LPC), to work with Head Start in leadership roles</a:t>
            </a:r>
          </a:p>
        </p:txBody>
      </p:sp>
      <p:sp>
        <p:nvSpPr>
          <p:cNvPr id="13" name="Slide Number Placeholder 12">
            <a:extLst>
              <a:ext uri="{FF2B5EF4-FFF2-40B4-BE49-F238E27FC236}">
                <a16:creationId xmlns:a16="http://schemas.microsoft.com/office/drawing/2014/main" id="{730375A7-EC35-4153-98D8-8BF5C4E6A441}"/>
              </a:ext>
            </a:extLst>
          </p:cNvPr>
          <p:cNvSpPr>
            <a:spLocks noGrp="1"/>
          </p:cNvSpPr>
          <p:nvPr>
            <p:ph type="sldNum" sz="quarter" idx="10"/>
          </p:nvPr>
        </p:nvSpPr>
        <p:spPr>
          <a:xfrm>
            <a:off x="11159617" y="6289076"/>
            <a:ext cx="1032383" cy="568924"/>
          </a:xfrm>
        </p:spPr>
        <p:txBody>
          <a:bodyPr/>
          <a:lstStyle/>
          <a:p>
            <a:fld id="{0CA3C137-5019-47BD-B013-88D30CC128CE}" type="slidenum">
              <a:rPr lang="en-US" sz="2400" smtClean="0">
                <a:solidFill>
                  <a:schemeClr val="bg1"/>
                </a:solidFill>
              </a:rPr>
              <a:pPr/>
              <a:t>23</a:t>
            </a:fld>
            <a:endParaRPr lang="en-US" sz="2400" dirty="0">
              <a:solidFill>
                <a:schemeClr val="bg1"/>
              </a:solidFill>
            </a:endParaRPr>
          </a:p>
        </p:txBody>
      </p:sp>
    </p:spTree>
    <p:extLst>
      <p:ext uri="{BB962C8B-B14F-4D97-AF65-F5344CB8AC3E}">
        <p14:creationId xmlns:p14="http://schemas.microsoft.com/office/powerpoint/2010/main" val="297443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7233-5047-417D-A142-6AA134047D71}"/>
              </a:ext>
            </a:extLst>
          </p:cNvPr>
          <p:cNvSpPr>
            <a:spLocks noGrp="1"/>
          </p:cNvSpPr>
          <p:nvPr>
            <p:ph type="title"/>
          </p:nvPr>
        </p:nvSpPr>
        <p:spPr>
          <a:xfrm>
            <a:off x="178525" y="-214212"/>
            <a:ext cx="11887200" cy="1325563"/>
          </a:xfrm>
        </p:spPr>
        <p:txBody>
          <a:bodyPr/>
          <a:lstStyle/>
          <a:p>
            <a:r>
              <a:rPr lang="en-US" b="1" dirty="0"/>
              <a:t>Benefits for LEAs</a:t>
            </a:r>
            <a:endParaRPr lang="en-US" dirty="0"/>
          </a:p>
        </p:txBody>
      </p:sp>
      <p:sp>
        <p:nvSpPr>
          <p:cNvPr id="4" name="Content Placeholder 3">
            <a:extLst>
              <a:ext uri="{FF2B5EF4-FFF2-40B4-BE49-F238E27FC236}">
                <a16:creationId xmlns:a16="http://schemas.microsoft.com/office/drawing/2014/main" id="{1EECCC92-7DF8-4E80-B82F-5F28DDF45E77}"/>
              </a:ext>
            </a:extLst>
          </p:cNvPr>
          <p:cNvSpPr>
            <a:spLocks noGrp="1"/>
          </p:cNvSpPr>
          <p:nvPr>
            <p:ph sz="quarter" idx="11"/>
          </p:nvPr>
        </p:nvSpPr>
        <p:spPr>
          <a:xfrm>
            <a:off x="413657" y="1190442"/>
            <a:ext cx="6065520" cy="4256769"/>
          </a:xfrm>
        </p:spPr>
        <p:txBody>
          <a:bodyPr>
            <a:normAutofit fontScale="92500" lnSpcReduction="20000"/>
          </a:bodyPr>
          <a:lstStyle/>
          <a:p>
            <a:r>
              <a:rPr lang="en-US" sz="2800" dirty="0"/>
              <a:t>Shared Costs</a:t>
            </a:r>
          </a:p>
          <a:p>
            <a:r>
              <a:rPr lang="en-US" sz="2800" dirty="0"/>
              <a:t>Earnings based on enrollment, not attendance  </a:t>
            </a:r>
          </a:p>
          <a:p>
            <a:r>
              <a:rPr lang="en-US" sz="2800" dirty="0"/>
              <a:t>Additional funding for administrative costs  </a:t>
            </a:r>
          </a:p>
          <a:p>
            <a:r>
              <a:rPr lang="en-US" sz="2800" dirty="0"/>
              <a:t>Maximized facility space  </a:t>
            </a:r>
          </a:p>
          <a:p>
            <a:r>
              <a:rPr lang="en-US" sz="2800" dirty="0"/>
              <a:t>Financial support for facilities and outdoor enhancements  </a:t>
            </a:r>
          </a:p>
          <a:p>
            <a:r>
              <a:rPr lang="en-US" sz="2800" dirty="0"/>
              <a:t>Expanded hours at no additional cost to the district  </a:t>
            </a:r>
          </a:p>
          <a:p>
            <a:r>
              <a:rPr lang="en-US" sz="2800" dirty="0"/>
              <a:t>Additional support staff</a:t>
            </a:r>
          </a:p>
        </p:txBody>
      </p:sp>
      <p:pic>
        <p:nvPicPr>
          <p:cNvPr id="8" name="Content Placeholder 14" descr="Picture of two little girls stepping on a tree stump.">
            <a:extLst>
              <a:ext uri="{FF2B5EF4-FFF2-40B4-BE49-F238E27FC236}">
                <a16:creationId xmlns:a16="http://schemas.microsoft.com/office/drawing/2014/main" id="{5E3F76AE-4DD9-4270-AC50-80A27DC38EEA}"/>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889966" y="744839"/>
            <a:ext cx="3291839" cy="4523302"/>
          </a:xfrm>
        </p:spPr>
      </p:pic>
      <p:sp>
        <p:nvSpPr>
          <p:cNvPr id="6" name="Content Placeholder 5">
            <a:extLst>
              <a:ext uri="{FF2B5EF4-FFF2-40B4-BE49-F238E27FC236}">
                <a16:creationId xmlns:a16="http://schemas.microsoft.com/office/drawing/2014/main" id="{4BD40484-4F6C-4996-9808-2668EA13E06D}"/>
              </a:ext>
            </a:extLst>
          </p:cNvPr>
          <p:cNvSpPr>
            <a:spLocks noGrp="1"/>
          </p:cNvSpPr>
          <p:nvPr>
            <p:ph sz="quarter" idx="13"/>
          </p:nvPr>
        </p:nvSpPr>
        <p:spPr>
          <a:xfrm>
            <a:off x="6585857" y="5345204"/>
            <a:ext cx="5606143" cy="729024"/>
          </a:xfrm>
        </p:spPr>
        <p:txBody>
          <a:bodyPr>
            <a:normAutofit lnSpcReduction="10000"/>
          </a:bodyPr>
          <a:lstStyle/>
          <a:p>
            <a:pPr marL="0" indent="0">
              <a:buNone/>
            </a:pPr>
            <a:r>
              <a:rPr lang="en-US" sz="2400" dirty="0"/>
              <a:t>Photo Credit: LaVera Williams Early Learning Center; Fresno, CA</a:t>
            </a:r>
          </a:p>
        </p:txBody>
      </p:sp>
      <p:sp>
        <p:nvSpPr>
          <p:cNvPr id="3" name="Slide Number Placeholder 2">
            <a:extLst>
              <a:ext uri="{FF2B5EF4-FFF2-40B4-BE49-F238E27FC236}">
                <a16:creationId xmlns:a16="http://schemas.microsoft.com/office/drawing/2014/main" id="{4B8B91BF-96F1-4B75-BFD3-CF8445E3499F}"/>
              </a:ext>
            </a:extLst>
          </p:cNvPr>
          <p:cNvSpPr>
            <a:spLocks noGrp="1"/>
          </p:cNvSpPr>
          <p:nvPr>
            <p:ph type="sldNum" sz="quarter" idx="10"/>
          </p:nvPr>
        </p:nvSpPr>
        <p:spPr>
          <a:xfrm>
            <a:off x="11479084" y="6217920"/>
            <a:ext cx="551808" cy="436281"/>
          </a:xfrm>
        </p:spPr>
        <p:txBody>
          <a:bodyPr/>
          <a:lstStyle/>
          <a:p>
            <a:pPr defTabSz="685800"/>
            <a:fld id="{432ED76D-8188-4B28-B316-CD85396F47B0}" type="slidenum">
              <a:rPr lang="en-US" sz="2400" smtClean="0">
                <a:solidFill>
                  <a:srgbClr val="FFFFFF">
                    <a:tint val="75000"/>
                  </a:srgbClr>
                </a:solidFill>
              </a:rPr>
              <a:pPr defTabSz="685800"/>
              <a:t>24</a:t>
            </a:fld>
            <a:endParaRPr lang="en-US" sz="2400" dirty="0">
              <a:solidFill>
                <a:srgbClr val="FFFFFF">
                  <a:tint val="75000"/>
                </a:srgbClr>
              </a:solidFill>
            </a:endParaRPr>
          </a:p>
        </p:txBody>
      </p:sp>
    </p:spTree>
    <p:extLst>
      <p:ext uri="{BB962C8B-B14F-4D97-AF65-F5344CB8AC3E}">
        <p14:creationId xmlns:p14="http://schemas.microsoft.com/office/powerpoint/2010/main" val="14503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59D4-5448-46AB-B74A-4198E5A9A6D9}"/>
              </a:ext>
            </a:extLst>
          </p:cNvPr>
          <p:cNvSpPr>
            <a:spLocks noGrp="1"/>
          </p:cNvSpPr>
          <p:nvPr>
            <p:ph type="title"/>
          </p:nvPr>
        </p:nvSpPr>
        <p:spPr>
          <a:xfrm>
            <a:off x="222070" y="0"/>
            <a:ext cx="5120640" cy="836658"/>
          </a:xfrm>
        </p:spPr>
        <p:txBody>
          <a:bodyPr>
            <a:normAutofit fontScale="90000"/>
          </a:bodyPr>
          <a:lstStyle/>
          <a:p>
            <a:r>
              <a:rPr lang="en-US" sz="4000" dirty="0"/>
              <a:t>Collaboration Models</a:t>
            </a:r>
          </a:p>
        </p:txBody>
      </p:sp>
      <p:sp>
        <p:nvSpPr>
          <p:cNvPr id="5" name="Subtitle 4">
            <a:extLst>
              <a:ext uri="{FF2B5EF4-FFF2-40B4-BE49-F238E27FC236}">
                <a16:creationId xmlns:a16="http://schemas.microsoft.com/office/drawing/2014/main" id="{FE6E9E19-2D1D-4FB0-9607-88C7A1BF908A}"/>
              </a:ext>
            </a:extLst>
          </p:cNvPr>
          <p:cNvSpPr>
            <a:spLocks noGrp="1"/>
          </p:cNvSpPr>
          <p:nvPr>
            <p:ph type="subTitle" idx="1"/>
          </p:nvPr>
        </p:nvSpPr>
        <p:spPr>
          <a:xfrm>
            <a:off x="5854401" y="149433"/>
            <a:ext cx="5235964" cy="947847"/>
          </a:xfrm>
        </p:spPr>
        <p:txBody>
          <a:bodyPr/>
          <a:lstStyle/>
          <a:p>
            <a:r>
              <a:rPr lang="en-US" sz="4000" b="1" dirty="0">
                <a:latin typeface="Arial" panose="020B0604020202020204" pitchFamily="34" charset="0"/>
                <a:cs typeface="Arial" panose="020B0604020202020204" pitchFamily="34" charset="0"/>
              </a:rPr>
              <a:t>Blended Model</a:t>
            </a:r>
          </a:p>
          <a:p>
            <a:endParaRPr lang="en-US" dirty="0"/>
          </a:p>
        </p:txBody>
      </p:sp>
      <p:sp>
        <p:nvSpPr>
          <p:cNvPr id="3" name="Content Placeholder 2">
            <a:extLst>
              <a:ext uri="{FF2B5EF4-FFF2-40B4-BE49-F238E27FC236}">
                <a16:creationId xmlns:a16="http://schemas.microsoft.com/office/drawing/2014/main" id="{35DE5602-9CD3-489D-AE93-7A2711B63006}"/>
              </a:ext>
            </a:extLst>
          </p:cNvPr>
          <p:cNvSpPr>
            <a:spLocks noGrp="1"/>
          </p:cNvSpPr>
          <p:nvPr>
            <p:ph sz="quarter" idx="13"/>
          </p:nvPr>
        </p:nvSpPr>
        <p:spPr>
          <a:xfrm>
            <a:off x="237309" y="861060"/>
            <a:ext cx="5027022" cy="2822666"/>
          </a:xfrm>
        </p:spPr>
        <p:txBody>
          <a:bodyPr>
            <a:normAutofit/>
          </a:bodyPr>
          <a:lstStyle/>
          <a:p>
            <a:r>
              <a:rPr lang="en-US" sz="2400" dirty="0">
                <a:latin typeface="Arial" panose="020B0604020202020204" pitchFamily="34" charset="0"/>
                <a:cs typeface="Arial" panose="020B0604020202020204" pitchFamily="34" charset="0"/>
              </a:rPr>
              <a:t>Layered: Wrapped or Enhanced</a:t>
            </a:r>
          </a:p>
          <a:p>
            <a:r>
              <a:rPr lang="en-US" sz="2400" dirty="0">
                <a:latin typeface="Arial" panose="020B0604020202020204" pitchFamily="34" charset="0"/>
                <a:cs typeface="Arial" panose="020B0604020202020204" pitchFamily="34" charset="0"/>
              </a:rPr>
              <a:t>Co-Mingled</a:t>
            </a:r>
          </a:p>
          <a:p>
            <a:r>
              <a:rPr lang="en-US" sz="2400" dirty="0">
                <a:latin typeface="Arial" panose="020B0604020202020204" pitchFamily="34" charset="0"/>
                <a:cs typeface="Arial" panose="020B0604020202020204" pitchFamily="34" charset="0"/>
              </a:rPr>
              <a:t>Co-Located</a:t>
            </a:r>
          </a:p>
        </p:txBody>
      </p:sp>
      <p:pic>
        <p:nvPicPr>
          <p:cNvPr id="9" name="Content Placeholder 16" descr="Picture of two little kids looking under a pot outside. ">
            <a:extLst>
              <a:ext uri="{FF2B5EF4-FFF2-40B4-BE49-F238E27FC236}">
                <a16:creationId xmlns:a16="http://schemas.microsoft.com/office/drawing/2014/main" id="{CB37B927-9B39-41C6-B0C6-DF923432B9CA}"/>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579676" y="2377440"/>
            <a:ext cx="4449523" cy="2966350"/>
          </a:xfrm>
        </p:spPr>
      </p:pic>
      <p:sp>
        <p:nvSpPr>
          <p:cNvPr id="8" name="Content Placeholder 7">
            <a:extLst>
              <a:ext uri="{FF2B5EF4-FFF2-40B4-BE49-F238E27FC236}">
                <a16:creationId xmlns:a16="http://schemas.microsoft.com/office/drawing/2014/main" id="{9FCE996A-A59A-4765-BDE5-225A2C194927}"/>
              </a:ext>
            </a:extLst>
          </p:cNvPr>
          <p:cNvSpPr>
            <a:spLocks noGrp="1"/>
          </p:cNvSpPr>
          <p:nvPr>
            <p:ph sz="quarter" idx="19"/>
          </p:nvPr>
        </p:nvSpPr>
        <p:spPr>
          <a:xfrm>
            <a:off x="234676" y="5682343"/>
            <a:ext cx="5029655" cy="822960"/>
          </a:xfrm>
        </p:spPr>
        <p:txBody>
          <a:bodyPr>
            <a:noAutofit/>
          </a:bodyPr>
          <a:lstStyle/>
          <a:p>
            <a:pPr marL="0" indent="0">
              <a:buNone/>
            </a:pPr>
            <a:r>
              <a:rPr lang="en-US" sz="2400" dirty="0">
                <a:latin typeface="Arial" panose="020B0604020202020204" pitchFamily="34" charset="0"/>
                <a:cs typeface="Arial" panose="020B0604020202020204" pitchFamily="34" charset="0"/>
              </a:rPr>
              <a:t>Photo Credit: LaVera Williams Early Learning Center; Fresno, CA</a:t>
            </a:r>
            <a:endParaRPr lang="en-US" sz="2400" dirty="0"/>
          </a:p>
        </p:txBody>
      </p:sp>
      <p:sp>
        <p:nvSpPr>
          <p:cNvPr id="6" name="Content Placeholder 5">
            <a:extLst>
              <a:ext uri="{FF2B5EF4-FFF2-40B4-BE49-F238E27FC236}">
                <a16:creationId xmlns:a16="http://schemas.microsoft.com/office/drawing/2014/main" id="{B2D2CBBD-3D8E-4B20-A777-B934AA832D2A}"/>
              </a:ext>
            </a:extLst>
          </p:cNvPr>
          <p:cNvSpPr>
            <a:spLocks noGrp="1"/>
          </p:cNvSpPr>
          <p:nvPr>
            <p:ph sz="quarter" idx="17"/>
          </p:nvPr>
        </p:nvSpPr>
        <p:spPr>
          <a:xfrm>
            <a:off x="5643154" y="1123405"/>
            <a:ext cx="6309360" cy="4781005"/>
          </a:xfrm>
        </p:spPr>
        <p:txBody>
          <a:bodyPr>
            <a:normAutofit fontScale="92500" lnSpcReduction="20000"/>
          </a:bodyPr>
          <a:lstStyle/>
          <a:p>
            <a:r>
              <a:rPr lang="en-US" dirty="0">
                <a:latin typeface="Arial" panose="020B0604020202020204" pitchFamily="34" charset="0"/>
                <a:cs typeface="Arial" panose="020B0604020202020204" pitchFamily="34" charset="0"/>
              </a:rPr>
              <a:t>Common Combinations</a:t>
            </a:r>
          </a:p>
          <a:p>
            <a:pPr lvl="1"/>
            <a:r>
              <a:rPr lang="en-US" sz="2600" dirty="0">
                <a:latin typeface="Arial" panose="020B0604020202020204" pitchFamily="34" charset="0"/>
                <a:cs typeface="Arial" panose="020B0604020202020204" pitchFamily="34" charset="0"/>
              </a:rPr>
              <a:t>HS/CSPP</a:t>
            </a:r>
          </a:p>
          <a:p>
            <a:pPr lvl="1"/>
            <a:r>
              <a:rPr lang="en-US" sz="2600" dirty="0">
                <a:latin typeface="Arial" panose="020B0604020202020204" pitchFamily="34" charset="0"/>
                <a:cs typeface="Arial" panose="020B0604020202020204" pitchFamily="34" charset="0"/>
              </a:rPr>
              <a:t>EHS/CCTR</a:t>
            </a:r>
          </a:p>
          <a:p>
            <a:pPr lvl="1"/>
            <a:r>
              <a:rPr lang="en-US" sz="2600" dirty="0">
                <a:latin typeface="Arial" panose="020B0604020202020204" pitchFamily="34" charset="0"/>
                <a:cs typeface="Arial" panose="020B0604020202020204" pitchFamily="34" charset="0"/>
              </a:rPr>
              <a:t>MSHS/CMIG</a:t>
            </a:r>
          </a:p>
          <a:p>
            <a:r>
              <a:rPr lang="en-US" dirty="0">
                <a:latin typeface="Arial" panose="020B0604020202020204" pitchFamily="34" charset="0"/>
                <a:cs typeface="Arial" panose="020B0604020202020204" pitchFamily="34" charset="0"/>
              </a:rPr>
              <a:t>Key Distinctions</a:t>
            </a:r>
          </a:p>
          <a:p>
            <a:pPr lvl="1"/>
            <a:r>
              <a:rPr lang="en-US" sz="2600" dirty="0">
                <a:latin typeface="Arial" panose="020B0604020202020204" pitchFamily="34" charset="0"/>
                <a:cs typeface="Arial" panose="020B0604020202020204" pitchFamily="34" charset="0"/>
              </a:rPr>
              <a:t>No set times of day</a:t>
            </a:r>
          </a:p>
          <a:p>
            <a:pPr lvl="1"/>
            <a:r>
              <a:rPr lang="en-US" sz="2600" dirty="0">
                <a:latin typeface="Arial" panose="020B0604020202020204" pitchFamily="34" charset="0"/>
                <a:cs typeface="Arial" panose="020B0604020202020204" pitchFamily="34" charset="0"/>
              </a:rPr>
              <a:t>Concurrent Regulations</a:t>
            </a:r>
          </a:p>
          <a:p>
            <a:pPr lvl="1"/>
            <a:r>
              <a:rPr lang="en-US" sz="2600" dirty="0">
                <a:latin typeface="Arial" panose="020B0604020202020204" pitchFamily="34" charset="0"/>
                <a:cs typeface="Arial" panose="020B0604020202020204" pitchFamily="34" charset="0"/>
              </a:rPr>
              <a:t>Creates a New Program</a:t>
            </a:r>
          </a:p>
          <a:p>
            <a:pPr lvl="1"/>
            <a:r>
              <a:rPr lang="en-US" sz="2600" dirty="0">
                <a:latin typeface="Arial" panose="020B0604020202020204" pitchFamily="34" charset="0"/>
                <a:cs typeface="Arial" panose="020B0604020202020204" pitchFamily="34" charset="0"/>
              </a:rPr>
              <a:t>Used for Duration</a:t>
            </a:r>
          </a:p>
          <a:p>
            <a:r>
              <a:rPr lang="en-US" dirty="0">
                <a:latin typeface="Arial" panose="020B0604020202020204" pitchFamily="34" charset="0"/>
                <a:cs typeface="Arial" panose="020B0604020202020204" pitchFamily="34" charset="0"/>
              </a:rPr>
              <a:t>Supports 1302.20</a:t>
            </a:r>
          </a:p>
          <a:p>
            <a:pPr lvl="1"/>
            <a:r>
              <a:rPr lang="en-US" sz="2600" dirty="0">
                <a:latin typeface="Arial" panose="020B0604020202020204" pitchFamily="34" charset="0"/>
                <a:cs typeface="Arial" panose="020B0604020202020204" pitchFamily="34" charset="0"/>
              </a:rPr>
              <a:t>Full-day, school/work</a:t>
            </a:r>
          </a:p>
          <a:p>
            <a:pPr lvl="1"/>
            <a:r>
              <a:rPr lang="en-US" sz="2600" dirty="0">
                <a:latin typeface="Arial" panose="020B0604020202020204" pitchFamily="34" charset="0"/>
                <a:cs typeface="Arial" panose="020B0604020202020204" pitchFamily="34" charset="0"/>
              </a:rPr>
              <a:t>Alternate funding</a:t>
            </a:r>
          </a:p>
          <a:p>
            <a:pPr lvl="1"/>
            <a:r>
              <a:rPr lang="en-US" sz="2600" dirty="0">
                <a:latin typeface="Arial" panose="020B0604020202020204" pitchFamily="34" charset="0"/>
                <a:cs typeface="Arial" panose="020B0604020202020204" pitchFamily="34" charset="0"/>
              </a:rPr>
              <a:t>Payer of Last Resort</a:t>
            </a:r>
          </a:p>
        </p:txBody>
      </p:sp>
      <p:sp>
        <p:nvSpPr>
          <p:cNvPr id="4" name="Slide Number Placeholder 3">
            <a:extLst>
              <a:ext uri="{FF2B5EF4-FFF2-40B4-BE49-F238E27FC236}">
                <a16:creationId xmlns:a16="http://schemas.microsoft.com/office/drawing/2014/main" id="{C8ED425D-4995-4697-B0F6-0D4F145967F3}"/>
              </a:ext>
            </a:extLst>
          </p:cNvPr>
          <p:cNvSpPr>
            <a:spLocks noGrp="1"/>
          </p:cNvSpPr>
          <p:nvPr>
            <p:ph type="sldNum" sz="quarter" idx="16"/>
          </p:nvPr>
        </p:nvSpPr>
        <p:spPr>
          <a:xfrm>
            <a:off x="11247120" y="6270172"/>
            <a:ext cx="629194" cy="372927"/>
          </a:xfrm>
        </p:spPr>
        <p:txBody>
          <a:bodyPr/>
          <a:lstStyle/>
          <a:p>
            <a:fld id="{0CA3C137-5019-47BD-B013-88D30CC128CE}" type="slidenum">
              <a:rPr lang="en-US" sz="2400" smtClean="0">
                <a:solidFill>
                  <a:schemeClr val="tx1"/>
                </a:solidFill>
                <a:latin typeface="Arial" panose="020B0604020202020204" pitchFamily="34" charset="0"/>
                <a:cs typeface="Arial" panose="020B0604020202020204" pitchFamily="34" charset="0"/>
              </a:rPr>
              <a:t>25</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9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6F0B-535A-4A9A-BDD1-08F9F04A5AF7}"/>
              </a:ext>
            </a:extLst>
          </p:cNvPr>
          <p:cNvSpPr>
            <a:spLocks noGrp="1"/>
          </p:cNvSpPr>
          <p:nvPr>
            <p:ph type="title"/>
          </p:nvPr>
        </p:nvSpPr>
        <p:spPr/>
        <p:txBody>
          <a:bodyPr/>
          <a:lstStyle/>
          <a:p>
            <a:r>
              <a:rPr lang="en-US" dirty="0"/>
              <a:t>Head Start Working with Districts as a Private Non-Profit Co-Located Program:</a:t>
            </a:r>
          </a:p>
        </p:txBody>
      </p:sp>
      <p:sp>
        <p:nvSpPr>
          <p:cNvPr id="3" name="Content Placeholder 2">
            <a:extLst>
              <a:ext uri="{FF2B5EF4-FFF2-40B4-BE49-F238E27FC236}">
                <a16:creationId xmlns:a16="http://schemas.microsoft.com/office/drawing/2014/main" id="{4D60B234-069E-4F64-BA96-58388408D10A}"/>
              </a:ext>
            </a:extLst>
          </p:cNvPr>
          <p:cNvSpPr>
            <a:spLocks noGrp="1"/>
          </p:cNvSpPr>
          <p:nvPr>
            <p:ph idx="1"/>
          </p:nvPr>
        </p:nvSpPr>
        <p:spPr/>
        <p:txBody>
          <a:bodyPr/>
          <a:lstStyle/>
          <a:p>
            <a:pPr marL="0" indent="0">
              <a:buNone/>
            </a:pPr>
            <a:r>
              <a:rPr lang="en-US" dirty="0"/>
              <a:t>Locally Designed Option</a:t>
            </a:r>
          </a:p>
          <a:p>
            <a:r>
              <a:rPr lang="en-US" dirty="0"/>
              <a:t>Wrapped with part-day CSPP funding and part-day Head Start funding provides full-day services.</a:t>
            </a:r>
          </a:p>
          <a:p>
            <a:r>
              <a:rPr lang="en-US" dirty="0"/>
              <a:t>Teachers are from the School District.</a:t>
            </a:r>
          </a:p>
          <a:p>
            <a:r>
              <a:rPr lang="en-US" dirty="0"/>
              <a:t>Contracts include additional Head Start and State requirements: 3rd Assessment (DRDP), Snack, Nap time.</a:t>
            </a:r>
          </a:p>
        </p:txBody>
      </p:sp>
      <p:sp>
        <p:nvSpPr>
          <p:cNvPr id="4" name="Slide Number Placeholder 3">
            <a:extLst>
              <a:ext uri="{FF2B5EF4-FFF2-40B4-BE49-F238E27FC236}">
                <a16:creationId xmlns:a16="http://schemas.microsoft.com/office/drawing/2014/main" id="{65C1E7AB-86E8-4601-9693-20717CBE6494}"/>
              </a:ext>
            </a:extLst>
          </p:cNvPr>
          <p:cNvSpPr>
            <a:spLocks noGrp="1"/>
          </p:cNvSpPr>
          <p:nvPr>
            <p:ph type="sldNum" sz="quarter" idx="4294967295"/>
          </p:nvPr>
        </p:nvSpPr>
        <p:spPr>
          <a:xfrm>
            <a:off x="11477625" y="6273201"/>
            <a:ext cx="561975" cy="381000"/>
          </a:xfrm>
          <a:prstGeom prst="rect">
            <a:avLst/>
          </a:prstGeom>
        </p:spPr>
        <p:txBody>
          <a:bodyPr/>
          <a:lstStyle/>
          <a:p>
            <a:pPr>
              <a:defRPr/>
            </a:pPr>
            <a:fld id="{649F5351-C186-419F-A4C6-9A263B2BE01A}" type="slidenum">
              <a:rPr lang="en-US" altLang="en-US" sz="2400" smtClean="0">
                <a:solidFill>
                  <a:schemeClr val="bg1"/>
                </a:solidFill>
              </a:rPr>
              <a:pPr>
                <a:defRPr/>
              </a:pPr>
              <a:t>26</a:t>
            </a:fld>
            <a:endParaRPr lang="en-US" altLang="en-US" sz="2400" dirty="0">
              <a:solidFill>
                <a:schemeClr val="bg1"/>
              </a:solidFill>
            </a:endParaRPr>
          </a:p>
        </p:txBody>
      </p:sp>
    </p:spTree>
    <p:extLst>
      <p:ext uri="{BB962C8B-B14F-4D97-AF65-F5344CB8AC3E}">
        <p14:creationId xmlns:p14="http://schemas.microsoft.com/office/powerpoint/2010/main" val="418643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F54214-3FBE-4F33-A890-13287149466F}"/>
              </a:ext>
            </a:extLst>
          </p:cNvPr>
          <p:cNvSpPr>
            <a:spLocks noGrp="1"/>
          </p:cNvSpPr>
          <p:nvPr>
            <p:ph type="title"/>
          </p:nvPr>
        </p:nvSpPr>
        <p:spPr>
          <a:xfrm>
            <a:off x="224590" y="750135"/>
            <a:ext cx="5149516" cy="5570454"/>
          </a:xfrm>
        </p:spPr>
        <p:txBody>
          <a:bodyPr/>
          <a:lstStyle/>
          <a:p>
            <a:r>
              <a:rPr lang="en-US" dirty="0"/>
              <a:t>Partnering for the Future</a:t>
            </a:r>
          </a:p>
        </p:txBody>
      </p:sp>
      <p:pic>
        <p:nvPicPr>
          <p:cNvPr id="16" name="Content Placeholder 15" descr="Picture of a little boy and girl playing at the water table.">
            <a:extLst>
              <a:ext uri="{FF2B5EF4-FFF2-40B4-BE49-F238E27FC236}">
                <a16:creationId xmlns:a16="http://schemas.microsoft.com/office/drawing/2014/main" id="{81315F52-3DD3-49A6-A21D-3F2B08E9D7A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422720" y="918792"/>
            <a:ext cx="5223847" cy="3482565"/>
          </a:xfrm>
        </p:spPr>
      </p:pic>
      <p:sp>
        <p:nvSpPr>
          <p:cNvPr id="11" name="Content Placeholder 10">
            <a:extLst>
              <a:ext uri="{FF2B5EF4-FFF2-40B4-BE49-F238E27FC236}">
                <a16:creationId xmlns:a16="http://schemas.microsoft.com/office/drawing/2014/main" id="{BC49164E-6B98-49D1-9FF4-7647359EFE9C}"/>
              </a:ext>
            </a:extLst>
          </p:cNvPr>
          <p:cNvSpPr>
            <a:spLocks noGrp="1"/>
          </p:cNvSpPr>
          <p:nvPr>
            <p:ph sz="quarter" idx="17"/>
          </p:nvPr>
        </p:nvSpPr>
        <p:spPr>
          <a:xfrm>
            <a:off x="5970254" y="4536072"/>
            <a:ext cx="5473700" cy="1295233"/>
          </a:xfrm>
        </p:spPr>
        <p:txBody>
          <a:bodyPr/>
          <a:lstStyle/>
          <a:p>
            <a:pPr marL="0" indent="0">
              <a:buNone/>
            </a:pPr>
            <a:r>
              <a:rPr lang="en-US" dirty="0"/>
              <a:t>Photo Credit: Breed St. Elementary, Deaf &amp; Hard of Hearing Program; Los Angeles, CA</a:t>
            </a:r>
          </a:p>
        </p:txBody>
      </p:sp>
      <p:sp>
        <p:nvSpPr>
          <p:cNvPr id="14" name="Slide Number Placeholder 13">
            <a:extLst>
              <a:ext uri="{FF2B5EF4-FFF2-40B4-BE49-F238E27FC236}">
                <a16:creationId xmlns:a16="http://schemas.microsoft.com/office/drawing/2014/main" id="{4B641085-461C-41FF-97C9-9B17065582D8}"/>
              </a:ext>
            </a:extLst>
          </p:cNvPr>
          <p:cNvSpPr>
            <a:spLocks noGrp="1"/>
          </p:cNvSpPr>
          <p:nvPr>
            <p:ph type="sldNum" sz="quarter" idx="16"/>
          </p:nvPr>
        </p:nvSpPr>
        <p:spPr>
          <a:xfrm>
            <a:off x="10828421" y="5951622"/>
            <a:ext cx="1171074" cy="906378"/>
          </a:xfrm>
        </p:spPr>
        <p:txBody>
          <a:bodyPr/>
          <a:lstStyle/>
          <a:p>
            <a:fld id="{0CA3C137-5019-47BD-B013-88D30CC128CE}" type="slidenum">
              <a:rPr lang="en-US" sz="2400" smtClean="0">
                <a:solidFill>
                  <a:schemeClr val="tx1"/>
                </a:solidFill>
                <a:latin typeface="Arial" panose="020B0604020202020204" pitchFamily="34" charset="0"/>
                <a:cs typeface="Arial" panose="020B0604020202020204" pitchFamily="34" charset="0"/>
              </a:rPr>
              <a:t>27</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88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761CC-120D-4EC8-A4D3-D2331D376C85}"/>
              </a:ext>
            </a:extLst>
          </p:cNvPr>
          <p:cNvSpPr>
            <a:spLocks noGrp="1"/>
          </p:cNvSpPr>
          <p:nvPr>
            <p:ph type="title"/>
          </p:nvPr>
        </p:nvSpPr>
        <p:spPr/>
        <p:txBody>
          <a:bodyPr/>
          <a:lstStyle/>
          <a:p>
            <a:r>
              <a:rPr lang="en-US" b="1" dirty="0"/>
              <a:t>TK and Head Start Collaborative Pilot (1)</a:t>
            </a:r>
            <a:endParaRPr lang="en-US" dirty="0"/>
          </a:p>
        </p:txBody>
      </p:sp>
      <p:sp>
        <p:nvSpPr>
          <p:cNvPr id="7" name="Content Placeholder 6">
            <a:extLst>
              <a:ext uri="{FF2B5EF4-FFF2-40B4-BE49-F238E27FC236}">
                <a16:creationId xmlns:a16="http://schemas.microsoft.com/office/drawing/2014/main" id="{DC76DDCA-BF20-4B95-AEA6-A2A902115FE9}"/>
              </a:ext>
            </a:extLst>
          </p:cNvPr>
          <p:cNvSpPr>
            <a:spLocks noGrp="1"/>
          </p:cNvSpPr>
          <p:nvPr>
            <p:ph sz="quarter" idx="10"/>
          </p:nvPr>
        </p:nvSpPr>
        <p:spPr>
          <a:xfrm>
            <a:off x="365261" y="1633491"/>
            <a:ext cx="11495813" cy="4310109"/>
          </a:xfrm>
        </p:spPr>
        <p:txBody>
          <a:bodyPr>
            <a:normAutofit fontScale="92500" lnSpcReduction="20000"/>
          </a:bodyPr>
          <a:lstStyle/>
          <a:p>
            <a:pPr lvl="0" fontAlgn="base">
              <a:defRPr/>
            </a:pPr>
            <a:r>
              <a:rPr lang="en-US" sz="3100" kern="0" dirty="0"/>
              <a:t>Braiding Head Start with TK to provide comprehensive services</a:t>
            </a:r>
          </a:p>
          <a:p>
            <a:pPr lvl="0" fontAlgn="base">
              <a:defRPr/>
            </a:pPr>
            <a:r>
              <a:rPr lang="en-US" sz="3100" kern="0" dirty="0"/>
              <a:t>Address under enrollment in Preschool</a:t>
            </a:r>
          </a:p>
          <a:p>
            <a:pPr lvl="0" fontAlgn="base">
              <a:defRPr/>
            </a:pPr>
            <a:r>
              <a:rPr lang="en-US" sz="3100" kern="0" dirty="0"/>
              <a:t>Adapt to Universal Transitional Kindergarten</a:t>
            </a:r>
          </a:p>
          <a:p>
            <a:pPr lvl="0" fontAlgn="base">
              <a:defRPr/>
            </a:pPr>
            <a:r>
              <a:rPr lang="en-US" sz="3100" kern="0" dirty="0"/>
              <a:t>Balanced Budget-Fiscal Solvency by braiding funding with California State Preschool Program/Head Start and Transitional Kindergarten</a:t>
            </a:r>
          </a:p>
          <a:p>
            <a:pPr lvl="0" fontAlgn="base">
              <a:defRPr/>
            </a:pPr>
            <a:r>
              <a:rPr lang="en-US" sz="3100" kern="0" dirty="0"/>
              <a:t>Meets 100% Head Start Performance Standard 1302.21 (c)(2)(iii) - program duration extended day services</a:t>
            </a:r>
          </a:p>
          <a:p>
            <a:pPr lvl="0" fontAlgn="base">
              <a:defRPr/>
            </a:pPr>
            <a:r>
              <a:rPr lang="en-US" sz="3100" kern="0" dirty="0"/>
              <a:t>Provide extended day opportunity for preschool students</a:t>
            </a:r>
          </a:p>
          <a:p>
            <a:pPr fontAlgn="base">
              <a:defRPr/>
            </a:pPr>
            <a:r>
              <a:rPr lang="en-US" sz="3100" kern="0" dirty="0"/>
              <a:t>Collaborate with Youth Development to provide extended educational program for after school</a:t>
            </a:r>
          </a:p>
        </p:txBody>
      </p:sp>
      <p:sp>
        <p:nvSpPr>
          <p:cNvPr id="10" name="Slide Number Placeholder 9">
            <a:extLst>
              <a:ext uri="{FF2B5EF4-FFF2-40B4-BE49-F238E27FC236}">
                <a16:creationId xmlns:a16="http://schemas.microsoft.com/office/drawing/2014/main" id="{32FF85EA-8A4E-4DBD-AA3A-F0252FCE48B8}"/>
              </a:ext>
            </a:extLst>
          </p:cNvPr>
          <p:cNvSpPr>
            <a:spLocks noGrp="1"/>
          </p:cNvSpPr>
          <p:nvPr>
            <p:ph type="sldNum" sz="quarter" idx="13"/>
          </p:nvPr>
        </p:nvSpPr>
        <p:spPr>
          <a:xfrm>
            <a:off x="11245669" y="5943599"/>
            <a:ext cx="615406" cy="579120"/>
          </a:xfrm>
        </p:spPr>
        <p:txBody>
          <a:bodyPr/>
          <a:lstStyle/>
          <a:p>
            <a:pPr>
              <a:defRPr/>
            </a:pPr>
            <a:fld id="{649F5351-C186-419F-A4C6-9A263B2BE01A}" type="slidenum">
              <a:rPr lang="en-US" altLang="en-US" sz="2400" smtClean="0">
                <a:solidFill>
                  <a:schemeClr val="bg1"/>
                </a:solidFill>
              </a:rPr>
              <a:pPr>
                <a:defRPr/>
              </a:pPr>
              <a:t>28</a:t>
            </a:fld>
            <a:endParaRPr lang="en-US" altLang="en-US" sz="2400" dirty="0">
              <a:solidFill>
                <a:schemeClr val="bg1"/>
              </a:solidFill>
            </a:endParaRPr>
          </a:p>
        </p:txBody>
      </p:sp>
    </p:spTree>
    <p:extLst>
      <p:ext uri="{BB962C8B-B14F-4D97-AF65-F5344CB8AC3E}">
        <p14:creationId xmlns:p14="http://schemas.microsoft.com/office/powerpoint/2010/main" val="281970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E24-5C26-4B55-8783-3DDC49A7840B}"/>
              </a:ext>
            </a:extLst>
          </p:cNvPr>
          <p:cNvSpPr>
            <a:spLocks noGrp="1"/>
          </p:cNvSpPr>
          <p:nvPr>
            <p:ph type="title"/>
          </p:nvPr>
        </p:nvSpPr>
        <p:spPr/>
        <p:txBody>
          <a:bodyPr/>
          <a:lstStyle/>
          <a:p>
            <a:r>
              <a:rPr lang="en-US" dirty="0"/>
              <a:t>TK and Head Start Collaborative Pilot (2)</a:t>
            </a:r>
          </a:p>
        </p:txBody>
      </p:sp>
      <p:sp>
        <p:nvSpPr>
          <p:cNvPr id="3" name="Content Placeholder 2">
            <a:extLst>
              <a:ext uri="{FF2B5EF4-FFF2-40B4-BE49-F238E27FC236}">
                <a16:creationId xmlns:a16="http://schemas.microsoft.com/office/drawing/2014/main" id="{D4426976-52F1-4671-B6E5-A42E27A1A948}"/>
              </a:ext>
            </a:extLst>
          </p:cNvPr>
          <p:cNvSpPr>
            <a:spLocks noGrp="1"/>
          </p:cNvSpPr>
          <p:nvPr>
            <p:ph idx="1"/>
          </p:nvPr>
        </p:nvSpPr>
        <p:spPr/>
        <p:txBody>
          <a:bodyPr>
            <a:normAutofit fontScale="92500" lnSpcReduction="10000"/>
          </a:bodyPr>
          <a:lstStyle/>
          <a:p>
            <a:pPr lvl="0"/>
            <a:r>
              <a:rPr lang="en-US" dirty="0"/>
              <a:t>Collaborate with Special Education to meet the needs of all preschool students (Universal Transitional Kindergarten)</a:t>
            </a:r>
          </a:p>
          <a:p>
            <a:pPr lvl="0"/>
            <a:r>
              <a:rPr lang="en-US" dirty="0"/>
              <a:t>Enrolled families will receive comprehensive Health, Wellness and Education services in alignment with Head Start and California State Preschool Program requirements</a:t>
            </a:r>
          </a:p>
          <a:p>
            <a:pPr lvl="0"/>
            <a:r>
              <a:rPr lang="en-US" dirty="0"/>
              <a:t>Brings equity to the preschool community by a full day opportunity for ALL</a:t>
            </a:r>
          </a:p>
          <a:p>
            <a:pPr lvl="0"/>
            <a:r>
              <a:rPr lang="en-US" dirty="0"/>
              <a:t>Provides equity in working conditions for all preschool classroom staff</a:t>
            </a:r>
          </a:p>
          <a:p>
            <a:pPr lvl="0"/>
            <a:r>
              <a:rPr lang="en-US" dirty="0"/>
              <a:t>Reinstates additional support staff</a:t>
            </a:r>
          </a:p>
          <a:p>
            <a:pPr lvl="0"/>
            <a:r>
              <a:rPr lang="en-US" dirty="0"/>
              <a:t>Implements  2- UTK/HS collaboration pilots</a:t>
            </a:r>
          </a:p>
        </p:txBody>
      </p:sp>
    </p:spTree>
    <p:extLst>
      <p:ext uri="{BB962C8B-B14F-4D97-AF65-F5344CB8AC3E}">
        <p14:creationId xmlns:p14="http://schemas.microsoft.com/office/powerpoint/2010/main" val="51741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AB07-AD3C-4E78-8E9B-A4184D11E6E1}"/>
              </a:ext>
            </a:extLst>
          </p:cNvPr>
          <p:cNvSpPr>
            <a:spLocks noGrp="1"/>
          </p:cNvSpPr>
          <p:nvPr>
            <p:ph type="title"/>
          </p:nvPr>
        </p:nvSpPr>
        <p:spPr>
          <a:xfrm>
            <a:off x="171450" y="-110526"/>
            <a:ext cx="11887200" cy="1325563"/>
          </a:xfrm>
        </p:spPr>
        <p:txBody>
          <a:bodyPr/>
          <a:lstStyle/>
          <a:p>
            <a:r>
              <a:rPr lang="en-US" dirty="0"/>
              <a:t>Guest Speakers (1)</a:t>
            </a:r>
          </a:p>
        </p:txBody>
      </p:sp>
      <p:pic>
        <p:nvPicPr>
          <p:cNvPr id="27" name="Content Placeholder 26" descr="Headshot of Stephanie Myers, CDSS">
            <a:extLst>
              <a:ext uri="{FF2B5EF4-FFF2-40B4-BE49-F238E27FC236}">
                <a16:creationId xmlns:a16="http://schemas.microsoft.com/office/drawing/2014/main" id="{94AE9B1A-B1BE-426B-9EBA-928AAF5C741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0691" y="1200540"/>
            <a:ext cx="2685919" cy="3333359"/>
          </a:xfrm>
        </p:spPr>
      </p:pic>
      <p:sp>
        <p:nvSpPr>
          <p:cNvPr id="8" name="Content Placeholder 7">
            <a:extLst>
              <a:ext uri="{FF2B5EF4-FFF2-40B4-BE49-F238E27FC236}">
                <a16:creationId xmlns:a16="http://schemas.microsoft.com/office/drawing/2014/main" id="{401B2A2E-F638-472D-9DAD-2B250A1DEF26}"/>
              </a:ext>
            </a:extLst>
          </p:cNvPr>
          <p:cNvSpPr>
            <a:spLocks noGrp="1"/>
          </p:cNvSpPr>
          <p:nvPr>
            <p:ph sz="half" idx="1"/>
          </p:nvPr>
        </p:nvSpPr>
        <p:spPr>
          <a:xfrm>
            <a:off x="171450" y="4754526"/>
            <a:ext cx="3796145" cy="1274800"/>
          </a:xfrm>
        </p:spPr>
        <p:txBody>
          <a:bodyPr>
            <a:normAutofit/>
          </a:bodyPr>
          <a:lstStyle/>
          <a:p>
            <a:pPr marL="0" indent="0">
              <a:buNone/>
            </a:pPr>
            <a:r>
              <a:rPr lang="en-US" sz="2400" dirty="0"/>
              <a:t>Stephanie Myers, California Department of Social Services</a:t>
            </a:r>
          </a:p>
        </p:txBody>
      </p:sp>
      <p:pic>
        <p:nvPicPr>
          <p:cNvPr id="29" name="Content Placeholder 28" descr="Headshot of Cynthia Yao, Office of Head Start - Administration for Children and Families">
            <a:extLst>
              <a:ext uri="{FF2B5EF4-FFF2-40B4-BE49-F238E27FC236}">
                <a16:creationId xmlns:a16="http://schemas.microsoft.com/office/drawing/2014/main" id="{B38A3EAA-4E35-46BC-9A7F-8D47F2BA38EE}"/>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574558" y="1117454"/>
            <a:ext cx="2629646" cy="3453073"/>
          </a:xfrm>
        </p:spPr>
      </p:pic>
      <p:sp>
        <p:nvSpPr>
          <p:cNvPr id="10" name="Content Placeholder 9">
            <a:extLst>
              <a:ext uri="{FF2B5EF4-FFF2-40B4-BE49-F238E27FC236}">
                <a16:creationId xmlns:a16="http://schemas.microsoft.com/office/drawing/2014/main" id="{EF257B59-D2B7-43C5-8B5A-E0FFBF6E6E64}"/>
              </a:ext>
            </a:extLst>
          </p:cNvPr>
          <p:cNvSpPr>
            <a:spLocks noGrp="1"/>
          </p:cNvSpPr>
          <p:nvPr>
            <p:ph sz="half" idx="2"/>
          </p:nvPr>
        </p:nvSpPr>
        <p:spPr>
          <a:xfrm>
            <a:off x="4240489" y="4918109"/>
            <a:ext cx="4205633" cy="1254092"/>
          </a:xfrm>
        </p:spPr>
        <p:txBody>
          <a:bodyPr>
            <a:normAutofit/>
          </a:bodyPr>
          <a:lstStyle/>
          <a:p>
            <a:pPr marL="0" indent="0">
              <a:buNone/>
            </a:pPr>
            <a:r>
              <a:rPr lang="en-US" sz="2400" dirty="0"/>
              <a:t>Cynthia Yao, Office of Head Start, Administration for Children and Families</a:t>
            </a:r>
          </a:p>
        </p:txBody>
      </p:sp>
      <p:pic>
        <p:nvPicPr>
          <p:cNvPr id="31" name="Content Placeholder 30" descr="Headshot of Chris Maricle, Head Start California">
            <a:extLst>
              <a:ext uri="{FF2B5EF4-FFF2-40B4-BE49-F238E27FC236}">
                <a16:creationId xmlns:a16="http://schemas.microsoft.com/office/drawing/2014/main" id="{B7278D02-6B79-4364-AA56-0D3BEB4A0105}"/>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8839563" y="1100972"/>
            <a:ext cx="2685687" cy="3627427"/>
          </a:xfrm>
        </p:spPr>
      </p:pic>
      <p:sp>
        <p:nvSpPr>
          <p:cNvPr id="11" name="Content Placeholder 10">
            <a:extLst>
              <a:ext uri="{FF2B5EF4-FFF2-40B4-BE49-F238E27FC236}">
                <a16:creationId xmlns:a16="http://schemas.microsoft.com/office/drawing/2014/main" id="{23C7AB06-6EBA-4609-B6E4-081E0B5A311F}"/>
              </a:ext>
            </a:extLst>
          </p:cNvPr>
          <p:cNvSpPr>
            <a:spLocks noGrp="1"/>
          </p:cNvSpPr>
          <p:nvPr>
            <p:ph sz="quarter" idx="11"/>
          </p:nvPr>
        </p:nvSpPr>
        <p:spPr>
          <a:xfrm>
            <a:off x="8462356" y="5057775"/>
            <a:ext cx="3729644" cy="904875"/>
          </a:xfrm>
        </p:spPr>
        <p:txBody>
          <a:bodyPr>
            <a:normAutofit/>
          </a:bodyPr>
          <a:lstStyle/>
          <a:p>
            <a:pPr marL="0" indent="0">
              <a:buNone/>
            </a:pPr>
            <a:r>
              <a:rPr lang="en-US" sz="2400" dirty="0"/>
              <a:t>Christopher Maricle, Head Start California</a:t>
            </a: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0"/>
          </p:nvPr>
        </p:nvSpPr>
        <p:spPr>
          <a:xfrm>
            <a:off x="10603832" y="6208296"/>
            <a:ext cx="1435768" cy="466506"/>
          </a:xfrm>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390912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6A74-C231-4BF2-824A-B8EF0D184536}"/>
              </a:ext>
            </a:extLst>
          </p:cNvPr>
          <p:cNvSpPr>
            <a:spLocks noGrp="1"/>
          </p:cNvSpPr>
          <p:nvPr>
            <p:ph type="title"/>
          </p:nvPr>
        </p:nvSpPr>
        <p:spPr>
          <a:xfrm>
            <a:off x="204651" y="0"/>
            <a:ext cx="11887200" cy="1325563"/>
          </a:xfrm>
        </p:spPr>
        <p:txBody>
          <a:bodyPr/>
          <a:lstStyle/>
          <a:p>
            <a:r>
              <a:rPr lang="en-US" b="1" dirty="0"/>
              <a:t>Birth to Kindergarten Transition Systems Alignment Framework (1)</a:t>
            </a:r>
            <a:endParaRPr lang="en-US" dirty="0"/>
          </a:p>
        </p:txBody>
      </p:sp>
      <p:sp>
        <p:nvSpPr>
          <p:cNvPr id="4" name="Content Placeholder 3">
            <a:extLst>
              <a:ext uri="{FF2B5EF4-FFF2-40B4-BE49-F238E27FC236}">
                <a16:creationId xmlns:a16="http://schemas.microsoft.com/office/drawing/2014/main" id="{4D41BA56-3459-42EA-81C0-7403AD718BF4}"/>
              </a:ext>
            </a:extLst>
          </p:cNvPr>
          <p:cNvSpPr>
            <a:spLocks noGrp="1"/>
          </p:cNvSpPr>
          <p:nvPr>
            <p:ph sz="quarter" idx="11"/>
          </p:nvPr>
        </p:nvSpPr>
        <p:spPr>
          <a:xfrm>
            <a:off x="165463" y="1332410"/>
            <a:ext cx="7711440" cy="4232367"/>
          </a:xfrm>
        </p:spPr>
        <p:txBody>
          <a:bodyPr>
            <a:normAutofit fontScale="55000" lnSpcReduction="20000"/>
          </a:bodyPr>
          <a:lstStyle/>
          <a:p>
            <a:pPr marL="0" indent="0">
              <a:buNone/>
            </a:pPr>
            <a:r>
              <a:rPr lang="en-US" sz="4700" b="1" dirty="0"/>
              <a:t>Why Do We Need a Transition Framework?</a:t>
            </a:r>
          </a:p>
          <a:p>
            <a:r>
              <a:rPr lang="en-US" sz="4400" dirty="0"/>
              <a:t>Successful transitions require many parts working together to create a solid systems approach</a:t>
            </a:r>
          </a:p>
          <a:p>
            <a:r>
              <a:rPr lang="en-US" sz="4400" dirty="0"/>
              <a:t>Children benefit from a high-quality PreK experience</a:t>
            </a:r>
          </a:p>
          <a:p>
            <a:r>
              <a:rPr lang="en-US" sz="4400" dirty="0"/>
              <a:t>We need a sturdy bridge into kindergarten to set them on the right path &amp; ensure they continue to thrive</a:t>
            </a:r>
          </a:p>
          <a:p>
            <a:r>
              <a:rPr lang="en-US" sz="4400" dirty="0"/>
              <a:t>California is large, with thousands of PreK and elementary schools &amp; providers</a:t>
            </a:r>
          </a:p>
          <a:p>
            <a:r>
              <a:rPr lang="en-US" sz="4400" dirty="0"/>
              <a:t>It takes all of us–teachers, parents, administrators, communities–to come together</a:t>
            </a:r>
          </a:p>
          <a:p>
            <a:r>
              <a:rPr lang="en-US" sz="4400" dirty="0"/>
              <a:t>The framework provides templates, tools, and resources to build </a:t>
            </a:r>
            <a:r>
              <a:rPr lang="en-US" sz="4400" b="1" dirty="0"/>
              <a:t>transition systems </a:t>
            </a:r>
            <a:r>
              <a:rPr lang="en-US" sz="4400" dirty="0"/>
              <a:t>in each school &amp; community</a:t>
            </a:r>
          </a:p>
        </p:txBody>
      </p:sp>
      <p:sp>
        <p:nvSpPr>
          <p:cNvPr id="6" name="Content Placeholder 5">
            <a:extLst>
              <a:ext uri="{FF2B5EF4-FFF2-40B4-BE49-F238E27FC236}">
                <a16:creationId xmlns:a16="http://schemas.microsoft.com/office/drawing/2014/main" id="{DAC66884-3B4A-4E55-B1D0-DBA51AA4CA72}"/>
              </a:ext>
            </a:extLst>
          </p:cNvPr>
          <p:cNvSpPr>
            <a:spLocks noGrp="1"/>
          </p:cNvSpPr>
          <p:nvPr>
            <p:ph sz="quarter" idx="13"/>
          </p:nvPr>
        </p:nvSpPr>
        <p:spPr>
          <a:xfrm>
            <a:off x="156754" y="5682343"/>
            <a:ext cx="3814355" cy="561704"/>
          </a:xfrm>
        </p:spPr>
        <p:txBody>
          <a:bodyPr>
            <a:normAutofit/>
          </a:bodyPr>
          <a:lstStyle/>
          <a:p>
            <a:r>
              <a:rPr lang="en-US" sz="2400" u="sng"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Link to book on slide 32</a:t>
            </a:r>
            <a:endParaRPr lang="en-US" sz="2400" u="sng" dirty="0">
              <a:solidFill>
                <a:schemeClr val="accent4">
                  <a:lumMod val="40000"/>
                  <a:lumOff val="60000"/>
                </a:schemeClr>
              </a:solidFill>
            </a:endParaRPr>
          </a:p>
        </p:txBody>
      </p:sp>
      <p:pic>
        <p:nvPicPr>
          <p:cNvPr id="8" name="Content Placeholder 16" descr="Book cover of the Birth to Kindergarten Transition Systems Alignment Framework. Link to Book on slide 32.">
            <a:extLst>
              <a:ext uri="{FF2B5EF4-FFF2-40B4-BE49-F238E27FC236}">
                <a16:creationId xmlns:a16="http://schemas.microsoft.com/office/drawing/2014/main" id="{56A707D8-059E-4104-B05E-5E764D4196A7}"/>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952998" y="1223573"/>
            <a:ext cx="4003870" cy="4850656"/>
          </a:xfrm>
        </p:spPr>
      </p:pic>
      <p:sp>
        <p:nvSpPr>
          <p:cNvPr id="3" name="Slide Number Placeholder 2">
            <a:extLst>
              <a:ext uri="{FF2B5EF4-FFF2-40B4-BE49-F238E27FC236}">
                <a16:creationId xmlns:a16="http://schemas.microsoft.com/office/drawing/2014/main" id="{37DEAB04-DB8B-41A0-B14A-3D3A22314B5D}"/>
              </a:ext>
            </a:extLst>
          </p:cNvPr>
          <p:cNvSpPr>
            <a:spLocks noGrp="1"/>
          </p:cNvSpPr>
          <p:nvPr>
            <p:ph type="sldNum" sz="quarter" idx="10"/>
          </p:nvPr>
        </p:nvSpPr>
        <p:spPr>
          <a:xfrm>
            <a:off x="11390811" y="6244046"/>
            <a:ext cx="715290" cy="410155"/>
          </a:xfrm>
        </p:spPr>
        <p:txBody>
          <a:bodyPr/>
          <a:lstStyle/>
          <a:p>
            <a:pPr defTabSz="685800"/>
            <a:fld id="{432ED76D-8188-4B28-B316-CD85396F47B0}" type="slidenum">
              <a:rPr lang="en-US" sz="2400" smtClean="0">
                <a:solidFill>
                  <a:srgbClr val="FFFFFF">
                    <a:tint val="75000"/>
                  </a:srgbClr>
                </a:solidFill>
              </a:rPr>
              <a:pPr defTabSz="685800"/>
              <a:t>30</a:t>
            </a:fld>
            <a:endParaRPr lang="en-US" sz="2400" dirty="0">
              <a:solidFill>
                <a:srgbClr val="FFFFFF">
                  <a:tint val="75000"/>
                </a:srgbClr>
              </a:solidFill>
            </a:endParaRPr>
          </a:p>
        </p:txBody>
      </p:sp>
    </p:spTree>
    <p:extLst>
      <p:ext uri="{BB962C8B-B14F-4D97-AF65-F5344CB8AC3E}">
        <p14:creationId xmlns:p14="http://schemas.microsoft.com/office/powerpoint/2010/main" val="124938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0ECB-E6DE-4750-833F-21FECE4229FD}"/>
              </a:ext>
            </a:extLst>
          </p:cNvPr>
          <p:cNvSpPr>
            <a:spLocks noGrp="1"/>
          </p:cNvSpPr>
          <p:nvPr>
            <p:ph type="title"/>
          </p:nvPr>
        </p:nvSpPr>
        <p:spPr>
          <a:xfrm>
            <a:off x="152400" y="123589"/>
            <a:ext cx="11887200" cy="1325563"/>
          </a:xfrm>
        </p:spPr>
        <p:txBody>
          <a:bodyPr/>
          <a:lstStyle/>
          <a:p>
            <a:r>
              <a:rPr lang="en-US" dirty="0"/>
              <a:t>Birth to Kindergarten Transition Systems Alignment Framework (2)</a:t>
            </a:r>
          </a:p>
        </p:txBody>
      </p:sp>
      <p:pic>
        <p:nvPicPr>
          <p:cNvPr id="16" name="Content Placeholder 15" descr="Collage showing four pictures with the words school, Leadership, Community and Family in each picture and one image in the middle in circle with the words coordination, collaboration and cooperation.">
            <a:extLst>
              <a:ext uri="{FF2B5EF4-FFF2-40B4-BE49-F238E27FC236}">
                <a16:creationId xmlns:a16="http://schemas.microsoft.com/office/drawing/2014/main" id="{234B9517-64BB-468D-8162-B55518772BF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0" y="1370218"/>
            <a:ext cx="5029200" cy="3672564"/>
          </a:xfrm>
        </p:spPr>
      </p:pic>
      <p:sp>
        <p:nvSpPr>
          <p:cNvPr id="4" name="Content Placeholder 3">
            <a:extLst>
              <a:ext uri="{FF2B5EF4-FFF2-40B4-BE49-F238E27FC236}">
                <a16:creationId xmlns:a16="http://schemas.microsoft.com/office/drawing/2014/main" id="{AC4C6BC1-77D8-4BDC-A22F-B75072C7C290}"/>
              </a:ext>
            </a:extLst>
          </p:cNvPr>
          <p:cNvSpPr>
            <a:spLocks noGrp="1"/>
          </p:cNvSpPr>
          <p:nvPr>
            <p:ph sz="quarter" idx="13"/>
          </p:nvPr>
        </p:nvSpPr>
        <p:spPr>
          <a:xfrm>
            <a:off x="0" y="5075238"/>
            <a:ext cx="5883442" cy="1181183"/>
          </a:xfrm>
        </p:spPr>
        <p:txBody>
          <a:bodyPr>
            <a:noAutofit/>
          </a:bodyPr>
          <a:lstStyle/>
          <a:p>
            <a:pPr marL="0" indent="0">
              <a:buNone/>
            </a:pPr>
            <a:r>
              <a:rPr lang="en-US" sz="2400" dirty="0"/>
              <a:t>Photo Credit: LA County Birth to Kindergarten Transition Systems Alignment Framework</a:t>
            </a:r>
          </a:p>
        </p:txBody>
      </p:sp>
      <p:sp>
        <p:nvSpPr>
          <p:cNvPr id="5" name="Content Placeholder 4">
            <a:extLst>
              <a:ext uri="{FF2B5EF4-FFF2-40B4-BE49-F238E27FC236}">
                <a16:creationId xmlns:a16="http://schemas.microsoft.com/office/drawing/2014/main" id="{0F63D7FF-C3FD-4921-93CC-DF70BAAE35C8}"/>
              </a:ext>
            </a:extLst>
          </p:cNvPr>
          <p:cNvSpPr>
            <a:spLocks noGrp="1"/>
          </p:cNvSpPr>
          <p:nvPr>
            <p:ph sz="quarter" idx="12"/>
          </p:nvPr>
        </p:nvSpPr>
        <p:spPr>
          <a:xfrm>
            <a:off x="5550569" y="1572127"/>
            <a:ext cx="6336632" cy="4459706"/>
          </a:xfrm>
        </p:spPr>
        <p:txBody>
          <a:bodyPr>
            <a:normAutofit fontScale="92500" lnSpcReduction="10000"/>
          </a:bodyPr>
          <a:lstStyle/>
          <a:p>
            <a:pPr marL="0" indent="0">
              <a:buNone/>
            </a:pPr>
            <a:r>
              <a:rPr lang="en-US" b="1" dirty="0"/>
              <a:t>Three C’s of Transition Impacting Child Outcomes</a:t>
            </a:r>
          </a:p>
          <a:p>
            <a:r>
              <a:rPr lang="en-US" sz="2800" dirty="0"/>
              <a:t>Four Subsystems</a:t>
            </a:r>
          </a:p>
          <a:p>
            <a:pPr lvl="1"/>
            <a:r>
              <a:rPr lang="en-US" sz="2600" dirty="0"/>
              <a:t>Leadership</a:t>
            </a:r>
          </a:p>
          <a:p>
            <a:pPr lvl="1"/>
            <a:r>
              <a:rPr lang="en-US" sz="2600" dirty="0"/>
              <a:t>Family</a:t>
            </a:r>
          </a:p>
          <a:p>
            <a:pPr lvl="1"/>
            <a:r>
              <a:rPr lang="en-US" sz="2600" dirty="0"/>
              <a:t>School</a:t>
            </a:r>
          </a:p>
          <a:p>
            <a:pPr lvl="1"/>
            <a:r>
              <a:rPr lang="en-US" sz="2600" dirty="0"/>
              <a:t>Community</a:t>
            </a:r>
          </a:p>
          <a:p>
            <a:r>
              <a:rPr lang="en-US" sz="2800" dirty="0"/>
              <a:t>Three Key Elements</a:t>
            </a:r>
          </a:p>
          <a:p>
            <a:pPr lvl="1"/>
            <a:r>
              <a:rPr lang="en-US" sz="2600" dirty="0"/>
              <a:t>Coordination</a:t>
            </a:r>
          </a:p>
          <a:p>
            <a:pPr lvl="1"/>
            <a:r>
              <a:rPr lang="en-US" sz="2600" dirty="0"/>
              <a:t>Cooperation</a:t>
            </a:r>
          </a:p>
          <a:p>
            <a:pPr lvl="1"/>
            <a:r>
              <a:rPr lang="en-US" sz="2600" dirty="0"/>
              <a:t>Collaboration</a:t>
            </a:r>
          </a:p>
        </p:txBody>
      </p:sp>
      <p:sp>
        <p:nvSpPr>
          <p:cNvPr id="3" name="Slide Number Placeholder 2">
            <a:extLst>
              <a:ext uri="{FF2B5EF4-FFF2-40B4-BE49-F238E27FC236}">
                <a16:creationId xmlns:a16="http://schemas.microsoft.com/office/drawing/2014/main" id="{A6FB6AF8-FDE7-4140-BFCE-DC9A4174223B}"/>
              </a:ext>
            </a:extLst>
          </p:cNvPr>
          <p:cNvSpPr>
            <a:spLocks noGrp="1"/>
          </p:cNvSpPr>
          <p:nvPr>
            <p:ph type="sldNum" sz="quarter" idx="10"/>
          </p:nvPr>
        </p:nvSpPr>
        <p:spPr>
          <a:xfrm>
            <a:off x="11341768" y="6208295"/>
            <a:ext cx="850232" cy="874295"/>
          </a:xfrm>
        </p:spPr>
        <p:txBody>
          <a:bodyPr/>
          <a:lstStyle/>
          <a:p>
            <a:fld id="{432ED76D-8188-4B28-B316-CD85396F47B0}" type="slidenum">
              <a:rPr lang="en-US" sz="2400" smtClean="0">
                <a:solidFill>
                  <a:schemeClr val="bg1"/>
                </a:solidFill>
              </a:rPr>
              <a:pPr/>
              <a:t>31</a:t>
            </a:fld>
            <a:endParaRPr lang="en-US" sz="2400" dirty="0">
              <a:solidFill>
                <a:schemeClr val="bg1"/>
              </a:solidFill>
            </a:endParaRPr>
          </a:p>
        </p:txBody>
      </p:sp>
    </p:spTree>
    <p:extLst>
      <p:ext uri="{BB962C8B-B14F-4D97-AF65-F5344CB8AC3E}">
        <p14:creationId xmlns:p14="http://schemas.microsoft.com/office/powerpoint/2010/main" val="1561783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3FD1CF0-059B-4ADA-939E-2D78E7B94B66}"/>
              </a:ext>
            </a:extLst>
          </p:cNvPr>
          <p:cNvSpPr>
            <a:spLocks noGrp="1"/>
          </p:cNvSpPr>
          <p:nvPr>
            <p:ph type="title"/>
          </p:nvPr>
        </p:nvSpPr>
        <p:spPr/>
        <p:txBody>
          <a:bodyPr/>
          <a:lstStyle/>
          <a:p>
            <a:r>
              <a:rPr lang="en-US" dirty="0"/>
              <a:t>Transition Framework</a:t>
            </a:r>
          </a:p>
        </p:txBody>
      </p:sp>
      <p:pic>
        <p:nvPicPr>
          <p:cNvPr id="14" name="Content Placeholder 10" descr="QR Code to the Birth to Kindergarten Transitions Framework.">
            <a:extLst>
              <a:ext uri="{FF2B5EF4-FFF2-40B4-BE49-F238E27FC236}">
                <a16:creationId xmlns:a16="http://schemas.microsoft.com/office/drawing/2014/main" id="{21EECFE2-0F3C-420E-A5ED-F43B3C2A9B2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75355" y="1476783"/>
            <a:ext cx="4845731" cy="4845731"/>
          </a:xfrm>
        </p:spPr>
      </p:pic>
      <p:sp>
        <p:nvSpPr>
          <p:cNvPr id="12" name="Content Placeholder 11">
            <a:extLst>
              <a:ext uri="{FF2B5EF4-FFF2-40B4-BE49-F238E27FC236}">
                <a16:creationId xmlns:a16="http://schemas.microsoft.com/office/drawing/2014/main" id="{3B8C2ACC-07E8-4093-8C57-429EB8DF9856}"/>
              </a:ext>
            </a:extLst>
          </p:cNvPr>
          <p:cNvSpPr>
            <a:spLocks noGrp="1"/>
          </p:cNvSpPr>
          <p:nvPr>
            <p:ph sz="quarter" idx="12"/>
          </p:nvPr>
        </p:nvSpPr>
        <p:spPr>
          <a:xfrm>
            <a:off x="5800136" y="2429329"/>
            <a:ext cx="5538787" cy="1698625"/>
          </a:xfrm>
        </p:spPr>
        <p:txBody>
          <a:bodyPr/>
          <a:lstStyle/>
          <a:p>
            <a:r>
              <a:rPr lang="en-US" dirty="0">
                <a:solidFill>
                  <a:schemeClr val="accent4">
                    <a:lumMod val="40000"/>
                    <a:lumOff val="60000"/>
                  </a:schemeClr>
                </a:solidFill>
                <a:hlinkClick r:id="rId3" tooltip="LACOE Birth to Kindergarten Transition Systems Alignment Framework">
                  <a:extLst>
                    <a:ext uri="{A12FA001-AC4F-418D-AE19-62706E023703}">
                      <ahyp:hlinkClr xmlns:ahyp="http://schemas.microsoft.com/office/drawing/2018/hyperlinkcolor" val="tx"/>
                    </a:ext>
                  </a:extLst>
                </a:hlinkClick>
              </a:rPr>
              <a:t>https://tinyurl.com/2x5kxe3r</a:t>
            </a:r>
            <a:endParaRPr lang="en-US" dirty="0">
              <a:solidFill>
                <a:schemeClr val="accent4">
                  <a:lumMod val="40000"/>
                  <a:lumOff val="60000"/>
                </a:schemeClr>
              </a:solidFill>
            </a:endParaRPr>
          </a:p>
          <a:p>
            <a:r>
              <a:rPr lang="en-US" dirty="0">
                <a:solidFill>
                  <a:schemeClr val="accent4">
                    <a:lumMod val="40000"/>
                    <a:lumOff val="60000"/>
                  </a:schemeClr>
                </a:solidFill>
                <a:hlinkClick r:id="rId4" action="ppaction://hlinksldjump">
                  <a:extLst>
                    <a:ext uri="{A12FA001-AC4F-418D-AE19-62706E023703}">
                      <ahyp:hlinkClr xmlns:ahyp="http://schemas.microsoft.com/office/drawing/2018/hyperlinkcolor" val="tx"/>
                    </a:ext>
                  </a:extLst>
                </a:hlinkClick>
              </a:rPr>
              <a:t>Return to slide 30</a:t>
            </a:r>
            <a:endParaRPr lang="en-US" dirty="0">
              <a:solidFill>
                <a:schemeClr val="accent4">
                  <a:lumMod val="40000"/>
                  <a:lumOff val="60000"/>
                </a:schemeClr>
              </a:solidFill>
            </a:endParaRPr>
          </a:p>
          <a:p>
            <a:pPr marL="0" indent="0">
              <a:buNone/>
            </a:pPr>
            <a:endParaRPr lang="en-US" dirty="0">
              <a:solidFill>
                <a:schemeClr val="accent4">
                  <a:lumMod val="40000"/>
                  <a:lumOff val="60000"/>
                </a:schemeClr>
              </a:solidFill>
            </a:endParaRPr>
          </a:p>
        </p:txBody>
      </p:sp>
      <p:sp>
        <p:nvSpPr>
          <p:cNvPr id="13" name="Slide Number Placeholder 12">
            <a:extLst>
              <a:ext uri="{FF2B5EF4-FFF2-40B4-BE49-F238E27FC236}">
                <a16:creationId xmlns:a16="http://schemas.microsoft.com/office/drawing/2014/main" id="{48B55080-AEB3-4E70-82C7-16963E12E41C}"/>
              </a:ext>
            </a:extLst>
          </p:cNvPr>
          <p:cNvSpPr>
            <a:spLocks noGrp="1"/>
          </p:cNvSpPr>
          <p:nvPr>
            <p:ph type="sldNum" sz="quarter" idx="13"/>
          </p:nvPr>
        </p:nvSpPr>
        <p:spPr>
          <a:xfrm>
            <a:off x="11242766" y="6008914"/>
            <a:ext cx="949234" cy="526869"/>
          </a:xfrm>
        </p:spPr>
        <p:txBody>
          <a:bodyPr/>
          <a:lstStyle/>
          <a:p>
            <a:pPr>
              <a:defRPr/>
            </a:pPr>
            <a:fld id="{649F5351-C186-419F-A4C6-9A263B2BE01A}" type="slidenum">
              <a:rPr lang="en-US" altLang="en-US" sz="2400" smtClean="0">
                <a:solidFill>
                  <a:schemeClr val="bg1"/>
                </a:solidFill>
              </a:rPr>
              <a:pPr>
                <a:defRPr/>
              </a:pPr>
              <a:t>32</a:t>
            </a:fld>
            <a:endParaRPr lang="en-US" altLang="en-US" sz="2400" dirty="0">
              <a:solidFill>
                <a:schemeClr val="bg1"/>
              </a:solidFill>
            </a:endParaRPr>
          </a:p>
        </p:txBody>
      </p:sp>
    </p:spTree>
    <p:extLst>
      <p:ext uri="{BB962C8B-B14F-4D97-AF65-F5344CB8AC3E}">
        <p14:creationId xmlns:p14="http://schemas.microsoft.com/office/powerpoint/2010/main" val="1499186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93C2-F464-4CD2-A00A-1C133F9FCCB3}"/>
              </a:ext>
            </a:extLst>
          </p:cNvPr>
          <p:cNvSpPr>
            <a:spLocks noGrp="1"/>
          </p:cNvSpPr>
          <p:nvPr>
            <p:ph type="title"/>
          </p:nvPr>
        </p:nvSpPr>
        <p:spPr>
          <a:xfrm>
            <a:off x="6051883" y="208546"/>
            <a:ext cx="5706979" cy="5277853"/>
          </a:xfrm>
        </p:spPr>
        <p:txBody>
          <a:bodyPr/>
          <a:lstStyle/>
          <a:p>
            <a:r>
              <a:rPr lang="en-US" dirty="0"/>
              <a:t>Head Start Partnership Toolkit</a:t>
            </a:r>
          </a:p>
        </p:txBody>
      </p:sp>
      <p:pic>
        <p:nvPicPr>
          <p:cNvPr id="14" name="Content Placeholder 13" descr="Picture of a boy working with teacher at easel. ">
            <a:extLst>
              <a:ext uri="{FF2B5EF4-FFF2-40B4-BE49-F238E27FC236}">
                <a16:creationId xmlns:a16="http://schemas.microsoft.com/office/drawing/2014/main" id="{0559C657-A143-4238-9DEF-4BBEF1E9FF8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86063" y="736097"/>
            <a:ext cx="3758772" cy="5018361"/>
          </a:xfrm>
        </p:spPr>
      </p:pic>
      <p:sp>
        <p:nvSpPr>
          <p:cNvPr id="9" name="Content Placeholder 8">
            <a:extLst>
              <a:ext uri="{FF2B5EF4-FFF2-40B4-BE49-F238E27FC236}">
                <a16:creationId xmlns:a16="http://schemas.microsoft.com/office/drawing/2014/main" id="{8D5DF805-2763-46C1-8AA0-A98D55F5DE4F}"/>
              </a:ext>
            </a:extLst>
          </p:cNvPr>
          <p:cNvSpPr>
            <a:spLocks noGrp="1"/>
          </p:cNvSpPr>
          <p:nvPr>
            <p:ph sz="quarter" idx="17"/>
          </p:nvPr>
        </p:nvSpPr>
        <p:spPr>
          <a:xfrm>
            <a:off x="5841917" y="5113587"/>
            <a:ext cx="5473700" cy="974391"/>
          </a:xfrm>
        </p:spPr>
        <p:txBody>
          <a:bodyPr>
            <a:normAutofit/>
          </a:bodyPr>
          <a:lstStyle/>
          <a:p>
            <a:pPr marL="0" indent="0">
              <a:buNone/>
            </a:pPr>
            <a:r>
              <a:rPr lang="en-US" sz="2400" dirty="0">
                <a:latin typeface="Arial" panose="020B0604020202020204" pitchFamily="34" charset="0"/>
                <a:cs typeface="Arial" panose="020B0604020202020204" pitchFamily="34" charset="0"/>
              </a:rPr>
              <a:t>Photo Credit: UPS Preschool; Camarillo, CA</a:t>
            </a:r>
          </a:p>
        </p:txBody>
      </p:sp>
      <p:sp>
        <p:nvSpPr>
          <p:cNvPr id="4" name="Slide Number Placeholder 3">
            <a:extLst>
              <a:ext uri="{FF2B5EF4-FFF2-40B4-BE49-F238E27FC236}">
                <a16:creationId xmlns:a16="http://schemas.microsoft.com/office/drawing/2014/main" id="{ECDBF556-0FF7-43EB-BE4B-0943207302EA}"/>
              </a:ext>
            </a:extLst>
          </p:cNvPr>
          <p:cNvSpPr>
            <a:spLocks noGrp="1"/>
          </p:cNvSpPr>
          <p:nvPr>
            <p:ph type="sldNum" sz="quarter" idx="16"/>
          </p:nvPr>
        </p:nvSpPr>
        <p:spPr>
          <a:xfrm>
            <a:off x="10603831" y="6128084"/>
            <a:ext cx="1171073" cy="593391"/>
          </a:xfrm>
        </p:spPr>
        <p:txBody>
          <a:bodyPr/>
          <a:lstStyle/>
          <a:p>
            <a:fld id="{0CA3C137-5019-47BD-B013-88D30CC128CE}" type="slidenum">
              <a:rPr lang="en-US" sz="2400" smtClean="0">
                <a:solidFill>
                  <a:schemeClr val="tx1"/>
                </a:solidFill>
                <a:latin typeface="Arial" panose="020B0604020202020204" pitchFamily="34" charset="0"/>
                <a:cs typeface="Arial" panose="020B0604020202020204" pitchFamily="34" charset="0"/>
              </a:rPr>
              <a:pPr/>
              <a:t>33</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68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B300-CD94-41E0-BD2C-E25FD0EB4FF3}"/>
              </a:ext>
            </a:extLst>
          </p:cNvPr>
          <p:cNvSpPr>
            <a:spLocks noGrp="1"/>
          </p:cNvSpPr>
          <p:nvPr>
            <p:ph type="title"/>
          </p:nvPr>
        </p:nvSpPr>
        <p:spPr>
          <a:xfrm>
            <a:off x="-1" y="124494"/>
            <a:ext cx="6304547" cy="1325563"/>
          </a:xfrm>
        </p:spPr>
        <p:txBody>
          <a:bodyPr/>
          <a:lstStyle/>
          <a:p>
            <a:r>
              <a:rPr lang="en-US" dirty="0"/>
              <a:t>Possible Next Steps</a:t>
            </a:r>
          </a:p>
        </p:txBody>
      </p:sp>
      <p:pic>
        <p:nvPicPr>
          <p:cNvPr id="16" name="Content Placeholder 15" descr="Picture of four little girls playing outside on a playground structure.">
            <a:extLst>
              <a:ext uri="{FF2B5EF4-FFF2-40B4-BE49-F238E27FC236}">
                <a16:creationId xmlns:a16="http://schemas.microsoft.com/office/drawing/2014/main" id="{C0514371-6963-4D2D-8CFF-6BEC1BDF179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8970" y="1329491"/>
            <a:ext cx="4764506" cy="3176337"/>
          </a:xfrm>
        </p:spPr>
      </p:pic>
      <p:sp>
        <p:nvSpPr>
          <p:cNvPr id="7" name="Content Placeholder 6">
            <a:extLst>
              <a:ext uri="{FF2B5EF4-FFF2-40B4-BE49-F238E27FC236}">
                <a16:creationId xmlns:a16="http://schemas.microsoft.com/office/drawing/2014/main" id="{C2FF13DF-C21F-4E84-B29D-A56305587625}"/>
              </a:ext>
            </a:extLst>
          </p:cNvPr>
          <p:cNvSpPr>
            <a:spLocks noGrp="1"/>
          </p:cNvSpPr>
          <p:nvPr>
            <p:ph sz="quarter" idx="18"/>
          </p:nvPr>
        </p:nvSpPr>
        <p:spPr>
          <a:xfrm>
            <a:off x="725905" y="4811212"/>
            <a:ext cx="4199021" cy="1601787"/>
          </a:xfrm>
        </p:spPr>
        <p:txBody>
          <a:bodyPr>
            <a:normAutofit/>
          </a:bodyPr>
          <a:lstStyle/>
          <a:p>
            <a:pPr marL="0" indent="0">
              <a:buNone/>
            </a:pPr>
            <a:r>
              <a:rPr lang="en-US" sz="2400" dirty="0">
                <a:latin typeface="Arial" panose="020B0604020202020204" pitchFamily="34" charset="0"/>
                <a:cs typeface="Arial" panose="020B0604020202020204" pitchFamily="34" charset="0"/>
              </a:rPr>
              <a:t>Photo Credit: Tree of Life International Charter School; Anderson, CA</a:t>
            </a:r>
          </a:p>
        </p:txBody>
      </p:sp>
      <p:sp>
        <p:nvSpPr>
          <p:cNvPr id="6" name="Content Placeholder 5">
            <a:extLst>
              <a:ext uri="{FF2B5EF4-FFF2-40B4-BE49-F238E27FC236}">
                <a16:creationId xmlns:a16="http://schemas.microsoft.com/office/drawing/2014/main" id="{46257A51-88E9-40CA-B6D1-9E766A7C92C0}"/>
              </a:ext>
            </a:extLst>
          </p:cNvPr>
          <p:cNvSpPr>
            <a:spLocks noGrp="1"/>
          </p:cNvSpPr>
          <p:nvPr>
            <p:ph sz="quarter" idx="17"/>
          </p:nvPr>
        </p:nvSpPr>
        <p:spPr>
          <a:xfrm>
            <a:off x="5681496" y="1143167"/>
            <a:ext cx="6221746" cy="4856580"/>
          </a:xfrm>
        </p:spPr>
        <p:txBody>
          <a:bodyPr>
            <a:normAutofit/>
          </a:bodyPr>
          <a:lstStyle/>
          <a:p>
            <a:r>
              <a:rPr lang="en-US" sz="2600" dirty="0">
                <a:latin typeface="Arial" panose="020B0604020202020204" pitchFamily="34" charset="0"/>
                <a:cs typeface="Arial" panose="020B0604020202020204" pitchFamily="34" charset="0"/>
              </a:rPr>
              <a:t>Share local needs assessment to determine the scope of need in your community.</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Review local agreements and MOUs.</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Schedule ongoing meetings to design partnerships to improve and expand early childhood learning and care.​</a:t>
            </a:r>
          </a:p>
        </p:txBody>
      </p:sp>
      <p:sp>
        <p:nvSpPr>
          <p:cNvPr id="4" name="Slide Number Placeholder 3">
            <a:extLst>
              <a:ext uri="{FF2B5EF4-FFF2-40B4-BE49-F238E27FC236}">
                <a16:creationId xmlns:a16="http://schemas.microsoft.com/office/drawing/2014/main" id="{B5B22ABA-EDF4-45C1-988F-64B07A3BF3A1}"/>
              </a:ext>
            </a:extLst>
          </p:cNvPr>
          <p:cNvSpPr>
            <a:spLocks noGrp="1"/>
          </p:cNvSpPr>
          <p:nvPr>
            <p:ph type="sldNum" sz="quarter" idx="16"/>
          </p:nvPr>
        </p:nvSpPr>
        <p:spPr>
          <a:xfrm>
            <a:off x="11149263" y="6063917"/>
            <a:ext cx="593558" cy="545265"/>
          </a:xfrm>
        </p:spPr>
        <p:txBody>
          <a:bodyPr/>
          <a:lstStyle/>
          <a:p>
            <a:fld id="{0CA3C137-5019-47BD-B013-88D30CC128CE}" type="slidenum">
              <a:rPr lang="en-US" sz="2400" smtClean="0">
                <a:solidFill>
                  <a:schemeClr val="tx1"/>
                </a:solidFill>
                <a:latin typeface="Arial" panose="020B0604020202020204" pitchFamily="34" charset="0"/>
                <a:cs typeface="Arial" panose="020B0604020202020204" pitchFamily="34" charset="0"/>
              </a:rPr>
              <a:pPr/>
              <a:t>34</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88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5980-7054-41E2-94F7-10464418ADE0}"/>
              </a:ext>
            </a:extLst>
          </p:cNvPr>
          <p:cNvSpPr>
            <a:spLocks noGrp="1"/>
          </p:cNvSpPr>
          <p:nvPr>
            <p:ph type="title"/>
          </p:nvPr>
        </p:nvSpPr>
        <p:spPr>
          <a:xfrm>
            <a:off x="518919" y="0"/>
            <a:ext cx="11139854" cy="930447"/>
          </a:xfrm>
        </p:spPr>
        <p:txBody>
          <a:bodyPr vert="horz" lIns="91440" tIns="45720" rIns="91440" bIns="45720" rtlCol="0" anchor="b">
            <a:normAutofit/>
          </a:bodyPr>
          <a:lstStyle/>
          <a:p>
            <a:r>
              <a:rPr lang="en-US" b="1" dirty="0">
                <a:solidFill>
                  <a:srgbClr val="FFFFFF"/>
                </a:solidFill>
                <a:latin typeface="Arial" panose="020B0604020202020204" pitchFamily="34" charset="0"/>
                <a:cs typeface="Arial" panose="020B0604020202020204" pitchFamily="34" charset="0"/>
              </a:rPr>
              <a:t>UPK Resources</a:t>
            </a:r>
          </a:p>
        </p:txBody>
      </p:sp>
      <p:sp>
        <p:nvSpPr>
          <p:cNvPr id="3" name="Slide Number Placeholder 2">
            <a:extLst>
              <a:ext uri="{FF2B5EF4-FFF2-40B4-BE49-F238E27FC236}">
                <a16:creationId xmlns:a16="http://schemas.microsoft.com/office/drawing/2014/main" id="{7DC2E51A-D522-4B66-8305-A58262081294}"/>
              </a:ext>
            </a:extLst>
          </p:cNvPr>
          <p:cNvSpPr>
            <a:spLocks noGrp="1"/>
          </p:cNvSpPr>
          <p:nvPr>
            <p:ph type="sldNum" idx="12"/>
          </p:nvPr>
        </p:nvSpPr>
        <p:spPr>
          <a:xfrm>
            <a:off x="10922696" y="6172200"/>
            <a:ext cx="964504" cy="541751"/>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35</a:t>
            </a:fld>
            <a:endParaRPr lang="en-US" sz="24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F95ABA25-6900-4B4F-BE06-0388B642279E}"/>
              </a:ext>
            </a:extLst>
          </p:cNvPr>
          <p:cNvSpPr>
            <a:spLocks noGrp="1"/>
          </p:cNvSpPr>
          <p:nvPr>
            <p:ph idx="1"/>
          </p:nvPr>
        </p:nvSpPr>
        <p:spPr>
          <a:xfrm>
            <a:off x="152400" y="1298448"/>
            <a:ext cx="11887200" cy="4762718"/>
          </a:xfrm>
        </p:spPr>
        <p:txBody>
          <a:bodyPr>
            <a:normAutofit/>
          </a:bodyPr>
          <a:lstStyle/>
          <a:p>
            <a:r>
              <a:rPr lang="en-US" sz="2400" dirty="0"/>
              <a:t>CDE Elementary web page with the Planning Templates and Guidance Volumes 1 and 2 (and eventually this webinar’s recording) </a:t>
            </a:r>
            <a:r>
              <a:rPr lang="en-US" sz="2400" u="sng" dirty="0">
                <a:solidFill>
                  <a:schemeClr val="accent4">
                    <a:lumMod val="40000"/>
                    <a:lumOff val="60000"/>
                  </a:schemeClr>
                </a:solidFill>
                <a:hlinkClick r:id="rId3" tooltip="CDE Elementary web page">
                  <a:extLst>
                    <a:ext uri="{A12FA001-AC4F-418D-AE19-62706E023703}">
                      <ahyp:hlinkClr xmlns:ahyp="http://schemas.microsoft.com/office/drawing/2018/hyperlinkcolor" val="tx"/>
                    </a:ext>
                  </a:extLst>
                </a:hlinkClick>
              </a:rPr>
              <a:t>https://www.cde.ca.gov/ci/gs/em/</a:t>
            </a:r>
            <a:r>
              <a:rPr lang="en-US" sz="2400" dirty="0"/>
              <a:t> </a:t>
            </a:r>
          </a:p>
          <a:p>
            <a:pPr fontAlgn="base"/>
            <a:r>
              <a:rPr lang="en-US" sz="2400" dirty="0"/>
              <a:t>California Educators Together: </a:t>
            </a:r>
            <a:r>
              <a:rPr lang="en-US" sz="2400" u="sng" dirty="0">
                <a:solidFill>
                  <a:schemeClr val="accent4">
                    <a:lumMod val="40000"/>
                    <a:lumOff val="60000"/>
                  </a:schemeClr>
                </a:solidFill>
                <a:hlinkClick r:id="rId4" tooltip="California Educators Together ">
                  <a:extLst>
                    <a:ext uri="{A12FA001-AC4F-418D-AE19-62706E023703}">
                      <ahyp:hlinkClr xmlns:ahyp="http://schemas.microsoft.com/office/drawing/2018/hyperlinkcolor" val="tx"/>
                    </a:ext>
                  </a:extLst>
                </a:hlinkClick>
              </a:rPr>
              <a:t>https://www.caeducatorstogether.org/</a:t>
            </a:r>
            <a:endParaRPr lang="en-US" sz="2400" dirty="0"/>
          </a:p>
          <a:p>
            <a:pPr fontAlgn="base"/>
            <a:r>
              <a:rPr lang="en-US" sz="2400" dirty="0"/>
              <a:t>UPK and P3 Group on California Educators Together </a:t>
            </a:r>
            <a:r>
              <a:rPr lang="en-US" sz="2400" dirty="0">
                <a:solidFill>
                  <a:schemeClr val="accent4">
                    <a:lumMod val="40000"/>
                    <a:lumOff val="60000"/>
                  </a:schemeClr>
                </a:solidFill>
                <a:hlinkClick r:id="rId5" tooltip="UPK and P3 CA Educators Together">
                  <a:extLst>
                    <a:ext uri="{A12FA001-AC4F-418D-AE19-62706E023703}">
                      <ahyp:hlinkClr xmlns:ahyp="http://schemas.microsoft.com/office/drawing/2018/hyperlinkcolor" val="tx"/>
                    </a:ext>
                  </a:extLst>
                </a:hlinkClick>
              </a:rPr>
              <a:t>https://www.caeducatorstogether.org/groups/e0cfjrjf/upk-p-3</a:t>
            </a:r>
            <a:endParaRPr lang="en-US" sz="2400" dirty="0">
              <a:solidFill>
                <a:schemeClr val="accent4">
                  <a:lumMod val="40000"/>
                  <a:lumOff val="60000"/>
                </a:schemeClr>
              </a:solidFill>
            </a:endParaRPr>
          </a:p>
          <a:p>
            <a:pPr fontAlgn="base"/>
            <a:r>
              <a:rPr lang="en-US" sz="2400" dirty="0"/>
              <a:t>Master Plan: </a:t>
            </a:r>
            <a:r>
              <a:rPr lang="en-US" sz="2400" u="sng" dirty="0">
                <a:solidFill>
                  <a:schemeClr val="accent4">
                    <a:lumMod val="40000"/>
                    <a:lumOff val="60000"/>
                  </a:schemeClr>
                </a:solidFill>
                <a:hlinkClick r:id="rId6" tooltip="Master Plan for Early Learning and Care">
                  <a:extLst>
                    <a:ext uri="{A12FA001-AC4F-418D-AE19-62706E023703}">
                      <ahyp:hlinkClr xmlns:ahyp="http://schemas.microsoft.com/office/drawing/2018/hyperlinkcolor" val="tx"/>
                    </a:ext>
                  </a:extLst>
                </a:hlinkClick>
              </a:rPr>
              <a:t>https://californiaforallkids.chhs.ca.gov/assets/pdfs/Master%20Plan%20for%20Early%20Learning%20and%20Care%20-%20Making%20California%20For%20All%20Kids%20(English).pdf</a:t>
            </a:r>
            <a:r>
              <a:rPr lang="en-US" sz="2400" dirty="0"/>
              <a:t> </a:t>
            </a:r>
          </a:p>
          <a:p>
            <a:pPr fontAlgn="base"/>
            <a:r>
              <a:rPr lang="en-US" sz="2400" dirty="0"/>
              <a:t>CSPP Program Handbook: </a:t>
            </a:r>
            <a:r>
              <a:rPr lang="en-US" sz="2400" u="sng" dirty="0">
                <a:solidFill>
                  <a:schemeClr val="accent4">
                    <a:lumMod val="40000"/>
                    <a:lumOff val="60000"/>
                  </a:schemeClr>
                </a:solidFill>
                <a:hlinkClick r:id="rId7" tooltip="CSPP Program Handbook">
                  <a:extLst>
                    <a:ext uri="{A12FA001-AC4F-418D-AE19-62706E023703}">
                      <ahyp:hlinkClr xmlns:ahyp="http://schemas.microsoft.com/office/drawing/2018/hyperlinkcolor" val="tx"/>
                    </a:ext>
                  </a:extLst>
                </a:hlinkClick>
              </a:rPr>
              <a:t>https://www.cde.ca.gov/fg/aa/cd/documents/cspp2122.docx</a:t>
            </a:r>
            <a:endParaRPr lang="en-US" sz="2400" dirty="0"/>
          </a:p>
        </p:txBody>
      </p:sp>
    </p:spTree>
    <p:extLst>
      <p:ext uri="{BB962C8B-B14F-4D97-AF65-F5344CB8AC3E}">
        <p14:creationId xmlns:p14="http://schemas.microsoft.com/office/powerpoint/2010/main" val="1269363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751B-E3A8-4629-B554-E5B699ECAE60}"/>
              </a:ext>
            </a:extLst>
          </p:cNvPr>
          <p:cNvSpPr>
            <a:spLocks noGrp="1"/>
          </p:cNvSpPr>
          <p:nvPr>
            <p:ph type="title"/>
          </p:nvPr>
        </p:nvSpPr>
        <p:spPr>
          <a:xfrm>
            <a:off x="97536" y="-164592"/>
            <a:ext cx="11887200" cy="1325563"/>
          </a:xfrm>
        </p:spPr>
        <p:txBody>
          <a:bodyPr/>
          <a:lstStyle/>
          <a:p>
            <a:r>
              <a:rPr lang="en-US" dirty="0">
                <a:solidFill>
                  <a:srgbClr val="FFFFFF"/>
                </a:solidFill>
                <a:latin typeface="Arial" panose="020B0604020202020204" pitchFamily="34" charset="0"/>
                <a:cs typeface="Arial" panose="020B0604020202020204" pitchFamily="34" charset="0"/>
              </a:rPr>
              <a:t>Head Start Resources</a:t>
            </a:r>
            <a:endParaRPr lang="en-US" b="0" dirty="0"/>
          </a:p>
        </p:txBody>
      </p:sp>
      <p:sp>
        <p:nvSpPr>
          <p:cNvPr id="3" name="Content Placeholder 2">
            <a:extLst>
              <a:ext uri="{FF2B5EF4-FFF2-40B4-BE49-F238E27FC236}">
                <a16:creationId xmlns:a16="http://schemas.microsoft.com/office/drawing/2014/main" id="{ABC145B9-DD85-48E6-B5AE-79A163BDD67F}"/>
              </a:ext>
            </a:extLst>
          </p:cNvPr>
          <p:cNvSpPr>
            <a:spLocks noGrp="1"/>
          </p:cNvSpPr>
          <p:nvPr>
            <p:ph idx="1"/>
          </p:nvPr>
        </p:nvSpPr>
        <p:spPr>
          <a:xfrm>
            <a:off x="143256" y="1069848"/>
            <a:ext cx="11887200" cy="4817582"/>
          </a:xfrm>
        </p:spPr>
        <p:txBody>
          <a:bodyPr>
            <a:noAutofit/>
          </a:bodyPr>
          <a:lstStyle/>
          <a:p>
            <a:pPr fontAlgn="base"/>
            <a:r>
              <a:rPr lang="en-US" sz="2400" dirty="0"/>
              <a:t>Performance Standards </a:t>
            </a:r>
            <a:br>
              <a:rPr lang="en-US" sz="2400" dirty="0"/>
            </a:br>
            <a:r>
              <a:rPr lang="en-US" sz="2400" u="sng" dirty="0">
                <a:solidFill>
                  <a:schemeClr val="accent4">
                    <a:lumMod val="40000"/>
                    <a:lumOff val="60000"/>
                  </a:schemeClr>
                </a:solidFill>
                <a:hlinkClick r:id="rId2" tooltip="Performance Standards web page">
                  <a:extLst>
                    <a:ext uri="{A12FA001-AC4F-418D-AE19-62706E023703}">
                      <ahyp:hlinkClr xmlns:ahyp="http://schemas.microsoft.com/office/drawing/2018/hyperlinkcolor" val="tx"/>
                    </a:ext>
                  </a:extLst>
                </a:hlinkClick>
              </a:rPr>
              <a:t>https://eclkc.ohs.acf.hhs.gov/policy/45-cfr-chap-xiii</a:t>
            </a:r>
            <a:endParaRPr lang="en-US" sz="2400" dirty="0"/>
          </a:p>
          <a:p>
            <a:pPr fontAlgn="base">
              <a:spcAft>
                <a:spcPts val="600"/>
              </a:spcAft>
            </a:pPr>
            <a:r>
              <a:rPr lang="en-US" sz="2400" dirty="0"/>
              <a:t>LACOE Birth to Kindergarten Transition Systems Alignment Framework </a:t>
            </a:r>
            <a:r>
              <a:rPr lang="en-US" sz="2400" u="sng" dirty="0">
                <a:solidFill>
                  <a:schemeClr val="accent4">
                    <a:lumMod val="40000"/>
                    <a:lumOff val="60000"/>
                  </a:schemeClr>
                </a:solidFill>
                <a:hlinkClick r:id="rId3" tooltip="LACOE Birth to Kindergarten Transition Systems Alignment Framework">
                  <a:extLst>
                    <a:ext uri="{A12FA001-AC4F-418D-AE19-62706E023703}">
                      <ahyp:hlinkClr xmlns:ahyp="http://schemas.microsoft.com/office/drawing/2018/hyperlinkcolor" val="tx"/>
                    </a:ext>
                  </a:extLst>
                </a:hlinkClick>
              </a:rPr>
              <a:t>https://headstartca.org/wp-content/uploads/2021/09/LA-COUNTY-BIRTH-TO-KINDERGARTEN-TRANSITION-SYSTEMS-ALIGNMENT-FRAMEWORK-2ND-EDITION.pdf</a:t>
            </a:r>
            <a:endParaRPr lang="en-US" sz="2400" dirty="0">
              <a:solidFill>
                <a:schemeClr val="accent4">
                  <a:lumMod val="40000"/>
                  <a:lumOff val="60000"/>
                </a:schemeClr>
              </a:solidFill>
            </a:endParaRPr>
          </a:p>
          <a:p>
            <a:pPr fontAlgn="base"/>
            <a:r>
              <a:rPr lang="en-US" sz="2400" dirty="0"/>
              <a:t>Head Start Partnership Toolkit: </a:t>
            </a:r>
            <a:r>
              <a:rPr lang="en-US" sz="2400" u="sng" dirty="0">
                <a:solidFill>
                  <a:schemeClr val="accent4">
                    <a:lumMod val="40000"/>
                    <a:lumOff val="60000"/>
                  </a:schemeClr>
                </a:solidFill>
                <a:hlinkClick r:id="rId4" tooltip="Head Start Partnership Toolkit">
                  <a:extLst>
                    <a:ext uri="{A12FA001-AC4F-418D-AE19-62706E023703}">
                      <ahyp:hlinkClr xmlns:ahyp="http://schemas.microsoft.com/office/drawing/2018/hyperlinkcolor" val="tx"/>
                    </a:ext>
                  </a:extLst>
                </a:hlinkClick>
              </a:rPr>
              <a:t>https://headstartca.org/about/head-start/collaboration-office/partnership-toolkit/</a:t>
            </a:r>
            <a:endParaRPr lang="en-US" sz="2400" dirty="0"/>
          </a:p>
          <a:p>
            <a:pPr fontAlgn="base"/>
            <a:r>
              <a:rPr lang="en-US" sz="2400" dirty="0"/>
              <a:t>Cynthia Yao, Regional Program Manager for Region 9 Office of Head Start, Administration for Children and Families:  </a:t>
            </a:r>
            <a:r>
              <a:rPr lang="en-US" sz="2400" u="sng" dirty="0">
                <a:solidFill>
                  <a:schemeClr val="accent4">
                    <a:lumMod val="40000"/>
                    <a:lumOff val="60000"/>
                  </a:schemeClr>
                </a:solidFill>
                <a:hlinkClick r:id="rId5" tooltip="Cynthia Yao email address">
                  <a:extLst>
                    <a:ext uri="{A12FA001-AC4F-418D-AE19-62706E023703}">
                      <ahyp:hlinkClr xmlns:ahyp="http://schemas.microsoft.com/office/drawing/2018/hyperlinkcolor" val="tx"/>
                    </a:ext>
                  </a:extLst>
                </a:hlinkClick>
              </a:rPr>
              <a:t>cynthia.yao@acf.hhs.gov</a:t>
            </a:r>
            <a:endParaRPr lang="en-US" sz="2400" dirty="0"/>
          </a:p>
          <a:p>
            <a:pPr fontAlgn="base"/>
            <a:r>
              <a:rPr lang="en-US" sz="2400" dirty="0"/>
              <a:t>Stephanie Myers, California Head Start State Collaboration Office Director, California Department of Social Services: </a:t>
            </a:r>
            <a:r>
              <a:rPr lang="en-US" sz="2400" u="sng" dirty="0">
                <a:solidFill>
                  <a:schemeClr val="accent4">
                    <a:lumMod val="40000"/>
                    <a:lumOff val="60000"/>
                  </a:schemeClr>
                </a:solidFill>
                <a:hlinkClick r:id="rId6" tooltip="Stephanie Myers email address">
                  <a:extLst>
                    <a:ext uri="{A12FA001-AC4F-418D-AE19-62706E023703}">
                      <ahyp:hlinkClr xmlns:ahyp="http://schemas.microsoft.com/office/drawing/2018/hyperlinkcolor" val="tx"/>
                    </a:ext>
                  </a:extLst>
                </a:hlinkClick>
              </a:rPr>
              <a:t>Stephanie.Myers@dss.ca.gov</a:t>
            </a:r>
            <a:endParaRPr lang="en-US" sz="2400" dirty="0"/>
          </a:p>
        </p:txBody>
      </p:sp>
      <p:sp>
        <p:nvSpPr>
          <p:cNvPr id="4" name="Slide Number Placeholder 3">
            <a:extLst>
              <a:ext uri="{FF2B5EF4-FFF2-40B4-BE49-F238E27FC236}">
                <a16:creationId xmlns:a16="http://schemas.microsoft.com/office/drawing/2014/main" id="{45752D7E-5B91-43DE-A32A-2A88CAA506F2}"/>
              </a:ext>
            </a:extLst>
          </p:cNvPr>
          <p:cNvSpPr>
            <a:spLocks noGrp="1"/>
          </p:cNvSpPr>
          <p:nvPr>
            <p:ph type="sldNum" sz="quarter" idx="10"/>
          </p:nvPr>
        </p:nvSpPr>
        <p:spPr/>
        <p:txBody>
          <a:bodyPr/>
          <a:lstStyle/>
          <a:p>
            <a:fld id="{432ED76D-8188-4B28-B316-CD85396F47B0}" type="slidenum">
              <a:rPr lang="en-US" smtClean="0"/>
              <a:pPr/>
              <a:t>36</a:t>
            </a:fld>
            <a:endParaRPr lang="en-US" dirty="0"/>
          </a:p>
        </p:txBody>
      </p:sp>
    </p:spTree>
    <p:extLst>
      <p:ext uri="{BB962C8B-B14F-4D97-AF65-F5344CB8AC3E}">
        <p14:creationId xmlns:p14="http://schemas.microsoft.com/office/powerpoint/2010/main" val="133520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dirty="0"/>
              <a:t>Closing and Next Steps</a:t>
            </a:r>
            <a:endParaRPr sz="4000" dirty="0"/>
          </a:p>
        </p:txBody>
      </p:sp>
      <p:sp>
        <p:nvSpPr>
          <p:cNvPr id="497" name="Content Placeholder"/>
          <p:cNvSpPr txBox="1">
            <a:spLocks noGrp="1"/>
          </p:cNvSpPr>
          <p:nvPr>
            <p:ph type="body" idx="1"/>
          </p:nvPr>
        </p:nvSpPr>
        <p:spPr>
          <a:xfrm>
            <a:off x="151779" y="1638302"/>
            <a:ext cx="11802177" cy="4049383"/>
          </a:xfrm>
          <a:prstGeom prst="rect">
            <a:avLst/>
          </a:prstGeom>
          <a:noFill/>
          <a:ln>
            <a:noFill/>
          </a:ln>
        </p:spPr>
        <p:txBody>
          <a:bodyPr spcFirstLastPara="1" wrap="square" lIns="91425" tIns="45700" rIns="91425" bIns="45700" anchor="t" anchorCtr="0">
            <a:noAutofit/>
          </a:bodyPr>
          <a:lstStyle/>
          <a:p>
            <a:pPr marL="457200" lvl="1" indent="0" algn="ctr">
              <a:buNone/>
            </a:pPr>
            <a:r>
              <a:rPr lang="en-US" sz="3200" dirty="0"/>
              <a:t>Inbox for questions and comments: </a:t>
            </a:r>
            <a:r>
              <a:rPr lang="en-US" sz="3200" dirty="0">
                <a:solidFill>
                  <a:srgbClr val="FFE699"/>
                </a:solidFill>
                <a:hlinkClick r:id="rId3" tooltip="UPK email box">
                  <a:extLst>
                    <a:ext uri="{A12FA001-AC4F-418D-AE19-62706E023703}">
                      <ahyp:hlinkClr xmlns:ahyp="http://schemas.microsoft.com/office/drawing/2018/hyperlinkcolor" val="tx"/>
                    </a:ext>
                  </a:extLst>
                </a:hlinkClick>
              </a:rPr>
              <a:t>UPK</a:t>
            </a:r>
            <a:r>
              <a:rPr lang="en-US" sz="3200" u="sng" dirty="0">
                <a:solidFill>
                  <a:srgbClr val="FFE699"/>
                </a:solidFill>
                <a:hlinkClick r:id="rId3" tooltip="UPK email box">
                  <a:extLst>
                    <a:ext uri="{A12FA001-AC4F-418D-AE19-62706E023703}">
                      <ahyp:hlinkClr xmlns:ahyp="http://schemas.microsoft.com/office/drawing/2018/hyperlinkcolor" val="tx"/>
                    </a:ext>
                  </a:extLst>
                </a:hlinkClick>
              </a:rPr>
              <a:t>@cde.ca.gov</a:t>
            </a:r>
            <a:endParaRPr lang="en-US" sz="3200" u="sng" dirty="0">
              <a:solidFill>
                <a:srgbClr val="FFE699"/>
              </a:solidFill>
              <a:cs typeface="Arial"/>
            </a:endParaRPr>
          </a:p>
          <a:p>
            <a:pPr marL="457200" lvl="1" indent="0">
              <a:buNone/>
            </a:pPr>
            <a:endParaRPr lang="en-US" sz="3200" dirty="0"/>
          </a:p>
          <a:p>
            <a:pPr marL="457200" lvl="1" indent="0">
              <a:buNone/>
            </a:pPr>
            <a:r>
              <a:rPr lang="en-US" sz="3200" dirty="0"/>
              <a:t>We will post this webinar: </a:t>
            </a:r>
            <a:r>
              <a:rPr lang="en-US" sz="3200" u="sng" dirty="0">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endParaRPr lang="en-US" sz="3200" dirty="0">
              <a:solidFill>
                <a:srgbClr val="FFE699"/>
              </a:solidFill>
              <a:cs typeface="Arial"/>
            </a:endParaRPr>
          </a:p>
          <a:p>
            <a:pPr marL="685800" indent="0">
              <a:spcBef>
                <a:spcPts val="500"/>
              </a:spcBef>
              <a:buNone/>
            </a:pPr>
            <a:endParaRPr lang="en-US" sz="3600" dirty="0"/>
          </a:p>
          <a:p>
            <a:pPr marL="0" indent="0" algn="ctr">
              <a:spcBef>
                <a:spcPts val="500"/>
              </a:spcBef>
              <a:buNone/>
            </a:pPr>
            <a:r>
              <a:rPr lang="en-US" b="1" dirty="0"/>
              <a:t>We look forward to seeing you next time! </a:t>
            </a:r>
            <a:endParaRPr lang="en-US" sz="3600" dirty="0"/>
          </a:p>
          <a:p>
            <a:pPr marL="0" indent="0">
              <a:spcBef>
                <a:spcPts val="500"/>
              </a:spcBef>
              <a:buNone/>
            </a:pPr>
            <a:endParaRPr lang="en-US" b="1" dirty="0"/>
          </a:p>
          <a:p>
            <a:pPr marL="0" indent="0" algn="ctr">
              <a:spcBef>
                <a:spcPts val="500"/>
              </a:spcBef>
              <a:buNone/>
            </a:pPr>
            <a:r>
              <a:rPr lang="en-US" b="1" dirty="0"/>
              <a:t>Thank you!</a:t>
            </a:r>
            <a:endParaRPr lang="en-US" b="1" dirty="0">
              <a:cs typeface="Arial"/>
            </a:endParaRP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Tree>
    <p:extLst>
      <p:ext uri="{BB962C8B-B14F-4D97-AF65-F5344CB8AC3E}">
        <p14:creationId xmlns:p14="http://schemas.microsoft.com/office/powerpoint/2010/main" val="255546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D6940-BCBB-4277-8B2B-2875DD7702A2}"/>
              </a:ext>
            </a:extLst>
          </p:cNvPr>
          <p:cNvSpPr>
            <a:spLocks noGrp="1"/>
          </p:cNvSpPr>
          <p:nvPr>
            <p:ph type="ctrTitle"/>
          </p:nvPr>
        </p:nvSpPr>
        <p:spPr/>
        <p:txBody>
          <a:bodyPr/>
          <a:lstStyle/>
          <a:p>
            <a:r>
              <a:rPr lang="en-US" dirty="0"/>
              <a:t>Image long descriptions</a:t>
            </a:r>
          </a:p>
        </p:txBody>
      </p:sp>
      <p:sp>
        <p:nvSpPr>
          <p:cNvPr id="4" name="Slide Number Placeholder 3">
            <a:extLst>
              <a:ext uri="{FF2B5EF4-FFF2-40B4-BE49-F238E27FC236}">
                <a16:creationId xmlns:a16="http://schemas.microsoft.com/office/drawing/2014/main" id="{1E62771E-EA04-48B7-AC65-81FF9F1A39A1}"/>
              </a:ext>
            </a:extLst>
          </p:cNvPr>
          <p:cNvSpPr>
            <a:spLocks noGrp="1"/>
          </p:cNvSpPr>
          <p:nvPr>
            <p:ph type="sldNum" idx="4294967295"/>
          </p:nvPr>
        </p:nvSpPr>
        <p:spPr>
          <a:xfrm>
            <a:off x="9448800" y="6310313"/>
            <a:ext cx="2743200" cy="365125"/>
          </a:xfrm>
        </p:spPr>
        <p:txBody>
          <a:bodyPr/>
          <a:lstStyle/>
          <a:p>
            <a:pPr marL="0" lvl="0" indent="0" algn="r" rtl="0">
              <a:spcBef>
                <a:spcPts val="0"/>
              </a:spcBef>
              <a:spcAft>
                <a:spcPts val="0"/>
              </a:spcAft>
              <a:buNone/>
            </a:pPr>
            <a:fld id="{00000000-1234-1234-1234-123412341234}" type="slidenum">
              <a:rPr lang="en-US" smtClean="0"/>
              <a:t>38</a:t>
            </a:fld>
            <a:endParaRPr lang="en-US" dirty="0"/>
          </a:p>
        </p:txBody>
      </p:sp>
    </p:spTree>
    <p:extLst>
      <p:ext uri="{BB962C8B-B14F-4D97-AF65-F5344CB8AC3E}">
        <p14:creationId xmlns:p14="http://schemas.microsoft.com/office/powerpoint/2010/main" val="417567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B061-7C92-4C5E-AF4E-1C87E5E4C5A5}"/>
              </a:ext>
            </a:extLst>
          </p:cNvPr>
          <p:cNvSpPr>
            <a:spLocks noGrp="1"/>
          </p:cNvSpPr>
          <p:nvPr>
            <p:ph type="title"/>
          </p:nvPr>
        </p:nvSpPr>
        <p:spPr/>
        <p:txBody>
          <a:bodyPr/>
          <a:lstStyle/>
          <a:p>
            <a:r>
              <a:rPr lang="en-US" dirty="0"/>
              <a:t>Pie graph on slide 17 </a:t>
            </a:r>
          </a:p>
        </p:txBody>
      </p:sp>
      <p:sp>
        <p:nvSpPr>
          <p:cNvPr id="3" name="Text Placeholder 2">
            <a:extLst>
              <a:ext uri="{FF2B5EF4-FFF2-40B4-BE49-F238E27FC236}">
                <a16:creationId xmlns:a16="http://schemas.microsoft.com/office/drawing/2014/main" id="{7AA493CB-0C69-49DE-ACDD-E4685AB5A396}"/>
              </a:ext>
            </a:extLst>
          </p:cNvPr>
          <p:cNvSpPr>
            <a:spLocks noGrp="1"/>
          </p:cNvSpPr>
          <p:nvPr>
            <p:ph type="body" idx="1"/>
          </p:nvPr>
        </p:nvSpPr>
        <p:spPr>
          <a:xfrm>
            <a:off x="161366" y="1311838"/>
            <a:ext cx="11425388" cy="3952493"/>
          </a:xfrm>
        </p:spPr>
        <p:txBody>
          <a:bodyPr>
            <a:normAutofit/>
          </a:bodyPr>
          <a:lstStyle/>
          <a:p>
            <a:pPr marL="25400" indent="0">
              <a:buNone/>
            </a:pPr>
            <a:r>
              <a:rPr lang="en-US" sz="2600" dirty="0"/>
              <a:t>Pie graph of Enrollment by Program Type for Head Start and Early Head Start. Pie graph shows a total of 77,419 children served in California. The pie chart is broken up to show approximately 70 percent, 50,011 for Head Start, 27,408 for Early Head Start and 30 percent, 27,408. Two lines from each corner of the pie chart showing the data for 27,408 is extended and connects to a rectangle representing the total amount of 26,271 of infants and toddlers filled in blue and 1,1137 filled in green at the bottom of the rectangle that represents the Early Head Start program for pregnant women. </a:t>
            </a:r>
            <a:r>
              <a:rPr lang="en-US" sz="26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Return to slide 17</a:t>
            </a:r>
            <a:r>
              <a:rPr lang="en-US" sz="2600" dirty="0"/>
              <a:t>.</a:t>
            </a:r>
            <a:endParaRPr lang="en-US" dirty="0"/>
          </a:p>
        </p:txBody>
      </p:sp>
      <p:sp>
        <p:nvSpPr>
          <p:cNvPr id="4" name="Slide Number Placeholder 3">
            <a:extLst>
              <a:ext uri="{FF2B5EF4-FFF2-40B4-BE49-F238E27FC236}">
                <a16:creationId xmlns:a16="http://schemas.microsoft.com/office/drawing/2014/main" id="{5AEE6033-A2F0-47D8-BEA6-5D3190192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dirty="0"/>
          </a:p>
        </p:txBody>
      </p:sp>
    </p:spTree>
    <p:extLst>
      <p:ext uri="{BB962C8B-B14F-4D97-AF65-F5344CB8AC3E}">
        <p14:creationId xmlns:p14="http://schemas.microsoft.com/office/powerpoint/2010/main" val="18745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BF7D-1FE3-4F39-B13A-A3F8B7D473DB}"/>
              </a:ext>
            </a:extLst>
          </p:cNvPr>
          <p:cNvSpPr>
            <a:spLocks noGrp="1"/>
          </p:cNvSpPr>
          <p:nvPr>
            <p:ph type="title"/>
          </p:nvPr>
        </p:nvSpPr>
        <p:spPr>
          <a:xfrm>
            <a:off x="204652" y="-175024"/>
            <a:ext cx="11887200" cy="1325563"/>
          </a:xfrm>
        </p:spPr>
        <p:txBody>
          <a:bodyPr/>
          <a:lstStyle/>
          <a:p>
            <a:r>
              <a:rPr lang="en-US" dirty="0"/>
              <a:t>Guest Speakers (2)</a:t>
            </a:r>
          </a:p>
        </p:txBody>
      </p:sp>
      <p:pic>
        <p:nvPicPr>
          <p:cNvPr id="14" name="Content Placeholder 26" descr="Headshot of Keesha Wood, LA County Office of Education Head Start and Early Learning Division">
            <a:extLst>
              <a:ext uri="{FF2B5EF4-FFF2-40B4-BE49-F238E27FC236}">
                <a16:creationId xmlns:a16="http://schemas.microsoft.com/office/drawing/2014/main" id="{DF68A98D-C0D3-4274-953F-370F6857D9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93303"/>
            <a:ext cx="2508069" cy="2971671"/>
          </a:xfrm>
          <a:prstGeom prst="rect">
            <a:avLst/>
          </a:prstGeom>
        </p:spPr>
      </p:pic>
      <p:sp>
        <p:nvSpPr>
          <p:cNvPr id="9" name="Content Placeholder 8">
            <a:extLst>
              <a:ext uri="{FF2B5EF4-FFF2-40B4-BE49-F238E27FC236}">
                <a16:creationId xmlns:a16="http://schemas.microsoft.com/office/drawing/2014/main" id="{323121F2-4D0D-4C1E-8C5E-B7B008DE8B97}"/>
              </a:ext>
            </a:extLst>
          </p:cNvPr>
          <p:cNvSpPr>
            <a:spLocks noGrp="1"/>
          </p:cNvSpPr>
          <p:nvPr>
            <p:ph sz="quarter" idx="14"/>
          </p:nvPr>
        </p:nvSpPr>
        <p:spPr>
          <a:xfrm>
            <a:off x="139338" y="4060173"/>
            <a:ext cx="2029097" cy="2144684"/>
          </a:xfrm>
        </p:spPr>
        <p:txBody>
          <a:bodyPr>
            <a:normAutofit fontScale="77500" lnSpcReduction="20000"/>
          </a:bodyPr>
          <a:lstStyle/>
          <a:p>
            <a:pPr marL="0" indent="0">
              <a:buNone/>
            </a:pPr>
            <a:r>
              <a:rPr lang="en-US" sz="3100" dirty="0"/>
              <a:t>Keesha Woods, LA County Office of Education Head Start and Early Learning Division</a:t>
            </a:r>
          </a:p>
          <a:p>
            <a:endParaRPr lang="en-US" dirty="0"/>
          </a:p>
        </p:txBody>
      </p:sp>
      <p:pic>
        <p:nvPicPr>
          <p:cNvPr id="15" name="Content Placeholder 27" descr="Headshot of Tony Jordan, Stanislaus COE and Families Services Division">
            <a:extLst>
              <a:ext uri="{FF2B5EF4-FFF2-40B4-BE49-F238E27FC236}">
                <a16:creationId xmlns:a16="http://schemas.microsoft.com/office/drawing/2014/main" id="{42690227-482A-498D-9031-25736B92A2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29368" y="992777"/>
            <a:ext cx="2473705" cy="2991395"/>
          </a:xfrm>
        </p:spPr>
      </p:pic>
      <p:sp>
        <p:nvSpPr>
          <p:cNvPr id="10" name="Content Placeholder 9">
            <a:extLst>
              <a:ext uri="{FF2B5EF4-FFF2-40B4-BE49-F238E27FC236}">
                <a16:creationId xmlns:a16="http://schemas.microsoft.com/office/drawing/2014/main" id="{9045F5E3-B313-4B5E-9211-ACC15A60BF47}"/>
              </a:ext>
            </a:extLst>
          </p:cNvPr>
          <p:cNvSpPr>
            <a:spLocks noGrp="1"/>
          </p:cNvSpPr>
          <p:nvPr>
            <p:ph sz="quarter" idx="15"/>
          </p:nvPr>
        </p:nvSpPr>
        <p:spPr>
          <a:xfrm>
            <a:off x="2677886" y="4088673"/>
            <a:ext cx="1920240" cy="1920241"/>
          </a:xfrm>
        </p:spPr>
        <p:txBody>
          <a:bodyPr>
            <a:normAutofit fontScale="70000" lnSpcReduction="20000"/>
          </a:bodyPr>
          <a:lstStyle/>
          <a:p>
            <a:pPr marL="0" indent="0">
              <a:buNone/>
            </a:pPr>
            <a:r>
              <a:rPr lang="en-US" sz="3400" dirty="0"/>
              <a:t>Tony Jordan, Stanislaus COE and Families Services Division</a:t>
            </a:r>
          </a:p>
          <a:p>
            <a:endParaRPr lang="en-US" dirty="0"/>
          </a:p>
        </p:txBody>
      </p:sp>
      <p:pic>
        <p:nvPicPr>
          <p:cNvPr id="16" name="Content Placeholder 29" descr="Headshot of Aida Buelna, Sacramento City Unified School District">
            <a:extLst>
              <a:ext uri="{FF2B5EF4-FFF2-40B4-BE49-F238E27FC236}">
                <a16:creationId xmlns:a16="http://schemas.microsoft.com/office/drawing/2014/main" id="{98EB5F2C-5EE4-4A59-AA9E-65E98FFFC662}"/>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5009555" y="989330"/>
            <a:ext cx="2475461" cy="3007904"/>
          </a:xfrm>
        </p:spPr>
      </p:pic>
      <p:sp>
        <p:nvSpPr>
          <p:cNvPr id="11" name="Content Placeholder 10">
            <a:extLst>
              <a:ext uri="{FF2B5EF4-FFF2-40B4-BE49-F238E27FC236}">
                <a16:creationId xmlns:a16="http://schemas.microsoft.com/office/drawing/2014/main" id="{6EF235F6-99D1-4658-9137-971369D4173E}"/>
              </a:ext>
            </a:extLst>
          </p:cNvPr>
          <p:cNvSpPr>
            <a:spLocks noGrp="1"/>
          </p:cNvSpPr>
          <p:nvPr>
            <p:ph sz="quarter" idx="16"/>
          </p:nvPr>
        </p:nvSpPr>
        <p:spPr>
          <a:xfrm>
            <a:off x="5159094" y="4143698"/>
            <a:ext cx="1934037" cy="1995845"/>
          </a:xfrm>
        </p:spPr>
        <p:txBody>
          <a:bodyPr>
            <a:normAutofit fontScale="77500" lnSpcReduction="20000"/>
          </a:bodyPr>
          <a:lstStyle/>
          <a:p>
            <a:pPr marL="0" indent="0">
              <a:buNone/>
            </a:pPr>
            <a:r>
              <a:rPr lang="en-US" sz="3100" dirty="0"/>
              <a:t>Aida Buelna, Sacramento City Unified School District</a:t>
            </a:r>
          </a:p>
          <a:p>
            <a:endParaRPr lang="en-US" dirty="0"/>
          </a:p>
        </p:txBody>
      </p:sp>
      <p:pic>
        <p:nvPicPr>
          <p:cNvPr id="17" name="Content Placeholder 31" descr="Dr. Julie Montali, Sacramento County Office of Education">
            <a:extLst>
              <a:ext uri="{FF2B5EF4-FFF2-40B4-BE49-F238E27FC236}">
                <a16:creationId xmlns:a16="http://schemas.microsoft.com/office/drawing/2014/main" id="{5EA72F88-B6DB-4BA7-9806-7A85D044A992}"/>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7485017" y="976266"/>
            <a:ext cx="2481943" cy="2981780"/>
          </a:xfrm>
        </p:spPr>
      </p:pic>
      <p:sp>
        <p:nvSpPr>
          <p:cNvPr id="12" name="Content Placeholder 11">
            <a:extLst>
              <a:ext uri="{FF2B5EF4-FFF2-40B4-BE49-F238E27FC236}">
                <a16:creationId xmlns:a16="http://schemas.microsoft.com/office/drawing/2014/main" id="{987C59A2-5432-4E71-A313-4F5A7FCD527A}"/>
              </a:ext>
            </a:extLst>
          </p:cNvPr>
          <p:cNvSpPr>
            <a:spLocks noGrp="1"/>
          </p:cNvSpPr>
          <p:nvPr>
            <p:ph sz="quarter" idx="17"/>
          </p:nvPr>
        </p:nvSpPr>
        <p:spPr>
          <a:xfrm>
            <a:off x="7868194" y="4046716"/>
            <a:ext cx="1811383" cy="1962198"/>
          </a:xfrm>
        </p:spPr>
        <p:txBody>
          <a:bodyPr>
            <a:normAutofit fontScale="70000" lnSpcReduction="20000"/>
          </a:bodyPr>
          <a:lstStyle/>
          <a:p>
            <a:pPr marL="0" indent="0">
              <a:buNone/>
            </a:pPr>
            <a:r>
              <a:rPr lang="en-US" sz="3400" dirty="0"/>
              <a:t>Dr. Julie Montali, </a:t>
            </a:r>
            <a:br>
              <a:rPr lang="en-US" sz="3400" dirty="0"/>
            </a:br>
            <a:r>
              <a:rPr lang="en-US" sz="3400" dirty="0"/>
              <a:t>Sacramento County Office of Education (SCOE)</a:t>
            </a:r>
            <a:endParaRPr lang="en-US" sz="3400" dirty="0">
              <a:cs typeface="Arial"/>
            </a:endParaRPr>
          </a:p>
          <a:p>
            <a:endParaRPr lang="en-US" dirty="0"/>
          </a:p>
        </p:txBody>
      </p:sp>
      <p:pic>
        <p:nvPicPr>
          <p:cNvPr id="18" name="Content Placeholder 33" descr="Yolanda Perez, All Kids Academy Head Start">
            <a:extLst>
              <a:ext uri="{FF2B5EF4-FFF2-40B4-BE49-F238E27FC236}">
                <a16:creationId xmlns:a16="http://schemas.microsoft.com/office/drawing/2014/main" id="{73451B1A-8B58-4164-BA5C-91584F7D2A2B}"/>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9993086" y="979715"/>
            <a:ext cx="2198914" cy="2948520"/>
          </a:xfrm>
        </p:spPr>
      </p:pic>
      <p:sp>
        <p:nvSpPr>
          <p:cNvPr id="13" name="Content Placeholder 12">
            <a:extLst>
              <a:ext uri="{FF2B5EF4-FFF2-40B4-BE49-F238E27FC236}">
                <a16:creationId xmlns:a16="http://schemas.microsoft.com/office/drawing/2014/main" id="{94F2155E-9ED1-4D8B-9782-D3AF176AF186}"/>
              </a:ext>
            </a:extLst>
          </p:cNvPr>
          <p:cNvSpPr>
            <a:spLocks noGrp="1"/>
          </p:cNvSpPr>
          <p:nvPr>
            <p:ph sz="quarter" idx="18"/>
          </p:nvPr>
        </p:nvSpPr>
        <p:spPr>
          <a:xfrm>
            <a:off x="10175966" y="4125488"/>
            <a:ext cx="1724297" cy="1778923"/>
          </a:xfrm>
        </p:spPr>
        <p:txBody>
          <a:bodyPr>
            <a:normAutofit fontScale="92500"/>
          </a:bodyPr>
          <a:lstStyle/>
          <a:p>
            <a:pPr marL="0" indent="0">
              <a:buNone/>
            </a:pPr>
            <a:r>
              <a:rPr lang="en-US" sz="2600" dirty="0"/>
              <a:t>Yolanda Perez, All Kids Academy Head Start</a:t>
            </a:r>
          </a:p>
          <a:p>
            <a:endParaRPr lang="en-US" dirty="0"/>
          </a:p>
        </p:txBody>
      </p:sp>
      <p:sp>
        <p:nvSpPr>
          <p:cNvPr id="5" name="Slide Number Placeholder 4">
            <a:extLst>
              <a:ext uri="{FF2B5EF4-FFF2-40B4-BE49-F238E27FC236}">
                <a16:creationId xmlns:a16="http://schemas.microsoft.com/office/drawing/2014/main" id="{28866838-DAF2-4004-AEF2-BF8B89E53776}"/>
              </a:ext>
            </a:extLst>
          </p:cNvPr>
          <p:cNvSpPr>
            <a:spLocks noGrp="1"/>
          </p:cNvSpPr>
          <p:nvPr>
            <p:ph type="sldNum" sz="quarter" idx="10"/>
          </p:nvPr>
        </p:nvSpPr>
        <p:spPr>
          <a:xfrm>
            <a:off x="11011988" y="6283234"/>
            <a:ext cx="1027611" cy="391567"/>
          </a:xfrm>
        </p:spPr>
        <p:txBody>
          <a:bodyPr/>
          <a:lstStyle/>
          <a:p>
            <a:fld id="{432ED76D-8188-4B28-B316-CD85396F47B0}" type="slidenum">
              <a:rPr lang="en-US" smtClean="0"/>
              <a:pPr/>
              <a:t>4</a:t>
            </a:fld>
            <a:endParaRPr lang="en-US" dirty="0"/>
          </a:p>
        </p:txBody>
      </p:sp>
    </p:spTree>
    <p:extLst>
      <p:ext uri="{BB962C8B-B14F-4D97-AF65-F5344CB8AC3E}">
        <p14:creationId xmlns:p14="http://schemas.microsoft.com/office/powerpoint/2010/main" val="107830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0" y="-373028"/>
            <a:ext cx="11887200" cy="1325563"/>
          </a:xfrm>
        </p:spPr>
        <p:txBody>
          <a:bodyPr/>
          <a:lstStyle/>
          <a:p>
            <a:r>
              <a:rPr lang="en-US" dirty="0"/>
              <a:t>Who is in the ‘room’ with us today?</a:t>
            </a:r>
          </a:p>
        </p:txBody>
      </p:sp>
      <p:pic>
        <p:nvPicPr>
          <p:cNvPr id="16" name="Content Placeholder 15" descr="Map of California with the CCSESA Regions listed on the same slide. Link of the CCSESA region is below. ">
            <a:extLst>
              <a:ext uri="{FF2B5EF4-FFF2-40B4-BE49-F238E27FC236}">
                <a16:creationId xmlns:a16="http://schemas.microsoft.com/office/drawing/2014/main" id="{378BA814-AAB7-40B6-B80F-B744716D21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4558" y="587829"/>
            <a:ext cx="5415416" cy="5569690"/>
          </a:xfrm>
        </p:spPr>
      </p:pic>
      <p:sp>
        <p:nvSpPr>
          <p:cNvPr id="11" name="Content Placeholder 10" descr="&#10;">
            <a:extLst>
              <a:ext uri="{FF2B5EF4-FFF2-40B4-BE49-F238E27FC236}">
                <a16:creationId xmlns:a16="http://schemas.microsoft.com/office/drawing/2014/main" id="{D0DA106E-5534-4AD3-AB09-E9F1E79F3D3C}"/>
              </a:ext>
            </a:extLst>
          </p:cNvPr>
          <p:cNvSpPr>
            <a:spLocks noGrp="1"/>
          </p:cNvSpPr>
          <p:nvPr>
            <p:ph sz="half" idx="2"/>
          </p:nvPr>
        </p:nvSpPr>
        <p:spPr>
          <a:xfrm>
            <a:off x="6335485" y="836024"/>
            <a:ext cx="5856515" cy="4781006"/>
          </a:xfrm>
        </p:spPr>
        <p:txBody>
          <a:bodyPr>
            <a:noAutofit/>
          </a:bodyPr>
          <a:lstStyle/>
          <a:p>
            <a:r>
              <a:rPr lang="en-US" sz="2400" dirty="0"/>
              <a:t>California County Superintendents Educational Services Association (CCSESA) regions:</a:t>
            </a:r>
          </a:p>
          <a:p>
            <a:r>
              <a:rPr lang="en-US" sz="2400" dirty="0"/>
              <a:t>Northern CA: Regions 1 and 2 (orange)</a:t>
            </a:r>
          </a:p>
          <a:p>
            <a:r>
              <a:rPr lang="en-US" sz="2400" dirty="0"/>
              <a:t>Greater Sacramento: Regions 3 and 6 (blue)</a:t>
            </a:r>
          </a:p>
          <a:p>
            <a:r>
              <a:rPr lang="en-US" sz="2400" dirty="0"/>
              <a:t>Bay Area or Coastal: Regions 4 and 5 (purple)</a:t>
            </a:r>
          </a:p>
          <a:p>
            <a:r>
              <a:rPr lang="en-US" sz="2400" dirty="0"/>
              <a:t>Central Valley: Region 7 (green)</a:t>
            </a:r>
          </a:p>
          <a:p>
            <a:r>
              <a:rPr lang="en-US" sz="2400" dirty="0"/>
              <a:t>Inland Empire: Region 10 (yellow)</a:t>
            </a:r>
          </a:p>
          <a:p>
            <a:r>
              <a:rPr lang="en-US" sz="2400" dirty="0"/>
              <a:t>Southern CA: Regions 8, 9 and 11 (red)</a:t>
            </a:r>
          </a:p>
        </p:txBody>
      </p:sp>
      <p:sp>
        <p:nvSpPr>
          <p:cNvPr id="12" name="Content Placeholder 11">
            <a:extLst>
              <a:ext uri="{FF2B5EF4-FFF2-40B4-BE49-F238E27FC236}">
                <a16:creationId xmlns:a16="http://schemas.microsoft.com/office/drawing/2014/main" id="{015B6A66-878D-44E7-9DB7-307C21E3849E}"/>
              </a:ext>
            </a:extLst>
          </p:cNvPr>
          <p:cNvSpPr>
            <a:spLocks noGrp="1"/>
          </p:cNvSpPr>
          <p:nvPr>
            <p:ph sz="quarter" idx="11"/>
          </p:nvPr>
        </p:nvSpPr>
        <p:spPr>
          <a:xfrm>
            <a:off x="6145273" y="5722073"/>
            <a:ext cx="5851525" cy="417470"/>
          </a:xfrm>
        </p:spPr>
        <p:txBody>
          <a:bodyPr>
            <a:normAutofit lnSpcReduction="10000"/>
          </a:bodyPr>
          <a:lstStyle/>
          <a:p>
            <a:pPr marL="0" indent="0">
              <a:buNone/>
            </a:pPr>
            <a:r>
              <a:rPr lang="en-US" sz="2400" dirty="0"/>
              <a:t>CCSESA: </a:t>
            </a:r>
            <a:r>
              <a:rPr lang="en-US" sz="24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http://CCSESA.org/regions/  </a:t>
            </a:r>
            <a:endParaRPr lang="en-US" sz="2400" dirty="0">
              <a:solidFill>
                <a:schemeClr val="accent4">
                  <a:lumMod val="40000"/>
                  <a:lumOff val="60000"/>
                </a:schemeClr>
              </a:solidFill>
            </a:endParaRP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smtClean="0"/>
              <a:pPr/>
              <a:t>5</a:t>
            </a:fld>
            <a:endParaRPr lang="en-US" dirty="0"/>
          </a:p>
        </p:txBody>
      </p:sp>
    </p:spTree>
    <p:extLst>
      <p:ext uri="{BB962C8B-B14F-4D97-AF65-F5344CB8AC3E}">
        <p14:creationId xmlns:p14="http://schemas.microsoft.com/office/powerpoint/2010/main" val="362760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C89007C-00AD-47E4-8B6E-20AA02ECE6F1}"/>
              </a:ext>
            </a:extLst>
          </p:cNvPr>
          <p:cNvSpPr>
            <a:spLocks noGrp="1"/>
          </p:cNvSpPr>
          <p:nvPr>
            <p:ph type="title"/>
          </p:nvPr>
        </p:nvSpPr>
        <p:spPr>
          <a:xfrm>
            <a:off x="410817" y="824949"/>
            <a:ext cx="4459357" cy="4716071"/>
          </a:xfrm>
        </p:spPr>
        <p:txBody>
          <a:bodyPr>
            <a:normAutofit/>
          </a:bodyPr>
          <a:lstStyle/>
          <a:p>
            <a:r>
              <a:rPr lang="en-US" dirty="0"/>
              <a:t>Review of Universal PreKindergarten</a:t>
            </a:r>
          </a:p>
        </p:txBody>
      </p:sp>
      <p:pic>
        <p:nvPicPr>
          <p:cNvPr id="18" name="Picture 5" descr="A collage of children in preschool.">
            <a:extLst>
              <a:ext uri="{FF2B5EF4-FFF2-40B4-BE49-F238E27FC236}">
                <a16:creationId xmlns:a16="http://schemas.microsoft.com/office/drawing/2014/main" id="{41798449-14F1-4203-A299-DCC8D1A6AF66}"/>
              </a:ext>
            </a:extLst>
          </p:cNvPr>
          <p:cNvPicPr>
            <a:picLocks noGrp="1" noChangeAspect="1"/>
          </p:cNvPicPr>
          <p:nvPr>
            <p:ph sz="half" idx="1"/>
          </p:nvPr>
        </p:nvPicPr>
        <p:blipFill>
          <a:blip r:embed="rId3"/>
          <a:stretch>
            <a:fillRect/>
          </a:stretch>
        </p:blipFill>
        <p:spPr>
          <a:xfrm>
            <a:off x="5387010" y="310909"/>
            <a:ext cx="6560516" cy="4920386"/>
          </a:xfrm>
          <a:prstGeom prst="round2DiagRect">
            <a:avLst/>
          </a:prstGeom>
        </p:spPr>
      </p:pic>
      <p:sp>
        <p:nvSpPr>
          <p:cNvPr id="16" name="Content Placeholder 15">
            <a:extLst>
              <a:ext uri="{FF2B5EF4-FFF2-40B4-BE49-F238E27FC236}">
                <a16:creationId xmlns:a16="http://schemas.microsoft.com/office/drawing/2014/main" id="{047D93AF-2003-4EE9-8103-6A66F1C519FD}"/>
              </a:ext>
            </a:extLst>
          </p:cNvPr>
          <p:cNvSpPr>
            <a:spLocks noGrp="1"/>
          </p:cNvSpPr>
          <p:nvPr>
            <p:ph sz="half" idx="2"/>
          </p:nvPr>
        </p:nvSpPr>
        <p:spPr>
          <a:xfrm>
            <a:off x="5965466" y="5516210"/>
            <a:ext cx="6226534" cy="508551"/>
          </a:xfrm>
        </p:spPr>
        <p:txBody>
          <a:bodyPr>
            <a:normAutofit/>
          </a:bodyPr>
          <a:lstStyle/>
          <a:p>
            <a:pPr marL="0" indent="0">
              <a:buNone/>
            </a:pPr>
            <a:r>
              <a:rPr lang="en-US" sz="2400" dirty="0"/>
              <a:t>Photo Credit: UPS Preschool; Camarillo, CA</a:t>
            </a:r>
          </a:p>
        </p:txBody>
      </p:sp>
      <p:sp>
        <p:nvSpPr>
          <p:cNvPr id="4" name="Slide Number Placeholder 3">
            <a:extLst>
              <a:ext uri="{FF2B5EF4-FFF2-40B4-BE49-F238E27FC236}">
                <a16:creationId xmlns:a16="http://schemas.microsoft.com/office/drawing/2014/main" id="{74C6A4E2-FD5A-41A5-BC24-6D3D6560B8E7}"/>
              </a:ext>
            </a:extLst>
          </p:cNvPr>
          <p:cNvSpPr>
            <a:spLocks noGrp="1"/>
          </p:cNvSpPr>
          <p:nvPr>
            <p:ph type="sldNum" sz="quarter" idx="10"/>
          </p:nvPr>
        </p:nvSpPr>
        <p:spPr/>
        <p:txBody>
          <a:bodyPr/>
          <a:lstStyle/>
          <a:p>
            <a:fld id="{43627AA6-F28E-4E07-9FB1-B47D85C72865}" type="slidenum">
              <a:rPr lang="en-US" smtClean="0"/>
              <a:pPr/>
              <a:t>6</a:t>
            </a:fld>
            <a:endParaRPr lang="en-US" dirty="0"/>
          </a:p>
        </p:txBody>
      </p:sp>
    </p:spTree>
    <p:extLst>
      <p:ext uri="{BB962C8B-B14F-4D97-AF65-F5344CB8AC3E}">
        <p14:creationId xmlns:p14="http://schemas.microsoft.com/office/powerpoint/2010/main" val="362172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F558-A3E1-4837-98FC-D627B36A5BEA}"/>
              </a:ext>
            </a:extLst>
          </p:cNvPr>
          <p:cNvSpPr>
            <a:spLocks noGrp="1"/>
          </p:cNvSpPr>
          <p:nvPr>
            <p:ph type="title"/>
          </p:nvPr>
        </p:nvSpPr>
        <p:spPr>
          <a:xfrm>
            <a:off x="168442" y="0"/>
            <a:ext cx="11887200" cy="1325563"/>
          </a:xfrm>
        </p:spPr>
        <p:txBody>
          <a:bodyPr>
            <a:normAutofit/>
          </a:bodyPr>
          <a:lstStyle/>
          <a:p>
            <a:r>
              <a:rPr lang="en-US" sz="4000" dirty="0"/>
              <a:t>What is Universal PreKindergarten (UPK)?</a:t>
            </a:r>
          </a:p>
        </p:txBody>
      </p:sp>
      <p:sp>
        <p:nvSpPr>
          <p:cNvPr id="3" name="Content Placeholder 2">
            <a:extLst>
              <a:ext uri="{FF2B5EF4-FFF2-40B4-BE49-F238E27FC236}">
                <a16:creationId xmlns:a16="http://schemas.microsoft.com/office/drawing/2014/main" id="{DF9B8B6B-AE6B-4522-8695-986E3408E3B1}"/>
              </a:ext>
            </a:extLst>
          </p:cNvPr>
          <p:cNvSpPr>
            <a:spLocks noGrp="1"/>
          </p:cNvSpPr>
          <p:nvPr>
            <p:ph sz="half" idx="1"/>
          </p:nvPr>
        </p:nvSpPr>
        <p:spPr>
          <a:xfrm>
            <a:off x="152400" y="1658900"/>
            <a:ext cx="6793832" cy="4437100"/>
          </a:xfrm>
        </p:spPr>
        <p:txBody>
          <a:bodyPr>
            <a:normAutofit fontScale="92500" lnSpcReduction="20000"/>
          </a:bodyPr>
          <a:lstStyle/>
          <a:p>
            <a:pPr marL="0" indent="0">
              <a:buNone/>
            </a:pPr>
            <a:r>
              <a:rPr lang="en-US" dirty="0"/>
              <a:t>UPK will bring together programs across early learning and K-12, relying heavily on Universal Transitional Kindergarten (UTK) and the California State Preschool Program (CSPP), as well as Head Start, community-based organizations (CBOs), and private preschool to ensure every four-year old child – regardless of background, race, zip code, immigration status, or income level – has access to quality learning experiences the year before kindergarten.</a:t>
            </a:r>
          </a:p>
        </p:txBody>
      </p:sp>
      <p:pic>
        <p:nvPicPr>
          <p:cNvPr id="16" name="Content Placeholder 15"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850288D7-F63E-4D30-A7B0-7FEF894C9576}"/>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679178" y="1333815"/>
            <a:ext cx="3903222" cy="4262040"/>
          </a:xfrm>
        </p:spPr>
      </p:pic>
      <p:sp>
        <p:nvSpPr>
          <p:cNvPr id="5" name="Slide Number Placeholder 4">
            <a:extLst>
              <a:ext uri="{FF2B5EF4-FFF2-40B4-BE49-F238E27FC236}">
                <a16:creationId xmlns:a16="http://schemas.microsoft.com/office/drawing/2014/main" id="{8BDDE88D-517E-4CCC-B15E-54BF97019309}"/>
              </a:ext>
            </a:extLst>
          </p:cNvPr>
          <p:cNvSpPr>
            <a:spLocks noGrp="1"/>
          </p:cNvSpPr>
          <p:nvPr>
            <p:ph type="sldNum" sz="quarter" idx="10"/>
          </p:nvPr>
        </p:nvSpPr>
        <p:spPr>
          <a:xfrm>
            <a:off x="11133220" y="6128084"/>
            <a:ext cx="906379" cy="546717"/>
          </a:xfrm>
        </p:spPr>
        <p:txBody>
          <a:bodyPr/>
          <a:lstStyle/>
          <a:p>
            <a:fld id="{43627AA6-F28E-4E07-9FB1-B47D85C72865}" type="slidenum">
              <a:rPr lang="en-US" smtClean="0"/>
              <a:pPr/>
              <a:t>7</a:t>
            </a:fld>
            <a:endParaRPr lang="en-US" dirty="0"/>
          </a:p>
        </p:txBody>
      </p:sp>
    </p:spTree>
    <p:extLst>
      <p:ext uri="{BB962C8B-B14F-4D97-AF65-F5344CB8AC3E}">
        <p14:creationId xmlns:p14="http://schemas.microsoft.com/office/powerpoint/2010/main" val="227032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CAB6-66A7-49B0-8225-343E8CA36063}"/>
              </a:ext>
            </a:extLst>
          </p:cNvPr>
          <p:cNvSpPr>
            <a:spLocks noGrp="1"/>
          </p:cNvSpPr>
          <p:nvPr>
            <p:ph type="title"/>
          </p:nvPr>
        </p:nvSpPr>
        <p:spPr/>
        <p:txBody>
          <a:bodyPr/>
          <a:lstStyle/>
          <a:p>
            <a:r>
              <a:rPr lang="en-US" dirty="0"/>
              <a:t>UPK Implementation Schedule:</a:t>
            </a:r>
            <a:br>
              <a:rPr lang="en-US" dirty="0"/>
            </a:br>
            <a:r>
              <a:rPr lang="en-US" b="0" dirty="0"/>
              <a:t>TK and Early Admittance TK (ETK)</a:t>
            </a:r>
          </a:p>
        </p:txBody>
      </p:sp>
      <p:graphicFrame>
        <p:nvGraphicFramePr>
          <p:cNvPr id="4" name="Content Placeholder 3">
            <a:extLst>
              <a:ext uri="{FF2B5EF4-FFF2-40B4-BE49-F238E27FC236}">
                <a16:creationId xmlns:a16="http://schemas.microsoft.com/office/drawing/2014/main" id="{B650BD35-31CC-41DF-A122-FBD79380ED27}"/>
              </a:ext>
            </a:extLst>
          </p:cNvPr>
          <p:cNvGraphicFramePr>
            <a:graphicFrameLocks noGrp="1"/>
          </p:cNvGraphicFramePr>
          <p:nvPr>
            <p:ph idx="1"/>
            <p:extLst>
              <p:ext uri="{D42A27DB-BD31-4B8C-83A1-F6EECF244321}">
                <p14:modId xmlns:p14="http://schemas.microsoft.com/office/powerpoint/2010/main" val="1018592503"/>
              </p:ext>
            </p:extLst>
          </p:nvPr>
        </p:nvGraphicFramePr>
        <p:xfrm>
          <a:off x="0" y="1529362"/>
          <a:ext cx="12191999" cy="4126305"/>
        </p:xfrm>
        <a:graphic>
          <a:graphicData uri="http://schemas.openxmlformats.org/drawingml/2006/table">
            <a:tbl>
              <a:tblPr firstRow="1" bandRow="1">
                <a:tableStyleId>{F5AB1C69-6EDB-4FF4-983F-18BD219EF322}</a:tableStyleId>
              </a:tblPr>
              <a:tblGrid>
                <a:gridCol w="2692272">
                  <a:extLst>
                    <a:ext uri="{9D8B030D-6E8A-4147-A177-3AD203B41FA5}">
                      <a16:colId xmlns:a16="http://schemas.microsoft.com/office/drawing/2014/main" val="4236000582"/>
                    </a:ext>
                  </a:extLst>
                </a:gridCol>
                <a:gridCol w="1944987">
                  <a:extLst>
                    <a:ext uri="{9D8B030D-6E8A-4147-A177-3AD203B41FA5}">
                      <a16:colId xmlns:a16="http://schemas.microsoft.com/office/drawing/2014/main" val="3747773279"/>
                    </a:ext>
                  </a:extLst>
                </a:gridCol>
                <a:gridCol w="1740252">
                  <a:extLst>
                    <a:ext uri="{9D8B030D-6E8A-4147-A177-3AD203B41FA5}">
                      <a16:colId xmlns:a16="http://schemas.microsoft.com/office/drawing/2014/main" val="3573209400"/>
                    </a:ext>
                  </a:extLst>
                </a:gridCol>
                <a:gridCol w="1811909">
                  <a:extLst>
                    <a:ext uri="{9D8B030D-6E8A-4147-A177-3AD203B41FA5}">
                      <a16:colId xmlns:a16="http://schemas.microsoft.com/office/drawing/2014/main" val="2589088559"/>
                    </a:ext>
                  </a:extLst>
                </a:gridCol>
                <a:gridCol w="1730015">
                  <a:extLst>
                    <a:ext uri="{9D8B030D-6E8A-4147-A177-3AD203B41FA5}">
                      <a16:colId xmlns:a16="http://schemas.microsoft.com/office/drawing/2014/main" val="972600411"/>
                    </a:ext>
                  </a:extLst>
                </a:gridCol>
                <a:gridCol w="2272564">
                  <a:extLst>
                    <a:ext uri="{9D8B030D-6E8A-4147-A177-3AD203B41FA5}">
                      <a16:colId xmlns:a16="http://schemas.microsoft.com/office/drawing/2014/main" val="3227101673"/>
                    </a:ext>
                  </a:extLst>
                </a:gridCol>
              </a:tblGrid>
              <a:tr h="662775">
                <a:tc>
                  <a:txBody>
                    <a:bodyPr/>
                    <a:lstStyle/>
                    <a:p>
                      <a:r>
                        <a:rPr lang="en-US" sz="2400" b="0" dirty="0">
                          <a:ln>
                            <a:solidFill>
                              <a:sysClr val="windowText" lastClr="000000"/>
                            </a:solidFill>
                          </a:ln>
                          <a:solidFill>
                            <a:schemeClr val="bg2">
                              <a:lumMod val="10000"/>
                            </a:schemeClr>
                          </a:solidFill>
                          <a:latin typeface="+mj-lt"/>
                        </a:rPr>
                        <a:t>Birthdays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dirty="0">
                          <a:solidFill>
                            <a:schemeClr val="bg2">
                              <a:lumMod val="10000"/>
                            </a:schemeClr>
                          </a:solidFill>
                          <a:latin typeface="+mj-lt"/>
                        </a:rPr>
                        <a:t>2021–22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bg2">
                              <a:lumMod val="10000"/>
                            </a:schemeClr>
                          </a:solidFill>
                          <a:latin typeface="+mj-lt"/>
                        </a:rPr>
                        <a:t>2022–23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bg2">
                              <a:lumMod val="10000"/>
                            </a:schemeClr>
                          </a:solidFill>
                          <a:latin typeface="+mj-lt"/>
                        </a:rPr>
                        <a:t>2023–24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bg2">
                              <a:lumMod val="10000"/>
                            </a:schemeClr>
                          </a:solidFill>
                          <a:latin typeface="+mj-lt"/>
                        </a:rPr>
                        <a:t>2024–25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lang="en-US" sz="2400" dirty="0">
                          <a:solidFill>
                            <a:schemeClr val="bg2">
                              <a:lumMod val="10000"/>
                            </a:schemeClr>
                          </a:solidFill>
                          <a:latin typeface="+mj-lt"/>
                        </a:rPr>
                        <a:t>2025–26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74904016"/>
                  </a:ext>
                </a:extLst>
              </a:tr>
              <a:tr h="577255">
                <a:tc>
                  <a:txBody>
                    <a:bodyPr/>
                    <a:lstStyle/>
                    <a:p>
                      <a:r>
                        <a:rPr lang="en-US" sz="2400" b="1" dirty="0">
                          <a:solidFill>
                            <a:schemeClr val="bg2">
                              <a:lumMod val="10000"/>
                            </a:schemeClr>
                          </a:solidFill>
                          <a:latin typeface="+mj-lt"/>
                        </a:rPr>
                        <a:t>Sept. 2–Dec.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09415785"/>
                  </a:ext>
                </a:extLst>
              </a:tr>
              <a:tr h="577255">
                <a:tc>
                  <a:txBody>
                    <a:bodyPr/>
                    <a:lstStyle/>
                    <a:p>
                      <a:r>
                        <a:rPr lang="en-US" sz="2400" b="1" dirty="0">
                          <a:solidFill>
                            <a:schemeClr val="bg2">
                              <a:lumMod val="10000"/>
                            </a:schemeClr>
                          </a:solidFill>
                          <a:latin typeface="+mj-lt"/>
                        </a:rPr>
                        <a:t>Dec. 3–Feb.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5057291"/>
                  </a:ext>
                </a:extLst>
              </a:tr>
              <a:tr h="577255">
                <a:tc>
                  <a:txBody>
                    <a:bodyPr/>
                    <a:lstStyle/>
                    <a:p>
                      <a:r>
                        <a:rPr lang="en-US" sz="2400" b="1" dirty="0">
                          <a:solidFill>
                            <a:schemeClr val="bg2">
                              <a:lumMod val="10000"/>
                            </a:schemeClr>
                          </a:solidFill>
                          <a:latin typeface="+mj-lt"/>
                        </a:rPr>
                        <a:t>Feb. 3–Apr.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6450389"/>
                  </a:ext>
                </a:extLst>
              </a:tr>
              <a:tr h="577255">
                <a:tc>
                  <a:txBody>
                    <a:bodyPr/>
                    <a:lstStyle/>
                    <a:p>
                      <a:r>
                        <a:rPr lang="en-US" sz="2400" b="1" dirty="0">
                          <a:solidFill>
                            <a:schemeClr val="bg2">
                              <a:lumMod val="10000"/>
                            </a:schemeClr>
                          </a:solidFill>
                          <a:latin typeface="+mj-lt"/>
                        </a:rPr>
                        <a:t>Apr. 3–Jun.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7848131"/>
                  </a:ext>
                </a:extLst>
              </a:tr>
              <a:tr h="577255">
                <a:tc>
                  <a:txBody>
                    <a:bodyPr/>
                    <a:lstStyle/>
                    <a:p>
                      <a:r>
                        <a:rPr lang="en-US" sz="2400" b="1" dirty="0">
                          <a:solidFill>
                            <a:schemeClr val="bg2">
                              <a:lumMod val="10000"/>
                            </a:schemeClr>
                          </a:solidFill>
                          <a:latin typeface="+mj-lt"/>
                        </a:rPr>
                        <a:t>Jun. 3–Jun. 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ETK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92958934"/>
                  </a:ext>
                </a:extLst>
              </a:tr>
              <a:tr h="577255">
                <a:tc>
                  <a:txBody>
                    <a:bodyPr/>
                    <a:lstStyle/>
                    <a:p>
                      <a:r>
                        <a:rPr lang="en-US" sz="2400" b="1" dirty="0">
                          <a:solidFill>
                            <a:schemeClr val="bg2">
                              <a:lumMod val="10000"/>
                            </a:schemeClr>
                          </a:solidFill>
                          <a:latin typeface="+mj-lt"/>
                        </a:rPr>
                        <a:t>Jul. 1–Sep.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r>
                        <a:rPr lang="en-US" sz="2400" b="1" dirty="0">
                          <a:solidFill>
                            <a:schemeClr val="bg2">
                              <a:lumMod val="10000"/>
                            </a:schemeClr>
                          </a:solidFill>
                        </a:rPr>
                        <a:t>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r>
                        <a:rPr lang="en-US" sz="2400" b="1" dirty="0">
                          <a:solidFill>
                            <a:schemeClr val="bg2">
                              <a:lumMod val="10000"/>
                            </a:schemeClr>
                          </a:solidFill>
                        </a:rPr>
                        <a:t>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r>
                        <a:rPr lang="en-US" sz="2400" b="1" dirty="0">
                          <a:solidFill>
                            <a:schemeClr val="bg2">
                              <a:lumMod val="10000"/>
                            </a:schemeClr>
                          </a:solidFill>
                        </a:rPr>
                        <a:t>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r>
                        <a:rPr lang="en-US" sz="2400" b="1" dirty="0">
                          <a:solidFill>
                            <a:schemeClr val="bg2">
                              <a:lumMod val="10000"/>
                            </a:schemeClr>
                          </a:solidFill>
                        </a:rPr>
                        <a:t>Other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r>
                        <a:rPr lang="en-US" sz="2400" b="1" dirty="0">
                          <a:solidFill>
                            <a:schemeClr val="bg2">
                              <a:lumMod val="10000"/>
                            </a:schemeClr>
                          </a:solidFill>
                        </a:rPr>
                        <a:t>TK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1929359"/>
                  </a:ext>
                </a:extLst>
              </a:tr>
            </a:tbl>
          </a:graphicData>
        </a:graphic>
      </p:graphicFrame>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8</a:t>
            </a:fld>
            <a:endParaRPr lang="en-US" dirty="0"/>
          </a:p>
        </p:txBody>
      </p:sp>
    </p:spTree>
    <p:extLst>
      <p:ext uri="{BB962C8B-B14F-4D97-AF65-F5344CB8AC3E}">
        <p14:creationId xmlns:p14="http://schemas.microsoft.com/office/powerpoint/2010/main" val="86329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526679-3A7F-4274-B3BF-A96EC9CA7568}"/>
              </a:ext>
            </a:extLst>
          </p:cNvPr>
          <p:cNvSpPr>
            <a:spLocks noGrp="1"/>
          </p:cNvSpPr>
          <p:nvPr>
            <p:ph type="title"/>
          </p:nvPr>
        </p:nvSpPr>
        <p:spPr>
          <a:xfrm>
            <a:off x="4844715" y="352926"/>
            <a:ext cx="6825916" cy="5053263"/>
          </a:xfrm>
        </p:spPr>
        <p:txBody>
          <a:bodyPr/>
          <a:lstStyle/>
          <a:p>
            <a:r>
              <a:rPr lang="en-US" dirty="0"/>
              <a:t>California State Preschool Program (CSPP)</a:t>
            </a:r>
          </a:p>
        </p:txBody>
      </p:sp>
      <p:pic>
        <p:nvPicPr>
          <p:cNvPr id="15" name="Content Placeholder 14" descr="Picture of little girl, outside stepping on plastic square shape stones.">
            <a:extLst>
              <a:ext uri="{FF2B5EF4-FFF2-40B4-BE49-F238E27FC236}">
                <a16:creationId xmlns:a16="http://schemas.microsoft.com/office/drawing/2014/main" id="{51604F77-FEE9-434D-9EB7-E676858E8F5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2505" y="240631"/>
            <a:ext cx="4154906" cy="5185042"/>
          </a:xfrm>
          <a:prstGeom prst="snip2DiagRect">
            <a:avLst/>
          </a:prstGeom>
        </p:spPr>
      </p:pic>
      <p:sp>
        <p:nvSpPr>
          <p:cNvPr id="7" name="Content Placeholder 6">
            <a:extLst>
              <a:ext uri="{FF2B5EF4-FFF2-40B4-BE49-F238E27FC236}">
                <a16:creationId xmlns:a16="http://schemas.microsoft.com/office/drawing/2014/main" id="{BB497FD6-BDF8-45CA-8532-D510F2DC7AE5}"/>
              </a:ext>
            </a:extLst>
          </p:cNvPr>
          <p:cNvSpPr>
            <a:spLocks noGrp="1"/>
          </p:cNvSpPr>
          <p:nvPr>
            <p:ph sz="half" idx="2"/>
          </p:nvPr>
        </p:nvSpPr>
        <p:spPr>
          <a:xfrm>
            <a:off x="0" y="5488406"/>
            <a:ext cx="5919537" cy="751974"/>
          </a:xfrm>
        </p:spPr>
        <p:txBody>
          <a:bodyPr>
            <a:normAutofit/>
          </a:bodyPr>
          <a:lstStyle/>
          <a:p>
            <a:pPr marL="0" indent="0">
              <a:buNone/>
            </a:pPr>
            <a:r>
              <a:rPr lang="en-US" sz="2400" dirty="0"/>
              <a:t>Photo Credit: Kidango Decoto Center; Union City, CA</a:t>
            </a:r>
          </a:p>
        </p:txBody>
      </p:sp>
      <p:sp>
        <p:nvSpPr>
          <p:cNvPr id="4" name="Slide Number Placeholder 3">
            <a:extLst>
              <a:ext uri="{FF2B5EF4-FFF2-40B4-BE49-F238E27FC236}">
                <a16:creationId xmlns:a16="http://schemas.microsoft.com/office/drawing/2014/main" id="{BC77C06E-EE5D-466F-A140-D2461871EAE8}"/>
              </a:ext>
            </a:extLst>
          </p:cNvPr>
          <p:cNvSpPr>
            <a:spLocks noGrp="1"/>
          </p:cNvSpPr>
          <p:nvPr>
            <p:ph type="sldNum" sz="quarter" idx="10"/>
          </p:nvPr>
        </p:nvSpPr>
        <p:spPr/>
        <p:txBody>
          <a:bodyPr/>
          <a:lstStyle/>
          <a:p>
            <a:fld id="{432ED76D-8188-4B28-B316-CD85396F47B0}" type="slidenum">
              <a:rPr lang="en-US" smtClean="0"/>
              <a:pPr/>
              <a:t>9</a:t>
            </a:fld>
            <a:endParaRPr lang="en-US" dirty="0"/>
          </a:p>
        </p:txBody>
      </p:sp>
    </p:spTree>
    <p:extLst>
      <p:ext uri="{BB962C8B-B14F-4D97-AF65-F5344CB8AC3E}">
        <p14:creationId xmlns:p14="http://schemas.microsoft.com/office/powerpoint/2010/main" val="500955728"/>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Orange CC">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Mai Thao</DisplayName>
        <AccountId>132</AccountId>
        <AccountType/>
      </UserInfo>
      <UserInfo>
        <DisplayName>Sara Dawson</DisplayName>
        <AccountId>135</AccountId>
        <AccountType/>
      </UserInfo>
      <UserInfo>
        <DisplayName>Jennifer Osalbo</DisplayName>
        <AccountId>169</AccountId>
        <AccountType/>
      </UserInfo>
      <UserInfo>
        <DisplayName>Princep Uclaray</DisplayName>
        <AccountId>170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080D76-E199-4AB5-9FDE-53E383CFDE2B}">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949279-F2A5-4E7F-A26D-DB448DF1D054}">
  <ds:schemaRefs>
    <ds:schemaRef ds:uri="http://purl.org/dc/terms/"/>
    <ds:schemaRef ds:uri="http://schemas.openxmlformats.org/package/2006/metadata/core-properties"/>
    <ds:schemaRef ds:uri="6a92aa00-d659-46d6-b4cf-e266ad63a1ef"/>
    <ds:schemaRef ds:uri="http://purl.org/dc/dcmitype/"/>
    <ds:schemaRef ds:uri="http://schemas.microsoft.com/office/2006/documentManagement/types"/>
    <ds:schemaRef ds:uri="d173ea53-e63a-4839-8c69-aececa15c404"/>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513</TotalTime>
  <Words>2359</Words>
  <Application>Microsoft Office PowerPoint</Application>
  <PresentationFormat>Widescreen</PresentationFormat>
  <Paragraphs>350</Paragraphs>
  <Slides>39</Slides>
  <Notes>25</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39</vt:i4>
      </vt:variant>
    </vt:vector>
  </HeadingPairs>
  <TitlesOfParts>
    <vt:vector size="58" baseType="lpstr">
      <vt:lpstr>Arial</vt:lpstr>
      <vt:lpstr>Calibri</vt:lpstr>
      <vt:lpstr>Calibri Light</vt:lpstr>
      <vt:lpstr>Courier New</vt:lpstr>
      <vt:lpstr>Gill Sans MT</vt:lpstr>
      <vt:lpstr>Gotham</vt:lpstr>
      <vt:lpstr>Noto Sans Symbols</vt:lpstr>
      <vt:lpstr>Wingdings</vt:lpstr>
      <vt:lpstr>CDE Set 1</vt:lpstr>
      <vt:lpstr>CDE Orange CC</vt:lpstr>
      <vt:lpstr>CDE Set 3</vt:lpstr>
      <vt:lpstr>CDE Set 4</vt:lpstr>
      <vt:lpstr>CDE Set 5</vt:lpstr>
      <vt:lpstr>CDE Set 7</vt:lpstr>
      <vt:lpstr>Blank Presentation</vt:lpstr>
      <vt:lpstr>1_Office Theme</vt:lpstr>
      <vt:lpstr>11_Custom Design</vt:lpstr>
      <vt:lpstr>1_Custom Design</vt:lpstr>
      <vt:lpstr>8_Custom Design</vt:lpstr>
      <vt:lpstr>Universal PreKindergarten  Implementation:  Local Partnership Opportunities Webinar</vt:lpstr>
      <vt:lpstr>Welcome and Introductions</vt:lpstr>
      <vt:lpstr>Guest Speakers (1)</vt:lpstr>
      <vt:lpstr>Guest Speakers (2)</vt:lpstr>
      <vt:lpstr>Who is in the ‘room’ with us today?</vt:lpstr>
      <vt:lpstr>Review of Universal PreKindergarten</vt:lpstr>
      <vt:lpstr>What is Universal PreKindergarten (UPK)?</vt:lpstr>
      <vt:lpstr>UPK Implementation Schedule: TK and Early Admittance TK (ETK)</vt:lpstr>
      <vt:lpstr>California State Preschool Program (CSPP)</vt:lpstr>
      <vt:lpstr>CSPP Overview</vt:lpstr>
      <vt:lpstr>CSPP Eligibility Criteria (Current Law)</vt:lpstr>
      <vt:lpstr>Selected CSPP Programmatic Standards</vt:lpstr>
      <vt:lpstr>Partnering with Head Start:  U.S. Department of Health &amp; Human Services and the Office of Head Start </vt:lpstr>
      <vt:lpstr>Purpose of Head Start</vt:lpstr>
      <vt:lpstr>Early Head Start Eligibility</vt:lpstr>
      <vt:lpstr>Head Start Eligibility</vt:lpstr>
      <vt:lpstr>California Program Statistics</vt:lpstr>
      <vt:lpstr>California’s mixed delivery system </vt:lpstr>
      <vt:lpstr>California Head Start – By the Numbers</vt:lpstr>
      <vt:lpstr>California Head Start – By Agency Type</vt:lpstr>
      <vt:lpstr>County Outreach</vt:lpstr>
      <vt:lpstr>Master Plan for Early Learning and Care:   Making California For All Kids</vt:lpstr>
      <vt:lpstr>Universal PreKindergarten</vt:lpstr>
      <vt:lpstr>Benefits for LEAs</vt:lpstr>
      <vt:lpstr>Collaboration Models</vt:lpstr>
      <vt:lpstr>Head Start Working with Districts as a Private Non-Profit Co-Located Program:</vt:lpstr>
      <vt:lpstr>Partnering for the Future</vt:lpstr>
      <vt:lpstr>TK and Head Start Collaborative Pilot (1)</vt:lpstr>
      <vt:lpstr>TK and Head Start Collaborative Pilot (2)</vt:lpstr>
      <vt:lpstr>Birth to Kindergarten Transition Systems Alignment Framework (1)</vt:lpstr>
      <vt:lpstr>Birth to Kindergarten Transition Systems Alignment Framework (2)</vt:lpstr>
      <vt:lpstr>Transition Framework</vt:lpstr>
      <vt:lpstr>Head Start Partnership Toolkit</vt:lpstr>
      <vt:lpstr>Possible Next Steps</vt:lpstr>
      <vt:lpstr>UPK Resources</vt:lpstr>
      <vt:lpstr>Head Start Resources</vt:lpstr>
      <vt:lpstr>Closing and Next Steps</vt:lpstr>
      <vt:lpstr>Image long descriptions</vt:lpstr>
      <vt:lpstr>Pie graph on slide 17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UPK Webinar Slides - Elementary (CA Dept of Education)</dc:title>
  <dc:subject>Powerpoint slides used for the June 8 2022 Universal Prekindergarten (UPK) webinar hosted by the Early Education Division (EED) and Head Start.</dc:subject>
  <dc:creator>Joycelyn Ward-Richardson</dc:creator>
  <cp:lastModifiedBy>Alice Ludwig</cp:lastModifiedBy>
  <cp:revision>64</cp:revision>
  <cp:lastPrinted>2021-02-10T21:52:07Z</cp:lastPrinted>
  <dcterms:created xsi:type="dcterms:W3CDTF">2020-08-25T03:09:04Z</dcterms:created>
  <dcterms:modified xsi:type="dcterms:W3CDTF">2023-08-10T21:56:03Z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