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handoutMasterIdLst>
    <p:handoutMasterId r:id="rId17"/>
  </p:handoutMasterIdLst>
  <p:sldIdLst>
    <p:sldId id="271" r:id="rId2"/>
    <p:sldId id="272" r:id="rId3"/>
    <p:sldId id="256" r:id="rId4"/>
    <p:sldId id="257" r:id="rId5"/>
    <p:sldId id="258" r:id="rId6"/>
    <p:sldId id="268" r:id="rId7"/>
    <p:sldId id="273" r:id="rId8"/>
    <p:sldId id="263" r:id="rId9"/>
    <p:sldId id="264" r:id="rId10"/>
    <p:sldId id="265" r:id="rId11"/>
    <p:sldId id="266"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7"/>
    <a:srgbClr val="464583"/>
    <a:srgbClr val="2B2A50"/>
    <a:srgbClr val="B9C1DC"/>
    <a:srgbClr val="6361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34326-67D8-4BE4-8CEF-9F93913B8024}" v="99" dt="2025-05-28T17:08:01.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66874" autoAdjust="0"/>
  </p:normalViewPr>
  <p:slideViewPr>
    <p:cSldViewPr snapToGrid="0">
      <p:cViewPr varScale="1">
        <p:scale>
          <a:sx n="72" d="100"/>
          <a:sy n="72" d="100"/>
        </p:scale>
        <p:origin x="2070" y="54"/>
      </p:cViewPr>
      <p:guideLst/>
    </p:cSldViewPr>
  </p:slideViewPr>
  <p:notesTextViewPr>
    <p:cViewPr>
      <p:scale>
        <a:sx n="1" d="1"/>
        <a:sy n="1" d="1"/>
      </p:scale>
      <p:origin x="0" y="0"/>
    </p:cViewPr>
  </p:notesTextViewPr>
  <p:notesViewPr>
    <p:cSldViewPr snapToGrid="0" showGuides="1">
      <p:cViewPr varScale="1">
        <p:scale>
          <a:sx n="118" d="100"/>
          <a:sy n="118" d="100"/>
        </p:scale>
        <p:origin x="41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6419692256417688"/>
          <c:h val="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03-496A-85FE-E5337C6251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4C-4560-B054-BA651D3FA732}"/>
              </c:ext>
            </c:extLst>
          </c:dPt>
          <c:dLbls>
            <c:dLbl>
              <c:idx val="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45497755181500921"/>
                      <c:h val="0.20848307423110568"/>
                    </c:manualLayout>
                  </c15:layout>
                </c:ext>
                <c:ext xmlns:c16="http://schemas.microsoft.com/office/drawing/2014/chart" uri="{C3380CC4-5D6E-409C-BE32-E72D297353CC}">
                  <c16:uniqueId val="{00000001-9403-496A-85FE-E5337C6251E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Sheet1!$A$2:$A$3</c:f>
              <c:numCache>
                <c:formatCode>General</c:formatCode>
                <c:ptCount val="2"/>
                <c:pt idx="0">
                  <c:v>21</c:v>
                </c:pt>
                <c:pt idx="1">
                  <c:v>22</c:v>
                </c:pt>
              </c:numCache>
            </c:numRef>
          </c:cat>
          <c:val>
            <c:numRef>
              <c:f>Sheet1!$B$2:$B$3</c:f>
              <c:numCache>
                <c:formatCode>0.00%</c:formatCode>
                <c:ptCount val="2"/>
                <c:pt idx="0">
                  <c:v>0.33379999999999999</c:v>
                </c:pt>
                <c:pt idx="1">
                  <c:v>0.66620000000000001</c:v>
                </c:pt>
              </c:numCache>
            </c:numRef>
          </c:val>
          <c:extLst>
            <c:ext xmlns:c16="http://schemas.microsoft.com/office/drawing/2014/chart" uri="{C3380CC4-5D6E-409C-BE32-E72D297353CC}">
              <c16:uniqueId val="{00000000-9403-496A-85FE-E5337C6251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65884960922063E-3"/>
          <c:y val="0"/>
          <c:w val="0.98060650977004271"/>
          <c:h val="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14-41C7-9BB7-E63D3F2E35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4A-4755-BC17-311CBD4DAD3F}"/>
              </c:ext>
            </c:extLst>
          </c:dPt>
          <c:dLbls>
            <c:dLbl>
              <c:idx val="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5154643922263146"/>
                      <c:h val="0.15328616377313886"/>
                    </c:manualLayout>
                  </c15:layout>
                </c:ext>
                <c:ext xmlns:c16="http://schemas.microsoft.com/office/drawing/2014/chart" uri="{C3380CC4-5D6E-409C-BE32-E72D297353CC}">
                  <c16:uniqueId val="{00000001-2714-41C7-9BB7-E63D3F2E35A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Sheet1!$A$2:$A$3</c:f>
              <c:numCache>
                <c:formatCode>General</c:formatCode>
                <c:ptCount val="2"/>
                <c:pt idx="0">
                  <c:v>22</c:v>
                </c:pt>
                <c:pt idx="1">
                  <c:v>23</c:v>
                </c:pt>
              </c:numCache>
            </c:numRef>
          </c:cat>
          <c:val>
            <c:numRef>
              <c:f>Sheet1!$B$2:$B$3</c:f>
              <c:numCache>
                <c:formatCode>0.00%</c:formatCode>
                <c:ptCount val="2"/>
                <c:pt idx="0">
                  <c:v>0.34620000000000001</c:v>
                </c:pt>
                <c:pt idx="1">
                  <c:v>0.65380000000000005</c:v>
                </c:pt>
              </c:numCache>
            </c:numRef>
          </c:val>
          <c:extLst>
            <c:ext xmlns:c16="http://schemas.microsoft.com/office/drawing/2014/chart" uri="{C3380CC4-5D6E-409C-BE32-E72D297353CC}">
              <c16:uniqueId val="{00000000-2714-41C7-9BB7-E63D3F2E35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8109452736318403"/>
          <c:h val="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55-4C07-9F49-0682FD3A86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A6-4D46-8492-C31B1F27D8DF}"/>
              </c:ext>
            </c:extLst>
          </c:dPt>
          <c:dLbls>
            <c:dLbl>
              <c:idx val="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5570149253731342"/>
                      <c:h val="0.19791091022344312"/>
                    </c:manualLayout>
                  </c15:layout>
                </c:ext>
                <c:ext xmlns:c16="http://schemas.microsoft.com/office/drawing/2014/chart" uri="{C3380CC4-5D6E-409C-BE32-E72D297353CC}">
                  <c16:uniqueId val="{00000001-B755-4C07-9F49-0682FD3A86B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Sheet1!$A$2:$A$3</c:f>
              <c:numCache>
                <c:formatCode>General</c:formatCode>
                <c:ptCount val="2"/>
                <c:pt idx="0">
                  <c:v>23</c:v>
                </c:pt>
                <c:pt idx="1">
                  <c:v>24</c:v>
                </c:pt>
              </c:numCache>
            </c:numRef>
          </c:cat>
          <c:val>
            <c:numRef>
              <c:f>Sheet1!$B$2:$B$3</c:f>
              <c:numCache>
                <c:formatCode>0.00%</c:formatCode>
                <c:ptCount val="2"/>
                <c:pt idx="0">
                  <c:v>0.35539999999999999</c:v>
                </c:pt>
                <c:pt idx="1">
                  <c:v>0.64459999999999995</c:v>
                </c:pt>
              </c:numCache>
            </c:numRef>
          </c:val>
          <c:extLst>
            <c:ext xmlns:c16="http://schemas.microsoft.com/office/drawing/2014/chart" uri="{C3380CC4-5D6E-409C-BE32-E72D297353CC}">
              <c16:uniqueId val="{00000000-B755-4C07-9F49-0682FD3A86B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94404B-7DBD-BAFE-816F-563936702A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59C64A0-DBA9-70DC-DDF4-0285532454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5A406A-D59E-46CC-9612-324BC4A97395}" type="datetimeFigureOut">
              <a:rPr lang="en-US" smtClean="0"/>
              <a:t>8/27/2025</a:t>
            </a:fld>
            <a:endParaRPr lang="en-US" dirty="0"/>
          </a:p>
        </p:txBody>
      </p:sp>
      <p:sp>
        <p:nvSpPr>
          <p:cNvPr id="4" name="Footer Placeholder 3">
            <a:extLst>
              <a:ext uri="{FF2B5EF4-FFF2-40B4-BE49-F238E27FC236}">
                <a16:creationId xmlns:a16="http://schemas.microsoft.com/office/drawing/2014/main" id="{A5D8C6ED-8221-9A3B-7309-6448B001E9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46D44F3-B0FF-451E-E39A-774479BC0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68461D-121C-4D3E-8C22-B8CFD05511DC}" type="slidenum">
              <a:rPr lang="en-US" smtClean="0"/>
              <a:t>‹#›</a:t>
            </a:fld>
            <a:endParaRPr lang="en-US" dirty="0"/>
          </a:p>
        </p:txBody>
      </p:sp>
    </p:spTree>
    <p:extLst>
      <p:ext uri="{BB962C8B-B14F-4D97-AF65-F5344CB8AC3E}">
        <p14:creationId xmlns:p14="http://schemas.microsoft.com/office/powerpoint/2010/main" val="42506998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532DF-D2F4-4877-8555-6168C493A67D}" type="datetimeFigureOut">
              <a:rPr lang="en-US" smtClean="0"/>
              <a:t>8/27/2025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EC595-8092-4E69-BE15-774442D706FF}" type="slidenum">
              <a:rPr lang="en-US" smtClean="0"/>
              <a:t>‹#›</a:t>
            </a:fld>
            <a:endParaRPr lang="en-US" dirty="0"/>
          </a:p>
        </p:txBody>
      </p:sp>
    </p:spTree>
    <p:extLst>
      <p:ext uri="{BB962C8B-B14F-4D97-AF65-F5344CB8AC3E}">
        <p14:creationId xmlns:p14="http://schemas.microsoft.com/office/powerpoint/2010/main" val="2218355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1</a:t>
            </a:fld>
            <a:endParaRPr lang="en-US" dirty="0"/>
          </a:p>
        </p:txBody>
      </p:sp>
    </p:spTree>
    <p:extLst>
      <p:ext uri="{BB962C8B-B14F-4D97-AF65-F5344CB8AC3E}">
        <p14:creationId xmlns:p14="http://schemas.microsoft.com/office/powerpoint/2010/main" val="281665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Arial" panose="020B0604020202020204" pitchFamily="34" charset="0"/>
                <a:cs typeface="Arial" panose="020B0604020202020204" pitchFamily="34" charset="0"/>
              </a:rPr>
              <a:t>Instead of students working independently on pages of math problems with no context or relevance in the real world, you can expect your child to more often be working on math collaboratively with other students, where they will use real data, critical thinking, and their growing understanding of math concepts to investigate problems and build their mathematical skills. </a:t>
            </a:r>
          </a:p>
          <a:p>
            <a:pPr marL="285750" indent="-285750">
              <a:buFont typeface="Arial" panose="020B0604020202020204" pitchFamily="34" charset="0"/>
              <a:buChar char="•"/>
            </a:pPr>
            <a:endParaRPr lang="en-US" sz="12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effectLst/>
                <a:latin typeface="Arial" panose="020B0604020202020204" pitchFamily="34" charset="0"/>
                <a:cs typeface="Arial" panose="020B0604020202020204" pitchFamily="34" charset="0"/>
              </a:rPr>
              <a:t>They will be encouraged to ask questions about their work and justify the answers that they come up with. </a:t>
            </a:r>
          </a:p>
          <a:p>
            <a:pPr marL="285750" indent="-285750">
              <a:buFont typeface="Arial" panose="020B0604020202020204" pitchFamily="34" charset="0"/>
              <a:buChar char="•"/>
            </a:pPr>
            <a:endParaRPr lang="en-US" sz="12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effectLst/>
                <a:latin typeface="Arial" panose="020B0604020202020204" pitchFamily="34" charset="0"/>
                <a:cs typeface="Arial" panose="020B0604020202020204" pitchFamily="34" charset="0"/>
              </a:rPr>
              <a:t>Let’s look at a few examples.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8AEC595-8092-4E69-BE15-774442D706FF}" type="slidenum">
              <a:rPr lang="en-US" smtClean="0"/>
              <a:t>10</a:t>
            </a:fld>
            <a:endParaRPr lang="en-US" dirty="0"/>
          </a:p>
        </p:txBody>
      </p:sp>
    </p:spTree>
    <p:extLst>
      <p:ext uri="{BB962C8B-B14F-4D97-AF65-F5344CB8AC3E}">
        <p14:creationId xmlns:p14="http://schemas.microsoft.com/office/powerpoint/2010/main" val="2038500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One example of this is in middle school.</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Our example school takes an approach to math that lets each student, grades six through eight, progress on his or her own learning path.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is done through teacher-led, collaborative, and independent learning so that students can build deep understanding of math concepts and apply their learnings in real-world contexts.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At the start of the year, each student will take a diagnostic assessment.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data will be used to build a personalized set of mathematical ideas that the student will learn for the year.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will help the students, their teachers, and their parents understand what their learning will focus on this year and why.</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So Monique, who is a currently high achieving sixth grade student, and Darren, who is less experienced in geometry than Monique, will be able to engage in the same project because it is accessible at many levels.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So in our example one on the slide of a rectangle on a grid, when the teacher asks the students how they would describe this rectangle, possible answers include: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“It’s a 3×4 rectangle.”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“It’s made up of 12 squares.”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“Its perimeter is 14 units.”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“Its area is 12 square units. I know that because 3×4=12.”</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can then be translated into harder shapes such as triangles, using the same basic knowledge, as shown in example two, which is a series of triangles moved to make a rectangle.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 this example: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Students might count or otherwise calculate the number of whole squares first and then move on to the partial squares. They could count these as halves, or pair them up to make wholes.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Students might recognize that two of the triangles make a square, and thus the area of one triangle must be half the area of the square.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Students might notice that the top portion of the triangle can be rotated down to make a rectangle.</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is an example of equity in math, meaning each student brings their own understanding and level to the problem, and the problem is open enough to be solved in many ways, which is equitable for all students.</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was taken from the appendix of the Framework, and there are many more examples to explore.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11</a:t>
            </a:fld>
            <a:endParaRPr lang="en-US" dirty="0"/>
          </a:p>
        </p:txBody>
      </p:sp>
    </p:spTree>
    <p:extLst>
      <p:ext uri="{BB962C8B-B14F-4D97-AF65-F5344CB8AC3E}">
        <p14:creationId xmlns:p14="http://schemas.microsoft.com/office/powerpoint/2010/main" val="58668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Let’s look at one more example from the appendix of the </a:t>
                </a:r>
                <a:r>
                  <a:rPr lang="en-US" sz="1200" i="0" dirty="0">
                    <a:latin typeface="Arial" panose="020B0604020202020204" pitchFamily="34" charset="0"/>
                    <a:cs typeface="Arial" panose="020B0604020202020204" pitchFamily="34" charset="0"/>
                  </a:rPr>
                  <a:t>Framework</a:t>
                </a:r>
                <a:r>
                  <a:rPr lang="en-US" sz="1200" dirty="0">
                    <a:latin typeface="Arial" panose="020B0604020202020204" pitchFamily="34" charset="0"/>
                    <a:cs typeface="Arial" panose="020B0604020202020204" pitchFamily="34" charset="0"/>
                  </a:rPr>
                  <a:t>, this time in elementary school.</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 this example, early in the school year, second-graders have started work with addition. They have been building on first-grade concepts, now finding “doubles” with sums greater than 20.</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teacher is trying to raise student understanding of a powerful idea in mathematics: taking things apart and refitting them back together.</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To do this, the teacher begins with a number talk. </a:t>
                </a:r>
              </a:p>
              <a:p>
                <a:pPr marL="171450" indent="-171450" algn="l" defTabSz="914400" rtl="0" eaLnBrk="1" latinLnBrk="0" hangingPunct="1">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The intention is to model thinking out loud based on a string of problems the children have explored before.  The teacher will then challenge students to calculate in their heads, extending their thinking one step beyond previous work.</a:t>
                </a:r>
              </a:p>
              <a:p>
                <a:pPr marL="171450" indent="-171450" algn="l" defTabSz="914400" rtl="0" eaLnBrk="1" latinLnBrk="0" hangingPunct="1">
                  <a:buFont typeface="Arial" panose="020B0604020202020204" pitchFamily="34" charset="0"/>
                  <a:buChar char="•"/>
                </a:pPr>
                <a:endParaRPr lang="en-US" sz="1200" kern="1200" dirty="0">
                  <a:solidFill>
                    <a:schemeClr val="tx1"/>
                  </a:solidFill>
                  <a:latin typeface="Arial" panose="020B0604020202020204" pitchFamily="34" charset="0"/>
                  <a:ea typeface="+mn-ea"/>
                  <a:cs typeface="Arial" panose="020B0604020202020204" pitchFamily="34" charset="0"/>
                </a:endParaRPr>
              </a:p>
              <a:p>
                <a:pPr marL="171450" indent="-171450" algn="l" defTabSz="914400" rtl="0" eaLnBrk="1" latinLnBrk="0" hangingPunct="1">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The problem is written on the board, and students take several minutes of quiet thinking time.</a:t>
                </a:r>
              </a:p>
              <a:p>
                <a:pPr marL="171450" marR="0" lvl="0" indent="-171450" algn="l" defTabSz="914400" rtl="0" eaLnBrk="1" latinLnBrk="0" hangingPunct="1">
                  <a:lnSpc>
                    <a:spcPct val="150000"/>
                  </a:lnSpc>
                  <a:spcBef>
                    <a:spcPts val="0"/>
                  </a:spcBef>
                  <a:spcAft>
                    <a:spcPts val="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When they have a solution, students show a quiet thumbs-up signal.</a:t>
                </a:r>
              </a:p>
              <a:p>
                <a:pPr marL="171450" marR="0" lvl="0"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If students solve the problem in more than one way, they show a corresponding number of fingers.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all (or almost all) students signal that they have an answer, the teacher asks students to share their responses with their elbow partner and to show a thumbs up when they are ready to share with the class.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Student responses are recorded on the board without comment on correctness.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Students explain, defend, or challenge the recorded solutions, and reach consensus as a class. </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teacher refers students to familiar sentence frames for articulating their explanation, defense, or challenges. These provide a foundation for rich discussion of mathematics and can help reduce students’ reluctance to engage.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Arial" panose="020B0604020202020204" pitchFamily="34" charset="0"/>
                    <a:ea typeface="+mn-ea"/>
                    <a:cs typeface="Arial" panose="020B0604020202020204" pitchFamily="34" charset="0"/>
                  </a:rPr>
                  <a:t>The first problem posed is 10 + 10 = </a:t>
                </a:r>
                <a14:m>
                  <m:oMath xmlns:m="http://schemas.openxmlformats.org/officeDocument/2006/math">
                    <m:r>
                      <a:rPr lang="en-US" sz="1200" kern="1200">
                        <a:solidFill>
                          <a:schemeClr val="tx1"/>
                        </a:solidFill>
                        <a:latin typeface="Cambria Math" panose="02040503050406030204" pitchFamily="18" charset="0"/>
                        <a:ea typeface="+mn-ea"/>
                        <a:cs typeface="+mn-cs"/>
                      </a:rPr>
                      <m:t>◻</m:t>
                    </m:r>
                  </m:oMath>
                </a14:m>
                <a:r>
                  <a:rPr lang="en-US" sz="1200" kern="1200" dirty="0">
                    <a:solidFill>
                      <a:schemeClr val="tx1"/>
                    </a:solidFill>
                    <a:latin typeface="Arial" panose="020B0604020202020204" pitchFamily="34" charset="0"/>
                    <a:ea typeface="+mn-ea"/>
                    <a:cs typeface="Arial" panose="020B0604020202020204" pitchFamily="34" charset="0"/>
                  </a:rPr>
                  <a:t>.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Arial" panose="020B0604020202020204" pitchFamily="34" charset="0"/>
                    <a:ea typeface="+mn-ea"/>
                    <a:cs typeface="Arial" panose="020B0604020202020204" pitchFamily="34" charset="0"/>
                  </a:rPr>
                  <a:t>As expected on this familiar, well-practiced addition problem, almost all the children signal a thumbs up within a short time, and all children agree on the answer.</a:t>
                </a:r>
              </a:p>
              <a:p>
                <a:pPr marL="171450" marR="0"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The teacher writes a second problem below the first:</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13 + 13 = </a:t>
                </a:r>
                <a14:m>
                  <m:oMath xmlns:m="http://schemas.openxmlformats.org/officeDocument/2006/math">
                    <m:r>
                      <a:rPr lang="en-US" sz="1200" kern="1200">
                        <a:solidFill>
                          <a:schemeClr val="tx1"/>
                        </a:solidFill>
                        <a:latin typeface="Cambria Math" panose="02040503050406030204" pitchFamily="18" charset="0"/>
                        <a:ea typeface="+mn-ea"/>
                        <a:cs typeface="+mn-cs"/>
                      </a:rPr>
                      <m:t>◻</m:t>
                    </m:r>
                  </m:oMath>
                </a14:m>
                <a:r>
                  <a:rPr lang="en-US" sz="1200" kern="1200" dirty="0">
                    <a:solidFill>
                      <a:schemeClr val="tx1"/>
                    </a:solidFill>
                    <a:latin typeface="Arial" panose="020B0604020202020204" pitchFamily="34" charset="0"/>
                    <a:ea typeface="+mn-ea"/>
                    <a:cs typeface="Arial" panose="020B0604020202020204" pitchFamily="34" charset="0"/>
                  </a:rPr>
                  <a:t>.</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Several thumbs rise quickly.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Some children use their fingers to calculate, while others nod their heads, as if counting mentally.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After three minutes, almost all children have found a solution; they whisper to share their answers with their partners.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When the teacher calls for answers, a majority of children say the sum is 26; three children think it is 25.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Three students explain how they found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“I know that 13 is 3 more than 10, but there were two thirteens, and 10 + 10 = 20, so 6 more makes it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“I started at 13 and counted on 13 more: 14, 15, 16, 17, 18, 19, 20, 21, 22, 23, 24, 25,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Arial" panose="020B0604020202020204" pitchFamily="34" charset="0"/>
                    <a:ea typeface="+mn-ea"/>
                    <a:cs typeface="Arial" panose="020B0604020202020204" pitchFamily="34" charset="0"/>
                  </a:rPr>
                  <a:t>“Well, I knew that 10 + 10 was 20, so I just took off the threes (in the ones place) and added those, and that made 6. So, 20 + 6 = 26.”</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endParaRPr lang="en-US" sz="1200" kern="12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teacher then continues to clarify the learning in a way that is accessible to all students in the class.</a:t>
                </a:r>
              </a:p>
              <a:p>
                <a:pPr marL="171450" indent="-171450">
                  <a:buFont typeface="Arial" panose="020B0604020202020204" pitchFamily="34" charset="0"/>
                  <a:buChar char="•"/>
                </a:pP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look at one more example, this time in elementary school.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example, early in the school year, second-graders have started work with addition. They have been building on first-grade concepts, now finding “doubles” with sums greater than 20.</a:t>
                </a:r>
              </a:p>
              <a:p>
                <a:pPr marL="171450" indent="-171450">
                  <a:buFont typeface="Arial" panose="020B0604020202020204" pitchFamily="34" charset="0"/>
                  <a:buChar char="•"/>
                </a:pPr>
                <a:r>
                  <a:rPr lang="en-US" dirty="0"/>
                  <a:t>The teacher is seeking to elevate students’ understanding of a powerful idea in mathematics: taking things apart and refitting them back together can be both strategic and efficient.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do this, the teacher begins with a number talk. </a:t>
                </a:r>
              </a:p>
              <a:p>
                <a:pPr marL="17145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The intention is to model verbal processing based on a string of problems the children have explored in the preceding week with manipulative materials, story problems, and equations, and then to challenge students to calculate mentally, extending their thinking one step beyond previous work.</a:t>
                </a:r>
              </a:p>
              <a:p>
                <a:pPr marL="17145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The problem is written on the board and students take several minutes of quiet thinking time.</a:t>
                </a:r>
              </a:p>
              <a:p>
                <a:pPr marL="171450" marR="0" lvl="0" indent="-171450" algn="l" defTabSz="914400" rtl="0" eaLnBrk="1" latinLnBrk="0" hangingPunct="1">
                  <a:lnSpc>
                    <a:spcPct val="150000"/>
                  </a:lnSpc>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When they have a solution, students show a quiet thumbs-up signal.</a:t>
                </a:r>
              </a:p>
              <a:p>
                <a:pPr marL="171450" marR="0" lvl="0"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If students solve the problem in more than one way, they show a corresponding number of fingers.</a:t>
                </a:r>
              </a:p>
              <a:p>
                <a:pPr marL="171450" indent="-171450">
                  <a:buFont typeface="Arial" panose="020B0604020202020204" pitchFamily="34" charset="0"/>
                  <a:buChar char="•"/>
                </a:pPr>
                <a:r>
                  <a:rPr lang="en-US" dirty="0"/>
                  <a:t>When all (or almost all) students signal that they have a solution, the teacher asks students to share their responses with their elbow partner and to show a thumbs up when they are ready to share with the class.</a:t>
                </a:r>
              </a:p>
              <a:p>
                <a:pPr marL="171450" indent="-171450">
                  <a:buFont typeface="Arial" panose="020B0604020202020204" pitchFamily="34" charset="0"/>
                  <a:buChar char="•"/>
                </a:pPr>
                <a:r>
                  <a:rPr lang="en-US" dirty="0"/>
                  <a:t>Student responses are recorded on the board without comment on correctness.</a:t>
                </a:r>
              </a:p>
              <a:p>
                <a:pPr marL="171450" indent="-171450">
                  <a:buFont typeface="Arial" panose="020B0604020202020204" pitchFamily="34" charset="0"/>
                  <a:buChar char="•"/>
                </a:pPr>
                <a:r>
                  <a:rPr lang="en-US" dirty="0"/>
                  <a:t>Students explain, defend, or challenge the recorded solutions, and reach consensus as a class. </a:t>
                </a:r>
              </a:p>
              <a:p>
                <a:pPr marL="628650" lvl="1" indent="-171450">
                  <a:buFont typeface="Arial" panose="020B0604020202020204" pitchFamily="34" charset="0"/>
                  <a:buChar char="•"/>
                </a:pPr>
                <a:r>
                  <a:rPr lang="en-US" dirty="0"/>
                  <a:t>The teacher refers students to familiar sentence frames for articulating their explanation, defense, or challenges. These provide a foundation for rich discussion of mathematics and can help reduce students’ reluctance to engage.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first problem posed is 10 + 10 = </a:t>
                </a:r>
                <a:r>
                  <a:rPr lang="en-US" sz="1200" i="0" kern="1200">
                    <a:solidFill>
                      <a:schemeClr val="tx1"/>
                    </a:solidFill>
                    <a:latin typeface="+mn-lt"/>
                    <a:ea typeface="+mn-ea"/>
                    <a:cs typeface="+mn-cs"/>
                  </a:rPr>
                  <a:t>◻</a:t>
                </a:r>
                <a:r>
                  <a:rPr lang="en-US" sz="1200" kern="1200" dirty="0">
                    <a:solidFill>
                      <a:schemeClr val="tx1"/>
                    </a:solidFill>
                    <a:latin typeface="+mn-lt"/>
                    <a:ea typeface="+mn-ea"/>
                    <a:cs typeface="+mn-cs"/>
                  </a:rPr>
                  <a:t>.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expected on this familiar, well-practiced addition problem, almost all the children signal a thumbs up within a short time, and all children agree on the answer.</a:t>
                </a:r>
              </a:p>
              <a:p>
                <a:pPr marL="171450" marR="0"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The teacher writes a second problem below the first:</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13 + 13 = </a:t>
                </a:r>
                <a:r>
                  <a:rPr lang="en-US" sz="1200" i="0" kern="1200">
                    <a:solidFill>
                      <a:schemeClr val="tx1"/>
                    </a:solidFill>
                    <a:latin typeface="+mn-lt"/>
                    <a:ea typeface="+mn-ea"/>
                    <a:cs typeface="+mn-cs"/>
                  </a:rPr>
                  <a:t>◻</a:t>
                </a:r>
                <a:r>
                  <a:rPr lang="en-US" sz="1200" kern="1200" dirty="0">
                    <a:solidFill>
                      <a:schemeClr val="tx1"/>
                    </a:solidFill>
                    <a:latin typeface="+mn-lt"/>
                    <a:ea typeface="+mn-ea"/>
                    <a:cs typeface="+mn-cs"/>
                  </a:rPr>
                  <a:t>.</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Several thumbs rise quickly.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Some children use their fingers to calculate, while others nod their heads, as if counting mentally.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After three minutes, almost all children have found a solution; they whisper to share their answers with their partners.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When the teacher calls for answers, a majority of children say the sum is 26; three children think it is 25. </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Three students explain how they found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“I know that 13 is 3 more than 10, but there were two thirteens, and 10 + 10 = 20, so 6 more makes it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“I started at 13 and counted on 13 more: 14, 15, 16, 17, 18, 19, 20, 21, 22, 23, 24, 25, 26.”</a:t>
                </a:r>
              </a:p>
              <a:p>
                <a:pPr marL="1085850" marR="0" lvl="2" indent="-171450" algn="l" defTabSz="914400" rtl="0" eaLnBrk="1" latinLnBrk="0" hangingPunct="1">
                  <a:lnSpc>
                    <a:spcPct val="150000"/>
                  </a:lnSpc>
                  <a:spcBef>
                    <a:spcPts val="0"/>
                  </a:spcBef>
                  <a:spcAft>
                    <a:spcPts val="1200"/>
                  </a:spcAft>
                  <a:buFont typeface="Arial" panose="020B0604020202020204" pitchFamily="34" charset="0"/>
                  <a:buChar char="•"/>
                </a:pPr>
                <a:r>
                  <a:rPr lang="en-US" sz="1200" kern="1200" dirty="0">
                    <a:solidFill>
                      <a:schemeClr val="tx1"/>
                    </a:solidFill>
                    <a:latin typeface="+mn-lt"/>
                    <a:ea typeface="+mn-ea"/>
                    <a:cs typeface="+mn-cs"/>
                  </a:rPr>
                  <a:t>“Well, I knew that 10 + 10 was 20, so I just took off the threes (in the ones place) and added those, and that made 6. So, 20 + 6 = 26.”</a:t>
                </a:r>
              </a:p>
              <a:p>
                <a:pPr marL="628650" marR="0" lvl="1" indent="-171450" algn="l" defTabSz="914400" rtl="0" eaLnBrk="1" latinLnBrk="0" hangingPunct="1">
                  <a:lnSpc>
                    <a:spcPct val="150000"/>
                  </a:lnSpc>
                  <a:spcBef>
                    <a:spcPts val="0"/>
                  </a:spcBef>
                  <a:spcAft>
                    <a:spcPts val="1200"/>
                  </a:spcAft>
                  <a:buFont typeface="Arial" panose="020B0604020202020204" pitchFamily="34" charset="0"/>
                  <a:buChar char="•"/>
                </a:pP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panose="020B0604020202020204" pitchFamily="34" charset="0"/>
                    <a:ea typeface="Arial" panose="020B0604020202020204" pitchFamily="34" charset="0"/>
                  </a:rPr>
                  <a:t>The teacher then continues to clarify the learning in a way that is accessible to all students in the class.</a:t>
                </a:r>
              </a:p>
              <a:p>
                <a:pPr marL="171450" indent="-171450">
                  <a:buFont typeface="Arial" panose="020B0604020202020204" pitchFamily="34" charset="0"/>
                  <a:buChar char="•"/>
                </a:pPr>
                <a:endParaRPr lang="en-US" dirty="0"/>
              </a:p>
            </p:txBody>
          </p:sp>
        </mc:Fallback>
      </mc:AlternateContent>
      <p:sp>
        <p:nvSpPr>
          <p:cNvPr id="4" name="Slide Number Placeholder 3"/>
          <p:cNvSpPr>
            <a:spLocks noGrp="1"/>
          </p:cNvSpPr>
          <p:nvPr>
            <p:ph type="sldNum" sz="quarter" idx="5"/>
          </p:nvPr>
        </p:nvSpPr>
        <p:spPr/>
        <p:txBody>
          <a:bodyPr/>
          <a:lstStyle/>
          <a:p>
            <a:fld id="{18AEC595-8092-4E69-BE15-774442D706FF}" type="slidenum">
              <a:rPr lang="en-US" smtClean="0"/>
              <a:t>12</a:t>
            </a:fld>
            <a:endParaRPr lang="en-US" dirty="0"/>
          </a:p>
        </p:txBody>
      </p:sp>
    </p:spTree>
    <p:extLst>
      <p:ext uri="{BB962C8B-B14F-4D97-AF65-F5344CB8AC3E}">
        <p14:creationId xmlns:p14="http://schemas.microsoft.com/office/powerpoint/2010/main" val="592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Arial" panose="020B0604020202020204" pitchFamily="34" charset="0"/>
                <a:cs typeface="Arial" panose="020B0604020202020204" pitchFamily="34" charset="0"/>
              </a:rPr>
              <a:t>I hope you now have a better understanding of how math learning designed this way heightens student engagement, supports those who may struggle, and makes increased math achievement attainable for all students.</a:t>
            </a:r>
          </a:p>
          <a:p>
            <a:pPr marL="285750" indent="-285750">
              <a:buFont typeface="Arial" panose="020B0604020202020204" pitchFamily="34" charset="0"/>
              <a:buChar char="•"/>
            </a:pPr>
            <a:r>
              <a:rPr lang="en-US" sz="1200" b="1" i="1" dirty="0">
                <a:effectLst/>
                <a:latin typeface="Arial" panose="020B0604020202020204" pitchFamily="34" charset="0"/>
                <a:cs typeface="Arial" panose="020B0604020202020204" pitchFamily="34" charset="0"/>
              </a:rPr>
              <a:t>[insert a few statements here about math at your school or district]</a:t>
            </a:r>
          </a:p>
          <a:p>
            <a:pPr marL="285750" indent="-285750">
              <a:buFont typeface="Arial" panose="020B0604020202020204" pitchFamily="34" charset="0"/>
              <a:buChar char="•"/>
            </a:pPr>
            <a:endParaRPr lang="en-US" sz="1800" dirty="0">
              <a:effectLst/>
              <a:latin typeface="Segoe UI" panose="020B0502040204020203" pitchFamily="34" charset="0"/>
            </a:endParaRPr>
          </a:p>
          <a:p>
            <a:pPr marL="0" indent="0">
              <a:buFont typeface="Arial" panose="020B0604020202020204" pitchFamily="34" charset="0"/>
              <a:buNone/>
            </a:pP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8AEC595-8092-4E69-BE15-774442D706FF}" type="slidenum">
              <a:rPr lang="en-US" smtClean="0"/>
              <a:t>13</a:t>
            </a:fld>
            <a:endParaRPr lang="en-US" dirty="0"/>
          </a:p>
        </p:txBody>
      </p:sp>
    </p:spTree>
    <p:extLst>
      <p:ext uri="{BB962C8B-B14F-4D97-AF65-F5344CB8AC3E}">
        <p14:creationId xmlns:p14="http://schemas.microsoft.com/office/powerpoint/2010/main" val="353628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Thank you for joining us today as we talked through the new Mathematics Framework.</a:t>
            </a:r>
          </a:p>
        </p:txBody>
      </p:sp>
      <p:sp>
        <p:nvSpPr>
          <p:cNvPr id="4" name="Slide Number Placeholder 3"/>
          <p:cNvSpPr>
            <a:spLocks noGrp="1"/>
          </p:cNvSpPr>
          <p:nvPr>
            <p:ph type="sldNum" sz="quarter" idx="5"/>
          </p:nvPr>
        </p:nvSpPr>
        <p:spPr/>
        <p:txBody>
          <a:bodyPr/>
          <a:lstStyle/>
          <a:p>
            <a:fld id="{18AEC595-8092-4E69-BE15-774442D706FF}" type="slidenum">
              <a:rPr lang="en-US" smtClean="0"/>
              <a:t>14</a:t>
            </a:fld>
            <a:endParaRPr lang="en-US" dirty="0"/>
          </a:p>
        </p:txBody>
      </p:sp>
    </p:spTree>
    <p:extLst>
      <p:ext uri="{BB962C8B-B14F-4D97-AF65-F5344CB8AC3E}">
        <p14:creationId xmlns:p14="http://schemas.microsoft.com/office/powerpoint/2010/main" val="221944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2</a:t>
            </a:fld>
            <a:endParaRPr lang="en-US" dirty="0"/>
          </a:p>
        </p:txBody>
      </p:sp>
    </p:spTree>
    <p:extLst>
      <p:ext uri="{BB962C8B-B14F-4D97-AF65-F5344CB8AC3E}">
        <p14:creationId xmlns:p14="http://schemas.microsoft.com/office/powerpoint/2010/main" val="267499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Let’s cover information about the Mathematics Framework for California Public Schools, Kindergarten through Grade Twelve.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 Framework </a:t>
            </a:r>
            <a:r>
              <a:rPr lang="en-US" b="0" dirty="0">
                <a:latin typeface="Arial" panose="020B0604020202020204" pitchFamily="34" charset="0"/>
                <a:cs typeface="Arial" panose="020B0604020202020204" pitchFamily="34" charset="0"/>
              </a:rPr>
              <a:t>was</a:t>
            </a:r>
            <a:r>
              <a:rPr lang="en-US" dirty="0">
                <a:latin typeface="Arial" panose="020B0604020202020204" pitchFamily="34" charset="0"/>
                <a:cs typeface="Arial" panose="020B0604020202020204" pitchFamily="34" charset="0"/>
              </a:rPr>
              <a:t> adopted by the California State Board of Education in </a:t>
            </a:r>
            <a:r>
              <a:rPr lang="en-US" b="0" dirty="0">
                <a:latin typeface="Arial" panose="020B0604020202020204" pitchFamily="34" charset="0"/>
                <a:cs typeface="Arial" panose="020B0604020202020204" pitchFamily="34" charset="0"/>
              </a:rPr>
              <a:t>July</a:t>
            </a:r>
            <a:r>
              <a:rPr lang="en-US" dirty="0">
                <a:latin typeface="Arial" panose="020B0604020202020204" pitchFamily="34" charset="0"/>
                <a:cs typeface="Arial" panose="020B0604020202020204" pitchFamily="34" charset="0"/>
              </a:rPr>
              <a:t> 2023.</a:t>
            </a:r>
          </a:p>
        </p:txBody>
      </p:sp>
      <p:sp>
        <p:nvSpPr>
          <p:cNvPr id="4" name="Slide Number Placeholder 3"/>
          <p:cNvSpPr>
            <a:spLocks noGrp="1"/>
          </p:cNvSpPr>
          <p:nvPr>
            <p:ph type="sldNum" sz="quarter" idx="5"/>
          </p:nvPr>
        </p:nvSpPr>
        <p:spPr/>
        <p:txBody>
          <a:bodyPr/>
          <a:lstStyle/>
          <a:p>
            <a:fld id="{18AEC595-8092-4E69-BE15-774442D706FF}" type="slidenum">
              <a:rPr lang="en-US" smtClean="0"/>
              <a:t>3</a:t>
            </a:fld>
            <a:endParaRPr lang="en-US" dirty="0"/>
          </a:p>
        </p:txBody>
      </p:sp>
    </p:spTree>
    <p:extLst>
      <p:ext uri="{BB962C8B-B14F-4D97-AF65-F5344CB8AC3E}">
        <p14:creationId xmlns:p14="http://schemas.microsoft.com/office/powerpoint/2010/main" val="83769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 want to start by stating that the </a:t>
            </a:r>
            <a:r>
              <a:rPr lang="en-US" sz="1200" dirty="0">
                <a:effectLst/>
                <a:latin typeface="Arial" panose="020B0604020202020204" pitchFamily="34" charset="0"/>
                <a:ea typeface="Aptos" panose="020B0004020202020204" pitchFamily="34" charset="0"/>
                <a:cs typeface="Arial" panose="020B0604020202020204" pitchFamily="34" charset="0"/>
              </a:rPr>
              <a:t>Common Core State Standards for Mathematics, which describe “what” students learn, have not changed.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standards map out what California students need to know and be able to do, grade by grade, in mathematics.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The 2023 Mathematics Framework gives teachers and educators guidance on teaching and learning math in an equitable and engaging way.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You can think of the Framework as the “how to” manual </a:t>
            </a:r>
            <a:r>
              <a:rPr lang="en-US" sz="1200" b="0" kern="100" dirty="0">
                <a:effectLst/>
                <a:latin typeface="Arial" panose="020B0604020202020204" pitchFamily="34" charset="0"/>
                <a:ea typeface="Aptos" panose="020B0004020202020204" pitchFamily="34" charset="0"/>
                <a:cs typeface="Arial" panose="020B0604020202020204" pitchFamily="34" charset="0"/>
              </a:rPr>
              <a:t>for the teaching the math standards.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00" dirty="0">
                <a:effectLst/>
                <a:latin typeface="Arial" panose="020B0604020202020204" pitchFamily="34" charset="0"/>
                <a:cs typeface="Arial" panose="020B0604020202020204" pitchFamily="34" charset="0"/>
              </a:rPr>
              <a:t>The Framework is based on</a:t>
            </a:r>
            <a:r>
              <a:rPr lang="en-US" sz="1200" b="0" kern="100" dirty="0">
                <a:effectLst/>
                <a:latin typeface="Arial" panose="020B0604020202020204" pitchFamily="34" charset="0"/>
                <a:ea typeface="Aptos" panose="020B0004020202020204" pitchFamily="34" charset="0"/>
                <a:cs typeface="Arial" panose="020B0604020202020204" pitchFamily="34" charset="0"/>
              </a:rPr>
              <a:t> research, and it reflects best practices across the globe for supporting equitable and engaging teaching and learning of mathematics for all students.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The Framework invites readers to reimagine mathematics and move toward a new century of mathematical excellence for all.</a:t>
            </a:r>
          </a:p>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4</a:t>
            </a:fld>
            <a:endParaRPr lang="en-US" dirty="0"/>
          </a:p>
        </p:txBody>
      </p:sp>
    </p:spTree>
    <p:extLst>
      <p:ext uri="{BB962C8B-B14F-4D97-AF65-F5344CB8AC3E}">
        <p14:creationId xmlns:p14="http://schemas.microsoft.com/office/powerpoint/2010/main" val="64587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So why do we have a new Framework?</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It’s been 10 years since the last framework was adopted, and educators and researchers have learned so much more about implementation of the Common Core State Standards since then.</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Examples of this include:</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Designing lessons and units so that topics are studied more deeply, with applications to real world problems. </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Instructional practices include collaborative problem-solving strategies, classrooms with students at different levels, and an integrated approach to mathematics from grade school through high school.</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Seeing opportunities for growth in math capacity by supporting students to believe that they can achieve high levels of math with effort and learning. </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Multiple studies have found that students with a growth mindset achieve at higher levels in mathematics.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 need for classrooms to be an inclusive environment for all students by encouraging students to leverage the knowledge and experience they bring with them.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Remember, students learn math more deeply and robustly when lessons that engage them with multiple mathematical representations such as numerals, words, visuals, models, algorithms, tables, and graphs and different forms of expression.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Our new Framework takes this approach to make every student a “math student”.</a:t>
            </a:r>
          </a:p>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5</a:t>
            </a:fld>
            <a:endParaRPr lang="en-US" dirty="0"/>
          </a:p>
        </p:txBody>
      </p:sp>
    </p:spTree>
    <p:extLst>
      <p:ext uri="{BB962C8B-B14F-4D97-AF65-F5344CB8AC3E}">
        <p14:creationId xmlns:p14="http://schemas.microsoft.com/office/powerpoint/2010/main" val="377276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primary reason for the new </a:t>
            </a:r>
            <a:r>
              <a:rPr lang="en-US" sz="1200" i="0" dirty="0">
                <a:latin typeface="Arial" panose="020B0604020202020204" pitchFamily="34" charset="0"/>
                <a:cs typeface="Arial" panose="020B0604020202020204" pitchFamily="34" charset="0"/>
              </a:rPr>
              <a:t>Framework</a:t>
            </a:r>
            <a:r>
              <a:rPr lang="en-US" sz="1200" dirty="0">
                <a:latin typeface="Arial" panose="020B0604020202020204" pitchFamily="34" charset="0"/>
                <a:cs typeface="Arial" panose="020B0604020202020204" pitchFamily="34" charset="0"/>
              </a:rPr>
              <a:t> is that </a:t>
            </a:r>
            <a:r>
              <a:rPr lang="en-US" sz="1200" u="none" dirty="0">
                <a:solidFill>
                  <a:srgbClr val="008080"/>
                </a:solidFill>
                <a:effectLst/>
                <a:latin typeface="Arial" panose="020B0604020202020204" pitchFamily="34" charset="0"/>
                <a:cs typeface="Arial" panose="020B0604020202020204" pitchFamily="34" charset="0"/>
              </a:rPr>
              <a:t>w</a:t>
            </a:r>
            <a:r>
              <a:rPr lang="en-US" sz="1200" u="none" dirty="0">
                <a:solidFill>
                  <a:srgbClr val="008080"/>
                </a:solidFill>
                <a:effectLst/>
                <a:latin typeface="Arial" panose="020B0604020202020204" pitchFamily="34" charset="0"/>
                <a:ea typeface="Aptos" panose="020B0004020202020204" pitchFamily="34" charset="0"/>
                <a:cs typeface="Arial" panose="020B0604020202020204" pitchFamily="34" charset="0"/>
              </a:rPr>
              <a:t>e know that all of our children are capable of math achievement at much greater levels than reflected by current test scores, and we believe that every child can learn math. However, </a:t>
            </a:r>
            <a:r>
              <a:rPr lang="en-US" sz="1200" u="none" dirty="0">
                <a:latin typeface="Arial" panose="020B0604020202020204" pitchFamily="34" charset="0"/>
                <a:cs typeface="Arial" panose="020B0604020202020204" pitchFamily="34" charset="0"/>
              </a:rPr>
              <a:t>statewide test results show that only a third, or 35.54 percent, of all students met or exceeded the math standards in 2023–24. </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This is lower than the 39.73 percent of students who met or exceeded the math standards in 2018–19, before the COVID-19 pandemic. </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What is concerning are the differences between test scores for White and Asian students compared to other student groups.</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Prior to the pandemic, fewer than 30 percent of students in each student group—except White or Asian students—met or exceeded the standards.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Scores for all student groups, including White and Asian students, declined between 2019 and 2024. </a:t>
            </a:r>
            <a:r>
              <a:rPr lang="en-US" sz="1200" u="none" kern="100" dirty="0">
                <a:solidFill>
                  <a:srgbClr val="008080"/>
                </a:solidFill>
                <a:effectLst/>
                <a:latin typeface="Arial" panose="020B0604020202020204" pitchFamily="34" charset="0"/>
                <a:ea typeface="Aptos" panose="020B0004020202020204" pitchFamily="34" charset="0"/>
                <a:cs typeface="Arial" panose="020B0604020202020204" pitchFamily="34" charset="0"/>
              </a:rPr>
              <a:t>Efforts to improve math achievement since 2022 have improved student test scores, but we want to make sure that every child’s achievement in math reflects their potential and supports them to thrive.</a:t>
            </a:r>
            <a:endParaRPr lang="en-US" sz="1200" u="none" kern="100" dirty="0">
              <a:effectLst/>
              <a:latin typeface="Arial" panose="020B0604020202020204" pitchFamily="34" charset="0"/>
              <a:ea typeface="Aptos" panose="020B0004020202020204" pitchFamily="34" charset="0"/>
              <a:cs typeface="Arial" panose="020B0604020202020204" pitchFamily="34" charset="0"/>
            </a:endParaRPr>
          </a:p>
          <a:p>
            <a:pPr marL="457200" lvl="1"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6</a:t>
            </a:fld>
            <a:endParaRPr lang="en-US" dirty="0"/>
          </a:p>
        </p:txBody>
      </p:sp>
    </p:spTree>
    <p:extLst>
      <p:ext uri="{BB962C8B-B14F-4D97-AF65-F5344CB8AC3E}">
        <p14:creationId xmlns:p14="http://schemas.microsoft.com/office/powerpoint/2010/main" val="101395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As we continue to move forward from the challenges of the pandemic, we’re also seeing real progress in how students are growing in math.</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 2023–24, 35.54 percent of all students across all tested grades met or exceeded the mathematics standard.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This is an increase from the 33.38 percent in 2021-22 and the 34.62 percent in 2022-23.</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This steady improvement shows that we’re heading in the right direction.</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We know every student brings their own strengths and experiences to the classroom.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With the right support, all students can grow and succeed in math.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We’re committed to setting high expectations and making sure every student has the tools and support to meet them.</a:t>
            </a:r>
          </a:p>
        </p:txBody>
      </p:sp>
      <p:sp>
        <p:nvSpPr>
          <p:cNvPr id="4" name="Slide Number Placeholder 3"/>
          <p:cNvSpPr>
            <a:spLocks noGrp="1"/>
          </p:cNvSpPr>
          <p:nvPr>
            <p:ph type="sldNum" sz="quarter" idx="5"/>
          </p:nvPr>
        </p:nvSpPr>
        <p:spPr/>
        <p:txBody>
          <a:bodyPr/>
          <a:lstStyle/>
          <a:p>
            <a:fld id="{18AEC595-8092-4E69-BE15-774442D706FF}" type="slidenum">
              <a:rPr lang="en-US" smtClean="0"/>
              <a:t>7</a:t>
            </a:fld>
            <a:endParaRPr lang="en-US" dirty="0"/>
          </a:p>
        </p:txBody>
      </p:sp>
    </p:spTree>
    <p:extLst>
      <p:ext uri="{BB962C8B-B14F-4D97-AF65-F5344CB8AC3E}">
        <p14:creationId xmlns:p14="http://schemas.microsoft.com/office/powerpoint/2010/main" val="202221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Using the Framework, teachers guide students toward understanding the major math concepts in each grade level.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These are called Big Ideas. </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Teachers also use the Framework to guide students toward proficiency in the content standards.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 Big Ideas evolve into more complex math concepts throughout the elementary and middle school grade levels.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This helps students build a strong foundation for success in high school level math courses</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The Framework connects learning to the real world, which helps students engage with math and prepares students for an increasingly data-driven world.</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8</a:t>
            </a:fld>
            <a:endParaRPr lang="en-US" dirty="0"/>
          </a:p>
        </p:txBody>
      </p:sp>
    </p:spTree>
    <p:extLst>
      <p:ext uri="{BB962C8B-B14F-4D97-AF65-F5344CB8AC3E}">
        <p14:creationId xmlns:p14="http://schemas.microsoft.com/office/powerpoint/2010/main" val="298432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The Framework helps teachers design lessons that start with real-world math questions, provide opportunities for students to learn and practice math skills, and deepen their understanding of essential math concepts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 is also meant to help parents and guardians understand the math their students learn.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 also supports school and community partners with discussions of system structures and materials for all learners.</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i="0" dirty="0">
                <a:latin typeface="Arial" panose="020B0604020202020204" pitchFamily="34" charset="0"/>
                <a:cs typeface="Arial" panose="020B0604020202020204" pitchFamily="34" charset="0"/>
              </a:rPr>
              <a:t>Framework</a:t>
            </a:r>
            <a:r>
              <a:rPr lang="en-US" dirty="0">
                <a:latin typeface="Arial" panose="020B0604020202020204" pitchFamily="34" charset="0"/>
                <a:cs typeface="Arial" panose="020B0604020202020204" pitchFamily="34" charset="0"/>
              </a:rPr>
              <a:t> is also meant to help parents and guardians understand how their students are learning math rather than understand the math itself.</a:t>
            </a:r>
          </a:p>
          <a:p>
            <a:endParaRPr lang="en-US" dirty="0"/>
          </a:p>
        </p:txBody>
      </p:sp>
      <p:sp>
        <p:nvSpPr>
          <p:cNvPr id="4" name="Slide Number Placeholder 3"/>
          <p:cNvSpPr>
            <a:spLocks noGrp="1"/>
          </p:cNvSpPr>
          <p:nvPr>
            <p:ph type="sldNum" sz="quarter" idx="5"/>
          </p:nvPr>
        </p:nvSpPr>
        <p:spPr/>
        <p:txBody>
          <a:bodyPr/>
          <a:lstStyle/>
          <a:p>
            <a:fld id="{18AEC595-8092-4E69-BE15-774442D706FF}" type="slidenum">
              <a:rPr lang="en-US" smtClean="0"/>
              <a:t>9</a:t>
            </a:fld>
            <a:endParaRPr lang="en-US" dirty="0"/>
          </a:p>
        </p:txBody>
      </p:sp>
    </p:spTree>
    <p:extLst>
      <p:ext uri="{BB962C8B-B14F-4D97-AF65-F5344CB8AC3E}">
        <p14:creationId xmlns:p14="http://schemas.microsoft.com/office/powerpoint/2010/main" val="3529546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B9C1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2831-3566-DCE6-4828-A893864F8B65}"/>
              </a:ext>
            </a:extLst>
          </p:cNvPr>
          <p:cNvSpPr>
            <a:spLocks noGrp="1"/>
          </p:cNvSpPr>
          <p:nvPr>
            <p:ph type="ctrTitle"/>
          </p:nvPr>
        </p:nvSpPr>
        <p:spPr>
          <a:xfrm>
            <a:off x="-1" y="340848"/>
            <a:ext cx="11811001" cy="1145052"/>
          </a:xfrm>
          <a:solidFill>
            <a:srgbClr val="6361AC"/>
          </a:solidFill>
        </p:spPr>
        <p:txBody>
          <a:bodyPr anchor="ctr"/>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4520CDD-4B68-0764-A3BB-FD78181EBF6D}"/>
              </a:ext>
            </a:extLst>
          </p:cNvPr>
          <p:cNvSpPr>
            <a:spLocks noGrp="1"/>
          </p:cNvSpPr>
          <p:nvPr>
            <p:ph type="subTitle" idx="1"/>
          </p:nvPr>
        </p:nvSpPr>
        <p:spPr>
          <a:xfrm>
            <a:off x="-1" y="1600200"/>
            <a:ext cx="7151650" cy="1280160"/>
          </a:xfrm>
        </p:spPr>
        <p:txBody>
          <a:bodyPr>
            <a:normAutofit/>
          </a:bodyPr>
          <a:lstStyle>
            <a:lvl1pPr marL="0" indent="0" algn="ctr">
              <a:buNone/>
              <a:defRPr sz="3200" b="1">
                <a:solidFill>
                  <a:srgbClr val="46458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600DCA9-5B0C-3B87-0CBE-B61BE5084BD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892636" y="1939655"/>
            <a:ext cx="5299364" cy="3520146"/>
          </a:xfrm>
          <a:prstGeom prst="rect">
            <a:avLst/>
          </a:prstGeom>
        </p:spPr>
      </p:pic>
      <p:sp>
        <p:nvSpPr>
          <p:cNvPr id="4" name="Rectangle 3">
            <a:extLst>
              <a:ext uri="{FF2B5EF4-FFF2-40B4-BE49-F238E27FC236}">
                <a16:creationId xmlns:a16="http://schemas.microsoft.com/office/drawing/2014/main" id="{C5778FA2-6692-0960-50E3-7ABF826F1840}"/>
              </a:ext>
            </a:extLst>
          </p:cNvPr>
          <p:cNvSpPr/>
          <p:nvPr userDrawn="1"/>
        </p:nvSpPr>
        <p:spPr>
          <a:xfrm>
            <a:off x="-1" y="5459801"/>
            <a:ext cx="12192001" cy="139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91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B995-BA39-6691-EFB7-592CBB595DCA}"/>
              </a:ext>
            </a:extLst>
          </p:cNvPr>
          <p:cNvSpPr>
            <a:spLocks noGrp="1"/>
          </p:cNvSpPr>
          <p:nvPr>
            <p:ph type="title"/>
          </p:nvPr>
        </p:nvSpPr>
        <p:spPr>
          <a:xfrm>
            <a:off x="831850" y="1500327"/>
            <a:ext cx="10515600" cy="2852737"/>
          </a:xfrm>
        </p:spPr>
        <p:txBody>
          <a:bodyPr anchor="ctr"/>
          <a:lstStyle>
            <a:lvl1pPr algn="ctr">
              <a:lnSpc>
                <a:spcPct val="100000"/>
              </a:lnSpc>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5683E3C-C3F4-2165-1A5E-08E308A066E7}"/>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10421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B14D-1304-F2AD-93F0-31F53C43C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0646C-E946-9DF9-5480-5099445E54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116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A695-732B-40B6-1FCB-10292CF1D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7D3B0-3650-91B3-4998-23D84EF469EE}"/>
              </a:ext>
            </a:extLst>
          </p:cNvPr>
          <p:cNvSpPr>
            <a:spLocks noGrp="1"/>
          </p:cNvSpPr>
          <p:nvPr>
            <p:ph sz="half" idx="1"/>
          </p:nvPr>
        </p:nvSpPr>
        <p:spPr>
          <a:xfrm>
            <a:off x="381000" y="1600200"/>
            <a:ext cx="5492518"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0BBF8F-BF78-6558-E541-EA17F45AF65E}"/>
              </a:ext>
            </a:extLst>
          </p:cNvPr>
          <p:cNvSpPr>
            <a:spLocks noGrp="1"/>
          </p:cNvSpPr>
          <p:nvPr>
            <p:ph sz="half" idx="2"/>
          </p:nvPr>
        </p:nvSpPr>
        <p:spPr>
          <a:xfrm>
            <a:off x="6318482" y="1600200"/>
            <a:ext cx="5492517"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0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6753-31ED-4C7C-B9A0-DA7C8968327E}"/>
              </a:ext>
            </a:extLst>
          </p:cNvPr>
          <p:cNvSpPr>
            <a:spLocks noGrp="1"/>
          </p:cNvSpPr>
          <p:nvPr>
            <p:ph type="title"/>
          </p:nvPr>
        </p:nvSpPr>
        <p:spPr>
          <a:xfrm>
            <a:off x="0" y="5555"/>
            <a:ext cx="12192000" cy="1480345"/>
          </a:xfrm>
          <a:solidFill>
            <a:srgbClr val="464583"/>
          </a:solidFill>
        </p:spPr>
        <p:txBody>
          <a:bodyPr lIns="365760"/>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969DA80-A850-8F3B-A08F-6EE78B79B14F}"/>
              </a:ext>
            </a:extLst>
          </p:cNvPr>
          <p:cNvSpPr>
            <a:spLocks noGrp="1"/>
          </p:cNvSpPr>
          <p:nvPr>
            <p:ph type="body" idx="1"/>
          </p:nvPr>
        </p:nvSpPr>
        <p:spPr>
          <a:xfrm>
            <a:off x="1066800" y="1787180"/>
            <a:ext cx="4628322" cy="823912"/>
          </a:xfrm>
          <a:solidFill>
            <a:srgbClr val="2B2A50"/>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541223-2BEA-15FA-0D3C-3F20CB97E0FC}"/>
              </a:ext>
            </a:extLst>
          </p:cNvPr>
          <p:cNvSpPr>
            <a:spLocks noGrp="1"/>
          </p:cNvSpPr>
          <p:nvPr>
            <p:ph sz="half" idx="2"/>
          </p:nvPr>
        </p:nvSpPr>
        <p:spPr>
          <a:xfrm>
            <a:off x="1066800" y="2723736"/>
            <a:ext cx="4628322" cy="3684588"/>
          </a:xfrm>
        </p:spPr>
        <p:txBody>
          <a:bodyPr/>
          <a:lstStyle>
            <a:lvl1pPr marL="0" indent="0">
              <a:buNone/>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0D775F68-B09D-29FE-C0D2-561C60904A7E}"/>
              </a:ext>
            </a:extLst>
          </p:cNvPr>
          <p:cNvSpPr>
            <a:spLocks noGrp="1"/>
          </p:cNvSpPr>
          <p:nvPr>
            <p:ph type="body" sz="quarter" idx="3"/>
          </p:nvPr>
        </p:nvSpPr>
        <p:spPr>
          <a:xfrm>
            <a:off x="6499485" y="1787180"/>
            <a:ext cx="4651115" cy="823912"/>
          </a:xfrm>
          <a:solidFill>
            <a:srgbClr val="2B2A50"/>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1E2E1C-E934-7ACC-57BC-134FCE935958}"/>
              </a:ext>
            </a:extLst>
          </p:cNvPr>
          <p:cNvSpPr>
            <a:spLocks noGrp="1"/>
          </p:cNvSpPr>
          <p:nvPr>
            <p:ph sz="quarter" idx="4"/>
          </p:nvPr>
        </p:nvSpPr>
        <p:spPr>
          <a:xfrm>
            <a:off x="6496878" y="2723736"/>
            <a:ext cx="4628322" cy="3684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878442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6753-31ED-4C7C-B9A0-DA7C8968327E}"/>
              </a:ext>
            </a:extLst>
          </p:cNvPr>
          <p:cNvSpPr>
            <a:spLocks noGrp="1"/>
          </p:cNvSpPr>
          <p:nvPr>
            <p:ph type="title"/>
          </p:nvPr>
        </p:nvSpPr>
        <p:spPr>
          <a:xfrm>
            <a:off x="0" y="342900"/>
            <a:ext cx="11125200" cy="1143000"/>
          </a:xfrm>
          <a:solidFill>
            <a:srgbClr val="464583"/>
          </a:solidFill>
        </p:spPr>
        <p:txBody>
          <a:bodyPr lIns="365760"/>
          <a:lstStyle>
            <a:lvl1pPr>
              <a:defRPr>
                <a:solidFill>
                  <a:schemeClr val="bg1"/>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F8543360-B3A4-7BB0-D095-4405A365CED9}"/>
              </a:ext>
            </a:extLst>
          </p:cNvPr>
          <p:cNvSpPr>
            <a:spLocks noGrp="1"/>
          </p:cNvSpPr>
          <p:nvPr>
            <p:ph type="body" sz="quarter" idx="12" hasCustomPrompt="1"/>
          </p:nvPr>
        </p:nvSpPr>
        <p:spPr>
          <a:xfrm>
            <a:off x="684777" y="1842391"/>
            <a:ext cx="2873431" cy="615049"/>
          </a:xfrm>
          <a:solidFill>
            <a:srgbClr val="2B2A50"/>
          </a:solidFill>
        </p:spPr>
        <p:txBody>
          <a:bodyPr/>
          <a:lstStyle>
            <a:lvl1pPr marL="0" indent="0" algn="ctr">
              <a:buNone/>
              <a:defRPr>
                <a:solidFill>
                  <a:schemeClr val="bg1"/>
                </a:solidFill>
              </a:defRPr>
            </a:lvl1pPr>
          </a:lstStyle>
          <a:p>
            <a:pPr lvl="0"/>
            <a:r>
              <a:rPr lang="en-US" dirty="0"/>
              <a:t>Text</a:t>
            </a:r>
          </a:p>
        </p:txBody>
      </p:sp>
      <p:sp>
        <p:nvSpPr>
          <p:cNvPr id="15" name="Content Placeholder 3">
            <a:extLst>
              <a:ext uri="{FF2B5EF4-FFF2-40B4-BE49-F238E27FC236}">
                <a16:creationId xmlns:a16="http://schemas.microsoft.com/office/drawing/2014/main" id="{07541223-2BEA-15FA-0D3C-3F20CB97E0FC}"/>
              </a:ext>
            </a:extLst>
          </p:cNvPr>
          <p:cNvSpPr>
            <a:spLocks noGrp="1"/>
          </p:cNvSpPr>
          <p:nvPr>
            <p:ph sz="half" idx="2"/>
          </p:nvPr>
        </p:nvSpPr>
        <p:spPr>
          <a:xfrm>
            <a:off x="684776" y="2808483"/>
            <a:ext cx="2872409" cy="2971761"/>
          </a:xfrm>
        </p:spPr>
        <p:txBody>
          <a:bodyPr/>
          <a:lstStyle>
            <a:lvl1pPr marL="0" indent="0">
              <a:buNone/>
              <a:defRPr/>
            </a:lvl1pPr>
          </a:lstStyle>
          <a:p>
            <a:pPr lvl="0"/>
            <a:endParaRPr lang="en-US" dirty="0"/>
          </a:p>
        </p:txBody>
      </p:sp>
      <p:sp>
        <p:nvSpPr>
          <p:cNvPr id="18" name="Text Placeholder 12">
            <a:extLst>
              <a:ext uri="{FF2B5EF4-FFF2-40B4-BE49-F238E27FC236}">
                <a16:creationId xmlns:a16="http://schemas.microsoft.com/office/drawing/2014/main" id="{6A0CB516-FA95-B5B4-40D1-89EE77658855}"/>
              </a:ext>
            </a:extLst>
          </p:cNvPr>
          <p:cNvSpPr>
            <a:spLocks noGrp="1"/>
          </p:cNvSpPr>
          <p:nvPr>
            <p:ph type="body" sz="quarter" idx="13" hasCustomPrompt="1"/>
          </p:nvPr>
        </p:nvSpPr>
        <p:spPr>
          <a:xfrm>
            <a:off x="4191000" y="1842391"/>
            <a:ext cx="2873431" cy="615049"/>
          </a:xfrm>
          <a:solidFill>
            <a:srgbClr val="2B2A50"/>
          </a:solidFill>
        </p:spPr>
        <p:txBody>
          <a:bodyPr/>
          <a:lstStyle>
            <a:lvl1pPr marL="0" indent="0" algn="ctr">
              <a:buNone/>
              <a:defRPr>
                <a:solidFill>
                  <a:schemeClr val="bg1"/>
                </a:solidFill>
              </a:defRPr>
            </a:lvl1pPr>
          </a:lstStyle>
          <a:p>
            <a:pPr lvl="0"/>
            <a:r>
              <a:rPr lang="en-US" dirty="0"/>
              <a:t>Text</a:t>
            </a:r>
          </a:p>
        </p:txBody>
      </p:sp>
      <p:sp>
        <p:nvSpPr>
          <p:cNvPr id="19" name="Content Placeholder 3">
            <a:extLst>
              <a:ext uri="{FF2B5EF4-FFF2-40B4-BE49-F238E27FC236}">
                <a16:creationId xmlns:a16="http://schemas.microsoft.com/office/drawing/2014/main" id="{A402BF0E-9D7C-5E82-6DED-8CAF09E5CCAC}"/>
              </a:ext>
            </a:extLst>
          </p:cNvPr>
          <p:cNvSpPr>
            <a:spLocks noGrp="1"/>
          </p:cNvSpPr>
          <p:nvPr>
            <p:ph sz="half" idx="14"/>
          </p:nvPr>
        </p:nvSpPr>
        <p:spPr>
          <a:xfrm>
            <a:off x="4190999" y="2808483"/>
            <a:ext cx="2872409" cy="2971761"/>
          </a:xfrm>
        </p:spPr>
        <p:txBody>
          <a:bodyPr/>
          <a:lstStyle>
            <a:lvl1pPr marL="0" indent="0">
              <a:buNone/>
              <a:defRPr/>
            </a:lvl1pPr>
          </a:lstStyle>
          <a:p>
            <a:pPr lvl="0"/>
            <a:endParaRPr lang="en-US" dirty="0"/>
          </a:p>
        </p:txBody>
      </p:sp>
      <p:sp>
        <p:nvSpPr>
          <p:cNvPr id="20" name="Text Placeholder 12">
            <a:extLst>
              <a:ext uri="{FF2B5EF4-FFF2-40B4-BE49-F238E27FC236}">
                <a16:creationId xmlns:a16="http://schemas.microsoft.com/office/drawing/2014/main" id="{C9B472C5-08BC-DCA6-A6CC-002463D1AEF6}"/>
              </a:ext>
            </a:extLst>
          </p:cNvPr>
          <p:cNvSpPr>
            <a:spLocks noGrp="1"/>
          </p:cNvSpPr>
          <p:nvPr>
            <p:ph type="body" sz="quarter" idx="15" hasCustomPrompt="1"/>
          </p:nvPr>
        </p:nvSpPr>
        <p:spPr>
          <a:xfrm>
            <a:off x="7696200" y="1842391"/>
            <a:ext cx="2873431" cy="615049"/>
          </a:xfrm>
          <a:solidFill>
            <a:srgbClr val="2B2A50"/>
          </a:solidFill>
        </p:spPr>
        <p:txBody>
          <a:bodyPr/>
          <a:lstStyle>
            <a:lvl1pPr marL="0" indent="0" algn="ctr">
              <a:buNone/>
              <a:defRPr>
                <a:solidFill>
                  <a:schemeClr val="bg1"/>
                </a:solidFill>
              </a:defRPr>
            </a:lvl1pPr>
          </a:lstStyle>
          <a:p>
            <a:pPr lvl="0"/>
            <a:r>
              <a:rPr lang="en-US" dirty="0"/>
              <a:t>Text</a:t>
            </a:r>
          </a:p>
        </p:txBody>
      </p:sp>
      <p:sp>
        <p:nvSpPr>
          <p:cNvPr id="21" name="Content Placeholder 3">
            <a:extLst>
              <a:ext uri="{FF2B5EF4-FFF2-40B4-BE49-F238E27FC236}">
                <a16:creationId xmlns:a16="http://schemas.microsoft.com/office/drawing/2014/main" id="{572BCF8A-AAEC-E7DF-8828-A982CE73F9E5}"/>
              </a:ext>
            </a:extLst>
          </p:cNvPr>
          <p:cNvSpPr>
            <a:spLocks noGrp="1"/>
          </p:cNvSpPr>
          <p:nvPr>
            <p:ph sz="half" idx="16"/>
          </p:nvPr>
        </p:nvSpPr>
        <p:spPr>
          <a:xfrm>
            <a:off x="7696199" y="2808483"/>
            <a:ext cx="2872409" cy="2971761"/>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893580650"/>
      </p:ext>
    </p:extLst>
  </p:cSld>
  <p:clrMapOvr>
    <a:masterClrMapping/>
  </p:clrMapOvr>
  <p:extLst>
    <p:ext uri="{DCECCB84-F9BA-43D5-87BE-67443E8EF086}">
      <p15:sldGuideLst xmlns:p15="http://schemas.microsoft.com/office/powerpoint/2012/main">
        <p15:guide id="1" orient="horz" pos="115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CEBF47-33B4-E1E9-EC6C-C7D9C3584270}"/>
              </a:ext>
            </a:extLst>
          </p:cNvPr>
          <p:cNvSpPr>
            <a:spLocks noGrp="1"/>
          </p:cNvSpPr>
          <p:nvPr>
            <p:ph type="title"/>
          </p:nvPr>
        </p:nvSpPr>
        <p:spPr>
          <a:xfrm>
            <a:off x="381000" y="1"/>
            <a:ext cx="11430000" cy="1485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9B7343-E08E-C98A-440A-B813B38BFD31}"/>
              </a:ext>
            </a:extLst>
          </p:cNvPr>
          <p:cNvSpPr>
            <a:spLocks noGrp="1"/>
          </p:cNvSpPr>
          <p:nvPr>
            <p:ph type="body" idx="1"/>
          </p:nvPr>
        </p:nvSpPr>
        <p:spPr>
          <a:xfrm>
            <a:off x="380999" y="1600200"/>
            <a:ext cx="11429999" cy="4576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01630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0" r:id="rId6"/>
  </p:sldLayoutIdLst>
  <p:txStyles>
    <p:titleStyle>
      <a:lvl1pPr algn="l" defTabSz="914400" rtl="0" eaLnBrk="1" latinLnBrk="0" hangingPunct="1">
        <a:lnSpc>
          <a:spcPct val="100000"/>
        </a:lnSpc>
        <a:spcBef>
          <a:spcPct val="0"/>
        </a:spcBef>
        <a:buNone/>
        <a:defRPr sz="4400" b="1" kern="1200">
          <a:solidFill>
            <a:srgbClr val="46458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80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800"/>
        </a:spcAft>
        <a:buFont typeface="Aptos" panose="020B00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F26B43"/>
          </p15:clr>
        </p15:guide>
        <p15:guide id="4" pos="240" userDrawn="1">
          <p15:clr>
            <a:srgbClr val="F26B43"/>
          </p15:clr>
        </p15:guide>
        <p15:guide id="5" orient="horz" pos="936" userDrawn="1">
          <p15:clr>
            <a:srgbClr val="F26B43"/>
          </p15:clr>
        </p15:guide>
        <p15:guide id="6" pos="7440" userDrawn="1">
          <p15:clr>
            <a:srgbClr val="F26B43"/>
          </p15:clr>
        </p15:guide>
        <p15:guide id="7"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E840-529E-A90B-731A-32486CE2053A}"/>
              </a:ext>
            </a:extLst>
          </p:cNvPr>
          <p:cNvSpPr>
            <a:spLocks noGrp="1"/>
          </p:cNvSpPr>
          <p:nvPr>
            <p:ph type="title"/>
          </p:nvPr>
        </p:nvSpPr>
        <p:spPr>
          <a:xfrm>
            <a:off x="1315367" y="1140644"/>
            <a:ext cx="9586274" cy="3534953"/>
          </a:xfrm>
        </p:spPr>
        <p:txBody>
          <a:bodyPr>
            <a:normAutofit fontScale="90000"/>
          </a:bodyPr>
          <a:lstStyle/>
          <a:p>
            <a:pPr algn="ctr"/>
            <a:r>
              <a:rPr lang="en-US" dirty="0">
                <a:latin typeface="Arial"/>
                <a:cs typeface="Arial"/>
              </a:rPr>
              <a:t>Mathematics Framework</a:t>
            </a:r>
            <a:br>
              <a:rPr lang="en-US" dirty="0"/>
            </a:br>
            <a:r>
              <a:rPr lang="en-US" i="1" dirty="0">
                <a:latin typeface="Arial"/>
                <a:cs typeface="Arial"/>
              </a:rPr>
              <a:t>Slides for Local Educational Agencies to Use When Talking to Families</a:t>
            </a:r>
          </a:p>
        </p:txBody>
      </p:sp>
      <p:sp>
        <p:nvSpPr>
          <p:cNvPr id="3" name="Text Placeholder 2">
            <a:extLst>
              <a:ext uri="{FF2B5EF4-FFF2-40B4-BE49-F238E27FC236}">
                <a16:creationId xmlns:a16="http://schemas.microsoft.com/office/drawing/2014/main" id="{0CAEA529-E125-8043-DF1F-3343C99CCA6F}"/>
              </a:ext>
            </a:extLst>
          </p:cNvPr>
          <p:cNvSpPr>
            <a:spLocks noGrp="1"/>
          </p:cNvSpPr>
          <p:nvPr>
            <p:ph type="body" idx="1"/>
          </p:nvPr>
        </p:nvSpPr>
        <p:spPr>
          <a:xfrm>
            <a:off x="831850" y="5549967"/>
            <a:ext cx="10498759" cy="1168885"/>
          </a:xfrm>
        </p:spPr>
        <p:txBody>
          <a:bodyPr vert="horz" lIns="91440" tIns="45720" rIns="91440" bIns="45720" rtlCol="0" anchor="t">
            <a:normAutofit/>
          </a:bodyPr>
          <a:lstStyle/>
          <a:p>
            <a:pPr algn="ctr"/>
            <a:r>
              <a:rPr lang="en-US" sz="2800" dirty="0">
                <a:solidFill>
                  <a:schemeClr val="tx1"/>
                </a:solidFill>
                <a:latin typeface="Arial"/>
                <a:cs typeface="Arial"/>
              </a:rPr>
              <a:t>California Department of Education, </a:t>
            </a:r>
            <a:r>
              <a:rPr lang="en-US" sz="2800" dirty="0">
                <a:latin typeface="Arial"/>
                <a:cs typeface="Arial"/>
              </a:rPr>
              <a:t>August</a:t>
            </a:r>
            <a:r>
              <a:rPr lang="en-US" sz="2800" dirty="0">
                <a:solidFill>
                  <a:schemeClr val="tx1"/>
                </a:solidFill>
                <a:latin typeface="Arial"/>
                <a:cs typeface="Arial"/>
              </a:rPr>
              <a:t> 2025</a:t>
            </a:r>
            <a:br>
              <a:rPr lang="en-US" sz="2800" dirty="0">
                <a:solidFill>
                  <a:schemeClr val="tx1"/>
                </a:solidFill>
                <a:latin typeface="Arial"/>
                <a:cs typeface="Arial"/>
              </a:rPr>
            </a:br>
            <a:r>
              <a:rPr lang="en-US" sz="2800" dirty="0">
                <a:solidFill>
                  <a:schemeClr val="tx1"/>
                </a:solidFill>
                <a:latin typeface="Arial"/>
                <a:cs typeface="Arial"/>
              </a:rPr>
              <a:t>(Slide notes are used throughout </a:t>
            </a:r>
            <a:r>
              <a:rPr lang="en-US" sz="2800">
                <a:solidFill>
                  <a:schemeClr val="tx1"/>
                </a:solidFill>
                <a:latin typeface="Arial"/>
                <a:cs typeface="Arial"/>
              </a:rPr>
              <a:t>the document)</a:t>
            </a:r>
            <a:endParaRPr lang="en-US" sz="2800" dirty="0">
              <a:solidFill>
                <a:schemeClr val="tx1"/>
              </a:solidFill>
              <a:latin typeface="Arial"/>
              <a:cs typeface="Arial"/>
            </a:endParaRPr>
          </a:p>
        </p:txBody>
      </p:sp>
    </p:spTree>
    <p:extLst>
      <p:ext uri="{BB962C8B-B14F-4D97-AF65-F5344CB8AC3E}">
        <p14:creationId xmlns:p14="http://schemas.microsoft.com/office/powerpoint/2010/main" val="388027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3652-AC7B-46D5-7852-07109808C031}"/>
              </a:ext>
            </a:extLst>
          </p:cNvPr>
          <p:cNvSpPr>
            <a:spLocks noGrp="1"/>
          </p:cNvSpPr>
          <p:nvPr>
            <p:ph type="title"/>
          </p:nvPr>
        </p:nvSpPr>
        <p:spPr>
          <a:xfrm>
            <a:off x="0" y="0"/>
            <a:ext cx="4732255" cy="6857999"/>
          </a:xfrm>
          <a:solidFill>
            <a:srgbClr val="464583"/>
          </a:solidFill>
        </p:spPr>
        <p:txBody>
          <a:bodyPr/>
          <a:lstStyle/>
          <a:p>
            <a:pPr algn="ctr"/>
            <a:r>
              <a:rPr lang="en-US" dirty="0">
                <a:solidFill>
                  <a:schemeClr val="bg1"/>
                </a:solidFill>
                <a:latin typeface="Arial"/>
                <a:cs typeface="Arial"/>
              </a:rPr>
              <a:t>Students </a:t>
            </a:r>
            <a:br>
              <a:rPr lang="en-US" dirty="0"/>
            </a:br>
            <a:r>
              <a:rPr lang="en-US" dirty="0">
                <a:solidFill>
                  <a:schemeClr val="bg1"/>
                </a:solidFill>
                <a:latin typeface="Arial"/>
                <a:cs typeface="Arial"/>
              </a:rPr>
              <a:t>and Math</a:t>
            </a:r>
            <a:endParaRPr lang="en-US" b="0" dirty="0">
              <a:solidFill>
                <a:schemeClr val="bg1"/>
              </a:solidFill>
              <a:latin typeface="Arial"/>
              <a:cs typeface="Arial"/>
            </a:endParaRPr>
          </a:p>
        </p:txBody>
      </p:sp>
      <p:pic>
        <p:nvPicPr>
          <p:cNvPr id="7" name="Content Placeholder 6">
            <a:extLst>
              <a:ext uri="{FF2B5EF4-FFF2-40B4-BE49-F238E27FC236}">
                <a16:creationId xmlns:a16="http://schemas.microsoft.com/office/drawing/2014/main" id="{71F53F43-ADF6-6873-2DE0-456C986EC49F}"/>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mt="90000"/>
            <a:extLst>
              <a:ext uri="{28A0092B-C50C-407E-A947-70E740481C1C}">
                <a14:useLocalDpi xmlns:a14="http://schemas.microsoft.com/office/drawing/2010/main" val="0"/>
              </a:ext>
            </a:extLst>
          </a:blip>
          <a:srcRect/>
          <a:stretch/>
        </p:blipFill>
        <p:spPr>
          <a:xfrm>
            <a:off x="4732256" y="0"/>
            <a:ext cx="7459744" cy="6858000"/>
          </a:xfrm>
        </p:spPr>
      </p:pic>
    </p:spTree>
    <p:extLst>
      <p:ext uri="{BB962C8B-B14F-4D97-AF65-F5344CB8AC3E}">
        <p14:creationId xmlns:p14="http://schemas.microsoft.com/office/powerpoint/2010/main" val="106597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5D97-1E1B-1149-CFEE-FD4F3BD0A1BE}"/>
              </a:ext>
            </a:extLst>
          </p:cNvPr>
          <p:cNvSpPr>
            <a:spLocks noGrp="1"/>
          </p:cNvSpPr>
          <p:nvPr>
            <p:ph type="title"/>
          </p:nvPr>
        </p:nvSpPr>
        <p:spPr>
          <a:xfrm>
            <a:off x="0" y="5555"/>
            <a:ext cx="12192000" cy="1480345"/>
          </a:xfrm>
          <a:solidFill>
            <a:srgbClr val="464583"/>
          </a:solidFill>
        </p:spPr>
        <p:txBody>
          <a:bodyPr lIns="365760"/>
          <a:lstStyle/>
          <a:p>
            <a:r>
              <a:rPr lang="en-US" dirty="0"/>
              <a:t>A Middle School Example</a:t>
            </a:r>
          </a:p>
        </p:txBody>
      </p:sp>
      <p:sp>
        <p:nvSpPr>
          <p:cNvPr id="7" name="Text Placeholder 6">
            <a:extLst>
              <a:ext uri="{FF2B5EF4-FFF2-40B4-BE49-F238E27FC236}">
                <a16:creationId xmlns:a16="http://schemas.microsoft.com/office/drawing/2014/main" id="{31A7A71C-E3E2-2CD8-6D7A-661B00C5C882}"/>
              </a:ext>
            </a:extLst>
          </p:cNvPr>
          <p:cNvSpPr>
            <a:spLocks noGrp="1"/>
          </p:cNvSpPr>
          <p:nvPr>
            <p:ph type="body" idx="1"/>
          </p:nvPr>
        </p:nvSpPr>
        <p:spPr>
          <a:xfrm>
            <a:off x="1066800" y="1787180"/>
            <a:ext cx="4628322" cy="823912"/>
          </a:xfrm>
          <a:solidFill>
            <a:srgbClr val="2B2A50"/>
          </a:solidFill>
        </p:spPr>
        <p:txBody>
          <a:bodyPr anchor="ctr">
            <a:normAutofit/>
          </a:bodyPr>
          <a:lstStyle/>
          <a:p>
            <a:r>
              <a:rPr lang="en-US" dirty="0"/>
              <a:t>Example 1</a:t>
            </a:r>
          </a:p>
        </p:txBody>
      </p:sp>
      <p:pic>
        <p:nvPicPr>
          <p:cNvPr id="6" name="image10.png" descr="How to calculate the area of a triangle on a grid by rotating part of the triangle to make a rectangle.">
            <a:extLst>
              <a:ext uri="{FF2B5EF4-FFF2-40B4-BE49-F238E27FC236}">
                <a16:creationId xmlns:a16="http://schemas.microsoft.com/office/drawing/2014/main" id="{E927B34F-81DC-0612-063A-4EF8A9518F71}"/>
              </a:ext>
            </a:extLst>
          </p:cNvPr>
          <p:cNvPicPr>
            <a:picLocks noGrp="1"/>
          </p:cNvPicPr>
          <p:nvPr>
            <p:ph sz="half" idx="2"/>
          </p:nvPr>
        </p:nvPicPr>
        <p:blipFill>
          <a:blip r:embed="rId3"/>
          <a:stretch>
            <a:fillRect/>
          </a:stretch>
        </p:blipFill>
        <p:spPr>
          <a:xfrm>
            <a:off x="1680458" y="2724150"/>
            <a:ext cx="3400246" cy="3684588"/>
          </a:xfrm>
          <a:ln/>
        </p:spPr>
      </p:pic>
      <p:sp>
        <p:nvSpPr>
          <p:cNvPr id="8" name="Text Placeholder 7">
            <a:extLst>
              <a:ext uri="{FF2B5EF4-FFF2-40B4-BE49-F238E27FC236}">
                <a16:creationId xmlns:a16="http://schemas.microsoft.com/office/drawing/2014/main" id="{EA90E4B2-86F4-2FEA-E681-F58B4476E805}"/>
              </a:ext>
            </a:extLst>
          </p:cNvPr>
          <p:cNvSpPr>
            <a:spLocks noGrp="1"/>
          </p:cNvSpPr>
          <p:nvPr>
            <p:ph type="body" sz="quarter" idx="3"/>
          </p:nvPr>
        </p:nvSpPr>
        <p:spPr>
          <a:xfrm>
            <a:off x="6499485" y="1787180"/>
            <a:ext cx="4651115" cy="823912"/>
          </a:xfrm>
          <a:solidFill>
            <a:srgbClr val="2B2A50"/>
          </a:solidFill>
        </p:spPr>
        <p:txBody>
          <a:bodyPr anchor="ctr">
            <a:normAutofit/>
          </a:bodyPr>
          <a:lstStyle/>
          <a:p>
            <a:r>
              <a:rPr lang="en-US" dirty="0"/>
              <a:t>Example 2</a:t>
            </a:r>
          </a:p>
        </p:txBody>
      </p:sp>
      <p:pic>
        <p:nvPicPr>
          <p:cNvPr id="5" name="image3.png" descr="A rectangle on a grid made up of three by four squares.">
            <a:extLst>
              <a:ext uri="{FF2B5EF4-FFF2-40B4-BE49-F238E27FC236}">
                <a16:creationId xmlns:a16="http://schemas.microsoft.com/office/drawing/2014/main" id="{39686CB3-AEDB-CB45-0EF7-0A96986C9E47}"/>
              </a:ext>
            </a:extLst>
          </p:cNvPr>
          <p:cNvPicPr>
            <a:picLocks noGrp="1"/>
          </p:cNvPicPr>
          <p:nvPr>
            <p:ph sz="quarter" idx="4"/>
          </p:nvPr>
        </p:nvPicPr>
        <p:blipFill>
          <a:blip r:embed="rId4"/>
          <a:stretch>
            <a:fillRect/>
          </a:stretch>
        </p:blipFill>
        <p:spPr>
          <a:xfrm>
            <a:off x="6667110" y="2724150"/>
            <a:ext cx="4288618" cy="3684588"/>
          </a:xfrm>
          <a:ln/>
        </p:spPr>
      </p:pic>
    </p:spTree>
    <p:extLst>
      <p:ext uri="{BB962C8B-B14F-4D97-AF65-F5344CB8AC3E}">
        <p14:creationId xmlns:p14="http://schemas.microsoft.com/office/powerpoint/2010/main" val="286478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5D97-1E1B-1149-CFEE-FD4F3BD0A1BE}"/>
              </a:ext>
            </a:extLst>
          </p:cNvPr>
          <p:cNvSpPr>
            <a:spLocks noGrp="1"/>
          </p:cNvSpPr>
          <p:nvPr>
            <p:ph type="title"/>
          </p:nvPr>
        </p:nvSpPr>
        <p:spPr>
          <a:xfrm>
            <a:off x="0" y="5555"/>
            <a:ext cx="12192000" cy="1480345"/>
          </a:xfrm>
          <a:solidFill>
            <a:srgbClr val="464583"/>
          </a:solidFill>
        </p:spPr>
        <p:txBody>
          <a:bodyPr/>
          <a:lstStyle/>
          <a:p>
            <a:r>
              <a:rPr lang="en-US" dirty="0"/>
              <a:t>An Elementary School Example</a:t>
            </a:r>
          </a:p>
        </p:txBody>
      </p:sp>
      <p:sp>
        <p:nvSpPr>
          <p:cNvPr id="7" name="Text Placeholder 6">
            <a:extLst>
              <a:ext uri="{FF2B5EF4-FFF2-40B4-BE49-F238E27FC236}">
                <a16:creationId xmlns:a16="http://schemas.microsoft.com/office/drawing/2014/main" id="{31A7A71C-E3E2-2CD8-6D7A-661B00C5C882}"/>
              </a:ext>
            </a:extLst>
          </p:cNvPr>
          <p:cNvSpPr>
            <a:spLocks noGrp="1"/>
          </p:cNvSpPr>
          <p:nvPr>
            <p:ph type="body" idx="1"/>
          </p:nvPr>
        </p:nvSpPr>
        <p:spPr>
          <a:xfrm>
            <a:off x="1066800" y="1787180"/>
            <a:ext cx="4628322" cy="823912"/>
          </a:xfrm>
          <a:solidFill>
            <a:srgbClr val="2B2A50"/>
          </a:solidFill>
        </p:spPr>
        <p:txBody>
          <a:bodyPr anchor="ctr">
            <a:normAutofit/>
          </a:bodyPr>
          <a:lstStyle/>
          <a:p>
            <a:r>
              <a:rPr lang="en-US" dirty="0"/>
              <a:t>Problem 1</a:t>
            </a:r>
          </a:p>
        </p:txBody>
      </p:sp>
      <p:sp>
        <p:nvSpPr>
          <p:cNvPr id="12" name="Content Placeholder 11">
            <a:extLst>
              <a:ext uri="{FF2B5EF4-FFF2-40B4-BE49-F238E27FC236}">
                <a16:creationId xmlns:a16="http://schemas.microsoft.com/office/drawing/2014/main" id="{F4719C14-01B7-E1C2-7212-1540B1519A29}"/>
              </a:ext>
            </a:extLst>
          </p:cNvPr>
          <p:cNvSpPr>
            <a:spLocks noGrp="1"/>
          </p:cNvSpPr>
          <p:nvPr>
            <p:ph sz="half" idx="2"/>
          </p:nvPr>
        </p:nvSpPr>
        <p:spPr>
          <a:xfrm>
            <a:off x="1066800" y="2724150"/>
            <a:ext cx="4627563" cy="3082761"/>
          </a:xfrm>
        </p:spPr>
        <p:txBody>
          <a:bodyPr anchor="ctr">
            <a:normAutofit/>
          </a:bodyPr>
          <a:lstStyle/>
          <a:p>
            <a:pPr algn="ctr"/>
            <a:r>
              <a:rPr lang="en-US" sz="4800" dirty="0"/>
              <a:t>10+10=</a:t>
            </a:r>
            <a:r>
              <a:rPr lang="en-US" sz="7200" dirty="0"/>
              <a:t>□</a:t>
            </a:r>
            <a:endParaRPr lang="en-US" sz="4800" dirty="0"/>
          </a:p>
        </p:txBody>
      </p:sp>
      <p:sp>
        <p:nvSpPr>
          <p:cNvPr id="8" name="Text Placeholder 7">
            <a:extLst>
              <a:ext uri="{FF2B5EF4-FFF2-40B4-BE49-F238E27FC236}">
                <a16:creationId xmlns:a16="http://schemas.microsoft.com/office/drawing/2014/main" id="{EA90E4B2-86F4-2FEA-E681-F58B4476E805}"/>
              </a:ext>
            </a:extLst>
          </p:cNvPr>
          <p:cNvSpPr>
            <a:spLocks noGrp="1"/>
          </p:cNvSpPr>
          <p:nvPr>
            <p:ph type="body" sz="quarter" idx="3"/>
          </p:nvPr>
        </p:nvSpPr>
        <p:spPr>
          <a:xfrm>
            <a:off x="6499485" y="1787180"/>
            <a:ext cx="4651115" cy="823912"/>
          </a:xfrm>
          <a:solidFill>
            <a:srgbClr val="2B2A50"/>
          </a:solidFill>
        </p:spPr>
        <p:txBody>
          <a:bodyPr anchor="ctr">
            <a:normAutofit/>
          </a:bodyPr>
          <a:lstStyle/>
          <a:p>
            <a:r>
              <a:rPr lang="en-US" dirty="0"/>
              <a:t>Problem 2</a:t>
            </a:r>
          </a:p>
        </p:txBody>
      </p:sp>
      <p:sp>
        <p:nvSpPr>
          <p:cNvPr id="4" name="Content Placeholder 3">
            <a:extLst>
              <a:ext uri="{FF2B5EF4-FFF2-40B4-BE49-F238E27FC236}">
                <a16:creationId xmlns:a16="http://schemas.microsoft.com/office/drawing/2014/main" id="{1531963A-D5FE-519A-AA01-F2FA64018837}"/>
              </a:ext>
            </a:extLst>
          </p:cNvPr>
          <p:cNvSpPr>
            <a:spLocks noGrp="1"/>
          </p:cNvSpPr>
          <p:nvPr>
            <p:ph sz="quarter" idx="4"/>
          </p:nvPr>
        </p:nvSpPr>
        <p:spPr>
          <a:xfrm>
            <a:off x="6497638" y="2724150"/>
            <a:ext cx="4627562" cy="3082761"/>
          </a:xfrm>
        </p:spPr>
        <p:txBody>
          <a:bodyPr anchor="ctr">
            <a:normAutofit/>
          </a:bodyPr>
          <a:lstStyle/>
          <a:p>
            <a:pPr lvl="0" algn="ctr"/>
            <a:r>
              <a:rPr lang="en-US" sz="4800" noProof="0" dirty="0"/>
              <a:t>13+13=</a:t>
            </a:r>
            <a:r>
              <a:rPr lang="en-US" sz="7200" noProof="0" dirty="0"/>
              <a:t>□</a:t>
            </a:r>
            <a:endParaRPr lang="en-US" sz="4800" noProof="0" dirty="0"/>
          </a:p>
        </p:txBody>
      </p:sp>
    </p:spTree>
    <p:extLst>
      <p:ext uri="{BB962C8B-B14F-4D97-AF65-F5344CB8AC3E}">
        <p14:creationId xmlns:p14="http://schemas.microsoft.com/office/powerpoint/2010/main" val="121122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3652-AC7B-46D5-7852-07109808C031}"/>
              </a:ext>
            </a:extLst>
          </p:cNvPr>
          <p:cNvSpPr>
            <a:spLocks noGrp="1"/>
          </p:cNvSpPr>
          <p:nvPr>
            <p:ph type="title"/>
          </p:nvPr>
        </p:nvSpPr>
        <p:spPr>
          <a:xfrm>
            <a:off x="0" y="0"/>
            <a:ext cx="4722829" cy="6857999"/>
          </a:xfrm>
          <a:solidFill>
            <a:srgbClr val="464583"/>
          </a:solidFill>
        </p:spPr>
        <p:txBody>
          <a:bodyPr/>
          <a:lstStyle/>
          <a:p>
            <a:pPr algn="ctr"/>
            <a:r>
              <a:rPr lang="en-US" dirty="0">
                <a:solidFill>
                  <a:schemeClr val="bg1"/>
                </a:solidFill>
                <a:latin typeface="Arial"/>
                <a:cs typeface="Arial"/>
              </a:rPr>
              <a:t>Students </a:t>
            </a:r>
            <a:br>
              <a:rPr lang="en-US" dirty="0"/>
            </a:br>
            <a:r>
              <a:rPr lang="en-US" dirty="0">
                <a:solidFill>
                  <a:schemeClr val="bg1"/>
                </a:solidFill>
                <a:latin typeface="Arial"/>
                <a:cs typeface="Arial"/>
              </a:rPr>
              <a:t>and Math Revisited</a:t>
            </a:r>
            <a:endParaRPr lang="en-US" b="0" dirty="0">
              <a:solidFill>
                <a:schemeClr val="bg1"/>
              </a:solidFill>
              <a:latin typeface="Arial"/>
              <a:cs typeface="Arial"/>
            </a:endParaRPr>
          </a:p>
        </p:txBody>
      </p:sp>
      <p:pic>
        <p:nvPicPr>
          <p:cNvPr id="7" name="Content Placeholder 6">
            <a:extLst>
              <a:ext uri="{FF2B5EF4-FFF2-40B4-BE49-F238E27FC236}">
                <a16:creationId xmlns:a16="http://schemas.microsoft.com/office/drawing/2014/main" id="{71F53F43-ADF6-6873-2DE0-456C986EC49F}"/>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mt="90000"/>
            <a:extLst>
              <a:ext uri="{28A0092B-C50C-407E-A947-70E740481C1C}">
                <a14:useLocalDpi xmlns:a14="http://schemas.microsoft.com/office/drawing/2010/main" val="0"/>
              </a:ext>
            </a:extLst>
          </a:blip>
          <a:srcRect/>
          <a:stretch/>
        </p:blipFill>
        <p:spPr>
          <a:xfrm>
            <a:off x="4722829" y="0"/>
            <a:ext cx="7469171" cy="6858000"/>
          </a:xfrm>
        </p:spPr>
      </p:pic>
    </p:spTree>
    <p:extLst>
      <p:ext uri="{BB962C8B-B14F-4D97-AF65-F5344CB8AC3E}">
        <p14:creationId xmlns:p14="http://schemas.microsoft.com/office/powerpoint/2010/main" val="319834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B48472-48A6-4B1F-095F-578462E320C8}"/>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9868DAE6-9A7C-4795-3493-023CC4535DC2}"/>
              </a:ext>
            </a:extLst>
          </p:cNvPr>
          <p:cNvSpPr>
            <a:spLocks noGrp="1"/>
          </p:cNvSpPr>
          <p:nvPr>
            <p:ph type="title"/>
          </p:nvPr>
        </p:nvSpPr>
        <p:spPr>
          <a:xfrm>
            <a:off x="0" y="5727032"/>
            <a:ext cx="12192000" cy="1130968"/>
          </a:xfrm>
          <a:solidFill>
            <a:srgbClr val="CFD5E7">
              <a:alpha val="90000"/>
            </a:srgbClr>
          </a:solidFill>
        </p:spPr>
        <p:txBody>
          <a:bodyPr/>
          <a:lstStyle/>
          <a:p>
            <a:pPr algn="ctr"/>
            <a:r>
              <a:rPr lang="en-US" dirty="0"/>
              <a:t>Thank you for joining us today!</a:t>
            </a:r>
          </a:p>
        </p:txBody>
      </p:sp>
    </p:spTree>
    <p:extLst>
      <p:ext uri="{BB962C8B-B14F-4D97-AF65-F5344CB8AC3E}">
        <p14:creationId xmlns:p14="http://schemas.microsoft.com/office/powerpoint/2010/main" val="47907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E840-529E-A90B-731A-32486CE2053A}"/>
              </a:ext>
            </a:extLst>
          </p:cNvPr>
          <p:cNvSpPr>
            <a:spLocks noGrp="1"/>
          </p:cNvSpPr>
          <p:nvPr>
            <p:ph type="title"/>
          </p:nvPr>
        </p:nvSpPr>
        <p:spPr>
          <a:xfrm>
            <a:off x="381000" y="1"/>
            <a:ext cx="11430000" cy="1485899"/>
          </a:xfrm>
        </p:spPr>
        <p:txBody>
          <a:bodyPr/>
          <a:lstStyle/>
          <a:p>
            <a:r>
              <a:rPr lang="en-US" dirty="0"/>
              <a:t>How to Customize This Deck</a:t>
            </a:r>
          </a:p>
        </p:txBody>
      </p:sp>
      <p:sp>
        <p:nvSpPr>
          <p:cNvPr id="3" name="Content Placeholder 2">
            <a:extLst>
              <a:ext uri="{FF2B5EF4-FFF2-40B4-BE49-F238E27FC236}">
                <a16:creationId xmlns:a16="http://schemas.microsoft.com/office/drawing/2014/main" id="{12551AFC-1E96-4256-E037-EFD23E300DD8}"/>
              </a:ext>
            </a:extLst>
          </p:cNvPr>
          <p:cNvSpPr>
            <a:spLocks noGrp="1"/>
          </p:cNvSpPr>
          <p:nvPr>
            <p:ph idx="1"/>
          </p:nvPr>
        </p:nvSpPr>
        <p:spPr>
          <a:xfrm>
            <a:off x="381000" y="1600200"/>
            <a:ext cx="10016765" cy="4576763"/>
          </a:xfrm>
        </p:spPr>
        <p:txBody>
          <a:bodyPr vert="horz" lIns="91440" tIns="45720" rIns="91440" bIns="45720" rtlCol="0" anchor="t">
            <a:normAutofit/>
          </a:bodyPr>
          <a:lstStyle/>
          <a:p>
            <a:pPr marL="548640" indent="-365760"/>
            <a:r>
              <a:rPr lang="en-US" dirty="0"/>
              <a:t>Save the deck to your computer.</a:t>
            </a:r>
          </a:p>
          <a:p>
            <a:pPr marL="548640" indent="-365760"/>
            <a:r>
              <a:rPr lang="en-US" dirty="0"/>
              <a:t>Add in any school or district logos to the title slide (slide three).</a:t>
            </a:r>
          </a:p>
          <a:p>
            <a:pPr marL="548640" indent="-365760"/>
            <a:r>
              <a:rPr lang="en-US" dirty="0"/>
              <a:t>Add talking points to slide 12.</a:t>
            </a:r>
          </a:p>
          <a:p>
            <a:pPr marL="548640" indent="-365760"/>
            <a:r>
              <a:rPr lang="en-US" dirty="0"/>
              <a:t>Present the deck as needed.</a:t>
            </a:r>
          </a:p>
        </p:txBody>
      </p:sp>
    </p:spTree>
    <p:extLst>
      <p:ext uri="{BB962C8B-B14F-4D97-AF65-F5344CB8AC3E}">
        <p14:creationId xmlns:p14="http://schemas.microsoft.com/office/powerpoint/2010/main" val="388231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39541-1BDC-4FE5-382A-E86B84438267}"/>
              </a:ext>
            </a:extLst>
          </p:cNvPr>
          <p:cNvSpPr>
            <a:spLocks noGrp="1"/>
          </p:cNvSpPr>
          <p:nvPr>
            <p:ph type="ctrTitle"/>
          </p:nvPr>
        </p:nvSpPr>
        <p:spPr>
          <a:xfrm>
            <a:off x="1" y="340848"/>
            <a:ext cx="11811000" cy="1145052"/>
          </a:xfrm>
        </p:spPr>
        <p:txBody>
          <a:bodyPr>
            <a:normAutofit/>
          </a:bodyPr>
          <a:lstStyle/>
          <a:p>
            <a:pPr marL="282575" algn="l"/>
            <a:r>
              <a:rPr lang="en-US" dirty="0"/>
              <a:t>Mathematics Framework</a:t>
            </a:r>
          </a:p>
        </p:txBody>
      </p:sp>
      <p:sp>
        <p:nvSpPr>
          <p:cNvPr id="3" name="Subtitle 2">
            <a:extLst>
              <a:ext uri="{FF2B5EF4-FFF2-40B4-BE49-F238E27FC236}">
                <a16:creationId xmlns:a16="http://schemas.microsoft.com/office/drawing/2014/main" id="{43F34DC0-E8C5-27E8-4275-E40A0C02F754}"/>
              </a:ext>
            </a:extLst>
          </p:cNvPr>
          <p:cNvSpPr>
            <a:spLocks noGrp="1"/>
          </p:cNvSpPr>
          <p:nvPr>
            <p:ph type="subTitle" idx="1"/>
          </p:nvPr>
        </p:nvSpPr>
        <p:spPr>
          <a:xfrm>
            <a:off x="0" y="1600200"/>
            <a:ext cx="7485063" cy="1412874"/>
          </a:xfrm>
        </p:spPr>
        <p:txBody>
          <a:bodyPr vert="horz" lIns="91440" tIns="45720" rIns="91440" bIns="45720" rtlCol="0" anchor="t">
            <a:noAutofit/>
          </a:bodyPr>
          <a:lstStyle/>
          <a:p>
            <a:pPr marL="340995" algn="l">
              <a:spcAft>
                <a:spcPts val="600"/>
              </a:spcAft>
            </a:pPr>
            <a:r>
              <a:rPr lang="en-US" sz="4000" dirty="0">
                <a:latin typeface="Arial"/>
                <a:cs typeface="Arial"/>
              </a:rPr>
              <a:t>for California Public Schools</a:t>
            </a:r>
            <a:endParaRPr lang="en-US" sz="4000" b="0" dirty="0">
              <a:solidFill>
                <a:srgbClr val="000000"/>
              </a:solidFill>
              <a:latin typeface="Arial"/>
              <a:cs typeface="Arial"/>
            </a:endParaRPr>
          </a:p>
          <a:p>
            <a:pPr marL="340995" algn="l"/>
            <a:r>
              <a:rPr lang="en-US" sz="2800" dirty="0">
                <a:latin typeface="Arial"/>
                <a:cs typeface="Arial"/>
              </a:rPr>
              <a:t>Kindergarten Through Grade Twelve</a:t>
            </a:r>
            <a:endParaRPr lang="en-US" sz="2800" b="0" dirty="0">
              <a:solidFill>
                <a:srgbClr val="000000"/>
              </a:solidFill>
              <a:latin typeface="Arial"/>
              <a:cs typeface="Arial"/>
            </a:endParaRPr>
          </a:p>
        </p:txBody>
      </p:sp>
    </p:spTree>
    <p:extLst>
      <p:ext uri="{BB962C8B-B14F-4D97-AF65-F5344CB8AC3E}">
        <p14:creationId xmlns:p14="http://schemas.microsoft.com/office/powerpoint/2010/main" val="148066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B8490197-C7E9-9D0C-57D7-8702850A7A0F}"/>
              </a:ext>
              <a:ext uri="{C183D7F6-B498-43B3-948B-1728B52AA6E4}">
                <adec:decorative xmlns:adec="http://schemas.microsoft.com/office/drawing/2017/decorative" val="1"/>
              </a:ext>
            </a:extLst>
          </p:cNvPr>
          <p:cNvPicPr>
            <a:picLocks noGrp="1" noChangeAspect="1"/>
          </p:cNvPicPr>
          <p:nvPr>
            <p:ph sz="half" idx="1"/>
          </p:nvPr>
        </p:nvPicPr>
        <p:blipFill rotWithShape="1">
          <a:blip r:embed="rId3">
            <a:alphaModFix amt="85000"/>
            <a:extLst>
              <a:ext uri="{28A0092B-C50C-407E-A947-70E740481C1C}">
                <a14:useLocalDpi xmlns:a14="http://schemas.microsoft.com/office/drawing/2010/main" val="0"/>
              </a:ext>
            </a:extLst>
          </a:blip>
          <a:srcRect/>
          <a:stretch/>
        </p:blipFill>
        <p:spPr>
          <a:xfrm>
            <a:off x="-17722" y="-25400"/>
            <a:ext cx="12209721" cy="6883400"/>
          </a:xfrm>
        </p:spPr>
      </p:pic>
      <p:sp>
        <p:nvSpPr>
          <p:cNvPr id="2" name="Title 1">
            <a:extLst>
              <a:ext uri="{FF2B5EF4-FFF2-40B4-BE49-F238E27FC236}">
                <a16:creationId xmlns:a16="http://schemas.microsoft.com/office/drawing/2014/main" id="{71B64F9E-02EE-B2F6-39CD-563F30183EE6}"/>
              </a:ext>
            </a:extLst>
          </p:cNvPr>
          <p:cNvSpPr>
            <a:spLocks noGrp="1"/>
          </p:cNvSpPr>
          <p:nvPr>
            <p:ph type="title"/>
          </p:nvPr>
        </p:nvSpPr>
        <p:spPr>
          <a:xfrm>
            <a:off x="-17722" y="342347"/>
            <a:ext cx="11146536" cy="1143000"/>
          </a:xfrm>
          <a:solidFill>
            <a:srgbClr val="B9C1DC">
              <a:alpha val="80000"/>
            </a:srgbClr>
          </a:solidFill>
        </p:spPr>
        <p:txBody>
          <a:bodyPr/>
          <a:lstStyle/>
          <a:p>
            <a:pPr marL="287338"/>
            <a:r>
              <a:rPr lang="en-US" dirty="0">
                <a:solidFill>
                  <a:schemeClr val="tx1"/>
                </a:solidFill>
              </a:rPr>
              <a:t>The 2023 Mathematics Framework</a:t>
            </a:r>
          </a:p>
        </p:txBody>
      </p:sp>
      <p:sp>
        <p:nvSpPr>
          <p:cNvPr id="6" name="Content Placeholder 5">
            <a:extLst>
              <a:ext uri="{FF2B5EF4-FFF2-40B4-BE49-F238E27FC236}">
                <a16:creationId xmlns:a16="http://schemas.microsoft.com/office/drawing/2014/main" id="{DF1A5BFB-EE87-2351-B22D-B6768EFA6DE4}"/>
              </a:ext>
            </a:extLst>
          </p:cNvPr>
          <p:cNvSpPr>
            <a:spLocks noGrp="1"/>
          </p:cNvSpPr>
          <p:nvPr>
            <p:ph sz="half" idx="2"/>
          </p:nvPr>
        </p:nvSpPr>
        <p:spPr>
          <a:xfrm>
            <a:off x="6096000" y="1951349"/>
            <a:ext cx="5032814" cy="4197334"/>
          </a:xfrm>
          <a:prstGeom prst="roundRect">
            <a:avLst>
              <a:gd name="adj" fmla="val 8643"/>
            </a:avLst>
          </a:prstGeom>
          <a:solidFill>
            <a:srgbClr val="B9C1DC">
              <a:alpha val="80000"/>
            </a:srgbClr>
          </a:solidFill>
        </p:spPr>
        <p:txBody>
          <a:bodyPr lIns="182880" anchor="ctr">
            <a:normAutofit/>
          </a:bodyPr>
          <a:lstStyle/>
          <a:p>
            <a:pPr marL="0" indent="0">
              <a:lnSpc>
                <a:spcPct val="100000"/>
              </a:lnSpc>
              <a:spcAft>
                <a:spcPts val="1800"/>
              </a:spcAft>
              <a:buNone/>
            </a:pPr>
            <a:r>
              <a:rPr lang="en-US" sz="2800" dirty="0">
                <a:latin typeface="Arial"/>
                <a:cs typeface="Arial"/>
              </a:rPr>
              <a:t>It provides implementation guidance grounded in research and reflects best practices across the globe.</a:t>
            </a:r>
          </a:p>
          <a:p>
            <a:pPr marL="0" indent="0">
              <a:lnSpc>
                <a:spcPct val="100000"/>
              </a:lnSpc>
              <a:buNone/>
            </a:pPr>
            <a:r>
              <a:rPr lang="en-US" sz="2800" dirty="0">
                <a:latin typeface="Arial"/>
                <a:cs typeface="Arial"/>
              </a:rPr>
              <a:t>It supports equitable and engaging teaching and learning of mathematics for all students!</a:t>
            </a:r>
          </a:p>
        </p:txBody>
      </p:sp>
    </p:spTree>
    <p:extLst>
      <p:ext uri="{BB962C8B-B14F-4D97-AF65-F5344CB8AC3E}">
        <p14:creationId xmlns:p14="http://schemas.microsoft.com/office/powerpoint/2010/main" val="710728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C53CF894-DBA8-B880-6F01-9EA90ABBEF73}"/>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mt="92000"/>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DE3CDCA8-A52D-DB6C-37AC-5191A5A57E15}"/>
              </a:ext>
            </a:extLst>
          </p:cNvPr>
          <p:cNvSpPr>
            <a:spLocks noGrp="1"/>
          </p:cNvSpPr>
          <p:nvPr>
            <p:ph type="title"/>
          </p:nvPr>
        </p:nvSpPr>
        <p:spPr>
          <a:xfrm>
            <a:off x="0" y="1"/>
            <a:ext cx="4289196" cy="2978869"/>
          </a:xfrm>
          <a:solidFill>
            <a:srgbClr val="464583"/>
          </a:solidFill>
        </p:spPr>
        <p:txBody>
          <a:bodyPr/>
          <a:lstStyle/>
          <a:p>
            <a:pPr marL="401638"/>
            <a:r>
              <a:rPr lang="en-US" dirty="0">
                <a:solidFill>
                  <a:schemeClr val="bg1"/>
                </a:solidFill>
              </a:rPr>
              <a:t>Why a New Framework?</a:t>
            </a:r>
          </a:p>
        </p:txBody>
      </p:sp>
    </p:spTree>
    <p:extLst>
      <p:ext uri="{BB962C8B-B14F-4D97-AF65-F5344CB8AC3E}">
        <p14:creationId xmlns:p14="http://schemas.microsoft.com/office/powerpoint/2010/main" val="215210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DCA8-A52D-DB6C-37AC-5191A5A57E15}"/>
              </a:ext>
            </a:extLst>
          </p:cNvPr>
          <p:cNvSpPr>
            <a:spLocks noGrp="1"/>
          </p:cNvSpPr>
          <p:nvPr>
            <p:ph type="title"/>
          </p:nvPr>
        </p:nvSpPr>
        <p:spPr>
          <a:xfrm>
            <a:off x="0" y="342900"/>
            <a:ext cx="11125200" cy="1143000"/>
          </a:xfrm>
          <a:solidFill>
            <a:srgbClr val="464583"/>
          </a:solidFill>
        </p:spPr>
        <p:txBody>
          <a:bodyPr lIns="0"/>
          <a:lstStyle/>
          <a:p>
            <a:pPr marL="401638"/>
            <a:r>
              <a:rPr lang="en-US" dirty="0">
                <a:solidFill>
                  <a:schemeClr val="bg1"/>
                </a:solidFill>
              </a:rPr>
              <a:t>Another Reason for a New Framework</a:t>
            </a:r>
          </a:p>
        </p:txBody>
      </p:sp>
      <p:sp>
        <p:nvSpPr>
          <p:cNvPr id="6" name="Text Placeholder 5">
            <a:extLst>
              <a:ext uri="{FF2B5EF4-FFF2-40B4-BE49-F238E27FC236}">
                <a16:creationId xmlns:a16="http://schemas.microsoft.com/office/drawing/2014/main" id="{6054F1C2-F122-0DBC-1111-A8E5B20A108B}"/>
              </a:ext>
            </a:extLst>
          </p:cNvPr>
          <p:cNvSpPr>
            <a:spLocks noGrp="1"/>
          </p:cNvSpPr>
          <p:nvPr>
            <p:ph type="body" idx="1"/>
          </p:nvPr>
        </p:nvSpPr>
        <p:spPr>
          <a:xfrm>
            <a:off x="381001" y="1950689"/>
            <a:ext cx="5124254" cy="969263"/>
          </a:xfrm>
          <a:solidFill>
            <a:srgbClr val="B9C1DC"/>
          </a:solidFill>
          <a:effectLst>
            <a:outerShdw blurRad="50800" dist="38100" dir="2700000" algn="tl" rotWithShape="0">
              <a:prstClr val="black">
                <a:alpha val="40000"/>
              </a:prstClr>
            </a:outerShdw>
          </a:effectLst>
        </p:spPr>
        <p:txBody>
          <a:bodyPr lIns="0" tIns="0" rIns="0" bIns="0" anchor="ctr">
            <a:normAutofit/>
          </a:bodyPr>
          <a:lstStyle/>
          <a:p>
            <a:pPr algn="ctr"/>
            <a:r>
              <a:rPr lang="en-US" sz="4000" dirty="0">
                <a:solidFill>
                  <a:srgbClr val="2B2A50"/>
                </a:solidFill>
                <a:latin typeface="Arial" panose="020B0604020202020204" pitchFamily="34" charset="0"/>
                <a:cs typeface="Arial" panose="020B0604020202020204" pitchFamily="34" charset="0"/>
              </a:rPr>
              <a:t>2018–19</a:t>
            </a:r>
          </a:p>
        </p:txBody>
      </p:sp>
      <p:sp>
        <p:nvSpPr>
          <p:cNvPr id="15" name="Content Placeholder 14">
            <a:extLst>
              <a:ext uri="{FF2B5EF4-FFF2-40B4-BE49-F238E27FC236}">
                <a16:creationId xmlns:a16="http://schemas.microsoft.com/office/drawing/2014/main" id="{0B4CE1CF-71E1-ED32-3EFE-CF6B68294EB7}"/>
              </a:ext>
            </a:extLst>
          </p:cNvPr>
          <p:cNvSpPr>
            <a:spLocks noGrp="1"/>
          </p:cNvSpPr>
          <p:nvPr>
            <p:ph sz="half" idx="2"/>
          </p:nvPr>
        </p:nvSpPr>
        <p:spPr>
          <a:xfrm>
            <a:off x="381001" y="2919952"/>
            <a:ext cx="5124254" cy="2760663"/>
          </a:xfrm>
          <a:solidFill>
            <a:schemeClr val="bg1"/>
          </a:solidFill>
          <a:effectLst>
            <a:outerShdw blurRad="50800" dist="38100" dir="2700000" algn="tl" rotWithShape="0">
              <a:prstClr val="black">
                <a:alpha val="40000"/>
              </a:prstClr>
            </a:outerShdw>
          </a:effectLst>
        </p:spPr>
        <p:txBody>
          <a:bodyPr anchor="ctr"/>
          <a:lstStyle/>
          <a:p>
            <a:pPr marL="0" indent="0" algn="ctr">
              <a:buNone/>
            </a:pPr>
            <a:r>
              <a:rPr lang="en-US" sz="5400" b="1" dirty="0">
                <a:solidFill>
                  <a:srgbClr val="2B2A50"/>
                </a:solidFill>
                <a:latin typeface="Arial"/>
                <a:cs typeface="Arial"/>
              </a:rPr>
              <a:t>39.73 percent</a:t>
            </a:r>
          </a:p>
          <a:p>
            <a:pPr marL="0" indent="0" algn="ctr">
              <a:buNone/>
            </a:pPr>
            <a:r>
              <a:rPr lang="en-US" dirty="0">
                <a:latin typeface="Arial"/>
                <a:cs typeface="Arial"/>
              </a:rPr>
              <a:t>Met or Exceeded </a:t>
            </a:r>
            <a:br>
              <a:rPr lang="en-US" dirty="0">
                <a:latin typeface="Arial" panose="020B0604020202020204" pitchFamily="34" charset="0"/>
                <a:cs typeface="Arial" panose="020B0604020202020204" pitchFamily="34" charset="0"/>
              </a:rPr>
            </a:br>
            <a:r>
              <a:rPr lang="en-US" dirty="0">
                <a:latin typeface="Arial"/>
                <a:cs typeface="Arial"/>
              </a:rPr>
              <a:t>standards in Math</a:t>
            </a:r>
          </a:p>
        </p:txBody>
      </p:sp>
      <p:sp>
        <p:nvSpPr>
          <p:cNvPr id="8" name="Text Placeholder 7">
            <a:extLst>
              <a:ext uri="{FF2B5EF4-FFF2-40B4-BE49-F238E27FC236}">
                <a16:creationId xmlns:a16="http://schemas.microsoft.com/office/drawing/2014/main" id="{8C260E11-202E-5B06-9658-BB661BC96C1D}"/>
              </a:ext>
            </a:extLst>
          </p:cNvPr>
          <p:cNvSpPr>
            <a:spLocks noGrp="1"/>
          </p:cNvSpPr>
          <p:nvPr>
            <p:ph type="body" sz="quarter" idx="3"/>
          </p:nvPr>
        </p:nvSpPr>
        <p:spPr>
          <a:xfrm>
            <a:off x="6000946" y="1950689"/>
            <a:ext cx="5124254" cy="969263"/>
          </a:xfrm>
          <a:solidFill>
            <a:srgbClr val="B9C1DC"/>
          </a:solidFill>
          <a:effectLst>
            <a:outerShdw blurRad="50800" dist="38100" dir="2700000" algn="tl" rotWithShape="0">
              <a:prstClr val="black">
                <a:alpha val="40000"/>
              </a:prstClr>
            </a:outerShdw>
          </a:effectLst>
        </p:spPr>
        <p:txBody>
          <a:bodyPr lIns="0" tIns="0" rIns="0" bIns="0" anchor="ctr">
            <a:normAutofit/>
          </a:bodyPr>
          <a:lstStyle/>
          <a:p>
            <a:pPr algn="ctr"/>
            <a:r>
              <a:rPr lang="en-US" sz="4000" dirty="0">
                <a:solidFill>
                  <a:srgbClr val="2B2A50"/>
                </a:solidFill>
                <a:latin typeface="Arial" panose="020B0604020202020204" pitchFamily="34" charset="0"/>
                <a:cs typeface="Arial" panose="020B0604020202020204" pitchFamily="34" charset="0"/>
              </a:rPr>
              <a:t>2023–24</a:t>
            </a:r>
          </a:p>
        </p:txBody>
      </p:sp>
      <p:sp>
        <p:nvSpPr>
          <p:cNvPr id="17" name="Content Placeholder 16">
            <a:extLst>
              <a:ext uri="{FF2B5EF4-FFF2-40B4-BE49-F238E27FC236}">
                <a16:creationId xmlns:a16="http://schemas.microsoft.com/office/drawing/2014/main" id="{A0F7BA00-B652-9530-1D17-B996854501FF}"/>
              </a:ext>
            </a:extLst>
          </p:cNvPr>
          <p:cNvSpPr>
            <a:spLocks noGrp="1"/>
          </p:cNvSpPr>
          <p:nvPr>
            <p:ph sz="quarter" idx="4"/>
          </p:nvPr>
        </p:nvSpPr>
        <p:spPr>
          <a:xfrm>
            <a:off x="6000946" y="2919952"/>
            <a:ext cx="5124254" cy="2760663"/>
          </a:xfrm>
          <a:solidFill>
            <a:schemeClr val="bg1"/>
          </a:solidFill>
          <a:effectLst>
            <a:outerShdw blurRad="50800" dist="38100" dir="2700000" algn="tl" rotWithShape="0">
              <a:prstClr val="black">
                <a:alpha val="40000"/>
              </a:prstClr>
            </a:outerShdw>
          </a:effectLst>
        </p:spPr>
        <p:txBody>
          <a:bodyPr anchor="ctr"/>
          <a:lstStyle/>
          <a:p>
            <a:pPr marL="0" indent="0" algn="ctr">
              <a:buNone/>
            </a:pPr>
            <a:r>
              <a:rPr lang="en-US" sz="5400" b="1" dirty="0">
                <a:solidFill>
                  <a:srgbClr val="2B2A50"/>
                </a:solidFill>
                <a:latin typeface="Arial"/>
                <a:cs typeface="Arial"/>
              </a:rPr>
              <a:t>35.54 percent </a:t>
            </a:r>
          </a:p>
          <a:p>
            <a:pPr marL="0" indent="0" algn="ctr">
              <a:buNone/>
            </a:pPr>
            <a:r>
              <a:rPr lang="en-US" dirty="0">
                <a:latin typeface="Arial"/>
                <a:cs typeface="Arial"/>
              </a:rPr>
              <a:t>Met or Exceeded </a:t>
            </a:r>
            <a:br>
              <a:rPr lang="en-US" dirty="0">
                <a:latin typeface="Arial" panose="020B0604020202020204" pitchFamily="34" charset="0"/>
                <a:cs typeface="Arial" panose="020B0604020202020204" pitchFamily="34" charset="0"/>
              </a:rPr>
            </a:br>
            <a:r>
              <a:rPr lang="en-US" dirty="0">
                <a:latin typeface="Arial"/>
                <a:cs typeface="Arial"/>
              </a:rPr>
              <a:t>standards in Math</a:t>
            </a:r>
          </a:p>
        </p:txBody>
      </p:sp>
    </p:spTree>
    <p:extLst>
      <p:ext uri="{BB962C8B-B14F-4D97-AF65-F5344CB8AC3E}">
        <p14:creationId xmlns:p14="http://schemas.microsoft.com/office/powerpoint/2010/main" val="320412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915FAB4A-C4CD-5885-E0DA-E71D5BEF2515}"/>
              </a:ext>
            </a:extLst>
          </p:cNvPr>
          <p:cNvSpPr>
            <a:spLocks noGrp="1"/>
          </p:cNvSpPr>
          <p:nvPr>
            <p:ph type="title"/>
          </p:nvPr>
        </p:nvSpPr>
        <p:spPr>
          <a:xfrm>
            <a:off x="0" y="342899"/>
            <a:ext cx="11125200" cy="1485901"/>
          </a:xfrm>
          <a:solidFill>
            <a:srgbClr val="464583"/>
          </a:solidFill>
        </p:spPr>
        <p:txBody>
          <a:bodyPr vert="horz" lIns="365760" tIns="45720" rIns="91440" bIns="45720" rtlCol="0" anchor="ctr">
            <a:normAutofit/>
          </a:bodyPr>
          <a:lstStyle/>
          <a:p>
            <a:r>
              <a:rPr lang="en-US" dirty="0"/>
              <a:t>Supporting Student Growth </a:t>
            </a:r>
            <a:br>
              <a:rPr lang="en-US" dirty="0"/>
            </a:br>
            <a:r>
              <a:rPr lang="en-US" dirty="0"/>
              <a:t>in Mathematics</a:t>
            </a:r>
          </a:p>
        </p:txBody>
      </p:sp>
      <p:sp>
        <p:nvSpPr>
          <p:cNvPr id="28" name="Text Placeholder 27">
            <a:extLst>
              <a:ext uri="{FF2B5EF4-FFF2-40B4-BE49-F238E27FC236}">
                <a16:creationId xmlns:a16="http://schemas.microsoft.com/office/drawing/2014/main" id="{2E847BFC-90BB-1743-70BC-58FAE2C6E9B2}"/>
              </a:ext>
            </a:extLst>
          </p:cNvPr>
          <p:cNvSpPr>
            <a:spLocks noGrp="1"/>
          </p:cNvSpPr>
          <p:nvPr>
            <p:ph type="body" sz="quarter" idx="12"/>
          </p:nvPr>
        </p:nvSpPr>
        <p:spPr>
          <a:xfrm>
            <a:off x="381000" y="2304547"/>
            <a:ext cx="3192833" cy="614362"/>
          </a:xfrm>
          <a:solidFill>
            <a:srgbClr val="2B2A50"/>
          </a:solidFill>
        </p:spPr>
        <p:txBody>
          <a:bodyPr vert="horz" lIns="91440" tIns="45720" rIns="91440" bIns="45720" rtlCol="0" anchor="ctr">
            <a:normAutofit/>
          </a:bodyPr>
          <a:lstStyle/>
          <a:p>
            <a:r>
              <a:rPr lang="en-US" dirty="0"/>
              <a:t>2021–22</a:t>
            </a:r>
          </a:p>
        </p:txBody>
      </p:sp>
      <p:graphicFrame>
        <p:nvGraphicFramePr>
          <p:cNvPr id="138" name="Content Placeholder 137" descr="A pie chart for 2021–22: 33.38% improve student growth.">
            <a:extLst>
              <a:ext uri="{FF2B5EF4-FFF2-40B4-BE49-F238E27FC236}">
                <a16:creationId xmlns:a16="http://schemas.microsoft.com/office/drawing/2014/main" id="{8849D31C-8436-5C3C-9B4E-F6A7CDBE3377}"/>
              </a:ext>
            </a:extLst>
          </p:cNvPr>
          <p:cNvGraphicFramePr>
            <a:graphicFrameLocks noGrp="1"/>
          </p:cNvGraphicFramePr>
          <p:nvPr>
            <p:ph sz="half" idx="2"/>
            <p:extLst>
              <p:ext uri="{D42A27DB-BD31-4B8C-83A1-F6EECF244321}">
                <p14:modId xmlns:p14="http://schemas.microsoft.com/office/powerpoint/2010/main" val="1858013473"/>
              </p:ext>
            </p:extLst>
          </p:nvPr>
        </p:nvGraphicFramePr>
        <p:xfrm>
          <a:off x="381000" y="3191463"/>
          <a:ext cx="3192463" cy="3130158"/>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 Placeholder 28">
            <a:extLst>
              <a:ext uri="{FF2B5EF4-FFF2-40B4-BE49-F238E27FC236}">
                <a16:creationId xmlns:a16="http://schemas.microsoft.com/office/drawing/2014/main" id="{7F62E715-3E21-D50D-419E-C3BB6106ADB1}"/>
              </a:ext>
            </a:extLst>
          </p:cNvPr>
          <p:cNvSpPr>
            <a:spLocks noGrp="1"/>
          </p:cNvSpPr>
          <p:nvPr>
            <p:ph type="body" sz="quarter" idx="13"/>
          </p:nvPr>
        </p:nvSpPr>
        <p:spPr>
          <a:xfrm>
            <a:off x="4156428" y="2304547"/>
            <a:ext cx="3192833" cy="614362"/>
          </a:xfrm>
          <a:solidFill>
            <a:srgbClr val="2B2A50"/>
          </a:solidFill>
        </p:spPr>
        <p:txBody>
          <a:bodyPr vert="horz" lIns="91440" tIns="45720" rIns="91440" bIns="45720" rtlCol="0" anchor="ctr">
            <a:normAutofit/>
          </a:bodyPr>
          <a:lstStyle/>
          <a:p>
            <a:r>
              <a:rPr lang="en-US" dirty="0"/>
              <a:t>2022–23</a:t>
            </a:r>
          </a:p>
        </p:txBody>
      </p:sp>
      <p:graphicFrame>
        <p:nvGraphicFramePr>
          <p:cNvPr id="141" name="Content Placeholder 140" descr="A pie chart for 2022–23: 34.62% improve student growth.">
            <a:extLst>
              <a:ext uri="{FF2B5EF4-FFF2-40B4-BE49-F238E27FC236}">
                <a16:creationId xmlns:a16="http://schemas.microsoft.com/office/drawing/2014/main" id="{42B5D114-FDC5-E51C-793D-6EC2CF691D96}"/>
              </a:ext>
            </a:extLst>
          </p:cNvPr>
          <p:cNvGraphicFramePr>
            <a:graphicFrameLocks noGrp="1"/>
          </p:cNvGraphicFramePr>
          <p:nvPr>
            <p:ph sz="half" idx="14"/>
            <p:extLst>
              <p:ext uri="{D42A27DB-BD31-4B8C-83A1-F6EECF244321}">
                <p14:modId xmlns:p14="http://schemas.microsoft.com/office/powerpoint/2010/main" val="2326142405"/>
              </p:ext>
            </p:extLst>
          </p:nvPr>
        </p:nvGraphicFramePr>
        <p:xfrm>
          <a:off x="4156075" y="3190875"/>
          <a:ext cx="3192463" cy="3130550"/>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 Placeholder 26">
            <a:extLst>
              <a:ext uri="{FF2B5EF4-FFF2-40B4-BE49-F238E27FC236}">
                <a16:creationId xmlns:a16="http://schemas.microsoft.com/office/drawing/2014/main" id="{5379C88F-BD33-609D-C4BD-1629F572386D}"/>
              </a:ext>
            </a:extLst>
          </p:cNvPr>
          <p:cNvSpPr>
            <a:spLocks noGrp="1"/>
          </p:cNvSpPr>
          <p:nvPr>
            <p:ph type="body" sz="quarter" idx="15"/>
          </p:nvPr>
        </p:nvSpPr>
        <p:spPr>
          <a:xfrm>
            <a:off x="7932367" y="2304547"/>
            <a:ext cx="3192833" cy="614362"/>
          </a:xfrm>
          <a:solidFill>
            <a:srgbClr val="2B2A50"/>
          </a:solidFill>
        </p:spPr>
        <p:txBody>
          <a:bodyPr vert="horz" lIns="91440" tIns="45720" rIns="91440" bIns="45720" rtlCol="0" anchor="ctr">
            <a:normAutofit/>
          </a:bodyPr>
          <a:lstStyle/>
          <a:p>
            <a:r>
              <a:rPr lang="en-US" dirty="0"/>
              <a:t>2023–24</a:t>
            </a:r>
          </a:p>
        </p:txBody>
      </p:sp>
      <p:graphicFrame>
        <p:nvGraphicFramePr>
          <p:cNvPr id="144" name="Content Placeholder 143" descr="A pie chart for 2023–24: 35.54% improve student growth.">
            <a:extLst>
              <a:ext uri="{FF2B5EF4-FFF2-40B4-BE49-F238E27FC236}">
                <a16:creationId xmlns:a16="http://schemas.microsoft.com/office/drawing/2014/main" id="{68AB207E-B3EB-1AD6-6380-61E555D8FBD1}"/>
              </a:ext>
            </a:extLst>
          </p:cNvPr>
          <p:cNvGraphicFramePr>
            <a:graphicFrameLocks noGrp="1"/>
          </p:cNvGraphicFramePr>
          <p:nvPr>
            <p:ph sz="half" idx="16"/>
            <p:extLst>
              <p:ext uri="{D42A27DB-BD31-4B8C-83A1-F6EECF244321}">
                <p14:modId xmlns:p14="http://schemas.microsoft.com/office/powerpoint/2010/main" val="3866182936"/>
              </p:ext>
            </p:extLst>
          </p:nvPr>
        </p:nvGraphicFramePr>
        <p:xfrm>
          <a:off x="7932738" y="3190875"/>
          <a:ext cx="3190875" cy="3130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147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E14FE8D-BAAB-849B-93AD-A7DD87FD105A}"/>
              </a:ext>
              <a:ext uri="{C183D7F6-B498-43B3-948B-1728B52AA6E4}">
                <adec:decorative xmlns:adec="http://schemas.microsoft.com/office/drawing/2017/decorative" val="1"/>
              </a:ext>
            </a:extLst>
          </p:cNvPr>
          <p:cNvPicPr>
            <a:picLocks noGrp="1" noChangeAspect="1"/>
          </p:cNvPicPr>
          <p:nvPr>
            <p:ph sz="half" idx="1"/>
          </p:nvPr>
        </p:nvPicPr>
        <p:blipFill>
          <a:blip r:embed="rId3">
            <a:alphaModFix amt="90000"/>
            <a:extLst>
              <a:ext uri="{28A0092B-C50C-407E-A947-70E740481C1C}">
                <a14:useLocalDpi xmlns:a14="http://schemas.microsoft.com/office/drawing/2010/main" val="0"/>
              </a:ext>
            </a:extLst>
          </a:blip>
          <a:srcRect r="-954"/>
          <a:stretch/>
        </p:blipFill>
        <p:spPr>
          <a:xfrm>
            <a:off x="0" y="-1"/>
            <a:ext cx="12308305" cy="6925065"/>
          </a:xfrm>
        </p:spPr>
      </p:pic>
      <p:sp>
        <p:nvSpPr>
          <p:cNvPr id="2" name="Title 1">
            <a:extLst>
              <a:ext uri="{FF2B5EF4-FFF2-40B4-BE49-F238E27FC236}">
                <a16:creationId xmlns:a16="http://schemas.microsoft.com/office/drawing/2014/main" id="{71B64F9E-02EE-B2F6-39CD-563F30183EE6}"/>
              </a:ext>
            </a:extLst>
          </p:cNvPr>
          <p:cNvSpPr>
            <a:spLocks noGrp="1"/>
          </p:cNvSpPr>
          <p:nvPr>
            <p:ph type="title"/>
          </p:nvPr>
        </p:nvSpPr>
        <p:spPr>
          <a:xfrm>
            <a:off x="7164371" y="0"/>
            <a:ext cx="5027629" cy="1350431"/>
          </a:xfrm>
          <a:solidFill>
            <a:schemeClr val="bg1">
              <a:alpha val="90000"/>
            </a:schemeClr>
          </a:solidFill>
        </p:spPr>
        <p:txBody>
          <a:bodyPr/>
          <a:lstStyle/>
          <a:p>
            <a:pPr marL="287338"/>
            <a:r>
              <a:rPr lang="en-US" dirty="0">
                <a:solidFill>
                  <a:schemeClr val="tx1"/>
                </a:solidFill>
              </a:rPr>
              <a:t>Big Ideas</a:t>
            </a:r>
          </a:p>
        </p:txBody>
      </p:sp>
      <p:sp>
        <p:nvSpPr>
          <p:cNvPr id="6" name="Content Placeholder 5">
            <a:extLst>
              <a:ext uri="{FF2B5EF4-FFF2-40B4-BE49-F238E27FC236}">
                <a16:creationId xmlns:a16="http://schemas.microsoft.com/office/drawing/2014/main" id="{DF1A5BFB-EE87-2351-B22D-B6768EFA6DE4}"/>
              </a:ext>
            </a:extLst>
          </p:cNvPr>
          <p:cNvSpPr>
            <a:spLocks noGrp="1"/>
          </p:cNvSpPr>
          <p:nvPr>
            <p:ph sz="half" idx="2"/>
          </p:nvPr>
        </p:nvSpPr>
        <p:spPr>
          <a:xfrm>
            <a:off x="7164371" y="1350431"/>
            <a:ext cx="5027629" cy="5574633"/>
          </a:xfrm>
          <a:prstGeom prst="rect">
            <a:avLst/>
          </a:prstGeom>
          <a:solidFill>
            <a:srgbClr val="CFD5E7">
              <a:alpha val="89804"/>
            </a:srgbClr>
          </a:solidFill>
        </p:spPr>
        <p:txBody>
          <a:bodyPr lIns="274320" rIns="274320" anchor="ctr">
            <a:normAutofit/>
          </a:bodyPr>
          <a:lstStyle/>
          <a:p>
            <a:pPr marL="0" indent="0">
              <a:lnSpc>
                <a:spcPct val="100000"/>
              </a:lnSpc>
              <a:buNone/>
            </a:pPr>
            <a:r>
              <a:rPr lang="en-US" sz="2800" kern="100" dirty="0">
                <a:effectLst/>
                <a:latin typeface="Arial" panose="020B0604020202020204" pitchFamily="34" charset="0"/>
                <a:ea typeface="Aptos" panose="020B0004020202020204" pitchFamily="34" charset="0"/>
                <a:cs typeface="Arial" panose="020B0604020202020204" pitchFamily="34" charset="0"/>
              </a:rPr>
              <a:t>The framework organizes instruction around the Big Ideas that integrate multiple content standards, allowing teachers to guide students in connecting mathematical concepts within and across grade levels.</a:t>
            </a:r>
            <a:endParaRPr lang="en-US" sz="2800" dirty="0"/>
          </a:p>
        </p:txBody>
      </p:sp>
    </p:spTree>
    <p:extLst>
      <p:ext uri="{BB962C8B-B14F-4D97-AF65-F5344CB8AC3E}">
        <p14:creationId xmlns:p14="http://schemas.microsoft.com/office/powerpoint/2010/main" val="280500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64F9E-02EE-B2F6-39CD-563F30183EE6}"/>
              </a:ext>
              <a:ext uri="{C183D7F6-B498-43B3-948B-1728B52AA6E4}">
                <adec:decorative xmlns:adec="http://schemas.microsoft.com/office/drawing/2017/decorative" val="0"/>
              </a:ext>
            </a:extLst>
          </p:cNvPr>
          <p:cNvSpPr>
            <a:spLocks noGrp="1"/>
          </p:cNvSpPr>
          <p:nvPr>
            <p:ph type="title"/>
          </p:nvPr>
        </p:nvSpPr>
        <p:spPr>
          <a:xfrm>
            <a:off x="0" y="5821"/>
            <a:ext cx="4732256" cy="6852179"/>
          </a:xfrm>
          <a:solidFill>
            <a:srgbClr val="CFD5E7">
              <a:alpha val="90000"/>
            </a:srgbClr>
          </a:solidFill>
        </p:spPr>
        <p:txBody>
          <a:bodyPr/>
          <a:lstStyle/>
          <a:p>
            <a:pPr marL="287338"/>
            <a:r>
              <a:rPr lang="en-US" dirty="0">
                <a:solidFill>
                  <a:srgbClr val="2B2A50"/>
                </a:solidFill>
              </a:rPr>
              <a:t>The Mathematics Framework guides educators in designing math lessons. </a:t>
            </a:r>
          </a:p>
        </p:txBody>
      </p:sp>
      <p:pic>
        <p:nvPicPr>
          <p:cNvPr id="10" name="Content Placeholder 9">
            <a:extLst>
              <a:ext uri="{FF2B5EF4-FFF2-40B4-BE49-F238E27FC236}">
                <a16:creationId xmlns:a16="http://schemas.microsoft.com/office/drawing/2014/main" id="{FECC0867-40D8-CD74-63D8-8408BE9A0269}"/>
              </a:ext>
              <a:ext uri="{C183D7F6-B498-43B3-948B-1728B52AA6E4}">
                <adec:decorative xmlns:adec="http://schemas.microsoft.com/office/drawing/2017/decorative" val="1"/>
              </a:ext>
            </a:extLst>
          </p:cNvPr>
          <p:cNvPicPr>
            <a:picLocks noGrp="1" noChangeAspect="1"/>
          </p:cNvPicPr>
          <p:nvPr>
            <p:ph sz="half" idx="2"/>
          </p:nvPr>
        </p:nvPicPr>
        <p:blipFill rotWithShape="1">
          <a:blip r:embed="rId3">
            <a:alphaModFix amt="90000"/>
            <a:extLst>
              <a:ext uri="{28A0092B-C50C-407E-A947-70E740481C1C}">
                <a14:useLocalDpi xmlns:a14="http://schemas.microsoft.com/office/drawing/2010/main" val="0"/>
              </a:ext>
            </a:extLst>
          </a:blip>
          <a:srcRect/>
          <a:stretch/>
        </p:blipFill>
        <p:spPr>
          <a:xfrm>
            <a:off x="4732256" y="0"/>
            <a:ext cx="7459744" cy="6858000"/>
          </a:xfrm>
          <a:effectLst/>
        </p:spPr>
      </p:pic>
    </p:spTree>
    <p:extLst>
      <p:ext uri="{BB962C8B-B14F-4D97-AF65-F5344CB8AC3E}">
        <p14:creationId xmlns:p14="http://schemas.microsoft.com/office/powerpoint/2010/main" val="4189919480"/>
      </p:ext>
    </p:extLst>
  </p:cSld>
  <p:clrMapOvr>
    <a:masterClrMapping/>
  </p:clrMapOvr>
</p:sld>
</file>

<file path=ppt/theme/theme1.xml><?xml version="1.0" encoding="utf-8"?>
<a:theme xmlns:a="http://schemas.openxmlformats.org/drawingml/2006/main" name="Office Theme">
  <a:themeElements>
    <a:clrScheme name="CAA">
      <a:dk1>
        <a:sysClr val="windowText" lastClr="000000"/>
      </a:dk1>
      <a:lt1>
        <a:sysClr val="window" lastClr="FFFFFF"/>
      </a:lt1>
      <a:dk2>
        <a:srgbClr val="423B6A"/>
      </a:dk2>
      <a:lt2>
        <a:srgbClr val="E9E7F1"/>
      </a:lt2>
      <a:accent1>
        <a:srgbClr val="423B6A"/>
      </a:accent1>
      <a:accent2>
        <a:srgbClr val="E9E7F1"/>
      </a:accent2>
      <a:accent3>
        <a:srgbClr val="6359A1"/>
      </a:accent3>
      <a:accent4>
        <a:srgbClr val="9790C2"/>
      </a:accent4>
      <a:accent5>
        <a:srgbClr val="E9E7F1"/>
      </a:accent5>
      <a:accent6>
        <a:srgbClr val="423B6A"/>
      </a:accent6>
      <a:hlink>
        <a:srgbClr val="0000FF"/>
      </a:hlink>
      <a:folHlink>
        <a:srgbClr val="7030A0"/>
      </a:folHlink>
    </a:clrScheme>
    <a:fontScheme name="Aria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2268</Words>
  <Application>Microsoft Office PowerPoint</Application>
  <PresentationFormat>Widescreen</PresentationFormat>
  <Paragraphs>170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Cambria Math</vt:lpstr>
      <vt:lpstr>Segoe UI</vt:lpstr>
      <vt:lpstr>Wingdings</vt:lpstr>
      <vt:lpstr>Office Theme</vt:lpstr>
      <vt:lpstr>Mathematics Framework Slides for Local Educational Agencies to Use When Talking to Families</vt:lpstr>
      <vt:lpstr>How to Customize This Deck</vt:lpstr>
      <vt:lpstr>Mathematics Framework</vt:lpstr>
      <vt:lpstr>The 2023 Mathematics Framework</vt:lpstr>
      <vt:lpstr>Why a New Framework?</vt:lpstr>
      <vt:lpstr>Another Reason for a New Framework</vt:lpstr>
      <vt:lpstr>Supporting Student Growth  in Mathematics</vt:lpstr>
      <vt:lpstr>Big Ideas</vt:lpstr>
      <vt:lpstr>The Mathematics Framework guides educators in designing math lessons. </vt:lpstr>
      <vt:lpstr>Students  and Math</vt:lpstr>
      <vt:lpstr>A Middle School Example</vt:lpstr>
      <vt:lpstr>An Elementary School Example</vt:lpstr>
      <vt:lpstr>Students  and Math Revisited</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Framework PowerPoint for Talking to Families - Mathematics Framework (CA Dept of Education)</dc:title>
  <dc:subject>This PowerPoint is for the Mathematics Framework for California Public Schools, Kindergarten through Grade Twelve PowerPoint for Talking to Families.</dc:subject>
  <cp:lastModifiedBy/>
  <cp:revision>1</cp:revision>
  <dcterms:created xsi:type="dcterms:W3CDTF">2025-08-18T17:50:46Z</dcterms:created>
  <dcterms:modified xsi:type="dcterms:W3CDTF">2025-08-27T20:16:08Z</dcterms:modified>
  <dc:language/>
</cp:coreProperties>
</file>