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9" r:id="rId1"/>
  </p:sldMasterIdLst>
  <p:notesMasterIdLst>
    <p:notesMasterId r:id="rId33"/>
  </p:notesMasterIdLst>
  <p:handoutMasterIdLst>
    <p:handoutMasterId r:id="rId34"/>
  </p:handoutMasterIdLst>
  <p:sldIdLst>
    <p:sldId id="484" r:id="rId2"/>
    <p:sldId id="555" r:id="rId3"/>
    <p:sldId id="524" r:id="rId4"/>
    <p:sldId id="507" r:id="rId5"/>
    <p:sldId id="543" r:id="rId6"/>
    <p:sldId id="576" r:id="rId7"/>
    <p:sldId id="572" r:id="rId8"/>
    <p:sldId id="577" r:id="rId9"/>
    <p:sldId id="571" r:id="rId10"/>
    <p:sldId id="544" r:id="rId11"/>
    <p:sldId id="583" r:id="rId12"/>
    <p:sldId id="578" r:id="rId13"/>
    <p:sldId id="580" r:id="rId14"/>
    <p:sldId id="579" r:id="rId15"/>
    <p:sldId id="581" r:id="rId16"/>
    <p:sldId id="573" r:id="rId17"/>
    <p:sldId id="547" r:id="rId18"/>
    <p:sldId id="552" r:id="rId19"/>
    <p:sldId id="584" r:id="rId20"/>
    <p:sldId id="561" r:id="rId21"/>
    <p:sldId id="574" r:id="rId22"/>
    <p:sldId id="582" r:id="rId23"/>
    <p:sldId id="565" r:id="rId24"/>
    <p:sldId id="567" r:id="rId25"/>
    <p:sldId id="575" r:id="rId26"/>
    <p:sldId id="562" r:id="rId27"/>
    <p:sldId id="564" r:id="rId28"/>
    <p:sldId id="566" r:id="rId29"/>
    <p:sldId id="541" r:id="rId30"/>
    <p:sldId id="550" r:id="rId31"/>
    <p:sldId id="551" r:id="rId32"/>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1AE5AF-AA8E-47C2-B17C-D99C174EC9A0}" v="1" dt="2024-05-10T18:20:41.1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84959" autoAdjust="0"/>
  </p:normalViewPr>
  <p:slideViewPr>
    <p:cSldViewPr snapToGrid="0">
      <p:cViewPr varScale="1">
        <p:scale>
          <a:sx n="95" d="100"/>
          <a:sy n="95" d="100"/>
        </p:scale>
        <p:origin x="1272"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684"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DB7CBA-8FB1-4216-AF96-74550129B046}"/>
              </a:ext>
            </a:extLst>
          </p:cNvPr>
          <p:cNvSpPr>
            <a:spLocks noGrp="1"/>
          </p:cNvSpPr>
          <p:nvPr>
            <p:ph type="hdr" sz="quarter"/>
          </p:nvPr>
        </p:nvSpPr>
        <p:spPr>
          <a:xfrm>
            <a:off x="1" y="0"/>
            <a:ext cx="3038475" cy="466726"/>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AD0CC39-5341-471A-8794-B1EA155A2C0A}"/>
              </a:ext>
            </a:extLst>
          </p:cNvPr>
          <p:cNvSpPr>
            <a:spLocks noGrp="1"/>
          </p:cNvSpPr>
          <p:nvPr>
            <p:ph type="dt" sz="quarter" idx="1"/>
          </p:nvPr>
        </p:nvSpPr>
        <p:spPr>
          <a:xfrm>
            <a:off x="3970338" y="0"/>
            <a:ext cx="3038475" cy="466726"/>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D867AD67-9BBC-4553-B6CB-E561240106AD}" type="datetimeFigureOut">
              <a:rPr lang="en-US"/>
              <a:pPr>
                <a:defRPr/>
              </a:pPr>
              <a:t>6/20/2024</a:t>
            </a:fld>
            <a:endParaRPr lang="en-US"/>
          </a:p>
        </p:txBody>
      </p:sp>
      <p:sp>
        <p:nvSpPr>
          <p:cNvPr id="4" name="Footer Placeholder 3">
            <a:extLst>
              <a:ext uri="{FF2B5EF4-FFF2-40B4-BE49-F238E27FC236}">
                <a16:creationId xmlns:a16="http://schemas.microsoft.com/office/drawing/2014/main" id="{F62B988A-97F9-4524-8EEF-22E6CC312FAD}"/>
              </a:ext>
            </a:extLst>
          </p:cNvPr>
          <p:cNvSpPr>
            <a:spLocks noGrp="1"/>
          </p:cNvSpPr>
          <p:nvPr>
            <p:ph type="ftr" sz="quarter" idx="2"/>
          </p:nvPr>
        </p:nvSpPr>
        <p:spPr>
          <a:xfrm>
            <a:off x="1" y="8829676"/>
            <a:ext cx="3038475" cy="466726"/>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752084E-2B88-4821-BF84-668B3F966BF4}"/>
              </a:ext>
            </a:extLst>
          </p:cNvPr>
          <p:cNvSpPr>
            <a:spLocks noGrp="1"/>
          </p:cNvSpPr>
          <p:nvPr>
            <p:ph type="sldNum" sz="quarter" idx="3"/>
          </p:nvPr>
        </p:nvSpPr>
        <p:spPr>
          <a:xfrm>
            <a:off x="3970338" y="8829676"/>
            <a:ext cx="3038475" cy="466726"/>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C8278FB8-3C65-4CA2-8A1C-660AEA58BDF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6B7B96-D356-4CBA-80B2-6BC313174258}"/>
              </a:ext>
            </a:extLst>
          </p:cNvPr>
          <p:cNvSpPr>
            <a:spLocks noGrp="1"/>
          </p:cNvSpPr>
          <p:nvPr>
            <p:ph type="hdr" sz="quarter"/>
          </p:nvPr>
        </p:nvSpPr>
        <p:spPr>
          <a:xfrm>
            <a:off x="1" y="0"/>
            <a:ext cx="3038475" cy="466726"/>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B1CE50-FDD6-4501-B23E-4C0EB3C8A957}"/>
              </a:ext>
            </a:extLst>
          </p:cNvPr>
          <p:cNvSpPr>
            <a:spLocks noGrp="1"/>
          </p:cNvSpPr>
          <p:nvPr>
            <p:ph type="dt" idx="1"/>
          </p:nvPr>
        </p:nvSpPr>
        <p:spPr>
          <a:xfrm>
            <a:off x="3970338" y="0"/>
            <a:ext cx="3038475" cy="466726"/>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44CD8F1-08C2-414F-9B65-270EEF9F34FE}" type="datetimeFigureOut">
              <a:rPr lang="en-US"/>
              <a:pPr>
                <a:defRPr/>
              </a:pPr>
              <a:t>6/20/2024</a:t>
            </a:fld>
            <a:endParaRPr lang="en-US"/>
          </a:p>
        </p:txBody>
      </p:sp>
      <p:sp>
        <p:nvSpPr>
          <p:cNvPr id="4" name="Slide Image Placeholder 3">
            <a:extLst>
              <a:ext uri="{FF2B5EF4-FFF2-40B4-BE49-F238E27FC236}">
                <a16:creationId xmlns:a16="http://schemas.microsoft.com/office/drawing/2014/main" id="{F4FFE410-9BE3-47EA-B1F0-F4C238CD4653}"/>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ACFF1247-9FC2-46C0-86DE-C37F62C9BDD9}"/>
              </a:ext>
            </a:extLst>
          </p:cNvPr>
          <p:cNvSpPr>
            <a:spLocks noGrp="1"/>
          </p:cNvSpPr>
          <p:nvPr>
            <p:ph type="body" sz="quarter" idx="3"/>
          </p:nvPr>
        </p:nvSpPr>
        <p:spPr>
          <a:xfrm>
            <a:off x="701675" y="4473576"/>
            <a:ext cx="5607050" cy="3660774"/>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224BF7-47F2-41F3-A8B1-6EF48A49106B}"/>
              </a:ext>
            </a:extLst>
          </p:cNvPr>
          <p:cNvSpPr>
            <a:spLocks noGrp="1"/>
          </p:cNvSpPr>
          <p:nvPr>
            <p:ph type="ftr" sz="quarter" idx="4"/>
          </p:nvPr>
        </p:nvSpPr>
        <p:spPr>
          <a:xfrm>
            <a:off x="1" y="8829676"/>
            <a:ext cx="3038475" cy="466726"/>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03FB7B4-8CFC-4D5A-A51D-7F23CEDC78F6}"/>
              </a:ext>
            </a:extLst>
          </p:cNvPr>
          <p:cNvSpPr>
            <a:spLocks noGrp="1"/>
          </p:cNvSpPr>
          <p:nvPr>
            <p:ph type="sldNum" sz="quarter" idx="5"/>
          </p:nvPr>
        </p:nvSpPr>
        <p:spPr>
          <a:xfrm>
            <a:off x="3970338" y="8829676"/>
            <a:ext cx="3038475" cy="466726"/>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304A2215-1BF1-42D8-B0E0-23F63889CAEC}" type="slidenum">
              <a:rPr lang="en-US" altLang="en-US"/>
              <a:pPr/>
              <a:t>‹#›</a:t>
            </a:fld>
            <a:endParaRPr lang="en-US" altLang="en-US"/>
          </a:p>
        </p:txBody>
      </p:sp>
    </p:spTree>
    <p:extLst>
      <p:ext uri="{BB962C8B-B14F-4D97-AF65-F5344CB8AC3E}">
        <p14:creationId xmlns:p14="http://schemas.microsoft.com/office/powerpoint/2010/main" val="1249718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e.ca.gov/pd/ti/tii-webinars.asp"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e.ca.gov/fg/aa/co/ca24assurancestoc.asp"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mailto:conappsupport@cde.ca.gov"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conappsupport@cde.ca.gov"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MCordova@cde.ca.gov"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cde.ca.gov/fg/aa/co/ca22sinsppc.asp"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3.cde.ca.gov/CARS/app/logon.aspx"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mailto:MCordova@cde.ca.gov"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LCAPAddendum@cde.ca.gov"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cde.ca.gov/fg/aa/co/ca22sinslcapfac.asp"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3.cde.ca.gov/CARS/app/logon.aspx"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mailto:LCAPAddendum@cde.ca.gov"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e.ca.gov/fg/aa/co/ca22sinsaf.asp"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3.cde.ca.gov/CARS/app/logon.aspx"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mailto:ConAppSupport@cde.ca.gov" TargetMode="External"/><Relationship Id="rId4" Type="http://schemas.openxmlformats.org/officeDocument/2006/relationships/hyperlink" Target="https://www.cde.ca.gov/fg/aa/rp/tvpaaltfunduseauth.asp"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e.ca.gov/fg/aa/co/carscalendar.as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mailto:TitleIV@cde.ca.gov" TargetMode="External"/><Relationship Id="rId3" Type="http://schemas.openxmlformats.org/officeDocument/2006/relationships/hyperlink" Target="mailto:SHanna@cde.ca.gov" TargetMode="External"/><Relationship Id="rId7" Type="http://schemas.openxmlformats.org/officeDocument/2006/relationships/hyperlink" Target="mailto:gndirang@cde.ca.gov"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mailto:lfassett@cde.ca.gov" TargetMode="External"/><Relationship Id="rId5" Type="http://schemas.openxmlformats.org/officeDocument/2006/relationships/hyperlink" Target="https://www.cde.ca.gov/fg/aa/co/ca24sinsnpsc.asp" TargetMode="External"/><Relationship Id="rId4" Type="http://schemas.openxmlformats.org/officeDocument/2006/relationships/hyperlink" Target="mailto:RDeRose@cde.ca.gov"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3.cde.ca.gov/CARS/app/logon.aspx"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cde.ca.gov/fg/aa/co/ca23winst2andt3npsp.asp" TargetMode="External"/><Relationship Id="rId5" Type="http://schemas.openxmlformats.org/officeDocument/2006/relationships/hyperlink" Target="https://www.cde.ca.gov/fg/aa/co/cars.asp" TargetMode="External"/><Relationship Id="rId4" Type="http://schemas.openxmlformats.org/officeDocument/2006/relationships/hyperlink" Target="https://www.cde.ca.gov/fg/aa/co/ca24sinsnpsc.asp"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3.cde.ca.gov/CARS/app/logon.aspx"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cde.ca.gov/fg/aa/co/ca24sinst2pafyer12.asp"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de.ca.gov/fg/aa/rp/tvpaaltfunduseauth.asp"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cde.ca.gov/pd/ti/tii-webinars.asp"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3.cde.ca.gov/CARS/app/logon.aspx"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cde.ca.gov/fg/aa/co/ca24sinst2exprpt24.asp"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de.ca.gov/fg/aa/rp/tvpaaltfunduseauth.asp"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cde.ca.gov/pd/ti/tii-webinars.asp"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de.ca.gov/pd/ti/" TargetMode="External"/><Relationship Id="rId7" Type="http://schemas.openxmlformats.org/officeDocument/2006/relationships/hyperlink" Target="mailto:ConAppSupport@cde.ca.gov"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mailto:join-consolidated-application@mlist.cde.ca.gov" TargetMode="External"/><Relationship Id="rId5" Type="http://schemas.openxmlformats.org/officeDocument/2006/relationships/hyperlink" Target="http://www.cde.ca.gov/fg/aa/co/cars.asp" TargetMode="External"/><Relationship Id="rId4" Type="http://schemas.openxmlformats.org/officeDocument/2006/relationships/hyperlink" Target="mailto:join-Title-II@mlist.cde.ca.gov"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mailto:TitleII@cde.ca.gov"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mailto:ConAppSupport@cde.ca.gov"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e.ca.gov/re/lc/"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cde.ca.gov/fg/aa/co/index.asp" TargetMode="External"/><Relationship Id="rId5" Type="http://schemas.openxmlformats.org/officeDocument/2006/relationships/hyperlink" Target="https://www3.cde.ca.gov/CARS/app/logon.aspx" TargetMode="External"/><Relationship Id="rId4" Type="http://schemas.openxmlformats.org/officeDocument/2006/relationships/hyperlink" Target="https://www.cde.ca.gov/re/lc/addendumguidance.asp"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3.cde.ca.gov/CARS/app/logon.aspx"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cde.ca.gov/fg/aa/co/ca22sinsca.asp"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e.ca.gov/fg/aa/co/ca24sinsca.asp"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cde.ca.gov/ta/cr/" TargetMode="External"/><Relationship Id="rId4" Type="http://schemas.openxmlformats.org/officeDocument/2006/relationships/hyperlink" Target="https://www.cde.ca.gov/fg/aa/co/ca22assurancestoc.asp"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3.cde.ca.gov/CARS/app/logon.aspx"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mailto:conappsupport@cde.ca.gov" TargetMode="External"/><Relationship Id="rId5" Type="http://schemas.openxmlformats.org/officeDocument/2006/relationships/hyperlink" Target="https://www.cde.ca.gov/fg/aa/co/ca24assurancestoc.asp" TargetMode="External"/><Relationship Id="rId4" Type="http://schemas.openxmlformats.org/officeDocument/2006/relationships/hyperlink" Target="mailto:ConAppSupport@cde.ca.gov"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e.ca.gov/fg/aa/co/ca22assurancestoc.asp"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cde.ca.gov/fg/aa/co/ca22assurancet2seins.asp" TargetMode="External"/><Relationship Id="rId5" Type="http://schemas.openxmlformats.org/officeDocument/2006/relationships/hyperlink" Target="https://www.cde.ca.gov/fg/aa/co/ca24assuranceleaplan.asp" TargetMode="External"/><Relationship Id="rId4" Type="http://schemas.openxmlformats.org/officeDocument/2006/relationships/hyperlink" Target="https://www.cde.ca.gov/fg/fo/fm/generalassurances2024-25.asp"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Good afternoon, thank you for taking the time to learn more about the Consolidated Application &amp; Reporting System (CARS) Spring Release. My name is Lisa Fassett and I am one of the Title II, Part A team members. </a:t>
            </a:r>
          </a:p>
          <a:p>
            <a:pPr marL="0" marR="0" lvl="0" indent="0" algn="l" defTabSz="924367" rtl="0" eaLnBrk="0" fontAlgn="base" latinLnBrk="0" hangingPunct="0">
              <a:lnSpc>
                <a:spcPct val="100000"/>
              </a:lnSpc>
              <a:spcBef>
                <a:spcPct val="30000"/>
              </a:spcBef>
              <a:spcAft>
                <a:spcPct val="0"/>
              </a:spcAft>
              <a:buClrTx/>
              <a:buSzTx/>
              <a:buFontTx/>
              <a:buNone/>
              <a:tabLst/>
              <a:defRPr/>
            </a:pPr>
            <a:endParaRPr lang="en-US" b="0" dirty="0">
              <a:latin typeface="Arial" panose="020B0604020202020204" pitchFamily="34" charset="0"/>
              <a:cs typeface="Arial" panose="020B0604020202020204" pitchFamily="34" charset="0"/>
            </a:endParaRPr>
          </a:p>
          <a:p>
            <a:pPr marL="0" marR="0" lvl="0" indent="0" algn="l" defTabSz="924367" rtl="0" eaLnBrk="0" fontAlgn="base" latinLnBrk="0" hangingPunct="0">
              <a:lnSpc>
                <a:spcPct val="100000"/>
              </a:lnSpc>
              <a:spcBef>
                <a:spcPct val="30000"/>
              </a:spcBef>
              <a:spcAft>
                <a:spcPct val="0"/>
              </a:spcAft>
              <a:buClrTx/>
              <a:buSzTx/>
              <a:buFontTx/>
              <a:buNone/>
              <a:tabLst/>
              <a:defRPr/>
            </a:pPr>
            <a:r>
              <a:rPr lang="en-US" b="0" dirty="0">
                <a:latin typeface="Arial" panose="020B0604020202020204" pitchFamily="34" charset="0"/>
                <a:cs typeface="Arial" panose="020B0604020202020204" pitchFamily="34" charset="0"/>
              </a:rPr>
              <a:t>Additional Title II, Part A Team members joining us in the Chat today are Alice Ng from the Professional Learning Support Division, and Tamara Dow from the Education Data Office. </a:t>
            </a:r>
          </a:p>
          <a:p>
            <a:pPr marL="0" marR="0" lvl="0" indent="0" algn="l" defTabSz="924367" rtl="0" eaLnBrk="0" fontAlgn="base" latinLnBrk="0" hangingPunct="0">
              <a:lnSpc>
                <a:spcPct val="100000"/>
              </a:lnSpc>
              <a:spcBef>
                <a:spcPct val="30000"/>
              </a:spcBef>
              <a:spcAft>
                <a:spcPct val="0"/>
              </a:spcAft>
              <a:buClrTx/>
              <a:buSzTx/>
              <a:buFontTx/>
              <a:buNone/>
              <a:tabLst/>
              <a:defRPr/>
            </a:pPr>
            <a:endParaRPr lang="en-US" dirty="0">
              <a:cs typeface="Calibri"/>
            </a:endParaRPr>
          </a:p>
          <a:p>
            <a:r>
              <a:rPr lang="en-US" dirty="0">
                <a:cs typeface="Calibri"/>
              </a:rPr>
              <a:t>Today we will go over the Title II, Part A Spring forms in the CARS, the timeline, and provide links to information and additional resources in the chat or at the end of the PowerPoint. </a:t>
            </a:r>
          </a:p>
          <a:p>
            <a:endParaRPr lang="en-US" dirty="0">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cs typeface="Calibri"/>
              </a:rPr>
              <a:t>Please use the Chat to ask </a:t>
            </a:r>
            <a:r>
              <a:rPr lang="en-US" b="0" dirty="0">
                <a:cs typeface="Calibri"/>
              </a:rPr>
              <a:t>questions about the </a:t>
            </a:r>
            <a:r>
              <a:rPr lang="en-US" sz="1200" b="0" i="0" dirty="0">
                <a:solidFill>
                  <a:srgbClr val="000000"/>
                </a:solidFill>
                <a:effectLst/>
                <a:latin typeface="Helvetica Neue"/>
              </a:rPr>
              <a:t>CARS Spring forms. </a:t>
            </a:r>
            <a:r>
              <a:rPr lang="en-US" sz="1200" b="1" i="0" dirty="0">
                <a:solidFill>
                  <a:srgbClr val="000000"/>
                </a:solidFill>
                <a:effectLst/>
                <a:latin typeface="Helvetica Neue"/>
              </a:rPr>
              <a:t>Although the focus of today’s webinar is the CARS Spring forms. For questions regarding the Title II, Part A Program, please contact our office. Our contact information is presented at the end of the presentation.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i="0" dirty="0">
              <a:solidFill>
                <a:srgbClr val="000000"/>
              </a:solidFill>
              <a:effectLst/>
              <a:latin typeface="Helvetica Neue"/>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cs typeface="Calibri"/>
              </a:rPr>
              <a:t>A copy of the PPT will be posted to the Title II, Part A Technical Assistance Webinar web page: </a:t>
            </a:r>
            <a:r>
              <a:rPr lang="en-US" sz="1800" u="sng" kern="100" dirty="0">
                <a:solidFill>
                  <a:srgbClr val="0563C1"/>
                </a:solidFill>
                <a:ea typeface="Calibri" panose="020F0502020204030204" pitchFamily="34" charset="0"/>
                <a:cs typeface="Times New Roman" panose="02020603050405020304" pitchFamily="18" charset="0"/>
                <a:hlinkClick r:id="rId3"/>
              </a:rPr>
              <a:t>https://www.cde.ca.gov/pd/ti/tii-webinars.asp</a:t>
            </a:r>
            <a:r>
              <a:rPr lang="en-US" sz="1800" u="none" kern="100" dirty="0">
                <a:solidFill>
                  <a:srgbClr val="0563C1"/>
                </a:solidFill>
                <a:ea typeface="Calibri" panose="020F0502020204030204" pitchFamily="34" charset="0"/>
                <a:cs typeface="Times New Roman" panose="02020603050405020304" pitchFamily="18" charset="0"/>
              </a:rPr>
              <a:t>. </a:t>
            </a:r>
            <a:r>
              <a:rPr lang="en-US" sz="1800" b="1" kern="100" dirty="0">
                <a:solidFill>
                  <a:srgbClr val="0563C1"/>
                </a:solidFill>
                <a:ea typeface="Calibri" panose="020F0502020204030204" pitchFamily="34" charset="0"/>
                <a:cs typeface="Times New Roman" panose="02020603050405020304" pitchFamily="18" charset="0"/>
              </a:rPr>
              <a:t>A link </a:t>
            </a:r>
            <a:r>
              <a:rPr lang="en-US" b="1" kern="100" dirty="0">
                <a:ea typeface="Calibri" panose="020F0502020204030204" pitchFamily="34" charset="0"/>
                <a:cs typeface="Times New Roman" panose="02020603050405020304" pitchFamily="18" charset="0"/>
              </a:rPr>
              <a:t>is provided in the Chat.</a:t>
            </a:r>
            <a:r>
              <a:rPr lang="en-US" dirty="0">
                <a:cs typeface="Calibri"/>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i="1" dirty="0"/>
          </a:p>
          <a:p>
            <a:endParaRPr lang="en-US" dirty="0">
              <a:cs typeface="Calibri"/>
            </a:endParaRP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a:t>
            </a:fld>
            <a:endParaRPr lang="en-US" altLang="en-US"/>
          </a:p>
        </p:txBody>
      </p:sp>
    </p:spTree>
    <p:extLst>
      <p:ext uri="{BB962C8B-B14F-4D97-AF65-F5344CB8AC3E}">
        <p14:creationId xmlns:p14="http://schemas.microsoft.com/office/powerpoint/2010/main" val="316395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A screenshot of the </a:t>
            </a:r>
            <a:r>
              <a:rPr lang="en-US" u="none" dirty="0" err="1"/>
              <a:t>ConApp</a:t>
            </a:r>
            <a:r>
              <a:rPr lang="en-US" u="none" dirty="0"/>
              <a:t> Legal Assurances web page: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https://www.cde.ca.gov/fg/aa/co/ca24assurancestoc.asp</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b="1" i="0" kern="1200" dirty="0">
                <a:solidFill>
                  <a:schemeClr val="tx1"/>
                </a:solidFill>
                <a:effectLst/>
                <a:latin typeface="+mn-lt"/>
                <a:ea typeface="+mn-ea"/>
                <a:cs typeface="+mn-cs"/>
              </a:rPr>
              <a:t>This link was previously provided in the Chat. </a:t>
            </a:r>
            <a:endParaRPr lang="en-US" u="none" dirty="0"/>
          </a:p>
          <a:p>
            <a:endParaRPr lang="en-US" dirty="0"/>
          </a:p>
          <a:p>
            <a:r>
              <a:rPr lang="en-US" dirty="0"/>
              <a:t>The three items required for the Title II, Part A application (are highlighted in yellow):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General Assurances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Local Educational Agency Plan General Assurances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Title II, Part A, Supporting Effective Instruction Assurances</a:t>
            </a:r>
          </a:p>
          <a:p>
            <a:endParaRPr lang="en-US" dirty="0"/>
          </a:p>
          <a:p>
            <a:r>
              <a:rPr lang="en-US" b="1" i="0" dirty="0">
                <a:solidFill>
                  <a:srgbClr val="006699"/>
                </a:solidFill>
                <a:effectLst/>
                <a:highlight>
                  <a:srgbClr val="FFFFFF"/>
                </a:highlight>
                <a:latin typeface="Helvetica Neue"/>
              </a:rPr>
              <a:t>CDE Contact:</a:t>
            </a:r>
          </a:p>
          <a:p>
            <a:r>
              <a:rPr lang="en-US" b="0" i="0" dirty="0">
                <a:solidFill>
                  <a:srgbClr val="006699"/>
                </a:solidFill>
                <a:effectLst/>
                <a:highlight>
                  <a:srgbClr val="FFFFFF"/>
                </a:highlight>
                <a:latin typeface="Helvetica Neue"/>
              </a:rPr>
              <a:t>Education Data Office, </a:t>
            </a:r>
            <a:r>
              <a:rPr lang="en-US" b="0" i="0" u="sng" dirty="0">
                <a:solidFill>
                  <a:srgbClr val="006699"/>
                </a:solidFill>
                <a:effectLst/>
                <a:highlight>
                  <a:srgbClr val="FFFFFF"/>
                </a:highlight>
                <a:latin typeface="Helvetica Neue"/>
                <a:hlinkClick r:id="rId4"/>
              </a:rPr>
              <a:t>conappsupport@cde.ca.gov</a:t>
            </a:r>
            <a:r>
              <a:rPr lang="en-US" b="0" i="0" u="sng" dirty="0">
                <a:solidFill>
                  <a:srgbClr val="006699"/>
                </a:solidFill>
                <a:effectLst/>
                <a:highlight>
                  <a:srgbClr val="FFFFFF"/>
                </a:highlight>
                <a:latin typeface="Helvetica Neue"/>
              </a:rPr>
              <a:t>,</a:t>
            </a:r>
            <a:r>
              <a:rPr lang="en-US" b="0" i="0" dirty="0">
                <a:solidFill>
                  <a:srgbClr val="006699"/>
                </a:solidFill>
                <a:effectLst/>
                <a:highlight>
                  <a:srgbClr val="FFFFFF"/>
                </a:highlight>
                <a:latin typeface="Helvetica Neue"/>
              </a:rPr>
              <a:t> 916-319-0297</a:t>
            </a:r>
            <a:endParaRPr lang="en-US" b="0" dirty="0"/>
          </a:p>
          <a:p>
            <a:endParaRPr lang="en-US" dirty="0"/>
          </a:p>
          <a:p>
            <a:endParaRPr lang="en-US" dirty="0"/>
          </a:p>
          <a:p>
            <a:r>
              <a:rPr lang="en-US" b="1" u="sng" dirty="0"/>
              <a:t>Long Description:</a:t>
            </a:r>
          </a:p>
          <a:p>
            <a:endParaRPr lang="en-US" b="1" u="sng"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1E5100"/>
                </a:solidFill>
                <a:effectLst/>
                <a:highlight>
                  <a:srgbClr val="FFFFFF"/>
                </a:highlight>
                <a:latin typeface="Arial" panose="020B0604020202020204" pitchFamily="34" charset="0"/>
              </a:rPr>
              <a:t>Consolidated Application Legal Assurances</a:t>
            </a:r>
          </a:p>
          <a:p>
            <a:r>
              <a:rPr lang="en-US" dirty="0"/>
              <a:t>Consolidated Application (</a:t>
            </a:r>
            <a:r>
              <a:rPr lang="en-US" dirty="0" err="1"/>
              <a:t>ConApp</a:t>
            </a:r>
            <a:r>
              <a:rPr lang="en-US" dirty="0"/>
              <a:t>) Legal Assurances and Certifications required for local educational agencies applying for </a:t>
            </a:r>
            <a:r>
              <a:rPr lang="en-US" dirty="0" err="1"/>
              <a:t>ConApp</a:t>
            </a:r>
            <a:r>
              <a:rPr lang="en-US" dirty="0"/>
              <a:t> funds in fiscal year 2022–23.</a:t>
            </a:r>
          </a:p>
          <a:p>
            <a:endParaRPr lang="en-US" dirty="0"/>
          </a:p>
          <a:p>
            <a:r>
              <a:rPr lang="en-US" dirty="0"/>
              <a:t>The applicant agency, by signature of its authorized representative (district superintendent or designee) on the Certification of Assurances or on the first page of the application, hereby assures the California State Board of Education that the agency will adhere to the following legal assurances.</a:t>
            </a:r>
          </a:p>
          <a:p>
            <a:endParaRPr lang="en-US" dirty="0"/>
          </a:p>
          <a:p>
            <a:pPr marL="171450" indent="-171450">
              <a:buFont typeface="Arial" panose="020B0604020202020204" pitchFamily="34" charset="0"/>
              <a:buChar char="•"/>
            </a:pPr>
            <a:r>
              <a:rPr lang="en-US" dirty="0"/>
              <a:t>General Assurances</a:t>
            </a:r>
          </a:p>
          <a:p>
            <a:pPr marL="171450" indent="-171450">
              <a:buFont typeface="Arial" panose="020B0604020202020204" pitchFamily="34" charset="0"/>
              <a:buChar char="•"/>
            </a:pPr>
            <a:r>
              <a:rPr lang="en-US" dirty="0"/>
              <a:t>Local Educational Agency Plan General Assurances</a:t>
            </a:r>
          </a:p>
          <a:p>
            <a:pPr marL="171450" indent="-171450">
              <a:buFont typeface="Arial" panose="020B0604020202020204" pitchFamily="34" charset="0"/>
              <a:buChar char="•"/>
            </a:pPr>
            <a:r>
              <a:rPr lang="en-US" dirty="0"/>
              <a:t>Title I, Part A, Local Educational Agency Plan Assurances</a:t>
            </a:r>
          </a:p>
          <a:p>
            <a:pPr marL="171450" indent="-171450">
              <a:buFont typeface="Arial" panose="020B0604020202020204" pitchFamily="34" charset="0"/>
              <a:buChar char="•"/>
            </a:pPr>
            <a:r>
              <a:rPr lang="en-US" dirty="0"/>
              <a:t>Title I, Part A Comparability Assurances</a:t>
            </a:r>
          </a:p>
          <a:p>
            <a:pPr marL="171450" indent="-171450">
              <a:buFont typeface="Arial" panose="020B0604020202020204" pitchFamily="34" charset="0"/>
              <a:buChar char="•"/>
            </a:pPr>
            <a:r>
              <a:rPr lang="en-US" dirty="0"/>
              <a:t>Title I, Part A Participation of Students Enrolled in Private Schools Assurances</a:t>
            </a:r>
          </a:p>
          <a:p>
            <a:pPr marL="171450" indent="-171450">
              <a:buFont typeface="Arial" panose="020B0604020202020204" pitchFamily="34" charset="0"/>
              <a:buChar char="•"/>
            </a:pPr>
            <a:r>
              <a:rPr lang="en-US" dirty="0"/>
              <a:t>Title I, Part A Education for Children in Foster Care</a:t>
            </a:r>
          </a:p>
          <a:p>
            <a:pPr marL="171450" indent="-171450">
              <a:buFont typeface="Arial" panose="020B0604020202020204" pitchFamily="34" charset="0"/>
              <a:buChar char="•"/>
            </a:pPr>
            <a:r>
              <a:rPr lang="en-US" dirty="0"/>
              <a:t>Title I, Part A, Title X, Part C, Education for Homeless Children and Youths</a:t>
            </a:r>
          </a:p>
          <a:p>
            <a:pPr marL="171450" indent="-171450">
              <a:buFont typeface="Arial" panose="020B0604020202020204" pitchFamily="34" charset="0"/>
              <a:buChar char="•"/>
            </a:pPr>
            <a:r>
              <a:rPr lang="en-US" dirty="0"/>
              <a:t>Title II, Part A, Supporting Effective Instruction Assurances</a:t>
            </a:r>
          </a:p>
          <a:p>
            <a:pPr marL="171450" indent="-171450">
              <a:buFont typeface="Arial" panose="020B0604020202020204" pitchFamily="34" charset="0"/>
              <a:buChar char="•"/>
            </a:pPr>
            <a:r>
              <a:rPr lang="en-US" dirty="0"/>
              <a:t>Title III English Learner and Immigrant Student Program Subgrant Assurances</a:t>
            </a:r>
          </a:p>
          <a:p>
            <a:pPr marL="171450" indent="-171450">
              <a:buFont typeface="Arial" panose="020B0604020202020204" pitchFamily="34" charset="0"/>
              <a:buChar char="•"/>
            </a:pPr>
            <a:r>
              <a:rPr lang="en-US" dirty="0"/>
              <a:t>Title III English Learner Student Program Subgrant Assurances</a:t>
            </a:r>
          </a:p>
          <a:p>
            <a:pPr marL="171450" indent="-171450">
              <a:buFont typeface="Arial" panose="020B0604020202020204" pitchFamily="34" charset="0"/>
              <a:buChar char="•"/>
            </a:pPr>
            <a:r>
              <a:rPr lang="en-US" dirty="0"/>
              <a:t>Title III Immigrant Student Program Subgrant Assurances</a:t>
            </a:r>
          </a:p>
          <a:p>
            <a:pPr marL="171450" indent="-171450">
              <a:buFont typeface="Arial" panose="020B0604020202020204" pitchFamily="34" charset="0"/>
              <a:buChar char="•"/>
            </a:pPr>
            <a:r>
              <a:rPr lang="en-US" dirty="0"/>
              <a:t>Program for English Learners Assurances</a:t>
            </a:r>
          </a:p>
          <a:p>
            <a:pPr marL="171450" indent="-171450">
              <a:buFont typeface="Arial" panose="020B0604020202020204" pitchFamily="34" charset="0"/>
              <a:buChar char="•"/>
            </a:pPr>
            <a:r>
              <a:rPr lang="en-US" dirty="0"/>
              <a:t>Title IV, Part A Student Support and Academic Enrichment Assurances</a:t>
            </a:r>
          </a:p>
          <a:p>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10</a:t>
            </a:fld>
            <a:endParaRPr lang="en-US" altLang="en-US"/>
          </a:p>
        </p:txBody>
      </p:sp>
    </p:spTree>
    <p:extLst>
      <p:ext uri="{BB962C8B-B14F-4D97-AF65-F5344CB8AC3E}">
        <p14:creationId xmlns:p14="http://schemas.microsoft.com/office/powerpoint/2010/main" val="4274736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u="none" dirty="0"/>
              <a:t>Title II, Part A SEI Assurances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u="none"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u="none" dirty="0"/>
              <a:t>Here is an overview of the SEI assurances required in ESSA: </a:t>
            </a:r>
          </a:p>
          <a:p>
            <a:pPr marL="800100" lvl="1" indent="-342900">
              <a:buFont typeface="Arial" panose="020B0604020202020204" pitchFamily="34" charset="0"/>
              <a:buChar char="•"/>
            </a:pPr>
            <a:r>
              <a:rPr lang="en-US" sz="1200" dirty="0"/>
              <a:t>conduct meaningful consultation</a:t>
            </a:r>
          </a:p>
          <a:p>
            <a:pPr marL="800100" lvl="1" indent="-342900">
              <a:buFont typeface="Arial" panose="020B0604020202020204" pitchFamily="34" charset="0"/>
              <a:buChar char="•"/>
            </a:pPr>
            <a:r>
              <a:rPr lang="en-US" sz="1200" dirty="0"/>
              <a:t>comply with the requirements regarding participation by private school children and teachers</a:t>
            </a:r>
          </a:p>
          <a:p>
            <a:pPr marL="800100" lvl="1" indent="-342900">
              <a:buFont typeface="Arial" panose="020B0604020202020204" pitchFamily="34" charset="0"/>
              <a:buChar char="•"/>
            </a:pPr>
            <a:r>
              <a:rPr lang="en-US" sz="1200" dirty="0"/>
              <a:t>coordinate professional development activities authorized under this part with professional development activities provided through other Federal, State, and local programs</a:t>
            </a:r>
          </a:p>
          <a:p>
            <a:pPr marL="800100" lvl="1" indent="-342900">
              <a:buFont typeface="Arial" panose="020B0604020202020204" pitchFamily="34" charset="0"/>
              <a:buChar char="•"/>
            </a:pPr>
            <a:r>
              <a:rPr lang="en-US" sz="1200" dirty="0"/>
              <a:t>programs and activities described in the LEA plan will be in accordance with the purpose of Title II, Part A and address the learning needs of all students </a:t>
            </a:r>
          </a:p>
          <a:p>
            <a:pPr marL="800100" lvl="1" indent="-342900">
              <a:buFont typeface="Arial" panose="020B0604020202020204" pitchFamily="34" charset="0"/>
              <a:buChar char="•"/>
            </a:pPr>
            <a:r>
              <a:rPr lang="en-US" sz="1200" dirty="0"/>
              <a:t>describe how the LEA will identify and address any disparities</a:t>
            </a:r>
          </a:p>
          <a:p>
            <a:pPr marL="800100" lvl="1" indent="-342900">
              <a:buFont typeface="Arial" panose="020B0604020202020204" pitchFamily="34" charset="0"/>
              <a:buChar char="•"/>
            </a:pPr>
            <a:r>
              <a:rPr lang="en-US" sz="1200" dirty="0"/>
              <a:t>supplement not supplant non-Federal funds </a:t>
            </a:r>
          </a:p>
          <a:p>
            <a:pPr marL="800100" lvl="1" indent="-342900">
              <a:buFont typeface="Arial" panose="020B0604020202020204" pitchFamily="34" charset="0"/>
              <a:buChar char="•"/>
            </a:pPr>
            <a:r>
              <a:rPr lang="en-US" sz="1200" dirty="0"/>
              <a:t>all teachers and paraprofessionals working in a program supported with funds under this part meet applicable State certification and licensure requirements</a:t>
            </a:r>
          </a:p>
          <a:p>
            <a:endParaRPr lang="en-US" sz="1000" b="1" u="none" dirty="0">
              <a:solidFill>
                <a:schemeClr val="tx1"/>
              </a:solidFill>
            </a:endParaRPr>
          </a:p>
          <a:p>
            <a:r>
              <a:rPr lang="en-US" sz="1000" b="1" i="0" dirty="0">
                <a:solidFill>
                  <a:srgbClr val="006699"/>
                </a:solidFill>
                <a:effectLst/>
                <a:highlight>
                  <a:srgbClr val="FFFFFF"/>
                </a:highlight>
                <a:latin typeface="Helvetica Neue"/>
              </a:rPr>
              <a:t>CDE Contact:</a:t>
            </a:r>
          </a:p>
          <a:p>
            <a:r>
              <a:rPr lang="en-US" sz="1000" b="0" i="0" dirty="0">
                <a:solidFill>
                  <a:srgbClr val="006699"/>
                </a:solidFill>
                <a:effectLst/>
                <a:highlight>
                  <a:srgbClr val="FFFFFF"/>
                </a:highlight>
                <a:latin typeface="Helvetica Neue"/>
              </a:rPr>
              <a:t>Education Data Office, </a:t>
            </a:r>
            <a:r>
              <a:rPr lang="en-US" sz="1000" b="0" i="0" u="sng" dirty="0">
                <a:solidFill>
                  <a:srgbClr val="006699"/>
                </a:solidFill>
                <a:effectLst/>
                <a:highlight>
                  <a:srgbClr val="FFFFFF"/>
                </a:highlight>
                <a:latin typeface="Helvetica Neue"/>
                <a:hlinkClick r:id="rId3"/>
              </a:rPr>
              <a:t>conappsupport@cde.ca.gov</a:t>
            </a:r>
            <a:r>
              <a:rPr lang="en-US" sz="1000" b="0" i="0" u="sng" dirty="0">
                <a:solidFill>
                  <a:srgbClr val="006699"/>
                </a:solidFill>
                <a:effectLst/>
                <a:highlight>
                  <a:srgbClr val="FFFFFF"/>
                </a:highlight>
                <a:latin typeface="Helvetica Neue"/>
              </a:rPr>
              <a:t>,</a:t>
            </a:r>
            <a:r>
              <a:rPr lang="en-US" sz="1000" b="0" i="0" dirty="0">
                <a:solidFill>
                  <a:srgbClr val="006699"/>
                </a:solidFill>
                <a:effectLst/>
                <a:highlight>
                  <a:srgbClr val="FFFFFF"/>
                </a:highlight>
                <a:latin typeface="Helvetica Neue"/>
              </a:rPr>
              <a:t> 916-319-0297</a:t>
            </a:r>
            <a:endParaRPr lang="en-US" sz="1000" b="0" dirty="0"/>
          </a:p>
          <a:p>
            <a:endParaRPr lang="en-US" sz="1000" b="1" u="none" dirty="0">
              <a:solidFill>
                <a:schemeClr val="tx1"/>
              </a:solidFill>
            </a:endParaRPr>
          </a:p>
          <a:p>
            <a:pPr marL="457200" lvl="1" indent="0">
              <a:spcBef>
                <a:spcPts val="1200"/>
              </a:spcBef>
              <a:spcAft>
                <a:spcPts val="200"/>
              </a:spcAft>
              <a:buFont typeface="Arial" panose="020B0604020202020204" pitchFamily="34" charset="0"/>
              <a:buNone/>
            </a:pPr>
            <a:endParaRPr lang="en-US" sz="1000" u="none"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11</a:t>
            </a:fld>
            <a:endParaRPr lang="en-US" altLang="en-US"/>
          </a:p>
        </p:txBody>
      </p:sp>
    </p:spTree>
    <p:extLst>
      <p:ext uri="{BB962C8B-B14F-4D97-AF65-F5344CB8AC3E}">
        <p14:creationId xmlns:p14="http://schemas.microsoft.com/office/powerpoint/2010/main" val="4203646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Protected Prayer Certification</a:t>
            </a:r>
          </a:p>
          <a:p>
            <a:endParaRPr lang="en-US" sz="1200" b="0" i="0" dirty="0">
              <a:solidFill>
                <a:srgbClr val="1E5100"/>
              </a:solidFill>
              <a:effectLst/>
              <a:highlight>
                <a:srgbClr val="FFFFFF"/>
              </a:highlight>
              <a:latin typeface="Arial" panose="020B0604020202020204" pitchFamily="34" charset="0"/>
            </a:endParaRPr>
          </a:p>
          <a:p>
            <a:r>
              <a:rPr lang="en-US" sz="1200" b="0" i="0" dirty="0">
                <a:solidFill>
                  <a:srgbClr val="1E5100"/>
                </a:solidFill>
                <a:effectLst/>
                <a:highlight>
                  <a:srgbClr val="FFFFFF"/>
                </a:highlight>
                <a:latin typeface="Arial" panose="020B0604020202020204" pitchFamily="34" charset="0"/>
              </a:rPr>
              <a:t>All participating LEAs must complete this required forms as part of their application.</a:t>
            </a:r>
          </a:p>
          <a:p>
            <a:endParaRPr lang="en-US" sz="1200" b="0" i="0" dirty="0">
              <a:solidFill>
                <a:srgbClr val="1E5100"/>
              </a:solidFill>
              <a:effectLst/>
              <a:highlight>
                <a:srgbClr val="FFFFFF"/>
              </a:highligh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CDE Program Contact</a:t>
            </a:r>
            <a:r>
              <a:rPr lang="en-US" dirty="0"/>
              <a:t>: </a:t>
            </a:r>
            <a:br>
              <a:rPr lang="en-US" dirty="0"/>
            </a:br>
            <a:r>
              <a:rPr lang="en-US" dirty="0"/>
              <a:t>Miguel Cordova, Title I Policy, Program, and Support Office, </a:t>
            </a:r>
            <a:r>
              <a:rPr lang="en-US" dirty="0">
                <a:hlinkClick r:id="rId3"/>
              </a:rPr>
              <a:t>MCordova@cde.ca.gov</a:t>
            </a:r>
            <a:r>
              <a:rPr lang="en-US" dirty="0"/>
              <a:t>, 916-319-0381 </a:t>
            </a:r>
          </a:p>
          <a:p>
            <a:endParaRPr lang="en-US" sz="1200" b="0" i="0" dirty="0">
              <a:solidFill>
                <a:srgbClr val="1E5100"/>
              </a:solidFill>
              <a:effectLst/>
              <a:highlight>
                <a:srgbClr val="FFFFFF"/>
              </a:highlight>
              <a:latin typeface="Arial" panose="020B0604020202020204" pitchFamily="34" charset="0"/>
            </a:endParaRPr>
          </a:p>
          <a:p>
            <a:r>
              <a:rPr lang="en-US" sz="1200" b="0" i="0" dirty="0">
                <a:solidFill>
                  <a:srgbClr val="1E5100"/>
                </a:solidFill>
                <a:effectLst/>
                <a:highlight>
                  <a:srgbClr val="FFFFFF"/>
                </a:highlight>
                <a:latin typeface="Arial" panose="020B0604020202020204" pitchFamily="34" charset="0"/>
              </a:rPr>
              <a:t>Protected Prayer Certification Instructions web page: </a:t>
            </a:r>
            <a:r>
              <a:rPr lang="en-US" sz="105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https://www.cde.ca.gov/fg/aa/co/ca24sinsppc.asp</a:t>
            </a:r>
            <a:r>
              <a:rPr lang="en-US" sz="1000" u="none" dirty="0">
                <a:solidFill>
                  <a:schemeClr val="tx1"/>
                </a:solidFill>
              </a:rPr>
              <a:t>. </a:t>
            </a:r>
            <a:r>
              <a:rPr lang="en-US" sz="1000" b="1" u="none" dirty="0">
                <a:solidFill>
                  <a:schemeClr val="tx1"/>
                </a:solidFill>
              </a:rPr>
              <a:t>A link is provided in the Chat.</a:t>
            </a:r>
          </a:p>
          <a:p>
            <a:endParaRPr lang="en-US" sz="1000" b="1" u="none" dirty="0">
              <a:solidFill>
                <a:schemeClr val="tx1"/>
              </a:solidFill>
            </a:endParaRPr>
          </a:p>
          <a:p>
            <a:pPr marL="457200" lvl="1" indent="0">
              <a:spcBef>
                <a:spcPts val="1200"/>
              </a:spcBef>
              <a:spcAft>
                <a:spcPts val="200"/>
              </a:spcAft>
              <a:buFont typeface="Arial" panose="020B0604020202020204" pitchFamily="34" charset="0"/>
              <a:buNone/>
            </a:pPr>
            <a:endParaRPr lang="en-US" sz="1000" u="none"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12</a:t>
            </a:fld>
            <a:endParaRPr lang="en-US" altLang="en-US"/>
          </a:p>
        </p:txBody>
      </p:sp>
    </p:spTree>
    <p:extLst>
      <p:ext uri="{BB962C8B-B14F-4D97-AF65-F5344CB8AC3E}">
        <p14:creationId xmlns:p14="http://schemas.microsoft.com/office/powerpoint/2010/main" val="4203646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screenshot of Protected Prayer Certification form</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800" b="0" i="0" kern="1200" dirty="0">
                <a:solidFill>
                  <a:schemeClr val="tx1"/>
                </a:solidFill>
                <a:effectLst/>
                <a:latin typeface="+mn-lt"/>
                <a:ea typeface="+mn-ea"/>
                <a:cs typeface="+mn-cs"/>
              </a:rPr>
              <a:t>LEAs can access this form on the CARS logon page: </a:t>
            </a:r>
            <a:r>
              <a:rPr lang="en-US" sz="2800" u="sng" dirty="0">
                <a:solidFill>
                  <a:srgbClr val="0563C1"/>
                </a:solidFill>
                <a:effectLst/>
                <a:latin typeface="Arial" panose="020B0604020202020204" pitchFamily="34" charset="0"/>
                <a:ea typeface="Calibri" panose="020F0502020204030204" pitchFamily="34" charset="0"/>
                <a:hlinkClick r:id="rId3"/>
              </a:rPr>
              <a:t>https://www3.cde.ca.gov/CARS/app/logon.aspx</a:t>
            </a:r>
            <a:r>
              <a:rPr lang="en-US" sz="1800" b="0" i="0" kern="1200" dirty="0">
                <a:solidFill>
                  <a:schemeClr val="tx1"/>
                </a:solidFill>
                <a:effectLst/>
                <a:latin typeface="+mn-lt"/>
                <a:ea typeface="+mn-ea"/>
                <a:cs typeface="+mn-cs"/>
              </a:rPr>
              <a:t>. </a:t>
            </a:r>
            <a:r>
              <a:rPr lang="en-US" sz="1800" b="1" i="0" kern="1200" dirty="0">
                <a:solidFill>
                  <a:schemeClr val="tx1"/>
                </a:solidFill>
                <a:effectLst/>
                <a:latin typeface="+mn-lt"/>
                <a:ea typeface="+mn-ea"/>
                <a:cs typeface="+mn-cs"/>
              </a:rPr>
              <a:t>A link was previously provided in the Chat. </a:t>
            </a:r>
            <a:endParaRPr lang="en-US" sz="1800" b="0" i="0" kern="1200" dirty="0">
              <a:solidFill>
                <a:schemeClr val="tx1"/>
              </a:solidFill>
              <a:effectLst/>
              <a:latin typeface="+mn-lt"/>
              <a:ea typeface="+mn-ea"/>
              <a:cs typeface="+mn-cs"/>
            </a:endParaRP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Long Description</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2024-25 Protected Prayer Certification </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Every Student Succeeds Act (ESSA) Section 8524 specifies federal requirements regarding constitutionally protected prayer in public elementary and secondary schools. This form meets the annual requirement and provides written certification. </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CDE Program Contact: Miguel Cordova, Title I Policy, Program, and Support Office,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MCordova@cde.ca.gov</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916-319-0381 </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Protected Prayer Certification Statement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local educational agency (LEA) hereby assures and certifies to the California State Board of Education that the LEA has no policy that prevents, or otherwise denies participation in, constitutionally protected prayer in public schools as set forth in the "Guidance on Constitutionally Protected Prayer in Public Elementary and Secondary Schools." </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LEA hereby assures that this page has been printed and contains an ink signature. The ink signature copy shall be made available to the California Department of Education upon request or as part of an audit, a compliance review, or a complaint investigation.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authorized representative agrees to the above statement [LEA enters]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Authorized Representative's Full Name [LEA enters]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Authorized Representative's Title [LEA enters]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Authorized Representative's Signature Date [LEA enters]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Comment: If the LEA is not able to certify at this time, then an explanation must be provided in the comment field. (Maximum 500 characters) [LEA enters]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13</a:t>
            </a:fld>
            <a:endParaRPr lang="en-US" altLang="en-US"/>
          </a:p>
        </p:txBody>
      </p:sp>
    </p:spTree>
    <p:extLst>
      <p:ext uri="{BB962C8B-B14F-4D97-AF65-F5344CB8AC3E}">
        <p14:creationId xmlns:p14="http://schemas.microsoft.com/office/powerpoint/2010/main" val="1059818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LCAP Federal Addendum Certification</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dirty="0">
                <a:solidFill>
                  <a:schemeClr val="tx1"/>
                </a:solidFill>
                <a:effectLst/>
                <a:highlight>
                  <a:srgbClr val="FFFFFF"/>
                </a:highlight>
                <a:latin typeface="Arial" panose="020B0604020202020204" pitchFamily="34" charset="0"/>
              </a:rPr>
              <a:t>Reminder - </a:t>
            </a:r>
            <a:r>
              <a:rPr lang="en-US" b="1" dirty="0"/>
              <a:t>Most LEAs have completed these. For any New LEAs applying for the 1</a:t>
            </a:r>
            <a:r>
              <a:rPr lang="en-US" b="1" baseline="30000" dirty="0"/>
              <a:t>st</a:t>
            </a:r>
            <a:r>
              <a:rPr lang="en-US" b="1" dirty="0"/>
              <a:t> time, must complete all of the following.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dirty="0">
              <a:solidFill>
                <a:schemeClr val="tx1"/>
              </a:solidFill>
              <a:effectLst/>
              <a:highlight>
                <a:srgbClr val="FFFFFF"/>
              </a:highligh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dirty="0">
              <a:solidFill>
                <a:schemeClr val="tx1"/>
              </a:solidFill>
              <a:effectLst/>
              <a:highlight>
                <a:srgbClr val="FFFFFF"/>
              </a:highligh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CDE Program Contact</a:t>
            </a:r>
            <a:r>
              <a:rPr lang="en-US" dirty="0"/>
              <a:t>: </a:t>
            </a:r>
            <a:br>
              <a:rPr lang="en-US" dirty="0"/>
            </a:br>
            <a:r>
              <a:rPr lang="en-US" dirty="0"/>
              <a:t>Local Agency Systems Support Office, </a:t>
            </a:r>
            <a:r>
              <a:rPr lang="en-US" dirty="0">
                <a:hlinkClick r:id="rId3"/>
              </a:rPr>
              <a:t>LCAPAddendum@cde.ca.gov</a:t>
            </a:r>
            <a:r>
              <a:rPr lang="en-US" dirty="0"/>
              <a:t>, 916-323-5233</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dirty="0">
              <a:solidFill>
                <a:srgbClr val="1E5100"/>
              </a:solidFill>
              <a:effectLst/>
              <a:highlight>
                <a:srgbClr val="FFFFFF"/>
              </a:highligh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dirty="0">
                <a:solidFill>
                  <a:srgbClr val="1E5100"/>
                </a:solidFill>
                <a:effectLst/>
                <a:highlight>
                  <a:srgbClr val="FFFFFF"/>
                </a:highlight>
                <a:latin typeface="Arial" panose="020B0604020202020204" pitchFamily="34" charset="0"/>
              </a:rPr>
              <a:t>LCAP Federal Addendum Certification Instructions web page: </a:t>
            </a:r>
            <a:r>
              <a:rPr lang="en-US" sz="105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https://www.cde.ca.gov/fg/aa/co/ca24sinslcapfac.asp</a:t>
            </a:r>
            <a:r>
              <a:rPr lang="en-US" sz="1000" u="none" dirty="0">
                <a:solidFill>
                  <a:schemeClr val="tx1"/>
                </a:solidFill>
              </a:rPr>
              <a:t>. </a:t>
            </a:r>
            <a:r>
              <a:rPr lang="en-US" sz="1000" b="1" dirty="0"/>
              <a:t>A link is provided in the Chat.</a:t>
            </a:r>
            <a:endParaRPr lang="en-US" sz="1000" u="none"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14</a:t>
            </a:fld>
            <a:endParaRPr lang="en-US" altLang="en-US"/>
          </a:p>
        </p:txBody>
      </p:sp>
    </p:spTree>
    <p:extLst>
      <p:ext uri="{BB962C8B-B14F-4D97-AF65-F5344CB8AC3E}">
        <p14:creationId xmlns:p14="http://schemas.microsoft.com/office/powerpoint/2010/main" val="2566334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LCAP Federal Addendum Certification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LEAs can access this form on the CARS logon page: </a:t>
            </a:r>
            <a:r>
              <a:rPr lang="en-US" sz="1800" u="sng" dirty="0">
                <a:solidFill>
                  <a:srgbClr val="0563C1"/>
                </a:solidFill>
                <a:effectLst/>
                <a:latin typeface="Arial" panose="020B0604020202020204" pitchFamily="34" charset="0"/>
                <a:ea typeface="Calibri" panose="020F0502020204030204" pitchFamily="34" charset="0"/>
                <a:hlinkClick r:id="rId3"/>
              </a:rPr>
              <a:t>https://www3.cde.ca.gov/CARS/app/logon.aspx</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This link was previously provided in the Chat. </a:t>
            </a:r>
            <a:endParaRPr lang="en-US" sz="1200" b="0" i="0" kern="1200" dirty="0">
              <a:solidFill>
                <a:schemeClr val="tx1"/>
              </a:solidFill>
              <a:effectLst/>
              <a:latin typeface="+mn-lt"/>
              <a:ea typeface="+mn-ea"/>
              <a:cs typeface="+mn-cs"/>
            </a:endParaRPr>
          </a:p>
          <a:p>
            <a:endParaRPr lang="en-US" dirty="0"/>
          </a:p>
          <a:p>
            <a:r>
              <a:rPr lang="en-US" b="1" u="sng" dirty="0"/>
              <a:t>Long Description:</a:t>
            </a:r>
          </a:p>
          <a:p>
            <a:endParaRPr lang="en-US" dirty="0"/>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2023–24 LCAP Federal Addendum Certification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CDE Program Contact: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Local Agency Systems Support Office,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LCAPAddendum@cde.ca.gov</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916-323-5233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Initial Application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 receive initial funding under the Every Student Succeeds Act (ESSA), a local educational agency (LEA) must have a plan approved by the State Educational Agency on file with the State. Within California, LEAs that apply for ESSA funds for the first time are required to complete the Local Control and Accountability Plan (LCAP), the LCAP Federal Addendum Template (Addendum), and the Consolidated Application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ConApp</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LCAP, in conjunction with the Addendum and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ConApp</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serve to meet the requirements of the ESSA LEA Plan.</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order to initially apply for funds, the LEA must certify that the current LCAP has been approved by the local governing board or governing body of the LEA. As part of this certification, the LEA agrees to submit the LCAP Federal Addendum, that has been approved by the local governing board or governing body of the LEA, to the California Department of Education (CDE) and acknowledges that the LEA agrees to work with the CDE to ensure that the Addendum addresses all required provisions of the ESSA programs for which they are applying for federal education funds.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Returning Application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the LEA certified a prior year LCAP Federal Addendum Certification data collection form in the Consolidated Application and Reporting System, then the LEA may use in this form the same original approval or adoption date used in the prior year form.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County Office of Education (COE) or District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For a COE, enter the original approval date as the day the CDE approved the current LCAP. For a district, enter the original approval date as the day the COE approved the current LCAP: [LEA enters]</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Direct Funded Charter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Enter the adoption date of the current LCAP: [LEA enters]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Authorized Representative's Full Name: [LEA enters]</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Authorized Representative's Title: [LEA enters]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15</a:t>
            </a:fld>
            <a:endParaRPr lang="en-US" altLang="en-US"/>
          </a:p>
        </p:txBody>
      </p:sp>
    </p:spTree>
    <p:extLst>
      <p:ext uri="{BB962C8B-B14F-4D97-AF65-F5344CB8AC3E}">
        <p14:creationId xmlns:p14="http://schemas.microsoft.com/office/powerpoint/2010/main" val="1659574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for Funding</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Data Collection Purpose</a:t>
            </a:r>
          </a:p>
          <a:p>
            <a:r>
              <a:rPr lang="en-US" dirty="0"/>
              <a:t>The Application for Funding declares that the LEA, authorized by the local governing board, is applying for specified categorical aid funds.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0" i="0" dirty="0">
                <a:solidFill>
                  <a:srgbClr val="1E5100"/>
                </a:solidFill>
                <a:effectLst/>
                <a:highlight>
                  <a:srgbClr val="FFFFFF"/>
                </a:highlight>
                <a:latin typeface="Arial" panose="020B0604020202020204" pitchFamily="34" charset="0"/>
              </a:rPr>
              <a:t>Application for Funding Instructions web page: </a:t>
            </a:r>
            <a:r>
              <a:rPr lang="en-US" sz="14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https://www.cde.ca.gov/fg/aa/co/ca24sinsaf.asp</a:t>
            </a:r>
            <a:r>
              <a:rPr lang="en-US" sz="1200" u="none" dirty="0">
                <a:solidFill>
                  <a:schemeClr val="tx1"/>
                </a:solidFill>
              </a:rPr>
              <a:t>. </a:t>
            </a:r>
            <a:r>
              <a:rPr lang="en-US" sz="1200" b="1" dirty="0"/>
              <a:t>A link is provided in the Chat.</a:t>
            </a:r>
            <a:r>
              <a:rPr lang="en-US" sz="1200" u="none" dirty="0">
                <a:solidFill>
                  <a:schemeClr val="tx1"/>
                </a:solidFill>
              </a:rPr>
              <a:t> </a:t>
            </a:r>
            <a:br>
              <a:rPr lang="en-US" sz="1200" u="none" dirty="0">
                <a:solidFill>
                  <a:schemeClr val="tx1"/>
                </a:solidFill>
              </a:rPr>
            </a:br>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16</a:t>
            </a:fld>
            <a:endParaRPr lang="en-US" altLang="en-US"/>
          </a:p>
        </p:txBody>
      </p:sp>
    </p:spTree>
    <p:extLst>
      <p:ext uri="{BB962C8B-B14F-4D97-AF65-F5344CB8AC3E}">
        <p14:creationId xmlns:p14="http://schemas.microsoft.com/office/powerpoint/2010/main" val="526271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An example of a 2024-25 Application for Funding Form.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LEAs can access their application on the CARS logon page: </a:t>
            </a:r>
            <a:r>
              <a:rPr lang="en-US" sz="1800" u="sng" dirty="0">
                <a:solidFill>
                  <a:srgbClr val="0563C1"/>
                </a:solidFill>
                <a:effectLst/>
                <a:latin typeface="Arial" panose="020B0604020202020204" pitchFamily="34" charset="0"/>
                <a:ea typeface="Calibri" panose="020F0502020204030204" pitchFamily="34" charset="0"/>
                <a:hlinkClick r:id="rId3"/>
              </a:rPr>
              <a:t>https://www3.cde.ca.gov/CARS/app/logon.aspx</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This link was previously provided in the Chat.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This page is found on the Data Entry Forms tab.</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Local Governing Board Approval: LEA certifies that the Local Board has approved the LEA’s Application for Funding for the listed FY.</a:t>
            </a:r>
          </a:p>
          <a:p>
            <a:pPr marL="171450" indent="-171450">
              <a:buFont typeface="Arial" panose="020B0604020202020204" pitchFamily="34" charset="0"/>
              <a:buChar char="•"/>
            </a:pPr>
            <a:r>
              <a:rPr lang="en-US" dirty="0"/>
              <a:t>DELAC Review: LEA certifies that parent input has been received from the District English Learner Committee (if applicable).</a:t>
            </a:r>
          </a:p>
          <a:p>
            <a:pPr marL="171450" indent="-171450">
              <a:buFont typeface="Arial" panose="020B0604020202020204" pitchFamily="34" charset="0"/>
              <a:buChar char="•"/>
            </a:pPr>
            <a:r>
              <a:rPr lang="en-US" dirty="0"/>
              <a:t>Application for Categorical Programs: LEA selects Yes for Title II, Part A (Supporting Effective Instruction).</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If the LEA is eligible for Title V, Part B Subpart 1 Small, Rural School Achievement Grant, this option will appear on the form. The Small, Rural School Achievement (SRSA) Alternative Fund Use Authority (AFUA)</a:t>
            </a:r>
          </a:p>
          <a:p>
            <a:pPr marL="628650" lvl="1" indent="-171450">
              <a:buFont typeface="Arial" panose="020B0604020202020204" pitchFamily="34" charset="0"/>
              <a:buChar char="•"/>
            </a:pPr>
            <a:r>
              <a:rPr lang="en-US" dirty="0"/>
              <a:t>Not applicable to all LEA. </a:t>
            </a:r>
          </a:p>
          <a:p>
            <a:pPr marL="628650" lvl="1" indent="-171450">
              <a:buFont typeface="Arial" panose="020B0604020202020204" pitchFamily="34" charset="0"/>
              <a:buChar char="•"/>
            </a:pPr>
            <a:r>
              <a:rPr lang="en-US" dirty="0"/>
              <a:t>If eligible for SRSA, the LEA may participate in the AFUA. </a:t>
            </a:r>
          </a:p>
          <a:p>
            <a:pPr marL="628650" lvl="1" indent="-171450">
              <a:buFont typeface="Arial" panose="020B0604020202020204" pitchFamily="34" charset="0"/>
              <a:buChar char="•"/>
            </a:pPr>
            <a:r>
              <a:rPr lang="en-US" sz="1200" u="none" kern="100" dirty="0">
                <a:solidFill>
                  <a:srgbClr val="0563C1"/>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Further information regarding Title V, Part B AFUA can be found on this web page: </a:t>
            </a:r>
            <a:r>
              <a:rPr lang="en-US" sz="1200" u="sng" kern="100" dirty="0">
                <a:solidFill>
                  <a:srgbClr val="0563C1"/>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hlinkClick r:id="rId4"/>
              </a:rPr>
              <a:t>https://www.cde.ca.gov/fg/aa/rp/tvpaaltfunduseauth.asp</a:t>
            </a:r>
            <a:r>
              <a:rPr lang="en-US" sz="1200" u="none" kern="100" dirty="0">
                <a:solidFill>
                  <a:srgbClr val="0563C1"/>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A link is provided in the Chat.</a:t>
            </a:r>
            <a:endParaRPr lang="en-US" sz="1200" dirty="0"/>
          </a:p>
          <a:p>
            <a:pPr marL="0" lvl="0" indent="0">
              <a:buFont typeface="Arial" panose="020B0604020202020204" pitchFamily="34" charset="0"/>
              <a:buNone/>
            </a:pPr>
            <a:endParaRPr lang="en-US"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i="0" dirty="0">
                <a:solidFill>
                  <a:srgbClr val="000000"/>
                </a:solidFill>
                <a:effectLst/>
                <a:highlight>
                  <a:srgbClr val="FFFFFF"/>
                </a:highlight>
                <a:latin typeface="Arial" panose="020B0604020202020204" pitchFamily="34" charset="0"/>
              </a:rPr>
              <a:t>CDE Contact: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i="0" dirty="0">
                <a:solidFill>
                  <a:srgbClr val="000000"/>
                </a:solidFill>
                <a:effectLst/>
                <a:highlight>
                  <a:srgbClr val="FFFFFF"/>
                </a:highlight>
                <a:latin typeface="Arial" panose="020B0604020202020204" pitchFamily="34" charset="0"/>
              </a:rPr>
              <a:t>Consolidated Application Support Desk, Education Data Office, </a:t>
            </a:r>
            <a:r>
              <a:rPr lang="en-US" b="0" i="0" u="sng" dirty="0">
                <a:solidFill>
                  <a:srgbClr val="0000FF"/>
                </a:solidFill>
                <a:effectLst/>
                <a:highlight>
                  <a:srgbClr val="FFFFFF"/>
                </a:highlight>
                <a:latin typeface="Arial" panose="020B0604020202020204" pitchFamily="34" charset="0"/>
                <a:hlinkClick r:id="rId5"/>
              </a:rPr>
              <a:t>ConAppSupport@cde.ca.gov</a:t>
            </a:r>
            <a:r>
              <a:rPr lang="en-US" b="0" i="0" u="sng" dirty="0">
                <a:solidFill>
                  <a:srgbClr val="0000FF"/>
                </a:solidFill>
                <a:effectLst/>
                <a:highlight>
                  <a:srgbClr val="FFFFFF"/>
                </a:highlight>
                <a:latin typeface="Arial" panose="020B0604020202020204" pitchFamily="34" charset="0"/>
              </a:rPr>
              <a:t>,</a:t>
            </a:r>
            <a:r>
              <a:rPr lang="en-US" b="0" i="0" dirty="0">
                <a:solidFill>
                  <a:srgbClr val="000000"/>
                </a:solidFill>
                <a:effectLst/>
                <a:highlight>
                  <a:srgbClr val="FFFFFF"/>
                </a:highlight>
                <a:latin typeface="Arial" panose="020B0604020202020204" pitchFamily="34" charset="0"/>
              </a:rPr>
              <a:t> 916-319-0297</a:t>
            </a:r>
            <a:endParaRPr lang="en-US" sz="1200" b="1" i="1"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1" i="1"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1" i="1"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1" i="1" dirty="0"/>
              <a:t>Let’s PAUSE for a few questions from the Chat</a:t>
            </a:r>
            <a:endParaRPr lang="en-US" sz="1200" b="1" i="0" dirty="0">
              <a:solidFill>
                <a:srgbClr val="000000"/>
              </a:solidFill>
              <a:effectLst/>
              <a:latin typeface="Helvetica Neue"/>
            </a:endParaRP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17</a:t>
            </a:fld>
            <a:endParaRPr lang="en-US" altLang="en-US"/>
          </a:p>
        </p:txBody>
      </p:sp>
    </p:spTree>
    <p:extLst>
      <p:ext uri="{BB962C8B-B14F-4D97-AF65-F5344CB8AC3E}">
        <p14:creationId xmlns:p14="http://schemas.microsoft.com/office/powerpoint/2010/main" val="2102127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2024-25 CARS Title II, Part A Spring Forms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CARS Data Collection Forms Calendar web page provides a </a:t>
            </a:r>
            <a:r>
              <a:rPr lang="en-US" sz="1800" b="0" i="0" dirty="0">
                <a:solidFill>
                  <a:srgbClr val="000000"/>
                </a:solidFill>
                <a:effectLst/>
                <a:highlight>
                  <a:srgbClr val="FFFFFF"/>
                </a:highlight>
                <a:latin typeface="Helvetica Neue"/>
              </a:rPr>
              <a:t>list of all spring data collection forms and the deadline schedule</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https://www.cde.ca.gov/fg/aa/co/carscalendar.asp</a:t>
            </a:r>
            <a:r>
              <a:rPr lang="en-US" sz="1800" u="none"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 link is provided in the Chat.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Spring, LEAs are reporting for three Fiscal Years simultaneously. For the current year, the LEA applies for funding (which we’ve discussed on the previous slides), and the LEA must consult with nonprofit private schools. LEAs also report expenditures for the previous 2 years. This includes the last 12 months as well as the last 24 months.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Program Monitors review the CARS forms when performing a SEI FPM Review for specific LEAs. ESSA Sections related to each form are included in this section for reference. 20 USC Section 7801[47][A]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walk through each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18</a:t>
            </a:fld>
            <a:endParaRPr lang="en-US" altLang="en-US"/>
          </a:p>
        </p:txBody>
      </p:sp>
    </p:spTree>
    <p:extLst>
      <p:ext uri="{BB962C8B-B14F-4D97-AF65-F5344CB8AC3E}">
        <p14:creationId xmlns:p14="http://schemas.microsoft.com/office/powerpoint/2010/main" val="3508240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Nonprofit Private School Consultation </a:t>
            </a:r>
          </a:p>
          <a:p>
            <a:endParaRPr lang="en-US" sz="1200" b="0" i="0" dirty="0">
              <a:solidFill>
                <a:srgbClr val="1E5100"/>
              </a:solidFill>
              <a:effectLst/>
              <a:highlight>
                <a:srgbClr val="FFFFFF"/>
              </a:highlight>
              <a:latin typeface="Arial" panose="020B0604020202020204" pitchFamily="34" charset="0"/>
            </a:endParaRPr>
          </a:p>
          <a:p>
            <a:r>
              <a:rPr lang="en-US" sz="1200" b="0" i="0" dirty="0">
                <a:solidFill>
                  <a:srgbClr val="1E5100"/>
                </a:solidFill>
                <a:effectLst/>
                <a:highlight>
                  <a:srgbClr val="FFFFFF"/>
                </a:highlight>
                <a:latin typeface="Arial" panose="020B0604020202020204" pitchFamily="34" charset="0"/>
              </a:rPr>
              <a:t>All participating LEAs must consult with appropriate private school officials and complete this required form as part of their application.</a:t>
            </a:r>
          </a:p>
          <a:p>
            <a:endParaRPr lang="en-US" sz="1200" b="0" i="0" dirty="0">
              <a:solidFill>
                <a:srgbClr val="1E5100"/>
              </a:solidFill>
              <a:effectLst/>
              <a:highlight>
                <a:srgbClr val="FFFFFF"/>
              </a:highlight>
              <a:latin typeface="Arial" panose="020B0604020202020204" pitchFamily="34" charset="0"/>
            </a:endParaRPr>
          </a:p>
          <a:p>
            <a:pPr>
              <a:spcAft>
                <a:spcPts val="0"/>
              </a:spcAft>
            </a:pPr>
            <a:r>
              <a:rPr lang="en-US" b="1" dirty="0"/>
              <a:t>CDE Program Contact</a:t>
            </a:r>
            <a:r>
              <a:rPr lang="en-US" dirty="0"/>
              <a:t>: </a:t>
            </a:r>
            <a:br>
              <a:rPr lang="en-US" dirty="0"/>
            </a:br>
            <a:r>
              <a:rPr lang="en-US" dirty="0"/>
              <a:t>Title I Policy, Program, and Support Office</a:t>
            </a:r>
          </a:p>
          <a:p>
            <a:pPr marL="457200" lvl="0" indent="-457200">
              <a:spcBef>
                <a:spcPts val="0"/>
              </a:spcBef>
              <a:spcAft>
                <a:spcPts val="0"/>
              </a:spcAft>
              <a:buFont typeface="Arial" panose="020B0604020202020204" pitchFamily="34" charset="0"/>
              <a:buChar char="•"/>
            </a:pPr>
            <a:r>
              <a:rPr lang="en-US" sz="2800" dirty="0"/>
              <a:t>Sylvia Hanna, </a:t>
            </a:r>
            <a:r>
              <a:rPr lang="en-US" sz="2800" dirty="0">
                <a:hlinkClick r:id="rId3"/>
              </a:rPr>
              <a:t>SHanna@cde.ca.gov</a:t>
            </a:r>
            <a:r>
              <a:rPr lang="en-US" sz="2800" dirty="0"/>
              <a:t>, 916-319-0948</a:t>
            </a:r>
          </a:p>
          <a:p>
            <a:pPr marL="457200" lvl="0" indent="-457200">
              <a:spcBef>
                <a:spcPts val="0"/>
              </a:spcBef>
              <a:spcAft>
                <a:spcPts val="1200"/>
              </a:spcAft>
              <a:buFont typeface="Arial" panose="020B0604020202020204" pitchFamily="34" charset="0"/>
              <a:buChar char="•"/>
            </a:pPr>
            <a:r>
              <a:rPr lang="en-US" sz="2800" dirty="0"/>
              <a:t>Rina DeRose, </a:t>
            </a:r>
            <a:r>
              <a:rPr lang="en-US" sz="2800" dirty="0">
                <a:hlinkClick r:id="rId4"/>
              </a:rPr>
              <a:t>RDeRose@cde.ca.gov</a:t>
            </a:r>
            <a:r>
              <a:rPr lang="en-US" sz="2800" dirty="0"/>
              <a:t>, 916-323-0472</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sz="1200" b="0" i="0" dirty="0">
              <a:solidFill>
                <a:srgbClr val="1E5100"/>
              </a:solidFill>
              <a:effectLst/>
              <a:highlight>
                <a:srgbClr val="FFFFFF"/>
              </a:highlight>
              <a:latin typeface="Arial" panose="020B0604020202020204" pitchFamily="34" charset="0"/>
            </a:endParaRPr>
          </a:p>
          <a:p>
            <a:r>
              <a:rPr lang="en-US" sz="1200" b="0" i="0" dirty="0">
                <a:solidFill>
                  <a:srgbClr val="1E5100"/>
                </a:solidFill>
                <a:effectLst/>
                <a:highlight>
                  <a:srgbClr val="FFFFFF"/>
                </a:highlight>
                <a:latin typeface="Arial" panose="020B0604020202020204" pitchFamily="34" charset="0"/>
              </a:rPr>
              <a:t>Nonprofit Private School Consultation Instructions web page:</a:t>
            </a:r>
            <a:r>
              <a:rPr lang="en-US" dirty="0"/>
              <a:t>: </a:t>
            </a:r>
            <a:r>
              <a:rPr lang="en-US" dirty="0">
                <a:hlinkClick r:id="rId5"/>
              </a:rPr>
              <a:t>https://www.cde.ca.gov/fg/aa/co/ca24sinsnpsc.asp</a:t>
            </a:r>
            <a:r>
              <a:rPr lang="en-US" sz="1200" b="0" i="0" dirty="0">
                <a:solidFill>
                  <a:srgbClr val="1E5100"/>
                </a:solidFill>
                <a:effectLst/>
                <a:highlight>
                  <a:srgbClr val="FFFFFF"/>
                </a:highlight>
                <a:latin typeface="Arial" panose="020B0604020202020204" pitchFamily="34" charset="0"/>
              </a:rPr>
              <a:t> </a:t>
            </a:r>
            <a:r>
              <a:rPr lang="en-US" sz="1000" b="1" u="none" dirty="0">
                <a:solidFill>
                  <a:schemeClr val="tx1"/>
                </a:solidFill>
              </a:rPr>
              <a:t>A link is provided in the Chat.</a:t>
            </a:r>
          </a:p>
          <a:p>
            <a:endParaRPr lang="en-US" sz="1000" b="1" u="none" dirty="0">
              <a:solidFill>
                <a:schemeClr val="tx1"/>
              </a:solidFill>
            </a:endParaRPr>
          </a:p>
          <a:p>
            <a:pPr marL="457200" lvl="0" indent="-457200">
              <a:spcBef>
                <a:spcPts val="0"/>
              </a:spcBef>
              <a:spcAft>
                <a:spcPts val="1200"/>
              </a:spcAft>
              <a:buFont typeface="Arial" panose="020B0604020202020204" pitchFamily="34" charset="0"/>
              <a:buChar char="•"/>
            </a:pPr>
            <a:r>
              <a:rPr lang="en-US" sz="2800" dirty="0"/>
              <a:t>Although Title I contacts are the only contacts listed on this form. The instructions page provides the list of contacts for each program. </a:t>
            </a:r>
            <a:r>
              <a:rPr lang="en-US" sz="2800" b="1" dirty="0"/>
              <a:t>This information is provided in the chat.</a:t>
            </a:r>
          </a:p>
          <a:p>
            <a:pPr lvl="1" algn="l"/>
            <a:endParaRPr lang="en-US" sz="2800" b="1" i="0" u="sng" dirty="0">
              <a:solidFill>
                <a:srgbClr val="000000"/>
              </a:solidFill>
              <a:effectLst/>
              <a:highlight>
                <a:srgbClr val="FFFFFF"/>
              </a:highlight>
              <a:latin typeface="Arial" panose="020B0604020202020204" pitchFamily="34" charset="0"/>
            </a:endParaRPr>
          </a:p>
          <a:p>
            <a:pPr lvl="1" algn="l"/>
            <a:r>
              <a:rPr lang="en-US" sz="2800" b="1" i="0" u="sng" dirty="0">
                <a:solidFill>
                  <a:srgbClr val="000000"/>
                </a:solidFill>
                <a:effectLst/>
                <a:highlight>
                  <a:srgbClr val="FFFFFF"/>
                </a:highlight>
                <a:latin typeface="Arial" panose="020B0604020202020204" pitchFamily="34" charset="0"/>
              </a:rPr>
              <a:t>CDE Program Staff Contacts:</a:t>
            </a:r>
          </a:p>
          <a:p>
            <a:pPr lvl="1" algn="l"/>
            <a:endParaRPr lang="en-US" sz="2800" b="1" i="0" dirty="0">
              <a:solidFill>
                <a:srgbClr val="000000"/>
              </a:solidFill>
              <a:effectLst/>
              <a:highlight>
                <a:srgbClr val="FFFFFF"/>
              </a:highlight>
              <a:latin typeface="Arial" panose="020B0604020202020204" pitchFamily="34" charset="0"/>
            </a:endParaRPr>
          </a:p>
          <a:p>
            <a:pPr lvl="1" algn="l"/>
            <a:r>
              <a:rPr lang="en-US" sz="2800" b="1" i="0" dirty="0">
                <a:solidFill>
                  <a:srgbClr val="000000"/>
                </a:solidFill>
                <a:effectLst/>
                <a:highlight>
                  <a:srgbClr val="FFFFFF"/>
                </a:highlight>
                <a:latin typeface="Arial" panose="020B0604020202020204" pitchFamily="34" charset="0"/>
              </a:rPr>
              <a:t>Consultation for Title II, Part A</a:t>
            </a:r>
          </a:p>
          <a:p>
            <a:pPr lvl="1" algn="l"/>
            <a:r>
              <a:rPr lang="en-US" sz="2800" b="0" i="0" dirty="0">
                <a:solidFill>
                  <a:srgbClr val="000000"/>
                </a:solidFill>
                <a:effectLst/>
                <a:highlight>
                  <a:srgbClr val="FFFFFF"/>
                </a:highlight>
                <a:latin typeface="Helvetica Neue"/>
              </a:rPr>
              <a:t>Lisa Fassett, Education Programs Consultant, Professional Learning and Monitoring Support Office, </a:t>
            </a:r>
            <a:r>
              <a:rPr lang="en-US" sz="2800" b="0" i="0" u="sng" dirty="0">
                <a:solidFill>
                  <a:srgbClr val="0000FF"/>
                </a:solidFill>
                <a:effectLst/>
                <a:highlight>
                  <a:srgbClr val="FFFFFF"/>
                </a:highlight>
                <a:latin typeface="Helvetica Neue"/>
                <a:hlinkClick r:id="rId6"/>
              </a:rPr>
              <a:t>lfassett@cde.ca.gov, </a:t>
            </a:r>
            <a:r>
              <a:rPr lang="en-US" sz="2800" b="0" i="0" dirty="0">
                <a:solidFill>
                  <a:srgbClr val="000000"/>
                </a:solidFill>
                <a:effectLst/>
                <a:highlight>
                  <a:srgbClr val="FFFFFF"/>
                </a:highlight>
                <a:latin typeface="Helvetica Neue"/>
              </a:rPr>
              <a:t>916-323-4963</a:t>
            </a:r>
          </a:p>
          <a:p>
            <a:pPr lvl="1" algn="l"/>
            <a:endParaRPr lang="en-US" sz="2800" b="1" i="0" dirty="0">
              <a:solidFill>
                <a:srgbClr val="000000"/>
              </a:solidFill>
              <a:effectLst/>
              <a:highlight>
                <a:srgbClr val="FFFFFF"/>
              </a:highlight>
              <a:latin typeface="Arial" panose="020B0604020202020204" pitchFamily="34" charset="0"/>
            </a:endParaRPr>
          </a:p>
          <a:p>
            <a:pPr lvl="1" algn="l"/>
            <a:r>
              <a:rPr lang="en-US" sz="2800" b="1" i="0" dirty="0">
                <a:solidFill>
                  <a:srgbClr val="000000"/>
                </a:solidFill>
                <a:effectLst/>
                <a:highlight>
                  <a:srgbClr val="FFFFFF"/>
                </a:highlight>
                <a:latin typeface="Arial" panose="020B0604020202020204" pitchFamily="34" charset="0"/>
              </a:rPr>
              <a:t>Consultation for Title III Immigrant and English Learner</a:t>
            </a:r>
          </a:p>
          <a:p>
            <a:pPr lvl="1" algn="l"/>
            <a:r>
              <a:rPr lang="en-US" sz="2800" b="0" i="0" dirty="0">
                <a:solidFill>
                  <a:srgbClr val="000000"/>
                </a:solidFill>
                <a:effectLst/>
                <a:highlight>
                  <a:srgbClr val="FFFFFF"/>
                </a:highlight>
                <a:latin typeface="Helvetica Neue"/>
              </a:rPr>
              <a:t>Geoffrey Ndirangu, Education Programs Consultant, Language Policy and Leadership Office, </a:t>
            </a:r>
            <a:r>
              <a:rPr lang="en-US" sz="2800" b="0" i="0" u="sng" dirty="0">
                <a:solidFill>
                  <a:srgbClr val="0000FF"/>
                </a:solidFill>
                <a:effectLst/>
                <a:highlight>
                  <a:srgbClr val="FFFFFF"/>
                </a:highlight>
                <a:latin typeface="Helvetica Neue"/>
                <a:hlinkClick r:id="rId7"/>
              </a:rPr>
              <a:t>gndirang@cde.ca.gov</a:t>
            </a:r>
            <a:r>
              <a:rPr lang="en-US" sz="2800" b="0" i="0" u="sng" dirty="0">
                <a:solidFill>
                  <a:srgbClr val="0000FF"/>
                </a:solidFill>
                <a:effectLst/>
                <a:highlight>
                  <a:srgbClr val="FFFFFF"/>
                </a:highlight>
                <a:latin typeface="Helvetica Neue"/>
              </a:rPr>
              <a:t>, </a:t>
            </a:r>
            <a:r>
              <a:rPr lang="en-US" sz="2800" b="0" i="0" dirty="0">
                <a:solidFill>
                  <a:srgbClr val="000000"/>
                </a:solidFill>
                <a:effectLst/>
                <a:highlight>
                  <a:srgbClr val="FFFFFF"/>
                </a:highlight>
                <a:latin typeface="Helvetica Neue"/>
              </a:rPr>
              <a:t>916-323-5831</a:t>
            </a:r>
          </a:p>
          <a:p>
            <a:pPr lvl="1" algn="l"/>
            <a:endParaRPr lang="en-US" sz="2800" b="1" i="0" dirty="0">
              <a:solidFill>
                <a:srgbClr val="000000"/>
              </a:solidFill>
              <a:effectLst/>
              <a:highlight>
                <a:srgbClr val="FFFFFF"/>
              </a:highlight>
              <a:latin typeface="Arial" panose="020B0604020202020204" pitchFamily="34" charset="0"/>
            </a:endParaRPr>
          </a:p>
          <a:p>
            <a:pPr lvl="1" algn="l"/>
            <a:r>
              <a:rPr lang="en-US" sz="2800" b="1" i="0" dirty="0">
                <a:solidFill>
                  <a:srgbClr val="000000"/>
                </a:solidFill>
                <a:effectLst/>
                <a:highlight>
                  <a:srgbClr val="FFFFFF"/>
                </a:highlight>
                <a:latin typeface="Arial" panose="020B0604020202020204" pitchFamily="34" charset="0"/>
              </a:rPr>
              <a:t>Consultation for Title IV, Part A</a:t>
            </a:r>
          </a:p>
          <a:p>
            <a:pPr lvl="1" algn="l"/>
            <a:r>
              <a:rPr lang="en-US" sz="2800" b="0" i="0" dirty="0">
                <a:solidFill>
                  <a:srgbClr val="000000"/>
                </a:solidFill>
                <a:effectLst/>
                <a:highlight>
                  <a:srgbClr val="FFFFFF"/>
                </a:highlight>
                <a:latin typeface="Helvetica Neue"/>
              </a:rPr>
              <a:t>Kevin Donnelly, Education Programs Assistant, Rural Education and Student Support Office, </a:t>
            </a:r>
            <a:r>
              <a:rPr lang="en-US" sz="2800" b="0" i="0" u="sng" dirty="0">
                <a:solidFill>
                  <a:srgbClr val="0000FF"/>
                </a:solidFill>
                <a:effectLst/>
                <a:highlight>
                  <a:srgbClr val="FFFFFF"/>
                </a:highlight>
                <a:latin typeface="Helvetica Neue"/>
                <a:hlinkClick r:id="rId8"/>
              </a:rPr>
              <a:t>TitleIV@cde.ca.gov</a:t>
            </a:r>
            <a:r>
              <a:rPr lang="en-US" sz="2800" b="0" i="0" u="none" dirty="0">
                <a:solidFill>
                  <a:srgbClr val="0000FF"/>
                </a:solidFill>
                <a:effectLst/>
                <a:highlight>
                  <a:srgbClr val="FFFFFF"/>
                </a:highlight>
                <a:latin typeface="Helvetica Neue"/>
              </a:rPr>
              <a:t>, 916-319-0926</a:t>
            </a:r>
            <a:endParaRPr lang="en-US" sz="2800" b="0" i="0" u="none" dirty="0">
              <a:solidFill>
                <a:srgbClr val="000000"/>
              </a:solidFill>
              <a:effectLst/>
              <a:highlight>
                <a:srgbClr val="FFFFFF"/>
              </a:highlight>
              <a:latin typeface="Helvetica Neue"/>
            </a:endParaRPr>
          </a:p>
          <a:p>
            <a:endParaRPr lang="en-US" sz="1000" b="1" u="none" dirty="0">
              <a:solidFill>
                <a:schemeClr val="tx1"/>
              </a:solidFill>
            </a:endParaRPr>
          </a:p>
          <a:p>
            <a:endParaRPr lang="en-US" sz="1000" b="1" u="none" dirty="0">
              <a:solidFill>
                <a:schemeClr val="tx1"/>
              </a:solidFill>
            </a:endParaRPr>
          </a:p>
          <a:p>
            <a:pPr marL="457200" lvl="1" indent="0">
              <a:spcBef>
                <a:spcPts val="1200"/>
              </a:spcBef>
              <a:spcAft>
                <a:spcPts val="200"/>
              </a:spcAft>
              <a:buFont typeface="Arial" panose="020B0604020202020204" pitchFamily="34" charset="0"/>
              <a:buNone/>
            </a:pPr>
            <a:endParaRPr lang="en-US" sz="1000" u="none" dirty="0">
              <a:solidFill>
                <a:schemeClr val="tx1"/>
              </a:solidFill>
            </a:endParaRPr>
          </a:p>
          <a:p>
            <a:endParaRPr lang="en-US" sz="1000" b="1" u="none" dirty="0">
              <a:solidFill>
                <a:schemeClr val="tx1"/>
              </a:solidFill>
            </a:endParaRPr>
          </a:p>
          <a:p>
            <a:endParaRPr lang="en-US" sz="1000" b="1" u="none" dirty="0">
              <a:solidFill>
                <a:schemeClr val="tx1"/>
              </a:solidFill>
            </a:endParaRPr>
          </a:p>
          <a:p>
            <a:pPr marL="457200" lvl="1" indent="0">
              <a:spcBef>
                <a:spcPts val="1200"/>
              </a:spcBef>
              <a:spcAft>
                <a:spcPts val="200"/>
              </a:spcAft>
              <a:buFont typeface="Arial" panose="020B0604020202020204" pitchFamily="34" charset="0"/>
              <a:buNone/>
            </a:pPr>
            <a:endParaRPr lang="en-US" sz="1000" u="none"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19</a:t>
            </a:fld>
            <a:endParaRPr lang="en-US" altLang="en-US"/>
          </a:p>
        </p:txBody>
      </p:sp>
    </p:spTree>
    <p:extLst>
      <p:ext uri="{BB962C8B-B14F-4D97-AF65-F5344CB8AC3E}">
        <p14:creationId xmlns:p14="http://schemas.microsoft.com/office/powerpoint/2010/main" val="2316248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In</a:t>
            </a:r>
          </a:p>
          <a:p>
            <a:endParaRPr lang="en-US" dirty="0"/>
          </a:p>
          <a:p>
            <a:pPr marL="0" indent="0" algn="l" rtl="0" fontAlgn="base">
              <a:buNone/>
            </a:pPr>
            <a:r>
              <a:rPr lang="en-US" sz="2400" b="0" i="0" u="none" strike="noStrike" dirty="0">
                <a:solidFill>
                  <a:srgbClr val="000000"/>
                </a:solidFill>
                <a:effectLst/>
                <a:latin typeface="Arial" panose="020B0604020202020204" pitchFamily="34" charset="0"/>
              </a:rPr>
              <a:t>Knowing who is in the room helps to ensure our presentation is tailored to your needs. </a:t>
            </a:r>
            <a:r>
              <a:rPr lang="en-US" sz="2400" dirty="0">
                <a:solidFill>
                  <a:srgbClr val="000000"/>
                </a:solidFill>
                <a:latin typeface="Arial" panose="020B0604020202020204" pitchFamily="34" charset="0"/>
              </a:rPr>
              <a:t>P</a:t>
            </a:r>
            <a:r>
              <a:rPr lang="en-US" sz="2400" b="0" i="0" u="none" strike="noStrike" dirty="0">
                <a:solidFill>
                  <a:srgbClr val="000000"/>
                </a:solidFill>
                <a:effectLst/>
                <a:latin typeface="Arial" panose="020B0604020202020204" pitchFamily="34" charset="0"/>
              </a:rPr>
              <a:t>lease share with us your experience with the Consolidated Application and Reporting System (CARS).</a:t>
            </a:r>
            <a:endParaRPr lang="en-US" sz="2400" b="0" i="0" dirty="0">
              <a:solidFill>
                <a:srgbClr val="000000"/>
              </a:solidFill>
              <a:effectLst/>
              <a:latin typeface="Arial" panose="020B0604020202020204" pitchFamily="34" charset="0"/>
            </a:endParaRPr>
          </a:p>
          <a:p>
            <a:pPr marL="0" indent="0" algn="l" rtl="0" fontAlgn="base">
              <a:buNone/>
            </a:pPr>
            <a:endParaRPr lang="en-US" sz="2400" b="0" i="0" u="none" strike="noStrike" dirty="0">
              <a:solidFill>
                <a:srgbClr val="000000"/>
              </a:solidFill>
              <a:effectLst/>
              <a:latin typeface="Arial" panose="020B0604020202020204" pitchFamily="34" charset="0"/>
            </a:endParaRPr>
          </a:p>
          <a:p>
            <a:pPr marL="0" indent="0" algn="l" rtl="0" fontAlgn="base">
              <a:buNone/>
            </a:pPr>
            <a:r>
              <a:rPr lang="en-US" sz="2400" b="0" i="0" u="none" strike="noStrike" dirty="0">
                <a:solidFill>
                  <a:srgbClr val="000000"/>
                </a:solidFill>
                <a:effectLst/>
                <a:latin typeface="Arial" panose="020B0604020202020204" pitchFamily="34" charset="0"/>
              </a:rPr>
              <a:t>How familiar are you with CARS Forms?</a:t>
            </a:r>
            <a:br>
              <a:rPr lang="en-US" sz="2400" b="0" i="0" dirty="0">
                <a:solidFill>
                  <a:srgbClr val="000000"/>
                </a:solidFill>
                <a:effectLst/>
                <a:latin typeface="Arial" panose="020B0604020202020204" pitchFamily="34" charset="0"/>
              </a:rPr>
            </a:br>
            <a:endParaRPr lang="en-US" sz="2400" b="0" i="0" dirty="0">
              <a:solidFill>
                <a:srgbClr val="000000"/>
              </a:solidFill>
              <a:effectLst/>
              <a:latin typeface="Arial" panose="020B0604020202020204" pitchFamily="34" charset="0"/>
            </a:endParaRPr>
          </a:p>
          <a:p>
            <a:pPr marL="914400" lvl="3" indent="-344488">
              <a:buFont typeface="+mj-lt"/>
              <a:buAutoNum type="alphaUcPeriod"/>
            </a:pPr>
            <a:r>
              <a:rPr lang="en-US" b="0" i="0" u="none" strike="noStrike" dirty="0">
                <a:solidFill>
                  <a:srgbClr val="000000"/>
                </a:solidFill>
                <a:effectLst/>
                <a:latin typeface="Arial" panose="020B0604020202020204" pitchFamily="34" charset="0"/>
              </a:rPr>
              <a:t>Not familiar</a:t>
            </a:r>
            <a:endParaRPr lang="en-US" b="0" i="0" dirty="0">
              <a:solidFill>
                <a:srgbClr val="000000"/>
              </a:solidFill>
              <a:effectLst/>
              <a:latin typeface="Arial" panose="020B0604020202020204" pitchFamily="34" charset="0"/>
            </a:endParaRPr>
          </a:p>
          <a:p>
            <a:pPr marL="914400" lvl="3" indent="-344488">
              <a:buFont typeface="+mj-lt"/>
              <a:buAutoNum type="alphaUcPeriod"/>
            </a:pPr>
            <a:r>
              <a:rPr lang="en-US" dirty="0">
                <a:solidFill>
                  <a:srgbClr val="000000"/>
                </a:solidFill>
                <a:latin typeface="Arial" panose="020B0604020202020204" pitchFamily="34" charset="0"/>
              </a:rPr>
              <a:t>Somewhat familiar</a:t>
            </a:r>
          </a:p>
          <a:p>
            <a:pPr marL="914400" lvl="3" indent="-344488">
              <a:buFont typeface="+mj-lt"/>
              <a:buAutoNum type="alphaUcPeriod"/>
            </a:pPr>
            <a:r>
              <a:rPr lang="en-US" b="0" i="0" dirty="0">
                <a:solidFill>
                  <a:srgbClr val="000000"/>
                </a:solidFill>
                <a:effectLst/>
                <a:latin typeface="Arial" panose="020B0604020202020204" pitchFamily="34" charset="0"/>
              </a:rPr>
              <a:t>Very familiar</a:t>
            </a:r>
          </a:p>
          <a:p>
            <a:endParaRPr lang="en-US" dirty="0"/>
          </a:p>
          <a:p>
            <a:endParaRPr lang="en-US" dirty="0"/>
          </a:p>
          <a:p>
            <a:r>
              <a:rPr lang="en-US" dirty="0"/>
              <a:t>Please provide your answer in the chat.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a:t>
            </a:fld>
            <a:endParaRPr lang="en-US" altLang="en-US"/>
          </a:p>
        </p:txBody>
      </p:sp>
    </p:spTree>
    <p:extLst>
      <p:ext uri="{BB962C8B-B14F-4D97-AF65-F5344CB8AC3E}">
        <p14:creationId xmlns:p14="http://schemas.microsoft.com/office/powerpoint/2010/main" val="1163696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Times New Roman" panose="02020603050405020304" pitchFamily="18" charset="0"/>
              </a:rPr>
              <a:t>An example of a 2024-25 Nonprofit Private School Consultation Form.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Times New Roman" panose="02020603050405020304" pitchFamily="18" charset="0"/>
              </a:rPr>
              <a:t>LEAs can access this form on the </a:t>
            </a:r>
            <a:r>
              <a:rPr lang="en-US" sz="1200" b="0" i="0" kern="1200" dirty="0">
                <a:solidFill>
                  <a:schemeClr val="tx1"/>
                </a:solidFill>
                <a:effectLst/>
                <a:latin typeface="+mn-lt"/>
                <a:ea typeface="+mn-ea"/>
                <a:cs typeface="+mn-cs"/>
              </a:rPr>
              <a:t>CARS logon page: </a:t>
            </a:r>
            <a:r>
              <a:rPr lang="en-US" sz="1800" u="sng" dirty="0">
                <a:solidFill>
                  <a:srgbClr val="0563C1"/>
                </a:solidFill>
                <a:effectLst/>
                <a:latin typeface="Arial" panose="020B0604020202020204" pitchFamily="34" charset="0"/>
                <a:ea typeface="Calibri" panose="020F0502020204030204" pitchFamily="34" charset="0"/>
                <a:hlinkClick r:id="rId3"/>
              </a:rPr>
              <a:t>https://www3.cde.ca.gov/CARS/app/logon.aspx</a:t>
            </a:r>
            <a:r>
              <a:rPr lang="en-US" sz="1800" u="sng" dirty="0">
                <a:solidFill>
                  <a:srgbClr val="0563C1"/>
                </a:solidFill>
                <a:effectLst/>
                <a:latin typeface="Arial" panose="020B0604020202020204" pitchFamily="34" charset="0"/>
                <a:ea typeface="Calibri" panose="020F0502020204030204" pitchFamily="34" charset="0"/>
              </a:rPr>
              <a:t>.</a:t>
            </a:r>
            <a:r>
              <a:rPr lang="en-US" sz="1800" b="1" i="0" kern="1200" dirty="0">
                <a:solidFill>
                  <a:schemeClr val="tx1"/>
                </a:solidFill>
                <a:effectLst/>
                <a:latin typeface="+mn-lt"/>
                <a:ea typeface="+mn-ea"/>
                <a:cs typeface="+mn-cs"/>
              </a:rPr>
              <a:t> This link was previously provided in the Chat. </a:t>
            </a:r>
            <a:endParaRPr lang="en-US" sz="1800" u="sng" dirty="0">
              <a:solidFill>
                <a:srgbClr val="0563C1"/>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Times New Roman" panose="02020603050405020304" pitchFamily="18" charset="0"/>
              </a:rPr>
              <a:t>Nonprofit Private School Consultation </a:t>
            </a:r>
            <a:r>
              <a:rPr lang="fr-FR" sz="1800" b="0" i="0" dirty="0">
                <a:solidFill>
                  <a:srgbClr val="000000"/>
                </a:solidFill>
                <a:effectLst/>
                <a:highlight>
                  <a:srgbClr val="FFFFFF"/>
                </a:highlight>
                <a:latin typeface="Arial" panose="020B0604020202020204" pitchFamily="34" charset="0"/>
              </a:rPr>
              <a:t>Instructions web page: </a:t>
            </a:r>
            <a:r>
              <a:rPr lang="fr-FR" sz="1800" b="0" i="0" u="sng" dirty="0">
                <a:solidFill>
                  <a:srgbClr val="0000FF"/>
                </a:solidFill>
                <a:effectLst/>
                <a:highlight>
                  <a:srgbClr val="FFFFFF"/>
                </a:highlight>
                <a:latin typeface="Arial" panose="020B0604020202020204" pitchFamily="34" charset="0"/>
                <a:hlinkClick r:id="rId4"/>
              </a:rPr>
              <a:t>https://www.cde.ca.gov/fg/aa/co/ca24sinsnpsc.asp</a:t>
            </a:r>
            <a:r>
              <a:rPr lang="fr-FR" sz="1800" b="0" i="0" u="sng" dirty="0">
                <a:solidFill>
                  <a:srgbClr val="0000FF"/>
                </a:solidFill>
                <a:effectLst/>
                <a:highlight>
                  <a:srgbClr val="FFFFFF"/>
                </a:highlight>
                <a:latin typeface="Arial" panose="020B0604020202020204" pitchFamily="34" charset="0"/>
              </a:rPr>
              <a:t>.</a:t>
            </a:r>
            <a:r>
              <a:rPr lang="fr-FR" sz="1800" b="0" i="0" u="none" dirty="0">
                <a:solidFill>
                  <a:srgbClr val="0000FF"/>
                </a:solidFill>
                <a:effectLst/>
                <a:highlight>
                  <a:srgbClr val="FFFFFF"/>
                </a:highlight>
                <a:latin typeface="Arial" panose="020B0604020202020204" pitchFamily="34" charset="0"/>
              </a:rPr>
              <a:t> </a:t>
            </a:r>
            <a:r>
              <a:rPr lang="en-US" sz="1800" b="1" i="0" kern="1200" dirty="0">
                <a:solidFill>
                  <a:schemeClr val="tx1"/>
                </a:solidFill>
                <a:effectLst/>
                <a:latin typeface="+mn-lt"/>
                <a:ea typeface="+mn-ea"/>
                <a:cs typeface="+mn-cs"/>
              </a:rPr>
              <a:t>This link was previously provided in the Chat</a:t>
            </a:r>
            <a:r>
              <a:rPr lang="en-US" sz="1800" b="1" i="0" u="none" dirty="0">
                <a:solidFill>
                  <a:srgbClr val="0000FF"/>
                </a:solidFill>
                <a:effectLst/>
                <a:highlight>
                  <a:srgbClr val="FFFFFF"/>
                </a:highligh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The LEA shall provide, on an equitable basis, special education services or other benefits to address the needs of eligible children and staff enrolled in nonprofit private elementary and secondary schools… </a:t>
            </a:r>
          </a:p>
          <a:p>
            <a:endParaRPr lang="en-US" sz="18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solidFill>
                  <a:srgbClr val="000000"/>
                </a:solidFill>
                <a:effectLst/>
                <a:highlight>
                  <a:srgbClr val="FFFFFF"/>
                </a:highlight>
                <a:latin typeface="Arial" panose="020B0604020202020204" pitchFamily="34" charset="0"/>
                <a:ea typeface="Times New Roman" panose="02020603050405020304" pitchFamily="18" charset="0"/>
              </a:rPr>
              <a:t>The purpose of t</a:t>
            </a:r>
            <a:r>
              <a:rPr lang="en-US" sz="1800" dirty="0">
                <a:solidFill>
                  <a:srgbClr val="000000"/>
                </a:solidFill>
                <a:effectLst/>
                <a:highlight>
                  <a:srgbClr val="FFFFFF"/>
                </a:highlight>
                <a:latin typeface="Arial" panose="020B0604020202020204" pitchFamily="34" charset="0"/>
                <a:ea typeface="Calibri" panose="020F0502020204030204" pitchFamily="34" charset="0"/>
              </a:rPr>
              <a:t>his form is to report the results of consultation to the State and the Ombudsman as required in ESSA. </a:t>
            </a:r>
            <a:r>
              <a:rPr lang="en-US" sz="1800" dirty="0">
                <a:solidFill>
                  <a:srgbClr val="000000"/>
                </a:solidFill>
                <a:effectLst/>
                <a:latin typeface="Arial" panose="020B0604020202020204" pitchFamily="34" charset="0"/>
                <a:ea typeface="Times New Roman" panose="02020603050405020304" pitchFamily="18" charset="0"/>
              </a:rPr>
              <a:t>If a nonprofit private school within the LEAs boundaries has completed a current Private School Affidavit correctly, the nonprofit private school is prepopulated onto the Nonprofit Private School Consultation Form. </a:t>
            </a:r>
          </a:p>
          <a:p>
            <a:endParaRPr lang="en-US" sz="1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a:solidFill>
                  <a:schemeClr val="tx1"/>
                </a:solidFill>
                <a:effectLst/>
                <a:latin typeface="+mn-lt"/>
                <a:ea typeface="+mn-ea"/>
                <a:cs typeface="+mn-cs"/>
              </a:rPr>
              <a:t>This form is used by the LEA to document whether or not consultation occurred, whether or not consultation was met, and whether or not a signed written affirmation is on file with the LEA.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Completing this form correctly will affect the Winter Nonprofit Private School Participation Form.</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enrollment numbers are reported under penalty of perjury by each private school on its annual Private School Affidavit. The information filed in the Private School Affidavit is not verified and the CDE takes no position as to its accuracy.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Private School's Believed Results of Consultation Allowable Codes</a:t>
            </a:r>
            <a:r>
              <a:rPr lang="en-US" b="0" i="0" dirty="0">
                <a:solidFill>
                  <a:srgbClr val="000000"/>
                </a:solidFill>
                <a:effectLst/>
                <a:highlight>
                  <a:srgbClr val="FFFFFF"/>
                </a:highlight>
                <a:latin typeface="Helvetica Neue"/>
              </a:rPr>
              <a:t> </a:t>
            </a:r>
            <a:br>
              <a:rPr lang="en-US" dirty="0"/>
            </a:br>
            <a:r>
              <a:rPr lang="en-US" dirty="0"/>
              <a:t>    </a:t>
            </a:r>
            <a:r>
              <a:rPr lang="en-US" b="0" i="0" dirty="0">
                <a:solidFill>
                  <a:srgbClr val="000000"/>
                </a:solidFill>
                <a:effectLst/>
                <a:highlight>
                  <a:srgbClr val="FFFFFF"/>
                </a:highlight>
                <a:latin typeface="Helvetica Neue"/>
              </a:rPr>
              <a:t>Y1: meaningful consultation occurred </a:t>
            </a:r>
            <a:br>
              <a:rPr lang="en-US" dirty="0"/>
            </a:br>
            <a:r>
              <a:rPr lang="en-US" dirty="0"/>
              <a:t>    </a:t>
            </a:r>
            <a:r>
              <a:rPr lang="en-US" b="0" i="0" dirty="0">
                <a:solidFill>
                  <a:srgbClr val="000000"/>
                </a:solidFill>
                <a:effectLst/>
                <a:highlight>
                  <a:srgbClr val="FFFFFF"/>
                </a:highlight>
                <a:latin typeface="Helvetica Neue"/>
              </a:rPr>
              <a:t>Y2: timely and meaningful consultation did not occur</a:t>
            </a:r>
            <a:br>
              <a:rPr lang="en-US" dirty="0"/>
            </a:br>
            <a:r>
              <a:rPr lang="en-US" dirty="0"/>
              <a:t>    </a:t>
            </a:r>
            <a:r>
              <a:rPr lang="en-US" b="0" i="0" dirty="0">
                <a:solidFill>
                  <a:srgbClr val="000000"/>
                </a:solidFill>
                <a:effectLst/>
                <a:highlight>
                  <a:srgbClr val="FFFFFF"/>
                </a:highlight>
                <a:latin typeface="Helvetica Neue"/>
              </a:rPr>
              <a:t>Y3: the program design is not equitable with respect to eligible private school children</a:t>
            </a:r>
            <a:br>
              <a:rPr lang="en-US" dirty="0"/>
            </a:br>
            <a:r>
              <a:rPr lang="en-US" dirty="0"/>
              <a:t>    </a:t>
            </a:r>
            <a:r>
              <a:rPr lang="en-US" b="0" i="0" dirty="0">
                <a:solidFill>
                  <a:srgbClr val="000000"/>
                </a:solidFill>
                <a:effectLst/>
                <a:highlight>
                  <a:srgbClr val="FFFFFF"/>
                </a:highlight>
                <a:latin typeface="Helvetica Neue"/>
              </a:rPr>
              <a:t>Y4: timely and meaningful consultation did not occur and the program design is not equitable with respect to eligible private school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Table categories: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School Name – Displayed using source data from the CDE CDS database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School Code – Displayed using source data from the CDE CDS database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Enrollment – [LEA Enters] - The numbers are reported under penalty of perjury by each private school on its annual Private School Affidavit.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*Consultation Occurred – (No/Yes) Required field.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Was Consultation Agreement Met – If consultation occurred is “Yes,” then this field is required.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Signed Written Affirmation on File – If consultation occurred is “Yes,” then this field is required.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Consultation Code – </a:t>
            </a:r>
            <a:r>
              <a:rPr lang="en-US" b="0" i="0" dirty="0">
                <a:solidFill>
                  <a:srgbClr val="000000"/>
                </a:solidFill>
                <a:effectLst/>
                <a:highlight>
                  <a:srgbClr val="FFFFFF"/>
                </a:highlight>
                <a:latin typeface="Helvetica Neue"/>
              </a:rPr>
              <a:t>If signed written affirmation on file is “Yes,” then this field is required. Allowable values are: Y1, Y2, Y3, Y4 (see details above)</a:t>
            </a:r>
            <a:endParaRPr lang="en-US"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Remove – The system will not allow the LEA to remove an attendance area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a:solidFill>
                  <a:schemeClr val="tx1"/>
                </a:solidFill>
                <a:effectLst/>
                <a:latin typeface="+mn-lt"/>
                <a:ea typeface="+mn-ea"/>
                <a:cs typeface="+mn-cs"/>
              </a:rPr>
              <a:t>Add a School (by clicking this button) – </a:t>
            </a:r>
            <a:r>
              <a:rPr lang="en-US" sz="1200" b="0" i="0" kern="1200" dirty="0">
                <a:solidFill>
                  <a:schemeClr val="tx1"/>
                </a:solidFill>
                <a:effectLst/>
                <a:latin typeface="+mn-lt"/>
                <a:ea typeface="+mn-ea"/>
                <a:cs typeface="+mn-cs"/>
              </a:rPr>
              <a:t>While Unified and Non-unified school districts may add nonprofit private schools from outside their district boundaries to this form, with regard to Title II, only non-unified school districts will display the added nonprofit private schools with a Signed Written Affirmation on File in the Winter Nonprofit private school participation form. Unified school districts will not see the added school displayed on the Winter Nonprofit private school participation form.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Refer to the CARS Training and User Documents section of the CDE CARS web page: </a:t>
            </a:r>
            <a:r>
              <a:rPr lang="en-US" sz="1800" u="sng"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5"/>
              </a:rPr>
              <a:t>https://www.cde.ca.gov/fg/aa/co/cars.asp</a:t>
            </a:r>
            <a:r>
              <a:rPr lang="en-US" sz="1800" u="none" dirty="0">
                <a:solidFill>
                  <a:srgbClr val="0000FF"/>
                </a:solidFill>
                <a:effectLst/>
                <a:latin typeface="Aptos" panose="020B0004020202020204" pitchFamily="34" charset="0"/>
                <a:ea typeface="Aptos" panose="020B0004020202020204" pitchFamily="34" charset="0"/>
                <a:cs typeface="Times New Roman" panose="02020603050405020304" pitchFamily="18" charset="0"/>
              </a:rPr>
              <a:t> </a:t>
            </a:r>
            <a:r>
              <a:rPr lang="en-US" sz="1200" b="0" i="0" kern="1200" dirty="0">
                <a:solidFill>
                  <a:schemeClr val="tx1"/>
                </a:solidFill>
                <a:effectLst/>
                <a:latin typeface="+mn-lt"/>
                <a:ea typeface="+mn-ea"/>
                <a:cs typeface="+mn-cs"/>
              </a:rPr>
              <a:t>and select the CARS User Guide document for </a:t>
            </a:r>
            <a:r>
              <a:rPr lang="en-US" sz="1200" b="1" i="0" kern="1200" dirty="0">
                <a:solidFill>
                  <a:schemeClr val="tx1"/>
                </a:solidFill>
                <a:effectLst/>
                <a:latin typeface="+mn-lt"/>
                <a:ea typeface="+mn-ea"/>
                <a:cs typeface="+mn-cs"/>
              </a:rPr>
              <a:t>Add a School</a:t>
            </a:r>
            <a:r>
              <a:rPr lang="en-US" sz="1200" b="0" i="0" kern="1200" dirty="0">
                <a:solidFill>
                  <a:schemeClr val="tx1"/>
                </a:solidFill>
                <a:effectLst/>
                <a:latin typeface="+mn-lt"/>
                <a:ea typeface="+mn-ea"/>
                <a:cs typeface="+mn-cs"/>
              </a:rPr>
              <a:t> instructions. A link to this web page is provided at the end of this presentation on the Resources slide.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Spring Release Nonprofit Private School Consultation form prepopulates the Title II Part A/Title III Nonprofit Private School Participation form in the Winter Release.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2023–24 Title II/Title III Nonprofit Participation Instructions web p</a:t>
            </a:r>
            <a:r>
              <a:rPr lang="en-US" sz="1800" dirty="0">
                <a:solidFill>
                  <a:srgbClr val="000000"/>
                </a:solidFill>
                <a:effectLst/>
                <a:latin typeface="Arial" panose="020B0604020202020204" pitchFamily="34" charset="0"/>
                <a:ea typeface="Times New Roman" panose="02020603050405020304" pitchFamily="18" charset="0"/>
              </a:rPr>
              <a:t>age: </a:t>
            </a:r>
            <a:r>
              <a:rPr lang="en-US" sz="1800" u="sng" dirty="0">
                <a:solidFill>
                  <a:srgbClr val="467886"/>
                </a:solidFill>
                <a:effectLst/>
                <a:latin typeface="Arial" panose="020B0604020202020204" pitchFamily="34" charset="0"/>
                <a:ea typeface="Times New Roman" panose="02020603050405020304" pitchFamily="18" charset="0"/>
                <a:hlinkClick r:id="rId6"/>
              </a:rPr>
              <a:t>https://www.cde.ca.gov/fg/aa/co/ca23winst2andt3npsp.asp</a:t>
            </a:r>
            <a:endParaRPr lang="en-US" sz="120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rgbClr val="000000"/>
                </a:solidFill>
                <a:effectLst/>
                <a:highlight>
                  <a:srgbClr val="FFFFFF"/>
                </a:highlight>
                <a:latin typeface="Helvetica Neue"/>
                <a:ea typeface="+mn-ea"/>
                <a:cs typeface="+mn-cs"/>
              </a:rPr>
              <a:t>If after adding a school and you choose to Remove</a:t>
            </a:r>
            <a:r>
              <a:rPr lang="en-US" sz="1200" b="0" i="0" kern="1200" dirty="0">
                <a:solidFill>
                  <a:srgbClr val="000000"/>
                </a:solidFill>
                <a:effectLst/>
                <a:highlight>
                  <a:srgbClr val="FFFFFF"/>
                </a:highlight>
                <a:latin typeface="Helvetica Neue"/>
                <a:ea typeface="+mn-ea"/>
                <a:cs typeface="+mn-cs"/>
              </a:rPr>
              <a:t> </a:t>
            </a:r>
            <a:r>
              <a:rPr lang="en-US" sz="1200" b="1" i="0" kern="1200" dirty="0">
                <a:solidFill>
                  <a:srgbClr val="000000"/>
                </a:solidFill>
                <a:effectLst/>
                <a:highlight>
                  <a:srgbClr val="FFFFFF"/>
                </a:highlight>
                <a:latin typeface="Helvetica Neue"/>
                <a:ea typeface="+mn-ea"/>
                <a:cs typeface="+mn-cs"/>
              </a:rPr>
              <a:t>an added school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000000"/>
                </a:solidFill>
                <a:effectLst/>
                <a:highlight>
                  <a:srgbClr val="FFFFFF"/>
                </a:highlight>
                <a:latin typeface="Helvetica Neue"/>
                <a:ea typeface="+mn-ea"/>
                <a:cs typeface="+mn-cs"/>
              </a:rPr>
              <a:t>Remove – if applicable to remove </a:t>
            </a:r>
            <a:r>
              <a:rPr lang="en-US" b="0" i="0" dirty="0">
                <a:solidFill>
                  <a:srgbClr val="000000"/>
                </a:solidFill>
                <a:effectLst/>
                <a:highlight>
                  <a:srgbClr val="FFFFFF"/>
                </a:highlight>
                <a:latin typeface="Helvetica Neue"/>
              </a:rPr>
              <a:t>a previously added non-participating school</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click on the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Remove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hyperlink, then save the form. </a:t>
            </a:r>
          </a:p>
          <a:p>
            <a:pPr marL="45720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457200" marR="0" lvl="1">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Note: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After clicking on the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Remove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hyperlink, the school is removed from the form’s displayed list, but it is not removed from the database until after the form is saved. </a:t>
            </a:r>
            <a:r>
              <a:rPr lang="en-US" sz="1800" b="0" i="0" dirty="0">
                <a:solidFill>
                  <a:srgbClr val="000000"/>
                </a:solidFill>
                <a:effectLst/>
                <a:highlight>
                  <a:srgbClr val="FFFFFF"/>
                </a:highlight>
                <a:latin typeface="Helvetica Neue"/>
              </a:rPr>
              <a:t>The system will not allow the LEA to remove an attendance area school</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20</a:t>
            </a:fld>
            <a:endParaRPr lang="en-US" altLang="en-US"/>
          </a:p>
        </p:txBody>
      </p:sp>
    </p:spTree>
    <p:extLst>
      <p:ext uri="{BB962C8B-B14F-4D97-AF65-F5344CB8AC3E}">
        <p14:creationId xmlns:p14="http://schemas.microsoft.com/office/powerpoint/2010/main" val="78029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2023</a:t>
            </a:r>
            <a:r>
              <a:rPr lang="en-US" sz="1200" dirty="0"/>
              <a:t>–</a:t>
            </a:r>
            <a:r>
              <a:rPr lang="en-US" dirty="0"/>
              <a:t>24 </a:t>
            </a:r>
            <a:r>
              <a:rPr lang="en-US" sz="1200" dirty="0"/>
              <a:t>Expenditure Deadlines</a:t>
            </a:r>
            <a:endParaRPr lang="en-US" b="0" i="0" dirty="0">
              <a:solidFill>
                <a:srgbClr val="000000"/>
              </a:solidFill>
              <a:effectLst/>
              <a:highlight>
                <a:srgbClr val="FFFFFF"/>
              </a:highlight>
              <a:latin typeface="Helvetica Neue"/>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000000"/>
              </a:solidFill>
              <a:effectLst/>
              <a:highlight>
                <a:srgbClr val="FFFFFF"/>
              </a:highlight>
              <a:latin typeface="Helvetica Neue"/>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447744"/>
                </a:solidFill>
                <a:effectLst/>
                <a:highlight>
                  <a:srgbClr val="FFFFFF"/>
                </a:highlight>
                <a:latin typeface="Arial" panose="020B0604020202020204" pitchFamily="34" charset="0"/>
              </a:rPr>
              <a:t>Title II, Part A funds are available for 27 months.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447744"/>
              </a:solidFill>
              <a:effectLst/>
              <a:highlight>
                <a:srgbClr val="FFFFFF"/>
              </a:highligh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447744"/>
                </a:solidFill>
                <a:effectLst/>
                <a:highlight>
                  <a:srgbClr val="FFFFFF"/>
                </a:highlight>
                <a:latin typeface="Arial" panose="020B0604020202020204" pitchFamily="34" charset="0"/>
              </a:rPr>
              <a:t>For FY 2023-24 Title II, Part A funds may be obligated July 1, 2023 through September 30, 2025.</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447744"/>
              </a:solidFill>
              <a:effectLst/>
              <a:highlight>
                <a:srgbClr val="FFFFFF"/>
              </a:highligh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12 Months Expenditure Report is due during Spring Release.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447744"/>
              </a:solidFill>
              <a:effectLst/>
              <a:highlight>
                <a:srgbClr val="FFFFFF"/>
              </a:highligh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000000"/>
              </a:solidFill>
              <a:effectLst/>
              <a:highlight>
                <a:srgbClr val="FFFFFF"/>
              </a:highlight>
              <a:latin typeface="Helvetica Neue"/>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highlight>
                  <a:srgbClr val="FFFFFF"/>
                </a:highlight>
                <a:latin typeface="Helvetica Neue"/>
              </a:rPr>
              <a:t>Grant Award Period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highlight>
                  <a:srgbClr val="FFFFFF"/>
                </a:highlight>
                <a:latin typeface="Helvetica Neue"/>
              </a:rPr>
              <a:t>Under the federal </a:t>
            </a:r>
            <a:r>
              <a:rPr lang="en-US" b="0" i="0" dirty="0" err="1">
                <a:solidFill>
                  <a:srgbClr val="000000"/>
                </a:solidFill>
                <a:effectLst/>
                <a:highlight>
                  <a:srgbClr val="FFFFFF"/>
                </a:highlight>
                <a:latin typeface="Helvetica Neue"/>
              </a:rPr>
              <a:t>Tydings</a:t>
            </a:r>
            <a:r>
              <a:rPr lang="en-US" b="0" i="0" dirty="0">
                <a:solidFill>
                  <a:srgbClr val="000000"/>
                </a:solidFill>
                <a:effectLst/>
                <a:highlight>
                  <a:srgbClr val="FFFFFF"/>
                </a:highlight>
                <a:latin typeface="Helvetica Neue"/>
              </a:rPr>
              <a:t> Amendment, Section 421(b) of the General Education Provisions Act, any funds that are not obligated at the end of the federal funding period, July 1, 2023, through September 30, 2024, shall remain available for obligation for an additional period of 12 months, through September 30, 2025, within the limits specified in Section 1127 of the ESSA.</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21</a:t>
            </a:fld>
            <a:endParaRPr lang="en-US" altLang="en-US"/>
          </a:p>
        </p:txBody>
      </p:sp>
    </p:spTree>
    <p:extLst>
      <p:ext uri="{BB962C8B-B14F-4D97-AF65-F5344CB8AC3E}">
        <p14:creationId xmlns:p14="http://schemas.microsoft.com/office/powerpoint/2010/main" val="1515110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Here is a copy of the 2023-24 Title II, Part A Fiscal Year Expenditure Report, 12 Months Form. We have broken the form in half for better viewing on the next two slides. Descriptions provided on the next two slides.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LEAs can access this form on the </a:t>
            </a:r>
            <a:r>
              <a:rPr lang="en-US" sz="1000" b="0" i="0" kern="1200" dirty="0">
                <a:solidFill>
                  <a:schemeClr val="tx1"/>
                </a:solidFill>
                <a:effectLst/>
                <a:latin typeface="+mn-lt"/>
                <a:ea typeface="+mn-ea"/>
                <a:cs typeface="+mn-cs"/>
              </a:rPr>
              <a:t>CARS logon page: </a:t>
            </a:r>
            <a:r>
              <a:rPr lang="en-US" sz="1200" u="sng" dirty="0">
                <a:solidFill>
                  <a:srgbClr val="0563C1"/>
                </a:solidFill>
                <a:effectLst/>
                <a:latin typeface="Arial" panose="020B0604020202020204" pitchFamily="34" charset="0"/>
                <a:ea typeface="Calibri" panose="020F0502020204030204" pitchFamily="34" charset="0"/>
                <a:hlinkClick r:id="rId3"/>
              </a:rPr>
              <a:t>https://www3.cde.ca.gov/CARS/app/logon.aspx</a:t>
            </a:r>
            <a:r>
              <a:rPr lang="en-US" dirty="0"/>
              <a:t>. </a:t>
            </a:r>
            <a:r>
              <a:rPr lang="en-US" sz="1200" b="1" i="0" kern="1200" dirty="0">
                <a:solidFill>
                  <a:schemeClr val="tx1"/>
                </a:solidFill>
                <a:effectLst/>
                <a:latin typeface="+mn-lt"/>
                <a:ea typeface="+mn-ea"/>
                <a:cs typeface="+mn-cs"/>
              </a:rPr>
              <a:t>This link was previously provided in the Chat. </a:t>
            </a:r>
            <a:endParaRPr lang="en-US" dirty="0"/>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Title II, Part A Expenditure, 12 Months Instructions web page: </a:t>
            </a:r>
            <a:r>
              <a:rPr lang="en-US"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https://www.cde.ca.gov/fg/aa/co/ca24sinst2pafyer12.asp</a:t>
            </a:r>
            <a:r>
              <a:rPr lang="en-US" sz="1800" u="none" dirty="0">
                <a:solidFill>
                  <a:srgbClr val="0000FF"/>
                </a:solidFill>
                <a:effectLst/>
                <a:latin typeface="Aptos" panose="020B0004020202020204" pitchFamily="34" charset="0"/>
                <a:ea typeface="Aptos" panose="020B0004020202020204" pitchFamily="34" charset="0"/>
                <a:cs typeface="Times New Roman" panose="02020603050405020304" pitchFamily="18" charset="0"/>
              </a:rPr>
              <a:t>.</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000" b="1" u="none" dirty="0">
                <a:solidFill>
                  <a:schemeClr val="tx1"/>
                </a:solidFill>
              </a:rPr>
              <a:t>A link is provided in the Chat.</a:t>
            </a:r>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22</a:t>
            </a:fld>
            <a:endParaRPr lang="en-US" altLang="en-US"/>
          </a:p>
        </p:txBody>
      </p:sp>
    </p:spTree>
    <p:extLst>
      <p:ext uri="{BB962C8B-B14F-4D97-AF65-F5344CB8AC3E}">
        <p14:creationId xmlns:p14="http://schemas.microsoft.com/office/powerpoint/2010/main" val="3663896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2023-24 Title II, Part A Fiscal Year Expenditure Report, 12 Months </a:t>
            </a:r>
          </a:p>
          <a:p>
            <a:endParaRPr lang="en-US" dirty="0"/>
          </a:p>
          <a:p>
            <a:r>
              <a:rPr lang="en-US" dirty="0"/>
              <a:t>Data captured by form:</a:t>
            </a:r>
          </a:p>
          <a:p>
            <a:pPr marL="171450" indent="-171450">
              <a:buFont typeface="Arial" panose="020B0604020202020204" pitchFamily="34" charset="0"/>
              <a:buChar char="•"/>
            </a:pPr>
            <a:r>
              <a:rPr lang="en-US" dirty="0"/>
              <a:t>Allocation - prepopulated</a:t>
            </a:r>
          </a:p>
          <a:p>
            <a:pPr marL="171450" indent="-171450">
              <a:buFont typeface="Arial" panose="020B0604020202020204" pitchFamily="34" charset="0"/>
              <a:buChar char="•"/>
            </a:pPr>
            <a:r>
              <a:rPr lang="en-US" dirty="0"/>
              <a:t>Title II, Part A funding transferred in from other Title/Categorical Programs – [LEA enters]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Title II, Part A funding transferred out from Title II, Part A – [LEA enters]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form calculates the Total allocation based upon </a:t>
            </a:r>
            <a:r>
              <a:rPr lang="en-US" sz="1200" b="0" i="0" kern="1200" dirty="0">
                <a:solidFill>
                  <a:schemeClr val="tx1"/>
                </a:solidFill>
                <a:effectLst/>
                <a:latin typeface="+mn-lt"/>
                <a:ea typeface="+mn-ea"/>
                <a:cs typeface="+mn-cs"/>
              </a:rPr>
              <a:t>the allocation amount plus the transferred-in amount minus the transferred-out amount.</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Collects </a:t>
            </a:r>
            <a:r>
              <a:rPr lang="en-US" b="1" dirty="0"/>
              <a:t>Professional Development Expenditures</a:t>
            </a:r>
            <a:r>
              <a:rPr lang="en-US" dirty="0"/>
              <a:t> by activity: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Professional Development for Teachers – [LEA enters]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Professional Development for Administrators – [LEA enters]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Consulting/Professional Services – [LEA enters]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Induction Programs – [LEA enters]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Books and Other Supplies – [LEA enters]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Dues and Membership – [LEA enters]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Travel and Conferences – [LEA enters]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23</a:t>
            </a:fld>
            <a:endParaRPr lang="en-US" altLang="en-US"/>
          </a:p>
        </p:txBody>
      </p:sp>
    </p:spTree>
    <p:extLst>
      <p:ext uri="{BB962C8B-B14F-4D97-AF65-F5344CB8AC3E}">
        <p14:creationId xmlns:p14="http://schemas.microsoft.com/office/powerpoint/2010/main" val="1857893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2023-24 Title II, Part A Fiscal Year Expenditure Report, 12 Months cont.</a:t>
            </a:r>
          </a:p>
          <a:p>
            <a:endParaRPr lang="en-US" dirty="0"/>
          </a:p>
          <a:p>
            <a:r>
              <a:rPr lang="en-US" dirty="0"/>
              <a:t>Data captured by form continued: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Collects </a:t>
            </a:r>
            <a:r>
              <a:rPr lang="en-US" b="1" dirty="0"/>
              <a:t>Personnel and Other Authorized Activities</a:t>
            </a:r>
            <a:r>
              <a:rPr lang="en-US"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Certificated Personnel Salaries – [LEA enters]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Classified Personnel Salaries – [LEA enters]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Employee Benefits – [LEA enters]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Developing or Improving an Evaluation System – [LEA enters]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Recruitment Activities – [LEA enters]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Retention Activities – [LEA enters]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Class Size Reduction – [LEA enters]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Collects </a:t>
            </a:r>
            <a:r>
              <a:rPr lang="en-US" b="1" dirty="0"/>
              <a:t>Program Expenditures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Direct Administrative Costs &amp; Indirect (15% maximum guideline </a:t>
            </a:r>
            <a:r>
              <a:rPr lang="en-US" sz="1200" b="0" i="0" kern="1200" dirty="0">
                <a:solidFill>
                  <a:schemeClr val="tx1"/>
                </a:solidFill>
                <a:effectLst/>
                <a:latin typeface="+mn-lt"/>
                <a:ea typeface="+mn-ea"/>
                <a:cs typeface="+mn-cs"/>
              </a:rPr>
              <a:t>for admin &amp; indirect </a:t>
            </a:r>
            <a:r>
              <a:rPr lang="en-US" dirty="0"/>
              <a:t>) – [LEA enters]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Indirect Costs (15% maximum guideline </a:t>
            </a:r>
            <a:r>
              <a:rPr lang="en-US" sz="1200" b="0" i="0" kern="1200" dirty="0">
                <a:solidFill>
                  <a:schemeClr val="tx1"/>
                </a:solidFill>
                <a:effectLst/>
                <a:latin typeface="+mn-lt"/>
                <a:ea typeface="+mn-ea"/>
                <a:cs typeface="+mn-cs"/>
              </a:rPr>
              <a:t>for admin &amp; indirect</a:t>
            </a:r>
            <a:r>
              <a:rPr lang="en-US" dirty="0"/>
              <a:t>) – [LEA enters]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There is no limit on administration in ESSA for Title II. </a:t>
            </a:r>
            <a:r>
              <a:rPr lang="en-US" sz="1200" b="1" i="0" kern="1200" dirty="0">
                <a:solidFill>
                  <a:schemeClr val="tx1"/>
                </a:solidFill>
                <a:effectLst/>
                <a:latin typeface="+mn-lt"/>
                <a:ea typeface="+mn-ea"/>
                <a:cs typeface="+mn-cs"/>
              </a:rPr>
              <a:t>It must be reasonable and necessary. </a:t>
            </a:r>
            <a:r>
              <a:rPr lang="en-US" sz="1200" b="0" i="0" kern="1200" dirty="0">
                <a:solidFill>
                  <a:schemeClr val="tx1"/>
                </a:solidFill>
                <a:effectLst/>
                <a:latin typeface="+mn-lt"/>
                <a:ea typeface="+mn-ea"/>
                <a:cs typeface="+mn-cs"/>
              </a:rPr>
              <a:t>That being said, based upon past LEA costs and following Title I as a guideline, the CDE allows up to 15% for administrative and indirect costs. If an LEA goes beyond 15%, they are contacted for more information.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Aptos" panose="020B0004020202020204" pitchFamily="34" charset="0"/>
              </a:rPr>
              <a:t>If the LEA is eligible for Title V, Part B Subpart 1 Small, Rural School Achievement Grant </a:t>
            </a:r>
            <a:r>
              <a:rPr lang="en-US" sz="1800" dirty="0">
                <a:solidFill>
                  <a:srgbClr val="FF0000"/>
                </a:solidFill>
                <a:effectLst/>
                <a:latin typeface="Arial" panose="020B0604020202020204" pitchFamily="34" charset="0"/>
                <a:ea typeface="Aptos" panose="020B0004020202020204" pitchFamily="34" charset="0"/>
              </a:rPr>
              <a:t>and selected Yes to Title II, Part A funds used through the Alternative Fund Use Authority (AFUA) option on same FY Application for Funding form, then Title V, Part B Subpart 1 AFUA field will display in this </a:t>
            </a:r>
            <a:r>
              <a:rPr lang="en-US" sz="1800" dirty="0">
                <a:effectLst/>
                <a:latin typeface="Arial" panose="020B0604020202020204" pitchFamily="34" charset="0"/>
                <a:ea typeface="Aptos" panose="020B0004020202020204" pitchFamily="34" charset="0"/>
              </a:rPr>
              <a:t>form – [LEA enters]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Not all LEAs are eligible for AFUA.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Eligibility info</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00" dirty="0">
                <a:solidFill>
                  <a:srgbClr val="0563C1"/>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Further information regarding Title V, Part B AFUA can be found on this web page: </a:t>
            </a:r>
            <a:r>
              <a:rPr lang="en-US" sz="1200" u="sng" kern="100" dirty="0">
                <a:solidFill>
                  <a:srgbClr val="0563C1"/>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hlinkClick r:id="rId3"/>
              </a:rPr>
              <a:t>https://www.cde.ca.gov/fg/aa/rp/tvpaaltfunduseauth.asp</a:t>
            </a:r>
            <a:r>
              <a:rPr lang="en-US" sz="1200" u="none" kern="100" dirty="0">
                <a:solidFill>
                  <a:srgbClr val="0563C1"/>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1200" b="1" i="0" kern="1200" dirty="0">
                <a:solidFill>
                  <a:schemeClr val="tx1"/>
                </a:solidFill>
                <a:effectLst/>
                <a:latin typeface="+mn-lt"/>
                <a:ea typeface="+mn-ea"/>
                <a:cs typeface="+mn-cs"/>
              </a:rPr>
              <a:t>This link was previously provided in the Chat. </a:t>
            </a:r>
            <a:endParaRPr lang="en-US" sz="1200" u="none" kern="100" dirty="0">
              <a:solidFill>
                <a:srgbClr val="0563C1"/>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Equitable Services (required if non-profit private schools elected to participate in Title II, Part A funding) – LEA enters</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Equitable services are based on identified needs.</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Educational services and other benefits provided for nonprofit private school teachers and other educational personnel shall be equitable in comparison to services and other benefits for public school children, teachers, and other educational personnel participating in the program.</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ESSA Section 8501(a)</a:t>
            </a:r>
            <a:r>
              <a:rPr lang="en-US" sz="1200" b="0" dirty="0">
                <a:latin typeface="+mn-lt"/>
                <a:cs typeface="+mn-cs"/>
              </a:rPr>
              <a:t>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a:latin typeface="+mn-lt"/>
                <a:cs typeface="+mn-cs"/>
              </a:rPr>
              <a:t>A separate webinar </a:t>
            </a:r>
            <a:r>
              <a:rPr lang="en-US" b="0" dirty="0">
                <a:latin typeface="+mn-lt"/>
                <a:cs typeface="+mn-cs"/>
              </a:rPr>
              <a:t>regarding </a:t>
            </a:r>
            <a:r>
              <a:rPr lang="en-US" sz="1200" b="0" dirty="0">
                <a:latin typeface="+mn-lt"/>
                <a:cs typeface="+mn-cs"/>
              </a:rPr>
              <a:t>Title II, Part A </a:t>
            </a:r>
            <a:r>
              <a:rPr lang="en-US" b="0" dirty="0">
                <a:latin typeface="+mn-lt"/>
                <a:cs typeface="+mn-cs"/>
              </a:rPr>
              <a:t>Equitable Services was held </a:t>
            </a:r>
            <a:r>
              <a:rPr lang="en-US" sz="1200" b="0" dirty="0">
                <a:latin typeface="+mn-lt"/>
                <a:cs typeface="+mn-cs"/>
              </a:rPr>
              <a:t>on March 19, 2024. Presentation slides for this webinar:</a:t>
            </a:r>
            <a:r>
              <a:rPr lang="en-US" sz="1200" b="1" dirty="0">
                <a:latin typeface="+mn-lt"/>
                <a:cs typeface="+mn-cs"/>
              </a:rPr>
              <a:t> </a:t>
            </a:r>
            <a:r>
              <a:rPr lang="en-US" sz="1200" u="sng" kern="100" dirty="0">
                <a:solidFill>
                  <a:srgbClr val="0563C1"/>
                </a:solidFill>
                <a:ea typeface="Calibri" panose="020F0502020204030204" pitchFamily="34" charset="0"/>
                <a:cs typeface="Times New Roman" panose="02020603050405020304" pitchFamily="18" charset="0"/>
                <a:hlinkClick r:id="rId4"/>
              </a:rPr>
              <a:t>https://www.cde.ca.gov/pd/ti/tii-webinars.asp</a:t>
            </a:r>
            <a:r>
              <a:rPr lang="en-US" sz="1200" u="none" kern="100" dirty="0">
                <a:solidFill>
                  <a:srgbClr val="0563C1"/>
                </a:solidFill>
                <a:ea typeface="Calibri" panose="020F0502020204030204" pitchFamily="34" charset="0"/>
                <a:cs typeface="Times New Roman" panose="02020603050405020304" pitchFamily="18" charset="0"/>
              </a:rPr>
              <a:t>. </a:t>
            </a:r>
            <a:r>
              <a:rPr lang="en-US" sz="1200" b="1" i="0" kern="1200" dirty="0">
                <a:solidFill>
                  <a:schemeClr val="tx1"/>
                </a:solidFill>
                <a:effectLst/>
                <a:latin typeface="+mn-lt"/>
                <a:ea typeface="+mn-ea"/>
                <a:cs typeface="+mn-cs"/>
              </a:rPr>
              <a:t>A link is provided in the Chat.</a:t>
            </a:r>
            <a:endParaRPr lang="en-US" sz="1200" u="none" kern="100" dirty="0">
              <a:solidFill>
                <a:srgbClr val="0563C1"/>
              </a:solidFill>
              <a:ea typeface="Calibri" panose="020F0502020204030204" pitchFamily="34" charset="0"/>
              <a:cs typeface="Times New Roman" panose="02020603050405020304" pitchFamily="18" charset="0"/>
            </a:endParaRP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dirty="0">
              <a:latin typeface="+mn-lt"/>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i="0" dirty="0">
                <a:solidFill>
                  <a:srgbClr val="000000"/>
                </a:solidFill>
                <a:effectLst/>
                <a:latin typeface="Helvetica Neue"/>
              </a:rPr>
              <a:t>Once all data entry fields have been completed, the LEA submits the form.</a:t>
            </a:r>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24</a:t>
            </a:fld>
            <a:endParaRPr lang="en-US" altLang="en-US"/>
          </a:p>
        </p:txBody>
      </p:sp>
    </p:spTree>
    <p:extLst>
      <p:ext uri="{BB962C8B-B14F-4D97-AF65-F5344CB8AC3E}">
        <p14:creationId xmlns:p14="http://schemas.microsoft.com/office/powerpoint/2010/main" val="2803894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2022</a:t>
            </a:r>
            <a:r>
              <a:rPr lang="en-US" sz="1200" dirty="0"/>
              <a:t>–</a:t>
            </a:r>
            <a:r>
              <a:rPr lang="en-US" dirty="0"/>
              <a:t>23 </a:t>
            </a:r>
            <a:r>
              <a:rPr lang="en-US" sz="1200" dirty="0"/>
              <a:t>Expenditure Deadlines</a:t>
            </a:r>
            <a:endParaRPr lang="en-US" b="0" i="0" dirty="0">
              <a:solidFill>
                <a:srgbClr val="000000"/>
              </a:solidFill>
              <a:effectLst/>
              <a:highlight>
                <a:srgbClr val="FFFFFF"/>
              </a:highlight>
              <a:latin typeface="Helvetica Neue"/>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000000"/>
              </a:solidFill>
              <a:effectLst/>
              <a:highlight>
                <a:srgbClr val="FFFFFF"/>
              </a:highlight>
              <a:latin typeface="Helvetica Neue"/>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447744"/>
                </a:solidFill>
                <a:effectLst/>
                <a:highlight>
                  <a:srgbClr val="FFFFFF"/>
                </a:highlight>
                <a:latin typeface="Arial" panose="020B0604020202020204" pitchFamily="34" charset="0"/>
              </a:rPr>
              <a:t>Title II, Part A funds are available for 27 months.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447744"/>
              </a:solidFill>
              <a:effectLst/>
              <a:highlight>
                <a:srgbClr val="FFFFFF"/>
              </a:highligh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447744"/>
                </a:solidFill>
                <a:effectLst/>
                <a:highlight>
                  <a:srgbClr val="FFFFFF"/>
                </a:highlight>
                <a:latin typeface="Arial" panose="020B0604020202020204" pitchFamily="34" charset="0"/>
              </a:rPr>
              <a:t>For FY 2022-23 Title II, Part A funds may be obligated July 1, 2022 through September 30, 2024.</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447744"/>
              </a:solidFill>
              <a:effectLst/>
              <a:highlight>
                <a:srgbClr val="FFFFFF"/>
              </a:highligh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447744"/>
                </a:solidFill>
                <a:effectLst/>
                <a:highlight>
                  <a:srgbClr val="FFFFFF"/>
                </a:highlight>
                <a:latin typeface="Arial" panose="020B0604020202020204" pitchFamily="34" charset="0"/>
              </a:rPr>
              <a:t>24 Months Expenditure Report is due </a:t>
            </a:r>
            <a:r>
              <a:rPr lang="en-US" dirty="0"/>
              <a:t>during Spring Release</a:t>
            </a:r>
            <a:r>
              <a:rPr lang="en-US" b="0" i="0" dirty="0">
                <a:solidFill>
                  <a:srgbClr val="447744"/>
                </a:solidFill>
                <a:effectLst/>
                <a:highlight>
                  <a:srgbClr val="FFFFFF"/>
                </a:highlight>
                <a:latin typeface="Arial" panose="020B0604020202020204"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447744"/>
              </a:solidFill>
              <a:effectLst/>
              <a:highlight>
                <a:srgbClr val="FFFFFF"/>
              </a:highligh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447744"/>
              </a:solidFill>
              <a:effectLst/>
              <a:highlight>
                <a:srgbClr val="FFFFFF"/>
              </a:highligh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highlight>
                  <a:srgbClr val="FFFFFF"/>
                </a:highlight>
                <a:latin typeface="Helvetica Neue"/>
              </a:rPr>
              <a:t>Grant Award Period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highlight>
                  <a:srgbClr val="FFFFFF"/>
                </a:highlight>
                <a:latin typeface="Helvetica Neue"/>
              </a:rPr>
              <a:t>Under the federal </a:t>
            </a:r>
            <a:r>
              <a:rPr lang="en-US" b="0" i="0" dirty="0" err="1">
                <a:solidFill>
                  <a:srgbClr val="000000"/>
                </a:solidFill>
                <a:effectLst/>
                <a:highlight>
                  <a:srgbClr val="FFFFFF"/>
                </a:highlight>
                <a:latin typeface="Helvetica Neue"/>
              </a:rPr>
              <a:t>Tydings</a:t>
            </a:r>
            <a:r>
              <a:rPr lang="en-US" b="0" i="0" dirty="0">
                <a:solidFill>
                  <a:srgbClr val="000000"/>
                </a:solidFill>
                <a:effectLst/>
                <a:highlight>
                  <a:srgbClr val="FFFFFF"/>
                </a:highlight>
                <a:latin typeface="Helvetica Neue"/>
              </a:rPr>
              <a:t> Amendment, Section 421(b) of the General Education Provisions Act, any funds that are not obligated at the end of the federal funding period, July 1, 2022, through September 30, 2023, shall remain available for obligation for an additional period of 12 months, through September 30, 2024, within the limits specified in Section 1127 of the ESSA.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000000"/>
              </a:solidFill>
              <a:effectLst/>
              <a:highlight>
                <a:srgbClr val="FFFFFF"/>
              </a:highlight>
              <a:latin typeface="Helvetica Neue"/>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000000"/>
              </a:solidFill>
              <a:effectLst/>
              <a:highlight>
                <a:srgbClr val="FFFFFF"/>
              </a:highlight>
              <a:latin typeface="Helvetica Neue"/>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25</a:t>
            </a:fld>
            <a:endParaRPr lang="en-US" altLang="en-US"/>
          </a:p>
        </p:txBody>
      </p:sp>
    </p:spTree>
    <p:extLst>
      <p:ext uri="{BB962C8B-B14F-4D97-AF65-F5344CB8AC3E}">
        <p14:creationId xmlns:p14="http://schemas.microsoft.com/office/powerpoint/2010/main" val="2560995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Here is an example of the 2022-23 Title II, Part A Fiscal Year Expenditure Report, 24 Months Form. We have broken the form in half for better viewing on the next two slides. Descriptions provided on the next two slides.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LEAs can access this form on the </a:t>
            </a:r>
            <a:r>
              <a:rPr lang="en-US" sz="1000" b="0" i="0" kern="1200" dirty="0">
                <a:solidFill>
                  <a:schemeClr val="tx1"/>
                </a:solidFill>
                <a:effectLst/>
                <a:latin typeface="+mn-lt"/>
                <a:ea typeface="+mn-ea"/>
                <a:cs typeface="+mn-cs"/>
              </a:rPr>
              <a:t>CARS logon page: </a:t>
            </a:r>
            <a:r>
              <a:rPr lang="en-US" sz="1200" u="sng" dirty="0">
                <a:solidFill>
                  <a:srgbClr val="0563C1"/>
                </a:solidFill>
                <a:effectLst/>
                <a:latin typeface="Arial" panose="020B0604020202020204" pitchFamily="34" charset="0"/>
                <a:ea typeface="Calibri" panose="020F0502020204030204" pitchFamily="34" charset="0"/>
                <a:hlinkClick r:id="rId3"/>
              </a:rPr>
              <a:t>https://www3.cde.ca.gov/CARS/app/logon.aspx</a:t>
            </a:r>
            <a:r>
              <a:rPr lang="en-US" dirty="0"/>
              <a:t>. </a:t>
            </a:r>
            <a:r>
              <a:rPr lang="en-US" sz="1200" b="1" i="0" kern="1200" dirty="0">
                <a:solidFill>
                  <a:schemeClr val="tx1"/>
                </a:solidFill>
                <a:effectLst/>
                <a:latin typeface="+mn-lt"/>
                <a:ea typeface="+mn-ea"/>
                <a:cs typeface="+mn-cs"/>
              </a:rPr>
              <a:t>This link was previously provided in the Chat</a:t>
            </a:r>
            <a:endParaRPr lang="en-US" dirty="0"/>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Title II, Part A Expenditure, 24 Months Instructions web page: </a:t>
            </a:r>
            <a:r>
              <a:rPr lang="en-US" sz="1800" u="sng"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4"/>
              </a:rPr>
              <a:t>https://www.cde.ca.gov/fg/aa/co/ca24sinst2exprpt24.asp</a:t>
            </a:r>
            <a:r>
              <a:rPr lang="en-US" sz="1800" u="none" dirty="0">
                <a:solidFill>
                  <a:srgbClr val="0000FF"/>
                </a:solidFill>
                <a:effectLst/>
                <a:latin typeface="Aptos" panose="020B0004020202020204" pitchFamily="34" charset="0"/>
                <a:ea typeface="Aptos" panose="020B0004020202020204" pitchFamily="34" charset="0"/>
                <a:cs typeface="Times New Roman" panose="02020603050405020304" pitchFamily="18" charset="0"/>
              </a:rPr>
              <a:t>.</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000" b="1" u="none" dirty="0">
                <a:solidFill>
                  <a:schemeClr val="tx1"/>
                </a:solidFill>
              </a:rPr>
              <a:t>A link is provided in the Chat.</a:t>
            </a:r>
          </a:p>
          <a:p>
            <a:pPr marL="457200" lvl="1" indent="0">
              <a:spcBef>
                <a:spcPts val="1200"/>
              </a:spcBef>
              <a:spcAft>
                <a:spcPts val="200"/>
              </a:spcAft>
              <a:buFont typeface="Arial" panose="020B0604020202020204" pitchFamily="34" charset="0"/>
              <a:buNone/>
            </a:pPr>
            <a:endParaRPr lang="en-US" sz="1000" u="none" dirty="0">
              <a:solidFill>
                <a:schemeClr val="tx1"/>
              </a:solidFill>
            </a:endParaRPr>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26</a:t>
            </a:fld>
            <a:endParaRPr lang="en-US" altLang="en-US"/>
          </a:p>
        </p:txBody>
      </p:sp>
    </p:spTree>
    <p:extLst>
      <p:ext uri="{BB962C8B-B14F-4D97-AF65-F5344CB8AC3E}">
        <p14:creationId xmlns:p14="http://schemas.microsoft.com/office/powerpoint/2010/main" val="1467228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2022–23 Title II, Part A Fiscal Year Expenditure Report, 24 Months </a:t>
            </a:r>
          </a:p>
          <a:p>
            <a:endParaRPr lang="en-US" dirty="0"/>
          </a:p>
          <a:p>
            <a:r>
              <a:rPr lang="en-US" dirty="0"/>
              <a:t>Data captured by form:</a:t>
            </a:r>
          </a:p>
          <a:p>
            <a:pPr marL="171450" indent="-171450">
              <a:buFont typeface="Arial" panose="020B0604020202020204" pitchFamily="34" charset="0"/>
              <a:buChar char="•"/>
            </a:pPr>
            <a:r>
              <a:rPr lang="en-US" dirty="0"/>
              <a:t>Allocation - prepopulated</a:t>
            </a:r>
          </a:p>
          <a:p>
            <a:pPr marL="171450" indent="-171450">
              <a:buFont typeface="Arial" panose="020B0604020202020204" pitchFamily="34" charset="0"/>
              <a:buChar char="•"/>
            </a:pPr>
            <a:r>
              <a:rPr lang="en-US" dirty="0"/>
              <a:t>Title II, Part A funding transferred in from other Title/Categorical Programs – [LEA enters]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Title II, Part A funding transferred out from Title II, Part A – [LEA enters]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form calculates the Total allocation based upon </a:t>
            </a:r>
            <a:r>
              <a:rPr lang="en-US" sz="1200" b="0" i="0" kern="1200" dirty="0">
                <a:solidFill>
                  <a:schemeClr val="tx1"/>
                </a:solidFill>
                <a:effectLst/>
                <a:latin typeface="+mn-lt"/>
                <a:ea typeface="+mn-ea"/>
                <a:cs typeface="+mn-cs"/>
              </a:rPr>
              <a:t>the allocation amount plus the transferred-in amount minus the transferred-out amount.</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Collects </a:t>
            </a:r>
            <a:r>
              <a:rPr lang="en-US" b="1" dirty="0"/>
              <a:t>Professional Development Expenditures </a:t>
            </a:r>
            <a:r>
              <a:rPr lang="en-US" dirty="0"/>
              <a:t>by activity: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Professional Development for Teachers – [LEA enters]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Professional Development for Administrators – [LEA enters]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Consulting/Professional Services – [LEA enters]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Induction Programs – [LEA enters]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Books and Other Supplies – [LEA enters]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Dues and Membership – [LEA enters]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Travel and Conferences – [LEA enters]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27</a:t>
            </a:fld>
            <a:endParaRPr lang="en-US" altLang="en-US"/>
          </a:p>
        </p:txBody>
      </p:sp>
    </p:spTree>
    <p:extLst>
      <p:ext uri="{BB962C8B-B14F-4D97-AF65-F5344CB8AC3E}">
        <p14:creationId xmlns:p14="http://schemas.microsoft.com/office/powerpoint/2010/main" val="1715046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2022–23 Title II, Part A Fiscal Year Expenditure Report, 24 Months </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Collects </a:t>
            </a:r>
            <a:r>
              <a:rPr lang="en-US" b="1" dirty="0"/>
              <a:t>Personnel and Other Authorized Activities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Certificated Personnel Salaries – [LEA enters]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Classified Personnel Salaries – [LEA enters]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Employee Benefits – [LEA enters]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Developing or Improving an Evaluation System – [LEA enters]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Recruitment Activities – [LEA enters]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Retention Activities – [LEA enters]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Class Size Reduction – [LEA enters]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Collects </a:t>
            </a:r>
            <a:r>
              <a:rPr lang="en-US" b="1" dirty="0"/>
              <a:t>Program Expenditures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Direct Administrative Costs &amp; Indirect (15% maximum guideline </a:t>
            </a:r>
            <a:r>
              <a:rPr lang="en-US" sz="1200" b="0" i="0" kern="1200" dirty="0">
                <a:solidFill>
                  <a:schemeClr val="tx1"/>
                </a:solidFill>
                <a:effectLst/>
                <a:latin typeface="+mn-lt"/>
                <a:ea typeface="+mn-ea"/>
                <a:cs typeface="+mn-cs"/>
              </a:rPr>
              <a:t>for admin &amp; indirect </a:t>
            </a:r>
            <a:r>
              <a:rPr lang="en-US" dirty="0"/>
              <a:t>) – [LEA enters]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Indirect Costs (15% maximum guideline </a:t>
            </a:r>
            <a:r>
              <a:rPr lang="en-US" sz="1200" b="0" i="0" kern="1200" dirty="0">
                <a:solidFill>
                  <a:schemeClr val="tx1"/>
                </a:solidFill>
                <a:effectLst/>
                <a:latin typeface="+mn-lt"/>
                <a:ea typeface="+mn-ea"/>
                <a:cs typeface="+mn-cs"/>
              </a:rPr>
              <a:t>for admin &amp; indirect</a:t>
            </a:r>
            <a:r>
              <a:rPr lang="en-US" dirty="0"/>
              <a:t>) – [LEA enters]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There is no limit on administration in ESSA for Title II. </a:t>
            </a:r>
            <a:r>
              <a:rPr lang="en-US" sz="1200" b="1" i="0" kern="1200" dirty="0">
                <a:solidFill>
                  <a:schemeClr val="tx1"/>
                </a:solidFill>
                <a:effectLst/>
                <a:latin typeface="+mn-lt"/>
                <a:ea typeface="+mn-ea"/>
                <a:cs typeface="+mn-cs"/>
              </a:rPr>
              <a:t>It must be reasonable and necessary. </a:t>
            </a:r>
            <a:r>
              <a:rPr lang="en-US" sz="1200" b="0" i="0" kern="1200" dirty="0">
                <a:solidFill>
                  <a:schemeClr val="tx1"/>
                </a:solidFill>
                <a:effectLst/>
                <a:latin typeface="+mn-lt"/>
                <a:ea typeface="+mn-ea"/>
                <a:cs typeface="+mn-cs"/>
              </a:rPr>
              <a:t>That being said, based upon past LEA costs and following Title I as a guideline, the CDE allows up to 15% for administrative and indirect costs. If an LEA goes beyond 15%, they are contacted for more information.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Aptos" panose="020B0004020202020204" pitchFamily="34" charset="0"/>
              </a:rPr>
              <a:t>If the LEA is eligible for Title V, Part B Subpart 1 Small, Rural School Achievement Grant </a:t>
            </a:r>
            <a:r>
              <a:rPr lang="en-US" sz="1800" dirty="0">
                <a:solidFill>
                  <a:srgbClr val="FF0000"/>
                </a:solidFill>
                <a:effectLst/>
                <a:latin typeface="Arial" panose="020B0604020202020204" pitchFamily="34" charset="0"/>
                <a:ea typeface="Aptos" panose="020B0004020202020204" pitchFamily="34" charset="0"/>
              </a:rPr>
              <a:t>and selected Yes to Title II, Part A funds used through the Alternative Fund Use Authority (AFUA) option on same FY Application for Funding form, then Title V, Part B Subpart 1 AFUA field will display in this </a:t>
            </a:r>
            <a:r>
              <a:rPr lang="en-US" sz="1800" dirty="0">
                <a:effectLst/>
                <a:latin typeface="Arial" panose="020B0604020202020204" pitchFamily="34" charset="0"/>
                <a:ea typeface="Aptos" panose="020B0004020202020204" pitchFamily="34" charset="0"/>
              </a:rPr>
              <a:t>form – [LEA enters]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Not all LEAs are eligible for AFUA.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Eligibility info</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00" dirty="0">
                <a:solidFill>
                  <a:srgbClr val="0563C1"/>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Further information regarding Title V, Part B AFUA can be found on this web page: </a:t>
            </a:r>
            <a:r>
              <a:rPr lang="en-US" sz="1200" u="sng" kern="100" dirty="0">
                <a:solidFill>
                  <a:srgbClr val="0563C1"/>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hlinkClick r:id="rId3"/>
              </a:rPr>
              <a:t>https://www.cde.ca.gov/fg/aa/rp/tvpaaltfunduseauth.asp</a:t>
            </a:r>
            <a:r>
              <a:rPr lang="en-US" sz="1200" u="none" kern="100" dirty="0">
                <a:solidFill>
                  <a:srgbClr val="0563C1"/>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This link was previously provided in the Chat.</a:t>
            </a:r>
            <a:endParaRPr lang="en-US" sz="12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Equitable Services (required if non-profit private schools elected to participate in Title II, Part A funding) – LEA enters</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Equitable services are based on identified needs.</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Educational services and other benefits provided for nonprofit private school teachers and other educational personnel shall be equitable in comparison to services and other benefits for public school children, teachers, and other educational personnel participating in the program.</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ESSA Section 8501(a)</a:t>
            </a:r>
            <a:r>
              <a:rPr lang="en-US" sz="1200" b="0" dirty="0">
                <a:latin typeface="+mn-lt"/>
                <a:cs typeface="+mn-cs"/>
              </a:rPr>
              <a:t>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a:latin typeface="+mn-lt"/>
                <a:cs typeface="+mn-cs"/>
              </a:rPr>
              <a:t>A separate webinar </a:t>
            </a:r>
            <a:r>
              <a:rPr lang="en-US" b="0" dirty="0">
                <a:latin typeface="+mn-lt"/>
                <a:cs typeface="+mn-cs"/>
              </a:rPr>
              <a:t>regarding </a:t>
            </a:r>
            <a:r>
              <a:rPr lang="en-US" sz="1200" b="0" dirty="0">
                <a:latin typeface="+mn-lt"/>
                <a:cs typeface="+mn-cs"/>
              </a:rPr>
              <a:t>Title II, Part A </a:t>
            </a:r>
            <a:r>
              <a:rPr lang="en-US" b="0" dirty="0">
                <a:latin typeface="+mn-lt"/>
                <a:cs typeface="+mn-cs"/>
              </a:rPr>
              <a:t>Equitable Services was held </a:t>
            </a:r>
            <a:r>
              <a:rPr lang="en-US" sz="1200" b="0" dirty="0">
                <a:latin typeface="+mn-lt"/>
                <a:cs typeface="+mn-cs"/>
              </a:rPr>
              <a:t>on March 19, 2024. Presentation slides for this webinar:</a:t>
            </a:r>
            <a:r>
              <a:rPr lang="en-US" sz="1200" b="1" dirty="0">
                <a:latin typeface="+mn-lt"/>
                <a:cs typeface="+mn-cs"/>
              </a:rPr>
              <a:t> </a:t>
            </a:r>
            <a:r>
              <a:rPr lang="en-US" sz="1200" u="sng" kern="100" dirty="0">
                <a:solidFill>
                  <a:srgbClr val="0563C1"/>
                </a:solidFill>
                <a:ea typeface="Calibri" panose="020F0502020204030204" pitchFamily="34" charset="0"/>
                <a:cs typeface="Times New Roman" panose="02020603050405020304" pitchFamily="18" charset="0"/>
                <a:hlinkClick r:id="rId4"/>
              </a:rPr>
              <a:t>https://www.cde.ca.gov/pd/ti/tii-webinars.asp</a:t>
            </a:r>
            <a:r>
              <a:rPr lang="en-US" sz="1200" u="none" kern="100" dirty="0">
                <a:solidFill>
                  <a:srgbClr val="0563C1"/>
                </a:solidFill>
                <a:ea typeface="Calibri" panose="020F0502020204030204" pitchFamily="34" charset="0"/>
                <a:cs typeface="Times New Roman" panose="02020603050405020304" pitchFamily="18" charset="0"/>
              </a:rPr>
              <a:t>. </a:t>
            </a: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A link was previously provided in the Chat.</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dirty="0">
              <a:latin typeface="+mn-lt"/>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i="0" dirty="0">
                <a:solidFill>
                  <a:srgbClr val="000000"/>
                </a:solidFill>
                <a:effectLst/>
                <a:latin typeface="Helvetica Neue"/>
              </a:rPr>
              <a:t>Once all data entry fields have been completed, the LEA submits the form.</a:t>
            </a:r>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28</a:t>
            </a:fld>
            <a:endParaRPr lang="en-US" altLang="en-US"/>
          </a:p>
        </p:txBody>
      </p:sp>
    </p:spTree>
    <p:extLst>
      <p:ext uri="{BB962C8B-B14F-4D97-AF65-F5344CB8AC3E}">
        <p14:creationId xmlns:p14="http://schemas.microsoft.com/office/powerpoint/2010/main" val="262185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Important Dates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Annually, typically sometime in May to the end of June, each LEA, using the CARS System submits their spring CARS Forms. The spring release documents participation in these programs and provides assurances that the LEA will comply with the legal requirements of each program. </a:t>
            </a:r>
          </a:p>
          <a:p>
            <a:endParaRPr lang="en-US" sz="1400" dirty="0"/>
          </a:p>
          <a:p>
            <a:r>
              <a:rPr lang="en-US" sz="1400" dirty="0"/>
              <a:t>Forms will not be reopened once they have closed.</a:t>
            </a:r>
          </a:p>
          <a:p>
            <a:endParaRPr lang="en-US" sz="1400" dirty="0"/>
          </a:p>
          <a:p>
            <a:pPr defTabSz="924367" eaLnBrk="1" fontAlgn="auto" hangingPunct="1">
              <a:spcBef>
                <a:spcPts val="0"/>
              </a:spcBef>
              <a:spcAft>
                <a:spcPts val="0"/>
              </a:spcAft>
              <a:defRPr/>
            </a:pPr>
            <a:r>
              <a:rPr lang="en-US" sz="1400" dirty="0"/>
              <a:t>Aside from our contact information, </a:t>
            </a:r>
            <a:r>
              <a:rPr lang="en-US" sz="1400" b="1" dirty="0">
                <a:solidFill>
                  <a:srgbClr val="00B050"/>
                </a:solidFill>
              </a:rPr>
              <a:t>this is the single MOST important slide in this PPT</a:t>
            </a:r>
            <a:r>
              <a:rPr lang="en-US" sz="1400" dirty="0"/>
              <a:t>. </a:t>
            </a:r>
          </a:p>
          <a:p>
            <a:pPr defTabSz="924367" eaLnBrk="1" fontAlgn="auto" hangingPunct="1">
              <a:spcBef>
                <a:spcPts val="0"/>
              </a:spcBef>
              <a:spcAft>
                <a:spcPts val="0"/>
              </a:spcAft>
              <a:defRPr/>
            </a:pPr>
            <a:endParaRPr lang="en-US" sz="1400" dirty="0"/>
          </a:p>
          <a:p>
            <a:pPr marL="285750" indent="-285750" defTabSz="924367" eaLnBrk="1" fontAlgn="auto" hangingPunct="1">
              <a:spcBef>
                <a:spcPts val="0"/>
              </a:spcBef>
              <a:spcAft>
                <a:spcPts val="0"/>
              </a:spcAft>
              <a:buFont typeface="Arial" panose="020B0604020202020204" pitchFamily="34" charset="0"/>
              <a:buChar char="•"/>
              <a:defRPr/>
            </a:pPr>
            <a:r>
              <a:rPr lang="en-US" sz="1400" dirty="0"/>
              <a:t>The CARS Spring Release forms opened on May 1, 2024. </a:t>
            </a:r>
          </a:p>
          <a:p>
            <a:pPr marL="742950" lvl="1" indent="-285750" defTabSz="924367" eaLnBrk="1" fontAlgn="auto" hangingPunct="1">
              <a:spcBef>
                <a:spcPts val="0"/>
              </a:spcBef>
              <a:spcAft>
                <a:spcPts val="0"/>
              </a:spcAft>
              <a:buFont typeface="Arial" panose="020B0604020202020204" pitchFamily="34" charset="0"/>
              <a:buChar char="•"/>
              <a:defRPr/>
            </a:pPr>
            <a:r>
              <a:rPr lang="en-US" sz="1400" dirty="0"/>
              <a:t>LEAs may submit their Spring forms starting on this date.</a:t>
            </a:r>
          </a:p>
          <a:p>
            <a:pPr marL="457200" lvl="1" indent="0" defTabSz="924367" eaLnBrk="1" fontAlgn="auto" hangingPunct="1">
              <a:spcBef>
                <a:spcPts val="0"/>
              </a:spcBef>
              <a:spcAft>
                <a:spcPts val="0"/>
              </a:spcAft>
              <a:buFont typeface="Arial" panose="020B0604020202020204" pitchFamily="34" charset="0"/>
              <a:buNone/>
              <a:defRPr/>
            </a:pPr>
            <a:endParaRPr lang="en-US" sz="1400" dirty="0"/>
          </a:p>
          <a:p>
            <a:pPr marL="285750" indent="-285750" defTabSz="924367" eaLnBrk="1" fontAlgn="auto" hangingPunct="1">
              <a:spcBef>
                <a:spcPts val="0"/>
              </a:spcBef>
              <a:spcAft>
                <a:spcPts val="0"/>
              </a:spcAft>
              <a:buFont typeface="Arial" panose="020B0604020202020204" pitchFamily="34" charset="0"/>
              <a:buChar char="•"/>
              <a:defRPr/>
            </a:pPr>
            <a:r>
              <a:rPr lang="en-US" sz="1400" dirty="0"/>
              <a:t>LEAs should submit their CARS Spring forms by the Deadline Date of </a:t>
            </a:r>
            <a:r>
              <a:rPr lang="en-US" sz="1400" b="1" dirty="0"/>
              <a:t>June 30, 2024</a:t>
            </a:r>
            <a:r>
              <a:rPr lang="en-US" sz="1400" dirty="0"/>
              <a:t>. </a:t>
            </a:r>
          </a:p>
          <a:p>
            <a:pPr marL="742950" lvl="1" indent="-285750" defTabSz="924367" eaLnBrk="1" fontAlgn="auto" hangingPunct="1">
              <a:spcBef>
                <a:spcPts val="0"/>
              </a:spcBef>
              <a:spcAft>
                <a:spcPts val="0"/>
              </a:spcAft>
              <a:buFont typeface="Arial" panose="020B0604020202020204" pitchFamily="34" charset="0"/>
              <a:buChar char="•"/>
              <a:defRPr/>
            </a:pPr>
            <a:r>
              <a:rPr lang="en-US" sz="1400" dirty="0"/>
              <a:t>Between June 30, 2024 to August 15, LEAs are able to make corrections to their Spring forms, if needed.</a:t>
            </a:r>
          </a:p>
          <a:p>
            <a:pPr marL="742950" lvl="1" indent="-285750" defTabSz="924367" eaLnBrk="1" fontAlgn="auto" hangingPunct="1">
              <a:spcBef>
                <a:spcPts val="0"/>
              </a:spcBef>
              <a:spcAft>
                <a:spcPts val="0"/>
              </a:spcAft>
              <a:buFont typeface="Arial" panose="020B0604020202020204" pitchFamily="34" charset="0"/>
              <a:buChar char="•"/>
              <a:defRPr/>
            </a:pPr>
            <a:r>
              <a:rPr lang="en-US" sz="1400" dirty="0"/>
              <a:t>If forms are not submitted by June 30, they are considered missing.</a:t>
            </a:r>
          </a:p>
          <a:p>
            <a:pPr marL="742950" lvl="1" indent="-285750" defTabSz="924367" eaLnBrk="1" fontAlgn="auto" hangingPunct="1">
              <a:spcBef>
                <a:spcPts val="0"/>
              </a:spcBef>
              <a:spcAft>
                <a:spcPts val="0"/>
              </a:spcAft>
              <a:buFont typeface="Arial" panose="020B0604020202020204" pitchFamily="34" charset="0"/>
              <a:buChar char="•"/>
              <a:defRPr/>
            </a:pPr>
            <a:r>
              <a:rPr lang="en-US" sz="1400" dirty="0"/>
              <a:t>A list of LEAs that have not submitted their Title II, Part A CARS Spring forms by June 30</a:t>
            </a:r>
            <a:r>
              <a:rPr lang="en-US" sz="1400" baseline="30000" dirty="0"/>
              <a:t>th</a:t>
            </a:r>
            <a:r>
              <a:rPr lang="en-US" sz="1400" dirty="0"/>
              <a:t> is generated by the CARS Office. </a:t>
            </a:r>
          </a:p>
          <a:p>
            <a:pPr marL="742950" lvl="1" indent="-285750" defTabSz="924367" eaLnBrk="1" fontAlgn="auto" hangingPunct="1">
              <a:spcBef>
                <a:spcPts val="0"/>
              </a:spcBef>
              <a:spcAft>
                <a:spcPts val="0"/>
              </a:spcAft>
              <a:buFont typeface="Arial" panose="020B0604020202020204" pitchFamily="34" charset="0"/>
              <a:buChar char="•"/>
              <a:defRPr/>
            </a:pPr>
            <a:r>
              <a:rPr lang="en-US" sz="1400" dirty="0"/>
              <a:t>All LEAs on this list will be contacted by the Title II, Part A Program Office. </a:t>
            </a:r>
          </a:p>
          <a:p>
            <a:pPr marL="457200" lvl="1" indent="0" defTabSz="924367" eaLnBrk="1" fontAlgn="auto" hangingPunct="1">
              <a:spcBef>
                <a:spcPts val="0"/>
              </a:spcBef>
              <a:spcAft>
                <a:spcPts val="0"/>
              </a:spcAft>
              <a:buFont typeface="Arial" panose="020B0604020202020204" pitchFamily="34" charset="0"/>
              <a:buNone/>
              <a:defRPr/>
            </a:pPr>
            <a:endParaRPr lang="en-US" sz="1400" dirty="0"/>
          </a:p>
          <a:p>
            <a:pPr marL="285750" indent="-285750" defTabSz="924367" eaLnBrk="1" fontAlgn="auto" hangingPunct="1">
              <a:spcBef>
                <a:spcPts val="0"/>
              </a:spcBef>
              <a:spcAft>
                <a:spcPts val="0"/>
              </a:spcAft>
              <a:buFont typeface="Arial" panose="020B0604020202020204" pitchFamily="34" charset="0"/>
              <a:buChar char="•"/>
              <a:defRPr/>
            </a:pPr>
            <a:r>
              <a:rPr lang="en-US" sz="1400" dirty="0"/>
              <a:t>August 15, 2024 is the Final Close Date. </a:t>
            </a:r>
          </a:p>
          <a:p>
            <a:pPr marL="742950" lvl="1" indent="-285750" defTabSz="924367" eaLnBrk="1" fontAlgn="auto" hangingPunct="1">
              <a:spcBef>
                <a:spcPts val="0"/>
              </a:spcBef>
              <a:spcAft>
                <a:spcPts val="0"/>
              </a:spcAft>
              <a:buFont typeface="Arial" panose="020B0604020202020204" pitchFamily="34" charset="0"/>
              <a:buChar char="•"/>
              <a:defRPr/>
            </a:pPr>
            <a:r>
              <a:rPr lang="en-US" sz="1400" dirty="0"/>
              <a:t>After August 15, CARS Spring forms will be </a:t>
            </a:r>
            <a:r>
              <a:rPr lang="en-US" sz="1400" b="1" dirty="0"/>
              <a:t>CLOSED</a:t>
            </a:r>
            <a:r>
              <a:rPr lang="en-US" sz="1400" dirty="0"/>
              <a:t> and will not be reopened. </a:t>
            </a:r>
          </a:p>
          <a:p>
            <a:pPr marL="742950" lvl="1" indent="-285750" defTabSz="924367" eaLnBrk="1" fontAlgn="auto" hangingPunct="1">
              <a:spcBef>
                <a:spcPts val="0"/>
              </a:spcBef>
              <a:spcAft>
                <a:spcPts val="0"/>
              </a:spcAft>
              <a:buFont typeface="Arial" panose="020B0604020202020204" pitchFamily="34" charset="0"/>
              <a:buChar char="•"/>
              <a:defRPr/>
            </a:pPr>
            <a:r>
              <a:rPr lang="en-US" sz="1400" dirty="0"/>
              <a:t>Which means NO changes may be made to the CARS forms once they have closed.</a:t>
            </a:r>
          </a:p>
          <a:p>
            <a:endParaRPr lang="en-US" dirty="0"/>
          </a:p>
          <a:p>
            <a:pPr defTabSz="924367">
              <a:defRPr/>
            </a:pPr>
            <a:r>
              <a:rPr lang="en-US" dirty="0"/>
              <a:t>RECAP The spring release is when LEAs apply for title program funding, report the previous cycle’s 24-month expenditures, report the current cycle’s 12-month expenditures, and nonprofit private school consultation for this program. </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US" sz="1200" b="1" i="0" dirty="0">
              <a:solidFill>
                <a:srgbClr val="000000"/>
              </a:solidFill>
              <a:effectLst/>
              <a:latin typeface="Helvetica Neue"/>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dirty="0">
                <a:solidFill>
                  <a:srgbClr val="000000"/>
                </a:solidFill>
                <a:effectLst/>
                <a:latin typeface="Helvetica Neue"/>
              </a:rPr>
              <a:t>Again - Although the focus of today’s webinar is the CARS Spring forms. For questions regarding program, please contact our office. Our contact information is presented at the end of the presentation.</a:t>
            </a:r>
            <a:endParaRPr lang="en-US" sz="1200" b="1" i="1" dirty="0"/>
          </a:p>
          <a:p>
            <a:endParaRPr lang="en-US" dirty="0"/>
          </a:p>
          <a:p>
            <a:pPr marL="914400" marR="0" lvl="2" indent="0" algn="l" defTabSz="914400" rtl="0" eaLnBrk="0" fontAlgn="base" latinLnBrk="0" hangingPunct="0">
              <a:lnSpc>
                <a:spcPct val="100000"/>
              </a:lnSpc>
              <a:spcBef>
                <a:spcPct val="30000"/>
              </a:spcBef>
              <a:spcAft>
                <a:spcPct val="0"/>
              </a:spcAft>
              <a:buClrTx/>
              <a:buSzTx/>
              <a:buFontTx/>
              <a:buNone/>
              <a:tabLst/>
              <a:defRPr/>
            </a:pPr>
            <a:r>
              <a:rPr lang="en-US" sz="1200" b="1" i="1" dirty="0"/>
              <a:t>Let’s PAUSE for a few questions from the Chat</a:t>
            </a:r>
            <a:endParaRPr lang="en-US" sz="1200" b="1" i="0" dirty="0">
              <a:solidFill>
                <a:srgbClr val="000000"/>
              </a:solidFill>
              <a:effectLst/>
              <a:latin typeface="Helvetica Neue"/>
            </a:endParaRPr>
          </a:p>
          <a:p>
            <a:endParaRPr lang="en-US" sz="1400"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29</a:t>
            </a:fld>
            <a:endParaRPr lang="en-US" altLang="en-US"/>
          </a:p>
        </p:txBody>
      </p:sp>
    </p:spTree>
    <p:extLst>
      <p:ext uri="{BB962C8B-B14F-4D97-AF65-F5344CB8AC3E}">
        <p14:creationId xmlns:p14="http://schemas.microsoft.com/office/powerpoint/2010/main" val="1807959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a:p>
            <a:endParaRPr lang="en-US" dirty="0"/>
          </a:p>
          <a:p>
            <a:pPr marL="285750" indent="-285750">
              <a:spcAft>
                <a:spcPts val="600"/>
              </a:spcAft>
              <a:buFont typeface="Arial" panose="020B0604020202020204" pitchFamily="34" charset="0"/>
              <a:buChar char="•"/>
            </a:pPr>
            <a:r>
              <a:rPr lang="en-US" sz="1200" b="0" dirty="0"/>
              <a:t>Purpose of Title II, Part A</a:t>
            </a:r>
          </a:p>
          <a:p>
            <a:pPr marL="285750" indent="-285750">
              <a:spcAft>
                <a:spcPts val="600"/>
              </a:spcAft>
              <a:buFont typeface="Arial" panose="020B0604020202020204" pitchFamily="34" charset="0"/>
              <a:buChar char="•"/>
            </a:pPr>
            <a:r>
              <a:rPr lang="en-US" sz="1200" b="0" dirty="0"/>
              <a:t>Application</a:t>
            </a:r>
          </a:p>
          <a:p>
            <a:pPr marL="285750" indent="-285750">
              <a:spcAft>
                <a:spcPts val="600"/>
              </a:spcAft>
              <a:buFont typeface="Arial" panose="020B0604020202020204" pitchFamily="34" charset="0"/>
              <a:buChar char="•"/>
            </a:pPr>
            <a:r>
              <a:rPr lang="en-US" sz="1200" b="0" dirty="0"/>
              <a:t>Requirements</a:t>
            </a:r>
          </a:p>
          <a:p>
            <a:pPr marL="285750" marR="0" lvl="0" indent="-2857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200" b="0" dirty="0"/>
              <a:t>Assurances</a:t>
            </a:r>
          </a:p>
          <a:p>
            <a:pPr marL="285750" indent="-285750">
              <a:spcAft>
                <a:spcPts val="600"/>
              </a:spcAft>
              <a:buFont typeface="Arial" panose="020B0604020202020204" pitchFamily="34" charset="0"/>
              <a:buChar char="•"/>
            </a:pPr>
            <a:r>
              <a:rPr lang="en-US" sz="1200" b="0" dirty="0"/>
              <a:t>CARS Spring Forms – Reports Due</a:t>
            </a:r>
          </a:p>
          <a:p>
            <a:pPr marL="285750" indent="-285750">
              <a:spcAft>
                <a:spcPts val="600"/>
              </a:spcAft>
              <a:buFont typeface="Arial" panose="020B0604020202020204" pitchFamily="34" charset="0"/>
              <a:buChar char="•"/>
            </a:pPr>
            <a:r>
              <a:rPr lang="en-US" sz="1200" b="0" dirty="0"/>
              <a:t>Expenditure Deadlines</a:t>
            </a:r>
          </a:p>
          <a:p>
            <a:pPr marL="285750" marR="0" lvl="0" indent="-2857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200" b="0" dirty="0"/>
              <a:t>Important Dates</a:t>
            </a:r>
          </a:p>
          <a:p>
            <a:pPr marL="0" indent="0">
              <a:spcAft>
                <a:spcPts val="600"/>
              </a:spcAft>
              <a:buFont typeface="Arial" panose="020B0604020202020204" pitchFamily="34" charset="0"/>
              <a:buNone/>
            </a:pPr>
            <a:endParaRPr lang="en-US" sz="1200" b="0"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a:t>
            </a:fld>
            <a:endParaRPr lang="en-US" altLang="en-US"/>
          </a:p>
        </p:txBody>
      </p:sp>
    </p:spTree>
    <p:extLst>
      <p:ext uri="{BB962C8B-B14F-4D97-AF65-F5344CB8AC3E}">
        <p14:creationId xmlns:p14="http://schemas.microsoft.com/office/powerpoint/2010/main" val="781247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spcAft>
                <a:spcPts val="1600"/>
              </a:spcAft>
              <a:buNone/>
            </a:pPr>
            <a:r>
              <a:rPr lang="en-US" dirty="0"/>
              <a:t>Resources</a:t>
            </a:r>
          </a:p>
          <a:p>
            <a:pPr marL="0" indent="0" algn="l">
              <a:lnSpc>
                <a:spcPct val="100000"/>
              </a:lnSpc>
              <a:spcBef>
                <a:spcPts val="0"/>
              </a:spcBef>
              <a:spcAft>
                <a:spcPts val="1600"/>
              </a:spcAft>
              <a:buNone/>
            </a:pPr>
            <a:endParaRPr lang="en-US" b="1" dirty="0"/>
          </a:p>
          <a:p>
            <a:pPr marL="0" indent="0" algn="l">
              <a:lnSpc>
                <a:spcPct val="100000"/>
              </a:lnSpc>
              <a:spcBef>
                <a:spcPts val="0"/>
              </a:spcBef>
              <a:spcAft>
                <a:spcPts val="1800"/>
              </a:spcAft>
              <a:buNone/>
            </a:pPr>
            <a:r>
              <a:rPr lang="en-US" b="1" dirty="0"/>
              <a:t>Program Questions:</a:t>
            </a:r>
          </a:p>
          <a:p>
            <a:pPr marL="0" marR="0" lvl="0" indent="0" algn="l" defTabSz="914400" rtl="0" eaLnBrk="0" fontAlgn="base" latinLnBrk="0" hangingPunct="0">
              <a:lnSpc>
                <a:spcPct val="100000"/>
              </a:lnSpc>
              <a:spcBef>
                <a:spcPts val="0"/>
              </a:spcBef>
              <a:spcAft>
                <a:spcPts val="1800"/>
              </a:spcAft>
              <a:buClrTx/>
              <a:buSzTx/>
              <a:buFontTx/>
              <a:buNone/>
              <a:tabLst/>
              <a:defRPr/>
            </a:pPr>
            <a:r>
              <a:rPr lang="en-US" sz="1200" b="1" dirty="0"/>
              <a:t>Title II web page: </a:t>
            </a:r>
            <a:r>
              <a:rPr lang="en-US" sz="1200" dirty="0">
                <a:hlinkClick r:id="rId3" tooltip="CDE Title II, Part A web page"/>
              </a:rPr>
              <a:t>https://www.cde.ca.gov/pd/ti/</a:t>
            </a:r>
            <a:r>
              <a:rPr lang="en-US" sz="1200" dirty="0"/>
              <a:t> </a:t>
            </a:r>
            <a:r>
              <a:rPr lang="en-US" sz="1200" b="1" i="0" kern="1200" dirty="0">
                <a:solidFill>
                  <a:schemeClr val="tx1"/>
                </a:solidFill>
                <a:effectLst/>
                <a:latin typeface="+mn-lt"/>
                <a:ea typeface="+mn-ea"/>
                <a:cs typeface="+mn-cs"/>
              </a:rPr>
              <a:t>A link is provided in the Chat.</a:t>
            </a:r>
            <a:endParaRPr lang="en-US" sz="1200" u="none" kern="100" dirty="0">
              <a:solidFill>
                <a:srgbClr val="0563C1"/>
              </a:solidFill>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1600"/>
              </a:spcAft>
              <a:buClrTx/>
              <a:buSzTx/>
              <a:buFontTx/>
              <a:buNone/>
              <a:tabLst/>
              <a:defRPr/>
            </a:pPr>
            <a:r>
              <a:rPr lang="en-US" b="1" dirty="0"/>
              <a:t>Title II, Part A Listserv: </a:t>
            </a:r>
            <a:r>
              <a:rPr lang="en-US" dirty="0"/>
              <a:t>If you would like to receive updates via email notification, subscribe to the Title II, Part A listserv by sending a blank message to</a:t>
            </a:r>
            <a:br>
              <a:rPr lang="en-US" dirty="0"/>
            </a:br>
            <a:r>
              <a:rPr lang="en-US" dirty="0"/>
              <a:t> </a:t>
            </a:r>
            <a:r>
              <a:rPr lang="en-US" u="sng" dirty="0">
                <a:hlinkClick r:id="rId4"/>
              </a:rPr>
              <a:t>join-Title-II@mlist.cde.ca.gov</a:t>
            </a:r>
            <a:r>
              <a:rPr lang="en-US" u="sng" dirty="0"/>
              <a:t> </a:t>
            </a:r>
            <a:r>
              <a:rPr lang="en-US" sz="1200" b="1" i="0" kern="1200" dirty="0">
                <a:solidFill>
                  <a:schemeClr val="tx1"/>
                </a:solidFill>
                <a:effectLst/>
                <a:latin typeface="+mn-lt"/>
                <a:ea typeface="+mn-ea"/>
                <a:cs typeface="+mn-cs"/>
              </a:rPr>
              <a:t>A link is provided in the Chat.</a:t>
            </a:r>
            <a:endParaRPr lang="en-US" sz="1200" u="none" kern="100" dirty="0">
              <a:solidFill>
                <a:srgbClr val="0563C1"/>
              </a:solidFill>
              <a:ea typeface="Calibri" panose="020F0502020204030204" pitchFamily="34" charset="0"/>
              <a:cs typeface="Times New Roman" panose="02020603050405020304" pitchFamily="18" charset="0"/>
            </a:endParaRPr>
          </a:p>
          <a:p>
            <a:pPr marL="0" indent="0" algn="ctr">
              <a:lnSpc>
                <a:spcPct val="100000"/>
              </a:lnSpc>
              <a:spcBef>
                <a:spcPts val="0"/>
              </a:spcBef>
              <a:spcAft>
                <a:spcPts val="1600"/>
              </a:spcAft>
              <a:buNone/>
            </a:pPr>
            <a:endParaRPr lang="en-US" u="sng"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Technical Questions:</a:t>
            </a:r>
          </a:p>
          <a:p>
            <a:pPr marL="0" marR="0" lvl="0" indent="0" algn="l" defTabSz="914400" rtl="0" eaLnBrk="0" fontAlgn="base" latinLnBrk="0" hangingPunct="0">
              <a:lnSpc>
                <a:spcPct val="100000"/>
              </a:lnSpc>
              <a:spcBef>
                <a:spcPts val="0"/>
              </a:spcBef>
              <a:spcAft>
                <a:spcPts val="1800"/>
              </a:spcAft>
              <a:buClrTx/>
              <a:buSzTx/>
              <a:buFontTx/>
              <a:buNone/>
              <a:tabLst/>
              <a:defRPr/>
            </a:pPr>
            <a:r>
              <a:rPr lang="en-US" sz="1200" b="1" dirty="0"/>
              <a:t>CARS Resources web page: </a:t>
            </a:r>
            <a:r>
              <a:rPr lang="en-US" sz="1200" u="sng" dirty="0">
                <a:hlinkClick r:id="rId5" tooltip="CDE CARS web page"/>
              </a:rPr>
              <a:t>http://www.cde.ca.gov/fg/aa/co/cars.asp</a:t>
            </a:r>
            <a:r>
              <a:rPr lang="en-US" sz="1200" dirty="0"/>
              <a:t> </a:t>
            </a:r>
            <a:r>
              <a:rPr lang="en-US" sz="1200" b="1" i="0" kern="1200" dirty="0">
                <a:solidFill>
                  <a:schemeClr val="tx1"/>
                </a:solidFill>
                <a:effectLst/>
                <a:latin typeface="+mn-lt"/>
                <a:ea typeface="+mn-ea"/>
                <a:cs typeface="+mn-cs"/>
              </a:rPr>
              <a:t>A link is provided in the Chat.</a:t>
            </a:r>
            <a:endParaRPr lang="en-US" sz="1200" u="none" kern="100" dirty="0">
              <a:solidFill>
                <a:srgbClr val="0563C1"/>
              </a:solidFill>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1800"/>
              </a:spcAft>
              <a:buClrTx/>
              <a:buSzTx/>
              <a:buFontTx/>
              <a:buNone/>
              <a:tabLst/>
              <a:defRPr/>
            </a:pPr>
            <a:r>
              <a:rPr lang="en-US" sz="1200" b="1" dirty="0"/>
              <a:t>CARS listserv:</a:t>
            </a:r>
            <a:r>
              <a:rPr lang="en-US" sz="1200" dirty="0"/>
              <a:t> </a:t>
            </a:r>
            <a:r>
              <a:rPr lang="en-US" sz="1200" u="sng" dirty="0">
                <a:hlinkClick r:id="rId6"/>
              </a:rPr>
              <a:t>join-consolidated-application@mlist.cde.ca.gov</a:t>
            </a:r>
            <a:r>
              <a:rPr lang="en-US" sz="1200" dirty="0"/>
              <a:t> </a:t>
            </a:r>
            <a:r>
              <a:rPr lang="en-US" sz="1200" b="1" i="0" kern="1200" dirty="0">
                <a:solidFill>
                  <a:schemeClr val="tx1"/>
                </a:solidFill>
                <a:effectLst/>
                <a:latin typeface="+mn-lt"/>
                <a:ea typeface="+mn-ea"/>
                <a:cs typeface="+mn-cs"/>
              </a:rPr>
              <a:t>A link is provided in the Chat.</a:t>
            </a:r>
            <a:endParaRPr lang="en-US" sz="1200" u="none" kern="100" dirty="0">
              <a:solidFill>
                <a:srgbClr val="0563C1"/>
              </a:solidFill>
              <a:ea typeface="Calibri" panose="020F0502020204030204" pitchFamily="34" charset="0"/>
              <a:cs typeface="Times New Roman" panose="02020603050405020304" pitchFamily="18" charset="0"/>
            </a:endParaRP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technical questions such as login in issues or CARS questions, please reach out to CONAPP Support at </a:t>
            </a:r>
            <a:r>
              <a:rPr lang="en-US" u="sng" dirty="0">
                <a:hlinkClick r:id="rId7"/>
              </a:rPr>
              <a:t>ConAppSupport@cde.ca.gov</a:t>
            </a:r>
            <a:endParaRPr lang="en-US" dirty="0"/>
          </a:p>
          <a:p>
            <a:pPr marL="457200" lvl="1" indent="0">
              <a:buNone/>
            </a:pPr>
            <a:endParaRPr lang="en-US" dirty="0"/>
          </a:p>
          <a:p>
            <a:pPr lvl="0"/>
            <a:r>
              <a:rPr lang="en-US" sz="1200" kern="1200" dirty="0">
                <a:solidFill>
                  <a:schemeClr val="tx1"/>
                </a:solidFill>
                <a:effectLst/>
                <a:latin typeface="+mn-lt"/>
                <a:ea typeface="+mn-ea"/>
                <a:cs typeface="+mn-cs"/>
              </a:rPr>
              <a:t>Types of CARS system questions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CARS access and roles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Release deadlines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Origin of source data user sees in the forms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a user cannot get a form to save and/or certify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Whether warning messages will or won’t prevent certification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Resolving errors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Data and certification dependencies between forms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Expected/Unexpected private schools appearing or not appearing in nonprofit school level forms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How/Where to review previously certified data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Whether the user can update/recertify an open form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Downloading/Uploading school level form data</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30</a:t>
            </a:fld>
            <a:endParaRPr lang="en-US" altLang="en-US"/>
          </a:p>
        </p:txBody>
      </p:sp>
    </p:spTree>
    <p:extLst>
      <p:ext uri="{BB962C8B-B14F-4D97-AF65-F5344CB8AC3E}">
        <p14:creationId xmlns:p14="http://schemas.microsoft.com/office/powerpoint/2010/main" val="414877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None/>
            </a:pPr>
            <a:r>
              <a:rPr lang="en-US" dirty="0">
                <a:ea typeface="+mn-lt"/>
                <a:cs typeface="+mn-lt"/>
              </a:rPr>
              <a:t>Contacts</a:t>
            </a:r>
          </a:p>
          <a:p>
            <a:pPr marL="0" indent="0" algn="l">
              <a:lnSpc>
                <a:spcPct val="100000"/>
              </a:lnSpc>
              <a:spcBef>
                <a:spcPts val="0"/>
              </a:spcBef>
              <a:buNone/>
            </a:pPr>
            <a:endParaRPr lang="en-US" dirty="0">
              <a:ea typeface="+mn-lt"/>
              <a:cs typeface="+mn-lt"/>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b="1" dirty="0"/>
              <a:t>Program Questions:</a:t>
            </a:r>
          </a:p>
          <a:p>
            <a:pPr marL="0" indent="0" algn="l">
              <a:lnSpc>
                <a:spcPct val="100000"/>
              </a:lnSpc>
              <a:spcBef>
                <a:spcPts val="0"/>
              </a:spcBef>
              <a:buNone/>
            </a:pPr>
            <a:r>
              <a:rPr lang="en-US" dirty="0">
                <a:ea typeface="+mn-lt"/>
                <a:cs typeface="+mn-lt"/>
              </a:rPr>
              <a:t>Professional Learning Support and Monitoring Office</a:t>
            </a:r>
            <a:endParaRPr lang="en-US" sz="800" dirty="0">
              <a:ea typeface="+mn-lt"/>
              <a:cs typeface="+mn-lt"/>
            </a:endParaRPr>
          </a:p>
          <a:p>
            <a:pPr marL="0" indent="0" algn="l">
              <a:lnSpc>
                <a:spcPct val="100000"/>
              </a:lnSpc>
              <a:spcBef>
                <a:spcPts val="0"/>
              </a:spcBef>
              <a:spcAft>
                <a:spcPts val="1600"/>
              </a:spcAft>
              <a:buNone/>
            </a:pPr>
            <a:r>
              <a:rPr lang="en-US" dirty="0">
                <a:ea typeface="+mn-lt"/>
                <a:cs typeface="+mn-lt"/>
              </a:rPr>
              <a:t>916-323-5847</a:t>
            </a:r>
          </a:p>
          <a:p>
            <a:pPr marL="0" marR="0" lvl="0" indent="0" algn="l" defTabSz="914400" rtl="0" eaLnBrk="0" fontAlgn="base" latinLnBrk="0" hangingPunct="0">
              <a:lnSpc>
                <a:spcPct val="100000"/>
              </a:lnSpc>
              <a:spcBef>
                <a:spcPts val="0"/>
              </a:spcBef>
              <a:spcAft>
                <a:spcPts val="1600"/>
              </a:spcAft>
              <a:buClrTx/>
              <a:buSzTx/>
              <a:buFontTx/>
              <a:buNone/>
              <a:tabLst/>
              <a:defRPr/>
            </a:pPr>
            <a:r>
              <a:rPr lang="en-US" dirty="0">
                <a:hlinkClick r:id="rId3"/>
              </a:rPr>
              <a:t>TitleII@cde.ca.gov</a:t>
            </a:r>
            <a:r>
              <a:rPr lang="en-US" dirty="0"/>
              <a:t> </a:t>
            </a:r>
            <a:r>
              <a:rPr lang="en-US" sz="1200" b="1" i="0" kern="1200" dirty="0">
                <a:solidFill>
                  <a:schemeClr val="tx1"/>
                </a:solidFill>
                <a:effectLst/>
                <a:latin typeface="+mn-lt"/>
                <a:ea typeface="+mn-ea"/>
                <a:cs typeface="+mn-cs"/>
              </a:rPr>
              <a:t>A link is provided in the Chat.</a:t>
            </a:r>
            <a:endParaRPr lang="en-US" sz="1200" u="none" kern="100" dirty="0">
              <a:solidFill>
                <a:srgbClr val="0563C1"/>
              </a:solidFill>
              <a:ea typeface="Calibri" panose="020F0502020204030204" pitchFamily="34" charset="0"/>
              <a:cs typeface="Times New Roman" panose="02020603050405020304" pitchFamily="18" charset="0"/>
            </a:endParaRPr>
          </a:p>
          <a:p>
            <a:pPr marL="0" indent="0" algn="l">
              <a:lnSpc>
                <a:spcPct val="100000"/>
              </a:lnSpc>
              <a:spcBef>
                <a:spcPts val="0"/>
              </a:spcBef>
              <a:spcAft>
                <a:spcPts val="1600"/>
              </a:spcAft>
              <a:buNone/>
            </a:pPr>
            <a:endParaRPr lang="en-US" dirty="0"/>
          </a:p>
          <a:p>
            <a:pPr marL="0" indent="0" algn="l">
              <a:lnSpc>
                <a:spcPct val="100000"/>
              </a:lnSpc>
              <a:spcBef>
                <a:spcPts val="0"/>
              </a:spcBef>
              <a:spcAft>
                <a:spcPts val="1600"/>
              </a:spcAft>
              <a:buNone/>
            </a:pPr>
            <a:endParaRPr lang="en-US" u="sng"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Technical Questions: </a:t>
            </a:r>
            <a:endParaRPr lang="en-US" sz="1200" b="1" dirty="0"/>
          </a:p>
          <a:p>
            <a:r>
              <a:rPr lang="en-US" dirty="0"/>
              <a:t>For technical questions such as login in issues or CARS questions:</a:t>
            </a:r>
          </a:p>
          <a:p>
            <a:r>
              <a:rPr lang="en-US" dirty="0" err="1"/>
              <a:t>ConApp</a:t>
            </a:r>
            <a:r>
              <a:rPr lang="en-US" dirty="0"/>
              <a:t>/CARS Support Desk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u="sng" dirty="0">
                <a:hlinkClick r:id="rId4"/>
              </a:rPr>
              <a:t>ConAppSupport@cde.ca.gov</a:t>
            </a:r>
            <a:r>
              <a:rPr lang="en-US" u="none" dirty="0"/>
              <a:t> </a:t>
            </a:r>
            <a:r>
              <a:rPr lang="en-US" sz="1200" b="1" i="0" kern="1200" dirty="0">
                <a:solidFill>
                  <a:schemeClr val="tx1"/>
                </a:solidFill>
                <a:effectLst/>
                <a:latin typeface="+mn-lt"/>
                <a:ea typeface="+mn-ea"/>
                <a:cs typeface="+mn-cs"/>
              </a:rPr>
              <a:t>A link is provided in the Chat.</a:t>
            </a:r>
            <a:endParaRPr lang="en-US" sz="1200" u="none" kern="100" dirty="0">
              <a:solidFill>
                <a:srgbClr val="0563C1"/>
              </a:solidFill>
              <a:ea typeface="Calibri" panose="020F0502020204030204" pitchFamily="34" charset="0"/>
              <a:cs typeface="Times New Roman" panose="02020603050405020304" pitchFamily="18" charset="0"/>
            </a:endParaRPr>
          </a:p>
          <a:p>
            <a:pPr marL="0" lvl="0" indent="0">
              <a:buNone/>
            </a:pPr>
            <a:r>
              <a:rPr lang="en-US" dirty="0"/>
              <a:t>916-319-0297</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lvl="0"/>
            <a:r>
              <a:rPr lang="en-US" sz="1200" kern="1200" dirty="0">
                <a:solidFill>
                  <a:schemeClr val="tx1"/>
                </a:solidFill>
                <a:effectLst/>
                <a:latin typeface="+mn-lt"/>
                <a:ea typeface="+mn-ea"/>
                <a:cs typeface="+mn-cs"/>
              </a:rPr>
              <a:t>Types of CARS system questions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CARS access and roles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Release deadlines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Origin of source data user sees in the forms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a user cannot get a form to save and/or certify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Whether warning messages will or won’t prevent certification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Resolving errors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Data and certification dependencies between forms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Expected/Unexpected private schools appearing or not appearing in nonprofit school level forms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How/Where to review previously certified data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Whether the user can update/recertify an open form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Downloading/Uploading school level form data</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1" i="1" dirty="0"/>
              <a:t>Let’s PAUSE for any remaining questions from the Chat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1" i="1" dirty="0">
              <a:solidFill>
                <a:srgbClr val="000000"/>
              </a:solidFill>
              <a:effectLst/>
              <a:latin typeface="Helvetica Neue"/>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1" i="1" dirty="0">
                <a:solidFill>
                  <a:srgbClr val="000000"/>
                </a:solidFill>
                <a:effectLst/>
                <a:latin typeface="Helvetica Neue"/>
              </a:rPr>
              <a:t>Thank you for joining us today!</a:t>
            </a:r>
            <a:endParaRPr lang="en-US" sz="1200" b="1" i="0" dirty="0">
              <a:solidFill>
                <a:srgbClr val="000000"/>
              </a:solidFill>
              <a:effectLst/>
              <a:latin typeface="Helvetica Neue"/>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31</a:t>
            </a:fld>
            <a:endParaRPr lang="en-US" altLang="en-US"/>
          </a:p>
        </p:txBody>
      </p:sp>
    </p:spTree>
    <p:extLst>
      <p:ext uri="{BB962C8B-B14F-4D97-AF65-F5344CB8AC3E}">
        <p14:creationId xmlns:p14="http://schemas.microsoft.com/office/powerpoint/2010/main" val="724170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Let’s take a moment to review the purpose of Title II, Part A. </a:t>
            </a:r>
            <a:endParaRPr lang="en-US" dirty="0"/>
          </a:p>
          <a:p>
            <a:endParaRPr lang="en-US" dirty="0">
              <a:latin typeface="Arial"/>
              <a:cs typeface="Arial"/>
            </a:endParaRPr>
          </a:p>
          <a:p>
            <a:r>
              <a:rPr lang="en-US" dirty="0">
                <a:latin typeface="Arial"/>
                <a:cs typeface="Arial"/>
              </a:rPr>
              <a:t>The purpose of Title II, Part A is:</a:t>
            </a:r>
            <a:endParaRPr lang="en-US" dirty="0"/>
          </a:p>
          <a:p>
            <a:endParaRPr lang="en-US" dirty="0">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en-US" dirty="0">
                <a:latin typeface="Arial" panose="020B0604020202020204" pitchFamily="34" charset="0"/>
                <a:cs typeface="Arial" panose="020B0604020202020204" pitchFamily="34" charset="0"/>
              </a:rPr>
              <a:t>Increase student achievement consistent with the challenging state academic standards</a:t>
            </a:r>
          </a:p>
          <a:p>
            <a:pPr marL="171450" indent="-171450" fontAlgn="base">
              <a:buFont typeface="Arial" panose="020B0604020202020204" pitchFamily="34" charset="0"/>
              <a:buChar char="•"/>
            </a:pPr>
            <a:r>
              <a:rPr lang="en-US" dirty="0">
                <a:latin typeface="Arial" panose="020B0604020202020204" pitchFamily="34" charset="0"/>
                <a:cs typeface="Arial" panose="020B0604020202020204" pitchFamily="34" charset="0"/>
              </a:rPr>
              <a:t>Improve the quality and effectiveness of teachers, principals, and other school leaders</a:t>
            </a:r>
          </a:p>
          <a:p>
            <a:pPr marL="171450" indent="-171450" fontAlgn="base">
              <a:buFont typeface="Arial" panose="020B0604020202020204" pitchFamily="34" charset="0"/>
              <a:buChar char="•"/>
            </a:pPr>
            <a:r>
              <a:rPr lang="en-US" dirty="0">
                <a:latin typeface="Arial" panose="020B0604020202020204" pitchFamily="34" charset="0"/>
                <a:cs typeface="Arial" panose="020B0604020202020204" pitchFamily="34" charset="0"/>
              </a:rPr>
              <a:t>Increase the number of teachers, principals, and other school leaders who are effective in improving student academic achievement in schools</a:t>
            </a:r>
          </a:p>
          <a:p>
            <a:pPr marL="171450" indent="-171450" fontAlgn="base">
              <a:buFont typeface="Arial" panose="020B0604020202020204" pitchFamily="34" charset="0"/>
              <a:buChar char="•"/>
            </a:pPr>
            <a:r>
              <a:rPr lang="en-US" dirty="0">
                <a:latin typeface="Arial" panose="020B0604020202020204" pitchFamily="34" charset="0"/>
                <a:cs typeface="Arial" panose="020B0604020202020204" pitchFamily="34" charset="0"/>
              </a:rPr>
              <a:t>Provide low-income and minority students greater access to effective teachers, principals, and other school leaders</a:t>
            </a:r>
          </a:p>
          <a:p>
            <a:pPr algn="l" rtl="0" fontAlgn="base"/>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Arial" panose="020B0604020202020204" pitchFamily="34" charset="0"/>
              </a:rPr>
              <a:t>Title II, Part A funded activities in your district should address the areas of greatest need identified through the needs assessment process.</a:t>
            </a:r>
            <a:endParaRPr lang="en-US"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rtl="0" fontAlgn="base"/>
            <a:endParaRPr lang="en-US"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0" indent="0" fontAlgn="base">
              <a:buFont typeface="+mj-lt"/>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a:t>
            </a:fld>
            <a:endParaRPr lang="en-US" altLang="en-US"/>
          </a:p>
        </p:txBody>
      </p:sp>
    </p:spTree>
    <p:extLst>
      <p:ext uri="{BB962C8B-B14F-4D97-AF65-F5344CB8AC3E}">
        <p14:creationId xmlns:p14="http://schemas.microsoft.com/office/powerpoint/2010/main" val="3505875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Applying for Title II, Part A Funds</a:t>
            </a:r>
          </a:p>
          <a:p>
            <a:endParaRPr lang="en-US" b="1" dirty="0"/>
          </a:p>
          <a:p>
            <a:r>
              <a:rPr lang="en-US" b="1" dirty="0"/>
              <a:t>Most local educational agencies (LEAs) have completed these. For any New LEAs applying for the 1</a:t>
            </a:r>
            <a:r>
              <a:rPr lang="en-US" b="1" baseline="30000" dirty="0"/>
              <a:t>st</a:t>
            </a:r>
            <a:r>
              <a:rPr lang="en-US" b="1" dirty="0"/>
              <a:t> time, must complete all of the following.</a:t>
            </a:r>
          </a:p>
          <a:p>
            <a:endParaRPr lang="en-US" dirty="0"/>
          </a:p>
          <a:p>
            <a:r>
              <a:rPr lang="en-US" dirty="0"/>
              <a:t>An LEA’s complete application includes:</a:t>
            </a:r>
          </a:p>
          <a:p>
            <a:pPr marL="685800" lvl="1" indent="-228600">
              <a:buFont typeface="+mj-lt"/>
              <a:buAutoNum type="arabicPeriod"/>
            </a:pPr>
            <a:r>
              <a:rPr lang="en-US" dirty="0"/>
              <a:t>A Local Control and Accountability Plan (LCAP) which is a three-year plan that describes the goals, actions, services, and expenditures to support positive student outcomes that address state and local priorities. Further information can be found on the LCAP web page: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https://www.cde.ca.gov/re/lc/</a:t>
            </a:r>
            <a:r>
              <a:rPr lang="en-US" dirty="0"/>
              <a:t>. </a:t>
            </a:r>
            <a:r>
              <a:rPr lang="en-US" b="1" dirty="0"/>
              <a:t>A link is provided in the Chat</a:t>
            </a:r>
            <a:r>
              <a:rPr lang="en-US" dirty="0"/>
              <a:t>. </a:t>
            </a:r>
          </a:p>
          <a:p>
            <a:pPr marL="685800" lvl="1" indent="-228600">
              <a:buFont typeface="+mj-lt"/>
              <a:buAutoNum type="arabicPeriod"/>
            </a:pPr>
            <a:endParaRPr lang="en-US" dirty="0"/>
          </a:p>
          <a:p>
            <a:pPr marL="685800" lvl="1" indent="-228600">
              <a:buFont typeface="+mj-lt"/>
              <a:buAutoNum type="arabicPeriod"/>
            </a:pPr>
            <a:r>
              <a:rPr lang="en-US" dirty="0"/>
              <a:t>The LCAP Federal Addendum which is a supplement to the LCAP to ensure that eligible LEAs have the opportunity to meet the LEA Plan provisions of the Every Student Succeeds Act (ESSA). Further information can be found on the </a:t>
            </a:r>
            <a:r>
              <a:rPr lang="en-US" b="0" i="0" dirty="0">
                <a:solidFill>
                  <a:srgbClr val="000066"/>
                </a:solidFill>
                <a:effectLst/>
                <a:highlight>
                  <a:srgbClr val="FFFFFF"/>
                </a:highlight>
                <a:latin typeface="Arial" panose="020B0604020202020204" pitchFamily="34" charset="0"/>
              </a:rPr>
              <a:t>LCAP Federal Addendum web page: </a:t>
            </a:r>
            <a:r>
              <a:rPr lang="en-US" sz="1800" u="sng" kern="1200"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4"/>
              </a:rPr>
              <a:t>https://www.cde.ca.gov/re/lc/addendumguidance.asp</a:t>
            </a:r>
            <a:r>
              <a:rPr lang="en-US" dirty="0"/>
              <a:t>. </a:t>
            </a:r>
            <a:r>
              <a:rPr lang="en-US" b="1" dirty="0"/>
              <a:t>A link is provided in the Chat</a:t>
            </a:r>
            <a:r>
              <a:rPr lang="en-US" dirty="0"/>
              <a:t>.</a:t>
            </a:r>
          </a:p>
          <a:p>
            <a:pPr marL="685800" lvl="1" indent="-228600">
              <a:buFont typeface="+mj-lt"/>
              <a:buAutoNum type="arabicPeriod"/>
            </a:pPr>
            <a:endParaRPr lang="en-US" dirty="0"/>
          </a:p>
          <a:p>
            <a:pPr marL="6858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a:t>The </a:t>
            </a:r>
            <a:r>
              <a:rPr lang="en-US" sz="1800" dirty="0"/>
              <a:t>Consolidated Application (</a:t>
            </a:r>
            <a:r>
              <a:rPr lang="en-US" sz="1800" dirty="0" err="1"/>
              <a:t>ConApp</a:t>
            </a:r>
            <a:r>
              <a:rPr lang="en-US" sz="1800" dirty="0"/>
              <a:t>)</a:t>
            </a:r>
            <a:r>
              <a:rPr lang="en-U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rPr>
              <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t>is a two-part application and reporting process for multiple state and federal, formula-driven, categorical program funds submitted by county offices, school districts, and direct-funded charter schools. </a:t>
            </a:r>
            <a:r>
              <a:rPr lang="en-US" sz="1000" b="0" i="0" kern="1200" dirty="0">
                <a:solidFill>
                  <a:schemeClr val="tx1"/>
                </a:solidFill>
                <a:effectLst/>
                <a:latin typeface="+mn-lt"/>
                <a:ea typeface="+mn-ea"/>
                <a:cs typeface="+mn-cs"/>
              </a:rPr>
              <a:t>LEAs access their application on the CARS logon page: </a:t>
            </a:r>
            <a:r>
              <a:rPr lang="en-US" sz="1200" u="sng" dirty="0">
                <a:solidFill>
                  <a:srgbClr val="0563C1"/>
                </a:solidFill>
                <a:effectLst/>
                <a:latin typeface="Arial" panose="020B0604020202020204" pitchFamily="34" charset="0"/>
                <a:ea typeface="Calibri" panose="020F0502020204030204" pitchFamily="34" charset="0"/>
                <a:hlinkClick r:id="rId5"/>
              </a:rPr>
              <a:t>https://www3.cde.ca.gov/CARS/app/logon.aspx</a:t>
            </a:r>
            <a:r>
              <a:rPr lang="en-US" sz="1000" b="0" i="0" kern="1200" dirty="0">
                <a:solidFill>
                  <a:schemeClr val="tx1"/>
                </a:solidFill>
                <a:effectLst/>
                <a:latin typeface="+mn-lt"/>
                <a:ea typeface="+mn-ea"/>
                <a:cs typeface="+mn-cs"/>
              </a:rPr>
              <a:t>. </a:t>
            </a: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A link is provided in the Chat.</a:t>
            </a:r>
            <a:br>
              <a:rPr lang="en-US" sz="1200" b="1" kern="100" dirty="0">
                <a:effectLst/>
                <a:latin typeface="Arial" panose="020B0604020202020204" pitchFamily="34" charset="0"/>
                <a:ea typeface="Calibri" panose="020F0502020204030204" pitchFamily="34" charset="0"/>
                <a:cs typeface="Times New Roman" panose="02020603050405020304" pitchFamily="18" charset="0"/>
              </a:rPr>
            </a:br>
            <a:br>
              <a:rPr lang="en-US" sz="1200" b="1" kern="100" dirty="0">
                <a:effectLst/>
                <a:latin typeface="Arial" panose="020B0604020202020204" pitchFamily="34" charset="0"/>
                <a:ea typeface="Calibri" panose="020F0502020204030204" pitchFamily="34" charset="0"/>
                <a:cs typeface="Times New Roman" panose="02020603050405020304" pitchFamily="18" charset="0"/>
              </a:rPr>
            </a:br>
            <a:r>
              <a:rPr lang="en-US" dirty="0"/>
              <a:t>The </a:t>
            </a:r>
            <a:r>
              <a:rPr lang="en-US" dirty="0" err="1"/>
              <a:t>ConApp</a:t>
            </a:r>
            <a:r>
              <a:rPr lang="en-US" dirty="0"/>
              <a:t> is used by the California Department of Education (CDE) to distribute categorical funds from various state and federal programs to county offices of education, school districts, and direct-funded charter schools throughout California. Additional information can be found on the CDE </a:t>
            </a:r>
            <a:r>
              <a:rPr lang="en-US" dirty="0" err="1"/>
              <a:t>ConApp</a:t>
            </a:r>
            <a:r>
              <a:rPr lang="en-US" dirty="0"/>
              <a:t> web page: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https://www.cde.ca.gov/fg/aa/co/index.asp</a:t>
            </a:r>
            <a:r>
              <a:rPr lang="en-US" dirty="0"/>
              <a:t>. </a:t>
            </a:r>
            <a:r>
              <a:rPr lang="en-US" b="1" dirty="0"/>
              <a:t>A link is provided in the Chat.</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6858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US" dirty="0"/>
          </a:p>
          <a:p>
            <a:pPr lvl="1"/>
            <a:endParaRPr lang="en-US" sz="1200" b="0" i="0" u="none" kern="1200" dirty="0">
              <a:solidFill>
                <a:srgbClr val="0563C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a:t>
            </a:fld>
            <a:endParaRPr lang="en-US" altLang="en-US"/>
          </a:p>
        </p:txBody>
      </p:sp>
    </p:spTree>
    <p:extLst>
      <p:ext uri="{BB962C8B-B14F-4D97-AF65-F5344CB8AC3E}">
        <p14:creationId xmlns:p14="http://schemas.microsoft.com/office/powerpoint/2010/main" val="1303383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screenshot of the </a:t>
            </a:r>
            <a:r>
              <a:rPr lang="en-US" dirty="0" err="1"/>
              <a:t>ConApp's</a:t>
            </a:r>
            <a:r>
              <a:rPr lang="en-US" dirty="0"/>
              <a:t> LEA Forms that all participating LEAs must complete.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i="0" kern="1200" dirty="0">
                <a:solidFill>
                  <a:schemeClr val="tx1"/>
                </a:solidFill>
                <a:effectLst/>
                <a:latin typeface="+mn-lt"/>
                <a:ea typeface="+mn-ea"/>
                <a:cs typeface="+mn-cs"/>
              </a:rPr>
              <a:t>LEAs may access their </a:t>
            </a:r>
            <a:r>
              <a:rPr lang="en-US" sz="1000" b="0" i="0" kern="1200" dirty="0" err="1">
                <a:solidFill>
                  <a:schemeClr val="tx1"/>
                </a:solidFill>
                <a:effectLst/>
                <a:latin typeface="+mn-lt"/>
                <a:ea typeface="+mn-ea"/>
                <a:cs typeface="+mn-cs"/>
              </a:rPr>
              <a:t>ConApp</a:t>
            </a:r>
            <a:r>
              <a:rPr lang="en-US" sz="1000" b="0" i="0" kern="1200" dirty="0">
                <a:solidFill>
                  <a:schemeClr val="tx1"/>
                </a:solidFill>
                <a:effectLst/>
                <a:latin typeface="+mn-lt"/>
                <a:ea typeface="+mn-ea"/>
                <a:cs typeface="+mn-cs"/>
              </a:rPr>
              <a:t> LEA Forms on the CARS logon page: </a:t>
            </a:r>
            <a:r>
              <a:rPr lang="en-US" sz="1200" u="sng" dirty="0">
                <a:solidFill>
                  <a:srgbClr val="0563C1"/>
                </a:solidFill>
                <a:effectLst/>
                <a:latin typeface="Arial" panose="020B0604020202020204" pitchFamily="34" charset="0"/>
                <a:ea typeface="Calibri" panose="020F0502020204030204" pitchFamily="34" charset="0"/>
                <a:hlinkClick r:id="rId3"/>
              </a:rPr>
              <a:t>https://www3.cde.ca.gov/CARS/app/logon.aspx</a:t>
            </a:r>
            <a:r>
              <a:rPr lang="en-US" sz="1000" b="0" i="0" kern="1200" dirty="0">
                <a:solidFill>
                  <a:schemeClr val="tx1"/>
                </a:solidFill>
                <a:effectLst/>
                <a:latin typeface="+mn-lt"/>
                <a:ea typeface="+mn-ea"/>
                <a:cs typeface="+mn-cs"/>
              </a:rPr>
              <a:t>. </a:t>
            </a:r>
            <a:r>
              <a:rPr lang="en-US" sz="1000" b="1" i="0" kern="1200" dirty="0">
                <a:solidFill>
                  <a:schemeClr val="tx1"/>
                </a:solidFill>
                <a:effectLst/>
                <a:latin typeface="+mn-lt"/>
                <a:ea typeface="+mn-ea"/>
                <a:cs typeface="+mn-cs"/>
              </a:rPr>
              <a:t>This link was previously provided in the Chat.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 participating LEAs must complete the following </a:t>
            </a:r>
            <a:r>
              <a:rPr lang="en-US" dirty="0" err="1"/>
              <a:t>ConApp</a:t>
            </a:r>
            <a:r>
              <a:rPr lang="en-US" dirty="0"/>
              <a:t> required forms/certifications: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b="0" i="0" u="none" kern="1200" dirty="0">
              <a:solidFill>
                <a:srgbClr val="0563C1"/>
              </a:solidFill>
              <a:effectLst/>
              <a:latin typeface="+mn-lt"/>
              <a:ea typeface="+mn-ea"/>
              <a:cs typeface="+mn-cs"/>
              <a:hlinkClick r:id="rId4">
                <a:extLst>
                  <a:ext uri="{A12FA001-AC4F-418D-AE19-62706E023703}">
                    <ahyp:hlinkClr xmlns:ahyp="http://schemas.microsoft.com/office/drawing/2018/hyperlinkcolor" val="tx"/>
                  </a:ext>
                </a:extLst>
              </a:hlinkClick>
            </a:endParaRPr>
          </a:p>
          <a:p>
            <a:pPr marL="742950" lvl="1" indent="-285750">
              <a:spcBef>
                <a:spcPts val="1200"/>
              </a:spcBef>
              <a:spcAft>
                <a:spcPts val="2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Certification of Assurances: </a:t>
            </a:r>
            <a:r>
              <a:rPr lang="en-US" sz="1600" b="1" u="none" dirty="0">
                <a:solidFill>
                  <a:schemeClr val="tx1"/>
                </a:solidFill>
              </a:rPr>
              <a:t>(which includes general certifications, must keep a copy on file at the LEA)</a:t>
            </a:r>
          </a:p>
          <a:p>
            <a:pPr marL="742950" marR="0" lvl="1" indent="-285750" algn="l" defTabSz="914400" rtl="0" eaLnBrk="0" fontAlgn="base" latinLnBrk="0" hangingPunct="0">
              <a:lnSpc>
                <a:spcPct val="100000"/>
              </a:lnSpc>
              <a:spcBef>
                <a:spcPts val="1200"/>
              </a:spcBef>
              <a:spcAft>
                <a:spcPts val="200"/>
              </a:spcAft>
              <a:buClrTx/>
              <a:buSzTx/>
              <a:buFont typeface="Arial" panose="020B0604020202020204" pitchFamily="34" charset="0"/>
              <a:buChar char="•"/>
              <a:tabLst/>
              <a:defRPr/>
            </a:pPr>
            <a:r>
              <a:rPr lang="en-US" sz="2400" b="0" i="0" dirty="0">
                <a:solidFill>
                  <a:srgbClr val="1E5100"/>
                </a:solidFill>
                <a:effectLst/>
                <a:highlight>
                  <a:srgbClr val="FFFFFF"/>
                </a:highlight>
                <a:latin typeface="Arial" panose="020B0604020202020204" pitchFamily="34" charset="0"/>
              </a:rPr>
              <a:t>Protected Prayer Certification</a:t>
            </a:r>
          </a:p>
          <a:p>
            <a:pPr marL="742950" marR="0" lvl="1" indent="-285750" algn="l" defTabSz="914400" rtl="0" eaLnBrk="0" fontAlgn="base" latinLnBrk="0" hangingPunct="0">
              <a:lnSpc>
                <a:spcPct val="100000"/>
              </a:lnSpc>
              <a:spcBef>
                <a:spcPts val="1200"/>
              </a:spcBef>
              <a:spcAft>
                <a:spcPts val="200"/>
              </a:spcAft>
              <a:buClrTx/>
              <a:buSzTx/>
              <a:buFont typeface="Arial" panose="020B0604020202020204" pitchFamily="34" charset="0"/>
              <a:buChar char="•"/>
              <a:tabLst/>
              <a:defRPr/>
            </a:pPr>
            <a:r>
              <a:rPr lang="en-US" sz="2400" b="0" i="0" dirty="0">
                <a:solidFill>
                  <a:srgbClr val="1E5100"/>
                </a:solidFill>
                <a:effectLst/>
                <a:highlight>
                  <a:srgbClr val="FFFFFF"/>
                </a:highlight>
                <a:latin typeface="Arial" panose="020B0604020202020204" pitchFamily="34" charset="0"/>
              </a:rPr>
              <a:t>LCAP Federal Addendum Certification</a:t>
            </a:r>
          </a:p>
          <a:p>
            <a:pPr marL="742950" marR="0" lvl="1" indent="-285750" algn="l" defTabSz="914400" rtl="0" eaLnBrk="0" fontAlgn="base" latinLnBrk="0" hangingPunct="0">
              <a:lnSpc>
                <a:spcPct val="100000"/>
              </a:lnSpc>
              <a:spcBef>
                <a:spcPts val="1200"/>
              </a:spcBef>
              <a:spcAft>
                <a:spcPts val="200"/>
              </a:spcAft>
              <a:buClrTx/>
              <a:buSzTx/>
              <a:buFont typeface="Arial" panose="020B0604020202020204" pitchFamily="34" charset="0"/>
              <a:buChar char="•"/>
              <a:tabLst/>
              <a:defRPr/>
            </a:pPr>
            <a:r>
              <a:rPr lang="en-US" sz="1600" b="0" u="none" dirty="0">
                <a:solidFill>
                  <a:schemeClr val="tx1"/>
                </a:solidFill>
              </a:rPr>
              <a:t>Application for Funding</a:t>
            </a:r>
          </a:p>
          <a:p>
            <a:endParaRPr lang="en-US" b="1" dirty="0"/>
          </a:p>
          <a:p>
            <a:r>
              <a:rPr lang="en-US" sz="1200" b="1" dirty="0"/>
              <a:t>Let’s go over these forms</a:t>
            </a:r>
            <a:r>
              <a:rPr lang="en-US" dirty="0"/>
              <a:t>:</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a:t>
            </a:fld>
            <a:endParaRPr lang="en-US" altLang="en-US"/>
          </a:p>
        </p:txBody>
      </p:sp>
    </p:spTree>
    <p:extLst>
      <p:ext uri="{BB962C8B-B14F-4D97-AF65-F5344CB8AC3E}">
        <p14:creationId xmlns:p14="http://schemas.microsoft.com/office/powerpoint/2010/main" val="1964878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Certification of Assurances</a:t>
            </a:r>
          </a:p>
          <a:p>
            <a:endParaRPr lang="en-US" dirty="0"/>
          </a:p>
          <a:p>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LEAs are required to submit this form every fiscal year (FY). </a:t>
            </a:r>
          </a:p>
          <a:p>
            <a:pPr marL="171450" indent="-171450">
              <a:buFont typeface="Arial" panose="020B0604020202020204" pitchFamily="34" charset="0"/>
              <a:buChar char="•"/>
            </a:pPr>
            <a:r>
              <a:rPr lang="en-US" sz="1200" dirty="0"/>
              <a:t>This form Must be certified, before certifying any other data.</a:t>
            </a:r>
          </a:p>
          <a:p>
            <a:pPr marL="171450" indent="-171450">
              <a:buFont typeface="Arial" panose="020B0604020202020204" pitchFamily="34" charset="0"/>
              <a:buChar char="•"/>
            </a:pPr>
            <a:r>
              <a:rPr lang="en-US" sz="1200" dirty="0"/>
              <a:t>This form can only be submitted by a CARS user with the role of Authorized Representative. </a:t>
            </a:r>
          </a:p>
          <a:p>
            <a:pPr marL="171450" indent="-171450">
              <a:buFont typeface="Arial" panose="020B0604020202020204" pitchFamily="34" charset="0"/>
              <a:buChar char="•"/>
            </a:pPr>
            <a:r>
              <a:rPr lang="en-US" sz="1200" dirty="0"/>
              <a:t>The Authorized Representative’s signature is required to certify that all applicable state and federal rules and regulations will be observed.</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Let’s walk through the Certifications of Assurances. Instructions web page: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tooltip="Instructions: Certification of Assurances"/>
              </a:rPr>
              <a:t>https://www.cde.ca.gov/fg/aa/co/ca24sinsca.asp</a:t>
            </a:r>
            <a:r>
              <a:rPr lang="en-US" dirty="0"/>
              <a:t>. </a:t>
            </a: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A link is provided in the Chat.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u="none" dirty="0"/>
              <a:t>LEAs can access </a:t>
            </a:r>
            <a:r>
              <a:rPr lang="en-US" b="1" u="sng" dirty="0"/>
              <a:t>Legal Assurances </a:t>
            </a:r>
            <a:r>
              <a:rPr lang="en-US" u="none" dirty="0"/>
              <a:t>using the link shown in Data Collection Purposes section below.</a:t>
            </a:r>
          </a:p>
          <a:p>
            <a:endParaRPr lang="en-US" dirty="0"/>
          </a:p>
          <a:p>
            <a:r>
              <a:rPr lang="en-US" b="1" dirty="0"/>
              <a:t>Data Collection Purpose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submission of the Certification of Assurances is required every fiscal year (FY). Before certifying any other data, the Certification of Assurances must be certified. The local educational agency (LEA) will only be prompted for this information once per FY. A complete list of legal and program assurances for the FY is available on the CDE Legal Assurances web page: </a:t>
            </a:r>
            <a:r>
              <a:rPr lang="en-U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https://www.cde.ca.gov/fg/aa/co/ca22assurancestoc.asp</a:t>
            </a:r>
            <a:r>
              <a:rPr lang="en-US" dirty="0"/>
              <a:t>. Once certified, the Certification of Assurances will be available under the LEA’s Reports tab in the CARS for printing purposes.</a:t>
            </a:r>
          </a:p>
          <a:p>
            <a:endParaRPr lang="en-US" dirty="0"/>
          </a:p>
          <a:p>
            <a:r>
              <a:rPr lang="en-US" dirty="0"/>
              <a:t>This data collection form can only be submitted by a CARS user with the role of Authorized Representative. It can be viewed by other users, however, the “Save” button does not display for those other users.</a:t>
            </a:r>
          </a:p>
          <a:p>
            <a:endParaRPr lang="en-US" dirty="0"/>
          </a:p>
          <a:p>
            <a:r>
              <a:rPr lang="en-US" b="1" dirty="0"/>
              <a:t>Program Information</a:t>
            </a:r>
          </a:p>
          <a:p>
            <a:r>
              <a:rPr lang="en-US" dirty="0"/>
              <a:t>The Authorized Representative’s signature is required to certify that all applicable state and federal rules and regulations will be observed, that all assurances will be adhered to, and that the use of all funds will be subject to review or audit according to standards and criteria of the CDE FPM Office and the Standards and Procedures for Audits of California K-12 LEAs, which is used by certified public accounting firms that audit LEAs. For further information, see the CDE FPM Compliance Monitoring web page: </a:t>
            </a:r>
            <a:r>
              <a:rPr lang="en-US" sz="1800" u="sng"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5"/>
              </a:rPr>
              <a:t>https://www.cde.ca.gov/ta/cr/</a:t>
            </a:r>
            <a:r>
              <a:rPr lang="en-US" dirty="0"/>
              <a:t>.</a:t>
            </a:r>
          </a:p>
          <a:p>
            <a:endParaRPr lang="en-US" dirty="0"/>
          </a:p>
          <a:p>
            <a:pPr algn="l"/>
            <a:r>
              <a:rPr lang="en-US" b="1" i="0" dirty="0">
                <a:solidFill>
                  <a:srgbClr val="000000"/>
                </a:solidFill>
                <a:effectLst/>
                <a:highlight>
                  <a:srgbClr val="FFFFFF"/>
                </a:highlight>
                <a:latin typeface="Arial" panose="020B0604020202020204" pitchFamily="34" charset="0"/>
              </a:rPr>
              <a:t>Procedures – Consolidated Application Certification Statement</a:t>
            </a:r>
            <a:r>
              <a:rPr lang="en-US" b="0" i="0" dirty="0">
                <a:solidFill>
                  <a:srgbClr val="000000"/>
                </a:solidFill>
                <a:effectLst/>
                <a:highlight>
                  <a:srgbClr val="FFFFFF"/>
                </a:highlight>
                <a:latin typeface="Arial" panose="020B0604020202020204" pitchFamily="34" charset="0"/>
              </a:rPr>
              <a:t>  </a:t>
            </a:r>
            <a:endParaRPr lang="en-US" b="0" i="0" dirty="0">
              <a:solidFill>
                <a:srgbClr val="000000"/>
              </a:solidFill>
              <a:effectLst/>
              <a:highlight>
                <a:srgbClr val="FFFFFF"/>
              </a:highlight>
              <a:latin typeface="Helvetica Neue"/>
            </a:endParaRPr>
          </a:p>
          <a:p>
            <a:pPr marL="228600" indent="-228600" algn="l" fontAlgn="t">
              <a:buFont typeface="+mj-lt"/>
              <a:buAutoNum type="arabicPeriod"/>
            </a:pPr>
            <a:r>
              <a:rPr lang="en-US" b="0" i="0" dirty="0">
                <a:solidFill>
                  <a:srgbClr val="000000"/>
                </a:solidFill>
                <a:effectLst/>
                <a:highlight>
                  <a:srgbClr val="FFFFFF"/>
                </a:highlight>
                <a:latin typeface="Helvetica Neue"/>
              </a:rPr>
              <a:t>Provide the </a:t>
            </a:r>
            <a:r>
              <a:rPr lang="en-US" b="1" i="0" dirty="0">
                <a:solidFill>
                  <a:srgbClr val="000000"/>
                </a:solidFill>
                <a:effectLst/>
                <a:highlight>
                  <a:srgbClr val="FFFFFF"/>
                </a:highlight>
                <a:latin typeface="Helvetica Neue"/>
              </a:rPr>
              <a:t>Full Name</a:t>
            </a:r>
            <a:r>
              <a:rPr lang="en-US" b="0" i="0" dirty="0">
                <a:solidFill>
                  <a:srgbClr val="000000"/>
                </a:solidFill>
                <a:effectLst/>
                <a:highlight>
                  <a:srgbClr val="FFFFFF"/>
                </a:highlight>
                <a:latin typeface="Helvetica Neue"/>
              </a:rPr>
              <a:t> of the LEA superintendent or their designee. [Required field. LEA must enter data]</a:t>
            </a:r>
          </a:p>
          <a:p>
            <a:pPr marL="228600" indent="-228600" algn="l" fontAlgn="t">
              <a:buFont typeface="+mj-lt"/>
              <a:buAutoNum type="arabicPeriod"/>
            </a:pPr>
            <a:r>
              <a:rPr lang="en-US" b="0" i="0" dirty="0">
                <a:solidFill>
                  <a:srgbClr val="000000"/>
                </a:solidFill>
                <a:effectLst/>
                <a:highlight>
                  <a:srgbClr val="FFFFFF"/>
                </a:highlight>
                <a:latin typeface="Helvetica Neue"/>
              </a:rPr>
              <a:t>Enter the </a:t>
            </a:r>
            <a:r>
              <a:rPr lang="en-US" b="1" i="0" dirty="0">
                <a:solidFill>
                  <a:srgbClr val="000000"/>
                </a:solidFill>
                <a:effectLst/>
                <a:highlight>
                  <a:srgbClr val="FFFFFF"/>
                </a:highlight>
                <a:latin typeface="Helvetica Neue"/>
              </a:rPr>
              <a:t>Title</a:t>
            </a:r>
            <a:r>
              <a:rPr lang="en-US" b="0" i="0" dirty="0">
                <a:solidFill>
                  <a:srgbClr val="000000"/>
                </a:solidFill>
                <a:effectLst/>
                <a:highlight>
                  <a:srgbClr val="FFFFFF"/>
                </a:highlight>
                <a:latin typeface="Helvetica Neue"/>
              </a:rPr>
              <a:t> of the LEA superintendent or their designee. [Required field. LEA must enter data]</a:t>
            </a:r>
          </a:p>
          <a:p>
            <a:pPr marL="228600" indent="-228600" algn="l" fontAlgn="t">
              <a:buFont typeface="+mj-lt"/>
              <a:buAutoNum type="arabicPeriod"/>
            </a:pPr>
            <a:r>
              <a:rPr lang="en-US" b="0" i="0" dirty="0">
                <a:solidFill>
                  <a:srgbClr val="000000"/>
                </a:solidFill>
                <a:effectLst/>
                <a:highlight>
                  <a:srgbClr val="FFFFFF"/>
                </a:highlight>
                <a:latin typeface="Helvetica Neue"/>
              </a:rPr>
              <a:t>Enter the </a:t>
            </a:r>
            <a:r>
              <a:rPr lang="en-US" b="1" i="0" dirty="0">
                <a:solidFill>
                  <a:srgbClr val="000000"/>
                </a:solidFill>
                <a:effectLst/>
                <a:highlight>
                  <a:srgbClr val="FFFFFF"/>
                </a:highlight>
                <a:latin typeface="Helvetica Neue"/>
              </a:rPr>
              <a:t>Signature Date</a:t>
            </a:r>
            <a:r>
              <a:rPr lang="en-US" b="0" i="0" dirty="0">
                <a:solidFill>
                  <a:srgbClr val="000000"/>
                </a:solidFill>
                <a:effectLst/>
                <a:highlight>
                  <a:srgbClr val="FFFFFF"/>
                </a:highlight>
                <a:latin typeface="Helvetica Neue"/>
              </a:rPr>
              <a:t> of the signature of the LEA superintendent or their designee. [Required field. LEA must enter data]</a:t>
            </a:r>
          </a:p>
          <a:p>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7</a:t>
            </a:fld>
            <a:endParaRPr lang="en-US" altLang="en-US"/>
          </a:p>
        </p:txBody>
      </p:sp>
    </p:spTree>
    <p:extLst>
      <p:ext uri="{BB962C8B-B14F-4D97-AF65-F5344CB8AC3E}">
        <p14:creationId xmlns:p14="http://schemas.microsoft.com/office/powerpoint/2010/main" val="1731404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screenshot of Certification of Assurances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highlight>
                  <a:srgbClr val="FFFFFF"/>
                </a:highlight>
                <a:latin typeface="Helvetica Neue"/>
              </a:rPr>
              <a:t>By signature of its authorized representative, the LEA assures the California State Board of Education that the agency will adhere to all legal assurances.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i="0" kern="1200" dirty="0">
                <a:solidFill>
                  <a:schemeClr val="tx1"/>
                </a:solidFill>
                <a:effectLst/>
                <a:latin typeface="+mn-lt"/>
                <a:ea typeface="+mn-ea"/>
                <a:cs typeface="+mn-cs"/>
              </a:rPr>
              <a:t>LEAs can access this form on the CARS logon page: </a:t>
            </a:r>
            <a:r>
              <a:rPr lang="en-US" sz="1200" u="sng" dirty="0">
                <a:solidFill>
                  <a:srgbClr val="0563C1"/>
                </a:solidFill>
                <a:effectLst/>
                <a:latin typeface="Arial" panose="020B0604020202020204" pitchFamily="34" charset="0"/>
                <a:ea typeface="Calibri" panose="020F0502020204030204" pitchFamily="34" charset="0"/>
                <a:hlinkClick r:id="rId3"/>
              </a:rPr>
              <a:t>https://www3.cde.ca.gov/CARS/app/logon.aspx</a:t>
            </a:r>
            <a:r>
              <a:rPr lang="en-US" sz="1000" b="0" i="0" kern="1200" dirty="0">
                <a:solidFill>
                  <a:schemeClr val="tx1"/>
                </a:solidFill>
                <a:effectLst/>
                <a:latin typeface="+mn-lt"/>
                <a:ea typeface="+mn-ea"/>
                <a:cs typeface="+mn-cs"/>
              </a:rPr>
              <a:t>. </a:t>
            </a:r>
            <a:r>
              <a:rPr lang="en-US" sz="1000" b="1" i="0" kern="1200" dirty="0">
                <a:solidFill>
                  <a:schemeClr val="tx1"/>
                </a:solidFill>
                <a:effectLst/>
                <a:latin typeface="+mn-lt"/>
                <a:ea typeface="+mn-ea"/>
                <a:cs typeface="+mn-cs"/>
              </a:rPr>
              <a:t>This link was previously provided in the Chat. </a:t>
            </a:r>
            <a:endParaRPr lang="en-US" sz="10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none" dirty="0"/>
              <a:t>LEAs can access </a:t>
            </a:r>
            <a:r>
              <a:rPr lang="en-US" sz="1000" b="1" u="sng" dirty="0"/>
              <a:t>Legal Assurances </a:t>
            </a:r>
            <a:r>
              <a:rPr lang="en-US" sz="1000" u="none" dirty="0"/>
              <a:t>using the link shown in 2024-25 Certification of Assurances section below.</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1" i="0" dirty="0">
                <a:solidFill>
                  <a:srgbClr val="000000"/>
                </a:solidFill>
                <a:effectLst/>
                <a:highlight>
                  <a:srgbClr val="FFFFFF"/>
                </a:highlight>
                <a:latin typeface="Arial" panose="020B0604020202020204" pitchFamily="34" charset="0"/>
              </a:rPr>
              <a:t>CDE Contact: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i="0" dirty="0">
                <a:solidFill>
                  <a:srgbClr val="000000"/>
                </a:solidFill>
                <a:effectLst/>
                <a:highlight>
                  <a:srgbClr val="FFFFFF"/>
                </a:highlight>
                <a:latin typeface="Arial" panose="020B0604020202020204" pitchFamily="34" charset="0"/>
              </a:rPr>
              <a:t>Consolidated Application Support Desk, Education Data Office | </a:t>
            </a:r>
            <a:r>
              <a:rPr lang="en-US" sz="1000" b="0" i="0" u="sng" dirty="0">
                <a:solidFill>
                  <a:srgbClr val="0000FF"/>
                </a:solidFill>
                <a:effectLst/>
                <a:highlight>
                  <a:srgbClr val="FFFFFF"/>
                </a:highlight>
                <a:latin typeface="Arial" panose="020B0604020202020204" pitchFamily="34" charset="0"/>
                <a:hlinkClick r:id="rId4"/>
              </a:rPr>
              <a:t>ConAppSupport@cde.ca.gov</a:t>
            </a:r>
            <a:r>
              <a:rPr lang="en-US" sz="1000" b="0" i="0" dirty="0">
                <a:solidFill>
                  <a:srgbClr val="000000"/>
                </a:solidFill>
                <a:effectLst/>
                <a:highlight>
                  <a:srgbClr val="FFFFFF"/>
                </a:highlight>
                <a:latin typeface="Arial" panose="020B0604020202020204" pitchFamily="34" charset="0"/>
              </a:rPr>
              <a:t> | 916-319-0297</a:t>
            </a:r>
            <a:endParaRPr lang="en-US" sz="1000" b="1"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u="sng" dirty="0"/>
              <a:t>Long Description: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u="sng"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2024-25 Certification of Assurances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Submission of Certification of Assurances is required every fiscal year. A complete list of </a:t>
            </a:r>
            <a:r>
              <a:rPr lang="en-US" b="0" u="none" dirty="0"/>
              <a:t>legal and program assurances </a:t>
            </a:r>
            <a:r>
              <a:rPr lang="en-US" dirty="0"/>
              <a:t>for the fiscal year can be found at </a:t>
            </a:r>
            <a:r>
              <a:rPr lang="en-US" sz="1200" dirty="0">
                <a:hlinkClick r:id="rId5" tooltip="Consolidated Application Legal Assurances"/>
              </a:rPr>
              <a:t>https://www.cde.ca.gov/fg/aa/co/ca24assurancestoc.asp</a:t>
            </a:r>
            <a:r>
              <a:rPr lang="en-US" dirty="0"/>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b="1" dirty="0"/>
              <a:t>CDE Program Contact: </a:t>
            </a:r>
          </a:p>
          <a:p>
            <a:r>
              <a:rPr lang="en-US" dirty="0"/>
              <a:t>Consolidated Application Support Desk, Education Data Office, </a:t>
            </a:r>
            <a:r>
              <a:rPr lang="en-US" b="0" i="0" u="sng" dirty="0">
                <a:solidFill>
                  <a:srgbClr val="CC9933"/>
                </a:solidFill>
                <a:effectLst/>
                <a:highlight>
                  <a:srgbClr val="DCEEFF"/>
                </a:highlight>
                <a:latin typeface="Helvetica Neue"/>
                <a:hlinkClick r:id="rId6"/>
              </a:rPr>
              <a:t>conappsupport@cde.ca.gov</a:t>
            </a:r>
            <a:r>
              <a:rPr lang="en-US" dirty="0"/>
              <a:t>, 916-319-0297 </a:t>
            </a:r>
          </a:p>
          <a:p>
            <a:endParaRPr lang="en-US" dirty="0"/>
          </a:p>
          <a:p>
            <a:r>
              <a:rPr lang="en-US" b="1" dirty="0"/>
              <a:t>Consolidated Application Certification Statement </a:t>
            </a:r>
          </a:p>
          <a:p>
            <a:r>
              <a:rPr lang="en-US" dirty="0"/>
              <a:t>I hereby certify that all of the applicable state and federal rules and regulations will be observed by this applicant; that to the best of my knowledge the information contained in this application is correct and complete; and I agree to participate in the monitoring process regarding the use of these funds according to the standards and criteria set forth by the California Department of Education Federal Program Monitoring (FPM) Office. Legal assurances for all programs are accepted as the basic legal condition for the operation of selected projects and programs and copies of assurances are retained on site. I certify that we accept all assurances except for those for which a waiver has been obtained or requested. A copy of all waivers or requests is on file. I certify that actual ink signatures for this form are on file.</a:t>
            </a:r>
          </a:p>
          <a:p>
            <a:endParaRPr lang="en-US" dirty="0"/>
          </a:p>
          <a:p>
            <a:r>
              <a:rPr lang="en-US" dirty="0"/>
              <a:t>Authorized Representative's Full Name: [LEA enters] </a:t>
            </a:r>
          </a:p>
          <a:p>
            <a:r>
              <a:rPr lang="en-US" dirty="0"/>
              <a:t>Authorized Representative's Signature: LEA enters]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Authorized Representative's Title: [LEA enters]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Authorized Representative's Signature Date: [LEA enters] </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will discus the Certification of Consolidated Application Legal Assurances on the following slide.</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8</a:t>
            </a:fld>
            <a:endParaRPr lang="en-US" altLang="en-US"/>
          </a:p>
        </p:txBody>
      </p:sp>
    </p:spTree>
    <p:extLst>
      <p:ext uri="{BB962C8B-B14F-4D97-AF65-F5344CB8AC3E}">
        <p14:creationId xmlns:p14="http://schemas.microsoft.com/office/powerpoint/2010/main" val="988123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Legal Assurances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u="none" dirty="0"/>
              <a:t>Let’s walk through the required items for Title II, Part A on the 2024-25 Consolidated Application Legal Assurances web page: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https://www.cde.ca.gov/fg/aa/co/ca24assurancestoc.asp</a:t>
            </a:r>
            <a:r>
              <a:rPr lang="en-US" u="none" dirty="0"/>
              <a:t>. </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 link is provided in the Chat.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u="non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u="none" dirty="0"/>
              <a:t>General Assurances </a:t>
            </a:r>
            <a:r>
              <a:rPr lang="en-US" sz="1800" dirty="0">
                <a:effectLst/>
                <a:latin typeface="Arial" panose="020B0604020202020204" pitchFamily="34" charset="0"/>
                <a:ea typeface="Calibri" panose="020F0502020204030204" pitchFamily="34" charset="0"/>
              </a:rPr>
              <a:t>and Certifications 2024-25 web page:</a:t>
            </a:r>
            <a:r>
              <a:rPr lang="en-US" u="none" dirty="0"/>
              <a:t>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https://www.cde.ca.gov/fg/fo/fm/generalassurances2024-25.asp</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 link is provided in the Chat.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u="non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u="none" dirty="0"/>
              <a:t>Local Educational Agency Plan General Assurances web page: </a:t>
            </a:r>
            <a:r>
              <a:rPr lang="en-U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https://www.cde.ca.gov/fg/aa/co/ca24assuranceleaplan.asp</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r>
              <a:rPr lang="en-US" u="none" dirty="0"/>
              <a:t>. </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 link is provided in the Chat.</a:t>
            </a:r>
            <a:r>
              <a:rPr lang="en-US" u="none" dirty="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u="none"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u="none" dirty="0"/>
              <a:t>Title II, Part A SEI Assurances web page </a:t>
            </a:r>
            <a:r>
              <a:rPr lang="en-US" sz="18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https://www.cde.ca.gov/fg/aa/co/ca24assurancet2seins.asp</a:t>
            </a:r>
            <a:r>
              <a:rPr lang="en-US" sz="1800" u="none" kern="100" dirty="0">
                <a:effectLst/>
                <a:latin typeface="Calibri" panose="020F0502020204030204" pitchFamily="34" charset="0"/>
                <a:ea typeface="Calibri" panose="020F0502020204030204" pitchFamily="34" charset="0"/>
                <a:cs typeface="Times New Roman" panose="02020603050405020304" pitchFamily="18" charset="0"/>
              </a:rPr>
              <a:t>.</a:t>
            </a:r>
            <a:r>
              <a:rPr lang="en-US" u="none" dirty="0"/>
              <a:t> </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 link is provided in the Chat.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u="none" dirty="0"/>
              <a:t>      </a:t>
            </a:r>
            <a:endParaRPr lang="en-US" sz="1200" dirty="0"/>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1" i="1" dirty="0"/>
          </a:p>
          <a:p>
            <a:pPr marL="342900" lvl="0" indent="-342900">
              <a:buFont typeface="Arial" panose="020B0604020202020204" pitchFamily="34" charset="0"/>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9</a:t>
            </a:fld>
            <a:endParaRPr lang="en-US" altLang="en-US"/>
          </a:p>
        </p:txBody>
      </p:sp>
    </p:spTree>
    <p:extLst>
      <p:ext uri="{BB962C8B-B14F-4D97-AF65-F5344CB8AC3E}">
        <p14:creationId xmlns:p14="http://schemas.microsoft.com/office/powerpoint/2010/main" val="762186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70634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6/20/2024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49375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402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80862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50800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6/20/2024</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33316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6/20/2024</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347870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6/20/2024</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351824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6/20/2024</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93728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6/20/2024</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70400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6/20/2024</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205063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6/20/2024</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69" r:id="rId6"/>
    <p:sldLayoutId id="2147483770" r:id="rId7"/>
    <p:sldLayoutId id="2147483771" r:id="rId8"/>
    <p:sldLayoutId id="2147483772" r:id="rId9"/>
    <p:sldLayoutId id="2147483778" r:id="rId10"/>
    <p:sldLayoutId id="2147483779"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hyperlink" Target="https://www.cde.ca.gov/fg/aa/co/ca22assurancestoc.asp"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MCordova@cde.ca.gov"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cde.ca.gov/fg/aa/co/ca24sinsppc.as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mailto:LCAPAddendum@cde.ca.gov"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cde.ca.gov/fg/aa/co/ca24sinslcapfac.as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ca.gov/fg/aa/co/ca24sinsaf.asp"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e.ca.gov/fg/aa/co/carscalendar.asp"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SHanna@cde.ca.gov"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s://www.cde.ca.gov/fg/aa/co/ca24sinsnpsc.asp" TargetMode="External"/><Relationship Id="rId4" Type="http://schemas.openxmlformats.org/officeDocument/2006/relationships/hyperlink" Target="mailto:RDeRose@cde.c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hyperlink" Target="https://www.cde.ca.gov/fg/aa/co/ca24sinst2exprpt24.asp"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e.ca.gov/pd/ti/"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mailto:join-consolidated-application@mlist.cde.ca.gov" TargetMode="External"/><Relationship Id="rId5" Type="http://schemas.openxmlformats.org/officeDocument/2006/relationships/hyperlink" Target="http://www.cde.ca.gov/fg/aa/co/cars.asp" TargetMode="External"/><Relationship Id="rId4" Type="http://schemas.openxmlformats.org/officeDocument/2006/relationships/hyperlink" Target="mailto:join-Title-II@mlist.cde.ca.gov"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TitleII@cde.ca.gov"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mailto:ConAppSupport@cde.ca.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cde.ca.gov/re/lc/"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cde.ca.gov/fg/aa/co/index.asp" TargetMode="External"/><Relationship Id="rId5" Type="http://schemas.openxmlformats.org/officeDocument/2006/relationships/hyperlink" Target="https://www3.cde.ca.gov/CARS/app/logon.aspx" TargetMode="External"/><Relationship Id="rId4" Type="http://schemas.openxmlformats.org/officeDocument/2006/relationships/hyperlink" Target="https://www.cde.ca.gov/re/lc/addendumguidance.as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s://www3.cde.ca.gov/CARS/app/logon.aspx"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de.ca.gov/fg/aa/co/ca24sinsca.asp"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www.cde.ca.gov/fg/aa/co/ca22assurancestoc.asp"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www.cde.ca.gov/fg/aa/co/ca24assurancet2seins.asp" TargetMode="External"/><Relationship Id="rId5" Type="http://schemas.openxmlformats.org/officeDocument/2006/relationships/hyperlink" Target="https://www.cde.ca.gov/fg/aa/co/ca24assuranceleaplan.asp" TargetMode="External"/><Relationship Id="rId4" Type="http://schemas.openxmlformats.org/officeDocument/2006/relationships/hyperlink" Target="https://www.cde.ca.gov/fg/fo/fm/generalassurances2024-25.a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C4BB-D5D4-41A0-8C10-BECEC8FA6E73}"/>
              </a:ext>
            </a:extLst>
          </p:cNvPr>
          <p:cNvSpPr>
            <a:spLocks noGrp="1"/>
          </p:cNvSpPr>
          <p:nvPr>
            <p:ph type="ctrTitle"/>
          </p:nvPr>
        </p:nvSpPr>
        <p:spPr>
          <a:xfrm>
            <a:off x="2398713" y="200025"/>
            <a:ext cx="9155112" cy="4008438"/>
          </a:xfrm>
        </p:spPr>
        <p:txBody>
          <a:bodyPr anchor="ctr">
            <a:normAutofit fontScale="90000"/>
          </a:bodyPr>
          <a:lstStyle/>
          <a:p>
            <a:pPr algn="ctr" eaLnBrk="1" fontAlgn="auto" hangingPunct="1">
              <a:lnSpc>
                <a:spcPct val="118000"/>
              </a:lnSpc>
              <a:spcAft>
                <a:spcPts val="0"/>
              </a:spcAft>
              <a:defRPr/>
            </a:pPr>
            <a:r>
              <a:rPr lang="en-US" sz="6000" b="1" dirty="0">
                <a:solidFill>
                  <a:srgbClr val="000000"/>
                </a:solidFill>
                <a:cs typeface="Arial" panose="020B0604020202020204" pitchFamily="34" charset="0"/>
              </a:rPr>
              <a:t>Title II, Part A</a:t>
            </a:r>
            <a:br>
              <a:rPr lang="en-US" sz="6000" b="1" dirty="0">
                <a:solidFill>
                  <a:srgbClr val="000000"/>
                </a:solidFill>
                <a:cs typeface="Arial" panose="020B0604020202020204" pitchFamily="34" charset="0"/>
              </a:rPr>
            </a:br>
            <a:r>
              <a:rPr lang="en-US" sz="6000" b="1" dirty="0">
                <a:solidFill>
                  <a:srgbClr val="000000"/>
                </a:solidFill>
                <a:cs typeface="Arial" panose="020B0604020202020204" pitchFamily="34" charset="0"/>
              </a:rPr>
              <a:t>Consolidated Application &amp; Reporting System (CARS)</a:t>
            </a:r>
            <a:endParaRPr lang="en-US" sz="6000" b="1" dirty="0">
              <a:cs typeface="Arial" panose="020B0604020202020204" pitchFamily="34" charset="0"/>
            </a:endParaRPr>
          </a:p>
        </p:txBody>
      </p:sp>
      <p:sp>
        <p:nvSpPr>
          <p:cNvPr id="5" name="Subtitle 4">
            <a:extLst>
              <a:ext uri="{FF2B5EF4-FFF2-40B4-BE49-F238E27FC236}">
                <a16:creationId xmlns:a16="http://schemas.microsoft.com/office/drawing/2014/main" id="{EE5C6058-FBAC-4E3A-84F8-75FF6CE1C940}"/>
              </a:ext>
            </a:extLst>
          </p:cNvPr>
          <p:cNvSpPr>
            <a:spLocks noGrp="1"/>
          </p:cNvSpPr>
          <p:nvPr>
            <p:ph type="subTitle" idx="1"/>
          </p:nvPr>
        </p:nvSpPr>
        <p:spPr>
          <a:xfrm>
            <a:off x="2322786" y="4543424"/>
            <a:ext cx="9406759" cy="1528763"/>
          </a:xfrm>
        </p:spPr>
        <p:txBody>
          <a:bodyPr rtlCol="0">
            <a:normAutofit fontScale="25000" lnSpcReduction="20000"/>
          </a:bodyPr>
          <a:lstStyle/>
          <a:p>
            <a:pPr algn="ctr"/>
            <a:endParaRPr lang="en-US" sz="2800" b="1" dirty="0"/>
          </a:p>
          <a:p>
            <a:pPr algn="ctr"/>
            <a:r>
              <a:rPr lang="en-US" sz="9600" b="1" dirty="0">
                <a:latin typeface="+mn-lt"/>
              </a:rPr>
              <a:t>SPRING Release</a:t>
            </a:r>
          </a:p>
          <a:p>
            <a:pPr algn="ctr"/>
            <a:r>
              <a:rPr lang="en-US" sz="9600" b="1" dirty="0" err="1">
                <a:latin typeface="+mn-lt"/>
              </a:rPr>
              <a:t>MaY</a:t>
            </a:r>
            <a:r>
              <a:rPr lang="en-US" sz="9600" b="1" dirty="0">
                <a:latin typeface="+mn-lt"/>
              </a:rPr>
              <a:t> 14, 2024</a:t>
            </a:r>
          </a:p>
          <a:p>
            <a:pPr algn="ctr"/>
            <a:r>
              <a:rPr lang="en-US" sz="9600" cap="none" dirty="0">
                <a:latin typeface="+mn-lt"/>
                <a:cs typeface="Arial" panose="020B0604020202020204" pitchFamily="34" charset="0"/>
              </a:rPr>
              <a:t>[Note: Slide notes are used throughout this PowerPoint.]</a:t>
            </a:r>
          </a:p>
          <a:p>
            <a:pPr algn="ctr" eaLnBrk="1" fontAlgn="auto" hangingPunct="1">
              <a:lnSpc>
                <a:spcPct val="150000"/>
              </a:lnSpc>
              <a:defRPr/>
            </a:pPr>
            <a:endParaRPr lang="en-US" sz="2800" b="1" dirty="0">
              <a:solidFill>
                <a:schemeClr val="tx1"/>
              </a:solidFill>
            </a:endParaRPr>
          </a:p>
        </p:txBody>
      </p:sp>
    </p:spTree>
    <p:extLst>
      <p:ext uri="{BB962C8B-B14F-4D97-AF65-F5344CB8AC3E}">
        <p14:creationId xmlns:p14="http://schemas.microsoft.com/office/powerpoint/2010/main" val="195738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p:txBody>
          <a:bodyPr/>
          <a:lstStyle/>
          <a:p>
            <a:r>
              <a:rPr lang="en-US" sz="4800" dirty="0"/>
              <a:t>Legal Assurances (2) </a:t>
            </a:r>
            <a:endParaRPr lang="en-US" dirty="0"/>
          </a:p>
        </p:txBody>
      </p:sp>
      <p:pic>
        <p:nvPicPr>
          <p:cNvPr id="10" name="Content Placeholder 9" descr="A screenshot of Consolidated Application Legal Assurances web page.  Link and long description provided in slide notes.">
            <a:extLst>
              <a:ext uri="{FF2B5EF4-FFF2-40B4-BE49-F238E27FC236}">
                <a16:creationId xmlns:a16="http://schemas.microsoft.com/office/drawing/2014/main" id="{3FC947B9-A754-EDF1-12A1-CA599281F3F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p:blipFill>
        <p:spPr>
          <a:xfrm>
            <a:off x="4758947" y="961260"/>
            <a:ext cx="6657143" cy="4180952"/>
          </a:xfrm>
          <a:ln>
            <a:solidFill>
              <a:schemeClr val="accent1"/>
            </a:solidFill>
          </a:ln>
        </p:spPr>
      </p:pic>
      <p:sp>
        <p:nvSpPr>
          <p:cNvPr id="3" name="Text Placeholder 2">
            <a:extLst>
              <a:ext uri="{FF2B5EF4-FFF2-40B4-BE49-F238E27FC236}">
                <a16:creationId xmlns:a16="http://schemas.microsoft.com/office/drawing/2014/main" id="{73A5BBDF-C75E-BE38-A44D-B75CDE8EA091}"/>
              </a:ext>
            </a:extLst>
          </p:cNvPr>
          <p:cNvSpPr>
            <a:spLocks noGrp="1"/>
          </p:cNvSpPr>
          <p:nvPr>
            <p:ph type="body" sz="half" idx="2"/>
          </p:nvPr>
        </p:nvSpPr>
        <p:spPr>
          <a:xfrm>
            <a:off x="4380931" y="5745706"/>
            <a:ext cx="7492622" cy="918925"/>
          </a:xfrm>
        </p:spPr>
        <p:txBody>
          <a:bodyPr>
            <a:normAutofit fontScale="92500" lnSpcReduction="20000"/>
          </a:bodyPr>
          <a:lstStyle/>
          <a:p>
            <a:r>
              <a:rPr lang="en-US" sz="2600" dirty="0" err="1">
                <a:solidFill>
                  <a:schemeClr val="tx1"/>
                </a:solidFill>
              </a:rPr>
              <a:t>ConApp</a:t>
            </a:r>
            <a:r>
              <a:rPr lang="en-US" sz="2600" dirty="0">
                <a:solidFill>
                  <a:schemeClr val="tx1"/>
                </a:solidFill>
              </a:rPr>
              <a:t> Legal Assurances:</a:t>
            </a:r>
            <a:r>
              <a:rPr lang="en-US" sz="2600" dirty="0"/>
              <a:t> </a:t>
            </a:r>
            <a:r>
              <a:rPr lang="en-US" sz="2600" dirty="0">
                <a:hlinkClick r:id="rId4" tooltip="Consolidated Application Legal Assurances"/>
              </a:rPr>
              <a:t>https://www.cde.ca.gov/fg/aa/co/ca24assurancestoc.asp</a:t>
            </a:r>
            <a:endParaRPr lang="en-US" sz="2600" dirty="0">
              <a:cs typeface="Calibri"/>
            </a:endParaRPr>
          </a:p>
          <a:p>
            <a:endParaRPr lang="en-US" dirty="0"/>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10</a:t>
            </a:fld>
            <a:endParaRPr lang="en-US" altLang="en-US"/>
          </a:p>
        </p:txBody>
      </p:sp>
    </p:spTree>
    <p:extLst>
      <p:ext uri="{BB962C8B-B14F-4D97-AF65-F5344CB8AC3E}">
        <p14:creationId xmlns:p14="http://schemas.microsoft.com/office/powerpoint/2010/main" val="2760829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1F879-905B-F8DF-71CD-397AB9C18C0B}"/>
              </a:ext>
            </a:extLst>
          </p:cNvPr>
          <p:cNvSpPr>
            <a:spLocks noGrp="1"/>
          </p:cNvSpPr>
          <p:nvPr>
            <p:ph type="title"/>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u="none" dirty="0"/>
              <a:t>Title II, Part A SEI Assurances</a:t>
            </a:r>
            <a:endParaRPr lang="en-US" sz="3600" b="1" kern="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06359FF-69EF-3584-D398-61E45DD91D43}"/>
              </a:ext>
            </a:extLst>
          </p:cNvPr>
          <p:cNvSpPr>
            <a:spLocks noGrp="1"/>
          </p:cNvSpPr>
          <p:nvPr>
            <p:ph idx="1"/>
          </p:nvPr>
        </p:nvSpPr>
        <p:spPr>
          <a:xfrm>
            <a:off x="767255" y="1736725"/>
            <a:ext cx="10815144" cy="4464050"/>
          </a:xfrm>
        </p:spPr>
        <p:txBody>
          <a:bodyPr/>
          <a:lstStyle/>
          <a:p>
            <a:pPr marL="461963" lvl="1" indent="-457200">
              <a:spcBef>
                <a:spcPts val="0"/>
              </a:spcBef>
              <a:spcAft>
                <a:spcPts val="0"/>
              </a:spcAft>
              <a:buFont typeface="+mj-lt"/>
              <a:buAutoNum type="arabicPeriod"/>
            </a:pPr>
            <a:r>
              <a:rPr lang="en-US" dirty="0"/>
              <a:t>Conduct meaningful consultation</a:t>
            </a:r>
          </a:p>
          <a:p>
            <a:pPr marL="461963" lvl="1" indent="-457200">
              <a:spcBef>
                <a:spcPts val="0"/>
              </a:spcBef>
              <a:spcAft>
                <a:spcPts val="0"/>
              </a:spcAft>
              <a:buFont typeface="+mj-lt"/>
              <a:buAutoNum type="arabicPeriod"/>
            </a:pPr>
            <a:r>
              <a:rPr lang="en-US" dirty="0"/>
              <a:t>Comply with the requirements regarding participation by private school children and teachers</a:t>
            </a:r>
          </a:p>
          <a:p>
            <a:pPr marL="461963" lvl="1" indent="-457200">
              <a:spcBef>
                <a:spcPts val="0"/>
              </a:spcBef>
              <a:spcAft>
                <a:spcPts val="0"/>
              </a:spcAft>
              <a:buFont typeface="+mj-lt"/>
              <a:buAutoNum type="arabicPeriod"/>
            </a:pPr>
            <a:r>
              <a:rPr lang="en-US" dirty="0"/>
              <a:t>Coordinate professional development activities authorized under this part with professional development activities provided through other Federal, State, and local programs</a:t>
            </a:r>
          </a:p>
          <a:p>
            <a:pPr marL="461963" lvl="1" indent="-457200">
              <a:spcBef>
                <a:spcPts val="0"/>
              </a:spcBef>
              <a:spcAft>
                <a:spcPts val="0"/>
              </a:spcAft>
              <a:buFont typeface="+mj-lt"/>
              <a:buAutoNum type="arabicPeriod"/>
            </a:pPr>
            <a:r>
              <a:rPr lang="en-US" dirty="0"/>
              <a:t>Programs and activities described in the LEA plan will be in accordance with the purpose of Title II, Part A and address the learning needs of all students </a:t>
            </a:r>
          </a:p>
          <a:p>
            <a:pPr marL="461963" lvl="1" indent="-457200">
              <a:spcBef>
                <a:spcPts val="0"/>
              </a:spcBef>
              <a:spcAft>
                <a:spcPts val="0"/>
              </a:spcAft>
              <a:buFont typeface="+mj-lt"/>
              <a:buAutoNum type="arabicPeriod"/>
            </a:pPr>
            <a:r>
              <a:rPr lang="en-US" dirty="0"/>
              <a:t>Describe how the LEA will identify and address any disparities</a:t>
            </a:r>
          </a:p>
          <a:p>
            <a:pPr marL="461963" lvl="1" indent="-457200">
              <a:spcBef>
                <a:spcPts val="0"/>
              </a:spcBef>
              <a:spcAft>
                <a:spcPts val="0"/>
              </a:spcAft>
              <a:buFont typeface="+mj-lt"/>
              <a:buAutoNum type="arabicPeriod"/>
            </a:pPr>
            <a:r>
              <a:rPr lang="en-US" dirty="0"/>
              <a:t>Supplement not supplant non-Federal funds </a:t>
            </a:r>
          </a:p>
          <a:p>
            <a:pPr marL="461963" lvl="1" indent="-457200">
              <a:spcBef>
                <a:spcPts val="0"/>
              </a:spcBef>
              <a:spcAft>
                <a:spcPts val="0"/>
              </a:spcAft>
              <a:buFont typeface="+mj-lt"/>
              <a:buAutoNum type="arabicPeriod"/>
            </a:pPr>
            <a:r>
              <a:rPr lang="en-US" dirty="0"/>
              <a:t>All teachers and paraprofessionals working in a program supported with funds under this part meet applicable State certification and licensure requirements</a:t>
            </a:r>
          </a:p>
        </p:txBody>
      </p:sp>
      <p:sp>
        <p:nvSpPr>
          <p:cNvPr id="4" name="Slide Number Placeholder 3">
            <a:extLst>
              <a:ext uri="{FF2B5EF4-FFF2-40B4-BE49-F238E27FC236}">
                <a16:creationId xmlns:a16="http://schemas.microsoft.com/office/drawing/2014/main" id="{73672CA8-1C27-62F8-E568-C816604E5E5D}"/>
              </a:ext>
            </a:extLst>
          </p:cNvPr>
          <p:cNvSpPr>
            <a:spLocks noGrp="1"/>
          </p:cNvSpPr>
          <p:nvPr>
            <p:ph type="sldNum" sz="quarter" idx="12"/>
          </p:nvPr>
        </p:nvSpPr>
        <p:spPr/>
        <p:txBody>
          <a:bodyPr/>
          <a:lstStyle/>
          <a:p>
            <a:fld id="{4E637404-0BCF-4192-AEAE-F6A882F231C4}" type="slidenum">
              <a:rPr lang="en-US" altLang="en-US" smtClean="0"/>
              <a:pPr/>
              <a:t>11</a:t>
            </a:fld>
            <a:endParaRPr lang="en-US" altLang="en-US"/>
          </a:p>
        </p:txBody>
      </p:sp>
    </p:spTree>
    <p:extLst>
      <p:ext uri="{BB962C8B-B14F-4D97-AF65-F5344CB8AC3E}">
        <p14:creationId xmlns:p14="http://schemas.microsoft.com/office/powerpoint/2010/main" val="2171054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1F879-905B-F8DF-71CD-397AB9C18C0B}"/>
              </a:ext>
            </a:extLst>
          </p:cNvPr>
          <p:cNvSpPr>
            <a:spLocks noGrp="1"/>
          </p:cNvSpPr>
          <p:nvPr>
            <p:ph type="title"/>
          </p:nvPr>
        </p:nvSpPr>
        <p:spPr/>
        <p:txBody>
          <a:bodyPr/>
          <a:lstStyle/>
          <a:p>
            <a:r>
              <a:rPr lang="en-US" dirty="0"/>
              <a:t>Protected Prayer Certification</a:t>
            </a:r>
          </a:p>
        </p:txBody>
      </p:sp>
      <p:sp>
        <p:nvSpPr>
          <p:cNvPr id="3" name="Content Placeholder 2">
            <a:extLst>
              <a:ext uri="{FF2B5EF4-FFF2-40B4-BE49-F238E27FC236}">
                <a16:creationId xmlns:a16="http://schemas.microsoft.com/office/drawing/2014/main" id="{B06359FF-69EF-3584-D398-61E45DD91D43}"/>
              </a:ext>
            </a:extLst>
          </p:cNvPr>
          <p:cNvSpPr>
            <a:spLocks noGrp="1"/>
          </p:cNvSpPr>
          <p:nvPr>
            <p:ph idx="1"/>
          </p:nvPr>
        </p:nvSpPr>
        <p:spPr/>
        <p:txBody>
          <a:bodyPr/>
          <a:lstStyle/>
          <a:p>
            <a:r>
              <a:rPr lang="en-US" sz="2800" b="0" i="0" dirty="0">
                <a:solidFill>
                  <a:schemeClr val="tx1"/>
                </a:solidFill>
                <a:effectLst/>
                <a:highlight>
                  <a:srgbClr val="FFFFFF"/>
                </a:highlight>
              </a:rPr>
              <a:t>All participating LEAs must complete this required form as part of their application.</a:t>
            </a:r>
          </a:p>
          <a:p>
            <a:r>
              <a:rPr lang="en-US" b="1" dirty="0"/>
              <a:t>CDE Program Contact</a:t>
            </a:r>
            <a:r>
              <a:rPr lang="en-US" dirty="0"/>
              <a:t>: </a:t>
            </a:r>
            <a:br>
              <a:rPr lang="en-US" dirty="0"/>
            </a:br>
            <a:r>
              <a:rPr lang="en-US" dirty="0"/>
              <a:t>Miguel Cordova, Title I Policy, Program, and Support Office, </a:t>
            </a:r>
            <a:r>
              <a:rPr lang="en-US" dirty="0">
                <a:hlinkClick r:id="rId3"/>
              </a:rPr>
              <a:t>MCordova@cde.ca.gov</a:t>
            </a:r>
            <a:r>
              <a:rPr lang="en-US" dirty="0"/>
              <a:t>, 916-319-0381 </a:t>
            </a:r>
          </a:p>
          <a:p>
            <a:r>
              <a:rPr lang="en-US" dirty="0"/>
              <a:t>Instructions: </a:t>
            </a:r>
            <a:r>
              <a:rPr lang="en-US" dirty="0">
                <a:hlinkClick r:id="rId4" tooltip="Protected Prayer Certification Instructions "/>
              </a:rPr>
              <a:t>https://www.cde.ca.gov/fg/aa/co/ca24sinsppc.asp</a:t>
            </a:r>
            <a:r>
              <a:rPr lang="en-US" dirty="0"/>
              <a:t> </a:t>
            </a:r>
          </a:p>
        </p:txBody>
      </p:sp>
      <p:sp>
        <p:nvSpPr>
          <p:cNvPr id="4" name="Slide Number Placeholder 3">
            <a:extLst>
              <a:ext uri="{FF2B5EF4-FFF2-40B4-BE49-F238E27FC236}">
                <a16:creationId xmlns:a16="http://schemas.microsoft.com/office/drawing/2014/main" id="{73672CA8-1C27-62F8-E568-C816604E5E5D}"/>
              </a:ext>
            </a:extLst>
          </p:cNvPr>
          <p:cNvSpPr>
            <a:spLocks noGrp="1"/>
          </p:cNvSpPr>
          <p:nvPr>
            <p:ph type="sldNum" sz="quarter" idx="12"/>
          </p:nvPr>
        </p:nvSpPr>
        <p:spPr/>
        <p:txBody>
          <a:bodyPr/>
          <a:lstStyle/>
          <a:p>
            <a:fld id="{4E637404-0BCF-4192-AEAE-F6A882F231C4}" type="slidenum">
              <a:rPr lang="en-US" altLang="en-US" smtClean="0"/>
              <a:pPr/>
              <a:t>12</a:t>
            </a:fld>
            <a:endParaRPr lang="en-US" altLang="en-US"/>
          </a:p>
        </p:txBody>
      </p:sp>
    </p:spTree>
    <p:extLst>
      <p:ext uri="{BB962C8B-B14F-4D97-AF65-F5344CB8AC3E}">
        <p14:creationId xmlns:p14="http://schemas.microsoft.com/office/powerpoint/2010/main" val="75436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C6D3FC-6EB9-6325-F7C5-29CCDA294C2D}"/>
              </a:ext>
            </a:extLst>
          </p:cNvPr>
          <p:cNvSpPr>
            <a:spLocks noGrp="1"/>
          </p:cNvSpPr>
          <p:nvPr>
            <p:ph type="title"/>
          </p:nvPr>
        </p:nvSpPr>
        <p:spPr>
          <a:xfrm>
            <a:off x="282633" y="374073"/>
            <a:ext cx="3507971" cy="2860446"/>
          </a:xfrm>
        </p:spPr>
        <p:txBody>
          <a:bodyPr>
            <a:noAutofit/>
          </a:bodyPr>
          <a:lstStyle/>
          <a:p>
            <a:r>
              <a:rPr lang="en-US" sz="4800" kern="100" dirty="0">
                <a:effectLst/>
                <a:ea typeface="Aptos" panose="020B0004020202020204" pitchFamily="34" charset="0"/>
                <a:cs typeface="Times New Roman" panose="02020603050405020304" pitchFamily="18" charset="0"/>
              </a:rPr>
              <a:t>Protected Prayer Certification (2) </a:t>
            </a:r>
            <a:endParaRPr lang="en-US" sz="4800" dirty="0"/>
          </a:p>
        </p:txBody>
      </p:sp>
      <p:pic>
        <p:nvPicPr>
          <p:cNvPr id="9" name="Content Placeholder 8" descr="A screenshot of Protected Prayer Certification form.  Link and description provided in the slide notes.">
            <a:extLst>
              <a:ext uri="{FF2B5EF4-FFF2-40B4-BE49-F238E27FC236}">
                <a16:creationId xmlns:a16="http://schemas.microsoft.com/office/drawing/2014/main" id="{52727791-CD24-A83A-D013-2785A1FBB36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456834" y="374650"/>
            <a:ext cx="7261369" cy="5930900"/>
          </a:xfrm>
          <a:ln>
            <a:solidFill>
              <a:schemeClr val="accent1"/>
            </a:solidFill>
          </a:ln>
        </p:spPr>
      </p:pic>
      <p:sp>
        <p:nvSpPr>
          <p:cNvPr id="4" name="Slide Number Placeholder 3">
            <a:extLst>
              <a:ext uri="{FF2B5EF4-FFF2-40B4-BE49-F238E27FC236}">
                <a16:creationId xmlns:a16="http://schemas.microsoft.com/office/drawing/2014/main" id="{42ECB562-A0A3-5CAC-9C36-60B30CCDD798}"/>
              </a:ext>
            </a:extLst>
          </p:cNvPr>
          <p:cNvSpPr>
            <a:spLocks noGrp="1"/>
          </p:cNvSpPr>
          <p:nvPr>
            <p:ph type="sldNum" sz="quarter" idx="12"/>
          </p:nvPr>
        </p:nvSpPr>
        <p:spPr/>
        <p:txBody>
          <a:bodyPr/>
          <a:lstStyle/>
          <a:p>
            <a:fld id="{4E637404-0BCF-4192-AEAE-F6A882F231C4}" type="slidenum">
              <a:rPr lang="en-US" altLang="en-US" smtClean="0"/>
              <a:pPr/>
              <a:t>13</a:t>
            </a:fld>
            <a:endParaRPr lang="en-US" altLang="en-US"/>
          </a:p>
        </p:txBody>
      </p:sp>
    </p:spTree>
    <p:extLst>
      <p:ext uri="{BB962C8B-B14F-4D97-AF65-F5344CB8AC3E}">
        <p14:creationId xmlns:p14="http://schemas.microsoft.com/office/powerpoint/2010/main" val="2850628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F591-0BD6-B238-33F9-C9099E83E5C1}"/>
              </a:ext>
            </a:extLst>
          </p:cNvPr>
          <p:cNvSpPr>
            <a:spLocks noGrp="1"/>
          </p:cNvSpPr>
          <p:nvPr>
            <p:ph type="title"/>
          </p:nvPr>
        </p:nvSpPr>
        <p:spPr/>
        <p:txBody>
          <a:bodyPr/>
          <a:lstStyle/>
          <a:p>
            <a:r>
              <a:rPr lang="en-US" dirty="0"/>
              <a:t>LCAP Federal Addendum Certification</a:t>
            </a:r>
          </a:p>
        </p:txBody>
      </p:sp>
      <p:sp>
        <p:nvSpPr>
          <p:cNvPr id="3" name="Content Placeholder 2">
            <a:extLst>
              <a:ext uri="{FF2B5EF4-FFF2-40B4-BE49-F238E27FC236}">
                <a16:creationId xmlns:a16="http://schemas.microsoft.com/office/drawing/2014/main" id="{F8E889EC-B583-B4A2-5342-596F5E9BB2F8}"/>
              </a:ext>
            </a:extLst>
          </p:cNvPr>
          <p:cNvSpPr>
            <a:spLocks noGrp="1"/>
          </p:cNvSpPr>
          <p:nvPr>
            <p:ph idx="1"/>
          </p:nvPr>
        </p:nvSpPr>
        <p:spPr>
          <a:xfrm>
            <a:off x="837650" y="1846263"/>
            <a:ext cx="10681055" cy="4354512"/>
          </a:xfrm>
        </p:spPr>
        <p:txBody>
          <a:bodyPr/>
          <a:lstStyle/>
          <a:p>
            <a:r>
              <a:rPr lang="en-US" sz="2800" b="0" i="0" dirty="0">
                <a:solidFill>
                  <a:schemeClr val="tx1"/>
                </a:solidFill>
                <a:effectLst/>
                <a:highlight>
                  <a:srgbClr val="FFFFFF"/>
                </a:highlight>
              </a:rPr>
              <a:t>All participating LEAs must complete this required form as part of their application.</a:t>
            </a:r>
          </a:p>
          <a:p>
            <a:r>
              <a:rPr lang="en-US" b="1" dirty="0"/>
              <a:t>CDE Program Contact</a:t>
            </a:r>
            <a:r>
              <a:rPr lang="en-US" dirty="0"/>
              <a:t>: </a:t>
            </a:r>
            <a:br>
              <a:rPr lang="en-US" dirty="0"/>
            </a:br>
            <a:r>
              <a:rPr lang="en-US" dirty="0"/>
              <a:t>Local Agency Systems Support Office, </a:t>
            </a:r>
            <a:r>
              <a:rPr lang="en-US" dirty="0">
                <a:hlinkClick r:id="rId3"/>
              </a:rPr>
              <a:t>LCAPAddendum@cde.ca.gov</a:t>
            </a:r>
            <a:r>
              <a:rPr lang="en-US" dirty="0"/>
              <a:t>, 916-323-5233</a:t>
            </a:r>
          </a:p>
          <a:p>
            <a:r>
              <a:rPr lang="en-US" b="0" i="0" dirty="0">
                <a:solidFill>
                  <a:schemeClr val="tx1"/>
                </a:solidFill>
                <a:effectLst/>
                <a:highlight>
                  <a:srgbClr val="FFFFFF"/>
                </a:highlight>
              </a:rPr>
              <a:t>Instructions:</a:t>
            </a:r>
            <a:r>
              <a:rPr lang="en-US" sz="3600" b="0" i="0" dirty="0">
                <a:solidFill>
                  <a:srgbClr val="1E5100"/>
                </a:solidFill>
                <a:effectLst/>
                <a:highlight>
                  <a:srgbClr val="FFFFFF"/>
                </a:highlight>
              </a:rPr>
              <a:t> </a:t>
            </a:r>
            <a:r>
              <a:rPr lang="en-US" sz="2800" u="sng" dirty="0">
                <a:solidFill>
                  <a:srgbClr val="0563C1"/>
                </a:solidFill>
                <a:effectLst/>
                <a:ea typeface="Calibri" panose="020F0502020204030204" pitchFamily="34" charset="0"/>
                <a:cs typeface="Times New Roman" panose="02020603050405020304" pitchFamily="18" charset="0"/>
                <a:hlinkClick r:id="rId4" tooltip="LCAP Federal Addendum Certification Instructions "/>
              </a:rPr>
              <a:t>https://www.cde.ca.gov/fg/aa/co/ca24sinslcapfac.asp</a:t>
            </a:r>
            <a:endParaRPr lang="en-US" dirty="0"/>
          </a:p>
        </p:txBody>
      </p:sp>
      <p:sp>
        <p:nvSpPr>
          <p:cNvPr id="4" name="Slide Number Placeholder 3">
            <a:extLst>
              <a:ext uri="{FF2B5EF4-FFF2-40B4-BE49-F238E27FC236}">
                <a16:creationId xmlns:a16="http://schemas.microsoft.com/office/drawing/2014/main" id="{46BAA27E-AA27-AD18-DFB7-3BD46676586C}"/>
              </a:ext>
            </a:extLst>
          </p:cNvPr>
          <p:cNvSpPr>
            <a:spLocks noGrp="1"/>
          </p:cNvSpPr>
          <p:nvPr>
            <p:ph type="sldNum" sz="quarter" idx="12"/>
          </p:nvPr>
        </p:nvSpPr>
        <p:spPr/>
        <p:txBody>
          <a:bodyPr/>
          <a:lstStyle/>
          <a:p>
            <a:fld id="{4E637404-0BCF-4192-AEAE-F6A882F231C4}" type="slidenum">
              <a:rPr lang="en-US" altLang="en-US" smtClean="0"/>
              <a:pPr/>
              <a:t>14</a:t>
            </a:fld>
            <a:endParaRPr lang="en-US" altLang="en-US"/>
          </a:p>
        </p:txBody>
      </p:sp>
    </p:spTree>
    <p:extLst>
      <p:ext uri="{BB962C8B-B14F-4D97-AF65-F5344CB8AC3E}">
        <p14:creationId xmlns:p14="http://schemas.microsoft.com/office/powerpoint/2010/main" val="1163630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768863-16B2-4AD9-B825-85D1DD2EF0DF}"/>
              </a:ext>
            </a:extLst>
          </p:cNvPr>
          <p:cNvSpPr>
            <a:spLocks noGrp="1"/>
          </p:cNvSpPr>
          <p:nvPr>
            <p:ph type="title"/>
          </p:nvPr>
        </p:nvSpPr>
        <p:spPr/>
        <p:txBody>
          <a:bodyPr>
            <a:noAutofit/>
          </a:bodyPr>
          <a:lstStyle/>
          <a:p>
            <a:r>
              <a:rPr lang="en-US" sz="4800" dirty="0"/>
              <a:t>LCAP Federal Addendum Certification </a:t>
            </a:r>
          </a:p>
        </p:txBody>
      </p:sp>
      <p:pic>
        <p:nvPicPr>
          <p:cNvPr id="9" name="Content Placeholder 8" descr="A screenshot of LCAP Federal Addendum Certification form.  Link and description provided in the slide notes.">
            <a:extLst>
              <a:ext uri="{FF2B5EF4-FFF2-40B4-BE49-F238E27FC236}">
                <a16:creationId xmlns:a16="http://schemas.microsoft.com/office/drawing/2014/main" id="{AD3C7BDA-752F-FEAC-8BA0-B25613B647AE}"/>
              </a:ext>
            </a:extLst>
          </p:cNvPr>
          <p:cNvPicPr>
            <a:picLocks noGrp="1" noChangeAspect="1"/>
          </p:cNvPicPr>
          <p:nvPr>
            <p:ph idx="1"/>
          </p:nvPr>
        </p:nvPicPr>
        <p:blipFill>
          <a:blip r:embed="rId3"/>
          <a:stretch>
            <a:fillRect/>
          </a:stretch>
        </p:blipFill>
        <p:spPr>
          <a:xfrm>
            <a:off x="5186751" y="382174"/>
            <a:ext cx="5801535" cy="5915851"/>
          </a:xfrm>
          <a:ln>
            <a:solidFill>
              <a:schemeClr val="accent1"/>
            </a:solidFill>
          </a:ln>
        </p:spPr>
      </p:pic>
      <p:sp>
        <p:nvSpPr>
          <p:cNvPr id="4" name="Slide Number Placeholder 3">
            <a:extLst>
              <a:ext uri="{FF2B5EF4-FFF2-40B4-BE49-F238E27FC236}">
                <a16:creationId xmlns:a16="http://schemas.microsoft.com/office/drawing/2014/main" id="{71869E08-6DE4-B48A-B07B-357026A8F2B6}"/>
              </a:ext>
            </a:extLst>
          </p:cNvPr>
          <p:cNvSpPr>
            <a:spLocks noGrp="1"/>
          </p:cNvSpPr>
          <p:nvPr>
            <p:ph type="sldNum" sz="quarter" idx="12"/>
          </p:nvPr>
        </p:nvSpPr>
        <p:spPr/>
        <p:txBody>
          <a:bodyPr/>
          <a:lstStyle/>
          <a:p>
            <a:fld id="{4E637404-0BCF-4192-AEAE-F6A882F231C4}" type="slidenum">
              <a:rPr lang="en-US" altLang="en-US" smtClean="0"/>
              <a:pPr/>
              <a:t>15</a:t>
            </a:fld>
            <a:endParaRPr lang="en-US" altLang="en-US"/>
          </a:p>
        </p:txBody>
      </p:sp>
    </p:spTree>
    <p:extLst>
      <p:ext uri="{BB962C8B-B14F-4D97-AF65-F5344CB8AC3E}">
        <p14:creationId xmlns:p14="http://schemas.microsoft.com/office/powerpoint/2010/main" val="3249586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173D2F-F69C-D31D-12D1-47B555A15F0D}"/>
              </a:ext>
            </a:extLst>
          </p:cNvPr>
          <p:cNvSpPr>
            <a:spLocks noGrp="1"/>
          </p:cNvSpPr>
          <p:nvPr>
            <p:ph type="title"/>
          </p:nvPr>
        </p:nvSpPr>
        <p:spPr/>
        <p:txBody>
          <a:bodyPr/>
          <a:lstStyle/>
          <a:p>
            <a:r>
              <a:rPr lang="en-US" dirty="0"/>
              <a:t>Application for Funding</a:t>
            </a:r>
          </a:p>
        </p:txBody>
      </p:sp>
      <p:sp>
        <p:nvSpPr>
          <p:cNvPr id="7" name="Content Placeholder 6">
            <a:extLst>
              <a:ext uri="{FF2B5EF4-FFF2-40B4-BE49-F238E27FC236}">
                <a16:creationId xmlns:a16="http://schemas.microsoft.com/office/drawing/2014/main" id="{D787426A-8BB9-B32F-C2AE-2C95083A2677}"/>
              </a:ext>
            </a:extLst>
          </p:cNvPr>
          <p:cNvSpPr>
            <a:spLocks noGrp="1"/>
          </p:cNvSpPr>
          <p:nvPr>
            <p:ph idx="1"/>
          </p:nvPr>
        </p:nvSpPr>
        <p:spPr/>
        <p:txBody>
          <a:bodyPr/>
          <a:lstStyle/>
          <a:p>
            <a:pPr marL="0" indent="0">
              <a:buNone/>
            </a:pPr>
            <a:endParaRPr lang="en-US" dirty="0"/>
          </a:p>
          <a:p>
            <a:pPr marL="0" indent="0">
              <a:buNone/>
            </a:pPr>
            <a:r>
              <a:rPr lang="en-US" dirty="0"/>
              <a:t>The Application for Funding declares that the LEA, authorized by the local governing board, is applying for specified categorical aid funds.</a:t>
            </a:r>
          </a:p>
          <a:p>
            <a:pPr marL="0" indent="0">
              <a:buNone/>
            </a:pPr>
            <a:r>
              <a:rPr lang="en-US" b="0" i="0" dirty="0">
                <a:solidFill>
                  <a:schemeClr val="tx1"/>
                </a:solidFill>
                <a:effectLst/>
                <a:highlight>
                  <a:srgbClr val="FFFFFF"/>
                </a:highlight>
              </a:rPr>
              <a:t>Instructions: </a:t>
            </a:r>
            <a:r>
              <a:rPr lang="en-US" u="sng" dirty="0">
                <a:solidFill>
                  <a:srgbClr val="0563C1"/>
                </a:solidFill>
                <a:effectLst/>
                <a:ea typeface="Calibri" panose="020F0502020204030204" pitchFamily="34" charset="0"/>
                <a:cs typeface="Times New Roman" panose="02020603050405020304" pitchFamily="18" charset="0"/>
                <a:hlinkClick r:id="rId3" tooltip="Application for Funding Instructions "/>
              </a:rPr>
              <a:t>https://www.cde.ca.gov/fg/aa/co/ca24sinsaf.asp</a:t>
            </a:r>
            <a:r>
              <a:rPr lang="en-US" u="none" dirty="0">
                <a:solidFill>
                  <a:schemeClr val="tx1"/>
                </a:solidFill>
              </a:rPr>
              <a:t>.</a:t>
            </a:r>
            <a:endParaRPr 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E754760C-1DA8-48C7-C25B-28737807943D}"/>
              </a:ext>
            </a:extLst>
          </p:cNvPr>
          <p:cNvSpPr>
            <a:spLocks noGrp="1"/>
          </p:cNvSpPr>
          <p:nvPr>
            <p:ph type="sldNum" sz="quarter" idx="12"/>
          </p:nvPr>
        </p:nvSpPr>
        <p:spPr/>
        <p:txBody>
          <a:bodyPr/>
          <a:lstStyle/>
          <a:p>
            <a:fld id="{CA4CA259-E64F-4C45-902E-B71A103945FE}" type="slidenum">
              <a:rPr lang="en-US" altLang="en-US" smtClean="0"/>
              <a:pPr/>
              <a:t>16</a:t>
            </a:fld>
            <a:endParaRPr lang="en-US" altLang="en-US"/>
          </a:p>
        </p:txBody>
      </p:sp>
    </p:spTree>
    <p:extLst>
      <p:ext uri="{BB962C8B-B14F-4D97-AF65-F5344CB8AC3E}">
        <p14:creationId xmlns:p14="http://schemas.microsoft.com/office/powerpoint/2010/main" val="2363938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168812" y="212270"/>
            <a:ext cx="3822975" cy="3216730"/>
          </a:xfrm>
        </p:spPr>
        <p:txBody>
          <a:bodyPr>
            <a:normAutofit/>
          </a:bodyPr>
          <a:lstStyle/>
          <a:p>
            <a:pPr marL="55563" lvl="1">
              <a:lnSpc>
                <a:spcPct val="100000"/>
              </a:lnSpc>
              <a:spcBef>
                <a:spcPts val="0"/>
              </a:spcBef>
              <a:spcAft>
                <a:spcPts val="1800"/>
              </a:spcAft>
            </a:pPr>
            <a:r>
              <a:rPr lang="en-US" sz="5300" dirty="0">
                <a:solidFill>
                  <a:schemeClr val="bg1"/>
                </a:solidFill>
              </a:rPr>
              <a:t>Application for Funding</a:t>
            </a:r>
            <a:r>
              <a:rPr lang="en-US" b="1" dirty="0"/>
              <a:t> </a:t>
            </a:r>
            <a:r>
              <a:rPr lang="en-US" b="1" dirty="0">
                <a:solidFill>
                  <a:schemeClr val="bg1"/>
                </a:solidFill>
              </a:rPr>
              <a:t>(2)</a:t>
            </a:r>
            <a:endParaRPr lang="en-US" b="1" i="1" dirty="0">
              <a:solidFill>
                <a:schemeClr val="bg1"/>
              </a:solidFill>
            </a:endParaRPr>
          </a:p>
        </p:txBody>
      </p:sp>
      <p:pic>
        <p:nvPicPr>
          <p:cNvPr id="8" name="Content Placeholder 7" descr="An example of a 2024-25 Application for Funding Form. Link and description provided in the slide notes.">
            <a:extLst>
              <a:ext uri="{FF2B5EF4-FFF2-40B4-BE49-F238E27FC236}">
                <a16:creationId xmlns:a16="http://schemas.microsoft.com/office/drawing/2014/main" id="{453DEC46-D05E-BEAE-8C8F-3A61CF8B84F2}"/>
              </a:ext>
              <a:ext uri="{C183D7F6-B498-43B3-948B-1728B52AA6E4}">
                <adec:decorative xmlns:adec="http://schemas.microsoft.com/office/drawing/2017/decorative" val="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84298" y="130152"/>
            <a:ext cx="6347563" cy="6355870"/>
          </a:xfrm>
        </p:spPr>
      </p:pic>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17</a:t>
            </a:fld>
            <a:endParaRPr lang="en-US" altLang="en-US"/>
          </a:p>
        </p:txBody>
      </p:sp>
    </p:spTree>
    <p:extLst>
      <p:ext uri="{BB962C8B-B14F-4D97-AF65-F5344CB8AC3E}">
        <p14:creationId xmlns:p14="http://schemas.microsoft.com/office/powerpoint/2010/main" val="2262709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1096963" y="519908"/>
            <a:ext cx="10058400" cy="1198561"/>
          </a:xfrm>
        </p:spPr>
        <p:txBody>
          <a:bodyPr>
            <a:noAutofit/>
          </a:bodyPr>
          <a:lstStyle/>
          <a:p>
            <a:r>
              <a:rPr lang="en-US" dirty="0"/>
              <a:t>2024-25 CARS Title II, Part A </a:t>
            </a:r>
            <a:br>
              <a:rPr lang="en-US" dirty="0"/>
            </a:br>
            <a:r>
              <a:rPr lang="en-US" dirty="0"/>
              <a:t>Spring Forms</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p:txBody>
          <a:bodyPr/>
          <a:lstStyle/>
          <a:p>
            <a:pPr marL="0" indent="0">
              <a:buNone/>
            </a:pPr>
            <a:r>
              <a:rPr lang="en-US" b="1" dirty="0"/>
              <a:t>Reports Due:</a:t>
            </a:r>
            <a:endParaRPr lang="en-US" dirty="0"/>
          </a:p>
          <a:p>
            <a:pPr marL="457200" lvl="1" indent="0">
              <a:buNone/>
            </a:pPr>
            <a:endParaRPr lang="en-US" sz="1200" dirty="0"/>
          </a:p>
          <a:p>
            <a:pPr lvl="1"/>
            <a:r>
              <a:rPr lang="en-US" dirty="0"/>
              <a:t>2024–25 Nonprofit Private School Consultation</a:t>
            </a:r>
          </a:p>
          <a:p>
            <a:pPr lvl="1"/>
            <a:r>
              <a:rPr lang="en-US" dirty="0"/>
              <a:t>2023–24 Title II, Part A Fiscal Year Expenditure Report, 12 Months</a:t>
            </a:r>
          </a:p>
          <a:p>
            <a:pPr lvl="1"/>
            <a:r>
              <a:rPr lang="en-US" dirty="0"/>
              <a:t>2022–23 Title II, Part A Fiscal Year Expenditure Report, 24 Months </a:t>
            </a:r>
          </a:p>
          <a:p>
            <a:pPr lvl="0">
              <a:spcBef>
                <a:spcPts val="0"/>
              </a:spcBef>
              <a:spcAft>
                <a:spcPts val="0"/>
              </a:spcAft>
            </a:pPr>
            <a:endParaRPr lang="en-US" sz="2400" dirty="0"/>
          </a:p>
          <a:p>
            <a:pPr marL="1828800" lvl="5" indent="0">
              <a:lnSpc>
                <a:spcPct val="100000"/>
              </a:lnSpc>
              <a:spcBef>
                <a:spcPts val="0"/>
              </a:spcBef>
              <a:spcAft>
                <a:spcPts val="600"/>
              </a:spcAft>
              <a:buNone/>
            </a:pPr>
            <a:r>
              <a:rPr lang="en-US" sz="2400" dirty="0"/>
              <a:t>(20 </a:t>
            </a:r>
            <a:r>
              <a:rPr lang="en-US" sz="2400" i="1" dirty="0"/>
              <a:t>United States Code</a:t>
            </a:r>
            <a:r>
              <a:rPr lang="en-US" sz="2400" dirty="0"/>
              <a:t> Section 6613) Local Uses of Funds</a:t>
            </a:r>
          </a:p>
          <a:p>
            <a:pPr marL="1828800" lvl="5" indent="0">
              <a:lnSpc>
                <a:spcPct val="100000"/>
              </a:lnSpc>
              <a:spcBef>
                <a:spcPts val="0"/>
              </a:spcBef>
              <a:spcAft>
                <a:spcPts val="600"/>
              </a:spcAft>
              <a:buNone/>
            </a:pPr>
            <a:r>
              <a:rPr lang="en-US" sz="2400" dirty="0"/>
              <a:t>(20 </a:t>
            </a:r>
            <a:r>
              <a:rPr lang="en-US" sz="2400" i="1" dirty="0"/>
              <a:t>United States Code</a:t>
            </a:r>
            <a:r>
              <a:rPr lang="en-US" sz="2400" dirty="0"/>
              <a:t> Section 6614) Reporting</a:t>
            </a:r>
          </a:p>
          <a:p>
            <a:pPr marL="1828800" lvl="5" indent="0">
              <a:lnSpc>
                <a:spcPct val="100000"/>
              </a:lnSpc>
              <a:spcBef>
                <a:spcPts val="0"/>
              </a:spcBef>
              <a:spcAft>
                <a:spcPts val="0"/>
              </a:spcAft>
              <a:buNone/>
            </a:pPr>
            <a:endParaRPr lang="en-US" sz="2400" dirty="0"/>
          </a:p>
          <a:p>
            <a:pPr>
              <a:lnSpc>
                <a:spcPct val="100000"/>
              </a:lnSpc>
              <a:spcBef>
                <a:spcPts val="0"/>
              </a:spcBef>
              <a:spcAft>
                <a:spcPts val="600"/>
              </a:spcAft>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CARS Calendar: </a:t>
            </a:r>
            <a:r>
              <a:rPr lang="en-US" sz="24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tooltip="CARS Data Collection Forms Calendar "/>
              </a:rPr>
              <a:t>https://www.cde.ca.gov/fg/aa/co/carscalendar.asp</a:t>
            </a:r>
            <a:endParaRPr lang="en-US" sz="2400" dirty="0"/>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18</a:t>
            </a:fld>
            <a:endParaRPr lang="en-US" altLang="en-US"/>
          </a:p>
        </p:txBody>
      </p:sp>
    </p:spTree>
    <p:extLst>
      <p:ext uri="{BB962C8B-B14F-4D97-AF65-F5344CB8AC3E}">
        <p14:creationId xmlns:p14="http://schemas.microsoft.com/office/powerpoint/2010/main" val="3649706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1F879-905B-F8DF-71CD-397AB9C18C0B}"/>
              </a:ext>
            </a:extLst>
          </p:cNvPr>
          <p:cNvSpPr>
            <a:spLocks noGrp="1"/>
          </p:cNvSpPr>
          <p:nvPr>
            <p:ph type="title"/>
          </p:nvPr>
        </p:nvSpPr>
        <p:spPr/>
        <p:txBody>
          <a:bodyPr/>
          <a:lstStyle/>
          <a:p>
            <a:r>
              <a:rPr lang="en-US" dirty="0"/>
              <a:t>2024–25 Nonprofit Private School Consultation </a:t>
            </a:r>
          </a:p>
        </p:txBody>
      </p:sp>
      <p:sp>
        <p:nvSpPr>
          <p:cNvPr id="3" name="Content Placeholder 2">
            <a:extLst>
              <a:ext uri="{FF2B5EF4-FFF2-40B4-BE49-F238E27FC236}">
                <a16:creationId xmlns:a16="http://schemas.microsoft.com/office/drawing/2014/main" id="{B06359FF-69EF-3584-D398-61E45DD91D43}"/>
              </a:ext>
            </a:extLst>
          </p:cNvPr>
          <p:cNvSpPr>
            <a:spLocks noGrp="1"/>
          </p:cNvSpPr>
          <p:nvPr>
            <p:ph idx="1"/>
          </p:nvPr>
        </p:nvSpPr>
        <p:spPr>
          <a:xfrm>
            <a:off x="1096963" y="1846263"/>
            <a:ext cx="10402310" cy="4354512"/>
          </a:xfrm>
        </p:spPr>
        <p:txBody>
          <a:bodyPr/>
          <a:lstStyle/>
          <a:p>
            <a:pPr>
              <a:spcBef>
                <a:spcPts val="0"/>
              </a:spcBef>
              <a:spcAft>
                <a:spcPts val="1200"/>
              </a:spcAft>
            </a:pPr>
            <a:r>
              <a:rPr lang="en-US" sz="2800" b="0" i="0" dirty="0">
                <a:solidFill>
                  <a:schemeClr val="tx1"/>
                </a:solidFill>
                <a:effectLst/>
                <a:highlight>
                  <a:srgbClr val="FFFFFF"/>
                </a:highlight>
              </a:rPr>
              <a:t>All participating LEAs must consult with appropriate private school officials and complete this required form as part of their application.</a:t>
            </a:r>
          </a:p>
          <a:p>
            <a:pPr>
              <a:spcAft>
                <a:spcPts val="0"/>
              </a:spcAft>
            </a:pPr>
            <a:r>
              <a:rPr lang="en-US" b="1" dirty="0"/>
              <a:t>CDE Program Contact</a:t>
            </a:r>
            <a:r>
              <a:rPr lang="en-US" dirty="0"/>
              <a:t>: </a:t>
            </a:r>
            <a:br>
              <a:rPr lang="en-US" dirty="0"/>
            </a:br>
            <a:r>
              <a:rPr lang="en-US" dirty="0"/>
              <a:t>Title I Policy, Program, and Support Office</a:t>
            </a:r>
          </a:p>
          <a:p>
            <a:pPr lvl="2">
              <a:spcBef>
                <a:spcPts val="0"/>
              </a:spcBef>
              <a:spcAft>
                <a:spcPts val="0"/>
              </a:spcAft>
            </a:pPr>
            <a:r>
              <a:rPr lang="en-US" sz="2800" dirty="0"/>
              <a:t>Sylvia Hanna, </a:t>
            </a:r>
            <a:r>
              <a:rPr lang="en-US" sz="2800" dirty="0">
                <a:hlinkClick r:id="rId3"/>
              </a:rPr>
              <a:t>SHanna@cde.ca.gov</a:t>
            </a:r>
            <a:r>
              <a:rPr lang="en-US" sz="2800" dirty="0"/>
              <a:t>, 916-319-0948</a:t>
            </a:r>
          </a:p>
          <a:p>
            <a:pPr lvl="2">
              <a:spcBef>
                <a:spcPts val="0"/>
              </a:spcBef>
              <a:spcAft>
                <a:spcPts val="1200"/>
              </a:spcAft>
            </a:pPr>
            <a:r>
              <a:rPr lang="en-US" sz="2800" dirty="0"/>
              <a:t>Rina DeRose, </a:t>
            </a:r>
            <a:r>
              <a:rPr lang="en-US" sz="2800" dirty="0">
                <a:hlinkClick r:id="rId4"/>
              </a:rPr>
              <a:t>RDeRose@cde.ca.gov</a:t>
            </a:r>
            <a:r>
              <a:rPr lang="en-US" sz="2800" dirty="0"/>
              <a:t>, 916-323-0472</a:t>
            </a:r>
          </a:p>
          <a:p>
            <a:r>
              <a:rPr lang="en-US" dirty="0"/>
              <a:t>Instructions: </a:t>
            </a:r>
            <a:r>
              <a:rPr lang="en-US" dirty="0">
                <a:hlinkClick r:id="rId5"/>
              </a:rPr>
              <a:t>https://www.cde.ca.gov/fg/aa/co/ca24sinsnpsc.asp</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3672CA8-1C27-62F8-E568-C816604E5E5D}"/>
              </a:ext>
            </a:extLst>
          </p:cNvPr>
          <p:cNvSpPr>
            <a:spLocks noGrp="1"/>
          </p:cNvSpPr>
          <p:nvPr>
            <p:ph type="sldNum" sz="quarter" idx="12"/>
          </p:nvPr>
        </p:nvSpPr>
        <p:spPr/>
        <p:txBody>
          <a:bodyPr/>
          <a:lstStyle/>
          <a:p>
            <a:fld id="{4E637404-0BCF-4192-AEAE-F6A882F231C4}" type="slidenum">
              <a:rPr lang="en-US" altLang="en-US" smtClean="0"/>
              <a:pPr/>
              <a:t>19</a:t>
            </a:fld>
            <a:endParaRPr lang="en-US" altLang="en-US"/>
          </a:p>
        </p:txBody>
      </p:sp>
    </p:spTree>
    <p:extLst>
      <p:ext uri="{BB962C8B-B14F-4D97-AF65-F5344CB8AC3E}">
        <p14:creationId xmlns:p14="http://schemas.microsoft.com/office/powerpoint/2010/main" val="3370173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p:txBody>
          <a:bodyPr/>
          <a:lstStyle/>
          <a:p>
            <a:r>
              <a:rPr lang="en-US" dirty="0"/>
              <a:t>Check In</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p:txBody>
          <a:bodyPr/>
          <a:lstStyle/>
          <a:p>
            <a:pPr marL="0" indent="0" algn="l" rtl="0" fontAlgn="base">
              <a:buNone/>
            </a:pPr>
            <a:r>
              <a:rPr lang="en-US" sz="2400" b="0" i="0" u="none" strike="noStrike" dirty="0">
                <a:solidFill>
                  <a:srgbClr val="000000"/>
                </a:solidFill>
                <a:effectLst/>
                <a:latin typeface="Arial" panose="020B0604020202020204" pitchFamily="34" charset="0"/>
              </a:rPr>
              <a:t>Knowing who is in the room helps to ensure our presentation is tailored to your needs. </a:t>
            </a:r>
            <a:r>
              <a:rPr lang="en-US" sz="2400" dirty="0">
                <a:solidFill>
                  <a:srgbClr val="000000"/>
                </a:solidFill>
                <a:latin typeface="Arial" panose="020B0604020202020204" pitchFamily="34" charset="0"/>
              </a:rPr>
              <a:t>P</a:t>
            </a:r>
            <a:r>
              <a:rPr lang="en-US" sz="2400" b="0" i="0" u="none" strike="noStrike" dirty="0">
                <a:solidFill>
                  <a:srgbClr val="000000"/>
                </a:solidFill>
                <a:effectLst/>
                <a:latin typeface="Arial" panose="020B0604020202020204" pitchFamily="34" charset="0"/>
              </a:rPr>
              <a:t>lease share with us your experience with the Consolidated Application and Reporting System (CARS).</a:t>
            </a:r>
            <a:endParaRPr lang="en-US" sz="2400" b="0" i="0" dirty="0">
              <a:solidFill>
                <a:srgbClr val="000000"/>
              </a:solidFill>
              <a:effectLst/>
              <a:latin typeface="Arial" panose="020B0604020202020204" pitchFamily="34" charset="0"/>
            </a:endParaRPr>
          </a:p>
          <a:p>
            <a:pPr marL="0" indent="0" algn="l" rtl="0" fontAlgn="base">
              <a:buNone/>
            </a:pPr>
            <a:r>
              <a:rPr lang="en-US" sz="2400" b="0" i="0" u="none" strike="noStrike" dirty="0">
                <a:solidFill>
                  <a:srgbClr val="000000"/>
                </a:solidFill>
                <a:effectLst/>
                <a:latin typeface="Arial" panose="020B0604020202020204" pitchFamily="34" charset="0"/>
              </a:rPr>
              <a:t>How familiar are you with CARS Forms?</a:t>
            </a:r>
            <a:br>
              <a:rPr lang="en-US" sz="2400" b="0" i="0" dirty="0">
                <a:solidFill>
                  <a:srgbClr val="000000"/>
                </a:solidFill>
                <a:effectLst/>
                <a:latin typeface="Arial" panose="020B0604020202020204" pitchFamily="34" charset="0"/>
              </a:rPr>
            </a:br>
            <a:endParaRPr lang="en-US" sz="2400" b="0" i="0" dirty="0">
              <a:solidFill>
                <a:srgbClr val="000000"/>
              </a:solidFill>
              <a:effectLst/>
              <a:latin typeface="Arial" panose="020B0604020202020204" pitchFamily="34" charset="0"/>
            </a:endParaRPr>
          </a:p>
          <a:p>
            <a:pPr marL="914400" lvl="3" indent="-344488">
              <a:buFont typeface="+mj-lt"/>
              <a:buAutoNum type="alphaUcPeriod"/>
            </a:pPr>
            <a:r>
              <a:rPr lang="en-US" b="0" i="0" u="none" strike="noStrike" dirty="0">
                <a:solidFill>
                  <a:srgbClr val="000000"/>
                </a:solidFill>
                <a:effectLst/>
                <a:latin typeface="Arial" panose="020B0604020202020204" pitchFamily="34" charset="0"/>
              </a:rPr>
              <a:t>Not familiar</a:t>
            </a:r>
            <a:endParaRPr lang="en-US" b="0" i="0" dirty="0">
              <a:solidFill>
                <a:srgbClr val="000000"/>
              </a:solidFill>
              <a:effectLst/>
              <a:latin typeface="Arial" panose="020B0604020202020204" pitchFamily="34" charset="0"/>
            </a:endParaRPr>
          </a:p>
          <a:p>
            <a:pPr marL="914400" lvl="3" indent="-344488">
              <a:buFont typeface="+mj-lt"/>
              <a:buAutoNum type="alphaUcPeriod"/>
            </a:pPr>
            <a:r>
              <a:rPr lang="en-US" dirty="0">
                <a:solidFill>
                  <a:srgbClr val="000000"/>
                </a:solidFill>
                <a:latin typeface="Arial" panose="020B0604020202020204" pitchFamily="34" charset="0"/>
              </a:rPr>
              <a:t>Somewhat familiar</a:t>
            </a:r>
          </a:p>
          <a:p>
            <a:pPr marL="914400" lvl="3" indent="-344488">
              <a:buFont typeface="+mj-lt"/>
              <a:buAutoNum type="alphaUcPeriod"/>
            </a:pPr>
            <a:r>
              <a:rPr lang="en-US" b="0" i="0" dirty="0">
                <a:solidFill>
                  <a:srgbClr val="000000"/>
                </a:solidFill>
                <a:effectLst/>
                <a:latin typeface="Arial" panose="020B0604020202020204" pitchFamily="34" charset="0"/>
              </a:rPr>
              <a:t>Very familiar</a:t>
            </a: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2</a:t>
            </a:fld>
            <a:endParaRPr lang="en-US" altLang="en-US"/>
          </a:p>
        </p:txBody>
      </p:sp>
    </p:spTree>
    <p:extLst>
      <p:ext uri="{BB962C8B-B14F-4D97-AF65-F5344CB8AC3E}">
        <p14:creationId xmlns:p14="http://schemas.microsoft.com/office/powerpoint/2010/main" val="1274683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DBFF-4CF3-3C79-3DD6-4D842CAC3655}"/>
              </a:ext>
            </a:extLst>
          </p:cNvPr>
          <p:cNvSpPr>
            <a:spLocks noGrp="1"/>
          </p:cNvSpPr>
          <p:nvPr>
            <p:ph type="title"/>
          </p:nvPr>
        </p:nvSpPr>
        <p:spPr>
          <a:xfrm>
            <a:off x="282633" y="374073"/>
            <a:ext cx="3507971" cy="3679312"/>
          </a:xfrm>
        </p:spPr>
        <p:txBody>
          <a:bodyPr>
            <a:noAutofit/>
          </a:bodyPr>
          <a:lstStyle/>
          <a:p>
            <a:r>
              <a:rPr lang="en-US" sz="4800" dirty="0"/>
              <a:t>2024–25 Nonprofit Private School Consultation (2)</a:t>
            </a:r>
          </a:p>
        </p:txBody>
      </p:sp>
      <p:pic>
        <p:nvPicPr>
          <p:cNvPr id="6" name="Content Placeholder 5" descr="An example of a 2024-25 Nonprofit Private School Consultation Form. Link and description provided in the slide notes.">
            <a:extLst>
              <a:ext uri="{FF2B5EF4-FFF2-40B4-BE49-F238E27FC236}">
                <a16:creationId xmlns:a16="http://schemas.microsoft.com/office/drawing/2014/main" id="{CDC97DA9-CD33-4E1D-25EB-1C1F51DBE080}"/>
              </a:ext>
              <a:ext uri="{C183D7F6-B498-43B3-948B-1728B52AA6E4}">
                <adec:decorative xmlns:adec="http://schemas.microsoft.com/office/drawing/2017/decorative" val="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15964" y="407066"/>
            <a:ext cx="6221936" cy="5556535"/>
          </a:xfrm>
        </p:spPr>
      </p:pic>
      <p:sp>
        <p:nvSpPr>
          <p:cNvPr id="5" name="Slide Number Placeholder 4">
            <a:extLst>
              <a:ext uri="{FF2B5EF4-FFF2-40B4-BE49-F238E27FC236}">
                <a16:creationId xmlns:a16="http://schemas.microsoft.com/office/drawing/2014/main" id="{D224C518-DAAC-1F59-9EBF-5687A2BB2E9E}"/>
              </a:ext>
            </a:extLst>
          </p:cNvPr>
          <p:cNvSpPr>
            <a:spLocks noGrp="1"/>
          </p:cNvSpPr>
          <p:nvPr>
            <p:ph type="sldNum" sz="quarter" idx="12"/>
          </p:nvPr>
        </p:nvSpPr>
        <p:spPr/>
        <p:txBody>
          <a:bodyPr/>
          <a:lstStyle/>
          <a:p>
            <a:fld id="{CA4CA259-E64F-4C45-902E-B71A103945FE}" type="slidenum">
              <a:rPr lang="en-US" altLang="en-US" smtClean="0"/>
              <a:pPr/>
              <a:t>20</a:t>
            </a:fld>
            <a:endParaRPr lang="en-US" altLang="en-US"/>
          </a:p>
        </p:txBody>
      </p:sp>
    </p:spTree>
    <p:extLst>
      <p:ext uri="{BB962C8B-B14F-4D97-AF65-F5344CB8AC3E}">
        <p14:creationId xmlns:p14="http://schemas.microsoft.com/office/powerpoint/2010/main" val="3496107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945905-FD3E-337C-58DE-AA4DA0318E47}"/>
              </a:ext>
            </a:extLst>
          </p:cNvPr>
          <p:cNvSpPr>
            <a:spLocks noGrp="1"/>
          </p:cNvSpPr>
          <p:nvPr>
            <p:ph type="title"/>
          </p:nvPr>
        </p:nvSpPr>
        <p:spPr/>
        <p:txBody>
          <a:bodyPr/>
          <a:lstStyle/>
          <a:p>
            <a:pPr algn="ctr"/>
            <a:r>
              <a:rPr lang="en-US" dirty="0"/>
              <a:t>2023</a:t>
            </a:r>
            <a:r>
              <a:rPr lang="en-US" sz="4800" dirty="0"/>
              <a:t>–</a:t>
            </a:r>
            <a:r>
              <a:rPr lang="en-US" dirty="0"/>
              <a:t>24 </a:t>
            </a:r>
            <a:r>
              <a:rPr lang="en-US" sz="4800" dirty="0"/>
              <a:t>Expenditure Deadline</a:t>
            </a:r>
            <a:endParaRPr lang="en-US" dirty="0"/>
          </a:p>
        </p:txBody>
      </p:sp>
      <p:sp>
        <p:nvSpPr>
          <p:cNvPr id="7" name="Content Placeholder 6">
            <a:extLst>
              <a:ext uri="{FF2B5EF4-FFF2-40B4-BE49-F238E27FC236}">
                <a16:creationId xmlns:a16="http://schemas.microsoft.com/office/drawing/2014/main" id="{544B3A54-E5B8-E046-AF18-DF902B5204D3}"/>
              </a:ext>
            </a:extLst>
          </p:cNvPr>
          <p:cNvSpPr>
            <a:spLocks noGrp="1"/>
          </p:cNvSpPr>
          <p:nvPr>
            <p:ph idx="1"/>
          </p:nvPr>
        </p:nvSpPr>
        <p:spPr/>
        <p:txBody>
          <a:bodyPr/>
          <a:lstStyle/>
          <a:p>
            <a:pPr marL="0" indent="0" algn="ctr">
              <a:buNone/>
            </a:pPr>
            <a:r>
              <a:rPr lang="en-US" b="0" i="0" dirty="0">
                <a:solidFill>
                  <a:schemeClr val="tx1"/>
                </a:solidFill>
                <a:effectLst/>
                <a:highlight>
                  <a:srgbClr val="FFFFFF"/>
                </a:highlight>
                <a:latin typeface="Arial" panose="020B0604020202020204" pitchFamily="34" charset="0"/>
              </a:rPr>
              <a:t>Title II, Part A funds are available for 27 months.</a:t>
            </a:r>
          </a:p>
          <a:p>
            <a:pPr marL="0" indent="0" algn="ctr">
              <a:buNone/>
            </a:pPr>
            <a:endParaRPr lang="en-US" b="0" i="0" dirty="0">
              <a:solidFill>
                <a:schemeClr val="tx1"/>
              </a:solidFill>
              <a:effectLst/>
              <a:highlight>
                <a:srgbClr val="FFFFFF"/>
              </a:highlight>
              <a:latin typeface="Arial" panose="020B0604020202020204" pitchFamily="34" charset="0"/>
            </a:endParaRPr>
          </a:p>
          <a:p>
            <a:pPr marL="0" indent="0" algn="ctr">
              <a:buNone/>
            </a:pPr>
            <a:r>
              <a:rPr lang="en-US" b="0" i="0" dirty="0">
                <a:solidFill>
                  <a:schemeClr val="tx1"/>
                </a:solidFill>
                <a:effectLst/>
                <a:highlight>
                  <a:srgbClr val="FFFFFF"/>
                </a:highlight>
                <a:latin typeface="Arial" panose="020B0604020202020204" pitchFamily="34" charset="0"/>
              </a:rPr>
              <a:t>For FY 2023-24 Title II, Part A funds may be obligated:</a:t>
            </a:r>
          </a:p>
          <a:p>
            <a:pPr marL="0" indent="0" algn="ctr">
              <a:buNone/>
            </a:pPr>
            <a:r>
              <a:rPr lang="en-US" b="0" i="0" dirty="0">
                <a:solidFill>
                  <a:schemeClr val="tx1"/>
                </a:solidFill>
                <a:effectLst/>
                <a:highlight>
                  <a:srgbClr val="FFFFFF"/>
                </a:highlight>
                <a:latin typeface="Arial" panose="020B0604020202020204" pitchFamily="34" charset="0"/>
              </a:rPr>
              <a:t> July 1, 2023 through September 30, 2025.</a:t>
            </a:r>
          </a:p>
          <a:p>
            <a:pPr marL="0" indent="0" algn="l">
              <a:buNone/>
            </a:pPr>
            <a:endParaRPr lang="en-US" b="0" i="0" dirty="0">
              <a:solidFill>
                <a:schemeClr val="tx1"/>
              </a:solidFill>
              <a:effectLst/>
              <a:highlight>
                <a:srgbClr val="FFFFFF"/>
              </a:highlight>
              <a:latin typeface="Arial" panose="020B0604020202020204" pitchFamily="34" charset="0"/>
            </a:endParaRPr>
          </a:p>
          <a:p>
            <a:pPr marL="0" indent="0" algn="ctr">
              <a:buNone/>
            </a:pPr>
            <a:r>
              <a:rPr lang="en-US" dirty="0"/>
              <a:t>12 Months Expenditure Report is due during Spring Release.</a:t>
            </a:r>
          </a:p>
          <a:p>
            <a:pPr marL="0" indent="0">
              <a:buNone/>
            </a:pPr>
            <a:endParaRPr lang="en-US" dirty="0"/>
          </a:p>
        </p:txBody>
      </p:sp>
      <p:sp>
        <p:nvSpPr>
          <p:cNvPr id="5" name="Slide Number Placeholder 4">
            <a:extLst>
              <a:ext uri="{FF2B5EF4-FFF2-40B4-BE49-F238E27FC236}">
                <a16:creationId xmlns:a16="http://schemas.microsoft.com/office/drawing/2014/main" id="{8414008F-0F64-D253-465E-0FC67ED18A72}"/>
              </a:ext>
            </a:extLst>
          </p:cNvPr>
          <p:cNvSpPr>
            <a:spLocks noGrp="1"/>
          </p:cNvSpPr>
          <p:nvPr>
            <p:ph type="sldNum" sz="quarter" idx="12"/>
          </p:nvPr>
        </p:nvSpPr>
        <p:spPr/>
        <p:txBody>
          <a:bodyPr/>
          <a:lstStyle/>
          <a:p>
            <a:fld id="{CA4CA259-E64F-4C45-902E-B71A103945FE}" type="slidenum">
              <a:rPr lang="en-US" altLang="en-US" smtClean="0"/>
              <a:pPr/>
              <a:t>21</a:t>
            </a:fld>
            <a:endParaRPr lang="en-US" altLang="en-US"/>
          </a:p>
        </p:txBody>
      </p:sp>
    </p:spTree>
    <p:extLst>
      <p:ext uri="{BB962C8B-B14F-4D97-AF65-F5344CB8AC3E}">
        <p14:creationId xmlns:p14="http://schemas.microsoft.com/office/powerpoint/2010/main" val="2114807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14CB-1659-4EE3-FA6A-5FB0B5297BD8}"/>
              </a:ext>
            </a:extLst>
          </p:cNvPr>
          <p:cNvSpPr>
            <a:spLocks noGrp="1"/>
          </p:cNvSpPr>
          <p:nvPr>
            <p:ph type="title"/>
          </p:nvPr>
        </p:nvSpPr>
        <p:spPr>
          <a:xfrm>
            <a:off x="282633" y="374072"/>
            <a:ext cx="3507971" cy="4771133"/>
          </a:xfrm>
        </p:spPr>
        <p:txBody>
          <a:bodyPr>
            <a:noAutofit/>
          </a:bodyPr>
          <a:lstStyle/>
          <a:p>
            <a:r>
              <a:rPr lang="en-US" sz="4800" dirty="0"/>
              <a:t>2023–24 </a:t>
            </a:r>
            <a:br>
              <a:rPr lang="en-US" sz="4800" dirty="0"/>
            </a:br>
            <a:r>
              <a:rPr lang="en-US" sz="4800" dirty="0"/>
              <a:t>Title II, Part A Fiscal Year Expenditure Report, </a:t>
            </a:r>
            <a:br>
              <a:rPr lang="en-US" sz="4800" dirty="0"/>
            </a:br>
            <a:r>
              <a:rPr lang="en-US" sz="4800" dirty="0"/>
              <a:t>12 Months</a:t>
            </a:r>
          </a:p>
        </p:txBody>
      </p:sp>
      <p:pic>
        <p:nvPicPr>
          <p:cNvPr id="6" name="Content Placeholder 5" descr="An example of a 2023-24 Title II, Part A Fiscal Year Report, 12 Months Form, located on CARS logon page. Link provided in slide notes.">
            <a:extLst>
              <a:ext uri="{FF2B5EF4-FFF2-40B4-BE49-F238E27FC236}">
                <a16:creationId xmlns:a16="http://schemas.microsoft.com/office/drawing/2014/main" id="{1095BD7B-675F-76A1-9EF0-246C7F7F8AC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52942" y="374650"/>
            <a:ext cx="4172096" cy="5081845"/>
          </a:xfrm>
        </p:spPr>
      </p:pic>
      <p:sp>
        <p:nvSpPr>
          <p:cNvPr id="3" name="Text Placeholder 2">
            <a:extLst>
              <a:ext uri="{FF2B5EF4-FFF2-40B4-BE49-F238E27FC236}">
                <a16:creationId xmlns:a16="http://schemas.microsoft.com/office/drawing/2014/main" id="{740B96EC-31AF-6916-1983-C2F2C683B0B4}"/>
              </a:ext>
            </a:extLst>
          </p:cNvPr>
          <p:cNvSpPr>
            <a:spLocks noGrp="1"/>
          </p:cNvSpPr>
          <p:nvPr>
            <p:ph type="body" sz="half" idx="2"/>
          </p:nvPr>
        </p:nvSpPr>
        <p:spPr>
          <a:xfrm>
            <a:off x="4217158" y="5582192"/>
            <a:ext cx="7833815" cy="848771"/>
          </a:xfrm>
        </p:spPr>
        <p:txBody>
          <a:bodyPr>
            <a:noAutofit/>
          </a:bodyPr>
          <a:lstStyle/>
          <a:p>
            <a:r>
              <a:rPr lang="en-US" sz="2400" b="0" i="0" kern="1200" dirty="0">
                <a:solidFill>
                  <a:schemeClr val="tx1"/>
                </a:solidFill>
                <a:effectLst/>
                <a:ea typeface="+mn-ea"/>
                <a:cs typeface="+mn-cs"/>
              </a:rPr>
              <a:t>Instructions: </a:t>
            </a:r>
            <a:r>
              <a:rPr lang="en-US" sz="2400" u="sng" dirty="0">
                <a:solidFill>
                  <a:srgbClr val="0000FF"/>
                </a:solidFill>
                <a:effectLst/>
                <a:ea typeface="Aptos" panose="020B0004020202020204" pitchFamily="34" charset="0"/>
                <a:cs typeface="Times New Roman" panose="02020603050405020304" pitchFamily="18" charset="0"/>
              </a:rPr>
              <a:t>https://www.cde.ca.gov/fg/aa/co/ca24sinst2pafyer12.asp</a:t>
            </a:r>
            <a:endParaRPr lang="en-US" sz="2400" dirty="0"/>
          </a:p>
        </p:txBody>
      </p:sp>
      <p:sp>
        <p:nvSpPr>
          <p:cNvPr id="5" name="Slide Number Placeholder 4">
            <a:extLst>
              <a:ext uri="{FF2B5EF4-FFF2-40B4-BE49-F238E27FC236}">
                <a16:creationId xmlns:a16="http://schemas.microsoft.com/office/drawing/2014/main" id="{538BA88D-A6CE-C694-0489-4DF7DE7BFA2A}"/>
              </a:ext>
            </a:extLst>
          </p:cNvPr>
          <p:cNvSpPr>
            <a:spLocks noGrp="1"/>
          </p:cNvSpPr>
          <p:nvPr>
            <p:ph type="sldNum" sz="quarter" idx="12"/>
          </p:nvPr>
        </p:nvSpPr>
        <p:spPr/>
        <p:txBody>
          <a:bodyPr/>
          <a:lstStyle/>
          <a:p>
            <a:fld id="{CA4CA259-E64F-4C45-902E-B71A103945FE}" type="slidenum">
              <a:rPr lang="en-US" altLang="en-US" smtClean="0"/>
              <a:pPr/>
              <a:t>22</a:t>
            </a:fld>
            <a:endParaRPr lang="en-US" altLang="en-US"/>
          </a:p>
        </p:txBody>
      </p:sp>
    </p:spTree>
    <p:extLst>
      <p:ext uri="{BB962C8B-B14F-4D97-AF65-F5344CB8AC3E}">
        <p14:creationId xmlns:p14="http://schemas.microsoft.com/office/powerpoint/2010/main" val="2344077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14CB-1659-4EE3-FA6A-5FB0B5297BD8}"/>
              </a:ext>
            </a:extLst>
          </p:cNvPr>
          <p:cNvSpPr>
            <a:spLocks noGrp="1"/>
          </p:cNvSpPr>
          <p:nvPr>
            <p:ph type="title"/>
          </p:nvPr>
        </p:nvSpPr>
        <p:spPr>
          <a:xfrm>
            <a:off x="120327" y="1054968"/>
            <a:ext cx="3947160" cy="4013072"/>
          </a:xfrm>
        </p:spPr>
        <p:txBody>
          <a:bodyPr>
            <a:noAutofit/>
          </a:bodyPr>
          <a:lstStyle/>
          <a:p>
            <a:r>
              <a:rPr lang="en-US" sz="4800" dirty="0"/>
              <a:t>2023–24 </a:t>
            </a:r>
            <a:br>
              <a:rPr lang="en-US" sz="4800" dirty="0"/>
            </a:br>
            <a:r>
              <a:rPr lang="en-US" sz="4800" dirty="0"/>
              <a:t>Title II, Part A Fiscal Year Expenditure Report, </a:t>
            </a:r>
            <a:br>
              <a:rPr lang="en-US" sz="4800" dirty="0"/>
            </a:br>
            <a:r>
              <a:rPr lang="en-US" sz="4800" dirty="0"/>
              <a:t>12 Months (2)</a:t>
            </a:r>
          </a:p>
        </p:txBody>
      </p:sp>
      <p:pic>
        <p:nvPicPr>
          <p:cNvPr id="9" name="Content Placeholder 8" descr="An example of a the top half of the 2023-24 Title II, Part A Fiscal Year Report, 12 Months Form. Long description provided in slide notes.">
            <a:extLst>
              <a:ext uri="{FF2B5EF4-FFF2-40B4-BE49-F238E27FC236}">
                <a16:creationId xmlns:a16="http://schemas.microsoft.com/office/drawing/2014/main" id="{A9B0FCC2-1538-AC19-D7B0-D6B7DE8F64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07895" y="219919"/>
            <a:ext cx="7631984" cy="5683170"/>
          </a:xfrm>
          <a:ln>
            <a:solidFill>
              <a:schemeClr val="accent1"/>
            </a:solidFill>
          </a:ln>
        </p:spPr>
      </p:pic>
      <p:sp>
        <p:nvSpPr>
          <p:cNvPr id="5" name="Slide Number Placeholder 4">
            <a:extLst>
              <a:ext uri="{FF2B5EF4-FFF2-40B4-BE49-F238E27FC236}">
                <a16:creationId xmlns:a16="http://schemas.microsoft.com/office/drawing/2014/main" id="{538BA88D-A6CE-C694-0489-4DF7DE7BFA2A}"/>
              </a:ext>
            </a:extLst>
          </p:cNvPr>
          <p:cNvSpPr>
            <a:spLocks noGrp="1"/>
          </p:cNvSpPr>
          <p:nvPr>
            <p:ph type="sldNum" sz="quarter" idx="12"/>
          </p:nvPr>
        </p:nvSpPr>
        <p:spPr/>
        <p:txBody>
          <a:bodyPr/>
          <a:lstStyle/>
          <a:p>
            <a:fld id="{CA4CA259-E64F-4C45-902E-B71A103945FE}" type="slidenum">
              <a:rPr lang="en-US" altLang="en-US" smtClean="0"/>
              <a:pPr/>
              <a:t>23</a:t>
            </a:fld>
            <a:endParaRPr lang="en-US" altLang="en-US"/>
          </a:p>
        </p:txBody>
      </p:sp>
    </p:spTree>
    <p:extLst>
      <p:ext uri="{BB962C8B-B14F-4D97-AF65-F5344CB8AC3E}">
        <p14:creationId xmlns:p14="http://schemas.microsoft.com/office/powerpoint/2010/main" val="3299896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14CB-1659-4EE3-FA6A-5FB0B5297BD8}"/>
              </a:ext>
            </a:extLst>
          </p:cNvPr>
          <p:cNvSpPr>
            <a:spLocks noGrp="1"/>
          </p:cNvSpPr>
          <p:nvPr>
            <p:ph type="title"/>
          </p:nvPr>
        </p:nvSpPr>
        <p:spPr>
          <a:xfrm>
            <a:off x="200628" y="1078172"/>
            <a:ext cx="4008120" cy="3973389"/>
          </a:xfrm>
        </p:spPr>
        <p:txBody>
          <a:bodyPr>
            <a:noAutofit/>
          </a:bodyPr>
          <a:lstStyle/>
          <a:p>
            <a:r>
              <a:rPr lang="en-US" sz="4800" dirty="0"/>
              <a:t>2023–24 </a:t>
            </a:r>
            <a:br>
              <a:rPr lang="en-US" sz="4800" dirty="0"/>
            </a:br>
            <a:r>
              <a:rPr lang="en-US" sz="4800" dirty="0"/>
              <a:t>Title II, Part A Fiscal Year Expenditure Report, </a:t>
            </a:r>
            <a:br>
              <a:rPr lang="en-US" sz="4800" dirty="0"/>
            </a:br>
            <a:r>
              <a:rPr lang="en-US" sz="4800" dirty="0"/>
              <a:t>12 Months (3)</a:t>
            </a:r>
          </a:p>
        </p:txBody>
      </p:sp>
      <p:pic>
        <p:nvPicPr>
          <p:cNvPr id="9" name="Content Placeholder 8" descr="An example of the bottom half of the 2023-24 Title II, Part A Fiscal Year Report, 12 Months Form. Long description provided in slide notes.">
            <a:extLst>
              <a:ext uri="{FF2B5EF4-FFF2-40B4-BE49-F238E27FC236}">
                <a16:creationId xmlns:a16="http://schemas.microsoft.com/office/drawing/2014/main" id="{B765822C-0688-6F0C-0151-417B0C5A60C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78461" y="267746"/>
            <a:ext cx="7812911" cy="6163217"/>
          </a:xfrm>
          <a:ln>
            <a:solidFill>
              <a:schemeClr val="accent1"/>
            </a:solidFill>
          </a:ln>
        </p:spPr>
      </p:pic>
      <p:sp>
        <p:nvSpPr>
          <p:cNvPr id="5" name="Slide Number Placeholder 4">
            <a:extLst>
              <a:ext uri="{FF2B5EF4-FFF2-40B4-BE49-F238E27FC236}">
                <a16:creationId xmlns:a16="http://schemas.microsoft.com/office/drawing/2014/main" id="{538BA88D-A6CE-C694-0489-4DF7DE7BFA2A}"/>
              </a:ext>
            </a:extLst>
          </p:cNvPr>
          <p:cNvSpPr>
            <a:spLocks noGrp="1"/>
          </p:cNvSpPr>
          <p:nvPr>
            <p:ph type="sldNum" sz="quarter" idx="12"/>
          </p:nvPr>
        </p:nvSpPr>
        <p:spPr/>
        <p:txBody>
          <a:bodyPr/>
          <a:lstStyle/>
          <a:p>
            <a:fld id="{CA4CA259-E64F-4C45-902E-B71A103945FE}" type="slidenum">
              <a:rPr lang="en-US" altLang="en-US" smtClean="0"/>
              <a:pPr/>
              <a:t>24</a:t>
            </a:fld>
            <a:endParaRPr lang="en-US" altLang="en-US"/>
          </a:p>
        </p:txBody>
      </p:sp>
    </p:spTree>
    <p:extLst>
      <p:ext uri="{BB962C8B-B14F-4D97-AF65-F5344CB8AC3E}">
        <p14:creationId xmlns:p14="http://schemas.microsoft.com/office/powerpoint/2010/main" val="1712626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945905-FD3E-337C-58DE-AA4DA0318E47}"/>
              </a:ext>
            </a:extLst>
          </p:cNvPr>
          <p:cNvSpPr>
            <a:spLocks noGrp="1"/>
          </p:cNvSpPr>
          <p:nvPr>
            <p:ph type="title"/>
          </p:nvPr>
        </p:nvSpPr>
        <p:spPr/>
        <p:txBody>
          <a:bodyPr/>
          <a:lstStyle/>
          <a:p>
            <a:pPr algn="ctr"/>
            <a:r>
              <a:rPr lang="en-US" dirty="0"/>
              <a:t>2022</a:t>
            </a:r>
            <a:r>
              <a:rPr lang="en-US" sz="4800" dirty="0"/>
              <a:t>–</a:t>
            </a:r>
            <a:r>
              <a:rPr lang="en-US" dirty="0"/>
              <a:t>23 </a:t>
            </a:r>
            <a:r>
              <a:rPr lang="en-US" sz="4800" dirty="0"/>
              <a:t>Expenditure Deadline</a:t>
            </a:r>
            <a:endParaRPr lang="en-US" dirty="0"/>
          </a:p>
        </p:txBody>
      </p:sp>
      <p:sp>
        <p:nvSpPr>
          <p:cNvPr id="7" name="Content Placeholder 6">
            <a:extLst>
              <a:ext uri="{FF2B5EF4-FFF2-40B4-BE49-F238E27FC236}">
                <a16:creationId xmlns:a16="http://schemas.microsoft.com/office/drawing/2014/main" id="{544B3A54-E5B8-E046-AF18-DF902B5204D3}"/>
              </a:ext>
            </a:extLst>
          </p:cNvPr>
          <p:cNvSpPr>
            <a:spLocks noGrp="1"/>
          </p:cNvSpPr>
          <p:nvPr>
            <p:ph idx="1"/>
          </p:nvPr>
        </p:nvSpPr>
        <p:spPr/>
        <p:txBody>
          <a:bodyPr/>
          <a:lstStyle/>
          <a:p>
            <a:pPr marL="0" indent="0" algn="ctr">
              <a:buNone/>
            </a:pPr>
            <a:r>
              <a:rPr lang="en-US" b="0" i="0" dirty="0">
                <a:solidFill>
                  <a:schemeClr val="tx1"/>
                </a:solidFill>
                <a:effectLst/>
                <a:highlight>
                  <a:srgbClr val="FFFFFF"/>
                </a:highlight>
                <a:latin typeface="Arial" panose="020B0604020202020204" pitchFamily="34" charset="0"/>
              </a:rPr>
              <a:t>Title II, Part A funds are available for 27 months.</a:t>
            </a:r>
          </a:p>
          <a:p>
            <a:pPr marL="0" indent="0" algn="ctr">
              <a:buNone/>
            </a:pPr>
            <a:endParaRPr lang="en-US" b="0" i="0" dirty="0">
              <a:solidFill>
                <a:schemeClr val="tx1"/>
              </a:solidFill>
              <a:effectLst/>
              <a:highlight>
                <a:srgbClr val="FFFFFF"/>
              </a:highlight>
              <a:latin typeface="Arial" panose="020B0604020202020204" pitchFamily="34" charset="0"/>
            </a:endParaRPr>
          </a:p>
          <a:p>
            <a:pPr marL="0" indent="0" algn="ctr">
              <a:buNone/>
            </a:pPr>
            <a:r>
              <a:rPr lang="en-US" b="0" i="0" dirty="0">
                <a:solidFill>
                  <a:schemeClr val="tx1"/>
                </a:solidFill>
                <a:effectLst/>
                <a:highlight>
                  <a:srgbClr val="FFFFFF"/>
                </a:highlight>
                <a:latin typeface="Arial" panose="020B0604020202020204" pitchFamily="34" charset="0"/>
              </a:rPr>
              <a:t>For FY 2022-23 Title II, Part A funds may be obligated:</a:t>
            </a:r>
          </a:p>
          <a:p>
            <a:pPr marL="0" indent="0" algn="ctr">
              <a:buNone/>
            </a:pPr>
            <a:r>
              <a:rPr lang="en-US" b="0" i="0" dirty="0">
                <a:solidFill>
                  <a:schemeClr val="tx1"/>
                </a:solidFill>
                <a:effectLst/>
                <a:highlight>
                  <a:srgbClr val="FFFFFF"/>
                </a:highlight>
                <a:latin typeface="Arial" panose="020B0604020202020204" pitchFamily="34" charset="0"/>
              </a:rPr>
              <a:t> July 1, 2022 through September 30, 2024.</a:t>
            </a:r>
          </a:p>
          <a:p>
            <a:pPr marL="0" indent="0" algn="l">
              <a:buNone/>
            </a:pPr>
            <a:endParaRPr lang="en-US" b="0" i="0" dirty="0">
              <a:solidFill>
                <a:schemeClr val="tx1"/>
              </a:solidFill>
              <a:effectLst/>
              <a:highlight>
                <a:srgbClr val="FFFFFF"/>
              </a:highlight>
              <a:latin typeface="Arial" panose="020B0604020202020204" pitchFamily="34" charset="0"/>
            </a:endParaRPr>
          </a:p>
          <a:p>
            <a:pPr marL="0" indent="0" algn="ctr">
              <a:buNone/>
            </a:pPr>
            <a:r>
              <a:rPr lang="en-US" dirty="0"/>
              <a:t>24 Months Expenditure Report is due during Spring Release.</a:t>
            </a:r>
          </a:p>
        </p:txBody>
      </p:sp>
      <p:sp>
        <p:nvSpPr>
          <p:cNvPr id="5" name="Slide Number Placeholder 4">
            <a:extLst>
              <a:ext uri="{FF2B5EF4-FFF2-40B4-BE49-F238E27FC236}">
                <a16:creationId xmlns:a16="http://schemas.microsoft.com/office/drawing/2014/main" id="{8414008F-0F64-D253-465E-0FC67ED18A72}"/>
              </a:ext>
            </a:extLst>
          </p:cNvPr>
          <p:cNvSpPr>
            <a:spLocks noGrp="1"/>
          </p:cNvSpPr>
          <p:nvPr>
            <p:ph type="sldNum" sz="quarter" idx="12"/>
          </p:nvPr>
        </p:nvSpPr>
        <p:spPr/>
        <p:txBody>
          <a:bodyPr/>
          <a:lstStyle/>
          <a:p>
            <a:fld id="{CA4CA259-E64F-4C45-902E-B71A103945FE}" type="slidenum">
              <a:rPr lang="en-US" altLang="en-US" smtClean="0"/>
              <a:pPr/>
              <a:t>25</a:t>
            </a:fld>
            <a:endParaRPr lang="en-US" altLang="en-US"/>
          </a:p>
        </p:txBody>
      </p:sp>
    </p:spTree>
    <p:extLst>
      <p:ext uri="{BB962C8B-B14F-4D97-AF65-F5344CB8AC3E}">
        <p14:creationId xmlns:p14="http://schemas.microsoft.com/office/powerpoint/2010/main" val="3492094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14CB-1659-4EE3-FA6A-5FB0B5297BD8}"/>
              </a:ext>
            </a:extLst>
          </p:cNvPr>
          <p:cNvSpPr>
            <a:spLocks noGrp="1"/>
          </p:cNvSpPr>
          <p:nvPr>
            <p:ph type="title"/>
          </p:nvPr>
        </p:nvSpPr>
        <p:spPr>
          <a:xfrm>
            <a:off x="282633" y="374073"/>
            <a:ext cx="3507971" cy="4839372"/>
          </a:xfrm>
        </p:spPr>
        <p:txBody>
          <a:bodyPr>
            <a:noAutofit/>
          </a:bodyPr>
          <a:lstStyle/>
          <a:p>
            <a:r>
              <a:rPr lang="en-US" sz="4800" dirty="0"/>
              <a:t>2022–23 </a:t>
            </a:r>
            <a:br>
              <a:rPr lang="en-US" sz="4800" dirty="0"/>
            </a:br>
            <a:r>
              <a:rPr lang="en-US" sz="4800" dirty="0"/>
              <a:t>Title II, Part A Fiscal Year Expenditure Report, </a:t>
            </a:r>
            <a:br>
              <a:rPr lang="en-US" sz="4800" dirty="0"/>
            </a:br>
            <a:r>
              <a:rPr lang="en-US" sz="4800" dirty="0"/>
              <a:t>24 Months</a:t>
            </a:r>
          </a:p>
        </p:txBody>
      </p:sp>
      <p:pic>
        <p:nvPicPr>
          <p:cNvPr id="6" name="Content Placeholder 5" descr="An example of a 2022-23 Title II, Part A Fiscal Year Report, 24 Months Form. LEA can access this form on CARS. Link provided in slide notes.">
            <a:extLst>
              <a:ext uri="{FF2B5EF4-FFF2-40B4-BE49-F238E27FC236}">
                <a16:creationId xmlns:a16="http://schemas.microsoft.com/office/drawing/2014/main" id="{0C19BEB7-FA65-22A2-D6EE-A9EE78638264}"/>
              </a:ext>
              <a:ext uri="{C183D7F6-B498-43B3-948B-1728B52AA6E4}">
                <adec:decorative xmlns:adec="http://schemas.microsoft.com/office/drawing/2017/decorative" val="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66744" y="374650"/>
            <a:ext cx="4337066" cy="5312906"/>
          </a:xfrm>
        </p:spPr>
      </p:pic>
      <p:sp>
        <p:nvSpPr>
          <p:cNvPr id="3" name="Text Placeholder 2">
            <a:extLst>
              <a:ext uri="{FF2B5EF4-FFF2-40B4-BE49-F238E27FC236}">
                <a16:creationId xmlns:a16="http://schemas.microsoft.com/office/drawing/2014/main" id="{3843DFB4-0B63-649E-1F1E-B2EC18A0E42C}"/>
              </a:ext>
            </a:extLst>
          </p:cNvPr>
          <p:cNvSpPr>
            <a:spLocks noGrp="1"/>
          </p:cNvSpPr>
          <p:nvPr>
            <p:ph type="body" sz="half" idx="2"/>
          </p:nvPr>
        </p:nvSpPr>
        <p:spPr>
          <a:xfrm>
            <a:off x="4189864" y="5687556"/>
            <a:ext cx="7820166" cy="795794"/>
          </a:xfrm>
        </p:spPr>
        <p:txBody>
          <a:bodyPr>
            <a:noAutofit/>
          </a:bodyPr>
          <a:lstStyle/>
          <a:p>
            <a:r>
              <a:rPr lang="en-US" sz="2400" b="0" i="0" kern="1200" dirty="0">
                <a:solidFill>
                  <a:schemeClr val="tx1"/>
                </a:solidFill>
                <a:effectLst/>
                <a:ea typeface="+mn-ea"/>
                <a:cs typeface="+mn-cs"/>
              </a:rPr>
              <a:t>Instructions web page: </a:t>
            </a:r>
            <a:r>
              <a:rPr lang="en-US" sz="2400" u="sng" dirty="0">
                <a:solidFill>
                  <a:srgbClr val="0000FF"/>
                </a:solidFill>
                <a:effectLst/>
                <a:ea typeface="Aptos" panose="020B0004020202020204" pitchFamily="34" charset="0"/>
                <a:cs typeface="Times New Roman" panose="02020603050405020304" pitchFamily="18" charset="0"/>
                <a:hlinkClick r:id="rId4" tooltip="Title II, Part A Expenditure, 24 Months Instructions "/>
              </a:rPr>
              <a:t>https://www.cde.ca.gov/fg/aa/co/ca24sinst2exprpt24.asp</a:t>
            </a:r>
            <a:endParaRPr lang="en-US" sz="2400" dirty="0"/>
          </a:p>
        </p:txBody>
      </p:sp>
      <p:sp>
        <p:nvSpPr>
          <p:cNvPr id="5" name="Slide Number Placeholder 4">
            <a:extLst>
              <a:ext uri="{FF2B5EF4-FFF2-40B4-BE49-F238E27FC236}">
                <a16:creationId xmlns:a16="http://schemas.microsoft.com/office/drawing/2014/main" id="{538BA88D-A6CE-C694-0489-4DF7DE7BFA2A}"/>
              </a:ext>
            </a:extLst>
          </p:cNvPr>
          <p:cNvSpPr>
            <a:spLocks noGrp="1"/>
          </p:cNvSpPr>
          <p:nvPr>
            <p:ph type="sldNum" sz="quarter" idx="12"/>
          </p:nvPr>
        </p:nvSpPr>
        <p:spPr/>
        <p:txBody>
          <a:bodyPr/>
          <a:lstStyle/>
          <a:p>
            <a:fld id="{CA4CA259-E64F-4C45-902E-B71A103945FE}" type="slidenum">
              <a:rPr lang="en-US" altLang="en-US" smtClean="0"/>
              <a:pPr/>
              <a:t>26</a:t>
            </a:fld>
            <a:endParaRPr lang="en-US" altLang="en-US"/>
          </a:p>
        </p:txBody>
      </p:sp>
    </p:spTree>
    <p:extLst>
      <p:ext uri="{BB962C8B-B14F-4D97-AF65-F5344CB8AC3E}">
        <p14:creationId xmlns:p14="http://schemas.microsoft.com/office/powerpoint/2010/main" val="1727597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14CB-1659-4EE3-FA6A-5FB0B5297BD8}"/>
              </a:ext>
            </a:extLst>
          </p:cNvPr>
          <p:cNvSpPr>
            <a:spLocks noGrp="1"/>
          </p:cNvSpPr>
          <p:nvPr>
            <p:ph type="title"/>
          </p:nvPr>
        </p:nvSpPr>
        <p:spPr>
          <a:xfrm>
            <a:off x="101345" y="1050877"/>
            <a:ext cx="3894299" cy="3948193"/>
          </a:xfrm>
        </p:spPr>
        <p:txBody>
          <a:bodyPr>
            <a:noAutofit/>
          </a:bodyPr>
          <a:lstStyle/>
          <a:p>
            <a:r>
              <a:rPr lang="en-US" sz="4800" dirty="0"/>
              <a:t>2022–23 </a:t>
            </a:r>
            <a:br>
              <a:rPr lang="en-US" sz="4800" dirty="0"/>
            </a:br>
            <a:r>
              <a:rPr lang="en-US" sz="4800" dirty="0"/>
              <a:t>Title II, Part A Fiscal Year Expenditure Report, </a:t>
            </a:r>
            <a:br>
              <a:rPr lang="en-US" sz="4800" dirty="0"/>
            </a:br>
            <a:r>
              <a:rPr lang="en-US" sz="4800" dirty="0"/>
              <a:t>24 Months (2)</a:t>
            </a:r>
          </a:p>
        </p:txBody>
      </p:sp>
      <p:pic>
        <p:nvPicPr>
          <p:cNvPr id="16" name="Content Placeholder 15" descr="An example of the top half of a 2022-23 Title II, Part A Fiscal Year Report, 24 Months Form. Long description in slide notes.">
            <a:extLst>
              <a:ext uri="{FF2B5EF4-FFF2-40B4-BE49-F238E27FC236}">
                <a16:creationId xmlns:a16="http://schemas.microsoft.com/office/drawing/2014/main" id="{BFD34882-1C6D-E026-FADC-176171F9322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71058" y="182321"/>
            <a:ext cx="7649023" cy="6149031"/>
          </a:xfrm>
          <a:ln>
            <a:solidFill>
              <a:schemeClr val="accent1"/>
            </a:solidFill>
          </a:ln>
        </p:spPr>
      </p:pic>
      <p:sp>
        <p:nvSpPr>
          <p:cNvPr id="5" name="Slide Number Placeholder 4">
            <a:extLst>
              <a:ext uri="{FF2B5EF4-FFF2-40B4-BE49-F238E27FC236}">
                <a16:creationId xmlns:a16="http://schemas.microsoft.com/office/drawing/2014/main" id="{538BA88D-A6CE-C694-0489-4DF7DE7BFA2A}"/>
              </a:ext>
            </a:extLst>
          </p:cNvPr>
          <p:cNvSpPr>
            <a:spLocks noGrp="1"/>
          </p:cNvSpPr>
          <p:nvPr>
            <p:ph type="sldNum" sz="quarter" idx="12"/>
          </p:nvPr>
        </p:nvSpPr>
        <p:spPr/>
        <p:txBody>
          <a:bodyPr/>
          <a:lstStyle/>
          <a:p>
            <a:fld id="{CA4CA259-E64F-4C45-902E-B71A103945FE}" type="slidenum">
              <a:rPr lang="en-US" altLang="en-US" smtClean="0"/>
              <a:pPr/>
              <a:t>27</a:t>
            </a:fld>
            <a:endParaRPr lang="en-US" altLang="en-US"/>
          </a:p>
        </p:txBody>
      </p:sp>
    </p:spTree>
    <p:extLst>
      <p:ext uri="{BB962C8B-B14F-4D97-AF65-F5344CB8AC3E}">
        <p14:creationId xmlns:p14="http://schemas.microsoft.com/office/powerpoint/2010/main" val="3451715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14CB-1659-4EE3-FA6A-5FB0B5297BD8}"/>
              </a:ext>
            </a:extLst>
          </p:cNvPr>
          <p:cNvSpPr>
            <a:spLocks noGrp="1"/>
          </p:cNvSpPr>
          <p:nvPr>
            <p:ph type="title"/>
          </p:nvPr>
        </p:nvSpPr>
        <p:spPr>
          <a:xfrm>
            <a:off x="180172" y="1064525"/>
            <a:ext cx="3919388" cy="3980527"/>
          </a:xfrm>
        </p:spPr>
        <p:txBody>
          <a:bodyPr>
            <a:noAutofit/>
          </a:bodyPr>
          <a:lstStyle/>
          <a:p>
            <a:r>
              <a:rPr lang="en-US" sz="4800" dirty="0"/>
              <a:t>2022–23 </a:t>
            </a:r>
            <a:br>
              <a:rPr lang="en-US" sz="4800" dirty="0"/>
            </a:br>
            <a:r>
              <a:rPr lang="en-US" sz="4800" dirty="0"/>
              <a:t>Title II, Part A Fiscal Year Expenditure Report, </a:t>
            </a:r>
            <a:br>
              <a:rPr lang="en-US" sz="4800" dirty="0"/>
            </a:br>
            <a:r>
              <a:rPr lang="en-US" sz="4800" dirty="0"/>
              <a:t>24 Months (3)</a:t>
            </a:r>
          </a:p>
        </p:txBody>
      </p:sp>
      <p:pic>
        <p:nvPicPr>
          <p:cNvPr id="6" name="Content Placeholder 5" descr="An example of the bottom half of a 2022-23 Title II, Part A Fiscal Year Report, 24 Months Form. Long description in slide notes.">
            <a:extLst>
              <a:ext uri="{FF2B5EF4-FFF2-40B4-BE49-F238E27FC236}">
                <a16:creationId xmlns:a16="http://schemas.microsoft.com/office/drawing/2014/main" id="{6524C17D-AAB4-2D7E-5095-F45C14ADFA3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41685" y="266218"/>
            <a:ext cx="7770143" cy="6164745"/>
          </a:xfrm>
          <a:ln>
            <a:solidFill>
              <a:schemeClr val="accent1"/>
            </a:solidFill>
          </a:ln>
        </p:spPr>
      </p:pic>
      <p:sp>
        <p:nvSpPr>
          <p:cNvPr id="5" name="Slide Number Placeholder 4">
            <a:extLst>
              <a:ext uri="{FF2B5EF4-FFF2-40B4-BE49-F238E27FC236}">
                <a16:creationId xmlns:a16="http://schemas.microsoft.com/office/drawing/2014/main" id="{538BA88D-A6CE-C694-0489-4DF7DE7BFA2A}"/>
              </a:ext>
            </a:extLst>
          </p:cNvPr>
          <p:cNvSpPr>
            <a:spLocks noGrp="1"/>
          </p:cNvSpPr>
          <p:nvPr>
            <p:ph type="sldNum" sz="quarter" idx="12"/>
          </p:nvPr>
        </p:nvSpPr>
        <p:spPr/>
        <p:txBody>
          <a:bodyPr/>
          <a:lstStyle/>
          <a:p>
            <a:fld id="{CA4CA259-E64F-4C45-902E-B71A103945FE}" type="slidenum">
              <a:rPr lang="en-US" altLang="en-US" smtClean="0"/>
              <a:pPr/>
              <a:t>28</a:t>
            </a:fld>
            <a:endParaRPr lang="en-US" altLang="en-US"/>
          </a:p>
        </p:txBody>
      </p:sp>
    </p:spTree>
    <p:extLst>
      <p:ext uri="{BB962C8B-B14F-4D97-AF65-F5344CB8AC3E}">
        <p14:creationId xmlns:p14="http://schemas.microsoft.com/office/powerpoint/2010/main" val="2656415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p:txBody>
          <a:bodyPr/>
          <a:lstStyle/>
          <a:p>
            <a:r>
              <a:rPr lang="en-US" dirty="0"/>
              <a:t>Important Dates</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1258783" y="1911927"/>
            <a:ext cx="9896579" cy="4288848"/>
          </a:xfrm>
        </p:spPr>
        <p:txBody>
          <a:bodyPr/>
          <a:lstStyle/>
          <a:p>
            <a:pPr marL="0" lvl="1" indent="0">
              <a:lnSpc>
                <a:spcPct val="100000"/>
              </a:lnSpc>
              <a:spcBef>
                <a:spcPts val="0"/>
              </a:spcBef>
              <a:spcAft>
                <a:spcPts val="1800"/>
              </a:spcAft>
              <a:buNone/>
            </a:pPr>
            <a:r>
              <a:rPr lang="en-US" sz="2800" b="1" dirty="0"/>
              <a:t>2024-25 Spring Release</a:t>
            </a:r>
          </a:p>
          <a:p>
            <a:pPr marL="398463" lvl="1">
              <a:lnSpc>
                <a:spcPct val="100000"/>
              </a:lnSpc>
              <a:spcBef>
                <a:spcPts val="0"/>
              </a:spcBef>
              <a:spcAft>
                <a:spcPts val="1800"/>
              </a:spcAft>
            </a:pPr>
            <a:r>
              <a:rPr lang="en-US" b="1" dirty="0"/>
              <a:t>Open Date: </a:t>
            </a:r>
            <a:r>
              <a:rPr lang="en-US" dirty="0"/>
              <a:t>May 1, 2024</a:t>
            </a:r>
          </a:p>
          <a:p>
            <a:pPr marL="398463" lvl="1">
              <a:lnSpc>
                <a:spcPct val="100000"/>
              </a:lnSpc>
              <a:spcBef>
                <a:spcPts val="0"/>
              </a:spcBef>
              <a:spcAft>
                <a:spcPts val="1800"/>
              </a:spcAft>
            </a:pPr>
            <a:r>
              <a:rPr lang="en-US" b="1" dirty="0">
                <a:solidFill>
                  <a:srgbClr val="C00000"/>
                </a:solidFill>
              </a:rPr>
              <a:t>Deadline Date: </a:t>
            </a:r>
            <a:r>
              <a:rPr lang="en-US" dirty="0">
                <a:solidFill>
                  <a:srgbClr val="C00000"/>
                </a:solidFill>
              </a:rPr>
              <a:t>June 30, 2024</a:t>
            </a:r>
          </a:p>
          <a:p>
            <a:pPr marL="765175" lvl="3">
              <a:lnSpc>
                <a:spcPct val="100000"/>
              </a:lnSpc>
              <a:spcBef>
                <a:spcPts val="0"/>
              </a:spcBef>
              <a:spcAft>
                <a:spcPts val="1800"/>
              </a:spcAft>
            </a:pPr>
            <a:r>
              <a:rPr lang="en-US" b="1" i="1" dirty="0">
                <a:solidFill>
                  <a:schemeClr val="tx1"/>
                </a:solidFill>
                <a:effectLst/>
              </a:rPr>
              <a:t>Amendment/Review Window – </a:t>
            </a:r>
            <a:r>
              <a:rPr lang="en-US" dirty="0">
                <a:solidFill>
                  <a:schemeClr val="tx1"/>
                </a:solidFill>
                <a:effectLst/>
              </a:rPr>
              <a:t>July 1 to August 15, 2024</a:t>
            </a:r>
            <a:endParaRPr lang="en-US" dirty="0">
              <a:solidFill>
                <a:schemeClr val="tx1"/>
              </a:solidFill>
            </a:endParaRPr>
          </a:p>
          <a:p>
            <a:pPr marL="398463" lvl="1">
              <a:lnSpc>
                <a:spcPct val="100000"/>
              </a:lnSpc>
              <a:spcBef>
                <a:spcPts val="0"/>
              </a:spcBef>
              <a:spcAft>
                <a:spcPts val="1800"/>
              </a:spcAft>
            </a:pPr>
            <a:r>
              <a:rPr lang="en-US" b="1" dirty="0"/>
              <a:t>Final Close Date</a:t>
            </a:r>
            <a:r>
              <a:rPr lang="en-US" dirty="0"/>
              <a:t>: August 15, 2024	</a:t>
            </a:r>
          </a:p>
          <a:p>
            <a:pPr marL="215900" lvl="1" indent="0">
              <a:lnSpc>
                <a:spcPct val="100000"/>
              </a:lnSpc>
              <a:spcBef>
                <a:spcPts val="0"/>
              </a:spcBef>
              <a:spcAft>
                <a:spcPts val="1800"/>
              </a:spcAft>
              <a:buNone/>
            </a:pPr>
            <a:endParaRPr lang="en-US" sz="2400" dirty="0"/>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29</a:t>
            </a:fld>
            <a:endParaRPr lang="en-US" altLang="en-US"/>
          </a:p>
        </p:txBody>
      </p:sp>
    </p:spTree>
    <p:extLst>
      <p:ext uri="{BB962C8B-B14F-4D97-AF65-F5344CB8AC3E}">
        <p14:creationId xmlns:p14="http://schemas.microsoft.com/office/powerpoint/2010/main" val="2335304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1096963" y="1944512"/>
            <a:ext cx="10058400" cy="3959380"/>
          </a:xfrm>
        </p:spPr>
        <p:txBody>
          <a:bodyPr/>
          <a:lstStyle/>
          <a:p>
            <a:pPr marL="285750" indent="-285750">
              <a:spcAft>
                <a:spcPts val="600"/>
              </a:spcAft>
            </a:pPr>
            <a:r>
              <a:rPr lang="en-US" sz="2400" dirty="0"/>
              <a:t>Purpose of Title II, Part A</a:t>
            </a:r>
          </a:p>
          <a:p>
            <a:pPr marL="285750" indent="-285750">
              <a:spcAft>
                <a:spcPts val="600"/>
              </a:spcAft>
            </a:pPr>
            <a:r>
              <a:rPr lang="en-US" sz="2400" dirty="0"/>
              <a:t>Application/Requirements</a:t>
            </a:r>
          </a:p>
          <a:p>
            <a:pPr marL="285750" indent="-285750">
              <a:spcAft>
                <a:spcPts val="600"/>
              </a:spcAft>
            </a:pPr>
            <a:r>
              <a:rPr lang="en-US" sz="2400" dirty="0"/>
              <a:t>Assurances</a:t>
            </a:r>
          </a:p>
          <a:p>
            <a:pPr marL="285750" indent="-285750">
              <a:spcAft>
                <a:spcPts val="600"/>
              </a:spcAft>
            </a:pPr>
            <a:r>
              <a:rPr lang="en-US" sz="2400" dirty="0"/>
              <a:t>CARS Spring Forms - Reports Due</a:t>
            </a:r>
          </a:p>
          <a:p>
            <a:pPr marL="285750" indent="-285750">
              <a:spcAft>
                <a:spcPts val="600"/>
              </a:spcAft>
            </a:pPr>
            <a:r>
              <a:rPr lang="en-US" sz="2400" dirty="0"/>
              <a:t>Expenditure Deadlines</a:t>
            </a:r>
          </a:p>
          <a:p>
            <a:pPr marL="285750" indent="-285750">
              <a:spcAft>
                <a:spcPts val="600"/>
              </a:spcAft>
            </a:pPr>
            <a:r>
              <a:rPr lang="en-US" sz="2400" dirty="0"/>
              <a:t>Important Dates</a:t>
            </a:r>
          </a:p>
          <a:p>
            <a:pPr marL="285750" indent="-285750">
              <a:spcAft>
                <a:spcPts val="600"/>
              </a:spcAft>
            </a:pPr>
            <a:endParaRPr lang="en-US" sz="2400" dirty="0"/>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3</a:t>
            </a:fld>
            <a:endParaRPr lang="en-US" altLang="en-US"/>
          </a:p>
        </p:txBody>
      </p:sp>
    </p:spTree>
    <p:extLst>
      <p:ext uri="{BB962C8B-B14F-4D97-AF65-F5344CB8AC3E}">
        <p14:creationId xmlns:p14="http://schemas.microsoft.com/office/powerpoint/2010/main" val="1438917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p:txBody>
          <a:bodyPr/>
          <a:lstStyle/>
          <a:p>
            <a:pPr algn="ctr"/>
            <a:r>
              <a:rPr lang="en-US" dirty="0"/>
              <a:t>Resources</a:t>
            </a:r>
          </a:p>
        </p:txBody>
      </p:sp>
      <p:sp>
        <p:nvSpPr>
          <p:cNvPr id="3" name="Content Placeholder 2">
            <a:extLst>
              <a:ext uri="{FF2B5EF4-FFF2-40B4-BE49-F238E27FC236}">
                <a16:creationId xmlns:a16="http://schemas.microsoft.com/office/drawing/2014/main" id="{423DD0AA-966E-45DF-AEF0-7E6D6C6ED616}"/>
              </a:ext>
            </a:extLst>
          </p:cNvPr>
          <p:cNvSpPr>
            <a:spLocks noGrp="1"/>
          </p:cNvSpPr>
          <p:nvPr>
            <p:ph idx="1"/>
          </p:nvPr>
        </p:nvSpPr>
        <p:spPr>
          <a:xfrm>
            <a:off x="423745" y="1736725"/>
            <a:ext cx="11363093" cy="4354512"/>
          </a:xfrm>
        </p:spPr>
        <p:txBody>
          <a:bodyPr/>
          <a:lstStyle/>
          <a:p>
            <a:pPr marL="0" indent="0" algn="ctr">
              <a:lnSpc>
                <a:spcPct val="100000"/>
              </a:lnSpc>
              <a:spcBef>
                <a:spcPts val="0"/>
              </a:spcBef>
              <a:spcAft>
                <a:spcPts val="1800"/>
              </a:spcAft>
              <a:buNone/>
            </a:pPr>
            <a:endParaRPr lang="en-US" sz="500" b="1" dirty="0"/>
          </a:p>
          <a:p>
            <a:pPr marL="0" indent="0" algn="ctr">
              <a:lnSpc>
                <a:spcPct val="100000"/>
              </a:lnSpc>
              <a:spcBef>
                <a:spcPts val="0"/>
              </a:spcBef>
              <a:spcAft>
                <a:spcPts val="1800"/>
              </a:spcAft>
              <a:buNone/>
            </a:pPr>
            <a:r>
              <a:rPr lang="en-US" b="1" dirty="0"/>
              <a:t>Program Questions:</a:t>
            </a:r>
          </a:p>
          <a:p>
            <a:pPr marL="0" indent="0" algn="ctr">
              <a:lnSpc>
                <a:spcPct val="100000"/>
              </a:lnSpc>
              <a:spcBef>
                <a:spcPts val="0"/>
              </a:spcBef>
              <a:spcAft>
                <a:spcPts val="1800"/>
              </a:spcAft>
              <a:buNone/>
            </a:pPr>
            <a:r>
              <a:rPr lang="en-US" sz="2400" b="1" dirty="0"/>
              <a:t>Title II web page: </a:t>
            </a:r>
            <a:r>
              <a:rPr lang="en-US" sz="2400" dirty="0">
                <a:hlinkClick r:id="rId3" tooltip="CDE Title II, Part A web page"/>
              </a:rPr>
              <a:t>https://www.cde.ca.gov/pd/ti/</a:t>
            </a:r>
            <a:endParaRPr lang="en-US" sz="2400" dirty="0"/>
          </a:p>
          <a:p>
            <a:pPr marL="0" indent="0" algn="ctr">
              <a:lnSpc>
                <a:spcPct val="100000"/>
              </a:lnSpc>
              <a:spcBef>
                <a:spcPts val="0"/>
              </a:spcBef>
              <a:spcAft>
                <a:spcPts val="1800"/>
              </a:spcAft>
              <a:buNone/>
            </a:pPr>
            <a:r>
              <a:rPr lang="en-US" sz="2400" b="1" dirty="0"/>
              <a:t>Title II, Part A listserv: </a:t>
            </a:r>
            <a:r>
              <a:rPr lang="en-US" sz="2400" dirty="0">
                <a:hlinkClick r:id="rId4"/>
              </a:rPr>
              <a:t>join-Title-II@mlist.cde.ca.gov</a:t>
            </a:r>
            <a:endParaRPr lang="en-US" sz="2400" dirty="0"/>
          </a:p>
          <a:p>
            <a:pPr marL="0" indent="0" algn="ctr">
              <a:lnSpc>
                <a:spcPct val="100000"/>
              </a:lnSpc>
              <a:spcBef>
                <a:spcPts val="0"/>
              </a:spcBef>
              <a:spcAft>
                <a:spcPts val="1800"/>
              </a:spcAft>
              <a:buNone/>
            </a:pPr>
            <a:endParaRPr lang="en-US" sz="1400" dirty="0"/>
          </a:p>
          <a:p>
            <a:pPr marL="0" indent="0" algn="ctr">
              <a:lnSpc>
                <a:spcPct val="100000"/>
              </a:lnSpc>
              <a:spcBef>
                <a:spcPts val="0"/>
              </a:spcBef>
              <a:spcAft>
                <a:spcPts val="1800"/>
              </a:spcAft>
              <a:buNone/>
            </a:pPr>
            <a:r>
              <a:rPr lang="en-US" b="1" dirty="0"/>
              <a:t>Technical Questions:</a:t>
            </a:r>
          </a:p>
          <a:p>
            <a:pPr marL="0" indent="0" algn="ctr">
              <a:lnSpc>
                <a:spcPct val="100000"/>
              </a:lnSpc>
              <a:spcBef>
                <a:spcPts val="0"/>
              </a:spcBef>
              <a:spcAft>
                <a:spcPts val="1800"/>
              </a:spcAft>
              <a:buNone/>
            </a:pPr>
            <a:r>
              <a:rPr lang="en-US" sz="2400" b="1" dirty="0"/>
              <a:t>CARS Resources web page: </a:t>
            </a:r>
            <a:r>
              <a:rPr lang="en-US" sz="2400" u="sng" dirty="0">
                <a:hlinkClick r:id="rId5" tooltip="CDE CARS web page"/>
              </a:rPr>
              <a:t>http://www.cde.ca.gov/fg/aa/co/cars.asp</a:t>
            </a:r>
            <a:r>
              <a:rPr lang="en-US" sz="2400" dirty="0"/>
              <a:t> </a:t>
            </a:r>
          </a:p>
          <a:p>
            <a:pPr marL="0" indent="0" algn="ctr">
              <a:lnSpc>
                <a:spcPct val="100000"/>
              </a:lnSpc>
              <a:spcBef>
                <a:spcPts val="0"/>
              </a:spcBef>
              <a:spcAft>
                <a:spcPts val="1800"/>
              </a:spcAft>
              <a:buNone/>
            </a:pPr>
            <a:r>
              <a:rPr lang="en-US" sz="2400" b="1" dirty="0"/>
              <a:t>CARS listserv:</a:t>
            </a:r>
            <a:r>
              <a:rPr lang="en-US" sz="2400" dirty="0"/>
              <a:t> </a:t>
            </a:r>
            <a:r>
              <a:rPr lang="en-US" sz="2400" u="sng" dirty="0">
                <a:hlinkClick r:id="rId6"/>
              </a:rPr>
              <a:t>join-consolidated-application@mlist.cde.ca.gov</a:t>
            </a:r>
            <a:r>
              <a:rPr lang="en-US" sz="2400" dirty="0"/>
              <a:t> </a:t>
            </a:r>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p:txBody>
          <a:bodyPr/>
          <a:lstStyle/>
          <a:p>
            <a:fld id="{4E637404-0BCF-4192-AEAE-F6A882F231C4}" type="slidenum">
              <a:rPr lang="en-US" altLang="en-US" smtClean="0"/>
              <a:pPr/>
              <a:t>30</a:t>
            </a:fld>
            <a:endParaRPr lang="en-US" altLang="en-US"/>
          </a:p>
        </p:txBody>
      </p:sp>
    </p:spTree>
    <p:extLst>
      <p:ext uri="{BB962C8B-B14F-4D97-AF65-F5344CB8AC3E}">
        <p14:creationId xmlns:p14="http://schemas.microsoft.com/office/powerpoint/2010/main" val="1564165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p:txBody>
          <a:bodyPr/>
          <a:lstStyle/>
          <a:p>
            <a:pPr algn="ctr"/>
            <a:r>
              <a:rPr lang="en-US" dirty="0"/>
              <a:t>Contacts</a:t>
            </a:r>
          </a:p>
        </p:txBody>
      </p:sp>
      <p:sp>
        <p:nvSpPr>
          <p:cNvPr id="3" name="Content Placeholder 2">
            <a:extLst>
              <a:ext uri="{FF2B5EF4-FFF2-40B4-BE49-F238E27FC236}">
                <a16:creationId xmlns:a16="http://schemas.microsoft.com/office/drawing/2014/main" id="{423DD0AA-966E-45DF-AEF0-7E6D6C6ED616}"/>
              </a:ext>
            </a:extLst>
          </p:cNvPr>
          <p:cNvSpPr>
            <a:spLocks noGrp="1"/>
          </p:cNvSpPr>
          <p:nvPr>
            <p:ph idx="1"/>
          </p:nvPr>
        </p:nvSpPr>
        <p:spPr>
          <a:xfrm>
            <a:off x="1096963" y="1736725"/>
            <a:ext cx="10058400" cy="4354512"/>
          </a:xfrm>
        </p:spPr>
        <p:txBody>
          <a:bodyPr/>
          <a:lstStyle/>
          <a:p>
            <a:pPr marL="0" indent="0" algn="ctr">
              <a:lnSpc>
                <a:spcPct val="100000"/>
              </a:lnSpc>
              <a:spcBef>
                <a:spcPts val="0"/>
              </a:spcBef>
              <a:spcAft>
                <a:spcPts val="1800"/>
              </a:spcAft>
              <a:buNone/>
            </a:pPr>
            <a:r>
              <a:rPr lang="en-US" b="1" dirty="0"/>
              <a:t>Program Questions:</a:t>
            </a:r>
          </a:p>
          <a:p>
            <a:pPr marL="0" indent="0" algn="ctr">
              <a:lnSpc>
                <a:spcPct val="100000"/>
              </a:lnSpc>
              <a:spcBef>
                <a:spcPts val="0"/>
              </a:spcBef>
              <a:spcAft>
                <a:spcPts val="1800"/>
              </a:spcAft>
              <a:buNone/>
            </a:pPr>
            <a:r>
              <a:rPr lang="en-US" b="1" dirty="0"/>
              <a:t>Title II Email: </a:t>
            </a:r>
            <a:r>
              <a:rPr lang="en-US" dirty="0">
                <a:hlinkClick r:id="rId3"/>
              </a:rPr>
              <a:t>TitleII@cde.ca.gov</a:t>
            </a:r>
            <a:endParaRPr lang="en-US" dirty="0"/>
          </a:p>
          <a:p>
            <a:pPr marL="0" indent="0" algn="ctr">
              <a:lnSpc>
                <a:spcPct val="100000"/>
              </a:lnSpc>
              <a:spcBef>
                <a:spcPts val="0"/>
              </a:spcBef>
              <a:spcAft>
                <a:spcPts val="1800"/>
              </a:spcAft>
              <a:buNone/>
            </a:pPr>
            <a:endParaRPr lang="en-US" b="1" dirty="0"/>
          </a:p>
          <a:p>
            <a:pPr marL="0" indent="0" algn="ctr">
              <a:lnSpc>
                <a:spcPct val="100000"/>
              </a:lnSpc>
              <a:spcBef>
                <a:spcPts val="0"/>
              </a:spcBef>
              <a:spcAft>
                <a:spcPts val="1800"/>
              </a:spcAft>
              <a:buNone/>
            </a:pPr>
            <a:r>
              <a:rPr lang="en-US" b="1" dirty="0"/>
              <a:t>Technical Questions: </a:t>
            </a:r>
            <a:endParaRPr lang="en-US" sz="2800" b="1" dirty="0"/>
          </a:p>
          <a:p>
            <a:pPr marL="0" indent="0" algn="ctr">
              <a:lnSpc>
                <a:spcPct val="100000"/>
              </a:lnSpc>
              <a:spcBef>
                <a:spcPts val="0"/>
              </a:spcBef>
              <a:buNone/>
            </a:pPr>
            <a:r>
              <a:rPr lang="en-US" sz="2800" u="sng" dirty="0">
                <a:hlinkClick r:id="rId4"/>
              </a:rPr>
              <a:t>ConAppSupport@cde.ca.gov</a:t>
            </a:r>
            <a:endParaRPr lang="en-US" sz="2800" u="sng" dirty="0"/>
          </a:p>
          <a:p>
            <a:pPr marL="0" indent="0" algn="ctr">
              <a:lnSpc>
                <a:spcPct val="100000"/>
              </a:lnSpc>
              <a:spcBef>
                <a:spcPts val="0"/>
              </a:spcBef>
              <a:spcAft>
                <a:spcPts val="1800"/>
              </a:spcAft>
              <a:buNone/>
            </a:pPr>
            <a:endParaRPr lang="en-US" dirty="0"/>
          </a:p>
          <a:p>
            <a:pPr marL="0" indent="0" algn="ctr">
              <a:lnSpc>
                <a:spcPct val="100000"/>
              </a:lnSpc>
              <a:spcBef>
                <a:spcPts val="0"/>
              </a:spcBef>
              <a:spcAft>
                <a:spcPts val="1800"/>
              </a:spcAft>
              <a:buNone/>
            </a:pPr>
            <a:r>
              <a:rPr lang="en-US" b="1" dirty="0">
                <a:cs typeface="Arial"/>
              </a:rPr>
              <a:t>Thank You!</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p:txBody>
          <a:bodyPr/>
          <a:lstStyle/>
          <a:p>
            <a:fld id="{4E637404-0BCF-4192-AEAE-F6A882F231C4}" type="slidenum">
              <a:rPr lang="en-US" altLang="en-US" smtClean="0"/>
              <a:pPr/>
              <a:t>31</a:t>
            </a:fld>
            <a:endParaRPr lang="en-US" altLang="en-US"/>
          </a:p>
        </p:txBody>
      </p:sp>
    </p:spTree>
    <p:extLst>
      <p:ext uri="{BB962C8B-B14F-4D97-AF65-F5344CB8AC3E}">
        <p14:creationId xmlns:p14="http://schemas.microsoft.com/office/powerpoint/2010/main" val="2182070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83B6-E09E-4007-A632-916B93A9CAE5}"/>
              </a:ext>
            </a:extLst>
          </p:cNvPr>
          <p:cNvSpPr>
            <a:spLocks noGrp="1"/>
          </p:cNvSpPr>
          <p:nvPr>
            <p:ph type="title"/>
          </p:nvPr>
        </p:nvSpPr>
        <p:spPr>
          <a:xfrm>
            <a:off x="1096963" y="287338"/>
            <a:ext cx="10058400" cy="1449387"/>
          </a:xfrm>
        </p:spPr>
        <p:txBody>
          <a:bodyPr/>
          <a:lstStyle/>
          <a:p>
            <a:r>
              <a:rPr lang="en-US" dirty="0"/>
              <a:t>Title II, Part A Purpose </a:t>
            </a:r>
            <a:endParaRPr lang="en-US" sz="1800" dirty="0"/>
          </a:p>
        </p:txBody>
      </p:sp>
      <p:sp>
        <p:nvSpPr>
          <p:cNvPr id="3" name="Content Placeholder 2">
            <a:extLst>
              <a:ext uri="{FF2B5EF4-FFF2-40B4-BE49-F238E27FC236}">
                <a16:creationId xmlns:a16="http://schemas.microsoft.com/office/drawing/2014/main" id="{1C3B8C08-E797-4D4A-BD2D-D7FE38FE2E23}"/>
              </a:ext>
            </a:extLst>
          </p:cNvPr>
          <p:cNvSpPr>
            <a:spLocks noGrp="1"/>
          </p:cNvSpPr>
          <p:nvPr>
            <p:ph idx="1"/>
          </p:nvPr>
        </p:nvSpPr>
        <p:spPr>
          <a:xfrm>
            <a:off x="1096963" y="1736725"/>
            <a:ext cx="10058400" cy="4464050"/>
          </a:xfrm>
        </p:spPr>
        <p:txBody>
          <a:bodyPr/>
          <a:lstStyle/>
          <a:p>
            <a:pPr lvl="0">
              <a:lnSpc>
                <a:spcPct val="100000"/>
              </a:lnSpc>
              <a:spcBef>
                <a:spcPts val="0"/>
              </a:spcBef>
              <a:spcAft>
                <a:spcPts val="1800"/>
              </a:spcAft>
            </a:pPr>
            <a:r>
              <a:rPr lang="en-US" sz="2400" dirty="0"/>
              <a:t>Increasing student achievement consistent with the challenging state academic standards</a:t>
            </a:r>
          </a:p>
          <a:p>
            <a:pPr lvl="0">
              <a:lnSpc>
                <a:spcPct val="100000"/>
              </a:lnSpc>
              <a:spcBef>
                <a:spcPts val="0"/>
              </a:spcBef>
              <a:spcAft>
                <a:spcPts val="1800"/>
              </a:spcAft>
            </a:pPr>
            <a:r>
              <a:rPr lang="en-US" sz="2400" dirty="0"/>
              <a:t>Improving the quality and effectiveness of teachers, principals, and other school leaders</a:t>
            </a:r>
          </a:p>
          <a:p>
            <a:pPr lvl="0">
              <a:lnSpc>
                <a:spcPct val="100000"/>
              </a:lnSpc>
              <a:spcBef>
                <a:spcPts val="0"/>
              </a:spcBef>
              <a:spcAft>
                <a:spcPts val="1800"/>
              </a:spcAft>
            </a:pPr>
            <a:r>
              <a:rPr lang="en-US" sz="2400" dirty="0"/>
              <a:t>Increasing the number of teachers, principals, and other school leaders who are effective in improving student academic achievement in schools</a:t>
            </a:r>
          </a:p>
          <a:p>
            <a:pPr lvl="0">
              <a:lnSpc>
                <a:spcPct val="100000"/>
              </a:lnSpc>
              <a:spcBef>
                <a:spcPts val="0"/>
              </a:spcBef>
              <a:spcAft>
                <a:spcPts val="1800"/>
              </a:spcAft>
            </a:pPr>
            <a:r>
              <a:rPr lang="en-US" sz="2400" dirty="0"/>
              <a:t>Providing low-income and minority students greater access to effective teachers, principals, and other school leaders</a:t>
            </a:r>
          </a:p>
          <a:p>
            <a:pPr marL="0" lvl="0" indent="0" algn="r">
              <a:lnSpc>
                <a:spcPct val="100000"/>
              </a:lnSpc>
              <a:spcBef>
                <a:spcPts val="0"/>
              </a:spcBef>
              <a:spcAft>
                <a:spcPts val="0"/>
              </a:spcAft>
              <a:buNone/>
            </a:pPr>
            <a:r>
              <a:rPr lang="en-US" sz="2400" dirty="0"/>
              <a:t>20 </a:t>
            </a:r>
            <a:r>
              <a:rPr lang="en-US" sz="2400" i="1" dirty="0"/>
              <a:t>United States Code </a:t>
            </a:r>
            <a:r>
              <a:rPr lang="en-US" sz="2400" dirty="0"/>
              <a:t>(</a:t>
            </a:r>
            <a:r>
              <a:rPr lang="en-US" sz="2400" i="1" cap="all" dirty="0"/>
              <a:t>U.S.C.</a:t>
            </a:r>
            <a:r>
              <a:rPr lang="en-US" sz="2400" cap="all" dirty="0"/>
              <a:t>)</a:t>
            </a:r>
            <a:r>
              <a:rPr lang="en-US" sz="2400" dirty="0"/>
              <a:t> Section 6601</a:t>
            </a:r>
          </a:p>
        </p:txBody>
      </p:sp>
      <p:sp>
        <p:nvSpPr>
          <p:cNvPr id="4" name="Slide Number Placeholder 3">
            <a:extLst>
              <a:ext uri="{FF2B5EF4-FFF2-40B4-BE49-F238E27FC236}">
                <a16:creationId xmlns:a16="http://schemas.microsoft.com/office/drawing/2014/main" id="{80BFC43A-20E5-48B7-A9A0-248ECB8F6D03}"/>
              </a:ext>
            </a:extLst>
          </p:cNvPr>
          <p:cNvSpPr>
            <a:spLocks noGrp="1"/>
          </p:cNvSpPr>
          <p:nvPr>
            <p:ph type="sldNum" sz="quarter" idx="12"/>
          </p:nvPr>
        </p:nvSpPr>
        <p:spPr/>
        <p:txBody>
          <a:bodyPr/>
          <a:lstStyle/>
          <a:p>
            <a:fld id="{4E637404-0BCF-4192-AEAE-F6A882F231C4}" type="slidenum">
              <a:rPr lang="en-US" altLang="en-US" smtClean="0"/>
              <a:pPr/>
              <a:t>4</a:t>
            </a:fld>
            <a:endParaRPr lang="en-US" altLang="en-US"/>
          </a:p>
        </p:txBody>
      </p:sp>
    </p:spTree>
    <p:extLst>
      <p:ext uri="{BB962C8B-B14F-4D97-AF65-F5344CB8AC3E}">
        <p14:creationId xmlns:p14="http://schemas.microsoft.com/office/powerpoint/2010/main" val="3193100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p:txBody>
          <a:bodyPr>
            <a:normAutofit/>
          </a:bodyPr>
          <a:lstStyle/>
          <a:p>
            <a:r>
              <a:rPr lang="en-US" dirty="0"/>
              <a:t>Applying for Title II, Part A Funds</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1096963" y="1846263"/>
            <a:ext cx="10040937" cy="4354512"/>
          </a:xfrm>
        </p:spPr>
        <p:txBody>
          <a:bodyPr/>
          <a:lstStyle/>
          <a:p>
            <a:pPr marL="0" indent="0">
              <a:buNone/>
            </a:pPr>
            <a:r>
              <a:rPr lang="en-US" sz="2400" dirty="0"/>
              <a:t>In order to apply for Title II, Part A Funds, a local educational agency (LEA) must complete:</a:t>
            </a:r>
          </a:p>
          <a:p>
            <a:pPr lvl="1">
              <a:spcBef>
                <a:spcPts val="1200"/>
              </a:spcBef>
              <a:spcAft>
                <a:spcPts val="200"/>
              </a:spcAft>
            </a:pPr>
            <a:r>
              <a:rPr lang="en-US" dirty="0"/>
              <a:t>Local Control and Accountability Plan (LCAP) </a:t>
            </a:r>
            <a:br>
              <a:rPr lang="en-US" dirty="0"/>
            </a:br>
            <a:r>
              <a:rPr lang="en-US" u="sng" dirty="0">
                <a:solidFill>
                  <a:srgbClr val="0563C1"/>
                </a:solidFill>
                <a:effectLst/>
                <a:ea typeface="Calibri" panose="020F0502020204030204" pitchFamily="34" charset="0"/>
                <a:cs typeface="Times New Roman" panose="02020603050405020304" pitchFamily="18" charset="0"/>
                <a:hlinkClick r:id="rId3" tooltip="LCAP"/>
              </a:rPr>
              <a:t>https://www.cde.ca.gov/re/lc/</a:t>
            </a:r>
            <a:endParaRPr lang="en-US" dirty="0"/>
          </a:p>
          <a:p>
            <a:pPr lvl="1">
              <a:spcBef>
                <a:spcPts val="1200"/>
              </a:spcBef>
              <a:spcAft>
                <a:spcPts val="200"/>
              </a:spcAft>
            </a:pPr>
            <a:r>
              <a:rPr lang="en-US" dirty="0"/>
              <a:t>LCAP Federal Addendum</a:t>
            </a:r>
            <a:br>
              <a:rPr lang="en-US" dirty="0"/>
            </a:br>
            <a:r>
              <a:rPr lang="en-US" dirty="0">
                <a:hlinkClick r:id="rId4" tooltip="LCAP Federal Addendum"/>
              </a:rPr>
              <a:t>https://www.cde.ca.gov/re/lc/addendumguidance.asp</a:t>
            </a:r>
            <a:r>
              <a:rPr lang="en-US" dirty="0"/>
              <a:t> </a:t>
            </a:r>
          </a:p>
          <a:p>
            <a:pPr lvl="1">
              <a:spcBef>
                <a:spcPts val="1200"/>
              </a:spcBef>
              <a:spcAft>
                <a:spcPts val="200"/>
              </a:spcAft>
            </a:pPr>
            <a:r>
              <a:rPr lang="en-US" dirty="0"/>
              <a:t>Consolidated Application (</a:t>
            </a:r>
            <a:r>
              <a:rPr lang="en-US" dirty="0" err="1"/>
              <a:t>ConApp</a:t>
            </a:r>
            <a:r>
              <a:rPr lang="en-US" dirty="0"/>
              <a:t>) and required forms</a:t>
            </a:r>
            <a:br>
              <a:rPr lang="en-US" dirty="0"/>
            </a:br>
            <a:r>
              <a:rPr lang="en-US" dirty="0"/>
              <a:t>CARS logon page: </a:t>
            </a:r>
            <a:r>
              <a:rPr lang="en-US" dirty="0">
                <a:hlinkClick r:id="rId5" tooltip="CARS logon page"/>
              </a:rPr>
              <a:t>https://www3.cde.ca.gov/CARS/app/logon.aspx</a:t>
            </a:r>
            <a:r>
              <a:rPr lang="en-US" dirty="0"/>
              <a:t> </a:t>
            </a:r>
            <a:br>
              <a:rPr lang="en-US" dirty="0"/>
            </a:br>
            <a:r>
              <a:rPr lang="en-US" dirty="0" err="1"/>
              <a:t>ConApp</a:t>
            </a:r>
            <a:r>
              <a:rPr lang="en-US" dirty="0"/>
              <a:t> web page: </a:t>
            </a:r>
            <a:r>
              <a:rPr lang="en-US" u="sng" dirty="0">
                <a:solidFill>
                  <a:srgbClr val="0563C1"/>
                </a:solidFill>
                <a:effectLst/>
                <a:ea typeface="Calibri" panose="020F0502020204030204" pitchFamily="34" charset="0"/>
                <a:cs typeface="Times New Roman" panose="02020603050405020304" pitchFamily="18" charset="0"/>
                <a:hlinkClick r:id="rId6" tooltip="ConApp web page"/>
              </a:rPr>
              <a:t>https://www.cde.ca.gov/fg/aa/co/index.asp</a:t>
            </a:r>
            <a:endParaRPr lang="en-US" dirty="0"/>
          </a:p>
          <a:p>
            <a:pPr marL="384175" lvl="2" indent="0">
              <a:buNone/>
            </a:pPr>
            <a:r>
              <a:rPr lang="en-US" u="sng" dirty="0"/>
              <a:t> </a:t>
            </a: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5</a:t>
            </a:fld>
            <a:endParaRPr lang="en-US" altLang="en-US" dirty="0"/>
          </a:p>
        </p:txBody>
      </p:sp>
    </p:spTree>
    <p:extLst>
      <p:ext uri="{BB962C8B-B14F-4D97-AF65-F5344CB8AC3E}">
        <p14:creationId xmlns:p14="http://schemas.microsoft.com/office/powerpoint/2010/main" val="129859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828D54-A5A3-EC86-0EE1-7EFDD1FEF6EC}"/>
              </a:ext>
            </a:extLst>
          </p:cNvPr>
          <p:cNvSpPr>
            <a:spLocks noGrp="1"/>
          </p:cNvSpPr>
          <p:nvPr>
            <p:ph type="title"/>
          </p:nvPr>
        </p:nvSpPr>
        <p:spPr/>
        <p:txBody>
          <a:bodyPr>
            <a:normAutofit/>
          </a:bodyPr>
          <a:lstStyle/>
          <a:p>
            <a:r>
              <a:rPr lang="en-US" sz="4800" dirty="0" err="1"/>
              <a:t>ConApp</a:t>
            </a:r>
            <a:r>
              <a:rPr lang="en-US" sz="4800" dirty="0"/>
              <a:t> LEA Forms</a:t>
            </a:r>
          </a:p>
        </p:txBody>
      </p:sp>
      <p:pic>
        <p:nvPicPr>
          <p:cNvPr id="9" name="Content Placeholder 8" descr="Screenshot of ConApp's LEA Forms. Long description is provided in the slide notes.">
            <a:extLst>
              <a:ext uri="{FF2B5EF4-FFF2-40B4-BE49-F238E27FC236}">
                <a16:creationId xmlns:a16="http://schemas.microsoft.com/office/drawing/2014/main" id="{4AA77421-79D3-1A54-4072-7A309F31AC50}"/>
              </a:ext>
            </a:extLst>
          </p:cNvPr>
          <p:cNvPicPr>
            <a:picLocks noGrp="1" noChangeAspect="1"/>
          </p:cNvPicPr>
          <p:nvPr>
            <p:ph idx="1"/>
          </p:nvPr>
        </p:nvPicPr>
        <p:blipFill>
          <a:blip r:embed="rId3"/>
          <a:stretch>
            <a:fillRect/>
          </a:stretch>
        </p:blipFill>
        <p:spPr>
          <a:xfrm>
            <a:off x="4123187" y="910998"/>
            <a:ext cx="8068813" cy="2668225"/>
          </a:xfrm>
          <a:ln>
            <a:solidFill>
              <a:schemeClr val="accent1"/>
            </a:solidFill>
          </a:ln>
        </p:spPr>
      </p:pic>
      <p:sp>
        <p:nvSpPr>
          <p:cNvPr id="10" name="Text Placeholder 9">
            <a:extLst>
              <a:ext uri="{FF2B5EF4-FFF2-40B4-BE49-F238E27FC236}">
                <a16:creationId xmlns:a16="http://schemas.microsoft.com/office/drawing/2014/main" id="{333FF866-518B-EC93-C954-FD8D968A9EE8}"/>
              </a:ext>
            </a:extLst>
          </p:cNvPr>
          <p:cNvSpPr>
            <a:spLocks noGrp="1"/>
          </p:cNvSpPr>
          <p:nvPr>
            <p:ph type="body" sz="half" idx="2"/>
          </p:nvPr>
        </p:nvSpPr>
        <p:spPr>
          <a:xfrm>
            <a:off x="4576284" y="4501811"/>
            <a:ext cx="7162618" cy="1639020"/>
          </a:xfrm>
        </p:spPr>
        <p:txBody>
          <a:bodyPr/>
          <a:lstStyle/>
          <a:p>
            <a:r>
              <a:rPr lang="en-US" sz="2400" b="0" i="0" kern="1200" dirty="0">
                <a:solidFill>
                  <a:schemeClr val="tx1"/>
                </a:solidFill>
                <a:effectLst/>
                <a:ea typeface="+mn-ea"/>
                <a:cs typeface="+mn-cs"/>
              </a:rPr>
              <a:t>LEAs may access their </a:t>
            </a:r>
            <a:r>
              <a:rPr lang="en-US" sz="2400" b="0" i="0" kern="1200" dirty="0" err="1">
                <a:solidFill>
                  <a:schemeClr val="tx1"/>
                </a:solidFill>
                <a:effectLst/>
                <a:ea typeface="+mn-ea"/>
                <a:cs typeface="+mn-cs"/>
              </a:rPr>
              <a:t>ConApp</a:t>
            </a:r>
            <a:r>
              <a:rPr lang="en-US" sz="2400" b="0" i="0" kern="1200" dirty="0">
                <a:solidFill>
                  <a:schemeClr val="tx1"/>
                </a:solidFill>
                <a:effectLst/>
                <a:ea typeface="+mn-ea"/>
                <a:cs typeface="+mn-cs"/>
              </a:rPr>
              <a:t> LEA Forms on the CARS logon page: </a:t>
            </a:r>
            <a:r>
              <a:rPr lang="en-US" sz="2400" u="sng" dirty="0">
                <a:solidFill>
                  <a:srgbClr val="0563C1"/>
                </a:solidFill>
                <a:effectLst/>
                <a:ea typeface="Calibri" panose="020F0502020204030204" pitchFamily="34" charset="0"/>
                <a:hlinkClick r:id="rId4" tooltip="CARS logon page"/>
              </a:rPr>
              <a:t>https://www3.cde.ca.gov/CARS/app/logon.aspx</a:t>
            </a:r>
            <a:r>
              <a:rPr lang="en-US" sz="2400" b="0" i="0" kern="1200" dirty="0">
                <a:solidFill>
                  <a:schemeClr val="tx1"/>
                </a:solidFill>
                <a:effectLst/>
                <a:ea typeface="+mn-ea"/>
                <a:cs typeface="+mn-cs"/>
              </a:rPr>
              <a:t>. </a:t>
            </a:r>
          </a:p>
          <a:p>
            <a:endParaRPr lang="en-US" dirty="0"/>
          </a:p>
        </p:txBody>
      </p:sp>
      <p:sp>
        <p:nvSpPr>
          <p:cNvPr id="4" name="Slide Number Placeholder 3">
            <a:extLst>
              <a:ext uri="{FF2B5EF4-FFF2-40B4-BE49-F238E27FC236}">
                <a16:creationId xmlns:a16="http://schemas.microsoft.com/office/drawing/2014/main" id="{D3183C7A-AA43-81F2-C952-8746296C5415}"/>
              </a:ext>
            </a:extLst>
          </p:cNvPr>
          <p:cNvSpPr>
            <a:spLocks noGrp="1"/>
          </p:cNvSpPr>
          <p:nvPr>
            <p:ph type="sldNum" sz="quarter" idx="12"/>
          </p:nvPr>
        </p:nvSpPr>
        <p:spPr/>
        <p:txBody>
          <a:bodyPr/>
          <a:lstStyle/>
          <a:p>
            <a:fld id="{4E637404-0BCF-4192-AEAE-F6A882F231C4}" type="slidenum">
              <a:rPr lang="en-US" altLang="en-US" smtClean="0"/>
              <a:pPr/>
              <a:t>6</a:t>
            </a:fld>
            <a:endParaRPr lang="en-US" altLang="en-US"/>
          </a:p>
        </p:txBody>
      </p:sp>
    </p:spTree>
    <p:extLst>
      <p:ext uri="{BB962C8B-B14F-4D97-AF65-F5344CB8AC3E}">
        <p14:creationId xmlns:p14="http://schemas.microsoft.com/office/powerpoint/2010/main" val="1520978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65F9-9691-25F5-AC55-F4000ECC6D70}"/>
              </a:ext>
            </a:extLst>
          </p:cNvPr>
          <p:cNvSpPr>
            <a:spLocks noGrp="1"/>
          </p:cNvSpPr>
          <p:nvPr>
            <p:ph type="title"/>
          </p:nvPr>
        </p:nvSpPr>
        <p:spPr/>
        <p:txBody>
          <a:bodyPr/>
          <a:lstStyle/>
          <a:p>
            <a:r>
              <a:rPr lang="en-US" sz="4800" dirty="0"/>
              <a:t>Certification of Assurances</a:t>
            </a:r>
            <a:endParaRPr lang="en-US" dirty="0"/>
          </a:p>
        </p:txBody>
      </p:sp>
      <p:sp>
        <p:nvSpPr>
          <p:cNvPr id="3" name="Content Placeholder 2">
            <a:extLst>
              <a:ext uri="{FF2B5EF4-FFF2-40B4-BE49-F238E27FC236}">
                <a16:creationId xmlns:a16="http://schemas.microsoft.com/office/drawing/2014/main" id="{969C6DF3-6DA0-6C51-6C5F-A1F1760D3F23}"/>
              </a:ext>
            </a:extLst>
          </p:cNvPr>
          <p:cNvSpPr>
            <a:spLocks noGrp="1"/>
          </p:cNvSpPr>
          <p:nvPr>
            <p:ph idx="1"/>
          </p:nvPr>
        </p:nvSpPr>
        <p:spPr/>
        <p:txBody>
          <a:bodyPr/>
          <a:lstStyle/>
          <a:p>
            <a:r>
              <a:rPr lang="en-US" dirty="0"/>
              <a:t>Required to submit every fiscal year (FY). </a:t>
            </a:r>
          </a:p>
          <a:p>
            <a:r>
              <a:rPr lang="en-US" dirty="0"/>
              <a:t>Must be certified, before certifying any other data.</a:t>
            </a:r>
          </a:p>
          <a:p>
            <a:r>
              <a:rPr lang="en-US" dirty="0"/>
              <a:t>This form can only be submitted by a CARS user with the role of Authorized Representative. </a:t>
            </a:r>
          </a:p>
          <a:p>
            <a:r>
              <a:rPr lang="en-US" dirty="0"/>
              <a:t>The Authorized Representative’s signature is required to certify that all applicable state and federal rules and regulations will be observed.</a:t>
            </a:r>
          </a:p>
          <a:p>
            <a:r>
              <a:rPr lang="en-US" dirty="0"/>
              <a:t>Instructions: </a:t>
            </a:r>
            <a:r>
              <a:rPr lang="en-US" sz="2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tooltip="Certification of Assurances Instructions"/>
              </a:rPr>
              <a:t>https://www.cde.ca.gov/fg/aa/co/ca24sinsca.asp</a:t>
            </a:r>
            <a:endParaRPr lang="en-US" dirty="0"/>
          </a:p>
          <a:p>
            <a:pPr marL="0" indent="0">
              <a:buNone/>
            </a:pPr>
            <a:endParaRPr lang="en-US" dirty="0"/>
          </a:p>
          <a:p>
            <a:endParaRPr lang="en-US" b="1" dirty="0"/>
          </a:p>
          <a:p>
            <a:pPr marL="0" indent="0">
              <a:buNone/>
            </a:pPr>
            <a:endParaRPr lang="en-US" b="1" dirty="0"/>
          </a:p>
        </p:txBody>
      </p:sp>
      <p:sp>
        <p:nvSpPr>
          <p:cNvPr id="4" name="Slide Number Placeholder 3">
            <a:extLst>
              <a:ext uri="{FF2B5EF4-FFF2-40B4-BE49-F238E27FC236}">
                <a16:creationId xmlns:a16="http://schemas.microsoft.com/office/drawing/2014/main" id="{AF5F978C-7962-0721-11FE-742161F21BE4}"/>
              </a:ext>
            </a:extLst>
          </p:cNvPr>
          <p:cNvSpPr>
            <a:spLocks noGrp="1"/>
          </p:cNvSpPr>
          <p:nvPr>
            <p:ph type="sldNum" sz="quarter" idx="12"/>
          </p:nvPr>
        </p:nvSpPr>
        <p:spPr/>
        <p:txBody>
          <a:bodyPr/>
          <a:lstStyle/>
          <a:p>
            <a:fld id="{4E637404-0BCF-4192-AEAE-F6A882F231C4}" type="slidenum">
              <a:rPr lang="en-US" altLang="en-US" smtClean="0"/>
              <a:pPr/>
              <a:t>7</a:t>
            </a:fld>
            <a:endParaRPr lang="en-US" altLang="en-US"/>
          </a:p>
        </p:txBody>
      </p:sp>
    </p:spTree>
    <p:extLst>
      <p:ext uri="{BB962C8B-B14F-4D97-AF65-F5344CB8AC3E}">
        <p14:creationId xmlns:p14="http://schemas.microsoft.com/office/powerpoint/2010/main" val="3536369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0B4E32-D2B9-2C18-BA46-85015BBD094D}"/>
              </a:ext>
            </a:extLst>
          </p:cNvPr>
          <p:cNvSpPr>
            <a:spLocks noGrp="1"/>
          </p:cNvSpPr>
          <p:nvPr>
            <p:ph type="title"/>
          </p:nvPr>
        </p:nvSpPr>
        <p:spPr>
          <a:xfrm>
            <a:off x="282633" y="374072"/>
            <a:ext cx="3507971" cy="3054927"/>
          </a:xfrm>
        </p:spPr>
        <p:txBody>
          <a:bodyPr>
            <a:normAutofit/>
          </a:bodyPr>
          <a:lstStyle/>
          <a:p>
            <a:r>
              <a:rPr lang="en-US" sz="4800" dirty="0"/>
              <a:t>Certification of Assurances (2)</a:t>
            </a:r>
          </a:p>
        </p:txBody>
      </p:sp>
      <p:pic>
        <p:nvPicPr>
          <p:cNvPr id="9" name="Content Placeholder 8" descr="A screenshot of Certification of Assurances Form.  Link and description provided in the slide notes.">
            <a:extLst>
              <a:ext uri="{FF2B5EF4-FFF2-40B4-BE49-F238E27FC236}">
                <a16:creationId xmlns:a16="http://schemas.microsoft.com/office/drawing/2014/main" id="{A4E3EB82-70F7-B6E4-7737-44B475B365B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271963" y="740926"/>
            <a:ext cx="7631112" cy="5198348"/>
          </a:xfrm>
          <a:ln>
            <a:solidFill>
              <a:schemeClr val="accent1"/>
            </a:solidFill>
          </a:ln>
        </p:spPr>
      </p:pic>
      <p:sp>
        <p:nvSpPr>
          <p:cNvPr id="4" name="Slide Number Placeholder 3">
            <a:extLst>
              <a:ext uri="{FF2B5EF4-FFF2-40B4-BE49-F238E27FC236}">
                <a16:creationId xmlns:a16="http://schemas.microsoft.com/office/drawing/2014/main" id="{3785B4DB-DA4B-A675-228F-F91261E963D8}"/>
              </a:ext>
            </a:extLst>
          </p:cNvPr>
          <p:cNvSpPr>
            <a:spLocks noGrp="1"/>
          </p:cNvSpPr>
          <p:nvPr>
            <p:ph type="sldNum" sz="quarter" idx="12"/>
          </p:nvPr>
        </p:nvSpPr>
        <p:spPr/>
        <p:txBody>
          <a:bodyPr/>
          <a:lstStyle/>
          <a:p>
            <a:fld id="{4E637404-0BCF-4192-AEAE-F6A882F231C4}" type="slidenum">
              <a:rPr lang="en-US" altLang="en-US" smtClean="0"/>
              <a:pPr/>
              <a:t>8</a:t>
            </a:fld>
            <a:endParaRPr lang="en-US" altLang="en-US"/>
          </a:p>
        </p:txBody>
      </p:sp>
    </p:spTree>
    <p:extLst>
      <p:ext uri="{BB962C8B-B14F-4D97-AF65-F5344CB8AC3E}">
        <p14:creationId xmlns:p14="http://schemas.microsoft.com/office/powerpoint/2010/main" val="3639139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p:txBody>
          <a:bodyPr/>
          <a:lstStyle/>
          <a:p>
            <a:r>
              <a:rPr lang="en-US" sz="4800" dirty="0"/>
              <a:t>Legal Assurances </a:t>
            </a:r>
            <a:endParaRPr lang="en-US" dirty="0"/>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1235033" y="1842869"/>
            <a:ext cx="9920329" cy="4357906"/>
          </a:xfrm>
        </p:spPr>
        <p:txBody>
          <a:bodyPr/>
          <a:lstStyle/>
          <a:p>
            <a:pPr marL="0" lvl="1" indent="0">
              <a:lnSpc>
                <a:spcPct val="100000"/>
              </a:lnSpc>
              <a:spcBef>
                <a:spcPts val="0"/>
              </a:spcBef>
              <a:spcAft>
                <a:spcPts val="1800"/>
              </a:spcAft>
              <a:buNone/>
            </a:pPr>
            <a:r>
              <a:rPr lang="en-US" sz="2400" dirty="0"/>
              <a:t>Consolidated Application Legal Assurances </a:t>
            </a:r>
            <a:r>
              <a:rPr lang="en-US" sz="2400" dirty="0">
                <a:hlinkClick r:id="rId3" tooltip="Consolidated Application Legal Assurances"/>
              </a:rPr>
              <a:t>https://www.cde.ca.gov/fg/aa/co/ca24assurancestoc.asp</a:t>
            </a:r>
            <a:endParaRPr lang="en-US" sz="2000" dirty="0">
              <a:cs typeface="Calibri"/>
            </a:endParaRPr>
          </a:p>
          <a:p>
            <a:pPr lvl="1">
              <a:spcBef>
                <a:spcPts val="1200"/>
              </a:spcBef>
            </a:pPr>
            <a:r>
              <a:rPr lang="en-US" dirty="0"/>
              <a:t>General Assurances</a:t>
            </a:r>
            <a:br>
              <a:rPr lang="en-US" dirty="0"/>
            </a:br>
            <a:r>
              <a:rPr lang="en-US" dirty="0">
                <a:hlinkClick r:id="rId4" tooltip="General Assurances"/>
              </a:rPr>
              <a:t>https://www.cde.ca.gov/fg/fo/fm/generalassurances2024-25.asp</a:t>
            </a:r>
            <a:r>
              <a:rPr lang="en-US" dirty="0"/>
              <a:t> </a:t>
            </a:r>
            <a:endParaRPr lang="en-US" u="sng" dirty="0"/>
          </a:p>
          <a:p>
            <a:pPr lvl="1">
              <a:spcBef>
                <a:spcPts val="1200"/>
              </a:spcBef>
            </a:pPr>
            <a:r>
              <a:rPr lang="en-US" dirty="0"/>
              <a:t>LEA Plan General Assurances</a:t>
            </a:r>
            <a:br>
              <a:rPr lang="en-US" dirty="0"/>
            </a:br>
            <a:r>
              <a:rPr lang="en-US" dirty="0">
                <a:hlinkClick r:id="rId5" tooltip="LEA Plan General Assurances"/>
              </a:rPr>
              <a:t>https://www.cde.ca.gov/fg/aa/co/ca24assuranceleaplan.asp</a:t>
            </a:r>
            <a:r>
              <a:rPr lang="en-US" dirty="0"/>
              <a:t> </a:t>
            </a:r>
            <a:endParaRPr lang="en-US" u="sng" dirty="0"/>
          </a:p>
          <a:p>
            <a:pPr lvl="1">
              <a:spcBef>
                <a:spcPts val="1200"/>
              </a:spcBef>
            </a:pPr>
            <a:r>
              <a:rPr lang="en-US" dirty="0"/>
              <a:t>Title II, Part A, Supporting Effective Instruction (SEI) Assurances</a:t>
            </a:r>
            <a:br>
              <a:rPr lang="en-US" dirty="0"/>
            </a:br>
            <a:r>
              <a:rPr lang="en-US" dirty="0">
                <a:hlinkClick r:id="rId6" tooltip="Title II, Part A, SEI Assurances"/>
              </a:rPr>
              <a:t>https://www.cde.ca.gov/fg/aa/co/ca24assurancet2seins.asp</a:t>
            </a:r>
            <a:r>
              <a:rPr lang="en-US" dirty="0"/>
              <a:t> </a:t>
            </a:r>
          </a:p>
          <a:p>
            <a:pPr marL="400050" lvl="2" indent="0">
              <a:lnSpc>
                <a:spcPct val="100000"/>
              </a:lnSpc>
              <a:spcBef>
                <a:spcPts val="1200"/>
              </a:spcBef>
              <a:spcAft>
                <a:spcPts val="0"/>
              </a:spcAft>
              <a:buNone/>
            </a:pPr>
            <a:r>
              <a:rPr lang="en-US" dirty="0"/>
              <a:t>						</a:t>
            </a:r>
            <a:r>
              <a:rPr lang="en-US" dirty="0">
                <a:solidFill>
                  <a:schemeClr val="tx1"/>
                </a:solidFill>
                <a:latin typeface="+mj-lt"/>
              </a:rPr>
              <a:t>20 </a:t>
            </a:r>
            <a:r>
              <a:rPr lang="en-US" i="1" cap="all" dirty="0">
                <a:solidFill>
                  <a:schemeClr val="tx1"/>
                </a:solidFill>
                <a:latin typeface="+mj-lt"/>
              </a:rPr>
              <a:t>U.S.C. </a:t>
            </a:r>
            <a:r>
              <a:rPr lang="en-US" b="0" i="0" dirty="0">
                <a:solidFill>
                  <a:schemeClr val="tx1"/>
                </a:solidFill>
                <a:effectLst/>
                <a:latin typeface="+mj-lt"/>
              </a:rPr>
              <a:t>Section(b)(2) </a:t>
            </a:r>
            <a:endParaRPr lang="en-US" dirty="0">
              <a:solidFill>
                <a:schemeClr val="tx1"/>
              </a:solidFill>
              <a:latin typeface="+mj-lt"/>
            </a:endParaRP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9</a:t>
            </a:fld>
            <a:endParaRPr lang="en-US" altLang="en-US"/>
          </a:p>
        </p:txBody>
      </p:sp>
    </p:spTree>
    <p:extLst>
      <p:ext uri="{BB962C8B-B14F-4D97-AF65-F5344CB8AC3E}">
        <p14:creationId xmlns:p14="http://schemas.microsoft.com/office/powerpoint/2010/main" val="3603690708"/>
      </p:ext>
    </p:extLst>
  </p:cSld>
  <p:clrMapOvr>
    <a:masterClrMapping/>
  </p:clrMapOvr>
</p:sld>
</file>

<file path=ppt/theme/theme1.xml><?xml version="1.0" encoding="utf-8"?>
<a:theme xmlns:a="http://schemas.openxmlformats.org/drawingml/2006/main" name="Retrospect">
  <a:themeElements>
    <a:clrScheme name="Custom 7">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0070C0"/>
      </a:hlink>
      <a:folHlink>
        <a:srgbClr val="306374"/>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8587</Words>
  <Application>Microsoft Office PowerPoint</Application>
  <PresentationFormat>Widescreen</PresentationFormat>
  <Paragraphs>726</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Aptos</vt:lpstr>
      <vt:lpstr>Arial</vt:lpstr>
      <vt:lpstr>Calibri</vt:lpstr>
      <vt:lpstr>Helvetica Neue</vt:lpstr>
      <vt:lpstr>Retrospect</vt:lpstr>
      <vt:lpstr>Title II, Part A Consolidated Application &amp; Reporting System (CARS)</vt:lpstr>
      <vt:lpstr>Check In</vt:lpstr>
      <vt:lpstr>Agenda</vt:lpstr>
      <vt:lpstr>Title II, Part A Purpose </vt:lpstr>
      <vt:lpstr>Applying for Title II, Part A Funds</vt:lpstr>
      <vt:lpstr>ConApp LEA Forms</vt:lpstr>
      <vt:lpstr>Certification of Assurances</vt:lpstr>
      <vt:lpstr>Certification of Assurances (2)</vt:lpstr>
      <vt:lpstr>Legal Assurances </vt:lpstr>
      <vt:lpstr>Legal Assurances (2) </vt:lpstr>
      <vt:lpstr>Title II, Part A SEI Assurances</vt:lpstr>
      <vt:lpstr>Protected Prayer Certification</vt:lpstr>
      <vt:lpstr>Protected Prayer Certification (2) </vt:lpstr>
      <vt:lpstr>LCAP Federal Addendum Certification</vt:lpstr>
      <vt:lpstr>LCAP Federal Addendum Certification </vt:lpstr>
      <vt:lpstr>Application for Funding</vt:lpstr>
      <vt:lpstr>Application for Funding (2)</vt:lpstr>
      <vt:lpstr>2024-25 CARS Title II, Part A  Spring Forms</vt:lpstr>
      <vt:lpstr>2024–25 Nonprofit Private School Consultation </vt:lpstr>
      <vt:lpstr>2024–25 Nonprofit Private School Consultation (2)</vt:lpstr>
      <vt:lpstr>2023–24 Expenditure Deadline</vt:lpstr>
      <vt:lpstr>2023–24  Title II, Part A Fiscal Year Expenditure Report,  12 Months</vt:lpstr>
      <vt:lpstr>2023–24  Title II, Part A Fiscal Year Expenditure Report,  12 Months (2)</vt:lpstr>
      <vt:lpstr>2023–24  Title II, Part A Fiscal Year Expenditure Report,  12 Months (3)</vt:lpstr>
      <vt:lpstr>2022–23 Expenditure Deadline</vt:lpstr>
      <vt:lpstr>2022–23  Title II, Part A Fiscal Year Expenditure Report,  24 Months</vt:lpstr>
      <vt:lpstr>2022–23  Title II, Part A Fiscal Year Expenditure Report,  24 Months (2)</vt:lpstr>
      <vt:lpstr>2022–23  Title II, Part A Fiscal Year Expenditure Report,  24 Months (3)</vt:lpstr>
      <vt:lpstr>Important Dates</vt:lpstr>
      <vt:lpstr>Resources</vt:lpstr>
      <vt:lpstr>Contacts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CARS Spring Webinar - Professional Learning (CA Dept. of Education)</dc:title>
  <dc:subject>Requirements for Title II, Part A Application and Funding utilizing the Consolidated Application and Reporting System (CARS) 2024-25 Spring Release forms.Requirements for Title II, Part A Application and Funding utilizing the Consolidated Application and Reporting System (CARS) 2024-25 Spring Release forms.</dc:subject>
  <dc:creator/>
  <cp:lastModifiedBy/>
  <cp:revision>1</cp:revision>
  <dcterms:created xsi:type="dcterms:W3CDTF">2024-06-20T18:54:57Z</dcterms:created>
  <dcterms:modified xsi:type="dcterms:W3CDTF">2024-06-20T18:55:17Z</dcterms:modified>
</cp:coreProperties>
</file>