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23"/>
  </p:notesMasterIdLst>
  <p:handoutMasterIdLst>
    <p:handoutMasterId r:id="rId24"/>
  </p:handoutMasterIdLst>
  <p:sldIdLst>
    <p:sldId id="484" r:id="rId2"/>
    <p:sldId id="555" r:id="rId3"/>
    <p:sldId id="524" r:id="rId4"/>
    <p:sldId id="507" r:id="rId5"/>
    <p:sldId id="543" r:id="rId6"/>
    <p:sldId id="544" r:id="rId7"/>
    <p:sldId id="545" r:id="rId8"/>
    <p:sldId id="547" r:id="rId9"/>
    <p:sldId id="565" r:id="rId10"/>
    <p:sldId id="566" r:id="rId11"/>
    <p:sldId id="552" r:id="rId12"/>
    <p:sldId id="559" r:id="rId13"/>
    <p:sldId id="567" r:id="rId14"/>
    <p:sldId id="568" r:id="rId15"/>
    <p:sldId id="564" r:id="rId16"/>
    <p:sldId id="561" r:id="rId17"/>
    <p:sldId id="562" r:id="rId18"/>
    <p:sldId id="563" r:id="rId19"/>
    <p:sldId id="541" r:id="rId20"/>
    <p:sldId id="550" r:id="rId21"/>
    <p:sldId id="551" r:id="rId22"/>
  </p:sldIdLst>
  <p:sldSz cx="12192000" cy="6858000"/>
  <p:notesSz cx="7099300" cy="9385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5B9F4F-F43A-2CAF-4E77-AF5F5C39B568}" name="Alyssa Khan" initials="AK" userId="S::AKhan@cde.ca.gov::878f0677-0350-471e-a3eb-37181a1d21f5" providerId="AD"/>
  <p188:author id="{4CFB55C7-5823-384C-0C6C-7575E9996438}" name="Jill Johnson" initials="JJ" userId="S::JJohnson@cde.ca.gov::f2435860-8eb9-4cb3-9a14-b62278bc94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tty Colvin" initials="PC" lastIdx="5" clrIdx="0"/>
  <p:cmAuthor id="2" name="Wendy Raemaeker" initials="WR" lastIdx="4" clrIdx="1">
    <p:extLst>
      <p:ext uri="{19B8F6BF-5375-455C-9EA6-DF929625EA0E}">
        <p15:presenceInfo xmlns:p15="http://schemas.microsoft.com/office/powerpoint/2012/main" userId="S::wraemaeker@cde.ca.gov::49377af1-255d-49ef-89c4-e7f5dc64cb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66"/>
    <a:srgbClr val="FFFF00"/>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333" autoAdjust="0"/>
  </p:normalViewPr>
  <p:slideViewPr>
    <p:cSldViewPr snapToGrid="0">
      <p:cViewPr>
        <p:scale>
          <a:sx n="60" d="100"/>
          <a:sy n="60" d="100"/>
        </p:scale>
        <p:origin x="840" y="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8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2" y="0"/>
            <a:ext cx="3077006" cy="471189"/>
          </a:xfrm>
          <a:prstGeom prst="rect">
            <a:avLst/>
          </a:prstGeom>
        </p:spPr>
        <p:txBody>
          <a:bodyPr vert="horz" lIns="94193" tIns="47097" rIns="94193" bIns="4709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4020687" y="0"/>
            <a:ext cx="3077006" cy="471189"/>
          </a:xfrm>
          <a:prstGeom prst="rect">
            <a:avLst/>
          </a:prstGeom>
        </p:spPr>
        <p:txBody>
          <a:bodyPr vert="horz" lIns="94193" tIns="47097" rIns="94193" bIns="47097"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3/4/2025</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2" y="8914113"/>
            <a:ext cx="3077006" cy="471189"/>
          </a:xfrm>
          <a:prstGeom prst="rect">
            <a:avLst/>
          </a:prstGeom>
        </p:spPr>
        <p:txBody>
          <a:bodyPr vert="horz" lIns="94193" tIns="47097" rIns="94193" bIns="47097"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4020687" y="8914113"/>
            <a:ext cx="3077006" cy="471189"/>
          </a:xfrm>
          <a:prstGeom prst="rect">
            <a:avLst/>
          </a:prstGeom>
        </p:spPr>
        <p:txBody>
          <a:bodyPr vert="horz" wrap="square" lIns="94193" tIns="47097" rIns="94193" bIns="47097"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2" y="0"/>
            <a:ext cx="3077006" cy="471189"/>
          </a:xfrm>
          <a:prstGeom prst="rect">
            <a:avLst/>
          </a:prstGeom>
        </p:spPr>
        <p:txBody>
          <a:bodyPr vert="horz" lIns="94193" tIns="47097" rIns="94193" bIns="4709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4020687" y="0"/>
            <a:ext cx="3077006" cy="471189"/>
          </a:xfrm>
          <a:prstGeom prst="rect">
            <a:avLst/>
          </a:prstGeom>
        </p:spPr>
        <p:txBody>
          <a:bodyPr vert="horz" lIns="94193" tIns="47097" rIns="94193" bIns="47097"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3/4/2025</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3" tIns="47097" rIns="94193" bIns="47097"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10573" y="4516356"/>
            <a:ext cx="5678154" cy="3695781"/>
          </a:xfrm>
          <a:prstGeom prst="rect">
            <a:avLst/>
          </a:prstGeom>
        </p:spPr>
        <p:txBody>
          <a:bodyPr vert="horz" lIns="94193" tIns="47097" rIns="94193" bIns="4709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2" y="8914113"/>
            <a:ext cx="3077006" cy="471189"/>
          </a:xfrm>
          <a:prstGeom prst="rect">
            <a:avLst/>
          </a:prstGeom>
        </p:spPr>
        <p:txBody>
          <a:bodyPr vert="horz" lIns="94193" tIns="47097" rIns="94193" bIns="4709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4020687" y="8914113"/>
            <a:ext cx="3077006" cy="471189"/>
          </a:xfrm>
          <a:prstGeom prst="rect">
            <a:avLst/>
          </a:prstGeom>
        </p:spPr>
        <p:txBody>
          <a:bodyPr vert="horz" wrap="square" lIns="94193" tIns="47097" rIns="94193" bIns="47097"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a:defRPr/>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1150953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a:p>
        </p:txBody>
      </p:sp>
    </p:spTree>
    <p:extLst>
      <p:ext uri="{BB962C8B-B14F-4D97-AF65-F5344CB8AC3E}">
        <p14:creationId xmlns:p14="http://schemas.microsoft.com/office/powerpoint/2010/main" val="3508240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86936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174339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2999272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22308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78029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1467228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18</a:t>
            </a:fld>
            <a:endParaRPr lang="en-US" altLang="en-US"/>
          </a:p>
        </p:txBody>
      </p:sp>
    </p:spTree>
    <p:extLst>
      <p:ext uri="{BB962C8B-B14F-4D97-AF65-F5344CB8AC3E}">
        <p14:creationId xmlns:p14="http://schemas.microsoft.com/office/powerpoint/2010/main" val="2592650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180795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1163696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0"/>
              </a:spcBef>
              <a:spcAft>
                <a:spcPts val="1617"/>
              </a:spcAft>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414877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2183" lvl="1"/>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72417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78124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eaLnBrk="1" fontAlgn="auto" hangingPunct="1">
              <a:spcBef>
                <a:spcPts val="0"/>
              </a:spcBef>
              <a:spcAft>
                <a:spcPts val="0"/>
              </a:spcAft>
              <a:defRPr/>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130338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4274736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3495662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2102127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2468473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1664" y="2175857"/>
            <a:ext cx="3507971" cy="2506286"/>
          </a:xfrm>
        </p:spPr>
        <p:txBody>
          <a:bodyPr anchor="ctr">
            <a:normAutofit/>
          </a:bodyPr>
          <a:lstStyle>
            <a:lvl1pPr>
              <a:lnSpc>
                <a:spcPct val="100000"/>
              </a:lnSpc>
              <a:spcBef>
                <a:spcPts val="600"/>
              </a:spcBef>
              <a:spcAft>
                <a:spcPts val="600"/>
              </a:spcAft>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3/4/2025</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nchor="ctr"/>
          <a:lstStyle>
            <a:lvl1pPr algn="ctr">
              <a:lnSpc>
                <a:spcPct val="85000"/>
              </a:lnSpc>
              <a:defRPr sz="8000" spc="-5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chor="ctr">
            <a:normAutofit/>
          </a:bodyPr>
          <a:lstStyle>
            <a:lvl1pPr marL="0" indent="0" algn="ctr">
              <a:buNone/>
              <a:defRPr sz="2400"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3/4/2025</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3/4/2025</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3/4/2025</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3/4/2025</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3/4/2025</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3/4/2025</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3/4/2025</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FFFFFF"/>
                </a:solidFill>
              </a:defRPr>
            </a:lvl1pPr>
          </a:lstStyle>
          <a:p>
            <a:fld id="{656B5D5F-D17C-47AF-ABAD-5B5AC67F55FA}" type="slidenum">
              <a:rPr lang="en-US" altLang="en-US" smtClean="0"/>
              <a:pPr/>
              <a:t>‹#›</a:t>
            </a:fld>
            <a:endParaRPr lang="en-US" altLang="en-US" dirty="0"/>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 id="2147483779" r:id="rId11"/>
  </p:sldLayoutIdLst>
  <p:hf hdr="0" ftr="0" dt="0"/>
  <p:txStyles>
    <p:titleStyle>
      <a:lvl1pPr algn="l" rtl="0" eaLnBrk="0" fontAlgn="base" hangingPunct="0">
        <a:lnSpc>
          <a:spcPct val="85000"/>
        </a:lnSpc>
        <a:spcBef>
          <a:spcPct val="0"/>
        </a:spcBef>
        <a:spcAft>
          <a:spcPct val="0"/>
        </a:spcAft>
        <a:defRPr sz="4800" kern="1200" spc="-50">
          <a:solidFill>
            <a:schemeClr val="tx1"/>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457200" indent="-228600" algn="l" rtl="0" eaLnBrk="0" fontAlgn="base" hangingPunct="0">
        <a:lnSpc>
          <a:spcPct val="100000"/>
        </a:lnSpc>
        <a:spcBef>
          <a:spcPts val="1200"/>
        </a:spcBef>
        <a:spcAft>
          <a:spcPts val="200"/>
        </a:spcAft>
        <a:buSzPct val="100000"/>
        <a:buFont typeface="Arial" panose="020B0604020202020204" pitchFamily="34" charset="0"/>
        <a:buChar char="•"/>
        <a:defRPr sz="2400" kern="1200">
          <a:solidFill>
            <a:schemeClr val="tx1"/>
          </a:solidFill>
          <a:latin typeface="+mn-lt"/>
          <a:ea typeface="+mn-ea"/>
          <a:cs typeface="+mn-cs"/>
        </a:defRPr>
      </a:lvl1pPr>
      <a:lvl2pPr marL="914400" indent="-228600" algn="l" rtl="0" eaLnBrk="0" fontAlgn="base" hangingPunct="0">
        <a:lnSpc>
          <a:spcPct val="100000"/>
        </a:lnSpc>
        <a:spcBef>
          <a:spcPts val="200"/>
        </a:spcBef>
        <a:spcAft>
          <a:spcPts val="400"/>
        </a:spcAft>
        <a:buFont typeface="Calibri" panose="020F0502020204030204" pitchFamily="34" charset="0"/>
        <a:buChar char="◦"/>
        <a:defRPr sz="2400" kern="1200">
          <a:solidFill>
            <a:schemeClr val="tx1"/>
          </a:solidFill>
          <a:latin typeface="+mn-lt"/>
          <a:ea typeface="+mn-ea"/>
          <a:cs typeface="+mn-cs"/>
        </a:defRPr>
      </a:lvl2pPr>
      <a:lvl3pPr marL="1371600" indent="-228600" algn="l" rtl="0" eaLnBrk="0" fontAlgn="base" hangingPunct="0">
        <a:lnSpc>
          <a:spcPct val="100000"/>
        </a:lnSpc>
        <a:spcBef>
          <a:spcPts val="200"/>
        </a:spcBef>
        <a:spcAft>
          <a:spcPts val="400"/>
        </a:spcAft>
        <a:buFont typeface="Calibri" panose="020F0502020204030204" pitchFamily="34" charset="0"/>
        <a:buChar char="◦"/>
        <a:defRPr sz="2400" kern="1200">
          <a:solidFill>
            <a:schemeClr val="tx1"/>
          </a:solidFill>
          <a:latin typeface="+mn-lt"/>
          <a:ea typeface="+mn-ea"/>
          <a:cs typeface="+mn-cs"/>
        </a:defRPr>
      </a:lvl3pPr>
      <a:lvl4pPr marL="1828800" indent="-228600" algn="l" rtl="0" eaLnBrk="0" fontAlgn="base" hangingPunct="0">
        <a:lnSpc>
          <a:spcPct val="100000"/>
        </a:lnSpc>
        <a:spcBef>
          <a:spcPts val="200"/>
        </a:spcBef>
        <a:spcAft>
          <a:spcPts val="400"/>
        </a:spcAft>
        <a:buFont typeface="Calibri" panose="020F0502020204030204" pitchFamily="34" charset="0"/>
        <a:buChar char="◦"/>
        <a:defRPr sz="2400" kern="1200">
          <a:solidFill>
            <a:schemeClr val="tx1"/>
          </a:solidFill>
          <a:latin typeface="+mn-lt"/>
          <a:ea typeface="+mn-ea"/>
          <a:cs typeface="+mn-cs"/>
        </a:defRPr>
      </a:lvl4pPr>
      <a:lvl5pPr marL="2286000" indent="-228600" algn="l" rtl="0" eaLnBrk="0" fontAlgn="base" hangingPunct="0">
        <a:lnSpc>
          <a:spcPct val="100000"/>
        </a:lnSpc>
        <a:spcBef>
          <a:spcPts val="200"/>
        </a:spcBef>
        <a:spcAft>
          <a:spcPts val="400"/>
        </a:spcAft>
        <a:buFont typeface="Calibri" panose="020F0502020204030204" pitchFamily="34" charset="0"/>
        <a:buChar char="◦"/>
        <a:defRPr sz="2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e.ca.gov/ci/pl/title2parta.asp"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mailto:join-consolidated-application@mlist.cde.ca.gov" TargetMode="External"/><Relationship Id="rId5" Type="http://schemas.openxmlformats.org/officeDocument/2006/relationships/hyperlink" Target="http://www.cde.ca.gov/fg/aa/co/cars.asp" TargetMode="External"/><Relationship Id="rId4" Type="http://schemas.openxmlformats.org/officeDocument/2006/relationships/hyperlink" Target="mailto:join-Title-II@mlist.cde.ca.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mailto:ConAppSupport@cde.c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485502" y="758952"/>
            <a:ext cx="9152313" cy="3566160"/>
          </a:xfrm>
        </p:spPr>
        <p:txBody>
          <a:bodyPr anchor="ctr">
            <a:normAutofit/>
          </a:bodyPr>
          <a:lstStyle/>
          <a:p>
            <a:r>
              <a:rPr lang="en-US" sz="6000" dirty="0"/>
              <a:t>Title II, Part A</a:t>
            </a:r>
            <a:br>
              <a:rPr lang="en-US" sz="6000" dirty="0"/>
            </a:br>
            <a:r>
              <a:rPr lang="en-US" sz="6000" dirty="0"/>
              <a:t>Consolidated Application and Reporting System</a:t>
            </a: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486025" y="4456113"/>
            <a:ext cx="9155113" cy="1643062"/>
          </a:xfrm>
        </p:spPr>
        <p:txBody>
          <a:bodyPr rtlCol="0">
            <a:noAutofit/>
          </a:bodyPr>
          <a:lstStyle/>
          <a:p>
            <a:r>
              <a:rPr lang="en-US" dirty="0"/>
              <a:t>Winter Release</a:t>
            </a:r>
          </a:p>
          <a:p>
            <a:r>
              <a:rPr lang="en-US" dirty="0"/>
              <a:t>[Note: Slide notes are used throughout this PowerPoint.]</a:t>
            </a: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186D-91D6-E965-AB51-873CA8CD40D7}"/>
              </a:ext>
            </a:extLst>
          </p:cNvPr>
          <p:cNvSpPr>
            <a:spLocks noGrp="1"/>
          </p:cNvSpPr>
          <p:nvPr>
            <p:ph type="title"/>
          </p:nvPr>
        </p:nvSpPr>
        <p:spPr>
          <a:xfrm>
            <a:off x="271664" y="2175857"/>
            <a:ext cx="3507971" cy="2506286"/>
          </a:xfrm>
        </p:spPr>
        <p:txBody>
          <a:bodyPr/>
          <a:lstStyle/>
          <a:p>
            <a:r>
              <a:rPr lang="en-US" spc="0" dirty="0"/>
              <a:t>Federal Transferability Form (3)</a:t>
            </a:r>
          </a:p>
        </p:txBody>
      </p:sp>
      <p:pic>
        <p:nvPicPr>
          <p:cNvPr id="6" name="Content Placeholder 17" descr="A screenshot of the 2023-24 Federal Transferability Form">
            <a:extLst>
              <a:ext uri="{FF2B5EF4-FFF2-40B4-BE49-F238E27FC236}">
                <a16:creationId xmlns:a16="http://schemas.microsoft.com/office/drawing/2014/main" id="{E033D035-7F88-C2E4-31E5-FB217C9482F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4658222" y="1538868"/>
            <a:ext cx="6858594" cy="3602463"/>
          </a:xfrm>
        </p:spPr>
      </p:pic>
      <p:sp>
        <p:nvSpPr>
          <p:cNvPr id="5" name="Slide Number Placeholder 4">
            <a:extLst>
              <a:ext uri="{FF2B5EF4-FFF2-40B4-BE49-F238E27FC236}">
                <a16:creationId xmlns:a16="http://schemas.microsoft.com/office/drawing/2014/main" id="{877210AD-D63B-5678-ADCA-5F62BEFE1C6A}"/>
              </a:ext>
            </a:extLst>
          </p:cNvPr>
          <p:cNvSpPr>
            <a:spLocks noGrp="1"/>
          </p:cNvSpPr>
          <p:nvPr>
            <p:ph type="sldNum" sz="quarter" idx="12"/>
          </p:nvPr>
        </p:nvSpPr>
        <p:spPr>
          <a:xfrm>
            <a:off x="9825038" y="6430963"/>
            <a:ext cx="1312862" cy="365125"/>
          </a:xfrm>
        </p:spPr>
        <p:txBody>
          <a:bodyPr/>
          <a:lstStyle/>
          <a:p>
            <a:fld id="{CA4CA259-E64F-4C45-902E-B71A103945FE}" type="slidenum">
              <a:rPr lang="en-US" altLang="en-US" smtClean="0"/>
              <a:pPr/>
              <a:t>10</a:t>
            </a:fld>
            <a:endParaRPr lang="en-US" altLang="en-US"/>
          </a:p>
        </p:txBody>
      </p:sp>
    </p:spTree>
    <p:extLst>
      <p:ext uri="{BB962C8B-B14F-4D97-AF65-F5344CB8AC3E}">
        <p14:creationId xmlns:p14="http://schemas.microsoft.com/office/powerpoint/2010/main" val="297664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3" y="287338"/>
            <a:ext cx="10058400" cy="1449387"/>
          </a:xfrm>
        </p:spPr>
        <p:txBody>
          <a:bodyPr>
            <a:normAutofit fontScale="90000"/>
          </a:bodyPr>
          <a:lstStyle/>
          <a:p>
            <a:r>
              <a:rPr lang="en-US" dirty="0"/>
              <a:t>Title II, Part A Fiscal Year Expenditure Report, Closeout 27 Months</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846263"/>
            <a:ext cx="10058400" cy="4354512"/>
          </a:xfrm>
        </p:spPr>
        <p:txBody>
          <a:bodyPr/>
          <a:lstStyle/>
          <a:p>
            <a:r>
              <a:rPr lang="en-US" dirty="0"/>
              <a:t>Title II, Part A funds have 27 months to be fully expended or obligated.</a:t>
            </a:r>
          </a:p>
          <a:p>
            <a:r>
              <a:rPr lang="en-US" dirty="0"/>
              <a:t>A final 27-month closeout report is required in the Winter Release. </a:t>
            </a:r>
          </a:p>
          <a:p>
            <a:r>
              <a:rPr lang="en-US" dirty="0"/>
              <a:t>There is no carryover provision beyond 27 months. </a:t>
            </a:r>
          </a:p>
          <a:p>
            <a:r>
              <a:rPr lang="en-US" dirty="0"/>
              <a:t>This page is used to recover unexpended Title II, Part A funds.</a:t>
            </a:r>
          </a:p>
          <a:p>
            <a:pPr lvl="1"/>
            <a:endParaRPr lang="en-US" dirty="0"/>
          </a:p>
          <a:p>
            <a:pPr marL="0" lvl="1" indent="0" algn="r">
              <a:buNone/>
            </a:pPr>
            <a:r>
              <a:rPr lang="en-US" dirty="0"/>
              <a:t>20 U.S.C. Section 6613, 6614</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825038" y="6456363"/>
            <a:ext cx="1312862" cy="365125"/>
          </a:xfrm>
        </p:spPr>
        <p:txBody>
          <a:bodyPr/>
          <a:lstStyle/>
          <a:p>
            <a:fld id="{4E637404-0BCF-4192-AEAE-F6A882F231C4}" type="slidenum">
              <a:rPr lang="en-US" altLang="en-US" smtClean="0"/>
              <a:pPr/>
              <a:t>11</a:t>
            </a:fld>
            <a:endParaRPr lang="en-US" altLang="en-US"/>
          </a:p>
        </p:txBody>
      </p:sp>
    </p:spTree>
    <p:extLst>
      <p:ext uri="{BB962C8B-B14F-4D97-AF65-F5344CB8AC3E}">
        <p14:creationId xmlns:p14="http://schemas.microsoft.com/office/powerpoint/2010/main" val="364970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1B64-EA10-75EB-423B-C3C716CACEC0}"/>
              </a:ext>
            </a:extLst>
          </p:cNvPr>
          <p:cNvSpPr>
            <a:spLocks noGrp="1"/>
          </p:cNvSpPr>
          <p:nvPr>
            <p:ph type="title"/>
          </p:nvPr>
        </p:nvSpPr>
        <p:spPr>
          <a:xfrm>
            <a:off x="271664" y="2175857"/>
            <a:ext cx="3507971" cy="2506286"/>
          </a:xfrm>
        </p:spPr>
        <p:txBody>
          <a:bodyPr>
            <a:normAutofit fontScale="90000"/>
          </a:bodyPr>
          <a:lstStyle/>
          <a:p>
            <a:r>
              <a:rPr lang="en-US" dirty="0"/>
              <a:t>Title II, Part A Fiscal Year Expenditure Report, Closeout 27 Months (1)</a:t>
            </a:r>
          </a:p>
        </p:txBody>
      </p:sp>
      <p:pic>
        <p:nvPicPr>
          <p:cNvPr id="7" name="Content Placeholder 6" descr="A screenshot of a 2021-22 Title II, Part A Fiscal Year Expenditure Report, Closeout 27 Months Form">
            <a:extLst>
              <a:ext uri="{FF2B5EF4-FFF2-40B4-BE49-F238E27FC236}">
                <a16:creationId xmlns:a16="http://schemas.microsoft.com/office/drawing/2014/main" id="{7956606B-6464-0F4D-AB9D-7A5D8DDAC5C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659461" y="374650"/>
            <a:ext cx="4856115" cy="5930900"/>
          </a:xfrm>
        </p:spPr>
      </p:pic>
      <p:sp>
        <p:nvSpPr>
          <p:cNvPr id="5" name="Slide Number Placeholder 4">
            <a:extLst>
              <a:ext uri="{FF2B5EF4-FFF2-40B4-BE49-F238E27FC236}">
                <a16:creationId xmlns:a16="http://schemas.microsoft.com/office/drawing/2014/main" id="{1AD84BB6-F3EC-163D-E09B-66B1BD6812C0}"/>
              </a:ext>
            </a:extLst>
          </p:cNvPr>
          <p:cNvSpPr>
            <a:spLocks noGrp="1"/>
          </p:cNvSpPr>
          <p:nvPr>
            <p:ph type="sldNum" sz="quarter" idx="12"/>
          </p:nvPr>
        </p:nvSpPr>
        <p:spPr>
          <a:xfrm>
            <a:off x="9825038" y="6430963"/>
            <a:ext cx="1312862" cy="365125"/>
          </a:xfrm>
        </p:spPr>
        <p:txBody>
          <a:bodyPr/>
          <a:lstStyle/>
          <a:p>
            <a:fld id="{CA4CA259-E64F-4C45-902E-B71A103945FE}" type="slidenum">
              <a:rPr lang="en-US" altLang="en-US" smtClean="0"/>
              <a:pPr/>
              <a:t>12</a:t>
            </a:fld>
            <a:endParaRPr lang="en-US" altLang="en-US"/>
          </a:p>
        </p:txBody>
      </p:sp>
    </p:spTree>
    <p:extLst>
      <p:ext uri="{BB962C8B-B14F-4D97-AF65-F5344CB8AC3E}">
        <p14:creationId xmlns:p14="http://schemas.microsoft.com/office/powerpoint/2010/main" val="323600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3CC2-0B40-C950-9679-E92A528FAC92}"/>
              </a:ext>
            </a:extLst>
          </p:cNvPr>
          <p:cNvSpPr>
            <a:spLocks noGrp="1"/>
          </p:cNvSpPr>
          <p:nvPr>
            <p:ph type="title"/>
          </p:nvPr>
        </p:nvSpPr>
        <p:spPr>
          <a:xfrm>
            <a:off x="271664" y="2175857"/>
            <a:ext cx="3507971" cy="2506286"/>
          </a:xfrm>
        </p:spPr>
        <p:txBody>
          <a:bodyPr>
            <a:normAutofit fontScale="90000"/>
          </a:bodyPr>
          <a:lstStyle/>
          <a:p>
            <a:r>
              <a:rPr lang="en-US" dirty="0"/>
              <a:t>Title II, Part A Fiscal Year Expenditure Report, Closeout 27 Months (2)</a:t>
            </a:r>
          </a:p>
        </p:txBody>
      </p:sp>
      <p:pic>
        <p:nvPicPr>
          <p:cNvPr id="6" name="Content Placeholder 6" descr="A screenshot of a 2021-22 Title II, Part A Fiscal Year Expenditure Report, Closeout 27 Months Form">
            <a:extLst>
              <a:ext uri="{FF2B5EF4-FFF2-40B4-BE49-F238E27FC236}">
                <a16:creationId xmlns:a16="http://schemas.microsoft.com/office/drawing/2014/main" id="{E0991494-E027-E161-76FC-3070C167CA8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4230486" y="1011676"/>
            <a:ext cx="7938957" cy="4834647"/>
          </a:xfrm>
        </p:spPr>
      </p:pic>
      <p:sp>
        <p:nvSpPr>
          <p:cNvPr id="5" name="Slide Number Placeholder 4">
            <a:extLst>
              <a:ext uri="{FF2B5EF4-FFF2-40B4-BE49-F238E27FC236}">
                <a16:creationId xmlns:a16="http://schemas.microsoft.com/office/drawing/2014/main" id="{440279F9-CF54-3ADD-0E7F-B1A97F42490F}"/>
              </a:ext>
            </a:extLst>
          </p:cNvPr>
          <p:cNvSpPr>
            <a:spLocks noGrp="1"/>
          </p:cNvSpPr>
          <p:nvPr>
            <p:ph type="sldNum" sz="quarter" idx="12"/>
          </p:nvPr>
        </p:nvSpPr>
        <p:spPr>
          <a:xfrm>
            <a:off x="9825038" y="6430963"/>
            <a:ext cx="1312862" cy="365125"/>
          </a:xfrm>
        </p:spPr>
        <p:txBody>
          <a:bodyPr/>
          <a:lstStyle/>
          <a:p>
            <a:fld id="{CA4CA259-E64F-4C45-902E-B71A103945FE}" type="slidenum">
              <a:rPr lang="en-US" altLang="en-US" smtClean="0"/>
              <a:pPr/>
              <a:t>13</a:t>
            </a:fld>
            <a:endParaRPr lang="en-US" altLang="en-US"/>
          </a:p>
        </p:txBody>
      </p:sp>
    </p:spTree>
    <p:extLst>
      <p:ext uri="{BB962C8B-B14F-4D97-AF65-F5344CB8AC3E}">
        <p14:creationId xmlns:p14="http://schemas.microsoft.com/office/powerpoint/2010/main" val="186401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6467-C66E-4422-E3DD-17531CEF4A47}"/>
              </a:ext>
            </a:extLst>
          </p:cNvPr>
          <p:cNvSpPr>
            <a:spLocks noGrp="1"/>
          </p:cNvSpPr>
          <p:nvPr>
            <p:ph type="title"/>
          </p:nvPr>
        </p:nvSpPr>
        <p:spPr>
          <a:xfrm>
            <a:off x="271664" y="2175857"/>
            <a:ext cx="3507971" cy="2506286"/>
          </a:xfrm>
        </p:spPr>
        <p:txBody>
          <a:bodyPr>
            <a:normAutofit fontScale="90000"/>
          </a:bodyPr>
          <a:lstStyle/>
          <a:p>
            <a:r>
              <a:rPr lang="en-US" dirty="0"/>
              <a:t>Title II, Part A Fiscal Year Expenditure Report, Closeout 27 Months (3)</a:t>
            </a:r>
          </a:p>
        </p:txBody>
      </p:sp>
      <p:pic>
        <p:nvPicPr>
          <p:cNvPr id="6" name="Content Placeholder 6" descr="A screenshot of a 2021-22 Title II, Part A Fiscal Year Expenditure Report, Closeout 27 Months Form. Example of Yellow highlight and red arrow indicate Unspent Funds to be invoiced by CDE. &#10;">
            <a:extLst>
              <a:ext uri="{FF2B5EF4-FFF2-40B4-BE49-F238E27FC236}">
                <a16:creationId xmlns:a16="http://schemas.microsoft.com/office/drawing/2014/main" id="{AD61C42E-6528-DEFA-5533-493EBDBA06A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143437" y="1092156"/>
            <a:ext cx="8048563" cy="4979035"/>
          </a:xfrm>
        </p:spPr>
      </p:pic>
      <p:sp>
        <p:nvSpPr>
          <p:cNvPr id="5" name="Slide Number Placeholder 4">
            <a:extLst>
              <a:ext uri="{FF2B5EF4-FFF2-40B4-BE49-F238E27FC236}">
                <a16:creationId xmlns:a16="http://schemas.microsoft.com/office/drawing/2014/main" id="{D7598C37-656A-745C-FA89-1C80131799C8}"/>
              </a:ext>
            </a:extLst>
          </p:cNvPr>
          <p:cNvSpPr>
            <a:spLocks noGrp="1"/>
          </p:cNvSpPr>
          <p:nvPr>
            <p:ph type="sldNum" sz="quarter" idx="12"/>
          </p:nvPr>
        </p:nvSpPr>
        <p:spPr>
          <a:xfrm>
            <a:off x="9825038" y="6430963"/>
            <a:ext cx="1312862" cy="365125"/>
          </a:xfrm>
        </p:spPr>
        <p:txBody>
          <a:bodyPr/>
          <a:lstStyle/>
          <a:p>
            <a:fld id="{CA4CA259-E64F-4C45-902E-B71A103945FE}" type="slidenum">
              <a:rPr lang="en-US" altLang="en-US" smtClean="0"/>
              <a:pPr/>
              <a:t>14</a:t>
            </a:fld>
            <a:endParaRPr lang="en-US" altLang="en-US"/>
          </a:p>
        </p:txBody>
      </p:sp>
    </p:spTree>
    <p:extLst>
      <p:ext uri="{BB962C8B-B14F-4D97-AF65-F5344CB8AC3E}">
        <p14:creationId xmlns:p14="http://schemas.microsoft.com/office/powerpoint/2010/main" val="276342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3" y="287338"/>
            <a:ext cx="10058400" cy="1449387"/>
          </a:xfrm>
        </p:spPr>
        <p:txBody>
          <a:bodyPr>
            <a:normAutofit/>
          </a:bodyPr>
          <a:lstStyle/>
          <a:p>
            <a:r>
              <a:rPr lang="en-US" dirty="0"/>
              <a:t>Title II, Part A / Title III Nonprofit Private School Participation</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846263"/>
            <a:ext cx="10058400" cy="4354512"/>
          </a:xfrm>
        </p:spPr>
        <p:txBody>
          <a:bodyPr/>
          <a:lstStyle/>
          <a:p>
            <a:r>
              <a:rPr lang="en-US" dirty="0"/>
              <a:t>LEAs must provide eligible elementary and secondary private school teachers, principals, and other educational personnel with Title II, Part A educational services that are equitable in comparison to services provided to teachers, principals, and other educational personnel in public schools. </a:t>
            </a:r>
          </a:p>
          <a:p>
            <a:r>
              <a:rPr lang="en-US" dirty="0"/>
              <a:t>The purpose of this data collection form is to document that the nonprofit private schools were contacted and made decisions regarding their participation in equitable services under Title II, Part A. </a:t>
            </a:r>
          </a:p>
          <a:p>
            <a:endParaRPr lang="en-US"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825038" y="6456363"/>
            <a:ext cx="1312862" cy="365125"/>
          </a:xfrm>
        </p:spPr>
        <p:txBody>
          <a:bodyPr/>
          <a:lstStyle/>
          <a:p>
            <a:fld id="{4E637404-0BCF-4192-AEAE-F6A882F231C4}" type="slidenum">
              <a:rPr lang="en-US" altLang="en-US" smtClean="0"/>
              <a:pPr/>
              <a:t>15</a:t>
            </a:fld>
            <a:endParaRPr lang="en-US" altLang="en-US"/>
          </a:p>
        </p:txBody>
      </p:sp>
    </p:spTree>
    <p:extLst>
      <p:ext uri="{BB962C8B-B14F-4D97-AF65-F5344CB8AC3E}">
        <p14:creationId xmlns:p14="http://schemas.microsoft.com/office/powerpoint/2010/main" val="91280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DBFF-4CF3-3C79-3DD6-4D842CAC3655}"/>
              </a:ext>
            </a:extLst>
          </p:cNvPr>
          <p:cNvSpPr>
            <a:spLocks noGrp="1"/>
          </p:cNvSpPr>
          <p:nvPr>
            <p:ph type="title"/>
          </p:nvPr>
        </p:nvSpPr>
        <p:spPr>
          <a:xfrm>
            <a:off x="271664" y="2175857"/>
            <a:ext cx="3507971" cy="2506286"/>
          </a:xfrm>
        </p:spPr>
        <p:txBody>
          <a:bodyPr>
            <a:normAutofit/>
          </a:bodyPr>
          <a:lstStyle/>
          <a:p>
            <a:r>
              <a:rPr lang="en-US" dirty="0"/>
              <a:t>Title II, Part A / Title III Nonprofit Private School Participation (2)</a:t>
            </a:r>
          </a:p>
        </p:txBody>
      </p:sp>
      <p:pic>
        <p:nvPicPr>
          <p:cNvPr id="7" name="Content Placeholder 6" descr="A screenshot of 2023–24 Title II, Part A / Title III Nonprofit Private School Participation Form">
            <a:extLst>
              <a:ext uri="{FF2B5EF4-FFF2-40B4-BE49-F238E27FC236}">
                <a16:creationId xmlns:a16="http://schemas.microsoft.com/office/drawing/2014/main" id="{FB8F275D-861F-1375-18EE-8D6E846A1B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5918" y="61912"/>
            <a:ext cx="7604619" cy="5977858"/>
          </a:xfrm>
        </p:spPr>
      </p:pic>
      <p:sp>
        <p:nvSpPr>
          <p:cNvPr id="5" name="Slide Number Placeholder 4">
            <a:extLst>
              <a:ext uri="{FF2B5EF4-FFF2-40B4-BE49-F238E27FC236}">
                <a16:creationId xmlns:a16="http://schemas.microsoft.com/office/drawing/2014/main" id="{D224C518-DAAC-1F59-9EBF-5687A2BB2E9E}"/>
              </a:ext>
            </a:extLst>
          </p:cNvPr>
          <p:cNvSpPr>
            <a:spLocks noGrp="1"/>
          </p:cNvSpPr>
          <p:nvPr>
            <p:ph type="sldNum" sz="quarter" idx="12"/>
          </p:nvPr>
        </p:nvSpPr>
        <p:spPr>
          <a:xfrm>
            <a:off x="9825038" y="6430963"/>
            <a:ext cx="1312862" cy="365125"/>
          </a:xfrm>
        </p:spPr>
        <p:txBody>
          <a:bodyPr/>
          <a:lstStyle/>
          <a:p>
            <a:fld id="{CA4CA259-E64F-4C45-902E-B71A103945FE}" type="slidenum">
              <a:rPr lang="en-US" altLang="en-US" smtClean="0"/>
              <a:pPr/>
              <a:t>16</a:t>
            </a:fld>
            <a:endParaRPr lang="en-US" altLang="en-US"/>
          </a:p>
        </p:txBody>
      </p:sp>
    </p:spTree>
    <p:extLst>
      <p:ext uri="{BB962C8B-B14F-4D97-AF65-F5344CB8AC3E}">
        <p14:creationId xmlns:p14="http://schemas.microsoft.com/office/powerpoint/2010/main" val="349610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14CB-1659-4EE3-FA6A-5FB0B5297BD8}"/>
              </a:ext>
            </a:extLst>
          </p:cNvPr>
          <p:cNvSpPr>
            <a:spLocks noGrp="1"/>
          </p:cNvSpPr>
          <p:nvPr>
            <p:ph type="title"/>
          </p:nvPr>
        </p:nvSpPr>
        <p:spPr>
          <a:xfrm>
            <a:off x="271664" y="2175857"/>
            <a:ext cx="3507971" cy="2506286"/>
          </a:xfrm>
        </p:spPr>
        <p:txBody>
          <a:bodyPr>
            <a:normAutofit fontScale="90000"/>
          </a:bodyPr>
          <a:lstStyle/>
          <a:p>
            <a:r>
              <a:rPr lang="en-US" dirty="0"/>
              <a:t>Title II, Part A Local Educational Agency Allocations</a:t>
            </a:r>
          </a:p>
        </p:txBody>
      </p:sp>
      <p:pic>
        <p:nvPicPr>
          <p:cNvPr id="7" name="Content Placeholder 6" descr="A screenshot of 2023–24 Title II, Part A / LEA Allocations Form.&#10;">
            <a:extLst>
              <a:ext uri="{FF2B5EF4-FFF2-40B4-BE49-F238E27FC236}">
                <a16:creationId xmlns:a16="http://schemas.microsoft.com/office/drawing/2014/main" id="{43F41F40-02FF-6BE6-D1A2-7A25216FD0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265307" y="1251512"/>
            <a:ext cx="7655230" cy="4354975"/>
          </a:xfrm>
        </p:spPr>
      </p:pic>
      <p:sp>
        <p:nvSpPr>
          <p:cNvPr id="5" name="Slide Number Placeholder 4">
            <a:extLst>
              <a:ext uri="{FF2B5EF4-FFF2-40B4-BE49-F238E27FC236}">
                <a16:creationId xmlns:a16="http://schemas.microsoft.com/office/drawing/2014/main" id="{538BA88D-A6CE-C694-0489-4DF7DE7BFA2A}"/>
              </a:ext>
            </a:extLst>
          </p:cNvPr>
          <p:cNvSpPr>
            <a:spLocks noGrp="1"/>
          </p:cNvSpPr>
          <p:nvPr>
            <p:ph type="sldNum" sz="quarter" idx="12"/>
          </p:nvPr>
        </p:nvSpPr>
        <p:spPr>
          <a:xfrm>
            <a:off x="9825038" y="6430963"/>
            <a:ext cx="1312862" cy="365125"/>
          </a:xfrm>
        </p:spPr>
        <p:txBody>
          <a:bodyPr/>
          <a:lstStyle/>
          <a:p>
            <a:fld id="{CA4CA259-E64F-4C45-902E-B71A103945FE}" type="slidenum">
              <a:rPr lang="en-US" altLang="en-US" smtClean="0"/>
              <a:pPr/>
              <a:t>17</a:t>
            </a:fld>
            <a:endParaRPr lang="en-US" altLang="en-US"/>
          </a:p>
        </p:txBody>
      </p:sp>
    </p:spTree>
    <p:extLst>
      <p:ext uri="{BB962C8B-B14F-4D97-AF65-F5344CB8AC3E}">
        <p14:creationId xmlns:p14="http://schemas.microsoft.com/office/powerpoint/2010/main" val="172759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FDAD-EF1F-9CBF-D933-18BF089C0C0A}"/>
              </a:ext>
            </a:extLst>
          </p:cNvPr>
          <p:cNvSpPr>
            <a:spLocks noGrp="1"/>
          </p:cNvSpPr>
          <p:nvPr>
            <p:ph type="title"/>
          </p:nvPr>
        </p:nvSpPr>
        <p:spPr>
          <a:xfrm>
            <a:off x="271664" y="2175857"/>
            <a:ext cx="3507971" cy="2506286"/>
          </a:xfrm>
        </p:spPr>
        <p:txBody>
          <a:bodyPr>
            <a:normAutofit/>
          </a:bodyPr>
          <a:lstStyle/>
          <a:p>
            <a:r>
              <a:rPr lang="en-US" dirty="0"/>
              <a:t>Consolidation of Administrative Funds</a:t>
            </a:r>
          </a:p>
        </p:txBody>
      </p:sp>
      <p:pic>
        <p:nvPicPr>
          <p:cNvPr id="7" name="Content Placeholder 6" descr="A screenshot of 2023–24 Consolidation of Administrative Funds Form">
            <a:extLst>
              <a:ext uri="{FF2B5EF4-FFF2-40B4-BE49-F238E27FC236}">
                <a16:creationId xmlns:a16="http://schemas.microsoft.com/office/drawing/2014/main" id="{17D56BAC-C4D6-F723-236E-0CDED7FC0F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7074" y="61912"/>
            <a:ext cx="7633463" cy="6233596"/>
          </a:xfrm>
        </p:spPr>
      </p:pic>
      <p:sp>
        <p:nvSpPr>
          <p:cNvPr id="5" name="Slide Number Placeholder 4">
            <a:extLst>
              <a:ext uri="{FF2B5EF4-FFF2-40B4-BE49-F238E27FC236}">
                <a16:creationId xmlns:a16="http://schemas.microsoft.com/office/drawing/2014/main" id="{11FE5A53-1D4A-07EE-80CF-4BCEF1736ED0}"/>
              </a:ext>
            </a:extLst>
          </p:cNvPr>
          <p:cNvSpPr>
            <a:spLocks noGrp="1"/>
          </p:cNvSpPr>
          <p:nvPr>
            <p:ph type="sldNum" sz="quarter" idx="12"/>
          </p:nvPr>
        </p:nvSpPr>
        <p:spPr>
          <a:xfrm>
            <a:off x="9825038" y="6430963"/>
            <a:ext cx="1312862" cy="365125"/>
          </a:xfrm>
        </p:spPr>
        <p:txBody>
          <a:bodyPr/>
          <a:lstStyle/>
          <a:p>
            <a:fld id="{CA4CA259-E64F-4C45-902E-B71A103945FE}" type="slidenum">
              <a:rPr lang="en-US" altLang="en-US" smtClean="0"/>
              <a:pPr/>
              <a:t>18</a:t>
            </a:fld>
            <a:endParaRPr lang="en-US" altLang="en-US"/>
          </a:p>
        </p:txBody>
      </p:sp>
    </p:spTree>
    <p:extLst>
      <p:ext uri="{BB962C8B-B14F-4D97-AF65-F5344CB8AC3E}">
        <p14:creationId xmlns:p14="http://schemas.microsoft.com/office/powerpoint/2010/main" val="812551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3" y="287338"/>
            <a:ext cx="10058400" cy="1449387"/>
          </a:xfrm>
        </p:spPr>
        <p:txBody>
          <a:bodyPr/>
          <a:lstStyle/>
          <a:p>
            <a:r>
              <a:rPr lang="en-US"/>
              <a:t>Important Dates</a:t>
            </a:r>
            <a:endParaRPr lang="en-US" dirty="0"/>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846263"/>
            <a:ext cx="10058400" cy="4354512"/>
          </a:xfrm>
        </p:spPr>
        <p:txBody>
          <a:bodyPr/>
          <a:lstStyle/>
          <a:p>
            <a:pPr marL="0" lvl="1" indent="0">
              <a:buNone/>
            </a:pPr>
            <a:r>
              <a:rPr lang="en-US" b="1" dirty="0"/>
              <a:t>2023–24 Winter Release</a:t>
            </a:r>
          </a:p>
          <a:p>
            <a:r>
              <a:rPr lang="en-US" dirty="0"/>
              <a:t>Open Date: December 1, 2023</a:t>
            </a:r>
          </a:p>
          <a:p>
            <a:r>
              <a:rPr lang="en-US" b="1" dirty="0">
                <a:solidFill>
                  <a:srgbClr val="FF0000"/>
                </a:solidFill>
              </a:rPr>
              <a:t>Deadline Date: January 15, 2024</a:t>
            </a:r>
          </a:p>
          <a:p>
            <a:r>
              <a:rPr lang="en-US" dirty="0"/>
              <a:t>Final Close Date: February 15, 2024</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825038" y="6456363"/>
            <a:ext cx="1312862" cy="365125"/>
          </a:xfrm>
        </p:spPr>
        <p:txBody>
          <a:bodyPr/>
          <a:lstStyle/>
          <a:p>
            <a:fld id="{4E637404-0BCF-4192-AEAE-F6A882F231C4}" type="slidenum">
              <a:rPr lang="en-US" altLang="en-US" smtClean="0"/>
              <a:pPr/>
              <a:t>19</a:t>
            </a:fld>
            <a:endParaRPr lang="en-US" altLang="en-US"/>
          </a:p>
        </p:txBody>
      </p:sp>
    </p:spTree>
    <p:extLst>
      <p:ext uri="{BB962C8B-B14F-4D97-AF65-F5344CB8AC3E}">
        <p14:creationId xmlns:p14="http://schemas.microsoft.com/office/powerpoint/2010/main" val="233530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3" y="287338"/>
            <a:ext cx="10058400" cy="1449387"/>
          </a:xfrm>
        </p:spPr>
        <p:txBody>
          <a:bodyPr/>
          <a:lstStyle/>
          <a:p>
            <a:r>
              <a:rPr lang="en-US"/>
              <a:t>Check In</a:t>
            </a:r>
            <a:endParaRPr lang="en-US" dirty="0"/>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846263"/>
            <a:ext cx="10058400" cy="4354512"/>
          </a:xfrm>
        </p:spPr>
        <p:txBody>
          <a:bodyPr/>
          <a:lstStyle/>
          <a:p>
            <a:pPr marL="0" indent="0">
              <a:buNone/>
            </a:pPr>
            <a:r>
              <a:rPr lang="en-US" dirty="0"/>
              <a:t>Knowing who is in the room helps to ensure our presentation is tailored to your needs. Please share with us your experience with the Consolidated Application and Reporting System (CARS).</a:t>
            </a:r>
          </a:p>
          <a:p>
            <a:pPr marL="0" indent="0">
              <a:buNone/>
            </a:pPr>
            <a:r>
              <a:rPr lang="en-US" dirty="0"/>
              <a:t>How familiar are you with CARS Forms?</a:t>
            </a:r>
          </a:p>
          <a:p>
            <a:pPr marL="685800" indent="-457200">
              <a:buFont typeface="+mj-lt"/>
              <a:buAutoNum type="alphaUcPeriod"/>
            </a:pPr>
            <a:r>
              <a:rPr lang="en-US" dirty="0"/>
              <a:t>Not familiar</a:t>
            </a:r>
          </a:p>
          <a:p>
            <a:pPr marL="685800" indent="-457200">
              <a:buFont typeface="+mj-lt"/>
              <a:buAutoNum type="alphaUcPeriod"/>
            </a:pPr>
            <a:r>
              <a:rPr lang="en-US" dirty="0"/>
              <a:t>Somewhat familiar</a:t>
            </a:r>
          </a:p>
          <a:p>
            <a:pPr marL="685800" indent="-457200">
              <a:buFont typeface="+mj-lt"/>
              <a:buAutoNum type="alphaUcPeriod"/>
            </a:pPr>
            <a:r>
              <a:rPr lang="en-US" dirty="0"/>
              <a:t>Very familiar</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825038" y="6456363"/>
            <a:ext cx="1312862" cy="365125"/>
          </a:xfrm>
        </p:spPr>
        <p:txBody>
          <a:bodyPr/>
          <a:lstStyle/>
          <a:p>
            <a:fld id="{4E637404-0BCF-4192-AEAE-F6A882F231C4}" type="slidenum">
              <a:rPr lang="en-US" altLang="en-US" smtClean="0"/>
              <a:pPr/>
              <a:t>2</a:t>
            </a:fld>
            <a:endParaRPr lang="en-US" altLang="en-US"/>
          </a:p>
        </p:txBody>
      </p:sp>
    </p:spTree>
    <p:extLst>
      <p:ext uri="{BB962C8B-B14F-4D97-AF65-F5344CB8AC3E}">
        <p14:creationId xmlns:p14="http://schemas.microsoft.com/office/powerpoint/2010/main" val="1274683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p:txBody>
          <a:bodyPr/>
          <a:lstStyle/>
          <a:p>
            <a:pPr algn="ctr"/>
            <a:r>
              <a:rPr lang="en-US"/>
              <a:t>Resources</a:t>
            </a:r>
            <a:endParaRPr lang="en-US" dirty="0"/>
          </a:p>
        </p:txBody>
      </p: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423745" y="1736725"/>
            <a:ext cx="11363093" cy="4354512"/>
          </a:xfrm>
        </p:spPr>
        <p:txBody>
          <a:bodyPr/>
          <a:lstStyle/>
          <a:p>
            <a:pPr marL="0" indent="0" algn="ctr">
              <a:lnSpc>
                <a:spcPct val="100000"/>
              </a:lnSpc>
              <a:spcBef>
                <a:spcPts val="0"/>
              </a:spcBef>
              <a:spcAft>
                <a:spcPts val="1200"/>
              </a:spcAft>
              <a:buNone/>
            </a:pPr>
            <a:r>
              <a:rPr lang="en-US" b="1" dirty="0"/>
              <a:t>Program Questions:</a:t>
            </a:r>
          </a:p>
          <a:p>
            <a:pPr marL="0" indent="0" algn="ctr">
              <a:lnSpc>
                <a:spcPct val="100000"/>
              </a:lnSpc>
              <a:spcBef>
                <a:spcPts val="0"/>
              </a:spcBef>
              <a:spcAft>
                <a:spcPts val="1200"/>
              </a:spcAft>
              <a:buNone/>
            </a:pPr>
            <a:r>
              <a:rPr lang="en-US" b="1" dirty="0"/>
              <a:t>Title II, Part A web page: </a:t>
            </a:r>
            <a:r>
              <a:rPr lang="en-US" dirty="0">
                <a:hlinkClick r:id="rId3" tooltip="California Department of Education Title II Part A web page"/>
              </a:rPr>
              <a:t>https://www.cde.ca.gov/ci/pl/title2parta.asp</a:t>
            </a:r>
            <a:r>
              <a:rPr lang="en-US" dirty="0"/>
              <a:t> </a:t>
            </a:r>
          </a:p>
          <a:p>
            <a:pPr marL="0" indent="0" algn="ctr">
              <a:lnSpc>
                <a:spcPct val="100000"/>
              </a:lnSpc>
              <a:spcBef>
                <a:spcPts val="0"/>
              </a:spcBef>
              <a:spcAft>
                <a:spcPts val="1200"/>
              </a:spcAft>
              <a:buNone/>
            </a:pPr>
            <a:r>
              <a:rPr lang="en-US" b="1" dirty="0"/>
              <a:t>Title II, Part A listserv: </a:t>
            </a:r>
            <a:r>
              <a:rPr lang="en-US" dirty="0">
                <a:hlinkClick r:id="rId4"/>
              </a:rPr>
              <a:t>join-Title-II@mlist.cde.ca.gov</a:t>
            </a:r>
            <a:endParaRPr lang="en-US" dirty="0"/>
          </a:p>
          <a:p>
            <a:pPr marL="0" indent="0" algn="ctr">
              <a:lnSpc>
                <a:spcPct val="100000"/>
              </a:lnSpc>
              <a:spcBef>
                <a:spcPts val="0"/>
              </a:spcBef>
              <a:spcAft>
                <a:spcPts val="1800"/>
              </a:spcAft>
              <a:buNone/>
            </a:pPr>
            <a:endParaRPr lang="en-US" dirty="0"/>
          </a:p>
          <a:p>
            <a:pPr marL="0" indent="0" algn="ctr">
              <a:lnSpc>
                <a:spcPct val="100000"/>
              </a:lnSpc>
              <a:spcBef>
                <a:spcPts val="0"/>
              </a:spcBef>
              <a:spcAft>
                <a:spcPts val="1200"/>
              </a:spcAft>
              <a:buNone/>
            </a:pPr>
            <a:r>
              <a:rPr lang="en-US" b="1" dirty="0"/>
              <a:t>Technical Questions:</a:t>
            </a:r>
          </a:p>
          <a:p>
            <a:pPr marL="0" indent="0" algn="ctr">
              <a:lnSpc>
                <a:spcPct val="100000"/>
              </a:lnSpc>
              <a:spcBef>
                <a:spcPts val="0"/>
              </a:spcBef>
              <a:spcAft>
                <a:spcPts val="1200"/>
              </a:spcAft>
              <a:buNone/>
            </a:pPr>
            <a:r>
              <a:rPr lang="en-US" b="1" dirty="0"/>
              <a:t>CARS Resources web page: </a:t>
            </a:r>
            <a:r>
              <a:rPr lang="en-US" u="sng" dirty="0">
                <a:hlinkClick r:id="rId5" tooltip="California Department of Education CARS Resources web page"/>
              </a:rPr>
              <a:t>http://www.cde.ca.gov/fg/aa/co/cars.asp</a:t>
            </a:r>
            <a:r>
              <a:rPr lang="en-US" dirty="0"/>
              <a:t> </a:t>
            </a:r>
          </a:p>
          <a:p>
            <a:pPr marL="0" indent="0" algn="ctr">
              <a:lnSpc>
                <a:spcPct val="100000"/>
              </a:lnSpc>
              <a:spcBef>
                <a:spcPts val="0"/>
              </a:spcBef>
              <a:spcAft>
                <a:spcPts val="1200"/>
              </a:spcAft>
              <a:buNone/>
            </a:pPr>
            <a:r>
              <a:rPr lang="en-US" b="1" dirty="0"/>
              <a:t>CARS listserv:</a:t>
            </a:r>
            <a:r>
              <a:rPr lang="en-US" dirty="0"/>
              <a:t> </a:t>
            </a:r>
            <a:r>
              <a:rPr lang="en-US" u="sng" dirty="0">
                <a:hlinkClick r:id="rId6"/>
              </a:rPr>
              <a:t>join-consolidated-application@mlist.cde.ca.gov</a:t>
            </a:r>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20</a:t>
            </a:fld>
            <a:endParaRPr lang="en-US" altLang="en-US"/>
          </a:p>
        </p:txBody>
      </p:sp>
    </p:spTree>
    <p:extLst>
      <p:ext uri="{BB962C8B-B14F-4D97-AF65-F5344CB8AC3E}">
        <p14:creationId xmlns:p14="http://schemas.microsoft.com/office/powerpoint/2010/main" val="156416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p:txBody>
          <a:bodyPr/>
          <a:lstStyle/>
          <a:p>
            <a:pPr algn="ctr"/>
            <a:r>
              <a:rPr lang="en-US"/>
              <a:t>Contacts</a:t>
            </a:r>
            <a:endParaRPr lang="en-US" dirty="0"/>
          </a:p>
        </p:txBody>
      </p: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1096963" y="1902517"/>
            <a:ext cx="10058400" cy="4354512"/>
          </a:xfrm>
        </p:spPr>
        <p:txBody>
          <a:bodyPr/>
          <a:lstStyle/>
          <a:p>
            <a:pPr marL="0" indent="0" algn="ctr">
              <a:lnSpc>
                <a:spcPct val="100000"/>
              </a:lnSpc>
              <a:spcBef>
                <a:spcPts val="0"/>
              </a:spcBef>
              <a:spcAft>
                <a:spcPts val="1200"/>
              </a:spcAft>
              <a:buNone/>
            </a:pPr>
            <a:r>
              <a:rPr lang="en-US" b="1" dirty="0"/>
              <a:t>Program Questions:</a:t>
            </a:r>
          </a:p>
          <a:p>
            <a:pPr marL="0" indent="0" algn="ctr">
              <a:lnSpc>
                <a:spcPct val="100000"/>
              </a:lnSpc>
              <a:spcBef>
                <a:spcPts val="0"/>
              </a:spcBef>
              <a:spcAft>
                <a:spcPts val="1200"/>
              </a:spcAft>
              <a:buNone/>
            </a:pPr>
            <a:r>
              <a:rPr lang="en-US" b="1" dirty="0"/>
              <a:t>Title II Email: </a:t>
            </a:r>
            <a:r>
              <a:rPr lang="en-US" dirty="0">
                <a:hlinkClick r:id="rId3"/>
              </a:rPr>
              <a:t>TitleII@cde.ca.gov</a:t>
            </a:r>
            <a:endParaRPr lang="en-US" dirty="0"/>
          </a:p>
          <a:p>
            <a:pPr marL="0" indent="0" algn="ctr">
              <a:lnSpc>
                <a:spcPct val="100000"/>
              </a:lnSpc>
              <a:spcBef>
                <a:spcPts val="0"/>
              </a:spcBef>
              <a:spcAft>
                <a:spcPts val="1200"/>
              </a:spcAft>
              <a:buNone/>
            </a:pPr>
            <a:endParaRPr lang="en-US" b="1" dirty="0"/>
          </a:p>
          <a:p>
            <a:pPr marL="0" indent="0" algn="ctr">
              <a:lnSpc>
                <a:spcPct val="100000"/>
              </a:lnSpc>
              <a:spcBef>
                <a:spcPts val="0"/>
              </a:spcBef>
              <a:spcAft>
                <a:spcPts val="1200"/>
              </a:spcAft>
              <a:buNone/>
            </a:pPr>
            <a:r>
              <a:rPr lang="en-US" b="1" dirty="0"/>
              <a:t>Technical Questions: </a:t>
            </a:r>
          </a:p>
          <a:p>
            <a:pPr marL="0" indent="0" algn="ctr">
              <a:lnSpc>
                <a:spcPct val="100000"/>
              </a:lnSpc>
              <a:spcBef>
                <a:spcPts val="0"/>
              </a:spcBef>
              <a:spcAft>
                <a:spcPts val="1200"/>
              </a:spcAft>
              <a:buNone/>
            </a:pPr>
            <a:r>
              <a:rPr lang="en-US" u="sng" dirty="0">
                <a:hlinkClick r:id="rId4"/>
              </a:rPr>
              <a:t>ConAppSupport@cde.ca.gov</a:t>
            </a:r>
            <a:endParaRPr lang="en-US" u="sng" dirty="0"/>
          </a:p>
          <a:p>
            <a:pPr marL="0" indent="0" algn="ctr">
              <a:lnSpc>
                <a:spcPct val="100000"/>
              </a:lnSpc>
              <a:spcBef>
                <a:spcPts val="0"/>
              </a:spcBef>
              <a:spcAft>
                <a:spcPts val="1200"/>
              </a:spcAft>
              <a:buNone/>
            </a:pPr>
            <a:endParaRPr lang="en-US" dirty="0"/>
          </a:p>
          <a:p>
            <a:pPr marL="0" indent="0" algn="ctr">
              <a:lnSpc>
                <a:spcPct val="100000"/>
              </a:lnSpc>
              <a:spcBef>
                <a:spcPts val="0"/>
              </a:spcBef>
              <a:spcAft>
                <a:spcPts val="1200"/>
              </a:spcAft>
              <a:buNone/>
            </a:pPr>
            <a:r>
              <a:rPr lang="en-US" b="1" dirty="0">
                <a:cs typeface="Arial"/>
              </a:rPr>
              <a:t>Thank You!</a:t>
            </a:r>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21</a:t>
            </a:fld>
            <a:endParaRPr lang="en-US" altLang="en-US"/>
          </a:p>
        </p:txBody>
      </p:sp>
    </p:spTree>
    <p:extLst>
      <p:ext uri="{BB962C8B-B14F-4D97-AF65-F5344CB8AC3E}">
        <p14:creationId xmlns:p14="http://schemas.microsoft.com/office/powerpoint/2010/main" val="218207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3" y="287338"/>
            <a:ext cx="10058400" cy="1449387"/>
          </a:xfrm>
        </p:spPr>
        <p:txBody>
          <a:bodyPr/>
          <a:lstStyle/>
          <a:p>
            <a:r>
              <a:rPr lang="en-US"/>
              <a:t>Agenda</a:t>
            </a:r>
            <a:endParaRPr lang="en-US" dirty="0"/>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846263"/>
            <a:ext cx="10058400" cy="4354512"/>
          </a:xfrm>
        </p:spPr>
        <p:txBody>
          <a:bodyPr/>
          <a:lstStyle/>
          <a:p>
            <a:r>
              <a:rPr lang="en-US"/>
              <a:t>Purpose of Title II, Part A</a:t>
            </a:r>
          </a:p>
          <a:p>
            <a:r>
              <a:rPr lang="en-US"/>
              <a:t>CARS Winter Forms</a:t>
            </a:r>
          </a:p>
          <a:p>
            <a:r>
              <a:rPr lang="en-US"/>
              <a:t>Federal Transferability </a:t>
            </a:r>
          </a:p>
          <a:p>
            <a:r>
              <a:rPr lang="en-US"/>
              <a:t>Expenditure Deadlines </a:t>
            </a:r>
          </a:p>
          <a:p>
            <a:r>
              <a:rPr lang="en-US"/>
              <a:t>Important Dates</a:t>
            </a:r>
          </a:p>
          <a:p>
            <a:endParaRPr lang="en-US"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825038" y="6456363"/>
            <a:ext cx="1312862" cy="365125"/>
          </a:xfrm>
        </p:spPr>
        <p:txBody>
          <a:bodyPr/>
          <a:lstStyle/>
          <a:p>
            <a:fld id="{4E637404-0BCF-4192-AEAE-F6A882F231C4}" type="slidenum">
              <a:rPr lang="en-US" altLang="en-US" smtClean="0"/>
              <a:pPr/>
              <a:t>3</a:t>
            </a:fld>
            <a:endParaRPr lang="en-US" altLang="en-US"/>
          </a:p>
        </p:txBody>
      </p:sp>
    </p:spTree>
    <p:extLst>
      <p:ext uri="{BB962C8B-B14F-4D97-AF65-F5344CB8AC3E}">
        <p14:creationId xmlns:p14="http://schemas.microsoft.com/office/powerpoint/2010/main" val="143891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a:t>Title II, Part A Purpose </a:t>
            </a:r>
            <a:endParaRPr lang="en-US" sz="1800" dirty="0"/>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736725"/>
            <a:ext cx="10058400" cy="4464050"/>
          </a:xfrm>
        </p:spPr>
        <p:txBody>
          <a:bodyPr/>
          <a:lstStyle/>
          <a:p>
            <a:pPr lvl="0">
              <a:lnSpc>
                <a:spcPct val="100000"/>
              </a:lnSpc>
              <a:spcBef>
                <a:spcPts val="0"/>
              </a:spcBef>
              <a:spcAft>
                <a:spcPts val="1200"/>
              </a:spcAft>
            </a:pPr>
            <a:r>
              <a:rPr lang="en-US" sz="2400"/>
              <a:t>Increasing student achievement consistent with the challenging state academic standards.</a:t>
            </a:r>
          </a:p>
          <a:p>
            <a:pPr lvl="0">
              <a:lnSpc>
                <a:spcPct val="100000"/>
              </a:lnSpc>
              <a:spcBef>
                <a:spcPts val="0"/>
              </a:spcBef>
              <a:spcAft>
                <a:spcPts val="1200"/>
              </a:spcAft>
            </a:pPr>
            <a:r>
              <a:rPr lang="en-US" sz="2400"/>
              <a:t>Improving the quality and effectiveness of teachers, principals, and other school leaders.</a:t>
            </a:r>
          </a:p>
          <a:p>
            <a:pPr lvl="0">
              <a:lnSpc>
                <a:spcPct val="100000"/>
              </a:lnSpc>
              <a:spcBef>
                <a:spcPts val="0"/>
              </a:spcBef>
              <a:spcAft>
                <a:spcPts val="1200"/>
              </a:spcAft>
            </a:pPr>
            <a:r>
              <a:rPr lang="en-US" sz="2400"/>
              <a:t>Increasing the number of teachers, principals, and other school leaders who are effective in improving student academic achievement in schools.</a:t>
            </a:r>
          </a:p>
          <a:p>
            <a:pPr lvl="0">
              <a:lnSpc>
                <a:spcPct val="100000"/>
              </a:lnSpc>
              <a:spcBef>
                <a:spcPts val="0"/>
              </a:spcBef>
              <a:spcAft>
                <a:spcPts val="1200"/>
              </a:spcAft>
            </a:pPr>
            <a:r>
              <a:rPr lang="en-US" sz="2400"/>
              <a:t>Providing low-income and minority students greater access to effective teachers, principals, and other school leaders.</a:t>
            </a:r>
          </a:p>
          <a:p>
            <a:pPr marL="0" lvl="0" indent="0" algn="r">
              <a:lnSpc>
                <a:spcPct val="100000"/>
              </a:lnSpc>
              <a:spcBef>
                <a:spcPts val="0"/>
              </a:spcBef>
              <a:spcAft>
                <a:spcPts val="0"/>
              </a:spcAft>
              <a:buNone/>
            </a:pPr>
            <a:r>
              <a:rPr lang="en-US" sz="2400"/>
              <a:t>20 </a:t>
            </a:r>
            <a:r>
              <a:rPr lang="en-US" sz="2400" i="1"/>
              <a:t>United States Code </a:t>
            </a:r>
            <a:r>
              <a:rPr lang="en-US" sz="2400"/>
              <a:t>(</a:t>
            </a:r>
            <a:r>
              <a:rPr lang="en-US" sz="2400" i="1" cap="all"/>
              <a:t>U.S.C.</a:t>
            </a:r>
            <a:r>
              <a:rPr lang="en-US" sz="2400" cap="all"/>
              <a:t>)</a:t>
            </a:r>
            <a:r>
              <a:rPr lang="en-US" sz="2400"/>
              <a:t> Section 6601</a:t>
            </a:r>
            <a:endParaRPr lang="en-US" sz="2400" dirty="0"/>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4</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3" y="287338"/>
            <a:ext cx="10058400" cy="1449387"/>
          </a:xfrm>
        </p:spPr>
        <p:txBody>
          <a:bodyPr>
            <a:normAutofit/>
          </a:bodyPr>
          <a:lstStyle/>
          <a:p>
            <a:r>
              <a:rPr lang="en-US"/>
              <a:t>2023–24 CARS Title II, Part A </a:t>
            </a:r>
            <a:br>
              <a:rPr lang="en-US"/>
            </a:br>
            <a:r>
              <a:rPr lang="en-US"/>
              <a:t>Winter Forms</a:t>
            </a:r>
            <a:endParaRPr lang="en-US" dirty="0"/>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846263"/>
            <a:ext cx="10058400" cy="4354512"/>
          </a:xfrm>
        </p:spPr>
        <p:txBody>
          <a:bodyPr/>
          <a:lstStyle/>
          <a:p>
            <a:pPr marL="0" indent="0">
              <a:spcBef>
                <a:spcPts val="0"/>
              </a:spcBef>
              <a:spcAft>
                <a:spcPts val="600"/>
              </a:spcAft>
              <a:buNone/>
            </a:pPr>
            <a:r>
              <a:rPr lang="en-US" dirty="0"/>
              <a:t>Reports Due:</a:t>
            </a:r>
          </a:p>
          <a:p>
            <a:pPr>
              <a:spcBef>
                <a:spcPts val="0"/>
              </a:spcBef>
              <a:spcAft>
                <a:spcPts val="600"/>
              </a:spcAft>
            </a:pPr>
            <a:r>
              <a:rPr lang="en-US" dirty="0"/>
              <a:t>Federal Transferability, if applicable </a:t>
            </a:r>
          </a:p>
          <a:p>
            <a:pPr>
              <a:spcBef>
                <a:spcPts val="0"/>
              </a:spcBef>
              <a:spcAft>
                <a:spcPts val="600"/>
              </a:spcAft>
            </a:pPr>
            <a:r>
              <a:rPr lang="en-US" dirty="0"/>
              <a:t>2021–22 Title II, Part A Fiscal Year Expenditure Report, Closeout 27 months</a:t>
            </a:r>
          </a:p>
          <a:p>
            <a:pPr>
              <a:spcBef>
                <a:spcPts val="0"/>
              </a:spcBef>
              <a:spcAft>
                <a:spcPts val="600"/>
              </a:spcAft>
            </a:pPr>
            <a:r>
              <a:rPr lang="en-US" dirty="0"/>
              <a:t>2023–24 Title II, Part A Nonprofit Private School Participation</a:t>
            </a:r>
          </a:p>
          <a:p>
            <a:pPr>
              <a:spcBef>
                <a:spcPts val="0"/>
              </a:spcBef>
              <a:spcAft>
                <a:spcPts val="600"/>
              </a:spcAft>
            </a:pPr>
            <a:r>
              <a:rPr lang="en-US" dirty="0"/>
              <a:t>2023–24 Title II, Part A Local Educational Agency (LEA) Allocations </a:t>
            </a:r>
          </a:p>
          <a:p>
            <a:pPr>
              <a:spcBef>
                <a:spcPts val="0"/>
              </a:spcBef>
              <a:spcAft>
                <a:spcPts val="600"/>
              </a:spcAft>
            </a:pPr>
            <a:r>
              <a:rPr lang="en-US" dirty="0"/>
              <a:t>Consolidation of Administrative Funds, if applicable </a:t>
            </a:r>
          </a:p>
          <a:p>
            <a:pPr lvl="1">
              <a:spcBef>
                <a:spcPts val="0"/>
              </a:spcBef>
              <a:spcAft>
                <a:spcPts val="600"/>
              </a:spcAft>
            </a:pPr>
            <a:r>
              <a:rPr lang="en-US" dirty="0"/>
              <a:t>20 U.S.C. Section 6613, 6614</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825038" y="6456363"/>
            <a:ext cx="1312862" cy="365125"/>
          </a:xfrm>
        </p:spPr>
        <p:txBody>
          <a:bodyPr/>
          <a:lstStyle/>
          <a:p>
            <a:fld id="{4E637404-0BCF-4192-AEAE-F6A882F231C4}" type="slidenum">
              <a:rPr lang="en-US" altLang="en-US" smtClean="0"/>
              <a:pPr/>
              <a:t>5</a:t>
            </a:fld>
            <a:endParaRPr lang="en-US" altLang="en-US"/>
          </a:p>
        </p:txBody>
      </p:sp>
    </p:spTree>
    <p:extLst>
      <p:ext uri="{BB962C8B-B14F-4D97-AF65-F5344CB8AC3E}">
        <p14:creationId xmlns:p14="http://schemas.microsoft.com/office/powerpoint/2010/main" val="12985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3" y="287338"/>
            <a:ext cx="10058400" cy="1449387"/>
          </a:xfrm>
        </p:spPr>
        <p:txBody>
          <a:bodyPr/>
          <a:lstStyle/>
          <a:p>
            <a:r>
              <a:rPr lang="en-US" dirty="0"/>
              <a:t>Federal Transferability (1) </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846263"/>
            <a:ext cx="10058400" cy="4354512"/>
          </a:xfrm>
        </p:spPr>
        <p:txBody>
          <a:bodyPr/>
          <a:lstStyle/>
          <a:p>
            <a:pPr marL="0" lvl="1" indent="0">
              <a:buNone/>
            </a:pPr>
            <a:r>
              <a:rPr lang="en-US" dirty="0"/>
              <a:t>The purpose of federal transferability is to allow LEAs the flexibility to target federal funds to the programs and activities that most effectively address the unique needs of LEAs (Every Student Succeeds Act Section 5102).</a:t>
            </a:r>
          </a:p>
          <a:p>
            <a:pPr marL="0" lvl="1" indent="0">
              <a:buNone/>
            </a:pPr>
            <a:r>
              <a:rPr lang="en-US" dirty="0"/>
              <a:t>An LEA may transfer all, or any lesser amount, of the funds from Title II, Part A; and Title IV, Part A to:</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825038" y="6456363"/>
            <a:ext cx="1312862" cy="365125"/>
          </a:xfrm>
        </p:spPr>
        <p:txBody>
          <a:bodyPr/>
          <a:lstStyle/>
          <a:p>
            <a:fld id="{4E637404-0BCF-4192-AEAE-F6A882F231C4}" type="slidenum">
              <a:rPr lang="en-US" altLang="en-US" smtClean="0"/>
              <a:pPr/>
              <a:t>6</a:t>
            </a:fld>
            <a:endParaRPr lang="en-US" altLang="en-US"/>
          </a:p>
        </p:txBody>
      </p:sp>
    </p:spTree>
    <p:extLst>
      <p:ext uri="{BB962C8B-B14F-4D97-AF65-F5344CB8AC3E}">
        <p14:creationId xmlns:p14="http://schemas.microsoft.com/office/powerpoint/2010/main" val="2760829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3" y="287338"/>
            <a:ext cx="10058400" cy="1449387"/>
          </a:xfrm>
        </p:spPr>
        <p:txBody>
          <a:bodyPr/>
          <a:lstStyle/>
          <a:p>
            <a:r>
              <a:rPr lang="en-US" dirty="0"/>
              <a:t>Federal Transferability (2)</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846263"/>
            <a:ext cx="10058400" cy="4354512"/>
          </a:xfrm>
        </p:spPr>
        <p:txBody>
          <a:bodyPr/>
          <a:lstStyle/>
          <a:p>
            <a:r>
              <a:rPr lang="en-US" dirty="0"/>
              <a:t>Title I, Part A; </a:t>
            </a:r>
          </a:p>
          <a:p>
            <a:r>
              <a:rPr lang="en-US" dirty="0"/>
              <a:t>Title I, Part C; </a:t>
            </a:r>
          </a:p>
          <a:p>
            <a:r>
              <a:rPr lang="en-US" dirty="0"/>
              <a:t>Title I, Part D; </a:t>
            </a:r>
          </a:p>
          <a:p>
            <a:r>
              <a:rPr lang="en-US" dirty="0"/>
              <a:t>Title III, Part A; and</a:t>
            </a:r>
          </a:p>
          <a:p>
            <a:r>
              <a:rPr lang="en-US" dirty="0"/>
              <a:t>Title V, Part B.</a:t>
            </a:r>
          </a:p>
          <a:p>
            <a:pPr marL="0" lvl="1" indent="0">
              <a:buNone/>
            </a:pPr>
            <a:r>
              <a:rPr lang="en-US" dirty="0"/>
              <a:t>The Every Student Succeeds Act (ESSA) also notes that LEAs may transfer all, or any lesser amount, of funds between Title II, Part A and Title IV, Part A.</a:t>
            </a:r>
          </a:p>
          <a:p>
            <a:pPr marL="0" lvl="1" indent="0" algn="r">
              <a:buNone/>
            </a:pPr>
            <a:r>
              <a:rPr lang="en-US" dirty="0"/>
              <a:t>20 U.S.C. Section 7305a, 7305b</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825038" y="6456363"/>
            <a:ext cx="1312862" cy="365125"/>
          </a:xfrm>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181526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271664" y="2175857"/>
            <a:ext cx="3507971" cy="2506286"/>
          </a:xfrm>
        </p:spPr>
        <p:txBody>
          <a:bodyPr>
            <a:normAutofit/>
          </a:bodyPr>
          <a:lstStyle/>
          <a:p>
            <a:pPr lvl="1">
              <a:lnSpc>
                <a:spcPct val="100000"/>
              </a:lnSpc>
            </a:pPr>
            <a:r>
              <a:rPr lang="en-US" sz="3600" dirty="0">
                <a:solidFill>
                  <a:schemeClr val="bg1"/>
                </a:solidFill>
              </a:rPr>
              <a:t>Federal Transferability Form (1)</a:t>
            </a:r>
          </a:p>
        </p:txBody>
      </p:sp>
      <p:pic>
        <p:nvPicPr>
          <p:cNvPr id="18" name="Content Placeholder 17" descr="A screenshot of the 2023-24 Federal Transferability Form">
            <a:extLst>
              <a:ext uri="{FF2B5EF4-FFF2-40B4-BE49-F238E27FC236}">
                <a16:creationId xmlns:a16="http://schemas.microsoft.com/office/drawing/2014/main" id="{8DF4CEAB-476A-3613-0C95-2AAC9875CB8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531097" y="374650"/>
            <a:ext cx="5112844" cy="5930900"/>
          </a:xfrm>
        </p:spPr>
      </p:pic>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825038" y="6430963"/>
            <a:ext cx="1312862" cy="365125"/>
          </a:xfrm>
        </p:spPr>
        <p:txBody>
          <a:bodyPr/>
          <a:lstStyle/>
          <a:p>
            <a:fld id="{4E637404-0BCF-4192-AEAE-F6A882F231C4}" type="slidenum">
              <a:rPr lang="en-US" altLang="en-US" smtClean="0"/>
              <a:pPr/>
              <a:t>8</a:t>
            </a:fld>
            <a:endParaRPr lang="en-US" altLang="en-US"/>
          </a:p>
        </p:txBody>
      </p:sp>
    </p:spTree>
    <p:extLst>
      <p:ext uri="{BB962C8B-B14F-4D97-AF65-F5344CB8AC3E}">
        <p14:creationId xmlns:p14="http://schemas.microsoft.com/office/powerpoint/2010/main" val="226270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15DA-7CFF-8A43-D0B1-08F9235A4190}"/>
              </a:ext>
            </a:extLst>
          </p:cNvPr>
          <p:cNvSpPr>
            <a:spLocks noGrp="1"/>
          </p:cNvSpPr>
          <p:nvPr>
            <p:ph type="title"/>
          </p:nvPr>
        </p:nvSpPr>
        <p:spPr>
          <a:xfrm>
            <a:off x="271664" y="2175857"/>
            <a:ext cx="3507971" cy="2506286"/>
          </a:xfrm>
        </p:spPr>
        <p:txBody>
          <a:bodyPr>
            <a:normAutofit/>
          </a:bodyPr>
          <a:lstStyle/>
          <a:p>
            <a:r>
              <a:rPr lang="en-US" spc="0" dirty="0"/>
              <a:t>Federal Transferability Form (2)</a:t>
            </a:r>
          </a:p>
        </p:txBody>
      </p:sp>
      <p:pic>
        <p:nvPicPr>
          <p:cNvPr id="6" name="Content Placeholder 17" descr="A screenshot of the 2023-24 Federal Transferability Form">
            <a:extLst>
              <a:ext uri="{FF2B5EF4-FFF2-40B4-BE49-F238E27FC236}">
                <a16:creationId xmlns:a16="http://schemas.microsoft.com/office/drawing/2014/main" id="{2D407660-CCA5-62A3-DF0D-4DEE041F8DF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4658222" y="1138166"/>
            <a:ext cx="6858594" cy="4403868"/>
          </a:xfrm>
        </p:spPr>
      </p:pic>
      <p:sp>
        <p:nvSpPr>
          <p:cNvPr id="5" name="Slide Number Placeholder 4">
            <a:extLst>
              <a:ext uri="{FF2B5EF4-FFF2-40B4-BE49-F238E27FC236}">
                <a16:creationId xmlns:a16="http://schemas.microsoft.com/office/drawing/2014/main" id="{8AE4404E-C197-A67D-0497-654D45FB0E5B}"/>
              </a:ext>
            </a:extLst>
          </p:cNvPr>
          <p:cNvSpPr>
            <a:spLocks noGrp="1"/>
          </p:cNvSpPr>
          <p:nvPr>
            <p:ph type="sldNum" sz="quarter" idx="12"/>
          </p:nvPr>
        </p:nvSpPr>
        <p:spPr>
          <a:xfrm>
            <a:off x="9825038" y="6430963"/>
            <a:ext cx="1312862" cy="365125"/>
          </a:xfrm>
        </p:spPr>
        <p:txBody>
          <a:bodyPr/>
          <a:lstStyle/>
          <a:p>
            <a:fld id="{CA4CA259-E64F-4C45-902E-B71A103945FE}" type="slidenum">
              <a:rPr lang="en-US" altLang="en-US" smtClean="0"/>
              <a:pPr/>
              <a:t>9</a:t>
            </a:fld>
            <a:endParaRPr lang="en-US" altLang="en-US"/>
          </a:p>
        </p:txBody>
      </p:sp>
    </p:spTree>
    <p:extLst>
      <p:ext uri="{BB962C8B-B14F-4D97-AF65-F5344CB8AC3E}">
        <p14:creationId xmlns:p14="http://schemas.microsoft.com/office/powerpoint/2010/main" val="3097324325"/>
      </p:ext>
    </p:extLst>
  </p:cSld>
  <p:clrMapOvr>
    <a:masterClrMapping/>
  </p:clrMapOvr>
</p:sld>
</file>

<file path=ppt/theme/theme1.xml><?xml version="1.0" encoding="utf-8"?>
<a:theme xmlns:a="http://schemas.openxmlformats.org/drawingml/2006/main" name="Retrospect">
  <a:themeElements>
    <a:clrScheme name="Custom 16">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070C0"/>
      </a:hlink>
      <a:folHlink>
        <a:srgbClr val="0070C0"/>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843</Words>
  <Application>Microsoft Office PowerPoint</Application>
  <PresentationFormat>Widescreen</PresentationFormat>
  <Paragraphs>121</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Retrospect</vt:lpstr>
      <vt:lpstr>Title II, Part A Consolidated Application and Reporting System</vt:lpstr>
      <vt:lpstr>Check In</vt:lpstr>
      <vt:lpstr>Agenda</vt:lpstr>
      <vt:lpstr>Title II, Part A Purpose </vt:lpstr>
      <vt:lpstr>2023–24 CARS Title II, Part A  Winter Forms</vt:lpstr>
      <vt:lpstr>Federal Transferability (1) </vt:lpstr>
      <vt:lpstr>Federal Transferability (2)</vt:lpstr>
      <vt:lpstr>Federal Transferability Form (1)</vt:lpstr>
      <vt:lpstr>Federal Transferability Form (2)</vt:lpstr>
      <vt:lpstr>Federal Transferability Form (3)</vt:lpstr>
      <vt:lpstr>Title II, Part A Fiscal Year Expenditure Report, Closeout 27 Months</vt:lpstr>
      <vt:lpstr>Title II, Part A Fiscal Year Expenditure Report, Closeout 27 Months (1)</vt:lpstr>
      <vt:lpstr>Title II, Part A Fiscal Year Expenditure Report, Closeout 27 Months (2)</vt:lpstr>
      <vt:lpstr>Title II, Part A Fiscal Year Expenditure Report, Closeout 27 Months (3)</vt:lpstr>
      <vt:lpstr>Title II, Part A / Title III Nonprofit Private School Participation</vt:lpstr>
      <vt:lpstr>Title II, Part A / Title III Nonprofit Private School Participation (2)</vt:lpstr>
      <vt:lpstr>Title II, Part A Local Educational Agency Allocations</vt:lpstr>
      <vt:lpstr>Consolidation of Administrative Funds</vt:lpstr>
      <vt:lpstr>Important Dates</vt:lpstr>
      <vt:lpstr>Resources</vt:lpstr>
      <vt:lpstr>Contacts</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Cars Winter Webinar-23: Title II, Part A Funding (CA Dept. of Education)</dc:title>
  <dc:subject>Webinar presentation for the Consolidated Application and Reporting System (CARS) 2023–24 Winter Release Forms for Title II, Part A Funding.</dc:subject>
  <dc:creator/>
  <cp:revision>2</cp:revision>
  <dcterms:created xsi:type="dcterms:W3CDTF">2025-03-04T18:42:21Z</dcterms:created>
  <dcterms:modified xsi:type="dcterms:W3CDTF">2025-03-04T18:43:00Z</dcterms:modified>
</cp:coreProperties>
</file>