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571" r:id="rId1"/>
  </p:sldMasterIdLst>
  <p:notesMasterIdLst>
    <p:notesMasterId r:id="rId20"/>
  </p:notesMasterIdLst>
  <p:handoutMasterIdLst>
    <p:handoutMasterId r:id="rId21"/>
  </p:handoutMasterIdLst>
  <p:sldIdLst>
    <p:sldId id="258" r:id="rId2"/>
    <p:sldId id="274" r:id="rId3"/>
    <p:sldId id="275" r:id="rId4"/>
    <p:sldId id="273" r:id="rId5"/>
    <p:sldId id="276" r:id="rId6"/>
    <p:sldId id="279" r:id="rId7"/>
    <p:sldId id="299" r:id="rId8"/>
    <p:sldId id="296" r:id="rId9"/>
    <p:sldId id="278" r:id="rId10"/>
    <p:sldId id="293" r:id="rId11"/>
    <p:sldId id="282" r:id="rId12"/>
    <p:sldId id="284" r:id="rId13"/>
    <p:sldId id="294" r:id="rId14"/>
    <p:sldId id="295" r:id="rId15"/>
    <p:sldId id="286" r:id="rId16"/>
    <p:sldId id="287" r:id="rId17"/>
    <p:sldId id="288" r:id="rId18"/>
    <p:sldId id="297" r:id="rId19"/>
  </p:sldIdLst>
  <p:sldSz cx="12192000" cy="6858000"/>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99CB38"/>
    <a:srgbClr val="1E5E70"/>
    <a:srgbClr val="B2B2B2"/>
    <a:srgbClr val="FFFFFF"/>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CA115B-33D2-461B-84C5-7D051F026608}" v="16" dt="2025-10-16T21:37:03.7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490" autoAdjust="0"/>
    <p:restoredTop sz="96144" autoAdjust="0"/>
  </p:normalViewPr>
  <p:slideViewPr>
    <p:cSldViewPr snapToGrid="0">
      <p:cViewPr varScale="1">
        <p:scale>
          <a:sx n="86" d="100"/>
          <a:sy n="86" d="100"/>
        </p:scale>
        <p:origin x="756" y="108"/>
      </p:cViewPr>
      <p:guideLst/>
    </p:cSldViewPr>
  </p:slideViewPr>
  <p:outlineViewPr>
    <p:cViewPr>
      <p:scale>
        <a:sx n="33" d="100"/>
        <a:sy n="33" d="100"/>
      </p:scale>
      <p:origin x="0" y="-37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928261-58AA-48C8-AD51-7B78C689E517}" type="doc">
      <dgm:prSet loTypeId="urn:microsoft.com/office/officeart/2005/8/layout/hList3" loCatId="list" qsTypeId="urn:microsoft.com/office/officeart/2005/8/quickstyle/simple1" qsCatId="simple" csTypeId="urn:microsoft.com/office/officeart/2005/8/colors/accent2_1" csCatId="accent2" phldr="1"/>
      <dgm:spPr/>
      <dgm:t>
        <a:bodyPr/>
        <a:lstStyle/>
        <a:p>
          <a:endParaRPr lang="en-US"/>
        </a:p>
      </dgm:t>
    </dgm:pt>
    <dgm:pt modelId="{B56C1613-0D6E-4BE4-B405-C639138C658E}">
      <dgm:prSet custT="1"/>
      <dgm:spPr/>
      <dgm:t>
        <a:bodyPr/>
        <a:lstStyle/>
        <a:p>
          <a:r>
            <a:rPr lang="en-US" sz="2400" b="1" dirty="0"/>
            <a:t>Apportionment Schedule</a:t>
          </a:r>
          <a:endParaRPr lang="en-US" sz="2400" dirty="0"/>
        </a:p>
      </dgm:t>
    </dgm:pt>
    <dgm:pt modelId="{DDA2B9DA-2899-436F-906B-8B67D1FE9F2B}" type="parTrans" cxnId="{707A72F7-4668-4EE4-9673-8DA7A5B11D78}">
      <dgm:prSet/>
      <dgm:spPr/>
      <dgm:t>
        <a:bodyPr/>
        <a:lstStyle/>
        <a:p>
          <a:endParaRPr lang="en-US"/>
        </a:p>
      </dgm:t>
    </dgm:pt>
    <dgm:pt modelId="{6F6C27AC-E7A6-48FB-A3D4-9C24A6846706}" type="sibTrans" cxnId="{707A72F7-4668-4EE4-9673-8DA7A5B11D78}">
      <dgm:prSet/>
      <dgm:spPr/>
      <dgm:t>
        <a:bodyPr/>
        <a:lstStyle/>
        <a:p>
          <a:endParaRPr lang="en-US"/>
        </a:p>
      </dgm:t>
    </dgm:pt>
    <dgm:pt modelId="{AA5E6E83-9762-4492-9539-3DF2748D4780}">
      <dgm:prSet custT="1"/>
      <dgm:spPr/>
      <dgm:t>
        <a:bodyPr/>
        <a:lstStyle/>
        <a:p>
          <a:r>
            <a:rPr lang="en-US" sz="2400" dirty="0"/>
            <a:t>1</a:t>
          </a:r>
          <a:r>
            <a:rPr lang="en-US" sz="2400" baseline="30000" dirty="0"/>
            <a:t>st</a:t>
          </a:r>
          <a:r>
            <a:rPr lang="en-US" sz="2400" dirty="0"/>
            <a:t> Apportionment                      (75 percent of allocation)                 </a:t>
          </a:r>
          <a:r>
            <a:rPr lang="en-US" sz="2400" b="1" dirty="0"/>
            <a:t>October 2025</a:t>
          </a:r>
        </a:p>
      </dgm:t>
    </dgm:pt>
    <dgm:pt modelId="{D45751A4-6BDF-4174-90B5-3CED4059D401}" type="parTrans" cxnId="{26420E48-0B1D-4FB8-8468-6906B8804C34}">
      <dgm:prSet/>
      <dgm:spPr/>
      <dgm:t>
        <a:bodyPr/>
        <a:lstStyle/>
        <a:p>
          <a:endParaRPr lang="en-US"/>
        </a:p>
      </dgm:t>
    </dgm:pt>
    <dgm:pt modelId="{BF910438-83F3-4826-B519-63B7BAE1D3FB}" type="sibTrans" cxnId="{26420E48-0B1D-4FB8-8468-6906B8804C34}">
      <dgm:prSet/>
      <dgm:spPr/>
      <dgm:t>
        <a:bodyPr/>
        <a:lstStyle/>
        <a:p>
          <a:endParaRPr lang="en-US"/>
        </a:p>
      </dgm:t>
    </dgm:pt>
    <dgm:pt modelId="{FBD3F31C-03A9-4453-B50A-A5E7F9275865}">
      <dgm:prSet custT="1"/>
      <dgm:spPr/>
      <dgm:t>
        <a:bodyPr/>
        <a:lstStyle/>
        <a:p>
          <a:r>
            <a:rPr lang="en-US" sz="2400" dirty="0"/>
            <a:t>2</a:t>
          </a:r>
          <a:r>
            <a:rPr lang="en-US" sz="2400" baseline="30000" dirty="0"/>
            <a:t>nd</a:t>
          </a:r>
          <a:r>
            <a:rPr lang="en-US" sz="2400" dirty="0"/>
            <a:t> Apportionment                      (25 percent of allocation)                 </a:t>
          </a:r>
          <a:r>
            <a:rPr lang="en-US" sz="2400" b="1" dirty="0"/>
            <a:t>February 2026</a:t>
          </a:r>
        </a:p>
      </dgm:t>
    </dgm:pt>
    <dgm:pt modelId="{BC1AF984-1E69-4BAD-8DA6-FD673C99222F}" type="parTrans" cxnId="{F2041C8E-E99F-4CF0-86D9-062B4084AE22}">
      <dgm:prSet/>
      <dgm:spPr/>
      <dgm:t>
        <a:bodyPr/>
        <a:lstStyle/>
        <a:p>
          <a:endParaRPr lang="en-US"/>
        </a:p>
      </dgm:t>
    </dgm:pt>
    <dgm:pt modelId="{5B2C4B73-0146-4148-9CB4-3729DDC9D6A9}" type="sibTrans" cxnId="{F2041C8E-E99F-4CF0-86D9-062B4084AE22}">
      <dgm:prSet/>
      <dgm:spPr/>
      <dgm:t>
        <a:bodyPr/>
        <a:lstStyle/>
        <a:p>
          <a:endParaRPr lang="en-US"/>
        </a:p>
      </dgm:t>
    </dgm:pt>
    <dgm:pt modelId="{ED0DEB39-9AAB-40F7-A352-35377FB9CC6A}" type="pres">
      <dgm:prSet presAssocID="{94928261-58AA-48C8-AD51-7B78C689E517}" presName="composite" presStyleCnt="0">
        <dgm:presLayoutVars>
          <dgm:chMax val="1"/>
          <dgm:dir/>
          <dgm:resizeHandles val="exact"/>
        </dgm:presLayoutVars>
      </dgm:prSet>
      <dgm:spPr/>
    </dgm:pt>
    <dgm:pt modelId="{4A800BCB-8679-4D5B-BFC3-71A06866492E}" type="pres">
      <dgm:prSet presAssocID="{B56C1613-0D6E-4BE4-B405-C639138C658E}" presName="roof" presStyleLbl="dkBgShp" presStyleIdx="0" presStyleCnt="2" custScaleY="61878" custLinFactNeighborX="948" custLinFactNeighborY="499"/>
      <dgm:spPr/>
    </dgm:pt>
    <dgm:pt modelId="{9276FEA8-4190-4F6D-80B9-6E3EF7C1810F}" type="pres">
      <dgm:prSet presAssocID="{B56C1613-0D6E-4BE4-B405-C639138C658E}" presName="pillars" presStyleCnt="0"/>
      <dgm:spPr/>
    </dgm:pt>
    <dgm:pt modelId="{C144DCF8-E62E-47E0-9BA5-6319DC4FFD4B}" type="pres">
      <dgm:prSet presAssocID="{B56C1613-0D6E-4BE4-B405-C639138C658E}" presName="pillar1" presStyleLbl="node1" presStyleIdx="0" presStyleCnt="2">
        <dgm:presLayoutVars>
          <dgm:bulletEnabled val="1"/>
        </dgm:presLayoutVars>
      </dgm:prSet>
      <dgm:spPr/>
    </dgm:pt>
    <dgm:pt modelId="{F1FFED9E-6C52-4001-AC8B-AF28828751E1}" type="pres">
      <dgm:prSet presAssocID="{FBD3F31C-03A9-4453-B50A-A5E7F9275865}" presName="pillarX" presStyleLbl="node1" presStyleIdx="1" presStyleCnt="2">
        <dgm:presLayoutVars>
          <dgm:bulletEnabled val="1"/>
        </dgm:presLayoutVars>
      </dgm:prSet>
      <dgm:spPr/>
    </dgm:pt>
    <dgm:pt modelId="{419DD412-DFB4-4726-A00E-B6CA8D070E20}" type="pres">
      <dgm:prSet presAssocID="{B56C1613-0D6E-4BE4-B405-C639138C658E}" presName="base" presStyleLbl="dkBgShp" presStyleIdx="1" presStyleCnt="2"/>
      <dgm:spPr/>
    </dgm:pt>
  </dgm:ptLst>
  <dgm:cxnLst>
    <dgm:cxn modelId="{C68F5B16-82FB-4E55-B45F-DAAA8FBA656B}" type="presOf" srcId="{AA5E6E83-9762-4492-9539-3DF2748D4780}" destId="{C144DCF8-E62E-47E0-9BA5-6319DC4FFD4B}" srcOrd="0" destOrd="0" presId="urn:microsoft.com/office/officeart/2005/8/layout/hList3"/>
    <dgm:cxn modelId="{2E6E8063-677C-4876-8408-5B97744891AC}" type="presOf" srcId="{B56C1613-0D6E-4BE4-B405-C639138C658E}" destId="{4A800BCB-8679-4D5B-BFC3-71A06866492E}" srcOrd="0" destOrd="0" presId="urn:microsoft.com/office/officeart/2005/8/layout/hList3"/>
    <dgm:cxn modelId="{26420E48-0B1D-4FB8-8468-6906B8804C34}" srcId="{B56C1613-0D6E-4BE4-B405-C639138C658E}" destId="{AA5E6E83-9762-4492-9539-3DF2748D4780}" srcOrd="0" destOrd="0" parTransId="{D45751A4-6BDF-4174-90B5-3CED4059D401}" sibTransId="{BF910438-83F3-4826-B519-63B7BAE1D3FB}"/>
    <dgm:cxn modelId="{ADE84A68-4437-4655-A96D-1DC7496AF1EB}" type="presOf" srcId="{94928261-58AA-48C8-AD51-7B78C689E517}" destId="{ED0DEB39-9AAB-40F7-A352-35377FB9CC6A}" srcOrd="0" destOrd="0" presId="urn:microsoft.com/office/officeart/2005/8/layout/hList3"/>
    <dgm:cxn modelId="{5B96CB6B-0F82-46D6-8DB7-1EA0CA5653F5}" type="presOf" srcId="{FBD3F31C-03A9-4453-B50A-A5E7F9275865}" destId="{F1FFED9E-6C52-4001-AC8B-AF28828751E1}" srcOrd="0" destOrd="0" presId="urn:microsoft.com/office/officeart/2005/8/layout/hList3"/>
    <dgm:cxn modelId="{F2041C8E-E99F-4CF0-86D9-062B4084AE22}" srcId="{B56C1613-0D6E-4BE4-B405-C639138C658E}" destId="{FBD3F31C-03A9-4453-B50A-A5E7F9275865}" srcOrd="1" destOrd="0" parTransId="{BC1AF984-1E69-4BAD-8DA6-FD673C99222F}" sibTransId="{5B2C4B73-0146-4148-9CB4-3729DDC9D6A9}"/>
    <dgm:cxn modelId="{707A72F7-4668-4EE4-9673-8DA7A5B11D78}" srcId="{94928261-58AA-48C8-AD51-7B78C689E517}" destId="{B56C1613-0D6E-4BE4-B405-C639138C658E}" srcOrd="0" destOrd="0" parTransId="{DDA2B9DA-2899-436F-906B-8B67D1FE9F2B}" sibTransId="{6F6C27AC-E7A6-48FB-A3D4-9C24A6846706}"/>
    <dgm:cxn modelId="{E55DE961-2A27-4806-BA1B-30C93AE25D7D}" type="presParOf" srcId="{ED0DEB39-9AAB-40F7-A352-35377FB9CC6A}" destId="{4A800BCB-8679-4D5B-BFC3-71A06866492E}" srcOrd="0" destOrd="0" presId="urn:microsoft.com/office/officeart/2005/8/layout/hList3"/>
    <dgm:cxn modelId="{37428044-87E4-426E-A0F8-FEF8F6DA1710}" type="presParOf" srcId="{ED0DEB39-9AAB-40F7-A352-35377FB9CC6A}" destId="{9276FEA8-4190-4F6D-80B9-6E3EF7C1810F}" srcOrd="1" destOrd="0" presId="urn:microsoft.com/office/officeart/2005/8/layout/hList3"/>
    <dgm:cxn modelId="{F4996A68-CCEB-4ED9-9918-E6E097FB7951}" type="presParOf" srcId="{9276FEA8-4190-4F6D-80B9-6E3EF7C1810F}" destId="{C144DCF8-E62E-47E0-9BA5-6319DC4FFD4B}" srcOrd="0" destOrd="0" presId="urn:microsoft.com/office/officeart/2005/8/layout/hList3"/>
    <dgm:cxn modelId="{8D53F8F9-84A9-4573-8B68-DCA907F6C1CB}" type="presParOf" srcId="{9276FEA8-4190-4F6D-80B9-6E3EF7C1810F}" destId="{F1FFED9E-6C52-4001-AC8B-AF28828751E1}" srcOrd="1" destOrd="0" presId="urn:microsoft.com/office/officeart/2005/8/layout/hList3"/>
    <dgm:cxn modelId="{DD9B602A-8173-429D-B112-E6C443803E80}" type="presParOf" srcId="{ED0DEB39-9AAB-40F7-A352-35377FB9CC6A}" destId="{419DD412-DFB4-4726-A00E-B6CA8D070E20}"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800BCB-8679-4D5B-BFC3-71A06866492E}">
      <dsp:nvSpPr>
        <dsp:cNvPr id="0" name=""/>
        <dsp:cNvSpPr/>
      </dsp:nvSpPr>
      <dsp:spPr>
        <a:xfrm>
          <a:off x="0" y="58910"/>
          <a:ext cx="7821542" cy="363451"/>
        </a:xfrm>
        <a:prstGeom prst="rect">
          <a:avLst/>
        </a:prstGeom>
        <a:solidFill>
          <a:schemeClr val="accent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Apportionment Schedule</a:t>
          </a:r>
          <a:endParaRPr lang="en-US" sz="2400" kern="1200" dirty="0"/>
        </a:p>
      </dsp:txBody>
      <dsp:txXfrm>
        <a:off x="0" y="58910"/>
        <a:ext cx="7821542" cy="363451"/>
      </dsp:txXfrm>
    </dsp:sp>
    <dsp:sp modelId="{C144DCF8-E62E-47E0-9BA5-6319DC4FFD4B}">
      <dsp:nvSpPr>
        <dsp:cNvPr id="0" name=""/>
        <dsp:cNvSpPr/>
      </dsp:nvSpPr>
      <dsp:spPr>
        <a:xfrm>
          <a:off x="0" y="531388"/>
          <a:ext cx="3910771" cy="1233472"/>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1</a:t>
          </a:r>
          <a:r>
            <a:rPr lang="en-US" sz="2400" kern="1200" baseline="30000" dirty="0"/>
            <a:t>st</a:t>
          </a:r>
          <a:r>
            <a:rPr lang="en-US" sz="2400" kern="1200" dirty="0"/>
            <a:t> Apportionment                      (75 percent of allocation)                 </a:t>
          </a:r>
          <a:r>
            <a:rPr lang="en-US" sz="2400" b="1" kern="1200" dirty="0"/>
            <a:t>October 2025</a:t>
          </a:r>
        </a:p>
      </dsp:txBody>
      <dsp:txXfrm>
        <a:off x="0" y="531388"/>
        <a:ext cx="3910771" cy="1233472"/>
      </dsp:txXfrm>
    </dsp:sp>
    <dsp:sp modelId="{F1FFED9E-6C52-4001-AC8B-AF28828751E1}">
      <dsp:nvSpPr>
        <dsp:cNvPr id="0" name=""/>
        <dsp:cNvSpPr/>
      </dsp:nvSpPr>
      <dsp:spPr>
        <a:xfrm>
          <a:off x="3910771" y="531388"/>
          <a:ext cx="3910771" cy="1233472"/>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2</a:t>
          </a:r>
          <a:r>
            <a:rPr lang="en-US" sz="2400" kern="1200" baseline="30000" dirty="0"/>
            <a:t>nd</a:t>
          </a:r>
          <a:r>
            <a:rPr lang="en-US" sz="2400" kern="1200" dirty="0"/>
            <a:t> Apportionment                      (25 percent of allocation)                 </a:t>
          </a:r>
          <a:r>
            <a:rPr lang="en-US" sz="2400" b="1" kern="1200" dirty="0"/>
            <a:t>February 2026</a:t>
          </a:r>
        </a:p>
      </dsp:txBody>
      <dsp:txXfrm>
        <a:off x="3910771" y="531388"/>
        <a:ext cx="3910771" cy="1233472"/>
      </dsp:txXfrm>
    </dsp:sp>
    <dsp:sp modelId="{419DD412-DFB4-4726-A00E-B6CA8D070E20}">
      <dsp:nvSpPr>
        <dsp:cNvPr id="0" name=""/>
        <dsp:cNvSpPr/>
      </dsp:nvSpPr>
      <dsp:spPr>
        <a:xfrm>
          <a:off x="0" y="1764861"/>
          <a:ext cx="7821542" cy="137052"/>
        </a:xfrm>
        <a:prstGeom prst="rect">
          <a:avLst/>
        </a:prstGeom>
        <a:solidFill>
          <a:schemeClr val="accent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160"/>
          </a:xfrm>
          <a:prstGeom prst="rect">
            <a:avLst/>
          </a:prstGeom>
        </p:spPr>
        <p:txBody>
          <a:bodyPr vert="horz" lIns="92885" tIns="46442" rIns="92885" bIns="46442"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5160"/>
          </a:xfrm>
          <a:prstGeom prst="rect">
            <a:avLst/>
          </a:prstGeom>
        </p:spPr>
        <p:txBody>
          <a:bodyPr vert="horz" lIns="92885" tIns="46442" rIns="92885" bIns="46442" rtlCol="0"/>
          <a:lstStyle>
            <a:lvl1pPr algn="r">
              <a:defRPr sz="1200"/>
            </a:lvl1pPr>
          </a:lstStyle>
          <a:p>
            <a:fld id="{9266523C-5B6B-4917-ACBD-5B142FA87CB1}" type="datetimeFigureOut">
              <a:rPr lang="en-US" smtClean="0"/>
              <a:t>10/24/2025</a:t>
            </a:fld>
            <a:endParaRPr lang="en-US" dirty="0"/>
          </a:p>
        </p:txBody>
      </p:sp>
      <p:sp>
        <p:nvSpPr>
          <p:cNvPr id="4" name="Footer Placeholder 3"/>
          <p:cNvSpPr>
            <a:spLocks noGrp="1"/>
          </p:cNvSpPr>
          <p:nvPr>
            <p:ph type="ftr" sz="quarter" idx="2"/>
          </p:nvPr>
        </p:nvSpPr>
        <p:spPr>
          <a:xfrm>
            <a:off x="0" y="8805841"/>
            <a:ext cx="3026833" cy="465159"/>
          </a:xfrm>
          <a:prstGeom prst="rect">
            <a:avLst/>
          </a:prstGeom>
        </p:spPr>
        <p:txBody>
          <a:bodyPr vert="horz" lIns="92885" tIns="46442" rIns="92885" bIns="4644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05841"/>
            <a:ext cx="3026833" cy="465159"/>
          </a:xfrm>
          <a:prstGeom prst="rect">
            <a:avLst/>
          </a:prstGeom>
        </p:spPr>
        <p:txBody>
          <a:bodyPr vert="horz" lIns="92885" tIns="46442" rIns="92885" bIns="46442" rtlCol="0" anchor="b"/>
          <a:lstStyle>
            <a:lvl1pPr algn="r">
              <a:defRPr sz="1200"/>
            </a:lvl1pPr>
          </a:lstStyle>
          <a:p>
            <a:fld id="{286E483F-EE9B-47DE-BF88-0FBE1DB689F5}" type="slidenum">
              <a:rPr lang="en-US" smtClean="0"/>
              <a:t>‹#›</a:t>
            </a:fld>
            <a:endParaRPr lang="en-US" dirty="0"/>
          </a:p>
        </p:txBody>
      </p:sp>
    </p:spTree>
    <p:extLst>
      <p:ext uri="{BB962C8B-B14F-4D97-AF65-F5344CB8AC3E}">
        <p14:creationId xmlns:p14="http://schemas.microsoft.com/office/powerpoint/2010/main" val="3347129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C4FC6144-D423-4F3D-9274-BA1BE1C85DED}" type="datetimeFigureOut">
              <a:rPr lang="en-US" smtClean="0"/>
              <a:t>10/24/2025</a:t>
            </a:fld>
            <a:endParaRPr lang="en-US" dirty="0"/>
          </a:p>
        </p:txBody>
      </p:sp>
      <p:sp>
        <p:nvSpPr>
          <p:cNvPr id="4" name="Slide Image Placeholder 3"/>
          <p:cNvSpPr>
            <a:spLocks noGrp="1" noRot="1" noChangeAspect="1"/>
          </p:cNvSpPr>
          <p:nvPr>
            <p:ph type="sldImg" idx="2"/>
          </p:nvPr>
        </p:nvSpPr>
        <p:spPr>
          <a:xfrm>
            <a:off x="711200" y="1158875"/>
            <a:ext cx="5562600" cy="31289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62463"/>
            <a:ext cx="5588000" cy="3649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058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050" y="8805863"/>
            <a:ext cx="3027363" cy="465137"/>
          </a:xfrm>
          <a:prstGeom prst="rect">
            <a:avLst/>
          </a:prstGeom>
        </p:spPr>
        <p:txBody>
          <a:bodyPr vert="horz" lIns="91440" tIns="45720" rIns="91440" bIns="45720" rtlCol="0" anchor="b"/>
          <a:lstStyle>
            <a:lvl1pPr algn="r">
              <a:defRPr sz="1200"/>
            </a:lvl1pPr>
          </a:lstStyle>
          <a:p>
            <a:fld id="{E4696A1C-9CBD-43B5-AA23-485CFCE4CA42}" type="slidenum">
              <a:rPr lang="en-US" smtClean="0"/>
              <a:t>‹#›</a:t>
            </a:fld>
            <a:endParaRPr lang="en-US" dirty="0"/>
          </a:p>
        </p:txBody>
      </p:sp>
    </p:spTree>
    <p:extLst>
      <p:ext uri="{BB962C8B-B14F-4D97-AF65-F5344CB8AC3E}">
        <p14:creationId xmlns:p14="http://schemas.microsoft.com/office/powerpoint/2010/main" val="3725540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spcBef>
                <a:spcPct val="0"/>
              </a:spcBef>
              <a:buFont typeface="Arial" panose="020B0604020202020204" pitchFamily="34" charset="0"/>
              <a:buNone/>
            </a:pPr>
            <a:endParaRPr lang="en-US" alt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1</a:t>
            </a:fld>
            <a:endParaRPr lang="en-US" dirty="0"/>
          </a:p>
        </p:txBody>
      </p:sp>
    </p:spTree>
    <p:extLst>
      <p:ext uri="{BB962C8B-B14F-4D97-AF65-F5344CB8AC3E}">
        <p14:creationId xmlns:p14="http://schemas.microsoft.com/office/powerpoint/2010/main" val="4125157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11</a:t>
            </a:fld>
            <a:endParaRPr lang="en-US" dirty="0"/>
          </a:p>
        </p:txBody>
      </p:sp>
    </p:spTree>
    <p:extLst>
      <p:ext uri="{BB962C8B-B14F-4D97-AF65-F5344CB8AC3E}">
        <p14:creationId xmlns:p14="http://schemas.microsoft.com/office/powerpoint/2010/main" val="3549307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12</a:t>
            </a:fld>
            <a:endParaRPr lang="en-US" dirty="0"/>
          </a:p>
        </p:txBody>
      </p:sp>
    </p:spTree>
    <p:extLst>
      <p:ext uri="{BB962C8B-B14F-4D97-AF65-F5344CB8AC3E}">
        <p14:creationId xmlns:p14="http://schemas.microsoft.com/office/powerpoint/2010/main" val="1870780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E035E-BD1D-1870-AC1F-D6ADE3AAAD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91CE2-ED75-1684-ED3B-859C7F8B3F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D4532C-1AF7-AD2D-E4ED-7062D3CFAB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C3A69F-CDF4-822C-1F6E-213C0860A2EE}"/>
              </a:ext>
            </a:extLst>
          </p:cNvPr>
          <p:cNvSpPr>
            <a:spLocks noGrp="1"/>
          </p:cNvSpPr>
          <p:nvPr>
            <p:ph type="sldNum" sz="quarter" idx="5"/>
          </p:nvPr>
        </p:nvSpPr>
        <p:spPr/>
        <p:txBody>
          <a:bodyPr/>
          <a:lstStyle/>
          <a:p>
            <a:fld id="{E4696A1C-9CBD-43B5-AA23-485CFCE4CA42}" type="slidenum">
              <a:rPr lang="en-US" smtClean="0"/>
              <a:t>13</a:t>
            </a:fld>
            <a:endParaRPr lang="en-US" dirty="0"/>
          </a:p>
        </p:txBody>
      </p:sp>
    </p:spTree>
    <p:extLst>
      <p:ext uri="{BB962C8B-B14F-4D97-AF65-F5344CB8AC3E}">
        <p14:creationId xmlns:p14="http://schemas.microsoft.com/office/powerpoint/2010/main" val="1152674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BB19C-0A73-7C07-5E96-86A3F290FE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6604A5-BF1D-A2B0-3538-7EA9DFE69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5B0B64-62BB-F7AC-3023-329F9FE5C8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F8D529-FF0F-109D-D9F1-E8B366AB0E2A}"/>
              </a:ext>
            </a:extLst>
          </p:cNvPr>
          <p:cNvSpPr>
            <a:spLocks noGrp="1"/>
          </p:cNvSpPr>
          <p:nvPr>
            <p:ph type="sldNum" sz="quarter" idx="5"/>
          </p:nvPr>
        </p:nvSpPr>
        <p:spPr/>
        <p:txBody>
          <a:bodyPr/>
          <a:lstStyle/>
          <a:p>
            <a:fld id="{E4696A1C-9CBD-43B5-AA23-485CFCE4CA42}" type="slidenum">
              <a:rPr lang="en-US" smtClean="0"/>
              <a:t>14</a:t>
            </a:fld>
            <a:endParaRPr lang="en-US" dirty="0"/>
          </a:p>
        </p:txBody>
      </p:sp>
    </p:spTree>
    <p:extLst>
      <p:ext uri="{BB962C8B-B14F-4D97-AF65-F5344CB8AC3E}">
        <p14:creationId xmlns:p14="http://schemas.microsoft.com/office/powerpoint/2010/main" val="3794979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15</a:t>
            </a:fld>
            <a:endParaRPr lang="en-US" dirty="0"/>
          </a:p>
        </p:txBody>
      </p:sp>
    </p:spTree>
    <p:extLst>
      <p:ext uri="{BB962C8B-B14F-4D97-AF65-F5344CB8AC3E}">
        <p14:creationId xmlns:p14="http://schemas.microsoft.com/office/powerpoint/2010/main" val="2862055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16</a:t>
            </a:fld>
            <a:endParaRPr lang="en-US" dirty="0"/>
          </a:p>
        </p:txBody>
      </p:sp>
    </p:spTree>
    <p:extLst>
      <p:ext uri="{BB962C8B-B14F-4D97-AF65-F5344CB8AC3E}">
        <p14:creationId xmlns:p14="http://schemas.microsoft.com/office/powerpoint/2010/main" val="1005872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17</a:t>
            </a:fld>
            <a:endParaRPr lang="en-US" dirty="0"/>
          </a:p>
        </p:txBody>
      </p:sp>
    </p:spTree>
    <p:extLst>
      <p:ext uri="{BB962C8B-B14F-4D97-AF65-F5344CB8AC3E}">
        <p14:creationId xmlns:p14="http://schemas.microsoft.com/office/powerpoint/2010/main" val="29831449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01886-7621-D569-9CEA-EA97348674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AF1EC0-B0A1-910A-E8A5-CB4C73E008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938C9-0F93-1568-80BC-2ED88C3B8E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9FFB76-1D4A-5FCA-E959-5A4FEA5EF50E}"/>
              </a:ext>
            </a:extLst>
          </p:cNvPr>
          <p:cNvSpPr>
            <a:spLocks noGrp="1"/>
          </p:cNvSpPr>
          <p:nvPr>
            <p:ph type="sldNum" sz="quarter" idx="5"/>
          </p:nvPr>
        </p:nvSpPr>
        <p:spPr/>
        <p:txBody>
          <a:bodyPr/>
          <a:lstStyle/>
          <a:p>
            <a:fld id="{E4696A1C-9CBD-43B5-AA23-485CFCE4CA42}" type="slidenum">
              <a:rPr lang="en-US" smtClean="0"/>
              <a:t>18</a:t>
            </a:fld>
            <a:endParaRPr lang="en-US" dirty="0"/>
          </a:p>
        </p:txBody>
      </p:sp>
    </p:spTree>
    <p:extLst>
      <p:ext uri="{BB962C8B-B14F-4D97-AF65-F5344CB8AC3E}">
        <p14:creationId xmlns:p14="http://schemas.microsoft.com/office/powerpoint/2010/main" val="221088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2</a:t>
            </a:fld>
            <a:endParaRPr lang="en-US" dirty="0"/>
          </a:p>
        </p:txBody>
      </p:sp>
    </p:spTree>
    <p:extLst>
      <p:ext uri="{BB962C8B-B14F-4D97-AF65-F5344CB8AC3E}">
        <p14:creationId xmlns:p14="http://schemas.microsoft.com/office/powerpoint/2010/main" val="2926004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3</a:t>
            </a:fld>
            <a:endParaRPr lang="en-US" dirty="0"/>
          </a:p>
        </p:txBody>
      </p:sp>
    </p:spTree>
    <p:extLst>
      <p:ext uri="{BB962C8B-B14F-4D97-AF65-F5344CB8AC3E}">
        <p14:creationId xmlns:p14="http://schemas.microsoft.com/office/powerpoint/2010/main" val="2918663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4</a:t>
            </a:fld>
            <a:endParaRPr lang="en-US" dirty="0"/>
          </a:p>
        </p:txBody>
      </p:sp>
    </p:spTree>
    <p:extLst>
      <p:ext uri="{BB962C8B-B14F-4D97-AF65-F5344CB8AC3E}">
        <p14:creationId xmlns:p14="http://schemas.microsoft.com/office/powerpoint/2010/main" val="3053917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5</a:t>
            </a:fld>
            <a:endParaRPr lang="en-US" dirty="0"/>
          </a:p>
        </p:txBody>
      </p:sp>
    </p:spTree>
    <p:extLst>
      <p:ext uri="{BB962C8B-B14F-4D97-AF65-F5344CB8AC3E}">
        <p14:creationId xmlns:p14="http://schemas.microsoft.com/office/powerpoint/2010/main" val="520388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6</a:t>
            </a:fld>
            <a:endParaRPr lang="en-US" dirty="0"/>
          </a:p>
        </p:txBody>
      </p:sp>
    </p:spTree>
    <p:extLst>
      <p:ext uri="{BB962C8B-B14F-4D97-AF65-F5344CB8AC3E}">
        <p14:creationId xmlns:p14="http://schemas.microsoft.com/office/powerpoint/2010/main" val="3702518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03CB6-97C9-B3C3-674F-68895FB78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6E6863-6604-AA7B-CA6B-EE85387F8E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F62719-0C93-D903-6259-9341DE8C7B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EBABDF-2B6C-EAFF-2151-4A579AA00466}"/>
              </a:ext>
            </a:extLst>
          </p:cNvPr>
          <p:cNvSpPr>
            <a:spLocks noGrp="1"/>
          </p:cNvSpPr>
          <p:nvPr>
            <p:ph type="sldNum" sz="quarter" idx="5"/>
          </p:nvPr>
        </p:nvSpPr>
        <p:spPr/>
        <p:txBody>
          <a:bodyPr/>
          <a:lstStyle/>
          <a:p>
            <a:fld id="{E4696A1C-9CBD-43B5-AA23-485CFCE4CA42}" type="slidenum">
              <a:rPr lang="en-US" smtClean="0"/>
              <a:t>8</a:t>
            </a:fld>
            <a:endParaRPr lang="en-US" dirty="0"/>
          </a:p>
        </p:txBody>
      </p:sp>
    </p:spTree>
    <p:extLst>
      <p:ext uri="{BB962C8B-B14F-4D97-AF65-F5344CB8AC3E}">
        <p14:creationId xmlns:p14="http://schemas.microsoft.com/office/powerpoint/2010/main" val="2315995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E4696A1C-9CBD-43B5-AA23-485CFCE4CA42}" type="slidenum">
              <a:rPr lang="en-US" smtClean="0"/>
              <a:t>9</a:t>
            </a:fld>
            <a:endParaRPr lang="en-US" dirty="0"/>
          </a:p>
        </p:txBody>
      </p:sp>
    </p:spTree>
    <p:extLst>
      <p:ext uri="{BB962C8B-B14F-4D97-AF65-F5344CB8AC3E}">
        <p14:creationId xmlns:p14="http://schemas.microsoft.com/office/powerpoint/2010/main" val="206269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C5A6E-9F43-2A33-5883-B0E9CF74F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B75FA-6DE5-D546-49EC-234707C13C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4CB558-926C-1180-63C3-E4488AC01453}"/>
              </a:ext>
            </a:extLst>
          </p:cNvPr>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BE72EF23-9EE6-2EE5-DC29-35CB1AB354A9}"/>
              </a:ext>
            </a:extLst>
          </p:cNvPr>
          <p:cNvSpPr>
            <a:spLocks noGrp="1"/>
          </p:cNvSpPr>
          <p:nvPr>
            <p:ph type="sldNum" sz="quarter" idx="5"/>
          </p:nvPr>
        </p:nvSpPr>
        <p:spPr/>
        <p:txBody>
          <a:bodyPr/>
          <a:lstStyle/>
          <a:p>
            <a:fld id="{E4696A1C-9CBD-43B5-AA23-485CFCE4CA42}" type="slidenum">
              <a:rPr lang="en-US" smtClean="0"/>
              <a:t>10</a:t>
            </a:fld>
            <a:endParaRPr lang="en-US" dirty="0"/>
          </a:p>
        </p:txBody>
      </p:sp>
    </p:spTree>
    <p:extLst>
      <p:ext uri="{BB962C8B-B14F-4D97-AF65-F5344CB8AC3E}">
        <p14:creationId xmlns:p14="http://schemas.microsoft.com/office/powerpoint/2010/main" val="314896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BC29B-CD14-4172-9B93-F334EF7BA94E}" type="slidenum">
              <a:rPr lang="en-US" smtClean="0"/>
              <a:t>‹#›</a:t>
            </a:fld>
            <a:endParaRPr lang="en-US" dirty="0"/>
          </a:p>
        </p:txBody>
      </p:sp>
      <p:sp>
        <p:nvSpPr>
          <p:cNvPr id="7" name="TextBox 6"/>
          <p:cNvSpPr txBox="1"/>
          <p:nvPr userDrawn="1"/>
        </p:nvSpPr>
        <p:spPr>
          <a:xfrm>
            <a:off x="1524000" y="5710019"/>
            <a:ext cx="6065134" cy="523220"/>
          </a:xfrm>
          <a:prstGeom prst="rect">
            <a:avLst/>
          </a:prstGeom>
          <a:noFill/>
        </p:spPr>
        <p:txBody>
          <a:bodyPr wrap="square" rtlCol="0">
            <a:spAutoFit/>
          </a:bodyPr>
          <a:lstStyle/>
          <a:p>
            <a:r>
              <a:rPr lang="en-US" sz="1400" dirty="0">
                <a:solidFill>
                  <a:schemeClr val="accent5">
                    <a:lumMod val="50000"/>
                  </a:schemeClr>
                </a:solidFill>
              </a:rPr>
              <a:t>CALIFORNIA DEPARTMENT </a:t>
            </a:r>
            <a:r>
              <a:rPr lang="en-US" sz="1400" dirty="0">
                <a:solidFill>
                  <a:srgbClr val="1E5E70"/>
                </a:solidFill>
              </a:rPr>
              <a:t>OF EDUCATION</a:t>
            </a:r>
          </a:p>
          <a:p>
            <a:r>
              <a:rPr lang="en-US" sz="1400" dirty="0">
                <a:solidFill>
                  <a:srgbClr val="1E5E70"/>
                </a:solidFill>
              </a:rPr>
              <a:t>Tony Thurmond, State Superintendent</a:t>
            </a:r>
            <a:r>
              <a:rPr lang="en-US" sz="1400" baseline="0" dirty="0">
                <a:solidFill>
                  <a:srgbClr val="1E5E70"/>
                </a:solidFill>
              </a:rPr>
              <a:t> of Public </a:t>
            </a:r>
            <a:r>
              <a:rPr lang="en-US" sz="1400" baseline="0" dirty="0">
                <a:solidFill>
                  <a:schemeClr val="accent5">
                    <a:lumMod val="50000"/>
                  </a:schemeClr>
                </a:solidFill>
              </a:rPr>
              <a:t>Instruction</a:t>
            </a:r>
            <a:endParaRPr lang="en-US" sz="1400" dirty="0">
              <a:solidFill>
                <a:schemeClr val="accent5">
                  <a:lumMod val="50000"/>
                </a:schemeClr>
              </a:solidFill>
            </a:endParaRPr>
          </a:p>
        </p:txBody>
      </p:sp>
    </p:spTree>
    <p:extLst>
      <p:ext uri="{BB962C8B-B14F-4D97-AF65-F5344CB8AC3E}">
        <p14:creationId xmlns:p14="http://schemas.microsoft.com/office/powerpoint/2010/main" val="75433711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284249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1948438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333064034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652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1F4F8-3050-6CC0-90CF-BAA5DF6B72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9FC4DC-46D5-B8FA-1A0E-FA54D50EE19C}"/>
              </a:ext>
            </a:extLst>
          </p:cNvPr>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4" name="Footer Placeholder 3">
            <a:extLst>
              <a:ext uri="{FF2B5EF4-FFF2-40B4-BE49-F238E27FC236}">
                <a16:creationId xmlns:a16="http://schemas.microsoft.com/office/drawing/2014/main" id="{4DB648EC-186B-232B-F944-A7A78568BDD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731B11B-3EA9-A1EB-0D0C-FF67C9F8B9A6}"/>
              </a:ext>
            </a:extLst>
          </p:cNvPr>
          <p:cNvSpPr>
            <a:spLocks noGrp="1"/>
          </p:cNvSpPr>
          <p:nvPr>
            <p:ph type="sldNum" sz="quarter" idx="12"/>
          </p:nvPr>
        </p:nvSpPr>
        <p:spPr/>
        <p:txBody>
          <a:bodyPr/>
          <a:lstStyle/>
          <a:p>
            <a:fld id="{469BC29B-CD14-4172-9B93-F334EF7BA94E}" type="slidenum">
              <a:rPr lang="en-US" smtClean="0"/>
              <a:t>‹#›</a:t>
            </a:fld>
            <a:endParaRPr lang="en-US" dirty="0"/>
          </a:p>
        </p:txBody>
      </p:sp>
      <p:sp>
        <p:nvSpPr>
          <p:cNvPr id="7" name="Content Placeholder 6">
            <a:extLst>
              <a:ext uri="{FF2B5EF4-FFF2-40B4-BE49-F238E27FC236}">
                <a16:creationId xmlns:a16="http://schemas.microsoft.com/office/drawing/2014/main" id="{3168F9BF-6529-E914-5731-21B2E21DE204}"/>
              </a:ext>
            </a:extLst>
          </p:cNvPr>
          <p:cNvSpPr>
            <a:spLocks noGrp="1"/>
          </p:cNvSpPr>
          <p:nvPr>
            <p:ph sz="quarter" idx="13"/>
          </p:nvPr>
        </p:nvSpPr>
        <p:spPr>
          <a:xfrm>
            <a:off x="1460500" y="1917700"/>
            <a:ext cx="9374188" cy="7921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a:extLst>
              <a:ext uri="{FF2B5EF4-FFF2-40B4-BE49-F238E27FC236}">
                <a16:creationId xmlns:a16="http://schemas.microsoft.com/office/drawing/2014/main" id="{291B6CC0-1600-3785-5476-0A019677606B}"/>
              </a:ext>
            </a:extLst>
          </p:cNvPr>
          <p:cNvSpPr>
            <a:spLocks noGrp="1"/>
          </p:cNvSpPr>
          <p:nvPr>
            <p:ph sz="quarter" idx="14"/>
          </p:nvPr>
        </p:nvSpPr>
        <p:spPr>
          <a:xfrm>
            <a:off x="1460500" y="2887663"/>
            <a:ext cx="4192588" cy="3335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a:extLst>
              <a:ext uri="{FF2B5EF4-FFF2-40B4-BE49-F238E27FC236}">
                <a16:creationId xmlns:a16="http://schemas.microsoft.com/office/drawing/2014/main" id="{19C084AA-FBA2-957F-0858-57C840443864}"/>
              </a:ext>
            </a:extLst>
          </p:cNvPr>
          <p:cNvSpPr>
            <a:spLocks noGrp="1"/>
          </p:cNvSpPr>
          <p:nvPr>
            <p:ph sz="quarter" idx="15"/>
          </p:nvPr>
        </p:nvSpPr>
        <p:spPr>
          <a:xfrm>
            <a:off x="5988050" y="2887663"/>
            <a:ext cx="4846638" cy="3255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91135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293967104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2758408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90473039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95718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383792128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CB7A25-4EDB-4B00-9BE5-8217FB20EA27}" type="datetimeFigureOut">
              <a:rPr lang="en-US" smtClean="0"/>
              <a:t>10/24/2025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9BC29B-CD14-4172-9B93-F334EF7BA94E}" type="slidenum">
              <a:rPr lang="en-US" smtClean="0"/>
              <a:t>‹#›</a:t>
            </a:fld>
            <a:endParaRPr lang="en-US" dirty="0"/>
          </a:p>
        </p:txBody>
      </p:sp>
    </p:spTree>
    <p:extLst>
      <p:ext uri="{BB962C8B-B14F-4D97-AF65-F5344CB8AC3E}">
        <p14:creationId xmlns:p14="http://schemas.microsoft.com/office/powerpoint/2010/main" val="331602806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1" name="Rounded Rectangle 10"/>
          <p:cNvSpPr/>
          <p:nvPr userDrawn="1"/>
        </p:nvSpPr>
        <p:spPr>
          <a:xfrm>
            <a:off x="10025967" y="1027906"/>
            <a:ext cx="2025570" cy="1775407"/>
          </a:xfrm>
          <a:prstGeom prst="roundRect">
            <a:avLst>
              <a:gd name="adj" fmla="val 9496"/>
            </a:avLst>
          </a:prstGeom>
          <a:solidFill>
            <a:schemeClr val="tx2">
              <a:alpha val="6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p:cNvSpPr/>
          <p:nvPr userDrawn="1"/>
        </p:nvSpPr>
        <p:spPr>
          <a:xfrm>
            <a:off x="657224" y="219919"/>
            <a:ext cx="10944225" cy="6318993"/>
          </a:xfrm>
          <a:prstGeom prst="roundRect">
            <a:avLst>
              <a:gd name="adj" fmla="val 4944"/>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354239" y="365125"/>
            <a:ext cx="9479666"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354239" y="1825625"/>
            <a:ext cx="9479666"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B7A25-4EDB-4B00-9BE5-8217FB20EA27}" type="datetimeFigureOut">
              <a:rPr lang="en-US" smtClean="0"/>
              <a:t>10/24/2025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BC29B-CD14-4172-9B93-F334EF7BA94E}" type="slidenum">
              <a:rPr lang="en-US" smtClean="0"/>
              <a:t>‹#›</a:t>
            </a:fld>
            <a:endParaRPr lang="en-US" dirty="0"/>
          </a:p>
        </p:txBody>
      </p:sp>
      <p:sp>
        <p:nvSpPr>
          <p:cNvPr id="10" name="Rounded Rectangle 9"/>
          <p:cNvSpPr/>
          <p:nvPr userDrawn="1"/>
        </p:nvSpPr>
        <p:spPr>
          <a:xfrm>
            <a:off x="11353800" y="576484"/>
            <a:ext cx="2025570" cy="723458"/>
          </a:xfrm>
          <a:prstGeom prst="roundRect">
            <a:avLst>
              <a:gd name="adj" fmla="val 10267"/>
            </a:avLst>
          </a:prstGeom>
          <a:solidFill>
            <a:schemeClr val="accent6">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p:cNvSpPr/>
          <p:nvPr userDrawn="1"/>
        </p:nvSpPr>
        <p:spPr>
          <a:xfrm>
            <a:off x="10496066" y="-486156"/>
            <a:ext cx="1269358" cy="1192192"/>
          </a:xfrm>
          <a:prstGeom prst="roundRect">
            <a:avLst>
              <a:gd name="adj" fmla="val 7929"/>
            </a:avLst>
          </a:prstGeom>
          <a:solidFill>
            <a:schemeClr val="accent1">
              <a:lumMod val="60000"/>
              <a:lumOff val="40000"/>
              <a:alpha val="66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fficial Seal of the California Department of Educaiton"/>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0254" y="5389202"/>
            <a:ext cx="1294916" cy="1294916"/>
          </a:xfrm>
          <a:prstGeom prst="rect">
            <a:avLst/>
          </a:prstGeom>
        </p:spPr>
      </p:pic>
    </p:spTree>
    <p:extLst>
      <p:ext uri="{BB962C8B-B14F-4D97-AF65-F5344CB8AC3E}">
        <p14:creationId xmlns:p14="http://schemas.microsoft.com/office/powerpoint/2010/main" val="3711321045"/>
      </p:ext>
    </p:extLst>
  </p:cSld>
  <p:clrMap bg1="lt1" tx1="dk1" bg2="lt2" tx2="dk2" accent1="accent1" accent2="accent2" accent3="accent3" accent4="accent4" accent5="accent5" accent6="accent6" hlink="hlink" folHlink="folHlink"/>
  <p:sldLayoutIdLst>
    <p:sldLayoutId id="2147484572" r:id="rId1"/>
    <p:sldLayoutId id="2147484573" r:id="rId2"/>
    <p:sldLayoutId id="2147484583" r:id="rId3"/>
    <p:sldLayoutId id="2147484574" r:id="rId4"/>
    <p:sldLayoutId id="2147484575" r:id="rId5"/>
    <p:sldLayoutId id="2147484576" r:id="rId6"/>
    <p:sldLayoutId id="2147484577" r:id="rId7"/>
    <p:sldLayoutId id="2147484578" r:id="rId8"/>
    <p:sldLayoutId id="2147484579" r:id="rId9"/>
    <p:sldLayoutId id="2147484580" r:id="rId10"/>
    <p:sldLayoutId id="2147484581" r:id="rId11"/>
    <p:sldLayoutId id="2147484582" r:id="rId12"/>
  </p:sldLayoutIdLst>
  <p:txStyles>
    <p:titleStyle>
      <a:lvl1pPr algn="ctr" defTabSz="914400" rtl="0" eaLnBrk="1" latinLnBrk="0" hangingPunct="1">
        <a:lnSpc>
          <a:spcPct val="90000"/>
        </a:lnSpc>
        <a:spcBef>
          <a:spcPct val="0"/>
        </a:spcBef>
        <a:buNone/>
        <a:defRPr sz="4400" kern="1200">
          <a:solidFill>
            <a:srgbClr val="9933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entury Gothic" panose="020B0502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e.ca.gov/ci/pl/sspdgrant.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cde.ca.gov/ci/pl/sspdgrant.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cde.ca.gov/fg/aa/ca/sspdbg.asp"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AAR@cde.ca.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PLSD@cde.ca.gov"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cde.ca.gov/ci/pl/sspdgrant.as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0671" y="1203023"/>
            <a:ext cx="10117015" cy="1655763"/>
          </a:xfrm>
        </p:spPr>
        <p:txBody>
          <a:bodyPr>
            <a:normAutofit fontScale="90000"/>
          </a:bodyPr>
          <a:lstStyle/>
          <a:p>
            <a:r>
              <a:rPr lang="en-US" dirty="0"/>
              <a:t>Student Support and Professional Development Discretionary Block Grant</a:t>
            </a:r>
          </a:p>
        </p:txBody>
      </p:sp>
      <p:sp>
        <p:nvSpPr>
          <p:cNvPr id="3" name="Subtitle 2"/>
          <p:cNvSpPr>
            <a:spLocks noGrp="1"/>
          </p:cNvSpPr>
          <p:nvPr>
            <p:ph type="subTitle" idx="1"/>
          </p:nvPr>
        </p:nvSpPr>
        <p:spPr>
          <a:xfrm>
            <a:off x="1524000" y="3524311"/>
            <a:ext cx="9144000" cy="1655762"/>
          </a:xfrm>
        </p:spPr>
        <p:txBody>
          <a:bodyPr/>
          <a:lstStyle/>
          <a:p>
            <a:r>
              <a:rPr lang="en-US" sz="2800" dirty="0"/>
              <a:t>Technical Assistance Webinar </a:t>
            </a:r>
          </a:p>
          <a:p>
            <a:r>
              <a:rPr lang="en-US" altLang="en-US" sz="2800" dirty="0"/>
              <a:t>Presented by the </a:t>
            </a:r>
            <a:br>
              <a:rPr lang="en-US" altLang="en-US" sz="2800" dirty="0"/>
            </a:br>
            <a:r>
              <a:rPr lang="en-US" altLang="en-US" sz="2800" dirty="0"/>
              <a:t>California Department of Education</a:t>
            </a:r>
          </a:p>
          <a:p>
            <a:r>
              <a:rPr lang="en-US" altLang="en-US" sz="2800" dirty="0"/>
              <a:t>October 20, 2025</a:t>
            </a:r>
            <a:br>
              <a:rPr lang="en-US" altLang="en-US" sz="2800" dirty="0"/>
            </a:br>
            <a:endParaRPr lang="en-US" sz="2800" dirty="0"/>
          </a:p>
        </p:txBody>
      </p:sp>
    </p:spTree>
    <p:extLst>
      <p:ext uri="{BB962C8B-B14F-4D97-AF65-F5344CB8AC3E}">
        <p14:creationId xmlns:p14="http://schemas.microsoft.com/office/powerpoint/2010/main" val="330244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2B804-8AF5-F886-F463-F9BFD748FA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71C0E-0567-07BC-78F2-2EC035AB2A30}"/>
              </a:ext>
            </a:extLst>
          </p:cNvPr>
          <p:cNvSpPr>
            <a:spLocks noGrp="1"/>
          </p:cNvSpPr>
          <p:nvPr>
            <p:ph type="title"/>
          </p:nvPr>
        </p:nvSpPr>
        <p:spPr/>
        <p:txBody>
          <a:bodyPr/>
          <a:lstStyle/>
          <a:p>
            <a:r>
              <a:rPr lang="en-US" dirty="0"/>
              <a:t>Allowable Uses of Funds (2 of 2)</a:t>
            </a:r>
          </a:p>
        </p:txBody>
      </p:sp>
      <p:sp>
        <p:nvSpPr>
          <p:cNvPr id="3" name="Content Placeholder 2">
            <a:extLst>
              <a:ext uri="{FF2B5EF4-FFF2-40B4-BE49-F238E27FC236}">
                <a16:creationId xmlns:a16="http://schemas.microsoft.com/office/drawing/2014/main" id="{D333D398-EBAF-3916-EF5A-1D5117DE9F25}"/>
              </a:ext>
            </a:extLst>
          </p:cNvPr>
          <p:cNvSpPr>
            <a:spLocks noGrp="1"/>
          </p:cNvSpPr>
          <p:nvPr>
            <p:ph idx="1"/>
          </p:nvPr>
        </p:nvSpPr>
        <p:spPr>
          <a:xfrm>
            <a:off x="1120140" y="1690688"/>
            <a:ext cx="10218420" cy="4351338"/>
          </a:xfrm>
        </p:spPr>
        <p:txBody>
          <a:bodyPr/>
          <a:lstStyle/>
          <a:p>
            <a:pPr marL="971550" lvl="2" indent="-514350" fontAlgn="base">
              <a:spcBef>
                <a:spcPts val="1000"/>
              </a:spcBef>
              <a:buFont typeface="+mj-lt"/>
              <a:buAutoNum type="arabicParenR" startAt="2"/>
            </a:pPr>
            <a:r>
              <a:rPr lang="en-US" sz="2800" dirty="0"/>
              <a:t>Providing standards-aligned professional development for teachers on the Mathematics Framework for California Public Schools.</a:t>
            </a:r>
          </a:p>
          <a:p>
            <a:pPr marL="971550" lvl="2" indent="-514350" fontAlgn="base">
              <a:spcBef>
                <a:spcPts val="1000"/>
              </a:spcBef>
              <a:buFont typeface="+mj-lt"/>
              <a:buAutoNum type="arabicParenR" startAt="2"/>
            </a:pPr>
            <a:r>
              <a:rPr lang="en-US" sz="2800" dirty="0"/>
              <a:t>Developing and expanding teacher recruitment and retention strategies.</a:t>
            </a:r>
          </a:p>
          <a:p>
            <a:pPr marL="971550" lvl="2" indent="-514350" fontAlgn="base">
              <a:spcBef>
                <a:spcPts val="1000"/>
              </a:spcBef>
              <a:buFont typeface="+mj-lt"/>
              <a:buAutoNum type="arabicParenR" startAt="2"/>
            </a:pPr>
            <a:r>
              <a:rPr lang="en-US" sz="2800" dirty="0"/>
              <a:t>Expanding career pathways and dual enrollment efforts, consistent with the Master Plan for Career Education.</a:t>
            </a:r>
          </a:p>
          <a:p>
            <a:pPr marL="971550" lvl="2" indent="-514350" fontAlgn="base">
              <a:spcBef>
                <a:spcPts val="1000"/>
              </a:spcBef>
              <a:buFont typeface="+mj-lt"/>
              <a:buAutoNum type="arabicParenR" startAt="2"/>
            </a:pPr>
            <a:r>
              <a:rPr lang="en-US" sz="2800" dirty="0"/>
              <a:t>Addressing rising costs.</a:t>
            </a:r>
          </a:p>
          <a:p>
            <a:pPr marL="0" indent="0">
              <a:buNone/>
            </a:pPr>
            <a:endParaRPr lang="en-US" dirty="0"/>
          </a:p>
        </p:txBody>
      </p:sp>
    </p:spTree>
    <p:extLst>
      <p:ext uri="{BB962C8B-B14F-4D97-AF65-F5344CB8AC3E}">
        <p14:creationId xmlns:p14="http://schemas.microsoft.com/office/powerpoint/2010/main" val="186856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046AE-216A-9F15-1DCB-7B530C6969B9}"/>
              </a:ext>
            </a:extLst>
          </p:cNvPr>
          <p:cNvSpPr>
            <a:spLocks noGrp="1"/>
          </p:cNvSpPr>
          <p:nvPr>
            <p:ph type="title"/>
          </p:nvPr>
        </p:nvSpPr>
        <p:spPr>
          <a:xfrm>
            <a:off x="983578" y="252170"/>
            <a:ext cx="10220990" cy="1325563"/>
          </a:xfrm>
        </p:spPr>
        <p:txBody>
          <a:bodyPr/>
          <a:lstStyle/>
          <a:p>
            <a:r>
              <a:rPr lang="en-US" dirty="0"/>
              <a:t>Reporting Requirement (1 of 2)</a:t>
            </a:r>
          </a:p>
        </p:txBody>
      </p:sp>
      <p:sp>
        <p:nvSpPr>
          <p:cNvPr id="3" name="Content Placeholder 2">
            <a:extLst>
              <a:ext uri="{FF2B5EF4-FFF2-40B4-BE49-F238E27FC236}">
                <a16:creationId xmlns:a16="http://schemas.microsoft.com/office/drawing/2014/main" id="{E73E9C56-A762-D67B-32C8-1612BAA90E66}"/>
              </a:ext>
            </a:extLst>
          </p:cNvPr>
          <p:cNvSpPr>
            <a:spLocks noGrp="1"/>
          </p:cNvSpPr>
          <p:nvPr>
            <p:ph idx="1"/>
          </p:nvPr>
        </p:nvSpPr>
        <p:spPr>
          <a:xfrm>
            <a:off x="983577" y="1352288"/>
            <a:ext cx="10220990" cy="4351338"/>
          </a:xfrm>
        </p:spPr>
        <p:txBody>
          <a:bodyPr/>
          <a:lstStyle/>
          <a:p>
            <a:pPr marL="608965" indent="-422910">
              <a:lnSpc>
                <a:spcPct val="100000"/>
              </a:lnSpc>
              <a:spcBef>
                <a:spcPts val="0"/>
              </a:spcBef>
              <a:spcAft>
                <a:spcPts val="1200"/>
              </a:spcAft>
            </a:pPr>
            <a:r>
              <a:rPr lang="en-US" dirty="0"/>
              <a:t>Funds are available for expenditure through June 30, 2029.</a:t>
            </a:r>
          </a:p>
          <a:p>
            <a:pPr marL="608965" indent="-422910">
              <a:lnSpc>
                <a:spcPct val="100000"/>
              </a:lnSpc>
              <a:spcBef>
                <a:spcPts val="0"/>
              </a:spcBef>
              <a:spcAft>
                <a:spcPts val="1200"/>
              </a:spcAft>
            </a:pPr>
            <a:r>
              <a:rPr lang="en-US" dirty="0"/>
              <a:t>LEAs will be required to submit annual expenditure reports that will be due no later than September 30 each fiscal year. </a:t>
            </a:r>
          </a:p>
          <a:p>
            <a:pPr marL="608965" indent="-422910">
              <a:lnSpc>
                <a:spcPct val="100000"/>
              </a:lnSpc>
              <a:spcBef>
                <a:spcPts val="0"/>
              </a:spcBef>
              <a:spcAft>
                <a:spcPts val="1200"/>
              </a:spcAft>
            </a:pPr>
            <a:r>
              <a:rPr lang="en-US" dirty="0"/>
              <a:t>If a charter school ceases to operate before June 30, 2029, its final expenditure report shall be due to the CDE within 60 days of the effective date of closure and the CDE shall collect any unexpended funds allocated to the charter school.</a:t>
            </a:r>
          </a:p>
          <a:p>
            <a:endParaRPr lang="en-US" dirty="0"/>
          </a:p>
        </p:txBody>
      </p:sp>
    </p:spTree>
    <p:extLst>
      <p:ext uri="{BB962C8B-B14F-4D97-AF65-F5344CB8AC3E}">
        <p14:creationId xmlns:p14="http://schemas.microsoft.com/office/powerpoint/2010/main" val="1568317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33638-9DBC-A795-645E-1688AFFAB403}"/>
              </a:ext>
            </a:extLst>
          </p:cNvPr>
          <p:cNvSpPr>
            <a:spLocks noGrp="1"/>
          </p:cNvSpPr>
          <p:nvPr>
            <p:ph type="title"/>
          </p:nvPr>
        </p:nvSpPr>
        <p:spPr>
          <a:xfrm>
            <a:off x="935916" y="365125"/>
            <a:ext cx="10320168" cy="1577975"/>
          </a:xfrm>
        </p:spPr>
        <p:txBody>
          <a:bodyPr>
            <a:normAutofit/>
          </a:bodyPr>
          <a:lstStyle/>
          <a:p>
            <a:r>
              <a:rPr lang="en-US" dirty="0"/>
              <a:t>Reporting Requirement (2 of 2)</a:t>
            </a:r>
            <a:br>
              <a:rPr lang="en-US" dirty="0"/>
            </a:br>
            <a:endParaRPr lang="en-US" dirty="0"/>
          </a:p>
        </p:txBody>
      </p:sp>
      <p:sp>
        <p:nvSpPr>
          <p:cNvPr id="3" name="Content Placeholder 2">
            <a:extLst>
              <a:ext uri="{FF2B5EF4-FFF2-40B4-BE49-F238E27FC236}">
                <a16:creationId xmlns:a16="http://schemas.microsoft.com/office/drawing/2014/main" id="{C0F46F9D-FB63-F6DD-6A76-5E6140943C80}"/>
              </a:ext>
            </a:extLst>
          </p:cNvPr>
          <p:cNvSpPr>
            <a:spLocks noGrp="1"/>
          </p:cNvSpPr>
          <p:nvPr>
            <p:ph idx="1"/>
          </p:nvPr>
        </p:nvSpPr>
        <p:spPr>
          <a:xfrm>
            <a:off x="935916" y="1462979"/>
            <a:ext cx="10510221" cy="4349264"/>
          </a:xfrm>
        </p:spPr>
        <p:txBody>
          <a:bodyPr/>
          <a:lstStyle/>
          <a:p>
            <a:pPr marL="0" indent="0">
              <a:lnSpc>
                <a:spcPct val="100000"/>
              </a:lnSpc>
              <a:spcBef>
                <a:spcPts val="0"/>
              </a:spcBef>
              <a:spcAft>
                <a:spcPts val="1200"/>
              </a:spcAft>
              <a:buNone/>
            </a:pPr>
            <a:r>
              <a:rPr lang="en-US" dirty="0"/>
              <a:t>The CDE will provide the reporting template by January 1, 2026.</a:t>
            </a:r>
          </a:p>
          <a:p>
            <a:pPr marL="914400" indent="-457200">
              <a:lnSpc>
                <a:spcPct val="100000"/>
              </a:lnSpc>
              <a:spcBef>
                <a:spcPts val="0"/>
              </a:spcBef>
              <a:spcAft>
                <a:spcPts val="1200"/>
              </a:spcAft>
            </a:pPr>
            <a:r>
              <a:rPr lang="en-US" dirty="0"/>
              <a:t>The reporting template will be posted on the SSPDBG web page: </a:t>
            </a:r>
            <a:r>
              <a:rPr lang="en-US" dirty="0">
                <a:hlinkClick r:id="rId3" tooltip="SSPDBG Home web page"/>
              </a:rPr>
              <a:t>https://www.cde.ca.gov/ci/pl/sspdgrant.asp</a:t>
            </a:r>
            <a:endParaRPr lang="en-US" dirty="0"/>
          </a:p>
          <a:p>
            <a:pPr marL="914400" indent="-457200">
              <a:lnSpc>
                <a:spcPct val="100000"/>
              </a:lnSpc>
              <a:spcBef>
                <a:spcPts val="0"/>
              </a:spcBef>
              <a:spcAft>
                <a:spcPts val="1200"/>
              </a:spcAft>
            </a:pPr>
            <a:r>
              <a:rPr lang="en-US" dirty="0"/>
              <a:t>The first annual report will be due September 30, 2026. </a:t>
            </a:r>
          </a:p>
          <a:p>
            <a:pPr marL="914400" indent="-457200">
              <a:lnSpc>
                <a:spcPct val="100000"/>
              </a:lnSpc>
              <a:spcBef>
                <a:spcPts val="0"/>
              </a:spcBef>
              <a:spcAft>
                <a:spcPts val="1200"/>
              </a:spcAft>
            </a:pPr>
            <a:r>
              <a:rPr lang="en-US" dirty="0"/>
              <a:t>The final report will be due on September 30, 2029.</a:t>
            </a:r>
          </a:p>
          <a:p>
            <a:pPr marL="0" indent="0">
              <a:lnSpc>
                <a:spcPct val="100000"/>
              </a:lnSpc>
              <a:spcBef>
                <a:spcPts val="0"/>
              </a:spcBef>
              <a:spcAft>
                <a:spcPts val="1200"/>
              </a:spcAft>
              <a:buNone/>
            </a:pPr>
            <a:r>
              <a:rPr lang="en-US" dirty="0"/>
              <a:t>The CDE is requiring annual reporting to justify future funding opportunities, and confirm funding is being appropriately used and tracked at the local level.</a:t>
            </a:r>
          </a:p>
        </p:txBody>
      </p:sp>
    </p:spTree>
    <p:extLst>
      <p:ext uri="{BB962C8B-B14F-4D97-AF65-F5344CB8AC3E}">
        <p14:creationId xmlns:p14="http://schemas.microsoft.com/office/powerpoint/2010/main" val="3651503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163DF-04D3-0090-ACFA-1419E1D5C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E1A8C5-31FD-7BBF-E463-5494376357AF}"/>
              </a:ext>
            </a:extLst>
          </p:cNvPr>
          <p:cNvSpPr>
            <a:spLocks noGrp="1"/>
          </p:cNvSpPr>
          <p:nvPr>
            <p:ph type="title"/>
          </p:nvPr>
        </p:nvSpPr>
        <p:spPr>
          <a:xfrm>
            <a:off x="902368" y="397043"/>
            <a:ext cx="10413331" cy="757990"/>
          </a:xfrm>
        </p:spPr>
        <p:txBody>
          <a:bodyPr/>
          <a:lstStyle/>
          <a:p>
            <a:r>
              <a:rPr lang="en-US" dirty="0"/>
              <a:t>Timeline (1 of 2)</a:t>
            </a:r>
          </a:p>
        </p:txBody>
      </p:sp>
      <p:graphicFrame>
        <p:nvGraphicFramePr>
          <p:cNvPr id="6" name="Content Placeholder 5" descr="Student Support and Professional Development Discretionary Block Grant Timeline">
            <a:extLst>
              <a:ext uri="{FF2B5EF4-FFF2-40B4-BE49-F238E27FC236}">
                <a16:creationId xmlns:a16="http://schemas.microsoft.com/office/drawing/2014/main" id="{9452A992-59B7-3D6F-FF90-C1FAFEC76D0B}"/>
              </a:ext>
            </a:extLst>
          </p:cNvPr>
          <p:cNvGraphicFramePr>
            <a:graphicFrameLocks noGrp="1"/>
          </p:cNvGraphicFramePr>
          <p:nvPr>
            <p:ph idx="1"/>
            <p:extLst>
              <p:ext uri="{D42A27DB-BD31-4B8C-83A1-F6EECF244321}">
                <p14:modId xmlns:p14="http://schemas.microsoft.com/office/powerpoint/2010/main" val="467232085"/>
              </p:ext>
            </p:extLst>
          </p:nvPr>
        </p:nvGraphicFramePr>
        <p:xfrm>
          <a:off x="1368758" y="1155033"/>
          <a:ext cx="9480550" cy="5120640"/>
        </p:xfrm>
        <a:graphic>
          <a:graphicData uri="http://schemas.openxmlformats.org/drawingml/2006/table">
            <a:tbl>
              <a:tblPr firstRow="1" bandRow="1">
                <a:tableStyleId>{21E4AEA4-8DFA-4A89-87EB-49C32662AFE0}</a:tableStyleId>
              </a:tblPr>
              <a:tblGrid>
                <a:gridCol w="2467585">
                  <a:extLst>
                    <a:ext uri="{9D8B030D-6E8A-4147-A177-3AD203B41FA5}">
                      <a16:colId xmlns:a16="http://schemas.microsoft.com/office/drawing/2014/main" val="633910723"/>
                    </a:ext>
                  </a:extLst>
                </a:gridCol>
                <a:gridCol w="7012965">
                  <a:extLst>
                    <a:ext uri="{9D8B030D-6E8A-4147-A177-3AD203B41FA5}">
                      <a16:colId xmlns:a16="http://schemas.microsoft.com/office/drawing/2014/main" val="2797024690"/>
                    </a:ext>
                  </a:extLst>
                </a:gridCol>
              </a:tblGrid>
              <a:tr h="370840">
                <a:tc>
                  <a:txBody>
                    <a:bodyPr/>
                    <a:lstStyle/>
                    <a:p>
                      <a:pPr algn="ctr"/>
                      <a:r>
                        <a:rPr lang="en-US" sz="2400" dirty="0"/>
                        <a:t>Date</a:t>
                      </a:r>
                    </a:p>
                  </a:txBody>
                  <a:tcPr/>
                </a:tc>
                <a:tc>
                  <a:txBody>
                    <a:bodyPr/>
                    <a:lstStyle/>
                    <a:p>
                      <a:pPr algn="ctr"/>
                      <a:r>
                        <a:rPr lang="en-US" sz="2400" dirty="0"/>
                        <a:t>Task</a:t>
                      </a:r>
                    </a:p>
                  </a:txBody>
                  <a:tcPr/>
                </a:tc>
                <a:extLst>
                  <a:ext uri="{0D108BD9-81ED-4DB2-BD59-A6C34878D82A}">
                    <a16:rowId xmlns:a16="http://schemas.microsoft.com/office/drawing/2014/main" val="599287470"/>
                  </a:ext>
                </a:extLst>
              </a:tr>
              <a:tr h="370840">
                <a:tc>
                  <a:txBody>
                    <a:bodyPr/>
                    <a:lstStyle/>
                    <a:p>
                      <a:r>
                        <a:rPr lang="en-US" sz="2400" dirty="0"/>
                        <a:t>October 2025</a:t>
                      </a:r>
                    </a:p>
                  </a:txBody>
                  <a:tcPr/>
                </a:tc>
                <a:tc>
                  <a:txBody>
                    <a:bodyPr/>
                    <a:lstStyle/>
                    <a:p>
                      <a:r>
                        <a:rPr lang="en-US" sz="2400" dirty="0"/>
                        <a:t>CDE releases the First Apportionment</a:t>
                      </a:r>
                    </a:p>
                  </a:txBody>
                  <a:tcPr/>
                </a:tc>
                <a:extLst>
                  <a:ext uri="{0D108BD9-81ED-4DB2-BD59-A6C34878D82A}">
                    <a16:rowId xmlns:a16="http://schemas.microsoft.com/office/drawing/2014/main" val="2904854580"/>
                  </a:ext>
                </a:extLst>
              </a:tr>
              <a:tr h="370840">
                <a:tc>
                  <a:txBody>
                    <a:bodyPr/>
                    <a:lstStyle/>
                    <a:p>
                      <a:r>
                        <a:rPr lang="en-US" sz="2400" dirty="0"/>
                        <a:t>January 1, 2026</a:t>
                      </a:r>
                    </a:p>
                  </a:txBody>
                  <a:tcPr/>
                </a:tc>
                <a:tc>
                  <a:txBody>
                    <a:bodyPr/>
                    <a:lstStyle/>
                    <a:p>
                      <a:r>
                        <a:rPr lang="en-US" sz="2400" dirty="0"/>
                        <a:t>Reporting Template will be released</a:t>
                      </a:r>
                    </a:p>
                  </a:txBody>
                  <a:tcPr/>
                </a:tc>
                <a:extLst>
                  <a:ext uri="{0D108BD9-81ED-4DB2-BD59-A6C34878D82A}">
                    <a16:rowId xmlns:a16="http://schemas.microsoft.com/office/drawing/2014/main" val="759631356"/>
                  </a:ext>
                </a:extLst>
              </a:tr>
              <a:tr h="370840">
                <a:tc>
                  <a:txBody>
                    <a:bodyPr/>
                    <a:lstStyle/>
                    <a:p>
                      <a:r>
                        <a:rPr lang="en-US" sz="2400" dirty="0"/>
                        <a:t>February 2026</a:t>
                      </a:r>
                    </a:p>
                  </a:txBody>
                  <a:tcPr/>
                </a:tc>
                <a:tc>
                  <a:txBody>
                    <a:bodyPr/>
                    <a:lstStyle/>
                    <a:p>
                      <a:r>
                        <a:rPr lang="en-US" sz="2400" dirty="0"/>
                        <a:t>CDE releases the Second Apportionment</a:t>
                      </a:r>
                    </a:p>
                  </a:txBody>
                  <a:tcPr/>
                </a:tc>
                <a:extLst>
                  <a:ext uri="{0D108BD9-81ED-4DB2-BD59-A6C34878D82A}">
                    <a16:rowId xmlns:a16="http://schemas.microsoft.com/office/drawing/2014/main" val="1106678454"/>
                  </a:ext>
                </a:extLst>
              </a:tr>
              <a:tr h="370840">
                <a:tc>
                  <a:txBody>
                    <a:bodyPr/>
                    <a:lstStyle/>
                    <a:p>
                      <a:r>
                        <a:rPr lang="en-US" sz="2400" dirty="0"/>
                        <a:t>Summer of 2026</a:t>
                      </a:r>
                    </a:p>
                  </a:txBody>
                  <a:tcPr/>
                </a:tc>
                <a:tc>
                  <a:txBody>
                    <a:bodyPr/>
                    <a:lstStyle/>
                    <a:p>
                      <a:r>
                        <a:rPr lang="en-US" sz="2400" dirty="0"/>
                        <a:t>Reporting Template will be live</a:t>
                      </a:r>
                    </a:p>
                  </a:txBody>
                  <a:tcPr/>
                </a:tc>
                <a:extLst>
                  <a:ext uri="{0D108BD9-81ED-4DB2-BD59-A6C34878D82A}">
                    <a16:rowId xmlns:a16="http://schemas.microsoft.com/office/drawing/2014/main" val="1218596718"/>
                  </a:ext>
                </a:extLst>
              </a:tr>
              <a:tr h="370840">
                <a:tc>
                  <a:txBody>
                    <a:bodyPr/>
                    <a:lstStyle/>
                    <a:p>
                      <a:r>
                        <a:rPr lang="en-US" sz="2400" dirty="0"/>
                        <a:t>September 30, 2026</a:t>
                      </a:r>
                    </a:p>
                  </a:txBody>
                  <a:tcPr/>
                </a:tc>
                <a:tc>
                  <a:txBody>
                    <a:bodyPr/>
                    <a:lstStyle/>
                    <a:p>
                      <a:r>
                        <a:rPr lang="en-US" sz="2400" dirty="0"/>
                        <a:t>LEAs must complete the Annual Expenditure Report for July 2025 - June 2026 and submit them to the CDE Via an online database</a:t>
                      </a:r>
                    </a:p>
                  </a:txBody>
                  <a:tcPr/>
                </a:tc>
                <a:extLst>
                  <a:ext uri="{0D108BD9-81ED-4DB2-BD59-A6C34878D82A}">
                    <a16:rowId xmlns:a16="http://schemas.microsoft.com/office/drawing/2014/main" val="3087796329"/>
                  </a:ext>
                </a:extLst>
              </a:tr>
              <a:tr h="370840">
                <a:tc>
                  <a:txBody>
                    <a:bodyPr/>
                    <a:lstStyle/>
                    <a:p>
                      <a:r>
                        <a:rPr lang="en-US" sz="2400" dirty="0"/>
                        <a:t>Summer of 2027</a:t>
                      </a:r>
                    </a:p>
                  </a:txBody>
                  <a:tcPr/>
                </a:tc>
                <a:tc>
                  <a:txBody>
                    <a:bodyPr/>
                    <a:lstStyle/>
                    <a:p>
                      <a:r>
                        <a:rPr lang="en-US" sz="2400" dirty="0"/>
                        <a:t>Reporting Template will be live</a:t>
                      </a:r>
                    </a:p>
                  </a:txBody>
                  <a:tcPr/>
                </a:tc>
                <a:extLst>
                  <a:ext uri="{0D108BD9-81ED-4DB2-BD59-A6C34878D82A}">
                    <a16:rowId xmlns:a16="http://schemas.microsoft.com/office/drawing/2014/main" val="2323960997"/>
                  </a:ext>
                </a:extLst>
              </a:tr>
              <a:tr h="370840">
                <a:tc>
                  <a:txBody>
                    <a:bodyPr/>
                    <a:lstStyle/>
                    <a:p>
                      <a:r>
                        <a:rPr lang="en-US" sz="2400" dirty="0"/>
                        <a:t>September 30, 2027</a:t>
                      </a:r>
                    </a:p>
                  </a:txBody>
                  <a:tcPr/>
                </a:tc>
                <a:tc>
                  <a:txBody>
                    <a:bodyPr/>
                    <a:lstStyle/>
                    <a:p>
                      <a:r>
                        <a:rPr lang="en-US" sz="2400" dirty="0"/>
                        <a:t>LEAs must complete the Annual Expenditure Report for July 2026 - June 2027 and submit them to the CDE Via an online database</a:t>
                      </a:r>
                    </a:p>
                  </a:txBody>
                  <a:tcPr/>
                </a:tc>
                <a:extLst>
                  <a:ext uri="{0D108BD9-81ED-4DB2-BD59-A6C34878D82A}">
                    <a16:rowId xmlns:a16="http://schemas.microsoft.com/office/drawing/2014/main" val="1907624458"/>
                  </a:ext>
                </a:extLst>
              </a:tr>
            </a:tbl>
          </a:graphicData>
        </a:graphic>
      </p:graphicFrame>
    </p:spTree>
    <p:extLst>
      <p:ext uri="{BB962C8B-B14F-4D97-AF65-F5344CB8AC3E}">
        <p14:creationId xmlns:p14="http://schemas.microsoft.com/office/powerpoint/2010/main" val="808129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21FF7-8125-7B3B-BCAA-8EA30D2F97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F69272-D5D8-6CA9-EDBE-BE03E58BFF9C}"/>
              </a:ext>
            </a:extLst>
          </p:cNvPr>
          <p:cNvSpPr>
            <a:spLocks noGrp="1"/>
          </p:cNvSpPr>
          <p:nvPr>
            <p:ph type="title"/>
          </p:nvPr>
        </p:nvSpPr>
        <p:spPr>
          <a:xfrm>
            <a:off x="883319" y="481263"/>
            <a:ext cx="10425362" cy="844300"/>
          </a:xfrm>
        </p:spPr>
        <p:txBody>
          <a:bodyPr/>
          <a:lstStyle/>
          <a:p>
            <a:r>
              <a:rPr lang="en-US" dirty="0"/>
              <a:t>Timeline (2 of 2)</a:t>
            </a:r>
          </a:p>
        </p:txBody>
      </p:sp>
      <p:graphicFrame>
        <p:nvGraphicFramePr>
          <p:cNvPr id="4" name="Content Placeholder 3" descr="Student Support and Professional Development Discretionary Block Grant Timeline Continued">
            <a:extLst>
              <a:ext uri="{FF2B5EF4-FFF2-40B4-BE49-F238E27FC236}">
                <a16:creationId xmlns:a16="http://schemas.microsoft.com/office/drawing/2014/main" id="{0B24C170-AFB9-3E51-EC32-C642D4D0682C}"/>
              </a:ext>
            </a:extLst>
          </p:cNvPr>
          <p:cNvGraphicFramePr>
            <a:graphicFrameLocks noGrp="1"/>
          </p:cNvGraphicFramePr>
          <p:nvPr>
            <p:ph idx="1"/>
            <p:extLst>
              <p:ext uri="{D42A27DB-BD31-4B8C-83A1-F6EECF244321}">
                <p14:modId xmlns:p14="http://schemas.microsoft.com/office/powerpoint/2010/main" val="3827421606"/>
              </p:ext>
            </p:extLst>
          </p:nvPr>
        </p:nvGraphicFramePr>
        <p:xfrm>
          <a:off x="1398493" y="1325563"/>
          <a:ext cx="9910187" cy="4976137"/>
        </p:xfrm>
        <a:graphic>
          <a:graphicData uri="http://schemas.openxmlformats.org/drawingml/2006/table">
            <a:tbl>
              <a:tblPr firstRow="1" bandRow="1">
                <a:tableStyleId>{21E4AEA4-8DFA-4A89-87EB-49C32662AFE0}</a:tableStyleId>
              </a:tblPr>
              <a:tblGrid>
                <a:gridCol w="2840020">
                  <a:extLst>
                    <a:ext uri="{9D8B030D-6E8A-4147-A177-3AD203B41FA5}">
                      <a16:colId xmlns:a16="http://schemas.microsoft.com/office/drawing/2014/main" val="698583002"/>
                    </a:ext>
                  </a:extLst>
                </a:gridCol>
                <a:gridCol w="7070167">
                  <a:extLst>
                    <a:ext uri="{9D8B030D-6E8A-4147-A177-3AD203B41FA5}">
                      <a16:colId xmlns:a16="http://schemas.microsoft.com/office/drawing/2014/main" val="2332331965"/>
                    </a:ext>
                  </a:extLst>
                </a:gridCol>
              </a:tblGrid>
              <a:tr h="225570">
                <a:tc>
                  <a:txBody>
                    <a:bodyPr/>
                    <a:lstStyle/>
                    <a:p>
                      <a:pPr marL="0" algn="ctr" defTabSz="914400" rtl="0" eaLnBrk="1" latinLnBrk="0" hangingPunct="1"/>
                      <a:r>
                        <a:rPr lang="en-US" sz="1800" b="1" kern="1200" dirty="0">
                          <a:solidFill>
                            <a:schemeClr val="lt1"/>
                          </a:solidFill>
                          <a:latin typeface="+mn-lt"/>
                          <a:ea typeface="+mn-ea"/>
                          <a:cs typeface="+mn-cs"/>
                        </a:rPr>
                        <a:t>Date</a:t>
                      </a:r>
                    </a:p>
                  </a:txBody>
                  <a:tcPr/>
                </a:tc>
                <a:tc>
                  <a:txBody>
                    <a:bodyPr/>
                    <a:lstStyle/>
                    <a:p>
                      <a:pPr marL="0" algn="ctr" defTabSz="914400" rtl="0" eaLnBrk="1" fontAlgn="b" latinLnBrk="0" hangingPunct="1">
                        <a:buNone/>
                      </a:pPr>
                      <a:r>
                        <a:rPr lang="en-US" sz="1800" b="1" kern="1200" dirty="0">
                          <a:solidFill>
                            <a:schemeClr val="lt1"/>
                          </a:solidFill>
                          <a:latin typeface="+mn-lt"/>
                          <a:ea typeface="+mn-ea"/>
                          <a:cs typeface="+mn-cs"/>
                        </a:rPr>
                        <a:t>Task</a:t>
                      </a:r>
                    </a:p>
                    <a:p>
                      <a:pPr marL="0" algn="ctr" defTabSz="914400" rtl="0" eaLnBrk="1" fontAlgn="b" latinLnBrk="0" hangingPunct="1">
                        <a:buNone/>
                      </a:pPr>
                      <a:endParaRPr lang="en-US" sz="1800" b="1" kern="1200" dirty="0">
                        <a:solidFill>
                          <a:schemeClr val="lt1"/>
                        </a:solidFill>
                        <a:latin typeface="+mn-lt"/>
                        <a:ea typeface="+mn-ea"/>
                        <a:cs typeface="+mn-cs"/>
                      </a:endParaRPr>
                    </a:p>
                  </a:txBody>
                  <a:tcPr marL="9525" marR="9525" marT="9525" marB="0" anchor="b"/>
                </a:tc>
                <a:extLst>
                  <a:ext uri="{0D108BD9-81ED-4DB2-BD59-A6C34878D82A}">
                    <a16:rowId xmlns:a16="http://schemas.microsoft.com/office/drawing/2014/main" val="313519433"/>
                  </a:ext>
                </a:extLst>
              </a:tr>
              <a:tr h="633200">
                <a:tc>
                  <a:txBody>
                    <a:bodyPr/>
                    <a:lstStyle/>
                    <a:p>
                      <a:pPr algn="l" fontAlgn="ctr">
                        <a:buNone/>
                      </a:pPr>
                      <a:r>
                        <a:rPr lang="en-US" sz="2400" b="0" i="0" u="none" strike="noStrike" dirty="0">
                          <a:solidFill>
                            <a:srgbClr val="000000"/>
                          </a:solidFill>
                          <a:effectLst/>
                          <a:latin typeface="Arial" panose="020B0604020202020204" pitchFamily="34" charset="0"/>
                        </a:rPr>
                        <a:t>Summer of 2028</a:t>
                      </a:r>
                    </a:p>
                  </a:txBody>
                  <a:tcPr marL="9525" marR="9525" marT="9525" marB="0" anchor="ctr"/>
                </a:tc>
                <a:tc>
                  <a:txBody>
                    <a:bodyPr/>
                    <a:lstStyle/>
                    <a:p>
                      <a:pPr algn="l" fontAlgn="ctr">
                        <a:buNone/>
                      </a:pPr>
                      <a:r>
                        <a:rPr lang="en-US" sz="2400" b="0" i="0" u="none" strike="noStrike" dirty="0">
                          <a:solidFill>
                            <a:srgbClr val="000000"/>
                          </a:solidFill>
                          <a:effectLst/>
                          <a:latin typeface="Arial" panose="020B0604020202020204" pitchFamily="34" charset="0"/>
                        </a:rPr>
                        <a:t>Reporting Template will be live</a:t>
                      </a:r>
                    </a:p>
                  </a:txBody>
                  <a:tcPr marL="9525" marR="9525" marT="9525" marB="0" anchor="ctr"/>
                </a:tc>
                <a:extLst>
                  <a:ext uri="{0D108BD9-81ED-4DB2-BD59-A6C34878D82A}">
                    <a16:rowId xmlns:a16="http://schemas.microsoft.com/office/drawing/2014/main" val="2609087878"/>
                  </a:ext>
                </a:extLst>
              </a:tr>
              <a:tr h="1259186">
                <a:tc>
                  <a:txBody>
                    <a:bodyPr/>
                    <a:lstStyle/>
                    <a:p>
                      <a:pPr algn="l" fontAlgn="ctr">
                        <a:buNone/>
                      </a:pPr>
                      <a:r>
                        <a:rPr lang="en-US" sz="2400" b="0" i="0" u="none" strike="noStrike" dirty="0">
                          <a:solidFill>
                            <a:srgbClr val="000000"/>
                          </a:solidFill>
                          <a:effectLst/>
                          <a:latin typeface="Arial" panose="020B0604020202020204" pitchFamily="34" charset="0"/>
                        </a:rPr>
                        <a:t>September 30, 2028</a:t>
                      </a:r>
                    </a:p>
                  </a:txBody>
                  <a:tcPr marL="9525" marR="9525" marT="9525" marB="0" anchor="ctr"/>
                </a:tc>
                <a:tc>
                  <a:txBody>
                    <a:bodyPr/>
                    <a:lstStyle/>
                    <a:p>
                      <a:pPr algn="l" fontAlgn="ctr">
                        <a:buNone/>
                      </a:pPr>
                      <a:r>
                        <a:rPr lang="en-US" sz="2400" b="0" i="0" u="none" strike="noStrike" dirty="0">
                          <a:solidFill>
                            <a:srgbClr val="000000"/>
                          </a:solidFill>
                          <a:effectLst/>
                          <a:latin typeface="Arial"/>
                        </a:rPr>
                        <a:t>LEAs must complete the Annual Expenditure Report for July 2027 - June 2028 and submit them to the CDE via an online database</a:t>
                      </a:r>
                    </a:p>
                  </a:txBody>
                  <a:tcPr marL="9525" marR="9525" marT="9525" marB="0" anchor="ctr"/>
                </a:tc>
                <a:extLst>
                  <a:ext uri="{0D108BD9-81ED-4DB2-BD59-A6C34878D82A}">
                    <a16:rowId xmlns:a16="http://schemas.microsoft.com/office/drawing/2014/main" val="3444856008"/>
                  </a:ext>
                </a:extLst>
              </a:tr>
              <a:tr h="633200">
                <a:tc>
                  <a:txBody>
                    <a:bodyPr/>
                    <a:lstStyle/>
                    <a:p>
                      <a:pPr algn="l" fontAlgn="ctr">
                        <a:buNone/>
                      </a:pPr>
                      <a:r>
                        <a:rPr lang="en-US" sz="2400" b="0" i="0" u="none" strike="noStrike" dirty="0">
                          <a:solidFill>
                            <a:srgbClr val="000000"/>
                          </a:solidFill>
                          <a:effectLst/>
                          <a:latin typeface="Arial" panose="020B0604020202020204" pitchFamily="34" charset="0"/>
                        </a:rPr>
                        <a:t>June 30, 2029</a:t>
                      </a:r>
                    </a:p>
                  </a:txBody>
                  <a:tcPr marL="9525" marR="9525" marT="9525" marB="0" anchor="ctr"/>
                </a:tc>
                <a:tc>
                  <a:txBody>
                    <a:bodyPr/>
                    <a:lstStyle/>
                    <a:p>
                      <a:pPr algn="l" fontAlgn="ctr">
                        <a:buNone/>
                      </a:pPr>
                      <a:r>
                        <a:rPr lang="en-US" sz="2400" b="0" i="0" u="none" strike="noStrike" dirty="0">
                          <a:solidFill>
                            <a:srgbClr val="000000"/>
                          </a:solidFill>
                          <a:effectLst/>
                          <a:latin typeface="Arial" panose="020B0604020202020204" pitchFamily="34" charset="0"/>
                        </a:rPr>
                        <a:t>LEAs need to fully expend all of the funds</a:t>
                      </a:r>
                    </a:p>
                  </a:txBody>
                  <a:tcPr marL="9525" marR="9525" marT="9525" marB="0" anchor="ctr"/>
                </a:tc>
                <a:extLst>
                  <a:ext uri="{0D108BD9-81ED-4DB2-BD59-A6C34878D82A}">
                    <a16:rowId xmlns:a16="http://schemas.microsoft.com/office/drawing/2014/main" val="2830877032"/>
                  </a:ext>
                </a:extLst>
              </a:tr>
              <a:tr h="633200">
                <a:tc>
                  <a:txBody>
                    <a:bodyPr/>
                    <a:lstStyle/>
                    <a:p>
                      <a:pPr algn="l" fontAlgn="ctr">
                        <a:buNone/>
                      </a:pPr>
                      <a:r>
                        <a:rPr lang="en-US" sz="2400" b="0" i="0" u="none" strike="noStrike" dirty="0">
                          <a:solidFill>
                            <a:srgbClr val="000000"/>
                          </a:solidFill>
                          <a:effectLst/>
                          <a:latin typeface="Arial" panose="020B0604020202020204" pitchFamily="34" charset="0"/>
                        </a:rPr>
                        <a:t>Summer of 2029</a:t>
                      </a:r>
                    </a:p>
                  </a:txBody>
                  <a:tcPr marL="9525" marR="9525" marT="9525" marB="0" anchor="ctr"/>
                </a:tc>
                <a:tc>
                  <a:txBody>
                    <a:bodyPr/>
                    <a:lstStyle/>
                    <a:p>
                      <a:pPr algn="l" fontAlgn="ctr">
                        <a:buNone/>
                      </a:pPr>
                      <a:r>
                        <a:rPr lang="en-US" sz="2400" b="0" i="0" u="none" strike="noStrike" dirty="0">
                          <a:solidFill>
                            <a:srgbClr val="000000"/>
                          </a:solidFill>
                          <a:effectLst/>
                          <a:latin typeface="Arial" panose="020B0604020202020204" pitchFamily="34" charset="0"/>
                        </a:rPr>
                        <a:t>Reporting Template will be live</a:t>
                      </a:r>
                    </a:p>
                  </a:txBody>
                  <a:tcPr marL="9525" marR="9525" marT="9525" marB="0" anchor="ctr"/>
                </a:tc>
                <a:extLst>
                  <a:ext uri="{0D108BD9-81ED-4DB2-BD59-A6C34878D82A}">
                    <a16:rowId xmlns:a16="http://schemas.microsoft.com/office/drawing/2014/main" val="4092216395"/>
                  </a:ext>
                </a:extLst>
              </a:tr>
              <a:tr h="1259186">
                <a:tc>
                  <a:txBody>
                    <a:bodyPr/>
                    <a:lstStyle/>
                    <a:p>
                      <a:pPr algn="l" fontAlgn="ctr">
                        <a:buNone/>
                      </a:pPr>
                      <a:r>
                        <a:rPr lang="en-US" sz="2400" b="0" i="0" u="none" strike="noStrike" dirty="0">
                          <a:solidFill>
                            <a:srgbClr val="000000"/>
                          </a:solidFill>
                          <a:effectLst/>
                          <a:latin typeface="Arial" panose="020B0604020202020204" pitchFamily="34" charset="0"/>
                        </a:rPr>
                        <a:t>September 30, 2029</a:t>
                      </a:r>
                    </a:p>
                    <a:p>
                      <a:pPr algn="l" fontAlgn="ctr">
                        <a:buNone/>
                      </a:pPr>
                      <a:endParaRPr lang="en-US" sz="24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buNone/>
                      </a:pPr>
                      <a:r>
                        <a:rPr lang="en-US" sz="2400" b="0" i="0" u="none" strike="noStrike" dirty="0">
                          <a:solidFill>
                            <a:srgbClr val="000000"/>
                          </a:solidFill>
                          <a:effectLst/>
                          <a:latin typeface="Arial"/>
                        </a:rPr>
                        <a:t>LEAs must complete the Final Expenditure Report for July 2028 - June 2029 and submit them to the CDE via an online database</a:t>
                      </a:r>
                    </a:p>
                  </a:txBody>
                  <a:tcPr marL="9525" marR="9525" marT="9525" marB="0" anchor="ctr"/>
                </a:tc>
                <a:extLst>
                  <a:ext uri="{0D108BD9-81ED-4DB2-BD59-A6C34878D82A}">
                    <a16:rowId xmlns:a16="http://schemas.microsoft.com/office/drawing/2014/main" val="579350564"/>
                  </a:ext>
                </a:extLst>
              </a:tr>
            </a:tbl>
          </a:graphicData>
        </a:graphic>
      </p:graphicFrame>
    </p:spTree>
    <p:extLst>
      <p:ext uri="{BB962C8B-B14F-4D97-AF65-F5344CB8AC3E}">
        <p14:creationId xmlns:p14="http://schemas.microsoft.com/office/powerpoint/2010/main" val="2813310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477FF-9077-1D09-06B4-57EC0446467C}"/>
              </a:ext>
            </a:extLst>
          </p:cNvPr>
          <p:cNvSpPr>
            <a:spLocks noGrp="1"/>
          </p:cNvSpPr>
          <p:nvPr>
            <p:ph type="title"/>
          </p:nvPr>
        </p:nvSpPr>
        <p:spPr/>
        <p:txBody>
          <a:bodyPr/>
          <a:lstStyle/>
          <a:p>
            <a:r>
              <a:rPr lang="en-US" dirty="0"/>
              <a:t>SSPDBG Resources</a:t>
            </a:r>
          </a:p>
        </p:txBody>
      </p:sp>
      <p:sp>
        <p:nvSpPr>
          <p:cNvPr id="3" name="Content Placeholder 2">
            <a:extLst>
              <a:ext uri="{FF2B5EF4-FFF2-40B4-BE49-F238E27FC236}">
                <a16:creationId xmlns:a16="http://schemas.microsoft.com/office/drawing/2014/main" id="{03215BD1-B345-9C76-BBF6-6C9344CC0FB5}"/>
              </a:ext>
            </a:extLst>
          </p:cNvPr>
          <p:cNvSpPr>
            <a:spLocks noGrp="1"/>
          </p:cNvSpPr>
          <p:nvPr>
            <p:ph idx="1"/>
          </p:nvPr>
        </p:nvSpPr>
        <p:spPr/>
        <p:txBody>
          <a:bodyPr/>
          <a:lstStyle/>
          <a:p>
            <a:pPr>
              <a:lnSpc>
                <a:spcPct val="100000"/>
              </a:lnSpc>
              <a:spcBef>
                <a:spcPts val="0"/>
              </a:spcBef>
              <a:spcAft>
                <a:spcPts val="1200"/>
              </a:spcAft>
            </a:pPr>
            <a:r>
              <a:rPr lang="en-US" dirty="0">
                <a:latin typeface="Arial" panose="020B0604020202020204" pitchFamily="34" charset="0"/>
                <a:cs typeface="Arial" panose="020B0604020202020204" pitchFamily="34" charset="0"/>
              </a:rPr>
              <a:t>SSPDBG web page: </a:t>
            </a:r>
            <a:r>
              <a:rPr lang="en-US" dirty="0">
                <a:latin typeface="Arial" panose="020B0604020202020204" pitchFamily="34" charset="0"/>
                <a:cs typeface="Arial" panose="020B0604020202020204" pitchFamily="34" charset="0"/>
                <a:hlinkClick r:id="rId3" tooltip="SSPDBG web page"/>
              </a:rPr>
              <a:t>https://www.cde.ca.gov/ci/pl/sspdgrant.asp</a:t>
            </a:r>
            <a:endParaRPr lang="en-US" dirty="0">
              <a:latin typeface="Arial" panose="020B0604020202020204" pitchFamily="34" charset="0"/>
              <a:cs typeface="Arial" panose="020B0604020202020204" pitchFamily="34" charset="0"/>
            </a:endParaRPr>
          </a:p>
          <a:p>
            <a:pPr>
              <a:lnSpc>
                <a:spcPct val="100000"/>
              </a:lnSpc>
              <a:spcBef>
                <a:spcPts val="0"/>
              </a:spcBef>
              <a:spcAft>
                <a:spcPts val="1200"/>
              </a:spcAft>
            </a:pPr>
            <a:r>
              <a:rPr lang="en-US" dirty="0">
                <a:latin typeface="Arial" panose="020B0604020202020204" pitchFamily="34" charset="0"/>
                <a:cs typeface="Arial" panose="020B0604020202020204" pitchFamily="34" charset="0"/>
              </a:rPr>
              <a:t>SSPDBG Funding web page: </a:t>
            </a:r>
            <a:r>
              <a:rPr lang="en-US" dirty="0">
                <a:latin typeface="Arial" panose="020B0604020202020204" pitchFamily="34" charset="0"/>
                <a:cs typeface="Arial" panose="020B0604020202020204" pitchFamily="34" charset="0"/>
                <a:hlinkClick r:id="rId4" tooltip="SSPDBG Funding web page"/>
              </a:rPr>
              <a:t>https://www.cde.ca.gov/fg/aa/ca/sspdbg.asp</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647175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F5FBA-A11E-6D95-AEF0-00B209D7E904}"/>
              </a:ext>
            </a:extLst>
          </p:cNvPr>
          <p:cNvSpPr>
            <a:spLocks noGrp="1"/>
          </p:cNvSpPr>
          <p:nvPr>
            <p:ph type="title"/>
          </p:nvPr>
        </p:nvSpPr>
        <p:spPr>
          <a:xfrm>
            <a:off x="1164116" y="2547010"/>
            <a:ext cx="9479666" cy="1325563"/>
          </a:xfrm>
        </p:spPr>
        <p:txBody>
          <a:bodyPr>
            <a:normAutofit/>
          </a:bodyPr>
          <a:lstStyle/>
          <a:p>
            <a:r>
              <a:rPr lang="en-US" sz="5400" dirty="0"/>
              <a:t>Questions?</a:t>
            </a:r>
          </a:p>
        </p:txBody>
      </p:sp>
    </p:spTree>
    <p:extLst>
      <p:ext uri="{BB962C8B-B14F-4D97-AF65-F5344CB8AC3E}">
        <p14:creationId xmlns:p14="http://schemas.microsoft.com/office/powerpoint/2010/main" val="704981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631B6-151F-7022-B85A-3A2932E3B5B6}"/>
              </a:ext>
            </a:extLst>
          </p:cNvPr>
          <p:cNvSpPr>
            <a:spLocks noGrp="1"/>
          </p:cNvSpPr>
          <p:nvPr>
            <p:ph type="title"/>
          </p:nvPr>
        </p:nvSpPr>
        <p:spPr>
          <a:xfrm>
            <a:off x="1037063" y="487788"/>
            <a:ext cx="10125308" cy="1325563"/>
          </a:xfrm>
        </p:spPr>
        <p:txBody>
          <a:bodyPr/>
          <a:lstStyle/>
          <a:p>
            <a:r>
              <a:rPr lang="en-US" dirty="0"/>
              <a:t>Fiscal &amp; Program </a:t>
            </a:r>
            <a:br>
              <a:rPr lang="en-US" dirty="0"/>
            </a:br>
            <a:r>
              <a:rPr lang="en-US" dirty="0"/>
              <a:t>Contact Information</a:t>
            </a:r>
          </a:p>
        </p:txBody>
      </p:sp>
      <p:sp>
        <p:nvSpPr>
          <p:cNvPr id="3" name="Content Placeholder 2">
            <a:extLst>
              <a:ext uri="{FF2B5EF4-FFF2-40B4-BE49-F238E27FC236}">
                <a16:creationId xmlns:a16="http://schemas.microsoft.com/office/drawing/2014/main" id="{CF9E5E05-53FA-902C-701D-3A1C4EDC7056}"/>
              </a:ext>
            </a:extLst>
          </p:cNvPr>
          <p:cNvSpPr>
            <a:spLocks noGrp="1"/>
          </p:cNvSpPr>
          <p:nvPr>
            <p:ph idx="1"/>
          </p:nvPr>
        </p:nvSpPr>
        <p:spPr>
          <a:xfrm>
            <a:off x="1037063" y="2543705"/>
            <a:ext cx="10125307" cy="2741973"/>
          </a:xfrm>
        </p:spPr>
        <p:txBody>
          <a:bodyPr/>
          <a:lstStyle/>
          <a:p>
            <a:pPr marL="0" indent="0" algn="ctr">
              <a:lnSpc>
                <a:spcPct val="100000"/>
              </a:lnSpc>
              <a:spcBef>
                <a:spcPts val="0"/>
              </a:spcBef>
              <a:buNone/>
            </a:pPr>
            <a:r>
              <a:rPr lang="en-US" dirty="0"/>
              <a:t>School Fiscal Services Division</a:t>
            </a:r>
          </a:p>
          <a:p>
            <a:pPr marL="0" indent="0" algn="ctr">
              <a:lnSpc>
                <a:spcPct val="100000"/>
              </a:lnSpc>
              <a:spcBef>
                <a:spcPts val="0"/>
              </a:spcBef>
              <a:buNone/>
            </a:pPr>
            <a:r>
              <a:rPr lang="en-US" dirty="0">
                <a:hlinkClick r:id="rId3"/>
              </a:rPr>
              <a:t>CAAR@cde.ca.gov</a:t>
            </a:r>
            <a:endParaRPr lang="en-US" dirty="0"/>
          </a:p>
          <a:p>
            <a:pPr marL="0" indent="0" algn="ctr">
              <a:lnSpc>
                <a:spcPct val="100000"/>
              </a:lnSpc>
              <a:spcBef>
                <a:spcPts val="0"/>
              </a:spcBef>
              <a:buNone/>
            </a:pPr>
            <a:endParaRPr lang="en-US" dirty="0"/>
          </a:p>
          <a:p>
            <a:pPr marL="0" indent="0" algn="ctr">
              <a:lnSpc>
                <a:spcPct val="100000"/>
              </a:lnSpc>
              <a:spcBef>
                <a:spcPts val="0"/>
              </a:spcBef>
              <a:buNone/>
            </a:pPr>
            <a:r>
              <a:rPr lang="en-US" dirty="0"/>
              <a:t>Professional Learning Support Division</a:t>
            </a:r>
          </a:p>
          <a:p>
            <a:pPr marL="0" indent="0" algn="ctr">
              <a:lnSpc>
                <a:spcPct val="100000"/>
              </a:lnSpc>
              <a:spcBef>
                <a:spcPts val="0"/>
              </a:spcBef>
              <a:buNone/>
            </a:pPr>
            <a:r>
              <a:rPr lang="en-US" dirty="0">
                <a:hlinkClick r:id="rId4"/>
              </a:rPr>
              <a:t>PLSD@cde.ca.gov</a:t>
            </a:r>
            <a:endParaRPr lang="en-US" dirty="0"/>
          </a:p>
          <a:p>
            <a:endParaRPr lang="en-US" dirty="0"/>
          </a:p>
        </p:txBody>
      </p:sp>
    </p:spTree>
    <p:extLst>
      <p:ext uri="{BB962C8B-B14F-4D97-AF65-F5344CB8AC3E}">
        <p14:creationId xmlns:p14="http://schemas.microsoft.com/office/powerpoint/2010/main" val="3452762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17487-AADD-A93B-FC7D-24D41DF6C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2E0840-75B6-EB4A-2287-861BB7031731}"/>
              </a:ext>
            </a:extLst>
          </p:cNvPr>
          <p:cNvSpPr>
            <a:spLocks noGrp="1"/>
          </p:cNvSpPr>
          <p:nvPr>
            <p:ph type="title"/>
          </p:nvPr>
        </p:nvSpPr>
        <p:spPr>
          <a:xfrm>
            <a:off x="838200" y="2131974"/>
            <a:ext cx="10515600" cy="1500187"/>
          </a:xfrm>
        </p:spPr>
        <p:txBody>
          <a:bodyPr>
            <a:normAutofit/>
          </a:bodyPr>
          <a:lstStyle/>
          <a:p>
            <a:pPr marL="0" marR="0" lvl="0" indent="0" algn="ctr" defTabSz="914400" rtl="0" eaLnBrk="1" fontAlgn="auto" latinLnBrk="0" hangingPunct="1">
              <a:lnSpc>
                <a:spcPct val="90000"/>
              </a:lnSpc>
              <a:spcBef>
                <a:spcPct val="0"/>
              </a:spcBef>
              <a:spcAft>
                <a:spcPts val="0"/>
              </a:spcAft>
              <a:buClrTx/>
              <a:buSzTx/>
              <a:buFont typeface="Arial" panose="020B0604020202020204" pitchFamily="34" charset="0"/>
              <a:buNone/>
              <a:tabLst/>
              <a:defRPr/>
            </a:pPr>
            <a:r>
              <a:rPr kumimoji="0" lang="en-US" sz="5400" b="0" i="0" u="none" strike="noStrike" kern="1200" cap="none" spc="0" normalizeH="0" baseline="0" noProof="0" dirty="0">
                <a:ln>
                  <a:noFill/>
                </a:ln>
                <a:solidFill>
                  <a:srgbClr val="993300"/>
                </a:solidFill>
                <a:effectLst/>
                <a:uLnTx/>
                <a:uFillTx/>
                <a:latin typeface="Arial" panose="020B0604020202020204"/>
                <a:ea typeface="+mn-ea"/>
                <a:cs typeface="+mn-cs"/>
              </a:rPr>
              <a:t>Thank you!</a:t>
            </a:r>
          </a:p>
        </p:txBody>
      </p:sp>
      <p:sp>
        <p:nvSpPr>
          <p:cNvPr id="6" name="Content Placeholder 2">
            <a:extLst>
              <a:ext uri="{FF2B5EF4-FFF2-40B4-BE49-F238E27FC236}">
                <a16:creationId xmlns:a16="http://schemas.microsoft.com/office/drawing/2014/main" id="{75B16257-8A63-1350-20B6-5C0338A2633B}"/>
              </a:ext>
            </a:extLst>
          </p:cNvPr>
          <p:cNvSpPr txBox="1">
            <a:spLocks/>
          </p:cNvSpPr>
          <p:nvPr/>
        </p:nvSpPr>
        <p:spPr>
          <a:xfrm>
            <a:off x="1033346" y="3632161"/>
            <a:ext cx="10125307" cy="136274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Century Gothic" panose="020B0502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Wingdings" panose="05000000000000000000" pitchFamily="2" charset="2"/>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Wingdings" panose="05000000000000000000" pitchFamily="2" charset="2"/>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kumimoji="0" lang="en-US" b="0" i="0" u="none" strike="noStrike" kern="1200" cap="none" spc="0" normalizeH="0" baseline="0" noProof="0" dirty="0">
                <a:ln>
                  <a:noFill/>
                </a:ln>
                <a:solidFill>
                  <a:prstClr val="black"/>
                </a:solidFill>
                <a:effectLst/>
                <a:uLnTx/>
                <a:uFillTx/>
                <a:latin typeface="Arial" panose="020B0604020202020204"/>
                <a:ea typeface="+mj-ea"/>
                <a:cs typeface="+mj-cs"/>
              </a:rPr>
              <a:t>a presentation by</a:t>
            </a:r>
            <a:br>
              <a:rPr kumimoji="0" lang="en-US" b="0" i="0" u="none" strike="noStrike" kern="1200" cap="none" spc="0" normalizeH="0" baseline="0" noProof="0" dirty="0">
                <a:ln>
                  <a:noFill/>
                </a:ln>
                <a:solidFill>
                  <a:prstClr val="black"/>
                </a:solidFill>
                <a:effectLst/>
                <a:uLnTx/>
                <a:uFillTx/>
                <a:latin typeface="Arial" panose="020B0604020202020204"/>
                <a:ea typeface="+mj-ea"/>
                <a:cs typeface="+mj-cs"/>
              </a:rPr>
            </a:br>
            <a:r>
              <a:rPr kumimoji="0" lang="en-US" sz="2800" b="0" i="0" u="none" strike="noStrike" kern="1200" cap="none" spc="0" normalizeH="0" baseline="0" noProof="0" dirty="0">
                <a:ln>
                  <a:noFill/>
                </a:ln>
                <a:solidFill>
                  <a:prstClr val="black"/>
                </a:solidFill>
                <a:effectLst/>
                <a:uLnTx/>
                <a:uFillTx/>
                <a:latin typeface="Arial" panose="020B0604020202020204"/>
                <a:ea typeface="+mj-ea"/>
                <a:cs typeface="+mj-cs"/>
              </a:rPr>
              <a:t>Professional Learning Support Division</a:t>
            </a:r>
            <a:endParaRPr lang="en-US" sz="3200" dirty="0"/>
          </a:p>
        </p:txBody>
      </p:sp>
    </p:spTree>
    <p:extLst>
      <p:ext uri="{BB962C8B-B14F-4D97-AF65-F5344CB8AC3E}">
        <p14:creationId xmlns:p14="http://schemas.microsoft.com/office/powerpoint/2010/main" val="1358284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04CC7-750A-9FDF-4DEC-C204A0110549}"/>
              </a:ext>
            </a:extLst>
          </p:cNvPr>
          <p:cNvSpPr>
            <a:spLocks noGrp="1"/>
          </p:cNvSpPr>
          <p:nvPr>
            <p:ph type="title"/>
          </p:nvPr>
        </p:nvSpPr>
        <p:spPr>
          <a:xfrm>
            <a:off x="1356167" y="370688"/>
            <a:ext cx="9479666" cy="1325563"/>
          </a:xfrm>
        </p:spPr>
        <p:txBody>
          <a:bodyPr/>
          <a:lstStyle/>
          <a:p>
            <a:r>
              <a:rPr lang="en-US" dirty="0"/>
              <a:t>Housekeeping</a:t>
            </a:r>
          </a:p>
        </p:txBody>
      </p:sp>
      <p:sp>
        <p:nvSpPr>
          <p:cNvPr id="3" name="Content Placeholder 2">
            <a:extLst>
              <a:ext uri="{FF2B5EF4-FFF2-40B4-BE49-F238E27FC236}">
                <a16:creationId xmlns:a16="http://schemas.microsoft.com/office/drawing/2014/main" id="{0693B8AB-2872-91CA-D025-A4E3C32649EB}"/>
              </a:ext>
            </a:extLst>
          </p:cNvPr>
          <p:cNvSpPr>
            <a:spLocks noGrp="1"/>
          </p:cNvSpPr>
          <p:nvPr>
            <p:ph idx="1"/>
          </p:nvPr>
        </p:nvSpPr>
        <p:spPr>
          <a:xfrm>
            <a:off x="1016001" y="1696251"/>
            <a:ext cx="10408354" cy="3759010"/>
          </a:xfrm>
        </p:spPr>
        <p:txBody>
          <a:bodyPr/>
          <a:lstStyle/>
          <a:p>
            <a:pPr marL="336550" indent="-336550">
              <a:lnSpc>
                <a:spcPct val="100000"/>
              </a:lnSpc>
              <a:spcBef>
                <a:spcPts val="0"/>
              </a:spcBef>
              <a:spcAft>
                <a:spcPts val="1200"/>
              </a:spcAft>
              <a:defRPr/>
            </a:pPr>
            <a:r>
              <a:rPr lang="en-US" dirty="0"/>
              <a:t>All webinar participants have been placed on mute.</a:t>
            </a:r>
          </a:p>
          <a:p>
            <a:pPr marL="336550" indent="-336550">
              <a:spcBef>
                <a:spcPts val="0"/>
              </a:spcBef>
              <a:spcAft>
                <a:spcPts val="1200"/>
              </a:spcAft>
              <a:defRPr/>
            </a:pPr>
            <a:r>
              <a:rPr lang="en-US" dirty="0"/>
              <a:t>The Question and Answer (Q&amp;A) session will occur toward the end of the webinar. At that time, please use the Q&amp;A box.</a:t>
            </a:r>
          </a:p>
          <a:p>
            <a:pPr marL="336550" indent="-336550">
              <a:spcBef>
                <a:spcPts val="0"/>
              </a:spcBef>
              <a:spcAft>
                <a:spcPts val="1200"/>
              </a:spcAft>
              <a:defRPr/>
            </a:pPr>
            <a:r>
              <a:rPr lang="en-US" dirty="0"/>
              <a:t>The PowerPoint with the notes and the recorded webinar will be available on the California Department of Education (CDE) Student Support and Professional Development Discretionary Block Grant Program (SSPDBG) Home web page at: </a:t>
            </a:r>
            <a:r>
              <a:rPr lang="en-US" dirty="0">
                <a:hlinkClick r:id="rId3" tooltip="SSPDBG Home web page"/>
              </a:rPr>
              <a:t>https://www.cde.ca.gov/ci/pl/sspdgrant.asp</a:t>
            </a:r>
            <a:r>
              <a:rPr lang="en-US" dirty="0"/>
              <a:t>. </a:t>
            </a:r>
          </a:p>
        </p:txBody>
      </p:sp>
    </p:spTree>
    <p:extLst>
      <p:ext uri="{BB962C8B-B14F-4D97-AF65-F5344CB8AC3E}">
        <p14:creationId xmlns:p14="http://schemas.microsoft.com/office/powerpoint/2010/main" val="2117101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D019F-3D48-2436-A0F7-6B8B19F52755}"/>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100EBEE9-1FAE-5A53-CBC6-7540EA456C10}"/>
              </a:ext>
            </a:extLst>
          </p:cNvPr>
          <p:cNvSpPr>
            <a:spLocks noGrp="1"/>
          </p:cNvSpPr>
          <p:nvPr>
            <p:ph idx="1"/>
          </p:nvPr>
        </p:nvSpPr>
        <p:spPr>
          <a:xfrm>
            <a:off x="1118937" y="1578199"/>
            <a:ext cx="10058400" cy="4351338"/>
          </a:xfrm>
        </p:spPr>
        <p:txBody>
          <a:bodyPr vert="horz" lIns="91440" tIns="45720" rIns="91440" bIns="45720" rtlCol="0" anchor="t">
            <a:noAutofit/>
          </a:bodyPr>
          <a:lstStyle/>
          <a:p>
            <a:pPr marL="914400" indent="-457200"/>
            <a:r>
              <a:rPr lang="en-US" dirty="0"/>
              <a:t>Overview of the Student Support and Professional Development Discretionary Block Grant (SSPDBG) program</a:t>
            </a:r>
            <a:endParaRPr lang="en-US" dirty="0">
              <a:cs typeface="Arial"/>
            </a:endParaRPr>
          </a:p>
          <a:p>
            <a:pPr marL="914400" indent="-457200"/>
            <a:r>
              <a:rPr lang="en-US" dirty="0"/>
              <a:t>Allocations and Apportionments</a:t>
            </a:r>
          </a:p>
          <a:p>
            <a:pPr marL="914400" indent="-457200"/>
            <a:r>
              <a:rPr lang="en-US" dirty="0"/>
              <a:t>Allowable Uses of Funds </a:t>
            </a:r>
          </a:p>
          <a:p>
            <a:pPr marL="914400" indent="-457200"/>
            <a:r>
              <a:rPr lang="en-US" dirty="0"/>
              <a:t>Reporting</a:t>
            </a:r>
          </a:p>
          <a:p>
            <a:pPr marL="914400" indent="-457200"/>
            <a:r>
              <a:rPr lang="en-US" dirty="0"/>
              <a:t>Timeline</a:t>
            </a:r>
          </a:p>
          <a:p>
            <a:pPr marL="914400" indent="-457200"/>
            <a:r>
              <a:rPr lang="en-US" dirty="0"/>
              <a:t>Resources</a:t>
            </a:r>
          </a:p>
          <a:p>
            <a:pPr marL="914400" indent="-457200"/>
            <a:r>
              <a:rPr lang="en-US" dirty="0"/>
              <a:t>Questions and answers</a:t>
            </a:r>
          </a:p>
        </p:txBody>
      </p:sp>
    </p:spTree>
    <p:extLst>
      <p:ext uri="{BB962C8B-B14F-4D97-AF65-F5344CB8AC3E}">
        <p14:creationId xmlns:p14="http://schemas.microsoft.com/office/powerpoint/2010/main" val="3509169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A7BB9-8B25-22ED-D944-06696A8D3C26}"/>
              </a:ext>
            </a:extLst>
          </p:cNvPr>
          <p:cNvSpPr>
            <a:spLocks noGrp="1"/>
          </p:cNvSpPr>
          <p:nvPr>
            <p:ph type="title"/>
          </p:nvPr>
        </p:nvSpPr>
        <p:spPr>
          <a:xfrm>
            <a:off x="1354239" y="365125"/>
            <a:ext cx="9479666" cy="1683483"/>
          </a:xfrm>
        </p:spPr>
        <p:txBody>
          <a:bodyPr>
            <a:normAutofit/>
          </a:bodyPr>
          <a:lstStyle/>
          <a:p>
            <a:r>
              <a:rPr lang="en-US" dirty="0"/>
              <a:t>Introductions</a:t>
            </a:r>
          </a:p>
        </p:txBody>
      </p:sp>
      <p:sp>
        <p:nvSpPr>
          <p:cNvPr id="3" name="Content Placeholder 2">
            <a:extLst>
              <a:ext uri="{FF2B5EF4-FFF2-40B4-BE49-F238E27FC236}">
                <a16:creationId xmlns:a16="http://schemas.microsoft.com/office/drawing/2014/main" id="{1D099950-1ACB-C0EC-67A7-18CC5B7BE68D}"/>
              </a:ext>
            </a:extLst>
          </p:cNvPr>
          <p:cNvSpPr>
            <a:spLocks noGrp="1"/>
          </p:cNvSpPr>
          <p:nvPr>
            <p:ph idx="1"/>
          </p:nvPr>
        </p:nvSpPr>
        <p:spPr>
          <a:xfrm>
            <a:off x="1354239" y="2294791"/>
            <a:ext cx="9479666" cy="3882171"/>
          </a:xfrm>
        </p:spPr>
        <p:txBody>
          <a:bodyPr vert="horz" lIns="91440" tIns="45720" rIns="91440" bIns="45720" rtlCol="0" anchor="t">
            <a:noAutofit/>
          </a:bodyPr>
          <a:lstStyle/>
          <a:p>
            <a:pPr>
              <a:lnSpc>
                <a:spcPct val="100000"/>
              </a:lnSpc>
              <a:spcBef>
                <a:spcPts val="0"/>
              </a:spcBef>
              <a:spcAft>
                <a:spcPts val="600"/>
              </a:spcAft>
            </a:pPr>
            <a:r>
              <a:rPr lang="en-US" dirty="0"/>
              <a:t>Victoria Kielborn, Education Fiscal Services Consultant in the Professional Learning Support Division</a:t>
            </a:r>
          </a:p>
          <a:p>
            <a:pPr>
              <a:lnSpc>
                <a:spcPct val="100000"/>
              </a:lnSpc>
              <a:spcBef>
                <a:spcPts val="0"/>
              </a:spcBef>
              <a:spcAft>
                <a:spcPts val="600"/>
              </a:spcAft>
            </a:pPr>
            <a:r>
              <a:rPr lang="en-US" dirty="0">
                <a:cs typeface="Arial"/>
              </a:rPr>
              <a:t>Jill Johnson, Education Programs Consultant in the Professional Learning Support Division</a:t>
            </a:r>
            <a:endParaRPr lang="en-US" dirty="0"/>
          </a:p>
          <a:p>
            <a:pPr>
              <a:lnSpc>
                <a:spcPct val="100000"/>
              </a:lnSpc>
              <a:spcBef>
                <a:spcPts val="0"/>
              </a:spcBef>
              <a:spcAft>
                <a:spcPts val="600"/>
              </a:spcAft>
            </a:pPr>
            <a:r>
              <a:rPr lang="en-US" dirty="0"/>
              <a:t>Cheryl McGee, Education Fiscal Services Assistant in the School Fiscal Services Division</a:t>
            </a:r>
            <a:endParaRPr lang="en-US" dirty="0">
              <a:cs typeface="Arial"/>
            </a:endParaRPr>
          </a:p>
          <a:p>
            <a:pPr>
              <a:lnSpc>
                <a:spcPct val="100000"/>
              </a:lnSpc>
              <a:spcBef>
                <a:spcPts val="0"/>
              </a:spcBef>
              <a:spcAft>
                <a:spcPts val="600"/>
              </a:spcAft>
            </a:pPr>
            <a:endParaRPr lang="en-US" dirty="0"/>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4191219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2D670-04F5-DAE5-A47A-D15CF4E4330A}"/>
              </a:ext>
            </a:extLst>
          </p:cNvPr>
          <p:cNvSpPr>
            <a:spLocks noGrp="1"/>
          </p:cNvSpPr>
          <p:nvPr>
            <p:ph type="title"/>
          </p:nvPr>
        </p:nvSpPr>
        <p:spPr>
          <a:xfrm>
            <a:off x="1354239" y="365125"/>
            <a:ext cx="9479666" cy="1561420"/>
          </a:xfrm>
        </p:spPr>
        <p:txBody>
          <a:bodyPr>
            <a:normAutofit fontScale="90000"/>
          </a:bodyPr>
          <a:lstStyle/>
          <a:p>
            <a:r>
              <a:rPr lang="en-US" dirty="0"/>
              <a:t>Student Support and Professional Development Discretionary Block Grant Overview</a:t>
            </a:r>
            <a:endParaRPr lang="en-US" dirty="0" err="1">
              <a:cs typeface="Arial"/>
            </a:endParaRPr>
          </a:p>
        </p:txBody>
      </p:sp>
      <p:sp>
        <p:nvSpPr>
          <p:cNvPr id="3" name="Content Placeholder 2">
            <a:extLst>
              <a:ext uri="{FF2B5EF4-FFF2-40B4-BE49-F238E27FC236}">
                <a16:creationId xmlns:a16="http://schemas.microsoft.com/office/drawing/2014/main" id="{C1E0CF74-287A-1817-9B92-0F8171D7F14B}"/>
              </a:ext>
            </a:extLst>
          </p:cNvPr>
          <p:cNvSpPr>
            <a:spLocks noGrp="1"/>
          </p:cNvSpPr>
          <p:nvPr>
            <p:ph idx="1"/>
          </p:nvPr>
        </p:nvSpPr>
        <p:spPr>
          <a:xfrm>
            <a:off x="1141691" y="2150981"/>
            <a:ext cx="10158761" cy="4043746"/>
          </a:xfrm>
        </p:spPr>
        <p:txBody>
          <a:bodyPr vert="horz" lIns="91440" tIns="45720" rIns="91440" bIns="45720" rtlCol="0" anchor="t">
            <a:noAutofit/>
          </a:bodyPr>
          <a:lstStyle/>
          <a:p>
            <a:pPr>
              <a:lnSpc>
                <a:spcPct val="100000"/>
              </a:lnSpc>
              <a:spcAft>
                <a:spcPts val="600"/>
              </a:spcAft>
            </a:pPr>
            <a:r>
              <a:rPr lang="en-US" dirty="0">
                <a:ea typeface="+mn-lt"/>
                <a:cs typeface="+mn-lt"/>
              </a:rPr>
              <a:t>The SSPDBG Program was established by Section 81 of Assembly Bill (AB) 121.</a:t>
            </a:r>
            <a:endParaRPr lang="en-US" dirty="0"/>
          </a:p>
          <a:p>
            <a:pPr>
              <a:lnSpc>
                <a:spcPct val="100000"/>
              </a:lnSpc>
              <a:spcBef>
                <a:spcPts val="0"/>
              </a:spcBef>
              <a:spcAft>
                <a:spcPts val="600"/>
              </a:spcAft>
            </a:pPr>
            <a:r>
              <a:rPr lang="en-US" dirty="0">
                <a:ea typeface="+mn-lt"/>
                <a:cs typeface="+mn-lt"/>
              </a:rPr>
              <a:t>AB 121 and the 2025 Budget Act appropriated $1.7 billion in one-time Proposition 98 General Fund.</a:t>
            </a:r>
            <a:endParaRPr lang="en-US" dirty="0"/>
          </a:p>
          <a:p>
            <a:pPr>
              <a:lnSpc>
                <a:spcPct val="100000"/>
              </a:lnSpc>
              <a:spcAft>
                <a:spcPts val="600"/>
              </a:spcAft>
            </a:pPr>
            <a:r>
              <a:rPr lang="en-US" dirty="0">
                <a:ea typeface="+mn-lt"/>
                <a:cs typeface="+mn-lt"/>
              </a:rPr>
              <a:t>Funding is available for allocation to county offices of education, local educational agencies (LEAs), charter schools, and the state special schools.</a:t>
            </a:r>
          </a:p>
          <a:p>
            <a:pPr>
              <a:lnSpc>
                <a:spcPct val="100000"/>
              </a:lnSpc>
              <a:spcAft>
                <a:spcPts val="600"/>
              </a:spcAft>
            </a:pPr>
            <a:endParaRPr lang="en-US" dirty="0">
              <a:cs typeface="Arial"/>
            </a:endParaRPr>
          </a:p>
        </p:txBody>
      </p:sp>
    </p:spTree>
    <p:extLst>
      <p:ext uri="{BB962C8B-B14F-4D97-AF65-F5344CB8AC3E}">
        <p14:creationId xmlns:p14="http://schemas.microsoft.com/office/powerpoint/2010/main" val="22850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27FF7-2356-5066-C3A1-0703B01B5CBE}"/>
              </a:ext>
            </a:extLst>
          </p:cNvPr>
          <p:cNvSpPr>
            <a:spLocks noGrp="1"/>
          </p:cNvSpPr>
          <p:nvPr>
            <p:ph type="title"/>
          </p:nvPr>
        </p:nvSpPr>
        <p:spPr/>
        <p:txBody>
          <a:bodyPr/>
          <a:lstStyle/>
          <a:p>
            <a:r>
              <a:rPr lang="en-US" dirty="0"/>
              <a:t>Allocation Formula (1 of 2)</a:t>
            </a:r>
          </a:p>
        </p:txBody>
      </p:sp>
      <p:sp>
        <p:nvSpPr>
          <p:cNvPr id="3" name="Content Placeholder 2">
            <a:extLst>
              <a:ext uri="{FF2B5EF4-FFF2-40B4-BE49-F238E27FC236}">
                <a16:creationId xmlns:a16="http://schemas.microsoft.com/office/drawing/2014/main" id="{C6DB886F-B057-2694-7437-100B323A1494}"/>
              </a:ext>
            </a:extLst>
          </p:cNvPr>
          <p:cNvSpPr>
            <a:spLocks noGrp="1"/>
          </p:cNvSpPr>
          <p:nvPr>
            <p:ph idx="1"/>
          </p:nvPr>
        </p:nvSpPr>
        <p:spPr/>
        <p:txBody>
          <a:bodyPr vert="horz" lIns="91440" tIns="45720" rIns="91440" bIns="45720" rtlCol="0" anchor="t">
            <a:noAutofit/>
          </a:bodyPr>
          <a:lstStyle/>
          <a:p>
            <a:pPr marL="0" indent="0">
              <a:lnSpc>
                <a:spcPct val="100000"/>
              </a:lnSpc>
              <a:spcBef>
                <a:spcPts val="0"/>
              </a:spcBef>
              <a:spcAft>
                <a:spcPts val="600"/>
              </a:spcAft>
              <a:buNone/>
            </a:pPr>
            <a:r>
              <a:rPr lang="en-US" dirty="0">
                <a:cs typeface="Arial"/>
              </a:rPr>
              <a:t>Funds are allocated proportionally to eligible LEAs based on the average daily attendance (ADA) for transitional kindergarten, kindergarten, and grades 1 to 12, inclusive, as of the fiscal year 2024–25 Second Principal Apportionment.</a:t>
            </a:r>
          </a:p>
          <a:p>
            <a:pPr marL="0" indent="0">
              <a:lnSpc>
                <a:spcPct val="100000"/>
              </a:lnSpc>
              <a:spcBef>
                <a:spcPts val="0"/>
              </a:spcBef>
              <a:spcAft>
                <a:spcPts val="600"/>
              </a:spcAft>
              <a:buNone/>
            </a:pPr>
            <a:r>
              <a:rPr lang="en-US" dirty="0">
                <a:cs typeface="Arial"/>
              </a:rPr>
              <a:t>For each state special school, the ADA is deemed to be 97 percent of the enrollment as of the 2024–25 California Longitudinal Pupil Achievement Data System (CALPADS) Fall 1 Submission.</a:t>
            </a:r>
          </a:p>
          <a:p>
            <a:pPr marL="0" indent="0">
              <a:lnSpc>
                <a:spcPct val="100000"/>
              </a:lnSpc>
              <a:spcBef>
                <a:spcPts val="0"/>
              </a:spcBef>
              <a:spcAft>
                <a:spcPts val="600"/>
              </a:spcAft>
              <a:buNone/>
            </a:pPr>
            <a:endParaRPr lang="en-US" dirty="0">
              <a:cs typeface="Arial"/>
            </a:endParaRPr>
          </a:p>
        </p:txBody>
      </p:sp>
    </p:spTree>
    <p:extLst>
      <p:ext uri="{BB962C8B-B14F-4D97-AF65-F5344CB8AC3E}">
        <p14:creationId xmlns:p14="http://schemas.microsoft.com/office/powerpoint/2010/main" val="1651709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8333C-79D7-A0DC-064A-43F4BC72F163}"/>
              </a:ext>
            </a:extLst>
          </p:cNvPr>
          <p:cNvSpPr>
            <a:spLocks noGrp="1"/>
          </p:cNvSpPr>
          <p:nvPr>
            <p:ph type="title"/>
          </p:nvPr>
        </p:nvSpPr>
        <p:spPr>
          <a:xfrm>
            <a:off x="1356167" y="188699"/>
            <a:ext cx="9479666" cy="792163"/>
          </a:xfrm>
        </p:spPr>
        <p:txBody>
          <a:bodyPr/>
          <a:lstStyle/>
          <a:p>
            <a:r>
              <a:rPr kumimoji="0" lang="en-US" sz="4400" b="0" i="0" u="none" strike="noStrike" kern="1200" cap="none" spc="0" normalizeH="0" baseline="0" noProof="0" dirty="0">
                <a:ln>
                  <a:noFill/>
                </a:ln>
                <a:solidFill>
                  <a:srgbClr val="993300"/>
                </a:solidFill>
                <a:effectLst/>
                <a:uLnTx/>
                <a:uFillTx/>
                <a:latin typeface="Arial" panose="020B0604020202020204"/>
                <a:ea typeface="+mj-ea"/>
                <a:cs typeface="+mj-cs"/>
              </a:rPr>
              <a:t>Allocation Formula (2 of 2)</a:t>
            </a:r>
            <a:endParaRPr lang="en-US" dirty="0"/>
          </a:p>
        </p:txBody>
      </p:sp>
      <p:sp>
        <p:nvSpPr>
          <p:cNvPr id="3" name="Content Placeholder 2">
            <a:extLst>
              <a:ext uri="{FF2B5EF4-FFF2-40B4-BE49-F238E27FC236}">
                <a16:creationId xmlns:a16="http://schemas.microsoft.com/office/drawing/2014/main" id="{CB2C049A-3347-6715-407F-632EC3C1AC6D}"/>
              </a:ext>
            </a:extLst>
          </p:cNvPr>
          <p:cNvSpPr>
            <a:spLocks noGrp="1"/>
          </p:cNvSpPr>
          <p:nvPr>
            <p:ph sz="quarter" idx="13"/>
          </p:nvPr>
        </p:nvSpPr>
        <p:spPr>
          <a:xfrm>
            <a:off x="1150279" y="980862"/>
            <a:ext cx="9891441" cy="792163"/>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a:ea typeface="+mn-ea"/>
                <a:cs typeface="Arial"/>
              </a:rPr>
              <a:t>The following LEAs are calculated based on the greater amount between the ADA reported as of the 2024–25 First Principal Apportionment and 2024–25 Second Principal Apportionment:</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endParaRPr lang="en-US" dirty="0"/>
          </a:p>
        </p:txBody>
      </p:sp>
      <p:sp>
        <p:nvSpPr>
          <p:cNvPr id="4" name="Content Placeholder 3">
            <a:extLst>
              <a:ext uri="{FF2B5EF4-FFF2-40B4-BE49-F238E27FC236}">
                <a16:creationId xmlns:a16="http://schemas.microsoft.com/office/drawing/2014/main" id="{8EE040C7-4A0A-F14D-9565-9061599CD2B1}"/>
              </a:ext>
            </a:extLst>
          </p:cNvPr>
          <p:cNvSpPr>
            <a:spLocks noGrp="1"/>
          </p:cNvSpPr>
          <p:nvPr>
            <p:ph sz="quarter" idx="14"/>
          </p:nvPr>
        </p:nvSpPr>
        <p:spPr>
          <a:xfrm>
            <a:off x="897207" y="2102159"/>
            <a:ext cx="5509013" cy="4171060"/>
          </a:xfrm>
        </p:spPr>
        <p:txBody>
          <a:bodyPr/>
          <a:lstStyle/>
          <a:p>
            <a:pPr marL="685800" marR="0" lvl="0" indent="-228600" algn="l" defTabSz="914400" rtl="0" eaLnBrk="1" fontAlgn="auto" latinLnBrk="0" hangingPunct="1">
              <a:lnSpc>
                <a:spcPct val="100000"/>
              </a:lnSpc>
              <a:spcBef>
                <a:spcPts val="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Los Angeles Unified School District </a:t>
            </a: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Marquez Charter Elementary</a:t>
            </a: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Palisades Charter Elementary</a:t>
            </a:r>
          </a:p>
          <a:p>
            <a:pPr marL="1143000" marR="0" lvl="0" indent="-228600" algn="l" defTabSz="914400" rtl="0" eaLnBrk="1" fontAlgn="auto" latinLnBrk="0" hangingPunct="1">
              <a:lnSpc>
                <a:spcPct val="100000"/>
              </a:lnSpc>
              <a:spcBef>
                <a:spcPts val="0"/>
              </a:spcBef>
              <a:spcAft>
                <a:spcPts val="240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Palisades Charter High</a:t>
            </a:r>
          </a:p>
          <a:p>
            <a:pPr marL="685800" marR="0" lvl="0" indent="-228600" algn="l" defTabSz="914400" rtl="0" eaLnBrk="1" fontAlgn="auto" latinLnBrk="0" hangingPunct="1">
              <a:lnSpc>
                <a:spcPct val="100000"/>
              </a:lnSpc>
              <a:spcBef>
                <a:spcPts val="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Alama Fuerte Public</a:t>
            </a:r>
          </a:p>
        </p:txBody>
      </p:sp>
      <p:sp>
        <p:nvSpPr>
          <p:cNvPr id="5" name="Content Placeholder 4">
            <a:extLst>
              <a:ext uri="{FF2B5EF4-FFF2-40B4-BE49-F238E27FC236}">
                <a16:creationId xmlns:a16="http://schemas.microsoft.com/office/drawing/2014/main" id="{9090F571-2A53-7337-22F0-FC6DC2358DF2}"/>
              </a:ext>
            </a:extLst>
          </p:cNvPr>
          <p:cNvSpPr>
            <a:spLocks noGrp="1"/>
          </p:cNvSpPr>
          <p:nvPr>
            <p:ph sz="quarter" idx="15"/>
          </p:nvPr>
        </p:nvSpPr>
        <p:spPr>
          <a:xfrm>
            <a:off x="6133015" y="2102159"/>
            <a:ext cx="5218926" cy="4382121"/>
          </a:xfrm>
        </p:spPr>
        <p:txBody>
          <a:bodyPr/>
          <a:lstStyle/>
          <a:p>
            <a:pPr marL="685800" marR="0" lvl="0" indent="-228600" algn="l" defTabSz="914400" rtl="0" eaLnBrk="1" fontAlgn="auto" latinLnBrk="0" hangingPunct="1">
              <a:lnSpc>
                <a:spcPct val="100000"/>
              </a:lnSpc>
              <a:spcBef>
                <a:spcPts val="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Pasadena Unified School District</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Aveson Global Leadership Academy</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Aveson School of Leaders</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Odyssey Charter</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OCS – South</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pPr marL="1143000" marR="0" lvl="0" indent="-228600" algn="l" defTabSz="914400" rtl="0" eaLnBrk="1" fontAlgn="auto" latinLnBrk="0" hangingPunct="1">
              <a:lnSpc>
                <a:spcPct val="100000"/>
              </a:lnSpc>
              <a:spcBef>
                <a:spcPts val="0"/>
              </a:spcBef>
              <a:spcAft>
                <a:spcPts val="0"/>
              </a:spcAft>
              <a:buClrTx/>
              <a:buSzTx/>
              <a:buFont typeface="Courier New"/>
              <a:buChar char="o"/>
              <a:tabLst/>
              <a:defRPr/>
            </a:pP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Pasadena Rosebud Academy </a:t>
            </a:r>
            <a:endPar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a:endParaRPr>
          </a:p>
          <a:p>
            <a:endParaRPr lang="en-US" dirty="0"/>
          </a:p>
        </p:txBody>
      </p:sp>
    </p:spTree>
    <p:extLst>
      <p:ext uri="{BB962C8B-B14F-4D97-AF65-F5344CB8AC3E}">
        <p14:creationId xmlns:p14="http://schemas.microsoft.com/office/powerpoint/2010/main" val="4214763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0DA9D-7D68-76C6-757F-578F820DEB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300EF-6A7A-8B85-9EC1-301149417D64}"/>
              </a:ext>
            </a:extLst>
          </p:cNvPr>
          <p:cNvSpPr>
            <a:spLocks noGrp="1"/>
          </p:cNvSpPr>
          <p:nvPr>
            <p:ph type="title"/>
          </p:nvPr>
        </p:nvSpPr>
        <p:spPr/>
        <p:txBody>
          <a:bodyPr/>
          <a:lstStyle/>
          <a:p>
            <a:r>
              <a:rPr lang="en-US" dirty="0"/>
              <a:t>Allocations and Apportionments</a:t>
            </a:r>
          </a:p>
        </p:txBody>
      </p:sp>
      <p:sp>
        <p:nvSpPr>
          <p:cNvPr id="3" name="Content Placeholder 2">
            <a:extLst>
              <a:ext uri="{FF2B5EF4-FFF2-40B4-BE49-F238E27FC236}">
                <a16:creationId xmlns:a16="http://schemas.microsoft.com/office/drawing/2014/main" id="{689FCE63-9D0E-7F67-F5A6-7F904C97C0CD}"/>
              </a:ext>
            </a:extLst>
          </p:cNvPr>
          <p:cNvSpPr>
            <a:spLocks noGrp="1"/>
          </p:cNvSpPr>
          <p:nvPr>
            <p:ph idx="1"/>
          </p:nvPr>
        </p:nvSpPr>
        <p:spPr>
          <a:xfrm>
            <a:off x="1494263" y="1554609"/>
            <a:ext cx="9339642" cy="4812737"/>
          </a:xfrm>
        </p:spPr>
        <p:txBody>
          <a:bodyPr vert="horz" lIns="91440" tIns="45720" rIns="91440" bIns="45720" rtlCol="0" anchor="t">
            <a:noAutofit/>
          </a:bodyPr>
          <a:lstStyle/>
          <a:p>
            <a:pPr marL="0">
              <a:buNone/>
            </a:pPr>
            <a:r>
              <a:rPr lang="en-US" dirty="0">
                <a:latin typeface="Arial" panose="020B0604020202020204" pitchFamily="34" charset="0"/>
                <a:cs typeface="Arial" panose="020B0604020202020204" pitchFamily="34" charset="0"/>
              </a:rPr>
              <a:t>The final allocations were calculated on a per unit basis based on each entity’s ADA as reported at the 2024–25 Second Principal Apportionment multiplied by the per ADA rate of approximately </a:t>
            </a:r>
            <a:r>
              <a:rPr lang="en-US" b="1" dirty="0">
                <a:latin typeface="Arial" panose="020B0604020202020204" pitchFamily="34" charset="0"/>
                <a:cs typeface="Arial" panose="020B0604020202020204" pitchFamily="34" charset="0"/>
              </a:rPr>
              <a:t>$313.08 ($313.08132254)</a:t>
            </a:r>
            <a:r>
              <a:rPr lang="en-US" dirty="0">
                <a:latin typeface="Arial" panose="020B0604020202020204" pitchFamily="34" charset="0"/>
                <a:cs typeface="Arial" panose="020B0604020202020204" pitchFamily="34" charset="0"/>
              </a:rPr>
              <a:t>. </a:t>
            </a:r>
          </a:p>
          <a:p>
            <a:pPr>
              <a:buNone/>
            </a:pPr>
            <a:endParaRPr lang="en-US" sz="2600" dirty="0">
              <a:cs typeface="Arial"/>
            </a:endParaRPr>
          </a:p>
          <a:p>
            <a:pPr>
              <a:buNone/>
            </a:pPr>
            <a:endParaRPr lang="en-US" sz="2600" dirty="0">
              <a:cs typeface="Arial"/>
            </a:endParaRPr>
          </a:p>
          <a:p>
            <a:pPr>
              <a:buNone/>
            </a:pPr>
            <a:endParaRPr lang="en-US" sz="2600" dirty="0">
              <a:cs typeface="Arial"/>
            </a:endParaRPr>
          </a:p>
          <a:p>
            <a:pPr>
              <a:buNone/>
            </a:pPr>
            <a:endParaRPr lang="en-US" sz="2600" dirty="0">
              <a:cs typeface="Arial"/>
            </a:endParaRPr>
          </a:p>
          <a:p>
            <a:pPr>
              <a:buNone/>
            </a:pPr>
            <a:r>
              <a:rPr lang="en-US" sz="2600" dirty="0">
                <a:cs typeface="Arial"/>
              </a:rPr>
              <a:t>SACS Resource Code: 6019</a:t>
            </a:r>
            <a:endParaRPr lang="en-US" dirty="0"/>
          </a:p>
          <a:p>
            <a:pPr>
              <a:buNone/>
            </a:pPr>
            <a:r>
              <a:rPr lang="en-US" sz="2600" dirty="0">
                <a:cs typeface="Arial"/>
              </a:rPr>
              <a:t>Funds are available for expenditure through June 30, 2029.</a:t>
            </a:r>
            <a:endParaRPr lang="en-US" dirty="0"/>
          </a:p>
          <a:p>
            <a:pPr marL="0" indent="0">
              <a:buNone/>
            </a:pPr>
            <a:endParaRPr lang="en-US" dirty="0">
              <a:cs typeface="Arial"/>
            </a:endParaRPr>
          </a:p>
        </p:txBody>
      </p:sp>
      <p:graphicFrame>
        <p:nvGraphicFramePr>
          <p:cNvPr id="11" name="Diagram 10" descr="Apportionment Schedule:&#10;1st Apportionment (75% of allocation) is October 2025&#10;2nd Apportionment (25% of allocation) is February 2026">
            <a:extLst>
              <a:ext uri="{FF2B5EF4-FFF2-40B4-BE49-F238E27FC236}">
                <a16:creationId xmlns:a16="http://schemas.microsoft.com/office/drawing/2014/main" id="{06331268-7E5C-08D2-5D3B-4A57E2DED0BC}"/>
              </a:ext>
            </a:extLst>
          </p:cNvPr>
          <p:cNvGraphicFramePr/>
          <p:nvPr>
            <p:extLst>
              <p:ext uri="{D42A27DB-BD31-4B8C-83A1-F6EECF244321}">
                <p14:modId xmlns:p14="http://schemas.microsoft.com/office/powerpoint/2010/main" val="2207845616"/>
              </p:ext>
            </p:extLst>
          </p:nvPr>
        </p:nvGraphicFramePr>
        <p:xfrm>
          <a:off x="2183301" y="3148129"/>
          <a:ext cx="7821542" cy="19578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6682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37ED4-6E06-2A73-9782-FAFB06FDD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238F91-FD92-EC6D-E293-48DF9E2259C3}"/>
              </a:ext>
            </a:extLst>
          </p:cNvPr>
          <p:cNvSpPr>
            <a:spLocks noGrp="1"/>
          </p:cNvSpPr>
          <p:nvPr>
            <p:ph type="title"/>
          </p:nvPr>
        </p:nvSpPr>
        <p:spPr>
          <a:xfrm>
            <a:off x="1138412" y="749178"/>
            <a:ext cx="10156443" cy="1115717"/>
          </a:xfrm>
        </p:spPr>
        <p:txBody>
          <a:bodyPr>
            <a:noAutofit/>
          </a:bodyPr>
          <a:lstStyle/>
          <a:p>
            <a:r>
              <a:rPr lang="en-US" sz="4800" dirty="0"/>
              <a:t>Allowable Uses of Funds (1 of 2)</a:t>
            </a:r>
          </a:p>
        </p:txBody>
      </p:sp>
      <p:sp>
        <p:nvSpPr>
          <p:cNvPr id="3" name="Content Placeholder 2">
            <a:extLst>
              <a:ext uri="{FF2B5EF4-FFF2-40B4-BE49-F238E27FC236}">
                <a16:creationId xmlns:a16="http://schemas.microsoft.com/office/drawing/2014/main" id="{68E70C61-19FC-FECA-032E-3FC2D4DB5D8D}"/>
              </a:ext>
            </a:extLst>
          </p:cNvPr>
          <p:cNvSpPr>
            <a:spLocks noGrp="1"/>
          </p:cNvSpPr>
          <p:nvPr>
            <p:ph idx="1"/>
          </p:nvPr>
        </p:nvSpPr>
        <p:spPr>
          <a:xfrm>
            <a:off x="1138412" y="1864895"/>
            <a:ext cx="10156443" cy="3690190"/>
          </a:xfrm>
        </p:spPr>
        <p:txBody>
          <a:bodyPr vert="horz" lIns="91440" tIns="45720" rIns="91440" bIns="45720" rtlCol="0" anchor="t">
            <a:noAutofit/>
          </a:bodyPr>
          <a:lstStyle/>
          <a:p>
            <a:pPr marL="0" indent="0">
              <a:buNone/>
            </a:pPr>
            <a:r>
              <a:rPr lang="en-US" dirty="0"/>
              <a:t>Section 81 of Assembly Bill (AB) 121 specified that SSPDBG program funds can be used for discretionary purposes, including, but not limited to, all of the following:</a:t>
            </a:r>
          </a:p>
          <a:p>
            <a:pPr marL="914400" indent="-450850">
              <a:buFont typeface="+mj-lt"/>
              <a:buAutoNum type="arabicParenR"/>
            </a:pPr>
            <a:r>
              <a:rPr lang="en-US" sz="2800" dirty="0"/>
              <a:t>Providing standards-aligned professional development for teachers on the English Language Arts/English Language Development Framework and the Literacy Roadmap, including strategies to support literacy for English learners.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7082345"/>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739A28"/>
      </a:dk2>
      <a:lt2>
        <a:srgbClr val="E2DFCC"/>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703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4736a4b-8644-46a4-997c-74e935c07282}" enabled="0" method="" siteId="{c4736a4b-8644-46a4-997c-74e935c07282}" removed="1"/>
</clbl:labelList>
</file>

<file path=docProps/app.xml><?xml version="1.0" encoding="utf-8"?>
<Properties xmlns="http://schemas.openxmlformats.org/officeDocument/2006/extended-properties" xmlns:vt="http://schemas.openxmlformats.org/officeDocument/2006/docPropsVTypes">
  <Template/>
  <TotalTime>0</TotalTime>
  <Words>1096</Words>
  <Application>Microsoft Office PowerPoint</Application>
  <PresentationFormat>Widescreen</PresentationFormat>
  <Paragraphs>129</Paragraphs>
  <Slides>18</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Arial</vt:lpstr>
      <vt:lpstr>Calibri</vt:lpstr>
      <vt:lpstr>Century Gothic</vt:lpstr>
      <vt:lpstr>Courier New</vt:lpstr>
      <vt:lpstr>Wingdings</vt:lpstr>
      <vt:lpstr>Office Theme</vt:lpstr>
      <vt:lpstr>Student Support and Professional Development Discretionary Block Grant</vt:lpstr>
      <vt:lpstr>Housekeeping</vt:lpstr>
      <vt:lpstr>Agenda</vt:lpstr>
      <vt:lpstr>Introductions</vt:lpstr>
      <vt:lpstr>Student Support and Professional Development Discretionary Block Grant Overview</vt:lpstr>
      <vt:lpstr>Allocation Formula (1 of 2)</vt:lpstr>
      <vt:lpstr>Allocation Formula (2 of 2)</vt:lpstr>
      <vt:lpstr>Allocations and Apportionments</vt:lpstr>
      <vt:lpstr>Allowable Uses of Funds (1 of 2)</vt:lpstr>
      <vt:lpstr>Allowable Uses of Funds (2 of 2)</vt:lpstr>
      <vt:lpstr>Reporting Requirement (1 of 2)</vt:lpstr>
      <vt:lpstr>Reporting Requirement (2 of 2) </vt:lpstr>
      <vt:lpstr>Timeline (1 of 2)</vt:lpstr>
      <vt:lpstr>Timeline (2 of 2)</vt:lpstr>
      <vt:lpstr>SSPDBG Resources</vt:lpstr>
      <vt:lpstr>Questions?</vt:lpstr>
      <vt:lpstr>Fiscal &amp; Program  Contact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SSPDBG TA Webinar October 2025 - Professional Learning (CA Dept of Education)</dc:title>
  <dc:subject>Student Support and Professional Development Discretionary Block Grant (SSPDBG) Technical Assistance (TA) webinar presented on October 20, 2025.</dc:subject>
  <dc:creator/>
  <cp:lastModifiedBy/>
  <cp:revision>1</cp:revision>
  <dcterms:created xsi:type="dcterms:W3CDTF">2025-10-21T19:21:09Z</dcterms:created>
  <dcterms:modified xsi:type="dcterms:W3CDTF">2025-10-24T19:15:12Z</dcterms:modified>
</cp:coreProperties>
</file>