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258" r:id="rId5"/>
    <p:sldId id="320" r:id="rId6"/>
    <p:sldId id="330" r:id="rId7"/>
    <p:sldId id="344" r:id="rId8"/>
    <p:sldId id="357" r:id="rId9"/>
    <p:sldId id="299" r:id="rId10"/>
    <p:sldId id="321" r:id="rId11"/>
    <p:sldId id="292" r:id="rId12"/>
    <p:sldId id="345" r:id="rId13"/>
    <p:sldId id="259" r:id="rId14"/>
    <p:sldId id="336" r:id="rId15"/>
    <p:sldId id="346" r:id="rId16"/>
    <p:sldId id="347" r:id="rId17"/>
    <p:sldId id="324" r:id="rId18"/>
    <p:sldId id="325" r:id="rId19"/>
    <p:sldId id="326" r:id="rId20"/>
    <p:sldId id="308" r:id="rId21"/>
    <p:sldId id="260" r:id="rId22"/>
    <p:sldId id="261" r:id="rId23"/>
    <p:sldId id="262" r:id="rId24"/>
    <p:sldId id="263" r:id="rId25"/>
    <p:sldId id="264" r:id="rId26"/>
    <p:sldId id="265" r:id="rId27"/>
    <p:sldId id="256" r:id="rId28"/>
    <p:sldId id="257" r:id="rId29"/>
    <p:sldId id="348" r:id="rId30"/>
    <p:sldId id="349" r:id="rId31"/>
    <p:sldId id="358" r:id="rId32"/>
    <p:sldId id="351" r:id="rId33"/>
    <p:sldId id="352" r:id="rId34"/>
    <p:sldId id="353" r:id="rId35"/>
    <p:sldId id="354" r:id="rId36"/>
    <p:sldId id="355" r:id="rId37"/>
    <p:sldId id="266" r:id="rId38"/>
    <p:sldId id="267" r:id="rId39"/>
    <p:sldId id="268" r:id="rId40"/>
    <p:sldId id="356" r:id="rId41"/>
    <p:sldId id="271" r:id="rId42"/>
    <p:sldId id="359" r:id="rId43"/>
    <p:sldId id="273" r:id="rId44"/>
    <p:sldId id="276" r:id="rId45"/>
    <p:sldId id="277" r:id="rId46"/>
    <p:sldId id="294" r:id="rId47"/>
    <p:sldId id="303" r:id="rId48"/>
    <p:sldId id="295" r:id="rId49"/>
    <p:sldId id="27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Murchison" initials="BM" lastIdx="1" clrIdx="0">
    <p:extLst>
      <p:ext uri="{19B8F6BF-5375-455C-9EA6-DF929625EA0E}">
        <p15:presenceInfo xmlns:p15="http://schemas.microsoft.com/office/powerpoint/2012/main" userId="S-1-5-21-2608872058-1432505909-2668327341-12259" providerId="AD"/>
      </p:ext>
    </p:extLst>
  </p:cmAuthor>
  <p:cmAuthor id="2" name="Julia Agostinelli" initials="JA" lastIdx="3" clrIdx="1">
    <p:extLst>
      <p:ext uri="{19B8F6BF-5375-455C-9EA6-DF929625EA0E}">
        <p15:presenceInfo xmlns:p15="http://schemas.microsoft.com/office/powerpoint/2012/main" userId="S-1-5-21-2608872058-1432505909-2668327341-243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3300"/>
    <a:srgbClr val="0000FF"/>
    <a:srgbClr val="9C5509"/>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842A53-D668-542B-951C-48C6D3C9FD03}" v="10" dt="2020-10-05T22:39:46.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84" autoAdjust="0"/>
  </p:normalViewPr>
  <p:slideViewPr>
    <p:cSldViewPr snapToGrid="0">
      <p:cViewPr>
        <p:scale>
          <a:sx n="50" d="100"/>
          <a:sy n="50" d="100"/>
        </p:scale>
        <p:origin x="726" y="22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St. Andre" userId="S::estandre@cde.ca.gov::a42fe7d6-c503-4ffe-89dc-45089f275a35" providerId="AD" clId="Web-{A2842A53-D668-542B-951C-48C6D3C9FD03}"/>
    <pc:docChg chg="modSld">
      <pc:chgData name="Erika St. Andre" userId="S::estandre@cde.ca.gov::a42fe7d6-c503-4ffe-89dc-45089f275a35" providerId="AD" clId="Web-{A2842A53-D668-542B-951C-48C6D3C9FD03}" dt="2020-10-05T22:39:28.959" v="8" actId="1076"/>
      <pc:docMkLst>
        <pc:docMk/>
      </pc:docMkLst>
      <pc:sldChg chg="addSp delSp modSp">
        <pc:chgData name="Erika St. Andre" userId="S::estandre@cde.ca.gov::a42fe7d6-c503-4ffe-89dc-45089f275a35" providerId="AD" clId="Web-{A2842A53-D668-542B-951C-48C6D3C9FD03}" dt="2020-10-05T22:39:28.959" v="8" actId="1076"/>
        <pc:sldMkLst>
          <pc:docMk/>
          <pc:sldMk cId="0" sldId="351"/>
        </pc:sldMkLst>
        <pc:picChg chg="add mod">
          <ac:chgData name="Erika St. Andre" userId="S::estandre@cde.ca.gov::a42fe7d6-c503-4ffe-89dc-45089f275a35" providerId="AD" clId="Web-{A2842A53-D668-542B-951C-48C6D3C9FD03}" dt="2020-10-05T22:39:28.959" v="8" actId="1076"/>
          <ac:picMkLst>
            <pc:docMk/>
            <pc:sldMk cId="0" sldId="351"/>
            <ac:picMk id="3" creationId="{36FB1887-65F3-4833-83EF-7E087266F96F}"/>
          </ac:picMkLst>
        </pc:picChg>
        <pc:picChg chg="del">
          <ac:chgData name="Erika St. Andre" userId="S::estandre@cde.ca.gov::a42fe7d6-c503-4ffe-89dc-45089f275a35" providerId="AD" clId="Web-{A2842A53-D668-542B-951C-48C6D3C9FD03}" dt="2020-10-05T22:36:25.966" v="0"/>
          <ac:picMkLst>
            <pc:docMk/>
            <pc:sldMk cId="0" sldId="351"/>
            <ac:picMk id="13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311D4-A67B-49C9-973A-53DAB88AD4A4}" type="datetimeFigureOut">
              <a:rPr lang="en-US" smtClean="0"/>
              <a:t>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AEF99-E8A8-43C2-883B-155CCDFBD595}" type="slidenum">
              <a:rPr lang="en-US" smtClean="0"/>
              <a:t>‹#›</a:t>
            </a:fld>
            <a:endParaRPr lang="en-US"/>
          </a:p>
        </p:txBody>
      </p:sp>
    </p:spTree>
    <p:extLst>
      <p:ext uri="{BB962C8B-B14F-4D97-AF65-F5344CB8AC3E}">
        <p14:creationId xmlns:p14="http://schemas.microsoft.com/office/powerpoint/2010/main" val="92663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sychotherapynetworker.org/blog/details/785/video-dan-siegel-on-embracing-the-energy-and-creativit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ensound.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henounproject.com/search/?q=66159&amp;i&amp;i=6615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rdansiegel.com/blog/2014/09/16/brain-insights-and-well-bein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google.com/url?sa=i&amp;url=https://www.amnh.org/learn-teach/seminars-on-science/courses/the-brain-structure-function-and-evolution&amp;psig=AOvVaw1ZNk44SizDSvXSZq3W5_qK&amp;ust=1601405708982000&amp;source=images&amp;cd=vfe&amp;ved=0CAIQjRxqFwoTCMCHpqXDjOwCFQAAAAAdAAAAABAD"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rdansiegel.com/blog/2015/01/22/brain-insights-and-well-being-3/"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google.com/url?sa=i&amp;url=https://valientemott.com/blog/brain-stem-injury-symptoms-and-causes-explained/&amp;psig=AOvVaw1QNVezhgSqNiGOtKY4oUWt&amp;ust=1601405639619000&amp;source=images&amp;cd=vfe&amp;ved=0CAIQjRxqFwoTCLinmIbDjOwCFQAAAAAdAAAAABA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rdansiegel.com/blog/2015/01/22/brain-insights-and-well-being-3/"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google.com/url?sa=i&amp;url=https://www.amenclinics.com/blog/limbic-system-caring-brains-limbic-system/&amp;psig=AOvVaw1GZcAAZfHySP3hUi0qSEvj&amp;ust=1601405739423000&amp;source=images&amp;cd=vfe&amp;ved=0CAIQjRxqFwoTCNjRqLfDjOwCFQAAAAAdAAAAABAD"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drdansiegel.com/blog/2015/01/22/brain-insights-and-well-being-3/"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google.com/url?sa=i&amp;url=https://www.neeuro.com/prefrontal-cortex-exercises/&amp;psig=AOvVaw0lFG-Cf6U3FW1ezl1TpNzq&amp;ust=1601405771659000&amp;source=images&amp;cd=vfe&amp;ved=0CAIQjRxqFwoTCMCImcXDjOwCFQAAAAAdAAAAABAD"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rdansiegel.com/blog/2014/09/16/brain-insights-and-well-being/"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google.com/url?sa=i&amp;url=https://cihr-irsc.gc.ca/e/49963.html&amp;psig=AOvVaw2CV5OkB2KMBlx3LHyy0_uG&amp;ust=1601415297330000&amp;source=images&amp;cd=vfe&amp;ved=0CAIQjRxqFwoTCKiPuYbnjOwCFQAAAAAdAAAAABAE"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ogle.com/url?sa=i&amp;url=https://cihr-irsc.gc.ca/e/49963.html&amp;psig=AOvVaw2CV5OkB2KMBlx3LHyy0_uG&amp;ust=1601415297330000&amp;source=images&amp;cd=vfe&amp;ved=0CAIQjRxqFwoTCKiPuYbnjOwCFQAAAAAdAAAAABA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youtu.be/n5JQIUfLaoc"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henounproject.com/search/?q=66159&amp;i&amp;i=6615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a:cs typeface="Arial"/>
              </a:rPr>
              <a:t>Presenter: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latin typeface="Arial"/>
                <a:cs typeface="Arial"/>
              </a:rPr>
              <a:t>Hello </a:t>
            </a:r>
            <a:r>
              <a:rPr lang="en-US" altLang="en-US" sz="1200" dirty="0">
                <a:latin typeface="Arial"/>
                <a:cs typeface="Arial"/>
                <a:sym typeface="Calibri" panose="020F0502020204030204" pitchFamily="34" charset="0"/>
              </a:rPr>
              <a:t>and welcome to the Social and Emotional Distance Learning Webinar Series. My name is </a:t>
            </a:r>
            <a:r>
              <a:rPr lang="en-US" altLang="en-US" dirty="0">
                <a:latin typeface="Arial"/>
                <a:cs typeface="Arial"/>
                <a:sym typeface="Calibri" panose="020F0502020204030204" pitchFamily="34" charset="0"/>
              </a:rPr>
              <a:t>Julia </a:t>
            </a:r>
            <a:r>
              <a:rPr lang="en-US" altLang="en-US" dirty="0" err="1">
                <a:latin typeface="Arial"/>
                <a:cs typeface="Arial"/>
                <a:sym typeface="Calibri" panose="020F0502020204030204" pitchFamily="34" charset="0"/>
              </a:rPr>
              <a:t>Agostinelli</a:t>
            </a:r>
            <a:r>
              <a:rPr lang="en-US" altLang="en-US" sz="1200" dirty="0">
                <a:latin typeface="Arial"/>
                <a:cs typeface="Arial"/>
                <a:sym typeface="Calibri" panose="020F0502020204030204" pitchFamily="34" charset="0"/>
              </a:rPr>
              <a:t> from the California Department of Education (CDE). I work in the Educator Excellence and Equity Division in the Professional Learning Innovations Office.</a:t>
            </a:r>
            <a:endParaRPr lang="en-US" altLang="en-US" sz="1200" dirty="0">
              <a:latin typeface="Arial"/>
              <a:cs typeface="Arial"/>
            </a:endParaRPr>
          </a:p>
          <a:p>
            <a:endParaRPr lang="en-US" dirty="0">
              <a:latin typeface="Arial" panose="020B0604020202020204" pitchFamily="34" charset="0"/>
              <a:cs typeface="Arial" panose="020B0604020202020204" pitchFamily="34" charset="0"/>
            </a:endParaRPr>
          </a:p>
          <a:p>
            <a:pPr>
              <a:spcAft>
                <a:spcPts val="1200"/>
              </a:spcAft>
              <a:defRPr/>
            </a:pPr>
            <a:r>
              <a:rPr lang="en-US" dirty="0">
                <a:solidFill>
                  <a:schemeClr val="bg1"/>
                </a:solidFill>
                <a:highlight>
                  <a:srgbClr val="FFFF00"/>
                </a:highlight>
                <a:latin typeface="Arial"/>
                <a:cs typeface="Arial"/>
              </a:rPr>
              <a:t>As participants continue</a:t>
            </a:r>
            <a:r>
              <a:rPr lang="en-US" baseline="0" dirty="0">
                <a:solidFill>
                  <a:schemeClr val="bg1"/>
                </a:solidFill>
                <a:highlight>
                  <a:srgbClr val="FFFF00"/>
                </a:highlight>
                <a:latin typeface="Arial"/>
                <a:cs typeface="Arial"/>
              </a:rPr>
              <a:t> to join</a:t>
            </a:r>
            <a:r>
              <a:rPr lang="en-US" dirty="0">
                <a:solidFill>
                  <a:schemeClr val="bg1"/>
                </a:solidFill>
                <a:highlight>
                  <a:srgbClr val="FFFF00"/>
                </a:highlight>
                <a:latin typeface="Arial"/>
                <a:cs typeface="Arial"/>
              </a:rPr>
              <a:t>, please feel free to </a:t>
            </a:r>
            <a:r>
              <a:rPr lang="en-US" baseline="0" dirty="0">
                <a:solidFill>
                  <a:schemeClr val="bg1"/>
                </a:solidFill>
                <a:highlight>
                  <a:srgbClr val="FFFF00"/>
                </a:highlight>
                <a:latin typeface="Arial"/>
                <a:cs typeface="Arial"/>
              </a:rPr>
              <a:t>introduce</a:t>
            </a:r>
            <a:r>
              <a:rPr lang="en-US" dirty="0">
                <a:solidFill>
                  <a:schemeClr val="bg1"/>
                </a:solidFill>
                <a:highlight>
                  <a:srgbClr val="FFFF00"/>
                </a:highlight>
                <a:latin typeface="Arial"/>
                <a:cs typeface="Arial"/>
              </a:rPr>
              <a:t> yourselves in the chat. Include your name and how to pronounce it, as well as where you attend school .</a:t>
            </a:r>
          </a:p>
          <a:p>
            <a:endParaRPr lang="en-US"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41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8b5434b3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8b5434b3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1200"/>
              </a:spcAft>
            </a:pPr>
            <a:r>
              <a:rPr lang="en-US" b="0" dirty="0">
                <a:latin typeface="Arial" panose="020B0604020202020204" pitchFamily="34" charset="0"/>
                <a:cs typeface="Arial" panose="020B0604020202020204" pitchFamily="34" charset="0"/>
              </a:rPr>
              <a:t>Aaron:  </a:t>
            </a:r>
          </a:p>
          <a:p>
            <a:pPr>
              <a:spcAft>
                <a:spcPts val="1200"/>
              </a:spcAft>
            </a:pPr>
            <a:endParaRPr lang="en-US" b="0"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Dr. Daniel Sigel, author and pioneer in the field of mental health, states that </a:t>
            </a:r>
            <a:r>
              <a:rPr lang="en-US" u="sng" dirty="0">
                <a:latin typeface="Arial" panose="020B0604020202020204" pitchFamily="34" charset="0"/>
                <a:cs typeface="Arial" panose="020B0604020202020204" pitchFamily="34" charset="0"/>
                <a:hlinkClick r:id="rId3"/>
              </a:rPr>
              <a:t>"the major innovations in art, music, technology and science come from adolescent minds.”</a:t>
            </a:r>
            <a:r>
              <a:rPr lang="en-US" dirty="0">
                <a:latin typeface="Arial" panose="020B0604020202020204" pitchFamily="34" charset="0"/>
                <a:cs typeface="Arial" panose="020B0604020202020204" pitchFamily="34" charset="0"/>
              </a:rPr>
              <a:t> Sadly, our schools and the adults in your life may often provide very little opportunity for creativity and self-expression. In our efforts to create routines and establish order, we often end up undermining your creativity. The more our schools can do to provide creative explorations for students, the better off your brains will be.</a:t>
            </a:r>
          </a:p>
          <a:p>
            <a:pPr>
              <a:spcAft>
                <a:spcPts val="1200"/>
              </a:spcAft>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Link</a:t>
            </a:r>
            <a:r>
              <a:rPr lang="en-US" baseline="0" dirty="0">
                <a:latin typeface="Arial" panose="020B0604020202020204" pitchFamily="34" charset="0"/>
                <a:cs typeface="Arial" panose="020B0604020202020204" pitchFamily="34" charset="0"/>
              </a:rPr>
              <a:t> to quote source</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https://www.psychotherapynetworker.org/blog/details/785/video-dan-siegel-on-embracing-the-energy-and-creativity</a:t>
            </a:r>
            <a:endParaRPr lang="en-US" dirty="0">
              <a:latin typeface="Arial" panose="020B0604020202020204" pitchFamily="34" charset="0"/>
              <a:cs typeface="Arial" panose="020B0604020202020204" pitchFamily="34" charset="0"/>
            </a:endParaRPr>
          </a:p>
          <a:p>
            <a:pPr marL="0" lvl="0" indent="0" algn="l">
              <a:spcBef>
                <a:spcPts val="0"/>
              </a:spcBef>
              <a:spcAft>
                <a:spcPts val="0"/>
              </a:spcAft>
              <a:buNone/>
            </a:pP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795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Presenter: </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An </a:t>
            </a:r>
            <a:r>
              <a:rPr lang="en-US" baseline="0">
                <a:latin typeface="Arial" panose="020B0604020202020204" pitchFamily="34" charset="0"/>
                <a:cs typeface="Arial" panose="020B0604020202020204" pitchFamily="34" charset="0"/>
              </a:rPr>
              <a:t>E</a:t>
            </a:r>
            <a:r>
              <a:rPr lang="en-US">
                <a:latin typeface="Arial" panose="020B0604020202020204" pitchFamily="34" charset="0"/>
                <a:cs typeface="Arial" panose="020B0604020202020204" pitchFamily="34" charset="0"/>
              </a:rPr>
              <a:t>ngaging Practice is simply a topic or strategy we engage in to learn more.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81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8b5434b3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8b5434b3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1200"/>
              </a:spcAft>
            </a:pPr>
            <a:r>
              <a:rPr lang="en-US" b="0">
                <a:latin typeface="Arial" panose="020B0604020202020204" pitchFamily="34" charset="0"/>
                <a:cs typeface="Arial" panose="020B0604020202020204" pitchFamily="34" charset="0"/>
              </a:rPr>
              <a:t>Aaron</a:t>
            </a:r>
            <a:r>
              <a:rPr lang="en-US" b="0" baseline="0">
                <a:latin typeface="Arial" panose="020B0604020202020204" pitchFamily="34" charset="0"/>
                <a:cs typeface="Arial" panose="020B0604020202020204" pitchFamily="34" charset="0"/>
              </a:rPr>
              <a:t> and Tony:</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b="0">
                <a:latin typeface="Arial" panose="020B0604020202020204" pitchFamily="34" charset="0"/>
                <a:cs typeface="Arial" panose="020B0604020202020204" pitchFamily="34" charset="0"/>
              </a:rPr>
              <a:t>Aaron:</a:t>
            </a:r>
            <a:r>
              <a:rPr lang="en-US" b="1">
                <a:latin typeface="Arial" panose="020B0604020202020204" pitchFamily="34" charset="0"/>
                <a:cs typeface="Arial" panose="020B0604020202020204" pitchFamily="34" charset="0"/>
              </a:rPr>
              <a:t> </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We’ve talked a lot about SEL and creativity, but now I want to give you a chance to actually EXPERIENCE it. I’m going to turn it over to my friend and colleague, Tony Sanders, who is going to take you through a Creative SEL Strategy called “My Name, My Identity.” For this exercise, you’re going to need a blank piece of paper and a pen, pencil, or marker. Tony, take it away.</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b="0">
                <a:latin typeface="Arial" panose="020B0604020202020204" pitchFamily="34" charset="0"/>
                <a:cs typeface="Arial" panose="020B0604020202020204" pitchFamily="34" charset="0"/>
              </a:rPr>
              <a:t>Tony:</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Thanks Aaron! As Aaron said, you’ll need a blank piece of paper and a pen, pencil, or marker for this creative SEL strategy. We’re going to create our name stories, an important part of the “My Name, My Identity” initiative, which came from the Santa Clara County Office of Education in an effort to raise awareness around the importance of correctly pronouncing a student’s name and recognizing that our names, whether given names or chosen names, are part of our identity. For more information on the “My Name, My Identity” initiative, please visit MYNAMEMYIDENTITY.ORG. </a:t>
            </a:r>
          </a:p>
        </p:txBody>
      </p:sp>
    </p:spTree>
    <p:extLst>
      <p:ext uri="{BB962C8B-B14F-4D97-AF65-F5344CB8AC3E}">
        <p14:creationId xmlns:p14="http://schemas.microsoft.com/office/powerpoint/2010/main" val="7014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8b5434b3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8b5434b3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1200"/>
              </a:spcAft>
            </a:pPr>
            <a:r>
              <a:rPr lang="en-US" b="0" i="0">
                <a:latin typeface="Arial" panose="020B0604020202020204" pitchFamily="34" charset="0"/>
                <a:cs typeface="Arial" panose="020B0604020202020204" pitchFamily="34" charset="0"/>
              </a:rPr>
              <a:t>Tony:</a:t>
            </a:r>
          </a:p>
          <a:p>
            <a:pPr>
              <a:spcAft>
                <a:spcPts val="1200"/>
              </a:spcAft>
            </a:pPr>
            <a:endParaRPr lang="en-US" b="0" i="0">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The process is very simple with only 2 steps. Please listen to both steps before starting and I will give you time to complete.</a:t>
            </a:r>
          </a:p>
          <a:p>
            <a:pPr>
              <a:spcAft>
                <a:spcPts val="1200"/>
              </a:spcAft>
            </a:pP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STEP 1: You’re going to write your name, nice and large, in the center of your paper. You can choose to use just your first name, or your full name. You can use the name you were given at birth, or another name that people know you as. The important thing is that you share the name you want to be referred to in this space. Your name helps tell the story about who you are.</a:t>
            </a:r>
          </a:p>
          <a:p>
            <a:pPr>
              <a:spcAft>
                <a:spcPts val="1200"/>
              </a:spcAft>
            </a:pP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STEP 2: You’re going to add 5–7 images, icons, or words around your name that help to tell your name story. For example, </a:t>
            </a:r>
            <a:r>
              <a:rPr lang="en-US" b="1">
                <a:latin typeface="Arial" panose="020B0604020202020204" pitchFamily="34" charset="0"/>
                <a:cs typeface="Arial" panose="020B0604020202020204" pitchFamily="34" charset="0"/>
              </a:rPr>
              <a:t>[Tony, provide your own example here]</a:t>
            </a:r>
            <a:r>
              <a:rPr lang="en-US">
                <a:latin typeface="Arial" panose="020B0604020202020204" pitchFamily="34" charset="0"/>
                <a:cs typeface="Arial" panose="020B0604020202020204" pitchFamily="34" charset="0"/>
              </a:rPr>
              <a:t> </a:t>
            </a:r>
            <a:r>
              <a:rPr lang="en-US" i="1">
                <a:latin typeface="Arial" panose="020B0604020202020204" pitchFamily="34" charset="0"/>
                <a:cs typeface="Arial" panose="020B0604020202020204" pitchFamily="34" charset="0"/>
              </a:rPr>
              <a:t>sample: being a father is a HUGE part of my identity, so I might draw stick figures representing my kids, or I might draw something symbolizing music to recognize my passion as a music educator.</a:t>
            </a:r>
            <a:endParaRPr lang="en-US">
              <a:latin typeface="Arial" panose="020B0604020202020204" pitchFamily="34" charset="0"/>
              <a:cs typeface="Arial" panose="020B0604020202020204" pitchFamily="34" charset="0"/>
            </a:endParaRPr>
          </a:p>
          <a:p>
            <a:pPr>
              <a:spcAft>
                <a:spcPts val="1200"/>
              </a:spcAft>
            </a:pP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I’m going to give us 5 minutes to create, then we will each have a chance to share.</a:t>
            </a:r>
          </a:p>
          <a:p>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To recap: Step 1: write your name LARGE. Step 2: add 5–7 icons, images, or words that help tell who you are. Ready? Set. CREATE!</a:t>
            </a:r>
            <a:r>
              <a:rPr lang="en-US" baseline="0">
                <a:latin typeface="Arial" panose="020B0604020202020204" pitchFamily="34" charset="0"/>
                <a:cs typeface="Arial" panose="020B0604020202020204" pitchFamily="34" charset="0"/>
              </a:rPr>
              <a:t> </a:t>
            </a:r>
            <a:r>
              <a:rPr lang="en-US" b="0">
                <a:latin typeface="Arial" panose="020B0604020202020204" pitchFamily="34" charset="0"/>
                <a:cs typeface="Arial" panose="020B0604020202020204" pitchFamily="34" charset="0"/>
              </a:rPr>
              <a:t> </a:t>
            </a:r>
            <a:r>
              <a:rPr lang="en-US" i="1">
                <a:latin typeface="Arial" panose="020B0604020202020204" pitchFamily="34" charset="0"/>
                <a:cs typeface="Arial" panose="020B0604020202020204" pitchFamily="34" charset="0"/>
              </a:rPr>
              <a:t>Aaron will play music while they create (royalty and copyright free music from </a:t>
            </a:r>
            <a:r>
              <a:rPr lang="en-US" i="1">
                <a:latin typeface="Arial" panose="020B0604020202020204" pitchFamily="34" charset="0"/>
                <a:cs typeface="Arial" panose="020B0604020202020204" pitchFamily="34" charset="0"/>
                <a:hlinkClick r:id="rId3"/>
              </a:rPr>
              <a:t>www.bensound.com</a:t>
            </a:r>
            <a:r>
              <a:rPr lang="en-US" i="1">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a:p>
            <a:pPr>
              <a:spcAft>
                <a:spcPts val="1200"/>
              </a:spcAft>
            </a:pPr>
            <a:br>
              <a:rPr lang="en-US">
                <a:latin typeface="Arial" panose="020B0604020202020204" pitchFamily="34" charset="0"/>
                <a:cs typeface="Arial" panose="020B0604020202020204" pitchFamily="34" charset="0"/>
              </a:rPr>
            </a:br>
            <a:r>
              <a:rPr lang="en-US" b="0">
                <a:latin typeface="Arial" panose="020B0604020202020204" pitchFamily="34" charset="0"/>
                <a:cs typeface="Arial" panose="020B0604020202020204" pitchFamily="34" charset="0"/>
              </a:rPr>
              <a:t>SHARE </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At this time we’re going to send you all into breakout rooms to share your name stories. If you do not wish to share, you are welcome to say pass, but I would encourage you to turn your camera on if it is off, IF YOU’RE COMFORTABLE DOING SO. If you’re using a virtual background it might be good to turn it off so we can better see your creation when you hold it up to share, but again, only if you’re comfortable turning off your virtual background. You’ll have about 4 minutes to share, so please keep an eye on the time and make sure everyone has a chance to speak. Share your name and use the images, icons, or words you’ve added to your name story to help tell others a little more about who you are. There won’t be an identified leader in your breakout room, so one of you just step up, be bold, and get the ball rolling.</a:t>
            </a:r>
          </a:p>
          <a:p>
            <a:pPr>
              <a:spcAft>
                <a:spcPts val="1200"/>
              </a:spcAft>
            </a:pP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One last thing, if you get to your breakout room and no one else has their camera on, please feel free to head back to the main room and we will be here happy to hear from you.</a:t>
            </a:r>
          </a:p>
          <a:p>
            <a:pPr>
              <a:spcAft>
                <a:spcPts val="1200"/>
              </a:spcAft>
            </a:pP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Ok....here we go – see you in about 4 minutes!</a:t>
            </a:r>
            <a:r>
              <a:rPr lang="en-US" i="1">
                <a:latin typeface="Arial" panose="020B0604020202020204" pitchFamily="34" charset="0"/>
                <a:cs typeface="Arial" panose="020B0604020202020204" pitchFamily="34" charset="0"/>
              </a:rPr>
              <a:t> (Send students to breakout rooms with 3–4 people per room)</a:t>
            </a:r>
            <a:br>
              <a:rPr lang="en-US" i="1">
                <a:latin typeface="Arial" panose="020B0604020202020204" pitchFamily="34" charset="0"/>
                <a:cs typeface="Arial" panose="020B0604020202020204" pitchFamily="34" charset="0"/>
              </a:rPr>
            </a:br>
            <a:r>
              <a:rPr lang="en-US" i="1">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a:p>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0" lvl="0" indent="0" algn="l">
              <a:spcBef>
                <a:spcPts val="0"/>
              </a:spcBef>
              <a:spcAft>
                <a:spcPts val="0"/>
              </a:spcAft>
              <a:buNone/>
            </a:pP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393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txBox="1">
            <a:spLocks noGrp="1"/>
          </p:cNvSpPr>
          <p:nvPr>
            <p:ph type="body" idx="1"/>
          </p:nvPr>
        </p:nvSpPr>
        <p:spPr>
          <a:xfrm>
            <a:off x="698500" y="4467225"/>
            <a:ext cx="5588000" cy="3656012"/>
          </a:xfrm>
          <a:prstGeom prst="rect">
            <a:avLst/>
          </a:prstGeom>
        </p:spPr>
        <p:txBody>
          <a:bodyPr spcFirstLastPara="1" wrap="square" lIns="92950" tIns="46475" rIns="92950" bIns="46475" anchor="t" anchorCtr="0">
            <a:noAutofit/>
          </a:bodyPr>
          <a:lstStyle/>
          <a:p>
            <a:pPr lvl="0" algn="l">
              <a:spcBef>
                <a:spcPts val="0"/>
              </a:spcBef>
              <a:spcAft>
                <a:spcPts val="1200"/>
              </a:spcAft>
              <a:buNone/>
            </a:pPr>
            <a:r>
              <a:rPr lang="en-US">
                <a:latin typeface="Arial" panose="020B0604020202020204" pitchFamily="34" charset="0"/>
                <a:cs typeface="Arial" panose="020B0604020202020204" pitchFamily="34" charset="0"/>
              </a:rPr>
              <a:t>Presenter:</a:t>
            </a:r>
          </a:p>
          <a:p>
            <a:pPr lvl="0" algn="l">
              <a:spcBef>
                <a:spcPts val="0"/>
              </a:spcBef>
              <a:spcAft>
                <a:spcPts val="1200"/>
              </a:spcAft>
              <a:buNone/>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We are now going to discuss what we just learned about with small groups in breakout rooms. </a:t>
            </a:r>
          </a:p>
          <a:p>
            <a:endParaRPr lang="en-US">
              <a:latin typeface="Arial" panose="020B0604020202020204" pitchFamily="34" charset="0"/>
              <a:cs typeface="Arial" panose="020B0604020202020204" pitchFamily="34" charset="0"/>
            </a:endParaRPr>
          </a:p>
        </p:txBody>
      </p:sp>
      <p:sp>
        <p:nvSpPr>
          <p:cNvPr id="262" name="Google Shape;262;p19: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2833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txBox="1">
            <a:spLocks noGrp="1"/>
          </p:cNvSpPr>
          <p:nvPr>
            <p:ph type="body" idx="1"/>
          </p:nvPr>
        </p:nvSpPr>
        <p:spPr>
          <a:xfrm>
            <a:off x="698500" y="4467225"/>
            <a:ext cx="5588000" cy="3656012"/>
          </a:xfrm>
          <a:prstGeom prst="rect">
            <a:avLst/>
          </a:prstGeom>
        </p:spPr>
        <p:txBody>
          <a:bodyPr spcFirstLastPara="1" wrap="square" lIns="92950" tIns="46475" rIns="92950" bIns="46475" anchor="t" anchorCtr="0">
            <a:noAutofit/>
          </a:bodyPr>
          <a:lstStyle/>
          <a:p>
            <a:pPr marL="0" lvl="0" indent="0" algn="l" rtl="0">
              <a:spcBef>
                <a:spcPts val="0"/>
              </a:spcBef>
              <a:spcAft>
                <a:spcPts val="1200"/>
              </a:spcAft>
              <a:buNone/>
            </a:pPr>
            <a:r>
              <a:rPr lang="en-US">
                <a:latin typeface="Arial"/>
                <a:cs typeface="Arial"/>
              </a:rPr>
              <a:t>Presenter: </a:t>
            </a:r>
          </a:p>
          <a:p>
            <a:pPr marL="0" lvl="0" indent="0" algn="l" rtl="0">
              <a:spcBef>
                <a:spcPts val="0"/>
              </a:spcBef>
              <a:spcAft>
                <a:spcPts val="0"/>
              </a:spcAft>
              <a:buNone/>
            </a:pPr>
            <a:endParaRPr lang="en-US">
              <a:latin typeface="Arial" panose="020B0604020202020204" pitchFamily="34" charset="0"/>
              <a:cs typeface="Arial" panose="020B0604020202020204" pitchFamily="34" charset="0"/>
            </a:endParaRPr>
          </a:p>
          <a:p>
            <a:pPr marL="0" lvl="0" indent="0" algn="l" rtl="0">
              <a:spcBef>
                <a:spcPts val="0"/>
              </a:spcBef>
              <a:spcAft>
                <a:spcPts val="1200"/>
              </a:spcAft>
              <a:buNone/>
            </a:pPr>
            <a:r>
              <a:rPr lang="en-US">
                <a:latin typeface="Arial" panose="020B0604020202020204" pitchFamily="34" charset="0"/>
                <a:cs typeface="Arial" panose="020B0604020202020204" pitchFamily="34" charset="0"/>
              </a:rPr>
              <a:t>Once we set up the breakout rooms, click on the invitation to join your breakout room.</a:t>
            </a:r>
          </a:p>
          <a:p>
            <a:pPr marL="0" lvl="0" indent="0" algn="l" rtl="0">
              <a:spcBef>
                <a:spcPts val="0"/>
              </a:spcBef>
              <a:spcAft>
                <a:spcPts val="0"/>
              </a:spcAft>
              <a:buNone/>
            </a:pPr>
            <a:endParaRPr lang="en-US"/>
          </a:p>
          <a:p>
            <a:pPr marL="0" lvl="0" indent="0" algn="l" rtl="0">
              <a:spcBef>
                <a:spcPts val="0"/>
              </a:spcBef>
              <a:spcAft>
                <a:spcPts val="0"/>
              </a:spcAft>
              <a:buNone/>
            </a:pPr>
            <a:endParaRPr/>
          </a:p>
        </p:txBody>
      </p:sp>
      <p:sp>
        <p:nvSpPr>
          <p:cNvPr id="274" name="Google Shape;274;p20: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92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698500" y="4467225"/>
            <a:ext cx="5588000" cy="3656012"/>
          </a:xfrm>
          <a:prstGeom prst="rect">
            <a:avLst/>
          </a:prstGeom>
        </p:spPr>
        <p:txBody>
          <a:bodyPr spcFirstLastPara="1" wrap="square" lIns="92950" tIns="46475" rIns="92950" bIns="46475" anchor="t" anchorCtr="0">
            <a:noAutofit/>
          </a:bodyPr>
          <a:lstStyle/>
          <a:p>
            <a:pPr marL="0" lvl="0" indent="0" algn="l" rtl="0">
              <a:spcBef>
                <a:spcPts val="0"/>
              </a:spcBef>
              <a:spcAft>
                <a:spcPts val="1200"/>
              </a:spcAft>
              <a:buNone/>
            </a:pPr>
            <a:r>
              <a:rPr lang="en-US">
                <a:latin typeface="Arial" panose="020B0604020202020204" pitchFamily="34" charset="0"/>
                <a:cs typeface="Arial" panose="020B0604020202020204" pitchFamily="34" charset="0"/>
              </a:rPr>
              <a:t>Presenter:</a:t>
            </a:r>
          </a:p>
          <a:p>
            <a:pPr marL="0" lvl="0" indent="0" algn="l" rtl="0">
              <a:spcBef>
                <a:spcPts val="0"/>
              </a:spcBef>
              <a:spcAft>
                <a:spcPts val="0"/>
              </a:spcAft>
              <a:buNone/>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0" i="0" u="none">
                <a:solidFill>
                  <a:schemeClr val="dk1"/>
                </a:solidFill>
                <a:latin typeface="Arial" panose="020B0604020202020204" pitchFamily="34" charset="0"/>
                <a:ea typeface="Helvetica Neue"/>
                <a:cs typeface="Arial" panose="020B0604020202020204" pitchFamily="34" charset="0"/>
                <a:sym typeface="Helvetica Neue"/>
              </a:rPr>
              <a:t>Once in your breakout room, your bottom navigation will change slightly, providing you with a new Ask for Help button, which will invite the host to your breakout room, and a Leave Breakout Room button, which will return you to the main room.</a:t>
            </a:r>
            <a:endParaRPr lang="en-US" sz="1200">
              <a:latin typeface="Arial" panose="020B0604020202020204" pitchFamily="34" charset="0"/>
              <a:cs typeface="Arial" panose="020B0604020202020204" pitchFamily="34" charset="0"/>
            </a:endParaRPr>
          </a:p>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83" name="Google Shape;283;p2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853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0">
                <a:latin typeface="Arial" panose="020B0604020202020204" pitchFamily="34" charset="0"/>
                <a:cs typeface="Arial" panose="020B0604020202020204" pitchFamily="34" charset="0"/>
              </a:rPr>
              <a:t>Tony and Aaron:</a:t>
            </a:r>
          </a:p>
          <a:p>
            <a:pPr>
              <a:spcAft>
                <a:spcPts val="1200"/>
              </a:spcAft>
            </a:pPr>
            <a:endParaRPr lang="en-US" b="0">
              <a:latin typeface="Arial" panose="020B0604020202020204" pitchFamily="34" charset="0"/>
              <a:cs typeface="Arial" panose="020B0604020202020204" pitchFamily="34" charset="0"/>
            </a:endParaRPr>
          </a:p>
          <a:p>
            <a:pPr>
              <a:spcAft>
                <a:spcPts val="1200"/>
              </a:spcAft>
            </a:pPr>
            <a:r>
              <a:rPr lang="en-US" b="0">
                <a:latin typeface="Arial" panose="020B0604020202020204" pitchFamily="34" charset="0"/>
                <a:cs typeface="Arial" panose="020B0604020202020204" pitchFamily="34" charset="0"/>
              </a:rPr>
              <a:t>Tony:</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Welcome back! I hope each of you had a chance to share a bit about yourselves. </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Remember, your name, whether a chosen name, a nickname, or your birth name, is part of your identity. It is ok to insist that people pronounce your name correctly, even if it is difficult for them. Be gracious to them. Give gentle reminders about how to pronounce your name, and allow them space to make mistakes, but help them understand that it is important to you. And of course, you need to make sure you’re doing the same for anyone you encounter. Remember, for many, our names are closely tied to our identity, so dismissing their name can feel like you are dismissing them altogether. </a:t>
            </a:r>
          </a:p>
          <a:p>
            <a:pPr>
              <a:spcAft>
                <a:spcPts val="1200"/>
              </a:spcAft>
            </a:pP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As we wrap-up this creative SEL exercise I want to leave you with a quote from a great author, Dr. Seuss:</a:t>
            </a:r>
          </a:p>
          <a:p>
            <a:pPr>
              <a:spcAft>
                <a:spcPts val="1200"/>
              </a:spcAft>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“Today you are you, that is truer than true. </a:t>
            </a:r>
          </a:p>
          <a:p>
            <a:pPr>
              <a:spcAft>
                <a:spcPts val="1200"/>
              </a:spcAft>
            </a:pPr>
            <a:r>
              <a:rPr lang="en-US">
                <a:latin typeface="Arial" panose="020B0604020202020204" pitchFamily="34" charset="0"/>
                <a:cs typeface="Arial" panose="020B0604020202020204" pitchFamily="34" charset="0"/>
              </a:rPr>
              <a:t>There is no one alive who is </a:t>
            </a:r>
            <a:r>
              <a:rPr lang="en-US" err="1">
                <a:latin typeface="Arial" panose="020B0604020202020204" pitchFamily="34" charset="0"/>
                <a:cs typeface="Arial" panose="020B0604020202020204" pitchFamily="34" charset="0"/>
              </a:rPr>
              <a:t>you’er</a:t>
            </a:r>
            <a:r>
              <a:rPr lang="en-US">
                <a:latin typeface="Arial" panose="020B0604020202020204" pitchFamily="34" charset="0"/>
                <a:cs typeface="Arial" panose="020B0604020202020204" pitchFamily="34" charset="0"/>
              </a:rPr>
              <a:t> than you.”</a:t>
            </a:r>
          </a:p>
          <a:p>
            <a:pPr>
              <a:spcAft>
                <a:spcPts val="1200"/>
              </a:spcAft>
            </a:pP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Thank you all so much for participating. Aaron, back to you!</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b="0">
                <a:latin typeface="Arial" panose="020B0604020202020204" pitchFamily="34" charset="0"/>
                <a:cs typeface="Arial" panose="020B0604020202020204" pitchFamily="34" charset="0"/>
              </a:rPr>
              <a:t>Aaron:</a:t>
            </a:r>
          </a:p>
          <a:p>
            <a:pPr>
              <a:spcAft>
                <a:spcPts val="1200"/>
              </a:spcAft>
            </a:pPr>
            <a:endParaRPr lang="en-US" b="0">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Thanks for leading us in that activity, Tony. I’d like to hear from a few of you about your reflections on the ”My Name, My Identity” activity. </a:t>
            </a:r>
          </a:p>
          <a:p>
            <a:pPr>
              <a:spcAft>
                <a:spcPts val="1200"/>
              </a:spcAft>
            </a:pPr>
            <a:r>
              <a:rPr lang="en-US">
                <a:latin typeface="Arial" panose="020B0604020202020204" pitchFamily="34" charset="0"/>
                <a:cs typeface="Arial" panose="020B0604020202020204" pitchFamily="34" charset="0"/>
              </a:rPr>
              <a:t>Questions for reflection: </a:t>
            </a:r>
          </a:p>
          <a:p>
            <a:pPr>
              <a:spcAft>
                <a:spcPts val="1200"/>
              </a:spcAft>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  Why do you think that our names, for some of us, are closely tied to our identity?</a:t>
            </a:r>
          </a:p>
          <a:p>
            <a:r>
              <a:rPr lang="en-US">
                <a:latin typeface="Arial" panose="020B0604020202020204" pitchFamily="34" charset="0"/>
                <a:cs typeface="Arial" panose="020B0604020202020204" pitchFamily="34" charset="0"/>
              </a:rPr>
              <a:t>•  How did adding words or images to your name help tell more about you?</a:t>
            </a:r>
          </a:p>
          <a:p>
            <a:pPr>
              <a:spcAft>
                <a:spcPts val="1200"/>
              </a:spcAft>
            </a:pPr>
            <a:r>
              <a:rPr lang="en-US">
                <a:latin typeface="Arial" panose="020B0604020202020204" pitchFamily="34" charset="0"/>
                <a:cs typeface="Arial" panose="020B0604020202020204" pitchFamily="34" charset="0"/>
              </a:rPr>
              <a:t>•  How do you feel after doing this activity.</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[Participants share out]</a:t>
            </a:r>
          </a:p>
          <a:p>
            <a:pPr>
              <a:spcAft>
                <a:spcPts val="1200"/>
              </a:spcAft>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Aaron:</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Thank you all for sharing. I’m going to turn it over to another friend, and an AMAZING dude, Mr. Michael Gray from Long Beach Poly High School. Mr. Gray, you’re up!</a:t>
            </a:r>
          </a:p>
          <a:p>
            <a:r>
              <a:rPr lang="en-US">
                <a:latin typeface="Arial" panose="020B0604020202020204" pitchFamily="34" charset="0"/>
                <a:cs typeface="Arial" panose="020B0604020202020204" pitchFamily="34" charset="0"/>
              </a:rPr>
              <a:t>Image source: </a:t>
            </a:r>
            <a:r>
              <a:rPr lang="en-US">
                <a:latin typeface="Arial" panose="020B0604020202020204" pitchFamily="34" charset="0"/>
                <a:cs typeface="Arial" panose="020B0604020202020204" pitchFamily="34" charset="0"/>
                <a:hlinkClick r:id="rId3"/>
              </a:rPr>
              <a:t>https://thenounproject.com/search/?q=66159&amp;i&amp;i=66159</a:t>
            </a:r>
            <a:endParaRPr lang="en-US">
              <a:latin typeface="Arial" panose="020B0604020202020204" pitchFamily="34" charset="0"/>
              <a:cs typeface="Arial" panose="020B0604020202020204" pitchFamily="34" charset="0"/>
            </a:endParaRPr>
          </a:p>
          <a:p>
            <a:pPr>
              <a:spcAft>
                <a:spcPts val="1200"/>
              </a:spcAft>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28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8b5434b3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8b5434b3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1200"/>
              </a:spcAft>
            </a:pPr>
            <a:r>
              <a:rPr lang="en-US" b="0">
                <a:latin typeface="Arial" panose="020B0604020202020204" pitchFamily="34" charset="0"/>
                <a:cs typeface="Arial" panose="020B0604020202020204" pitchFamily="34" charset="0"/>
              </a:rPr>
              <a:t>Aaron:  </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It’s important to understand how our brains develop. In general, they develop from bottom to top and back to front. </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Link to source information: </a:t>
            </a:r>
            <a:r>
              <a:rPr lang="en-US">
                <a:latin typeface="Arial" panose="020B0604020202020204" pitchFamily="34" charset="0"/>
                <a:cs typeface="Arial" panose="020B0604020202020204" pitchFamily="34" charset="0"/>
                <a:hlinkClick r:id="rId3"/>
              </a:rPr>
              <a:t>https://www.drdansiegel.com/blog/2014/09/16/brain-insights-and-well-being/</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Image source: </a:t>
            </a:r>
            <a:r>
              <a:rPr lang="en-US">
                <a:latin typeface="Arial" panose="020B0604020202020204" pitchFamily="34" charset="0"/>
                <a:cs typeface="Arial" panose="020B0604020202020204" pitchFamily="34" charset="0"/>
                <a:hlinkClick r:id="rId4"/>
              </a:rPr>
              <a:t>https://www.google.com/url?sa=i&amp;url=https%3A%2F%2Fwww.amnh.org%2Flearn-teach%2Fseminars-on-science%2Fcourses%2Fthe-brain-structure-function-and-evolution&amp;psig=AOvVaw1ZNk44SizDSvXSZq3W5_qK&amp;ust=1601405708982000&amp;source=images&amp;cd=vfe&amp;ved=0CAIQjRxqFwoTCMCHpqXDjOwCFQAAAAAdAAAAABAD</a:t>
            </a:r>
            <a:endParaRPr lang="en-US">
              <a:latin typeface="Arial" panose="020B0604020202020204" pitchFamily="34" charset="0"/>
              <a:cs typeface="Arial" panose="020B0604020202020204" pitchFamily="34" charset="0"/>
            </a:endParaRPr>
          </a:p>
          <a:p>
            <a:pPr marL="0" lvl="0" indent="0" algn="l">
              <a:spcBef>
                <a:spcPts val="0"/>
              </a:spcBef>
              <a:spcAft>
                <a:spcPts val="0"/>
              </a:spcAft>
              <a:buNone/>
            </a:pP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023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8b5434b3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8b5434b3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1200"/>
              </a:spcAft>
            </a:pPr>
            <a:r>
              <a:rPr lang="en-US" b="0">
                <a:latin typeface="Arial" panose="020B0604020202020204" pitchFamily="34" charset="0"/>
                <a:cs typeface="Arial" panose="020B0604020202020204" pitchFamily="34" charset="0"/>
              </a:rPr>
              <a:t>Aaron: </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So the brainstem, which develops first, is essentially fully formed at birth and controls our basic functions, like our circulatory and respiratory systems, and it works as an information superhighway for the entire body. Stress greatly impacts the brain stem, which is why some of us may eat less when we are stressed, or others...ME...may eat more. Particularly stressful times can lead to sleepless nights, because sleep patterns are directly controlled by the brain stem. So our efforts to manage our stress can literally impact our entire physiological makeup through the brain stem. </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Link to source information: </a:t>
            </a:r>
            <a:r>
              <a:rPr lang="en-US">
                <a:latin typeface="Arial" panose="020B0604020202020204" pitchFamily="34" charset="0"/>
                <a:cs typeface="Arial" panose="020B0604020202020204" pitchFamily="34" charset="0"/>
                <a:hlinkClick r:id="rId3"/>
              </a:rPr>
              <a:t>https://www.drdansiegel.com/blog/2015/01/22/brain-insights-and-well-being-3/</a:t>
            </a:r>
            <a:endParaRPr lang="en-US">
              <a:latin typeface="Arial" panose="020B0604020202020204" pitchFamily="34" charset="0"/>
              <a:cs typeface="Arial" panose="020B0604020202020204" pitchFamily="34" charset="0"/>
            </a:endParaRP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Image source: </a:t>
            </a:r>
            <a:r>
              <a:rPr lang="en-US">
                <a:latin typeface="Arial" panose="020B0604020202020204" pitchFamily="34" charset="0"/>
                <a:cs typeface="Arial" panose="020B0604020202020204" pitchFamily="34" charset="0"/>
                <a:hlinkClick r:id="rId4"/>
              </a:rPr>
              <a:t>https://www.google.com/url?sa=i&amp;url=https%3A%2F%2Fvalientemott.com%2Fblog%2Fbrain-stem-injury-symptoms-and-causes-explained%2F&amp;psig=AOvVaw1QNVezhgSqNiGOtKY4oUWt&amp;ust=1601405639619000&amp;source=images&amp;cd=vfe&amp;ved=0CAIQjRxqFwoTCLinmIbDjOwCFQAAAAAdAAAAABAD</a:t>
            </a:r>
            <a:endParaRPr lang="en-US">
              <a:latin typeface="Arial" panose="020B0604020202020204" pitchFamily="34" charset="0"/>
              <a:cs typeface="Arial" panose="020B0604020202020204" pitchFamily="34" charset="0"/>
            </a:endParaRPr>
          </a:p>
          <a:p>
            <a:pPr marL="0" lvl="0" indent="0" algn="l">
              <a:spcBef>
                <a:spcPts val="0"/>
              </a:spcBef>
              <a:spcAft>
                <a:spcPts val="0"/>
              </a:spcAft>
              <a:buNone/>
            </a:pP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08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10;g81ad8d5321_0_192:notes">
            <a:extLst>
              <a:ext uri="{FF2B5EF4-FFF2-40B4-BE49-F238E27FC236}">
                <a16:creationId xmlns:a16="http://schemas.microsoft.com/office/drawing/2014/main" id="{ECFABF17-5E12-40F9-A53F-E4F319754A16}"/>
              </a:ext>
            </a:extLst>
          </p:cNvPr>
          <p:cNvSpPr txBox="1">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Pts val="1400"/>
              <a:buFontTx/>
              <a:buNone/>
              <a:tabLst/>
              <a:defRPr/>
            </a:pPr>
            <a:r>
              <a:rPr lang="en-US" altLang="en-US">
                <a:latin typeface="Arial"/>
                <a:cs typeface="Arial"/>
              </a:rPr>
              <a:t>Presenter</a:t>
            </a:r>
            <a:r>
              <a:rPr lang="en-US" altLang="en-US" sz="1200">
                <a:latin typeface="Arial"/>
                <a:cs typeface="Arial"/>
              </a:rPr>
              <a:t>:</a:t>
            </a:r>
            <a:r>
              <a:rPr lang="en-US" altLang="en-US" sz="1200" baseline="0">
                <a:latin typeface="Arial"/>
                <a:cs typeface="Arial"/>
              </a:rPr>
              <a:t> </a:t>
            </a:r>
            <a:endParaRPr lang="en-US">
              <a:latin typeface="Arial"/>
              <a:cs typeface="Arial"/>
            </a:endParaRPr>
          </a:p>
          <a:p>
            <a:pPr marL="0" indent="0" eaLnBrk="1" hangingPunct="1">
              <a:spcBef>
                <a:spcPts val="363"/>
              </a:spcBef>
              <a:buSzPts val="1400"/>
            </a:pPr>
            <a:endParaRPr lang="en-US" altLang="en-US" sz="1200">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There are a few housekeeping items we need to review.</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All participants will be muted during the webinar, so please keep your microphone muted unless otherwise directed. Click the small arrow next to the microphone to start or change your audio connection. Post questions in the chat and the speaker will address them when possible.</a:t>
            </a:r>
          </a:p>
        </p:txBody>
      </p:sp>
      <p:sp>
        <p:nvSpPr>
          <p:cNvPr id="9219" name="Google Shape;111;g81ad8d5321_0_192:notes">
            <a:extLst>
              <a:ext uri="{FF2B5EF4-FFF2-40B4-BE49-F238E27FC236}">
                <a16:creationId xmlns:a16="http://schemas.microsoft.com/office/drawing/2014/main" id="{9B1B29C3-EB5C-4BF1-806C-D25B8BFFA504}"/>
              </a:ext>
            </a:extLst>
          </p:cNvPr>
          <p:cNvSpPr>
            <a:spLocks noGrp="1" noRot="1" noChangeAspect="1" noTextEdit="1"/>
          </p:cNvSpPr>
          <p:nvPr>
            <p:ph type="sldImg" idx="2"/>
          </p:nvPr>
        </p:nvSpPr>
        <p:spPr>
          <a:ln>
            <a:round/>
            <a:headEnd/>
            <a:tailEnd/>
          </a:ln>
        </p:spPr>
      </p:sp>
    </p:spTree>
    <p:extLst>
      <p:ext uri="{BB962C8B-B14F-4D97-AF65-F5344CB8AC3E}">
        <p14:creationId xmlns:p14="http://schemas.microsoft.com/office/powerpoint/2010/main" val="2237450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8b5434b3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8b5434b3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1200"/>
              </a:spcAft>
            </a:pPr>
            <a:r>
              <a:rPr lang="en-US" b="0">
                <a:latin typeface="Arial" panose="020B0604020202020204" pitchFamily="34" charset="0"/>
                <a:cs typeface="Arial" panose="020B0604020202020204" pitchFamily="34" charset="0"/>
              </a:rPr>
              <a:t>Aaron:</a:t>
            </a:r>
            <a:endParaRPr lang="en-US" b="1">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The next region of the brain to form is the Limbic System. The limbic system is partially formed at birth and works seamlessly with the brain stem for 4 main purposes:</a:t>
            </a:r>
          </a:p>
          <a:p>
            <a:pPr>
              <a:spcAft>
                <a:spcPts val="1200"/>
              </a:spcAft>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1.  It houses our emotional centers</a:t>
            </a:r>
          </a:p>
          <a:p>
            <a:r>
              <a:rPr lang="en-US">
                <a:latin typeface="Arial" panose="020B0604020202020204" pitchFamily="34" charset="0"/>
                <a:cs typeface="Arial" panose="020B0604020202020204" pitchFamily="34" charset="0"/>
              </a:rPr>
              <a:t>2.  Threat perception</a:t>
            </a:r>
          </a:p>
          <a:p>
            <a:pPr marL="228600" indent="-228600">
              <a:buAutoNum type="arabicPeriod" startAt="3"/>
            </a:pPr>
            <a:r>
              <a:rPr lang="en-US">
                <a:latin typeface="Arial" panose="020B0604020202020204" pitchFamily="34" charset="0"/>
                <a:cs typeface="Arial" panose="020B0604020202020204" pitchFamily="34" charset="0"/>
              </a:rPr>
              <a:t>Memory</a:t>
            </a:r>
          </a:p>
          <a:p>
            <a:pPr marL="228600" indent="-228600">
              <a:buAutoNum type="arabicPeriod" startAt="3"/>
            </a:pPr>
            <a:r>
              <a:rPr lang="en-US">
                <a:latin typeface="Arial" panose="020B0604020202020204" pitchFamily="34" charset="0"/>
                <a:cs typeface="Arial" panose="020B0604020202020204" pitchFamily="34" charset="0"/>
              </a:rPr>
              <a:t>Attachment Relationships</a:t>
            </a:r>
          </a:p>
          <a:p>
            <a:pPr marL="0" indent="0">
              <a:buNone/>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Link to source information: </a:t>
            </a:r>
            <a:r>
              <a:rPr lang="en-US">
                <a:latin typeface="Arial" panose="020B0604020202020204" pitchFamily="34" charset="0"/>
                <a:cs typeface="Arial" panose="020B0604020202020204" pitchFamily="34" charset="0"/>
                <a:hlinkClick r:id="rId3"/>
              </a:rPr>
              <a:t>https://www.drdansiegel.com/blog/2015/01/22/brain-insights-and-well-being-3/</a:t>
            </a: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Image source: </a:t>
            </a:r>
            <a:r>
              <a:rPr lang="en-US">
                <a:latin typeface="Arial" panose="020B0604020202020204" pitchFamily="34" charset="0"/>
                <a:cs typeface="Arial" panose="020B0604020202020204" pitchFamily="34" charset="0"/>
                <a:hlinkClick r:id="rId4"/>
              </a:rPr>
              <a:t>https://www.google.com/url?sa=i&amp;url=https%3A%2F%2Fwww.amenclinics.com%2Fblog%2Flimbic-system-caring-brains-limbic-system%2F&amp;psig=AOvVaw1GZcAAZfHySP3hUi0qSEvj&amp;ust=1601405739423000&amp;source=images&amp;cd=vfe&amp;ved=0CAIQjRxqFwoTCNjRqLfDjOwCFQAAAAAdAAAAABAD</a:t>
            </a:r>
            <a:endParaRPr lang="en-US">
              <a:latin typeface="Arial" panose="020B0604020202020204" pitchFamily="34" charset="0"/>
              <a:cs typeface="Arial" panose="020B0604020202020204" pitchFamily="34" charset="0"/>
            </a:endParaRPr>
          </a:p>
          <a:p>
            <a:pPr marL="0" lvl="0" indent="0" algn="l">
              <a:spcBef>
                <a:spcPts val="0"/>
              </a:spcBef>
              <a:spcAft>
                <a:spcPts val="0"/>
              </a:spcAft>
              <a:buNone/>
            </a:pP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97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8b5434b3f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8b5434b3f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1200"/>
              </a:spcAft>
            </a:pPr>
            <a:r>
              <a:rPr lang="en-US" b="0">
                <a:latin typeface="Arial" panose="020B0604020202020204" pitchFamily="34" charset="0"/>
                <a:cs typeface="Arial" panose="020B0604020202020204" pitchFamily="34" charset="0"/>
              </a:rPr>
              <a:t>Aaron:</a:t>
            </a:r>
          </a:p>
          <a:p>
            <a:pPr>
              <a:spcAft>
                <a:spcPts val="1200"/>
              </a:spcAft>
            </a:pPr>
            <a:endParaRPr lang="en-US" b="0">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The final region of the brain to form, and in evolutionary terms, the youngest part of our brains, is most commonly known as the “cortex.” The forward-most part of this region is the prefrontal cortex, which is where planning, self-awareness, empathy, flexibility, adaptation, and self-regulation occur. This region, responsible for higher-level thinking, is the last part of the brain to develop and is not fully-formed until our 30’s! So if anyone ever accuses you of being irrational or flying off the handle, kindly remind them that your brain is still developing. </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Link to source information: </a:t>
            </a:r>
            <a:r>
              <a:rPr lang="en-US">
                <a:latin typeface="Arial" panose="020B0604020202020204" pitchFamily="34" charset="0"/>
                <a:cs typeface="Arial" panose="020B0604020202020204" pitchFamily="34" charset="0"/>
                <a:hlinkClick r:id="rId3"/>
              </a:rPr>
              <a:t>https://www.drdansiegel.com/blog/2015/01/22/brain-insights-and-well-being-3/</a:t>
            </a:r>
            <a:endParaRPr lang="en-US">
              <a:latin typeface="Arial" panose="020B0604020202020204" pitchFamily="34" charset="0"/>
              <a:cs typeface="Arial" panose="020B0604020202020204" pitchFamily="34" charset="0"/>
            </a:endParaRP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Image source: </a:t>
            </a:r>
            <a:r>
              <a:rPr lang="en-US">
                <a:latin typeface="Arial" panose="020B0604020202020204" pitchFamily="34" charset="0"/>
                <a:cs typeface="Arial" panose="020B0604020202020204" pitchFamily="34" charset="0"/>
                <a:hlinkClick r:id="rId4"/>
              </a:rPr>
              <a:t>https://www.google.com/url?sa=i&amp;url=https%3A%2F%2Fwww.neeuro.com%2Fprefrontal-cortex-exercises%2F&amp;psig=AOvVaw0lFG-Cf6U3FW1ezl1TpNzq&amp;ust=1601405771659000&amp;source=images&amp;cd=vfe&amp;ved=0CAIQjRxqFwoTCMCImcXDjOwCFQAAAAAdAAAAABAD</a:t>
            </a:r>
            <a:endParaRPr lang="en-US">
              <a:latin typeface="Arial" panose="020B0604020202020204" pitchFamily="34" charset="0"/>
              <a:cs typeface="Arial" panose="020B0604020202020204" pitchFamily="34" charset="0"/>
            </a:endParaRPr>
          </a:p>
          <a:p>
            <a:pPr marL="0" lvl="0" indent="0" algn="l">
              <a:spcBef>
                <a:spcPts val="0"/>
              </a:spcBef>
              <a:spcAft>
                <a:spcPts val="0"/>
              </a:spcAft>
              <a:buNone/>
            </a:pPr>
            <a:endParaRPr>
              <a:cs typeface="Calibri"/>
            </a:endParaRPr>
          </a:p>
        </p:txBody>
      </p:sp>
    </p:spTree>
    <p:extLst>
      <p:ext uri="{BB962C8B-B14F-4D97-AF65-F5344CB8AC3E}">
        <p14:creationId xmlns:p14="http://schemas.microsoft.com/office/powerpoint/2010/main" val="1472440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8b5434b3f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8b5434b3f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1200"/>
              </a:spcAft>
            </a:pPr>
            <a:r>
              <a:rPr lang="en-US" b="0">
                <a:latin typeface="Arial" panose="020B0604020202020204" pitchFamily="34" charset="0"/>
                <a:cs typeface="Arial" panose="020B0604020202020204" pitchFamily="34" charset="0"/>
              </a:rPr>
              <a:t>Aaron:</a:t>
            </a:r>
          </a:p>
          <a:p>
            <a:pPr>
              <a:spcAft>
                <a:spcPts val="1200"/>
              </a:spcAft>
            </a:pPr>
            <a:endParaRPr lang="en-US" b="0">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Dr. Siegal defines health as the integration between these three regions or systems of the brain so that they are consistently working together to manage your neurological, physiological, and emotional responses. Mindfulness is one way that we can help promote this integration. </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Link</a:t>
            </a:r>
            <a:r>
              <a:rPr lang="en-US" baseline="0">
                <a:latin typeface="Arial" panose="020B0604020202020204" pitchFamily="34" charset="0"/>
                <a:cs typeface="Arial" panose="020B0604020202020204" pitchFamily="34" charset="0"/>
              </a:rPr>
              <a:t> to source information</a:t>
            </a:r>
            <a:r>
              <a:rPr lang="en-US">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hlinkClick r:id="rId3"/>
              </a:rPr>
              <a:t>https://www.drdansiegel.com/blog/2014/09/16/brain-insights-and-well-being/</a:t>
            </a:r>
            <a:endParaRPr lang="en-US">
              <a:latin typeface="Arial" panose="020B0604020202020204" pitchFamily="34" charset="0"/>
              <a:cs typeface="Arial" panose="020B0604020202020204" pitchFamily="34" charset="0"/>
            </a:endParaRP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Image source: </a:t>
            </a:r>
            <a:r>
              <a:rPr lang="en-US">
                <a:latin typeface="Arial" panose="020B0604020202020204" pitchFamily="34" charset="0"/>
                <a:cs typeface="Arial" panose="020B0604020202020204" pitchFamily="34" charset="0"/>
                <a:hlinkClick r:id="rId4"/>
              </a:rPr>
              <a:t>https://www.google.com/url?sa=i&amp;url=https%3A%2F%2Fcihr-irsc.gc.ca%2Fe%2F49963.html&amp;psig=AOvVaw2CV5OkB2KMBlx3LHyy0_uG&amp;ust=1601415297330000&amp;source=images&amp;cd=vfe&amp;ved=0CAIQjRxqFwoTCKiPuYbnjOwCFQAAAAAdAAAAABAE</a:t>
            </a:r>
            <a:endParaRPr lang="en-US">
              <a:latin typeface="Arial" panose="020B0604020202020204" pitchFamily="34" charset="0"/>
              <a:cs typeface="Arial" panose="020B0604020202020204" pitchFamily="34" charset="0"/>
            </a:endParaRPr>
          </a:p>
          <a:p>
            <a:pPr marL="0" lvl="0" indent="0" algn="l">
              <a:spcBef>
                <a:spcPts val="0"/>
              </a:spcBef>
              <a:spcAft>
                <a:spcPts val="0"/>
              </a:spcAft>
              <a:buNone/>
            </a:pPr>
            <a:endParaRPr>
              <a:cs typeface="Calibri"/>
            </a:endParaRPr>
          </a:p>
        </p:txBody>
      </p:sp>
    </p:spTree>
    <p:extLst>
      <p:ext uri="{BB962C8B-B14F-4D97-AF65-F5344CB8AC3E}">
        <p14:creationId xmlns:p14="http://schemas.microsoft.com/office/powerpoint/2010/main" val="1480675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8b5434b3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8b5434b3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1200"/>
              </a:spcAft>
            </a:pPr>
            <a:r>
              <a:rPr lang="en-US" b="0">
                <a:latin typeface="Arial" panose="020B0604020202020204" pitchFamily="34" charset="0"/>
                <a:cs typeface="Arial" panose="020B0604020202020204" pitchFamily="34" charset="0"/>
              </a:rPr>
              <a:t>Aaron:</a:t>
            </a:r>
          </a:p>
          <a:p>
            <a:pPr>
              <a:spcAft>
                <a:spcPts val="1200"/>
              </a:spcAft>
            </a:pPr>
            <a:endParaRPr lang="en-US" b="0">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You may have heard of mindfulness before. You may have even participated in mindfulness activities, but did you know that you can make just about ANYTHING a mindfulness exercise? It’s true! All that is needed for an activity to be mindful are two things:</a:t>
            </a:r>
          </a:p>
          <a:p>
            <a:pPr>
              <a:spcAft>
                <a:spcPts val="1200"/>
              </a:spcAft>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1.  An awareness of your breath</a:t>
            </a:r>
          </a:p>
          <a:p>
            <a:pPr>
              <a:spcAft>
                <a:spcPts val="1200"/>
              </a:spcAft>
            </a:pPr>
            <a:r>
              <a:rPr lang="en-US">
                <a:latin typeface="Arial" panose="020B0604020202020204" pitchFamily="34" charset="0"/>
                <a:cs typeface="Arial" panose="020B0604020202020204" pitchFamily="34" charset="0"/>
              </a:rPr>
              <a:t>2.  An awareness of physical sensation</a:t>
            </a:r>
          </a:p>
          <a:p>
            <a:pPr>
              <a:spcAft>
                <a:spcPts val="1200"/>
              </a:spcAft>
            </a:pP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So this means if these two items are present, any activity can be a mindfulness activity. You can have mindful dance, mindful painting, mindful playing, mindful eating, mindful gardening...anything can be a mindful activity if you’re focusing on your breath and your senses.</a:t>
            </a:r>
          </a:p>
          <a:p>
            <a:pPr>
              <a:spcAft>
                <a:spcPts val="1200"/>
              </a:spcAft>
            </a:pP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If you think back to our “Mindful Minute” exercise from earlier, you’ll recall that I had you slow your breathing and control the exhalation. I also had you focus on intentional movement. This is why many utilize yoga for mindfulness. It’s also why I saw in my choir classes that students who entered class in a frenzy and were just a ball of unregulated energy were often completely different after the first 8 minutes of class. I didn’t know it at the time, but I was helping promote neural integration in my students through our vocal warm-ups. In many music classes, the warm-up process typically begins with a physical warm-up, leading to respiratory exercises. In the first few minutes of my class students were moving and breathing with intention, and by the end of those warm-ups we were ALL in a better physical and mental space, ready to move onto more complex tasks. </a:t>
            </a:r>
          </a:p>
          <a:p>
            <a:pPr>
              <a:spcAft>
                <a:spcPts val="1200"/>
              </a:spcAft>
            </a:pP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These ideas could absolutely be applied to non-music classes! You could take a moment to focus on your breathing and check-in with how your body is feeling at ANY TIME throughout the day: as part of your wake-up routine in the morning, before a test, when your internet connection is slow and making distance learning very frustrating, when someone in your house is on your last nerve, or when your just need a little boost of energy and focus. The more often we engage in these mindfulness practices, the better our brains become at integration.</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Image source: </a:t>
            </a:r>
            <a:r>
              <a:rPr lang="en-US">
                <a:latin typeface="Arial" panose="020B0604020202020204" pitchFamily="34" charset="0"/>
                <a:cs typeface="Arial" panose="020B0604020202020204" pitchFamily="34" charset="0"/>
                <a:hlinkClick r:id="rId3"/>
              </a:rPr>
              <a:t>https://www.google.com/url?sa=i&amp;url=https%3A%2F%2Fcihr-irsc.gc.ca%2Fe%2F49963.html&amp;psig=AOvVaw2CV5OkB2KMBlx3LHyy0_uG&amp;ust=1601415297330000&amp;source=images&amp;cd=vfe&amp;ved=0CAIQjRxqFwoTCKiPuYbnjOwCFQAAAAAdAAAAABAE</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 </a:t>
            </a:r>
          </a:p>
          <a:p>
            <a:pPr marL="0" lvl="0" indent="0" algn="l">
              <a:spcBef>
                <a:spcPts val="0"/>
              </a:spcBef>
              <a:spcAft>
                <a:spcPts val="0"/>
              </a:spcAft>
              <a:buNone/>
            </a:pP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185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Michael introduces himself and shares that we will speak about how the mind, sources of strength, and the body and how the interconnection affects people.</a:t>
            </a:r>
          </a:p>
        </p:txBody>
      </p:sp>
      <p:sp>
        <p:nvSpPr>
          <p:cNvPr id="4" name="Slide Number Placeholder 3"/>
          <p:cNvSpPr>
            <a:spLocks noGrp="1"/>
          </p:cNvSpPr>
          <p:nvPr>
            <p:ph type="sldNum" sz="quarter" idx="10"/>
          </p:nvPr>
        </p:nvSpPr>
        <p:spPr/>
        <p:txBody>
          <a:bodyPr/>
          <a:lstStyle/>
          <a:p>
            <a:fld id="{48CAEF99-E8A8-43C2-883B-155CCDFBD595}" type="slidenum">
              <a:rPr lang="en-US" smtClean="0"/>
              <a:t>24</a:t>
            </a:fld>
            <a:endParaRPr lang="en-US"/>
          </a:p>
        </p:txBody>
      </p:sp>
    </p:spTree>
    <p:extLst>
      <p:ext uri="{BB962C8B-B14F-4D97-AF65-F5344CB8AC3E}">
        <p14:creationId xmlns:p14="http://schemas.microsoft.com/office/powerpoint/2010/main" val="1047399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Michael tells short joke about how he named his dog “5 miles.”</a:t>
            </a:r>
          </a:p>
        </p:txBody>
      </p:sp>
      <p:sp>
        <p:nvSpPr>
          <p:cNvPr id="4" name="Slide Number Placeholder 3"/>
          <p:cNvSpPr>
            <a:spLocks noGrp="1"/>
          </p:cNvSpPr>
          <p:nvPr>
            <p:ph type="sldNum" sz="quarter" idx="10"/>
          </p:nvPr>
        </p:nvSpPr>
        <p:spPr/>
        <p:txBody>
          <a:bodyPr/>
          <a:lstStyle/>
          <a:p>
            <a:fld id="{48CAEF99-E8A8-43C2-883B-155CCDFBD595}" type="slidenum">
              <a:rPr lang="en-US" smtClean="0"/>
              <a:t>25</a:t>
            </a:fld>
            <a:endParaRPr lang="en-US"/>
          </a:p>
        </p:txBody>
      </p:sp>
    </p:spTree>
    <p:extLst>
      <p:ext uri="{BB962C8B-B14F-4D97-AF65-F5344CB8AC3E}">
        <p14:creationId xmlns:p14="http://schemas.microsoft.com/office/powerpoint/2010/main" val="1613985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u="none" strike="noStrike" kern="1200" baseline="0">
                <a:solidFill>
                  <a:schemeClr val="tx1"/>
                </a:solidFill>
                <a:latin typeface="Arial" panose="020B0604020202020204" pitchFamily="34" charset="0"/>
                <a:ea typeface="+mn-ea"/>
                <a:cs typeface="Arial" panose="020B0604020202020204" pitchFamily="34" charset="0"/>
              </a:rPr>
              <a:t>Michael discusses how encouraging students to engage their teachers, counselors, and principals in the concept of elevating mental wellness skills is equal to academics in importance.</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CAEF99-E8A8-43C2-883B-155CCDFBD595}" type="slidenum">
              <a:rPr lang="en-US" smtClean="0"/>
              <a:t>26</a:t>
            </a:fld>
            <a:endParaRPr lang="en-US"/>
          </a:p>
        </p:txBody>
      </p:sp>
    </p:spTree>
    <p:extLst>
      <p:ext uri="{BB962C8B-B14F-4D97-AF65-F5344CB8AC3E}">
        <p14:creationId xmlns:p14="http://schemas.microsoft.com/office/powerpoint/2010/main" val="3673318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u="none" strike="noStrike" kern="1200" baseline="0">
                <a:solidFill>
                  <a:schemeClr val="tx1"/>
                </a:solidFill>
                <a:latin typeface="Arial" panose="020B0604020202020204" pitchFamily="34" charset="0"/>
                <a:ea typeface="+mn-ea"/>
                <a:cs typeface="Arial" panose="020B0604020202020204" pitchFamily="34" charset="0"/>
              </a:rPr>
              <a:t>Michael:</a:t>
            </a:r>
          </a:p>
          <a:p>
            <a:endParaRPr lang="en-US" sz="1200" b="0" i="0" u="none" strike="noStrike" kern="1200" baseline="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Our young people have so many valid reasons to be angry, disappointed, etc. The science of what happens when we close off our hearts/numb ourselves is important to show. We encourage you to use the skills we are showing in this webinar to keep your heart open.</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CAEF99-E8A8-43C2-883B-155CCDFBD595}" type="slidenum">
              <a:rPr lang="en-US" smtClean="0"/>
              <a:t>27</a:t>
            </a:fld>
            <a:endParaRPr lang="en-US"/>
          </a:p>
        </p:txBody>
      </p:sp>
    </p:spTree>
    <p:extLst>
      <p:ext uri="{BB962C8B-B14F-4D97-AF65-F5344CB8AC3E}">
        <p14:creationId xmlns:p14="http://schemas.microsoft.com/office/powerpoint/2010/main" val="660569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u="none" strike="noStrike" kern="1200" baseline="0">
                <a:solidFill>
                  <a:schemeClr val="tx1"/>
                </a:solidFill>
                <a:latin typeface="Arial" panose="020B0604020202020204" pitchFamily="34" charset="0"/>
                <a:ea typeface="+mn-ea"/>
                <a:cs typeface="Arial" panose="020B0604020202020204" pitchFamily="34" charset="0"/>
              </a:rPr>
              <a:t>Michael:</a:t>
            </a:r>
          </a:p>
          <a:p>
            <a:endParaRPr lang="en-US" sz="1200" b="0" i="0" u="none" strike="noStrike" kern="1200" baseline="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A brief explanation of the science of why change is so difficult. A brief illustration of how even the simple action of changing how we fold our hands creates an uncomfortable feeling that keeps us from wanting to change. What is a proven and effective way to build new skills and helpful habits?</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CAEF99-E8A8-43C2-883B-155CCDFBD595}" type="slidenum">
              <a:rPr lang="en-US" smtClean="0"/>
              <a:t>29</a:t>
            </a:fld>
            <a:endParaRPr lang="en-US"/>
          </a:p>
        </p:txBody>
      </p:sp>
    </p:spTree>
    <p:extLst>
      <p:ext uri="{BB962C8B-B14F-4D97-AF65-F5344CB8AC3E}">
        <p14:creationId xmlns:p14="http://schemas.microsoft.com/office/powerpoint/2010/main" val="2301038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2200"/>
            </a:pPr>
            <a:r>
              <a:rPr lang="en-US" sz="1200">
                <a:latin typeface="Arial" panose="020B0604020202020204" pitchFamily="34" charset="0"/>
                <a:cs typeface="Arial" panose="020B0604020202020204" pitchFamily="34" charset="0"/>
              </a:rPr>
              <a:t>Michael:</a:t>
            </a:r>
          </a:p>
          <a:p>
            <a:pPr>
              <a:defRPr sz="2200"/>
            </a:pPr>
            <a:endParaRPr lang="en-US" sz="1200">
              <a:latin typeface="Arial" panose="020B0604020202020204" pitchFamily="34" charset="0"/>
              <a:cs typeface="Arial" panose="020B0604020202020204" pitchFamily="34" charset="0"/>
            </a:endParaRPr>
          </a:p>
          <a:p>
            <a:pPr>
              <a:defRPr sz="2200"/>
            </a:pPr>
            <a:r>
              <a:rPr lang="en-US" sz="1200">
                <a:latin typeface="Arial" panose="020B0604020202020204" pitchFamily="34" charset="0"/>
                <a:cs typeface="Arial" panose="020B0604020202020204" pitchFamily="34" charset="0"/>
              </a:rPr>
              <a:t>2gether Tuesday</a:t>
            </a:r>
          </a:p>
          <a:p>
            <a:pPr>
              <a:defRPr sz="2200"/>
            </a:pPr>
            <a:r>
              <a:rPr lang="en-US" sz="1200">
                <a:latin typeface="Arial" panose="020B0604020202020204" pitchFamily="34" charset="0"/>
                <a:cs typeface="Arial" panose="020B0604020202020204" pitchFamily="34" charset="0"/>
              </a:rPr>
              <a:t>Fear of Failure </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CAEF99-E8A8-43C2-883B-155CCDFBD595}" type="slidenum">
              <a:rPr lang="en-US" smtClean="0"/>
              <a:t>30</a:t>
            </a:fld>
            <a:endParaRPr lang="en-US"/>
          </a:p>
        </p:txBody>
      </p:sp>
    </p:spTree>
    <p:extLst>
      <p:ext uri="{BB962C8B-B14F-4D97-AF65-F5344CB8AC3E}">
        <p14:creationId xmlns:p14="http://schemas.microsoft.com/office/powerpoint/2010/main" val="870061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Presenter: </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Welcome everyone, and thank you for taking the time to be with us this afternoon for the fourth in our four-part series on Social and Emotional Learning (SEL). We know that your time is important, and we hope to share some valuable information with you that can transfer directly to your life as you continue in school this year.</a:t>
            </a:r>
          </a:p>
        </p:txBody>
      </p:sp>
      <p:sp>
        <p:nvSpPr>
          <p:cNvPr id="4" name="Slide Number Placeholder 3"/>
          <p:cNvSpPr>
            <a:spLocks noGrp="1"/>
          </p:cNvSpPr>
          <p:nvPr>
            <p:ph type="sldNum" sz="quarter" idx="5"/>
          </p:nvPr>
        </p:nvSpPr>
        <p:spPr/>
        <p:txBody>
          <a:bodyPr/>
          <a:lstStyle/>
          <a:p>
            <a:fld id="{48CAEF99-E8A8-43C2-883B-155CCDFBD595}" type="slidenum">
              <a:rPr lang="en-US" smtClean="0"/>
              <a:t>3</a:t>
            </a:fld>
            <a:endParaRPr lang="en-US"/>
          </a:p>
        </p:txBody>
      </p:sp>
    </p:spTree>
    <p:extLst>
      <p:ext uri="{BB962C8B-B14F-4D97-AF65-F5344CB8AC3E}">
        <p14:creationId xmlns:p14="http://schemas.microsoft.com/office/powerpoint/2010/main" val="2126456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u="none" strike="noStrike" kern="1200" baseline="0">
                <a:solidFill>
                  <a:schemeClr val="tx1"/>
                </a:solidFill>
                <a:latin typeface="Arial" panose="020B0604020202020204" pitchFamily="34" charset="0"/>
                <a:ea typeface="+mn-ea"/>
                <a:cs typeface="Arial" panose="020B0604020202020204" pitchFamily="34" charset="0"/>
              </a:rPr>
              <a:t>Michael:</a:t>
            </a:r>
          </a:p>
          <a:p>
            <a:endParaRPr lang="en-US" sz="1200" b="0" i="0" u="none" strike="noStrike" kern="1200" baseline="0">
              <a:solidFill>
                <a:schemeClr val="tx1"/>
              </a:solidFill>
              <a:latin typeface="Arial" panose="020B0604020202020204" pitchFamily="34" charset="0"/>
              <a:ea typeface="+mn-ea"/>
              <a:cs typeface="Arial" panose="020B0604020202020204" pitchFamily="34" charset="0"/>
            </a:endParaRPr>
          </a:p>
          <a:p>
            <a:pPr>
              <a:spcAft>
                <a:spcPts val="1200"/>
              </a:spcAft>
            </a:pPr>
            <a:r>
              <a:rPr lang="en-US" sz="1200" b="0" i="0" u="none" strike="noStrike" kern="1200" baseline="0">
                <a:solidFill>
                  <a:schemeClr val="tx1"/>
                </a:solidFill>
                <a:latin typeface="Arial" panose="020B0604020202020204" pitchFamily="34" charset="0"/>
                <a:ea typeface="+mn-ea"/>
                <a:cs typeface="Arial" panose="020B0604020202020204" pitchFamily="34" charset="0"/>
              </a:rPr>
              <a:t>A lot of our limitations come from our fears. One of our biggest fears is the fear of failure. When you learn and use the skill of accurate thinking you challenge your fearful thoughts. Those that become good at what they want to become good at understand learning from “failures” leads to growth and wisdom.</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CAEF99-E8A8-43C2-883B-155CCDFBD595}" type="slidenum">
              <a:rPr lang="en-US" smtClean="0"/>
              <a:t>31</a:t>
            </a:fld>
            <a:endParaRPr lang="en-US"/>
          </a:p>
        </p:txBody>
      </p:sp>
    </p:spTree>
    <p:extLst>
      <p:ext uri="{BB962C8B-B14F-4D97-AF65-F5344CB8AC3E}">
        <p14:creationId xmlns:p14="http://schemas.microsoft.com/office/powerpoint/2010/main" val="1237382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u="none" strike="noStrike" kern="1200" baseline="0">
                <a:solidFill>
                  <a:schemeClr val="tx1"/>
                </a:solidFill>
                <a:latin typeface="Arial" panose="020B0604020202020204" pitchFamily="34" charset="0"/>
                <a:ea typeface="+mn-ea"/>
                <a:cs typeface="Arial" panose="020B0604020202020204" pitchFamily="34" charset="0"/>
              </a:rPr>
              <a:t>Michael:  </a:t>
            </a:r>
          </a:p>
          <a:p>
            <a:endParaRPr lang="en-US" sz="1200" b="0" i="0" u="none" strike="noStrike" kern="1200" baseline="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Here’s a brief description of five skills to start using each day for just a couple minutes. Become self aware of how you feel when you are doing these skills and increase your daily use to make them habits. Our mantra is Watch (learn)…Do (practice/use) …Teach (share/spread the knowledge).</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CAEF99-E8A8-43C2-883B-155CCDFBD595}" type="slidenum">
              <a:rPr lang="en-US" smtClean="0"/>
              <a:t>32</a:t>
            </a:fld>
            <a:endParaRPr lang="en-US"/>
          </a:p>
        </p:txBody>
      </p:sp>
    </p:spTree>
    <p:extLst>
      <p:ext uri="{BB962C8B-B14F-4D97-AF65-F5344CB8AC3E}">
        <p14:creationId xmlns:p14="http://schemas.microsoft.com/office/powerpoint/2010/main" val="3804594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defRPr sz="2200"/>
            </a:pPr>
            <a:r>
              <a:rPr lang="en-US" sz="1200">
                <a:latin typeface="Arial" panose="020B0604020202020204" pitchFamily="34" charset="0"/>
                <a:cs typeface="Arial" panose="020B0604020202020204" pitchFamily="34" charset="0"/>
              </a:rPr>
              <a:t>Michael:</a:t>
            </a:r>
          </a:p>
          <a:p>
            <a:pPr>
              <a:spcAft>
                <a:spcPts val="1200"/>
              </a:spcAft>
              <a:defRPr sz="2200"/>
            </a:pPr>
            <a:endParaRPr lang="en-US" sz="1200" u="sng">
              <a:latin typeface="Arial" panose="020B0604020202020204" pitchFamily="34" charset="0"/>
              <a:cs typeface="Arial" panose="020B0604020202020204" pitchFamily="34" charset="0"/>
            </a:endParaRPr>
          </a:p>
          <a:p>
            <a:pPr>
              <a:spcAft>
                <a:spcPts val="1200"/>
              </a:spcAft>
            </a:pPr>
            <a:r>
              <a:rPr lang="en-US" sz="1200" b="0" i="0" u="none" strike="noStrike" kern="1200" baseline="0">
                <a:solidFill>
                  <a:schemeClr val="tx1"/>
                </a:solidFill>
                <a:latin typeface="Arial" panose="020B0604020202020204" pitchFamily="34" charset="0"/>
                <a:ea typeface="+mn-ea"/>
                <a:cs typeface="Arial" panose="020B0604020202020204" pitchFamily="34" charset="0"/>
              </a:rPr>
              <a:t>Research shows that negative speaking and negative actions are exponentially more powerful than “positive.” One of the first habits to create is “Stop Speaking Negatively Out Loud.”</a:t>
            </a:r>
          </a:p>
          <a:p>
            <a:pPr>
              <a:spcAft>
                <a:spcPts val="1200"/>
              </a:spcAft>
            </a:pPr>
            <a:endParaRPr lang="en-US" sz="1200" b="0" i="0" u="none" strike="noStrike" kern="1200" baseline="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Discuss: Bad Is Stronger Than Good video</a:t>
            </a: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Roy F. Baumeister and Ellen </a:t>
            </a:r>
            <a:r>
              <a:rPr lang="en-US" sz="1200" b="0" i="0" u="none" strike="noStrike" kern="1200" baseline="0" err="1">
                <a:solidFill>
                  <a:schemeClr val="tx1"/>
                </a:solidFill>
                <a:latin typeface="Arial" panose="020B0604020202020204" pitchFamily="34" charset="0"/>
                <a:ea typeface="+mn-ea"/>
                <a:cs typeface="Arial" panose="020B0604020202020204" pitchFamily="34" charset="0"/>
              </a:rPr>
              <a:t>Bratslavsky</a:t>
            </a:r>
            <a:r>
              <a:rPr lang="en-US" sz="1200" b="0" i="0" u="none" strike="noStrike" kern="1200" baseline="0">
                <a:solidFill>
                  <a:schemeClr val="tx1"/>
                </a:solidFill>
                <a:latin typeface="Arial" panose="020B0604020202020204" pitchFamily="34" charset="0"/>
                <a:ea typeface="+mn-ea"/>
                <a:cs typeface="Arial" panose="020B0604020202020204" pitchFamily="34" charset="0"/>
              </a:rPr>
              <a:t> Case Western Reserve University</a:t>
            </a:r>
          </a:p>
          <a:p>
            <a:r>
              <a:rPr lang="en-US" sz="1200" b="0" i="0" u="none" strike="noStrike" kern="1200" baseline="0" err="1">
                <a:solidFill>
                  <a:schemeClr val="tx1"/>
                </a:solidFill>
                <a:latin typeface="Arial" panose="020B0604020202020204" pitchFamily="34" charset="0"/>
                <a:ea typeface="+mn-ea"/>
                <a:cs typeface="Arial" panose="020B0604020202020204" pitchFamily="34" charset="0"/>
              </a:rPr>
              <a:t>Catrin</a:t>
            </a:r>
            <a:r>
              <a:rPr lang="en-US" sz="1200" b="0" i="0" u="none" strike="noStrike" kern="1200" baseline="0">
                <a:solidFill>
                  <a:schemeClr val="tx1"/>
                </a:solidFill>
                <a:latin typeface="Arial" panose="020B0604020202020204" pitchFamily="34" charset="0"/>
                <a:ea typeface="+mn-ea"/>
                <a:cs typeface="Arial" panose="020B0604020202020204" pitchFamily="34" charset="0"/>
              </a:rPr>
              <a:t> </a:t>
            </a:r>
            <a:r>
              <a:rPr lang="en-US" sz="1200" b="0" i="0" u="none" strike="noStrike" kern="1200" baseline="0" err="1">
                <a:solidFill>
                  <a:schemeClr val="tx1"/>
                </a:solidFill>
                <a:latin typeface="Arial" panose="020B0604020202020204" pitchFamily="34" charset="0"/>
                <a:ea typeface="+mn-ea"/>
                <a:cs typeface="Arial" panose="020B0604020202020204" pitchFamily="34" charset="0"/>
              </a:rPr>
              <a:t>Finkenauer</a:t>
            </a:r>
            <a:r>
              <a:rPr lang="en-US" sz="1200" b="0" i="0" u="none" strike="noStrike" kern="1200" baseline="0">
                <a:solidFill>
                  <a:schemeClr val="tx1"/>
                </a:solidFill>
                <a:latin typeface="Arial" panose="020B0604020202020204" pitchFamily="34" charset="0"/>
                <a:ea typeface="+mn-ea"/>
                <a:cs typeface="Arial" panose="020B0604020202020204" pitchFamily="34" charset="0"/>
              </a:rPr>
              <a:t> Free University of Amsterdam</a:t>
            </a: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Kathleen D. </a:t>
            </a:r>
            <a:r>
              <a:rPr lang="en-US" sz="1200" b="0" i="0" u="none" strike="noStrike" kern="1200" baseline="0" err="1">
                <a:solidFill>
                  <a:schemeClr val="tx1"/>
                </a:solidFill>
                <a:latin typeface="Arial" panose="020B0604020202020204" pitchFamily="34" charset="0"/>
                <a:ea typeface="+mn-ea"/>
                <a:cs typeface="Arial" panose="020B0604020202020204" pitchFamily="34" charset="0"/>
              </a:rPr>
              <a:t>Vohs</a:t>
            </a:r>
            <a:r>
              <a:rPr lang="en-US" sz="1200" b="0" i="0" u="none" strike="noStrike" kern="1200" baseline="0">
                <a:solidFill>
                  <a:schemeClr val="tx1"/>
                </a:solidFill>
                <a:latin typeface="Arial" panose="020B0604020202020204" pitchFamily="34" charset="0"/>
                <a:ea typeface="+mn-ea"/>
                <a:cs typeface="Arial" panose="020B0604020202020204" pitchFamily="34" charset="0"/>
              </a:rPr>
              <a:t> Case Western Reserve University</a:t>
            </a: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Review of General Psychology 2001, Volume 5, Number 4, </a:t>
            </a:r>
            <a:r>
              <a:rPr lang="en-US" sz="1200" b="0" i="0" u="none" strike="noStrike" kern="1200" baseline="0" err="1">
                <a:solidFill>
                  <a:schemeClr val="tx1"/>
                </a:solidFill>
                <a:latin typeface="Arial" panose="020B0604020202020204" pitchFamily="34" charset="0"/>
                <a:ea typeface="+mn-ea"/>
                <a:cs typeface="Arial" panose="020B0604020202020204" pitchFamily="34" charset="0"/>
              </a:rPr>
              <a:t>Pgs</a:t>
            </a:r>
            <a:r>
              <a:rPr lang="en-US" sz="1200" b="0" i="0" u="none" strike="noStrike" kern="1200" baseline="0">
                <a:solidFill>
                  <a:schemeClr val="tx1"/>
                </a:solidFill>
                <a:latin typeface="Arial" panose="020B0604020202020204" pitchFamily="34" charset="0"/>
                <a:ea typeface="+mn-ea"/>
                <a:cs typeface="Arial" panose="020B0604020202020204" pitchFamily="34" charset="0"/>
              </a:rPr>
              <a:t> 323-370</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CAEF99-E8A8-43C2-883B-155CCDFBD595}" type="slidenum">
              <a:rPr lang="en-US" smtClean="0"/>
              <a:t>33</a:t>
            </a:fld>
            <a:endParaRPr lang="en-US"/>
          </a:p>
        </p:txBody>
      </p:sp>
    </p:spTree>
    <p:extLst>
      <p:ext uri="{BB962C8B-B14F-4D97-AF65-F5344CB8AC3E}">
        <p14:creationId xmlns:p14="http://schemas.microsoft.com/office/powerpoint/2010/main" val="2309256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Michael:</a:t>
            </a:r>
          </a:p>
        </p:txBody>
      </p:sp>
      <p:sp>
        <p:nvSpPr>
          <p:cNvPr id="4" name="Slide Number Placeholder 3"/>
          <p:cNvSpPr>
            <a:spLocks noGrp="1"/>
          </p:cNvSpPr>
          <p:nvPr>
            <p:ph type="sldNum" sz="quarter" idx="10"/>
          </p:nvPr>
        </p:nvSpPr>
        <p:spPr/>
        <p:txBody>
          <a:bodyPr/>
          <a:lstStyle/>
          <a:p>
            <a:fld id="{48CAEF99-E8A8-43C2-883B-155CCDFBD595}" type="slidenum">
              <a:rPr lang="en-US" smtClean="0"/>
              <a:t>34</a:t>
            </a:fld>
            <a:endParaRPr lang="en-US"/>
          </a:p>
        </p:txBody>
      </p:sp>
    </p:spTree>
    <p:extLst>
      <p:ext uri="{BB962C8B-B14F-4D97-AF65-F5344CB8AC3E}">
        <p14:creationId xmlns:p14="http://schemas.microsoft.com/office/powerpoint/2010/main" val="2328631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Arial" panose="020B0604020202020204" pitchFamily="34" charset="0"/>
                <a:ea typeface="+mn-ea"/>
                <a:cs typeface="Arial" panose="020B0604020202020204" pitchFamily="34" charset="0"/>
              </a:rPr>
              <a:t>Michael:</a:t>
            </a:r>
          </a:p>
          <a:p>
            <a:endParaRPr lang="en-US" sz="1200" b="0" i="0" u="none" strike="noStrike" kern="1200" baseline="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The science of The Power of Living In Gratitude. This is the perfect skill to learn in community with Stop Speaking Negatively Out Loud. When you live in gratitude (which involves action more than simply lists) you create a way of focusing on what is possible…what is good. Here’s an activity that illustrates how this daily habit not only affects you, but has an effect on everyone around you. You can complete the activity after the webinar. </a:t>
            </a:r>
          </a:p>
          <a:p>
            <a:endParaRPr lang="en-US" sz="1200" b="0" i="0" u="none" strike="noStrike" kern="1200" baseline="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The Science of Gratitude Greater Good Science Center U.C. Berkeley May 2018</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CAEF99-E8A8-43C2-883B-155CCDFBD595}" type="slidenum">
              <a:rPr lang="en-US" smtClean="0"/>
              <a:t>35</a:t>
            </a:fld>
            <a:endParaRPr lang="en-US"/>
          </a:p>
        </p:txBody>
      </p:sp>
    </p:spTree>
    <p:extLst>
      <p:ext uri="{BB962C8B-B14F-4D97-AF65-F5344CB8AC3E}">
        <p14:creationId xmlns:p14="http://schemas.microsoft.com/office/powerpoint/2010/main" val="2666777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Michael:</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Read from slide. Then tell them, “Call or text them. Read them the note if possible. Then consider, how it made that person feel, how did it make you feel?”</a:t>
            </a:r>
          </a:p>
        </p:txBody>
      </p:sp>
      <p:sp>
        <p:nvSpPr>
          <p:cNvPr id="4" name="Slide Number Placeholder 3"/>
          <p:cNvSpPr>
            <a:spLocks noGrp="1"/>
          </p:cNvSpPr>
          <p:nvPr>
            <p:ph type="sldNum" sz="quarter" idx="5"/>
          </p:nvPr>
        </p:nvSpPr>
        <p:spPr/>
        <p:txBody>
          <a:bodyPr/>
          <a:lstStyle/>
          <a:p>
            <a:fld id="{48CAEF99-E8A8-43C2-883B-155CCDFBD595}" type="slidenum">
              <a:rPr lang="en-US" smtClean="0"/>
              <a:t>36</a:t>
            </a:fld>
            <a:endParaRPr lang="en-US"/>
          </a:p>
        </p:txBody>
      </p:sp>
    </p:spTree>
    <p:extLst>
      <p:ext uri="{BB962C8B-B14F-4D97-AF65-F5344CB8AC3E}">
        <p14:creationId xmlns:p14="http://schemas.microsoft.com/office/powerpoint/2010/main" val="221625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defRPr sz="3000"/>
            </a:pPr>
            <a:r>
              <a:rPr lang="en-US" sz="1200" dirty="0">
                <a:latin typeface="Arial" panose="020B0604020202020204" pitchFamily="34" charset="0"/>
                <a:cs typeface="Arial" panose="020B0604020202020204" pitchFamily="34" charset="0"/>
              </a:rPr>
              <a:t>Michael:</a:t>
            </a:r>
          </a:p>
          <a:p>
            <a:pPr>
              <a:defRPr sz="2200"/>
            </a:pPr>
            <a:endParaRPr lang="en-US" sz="1200" b="0" u="sng" dirty="0">
              <a:latin typeface="Arial" panose="020B0604020202020204" pitchFamily="34" charset="0"/>
              <a:cs typeface="Arial" panose="020B0604020202020204" pitchFamily="34" charset="0"/>
              <a:hlinkClick r:id="rId3"/>
            </a:endParaRPr>
          </a:p>
          <a:p>
            <a:pPr>
              <a:spcAft>
                <a:spcPts val="120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Let’s talk about the Basics of the skill of Accurate Thinking. A big part of Accurate Thinking (like we said earlier when challenging our fears) is learning to challenge the lies of our thoughts. Another huge part of accurate thinking is not letting what others say define us. The power of what you believe to be true about yourself is your superpower!! Introduce Don Miguel Ruiz and reference his book “The Four Agreements.”</a:t>
            </a:r>
            <a:endParaRPr lang="en-US" sz="1200" b="0" u="sng" dirty="0">
              <a:latin typeface="Arial" panose="020B0604020202020204" pitchFamily="34" charset="0"/>
              <a:cs typeface="Arial" panose="020B0604020202020204" pitchFamily="34" charset="0"/>
              <a:hlinkClick r:id="rId3"/>
            </a:endParaRPr>
          </a:p>
          <a:p>
            <a:r>
              <a:rPr lang="en-US" u="sng" dirty="0">
                <a:hlinkClick r:id="rId3"/>
              </a:rPr>
              <a:t>https://youtu.be/n5JQIUfLaoc</a:t>
            </a:r>
            <a:endParaRPr lang="en-US" dirty="0"/>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CAEF99-E8A8-43C2-883B-155CCDFBD595}" type="slidenum">
              <a:rPr lang="en-US" smtClean="0"/>
              <a:t>37</a:t>
            </a:fld>
            <a:endParaRPr lang="en-US"/>
          </a:p>
        </p:txBody>
      </p:sp>
    </p:spTree>
    <p:extLst>
      <p:ext uri="{BB962C8B-B14F-4D97-AF65-F5344CB8AC3E}">
        <p14:creationId xmlns:p14="http://schemas.microsoft.com/office/powerpoint/2010/main" val="4241071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Michael:</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a:spcAft>
                <a:spcPts val="1200"/>
              </a:spcAft>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Quick encouragement to understand how we can’t neglect any parts of us. That daily taking actions in all 3 areas creates real strength and real self power. When you are not feeling or acting your best…take an inventory, “am I getting enough sleep, am I doing my breath work, am I staying hydrated, am I watching what information I’m consuming?” etc.</a:t>
            </a:r>
          </a:p>
          <a:p>
            <a:pPr>
              <a:spcAft>
                <a:spcPts val="1200"/>
              </a:spcAft>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U S National Library of Medicine</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National Institutes of Health</a:t>
            </a:r>
          </a:p>
          <a:p>
            <a:pPr>
              <a:spcAft>
                <a:spcPts val="1200"/>
              </a:spcAft>
            </a:pP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EMBO</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Reports 2006 Apr; 7(4): 358–361.</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benefits of exercise. Start with 2 minutes a day and work up to 15. Then work up to 30. Any amount of exercise helps…but especially at least 15 minutes A DAY helps with depression, anxiety, ADHD, your immune system, helps you get “unstuck” from the stress response to trauma, helps you be able to focus, helps CREATE energy when you’re feeling unmotivated or mentally/emotionally tired. Why We Should Exercise Harvard Health Publishing August 2019. The Mental Health Benefits of Exercise</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helpguide.org</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CAEF99-E8A8-43C2-883B-155CCDFBD595}" type="slidenum">
              <a:rPr lang="en-US" smtClean="0"/>
              <a:t>38</a:t>
            </a:fld>
            <a:endParaRPr lang="en-US"/>
          </a:p>
        </p:txBody>
      </p:sp>
    </p:spTree>
    <p:extLst>
      <p:ext uri="{BB962C8B-B14F-4D97-AF65-F5344CB8AC3E}">
        <p14:creationId xmlns:p14="http://schemas.microsoft.com/office/powerpoint/2010/main" val="1860340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Michael:</a:t>
            </a:r>
          </a:p>
          <a:p>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a:latin typeface="Arial" panose="020B0604020202020204" pitchFamily="34" charset="0"/>
                <a:cs typeface="Arial" panose="020B0604020202020204" pitchFamily="34" charset="0"/>
              </a:rPr>
              <a:t>Show youth the breathing pamphlet. (access at </a:t>
            </a:r>
            <a:r>
              <a:rPr lang="en-US" sz="1200"/>
              <a:t>https://bit.ly/2G7Y9YI) </a:t>
            </a:r>
          </a:p>
          <a:p>
            <a:pPr>
              <a:spcAft>
                <a:spcPts val="1200"/>
              </a:spcAft>
            </a:pPr>
            <a:endParaRPr lang="en-US">
              <a:latin typeface="Arial" panose="020B0604020202020204" pitchFamily="34" charset="0"/>
              <a:cs typeface="Arial" panose="020B0604020202020204" pitchFamily="34" charset="0"/>
            </a:endParaRP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I just want to echo what Aaron covers in his presentation about how powerful Breath Work is. Yes, meditation is cool and super effective. But! The simple act of breathing helps manage our emotions/feelings. [Briefly speak about the {</a:t>
            </a:r>
            <a:r>
              <a:rPr lang="en-US" sz="1200" b="0" i="0" u="none" strike="noStrike" kern="1200" baseline="0" err="1">
                <a:solidFill>
                  <a:schemeClr val="tx1"/>
                </a:solidFill>
                <a:latin typeface="Arial" panose="020B0604020202020204" pitchFamily="34" charset="0"/>
                <a:ea typeface="+mn-ea"/>
                <a:cs typeface="Arial" panose="020B0604020202020204" pitchFamily="34" charset="0"/>
              </a:rPr>
              <a:t>Philipott</a:t>
            </a:r>
            <a:r>
              <a:rPr lang="en-US" sz="1200" b="0" i="0" u="none" strike="noStrike" kern="1200" baseline="0">
                <a:solidFill>
                  <a:schemeClr val="tx1"/>
                </a:solidFill>
                <a:latin typeface="Arial" panose="020B0604020202020204" pitchFamily="34" charset="0"/>
                <a:ea typeface="+mn-ea"/>
                <a:cs typeface="Arial" panose="020B0604020202020204" pitchFamily="34" charset="0"/>
              </a:rPr>
              <a:t> study). Not only are there breathing patterns associated with different states of mind…you can move a person from calm to anxious just by having them do an “anxious breathing pattern” as well as from anxious to calm using a “calm breathing pattern.”</a:t>
            </a:r>
          </a:p>
          <a:p>
            <a:pPr>
              <a:spcAft>
                <a:spcPts val="1200"/>
              </a:spcAft>
            </a:pPr>
            <a:endParaRPr lang="en-US" sz="1200" b="0" i="0" u="none" strike="noStrike" kern="1200" baseline="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Respiratory Feedback In The Generation of Emotion</a:t>
            </a:r>
          </a:p>
          <a:p>
            <a:r>
              <a:rPr lang="en-US" sz="1200" b="0" i="0" u="none" strike="noStrike" kern="1200" baseline="0" err="1">
                <a:solidFill>
                  <a:schemeClr val="tx1"/>
                </a:solidFill>
                <a:latin typeface="Arial" panose="020B0604020202020204" pitchFamily="34" charset="0"/>
                <a:ea typeface="+mn-ea"/>
                <a:cs typeface="Arial" panose="020B0604020202020204" pitchFamily="34" charset="0"/>
              </a:rPr>
              <a:t>Philipott</a:t>
            </a:r>
            <a:r>
              <a:rPr lang="en-US" sz="1200" b="0" i="0" u="none" strike="noStrike" kern="1200" baseline="0">
                <a:solidFill>
                  <a:schemeClr val="tx1"/>
                </a:solidFill>
                <a:latin typeface="Arial" panose="020B0604020202020204" pitchFamily="34" charset="0"/>
                <a:ea typeface="+mn-ea"/>
                <a:cs typeface="Arial" panose="020B0604020202020204" pitchFamily="34" charset="0"/>
              </a:rPr>
              <a:t>, Chapelle &amp; </a:t>
            </a:r>
            <a:r>
              <a:rPr lang="en-US" sz="1200" b="0" i="0" u="none" strike="noStrike" kern="1200" baseline="0" err="1">
                <a:solidFill>
                  <a:schemeClr val="tx1"/>
                </a:solidFill>
                <a:latin typeface="Arial" panose="020B0604020202020204" pitchFamily="34" charset="0"/>
                <a:ea typeface="+mn-ea"/>
                <a:cs typeface="Arial" panose="020B0604020202020204" pitchFamily="34" charset="0"/>
              </a:rPr>
              <a:t>Blairy</a:t>
            </a:r>
            <a:endParaRPr lang="en-US" sz="1200" b="0" i="0" u="none" strike="noStrike" kern="1200" baseline="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September 2010</a:t>
            </a: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Taylor and Francis Online</a:t>
            </a: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Breathing: The Little Known Secret To Peace Of Mind</a:t>
            </a: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Psychology Today</a:t>
            </a: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4/15/2013</a:t>
            </a:r>
            <a:r>
              <a:rPr lang="en-US" b="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48CAEF99-E8A8-43C2-883B-155CCDFBD595}" type="slidenum">
              <a:rPr lang="en-US" smtClean="0"/>
              <a:t>40</a:t>
            </a:fld>
            <a:endParaRPr lang="en-US"/>
          </a:p>
        </p:txBody>
      </p:sp>
    </p:spTree>
    <p:extLst>
      <p:ext uri="{BB962C8B-B14F-4D97-AF65-F5344CB8AC3E}">
        <p14:creationId xmlns:p14="http://schemas.microsoft.com/office/powerpoint/2010/main" val="2781910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u="none" strike="noStrike" kern="1200" baseline="0">
                <a:solidFill>
                  <a:schemeClr val="tx1"/>
                </a:solidFill>
                <a:latin typeface="Arial" panose="020B0604020202020204" pitchFamily="34" charset="0"/>
                <a:ea typeface="+mn-ea"/>
                <a:cs typeface="Arial" panose="020B0604020202020204" pitchFamily="34" charset="0"/>
              </a:rPr>
              <a:t>Michael:</a:t>
            </a:r>
          </a:p>
          <a:p>
            <a:endParaRPr lang="en-US" sz="1200" b="0" i="0" u="none" strike="noStrike" kern="1200" baseline="0">
              <a:solidFill>
                <a:schemeClr val="tx1"/>
              </a:solidFill>
              <a:latin typeface="Arial" panose="020B0604020202020204" pitchFamily="34" charset="0"/>
              <a:ea typeface="+mn-ea"/>
              <a:cs typeface="Arial" panose="020B0604020202020204" pitchFamily="34" charset="0"/>
            </a:endParaRPr>
          </a:p>
          <a:p>
            <a:pPr>
              <a:spcAft>
                <a:spcPts val="1200"/>
              </a:spcAft>
            </a:pPr>
            <a:r>
              <a:rPr lang="en-US" sz="1200" b="0" i="0" u="none" strike="noStrike" kern="1200" baseline="0">
                <a:solidFill>
                  <a:schemeClr val="tx1"/>
                </a:solidFill>
                <a:latin typeface="Arial" panose="020B0604020202020204" pitchFamily="34" charset="0"/>
                <a:ea typeface="+mn-ea"/>
                <a:cs typeface="Arial" panose="020B0604020202020204" pitchFamily="34" charset="0"/>
              </a:rPr>
              <a:t>These are the Emotional Intelligence Skills that are in high demand for any career as well as those that want to be an entrepreneur. This is another reason we are encouraging students, parents, and educators to go to their school and district encouraging them to Elevate Mental Wellness Skills Equal To Academics.</a:t>
            </a:r>
          </a:p>
          <a:p>
            <a:pPr>
              <a:spcAft>
                <a:spcPts val="1200"/>
              </a:spcAft>
            </a:pPr>
            <a:endParaRPr lang="en-US" sz="1200" b="0" i="0" u="none" strike="noStrike" kern="1200" baseline="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Dr. Yuval Noah Harari</a:t>
            </a: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21 Lessons For The 21st Century</a:t>
            </a:r>
          </a:p>
          <a:p>
            <a:r>
              <a:rPr lang="en-US" sz="1200" b="0" i="0" u="none" strike="noStrike" kern="1200" baseline="0">
                <a:solidFill>
                  <a:schemeClr val="tx1"/>
                </a:solidFill>
                <a:latin typeface="Arial" panose="020B0604020202020204" pitchFamily="34" charset="0"/>
                <a:ea typeface="+mn-ea"/>
                <a:cs typeface="Arial" panose="020B0604020202020204" pitchFamily="34" charset="0"/>
              </a:rPr>
              <a:t>Dr. Kai-Fu Lee</a:t>
            </a:r>
          </a:p>
          <a:p>
            <a:pPr>
              <a:spcAft>
                <a:spcPts val="1200"/>
              </a:spcAft>
            </a:pPr>
            <a:r>
              <a:rPr lang="en-US" sz="1200" b="0" i="0" u="none" strike="noStrike" kern="1200" baseline="0">
                <a:solidFill>
                  <a:schemeClr val="tx1"/>
                </a:solidFill>
                <a:latin typeface="Arial" panose="020B0604020202020204" pitchFamily="34" charset="0"/>
                <a:ea typeface="+mn-ea"/>
                <a:cs typeface="Arial" panose="020B0604020202020204" pitchFamily="34" charset="0"/>
              </a:rPr>
              <a:t>AI Super Powers</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CAEF99-E8A8-43C2-883B-155CCDFBD595}" type="slidenum">
              <a:rPr lang="en-US" smtClean="0"/>
              <a:t>41</a:t>
            </a:fld>
            <a:endParaRPr lang="en-US"/>
          </a:p>
        </p:txBody>
      </p:sp>
    </p:spTree>
    <p:extLst>
      <p:ext uri="{BB962C8B-B14F-4D97-AF65-F5344CB8AC3E}">
        <p14:creationId xmlns:p14="http://schemas.microsoft.com/office/powerpoint/2010/main" val="3306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Presenter:</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We also have three very special guest speakers, Aaron Bryan, Arts Director for the Fresno County Superintendent of Schools; T</a:t>
            </a:r>
            <a:r>
              <a:rPr lang="en-US" kern="1200">
                <a:effectLst/>
                <a:latin typeface="Arial" panose="020B0604020202020204" pitchFamily="34" charset="0"/>
                <a:cs typeface="Arial" panose="020B0604020202020204" pitchFamily="34" charset="0"/>
              </a:rPr>
              <a:t>ony Sanders, A</a:t>
            </a:r>
            <a:r>
              <a:rPr lang="en-US">
                <a:latin typeface="Arial" panose="020B0604020202020204" pitchFamily="34" charset="0"/>
                <a:cs typeface="Arial" panose="020B0604020202020204" pitchFamily="34" charset="0"/>
              </a:rPr>
              <a:t>rts teacher and administrator at </a:t>
            </a:r>
            <a:r>
              <a:rPr lang="en-US" kern="1200">
                <a:effectLst/>
                <a:latin typeface="Arial" panose="020B0604020202020204" pitchFamily="34" charset="0"/>
                <a:cs typeface="Arial" panose="020B0604020202020204" pitchFamily="34" charset="0"/>
              </a:rPr>
              <a:t>Big Picture Educational Academy </a:t>
            </a:r>
            <a:r>
              <a:rPr lang="en-US">
                <a:latin typeface="Arial" panose="020B0604020202020204" pitchFamily="34" charset="0"/>
                <a:cs typeface="Arial" panose="020B0604020202020204" pitchFamily="34" charset="0"/>
              </a:rPr>
              <a:t>(</a:t>
            </a:r>
            <a:r>
              <a:rPr lang="en-US" kern="1200">
                <a:effectLst/>
                <a:latin typeface="Arial" panose="020B0604020202020204" pitchFamily="34" charset="0"/>
                <a:cs typeface="Arial" panose="020B0604020202020204" pitchFamily="34" charset="0"/>
              </a:rPr>
              <a:t>Fresno</a:t>
            </a:r>
            <a:r>
              <a:rPr lang="en-US">
                <a:latin typeface="Arial" panose="020B0604020202020204" pitchFamily="34" charset="0"/>
                <a:cs typeface="Arial" panose="020B0604020202020204" pitchFamily="34" charset="0"/>
              </a:rPr>
              <a:t> County); and Michael Gray, a teacher at Poly High School in Long Beach.</a:t>
            </a:r>
          </a:p>
        </p:txBody>
      </p:sp>
      <p:sp>
        <p:nvSpPr>
          <p:cNvPr id="4" name="Slide Number Placeholder 3"/>
          <p:cNvSpPr>
            <a:spLocks noGrp="1"/>
          </p:cNvSpPr>
          <p:nvPr>
            <p:ph type="sldNum" sz="quarter" idx="5"/>
          </p:nvPr>
        </p:nvSpPr>
        <p:spPr/>
        <p:txBody>
          <a:bodyPr/>
          <a:lstStyle/>
          <a:p>
            <a:fld id="{48CAEF99-E8A8-43C2-883B-155CCDFBD595}" type="slidenum">
              <a:rPr lang="en-US" smtClean="0"/>
              <a:t>4</a:t>
            </a:fld>
            <a:endParaRPr lang="en-US"/>
          </a:p>
        </p:txBody>
      </p:sp>
    </p:spTree>
    <p:extLst>
      <p:ext uri="{BB962C8B-B14F-4D97-AF65-F5344CB8AC3E}">
        <p14:creationId xmlns:p14="http://schemas.microsoft.com/office/powerpoint/2010/main" val="3723478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CAEF99-E8A8-43C2-883B-155CCDFBD595}" type="slidenum">
              <a:rPr lang="en-US" smtClean="0"/>
              <a:t>42</a:t>
            </a:fld>
            <a:endParaRPr lang="en-US"/>
          </a:p>
        </p:txBody>
      </p:sp>
    </p:spTree>
    <p:extLst>
      <p:ext uri="{BB962C8B-B14F-4D97-AF65-F5344CB8AC3E}">
        <p14:creationId xmlns:p14="http://schemas.microsoft.com/office/powerpoint/2010/main" val="1118946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00"/>
              </a:spcAft>
            </a:pPr>
            <a:r>
              <a:rPr lang="en-US" altLang="en-US">
                <a:latin typeface="Arial"/>
                <a:cs typeface="Arial"/>
              </a:rPr>
              <a:t>Presenter</a:t>
            </a:r>
            <a:r>
              <a:rPr lang="en-US" altLang="en-US" i="0">
                <a:latin typeface="Arial"/>
                <a:cs typeface="Arial"/>
              </a:rPr>
              <a:t>: </a:t>
            </a:r>
          </a:p>
          <a:p>
            <a:endParaRPr lang="en-US" altLang="en-US" i="0">
              <a:latin typeface="Arial" panose="020B0604020202020204" pitchFamily="34" charset="0"/>
              <a:cs typeface="Arial" panose="020B0604020202020204" pitchFamily="34" charset="0"/>
            </a:endParaRPr>
          </a:p>
          <a:p>
            <a:pPr>
              <a:spcAft>
                <a:spcPts val="1200"/>
              </a:spcAft>
            </a:pPr>
            <a:r>
              <a:rPr lang="en-US" altLang="en-US" i="0">
                <a:latin typeface="Arial" panose="020B0604020202020204" pitchFamily="34" charset="0"/>
                <a:cs typeface="Arial" panose="020B0604020202020204" pitchFamily="34" charset="0"/>
              </a:rPr>
              <a:t>If time, ASK:</a:t>
            </a:r>
            <a:r>
              <a:rPr lang="en-US" altLang="en-US" i="0" baseline="0">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Are there any questions or comments? Please share in the chat.</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8000" indent="-283481">
              <a:defRPr>
                <a:solidFill>
                  <a:schemeClr val="tx1"/>
                </a:solidFill>
                <a:latin typeface="Arial" panose="020B0604020202020204" pitchFamily="34" charset="0"/>
                <a:cs typeface="Arial" panose="020B0604020202020204" pitchFamily="34" charset="0"/>
              </a:defRPr>
            </a:lvl2pPr>
            <a:lvl3pPr marL="1137089" indent="-226468">
              <a:defRPr>
                <a:solidFill>
                  <a:schemeClr val="tx1"/>
                </a:solidFill>
                <a:latin typeface="Arial" panose="020B0604020202020204" pitchFamily="34" charset="0"/>
                <a:cs typeface="Arial" panose="020B0604020202020204" pitchFamily="34" charset="0"/>
              </a:defRPr>
            </a:lvl3pPr>
            <a:lvl4pPr marL="1591609" indent="-226468">
              <a:defRPr>
                <a:solidFill>
                  <a:schemeClr val="tx1"/>
                </a:solidFill>
                <a:latin typeface="Arial" panose="020B0604020202020204" pitchFamily="34" charset="0"/>
                <a:cs typeface="Arial" panose="020B0604020202020204" pitchFamily="34" charset="0"/>
              </a:defRPr>
            </a:lvl4pPr>
            <a:lvl5pPr marL="2046127" indent="-226468">
              <a:defRPr>
                <a:solidFill>
                  <a:schemeClr val="tx1"/>
                </a:solidFill>
                <a:latin typeface="Arial" panose="020B0604020202020204" pitchFamily="34" charset="0"/>
                <a:cs typeface="Arial" panose="020B0604020202020204" pitchFamily="34" charset="0"/>
              </a:defRPr>
            </a:lvl5pPr>
            <a:lvl6pPr marL="2502230" indent="-2264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8333" indent="-2264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4436" indent="-2264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0538" indent="-2264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1DE87F-0BF4-452C-973D-BDDD31F2FF4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53481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Presenter: </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You can find the CDE’s SEL Distance Learning web page at [read URL]. The web page has four distinct areas: teachers, school leaders, parents, and students.</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397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00"/>
              </a:spcAft>
            </a:pPr>
            <a:r>
              <a:rPr lang="en-US" altLang="en-US" dirty="0">
                <a:latin typeface="Arial"/>
                <a:cs typeface="Arial"/>
              </a:rPr>
              <a:t>Presenter: </a:t>
            </a:r>
          </a:p>
          <a:p>
            <a:endParaRPr lang="en-US" altLang="en-US" dirty="0">
              <a:latin typeface="Arial" panose="020B0604020202020204" pitchFamily="34" charset="0"/>
              <a:cs typeface="Arial" panose="020B0604020202020204" pitchFamily="34" charset="0"/>
            </a:endParaRPr>
          </a:p>
          <a:p>
            <a:pPr>
              <a:spcAft>
                <a:spcPts val="1200"/>
              </a:spcAft>
            </a:pPr>
            <a:r>
              <a:rPr lang="en-US" altLang="en-US" dirty="0">
                <a:latin typeface="Arial"/>
                <a:cs typeface="Arial"/>
              </a:rPr>
              <a:t>Thank you everyone for their support today. I also want to extend a special thank you to Aaron Bryan and Michael Gray for sharing their expertise. Stay safe and be well.</a:t>
            </a:r>
            <a:endParaRPr lang="en-US" altLang="en-US" dirty="0">
              <a:latin typeface="Arial" panose="020B0604020202020204" pitchFamily="34" charset="0"/>
              <a:cs typeface="Arial" panose="020B0604020202020204"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167" indent="-285064">
              <a:defRPr>
                <a:solidFill>
                  <a:schemeClr val="tx1"/>
                </a:solidFill>
                <a:latin typeface="Arial" panose="020B0604020202020204" pitchFamily="34" charset="0"/>
                <a:cs typeface="Arial" panose="020B0604020202020204" pitchFamily="34" charset="0"/>
              </a:defRPr>
            </a:lvl2pPr>
            <a:lvl3pPr marL="1140257" indent="-228051">
              <a:defRPr>
                <a:solidFill>
                  <a:schemeClr val="tx1"/>
                </a:solidFill>
                <a:latin typeface="Arial" panose="020B0604020202020204" pitchFamily="34" charset="0"/>
                <a:cs typeface="Arial" panose="020B0604020202020204" pitchFamily="34" charset="0"/>
              </a:defRPr>
            </a:lvl3pPr>
            <a:lvl4pPr marL="1596360" indent="-228051">
              <a:defRPr>
                <a:solidFill>
                  <a:schemeClr val="tx1"/>
                </a:solidFill>
                <a:latin typeface="Arial" panose="020B0604020202020204" pitchFamily="34" charset="0"/>
                <a:cs typeface="Arial" panose="020B0604020202020204" pitchFamily="34" charset="0"/>
              </a:defRPr>
            </a:lvl4pPr>
            <a:lvl5pPr marL="2052462" indent="-228051">
              <a:defRPr>
                <a:solidFill>
                  <a:schemeClr val="tx1"/>
                </a:solidFill>
                <a:latin typeface="Arial" panose="020B0604020202020204" pitchFamily="34" charset="0"/>
                <a:cs typeface="Arial" panose="020B0604020202020204" pitchFamily="34" charset="0"/>
              </a:defRPr>
            </a:lvl5pPr>
            <a:lvl6pPr marL="2508565"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668"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770"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873"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B0FD377-0A37-486C-83CD-8F4059F20F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44658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a:cs typeface="Arial"/>
              </a:rPr>
              <a:t>Presenter: </a:t>
            </a:r>
          </a:p>
          <a:p>
            <a:endParaRPr lang="en-US">
              <a:latin typeface="Arial" panose="020B0604020202020204" pitchFamily="34" charset="0"/>
              <a:cs typeface="Arial" panose="020B0604020202020204" pitchFamily="34" charset="0"/>
            </a:endParaRPr>
          </a:p>
          <a:p>
            <a:pPr>
              <a:spcAft>
                <a:spcPts val="1200"/>
              </a:spcAft>
            </a:pPr>
            <a:r>
              <a:rPr lang="en-US">
                <a:latin typeface="Arial"/>
                <a:cs typeface="Arial"/>
              </a:rPr>
              <a:t>Our division shares ongoing information about</a:t>
            </a:r>
            <a:r>
              <a:rPr lang="en-US" baseline="0">
                <a:latin typeface="Arial"/>
                <a:cs typeface="Arial"/>
              </a:rPr>
              <a:t> SEL</a:t>
            </a:r>
            <a:r>
              <a:rPr lang="en-US">
                <a:latin typeface="Arial"/>
                <a:cs typeface="Arial"/>
              </a:rPr>
              <a:t>. We</a:t>
            </a:r>
            <a:r>
              <a:rPr lang="en-US" sz="1200" b="0" i="0" kern="1200" baseline="0">
                <a:solidFill>
                  <a:schemeClr val="tx1"/>
                </a:solidFill>
                <a:effectLst/>
                <a:latin typeface="Arial"/>
                <a:cs typeface="Arial"/>
              </a:rPr>
              <a:t> hope y</a:t>
            </a:r>
            <a:r>
              <a:rPr lang="en-US">
                <a:latin typeface="Arial"/>
                <a:cs typeface="Arial"/>
              </a:rPr>
              <a:t>ou will follow us on Facebook at the CDE and on Twitter @CDE_SEL.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88F63-9FDF-44ED-A025-DC21EFE06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26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Presenter:</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We also have three very special guest speakers, Aaron Bryan, Arts Director for the Fresno County Superintendent of Schools; T</a:t>
            </a:r>
            <a:r>
              <a:rPr lang="en-US" kern="1200">
                <a:effectLst/>
                <a:latin typeface="Arial" panose="020B0604020202020204" pitchFamily="34" charset="0"/>
                <a:cs typeface="Arial" panose="020B0604020202020204" pitchFamily="34" charset="0"/>
              </a:rPr>
              <a:t>ony Sanders, A</a:t>
            </a:r>
            <a:r>
              <a:rPr lang="en-US">
                <a:latin typeface="Arial" panose="020B0604020202020204" pitchFamily="34" charset="0"/>
                <a:cs typeface="Arial" panose="020B0604020202020204" pitchFamily="34" charset="0"/>
              </a:rPr>
              <a:t>rts teacher and administrator at </a:t>
            </a:r>
            <a:r>
              <a:rPr lang="en-US" kern="1200">
                <a:effectLst/>
                <a:latin typeface="Arial" panose="020B0604020202020204" pitchFamily="34" charset="0"/>
                <a:cs typeface="Arial" panose="020B0604020202020204" pitchFamily="34" charset="0"/>
              </a:rPr>
              <a:t>Big Picture Educational Academy </a:t>
            </a:r>
            <a:r>
              <a:rPr lang="en-US">
                <a:latin typeface="Arial" panose="020B0604020202020204" pitchFamily="34" charset="0"/>
                <a:cs typeface="Arial" panose="020B0604020202020204" pitchFamily="34" charset="0"/>
              </a:rPr>
              <a:t>(</a:t>
            </a:r>
            <a:r>
              <a:rPr lang="en-US" kern="1200">
                <a:effectLst/>
                <a:latin typeface="Arial" panose="020B0604020202020204" pitchFamily="34" charset="0"/>
                <a:cs typeface="Arial" panose="020B0604020202020204" pitchFamily="34" charset="0"/>
              </a:rPr>
              <a:t>Fresno</a:t>
            </a:r>
            <a:r>
              <a:rPr lang="en-US">
                <a:latin typeface="Arial" panose="020B0604020202020204" pitchFamily="34" charset="0"/>
                <a:cs typeface="Arial" panose="020B0604020202020204" pitchFamily="34" charset="0"/>
              </a:rPr>
              <a:t> County); and Michael Gray, a teacher at Poly High School in Long Beach.</a:t>
            </a:r>
          </a:p>
        </p:txBody>
      </p:sp>
      <p:sp>
        <p:nvSpPr>
          <p:cNvPr id="4" name="Slide Number Placeholder 3"/>
          <p:cNvSpPr>
            <a:spLocks noGrp="1"/>
          </p:cNvSpPr>
          <p:nvPr>
            <p:ph type="sldNum" sz="quarter" idx="5"/>
          </p:nvPr>
        </p:nvSpPr>
        <p:spPr/>
        <p:txBody>
          <a:bodyPr/>
          <a:lstStyle/>
          <a:p>
            <a:fld id="{48CAEF99-E8A8-43C2-883B-155CCDFBD595}" type="slidenum">
              <a:rPr lang="en-US" smtClean="0"/>
              <a:t>5</a:t>
            </a:fld>
            <a:endParaRPr lang="en-US"/>
          </a:p>
        </p:txBody>
      </p:sp>
    </p:spTree>
    <p:extLst>
      <p:ext uri="{BB962C8B-B14F-4D97-AF65-F5344CB8AC3E}">
        <p14:creationId xmlns:p14="http://schemas.microsoft.com/office/powerpoint/2010/main" val="63456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Presenter: </a:t>
            </a:r>
          </a:p>
          <a:p>
            <a:endParaRPr lang="en-US">
              <a:latin typeface="Arial" panose="020B0604020202020204" pitchFamily="34" charset="0"/>
              <a:cs typeface="Arial" panose="020B0604020202020204" pitchFamily="34" charset="0"/>
            </a:endParaRPr>
          </a:p>
          <a:p>
            <a:pPr>
              <a:defRPr/>
            </a:pPr>
            <a:r>
              <a:rPr lang="en-US">
                <a:latin typeface="Arial" panose="020B0604020202020204" pitchFamily="34" charset="0"/>
                <a:cs typeface="Arial" panose="020B0604020202020204" pitchFamily="34" charset="0"/>
              </a:rPr>
              <a:t>In today’s webinar, we will begin with a welcoming ritual. Next we will learn about SEL. Finally, we will engage in what is called an optimistic closure. Finally, we will open up for questions and provide answers.</a:t>
            </a:r>
          </a:p>
          <a:p>
            <a:pPr>
              <a:spcAft>
                <a:spcPts val="1200"/>
              </a:spcAft>
              <a:defRPr/>
            </a:pPr>
            <a:endParaRPr lang="en-US">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7856-07F8-4024-BFBC-3B40A5618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23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atin typeface="Arial" panose="020B0604020202020204" pitchFamily="34" charset="0"/>
                <a:cs typeface="Arial" panose="020B0604020202020204" pitchFamily="34" charset="0"/>
              </a:rPr>
              <a:t>Presenter: </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[Read from slide.]</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We want to start by acknowledging that youth are already doing this work with their teachers, you just may be using different language or terminology when you talk about it.  </a:t>
            </a:r>
          </a:p>
          <a:p>
            <a:endParaRPr lang="en-US">
              <a:cs typeface="Calibri"/>
            </a:endParaRPr>
          </a:p>
        </p:txBody>
      </p:sp>
      <p:sp>
        <p:nvSpPr>
          <p:cNvPr id="4" name="Slide Number Placeholder 3"/>
          <p:cNvSpPr>
            <a:spLocks noGrp="1"/>
          </p:cNvSpPr>
          <p:nvPr>
            <p:ph type="sldNum" sz="quarter" idx="5"/>
          </p:nvPr>
        </p:nvSpPr>
        <p:spPr/>
        <p:txBody>
          <a:bodyPr/>
          <a:lstStyle/>
          <a:p>
            <a:fld id="{48CAEF99-E8A8-43C2-883B-155CCDFBD595}" type="slidenum">
              <a:rPr lang="en-US" smtClean="0"/>
              <a:t>7</a:t>
            </a:fld>
            <a:endParaRPr lang="en-US"/>
          </a:p>
        </p:txBody>
      </p:sp>
    </p:spTree>
    <p:extLst>
      <p:ext uri="{BB962C8B-B14F-4D97-AF65-F5344CB8AC3E}">
        <p14:creationId xmlns:p14="http://schemas.microsoft.com/office/powerpoint/2010/main" val="296001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0">
                <a:latin typeface="Arial" panose="020B0604020202020204" pitchFamily="34" charset="0"/>
                <a:cs typeface="Arial" panose="020B0604020202020204" pitchFamily="34" charset="0"/>
              </a:rPr>
              <a:t>Aaron:</a:t>
            </a:r>
          </a:p>
          <a:p>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Before we get started with our content, we would like to check</a:t>
            </a:r>
            <a:r>
              <a:rPr lang="en-US" baseline="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in with you to see how you are doing. Mindfulness activities like these at the start of the day or at mealtimes can be a quick but effective way to check in with yourself and your family. </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One of the important points we are going to hear about today is that we can teach ourselves to think about our thoughts, what is called metacognition, and to learn techniques for acknowledging thoughts we are having and then move forward with the task at hand. We must practice these skills in order to effectively manage the many competing interests in our daily lives. My team and I have developed what we call “Mindful Minute” exercises. </a:t>
            </a:r>
            <a:r>
              <a:rPr lang="en-US" b="0" i="0" u="none" strike="noStrike" kern="1200">
                <a:effectLst/>
                <a:latin typeface="Arial" panose="020B0604020202020204" pitchFamily="34" charset="0"/>
                <a:cs typeface="Arial" panose="020B0604020202020204" pitchFamily="34" charset="0"/>
              </a:rPr>
              <a:t>These are creative ways in which we can engage in mindfulness, beyond breathing activities, but that can still be accomplished quickly and effectively. “Mindful Minutes” are meant to be focusing activities, giving your brain a chance to reset and prepare for what’s next. You can do an activity like this anytime you feel you need a breather, or you’re getting ready to jump into some activity that is going to require your full and focused attention. So, let’s jump right into a simple movement activity called “Hinges.”</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  </a:t>
            </a:r>
            <a:r>
              <a:rPr lang="en-US" b="0" i="0" u="none" strike="noStrike" kern="1200">
                <a:effectLst/>
                <a:latin typeface="Arial" panose="020B0604020202020204" pitchFamily="34" charset="0"/>
                <a:cs typeface="Arial" panose="020B0604020202020204" pitchFamily="34" charset="0"/>
              </a:rPr>
              <a:t>Face the palms of your hands towards each other. </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  </a:t>
            </a:r>
            <a:r>
              <a:rPr lang="en-US" b="0" i="0" u="none" strike="noStrike" kern="1200">
                <a:effectLst/>
                <a:latin typeface="Arial" panose="020B0604020202020204" pitchFamily="34" charset="0"/>
                <a:cs typeface="Arial" panose="020B0604020202020204" pitchFamily="34" charset="0"/>
              </a:rPr>
              <a:t>In just a moment I’m going to ask you to inhale deeply. As you slowly exhale, I invite you to move something on your right hand that hinges, for example your fingers or wrists as I count to 8.</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  </a:t>
            </a:r>
            <a:r>
              <a:rPr lang="en-US" b="0" i="0" u="none" strike="noStrike" kern="1200">
                <a:effectLst/>
                <a:latin typeface="Arial" panose="020B0604020202020204" pitchFamily="34" charset="0"/>
                <a:cs typeface="Arial" panose="020B0604020202020204" pitchFamily="34" charset="0"/>
              </a:rPr>
              <a:t>So now, inhale deeply…</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  </a:t>
            </a:r>
            <a:r>
              <a:rPr lang="en-US" b="0" i="0" u="none" strike="noStrike" kern="1200">
                <a:effectLst/>
                <a:latin typeface="Arial" panose="020B0604020202020204" pitchFamily="34" charset="0"/>
                <a:cs typeface="Arial" panose="020B0604020202020204" pitchFamily="34" charset="0"/>
              </a:rPr>
              <a:t>Exhale...1...2...3...4...5...6...7...8</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  </a:t>
            </a:r>
            <a:r>
              <a:rPr lang="en-US" b="0" i="0" u="none" strike="noStrike" kern="1200">
                <a:effectLst/>
                <a:latin typeface="Arial" panose="020B0604020202020204" pitchFamily="34" charset="0"/>
                <a:cs typeface="Arial" panose="020B0604020202020204" pitchFamily="34" charset="0"/>
              </a:rPr>
              <a:t>Take another deep breath in and as you slowly exhale, move something that hinges on your left hand as I count.</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  </a:t>
            </a:r>
            <a:r>
              <a:rPr lang="en-US" b="0" i="0" u="none" strike="noStrike" kern="1200">
                <a:effectLst/>
                <a:latin typeface="Arial" panose="020B0604020202020204" pitchFamily="34" charset="0"/>
                <a:cs typeface="Arial" panose="020B0604020202020204" pitchFamily="34" charset="0"/>
              </a:rPr>
              <a:t>Exhale...1...2...3...4...5...6...7...8</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  </a:t>
            </a:r>
            <a:r>
              <a:rPr lang="en-US" b="0" i="0" u="none" strike="noStrike" kern="1200">
                <a:effectLst/>
                <a:latin typeface="Arial" panose="020B0604020202020204" pitchFamily="34" charset="0"/>
                <a:cs typeface="Arial" panose="020B0604020202020204" pitchFamily="34" charset="0"/>
              </a:rPr>
              <a:t>Another deep breath in</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  </a:t>
            </a:r>
            <a:r>
              <a:rPr lang="en-US" b="0" i="0" u="none" strike="noStrike" kern="1200">
                <a:effectLst/>
                <a:latin typeface="Arial" panose="020B0604020202020204" pitchFamily="34" charset="0"/>
                <a:cs typeface="Arial" panose="020B0604020202020204" pitchFamily="34" charset="0"/>
              </a:rPr>
              <a:t>Exhale slowly and move something on your arms that hinges.</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  </a:t>
            </a:r>
            <a:r>
              <a:rPr lang="en-US" b="0" i="0" u="none" strike="noStrike" kern="1200">
                <a:effectLst/>
                <a:latin typeface="Arial" panose="020B0604020202020204" pitchFamily="34" charset="0"/>
                <a:cs typeface="Arial" panose="020B0604020202020204" pitchFamily="34" charset="0"/>
              </a:rPr>
              <a:t>Exhale...1...2...3...4...5...6...7...8</a:t>
            </a:r>
          </a:p>
          <a:p>
            <a:pPr>
              <a:spcAft>
                <a:spcPts val="1200"/>
              </a:spcAft>
            </a:pPr>
            <a:endParaRPr lang="en-US">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  </a:t>
            </a:r>
            <a:r>
              <a:rPr lang="en-US" b="0" i="0" u="none" strike="noStrike" kern="1200">
                <a:effectLst/>
                <a:latin typeface="Arial" panose="020B0604020202020204" pitchFamily="34" charset="0"/>
                <a:cs typeface="Arial" panose="020B0604020202020204" pitchFamily="34" charset="0"/>
              </a:rPr>
              <a:t>And one final breath in, exhaling slowly and moving anything above the waist that hinges.</a:t>
            </a:r>
          </a:p>
          <a:p>
            <a:pPr>
              <a:spcAft>
                <a:spcPts val="1200"/>
              </a:spcAft>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  </a:t>
            </a:r>
            <a:r>
              <a:rPr lang="en-US" b="0" i="0" u="none" strike="noStrike" kern="1200">
                <a:effectLst/>
                <a:latin typeface="Arial" panose="020B0604020202020204" pitchFamily="34" charset="0"/>
                <a:cs typeface="Arial" panose="020B0604020202020204" pitchFamily="34" charset="0"/>
              </a:rPr>
              <a:t>Exhale...1...2...3...4...5...6...7...8</a:t>
            </a:r>
            <a:endParaRPr lang="en-US">
              <a:latin typeface="Arial" panose="020B0604020202020204" pitchFamily="34" charset="0"/>
              <a:cs typeface="Arial" panose="020B0604020202020204" pitchFamily="34" charset="0"/>
            </a:endParaRPr>
          </a:p>
          <a:p>
            <a:br>
              <a:rPr lang="en-US">
                <a:latin typeface="Arial" panose="020B0604020202020204" pitchFamily="34" charset="0"/>
                <a:cs typeface="Arial" panose="020B0604020202020204" pitchFamily="34" charset="0"/>
              </a:rPr>
            </a:br>
            <a:r>
              <a:rPr lang="en-US" b="0" i="0" u="none" strike="noStrike" kern="1200">
                <a:effectLst/>
                <a:latin typeface="Arial" panose="020B0604020202020204" pitchFamily="34" charset="0"/>
                <a:cs typeface="Arial" panose="020B0604020202020204" pitchFamily="34" charset="0"/>
              </a:rPr>
              <a:t>Thank you for participating in this “Mindful Minute” exercise.</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Image source: </a:t>
            </a:r>
            <a:r>
              <a:rPr lang="en-US">
                <a:latin typeface="Arial" panose="020B0604020202020204" pitchFamily="34" charset="0"/>
                <a:cs typeface="Arial" panose="020B0604020202020204" pitchFamily="34" charset="0"/>
                <a:hlinkClick r:id="rId3"/>
              </a:rPr>
              <a:t>https://thenounproject.com/search/?q=66159&amp;i&amp;i=66159</a:t>
            </a:r>
            <a:endParaRPr lang="en-US">
              <a:latin typeface="Arial" panose="020B0604020202020204" pitchFamily="34" charset="0"/>
              <a:cs typeface="Arial" panose="020B0604020202020204" pitchFamily="34" charset="0"/>
            </a:endParaRPr>
          </a:p>
          <a:p>
            <a:pPr>
              <a:spcAft>
                <a:spcPts val="1200"/>
              </a:spcAft>
            </a:pPr>
            <a:endParaRPr lang="en-US" b="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88F63-9FDF-44ED-A025-DC21EFE06F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91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8b5434b3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8b5434b3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1200"/>
              </a:spcAft>
            </a:pPr>
            <a:r>
              <a:rPr lang="en-US" b="0">
                <a:latin typeface="Arial" panose="020B0604020202020204" pitchFamily="34" charset="0"/>
                <a:cs typeface="Arial" panose="020B0604020202020204" pitchFamily="34" charset="0"/>
              </a:rPr>
              <a:t>Aaron:</a:t>
            </a:r>
          </a:p>
          <a:p>
            <a:pPr>
              <a:spcAft>
                <a:spcPts val="1200"/>
              </a:spcAft>
            </a:pPr>
            <a:endParaRPr lang="en-US" b="1">
              <a:latin typeface="Arial" panose="020B0604020202020204" pitchFamily="34" charset="0"/>
              <a:cs typeface="Arial" panose="020B0604020202020204" pitchFamily="34" charset="0"/>
            </a:endParaRPr>
          </a:p>
          <a:p>
            <a:pPr>
              <a:spcAft>
                <a:spcPts val="1200"/>
              </a:spcAft>
            </a:pPr>
            <a:r>
              <a:rPr lang="en-US">
                <a:latin typeface="Arial" panose="020B0604020202020204" pitchFamily="34" charset="0"/>
                <a:cs typeface="Arial" panose="020B0604020202020204" pitchFamily="34" charset="0"/>
              </a:rPr>
              <a:t>Many young people are wondering what SEL is and how it can help them. It is possible that you are already engaging in SEL strategies and skills. SEL, is how people process and manage emotions, set and achieve positive goals, feel and show empathy for others, establish and maintain positive relationships, and make responsible decisions. SEL is very important, and has become even more important due to this Pandemic, wildfires raging around our state, and the racial injustice and social unrest that are highly visible this year.</a:t>
            </a:r>
          </a:p>
          <a:p>
            <a:pPr>
              <a:spcAft>
                <a:spcPts val="1200"/>
              </a:spcAft>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SEL is something that is taught in different settings. Students receive a lot of SEL at school by either their teacher(s), school counselor, staff, and even their peers.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SEL can also be something that continues in the home. With the Pandemic, students are engaging in distance learning and it is very important to also maintain the SEL in the home. SEL also helps prevent bullying and protect kids from abuse. SEL helps promote kindness and healthy social skills. And SEL is a natural byproduct of creativity and high-quality arts education. Students who participate in the arts and regularly engage their creativity develop stronger self-awareness, self-management, social awareness, relationship skills, and exhibit responsible decision-making.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This isn’t an accident. This is because the arts directly impact the brain...when we engage in creativity, we’re engaging the prefrontal cortex, which has been implicated in planning complex cognitive behavior, personality expression, decision making, stress management, and moderating social behavior. Engaging in creativity directly impacts this region of the brain and can help us better support our social emotional development. So, why is it important for young people to understand this?</a:t>
            </a:r>
          </a:p>
          <a:p>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0" lvl="0" indent="0" algn="l">
              <a:spcBef>
                <a:spcPts val="0"/>
              </a:spcBef>
              <a:spcAft>
                <a:spcPts val="1200"/>
              </a:spcAft>
              <a:buNone/>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72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a:solidFill>
                  <a:schemeClr val="accent5">
                    <a:lumMod val="50000"/>
                  </a:schemeClr>
                </a:solidFill>
              </a:rPr>
              <a:t>CALIFORNIA DEPARTMENT OF EDUCATION</a:t>
            </a:r>
          </a:p>
          <a:p>
            <a:r>
              <a:rPr lang="en-US" sz="1400">
                <a:solidFill>
                  <a:schemeClr val="accent5">
                    <a:lumMod val="50000"/>
                  </a:schemeClr>
                </a:solidFill>
              </a:rPr>
              <a:t>Tony Thurmond, State Superintendent</a:t>
            </a:r>
            <a:r>
              <a:rPr lang="en-US" sz="1400" baseline="0">
                <a:solidFill>
                  <a:schemeClr val="accent5">
                    <a:lumMod val="50000"/>
                  </a:schemeClr>
                </a:solidFill>
              </a:rPr>
              <a:t> of Public Instruction</a:t>
            </a:r>
            <a:endParaRPr lang="en-US" sz="1400">
              <a:solidFill>
                <a:schemeClr val="accent5">
                  <a:lumMod val="50000"/>
                </a:schemeClr>
              </a:solidFill>
            </a:endParaRPr>
          </a:p>
        </p:txBody>
      </p:sp>
    </p:spTree>
    <p:extLst>
      <p:ext uri="{BB962C8B-B14F-4D97-AF65-F5344CB8AC3E}">
        <p14:creationId xmlns:p14="http://schemas.microsoft.com/office/powerpoint/2010/main" val="11458954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B7A25-4EDB-4B00-9BE5-8217FB20EA27}"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01754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B7A25-4EDB-4B00-9BE5-8217FB20EA27}"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56482584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 Large Asset Frame Left">
  <p:cSld name="Content Slide - Large Asset Frame Left">
    <p:spTree>
      <p:nvGrpSpPr>
        <p:cNvPr id="1" name="Shape 95"/>
        <p:cNvGrpSpPr/>
        <p:nvPr/>
      </p:nvGrpSpPr>
      <p:grpSpPr>
        <a:xfrm>
          <a:off x="0" y="0"/>
          <a:ext cx="0" cy="0"/>
          <a:chOff x="0" y="0"/>
          <a:chExt cx="0" cy="0"/>
        </a:xfrm>
      </p:grpSpPr>
      <p:sp>
        <p:nvSpPr>
          <p:cNvPr id="4" name="Google Shape;96;g81ad8d5321_0_482">
            <a:extLst>
              <a:ext uri="{FF2B5EF4-FFF2-40B4-BE49-F238E27FC236}">
                <a16:creationId xmlns:a16="http://schemas.microsoft.com/office/drawing/2014/main" id="{DC23B35C-F0DC-4CEF-941B-7F4E1181B2E1}"/>
              </a:ext>
            </a:extLst>
          </p:cNvPr>
          <p:cNvSpPr txBox="1">
            <a:spLocks noChangeArrowheads="1"/>
          </p:cNvSpPr>
          <p:nvPr/>
        </p:nvSpPr>
        <p:spPr bwMode="auto">
          <a:xfrm>
            <a:off x="361950" y="6424613"/>
            <a:ext cx="407988" cy="292100"/>
          </a:xfrm>
          <a:prstGeom prst="rect">
            <a:avLst/>
          </a:prstGeom>
          <a:noFill/>
          <a:ln>
            <a:noFill/>
          </a:ln>
        </p:spPr>
        <p:txBody>
          <a:bodyPr lIns="91425" tIns="45700" rIns="91425" bIns="45700" anchor="ctr" anchorCtr="1"/>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fld id="{D59E0383-A826-4925-90D6-A32870A7B284}" type="slidenum">
              <a:rPr lang="en-US" altLang="en-US" sz="1300" b="1" smtClean="0">
                <a:solidFill>
                  <a:srgbClr val="FFFFFF"/>
                </a:solidFill>
                <a:latin typeface="Trebuchet MS" panose="020B0603020202020204" pitchFamily="34" charset="0"/>
                <a:sym typeface="Trebuchet MS" panose="020B0603020202020204" pitchFamily="34" charset="0"/>
              </a:rPr>
              <a:pPr eaLnBrk="1" hangingPunct="1">
                <a:buClr>
                  <a:srgbClr val="000000"/>
                </a:buClr>
                <a:buFont typeface="Arial" panose="020B0604020202020204" pitchFamily="34" charset="0"/>
                <a:buNone/>
                <a:defRPr/>
              </a:pPr>
              <a:t>‹#›</a:t>
            </a:fld>
            <a:endParaRPr lang="en-US" altLang="en-US" sz="1300" b="1">
              <a:solidFill>
                <a:srgbClr val="FFFFFF"/>
              </a:solidFill>
              <a:latin typeface="Trebuchet MS" panose="020B0603020202020204" pitchFamily="34" charset="0"/>
              <a:sym typeface="Trebuchet MS" panose="020B0603020202020204" pitchFamily="34" charset="0"/>
            </a:endParaRPr>
          </a:p>
        </p:txBody>
      </p:sp>
      <p:sp>
        <p:nvSpPr>
          <p:cNvPr id="97" name="Google Shape;97;g81ad8d5321_0_482"/>
          <p:cNvSpPr txBox="1">
            <a:spLocks noGrp="1"/>
          </p:cNvSpPr>
          <p:nvPr>
            <p:ph type="title"/>
          </p:nvPr>
        </p:nvSpPr>
        <p:spPr>
          <a:xfrm>
            <a:off x="596685" y="338294"/>
            <a:ext cx="11029200" cy="1325700"/>
          </a:xfrm>
          <a:prstGeom prst="rect">
            <a:avLst/>
          </a:prstGeom>
          <a:noFill/>
          <a:ln>
            <a:noFill/>
          </a:ln>
        </p:spPr>
        <p:txBody>
          <a:bodyPr spcFirstLastPara="1" bIns="0" anchor="b">
            <a:noAutofit/>
          </a:bodyPr>
          <a:lstStyle>
            <a:lvl1pPr lvl="0" algn="l" rtl="0">
              <a:lnSpc>
                <a:spcPct val="90000"/>
              </a:lnSpc>
              <a:spcBef>
                <a:spcPts val="0"/>
              </a:spcBef>
              <a:spcAft>
                <a:spcPts val="0"/>
              </a:spcAft>
              <a:buClr>
                <a:schemeClr val="dk1"/>
              </a:buClr>
              <a:buSzPts val="4500"/>
              <a:buFont typeface="Corbel"/>
              <a:buNone/>
              <a:defRPr/>
            </a:lvl1pPr>
            <a:lvl2pPr lvl="1" rtl="0">
              <a:spcBef>
                <a:spcPts val="6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81ad8d5321_0_482"/>
          <p:cNvSpPr txBox="1">
            <a:spLocks noGrp="1"/>
          </p:cNvSpPr>
          <p:nvPr>
            <p:ph type="body" idx="1"/>
          </p:nvPr>
        </p:nvSpPr>
        <p:spPr>
          <a:xfrm>
            <a:off x="8686800" y="3866827"/>
            <a:ext cx="2939100" cy="2145600"/>
          </a:xfrm>
          <a:prstGeom prst="rect">
            <a:avLst/>
          </a:prstGeom>
          <a:noFill/>
          <a:ln>
            <a:noFill/>
          </a:ln>
        </p:spPr>
        <p:txBody>
          <a:bodyPr spcFirstLastPara="1">
            <a:noAutofit/>
          </a:bodyPr>
          <a:lstStyle>
            <a:lvl1pPr marL="457200" lvl="0" indent="-342900" algn="l" rtl="0">
              <a:lnSpc>
                <a:spcPct val="102000"/>
              </a:lnSpc>
              <a:spcBef>
                <a:spcPts val="1000"/>
              </a:spcBef>
              <a:spcAft>
                <a:spcPts val="0"/>
              </a:spcAft>
              <a:buClr>
                <a:schemeClr val="dk2"/>
              </a:buClr>
              <a:buSzPts val="1800"/>
              <a:buFont typeface="Arial"/>
              <a:buChar char="•"/>
              <a:defRPr sz="1800" b="1"/>
            </a:lvl1pPr>
            <a:lvl2pPr marL="914400" lvl="1" indent="-381000" algn="l" rtl="0">
              <a:lnSpc>
                <a:spcPct val="90000"/>
              </a:lnSpc>
              <a:spcBef>
                <a:spcPts val="1000"/>
              </a:spcBef>
              <a:spcAft>
                <a:spcPts val="0"/>
              </a:spcAft>
              <a:buClr>
                <a:schemeClr val="dk2"/>
              </a:buClr>
              <a:buSzPts val="2400"/>
              <a:buChar char="-"/>
              <a:defRPr/>
            </a:lvl2pPr>
            <a:lvl3pPr marL="1371600" lvl="2" indent="-342900" algn="l" rtl="0">
              <a:lnSpc>
                <a:spcPct val="90000"/>
              </a:lnSpc>
              <a:spcBef>
                <a:spcPts val="1100"/>
              </a:spcBef>
              <a:spcAft>
                <a:spcPts val="0"/>
              </a:spcAft>
              <a:buClr>
                <a:schemeClr val="accent1"/>
              </a:buClr>
              <a:buSzPts val="1800"/>
              <a:buChar char="▪"/>
              <a:defRPr/>
            </a:lvl3pPr>
            <a:lvl4pPr marL="1828800" lvl="3" indent="-342900" algn="l" rtl="0">
              <a:lnSpc>
                <a:spcPct val="90000"/>
              </a:lnSpc>
              <a:spcBef>
                <a:spcPts val="1100"/>
              </a:spcBef>
              <a:spcAft>
                <a:spcPts val="0"/>
              </a:spcAft>
              <a:buClr>
                <a:schemeClr val="accent1"/>
              </a:buClr>
              <a:buSzPts val="1800"/>
              <a:buChar char="⬥"/>
              <a:defRPr/>
            </a:lvl4pPr>
            <a:lvl5pPr marL="2286000" lvl="4" indent="-342900" algn="l" rtl="0">
              <a:lnSpc>
                <a:spcPct val="90000"/>
              </a:lnSpc>
              <a:spcBef>
                <a:spcPts val="500"/>
              </a:spcBef>
              <a:spcAft>
                <a:spcPts val="0"/>
              </a:spcAft>
              <a:buClr>
                <a:schemeClr val="dk2"/>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6569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09"/>
        <p:cNvGrpSpPr/>
        <p:nvPr/>
      </p:nvGrpSpPr>
      <p:grpSpPr>
        <a:xfrm>
          <a:off x="0" y="0"/>
          <a:ext cx="0" cy="0"/>
          <a:chOff x="0" y="0"/>
          <a:chExt cx="0" cy="0"/>
        </a:xfrm>
      </p:grpSpPr>
      <p:sp>
        <p:nvSpPr>
          <p:cNvPr id="110" name="Google Shape;110;p35"/>
          <p:cNvSpPr txBox="1">
            <a:spLocks noGrp="1"/>
          </p:cNvSpPr>
          <p:nvPr>
            <p:ph type="ctrTitle"/>
          </p:nvPr>
        </p:nvSpPr>
        <p:spPr>
          <a:xfrm>
            <a:off x="914401" y="304803"/>
            <a:ext cx="7834489" cy="10498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11" name="Google Shape;111;p35"/>
          <p:cNvSpPr txBox="1">
            <a:spLocks noGrp="1"/>
          </p:cNvSpPr>
          <p:nvPr>
            <p:ph type="body" idx="1"/>
          </p:nvPr>
        </p:nvSpPr>
        <p:spPr>
          <a:xfrm>
            <a:off x="3838225" y="2192867"/>
            <a:ext cx="7845777" cy="436257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24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5"/>
          <p:cNvSpPr txBox="1">
            <a:spLocks noGrp="1"/>
          </p:cNvSpPr>
          <p:nvPr>
            <p:ph type="body" idx="2"/>
          </p:nvPr>
        </p:nvSpPr>
        <p:spPr>
          <a:xfrm>
            <a:off x="914400" y="1447800"/>
            <a:ext cx="8692445" cy="3810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60C0B9"/>
              </a:buClr>
              <a:buSzPts val="2800"/>
              <a:buChar char="•"/>
              <a:defRPr>
                <a:solidFill>
                  <a:srgbClr val="60C0B9"/>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9363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B7A25-4EDB-4B00-9BE5-8217FB20EA27}"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6920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B7A25-4EDB-4B00-9BE5-8217FB20EA27}"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085262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CB7A25-4EDB-4B00-9BE5-8217FB20EA27}"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1569938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CB7A25-4EDB-4B00-9BE5-8217FB20EA27}"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7905204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CB7A25-4EDB-4B00-9BE5-8217FB20EA27}"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9136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B7A25-4EDB-4B00-9BE5-8217FB20EA27}"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5281896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CB7A25-4EDB-4B00-9BE5-8217FB20EA27}"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5102768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CB7A25-4EDB-4B00-9BE5-8217FB20EA27}"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03119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9882610"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1235115" y="219919"/>
            <a:ext cx="9721770" cy="6318993"/>
          </a:xfrm>
          <a:prstGeom prst="roundRect">
            <a:avLst>
              <a:gd name="adj" fmla="val 494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B7A25-4EDB-4B00-9BE5-8217FB20EA27}" type="datetimeFigureOut">
              <a:rPr lang="en-US" smtClean="0"/>
              <a:t>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BC29B-CD14-4172-9B93-F334EF7BA94E}" type="slidenum">
              <a:rPr lang="en-US" smtClean="0"/>
              <a:t>‹#›</a:t>
            </a:fld>
            <a:endParaRPr lang="en-US"/>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3820" y="5389202"/>
            <a:ext cx="1294916" cy="1294916"/>
          </a:xfrm>
          <a:prstGeom prst="rect">
            <a:avLst/>
          </a:prstGeom>
        </p:spPr>
      </p:pic>
    </p:spTree>
    <p:extLst>
      <p:ext uri="{BB962C8B-B14F-4D97-AF65-F5344CB8AC3E}">
        <p14:creationId xmlns:p14="http://schemas.microsoft.com/office/powerpoint/2010/main" val="2847907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PLYuHS-U_4o" TargetMode="External"/><Relationship Id="rId4" Type="http://schemas.openxmlformats.org/officeDocument/2006/relationships/hyperlink" Target="https://youtu.be/PLYuHS-U_4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V8Iz7ZuXZL4" TargetMode="External"/><Relationship Id="rId5" Type="http://schemas.openxmlformats.org/officeDocument/2006/relationships/hyperlink" Target="https://www.youtube.com/watch?v=V8Iz7ZuXZL4&amp;feature=emb_logo" TargetMode="Externa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www.byanyothernerd.com/2013/03/when-lightbulb-flickers.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video" Target="https://www.youtube.com/embed/n5JQIUfLaoc?feature=oembed" TargetMode="External"/><Relationship Id="rId6" Type="http://schemas.openxmlformats.org/officeDocument/2006/relationships/hyperlink" Target="https://youtu.be/n5JQIUfLaoc" TargetMode="External"/><Relationship Id="rId5" Type="http://schemas.openxmlformats.org/officeDocument/2006/relationships/image" Target="../media/image31.jpe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cde.ca.gov/ci/se/seldistance.asp"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twitter.com/cde_sel?lang=en"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5163"/>
            <a:ext cx="9144000" cy="2387600"/>
          </a:xfrm>
        </p:spPr>
        <p:txBody>
          <a:bodyPr>
            <a:normAutofit fontScale="90000"/>
          </a:bodyPr>
          <a:lstStyle/>
          <a:p>
            <a:r>
              <a:rPr lang="en-US" dirty="0"/>
              <a:t>Social and Emotional Distance Learning </a:t>
            </a:r>
            <a:br>
              <a:rPr lang="en-US" dirty="0"/>
            </a:br>
            <a:r>
              <a:rPr lang="en-US" dirty="0"/>
              <a:t>Webinar Series</a:t>
            </a:r>
          </a:p>
        </p:txBody>
      </p:sp>
      <p:sp>
        <p:nvSpPr>
          <p:cNvPr id="3" name="Subtitle 2"/>
          <p:cNvSpPr>
            <a:spLocks noGrp="1"/>
          </p:cNvSpPr>
          <p:nvPr>
            <p:ph type="subTitle" idx="1"/>
          </p:nvPr>
        </p:nvSpPr>
        <p:spPr>
          <a:xfrm>
            <a:off x="1524000" y="3303916"/>
            <a:ext cx="9144000" cy="2068183"/>
          </a:xfrm>
        </p:spPr>
        <p:txBody>
          <a:bodyPr vert="horz" lIns="91440" tIns="45720" rIns="91440" bIns="45720" rtlCol="0" anchor="t">
            <a:noAutofit/>
          </a:bodyPr>
          <a:lstStyle/>
          <a:p>
            <a:r>
              <a:rPr lang="en-US" sz="3200" dirty="0">
                <a:cs typeface="Arial"/>
              </a:rPr>
              <a:t>Engaging Youth and Building Life Skills</a:t>
            </a:r>
          </a:p>
          <a:p>
            <a:endParaRPr lang="en-US" sz="1200" dirty="0"/>
          </a:p>
          <a:p>
            <a:r>
              <a:rPr lang="en-US" sz="3200" dirty="0"/>
              <a:t>Session 4: Youth</a:t>
            </a:r>
          </a:p>
          <a:p>
            <a:r>
              <a:rPr lang="en-US" sz="3200" dirty="0">
                <a:cs typeface="Arial"/>
              </a:rPr>
              <a:t>October 5, 2020</a:t>
            </a:r>
          </a:p>
        </p:txBody>
      </p:sp>
    </p:spTree>
    <p:extLst>
      <p:ext uri="{BB962C8B-B14F-4D97-AF65-F5344CB8AC3E}">
        <p14:creationId xmlns:p14="http://schemas.microsoft.com/office/powerpoint/2010/main" val="330244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3" name="Title 1">
            <a:extLst>
              <a:ext uri="{FF2B5EF4-FFF2-40B4-BE49-F238E27FC236}">
                <a16:creationId xmlns:a16="http://schemas.microsoft.com/office/drawing/2014/main" id="{D9229C4B-4D6A-4C2B-93EE-4D390710552B}"/>
              </a:ext>
            </a:extLst>
          </p:cNvPr>
          <p:cNvSpPr>
            <a:spLocks noGrp="1"/>
          </p:cNvSpPr>
          <p:nvPr>
            <p:ph type="title"/>
          </p:nvPr>
        </p:nvSpPr>
        <p:spPr>
          <a:xfrm>
            <a:off x="1356167" y="362761"/>
            <a:ext cx="9479666" cy="1085039"/>
          </a:xfrm>
        </p:spPr>
        <p:txBody>
          <a:bodyPr>
            <a:normAutofit/>
          </a:bodyPr>
          <a:lstStyle/>
          <a:p>
            <a:pPr algn="ctr">
              <a:lnSpc>
                <a:spcPct val="100000"/>
              </a:lnSpc>
              <a:spcAft>
                <a:spcPts val="1200"/>
              </a:spcAft>
            </a:pPr>
            <a:r>
              <a:rPr lang="en-US" sz="4800" dirty="0">
                <a:solidFill>
                  <a:srgbClr val="9C5509"/>
                </a:solidFill>
                <a:ea typeface="Oswald"/>
                <a:cs typeface="Oswald"/>
                <a:sym typeface="Oswald"/>
              </a:rPr>
              <a:t>Dr. Daniel Siegel</a:t>
            </a:r>
            <a:endParaRPr lang="en-US" sz="4800" dirty="0">
              <a:solidFill>
                <a:srgbClr val="9C5509"/>
              </a:solidFill>
            </a:endParaRPr>
          </a:p>
        </p:txBody>
      </p:sp>
      <p:sp>
        <p:nvSpPr>
          <p:cNvPr id="4" name="Content Placeholder 2">
            <a:extLst>
              <a:ext uri="{FF2B5EF4-FFF2-40B4-BE49-F238E27FC236}">
                <a16:creationId xmlns:a16="http://schemas.microsoft.com/office/drawing/2014/main" id="{9182D3A9-B315-4D55-9B00-0E78FEEAE980}"/>
              </a:ext>
            </a:extLst>
          </p:cNvPr>
          <p:cNvSpPr>
            <a:spLocks noGrp="1"/>
          </p:cNvSpPr>
          <p:nvPr>
            <p:ph idx="1"/>
          </p:nvPr>
        </p:nvSpPr>
        <p:spPr>
          <a:xfrm>
            <a:off x="1356167" y="2228445"/>
            <a:ext cx="9479666" cy="3864698"/>
          </a:xfrm>
        </p:spPr>
        <p:txBody>
          <a:bodyPr>
            <a:normAutofit fontScale="92500"/>
          </a:bodyPr>
          <a:lstStyle/>
          <a:p>
            <a:pPr marL="0" indent="0" algn="ctr">
              <a:buNone/>
            </a:pPr>
            <a:r>
              <a:rPr lang="en-US" sz="4400" dirty="0">
                <a:ea typeface="Poiret One"/>
                <a:cs typeface="Poiret One"/>
                <a:sym typeface="Poiret One"/>
              </a:rPr>
              <a:t>Author, and leading expert in pediatric, </a:t>
            </a:r>
            <a:br>
              <a:rPr lang="en-US" sz="4400" dirty="0">
                <a:ea typeface="Poiret One"/>
                <a:cs typeface="Poiret One"/>
                <a:sym typeface="Poiret One"/>
              </a:rPr>
            </a:br>
            <a:r>
              <a:rPr lang="en-US" sz="4400" dirty="0">
                <a:ea typeface="Poiret One"/>
                <a:cs typeface="Poiret One"/>
                <a:sym typeface="Poiret One"/>
              </a:rPr>
              <a:t>child, adolescent, and adult psychiatry.</a:t>
            </a:r>
            <a:br>
              <a:rPr lang="en-US" sz="4400" i="1" dirty="0">
                <a:ea typeface="Poiret One"/>
                <a:cs typeface="Poiret One"/>
                <a:sym typeface="Poiret One"/>
              </a:rPr>
            </a:br>
            <a:endParaRPr lang="en-US" sz="4400" i="1" dirty="0">
              <a:ea typeface="Poiret One"/>
              <a:cs typeface="Poiret One"/>
              <a:sym typeface="Poiret One"/>
            </a:endParaRPr>
          </a:p>
          <a:p>
            <a:pPr marL="0" indent="0" algn="ctr">
              <a:buNone/>
            </a:pPr>
            <a:r>
              <a:rPr lang="en-US" sz="4400" dirty="0"/>
              <a:t>“The major innovations in art, music, technology and science come from adolescent minds.”</a:t>
            </a:r>
          </a:p>
        </p:txBody>
      </p:sp>
    </p:spTree>
    <p:extLst>
      <p:ext uri="{BB962C8B-B14F-4D97-AF65-F5344CB8AC3E}">
        <p14:creationId xmlns:p14="http://schemas.microsoft.com/office/powerpoint/2010/main" val="4226461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7B12-A64E-4556-B94A-BFABA9E30482}"/>
              </a:ext>
            </a:extLst>
          </p:cNvPr>
          <p:cNvSpPr>
            <a:spLocks noGrp="1"/>
          </p:cNvSpPr>
          <p:nvPr>
            <p:ph type="title"/>
          </p:nvPr>
        </p:nvSpPr>
        <p:spPr>
          <a:xfrm>
            <a:off x="1330613" y="1598903"/>
            <a:ext cx="9511558" cy="1938382"/>
          </a:xfrm>
        </p:spPr>
        <p:txBody>
          <a:bodyPr/>
          <a:lstStyle/>
          <a:p>
            <a:pPr algn="ctr"/>
            <a:r>
              <a:rPr lang="en-US" dirty="0"/>
              <a:t>Engaging Practice</a:t>
            </a:r>
          </a:p>
        </p:txBody>
      </p:sp>
    </p:spTree>
    <p:extLst>
      <p:ext uri="{BB962C8B-B14F-4D97-AF65-F5344CB8AC3E}">
        <p14:creationId xmlns:p14="http://schemas.microsoft.com/office/powerpoint/2010/main" val="2446086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3" name="Title 1">
            <a:extLst>
              <a:ext uri="{FF2B5EF4-FFF2-40B4-BE49-F238E27FC236}">
                <a16:creationId xmlns:a16="http://schemas.microsoft.com/office/drawing/2014/main" id="{B26CA185-608F-4DE4-A795-1F6612A36218}"/>
              </a:ext>
            </a:extLst>
          </p:cNvPr>
          <p:cNvSpPr>
            <a:spLocks noGrp="1"/>
          </p:cNvSpPr>
          <p:nvPr>
            <p:ph type="title"/>
          </p:nvPr>
        </p:nvSpPr>
        <p:spPr>
          <a:xfrm>
            <a:off x="1354239" y="365125"/>
            <a:ext cx="9479666" cy="1730375"/>
          </a:xfrm>
        </p:spPr>
        <p:txBody>
          <a:bodyPr>
            <a:noAutofit/>
          </a:bodyPr>
          <a:lstStyle/>
          <a:p>
            <a:pPr lvl="0" algn="ctr">
              <a:lnSpc>
                <a:spcPct val="75000"/>
              </a:lnSpc>
              <a:spcBef>
                <a:spcPts val="0"/>
              </a:spcBef>
            </a:pPr>
            <a:r>
              <a:rPr lang="en-US" sz="4800" dirty="0">
                <a:solidFill>
                  <a:srgbClr val="9C5509"/>
                </a:solidFill>
                <a:ea typeface="Oswald"/>
                <a:cs typeface="Oswald"/>
                <a:sym typeface="Oswald"/>
              </a:rPr>
              <a:t>Creative Social and Emotional Strategy (1)</a:t>
            </a:r>
            <a:br>
              <a:rPr lang="en-US" sz="4800" dirty="0">
                <a:solidFill>
                  <a:srgbClr val="9C5509"/>
                </a:solidFill>
                <a:ea typeface="Oswald"/>
                <a:cs typeface="Oswald"/>
                <a:sym typeface="Oswald"/>
              </a:rPr>
            </a:br>
            <a:endParaRPr lang="en-US" sz="3600" dirty="0">
              <a:solidFill>
                <a:srgbClr val="9C5509"/>
              </a:solidFill>
            </a:endParaRPr>
          </a:p>
        </p:txBody>
      </p:sp>
      <p:sp>
        <p:nvSpPr>
          <p:cNvPr id="2" name="Content Placeholder 2">
            <a:extLst>
              <a:ext uri="{FF2B5EF4-FFF2-40B4-BE49-F238E27FC236}">
                <a16:creationId xmlns:a16="http://schemas.microsoft.com/office/drawing/2014/main" id="{6E1CBA2E-5A02-4679-91B2-E06074B59F68}"/>
              </a:ext>
            </a:extLst>
          </p:cNvPr>
          <p:cNvSpPr>
            <a:spLocks noGrp="1"/>
          </p:cNvSpPr>
          <p:nvPr>
            <p:ph idx="1"/>
          </p:nvPr>
        </p:nvSpPr>
        <p:spPr>
          <a:xfrm>
            <a:off x="1354239" y="2095499"/>
            <a:ext cx="9479666" cy="4081463"/>
          </a:xfrm>
        </p:spPr>
        <p:txBody>
          <a:bodyPr>
            <a:normAutofit/>
          </a:bodyPr>
          <a:lstStyle/>
          <a:p>
            <a:pPr marL="0" indent="0" algn="ctr">
              <a:buNone/>
            </a:pPr>
            <a:r>
              <a:rPr lang="en-US" sz="4000" b="1" dirty="0"/>
              <a:t>“My Name, My Identity”</a:t>
            </a:r>
          </a:p>
        </p:txBody>
      </p:sp>
    </p:spTree>
    <p:extLst>
      <p:ext uri="{BB962C8B-B14F-4D97-AF65-F5344CB8AC3E}">
        <p14:creationId xmlns:p14="http://schemas.microsoft.com/office/powerpoint/2010/main" val="2049499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Title 1">
            <a:extLst>
              <a:ext uri="{FF2B5EF4-FFF2-40B4-BE49-F238E27FC236}">
                <a16:creationId xmlns:a16="http://schemas.microsoft.com/office/drawing/2014/main" id="{6C2D5C2C-0B84-4C98-A941-91AF7E4F7BCB}"/>
              </a:ext>
            </a:extLst>
          </p:cNvPr>
          <p:cNvSpPr>
            <a:spLocks noGrp="1"/>
          </p:cNvSpPr>
          <p:nvPr>
            <p:ph type="title"/>
          </p:nvPr>
        </p:nvSpPr>
        <p:spPr>
          <a:xfrm>
            <a:off x="1219200" y="365125"/>
            <a:ext cx="9753600" cy="1325563"/>
          </a:xfrm>
        </p:spPr>
        <p:txBody>
          <a:bodyPr>
            <a:noAutofit/>
          </a:bodyPr>
          <a:lstStyle/>
          <a:p>
            <a:pPr lvl="0" algn="ctr">
              <a:lnSpc>
                <a:spcPct val="75000"/>
              </a:lnSpc>
              <a:spcBef>
                <a:spcPts val="0"/>
              </a:spcBef>
            </a:pPr>
            <a:r>
              <a:rPr lang="en-US" sz="4800" dirty="0">
                <a:solidFill>
                  <a:srgbClr val="9C5509"/>
                </a:solidFill>
                <a:ea typeface="Oswald"/>
                <a:cs typeface="Oswald"/>
                <a:sym typeface="Oswald"/>
              </a:rPr>
              <a:t>Creative Social and Emotional Strategy (2)</a:t>
            </a:r>
            <a:endParaRPr lang="en-US" sz="3600" dirty="0">
              <a:solidFill>
                <a:srgbClr val="9C5509"/>
              </a:solidFill>
            </a:endParaRPr>
          </a:p>
        </p:txBody>
      </p:sp>
      <p:sp>
        <p:nvSpPr>
          <p:cNvPr id="4" name="Content Placeholder 2">
            <a:extLst>
              <a:ext uri="{FF2B5EF4-FFF2-40B4-BE49-F238E27FC236}">
                <a16:creationId xmlns:a16="http://schemas.microsoft.com/office/drawing/2014/main" id="{C074781C-0B0D-4AE7-8A04-344FB121389E}"/>
              </a:ext>
            </a:extLst>
          </p:cNvPr>
          <p:cNvSpPr txBox="1">
            <a:spLocks/>
          </p:cNvSpPr>
          <p:nvPr/>
        </p:nvSpPr>
        <p:spPr>
          <a:xfrm>
            <a:off x="1354239" y="1690689"/>
            <a:ext cx="9479666" cy="44862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t>“My Name, My Identity”</a:t>
            </a:r>
          </a:p>
          <a:p>
            <a:pPr marL="0" indent="0" algn="ctr">
              <a:buFont typeface="Arial" panose="020B0604020202020204" pitchFamily="34" charset="0"/>
              <a:buNone/>
            </a:pPr>
            <a:r>
              <a:rPr lang="en-US" sz="3600" b="1" dirty="0"/>
              <a:t>What’s your name story?</a:t>
            </a:r>
            <a:endParaRPr lang="en-US" sz="3600" dirty="0"/>
          </a:p>
          <a:p>
            <a:pPr marL="0" indent="0">
              <a:buFont typeface="Arial" panose="020B0604020202020204" pitchFamily="34" charset="0"/>
              <a:buNone/>
            </a:pPr>
            <a:r>
              <a:rPr lang="en-US" sz="3600" dirty="0"/>
              <a:t>Step 1: Write your name</a:t>
            </a:r>
          </a:p>
          <a:p>
            <a:pPr marL="0" indent="0">
              <a:buFont typeface="Arial" panose="020B0604020202020204" pitchFamily="34" charset="0"/>
              <a:buNone/>
            </a:pPr>
            <a:r>
              <a:rPr lang="en-US" sz="3600" dirty="0"/>
              <a:t>Step 2: Add 5 to 7 images, icons, or words around your name that help to tell your name story.</a:t>
            </a:r>
          </a:p>
          <a:p>
            <a:pPr marL="0" indent="0">
              <a:buFont typeface="Arial" panose="020B0604020202020204" pitchFamily="34" charset="0"/>
              <a:buNone/>
            </a:pPr>
            <a:r>
              <a:rPr lang="en-US" sz="3600" dirty="0"/>
              <a:t>Share: Breakout rooms (4 minutes)</a:t>
            </a:r>
          </a:p>
        </p:txBody>
      </p:sp>
    </p:spTree>
    <p:extLst>
      <p:ext uri="{BB962C8B-B14F-4D97-AF65-F5344CB8AC3E}">
        <p14:creationId xmlns:p14="http://schemas.microsoft.com/office/powerpoint/2010/main" val="89411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Title 1"/>
          <p:cNvSpPr txBox="1">
            <a:spLocks noGrp="1"/>
          </p:cNvSpPr>
          <p:nvPr>
            <p:ph type="ctrTitle"/>
          </p:nvPr>
        </p:nvSpPr>
        <p:spPr>
          <a:xfrm>
            <a:off x="1276350" y="452437"/>
            <a:ext cx="9696450" cy="8270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993300"/>
              </a:buClr>
              <a:buSzPts val="4400"/>
              <a:buFont typeface="Arial"/>
              <a:buNone/>
            </a:pPr>
            <a:r>
              <a:rPr lang="en-US" sz="4400" b="0" i="0" u="none" dirty="0">
                <a:solidFill>
                  <a:srgbClr val="993300"/>
                </a:solidFill>
                <a:latin typeface="Arial"/>
                <a:ea typeface="Arial"/>
                <a:cs typeface="Arial"/>
                <a:sym typeface="Arial"/>
              </a:rPr>
              <a:t>Breakout Activity: Interaction Flow</a:t>
            </a:r>
            <a:endParaRPr dirty="0"/>
          </a:p>
        </p:txBody>
      </p:sp>
      <p:sp>
        <p:nvSpPr>
          <p:cNvPr id="4" name="Content Placeholder 2">
            <a:extLst>
              <a:ext uri="{FF2B5EF4-FFF2-40B4-BE49-F238E27FC236}">
                <a16:creationId xmlns:a16="http://schemas.microsoft.com/office/drawing/2014/main" id="{6591559C-CF4F-41D1-B49F-97C22AFE30E1}"/>
              </a:ext>
            </a:extLst>
          </p:cNvPr>
          <p:cNvSpPr txBox="1">
            <a:spLocks/>
          </p:cNvSpPr>
          <p:nvPr/>
        </p:nvSpPr>
        <p:spPr>
          <a:xfrm>
            <a:off x="1277257" y="1253331"/>
            <a:ext cx="4190093" cy="3756819"/>
          </a:xfrm>
          <a:prstGeom prst="rect">
            <a:avLst/>
          </a:prstGeom>
          <a:noFill/>
          <a:ln>
            <a:noFill/>
          </a:ln>
        </p:spPr>
        <p:txBody>
          <a:bodyPr spcFirstLastPara="1" vert="horz" wrap="square" lIns="91425" tIns="45700" rIns="91425" bIns="45700" rtlCol="0" anchor="t" anchorCtr="0">
            <a:noAutofit/>
          </a:bodyPr>
          <a:lstStyle>
            <a:lvl1pPr marL="457200" lvl="0" indent="-406400" algn="l" defTabSz="914400" rtl="0" eaLnBrk="1" latinLnBrk="0" hangingPunct="1">
              <a:lnSpc>
                <a:spcPct val="90000"/>
              </a:lnSpc>
              <a:spcBef>
                <a:spcPts val="1000"/>
              </a:spcBef>
              <a:spcAft>
                <a:spcPts val="0"/>
              </a:spcAft>
              <a:buClr>
                <a:schemeClr val="dk1"/>
              </a:buClr>
              <a:buSzPts val="2800"/>
              <a:buFont typeface="Arial" panose="020B0604020202020204" pitchFamily="34" charset="0"/>
              <a:buChar char="•"/>
              <a:defRPr sz="2800" kern="1200">
                <a:solidFill>
                  <a:schemeClr val="tx1"/>
                </a:solidFill>
                <a:latin typeface="+mn-lt"/>
                <a:ea typeface="+mn-ea"/>
                <a:cs typeface="+mn-cs"/>
              </a:defRPr>
            </a:lvl1pPr>
            <a:lvl2pPr marL="914400" lvl="1" indent="-381000" algn="l" defTabSz="914400" rtl="0" eaLnBrk="1" latinLnBrk="0" hangingPunct="1">
              <a:lnSpc>
                <a:spcPct val="90000"/>
              </a:lnSpc>
              <a:spcBef>
                <a:spcPts val="500"/>
              </a:spcBef>
              <a:spcAft>
                <a:spcPts val="0"/>
              </a:spcAft>
              <a:buClr>
                <a:schemeClr val="dk1"/>
              </a:buClr>
              <a:buSzPts val="2400"/>
              <a:buFont typeface="Century Gothic" panose="020B0502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Wingdings" panose="05000000000000000000" pitchFamily="2" charset="2"/>
              <a:buChar char="▪"/>
              <a:defRPr sz="2000" kern="1200">
                <a:solidFill>
                  <a:schemeClr val="tx1"/>
                </a:solidFill>
                <a:latin typeface="+mn-lt"/>
                <a:ea typeface="+mn-ea"/>
                <a:cs typeface="+mn-cs"/>
              </a:defRPr>
            </a:lvl3pPr>
            <a:lvl4pPr marL="1828800" lvl="3" indent="-228600" algn="l" defTabSz="914400" rtl="0" eaLnBrk="1" latinLnBrk="0" hangingPunct="1">
              <a:lnSpc>
                <a:spcPct val="90000"/>
              </a:lnSpc>
              <a:spcBef>
                <a:spcPts val="500"/>
              </a:spcBef>
              <a:spcAft>
                <a:spcPts val="0"/>
              </a:spcAft>
              <a:buClr>
                <a:schemeClr val="dk1"/>
              </a:buClr>
              <a:buSzPts val="2400"/>
              <a:buFont typeface="Wingdings" panose="05000000000000000000" pitchFamily="2" charset="2"/>
              <a:buNone/>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 host of the webinar will invite you to join a Breakout Room. When the Breakout Room session is over, you will return to the Main Room.</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5" name="Picture 3" descr="Graphics illustrates main room of webinar, breakout into four breakout rooms, then rejoin main room.">
            <a:extLst>
              <a:ext uri="{FF2B5EF4-FFF2-40B4-BE49-F238E27FC236}">
                <a16:creationId xmlns:a16="http://schemas.microsoft.com/office/drawing/2014/main" id="{02B612BC-DEBB-4786-951B-A134015ED4CC}"/>
              </a:ext>
            </a:extLst>
          </p:cNvPr>
          <p:cNvPicPr>
            <a:picLocks noChangeAspect="1"/>
          </p:cNvPicPr>
          <p:nvPr/>
        </p:nvPicPr>
        <p:blipFill>
          <a:blip r:embed="rId3"/>
          <a:stretch>
            <a:fillRect/>
          </a:stretch>
        </p:blipFill>
        <p:spPr>
          <a:xfrm>
            <a:off x="5196023" y="2324213"/>
            <a:ext cx="6977834" cy="4438650"/>
          </a:xfrm>
          <a:prstGeom prst="rect">
            <a:avLst/>
          </a:prstGeom>
        </p:spPr>
      </p:pic>
    </p:spTree>
    <p:extLst>
      <p:ext uri="{BB962C8B-B14F-4D97-AF65-F5344CB8AC3E}">
        <p14:creationId xmlns:p14="http://schemas.microsoft.com/office/powerpoint/2010/main" val="42278204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4" name="Title 1">
            <a:extLst>
              <a:ext uri="{FF2B5EF4-FFF2-40B4-BE49-F238E27FC236}">
                <a16:creationId xmlns:a16="http://schemas.microsoft.com/office/drawing/2014/main" id="{FDDD4970-A635-48A0-B598-FC58089B6AEE}"/>
              </a:ext>
            </a:extLst>
          </p:cNvPr>
          <p:cNvSpPr>
            <a:spLocks noGrp="1"/>
          </p:cNvSpPr>
          <p:nvPr>
            <p:ph type="title"/>
          </p:nvPr>
        </p:nvSpPr>
        <p:spPr/>
        <p:txBody>
          <a:bodyPr/>
          <a:lstStyle/>
          <a:p>
            <a:pPr algn="ctr"/>
            <a:r>
              <a:rPr lang="en-US" dirty="0">
                <a:ea typeface="Arial"/>
                <a:cs typeface="Arial"/>
                <a:sym typeface="Arial"/>
              </a:rPr>
              <a:t>Breakout Room Assignment</a:t>
            </a:r>
            <a:endParaRPr lang="en-US" dirty="0"/>
          </a:p>
        </p:txBody>
      </p:sp>
      <p:sp>
        <p:nvSpPr>
          <p:cNvPr id="12" name="Content Placeholder 2">
            <a:extLst>
              <a:ext uri="{FF2B5EF4-FFF2-40B4-BE49-F238E27FC236}">
                <a16:creationId xmlns:a16="http://schemas.microsoft.com/office/drawing/2014/main" id="{27B2B7EB-E4F1-496C-867C-2FC24E25FCB7}"/>
              </a:ext>
            </a:extLst>
          </p:cNvPr>
          <p:cNvSpPr txBox="1">
            <a:spLocks/>
          </p:cNvSpPr>
          <p:nvPr/>
        </p:nvSpPr>
        <p:spPr>
          <a:xfrm>
            <a:off x="1491342" y="1811111"/>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The host of the webinar will invite you to join a Breakout Room. Click on the Join Breakout Room button to join.</a:t>
            </a:r>
            <a:endParaRPr lang="en-US" dirty="0"/>
          </a:p>
        </p:txBody>
      </p:sp>
      <p:pic>
        <p:nvPicPr>
          <p:cNvPr id="13" name="Picture 3" descr="Breakout Rooms graphic. Click on the invitation to join your breakout room.">
            <a:extLst>
              <a:ext uri="{FF2B5EF4-FFF2-40B4-BE49-F238E27FC236}">
                <a16:creationId xmlns:a16="http://schemas.microsoft.com/office/drawing/2014/main" id="{00C17788-1F8E-4C4D-BD66-B7E8D4947C0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857499" y="4092122"/>
            <a:ext cx="6067425" cy="2190750"/>
          </a:xfrm>
          <a:prstGeom prst="rect">
            <a:avLst/>
          </a:prstGeom>
        </p:spPr>
      </p:pic>
    </p:spTree>
    <p:extLst>
      <p:ext uri="{BB962C8B-B14F-4D97-AF65-F5344CB8AC3E}">
        <p14:creationId xmlns:p14="http://schemas.microsoft.com/office/powerpoint/2010/main" val="305683184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4" name="Title 1">
            <a:extLst>
              <a:ext uri="{FF2B5EF4-FFF2-40B4-BE49-F238E27FC236}">
                <a16:creationId xmlns:a16="http://schemas.microsoft.com/office/drawing/2014/main" id="{ED6D6850-5FB4-4A5F-842E-459120EE421C}"/>
              </a:ext>
            </a:extLst>
          </p:cNvPr>
          <p:cNvSpPr>
            <a:spLocks noGrp="1"/>
          </p:cNvSpPr>
          <p:nvPr>
            <p:ph type="title"/>
          </p:nvPr>
        </p:nvSpPr>
        <p:spPr>
          <a:xfrm>
            <a:off x="1354239" y="351631"/>
            <a:ext cx="9479666" cy="1325563"/>
          </a:xfrm>
        </p:spPr>
        <p:txBody>
          <a:bodyPr/>
          <a:lstStyle/>
          <a:p>
            <a:pPr algn="ctr"/>
            <a:r>
              <a:rPr lang="en-US" dirty="0">
                <a:ea typeface="Arial"/>
                <a:cs typeface="Arial"/>
                <a:sym typeface="Arial"/>
              </a:rPr>
              <a:t>Breakout Room Navigation</a:t>
            </a:r>
            <a:endParaRPr lang="en-US" dirty="0"/>
          </a:p>
        </p:txBody>
      </p:sp>
      <p:sp>
        <p:nvSpPr>
          <p:cNvPr id="10" name="Content Placeholder 2">
            <a:extLst>
              <a:ext uri="{FF2B5EF4-FFF2-40B4-BE49-F238E27FC236}">
                <a16:creationId xmlns:a16="http://schemas.microsoft.com/office/drawing/2014/main" id="{6DD5F062-C80C-469E-8F09-30AD9B59372D}"/>
              </a:ext>
            </a:extLst>
          </p:cNvPr>
          <p:cNvSpPr txBox="1">
            <a:spLocks/>
          </p:cNvSpPr>
          <p:nvPr/>
        </p:nvSpPr>
        <p:spPr>
          <a:xfrm>
            <a:off x="1354239" y="1825625"/>
            <a:ext cx="9479666" cy="1603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Once you have joined a Breakout Room, you can click on the ? Ask for Help button if you need assistance, or click on the Leave Breakout Room if you want to leave.</a:t>
            </a:r>
          </a:p>
        </p:txBody>
      </p:sp>
      <p:pic>
        <p:nvPicPr>
          <p:cNvPr id="12" name="Picture 3" descr="The graphic shows the ? Ask for Help and Leave Breakout Room buttons.">
            <a:extLst>
              <a:ext uri="{FF2B5EF4-FFF2-40B4-BE49-F238E27FC236}">
                <a16:creationId xmlns:a16="http://schemas.microsoft.com/office/drawing/2014/main" id="{3451ABFC-1E8F-4EDC-B31D-960C1EA5A71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329996" y="3725862"/>
            <a:ext cx="7067550" cy="1438275"/>
          </a:xfrm>
          <a:prstGeom prst="rect">
            <a:avLst/>
          </a:prstGeom>
        </p:spPr>
      </p:pic>
    </p:spTree>
    <p:extLst>
      <p:ext uri="{BB962C8B-B14F-4D97-AF65-F5344CB8AC3E}">
        <p14:creationId xmlns:p14="http://schemas.microsoft.com/office/powerpoint/2010/main" val="389669553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4934AFB-FC61-4AA3-8805-228DAF7BDD41}"/>
              </a:ext>
            </a:extLst>
          </p:cNvPr>
          <p:cNvSpPr>
            <a:spLocks noGrp="1"/>
          </p:cNvSpPr>
          <p:nvPr>
            <p:ph type="title"/>
          </p:nvPr>
        </p:nvSpPr>
        <p:spPr>
          <a:xfrm>
            <a:off x="1354239" y="365126"/>
            <a:ext cx="9479666" cy="1015806"/>
          </a:xfrm>
        </p:spPr>
        <p:txBody>
          <a:bodyPr>
            <a:normAutofit/>
          </a:bodyPr>
          <a:lstStyle/>
          <a:p>
            <a:pPr algn="ctr"/>
            <a:r>
              <a:rPr lang="en-US" dirty="0">
                <a:cs typeface="Arial"/>
              </a:rPr>
              <a:t>Whole Group Share</a:t>
            </a:r>
          </a:p>
        </p:txBody>
      </p:sp>
      <p:sp>
        <p:nvSpPr>
          <p:cNvPr id="9" name="Content Placeholder 2">
            <a:extLst>
              <a:ext uri="{FF2B5EF4-FFF2-40B4-BE49-F238E27FC236}">
                <a16:creationId xmlns:a16="http://schemas.microsoft.com/office/drawing/2014/main" id="{3F855A8C-DA05-4F16-AB4F-239A279CBB0C}"/>
              </a:ext>
            </a:extLst>
          </p:cNvPr>
          <p:cNvSpPr txBox="1">
            <a:spLocks/>
          </p:cNvSpPr>
          <p:nvPr/>
        </p:nvSpPr>
        <p:spPr>
          <a:xfrm>
            <a:off x="1212981" y="1560061"/>
            <a:ext cx="9620924" cy="28439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are you taking away from your group discussion?</a:t>
            </a:r>
          </a:p>
          <a:p>
            <a:pPr marL="400050" indent="-400050"/>
            <a:r>
              <a:rPr lang="en-US" dirty="0">
                <a:latin typeface="Arial" panose="020B0604020202020204" pitchFamily="34" charset="0"/>
                <a:cs typeface="Arial" panose="020B0604020202020204" pitchFamily="34" charset="0"/>
              </a:rPr>
              <a:t>Why do you think that our names, for some of us, are closely tied to our identity?</a:t>
            </a:r>
          </a:p>
          <a:p>
            <a:pPr marL="400050" indent="-400050"/>
            <a:r>
              <a:rPr lang="en-US" dirty="0">
                <a:latin typeface="Arial" panose="020B0604020202020204" pitchFamily="34" charset="0"/>
                <a:cs typeface="Arial" panose="020B0604020202020204" pitchFamily="34" charset="0"/>
              </a:rPr>
              <a:t>How did adding words or images to your name help tell more about you?</a:t>
            </a:r>
          </a:p>
          <a:p>
            <a:pPr marL="400050" indent="-400050">
              <a:spcAft>
                <a:spcPts val="1200"/>
              </a:spcAft>
            </a:pPr>
            <a:r>
              <a:rPr lang="en-US" dirty="0">
                <a:latin typeface="Arial" panose="020B0604020202020204" pitchFamily="34" charset="0"/>
                <a:cs typeface="Arial" panose="020B0604020202020204" pitchFamily="34" charset="0"/>
              </a:rPr>
              <a:t>How do you feel after doing this activity?</a:t>
            </a:r>
            <a:endParaRPr lang="en-US" dirty="0"/>
          </a:p>
        </p:txBody>
      </p:sp>
      <p:pic>
        <p:nvPicPr>
          <p:cNvPr id="10" name="Picture 3" descr="A cartoon image of a group of five people sitting around a campfire with a tent and a canoe in the background set near a river and mountains.">
            <a:extLst>
              <a:ext uri="{FF2B5EF4-FFF2-40B4-BE49-F238E27FC236}">
                <a16:creationId xmlns:a16="http://schemas.microsoft.com/office/drawing/2014/main" id="{CC49D254-C281-4165-AD43-02579BEACE28}"/>
              </a:ext>
            </a:extLst>
          </p:cNvPr>
          <p:cNvPicPr preferRelativeResize="0"/>
          <p:nvPr/>
        </p:nvPicPr>
        <p:blipFill rotWithShape="1">
          <a:blip r:embed="rId3">
            <a:alphaModFix/>
          </a:blip>
          <a:srcRect/>
          <a:stretch/>
        </p:blipFill>
        <p:spPr>
          <a:xfrm>
            <a:off x="6960637" y="4058691"/>
            <a:ext cx="3873267" cy="2434184"/>
          </a:xfrm>
          <a:prstGeom prst="rect">
            <a:avLst/>
          </a:prstGeom>
          <a:noFill/>
          <a:ln>
            <a:noFill/>
          </a:ln>
        </p:spPr>
      </p:pic>
    </p:spTree>
    <p:extLst>
      <p:ext uri="{BB962C8B-B14F-4D97-AF65-F5344CB8AC3E}">
        <p14:creationId xmlns:p14="http://schemas.microsoft.com/office/powerpoint/2010/main" val="116527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Title 1">
            <a:extLst>
              <a:ext uri="{FF2B5EF4-FFF2-40B4-BE49-F238E27FC236}">
                <a16:creationId xmlns:a16="http://schemas.microsoft.com/office/drawing/2014/main" id="{30CC6DEE-E21B-4285-B794-E92514A6E747}"/>
              </a:ext>
            </a:extLst>
          </p:cNvPr>
          <p:cNvSpPr>
            <a:spLocks noGrp="1"/>
          </p:cNvSpPr>
          <p:nvPr>
            <p:ph type="title"/>
          </p:nvPr>
        </p:nvSpPr>
        <p:spPr>
          <a:xfrm>
            <a:off x="1267101" y="423119"/>
            <a:ext cx="9431972" cy="920490"/>
          </a:xfrm>
        </p:spPr>
        <p:txBody>
          <a:bodyPr>
            <a:normAutofit/>
          </a:bodyPr>
          <a:lstStyle/>
          <a:p>
            <a:pPr lvl="0" algn="ctr">
              <a:lnSpc>
                <a:spcPct val="75000"/>
              </a:lnSpc>
              <a:spcBef>
                <a:spcPts val="0"/>
              </a:spcBef>
            </a:pPr>
            <a:r>
              <a:rPr lang="en-US" sz="4400" dirty="0">
                <a:solidFill>
                  <a:srgbClr val="9C5509"/>
                </a:solidFill>
                <a:ea typeface="Oswald"/>
                <a:cs typeface="Oswald"/>
                <a:sym typeface="Oswald"/>
              </a:rPr>
              <a:t>The Brain and Creativity</a:t>
            </a:r>
            <a:endParaRPr lang="en-US" sz="4400" dirty="0">
              <a:solidFill>
                <a:srgbClr val="9C5509"/>
              </a:solidFill>
            </a:endParaRPr>
          </a:p>
        </p:txBody>
      </p:sp>
      <p:pic>
        <p:nvPicPr>
          <p:cNvPr id="90" name="Picture 2" descr="Image of a human brain."/>
          <p:cNvPicPr preferRelativeResize="0"/>
          <p:nvPr/>
        </p:nvPicPr>
        <p:blipFill>
          <a:blip r:embed="rId3">
            <a:alphaModFix/>
          </a:blip>
          <a:stretch>
            <a:fillRect/>
          </a:stretch>
        </p:blipFill>
        <p:spPr>
          <a:xfrm>
            <a:off x="5647185" y="1434581"/>
            <a:ext cx="6057667" cy="5000300"/>
          </a:xfrm>
          <a:prstGeom prst="rect">
            <a:avLst/>
          </a:prstGeom>
          <a:noFill/>
          <a:ln>
            <a:noFill/>
          </a:ln>
        </p:spPr>
      </p:pic>
    </p:spTree>
    <p:extLst>
      <p:ext uri="{BB962C8B-B14F-4D97-AF65-F5344CB8AC3E}">
        <p14:creationId xmlns:p14="http://schemas.microsoft.com/office/powerpoint/2010/main" val="76386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a:extLst>
              <a:ext uri="{FF2B5EF4-FFF2-40B4-BE49-F238E27FC236}">
                <a16:creationId xmlns:a16="http://schemas.microsoft.com/office/drawing/2014/main" id="{7C5885DB-1B13-4D24-9B0B-ADD19141CF36}"/>
              </a:ext>
            </a:extLst>
          </p:cNvPr>
          <p:cNvSpPr>
            <a:spLocks noGrp="1"/>
          </p:cNvSpPr>
          <p:nvPr>
            <p:ph type="title"/>
          </p:nvPr>
        </p:nvSpPr>
        <p:spPr/>
        <p:txBody>
          <a:bodyPr>
            <a:normAutofit/>
          </a:bodyPr>
          <a:lstStyle/>
          <a:p>
            <a:pPr lvl="0" algn="ctr">
              <a:lnSpc>
                <a:spcPct val="75000"/>
              </a:lnSpc>
              <a:spcBef>
                <a:spcPts val="0"/>
              </a:spcBef>
            </a:pPr>
            <a:r>
              <a:rPr lang="en-US" dirty="0">
                <a:solidFill>
                  <a:srgbClr val="9C5509"/>
                </a:solidFill>
                <a:ea typeface="Oswald"/>
                <a:cs typeface="Oswald"/>
                <a:sym typeface="Oswald"/>
              </a:rPr>
              <a:t>Brain Stem</a:t>
            </a:r>
            <a:endParaRPr lang="en-US" dirty="0">
              <a:solidFill>
                <a:srgbClr val="9C5509"/>
              </a:solidFill>
            </a:endParaRPr>
          </a:p>
        </p:txBody>
      </p:sp>
      <p:sp>
        <p:nvSpPr>
          <p:cNvPr id="3" name="Content Placeholder 2">
            <a:extLst>
              <a:ext uri="{FF2B5EF4-FFF2-40B4-BE49-F238E27FC236}">
                <a16:creationId xmlns:a16="http://schemas.microsoft.com/office/drawing/2014/main" id="{66D00A84-BC29-4ABE-AF37-F68DBC95340A}"/>
              </a:ext>
            </a:extLst>
          </p:cNvPr>
          <p:cNvSpPr>
            <a:spLocks noGrp="1"/>
          </p:cNvSpPr>
          <p:nvPr>
            <p:ph idx="1"/>
          </p:nvPr>
        </p:nvSpPr>
        <p:spPr>
          <a:xfrm>
            <a:off x="1354239" y="1825625"/>
            <a:ext cx="6321761" cy="4351338"/>
          </a:xfrm>
        </p:spPr>
        <p:txBody>
          <a:bodyPr>
            <a:normAutofit/>
          </a:bodyPr>
          <a:lstStyle/>
          <a:p>
            <a:pPr marL="457200" lvl="0" indent="-457200"/>
            <a:r>
              <a:rPr lang="en-US" sz="4000" dirty="0"/>
              <a:t>Develops first</a:t>
            </a:r>
          </a:p>
          <a:p>
            <a:pPr marL="457200" lvl="0" indent="-457200"/>
            <a:r>
              <a:rPr lang="en-US" sz="4000" dirty="0"/>
              <a:t>Controls essential physiological functions, tasks, systems, etc.</a:t>
            </a:r>
          </a:p>
          <a:p>
            <a:pPr marL="457200" lvl="0" indent="-457200"/>
            <a:r>
              <a:rPr lang="en-US" sz="4000" dirty="0"/>
              <a:t>Information superhighway</a:t>
            </a:r>
          </a:p>
        </p:txBody>
      </p:sp>
      <p:pic>
        <p:nvPicPr>
          <p:cNvPr id="96" name="Picture 3" descr="Image of a human brain with the brain stem highlighted."/>
          <p:cNvPicPr preferRelativeResize="0"/>
          <p:nvPr/>
        </p:nvPicPr>
        <p:blipFill rotWithShape="1">
          <a:blip r:embed="rId3">
            <a:alphaModFix/>
          </a:blip>
          <a:srcRect r="12929"/>
          <a:stretch/>
        </p:blipFill>
        <p:spPr>
          <a:xfrm>
            <a:off x="6966873" y="566511"/>
            <a:ext cx="4516000" cy="5186600"/>
          </a:xfrm>
          <a:prstGeom prst="rect">
            <a:avLst/>
          </a:prstGeom>
          <a:noFill/>
          <a:ln>
            <a:noFill/>
          </a:ln>
        </p:spPr>
      </p:pic>
    </p:spTree>
    <p:extLst>
      <p:ext uri="{BB962C8B-B14F-4D97-AF65-F5344CB8AC3E}">
        <p14:creationId xmlns:p14="http://schemas.microsoft.com/office/powerpoint/2010/main" val="250201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3F0343-9F07-4F1A-8389-5298C3440010}"/>
              </a:ext>
            </a:extLst>
          </p:cNvPr>
          <p:cNvSpPr>
            <a:spLocks noGrp="1"/>
          </p:cNvSpPr>
          <p:nvPr>
            <p:ph type="title"/>
          </p:nvPr>
        </p:nvSpPr>
        <p:spPr>
          <a:xfrm>
            <a:off x="1354239" y="514749"/>
            <a:ext cx="9479666" cy="1325563"/>
          </a:xfrm>
        </p:spPr>
        <p:txBody>
          <a:bodyPr/>
          <a:lstStyle/>
          <a:p>
            <a:pPr algn="ctr"/>
            <a:r>
              <a:rPr lang="en-US" altLang="en-US" dirty="0">
                <a:latin typeface="Arial" panose="020B0604020202020204" pitchFamily="34" charset="0"/>
                <a:cs typeface="Arial" panose="020B0604020202020204" pitchFamily="34" charset="0"/>
              </a:rPr>
              <a:t>Housekeeping: Using Zoom</a:t>
            </a:r>
            <a:endParaRPr lang="en-US" dirty="0"/>
          </a:p>
        </p:txBody>
      </p:sp>
      <p:sp>
        <p:nvSpPr>
          <p:cNvPr id="17" name="Content Placeholder 2">
            <a:extLst>
              <a:ext uri="{FF2B5EF4-FFF2-40B4-BE49-F238E27FC236}">
                <a16:creationId xmlns:a16="http://schemas.microsoft.com/office/drawing/2014/main" id="{D213B557-9FD6-4D08-BD93-55302CC65E43}"/>
              </a:ext>
            </a:extLst>
          </p:cNvPr>
          <p:cNvSpPr txBox="1">
            <a:spLocks/>
          </p:cNvSpPr>
          <p:nvPr/>
        </p:nvSpPr>
        <p:spPr>
          <a:xfrm>
            <a:off x="1354239" y="1840312"/>
            <a:ext cx="9479666" cy="4098277"/>
          </a:xfrm>
          <a:prstGeom prst="rect">
            <a:avLst/>
          </a:prstGeom>
          <a:noFill/>
          <a:ln>
            <a:noFill/>
          </a:ln>
        </p:spPr>
        <p:txBody>
          <a:bodyPr spcFirstLastPara="1" vert="horz" lIns="91440" tIns="45720" rIns="91440" bIns="45720" rtlCol="0">
            <a:normAutofit/>
          </a:bodyPr>
          <a:lstStyle>
            <a:lvl1pPr marL="457200" lvl="0" indent="-342900" algn="l" defTabSz="914400" rtl="0" eaLnBrk="1" latinLnBrk="0" hangingPunct="1">
              <a:lnSpc>
                <a:spcPct val="102000"/>
              </a:lnSpc>
              <a:spcBef>
                <a:spcPts val="1000"/>
              </a:spcBef>
              <a:spcAft>
                <a:spcPts val="0"/>
              </a:spcAft>
              <a:buClr>
                <a:schemeClr val="dk2"/>
              </a:buClr>
              <a:buSzPts val="1800"/>
              <a:buFont typeface="Arial"/>
              <a:buChar char="•"/>
              <a:defRPr sz="1800" b="1" kern="1200">
                <a:solidFill>
                  <a:schemeClr val="tx1"/>
                </a:solidFill>
                <a:latin typeface="+mn-lt"/>
                <a:ea typeface="+mn-ea"/>
                <a:cs typeface="+mn-cs"/>
              </a:defRPr>
            </a:lvl1pPr>
            <a:lvl2pPr marL="914400" lvl="1" indent="-381000" algn="l" defTabSz="914400" rtl="0" eaLnBrk="1" latinLnBrk="0" hangingPunct="1">
              <a:lnSpc>
                <a:spcPct val="90000"/>
              </a:lnSpc>
              <a:spcBef>
                <a:spcPts val="1000"/>
              </a:spcBef>
              <a:spcAft>
                <a:spcPts val="0"/>
              </a:spcAft>
              <a:buClr>
                <a:schemeClr val="dk2"/>
              </a:buClr>
              <a:buSzPts val="2400"/>
              <a:buFont typeface="Century Gothic" panose="020B0502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1100"/>
              </a:spcBef>
              <a:spcAft>
                <a:spcPts val="0"/>
              </a:spcAft>
              <a:buClr>
                <a:schemeClr val="accent1"/>
              </a:buClr>
              <a:buSzPts val="1800"/>
              <a:buFont typeface="Wingdings" panose="05000000000000000000" pitchFamily="2" charset="2"/>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1100"/>
              </a:spcBef>
              <a:spcAft>
                <a:spcPts val="0"/>
              </a:spcAft>
              <a:buClr>
                <a:schemeClr val="accent1"/>
              </a:buClr>
              <a:buSzPts val="1800"/>
              <a:buFont typeface="Wingdings" panose="05000000000000000000" pitchFamily="2" charset="2"/>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2"/>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r>
              <a:rPr lang="en-US" altLang="en-US" sz="2800" b="0" dirty="0">
                <a:solidFill>
                  <a:srgbClr val="000000"/>
                </a:solidFill>
                <a:latin typeface="Arial" panose="020B0604020202020204" pitchFamily="34" charset="0"/>
                <a:cs typeface="Arial" panose="020B0604020202020204" pitchFamily="34" charset="0"/>
                <a:sym typeface="Arial" panose="020B0604020202020204" pitchFamily="34" charset="0"/>
              </a:rPr>
              <a:t>Please keep your microphone muted unless otherwise directed.</a:t>
            </a:r>
          </a:p>
          <a:p>
            <a:r>
              <a:rPr lang="en-US" altLang="en-US" sz="2800" b="0" dirty="0">
                <a:solidFill>
                  <a:srgbClr val="000000"/>
                </a:solidFill>
                <a:latin typeface="Arial" panose="020B0604020202020204" pitchFamily="34" charset="0"/>
                <a:cs typeface="Arial" panose="020B0604020202020204" pitchFamily="34" charset="0"/>
                <a:sym typeface="Arial" panose="020B0604020202020204" pitchFamily="34" charset="0"/>
              </a:rPr>
              <a:t>Click the ^ next to the microphone icon to start or change your audio connection.</a:t>
            </a:r>
          </a:p>
          <a:p>
            <a:r>
              <a:rPr lang="en-US" altLang="en-US" sz="2800" b="0" dirty="0">
                <a:solidFill>
                  <a:srgbClr val="000000"/>
                </a:solidFill>
                <a:latin typeface="Arial" panose="020B0604020202020204" pitchFamily="34" charset="0"/>
                <a:cs typeface="Arial" panose="020B0604020202020204" pitchFamily="34" charset="0"/>
                <a:sym typeface="Arial" panose="020B0604020202020204" pitchFamily="34" charset="0"/>
              </a:rPr>
              <a:t>The chat will open a chat window on the right side of the screen.</a:t>
            </a:r>
          </a:p>
          <a:p>
            <a:r>
              <a:rPr lang="en-US" altLang="en-US" sz="2800" b="0" dirty="0">
                <a:solidFill>
                  <a:srgbClr val="000000"/>
                </a:solidFill>
                <a:latin typeface="Arial" panose="020B0604020202020204" pitchFamily="34" charset="0"/>
                <a:cs typeface="Arial" panose="020B0604020202020204" pitchFamily="34" charset="0"/>
                <a:sym typeface="Arial" panose="020B0604020202020204" pitchFamily="34" charset="0"/>
              </a:rPr>
              <a:t>Post questions in the chat window and the speaker will address them when possible.</a:t>
            </a:r>
            <a:endParaRPr lang="en-US" sz="2800" b="0" dirty="0"/>
          </a:p>
        </p:txBody>
      </p:sp>
    </p:spTree>
    <p:extLst>
      <p:ext uri="{BB962C8B-B14F-4D97-AF65-F5344CB8AC3E}">
        <p14:creationId xmlns:p14="http://schemas.microsoft.com/office/powerpoint/2010/main" val="179839212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8" name="Google Shape;108;p19" descr="Image of a human brain with the limbic system highlighted."/>
          <p:cNvPicPr preferRelativeResize="0"/>
          <p:nvPr/>
        </p:nvPicPr>
        <p:blipFill rotWithShape="1">
          <a:blip r:embed="rId3">
            <a:alphaModFix/>
          </a:blip>
          <a:srcRect l="50367"/>
          <a:stretch/>
        </p:blipFill>
        <p:spPr>
          <a:xfrm>
            <a:off x="7389845" y="1432900"/>
            <a:ext cx="4223656" cy="3992200"/>
          </a:xfrm>
          <a:prstGeom prst="rect">
            <a:avLst/>
          </a:prstGeom>
          <a:noFill/>
          <a:ln>
            <a:noFill/>
          </a:ln>
        </p:spPr>
      </p:pic>
      <p:sp>
        <p:nvSpPr>
          <p:cNvPr id="2" name="Title 1">
            <a:extLst>
              <a:ext uri="{FF2B5EF4-FFF2-40B4-BE49-F238E27FC236}">
                <a16:creationId xmlns:a16="http://schemas.microsoft.com/office/drawing/2014/main" id="{7CB7EA03-1CFB-47D8-BA4B-13F7CD2CC4F3}"/>
              </a:ext>
            </a:extLst>
          </p:cNvPr>
          <p:cNvSpPr>
            <a:spLocks noGrp="1"/>
          </p:cNvSpPr>
          <p:nvPr>
            <p:ph type="title"/>
          </p:nvPr>
        </p:nvSpPr>
        <p:spPr/>
        <p:txBody>
          <a:bodyPr>
            <a:normAutofit/>
          </a:bodyPr>
          <a:lstStyle/>
          <a:p>
            <a:pPr lvl="0" algn="ctr">
              <a:lnSpc>
                <a:spcPct val="75000"/>
              </a:lnSpc>
              <a:spcBef>
                <a:spcPts val="0"/>
              </a:spcBef>
            </a:pPr>
            <a:r>
              <a:rPr lang="en-US" b="1" dirty="0">
                <a:solidFill>
                  <a:srgbClr val="9C5509"/>
                </a:solidFill>
                <a:ea typeface="Oswald"/>
                <a:cs typeface="Oswald"/>
                <a:sym typeface="Oswald"/>
              </a:rPr>
              <a:t>Limbic System</a:t>
            </a:r>
            <a:endParaRPr lang="en-US" dirty="0">
              <a:solidFill>
                <a:srgbClr val="9C5509"/>
              </a:solidFill>
            </a:endParaRPr>
          </a:p>
        </p:txBody>
      </p:sp>
      <p:sp>
        <p:nvSpPr>
          <p:cNvPr id="3" name="Content Placeholder 2">
            <a:extLst>
              <a:ext uri="{FF2B5EF4-FFF2-40B4-BE49-F238E27FC236}">
                <a16:creationId xmlns:a16="http://schemas.microsoft.com/office/drawing/2014/main" id="{82C2050A-85BB-46FA-91AD-63E50CE1FCB2}"/>
              </a:ext>
            </a:extLst>
          </p:cNvPr>
          <p:cNvSpPr>
            <a:spLocks noGrp="1"/>
          </p:cNvSpPr>
          <p:nvPr>
            <p:ph idx="1"/>
          </p:nvPr>
        </p:nvSpPr>
        <p:spPr>
          <a:xfrm>
            <a:off x="1354239" y="1825625"/>
            <a:ext cx="6035606" cy="4351338"/>
          </a:xfrm>
        </p:spPr>
        <p:txBody>
          <a:bodyPr>
            <a:normAutofit/>
          </a:bodyPr>
          <a:lstStyle/>
          <a:p>
            <a:pPr marL="457200" lvl="0" indent="-457200"/>
            <a:r>
              <a:rPr lang="en-US" sz="4000" dirty="0"/>
              <a:t>Emotional centers</a:t>
            </a:r>
          </a:p>
          <a:p>
            <a:pPr marL="457200" lvl="0" indent="-457200"/>
            <a:r>
              <a:rPr lang="en-US" sz="4000" dirty="0"/>
              <a:t>Threat perception</a:t>
            </a:r>
          </a:p>
          <a:p>
            <a:pPr marL="457200" lvl="0" indent="-457200"/>
            <a:r>
              <a:rPr lang="en-US" sz="4000" dirty="0"/>
              <a:t>Memory</a:t>
            </a:r>
          </a:p>
          <a:p>
            <a:pPr marL="457200" lvl="0" indent="-457200"/>
            <a:r>
              <a:rPr lang="en-US" sz="4000" dirty="0"/>
              <a:t>Attachment relationships</a:t>
            </a:r>
          </a:p>
        </p:txBody>
      </p:sp>
    </p:spTree>
    <p:extLst>
      <p:ext uri="{BB962C8B-B14F-4D97-AF65-F5344CB8AC3E}">
        <p14:creationId xmlns:p14="http://schemas.microsoft.com/office/powerpoint/2010/main" val="1282190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itle 1">
            <a:extLst>
              <a:ext uri="{FF2B5EF4-FFF2-40B4-BE49-F238E27FC236}">
                <a16:creationId xmlns:a16="http://schemas.microsoft.com/office/drawing/2014/main" id="{6E6C306D-ECCB-4EE4-AC2C-1FAE327DA67D}"/>
              </a:ext>
            </a:extLst>
          </p:cNvPr>
          <p:cNvSpPr>
            <a:spLocks noGrp="1"/>
          </p:cNvSpPr>
          <p:nvPr>
            <p:ph type="title"/>
          </p:nvPr>
        </p:nvSpPr>
        <p:spPr/>
        <p:txBody>
          <a:bodyPr>
            <a:normAutofit/>
          </a:bodyPr>
          <a:lstStyle/>
          <a:p>
            <a:pPr lvl="0" algn="ctr">
              <a:lnSpc>
                <a:spcPct val="75000"/>
              </a:lnSpc>
              <a:spcBef>
                <a:spcPts val="0"/>
              </a:spcBef>
            </a:pPr>
            <a:r>
              <a:rPr lang="en-US" b="1" dirty="0">
                <a:solidFill>
                  <a:srgbClr val="9C5509"/>
                </a:solidFill>
                <a:ea typeface="Oswald"/>
                <a:cs typeface="Oswald"/>
                <a:sym typeface="Oswald"/>
              </a:rPr>
              <a:t>Prefrontal Cortex</a:t>
            </a:r>
            <a:endParaRPr lang="en-US" dirty="0">
              <a:solidFill>
                <a:srgbClr val="9C5509"/>
              </a:solidFill>
            </a:endParaRPr>
          </a:p>
        </p:txBody>
      </p:sp>
      <p:sp>
        <p:nvSpPr>
          <p:cNvPr id="3" name="Content Placeholder 2">
            <a:extLst>
              <a:ext uri="{FF2B5EF4-FFF2-40B4-BE49-F238E27FC236}">
                <a16:creationId xmlns:a16="http://schemas.microsoft.com/office/drawing/2014/main" id="{B484EA70-B3A6-45F3-8F6C-EBE972F7E362}"/>
              </a:ext>
            </a:extLst>
          </p:cNvPr>
          <p:cNvSpPr>
            <a:spLocks noGrp="1"/>
          </p:cNvSpPr>
          <p:nvPr>
            <p:ph idx="1"/>
          </p:nvPr>
        </p:nvSpPr>
        <p:spPr>
          <a:xfrm>
            <a:off x="1354239" y="1825625"/>
            <a:ext cx="5755688" cy="4351338"/>
          </a:xfrm>
        </p:spPr>
        <p:txBody>
          <a:bodyPr>
            <a:normAutofit/>
          </a:bodyPr>
          <a:lstStyle/>
          <a:p>
            <a:pPr marL="457200" indent="-431800">
              <a:buClr>
                <a:schemeClr val="tx1"/>
              </a:buClr>
              <a:buSzPts val="3300"/>
              <a:buFont typeface="Oswald"/>
              <a:buChar char="●"/>
            </a:pPr>
            <a:r>
              <a:rPr lang="en-US" sz="4000" dirty="0">
                <a:ea typeface="Oswald"/>
                <a:cs typeface="Oswald"/>
                <a:sym typeface="Oswald"/>
              </a:rPr>
              <a:t>Planning</a:t>
            </a:r>
          </a:p>
          <a:p>
            <a:pPr marL="457200" indent="-431800">
              <a:buClr>
                <a:schemeClr val="tx1"/>
              </a:buClr>
              <a:buSzPts val="3300"/>
              <a:buFont typeface="Oswald"/>
              <a:buChar char="●"/>
            </a:pPr>
            <a:r>
              <a:rPr lang="en-US" sz="4000" dirty="0">
                <a:ea typeface="Oswald"/>
                <a:cs typeface="Oswald"/>
                <a:sym typeface="Oswald"/>
              </a:rPr>
              <a:t>Self-awareness</a:t>
            </a:r>
          </a:p>
          <a:p>
            <a:pPr marL="457200" indent="-431800">
              <a:buClr>
                <a:schemeClr val="tx1"/>
              </a:buClr>
              <a:buSzPts val="3300"/>
              <a:buFont typeface="Oswald"/>
              <a:buChar char="●"/>
            </a:pPr>
            <a:r>
              <a:rPr lang="en-US" sz="4000" dirty="0">
                <a:ea typeface="Oswald"/>
                <a:cs typeface="Oswald"/>
                <a:sym typeface="Oswald"/>
              </a:rPr>
              <a:t>Empathy</a:t>
            </a:r>
          </a:p>
          <a:p>
            <a:pPr marL="457200" indent="-431800">
              <a:buClr>
                <a:schemeClr val="tx1"/>
              </a:buClr>
              <a:buSzPts val="3300"/>
              <a:buFont typeface="Oswald"/>
              <a:buChar char="●"/>
            </a:pPr>
            <a:r>
              <a:rPr lang="en-US" sz="4000" dirty="0">
                <a:ea typeface="Oswald"/>
                <a:cs typeface="Oswald"/>
                <a:sym typeface="Oswald"/>
              </a:rPr>
              <a:t>Flexibility</a:t>
            </a:r>
          </a:p>
          <a:p>
            <a:pPr marL="457200" indent="-431800">
              <a:buClr>
                <a:schemeClr val="tx1"/>
              </a:buClr>
              <a:buSzPts val="3300"/>
              <a:buFont typeface="Oswald"/>
              <a:buChar char="●"/>
            </a:pPr>
            <a:r>
              <a:rPr lang="en-US" sz="4000" dirty="0">
                <a:ea typeface="Oswald"/>
                <a:cs typeface="Oswald"/>
                <a:sym typeface="Oswald"/>
              </a:rPr>
              <a:t>Adaptation</a:t>
            </a:r>
          </a:p>
          <a:p>
            <a:pPr marL="457200" indent="-431800">
              <a:buClr>
                <a:schemeClr val="tx1"/>
              </a:buClr>
              <a:buSzPts val="3300"/>
              <a:buFont typeface="Oswald"/>
              <a:buChar char="●"/>
            </a:pPr>
            <a:r>
              <a:rPr lang="en-US" sz="4000" dirty="0">
                <a:ea typeface="Oswald"/>
                <a:cs typeface="Oswald"/>
                <a:sym typeface="Oswald"/>
              </a:rPr>
              <a:t>Self-regulation</a:t>
            </a:r>
          </a:p>
        </p:txBody>
      </p:sp>
      <p:pic>
        <p:nvPicPr>
          <p:cNvPr id="116" name="Picture 3" descr="Image of a human brain with the prefrontal cortex highlighted."/>
          <p:cNvPicPr preferRelativeResize="0"/>
          <p:nvPr/>
        </p:nvPicPr>
        <p:blipFill rotWithShape="1">
          <a:blip r:embed="rId3">
            <a:alphaModFix/>
          </a:blip>
          <a:srcRect l="50697"/>
          <a:stretch/>
        </p:blipFill>
        <p:spPr>
          <a:xfrm>
            <a:off x="7545597" y="1198116"/>
            <a:ext cx="3862633" cy="4461767"/>
          </a:xfrm>
          <a:prstGeom prst="rect">
            <a:avLst/>
          </a:prstGeom>
          <a:noFill/>
          <a:ln>
            <a:noFill/>
          </a:ln>
        </p:spPr>
      </p:pic>
    </p:spTree>
    <p:extLst>
      <p:ext uri="{BB962C8B-B14F-4D97-AF65-F5344CB8AC3E}">
        <p14:creationId xmlns:p14="http://schemas.microsoft.com/office/powerpoint/2010/main" val="718054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4" name="Title 1">
            <a:extLst>
              <a:ext uri="{FF2B5EF4-FFF2-40B4-BE49-F238E27FC236}">
                <a16:creationId xmlns:a16="http://schemas.microsoft.com/office/drawing/2014/main" id="{DDDD3DF6-6825-495C-AED5-9A2BFA325823}"/>
              </a:ext>
            </a:extLst>
          </p:cNvPr>
          <p:cNvSpPr>
            <a:spLocks noGrp="1"/>
          </p:cNvSpPr>
          <p:nvPr>
            <p:ph type="title"/>
          </p:nvPr>
        </p:nvSpPr>
        <p:spPr/>
        <p:txBody>
          <a:bodyPr>
            <a:normAutofit/>
          </a:bodyPr>
          <a:lstStyle/>
          <a:p>
            <a:pPr lvl="0" algn="ctr">
              <a:lnSpc>
                <a:spcPct val="75000"/>
              </a:lnSpc>
              <a:spcBef>
                <a:spcPts val="0"/>
              </a:spcBef>
            </a:pPr>
            <a:r>
              <a:rPr lang="en-US" b="1" dirty="0">
                <a:solidFill>
                  <a:srgbClr val="9C5509"/>
                </a:solidFill>
                <a:ea typeface="Oswald"/>
                <a:cs typeface="Oswald"/>
                <a:sym typeface="Oswald"/>
              </a:rPr>
              <a:t>Health = Integration</a:t>
            </a:r>
            <a:endParaRPr lang="en-US" dirty="0">
              <a:solidFill>
                <a:srgbClr val="9C5509"/>
              </a:solidFill>
            </a:endParaRPr>
          </a:p>
        </p:txBody>
      </p:sp>
      <p:pic>
        <p:nvPicPr>
          <p:cNvPr id="125" name="Picture 2" descr="Image of a human brain."/>
          <p:cNvPicPr preferRelativeResize="0"/>
          <p:nvPr/>
        </p:nvPicPr>
        <p:blipFill>
          <a:blip r:embed="rId3">
            <a:alphaModFix/>
          </a:blip>
          <a:stretch>
            <a:fillRect/>
          </a:stretch>
        </p:blipFill>
        <p:spPr>
          <a:xfrm flipH="1">
            <a:off x="6994674" y="2361114"/>
            <a:ext cx="4176733" cy="4176767"/>
          </a:xfrm>
          <a:prstGeom prst="rect">
            <a:avLst/>
          </a:prstGeom>
          <a:noFill/>
          <a:ln>
            <a:noFill/>
          </a:ln>
        </p:spPr>
      </p:pic>
    </p:spTree>
    <p:extLst>
      <p:ext uri="{BB962C8B-B14F-4D97-AF65-F5344CB8AC3E}">
        <p14:creationId xmlns:p14="http://schemas.microsoft.com/office/powerpoint/2010/main" val="144531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Title 1">
            <a:extLst>
              <a:ext uri="{FF2B5EF4-FFF2-40B4-BE49-F238E27FC236}">
                <a16:creationId xmlns:a16="http://schemas.microsoft.com/office/drawing/2014/main" id="{ED65D702-711C-4269-98DE-28DD350A9EAE}"/>
              </a:ext>
            </a:extLst>
          </p:cNvPr>
          <p:cNvSpPr>
            <a:spLocks noGrp="1"/>
          </p:cNvSpPr>
          <p:nvPr>
            <p:ph type="title"/>
          </p:nvPr>
        </p:nvSpPr>
        <p:spPr/>
        <p:txBody>
          <a:bodyPr>
            <a:normAutofit/>
          </a:bodyPr>
          <a:lstStyle/>
          <a:p>
            <a:pPr lvl="0" algn="ctr">
              <a:lnSpc>
                <a:spcPct val="75000"/>
              </a:lnSpc>
              <a:spcBef>
                <a:spcPts val="0"/>
              </a:spcBef>
            </a:pPr>
            <a:r>
              <a:rPr lang="en-US" b="1" dirty="0">
                <a:solidFill>
                  <a:srgbClr val="9C5509"/>
                </a:solidFill>
                <a:ea typeface="Oswald"/>
                <a:cs typeface="Oswald"/>
                <a:sym typeface="Oswald"/>
              </a:rPr>
              <a:t>Mindfulness</a:t>
            </a:r>
            <a:endParaRPr lang="en-US" dirty="0">
              <a:solidFill>
                <a:srgbClr val="9C5509"/>
              </a:solidFill>
            </a:endParaRPr>
          </a:p>
        </p:txBody>
      </p:sp>
      <p:sp>
        <p:nvSpPr>
          <p:cNvPr id="3" name="Content Placeholder 2">
            <a:extLst>
              <a:ext uri="{FF2B5EF4-FFF2-40B4-BE49-F238E27FC236}">
                <a16:creationId xmlns:a16="http://schemas.microsoft.com/office/drawing/2014/main" id="{83E0AAB8-0EA8-4B72-97A8-3908E9B8D1D2}"/>
              </a:ext>
            </a:extLst>
          </p:cNvPr>
          <p:cNvSpPr>
            <a:spLocks noGrp="1"/>
          </p:cNvSpPr>
          <p:nvPr>
            <p:ph idx="1"/>
          </p:nvPr>
        </p:nvSpPr>
        <p:spPr>
          <a:xfrm>
            <a:off x="1354239" y="1825625"/>
            <a:ext cx="6166234" cy="4351338"/>
          </a:xfrm>
        </p:spPr>
        <p:txBody>
          <a:bodyPr>
            <a:normAutofit/>
          </a:bodyPr>
          <a:lstStyle/>
          <a:p>
            <a:pPr marL="457200" indent="-390525">
              <a:lnSpc>
                <a:spcPct val="107000"/>
              </a:lnSpc>
              <a:buClr>
                <a:schemeClr val="tx1"/>
              </a:buClr>
              <a:buSzPct val="100000"/>
            </a:pPr>
            <a:r>
              <a:rPr lang="en-US" sz="4000" b="1" dirty="0">
                <a:ea typeface="Oswald"/>
                <a:cs typeface="Oswald"/>
                <a:sym typeface="Oswald"/>
              </a:rPr>
              <a:t>Awareness of one’s breath</a:t>
            </a:r>
          </a:p>
          <a:p>
            <a:pPr marL="457200" indent="-390525">
              <a:lnSpc>
                <a:spcPct val="107000"/>
              </a:lnSpc>
              <a:buClr>
                <a:schemeClr val="tx1"/>
              </a:buClr>
              <a:buSzPct val="100000"/>
            </a:pPr>
            <a:r>
              <a:rPr lang="en-US" sz="4000" b="1" dirty="0">
                <a:ea typeface="Oswald"/>
                <a:cs typeface="Oswald"/>
                <a:sym typeface="Oswald"/>
              </a:rPr>
              <a:t>Awareness of physical sensation</a:t>
            </a:r>
          </a:p>
          <a:p>
            <a:pPr marL="0" indent="0">
              <a:buNone/>
            </a:pPr>
            <a:endParaRPr lang="en-US" sz="4000" dirty="0"/>
          </a:p>
        </p:txBody>
      </p:sp>
      <p:pic>
        <p:nvPicPr>
          <p:cNvPr id="133" name="Picture 3" descr="Image of a human brain."/>
          <p:cNvPicPr preferRelativeResize="0"/>
          <p:nvPr/>
        </p:nvPicPr>
        <p:blipFill>
          <a:blip r:embed="rId3">
            <a:alphaModFix/>
          </a:blip>
          <a:stretch>
            <a:fillRect/>
          </a:stretch>
        </p:blipFill>
        <p:spPr>
          <a:xfrm flipH="1">
            <a:off x="7333860" y="1664571"/>
            <a:ext cx="3936729" cy="3987809"/>
          </a:xfrm>
          <a:prstGeom prst="rect">
            <a:avLst/>
          </a:prstGeom>
          <a:noFill/>
          <a:ln>
            <a:noFill/>
          </a:ln>
        </p:spPr>
      </p:pic>
    </p:spTree>
    <p:extLst>
      <p:ext uri="{BB962C8B-B14F-4D97-AF65-F5344CB8AC3E}">
        <p14:creationId xmlns:p14="http://schemas.microsoft.com/office/powerpoint/2010/main" val="4171228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DD9C-6A55-40EA-BD75-B33668CCE4AA}"/>
              </a:ext>
            </a:extLst>
          </p:cNvPr>
          <p:cNvSpPr>
            <a:spLocks noGrp="1"/>
          </p:cNvSpPr>
          <p:nvPr>
            <p:ph type="title"/>
          </p:nvPr>
        </p:nvSpPr>
        <p:spPr/>
        <p:txBody>
          <a:bodyPr/>
          <a:lstStyle/>
          <a:p>
            <a:pPr algn="ctr"/>
            <a:r>
              <a:rPr lang="en-US" dirty="0"/>
              <a:t>Michael Gray </a:t>
            </a:r>
            <a:br>
              <a:rPr lang="en-US" dirty="0"/>
            </a:br>
            <a:r>
              <a:rPr lang="en-US" dirty="0"/>
              <a:t>Long Beach Poly High School</a:t>
            </a:r>
          </a:p>
        </p:txBody>
      </p:sp>
      <p:pic>
        <p:nvPicPr>
          <p:cNvPr id="9" name="Picture 2" descr="Triangle graphic, top point is: SPIRIT/Source of Strength, left point is MIND, and right point is BODY. Long Beach Poly High School CARE Center Counselor, Health Science Teacher, stronger 2gether.">
            <a:extLst>
              <a:ext uri="{FF2B5EF4-FFF2-40B4-BE49-F238E27FC236}">
                <a16:creationId xmlns:a16="http://schemas.microsoft.com/office/drawing/2014/main" id="{0BD5BEC9-E506-4219-AD9D-BB5EED59CA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3065" y="2408911"/>
            <a:ext cx="9260840" cy="368236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B1D6EA-F366-4BBC-B649-F5C2588DD35E}"/>
              </a:ext>
            </a:extLst>
          </p:cNvPr>
          <p:cNvSpPr>
            <a:spLocks noGrp="1"/>
          </p:cNvSpPr>
          <p:nvPr>
            <p:ph type="title"/>
          </p:nvPr>
        </p:nvSpPr>
        <p:spPr>
          <a:xfrm>
            <a:off x="1354239" y="365125"/>
            <a:ext cx="9479666" cy="895667"/>
          </a:xfrm>
        </p:spPr>
        <p:txBody>
          <a:bodyPr/>
          <a:lstStyle/>
          <a:p>
            <a:pPr algn="ctr"/>
            <a:r>
              <a:rPr lang="en-US" dirty="0">
                <a:solidFill>
                  <a:srgbClr val="9C5509"/>
                </a:solidFill>
              </a:rPr>
              <a:t>5 Miles</a:t>
            </a:r>
          </a:p>
        </p:txBody>
      </p:sp>
      <p:pic>
        <p:nvPicPr>
          <p:cNvPr id="5" name="Picture 2" descr="A dog on a leash with the words, &quot;I named my dog '5 miles' so I can tell people I walk 5 miles every day.">
            <a:extLst>
              <a:ext uri="{FF2B5EF4-FFF2-40B4-BE49-F238E27FC236}">
                <a16:creationId xmlns:a16="http://schemas.microsoft.com/office/drawing/2014/main" id="{7CC776C1-A7EB-49C5-BB62-A8A7B38F94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5919" y="1260792"/>
            <a:ext cx="6736306" cy="523208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6A07-F4A4-4392-BE35-727D8E2AC1E6}"/>
              </a:ext>
            </a:extLst>
          </p:cNvPr>
          <p:cNvSpPr>
            <a:spLocks noGrp="1"/>
          </p:cNvSpPr>
          <p:nvPr>
            <p:ph type="title"/>
          </p:nvPr>
        </p:nvSpPr>
        <p:spPr>
          <a:xfrm>
            <a:off x="831850" y="1066800"/>
            <a:ext cx="10515600" cy="2726267"/>
          </a:xfrm>
        </p:spPr>
        <p:txBody>
          <a:bodyPr/>
          <a:lstStyle/>
          <a:p>
            <a:pPr algn="ctr"/>
            <a:r>
              <a:rPr lang="en-US" dirty="0"/>
              <a:t>Elevate </a:t>
            </a:r>
            <a:br>
              <a:rPr lang="en-US" dirty="0"/>
            </a:br>
            <a:r>
              <a:rPr lang="en-US" dirty="0"/>
              <a:t>Mental Wellness Skills</a:t>
            </a:r>
            <a:br>
              <a:rPr lang="en-US" dirty="0"/>
            </a:br>
            <a:r>
              <a:rPr lang="en-US" dirty="0"/>
              <a:t>Equal to Academics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DF68E-6022-45C0-B9FF-B70A0F89367C}"/>
              </a:ext>
            </a:extLst>
          </p:cNvPr>
          <p:cNvSpPr>
            <a:spLocks noGrp="1"/>
          </p:cNvSpPr>
          <p:nvPr>
            <p:ph type="title"/>
          </p:nvPr>
        </p:nvSpPr>
        <p:spPr>
          <a:xfrm>
            <a:off x="1354239" y="307976"/>
            <a:ext cx="9479666" cy="866516"/>
          </a:xfrm>
        </p:spPr>
        <p:txBody>
          <a:bodyPr/>
          <a:lstStyle/>
          <a:p>
            <a:pPr algn="ctr"/>
            <a:r>
              <a:rPr lang="en-US" dirty="0">
                <a:solidFill>
                  <a:srgbClr val="9C5509"/>
                </a:solidFill>
              </a:rPr>
              <a:t>Closed Heart</a:t>
            </a:r>
          </a:p>
        </p:txBody>
      </p:sp>
      <p:sp>
        <p:nvSpPr>
          <p:cNvPr id="3" name="Content Placeholder 2">
            <a:extLst>
              <a:ext uri="{FF2B5EF4-FFF2-40B4-BE49-F238E27FC236}">
                <a16:creationId xmlns:a16="http://schemas.microsoft.com/office/drawing/2014/main" id="{810B2E71-B4C7-4EE7-A360-A89FB63E9F74}"/>
              </a:ext>
            </a:extLst>
          </p:cNvPr>
          <p:cNvSpPr>
            <a:spLocks noGrp="1"/>
          </p:cNvSpPr>
          <p:nvPr>
            <p:ph idx="1"/>
          </p:nvPr>
        </p:nvSpPr>
        <p:spPr>
          <a:xfrm>
            <a:off x="1356167" y="1085851"/>
            <a:ext cx="9479666" cy="2343150"/>
          </a:xfrm>
        </p:spPr>
        <p:txBody>
          <a:bodyPr>
            <a:normAutofit/>
          </a:bodyPr>
          <a:lstStyle/>
          <a:p>
            <a:r>
              <a:rPr lang="en-US" sz="2400" dirty="0"/>
              <a:t>We think if we close off our heart because of things like racism, anti LGBTQ policies, money challenges, relationships, a place to stay, family, and sexism, we won't feel fear, hurt, pain, or sadness. Not true! When we close off our heart, pain, </a:t>
            </a:r>
            <a:r>
              <a:rPr lang="en-US" sz="2400" dirty="0" err="1"/>
              <a:t>etc</a:t>
            </a:r>
            <a:r>
              <a:rPr lang="en-US" sz="2400" dirty="0"/>
              <a:t>…will still find us and we will miss out on joy, happiness, and fun!! </a:t>
            </a:r>
          </a:p>
        </p:txBody>
      </p:sp>
      <p:pic>
        <p:nvPicPr>
          <p:cNvPr id="130" name="Picture 3" descr="Graphic of closed heart."/>
          <p:cNvPicPr>
            <a:picLocks noChangeAspect="1"/>
          </p:cNvPicPr>
          <p:nvPr/>
        </p:nvPicPr>
        <p:blipFill>
          <a:blip r:embed="rId3"/>
          <a:stretch>
            <a:fillRect/>
          </a:stretch>
        </p:blipFill>
        <p:spPr>
          <a:xfrm>
            <a:off x="1676400" y="2797822"/>
            <a:ext cx="8890805" cy="3695052"/>
          </a:xfrm>
          <a:prstGeom prst="rect">
            <a:avLst/>
          </a:prstGeom>
          <a:ln w="12700">
            <a:miter lim="400000"/>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9C0E-A3AA-4EF5-AB19-0F4E5D896462}"/>
              </a:ext>
            </a:extLst>
          </p:cNvPr>
          <p:cNvSpPr>
            <a:spLocks noGrp="1"/>
          </p:cNvSpPr>
          <p:nvPr>
            <p:ph type="title"/>
          </p:nvPr>
        </p:nvSpPr>
        <p:spPr>
          <a:xfrm>
            <a:off x="1354239" y="365126"/>
            <a:ext cx="9479666" cy="810532"/>
          </a:xfrm>
        </p:spPr>
        <p:txBody>
          <a:bodyPr/>
          <a:lstStyle/>
          <a:p>
            <a:pPr algn="ctr"/>
            <a:r>
              <a:rPr lang="en-US" dirty="0"/>
              <a:t>Change</a:t>
            </a:r>
          </a:p>
        </p:txBody>
      </p:sp>
      <p:sp>
        <p:nvSpPr>
          <p:cNvPr id="3" name="Content Placeholder 2">
            <a:extLst>
              <a:ext uri="{FF2B5EF4-FFF2-40B4-BE49-F238E27FC236}">
                <a16:creationId xmlns:a16="http://schemas.microsoft.com/office/drawing/2014/main" id="{BE2E66B3-DABF-4813-BE0F-13B735D05429}"/>
              </a:ext>
            </a:extLst>
          </p:cNvPr>
          <p:cNvSpPr>
            <a:spLocks noGrp="1"/>
          </p:cNvSpPr>
          <p:nvPr>
            <p:ph idx="1"/>
          </p:nvPr>
        </p:nvSpPr>
        <p:spPr>
          <a:xfrm>
            <a:off x="1354239" y="1282159"/>
            <a:ext cx="8984079" cy="1987641"/>
          </a:xfrm>
        </p:spPr>
        <p:txBody>
          <a:bodyPr>
            <a:normAutofit lnSpcReduction="10000"/>
          </a:bodyPr>
          <a:lstStyle/>
          <a:p>
            <a:pPr marL="0" indent="0">
              <a:buNone/>
            </a:pPr>
            <a:r>
              <a:rPr lang="en-US" dirty="0">
                <a:solidFill>
                  <a:srgbClr val="9C5509"/>
                </a:solidFill>
              </a:rPr>
              <a:t>*Why is it so hard to make changes?</a:t>
            </a:r>
            <a:br>
              <a:rPr lang="en-US" dirty="0">
                <a:solidFill>
                  <a:srgbClr val="9C5509"/>
                </a:solidFill>
              </a:rPr>
            </a:br>
            <a:br>
              <a:rPr lang="en-US" dirty="0">
                <a:solidFill>
                  <a:srgbClr val="9C5509"/>
                </a:solidFill>
              </a:rPr>
            </a:br>
            <a:r>
              <a:rPr lang="en-US" dirty="0">
                <a:solidFill>
                  <a:srgbClr val="9C5509"/>
                </a:solidFill>
              </a:rPr>
              <a:t>*How can you make change happen?</a:t>
            </a:r>
            <a:br>
              <a:rPr lang="en-US" dirty="0">
                <a:solidFill>
                  <a:srgbClr val="9C5509"/>
                </a:solidFill>
              </a:rPr>
            </a:br>
            <a:br>
              <a:rPr lang="en-US" dirty="0">
                <a:solidFill>
                  <a:srgbClr val="9C5509"/>
                </a:solidFill>
              </a:rPr>
            </a:br>
            <a:r>
              <a:rPr lang="en-US" dirty="0">
                <a:solidFill>
                  <a:srgbClr val="9C5509"/>
                </a:solidFill>
              </a:rPr>
              <a:t>*What are a few things to work on?</a:t>
            </a:r>
            <a:endParaRPr lang="en-US" dirty="0"/>
          </a:p>
        </p:txBody>
      </p:sp>
      <p:pic>
        <p:nvPicPr>
          <p:cNvPr id="6" name="Online Media 3" descr="Image of a woman speaking in Nothing will change unless you change video.">
            <a:hlinkClick r:id="" action="ppaction://media"/>
            <a:extLst>
              <a:ext uri="{FF2B5EF4-FFF2-40B4-BE49-F238E27FC236}">
                <a16:creationId xmlns:a16="http://schemas.microsoft.com/office/drawing/2014/main" id="{F82415CE-7DE9-4DED-A8FD-CEED9CDFCE8A}"/>
              </a:ext>
            </a:extLst>
          </p:cNvPr>
          <p:cNvPicPr>
            <a:picLocks noRot="1" noChangeAspect="1"/>
          </p:cNvPicPr>
          <p:nvPr>
            <a:videoFile r:link="rId1"/>
          </p:nvPr>
        </p:nvPicPr>
        <p:blipFill>
          <a:blip r:embed="rId3"/>
          <a:stretch>
            <a:fillRect/>
          </a:stretch>
        </p:blipFill>
        <p:spPr>
          <a:xfrm>
            <a:off x="3715845" y="3352287"/>
            <a:ext cx="4677945" cy="2631345"/>
          </a:xfrm>
          <a:prstGeom prst="rect">
            <a:avLst/>
          </a:prstGeom>
        </p:spPr>
      </p:pic>
      <p:sp>
        <p:nvSpPr>
          <p:cNvPr id="7" name="URL 4">
            <a:extLst>
              <a:ext uri="{FF2B5EF4-FFF2-40B4-BE49-F238E27FC236}">
                <a16:creationId xmlns:a16="http://schemas.microsoft.com/office/drawing/2014/main" id="{9B5A570F-9CCF-456E-84E2-FAF903E8AB27}"/>
              </a:ext>
            </a:extLst>
          </p:cNvPr>
          <p:cNvSpPr/>
          <p:nvPr/>
        </p:nvSpPr>
        <p:spPr>
          <a:xfrm>
            <a:off x="3740727" y="6066119"/>
            <a:ext cx="5005787" cy="461665"/>
          </a:xfrm>
          <a:prstGeom prst="rect">
            <a:avLst/>
          </a:prstGeom>
        </p:spPr>
        <p:txBody>
          <a:bodyPr wrap="square">
            <a:spAutoFit/>
          </a:bodyPr>
          <a:lstStyle/>
          <a:p>
            <a:r>
              <a:rPr lang="en-US" sz="2400" u="sng"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https://youtu.be/PLYuHS-U_4o</a:t>
            </a:r>
            <a:r>
              <a:rPr lang="en-US" sz="2400" dirty="0">
                <a:solidFill>
                  <a:srgbClr val="0000FF"/>
                </a:solidFill>
                <a:latin typeface="Arial" panose="020B0604020202020204" pitchFamily="34" charset="0"/>
                <a:cs typeface="Arial" panose="020B0604020202020204" pitchFamily="34" charset="0"/>
              </a:rPr>
              <a:t> </a:t>
            </a:r>
            <a:endParaRPr lang="en-US" sz="2400" dirty="0">
              <a:solidFill>
                <a:srgbClr val="0000FF"/>
              </a:solidFill>
            </a:endParaRPr>
          </a:p>
        </p:txBody>
      </p:sp>
    </p:spTree>
    <p:extLst>
      <p:ext uri="{BB962C8B-B14F-4D97-AF65-F5344CB8AC3E}">
        <p14:creationId xmlns:p14="http://schemas.microsoft.com/office/powerpoint/2010/main" val="427274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E456-8338-4CD3-AED3-642F0AAA464E}"/>
              </a:ext>
            </a:extLst>
          </p:cNvPr>
          <p:cNvSpPr>
            <a:spLocks noGrp="1"/>
          </p:cNvSpPr>
          <p:nvPr>
            <p:ph type="title"/>
          </p:nvPr>
        </p:nvSpPr>
        <p:spPr/>
        <p:txBody>
          <a:bodyPr/>
          <a:lstStyle/>
          <a:p>
            <a:pPr algn="ctr"/>
            <a:r>
              <a:rPr lang="en-US" dirty="0">
                <a:solidFill>
                  <a:srgbClr val="9C5509"/>
                </a:solidFill>
              </a:rPr>
              <a:t>Why Is it so Hard to Change?</a:t>
            </a:r>
          </a:p>
        </p:txBody>
      </p:sp>
      <p:sp>
        <p:nvSpPr>
          <p:cNvPr id="5" name="Content Placeholder 2">
            <a:extLst>
              <a:ext uri="{FF2B5EF4-FFF2-40B4-BE49-F238E27FC236}">
                <a16:creationId xmlns:a16="http://schemas.microsoft.com/office/drawing/2014/main" id="{47743C62-37F7-4827-B479-6C51D67F46CB}"/>
              </a:ext>
            </a:extLst>
          </p:cNvPr>
          <p:cNvSpPr>
            <a:spLocks noGrp="1"/>
          </p:cNvSpPr>
          <p:nvPr>
            <p:ph idx="1"/>
          </p:nvPr>
        </p:nvSpPr>
        <p:spPr>
          <a:xfrm>
            <a:off x="1487589" y="1690688"/>
            <a:ext cx="5292499" cy="4351338"/>
          </a:xfrm>
        </p:spPr>
        <p:txBody>
          <a:bodyPr/>
          <a:lstStyle/>
          <a:p>
            <a:pPr marL="0" indent="0">
              <a:buNone/>
            </a:pPr>
            <a:r>
              <a:rPr lang="en-US" dirty="0"/>
              <a:t>Why is it so hard to change? Our habits have been building since our 3rd trimester of birth. Our habit mind is super powerful. Daily build mental wellness skills just like you did with times tables. Do this schoolwide every day. Support each other. You are all learning the skills together. Watch, do, teach.</a:t>
            </a:r>
          </a:p>
          <a:p>
            <a:endParaRPr lang="en-US" dirty="0"/>
          </a:p>
        </p:txBody>
      </p:sp>
      <p:pic>
        <p:nvPicPr>
          <p:cNvPr id="4" name="Picture 3" descr="Graphic of why it is hard to change.">
            <a:extLst>
              <a:ext uri="{FF2B5EF4-FFF2-40B4-BE49-F238E27FC236}">
                <a16:creationId xmlns:a16="http://schemas.microsoft.com/office/drawing/2014/main" id="{36FB1887-65F3-4833-83EF-7E087266F96F}"/>
              </a:ext>
            </a:extLst>
          </p:cNvPr>
          <p:cNvPicPr/>
          <p:nvPr/>
        </p:nvPicPr>
        <p:blipFill rotWithShape="1">
          <a:blip r:embed="rId3"/>
          <a:srcRect l="21825" r="7690"/>
          <a:stretch/>
        </p:blipFill>
        <p:spPr bwMode="auto">
          <a:xfrm>
            <a:off x="6646738" y="1761490"/>
            <a:ext cx="4189095" cy="443992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A85C-C8BA-4C18-9627-26FC4F0297D6}"/>
              </a:ext>
            </a:extLst>
          </p:cNvPr>
          <p:cNvSpPr>
            <a:spLocks noGrp="1"/>
          </p:cNvSpPr>
          <p:nvPr>
            <p:ph type="title"/>
          </p:nvPr>
        </p:nvSpPr>
        <p:spPr>
          <a:xfrm>
            <a:off x="1276349" y="338294"/>
            <a:ext cx="9620251" cy="1325700"/>
          </a:xfrm>
        </p:spPr>
        <p:txBody>
          <a:bodyPr/>
          <a:lstStyle/>
          <a:p>
            <a:pPr algn="ctr"/>
            <a:r>
              <a:rPr lang="en-US" sz="5400" dirty="0"/>
              <a:t>Welcome</a:t>
            </a:r>
          </a:p>
        </p:txBody>
      </p:sp>
      <p:pic>
        <p:nvPicPr>
          <p:cNvPr id="5" name="Picture 2">
            <a:extLst>
              <a:ext uri="{FF2B5EF4-FFF2-40B4-BE49-F238E27FC236}">
                <a16:creationId xmlns:a16="http://schemas.microsoft.com/office/drawing/2014/main" id="{9C5A730E-BB82-4101-9DAD-63E949D949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355" y="1663994"/>
            <a:ext cx="6189289" cy="4635993"/>
          </a:xfrm>
          <a:prstGeom prst="rect">
            <a:avLst/>
          </a:prstGeom>
        </p:spPr>
      </p:pic>
    </p:spTree>
    <p:extLst>
      <p:ext uri="{BB962C8B-B14F-4D97-AF65-F5344CB8AC3E}">
        <p14:creationId xmlns:p14="http://schemas.microsoft.com/office/powerpoint/2010/main" val="238409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57E2-64D2-44A3-8631-C190A829467D}"/>
              </a:ext>
            </a:extLst>
          </p:cNvPr>
          <p:cNvSpPr>
            <a:spLocks noGrp="1"/>
          </p:cNvSpPr>
          <p:nvPr>
            <p:ph type="title"/>
          </p:nvPr>
        </p:nvSpPr>
        <p:spPr/>
        <p:txBody>
          <a:bodyPr/>
          <a:lstStyle/>
          <a:p>
            <a:pPr algn="ctr"/>
            <a:r>
              <a:rPr lang="en-US" dirty="0"/>
              <a:t>The Fears I Do Not Climb </a:t>
            </a:r>
            <a:br>
              <a:rPr lang="en-US" dirty="0"/>
            </a:br>
            <a:r>
              <a:rPr lang="en-US" dirty="0"/>
              <a:t>Become My Walls </a:t>
            </a:r>
          </a:p>
        </p:txBody>
      </p:sp>
      <p:pic>
        <p:nvPicPr>
          <p:cNvPr id="4" name="Online Media 2" descr="Image of a woman speaking into a microphone in the Fear of Failure video (short version).">
            <a:hlinkClick r:id="" action="ppaction://media"/>
            <a:extLst>
              <a:ext uri="{FF2B5EF4-FFF2-40B4-BE49-F238E27FC236}">
                <a16:creationId xmlns:a16="http://schemas.microsoft.com/office/drawing/2014/main" id="{2D34349D-FB49-4BC2-BFDE-A8C0AFBF4453}"/>
              </a:ext>
            </a:extLst>
          </p:cNvPr>
          <p:cNvPicPr>
            <a:picLocks noGrp="1" noRot="1" noChangeAspect="1"/>
          </p:cNvPicPr>
          <p:nvPr>
            <p:ph idx="1"/>
            <a:videoFile r:link="rId1"/>
          </p:nvPr>
        </p:nvPicPr>
        <p:blipFill>
          <a:blip r:embed="rId4"/>
          <a:stretch>
            <a:fillRect/>
          </a:stretch>
        </p:blipFill>
        <p:spPr>
          <a:xfrm>
            <a:off x="2914650" y="1863463"/>
            <a:ext cx="6400800" cy="3600450"/>
          </a:xfrm>
          <a:prstGeom prst="rect">
            <a:avLst/>
          </a:prstGeom>
        </p:spPr>
      </p:pic>
      <p:sp>
        <p:nvSpPr>
          <p:cNvPr id="3" name="URL 3">
            <a:extLst>
              <a:ext uri="{FF2B5EF4-FFF2-40B4-BE49-F238E27FC236}">
                <a16:creationId xmlns:a16="http://schemas.microsoft.com/office/drawing/2014/main" id="{EE9A11DD-4C82-45E4-A314-5FCC059B92EE}"/>
              </a:ext>
            </a:extLst>
          </p:cNvPr>
          <p:cNvSpPr/>
          <p:nvPr/>
        </p:nvSpPr>
        <p:spPr>
          <a:xfrm>
            <a:off x="2914650" y="5636688"/>
            <a:ext cx="6096000" cy="830997"/>
          </a:xfrm>
          <a:prstGeom prst="rect">
            <a:avLst/>
          </a:prstGeom>
        </p:spPr>
        <p:txBody>
          <a:bodyPr>
            <a:spAutoFit/>
          </a:bodyPr>
          <a:lstStyle/>
          <a:p>
            <a:r>
              <a:rPr lang="en-US" sz="2400" dirty="0">
                <a:solidFill>
                  <a:srgbClr val="0000FF"/>
                </a:solidFill>
                <a:hlinkClick r:id="rId5" tooltip="Video The Fears I Do Not Climb Become My Walls">
                  <a:extLst>
                    <a:ext uri="{A12FA001-AC4F-418D-AE19-62706E023703}">
                      <ahyp:hlinkClr xmlns:ahyp="http://schemas.microsoft.com/office/drawing/2018/hyperlinkcolor" val="tx"/>
                    </a:ext>
                  </a:extLst>
                </a:hlinkClick>
              </a:rPr>
              <a:t>https://www.youtube.com/watch?v=V8Iz7ZuXZL4&amp;feature=emb_logo </a:t>
            </a:r>
            <a:endParaRPr lang="en-US" sz="2400" dirty="0">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C97C18-7D9F-4CEC-BC07-67A982F3A245}"/>
              </a:ext>
            </a:extLst>
          </p:cNvPr>
          <p:cNvSpPr>
            <a:spLocks noGrp="1"/>
          </p:cNvSpPr>
          <p:nvPr>
            <p:ph type="title"/>
          </p:nvPr>
        </p:nvSpPr>
        <p:spPr>
          <a:xfrm>
            <a:off x="1410184" y="457200"/>
            <a:ext cx="8846336" cy="777240"/>
          </a:xfrm>
        </p:spPr>
        <p:txBody>
          <a:bodyPr>
            <a:normAutofit/>
          </a:bodyPr>
          <a:lstStyle/>
          <a:p>
            <a:pPr algn="ctr"/>
            <a:r>
              <a:rPr lang="en-US" sz="4800" dirty="0"/>
              <a:t>Lastly</a:t>
            </a:r>
          </a:p>
        </p:txBody>
      </p:sp>
      <p:sp>
        <p:nvSpPr>
          <p:cNvPr id="6" name="Text Placeholder 2">
            <a:extLst>
              <a:ext uri="{FF2B5EF4-FFF2-40B4-BE49-F238E27FC236}">
                <a16:creationId xmlns:a16="http://schemas.microsoft.com/office/drawing/2014/main" id="{E0F573F1-04D9-468C-A560-8E40077305D8}"/>
              </a:ext>
            </a:extLst>
          </p:cNvPr>
          <p:cNvSpPr>
            <a:spLocks noGrp="1"/>
          </p:cNvSpPr>
          <p:nvPr>
            <p:ph type="body" sz="half" idx="2"/>
          </p:nvPr>
        </p:nvSpPr>
        <p:spPr>
          <a:xfrm>
            <a:off x="1410184" y="1417319"/>
            <a:ext cx="4147027" cy="4915747"/>
          </a:xfrm>
        </p:spPr>
        <p:txBody>
          <a:bodyPr>
            <a:normAutofit fontScale="92500" lnSpcReduction="10000"/>
          </a:bodyPr>
          <a:lstStyle/>
          <a:p>
            <a:pPr marL="342900" indent="-342900">
              <a:lnSpc>
                <a:spcPct val="100000"/>
              </a:lnSpc>
              <a:spcBef>
                <a:spcPts val="0"/>
              </a:spcBef>
              <a:spcAft>
                <a:spcPts val="1200"/>
              </a:spcAft>
              <a:buFont typeface="Arial" panose="020B0604020202020204" pitchFamily="34" charset="0"/>
              <a:buChar char="•"/>
            </a:pPr>
            <a:r>
              <a:rPr lang="en-US" sz="2800" dirty="0"/>
              <a:t>When you mess up…learn from it.</a:t>
            </a:r>
          </a:p>
          <a:p>
            <a:pPr marL="342900" indent="-342900">
              <a:lnSpc>
                <a:spcPct val="110000"/>
              </a:lnSpc>
              <a:spcBef>
                <a:spcPts val="0"/>
              </a:spcBef>
              <a:spcAft>
                <a:spcPts val="1200"/>
              </a:spcAft>
              <a:buFont typeface="Arial" panose="020B0604020202020204" pitchFamily="34" charset="0"/>
              <a:buChar char="•"/>
            </a:pPr>
            <a:r>
              <a:rPr lang="en-US" sz="2800" dirty="0"/>
              <a:t>When something is difficult, learn from it.</a:t>
            </a:r>
          </a:p>
          <a:p>
            <a:pPr marL="342900" indent="-342900">
              <a:lnSpc>
                <a:spcPct val="110000"/>
              </a:lnSpc>
              <a:spcBef>
                <a:spcPts val="0"/>
              </a:spcBef>
              <a:spcAft>
                <a:spcPts val="1200"/>
              </a:spcAft>
              <a:buFont typeface="Arial" panose="020B0604020202020204" pitchFamily="34" charset="0"/>
              <a:buChar char="•"/>
            </a:pPr>
            <a:r>
              <a:rPr lang="en-US" sz="2800" dirty="0"/>
              <a:t>Don’t try hard only on what you are good at. Try hard on what you aren’t good at. Fail (and learn) your way to greatness and significance.</a:t>
            </a:r>
          </a:p>
        </p:txBody>
      </p:sp>
      <p:pic>
        <p:nvPicPr>
          <p:cNvPr id="8" name="Content Placeholder 3" descr="Graphic with two sides. One has a straight path to either win or fail. The other has what successful people know, there is a lot of failure before winning.">
            <a:extLst>
              <a:ext uri="{FF2B5EF4-FFF2-40B4-BE49-F238E27FC236}">
                <a16:creationId xmlns:a16="http://schemas.microsoft.com/office/drawing/2014/main" id="{B3D66959-CAED-437E-9F97-E5B61497E6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57211" y="1300896"/>
            <a:ext cx="5080309" cy="450163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E943F7-0CDE-4368-88EA-C2EA38E8DDCD}"/>
              </a:ext>
            </a:extLst>
          </p:cNvPr>
          <p:cNvSpPr>
            <a:spLocks noGrp="1"/>
          </p:cNvSpPr>
          <p:nvPr>
            <p:ph type="title"/>
          </p:nvPr>
        </p:nvSpPr>
        <p:spPr>
          <a:xfrm>
            <a:off x="1166972" y="192618"/>
            <a:ext cx="9653428" cy="1486003"/>
          </a:xfrm>
        </p:spPr>
        <p:txBody>
          <a:bodyPr>
            <a:noAutofit/>
          </a:bodyPr>
          <a:lstStyle/>
          <a:p>
            <a:pPr algn="ctr"/>
            <a:r>
              <a:rPr lang="en-US" sz="4000" dirty="0"/>
              <a:t>Five Skills to Use Daily for Just a Couple of Minutes </a:t>
            </a:r>
          </a:p>
        </p:txBody>
      </p:sp>
      <p:sp>
        <p:nvSpPr>
          <p:cNvPr id="6" name="Text Placeholder 2">
            <a:extLst>
              <a:ext uri="{FF2B5EF4-FFF2-40B4-BE49-F238E27FC236}">
                <a16:creationId xmlns:a16="http://schemas.microsoft.com/office/drawing/2014/main" id="{F8804ABF-82D1-40DC-AA66-2A94AACE9197}"/>
              </a:ext>
            </a:extLst>
          </p:cNvPr>
          <p:cNvSpPr>
            <a:spLocks noGrp="1"/>
          </p:cNvSpPr>
          <p:nvPr>
            <p:ph type="body" sz="half" idx="2"/>
          </p:nvPr>
        </p:nvSpPr>
        <p:spPr>
          <a:xfrm>
            <a:off x="1166972" y="2095500"/>
            <a:ext cx="7215028" cy="3200400"/>
          </a:xfrm>
        </p:spPr>
        <p:txBody>
          <a:bodyPr>
            <a:normAutofit/>
          </a:bodyPr>
          <a:lstStyle/>
          <a:p>
            <a:pPr marL="457200" indent="-457200">
              <a:buFont typeface="+mj-lt"/>
              <a:buAutoNum type="arabicPeriod"/>
            </a:pPr>
            <a:r>
              <a:rPr lang="en-US" sz="3200" dirty="0">
                <a:latin typeface="+mj-lt"/>
              </a:rPr>
              <a:t>Stop Speaking Negatively Out Loud</a:t>
            </a:r>
          </a:p>
          <a:p>
            <a:pPr marL="457200" indent="-457200">
              <a:buFont typeface="+mj-lt"/>
              <a:buAutoNum type="arabicPeriod"/>
            </a:pPr>
            <a:r>
              <a:rPr lang="en-US" sz="3200" dirty="0">
                <a:latin typeface="+mj-lt"/>
              </a:rPr>
              <a:t>The Power of Living in Gratitude</a:t>
            </a:r>
          </a:p>
          <a:p>
            <a:pPr marL="457200" indent="-457200">
              <a:buFont typeface="+mj-lt"/>
              <a:buAutoNum type="arabicPeriod"/>
            </a:pPr>
            <a:r>
              <a:rPr lang="en-US" sz="3200" dirty="0">
                <a:latin typeface="+mj-lt"/>
              </a:rPr>
              <a:t>Accurate Thinking</a:t>
            </a:r>
          </a:p>
          <a:p>
            <a:pPr marL="457200" indent="-457200">
              <a:buFont typeface="+mj-lt"/>
              <a:buAutoNum type="arabicPeriod"/>
            </a:pPr>
            <a:r>
              <a:rPr lang="en-US" sz="3200" dirty="0">
                <a:latin typeface="+mj-lt"/>
              </a:rPr>
              <a:t>Exercise</a:t>
            </a:r>
          </a:p>
          <a:p>
            <a:pPr marL="457200" indent="-457200">
              <a:buFont typeface="+mj-lt"/>
              <a:buAutoNum type="arabicPeriod"/>
            </a:pPr>
            <a:r>
              <a:rPr lang="en-US" sz="3200" dirty="0">
                <a:latin typeface="+mj-lt"/>
              </a:rPr>
              <a:t>Breath Work</a:t>
            </a:r>
          </a:p>
        </p:txBody>
      </p:sp>
      <p:pic>
        <p:nvPicPr>
          <p:cNvPr id="12" name="Content Placeholder 3" descr="light bulb">
            <a:extLst>
              <a:ext uri="{FF2B5EF4-FFF2-40B4-BE49-F238E27FC236}">
                <a16:creationId xmlns:a16="http://schemas.microsoft.com/office/drawing/2014/main" id="{E941118A-5E19-4131-A90D-086A59051AB3}"/>
              </a:ext>
            </a:extLst>
          </p:cNvPr>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838" r="5445"/>
          <a:stretch/>
        </p:blipFill>
        <p:spPr bwMode="auto">
          <a:xfrm>
            <a:off x="7457757" y="2462530"/>
            <a:ext cx="3943985" cy="439547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B87752-31CE-4AD6-B39E-2172E6DF858C}"/>
              </a:ext>
            </a:extLst>
          </p:cNvPr>
          <p:cNvSpPr>
            <a:spLocks noGrp="1"/>
          </p:cNvSpPr>
          <p:nvPr>
            <p:ph type="title"/>
          </p:nvPr>
        </p:nvSpPr>
        <p:spPr>
          <a:xfrm>
            <a:off x="1356167" y="274637"/>
            <a:ext cx="9479666" cy="1325563"/>
          </a:xfrm>
        </p:spPr>
        <p:txBody>
          <a:bodyPr>
            <a:normAutofit/>
          </a:bodyPr>
          <a:lstStyle/>
          <a:p>
            <a:pPr algn="ctr">
              <a:defRPr sz="4000">
                <a:latin typeface="Marker Felt"/>
                <a:ea typeface="Marker Felt"/>
                <a:cs typeface="Marker Felt"/>
                <a:sym typeface="Marker Felt"/>
              </a:defRPr>
            </a:pPr>
            <a:r>
              <a:rPr lang="en-US" dirty="0">
                <a:latin typeface="Arial Rounded MT Bold" panose="020F0704030504030204" pitchFamily="34" charset="0"/>
              </a:rPr>
              <a:t>Negativity</a:t>
            </a:r>
            <a:endParaRPr lang="en-US" dirty="0"/>
          </a:p>
        </p:txBody>
      </p:sp>
      <p:pic>
        <p:nvPicPr>
          <p:cNvPr id="5" name="Picture 2" descr="Stop speaking negatively out loud.">
            <a:extLst>
              <a:ext uri="{FF2B5EF4-FFF2-40B4-BE49-F238E27FC236}">
                <a16:creationId xmlns:a16="http://schemas.microsoft.com/office/drawing/2014/main" id="{423656E5-DACE-4073-9D4A-F68A3B2E0B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6167" y="1676400"/>
            <a:ext cx="9479915" cy="429831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20C5-5A39-45AD-A69E-076CD6B5A819}"/>
              </a:ext>
            </a:extLst>
          </p:cNvPr>
          <p:cNvSpPr>
            <a:spLocks noGrp="1"/>
          </p:cNvSpPr>
          <p:nvPr>
            <p:ph type="title"/>
          </p:nvPr>
        </p:nvSpPr>
        <p:spPr>
          <a:xfrm>
            <a:off x="1354239" y="365125"/>
            <a:ext cx="9479666" cy="1063135"/>
          </a:xfrm>
        </p:spPr>
        <p:txBody>
          <a:bodyPr/>
          <a:lstStyle/>
          <a:p>
            <a:pPr algn="ctr"/>
            <a:r>
              <a:rPr lang="en-US" dirty="0"/>
              <a:t>Complaining vs. Gratitude</a:t>
            </a:r>
          </a:p>
        </p:txBody>
      </p:sp>
      <p:pic>
        <p:nvPicPr>
          <p:cNvPr id="5" name="Content Placeholder 2" descr="Business office with two windows, sign above one window says complaints and has a huge line of people, the other window’s sign says gratitude and has no one in line.">
            <a:extLst>
              <a:ext uri="{FF2B5EF4-FFF2-40B4-BE49-F238E27FC236}">
                <a16:creationId xmlns:a16="http://schemas.microsoft.com/office/drawing/2014/main" id="{B62DA71B-C2CE-4B3D-B557-809B1D93A3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7121" y="1428260"/>
            <a:ext cx="4553550" cy="474870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4C13-70DB-469A-AA17-397EA13776CF}"/>
              </a:ext>
            </a:extLst>
          </p:cNvPr>
          <p:cNvSpPr>
            <a:spLocks noGrp="1"/>
          </p:cNvSpPr>
          <p:nvPr>
            <p:ph type="title"/>
          </p:nvPr>
        </p:nvSpPr>
        <p:spPr/>
        <p:txBody>
          <a:bodyPr/>
          <a:lstStyle/>
          <a:p>
            <a:pPr algn="ctr"/>
            <a:r>
              <a:rPr lang="en-US" dirty="0"/>
              <a:t>Gratitude</a:t>
            </a:r>
          </a:p>
        </p:txBody>
      </p:sp>
      <p:pic>
        <p:nvPicPr>
          <p:cNvPr id="6" name="Picture 2" descr="The power of living in gratitude.">
            <a:extLst>
              <a:ext uri="{FF2B5EF4-FFF2-40B4-BE49-F238E27FC236}">
                <a16:creationId xmlns:a16="http://schemas.microsoft.com/office/drawing/2014/main" id="{70C0963F-257E-47D3-81DC-D8463014B1E2}"/>
              </a:ext>
            </a:extLst>
          </p:cNvPr>
          <p:cNvPicPr/>
          <p:nvPr/>
        </p:nvPicPr>
        <p:blipFill rotWithShape="1">
          <a:blip r:embed="rId3">
            <a:extLst>
              <a:ext uri="{28A0092B-C50C-407E-A947-70E740481C1C}">
                <a14:useLocalDpi xmlns:a14="http://schemas.microsoft.com/office/drawing/2010/main" val="0"/>
              </a:ext>
            </a:extLst>
          </a:blip>
          <a:srcRect r="48836"/>
          <a:stretch/>
        </p:blipFill>
        <p:spPr bwMode="auto">
          <a:xfrm>
            <a:off x="2419350" y="1733550"/>
            <a:ext cx="6686550" cy="459105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17CD-7AEF-4205-B1E0-A86B8A33694B}"/>
              </a:ext>
            </a:extLst>
          </p:cNvPr>
          <p:cNvSpPr>
            <a:spLocks noGrp="1"/>
          </p:cNvSpPr>
          <p:nvPr>
            <p:ph type="title"/>
          </p:nvPr>
        </p:nvSpPr>
        <p:spPr/>
        <p:txBody>
          <a:bodyPr/>
          <a:lstStyle/>
          <a:p>
            <a:pPr algn="ctr"/>
            <a:r>
              <a:rPr lang="en-US" dirty="0"/>
              <a:t>Time to Do the “Power of Living in Gratitude” Exercise</a:t>
            </a:r>
          </a:p>
        </p:txBody>
      </p:sp>
      <p:sp>
        <p:nvSpPr>
          <p:cNvPr id="3" name="Content Placeholder 2">
            <a:extLst>
              <a:ext uri="{FF2B5EF4-FFF2-40B4-BE49-F238E27FC236}">
                <a16:creationId xmlns:a16="http://schemas.microsoft.com/office/drawing/2014/main" id="{0939AE6A-61F7-4B22-9E48-3A318FB20E2D}"/>
              </a:ext>
            </a:extLst>
          </p:cNvPr>
          <p:cNvSpPr>
            <a:spLocks noGrp="1"/>
          </p:cNvSpPr>
          <p:nvPr>
            <p:ph idx="1"/>
          </p:nvPr>
        </p:nvSpPr>
        <p:spPr>
          <a:xfrm>
            <a:off x="1553745" y="1961442"/>
            <a:ext cx="9479666" cy="4564684"/>
          </a:xfrm>
        </p:spPr>
        <p:txBody>
          <a:bodyPr>
            <a:normAutofit/>
          </a:bodyPr>
          <a:lstStyle/>
          <a:p>
            <a:pPr marL="0" indent="0">
              <a:buNone/>
            </a:pPr>
            <a:endParaRPr lang="en-US" sz="3200" dirty="0"/>
          </a:p>
          <a:p>
            <a:pPr marL="514350" indent="-514350">
              <a:lnSpc>
                <a:spcPct val="100000"/>
              </a:lnSpc>
              <a:spcBef>
                <a:spcPts val="0"/>
              </a:spcBef>
              <a:spcAft>
                <a:spcPts val="1200"/>
              </a:spcAft>
              <a:buFont typeface="+mj-lt"/>
              <a:buAutoNum type="arabicPeriod"/>
            </a:pPr>
            <a:r>
              <a:rPr lang="en-US" sz="3200" dirty="0"/>
              <a:t>Take a moment and visualize someone in your life that had a positive impact on your life and is still living.</a:t>
            </a:r>
          </a:p>
          <a:p>
            <a:pPr marL="514350" indent="-514350">
              <a:buFont typeface="+mj-lt"/>
              <a:buAutoNum type="arabicPeriod"/>
            </a:pPr>
            <a:r>
              <a:rPr lang="en-US" sz="3200" dirty="0"/>
              <a:t>Write them a short note of gratitude. 2 minutes.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3983-0B91-4EBB-91D7-984AB2AA23FD}"/>
              </a:ext>
            </a:extLst>
          </p:cNvPr>
          <p:cNvSpPr>
            <a:spLocks noGrp="1"/>
          </p:cNvSpPr>
          <p:nvPr>
            <p:ph type="title"/>
          </p:nvPr>
        </p:nvSpPr>
        <p:spPr>
          <a:xfrm>
            <a:off x="1238882" y="233364"/>
            <a:ext cx="10515600" cy="971688"/>
          </a:xfrm>
        </p:spPr>
        <p:txBody>
          <a:bodyPr>
            <a:normAutofit/>
          </a:bodyPr>
          <a:lstStyle/>
          <a:p>
            <a:pPr algn="ctr">
              <a:defRPr sz="5000">
                <a:latin typeface="Marker Felt"/>
                <a:ea typeface="Marker Felt"/>
                <a:cs typeface="Marker Felt"/>
                <a:sym typeface="Marker Felt"/>
              </a:defRPr>
            </a:pPr>
            <a:r>
              <a:rPr lang="en-US" dirty="0">
                <a:latin typeface="Arial" panose="020B0604020202020204" pitchFamily="34" charset="0"/>
                <a:cs typeface="Arial" panose="020B0604020202020204" pitchFamily="34" charset="0"/>
              </a:rPr>
              <a:t>Accurate Thinking</a:t>
            </a:r>
            <a:endParaRPr lang="en-US" dirty="0"/>
          </a:p>
        </p:txBody>
      </p:sp>
      <p:pic>
        <p:nvPicPr>
          <p:cNvPr id="7" name="Picture 2" descr="The Skill of Accurate Thinking.">
            <a:extLst>
              <a:ext uri="{FF2B5EF4-FFF2-40B4-BE49-F238E27FC236}">
                <a16:creationId xmlns:a16="http://schemas.microsoft.com/office/drawing/2014/main" id="{20F821C3-AD09-4A4A-8CE4-8116464F94D1}"/>
              </a:ext>
            </a:extLst>
          </p:cNvPr>
          <p:cNvPicPr/>
          <p:nvPr/>
        </p:nvPicPr>
        <p:blipFill rotWithShape="1">
          <a:blip r:embed="rId4">
            <a:extLst>
              <a:ext uri="{28A0092B-C50C-407E-A947-70E740481C1C}">
                <a14:useLocalDpi xmlns:a14="http://schemas.microsoft.com/office/drawing/2010/main" val="0"/>
              </a:ext>
            </a:extLst>
          </a:blip>
          <a:srcRect r="52617"/>
          <a:stretch/>
        </p:blipFill>
        <p:spPr bwMode="auto">
          <a:xfrm>
            <a:off x="1539393" y="1205052"/>
            <a:ext cx="4956658" cy="4904828"/>
          </a:xfrm>
          <a:prstGeom prst="rect">
            <a:avLst/>
          </a:prstGeom>
          <a:noFill/>
          <a:ln>
            <a:noFill/>
          </a:ln>
          <a:extLst>
            <a:ext uri="{53640926-AAD7-44D8-BBD7-CCE9431645EC}">
              <a14:shadowObscured xmlns:a14="http://schemas.microsoft.com/office/drawing/2010/main"/>
            </a:ext>
          </a:extLst>
        </p:spPr>
      </p:pic>
      <p:pic>
        <p:nvPicPr>
          <p:cNvPr id="4" name="Picture 3" descr="Image of a woman with her hand on her face, Don Miguel Ruiz don't take things personally video.">
            <a:hlinkClick r:id="" action="ppaction://media"/>
            <a:extLst>
              <a:ext uri="{FF2B5EF4-FFF2-40B4-BE49-F238E27FC236}">
                <a16:creationId xmlns:a16="http://schemas.microsoft.com/office/drawing/2014/main" id="{C6DCDA7F-E067-42DD-B063-4B73D800D51F}"/>
              </a:ext>
            </a:extLst>
          </p:cNvPr>
          <p:cNvPicPr>
            <a:picLocks noRot="1" noChangeAspect="1"/>
          </p:cNvPicPr>
          <p:nvPr>
            <a:videoFile r:link="rId1"/>
          </p:nvPr>
        </p:nvPicPr>
        <p:blipFill>
          <a:blip r:embed="rId5"/>
          <a:stretch>
            <a:fillRect/>
          </a:stretch>
        </p:blipFill>
        <p:spPr>
          <a:xfrm>
            <a:off x="6496051" y="3065425"/>
            <a:ext cx="4360255" cy="2916806"/>
          </a:xfrm>
          <a:prstGeom prst="rect">
            <a:avLst/>
          </a:prstGeom>
        </p:spPr>
      </p:pic>
      <p:sp>
        <p:nvSpPr>
          <p:cNvPr id="3" name="URL 4">
            <a:extLst>
              <a:ext uri="{FF2B5EF4-FFF2-40B4-BE49-F238E27FC236}">
                <a16:creationId xmlns:a16="http://schemas.microsoft.com/office/drawing/2014/main" id="{C2CEEB62-D7B7-46C4-A68F-BCC6621E7A2D}"/>
              </a:ext>
            </a:extLst>
          </p:cNvPr>
          <p:cNvSpPr>
            <a:spLocks noGrp="1"/>
          </p:cNvSpPr>
          <p:nvPr>
            <p:ph type="body" idx="1"/>
          </p:nvPr>
        </p:nvSpPr>
        <p:spPr>
          <a:xfrm>
            <a:off x="6496051" y="6104978"/>
            <a:ext cx="4156556" cy="420473"/>
          </a:xfrm>
        </p:spPr>
        <p:txBody>
          <a:bodyPr>
            <a:normAutofit lnSpcReduction="10000"/>
          </a:bodyPr>
          <a:lstStyle/>
          <a:p>
            <a:r>
              <a:rPr lang="en-US" u="sng" dirty="0">
                <a:solidFill>
                  <a:srgbClr val="0000FF"/>
                </a:solidFill>
                <a:hlinkClick r:id="rId6" tooltip="Don't Take Things Personally video">
                  <a:extLst>
                    <a:ext uri="{A12FA001-AC4F-418D-AE19-62706E023703}">
                      <ahyp:hlinkClr xmlns:ahyp="http://schemas.microsoft.com/office/drawing/2018/hyperlinkcolor" val="tx"/>
                    </a:ext>
                  </a:extLst>
                </a:hlinkClick>
              </a:rPr>
              <a:t>https://youtu.be/n5JQIUfLaoc</a:t>
            </a:r>
            <a:endParaRPr lang="en-US" dirty="0">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DFD3-759F-4169-8967-97BD5D740D5E}"/>
              </a:ext>
            </a:extLst>
          </p:cNvPr>
          <p:cNvSpPr>
            <a:spLocks noGrp="1"/>
          </p:cNvSpPr>
          <p:nvPr>
            <p:ph type="title"/>
          </p:nvPr>
        </p:nvSpPr>
        <p:spPr>
          <a:xfrm>
            <a:off x="1356167" y="272040"/>
            <a:ext cx="9479666" cy="927158"/>
          </a:xfrm>
        </p:spPr>
        <p:txBody>
          <a:bodyPr/>
          <a:lstStyle/>
          <a:p>
            <a:pPr algn="ctr"/>
            <a:r>
              <a:rPr lang="en-US" dirty="0">
                <a:solidFill>
                  <a:srgbClr val="9C5509"/>
                </a:solidFill>
              </a:rPr>
              <a:t>Mind/Body/Spirit</a:t>
            </a:r>
          </a:p>
        </p:txBody>
      </p:sp>
      <p:pic>
        <p:nvPicPr>
          <p:cNvPr id="5" name="Picture 2" descr="Mind/Body/Spirit/Source of Strength connection. We are stronger together. The following slide has a detailed description of the graphic.">
            <a:extLst>
              <a:ext uri="{FF2B5EF4-FFF2-40B4-BE49-F238E27FC236}">
                <a16:creationId xmlns:a16="http://schemas.microsoft.com/office/drawing/2014/main" id="{99D7670F-F7E1-4A04-AACD-CB58BC3227D5}"/>
              </a:ext>
            </a:extLst>
          </p:cNvPr>
          <p:cNvPicPr/>
          <p:nvPr/>
        </p:nvPicPr>
        <p:blipFill rotWithShape="1">
          <a:blip r:embed="rId3"/>
          <a:srcRect l="2882" t="9284" r="2384" b="9018"/>
          <a:stretch/>
        </p:blipFill>
        <p:spPr bwMode="auto">
          <a:xfrm>
            <a:off x="2210117" y="1199198"/>
            <a:ext cx="7733983" cy="4246937"/>
          </a:xfrm>
          <a:prstGeom prst="rect">
            <a:avLst/>
          </a:prstGeom>
          <a:ln>
            <a:noFill/>
          </a:ln>
          <a:extLst>
            <a:ext uri="{53640926-AAD7-44D8-BBD7-CCE9431645EC}">
              <a14:shadowObscured xmlns:a14="http://schemas.microsoft.com/office/drawing/2010/main"/>
            </a:ext>
          </a:extLst>
        </p:spPr>
      </p:pic>
      <p:sp>
        <p:nvSpPr>
          <p:cNvPr id="3" name="Text Placeholder 3">
            <a:extLst>
              <a:ext uri="{FF2B5EF4-FFF2-40B4-BE49-F238E27FC236}">
                <a16:creationId xmlns:a16="http://schemas.microsoft.com/office/drawing/2014/main" id="{7A521764-2A1B-4942-BD13-E95CB8B1DA42}"/>
              </a:ext>
            </a:extLst>
          </p:cNvPr>
          <p:cNvSpPr/>
          <p:nvPr/>
        </p:nvSpPr>
        <p:spPr>
          <a:xfrm>
            <a:off x="1747215" y="5508991"/>
            <a:ext cx="8622873"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U.S. National Library of Medicine, National Institutes of Health</a:t>
            </a:r>
          </a:p>
        </p:txBody>
      </p:sp>
      <p:sp>
        <p:nvSpPr>
          <p:cNvPr id="6" name="Text Placeholder 4">
            <a:extLst>
              <a:ext uri="{FF2B5EF4-FFF2-40B4-BE49-F238E27FC236}">
                <a16:creationId xmlns:a16="http://schemas.microsoft.com/office/drawing/2014/main" id="{36FF47F0-9FB6-485B-A38F-C1AC134510C0}"/>
              </a:ext>
            </a:extLst>
          </p:cNvPr>
          <p:cNvSpPr/>
          <p:nvPr/>
        </p:nvSpPr>
        <p:spPr>
          <a:xfrm>
            <a:off x="1747215" y="6033511"/>
            <a:ext cx="8335936"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The following slide has a detailed description of the graphic.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9AE879-E5B5-4D73-A031-C7571378DAA8}"/>
              </a:ext>
            </a:extLst>
          </p:cNvPr>
          <p:cNvSpPr>
            <a:spLocks noGrp="1"/>
          </p:cNvSpPr>
          <p:nvPr>
            <p:ph type="title"/>
          </p:nvPr>
        </p:nvSpPr>
        <p:spPr>
          <a:xfrm>
            <a:off x="1354239" y="681037"/>
            <a:ext cx="9479666" cy="1325563"/>
          </a:xfrm>
        </p:spPr>
        <p:txBody>
          <a:bodyPr>
            <a:normAutofit/>
          </a:bodyPr>
          <a:lstStyle/>
          <a:p>
            <a:pPr algn="ctr"/>
            <a:r>
              <a:rPr lang="en-US" dirty="0"/>
              <a:t>Mind/Body/Spirit/Source of Strength Connection</a:t>
            </a:r>
          </a:p>
        </p:txBody>
      </p:sp>
      <p:sp>
        <p:nvSpPr>
          <p:cNvPr id="4" name="Content Placeholder 3">
            <a:extLst>
              <a:ext uri="{FF2B5EF4-FFF2-40B4-BE49-F238E27FC236}">
                <a16:creationId xmlns:a16="http://schemas.microsoft.com/office/drawing/2014/main" id="{EBD82750-ED83-40DE-9F2F-E2619A5EB72E}"/>
              </a:ext>
            </a:extLst>
          </p:cNvPr>
          <p:cNvSpPr>
            <a:spLocks noGrp="1"/>
          </p:cNvSpPr>
          <p:nvPr>
            <p:ph idx="1"/>
          </p:nvPr>
        </p:nvSpPr>
        <p:spPr>
          <a:xfrm>
            <a:off x="1354239" y="2244725"/>
            <a:ext cx="9479666" cy="4351338"/>
          </a:xfrm>
        </p:spPr>
        <p:txBody>
          <a:bodyPr/>
          <a:lstStyle/>
          <a:p>
            <a:pPr marL="457200" indent="-457200"/>
            <a:r>
              <a:rPr lang="en-US" dirty="0"/>
              <a:t>First point of triangle: Spirit, source of strength, community, inspiration, motivation.</a:t>
            </a:r>
          </a:p>
          <a:p>
            <a:pPr marL="457200" indent="-457200"/>
            <a:r>
              <a:rPr lang="en-US" dirty="0"/>
              <a:t>Second point of triangle: Mind, gain knowledge, breath work, meditation, morning/evening routine.</a:t>
            </a:r>
          </a:p>
          <a:p>
            <a:pPr marL="457200" indent="-457200"/>
            <a:r>
              <a:rPr lang="en-US" dirty="0"/>
              <a:t>Third point of triangle: Body, hydration, nutrition, exercise, sleep.</a:t>
            </a:r>
          </a:p>
          <a:p>
            <a:pPr marL="457200" indent="-457200"/>
            <a:r>
              <a:rPr lang="en-US" dirty="0"/>
              <a:t>Stronger </a:t>
            </a:r>
            <a:r>
              <a:rPr lang="en-US" dirty="0" err="1"/>
              <a:t>2gether</a:t>
            </a:r>
            <a:r>
              <a:rPr lang="en-US" dirty="0"/>
              <a:t> = mind/body/spirit being fed every day. Everyday…Equally…No exceptions.</a:t>
            </a:r>
          </a:p>
        </p:txBody>
      </p:sp>
    </p:spTree>
    <p:extLst>
      <p:ext uri="{BB962C8B-B14F-4D97-AF65-F5344CB8AC3E}">
        <p14:creationId xmlns:p14="http://schemas.microsoft.com/office/powerpoint/2010/main" val="31201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7687-6B02-4632-B03B-3DD2DB0FC503}"/>
              </a:ext>
            </a:extLst>
          </p:cNvPr>
          <p:cNvSpPr>
            <a:spLocks noGrp="1"/>
          </p:cNvSpPr>
          <p:nvPr>
            <p:ph type="title"/>
          </p:nvPr>
        </p:nvSpPr>
        <p:spPr/>
        <p:txBody>
          <a:bodyPr/>
          <a:lstStyle/>
          <a:p>
            <a:pPr algn="ctr"/>
            <a:r>
              <a:rPr lang="en-US" dirty="0"/>
              <a:t>Introductions</a:t>
            </a:r>
            <a:endParaRPr lang="en-US" dirty="0">
              <a:cs typeface="Arial" panose="020B0604020202020204"/>
            </a:endParaRPr>
          </a:p>
        </p:txBody>
      </p:sp>
      <p:pic>
        <p:nvPicPr>
          <p:cNvPr id="14" name="Picture 2" descr="Image is of Julia Agostinelli. A Department of Education employee. ">
            <a:extLst>
              <a:ext uri="{FF2B5EF4-FFF2-40B4-BE49-F238E27FC236}">
                <a16:creationId xmlns:a16="http://schemas.microsoft.com/office/drawing/2014/main" id="{E9B2F6E5-16F4-482D-B2B1-9BC9E048AFCE}"/>
              </a:ext>
            </a:extLst>
          </p:cNvPr>
          <p:cNvPicPr>
            <a:picLocks noChangeAspect="1"/>
          </p:cNvPicPr>
          <p:nvPr/>
        </p:nvPicPr>
        <p:blipFill>
          <a:blip r:embed="rId3"/>
          <a:stretch>
            <a:fillRect/>
          </a:stretch>
        </p:blipFill>
        <p:spPr>
          <a:xfrm>
            <a:off x="1940244" y="2132574"/>
            <a:ext cx="2653899" cy="3168834"/>
          </a:xfrm>
          <a:prstGeom prst="rect">
            <a:avLst/>
          </a:prstGeom>
        </p:spPr>
      </p:pic>
      <p:sp>
        <p:nvSpPr>
          <p:cNvPr id="15" name="TextBox 3">
            <a:extLst>
              <a:ext uri="{FF2B5EF4-FFF2-40B4-BE49-F238E27FC236}">
                <a16:creationId xmlns:a16="http://schemas.microsoft.com/office/drawing/2014/main" id="{ED729A1C-D645-4463-AE32-51D441FF6680}"/>
              </a:ext>
            </a:extLst>
          </p:cNvPr>
          <p:cNvSpPr txBox="1"/>
          <p:nvPr/>
        </p:nvSpPr>
        <p:spPr>
          <a:xfrm>
            <a:off x="2054711" y="539348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Julia Agostinelli</a:t>
            </a:r>
          </a:p>
        </p:txBody>
      </p:sp>
      <p:pic>
        <p:nvPicPr>
          <p:cNvPr id="16" name="Picture 4" descr="Image is of Erika St. Andre. A Department of Education employee.">
            <a:extLst>
              <a:ext uri="{FF2B5EF4-FFF2-40B4-BE49-F238E27FC236}">
                <a16:creationId xmlns:a16="http://schemas.microsoft.com/office/drawing/2014/main" id="{C11B077C-091A-4E2A-B940-276EEF288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1844" y="2132574"/>
            <a:ext cx="2685705" cy="290346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7" name="TextBox 5">
            <a:extLst>
              <a:ext uri="{FF2B5EF4-FFF2-40B4-BE49-F238E27FC236}">
                <a16:creationId xmlns:a16="http://schemas.microsoft.com/office/drawing/2014/main" id="{958FC929-2192-42A9-A151-002827118DB5}"/>
              </a:ext>
            </a:extLst>
          </p:cNvPr>
          <p:cNvSpPr txBox="1"/>
          <p:nvPr/>
        </p:nvSpPr>
        <p:spPr>
          <a:xfrm>
            <a:off x="7444777" y="5072662"/>
            <a:ext cx="2539430" cy="461665"/>
          </a:xfrm>
          <a:prstGeom prst="rect">
            <a:avLst/>
          </a:prstGeom>
          <a:noFill/>
        </p:spPr>
        <p:txBody>
          <a:bodyPr wrap="square" rtlCol="0">
            <a:spAutoFit/>
          </a:bodyPr>
          <a:lstStyle/>
          <a:p>
            <a:pPr>
              <a:spcAft>
                <a:spcPts val="600"/>
              </a:spcAft>
            </a:pPr>
            <a:r>
              <a:rPr lang="en-US" sz="2400"/>
              <a:t>Erika St. Andre</a:t>
            </a:r>
          </a:p>
        </p:txBody>
      </p:sp>
    </p:spTree>
    <p:extLst>
      <p:ext uri="{BB962C8B-B14F-4D97-AF65-F5344CB8AC3E}">
        <p14:creationId xmlns:p14="http://schemas.microsoft.com/office/powerpoint/2010/main" val="335134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174C4-A46D-421E-BE15-84D71BE1E7BE}"/>
              </a:ext>
            </a:extLst>
          </p:cNvPr>
          <p:cNvSpPr>
            <a:spLocks noGrp="1"/>
          </p:cNvSpPr>
          <p:nvPr>
            <p:ph type="title"/>
          </p:nvPr>
        </p:nvSpPr>
        <p:spPr>
          <a:xfrm>
            <a:off x="1356167" y="412352"/>
            <a:ext cx="9479666" cy="1325563"/>
          </a:xfrm>
        </p:spPr>
        <p:txBody>
          <a:bodyPr/>
          <a:lstStyle/>
          <a:p>
            <a:pPr algn="ctr"/>
            <a:r>
              <a:rPr lang="en-US" dirty="0"/>
              <a:t>Breath Work</a:t>
            </a:r>
          </a:p>
        </p:txBody>
      </p:sp>
      <p:pic>
        <p:nvPicPr>
          <p:cNvPr id="6" name="Picture 2" descr="Graphic of Breath Work.">
            <a:extLst>
              <a:ext uri="{FF2B5EF4-FFF2-40B4-BE49-F238E27FC236}">
                <a16:creationId xmlns:a16="http://schemas.microsoft.com/office/drawing/2014/main" id="{79C39B6C-7060-4C59-87A6-E20DAA19758E}"/>
              </a:ext>
            </a:extLst>
          </p:cNvPr>
          <p:cNvPicPr/>
          <p:nvPr/>
        </p:nvPicPr>
        <p:blipFill rotWithShape="1">
          <a:blip r:embed="rId3">
            <a:extLst>
              <a:ext uri="{28A0092B-C50C-407E-A947-70E740481C1C}">
                <a14:useLocalDpi xmlns:a14="http://schemas.microsoft.com/office/drawing/2010/main" val="0"/>
              </a:ext>
            </a:extLst>
          </a:blip>
          <a:srcRect r="45225"/>
          <a:stretch/>
        </p:blipFill>
        <p:spPr bwMode="auto">
          <a:xfrm>
            <a:off x="2590482" y="2380297"/>
            <a:ext cx="6020435" cy="3316605"/>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A2F8-9056-4FC3-9E2C-09F324689C9A}"/>
              </a:ext>
            </a:extLst>
          </p:cNvPr>
          <p:cNvSpPr>
            <a:spLocks noGrp="1"/>
          </p:cNvSpPr>
          <p:nvPr>
            <p:ph type="title"/>
          </p:nvPr>
        </p:nvSpPr>
        <p:spPr/>
        <p:txBody>
          <a:bodyPr/>
          <a:lstStyle/>
          <a:p>
            <a:pPr algn="ctr"/>
            <a:r>
              <a:rPr lang="en-US"/>
              <a:t>The Most Important Skills</a:t>
            </a:r>
          </a:p>
        </p:txBody>
      </p:sp>
      <p:sp>
        <p:nvSpPr>
          <p:cNvPr id="3" name="Content Placeholder 2">
            <a:extLst>
              <a:ext uri="{FF2B5EF4-FFF2-40B4-BE49-F238E27FC236}">
                <a16:creationId xmlns:a16="http://schemas.microsoft.com/office/drawing/2014/main" id="{79F5B735-13B0-49A9-9425-6A837E8AB09D}"/>
              </a:ext>
            </a:extLst>
          </p:cNvPr>
          <p:cNvSpPr>
            <a:spLocks noGrp="1"/>
          </p:cNvSpPr>
          <p:nvPr>
            <p:ph idx="1"/>
          </p:nvPr>
        </p:nvSpPr>
        <p:spPr>
          <a:xfrm>
            <a:off x="1879599" y="1825625"/>
            <a:ext cx="8954305" cy="4351338"/>
          </a:xfrm>
        </p:spPr>
        <p:txBody>
          <a:bodyPr>
            <a:normAutofit/>
          </a:bodyPr>
          <a:lstStyle/>
          <a:p>
            <a:pPr marL="338138" indent="-338138"/>
            <a:r>
              <a:rPr lang="en-US" sz="3200" dirty="0"/>
              <a:t>Self Awareness</a:t>
            </a:r>
          </a:p>
          <a:p>
            <a:pPr marL="338138" indent="-338138"/>
            <a:r>
              <a:rPr lang="en-US" sz="3200" dirty="0"/>
              <a:t>Empathy</a:t>
            </a:r>
          </a:p>
          <a:p>
            <a:pPr marL="338138" indent="-338138"/>
            <a:r>
              <a:rPr lang="en-US" sz="3200" dirty="0"/>
              <a:t>Mental Balance</a:t>
            </a:r>
          </a:p>
          <a:p>
            <a:pPr marL="338138" indent="-338138"/>
            <a:r>
              <a:rPr lang="en-US" sz="3200" dirty="0"/>
              <a:t>Building Community</a:t>
            </a:r>
          </a:p>
          <a:p>
            <a:pPr marL="338138" indent="-338138"/>
            <a:r>
              <a:rPr lang="en-US" sz="3200" dirty="0"/>
              <a:t>Integrity</a:t>
            </a:r>
          </a:p>
          <a:p>
            <a:pPr marL="338138" indent="-338138"/>
            <a:r>
              <a:rPr lang="en-US" sz="3200" dirty="0"/>
              <a:t>Flexibility</a:t>
            </a:r>
          </a:p>
          <a:p>
            <a:pPr marL="338138" indent="-338138"/>
            <a:r>
              <a:rPr lang="en-US" sz="3200" dirty="0"/>
              <a:t>Resiliency/Don’t Give Up</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5E011-028B-4F9B-BB1F-8086E0DE2389}"/>
              </a:ext>
            </a:extLst>
          </p:cNvPr>
          <p:cNvSpPr>
            <a:spLocks noGrp="1"/>
          </p:cNvSpPr>
          <p:nvPr>
            <p:ph type="title"/>
          </p:nvPr>
        </p:nvSpPr>
        <p:spPr>
          <a:xfrm>
            <a:off x="1354239" y="365125"/>
            <a:ext cx="9479666" cy="892175"/>
          </a:xfrm>
        </p:spPr>
        <p:txBody>
          <a:bodyPr/>
          <a:lstStyle/>
          <a:p>
            <a:pPr algn="ctr"/>
            <a:r>
              <a:rPr lang="en-US" dirty="0">
                <a:solidFill>
                  <a:srgbClr val="9C5509"/>
                </a:solidFill>
              </a:rPr>
              <a:t>Never Give Up</a:t>
            </a:r>
          </a:p>
        </p:txBody>
      </p:sp>
      <p:pic>
        <p:nvPicPr>
          <p:cNvPr id="5" name="Picture 2" descr="Two people digging for diamonds. One is continuing to dig, while the other gives up just before reaching the diamonds.">
            <a:extLst>
              <a:ext uri="{FF2B5EF4-FFF2-40B4-BE49-F238E27FC236}">
                <a16:creationId xmlns:a16="http://schemas.microsoft.com/office/drawing/2014/main" id="{90F74FD3-D850-41AE-A372-99263A5E28D3}"/>
              </a:ext>
            </a:extLst>
          </p:cNvPr>
          <p:cNvPicPr/>
          <p:nvPr/>
        </p:nvPicPr>
        <p:blipFill rotWithShape="1">
          <a:blip r:embed="rId3"/>
          <a:srcRect l="15915" t="10201" r="14308"/>
          <a:stretch/>
        </p:blipFill>
        <p:spPr bwMode="auto">
          <a:xfrm>
            <a:off x="3386749" y="1266825"/>
            <a:ext cx="5414645" cy="522605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estions? A cartoon image of a group of five people with multiple callouts holding question marks above their heads."/>
          <p:cNvPicPr>
            <a:picLocks noGrp="1" noChangeAspect="1"/>
          </p:cNvPicPr>
          <p:nvPr>
            <p:ph sz="half"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2112" y="2288425"/>
            <a:ext cx="5603919" cy="2247900"/>
          </a:xfrm>
          <a:effectLst>
            <a:outerShdw blurRad="292100" dist="139700" dir="2700000" algn="tl" rotWithShape="0">
              <a:srgbClr val="333333">
                <a:alpha val="65000"/>
              </a:srgbClr>
            </a:outerShdw>
          </a:effectLst>
        </p:spPr>
      </p:pic>
      <p:sp>
        <p:nvSpPr>
          <p:cNvPr id="78850" name="Title 1"/>
          <p:cNvSpPr>
            <a:spLocks noGrp="1"/>
          </p:cNvSpPr>
          <p:nvPr>
            <p:ph type="title"/>
          </p:nvPr>
        </p:nvSpPr>
        <p:spPr/>
        <p:txBody>
          <a:bodyPr/>
          <a:lstStyle/>
          <a:p>
            <a:pPr algn="ctr">
              <a:defRPr/>
            </a:pPr>
            <a:r>
              <a:rPr lang="en-US" altLang="en-US" dirty="0">
                <a:latin typeface="Arial" panose="020B0604020202020204" pitchFamily="34" charset="0"/>
                <a:cs typeface="Arial" panose="020B0604020202020204" pitchFamily="34" charset="0"/>
              </a:rPr>
              <a:t>Questions and Answers</a:t>
            </a:r>
          </a:p>
        </p:txBody>
      </p:sp>
    </p:spTree>
    <p:extLst>
      <p:ext uri="{BB962C8B-B14F-4D97-AF65-F5344CB8AC3E}">
        <p14:creationId xmlns:p14="http://schemas.microsoft.com/office/powerpoint/2010/main" val="1251661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and Emotional Distance Learning Web Page </a:t>
            </a:r>
          </a:p>
        </p:txBody>
      </p:sp>
      <p:sp>
        <p:nvSpPr>
          <p:cNvPr id="3" name="Content Placeholder 2"/>
          <p:cNvSpPr>
            <a:spLocks noGrp="1"/>
          </p:cNvSpPr>
          <p:nvPr>
            <p:ph idx="1"/>
          </p:nvPr>
        </p:nvSpPr>
        <p:spPr/>
        <p:txBody>
          <a:bodyPr>
            <a:normAutofit/>
          </a:bodyPr>
          <a:lstStyle/>
          <a:p>
            <a:pPr marL="0" indent="0" algn="ctr">
              <a:buNone/>
            </a:pPr>
            <a:r>
              <a:rPr lang="en-US" sz="3200" dirty="0">
                <a:solidFill>
                  <a:srgbClr val="0000FF"/>
                </a:solidFill>
                <a:hlinkClick r:id="rId3" tooltip="Social and Emotional Distance Learning web page">
                  <a:extLst>
                    <a:ext uri="{A12FA001-AC4F-418D-AE19-62706E023703}">
                      <ahyp:hlinkClr xmlns:ahyp="http://schemas.microsoft.com/office/drawing/2018/hyperlinkcolor" val="tx"/>
                    </a:ext>
                  </a:extLst>
                </a:hlinkClick>
              </a:rPr>
              <a:t>http://www.cde.ca.gov/ci/se/seldistance.asp </a:t>
            </a:r>
            <a:endParaRPr lang="en-US" sz="3200" dirty="0">
              <a:solidFill>
                <a:srgbClr val="0000FF"/>
              </a:solidFill>
            </a:endParaRPr>
          </a:p>
          <a:p>
            <a:pPr marL="0" indent="0" algn="ctr">
              <a:buNone/>
            </a:pPr>
            <a:endParaRPr lang="en-US" sz="3200" dirty="0"/>
          </a:p>
          <a:p>
            <a:pPr marL="0" indent="0">
              <a:buNone/>
            </a:pPr>
            <a:r>
              <a:rPr lang="en-US" sz="3200" dirty="0">
                <a:latin typeface="+mj-lt"/>
              </a:rPr>
              <a:t>Resources for </a:t>
            </a:r>
            <a:r>
              <a:rPr lang="en-US" sz="3200" dirty="0">
                <a:latin typeface="+mj-lt"/>
                <a:cs typeface="Arial" panose="020B0604020202020204" pitchFamily="34" charset="0"/>
              </a:rPr>
              <a:t>teachers, school leaders, parents,       and students</a:t>
            </a:r>
            <a:endParaRPr lang="en-US" sz="3200" dirty="0">
              <a:latin typeface="+mj-lt"/>
            </a:endParaRPr>
          </a:p>
        </p:txBody>
      </p:sp>
    </p:spTree>
    <p:extLst>
      <p:ext uri="{BB962C8B-B14F-4D97-AF65-F5344CB8AC3E}">
        <p14:creationId xmlns:p14="http://schemas.microsoft.com/office/powerpoint/2010/main" val="678922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pPr algn="ctr"/>
            <a:r>
              <a:rPr lang="en-US" altLang="en-US">
                <a:latin typeface="Arial" panose="020B0604020202020204" pitchFamily="34" charset="0"/>
                <a:cs typeface="Arial" panose="020B0604020202020204" pitchFamily="34" charset="0"/>
              </a:rPr>
              <a:t>Thank You For Joining Us!</a:t>
            </a:r>
          </a:p>
        </p:txBody>
      </p:sp>
      <p:pic>
        <p:nvPicPr>
          <p:cNvPr id="7" name="Picture 2" descr="Images shows a yellow square that looks like a post-it note with a red tack at the tab and the words Thank you handwritten on the note.">
            <a:extLst>
              <a:ext uri="{FF2B5EF4-FFF2-40B4-BE49-F238E27FC236}">
                <a16:creationId xmlns:a16="http://schemas.microsoft.com/office/drawing/2014/main" id="{0C72C137-3D3C-4D0F-93BC-8C8288E12E1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5186">
            <a:off x="3224479" y="1812265"/>
            <a:ext cx="5419869" cy="4523055"/>
          </a:xfrm>
          <a:prstGeom prst="rect">
            <a:avLst/>
          </a:prstGeom>
        </p:spPr>
      </p:pic>
    </p:spTree>
    <p:extLst>
      <p:ext uri="{BB962C8B-B14F-4D97-AF65-F5344CB8AC3E}">
        <p14:creationId xmlns:p14="http://schemas.microsoft.com/office/powerpoint/2010/main" val="690475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555130"/>
            <a:ext cx="9479666" cy="1325563"/>
          </a:xfrm>
        </p:spPr>
        <p:txBody>
          <a:bodyPr/>
          <a:lstStyle/>
          <a:p>
            <a:pPr algn="ctr"/>
            <a:r>
              <a:rPr lang="en-US" dirty="0"/>
              <a:t>Educator Excellence and Equity Division Communications</a:t>
            </a:r>
          </a:p>
        </p:txBody>
      </p:sp>
      <p:sp>
        <p:nvSpPr>
          <p:cNvPr id="3" name="Content Placeholder 2"/>
          <p:cNvSpPr>
            <a:spLocks noGrp="1"/>
          </p:cNvSpPr>
          <p:nvPr>
            <p:ph idx="1"/>
          </p:nvPr>
        </p:nvSpPr>
        <p:spPr>
          <a:xfrm>
            <a:off x="1354239" y="2217988"/>
            <a:ext cx="9479666" cy="4503487"/>
          </a:xfrm>
        </p:spPr>
        <p:txBody>
          <a:bodyPr vert="horz" lIns="91440" tIns="45720" rIns="91440" bIns="45720" rtlCol="0" anchor="t">
            <a:noAutofit/>
          </a:bodyPr>
          <a:lstStyle/>
          <a:p>
            <a:pPr marL="0" indent="0" algn="ctr">
              <a:lnSpc>
                <a:spcPct val="100000"/>
              </a:lnSpc>
              <a:spcBef>
                <a:spcPts val="0"/>
              </a:spcBef>
              <a:buNone/>
            </a:pPr>
            <a:r>
              <a:rPr lang="en-US" b="1" dirty="0"/>
              <a:t>Facebook</a:t>
            </a:r>
            <a:endParaRPr lang="en-US" dirty="0"/>
          </a:p>
          <a:p>
            <a:pPr marL="0" indent="0" algn="ctr">
              <a:lnSpc>
                <a:spcPct val="100000"/>
              </a:lnSpc>
              <a:spcBef>
                <a:spcPts val="0"/>
              </a:spcBef>
              <a:spcAft>
                <a:spcPts val="1200"/>
              </a:spcAft>
              <a:buNone/>
            </a:pPr>
            <a:r>
              <a:rPr lang="en-US" dirty="0">
                <a:cs typeface="Arial" panose="020B0604020202020204"/>
              </a:rPr>
              <a:t>California Department of Education</a:t>
            </a:r>
            <a:endParaRPr lang="en-US" b="1" dirty="0"/>
          </a:p>
          <a:p>
            <a:pPr marL="0" indent="0" algn="ctr">
              <a:spcBef>
                <a:spcPts val="1200"/>
              </a:spcBef>
              <a:buNone/>
            </a:pPr>
            <a:r>
              <a:rPr lang="en-US" b="1" dirty="0" err="1"/>
              <a:t>SEL</a:t>
            </a:r>
            <a:r>
              <a:rPr lang="en-US" b="1" dirty="0"/>
              <a:t> Twitter </a:t>
            </a:r>
            <a:br>
              <a:rPr lang="en-US" b="1" dirty="0"/>
            </a:br>
            <a:r>
              <a:rPr lang="en-US" dirty="0">
                <a:solidFill>
                  <a:srgbClr val="0000FF"/>
                </a:solidFill>
                <a:hlinkClick r:id="rId3" tooltip="CDE Twitter link">
                  <a:extLst>
                    <a:ext uri="{A12FA001-AC4F-418D-AE19-62706E023703}">
                      <ahyp:hlinkClr xmlns:ahyp="http://schemas.microsoft.com/office/drawing/2018/hyperlinkcolor" val="tx"/>
                    </a:ext>
                  </a:extLst>
                </a:hlinkClick>
              </a:rPr>
              <a:t>@</a:t>
            </a:r>
            <a:r>
              <a:rPr lang="en-US" dirty="0" err="1">
                <a:solidFill>
                  <a:srgbClr val="0000FF"/>
                </a:solidFill>
                <a:hlinkClick r:id="rId3" tooltip="CDE Twitter link">
                  <a:extLst>
                    <a:ext uri="{A12FA001-AC4F-418D-AE19-62706E023703}">
                      <ahyp:hlinkClr xmlns:ahyp="http://schemas.microsoft.com/office/drawing/2018/hyperlinkcolor" val="tx"/>
                    </a:ext>
                  </a:extLst>
                </a:hlinkClick>
              </a:rPr>
              <a:t>CDE_SEL</a:t>
            </a:r>
            <a:endParaRPr lang="en-US" dirty="0">
              <a:solidFill>
                <a:srgbClr val="0000FF"/>
              </a:solidFill>
            </a:endParaRPr>
          </a:p>
        </p:txBody>
      </p:sp>
    </p:spTree>
    <p:extLst>
      <p:ext uri="{BB962C8B-B14F-4D97-AF65-F5344CB8AC3E}">
        <p14:creationId xmlns:p14="http://schemas.microsoft.com/office/powerpoint/2010/main" val="214111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7687-6B02-4632-B03B-3DD2DB0FC503}"/>
              </a:ext>
            </a:extLst>
          </p:cNvPr>
          <p:cNvSpPr>
            <a:spLocks noGrp="1"/>
          </p:cNvSpPr>
          <p:nvPr>
            <p:ph type="title"/>
          </p:nvPr>
        </p:nvSpPr>
        <p:spPr/>
        <p:txBody>
          <a:bodyPr/>
          <a:lstStyle/>
          <a:p>
            <a:pPr algn="ctr"/>
            <a:r>
              <a:rPr lang="en-US" dirty="0">
                <a:cs typeface="Arial" panose="020B0604020202020204"/>
              </a:rPr>
              <a:t>Guest Speakers</a:t>
            </a:r>
          </a:p>
        </p:txBody>
      </p:sp>
      <p:sp>
        <p:nvSpPr>
          <p:cNvPr id="3" name="Content Placeholder 2">
            <a:extLst>
              <a:ext uri="{FF2B5EF4-FFF2-40B4-BE49-F238E27FC236}">
                <a16:creationId xmlns:a16="http://schemas.microsoft.com/office/drawing/2014/main" id="{F7677AC7-9877-4DFF-9417-9BF464BE85F4}"/>
              </a:ext>
            </a:extLst>
          </p:cNvPr>
          <p:cNvSpPr>
            <a:spLocks noGrp="1"/>
          </p:cNvSpPr>
          <p:nvPr>
            <p:ph sz="half" idx="1"/>
          </p:nvPr>
        </p:nvSpPr>
        <p:spPr>
          <a:xfrm>
            <a:off x="1751314" y="2200376"/>
            <a:ext cx="2542032" cy="770899"/>
          </a:xfrm>
        </p:spPr>
        <p:txBody>
          <a:bodyPr vert="horz" lIns="91440" tIns="45720" rIns="91440" bIns="45720" rtlCol="0" anchor="t">
            <a:normAutofit/>
          </a:bodyPr>
          <a:lstStyle/>
          <a:p>
            <a:pPr marL="0" indent="0" algn="ctr">
              <a:buNone/>
            </a:pPr>
            <a:r>
              <a:rPr lang="en-US" dirty="0">
                <a:cs typeface="Arial" panose="020B0604020202020204"/>
              </a:rPr>
              <a:t>Aaron Bryan</a:t>
            </a:r>
          </a:p>
        </p:txBody>
      </p:sp>
      <p:pic>
        <p:nvPicPr>
          <p:cNvPr id="8" name="Picture 3" descr="Image of Aaron Bryan">
            <a:extLst>
              <a:ext uri="{FF2B5EF4-FFF2-40B4-BE49-F238E27FC236}">
                <a16:creationId xmlns:a16="http://schemas.microsoft.com/office/drawing/2014/main" id="{8AA5B487-9FB8-5941-91B0-A95D63DB9E54}"/>
              </a:ext>
            </a:extLst>
          </p:cNvPr>
          <p:cNvPicPr>
            <a:picLocks noChangeAspect="1"/>
          </p:cNvPicPr>
          <p:nvPr/>
        </p:nvPicPr>
        <p:blipFill rotWithShape="1">
          <a:blip r:embed="rId3">
            <a:extLst>
              <a:ext uri="{28A0092B-C50C-407E-A947-70E740481C1C}">
                <a14:useLocalDpi xmlns:a14="http://schemas.microsoft.com/office/drawing/2010/main" val="0"/>
              </a:ext>
            </a:extLst>
          </a:blip>
          <a:srcRect l="22448" t="15453" r="17563" b="23221"/>
          <a:stretch/>
        </p:blipFill>
        <p:spPr>
          <a:xfrm>
            <a:off x="1730641" y="2716468"/>
            <a:ext cx="2542032" cy="2542032"/>
          </a:xfrm>
          <a:prstGeom prst="ellipse">
            <a:avLst/>
          </a:prstGeom>
        </p:spPr>
      </p:pic>
      <p:sp>
        <p:nvSpPr>
          <p:cNvPr id="11" name="Content Placeholder 4">
            <a:extLst>
              <a:ext uri="{FF2B5EF4-FFF2-40B4-BE49-F238E27FC236}">
                <a16:creationId xmlns:a16="http://schemas.microsoft.com/office/drawing/2014/main" id="{08C16434-8C81-AF41-85FB-A57A6160B105}"/>
              </a:ext>
            </a:extLst>
          </p:cNvPr>
          <p:cNvSpPr txBox="1">
            <a:spLocks/>
          </p:cNvSpPr>
          <p:nvPr/>
        </p:nvSpPr>
        <p:spPr>
          <a:xfrm>
            <a:off x="4811996" y="2200375"/>
            <a:ext cx="2542032" cy="7708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cs typeface="Arial" panose="020B0604020202020204"/>
              </a:rPr>
              <a:t>Tony Sanders</a:t>
            </a:r>
          </a:p>
        </p:txBody>
      </p:sp>
      <p:pic>
        <p:nvPicPr>
          <p:cNvPr id="12" name="Picture 5" descr="Image of Tony Sanders">
            <a:extLst>
              <a:ext uri="{FF2B5EF4-FFF2-40B4-BE49-F238E27FC236}">
                <a16:creationId xmlns:a16="http://schemas.microsoft.com/office/drawing/2014/main" id="{9FCA1031-83D8-334A-84F7-7E576C8C6C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99" r="4199"/>
          <a:stretch/>
        </p:blipFill>
        <p:spPr>
          <a:xfrm>
            <a:off x="4824239" y="2718835"/>
            <a:ext cx="2539665" cy="2539665"/>
          </a:xfrm>
          <a:prstGeom prst="ellipse">
            <a:avLst/>
          </a:prstGeom>
        </p:spPr>
      </p:pic>
      <p:sp>
        <p:nvSpPr>
          <p:cNvPr id="13" name="Content Placeholder 6">
            <a:extLst>
              <a:ext uri="{FF2B5EF4-FFF2-40B4-BE49-F238E27FC236}">
                <a16:creationId xmlns:a16="http://schemas.microsoft.com/office/drawing/2014/main" id="{BA7462D6-B822-9C4F-B198-1014414B1876}"/>
              </a:ext>
            </a:extLst>
          </p:cNvPr>
          <p:cNvSpPr txBox="1">
            <a:spLocks/>
          </p:cNvSpPr>
          <p:nvPr/>
        </p:nvSpPr>
        <p:spPr>
          <a:xfrm>
            <a:off x="7868132" y="2222884"/>
            <a:ext cx="2542032" cy="7708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cs typeface="Arial" panose="020B0604020202020204"/>
              </a:rPr>
              <a:t>Michael Gray </a:t>
            </a:r>
          </a:p>
        </p:txBody>
      </p:sp>
      <p:pic>
        <p:nvPicPr>
          <p:cNvPr id="5" name="Picture 7" descr="Image of Michael Gray">
            <a:extLst>
              <a:ext uri="{FF2B5EF4-FFF2-40B4-BE49-F238E27FC236}">
                <a16:creationId xmlns:a16="http://schemas.microsoft.com/office/drawing/2014/main" id="{00140B30-9BEA-436C-8AAA-311D0FDEBC58}"/>
              </a:ext>
            </a:extLst>
          </p:cNvPr>
          <p:cNvPicPr>
            <a:picLocks noChangeAspect="1"/>
          </p:cNvPicPr>
          <p:nvPr/>
        </p:nvPicPr>
        <p:blipFill rotWithShape="1">
          <a:blip r:embed="rId5"/>
          <a:srcRect l="32056" t="7925" r="8086" b="32588"/>
          <a:stretch/>
        </p:blipFill>
        <p:spPr>
          <a:xfrm>
            <a:off x="7868132" y="2716468"/>
            <a:ext cx="2542032" cy="2542032"/>
          </a:xfrm>
          <a:prstGeom prst="ellipse">
            <a:avLst/>
          </a:prstGeom>
        </p:spPr>
      </p:pic>
    </p:spTree>
    <p:extLst>
      <p:ext uri="{BB962C8B-B14F-4D97-AF65-F5344CB8AC3E}">
        <p14:creationId xmlns:p14="http://schemas.microsoft.com/office/powerpoint/2010/main" val="150406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6"/>
            <a:ext cx="9479666" cy="1042570"/>
          </a:xfrm>
        </p:spPr>
        <p:txBody>
          <a:bodyPr/>
          <a:lstStyle/>
          <a:p>
            <a:pPr algn="ctr"/>
            <a:r>
              <a:rPr lang="en-US" dirty="0"/>
              <a:t>Agenda</a:t>
            </a:r>
          </a:p>
        </p:txBody>
      </p:sp>
      <p:sp>
        <p:nvSpPr>
          <p:cNvPr id="3" name="Content Placeholder 2"/>
          <p:cNvSpPr>
            <a:spLocks noGrp="1"/>
          </p:cNvSpPr>
          <p:nvPr>
            <p:ph idx="1"/>
          </p:nvPr>
        </p:nvSpPr>
        <p:spPr>
          <a:xfrm>
            <a:off x="1712686" y="1828799"/>
            <a:ext cx="9121219" cy="4664075"/>
          </a:xfrm>
        </p:spPr>
        <p:txBody>
          <a:bodyPr vert="horz" lIns="91440" tIns="45720" rIns="91440" bIns="45720" rtlCol="0" anchor="t">
            <a:normAutofit/>
          </a:bodyPr>
          <a:lstStyle/>
          <a:p>
            <a:r>
              <a:rPr lang="en-US" sz="4000" dirty="0"/>
              <a:t>Welcoming Ritual</a:t>
            </a:r>
            <a:endParaRPr lang="en-US" sz="4000" dirty="0">
              <a:cs typeface="Arial"/>
            </a:endParaRPr>
          </a:p>
          <a:p>
            <a:r>
              <a:rPr lang="en-US" sz="4000" dirty="0"/>
              <a:t>Self-Care Activity</a:t>
            </a:r>
            <a:endParaRPr lang="en-US" sz="4000" dirty="0">
              <a:cs typeface="Arial"/>
            </a:endParaRPr>
          </a:p>
          <a:p>
            <a:r>
              <a:rPr lang="en-US" sz="4000" dirty="0">
                <a:ea typeface="+mn-lt"/>
                <a:cs typeface="+mn-lt"/>
              </a:rPr>
              <a:t>Engaging Practice: </a:t>
            </a:r>
            <a:r>
              <a:rPr lang="en-US" sz="4000" dirty="0">
                <a:solidFill>
                  <a:srgbClr val="CC0000"/>
                </a:solidFill>
                <a:cs typeface="Arial"/>
              </a:rPr>
              <a:t>What is Social and Emotional Learning (SEL)?</a:t>
            </a:r>
          </a:p>
          <a:p>
            <a:r>
              <a:rPr lang="en-US" sz="4000" dirty="0">
                <a:ea typeface="+mn-lt"/>
                <a:cs typeface="+mn-lt"/>
              </a:rPr>
              <a:t>Questions and Answers</a:t>
            </a:r>
          </a:p>
          <a:p>
            <a:pPr marL="0" indent="0">
              <a:buNone/>
            </a:pPr>
            <a:endParaRPr lang="en-US" sz="3500" dirty="0">
              <a:ea typeface="+mn-lt"/>
              <a:cs typeface="+mn-lt"/>
            </a:endParaRPr>
          </a:p>
          <a:p>
            <a:pPr marL="0" indent="0">
              <a:buNone/>
            </a:pPr>
            <a:endParaRPr lang="en-US" sz="3500" dirty="0">
              <a:cs typeface="Arial"/>
            </a:endParaRPr>
          </a:p>
          <a:p>
            <a:endParaRPr lang="en-US" dirty="0"/>
          </a:p>
          <a:p>
            <a:endParaRPr lang="en-US" dirty="0"/>
          </a:p>
        </p:txBody>
      </p:sp>
    </p:spTree>
    <p:extLst>
      <p:ext uri="{BB962C8B-B14F-4D97-AF65-F5344CB8AC3E}">
        <p14:creationId xmlns:p14="http://schemas.microsoft.com/office/powerpoint/2010/main" val="2352234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2833-0245-485D-82D4-408F5E7DC3B1}"/>
              </a:ext>
            </a:extLst>
          </p:cNvPr>
          <p:cNvSpPr>
            <a:spLocks noGrp="1"/>
          </p:cNvSpPr>
          <p:nvPr>
            <p:ph type="title"/>
          </p:nvPr>
        </p:nvSpPr>
        <p:spPr/>
        <p:txBody>
          <a:bodyPr/>
          <a:lstStyle/>
          <a:p>
            <a:pPr algn="ctr"/>
            <a:r>
              <a:rPr lang="en-US" dirty="0"/>
              <a:t>Today’s Outcomes</a:t>
            </a:r>
          </a:p>
        </p:txBody>
      </p:sp>
      <p:sp>
        <p:nvSpPr>
          <p:cNvPr id="3" name="Content Placeholder 2">
            <a:extLst>
              <a:ext uri="{FF2B5EF4-FFF2-40B4-BE49-F238E27FC236}">
                <a16:creationId xmlns:a16="http://schemas.microsoft.com/office/drawing/2014/main" id="{F7009F1E-B11D-483A-8EFF-855808549E36}"/>
              </a:ext>
            </a:extLst>
          </p:cNvPr>
          <p:cNvSpPr>
            <a:spLocks noGrp="1"/>
          </p:cNvSpPr>
          <p:nvPr>
            <p:ph idx="1"/>
          </p:nvPr>
        </p:nvSpPr>
        <p:spPr>
          <a:xfrm>
            <a:off x="1480508" y="1690687"/>
            <a:ext cx="9227127" cy="4236893"/>
          </a:xfrm>
        </p:spPr>
        <p:txBody>
          <a:bodyPr vert="horz" lIns="91440" tIns="45720" rIns="91440" bIns="45720" rtlCol="0" anchor="t">
            <a:normAutofit/>
          </a:bodyPr>
          <a:lstStyle/>
          <a:p>
            <a:pPr marL="0" indent="0">
              <a:lnSpc>
                <a:spcPct val="100000"/>
              </a:lnSpc>
              <a:spcBef>
                <a:spcPts val="0"/>
              </a:spcBef>
              <a:spcAft>
                <a:spcPts val="1200"/>
              </a:spcAft>
              <a:buNone/>
            </a:pPr>
            <a:r>
              <a:rPr lang="en-US" sz="3400" dirty="0"/>
              <a:t>Today, we will:</a:t>
            </a:r>
          </a:p>
          <a:p>
            <a:pPr marL="741363" indent="-276225">
              <a:lnSpc>
                <a:spcPct val="100000"/>
              </a:lnSpc>
              <a:spcBef>
                <a:spcPts val="0"/>
              </a:spcBef>
              <a:spcAft>
                <a:spcPts val="1200"/>
              </a:spcAft>
            </a:pPr>
            <a:r>
              <a:rPr lang="en-US" sz="3200" dirty="0"/>
              <a:t>Introduce/review what is meant by “SEL”</a:t>
            </a:r>
          </a:p>
          <a:p>
            <a:pPr marL="741363" indent="-276225">
              <a:lnSpc>
                <a:spcPct val="100000"/>
              </a:lnSpc>
              <a:spcBef>
                <a:spcPts val="0"/>
              </a:spcBef>
              <a:spcAft>
                <a:spcPts val="1200"/>
              </a:spcAft>
            </a:pPr>
            <a:r>
              <a:rPr lang="en-US" sz="3200" dirty="0"/>
              <a:t>Provide skills and strategies to practice SEL at home</a:t>
            </a:r>
            <a:endParaRPr lang="en-US" dirty="0"/>
          </a:p>
          <a:p>
            <a:pPr marL="741363" indent="-276225">
              <a:lnSpc>
                <a:spcPct val="100000"/>
              </a:lnSpc>
              <a:spcBef>
                <a:spcPts val="0"/>
              </a:spcBef>
              <a:spcAft>
                <a:spcPts val="1200"/>
              </a:spcAft>
            </a:pPr>
            <a:r>
              <a:rPr lang="en-US" sz="3200" dirty="0">
                <a:cs typeface="Arial"/>
              </a:rPr>
              <a:t>Experience creative SEL Strategies</a:t>
            </a:r>
          </a:p>
          <a:p>
            <a:endParaRPr lang="en-US" dirty="0"/>
          </a:p>
          <a:p>
            <a:endParaRPr lang="en-US" dirty="0">
              <a:cs typeface="Arial" panose="020B0604020202020204"/>
            </a:endParaRPr>
          </a:p>
        </p:txBody>
      </p:sp>
    </p:spTree>
    <p:extLst>
      <p:ext uri="{BB962C8B-B14F-4D97-AF65-F5344CB8AC3E}">
        <p14:creationId xmlns:p14="http://schemas.microsoft.com/office/powerpoint/2010/main" val="312525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FF90-A6E1-4D54-B92D-C8D03F88E055}"/>
              </a:ext>
            </a:extLst>
          </p:cNvPr>
          <p:cNvSpPr>
            <a:spLocks noGrp="1"/>
          </p:cNvSpPr>
          <p:nvPr>
            <p:ph type="title"/>
          </p:nvPr>
        </p:nvSpPr>
        <p:spPr>
          <a:xfrm>
            <a:off x="1354239" y="280458"/>
            <a:ext cx="9479666" cy="922867"/>
          </a:xfrm>
        </p:spPr>
        <p:txBody>
          <a:bodyPr/>
          <a:lstStyle/>
          <a:p>
            <a:pPr algn="ctr"/>
            <a:r>
              <a:rPr lang="en-US" dirty="0">
                <a:cs typeface="Arial"/>
              </a:rPr>
              <a:t>Welcoming Ritual</a:t>
            </a:r>
            <a:endParaRPr lang="en-US" dirty="0"/>
          </a:p>
        </p:txBody>
      </p:sp>
      <p:pic>
        <p:nvPicPr>
          <p:cNvPr id="1028" name="Picture 2" descr="Image of a person with a heart on the face.">
            <a:extLst>
              <a:ext uri="{FF2B5EF4-FFF2-40B4-BE49-F238E27FC236}">
                <a16:creationId xmlns:a16="http://schemas.microsoft.com/office/drawing/2014/main" id="{9A57E00A-9C25-3A4E-9DBE-89AC2E772517}"/>
              </a:ext>
            </a:extLst>
          </p:cNvPr>
          <p:cNvPicPr>
            <a:picLocks noChangeAspect="1" noChangeArrowheads="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1605" t="18081" r="22840" b="17324"/>
          <a:stretch/>
        </p:blipFill>
        <p:spPr bwMode="auto">
          <a:xfrm>
            <a:off x="2206009" y="1360465"/>
            <a:ext cx="3150296" cy="366294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5C235326-215F-DA45-BFC8-A72B376019CE}"/>
              </a:ext>
            </a:extLst>
          </p:cNvPr>
          <p:cNvSpPr>
            <a:spLocks noGrp="1"/>
          </p:cNvSpPr>
          <p:nvPr>
            <p:ph idx="1"/>
          </p:nvPr>
        </p:nvSpPr>
        <p:spPr>
          <a:xfrm>
            <a:off x="5356305" y="2489923"/>
            <a:ext cx="5351330" cy="1404024"/>
          </a:xfrm>
        </p:spPr>
        <p:txBody>
          <a:bodyPr vert="horz" lIns="91440" tIns="45720" rIns="91440" bIns="45720" rtlCol="0" anchor="t">
            <a:normAutofit fontScale="92500" lnSpcReduction="10000"/>
          </a:bodyPr>
          <a:lstStyle/>
          <a:p>
            <a:pPr marL="0" indent="0" algn="ctr">
              <a:spcAft>
                <a:spcPts val="1200"/>
              </a:spcAft>
              <a:buNone/>
            </a:pPr>
            <a:r>
              <a:rPr lang="en-US" sz="3400" b="1" dirty="0"/>
              <a:t>“Mindful Minute” Exercise:</a:t>
            </a:r>
          </a:p>
          <a:p>
            <a:pPr marL="0" indent="0" algn="ctr">
              <a:spcAft>
                <a:spcPts val="1200"/>
              </a:spcAft>
              <a:buNone/>
            </a:pPr>
            <a:r>
              <a:rPr lang="en-US" sz="5200" b="1" dirty="0">
                <a:cs typeface="Arial" panose="020B0604020202020204"/>
              </a:rPr>
              <a:t>Hinges</a:t>
            </a:r>
            <a:endParaRPr lang="en-US" sz="4800" b="1" dirty="0">
              <a:cs typeface="Arial" panose="020B0604020202020204"/>
            </a:endParaRPr>
          </a:p>
        </p:txBody>
      </p:sp>
    </p:spTree>
    <p:extLst>
      <p:ext uri="{BB962C8B-B14F-4D97-AF65-F5344CB8AC3E}">
        <p14:creationId xmlns:p14="http://schemas.microsoft.com/office/powerpoint/2010/main" val="324107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1">
            <a:extLst>
              <a:ext uri="{FF2B5EF4-FFF2-40B4-BE49-F238E27FC236}">
                <a16:creationId xmlns:a16="http://schemas.microsoft.com/office/drawing/2014/main" id="{0EBF8D31-83C2-4FD8-9EBA-81FADC533A21}"/>
              </a:ext>
            </a:extLst>
          </p:cNvPr>
          <p:cNvSpPr>
            <a:spLocks noGrp="1"/>
          </p:cNvSpPr>
          <p:nvPr>
            <p:ph type="title"/>
          </p:nvPr>
        </p:nvSpPr>
        <p:spPr>
          <a:xfrm>
            <a:off x="1242646" y="365125"/>
            <a:ext cx="9730154" cy="1276106"/>
          </a:xfrm>
        </p:spPr>
        <p:txBody>
          <a:bodyPr>
            <a:normAutofit fontScale="90000"/>
          </a:bodyPr>
          <a:lstStyle/>
          <a:p>
            <a:pPr algn="ctr"/>
            <a:r>
              <a:rPr lang="en-US" dirty="0">
                <a:ea typeface="Oswald"/>
                <a:cs typeface="Oswald"/>
                <a:sym typeface="Oswald"/>
              </a:rPr>
              <a:t>What Is Social and Emotional Learning?</a:t>
            </a:r>
            <a:endParaRPr lang="en-US" dirty="0"/>
          </a:p>
        </p:txBody>
      </p:sp>
      <p:pic>
        <p:nvPicPr>
          <p:cNvPr id="74" name="Picture 2" descr="CASEL wheel: self-awareness, self-management, responsible decision-making, relationship skills, and social awareness for homes and communities, family and community partnerships, schools, schoolwide practices and policies, classrooms, and SEL curriculum and instruction."/>
          <p:cNvPicPr preferRelativeResize="0"/>
          <p:nvPr/>
        </p:nvPicPr>
        <p:blipFill>
          <a:blip r:embed="rId3">
            <a:alphaModFix/>
          </a:blip>
          <a:stretch>
            <a:fillRect/>
          </a:stretch>
        </p:blipFill>
        <p:spPr>
          <a:xfrm>
            <a:off x="3809438" y="1943894"/>
            <a:ext cx="4114800" cy="4114800"/>
          </a:xfrm>
          <a:prstGeom prst="rect">
            <a:avLst/>
          </a:prstGeom>
          <a:noFill/>
          <a:ln>
            <a:noFill/>
          </a:ln>
        </p:spPr>
      </p:pic>
    </p:spTree>
    <p:extLst>
      <p:ext uri="{BB962C8B-B14F-4D97-AF65-F5344CB8AC3E}">
        <p14:creationId xmlns:p14="http://schemas.microsoft.com/office/powerpoint/2010/main" val="3707089264"/>
      </p:ext>
    </p:extLst>
  </p:cSld>
  <p:clrMapOvr>
    <a:masterClrMapping/>
  </p:clrMapOvr>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1FAF887F11DA46B09164A568EB333B" ma:contentTypeVersion="7" ma:contentTypeDescription="Create a new document." ma:contentTypeScope="" ma:versionID="bcdd0a5dbf966582d2849a8e5cc53321">
  <xsd:schema xmlns:xsd="http://www.w3.org/2001/XMLSchema" xmlns:xs="http://www.w3.org/2001/XMLSchema" xmlns:p="http://schemas.microsoft.com/office/2006/metadata/properties" xmlns:ns2="8106490d-836b-4d8f-8fd1-6c92ae32194e" xmlns:ns3="fcdd20d7-c6c6-4035-a06e-9c6c5ff7b9a1" targetNamespace="http://schemas.microsoft.com/office/2006/metadata/properties" ma:root="true" ma:fieldsID="f8d0a98cf48297124ae012c384acd802" ns2:_="" ns3:_="">
    <xsd:import namespace="8106490d-836b-4d8f-8fd1-6c92ae32194e"/>
    <xsd:import namespace="fcdd20d7-c6c6-4035-a06e-9c6c5ff7b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6490d-836b-4d8f-8fd1-6c92ae3219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d20d7-c6c6-4035-a06e-9c6c5ff7b9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096203-10D2-4CC8-88A7-A7764C3C0DAD}">
  <ds:schemaRefs>
    <ds:schemaRef ds:uri="http://schemas.microsoft.com/sharepoint/v3/contenttype/forms"/>
  </ds:schemaRefs>
</ds:datastoreItem>
</file>

<file path=customXml/itemProps2.xml><?xml version="1.0" encoding="utf-8"?>
<ds:datastoreItem xmlns:ds="http://schemas.openxmlformats.org/officeDocument/2006/customXml" ds:itemID="{A4C67E56-48B5-46E2-8EDF-BF1523DFC01B}">
  <ds:schemaRefs>
    <ds:schemaRef ds:uri="http://purl.org/dc/dcmitype/"/>
    <ds:schemaRef ds:uri="8106490d-836b-4d8f-8fd1-6c92ae32194e"/>
    <ds:schemaRef ds:uri="http://purl.org/dc/elements/1.1/"/>
    <ds:schemaRef ds:uri="http://schemas.microsoft.com/office/2006/metadata/properties"/>
    <ds:schemaRef ds:uri="http://schemas.microsoft.com/office/2006/documentManagement/types"/>
    <ds:schemaRef ds:uri="http://purl.org/dc/terms/"/>
    <ds:schemaRef ds:uri="fcdd20d7-c6c6-4035-a06e-9c6c5ff7b9a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BF7095-C076-4E48-B0C1-53959D74D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6490d-836b-4d8f-8fd1-6c92ae32194e"/>
    <ds:schemaRef ds:uri="fcdd20d7-c6c6-4035-a06e-9c6c5ff7b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258</TotalTime>
  <Words>5959</Words>
  <Application>Microsoft Office PowerPoint</Application>
  <PresentationFormat>Widescreen</PresentationFormat>
  <Paragraphs>433</Paragraphs>
  <Slides>46</Slides>
  <Notes>44</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Arial Rounded MT Bold</vt:lpstr>
      <vt:lpstr>Calibri</vt:lpstr>
      <vt:lpstr>Century Gothic</vt:lpstr>
      <vt:lpstr>Corbel</vt:lpstr>
      <vt:lpstr>Helvetica Neue</vt:lpstr>
      <vt:lpstr>Marker Felt</vt:lpstr>
      <vt:lpstr>Oswald</vt:lpstr>
      <vt:lpstr>Poiret One</vt:lpstr>
      <vt:lpstr>Trebuchet MS</vt:lpstr>
      <vt:lpstr>Wingdings</vt:lpstr>
      <vt:lpstr>1_Office Theme</vt:lpstr>
      <vt:lpstr>Social and Emotional Distance Learning  Webinar Series</vt:lpstr>
      <vt:lpstr>Housekeeping: Using Zoom</vt:lpstr>
      <vt:lpstr>Welcome</vt:lpstr>
      <vt:lpstr>Introductions</vt:lpstr>
      <vt:lpstr>Guest Speakers</vt:lpstr>
      <vt:lpstr>Agenda</vt:lpstr>
      <vt:lpstr>Today’s Outcomes</vt:lpstr>
      <vt:lpstr>Welcoming Ritual</vt:lpstr>
      <vt:lpstr>What Is Social and Emotional Learning?</vt:lpstr>
      <vt:lpstr>Dr. Daniel Siegel</vt:lpstr>
      <vt:lpstr>Engaging Practice</vt:lpstr>
      <vt:lpstr>Creative Social and Emotional Strategy (1) </vt:lpstr>
      <vt:lpstr>Creative Social and Emotional Strategy (2)</vt:lpstr>
      <vt:lpstr>Breakout Activity: Interaction Flow</vt:lpstr>
      <vt:lpstr>Breakout Room Assignment</vt:lpstr>
      <vt:lpstr>Breakout Room Navigation</vt:lpstr>
      <vt:lpstr>Whole Group Share</vt:lpstr>
      <vt:lpstr>The Brain and Creativity</vt:lpstr>
      <vt:lpstr>Brain Stem</vt:lpstr>
      <vt:lpstr>Limbic System</vt:lpstr>
      <vt:lpstr>Prefrontal Cortex</vt:lpstr>
      <vt:lpstr>Health = Integration</vt:lpstr>
      <vt:lpstr>Mindfulness</vt:lpstr>
      <vt:lpstr>Michael Gray  Long Beach Poly High School</vt:lpstr>
      <vt:lpstr>5 Miles</vt:lpstr>
      <vt:lpstr>Elevate  Mental Wellness Skills Equal to Academics</vt:lpstr>
      <vt:lpstr>Closed Heart</vt:lpstr>
      <vt:lpstr>Change</vt:lpstr>
      <vt:lpstr>Why Is it so Hard to Change?</vt:lpstr>
      <vt:lpstr>The Fears I Do Not Climb  Become My Walls </vt:lpstr>
      <vt:lpstr>Lastly</vt:lpstr>
      <vt:lpstr>Five Skills to Use Daily for Just a Couple of Minutes </vt:lpstr>
      <vt:lpstr>Negativity</vt:lpstr>
      <vt:lpstr>Complaining vs. Gratitude</vt:lpstr>
      <vt:lpstr>Gratitude</vt:lpstr>
      <vt:lpstr>Time to Do the “Power of Living in Gratitude” Exercise</vt:lpstr>
      <vt:lpstr>Accurate Thinking</vt:lpstr>
      <vt:lpstr>Mind/Body/Spirit</vt:lpstr>
      <vt:lpstr>Mind/Body/Spirit/Source of Strength Connection</vt:lpstr>
      <vt:lpstr>Breath Work</vt:lpstr>
      <vt:lpstr>The Most Important Skills</vt:lpstr>
      <vt:lpstr>Never Give Up</vt:lpstr>
      <vt:lpstr>Questions and Answers</vt:lpstr>
      <vt:lpstr>Social and Emotional Distance Learning Web Page </vt:lpstr>
      <vt:lpstr>Thank You For Joining Us!</vt:lpstr>
      <vt:lpstr>Educator Excellence and Equity Division Communications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SEL Webinar 4 - Social and Emotional Learning (CA Dept of Education)</dc:title>
  <dc:subject>Engaging Youth and Building Life Skills, Session 4: Youth.</dc:subject>
  <dc:creator>CDE</dc:creator>
  <cp:lastModifiedBy>Maxine Wheeler</cp:lastModifiedBy>
  <cp:revision>45</cp:revision>
  <dcterms:created xsi:type="dcterms:W3CDTF">2020-07-28T17:06:25Z</dcterms:created>
  <dcterms:modified xsi:type="dcterms:W3CDTF">2021-01-05T01:45:04Z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0x0101005F1FAF887F11DA46B09164A568EB333B</vt:lpwstr>
  </property>
</Properties>
</file>