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4" r:id="rId1"/>
    <p:sldMasterId id="2147483659" r:id="rId2"/>
    <p:sldMasterId id="2147483648" r:id="rId3"/>
    <p:sldMasterId id="2147483664" r:id="rId4"/>
    <p:sldMasterId id="2147483671" r:id="rId5"/>
    <p:sldMasterId id="2147483676" r:id="rId6"/>
    <p:sldMasterId id="2147483681" r:id="rId7"/>
  </p:sldMasterIdLst>
  <p:notesMasterIdLst>
    <p:notesMasterId r:id="rId53"/>
  </p:notesMasterIdLst>
  <p:handoutMasterIdLst>
    <p:handoutMasterId r:id="rId54"/>
  </p:handoutMasterIdLst>
  <p:sldIdLst>
    <p:sldId id="256" r:id="rId8"/>
    <p:sldId id="2147472411" r:id="rId9"/>
    <p:sldId id="2147472406" r:id="rId10"/>
    <p:sldId id="2147472413" r:id="rId11"/>
    <p:sldId id="2147472358" r:id="rId12"/>
    <p:sldId id="2147472357" r:id="rId13"/>
    <p:sldId id="2147472352" r:id="rId14"/>
    <p:sldId id="2147472372" r:id="rId15"/>
    <p:sldId id="2147472356" r:id="rId16"/>
    <p:sldId id="2147472353" r:id="rId17"/>
    <p:sldId id="2147472373" r:id="rId18"/>
    <p:sldId id="2147472355" r:id="rId19"/>
    <p:sldId id="2147472362" r:id="rId20"/>
    <p:sldId id="2147472363" r:id="rId21"/>
    <p:sldId id="2147472361" r:id="rId22"/>
    <p:sldId id="2147472371" r:id="rId23"/>
    <p:sldId id="2147472409" r:id="rId24"/>
    <p:sldId id="2147472415" r:id="rId25"/>
    <p:sldId id="2147472397" r:id="rId26"/>
    <p:sldId id="2147472398" r:id="rId27"/>
    <p:sldId id="2147472399" r:id="rId28"/>
    <p:sldId id="2147472400" r:id="rId29"/>
    <p:sldId id="2147472401" r:id="rId30"/>
    <p:sldId id="2147472402" r:id="rId31"/>
    <p:sldId id="2147472383" r:id="rId32"/>
    <p:sldId id="2147472403" r:id="rId33"/>
    <p:sldId id="2147472375" r:id="rId34"/>
    <p:sldId id="2147472377" r:id="rId35"/>
    <p:sldId id="2147472382" r:id="rId36"/>
    <p:sldId id="2147472404" r:id="rId37"/>
    <p:sldId id="2147472385" r:id="rId38"/>
    <p:sldId id="2147472376" r:id="rId39"/>
    <p:sldId id="2147472378" r:id="rId40"/>
    <p:sldId id="2147472386" r:id="rId41"/>
    <p:sldId id="3175" r:id="rId42"/>
    <p:sldId id="2147472380" r:id="rId43"/>
    <p:sldId id="2147472387" r:id="rId44"/>
    <p:sldId id="2147472350" r:id="rId45"/>
    <p:sldId id="2147472381" r:id="rId46"/>
    <p:sldId id="2147472337" r:id="rId47"/>
    <p:sldId id="2147472338" r:id="rId48"/>
    <p:sldId id="2147472351" r:id="rId49"/>
    <p:sldId id="2147472384" r:id="rId50"/>
    <p:sldId id="2147472388" r:id="rId51"/>
    <p:sldId id="276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DDDDDD"/>
    <a:srgbClr val="0C4A6D"/>
    <a:srgbClr val="ED8B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35" autoAdjust="0"/>
    <p:restoredTop sz="84532" autoAdjust="0"/>
  </p:normalViewPr>
  <p:slideViewPr>
    <p:cSldViewPr snapToGrid="0">
      <p:cViewPr varScale="1">
        <p:scale>
          <a:sx n="91" d="100"/>
          <a:sy n="91" d="100"/>
        </p:scale>
        <p:origin x="966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931343-2F6C-4EC9-9DC2-9270877BDB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7EEC52-11A2-463D-8A0E-792EF2BC214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8BE69-669F-416A-93EF-12E394687B1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2C21C6-577A-414D-80D9-7CC98EBCB7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81264-43C8-4B2A-8249-E8564476D4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29019-704D-4805-9B43-8A1089A6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62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10321-FE7C-41D5-A6A6-9361CA1AFD5B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2AC79-A108-4FDF-A0BE-96CEB0D6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69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07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21923-54F1-E9AA-DFB0-A8384B8FE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35A8BB-6D94-E12D-BCA2-E2F534C152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835875-7EC5-1713-9C63-A59E49F9B4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671E2-700D-F208-1678-EF3A775897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34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F5423-EDE9-3D2C-6666-FE65BC8CE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5A8CA2-ECD6-EFCB-3FAB-4ABB8E206E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79A529-FDC9-6973-DECC-478E646260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09491-DC5C-70D2-C500-0AE69CEC9E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72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627B7-3F94-F1D6-8486-1D0860933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C7980A-8BA3-8C61-071B-9E1B3221CA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D543D9-5904-5AED-0AFA-67C8E2ECC3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338D8-DDD3-05E3-9738-23993333DF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35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8F68A-FF61-225D-01BF-BC41AD0C9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BA2A27-A84E-EEE6-B470-7C6E6A347F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9ED36-3A99-2B33-203B-78F5F1676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98CDE-9A5B-57F0-772A-6597A39097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44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30E7D-EE16-78AC-1A4A-5E15FCD43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3B00D3-7606-4B6B-E0CB-B38B729C6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DD451F-1E17-1B87-3812-71911AD2F1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9B432-AE1A-0D97-86D6-EB38683A37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03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41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44364-A782-A509-4B5B-4ED325A51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346A29-7C36-ECF7-CE9E-D48AA37FA4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2AE862-BFA5-BAE2-EC54-C594BF9DD0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A5D0A-7CFC-0300-1FF3-6D2AD1D269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39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59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26B5F-06D5-989D-934A-9867E6597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3FD98C-E742-01CE-5EA8-05D5E0A329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69D23F-5233-34D5-1C2E-47684FCAE5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17D72-5FD8-04B5-605C-27886166BF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99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53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40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77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854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31230-F6B9-A886-9D84-11E5A4A7A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9AE4A9-0605-61CF-51BB-CD494B39F9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24419E-AF6F-D840-B8A0-30F3A47092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2D729-D904-AABF-606D-07BC02F52F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702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36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2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19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0C01D-3824-D1E7-F54A-86D82BA8B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1E4698-5721-1305-721D-4C78BA1E99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FB25C6-913A-A6E2-0EAB-4656AD292A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8CA79-D5F5-72B8-4792-4F874D2909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6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E2E30-0C8D-1141-05FE-6D0A54F6E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A33A85-DCC4-4BF8-DF8B-B95939F77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4FB417-B2FF-C36A-7724-C419CE54CF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BA807-A6A4-9E7E-DD54-803C39422A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37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B9178-09AA-6F75-C9A4-C4F514EDA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E4FE81-F9BC-8766-4BE6-434EA1B5A3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1734DB-C073-AE6B-A64C-7798F91771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1E245-7995-6924-CD62-E9A15EE8FB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74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D4E70-9631-B03F-B818-E54DDDCFF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489DA3-7B73-E233-8147-FBB5ECF8C8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3DC067-820A-BB4E-7FA4-3160627B73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122E9-D82E-8F6F-BF4B-42810874EF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04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C3B65-F81B-8D91-1A89-47872E9CF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0119A7-4CFE-5568-6590-D74654EE65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2F4D30-1A87-BA24-60D7-E6F84344C8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4B3B8-92CD-92B0-01F8-8309BA7E90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2AC79-A108-4FDF-A0BE-96CEB0D6FF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52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E4EA3A2-1F8E-4D59-8CCD-ADE780EA398C}"/>
              </a:ext>
            </a:extLst>
          </p:cNvPr>
          <p:cNvSpPr>
            <a:spLocks/>
          </p:cNvSpPr>
          <p:nvPr userDrawn="1"/>
        </p:nvSpPr>
        <p:spPr>
          <a:xfrm>
            <a:off x="1514475" y="5057774"/>
            <a:ext cx="10677525" cy="40957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he official seal of the California Department of Education">
            <a:extLst>
              <a:ext uri="{FF2B5EF4-FFF2-40B4-BE49-F238E27FC236}">
                <a16:creationId xmlns:a16="http://schemas.microsoft.com/office/drawing/2014/main" id="{229AE4EE-F2AE-45EA-8EDB-B364C7286B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1319" y="3900876"/>
            <a:ext cx="2355839" cy="23803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B3E5DD-A548-4B13-B011-AD7381826A90}"/>
              </a:ext>
            </a:extLst>
          </p:cNvPr>
          <p:cNvSpPr txBox="1"/>
          <p:nvPr userDrawn="1"/>
        </p:nvSpPr>
        <p:spPr>
          <a:xfrm>
            <a:off x="3500437" y="5705051"/>
            <a:ext cx="8477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 DEPARTMENT OF EDUCATION</a:t>
            </a:r>
          </a:p>
          <a:p>
            <a:pPr algn="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Tony Thurmond, State Superintendent of Public Instruction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043B94-67A5-43F0-8312-3B3546AB5965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2867816" y="1390650"/>
            <a:ext cx="9153525" cy="3347821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4048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F1089-B6D6-44BE-A8B4-ABB4F1EF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FFB99-5C60-4A25-9C78-8858D8696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638300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DD4EF-EAC0-4560-B942-D9517E5CA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0" y="1638299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32188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30BA-4F69-484D-94CF-A12CFCB3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99124"/>
            <a:ext cx="11887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The official seal of the California Department of Education">
            <a:extLst>
              <a:ext uri="{FF2B5EF4-FFF2-40B4-BE49-F238E27FC236}">
                <a16:creationId xmlns:a16="http://schemas.microsoft.com/office/drawing/2014/main" id="{27B09E01-EEB8-43B2-9841-EDF288266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8152" y="2810668"/>
            <a:ext cx="2095696" cy="211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58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BF7E8-8715-44C7-AB4D-6A1CD54B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A0CB1-6378-482F-9628-FBE17C2FB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38300"/>
            <a:ext cx="11887200" cy="5015901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12507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F1089-B6D6-44BE-A8B4-ABB4F1EF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FFB99-5C60-4A25-9C78-8858D8696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638300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DD4EF-EAC0-4560-B942-D9517E5CA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0" y="1638299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54873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30BA-4F69-484D-94CF-A12CFCB3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99124"/>
            <a:ext cx="11887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The official seal of the California Department of Education">
            <a:extLst>
              <a:ext uri="{FF2B5EF4-FFF2-40B4-BE49-F238E27FC236}">
                <a16:creationId xmlns:a16="http://schemas.microsoft.com/office/drawing/2014/main" id="{27B09E01-EEB8-43B2-9841-EDF288266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8152" y="2810668"/>
            <a:ext cx="2095696" cy="211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20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BF7E8-8715-44C7-AB4D-6A1CD54B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A0CB1-6378-482F-9628-FBE17C2FB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38300"/>
            <a:ext cx="11887200" cy="5015901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30804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F1089-B6D6-44BE-A8B4-ABB4F1EF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FFB99-5C60-4A25-9C78-8858D8696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638300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DD4EF-EAC0-4560-B942-D9517E5CA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0" y="1638299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75933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30BA-4F69-484D-94CF-A12CFCB3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99124"/>
            <a:ext cx="11887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The official seal of the California Department of Education">
            <a:extLst>
              <a:ext uri="{FF2B5EF4-FFF2-40B4-BE49-F238E27FC236}">
                <a16:creationId xmlns:a16="http://schemas.microsoft.com/office/drawing/2014/main" id="{27B09E01-EEB8-43B2-9841-EDF288266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8152" y="2810668"/>
            <a:ext cx="2095696" cy="211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92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BF7E8-8715-44C7-AB4D-6A1CD54B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A0CB1-6378-482F-9628-FBE17C2FB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38300"/>
            <a:ext cx="11887200" cy="5015901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97246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F1089-B6D6-44BE-A8B4-ABB4F1EF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FFB99-5C60-4A25-9C78-8858D8696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638300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DD4EF-EAC0-4560-B942-D9517E5CA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0" y="1638299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6044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BF7E8-8715-44C7-AB4D-6A1CD54B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A0CB1-6378-482F-9628-FBE17C2FB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38300"/>
            <a:ext cx="11887200" cy="5015901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90796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30BA-4F69-484D-94CF-A12CFCB3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99124"/>
            <a:ext cx="11887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The official seal of the California Department of Education">
            <a:extLst>
              <a:ext uri="{FF2B5EF4-FFF2-40B4-BE49-F238E27FC236}">
                <a16:creationId xmlns:a16="http://schemas.microsoft.com/office/drawing/2014/main" id="{27B09E01-EEB8-43B2-9841-EDF288266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8152" y="2810668"/>
            <a:ext cx="2095696" cy="211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71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BF7E8-8715-44C7-AB4D-6A1CD54B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A0CB1-6378-482F-9628-FBE17C2FB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38300"/>
            <a:ext cx="11887200" cy="5015901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3396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F1089-B6D6-44BE-A8B4-ABB4F1EF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FFB99-5C60-4A25-9C78-8858D8696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638300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DD4EF-EAC0-4560-B942-D9517E5CA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0" y="1638299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1168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30BA-4F69-484D-94CF-A12CFCB3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99124"/>
            <a:ext cx="11887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The official seal of the California Department of Education">
            <a:extLst>
              <a:ext uri="{FF2B5EF4-FFF2-40B4-BE49-F238E27FC236}">
                <a16:creationId xmlns:a16="http://schemas.microsoft.com/office/drawing/2014/main" id="{27B09E01-EEB8-43B2-9841-EDF288266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8152" y="2810668"/>
            <a:ext cx="2095696" cy="211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00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F1089-B6D6-44BE-A8B4-ABB4F1EF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FFB99-5C60-4A25-9C78-8858D8696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638300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DD4EF-EAC0-4560-B942-D9517E5CA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0" y="1638299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8E22E9-49A2-2883-0E11-BE9049D6D6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06139" y="2938788"/>
            <a:ext cx="5494990" cy="1205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6593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30BA-4F69-484D-94CF-A12CFCB3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32449"/>
            <a:ext cx="11887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The official seal of the California Department of Education">
            <a:extLst>
              <a:ext uri="{FF2B5EF4-FFF2-40B4-BE49-F238E27FC236}">
                <a16:creationId xmlns:a16="http://schemas.microsoft.com/office/drawing/2014/main" id="{9327F4AD-5BBF-43C4-AF18-70C77C9617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18081" y="2448361"/>
            <a:ext cx="2355839" cy="238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91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C35A081-3005-4A0A-8613-6F350DD754D9}"/>
              </a:ext>
            </a:extLst>
          </p:cNvPr>
          <p:cNvGrpSpPr/>
          <p:nvPr userDrawn="1"/>
        </p:nvGrpSpPr>
        <p:grpSpPr>
          <a:xfrm>
            <a:off x="0" y="990600"/>
            <a:ext cx="12192000" cy="4645492"/>
            <a:chOff x="0" y="990600"/>
            <a:chExt cx="12192000" cy="464549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4EA3A2-1F8E-4D59-8CCD-ADE780EA398C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990600"/>
              <a:ext cx="12191999" cy="4462612"/>
            </a:xfrm>
            <a:prstGeom prst="rect">
              <a:avLst/>
            </a:prstGeom>
            <a:solidFill>
              <a:srgbClr val="0C4A6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58AE10-268E-471E-AD35-10FC854F29EF}"/>
                </a:ext>
              </a:extLst>
            </p:cNvPr>
            <p:cNvSpPr>
              <a:spLocks/>
            </p:cNvSpPr>
            <p:nvPr userDrawn="1"/>
          </p:nvSpPr>
          <p:spPr>
            <a:xfrm>
              <a:off x="1" y="5453212"/>
              <a:ext cx="12191999" cy="182880"/>
            </a:xfrm>
            <a:prstGeom prst="rect">
              <a:avLst/>
            </a:prstGeom>
            <a:solidFill>
              <a:srgbClr val="ED8B6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ACA4FE-73B4-4E69-9F95-2126EED44CD0}"/>
              </a:ext>
            </a:extLst>
          </p:cNvPr>
          <p:cNvGrpSpPr/>
          <p:nvPr userDrawn="1"/>
        </p:nvGrpSpPr>
        <p:grpSpPr>
          <a:xfrm>
            <a:off x="152397" y="161925"/>
            <a:ext cx="11887200" cy="6462519"/>
            <a:chOff x="152397" y="161925"/>
            <a:chExt cx="11887200" cy="6462519"/>
          </a:xfrm>
        </p:grpSpPr>
        <p:pic>
          <p:nvPicPr>
            <p:cNvPr id="12" name="Picture 11" descr="The official seal of the California Department of Education">
              <a:extLst>
                <a:ext uri="{FF2B5EF4-FFF2-40B4-BE49-F238E27FC236}">
                  <a16:creationId xmlns:a16="http://schemas.microsoft.com/office/drawing/2014/main" id="{229AE4EE-F2AE-45EA-8EDB-B364C7286B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276651" y="161925"/>
              <a:ext cx="1638692" cy="165576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B3E5DD-A548-4B13-B011-AD7381826A90}"/>
                </a:ext>
              </a:extLst>
            </p:cNvPr>
            <p:cNvSpPr txBox="1"/>
            <p:nvPr userDrawn="1"/>
          </p:nvSpPr>
          <p:spPr>
            <a:xfrm>
              <a:off x="152397" y="5793447"/>
              <a:ext cx="11887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C4A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CALIFORNIA DEPARTMENT OF EDUCATION</a:t>
              </a:r>
            </a:p>
            <a:p>
              <a:pPr algn="ctr"/>
              <a:r>
                <a:rPr lang="en-US" sz="2400">
                  <a:solidFill>
                    <a:srgbClr val="0C4A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Tony Thurmond, State Superintendent of Public Instruction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043B94-67A5-43F0-8312-3B3546AB5965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24000" y="2514600"/>
            <a:ext cx="9144000" cy="18288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3886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BF7E8-8715-44C7-AB4D-6A1CD54B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A0CB1-6378-482F-9628-FBE17C2FB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38300"/>
            <a:ext cx="11887200" cy="5015901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51570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F1089-B6D6-44BE-A8B4-ABB4F1EF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FFB99-5C60-4A25-9C78-8858D8696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638300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DD4EF-EAC0-4560-B942-D9517E5CA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0" y="1638299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16547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30BA-4F69-484D-94CF-A12CFCB3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99124"/>
            <a:ext cx="11887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The official seal of the California Department of Education">
            <a:extLst>
              <a:ext uri="{FF2B5EF4-FFF2-40B4-BE49-F238E27FC236}">
                <a16:creationId xmlns:a16="http://schemas.microsoft.com/office/drawing/2014/main" id="{27B09E01-EEB8-43B2-9841-EDF288266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8152" y="2810668"/>
            <a:ext cx="2095696" cy="211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53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BF7E8-8715-44C7-AB4D-6A1CD54B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A0CB1-6378-482F-9628-FBE17C2FB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38300"/>
            <a:ext cx="11887200" cy="5015901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43729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C4A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28EC11-7AAC-4049-9A83-CF2265C43055}"/>
              </a:ext>
            </a:extLst>
          </p:cNvPr>
          <p:cNvSpPr/>
          <p:nvPr userDrawn="1"/>
        </p:nvSpPr>
        <p:spPr>
          <a:xfrm rot="5400000">
            <a:off x="5730240" y="396240"/>
            <a:ext cx="731520" cy="1219199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4F9F5-9568-4EE1-80A6-57C3752A9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752BC-2660-4A7B-8B2C-4206F3E2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638300"/>
            <a:ext cx="11887200" cy="5015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7388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20AFA68-59B4-4AB7-9DF5-F06BCC09554C}"/>
              </a:ext>
            </a:extLst>
          </p:cNvPr>
          <p:cNvSpPr/>
          <p:nvPr userDrawn="1"/>
        </p:nvSpPr>
        <p:spPr>
          <a:xfrm>
            <a:off x="152400" y="203800"/>
            <a:ext cx="11887200" cy="6450401"/>
          </a:xfrm>
          <a:prstGeom prst="rect">
            <a:avLst/>
          </a:prstGeom>
          <a:noFill/>
          <a:ln w="25400" cmpd="sng">
            <a:solidFill>
              <a:srgbClr val="ED8B6F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4F9F5-9568-4EE1-80A6-57C3752A9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752BC-2660-4A7B-8B2C-4206F3E2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638300"/>
            <a:ext cx="11887200" cy="5015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0219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1" r:id="rId2"/>
    <p:sldLayoutId id="2147483662" r:id="rId3"/>
    <p:sldLayoutId id="2147483663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C4A6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rgbClr val="0C4A6D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0C4A6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C4A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20AFA68-59B4-4AB7-9DF5-F06BCC09554C}"/>
              </a:ext>
            </a:extLst>
          </p:cNvPr>
          <p:cNvSpPr/>
          <p:nvPr userDrawn="1"/>
        </p:nvSpPr>
        <p:spPr>
          <a:xfrm>
            <a:off x="152400" y="203800"/>
            <a:ext cx="11887200" cy="6450401"/>
          </a:xfrm>
          <a:prstGeom prst="rect">
            <a:avLst/>
          </a:prstGeom>
          <a:noFill/>
          <a:ln w="25400" cmpd="sng">
            <a:solidFill>
              <a:srgbClr val="ED8B6F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4F9F5-9568-4EE1-80A6-57C3752A9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752BC-2660-4A7B-8B2C-4206F3E2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638300"/>
            <a:ext cx="11887200" cy="5015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77708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20AFA68-59B4-4AB7-9DF5-F06BCC09554C}"/>
              </a:ext>
            </a:extLst>
          </p:cNvPr>
          <p:cNvSpPr/>
          <p:nvPr userDrawn="1"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ED8B6F"/>
          </a:solidFill>
          <a:ln w="25400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4F9F5-9568-4EE1-80A6-57C3752A9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752BC-2660-4A7B-8B2C-4206F3E2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638300"/>
            <a:ext cx="11887200" cy="5015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56017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C4A6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rgbClr val="0C4A6D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0C4A6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C4A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20AFA68-59B4-4AB7-9DF5-F06BCC09554C}"/>
              </a:ext>
            </a:extLst>
          </p:cNvPr>
          <p:cNvSpPr/>
          <p:nvPr userDrawn="1"/>
        </p:nvSpPr>
        <p:spPr>
          <a:xfrm>
            <a:off x="12039600" y="0"/>
            <a:ext cx="152400" cy="6858000"/>
          </a:xfrm>
          <a:prstGeom prst="rect">
            <a:avLst/>
          </a:prstGeom>
          <a:solidFill>
            <a:srgbClr val="ED8B6F"/>
          </a:solidFill>
          <a:ln w="25400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4F9F5-9568-4EE1-80A6-57C3752A9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752BC-2660-4A7B-8B2C-4206F3E2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638300"/>
            <a:ext cx="11887200" cy="5015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939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20AFA68-59B4-4AB7-9DF5-F06BCC09554C}"/>
              </a:ext>
            </a:extLst>
          </p:cNvPr>
          <p:cNvSpPr/>
          <p:nvPr userDrawn="1"/>
        </p:nvSpPr>
        <p:spPr>
          <a:xfrm>
            <a:off x="1" y="6654200"/>
            <a:ext cx="12192000" cy="203799"/>
          </a:xfrm>
          <a:prstGeom prst="rect">
            <a:avLst/>
          </a:prstGeom>
          <a:solidFill>
            <a:srgbClr val="ED8B6F"/>
          </a:solidFill>
          <a:ln w="25400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4F9F5-9568-4EE1-80A6-57C3752A9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752BC-2660-4A7B-8B2C-4206F3E2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638300"/>
            <a:ext cx="11887200" cy="5015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9843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C4A6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rgbClr val="0C4A6D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0C4A6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C4A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20AFA68-59B4-4AB7-9DF5-F06BCC09554C}"/>
              </a:ext>
            </a:extLst>
          </p:cNvPr>
          <p:cNvSpPr/>
          <p:nvPr userDrawn="1"/>
        </p:nvSpPr>
        <p:spPr>
          <a:xfrm>
            <a:off x="1" y="6654200"/>
            <a:ext cx="12192000" cy="203799"/>
          </a:xfrm>
          <a:prstGeom prst="rect">
            <a:avLst/>
          </a:prstGeom>
          <a:solidFill>
            <a:srgbClr val="ED8B6F"/>
          </a:solidFill>
          <a:ln w="25400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4F9F5-9568-4EE1-80A6-57C3752A9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752BC-2660-4A7B-8B2C-4206F3E2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638300"/>
            <a:ext cx="11887200" cy="5015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9901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e.ca.gov/be/cc/rd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e.ca.gov/be/cc/rd/basisforappapproval.asp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cdescreenerwebserie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cdescreenerwebseries" TargetMode="External"/><Relationship Id="rId2" Type="http://schemas.openxmlformats.org/officeDocument/2006/relationships/hyperlink" Target="https://www.cde.ca.gov/ci/cl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cde.ca.gov/ci/cl/amirainfooverview.asp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cde.ca.gov/ci/cl/mclassinfooverview.asp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cde.ca.gov/ci/cl/multitudesinfooverview.asp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cde.ca.gov/ci/cl/roarinfooverview.asp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cde.ca.gov/ci/cl/amirainfooverview.asp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ccee-ca.org/wp-content/uploads/2025/01/Project-ARISE-RDRS-Informational-Series.pdf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cde.ca.gov/fg/aa/ca/lspd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cdescreenerwebserie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nbrynelson@cde.ca.gov" TargetMode="External"/><Relationship Id="rId5" Type="http://schemas.openxmlformats.org/officeDocument/2006/relationships/image" Target="../media/image3.png"/><Relationship Id="rId4" Type="http://schemas.openxmlformats.org/officeDocument/2006/relationships/hyperlink" Target="mailto:bogarcia@cde.ca.gov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F287B-3956-4411-90CB-C098D6858A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8000"/>
              </a:lnSpc>
              <a:spcBef>
                <a:spcPts val="0"/>
              </a:spcBef>
            </a:pPr>
            <a:r>
              <a:rPr lang="en-US" sz="4800" dirty="0"/>
              <a:t>Screening for Risk of Reading Difficulties - Overview</a:t>
            </a:r>
            <a:br>
              <a:rPr lang="en-US" sz="4400" dirty="0"/>
            </a:br>
            <a:r>
              <a:rPr lang="en-US" sz="3200" dirty="0"/>
              <a:t>Statewide Literacy Office</a:t>
            </a:r>
            <a:br>
              <a:rPr lang="en-US" dirty="0"/>
            </a:br>
            <a:r>
              <a:rPr lang="en-US" sz="2800" dirty="0">
                <a:cs typeface="Arial"/>
              </a:rPr>
              <a:t>Webinar, January 21, 2025</a:t>
            </a:r>
          </a:p>
        </p:txBody>
      </p:sp>
    </p:spTree>
    <p:extLst>
      <p:ext uri="{BB962C8B-B14F-4D97-AF65-F5344CB8AC3E}">
        <p14:creationId xmlns:p14="http://schemas.microsoft.com/office/powerpoint/2010/main" val="3682906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23454-85FF-FB6E-45D2-CB9C0BFD6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15F7C-24F5-DD10-146A-E682C24F6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7" y="440867"/>
            <a:ext cx="11559822" cy="1068820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000" dirty="0"/>
              <a:t>What is the purpose of screening all K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r>
              <a:rPr lang="en-US" sz="4000" dirty="0"/>
              <a:t>2 students for risk of reading difficulties?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C11BD-E236-463B-7B52-91E4027DE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111" y="2006600"/>
            <a:ext cx="11644489" cy="4851400"/>
          </a:xfrm>
        </p:spPr>
        <p:txBody>
          <a:bodyPr>
            <a:normAutofit/>
          </a:bodyPr>
          <a:lstStyle/>
          <a:p>
            <a:pPr fontAlgn="base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</a:pPr>
            <a:r>
              <a:rPr lang="en-US" dirty="0"/>
              <a:t>“Screening results shall be used as a flag for potential risk for reading difficulties, not as a diagnosis of a disability.” </a:t>
            </a:r>
            <a:r>
              <a:rPr lang="en-US" sz="2800" i="1" dirty="0"/>
              <a:t>EC</a:t>
            </a:r>
            <a:r>
              <a:rPr lang="en-US" sz="2800" dirty="0"/>
              <a:t> Section 53008 (l)</a:t>
            </a:r>
          </a:p>
          <a:p>
            <a:pPr fontAlgn="base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“Results … shall be used as a part of a broader process that further evaluates pupil needs and progress, identifies supports for classroom instruction, enables targeted individual intervention as needed, &amp; allows for further diagnosis if concerns do not resolve.” </a:t>
            </a:r>
            <a:r>
              <a:rPr lang="en-US" sz="2800" i="1" dirty="0"/>
              <a:t>EC</a:t>
            </a:r>
            <a:r>
              <a:rPr lang="en-US" sz="2800" dirty="0"/>
              <a:t> Section 53008 (l)</a:t>
            </a:r>
          </a:p>
        </p:txBody>
      </p:sp>
    </p:spTree>
    <p:extLst>
      <p:ext uri="{BB962C8B-B14F-4D97-AF65-F5344CB8AC3E}">
        <p14:creationId xmlns:p14="http://schemas.microsoft.com/office/powerpoint/2010/main" val="2794902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AF055-E479-8C5F-E364-75A692A4B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96954-FE1C-A4C9-6862-1F140BB9B5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Selection of Screening Instruments</a:t>
            </a:r>
          </a:p>
        </p:txBody>
      </p:sp>
    </p:spTree>
    <p:extLst>
      <p:ext uri="{BB962C8B-B14F-4D97-AF65-F5344CB8AC3E}">
        <p14:creationId xmlns:p14="http://schemas.microsoft.com/office/powerpoint/2010/main" val="1260871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B3C64-D088-7EBC-AD4E-9C20D7C6F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04B20-1929-6FB6-7A68-FDC0A2B6D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" y="535854"/>
            <a:ext cx="11887200" cy="1068820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How were the screening instruments selected?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A0AA5-6638-00DA-F4C5-26E35788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2" y="1808018"/>
            <a:ext cx="11139054" cy="4343400"/>
          </a:xfrm>
        </p:spPr>
        <p:txBody>
          <a:bodyPr>
            <a:normAutofit/>
          </a:bodyPr>
          <a:lstStyle/>
          <a:p>
            <a:pPr fontAlgn="base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Screening instruments were selected by an expert panel, the Reading Difficulties Risk Screener Selection Panel (RDRSSP), based on a process and criteria approved by the State Board of Education (SBE) in accordance with </a:t>
            </a:r>
            <a:r>
              <a:rPr lang="en-US" i="1" dirty="0"/>
              <a:t>EC </a:t>
            </a:r>
            <a:r>
              <a:rPr lang="en-US" dirty="0"/>
              <a:t>Section 53008 (b), (c), &amp; (g).</a:t>
            </a:r>
          </a:p>
          <a:p>
            <a:pPr fontAlgn="base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200" dirty="0"/>
              <a:t>See RDRSSP web page (</a:t>
            </a:r>
            <a:r>
              <a:rPr lang="en-US" sz="3200" dirty="0">
                <a:solidFill>
                  <a:srgbClr val="FFFF99"/>
                </a:solidFill>
                <a:hlinkClick r:id="rId3" tooltip="Reading Difficulties Risk Screener Selection Panel web pa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https://www.cde.ca.gov/be/cc/rd/</a:t>
            </a:r>
            <a:r>
              <a:rPr lang="en-US" sz="3200" dirty="0"/>
              <a:t>) for meeting agendas, minutes, and recordings.</a:t>
            </a:r>
          </a:p>
        </p:txBody>
      </p:sp>
    </p:spTree>
    <p:extLst>
      <p:ext uri="{BB962C8B-B14F-4D97-AF65-F5344CB8AC3E}">
        <p14:creationId xmlns:p14="http://schemas.microsoft.com/office/powerpoint/2010/main" val="3671522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04427-9C84-EDBA-D060-49A8D143C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314EF-8808-28D4-C9C1-C415B1D0D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755" y="525405"/>
            <a:ext cx="11887200" cy="1068820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How were the screening instruments selected?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360D0-4254-706D-1396-5254680CD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64" y="1693718"/>
            <a:ext cx="11585864" cy="4364182"/>
          </a:xfrm>
        </p:spPr>
        <p:txBody>
          <a:bodyPr>
            <a:normAutofit fontScale="92500" lnSpcReduction="10000"/>
          </a:bodyPr>
          <a:lstStyle/>
          <a:p>
            <a:pPr fontAlgn="base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500" dirty="0"/>
              <a:t>The process was deliberate, rigorous, careful, and public.</a:t>
            </a:r>
          </a:p>
          <a:p>
            <a:pPr fontAlgn="base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500" dirty="0"/>
              <a:t>The SBE approved evaluation criteria developed by the RDRSSP.</a:t>
            </a:r>
          </a:p>
          <a:p>
            <a:pPr fontAlgn="base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500" dirty="0"/>
              <a:t>Based on the criteria, the RDRSSP reviewed applications in the following three areas: </a:t>
            </a:r>
          </a:p>
          <a:p>
            <a:pPr marL="971550" lvl="1" indent="-51435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dirty="0"/>
              <a:t>Description of Assessment Battery</a:t>
            </a:r>
          </a:p>
          <a:p>
            <a:pPr marL="971550" lvl="1" indent="-51435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dirty="0"/>
              <a:t>Psychometrics</a:t>
            </a:r>
          </a:p>
          <a:p>
            <a:pPr marL="971550" lvl="1" indent="-51435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dirty="0"/>
              <a:t>Communication and Resources</a:t>
            </a:r>
          </a:p>
        </p:txBody>
      </p:sp>
    </p:spTree>
    <p:extLst>
      <p:ext uri="{BB962C8B-B14F-4D97-AF65-F5344CB8AC3E}">
        <p14:creationId xmlns:p14="http://schemas.microsoft.com/office/powerpoint/2010/main" val="1445130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22488-71F7-5F02-7E83-FDB0C7E6A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95F6B-B4CE-727D-CD70-10CAB07C9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27978"/>
            <a:ext cx="11887200" cy="1068820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How were the screening instruments selected?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E50A6-F75D-1D3F-C83C-B4134E678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111" y="1656571"/>
            <a:ext cx="11644489" cy="4702666"/>
          </a:xfrm>
        </p:spPr>
        <p:txBody>
          <a:bodyPr>
            <a:normAutofit/>
          </a:bodyPr>
          <a:lstStyle/>
          <a:p>
            <a:pPr fontAlgn="base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000" dirty="0"/>
              <a:t>Applications that did not meet the moderate evidence level on the rubric for the overall sample and relevant grades for 2.d.i. Reliability, 2.d.i. Content Validity, 2.d.ii. Criterion Validity, &amp; 2.d.iii. Criterion Validity were not considered further.</a:t>
            </a:r>
          </a:p>
          <a:p>
            <a:pPr fontAlgn="base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000" dirty="0"/>
              <a:t>Applications had to meet moderate or strong evidence levels in all other areas, except for 3.e.ii., 3.e.iii (for only paper-based instruments), 3.f.i, &amp; 3.f.ii, to be approved.</a:t>
            </a:r>
          </a:p>
          <a:p>
            <a:pPr marL="0" indent="0" algn="r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See RDRSSP Basis for Application Approval </a:t>
            </a:r>
            <a:r>
              <a:rPr lang="en-US" sz="2400" dirty="0">
                <a:solidFill>
                  <a:srgbClr val="FFFF99"/>
                </a:solidFill>
                <a:hlinkClick r:id="rId3" tooltip="RDRSSP Basis for Application Approva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https://www.cde.ca.gov/be/cc/rd/basisforappapproval.asp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89409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C4A0C-0B97-676C-62FD-7AEC07C7A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B0462-0810-83BD-65CB-927F184D8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27978"/>
            <a:ext cx="11887200" cy="1068820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How were the screening instruments selected? (4)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36D15-9D0D-22F5-A5E9-F70342389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111" y="1396798"/>
            <a:ext cx="11644489" cy="5294948"/>
          </a:xfrm>
        </p:spPr>
        <p:txBody>
          <a:bodyPr>
            <a:normAutofit/>
          </a:bodyPr>
          <a:lstStyle/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The following were used by the RDRSSP to solicit and evaluate the screening instruments: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b="0" dirty="0">
                <a:solidFill>
                  <a:schemeClr val="bg1"/>
                </a:solidFill>
              </a:rPr>
              <a:t>Review Elements &amp; Evaluation Criteria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b="0" kern="1200" dirty="0">
                <a:solidFill>
                  <a:schemeClr val="bg1"/>
                </a:solidFill>
              </a:rPr>
              <a:t>Review Process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b="0" dirty="0">
                <a:solidFill>
                  <a:schemeClr val="bg1"/>
                </a:solidFill>
              </a:rPr>
              <a:t>Rubric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b="0" kern="1200" dirty="0">
                <a:solidFill>
                  <a:schemeClr val="bg1"/>
                </a:solidFill>
              </a:rPr>
              <a:t>Statutory Language from </a:t>
            </a:r>
            <a:r>
              <a:rPr lang="en-US" sz="2600" b="0" i="1" kern="1200" dirty="0">
                <a:solidFill>
                  <a:schemeClr val="bg1"/>
                </a:solidFill>
              </a:rPr>
              <a:t>Education Code</a:t>
            </a:r>
            <a:r>
              <a:rPr lang="en-US" sz="2600" b="0" kern="1200" dirty="0">
                <a:solidFill>
                  <a:schemeClr val="bg1"/>
                </a:solidFill>
              </a:rPr>
              <a:t> Section 53008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b="0" dirty="0">
                <a:solidFill>
                  <a:schemeClr val="bg1"/>
                </a:solidFill>
              </a:rPr>
              <a:t>Invitation to Submit </a:t>
            </a:r>
          </a:p>
          <a:p>
            <a:pPr marL="1257300" lvl="2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b="0" dirty="0">
                <a:solidFill>
                  <a:schemeClr val="bg1"/>
                </a:solidFill>
              </a:rPr>
              <a:t>Cover Sheet</a:t>
            </a:r>
          </a:p>
          <a:p>
            <a:pPr marL="1257300" lvl="2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600" b="0" dirty="0">
                <a:solidFill>
                  <a:schemeClr val="bg1"/>
                </a:solidFill>
              </a:rPr>
              <a:t>Submission Form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All documents are available on the RDRSSP web page. See Padlet for direct links to all documents </a:t>
            </a:r>
            <a:r>
              <a:rPr lang="en-US" sz="2600" u="sng" kern="1200" dirty="0">
                <a:solidFill>
                  <a:srgbClr val="FFFF99"/>
                </a:solidFill>
                <a:effectLst/>
                <a:latin typeface="+mn-lt"/>
                <a:ea typeface="+mn-ea"/>
                <a:cs typeface="+mn-cs"/>
                <a:hlinkClick r:id="rId3" tooltip="Webinar Padlet: Screening for Risk of Reading Difficulties Seri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https://tinyurl.com/cdescreenerwebseries</a:t>
            </a:r>
            <a:r>
              <a:rPr lang="en-US" sz="260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841748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1E1E7-D0D3-7571-C36C-158CC4E0BD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4272965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1E47E-F048-29C6-0F22-4C91E01BF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799"/>
            <a:ext cx="3249168" cy="5886105"/>
          </a:xfrm>
        </p:spPr>
        <p:txBody>
          <a:bodyPr/>
          <a:lstStyle/>
          <a:p>
            <a:r>
              <a:rPr lang="en-US" dirty="0"/>
              <a:t>California Literacy</a:t>
            </a:r>
          </a:p>
        </p:txBody>
      </p:sp>
      <p:pic>
        <p:nvPicPr>
          <p:cNvPr id="5" name="Content Placeholder 4" descr="Screenshot of California Literacy web page on the CDE website&#10;">
            <a:extLst>
              <a:ext uri="{FF2B5EF4-FFF2-40B4-BE49-F238E27FC236}">
                <a16:creationId xmlns:a16="http://schemas.microsoft.com/office/drawing/2014/main" id="{8375299D-F813-ED58-F084-03E97AF5A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702" y="485199"/>
            <a:ext cx="6447508" cy="5312097"/>
          </a:xfrm>
        </p:spPr>
      </p:pic>
    </p:spTree>
    <p:extLst>
      <p:ext uri="{BB962C8B-B14F-4D97-AF65-F5344CB8AC3E}">
        <p14:creationId xmlns:p14="http://schemas.microsoft.com/office/powerpoint/2010/main" val="3858225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C86763-6D84-09A4-0002-3E400101E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79" y="25123"/>
            <a:ext cx="11887200" cy="815704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What resources are available to us? (1)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E26090-7CAD-F298-AF6E-74A60B3142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1227" y="840827"/>
            <a:ext cx="11687503" cy="12052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California Literacy &gt; Screening Tab </a:t>
            </a:r>
            <a:r>
              <a:rPr lang="en-US" sz="2600" dirty="0"/>
              <a:t>(</a:t>
            </a:r>
            <a:r>
              <a:rPr lang="en-US" sz="2600" dirty="0">
                <a:solidFill>
                  <a:srgbClr val="FFFF99"/>
                </a:solidFill>
                <a:hlinkClick r:id="rId2" tooltip="CDE California Literacy Web Pa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https://www.cde.ca.gov/ci/cl</a:t>
            </a:r>
            <a:r>
              <a:rPr lang="en-US" sz="2600" dirty="0">
                <a:solidFill>
                  <a:srgbClr val="FFFF99"/>
                </a:solidFill>
              </a:rPr>
              <a:t>/</a:t>
            </a:r>
            <a:r>
              <a:rPr lang="en-US" sz="2600" dirty="0"/>
              <a:t>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E97167-2985-89FD-C4E0-640C900685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5582" y="1545021"/>
            <a:ext cx="5852160" cy="5287856"/>
          </a:xfrm>
        </p:spPr>
        <p:txBody>
          <a:bodyPr/>
          <a:lstStyle/>
          <a:p>
            <a:pPr marL="285750" lvl="0" indent="-285750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Screening Instruments &amp; Information Overviews</a:t>
            </a:r>
          </a:p>
          <a:p>
            <a:pPr marL="285750" lvl="0" indent="-285750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Communication &amp; Resources </a:t>
            </a:r>
          </a:p>
          <a:p>
            <a:pPr marL="685800" lvl="1" indent="-228600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Frequently Asked Questions</a:t>
            </a:r>
          </a:p>
          <a:p>
            <a:pPr marL="685800" lvl="1" indent="-228600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Letters to the Field</a:t>
            </a:r>
          </a:p>
          <a:p>
            <a:pPr marL="6858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“Adoption Toolkit” (Curricular &amp; Improvement Support Committee, CA County Superintendents)</a:t>
            </a:r>
          </a:p>
          <a:p>
            <a:pPr marL="6858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chemeClr val="bg1"/>
                </a:solidFill>
              </a:rPr>
              <a:t>Literacy Screening Professional Development Funding 2024–25</a:t>
            </a:r>
            <a:endParaRPr lang="en-US" sz="2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FF1849-7165-723A-B416-CB2AC25A2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5430" y="1545021"/>
            <a:ext cx="5930988" cy="5287856"/>
          </a:xfrm>
        </p:spPr>
        <p:txBody>
          <a:bodyPr/>
          <a:lstStyle/>
          <a:p>
            <a:pPr marL="28575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Policy</a:t>
            </a:r>
          </a:p>
          <a:p>
            <a:pPr marL="685800" lvl="1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Education Code 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Section 53008</a:t>
            </a:r>
          </a:p>
          <a:p>
            <a:pPr marL="685800" lvl="1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Reading Difficulties Risk Screener Selection Panel </a:t>
            </a:r>
          </a:p>
          <a:p>
            <a:pPr marL="685800" lvl="1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California Dyslexia Guidelines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Announcements &amp; Webinars tabs will include future and archived webinars </a:t>
            </a: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See Padlet for all resources </a:t>
            </a:r>
            <a:r>
              <a:rPr lang="en-US" sz="2200" u="sng" kern="1200" dirty="0">
                <a:solidFill>
                  <a:srgbClr val="FFFF99"/>
                </a:solidFill>
                <a:effectLst/>
                <a:latin typeface="+mn-lt"/>
                <a:ea typeface="+mn-ea"/>
                <a:cs typeface="+mn-cs"/>
                <a:hlinkClick r:id="rId3" tooltip="Webinar Padlet: Screening for Risk of Reading Difficulties Seri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https://tinyurl.com/cdescreenerwebseries</a:t>
            </a:r>
            <a:endParaRPr lang="en-US" sz="2200" u="non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608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7B31-A8DB-3C9F-A9BF-2A7C5CA88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023" y="485558"/>
            <a:ext cx="4168588" cy="1325563"/>
          </a:xfrm>
        </p:spPr>
        <p:txBody>
          <a:bodyPr>
            <a:normAutofit/>
          </a:bodyPr>
          <a:lstStyle/>
          <a:p>
            <a:r>
              <a:rPr lang="en-US" sz="2800" b="1" dirty="0"/>
              <a:t>Information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69531-E061-7540-3F8E-652573816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088" y="1866653"/>
            <a:ext cx="4518211" cy="26557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Amira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General Information </a:t>
            </a:r>
            <a:r>
              <a:rPr lang="en-US" sz="2400" dirty="0">
                <a:solidFill>
                  <a:srgbClr val="FFFF99"/>
                </a:solidFill>
                <a:hlinkClick r:id="rId2" tooltip="CDE Amira Overview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https://www.cde.ca.gov/ci/cl/amirainfooverview.asp</a:t>
            </a:r>
            <a:r>
              <a:rPr lang="en-US" sz="2400" dirty="0">
                <a:solidFill>
                  <a:srgbClr val="FFFF99"/>
                </a:solidFill>
              </a:rPr>
              <a:t> </a:t>
            </a:r>
          </a:p>
        </p:txBody>
      </p:sp>
      <p:pic>
        <p:nvPicPr>
          <p:cNvPr id="4" name="Content Placeholder 4" descr="Screenshot of section for &quot;General Information&quot; for the Amira Overview web page">
            <a:extLst>
              <a:ext uri="{FF2B5EF4-FFF2-40B4-BE49-F238E27FC236}">
                <a16:creationId xmlns:a16="http://schemas.microsoft.com/office/drawing/2014/main" id="{17E93FE4-B378-AEA6-1E41-3ACA247657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267" r="43293" b="3151"/>
          <a:stretch/>
        </p:blipFill>
        <p:spPr>
          <a:xfrm>
            <a:off x="5325864" y="490205"/>
            <a:ext cx="6364113" cy="540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29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813CF-1880-1803-B918-7691449C1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&amp; Introductions</a:t>
            </a:r>
          </a:p>
        </p:txBody>
      </p:sp>
      <p:pic>
        <p:nvPicPr>
          <p:cNvPr id="6" name="Content Placeholder 4" descr="Cheryl Cotton, Deputy Superintendent">
            <a:extLst>
              <a:ext uri="{FF2B5EF4-FFF2-40B4-BE49-F238E27FC236}">
                <a16:creationId xmlns:a16="http://schemas.microsoft.com/office/drawing/2014/main" id="{E9183FEB-9385-7249-6694-C8E8FB8E2C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995" t="4104" r="7878" b="15842"/>
          <a:stretch/>
        </p:blipFill>
        <p:spPr>
          <a:xfrm>
            <a:off x="1517072" y="1624936"/>
            <a:ext cx="2328137" cy="283671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C7E27-5BA5-C47C-E01C-0F6CA4E524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7460" y="4573907"/>
            <a:ext cx="3007359" cy="7493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Cheryl Cotton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Deputy Superintendent </a:t>
            </a:r>
          </a:p>
        </p:txBody>
      </p:sp>
      <p:pic>
        <p:nvPicPr>
          <p:cNvPr id="7" name="Picture 6" descr="Nancy Brynelson, Statewide Literacy Co-Director">
            <a:extLst>
              <a:ext uri="{FF2B5EF4-FFF2-40B4-BE49-F238E27FC236}">
                <a16:creationId xmlns:a16="http://schemas.microsoft.com/office/drawing/2014/main" id="{ED746B19-2E25-9095-96D5-DCC54A04EA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83" t="2972" r="16673" b="35238"/>
          <a:stretch/>
        </p:blipFill>
        <p:spPr>
          <a:xfrm>
            <a:off x="5108601" y="1628640"/>
            <a:ext cx="1947553" cy="276103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98B652-B4CC-ED80-01F2-13686FC26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91017" y="4552887"/>
            <a:ext cx="3982720" cy="7579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Nancy </a:t>
            </a:r>
            <a:r>
              <a:rPr lang="en-US" sz="1800" dirty="0" err="1">
                <a:solidFill>
                  <a:schemeClr val="bg1"/>
                </a:solidFill>
              </a:rPr>
              <a:t>Brynelson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Statewide Literacy Co-Director</a:t>
            </a:r>
          </a:p>
        </p:txBody>
      </p:sp>
      <p:pic>
        <p:nvPicPr>
          <p:cNvPr id="8" name="Content Placeholder 12" descr="Dr. Bonnie D. Garcia, Statewide Literacy Co-Director">
            <a:extLst>
              <a:ext uri="{FF2B5EF4-FFF2-40B4-BE49-F238E27FC236}">
                <a16:creationId xmlns:a16="http://schemas.microsoft.com/office/drawing/2014/main" id="{77CDD596-1EBD-EDD3-B271-14E34D3C2C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57" r="6381" b="1"/>
          <a:stretch/>
        </p:blipFill>
        <p:spPr>
          <a:xfrm>
            <a:off x="8346791" y="1621674"/>
            <a:ext cx="1947553" cy="269777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AAB2F5-A5A5-E258-835C-12F1F3B3D1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52676" y="4552887"/>
            <a:ext cx="3582821" cy="7579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Dr. Bonnie Garcia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Statewide Literacy Co-Director</a:t>
            </a:r>
          </a:p>
        </p:txBody>
      </p:sp>
    </p:spTree>
    <p:extLst>
      <p:ext uri="{BB962C8B-B14F-4D97-AF65-F5344CB8AC3E}">
        <p14:creationId xmlns:p14="http://schemas.microsoft.com/office/powerpoint/2010/main" val="4091582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5E7C1-B33D-AF76-38FD-43CF70B2B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31" y="365425"/>
            <a:ext cx="4921624" cy="1325563"/>
          </a:xfrm>
        </p:spPr>
        <p:txBody>
          <a:bodyPr>
            <a:normAutofit/>
          </a:bodyPr>
          <a:lstStyle/>
          <a:p>
            <a:r>
              <a:rPr lang="en-US" sz="2800" b="1" dirty="0"/>
              <a:t>Information Overview (2)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96B491-F3AB-0F97-3DCF-7566C0248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633" y="1488813"/>
            <a:ext cx="4177553" cy="2589455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dirty="0" err="1">
                <a:solidFill>
                  <a:schemeClr val="bg1"/>
                </a:solidFill>
              </a:rPr>
              <a:t>mClass</a:t>
            </a:r>
            <a:r>
              <a:rPr lang="en-US" sz="2400" dirty="0">
                <a:solidFill>
                  <a:schemeClr val="bg1"/>
                </a:solidFill>
              </a:rPr>
              <a:t> w/ DIBELS Ed 8 &amp; </a:t>
            </a:r>
            <a:r>
              <a:rPr lang="en-US" sz="2400" dirty="0" err="1">
                <a:solidFill>
                  <a:schemeClr val="bg1"/>
                </a:solidFill>
              </a:rPr>
              <a:t>mClass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Lectura</a:t>
            </a:r>
            <a:endParaRPr lang="en-US" sz="2400" dirty="0">
              <a:solidFill>
                <a:schemeClr val="bg1"/>
              </a:solidFill>
            </a:endParaRPr>
          </a:p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General Information: Skills Measured (English) </a:t>
            </a:r>
            <a:r>
              <a:rPr lang="en-US" sz="2400" dirty="0">
                <a:solidFill>
                  <a:srgbClr val="FFFF99"/>
                </a:solidFill>
                <a:hlinkClick r:id="rId2" tooltip="CDE mClass with DIBELS Ed 8 and mClass Lectura Overview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https://www.cde.ca.gov/ci/cl/mclassinfooverview.asp</a:t>
            </a:r>
            <a:r>
              <a:rPr lang="en-US" sz="2400" dirty="0">
                <a:solidFill>
                  <a:srgbClr val="FFFF99"/>
                </a:solidFill>
              </a:rPr>
              <a:t> </a:t>
            </a:r>
          </a:p>
        </p:txBody>
      </p:sp>
      <p:pic>
        <p:nvPicPr>
          <p:cNvPr id="10" name="Picture 9" descr="Screenshot of sections for Skills Measured (English) for mClass w/DIBELS Ed 8 &amp; mClass Lectura&#10;">
            <a:extLst>
              <a:ext uri="{FF2B5EF4-FFF2-40B4-BE49-F238E27FC236}">
                <a16:creationId xmlns:a16="http://schemas.microsoft.com/office/drawing/2014/main" id="{4B96B9BA-2850-A5D0-94E0-80834CE446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136" t="8559" r="43550" b="5000"/>
          <a:stretch/>
        </p:blipFill>
        <p:spPr>
          <a:xfrm>
            <a:off x="4930287" y="365425"/>
            <a:ext cx="6866317" cy="547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71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38802-3C3E-DC91-8A4C-DDC085920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799"/>
            <a:ext cx="4706471" cy="1325563"/>
          </a:xfrm>
        </p:spPr>
        <p:txBody>
          <a:bodyPr>
            <a:normAutofit/>
          </a:bodyPr>
          <a:lstStyle/>
          <a:p>
            <a:r>
              <a:rPr lang="en-US" sz="2800" b="1" dirty="0"/>
              <a:t>Information Overview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1B0ED-694B-D6B1-AC98-635F24CC5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130" y="1529362"/>
            <a:ext cx="3890682" cy="5015901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Multitudes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General Information (cont.)</a:t>
            </a:r>
            <a:endParaRPr lang="en-US" sz="2400" i="1" dirty="0"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Administration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FFFF99"/>
                </a:solidFill>
                <a:hlinkClick r:id="rId2" tooltip="CDE Multitudes Overview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https://www.cde.ca.gov/ci/cl/multitudesinfooverview.asp</a:t>
            </a:r>
            <a:r>
              <a:rPr lang="en-US" sz="2400" dirty="0">
                <a:solidFill>
                  <a:srgbClr val="FFFF99"/>
                </a:solidFill>
              </a:rPr>
              <a:t> </a:t>
            </a:r>
          </a:p>
        </p:txBody>
      </p:sp>
      <p:pic>
        <p:nvPicPr>
          <p:cNvPr id="4" name="Content Placeholder 4" descr="Screenshot of &quot;general information and administration&quot; sections for Multitudes">
            <a:extLst>
              <a:ext uri="{FF2B5EF4-FFF2-40B4-BE49-F238E27FC236}">
                <a16:creationId xmlns:a16="http://schemas.microsoft.com/office/drawing/2014/main" id="{D631776F-0846-78DE-37D5-76E20D57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218" t="6046" r="42148"/>
          <a:stretch/>
        </p:blipFill>
        <p:spPr>
          <a:xfrm>
            <a:off x="4858871" y="203799"/>
            <a:ext cx="7052550" cy="574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74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CA049-146F-1C79-E344-CEB7814C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40870"/>
            <a:ext cx="4419600" cy="1325563"/>
          </a:xfrm>
        </p:spPr>
        <p:txBody>
          <a:bodyPr>
            <a:normAutofit/>
          </a:bodyPr>
          <a:lstStyle/>
          <a:p>
            <a:r>
              <a:rPr lang="en-US" sz="2800" b="1" dirty="0"/>
              <a:t>Information Overview (4)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FF987-945C-2BB4-F9E8-5C89E6C71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38301"/>
            <a:ext cx="4204447" cy="3641912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ROAR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Training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Scoring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Cost Information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FFFF99"/>
                </a:solidFill>
                <a:hlinkClick r:id="rId2" tooltip="CDE ROAR Overview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https://www.cde.ca.gov/ci/cl/roarinfooverview.asp</a:t>
            </a:r>
            <a:r>
              <a:rPr lang="en-US" sz="2400" dirty="0">
                <a:solidFill>
                  <a:srgbClr val="FFFF99"/>
                </a:solidFill>
              </a:rPr>
              <a:t> </a:t>
            </a:r>
          </a:p>
        </p:txBody>
      </p:sp>
      <p:pic>
        <p:nvPicPr>
          <p:cNvPr id="4" name="Picture 3" descr="Screenshot of &quot;training, scoring, and cost information&quot; section for ROAR">
            <a:extLst>
              <a:ext uri="{FF2B5EF4-FFF2-40B4-BE49-F238E27FC236}">
                <a16:creationId xmlns:a16="http://schemas.microsoft.com/office/drawing/2014/main" id="{CC5767CD-557E-5145-981F-FFC235A1B0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137" t="5000" r="42727" b="2728"/>
          <a:stretch/>
        </p:blipFill>
        <p:spPr>
          <a:xfrm>
            <a:off x="4709947" y="203799"/>
            <a:ext cx="7179192" cy="587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47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F29B7-8296-46CB-E54D-2E63F03D4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4" y="784412"/>
            <a:ext cx="3106357" cy="1325563"/>
          </a:xfrm>
        </p:spPr>
        <p:txBody>
          <a:bodyPr>
            <a:normAutofit/>
          </a:bodyPr>
          <a:lstStyle/>
          <a:p>
            <a:r>
              <a:rPr lang="en-US" sz="2800" b="1" dirty="0"/>
              <a:t>Information Overview (5)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6E2C5-74E0-4A92-97FC-3B5359A4A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095500"/>
            <a:ext cx="3016827" cy="3233203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Amira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Communication &amp; Resources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FFFF99"/>
                </a:solidFill>
                <a:hlinkClick r:id="rId2" tooltip="CDE Amira Overview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https://www.cde.ca.gov/ci/cl/amirainfooverview.asp</a:t>
            </a:r>
            <a:r>
              <a:rPr lang="en-US" sz="2400" dirty="0">
                <a:solidFill>
                  <a:srgbClr val="FFFF99"/>
                </a:solidFill>
              </a:rPr>
              <a:t> </a:t>
            </a:r>
          </a:p>
        </p:txBody>
      </p:sp>
      <p:pic>
        <p:nvPicPr>
          <p:cNvPr id="4" name="Picture 3" descr="Screenshot of&quot;communication and resources&quot; section for Amira&#10;">
            <a:extLst>
              <a:ext uri="{FF2B5EF4-FFF2-40B4-BE49-F238E27FC236}">
                <a16:creationId xmlns:a16="http://schemas.microsoft.com/office/drawing/2014/main" id="{8B47E65C-80F2-724C-2C81-470D30B9B9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306" t="27273" r="43159" b="29545"/>
          <a:stretch/>
        </p:blipFill>
        <p:spPr>
          <a:xfrm>
            <a:off x="3213991" y="1054575"/>
            <a:ext cx="8758347" cy="345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71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F5421-12A3-7D1F-F04E-6EADD819E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78" y="669087"/>
            <a:ext cx="5701553" cy="1325563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Project ARISE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3A80-D502-4981-9291-63F341016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33285"/>
            <a:ext cx="6001288" cy="3061445"/>
          </a:xfrm>
        </p:spPr>
        <p:txBody>
          <a:bodyPr>
            <a:normAutofit/>
          </a:bodyPr>
          <a:lstStyle/>
          <a:p>
            <a:pPr marL="0" indent="0" algn="r">
              <a:spcBef>
                <a:spcPts val="2400"/>
              </a:spcBef>
              <a:spcAft>
                <a:spcPts val="2400"/>
              </a:spcAft>
              <a:buNone/>
            </a:pPr>
            <a:r>
              <a:rPr lang="en-US" sz="2800" dirty="0"/>
              <a:t>Informational sessions for all approved screening instruments</a:t>
            </a:r>
            <a:br>
              <a:rPr lang="en-US" sz="2800" dirty="0"/>
            </a:br>
            <a:r>
              <a:rPr lang="en-US" sz="2800" dirty="0">
                <a:solidFill>
                  <a:srgbClr val="FFFF99"/>
                </a:solidFill>
                <a:hlinkClick r:id="rId2" tooltip="RDRS Information Series Flyer hosted by Project ARIS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https://ccee-ca.org/wp-content/uploads/2025/01/Project-ARISE-RDRS-Informational-Series.pdf</a:t>
            </a:r>
            <a:r>
              <a:rPr lang="en-US" sz="2800" dirty="0">
                <a:solidFill>
                  <a:srgbClr val="FFFF99"/>
                </a:solidFill>
              </a:rPr>
              <a:t> </a:t>
            </a:r>
          </a:p>
        </p:txBody>
      </p:sp>
      <p:pic>
        <p:nvPicPr>
          <p:cNvPr id="4" name="Picture 3" descr="Picture of the flyer for the &quot;Reading Difficulties Risk Screener Informational Series&quot; from Project ARISE&#10;">
            <a:extLst>
              <a:ext uri="{FF2B5EF4-FFF2-40B4-BE49-F238E27FC236}">
                <a16:creationId xmlns:a16="http://schemas.microsoft.com/office/drawing/2014/main" id="{7CEE4087-8D7C-5113-A063-AC97DCAB37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675" t="10455" r="47330" b="10909"/>
          <a:stretch/>
        </p:blipFill>
        <p:spPr>
          <a:xfrm>
            <a:off x="6668093" y="141046"/>
            <a:ext cx="4266598" cy="572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25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2A736-87C4-1B99-1E97-62AE65762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resources are available to us?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8A69F-6788-2DAD-8C01-3AEEE1AFF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991" y="1529362"/>
            <a:ext cx="11714018" cy="5124839"/>
          </a:xfrm>
        </p:spPr>
        <p:txBody>
          <a:bodyPr>
            <a:normAutofit/>
          </a:bodyPr>
          <a:lstStyle/>
          <a:p>
            <a:pPr marL="0" lvl="1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Funding</a:t>
            </a:r>
          </a:p>
          <a:p>
            <a:pPr marL="0" lvl="1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2024</a:t>
            </a:r>
            <a:r>
              <a:rPr lang="en-US" dirty="0">
                <a:cs typeface="Arial" panose="020B0604020202020204" pitchFamily="34" charset="0"/>
              </a:rPr>
              <a:t>‒25</a:t>
            </a:r>
            <a:endParaRPr lang="en-US" dirty="0"/>
          </a:p>
          <a:p>
            <a:pPr marL="457200"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$25 million one-time Prop 98 General Funds to support training for educators to administer screenings</a:t>
            </a:r>
          </a:p>
          <a:p>
            <a:pPr marL="457200"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Funds apportioned January 2025 @ $21.16 per K-2 pupil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/>
              <a:t>2025</a:t>
            </a:r>
            <a:r>
              <a:rPr lang="en-US" sz="2800" dirty="0">
                <a:cs typeface="Arial" panose="020B0604020202020204" pitchFamily="34" charset="0"/>
              </a:rPr>
              <a:t>‒26 as p</a:t>
            </a:r>
            <a:r>
              <a:rPr lang="en-US" sz="2800" dirty="0"/>
              <a:t>roposed </a:t>
            </a:r>
            <a:r>
              <a:rPr lang="en-US" sz="2800" dirty="0">
                <a:cs typeface="Arial" panose="020B0604020202020204" pitchFamily="34" charset="0"/>
              </a:rPr>
              <a:t>by the Governor</a:t>
            </a:r>
          </a:p>
          <a:p>
            <a:pPr marL="457200"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$40 million one-time Prop 98 General Funds to support necessary costs, including purchasing screening materials and training for educators to administer literacy screenings</a:t>
            </a:r>
          </a:p>
        </p:txBody>
      </p:sp>
    </p:spTree>
    <p:extLst>
      <p:ext uri="{BB962C8B-B14F-4D97-AF65-F5344CB8AC3E}">
        <p14:creationId xmlns:p14="http://schemas.microsoft.com/office/powerpoint/2010/main" val="2587183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2F6BD-D5C8-4A99-1602-623A373A9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Resources are available to us?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513EC-A7ED-C5F9-1F50-6E1C99642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575" y="1323021"/>
            <a:ext cx="10742428" cy="11148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Funding pages on CDE website: </a:t>
            </a:r>
            <a:r>
              <a:rPr lang="en-US" sz="2800" dirty="0">
                <a:solidFill>
                  <a:srgbClr val="FFFF99"/>
                </a:solidFill>
                <a:hlinkClick r:id="rId2" tooltip="CDE Literacy Screenings Professional Development Funding Pa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https://www.cde.ca.gov/fg/aa/ca/lspd.asp</a:t>
            </a:r>
            <a:r>
              <a:rPr lang="en-US" sz="2800" dirty="0">
                <a:solidFill>
                  <a:srgbClr val="FFFF99"/>
                </a:solidFill>
              </a:rPr>
              <a:t>  </a:t>
            </a:r>
          </a:p>
        </p:txBody>
      </p:sp>
      <p:pic>
        <p:nvPicPr>
          <p:cNvPr id="4" name="Content Placeholder 4" descr="Screenshot of Literacy Screenings Professional Development funding web page">
            <a:extLst>
              <a:ext uri="{FF2B5EF4-FFF2-40B4-BE49-F238E27FC236}">
                <a16:creationId xmlns:a16="http://schemas.microsoft.com/office/drawing/2014/main" id="{49F143E9-EE26-E8AA-B4CB-8ABD2ACB5C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624" t="7291" r="46332" b="19793"/>
          <a:stretch/>
        </p:blipFill>
        <p:spPr>
          <a:xfrm>
            <a:off x="304575" y="2517953"/>
            <a:ext cx="3678620" cy="3386177"/>
          </a:xfrm>
          <a:prstGeom prst="rect">
            <a:avLst/>
          </a:prstGeom>
        </p:spPr>
      </p:pic>
      <p:pic>
        <p:nvPicPr>
          <p:cNvPr id="5" name="Picture 4" descr="Screenshot of funding results web page for the Literacy Screenings Professional Development, Fiscal Year 24-25">
            <a:extLst>
              <a:ext uri="{FF2B5EF4-FFF2-40B4-BE49-F238E27FC236}">
                <a16:creationId xmlns:a16="http://schemas.microsoft.com/office/drawing/2014/main" id="{27A3C518-5DD7-4458-287B-E5F8B5A3F1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136" t="7273" r="43665" b="21818"/>
          <a:stretch/>
        </p:blipFill>
        <p:spPr>
          <a:xfrm>
            <a:off x="4167531" y="2517952"/>
            <a:ext cx="3856938" cy="3386177"/>
          </a:xfrm>
          <a:prstGeom prst="rect">
            <a:avLst/>
          </a:prstGeom>
        </p:spPr>
      </p:pic>
      <p:pic>
        <p:nvPicPr>
          <p:cNvPr id="6" name="Picture 5" descr="Screenshot of the apportionment letter for the allocation of the Literacy Screening Professional Development funding">
            <a:extLst>
              <a:ext uri="{FF2B5EF4-FFF2-40B4-BE49-F238E27FC236}">
                <a16:creationId xmlns:a16="http://schemas.microsoft.com/office/drawing/2014/main" id="{78A67E4F-224F-2ED1-50AD-58CE61F13A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137" r="43494"/>
          <a:stretch/>
        </p:blipFill>
        <p:spPr>
          <a:xfrm>
            <a:off x="8208804" y="2517952"/>
            <a:ext cx="3678621" cy="338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74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78E99-8BC3-F8C1-3658-ED90DE5AA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703C046-203A-8BBC-2AD8-3FF508737A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Suggested Next Steps (1)</a:t>
            </a:r>
          </a:p>
        </p:txBody>
      </p:sp>
    </p:spTree>
    <p:extLst>
      <p:ext uri="{BB962C8B-B14F-4D97-AF65-F5344CB8AC3E}">
        <p14:creationId xmlns:p14="http://schemas.microsoft.com/office/powerpoint/2010/main" val="3275987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70984-C930-2308-E45F-B47501B4C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B2207-1F9C-B96E-F0F2-242AD2DBB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799"/>
            <a:ext cx="11887200" cy="1053501"/>
          </a:xfrm>
        </p:spPr>
        <p:txBody>
          <a:bodyPr>
            <a:normAutofit/>
          </a:bodyPr>
          <a:lstStyle/>
          <a:p>
            <a:r>
              <a:rPr lang="en-US" dirty="0"/>
              <a:t>What do we do now?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29A1E-AD6A-DE14-5F11-47CBCF0E0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7300"/>
            <a:ext cx="11481955" cy="5265668"/>
          </a:xfrm>
        </p:spPr>
        <p:txBody>
          <a:bodyPr>
            <a:normAutofit/>
          </a:bodyPr>
          <a:lstStyle/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Read &amp; re-read </a:t>
            </a:r>
            <a:r>
              <a:rPr lang="en-US" i="1" dirty="0">
                <a:solidFill>
                  <a:schemeClr val="bg1"/>
                </a:solidFill>
              </a:rPr>
              <a:t>Education Code </a:t>
            </a:r>
            <a:r>
              <a:rPr lang="en-US" dirty="0"/>
              <a:t>(</a:t>
            </a:r>
            <a:r>
              <a:rPr lang="en-US" i="1" dirty="0"/>
              <a:t>EC</a:t>
            </a:r>
            <a:r>
              <a:rPr lang="en-US" dirty="0"/>
              <a:t>) </a:t>
            </a:r>
            <a:r>
              <a:rPr lang="en-US" dirty="0">
                <a:solidFill>
                  <a:schemeClr val="bg1"/>
                </a:solidFill>
              </a:rPr>
              <a:t>Section 53008 to i</a:t>
            </a:r>
            <a:r>
              <a:rPr lang="en-US" dirty="0"/>
              <a:t>dentify LEA responsibilities &amp; important timelines.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Review &amp; revise, as needed, LEA’s “comprehensive instructional strategy,”  including “broader process that 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Further evaluates pupil needs &amp; progress, 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Identifies supports for classroom instruction,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Enables targeted individual intervention as needed, &amp; 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Allows for further diagnosis if concerns do not resolve.” </a:t>
            </a:r>
            <a:br>
              <a:rPr lang="en-US" sz="3200" dirty="0"/>
            </a:br>
            <a:r>
              <a:rPr lang="en-US" sz="3200" i="1" dirty="0"/>
              <a:t>EC </a:t>
            </a:r>
            <a:r>
              <a:rPr lang="en-US" sz="3200" dirty="0"/>
              <a:t>Section 53008 (a) &amp; (l)</a:t>
            </a:r>
          </a:p>
        </p:txBody>
      </p:sp>
    </p:spTree>
    <p:extLst>
      <p:ext uri="{BB962C8B-B14F-4D97-AF65-F5344CB8AC3E}">
        <p14:creationId xmlns:p14="http://schemas.microsoft.com/office/powerpoint/2010/main" val="1902709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D7F7D-C3A7-28D9-82F7-4A1ED1657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9A631-6E66-B1E9-881F-E33856CA6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799"/>
            <a:ext cx="11887200" cy="1202969"/>
          </a:xfrm>
        </p:spPr>
        <p:txBody>
          <a:bodyPr>
            <a:normAutofit/>
          </a:bodyPr>
          <a:lstStyle/>
          <a:p>
            <a:r>
              <a:rPr lang="en-US" dirty="0"/>
              <a:t>What do we do now?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986C8-FECF-A209-54B1-35AE4BC53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391" y="1406769"/>
            <a:ext cx="11547764" cy="5018832"/>
          </a:xfrm>
        </p:spPr>
        <p:txBody>
          <a:bodyPr>
            <a:normAutofit/>
          </a:bodyPr>
          <a:lstStyle/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Be aware that approved screening instruments were to include “guidance &amp; resources … informed by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i="1" dirty="0">
                <a:solidFill>
                  <a:schemeClr val="bg1"/>
                </a:solidFill>
              </a:rPr>
              <a:t>ELA/ELD Framework</a:t>
            </a:r>
            <a:endParaRPr lang="en-US" sz="2400" dirty="0">
              <a:solidFill>
                <a:schemeClr val="bg1"/>
              </a:solidFill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i="1" dirty="0">
                <a:solidFill>
                  <a:schemeClr val="bg1"/>
                </a:solidFill>
              </a:rPr>
              <a:t>CA Dyslexia Guidelines</a:t>
            </a:r>
            <a:endParaRPr lang="en-US" sz="2400" dirty="0">
              <a:solidFill>
                <a:schemeClr val="bg1"/>
              </a:solidFill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K</a:t>
            </a:r>
            <a:r>
              <a:rPr lang="en-US" sz="2400" dirty="0">
                <a:solidFill>
                  <a:schemeClr val="bg1"/>
                </a:solidFill>
              </a:rPr>
              <a:t>nowledge of effective interventions for the specific needs of individual students</a:t>
            </a:r>
          </a:p>
          <a:p>
            <a:pPr indent="0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…and reflect a tiered interventions model aligned with the </a:t>
            </a:r>
            <a:r>
              <a:rPr lang="en-US" sz="2800" dirty="0"/>
              <a:t>Multi-Tiered Systems of Support.” </a:t>
            </a:r>
            <a:r>
              <a:rPr lang="en-US" sz="2400" i="1" dirty="0"/>
              <a:t>EC </a:t>
            </a:r>
            <a:r>
              <a:rPr lang="en-US" sz="2400" dirty="0"/>
              <a:t>Section 53008 (g)(1)(E)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Review </a:t>
            </a:r>
            <a:r>
              <a:rPr lang="en-US" sz="2800" i="1" dirty="0"/>
              <a:t>ELA/ELD Framework</a:t>
            </a:r>
            <a:r>
              <a:rPr lang="en-US" sz="2800" dirty="0"/>
              <a:t>, Ch. 8, Assessment, &amp; other information on assessment literacy &amp; comprehensive assessment systems.</a:t>
            </a:r>
          </a:p>
        </p:txBody>
      </p:sp>
    </p:spTree>
    <p:extLst>
      <p:ext uri="{BB962C8B-B14F-4D97-AF65-F5344CB8AC3E}">
        <p14:creationId xmlns:p14="http://schemas.microsoft.com/office/powerpoint/2010/main" val="4141034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B0770-06C2-51E4-6CA6-A1BA4A7CF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BEA9B-AE7D-B6CF-47FA-64D65C9F1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1" y="1261782"/>
            <a:ext cx="5486399" cy="501590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Welcome &amp; Introductions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Opening &amp; Key Questions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Purpose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Selection of Screening Instruments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Resources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Suggested Next Steps (1)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Timelines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4B3B6-4CFA-FFB9-1BA9-CEBE2872B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31224" y="1261781"/>
            <a:ext cx="6416936" cy="501590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Suggested Next Steps (2)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Other Requirements</a:t>
            </a:r>
          </a:p>
          <a:p>
            <a:pPr lvl="1">
              <a:lnSpc>
                <a:spcPct val="11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600" dirty="0"/>
              <a:t>Assessing Multilingual Learners</a:t>
            </a:r>
          </a:p>
          <a:p>
            <a:pPr lvl="1">
              <a:lnSpc>
                <a:spcPct val="11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600" dirty="0"/>
              <a:t>Opt-outs &amp; Exemptions</a:t>
            </a:r>
          </a:p>
          <a:p>
            <a:pPr lvl="1">
              <a:lnSpc>
                <a:spcPct val="11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600" dirty="0"/>
              <a:t>Supports &amp; Services for Students Identified as Being at Risk</a:t>
            </a:r>
          </a:p>
          <a:p>
            <a:pPr lvl="1">
              <a:lnSpc>
                <a:spcPct val="11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600" dirty="0"/>
              <a:t>Unacceptable Uses Of Screening Results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Questions &amp; Answers</a:t>
            </a:r>
          </a:p>
        </p:txBody>
      </p:sp>
    </p:spTree>
    <p:extLst>
      <p:ext uri="{BB962C8B-B14F-4D97-AF65-F5344CB8AC3E}">
        <p14:creationId xmlns:p14="http://schemas.microsoft.com/office/powerpoint/2010/main" val="1819060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701A2-F529-2B28-1CCA-46369723E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11887200" cy="1325563"/>
          </a:xfrm>
        </p:spPr>
        <p:txBody>
          <a:bodyPr/>
          <a:lstStyle/>
          <a:p>
            <a:r>
              <a:rPr lang="en-US" dirty="0"/>
              <a:t>What do we do now?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A4FB1-211B-C967-7BBD-7BEF7A1B9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400" y="1393258"/>
            <a:ext cx="4827104" cy="4291926"/>
          </a:xfrm>
        </p:spPr>
        <p:txBody>
          <a:bodyPr>
            <a:normAutofit/>
          </a:bodyPr>
          <a:lstStyle/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Consider the purposes for each assessment type.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400" dirty="0">
              <a:solidFill>
                <a:prstClr val="white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“K-2 Assessment Systems Enable Early Intervention to Foster Student Success,” by Jensen, Goldstein, &amp; Brunetti,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WestEd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2021, Table 1, p. 2</a:t>
            </a:r>
          </a:p>
        </p:txBody>
      </p:sp>
      <p:pic>
        <p:nvPicPr>
          <p:cNvPr id="4" name="Content Placeholder 4" descr="Picture of a table listing assessment types (i.e., summative, interim, screener, diagnostic, and formative)and their respective purposes, frequencies, questions addressed, and system-level use. &#10;">
            <a:extLst>
              <a:ext uri="{FF2B5EF4-FFF2-40B4-BE49-F238E27FC236}">
                <a16:creationId xmlns:a16="http://schemas.microsoft.com/office/drawing/2014/main" id="{5CC68810-315B-CAB7-1964-7A23DDAF47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193" t="26777" r="44651" b="15088"/>
          <a:stretch/>
        </p:blipFill>
        <p:spPr>
          <a:xfrm>
            <a:off x="5151504" y="1244170"/>
            <a:ext cx="6254981" cy="481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5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82983-2B9D-7F86-8236-7B2845542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786380-7FDE-65C9-A4C6-4E43B57F01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Timelines</a:t>
            </a:r>
          </a:p>
        </p:txBody>
      </p:sp>
    </p:spTree>
    <p:extLst>
      <p:ext uri="{BB962C8B-B14F-4D97-AF65-F5344CB8AC3E}">
        <p14:creationId xmlns:p14="http://schemas.microsoft.com/office/powerpoint/2010/main" val="2518875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24B70-35F3-7304-C87A-8BABA7531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55A0D-655E-4F76-E34A-946848BBA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799"/>
            <a:ext cx="11887200" cy="866465"/>
          </a:xfrm>
        </p:spPr>
        <p:txBody>
          <a:bodyPr>
            <a:normAutofit/>
          </a:bodyPr>
          <a:lstStyle/>
          <a:p>
            <a:r>
              <a:rPr lang="en-US" sz="4000" dirty="0"/>
              <a:t>Timelines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22A1B-32E7-4F9A-D7EF-815461766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70265"/>
            <a:ext cx="11887200" cy="5437182"/>
          </a:xfrm>
        </p:spPr>
        <p:txBody>
          <a:bodyPr>
            <a:normAutofit lnSpcReduction="10000"/>
          </a:bodyPr>
          <a:lstStyle/>
          <a:p>
            <a:pPr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Adopt one or more approved instruments in English &amp; primary language(s) in a public meeting of governing board by June 30, 2025. </a:t>
            </a:r>
            <a:r>
              <a:rPr lang="en-US" sz="2800" i="1" dirty="0"/>
              <a:t>EC</a:t>
            </a:r>
            <a:r>
              <a:rPr lang="en-US" sz="2800" dirty="0"/>
              <a:t> Section 53008 (d)</a:t>
            </a:r>
          </a:p>
          <a:p>
            <a:pPr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Screen all K-2 students beginning in 2025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‒26 &amp; annually thereafter. </a:t>
            </a:r>
            <a:r>
              <a:rPr lang="en-US" sz="2800" i="1" dirty="0"/>
              <a:t>EC </a:t>
            </a:r>
            <a:r>
              <a:rPr lang="en-US" sz="2800" dirty="0"/>
              <a:t>Section 53008 (e)</a:t>
            </a:r>
          </a:p>
          <a:p>
            <a:pPr fontAlgn="base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Determine when to screen K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r>
              <a:rPr lang="en-US" dirty="0"/>
              <a:t>2 students during the school year. </a:t>
            </a:r>
            <a:r>
              <a:rPr lang="en-US" sz="2800" i="1" dirty="0"/>
              <a:t>EC </a:t>
            </a:r>
            <a:r>
              <a:rPr lang="en-US" sz="2800" dirty="0"/>
              <a:t>Section 53008 (e)</a:t>
            </a:r>
          </a:p>
          <a:p>
            <a:pPr lvl="1" fontAlgn="base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Consider whether students have received sufficient instruction in foundational reading skills to support a valid assessment. </a:t>
            </a:r>
            <a:r>
              <a:rPr lang="en-US" sz="2400" i="1" dirty="0"/>
              <a:t>EC </a:t>
            </a:r>
            <a:r>
              <a:rPr lang="en-US" sz="2400" dirty="0"/>
              <a:t>Section 53008 (e)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61594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9C312-D0A2-7698-6DF4-2CC0C1C2A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11200-F623-23DA-63F2-F4FD567B3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799"/>
            <a:ext cx="11887200" cy="959983"/>
          </a:xfrm>
        </p:spPr>
        <p:txBody>
          <a:bodyPr>
            <a:normAutofit/>
          </a:bodyPr>
          <a:lstStyle/>
          <a:p>
            <a:r>
              <a:rPr lang="en-US" sz="4000" dirty="0"/>
              <a:t>Timelines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35869-6482-1EF6-432B-55D96F749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81" y="1163782"/>
            <a:ext cx="11438238" cy="5015132"/>
          </a:xfrm>
        </p:spPr>
        <p:txBody>
          <a:bodyPr>
            <a:noAutofit/>
          </a:bodyPr>
          <a:lstStyle/>
          <a:p>
            <a:pPr fontAlgn="base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Students enrolled after screening is conducted must be assessed within 45 days unless documentation is provided that shows that similar screening occurred &amp; that parent/guardian was notified. </a:t>
            </a:r>
            <a:br>
              <a:rPr lang="en-US" sz="2400" dirty="0"/>
            </a:br>
            <a:r>
              <a:rPr lang="en-US" sz="2400" i="1" dirty="0"/>
              <a:t>EC </a:t>
            </a:r>
            <a:r>
              <a:rPr lang="en-US" sz="2400" dirty="0"/>
              <a:t>Section 53008 (f)</a:t>
            </a:r>
          </a:p>
          <a:p>
            <a:pPr marL="228600" lvl="1" fontAlgn="base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</a:rPr>
              <a:t>Information about screening, date(s), &amp; instructions for opting out must be provided to parents/guardians at least 15 days before screening. LEAs are encouraged to provide information about screening with other back-to-school materials at beginning of the year. </a:t>
            </a:r>
            <a:r>
              <a:rPr lang="en-US" sz="2400" i="1" dirty="0">
                <a:solidFill>
                  <a:schemeClr val="bg1"/>
                </a:solidFill>
              </a:rPr>
              <a:t>EC </a:t>
            </a:r>
            <a:r>
              <a:rPr lang="en-US" sz="2400" dirty="0">
                <a:solidFill>
                  <a:schemeClr val="bg1"/>
                </a:solidFill>
              </a:rPr>
              <a:t>Section 53008 (j)</a:t>
            </a:r>
          </a:p>
          <a:p>
            <a:pPr marL="228600" lvl="1" fontAlgn="base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Screening r</a:t>
            </a:r>
            <a:r>
              <a:rPr lang="en-US" sz="2400" dirty="0">
                <a:solidFill>
                  <a:schemeClr val="bg1"/>
                </a:solidFill>
              </a:rPr>
              <a:t>esults, including how to interpret results &amp; next steps</a:t>
            </a:r>
            <a:r>
              <a:rPr lang="en-US" sz="2400" dirty="0"/>
              <a:t> must be provided to parents/guardians </a:t>
            </a:r>
            <a:r>
              <a:rPr lang="en-US" sz="2400" dirty="0">
                <a:solidFill>
                  <a:schemeClr val="bg1"/>
                </a:solidFill>
              </a:rPr>
              <a:t>within 45 days of screening. </a:t>
            </a:r>
            <a:r>
              <a:rPr lang="en-US" sz="2400" i="1" dirty="0"/>
              <a:t>EC </a:t>
            </a:r>
            <a:r>
              <a:rPr lang="en-US" sz="2400" dirty="0"/>
              <a:t>Section</a:t>
            </a:r>
            <a:r>
              <a:rPr lang="en-US" sz="2400" i="1" dirty="0"/>
              <a:t> </a:t>
            </a:r>
            <a:r>
              <a:rPr lang="en-US" sz="2400" dirty="0">
                <a:solidFill>
                  <a:schemeClr val="bg1"/>
                </a:solidFill>
              </a:rPr>
              <a:t>53008 (k)</a:t>
            </a:r>
          </a:p>
        </p:txBody>
      </p:sp>
    </p:spTree>
    <p:extLst>
      <p:ext uri="{BB962C8B-B14F-4D97-AF65-F5344CB8AC3E}">
        <p14:creationId xmlns:p14="http://schemas.microsoft.com/office/powerpoint/2010/main" val="12406119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3ED4E-B99A-E37A-3DE6-8705F99DF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C0C7A6B-1D05-1DE9-259D-725F580622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Suggested Next Steps (2)</a:t>
            </a:r>
          </a:p>
        </p:txBody>
      </p:sp>
    </p:spTree>
    <p:extLst>
      <p:ext uri="{BB962C8B-B14F-4D97-AF65-F5344CB8AC3E}">
        <p14:creationId xmlns:p14="http://schemas.microsoft.com/office/powerpoint/2010/main" val="40600003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91E1D-A880-554C-7C5A-7A13B1F2E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799"/>
            <a:ext cx="11887200" cy="1011937"/>
          </a:xfrm>
        </p:spPr>
        <p:txBody>
          <a:bodyPr>
            <a:normAutofit/>
          </a:bodyPr>
          <a:lstStyle/>
          <a:p>
            <a:r>
              <a:rPr lang="en-US" sz="4000" dirty="0"/>
              <a:t>What do we do now? (4)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2859C-3EC8-D84D-0D01-C6B4B9FE0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01436"/>
            <a:ext cx="11887200" cy="5186217"/>
          </a:xfrm>
        </p:spPr>
        <p:txBody>
          <a:bodyPr>
            <a:normAutofit/>
          </a:bodyPr>
          <a:lstStyle/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Investigate &amp; select screening instrument(s)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Consult CISC “Adoption Toolkit”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Determine selection process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Engage teachers, specialists, administrators, &amp; paraprofessionals</a:t>
            </a:r>
          </a:p>
          <a:p>
            <a:pPr lvl="2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Selection process</a:t>
            </a:r>
          </a:p>
          <a:p>
            <a:pPr lvl="2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Professional development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Learn about each screening instrument; consult posted Information Overviews.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Consider piloting screening instruments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Obtain governing board approval</a:t>
            </a:r>
          </a:p>
        </p:txBody>
      </p:sp>
    </p:spTree>
    <p:extLst>
      <p:ext uri="{BB962C8B-B14F-4D97-AF65-F5344CB8AC3E}">
        <p14:creationId xmlns:p14="http://schemas.microsoft.com/office/powerpoint/2010/main" val="39759576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A98C5-1324-5821-419B-031E94A27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BB409-AFA2-2675-F8DC-26CB7354B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What do we do now? (5)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B0C21D-C2D4-0DC8-CDAE-366118A2B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357745"/>
            <a:ext cx="11887200" cy="5015901"/>
          </a:xfrm>
        </p:spPr>
        <p:txBody>
          <a:bodyPr>
            <a:normAutofit/>
          </a:bodyPr>
          <a:lstStyle/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Determine supports &amp; services that will be provided to students identified as at risk.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Develop procedures, staffing, &amp; schedules for conducting screenings.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Develop notification letters for parents/guardians, including translations as required. </a:t>
            </a:r>
            <a:r>
              <a:rPr lang="en-US" sz="2800" i="1" dirty="0"/>
              <a:t>EC</a:t>
            </a:r>
            <a:r>
              <a:rPr lang="en-US" sz="2800" dirty="0"/>
              <a:t> Sections </a:t>
            </a:r>
            <a:r>
              <a:rPr lang="en-US" sz="2800" dirty="0">
                <a:solidFill>
                  <a:schemeClr val="bg1"/>
                </a:solidFill>
              </a:rPr>
              <a:t>48985 &amp;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bg1"/>
                </a:solidFill>
              </a:rPr>
              <a:t>53008 (j), (k), &amp; (n)</a:t>
            </a:r>
            <a:endParaRPr lang="en-US" dirty="0"/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Provide professional development to screening administrators and other educators.</a:t>
            </a:r>
          </a:p>
        </p:txBody>
      </p:sp>
    </p:spTree>
    <p:extLst>
      <p:ext uri="{BB962C8B-B14F-4D97-AF65-F5344CB8AC3E}">
        <p14:creationId xmlns:p14="http://schemas.microsoft.com/office/powerpoint/2010/main" val="1013245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9DBAE-EF1C-E2FB-708F-B0C234352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C55080-19E0-2A1F-BD94-E5EB2DE034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Other Requirements</a:t>
            </a:r>
          </a:p>
        </p:txBody>
      </p:sp>
    </p:spTree>
    <p:extLst>
      <p:ext uri="{BB962C8B-B14F-4D97-AF65-F5344CB8AC3E}">
        <p14:creationId xmlns:p14="http://schemas.microsoft.com/office/powerpoint/2010/main" val="10818438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91E1D-A880-554C-7C5A-7A13B1F2E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800"/>
            <a:ext cx="11887200" cy="899320"/>
          </a:xfrm>
        </p:spPr>
        <p:txBody>
          <a:bodyPr>
            <a:normAutofit/>
          </a:bodyPr>
          <a:lstStyle/>
          <a:p>
            <a:r>
              <a:rPr lang="en-US" sz="4000" dirty="0"/>
              <a:t>Assessing Multilingual Learners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2859C-3EC8-D84D-0D01-C6B4B9FE0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03119"/>
            <a:ext cx="11761694" cy="5365728"/>
          </a:xfrm>
        </p:spPr>
        <p:txBody>
          <a:bodyPr>
            <a:normAutofit/>
          </a:bodyPr>
          <a:lstStyle/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600" dirty="0"/>
              <a:t>Students “who do not speak sufficient English to be screened with </a:t>
            </a:r>
            <a:br>
              <a:rPr lang="en-US" sz="2600" dirty="0"/>
            </a:br>
            <a:r>
              <a:rPr lang="en-US" sz="2600" dirty="0"/>
              <a:t>an English-language instrument” must be screened in their primary language (if an approved instrument is available). </a:t>
            </a:r>
            <a:r>
              <a:rPr lang="en-US" sz="2600" i="1" dirty="0"/>
              <a:t>EC </a:t>
            </a:r>
            <a:r>
              <a:rPr lang="en-US" sz="2600" dirty="0"/>
              <a:t>Section 53008 (h)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600" dirty="0"/>
              <a:t>Determine if students “speak sufficient English to be screened with </a:t>
            </a:r>
            <a:br>
              <a:rPr lang="en-US" sz="2600" dirty="0"/>
            </a:br>
            <a:r>
              <a:rPr lang="en-US" sz="2600" dirty="0"/>
              <a:t>an English-language instrument.” </a:t>
            </a:r>
            <a:r>
              <a:rPr lang="en-US" sz="2600" i="1" dirty="0"/>
              <a:t>EC </a:t>
            </a:r>
            <a:r>
              <a:rPr lang="en-US" sz="2600" dirty="0"/>
              <a:t>Section 53008 (h) 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Consult information provided with the approved screening instrument for guidance on making this determination. 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Review the posted Information Overview for each instrument:</a:t>
            </a:r>
          </a:p>
          <a:p>
            <a:pPr lvl="2" fontAlgn="base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</a:rPr>
              <a:t>“Information about establishing student language proficiency…”</a:t>
            </a:r>
          </a:p>
          <a:p>
            <a:pPr lvl="2" fontAlgn="base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</a:rPr>
              <a:t>“Supports for students who are not English proficient”</a:t>
            </a:r>
          </a:p>
        </p:txBody>
      </p:sp>
    </p:spTree>
    <p:extLst>
      <p:ext uri="{BB962C8B-B14F-4D97-AF65-F5344CB8AC3E}">
        <p14:creationId xmlns:p14="http://schemas.microsoft.com/office/powerpoint/2010/main" val="258265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5FC2B-56BB-AC00-E098-23A38C1C2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0D8A1-1F31-C04C-F661-1635A0A6F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Assessing Multilingual Learners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8E277-51AD-AD34-7CFF-7CEFE3B86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529362"/>
            <a:ext cx="11887200" cy="5124839"/>
          </a:xfrm>
        </p:spPr>
        <p:txBody>
          <a:bodyPr>
            <a:normAutofit/>
          </a:bodyPr>
          <a:lstStyle/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If no approved instrument is available in the student’s primary language, the LEA must develop &amp; implement a process for evaluating risk. </a:t>
            </a:r>
            <a:r>
              <a:rPr lang="en-US" sz="2800" i="1" dirty="0"/>
              <a:t>EC </a:t>
            </a:r>
            <a:r>
              <a:rPr lang="en-US" sz="2800" dirty="0"/>
              <a:t>Section 53008 (h)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The process must 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Analyze the student’s d</a:t>
            </a:r>
            <a:r>
              <a:rPr lang="en-US" dirty="0">
                <a:solidFill>
                  <a:schemeClr val="bg1"/>
                </a:solidFill>
              </a:rPr>
              <a:t>evelopmental history, educational history, &amp; literacy progress. </a:t>
            </a:r>
            <a:r>
              <a:rPr lang="en-US" sz="2400" i="1" dirty="0"/>
              <a:t>EC </a:t>
            </a:r>
            <a:r>
              <a:rPr lang="en-US" sz="2400" dirty="0"/>
              <a:t>Section 53008 (h)</a:t>
            </a:r>
            <a:endParaRPr lang="en-US" sz="2400" dirty="0">
              <a:solidFill>
                <a:schemeClr val="bg1"/>
              </a:solidFill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T</a:t>
            </a:r>
            <a:r>
              <a:rPr lang="en-US" dirty="0">
                <a:solidFill>
                  <a:schemeClr val="bg1"/>
                </a:solidFill>
              </a:rPr>
              <a:t>ake into account the student’s home background and evolving English language abilities, including speaking, listening, reading, and writing, </a:t>
            </a:r>
            <a:r>
              <a:rPr lang="en-US" dirty="0"/>
              <a:t>c</a:t>
            </a:r>
            <a:r>
              <a:rPr lang="en-US" dirty="0">
                <a:solidFill>
                  <a:schemeClr val="bg1"/>
                </a:solidFill>
              </a:rPr>
              <a:t>onsistent with </a:t>
            </a:r>
            <a:r>
              <a:rPr lang="en-US" i="1" dirty="0">
                <a:solidFill>
                  <a:schemeClr val="bg1"/>
                </a:solidFill>
              </a:rPr>
              <a:t>CA Dyslexia Guidelines. </a:t>
            </a:r>
            <a:r>
              <a:rPr lang="en-US" sz="2400" i="1" dirty="0"/>
              <a:t>EC </a:t>
            </a:r>
            <a:r>
              <a:rPr lang="en-US" sz="2400" dirty="0"/>
              <a:t>Section 53008 (h)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6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3B5FF-E6AB-40CA-E533-1CC2AE8C2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Webinar Padlet</a:t>
            </a:r>
          </a:p>
        </p:txBody>
      </p:sp>
      <p:pic>
        <p:nvPicPr>
          <p:cNvPr id="5" name="Content Placeholder 4" descr="Screenshot of Webinar Padlet for the Webinar Series for the Screening for Risk of Reading Difficulties available at https://tinyurl.com/cdescreenerwebseries">
            <a:extLst>
              <a:ext uri="{FF2B5EF4-FFF2-40B4-BE49-F238E27FC236}">
                <a16:creationId xmlns:a16="http://schemas.microsoft.com/office/drawing/2014/main" id="{41B8034D-2AC9-5BCC-FFF2-F6CA0680AA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70055" y="1153616"/>
            <a:ext cx="9851890" cy="531813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0D2A8B-1C6D-1C8C-4109-3B6DACAD8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29048" y="5924057"/>
            <a:ext cx="6401725" cy="558200"/>
          </a:xfrm>
        </p:spPr>
        <p:txBody>
          <a:bodyPr/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hlinkClick r:id="rId3" tooltip="Webinar Padlet: Screening for Risk of Reading Difficulties Seri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https://tinyurl.com/cdescreenerwebseries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416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91E1D-A880-554C-7C5A-7A13B1F2E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800"/>
            <a:ext cx="11887200" cy="1068820"/>
          </a:xfrm>
        </p:spPr>
        <p:txBody>
          <a:bodyPr>
            <a:normAutofit/>
          </a:bodyPr>
          <a:lstStyle/>
          <a:p>
            <a:r>
              <a:rPr lang="en-US" sz="4000" dirty="0"/>
              <a:t>Opt-Outs &amp; Exemptions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2859C-3EC8-D84D-0D01-C6B4B9FE0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05467"/>
            <a:ext cx="11887200" cy="4948444"/>
          </a:xfrm>
        </p:spPr>
        <p:txBody>
          <a:bodyPr>
            <a:normAutofit/>
          </a:bodyPr>
          <a:lstStyle/>
          <a:p>
            <a:pPr fontAlgn="base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 dirty="0"/>
              <a:t>Parents &amp; guardians may opt out of screening but must do so in writing. </a:t>
            </a:r>
            <a:r>
              <a:rPr lang="en-US" sz="2800" i="1" dirty="0"/>
              <a:t>EC </a:t>
            </a:r>
            <a:r>
              <a:rPr lang="en-US" sz="2800" dirty="0"/>
              <a:t>Section 53008 (e), (f), &amp; (j)</a:t>
            </a:r>
          </a:p>
          <a:p>
            <a:pPr fontAlgn="base">
              <a:lnSpc>
                <a:spcPct val="100000"/>
              </a:lnSpc>
              <a:spcBef>
                <a:spcPts val="600"/>
              </a:spcBef>
            </a:pPr>
            <a:r>
              <a:rPr lang="en-US" sz="2800" dirty="0"/>
              <a:t>Student may be exempted with prior written consent of parent or guardian if the student</a:t>
            </a:r>
          </a:p>
          <a:p>
            <a:pPr marL="971550" lvl="1" indent="-51435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Has a current identification or diagnosis of reading difficulty, reading disorder, or other disability,</a:t>
            </a:r>
          </a:p>
          <a:p>
            <a:pPr marL="971550" lvl="1" indent="-51435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Is eligible for special education services or has a 504 plan,</a:t>
            </a:r>
          </a:p>
          <a:p>
            <a:pPr marL="971550" lvl="1" indent="-51435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Is in the process of being assessed for eligibility for special education or 504 plan. </a:t>
            </a:r>
            <a:r>
              <a:rPr lang="en-US" sz="2400" i="1" dirty="0"/>
              <a:t>EC </a:t>
            </a:r>
            <a:r>
              <a:rPr lang="en-US" sz="2400" dirty="0"/>
              <a:t>Section 53008 (i) (1)</a:t>
            </a:r>
            <a:r>
              <a:rPr lang="en-US" sz="2400" i="1" dirty="0">
                <a:cs typeface="Arial" panose="020B0604020202020204" pitchFamily="34" charset="0"/>
              </a:rPr>
              <a:t>‒</a:t>
            </a:r>
            <a:r>
              <a:rPr lang="en-US" sz="2400" dirty="0"/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31803249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91E1D-A880-554C-7C5A-7A13B1F2E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564" y="298068"/>
            <a:ext cx="9362209" cy="1078246"/>
          </a:xfrm>
        </p:spPr>
        <p:txBody>
          <a:bodyPr>
            <a:noAutofit/>
          </a:bodyPr>
          <a:lstStyle/>
          <a:p>
            <a:r>
              <a:rPr lang="en-US" sz="3800" dirty="0"/>
              <a:t>Supports &amp; Services for Students Identified as Being at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2859C-3EC8-D84D-0D01-C6B4B9FE0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59466"/>
            <a:ext cx="11887200" cy="4810427"/>
          </a:xfrm>
        </p:spPr>
        <p:txBody>
          <a:bodyPr>
            <a:noAutofit/>
          </a:bodyPr>
          <a:lstStyle/>
          <a:p>
            <a:pPr marL="0" indent="0" fontAlgn="base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800" dirty="0"/>
              <a:t>If a student is identified as being at risk, LEAs “shall provide … supports &amp; services, appropriate to the specific challenges identified …, which may include, among other[s], any of the following:</a:t>
            </a:r>
          </a:p>
          <a:p>
            <a:pPr marL="971550" lvl="1" indent="-51435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Evidence-based literacy instruction focused on specific needs.</a:t>
            </a:r>
          </a:p>
          <a:p>
            <a:pPr marL="971550" lvl="1" indent="-51435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Progress monitoring.</a:t>
            </a:r>
          </a:p>
          <a:p>
            <a:pPr marL="971550" lvl="1" indent="-51435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Early intervention in the regular general education program.</a:t>
            </a:r>
          </a:p>
          <a:p>
            <a:pPr marL="971550" lvl="1" indent="-51435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One-on-one or small group tutoring.</a:t>
            </a:r>
          </a:p>
          <a:p>
            <a:pPr marL="971550" lvl="1" indent="-51435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Further evaluation or diagnostic assessment.”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i="1" dirty="0"/>
              <a:t>EC </a:t>
            </a:r>
            <a:r>
              <a:rPr lang="en-US" sz="2400" dirty="0"/>
              <a:t>Section 53008 (l)</a:t>
            </a:r>
          </a:p>
        </p:txBody>
      </p:sp>
    </p:spTree>
    <p:extLst>
      <p:ext uri="{BB962C8B-B14F-4D97-AF65-F5344CB8AC3E}">
        <p14:creationId xmlns:p14="http://schemas.microsoft.com/office/powerpoint/2010/main" val="920382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91E1D-A880-554C-7C5A-7A13B1F2E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800"/>
            <a:ext cx="11887200" cy="1068820"/>
          </a:xfrm>
        </p:spPr>
        <p:txBody>
          <a:bodyPr>
            <a:normAutofit/>
          </a:bodyPr>
          <a:lstStyle/>
          <a:p>
            <a:r>
              <a:rPr lang="en-US" sz="4000" dirty="0"/>
              <a:t>Unacceptable Uses of Screening Results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2859C-3EC8-D84D-0D01-C6B4B9FE0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25600"/>
            <a:ext cx="11887200" cy="4728311"/>
          </a:xfrm>
        </p:spPr>
        <p:txBody>
          <a:bodyPr>
            <a:normAutofit/>
          </a:bodyPr>
          <a:lstStyle/>
          <a:p>
            <a:pPr fontAlgn="base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Screenings shall not be “considered an evaluation or diagnostic tool to establish eligibility for special education … services … or … a plan pursuant to Section 504.” </a:t>
            </a:r>
            <a:r>
              <a:rPr lang="en-US" sz="2800" i="1" dirty="0"/>
              <a:t>EC </a:t>
            </a:r>
            <a:r>
              <a:rPr lang="en-US" sz="2800" dirty="0"/>
              <a:t>Section 53008 (g) (2)</a:t>
            </a:r>
          </a:p>
          <a:p>
            <a:pPr fontAlgn="base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However, screenings “shall not be used to delay the child find process” … [&amp;] “may be used … to recommend that a student receive further assessment &amp; evaluation to establish eligibility…” </a:t>
            </a:r>
            <a:r>
              <a:rPr lang="en-US" sz="2800" i="1" dirty="0"/>
              <a:t>EC </a:t>
            </a:r>
            <a:r>
              <a:rPr lang="en-US" sz="2800" dirty="0"/>
              <a:t>Section 53008 (g) (2)</a:t>
            </a:r>
          </a:p>
        </p:txBody>
      </p:sp>
    </p:spTree>
    <p:extLst>
      <p:ext uri="{BB962C8B-B14F-4D97-AF65-F5344CB8AC3E}">
        <p14:creationId xmlns:p14="http://schemas.microsoft.com/office/powerpoint/2010/main" val="36610547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43803-18D3-0A71-AFBD-E29B16350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9C1A4-4846-9220-E526-6233DAE59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800"/>
            <a:ext cx="11887200" cy="1068820"/>
          </a:xfrm>
        </p:spPr>
        <p:txBody>
          <a:bodyPr>
            <a:normAutofit/>
          </a:bodyPr>
          <a:lstStyle/>
          <a:p>
            <a:r>
              <a:rPr lang="en-US" sz="4000" dirty="0"/>
              <a:t>Unacceptable Uses of Screening Results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CBC77-1D54-4E12-354B-2A54C7B7B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22400"/>
            <a:ext cx="11887200" cy="4931511"/>
          </a:xfrm>
        </p:spPr>
        <p:txBody>
          <a:bodyPr>
            <a:normAutofit/>
          </a:bodyPr>
          <a:lstStyle/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Screening results “shall not to be used for any high-stakes purpose, including but not limited to,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Teacher evaluation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Accountability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Grade promotion or retention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Identification for gifted or talented education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Reclassification of English learners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Identification as an individual with exceptional needs.”</a:t>
            </a:r>
          </a:p>
          <a:p>
            <a:pPr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i="1" dirty="0"/>
              <a:t>EC </a:t>
            </a:r>
            <a:r>
              <a:rPr lang="en-US" sz="2800" dirty="0"/>
              <a:t>Section 53008 (m)</a:t>
            </a:r>
          </a:p>
        </p:txBody>
      </p:sp>
    </p:spTree>
    <p:extLst>
      <p:ext uri="{BB962C8B-B14F-4D97-AF65-F5344CB8AC3E}">
        <p14:creationId xmlns:p14="http://schemas.microsoft.com/office/powerpoint/2010/main" val="10788244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9056E4-02AE-C9D7-33ED-AC73C963A6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 &amp; Answers</a:t>
            </a:r>
          </a:p>
        </p:txBody>
      </p:sp>
    </p:spTree>
    <p:extLst>
      <p:ext uri="{BB962C8B-B14F-4D97-AF65-F5344CB8AC3E}">
        <p14:creationId xmlns:p14="http://schemas.microsoft.com/office/powerpoint/2010/main" val="27915443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709B04-60DE-D588-6C3D-093C8DDC7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Contacts</a:t>
            </a:r>
          </a:p>
        </p:txBody>
      </p:sp>
      <p:pic>
        <p:nvPicPr>
          <p:cNvPr id="7" name="Content Placeholder 12" descr="Dr. Bonnie D. Garcia, Statewide Literacy Co-Director">
            <a:extLst>
              <a:ext uri="{FF2B5EF4-FFF2-40B4-BE49-F238E27FC236}">
                <a16:creationId xmlns:a16="http://schemas.microsoft.com/office/drawing/2014/main" id="{0FF13CF1-FD2D-F7D9-B6B2-7E0B7349266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57" r="6381" b="1"/>
          <a:stretch/>
        </p:blipFill>
        <p:spPr>
          <a:xfrm>
            <a:off x="1768273" y="1304468"/>
            <a:ext cx="1783002" cy="2518295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ACF2DC-EEB0-8DBA-2CE8-147C03785C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3987918"/>
            <a:ext cx="5852160" cy="194804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Bonnie Garcia</a:t>
            </a:r>
          </a:p>
          <a:p>
            <a:pPr lvl="1"/>
            <a:r>
              <a:rPr lang="en-US" dirty="0"/>
              <a:t>Statewide Literacy Co-Director</a:t>
            </a:r>
          </a:p>
          <a:p>
            <a:pPr lvl="1"/>
            <a:r>
              <a:rPr lang="en-US" dirty="0">
                <a:solidFill>
                  <a:srgbClr val="FFFF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bogarcia@cde.ca.gov</a:t>
            </a:r>
            <a:endParaRPr lang="en-US" dirty="0">
              <a:solidFill>
                <a:srgbClr val="FFFF99"/>
              </a:solidFill>
            </a:endParaRPr>
          </a:p>
          <a:p>
            <a:pPr lvl="1"/>
            <a:r>
              <a:rPr lang="en-US" b="0" i="0" dirty="0">
                <a:effectLst/>
              </a:rPr>
              <a:t>916-445-7098</a:t>
            </a:r>
            <a:endParaRPr lang="en-US" dirty="0"/>
          </a:p>
        </p:txBody>
      </p:sp>
      <p:pic>
        <p:nvPicPr>
          <p:cNvPr id="3" name="Picture 2" descr="Nancy Brynelson, Statewide Literacy Co-Director">
            <a:extLst>
              <a:ext uri="{FF2B5EF4-FFF2-40B4-BE49-F238E27FC236}">
                <a16:creationId xmlns:a16="http://schemas.microsoft.com/office/drawing/2014/main" id="{BB094510-68F5-9422-66A1-43B3DF73667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83" t="2972" r="16673" b="35238"/>
          <a:stretch/>
        </p:blipFill>
        <p:spPr>
          <a:xfrm>
            <a:off x="7455989" y="1233518"/>
            <a:ext cx="1876421" cy="266019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9437E2-AC00-8FAC-CE79-1CDFB3591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4560" y="3964662"/>
            <a:ext cx="5852160" cy="218446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Nancy Brynelson</a:t>
            </a:r>
          </a:p>
          <a:p>
            <a:pPr lvl="1"/>
            <a:r>
              <a:rPr lang="en-US" dirty="0"/>
              <a:t>Statewide Literacy Co-Director</a:t>
            </a:r>
          </a:p>
          <a:p>
            <a:pPr lvl="1"/>
            <a:r>
              <a:rPr lang="en-US" dirty="0">
                <a:solidFill>
                  <a:srgbClr val="FFFF99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nbrynelson@cde.ca.gov</a:t>
            </a:r>
            <a:endParaRPr lang="en-US" dirty="0">
              <a:solidFill>
                <a:srgbClr val="FFFF99"/>
              </a:solidFill>
            </a:endParaRPr>
          </a:p>
          <a:p>
            <a:pPr lvl="1"/>
            <a:r>
              <a:rPr lang="en-US" dirty="0"/>
              <a:t>916-445-2426</a:t>
            </a:r>
          </a:p>
        </p:txBody>
      </p:sp>
    </p:spTree>
    <p:extLst>
      <p:ext uri="{BB962C8B-B14F-4D97-AF65-F5344CB8AC3E}">
        <p14:creationId xmlns:p14="http://schemas.microsoft.com/office/powerpoint/2010/main" val="2491960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4A809-B68E-1FC1-C766-6C8B9518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88674-8C5D-940E-5C52-162507BDC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“California for All Kids”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B441E-2A26-88AF-F647-F17FD2089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33" y="1638300"/>
            <a:ext cx="10984090" cy="422063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000" dirty="0"/>
              <a:t>“All kindergarten through second grade students will be screened for risk of reading difficulties, increasing early identification and support.” </a:t>
            </a:r>
          </a:p>
          <a:p>
            <a:pPr marL="1939925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Quoted from the </a:t>
            </a:r>
            <a:r>
              <a:rPr lang="en-US" i="1" dirty="0"/>
              <a:t>Governor’s Budget Summary ― 2025</a:t>
            </a:r>
            <a:r>
              <a:rPr lang="en-US" i="1" dirty="0">
                <a:cs typeface="Arial" panose="020B0604020202020204" pitchFamily="34" charset="0"/>
              </a:rPr>
              <a:t>‒</a:t>
            </a:r>
            <a:r>
              <a:rPr lang="en-US" i="1" dirty="0"/>
              <a:t>26, </a:t>
            </a:r>
            <a:r>
              <a:rPr lang="en-US" dirty="0"/>
              <a:t>pp. 13</a:t>
            </a:r>
            <a:r>
              <a:rPr lang="en-US" sz="3200" dirty="0">
                <a:cs typeface="Arial" panose="020B0604020202020204" pitchFamily="34" charset="0"/>
              </a:rPr>
              <a:t>‒</a:t>
            </a:r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21980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1F9C8-A767-0173-E70D-210778DD2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Required in California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95D09-494E-3DDD-6954-DEDC7656F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98864"/>
            <a:ext cx="11887200" cy="5174672"/>
          </a:xfrm>
        </p:spPr>
        <p:txBody>
          <a:bodyPr>
            <a:normAutofit/>
          </a:bodyPr>
          <a:lstStyle/>
          <a:p>
            <a:pPr marL="365760" indent="-365760">
              <a:lnSpc>
                <a:spcPct val="100000"/>
              </a:lnSpc>
              <a:spcBef>
                <a:spcPts val="600"/>
              </a:spcBef>
              <a:spcAft>
                <a:spcPts val="2400"/>
              </a:spcAft>
            </a:pPr>
            <a:r>
              <a:rPr lang="en-US" sz="2800" dirty="0"/>
              <a:t>“Beginning in 2025</a:t>
            </a:r>
            <a:r>
              <a:rPr lang="en-US" sz="2800" i="1" dirty="0">
                <a:cs typeface="Arial" panose="020B0604020202020204" pitchFamily="34" charset="0"/>
              </a:rPr>
              <a:t>‒</a:t>
            </a:r>
            <a:r>
              <a:rPr lang="en-US" sz="2800" dirty="0"/>
              <a:t>26, and annually thereafter, a local educational agency (LEA)… shall assess each pupil in kindergarten and grades one and two for risk of reading difficulties,” … “including possible neurological disorders such as dyslexia ...” </a:t>
            </a:r>
            <a:r>
              <a:rPr lang="en-US" sz="2400" i="1" dirty="0"/>
              <a:t>Education Code </a:t>
            </a:r>
            <a:r>
              <a:rPr lang="en-US" sz="2400" dirty="0"/>
              <a:t>(</a:t>
            </a:r>
            <a:r>
              <a:rPr lang="en-US" sz="2400" i="1" dirty="0"/>
              <a:t>EC</a:t>
            </a:r>
            <a:r>
              <a:rPr lang="en-US" sz="2400" dirty="0"/>
              <a:t>) Section 53008 (e) &amp; (b)</a:t>
            </a:r>
          </a:p>
          <a:p>
            <a:pPr marL="365760" indent="-365760">
              <a:lnSpc>
                <a:spcPct val="100000"/>
              </a:lnSpc>
              <a:spcBef>
                <a:spcPts val="600"/>
              </a:spcBef>
              <a:spcAft>
                <a:spcPts val="2400"/>
              </a:spcAft>
            </a:pPr>
            <a:r>
              <a:rPr lang="en-US" sz="2800" dirty="0"/>
              <a:t>LEAs shall use a “screening instrument … adopted by their governing board” from “an approved list of evidence-based, culturally, linguistically, and developmentally appropriate screening instruments ...” “… in languages reflecting the primary language of pupils in the state, to the extent assessments in those languages are available.” </a:t>
            </a:r>
            <a:r>
              <a:rPr lang="en-US" sz="2400" i="1" dirty="0"/>
              <a:t>EC </a:t>
            </a:r>
            <a:r>
              <a:rPr lang="en-US" sz="2400" dirty="0"/>
              <a:t>Section 53008 (d), (b), &amp; (c) 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127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91E1D-A880-554C-7C5A-7A13B1F2E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" y="294112"/>
            <a:ext cx="11887200" cy="1068820"/>
          </a:xfrm>
        </p:spPr>
        <p:txBody>
          <a:bodyPr>
            <a:normAutofit/>
          </a:bodyPr>
          <a:lstStyle/>
          <a:p>
            <a:r>
              <a:rPr lang="en-US" sz="4800" dirty="0"/>
              <a:t>Key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2859C-3EC8-D84D-0D01-C6B4B9FE0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443" y="1665170"/>
            <a:ext cx="11571111" cy="4708947"/>
          </a:xfrm>
        </p:spPr>
        <p:txBody>
          <a:bodyPr>
            <a:normAutofit/>
          </a:bodyPr>
          <a:lstStyle/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3400" dirty="0"/>
              <a:t>What is the purpose of screening all Kindergarten (K) through grade two (K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r>
              <a:rPr lang="en-US" sz="3400" dirty="0"/>
              <a:t>2) students for risk of reading difficulties? 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3400" dirty="0"/>
              <a:t>How were the screening instruments selected? 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3400" dirty="0"/>
              <a:t>What resources are available to us?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3400" dirty="0"/>
              <a:t>What do we do now? </a:t>
            </a:r>
          </a:p>
        </p:txBody>
      </p:sp>
    </p:spTree>
    <p:extLst>
      <p:ext uri="{BB962C8B-B14F-4D97-AF65-F5344CB8AC3E}">
        <p14:creationId xmlns:p14="http://schemas.microsoft.com/office/powerpoint/2010/main" val="347233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777FC-58C4-37A6-CC9E-0B4AEEB7C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02D49-06E3-C776-16FF-C20540212C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Purpose</a:t>
            </a:r>
          </a:p>
        </p:txBody>
      </p:sp>
    </p:spTree>
    <p:extLst>
      <p:ext uri="{BB962C8B-B14F-4D97-AF65-F5344CB8AC3E}">
        <p14:creationId xmlns:p14="http://schemas.microsoft.com/office/powerpoint/2010/main" val="3733660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6C680-F591-8DDB-D55B-B03F46B6B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EB2B-3BA6-C4A3-8F29-B92239D8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78" y="470758"/>
            <a:ext cx="11571112" cy="1068820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000" dirty="0"/>
              <a:t>What is the purpose of screening all K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r>
              <a:rPr lang="en-US" sz="4000" dirty="0"/>
              <a:t>2 students for risk of reading difficulties?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30BA1-1435-7420-B5CC-8AD043285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444" y="1930400"/>
            <a:ext cx="11571111" cy="4927600"/>
          </a:xfrm>
        </p:spPr>
        <p:txBody>
          <a:bodyPr>
            <a:normAutofit/>
          </a:bodyPr>
          <a:lstStyle/>
          <a:p>
            <a:pPr fontAlgn="base">
              <a:lnSpc>
                <a:spcPct val="100000"/>
              </a:lnSpc>
              <a:spcBef>
                <a:spcPts val="600"/>
              </a:spcBef>
              <a:spcAft>
                <a:spcPts val="2400"/>
              </a:spcAft>
            </a:pPr>
            <a:r>
              <a:rPr lang="en-US" sz="2800" dirty="0"/>
              <a:t>“Screening should be considered part of a schools’ comprehensive instructional strategy, and should be used … to inform individualized instruction, measure progress, identify learning needs, &amp; enable parents &amp; educators to discuss learning needs in a more informed way.” </a:t>
            </a:r>
            <a:r>
              <a:rPr lang="en-US" sz="2400" i="1" dirty="0"/>
              <a:t>Education Code </a:t>
            </a:r>
            <a:r>
              <a:rPr lang="en-US" sz="2400" dirty="0"/>
              <a:t>(</a:t>
            </a:r>
            <a:r>
              <a:rPr lang="en-US" sz="2400" i="1" dirty="0"/>
              <a:t>EC</a:t>
            </a:r>
            <a:r>
              <a:rPr lang="en-US" sz="2400" dirty="0"/>
              <a:t>) Section 53008 (a) (1)</a:t>
            </a:r>
          </a:p>
          <a:p>
            <a:pPr fontAlgn="base">
              <a:lnSpc>
                <a:spcPct val="100000"/>
              </a:lnSpc>
              <a:spcBef>
                <a:spcPts val="600"/>
              </a:spcBef>
              <a:spcAft>
                <a:spcPts val="2400"/>
              </a:spcAft>
            </a:pPr>
            <a:r>
              <a:rPr lang="en-US" sz="2800" dirty="0"/>
              <a:t>[Screening] … can help families &amp; teachers achieve the best learning &amp; life outcomes for all pupils and close academic achievement gaps.” </a:t>
            </a:r>
            <a:r>
              <a:rPr lang="en-US" sz="2400" i="1" dirty="0"/>
              <a:t>EC</a:t>
            </a:r>
            <a:r>
              <a:rPr lang="en-US" sz="2400" dirty="0"/>
              <a:t> Section 53008 (a) (2)</a:t>
            </a:r>
          </a:p>
        </p:txBody>
      </p:sp>
    </p:spTree>
    <p:extLst>
      <p:ext uri="{BB962C8B-B14F-4D97-AF65-F5344CB8AC3E}">
        <p14:creationId xmlns:p14="http://schemas.microsoft.com/office/powerpoint/2010/main" val="472647394"/>
      </p:ext>
    </p:extLst>
  </p:cSld>
  <p:clrMapOvr>
    <a:masterClrMapping/>
  </p:clrMapOvr>
</p:sld>
</file>

<file path=ppt/theme/theme1.xml><?xml version="1.0" encoding="utf-8"?>
<a:theme xmlns:a="http://schemas.openxmlformats.org/drawingml/2006/main" name="CDE Set 1">
  <a:themeElements>
    <a:clrScheme name="CDE Set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DE Set 2">
  <a:themeElements>
    <a:clrScheme name="CDE Set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C4A6D"/>
      </a:hlink>
      <a:folHlink>
        <a:srgbClr val="0C4A6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DE Set 3">
  <a:themeElements>
    <a:clrScheme name="Custom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DE Set 4">
  <a:themeElements>
    <a:clrScheme name="CDE Set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C4A6D"/>
      </a:hlink>
      <a:folHlink>
        <a:srgbClr val="0C4A6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DE Set 5">
  <a:themeElements>
    <a:clrScheme name="Custom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DE Set 6">
  <a:themeElements>
    <a:clrScheme name="CDE Set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C4A6D"/>
      </a:hlink>
      <a:folHlink>
        <a:srgbClr val="0C4A6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DE Set 7">
  <a:themeElements>
    <a:clrScheme name="CDE Set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2462</Words>
  <Application>Microsoft Office PowerPoint</Application>
  <PresentationFormat>Widescreen</PresentationFormat>
  <Paragraphs>233</Paragraphs>
  <Slides>45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Calibri</vt:lpstr>
      <vt:lpstr>CDE Set 1</vt:lpstr>
      <vt:lpstr>CDE Set 2</vt:lpstr>
      <vt:lpstr>CDE Set 3</vt:lpstr>
      <vt:lpstr>CDE Set 4</vt:lpstr>
      <vt:lpstr>CDE Set 5</vt:lpstr>
      <vt:lpstr>CDE Set 6</vt:lpstr>
      <vt:lpstr>CDE Set 7</vt:lpstr>
      <vt:lpstr>Screening for Risk of Reading Difficulties - Overview Statewide Literacy Office Webinar, January 21, 2025</vt:lpstr>
      <vt:lpstr>Welcome &amp; Introductions</vt:lpstr>
      <vt:lpstr>Agenda</vt:lpstr>
      <vt:lpstr>Webinar Padlet</vt:lpstr>
      <vt:lpstr>“California for All Kids”</vt:lpstr>
      <vt:lpstr>Required in California</vt:lpstr>
      <vt:lpstr>Key Questions</vt:lpstr>
      <vt:lpstr>Purpose</vt:lpstr>
      <vt:lpstr>What is the purpose of screening all K‒2 students for risk of reading difficulties? (1)</vt:lpstr>
      <vt:lpstr>What is the purpose of screening all K‒2 students for risk of reading difficulties? (2)</vt:lpstr>
      <vt:lpstr>Selection of Screening Instruments</vt:lpstr>
      <vt:lpstr>How were the screening instruments selected? (1)</vt:lpstr>
      <vt:lpstr>How were the screening instruments selected? (2)</vt:lpstr>
      <vt:lpstr>How were the screening instruments selected? (3)</vt:lpstr>
      <vt:lpstr>How were the screening instruments selected? (4)</vt:lpstr>
      <vt:lpstr>Resources</vt:lpstr>
      <vt:lpstr>California Literacy</vt:lpstr>
      <vt:lpstr>What resources are available to us? (1)</vt:lpstr>
      <vt:lpstr>Information Overview</vt:lpstr>
      <vt:lpstr>Information Overview (2)</vt:lpstr>
      <vt:lpstr>Information Overview (3)</vt:lpstr>
      <vt:lpstr>Information Overview (4)</vt:lpstr>
      <vt:lpstr>Information Overview (5)</vt:lpstr>
      <vt:lpstr>Project ARISE</vt:lpstr>
      <vt:lpstr>What resources are available to us? (2)</vt:lpstr>
      <vt:lpstr>What Resources are available to us? (3)</vt:lpstr>
      <vt:lpstr>Suggested Next Steps (1)</vt:lpstr>
      <vt:lpstr>What do we do now? (1)</vt:lpstr>
      <vt:lpstr>What do we do now? (2)</vt:lpstr>
      <vt:lpstr>What do we do now? (3)</vt:lpstr>
      <vt:lpstr>Timelines</vt:lpstr>
      <vt:lpstr>Timelines (1)</vt:lpstr>
      <vt:lpstr>Timelines (2)</vt:lpstr>
      <vt:lpstr>Suggested Next Steps (2)</vt:lpstr>
      <vt:lpstr>What do we do now? (4)</vt:lpstr>
      <vt:lpstr>What do we do now? (5)</vt:lpstr>
      <vt:lpstr>Other Requirements</vt:lpstr>
      <vt:lpstr>Assessing Multilingual Learners (1)</vt:lpstr>
      <vt:lpstr>Assessing Multilingual Learners (2)</vt:lpstr>
      <vt:lpstr>Opt-Outs &amp; Exemptions</vt:lpstr>
      <vt:lpstr>Supports &amp; Services for Students Identified as Being at Risk</vt:lpstr>
      <vt:lpstr>Unacceptable Uses of Screening Results (1)</vt:lpstr>
      <vt:lpstr>Unacceptable Uses of Screening Results (2)</vt:lpstr>
      <vt:lpstr>Questions &amp; Answers</vt:lpstr>
      <vt:lpstr>Contacts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SRRD Webinar Presentation 1 - California Literacy (CA Dept of Education)</dc:title>
  <dc:subject>Screening for Risk of Reading Difficulties Session 1 webinar powerpoint presentation.</dc:subject>
  <dc:creator/>
  <cp:lastModifiedBy/>
  <cp:revision>1</cp:revision>
  <dcterms:created xsi:type="dcterms:W3CDTF">2025-03-24T22:51:12Z</dcterms:created>
  <dcterms:modified xsi:type="dcterms:W3CDTF">2025-04-15T20:21:07Z</dcterms:modified>
</cp:coreProperties>
</file>