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4"/>
    <p:sldMasterId id="2147483659" r:id="rId5"/>
    <p:sldMasterId id="2147483648" r:id="rId6"/>
    <p:sldMasterId id="2147483664" r:id="rId7"/>
    <p:sldMasterId id="2147483671" r:id="rId8"/>
    <p:sldMasterId id="2147483676" r:id="rId9"/>
    <p:sldMasterId id="2147483681" r:id="rId10"/>
  </p:sldMasterIdLst>
  <p:notesMasterIdLst>
    <p:notesMasterId r:id="rId41"/>
  </p:notesMasterIdLst>
  <p:handoutMasterIdLst>
    <p:handoutMasterId r:id="rId42"/>
  </p:handoutMasterIdLst>
  <p:sldIdLst>
    <p:sldId id="256" r:id="rId11"/>
    <p:sldId id="265" r:id="rId12"/>
    <p:sldId id="277" r:id="rId13"/>
    <p:sldId id="293" r:id="rId14"/>
    <p:sldId id="337" r:id="rId15"/>
    <p:sldId id="296" r:id="rId16"/>
    <p:sldId id="341" r:id="rId17"/>
    <p:sldId id="300" r:id="rId18"/>
    <p:sldId id="332" r:id="rId19"/>
    <p:sldId id="297" r:id="rId20"/>
    <p:sldId id="331" r:id="rId21"/>
    <p:sldId id="310" r:id="rId22"/>
    <p:sldId id="339" r:id="rId23"/>
    <p:sldId id="304" r:id="rId24"/>
    <p:sldId id="342" r:id="rId25"/>
    <p:sldId id="316" r:id="rId26"/>
    <p:sldId id="336" r:id="rId27"/>
    <p:sldId id="334" r:id="rId28"/>
    <p:sldId id="301" r:id="rId29"/>
    <p:sldId id="333" r:id="rId30"/>
    <p:sldId id="303" r:id="rId31"/>
    <p:sldId id="314" r:id="rId32"/>
    <p:sldId id="298" r:id="rId33"/>
    <p:sldId id="309" r:id="rId34"/>
    <p:sldId id="330" r:id="rId35"/>
    <p:sldId id="325" r:id="rId36"/>
    <p:sldId id="326" r:id="rId37"/>
    <p:sldId id="328" r:id="rId38"/>
    <p:sldId id="340" r:id="rId39"/>
    <p:sldId id="259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490D110-FFE5-BCAD-3950-5C8F41D36BF6}" name="Jennifer Bentley" initials="JB" userId="S::jbentley@cde.ca.gov::9b95080a-1676-4134-a8d4-1c23af6f4b26" providerId="AD"/>
  <p188:author id="{78982F85-A5A2-925A-5E77-3B6FEEC7D6B8}" name="Carrie Marovich" initials="CM" userId="S::cmarovich@cde.ca.gov::89b8d1ea-36e1-4785-963b-5d1aa3236e5e" providerId="AD"/>
  <p188:author id="{E696BDDE-711A-9468-D59F-A05ACD9CB537}" name="Kyle Petty" initials="KP" userId="S::kpetty@cde.ca.gov::44d56463-7935-4287-b04e-16786ce02bf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Torres" initials="MT" lastIdx="2" clrIdx="0">
    <p:extLst>
      <p:ext uri="{19B8F6BF-5375-455C-9EA6-DF929625EA0E}">
        <p15:presenceInfo xmlns:p15="http://schemas.microsoft.com/office/powerpoint/2012/main" userId="S-1-5-21-2608872058-1432505909-2668327341-17299" providerId="AD"/>
      </p:ext>
    </p:extLst>
  </p:cmAuthor>
  <p:cmAuthor id="2" name="Carrie Marovich" initials="CM" lastIdx="1" clrIdx="1">
    <p:extLst>
      <p:ext uri="{19B8F6BF-5375-455C-9EA6-DF929625EA0E}">
        <p15:presenceInfo xmlns:p15="http://schemas.microsoft.com/office/powerpoint/2012/main" userId="S-1-5-21-2608872058-1432505909-2668327341-352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CFAFA"/>
    <a:srgbClr val="0C4A6D"/>
    <a:srgbClr val="ED8B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54503" autoAdjust="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632" y="114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slide" Target="slides/slide29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46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slide" Target="slides/slide30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commentAuthors" Target="commentAuthors.xml"/><Relationship Id="rId48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931343-2F6C-4EC9-9DC2-9270877BDB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7EEC52-11A2-463D-8A0E-792EF2BC214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8BE69-669F-416A-93EF-12E394687B13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2C21C6-577A-414D-80D9-7CC98EBCB7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581264-43C8-4B2A-8249-E8564476D4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29019-704D-4805-9B43-8A1089A6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62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10321-FE7C-41D5-A6A6-9361CA1AFD5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2AC79-A108-4FDF-A0BE-96CEB0D6F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6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4832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</a:pPr>
            <a:endParaRPr lang="en-US" b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572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 algn="l">
              <a:lnSpc>
                <a:spcPct val="100000"/>
              </a:lnSpc>
              <a:spcAft>
                <a:spcPts val="1200"/>
              </a:spcAft>
              <a:buFontTx/>
              <a:buNone/>
            </a:pPr>
            <a:endParaRPr lang="en-US" sz="2800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086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 algn="l">
              <a:lnSpc>
                <a:spcPct val="100000"/>
              </a:lnSpc>
              <a:spcAft>
                <a:spcPts val="1200"/>
              </a:spcAft>
              <a:buFontTx/>
              <a:buNone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756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561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,Sans-Serif"/>
              <a:buNone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6569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</a:pPr>
            <a:endParaRPr lang="en-US" b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160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078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011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8714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9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10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100" lvl="1" indent="-342900">
              <a:lnSpc>
                <a:spcPct val="90000"/>
              </a:lnSpc>
              <a:spcBef>
                <a:spcPts val="500"/>
              </a:spcBef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2947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065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 algn="l">
              <a:lnSpc>
                <a:spcPct val="100000"/>
              </a:lnSpc>
              <a:spcAft>
                <a:spcPts val="1200"/>
              </a:spcAft>
              <a:buFontTx/>
              <a:buNone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2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067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52AC79-A108-4FDF-A0BE-96CEB0D6FF0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927379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52AC79-A108-4FDF-A0BE-96CEB0D6FF0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9865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0653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03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indent="-285750"/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33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52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>
              <a:spcAft>
                <a:spcPts val="1200"/>
              </a:spcAft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665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>
              <a:spcAft>
                <a:spcPts val="1200"/>
              </a:spcAft>
            </a:pPr>
            <a:endParaRPr lang="en-US" sz="2800" b="1" dirty="0">
              <a:solidFill>
                <a:srgbClr val="FFFFFF"/>
              </a:solidFill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791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endParaRPr lang="en-US" sz="28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889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569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 algn="l">
              <a:lnSpc>
                <a:spcPct val="100000"/>
              </a:lnSpc>
              <a:spcAft>
                <a:spcPts val="1200"/>
              </a:spcAft>
              <a:buFontTx/>
              <a:buNone/>
            </a:pPr>
            <a:endParaRPr lang="en-US" sz="280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52AC79-A108-4FDF-A0BE-96CEB0D6FF0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92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2867816" y="1390650"/>
            <a:ext cx="9153525" cy="3347821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4048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32188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458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12507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54873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420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3080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759337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0923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972466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16044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907964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471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33966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511687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30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96593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32449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The official seal of the California Department of Education">
            <a:extLst>
              <a:ext uri="{FF2B5EF4-FFF2-40B4-BE49-F238E27FC236}">
                <a16:creationId xmlns:a16="http://schemas.microsoft.com/office/drawing/2014/main" id="{9327F4AD-5BBF-43C4-AF18-70C77C961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8081" y="2448361"/>
            <a:ext cx="2355839" cy="238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99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388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5157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1654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05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43729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28EC11-7AAC-4049-9A83-CF2265C43055}"/>
              </a:ext>
            </a:extLst>
          </p:cNvPr>
          <p:cNvSpPr/>
          <p:nvPr userDrawn="1"/>
        </p:nvSpPr>
        <p:spPr>
          <a:xfrm rot="5400000">
            <a:off x="5730240" y="396240"/>
            <a:ext cx="731520" cy="12191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7388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52400" y="203800"/>
            <a:ext cx="11887200" cy="6450401"/>
          </a:xfrm>
          <a:prstGeom prst="rect">
            <a:avLst/>
          </a:prstGeom>
          <a:noFill/>
          <a:ln w="25400" cmpd="sng">
            <a:solidFill>
              <a:srgbClr val="ED8B6F"/>
            </a:solidFill>
            <a:miter lim="800000"/>
            <a:extLst>
              <a:ext uri="{C807C97D-BFC1-408E-A445-0C87EB9F89A2}">
                <ask:lineSketchStyleProps xmlns=""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02199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1" r:id="rId2"/>
    <p:sldLayoutId id="2147483662" r:id="rId3"/>
    <p:sldLayoutId id="2147483663" r:id="rId4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52400" y="203800"/>
            <a:ext cx="11887200" cy="6450401"/>
          </a:xfrm>
          <a:prstGeom prst="rect">
            <a:avLst/>
          </a:prstGeom>
          <a:noFill/>
          <a:ln w="25400" cmpd="sng">
            <a:solidFill>
              <a:srgbClr val="ED8B6F"/>
            </a:solidFill>
            <a:miter lim="800000"/>
            <a:extLst>
              <a:ext uri="{C807C97D-BFC1-408E-A445-0C87EB9F89A2}">
                <ask:lineSketchStyleProps xmlns=""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7770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=""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56017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=""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939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" y="6654200"/>
            <a:ext cx="12192000" cy="203799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=""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9843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" y="6654200"/>
            <a:ext cx="12192000" cy="203799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=""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9901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oin-world%20language-teaching@mlist.cde.ca.gov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join-history-social-science@mlist.cde.ca.go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witter.com/CaEdHSS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pdnow.com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LSMO@cde.ca.gov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CAAR@cde.ca.gov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oin-cde-literacy@mlist.cde.ca.gov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F287B-3956-4411-90CB-C098D6858A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7851" y="772307"/>
            <a:ext cx="10136298" cy="35433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Block Grant Funding Options for Professional Development &amp; Instructional Materials</a:t>
            </a:r>
            <a:br>
              <a:rPr lang="en-US" altLang="en-US" sz="4000" dirty="0"/>
            </a:br>
            <a:br>
              <a:rPr lang="en-US" altLang="en-US" sz="4000" dirty="0"/>
            </a:br>
            <a:r>
              <a:rPr lang="en-US" altLang="en-US" sz="4000" dirty="0"/>
              <a:t>October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906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63B15-43B7-F4DE-D01D-97B30C2E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05" y="367846"/>
            <a:ext cx="11887200" cy="688956"/>
          </a:xfrm>
        </p:spPr>
        <p:txBody>
          <a:bodyPr>
            <a:normAutofit/>
          </a:bodyPr>
          <a:lstStyle/>
          <a:p>
            <a:r>
              <a:rPr lang="en-US" sz="4000">
                <a:cs typeface="Arial" panose="020B0604020202020204"/>
              </a:rPr>
              <a:t>World Languages – Instructional 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7FEBB-8A34-3A99-8DBD-E257A3DF7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569" y="1133831"/>
            <a:ext cx="11383305" cy="4854473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0">
              <a:spcAft>
                <a:spcPts val="500"/>
              </a:spcAft>
              <a:buNone/>
            </a:pPr>
            <a:r>
              <a:rPr lang="en-US" sz="2400" dirty="0">
                <a:ea typeface="+mn-lt"/>
                <a:cs typeface="+mn-lt"/>
              </a:rPr>
              <a:t>2021 World Languages (WL) Instructional Materials Adoption web page: </a:t>
            </a: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  <a:cs typeface="Arial" panose="020B0604020202020204"/>
            </a:endParaRPr>
          </a:p>
          <a:p>
            <a:pPr marL="971550" lvl="1" indent="-514350">
              <a:lnSpc>
                <a:spcPct val="120000"/>
              </a:lnSpc>
              <a:buAutoNum type="arabicPeriod"/>
            </a:pPr>
            <a:r>
              <a:rPr lang="en-US" sz="2400" dirty="0">
                <a:ea typeface="+mn-lt"/>
                <a:cs typeface="+mn-lt"/>
              </a:rPr>
              <a:t>List of programs adopted by the State Board of Education</a:t>
            </a:r>
            <a:endParaRPr lang="en-US" sz="2400" dirty="0">
              <a:cs typeface="Arial"/>
            </a:endParaRPr>
          </a:p>
          <a:p>
            <a:pPr marL="971550" lvl="1" indent="-514350">
              <a:lnSpc>
                <a:spcPct val="100000"/>
              </a:lnSpc>
              <a:buAutoNum type="arabicPeriod"/>
            </a:pPr>
            <a:r>
              <a:rPr lang="en-US" sz="2400" dirty="0">
                <a:ea typeface="+mn-lt"/>
                <a:cs typeface="+mn-lt"/>
              </a:rPr>
              <a:t>Guidance for local adoption of instructional materials</a:t>
            </a:r>
            <a:endParaRPr lang="en-US" sz="2400" dirty="0">
              <a:cs typeface="Arial" panose="020B0604020202020204"/>
            </a:endParaRPr>
          </a:p>
          <a:p>
            <a:pPr lvl="2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Instructional materials not adopted by the SBE</a:t>
            </a:r>
            <a:endParaRPr lang="en-US" sz="2400" dirty="0">
              <a:solidFill>
                <a:schemeClr val="bg1"/>
              </a:solidFill>
              <a:cs typeface="Arial"/>
            </a:endParaRPr>
          </a:p>
          <a:p>
            <a:pPr lvl="2">
              <a:lnSpc>
                <a:spcPct val="100000"/>
              </a:lnSpc>
              <a:spcAft>
                <a:spcPts val="1000"/>
              </a:spcAft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Slideshow with guidance and presenter’s notes</a:t>
            </a:r>
            <a:endParaRPr lang="en-US" sz="2400" dirty="0">
              <a:solidFill>
                <a:schemeClr val="bg1"/>
              </a:solidFill>
              <a:cs typeface="Arial" panose="020B0604020202020204"/>
            </a:endParaRPr>
          </a:p>
          <a:p>
            <a:pPr indent="0">
              <a:buNone/>
            </a:pPr>
            <a:r>
              <a:rPr lang="en-US" sz="2400" i="1" dirty="0">
                <a:ea typeface="+mn-lt"/>
                <a:cs typeface="+mn-lt"/>
              </a:rPr>
              <a:t>WL Framework</a:t>
            </a:r>
            <a:r>
              <a:rPr lang="en-US" sz="2400" dirty="0">
                <a:ea typeface="+mn-lt"/>
                <a:cs typeface="+mn-lt"/>
              </a:rPr>
              <a:t>:</a:t>
            </a: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  <a:cs typeface="Arial"/>
            </a:endParaRPr>
          </a:p>
          <a:p>
            <a:pPr lvl="1">
              <a:spcAft>
                <a:spcPts val="1000"/>
              </a:spcAft>
            </a:pPr>
            <a:r>
              <a:rPr lang="en-US" sz="2400" dirty="0">
                <a:ea typeface="+mn-lt"/>
                <a:cs typeface="+mn-lt"/>
              </a:rPr>
              <a:t>Chapter 13 includes evaluation criteria</a:t>
            </a:r>
            <a:endParaRPr lang="en-US" sz="2400" dirty="0">
              <a:cs typeface="Arial" panose="020B0604020202020204"/>
            </a:endParaRPr>
          </a:p>
          <a:p>
            <a:pPr indent="0">
              <a:buNone/>
            </a:pPr>
            <a:r>
              <a:rPr lang="en-US" sz="2400" i="1" dirty="0">
                <a:ea typeface="+mn-lt"/>
                <a:cs typeface="+mn-lt"/>
              </a:rPr>
              <a:t>WL Standards</a:t>
            </a:r>
            <a:r>
              <a:rPr lang="en-US" sz="2400" dirty="0">
                <a:ea typeface="+mn-lt"/>
                <a:cs typeface="+mn-lt"/>
              </a:rPr>
              <a:t>: </a:t>
            </a: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  <a:cs typeface="Arial" panose="020B0604020202020204"/>
            </a:endParaRPr>
          </a:p>
          <a:p>
            <a:pPr lvl="1"/>
            <a:r>
              <a:rPr lang="en-US" sz="2400" dirty="0">
                <a:ea typeface="+mn-lt"/>
                <a:cs typeface="+mn-lt"/>
              </a:rPr>
              <a:t>Appendix 4: Ways the WL Standards Support Common Core State Standards</a:t>
            </a:r>
            <a:endParaRPr lang="en-US" sz="2400" dirty="0">
              <a:cs typeface="Arial" panose="020B0604020202020204"/>
            </a:endParaRPr>
          </a:p>
          <a:p>
            <a:pPr marL="0" indent="0">
              <a:buNone/>
            </a:pPr>
            <a:endParaRPr lang="en-US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010103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ACF81-1109-426A-AAC4-5E7B18107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1887200" cy="1325563"/>
          </a:xfrm>
        </p:spPr>
        <p:txBody>
          <a:bodyPr>
            <a:noAutofit/>
          </a:bodyPr>
          <a:lstStyle/>
          <a:p>
            <a:r>
              <a:rPr lang="en-US" sz="4000" dirty="0">
                <a:ea typeface="+mj-lt"/>
                <a:cs typeface="+mj-lt"/>
              </a:rPr>
              <a:t>World Languages – Professional Development</a:t>
            </a:r>
            <a:endParaRPr lang="en-US" sz="4000" dirty="0">
              <a:cs typeface="Arial" panose="020B0604020202020204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AFF8780-444D-2047-F31E-BE25C345F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702" y="1529362"/>
            <a:ext cx="11887200" cy="426504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en-US" sz="2800" dirty="0">
                <a:cs typeface="Arial" panose="020B0604020202020204"/>
              </a:rPr>
              <a:t>World Languages Professional Learning Curriculum Area Web Page</a:t>
            </a:r>
            <a:endParaRPr lang="en-US" sz="2800" dirty="0"/>
          </a:p>
          <a:p>
            <a:pPr lvl="2" indent="-457200">
              <a:spcAft>
                <a:spcPts val="500"/>
              </a:spcAft>
            </a:pPr>
            <a:r>
              <a:rPr lang="en-US" sz="2800" dirty="0">
                <a:solidFill>
                  <a:schemeClr val="bg1"/>
                </a:solidFill>
                <a:cs typeface="Arial" panose="020B0604020202020204"/>
              </a:rPr>
              <a:t>Professional Learning tab</a:t>
            </a:r>
          </a:p>
          <a:p>
            <a:pPr marL="1828800" lvl="1" indent="-457200">
              <a:spcAft>
                <a:spcPts val="500"/>
              </a:spcAft>
              <a:buFont typeface="Courier New" panose="02070309020205020404" pitchFamily="49" charset="0"/>
              <a:buChar char="o"/>
            </a:pPr>
            <a:r>
              <a:rPr lang="en-US" dirty="0">
                <a:cs typeface="Arial" panose="020B0604020202020204"/>
              </a:rPr>
              <a:t>Resources for professional learning</a:t>
            </a:r>
          </a:p>
          <a:p>
            <a:pPr marL="1828800" lvl="1" indent="-457200">
              <a:spcAft>
                <a:spcPts val="500"/>
              </a:spcAft>
              <a:buFont typeface="Courier New" panose="02070309020205020404" pitchFamily="49" charset="0"/>
              <a:buChar char="o"/>
            </a:pPr>
            <a:r>
              <a:rPr lang="en-US" dirty="0">
                <a:cs typeface="Arial" panose="020B0604020202020204"/>
              </a:rPr>
              <a:t>Partnerships and organizations</a:t>
            </a:r>
          </a:p>
          <a:p>
            <a:pPr marL="0" indent="0">
              <a:spcAft>
                <a:spcPts val="500"/>
              </a:spcAft>
              <a:buNone/>
            </a:pPr>
            <a:endParaRPr lang="en-US" sz="2800" dirty="0">
              <a:cs typeface="Arial" panose="020B0604020202020204"/>
            </a:endParaRPr>
          </a:p>
          <a:p>
            <a:pPr>
              <a:buNone/>
            </a:pPr>
            <a:r>
              <a:rPr lang="en-US" sz="2800" dirty="0">
                <a:ea typeface="+mn-lt"/>
                <a:cs typeface="+mn-lt"/>
              </a:rPr>
              <a:t>Listserv: </a:t>
            </a:r>
            <a:r>
              <a:rPr lang="en-US" sz="2800" dirty="0">
                <a:ea typeface="+mn-lt"/>
                <a:cs typeface="+mn-lt"/>
                <a:hlinkClick r:id="rId3"/>
              </a:rPr>
              <a:t>join-world language-teaching@mlist.cde.ca.gov</a:t>
            </a:r>
            <a:endParaRPr lang="en-US" sz="28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2641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63B15-43B7-F4DE-D01D-97B30C2E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95758"/>
            <a:ext cx="11887200" cy="688956"/>
          </a:xfrm>
        </p:spPr>
        <p:txBody>
          <a:bodyPr>
            <a:normAutofit/>
          </a:bodyPr>
          <a:lstStyle/>
          <a:p>
            <a:r>
              <a:rPr lang="en-US" sz="4000">
                <a:ea typeface="+mj-lt"/>
                <a:cs typeface="+mj-lt"/>
              </a:rPr>
              <a:t>Science – Instructional Materials</a:t>
            </a:r>
            <a:endParaRPr lang="en-US" sz="4000"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7FEBB-8A34-3A99-8DBD-E257A3DF7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95" y="1181480"/>
            <a:ext cx="10074966" cy="449504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dirty="0">
                <a:cs typeface="Arial" panose="020B0604020202020204"/>
              </a:rPr>
              <a:t>In 2018, the California Department of Education (CDE) conducted a K–8 science adoption.</a:t>
            </a:r>
          </a:p>
          <a:p>
            <a:pPr marL="569913">
              <a:spcAft>
                <a:spcPts val="1200"/>
              </a:spcAft>
            </a:pPr>
            <a:r>
              <a:rPr lang="en-US" sz="2400" dirty="0">
                <a:cs typeface="Arial" panose="020B0604020202020204"/>
              </a:rPr>
              <a:t>28 programs were approved for adoption.</a:t>
            </a:r>
          </a:p>
          <a:p>
            <a:pPr marL="569913">
              <a:spcAft>
                <a:spcPts val="1200"/>
              </a:spcAft>
            </a:pPr>
            <a:r>
              <a:rPr lang="en-US" sz="2400" dirty="0">
                <a:cs typeface="Arial" panose="020B0604020202020204"/>
              </a:rPr>
              <a:t>Adopted programs are available for all elementary grades, as well as for both integrated and discipline-specific programs for middle school.</a:t>
            </a:r>
          </a:p>
          <a:p>
            <a:pPr marL="569913">
              <a:spcAft>
                <a:spcPts val="1200"/>
              </a:spcAft>
            </a:pPr>
            <a:r>
              <a:rPr lang="en-US" sz="2400" dirty="0">
                <a:cs typeface="Arial" panose="020B0604020202020204"/>
              </a:rPr>
              <a:t>California Next Generation Science Standards Toolkit for Instructional Materials Evaluation (TIME) from California County Superintendents Educational Services Association (CCSESA)</a:t>
            </a:r>
          </a:p>
          <a:p>
            <a:endParaRPr lang="en-US" sz="2400" dirty="0">
              <a:cs typeface="Arial" panose="020B0604020202020204"/>
            </a:endParaRPr>
          </a:p>
          <a:p>
            <a:pPr marL="0" indent="0">
              <a:buNone/>
            </a:pPr>
            <a:endParaRPr lang="en-US" sz="2400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217497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63B15-43B7-F4DE-D01D-97B30C2E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05" y="367846"/>
            <a:ext cx="11887200" cy="688956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+mn-lt"/>
                <a:ea typeface="+mj-lt"/>
                <a:cs typeface="+mj-lt"/>
              </a:rPr>
              <a:t>Science – Professional Development</a:t>
            </a:r>
            <a:endParaRPr lang="en-US" sz="4000" dirty="0">
              <a:latin typeface="+mn-lt"/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7FEBB-8A34-3A99-8DBD-E257A3DF7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5" y="1263227"/>
            <a:ext cx="11210777" cy="485447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600" dirty="0">
                <a:ea typeface="+mn-lt"/>
                <a:cs typeface="+mn-lt"/>
              </a:rPr>
              <a:t>Science Professional Learning Curriculum Area Web Page</a:t>
            </a:r>
          </a:p>
          <a:p>
            <a:pPr marL="971550" lvl="1" indent="-285750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State Guidance</a:t>
            </a:r>
            <a:endParaRPr lang="en-US" sz="2400" dirty="0">
              <a:cs typeface="Arial"/>
            </a:endParaRPr>
          </a:p>
          <a:p>
            <a:pPr marL="1371600" lvl="1" indent="-457200">
              <a:lnSpc>
                <a:spcPct val="100000"/>
              </a:lnSpc>
              <a:spcBef>
                <a:spcPts val="600"/>
              </a:spcBef>
              <a:buFont typeface="Courier New,monospace"/>
              <a:buChar char="o"/>
            </a:pPr>
            <a:r>
              <a:rPr lang="en-US" sz="2400" dirty="0">
                <a:ea typeface="+mn-lt"/>
                <a:cs typeface="+mn-lt"/>
              </a:rPr>
              <a:t>Next Generation Science Standards for California Public Schools</a:t>
            </a:r>
            <a:endParaRPr lang="en-US" sz="2400" dirty="0">
              <a:cs typeface="Arial"/>
            </a:endParaRPr>
          </a:p>
          <a:p>
            <a:pPr marL="1371600" lvl="1" indent="-457200">
              <a:lnSpc>
                <a:spcPct val="100000"/>
              </a:lnSpc>
              <a:spcBef>
                <a:spcPts val="600"/>
              </a:spcBef>
              <a:buFont typeface="Courier New,monospace"/>
              <a:buChar char="o"/>
            </a:pPr>
            <a:r>
              <a:rPr lang="en-US" sz="2400" dirty="0">
                <a:ea typeface="+mn-lt"/>
                <a:cs typeface="+mn-lt"/>
              </a:rPr>
              <a:t>Science Curriculum Framework </a:t>
            </a:r>
          </a:p>
          <a:p>
            <a:pPr marL="914400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Instruction</a:t>
            </a:r>
          </a:p>
          <a:p>
            <a:pPr marL="1371600" lvl="1" indent="-457200">
              <a:lnSpc>
                <a:spcPct val="100000"/>
              </a:lnSpc>
              <a:spcBef>
                <a:spcPts val="600"/>
              </a:spcBef>
              <a:buFont typeface="Courier New"/>
              <a:buChar char="o"/>
            </a:pPr>
            <a:r>
              <a:rPr lang="en-US" sz="2400" dirty="0">
                <a:cs typeface="Arial" panose="020B0604020202020204"/>
              </a:rPr>
              <a:t>Environmental Education &amp; Environmental Literacy</a:t>
            </a:r>
          </a:p>
          <a:p>
            <a:pPr marL="1371600" lvl="1" indent="-457200">
              <a:lnSpc>
                <a:spcPct val="100000"/>
              </a:lnSpc>
              <a:spcBef>
                <a:spcPts val="600"/>
              </a:spcBef>
              <a:buFont typeface="Courier New"/>
              <a:buChar char="o"/>
            </a:pPr>
            <a:r>
              <a:rPr lang="en-US" sz="2400" dirty="0">
                <a:cs typeface="Arial" panose="020B0604020202020204"/>
              </a:rPr>
              <a:t>Career Technical Education</a:t>
            </a:r>
          </a:p>
          <a:p>
            <a:pPr marL="1371600" lvl="1" indent="-457200">
              <a:lnSpc>
                <a:spcPct val="100000"/>
              </a:lnSpc>
              <a:spcBef>
                <a:spcPts val="600"/>
              </a:spcBef>
              <a:buFont typeface="Courier New"/>
              <a:buChar char="o"/>
            </a:pPr>
            <a:r>
              <a:rPr lang="en-US" sz="2400" dirty="0">
                <a:cs typeface="Arial" panose="020B0604020202020204"/>
              </a:rPr>
              <a:t>Partner Resources</a:t>
            </a:r>
          </a:p>
          <a:p>
            <a:pPr marL="914400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400" dirty="0">
                <a:cs typeface="Arial" panose="020B0604020202020204"/>
              </a:rPr>
              <a:t>Assessment &amp; Accountability</a:t>
            </a:r>
          </a:p>
          <a:p>
            <a:pPr marL="914400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400" dirty="0">
                <a:cs typeface="Arial" panose="020B0604020202020204"/>
              </a:rPr>
              <a:t>External Organizations</a:t>
            </a:r>
          </a:p>
          <a:p>
            <a:pPr marL="914400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400" dirty="0">
                <a:cs typeface="Arial" panose="020B0604020202020204"/>
              </a:rPr>
              <a:t>Families &amp; Students</a:t>
            </a:r>
          </a:p>
        </p:txBody>
      </p:sp>
    </p:spTree>
    <p:extLst>
      <p:ext uri="{BB962C8B-B14F-4D97-AF65-F5344CB8AC3E}">
        <p14:creationId xmlns:p14="http://schemas.microsoft.com/office/powerpoint/2010/main" val="3750080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63B15-43B7-F4DE-D01D-97B30C2E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76459"/>
            <a:ext cx="11887200" cy="688956"/>
          </a:xfrm>
        </p:spPr>
        <p:txBody>
          <a:bodyPr>
            <a:normAutofit/>
          </a:bodyPr>
          <a:lstStyle/>
          <a:p>
            <a:r>
              <a:rPr lang="en-US" sz="4000">
                <a:ea typeface="+mj-lt"/>
                <a:cs typeface="+mj-lt"/>
              </a:rPr>
              <a:t>Media Literacy – Instructional Materials</a:t>
            </a:r>
            <a:endParaRPr lang="en-US" sz="4000" i="1"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7FEBB-8A34-3A99-8DBD-E257A3DF7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4" y="1181480"/>
            <a:ext cx="10407845" cy="449504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1500"/>
              </a:spcAft>
              <a:buNone/>
            </a:pPr>
            <a:r>
              <a:rPr lang="en-US" sz="2800" dirty="0">
                <a:ea typeface="+mn-lt"/>
                <a:cs typeface="+mn-lt"/>
              </a:rPr>
              <a:t>Media Literacy Resources Web Page</a:t>
            </a:r>
            <a:endParaRPr lang="en-US" sz="2800" dirty="0"/>
          </a:p>
          <a:p>
            <a:pPr lvl="1"/>
            <a:r>
              <a:rPr lang="en-US" dirty="0">
                <a:cs typeface="Arial"/>
              </a:rPr>
              <a:t>Curriculum Tab</a:t>
            </a:r>
          </a:p>
          <a:p>
            <a:pPr lvl="2">
              <a:spcAft>
                <a:spcPts val="1500"/>
              </a:spcAft>
              <a:buFont typeface="Courier New" panose="020B0604020202020204" pitchFamily="34" charset="0"/>
              <a:buChar char="o"/>
            </a:pPr>
            <a:r>
              <a:rPr lang="en-US" sz="2800" dirty="0">
                <a:solidFill>
                  <a:schemeClr val="bg1"/>
                </a:solidFill>
                <a:cs typeface="Arial"/>
              </a:rPr>
              <a:t> Model School Library Standards</a:t>
            </a:r>
          </a:p>
          <a:p>
            <a:pPr lvl="1"/>
            <a:r>
              <a:rPr lang="en-US" dirty="0">
                <a:cs typeface="Arial"/>
              </a:rPr>
              <a:t>Resources/Lessons Tab</a:t>
            </a:r>
          </a:p>
          <a:p>
            <a:pPr lvl="2">
              <a:buFont typeface="Courier New" panose="020B0604020202020204" pitchFamily="34" charset="0"/>
              <a:buChar char="o"/>
            </a:pPr>
            <a:r>
              <a:rPr lang="en-US" sz="2800" dirty="0">
                <a:solidFill>
                  <a:schemeClr val="bg1"/>
                </a:solidFill>
                <a:cs typeface="Arial"/>
              </a:rPr>
              <a:t> News Literacy Project</a:t>
            </a:r>
          </a:p>
          <a:p>
            <a:pPr lvl="2">
              <a:buFont typeface="Courier New" panose="020B0604020202020204" pitchFamily="34" charset="0"/>
              <a:buChar char="o"/>
            </a:pPr>
            <a:r>
              <a:rPr lang="en-US" sz="2800" dirty="0">
                <a:solidFill>
                  <a:schemeClr val="bg1"/>
                </a:solidFill>
                <a:cs typeface="Arial"/>
              </a:rPr>
              <a:t> International Society for Technology in Education (ISTE)</a:t>
            </a:r>
          </a:p>
          <a:p>
            <a:pPr marL="457200" lvl="1" indent="0">
              <a:buNone/>
            </a:pPr>
            <a:endParaRPr lang="en-US" dirty="0">
              <a:cs typeface="Arial"/>
            </a:endParaRPr>
          </a:p>
          <a:p>
            <a:pPr marL="457200" lvl="1" indent="0">
              <a:buNone/>
            </a:pP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2722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5CCAF-43D2-49B4-A4F9-7CB3635D8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a typeface="+mj-lt"/>
                <a:cs typeface="+mj-lt"/>
              </a:rPr>
              <a:t>Media Literacy – Professional Development</a:t>
            </a:r>
            <a:br>
              <a:rPr lang="en-US" dirty="0">
                <a:cs typeface="Arial" panose="020B0604020202020204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5A69E-931B-4280-9986-F0E799B0C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3658319"/>
          </a:xfrm>
        </p:spPr>
        <p:txBody>
          <a:bodyPr/>
          <a:lstStyle/>
          <a:p>
            <a:pPr marL="0" indent="0">
              <a:spcAft>
                <a:spcPts val="1600"/>
              </a:spcAft>
              <a:buNone/>
            </a:pPr>
            <a:r>
              <a:rPr lang="en-US" sz="2800" dirty="0">
                <a:cs typeface="Arial" panose="020B0604020202020204"/>
              </a:rPr>
              <a:t>Media Literacy Resources Web Page</a:t>
            </a:r>
            <a:endParaRPr lang="en-US" sz="2800" dirty="0"/>
          </a:p>
          <a:p>
            <a:pPr lvl="1">
              <a:spcAft>
                <a:spcPts val="900"/>
              </a:spcAft>
            </a:pPr>
            <a:r>
              <a:rPr lang="en-US" dirty="0">
                <a:ea typeface="+mn-lt"/>
                <a:cs typeface="+mn-lt"/>
              </a:rPr>
              <a:t>Professional Learning tab</a:t>
            </a:r>
          </a:p>
          <a:p>
            <a:pPr marL="914400" lvl="1" indent="0">
              <a:spcAft>
                <a:spcPts val="600"/>
              </a:spcAft>
              <a:buNone/>
            </a:pPr>
            <a:r>
              <a:rPr lang="en-US" dirty="0">
                <a:ea typeface="+mn-lt"/>
                <a:cs typeface="+mn-lt"/>
              </a:rPr>
              <a:t>Organizations that provide resources and professional development activities</a:t>
            </a:r>
          </a:p>
          <a:p>
            <a:pPr marL="1828800" lvl="2" indent="-457200">
              <a:buFont typeface="Courier New" panose="020B0604020202020204" pitchFamily="34" charset="0"/>
              <a:buChar char="o"/>
            </a:pPr>
            <a:r>
              <a:rPr lang="en-US" sz="2800" dirty="0">
                <a:solidFill>
                  <a:schemeClr val="bg1"/>
                </a:solidFill>
                <a:cs typeface="Arial" panose="020B0604020202020204"/>
              </a:rPr>
              <a:t>Common Sense Media</a:t>
            </a:r>
          </a:p>
          <a:p>
            <a:pPr marL="1828800" lvl="2" indent="-457200">
              <a:buFont typeface="Courier New" panose="020B0604020202020204" pitchFamily="34" charset="0"/>
              <a:buChar char="o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KQED Media Academy and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098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63B15-43B7-F4DE-D01D-97B30C2E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87092"/>
            <a:ext cx="11887200" cy="688956"/>
          </a:xfrm>
        </p:spPr>
        <p:txBody>
          <a:bodyPr>
            <a:normAutofit/>
          </a:bodyPr>
          <a:lstStyle/>
          <a:p>
            <a:r>
              <a:rPr lang="en-US" sz="4000" dirty="0">
                <a:ea typeface="+mj-lt"/>
                <a:cs typeface="+mj-lt"/>
              </a:rPr>
              <a:t>History–Social Science – Instructional Materials</a:t>
            </a:r>
            <a:endParaRPr lang="en-US" sz="4000" dirty="0"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7FEBB-8A34-3A99-8DBD-E257A3DF7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287" y="1181480"/>
            <a:ext cx="9930283" cy="449504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1600"/>
              </a:spcAft>
              <a:buFont typeface="Arial"/>
              <a:buChar char="•"/>
            </a:pPr>
            <a:r>
              <a:rPr lang="en-US" sz="2800" dirty="0">
                <a:ea typeface="+mn-lt"/>
                <a:cs typeface="+mn-lt"/>
              </a:rPr>
              <a:t>Current list of state-adopted kindergarten through grade eight materials (2017) available on CDE’s website </a:t>
            </a:r>
            <a:endParaRPr lang="en-US" sz="2800" dirty="0"/>
          </a:p>
          <a:p>
            <a:pPr>
              <a:spcAft>
                <a:spcPts val="1600"/>
              </a:spcAft>
              <a:buFont typeface="Arial"/>
              <a:buChar char="•"/>
            </a:pPr>
            <a:r>
              <a:rPr lang="en-US" sz="2800" dirty="0">
                <a:cs typeface="Arial"/>
              </a:rPr>
              <a:t>The </a:t>
            </a:r>
            <a:r>
              <a:rPr lang="en-US" sz="2800" i="1" dirty="0">
                <a:cs typeface="Arial"/>
              </a:rPr>
              <a:t>History</a:t>
            </a:r>
            <a:r>
              <a:rPr lang="en-US" sz="2800" i="1" dirty="0">
                <a:ea typeface="+mj-lt"/>
                <a:cs typeface="+mj-lt"/>
              </a:rPr>
              <a:t>–</a:t>
            </a:r>
            <a:r>
              <a:rPr lang="en-US" sz="2800" i="1" dirty="0">
                <a:cs typeface="Arial"/>
              </a:rPr>
              <a:t>Social Science Framework </a:t>
            </a:r>
            <a:r>
              <a:rPr lang="en-US" sz="2800" dirty="0">
                <a:cs typeface="Arial"/>
              </a:rPr>
              <a:t>(2016)</a:t>
            </a:r>
          </a:p>
          <a:p>
            <a:pPr>
              <a:buFont typeface="Arial"/>
              <a:buChar char="•"/>
            </a:pPr>
            <a:r>
              <a:rPr lang="en-US" sz="2800" dirty="0">
                <a:cs typeface="Arial"/>
              </a:rPr>
              <a:t>Future plans</a:t>
            </a:r>
          </a:p>
          <a:p>
            <a:pPr>
              <a:buFont typeface="Arial"/>
              <a:buChar char="•"/>
            </a:pP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888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ACF81-1109-426A-AAC4-5E7B18107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71598"/>
            <a:ext cx="11887200" cy="1325563"/>
          </a:xfrm>
        </p:spPr>
        <p:txBody>
          <a:bodyPr>
            <a:noAutofit/>
          </a:bodyPr>
          <a:lstStyle/>
          <a:p>
            <a:r>
              <a:rPr lang="en-US" sz="4000" dirty="0">
                <a:ea typeface="+mj-lt"/>
                <a:cs typeface="+mj-lt"/>
              </a:rPr>
              <a:t>History–Social Science – Professional Development</a:t>
            </a:r>
            <a:endParaRPr lang="en-US" sz="4000" dirty="0">
              <a:cs typeface="Arial" panose="020B0604020202020204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AFF8780-444D-2047-F31E-BE25C345F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9159" y="1397161"/>
            <a:ext cx="9572264" cy="501590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800" dirty="0">
                <a:cs typeface="Arial" panose="020B0604020202020204"/>
              </a:rPr>
              <a:t>History–Social Science Curriculum Area Web Page</a:t>
            </a:r>
          </a:p>
          <a:p>
            <a:pPr lvl="1"/>
            <a:r>
              <a:rPr lang="en-US" dirty="0">
                <a:cs typeface="Arial" panose="020B0604020202020204"/>
              </a:rPr>
              <a:t>HSS Professional Learning &amp; Curriculum Resources</a:t>
            </a:r>
          </a:p>
          <a:p>
            <a:pPr lvl="1"/>
            <a:r>
              <a:rPr lang="en-US" dirty="0">
                <a:cs typeface="Arial" panose="020B0604020202020204"/>
              </a:rPr>
              <a:t>Resources for professional learning</a:t>
            </a:r>
          </a:p>
          <a:p>
            <a:pPr lvl="1"/>
            <a:r>
              <a:rPr lang="en-US" dirty="0">
                <a:cs typeface="Arial" panose="020B0604020202020204"/>
              </a:rPr>
              <a:t>Partnerships and organizations by HSS curriculum area</a:t>
            </a:r>
          </a:p>
          <a:p>
            <a:pPr marL="0" indent="0">
              <a:buNone/>
            </a:pPr>
            <a:endParaRPr lang="en-US" sz="2800" dirty="0">
              <a:cs typeface="Arial" panose="020B0604020202020204"/>
            </a:endParaRPr>
          </a:p>
          <a:p>
            <a:pPr>
              <a:buNone/>
            </a:pPr>
            <a:r>
              <a:rPr lang="en-US" sz="2800" dirty="0">
                <a:ea typeface="+mn-lt"/>
                <a:cs typeface="+mn-lt"/>
              </a:rPr>
              <a:t>Listserv: </a:t>
            </a:r>
            <a:r>
              <a:rPr lang="en-US" sz="2800" dirty="0">
                <a:ea typeface="+mn-lt"/>
                <a:cs typeface="+mn-lt"/>
                <a:hlinkClick r:id="rId3"/>
              </a:rPr>
              <a:t>join-history-social-science@mlist.cde.ca.gov</a:t>
            </a:r>
            <a:endParaRPr lang="en-US" sz="2800" dirty="0">
              <a:ea typeface="+mn-lt"/>
              <a:cs typeface="+mn-lt"/>
            </a:endParaRPr>
          </a:p>
          <a:p>
            <a:pPr>
              <a:buNone/>
            </a:pPr>
            <a:r>
              <a:rPr lang="en-US" sz="2800" dirty="0">
                <a:ea typeface="+mn-lt"/>
                <a:cs typeface="+mn-lt"/>
              </a:rPr>
              <a:t>Twitter: </a:t>
            </a:r>
            <a:r>
              <a:rPr lang="en-US" sz="2800" dirty="0">
                <a:ea typeface="+mn-lt"/>
                <a:cs typeface="+mn-lt"/>
                <a:hlinkClick r:id="rId4"/>
              </a:rPr>
              <a:t>@</a:t>
            </a:r>
            <a:r>
              <a:rPr lang="en-US" sz="2800" dirty="0" err="1">
                <a:ea typeface="+mn-lt"/>
                <a:cs typeface="+mn-lt"/>
                <a:hlinkClick r:id="rId4"/>
              </a:rPr>
              <a:t>CaEdHSS</a:t>
            </a:r>
            <a:endParaRPr lang="en-US" sz="2800" dirty="0"/>
          </a:p>
          <a:p>
            <a:pPr>
              <a:buNone/>
            </a:pPr>
            <a:endParaRPr lang="en-US" dirty="0">
              <a:ea typeface="+mn-lt"/>
              <a:cs typeface="+mn-lt"/>
            </a:endParaRPr>
          </a:p>
          <a:p>
            <a:pPr>
              <a:buNone/>
            </a:pP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79298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ACF81-1109-426A-AAC4-5E7B18107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ea typeface="+mj-lt"/>
                <a:cs typeface="+mj-lt"/>
              </a:rPr>
              <a:t>Financial Literacy – Instructional Materials and Professional Development</a:t>
            </a:r>
            <a:endParaRPr lang="en-US" sz="4000" dirty="0">
              <a:cs typeface="Arial" panose="020B0604020202020204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F1845E6-0FDE-E4A2-9F56-788765E99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750190"/>
            <a:ext cx="11887200" cy="466786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ea typeface="+mn-lt"/>
                <a:cs typeface="+mn-lt"/>
              </a:rPr>
              <a:t>K–12 Financial Literacy Resources web page</a:t>
            </a:r>
            <a:endParaRPr lang="en-US" sz="2400" dirty="0">
              <a:cs typeface="Arial" panose="020B0604020202020204"/>
            </a:endParaRPr>
          </a:p>
          <a:p>
            <a:pPr lvl="1"/>
            <a:r>
              <a:rPr lang="en-US" sz="2400" dirty="0">
                <a:ea typeface="+mn-lt"/>
                <a:cs typeface="+mn-lt"/>
              </a:rPr>
              <a:t>Foundational support</a:t>
            </a:r>
            <a:endParaRPr lang="en-US" sz="2400" dirty="0">
              <a:cs typeface="Arial" panose="020B0604020202020204"/>
            </a:endParaRPr>
          </a:p>
          <a:p>
            <a:pPr lvl="2">
              <a:buFont typeface="Courier New" panose="020B0604020202020204" pitchFamily="34" charset="0"/>
              <a:buChar char="o"/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Content Standards</a:t>
            </a:r>
            <a:endParaRPr lang="en-US" sz="2400" dirty="0">
              <a:solidFill>
                <a:schemeClr val="bg1"/>
              </a:solidFill>
              <a:cs typeface="Arial" panose="020B0604020202020204"/>
            </a:endParaRPr>
          </a:p>
          <a:p>
            <a:pPr lvl="2">
              <a:buFont typeface="Courier New" panose="020B0604020202020204" pitchFamily="34" charset="0"/>
              <a:buChar char="o"/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Frameworks</a:t>
            </a:r>
            <a:endParaRPr lang="en-US" sz="2400" dirty="0">
              <a:solidFill>
                <a:schemeClr val="bg1"/>
              </a:solidFill>
              <a:cs typeface="Arial" panose="020B0604020202020204"/>
            </a:endParaRPr>
          </a:p>
          <a:p>
            <a:pPr lvl="2">
              <a:buFont typeface="Courier New" panose="020B0604020202020204" pitchFamily="34" charset="0"/>
              <a:buChar char="o"/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Research</a:t>
            </a:r>
            <a:endParaRPr lang="en-US" sz="2400" dirty="0">
              <a:solidFill>
                <a:schemeClr val="bg1"/>
              </a:solidFill>
              <a:cs typeface="Arial" panose="020B0604020202020204"/>
            </a:endParaRPr>
          </a:p>
          <a:p>
            <a:pPr lvl="1"/>
            <a:r>
              <a:rPr lang="en-US" sz="2400" dirty="0">
                <a:ea typeface="+mn-lt"/>
                <a:cs typeface="+mn-lt"/>
              </a:rPr>
              <a:t>Curriculum and instructional materials</a:t>
            </a:r>
            <a:endParaRPr lang="en-US" sz="2400" dirty="0">
              <a:cs typeface="Arial" panose="020B0604020202020204"/>
            </a:endParaRPr>
          </a:p>
          <a:p>
            <a:pPr lvl="2">
              <a:buFont typeface="Courier New" panose="020B0604020202020204" pitchFamily="34" charset="0"/>
              <a:buChar char="o"/>
            </a:pPr>
            <a:r>
              <a:rPr lang="en-US" sz="2400" dirty="0" err="1">
                <a:solidFill>
                  <a:schemeClr val="bg1"/>
                </a:solidFill>
                <a:ea typeface="+mn-lt"/>
                <a:cs typeface="+mn-lt"/>
              </a:rPr>
              <a:t>Jump$tart</a:t>
            </a:r>
            <a:endParaRPr lang="en-US" sz="2400" dirty="0">
              <a:solidFill>
                <a:schemeClr val="bg1"/>
              </a:solidFill>
              <a:cs typeface="Arial" panose="020B0604020202020204"/>
            </a:endParaRPr>
          </a:p>
          <a:p>
            <a:pPr lvl="2">
              <a:spcAft>
                <a:spcPts val="600"/>
              </a:spcAft>
              <a:buFont typeface="Courier New" panose="020B0604020202020204" pitchFamily="34" charset="0"/>
              <a:buChar char="o"/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NextGen Personal Finance</a:t>
            </a:r>
            <a:endParaRPr lang="en-US" sz="2400" dirty="0">
              <a:solidFill>
                <a:schemeClr val="bg1"/>
              </a:solidFill>
              <a:cs typeface="Arial" panose="020B0604020202020204"/>
            </a:endParaRPr>
          </a:p>
          <a:p>
            <a:pPr lvl="1">
              <a:spcAft>
                <a:spcPts val="600"/>
              </a:spcAft>
            </a:pPr>
            <a:r>
              <a:rPr lang="en-US" sz="2400" dirty="0">
                <a:ea typeface="+mn-lt"/>
                <a:cs typeface="+mn-lt"/>
              </a:rPr>
              <a:t>Information on student challenges and competitions</a:t>
            </a:r>
            <a:endParaRPr lang="en-US" sz="2400" dirty="0">
              <a:cs typeface="Arial" panose="020B0604020202020204"/>
            </a:endParaRPr>
          </a:p>
          <a:p>
            <a:pPr lvl="1">
              <a:spcAft>
                <a:spcPts val="600"/>
              </a:spcAft>
            </a:pPr>
            <a:r>
              <a:rPr lang="en-US" sz="2400" dirty="0">
                <a:ea typeface="+mn-lt"/>
                <a:cs typeface="+mn-lt"/>
              </a:rPr>
              <a:t>Organizations that provide training and support</a:t>
            </a:r>
            <a:endParaRPr lang="en-US" sz="2400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78277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63B15-43B7-F4DE-D01D-97B30C2E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23297"/>
            <a:ext cx="11887200" cy="688956"/>
          </a:xfrm>
        </p:spPr>
        <p:txBody>
          <a:bodyPr>
            <a:normAutofit/>
          </a:bodyPr>
          <a:lstStyle/>
          <a:p>
            <a:r>
              <a:rPr lang="en-US" sz="4000" dirty="0">
                <a:ea typeface="+mj-lt"/>
                <a:cs typeface="+mj-lt"/>
              </a:rPr>
              <a:t>Ethnic Studies </a:t>
            </a:r>
            <a:endParaRPr lang="en-US" sz="4000" dirty="0"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7FEBB-8A34-3A99-8DBD-E257A3DF7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092" y="973132"/>
            <a:ext cx="10074966" cy="430813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>
                <a:cs typeface="Arial" panose="020B0604020202020204"/>
              </a:rPr>
              <a:t>Model curriculum is in final stages of production</a:t>
            </a:r>
          </a:p>
          <a:p>
            <a:endParaRPr lang="en-US" sz="2800" dirty="0">
              <a:cs typeface="Arial" panose="020B0604020202020204"/>
            </a:endParaRPr>
          </a:p>
          <a:p>
            <a:r>
              <a:rPr lang="en-US" sz="2800" dirty="0">
                <a:cs typeface="Arial" panose="020B0604020202020204"/>
              </a:rPr>
              <a:t>Ethnic Studies requirements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cs typeface="Arial" panose="020B0604020202020204"/>
              </a:rPr>
              <a:t> LEAs must offer a one-semester course by 2025–26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cs typeface="Arial" panose="020B0604020202020204"/>
              </a:rPr>
              <a:t> Graduation requirement in effect for 2029–30 graduates</a:t>
            </a:r>
          </a:p>
          <a:p>
            <a:pPr lvl="1"/>
            <a:endParaRPr lang="en-US" dirty="0">
              <a:cs typeface="Arial" panose="020B0604020202020204"/>
            </a:endParaRPr>
          </a:p>
          <a:p>
            <a:r>
              <a:rPr lang="en-US" sz="2800" dirty="0">
                <a:cs typeface="Arial" panose="020B0604020202020204"/>
              </a:rPr>
              <a:t>$50 million available to LEAs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cs typeface="Arial" panose="020B0604020202020204"/>
              </a:rPr>
              <a:t> Block grant can augment these funds</a:t>
            </a:r>
          </a:p>
          <a:p>
            <a:endParaRPr lang="en-US" sz="2400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625816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9174F-9AF5-4047-8D68-041104863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7" y="0"/>
            <a:ext cx="10902989" cy="1325563"/>
          </a:xfrm>
        </p:spPr>
        <p:txBody>
          <a:bodyPr>
            <a:noAutofit/>
          </a:bodyPr>
          <a:lstStyle/>
          <a:p>
            <a:br>
              <a:rPr lang="en-US" altLang="en-US" sz="4000" dirty="0"/>
            </a:br>
            <a:r>
              <a:rPr lang="en-US" altLang="en-US" sz="4000" dirty="0"/>
              <a:t>AB 181/185 Omnibus Education Trailer Bill</a:t>
            </a:r>
            <a:br>
              <a:rPr lang="en-US" altLang="en-US" sz="4000" dirty="0"/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C5273-438C-46CD-A1CB-05DB63EA7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375" y="1041991"/>
            <a:ext cx="11056397" cy="487451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793750" lvl="1" indent="-342900">
              <a:lnSpc>
                <a:spcPct val="120000"/>
              </a:lnSpc>
              <a:spcBef>
                <a:spcPts val="800"/>
              </a:spcBef>
              <a:spcAft>
                <a:spcPts val="1200"/>
              </a:spcAft>
            </a:pPr>
            <a:r>
              <a:rPr lang="en-US" altLang="en-US" sz="2400" dirty="0"/>
              <a:t>$3.6 billion discretionary block grant</a:t>
            </a:r>
          </a:p>
          <a:p>
            <a:pPr marL="793750" lvl="1" indent="-342900">
              <a:lnSpc>
                <a:spcPct val="120000"/>
              </a:lnSpc>
              <a:spcBef>
                <a:spcPts val="800"/>
              </a:spcBef>
              <a:spcAft>
                <a:spcPts val="1200"/>
              </a:spcAft>
            </a:pPr>
            <a:r>
              <a:rPr lang="en-US" altLang="en-US" sz="2400" dirty="0"/>
              <a:t>Allowable expenditure on any combination of the following:</a:t>
            </a:r>
          </a:p>
          <a:p>
            <a:pPr marL="1828800" lvl="3" indent="-463550">
              <a:lnSpc>
                <a:spcPct val="120000"/>
              </a:lnSpc>
              <a:spcBef>
                <a:spcPts val="8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altLang="en-US" sz="2400" b="1" dirty="0">
                <a:solidFill>
                  <a:schemeClr val="bg1"/>
                </a:solidFill>
              </a:rPr>
              <a:t>Standards-aligned professional development and instructional materials in specific subject areas</a:t>
            </a:r>
          </a:p>
          <a:p>
            <a:pPr marL="1828800" lvl="3" indent="-457200">
              <a:spcAft>
                <a:spcPts val="1200"/>
              </a:spcAft>
              <a:buFont typeface="+mj-lt"/>
              <a:buAutoNum type="arabicPeriod" startAt="2"/>
            </a:pPr>
            <a:r>
              <a:rPr lang="en-US" altLang="en-US" sz="2400" dirty="0">
                <a:solidFill>
                  <a:schemeClr val="bg1"/>
                </a:solidFill>
              </a:rPr>
              <a:t>Professional development on improving school culture</a:t>
            </a:r>
            <a:endParaRPr lang="en-US" altLang="en-US" sz="2400" dirty="0">
              <a:solidFill>
                <a:schemeClr val="bg1"/>
              </a:solidFill>
              <a:cs typeface="Arial"/>
            </a:endParaRPr>
          </a:p>
          <a:p>
            <a:pPr marL="1828800" lvl="3" indent="-457200">
              <a:spcAft>
                <a:spcPts val="1200"/>
              </a:spcAft>
              <a:buFont typeface="+mj-lt"/>
              <a:buAutoNum type="arabicPeriod" startAt="2"/>
            </a:pPr>
            <a:r>
              <a:rPr lang="en-US" altLang="en-US" sz="2400" dirty="0">
                <a:solidFill>
                  <a:schemeClr val="bg1"/>
                </a:solidFill>
              </a:rPr>
              <a:t>Diverse and culturally relevant book collections</a:t>
            </a:r>
            <a:endParaRPr lang="en-US" altLang="en-US" sz="2400" dirty="0">
              <a:solidFill>
                <a:schemeClr val="bg1"/>
              </a:solidFill>
              <a:cs typeface="Arial"/>
            </a:endParaRPr>
          </a:p>
          <a:p>
            <a:pPr marL="1828800" lvl="3" indent="-457200">
              <a:spcAft>
                <a:spcPts val="1200"/>
              </a:spcAft>
              <a:buFont typeface="+mj-lt"/>
              <a:buAutoNum type="arabicPeriod" startAt="2"/>
            </a:pPr>
            <a:r>
              <a:rPr lang="en-US" altLang="en-US" sz="2400" dirty="0">
                <a:solidFill>
                  <a:schemeClr val="bg1"/>
                </a:solidFill>
              </a:rPr>
              <a:t>Operational costs</a:t>
            </a:r>
            <a:endParaRPr lang="en-US" altLang="en-US" sz="2400" dirty="0">
              <a:solidFill>
                <a:schemeClr val="bg1"/>
              </a:solidFill>
              <a:cs typeface="Arial"/>
            </a:endParaRPr>
          </a:p>
          <a:p>
            <a:pPr marL="1828800" lvl="3" indent="-457200">
              <a:spcAft>
                <a:spcPts val="1200"/>
              </a:spcAft>
              <a:buFont typeface="+mj-lt"/>
              <a:buAutoNum type="arabicPeriod" startAt="2"/>
            </a:pPr>
            <a:r>
              <a:rPr lang="en-US" altLang="en-US" sz="2400" dirty="0">
                <a:solidFill>
                  <a:schemeClr val="bg1"/>
                </a:solidFill>
              </a:rPr>
              <a:t>COVID personal protective equipment</a:t>
            </a:r>
            <a:endParaRPr lang="en-US" altLang="en-US" sz="2400" dirty="0">
              <a:solidFill>
                <a:schemeClr val="bg1"/>
              </a:solidFill>
              <a:cs typeface="Arial"/>
            </a:endParaRPr>
          </a:p>
          <a:p>
            <a:pPr marL="450850" lvl="1" indent="0">
              <a:spcAft>
                <a:spcPts val="600"/>
              </a:spcAft>
              <a:buNone/>
            </a:pPr>
            <a:endParaRPr lang="en-US" alt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8693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ACF81-1109-426A-AAC4-5E7B18107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4004"/>
            <a:ext cx="11887200" cy="1325563"/>
          </a:xfrm>
        </p:spPr>
        <p:txBody>
          <a:bodyPr>
            <a:noAutofit/>
          </a:bodyPr>
          <a:lstStyle/>
          <a:p>
            <a:r>
              <a:rPr lang="en-US" sz="4000" dirty="0">
                <a:ea typeface="+mj-lt"/>
                <a:cs typeface="+mj-lt"/>
              </a:rPr>
              <a:t>Ethnic Studies – Professional Development</a:t>
            </a:r>
            <a:endParaRPr lang="en-US" sz="4000" dirty="0">
              <a:cs typeface="Arial" panose="020B0604020202020204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A2A87EF-D947-4855-9600-4A6DEE146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350" y="1468611"/>
            <a:ext cx="10768314" cy="419031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ea typeface="+mn-lt"/>
                <a:cs typeface="+mn-lt"/>
              </a:rPr>
              <a:t>Ethnic Studies Professional Development Project</a:t>
            </a:r>
            <a:endParaRPr lang="en-US" sz="2800" dirty="0">
              <a:cs typeface="Arial" panose="020B0604020202020204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ea typeface="+mn-lt"/>
                <a:cs typeface="+mn-lt"/>
              </a:rPr>
              <a:t>Contract under development with San Diego County Office of Education to provide LEAs with the following:</a:t>
            </a:r>
            <a:endParaRPr lang="en-US" dirty="0">
              <a:cs typeface="Arial" panose="020B0604020202020204"/>
            </a:endParaRPr>
          </a:p>
          <a:p>
            <a:pPr marL="1708150" lvl="3" indent="-3365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Courier New" panose="020B0604020202020204" pitchFamily="34" charset="0"/>
              <a:buChar char="o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Professional development to support new and   expanded ethnic studies courses</a:t>
            </a:r>
            <a:endParaRPr lang="en-US" sz="2800" dirty="0">
              <a:solidFill>
                <a:schemeClr val="bg1"/>
              </a:solidFill>
              <a:cs typeface="Arial" panose="020B0604020202020204"/>
            </a:endParaRPr>
          </a:p>
          <a:p>
            <a:pPr marL="1708150" lvl="3" indent="-3365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Courier New" panose="020B0604020202020204" pitchFamily="34" charset="0"/>
              <a:buChar char="o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Online repository of ethnic studies instructional resources</a:t>
            </a:r>
            <a:endParaRPr lang="en-US" sz="2800" dirty="0">
              <a:solidFill>
                <a:schemeClr val="bg1"/>
              </a:solidFill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95596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63B15-43B7-F4DE-D01D-97B30C2E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76459"/>
            <a:ext cx="11887200" cy="688956"/>
          </a:xfrm>
        </p:spPr>
        <p:txBody>
          <a:bodyPr>
            <a:normAutofit/>
          </a:bodyPr>
          <a:lstStyle/>
          <a:p>
            <a:r>
              <a:rPr lang="en-US" sz="4000">
                <a:ea typeface="+mj-lt"/>
                <a:cs typeface="+mj-lt"/>
              </a:rPr>
              <a:t>Computer Science – Instructional Materials</a:t>
            </a:r>
            <a:endParaRPr lang="en-US" sz="4000" i="1"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7FEBB-8A34-3A99-8DBD-E257A3DF7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862" y="1035202"/>
            <a:ext cx="10492817" cy="449504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600" dirty="0">
                <a:cs typeface="Arial" panose="020B0604020202020204"/>
              </a:rPr>
              <a:t>California Educators Together </a:t>
            </a:r>
          </a:p>
          <a:p>
            <a:pPr lvl="1">
              <a:spcAft>
                <a:spcPts val="1200"/>
              </a:spcAft>
            </a:pPr>
            <a:r>
              <a:rPr lang="en-US" sz="2600" dirty="0">
                <a:ea typeface="+mn-lt"/>
                <a:cs typeface="+mn-lt"/>
              </a:rPr>
              <a:t>Computer Science Statewide Group</a:t>
            </a:r>
          </a:p>
          <a:p>
            <a:pPr marL="0" indent="0">
              <a:buNone/>
            </a:pPr>
            <a:r>
              <a:rPr lang="en-US" sz="2600" dirty="0" err="1">
                <a:ea typeface="+mn-lt"/>
                <a:cs typeface="+mn-lt"/>
              </a:rPr>
              <a:t>CSforALL</a:t>
            </a:r>
            <a:r>
              <a:rPr lang="en-US" sz="2600" dirty="0">
                <a:ea typeface="+mn-lt"/>
                <a:cs typeface="+mn-lt"/>
              </a:rPr>
              <a:t> Curriculum Directory </a:t>
            </a:r>
          </a:p>
          <a:p>
            <a:pPr lvl="1">
              <a:spcAft>
                <a:spcPts val="1200"/>
              </a:spcAft>
            </a:pPr>
            <a:r>
              <a:rPr lang="en-US" sz="2600" dirty="0">
                <a:ea typeface="+mn-lt"/>
                <a:cs typeface="+mn-lt"/>
              </a:rPr>
              <a:t>Free and paid resources, aligned to the national K-12 CS Framework</a:t>
            </a:r>
          </a:p>
          <a:p>
            <a:pPr marL="0" indent="0">
              <a:buNone/>
            </a:pPr>
            <a:r>
              <a:rPr lang="en-US" sz="2600" dirty="0">
                <a:ea typeface="+mn-lt"/>
                <a:cs typeface="+mn-lt"/>
              </a:rPr>
              <a:t>Hour of Code</a:t>
            </a:r>
          </a:p>
          <a:p>
            <a:pPr marL="800100" lvl="1" indent="-342900">
              <a:spcAft>
                <a:spcPts val="1200"/>
              </a:spcAft>
            </a:pPr>
            <a:r>
              <a:rPr lang="en-US" sz="2600" dirty="0">
                <a:ea typeface="+mn-lt"/>
                <a:cs typeface="+mn-lt"/>
              </a:rPr>
              <a:t>Free beginner activities for K–12: hourofcode.com</a:t>
            </a:r>
          </a:p>
          <a:p>
            <a:pPr marL="0" indent="0">
              <a:buNone/>
            </a:pPr>
            <a:r>
              <a:rPr lang="en-US" sz="2600" dirty="0" err="1">
                <a:ea typeface="+mn-lt"/>
                <a:cs typeface="+mn-lt"/>
              </a:rPr>
              <a:t>CSEdWeek</a:t>
            </a:r>
            <a:endParaRPr lang="en-US" sz="2600" dirty="0">
              <a:ea typeface="+mn-lt"/>
              <a:cs typeface="+mn-lt"/>
            </a:endParaRPr>
          </a:p>
          <a:p>
            <a:pPr marL="800100" lvl="1" indent="-342900"/>
            <a:r>
              <a:rPr lang="en-US" sz="2600" dirty="0">
                <a:ea typeface="+mn-lt"/>
                <a:cs typeface="+mn-lt"/>
              </a:rPr>
              <a:t>Equity-focused activities and career exploration resources: csedweek.org</a:t>
            </a:r>
          </a:p>
          <a:p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31380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63B15-43B7-F4DE-D01D-97B30C2E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55195"/>
            <a:ext cx="11887200" cy="688956"/>
          </a:xfrm>
        </p:spPr>
        <p:txBody>
          <a:bodyPr>
            <a:normAutofit/>
          </a:bodyPr>
          <a:lstStyle/>
          <a:p>
            <a:r>
              <a:rPr lang="en-US" sz="4000" dirty="0">
                <a:ea typeface="+mj-lt"/>
                <a:cs typeface="+mj-lt"/>
              </a:rPr>
              <a:t>Computer Science – Professional Development</a:t>
            </a:r>
            <a:endParaRPr lang="en-US" sz="4000" i="1" dirty="0"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7FEBB-8A34-3A99-8DBD-E257A3DF7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5" y="1261911"/>
            <a:ext cx="11489635" cy="497201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000" dirty="0">
                <a:cs typeface="Arial" panose="020B0604020202020204"/>
              </a:rPr>
              <a:t>Educator Workforce Investment Grant: Seasons of CS</a:t>
            </a:r>
          </a:p>
          <a:p>
            <a:pPr marL="914400" lvl="1" indent="-457200"/>
            <a:r>
              <a:rPr lang="en-US" sz="2400" dirty="0">
                <a:cs typeface="Arial" panose="020B0604020202020204"/>
              </a:rPr>
              <a:t>Summer of CS offerings across all 7 regions of California</a:t>
            </a:r>
          </a:p>
          <a:p>
            <a:pPr marL="914400" lvl="1" indent="-457200">
              <a:spcAft>
                <a:spcPts val="1200"/>
              </a:spcAft>
            </a:pPr>
            <a:r>
              <a:rPr lang="en-US" sz="2400" dirty="0">
                <a:cs typeface="Arial" panose="020B0604020202020204"/>
              </a:rPr>
              <a:t>summerofcs.org</a:t>
            </a:r>
          </a:p>
          <a:p>
            <a:pPr marL="0" indent="0">
              <a:buNone/>
            </a:pPr>
            <a:r>
              <a:rPr lang="en-US" sz="3000" dirty="0">
                <a:cs typeface="Arial" panose="020B0604020202020204"/>
              </a:rPr>
              <a:t>Computer Science Teachers Association (CSTA)</a:t>
            </a:r>
          </a:p>
          <a:p>
            <a:pPr marL="914400" lvl="1" indent="-457200">
              <a:spcAft>
                <a:spcPts val="1200"/>
              </a:spcAft>
            </a:pPr>
            <a:r>
              <a:rPr lang="en-US" sz="2400" dirty="0">
                <a:ea typeface="+mn-lt"/>
                <a:cs typeface="+mn-lt"/>
              </a:rPr>
              <a:t>National CS Professional Development Directory</a:t>
            </a:r>
          </a:p>
          <a:p>
            <a:pPr marL="0" indent="0">
              <a:buNone/>
            </a:pPr>
            <a:r>
              <a:rPr lang="en-US" sz="3000" dirty="0">
                <a:cs typeface="Arial" panose="020B0604020202020204"/>
              </a:rPr>
              <a:t>CS Supplementary Authorization Incentive Grant (CTC)</a:t>
            </a:r>
          </a:p>
          <a:p>
            <a:pPr marL="800100" lvl="1" indent="-342900"/>
            <a:r>
              <a:rPr lang="en-US" sz="2400" dirty="0">
                <a:cs typeface="Arial" panose="020B0604020202020204"/>
              </a:rPr>
              <a:t>LEAs can apply before November 18 for </a:t>
            </a:r>
            <a:r>
              <a:rPr lang="en-US" sz="2400" dirty="0">
                <a:ea typeface="+mn-lt"/>
                <a:cs typeface="+mn-lt"/>
              </a:rPr>
              <a:t>up</a:t>
            </a:r>
            <a:r>
              <a:rPr lang="en-US" sz="2400" dirty="0">
                <a:cs typeface="Arial" panose="020B0604020202020204"/>
              </a:rPr>
              <a:t> to $2500 per teacher</a:t>
            </a:r>
            <a:endParaRPr lang="en-US" sz="24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061642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63B15-43B7-F4DE-D01D-97B30C2E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410377"/>
            <a:ext cx="11887200" cy="688956"/>
          </a:xfrm>
        </p:spPr>
        <p:txBody>
          <a:bodyPr>
            <a:normAutofit/>
          </a:bodyPr>
          <a:lstStyle/>
          <a:p>
            <a:r>
              <a:rPr lang="en-US" sz="4000">
                <a:ea typeface="+mj-lt"/>
                <a:cs typeface="+mj-lt"/>
              </a:rPr>
              <a:t>Mathematics – Instructional Materials</a:t>
            </a:r>
            <a:endParaRPr lang="en-US" sz="4000"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7FEBB-8A34-3A99-8DBD-E257A3DF7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5" y="1378246"/>
            <a:ext cx="10074966" cy="449504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1000"/>
              </a:spcAft>
            </a:pPr>
            <a:r>
              <a:rPr lang="en-US" sz="2800" dirty="0">
                <a:cs typeface="Arial" panose="020B0604020202020204"/>
              </a:rPr>
              <a:t>Current list of state-adopted kindergarten through grade eight materials (2014) available on CDE website</a:t>
            </a:r>
          </a:p>
          <a:p>
            <a:pPr>
              <a:spcAft>
                <a:spcPts val="1000"/>
              </a:spcAft>
            </a:pPr>
            <a:r>
              <a:rPr lang="en-US" sz="2800" dirty="0">
                <a:cs typeface="Arial" panose="020B0604020202020204"/>
              </a:rPr>
              <a:t>Local adoptions</a:t>
            </a:r>
          </a:p>
          <a:p>
            <a:pPr>
              <a:spcAft>
                <a:spcPts val="1000"/>
              </a:spcAft>
            </a:pPr>
            <a:r>
              <a:rPr lang="en-US" sz="2800" dirty="0">
                <a:cs typeface="Arial" panose="020B0604020202020204"/>
              </a:rPr>
              <a:t>The next adoption is planned for 2025, pending the completion of the revised </a:t>
            </a:r>
            <a:r>
              <a:rPr lang="en-US" sz="2800" i="1" dirty="0">
                <a:cs typeface="Arial" panose="020B0604020202020204"/>
              </a:rPr>
              <a:t>Mathematics Framework</a:t>
            </a:r>
          </a:p>
        </p:txBody>
      </p:sp>
    </p:spTree>
    <p:extLst>
      <p:ext uri="{BB962C8B-B14F-4D97-AF65-F5344CB8AC3E}">
        <p14:creationId xmlns:p14="http://schemas.microsoft.com/office/powerpoint/2010/main" val="921211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63B15-43B7-F4DE-D01D-97B30C2E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805" y="367846"/>
            <a:ext cx="11887200" cy="688956"/>
          </a:xfrm>
        </p:spPr>
        <p:txBody>
          <a:bodyPr>
            <a:normAutofit/>
          </a:bodyPr>
          <a:lstStyle/>
          <a:p>
            <a:r>
              <a:rPr lang="en-US" sz="4000">
                <a:latin typeface="+mn-lt"/>
                <a:ea typeface="+mj-lt"/>
                <a:cs typeface="+mj-lt"/>
              </a:rPr>
              <a:t>Mathematics – Professional Development</a:t>
            </a:r>
            <a:endParaRPr lang="en-US" sz="4000">
              <a:latin typeface="+mn-lt"/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7FEBB-8A34-3A99-8DBD-E257A3DF7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5" y="1263227"/>
            <a:ext cx="11210777" cy="449504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000" dirty="0">
                <a:ea typeface="+mn-lt"/>
                <a:cs typeface="+mn-lt"/>
              </a:rPr>
              <a:t>Mathematics Professional Learning Curriculum Area Web Page</a:t>
            </a:r>
          </a:p>
          <a:p>
            <a:pPr marL="971550" lvl="1" indent="-285750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State Guidance</a:t>
            </a:r>
          </a:p>
          <a:p>
            <a:pPr marL="1828800" lvl="2" indent="-457200">
              <a:lnSpc>
                <a:spcPct val="100000"/>
              </a:lnSpc>
              <a:spcBef>
                <a:spcPts val="600"/>
              </a:spcBef>
              <a:buFont typeface="Courier New,monospace"/>
              <a:buChar char="o"/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California Common Core State Standards</a:t>
            </a:r>
          </a:p>
          <a:p>
            <a:pPr marL="1828800" lvl="2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Courier New,monospace"/>
              <a:buChar char="o"/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2013 Mathematics Framework (currently being revised)</a:t>
            </a:r>
          </a:p>
          <a:p>
            <a:pPr marL="914400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Instruction</a:t>
            </a:r>
          </a:p>
          <a:p>
            <a:pPr marL="1828800" lvl="2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Courier New"/>
              <a:buChar char="o"/>
            </a:pPr>
            <a:r>
              <a:rPr lang="en-US" sz="2400" dirty="0">
                <a:solidFill>
                  <a:schemeClr val="bg1"/>
                </a:solidFill>
                <a:cs typeface="Arial" panose="020B0604020202020204"/>
              </a:rPr>
              <a:t>Quality Professional Learning (PL) Standards &amp; PL Stories</a:t>
            </a:r>
          </a:p>
          <a:p>
            <a:pPr marL="914400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400" dirty="0">
                <a:cs typeface="Arial" panose="020B0604020202020204"/>
              </a:rPr>
              <a:t>Assessment &amp; Accountability</a:t>
            </a:r>
          </a:p>
          <a:p>
            <a:pPr marL="914400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400" dirty="0">
                <a:cs typeface="Arial" panose="020B0604020202020204"/>
              </a:rPr>
              <a:t>External Organizations</a:t>
            </a:r>
          </a:p>
          <a:p>
            <a:pPr marL="914400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en-US" sz="2400" dirty="0">
                <a:cs typeface="Arial" panose="020B0604020202020204"/>
              </a:rPr>
              <a:t>Families &amp; Students</a:t>
            </a:r>
          </a:p>
        </p:txBody>
      </p:sp>
    </p:spTree>
    <p:extLst>
      <p:ext uri="{BB962C8B-B14F-4D97-AF65-F5344CB8AC3E}">
        <p14:creationId xmlns:p14="http://schemas.microsoft.com/office/powerpoint/2010/main" val="26691834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ACF81-1109-426A-AAC4-5E7B18107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192751"/>
            <a:ext cx="11887200" cy="1325563"/>
          </a:xfrm>
        </p:spPr>
        <p:txBody>
          <a:bodyPr>
            <a:noAutofit/>
          </a:bodyPr>
          <a:lstStyle/>
          <a:p>
            <a:r>
              <a:rPr lang="en-US" sz="4000" dirty="0">
                <a:ea typeface="+mj-lt"/>
                <a:cs typeface="+mj-lt"/>
              </a:rPr>
              <a:t>All Content Areas – Professional Development</a:t>
            </a:r>
            <a:endParaRPr lang="en-US" sz="4000" dirty="0">
              <a:cs typeface="Arial" panose="020B0604020202020204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AFF8780-444D-2047-F31E-BE25C345F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80683"/>
            <a:ext cx="11887200" cy="474450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spcBef>
                <a:spcPts val="600"/>
              </a:spcBef>
              <a:buFont typeface="Arial,Sans-Serif"/>
              <a:buChar char="•"/>
            </a:pPr>
            <a:r>
              <a:rPr lang="en-US" sz="2800" dirty="0">
                <a:cs typeface="Arial" panose="020B0604020202020204"/>
              </a:rPr>
              <a:t>National Board for Professional Teaching Standards Subsidy and Incentive Programs </a:t>
            </a:r>
            <a:endParaRPr lang="en-US" sz="2800" dirty="0">
              <a:ea typeface="+mn-lt"/>
              <a:cs typeface="+mn-lt"/>
            </a:endParaRPr>
          </a:p>
          <a:p>
            <a:pPr marL="342900" indent="-342900">
              <a:spcBef>
                <a:spcPts val="600"/>
              </a:spcBef>
              <a:buFont typeface="Arial,Sans-Serif"/>
              <a:buChar char="•"/>
            </a:pPr>
            <a:endParaRPr lang="en-US" sz="2800" dirty="0">
              <a:ea typeface="+mn-lt"/>
              <a:cs typeface="+mn-lt"/>
            </a:endParaRPr>
          </a:p>
          <a:p>
            <a:pPr marL="342900" indent="-342900">
              <a:spcBef>
                <a:spcPts val="600"/>
              </a:spcBef>
              <a:buFont typeface="Arial,Sans-Serif"/>
              <a:buChar char="•"/>
            </a:pPr>
            <a:r>
              <a:rPr lang="en-US" sz="2800" dirty="0">
                <a:cs typeface="Arial" panose="020B0604020202020204"/>
              </a:rPr>
              <a:t>Educator Preparation (induction and mentors)</a:t>
            </a:r>
            <a:endParaRPr lang="en-US" sz="2800" dirty="0">
              <a:ea typeface="+mn-lt"/>
              <a:cs typeface="+mn-lt"/>
            </a:endParaRPr>
          </a:p>
          <a:p>
            <a:pPr marL="342900" indent="-342900">
              <a:spcBef>
                <a:spcPts val="600"/>
              </a:spcBef>
              <a:buFont typeface="Arial,Sans-Serif"/>
              <a:buChar char="•"/>
            </a:pPr>
            <a:endParaRPr lang="en-US" sz="2800" dirty="0">
              <a:ea typeface="+mn-lt"/>
              <a:cs typeface="+mn-lt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,Sans-Serif"/>
              <a:buChar char="•"/>
            </a:pPr>
            <a:r>
              <a:rPr lang="en-US" sz="2800" dirty="0">
                <a:cs typeface="Arial" panose="020B0604020202020204"/>
              </a:rPr>
              <a:t>Private School Professional Development at: </a:t>
            </a:r>
            <a:r>
              <a:rPr lang="en-US" sz="2800" dirty="0">
                <a:ea typeface="+mn-lt"/>
                <a:cs typeface="+mn-lt"/>
                <a:hlinkClick r:id="rId3" tooltip="CaPSPD Private School Professional Development"/>
              </a:rPr>
              <a:t>www.capspdnow.com</a:t>
            </a:r>
            <a:r>
              <a:rPr lang="en-US" sz="2800" dirty="0">
                <a:ea typeface="+mn-lt"/>
                <a:cs typeface="+mn-lt"/>
              </a:rPr>
              <a:t> 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,Sans-Serif"/>
              <a:buChar char="•"/>
            </a:pPr>
            <a:endParaRPr lang="en-US" dirty="0">
              <a:ea typeface="+mn-lt"/>
              <a:cs typeface="+mn-lt"/>
            </a:endParaRPr>
          </a:p>
          <a:p>
            <a:pPr marL="342900" indent="-342900">
              <a:spcBef>
                <a:spcPts val="600"/>
              </a:spcBef>
              <a:buFont typeface="Arial,Sans-Serif"/>
              <a:buChar char="•"/>
            </a:pPr>
            <a:r>
              <a:rPr lang="en-US" sz="2800" dirty="0">
                <a:cs typeface="Arial" panose="020B0604020202020204"/>
              </a:rPr>
              <a:t>For more information, please contact the Teacher and Leader Policy Office at: </a:t>
            </a:r>
            <a:r>
              <a:rPr lang="en-US" sz="2800" u="sng" dirty="0">
                <a:cs typeface="Arial" panose="020B0604020202020204"/>
              </a:rPr>
              <a:t>TLPO</a:t>
            </a:r>
            <a:r>
              <a:rPr lang="en-US" sz="2800" u="sng" dirty="0">
                <a:cs typeface="Arial" panose="020B0604020202020204"/>
                <a:hlinkClick r:id="rId4"/>
              </a:rPr>
              <a:t>@cde.ca.gov</a:t>
            </a:r>
            <a:endParaRPr lang="en-US" sz="2800" dirty="0">
              <a:cs typeface="Arial" panose="020B0604020202020204"/>
            </a:endParaRPr>
          </a:p>
          <a:p>
            <a:pPr marL="0" indent="0">
              <a:buNone/>
            </a:pPr>
            <a:endParaRPr lang="en-US" sz="2800" dirty="0">
              <a:cs typeface="Arial" panose="020B0604020202020204"/>
            </a:endParaRPr>
          </a:p>
          <a:p>
            <a:pPr marL="0" indent="0">
              <a:buNone/>
            </a:pPr>
            <a:r>
              <a:rPr lang="en-US" sz="2800" dirty="0">
                <a:cs typeface="Arial" panose="020B0604020202020204"/>
              </a:rPr>
              <a:t>CDE Professional Learning Twitter Account</a:t>
            </a:r>
            <a:r>
              <a:rPr lang="en-US" sz="2800" dirty="0">
                <a:ea typeface="+mn-lt"/>
                <a:cs typeface="+mn-lt"/>
              </a:rPr>
              <a:t> @</a:t>
            </a:r>
            <a:r>
              <a:rPr lang="en-US" sz="2800" dirty="0" err="1">
                <a:ea typeface="+mn-lt"/>
                <a:cs typeface="+mn-lt"/>
              </a:rPr>
              <a:t>CaProfLearning</a:t>
            </a:r>
            <a:endParaRPr lang="en-US" sz="2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4864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603281B-CFC6-4A7F-8491-DE9018A20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323720"/>
            <a:ext cx="11887200" cy="534627"/>
          </a:xfrm>
        </p:spPr>
        <p:txBody>
          <a:bodyPr>
            <a:noAutofit/>
          </a:bodyPr>
          <a:lstStyle/>
          <a:p>
            <a:r>
              <a:rPr lang="en-US" sz="4000" i="1">
                <a:ea typeface="+mj-lt"/>
                <a:cs typeface="+mj-lt"/>
              </a:rPr>
              <a:t>Allocations &amp; Apportionments (1)</a:t>
            </a:r>
            <a:endParaRPr lang="en-US" sz="4000" i="1"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25E13-849A-48CD-B849-43EA3632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864" y="1141954"/>
            <a:ext cx="10716689" cy="4574091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0400" dirty="0"/>
              <a:t>Eligible Entities</a:t>
            </a:r>
          </a:p>
          <a:p>
            <a:pPr lvl="1">
              <a:lnSpc>
                <a:spcPct val="120000"/>
              </a:lnSpc>
            </a:pPr>
            <a:r>
              <a:rPr lang="en-US" sz="10400" dirty="0"/>
              <a:t>County offices of education, school districts, charter schools, and state special schools</a:t>
            </a:r>
            <a:endParaRPr lang="en-US" sz="10400" dirty="0">
              <a:cs typeface="Arial"/>
            </a:endParaRPr>
          </a:p>
          <a:p>
            <a:pPr marL="457200" lvl="1" indent="0">
              <a:lnSpc>
                <a:spcPct val="120000"/>
              </a:lnSpc>
              <a:buNone/>
            </a:pPr>
            <a:endParaRPr lang="en-US" sz="10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10400" dirty="0"/>
              <a:t>Funding Formula</a:t>
            </a:r>
            <a:endParaRPr lang="en-US" sz="10400" dirty="0">
              <a:cs typeface="Arial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0400" dirty="0"/>
              <a:t>Proportional allocation based on reported P-2 ADA for 2021–22.</a:t>
            </a:r>
            <a:endParaRPr lang="en-US" sz="10400" baseline="300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0400" dirty="0"/>
              <a:t>The average daily attendance (ADA) for each state special school shall be deemed to be 97 percent of the enrollment as reported in the CALPADS as of the 2021–22 Fall 1 Submission.</a:t>
            </a:r>
            <a:endParaRPr lang="en-US" sz="10400" baseline="300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0400" dirty="0"/>
              <a:t>The per-ADA funding rate is approximately $666.08.</a:t>
            </a:r>
            <a:endParaRPr lang="en-US" sz="10400" baseline="30000" dirty="0">
              <a:cs typeface="Arial"/>
            </a:endParaRPr>
          </a:p>
          <a:p>
            <a:pPr marL="0" indent="0">
              <a:buNone/>
              <a:defRPr/>
            </a:pPr>
            <a:endParaRPr lang="en-US" sz="9600" dirty="0">
              <a:cs typeface="Arial"/>
            </a:endParaRPr>
          </a:p>
          <a:p>
            <a:pPr marL="0" indent="0">
              <a:buNone/>
            </a:pPr>
            <a:endParaRPr lang="en-US" sz="2800" dirty="0">
              <a:cs typeface="Arial" panose="020B0604020202020204"/>
            </a:endParaRPr>
          </a:p>
          <a:p>
            <a:pPr marL="0" indent="0">
              <a:buNone/>
            </a:pPr>
            <a:endParaRPr lang="en-US" sz="2800" dirty="0"/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  <a:cs typeface="Arial" panose="020B0604020202020204"/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rgbClr val="000000"/>
              </a:solidFill>
              <a:cs typeface="Arial"/>
            </a:endParaRPr>
          </a:p>
          <a:p>
            <a:pPr marL="225425" indent="-22542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dirty="0">
                <a:latin typeface="Arial"/>
                <a:cs typeface="Arial"/>
              </a:rPr>
              <a:t>1) The average daily attendance (ADA) for each state special school shall be deemed to be 97 percent of the enrollment as reported in the CALPADS as of the 2021–22 Fall 1 Submission.</a:t>
            </a: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1428750" lvl="2" indent="-514350">
              <a:lnSpc>
                <a:spcPct val="110000"/>
              </a:lnSpc>
              <a:buAutoNum type="arabicParenR" startAt="2"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625009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603281B-CFC6-4A7F-8491-DE9018A20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3" y="364787"/>
            <a:ext cx="11887200" cy="534627"/>
          </a:xfrm>
        </p:spPr>
        <p:txBody>
          <a:bodyPr>
            <a:noAutofit/>
          </a:bodyPr>
          <a:lstStyle/>
          <a:p>
            <a:r>
              <a:rPr lang="en-US" sz="4000" i="1">
                <a:ea typeface="+mj-lt"/>
                <a:cs typeface="+mj-lt"/>
              </a:rPr>
              <a:t>Allocations &amp; Apportionments (2)</a:t>
            </a:r>
            <a:endParaRPr lang="en-US" sz="4000" i="1"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25E13-849A-48CD-B849-43EA3632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279" y="632101"/>
            <a:ext cx="10419908" cy="4620383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457200" lvl="1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9200" baseline="30000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9600" dirty="0"/>
              <a:t>Allocations</a:t>
            </a:r>
            <a:endParaRPr lang="en-US" sz="9600" dirty="0">
              <a:cs typeface="Arial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9600" dirty="0"/>
              <a:t>Available on the fiscal web page</a:t>
            </a:r>
            <a:endParaRPr lang="en-US" sz="9600" dirty="0">
              <a:cs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9600" dirty="0"/>
              <a:t>Apportionment (Payments)</a:t>
            </a:r>
            <a:endParaRPr lang="en-US" sz="9600" dirty="0">
              <a:cs typeface="Arial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9600" dirty="0"/>
              <a:t>Funds are scheduled for release in two equal payments. The first is planned for December 2022 and the second in May 2023.</a:t>
            </a:r>
            <a:endParaRPr lang="en-US" sz="9600" dirty="0">
              <a:cs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9600" dirty="0"/>
              <a:t>Funding Availability</a:t>
            </a:r>
            <a:endParaRPr lang="en-US" sz="9600" dirty="0">
              <a:cs typeface="Arial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9600" dirty="0"/>
              <a:t>Funds are available for encumbrance through June 30, 2026.</a:t>
            </a:r>
            <a:endParaRPr lang="en-US" sz="9600" dirty="0">
              <a:cs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9600" dirty="0"/>
              <a:t>SACS Resource Code</a:t>
            </a:r>
            <a:endParaRPr lang="en-US" sz="9600" dirty="0">
              <a:cs typeface="Arial"/>
            </a:endParaRP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sz="9600" dirty="0"/>
              <a:t>6762: Arts, Music, and Instructional Materials Discretionary Block Grant	</a:t>
            </a:r>
            <a:endParaRPr lang="en-US" sz="9600" dirty="0">
              <a:cs typeface="Arial"/>
            </a:endParaRP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9600" dirty="0"/>
              <a:t>Fiscal Questions:   </a:t>
            </a:r>
            <a:r>
              <a:rPr lang="en-US" sz="96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CAAR@cde.ca.gov</a:t>
            </a:r>
            <a:r>
              <a:rPr lang="en-US" sz="9600" dirty="0"/>
              <a:t> </a:t>
            </a:r>
            <a:endParaRPr lang="en-US" sz="9600" dirty="0">
              <a:cs typeface="Arial"/>
            </a:endParaRPr>
          </a:p>
          <a:p>
            <a:pPr marL="0" indent="0">
              <a:buNone/>
            </a:pPr>
            <a:endParaRPr lang="en-US" sz="96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225425" indent="-22542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dirty="0">
                <a:latin typeface="Arial"/>
                <a:cs typeface="Arial"/>
              </a:rPr>
              <a:t>1) The average daily attendance (ADA) for each state special school shall be deemed to be 97 percent of the enrollment as reported in the CALPADS as of the 2021–22 Fall 1 Submission.</a:t>
            </a:r>
          </a:p>
          <a:p>
            <a:pPr marL="914400" lvl="2" indent="0">
              <a:lnSpc>
                <a:spcPct val="110000"/>
              </a:lnSpc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1428750" lvl="2" indent="-514350">
              <a:lnSpc>
                <a:spcPct val="110000"/>
              </a:lnSpc>
              <a:buAutoNum type="arabicParenR" startAt="2"/>
            </a:pPr>
            <a:endParaRPr lang="en-US" sz="2800" dirty="0">
              <a:solidFill>
                <a:schemeClr val="bg1"/>
              </a:solidFill>
            </a:endParaRPr>
          </a:p>
          <a:p>
            <a:pPr marL="914400" lvl="2" indent="0"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588363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416D8-F38D-0C98-5CA3-97C3FE784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428086"/>
            <a:ext cx="11887200" cy="534627"/>
          </a:xfrm>
        </p:spPr>
        <p:txBody>
          <a:bodyPr>
            <a:noAutofit/>
          </a:bodyPr>
          <a:lstStyle/>
          <a:p>
            <a:r>
              <a:rPr lang="en-US" sz="4000" dirty="0">
                <a:ea typeface="+mj-lt"/>
                <a:cs typeface="+mj-lt"/>
              </a:rPr>
              <a:t>Additional CDE Resources</a:t>
            </a:r>
            <a:endParaRPr lang="en-US" sz="4000" dirty="0"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FFE32-079F-8DE2-516D-E4DA0D950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713711"/>
            <a:ext cx="11887200" cy="49404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914400" lvl="2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See CDE website </a:t>
            </a:r>
          </a:p>
          <a:p>
            <a:pPr marL="1885950" lvl="3">
              <a:lnSpc>
                <a:spcPct val="110000"/>
              </a:lnSpc>
              <a:spcAft>
                <a:spcPts val="600"/>
              </a:spcAft>
              <a:buAutoNum type="arabicParenR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 Recording of this webinar </a:t>
            </a:r>
            <a:endParaRPr lang="en-US" sz="2800" dirty="0">
              <a:solidFill>
                <a:schemeClr val="bg1"/>
              </a:solidFill>
              <a:cs typeface="Arial"/>
            </a:endParaRPr>
          </a:p>
          <a:p>
            <a:pPr marL="1885950" lvl="3">
              <a:lnSpc>
                <a:spcPct val="110000"/>
              </a:lnSpc>
              <a:spcAft>
                <a:spcPts val="600"/>
              </a:spcAft>
              <a:buAutoNum type="arabicParenR"/>
            </a:pPr>
            <a:r>
              <a:rPr lang="en-US" sz="2800" dirty="0">
                <a:solidFill>
                  <a:schemeClr val="bg1"/>
                </a:solidFill>
                <a:cs typeface="Arial"/>
              </a:rPr>
              <a:t> Accompanying resource document with links </a:t>
            </a:r>
          </a:p>
          <a:p>
            <a:pPr marL="1885950" lvl="3">
              <a:lnSpc>
                <a:spcPct val="110000"/>
              </a:lnSpc>
              <a:buAutoNum type="arabicParenR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 Coming soon: Recorded mini-webinars for content areas</a:t>
            </a:r>
            <a:r>
              <a:rPr lang="en-US" sz="2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594635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4C095-EA8E-43BE-98F4-BBA280917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360402"/>
            <a:ext cx="11887200" cy="1325563"/>
          </a:xfrm>
        </p:spPr>
        <p:txBody>
          <a:bodyPr>
            <a:normAutofit fontScale="90000"/>
          </a:bodyPr>
          <a:lstStyle/>
          <a:p>
            <a:r>
              <a:rPr lang="en-US" sz="4800" i="1" dirty="0"/>
              <a:t>Q &amp; A</a:t>
            </a:r>
            <a:br>
              <a:rPr lang="en-US" i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01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63B15-43B7-F4DE-D01D-97B30C2E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492524"/>
            <a:ext cx="11887200" cy="688956"/>
          </a:xfrm>
        </p:spPr>
        <p:txBody>
          <a:bodyPr>
            <a:normAutofit/>
          </a:bodyPr>
          <a:lstStyle/>
          <a:p>
            <a:r>
              <a:rPr lang="en-US" sz="4000">
                <a:ea typeface="+mj-lt"/>
                <a:cs typeface="+mj-lt"/>
              </a:rPr>
              <a:t>Webinar Goals</a:t>
            </a:r>
            <a:endParaRPr lang="en-US" sz="4000"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7FEBB-8A34-3A99-8DBD-E257A3DF7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81480"/>
            <a:ext cx="11887200" cy="449504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en-US" dirty="0">
              <a:cs typeface="Arial" panose="020B0604020202020204"/>
            </a:endParaRPr>
          </a:p>
          <a:p>
            <a:pPr marL="1428750" lvl="2" indent="-514350">
              <a:lnSpc>
                <a:spcPct val="100000"/>
              </a:lnSpc>
              <a:spcAft>
                <a:spcPts val="1200"/>
              </a:spcAft>
              <a:buAutoNum type="arabicPeriod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To inform local educational agencies (LEAs) about available resources identified by the California Department of Education</a:t>
            </a:r>
          </a:p>
          <a:p>
            <a:pPr lvl="4">
              <a:lnSpc>
                <a:spcPct val="100000"/>
              </a:lnSpc>
              <a:spcAft>
                <a:spcPts val="1200"/>
              </a:spcAft>
            </a:pPr>
            <a:r>
              <a:rPr lang="en-US" sz="2600" dirty="0">
                <a:solidFill>
                  <a:schemeClr val="bg1"/>
                </a:solidFill>
                <a:ea typeface="+mn-lt"/>
                <a:cs typeface="+mn-lt"/>
              </a:rPr>
              <a:t>Professional Development</a:t>
            </a:r>
          </a:p>
          <a:p>
            <a:pPr lvl="4">
              <a:lnSpc>
                <a:spcPct val="100000"/>
              </a:lnSpc>
              <a:spcAft>
                <a:spcPts val="1200"/>
              </a:spcAft>
            </a:pPr>
            <a:r>
              <a:rPr lang="en-US" sz="2600" dirty="0">
                <a:solidFill>
                  <a:schemeClr val="bg1"/>
                </a:solidFill>
                <a:ea typeface="+mn-lt"/>
                <a:cs typeface="+mn-lt"/>
              </a:rPr>
              <a:t>Instructional Materials</a:t>
            </a:r>
          </a:p>
          <a:p>
            <a:pPr marL="1428750" lvl="2" indent="-514350">
              <a:lnSpc>
                <a:spcPct val="100000"/>
              </a:lnSpc>
              <a:spcAft>
                <a:spcPts val="1200"/>
              </a:spcAft>
              <a:buAutoNum type="arabicPeriod"/>
            </a:pPr>
            <a:r>
              <a:rPr lang="en-US" sz="2800" dirty="0">
                <a:solidFill>
                  <a:schemeClr val="bg1"/>
                </a:solidFill>
                <a:cs typeface="Arial" panose="020B0604020202020204"/>
              </a:rPr>
              <a:t>To explain how the funds will be allocated and apportioned</a:t>
            </a:r>
          </a:p>
        </p:txBody>
      </p:sp>
    </p:spTree>
    <p:extLst>
      <p:ext uri="{BB962C8B-B14F-4D97-AF65-F5344CB8AC3E}">
        <p14:creationId xmlns:p14="http://schemas.microsoft.com/office/powerpoint/2010/main" val="38194319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B07F6-86D8-49A7-A2B3-B68534219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attending.</a:t>
            </a:r>
          </a:p>
        </p:txBody>
      </p:sp>
    </p:spTree>
    <p:extLst>
      <p:ext uri="{BB962C8B-B14F-4D97-AF65-F5344CB8AC3E}">
        <p14:creationId xmlns:p14="http://schemas.microsoft.com/office/powerpoint/2010/main" val="267173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ACF81-1109-426A-AAC4-5E7B18107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25005"/>
            <a:ext cx="11887200" cy="657438"/>
          </a:xfrm>
        </p:spPr>
        <p:txBody>
          <a:bodyPr>
            <a:noAutofit/>
          </a:bodyPr>
          <a:lstStyle/>
          <a:p>
            <a:r>
              <a:rPr lang="en-US" sz="3600" dirty="0">
                <a:ea typeface="+mj-lt"/>
                <a:cs typeface="+mj-lt"/>
              </a:rPr>
              <a:t>Professional Development and Instructional Materials 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E9318-D5B8-4054-BF1C-AAC6314A5B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137684"/>
            <a:ext cx="5791200" cy="48164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>
              <a:spcBef>
                <a:spcPts val="2400"/>
              </a:spcBef>
            </a:pPr>
            <a:r>
              <a:rPr lang="en-US" sz="2400" dirty="0"/>
              <a:t>Must be standards-aligned</a:t>
            </a:r>
            <a:endParaRPr lang="en-US" sz="2400" dirty="0">
              <a:cs typeface="Arial"/>
            </a:endParaRPr>
          </a:p>
          <a:p>
            <a:pPr lvl="1">
              <a:spcBef>
                <a:spcPts val="2400"/>
              </a:spcBef>
            </a:pPr>
            <a:r>
              <a:rPr lang="en-US" sz="2400" dirty="0"/>
              <a:t>Subject areas: </a:t>
            </a:r>
            <a:endParaRPr lang="en-US" sz="2400" dirty="0">
              <a:cs typeface="Arial"/>
            </a:endParaRPr>
          </a:p>
          <a:p>
            <a:pPr marL="1257300" lvl="2" indent="-342900">
              <a:lnSpc>
                <a:spcPct val="110000"/>
              </a:lnSpc>
              <a:spcAft>
                <a:spcPts val="500"/>
              </a:spcAft>
              <a:buFont typeface="Arial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Visual and performing arts</a:t>
            </a:r>
            <a:endParaRPr lang="en-US" sz="2400" dirty="0">
              <a:solidFill>
                <a:schemeClr val="bg1"/>
              </a:solidFill>
              <a:cs typeface="Arial" panose="020B0604020202020204"/>
            </a:endParaRPr>
          </a:p>
          <a:p>
            <a:pPr marL="1257300" lvl="2" indent="-342900">
              <a:lnSpc>
                <a:spcPct val="110000"/>
              </a:lnSpc>
              <a:spcAft>
                <a:spcPts val="500"/>
              </a:spcAft>
              <a:buFont typeface="Arial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World languages</a:t>
            </a:r>
            <a:endParaRPr lang="en-US" sz="2400" dirty="0">
              <a:solidFill>
                <a:schemeClr val="bg1"/>
              </a:solidFill>
              <a:cs typeface="Arial" panose="020B0604020202020204"/>
            </a:endParaRPr>
          </a:p>
          <a:p>
            <a:pPr marL="1257300" lvl="2" indent="-342900">
              <a:lnSpc>
                <a:spcPct val="110000"/>
              </a:lnSpc>
              <a:spcAft>
                <a:spcPts val="500"/>
              </a:spcAft>
              <a:buFont typeface="Arial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Mathematics </a:t>
            </a:r>
            <a:endParaRPr lang="en-US" sz="2400" dirty="0">
              <a:solidFill>
                <a:schemeClr val="bg1"/>
              </a:solidFill>
              <a:cs typeface="Arial" panose="020B0604020202020204"/>
            </a:endParaRPr>
          </a:p>
          <a:p>
            <a:pPr marL="1257300" lvl="2" indent="-342900">
              <a:lnSpc>
                <a:spcPct val="110000"/>
              </a:lnSpc>
              <a:spcAft>
                <a:spcPts val="500"/>
              </a:spcAft>
              <a:buFont typeface="Arial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Science, including environmental literacy </a:t>
            </a:r>
            <a:endParaRPr lang="en-US" sz="2400" dirty="0">
              <a:solidFill>
                <a:schemeClr val="bg1"/>
              </a:solidFill>
              <a:cs typeface="Arial" panose="020B0604020202020204"/>
            </a:endParaRPr>
          </a:p>
          <a:p>
            <a:pPr marL="1257300" lvl="2" indent="-342900">
              <a:lnSpc>
                <a:spcPct val="110000"/>
              </a:lnSpc>
              <a:spcAft>
                <a:spcPts val="500"/>
              </a:spcAft>
              <a:buFont typeface="Arial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English Language Arts (ELA), including early literacy</a:t>
            </a:r>
            <a:endParaRPr lang="en-US" sz="2400" dirty="0">
              <a:solidFill>
                <a:schemeClr val="bg1"/>
              </a:solidFill>
              <a:cs typeface="Arial" panose="020B0604020202020204"/>
            </a:endParaRPr>
          </a:p>
          <a:p>
            <a:pPr marL="800100" lvl="1" indent="-342900">
              <a:lnSpc>
                <a:spcPct val="160000"/>
              </a:lnSpc>
              <a:spcAft>
                <a:spcPts val="500"/>
              </a:spcAft>
              <a:buFont typeface="Arial"/>
              <a:buChar char="•"/>
            </a:pPr>
            <a:endParaRPr lang="en-US" sz="2400" dirty="0">
              <a:cs typeface="Arial" panose="020B0604020202020204"/>
            </a:endParaRPr>
          </a:p>
          <a:p>
            <a:endParaRPr lang="en-US" sz="2400" dirty="0">
              <a:cs typeface="Arial" panose="020B0604020202020204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6D5AEB-E499-4C94-921D-9AF2C89B3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43600" y="1361853"/>
            <a:ext cx="5852160" cy="38198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800100" lvl="1" indent="-342900">
              <a:buFont typeface="Arial"/>
              <a:buChar char="•"/>
            </a:pPr>
            <a:endParaRPr lang="en-US" sz="2400" dirty="0"/>
          </a:p>
          <a:p>
            <a:pPr marL="800100" lvl="1" indent="-342900">
              <a:buFont typeface="Arial"/>
              <a:buChar char="•"/>
            </a:pPr>
            <a:endParaRPr lang="en-US" sz="2400" dirty="0"/>
          </a:p>
          <a:p>
            <a:pPr marL="800100" lvl="1" indent="-342900">
              <a:lnSpc>
                <a:spcPct val="110000"/>
              </a:lnSpc>
              <a:buFont typeface="Arial"/>
              <a:buChar char="•"/>
            </a:pPr>
            <a:r>
              <a:rPr lang="en-US" sz="2400" dirty="0"/>
              <a:t>Ethnic studies</a:t>
            </a:r>
            <a:endParaRPr lang="en-US" sz="2400" dirty="0">
              <a:cs typeface="Arial"/>
            </a:endParaRPr>
          </a:p>
          <a:p>
            <a:pPr marL="800100" lvl="1" indent="-342900">
              <a:lnSpc>
                <a:spcPct val="110000"/>
              </a:lnSpc>
              <a:buFont typeface="Arial"/>
              <a:buChar char="•"/>
            </a:pPr>
            <a:r>
              <a:rPr lang="en-US" sz="2400" dirty="0"/>
              <a:t>Financial literacy</a:t>
            </a:r>
            <a:endParaRPr lang="en-US" sz="2400" dirty="0">
              <a:cs typeface="Arial"/>
            </a:endParaRPr>
          </a:p>
          <a:p>
            <a:pPr marL="800100" lvl="1" indent="-342900">
              <a:lnSpc>
                <a:spcPct val="110000"/>
              </a:lnSpc>
              <a:buFont typeface="Arial"/>
              <a:buChar char="•"/>
            </a:pPr>
            <a:r>
              <a:rPr lang="en-US" sz="2400" dirty="0"/>
              <a:t>Media literacy </a:t>
            </a:r>
            <a:endParaRPr lang="en-US" sz="2400" dirty="0">
              <a:cs typeface="Arial"/>
            </a:endParaRPr>
          </a:p>
          <a:p>
            <a:pPr marL="800100" lvl="1" indent="-342900">
              <a:lnSpc>
                <a:spcPct val="110000"/>
              </a:lnSpc>
              <a:buFont typeface="Arial"/>
              <a:buChar char="•"/>
            </a:pPr>
            <a:r>
              <a:rPr lang="en-US" sz="2400" dirty="0"/>
              <a:t>Computer science</a:t>
            </a:r>
            <a:endParaRPr lang="en-US" sz="2400" dirty="0">
              <a:cs typeface="Arial"/>
            </a:endParaRPr>
          </a:p>
          <a:p>
            <a:pPr marL="800100" lvl="1" indent="-342900">
              <a:lnSpc>
                <a:spcPct val="110000"/>
              </a:lnSpc>
              <a:buFont typeface="Arial"/>
              <a:buChar char="•"/>
            </a:pPr>
            <a:r>
              <a:rPr lang="en-US" sz="2400" dirty="0"/>
              <a:t>History–social science (HSS)</a:t>
            </a:r>
            <a:endParaRPr lang="en-US" sz="2400" dirty="0"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90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63B15-43B7-F4DE-D01D-97B30C2E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55195"/>
            <a:ext cx="11887200" cy="688956"/>
          </a:xfrm>
        </p:spPr>
        <p:txBody>
          <a:bodyPr>
            <a:normAutofit/>
          </a:bodyPr>
          <a:lstStyle/>
          <a:p>
            <a:r>
              <a:rPr lang="en-US" sz="4000">
                <a:ea typeface="+mj-lt"/>
                <a:cs typeface="+mj-lt"/>
              </a:rPr>
              <a:t>Tools for Local Instructional Materials Adoption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7FEBB-8A34-3A99-8DBD-E257A3DF7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5" y="1378246"/>
            <a:ext cx="10074966" cy="449504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spcAft>
                <a:spcPts val="1000"/>
              </a:spcAft>
            </a:pPr>
            <a:r>
              <a:rPr lang="en-US" sz="2800" dirty="0">
                <a:cs typeface="Arial" panose="020B0604020202020204"/>
              </a:rPr>
              <a:t>Check with county office of education—many produce toolkits for local adoptions</a:t>
            </a:r>
          </a:p>
          <a:p>
            <a:pPr marL="457200" indent="-457200">
              <a:spcAft>
                <a:spcPts val="1000"/>
              </a:spcAft>
            </a:pPr>
            <a:r>
              <a:rPr lang="en-US" sz="2800" dirty="0">
                <a:cs typeface="Arial" panose="020B0604020202020204"/>
              </a:rPr>
              <a:t>Achieve: Toolkit for Evaluating the Alignment of Instructional and Assessment Materials to the Common Core State Standards</a:t>
            </a:r>
          </a:p>
          <a:p>
            <a:pPr marL="457200" indent="-457200">
              <a:spcAft>
                <a:spcPts val="1000"/>
              </a:spcAft>
            </a:pPr>
            <a:r>
              <a:rPr lang="en-US" sz="2800" dirty="0">
                <a:cs typeface="Arial" panose="020B0604020202020204"/>
              </a:rPr>
              <a:t>CCESA TIME Toolkit for science materials</a:t>
            </a:r>
          </a:p>
          <a:p>
            <a:pPr marL="457200" indent="-457200">
              <a:spcAft>
                <a:spcPts val="1000"/>
              </a:spcAft>
            </a:pPr>
            <a:r>
              <a:rPr lang="en-US" sz="2800" dirty="0">
                <a:cs typeface="Arial" panose="020B0604020202020204"/>
              </a:rPr>
              <a:t>State Board of Education (SBE): Guidelines for Piloting Textbooks and Instructional Materials.</a:t>
            </a:r>
          </a:p>
          <a:p>
            <a:pPr marL="0" indent="0">
              <a:buNone/>
            </a:pPr>
            <a:endParaRPr lang="en-US" dirty="0">
              <a:cs typeface="Arial" panose="020B0604020202020204"/>
            </a:endParaRPr>
          </a:p>
          <a:p>
            <a:pPr marL="0" indent="0">
              <a:buNone/>
            </a:pPr>
            <a:endParaRPr lang="en-US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758170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63B15-43B7-F4DE-D01D-97B30C2E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112503"/>
            <a:ext cx="11887200" cy="1325563"/>
          </a:xfrm>
        </p:spPr>
        <p:txBody>
          <a:bodyPr>
            <a:normAutofit/>
          </a:bodyPr>
          <a:lstStyle/>
          <a:p>
            <a:r>
              <a:rPr lang="en-US" sz="4000">
                <a:ea typeface="+mj-lt"/>
                <a:cs typeface="+mj-lt"/>
              </a:rPr>
              <a:t>Visual &amp; Performing Arts – Instructional Materials</a:t>
            </a:r>
            <a:endParaRPr lang="en-US" sz="4000">
              <a:cs typeface="Arial" panose="020B0604020202020204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8A77E0-99EC-D945-D800-395C37C62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5627" y="914401"/>
            <a:ext cx="12048800" cy="5755340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en-US" sz="2800" dirty="0">
                <a:ea typeface="+mn-lt"/>
                <a:cs typeface="+mn-lt"/>
              </a:rPr>
              <a:t>State-level Adoption</a:t>
            </a:r>
            <a:endParaRPr lang="en-US" sz="2800" dirty="0">
              <a:cs typeface="Arial"/>
            </a:endParaRPr>
          </a:p>
          <a:p>
            <a:pPr marL="457200" lvl="1">
              <a:lnSpc>
                <a:spcPct val="100000"/>
              </a:lnSpc>
              <a:spcBef>
                <a:spcPts val="800"/>
              </a:spcBef>
              <a:spcAft>
                <a:spcPts val="200"/>
              </a:spcAft>
              <a:buNone/>
            </a:pPr>
            <a:r>
              <a:rPr lang="en-US" dirty="0">
                <a:ea typeface="+mn-lt"/>
                <a:cs typeface="+mn-lt"/>
              </a:rPr>
              <a:t>Visual Arts</a:t>
            </a:r>
            <a:endParaRPr lang="en-US" dirty="0">
              <a:cs typeface="Arial"/>
            </a:endParaRPr>
          </a:p>
          <a:p>
            <a:pPr marL="800100" lvl="1" indent="-342900">
              <a:lnSpc>
                <a:spcPct val="100000"/>
              </a:lnSpc>
              <a:spcBef>
                <a:spcPts val="800"/>
              </a:spcBef>
              <a:spcAft>
                <a:spcPts val="200"/>
              </a:spcAft>
              <a:buFont typeface="Arial,Sans-Serif" panose="020B0604020202020204" pitchFamily="34" charset="0"/>
            </a:pPr>
            <a:r>
              <a:rPr lang="en-US" i="1" dirty="0">
                <a:ea typeface="+mn-lt"/>
                <a:cs typeface="+mn-lt"/>
              </a:rPr>
              <a:t>FLEX Curriculum</a:t>
            </a:r>
            <a:r>
              <a:rPr lang="en-US" dirty="0">
                <a:ea typeface="+mn-lt"/>
                <a:cs typeface="+mn-lt"/>
              </a:rPr>
              <a:t>, K–8, from the Art of Education University</a:t>
            </a:r>
          </a:p>
          <a:p>
            <a:pPr marL="800100" lvl="1" indent="-34290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Font typeface="Arial,Sans-Serif" panose="020B0604020202020204" pitchFamily="34" charset="0"/>
            </a:pPr>
            <a:r>
              <a:rPr lang="en-US" i="1" dirty="0">
                <a:ea typeface="+mn-lt"/>
                <a:cs typeface="+mn-lt"/>
              </a:rPr>
              <a:t>Explorations in Art</a:t>
            </a:r>
            <a:r>
              <a:rPr lang="en-US" dirty="0">
                <a:ea typeface="+mn-lt"/>
                <a:cs typeface="+mn-lt"/>
              </a:rPr>
              <a:t>, 1–6, from Davis Publications, Inc.</a:t>
            </a:r>
          </a:p>
          <a:p>
            <a:pPr marL="457200" lvl="1">
              <a:lnSpc>
                <a:spcPct val="100000"/>
              </a:lnSpc>
              <a:spcBef>
                <a:spcPts val="800"/>
              </a:spcBef>
              <a:spcAft>
                <a:spcPts val="200"/>
              </a:spcAft>
              <a:buNone/>
            </a:pPr>
            <a:r>
              <a:rPr lang="en-US" dirty="0">
                <a:ea typeface="+mn-lt"/>
                <a:cs typeface="+mn-lt"/>
              </a:rPr>
              <a:t>Music</a:t>
            </a:r>
          </a:p>
          <a:p>
            <a:pPr marL="742950" lvl="1" indent="-28575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Font typeface="Arial,Sans-Serif" panose="020B0604020202020204" pitchFamily="34" charset="0"/>
            </a:pPr>
            <a:r>
              <a:rPr lang="en-US" i="1" dirty="0" err="1">
                <a:ea typeface="+mn-lt"/>
                <a:cs typeface="+mn-lt"/>
              </a:rPr>
              <a:t>QuaverEd</a:t>
            </a:r>
            <a:r>
              <a:rPr lang="en-US" i="1" dirty="0">
                <a:ea typeface="+mn-lt"/>
                <a:cs typeface="+mn-lt"/>
              </a:rPr>
              <a:t> Music</a:t>
            </a:r>
            <a:r>
              <a:rPr lang="en-US" dirty="0">
                <a:ea typeface="+mn-lt"/>
                <a:cs typeface="+mn-lt"/>
              </a:rPr>
              <a:t>,</a:t>
            </a:r>
            <a:r>
              <a:rPr lang="en-US" i="1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</a:rPr>
              <a:t>K–5, from </a:t>
            </a:r>
            <a:r>
              <a:rPr lang="en-US" dirty="0" err="1">
                <a:ea typeface="+mn-lt"/>
                <a:cs typeface="+mn-lt"/>
              </a:rPr>
              <a:t>QuaverEd</a:t>
            </a:r>
            <a:r>
              <a:rPr lang="en-US" dirty="0">
                <a:ea typeface="+mn-lt"/>
                <a:cs typeface="+mn-lt"/>
              </a:rPr>
              <a:t>, Inc.</a:t>
            </a:r>
            <a:r>
              <a:rPr lang="en-US" i="1" dirty="0">
                <a:ea typeface="+mn-lt"/>
                <a:cs typeface="+mn-lt"/>
              </a:rPr>
              <a:t> 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</a:pPr>
            <a:endParaRPr lang="en-US" sz="2800" i="1" dirty="0"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>
                <a:cs typeface="Arial"/>
              </a:rPr>
              <a:t>Local Arts Adoptions</a:t>
            </a:r>
            <a:r>
              <a:rPr lang="en-US" sz="2800" dirty="0">
                <a:ea typeface="+mn-lt"/>
                <a:cs typeface="+mn-lt"/>
              </a:rPr>
              <a:t> </a:t>
            </a:r>
            <a:endParaRPr lang="en-US" sz="2800" i="1" dirty="0">
              <a:cs typeface="Arial"/>
            </a:endParaRPr>
          </a:p>
          <a:p>
            <a:pPr marL="800100" lvl="1" indent="-342900">
              <a:lnSpc>
                <a:spcPct val="110000"/>
              </a:lnSpc>
              <a:buAutoNum type="arabicPeriod"/>
            </a:pPr>
            <a:r>
              <a:rPr lang="en-US" dirty="0">
                <a:ea typeface="+mn-lt"/>
                <a:cs typeface="+mn-lt"/>
              </a:rPr>
              <a:t>Build a Team</a:t>
            </a:r>
          </a:p>
          <a:p>
            <a:pPr marL="800100" lvl="1" indent="-342900">
              <a:lnSpc>
                <a:spcPct val="110000"/>
              </a:lnSpc>
              <a:buAutoNum type="arabicPeriod"/>
            </a:pPr>
            <a:r>
              <a:rPr lang="en-US" dirty="0">
                <a:ea typeface="+mn-lt"/>
                <a:cs typeface="+mn-lt"/>
              </a:rPr>
              <a:t>Assess Needs</a:t>
            </a:r>
          </a:p>
          <a:p>
            <a:pPr marL="800100" lvl="1" indent="-342900">
              <a:lnSpc>
                <a:spcPct val="110000"/>
              </a:lnSpc>
              <a:buAutoNum type="arabicPeriod"/>
            </a:pPr>
            <a:r>
              <a:rPr lang="en-US" dirty="0">
                <a:ea typeface="+mn-lt"/>
                <a:cs typeface="+mn-lt"/>
              </a:rPr>
              <a:t>Develop the Tool(s)</a:t>
            </a:r>
          </a:p>
          <a:p>
            <a:pPr marL="800100" lvl="1" indent="-342900">
              <a:lnSpc>
                <a:spcPct val="110000"/>
              </a:lnSpc>
              <a:buAutoNum type="arabicPeriod"/>
            </a:pPr>
            <a:r>
              <a:rPr lang="en-US" dirty="0">
                <a:ea typeface="+mn-lt"/>
                <a:cs typeface="+mn-lt"/>
              </a:rPr>
              <a:t>Compare and Contrast</a:t>
            </a:r>
          </a:p>
          <a:p>
            <a:pPr marL="800100" lvl="1" indent="-342900">
              <a:lnSpc>
                <a:spcPct val="110000"/>
              </a:lnSpc>
              <a:buAutoNum type="arabicPeriod"/>
            </a:pPr>
            <a:r>
              <a:rPr lang="en-US" dirty="0">
                <a:ea typeface="+mn-lt"/>
                <a:cs typeface="+mn-lt"/>
              </a:rPr>
              <a:t>Evaluate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>
              <a:cs typeface="Arial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</a:pPr>
            <a:endParaRPr lang="en-US" sz="2400" dirty="0">
              <a:cs typeface="Arial"/>
            </a:endParaRPr>
          </a:p>
          <a:p>
            <a:endParaRPr lang="en-US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6972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71C34-040B-4B2E-A8C3-038CE0F48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62592"/>
            <a:ext cx="12192000" cy="848623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+mj-lt"/>
                <a:cs typeface="+mj-lt"/>
              </a:rPr>
              <a:t>Visual &amp; Performing Arts – Professional Development</a:t>
            </a:r>
            <a:br>
              <a:rPr lang="en-US" dirty="0">
                <a:cs typeface="Arial" panose="020B0604020202020204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369F6-CA25-464F-8301-3697527C9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317" y="1755116"/>
            <a:ext cx="10613366" cy="3347768"/>
          </a:xfrm>
        </p:spPr>
        <p:txBody>
          <a:bodyPr/>
          <a:lstStyle/>
          <a:p>
            <a:pPr marL="0" indent="0">
              <a:spcAft>
                <a:spcPts val="1000"/>
              </a:spcAft>
              <a:buNone/>
            </a:pPr>
            <a:r>
              <a:rPr lang="en-US" sz="2800" dirty="0">
                <a:cs typeface="Arial" panose="020B0604020202020204"/>
              </a:rPr>
              <a:t>Arts Professional Learning Curriculum Areas Web Page</a:t>
            </a:r>
            <a:endParaRPr lang="en-US" sz="2800" dirty="0"/>
          </a:p>
          <a:p>
            <a:pPr lvl="2" indent="-457200">
              <a:spcAft>
                <a:spcPts val="500"/>
              </a:spcAft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Professional Learning tab</a:t>
            </a:r>
          </a:p>
          <a:p>
            <a:pPr marL="1828800" lvl="2" indent="-457200">
              <a:spcAft>
                <a:spcPts val="5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Resources for professional learning</a:t>
            </a:r>
            <a:endParaRPr lang="en-US" sz="2800" dirty="0">
              <a:solidFill>
                <a:schemeClr val="bg1"/>
              </a:solidFill>
              <a:cs typeface="Arial" panose="020B0604020202020204"/>
            </a:endParaRPr>
          </a:p>
          <a:p>
            <a:pPr marL="1828800" lvl="2" indent="-457200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bg1"/>
                </a:solidFill>
                <a:ea typeface="+mn-lt"/>
                <a:cs typeface="+mn-lt"/>
              </a:rPr>
              <a:t>Partnerships and organizations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167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63B15-43B7-F4DE-D01D-97B30C2E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0658"/>
            <a:ext cx="11887200" cy="688956"/>
          </a:xfrm>
        </p:spPr>
        <p:txBody>
          <a:bodyPr>
            <a:normAutofit/>
          </a:bodyPr>
          <a:lstStyle/>
          <a:p>
            <a:r>
              <a:rPr lang="en-US" sz="4000" dirty="0">
                <a:ea typeface="+mj-lt"/>
                <a:cs typeface="+mj-lt"/>
              </a:rPr>
              <a:t>English Language Arts – Instructional Materials </a:t>
            </a:r>
            <a:endParaRPr lang="en-US" sz="4000" dirty="0">
              <a:cs typeface="Arial" panose="020B060402020202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7FEBB-8A34-3A99-8DBD-E257A3DF7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164" y="997246"/>
            <a:ext cx="11567917" cy="493954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25425" indent="-225425"/>
            <a:r>
              <a:rPr lang="en-US" sz="2400" dirty="0">
                <a:cs typeface="Arial"/>
              </a:rPr>
              <a:t>Chapter 12 of the </a:t>
            </a:r>
            <a:r>
              <a:rPr lang="en-US" sz="2400" i="1" dirty="0">
                <a:cs typeface="Arial"/>
              </a:rPr>
              <a:t>English Language Arts/English Language Development </a:t>
            </a:r>
            <a:r>
              <a:rPr lang="en-US" sz="2400" dirty="0">
                <a:cs typeface="Arial"/>
              </a:rPr>
              <a:t>(</a:t>
            </a:r>
            <a:r>
              <a:rPr lang="en-US" sz="2400" i="1" dirty="0">
                <a:cs typeface="Arial"/>
              </a:rPr>
              <a:t>ELA/ELD) Framework</a:t>
            </a:r>
            <a:endParaRPr lang="en-US" sz="2400" dirty="0">
              <a:cs typeface="Arial"/>
            </a:endParaRPr>
          </a:p>
          <a:p>
            <a:pPr>
              <a:lnSpc>
                <a:spcPct val="100000"/>
              </a:lnSpc>
            </a:pPr>
            <a:r>
              <a:rPr lang="en-US" sz="2400" dirty="0"/>
              <a:t>2015 English Language Arts/English Language Development Instructional Materials Adoption (K–8) </a:t>
            </a:r>
            <a:endParaRPr lang="en-US" sz="2400" dirty="0">
              <a:cs typeface="Arial"/>
            </a:endParaRPr>
          </a:p>
          <a:p>
            <a:pPr lvl="1">
              <a:lnSpc>
                <a:spcPct val="100000"/>
              </a:lnSpc>
              <a:buNone/>
            </a:pPr>
            <a:r>
              <a:rPr lang="en-US" sz="2400" dirty="0">
                <a:ea typeface="+mn-lt"/>
                <a:cs typeface="+mn-lt"/>
              </a:rPr>
              <a:t>Program 1: Basic ELA </a:t>
            </a:r>
          </a:p>
          <a:p>
            <a:pPr lvl="1">
              <a:lnSpc>
                <a:spcPct val="100000"/>
              </a:lnSpc>
              <a:buNone/>
            </a:pPr>
            <a:r>
              <a:rPr lang="en-US" sz="2400" dirty="0">
                <a:cs typeface="Arial"/>
              </a:rPr>
              <a:t>Program 2: Basic ELA/ELD</a:t>
            </a:r>
          </a:p>
          <a:p>
            <a:pPr lvl="1">
              <a:lnSpc>
                <a:spcPct val="100000"/>
              </a:lnSpc>
              <a:buNone/>
            </a:pPr>
            <a:r>
              <a:rPr lang="en-US" sz="2400" dirty="0">
                <a:ea typeface="+mj-lt"/>
                <a:cs typeface="+mj-lt"/>
              </a:rPr>
              <a:t>Program 3: Basic Biliteracy</a:t>
            </a:r>
          </a:p>
          <a:p>
            <a:pPr lvl="1">
              <a:lnSpc>
                <a:spcPct val="100000"/>
              </a:lnSpc>
              <a:buNone/>
            </a:pPr>
            <a:r>
              <a:rPr lang="en-US" sz="2400" dirty="0">
                <a:ea typeface="+mj-lt"/>
                <a:cs typeface="+mj-lt"/>
              </a:rPr>
              <a:t>Program 4: Intensive Intervention ELA</a:t>
            </a:r>
          </a:p>
          <a:p>
            <a:pPr lvl="1">
              <a:lnSpc>
                <a:spcPct val="100000"/>
              </a:lnSpc>
              <a:spcAft>
                <a:spcPts val="1000"/>
              </a:spcAft>
              <a:buNone/>
            </a:pPr>
            <a:r>
              <a:rPr lang="en-US" sz="2400" dirty="0">
                <a:ea typeface="+mj-lt"/>
                <a:cs typeface="+mj-lt"/>
              </a:rPr>
              <a:t>Program 5: Specialized ELD</a:t>
            </a:r>
            <a:endParaRPr lang="en-US" sz="2400" i="1" dirty="0">
              <a:ea typeface="+mj-lt"/>
              <a:cs typeface="+mj-lt"/>
            </a:endParaRPr>
          </a:p>
          <a:p>
            <a:r>
              <a:rPr lang="en-US" sz="2400" dirty="0">
                <a:ea typeface="+mj-lt"/>
                <a:cs typeface="+mj-lt"/>
              </a:rPr>
              <a:t>California</a:t>
            </a:r>
            <a:r>
              <a:rPr lang="en-US" sz="2400" dirty="0">
                <a:ea typeface="+mn-lt"/>
                <a:cs typeface="+mn-lt"/>
              </a:rPr>
              <a:t> Digital Learning Integration and Standards Guidance</a:t>
            </a:r>
            <a:endParaRPr lang="en-US" sz="2400" dirty="0"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3975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ACF81-1109-426A-AAC4-5E7B18107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153948"/>
            <a:ext cx="11887200" cy="1325563"/>
          </a:xfrm>
        </p:spPr>
        <p:txBody>
          <a:bodyPr>
            <a:noAutofit/>
          </a:bodyPr>
          <a:lstStyle/>
          <a:p>
            <a:r>
              <a:rPr lang="en-US" sz="4000" dirty="0">
                <a:ea typeface="+mj-lt"/>
                <a:cs typeface="+mj-lt"/>
              </a:rPr>
              <a:t>English Language Arts – Professional Development</a:t>
            </a:r>
            <a:endParaRPr lang="en-US" sz="4000" dirty="0">
              <a:cs typeface="Arial" panose="020B0604020202020204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AFF8780-444D-2047-F31E-BE25C345F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325" y="1171615"/>
            <a:ext cx="11887200" cy="501590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400" dirty="0">
                <a:cs typeface="Arial" panose="020B0604020202020204"/>
              </a:rPr>
              <a:t>English Language Arts Professional Learning Curriculum Area Web Page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400" dirty="0">
                <a:cs typeface="Arial" panose="020B0604020202020204"/>
              </a:rPr>
              <a:t>English Language Arts Guidance</a:t>
            </a:r>
          </a:p>
          <a:p>
            <a:pPr marL="1371600" lvl="1" indent="-457200">
              <a:lnSpc>
                <a:spcPct val="100000"/>
              </a:lnSpc>
              <a:spcBef>
                <a:spcPts val="600"/>
              </a:spcBef>
              <a:buFont typeface="Courier New" panose="020B0604020202020204" pitchFamily="34" charset="0"/>
              <a:buChar char="o"/>
            </a:pPr>
            <a:r>
              <a:rPr lang="en-US" sz="2400" dirty="0">
                <a:cs typeface="Arial" panose="020B0604020202020204"/>
              </a:rPr>
              <a:t>State Literacy Plan</a:t>
            </a:r>
          </a:p>
          <a:p>
            <a:pPr marL="1371600" lvl="1" indent="-457200">
              <a:lnSpc>
                <a:spcPct val="100000"/>
              </a:lnSpc>
              <a:spcBef>
                <a:spcPts val="600"/>
              </a:spcBef>
              <a:buFont typeface="Courier New" panose="020B0604020202020204" pitchFamily="34" charset="0"/>
              <a:buChar char="o"/>
            </a:pPr>
            <a:r>
              <a:rPr lang="en-US" sz="2400" dirty="0">
                <a:cs typeface="Arial" panose="020B0604020202020204"/>
              </a:rPr>
              <a:t>Literacy Resources Repository </a:t>
            </a:r>
            <a:r>
              <a:rPr lang="en-US" sz="2400" dirty="0">
                <a:ea typeface="+mn-lt"/>
                <a:cs typeface="+mn-lt"/>
              </a:rPr>
              <a:t>on California Educators Together</a:t>
            </a:r>
            <a:endParaRPr lang="en-US" sz="2400" dirty="0">
              <a:cs typeface="Arial"/>
            </a:endParaRPr>
          </a:p>
          <a:p>
            <a:pPr marL="1371600" lvl="1" indent="-457200">
              <a:lnSpc>
                <a:spcPct val="100000"/>
              </a:lnSpc>
              <a:spcBef>
                <a:spcPts val="600"/>
              </a:spcBef>
              <a:buFont typeface="Courier New" panose="020B0604020202020204" pitchFamily="34" charset="0"/>
              <a:buChar char="o"/>
            </a:pPr>
            <a:r>
              <a:rPr lang="en-US" sz="2400" dirty="0">
                <a:cs typeface="Arial"/>
              </a:rPr>
              <a:t>Literacy Knowledge-Building Video Series</a:t>
            </a:r>
          </a:p>
          <a:p>
            <a:pPr marL="731520" lvl="1">
              <a:lnSpc>
                <a:spcPct val="100000"/>
              </a:lnSpc>
              <a:spcBef>
                <a:spcPts val="1200"/>
              </a:spcBef>
            </a:pPr>
            <a:r>
              <a:rPr lang="en-US" sz="2400" dirty="0">
                <a:cs typeface="Arial"/>
              </a:rPr>
              <a:t>Information on Assessment and Accountability</a:t>
            </a:r>
          </a:p>
          <a:p>
            <a:pPr marL="731520" lvl="1">
              <a:lnSpc>
                <a:spcPct val="100000"/>
              </a:lnSpc>
              <a:spcAft>
                <a:spcPts val="2000"/>
              </a:spcAft>
            </a:pPr>
            <a:r>
              <a:rPr lang="en-US" sz="2400" dirty="0">
                <a:cs typeface="Arial"/>
              </a:rPr>
              <a:t>Organizations and partnerships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ea typeface="+mn-lt"/>
                <a:cs typeface="+mn-lt"/>
              </a:rPr>
              <a:t>Listserv: </a:t>
            </a:r>
            <a:r>
              <a:rPr lang="en-US" sz="2400" u="sng" dirty="0">
                <a:ea typeface="+mn-lt"/>
                <a:cs typeface="+mn-lt"/>
                <a:hlinkClick r:id="rId3"/>
              </a:rPr>
              <a:t>join-cde-literacy@mlist.cde.ca.gov</a:t>
            </a:r>
            <a:endParaRPr lang="en-US" sz="2400" dirty="0">
              <a:cs typeface="Arial" panose="020B0604020202020204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ea typeface="+mn-lt"/>
                <a:cs typeface="+mn-lt"/>
              </a:rPr>
              <a:t>Twitter: @</a:t>
            </a:r>
            <a:r>
              <a:rPr lang="en-US" sz="2400" dirty="0" err="1">
                <a:ea typeface="+mn-lt"/>
                <a:cs typeface="+mn-lt"/>
              </a:rPr>
              <a:t>CaProfLearning</a:t>
            </a:r>
            <a:endParaRPr lang="en-US" sz="2400" dirty="0">
              <a:cs typeface="Arial" panose="020B060402020202020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ea typeface="+mn-lt"/>
                <a:cs typeface="+mn-lt"/>
              </a:rPr>
              <a:t>Recommended Literature List</a:t>
            </a:r>
            <a:endParaRPr lang="en-US" sz="2400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64235647"/>
      </p:ext>
    </p:extLst>
  </p:cSld>
  <p:clrMapOvr>
    <a:masterClrMapping/>
  </p:clrMapOvr>
</p:sld>
</file>

<file path=ppt/theme/theme1.xml><?xml version="1.0" encoding="utf-8"?>
<a:theme xmlns:a="http://schemas.openxmlformats.org/drawingml/2006/main" name="CDE Set 1">
  <a:themeElements>
    <a:clrScheme name="CDE Se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DE Set 2">
  <a:themeElements>
    <a:clrScheme name="CDE S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C4A6D"/>
      </a:hlink>
      <a:folHlink>
        <a:srgbClr val="0C4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DE Set 3">
  <a:themeElements>
    <a:clrScheme name="Custom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DE Set 4">
  <a:themeElements>
    <a:clrScheme name="CDE S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C4A6D"/>
      </a:hlink>
      <a:folHlink>
        <a:srgbClr val="0C4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DE Set 5">
  <a:themeElements>
    <a:clrScheme name="Custom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DE Set 6">
  <a:themeElements>
    <a:clrScheme name="CDE S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C4A6D"/>
      </a:hlink>
      <a:folHlink>
        <a:srgbClr val="0C4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DE Set 7">
  <a:themeElements>
    <a:clrScheme name="CDE Se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54ddd65-a5b1-4159-8c8e-f8b6e560b733" xsi:nil="true"/>
    <_Flow_SignoffStatus xmlns="fcc10b13-693b-4108-82e6-a022af39983a" xsi:nil="true"/>
    <lcf76f155ced4ddcb4097134ff3c332f xmlns="fcc10b13-693b-4108-82e6-a022af39983a">
      <Terms xmlns="http://schemas.microsoft.com/office/infopath/2007/PartnerControls"/>
    </lcf76f155ced4ddcb4097134ff3c332f>
    <SharedWithUsers xmlns="3d27bdd8-aa24-4715-8252-5cc1057583fa">
      <UserInfo>
        <DisplayName>Jennifer Bentley</DisplayName>
        <AccountId>73</AccountId>
        <AccountType/>
      </UserInfo>
      <UserInfo>
        <DisplayName>Emily Oliva</DisplayName>
        <AccountId>22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C73F3F21E3504F9B97B2424931F5F3" ma:contentTypeVersion="22" ma:contentTypeDescription="Create a new document." ma:contentTypeScope="" ma:versionID="d73d5de702535f34de8901bcdfffca1e">
  <xsd:schema xmlns:xsd="http://www.w3.org/2001/XMLSchema" xmlns:xs="http://www.w3.org/2001/XMLSchema" xmlns:p="http://schemas.microsoft.com/office/2006/metadata/properties" xmlns:ns2="fcc10b13-693b-4108-82e6-a022af39983a" xmlns:ns3="3d27bdd8-aa24-4715-8252-5cc1057583fa" xmlns:ns4="a54ddd65-a5b1-4159-8c8e-f8b6e560b733" targetNamespace="http://schemas.microsoft.com/office/2006/metadata/properties" ma:root="true" ma:fieldsID="eba6ab273ba880ae57f157431c48153b" ns2:_="" ns3:_="" ns4:_="">
    <xsd:import namespace="fcc10b13-693b-4108-82e6-a022af39983a"/>
    <xsd:import namespace="3d27bdd8-aa24-4715-8252-5cc1057583fa"/>
    <xsd:import namespace="a54ddd65-a5b1-4159-8c8e-f8b6e560b7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_Flow_SignoffStatu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c10b13-693b-4108-82e6-a022af3998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Flow_SignoffStatus" ma:index="10" nillable="true" ma:displayName="Sign-off status" ma:internalName="Sign_x002d_off_x0020_status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c2487d89-012e-44bc-975c-10dd49798f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27bdd8-aa24-4715-8252-5cc1057583f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4ddd65-a5b1-4159-8c8e-f8b6e560b733" elementFormDefault="qualified">
    <xsd:import namespace="http://schemas.microsoft.com/office/2006/documentManagement/types"/>
    <xsd:import namespace="http://schemas.microsoft.com/office/infopath/2007/PartnerControls"/>
    <xsd:element name="TaxCatchAll" ma:index="26" nillable="true" ma:displayName="Taxonomy Catch All Column" ma:hidden="true" ma:list="{134fd93f-5071-4d8d-a93d-5d6cf665368b}" ma:internalName="TaxCatchAll" ma:showField="CatchAllData" ma:web="a54ddd65-a5b1-4159-8c8e-f8b6e560b7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6468F2-A97B-46B8-89B3-98D2DE9DA4FE}">
  <ds:schemaRefs>
    <ds:schemaRef ds:uri="3d27bdd8-aa24-4715-8252-5cc1057583fa"/>
    <ds:schemaRef ds:uri="http://schemas.microsoft.com/office/2006/documentManagement/types"/>
    <ds:schemaRef ds:uri="http://schemas.openxmlformats.org/package/2006/metadata/core-properties"/>
    <ds:schemaRef ds:uri="fcc10b13-693b-4108-82e6-a022af39983a"/>
    <ds:schemaRef ds:uri="http://purl.org/dc/dcmitype/"/>
    <ds:schemaRef ds:uri="http://schemas.microsoft.com/office/infopath/2007/PartnerControls"/>
    <ds:schemaRef ds:uri="a54ddd65-a5b1-4159-8c8e-f8b6e560b733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AE78FCA-6703-482D-9721-192476C171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608CF5-A6C1-43A3-A3B6-CB35E4662B67}">
  <ds:schemaRefs>
    <ds:schemaRef ds:uri="3d27bdd8-aa24-4715-8252-5cc1057583fa"/>
    <ds:schemaRef ds:uri="a54ddd65-a5b1-4159-8c8e-f8b6e560b733"/>
    <ds:schemaRef ds:uri="fcc10b13-693b-4108-82e6-a022af39983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</TotalTime>
  <Words>1529</Words>
  <Application>Microsoft Office PowerPoint</Application>
  <PresentationFormat>Widescreen</PresentationFormat>
  <Paragraphs>280</Paragraphs>
  <Slides>30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30</vt:i4>
      </vt:variant>
    </vt:vector>
  </HeadingPairs>
  <TitlesOfParts>
    <vt:vector size="42" baseType="lpstr">
      <vt:lpstr>Arial</vt:lpstr>
      <vt:lpstr>Arial,Sans-Serif</vt:lpstr>
      <vt:lpstr>Calibri</vt:lpstr>
      <vt:lpstr>Courier New</vt:lpstr>
      <vt:lpstr>Courier New,monospace</vt:lpstr>
      <vt:lpstr>CDE Set 1</vt:lpstr>
      <vt:lpstr>CDE Set 2</vt:lpstr>
      <vt:lpstr>CDE Set 3</vt:lpstr>
      <vt:lpstr>CDE Set 4</vt:lpstr>
      <vt:lpstr>CDE Set 5</vt:lpstr>
      <vt:lpstr>CDE Set 6</vt:lpstr>
      <vt:lpstr>CDE Set 7</vt:lpstr>
      <vt:lpstr>Block Grant Funding Options for Professional Development &amp; Instructional Materials  October 2022</vt:lpstr>
      <vt:lpstr> AB 181/185 Omnibus Education Trailer Bill </vt:lpstr>
      <vt:lpstr>Webinar Goals</vt:lpstr>
      <vt:lpstr>Professional Development and Instructional Materials  </vt:lpstr>
      <vt:lpstr>Tools for Local Instructional Materials Adoption</vt:lpstr>
      <vt:lpstr>Visual &amp; Performing Arts – Instructional Materials</vt:lpstr>
      <vt:lpstr>Visual &amp; Performing Arts – Professional Development </vt:lpstr>
      <vt:lpstr>English Language Arts – Instructional Materials </vt:lpstr>
      <vt:lpstr>English Language Arts – Professional Development</vt:lpstr>
      <vt:lpstr>World Languages – Instructional Materials</vt:lpstr>
      <vt:lpstr>World Languages – Professional Development</vt:lpstr>
      <vt:lpstr>Science – Instructional Materials</vt:lpstr>
      <vt:lpstr>Science – Professional Development</vt:lpstr>
      <vt:lpstr>Media Literacy – Instructional Materials</vt:lpstr>
      <vt:lpstr>Media Literacy – Professional Development </vt:lpstr>
      <vt:lpstr>History–Social Science – Instructional Materials</vt:lpstr>
      <vt:lpstr>History–Social Science – Professional Development</vt:lpstr>
      <vt:lpstr>Financial Literacy – Instructional Materials and Professional Development</vt:lpstr>
      <vt:lpstr>Ethnic Studies </vt:lpstr>
      <vt:lpstr>Ethnic Studies – Professional Development</vt:lpstr>
      <vt:lpstr>Computer Science – Instructional Materials</vt:lpstr>
      <vt:lpstr>Computer Science – Professional Development</vt:lpstr>
      <vt:lpstr>Mathematics – Instructional Materials</vt:lpstr>
      <vt:lpstr>Mathematics – Professional Development</vt:lpstr>
      <vt:lpstr>All Content Areas – Professional Development</vt:lpstr>
      <vt:lpstr>Allocations &amp; Apportionments (1)</vt:lpstr>
      <vt:lpstr>Allocations &amp; Apportionments (2)</vt:lpstr>
      <vt:lpstr>Additional CDE Resources</vt:lpstr>
      <vt:lpstr>Q &amp; A </vt:lpstr>
      <vt:lpstr>Thank you for attending.</vt:lpstr>
    </vt:vector>
  </TitlesOfParts>
  <Company>California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AMIM Block Grant Webinar 2  PowerPoint - Curriculum Frameworks and Instructional Resources (CA Intranet)</dc:title>
  <dc:subject>Block Grant Funding Options for Professional Development &amp; Instructional Materials.</dc:subject>
  <dc:creator>CDE</dc:creator>
  <cp:lastModifiedBy>Terri Yan</cp:lastModifiedBy>
  <cp:revision>82</cp:revision>
  <dcterms:created xsi:type="dcterms:W3CDTF">2020-08-25T03:09:04Z</dcterms:created>
  <dcterms:modified xsi:type="dcterms:W3CDTF">2022-11-01T16:27:31Z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0x010100EDC73F3F21E3504F9B97B2424931F5F3</vt:lpwstr>
  </property>
  <property fmtid="{D5CDD505-2E9C-101B-9397-08002B2CF9AE}" pid="3" name="MediaServiceImageTags">
    <vt:lpwstr/>
  </property>
</Properties>
</file>