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5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6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4"/>
    <p:sldMasterId id="2147483659" r:id="rId5"/>
    <p:sldMasterId id="2147483648" r:id="rId6"/>
    <p:sldMasterId id="2147483664" r:id="rId7"/>
    <p:sldMasterId id="2147483671" r:id="rId8"/>
    <p:sldMasterId id="2147483676" r:id="rId9"/>
    <p:sldMasterId id="2147483681" r:id="rId10"/>
  </p:sldMasterIdLst>
  <p:notesMasterIdLst>
    <p:notesMasterId r:id="rId32"/>
  </p:notesMasterIdLst>
  <p:handoutMasterIdLst>
    <p:handoutMasterId r:id="rId33"/>
  </p:handoutMasterIdLst>
  <p:sldIdLst>
    <p:sldId id="256" r:id="rId11"/>
    <p:sldId id="277" r:id="rId12"/>
    <p:sldId id="265" r:id="rId13"/>
    <p:sldId id="296" r:id="rId14"/>
    <p:sldId id="297" r:id="rId15"/>
    <p:sldId id="298" r:id="rId16"/>
    <p:sldId id="299" r:id="rId17"/>
    <p:sldId id="300" r:id="rId18"/>
    <p:sldId id="301" r:id="rId19"/>
    <p:sldId id="274" r:id="rId20"/>
    <p:sldId id="302" r:id="rId21"/>
    <p:sldId id="303" r:id="rId22"/>
    <p:sldId id="304" r:id="rId23"/>
    <p:sldId id="305" r:id="rId24"/>
    <p:sldId id="269" r:id="rId25"/>
    <p:sldId id="276" r:id="rId26"/>
    <p:sldId id="295" r:id="rId27"/>
    <p:sldId id="294" r:id="rId28"/>
    <p:sldId id="278" r:id="rId29"/>
    <p:sldId id="273" r:id="rId30"/>
    <p:sldId id="259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FCFAFA"/>
    <a:srgbClr val="0C4A6D"/>
    <a:srgbClr val="ED8B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4" autoAdjust="0"/>
    <p:restoredTop sz="69939" autoAdjust="0"/>
  </p:normalViewPr>
  <p:slideViewPr>
    <p:cSldViewPr snapToGrid="0">
      <p:cViewPr varScale="1">
        <p:scale>
          <a:sx n="63" d="100"/>
          <a:sy n="63" d="100"/>
        </p:scale>
        <p:origin x="84" y="156"/>
      </p:cViewPr>
      <p:guideLst/>
    </p:cSldViewPr>
  </p:slideViewPr>
  <p:outlineViewPr>
    <p:cViewPr>
      <p:scale>
        <a:sx n="33" d="100"/>
        <a:sy n="33" d="100"/>
      </p:scale>
      <p:origin x="0" y="-32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40" Type="http://schemas.microsoft.com/office/2018/10/relationships/authors" Target="NUL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931343-2F6C-4EC9-9DC2-9270877BDB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7EEC52-11A2-463D-8A0E-792EF2BC214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8BE69-669F-416A-93EF-12E394687B13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2C21C6-577A-414D-80D9-7CC98EBCB7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581264-43C8-4B2A-8249-E8564476D45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29019-704D-4805-9B43-8A1089A6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462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10321-FE7C-41D5-A6A6-9361CA1AFD5B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2AC79-A108-4FDF-A0BE-96CEB0D6F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69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4832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065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52AC79-A108-4FDF-A0BE-96CEB0D6FF0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52334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203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33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11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7405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52AC79-A108-4FDF-A0BE-96CEB0D6FF0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9381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52AC79-A108-4FDF-A0BE-96CEB0D6FF0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64002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1352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52AC79-A108-4FDF-A0BE-96CEB0D6FF0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4541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52AC79-A108-4FDF-A0BE-96CEB0D6FF0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4776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E4EA3A2-1F8E-4D59-8CCD-ADE780EA398C}"/>
              </a:ext>
            </a:extLst>
          </p:cNvPr>
          <p:cNvSpPr>
            <a:spLocks/>
          </p:cNvSpPr>
          <p:nvPr userDrawn="1"/>
        </p:nvSpPr>
        <p:spPr>
          <a:xfrm>
            <a:off x="1514475" y="5057774"/>
            <a:ext cx="10677525" cy="4095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official seal of the California Department of Education">
            <a:extLst>
              <a:ext uri="{FF2B5EF4-FFF2-40B4-BE49-F238E27FC236}">
                <a16:creationId xmlns:a16="http://schemas.microsoft.com/office/drawing/2014/main" id="{229AE4EE-F2AE-45EA-8EDB-B364C7286B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1319" y="3900876"/>
            <a:ext cx="2355839" cy="23803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B3E5DD-A548-4B13-B011-AD7381826A90}"/>
              </a:ext>
            </a:extLst>
          </p:cNvPr>
          <p:cNvSpPr txBox="1"/>
          <p:nvPr userDrawn="1"/>
        </p:nvSpPr>
        <p:spPr>
          <a:xfrm>
            <a:off x="3500437" y="5705051"/>
            <a:ext cx="8477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CALIFORNIA DEPARTMENT OF EDUCATION</a:t>
            </a:r>
          </a:p>
          <a:p>
            <a:pPr algn="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Tony Thurmond, State Superintendent of Public Instruction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2867816" y="1390650"/>
            <a:ext cx="9153525" cy="3347821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4048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43729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32188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458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12507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54873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4200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308046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0759337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0923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99724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907964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160447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471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233966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511687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300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96593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3AD4EE-96A0-47EB-98B5-2F81433D008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131888" y="1795463"/>
            <a:ext cx="6988175" cy="47942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2672443"/>
            <a:ext cx="5852160" cy="2966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2672443"/>
            <a:ext cx="5852160" cy="296635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46D5569-5F91-4D7C-AF8D-7E1CA6CE057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938338" y="5768975"/>
            <a:ext cx="7640637" cy="4032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0874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32449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 descr="The official seal of the California Department of Education">
            <a:extLst>
              <a:ext uri="{FF2B5EF4-FFF2-40B4-BE49-F238E27FC236}">
                <a16:creationId xmlns:a16="http://schemas.microsoft.com/office/drawing/2014/main" id="{9327F4AD-5BBF-43C4-AF18-70C77C9617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18081" y="2448361"/>
            <a:ext cx="2355839" cy="2380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991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CC35A081-3005-4A0A-8613-6F350DD754D9}"/>
              </a:ext>
            </a:extLst>
          </p:cNvPr>
          <p:cNvGrpSpPr/>
          <p:nvPr userDrawn="1"/>
        </p:nvGrpSpPr>
        <p:grpSpPr>
          <a:xfrm>
            <a:off x="0" y="990600"/>
            <a:ext cx="12192000" cy="4645492"/>
            <a:chOff x="0" y="990600"/>
            <a:chExt cx="12192000" cy="464549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4EA3A2-1F8E-4D59-8CCD-ADE780EA398C}"/>
                </a:ext>
              </a:extLst>
            </p:cNvPr>
            <p:cNvSpPr>
              <a:spLocks/>
            </p:cNvSpPr>
            <p:nvPr userDrawn="1"/>
          </p:nvSpPr>
          <p:spPr>
            <a:xfrm>
              <a:off x="0" y="990600"/>
              <a:ext cx="12191999" cy="4462612"/>
            </a:xfrm>
            <a:prstGeom prst="rect">
              <a:avLst/>
            </a:prstGeom>
            <a:solidFill>
              <a:srgbClr val="0C4A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58AE10-268E-471E-AD35-10FC854F29EF}"/>
                </a:ext>
              </a:extLst>
            </p:cNvPr>
            <p:cNvSpPr>
              <a:spLocks/>
            </p:cNvSpPr>
            <p:nvPr userDrawn="1"/>
          </p:nvSpPr>
          <p:spPr>
            <a:xfrm>
              <a:off x="1" y="5453212"/>
              <a:ext cx="12191999" cy="182880"/>
            </a:xfrm>
            <a:prstGeom prst="rect">
              <a:avLst/>
            </a:prstGeom>
            <a:solidFill>
              <a:srgbClr val="ED8B6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BACA4FE-73B4-4E69-9F95-2126EED44CD0}"/>
              </a:ext>
            </a:extLst>
          </p:cNvPr>
          <p:cNvGrpSpPr/>
          <p:nvPr userDrawn="1"/>
        </p:nvGrpSpPr>
        <p:grpSpPr>
          <a:xfrm>
            <a:off x="152397" y="161925"/>
            <a:ext cx="11887200" cy="6462519"/>
            <a:chOff x="152397" y="161925"/>
            <a:chExt cx="11887200" cy="6462519"/>
          </a:xfrm>
        </p:grpSpPr>
        <p:pic>
          <p:nvPicPr>
            <p:cNvPr id="12" name="Picture 11" descr="The official seal of the California Department of Education">
              <a:extLst>
                <a:ext uri="{FF2B5EF4-FFF2-40B4-BE49-F238E27FC236}">
                  <a16:creationId xmlns:a16="http://schemas.microsoft.com/office/drawing/2014/main" id="{229AE4EE-F2AE-45EA-8EDB-B364C7286B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276651" y="161925"/>
              <a:ext cx="1638692" cy="1655762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BB3E5DD-A548-4B13-B011-AD7381826A90}"/>
                </a:ext>
              </a:extLst>
            </p:cNvPr>
            <p:cNvSpPr txBox="1"/>
            <p:nvPr userDrawn="1"/>
          </p:nvSpPr>
          <p:spPr>
            <a:xfrm>
              <a:off x="152397" y="5793447"/>
              <a:ext cx="11887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CALIFORNIA DEPARTMENT OF EDUCATION</a:t>
              </a:r>
            </a:p>
            <a:p>
              <a:pPr algn="ctr"/>
              <a:r>
                <a:rPr lang="en-US" sz="2400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Tony Thurmond, State Superintendent of Public Instruction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24000" y="2514600"/>
            <a:ext cx="9144000" cy="18288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388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51570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516547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053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4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28EC11-7AAC-4049-9A83-CF2265C43055}"/>
              </a:ext>
            </a:extLst>
          </p:cNvPr>
          <p:cNvSpPr/>
          <p:nvPr userDrawn="1"/>
        </p:nvSpPr>
        <p:spPr>
          <a:xfrm rot="5400000">
            <a:off x="5730240" y="396240"/>
            <a:ext cx="731520" cy="1219199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273882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86" r:id="rId4"/>
    <p:sldLayoutId id="2147483658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52400" y="203800"/>
            <a:ext cx="11887200" cy="6450401"/>
          </a:xfrm>
          <a:prstGeom prst="rect">
            <a:avLst/>
          </a:prstGeom>
          <a:noFill/>
          <a:ln w="25400" cmpd="sng">
            <a:solidFill>
              <a:srgbClr val="ED8B6F"/>
            </a:solidFill>
            <a:miter lim="800000"/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402199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1" r:id="rId2"/>
    <p:sldLayoutId id="2147483662" r:id="rId3"/>
    <p:sldLayoutId id="2147483663" r:id="rId4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4A6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rgbClr val="0C4A6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C4A6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52400" y="203800"/>
            <a:ext cx="11887200" cy="6450401"/>
          </a:xfrm>
          <a:prstGeom prst="rect">
            <a:avLst/>
          </a:prstGeom>
          <a:noFill/>
          <a:ln w="25400" cmpd="sng">
            <a:solidFill>
              <a:srgbClr val="ED8B6F"/>
            </a:solidFill>
            <a:miter lim="800000"/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877708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56017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4A6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rgbClr val="0C4A6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C4A6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2939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" y="6654200"/>
            <a:ext cx="12192000" cy="203799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498434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4A6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rgbClr val="0C4A6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C4A6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" y="6654200"/>
            <a:ext cx="12192000" cy="203799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9901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CAAR@cde.ca.gov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ca.gov/re/di/or/cfird.as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PLIO@cde.ca.gov" TargetMode="External"/><Relationship Id="rId2" Type="http://schemas.openxmlformats.org/officeDocument/2006/relationships/hyperlink" Target="https://twitter.com/CaProfLearnin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PLSMO@cde.ca.gov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PLSMO@cde.ca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F287B-3956-4411-90CB-C098D6858A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7851" y="806813"/>
            <a:ext cx="10136298" cy="354330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Navigating the Arts, Music, and Instructional Materials Discretionary Block Grant</a:t>
            </a:r>
            <a:br>
              <a:rPr lang="en-US" altLang="en-US" dirty="0"/>
            </a:br>
            <a:br>
              <a:rPr lang="en-US" altLang="en-US" sz="4000" dirty="0"/>
            </a:br>
            <a:br>
              <a:rPr lang="en-US" altLang="en-US" sz="4000" dirty="0"/>
            </a:br>
            <a:r>
              <a:rPr lang="en-US" altLang="en-US" sz="4000" dirty="0"/>
              <a:t>October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906165"/>
      </p:ext>
    </p:extLst>
  </p:cSld>
  <p:clrMapOvr>
    <a:masterClrMapping/>
  </p:clrMapOvr>
  <p:extLst mod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5851466-70B1-92DF-95B0-6AAB3F1CC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58" y="175044"/>
            <a:ext cx="11887200" cy="1137673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en-US" sz="4000" dirty="0">
                <a:ea typeface="+mj-lt"/>
                <a:cs typeface="+mj-lt"/>
              </a:rPr>
              <a:t>Allowable Expenditures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25E13-849A-48CD-B849-43EA36324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00642" y="1376253"/>
            <a:ext cx="12192000" cy="423656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457200" lvl="1" indent="0">
              <a:lnSpc>
                <a:spcPct val="150000"/>
              </a:lnSpc>
              <a:buNone/>
            </a:pPr>
            <a:r>
              <a:rPr lang="en-US" sz="3200" dirty="0">
                <a:solidFill>
                  <a:schemeClr val="bg1"/>
                </a:solidFill>
                <a:ea typeface="+mj-lt"/>
                <a:cs typeface="+mj-lt"/>
              </a:rPr>
              <a:t>Professional development on improving school climate</a:t>
            </a:r>
            <a:endParaRPr lang="en-US" sz="3200" dirty="0">
              <a:solidFill>
                <a:schemeClr val="bg1"/>
              </a:solidFill>
              <a:ea typeface="+mn-lt"/>
              <a:cs typeface="+mn-lt"/>
            </a:endParaRPr>
          </a:p>
          <a:p>
            <a:pPr lvl="2"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Training on de-escalation and restorative justice strategies</a:t>
            </a:r>
          </a:p>
          <a:p>
            <a:pPr lvl="2"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  <a:cs typeface="Arial"/>
              </a:rPr>
              <a:t>Asset-based pedagogies, anti-bias</a:t>
            </a:r>
            <a:endParaRPr lang="en-US" dirty="0">
              <a:solidFill>
                <a:schemeClr val="bg1"/>
              </a:solidFill>
              <a:cs typeface="Arial"/>
            </a:endParaRPr>
          </a:p>
          <a:p>
            <a:pPr lvl="2"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  <a:cs typeface="Arial"/>
              </a:rPr>
              <a:t>Transformative social-emotional learning</a:t>
            </a:r>
          </a:p>
          <a:p>
            <a:pPr lvl="2"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  <a:cs typeface="Arial"/>
              </a:rPr>
              <a:t>Media literacy, digital literacy</a:t>
            </a:r>
          </a:p>
          <a:p>
            <a:pPr lvl="2"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  <a:cs typeface="Arial"/>
              </a:rPr>
              <a:t>Physical education</a:t>
            </a:r>
          </a:p>
          <a:p>
            <a:pPr lvl="2"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  <a:cs typeface="Arial"/>
              </a:rPr>
              <a:t>Learning through play</a:t>
            </a:r>
          </a:p>
          <a:p>
            <a:pPr lvl="2">
              <a:lnSpc>
                <a:spcPct val="110000"/>
              </a:lnSpc>
            </a:pPr>
            <a:endParaRPr lang="en-US" sz="2400" dirty="0">
              <a:solidFill>
                <a:srgbClr val="FFFFFF"/>
              </a:solidFill>
              <a:cs typeface="Arial" panose="020B0604020202020204"/>
            </a:endParaRPr>
          </a:p>
          <a:p>
            <a:pPr marL="1428750" lvl="2" indent="-514350">
              <a:lnSpc>
                <a:spcPct val="110000"/>
              </a:lnSpc>
              <a:buAutoNum type="arabicParenR" startAt="2"/>
            </a:pPr>
            <a:endParaRPr lang="en-US" sz="2800" dirty="0">
              <a:solidFill>
                <a:srgbClr val="FFFFFF"/>
              </a:solidFill>
              <a:cs typeface="Arial" panose="020B0604020202020204"/>
            </a:endParaRPr>
          </a:p>
          <a:p>
            <a:pPr marL="1428750" lvl="2" indent="-514350">
              <a:lnSpc>
                <a:spcPct val="110000"/>
              </a:lnSpc>
              <a:buAutoNum type="arabicParenR" startAt="2"/>
            </a:pPr>
            <a:endParaRPr lang="en-US" sz="2800" dirty="0">
              <a:solidFill>
                <a:srgbClr val="FFFFFF"/>
              </a:solidFill>
              <a:cs typeface="Arial" panose="020B0604020202020204"/>
            </a:endParaRPr>
          </a:p>
          <a:p>
            <a:pPr marL="914400" lvl="2" indent="0">
              <a:buNone/>
            </a:pPr>
            <a:endParaRPr lang="en-US" sz="2800" dirty="0">
              <a:solidFill>
                <a:srgbClr val="000000"/>
              </a:solidFill>
              <a:cs typeface="Arial" panose="020B0604020202020204"/>
            </a:endParaRPr>
          </a:p>
          <a:p>
            <a:pPr marL="0" indent="0">
              <a:buNone/>
            </a:pPr>
            <a:endParaRPr lang="en-US" sz="3600" dirty="0">
              <a:cs typeface="Arial" panose="020B0604020202020204"/>
            </a:endParaRPr>
          </a:p>
          <a:p>
            <a:pPr marL="0" indent="0">
              <a:buNone/>
            </a:pPr>
            <a:endParaRPr lang="en-US" sz="3600" dirty="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365790632"/>
      </p:ext>
    </p:extLst>
  </p:cSld>
  <p:clrMapOvr>
    <a:masterClrMapping/>
  </p:clrMapOvr>
  <p:extLst mod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9394B-5441-4777-AE44-C6470458E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ea typeface="+mj-lt"/>
                <a:cs typeface="+mj-lt"/>
              </a:rPr>
              <a:t>Allowable Expenditures (3)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E88AE-3EB6-41CD-9D3F-805102BB8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826" y="1399760"/>
            <a:ext cx="10502348" cy="4364935"/>
          </a:xfrm>
        </p:spPr>
        <p:txBody>
          <a:bodyPr/>
          <a:lstStyle/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400" kern="0" dirty="0">
                <a:ea typeface="+mj-lt"/>
                <a:cs typeface="+mj-lt"/>
              </a:rPr>
              <a:t>Diverse and culturally relevant book collections</a:t>
            </a:r>
          </a:p>
          <a:p>
            <a:pPr marL="0" indent="0">
              <a:buNone/>
            </a:pPr>
            <a:endParaRPr lang="en-US" sz="2400" i="1" dirty="0"/>
          </a:p>
          <a:p>
            <a:pPr marL="457200" lvl="1" indent="0">
              <a:buNone/>
            </a:pPr>
            <a:r>
              <a:rPr lang="en-US" sz="2400" i="1" dirty="0"/>
              <a:t>Culturally relevant texts </a:t>
            </a:r>
            <a:r>
              <a:rPr lang="en-US" sz="2400" dirty="0"/>
              <a:t>can be books, articles, comic books, </a:t>
            </a:r>
            <a:br>
              <a:rPr lang="en-US" sz="2400" dirty="0"/>
            </a:br>
            <a:r>
              <a:rPr lang="en-US" sz="2400" dirty="0"/>
              <a:t>e-books, and other written or printed works that are</a:t>
            </a:r>
            <a:endParaRPr lang="en-US" sz="2400" dirty="0">
              <a:cs typeface="Arial"/>
            </a:endParaRPr>
          </a:p>
          <a:p>
            <a:pPr lvl="2"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relevant to pupils’ home and community experiences; and</a:t>
            </a:r>
            <a:endParaRPr lang="en-US" sz="2400" dirty="0">
              <a:solidFill>
                <a:schemeClr val="bg1"/>
              </a:solidFill>
              <a:cs typeface="Arial"/>
            </a:endParaRPr>
          </a:p>
          <a:p>
            <a:pPr lvl="2">
              <a:lnSpc>
                <a:spcPct val="100000"/>
              </a:lnSpc>
            </a:pPr>
            <a:r>
              <a:rPr lang="en-US" sz="2400" dirty="0">
                <a:solidFill>
                  <a:schemeClr val="bg1"/>
                </a:solidFill>
              </a:rPr>
              <a:t>recognize, understand, and validate students’ customs, characteristics, and perspectives and ethnic heritage.</a:t>
            </a:r>
            <a:endParaRPr lang="en-US" sz="2400" dirty="0">
              <a:solidFill>
                <a:schemeClr val="bg1"/>
              </a:solidFill>
              <a:cs typeface="Arial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201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1A09B-78E6-4618-A15B-B4478A42F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kern="0" dirty="0">
                <a:ea typeface="+mj-lt"/>
                <a:cs typeface="+mj-lt"/>
              </a:rPr>
              <a:t>Diverse and Culturally Relevant Book Collections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9C041-FBFF-4A1C-8F82-339BDDF22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617" y="1638301"/>
            <a:ext cx="10641496" cy="3848100"/>
          </a:xfrm>
        </p:spPr>
        <p:txBody>
          <a:bodyPr/>
          <a:lstStyle/>
          <a:p>
            <a:pPr marL="0" indent="0">
              <a:spcAft>
                <a:spcPts val="1800"/>
              </a:spcAft>
              <a:buNone/>
            </a:pPr>
            <a:r>
              <a:rPr lang="en-US" sz="2400" dirty="0">
                <a:ea typeface="+mn-lt"/>
                <a:cs typeface="+mn-lt"/>
              </a:rPr>
              <a:t>A </a:t>
            </a:r>
            <a:r>
              <a:rPr lang="en-US" sz="2400" i="1" dirty="0">
                <a:ea typeface="+mn-lt"/>
                <a:cs typeface="+mn-lt"/>
              </a:rPr>
              <a:t>diverse book collection </a:t>
            </a:r>
            <a:r>
              <a:rPr lang="en-US" sz="2400" dirty="0">
                <a:ea typeface="+mn-lt"/>
                <a:cs typeface="+mn-lt"/>
              </a:rPr>
              <a:t>comprises texts that are culturally relevant to students and include a range of languages.</a:t>
            </a:r>
            <a:endParaRPr lang="en-US" dirty="0">
              <a:cs typeface="Arial" panose="020B0604020202020204"/>
            </a:endParaRPr>
          </a:p>
          <a:p>
            <a:pPr lvl="1">
              <a:lnSpc>
                <a:spcPct val="100000"/>
              </a:lnSpc>
              <a:spcAft>
                <a:spcPts val="1800"/>
              </a:spcAft>
              <a:buFont typeface="Arial"/>
            </a:pPr>
            <a:r>
              <a:rPr lang="en-US" sz="2400" dirty="0">
                <a:ea typeface="+mn-lt"/>
                <a:cs typeface="+mn-lt"/>
              </a:rPr>
              <a:t>Seek recommendations from local districts or county offices of education.</a:t>
            </a:r>
          </a:p>
          <a:p>
            <a:pPr lvl="1">
              <a:lnSpc>
                <a:spcPct val="100000"/>
              </a:lnSpc>
              <a:buFont typeface="Arial"/>
            </a:pPr>
            <a:r>
              <a:rPr lang="en-US" sz="2400" dirty="0">
                <a:ea typeface="+mn-lt"/>
                <a:cs typeface="+mn-lt"/>
              </a:rPr>
              <a:t>Make sure reading materials are culturally and linguistically authentic (created by native speakers—and people with native-like proficiency—for use by native speakers of the target language and cultures).</a:t>
            </a:r>
            <a:endParaRPr lang="en-US" sz="2400" dirty="0">
              <a:cs typeface="Arial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832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E82C2-BB5D-464E-95EC-6B138603F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kern="0" dirty="0">
                <a:ea typeface="+mj-lt"/>
                <a:cs typeface="+mj-lt"/>
              </a:rPr>
              <a:t>Tools for Selecting Diverse Texts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96A2E-EA84-4F75-AAD0-FEADA4A46B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129" y="1638301"/>
            <a:ext cx="10363201" cy="429867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>
                <a:ea typeface="+mn-lt"/>
                <a:cs typeface="+mn-lt"/>
              </a:rPr>
              <a:t>California Department of Education (CDE) Recommended Literature List web page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>
                <a:ea typeface="+mn-lt"/>
                <a:cs typeface="+mn-lt"/>
              </a:rPr>
              <a:t>Recommended Literature List Search tool</a:t>
            </a:r>
            <a:endParaRPr lang="en-US" sz="2400" dirty="0">
              <a:cs typeface="Arial" panose="020B0604020202020204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ea typeface="+mn-lt"/>
                <a:cs typeface="+mn-lt"/>
              </a:rPr>
              <a:t>TeachingBooks.net, a free resource with tools to assist in selecting titles, including books addressing diversity</a:t>
            </a:r>
            <a:endParaRPr lang="en-US" sz="2400" dirty="0">
              <a:cs typeface="Arial" panose="020B0604020202020204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>
              <a:cs typeface="Arial" panose="020B0604020202020204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ea typeface="+mn-lt"/>
                <a:cs typeface="+mn-lt"/>
              </a:rPr>
              <a:t>Additional resources will be added to the guidance web pages. One example is the website </a:t>
            </a:r>
            <a:r>
              <a:rPr lang="es-MX" sz="2400" dirty="0">
                <a:ea typeface="+mn-lt"/>
                <a:cs typeface="+mn-lt"/>
              </a:rPr>
              <a:t>Fondo de Cultura Económica</a:t>
            </a:r>
            <a:r>
              <a:rPr lang="en-US" sz="2400" dirty="0">
                <a:ea typeface="+mn-lt"/>
                <a:cs typeface="+mn-lt"/>
              </a:rPr>
              <a:t>, which features hundreds of books and e-books in Spanish.</a:t>
            </a:r>
            <a:endParaRPr lang="en-US" sz="2400" dirty="0">
              <a:cs typeface="Arial" panose="020B0604020202020204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23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703F1-83AC-4E88-8526-94CBC14F5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kern="0" dirty="0">
                <a:ea typeface="+mj-lt"/>
                <a:cs typeface="+mj-lt"/>
              </a:rPr>
              <a:t>Multilingual Texts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24123-B47D-4E45-A487-44538B00A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487" y="1638301"/>
            <a:ext cx="10065026" cy="4020378"/>
          </a:xfrm>
        </p:spPr>
        <p:txBody>
          <a:bodyPr/>
          <a:lstStyle/>
          <a:p>
            <a:pPr marL="342900" indent="-342900">
              <a:lnSpc>
                <a:spcPct val="114999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400" dirty="0">
                <a:ea typeface="+mn-lt"/>
                <a:cs typeface="+mn-lt"/>
              </a:rPr>
              <a:t>Seek assistance of teacher librarians and world language teachers</a:t>
            </a:r>
            <a:endParaRPr lang="en-US" dirty="0"/>
          </a:p>
          <a:p>
            <a:pPr marL="342900" indent="-342900">
              <a:lnSpc>
                <a:spcPct val="114999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400" dirty="0">
                <a:ea typeface="+mn-lt"/>
                <a:cs typeface="+mn-lt"/>
              </a:rPr>
              <a:t>Review texts to ensure they are</a:t>
            </a:r>
          </a:p>
          <a:p>
            <a:pPr lvl="2">
              <a:lnSpc>
                <a:spcPct val="114999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culturally and linguistically authentic;</a:t>
            </a:r>
          </a:p>
          <a:p>
            <a:pPr lvl="2">
              <a:lnSpc>
                <a:spcPct val="114999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relevant to students; and</a:t>
            </a:r>
          </a:p>
          <a:p>
            <a:pPr lvl="2">
              <a:lnSpc>
                <a:spcPct val="114999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issued by a reputable publisher.</a:t>
            </a:r>
            <a:endParaRPr lang="en-US" sz="2400" dirty="0">
              <a:solidFill>
                <a:schemeClr val="bg1"/>
              </a:solidFill>
              <a:cs typeface="Arial" panose="020B0604020202020204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274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41D4EBB-B129-1AC2-93CC-F3B53552B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551" y="74403"/>
            <a:ext cx="11887200" cy="13255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en-US" sz="4000" dirty="0">
                <a:ea typeface="+mj-lt"/>
                <a:cs typeface="+mj-lt"/>
              </a:rPr>
              <a:t>Allowable Expenditures (4)</a:t>
            </a:r>
            <a:endParaRPr lang="en-US" sz="4000" kern="0" dirty="0">
              <a:cs typeface="Arial" panose="020B060402020202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25E13-849A-48CD-B849-43EA36324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551" y="1030716"/>
            <a:ext cx="12192000" cy="47965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1257300" lvl="2" indent="-342900">
              <a:lnSpc>
                <a:spcPct val="110000"/>
              </a:lnSpc>
              <a:spcAft>
                <a:spcPts val="1000"/>
              </a:spcAft>
            </a:pPr>
            <a:endParaRPr lang="en-US" sz="2400">
              <a:solidFill>
                <a:schemeClr val="bg1"/>
              </a:solidFill>
              <a:ea typeface="+mn-lt"/>
              <a:cs typeface="+mn-lt"/>
            </a:endParaRPr>
          </a:p>
          <a:p>
            <a:pPr marL="914400" lvl="2" indent="0">
              <a:lnSpc>
                <a:spcPct val="110000"/>
              </a:lnSpc>
              <a:spcAft>
                <a:spcPts val="1000"/>
              </a:spcAft>
              <a:buNone/>
            </a:pPr>
            <a:r>
              <a:rPr lang="en-US" sz="2400" i="1">
                <a:solidFill>
                  <a:schemeClr val="bg1"/>
                </a:solidFill>
                <a:cs typeface="Arial" panose="020B0604020202020204"/>
              </a:rPr>
              <a:t>Operational costs </a:t>
            </a:r>
          </a:p>
          <a:p>
            <a:pPr marL="1714500" lvl="3" indent="-342900">
              <a:lnSpc>
                <a:spcPct val="110000"/>
              </a:lnSpc>
              <a:spcAft>
                <a:spcPts val="1000"/>
              </a:spcAft>
            </a:pPr>
            <a:r>
              <a:rPr lang="en-US" sz="2400">
                <a:solidFill>
                  <a:schemeClr val="bg1"/>
                </a:solidFill>
                <a:ea typeface="+mn-lt"/>
                <a:cs typeface="+mn-lt"/>
              </a:rPr>
              <a:t>Other Post-Employment Benefits (OPEB)</a:t>
            </a:r>
            <a:endParaRPr lang="en-US" sz="2400" i="1">
              <a:solidFill>
                <a:schemeClr val="bg1"/>
              </a:solidFill>
              <a:ea typeface="+mn-lt"/>
              <a:cs typeface="+mn-lt"/>
            </a:endParaRPr>
          </a:p>
          <a:p>
            <a:pPr marL="1714500" lvl="3" indent="-342900">
              <a:lnSpc>
                <a:spcPct val="110000"/>
              </a:lnSpc>
              <a:spcAft>
                <a:spcPts val="1000"/>
              </a:spcAft>
            </a:pPr>
            <a:r>
              <a:rPr lang="en-US" sz="2400">
                <a:solidFill>
                  <a:schemeClr val="bg1"/>
                </a:solidFill>
                <a:ea typeface="+mn-lt"/>
                <a:cs typeface="+mn-lt"/>
              </a:rPr>
              <a:t>Custodial and maintenance personnel costs </a:t>
            </a:r>
          </a:p>
          <a:p>
            <a:pPr marL="1714500" lvl="3" indent="-342900">
              <a:lnSpc>
                <a:spcPct val="110000"/>
              </a:lnSpc>
              <a:spcAft>
                <a:spcPts val="1000"/>
              </a:spcAft>
            </a:pPr>
            <a:r>
              <a:rPr lang="en-US" sz="2400">
                <a:solidFill>
                  <a:schemeClr val="bg1"/>
                </a:solidFill>
                <a:ea typeface="+mn-lt"/>
                <a:cs typeface="+mn-lt"/>
              </a:rPr>
              <a:t>Increased utility costs </a:t>
            </a:r>
            <a:endParaRPr lang="en-US" sz="2400">
              <a:solidFill>
                <a:schemeClr val="bg1"/>
              </a:solidFill>
              <a:cs typeface="Arial"/>
            </a:endParaRPr>
          </a:p>
          <a:p>
            <a:pPr marL="1714500" lvl="3" indent="-342900">
              <a:lnSpc>
                <a:spcPct val="110000"/>
              </a:lnSpc>
              <a:spcAft>
                <a:spcPts val="1000"/>
              </a:spcAft>
            </a:pPr>
            <a:r>
              <a:rPr lang="en-US" sz="2400">
                <a:solidFill>
                  <a:schemeClr val="bg1"/>
                </a:solidFill>
                <a:ea typeface="+mn-lt"/>
                <a:cs typeface="+mn-lt"/>
              </a:rPr>
              <a:t>Supplies </a:t>
            </a:r>
            <a:endParaRPr lang="en-US" sz="2400">
              <a:solidFill>
                <a:schemeClr val="bg1"/>
              </a:solidFill>
              <a:cs typeface="Arial"/>
            </a:endParaRPr>
          </a:p>
          <a:p>
            <a:pPr marL="1714500" lvl="3" indent="-342900">
              <a:lnSpc>
                <a:spcPct val="110000"/>
              </a:lnSpc>
              <a:spcAft>
                <a:spcPts val="1000"/>
              </a:spcAft>
            </a:pPr>
            <a:r>
              <a:rPr lang="en-US" sz="2400">
                <a:solidFill>
                  <a:schemeClr val="bg1"/>
                </a:solidFill>
                <a:ea typeface="+mn-lt"/>
                <a:cs typeface="+mn-lt"/>
              </a:rPr>
              <a:t>Transportation </a:t>
            </a:r>
          </a:p>
          <a:p>
            <a:pPr marL="1714500" lvl="3" indent="-342900">
              <a:lnSpc>
                <a:spcPct val="110000"/>
              </a:lnSpc>
              <a:spcAft>
                <a:spcPts val="1000"/>
              </a:spcAft>
            </a:pPr>
            <a:r>
              <a:rPr lang="en-US" sz="2400">
                <a:solidFill>
                  <a:schemeClr val="bg1"/>
                </a:solidFill>
                <a:ea typeface="+mn-lt"/>
                <a:cs typeface="+mn-lt"/>
              </a:rPr>
              <a:t>Technology (devices and/or infrastructure)</a:t>
            </a:r>
            <a:endParaRPr lang="en-US" sz="2400">
              <a:solidFill>
                <a:schemeClr val="bg1"/>
              </a:solidFill>
              <a:cs typeface="Arial"/>
            </a:endParaRPr>
          </a:p>
          <a:p>
            <a:pPr marL="457200" lvl="1">
              <a:buNone/>
            </a:pPr>
            <a:endParaRPr lang="en-US" sz="2400" i="1">
              <a:cs typeface="Arial"/>
            </a:endParaRPr>
          </a:p>
          <a:p>
            <a:pPr marL="0" indent="0">
              <a:buNone/>
            </a:pPr>
            <a:endParaRPr lang="en-US" sz="3600">
              <a:cs typeface="Arial"/>
            </a:endParaRPr>
          </a:p>
          <a:p>
            <a:pPr marL="0" indent="0">
              <a:buNone/>
            </a:pPr>
            <a:endParaRPr lang="en-US" sz="36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1222142"/>
      </p:ext>
    </p:extLst>
  </p:cSld>
  <p:clrMapOvr>
    <a:masterClrMapping/>
  </p:clrMapOvr>
  <p:extLst mod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8B644-6CAE-C674-C1ED-3677F285A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345404"/>
            <a:ext cx="11887200" cy="563563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dirty="0">
                <a:ea typeface="+mj-lt"/>
                <a:cs typeface="+mj-lt"/>
              </a:rPr>
              <a:t>Allowable Expenditures (5)</a:t>
            </a:r>
            <a:endParaRPr lang="en-US" sz="4000" dirty="0">
              <a:cs typeface="Arial" panose="020B060402020202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6D9BD-A492-3488-0F82-94D69995A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275" y="1223094"/>
            <a:ext cx="11887200" cy="50159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lvl="1" indent="0">
              <a:lnSpc>
                <a:spcPct val="150000"/>
              </a:lnSpc>
              <a:spcAft>
                <a:spcPts val="400"/>
              </a:spcAft>
              <a:buNone/>
            </a:pPr>
            <a:r>
              <a:rPr lang="en-US" sz="2400" dirty="0">
                <a:ea typeface="+mj-lt"/>
                <a:cs typeface="+mj-lt"/>
              </a:rPr>
              <a:t>COVID personal protective equipment</a:t>
            </a:r>
            <a:endParaRPr lang="en-US" sz="2400" dirty="0">
              <a:ea typeface="+mn-lt"/>
              <a:cs typeface="+mn-lt"/>
            </a:endParaRPr>
          </a:p>
          <a:p>
            <a:pPr marL="1257300" lvl="2" indent="-342900">
              <a:lnSpc>
                <a:spcPct val="150000"/>
              </a:lnSpc>
              <a:spcAft>
                <a:spcPts val="400"/>
              </a:spcAft>
            </a:pP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Face coverings – surgical, N95, KN95</a:t>
            </a:r>
            <a:endParaRPr lang="en-US" sz="2400" dirty="0">
              <a:solidFill>
                <a:schemeClr val="bg1"/>
              </a:solidFill>
              <a:cs typeface="Arial" panose="020B0604020202020204"/>
            </a:endParaRPr>
          </a:p>
          <a:p>
            <a:pPr marL="1257300" lvl="2" indent="-342900">
              <a:lnSpc>
                <a:spcPct val="150000"/>
              </a:lnSpc>
              <a:spcAft>
                <a:spcPts val="400"/>
              </a:spcAft>
            </a:pP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Gowns, gloves, goggles, face shields</a:t>
            </a:r>
            <a:endParaRPr lang="en-US" sz="2400" dirty="0">
              <a:solidFill>
                <a:schemeClr val="bg1"/>
              </a:solidFill>
              <a:cs typeface="Arial" panose="020B0604020202020204"/>
            </a:endParaRPr>
          </a:p>
          <a:p>
            <a:pPr marL="1257300" lvl="2" indent="-342900">
              <a:lnSpc>
                <a:spcPct val="150000"/>
              </a:lnSpc>
              <a:spcAft>
                <a:spcPts val="400"/>
              </a:spcAft>
            </a:pP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Cleaning supplies – hand sanitizer, soap, wipes</a:t>
            </a:r>
            <a:endParaRPr lang="en-US" sz="2400" dirty="0">
              <a:solidFill>
                <a:schemeClr val="bg1"/>
              </a:solidFill>
              <a:cs typeface="Arial" panose="020B0604020202020204"/>
            </a:endParaRPr>
          </a:p>
          <a:p>
            <a:pPr marL="1257300" lvl="2" indent="-342900">
              <a:lnSpc>
                <a:spcPct val="150000"/>
              </a:lnSpc>
              <a:spcAft>
                <a:spcPts val="400"/>
              </a:spcAft>
            </a:pP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COVID-19 tests – professional / OTC antigen, PCR</a:t>
            </a:r>
            <a:endParaRPr lang="en-US" sz="2400" dirty="0">
              <a:solidFill>
                <a:schemeClr val="bg1"/>
              </a:solidFill>
              <a:cs typeface="Arial" panose="020B0604020202020204"/>
            </a:endParaRPr>
          </a:p>
          <a:p>
            <a:pPr marL="1257300" lvl="2" indent="-342900">
              <a:lnSpc>
                <a:spcPct val="150000"/>
              </a:lnSpc>
              <a:spcAft>
                <a:spcPts val="400"/>
              </a:spcAft>
            </a:pP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Ventilation upgrades – HVAC assessment / air purifiers</a:t>
            </a:r>
            <a:endParaRPr lang="en-US" sz="2400" dirty="0">
              <a:solidFill>
                <a:schemeClr val="bg1"/>
              </a:solidFill>
              <a:cs typeface="Arial" panose="020B0604020202020204"/>
            </a:endParaRPr>
          </a:p>
          <a:p>
            <a:pPr marL="1257300" lvl="2" indent="-342900">
              <a:lnSpc>
                <a:spcPct val="150000"/>
              </a:lnSpc>
              <a:spcAft>
                <a:spcPts val="400"/>
              </a:spcAft>
            </a:pP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Other things to keep people safe from COVID-19 at school</a:t>
            </a:r>
            <a:endParaRPr lang="en-US" sz="2400" dirty="0">
              <a:solidFill>
                <a:schemeClr val="bg1"/>
              </a:solidFill>
              <a:cs typeface="Arial"/>
            </a:endParaRPr>
          </a:p>
          <a:p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0622301"/>
      </p:ext>
    </p:extLst>
  </p:cSld>
  <p:clrMapOvr>
    <a:masterClrMapping/>
  </p:clrMapOvr>
  <p:extLst mod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603281B-CFC6-4A7F-8491-DE9018A20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323720"/>
            <a:ext cx="11887200" cy="534627"/>
          </a:xfrm>
        </p:spPr>
        <p:txBody>
          <a:bodyPr>
            <a:noAutofit/>
          </a:bodyPr>
          <a:lstStyle/>
          <a:p>
            <a:r>
              <a:rPr lang="en-US" sz="4000" dirty="0">
                <a:ea typeface="+mj-lt"/>
                <a:cs typeface="+mj-lt"/>
              </a:rPr>
              <a:t>Allocations &amp; Apportionments (1)</a:t>
            </a:r>
            <a:endParaRPr lang="en-US" sz="4000" dirty="0">
              <a:cs typeface="Arial" panose="020B060402020202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25E13-849A-48CD-B849-43EA36324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865" y="1141954"/>
            <a:ext cx="9831572" cy="4574091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9600" dirty="0"/>
              <a:t>Eligible Entities</a:t>
            </a:r>
          </a:p>
          <a:p>
            <a:pPr lvl="1">
              <a:lnSpc>
                <a:spcPct val="120000"/>
              </a:lnSpc>
            </a:pPr>
            <a:r>
              <a:rPr lang="en-US" sz="9600" dirty="0"/>
              <a:t>County offices of education, school districts, charter schools, and state special schools</a:t>
            </a:r>
            <a:endParaRPr lang="en-US" sz="9600" dirty="0">
              <a:cs typeface="Arial"/>
            </a:endParaRPr>
          </a:p>
          <a:p>
            <a:pPr marL="457200" lvl="1" indent="0">
              <a:lnSpc>
                <a:spcPct val="120000"/>
              </a:lnSpc>
              <a:buNone/>
            </a:pPr>
            <a:endParaRPr lang="en-US" sz="96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9600" dirty="0"/>
              <a:t>Funding Formula</a:t>
            </a:r>
            <a:endParaRPr lang="en-US" sz="9600" dirty="0">
              <a:cs typeface="Arial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9600" dirty="0"/>
              <a:t>Proportional allocation based on reported P-2 ADA for 2021–22.</a:t>
            </a:r>
            <a:endParaRPr lang="en-US" sz="9600" baseline="30000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9600" dirty="0"/>
              <a:t>The average daily attendance (ADA) for each state special school shall be deemed to be 97 percent of the enrollment as reported in the CALPADS as of the 2021–22 Fall 1 Submission.</a:t>
            </a:r>
            <a:endParaRPr lang="en-US" sz="9600" baseline="30000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9600" dirty="0"/>
              <a:t>The per-ADA funding rate is approximately $666.08.</a:t>
            </a:r>
            <a:endParaRPr lang="en-US" sz="9600" baseline="30000" dirty="0">
              <a:cs typeface="Arial"/>
            </a:endParaRPr>
          </a:p>
          <a:p>
            <a:pPr marL="0" indent="0">
              <a:buNone/>
              <a:defRPr/>
            </a:pPr>
            <a:endParaRPr lang="en-US" sz="9600" dirty="0">
              <a:cs typeface="Arial"/>
            </a:endParaRPr>
          </a:p>
          <a:p>
            <a:pPr marL="0" indent="0">
              <a:buNone/>
            </a:pPr>
            <a:endParaRPr lang="en-US" sz="2800" dirty="0">
              <a:cs typeface="Arial" panose="020B0604020202020204"/>
            </a:endParaRPr>
          </a:p>
          <a:p>
            <a:pPr marL="0" indent="0">
              <a:buNone/>
            </a:pPr>
            <a:endParaRPr lang="en-US" sz="2800" dirty="0"/>
          </a:p>
          <a:p>
            <a:pPr marL="914400" lvl="2" indent="0">
              <a:lnSpc>
                <a:spcPct val="110000"/>
              </a:lnSpc>
              <a:buNone/>
            </a:pPr>
            <a:endParaRPr lang="en-US" sz="2800" dirty="0">
              <a:solidFill>
                <a:schemeClr val="bg1"/>
              </a:solidFill>
              <a:cs typeface="Arial" panose="020B0604020202020204"/>
            </a:endParaRPr>
          </a:p>
          <a:p>
            <a:pPr marL="914400" lvl="2" indent="0">
              <a:lnSpc>
                <a:spcPct val="110000"/>
              </a:lnSpc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914400" lvl="2" indent="0">
              <a:lnSpc>
                <a:spcPct val="110000"/>
              </a:lnSpc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914400" lvl="2" indent="0">
              <a:lnSpc>
                <a:spcPct val="110000"/>
              </a:lnSpc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914400" lvl="2" indent="0">
              <a:lnSpc>
                <a:spcPct val="110000"/>
              </a:lnSpc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914400" lvl="2" indent="0">
              <a:lnSpc>
                <a:spcPct val="110000"/>
              </a:lnSpc>
              <a:buNone/>
            </a:pPr>
            <a:endParaRPr lang="en-US" sz="2800" dirty="0">
              <a:solidFill>
                <a:srgbClr val="000000"/>
              </a:solidFill>
              <a:cs typeface="Arial"/>
            </a:endParaRPr>
          </a:p>
          <a:p>
            <a:pPr marL="225425" indent="-225425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 dirty="0">
                <a:latin typeface="Arial"/>
                <a:cs typeface="Arial"/>
              </a:rPr>
              <a:t>1) The average daily attendance (ADA) for each state special school shall be deemed to be 97 percent of the enrollment as reported in the CALPADS as of the 2021–22 Fall 1 Submission.</a:t>
            </a:r>
          </a:p>
          <a:p>
            <a:pPr marL="914400" lvl="2" indent="0">
              <a:lnSpc>
                <a:spcPct val="110000"/>
              </a:lnSpc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1428750" lvl="2" indent="-514350">
              <a:lnSpc>
                <a:spcPct val="110000"/>
              </a:lnSpc>
              <a:buAutoNum type="arabicParenR" startAt="2"/>
            </a:pPr>
            <a:endParaRPr lang="en-US" sz="2800" dirty="0">
              <a:solidFill>
                <a:schemeClr val="bg1"/>
              </a:solidFill>
            </a:endParaRPr>
          </a:p>
          <a:p>
            <a:pPr marL="914400" lvl="2" indent="0"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534164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603281B-CFC6-4A7F-8491-DE9018A20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3" y="364787"/>
            <a:ext cx="11887200" cy="534627"/>
          </a:xfrm>
        </p:spPr>
        <p:txBody>
          <a:bodyPr>
            <a:noAutofit/>
          </a:bodyPr>
          <a:lstStyle/>
          <a:p>
            <a:r>
              <a:rPr lang="en-US" sz="4000" dirty="0">
                <a:ea typeface="+mj-lt"/>
                <a:cs typeface="+mj-lt"/>
              </a:rPr>
              <a:t>Allocations &amp; Apportionments (2)</a:t>
            </a:r>
            <a:endParaRPr lang="en-US" sz="4000" dirty="0">
              <a:cs typeface="Arial" panose="020B060402020202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25E13-849A-48CD-B849-43EA36324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279" y="632101"/>
            <a:ext cx="10419908" cy="4620383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marL="457200" lvl="1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9200" baseline="30000" dirty="0"/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9600" dirty="0"/>
              <a:t>Allocations</a:t>
            </a:r>
            <a:endParaRPr lang="en-US" sz="9600" dirty="0">
              <a:cs typeface="Arial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defRPr/>
            </a:pPr>
            <a:r>
              <a:rPr lang="en-US" sz="9200" dirty="0"/>
              <a:t>Allocations will be posted in early October 2022.</a:t>
            </a:r>
            <a:endParaRPr lang="en-US" sz="9200" dirty="0">
              <a:cs typeface="Arial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9600" dirty="0"/>
              <a:t>Apportionment (Payments)</a:t>
            </a:r>
            <a:endParaRPr lang="en-US" sz="9600" dirty="0">
              <a:cs typeface="Arial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defRPr/>
            </a:pPr>
            <a:r>
              <a:rPr lang="en-US" sz="9200" dirty="0"/>
              <a:t>Funds are scheduled for release in two equal payments. The first is planned for December 2022 and the second in May 2023.</a:t>
            </a:r>
            <a:endParaRPr lang="en-US" sz="9200" dirty="0">
              <a:cs typeface="Arial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9600" dirty="0"/>
              <a:t>Funding Availability</a:t>
            </a:r>
            <a:endParaRPr lang="en-US" sz="9600" dirty="0">
              <a:cs typeface="Arial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9200" dirty="0"/>
              <a:t>Funds are available for encumbrance through June 30, 2026.</a:t>
            </a:r>
            <a:endParaRPr lang="en-US" sz="9200" dirty="0">
              <a:cs typeface="Arial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600" dirty="0"/>
              <a:t>SACS Resource Code</a:t>
            </a:r>
            <a:endParaRPr lang="en-US" sz="9600" dirty="0">
              <a:cs typeface="Arial"/>
            </a:endParaRP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sz="9200" dirty="0"/>
              <a:t>6762: Arts, Music, and Instructional Materials Discretionary Block Grant</a:t>
            </a:r>
            <a:r>
              <a:rPr lang="en-US" sz="9600" dirty="0"/>
              <a:t>	</a:t>
            </a:r>
            <a:endParaRPr lang="en-US" sz="9600" dirty="0">
              <a:cs typeface="Arial"/>
            </a:endParaRPr>
          </a:p>
          <a:p>
            <a:pPr marL="457200" lvl="1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sz="9600" dirty="0"/>
              <a:t>			</a:t>
            </a:r>
            <a:endParaRPr lang="en-US" sz="9600" dirty="0">
              <a:cs typeface="Arial"/>
            </a:endParaRP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sz="9600" dirty="0"/>
              <a:t>Fiscal Questions: </a:t>
            </a:r>
            <a:r>
              <a:rPr lang="en-US" sz="92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CAAR@cde.ca.gov</a:t>
            </a:r>
            <a:r>
              <a:rPr lang="en-US" sz="9200" dirty="0"/>
              <a:t> </a:t>
            </a:r>
            <a:endParaRPr lang="en-US" sz="9200" dirty="0">
              <a:cs typeface="Arial"/>
            </a:endParaRPr>
          </a:p>
          <a:p>
            <a:pPr marL="0" indent="0">
              <a:buNone/>
            </a:pPr>
            <a:endParaRPr lang="en-US" sz="96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914400" lvl="2" indent="0">
              <a:lnSpc>
                <a:spcPct val="110000"/>
              </a:lnSpc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914400" lvl="2" indent="0">
              <a:lnSpc>
                <a:spcPct val="110000"/>
              </a:lnSpc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914400" lvl="2" indent="0">
              <a:lnSpc>
                <a:spcPct val="110000"/>
              </a:lnSpc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914400" lvl="2" indent="0">
              <a:lnSpc>
                <a:spcPct val="110000"/>
              </a:lnSpc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914400" lvl="2" indent="0">
              <a:lnSpc>
                <a:spcPct val="110000"/>
              </a:lnSpc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914400" lvl="2" indent="0">
              <a:lnSpc>
                <a:spcPct val="110000"/>
              </a:lnSpc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225425" indent="-225425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 dirty="0">
                <a:latin typeface="Arial"/>
                <a:cs typeface="Arial"/>
              </a:rPr>
              <a:t>1) The average daily attendance (ADA) for each state special school shall be deemed to be 97 percent of the enrollment as reported in the CALPADS as of the 2021–22 Fall 1 Submission.</a:t>
            </a:r>
          </a:p>
          <a:p>
            <a:pPr marL="914400" lvl="2" indent="0">
              <a:lnSpc>
                <a:spcPct val="110000"/>
              </a:lnSpc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1428750" lvl="2" indent="-514350">
              <a:lnSpc>
                <a:spcPct val="110000"/>
              </a:lnSpc>
              <a:buAutoNum type="arabicParenR" startAt="2"/>
            </a:pPr>
            <a:endParaRPr lang="en-US" sz="2800" dirty="0">
              <a:solidFill>
                <a:schemeClr val="bg1"/>
              </a:solidFill>
            </a:endParaRPr>
          </a:p>
          <a:p>
            <a:pPr marL="914400" lvl="2" indent="0"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61336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416D8-F38D-0C98-5CA3-97C3FE784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419699"/>
            <a:ext cx="11887200" cy="534627"/>
          </a:xfrm>
        </p:spPr>
        <p:txBody>
          <a:bodyPr>
            <a:noAutofit/>
          </a:bodyPr>
          <a:lstStyle/>
          <a:p>
            <a:r>
              <a:rPr lang="en-US" sz="4000" dirty="0">
                <a:ea typeface="+mj-lt"/>
                <a:cs typeface="+mj-lt"/>
              </a:rPr>
              <a:t>Additional CDE Resources</a:t>
            </a:r>
            <a:endParaRPr lang="en-US" sz="4000" dirty="0">
              <a:cs typeface="Arial" panose="020B060402020202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FFE32-079F-8DE2-516D-E4DA0D950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81384"/>
            <a:ext cx="11887200" cy="563321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1428750" lvl="2" indent="-514350">
              <a:lnSpc>
                <a:spcPct val="110000"/>
              </a:lnSpc>
              <a:spcAft>
                <a:spcPts val="600"/>
              </a:spcAft>
              <a:buAutoNum type="arabicParenR"/>
            </a:pP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Recording of this webinar to be posted on the CDE website.</a:t>
            </a:r>
          </a:p>
          <a:p>
            <a:pPr marL="1428750" lvl="2" indent="-514350">
              <a:lnSpc>
                <a:spcPct val="110000"/>
              </a:lnSpc>
              <a:buAutoNum type="arabicParenR"/>
            </a:pP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Webinar #2: Block Grant Funding Options for Professional Development and Instructional Materials</a:t>
            </a:r>
          </a:p>
          <a:p>
            <a:pPr lvl="4">
              <a:lnSpc>
                <a:spcPct val="110000"/>
              </a:lnSpc>
            </a:pP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Wednesday, October 19 @ 2:30 p.m.</a:t>
            </a:r>
          </a:p>
          <a:p>
            <a:pPr lvl="4">
              <a:lnSpc>
                <a:spcPct val="110000"/>
              </a:lnSpc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Webinar registration link posted in chat and on website.</a:t>
            </a:r>
            <a:endParaRPr lang="en-US" sz="2400" dirty="0">
              <a:solidFill>
                <a:schemeClr val="bg1"/>
              </a:solidFill>
              <a:cs typeface="Arial"/>
            </a:endParaRPr>
          </a:p>
          <a:p>
            <a:pPr marL="1428750" lvl="2" indent="-514350">
              <a:lnSpc>
                <a:spcPct val="110000"/>
              </a:lnSpc>
              <a:buAutoNum type="arabicParenR"/>
            </a:pP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Coming soon: Recorded mini-webinars for content areas to be posted on CDE’s website.</a:t>
            </a:r>
          </a:p>
        </p:txBody>
      </p:sp>
    </p:spTree>
    <p:extLst>
      <p:ext uri="{BB962C8B-B14F-4D97-AF65-F5344CB8AC3E}">
        <p14:creationId xmlns:p14="http://schemas.microsoft.com/office/powerpoint/2010/main" val="2147663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63B15-43B7-F4DE-D01D-97B30C2EF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44" y="367846"/>
            <a:ext cx="11887200" cy="688956"/>
          </a:xfrm>
        </p:spPr>
        <p:txBody>
          <a:bodyPr>
            <a:normAutofit/>
          </a:bodyPr>
          <a:lstStyle/>
          <a:p>
            <a:r>
              <a:rPr lang="en-US" sz="4000" dirty="0">
                <a:ea typeface="+mj-lt"/>
                <a:cs typeface="+mj-lt"/>
              </a:rPr>
              <a:t>Webinar Goals</a:t>
            </a:r>
            <a:endParaRPr lang="en-US" sz="4000" dirty="0">
              <a:cs typeface="Arial" panose="020B060402020202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7FEBB-8A34-3A99-8DBD-E257A3DF7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44" y="712324"/>
            <a:ext cx="11887200" cy="449504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en-US">
              <a:cs typeface="Arial" panose="020B0604020202020204"/>
            </a:endParaRPr>
          </a:p>
          <a:p>
            <a:pPr lvl="2">
              <a:lnSpc>
                <a:spcPct val="100000"/>
              </a:lnSpc>
              <a:spcAft>
                <a:spcPts val="1200"/>
              </a:spcAft>
            </a:pPr>
            <a:r>
              <a:rPr lang="en-US" sz="2800">
                <a:solidFill>
                  <a:schemeClr val="bg1"/>
                </a:solidFill>
                <a:ea typeface="+mn-lt"/>
                <a:cs typeface="+mn-lt"/>
              </a:rPr>
              <a:t>To inform local educational agencies (LEAs) about the Arts, Music, and Instructional Materials Discretionary Block Grant</a:t>
            </a:r>
          </a:p>
          <a:p>
            <a:pPr lvl="2">
              <a:lnSpc>
                <a:spcPct val="100000"/>
              </a:lnSpc>
              <a:spcAft>
                <a:spcPts val="1200"/>
              </a:spcAft>
            </a:pPr>
            <a:r>
              <a:rPr lang="en-US" sz="2800">
                <a:solidFill>
                  <a:schemeClr val="bg1"/>
                </a:solidFill>
                <a:ea typeface="+mn-lt"/>
                <a:cs typeface="+mn-lt"/>
              </a:rPr>
              <a:t>To discuss the possible uses of block grant funds at the local level across the five areas specified in the legislation</a:t>
            </a:r>
          </a:p>
          <a:p>
            <a:pPr lvl="2">
              <a:lnSpc>
                <a:spcPct val="100000"/>
              </a:lnSpc>
              <a:spcAft>
                <a:spcPts val="1200"/>
              </a:spcAft>
            </a:pPr>
            <a:r>
              <a:rPr lang="en-US" sz="2800">
                <a:solidFill>
                  <a:schemeClr val="bg1"/>
                </a:solidFill>
                <a:ea typeface="+mn-lt"/>
                <a:cs typeface="+mn-lt"/>
              </a:rPr>
              <a:t>To explain how the funds will be allocated and apportioned to LEAs</a:t>
            </a:r>
          </a:p>
          <a:p>
            <a:pPr lvl="2">
              <a:lnSpc>
                <a:spcPct val="100000"/>
              </a:lnSpc>
              <a:spcAft>
                <a:spcPts val="1200"/>
              </a:spcAft>
            </a:pPr>
            <a:r>
              <a:rPr lang="en-US" sz="2800">
                <a:solidFill>
                  <a:schemeClr val="bg1"/>
                </a:solidFill>
                <a:ea typeface="+mn-lt"/>
                <a:cs typeface="+mn-lt"/>
              </a:rPr>
              <a:t>To answer any questions you may have. Q&amp;A at end of presentation</a:t>
            </a:r>
            <a:endParaRPr lang="en-US" sz="2800">
              <a:solidFill>
                <a:schemeClr val="bg1"/>
              </a:solidFill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819431946"/>
      </p:ext>
    </p:extLst>
  </p:cSld>
  <p:clrMapOvr>
    <a:masterClrMapping/>
  </p:clrMapOvr>
  <p:extLst mod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D4910E0-2820-416D-A739-2A763A759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33170"/>
            <a:ext cx="11887200" cy="992630"/>
          </a:xfrm>
        </p:spPr>
        <p:txBody>
          <a:bodyPr>
            <a:noAutofit/>
          </a:bodyPr>
          <a:lstStyle/>
          <a:p>
            <a:r>
              <a:rPr lang="en-US" sz="7200" i="1">
                <a:ea typeface="+mj-lt"/>
                <a:cs typeface="+mj-lt"/>
              </a:rPr>
              <a:t>Q &amp; A</a:t>
            </a:r>
            <a:endParaRPr lang="en-US" sz="7200" i="1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692130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B07F6-86D8-49A7-A2B3-B68534219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 you for attending.</a:t>
            </a:r>
          </a:p>
        </p:txBody>
      </p:sp>
    </p:spTree>
    <p:extLst>
      <p:ext uri="{BB962C8B-B14F-4D97-AF65-F5344CB8AC3E}">
        <p14:creationId xmlns:p14="http://schemas.microsoft.com/office/powerpoint/2010/main" val="2671731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9174F-9AF5-4047-8D68-041104863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471" y="600114"/>
            <a:ext cx="10091057" cy="1325563"/>
          </a:xfrm>
        </p:spPr>
        <p:txBody>
          <a:bodyPr>
            <a:normAutofit/>
          </a:bodyPr>
          <a:lstStyle/>
          <a:p>
            <a:r>
              <a:rPr lang="en-US" altLang="en-US" sz="4000"/>
              <a:t>$3.6 Billion Discretionary Block Grant </a:t>
            </a:r>
            <a:br>
              <a:rPr lang="en-US" altLang="en-US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C5273-438C-46CD-A1CB-05DB63EA7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1925677"/>
            <a:ext cx="11887200" cy="3690339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914400" lvl="1" indent="-463550">
              <a:lnSpc>
                <a:spcPct val="120000"/>
              </a:lnSpc>
              <a:spcBef>
                <a:spcPts val="8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altLang="en-US" sz="3200"/>
              <a:t>Standards-aligned professional development and instructional materials in specific subject areas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 startAt="2"/>
            </a:pPr>
            <a:r>
              <a:rPr lang="en-US" altLang="en-US" sz="3200"/>
              <a:t>Professional development on improving school culture</a:t>
            </a:r>
            <a:endParaRPr lang="en-US" altLang="en-US" sz="3200">
              <a:cs typeface="Arial"/>
            </a:endParaRPr>
          </a:p>
          <a:p>
            <a:pPr marL="914400" lvl="1" indent="-457200">
              <a:spcAft>
                <a:spcPts val="1200"/>
              </a:spcAft>
              <a:buFont typeface="+mj-lt"/>
              <a:buAutoNum type="arabicPeriod" startAt="2"/>
            </a:pPr>
            <a:r>
              <a:rPr lang="en-US" altLang="en-US" sz="3200"/>
              <a:t>Diverse and culturally relevant book collections</a:t>
            </a:r>
            <a:endParaRPr lang="en-US" altLang="en-US" sz="3200">
              <a:cs typeface="Arial"/>
            </a:endParaRPr>
          </a:p>
          <a:p>
            <a:pPr marL="914400" lvl="1" indent="-457200">
              <a:spcAft>
                <a:spcPts val="1200"/>
              </a:spcAft>
              <a:buFont typeface="+mj-lt"/>
              <a:buAutoNum type="arabicPeriod" startAt="2"/>
            </a:pPr>
            <a:r>
              <a:rPr lang="en-US" altLang="en-US" sz="3200"/>
              <a:t>Operational costs</a:t>
            </a:r>
            <a:endParaRPr lang="en-US" altLang="en-US" sz="3200">
              <a:cs typeface="Arial"/>
            </a:endParaRPr>
          </a:p>
          <a:p>
            <a:pPr marL="914400" lvl="1" indent="-457200">
              <a:spcAft>
                <a:spcPts val="1200"/>
              </a:spcAft>
              <a:buFont typeface="+mj-lt"/>
              <a:buAutoNum type="arabicPeriod" startAt="2"/>
            </a:pPr>
            <a:r>
              <a:rPr lang="en-US" altLang="en-US" sz="3200"/>
              <a:t>COVID personal protective equipment</a:t>
            </a:r>
            <a:endParaRPr lang="en-US" altLang="en-US" sz="3200">
              <a:cs typeface="Arial"/>
            </a:endParaRPr>
          </a:p>
          <a:p>
            <a:pPr marL="450850" lvl="1" indent="0">
              <a:spcAft>
                <a:spcPts val="600"/>
              </a:spcAft>
              <a:buNone/>
            </a:pPr>
            <a:endParaRPr lang="en-US" altLang="en-US" sz="24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869358"/>
      </p:ext>
    </p:extLst>
  </p:cSld>
  <p:clrMapOvr>
    <a:masterClrMapping/>
  </p:clrMapOvr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18425-48E7-466E-B24A-57C7AD08E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1" y="23018"/>
            <a:ext cx="118872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ea typeface="+mj-lt"/>
                <a:cs typeface="+mj-lt"/>
              </a:rPr>
              <a:t>Allowable Expenditures (1)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069E5-110D-4375-9B67-6C83C486886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87829" y="1135470"/>
            <a:ext cx="9200832" cy="4794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ea typeface="+mj-lt"/>
                <a:cs typeface="+mj-lt"/>
              </a:rPr>
              <a:t>Professional development and </a:t>
            </a:r>
            <a:r>
              <a:rPr lang="en-US" sz="2400" dirty="0"/>
              <a:t>instructional</a:t>
            </a:r>
            <a:r>
              <a:rPr lang="en-US" sz="2400" dirty="0">
                <a:ea typeface="+mj-lt"/>
                <a:cs typeface="+mj-lt"/>
              </a:rPr>
              <a:t> materials</a:t>
            </a:r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CE94B-2EF3-450C-9AD0-6FE2B8CE07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3841" y="1741011"/>
            <a:ext cx="5852160" cy="3375978"/>
          </a:xfrm>
        </p:spPr>
        <p:txBody>
          <a:bodyPr>
            <a:normAutofit fontScale="92500" lnSpcReduction="20000"/>
          </a:bodyPr>
          <a:lstStyle/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600" dirty="0"/>
              <a:t>Standards–aligned (if applicable)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2600" dirty="0"/>
              <a:t>Subject areas: </a:t>
            </a:r>
          </a:p>
          <a:p>
            <a:pPr marL="1257300" lvl="2" indent="-342900">
              <a:lnSpc>
                <a:spcPct val="110000"/>
              </a:lnSpc>
              <a:spcBef>
                <a:spcPts val="0"/>
              </a:spcBef>
              <a:buFont typeface="Arial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Visual and performing arts</a:t>
            </a:r>
          </a:p>
          <a:p>
            <a:pPr marL="1257300" lvl="2" indent="-342900">
              <a:lnSpc>
                <a:spcPct val="110000"/>
              </a:lnSpc>
              <a:spcBef>
                <a:spcPts val="0"/>
              </a:spcBef>
              <a:buFont typeface="Arial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World languages</a:t>
            </a:r>
          </a:p>
          <a:p>
            <a:pPr marL="1257300" lvl="2" indent="-342900">
              <a:lnSpc>
                <a:spcPct val="110000"/>
              </a:lnSpc>
              <a:spcBef>
                <a:spcPts val="0"/>
              </a:spcBef>
              <a:buFont typeface="Arial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Mathematics </a:t>
            </a:r>
          </a:p>
          <a:p>
            <a:pPr marL="1257300" lvl="2" indent="-342900">
              <a:lnSpc>
                <a:spcPct val="110000"/>
              </a:lnSpc>
              <a:spcBef>
                <a:spcPts val="0"/>
              </a:spcBef>
              <a:buFont typeface="Arial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Science, including environmental literacy </a:t>
            </a:r>
          </a:p>
          <a:p>
            <a:pPr marL="1257300" lvl="2" indent="-342900">
              <a:lnSpc>
                <a:spcPct val="110000"/>
              </a:lnSpc>
              <a:spcBef>
                <a:spcPts val="0"/>
              </a:spcBef>
              <a:buFont typeface="Arial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English Language Arts, including early literacy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43FF46C-4F1E-4A07-B906-8399A05B0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1" y="2095659"/>
            <a:ext cx="5852160" cy="2966357"/>
          </a:xfrm>
        </p:spPr>
        <p:txBody>
          <a:bodyPr/>
          <a:lstStyle/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endParaRPr lang="en-US" sz="2400" dirty="0"/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US" sz="2400" dirty="0"/>
              <a:t>Ethnic studies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US" sz="2400" dirty="0"/>
              <a:t>Financial literacy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US" sz="2400" dirty="0"/>
              <a:t>Media literacy 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US" sz="2400" dirty="0"/>
              <a:t>Computer science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US" sz="2400" dirty="0"/>
              <a:t>History–social science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411334-6FF7-4717-9929-534BAEF4799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733697" y="5062016"/>
            <a:ext cx="10724606" cy="1049383"/>
          </a:xfrm>
        </p:spPr>
        <p:txBody>
          <a:bodyPr>
            <a:normAutofit fontScale="70000" lnSpcReduction="20000"/>
          </a:bodyPr>
          <a:lstStyle/>
          <a:p>
            <a:pPr marL="0" lvl="2" indent="0">
              <a:lnSpc>
                <a:spcPct val="120000"/>
              </a:lnSpc>
              <a:buNone/>
            </a:pPr>
            <a:r>
              <a:rPr lang="en-US" sz="3400" dirty="0">
                <a:solidFill>
                  <a:schemeClr val="bg1"/>
                </a:solidFill>
                <a:cs typeface="Arial"/>
              </a:rPr>
              <a:t>Curriculum Frameworks and Instructional Resources Division web page:</a:t>
            </a:r>
          </a:p>
          <a:p>
            <a:pPr marL="0" lvl="2" indent="0">
              <a:lnSpc>
                <a:spcPct val="120000"/>
              </a:lnSpc>
              <a:buNone/>
            </a:pPr>
            <a:r>
              <a:rPr lang="en-US" sz="3400" dirty="0">
                <a:solidFill>
                  <a:schemeClr val="bg1"/>
                </a:solidFill>
                <a:cs typeface="Arial"/>
                <a:hlinkClick r:id="rId3" tooltip="Curriculum Frameworks and Instructional Resources Division web pag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https://www.cde.ca.gov/re/di/or/cfird.asp</a:t>
            </a:r>
            <a:endParaRPr lang="en-US" sz="3400" dirty="0">
              <a:solidFill>
                <a:schemeClr val="bg1"/>
              </a:solidFill>
              <a:cs typeface="Arial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670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974AA-F9BA-4B21-B49B-DED1A3CB0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ea typeface="+mj-lt"/>
                <a:cs typeface="+mj-lt"/>
              </a:rPr>
              <a:t>Professional Development Resources (1) 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01BE3-96B9-4C2A-8610-D6F4CA168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235" y="1554015"/>
            <a:ext cx="11887200" cy="5015901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ea typeface="+mn-lt"/>
                <a:cs typeface="+mn-lt"/>
              </a:rPr>
              <a:t>Resources on California Department of Education Professional Learning web page 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</a:pPr>
            <a:r>
              <a:rPr lang="en-US" sz="2400" dirty="0">
                <a:ea typeface="+mn-lt"/>
                <a:cs typeface="+mn-lt"/>
              </a:rPr>
              <a:t>Quality Professional Learning Standards</a:t>
            </a:r>
            <a:endParaRPr lang="en-US" sz="2400" dirty="0">
              <a:cs typeface="Arial"/>
            </a:endParaRP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</a:pPr>
            <a:r>
              <a:rPr lang="en-US" sz="2400" dirty="0">
                <a:cs typeface="Arial"/>
              </a:rPr>
              <a:t>Local Control and Accountability Plan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</a:pPr>
            <a:r>
              <a:rPr lang="en-US" sz="2400" dirty="0">
                <a:cs typeface="Arial"/>
              </a:rPr>
              <a:t>California Digital Learning Integration and Standards Guidance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</a:pPr>
            <a:r>
              <a:rPr lang="en-US" sz="2400" dirty="0">
                <a:cs typeface="Arial"/>
              </a:rPr>
              <a:t>Professional Learning / Curriculum Areas </a:t>
            </a:r>
          </a:p>
          <a:p>
            <a:pPr marL="1714500" lvl="3" indent="-342900">
              <a:lnSpc>
                <a:spcPct val="100000"/>
              </a:lnSpc>
              <a:spcBef>
                <a:spcPts val="600"/>
              </a:spcBef>
            </a:pP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Recommended resources</a:t>
            </a:r>
          </a:p>
          <a:p>
            <a:pPr marL="1714500" lvl="3" indent="-342900">
              <a:lnSpc>
                <a:spcPct val="100000"/>
              </a:lnSpc>
              <a:spcBef>
                <a:spcPts val="600"/>
              </a:spcBef>
            </a:pP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Listservs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729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66E67-8C3A-471C-9BDC-D75566EB7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cs typeface="Arial"/>
              </a:rPr>
              <a:t>Professional Development Resources (2)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54777-3500-4623-8C0F-6BC2FCB937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6765" y="1534724"/>
            <a:ext cx="10080812" cy="4238065"/>
          </a:xfrm>
        </p:spPr>
        <p:txBody>
          <a:bodyPr/>
          <a:lstStyle/>
          <a:p>
            <a:pPr marL="800100" lvl="1" indent="-342900">
              <a:lnSpc>
                <a:spcPct val="200000"/>
              </a:lnSpc>
              <a:spcBef>
                <a:spcPts val="600"/>
              </a:spcBef>
            </a:pPr>
            <a:r>
              <a:rPr lang="en-US" sz="2400" dirty="0">
                <a:cs typeface="Arial"/>
              </a:rPr>
              <a:t>Visual and Performing Arts</a:t>
            </a:r>
          </a:p>
          <a:p>
            <a:pPr marL="800100" lvl="1" indent="-342900">
              <a:lnSpc>
                <a:spcPct val="200000"/>
              </a:lnSpc>
              <a:spcBef>
                <a:spcPts val="600"/>
              </a:spcBef>
            </a:pPr>
            <a:r>
              <a:rPr lang="en-US" sz="2400" dirty="0">
                <a:cs typeface="Arial"/>
              </a:rPr>
              <a:t>World Languages</a:t>
            </a:r>
          </a:p>
          <a:p>
            <a:pPr marL="800100" lvl="1" indent="-342900">
              <a:lnSpc>
                <a:spcPct val="200000"/>
              </a:lnSpc>
              <a:spcBef>
                <a:spcPts val="600"/>
              </a:spcBef>
            </a:pPr>
            <a:r>
              <a:rPr lang="en-US" sz="2400" dirty="0">
                <a:ea typeface="+mn-lt"/>
                <a:cs typeface="+mn-lt"/>
              </a:rPr>
              <a:t>Multilingual Support Division</a:t>
            </a:r>
            <a:endParaRPr lang="en-US" sz="2400" dirty="0">
              <a:cs typeface="Arial"/>
            </a:endParaRPr>
          </a:p>
          <a:p>
            <a:pPr marL="800100" lvl="1" indent="-342900">
              <a:lnSpc>
                <a:spcPct val="200000"/>
              </a:lnSpc>
              <a:spcBef>
                <a:spcPts val="600"/>
              </a:spcBef>
            </a:pPr>
            <a:r>
              <a:rPr lang="en-US" sz="2400" dirty="0">
                <a:cs typeface="Arial"/>
              </a:rPr>
              <a:t>English Language Arts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537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E486A-4727-40AC-BDC2-08C1258C0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ea typeface="+mj-lt"/>
                <a:cs typeface="+mj-lt"/>
              </a:rPr>
              <a:t>Professional Development Resources (3)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6EA35-5806-46E8-BFA1-849372B04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617" y="1081709"/>
            <a:ext cx="11887200" cy="5015901"/>
          </a:xfrm>
        </p:spPr>
        <p:txBody>
          <a:bodyPr>
            <a:normAutofit/>
          </a:bodyPr>
          <a:lstStyle/>
          <a:p>
            <a:pPr marL="800100" lvl="1" indent="-342900">
              <a:lnSpc>
                <a:spcPct val="200000"/>
              </a:lnSpc>
              <a:spcBef>
                <a:spcPts val="600"/>
              </a:spcBef>
              <a:buFont typeface="Arial"/>
              <a:buChar char="•"/>
            </a:pPr>
            <a:r>
              <a:rPr lang="en-US" sz="2400" dirty="0">
                <a:cs typeface="Arial"/>
              </a:rPr>
              <a:t>Media Literacy</a:t>
            </a:r>
            <a:endParaRPr lang="en-US" sz="2400" dirty="0">
              <a:ea typeface="+mn-lt"/>
              <a:cs typeface="+mn-lt"/>
            </a:endParaRPr>
          </a:p>
          <a:p>
            <a:pPr marL="800100" lvl="1" indent="-342900">
              <a:lnSpc>
                <a:spcPct val="200000"/>
              </a:lnSpc>
              <a:spcBef>
                <a:spcPts val="600"/>
              </a:spcBef>
              <a:buFont typeface="Arial"/>
              <a:buChar char="•"/>
            </a:pPr>
            <a:r>
              <a:rPr lang="en-US" sz="2400" dirty="0">
                <a:cs typeface="Arial"/>
              </a:rPr>
              <a:t>Ethnic Studies</a:t>
            </a:r>
            <a:endParaRPr lang="en-US" sz="2400" dirty="0">
              <a:ea typeface="+mn-lt"/>
              <a:cs typeface="+mn-lt"/>
            </a:endParaRPr>
          </a:p>
          <a:p>
            <a:pPr marL="800100" lvl="1" indent="-342900">
              <a:lnSpc>
                <a:spcPct val="200000"/>
              </a:lnSpc>
              <a:spcBef>
                <a:spcPts val="600"/>
              </a:spcBef>
              <a:buFont typeface="Arial"/>
              <a:buChar char="•"/>
            </a:pPr>
            <a:r>
              <a:rPr lang="en-US" sz="2400" dirty="0">
                <a:cs typeface="Arial"/>
              </a:rPr>
              <a:t>Financial Literacy</a:t>
            </a:r>
            <a:endParaRPr lang="en-US" sz="2400" dirty="0">
              <a:ea typeface="+mn-lt"/>
              <a:cs typeface="+mn-lt"/>
            </a:endParaRPr>
          </a:p>
          <a:p>
            <a:pPr marL="800100" lvl="1" indent="-342900">
              <a:lnSpc>
                <a:spcPct val="200000"/>
              </a:lnSpc>
              <a:spcBef>
                <a:spcPts val="600"/>
              </a:spcBef>
              <a:buFont typeface="Arial"/>
              <a:buChar char="•"/>
            </a:pPr>
            <a:r>
              <a:rPr lang="en-US" sz="2400" dirty="0">
                <a:cs typeface="Arial"/>
              </a:rPr>
              <a:t>History–Social Science</a:t>
            </a:r>
            <a:endParaRPr lang="en-US" sz="2400" dirty="0">
              <a:ea typeface="+mn-lt"/>
              <a:cs typeface="+mn-lt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sz="2400" b="1" dirty="0">
              <a:cs typeface="Arial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>
                <a:cs typeface="Arial"/>
              </a:rPr>
              <a:t>For more content area information: Professional Learning Innovations Office</a:t>
            </a:r>
          </a:p>
          <a:p>
            <a:pPr marL="800100" lvl="1" indent="-342900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cs typeface="Arial"/>
              </a:rPr>
              <a:t>Twitter: </a:t>
            </a:r>
            <a:r>
              <a:rPr lang="en-US" sz="2400" dirty="0">
                <a:ea typeface="+mn-lt"/>
                <a:cs typeface="+mn-lt"/>
                <a:hlinkClick r:id="rId2"/>
              </a:rPr>
              <a:t>@</a:t>
            </a:r>
            <a:r>
              <a:rPr lang="en-US" sz="2400" dirty="0" err="1">
                <a:ea typeface="+mn-lt"/>
                <a:cs typeface="+mn-lt"/>
                <a:hlinkClick r:id="rId2"/>
              </a:rPr>
              <a:t>CaProfLearning</a:t>
            </a:r>
            <a:endParaRPr lang="en-US" sz="2400" dirty="0">
              <a:ea typeface="+mn-lt"/>
              <a:cs typeface="+mn-lt"/>
            </a:endParaRPr>
          </a:p>
          <a:p>
            <a:pPr marL="800100" lvl="1" indent="-342900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ea typeface="+mn-lt"/>
                <a:cs typeface="+mn-lt"/>
              </a:rPr>
              <a:t>Email: </a:t>
            </a:r>
            <a:r>
              <a:rPr lang="en-US" sz="2400" dirty="0">
                <a:cs typeface="Arial"/>
                <a:hlinkClick r:id="rId3"/>
              </a:rPr>
              <a:t>PLIO@cde.ca.gov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22082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37460-C616-49CC-B349-B1166B3A8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ea typeface="+mj-lt"/>
                <a:cs typeface="+mj-lt"/>
              </a:rPr>
              <a:t>Professional Development Resources (4)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EF2F5-7E93-4628-87C8-8A1DB8969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423" y="1428512"/>
            <a:ext cx="11887200" cy="5015901"/>
          </a:xfrm>
        </p:spPr>
        <p:txBody>
          <a:bodyPr/>
          <a:lstStyle/>
          <a:p>
            <a:pPr marL="800100" lvl="1" indent="-342900">
              <a:lnSpc>
                <a:spcPct val="150000"/>
              </a:lnSpc>
              <a:spcBef>
                <a:spcPts val="600"/>
              </a:spcBef>
            </a:pPr>
            <a:r>
              <a:rPr lang="en-US" sz="2400" dirty="0">
                <a:ea typeface="+mn-lt"/>
                <a:cs typeface="+mn-lt"/>
              </a:rPr>
              <a:t>Mathematics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buFont typeface="Arial"/>
              <a:buChar char="•"/>
            </a:pPr>
            <a:r>
              <a:rPr lang="en-US" sz="2400" dirty="0">
                <a:ea typeface="+mn-lt"/>
                <a:cs typeface="+mn-lt"/>
              </a:rPr>
              <a:t>Science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spcAft>
                <a:spcPts val="1800"/>
              </a:spcAft>
              <a:buFont typeface="Arial"/>
              <a:buChar char="•"/>
            </a:pPr>
            <a:r>
              <a:rPr lang="en-US" sz="2400" dirty="0">
                <a:ea typeface="+mn-lt"/>
                <a:cs typeface="+mn-lt"/>
              </a:rPr>
              <a:t>Computer Science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sz="2400" dirty="0">
                <a:cs typeface="Arial"/>
              </a:rPr>
              <a:t>CA Mathematics Readiness Grant</a:t>
            </a:r>
            <a:endParaRPr lang="en-US" dirty="0">
              <a:cs typeface="Arial" panose="020B0604020202020204"/>
            </a:endParaRP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1800"/>
              </a:spcAft>
              <a:buNone/>
            </a:pPr>
            <a:r>
              <a:rPr lang="en-US" sz="2400" dirty="0">
                <a:cs typeface="Arial"/>
              </a:rPr>
              <a:t>2021 Educator Workforce Investment Grant Program: Computer Science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cs typeface="Arial"/>
              </a:rPr>
              <a:t>Professional Learning Support and Monitoring Office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400" dirty="0">
                <a:ea typeface="+mn-lt"/>
                <a:cs typeface="+mn-lt"/>
              </a:rPr>
              <a:t>Email: </a:t>
            </a:r>
            <a:r>
              <a:rPr lang="en-US" sz="2400" u="sng" dirty="0">
                <a:ea typeface="+mn-lt"/>
                <a:cs typeface="+mn-lt"/>
                <a:hlinkClick r:id="rId2"/>
              </a:rPr>
              <a:t>PLSMO@cde.ca.gov</a:t>
            </a:r>
            <a:endParaRPr lang="en-US" sz="2400" u="sng" dirty="0">
              <a:cs typeface="Arial" panose="020B0604020202020204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837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840A8-6DCE-4B93-A673-E28C7D56C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ea typeface="+mj-lt"/>
                <a:cs typeface="+mj-lt"/>
              </a:rPr>
              <a:t>Professional Development Resources (5)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D8D21-D82C-4469-9E07-70C0B8823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50897"/>
            <a:ext cx="11376991" cy="501590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2400" dirty="0">
              <a:cs typeface="Arial" panose="020B0604020202020204"/>
            </a:endParaRPr>
          </a:p>
          <a:p>
            <a:pPr marL="342900" indent="-342900">
              <a:spcBef>
                <a:spcPts val="600"/>
              </a:spcBef>
            </a:pPr>
            <a:r>
              <a:rPr lang="en-US" sz="2400" dirty="0">
                <a:cs typeface="Arial" panose="020B0604020202020204"/>
              </a:rPr>
              <a:t>National Board for Professional Teaching Standards Subsidy and Incentive Programs</a:t>
            </a:r>
          </a:p>
          <a:p>
            <a:pPr marL="342900" indent="-342900">
              <a:spcBef>
                <a:spcPts val="600"/>
              </a:spcBef>
            </a:pPr>
            <a:endParaRPr lang="en-US" sz="2400" dirty="0">
              <a:cs typeface="Arial" panose="020B0604020202020204"/>
            </a:endParaRPr>
          </a:p>
          <a:p>
            <a:pPr marL="342900" indent="-342900">
              <a:spcBef>
                <a:spcPts val="600"/>
              </a:spcBef>
            </a:pPr>
            <a:r>
              <a:rPr lang="en-US" sz="2400" dirty="0">
                <a:cs typeface="Arial" panose="020B0604020202020204"/>
              </a:rPr>
              <a:t>Educator Preparation</a:t>
            </a:r>
          </a:p>
          <a:p>
            <a:pPr marL="342900" indent="-342900">
              <a:spcBef>
                <a:spcPts val="600"/>
              </a:spcBef>
            </a:pPr>
            <a:endParaRPr lang="en-US" sz="2400" dirty="0">
              <a:cs typeface="Arial" panose="020B0604020202020204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</a:pPr>
            <a:r>
              <a:rPr lang="en-US" sz="2400" dirty="0">
                <a:cs typeface="Arial" panose="020B0604020202020204"/>
              </a:rPr>
              <a:t>Private School Professional Development</a:t>
            </a:r>
          </a:p>
          <a:p>
            <a:pPr marL="342900" indent="-342900">
              <a:spcBef>
                <a:spcPts val="600"/>
              </a:spcBef>
            </a:pPr>
            <a:endParaRPr lang="en-US" sz="2400" dirty="0">
              <a:cs typeface="Arial" panose="020B0604020202020204"/>
            </a:endParaRPr>
          </a:p>
          <a:p>
            <a:pPr marL="342900" indent="-342900">
              <a:spcBef>
                <a:spcPts val="600"/>
              </a:spcBef>
            </a:pPr>
            <a:r>
              <a:rPr lang="en-US" sz="2400" dirty="0">
                <a:cs typeface="Arial" panose="020B0604020202020204"/>
              </a:rPr>
              <a:t>For more information, please contact the Teacher and Leader Policy Office</a:t>
            </a:r>
          </a:p>
          <a:p>
            <a:pPr>
              <a:buNone/>
            </a:pPr>
            <a:r>
              <a:rPr lang="en-US" sz="2400" dirty="0">
                <a:cs typeface="Arial" panose="020B0604020202020204"/>
              </a:rPr>
              <a:t>    Email: </a:t>
            </a:r>
            <a:r>
              <a:rPr lang="en-US" sz="2400" u="sng" dirty="0">
                <a:cs typeface="Arial" panose="020B0604020202020204"/>
              </a:rPr>
              <a:t>TLPO</a:t>
            </a:r>
            <a:r>
              <a:rPr lang="en-US" sz="2400" u="sng" dirty="0">
                <a:cs typeface="Arial" panose="020B0604020202020204"/>
                <a:hlinkClick r:id="rId2"/>
              </a:rPr>
              <a:t>@cde.ca.gov</a:t>
            </a:r>
            <a:endParaRPr lang="en-US" sz="2400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23262"/>
      </p:ext>
    </p:extLst>
  </p:cSld>
  <p:clrMapOvr>
    <a:masterClrMapping/>
  </p:clrMapOvr>
</p:sld>
</file>

<file path=ppt/theme/theme1.xml><?xml version="1.0" encoding="utf-8"?>
<a:theme xmlns:a="http://schemas.openxmlformats.org/drawingml/2006/main" name="CDE Set 1">
  <a:themeElements>
    <a:clrScheme name="CDE Se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FF"/>
      </a:hlink>
      <a:folHlink>
        <a:srgbClr val="FFFF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DE Set 2">
  <a:themeElements>
    <a:clrScheme name="CDE Set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C4A6D"/>
      </a:hlink>
      <a:folHlink>
        <a:srgbClr val="0C4A6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DE Set 3">
  <a:themeElements>
    <a:clrScheme name="Custom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FF"/>
      </a:hlink>
      <a:folHlink>
        <a:srgbClr val="FFFF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DE Set 4">
  <a:themeElements>
    <a:clrScheme name="CDE Set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C4A6D"/>
      </a:hlink>
      <a:folHlink>
        <a:srgbClr val="0C4A6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DE Set 5">
  <a:themeElements>
    <a:clrScheme name="Custom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FF"/>
      </a:hlink>
      <a:folHlink>
        <a:srgbClr val="FFFF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DE Set 6">
  <a:themeElements>
    <a:clrScheme name="CDE Set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C4A6D"/>
      </a:hlink>
      <a:folHlink>
        <a:srgbClr val="0C4A6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DE Set 7">
  <a:themeElements>
    <a:clrScheme name="CDE Se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FF"/>
      </a:hlink>
      <a:folHlink>
        <a:srgbClr val="FFFF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54ddd65-a5b1-4159-8c8e-f8b6e560b733" xsi:nil="true"/>
    <_Flow_SignoffStatus xmlns="fcc10b13-693b-4108-82e6-a022af39983a" xsi:nil="true"/>
    <lcf76f155ced4ddcb4097134ff3c332f xmlns="fcc10b13-693b-4108-82e6-a022af39983a">
      <Terms xmlns="http://schemas.microsoft.com/office/infopath/2007/PartnerControls"/>
    </lcf76f155ced4ddcb4097134ff3c332f>
    <SharedWithUsers xmlns="3d27bdd8-aa24-4715-8252-5cc1057583fa">
      <UserInfo>
        <DisplayName>Jennifer Bentley</DisplayName>
        <AccountId>73</AccountId>
        <AccountType/>
      </UserInfo>
      <UserInfo>
        <DisplayName>Emily Oliva</DisplayName>
        <AccountId>22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C73F3F21E3504F9B97B2424931F5F3" ma:contentTypeVersion="22" ma:contentTypeDescription="Create a new document." ma:contentTypeScope="" ma:versionID="d73d5de702535f34de8901bcdfffca1e">
  <xsd:schema xmlns:xsd="http://www.w3.org/2001/XMLSchema" xmlns:xs="http://www.w3.org/2001/XMLSchema" xmlns:p="http://schemas.microsoft.com/office/2006/metadata/properties" xmlns:ns2="fcc10b13-693b-4108-82e6-a022af39983a" xmlns:ns3="3d27bdd8-aa24-4715-8252-5cc1057583fa" xmlns:ns4="a54ddd65-a5b1-4159-8c8e-f8b6e560b733" targetNamespace="http://schemas.microsoft.com/office/2006/metadata/properties" ma:root="true" ma:fieldsID="eba6ab273ba880ae57f157431c48153b" ns2:_="" ns3:_="" ns4:_="">
    <xsd:import namespace="fcc10b13-693b-4108-82e6-a022af39983a"/>
    <xsd:import namespace="3d27bdd8-aa24-4715-8252-5cc1057583fa"/>
    <xsd:import namespace="a54ddd65-a5b1-4159-8c8e-f8b6e560b7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_Flow_SignoffStatu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c10b13-693b-4108-82e6-a022af3998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Flow_SignoffStatus" ma:index="10" nillable="true" ma:displayName="Sign-off status" ma:internalName="Sign_x002d_off_x0020_status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c2487d89-012e-44bc-975c-10dd49798f8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27bdd8-aa24-4715-8252-5cc1057583f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4ddd65-a5b1-4159-8c8e-f8b6e560b733" elementFormDefault="qualified">
    <xsd:import namespace="http://schemas.microsoft.com/office/2006/documentManagement/types"/>
    <xsd:import namespace="http://schemas.microsoft.com/office/infopath/2007/PartnerControls"/>
    <xsd:element name="TaxCatchAll" ma:index="26" nillable="true" ma:displayName="Taxonomy Catch All Column" ma:hidden="true" ma:list="{134fd93f-5071-4d8d-a93d-5d6cf665368b}" ma:internalName="TaxCatchAll" ma:showField="CatchAllData" ma:web="a54ddd65-a5b1-4159-8c8e-f8b6e560b7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E78FCA-6703-482D-9721-192476C171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76468F2-A97B-46B8-89B3-98D2DE9DA4F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a54ddd65-a5b1-4159-8c8e-f8b6e560b733"/>
    <ds:schemaRef ds:uri="http://schemas.microsoft.com/office/2006/metadata/properties"/>
    <ds:schemaRef ds:uri="3d27bdd8-aa24-4715-8252-5cc1057583fa"/>
    <ds:schemaRef ds:uri="fcc10b13-693b-4108-82e6-a022af39983a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7608CF5-A6C1-43A3-A3B6-CB35E4662B67}">
  <ds:schemaRefs>
    <ds:schemaRef ds:uri="3d27bdd8-aa24-4715-8252-5cc1057583fa"/>
    <ds:schemaRef ds:uri="a54ddd65-a5b1-4159-8c8e-f8b6e560b733"/>
    <ds:schemaRef ds:uri="fcc10b13-693b-4108-82e6-a022af39983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1114</Words>
  <Application>Microsoft Office PowerPoint</Application>
  <PresentationFormat>Widescreen</PresentationFormat>
  <Paragraphs>189</Paragraphs>
  <Slides>21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CDE Set 1</vt:lpstr>
      <vt:lpstr>CDE Set 2</vt:lpstr>
      <vt:lpstr>CDE Set 3</vt:lpstr>
      <vt:lpstr>CDE Set 4</vt:lpstr>
      <vt:lpstr>CDE Set 5</vt:lpstr>
      <vt:lpstr>CDE Set 6</vt:lpstr>
      <vt:lpstr>CDE Set 7</vt:lpstr>
      <vt:lpstr>Navigating the Arts, Music, and Instructional Materials Discretionary Block Grant   October 2022</vt:lpstr>
      <vt:lpstr>Webinar Goals</vt:lpstr>
      <vt:lpstr>$3.6 Billion Discretionary Block Grant  </vt:lpstr>
      <vt:lpstr>Allowable Expenditures (1)</vt:lpstr>
      <vt:lpstr>Professional Development Resources (1) </vt:lpstr>
      <vt:lpstr>Professional Development Resources (2)</vt:lpstr>
      <vt:lpstr>Professional Development Resources (3)</vt:lpstr>
      <vt:lpstr>Professional Development Resources (4)</vt:lpstr>
      <vt:lpstr>Professional Development Resources (5)</vt:lpstr>
      <vt:lpstr>Allowable Expenditures (2)</vt:lpstr>
      <vt:lpstr>Allowable Expenditures (3)</vt:lpstr>
      <vt:lpstr>Diverse and Culturally Relevant Book Collections</vt:lpstr>
      <vt:lpstr>Tools for Selecting Diverse Texts</vt:lpstr>
      <vt:lpstr>Multilingual Texts</vt:lpstr>
      <vt:lpstr>Allowable Expenditures (4)</vt:lpstr>
      <vt:lpstr>Allowable Expenditures (5)</vt:lpstr>
      <vt:lpstr>Allocations &amp; Apportionments (1)</vt:lpstr>
      <vt:lpstr>Allocations &amp; Apportionments (2)</vt:lpstr>
      <vt:lpstr>Additional CDE Resources</vt:lpstr>
      <vt:lpstr>Q &amp; A</vt:lpstr>
      <vt:lpstr>Thank you for attending.</vt:lpstr>
    </vt:vector>
  </TitlesOfParts>
  <Company>California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AMIM Block Grant Webinar #1 - Curriculum Frameworks (CA Dept of Education)</dc:title>
  <dc:subject>Navigating the Arts, Music, and Instructional Materials Discretionary Block Grant PowerPoint Presentation.</dc:subject>
  <dc:creator>CDE</dc:creator>
  <cp:lastModifiedBy>Terri Yan</cp:lastModifiedBy>
  <cp:revision>15</cp:revision>
  <dcterms:created xsi:type="dcterms:W3CDTF">2020-08-25T03:09:04Z</dcterms:created>
  <dcterms:modified xsi:type="dcterms:W3CDTF">2022-10-22T01:10:33Z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0x010100EDC73F3F21E3504F9B97B2424931F5F3</vt:lpwstr>
  </property>
  <property fmtid="{D5CDD505-2E9C-101B-9397-08002B2CF9AE}" pid="3" name="MediaServiceImageTags">
    <vt:lpwstr/>
  </property>
</Properties>
</file>