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</p:sldMasterIdLst>
  <p:notesMasterIdLst>
    <p:notesMasterId r:id="rId47"/>
  </p:notesMasterIdLst>
  <p:sldIdLst>
    <p:sldId id="1290" r:id="rId3"/>
    <p:sldId id="256" r:id="rId4"/>
    <p:sldId id="258" r:id="rId5"/>
    <p:sldId id="259" r:id="rId6"/>
    <p:sldId id="30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03" r:id="rId16"/>
    <p:sldId id="305" r:id="rId17"/>
    <p:sldId id="306" r:id="rId18"/>
    <p:sldId id="307" r:id="rId19"/>
    <p:sldId id="278" r:id="rId20"/>
    <p:sldId id="279" r:id="rId21"/>
    <p:sldId id="280" r:id="rId22"/>
    <p:sldId id="281" r:id="rId23"/>
    <p:sldId id="282" r:id="rId24"/>
    <p:sldId id="283" r:id="rId25"/>
    <p:sldId id="315" r:id="rId26"/>
    <p:sldId id="284" r:id="rId27"/>
    <p:sldId id="285" r:id="rId28"/>
    <p:sldId id="312" r:id="rId29"/>
    <p:sldId id="313" r:id="rId30"/>
    <p:sldId id="314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1292" r:id="rId45"/>
    <p:sldId id="1293" r:id="rId4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Lato" panose="020B0604020202020204" charset="0"/>
      <p:regular r:id="rId52"/>
      <p:bold r:id="rId53"/>
      <p:italic r:id="rId54"/>
      <p:boldItalic r:id="rId55"/>
    </p:embeddedFont>
    <p:embeddedFont>
      <p:font typeface="Proxima Nova" panose="020B0604020202020204" charset="0"/>
      <p:regular r:id="rId56"/>
      <p:bold r:id="rId57"/>
      <p:italic r:id="rId58"/>
      <p:boldItalic r:id="rId59"/>
    </p:embeddedFont>
    <p:embeddedFont>
      <p:font typeface="Trebuchet MS" panose="020B0603020202020204" pitchFamily="34" charset="0"/>
      <p:regular r:id="rId60"/>
      <p:bold r:id="rId61"/>
      <p:italic r:id="rId62"/>
      <p:boldItalic r:id="rId63"/>
    </p:embeddedFont>
    <p:embeddedFont>
      <p:font typeface="Wingdings 3" panose="05040102010807070707" pitchFamily="18" charset="2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01450"/>
    <a:srgbClr val="005000"/>
    <a:srgbClr val="1E5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4" autoAdjust="0"/>
    <p:restoredTop sz="65848" autoAdjust="0"/>
  </p:normalViewPr>
  <p:slideViewPr>
    <p:cSldViewPr snapToGrid="0">
      <p:cViewPr varScale="1">
        <p:scale>
          <a:sx n="66" d="100"/>
          <a:sy n="66" d="100"/>
        </p:scale>
        <p:origin x="161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4735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2958" tIns="46479" rIns="92958" bIns="46479"/>
          <a:lstStyle/>
          <a:p>
            <a:pPr marL="0" marR="0" lvl="0" indent="0" algn="r" defTabSz="4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D2656-D242-46E7-ACDA-47CFC6F259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64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721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7477f0598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7477f0598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07733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7477f0598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7477f0598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878865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7477f0598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7477f0598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573794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7477f0598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7477f0598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71843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3c0a22ce0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3c0a22ce0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02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3c0a22c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3c0a22c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066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3c0a22ce0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3c0a22ce0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7481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3c0a22ce0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3c0a22ce0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70466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7477f0598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7477f0598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08727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7477f0598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7477f0598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64122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018b758e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018b758e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109028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7542bbb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7542bbb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322752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0b4adf8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0b4adf8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499612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99ac780d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899ac780d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029842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7542bbbc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7542bbbc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576644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7542bbbc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7542bbbc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351670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7542bbbc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7542bbbc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623026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7542bbbc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7542bbbc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820913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3c0a22ce0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3c0a22ce0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32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3c0a22ce0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3c0a22ce0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7239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3c0a22ce0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3c0a22ce0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033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7477f059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7477f059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275799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0a8d0e17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0a8d0e17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50666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7542bbbc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77542bbbc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00041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7542bbbc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77542bbbc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458214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7542bbbc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77542bbbc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553062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88088c0e5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88088c0e5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474011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7542bbbcf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7542bbbcf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38721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77542bbbcf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77542bbbcf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24870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85554a48bd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85554a48bd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/>
          </a:p>
        </p:txBody>
      </p:sp>
    </p:spTree>
    <p:extLst>
      <p:ext uri="{BB962C8B-B14F-4D97-AF65-F5344CB8AC3E}">
        <p14:creationId xmlns:p14="http://schemas.microsoft.com/office/powerpoint/2010/main" val="245898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5554a48bd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5554a48bd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9275065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5554a48bd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5554a48bd_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  <p:extLst>
      <p:ext uri="{BB962C8B-B14F-4D97-AF65-F5344CB8AC3E}">
        <p14:creationId xmlns:p14="http://schemas.microsoft.com/office/powerpoint/2010/main" val="3977772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7477f059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03" name="Google Shape;103;g77477f059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7151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7542bbbc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7542bbbc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327554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77542bbbc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77542bbbc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121810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7542bbbcf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7542bbbcf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638294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254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8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3c0a2ae1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3c0a2ae19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g73c0a2ae19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265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7477f059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7477f0598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23" name="Google Shape;123;g77477f0598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70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7477f059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7477f0598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32" name="Google Shape;132;g77477f0598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46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7477f059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7477f0598_0_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40" name="Google Shape;140;g77477f0598_0_1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5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7477f0598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7477f0598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855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EDB7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508001" y="2025650"/>
            <a:ext cx="6447600" cy="13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  <a:defRPr sz="30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6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5394380" y="4531022"/>
            <a:ext cx="100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400061" y="4549378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5394380" y="4531022"/>
            <a:ext cx="100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6400061" y="4549378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506809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/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2"/>
          </p:nvPr>
        </p:nvSpPr>
        <p:spPr>
          <a:xfrm>
            <a:off x="506809" y="2052934"/>
            <a:ext cx="31392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3"/>
          </p:nvPr>
        </p:nvSpPr>
        <p:spPr>
          <a:xfrm>
            <a:off x="3816287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/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4"/>
          </p:nvPr>
        </p:nvSpPr>
        <p:spPr>
          <a:xfrm>
            <a:off x="3816288" y="2052934"/>
            <a:ext cx="31392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5394380" y="4531022"/>
            <a:ext cx="100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6400061" y="4549378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ctr">
              <a:defRPr sz="405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B5962C-1D18-4B9D-BDCB-2D1B71AC8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212" y="4361731"/>
            <a:ext cx="670274" cy="6702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7F9DF8-CBEC-4E9D-A403-82183A9FEE1A}"/>
              </a:ext>
            </a:extLst>
          </p:cNvPr>
          <p:cNvSpPr txBox="1"/>
          <p:nvPr userDrawn="1"/>
        </p:nvSpPr>
        <p:spPr>
          <a:xfrm>
            <a:off x="1039219" y="4649135"/>
            <a:ext cx="4809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California Department of Education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Tony Thurmond, State Superintendent of Public Instruction</a:t>
            </a:r>
          </a:p>
        </p:txBody>
      </p:sp>
    </p:spTree>
    <p:extLst>
      <p:ext uri="{BB962C8B-B14F-4D97-AF65-F5344CB8AC3E}">
        <p14:creationId xmlns:p14="http://schemas.microsoft.com/office/powerpoint/2010/main" val="370395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35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03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12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72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25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9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24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24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3036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68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424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3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1005681" cy="273844"/>
          </a:xfrm>
          <a:prstGeom prst="rect">
            <a:avLst/>
          </a:prstGeom>
        </p:spPr>
        <p:txBody>
          <a:bodyPr/>
          <a:lstStyle/>
          <a:p>
            <a:fld id="{55C6B4A9-1611-4792-9094-5F34BCA07E0B}" type="datetimeFigureOut">
              <a:rPr lang="en-US" dirty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61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380" y="4531022"/>
            <a:ext cx="978557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4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A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55E7F-A9DA-481F-A211-DDD31548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AEB25-45CD-47F7-B1A9-F42BDD00B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8795B-38DB-4415-9784-334A96DFB9BE}"/>
              </a:ext>
            </a:extLst>
          </p:cNvPr>
          <p:cNvSpPr txBox="1"/>
          <p:nvPr userDrawn="1"/>
        </p:nvSpPr>
        <p:spPr>
          <a:xfrm>
            <a:off x="1030954" y="498187"/>
            <a:ext cx="3296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Department of Education</a:t>
            </a:r>
          </a:p>
          <a:p>
            <a:r>
              <a:rPr lang="en-US" sz="675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Tony Thurmond, State Superintendent of Public Instruction</a:t>
            </a:r>
          </a:p>
        </p:txBody>
      </p:sp>
    </p:spTree>
    <p:extLst>
      <p:ext uri="{BB962C8B-B14F-4D97-AF65-F5344CB8AC3E}">
        <p14:creationId xmlns:p14="http://schemas.microsoft.com/office/powerpoint/2010/main" val="227719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734" y="891584"/>
            <a:ext cx="8714232" cy="1536192"/>
          </a:xfrm>
        </p:spPr>
        <p:txBody>
          <a:bodyPr anchor="ctr">
            <a:normAutofit/>
          </a:bodyPr>
          <a:lstStyle>
            <a:lvl1pPr algn="ctr">
              <a:defRPr sz="2025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34" y="2838404"/>
            <a:ext cx="8714232" cy="1522476"/>
          </a:xfrm>
        </p:spPr>
        <p:txBody>
          <a:bodyPr/>
          <a:lstStyle>
            <a:lvl1pPr marL="0" indent="0" algn="ctr"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15414" y="2619284"/>
            <a:ext cx="7104185" cy="13188"/>
          </a:xfrm>
          <a:prstGeom prst="line">
            <a:avLst/>
          </a:prstGeom>
          <a:ln w="127000" cap="flat" cmpd="sng">
            <a:gradFill flip="none" rotWithShape="1">
              <a:gsLst>
                <a:gs pos="98000">
                  <a:schemeClr val="bg1"/>
                </a:gs>
                <a:gs pos="81000">
                  <a:srgbClr val="003399"/>
                </a:gs>
              </a:gsLst>
              <a:path path="circle">
                <a:fillToRect t="100000" r="100000"/>
              </a:path>
              <a:tileRect l="-100000" b="-100000"/>
            </a:gradFill>
            <a:beve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401861" y="4714816"/>
            <a:ext cx="3296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 cap="small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Thurmond</a:t>
            </a:r>
          </a:p>
          <a:p>
            <a:r>
              <a:rPr lang="en-US" sz="675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Superintendent of Public Instruction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70450" y="4649110"/>
            <a:ext cx="2617517" cy="411956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152645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rgbClr val="EDB7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E5EA2"/>
              </a:buClr>
              <a:buSzPts val="2800"/>
              <a:buFont typeface="Proxima Nova"/>
              <a:buNone/>
              <a:defRPr sz="2800" b="1">
                <a:solidFill>
                  <a:srgbClr val="1E5EA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roxima Nova"/>
              <a:buChar char="●"/>
              <a:defRPr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○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■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●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○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■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●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-4230" y="5016200"/>
            <a:ext cx="9152477" cy="127424"/>
            <a:chOff x="0" y="6716607"/>
            <a:chExt cx="12265448" cy="183900"/>
          </a:xfrm>
        </p:grpSpPr>
        <p:sp>
          <p:nvSpPr>
            <p:cNvPr id="10" name="Google Shape;10;p1"/>
            <p:cNvSpPr/>
            <p:nvPr/>
          </p:nvSpPr>
          <p:spPr>
            <a:xfrm>
              <a:off x="0" y="6716607"/>
              <a:ext cx="4088400" cy="183900"/>
            </a:xfrm>
            <a:prstGeom prst="rect">
              <a:avLst/>
            </a:prstGeom>
            <a:solidFill>
              <a:srgbClr val="368D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4088524" y="6716607"/>
              <a:ext cx="4088400" cy="183900"/>
            </a:xfrm>
            <a:prstGeom prst="rect">
              <a:avLst/>
            </a:prstGeom>
            <a:solidFill>
              <a:srgbClr val="902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8177048" y="6716607"/>
              <a:ext cx="4088400" cy="183900"/>
            </a:xfrm>
            <a:prstGeom prst="rect">
              <a:avLst/>
            </a:prstGeom>
            <a:solidFill>
              <a:srgbClr val="116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Google Shape;13;p1" descr="California UDL Coalition logo" title="California UDL Coalition logo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33218" y="0"/>
            <a:ext cx="1410781" cy="3102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061" y="4549378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0070C0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15C48-D454-48A4-988C-78CF6C754C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62628" y="4351162"/>
            <a:ext cx="670274" cy="6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5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5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dlguidelines.cast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dlguidelines.cast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rec84KwbH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inclusioncollaborative.padlet.org/inclusion5/ELUD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ci/cr/dl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join-covid19-update@mlist.cde.ca.gov" TargetMode="External"/><Relationship Id="rId4" Type="http://schemas.openxmlformats.org/officeDocument/2006/relationships/hyperlink" Target="mailto:DistanceLearning@cde.ca.gov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445" y="288324"/>
            <a:ext cx="7698658" cy="1445741"/>
          </a:xfrm>
        </p:spPr>
        <p:txBody>
          <a:bodyPr anchor="t">
            <a:noAutofit/>
          </a:bodyPr>
          <a:lstStyle/>
          <a:p>
            <a:r>
              <a:rPr lang="en-US" sz="2800" b="1" dirty="0"/>
              <a:t>Universal Design for Learning in Distance Learning for Early Childhood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099" y="1190187"/>
            <a:ext cx="8110496" cy="336113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Partner(s):</a:t>
            </a:r>
          </a:p>
          <a:p>
            <a:r>
              <a:rPr lang="en-US" sz="2400" dirty="0">
                <a:latin typeface="Arial"/>
                <a:cs typeface="Arial"/>
              </a:rPr>
              <a:t>California UDL Coalition</a:t>
            </a:r>
          </a:p>
          <a:p>
            <a:r>
              <a:rPr lang="en-US" sz="2400" dirty="0">
                <a:latin typeface="Arial"/>
                <a:cs typeface="Arial"/>
              </a:rPr>
              <a:t>Kathy Wahl, Santa Clara County Office of Education</a:t>
            </a:r>
          </a:p>
          <a:p>
            <a:r>
              <a:rPr lang="en-US" sz="2400" dirty="0">
                <a:latin typeface="Arial"/>
                <a:cs typeface="Arial"/>
              </a:rPr>
              <a:t>Kelly Wylie, Santa Clara County Office of Education</a:t>
            </a:r>
          </a:p>
          <a:p>
            <a:r>
              <a:rPr lang="en-US" sz="2400" dirty="0">
                <a:latin typeface="Arial"/>
                <a:cs typeface="Arial"/>
              </a:rPr>
              <a:t>&amp;</a:t>
            </a:r>
          </a:p>
          <a:p>
            <a:r>
              <a:rPr lang="en-US" sz="2400" dirty="0">
                <a:latin typeface="Arial"/>
                <a:cs typeface="Arial"/>
              </a:rPr>
              <a:t>Brittany Holm, Franklin-McKinley School District</a:t>
            </a:r>
          </a:p>
          <a:p>
            <a:r>
              <a:rPr lang="en-US" sz="2400" dirty="0">
                <a:latin typeface="Arial"/>
                <a:cs typeface="Arial"/>
              </a:rPr>
              <a:t>Olivia </a:t>
            </a:r>
            <a:r>
              <a:rPr lang="en-US" sz="2400" dirty="0" err="1">
                <a:latin typeface="Arial"/>
                <a:cs typeface="Arial"/>
              </a:rPr>
              <a:t>DeMarais</a:t>
            </a:r>
            <a:r>
              <a:rPr lang="en-US" sz="2400" dirty="0">
                <a:latin typeface="Arial"/>
                <a:cs typeface="Arial"/>
              </a:rPr>
              <a:t>, California Department of Education</a:t>
            </a:r>
          </a:p>
          <a:p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646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Set Clear, Rigorous Goals</a:t>
            </a:r>
            <a:endParaRPr dirty="0">
              <a:latin typeface="+mj-lt"/>
            </a:endParaRPr>
          </a:p>
        </p:txBody>
      </p:sp>
      <p:pic>
        <p:nvPicPr>
          <p:cNvPr id="162" name="Google Shape;162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00" y="1563137"/>
            <a:ext cx="2625999" cy="21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/>
        </p:nvSpPr>
        <p:spPr>
          <a:xfrm>
            <a:off x="3825724" y="1262450"/>
            <a:ext cx="51150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Clear Goals, Flexible Means</a:t>
            </a:r>
            <a:endParaRPr sz="2400" b="1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-152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 Goals should be </a:t>
            </a:r>
            <a:r>
              <a:rPr lang="en" sz="2400" i="1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flexible</a:t>
            </a: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endParaRPr sz="2400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–</a:t>
            </a: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avoid including the “how”</a:t>
            </a:r>
            <a:endParaRPr sz="2400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-152400" algn="l" rtl="0"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 Goals should be clear and discreet –only </a:t>
            </a:r>
            <a:r>
              <a:rPr lang="en" sz="2400" i="1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one</a:t>
            </a: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 goal at a time.</a:t>
            </a:r>
            <a:endParaRPr sz="2400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-152400" algn="l" rtl="0"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 Goals should be rigorous!</a:t>
            </a:r>
            <a:endParaRPr sz="2400" b="1" i="1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Clarified Goals</a:t>
            </a:r>
            <a:endParaRPr dirty="0">
              <a:latin typeface="+mj-lt"/>
            </a:endParaRPr>
          </a:p>
        </p:txBody>
      </p:sp>
      <p:pic>
        <p:nvPicPr>
          <p:cNvPr id="170" name="Google Shape;170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00" y="1563137"/>
            <a:ext cx="2625999" cy="21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/>
          <p:nvPr/>
        </p:nvSpPr>
        <p:spPr>
          <a:xfrm>
            <a:off x="3597350" y="1575900"/>
            <a:ext cx="5166000" cy="19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Lato"/>
                <a:cs typeface="Lato"/>
                <a:sym typeface="Lato"/>
              </a:rPr>
              <a:t>UDL is not about lowering expectations. </a:t>
            </a:r>
            <a:endParaRPr sz="2400" dirty="0">
              <a:latin typeface="+mn-lt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Lato"/>
                <a:cs typeface="Lato"/>
                <a:sym typeface="Lato"/>
              </a:rPr>
              <a:t>It’s about </a:t>
            </a:r>
            <a:r>
              <a:rPr lang="en" sz="2400" b="1" i="1" dirty="0">
                <a:latin typeface="+mn-lt"/>
                <a:ea typeface="Lato"/>
                <a:cs typeface="Lato"/>
                <a:sym typeface="Lato"/>
              </a:rPr>
              <a:t>clarifying</a:t>
            </a:r>
            <a:r>
              <a:rPr lang="en" sz="2400" dirty="0">
                <a:latin typeface="+mn-lt"/>
                <a:ea typeface="Lato"/>
                <a:cs typeface="Lato"/>
                <a:sym typeface="Lato"/>
              </a:rPr>
              <a:t> them!</a:t>
            </a:r>
            <a:endParaRPr sz="2400" b="1" dirty="0">
              <a:solidFill>
                <a:srgbClr val="434343"/>
              </a:solidFill>
              <a:latin typeface="+mn-lt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Anticipate Barriers</a:t>
            </a:r>
            <a:endParaRPr dirty="0">
              <a:latin typeface="+mj-lt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3825725" y="1557425"/>
            <a:ext cx="48996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1225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Lato"/>
              <a:buChar char="●"/>
            </a:pP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Where/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w</a:t>
            </a: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hat can we anticipate that students will find difficult?</a:t>
            </a:r>
            <a:endParaRPr sz="2400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Lato"/>
              <a:buChar char="●"/>
            </a:pP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Why is that problem occuring?</a:t>
            </a:r>
            <a:endParaRPr sz="2400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b="1" dirty="0">
              <a:solidFill>
                <a:srgbClr val="434343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" name="Google Shape;179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038" y="1947263"/>
            <a:ext cx="1893775" cy="189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Design Options</a:t>
            </a:r>
            <a:endParaRPr dirty="0">
              <a:latin typeface="+mj-lt"/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3825725" y="1557425"/>
            <a:ext cx="48996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Design options to address barriers</a:t>
            </a:r>
            <a:endParaRPr sz="2400" b="1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-152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 Engagement Options</a:t>
            </a:r>
            <a:endParaRPr sz="2400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-152400" algn="l" rtl="0"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 Representation Options</a:t>
            </a:r>
            <a:endParaRPr sz="2400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  <a:p>
            <a:pPr marL="177800" lvl="0" indent="-152400" algn="l" rtl="0"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 sz="2400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 Action &amp; Expression Options</a:t>
            </a:r>
            <a:endParaRPr sz="2400" b="1" i="1" dirty="0">
              <a:solidFill>
                <a:schemeClr val="tx1"/>
              </a:solidFill>
              <a:latin typeface="+mn-lt"/>
              <a:ea typeface="Lato"/>
              <a:cs typeface="Lato"/>
              <a:sym typeface="Lato"/>
            </a:endParaRPr>
          </a:p>
        </p:txBody>
      </p:sp>
      <p:pic>
        <p:nvPicPr>
          <p:cNvPr id="187" name="Google Shape;187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75" y="1731013"/>
            <a:ext cx="2692425" cy="202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1ADC1-781B-4895-A901-0EB3BB7C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82" y="1085104"/>
            <a:ext cx="2780065" cy="1724984"/>
          </a:xfrm>
        </p:spPr>
        <p:txBody>
          <a:bodyPr/>
          <a:lstStyle/>
          <a:p>
            <a:r>
              <a:rPr lang="en-US" sz="2800" dirty="0">
                <a:latin typeface="Arial"/>
              </a:rPr>
              <a:t>The UDL Guidelines</a:t>
            </a:r>
          </a:p>
        </p:txBody>
      </p:sp>
      <p:pic>
        <p:nvPicPr>
          <p:cNvPr id="8" name="Google Shape;225;p34" descr="The interactive UDL Guidelines can be found at http://udlguidelines.cast.org/. ">
            <a:extLst>
              <a:ext uri="{FF2B5EF4-FFF2-40B4-BE49-F238E27FC236}">
                <a16:creationId xmlns:a16="http://schemas.microsoft.com/office/drawing/2014/main" id="{27081D04-9E85-49DE-93BB-00EDFF6BC5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798" y="351059"/>
            <a:ext cx="4832995" cy="3833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8CD19A-A56A-49CD-999F-6C9375776417}"/>
              </a:ext>
            </a:extLst>
          </p:cNvPr>
          <p:cNvSpPr/>
          <p:nvPr/>
        </p:nvSpPr>
        <p:spPr>
          <a:xfrm>
            <a:off x="950722" y="4330776"/>
            <a:ext cx="415297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latin typeface="+mn-lt"/>
              </a:rPr>
              <a:t> </a:t>
            </a:r>
            <a:r>
              <a:rPr lang="en-US" sz="2400" dirty="0">
                <a:solidFill>
                  <a:srgbClr val="0000FF"/>
                </a:solidFill>
                <a:latin typeface="+mn-lt"/>
                <a:hlinkClick r:id="rId4" tooltip="CAST Universal Design for Learn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http://udlguidelines.cast.org/</a:t>
            </a:r>
            <a:r>
              <a:rPr lang="en-US" sz="2400" dirty="0">
                <a:solidFill>
                  <a:srgbClr val="0000FF"/>
                </a:solidFill>
                <a:latin typeface="+mn-lt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804199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/>
              </a:rPr>
              <a:t>The Goal of Universal Design for Learning</a:t>
            </a:r>
            <a:endParaRPr lang="en-US" dirty="0">
              <a:latin typeface="Arial"/>
            </a:endParaRPr>
          </a:p>
        </p:txBody>
      </p:sp>
      <p:pic>
        <p:nvPicPr>
          <p:cNvPr id="242" name="Google Shape;242;p36" descr="Goal of expert learners shown in three boxes. First box reads purposeful and motivated; second box reads resourceful and knowledgeable; third box reads strategic and goal directed. "/>
          <p:cNvPicPr preferRelativeResize="0"/>
          <p:nvPr/>
        </p:nvPicPr>
        <p:blipFill rotWithShape="1">
          <a:blip r:embed="rId3">
            <a:alphaModFix/>
          </a:blip>
          <a:srcRect t="58937"/>
          <a:stretch/>
        </p:blipFill>
        <p:spPr>
          <a:xfrm>
            <a:off x="244600" y="1598557"/>
            <a:ext cx="8654801" cy="11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6"/>
          <p:cNvSpPr txBox="1"/>
          <p:nvPr/>
        </p:nvSpPr>
        <p:spPr>
          <a:xfrm>
            <a:off x="984750" y="2722974"/>
            <a:ext cx="7174500" cy="1342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ea typeface="Lato"/>
                <a:cs typeface="Lato"/>
                <a:sym typeface="Lato"/>
              </a:rPr>
              <a:t>Teach students </a:t>
            </a:r>
            <a:r>
              <a:rPr lang="en" sz="3600" i="1" dirty="0">
                <a:ea typeface="Lato"/>
                <a:cs typeface="Lato"/>
                <a:sym typeface="Lato"/>
              </a:rPr>
              <a:t>how</a:t>
            </a:r>
            <a:r>
              <a:rPr lang="en" sz="3600" b="1" dirty="0">
                <a:ea typeface="Lato"/>
                <a:cs typeface="Lato"/>
                <a:sym typeface="Lato"/>
              </a:rPr>
              <a:t> </a:t>
            </a:r>
            <a:r>
              <a:rPr lang="en" sz="3600" dirty="0">
                <a:ea typeface="Lato"/>
                <a:cs typeface="Lato"/>
                <a:sym typeface="Lato"/>
              </a:rPr>
              <a:t>to learn, </a:t>
            </a:r>
            <a:r>
              <a:rPr lang="en-US" sz="3600" dirty="0">
                <a:ea typeface="Lato"/>
                <a:cs typeface="Lato"/>
                <a:sym typeface="Lato"/>
              </a:rPr>
              <a:t>not just </a:t>
            </a:r>
            <a:r>
              <a:rPr lang="en-US" sz="3600" i="1" dirty="0">
                <a:ea typeface="Lato"/>
                <a:cs typeface="Lato"/>
                <a:sym typeface="Lato"/>
              </a:rPr>
              <a:t>what</a:t>
            </a:r>
            <a:r>
              <a:rPr lang="en-US" sz="3600" dirty="0">
                <a:ea typeface="Lato"/>
                <a:cs typeface="Lato"/>
                <a:sym typeface="Lato"/>
              </a:rPr>
              <a:t> to learn.</a:t>
            </a:r>
            <a:endParaRPr lang="en-US" sz="3600" dirty="0">
              <a:ea typeface="Proxima Nova"/>
              <a:cs typeface="Proxima Nova"/>
              <a:sym typeface="Proxima Nova"/>
            </a:endParaRPr>
          </a:p>
          <a:p>
            <a:endParaRPr lang="en-US" sz="3600"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15888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</a:rPr>
              <a:t>Teaching Students How to Learn</a:t>
            </a:r>
          </a:p>
        </p:txBody>
      </p:sp>
      <p:pic>
        <p:nvPicPr>
          <p:cNvPr id="253" name="Google Shape;253;p37" descr="The three main categories from CAST UDL  http://udlguidelines.cast.org/​&#10;1: Provide multiple means of Engagement&#10;2: Provide multiple means of Representation&#10;3: Provide multiple means of Action &amp; Expression"/>
          <p:cNvPicPr preferRelativeResize="0"/>
          <p:nvPr/>
        </p:nvPicPr>
        <p:blipFill rotWithShape="1">
          <a:blip r:embed="rId3">
            <a:alphaModFix/>
          </a:blip>
          <a:srcRect t="5078" b="40021"/>
          <a:stretch/>
        </p:blipFill>
        <p:spPr>
          <a:xfrm>
            <a:off x="177500" y="1151346"/>
            <a:ext cx="8654801" cy="150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7"/>
          <p:cNvSpPr txBox="1"/>
          <p:nvPr/>
        </p:nvSpPr>
        <p:spPr>
          <a:xfrm>
            <a:off x="311700" y="2864950"/>
            <a:ext cx="28779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34343"/>
                </a:solidFill>
                <a:ea typeface="Lato"/>
                <a:cs typeface="Lato"/>
                <a:sym typeface="Lato"/>
              </a:rPr>
              <a:t>How will students engage?</a:t>
            </a:r>
            <a:endParaRPr lang="en-US" sz="2400" dirty="0">
              <a:solidFill>
                <a:srgbClr val="434343"/>
              </a:solidFill>
              <a:ea typeface="Lato"/>
              <a:cs typeface="Lato"/>
            </a:endParaRPr>
          </a:p>
        </p:txBody>
      </p:sp>
      <p:sp>
        <p:nvSpPr>
          <p:cNvPr id="255" name="Google Shape;255;p37"/>
          <p:cNvSpPr txBox="1"/>
          <p:nvPr/>
        </p:nvSpPr>
        <p:spPr>
          <a:xfrm>
            <a:off x="3135451" y="2864950"/>
            <a:ext cx="29985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34343"/>
                </a:solidFill>
                <a:ea typeface="Lato"/>
                <a:cs typeface="Lato"/>
                <a:sym typeface="Lato"/>
              </a:rPr>
              <a:t>How will students perceive?</a:t>
            </a:r>
            <a:endParaRPr lang="en-US" sz="2400" dirty="0">
              <a:solidFill>
                <a:srgbClr val="434343"/>
              </a:solidFill>
              <a:ea typeface="Lato"/>
              <a:cs typeface="Lato"/>
            </a:endParaRPr>
          </a:p>
        </p:txBody>
      </p:sp>
      <p:sp>
        <p:nvSpPr>
          <p:cNvPr id="256" name="Google Shape;256;p37"/>
          <p:cNvSpPr txBox="1"/>
          <p:nvPr/>
        </p:nvSpPr>
        <p:spPr>
          <a:xfrm>
            <a:off x="6133950" y="2864950"/>
            <a:ext cx="2705100" cy="126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34343"/>
                </a:solidFill>
                <a:ea typeface="Lato"/>
                <a:cs typeface="Lato"/>
                <a:sym typeface="Lato"/>
              </a:rPr>
              <a:t>How will students act on their understanding?</a:t>
            </a:r>
            <a:endParaRPr lang="en-US" sz="2400" dirty="0">
              <a:solidFill>
                <a:srgbClr val="434343"/>
              </a:solidFill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30164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D3C08-3B53-4213-9FFB-2B7A6506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428" y="1049790"/>
            <a:ext cx="3112072" cy="2336365"/>
          </a:xfrm>
        </p:spPr>
        <p:txBody>
          <a:bodyPr/>
          <a:lstStyle/>
          <a:p>
            <a:r>
              <a:rPr lang="en-US" sz="2800" dirty="0">
                <a:latin typeface="Arial"/>
              </a:rPr>
              <a:t>Organization of the UDL Guidelines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1057E-B193-4441-875F-B3B879409E1A}"/>
              </a:ext>
            </a:extLst>
          </p:cNvPr>
          <p:cNvSpPr/>
          <p:nvPr/>
        </p:nvSpPr>
        <p:spPr>
          <a:xfrm>
            <a:off x="827349" y="4330776"/>
            <a:ext cx="415297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n-lt"/>
              </a:rPr>
              <a:t> </a:t>
            </a:r>
            <a:r>
              <a:rPr lang="en-US" sz="2400" dirty="0">
                <a:solidFill>
                  <a:srgbClr val="0000FF"/>
                </a:solidFill>
                <a:latin typeface="+mn-lt"/>
                <a:hlinkClick r:id="rId3" tooltip="CAST Universal Design for Learn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http://udlguidelines.cast.org/</a:t>
            </a:r>
            <a:r>
              <a:rPr lang="en-US" sz="2400" dirty="0">
                <a:solidFill>
                  <a:srgbClr val="0000FF"/>
                </a:solidFill>
                <a:latin typeface="+mn-lt"/>
                <a:hlinkClick r:id="rId3"/>
              </a:rPr>
              <a:t>​</a:t>
            </a:r>
            <a:endParaRPr lang="en-US" sz="24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Google Shape;225;p34" descr="The interactive UDL Guidelines can be found at http://udlguidelines.cast.org/. ">
            <a:extLst>
              <a:ext uri="{FF2B5EF4-FFF2-40B4-BE49-F238E27FC236}">
                <a16:creationId xmlns:a16="http://schemas.microsoft.com/office/drawing/2014/main" id="{C46E7D22-6EDA-45E9-ACC6-8BE79F4321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798" y="351059"/>
            <a:ext cx="4832995" cy="3833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49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4F28F7-523E-4A5F-AB39-4533639E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628" y="445025"/>
            <a:ext cx="6162672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Agenda (3)</a:t>
            </a:r>
          </a:p>
        </p:txBody>
      </p:sp>
      <p:pic>
        <p:nvPicPr>
          <p:cNvPr id="275" name="Google Shape;275;p38" descr="A stack of colored blocks displayed as a visual guide for today's agenda. It has 4 blocks and we are at third from the top block, How Does UDL Relate to Early Learn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75" y="124120"/>
            <a:ext cx="3225796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2669628" y="445025"/>
            <a:ext cx="5935800" cy="354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Introductions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Overview of Universal Design for Learning (UDL)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How Does UDL Relate to Early Learning?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How Does UDL for Early Learning Relate to Distance Learning?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7" name="Google Shape;277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723726" y="2861955"/>
            <a:ext cx="474374" cy="47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311700" y="377875"/>
            <a:ext cx="86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>
                <a:latin typeface="+mj-lt"/>
              </a:rPr>
              <a:t>Mythbusting (1)</a:t>
            </a:r>
            <a:endParaRPr sz="3100" dirty="0">
              <a:latin typeface="+mj-lt"/>
            </a:endParaRPr>
          </a:p>
        </p:txBody>
      </p:sp>
      <p:sp>
        <p:nvSpPr>
          <p:cNvPr id="283" name="Google Shape;283;p39"/>
          <p:cNvSpPr txBox="1">
            <a:spLocks noGrp="1"/>
          </p:cNvSpPr>
          <p:nvPr>
            <p:ph type="body" idx="1"/>
          </p:nvPr>
        </p:nvSpPr>
        <p:spPr>
          <a:xfrm>
            <a:off x="311700" y="1007225"/>
            <a:ext cx="7799700" cy="3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n-lt"/>
              </a:rPr>
              <a:t>My early learning classroom is already practicing UDL – </a:t>
            </a:r>
            <a:endParaRPr sz="2400" b="1" dirty="0">
              <a:latin typeface="+mn-l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 dirty="0">
                <a:latin typeface="+mn-lt"/>
              </a:rPr>
              <a:t>“I set up stations”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★"/>
            </a:pPr>
            <a:r>
              <a:rPr lang="en" sz="2400" b="1" dirty="0">
                <a:latin typeface="+mn-lt"/>
              </a:rPr>
              <a:t>Having the choice of which station to visit is a step in the right direction.</a:t>
            </a:r>
            <a:endParaRPr sz="2400" b="1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★"/>
            </a:pPr>
            <a:r>
              <a:rPr lang="en" sz="2400" b="1" dirty="0">
                <a:latin typeface="+mn-lt"/>
              </a:rPr>
              <a:t>UDL would allow for multiple access points at each station.</a:t>
            </a:r>
            <a:endParaRPr sz="2400" b="1" dirty="0"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9B6FB1-5DB6-405C-BA47-BBF5D057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076" y="445025"/>
            <a:ext cx="6215224" cy="5727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Agenda (1)</a:t>
            </a:r>
          </a:p>
        </p:txBody>
      </p:sp>
      <p:sp>
        <p:nvSpPr>
          <p:cNvPr id="83" name="Google Shape;83;p16"/>
          <p:cNvSpPr txBox="1"/>
          <p:nvPr/>
        </p:nvSpPr>
        <p:spPr>
          <a:xfrm>
            <a:off x="2841165" y="370008"/>
            <a:ext cx="5767046" cy="339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Introductions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Overview of Universal Design for Learning (UDL)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How Does UDL Relate to Early Learning?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How D</a:t>
            </a:r>
            <a:r>
              <a:rPr lang="en-US" sz="2400" dirty="0" err="1">
                <a:latin typeface="+mn-lt"/>
                <a:ea typeface="Proxima Nova"/>
                <a:cs typeface="Proxima Nova"/>
                <a:sym typeface="Proxima Nova"/>
              </a:rPr>
              <a:t>oes</a:t>
            </a: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 UDL for Early Learning Relate to Distance Learning?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 descr="colorful blocks stacked on top of each other with a marker on the top block">
            <a:extLst>
              <a:ext uri="{FF2B5EF4-FFF2-40B4-BE49-F238E27FC236}">
                <a16:creationId xmlns:a16="http://schemas.microsoft.com/office/drawing/2014/main" id="{769FE341-8C9A-4607-94A3-3153CCCFA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82" y="270058"/>
            <a:ext cx="1924050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>
            <a:spLocks noGrp="1"/>
          </p:cNvSpPr>
          <p:nvPr>
            <p:ph type="title"/>
          </p:nvPr>
        </p:nvSpPr>
        <p:spPr>
          <a:xfrm>
            <a:off x="311700" y="377875"/>
            <a:ext cx="86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Mythbusting (2)</a:t>
            </a:r>
            <a:endParaRPr sz="3200" dirty="0">
              <a:latin typeface="+mj-lt"/>
            </a:endParaRPr>
          </a:p>
        </p:txBody>
      </p:sp>
      <p:sp>
        <p:nvSpPr>
          <p:cNvPr id="291" name="Google Shape;291;p40"/>
          <p:cNvSpPr txBox="1">
            <a:spLocks noGrp="1"/>
          </p:cNvSpPr>
          <p:nvPr>
            <p:ph type="body" idx="1"/>
          </p:nvPr>
        </p:nvSpPr>
        <p:spPr>
          <a:xfrm>
            <a:off x="311700" y="1031775"/>
            <a:ext cx="8520600" cy="4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n-lt"/>
              </a:rPr>
              <a:t>My early learning classroom is already practicing UDL – </a:t>
            </a:r>
            <a:endParaRPr sz="2400" b="1" dirty="0">
              <a:latin typeface="+mn-l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 dirty="0">
                <a:latin typeface="+mn-lt"/>
              </a:rPr>
              <a:t>“I teach thematic units”</a:t>
            </a:r>
            <a:endParaRPr sz="2400" b="1" dirty="0"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★"/>
            </a:pPr>
            <a:r>
              <a:rPr lang="en" sz="2400" b="1" dirty="0">
                <a:latin typeface="+mn-lt"/>
              </a:rPr>
              <a:t>While thematic units allow for multiple means of exploration within the theme, UDL would allow for multiple access points within each exploration.</a:t>
            </a:r>
            <a:endParaRPr sz="2400" b="1" dirty="0"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UDL and the Preschool Frameworks</a:t>
            </a:r>
            <a:endParaRPr dirty="0">
              <a:latin typeface="+mj-lt"/>
            </a:endParaRPr>
          </a:p>
        </p:txBody>
      </p:sp>
      <p:pic>
        <p:nvPicPr>
          <p:cNvPr id="298" name="Google Shape;298;p41" descr="Cover of California Preschool Curriculum Framework, Volume 1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96" y="1152471"/>
            <a:ext cx="2597825" cy="33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1" descr="Cover of California Preschool Curriculum Framework, Volume 2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3088" y="1152950"/>
            <a:ext cx="2597825" cy="333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 descr="Cover of California Preschool Curriculum Framework, Volume 3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700" y="1152475"/>
            <a:ext cx="2653993" cy="33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77A235-F47C-48C8-B39C-7152A12FA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Exploring UDL in Early Learning</a:t>
            </a:r>
          </a:p>
        </p:txBody>
      </p:sp>
      <p:pic>
        <p:nvPicPr>
          <p:cNvPr id="306" name="Google Shape;306;p42" descr="Red farm with a tractor in the foreground and a barn and silos in the backgroun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413" y="1017725"/>
            <a:ext cx="5713256" cy="3807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Down on the Farm Lesson Plan Example (1)</a:t>
            </a:r>
            <a:endParaRPr dirty="0">
              <a:latin typeface="+mj-lt"/>
            </a:endParaRPr>
          </a:p>
        </p:txBody>
      </p:sp>
      <p:sp>
        <p:nvSpPr>
          <p:cNvPr id="314" name="Google Shape;314;p43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3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/>
            <a:r>
              <a:rPr lang="en" sz="2400" b="1" dirty="0">
                <a:latin typeface="+mn-lt"/>
              </a:rPr>
              <a:t>Music &amp; Movement:</a:t>
            </a:r>
            <a:r>
              <a:rPr lang="en" sz="2400" dirty="0">
                <a:latin typeface="+mn-lt"/>
              </a:rPr>
              <a:t> </a:t>
            </a:r>
            <a:r>
              <a:rPr lang="en" sz="2400" i="1" dirty="0">
                <a:latin typeface="+mn-lt"/>
              </a:rPr>
              <a:t>Old MacDonald </a:t>
            </a:r>
            <a:r>
              <a:rPr lang="en" sz="2400" dirty="0">
                <a:latin typeface="+mn-lt"/>
              </a:rPr>
              <a:t>&amp; Dancing with Shakers</a:t>
            </a:r>
            <a:endParaRPr sz="2400" dirty="0">
              <a:latin typeface="+mn-lt"/>
            </a:endParaRPr>
          </a:p>
          <a:p>
            <a:pPr indent="-457200">
              <a:spcBef>
                <a:spcPts val="1600"/>
              </a:spcBef>
            </a:pPr>
            <a:r>
              <a:rPr lang="en" sz="2400" b="1" dirty="0">
                <a:latin typeface="+mn-lt"/>
              </a:rPr>
              <a:t>Block Area:</a:t>
            </a:r>
            <a:r>
              <a:rPr lang="en" sz="2400" dirty="0">
                <a:latin typeface="+mn-lt"/>
              </a:rPr>
              <a:t> Blocks with farm animals, tractors, barns, etc.</a:t>
            </a:r>
            <a:endParaRPr sz="2400" dirty="0">
              <a:latin typeface="+mn-lt"/>
            </a:endParaRPr>
          </a:p>
          <a:p>
            <a:pPr indent="-457200">
              <a:spcBef>
                <a:spcPts val="1600"/>
              </a:spcBef>
            </a:pPr>
            <a:r>
              <a:rPr lang="en" sz="2400" b="1" dirty="0">
                <a:latin typeface="+mn-lt"/>
              </a:rPr>
              <a:t>Art Area:</a:t>
            </a:r>
            <a:r>
              <a:rPr lang="en" sz="2400" dirty="0">
                <a:latin typeface="+mn-lt"/>
              </a:rPr>
              <a:t> Making Animal Footprints or Tracks</a:t>
            </a:r>
            <a:endParaRPr sz="2400" dirty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Down on the Farm Lesson Plan Example (2)</a:t>
            </a:r>
            <a:endParaRPr dirty="0">
              <a:latin typeface="+mj-lt"/>
            </a:endParaRPr>
          </a:p>
        </p:txBody>
      </p:sp>
      <p:sp>
        <p:nvSpPr>
          <p:cNvPr id="314" name="Google Shape;314;p43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3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spcBef>
                <a:spcPts val="1600"/>
              </a:spcBef>
            </a:pPr>
            <a:r>
              <a:rPr lang="en" sz="2400" b="1" dirty="0">
                <a:latin typeface="+mn-lt"/>
              </a:rPr>
              <a:t>Literacy Area (Writing &amp; Books):</a:t>
            </a:r>
            <a:r>
              <a:rPr lang="en" sz="2400" dirty="0">
                <a:latin typeface="+mn-lt"/>
              </a:rPr>
              <a:t> </a:t>
            </a:r>
            <a:r>
              <a:rPr lang="en" sz="2400" i="1" dirty="0">
                <a:latin typeface="+mn-lt"/>
              </a:rPr>
              <a:t>Before We Eat From Farm to Table </a:t>
            </a:r>
            <a:r>
              <a:rPr lang="en" sz="2400" dirty="0">
                <a:latin typeface="+mn-lt"/>
              </a:rPr>
              <a:t>by Pat Brisson &amp; Chicken and Egg Letter Matching</a:t>
            </a:r>
            <a:endParaRPr sz="2400" dirty="0">
              <a:latin typeface="+mn-lt"/>
            </a:endParaRPr>
          </a:p>
          <a:p>
            <a:pPr indent="-457200">
              <a:spcBef>
                <a:spcPts val="1600"/>
              </a:spcBef>
              <a:spcAft>
                <a:spcPts val="1600"/>
              </a:spcAft>
            </a:pPr>
            <a:r>
              <a:rPr lang="en" sz="2400" b="1" dirty="0">
                <a:latin typeface="+mn-lt"/>
              </a:rPr>
              <a:t>Math &amp; Science Area:</a:t>
            </a:r>
            <a:r>
              <a:rPr lang="en" sz="2400" dirty="0">
                <a:latin typeface="+mn-lt"/>
              </a:rPr>
              <a:t> Farm Fence Patterns with Loose Parts &amp; Seed Counting with 1:1 Correspondence</a:t>
            </a:r>
            <a:endParaRPr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00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How to Incorporate UDL (1)</a:t>
            </a:r>
            <a:endParaRPr dirty="0">
              <a:latin typeface="+mj-lt"/>
            </a:endParaRPr>
          </a:p>
        </p:txBody>
      </p:sp>
      <p:sp>
        <p:nvSpPr>
          <p:cNvPr id="320" name="Google Shape;320;p44"/>
          <p:cNvSpPr txBox="1"/>
          <p:nvPr/>
        </p:nvSpPr>
        <p:spPr>
          <a:xfrm>
            <a:off x="241025" y="1420200"/>
            <a:ext cx="5238300" cy="275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902777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501450"/>
                </a:solidFill>
                <a:latin typeface="+mn-lt"/>
                <a:ea typeface="Proxima Nova"/>
                <a:cs typeface="Proxima Nova"/>
                <a:sym typeface="Proxima Nova"/>
              </a:rPr>
              <a:t>Felt board story pieces</a:t>
            </a:r>
            <a:endParaRPr sz="2400" dirty="0">
              <a:solidFill>
                <a:srgbClr val="501450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902777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501450"/>
                </a:solidFill>
                <a:latin typeface="+mn-lt"/>
                <a:ea typeface="Proxima Nova"/>
                <a:cs typeface="Proxima Nova"/>
                <a:sym typeface="Proxima Nova"/>
              </a:rPr>
              <a:t>Interactive storybooks</a:t>
            </a:r>
            <a:endParaRPr sz="2400" dirty="0">
              <a:solidFill>
                <a:srgbClr val="501450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902777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501450"/>
                </a:solidFill>
                <a:latin typeface="+mn-lt"/>
                <a:ea typeface="Proxima Nova"/>
                <a:cs typeface="Proxima Nova"/>
                <a:sym typeface="Proxima Nova"/>
              </a:rPr>
              <a:t>Audible story or sound effects</a:t>
            </a:r>
            <a:endParaRPr sz="2400" dirty="0">
              <a:solidFill>
                <a:srgbClr val="501450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E5EA2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1E5EA2"/>
                </a:solidFill>
                <a:latin typeface="+mn-lt"/>
                <a:ea typeface="Proxima Nova"/>
                <a:cs typeface="Proxima Nova"/>
                <a:sym typeface="Proxima Nova"/>
              </a:rPr>
              <a:t>“I Spy” the animals and letters</a:t>
            </a:r>
            <a:endParaRPr sz="2400" dirty="0">
              <a:solidFill>
                <a:srgbClr val="1E5EA2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E5EA2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1E5EA2"/>
                </a:solidFill>
                <a:latin typeface="+mn-lt"/>
                <a:ea typeface="Proxima Nova"/>
                <a:cs typeface="Proxima Nova"/>
                <a:sym typeface="Proxima Nova"/>
              </a:rPr>
              <a:t>Exploring animal names/sounds in multiple languages</a:t>
            </a:r>
            <a:endParaRPr sz="2400" dirty="0">
              <a:solidFill>
                <a:srgbClr val="1E5EA2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E5EA2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1E5EA2"/>
                </a:solidFill>
                <a:latin typeface="+mn-lt"/>
                <a:ea typeface="Proxima Nova"/>
                <a:cs typeface="Proxima Nova"/>
                <a:sym typeface="Proxima Nova"/>
              </a:rPr>
              <a:t>Gamify the letter matching</a:t>
            </a:r>
            <a:endParaRPr sz="2400" dirty="0">
              <a:solidFill>
                <a:srgbClr val="1E5EA2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90277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3" name="Google Shape;323;p44"/>
          <p:cNvSpPr txBox="1"/>
          <p:nvPr/>
        </p:nvSpPr>
        <p:spPr>
          <a:xfrm>
            <a:off x="5844025" y="819199"/>
            <a:ext cx="2988300" cy="3879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n-lt"/>
                <a:ea typeface="Proxima Nova"/>
                <a:cs typeface="Proxima Nova"/>
                <a:sym typeface="Proxima Nova"/>
              </a:rPr>
              <a:t>Literacy Area (Writing &amp; Books)</a:t>
            </a:r>
            <a:endParaRPr sz="2400" b="1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★"/>
            </a:pPr>
            <a:r>
              <a:rPr lang="en" sz="2400" i="1" dirty="0">
                <a:latin typeface="+mn-lt"/>
                <a:ea typeface="Proxima Nova"/>
                <a:cs typeface="Proxima Nova"/>
                <a:sym typeface="Proxima Nova"/>
              </a:rPr>
              <a:t>Before We Eat From Farm to Table </a:t>
            </a: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by Margaret Wise Brown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★"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Chicken and Egg Letter Matching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How to Incorporate UD</a:t>
            </a:r>
            <a:r>
              <a:rPr lang="en-US" dirty="0">
                <a:latin typeface="+mj-lt"/>
              </a:rPr>
              <a:t>L (2)</a:t>
            </a:r>
            <a:endParaRPr dirty="0">
              <a:latin typeface="+mj-lt"/>
            </a:endParaRPr>
          </a:p>
        </p:txBody>
      </p:sp>
      <p:sp>
        <p:nvSpPr>
          <p:cNvPr id="329" name="Google Shape;329;p45"/>
          <p:cNvSpPr txBox="1"/>
          <p:nvPr/>
        </p:nvSpPr>
        <p:spPr>
          <a:xfrm>
            <a:off x="150175" y="1153350"/>
            <a:ext cx="5238300" cy="29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368D42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005000"/>
                </a:solidFill>
                <a:latin typeface="+mn-lt"/>
                <a:ea typeface="Proxima Nova"/>
                <a:cs typeface="Proxima Nova"/>
                <a:sym typeface="Proxima Nova"/>
              </a:rPr>
              <a:t>Have animal tracks on the ground leading to the classroom.</a:t>
            </a:r>
            <a:endParaRPr sz="2400" dirty="0">
              <a:solidFill>
                <a:srgbClr val="005000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368D42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005000"/>
                </a:solidFill>
                <a:latin typeface="+mn-lt"/>
                <a:ea typeface="Proxima Nova"/>
                <a:cs typeface="Proxima Nova"/>
                <a:sym typeface="Proxima Nova"/>
              </a:rPr>
              <a:t>Children may work together to build tracks.</a:t>
            </a:r>
            <a:endParaRPr sz="2400" dirty="0">
              <a:solidFill>
                <a:srgbClr val="005000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902777"/>
              </a:buClr>
              <a:buSzPts val="2400"/>
              <a:buFont typeface="Proxima Nova"/>
              <a:buChar char="●"/>
            </a:pPr>
            <a:r>
              <a:rPr lang="en" sz="2400" dirty="0">
                <a:solidFill>
                  <a:srgbClr val="501450"/>
                </a:solidFill>
                <a:latin typeface="+mn-lt"/>
                <a:ea typeface="Proxima Nova"/>
                <a:cs typeface="Proxima Nova"/>
                <a:sym typeface="Proxima Nova"/>
              </a:rPr>
              <a:t>Vary the track-making options – using 3D figures, cutting out patterns.</a:t>
            </a:r>
            <a:endParaRPr sz="2400" dirty="0">
              <a:solidFill>
                <a:srgbClr val="501450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E5EA2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90277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0" name="Google Shape;330;p45" descr="flooring with printed images of footprints taped to the floo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826" y="3114197"/>
            <a:ext cx="1464270" cy="174582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5"/>
          <p:cNvSpPr txBox="1"/>
          <p:nvPr/>
        </p:nvSpPr>
        <p:spPr>
          <a:xfrm>
            <a:off x="5738648" y="864625"/>
            <a:ext cx="3093652" cy="2078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n-lt"/>
                <a:ea typeface="Proxima Nova"/>
                <a:cs typeface="Proxima Nova"/>
                <a:sym typeface="Proxima Nova"/>
              </a:rPr>
              <a:t>Art Area</a:t>
            </a:r>
            <a:endParaRPr sz="2400" b="1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★"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Making Animal Footprints or Tracks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52B82-5A17-4976-981B-BF1CF4A0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59" y="484163"/>
            <a:ext cx="8357420" cy="610829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1168A6"/>
                </a:solidFill>
                <a:latin typeface="+mj-lt"/>
              </a:rPr>
              <a:t>What does Access look like in early learning?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676400"/>
            <a:ext cx="6200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>
              <a:buClr>
                <a:srgbClr val="368D42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005000"/>
                </a:solidFill>
                <a:ea typeface="Proxima Nova"/>
                <a:cs typeface="Proxima Nova"/>
                <a:sym typeface="Proxima Nova"/>
              </a:rPr>
              <a:t>Recruiting Interest</a:t>
            </a:r>
          </a:p>
          <a:p>
            <a:pPr marL="457200" lvl="0" indent="-381000">
              <a:buClr>
                <a:srgbClr val="902777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501450"/>
                </a:solidFill>
                <a:ea typeface="Proxima Nova"/>
                <a:cs typeface="Proxima Nova"/>
                <a:sym typeface="Proxima Nova"/>
              </a:rPr>
              <a:t>Perception</a:t>
            </a:r>
          </a:p>
          <a:p>
            <a:pPr marL="457200" lvl="0" indent="-381000">
              <a:buClr>
                <a:srgbClr val="1E5EA2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1E5EA2"/>
                </a:solidFill>
                <a:ea typeface="Proxima Nova"/>
                <a:cs typeface="Proxima Nova"/>
                <a:sym typeface="Proxima Nova"/>
              </a:rPr>
              <a:t>Physical Action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1E5EA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9317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E11D77-9DE5-4FE9-B6E7-66DFF5B3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2" y="245426"/>
            <a:ext cx="7737986" cy="788025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1168A6"/>
                </a:solidFill>
                <a:latin typeface="+mj-lt"/>
              </a:rPr>
              <a:t>What does Build look like in early learning?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750" y="1466850"/>
            <a:ext cx="6219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>
              <a:buClr>
                <a:srgbClr val="368D42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005000"/>
                </a:solidFill>
                <a:ea typeface="Proxima Nova"/>
                <a:cs typeface="Proxima Nova"/>
                <a:sym typeface="Proxima Nova"/>
              </a:rPr>
              <a:t>Sustaining Effort &amp; Practice</a:t>
            </a:r>
          </a:p>
          <a:p>
            <a:pPr marL="457200" lvl="0" indent="-381000">
              <a:buClr>
                <a:srgbClr val="902777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501450"/>
                </a:solidFill>
                <a:ea typeface="Proxima Nova"/>
                <a:cs typeface="Proxima Nova"/>
                <a:sym typeface="Proxima Nova"/>
              </a:rPr>
              <a:t>Language &amp; Symbols</a:t>
            </a:r>
          </a:p>
          <a:p>
            <a:pPr marL="457200" lvl="0" indent="-381000">
              <a:buClr>
                <a:srgbClr val="1E5EA2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1E5EA2"/>
                </a:solidFill>
                <a:ea typeface="Proxima Nova"/>
                <a:cs typeface="Proxima Nova"/>
                <a:sym typeface="Proxima Nova"/>
              </a:rPr>
              <a:t>Expression &amp; Communication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1E5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62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FE0441-75F0-4668-A43B-239D16B5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636072"/>
            <a:ext cx="8111613" cy="854350"/>
          </a:xfrm>
        </p:spPr>
        <p:txBody>
          <a:bodyPr/>
          <a:lstStyle/>
          <a:p>
            <a:pPr algn="l"/>
            <a:r>
              <a:rPr lang="en-US" sz="2800" dirty="0">
                <a:latin typeface="Arial"/>
              </a:rPr>
              <a:t>What does Internalize look like in early learning?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4350" y="1914525"/>
            <a:ext cx="6991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81000">
              <a:buClr>
                <a:srgbClr val="368D42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005000"/>
                </a:solidFill>
                <a:ea typeface="Proxima Nova"/>
                <a:cs typeface="Proxima Nova"/>
                <a:sym typeface="Proxima Nova"/>
              </a:rPr>
              <a:t>Self Regulation</a:t>
            </a:r>
          </a:p>
          <a:p>
            <a:pPr marL="457200" lvl="0" indent="-381000">
              <a:buClr>
                <a:srgbClr val="902777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501450"/>
                </a:solidFill>
                <a:ea typeface="Proxima Nova"/>
                <a:cs typeface="Proxima Nova"/>
                <a:sym typeface="Proxima Nova"/>
              </a:rPr>
              <a:t>Comprehension</a:t>
            </a:r>
          </a:p>
          <a:p>
            <a:pPr marL="457200" lvl="0" indent="-381000">
              <a:buClr>
                <a:srgbClr val="1E5EA2"/>
              </a:buClr>
              <a:buSzPts val="2400"/>
              <a:buFont typeface="Proxima Nova"/>
              <a:buChar char="●"/>
            </a:pPr>
            <a:r>
              <a:rPr lang="en-US" sz="2400" dirty="0">
                <a:solidFill>
                  <a:srgbClr val="1E5EA2"/>
                </a:solidFill>
                <a:ea typeface="Proxima Nova"/>
                <a:cs typeface="Proxima Nova"/>
                <a:sym typeface="Proxima Nova"/>
              </a:rPr>
              <a:t>Executive Functions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1E5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2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586748-E341-4A25-8DB1-684C4BD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50" y="445025"/>
            <a:ext cx="6307550" cy="57270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Agenda (2)</a:t>
            </a:r>
          </a:p>
        </p:txBody>
      </p:sp>
      <p:sp>
        <p:nvSpPr>
          <p:cNvPr id="98" name="Google Shape;98;p18"/>
          <p:cNvSpPr txBox="1"/>
          <p:nvPr/>
        </p:nvSpPr>
        <p:spPr>
          <a:xfrm>
            <a:off x="2710625" y="542467"/>
            <a:ext cx="59358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Introductions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Overview of Universal Design for Learning (UDL)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How Does UDL Relate to Early Learning?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How Do</a:t>
            </a:r>
            <a:r>
              <a:rPr lang="en-US" sz="2400" dirty="0">
                <a:latin typeface="+mn-lt"/>
                <a:ea typeface="Proxima Nova"/>
                <a:cs typeface="Proxima Nova"/>
                <a:sym typeface="Proxima Nova"/>
              </a:rPr>
              <a:t>es</a:t>
            </a: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 UDL for Early Learning Relate to Distance Learning?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 descr="A stack of colored blocks displayed as a visual guide for today's agenda. It has 4 blocks and we are at second from the top block, Overview of Universal Design for Learning (UDL).">
            <a:extLst>
              <a:ext uri="{FF2B5EF4-FFF2-40B4-BE49-F238E27FC236}">
                <a16:creationId xmlns:a16="http://schemas.microsoft.com/office/drawing/2014/main" id="{1578FDFF-4A7F-4615-B199-205F155A4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00" y="414629"/>
            <a:ext cx="1857375" cy="42576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itle"/>
          <p:cNvSpPr txBox="1">
            <a:spLocks noGrp="1"/>
          </p:cNvSpPr>
          <p:nvPr>
            <p:ph type="title"/>
          </p:nvPr>
        </p:nvSpPr>
        <p:spPr>
          <a:xfrm>
            <a:off x="311699" y="26540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The End of Average</a:t>
            </a:r>
            <a:endParaRPr dirty="0">
              <a:latin typeface="+mj-lt"/>
            </a:endParaRPr>
          </a:p>
        </p:txBody>
      </p:sp>
      <p:pic>
        <p:nvPicPr>
          <p:cNvPr id="371" name="Google Shape;371;p49" descr="The End of Average You Tube video. URL posted on slide. 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991386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21BC3-1A71-4218-8298-F024AA0B5923}"/>
              </a:ext>
            </a:extLst>
          </p:cNvPr>
          <p:cNvSpPr txBox="1"/>
          <p:nvPr/>
        </p:nvSpPr>
        <p:spPr>
          <a:xfrm>
            <a:off x="867265" y="4398352"/>
            <a:ext cx="740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linkClick r:id="rId3" tooltip="The End of Aver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http://www.youtube.com/watch?v=Krec84KwbHE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FCCFE6-A0F0-477D-A102-C34F23B01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6" y="445025"/>
            <a:ext cx="6204714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Agenda (4)</a:t>
            </a:r>
          </a:p>
        </p:txBody>
      </p:sp>
      <p:pic>
        <p:nvPicPr>
          <p:cNvPr id="377" name="Google Shape;377;p50" descr="A stack of colored blocks displayed as a visual guide for today's agenda. It has 4 blocks and we are at the bottom block, How Does UDL and Early Learning Relate to Distance Learning.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75" y="152400"/>
            <a:ext cx="3225796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0"/>
          <p:cNvSpPr txBox="1"/>
          <p:nvPr/>
        </p:nvSpPr>
        <p:spPr>
          <a:xfrm>
            <a:off x="2627586" y="581326"/>
            <a:ext cx="5935800" cy="31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j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Introductions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Overview of Universal Design for Learning (UDL)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How Does UDL Relate to Early Learning?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How Do</a:t>
            </a:r>
            <a:r>
              <a:rPr lang="en-US" sz="2400" dirty="0">
                <a:latin typeface="+mn-lt"/>
                <a:ea typeface="Proxima Nova"/>
                <a:cs typeface="Proxima Nova"/>
                <a:sym typeface="Proxima Nova"/>
              </a:rPr>
              <a:t>es</a:t>
            </a: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 UDL for Early Learning Relate to Distance Learning?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9" name="Google Shape;379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483926" y="3767725"/>
            <a:ext cx="474374" cy="47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What is Distance Learning?</a:t>
            </a:r>
            <a:endParaRPr dirty="0">
              <a:latin typeface="+mj-lt"/>
            </a:endParaRPr>
          </a:p>
        </p:txBody>
      </p:sp>
      <p:sp>
        <p:nvSpPr>
          <p:cNvPr id="386" name="Google Shape;386;p51"/>
          <p:cNvSpPr txBox="1">
            <a:spLocks noGrp="1"/>
          </p:cNvSpPr>
          <p:nvPr>
            <p:ph type="body" idx="1"/>
          </p:nvPr>
        </p:nvSpPr>
        <p:spPr>
          <a:xfrm>
            <a:off x="3711325" y="1727100"/>
            <a:ext cx="4931400" cy="19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</a:rPr>
              <a:t>Distance learning is learning that is happening outside of an in-person classroom.</a:t>
            </a:r>
            <a:endParaRPr sz="2400" dirty="0"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dirty="0">
                <a:latin typeface="+mn-lt"/>
              </a:rPr>
              <a:t>It may be conducted in a digital capacity or with learning packets.</a:t>
            </a:r>
            <a:endParaRPr sz="2400" dirty="0">
              <a:latin typeface="+mn-lt"/>
            </a:endParaRPr>
          </a:p>
        </p:txBody>
      </p:sp>
      <p:pic>
        <p:nvPicPr>
          <p:cNvPr id="387" name="Google Shape;387;p51" descr="young boy sitting in front of a laptop computer on a small tabl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850" y="1798027"/>
            <a:ext cx="2978125" cy="22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How Can UDL be Applied to Distance Learning?</a:t>
            </a:r>
            <a:endParaRPr dirty="0">
              <a:latin typeface="+mj-lt"/>
            </a:endParaRPr>
          </a:p>
        </p:txBody>
      </p:sp>
      <p:sp>
        <p:nvSpPr>
          <p:cNvPr id="394" name="Google Shape;394;p52"/>
          <p:cNvSpPr txBox="1">
            <a:spLocks noGrp="1"/>
          </p:cNvSpPr>
          <p:nvPr>
            <p:ph type="body" idx="1"/>
          </p:nvPr>
        </p:nvSpPr>
        <p:spPr>
          <a:xfrm>
            <a:off x="4111725" y="1686100"/>
            <a:ext cx="4626000" cy="21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368D42"/>
              </a:buClr>
              <a:buSzPts val="3500"/>
              <a:buChar char="●"/>
            </a:pPr>
            <a:r>
              <a:rPr lang="en" sz="3500" dirty="0">
                <a:solidFill>
                  <a:srgbClr val="005000"/>
                </a:solidFill>
                <a:latin typeface="+mn-lt"/>
              </a:rPr>
              <a:t>Flexible Methods</a:t>
            </a:r>
            <a:endParaRPr sz="3500" dirty="0">
              <a:solidFill>
                <a:srgbClr val="005000"/>
              </a:solidFill>
              <a:latin typeface="+mn-lt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902777"/>
              </a:buClr>
              <a:buSzPts val="3500"/>
              <a:buChar char="●"/>
            </a:pPr>
            <a:r>
              <a:rPr lang="en" sz="3500" dirty="0">
                <a:solidFill>
                  <a:srgbClr val="501450"/>
                </a:solidFill>
                <a:latin typeface="+mn-lt"/>
              </a:rPr>
              <a:t>Flexible Materials</a:t>
            </a:r>
            <a:endParaRPr sz="3500" dirty="0">
              <a:solidFill>
                <a:srgbClr val="501450"/>
              </a:solidFill>
              <a:latin typeface="+mn-lt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1E5EA2"/>
              </a:buClr>
              <a:buSzPts val="3500"/>
              <a:buChar char="●"/>
            </a:pPr>
            <a:r>
              <a:rPr lang="en" sz="3500" dirty="0">
                <a:solidFill>
                  <a:srgbClr val="1E5EA2"/>
                </a:solidFill>
                <a:latin typeface="+mn-lt"/>
              </a:rPr>
              <a:t>Flexible Assessment</a:t>
            </a:r>
            <a:endParaRPr sz="3500" dirty="0">
              <a:solidFill>
                <a:srgbClr val="1E5EA2"/>
              </a:solidFill>
              <a:latin typeface="+mn-lt"/>
            </a:endParaRPr>
          </a:p>
        </p:txBody>
      </p:sp>
      <p:pic>
        <p:nvPicPr>
          <p:cNvPr id="395" name="Google Shape;395;p52" descr="circle with images of children inside surrounded by graphics of books, computers, camera, and art supplies with letters UDL on bottom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53" t="7812" r="18429"/>
          <a:stretch/>
        </p:blipFill>
        <p:spPr>
          <a:xfrm>
            <a:off x="311700" y="1569719"/>
            <a:ext cx="3429001" cy="2970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Examples of Flexible Methods</a:t>
            </a:r>
            <a:endParaRPr dirty="0">
              <a:latin typeface="+mj-lt"/>
            </a:endParaRPr>
          </a:p>
        </p:txBody>
      </p:sp>
      <p:sp>
        <p:nvSpPr>
          <p:cNvPr id="402" name="Google Shape;402;p53"/>
          <p:cNvSpPr txBox="1">
            <a:spLocks noGrp="1"/>
          </p:cNvSpPr>
          <p:nvPr>
            <p:ph type="body" idx="1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Opportunities to engage the five senses as much as possible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Multiple medias</a:t>
            </a:r>
            <a:endParaRPr sz="2400" dirty="0"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-US" sz="1200" dirty="0">
              <a:latin typeface="+mn-l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403" name="Google Shape;403;p53" descr="two young girls sitting on a bench in a garden. Source: Colusa Hand in Han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35563"/>
            <a:ext cx="4267201" cy="2850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itle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Examples of Flexible Materials</a:t>
            </a:r>
            <a:endParaRPr dirty="0">
              <a:latin typeface="+mj-lt"/>
            </a:endParaRPr>
          </a:p>
        </p:txBody>
      </p:sp>
      <p:sp>
        <p:nvSpPr>
          <p:cNvPr id="410" name="Google Shape;410;p54"/>
          <p:cNvSpPr txBox="1">
            <a:spLocks noGrp="1"/>
          </p:cNvSpPr>
          <p:nvPr>
            <p:ph type="body" idx="1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Interactive storybooks to support literacy and circle time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Opportunities to engage the five senses as much as possible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Multiple medias</a:t>
            </a:r>
            <a:endParaRPr sz="2400" dirty="0">
              <a:latin typeface="+mn-lt"/>
            </a:endParaRPr>
          </a:p>
        </p:txBody>
      </p:sp>
      <p:pic>
        <p:nvPicPr>
          <p:cNvPr id="411" name="Google Shape;411;p54" descr="young girl holding up a small plant. Source: Colusa Hand in Han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100" y="1017725"/>
            <a:ext cx="286573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Examples of Flexible Assessment</a:t>
            </a:r>
            <a:endParaRPr dirty="0">
              <a:latin typeface="+mj-lt"/>
            </a:endParaRPr>
          </a:p>
        </p:txBody>
      </p:sp>
      <p:sp>
        <p:nvSpPr>
          <p:cNvPr id="418" name="Google Shape;418;p55"/>
          <p:cNvSpPr txBox="1">
            <a:spLocks noGrp="1"/>
          </p:cNvSpPr>
          <p:nvPr>
            <p:ph type="body" idx="1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Multiple means of representation 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Multiple means of action and expression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How does the student demonstrate their learning?</a:t>
            </a:r>
            <a:endParaRPr sz="2400" dirty="0">
              <a:latin typeface="+mn-lt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 dirty="0">
                <a:latin typeface="+mn-lt"/>
              </a:rPr>
              <a:t> </a:t>
            </a:r>
            <a:endParaRPr sz="1200" dirty="0">
              <a:latin typeface="+mn-lt"/>
            </a:endParaRPr>
          </a:p>
        </p:txBody>
      </p:sp>
      <p:pic>
        <p:nvPicPr>
          <p:cNvPr id="419" name="Google Shape;419;p55" descr="two young boys looking at plants in a raised bed in a garden. Source: Martinez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825" y="1026375"/>
            <a:ext cx="317636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Distance Learning Models</a:t>
            </a:r>
            <a:endParaRPr dirty="0">
              <a:latin typeface="+mj-lt"/>
            </a:endParaRPr>
          </a:p>
        </p:txBody>
      </p:sp>
      <p:sp>
        <p:nvSpPr>
          <p:cNvPr id="426" name="Google Shape;426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Synchronous Learning = learning done alongside the teacher(s) and classmates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Asynchronous Learning = learning that the parent(s) support at home</a:t>
            </a:r>
            <a:endParaRPr sz="2400" dirty="0">
              <a:latin typeface="+mn-lt"/>
            </a:endParaRPr>
          </a:p>
        </p:txBody>
      </p:sp>
      <p:sp>
        <p:nvSpPr>
          <p:cNvPr id="427" name="Google Shape;42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itle"/>
          <p:cNvSpPr txBox="1">
            <a:spLocks noGrp="1"/>
          </p:cNvSpPr>
          <p:nvPr>
            <p:ph type="title"/>
          </p:nvPr>
        </p:nvSpPr>
        <p:spPr>
          <a:xfrm>
            <a:off x="311700" y="291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Connecting Parents as Experts </a:t>
            </a:r>
            <a:endParaRPr dirty="0">
              <a:latin typeface="+mj-lt"/>
            </a:endParaRPr>
          </a:p>
        </p:txBody>
      </p:sp>
      <p:sp>
        <p:nvSpPr>
          <p:cNvPr id="433" name="Google Shape;433;p57"/>
          <p:cNvSpPr txBox="1">
            <a:spLocks noGrp="1"/>
          </p:cNvSpPr>
          <p:nvPr>
            <p:ph type="body" idx="1"/>
          </p:nvPr>
        </p:nvSpPr>
        <p:spPr>
          <a:xfrm>
            <a:off x="3998675" y="1297750"/>
            <a:ext cx="497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Parents need to be clear of learning goals.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Supports need to be in place for parents. 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Synchronous learning is often limited a “classroom” setting. </a:t>
            </a:r>
            <a:endParaRPr sz="2400" dirty="0">
              <a:latin typeface="+mn-lt"/>
            </a:endParaRPr>
          </a:p>
        </p:txBody>
      </p:sp>
      <p:pic>
        <p:nvPicPr>
          <p:cNvPr id="434" name="Google Shape;434;p57" descr="parent and child blowing bubbl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500" y="891775"/>
            <a:ext cx="2829500" cy="18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7" descr="mother and child playing with a toy barn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500" y="2948725"/>
            <a:ext cx="2829500" cy="188801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UDL and School Readiness</a:t>
            </a:r>
            <a:endParaRPr dirty="0">
              <a:latin typeface="+mj-lt"/>
            </a:endParaRPr>
          </a:p>
        </p:txBody>
      </p:sp>
      <p:sp>
        <p:nvSpPr>
          <p:cNvPr id="442" name="Google Shape;442;p58"/>
          <p:cNvSpPr txBox="1">
            <a:spLocks noGrp="1"/>
          </p:cNvSpPr>
          <p:nvPr>
            <p:ph type="body" idx="1"/>
          </p:nvPr>
        </p:nvSpPr>
        <p:spPr>
          <a:xfrm>
            <a:off x="4069150" y="1228675"/>
            <a:ext cx="476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chemeClr val="tx1"/>
                </a:solidFill>
                <a:latin typeface="+mn-lt"/>
              </a:rPr>
              <a:t>Promotes self-regulation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chemeClr val="tx1"/>
                </a:solidFill>
                <a:latin typeface="+mn-lt"/>
              </a:rPr>
              <a:t>Means of action and expression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chemeClr val="tx1"/>
                </a:solidFill>
                <a:latin typeface="+mn-lt"/>
              </a:rPr>
              <a:t>Promotes perseverance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chemeClr val="tx1"/>
                </a:solidFill>
                <a:latin typeface="+mn-lt"/>
              </a:rPr>
              <a:t>Promotes self advocacy or agency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chemeClr val="tx1"/>
                </a:solidFill>
                <a:latin typeface="+mn-lt"/>
              </a:rPr>
              <a:t>Allows for deeper exploration and understanding 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43" name="Google Shape;443;p58" descr="drawing of old school house with yellow bus in front. bus has children riding on it while teacher is in front of school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25" y="1393750"/>
            <a:ext cx="3097550" cy="30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100"/>
              <a:buFont typeface="Arial"/>
              <a:buNone/>
            </a:pPr>
            <a:r>
              <a:rPr lang="en" dirty="0">
                <a:latin typeface="+mj-lt"/>
              </a:rPr>
              <a:t>What is UDL?</a:t>
            </a:r>
            <a:endParaRPr dirty="0">
              <a:latin typeface="+mj-lt"/>
            </a:endParaRPr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330825" y="1620450"/>
            <a:ext cx="8697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Universal design for learning (UDL) </a:t>
            </a:r>
            <a:r>
              <a:rPr lang="en" sz="3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is a </a:t>
            </a:r>
            <a:r>
              <a:rPr lang="en" sz="3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framework</a:t>
            </a:r>
            <a:r>
              <a:rPr lang="en" sz="3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to improve and optimize teaching and learning </a:t>
            </a:r>
            <a:r>
              <a:rPr lang="en" sz="3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for all people</a:t>
            </a:r>
            <a:r>
              <a:rPr lang="en" sz="3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based on scientific insights into </a:t>
            </a:r>
            <a:r>
              <a:rPr lang="en" sz="3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how humans learn</a:t>
            </a:r>
            <a:endParaRPr sz="3600" b="1" dirty="0"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Importance of Mastery Feedback</a:t>
            </a:r>
            <a:endParaRPr dirty="0">
              <a:latin typeface="+mj-lt"/>
            </a:endParaRPr>
          </a:p>
        </p:txBody>
      </p:sp>
      <p:pic>
        <p:nvPicPr>
          <p:cNvPr id="449" name="Google Shape;449;p59" descr="arrows formed in a circle to show a continuum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1679415"/>
            <a:ext cx="4572000" cy="191049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9"/>
          <p:cNvSpPr txBox="1">
            <a:spLocks noGrp="1"/>
          </p:cNvSpPr>
          <p:nvPr>
            <p:ph type="body" idx="1"/>
          </p:nvPr>
        </p:nvSpPr>
        <p:spPr>
          <a:xfrm>
            <a:off x="3719975" y="1606875"/>
            <a:ext cx="5112300" cy="28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Needs to be timely and frequent.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rgbClr val="292929"/>
                </a:solidFill>
                <a:highlight>
                  <a:srgbClr val="FFFFFF"/>
                </a:highlight>
                <a:latin typeface="+mn-lt"/>
              </a:rPr>
              <a:t>Needs to be informative.</a:t>
            </a:r>
            <a:endParaRPr sz="2400" dirty="0">
              <a:latin typeface="+mn-l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+mn-lt"/>
              </a:rPr>
              <a:t>Should </a:t>
            </a:r>
            <a:r>
              <a:rPr lang="en" sz="2400" dirty="0">
                <a:solidFill>
                  <a:srgbClr val="292929"/>
                </a:solidFill>
                <a:highlight>
                  <a:srgbClr val="FFFFFF"/>
                </a:highlight>
                <a:latin typeface="+mn-lt"/>
              </a:rPr>
              <a:t>emphasizes effort, improvement, and achieving a standard rather than on relative performance.</a:t>
            </a:r>
            <a:endParaRPr sz="2400" dirty="0">
              <a:solidFill>
                <a:srgbClr val="292929"/>
              </a:solidFill>
              <a:highlight>
                <a:srgbClr val="FFFFFF"/>
              </a:highlight>
              <a:latin typeface="+mn-l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292929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292929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Takeaways</a:t>
            </a:r>
            <a:endParaRPr dirty="0">
              <a:latin typeface="+mj-lt"/>
            </a:endParaRPr>
          </a:p>
        </p:txBody>
      </p:sp>
      <p:sp>
        <p:nvSpPr>
          <p:cNvPr id="458" name="Google Shape;458;p60"/>
          <p:cNvSpPr txBox="1">
            <a:spLocks noGrp="1"/>
          </p:cNvSpPr>
          <p:nvPr>
            <p:ph type="body" idx="1"/>
          </p:nvPr>
        </p:nvSpPr>
        <p:spPr>
          <a:xfrm>
            <a:off x="2296500" y="1152625"/>
            <a:ext cx="6535800" cy="30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400" dirty="0">
                <a:latin typeface="+mn-lt"/>
              </a:rPr>
              <a:t>Methods, materials, and assessments need to be flexible.</a:t>
            </a:r>
            <a:endParaRPr sz="2400" dirty="0">
              <a:latin typeface="+mn-l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400" dirty="0">
                <a:latin typeface="+mn-lt"/>
              </a:rPr>
              <a:t>Design to the edges – the average learner is a myth.</a:t>
            </a:r>
            <a:endParaRPr sz="2400" dirty="0">
              <a:latin typeface="+mn-l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400" dirty="0">
                <a:latin typeface="+mn-lt"/>
              </a:rPr>
              <a:t>Start small – it’s a journey, not the destination.</a:t>
            </a:r>
            <a:endParaRPr sz="2400" dirty="0">
              <a:latin typeface="+mn-l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400" dirty="0">
                <a:latin typeface="+mn-lt"/>
              </a:rPr>
              <a:t>It’s the environment that needs to change, not the children.</a:t>
            </a:r>
            <a:endParaRPr sz="2400" dirty="0">
              <a:latin typeface="+mn-lt"/>
            </a:endParaRPr>
          </a:p>
        </p:txBody>
      </p:sp>
      <p:pic>
        <p:nvPicPr>
          <p:cNvPr id="459" name="Google Shape;459;p60" descr="take-out food box with the words &quot;take-away&quot; printed on it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46225"/>
            <a:ext cx="173355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Additional Resources</a:t>
            </a:r>
            <a:endParaRPr dirty="0">
              <a:latin typeface="+mj-lt"/>
            </a:endParaRPr>
          </a:p>
        </p:txBody>
      </p:sp>
      <p:sp>
        <p:nvSpPr>
          <p:cNvPr id="466" name="Google Shape;466;p61"/>
          <p:cNvSpPr txBox="1">
            <a:spLocks noGrp="1"/>
          </p:cNvSpPr>
          <p:nvPr>
            <p:ph type="body" idx="1"/>
          </p:nvPr>
        </p:nvSpPr>
        <p:spPr>
          <a:xfrm>
            <a:off x="311700" y="1162307"/>
            <a:ext cx="870945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</a:rPr>
              <a:t>For additional resources, including the slide deck, please visit the Padlet at:</a:t>
            </a:r>
            <a:endParaRPr sz="2400" dirty="0"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 u="sng" dirty="0">
                <a:solidFill>
                  <a:srgbClr val="0000FF"/>
                </a:solidFill>
                <a:latin typeface="+mn-lt"/>
                <a:hlinkClick r:id="rId3" tooltip="Padlet with resour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https://inclusioncollaborative.padlet.org/inclusion5/ELUDL</a:t>
            </a:r>
            <a:endParaRPr sz="2400" b="1" dirty="0">
              <a:solidFill>
                <a:srgbClr val="0000FF"/>
              </a:solidFill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F3A8E-369B-40DC-9779-A48ECABF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35" y="332072"/>
            <a:ext cx="6447501" cy="990600"/>
          </a:xfrm>
        </p:spPr>
        <p:txBody>
          <a:bodyPr>
            <a:normAutofit/>
          </a:bodyPr>
          <a:lstStyle/>
          <a:p>
            <a:r>
              <a:rPr lang="en" sz="2800" b="1" dirty="0">
                <a:solidFill>
                  <a:srgbClr val="1E5EA2"/>
                </a:solidFill>
              </a:rPr>
              <a:t>Thank you for joining us today!</a:t>
            </a:r>
            <a:endParaRPr lang="en-US" sz="2800" b="1" dirty="0">
              <a:solidFill>
                <a:srgbClr val="1E5EA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CF002-F4B0-433D-9DB6-16905C34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829" y="985175"/>
            <a:ext cx="6447501" cy="3442446"/>
          </a:xfrm>
        </p:spPr>
        <p:txBody>
          <a:bodyPr>
            <a:noAutofit/>
          </a:bodyPr>
          <a:lstStyle/>
          <a:p>
            <a:r>
              <a:rPr lang="en-US" sz="2400" dirty="0"/>
              <a:t>For more information on past or future webinars, please visit:  </a:t>
            </a:r>
            <a:r>
              <a:rPr lang="en-US" sz="2400" dirty="0">
                <a:hlinkClick r:id="rId3" tooltip="Distance Learning "/>
              </a:rPr>
              <a:t>https://www.cde.ca.gov/ci/cr/dl/</a:t>
            </a:r>
            <a:r>
              <a:rPr lang="en-US" sz="2400" dirty="0"/>
              <a:t>.  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For questions please contact us at: </a:t>
            </a:r>
            <a:r>
              <a:rPr lang="en-US" sz="2400" dirty="0">
                <a:hlinkClick r:id="rId4"/>
              </a:rPr>
              <a:t>DistanceLearning@cde.ca.gov</a:t>
            </a:r>
            <a:endParaRPr lang="en-US" sz="2400" dirty="0"/>
          </a:p>
          <a:p>
            <a:r>
              <a:rPr lang="en-US" sz="2400" dirty="0"/>
              <a:t>For weekly email updates from the California Department of Education on COVID-19, send a blank email to: </a:t>
            </a:r>
            <a:br>
              <a:rPr lang="en-US" sz="2400" dirty="0"/>
            </a:br>
            <a:r>
              <a:rPr lang="en-US" sz="24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join-covid19-update@mlist.cde.ca.gov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1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2BEDE-FE58-4E15-939F-1C7BCCC47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California Department of Education</a:t>
            </a:r>
            <a:br>
              <a:rPr lang="en-US" dirty="0"/>
            </a:br>
            <a:r>
              <a:rPr lang="en-US" dirty="0"/>
              <a:t>Posted July 2020</a:t>
            </a:r>
          </a:p>
        </p:txBody>
      </p:sp>
    </p:spTree>
    <p:extLst>
      <p:ext uri="{BB962C8B-B14F-4D97-AF65-F5344CB8AC3E}">
        <p14:creationId xmlns:p14="http://schemas.microsoft.com/office/powerpoint/2010/main" val="338907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AB88-728D-4FBE-9866-3113ABC6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7261"/>
            <a:ext cx="6447600" cy="9906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Brain Research</a:t>
            </a:r>
          </a:p>
        </p:txBody>
      </p:sp>
      <p:sp>
        <p:nvSpPr>
          <p:cNvPr id="100" name="Google Shape;100;p18"/>
          <p:cNvSpPr txBox="1"/>
          <p:nvPr/>
        </p:nvSpPr>
        <p:spPr>
          <a:xfrm>
            <a:off x="-100429" y="2571749"/>
            <a:ext cx="2664300" cy="59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Affective</a:t>
            </a:r>
            <a:endParaRPr sz="2800" b="1" dirty="0"/>
          </a:p>
        </p:txBody>
      </p:sp>
      <p:pic>
        <p:nvPicPr>
          <p:cNvPr id="98" name="Google Shape;98;p18" descr="Gray image of human brain with green highlights of areas for emotion. Superimposed is the word why.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094" y="822632"/>
            <a:ext cx="2664295" cy="188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6403159" y="2954418"/>
            <a:ext cx="30213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Recognition</a:t>
            </a:r>
            <a:endParaRPr sz="3600" b="1" dirty="0"/>
          </a:p>
        </p:txBody>
      </p:sp>
      <p:pic>
        <p:nvPicPr>
          <p:cNvPr id="97" name="Google Shape;97;p18" descr="Gray image of human brain with green highlights of areas for recognition. Superimposed is the word what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641" y="778163"/>
            <a:ext cx="3758007" cy="2176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1293476" y="4298992"/>
            <a:ext cx="2540789" cy="71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Strategic</a:t>
            </a:r>
            <a:endParaRPr sz="2400" b="1" dirty="0"/>
          </a:p>
        </p:txBody>
      </p:sp>
      <p:pic>
        <p:nvPicPr>
          <p:cNvPr id="99" name="Google Shape;99;p18" descr="Gray image of human brain with green highlights of areas for strategy. Superimposed is the word how. "/>
          <p:cNvPicPr preferRelativeResize="0"/>
          <p:nvPr/>
        </p:nvPicPr>
        <p:blipFill rotWithShape="1">
          <a:blip r:embed="rId5">
            <a:alphaModFix/>
          </a:blip>
          <a:srcRect l="18951" r="18722"/>
          <a:stretch/>
        </p:blipFill>
        <p:spPr>
          <a:xfrm>
            <a:off x="3387389" y="2842455"/>
            <a:ext cx="2354650" cy="2049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885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+mj-lt"/>
              </a:rPr>
              <a:t>Learner Variability</a:t>
            </a:r>
            <a:endParaRPr sz="4800" dirty="0">
              <a:latin typeface="+mj-lt"/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508000" y="1271650"/>
            <a:ext cx="8314723" cy="3259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06400" lvl="0" indent="-457200" algn="l" rtl="0">
              <a:spcBef>
                <a:spcPts val="80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" sz="3200" dirty="0">
                <a:latin typeface="+mn-lt"/>
              </a:rPr>
              <a:t>There is no single way a human brain will  engage with, perceive, or act upon a task.</a:t>
            </a:r>
            <a:endParaRPr sz="3200" dirty="0">
              <a:latin typeface="+mn-lt"/>
            </a:endParaRPr>
          </a:p>
          <a:p>
            <a:pPr marL="4064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" sz="3200" dirty="0">
                <a:latin typeface="+mn-lt"/>
              </a:rPr>
              <a:t>Variability is </a:t>
            </a:r>
            <a:r>
              <a:rPr lang="en" sz="3200" b="1" dirty="0">
                <a:latin typeface="+mn-lt"/>
              </a:rPr>
              <a:t>predictable.</a:t>
            </a:r>
            <a:endParaRPr sz="3200" b="1" dirty="0">
              <a:latin typeface="+mn-lt"/>
            </a:endParaRPr>
          </a:p>
          <a:p>
            <a:pPr marL="4064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" sz="3200" dirty="0">
                <a:latin typeface="+mn-lt"/>
              </a:rPr>
              <a:t>What we can predict, we can plan for.</a:t>
            </a:r>
            <a:endParaRPr sz="3200" dirty="0">
              <a:latin typeface="+mn-l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Title" descr="A picture of a curb cut in a sidewalk with the words &quot;Curb-cut effect' superimposed" title="Curb cu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23" y="424801"/>
            <a:ext cx="8573652" cy="42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Curb-Cut Effect"/>
          <p:cNvSpPr txBox="1">
            <a:spLocks noGrp="1"/>
          </p:cNvSpPr>
          <p:nvPr>
            <p:ph type="title"/>
          </p:nvPr>
        </p:nvSpPr>
        <p:spPr>
          <a:xfrm>
            <a:off x="1941100" y="3107475"/>
            <a:ext cx="6447600" cy="99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FF00"/>
                </a:solidFill>
                <a:latin typeface="+mj-lt"/>
              </a:rPr>
              <a:t>Curb-Cut Effect</a:t>
            </a:r>
            <a:endParaRPr sz="60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Universal Design for Learning is..</a:t>
            </a:r>
            <a:endParaRPr dirty="0">
              <a:latin typeface="+mj-lt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508001" y="1552975"/>
            <a:ext cx="8225100" cy="291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71500" indent="-571500">
              <a:buSzPts val="3600"/>
              <a:buFont typeface="Arial" panose="020B0604020202020204" pitchFamily="34" charset="0"/>
              <a:buChar char="•"/>
            </a:pPr>
            <a:r>
              <a:rPr lang="en" sz="3600" dirty="0">
                <a:latin typeface="+mn-lt"/>
              </a:rPr>
              <a:t>...</a:t>
            </a:r>
            <a:r>
              <a:rPr lang="en" sz="2400" dirty="0">
                <a:latin typeface="+mn-lt"/>
              </a:rPr>
              <a:t>a lens, not a checklist</a:t>
            </a:r>
            <a:endParaRPr sz="2400" dirty="0">
              <a:latin typeface="+mn-lt"/>
            </a:endParaRPr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" sz="2400" dirty="0">
                <a:latin typeface="+mn-lt"/>
              </a:rPr>
              <a:t>...a marathon, not a sprint</a:t>
            </a:r>
            <a:endParaRPr sz="2400" dirty="0">
              <a:latin typeface="+mn-lt"/>
            </a:endParaRPr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" sz="2400" dirty="0">
                <a:latin typeface="+mn-lt"/>
              </a:rPr>
              <a:t>...a journey, not a destination</a:t>
            </a:r>
            <a:endParaRPr sz="2400" dirty="0">
              <a:latin typeface="+mn-lt"/>
            </a:endParaRPr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" sz="2400" dirty="0">
                <a:latin typeface="+mn-lt"/>
              </a:rPr>
              <a:t>...standards-based, not standardized</a:t>
            </a:r>
            <a:endParaRPr sz="2400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The UDL Framework</a:t>
            </a:r>
            <a:endParaRPr sz="3600" dirty="0">
              <a:latin typeface="+mj-lt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311700" y="1503375"/>
            <a:ext cx="27807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Set Clear, Rigorous Goals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0" name="Google Shape;15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25" y="2276762"/>
            <a:ext cx="2625999" cy="21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/>
        </p:nvSpPr>
        <p:spPr>
          <a:xfrm>
            <a:off x="3394750" y="1503375"/>
            <a:ext cx="27807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Anticipate Barriers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2" name="Google Shape;152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0363" y="2405100"/>
            <a:ext cx="1893775" cy="18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/>
        </p:nvSpPr>
        <p:spPr>
          <a:xfrm>
            <a:off x="6363300" y="1503375"/>
            <a:ext cx="27807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Proxima Nova"/>
                <a:cs typeface="Proxima Nova"/>
                <a:sym typeface="Proxima Nova"/>
              </a:rPr>
              <a:t>Design Options</a:t>
            </a:r>
            <a:endParaRPr sz="2400" dirty="0"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1" name="Google Shape;151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9700" y="2339962"/>
            <a:ext cx="2692425" cy="202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Custom 7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0070C0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0000FF"/>
      </a:hlink>
      <a:folHlink>
        <a:srgbClr val="0000F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1230</Words>
  <Application>Microsoft Office PowerPoint</Application>
  <PresentationFormat>On-screen Show (16:9)</PresentationFormat>
  <Paragraphs>210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Proxima Nova</vt:lpstr>
      <vt:lpstr>Wingdings</vt:lpstr>
      <vt:lpstr>Trebuchet MS</vt:lpstr>
      <vt:lpstr>Calibri</vt:lpstr>
      <vt:lpstr>Arial</vt:lpstr>
      <vt:lpstr>Lato</vt:lpstr>
      <vt:lpstr>Wingdings 3</vt:lpstr>
      <vt:lpstr>Spearmint</vt:lpstr>
      <vt:lpstr>Facet</vt:lpstr>
      <vt:lpstr>Universal Design for Learning in Distance Learning for Early Childhood </vt:lpstr>
      <vt:lpstr>Agenda (1)</vt:lpstr>
      <vt:lpstr>Agenda (2)</vt:lpstr>
      <vt:lpstr>What is UDL?</vt:lpstr>
      <vt:lpstr>Brain Research</vt:lpstr>
      <vt:lpstr>Learner Variability</vt:lpstr>
      <vt:lpstr>Curb-Cut Effect</vt:lpstr>
      <vt:lpstr>Universal Design for Learning is..</vt:lpstr>
      <vt:lpstr>The UDL Framework</vt:lpstr>
      <vt:lpstr>Set Clear, Rigorous Goals</vt:lpstr>
      <vt:lpstr>Clarified Goals</vt:lpstr>
      <vt:lpstr>Anticipate Barriers</vt:lpstr>
      <vt:lpstr>Design Options</vt:lpstr>
      <vt:lpstr>The UDL Guidelines</vt:lpstr>
      <vt:lpstr>The Goal of Universal Design for Learning</vt:lpstr>
      <vt:lpstr>Teaching Students How to Learn</vt:lpstr>
      <vt:lpstr>Organization of the UDL Guidelines</vt:lpstr>
      <vt:lpstr>Agenda (3)</vt:lpstr>
      <vt:lpstr>Mythbusting (1)</vt:lpstr>
      <vt:lpstr>Mythbusting (2)</vt:lpstr>
      <vt:lpstr>UDL and the Preschool Frameworks</vt:lpstr>
      <vt:lpstr>Exploring UDL in Early Learning</vt:lpstr>
      <vt:lpstr>Down on the Farm Lesson Plan Example (1)</vt:lpstr>
      <vt:lpstr>Down on the Farm Lesson Plan Example (2)</vt:lpstr>
      <vt:lpstr>How to Incorporate UDL (1)</vt:lpstr>
      <vt:lpstr>How to Incorporate UDL (2)</vt:lpstr>
      <vt:lpstr>What does Access look like in early learning?</vt:lpstr>
      <vt:lpstr>What does Build look like in early learning?</vt:lpstr>
      <vt:lpstr>What does Internalize look like in early learning?</vt:lpstr>
      <vt:lpstr>The End of Average</vt:lpstr>
      <vt:lpstr>Agenda (4)</vt:lpstr>
      <vt:lpstr>What is Distance Learning?</vt:lpstr>
      <vt:lpstr>How Can UDL be Applied to Distance Learning?</vt:lpstr>
      <vt:lpstr>Examples of Flexible Methods</vt:lpstr>
      <vt:lpstr>Examples of Flexible Materials</vt:lpstr>
      <vt:lpstr>Examples of Flexible Assessment</vt:lpstr>
      <vt:lpstr>Distance Learning Models</vt:lpstr>
      <vt:lpstr>Connecting Parents as Experts </vt:lpstr>
      <vt:lpstr>UDL and School Readiness</vt:lpstr>
      <vt:lpstr>Importance of Mastery Feedback</vt:lpstr>
      <vt:lpstr>Takeaways</vt:lpstr>
      <vt:lpstr>Additional Resources</vt:lpstr>
      <vt:lpstr>Thank you for joining us today!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Distance Learning for Early Childhood - Distance Learning (CA Dept of Education)</dc:title>
  <dc:subject>Universal Design for Learning in Distance Learning for Early Childhood.</dc:subject>
  <dc:creator>Richard Gifford</dc:creator>
  <cp:lastModifiedBy>Terri Yan</cp:lastModifiedBy>
  <cp:revision>127</cp:revision>
  <dcterms:modified xsi:type="dcterms:W3CDTF">2020-07-06T18:10:10Z</dcterms:modified>
</cp:coreProperties>
</file>