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</p:sldMasterIdLst>
  <p:notesMasterIdLst>
    <p:notesMasterId r:id="rId14"/>
  </p:notesMasterIdLst>
  <p:handoutMasterIdLst>
    <p:handoutMasterId r:id="rId15"/>
  </p:handoutMasterIdLst>
  <p:sldIdLst>
    <p:sldId id="256" r:id="rId6"/>
    <p:sldId id="599" r:id="rId7"/>
    <p:sldId id="600" r:id="rId8"/>
    <p:sldId id="466" r:id="rId9"/>
    <p:sldId id="597" r:id="rId10"/>
    <p:sldId id="598" r:id="rId11"/>
    <p:sldId id="595" r:id="rId12"/>
    <p:sldId id="596" r:id="rId1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Mattson" initials="HM" lastIdx="16" clrIdx="0">
    <p:extLst>
      <p:ext uri="{19B8F6BF-5375-455C-9EA6-DF929625EA0E}">
        <p15:presenceInfo xmlns:p15="http://schemas.microsoft.com/office/powerpoint/2012/main" userId="S::hmattso@wested.org::1d702c12-3074-4d99-af32-becdc3eb2439" providerId="AD"/>
      </p:ext>
    </p:extLst>
  </p:cmAuthor>
  <p:cmAuthor id="2" name="Pradeep Kotamraju" initials="PK" lastIdx="6" clrIdx="1">
    <p:extLst>
      <p:ext uri="{19B8F6BF-5375-455C-9EA6-DF929625EA0E}">
        <p15:presenceInfo xmlns:p15="http://schemas.microsoft.com/office/powerpoint/2012/main" userId="S-1-5-21-2608872058-1432505909-2668327341-29740" providerId="AD"/>
      </p:ext>
    </p:extLst>
  </p:cmAuthor>
  <p:cmAuthor id="3" name="Stephanie Papas" initials="SP" lastIdx="5" clrIdx="2">
    <p:extLst>
      <p:ext uri="{19B8F6BF-5375-455C-9EA6-DF929625EA0E}">
        <p15:presenceInfo xmlns:p15="http://schemas.microsoft.com/office/powerpoint/2012/main" userId="S-1-5-21-2608872058-1432505909-2668327341-3138" providerId="AD"/>
      </p:ext>
    </p:extLst>
  </p:cmAuthor>
  <p:cmAuthor id="4" name="Pam Castleman" initials="PC" lastIdx="3" clrIdx="3">
    <p:extLst>
      <p:ext uri="{19B8F6BF-5375-455C-9EA6-DF929625EA0E}">
        <p15:presenceInfo xmlns:p15="http://schemas.microsoft.com/office/powerpoint/2012/main" userId="d62e0d6c6fd7adf0" providerId="Windows Live"/>
      </p:ext>
    </p:extLst>
  </p:cmAuthor>
  <p:cmAuthor id="5" name="Patricia de Cos" initials="PdC" lastIdx="6" clrIdx="4">
    <p:extLst>
      <p:ext uri="{19B8F6BF-5375-455C-9EA6-DF929625EA0E}">
        <p15:presenceInfo xmlns:p15="http://schemas.microsoft.com/office/powerpoint/2012/main" userId="S-1-5-21-2608872058-1432505909-2668327341-1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84912" autoAdjust="0"/>
  </p:normalViewPr>
  <p:slideViewPr>
    <p:cSldViewPr snapToGrid="0">
      <p:cViewPr varScale="1">
        <p:scale>
          <a:sx n="54" d="100"/>
          <a:sy n="54" d="100"/>
        </p:scale>
        <p:origin x="13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42" d="100"/>
          <a:sy n="142" d="100"/>
        </p:scale>
        <p:origin x="25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California Workforce Pathways</a:t>
            </a:r>
          </a:p>
          <a:p>
            <a:r>
              <a:rPr lang="en-US" dirty="0"/>
              <a:t>Joint Advisory Committee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r>
              <a:rPr lang="en-US" dirty="0"/>
              <a:t>September 25, 2020</a:t>
            </a:r>
          </a:p>
          <a:p>
            <a:r>
              <a:rPr lang="en-US" dirty="0"/>
              <a:t>Item 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54F5586-A821-4E56-9650-933E50306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5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94D6-A294-4528-80A6-9685813EA374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004F-AC0E-4FF9-A9A4-4EC1F4EAF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5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5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Member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1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Public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6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344" y="393409"/>
            <a:ext cx="9381251" cy="2455562"/>
          </a:xfrm>
          <a:prstGeom prst="rect">
            <a:avLst/>
          </a:prstGeom>
        </p:spPr>
        <p:txBody>
          <a:bodyPr anchor="ctr"/>
          <a:lstStyle>
            <a:lvl1pPr algn="ctr">
              <a:defRPr sz="72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0163" y="5418476"/>
            <a:ext cx="2484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CALIFORNIA DEPARTMENT 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OF </a:t>
            </a:r>
            <a:r>
              <a:rPr lang="en-US" sz="1600" b="1" kern="1200" dirty="0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Tony Thurmond,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State Superintendent of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Public Instruction</a:t>
            </a:r>
          </a:p>
        </p:txBody>
      </p:sp>
      <p:pic>
        <p:nvPicPr>
          <p:cNvPr id="4" name="Picture 3" descr="The seal for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2" y="4486529"/>
            <a:ext cx="938971" cy="938971"/>
          </a:xfrm>
          <a:prstGeom prst="rect">
            <a:avLst/>
          </a:prstGeom>
        </p:spPr>
      </p:pic>
      <p:pic>
        <p:nvPicPr>
          <p:cNvPr id="5" name="Picture 4" descr="The seal for the California Collunity Colleges Chancellor's Offi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09" y="4548691"/>
            <a:ext cx="876809" cy="87680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13314" y="5425500"/>
            <a:ext cx="2383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CALIFORNIA</a:t>
            </a:r>
            <a:r>
              <a:rPr lang="en-US" sz="1600" b="1" baseline="0" dirty="0">
                <a:ln w="0"/>
                <a:effectLst/>
              </a:rPr>
              <a:t> COMMUNITY COLLEGES CHANCELLOR’S OFFICE</a:t>
            </a:r>
            <a:endParaRPr lang="en-US" sz="1600" b="1" dirty="0">
              <a:ln w="0"/>
              <a:effectLst/>
            </a:endParaRPr>
          </a:p>
          <a:p>
            <a:pPr algn="ctr"/>
            <a:r>
              <a:rPr lang="en-US" sz="1400" dirty="0">
                <a:ln w="0"/>
                <a:effectLst/>
              </a:rPr>
              <a:t>Eloy Ortiz Oakley, Chancellor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flipV="1">
            <a:off x="9645010" y="2767616"/>
            <a:ext cx="5524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The seal for the California State Board of Educat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6" y="4548691"/>
            <a:ext cx="922457" cy="91994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23071" y="5425500"/>
            <a:ext cx="248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STATE BOARD</a:t>
            </a:r>
          </a:p>
          <a:p>
            <a:pPr algn="ctr"/>
            <a:r>
              <a:rPr lang="en-US" sz="1600" b="1" dirty="0">
                <a:ln w="0"/>
                <a:effectLst/>
              </a:rPr>
              <a:t>OF EDUCATION</a:t>
            </a:r>
          </a:p>
          <a:p>
            <a:pPr algn="ctr"/>
            <a:r>
              <a:rPr lang="en-US" sz="1400" dirty="0">
                <a:ln w="0"/>
                <a:effectLst/>
              </a:rPr>
              <a:t>Linda Darling-Hammond,</a:t>
            </a:r>
          </a:p>
          <a:p>
            <a:pPr algn="ctr"/>
            <a:r>
              <a:rPr lang="en-US" sz="1400" dirty="0">
                <a:ln w="0"/>
                <a:effectLst/>
              </a:rPr>
              <a:t>State Board President</a:t>
            </a:r>
          </a:p>
        </p:txBody>
      </p:sp>
      <p:pic>
        <p:nvPicPr>
          <p:cNvPr id="14" name="Picture 13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37343" y="2943048"/>
            <a:ext cx="9381251" cy="138456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572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070" y="1946031"/>
            <a:ext cx="9670810" cy="42309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Stored Data 6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0" name="Picture 9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2" name="Picture 11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1" name="Picture 10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515B4-EC6A-4EC9-9A87-77048BFBBA97}"/>
              </a:ext>
            </a:extLst>
          </p:cNvPr>
          <p:cNvSpPr/>
          <p:nvPr userDrawn="1"/>
        </p:nvSpPr>
        <p:spPr>
          <a:xfrm>
            <a:off x="11550830" y="6352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881259-AA62-45A9-A9A2-41309B101D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3069" y="1957754"/>
            <a:ext cx="4722499" cy="421921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3477" y="1957753"/>
            <a:ext cx="4690403" cy="42192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2" name="Picture 11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4" name="Picture 13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7" name="Picture 16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9F688EC-D554-4321-ACF9-1FE2B21EB72C}"/>
              </a:ext>
            </a:extLst>
          </p:cNvPr>
          <p:cNvSpPr txBox="1">
            <a:spLocks/>
          </p:cNvSpPr>
          <p:nvPr userDrawn="1"/>
        </p:nvSpPr>
        <p:spPr>
          <a:xfrm>
            <a:off x="8763000" y="62696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9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 flipH="1" flipV="1">
            <a:off x="470614" y="5347707"/>
            <a:ext cx="1169774" cy="1169774"/>
          </a:xfrm>
          <a:prstGeom prst="rect">
            <a:avLst/>
          </a:prstGeom>
        </p:spPr>
      </p:pic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4" name="Picture 13" descr="The logo for the California Department of Education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5" name="Picture 14" descr="The logo for the California Community Colleges Chancellor's Office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8" name="Picture 17" descr="The logo for the California State Board of Educatio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9CEE21B-3A86-3B4A-935C-DB7F5A96859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02180" y="5969131"/>
            <a:ext cx="632460" cy="632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4F1A1D9-FD7F-4AA4-AA9D-18DCCC7AE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th2Work@cde.c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5EC9D0-D19A-4106-ABF6-A2887B787B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498514" y="-659812"/>
            <a:ext cx="9693486" cy="581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Career Technical Education Incentive Grant (CTEIG) and the Kindergarten through Grade Twelve Strong Workforce Program (K–12 SWP): Update on the 2021–22 CTEIG Application Process and Timeline; the 2021–22 K–12 SWP Application Process and Timeline; and Kindergarten through Grade Fourteen (K–14) Technical Assistance Providers and Workforce Pathways Coordinators.</a:t>
            </a:r>
            <a:br>
              <a:rPr lang="en-US" sz="2500" dirty="0">
                <a:solidFill>
                  <a:srgbClr val="000000"/>
                </a:solidFill>
                <a:effectLst/>
              </a:rPr>
            </a:br>
            <a:r>
              <a:rPr lang="en-US" sz="2500" dirty="0">
                <a:solidFill>
                  <a:srgbClr val="000000"/>
                </a:solidFill>
                <a:effectLst/>
              </a:rPr>
              <a:t>(Item 02)</a:t>
            </a:r>
            <a:br>
              <a:rPr lang="en-US" sz="2400" dirty="0"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E586A"/>
                </a:solidFill>
                <a:effectLst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6471" y="3698488"/>
            <a:ext cx="9381251" cy="81404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Posted by the California Department of Education</a:t>
            </a:r>
            <a:br>
              <a:rPr lang="en-US" sz="2200" dirty="0"/>
            </a:br>
            <a:r>
              <a:rPr lang="en-US" sz="2200" dirty="0"/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184402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8BE-9154-45FA-BF2B-A952A0C5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CTEIG and K –12 SWP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4FA4-DD5B-41A0-9CB8-F12C7E5E5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Sister programs</a:t>
            </a:r>
          </a:p>
          <a:p>
            <a:r>
              <a:rPr lang="en-US" sz="3200" dirty="0"/>
              <a:t>California CTEIG program purpose is to </a:t>
            </a:r>
            <a:r>
              <a:rPr lang="en-US" sz="3200" b="1" dirty="0"/>
              <a:t>encourage, maintain, </a:t>
            </a:r>
            <a:r>
              <a:rPr lang="en-US" sz="3200" dirty="0"/>
              <a:t>and </a:t>
            </a:r>
            <a:r>
              <a:rPr lang="en-US" sz="3200" b="1" dirty="0"/>
              <a:t>strengthen the delivery of CTE programs.</a:t>
            </a:r>
          </a:p>
          <a:p>
            <a:r>
              <a:rPr lang="en-US" sz="3200" dirty="0"/>
              <a:t>K–12 SWP purpose is to </a:t>
            </a:r>
            <a:r>
              <a:rPr lang="en-US" sz="3200" b="1" dirty="0"/>
              <a:t>create, support, or expand high-quality CTE programs at the K–12 level that are aligned with the workforce development efforts </a:t>
            </a:r>
            <a:r>
              <a:rPr lang="en-US" sz="3200" dirty="0"/>
              <a:t>occurring through the Strong Workforce Program (SWP). </a:t>
            </a:r>
          </a:p>
          <a:p>
            <a:pPr marL="0" indent="0">
              <a:buNone/>
            </a:pP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8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6D0C-574B-43D3-A2E9-34C33125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CTEIG and K –12 SWP </a:t>
            </a:r>
            <a:br>
              <a:rPr lang="en-US" dirty="0"/>
            </a:br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4796-800B-4181-9FDA-E236E507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CTEIG program specifically addresses high-quality CTE at the K–12 local educational agency (LEA) level, while the K–12 SWP connects K–12 LEA high-quality CTE programs that align to community college workforce development efforts creating seamless pathways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294367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883060-9A1D-4471-AC6D-D88850F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029" y="382533"/>
            <a:ext cx="9713323" cy="2148793"/>
          </a:xfrm>
        </p:spPr>
        <p:txBody>
          <a:bodyPr/>
          <a:lstStyle/>
          <a:p>
            <a:r>
              <a:rPr lang="en-US" sz="4400" dirty="0"/>
              <a:t>Fiscal Year 2021–22 </a:t>
            </a:r>
            <a:br>
              <a:rPr lang="en-US" sz="4400" dirty="0"/>
            </a:br>
            <a:r>
              <a:rPr lang="en-US" sz="4400" dirty="0"/>
              <a:t>CTEIG Application Process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F18A-66AB-4A71-AF61-62BC200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787" y="2642839"/>
            <a:ext cx="8895806" cy="3144643"/>
          </a:xfrm>
        </p:spPr>
        <p:txBody>
          <a:bodyPr>
            <a:noAutofit/>
          </a:bodyPr>
          <a:lstStyle/>
          <a:p>
            <a:r>
              <a:rPr lang="en-US" sz="3200" dirty="0"/>
              <a:t>FY 2021-22 Application released on April 7, 2021</a:t>
            </a:r>
          </a:p>
          <a:p>
            <a:r>
              <a:rPr lang="en-US" sz="3200" dirty="0"/>
              <a:t>Applications due June 2, 2021</a:t>
            </a:r>
          </a:p>
          <a:p>
            <a:r>
              <a:rPr lang="en-US" sz="3200" dirty="0"/>
              <a:t>Career and College Transition Division to read and score grants during June and July</a:t>
            </a:r>
          </a:p>
          <a:p>
            <a:r>
              <a:rPr lang="en-US" sz="3200" dirty="0"/>
              <a:t>September 2021 anticipated State Board of Education approval of allocations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7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883060-9A1D-4471-AC6D-D88850F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317" y="510551"/>
            <a:ext cx="9670810" cy="1149530"/>
          </a:xfrm>
        </p:spPr>
        <p:txBody>
          <a:bodyPr/>
          <a:lstStyle/>
          <a:p>
            <a:r>
              <a:rPr lang="en-US" sz="4400" dirty="0"/>
              <a:t>Fiscal Year 2021–22 </a:t>
            </a:r>
            <a:br>
              <a:rPr lang="en-US" sz="4400" dirty="0"/>
            </a:br>
            <a:r>
              <a:rPr lang="en-US" sz="4400" dirty="0"/>
              <a:t>Career Technical Education Incentive Grant Application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F18A-66AB-4A71-AF61-62BC200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819" y="2107580"/>
            <a:ext cx="8895806" cy="4239869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No Major Changes to the FY 2021–22  Application</a:t>
            </a:r>
          </a:p>
          <a:p>
            <a:pPr lvl="0"/>
            <a:r>
              <a:rPr lang="en-US" sz="3200" dirty="0"/>
              <a:t>Included question within the Programs Grants Management System to specify sectors, pathways, and new programs</a:t>
            </a:r>
          </a:p>
          <a:p>
            <a:pPr lvl="0"/>
            <a:r>
              <a:rPr lang="en-US" sz="3200" dirty="0"/>
              <a:t>Changed Self-Evaluation from landscape to portrait format to allow applicants to write more information</a:t>
            </a:r>
          </a:p>
          <a:p>
            <a:pPr lvl="0"/>
            <a:r>
              <a:rPr lang="en-US" sz="3200" dirty="0"/>
              <a:t>Provided 3 webinars to LEAs</a:t>
            </a:r>
            <a:endParaRPr lang="en-US" dirty="0"/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42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7082-E823-4BBE-9B27-7FBA2C2F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Increase To CTEIG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711B-D925-4AE5-B11B-E181040AA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Assembly Bill 839 – O’Donnell</a:t>
            </a:r>
          </a:p>
          <a:p>
            <a:r>
              <a:rPr lang="en-US" sz="3200" dirty="0"/>
              <a:t>Increase $150 million allocation to $300 million</a:t>
            </a:r>
          </a:p>
          <a:p>
            <a:r>
              <a:rPr lang="en-US" sz="3200" dirty="0"/>
              <a:t>Include County Offices of Education within the positive consideration criteria for Joint </a:t>
            </a:r>
            <a:r>
              <a:rPr lang="en-US" sz="3200"/>
              <a:t>Powers Agencies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528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Member Comments 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435099"/>
            <a:ext cx="9550062" cy="482502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Members,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Please use the “Raise Hand” feature in Zoom which can be found in the “Participant” tab. Staff will call your name so you can make your comment.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Please remember to lower your hand and place yourself on mute after you have completed your comment.</a:t>
            </a:r>
          </a:p>
        </p:txBody>
      </p:sp>
    </p:spTree>
    <p:extLst>
      <p:ext uri="{BB962C8B-B14F-4D97-AF65-F5344CB8AC3E}">
        <p14:creationId xmlns:p14="http://schemas.microsoft.com/office/powerpoint/2010/main" val="199383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B47517-D549-4132-93C8-6C2C90DF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69" y="148728"/>
            <a:ext cx="9550061" cy="1103297"/>
          </a:xfrm>
        </p:spPr>
        <p:txBody>
          <a:bodyPr/>
          <a:lstStyle/>
          <a:p>
            <a:r>
              <a:rPr lang="en-US" sz="4400" dirty="0"/>
              <a:t>Public Comment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B1C465-C2BE-4B45-9D1B-4BECF0E2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153551"/>
            <a:ext cx="9550062" cy="5106572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Zoom</a:t>
            </a:r>
          </a:p>
          <a:p>
            <a:pPr marL="0" indent="0">
              <a:buNone/>
            </a:pPr>
            <a:r>
              <a:rPr lang="en-US" sz="2400" dirty="0"/>
              <a:t>Register at: https://us02web.zoom.us/webinar/register/WN_NHMP3Wl9QQaHNikgfj2FsA [Link Removed - Link is no longer valid]</a:t>
            </a:r>
          </a:p>
          <a:p>
            <a:pPr marL="0" indent="0">
              <a:buNone/>
            </a:pPr>
            <a:r>
              <a:rPr lang="en-US" sz="2400" dirty="0"/>
              <a:t>When logging into Zoom please use your first and last name to provide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Email</a:t>
            </a:r>
          </a:p>
          <a:p>
            <a:pPr marL="0" lvl="1" indent="0">
              <a:buNone/>
            </a:pPr>
            <a:r>
              <a:rPr lang="en-US" sz="2400" dirty="0">
                <a:hlinkClick r:id="rId3" tooltip="Link tot he Path 2 Work Email Address"/>
              </a:rPr>
              <a:t>Path2Work@cde.ca.gov</a:t>
            </a:r>
            <a:r>
              <a:rPr lang="en-US" sz="2400" dirty="0"/>
              <a:t> and include the following: </a:t>
            </a:r>
          </a:p>
          <a:p>
            <a:pPr marL="0" lvl="1" indent="0">
              <a:buNone/>
            </a:pPr>
            <a:r>
              <a:rPr lang="en-US" sz="2400" dirty="0"/>
              <a:t>1) your name; 2) your affiliation, if any; 3) the agenda item number (i.e., Item 01); and 4) your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Phone</a:t>
            </a:r>
          </a:p>
          <a:p>
            <a:pPr marL="0" lvl="1" indent="0">
              <a:buNone/>
            </a:pPr>
            <a:r>
              <a:rPr lang="fr-FR" sz="2400" dirty="0"/>
              <a:t>712-432-0075, Participant Access Code: 651905#</a:t>
            </a:r>
          </a:p>
          <a:p>
            <a:pPr marL="0" lvl="1" indent="0">
              <a:buNone/>
            </a:pPr>
            <a:r>
              <a:rPr lang="en-US" sz="2400" dirty="0"/>
              <a:t>Press *6 during the public comment period to be added to the queue.</a:t>
            </a:r>
          </a:p>
        </p:txBody>
      </p:sp>
    </p:spTree>
    <p:extLst>
      <p:ext uri="{BB962C8B-B14F-4D97-AF65-F5344CB8AC3E}">
        <p14:creationId xmlns:p14="http://schemas.microsoft.com/office/powerpoint/2010/main" val="309570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4BCF4D8983C40A36124FC3310ACB6" ma:contentTypeVersion="12" ma:contentTypeDescription="Create a new document." ma:contentTypeScope="" ma:versionID="7847f4ce8a281d6086e93a77f01afd0d">
  <xsd:schema xmlns:xsd="http://www.w3.org/2001/XMLSchema" xmlns:xs="http://www.w3.org/2001/XMLSchema" xmlns:p="http://schemas.microsoft.com/office/2006/metadata/properties" xmlns:ns3="c879b346-0b7d-453e-989e-4db3ade23c72" xmlns:ns4="89474bdd-c09e-4360-a4ae-bc1ba9dad73d" targetNamespace="http://schemas.microsoft.com/office/2006/metadata/properties" ma:root="true" ma:fieldsID="6e905ea39b29c6191712b3bd01fb6772" ns3:_="" ns4:_="">
    <xsd:import namespace="c879b346-0b7d-453e-989e-4db3ade23c72"/>
    <xsd:import namespace="89474bdd-c09e-4360-a4ae-bc1ba9dad7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9b346-0b7d-453e-989e-4db3ade23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74bdd-c09e-4360-a4ae-bc1ba9dad7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D9155C-4BBF-4D87-9FCE-B02F6CE8C3A0}">
  <ds:schemaRefs>
    <ds:schemaRef ds:uri="http://purl.org/dc/terms/"/>
    <ds:schemaRef ds:uri="http://schemas.openxmlformats.org/package/2006/metadata/core-properties"/>
    <ds:schemaRef ds:uri="c879b346-0b7d-453e-989e-4db3ade23c7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9474bdd-c09e-4360-a4ae-bc1ba9dad73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C07895A-015F-4DDA-B029-2E0F83FDDD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CA7EC-9F26-48AF-8090-592EE1A47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9b346-0b7d-453e-989e-4db3ade23c72"/>
    <ds:schemaRef ds:uri="89474bdd-c09e-4360-a4ae-bc1ba9dad7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8117</TotalTime>
  <Words>521</Words>
  <Application>Microsoft Office PowerPoint</Application>
  <PresentationFormat>Widescreen</PresentationFormat>
  <Paragraphs>45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Source Sans Pro</vt:lpstr>
      <vt:lpstr>Times New Roman</vt:lpstr>
      <vt:lpstr>Office Theme</vt:lpstr>
      <vt:lpstr>California Community Colleges - Primary (White)</vt:lpstr>
      <vt:lpstr>The Career Technical Education Incentive Grant (CTEIG) and the Kindergarten through Grade Twelve Strong Workforce Program (K–12 SWP): Update on the 2021–22 CTEIG Application Process and Timeline; the 2021–22 K–12 SWP Application Process and Timeline; and Kindergarten through Grade Fourteen (K–14) Technical Assistance Providers and Workforce Pathways Coordinators. (Item 02)    </vt:lpstr>
      <vt:lpstr>CTEIG and K –12 SWP</vt:lpstr>
      <vt:lpstr>CTEIG and K –12 SWP  Continued</vt:lpstr>
      <vt:lpstr>Fiscal Year 2021–22  CTEIG Application Process</vt:lpstr>
      <vt:lpstr>Fiscal Year 2021–22  Career Technical Education Incentive Grant Application</vt:lpstr>
      <vt:lpstr>Potential Increase To CTEIG </vt:lpstr>
      <vt:lpstr>Member Comments </vt:lpstr>
      <vt:lpstr>Public Comment</vt:lpstr>
    </vt:vector>
  </TitlesOfParts>
  <Company>CA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CWPJAC May 21 Agenda Item 02 Slides 1 - General Information (CA Dept of Education)</dc:title>
  <dc:subject>Update on the Career Technical Education Incentive Grant and Kindergarten Through Grade Twelve Strong Workforce Program.</dc:subject>
  <dc:creator>Michelle McIntosh</dc:creator>
  <cp:lastModifiedBy>Marc Shaffer</cp:lastModifiedBy>
  <cp:revision>649</cp:revision>
  <cp:lastPrinted>2020-01-29T18:53:27Z</cp:lastPrinted>
  <dcterms:created xsi:type="dcterms:W3CDTF">2017-09-26T18:37:33Z</dcterms:created>
  <dcterms:modified xsi:type="dcterms:W3CDTF">2025-07-01T21:52:42Z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0x0101009AE4BCF4D8983C40A36124FC3310ACB6</vt:lpwstr>
  </property>
</Properties>
</file>