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59" r:id="rId5"/>
    <p:sldMasterId id="2147483648" r:id="rId6"/>
    <p:sldMasterId id="2147483664" r:id="rId7"/>
    <p:sldMasterId id="2147483671" r:id="rId8"/>
    <p:sldMasterId id="2147483676" r:id="rId9"/>
    <p:sldMasterId id="2147483681" r:id="rId10"/>
    <p:sldMasterId id="2147483686" r:id="rId11"/>
    <p:sldMasterId id="2147483738" r:id="rId12"/>
  </p:sldMasterIdLst>
  <p:notesMasterIdLst>
    <p:notesMasterId r:id="rId23"/>
  </p:notesMasterIdLst>
  <p:handoutMasterIdLst>
    <p:handoutMasterId r:id="rId24"/>
  </p:handoutMasterIdLst>
  <p:sldIdLst>
    <p:sldId id="256" r:id="rId13"/>
    <p:sldId id="545" r:id="rId14"/>
    <p:sldId id="544" r:id="rId15"/>
    <p:sldId id="524" r:id="rId16"/>
    <p:sldId id="416" r:id="rId17"/>
    <p:sldId id="548" r:id="rId18"/>
    <p:sldId id="396" r:id="rId19"/>
    <p:sldId id="549" r:id="rId20"/>
    <p:sldId id="546" r:id="rId21"/>
    <p:sldId id="5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a Kersey" initials="NK" lastIdx="1" clrIdx="0">
    <p:extLst>
      <p:ext uri="{19B8F6BF-5375-455C-9EA6-DF929625EA0E}">
        <p15:presenceInfo xmlns:p15="http://schemas.microsoft.com/office/powerpoint/2012/main" userId="S-1-5-21-2608872058-1432505909-2668327341-33035" providerId="AD"/>
      </p:ext>
    </p:extLst>
  </p:cmAuthor>
  <p:cmAuthor id="2" name="Danielle Davis" initials="DD" lastIdx="8" clrIdx="1">
    <p:extLst>
      <p:ext uri="{19B8F6BF-5375-455C-9EA6-DF929625EA0E}">
        <p15:presenceInfo xmlns:p15="http://schemas.microsoft.com/office/powerpoint/2012/main" userId="S::ddavis@cde.ca.gov::ac010a00-31ad-49d6-9a54-e5464cd5e671" providerId="AD"/>
      </p:ext>
    </p:extLst>
  </p:cmAuthor>
  <p:cmAuthor id="3" name="Nadia Kersey" initials="NK [2]" lastIdx="2" clrIdx="2">
    <p:extLst>
      <p:ext uri="{19B8F6BF-5375-455C-9EA6-DF929625EA0E}">
        <p15:presenceInfo xmlns:p15="http://schemas.microsoft.com/office/powerpoint/2012/main" userId="S::nkersey@cde.ca.gov::cbd63f9b-9c0f-4b91-9616-7dbf9d0817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F80"/>
    <a:srgbClr val="0C4A6D"/>
    <a:srgbClr val="0000FF"/>
    <a:srgbClr val="C4FDFC"/>
    <a:srgbClr val="FFD9B3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A4C42-A823-C20D-C06E-2DB8B7505472}" v="2" dt="2022-10-04T22:24:01.429"/>
    <p1510:client id="{3A27A1B0-628F-5E77-0E70-65E8A5C7ACAF}" v="146" dt="2022-10-05T17:41:00.309"/>
    <p1510:client id="{433A79F0-6A6E-FA20-FB7A-B1E8F4DA20E8}" v="9" dt="2022-10-14T16:27:09.747"/>
    <p1510:client id="{57CA9D56-28D7-E322-D552-B1BB7DD6B7D0}" v="11" dt="2022-10-27T05:06:06.996"/>
    <p1510:client id="{6E1F0D65-CB52-B7E9-ABAF-25F7D437416F}" v="1" dt="2022-10-05T21:12:35.152"/>
    <p1510:client id="{6EECDB06-E200-6217-7177-49CC111EAAAF}" v="48" dt="2022-10-05T13:49:39.231"/>
    <p1510:client id="{73A6C245-E9BC-86C9-2AEC-B508394D10F8}" v="1197" dt="2022-10-05T18:39:24.673"/>
    <p1510:client id="{83052438-04C4-D773-CFD2-B1570547B8D3}" v="2" dt="2022-10-05T13:59:01.293"/>
    <p1510:client id="{9F0C5BDA-2D4C-3684-C3C9-D8B913474BBC}" v="115" dt="2022-10-26T02:03:06.665"/>
    <p1510:client id="{A0A9BEEA-CC5A-0927-B01E-71FBC801FEB8}" v="142" dt="2022-10-04T23:51:53.595"/>
    <p1510:client id="{A9DFFFA4-149A-8F7F-A150-A755CBCA370B}" v="252" dt="2022-10-05T15:54:54.832"/>
    <p1510:client id="{BF94481C-B3D6-9869-E2D9-22E6CA1ED33A}" v="174" dt="2023-01-11T20:06:48.370"/>
    <p1510:client id="{F3774567-BFF2-4AB6-B39B-828CA4F836F1}" v="8" dt="2022-10-26T00:21:29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4284" autoAdjust="0"/>
    <p:restoredTop sz="95221" autoAdjust="0"/>
  </p:normalViewPr>
  <p:slideViewPr>
    <p:cSldViewPr snapToGrid="0">
      <p:cViewPr varScale="1">
        <p:scale>
          <a:sx n="104" d="100"/>
          <a:sy n="104" d="100"/>
        </p:scale>
        <p:origin x="16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3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9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2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5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91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0"/>
            <a:ext cx="11680022" cy="2380379"/>
          </a:xfrm>
        </p:spPr>
        <p:txBody>
          <a:bodyPr anchor="ctr"/>
          <a:lstStyle>
            <a:lvl1pPr algn="ctr">
              <a:defRPr sz="6000">
                <a:solidFill>
                  <a:srgbClr val="80FF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23F91-4CC3-47A3-B74F-F946D2471D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59263" y="2677557"/>
            <a:ext cx="7718425" cy="2265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33E93-2EC3-435F-8B4B-9F22AEBC37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DE4-793C-4482-9A56-1E540F85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EE0A9-57A9-4A2B-8517-5E2F593F2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DE4-793C-4482-9A56-1E540F85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8446D-EC16-45C6-BA47-452199A4B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DE4-793C-4482-9A56-1E540F85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4317F-4004-42B5-BC82-C0FEF4DFC8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C8E9-B84D-471C-BA50-E2C499D6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29590-504B-4405-81A3-ECD26562D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C8E9-B84D-471C-BA50-E2C499D6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19258-F4E3-42F2-B24F-1CBAC3FA1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C8E9-B84D-471C-BA50-E2C499D6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688FA7-1FE4-4306-B4CE-AA7D7054B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C8E9-B84D-471C-BA50-E2C499D6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7F477-21E6-4571-A6B7-6CA0C488AB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DEE69842-7252-4EFC-9235-C1FD55AB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037C9-1E22-4DA3-976F-07FA86F830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9842-7252-4EFC-9235-C1FD55AB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C92D1-01FB-4BC4-B588-72822A486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9842-7252-4EFC-9235-C1FD55AB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31BFE-E823-477D-82B9-C6E49B6B6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6DFC-3A80-4B23-8F34-5E6B9B8F3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9F76C-9E00-467D-B8E5-0B8247611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9842-7252-4EFC-9235-C1FD55AB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415A9-5F90-4386-BDFF-AE0D733B6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271A-7880-465A-ACA1-F2B95ABC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DDE8D-8CAB-4563-A224-ABBE02B77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271A-7880-465A-ACA1-F2B95ABC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B0A19-3B12-4F7E-84CE-BBC73EA38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271A-7880-465A-ACA1-F2B95ABC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7FB30-0FDA-4592-8DA1-D8D20BAC0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271A-7880-465A-ACA1-F2B95ABC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1BB11B-7F96-40F2-ADE2-66CD2F883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FA630121-DC4E-4CA5-BD93-E97206AE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B9C49-424E-4293-B792-1A9C2FC88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30121-DC4E-4CA5-BD93-E97206AE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D9C64-E51C-489B-92B1-D4769889E1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30121-DC4E-4CA5-BD93-E97206AE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7935A-B2B4-4323-A056-785264E69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30121-DC4E-4CA5-BD93-E97206AE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rgbClr val="99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C60B1-8167-48B6-87B5-E535188A5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6DFC-3A80-4B23-8F34-5E6B9B8F3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84CC48-67B0-47C9-8C2A-E49682192C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1638300"/>
            <a:ext cx="5851525" cy="5016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7157-E2D8-4A79-B927-A9CF00A4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5E358-2197-48B2-9A26-4B6D1F40DA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9400" y="1839913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0157CF-C48E-48AD-8925-20983337A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24350" y="1839913"/>
            <a:ext cx="284003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5AE4EE2-60BD-4146-90ED-AD7B882E4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9912" y="1992313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60ECB-197D-4597-B97F-D5D29B013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D07944D-C9BC-4802-887A-2451CC2083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9094" y="3830881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764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3323-0A4B-4291-A37F-4135FE2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D7B9-365F-4C6A-B80F-15C87BBCF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E85D-F070-4B7F-9FE4-CDAEB177FC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919" y="1714500"/>
            <a:ext cx="5003311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35A39-33A5-4793-8D4D-18E01C3254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2350" y="1749425"/>
            <a:ext cx="5476875" cy="246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DBBE6-0E4C-4A49-A93B-C4312111E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9375" y="4343400"/>
            <a:ext cx="6076950" cy="1952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27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2F62-2E1A-415E-8588-0D10ECAD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B0444-9EC7-4457-9BF5-9298D13FA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47D50-9EDD-41E2-A649-0FC5756FF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6DFC-3A80-4B23-8F34-5E6B9B8F3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D089685-8E3D-4FD0-8556-D9F8CF860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9FD6E66A-D84D-45A9-93BA-C134ECF80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 b="1">
                <a:solidFill>
                  <a:srgbClr val="80FF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9648A-FFF9-4005-B3AD-7589B40A00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5779-AED6-42A4-B148-7011BD024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4176A-0FCB-46B2-9A10-08C09007B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5779-AED6-42A4-B148-7011BD024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4B9C2-EB5E-4723-BC8D-DD07909262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5779-AED6-42A4-B148-7011BD024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BFFE0-97CD-4DC1-AC71-5BCED0F6A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5779-AED6-42A4-B148-7011BD024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6D2A7-F5FB-480D-9D59-F3B8ED148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0C39CDE4-793C-4482-9A56-1E540F85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1DA39-DBB5-4B99-8A51-2C3AD6CB9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7D766DFC-3A80-4B23-8F34-5E6B9B8F3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0FF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D5E32-E8B3-4253-8BBE-0A9782D2C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3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5F815779-AED6-42A4-B148-7011BD024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9D6BE-ACD9-49DF-8351-B78930F91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0C39CDE4-793C-4482-9A56-1E540F85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4A1B1-E27F-4A41-AED6-E34204D9A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D6CDC8E9-B84D-471C-BA50-E2C499D6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06051-2E81-433A-967C-AF8D1554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647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DEE69842-7252-4EFC-9235-C1FD55AB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EE3BA-287D-433C-8F88-BDA36DDC6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67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C4A6D"/>
                </a:solidFill>
              </a:defRPr>
            </a:lvl1pPr>
          </a:lstStyle>
          <a:p>
            <a:fld id="{2283271A-7880-465A-ACA1-F2B95ABC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646D6-F85B-4CBD-B60A-8461FD7D9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FA630121-DC4E-4CA5-BD93-E97206AE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4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4452-BD1E-480D-83DF-78B1FFBA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753" r:id="rId4"/>
    <p:sldLayoutId id="2147483754" r:id="rId5"/>
    <p:sldLayoutId id="2147483751" r:id="rId6"/>
    <p:sldLayoutId id="2147483703" r:id="rId7"/>
    <p:sldLayoutId id="2147483690" r:id="rId8"/>
    <p:sldLayoutId id="2147483736" r:id="rId9"/>
    <p:sldLayoutId id="2147483691" r:id="rId10"/>
    <p:sldLayoutId id="2147483752" r:id="rId11"/>
    <p:sldLayoutId id="2147483692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99FF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B33C76D-A160-4E3E-9140-EE2DE7105F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A16097-6B8A-44B8-B8A1-BE502F984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20" y="182881"/>
            <a:ext cx="11680022" cy="1463040"/>
          </a:xfrm>
        </p:spPr>
        <p:txBody>
          <a:bodyPr>
            <a:normAutofit/>
          </a:bodyPr>
          <a:lstStyle/>
          <a:p>
            <a:r>
              <a:rPr lang="en-US" altLang="en-US" sz="4800">
                <a:solidFill>
                  <a:schemeClr val="bg1"/>
                </a:solidFill>
                <a:cs typeface="Arial"/>
              </a:rPr>
              <a:t>All Things Eligibility and Priority for the California State Preschool Program </a:t>
            </a:r>
            <a:endParaRPr lang="en-US" sz="480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BA6484-A14E-4176-98E1-9EA446054A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52026" y="2048257"/>
            <a:ext cx="10725664" cy="28952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en-US" sz="4000" b="1" dirty="0"/>
              <a:t>Early Education Division (EED)</a:t>
            </a:r>
            <a:br>
              <a:rPr lang="en-US" altLang="en-US" sz="4000" b="1" dirty="0"/>
            </a:br>
            <a:endParaRPr lang="en-US" altLang="en-US" sz="4000" b="1"/>
          </a:p>
          <a:p>
            <a:pPr marL="0" indent="0" algn="ctr">
              <a:buNone/>
            </a:pPr>
            <a:r>
              <a:rPr lang="en-US" sz="4000" b="1" dirty="0">
                <a:cs typeface="Arial"/>
              </a:rPr>
              <a:t>Technical Assistance Session</a:t>
            </a:r>
          </a:p>
          <a:p>
            <a:pPr marL="0" indent="0" algn="ctr">
              <a:buNone/>
            </a:pPr>
            <a:r>
              <a:rPr lang="en-US" sz="4000" b="1" dirty="0"/>
              <a:t>Date: January 11, 2023</a:t>
            </a:r>
            <a:endParaRPr lang="en-US" sz="4000" b="1" dirty="0">
              <a:cs typeface="Arial"/>
            </a:endParaRPr>
          </a:p>
          <a:p>
            <a:pPr marL="0" indent="0" algn="ctr">
              <a:buNone/>
            </a:pPr>
            <a:r>
              <a:rPr lang="en-US" sz="4000" b="1" dirty="0"/>
              <a:t>Time: 3:30 p.m. – 4:30 p.m.</a:t>
            </a:r>
            <a:endParaRPr lang="en-US" sz="4000" b="1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675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2A3CB4-0EA8-4604-9E5E-0163DA69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-285728"/>
            <a:ext cx="11887200" cy="1325563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bg1"/>
                </a:solidFill>
                <a:cs typeface="Arial"/>
              </a:rPr>
              <a:t>Closing</a:t>
            </a: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12" name="Content Placeholder 11" descr="Child, outdoor with hula-hoop.">
            <a:extLst>
              <a:ext uri="{FF2B5EF4-FFF2-40B4-BE49-F238E27FC236}">
                <a16:creationId xmlns:a16="http://schemas.microsoft.com/office/drawing/2014/main" id="{DAF2EBC4-EBFF-4123-888A-9F73A834C0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09" y="969696"/>
            <a:ext cx="6645564" cy="4402016"/>
          </a:xfrm>
          <a:prstGeom prst="flowChartPreparation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A5BD9F-0B89-4CF9-9585-8278E1A2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2832" y="5630165"/>
            <a:ext cx="7286336" cy="42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Photo Credit: Ford and Shannon TK; Richmond, 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D04483-B5F0-4803-A316-8DB32AC83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0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A8E1-F29F-43E9-95CA-2912C3F5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Welcome and Introductions</a:t>
            </a:r>
          </a:p>
        </p:txBody>
      </p:sp>
      <p:pic>
        <p:nvPicPr>
          <p:cNvPr id="8" name="Content Placeholder 7" descr="Collage of Children with the words Everyone Belongs Todos Somos Unidos.">
            <a:extLst>
              <a:ext uri="{FF2B5EF4-FFF2-40B4-BE49-F238E27FC236}">
                <a16:creationId xmlns:a16="http://schemas.microsoft.com/office/drawing/2014/main" id="{E51715F8-54C5-4465-9B68-617A6F5F5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83" y="1638300"/>
            <a:ext cx="5897033" cy="4422775"/>
          </a:xfrm>
        </p:spPr>
      </p:pic>
      <p:sp>
        <p:nvSpPr>
          <p:cNvPr id="4" name="Slide Number Placeholder 3" descr="Collage of Children with the words Everyone Belongs Todos Somos Unidos.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CBBE-C740-4DC6-AD12-BF9691A6AD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61A5-AA39-04DC-F6A4-EA877A55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Eligibility and Priority Management Bulletin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6985-14D2-8A9D-7284-B0DBE9A5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Management Bulletin (MB)</a:t>
            </a:r>
            <a:r>
              <a:rPr lang="en-US" dirty="0">
                <a:cs typeface="Arial"/>
              </a:rPr>
              <a:t> 23-01 on Eligibility and Priority covers the following changes to the California State Preschool Program (CSPP):</a:t>
            </a:r>
          </a:p>
          <a:p>
            <a:pPr lvl="1"/>
            <a:r>
              <a:rPr lang="en-US" dirty="0">
                <a:cs typeface="Arial"/>
              </a:rPr>
              <a:t>24-month eligibility</a:t>
            </a:r>
          </a:p>
          <a:p>
            <a:pPr lvl="1"/>
            <a:r>
              <a:rPr lang="en-US" dirty="0">
                <a:cs typeface="Arial"/>
              </a:rPr>
              <a:t>Increase to income threshold: 100 percent of State Median Income (SMI)</a:t>
            </a:r>
          </a:p>
          <a:p>
            <a:pPr lvl="1"/>
            <a:r>
              <a:rPr lang="en-US" dirty="0">
                <a:cs typeface="Arial"/>
              </a:rPr>
              <a:t>New eligibility categories </a:t>
            </a:r>
          </a:p>
          <a:p>
            <a:pPr lvl="1"/>
            <a:r>
              <a:rPr lang="en-US" dirty="0">
                <a:cs typeface="Arial"/>
              </a:rPr>
              <a:t>New enrollment priorities</a:t>
            </a:r>
          </a:p>
          <a:p>
            <a:pPr lvl="1"/>
            <a:r>
              <a:rPr lang="en-US" dirty="0">
                <a:cs typeface="Arial"/>
              </a:rPr>
              <a:t>New non-countable income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8B039-D156-CA31-90C9-4C9ED0AF01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32F7-BCF5-E00E-1294-3C339E46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516"/>
            <a:ext cx="11887200" cy="8237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Arial"/>
              </a:rPr>
              <a:t>Changes to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0DF55-6FE5-12A6-4BA6-0AB65F1D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55627"/>
            <a:ext cx="11887200" cy="564665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/>
            <a:r>
              <a:rPr lang="en-US" b="1" dirty="0">
                <a:cs typeface="Arial"/>
              </a:rPr>
              <a:t>Part-day and Full-day: 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All families enrolled in CSPP now have 24-month eligibility</a:t>
            </a:r>
            <a:endParaRPr lang="en-US" dirty="0"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Children with exceptional needs now have categorical eligibility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Three-year-old children are now able to enroll under community eligibility or free- or reduced-price meal (FRPM) eligibility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Families who have a member of their household who is certified to receive benefits from a means-tested government program (Medi-Cal, CalFresh, the California Food Assistance Program, the California Special Supplemental Nutrition Program for Women, Infants, and Children, the federal Food Distribution Program on Indian Reservations, Head Start, Early Head Start, CalWORKs)</a:t>
            </a:r>
          </a:p>
          <a:p>
            <a:pPr marL="457200" indent="-457200"/>
            <a:r>
              <a:rPr lang="en-US" b="1" dirty="0">
                <a:cs typeface="Arial" panose="020B0604020202020204"/>
              </a:rPr>
              <a:t>Part-day CSPP: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/>
              </a:rPr>
              <a:t>Transitional kindergarten (TK) and kindergarten (K) age children can be enrolled in part-day CSPP for extended learning and care </a:t>
            </a:r>
          </a:p>
          <a:p>
            <a:pPr marL="457200" indent="-457200"/>
            <a:r>
              <a:rPr lang="en-US" b="1" dirty="0">
                <a:cs typeface="Arial" panose="020B0604020202020204"/>
              </a:rPr>
              <a:t>Full-day CSPP: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Children from families whose income is no more than 15 percent above the income eligibility threshold </a:t>
            </a:r>
            <a:endParaRPr lang="en-US" dirty="0"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TK and K age children enrolled in CSPP extended learning and care can no longer be enrolled in full-day CSPP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22B1E-458E-5371-0067-9B328EA78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6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56FB-1B1A-406B-9491-A37F3652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00571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Enrollment Priorities for Part-day CSPP (1) </a:t>
            </a:r>
            <a:br>
              <a:rPr lang="en-US" sz="2800" dirty="0">
                <a:cs typeface="Arial"/>
              </a:rPr>
            </a:br>
            <a:endParaRPr lang="en-US" sz="28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43F9-F518-4046-A3B9-2B3455C97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7726"/>
            <a:ext cx="11887200" cy="37954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ea typeface="+mn-lt"/>
                <a:cs typeface="+mn-lt"/>
              </a:rPr>
              <a:t>CPS (Child Protective Services) or at-risk (3- and 4-year-old children)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ea typeface="+mn-lt"/>
                <a:cs typeface="+mn-lt"/>
              </a:rPr>
              <a:t>Children with exceptional needs (3- and 4-year-old children) beyond the set aside</a:t>
            </a:r>
            <a:r>
              <a:rPr lang="en-US" sz="2800" b="1" i="1" dirty="0">
                <a:ea typeface="+mn-lt"/>
                <a:cs typeface="+mn-lt"/>
              </a:rPr>
              <a:t> </a:t>
            </a:r>
            <a:r>
              <a:rPr lang="en-US" sz="2800" b="1" dirty="0">
                <a:ea typeface="+mn-lt"/>
                <a:cs typeface="+mn-lt"/>
              </a:rPr>
              <a:t>that are income eligible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ea typeface="+mn-lt"/>
                <a:cs typeface="+mn-lt"/>
              </a:rPr>
              <a:t>Eligible 4-year-old children not enrolled in TK in income order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600" dirty="0">
                <a:cs typeface="Arial"/>
              </a:rPr>
              <a:t>If two or more families have the same income ranking, </a:t>
            </a:r>
            <a:r>
              <a:rPr lang="en-US" sz="2600" b="1" dirty="0">
                <a:cs typeface="Arial"/>
              </a:rPr>
              <a:t>the child that has a home language other than English shall be admitted first,</a:t>
            </a:r>
            <a:r>
              <a:rPr lang="en-US" sz="2600" dirty="0">
                <a:cs typeface="Arial"/>
              </a:rPr>
              <a:t> if none, the family that has been on the waiting list for the longest time shall be admitted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E2594-FE45-41D0-81E7-380286EEA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6DFC-3A80-4B23-8F34-5E6B9B8F3E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7BD4-9D2B-4BBF-978F-9025D9CD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Enrollment Priorities for Part-day CSPP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FC76-1DB3-4539-8984-49EADE48F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+mn-lt"/>
                <a:cs typeface="+mn-lt"/>
              </a:rPr>
              <a:t>4. </a:t>
            </a:r>
            <a:r>
              <a:rPr lang="en-US" sz="2800" dirty="0">
                <a:ea typeface="+mn-lt"/>
                <a:cs typeface="+mn-lt"/>
              </a:rPr>
              <a:t>Eligible 3-year-old children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600" dirty="0">
                <a:ea typeface="+mn-lt"/>
                <a:cs typeface="+mn-lt"/>
              </a:rPr>
              <a:t>If two or more families have the same income ranking,</a:t>
            </a:r>
            <a:r>
              <a:rPr lang="en-US" sz="2600" b="1" dirty="0">
                <a:ea typeface="+mn-lt"/>
                <a:cs typeface="+mn-lt"/>
              </a:rPr>
              <a:t> the child that has a home language other than English shall be admitted first, </a:t>
            </a:r>
            <a:r>
              <a:rPr lang="en-US" sz="2600" dirty="0">
                <a:ea typeface="+mn-lt"/>
                <a:cs typeface="+mn-lt"/>
              </a:rPr>
              <a:t>if none, the family that has been on the waiting list for the longest time shall be admitted first.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a typeface="+mn-lt"/>
                <a:cs typeface="+mn-lt"/>
              </a:rPr>
              <a:t>5. Children from families whose income is no more than 15 percent above the eligibility income threshold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a typeface="+mn-lt"/>
                <a:cs typeface="+mn-lt"/>
              </a:rPr>
              <a:t>6. Neighborhood School Eligibility (FRPM)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a typeface="+mn-lt"/>
                <a:cs typeface="+mn-lt"/>
              </a:rPr>
              <a:t>7. Expanded Learning and Care (Children enrolled in TK and Kindergarten)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F5632-B054-4502-9090-E6357BC46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6DFC-3A80-4B23-8F34-5E6B9B8F3E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5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56FB-1B1A-406B-9491-A37F3652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8781"/>
            <a:ext cx="11887200" cy="90400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Enrollment Priorities for Full-day CSPP (1) </a:t>
            </a:r>
            <a:br>
              <a:rPr lang="en-US" sz="3200" dirty="0">
                <a:cs typeface="Arial"/>
              </a:rPr>
            </a:br>
            <a:endParaRPr lang="en-US" sz="3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43F9-F518-4046-A3B9-2B3455C97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7" y="1317654"/>
            <a:ext cx="11887200" cy="31237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CPS or at-risk (3- and 4-year-old children)</a:t>
            </a:r>
          </a:p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Children with exceptional needs (3- and 4-year-old children) beyond the set aside </a:t>
            </a:r>
            <a:r>
              <a:rPr lang="en-US" sz="2800" b="1" dirty="0">
                <a:ea typeface="+mn-lt"/>
                <a:cs typeface="+mn-lt"/>
              </a:rPr>
              <a:t>that are income eligible</a:t>
            </a:r>
          </a:p>
          <a:p>
            <a:pPr marL="514350" indent="-514350">
              <a:buAutoNum type="arabicPeriod"/>
            </a:pPr>
            <a:r>
              <a:rPr lang="en-US" sz="2800" dirty="0">
                <a:ea typeface="+mn-lt"/>
                <a:cs typeface="+mn-lt"/>
              </a:rPr>
              <a:t>Eligible 4-year-old children not enrolled in TK in income ranking order</a:t>
            </a:r>
          </a:p>
          <a:p>
            <a:pPr lvl="1">
              <a:buChar char="•"/>
            </a:pPr>
            <a:r>
              <a:rPr lang="en-US" sz="2600" dirty="0">
                <a:cs typeface="Arial"/>
              </a:rPr>
              <a:t>If two or more families have the same income ranking,</a:t>
            </a:r>
            <a:r>
              <a:rPr lang="en-US" sz="2600" b="1" dirty="0">
                <a:cs typeface="Arial"/>
              </a:rPr>
              <a:t> the child that has a home language other than English shall be admitted first,</a:t>
            </a:r>
            <a:r>
              <a:rPr lang="en-US" sz="2600" dirty="0">
                <a:cs typeface="Arial"/>
              </a:rPr>
              <a:t> if none, the family that has been on the waiting list for the longest time shall be admitted first.</a:t>
            </a:r>
            <a:endParaRPr lang="en-US" sz="2600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E2594-FE45-41D0-81E7-380286EEA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6DFC-3A80-4B23-8F34-5E6B9B8F3E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3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76EF-74D8-4F91-9A8D-E650F58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Enrollment Priorities for Full-day CSPP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CCF7-F85A-47D7-B9F8-237726624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4. 3-year-old children in income ranking order </a:t>
            </a:r>
          </a:p>
          <a:p>
            <a:pPr lvl="1">
              <a:buChar char="•"/>
            </a:pPr>
            <a:r>
              <a:rPr lang="en-US" sz="2600" dirty="0">
                <a:ea typeface="+mn-lt"/>
                <a:cs typeface="+mn-lt"/>
              </a:rPr>
              <a:t>If two or more families have the same income ranking,</a:t>
            </a:r>
            <a:r>
              <a:rPr lang="en-US" sz="2600" b="1" dirty="0">
                <a:ea typeface="+mn-lt"/>
                <a:cs typeface="+mn-lt"/>
              </a:rPr>
              <a:t> the child that has a home language other than English shall be admitted first, </a:t>
            </a:r>
            <a:r>
              <a:rPr lang="en-US" sz="2600" dirty="0">
                <a:ea typeface="+mn-lt"/>
                <a:cs typeface="+mn-lt"/>
              </a:rPr>
              <a:t>if none, the family that has been on the waiting list for the longest time shall be admitted first.</a:t>
            </a:r>
          </a:p>
          <a:p>
            <a:pPr marL="0" indent="-457200">
              <a:buNone/>
            </a:pPr>
            <a:r>
              <a:rPr lang="en-US" sz="2800" dirty="0">
                <a:ea typeface="+mn-lt"/>
                <a:cs typeface="+mn-lt"/>
              </a:rPr>
              <a:t>5. Children from families whose income is no more than 15 percent above the eligibility income threshold</a:t>
            </a: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6. No Need (must be eligible for services)</a:t>
            </a: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7. Neighborhood School Eligibility (FRPM)</a:t>
            </a:r>
            <a:endParaRPr lang="en-US" sz="2800" dirty="0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56331-281D-4D8C-92BA-7BFC72C78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6DFC-3A80-4B23-8F34-5E6B9B8F3E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0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503B-2397-4BBD-8E0A-0AA1152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139" y="2116575"/>
            <a:ext cx="4037045" cy="196090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Arial"/>
              </a:rPr>
              <a:t>Questions</a:t>
            </a:r>
          </a:p>
        </p:txBody>
      </p:sp>
      <p:pic>
        <p:nvPicPr>
          <p:cNvPr id="8" name="Content Placeholder 8" descr="Child, outdoor in front of water table playing with a rubber water toy.">
            <a:extLst>
              <a:ext uri="{FF2B5EF4-FFF2-40B4-BE49-F238E27FC236}">
                <a16:creationId xmlns:a16="http://schemas.microsoft.com/office/drawing/2014/main" id="{627D138C-718F-47A7-9ACB-E9D6B57F0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438539"/>
            <a:ext cx="7140668" cy="477236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1B36E-31D8-4F6B-A342-9C966135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522" y="5341775"/>
            <a:ext cx="7942477" cy="843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>
                <a:ea typeface="+mn-lt"/>
                <a:cs typeface="+mn-lt"/>
              </a:rPr>
              <a:t>Photo Credit: Kidango Decoto Center; Union City, CA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327-3A17-46EA-BDFD-7B15909AB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9636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2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92aa00-d659-46d6-b4cf-e266ad63a1ef">
      <UserInfo>
        <DisplayName/>
        <AccountId xsi:nil="true"/>
        <AccountType/>
      </UserInfo>
    </SharedWithUsers>
    <TaxCatchAll xmlns="6a92aa00-d659-46d6-b4cf-e266ad63a1ef" xsi:nil="true"/>
    <lcf76f155ced4ddcb4097134ff3c332f xmlns="d173ea53-e63a-4839-8c69-aececa15c40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A379D3C8A3145B9B5460A5FBAA94E" ma:contentTypeVersion="15" ma:contentTypeDescription="Create a new document." ma:contentTypeScope="" ma:versionID="002731b133eef8537b576990d75e1e13">
  <xsd:schema xmlns:xsd="http://www.w3.org/2001/XMLSchema" xmlns:xs="http://www.w3.org/2001/XMLSchema" xmlns:p="http://schemas.microsoft.com/office/2006/metadata/properties" xmlns:ns2="d173ea53-e63a-4839-8c69-aececa15c404" xmlns:ns3="6a92aa00-d659-46d6-b4cf-e266ad63a1ef" targetNamespace="http://schemas.microsoft.com/office/2006/metadata/properties" ma:root="true" ma:fieldsID="70640a7e95593793bd1bd28d8e5d8fe6" ns2:_="" ns3:_="">
    <xsd:import namespace="d173ea53-e63a-4839-8c69-aececa15c404"/>
    <xsd:import namespace="6a92aa00-d659-46d6-b4cf-e266ad63a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ea53-e63a-4839-8c69-aececa15c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487d89-012e-44bc-975c-10dd49798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aa00-d659-46d6-b4cf-e266ad63a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82f5b4-51a7-4175-a92b-3646e7a3fcc1}" ma:internalName="TaxCatchAll" ma:showField="CatchAllData" ma:web="6a92aa00-d659-46d6-b4cf-e266ad63a1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29A587-A652-4248-97DC-050A1AEC3B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949279-F2A5-4E7F-A26D-DB448DF1D054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d173ea53-e63a-4839-8c69-aececa15c404"/>
    <ds:schemaRef ds:uri="http://purl.org/dc/dcmitype/"/>
    <ds:schemaRef ds:uri="6a92aa00-d659-46d6-b4cf-e266ad63a1e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A52D3D-49A1-413A-B602-CDEC9F450C8A}">
  <ds:schemaRefs>
    <ds:schemaRef ds:uri="6a92aa00-d659-46d6-b4cf-e266ad63a1ef"/>
    <ds:schemaRef ds:uri="d173ea53-e63a-4839-8c69-aececa15c4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700</Words>
  <Application>Microsoft Office PowerPoint</Application>
  <PresentationFormat>Widescreen</PresentationFormat>
  <Paragraphs>67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All Things Eligibility and Priority for the California State Preschool Program </vt:lpstr>
      <vt:lpstr>Welcome and Introductions</vt:lpstr>
      <vt:lpstr>Eligibility and Priority Management Bulletin</vt:lpstr>
      <vt:lpstr>Changes to Eligibility</vt:lpstr>
      <vt:lpstr>Enrollment Priorities for Part-day CSPP (1)  </vt:lpstr>
      <vt:lpstr>Enrollment Priorities for Part-day CSPP (2)</vt:lpstr>
      <vt:lpstr>Enrollment Priorities for Full-day CSPP (1)  </vt:lpstr>
      <vt:lpstr>Enrollment Priorities for Full-day CSPP (2)</vt:lpstr>
      <vt:lpstr>Questions</vt:lpstr>
      <vt:lpstr>Closing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Eligibility and Priority TA Session - Elementary (CA Dept of Education )</dc:title>
  <dc:subject>Eligibility and Priority Technical Assistance for CSPP January 23, 2023.</dc:subject>
  <dc:creator>Joycelyn Ward-Richardson</dc:creator>
  <cp:lastModifiedBy>Alice Ludwig</cp:lastModifiedBy>
  <cp:revision>243</cp:revision>
  <dcterms:created xsi:type="dcterms:W3CDTF">2020-08-25T03:09:04Z</dcterms:created>
  <dcterms:modified xsi:type="dcterms:W3CDTF">2024-02-08T21:49:20Z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0x0101008C7A379D3C8A3145B9B5460A5FBAA94E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