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22" r:id="rId5"/>
    <p:sldMasterId id="2147483713" r:id="rId6"/>
    <p:sldMasterId id="2147483664" r:id="rId7"/>
    <p:sldMasterId id="2147483671" r:id="rId8"/>
    <p:sldMasterId id="2147483676" r:id="rId9"/>
    <p:sldMasterId id="2147483681" r:id="rId10"/>
    <p:sldMasterId id="2147483705" r:id="rId11"/>
    <p:sldMasterId id="2147483648" r:id="rId12"/>
    <p:sldMasterId id="2147483724" r:id="rId13"/>
    <p:sldMasterId id="2147483686" r:id="rId14"/>
  </p:sldMasterIdLst>
  <p:notesMasterIdLst>
    <p:notesMasterId r:id="rId27"/>
  </p:notesMasterIdLst>
  <p:handoutMasterIdLst>
    <p:handoutMasterId r:id="rId28"/>
  </p:handoutMasterIdLst>
  <p:sldIdLst>
    <p:sldId id="332" r:id="rId15"/>
    <p:sldId id="408" r:id="rId16"/>
    <p:sldId id="541" r:id="rId17"/>
    <p:sldId id="448" r:id="rId18"/>
    <p:sldId id="522" r:id="rId19"/>
    <p:sldId id="532" r:id="rId20"/>
    <p:sldId id="540" r:id="rId21"/>
    <p:sldId id="518" r:id="rId22"/>
    <p:sldId id="542" r:id="rId23"/>
    <p:sldId id="378" r:id="rId24"/>
    <p:sldId id="538" r:id="rId25"/>
    <p:sldId id="53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39222-84DD-B4F8-5140-AD4996079EC3}" name="Sara Dawson" initials="SD" userId="S::sdawson@cde.ca.gov::d832d985-03a2-4533-b4e7-ec1ef93cb65d" providerId="AD"/>
  <p188:author id="{D5C5E035-7AFA-54FA-06CB-5A30120D5F89}" name="Jennifer Osalbo" initials="JO" userId="S::josalbo@cde.ca.gov::01bce0eb-f15d-40d4-8858-3c9510062403" providerId="AD"/>
  <p188:author id="{BB09A639-4BD3-13D3-CCCC-8C387DCBDEE7}" name="Patrisia Gonzalez" initials="PG" userId="S::pgonzalez@cde.ca.gov::bcc36c34-930b-4a6d-8cd5-2978d7bf765a" providerId="AD"/>
  <p188:author id="{26C3F33A-708E-1B43-C893-CD8FF36A412A}" name="Virginia Early" initials="VE" userId="S::vearly@cde.ca.gov::42929ea7-4389-4ffc-bd0b-f8133d7ef99f" providerId="AD"/>
  <p188:author id="{109CF33B-E027-BC56-BEC9-C44C2AF4D0B4}" name="Brianne Rood" initials="BR" userId="S::brood@cde.ca.gov::d693d9a5-1a35-4a36-9bcb-7e6b07df75c7" providerId="AD"/>
  <p188:author id="{A8462756-B012-613E-F700-C15D4738DA9A}" name="Alana Pinsler" initials="AP" userId="S::apinsler@cde.ca.gov::d336b2b8-3478-4328-8ca2-dbdae80dba75" providerId="AD"/>
  <p188:author id="{A87BE489-8FA2-08D6-8483-B336F28E20D8}" name="Stephen Propheter" initials="SP" userId="S::spropheter@cde.ca.gov::11fb58e5-2f2b-4a13-b081-018d2675a5df" providerId="AD"/>
  <p188:author id="{6C788EB1-EEEC-CD89-6A62-9BEB1E1D9CFC}" name="Mai Thao" initials="MT" userId="S::mthao@cde.ca.gov::a1f588c4-1fd5-47ad-9f59-ef46fe4cb68b" providerId="AD"/>
  <p188:author id="{5682DCC4-12CB-B179-6A69-E456F1DF90EC}" name="Benjamin Allen" initials="BA" userId="S::ballen@cde.ca.gov::b29a26e3-71b0-4857-ab65-a43961ab0cd4" providerId="AD"/>
  <p188:author id="{C64FECD9-E80C-DC9A-41AD-2388F599732A}" name="Eddie Tanimoto" initials="ET" userId="S::etanimoto@cde.ca.gov::878a6b70-e153-44f4-b25c-45853eb12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irginia Early" initials="VE" lastIdx="27" clrIdx="6">
    <p:extLst>
      <p:ext uri="{19B8F6BF-5375-455C-9EA6-DF929625EA0E}">
        <p15:presenceInfo xmlns:p15="http://schemas.microsoft.com/office/powerpoint/2012/main" userId="S::vearly@cde.ca.gov::42929ea7-4389-4ffc-bd0b-f8133d7ef99f" providerId="AD"/>
      </p:ext>
    </p:extLst>
  </p:cmAuthor>
  <p:cmAuthor id="1" name="Stephen Propheter" initials="SP" lastIdx="8" clrIdx="0">
    <p:extLst>
      <p:ext uri="{19B8F6BF-5375-455C-9EA6-DF929625EA0E}">
        <p15:presenceInfo xmlns:p15="http://schemas.microsoft.com/office/powerpoint/2012/main" userId="S::spropheter@cde.ca.gov::11fb58e5-2f2b-4a13-b081-018d2675a5df" providerId="AD"/>
      </p:ext>
    </p:extLst>
  </p:cmAuthor>
  <p:cmAuthor id="8" name="Benjamin Allen" initials="BA" lastIdx="4" clrIdx="7">
    <p:extLst>
      <p:ext uri="{19B8F6BF-5375-455C-9EA6-DF929625EA0E}">
        <p15:presenceInfo xmlns:p15="http://schemas.microsoft.com/office/powerpoint/2012/main" userId="S::ballen@cde.ca.gov::b29a26e3-71b0-4857-ab65-a43961ab0cd4" providerId="AD"/>
      </p:ext>
    </p:extLst>
  </p:cmAuthor>
  <p:cmAuthor id="2" name="Brianne Rood" initials="BR" lastIdx="3" clrIdx="1">
    <p:extLst>
      <p:ext uri="{19B8F6BF-5375-455C-9EA6-DF929625EA0E}">
        <p15:presenceInfo xmlns:p15="http://schemas.microsoft.com/office/powerpoint/2012/main" userId="S::brood@cde.ca.gov::d693d9a5-1a35-4a36-9bcb-7e6b07df75c7" providerId="AD"/>
      </p:ext>
    </p:extLst>
  </p:cmAuthor>
  <p:cmAuthor id="9" name="Alana Pinsler" initials="AP" lastIdx="1" clrIdx="8">
    <p:extLst>
      <p:ext uri="{19B8F6BF-5375-455C-9EA6-DF929625EA0E}">
        <p15:presenceInfo xmlns:p15="http://schemas.microsoft.com/office/powerpoint/2012/main" userId="S::apinsler@cde.ca.gov::d336b2b8-3478-4328-8ca2-dbdae80dba75" providerId="AD"/>
      </p:ext>
    </p:extLst>
  </p:cmAuthor>
  <p:cmAuthor id="3" name="Jennifer Zoffel" initials="JZ" lastIdx="5" clrIdx="2">
    <p:extLst>
      <p:ext uri="{19B8F6BF-5375-455C-9EA6-DF929625EA0E}">
        <p15:presenceInfo xmlns:p15="http://schemas.microsoft.com/office/powerpoint/2012/main" userId="S::jzoffel@wested.org::a079f361-4628-467f-a920-d461dff60d83" providerId="AD"/>
      </p:ext>
    </p:extLst>
  </p:cmAuthor>
  <p:cmAuthor id="10" name="Sara Dawson" initials="SD" lastIdx="11" clrIdx="9">
    <p:extLst>
      <p:ext uri="{19B8F6BF-5375-455C-9EA6-DF929625EA0E}">
        <p15:presenceInfo xmlns:p15="http://schemas.microsoft.com/office/powerpoint/2012/main" userId="S::sdawson@cde.ca.gov::d832d985-03a2-4533-b4e7-ec1ef93cb65d" providerId="AD"/>
      </p:ext>
    </p:extLst>
  </p:cmAuthor>
  <p:cmAuthor id="4" name="Brianne Rood" initials="BR [2]" lastIdx="3" clrIdx="3">
    <p:extLst>
      <p:ext uri="{19B8F6BF-5375-455C-9EA6-DF929625EA0E}">
        <p15:presenceInfo xmlns:p15="http://schemas.microsoft.com/office/powerpoint/2012/main" userId="S-1-5-21-2608872058-1432505909-2668327341-27143" providerId="AD"/>
      </p:ext>
    </p:extLst>
  </p:cmAuthor>
  <p:cmAuthor id="11" name="Mai Thao" initials="MT" lastIdx="1" clrIdx="10">
    <p:extLst>
      <p:ext uri="{19B8F6BF-5375-455C-9EA6-DF929625EA0E}">
        <p15:presenceInfo xmlns:p15="http://schemas.microsoft.com/office/powerpoint/2012/main" userId="S-1-5-21-2608872058-1432505909-2668327341-32852" providerId="AD"/>
      </p:ext>
    </p:extLst>
  </p:cmAuthor>
  <p:cmAuthor id="5" name="Jennifer Osalbo" initials="JO" lastIdx="41" clrIdx="4">
    <p:extLst>
      <p:ext uri="{19B8F6BF-5375-455C-9EA6-DF929625EA0E}">
        <p15:presenceInfo xmlns:p15="http://schemas.microsoft.com/office/powerpoint/2012/main" userId="Jennifer Osalbo" providerId="None"/>
      </p:ext>
    </p:extLst>
  </p:cmAuthor>
  <p:cmAuthor id="6" name="Jennifer Osalbo" initials="JO [2]" lastIdx="26" clrIdx="5">
    <p:extLst>
      <p:ext uri="{19B8F6BF-5375-455C-9EA6-DF929625EA0E}">
        <p15:presenceInfo xmlns:p15="http://schemas.microsoft.com/office/powerpoint/2012/main" userId="S::josalbo@cde.ca.gov::01bce0eb-f15d-40d4-8858-3c9510062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E9EBF5"/>
    <a:srgbClr val="4B6D0B"/>
    <a:srgbClr val="0B4A4A"/>
    <a:srgbClr val="6D0B4B"/>
    <a:srgbClr val="507C96"/>
    <a:srgbClr val="FDFDFE"/>
    <a:srgbClr val="B9AD86"/>
    <a:srgbClr val="FFFF66"/>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FF8A8-3B5B-41C6-3668-A40CEA4E8AFA}" v="6" dt="2022-03-30T22:10:30.588"/>
    <p1510:client id="{CC144A9E-0DD8-78CA-01BD-8D79A709A5AD}" v="49" dt="2022-03-30T19:11:42.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524" autoAdjust="0"/>
    <p:restoredTop sz="94608" autoAdjust="0"/>
  </p:normalViewPr>
  <p:slideViewPr>
    <p:cSldViewPr snapToGrid="0">
      <p:cViewPr varScale="1">
        <p:scale>
          <a:sx n="103" d="100"/>
          <a:sy n="103" d="100"/>
        </p:scale>
        <p:origin x="165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9/5/2023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0836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7508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194836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306669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349621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48512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a:p>
        </p:txBody>
      </p:sp>
      <p:sp>
        <p:nvSpPr>
          <p:cNvPr id="494" name="Google Shape;4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254;p16:notes">
            <a:extLst>
              <a:ext uri="{FF2B5EF4-FFF2-40B4-BE49-F238E27FC236}">
                <a16:creationId xmlns:a16="http://schemas.microsoft.com/office/drawing/2014/main" id="{EA30F840-0464-4F31-8FC3-58738BCC3F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sp>
        <p:nvSpPr>
          <p:cNvPr id="15" name="Google Shape;15;p50"/>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50"/>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50"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18" name="Google Shape;18;p50"/>
          <p:cNvSpPr txBox="1"/>
          <p:nvPr/>
        </p:nvSpPr>
        <p:spPr>
          <a:xfrm>
            <a:off x="3500437" y="5705051"/>
            <a:ext cx="8477250" cy="83099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CALIFORNIA DEPARTMENT OF EDUCATION</a:t>
            </a:r>
            <a:endParaRPr sz="1800" b="0" i="0" u="none" strike="noStrike" cap="none">
              <a:solidFill>
                <a:schemeClr val="dk1"/>
              </a:solidFill>
              <a:latin typeface="Arial"/>
              <a:ea typeface="Arial"/>
              <a:cs typeface="Arial"/>
              <a:sym typeface="Arial"/>
            </a:endParaRPr>
          </a:p>
          <a:p>
            <a:pPr marL="0" marR="0" lvl="0" indent="0" algn="r" rtl="0">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Tony Thurmond, State Superintendent of Public Instruction</a:t>
            </a:r>
            <a:endParaRPr sz="1800" b="0" i="0" u="none" strike="noStrike" cap="none">
              <a:solidFill>
                <a:schemeClr val="dk1"/>
              </a:solidFill>
              <a:latin typeface="Arial"/>
              <a:ea typeface="Arial"/>
              <a:cs typeface="Arial"/>
              <a:sym typeface="Arial"/>
            </a:endParaRPr>
          </a:p>
        </p:txBody>
      </p:sp>
      <p:sp>
        <p:nvSpPr>
          <p:cNvPr id="19" name="Google Shape;19;p50"/>
          <p:cNvSpPr txBox="1">
            <a:spLocks noGrp="1"/>
          </p:cNvSpPr>
          <p:nvPr>
            <p:ph type="ctrTitle"/>
          </p:nvPr>
        </p:nvSpPr>
        <p:spPr>
          <a:xfrm>
            <a:off x="2867816" y="1390650"/>
            <a:ext cx="9153525" cy="334782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defRPr>
            </a:lvl1pPr>
            <a:lvl2pPr marL="914400" lvl="1" indent="-406400" algn="l">
              <a:lnSpc>
                <a:spcPct val="90000"/>
              </a:lnSpc>
              <a:spcBef>
                <a:spcPts val="500"/>
              </a:spcBef>
              <a:spcAft>
                <a:spcPts val="0"/>
              </a:spcAft>
              <a:buClr>
                <a:schemeClr val="lt1"/>
              </a:buClr>
              <a:buSzPts val="2800"/>
              <a:buFont typeface="Arial"/>
              <a:buChar char="‒"/>
              <a:defRPr sz="2800">
                <a:solidFill>
                  <a:schemeClr val="lt1"/>
                </a:solidFill>
              </a:defRPr>
            </a:lvl2pPr>
            <a:lvl3pPr marL="1371600" lvl="2" indent="-381000" algn="l">
              <a:lnSpc>
                <a:spcPct val="90000"/>
              </a:lnSpc>
              <a:spcBef>
                <a:spcPts val="500"/>
              </a:spcBef>
              <a:spcAft>
                <a:spcPts val="0"/>
              </a:spcAft>
              <a:buClr>
                <a:schemeClr val="lt1"/>
              </a:buClr>
              <a:buSzPts val="2400"/>
              <a:buFont typeface="Courier New"/>
              <a:buChar char="o"/>
              <a:defRPr sz="2400">
                <a:solidFill>
                  <a:schemeClr val="lt1"/>
                </a:solidFill>
              </a:defRPr>
            </a:lvl3pPr>
            <a:lvl4pPr marL="1828800" lvl="3" indent="-381000" algn="l">
              <a:lnSpc>
                <a:spcPct val="90000"/>
              </a:lnSpc>
              <a:spcBef>
                <a:spcPts val="500"/>
              </a:spcBef>
              <a:spcAft>
                <a:spcPts val="0"/>
              </a:spcAft>
              <a:buClr>
                <a:schemeClr val="lt1"/>
              </a:buClr>
              <a:buSzPts val="2400"/>
              <a:buFont typeface="Noto Sans Symbols"/>
              <a:buChar char="▪"/>
              <a:defRPr sz="2400">
                <a:solidFill>
                  <a:schemeClr val="lt1"/>
                </a:solidFill>
              </a:defRPr>
            </a:lvl4pPr>
            <a:lvl5pPr marL="2286000" lvl="4" indent="-381000" algn="l">
              <a:lnSpc>
                <a:spcPct val="90000"/>
              </a:lnSpc>
              <a:spcBef>
                <a:spcPts val="500"/>
              </a:spcBef>
              <a:spcAft>
                <a:spcPts val="0"/>
              </a:spcAft>
              <a:buClr>
                <a:schemeClr val="lt1"/>
              </a:buClr>
              <a:buSzPts val="2400"/>
              <a:buFont typeface="Noto Sans Symbols"/>
              <a:buChar char="❖"/>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1"/>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5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4"/>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4"/>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40;p5">
            <a:extLst>
              <a:ext uri="{FF2B5EF4-FFF2-40B4-BE49-F238E27FC236}">
                <a16:creationId xmlns:a16="http://schemas.microsoft.com/office/drawing/2014/main" id="{A0AED226-E261-4B94-8E03-6B05CFF63AF0}"/>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6"/>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6"/>
          <p:cNvSpPr txBox="1">
            <a:spLocks noGrp="1"/>
          </p:cNvSpPr>
          <p:nvPr>
            <p:ph type="body" idx="1"/>
          </p:nvPr>
        </p:nvSpPr>
        <p:spPr>
          <a:xfrm>
            <a:off x="152400" y="1638300"/>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6"/>
          <p:cNvSpPr txBox="1">
            <a:spLocks noGrp="1"/>
          </p:cNvSpPr>
          <p:nvPr>
            <p:ph type="body" idx="2"/>
          </p:nvPr>
        </p:nvSpPr>
        <p:spPr>
          <a:xfrm>
            <a:off x="6187440" y="1638299"/>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6"/>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57"/>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2400">
                <a:solidFill>
                  <a:schemeClr val="lt1"/>
                </a:solidFill>
                <a:latin typeface="Arial"/>
                <a:ea typeface="Arial"/>
                <a:cs typeface="Arial"/>
                <a:sym typeface="Arial"/>
              </a:defRPr>
            </a:lvl1pPr>
            <a:lvl2pPr marL="0" marR="0" lvl="1" indent="0" algn="r">
              <a:spcBef>
                <a:spcPts val="0"/>
              </a:spcBef>
              <a:buNone/>
              <a:defRPr sz="2400">
                <a:solidFill>
                  <a:schemeClr val="lt1"/>
                </a:solidFill>
                <a:latin typeface="Arial"/>
                <a:ea typeface="Arial"/>
                <a:cs typeface="Arial"/>
                <a:sym typeface="Arial"/>
              </a:defRPr>
            </a:lvl2pPr>
            <a:lvl3pPr marL="0" marR="0" lvl="2" indent="0" algn="r">
              <a:spcBef>
                <a:spcPts val="0"/>
              </a:spcBef>
              <a:buNone/>
              <a:defRPr sz="2400">
                <a:solidFill>
                  <a:schemeClr val="lt1"/>
                </a:solidFill>
                <a:latin typeface="Arial"/>
                <a:ea typeface="Arial"/>
                <a:cs typeface="Arial"/>
                <a:sym typeface="Arial"/>
              </a:defRPr>
            </a:lvl3pPr>
            <a:lvl4pPr marL="0" marR="0" lvl="3" indent="0" algn="r">
              <a:spcBef>
                <a:spcPts val="0"/>
              </a:spcBef>
              <a:buNone/>
              <a:defRPr sz="2400">
                <a:solidFill>
                  <a:schemeClr val="lt1"/>
                </a:solidFill>
                <a:latin typeface="Arial"/>
                <a:ea typeface="Arial"/>
                <a:cs typeface="Arial"/>
                <a:sym typeface="Arial"/>
              </a:defRPr>
            </a:lvl4pPr>
            <a:lvl5pPr marL="0" marR="0" lvl="4" indent="0" algn="r">
              <a:spcBef>
                <a:spcPts val="0"/>
              </a:spcBef>
              <a:buNone/>
              <a:defRPr sz="2400">
                <a:solidFill>
                  <a:schemeClr val="lt1"/>
                </a:solidFill>
                <a:latin typeface="Arial"/>
                <a:ea typeface="Arial"/>
                <a:cs typeface="Arial"/>
                <a:sym typeface="Arial"/>
              </a:defRPr>
            </a:lvl5pPr>
            <a:lvl6pPr marL="0" marR="0" lvl="5" indent="0" algn="r">
              <a:spcBef>
                <a:spcPts val="0"/>
              </a:spcBef>
              <a:buNone/>
              <a:defRPr sz="2400">
                <a:solidFill>
                  <a:schemeClr val="lt1"/>
                </a:solidFill>
                <a:latin typeface="Arial"/>
                <a:ea typeface="Arial"/>
                <a:cs typeface="Arial"/>
                <a:sym typeface="Arial"/>
              </a:defRPr>
            </a:lvl6pPr>
            <a:lvl7pPr marL="0" marR="0" lvl="6" indent="0" algn="r">
              <a:spcBef>
                <a:spcPts val="0"/>
              </a:spcBef>
              <a:buNone/>
              <a:defRPr sz="2400">
                <a:solidFill>
                  <a:schemeClr val="lt1"/>
                </a:solidFill>
                <a:latin typeface="Arial"/>
                <a:ea typeface="Arial"/>
                <a:cs typeface="Arial"/>
                <a:sym typeface="Arial"/>
              </a:defRPr>
            </a:lvl7pPr>
            <a:lvl8pPr marL="0" marR="0" lvl="7" indent="0" algn="r">
              <a:spcBef>
                <a:spcPts val="0"/>
              </a:spcBef>
              <a:buNone/>
              <a:defRPr sz="2400">
                <a:solidFill>
                  <a:schemeClr val="lt1"/>
                </a:solidFill>
                <a:latin typeface="Arial"/>
                <a:ea typeface="Arial"/>
                <a:cs typeface="Arial"/>
                <a:sym typeface="Arial"/>
              </a:defRPr>
            </a:lvl8pPr>
            <a:lvl9pPr marL="0" marR="0" lvl="8" indent="0" algn="r">
              <a:spcBef>
                <a:spcPts val="0"/>
              </a:spcBef>
              <a:buNone/>
              <a:defRPr sz="2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47"/>
        <p:cNvGrpSpPr/>
        <p:nvPr/>
      </p:nvGrpSpPr>
      <p:grpSpPr>
        <a:xfrm>
          <a:off x="0" y="0"/>
          <a:ext cx="0" cy="0"/>
          <a:chOff x="0" y="0"/>
          <a:chExt cx="0" cy="0"/>
        </a:xfrm>
      </p:grpSpPr>
      <p:sp>
        <p:nvSpPr>
          <p:cNvPr id="48" name="Google Shape;48;p59"/>
          <p:cNvSpPr txBox="1">
            <a:spLocks noGrp="1"/>
          </p:cNvSpPr>
          <p:nvPr>
            <p:ph type="title"/>
          </p:nvPr>
        </p:nvSpPr>
        <p:spPr>
          <a:xfrm>
            <a:off x="177800" y="189707"/>
            <a:ext cx="11851640" cy="6942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0490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9"/>
          <p:cNvSpPr txBox="1">
            <a:spLocks noGrp="1"/>
          </p:cNvSpPr>
          <p:nvPr>
            <p:ph type="body" idx="1"/>
          </p:nvPr>
        </p:nvSpPr>
        <p:spPr>
          <a:xfrm>
            <a:off x="1778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9"/>
          <p:cNvSpPr txBox="1">
            <a:spLocks noGrp="1"/>
          </p:cNvSpPr>
          <p:nvPr>
            <p:ph type="body" idx="2"/>
          </p:nvPr>
        </p:nvSpPr>
        <p:spPr>
          <a:xfrm>
            <a:off x="42672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9"/>
          <p:cNvSpPr txBox="1">
            <a:spLocks noGrp="1"/>
          </p:cNvSpPr>
          <p:nvPr>
            <p:ph type="body" idx="3"/>
          </p:nvPr>
        </p:nvSpPr>
        <p:spPr>
          <a:xfrm>
            <a:off x="2164413" y="3968074"/>
            <a:ext cx="3657600" cy="20879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9"/>
          <p:cNvSpPr txBox="1">
            <a:spLocks noGrp="1"/>
          </p:cNvSpPr>
          <p:nvPr>
            <p:ph type="body" idx="4"/>
          </p:nvPr>
        </p:nvSpPr>
        <p:spPr>
          <a:xfrm>
            <a:off x="6330013" y="3987384"/>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9"/>
          <p:cNvSpPr txBox="1">
            <a:spLocks noGrp="1"/>
          </p:cNvSpPr>
          <p:nvPr>
            <p:ph type="body" idx="5"/>
          </p:nvPr>
        </p:nvSpPr>
        <p:spPr>
          <a:xfrm>
            <a:off x="837184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40;p5">
            <a:extLst>
              <a:ext uri="{FF2B5EF4-FFF2-40B4-BE49-F238E27FC236}">
                <a16:creationId xmlns:a16="http://schemas.microsoft.com/office/drawing/2014/main" id="{E8222C81-47D4-42C7-969D-0B94ABD2C6D6}"/>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
        <p:nvSpPr>
          <p:cNvPr id="55" name="Google Shape;55;p61"/>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61"/>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7" name="Google Shape;57;p61"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58" name="Google Shape;58;p61"/>
          <p:cNvSpPr txBox="1"/>
          <p:nvPr/>
        </p:nvSpPr>
        <p:spPr>
          <a:xfrm>
            <a:off x="3500437" y="5705051"/>
            <a:ext cx="8477250"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lt1"/>
                </a:solidFill>
                <a:latin typeface="Arial"/>
                <a:ea typeface="Arial"/>
                <a:cs typeface="Arial"/>
                <a:sym typeface="Arial"/>
              </a:rPr>
              <a:t>CALIFORNIA DEPARTMENT OF EDUCATION</a:t>
            </a:r>
            <a:endParaRPr/>
          </a:p>
          <a:p>
            <a:pPr marL="0" marR="0" lvl="0" indent="0" algn="r" rtl="0">
              <a:spcBef>
                <a:spcPts val="0"/>
              </a:spcBef>
              <a:spcAft>
                <a:spcPts val="0"/>
              </a:spcAft>
              <a:buNone/>
            </a:pPr>
            <a:r>
              <a:rPr lang="en-US" sz="2400">
                <a:solidFill>
                  <a:schemeClr val="lt1"/>
                </a:solidFill>
                <a:latin typeface="Arial"/>
                <a:ea typeface="Arial"/>
                <a:cs typeface="Arial"/>
                <a:sym typeface="Arial"/>
              </a:rPr>
              <a:t>Tony Thurmond, State Superintendent of Public Instruction</a:t>
            </a:r>
            <a:endParaRPr/>
          </a:p>
        </p:txBody>
      </p:sp>
      <p:sp>
        <p:nvSpPr>
          <p:cNvPr id="59" name="Google Shape;59;p61"/>
          <p:cNvSpPr txBox="1">
            <a:spLocks noGrp="1"/>
          </p:cNvSpPr>
          <p:nvPr>
            <p:ph type="ctrTitle"/>
          </p:nvPr>
        </p:nvSpPr>
        <p:spPr>
          <a:xfrm>
            <a:off x="341320" y="182881"/>
            <a:ext cx="11680022" cy="1478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1514475" y="1800225"/>
            <a:ext cx="9260205" cy="313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152400" y="1638300"/>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2"/>
          <p:cNvSpPr txBox="1">
            <a:spLocks noGrp="1"/>
          </p:cNvSpPr>
          <p:nvPr>
            <p:ph type="body" idx="2"/>
          </p:nvPr>
        </p:nvSpPr>
        <p:spPr>
          <a:xfrm>
            <a:off x="6187440" y="1638299"/>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2"/>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2"/>
          <p:cNvSpPr txBox="1">
            <a:spLocks noGrp="1"/>
          </p:cNvSpPr>
          <p:nvPr>
            <p:ph type="body" idx="3"/>
          </p:nvPr>
        </p:nvSpPr>
        <p:spPr>
          <a:xfrm>
            <a:off x="152400"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2"/>
          <p:cNvSpPr txBox="1">
            <a:spLocks noGrp="1"/>
          </p:cNvSpPr>
          <p:nvPr>
            <p:ph type="body" idx="4"/>
          </p:nvPr>
        </p:nvSpPr>
        <p:spPr>
          <a:xfrm>
            <a:off x="6188075"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152400" y="83244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63" descr="The official seal of the California Department of Education"/>
          <p:cNvPicPr preferRelativeResize="0"/>
          <p:nvPr/>
        </p:nvPicPr>
        <p:blipFill rotWithShape="1">
          <a:blip r:embed="rId2">
            <a:alphaModFix/>
          </a:blip>
          <a:srcRect/>
          <a:stretch/>
        </p:blipFill>
        <p:spPr>
          <a:xfrm>
            <a:off x="4918081" y="2448361"/>
            <a:ext cx="2355839" cy="2380379"/>
          </a:xfrm>
          <a:prstGeom prst="rect">
            <a:avLst/>
          </a:prstGeom>
          <a:noFill/>
          <a:ln>
            <a:noFill/>
          </a:ln>
        </p:spPr>
      </p:pic>
      <p:sp>
        <p:nvSpPr>
          <p:cNvPr id="71" name="Google Shape;71;p63"/>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10.xml"/><Relationship Id="rId4" Type="http://schemas.openxmlformats.org/officeDocument/2006/relationships/slideLayout" Target="../slideLayouts/slideLayout5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1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9.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719" r:id="rId2"/>
    <p:sldLayoutId id="2147483720" r:id="rId3"/>
    <p:sldLayoutId id="2147483730" r:id="rId4"/>
    <p:sldLayoutId id="2147483721" r:id="rId5"/>
    <p:sldLayoutId id="2147483710" r:id="rId6"/>
    <p:sldLayoutId id="2147483729" r:id="rId7"/>
    <p:sldLayoutId id="2147483723"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11" r:id="rId2"/>
    <p:sldLayoutId id="214748371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4" r:id="rId4"/>
    <p:sldLayoutId id="2147483709"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Shape 9"/>
        <p:cNvGrpSpPr/>
        <p:nvPr/>
      </p:nvGrpSpPr>
      <p:grpSpPr>
        <a:xfrm>
          <a:off x="0" y="0"/>
          <a:ext cx="0" cy="0"/>
          <a:chOff x="0" y="0"/>
          <a:chExt cx="0" cy="0"/>
        </a:xfrm>
      </p:grpSpPr>
      <p:sp>
        <p:nvSpPr>
          <p:cNvPr id="10" name="Google Shape;10;p49"/>
          <p:cNvSpPr/>
          <p:nvPr/>
        </p:nvSpPr>
        <p:spPr>
          <a:xfrm rot="5400000">
            <a:off x="5730240" y="396240"/>
            <a:ext cx="731520" cy="12191998"/>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49"/>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800"/>
              <a:buFont typeface="Arial"/>
              <a:buNone/>
              <a:defRPr sz="3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19100" algn="l" rtl="0">
              <a:lnSpc>
                <a:spcPct val="90000"/>
              </a:lnSpc>
              <a:spcBef>
                <a:spcPts val="5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2pPr>
            <a:lvl3pPr marL="1371600" marR="0" lvl="2" indent="-406400" algn="l" rtl="0">
              <a:lnSpc>
                <a:spcPct val="90000"/>
              </a:lnSpc>
              <a:spcBef>
                <a:spcPts val="500"/>
              </a:spcBef>
              <a:spcAft>
                <a:spcPts val="0"/>
              </a:spcAft>
              <a:buClr>
                <a:schemeClr val="lt1"/>
              </a:buClr>
              <a:buSzPts val="2800"/>
              <a:buFont typeface="Courier New"/>
              <a:buChar char="o"/>
              <a:defRPr sz="2800" b="0" i="0" u="none" strike="noStrike" cap="none">
                <a:solidFill>
                  <a:schemeClr val="lt1"/>
                </a:solidFill>
                <a:latin typeface="Arial"/>
                <a:ea typeface="Arial"/>
                <a:cs typeface="Arial"/>
                <a:sym typeface="Arial"/>
              </a:defRPr>
            </a:lvl3pPr>
            <a:lvl4pPr marL="1828800" marR="0" lvl="3" indent="-393700" algn="l" rtl="0">
              <a:lnSpc>
                <a:spcPct val="90000"/>
              </a:lnSpc>
              <a:spcBef>
                <a:spcPts val="500"/>
              </a:spcBef>
              <a:spcAft>
                <a:spcPts val="0"/>
              </a:spcAft>
              <a:buClr>
                <a:schemeClr val="lt1"/>
              </a:buClr>
              <a:buSzPts val="2600"/>
              <a:buFont typeface="Noto Sans Symbols"/>
              <a:buChar char="▪"/>
              <a:defRPr sz="2600" b="0" i="0" u="none" strike="noStrike" cap="none">
                <a:solidFill>
                  <a:schemeClr val="lt1"/>
                </a:solidFill>
                <a:latin typeface="Arial"/>
                <a:ea typeface="Arial"/>
                <a:cs typeface="Arial"/>
                <a:sym typeface="Arial"/>
              </a:defRPr>
            </a:lvl4pPr>
            <a:lvl5pPr marL="2286000" marR="0" lvl="4"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49"/>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chemeClr val="lt1"/>
                </a:solidFill>
                <a:latin typeface="Arial"/>
                <a:ea typeface="Arial"/>
                <a:cs typeface="Arial"/>
                <a:sym typeface="Arial"/>
              </a:defRPr>
            </a:lvl1pPr>
            <a:lvl2pPr marL="0" marR="0" lvl="1" indent="0" algn="r" rtl="0">
              <a:spcBef>
                <a:spcPts val="0"/>
              </a:spcBef>
              <a:buNone/>
              <a:defRPr sz="2400" b="0" i="0" u="none" strike="noStrike" cap="none">
                <a:solidFill>
                  <a:schemeClr val="lt1"/>
                </a:solidFill>
                <a:latin typeface="Arial"/>
                <a:ea typeface="Arial"/>
                <a:cs typeface="Arial"/>
                <a:sym typeface="Arial"/>
              </a:defRPr>
            </a:lvl2pPr>
            <a:lvl3pPr marL="0" marR="0" lvl="2" indent="0" algn="r" rtl="0">
              <a:spcBef>
                <a:spcPts val="0"/>
              </a:spcBef>
              <a:buNone/>
              <a:defRPr sz="2400" b="0" i="0" u="none" strike="noStrike" cap="none">
                <a:solidFill>
                  <a:schemeClr val="lt1"/>
                </a:solidFill>
                <a:latin typeface="Arial"/>
                <a:ea typeface="Arial"/>
                <a:cs typeface="Arial"/>
                <a:sym typeface="Arial"/>
              </a:defRPr>
            </a:lvl3pPr>
            <a:lvl4pPr marL="0" marR="0" lvl="3" indent="0" algn="r" rtl="0">
              <a:spcBef>
                <a:spcPts val="0"/>
              </a:spcBef>
              <a:buNone/>
              <a:defRPr sz="2400" b="0" i="0" u="none" strike="noStrike" cap="none">
                <a:solidFill>
                  <a:schemeClr val="lt1"/>
                </a:solidFill>
                <a:latin typeface="Arial"/>
                <a:ea typeface="Arial"/>
                <a:cs typeface="Arial"/>
                <a:sym typeface="Arial"/>
              </a:defRPr>
            </a:lvl4pPr>
            <a:lvl5pPr marL="0" marR="0" lvl="4" indent="0" algn="r" rtl="0">
              <a:spcBef>
                <a:spcPts val="0"/>
              </a:spcBef>
              <a:buNone/>
              <a:defRPr sz="2400" b="0" i="0" u="none" strike="noStrike" cap="none">
                <a:solidFill>
                  <a:schemeClr val="lt1"/>
                </a:solidFill>
                <a:latin typeface="Arial"/>
                <a:ea typeface="Arial"/>
                <a:cs typeface="Arial"/>
                <a:sym typeface="Arial"/>
              </a:defRPr>
            </a:lvl5pPr>
            <a:lvl6pPr marL="0" marR="0" lvl="5" indent="0" algn="r" rtl="0">
              <a:spcBef>
                <a:spcPts val="0"/>
              </a:spcBef>
              <a:buNone/>
              <a:defRPr sz="2400" b="0" i="0" u="none" strike="noStrike" cap="none">
                <a:solidFill>
                  <a:schemeClr val="lt1"/>
                </a:solidFill>
                <a:latin typeface="Arial"/>
                <a:ea typeface="Arial"/>
                <a:cs typeface="Arial"/>
                <a:sym typeface="Arial"/>
              </a:defRPr>
            </a:lvl6pPr>
            <a:lvl7pPr marL="0" marR="0" lvl="6" indent="0" algn="r" rtl="0">
              <a:spcBef>
                <a:spcPts val="0"/>
              </a:spcBef>
              <a:buNone/>
              <a:defRPr sz="2400" b="0" i="0" u="none" strike="noStrike" cap="none">
                <a:solidFill>
                  <a:schemeClr val="lt1"/>
                </a:solidFill>
                <a:latin typeface="Arial"/>
                <a:ea typeface="Arial"/>
                <a:cs typeface="Arial"/>
                <a:sym typeface="Arial"/>
              </a:defRPr>
            </a:lvl7pPr>
            <a:lvl8pPr marL="0" marR="0" lvl="7" indent="0" algn="r" rtl="0">
              <a:spcBef>
                <a:spcPts val="0"/>
              </a:spcBef>
              <a:buNone/>
              <a:defRPr sz="2400" b="0" i="0" u="none" strike="noStrike" cap="none">
                <a:solidFill>
                  <a:schemeClr val="lt1"/>
                </a:solidFill>
                <a:latin typeface="Arial"/>
                <a:ea typeface="Arial"/>
                <a:cs typeface="Arial"/>
                <a:sym typeface="Arial"/>
              </a:defRPr>
            </a:lvl8pPr>
            <a:lvl9pPr marL="0" marR="0" lvl="8" indent="0" algn="r" rtl="0">
              <a:spcBef>
                <a:spcPts val="0"/>
              </a:spcBef>
              <a:buNone/>
              <a:defRPr sz="2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UPK@cde.ca.gov" TargetMode="External"/><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hyperlink" Target="https://www.cde.ca.gov/ci/gs/e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ci/gs/em/" TargetMode="External"/><Relationship Id="rId7" Type="http://schemas.openxmlformats.org/officeDocument/2006/relationships/hyperlink" Target="https://esd.dof.ca.gov/trailer-bill/public/trailerBill/pdf/527" TargetMode="External"/><Relationship Id="rId2" Type="http://schemas.openxmlformats.org/officeDocument/2006/relationships/hyperlink" Target="https://www.caeducatorstogether.org/groups/e0cfjrjf/upk-p-3" TargetMode="External"/><Relationship Id="rId1" Type="http://schemas.openxmlformats.org/officeDocument/2006/relationships/slideLayout" Target="../slideLayouts/slideLayout2.xml"/><Relationship Id="rId6" Type="http://schemas.openxmlformats.org/officeDocument/2006/relationships/hyperlink" Target="https://www.cde.ca.gov/ls/ex/sosexplearncontacts.asp" TargetMode="External"/><Relationship Id="rId5" Type="http://schemas.openxmlformats.org/officeDocument/2006/relationships/hyperlink" Target="https://www.cde.ca.gov/ci/gs/em/upkofficehours.asp" TargetMode="External"/><Relationship Id="rId4" Type="http://schemas.openxmlformats.org/officeDocument/2006/relationships/hyperlink" Target="https://www.cde.ca.gov/ci/gs/em/kinderfaq.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ls/ex/documents/elopprogplanguide.pdf" TargetMode="External"/><Relationship Id="rId2" Type="http://schemas.openxmlformats.org/officeDocument/2006/relationships/hyperlink" Target="https://www.cde.ca.gov/ls/ex/elopinfo.asp#elopfaqs" TargetMode="External"/><Relationship Id="rId1" Type="http://schemas.openxmlformats.org/officeDocument/2006/relationships/slideLayout" Target="../slideLayouts/slideLayout2.xml"/><Relationship Id="rId6" Type="http://schemas.openxmlformats.org/officeDocument/2006/relationships/hyperlink" Target="https://www.cde.ca.gov/sp/cd/ci/assignments.asp" TargetMode="External"/><Relationship Id="rId5" Type="http://schemas.openxmlformats.org/officeDocument/2006/relationships/hyperlink" Target="https://www.afterschoolnetwork.org/elo-program" TargetMode="External"/><Relationship Id="rId4" Type="http://schemas.openxmlformats.org/officeDocument/2006/relationships/hyperlink" Target="https://www.cde.ca.gov/ls/ex/elofaq.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ca.gov/ci/gs/e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D5E9-546C-4D65-AA9D-B7400DA22F60}"/>
              </a:ext>
            </a:extLst>
          </p:cNvPr>
          <p:cNvSpPr>
            <a:spLocks noGrp="1"/>
          </p:cNvSpPr>
          <p:nvPr>
            <p:ph type="ctrTitle"/>
          </p:nvPr>
        </p:nvSpPr>
        <p:spPr>
          <a:xfrm>
            <a:off x="-87580" y="53502"/>
            <a:ext cx="12254442" cy="5036658"/>
          </a:xfrm>
        </p:spPr>
        <p:txBody>
          <a:bodyPr>
            <a:normAutofit/>
          </a:bodyPr>
          <a:lstStyle/>
          <a:p>
            <a:br>
              <a:rPr lang="en-US" sz="3000" b="1" dirty="0">
                <a:latin typeface="Arial" panose="020B0604020202020204" pitchFamily="34" charset="0"/>
                <a:ea typeface="+mj-lt"/>
                <a:cs typeface="Arial" panose="020B0604020202020204" pitchFamily="34" charset="0"/>
              </a:rPr>
            </a:br>
            <a:r>
              <a:rPr lang="en-US" sz="5000" b="1" dirty="0">
                <a:latin typeface="Arial"/>
                <a:ea typeface="+mj-lt"/>
                <a:cs typeface="Arial"/>
              </a:rPr>
              <a:t>Universal PreKindergarten (UPK) Implementation</a:t>
            </a:r>
            <a:br>
              <a:rPr lang="en-US" sz="5000" b="1" dirty="0">
                <a:latin typeface="Arial"/>
                <a:ea typeface="+mj-lt"/>
                <a:cs typeface="Arial"/>
              </a:rPr>
            </a:br>
            <a:r>
              <a:rPr lang="en-US" sz="5000" b="1" dirty="0">
                <a:latin typeface="Arial"/>
                <a:ea typeface="+mj-lt"/>
                <a:cs typeface="Arial"/>
              </a:rPr>
              <a:t>Office Hour </a:t>
            </a:r>
            <a:br>
              <a:rPr lang="en-US" sz="5000" b="1" dirty="0">
                <a:latin typeface="Arial"/>
                <a:ea typeface="+mj-lt"/>
                <a:cs typeface="Arial"/>
              </a:rPr>
            </a:br>
            <a:br>
              <a:rPr lang="en-US" sz="3000" b="1" dirty="0">
                <a:latin typeface="Arial" panose="020B0604020202020204" pitchFamily="34" charset="0"/>
                <a:ea typeface="+mj-lt"/>
                <a:cs typeface="Arial" panose="020B0604020202020204" pitchFamily="34" charset="0"/>
              </a:rPr>
            </a:br>
            <a:r>
              <a:rPr lang="en-US" sz="3600" b="1" dirty="0">
                <a:latin typeface="Arial"/>
                <a:ea typeface="+mj-lt"/>
                <a:cs typeface="Arial"/>
              </a:rPr>
              <a:t>Early Education Division (EED)</a:t>
            </a:r>
            <a:br>
              <a:rPr lang="en-US" sz="3000" b="1" dirty="0">
                <a:latin typeface="Arial" panose="020B0604020202020204" pitchFamily="34" charset="0"/>
                <a:ea typeface="+mj-lt"/>
                <a:cs typeface="Arial" panose="020B0604020202020204" pitchFamily="34" charset="0"/>
              </a:rPr>
            </a:br>
            <a:br>
              <a:rPr lang="en-US" sz="3000" b="1" dirty="0">
                <a:latin typeface="Arial" panose="020B0604020202020204" pitchFamily="34" charset="0"/>
                <a:ea typeface="+mj-lt"/>
                <a:cs typeface="Arial" panose="020B0604020202020204" pitchFamily="34" charset="0"/>
              </a:rPr>
            </a:br>
            <a:r>
              <a:rPr lang="en-US" sz="3000" dirty="0">
                <a:latin typeface="Arial"/>
                <a:ea typeface="+mj-lt"/>
                <a:cs typeface="Arial"/>
              </a:rPr>
              <a:t>March 30, 2022</a:t>
            </a:r>
          </a:p>
        </p:txBody>
      </p:sp>
    </p:spTree>
    <p:extLst>
      <p:ext uri="{BB962C8B-B14F-4D97-AF65-F5344CB8AC3E}">
        <p14:creationId xmlns:p14="http://schemas.microsoft.com/office/powerpoint/2010/main" val="32018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95"/>
        <p:cNvGrpSpPr/>
        <p:nvPr/>
      </p:nvGrpSpPr>
      <p:grpSpPr>
        <a:xfrm>
          <a:off x="0" y="0"/>
          <a:ext cx="0" cy="0"/>
          <a:chOff x="0" y="0"/>
          <a:chExt cx="0" cy="0"/>
        </a:xfrm>
      </p:grpSpPr>
      <p:sp>
        <p:nvSpPr>
          <p:cNvPr id="496" name="Title"/>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800"/>
              <a:buFont typeface="Arial"/>
              <a:buNone/>
            </a:pPr>
            <a:r>
              <a:rPr lang="en-US" sz="4000"/>
              <a:t>Closing and Next Steps</a:t>
            </a:r>
            <a:endParaRPr sz="4000"/>
          </a:p>
        </p:txBody>
      </p:sp>
      <p:sp>
        <p:nvSpPr>
          <p:cNvPr id="497" name="Content Placeholder"/>
          <p:cNvSpPr txBox="1">
            <a:spLocks noGrp="1"/>
          </p:cNvSpPr>
          <p:nvPr>
            <p:ph type="body" idx="1"/>
          </p:nvPr>
        </p:nvSpPr>
        <p:spPr>
          <a:xfrm>
            <a:off x="-150145" y="1638302"/>
            <a:ext cx="13297421" cy="4049383"/>
          </a:xfrm>
          <a:prstGeom prst="rect">
            <a:avLst/>
          </a:prstGeom>
          <a:noFill/>
          <a:ln>
            <a:noFill/>
          </a:ln>
        </p:spPr>
        <p:txBody>
          <a:bodyPr spcFirstLastPara="1" wrap="square" lIns="91425" tIns="45700" rIns="91425" bIns="45700" anchor="t" anchorCtr="0">
            <a:noAutofit/>
          </a:bodyPr>
          <a:lstStyle/>
          <a:p>
            <a:pPr marL="457200" lvl="1" indent="0" algn="ctr">
              <a:buNone/>
            </a:pPr>
            <a:r>
              <a:rPr lang="en-US" dirty="0"/>
              <a:t>Inbox for questions and comments: </a:t>
            </a:r>
            <a:r>
              <a:rPr lang="en-US"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UPK</a:t>
            </a:r>
            <a:r>
              <a:rPr lang="en-US" u="sng"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@cde.ca.gov</a:t>
            </a:r>
            <a:r>
              <a:rPr lang="en-US" u="sng" dirty="0">
                <a:solidFill>
                  <a:schemeClr val="accent4">
                    <a:lumMod val="40000"/>
                    <a:lumOff val="60000"/>
                  </a:schemeClr>
                </a:solidFill>
              </a:rPr>
              <a:t> </a:t>
            </a:r>
            <a:endParaRPr lang="en-US" sz="2400" dirty="0">
              <a:solidFill>
                <a:schemeClr val="accent4">
                  <a:lumMod val="40000"/>
                  <a:lumOff val="60000"/>
                </a:schemeClr>
              </a:solidFill>
            </a:endParaRPr>
          </a:p>
          <a:p>
            <a:pPr marL="457200" lvl="1" indent="0">
              <a:buNone/>
            </a:pPr>
            <a:endParaRPr lang="en-US" dirty="0"/>
          </a:p>
          <a:p>
            <a:pPr marL="457200" lvl="1" indent="0">
              <a:buNone/>
            </a:pPr>
            <a:r>
              <a:rPr lang="en-US" dirty="0"/>
              <a:t>We will post this week's slides on: </a:t>
            </a:r>
            <a:r>
              <a:rPr lang="en-US" u="sng" dirty="0">
                <a:solidFill>
                  <a:srgbClr val="FFE699"/>
                </a:solidFill>
                <a:hlinkClick r:id="rId4" tooltip="CDE Elementary web page">
                  <a:extLst>
                    <a:ext uri="{A12FA001-AC4F-418D-AE19-62706E023703}">
                      <ahyp:hlinkClr xmlns:ahyp="http://schemas.microsoft.com/office/drawing/2018/hyperlinkcolor" val="tx"/>
                    </a:ext>
                  </a:extLst>
                </a:hlinkClick>
              </a:rPr>
              <a:t>https://www.cde.ca.gov/ci/gs/em/</a:t>
            </a:r>
            <a:r>
              <a:rPr lang="en-US" dirty="0"/>
              <a:t> </a:t>
            </a:r>
            <a:endParaRPr lang="en-US" sz="2400" dirty="0"/>
          </a:p>
          <a:p>
            <a:pPr marL="685800" indent="0">
              <a:spcBef>
                <a:spcPts val="500"/>
              </a:spcBef>
              <a:buNone/>
            </a:pPr>
            <a:endParaRPr lang="en-US" dirty="0"/>
          </a:p>
          <a:p>
            <a:pPr marL="0" indent="0" algn="ctr">
              <a:spcBef>
                <a:spcPts val="500"/>
              </a:spcBef>
              <a:buNone/>
            </a:pPr>
            <a:r>
              <a:rPr lang="en-US" sz="2800" dirty="0"/>
              <a:t>We look forward to more opportunities to discuss </a:t>
            </a:r>
            <a:endParaRPr lang="en-US" dirty="0"/>
          </a:p>
          <a:p>
            <a:pPr marL="0" indent="0" algn="ctr">
              <a:spcBef>
                <a:spcPts val="500"/>
              </a:spcBef>
              <a:buNone/>
            </a:pPr>
            <a:r>
              <a:rPr lang="en-US" sz="2800" dirty="0"/>
              <a:t>the implementation of UPK! </a:t>
            </a:r>
            <a:endParaRPr lang="en-US" dirty="0"/>
          </a:p>
          <a:p>
            <a:pPr marL="0" indent="0">
              <a:spcBef>
                <a:spcPts val="500"/>
              </a:spcBef>
              <a:buNone/>
            </a:pPr>
            <a:endParaRPr lang="en-US" b="1" dirty="0"/>
          </a:p>
          <a:p>
            <a:pPr marL="0" indent="0" algn="ctr">
              <a:spcBef>
                <a:spcPts val="500"/>
              </a:spcBef>
              <a:buNone/>
            </a:pPr>
            <a:r>
              <a:rPr lang="en-US" b="1" dirty="0"/>
              <a:t>Thank you!</a:t>
            </a:r>
          </a:p>
        </p:txBody>
      </p:sp>
      <p:sp>
        <p:nvSpPr>
          <p:cNvPr id="4" name="Slide Number Placeholder 3">
            <a:extLst>
              <a:ext uri="{FF2B5EF4-FFF2-40B4-BE49-F238E27FC236}">
                <a16:creationId xmlns:a16="http://schemas.microsoft.com/office/drawing/2014/main" id="{22BC9CCE-4010-4F9D-A79A-FCE0DDB9DD1E}"/>
              </a:ext>
            </a:extLst>
          </p:cNvPr>
          <p:cNvSpPr>
            <a:spLocks noGrp="1"/>
          </p:cNvSpPr>
          <p:nvPr>
            <p:ph type="sldNum" idx="12"/>
          </p:nvPr>
        </p:nvSpPr>
        <p:spPr>
          <a:xfrm>
            <a:off x="10598226" y="6309676"/>
            <a:ext cx="1441373" cy="365125"/>
          </a:xfrm>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75414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12D-470C-486C-91A9-EFC19201FE33}"/>
              </a:ext>
            </a:extLst>
          </p:cNvPr>
          <p:cNvSpPr>
            <a:spLocks noGrp="1"/>
          </p:cNvSpPr>
          <p:nvPr>
            <p:ph type="title"/>
          </p:nvPr>
        </p:nvSpPr>
        <p:spPr>
          <a:xfrm>
            <a:off x="152400" y="0"/>
            <a:ext cx="11887200" cy="914787"/>
          </a:xfrm>
        </p:spPr>
        <p:txBody>
          <a:bodyPr/>
          <a:lstStyle/>
          <a:p>
            <a:r>
              <a:rPr lang="en-US">
                <a:latin typeface="Arial" panose="020B0604020202020204" pitchFamily="34" charset="0"/>
                <a:cs typeface="Arial" panose="020B0604020202020204" pitchFamily="34" charset="0"/>
              </a:rPr>
              <a:t>Resources (1)</a:t>
            </a:r>
          </a:p>
        </p:txBody>
      </p:sp>
      <p:sp>
        <p:nvSpPr>
          <p:cNvPr id="3" name="Content Placeholder 2">
            <a:extLst>
              <a:ext uri="{FF2B5EF4-FFF2-40B4-BE49-F238E27FC236}">
                <a16:creationId xmlns:a16="http://schemas.microsoft.com/office/drawing/2014/main" id="{886F4096-E3D1-4761-9493-097D21AF2AB5}"/>
              </a:ext>
            </a:extLst>
          </p:cNvPr>
          <p:cNvSpPr>
            <a:spLocks noGrp="1"/>
          </p:cNvSpPr>
          <p:nvPr>
            <p:ph idx="1"/>
          </p:nvPr>
        </p:nvSpPr>
        <p:spPr>
          <a:xfrm>
            <a:off x="0" y="878502"/>
            <a:ext cx="12192000" cy="4900861"/>
          </a:xfrm>
        </p:spPr>
        <p:txBody>
          <a:bodyPr>
            <a:normAutofit fontScale="92500" lnSpcReduction="10000"/>
          </a:bodyPr>
          <a:lstStyle/>
          <a:p>
            <a:r>
              <a:rPr lang="en-US" sz="2600" dirty="0">
                <a:latin typeface="Arial" panose="020B0604020202020204" pitchFamily="34" charset="0"/>
                <a:cs typeface="Arial" panose="020B0604020202020204" pitchFamily="34" charset="0"/>
              </a:rPr>
              <a:t>California Educators Together:</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2" tooltip="California Educators Together">
                  <a:extLst>
                    <a:ext uri="{A12FA001-AC4F-418D-AE19-62706E023703}">
                      <ahyp:hlinkClr xmlns:ahyp="http://schemas.microsoft.com/office/drawing/2018/hyperlinkcolor" val="tx"/>
                    </a:ext>
                  </a:extLst>
                </a:hlinkClick>
              </a:rPr>
              <a:t>https://www.caeducatorstogether.org/groups/e0cfjrjf/upk-p-3</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UPK Resources: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3" tooltip="UPK Resources">
                  <a:extLst>
                    <a:ext uri="{A12FA001-AC4F-418D-AE19-62706E023703}">
                      <ahyp:hlinkClr xmlns:ahyp="http://schemas.microsoft.com/office/drawing/2018/hyperlinkcolor" val="tx"/>
                    </a:ext>
                  </a:extLst>
                </a:hlinkClick>
              </a:rPr>
              <a:t>https://www.cde.ca.gov/ci/gs/em/</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UPK FAQs: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4" tooltip="UPK FAQs">
                  <a:extLst>
                    <a:ext uri="{A12FA001-AC4F-418D-AE19-62706E023703}">
                      <ahyp:hlinkClr xmlns:ahyp="http://schemas.microsoft.com/office/drawing/2018/hyperlinkcolor" val="tx"/>
                    </a:ext>
                  </a:extLst>
                </a:hlinkClick>
              </a:rPr>
              <a:t>https://www.cde.ca.gov/ci/gs/em/kinderfaq.asp</a:t>
            </a:r>
            <a:r>
              <a:rPr lang="en-US" sz="2600" dirty="0">
                <a:solidFill>
                  <a:srgbClr val="FFE699"/>
                </a:solidFill>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UPK Office Hour:</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https://www.cde.ca.gov/ci/gs/em/upkofficehours.asp</a:t>
            </a:r>
            <a:endParaRPr lang="en-US" sz="2600" dirty="0">
              <a:solidFill>
                <a:srgbClr val="FFE699"/>
              </a:solidFill>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System of Support for Expanded Learning:</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6" tooltip="System of Support for Expanded Learning">
                  <a:extLst>
                    <a:ext uri="{A12FA001-AC4F-418D-AE19-62706E023703}">
                      <ahyp:hlinkClr xmlns:ahyp="http://schemas.microsoft.com/office/drawing/2018/hyperlinkcolor" val="tx"/>
                    </a:ext>
                  </a:extLst>
                </a:hlinkClick>
              </a:rPr>
              <a:t>https://www.cde.ca.gov/ls/ex/sosexplearncontacts.asp</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K-12 Omnibus Trailer Bill:</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7" tooltip="K-12 Omnibus Trailer Bill">
                  <a:extLst>
                    <a:ext uri="{A12FA001-AC4F-418D-AE19-62706E023703}">
                      <ahyp:hlinkClr xmlns:ahyp="http://schemas.microsoft.com/office/drawing/2018/hyperlinkcolor" val="tx"/>
                    </a:ext>
                  </a:extLst>
                </a:hlinkClick>
              </a:rPr>
              <a:t>https://esd.dof.ca.gov/trailer-bill/public/trailerBill/pdf/527</a:t>
            </a:r>
            <a:r>
              <a:rPr lang="en-US" sz="2600" dirty="0">
                <a:solidFill>
                  <a:srgbClr val="FFE699"/>
                </a:solidFill>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BA559E4-5ED5-4739-8088-E953F1B7BD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68822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935-863F-4455-B31D-4E73900B0C54}"/>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Resources (2)</a:t>
            </a:r>
          </a:p>
        </p:txBody>
      </p:sp>
      <p:sp>
        <p:nvSpPr>
          <p:cNvPr id="3" name="Content Placeholder 2">
            <a:extLst>
              <a:ext uri="{FF2B5EF4-FFF2-40B4-BE49-F238E27FC236}">
                <a16:creationId xmlns:a16="http://schemas.microsoft.com/office/drawing/2014/main" id="{CB4A690C-9CF2-47B2-8AC1-23C8476FFEB9}"/>
              </a:ext>
            </a:extLst>
          </p:cNvPr>
          <p:cNvSpPr>
            <a:spLocks noGrp="1"/>
          </p:cNvSpPr>
          <p:nvPr>
            <p:ph idx="1"/>
          </p:nvPr>
        </p:nvSpPr>
        <p:spPr>
          <a:xfrm>
            <a:off x="152400" y="1198486"/>
            <a:ext cx="11887200" cy="4625266"/>
          </a:xfrm>
        </p:spPr>
        <p:txBody>
          <a:bodyPr/>
          <a:lstStyle/>
          <a:p>
            <a:r>
              <a:rPr lang="en-US" sz="2600" dirty="0">
                <a:latin typeface="Arial" panose="020B0604020202020204" pitchFamily="34" charset="0"/>
                <a:cs typeface="Arial" panose="020B0604020202020204" pitchFamily="34" charset="0"/>
              </a:rPr>
              <a:t>Expanded Learning Opportunities Program (ELO-P) Main Page: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2" tooltip="ELO-P Main Page">
                  <a:extLst>
                    <a:ext uri="{A12FA001-AC4F-418D-AE19-62706E023703}">
                      <ahyp:hlinkClr xmlns:ahyp="http://schemas.microsoft.com/office/drawing/2018/hyperlinkcolor" val="tx"/>
                    </a:ext>
                  </a:extLst>
                </a:hlinkClick>
              </a:rPr>
              <a:t>https://www.cde.ca.gov/ls/ex/elopinfo.asp#elopfaqs</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Program Plan Guide:</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3" tooltip="ELO-P Program Plan Guide">
                  <a:extLst>
                    <a:ext uri="{A12FA001-AC4F-418D-AE19-62706E023703}">
                      <ahyp:hlinkClr xmlns:ahyp="http://schemas.microsoft.com/office/drawing/2018/hyperlinkcolor" val="tx"/>
                    </a:ext>
                  </a:extLst>
                </a:hlinkClick>
              </a:rPr>
              <a:t>https://www.cde.ca.gov/ls/ex/documents/elopprogplanguide.pdf</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FAQs: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4" tooltip="ELO-P FAQs">
                  <a:extLst>
                    <a:ext uri="{A12FA001-AC4F-418D-AE19-62706E023703}">
                      <ahyp:hlinkClr xmlns:ahyp="http://schemas.microsoft.com/office/drawing/2018/hyperlinkcolor" val="tx"/>
                    </a:ext>
                  </a:extLst>
                </a:hlinkClick>
              </a:rPr>
              <a:t>https://www.cde.ca.gov/ls/ex/elofaq.asp</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Fireside Chats: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5" tooltip="ELO-P Fireside Chats">
                  <a:extLst>
                    <a:ext uri="{A12FA001-AC4F-418D-AE19-62706E023703}">
                      <ahyp:hlinkClr xmlns:ahyp="http://schemas.microsoft.com/office/drawing/2018/hyperlinkcolor" val="tx"/>
                    </a:ext>
                  </a:extLst>
                </a:hlinkClick>
              </a:rPr>
              <a:t>https://www.afterschoolnetwork.org/elo-program</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CSPP Consultant Regional Assignments:</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6" tooltip="CSPP Consultant Regional Assignments">
                  <a:extLst>
                    <a:ext uri="{A12FA001-AC4F-418D-AE19-62706E023703}">
                      <ahyp:hlinkClr xmlns:ahyp="http://schemas.microsoft.com/office/drawing/2018/hyperlinkcolor" val="tx"/>
                    </a:ext>
                  </a:extLst>
                </a:hlinkClick>
              </a:rPr>
              <a:t>https://www.cde.ca.gov/sp/cd/ci/assignments.asp</a:t>
            </a:r>
            <a:r>
              <a:rPr lang="en-US" sz="2600" dirty="0">
                <a:solidFill>
                  <a:srgbClr val="FFE699"/>
                </a:solidFill>
                <a:latin typeface="Arial" panose="020B0604020202020204" pitchFamily="34" charset="0"/>
                <a:cs typeface="Arial" panose="020B060402020202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82079C3C-D42E-4C68-BC12-BE236CBFE7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59772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247650" y="-165294"/>
            <a:ext cx="11887200" cy="1325563"/>
          </a:xfrm>
        </p:spPr>
        <p:txBody>
          <a:bodyPr>
            <a:normAutofit/>
          </a:bodyPr>
          <a:lstStyle/>
          <a:p>
            <a:r>
              <a:rPr lang="en-US" sz="4400" b="1">
                <a:latin typeface="Arial"/>
                <a:cs typeface="Calibri"/>
              </a:rPr>
              <a:t>Welcome and </a:t>
            </a:r>
            <a:r>
              <a:rPr lang="en-US" sz="4400">
                <a:latin typeface="Arial"/>
                <a:cs typeface="Calibri"/>
              </a:rPr>
              <a:t>Introductions</a:t>
            </a:r>
            <a:endParaRPr lang="en-US" sz="4400" b="1">
              <a:latin typeface="Arial"/>
              <a:cs typeface="Calibri"/>
            </a:endParaRPr>
          </a:p>
        </p:txBody>
      </p:sp>
      <p:pic>
        <p:nvPicPr>
          <p:cNvPr id="7" name="Picture 7" descr="A collage of children stating Everyone Belongs - Todos Somos Unidos">
            <a:extLst>
              <a:ext uri="{FF2B5EF4-FFF2-40B4-BE49-F238E27FC236}">
                <a16:creationId xmlns:a16="http://schemas.microsoft.com/office/drawing/2014/main" id="{BF84417D-E79D-48A5-B6A0-BE6271EF5753}"/>
              </a:ext>
            </a:extLst>
          </p:cNvPr>
          <p:cNvPicPr>
            <a:picLocks noGrp="1" noChangeAspect="1"/>
          </p:cNvPicPr>
          <p:nvPr>
            <p:ph idx="1"/>
          </p:nvPr>
        </p:nvPicPr>
        <p:blipFill>
          <a:blip r:embed="rId3"/>
          <a:stretch>
            <a:fillRect/>
          </a:stretch>
        </p:blipFill>
        <p:spPr>
          <a:xfrm>
            <a:off x="2284800" y="1020758"/>
            <a:ext cx="7640368" cy="5039713"/>
          </a:xfrm>
        </p:spPr>
      </p:pic>
      <p:sp>
        <p:nvSpPr>
          <p:cNvPr id="6" name="Slide Number Placeholder 5">
            <a:extLst>
              <a:ext uri="{FF2B5EF4-FFF2-40B4-BE49-F238E27FC236}">
                <a16:creationId xmlns:a16="http://schemas.microsoft.com/office/drawing/2014/main" id="{73D4E30B-7D8E-43F8-8C45-AC156E7F4AB3}"/>
              </a:ext>
            </a:extLst>
          </p:cNvPr>
          <p:cNvSpPr>
            <a:spLocks noGrp="1"/>
          </p:cNvSpPr>
          <p:nvPr>
            <p:ph type="sldNum" sz="quarter" idx="10"/>
          </p:nvPr>
        </p:nvSpPr>
        <p:spPr>
          <a:xfrm>
            <a:off x="9296400" y="6172200"/>
            <a:ext cx="2743200" cy="502601"/>
          </a:xfrm>
        </p:spPr>
        <p:txBody>
          <a:bodyPr/>
          <a:lstStyle/>
          <a:p>
            <a:fld id="{2AA74813-043C-43CB-9E82-7CAA19F31821}" type="slidenum">
              <a:rPr lang="en-US" smtClean="0"/>
              <a:pPr/>
              <a:t>2</a:t>
            </a:fld>
            <a:endParaRPr lang="en-US" dirty="0"/>
          </a:p>
        </p:txBody>
      </p:sp>
    </p:spTree>
    <p:extLst>
      <p:ext uri="{BB962C8B-B14F-4D97-AF65-F5344CB8AC3E}">
        <p14:creationId xmlns:p14="http://schemas.microsoft.com/office/powerpoint/2010/main" val="161640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C41B07-329F-4634-B0B8-7A8E0F57ADE9}"/>
              </a:ext>
            </a:extLst>
          </p:cNvPr>
          <p:cNvSpPr>
            <a:spLocks noGrp="1"/>
          </p:cNvSpPr>
          <p:nvPr>
            <p:ph type="title"/>
          </p:nvPr>
        </p:nvSpPr>
        <p:spPr>
          <a:xfrm>
            <a:off x="152400" y="95780"/>
            <a:ext cx="11887200" cy="994380"/>
          </a:xfrm>
        </p:spPr>
        <p:txBody>
          <a:bodyPr/>
          <a:lstStyle/>
          <a:p>
            <a:r>
              <a:rPr lang="en-US" b="1" dirty="0">
                <a:latin typeface="Arial" panose="020B0604020202020204" pitchFamily="34" charset="0"/>
                <a:cs typeface="Arial" panose="020B0604020202020204" pitchFamily="34" charset="0"/>
              </a:rPr>
              <a:t>Asking Questions and Upvoting</a:t>
            </a:r>
            <a:endParaRPr lang="en-US" dirty="0"/>
          </a:p>
        </p:txBody>
      </p:sp>
      <p:pic>
        <p:nvPicPr>
          <p:cNvPr id="11" name="Content Placeholder 14" descr="Zoom Message &quot;What does UPK stand for?&quot;. An arrow is pointing to the thumbs up icon used for upvoting. Another arrow is pointing to a comment box used for responding to the message. ">
            <a:extLst>
              <a:ext uri="{FF2B5EF4-FFF2-40B4-BE49-F238E27FC236}">
                <a16:creationId xmlns:a16="http://schemas.microsoft.com/office/drawing/2014/main" id="{E0A2D4AB-8BDF-410A-93FA-ADB6DB53706C}"/>
              </a:ext>
            </a:extLst>
          </p:cNvPr>
          <p:cNvPicPr>
            <a:picLocks noGrp="1" noChangeAspect="1"/>
          </p:cNvPicPr>
          <p:nvPr>
            <p:ph sz="half" idx="1"/>
          </p:nvPr>
        </p:nvPicPr>
        <p:blipFill>
          <a:blip r:embed="rId2"/>
          <a:stretch>
            <a:fillRect/>
          </a:stretch>
        </p:blipFill>
        <p:spPr>
          <a:xfrm>
            <a:off x="83127" y="1090160"/>
            <a:ext cx="8829590" cy="2190965"/>
          </a:xfrm>
          <a:prstGeom prst="rect">
            <a:avLst/>
          </a:prstGeom>
        </p:spPr>
      </p:pic>
      <p:pic>
        <p:nvPicPr>
          <p:cNvPr id="12" name="Content Placeholder 17" descr="Response to &quot;What does UPK stand for?&quot; reads &quot;And What's the difference between UPK and UTK?&quot; The thumbs up icon has a number 2 next to it, representing 2 upvotes.">
            <a:extLst>
              <a:ext uri="{FF2B5EF4-FFF2-40B4-BE49-F238E27FC236}">
                <a16:creationId xmlns:a16="http://schemas.microsoft.com/office/drawing/2014/main" id="{166E562F-E13A-4515-BCC0-11503E2DFCC8}"/>
              </a:ext>
            </a:extLst>
          </p:cNvPr>
          <p:cNvPicPr>
            <a:picLocks noGrp="1" noChangeAspect="1"/>
          </p:cNvPicPr>
          <p:nvPr>
            <p:ph sz="half" idx="2"/>
          </p:nvPr>
        </p:nvPicPr>
        <p:blipFill>
          <a:blip r:embed="rId3"/>
          <a:stretch>
            <a:fillRect/>
          </a:stretch>
        </p:blipFill>
        <p:spPr>
          <a:xfrm>
            <a:off x="4497922" y="3356561"/>
            <a:ext cx="5633435" cy="2414329"/>
          </a:xfrm>
          <a:prstGeom prst="rect">
            <a:avLst/>
          </a:prstGeom>
        </p:spPr>
      </p:pic>
      <p:sp>
        <p:nvSpPr>
          <p:cNvPr id="4" name="Slide Number Placeholder 3">
            <a:extLst>
              <a:ext uri="{FF2B5EF4-FFF2-40B4-BE49-F238E27FC236}">
                <a16:creationId xmlns:a16="http://schemas.microsoft.com/office/drawing/2014/main" id="{79CBC4F4-D3A3-49D4-8E73-F34F5FFB6CF0}"/>
              </a:ext>
            </a:extLst>
          </p:cNvPr>
          <p:cNvSpPr>
            <a:spLocks noGrp="1"/>
          </p:cNvSpPr>
          <p:nvPr>
            <p:ph type="sldNum" idx="12"/>
          </p:nvPr>
        </p:nvSpPr>
        <p:spPr>
          <a:prstGeom prst="rect">
            <a:avLst/>
          </a:prstGeo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48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7B67-9C54-4EE9-ACC6-F00D0F7160F8}"/>
              </a:ext>
            </a:extLst>
          </p:cNvPr>
          <p:cNvSpPr>
            <a:spLocks noGrp="1"/>
          </p:cNvSpPr>
          <p:nvPr>
            <p:ph type="title"/>
          </p:nvPr>
        </p:nvSpPr>
        <p:spPr>
          <a:xfrm>
            <a:off x="164926" y="103591"/>
            <a:ext cx="11887200" cy="1325563"/>
          </a:xfrm>
        </p:spPr>
        <p:txBody>
          <a:bodyPr>
            <a:normAutofit/>
          </a:bodyPr>
          <a:lstStyle/>
          <a:p>
            <a:r>
              <a:rPr lang="en-US" b="1">
                <a:latin typeface="Arial"/>
                <a:cs typeface="Arial"/>
              </a:rPr>
              <a:t>What is UPK?</a:t>
            </a:r>
            <a:endParaRPr lang="en-US"/>
          </a:p>
        </p:txBody>
      </p:sp>
      <p:sp>
        <p:nvSpPr>
          <p:cNvPr id="3" name="Text Placeholder 2">
            <a:extLst>
              <a:ext uri="{FF2B5EF4-FFF2-40B4-BE49-F238E27FC236}">
                <a16:creationId xmlns:a16="http://schemas.microsoft.com/office/drawing/2014/main" id="{21114E4F-E7D3-4B7B-B0C7-091BC527726D}"/>
              </a:ext>
            </a:extLst>
          </p:cNvPr>
          <p:cNvSpPr>
            <a:spLocks noGrp="1"/>
          </p:cNvSpPr>
          <p:nvPr>
            <p:ph sz="half" idx="1"/>
          </p:nvPr>
        </p:nvSpPr>
        <p:spPr>
          <a:xfrm>
            <a:off x="164926" y="1337675"/>
            <a:ext cx="6182839" cy="5059033"/>
          </a:xfrm>
        </p:spPr>
        <p:txBody>
          <a:bodyPr vert="horz" lIns="91440" tIns="45720" rIns="91440" bIns="45720" rtlCol="0" anchor="t">
            <a:normAutofit/>
          </a:bodyPr>
          <a:lstStyle/>
          <a:p>
            <a:pPr marL="114300" indent="0">
              <a:lnSpc>
                <a:spcPct val="100000"/>
              </a:lnSpc>
              <a:buNone/>
            </a:pPr>
            <a:r>
              <a:rPr lang="en-US" sz="2400" dirty="0">
                <a:latin typeface="Arial"/>
                <a:cs typeface="Arial"/>
              </a:rPr>
              <a:t>UPK will bring together programs across early learning and K-12, relying heavily on Universal Transitional Kindergarten (UTK) and California State Preschool Program (CSPP), as well as Head Start, community-based organizations (CBOs), and private preschool. </a:t>
            </a:r>
          </a:p>
          <a:p>
            <a:pPr marL="114300" indent="0">
              <a:lnSpc>
                <a:spcPct val="100000"/>
              </a:lnSpc>
              <a:buNone/>
            </a:pPr>
            <a:r>
              <a:rPr lang="en-US" sz="2400" b="1" dirty="0">
                <a:latin typeface="Arial"/>
                <a:cs typeface="Arial"/>
              </a:rPr>
              <a:t>Universal </a:t>
            </a:r>
            <a:r>
              <a:rPr lang="en-US" sz="2400" dirty="0">
                <a:latin typeface="Arial"/>
                <a:cs typeface="Arial"/>
              </a:rPr>
              <a:t>means that by 2025–26,</a:t>
            </a:r>
            <a:br>
              <a:rPr lang="en-US" sz="2400" dirty="0">
                <a:latin typeface="Arial"/>
                <a:cs typeface="Arial"/>
              </a:rPr>
            </a:br>
            <a:r>
              <a:rPr lang="en-US" sz="2400" dirty="0">
                <a:latin typeface="Arial"/>
                <a:cs typeface="Arial"/>
              </a:rPr>
              <a:t>regardless of background, race, zip code, immigration status, or income level – </a:t>
            </a:r>
            <a:r>
              <a:rPr lang="en-US" sz="2400" b="1" dirty="0">
                <a:latin typeface="Arial"/>
                <a:cs typeface="Arial"/>
              </a:rPr>
              <a:t>every </a:t>
            </a:r>
            <a:r>
              <a:rPr lang="en-US" sz="2400" dirty="0">
                <a:latin typeface="Arial"/>
                <a:cs typeface="Arial"/>
              </a:rPr>
              <a:t>child</a:t>
            </a:r>
            <a:r>
              <a:rPr lang="en-US" sz="2400" dirty="0">
                <a:ea typeface="+mn-lt"/>
                <a:cs typeface="+mn-lt"/>
              </a:rPr>
              <a:t>–</a:t>
            </a:r>
            <a:r>
              <a:rPr lang="en-US" sz="2400" dirty="0">
                <a:latin typeface="Arial"/>
                <a:cs typeface="Arial"/>
              </a:rPr>
              <a:t> has access to a quality learning experience the year before Kindergarten.</a:t>
            </a:r>
            <a:endParaRPr lang="en-US" sz="2400" dirty="0">
              <a:ea typeface="+mn-lt"/>
              <a:cs typeface="+mn-lt"/>
            </a:endParaRPr>
          </a:p>
          <a:p>
            <a:pPr marL="114300" indent="0">
              <a:lnSpc>
                <a:spcPct val="100000"/>
              </a:lnSpc>
              <a:buNone/>
            </a:pPr>
            <a:endParaRPr lang="en-US" sz="2400" dirty="0">
              <a:latin typeface="Arial" panose="020B0604020202020204" pitchFamily="34" charset="0"/>
              <a:cs typeface="Arial" panose="020B0604020202020204" pitchFamily="34" charset="0"/>
            </a:endParaRPr>
          </a:p>
        </p:txBody>
      </p:sp>
      <p:pic>
        <p:nvPicPr>
          <p:cNvPr id="13" name="Content Placeholder 12" descr="Picture of funnel showing overlapping bubbles representing Private, Head Start, CSPP, and UTK, funneling through with a final outcome of UPK coming out the funnel spout.">
            <a:extLst>
              <a:ext uri="{FF2B5EF4-FFF2-40B4-BE49-F238E27FC236}">
                <a16:creationId xmlns:a16="http://schemas.microsoft.com/office/drawing/2014/main" id="{BA1D31CB-EDFC-4696-BAC7-09BA6CC6B0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17664" y="1060704"/>
            <a:ext cx="4663106" cy="5061066"/>
          </a:xfrm>
        </p:spPr>
      </p:pic>
      <p:sp>
        <p:nvSpPr>
          <p:cNvPr id="8" name="Slide Number Placeholder 7">
            <a:extLst>
              <a:ext uri="{FF2B5EF4-FFF2-40B4-BE49-F238E27FC236}">
                <a16:creationId xmlns:a16="http://schemas.microsoft.com/office/drawing/2014/main" id="{D25DB367-93BA-4709-8638-21FCF94BECA6}"/>
              </a:ext>
            </a:extLst>
          </p:cNvPr>
          <p:cNvSpPr>
            <a:spLocks noGrp="1"/>
          </p:cNvSpPr>
          <p:nvPr>
            <p:ph type="sldNum" idx="12"/>
          </p:nvPr>
        </p:nvSpPr>
        <p:spPr>
          <a:xfrm>
            <a:off x="10734805" y="6172200"/>
            <a:ext cx="1152395" cy="49164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15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B835-2AAF-4F79-8223-AC76E07109D1}"/>
              </a:ext>
            </a:extLst>
          </p:cNvPr>
          <p:cNvSpPr>
            <a:spLocks noGrp="1"/>
          </p:cNvSpPr>
          <p:nvPr>
            <p:ph type="title"/>
          </p:nvPr>
        </p:nvSpPr>
        <p:spPr>
          <a:xfrm>
            <a:off x="-73152" y="203799"/>
            <a:ext cx="12161520" cy="1325563"/>
          </a:xfrm>
        </p:spPr>
        <p:txBody>
          <a:bodyPr>
            <a:noAutofit/>
          </a:bodyPr>
          <a:lstStyle/>
          <a:p>
            <a:r>
              <a:rPr lang="en-US" sz="3600" b="1" dirty="0">
                <a:latin typeface="Arial"/>
                <a:cs typeface="Arial"/>
              </a:rPr>
              <a:t>How Do Transitional Kindergarten (TK), </a:t>
            </a:r>
            <a:br>
              <a:rPr lang="en-US" sz="3600" b="1" dirty="0">
                <a:latin typeface="Arial"/>
                <a:cs typeface="Arial"/>
              </a:rPr>
            </a:br>
            <a:r>
              <a:rPr lang="en-US" sz="3600" b="1" dirty="0">
                <a:latin typeface="Arial"/>
                <a:cs typeface="Arial"/>
              </a:rPr>
              <a:t>UPK, and PreKindergarten through Third grade (P-3) Alignment Work Together?</a:t>
            </a:r>
            <a:endParaRPr lang="en-US" sz="3600" dirty="0"/>
          </a:p>
        </p:txBody>
      </p:sp>
      <p:pic>
        <p:nvPicPr>
          <p:cNvPr id="7" name="Content Placeholder 6" descr="Picture of three circles overlapping together with title boxes showing P-3, UPK, and TK.">
            <a:extLst>
              <a:ext uri="{FF2B5EF4-FFF2-40B4-BE49-F238E27FC236}">
                <a16:creationId xmlns:a16="http://schemas.microsoft.com/office/drawing/2014/main" id="{1C51F263-F344-443D-9226-E3024B56F04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980" y="1664207"/>
            <a:ext cx="4170555" cy="4461305"/>
          </a:xfrm>
        </p:spPr>
      </p:pic>
      <p:sp>
        <p:nvSpPr>
          <p:cNvPr id="4" name="Content Placeholder 3">
            <a:extLst>
              <a:ext uri="{FF2B5EF4-FFF2-40B4-BE49-F238E27FC236}">
                <a16:creationId xmlns:a16="http://schemas.microsoft.com/office/drawing/2014/main" id="{D529B748-A8C1-498D-9996-7F3870669D2F}"/>
              </a:ext>
            </a:extLst>
          </p:cNvPr>
          <p:cNvSpPr>
            <a:spLocks noGrp="1"/>
          </p:cNvSpPr>
          <p:nvPr>
            <p:ph sz="half" idx="2"/>
          </p:nvPr>
        </p:nvSpPr>
        <p:spPr>
          <a:xfrm>
            <a:off x="4492268" y="1794763"/>
            <a:ext cx="7432089" cy="4862069"/>
          </a:xfrm>
        </p:spPr>
        <p:txBody>
          <a:bodyPr>
            <a:normAutofit/>
          </a:bodyPr>
          <a:lstStyle/>
          <a:p>
            <a:r>
              <a:rPr lang="en-US" sz="2400" b="1" dirty="0">
                <a:latin typeface="Arial" panose="020B0604020202020204" pitchFamily="34" charset="0"/>
                <a:cs typeface="Arial" panose="020B0604020202020204" pitchFamily="34" charset="0"/>
              </a:rPr>
              <a:t>TK</a:t>
            </a:r>
            <a:r>
              <a:rPr lang="en-US" sz="2400" dirty="0">
                <a:latin typeface="Arial" panose="020B0604020202020204" pitchFamily="34" charset="0"/>
                <a:cs typeface="Arial" panose="020B0604020202020204" pitchFamily="34" charset="0"/>
              </a:rPr>
              <a:t> is an integral program in the mixed delivery system for achieving UPK. It will be the only program that must serve any four-year-old child that wants to enroll by 2025</a:t>
            </a:r>
            <a:r>
              <a:rPr lang="en-US" sz="2400" dirty="0">
                <a:latin typeface="Arial"/>
                <a:cs typeface="Arial"/>
              </a:rPr>
              <a:t>–</a:t>
            </a:r>
            <a:r>
              <a:rPr lang="en-US" sz="2400" dirty="0">
                <a:latin typeface="Arial" panose="020B0604020202020204" pitchFamily="34" charset="0"/>
                <a:cs typeface="Arial" panose="020B0604020202020204" pitchFamily="34" charset="0"/>
              </a:rPr>
              <a:t>26.</a:t>
            </a:r>
          </a:p>
          <a:p>
            <a:r>
              <a:rPr lang="en-US" sz="2400" b="1" dirty="0">
                <a:latin typeface="Arial" panose="020B0604020202020204" pitchFamily="34" charset="0"/>
                <a:cs typeface="Arial" panose="020B0604020202020204" pitchFamily="34" charset="0"/>
              </a:rPr>
              <a:t>UPK </a:t>
            </a:r>
            <a:r>
              <a:rPr lang="en-US" sz="2400" dirty="0">
                <a:latin typeface="Arial" panose="020B0604020202020204" pitchFamily="34" charset="0"/>
                <a:cs typeface="Arial" panose="020B0604020202020204" pitchFamily="34" charset="0"/>
              </a:rPr>
              <a:t>is a mixed-delivery system of UTK, CSPP, Head Start, expanded learning, private providers, and more. It provides every four-year-old child access to high-quality learning the year before Kindergarten.</a:t>
            </a:r>
          </a:p>
          <a:p>
            <a:r>
              <a:rPr lang="en-US" sz="2400" b="1" dirty="0">
                <a:latin typeface="Arial" panose="020B0604020202020204" pitchFamily="34" charset="0"/>
                <a:cs typeface="Arial" panose="020B0604020202020204" pitchFamily="34" charset="0"/>
              </a:rPr>
              <a:t>P-3 </a:t>
            </a:r>
            <a:r>
              <a:rPr lang="en-US" sz="2400" dirty="0">
                <a:latin typeface="Arial" panose="020B0604020202020204" pitchFamily="34" charset="0"/>
                <a:cs typeface="Arial" panose="020B0604020202020204" pitchFamily="34" charset="0"/>
              </a:rPr>
              <a:t>Connects UPK with Kindergarten, First, Second, and Third grade. It aligns developmentally informed best practices, UPK–Third grade.</a:t>
            </a:r>
          </a:p>
        </p:txBody>
      </p:sp>
      <p:sp>
        <p:nvSpPr>
          <p:cNvPr id="5" name="Slide Number Placeholder 4">
            <a:extLst>
              <a:ext uri="{FF2B5EF4-FFF2-40B4-BE49-F238E27FC236}">
                <a16:creationId xmlns:a16="http://schemas.microsoft.com/office/drawing/2014/main" id="{4D20C364-D85F-46DB-9C77-EAB7F49FE309}"/>
              </a:ext>
            </a:extLst>
          </p:cNvPr>
          <p:cNvSpPr>
            <a:spLocks noGrp="1"/>
          </p:cNvSpPr>
          <p:nvPr>
            <p:ph type="sldNum" idx="12"/>
          </p:nvPr>
        </p:nvSpPr>
        <p:spPr>
          <a:xfrm>
            <a:off x="11052831" y="6371771"/>
            <a:ext cx="906940" cy="276999"/>
          </a:xfrm>
        </p:spPr>
        <p:txBody>
          <a:bodyPr/>
          <a:lstStyle/>
          <a:p>
            <a:pPr marL="0" lvl="0" indent="0" algn="r" rtl="0">
              <a:spcBef>
                <a:spcPts val="0"/>
              </a:spcBef>
              <a:spcAft>
                <a:spcPts val="0"/>
              </a:spcAft>
              <a:buNone/>
            </a:pPr>
            <a:fld id="{00000000-1234-1234-1234-123412341234}" type="slidenum">
              <a:rPr lang="en-US" sz="2400" dirty="0" smtClean="0">
                <a:latin typeface="Arial"/>
              </a:rPr>
              <a:t>5</a:t>
            </a:fld>
            <a:endParaRPr lang="en-US" sz="2400">
              <a:latin typeface="Arial"/>
            </a:endParaRPr>
          </a:p>
        </p:txBody>
      </p:sp>
    </p:spTree>
    <p:extLst>
      <p:ext uri="{BB962C8B-B14F-4D97-AF65-F5344CB8AC3E}">
        <p14:creationId xmlns:p14="http://schemas.microsoft.com/office/powerpoint/2010/main" val="179297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5748-74AF-4592-B295-068DC4F5BC7D}"/>
              </a:ext>
            </a:extLst>
          </p:cNvPr>
          <p:cNvSpPr>
            <a:spLocks noGrp="1"/>
          </p:cNvSpPr>
          <p:nvPr>
            <p:ph type="title"/>
          </p:nvPr>
        </p:nvSpPr>
        <p:spPr>
          <a:xfrm>
            <a:off x="141515" y="-119743"/>
            <a:ext cx="11887200" cy="1300762"/>
          </a:xfrm>
        </p:spPr>
        <p:txBody>
          <a:bodyPr>
            <a:normAutofit/>
          </a:bodyPr>
          <a:lstStyle/>
          <a:p>
            <a:r>
              <a:rPr lang="en-US" sz="4000" b="1">
                <a:latin typeface="Arial"/>
                <a:ea typeface="Arial"/>
                <a:cs typeface="Arial"/>
                <a:sym typeface="Arial"/>
              </a:rPr>
              <a:t>California’s P-3 Vision</a:t>
            </a:r>
            <a:endParaRPr lang="en-US" sz="4000"/>
          </a:p>
        </p:txBody>
      </p:sp>
      <p:sp>
        <p:nvSpPr>
          <p:cNvPr id="3" name="Content Placeholder 2">
            <a:extLst>
              <a:ext uri="{FF2B5EF4-FFF2-40B4-BE49-F238E27FC236}">
                <a16:creationId xmlns:a16="http://schemas.microsoft.com/office/drawing/2014/main" id="{59EB1808-05FB-45D1-B0EC-C589DFD8E91C}"/>
              </a:ext>
            </a:extLst>
          </p:cNvPr>
          <p:cNvSpPr>
            <a:spLocks noGrp="1"/>
          </p:cNvSpPr>
          <p:nvPr>
            <p:ph sz="half" idx="1"/>
          </p:nvPr>
        </p:nvSpPr>
        <p:spPr>
          <a:xfrm>
            <a:off x="130629" y="892628"/>
            <a:ext cx="12061371" cy="5578929"/>
          </a:xfrm>
        </p:spPr>
        <p:txBody>
          <a:bodyPr>
            <a:normAutofit fontScale="92500" lnSpcReduction="10000"/>
          </a:bodyPr>
          <a:lstStyle/>
          <a:p>
            <a:pPr lvl="0">
              <a:spcAft>
                <a:spcPts val="1200"/>
              </a:spcAft>
              <a:buClr>
                <a:srgbClr val="FDFDFE"/>
              </a:buClr>
              <a:buSzPts val="3302"/>
            </a:pPr>
            <a:r>
              <a:rPr lang="en-US" sz="3000" dirty="0">
                <a:latin typeface="Arial" panose="020B0604020202020204" pitchFamily="34" charset="0"/>
                <a:cs typeface="Arial" panose="020B0604020202020204" pitchFamily="34" charset="0"/>
              </a:rPr>
              <a:t>Through our P-3 Alignment Approach we can:</a:t>
            </a:r>
          </a:p>
          <a:p>
            <a:pPr marL="941388" lvl="1" indent="-457200">
              <a:spcBef>
                <a:spcPts val="0"/>
              </a:spcBef>
              <a:buClr>
                <a:srgbClr val="FDFDFE"/>
              </a:buClr>
              <a:buSzPts val="3175"/>
              <a:buFont typeface="Arial" panose="020B0604020202020204" pitchFamily="34" charset="0"/>
              <a:buChar char="‒"/>
            </a:pPr>
            <a:r>
              <a:rPr lang="en-US" sz="2600" b="1" dirty="0">
                <a:latin typeface="Arial" panose="020B0604020202020204" pitchFamily="34" charset="0"/>
                <a:cs typeface="Arial" panose="020B0604020202020204" pitchFamily="34" charset="0"/>
              </a:rPr>
              <a:t>Give Children a Strong Start</a:t>
            </a:r>
            <a:r>
              <a:rPr lang="en-US" sz="2600" dirty="0">
                <a:latin typeface="Arial" panose="020B0604020202020204" pitchFamily="34" charset="0"/>
                <a:cs typeface="Arial" panose="020B0604020202020204" pitchFamily="34" charset="0"/>
              </a:rPr>
              <a:t> through equitable access to effective early education programs. </a:t>
            </a:r>
          </a:p>
          <a:p>
            <a:pPr marL="941388" lvl="1" indent="-457200">
              <a:spcBef>
                <a:spcPts val="0"/>
              </a:spcBef>
              <a:buClr>
                <a:srgbClr val="FDFDFE"/>
              </a:buClr>
              <a:buSzPts val="3175"/>
              <a:buFont typeface="Arial" panose="020B0604020202020204" pitchFamily="34" charset="0"/>
              <a:buChar char="‒"/>
            </a:pPr>
            <a:r>
              <a:rPr lang="en-US" sz="2600" b="1" dirty="0">
                <a:latin typeface="Arial" panose="020B0604020202020204" pitchFamily="34" charset="0"/>
                <a:cs typeface="Arial" panose="020B0604020202020204" pitchFamily="34" charset="0"/>
              </a:rPr>
              <a:t>Focus on PreK – Third Grade Educators</a:t>
            </a:r>
            <a:r>
              <a:rPr lang="en-US" sz="2600" dirty="0">
                <a:latin typeface="Arial" panose="020B0604020202020204" pitchFamily="34" charset="0"/>
                <a:cs typeface="Arial" panose="020B0604020202020204" pitchFamily="34" charset="0"/>
              </a:rPr>
              <a:t> to ensure schools, teachers, and staff are prepared and supported to guide every child’s social, emotional, and academic development through inclusive, joyful, and culturally and linguistically affirming programs from PreK to Third grade.</a:t>
            </a:r>
          </a:p>
          <a:p>
            <a:pPr marL="941388" lvl="1" indent="-457200">
              <a:spcBef>
                <a:spcPts val="0"/>
              </a:spcBef>
              <a:buClr>
                <a:srgbClr val="FDFDFE"/>
              </a:buClr>
              <a:buSzPts val="3175"/>
              <a:buFont typeface="Arial" panose="020B0604020202020204" pitchFamily="34" charset="0"/>
              <a:buChar char="‒"/>
            </a:pPr>
            <a:r>
              <a:rPr lang="en-US" sz="2600" b="1" dirty="0">
                <a:latin typeface="Arial" panose="020B0604020202020204" pitchFamily="34" charset="0"/>
                <a:cs typeface="Arial" panose="020B0604020202020204" pitchFamily="34" charset="0"/>
              </a:rPr>
              <a:t>Equip Education Leaders </a:t>
            </a:r>
            <a:r>
              <a:rPr lang="en-US" sz="2600" dirty="0">
                <a:latin typeface="Arial" panose="020B0604020202020204" pitchFamily="34" charset="0"/>
                <a:cs typeface="Arial" panose="020B0604020202020204" pitchFamily="34" charset="0"/>
              </a:rPr>
              <a:t>at the County, District, and School Level with a deep knowledge and understanding of early education and organizational strategies that support meaningful alignment from PreK to Third grade. </a:t>
            </a:r>
          </a:p>
          <a:p>
            <a:pPr marL="941388" lvl="1" indent="-457200">
              <a:spcBef>
                <a:spcPts val="0"/>
              </a:spcBef>
              <a:buClr>
                <a:srgbClr val="FDFDFE"/>
              </a:buClr>
              <a:buSzPts val="3175"/>
              <a:buFont typeface="Arial" panose="020B0604020202020204" pitchFamily="34" charset="0"/>
              <a:buChar char="‒"/>
            </a:pPr>
            <a:r>
              <a:rPr lang="en-US" sz="2600" b="1" dirty="0">
                <a:latin typeface="Arial" panose="020B0604020202020204" pitchFamily="34" charset="0"/>
                <a:cs typeface="Arial" panose="020B0604020202020204" pitchFamily="34" charset="0"/>
              </a:rPr>
              <a:t>Empower and Support Families</a:t>
            </a:r>
            <a:r>
              <a:rPr lang="en-US" sz="2600" dirty="0">
                <a:latin typeface="Arial" panose="020B0604020202020204" pitchFamily="34" charset="0"/>
                <a:cs typeface="Arial" panose="020B0604020202020204" pitchFamily="34" charset="0"/>
              </a:rPr>
              <a:t> as children’s first and most important teachers, bolster resources and opportunities for families in community programs and schools, and empower families as valued, supported, and well-informed partners. </a:t>
            </a:r>
          </a:p>
          <a:p>
            <a:pPr lvl="0">
              <a:buClr>
                <a:srgbClr val="FDFDFE"/>
              </a:buClr>
              <a:buSzPts val="3302"/>
            </a:pPr>
            <a:r>
              <a:rPr lang="en-US" sz="3000" dirty="0">
                <a:latin typeface="Arial" panose="020B0604020202020204" pitchFamily="34" charset="0"/>
                <a:cs typeface="Arial" panose="020B0604020202020204" pitchFamily="34" charset="0"/>
              </a:rPr>
              <a:t>Intentionally aligning this work helps early investments endure through children’s lives.</a:t>
            </a:r>
          </a:p>
          <a:p>
            <a:endParaRPr lang="en-US" dirty="0"/>
          </a:p>
        </p:txBody>
      </p:sp>
      <p:sp>
        <p:nvSpPr>
          <p:cNvPr id="5" name="Slide Number Placeholder 4">
            <a:extLst>
              <a:ext uri="{FF2B5EF4-FFF2-40B4-BE49-F238E27FC236}">
                <a16:creationId xmlns:a16="http://schemas.microsoft.com/office/drawing/2014/main" id="{A3321591-FC98-4EA7-AC2F-75912A22353D}"/>
              </a:ext>
            </a:extLst>
          </p:cNvPr>
          <p:cNvSpPr>
            <a:spLocks noGrp="1"/>
          </p:cNvSpPr>
          <p:nvPr>
            <p:ph type="sldNum" idx="12"/>
          </p:nvPr>
        </p:nvSpPr>
        <p:spPr>
          <a:xfrm>
            <a:off x="10980260" y="6172200"/>
            <a:ext cx="906940" cy="598714"/>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6</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85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8323-A568-4A2D-9549-245A418F8D35}"/>
              </a:ext>
            </a:extLst>
          </p:cNvPr>
          <p:cNvSpPr>
            <a:spLocks noGrp="1"/>
          </p:cNvSpPr>
          <p:nvPr>
            <p:ph type="title"/>
          </p:nvPr>
        </p:nvSpPr>
        <p:spPr>
          <a:xfrm>
            <a:off x="128016" y="-128016"/>
            <a:ext cx="11887200" cy="953162"/>
          </a:xfrm>
        </p:spPr>
        <p:txBody>
          <a:bodyPr>
            <a:normAutofit/>
          </a:bodyPr>
          <a:lstStyle/>
          <a:p>
            <a:r>
              <a:rPr lang="en-US" sz="4000" b="1">
                <a:latin typeface="Arial"/>
                <a:cs typeface="Arial"/>
              </a:rPr>
              <a:t>UPK Templates and Guidance</a:t>
            </a:r>
            <a:endParaRPr lang="en-US" sz="4000">
              <a:latin typeface="Arial"/>
              <a:cs typeface="Arial"/>
            </a:endParaRPr>
          </a:p>
        </p:txBody>
      </p:sp>
      <p:sp>
        <p:nvSpPr>
          <p:cNvPr id="3" name="Content Placeholder 2">
            <a:extLst>
              <a:ext uri="{FF2B5EF4-FFF2-40B4-BE49-F238E27FC236}">
                <a16:creationId xmlns:a16="http://schemas.microsoft.com/office/drawing/2014/main" id="{E9C3CD76-EB2D-4CE9-A186-0B48D81A578E}"/>
              </a:ext>
            </a:extLst>
          </p:cNvPr>
          <p:cNvSpPr>
            <a:spLocks noGrp="1"/>
          </p:cNvSpPr>
          <p:nvPr>
            <p:ph idx="1"/>
          </p:nvPr>
        </p:nvSpPr>
        <p:spPr>
          <a:xfrm>
            <a:off x="0" y="762403"/>
            <a:ext cx="12035745" cy="5583533"/>
          </a:xfrm>
        </p:spPr>
        <p:txBody>
          <a:bodyPr vert="horz" lIns="91440" tIns="45720" rIns="91440" bIns="45720" rtlCol="0" anchor="t">
            <a:normAutofit fontScale="92500" lnSpcReduction="10000"/>
          </a:bodyPr>
          <a:lstStyle/>
          <a:p>
            <a:pPr marL="457200" indent="-457200">
              <a:spcAft>
                <a:spcPts val="800"/>
              </a:spcAft>
            </a:pPr>
            <a:r>
              <a:rPr lang="en-US" dirty="0">
                <a:latin typeface="Arial"/>
                <a:cs typeface="Arial"/>
              </a:rPr>
              <a:t>The California Department of Education (CDE) has released references on the </a:t>
            </a:r>
            <a:r>
              <a:rPr lang="en-US" dirty="0">
                <a:solidFill>
                  <a:srgbClr val="FFE699"/>
                </a:solidFill>
                <a:latin typeface="Arial"/>
                <a:cs typeface="Arial"/>
                <a:hlinkClick r:id="rId3" tooltip="CDE Elementary web page ">
                  <a:extLst>
                    <a:ext uri="{A12FA001-AC4F-418D-AE19-62706E023703}">
                      <ahyp:hlinkClr xmlns:ahyp="http://schemas.microsoft.com/office/drawing/2018/hyperlinkcolor" val="tx"/>
                    </a:ext>
                  </a:extLst>
                </a:hlinkClick>
              </a:rPr>
              <a:t>https</a:t>
            </a:r>
            <a:r>
              <a:rPr lang="en-US" dirty="0">
                <a:solidFill>
                  <a:srgbClr val="FFE699"/>
                </a:solidFill>
                <a:latin typeface="Arial"/>
                <a:ea typeface="+mn-lt"/>
                <a:cs typeface="Arial"/>
                <a:hlinkClick r:id="rId3" tooltip="CDE Elementary web page ">
                  <a:extLst>
                    <a:ext uri="{A12FA001-AC4F-418D-AE19-62706E023703}">
                      <ahyp:hlinkClr xmlns:ahyp="http://schemas.microsoft.com/office/drawing/2018/hyperlinkcolor" val="tx"/>
                    </a:ext>
                  </a:extLst>
                </a:hlinkClick>
              </a:rPr>
              <a:t>://www.cde.ca.gov/ci/gs/em/</a:t>
            </a:r>
            <a:r>
              <a:rPr lang="en-US" dirty="0">
                <a:solidFill>
                  <a:srgbClr val="FFE699"/>
                </a:solidFill>
                <a:latin typeface="Arial"/>
                <a:ea typeface="+mn-lt"/>
                <a:cs typeface="Arial"/>
              </a:rPr>
              <a:t> </a:t>
            </a:r>
            <a:endParaRPr lang="en-US" sz="2800" dirty="0">
              <a:solidFill>
                <a:srgbClr val="FFE699"/>
              </a:solidFill>
              <a:latin typeface="Arial"/>
              <a:ea typeface="+mn-lt"/>
              <a:cs typeface="Arial"/>
            </a:endParaRPr>
          </a:p>
          <a:p>
            <a:pPr marL="914400" lvl="1" indent="-457200">
              <a:spcAft>
                <a:spcPts val="800"/>
              </a:spcAft>
              <a:buFont typeface="+mj-lt"/>
              <a:buAutoNum type="arabicPeriod"/>
            </a:pPr>
            <a:r>
              <a:rPr lang="en-US" dirty="0">
                <a:latin typeface="Arial" panose="020B0604020202020204" pitchFamily="34" charset="0"/>
                <a:cs typeface="Arial" panose="020B0604020202020204" pitchFamily="34" charset="0"/>
              </a:rPr>
              <a:t>Local educational agency (LEA) Planning Template from December</a:t>
            </a:r>
          </a:p>
          <a:p>
            <a:pPr lvl="2">
              <a:spcAft>
                <a:spcPts val="800"/>
              </a:spcAft>
            </a:pPr>
            <a:r>
              <a:rPr lang="en-US" sz="2600" dirty="0">
                <a:solidFill>
                  <a:schemeClr val="bg1"/>
                </a:solidFill>
                <a:latin typeface="Arial" panose="020B0604020202020204" pitchFamily="34" charset="0"/>
                <a:cs typeface="Arial" panose="020B0604020202020204" pitchFamily="34" charset="0"/>
              </a:rPr>
              <a:t>Outlines the data that will be required for submission to the CDE to meet the requirements of </a:t>
            </a:r>
            <a:r>
              <a:rPr lang="en-US" sz="2600" i="1" dirty="0">
                <a:solidFill>
                  <a:schemeClr val="bg1"/>
                </a:solidFill>
                <a:latin typeface="Arial" panose="020B0604020202020204" pitchFamily="34" charset="0"/>
                <a:cs typeface="Arial" panose="020B0604020202020204" pitchFamily="34" charset="0"/>
              </a:rPr>
              <a:t>EC </a:t>
            </a:r>
            <a:r>
              <a:rPr lang="en-US" sz="2600" dirty="0">
                <a:solidFill>
                  <a:schemeClr val="bg1"/>
                </a:solidFill>
                <a:latin typeface="Arial" panose="020B0604020202020204" pitchFamily="34" charset="0"/>
                <a:cs typeface="Arial" panose="020B0604020202020204" pitchFamily="34" charset="0"/>
              </a:rPr>
              <a:t>8281.5 through a survey after June 30, 2022 </a:t>
            </a:r>
          </a:p>
          <a:p>
            <a:pPr lvl="2">
              <a:spcAft>
                <a:spcPts val="800"/>
              </a:spcAft>
            </a:pPr>
            <a:r>
              <a:rPr lang="en-US" sz="2600" dirty="0">
                <a:solidFill>
                  <a:schemeClr val="bg1"/>
                </a:solidFill>
                <a:latin typeface="Arial"/>
                <a:cs typeface="Arial"/>
              </a:rPr>
              <a:t>Provides additional deep planning questions for LEAs</a:t>
            </a:r>
            <a:endParaRPr lang="en-US" sz="2600" dirty="0">
              <a:solidFill>
                <a:schemeClr val="tx1"/>
              </a:solidFill>
              <a:latin typeface="Arial" panose="020B0604020202020204" pitchFamily="34" charset="0"/>
              <a:cs typeface="Arial" panose="020B0604020202020204" pitchFamily="34" charset="0"/>
            </a:endParaRPr>
          </a:p>
          <a:p>
            <a:pPr marL="914400" lvl="1" indent="-457200">
              <a:spcAft>
                <a:spcPts val="800"/>
              </a:spcAft>
              <a:buFont typeface="+mj-lt"/>
              <a:buAutoNum type="arabicPeriod"/>
            </a:pPr>
            <a:r>
              <a:rPr lang="en-US" dirty="0">
                <a:latin typeface="Arial" panose="020B0604020202020204" pitchFamily="34" charset="0"/>
                <a:cs typeface="Arial" panose="020B0604020202020204" pitchFamily="34" charset="0"/>
              </a:rPr>
              <a:t>UPK Planning and Implementation Guidance Volume 1 from February</a:t>
            </a:r>
          </a:p>
          <a:p>
            <a:pPr lvl="2">
              <a:spcAft>
                <a:spcPts val="800"/>
              </a:spcAft>
            </a:pPr>
            <a:r>
              <a:rPr lang="en-US" sz="2600" dirty="0">
                <a:solidFill>
                  <a:schemeClr val="bg1"/>
                </a:solidFill>
                <a:latin typeface="Arial"/>
                <a:cs typeface="Arial"/>
              </a:rPr>
              <a:t>Corresponds to the template and introduces early education concepts, research, resources, programs, partnership opportunities, and policies</a:t>
            </a:r>
            <a:endParaRPr lang="en-US" sz="2600" dirty="0">
              <a:latin typeface="Arial" panose="020B0604020202020204" pitchFamily="34" charset="0"/>
              <a:cs typeface="Arial" panose="020B0604020202020204" pitchFamily="34" charset="0"/>
            </a:endParaRPr>
          </a:p>
          <a:p>
            <a:pPr marL="914400" lvl="1" indent="-457200">
              <a:spcAft>
                <a:spcPts val="800"/>
              </a:spcAft>
              <a:buFont typeface="+mj-lt"/>
              <a:buAutoNum type="arabicPeriod"/>
            </a:pPr>
            <a:r>
              <a:rPr lang="en-US" dirty="0">
                <a:latin typeface="Arial" panose="020B0604020202020204" pitchFamily="34" charset="0"/>
                <a:cs typeface="Arial" panose="020B0604020202020204" pitchFamily="34" charset="0"/>
              </a:rPr>
              <a:t>Countywide Planning and Capacity Building Template only for County Offices of Education (COEs) from March 2022</a:t>
            </a:r>
          </a:p>
          <a:p>
            <a:pPr lvl="2">
              <a:spcAft>
                <a:spcPts val="800"/>
              </a:spcAft>
            </a:pPr>
            <a:r>
              <a:rPr lang="en-US" sz="2600" dirty="0">
                <a:solidFill>
                  <a:schemeClr val="bg1"/>
                </a:solidFill>
                <a:latin typeface="Arial" panose="020B0604020202020204" pitchFamily="34" charset="0"/>
                <a:cs typeface="Arial" panose="020B0604020202020204" pitchFamily="34" charset="0"/>
              </a:rPr>
              <a:t>Includes data that will be required for COE submission</a:t>
            </a:r>
          </a:p>
          <a:p>
            <a:pPr lvl="2">
              <a:spcAft>
                <a:spcPts val="800"/>
              </a:spcAft>
            </a:pPr>
            <a:r>
              <a:rPr lang="en-US" sz="2600" dirty="0">
                <a:solidFill>
                  <a:schemeClr val="bg1"/>
                </a:solidFill>
                <a:latin typeface="Arial" panose="020B0604020202020204" pitchFamily="34" charset="0"/>
                <a:cs typeface="Arial" panose="020B0604020202020204" pitchFamily="34" charset="0"/>
              </a:rPr>
              <a:t>Provides planning questions on how COEs will support LEAs</a:t>
            </a:r>
          </a:p>
          <a:p>
            <a:pPr lvl="2">
              <a:spcAft>
                <a:spcPts val="800"/>
              </a:spcAft>
            </a:pPr>
            <a:endParaRPr lang="en-US" dirty="0">
              <a:latin typeface="Arial" panose="020B0604020202020204" pitchFamily="34" charset="0"/>
              <a:cs typeface="Arial" panose="020B0604020202020204" pitchFamily="34" charset="0"/>
            </a:endParaRPr>
          </a:p>
          <a:p>
            <a:pPr marL="457200" indent="-457200">
              <a:spcAft>
                <a:spcPts val="800"/>
              </a:spcAft>
              <a:buFont typeface="+mj-lt"/>
              <a:buAutoNum type="arabicPeriod"/>
            </a:pPr>
            <a:endParaRPr lang="en-US" sz="2400" dirty="0">
              <a:solidFill>
                <a:srgbClr val="000000"/>
              </a:solidFill>
              <a:latin typeface="Arial"/>
              <a:cs typeface="Calibri"/>
            </a:endParaRPr>
          </a:p>
          <a:p>
            <a:endParaRPr lang="en-US" sz="2400" dirty="0">
              <a:solidFill>
                <a:srgbClr val="FFFFFF"/>
              </a:solidFill>
              <a:latin typeface="Arial"/>
              <a:cs typeface="Arial"/>
            </a:endParaRPr>
          </a:p>
          <a:p>
            <a:endParaRPr lang="en-US" sz="2400" dirty="0">
              <a:latin typeface="Arial"/>
              <a:cs typeface="Arial"/>
            </a:endParaRPr>
          </a:p>
          <a:p>
            <a:endParaRPr lang="en-US" sz="2400" dirty="0">
              <a:latin typeface="Arial"/>
              <a:cs typeface="Arial"/>
            </a:endParaRPr>
          </a:p>
        </p:txBody>
      </p:sp>
      <p:sp>
        <p:nvSpPr>
          <p:cNvPr id="4" name="Slide Number Placeholder 3">
            <a:extLst>
              <a:ext uri="{FF2B5EF4-FFF2-40B4-BE49-F238E27FC236}">
                <a16:creationId xmlns:a16="http://schemas.microsoft.com/office/drawing/2014/main" id="{392B483A-649A-46CC-9D37-56D60A4572FC}"/>
              </a:ext>
            </a:extLst>
          </p:cNvPr>
          <p:cNvSpPr>
            <a:spLocks noGrp="1"/>
          </p:cNvSpPr>
          <p:nvPr>
            <p:ph type="sldNum" idx="12"/>
          </p:nvPr>
        </p:nvSpPr>
        <p:spPr>
          <a:xfrm>
            <a:off x="10359025" y="6172200"/>
            <a:ext cx="1528175" cy="541751"/>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7</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98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7DA5-6109-4084-8E05-99AC7252ED6F}"/>
              </a:ext>
            </a:extLst>
          </p:cNvPr>
          <p:cNvSpPr>
            <a:spLocks noGrp="1"/>
          </p:cNvSpPr>
          <p:nvPr>
            <p:ph type="title"/>
          </p:nvPr>
        </p:nvSpPr>
        <p:spPr>
          <a:xfrm>
            <a:off x="119349" y="0"/>
            <a:ext cx="11887200" cy="1325563"/>
          </a:xfrm>
        </p:spPr>
        <p:txBody>
          <a:bodyPr>
            <a:normAutofit/>
          </a:bodyPr>
          <a:lstStyle/>
          <a:p>
            <a:r>
              <a:rPr lang="en-US" sz="4000" b="1">
                <a:latin typeface="Arial"/>
                <a:cs typeface="Arial"/>
              </a:rPr>
              <a:t>Full-Day Programs That Meet Family Needs</a:t>
            </a:r>
          </a:p>
        </p:txBody>
      </p:sp>
      <p:sp>
        <p:nvSpPr>
          <p:cNvPr id="3" name="Content Placeholder 2">
            <a:extLst>
              <a:ext uri="{FF2B5EF4-FFF2-40B4-BE49-F238E27FC236}">
                <a16:creationId xmlns:a16="http://schemas.microsoft.com/office/drawing/2014/main" id="{CE94BF14-4B02-49D9-8C9F-0BD5E82FF332}"/>
              </a:ext>
            </a:extLst>
          </p:cNvPr>
          <p:cNvSpPr>
            <a:spLocks noGrp="1"/>
          </p:cNvSpPr>
          <p:nvPr>
            <p:ph idx="1"/>
          </p:nvPr>
        </p:nvSpPr>
        <p:spPr>
          <a:xfrm>
            <a:off x="0" y="1408705"/>
            <a:ext cx="11887200" cy="5015901"/>
          </a:xfrm>
        </p:spPr>
        <p:txBody>
          <a:bodyPr vert="horz" lIns="91440" tIns="45720" rIns="91440" bIns="45720" rtlCol="0" anchor="t">
            <a:normAutofit/>
          </a:bodyPr>
          <a:lstStyle/>
          <a:p>
            <a:r>
              <a:rPr lang="en-US">
                <a:latin typeface="Arial"/>
                <a:cs typeface="Arial"/>
              </a:rPr>
              <a:t>Statute requires LEAs to plan how children in their attendance area will have access to full-day programs the year before Kindergarten that meet family needs</a:t>
            </a:r>
          </a:p>
          <a:p>
            <a:r>
              <a:rPr lang="en-US">
                <a:latin typeface="Arial"/>
                <a:cs typeface="Arial"/>
              </a:rPr>
              <a:t>These needs can be met through a variety of programs providing rich early learning and care, including TK, CSPP, Head Start, other early learning and care programs, expanded learning, private preschool, and more</a:t>
            </a:r>
          </a:p>
          <a:p>
            <a:r>
              <a:rPr lang="en-US">
                <a:latin typeface="Arial"/>
                <a:cs typeface="Arial"/>
              </a:rPr>
              <a:t>Having different UPK models builds capacity to provide high-quality programs to support child outcomes, and allows families meaningful choice while also providing equitable opportunities</a:t>
            </a:r>
          </a:p>
          <a:p>
            <a:endParaRPr lang="en-US">
              <a:latin typeface="Arial"/>
              <a:ea typeface="+mn-lt"/>
              <a:cs typeface="Arial"/>
            </a:endParaRPr>
          </a:p>
          <a:p>
            <a:endParaRPr lang="en-US">
              <a:latin typeface="Arial"/>
              <a:cs typeface="Arial"/>
            </a:endParaRPr>
          </a:p>
          <a:p>
            <a:endParaRPr lang="en-US">
              <a:latin typeface="Arial"/>
              <a:cs typeface="Arial"/>
            </a:endParaRPr>
          </a:p>
        </p:txBody>
      </p:sp>
      <p:sp>
        <p:nvSpPr>
          <p:cNvPr id="4" name="Slide Number Placeholder 3">
            <a:extLst>
              <a:ext uri="{FF2B5EF4-FFF2-40B4-BE49-F238E27FC236}">
                <a16:creationId xmlns:a16="http://schemas.microsoft.com/office/drawing/2014/main" id="{7A662C05-7BB0-452C-814D-E012EAD77B3B}"/>
              </a:ext>
            </a:extLst>
          </p:cNvPr>
          <p:cNvSpPr>
            <a:spLocks noGrp="1"/>
          </p:cNvSpPr>
          <p:nvPr>
            <p:ph type="sldNum" idx="12"/>
          </p:nvPr>
        </p:nvSpPr>
        <p:spPr>
          <a:xfrm>
            <a:off x="11132660" y="6381520"/>
            <a:ext cx="906940" cy="276999"/>
          </a:xfrm>
        </p:spPr>
        <p:txBody>
          <a:bodyPr/>
          <a:lstStyle/>
          <a:p>
            <a:pPr marL="0" lvl="0" indent="0" algn="r" rtl="0">
              <a:spcBef>
                <a:spcPts val="0"/>
              </a:spcBef>
              <a:spcAft>
                <a:spcPts val="0"/>
              </a:spcAft>
              <a:buNone/>
            </a:pPr>
            <a:fld id="{00000000-1234-1234-1234-123412341234}" type="slidenum">
              <a:rPr lang="en-US" sz="2400">
                <a:latin typeface="Arial" panose="020B0604020202020204" pitchFamily="34" charset="0"/>
                <a:cs typeface="Arial" panose="020B0604020202020204" pitchFamily="34" charset="0"/>
              </a:rPr>
              <a:t>8</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68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C41B07-329F-4634-B0B8-7A8E0F57ADE9}"/>
              </a:ext>
            </a:extLst>
          </p:cNvPr>
          <p:cNvSpPr>
            <a:spLocks noGrp="1"/>
          </p:cNvSpPr>
          <p:nvPr>
            <p:ph type="title"/>
          </p:nvPr>
        </p:nvSpPr>
        <p:spPr>
          <a:xfrm>
            <a:off x="152400" y="95780"/>
            <a:ext cx="11887200" cy="994380"/>
          </a:xfrm>
        </p:spPr>
        <p:txBody>
          <a:bodyPr/>
          <a:lstStyle/>
          <a:p>
            <a:r>
              <a:rPr lang="en-US" b="1" dirty="0">
                <a:latin typeface="Arial" panose="020B0604020202020204" pitchFamily="34" charset="0"/>
                <a:cs typeface="Arial" panose="020B0604020202020204" pitchFamily="34" charset="0"/>
              </a:rPr>
              <a:t>Live Questions and Answers (Q&amp;A)</a:t>
            </a:r>
            <a:endParaRPr lang="en-US" dirty="0"/>
          </a:p>
        </p:txBody>
      </p:sp>
      <p:pic>
        <p:nvPicPr>
          <p:cNvPr id="11" name="Content Placeholder 14" descr="Zoom Message &quot;What does UPK stand for?&quot;. An arrow is pointing to the thumbs up icon used for upvoting. Another arrow is pointing to a comment box used for responding to the message. ">
            <a:extLst>
              <a:ext uri="{FF2B5EF4-FFF2-40B4-BE49-F238E27FC236}">
                <a16:creationId xmlns:a16="http://schemas.microsoft.com/office/drawing/2014/main" id="{E0A2D4AB-8BDF-410A-93FA-ADB6DB53706C}"/>
              </a:ext>
            </a:extLst>
          </p:cNvPr>
          <p:cNvPicPr>
            <a:picLocks noGrp="1" noChangeAspect="1"/>
          </p:cNvPicPr>
          <p:nvPr>
            <p:ph sz="half" idx="1"/>
          </p:nvPr>
        </p:nvPicPr>
        <p:blipFill>
          <a:blip r:embed="rId2"/>
          <a:stretch>
            <a:fillRect/>
          </a:stretch>
        </p:blipFill>
        <p:spPr>
          <a:xfrm>
            <a:off x="83127" y="1090160"/>
            <a:ext cx="8829590" cy="2190965"/>
          </a:xfrm>
          <a:prstGeom prst="rect">
            <a:avLst/>
          </a:prstGeom>
        </p:spPr>
      </p:pic>
      <p:pic>
        <p:nvPicPr>
          <p:cNvPr id="12" name="Content Placeholder 17" descr="Response to &quot;What does UPK stand for?&quot; reads &quot;And What's the difference between UPK and UTK?&quot; The thumbs up icon has a number 2 next to it, representing 2 upvotes.">
            <a:extLst>
              <a:ext uri="{FF2B5EF4-FFF2-40B4-BE49-F238E27FC236}">
                <a16:creationId xmlns:a16="http://schemas.microsoft.com/office/drawing/2014/main" id="{166E562F-E13A-4515-BCC0-11503E2DFCC8}"/>
              </a:ext>
            </a:extLst>
          </p:cNvPr>
          <p:cNvPicPr>
            <a:picLocks noGrp="1" noChangeAspect="1"/>
          </p:cNvPicPr>
          <p:nvPr>
            <p:ph sz="half" idx="2"/>
          </p:nvPr>
        </p:nvPicPr>
        <p:blipFill>
          <a:blip r:embed="rId3"/>
          <a:stretch>
            <a:fillRect/>
          </a:stretch>
        </p:blipFill>
        <p:spPr>
          <a:xfrm>
            <a:off x="4497922" y="3356561"/>
            <a:ext cx="5633435" cy="2414329"/>
          </a:xfrm>
          <a:prstGeom prst="rect">
            <a:avLst/>
          </a:prstGeom>
        </p:spPr>
      </p:pic>
      <p:sp>
        <p:nvSpPr>
          <p:cNvPr id="4" name="Slide Number Placeholder 3">
            <a:extLst>
              <a:ext uri="{FF2B5EF4-FFF2-40B4-BE49-F238E27FC236}">
                <a16:creationId xmlns:a16="http://schemas.microsoft.com/office/drawing/2014/main" id="{79CBC4F4-D3A3-49D4-8E73-F34F5FFB6CF0}"/>
              </a:ext>
            </a:extLst>
          </p:cNvPr>
          <p:cNvSpPr>
            <a:spLocks noGrp="1"/>
          </p:cNvSpPr>
          <p:nvPr>
            <p:ph type="sldNum" idx="12"/>
          </p:nvPr>
        </p:nvSpPr>
        <p:spPr>
          <a:prstGeom prst="rect">
            <a:avLst/>
          </a:prstGeo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006193"/>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Assadya Ross</DisplayName>
        <AccountId>33</AccountId>
        <AccountType/>
      </UserInfo>
      <UserInfo>
        <DisplayName>Sara Dawson</DisplayName>
        <AccountId>135</AccountId>
        <AccountType/>
      </UserInfo>
      <UserInfo>
        <DisplayName>Mai Thao</DisplayName>
        <AccountId>132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B6559-0ED3-4D0D-99E2-1A30FBBF8114}">
  <ds:schemaRefs>
    <ds:schemaRef ds:uri="d173ea53-e63a-4839-8c69-aececa15c404"/>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a92aa00-d659-46d6-b4cf-e266ad63a1ef"/>
    <ds:schemaRef ds:uri="http://www.w3.org/XML/1998/namespace"/>
  </ds:schemaRefs>
</ds:datastoreItem>
</file>

<file path=customXml/itemProps2.xml><?xml version="1.0" encoding="utf-8"?>
<ds:datastoreItem xmlns:ds="http://schemas.openxmlformats.org/officeDocument/2006/customXml" ds:itemID="{30191934-4B4B-4A9C-BA31-51F13663C295}">
  <ds:schemaRefs>
    <ds:schemaRef ds:uri="http://schemas.microsoft.com/sharepoint/v3/contenttype/forms"/>
  </ds:schemaRefs>
</ds:datastoreItem>
</file>

<file path=customXml/itemProps3.xml><?xml version="1.0" encoding="utf-8"?>
<ds:datastoreItem xmlns:ds="http://schemas.openxmlformats.org/officeDocument/2006/customXml" ds:itemID="{64F79981-4D15-429D-AE2A-51E317984ECF}">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25</TotalTime>
  <Words>958</Words>
  <Application>Microsoft Office PowerPoint</Application>
  <PresentationFormat>Widescreen</PresentationFormat>
  <Paragraphs>88</Paragraphs>
  <Slides>12</Slides>
  <Notes>8</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12</vt:i4>
      </vt:variant>
    </vt:vector>
  </HeadingPairs>
  <TitlesOfParts>
    <vt:vector size="30" baseType="lpstr">
      <vt:lpstr>Arial</vt:lpstr>
      <vt:lpstr>Calibri</vt:lpstr>
      <vt:lpstr>Cambria</vt:lpstr>
      <vt:lpstr>Courier New</vt:lpstr>
      <vt:lpstr>DM Sans</vt:lpstr>
      <vt:lpstr>Noto Sans Symbols</vt:lpstr>
      <vt:lpstr>Wingdings</vt:lpstr>
      <vt:lpstr>CDE Set 1</vt:lpstr>
      <vt:lpstr>CDE Set 2</vt:lpstr>
      <vt:lpstr>CDE Set 3</vt:lpstr>
      <vt:lpstr>CDE Set 4</vt:lpstr>
      <vt:lpstr>CDE Set 5</vt:lpstr>
      <vt:lpstr>CDE Set 6</vt:lpstr>
      <vt:lpstr>CDE Set 7</vt:lpstr>
      <vt:lpstr>CDE Set 1</vt:lpstr>
      <vt:lpstr>CDE Set 1</vt:lpstr>
      <vt:lpstr>CDE Set 5</vt:lpstr>
      <vt:lpstr>CDE Set 1</vt:lpstr>
      <vt:lpstr> Universal PreKindergarten (UPK) Implementation Office Hour   Early Education Division (EED)  March 30, 2022</vt:lpstr>
      <vt:lpstr>Welcome and Introductions</vt:lpstr>
      <vt:lpstr>Asking Questions and Upvoting</vt:lpstr>
      <vt:lpstr>What is UPK?</vt:lpstr>
      <vt:lpstr>How Do Transitional Kindergarten (TK),  UPK, and PreKindergarten through Third grade (P-3) Alignment Work Together?</vt:lpstr>
      <vt:lpstr>California’s P-3 Vision</vt:lpstr>
      <vt:lpstr>UPK Templates and Guidance</vt:lpstr>
      <vt:lpstr>Full-Day Programs That Meet Family Needs</vt:lpstr>
      <vt:lpstr>Live Questions and Answers (Q&amp;A)</vt:lpstr>
      <vt:lpstr>Closing and Next Steps</vt:lpstr>
      <vt:lpstr>Resources (1)</vt:lpstr>
      <vt:lpstr>Resources (2)</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March UPK Office Hour - Elementary (CA Dept of Education)</dc:title>
  <dc:subject>Early Education March Universal PreKindergarten (UPK) Office Hour PowerPoint slides for the March 23 presentation posted on the CDE web page.</dc:subject>
  <dc:creator>Brandon Rood</dc:creator>
  <cp:lastModifiedBy>Alice Ludwig</cp:lastModifiedBy>
  <cp:revision>10</cp:revision>
  <dcterms:created xsi:type="dcterms:W3CDTF">2020-08-25T03:09:04Z</dcterms:created>
  <dcterms:modified xsi:type="dcterms:W3CDTF">2023-09-05T21:07:17Z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