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9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22" r:id="rId5"/>
    <p:sldMasterId id="2147483713" r:id="rId6"/>
    <p:sldMasterId id="2147483664" r:id="rId7"/>
    <p:sldMasterId id="2147483732" r:id="rId8"/>
    <p:sldMasterId id="2147483676" r:id="rId9"/>
    <p:sldMasterId id="2147483681" r:id="rId10"/>
    <p:sldMasterId id="2147483705" r:id="rId11"/>
    <p:sldMasterId id="2147483648" r:id="rId12"/>
    <p:sldMasterId id="2147483724" r:id="rId13"/>
    <p:sldMasterId id="2147483686" r:id="rId14"/>
  </p:sldMasterIdLst>
  <p:notesMasterIdLst>
    <p:notesMasterId r:id="rId25"/>
  </p:notesMasterIdLst>
  <p:handoutMasterIdLst>
    <p:handoutMasterId r:id="rId26"/>
  </p:handoutMasterIdLst>
  <p:sldIdLst>
    <p:sldId id="332" r:id="rId15"/>
    <p:sldId id="408" r:id="rId16"/>
    <p:sldId id="543" r:id="rId17"/>
    <p:sldId id="448" r:id="rId18"/>
    <p:sldId id="542" r:id="rId19"/>
    <p:sldId id="541" r:id="rId20"/>
    <p:sldId id="544" r:id="rId21"/>
    <p:sldId id="378" r:id="rId22"/>
    <p:sldId id="538" r:id="rId23"/>
    <p:sldId id="53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E39222-84DD-B4F8-5140-AD4996079EC3}" name="Sara Dawson" initials="SD" userId="S::sdawson@cde.ca.gov::d832d985-03a2-4533-b4e7-ec1ef93cb65d" providerId="AD"/>
  <p188:author id="{D5C5E035-7AFA-54FA-06CB-5A30120D5F89}" name="Jennifer Osalbo" initials="JO" userId="S::josalbo@cde.ca.gov::01bce0eb-f15d-40d4-8858-3c9510062403" providerId="AD"/>
  <p188:author id="{BB09A639-4BD3-13D3-CCCC-8C387DCBDEE7}" name="Patrisia Gonzalez" initials="PG" userId="S::pgonzalez@cde.ca.gov::bcc36c34-930b-4a6d-8cd5-2978d7bf765a" providerId="AD"/>
  <p188:author id="{26C3F33A-708E-1B43-C893-CD8FF36A412A}" name="Virginia Early" initials="VE" userId="S::vearly@cde.ca.gov::42929ea7-4389-4ffc-bd0b-f8133d7ef99f" providerId="AD"/>
  <p188:author id="{109CF33B-E027-BC56-BEC9-C44C2AF4D0B4}" name="Brianne Rood" initials="BR" userId="S::brood@cde.ca.gov::d693d9a5-1a35-4a36-9bcb-7e6b07df75c7" providerId="AD"/>
  <p188:author id="{A8462756-B012-613E-F700-C15D4738DA9A}" name="Alana Pinsler" initials="AP" userId="S::apinsler@cde.ca.gov::d336b2b8-3478-4328-8ca2-dbdae80dba75" providerId="AD"/>
  <p188:author id="{A87BE489-8FA2-08D6-8483-B336F28E20D8}" name="Stephen Propheter" initials="SP" userId="S::spropheter@cde.ca.gov::11fb58e5-2f2b-4a13-b081-018d2675a5df" providerId="AD"/>
  <p188:author id="{6C788EB1-EEEC-CD89-6A62-9BEB1E1D9CFC}" name="Mai Thao" initials="MT" userId="S::mthao@cde.ca.gov::a1f588c4-1fd5-47ad-9f59-ef46fe4cb68b" providerId="AD"/>
  <p188:author id="{5682DCC4-12CB-B179-6A69-E456F1DF90EC}" name="Benjamin Allen" initials="BA" userId="S::ballen@cde.ca.gov::b29a26e3-71b0-4857-ab65-a43961ab0cd4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rginia Early" initials="VE" lastIdx="27" clrIdx="6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1" name="Stephen Propheter" initials="SP" lastIdx="8" clrIdx="0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8" name="Benjamin Allen" initials="BA" lastIdx="4" clrIdx="7">
    <p:extLst>
      <p:ext uri="{19B8F6BF-5375-455C-9EA6-DF929625EA0E}">
        <p15:presenceInfo xmlns:p15="http://schemas.microsoft.com/office/powerpoint/2012/main" userId="S::ballen@cde.ca.gov::b29a26e3-71b0-4857-ab65-a43961ab0cd4" providerId="AD"/>
      </p:ext>
    </p:extLst>
  </p:cmAuthor>
  <p:cmAuthor id="2" name="Brianne Rood" initials="BR" lastIdx="3" clrIdx="1">
    <p:extLst>
      <p:ext uri="{19B8F6BF-5375-455C-9EA6-DF929625EA0E}">
        <p15:presenceInfo xmlns:p15="http://schemas.microsoft.com/office/powerpoint/2012/main" userId="S::brood@cde.ca.gov::d693d9a5-1a35-4a36-9bcb-7e6b07df75c7" providerId="AD"/>
      </p:ext>
    </p:extLst>
  </p:cmAuthor>
  <p:cmAuthor id="9" name="Alana Pinsler" initials="AP" lastIdx="1" clrIdx="8">
    <p:extLst>
      <p:ext uri="{19B8F6BF-5375-455C-9EA6-DF929625EA0E}">
        <p15:presenceInfo xmlns:p15="http://schemas.microsoft.com/office/powerpoint/2012/main" userId="S::apinsler@cde.ca.gov::d336b2b8-3478-4328-8ca2-dbdae80dba75" providerId="AD"/>
      </p:ext>
    </p:extLst>
  </p:cmAuthor>
  <p:cmAuthor id="3" name="Jennifer Zoffel" initials="JZ" lastIdx="5" clrIdx="2">
    <p:extLst>
      <p:ext uri="{19B8F6BF-5375-455C-9EA6-DF929625EA0E}">
        <p15:presenceInfo xmlns:p15="http://schemas.microsoft.com/office/powerpoint/2012/main" userId="S::jzoffel@wested.org::a079f361-4628-467f-a920-d461dff60d83" providerId="AD"/>
      </p:ext>
    </p:extLst>
  </p:cmAuthor>
  <p:cmAuthor id="10" name="Sara Dawson" initials="SD" lastIdx="11" clrIdx="9">
    <p:extLst>
      <p:ext uri="{19B8F6BF-5375-455C-9EA6-DF929625EA0E}">
        <p15:presenceInfo xmlns:p15="http://schemas.microsoft.com/office/powerpoint/2012/main" userId="S::sdawson@cde.ca.gov::d832d985-03a2-4533-b4e7-ec1ef93cb65d" providerId="AD"/>
      </p:ext>
    </p:extLst>
  </p:cmAuthor>
  <p:cmAuthor id="4" name="Brianne Rood" initials="BR [2]" lastIdx="3" clrIdx="3">
    <p:extLst>
      <p:ext uri="{19B8F6BF-5375-455C-9EA6-DF929625EA0E}">
        <p15:presenceInfo xmlns:p15="http://schemas.microsoft.com/office/powerpoint/2012/main" userId="S-1-5-21-2608872058-1432505909-2668327341-27143" providerId="AD"/>
      </p:ext>
    </p:extLst>
  </p:cmAuthor>
  <p:cmAuthor id="11" name="Mai Thao" initials="MT" lastIdx="1" clrIdx="10">
    <p:extLst>
      <p:ext uri="{19B8F6BF-5375-455C-9EA6-DF929625EA0E}">
        <p15:presenceInfo xmlns:p15="http://schemas.microsoft.com/office/powerpoint/2012/main" userId="S-1-5-21-2608872058-1432505909-2668327341-32852" providerId="AD"/>
      </p:ext>
    </p:extLst>
  </p:cmAuthor>
  <p:cmAuthor id="5" name="Jennifer Osalbo" initials="JO" lastIdx="41" clrIdx="4">
    <p:extLst>
      <p:ext uri="{19B8F6BF-5375-455C-9EA6-DF929625EA0E}">
        <p15:presenceInfo xmlns:p15="http://schemas.microsoft.com/office/powerpoint/2012/main" userId="Jennifer Osalbo" providerId="None"/>
      </p:ext>
    </p:extLst>
  </p:cmAuthor>
  <p:cmAuthor id="6" name="Jennifer Osalbo" initials="JO [2]" lastIdx="26" clrIdx="5">
    <p:extLst>
      <p:ext uri="{19B8F6BF-5375-455C-9EA6-DF929625EA0E}">
        <p15:presenceInfo xmlns:p15="http://schemas.microsoft.com/office/powerpoint/2012/main" userId="S::josalbo@cde.ca.gov::01bce0eb-f15d-40d4-8858-3c95100624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E9EBF5"/>
    <a:srgbClr val="4B6D0B"/>
    <a:srgbClr val="0B4A4A"/>
    <a:srgbClr val="6D0B4B"/>
    <a:srgbClr val="507C96"/>
    <a:srgbClr val="FDFDFE"/>
    <a:srgbClr val="B9AD86"/>
    <a:srgbClr val="FFFF66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62CAE-092A-93EC-2F95-D8C0CE333AB6}" v="5" dt="2022-04-13T22:57:25.623"/>
    <p1510:client id="{3C1806F0-4785-6161-D454-D63834845133}" v="2" dt="2022-04-13T22:50:40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792" autoAdjust="0"/>
    <p:restoredTop sz="95221" autoAdjust="0"/>
  </p:normalViewPr>
  <p:slideViewPr>
    <p:cSldViewPr snapToGrid="0">
      <p:cViewPr varScale="1">
        <p:scale>
          <a:sx n="104" d="100"/>
          <a:sy n="104" d="100"/>
        </p:scale>
        <p:origin x="16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36f3127c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36f3127c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90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b="1" dirty="0">
              <a:cs typeface="Calibri"/>
            </a:endParaRPr>
          </a:p>
        </p:txBody>
      </p:sp>
      <p:sp>
        <p:nvSpPr>
          <p:cNvPr id="494" name="Google Shape;494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" name="Google Shape;254;p16:notes">
            <a:extLst>
              <a:ext uri="{FF2B5EF4-FFF2-40B4-BE49-F238E27FC236}">
                <a16:creationId xmlns:a16="http://schemas.microsoft.com/office/drawing/2014/main" id="{EA30F840-0464-4F31-8FC3-58738BCC3F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6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6"/>
          <p:cNvSpPr/>
          <p:nvPr/>
        </p:nvSpPr>
        <p:spPr>
          <a:xfrm>
            <a:off x="8127833" y="-4800"/>
            <a:ext cx="4064000" cy="6867600"/>
          </a:xfrm>
          <a:prstGeom prst="rect">
            <a:avLst/>
          </a:prstGeom>
          <a:gradFill>
            <a:gsLst>
              <a:gs pos="0">
                <a:srgbClr val="0070C0">
                  <a:alpha val="45098"/>
                </a:srgbClr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6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6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8" name="Google Shape;18;p86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59232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body" idx="1"/>
          </p:nvPr>
        </p:nvSpPr>
        <p:spPr>
          <a:xfrm>
            <a:off x="1045533" y="1936467"/>
            <a:ext cx="5284000" cy="4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353E43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92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97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 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BD7B-14AB-4126-A7D9-5B72261A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3D966-52AB-413E-AD45-4A1E9C2110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01CC0A-3AAD-4840-A6FB-94CB054D5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4175" y="1792288"/>
            <a:ext cx="4068763" cy="2487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E5670-5B17-48D0-BF50-2D5AAFF4FE5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4325" y="1792288"/>
            <a:ext cx="4133850" cy="2643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1C6C9F9-BA0F-44E2-979C-2AE63F1D04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4435475"/>
            <a:ext cx="3667125" cy="16081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BD0BD0-BB01-4FFD-96BF-9FB032ABA0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4608513"/>
            <a:ext cx="4808538" cy="14351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2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1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91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91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1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5065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2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2"/>
          <p:cNvSpPr txBox="1">
            <a:spLocks noGrp="1"/>
          </p:cNvSpPr>
          <p:nvPr>
            <p:ph type="body" idx="1"/>
          </p:nvPr>
        </p:nvSpPr>
        <p:spPr>
          <a:xfrm>
            <a:off x="352167" y="5913600"/>
            <a:ext cx="112300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304792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46" name="Google Shape;46;p92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7" name="Google Shape;47;p92"/>
          <p:cNvSpPr/>
          <p:nvPr/>
        </p:nvSpPr>
        <p:spPr>
          <a:xfrm>
            <a:off x="-9333" y="5913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8402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0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0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0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0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0"/>
          <p:cNvSpPr txBox="1">
            <a:spLocks noGrp="1"/>
          </p:cNvSpPr>
          <p:nvPr>
            <p:ph type="ctrTitle"/>
          </p:nvPr>
        </p:nvSpPr>
        <p:spPr>
          <a:xfrm>
            <a:off x="2867816" y="1390650"/>
            <a:ext cx="9153525" cy="3347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1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1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‒"/>
              <a:defRPr sz="2800"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rier New"/>
              <a:buChar char="o"/>
              <a:defRPr sz="2400">
                <a:solidFill>
                  <a:schemeClr val="lt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>
                <a:solidFill>
                  <a:schemeClr val="lt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1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4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4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A0AED226-E261-4B94-8E03-6B05CFF63AF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5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6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2_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9"/>
          <p:cNvSpPr txBox="1">
            <a:spLocks noGrp="1"/>
          </p:cNvSpPr>
          <p:nvPr>
            <p:ph type="title"/>
          </p:nvPr>
        </p:nvSpPr>
        <p:spPr>
          <a:xfrm>
            <a:off x="177800" y="189707"/>
            <a:ext cx="11851640" cy="694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490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9"/>
          <p:cNvSpPr txBox="1">
            <a:spLocks noGrp="1"/>
          </p:cNvSpPr>
          <p:nvPr>
            <p:ph type="body" idx="1"/>
          </p:nvPr>
        </p:nvSpPr>
        <p:spPr>
          <a:xfrm>
            <a:off x="1778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9"/>
          <p:cNvSpPr txBox="1">
            <a:spLocks noGrp="1"/>
          </p:cNvSpPr>
          <p:nvPr>
            <p:ph type="body" idx="2"/>
          </p:nvPr>
        </p:nvSpPr>
        <p:spPr>
          <a:xfrm>
            <a:off x="426720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9"/>
          <p:cNvSpPr txBox="1">
            <a:spLocks noGrp="1"/>
          </p:cNvSpPr>
          <p:nvPr>
            <p:ph type="body" idx="3"/>
          </p:nvPr>
        </p:nvSpPr>
        <p:spPr>
          <a:xfrm>
            <a:off x="2164413" y="3968074"/>
            <a:ext cx="3657600" cy="208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9"/>
          <p:cNvSpPr txBox="1">
            <a:spLocks noGrp="1"/>
          </p:cNvSpPr>
          <p:nvPr>
            <p:ph type="body" idx="4"/>
          </p:nvPr>
        </p:nvSpPr>
        <p:spPr>
          <a:xfrm>
            <a:off x="6330013" y="3987384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Font typeface="Arial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5"/>
          </p:nvPr>
        </p:nvSpPr>
        <p:spPr>
          <a:xfrm>
            <a:off x="8371840" y="1151067"/>
            <a:ext cx="3657600" cy="20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5242A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5242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40;p5">
            <a:extLst>
              <a:ext uri="{FF2B5EF4-FFF2-40B4-BE49-F238E27FC236}">
                <a16:creationId xmlns:a16="http://schemas.microsoft.com/office/drawing/2014/main" id="{E8222C81-47D4-42C7-969D-0B94ABD2C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1"/>
          <p:cNvSpPr/>
          <p:nvPr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1"/>
          <p:cNvSpPr/>
          <p:nvPr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61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1319" y="3900876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61"/>
          <p:cNvSpPr txBox="1"/>
          <p:nvPr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CALIFORNIA DEPARTMENT OF EDUCATION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Tony Thurmond, State Superintendent of Public Instruction</a:t>
            </a:r>
            <a:endParaRPr/>
          </a:p>
        </p:txBody>
      </p:sp>
      <p:sp>
        <p:nvSpPr>
          <p:cNvPr id="59" name="Google Shape;59;p61"/>
          <p:cNvSpPr txBox="1">
            <a:spLocks noGrp="1"/>
          </p:cNvSpPr>
          <p:nvPr>
            <p:ph type="ctrTitle"/>
          </p:nvPr>
        </p:nvSpPr>
        <p:spPr>
          <a:xfrm>
            <a:off x="341320" y="182881"/>
            <a:ext cx="11680022" cy="147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1"/>
          <p:cNvSpPr txBox="1">
            <a:spLocks noGrp="1"/>
          </p:cNvSpPr>
          <p:nvPr>
            <p:ph type="body" idx="1"/>
          </p:nvPr>
        </p:nvSpPr>
        <p:spPr>
          <a:xfrm>
            <a:off x="1514475" y="1800225"/>
            <a:ext cx="9260205" cy="3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2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2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62"/>
          <p:cNvSpPr txBox="1">
            <a:spLocks noGrp="1"/>
          </p:cNvSpPr>
          <p:nvPr>
            <p:ph type="body" idx="2"/>
          </p:nvPr>
        </p:nvSpPr>
        <p:spPr>
          <a:xfrm>
            <a:off x="6187440" y="1638299"/>
            <a:ext cx="5852160" cy="228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62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62"/>
          <p:cNvSpPr txBox="1">
            <a:spLocks noGrp="1"/>
          </p:cNvSpPr>
          <p:nvPr>
            <p:ph type="body" idx="3"/>
          </p:nvPr>
        </p:nvSpPr>
        <p:spPr>
          <a:xfrm>
            <a:off x="152400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62"/>
          <p:cNvSpPr txBox="1">
            <a:spLocks noGrp="1"/>
          </p:cNvSpPr>
          <p:nvPr>
            <p:ph type="body" idx="4"/>
          </p:nvPr>
        </p:nvSpPr>
        <p:spPr>
          <a:xfrm>
            <a:off x="6188075" y="4122738"/>
            <a:ext cx="5851525" cy="197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‒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3"/>
          <p:cNvSpPr txBox="1"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63" descr="The official seal of the Califor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8081" y="2448361"/>
            <a:ext cx="2355839" cy="238037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63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 3">
  <p:cSld name="2_Title and Content 3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1037977" y="4488954"/>
            <a:ext cx="1151255" cy="2369185"/>
          </a:xfrm>
          <a:custGeom>
            <a:avLst/>
            <a:gdLst/>
            <a:ahLst/>
            <a:cxnLst/>
            <a:rect l="l" t="t" r="r" b="b"/>
            <a:pathLst>
              <a:path w="1151254" h="2369184" extrusionOk="0">
                <a:moveTo>
                  <a:pt x="1150975" y="0"/>
                </a:moveTo>
                <a:lnTo>
                  <a:pt x="0" y="2369045"/>
                </a:lnTo>
                <a:lnTo>
                  <a:pt x="1150975" y="2369045"/>
                </a:lnTo>
                <a:lnTo>
                  <a:pt x="1150975" y="0"/>
                </a:lnTo>
                <a:close/>
              </a:path>
            </a:pathLst>
          </a:custGeom>
          <a:solidFill>
            <a:srgbClr val="386EA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80152" y="603169"/>
            <a:ext cx="1003544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200" b="1" i="0">
                <a:solidFill>
                  <a:srgbClr val="386EA3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479425" y="1527605"/>
            <a:ext cx="10036174" cy="4053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r="42999" b="-301"/>
          <a:stretch/>
        </p:blipFill>
        <p:spPr>
          <a:xfrm>
            <a:off x="480152" y="5926166"/>
            <a:ext cx="3504597" cy="5230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374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032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8"/>
          <p:cNvSpPr/>
          <p:nvPr/>
        </p:nvSpPr>
        <p:spPr>
          <a:xfrm>
            <a:off x="-9333" y="471600"/>
            <a:ext cx="168400" cy="944400"/>
          </a:xfrm>
          <a:prstGeom prst="rect">
            <a:avLst/>
          </a:prstGeom>
          <a:gradFill>
            <a:gsLst>
              <a:gs pos="0">
                <a:srgbClr val="0073BB">
                  <a:alpha val="40000"/>
                </a:srgbClr>
              </a:gs>
              <a:gs pos="100000">
                <a:schemeClr val="accent2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8"/>
          <p:cNvSpPr/>
          <p:nvPr/>
        </p:nvSpPr>
        <p:spPr>
          <a:xfrm>
            <a:off x="11565600" y="6231600"/>
            <a:ext cx="626400" cy="62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88"/>
          <p:cNvSpPr txBox="1">
            <a:spLocks noGrp="1"/>
          </p:cNvSpPr>
          <p:nvPr>
            <p:ph type="title"/>
          </p:nvPr>
        </p:nvSpPr>
        <p:spPr>
          <a:xfrm>
            <a:off x="406400" y="473433"/>
            <a:ext cx="112996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8"/>
          <p:cNvSpPr txBox="1">
            <a:spLocks noGrp="1"/>
          </p:cNvSpPr>
          <p:nvPr>
            <p:ph type="body" idx="1"/>
          </p:nvPr>
        </p:nvSpPr>
        <p:spPr>
          <a:xfrm>
            <a:off x="1514667" y="1600200"/>
            <a:ext cx="9162800" cy="4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678" lvl="7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263" lvl="8" indent="-50798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32" name="Google Shape;32;p88"/>
          <p:cNvSpPr txBox="1">
            <a:spLocks noGrp="1"/>
          </p:cNvSpPr>
          <p:nvPr>
            <p:ph type="sldNum" idx="12"/>
          </p:nvPr>
        </p:nvSpPr>
        <p:spPr>
          <a:xfrm>
            <a:off x="11565433" y="6231533"/>
            <a:ext cx="62640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1" i="0" u="none" strike="noStrike" cap="none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670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  <p:sldLayoutId id="2147483720" r:id="rId3"/>
    <p:sldLayoutId id="2147483730" r:id="rId4"/>
    <p:sldLayoutId id="2147483721" r:id="rId5"/>
    <p:sldLayoutId id="2147483710" r:id="rId6"/>
    <p:sldLayoutId id="2147483729" r:id="rId7"/>
    <p:sldLayoutId id="2147483723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1" r:id="rId2"/>
    <p:sldLayoutId id="214748371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4" r:id="rId4"/>
    <p:sldLayoutId id="214748370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A6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/>
          <p:nvPr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9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‒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9"/>
          <p:cNvSpPr txBox="1">
            <a:spLocks noGrp="1"/>
          </p:cNvSpPr>
          <p:nvPr>
            <p:ph type="sldNum" idx="12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ls/ex/documents/elopprogplanguide.pdf" TargetMode="External"/><Relationship Id="rId2" Type="http://schemas.openxmlformats.org/officeDocument/2006/relationships/hyperlink" Target="https://www.cde.ca.gov/ls/ex/elopinfo.asp#elopfaq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sp/cd/ci/assignments.asp" TargetMode="External"/><Relationship Id="rId5" Type="http://schemas.openxmlformats.org/officeDocument/2006/relationships/hyperlink" Target="https://www.afterschoolnetwork.org/elo-program" TargetMode="External"/><Relationship Id="rId4" Type="http://schemas.openxmlformats.org/officeDocument/2006/relationships/hyperlink" Target="https://www.cde.ca.gov/ls/ex/elofaq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UPK@cde.ca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cde.ca.gov/ci/gs/e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ci/gs/em/" TargetMode="External"/><Relationship Id="rId7" Type="http://schemas.openxmlformats.org/officeDocument/2006/relationships/hyperlink" Target="https://esd.dof.ca.gov/trailer-bill/public/trailerBill/pdf/527" TargetMode="External"/><Relationship Id="rId2" Type="http://schemas.openxmlformats.org/officeDocument/2006/relationships/hyperlink" Target="https://www.caeducatorstogether.org/groups/e0cfjrjf/upk-p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ca.gov/ls/ex/sosexplearncontacts.asp" TargetMode="External"/><Relationship Id="rId5" Type="http://schemas.openxmlformats.org/officeDocument/2006/relationships/hyperlink" Target="https://www.cde.ca.gov/ci/gs/em/upkofficehours.asp" TargetMode="External"/><Relationship Id="rId4" Type="http://schemas.openxmlformats.org/officeDocument/2006/relationships/hyperlink" Target="https://www.cde.ca.gov/ci/gs/em/kinderfaq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2D5E9-546C-4D65-AA9D-B7400DA22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580" y="53502"/>
            <a:ext cx="12254442" cy="5036658"/>
          </a:xfrm>
        </p:spPr>
        <p:txBody>
          <a:bodyPr>
            <a:normAutofit/>
          </a:bodyPr>
          <a:lstStyle/>
          <a:p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5000" b="1">
                <a:latin typeface="Arial"/>
                <a:ea typeface="+mj-lt"/>
                <a:cs typeface="Arial"/>
              </a:rPr>
              <a:t>Universal </a:t>
            </a:r>
            <a:r>
              <a:rPr lang="en-US" sz="5000" b="1" err="1">
                <a:latin typeface="Arial"/>
                <a:ea typeface="+mj-lt"/>
                <a:cs typeface="Arial"/>
              </a:rPr>
              <a:t>PreKindergarten</a:t>
            </a:r>
            <a:r>
              <a:rPr lang="en-US" sz="5000" b="1">
                <a:latin typeface="Arial"/>
                <a:ea typeface="+mj-lt"/>
                <a:cs typeface="Arial"/>
              </a:rPr>
              <a:t> (UPK) Implementation</a:t>
            </a:r>
            <a:br>
              <a:rPr lang="en-US" sz="5000" b="1">
                <a:latin typeface="Arial"/>
                <a:ea typeface="+mj-lt"/>
                <a:cs typeface="Arial"/>
              </a:rPr>
            </a:br>
            <a:r>
              <a:rPr lang="en-US" sz="5000" b="1">
                <a:latin typeface="Arial"/>
                <a:ea typeface="+mj-lt"/>
                <a:cs typeface="Arial"/>
              </a:rPr>
              <a:t>Office Hour </a:t>
            </a:r>
            <a:br>
              <a:rPr lang="en-US" sz="5000" b="1">
                <a:latin typeface="Arial"/>
                <a:ea typeface="+mj-lt"/>
                <a:cs typeface="Arial"/>
              </a:rPr>
            </a:b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>
                <a:latin typeface="Arial"/>
                <a:ea typeface="+mj-lt"/>
                <a:cs typeface="Arial"/>
              </a:rPr>
              <a:t>Early Education Division (EED)</a:t>
            </a: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br>
              <a:rPr lang="en-US" sz="30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000">
                <a:latin typeface="Arial"/>
                <a:ea typeface="+mj-lt"/>
                <a:cs typeface="Arial"/>
              </a:rPr>
              <a:t>April 13, 2022</a:t>
            </a:r>
          </a:p>
        </p:txBody>
      </p:sp>
    </p:spTree>
    <p:extLst>
      <p:ext uri="{BB962C8B-B14F-4D97-AF65-F5344CB8AC3E}">
        <p14:creationId xmlns:p14="http://schemas.microsoft.com/office/powerpoint/2010/main" val="3201823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07935-863F-4455-B31D-4E73900B0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Resources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A690C-9CF2-47B2-8AC1-23C8476FF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98486"/>
            <a:ext cx="11887200" cy="4625266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Early Learning Opportunities Program (ELO-P) Main Page: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ELO-P Main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https://www.cde.ca.gov/ls/ex/elopinfo.asp#elopfaqs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Program Plan Guide: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ELO-P Program Plan Gu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https://www.cde.ca.gov/ls/ex/documents/elopprogplanguide.pdf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FAQs: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ELO-P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https://www.cde.ca.gov/ls/ex/elofaq.asp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ELO-P Fireside Chats: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ELO-P Fireside Cha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https://www.afterschoolnetwork.org/elo-program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CSPP Consultant Regional Assignments: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CSPP Consultant Regional Assignmen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https://www.cde.ca.gov/sp/cd/ci/assignments.asp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79C3C-D42E-4C68-BC12-BE236CBFE74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4007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10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772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-165294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 b="1">
                <a:latin typeface="Arial"/>
                <a:cs typeface="Calibri"/>
              </a:rPr>
              <a:t>Welcome and </a:t>
            </a:r>
            <a:r>
              <a:rPr lang="en-US" sz="4400">
                <a:latin typeface="Arial"/>
                <a:cs typeface="Calibri"/>
              </a:rPr>
              <a:t>Introductions</a:t>
            </a:r>
            <a:endParaRPr lang="en-US" sz="4400" b="1">
              <a:latin typeface="Arial"/>
              <a:cs typeface="Calibri"/>
            </a:endParaRPr>
          </a:p>
        </p:txBody>
      </p:sp>
      <p:pic>
        <p:nvPicPr>
          <p:cNvPr id="7" name="Picture 7" descr="A collage of children stating Everyone Belongs - Todos Somos Unidos">
            <a:extLst>
              <a:ext uri="{FF2B5EF4-FFF2-40B4-BE49-F238E27FC236}">
                <a16:creationId xmlns:a16="http://schemas.microsoft.com/office/drawing/2014/main" id="{BF84417D-E79D-48A5-B6A0-BE6271EF5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4800" y="1020758"/>
            <a:ext cx="7640368" cy="5039713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4E30B-7D8E-43F8-8C45-AC156E7F4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96400" y="6172200"/>
            <a:ext cx="2743200" cy="502601"/>
          </a:xfrm>
        </p:spPr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79B3F6-AE29-4618-865A-A19798C5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052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Asking Questions and Upvoting</a:t>
            </a:r>
            <a:endParaRPr lang="en-US" dirty="0"/>
          </a:p>
        </p:txBody>
      </p:sp>
      <p:pic>
        <p:nvPicPr>
          <p:cNvPr id="8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068BED26-CC6D-4E8B-BD79-F00587C3E8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0282" y="1260932"/>
            <a:ext cx="7865709" cy="1951789"/>
          </a:xfrm>
          <a:prstGeom prst="rect">
            <a:avLst/>
          </a:prstGeom>
        </p:spPr>
      </p:pic>
      <p:pic>
        <p:nvPicPr>
          <p:cNvPr id="9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E262DB33-DA95-4303-8529-38B5F0370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5560" y="3287032"/>
            <a:ext cx="5894294" cy="25261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DFCCD-788D-4114-8AB3-78E5CB0D2DF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93707" y="6407526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0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7B67-9C54-4EE9-ACC6-F00D0F71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26" y="103591"/>
            <a:ext cx="11887200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Arial"/>
                <a:cs typeface="Arial"/>
              </a:rPr>
              <a:t>What is UPK?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4E4F-E7D3-4B7B-B0C7-091BC5277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926" y="1337675"/>
            <a:ext cx="6182839" cy="50590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14300" indent="0">
              <a:lnSpc>
                <a:spcPct val="100000"/>
              </a:lnSpc>
              <a:buNone/>
            </a:pPr>
            <a:r>
              <a:rPr lang="en-US" sz="2400">
                <a:latin typeface="Arial"/>
                <a:cs typeface="Arial"/>
              </a:rPr>
              <a:t>UPK will bring together programs across early learning and K-12, relying heavily on Universal Transitional Kindergarten (UTK) and California State Preschool Program (CSPP), as well as Head Start, community-based organizations (CBOs), and private preschool. </a:t>
            </a:r>
          </a:p>
          <a:p>
            <a:pPr marL="114300" indent="0">
              <a:lnSpc>
                <a:spcPct val="100000"/>
              </a:lnSpc>
              <a:buNone/>
            </a:pPr>
            <a:r>
              <a:rPr lang="en-US" sz="2400" b="1">
                <a:latin typeface="Arial"/>
                <a:cs typeface="Arial"/>
              </a:rPr>
              <a:t>Universal </a:t>
            </a:r>
            <a:r>
              <a:rPr lang="en-US" sz="2400">
                <a:latin typeface="Arial"/>
                <a:cs typeface="Arial"/>
              </a:rPr>
              <a:t>means that by 2025–26,</a:t>
            </a:r>
            <a:br>
              <a:rPr lang="en-US" sz="2400">
                <a:latin typeface="Arial"/>
                <a:cs typeface="Arial"/>
              </a:rPr>
            </a:br>
            <a:r>
              <a:rPr lang="en-US" sz="2400">
                <a:latin typeface="Arial"/>
                <a:cs typeface="Arial"/>
              </a:rPr>
              <a:t>regardless of background, race, zip code, immigration status, or income level – </a:t>
            </a:r>
            <a:r>
              <a:rPr lang="en-US" sz="2400" b="1">
                <a:latin typeface="Arial"/>
                <a:cs typeface="Arial"/>
              </a:rPr>
              <a:t>every </a:t>
            </a:r>
            <a:r>
              <a:rPr lang="en-US" sz="2400">
                <a:latin typeface="Arial"/>
                <a:cs typeface="Arial"/>
              </a:rPr>
              <a:t>child</a:t>
            </a:r>
            <a:r>
              <a:rPr lang="en-US" sz="2400">
                <a:ea typeface="+mn-lt"/>
                <a:cs typeface="+mn-lt"/>
              </a:rPr>
              <a:t>–</a:t>
            </a:r>
            <a:r>
              <a:rPr lang="en-US" sz="2400">
                <a:latin typeface="Arial"/>
                <a:cs typeface="Arial"/>
              </a:rPr>
              <a:t> has access to a quality learning experience the year before Kindergarten.</a:t>
            </a:r>
            <a:endParaRPr lang="en-US" sz="2400">
              <a:ea typeface="+mn-lt"/>
              <a:cs typeface="+mn-lt"/>
            </a:endParaRPr>
          </a:p>
          <a:p>
            <a:pPr marL="114300" indent="0">
              <a:lnSpc>
                <a:spcPct val="100000"/>
              </a:lnSpc>
              <a:buNone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icture of funnel showing overlapping bubbles representing Private, Head Start, CSPP, and UTK, funneling through with a final outcome of UPK coming out the funnel spout.">
            <a:extLst>
              <a:ext uri="{FF2B5EF4-FFF2-40B4-BE49-F238E27FC236}">
                <a16:creationId xmlns:a16="http://schemas.microsoft.com/office/drawing/2014/main" id="{BA1D31CB-EDFC-4696-BAC7-09BA6CC6B0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64" y="1060704"/>
            <a:ext cx="4663106" cy="5061066"/>
          </a:xfr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5DB367-93BA-4709-8638-21FCF94BECA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734805" y="6172200"/>
            <a:ext cx="1152395" cy="49164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151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1C8C56-F4DA-4B4E-ABB7-5B813C39D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5508"/>
            <a:ext cx="11887200" cy="1325563"/>
          </a:xfrm>
        </p:spPr>
        <p:txBody>
          <a:bodyPr/>
          <a:lstStyle/>
          <a:p>
            <a:r>
              <a:rPr lang="en-US" dirty="0"/>
              <a:t>Problems versus Opportunities</a:t>
            </a:r>
          </a:p>
        </p:txBody>
      </p:sp>
      <p:pic>
        <p:nvPicPr>
          <p:cNvPr id="9" name="Content Placeholder 8" descr="Problems vs Opportunities. Image Credit: Sketchbookstrategy.com, CC-BY-40, March 2019. Image is described in adjacent text.&#10;">
            <a:extLst>
              <a:ext uri="{FF2B5EF4-FFF2-40B4-BE49-F238E27FC236}">
                <a16:creationId xmlns:a16="http://schemas.microsoft.com/office/drawing/2014/main" id="{14C61740-4C47-4F3E-82BE-41B64E699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5138" y="1509346"/>
            <a:ext cx="6133577" cy="3367454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448D60D-69DF-4943-B9C9-500CA15007C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5138" y="5240216"/>
            <a:ext cx="5849815" cy="6916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/>
              <a:t>Image Credit: Sketchbookstrategy.com, CC-BY-40, March 2019 </a:t>
            </a:r>
          </a:p>
          <a:p>
            <a:endParaRPr lang="en-US" dirty="0"/>
          </a:p>
        </p:txBody>
      </p:sp>
      <p:sp>
        <p:nvSpPr>
          <p:cNvPr id="10" name="Content Placeholder 9" descr="Sketchbookstrategy.com, CC-BY-40, March 2019. Longer description is shown on the slide next to the image.&#10;">
            <a:extLst>
              <a:ext uri="{FF2B5EF4-FFF2-40B4-BE49-F238E27FC236}">
                <a16:creationId xmlns:a16="http://schemas.microsoft.com/office/drawing/2014/main" id="{AE138195-DB4D-4D82-B3B7-6F4DECBB2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46985" y="1453662"/>
            <a:ext cx="5263661" cy="44196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Reactive vs. Proactive </a:t>
            </a:r>
          </a:p>
          <a:p>
            <a:pPr lvl="0"/>
            <a:r>
              <a:rPr lang="en-US" sz="3000" dirty="0"/>
              <a:t>Backward looking vs. Forward looking</a:t>
            </a:r>
          </a:p>
          <a:p>
            <a:pPr lvl="0"/>
            <a:r>
              <a:rPr lang="en-US" sz="3000" dirty="0"/>
              <a:t>Tend to be Tactical vs. Tend to be Strategic </a:t>
            </a:r>
          </a:p>
          <a:p>
            <a:pPr lvl="0"/>
            <a:r>
              <a:rPr lang="en-US" sz="3000" dirty="0"/>
              <a:t>Urgent vs. Optional</a:t>
            </a:r>
          </a:p>
          <a:p>
            <a:pPr lvl="0"/>
            <a:r>
              <a:rPr lang="en-US" sz="3000" dirty="0"/>
              <a:t>Near Term View vs. Long Term 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3E30B6-E1C8-4E87-82CD-FD68C420B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AA74813-043C-43CB-9E82-7CAA19F31821}" type="slidenum">
              <a:rPr lang="en-US" noProof="0" smtClean="0">
                <a:sym typeface="Arial"/>
              </a:rPr>
              <a:pPr lvl="0"/>
              <a:t>5</a:t>
            </a:fld>
            <a:endParaRPr lang="en-US" noProof="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41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8B45-A751-809D-A16B-8180464D6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908620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Arial"/>
                <a:ea typeface="+mj-lt"/>
                <a:cs typeface="+mj-lt"/>
              </a:rPr>
              <a:t>Elephants and Rumors</a:t>
            </a:r>
            <a:endParaRPr lang="en-US" sz="3800" b="1" dirty="0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76E7-5419-0053-0C52-BCE05A88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31" y="1798221"/>
            <a:ext cx="11887200" cy="3207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  <a:spcAft>
                <a:spcPts val="4200"/>
              </a:spcAft>
            </a:pPr>
            <a:r>
              <a:rPr lang="en-US" sz="3600" dirty="0">
                <a:latin typeface="Arial"/>
                <a:ea typeface="+mn-lt"/>
                <a:cs typeface="+mn-lt"/>
              </a:rPr>
              <a:t> Districts don’t actually need to plan (rumor)</a:t>
            </a:r>
            <a:endParaRPr lang="en-US" sz="3600" dirty="0">
              <a:latin typeface="Arial"/>
              <a:cs typeface="Calibri"/>
            </a:endParaRPr>
          </a:p>
          <a:p>
            <a:pPr>
              <a:spcBef>
                <a:spcPts val="600"/>
              </a:spcBef>
              <a:spcAft>
                <a:spcPts val="4200"/>
              </a:spcAft>
            </a:pPr>
            <a:r>
              <a:rPr lang="en-US" sz="3600" dirty="0">
                <a:latin typeface="Arial"/>
                <a:cs typeface="Calibri"/>
              </a:rPr>
              <a:t> There is a Special Education Template (rumor)</a:t>
            </a:r>
          </a:p>
          <a:p>
            <a:pPr>
              <a:spcBef>
                <a:spcPts val="600"/>
              </a:spcBef>
              <a:spcAft>
                <a:spcPts val="4200"/>
              </a:spcAft>
            </a:pPr>
            <a:r>
              <a:rPr lang="en-US" sz="3600" dirty="0">
                <a:latin typeface="Arial"/>
                <a:cs typeface="Calibri"/>
              </a:rPr>
              <a:t> There is a UPK wavier (rumor)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A4336-12DF-7956-BE18-8002DA6B0EE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906940" cy="58029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9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79B3F6-AE29-4618-865A-A19798C5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052"/>
            <a:ext cx="118872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Live Questions and Answers (Q&amp;A)</a:t>
            </a:r>
            <a:endParaRPr lang="en-US" dirty="0"/>
          </a:p>
        </p:txBody>
      </p:sp>
      <p:pic>
        <p:nvPicPr>
          <p:cNvPr id="8" name="Content Placeholder 14" descr="Zoom Message &quot;What does UPK stand for?&quot;. An arrow is pointing to the thumbs up icon used for upvoting. Another arrow is pointing to a comment box used for responding to the message. ">
            <a:extLst>
              <a:ext uri="{FF2B5EF4-FFF2-40B4-BE49-F238E27FC236}">
                <a16:creationId xmlns:a16="http://schemas.microsoft.com/office/drawing/2014/main" id="{068BED26-CC6D-4E8B-BD79-F00587C3E8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0282" y="1260932"/>
            <a:ext cx="7865709" cy="1951789"/>
          </a:xfrm>
          <a:prstGeom prst="rect">
            <a:avLst/>
          </a:prstGeom>
        </p:spPr>
      </p:pic>
      <p:pic>
        <p:nvPicPr>
          <p:cNvPr id="9" name="Content Placeholder 17" descr="Response to &quot;What does UPK stand for?&quot; reads &quot;And What's the difference between UPK and UTK?&quot; The thumbs up icon has a number 2 next to it, representing 2 upvotes.">
            <a:extLst>
              <a:ext uri="{FF2B5EF4-FFF2-40B4-BE49-F238E27FC236}">
                <a16:creationId xmlns:a16="http://schemas.microsoft.com/office/drawing/2014/main" id="{E262DB33-DA95-4303-8529-38B5F0370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5560" y="3287032"/>
            <a:ext cx="5894294" cy="25261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DFCCD-788D-4114-8AB3-78E5CB0D2DF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047496" y="6383925"/>
            <a:ext cx="906940" cy="27699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6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E79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Title"/>
          <p:cNvSpPr txBox="1"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 sz="4000" dirty="0"/>
              <a:t>Closing and Next Steps</a:t>
            </a:r>
            <a:endParaRPr sz="4000" dirty="0"/>
          </a:p>
        </p:txBody>
      </p:sp>
      <p:sp>
        <p:nvSpPr>
          <p:cNvPr id="497" name="Content Placeholder"/>
          <p:cNvSpPr txBox="1">
            <a:spLocks noGrp="1"/>
          </p:cNvSpPr>
          <p:nvPr>
            <p:ph type="body" idx="1"/>
          </p:nvPr>
        </p:nvSpPr>
        <p:spPr>
          <a:xfrm>
            <a:off x="93785" y="1408658"/>
            <a:ext cx="12016154" cy="4663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ctr">
              <a:buNone/>
            </a:pPr>
            <a:endParaRPr lang="en-US" sz="3000" dirty="0"/>
          </a:p>
          <a:p>
            <a:pPr marL="457200" lvl="1" indent="0" algn="ctr">
              <a:spcAft>
                <a:spcPts val="1800"/>
              </a:spcAft>
              <a:buNone/>
            </a:pPr>
            <a:r>
              <a:rPr lang="en-US" sz="3000" dirty="0"/>
              <a:t>Inbox for questions and comments: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UPK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3" tooltip="UPK email bo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@cde.ca.gov</a:t>
            </a:r>
            <a:r>
              <a:rPr lang="en-US" sz="3000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</a:p>
          <a:p>
            <a:pPr marL="457200" lvl="1" indent="0" algn="ctr">
              <a:spcAft>
                <a:spcPts val="1800"/>
              </a:spcAft>
              <a:buNone/>
            </a:pPr>
            <a:r>
              <a:rPr lang="en-US" sz="3000" dirty="0"/>
              <a:t>We will post this week's slides on: </a:t>
            </a:r>
            <a:r>
              <a:rPr lang="en-US" sz="3000" u="sng" dirty="0">
                <a:solidFill>
                  <a:srgbClr val="FFE699"/>
                </a:solidFill>
                <a:hlinkClick r:id="rId4" tooltip="CDE Elementary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3000" dirty="0"/>
              <a:t> 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en-US" sz="3000" dirty="0"/>
              <a:t>We look forward to more opportunities to discuss </a:t>
            </a:r>
          </a:p>
          <a:p>
            <a:pPr marL="0" indent="0" algn="ctr">
              <a:spcBef>
                <a:spcPts val="500"/>
              </a:spcBef>
              <a:spcAft>
                <a:spcPts val="1800"/>
              </a:spcAft>
              <a:buNone/>
            </a:pPr>
            <a:r>
              <a:rPr lang="en-US" sz="3000" dirty="0"/>
              <a:t>the implementation of UPK! </a:t>
            </a:r>
          </a:p>
          <a:p>
            <a:pPr marL="0" indent="0" algn="ctr">
              <a:spcBef>
                <a:spcPts val="500"/>
              </a:spcBef>
              <a:spcAft>
                <a:spcPts val="1800"/>
              </a:spcAft>
              <a:buNone/>
            </a:pPr>
            <a:r>
              <a:rPr lang="en-US" sz="3000" b="1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9CCE-4010-4F9D-A79A-FCE0DDB9DD1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598226" y="6309676"/>
            <a:ext cx="1441373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C12D-470C-486C-91A9-EFC19201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914787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Resources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F4096-E3D1-4761-9493-097D21AF2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8502"/>
            <a:ext cx="12192000" cy="4900861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California Educators Together: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California Educators Togeth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https://www.caeducatorstogether.org/groups/e0cfjrjf/upk-p-3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Resources: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UPK Resourc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UPK FAQs: 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UPK FAQ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https://www.cde.ca.gov/ci/gs/em/kinderfaq.asp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UPK Office Hour: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tooltip="Universal PreKindergarten Office Hou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https://www.cde.ca.gov/ci/gs/em/upkofficehours.asp</a:t>
            </a:r>
            <a:endParaRPr lang="en-US" sz="2600" dirty="0">
              <a:solidFill>
                <a:srgbClr val="FFE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System of Support for Expanded Learning: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System of Support for Expanded Lear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https://www.cde.ca.gov/ls/ex/sosexplearncontacts.asp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K-12 Omnibus Trailer Bill: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tooltip="K-12 Omnibus Trailer Bil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https://esd.dof.ca.gov/trailer-bill/public/trailerBill/pdf/527</a:t>
            </a:r>
            <a:r>
              <a:rPr lang="en-US" sz="2600" dirty="0">
                <a:solidFill>
                  <a:srgbClr val="FFE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559E4-5ED5-4739-8088-E953F1B7BD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80260" y="6172200"/>
            <a:ext cx="1006725" cy="5037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 dirty="0" smtClean="0">
                <a:latin typeface="Arial"/>
              </a:rPr>
              <a:t>9</a:t>
            </a:fld>
            <a:endParaRPr lang="en-US" sz="24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229720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Assadya Ross</DisplayName>
        <AccountId>33</AccountId>
        <AccountType/>
      </UserInfo>
      <UserInfo>
        <DisplayName>Sara Dawson</DisplayName>
        <AccountId>135</AccountId>
        <AccountType/>
      </UserInfo>
      <UserInfo>
        <DisplayName>Mai Thao</DisplayName>
        <AccountId>132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F79981-4D15-429D-AE2A-51E317984ECF}">
  <ds:schemaRefs>
    <ds:schemaRef ds:uri="6a92aa00-d659-46d6-b4cf-e266ad63a1ef"/>
    <ds:schemaRef ds:uri="d173ea53-e63a-4839-8c69-aececa15c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9B6559-0ED3-4D0D-99E2-1A30FBBF8114}">
  <ds:schemaRefs>
    <ds:schemaRef ds:uri="http://schemas.microsoft.com/office/2006/documentManagement/types"/>
    <ds:schemaRef ds:uri="http://schemas.microsoft.com/office/infopath/2007/PartnerControls"/>
    <ds:schemaRef ds:uri="d173ea53-e63a-4839-8c69-aececa15c40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6a92aa00-d659-46d6-b4cf-e266ad63a1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191934-4B4B-4A9C-BA31-51F13663C2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521</Words>
  <Application>Microsoft Office PowerPoint</Application>
  <PresentationFormat>Widescreen</PresentationFormat>
  <Paragraphs>63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Arial</vt:lpstr>
      <vt:lpstr>Calibri</vt:lpstr>
      <vt:lpstr>Cambria</vt:lpstr>
      <vt:lpstr>Courier New</vt:lpstr>
      <vt:lpstr>DM Sans</vt:lpstr>
      <vt:lpstr>Noto Sans Symbols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5</vt:lpstr>
      <vt:lpstr>CDE Set 1</vt:lpstr>
      <vt:lpstr> Universal PreKindergarten (UPK) Implementation Office Hour   Early Education Division (EED)  April 13, 2022</vt:lpstr>
      <vt:lpstr>Welcome and Introductions</vt:lpstr>
      <vt:lpstr>Asking Questions and Upvoting</vt:lpstr>
      <vt:lpstr>What is UPK?</vt:lpstr>
      <vt:lpstr>Problems versus Opportunities</vt:lpstr>
      <vt:lpstr>Elephants and Rumors</vt:lpstr>
      <vt:lpstr>Live Questions and Answers (Q&amp;A)</vt:lpstr>
      <vt:lpstr>Closing and Next Steps</vt:lpstr>
      <vt:lpstr>Resources (1)</vt:lpstr>
      <vt:lpstr>Resources (2)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EED April 13 UPK Office Hour - Elementary (CA Dept of Education)</dc:title>
  <dc:subject>Early Education April Universal PreKindergarten (UPK) Office Hour PowerPoint slides for the April 13 presentation posted on the CDE web page.</dc:subject>
  <dc:creator>Brandon Rood</dc:creator>
  <cp:lastModifiedBy>Alice Ludwig</cp:lastModifiedBy>
  <cp:revision>104</cp:revision>
  <dcterms:created xsi:type="dcterms:W3CDTF">2020-08-25T03:09:04Z</dcterms:created>
  <dcterms:modified xsi:type="dcterms:W3CDTF">2023-09-05T21:08:34Z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